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16" r:id="rId44"/>
    <p:sldId id="302" r:id="rId45"/>
    <p:sldId id="307" r:id="rId46"/>
    <p:sldId id="308" r:id="rId47"/>
    <p:sldId id="303" r:id="rId48"/>
    <p:sldId id="304" r:id="rId49"/>
    <p:sldId id="305" r:id="rId50"/>
    <p:sldId id="306" r:id="rId51"/>
    <p:sldId id="313" r:id="rId52"/>
    <p:sldId id="314" r:id="rId53"/>
    <p:sldId id="315" r:id="rId54"/>
    <p:sldId id="25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76" y="3061494"/>
            <a:ext cx="7379563" cy="7350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kumimoji="1" lang="en-US" altLang="en-US" b="1" dirty="0"/>
              <a:t>Driver Education Classroom and Laboratory Model Curriculum</a:t>
            </a:r>
            <a:br>
              <a:rPr kumimoji="1" lang="en-US" altLang="en-US" b="1" dirty="0"/>
            </a:br>
            <a:r>
              <a:rPr kumimoji="1" lang="en-US" altLang="en-US" b="1" dirty="0"/>
              <a:t>Sample Transparencies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3/1/2019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Suspensions/Revocations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FAD8D72-2934-4E6A-AE1C-1CDDCEBC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153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Administrative License Suspension (ALS)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Cancellations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Court Ordered Suspensions/Revocations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Driving While License Suspended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Sanctions for Non-Driving Alcohol-Related Offenses by Minors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</p:txBody>
      </p:sp>
      <p:pic>
        <p:nvPicPr>
          <p:cNvPr id="8" name="Picture 15" descr="An illustration of a judge's gavel">
            <a:extLst>
              <a:ext uri="{FF2B5EF4-FFF2-40B4-BE49-F238E27FC236}">
                <a16:creationId xmlns:a16="http://schemas.microsoft.com/office/drawing/2014/main" id="{79A6858B-BE9A-4483-8F6D-7C1567C6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828800"/>
            <a:ext cx="2152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Inspection/Registration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15" descr="A picture of a man working beneath the hood">
            <a:extLst>
              <a:ext uri="{FF2B5EF4-FFF2-40B4-BE49-F238E27FC236}">
                <a16:creationId xmlns:a16="http://schemas.microsoft.com/office/drawing/2014/main" id="{D05924B4-6712-442C-9EFC-3EF73AE7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8568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A picture of a man working beneath the car on the exhaust pipe">
            <a:extLst>
              <a:ext uri="{FF2B5EF4-FFF2-40B4-BE49-F238E27FC236}">
                <a16:creationId xmlns:a16="http://schemas.microsoft.com/office/drawing/2014/main" id="{8B5652EA-C08B-420F-BD73-AC5F5E58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2750"/>
            <a:ext cx="1936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DF7080AF-97E1-4C41-BC88-3166CEED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461"/>
            <a:ext cx="335280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Vehicle Inspection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Required Equipment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2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Illegal Equipment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Optional Equipment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Vehicle Registration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Responsibility </a:t>
            </a:r>
            <a:r>
              <a:rPr lang="en-US" altLang="en-US" sz="3600" dirty="0"/>
              <a:t>?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900755A-6701-4E81-B8A5-20184A86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4762"/>
            <a:ext cx="464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Liability Insurance</a:t>
            </a: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Proof of Financial Responsibility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Assigned Risks</a:t>
            </a:r>
          </a:p>
        </p:txBody>
      </p:sp>
      <p:pic>
        <p:nvPicPr>
          <p:cNvPr id="8" name="Picture 14" descr="Picture of a stack of money">
            <a:extLst>
              <a:ext uri="{FF2B5EF4-FFF2-40B4-BE49-F238E27FC236}">
                <a16:creationId xmlns:a16="http://schemas.microsoft.com/office/drawing/2014/main" id="{D2D64873-A0DA-46AD-80D6-D763AF28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71699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C794E4D5-5B70-4A49-A080-C2402E94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95400"/>
            <a:ext cx="2209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0" b="1" dirty="0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Right–of–Way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ACEC21-5A9D-469F-9F1E-13F72EF2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82750"/>
            <a:ext cx="83820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45916E9-8C7E-4B6E-A8E8-274181CB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82750"/>
            <a:ext cx="8153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Drivers at times must wait for other users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Principles based on giving the privilege of passage to others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Right-of-Way cannot be taken—not a right or privilege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Determined by a set of rules and guidelines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Intersections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Merges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Special conditions</a:t>
            </a:r>
          </a:p>
        </p:txBody>
      </p:sp>
      <p:pic>
        <p:nvPicPr>
          <p:cNvPr id="8" name="Picture 13" descr="Picture of a yield sign">
            <a:extLst>
              <a:ext uri="{FF2B5EF4-FFF2-40B4-BE49-F238E27FC236}">
                <a16:creationId xmlns:a16="http://schemas.microsoft.com/office/drawing/2014/main" id="{DBFDF524-8CD0-476B-AB15-B962DEFD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0376"/>
            <a:ext cx="21304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Drawing of a four way intersection">
            <a:extLst>
              <a:ext uri="{FF2B5EF4-FFF2-40B4-BE49-F238E27FC236}">
                <a16:creationId xmlns:a16="http://schemas.microsoft.com/office/drawing/2014/main" id="{89451D78-5DEA-4C35-9CC9-BC43973B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821"/>
            <a:ext cx="9067800" cy="52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3A346E0B-05FC-4326-B8C4-BA30DF83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27" y="2087562"/>
            <a:ext cx="8305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Controlled by signs and signals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NOT Controlled </a:t>
            </a:r>
            <a:r>
              <a:rPr lang="en-US" altLang="en-US" b="1" dirty="0"/>
              <a:t>by signs and signals, multi-lanes, or pavement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Single or two-lane road intersecting with multiple-lane road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Turning left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T Intersections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Railroad grade crossings</a:t>
            </a: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Drawing of merging areas">
            <a:extLst>
              <a:ext uri="{FF2B5EF4-FFF2-40B4-BE49-F238E27FC236}">
                <a16:creationId xmlns:a16="http://schemas.microsoft.com/office/drawing/2014/main" id="{2D0EB230-30D7-40EC-B937-58D6BFD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82" y="1676400"/>
            <a:ext cx="6012236" cy="40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Merging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2EDD800-E97C-4842-88E4-56CCFB5B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86102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Leaving a controlled - access highway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F1CEC10-CD81-4B50-A4F0-D67CFD904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9" y="3817236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Entering a controlled - access highway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A596E50-F0C3-4798-BA2B-289EA074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65" y="5438028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Driving on multiple-lane roadways</a:t>
            </a:r>
          </a:p>
        </p:txBody>
      </p:sp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rawing of a school bus, ambulance, and pedestrians">
            <a:extLst>
              <a:ext uri="{FF2B5EF4-FFF2-40B4-BE49-F238E27FC236}">
                <a16:creationId xmlns:a16="http://schemas.microsoft.com/office/drawing/2014/main" id="{20A83C01-4E6D-4919-81A9-5E4B73B8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" y="1752600"/>
            <a:ext cx="78486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Special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D4AAEA54-A462-4217-AE94-AACFFC8C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Give the Right-of-Way to School Buses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31416E7-A561-4ED1-96B2-B213CB19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69443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Give the Right-of-Way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to Emergency Vehicles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AC25CA9-7A3E-4A56-AAD5-AA74EC05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12" y="5615104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 dirty="0"/>
              <a:t>Yield the Right-of-Way to Pedestrians</a:t>
            </a:r>
          </a:p>
        </p:txBody>
      </p:sp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Railroad Crossings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3" descr="Picture of a red train">
            <a:extLst>
              <a:ext uri="{FF2B5EF4-FFF2-40B4-BE49-F238E27FC236}">
                <a16:creationId xmlns:a16="http://schemas.microsoft.com/office/drawing/2014/main" id="{38E4019D-BCB4-4EA1-9A0D-2D0A0635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038600" cy="13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5924C7C8-A372-4CA0-8EE1-9437E3FD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45015"/>
            <a:ext cx="6934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Marked only with a crossbuck sign.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A train is approaching.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Red lights are flashing at a railroad crossing.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Railroad crossing arms have been lowered.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Never stop on tracks.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Be sure all tracks are clear before you proceed across.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Trains do not and cannot stop at crossings.</a:t>
            </a: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icture of a train coming out of a tunnel">
            <a:extLst>
              <a:ext uri="{FF2B5EF4-FFF2-40B4-BE49-F238E27FC236}">
                <a16:creationId xmlns:a16="http://schemas.microsoft.com/office/drawing/2014/main" id="{62AE8C63-8FFE-4D44-A06A-5A9A4D5C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64" y="1312022"/>
            <a:ext cx="65532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Specialized 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5C7C73B-C707-49AB-BD22-89362627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Driver errors cause most of the crashes.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17D0487-03A3-42C5-88BC-4820914D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89629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</a:rPr>
              <a:t>All were trying to beat the train:  they lost.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B27AD1D-CECC-407C-B489-6DF56914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Certain vehicles must stop at all railroad crossings.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4958419-2247-4754-9992-34BA154F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If you follow one of these “Must Stop Vehicles,” prepare to stop, since you cannot pass or overtake them at an intersection.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 picture of a red train">
            <a:extLst>
              <a:ext uri="{FF2B5EF4-FFF2-40B4-BE49-F238E27FC236}">
                <a16:creationId xmlns:a16="http://schemas.microsoft.com/office/drawing/2014/main" id="{8E2C152C-D700-4088-80AA-88CB1D10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Facts About Trains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6C2D084-8EB1-42A1-9E91-9DE18E49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70212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Trains cannot stop quickly.</a:t>
            </a:r>
            <a:endParaRPr lang="en-US" altLang="en-US" b="1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6073F23-68AD-4004-BA88-9C505DBE7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003612"/>
            <a:ext cx="670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000000"/>
                </a:solidFill>
              </a:rPr>
              <a:t>   </a:t>
            </a:r>
            <a:r>
              <a:rPr lang="en-US" altLang="en-US" b="1">
                <a:solidFill>
                  <a:srgbClr val="CC0000"/>
                </a:solidFill>
              </a:rPr>
              <a:t>A car moving at 55 mph takes 200 feet to stop.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CC0000"/>
                </a:solidFill>
              </a:rPr>
              <a:t>   A train moving at 50 mph takes 1.5 miles to stop.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05862BF-B911-40A4-B9EE-3C2D2694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18012"/>
            <a:ext cx="7315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Trains are not always on schedule.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Since many crossings have 2 or more tracks, a first train can hide a second one.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It is hard to say how fast a train is moving.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There are still crossings that have no warning lights or gates.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It is illegal and dangerous to drive around lowered gates.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A novice driver is a person capable of:</a:t>
            </a:r>
            <a:endParaRPr lang="en-US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5C9AC08-F075-4267-8938-FED3A6906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7500"/>
            <a:ext cx="77724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Demonstrating a working knowledge of</a:t>
            </a:r>
            <a:r>
              <a:rPr kumimoji="1" lang="en-US" altLang="en-US" b="1" dirty="0">
                <a:solidFill>
                  <a:srgbClr val="00007A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rules of operating an automobile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procedures of operating an automobile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Using visual search skills to</a:t>
            </a:r>
            <a:r>
              <a:rPr kumimoji="1" lang="en-US" altLang="en-US" b="1" dirty="0">
                <a:solidFill>
                  <a:srgbClr val="00007A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obtain correct information about driving maneuvers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make reduced-risk decisions about driving maneuvers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Demonstrating abilities to manage space by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adjusting position and/or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speed to avoid conflicts and reduce risk</a:t>
            </a:r>
            <a:endParaRPr lang="en-US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llustration of reasons to stop for a train">
            <a:extLst>
              <a:ext uri="{FF2B5EF4-FFF2-40B4-BE49-F238E27FC236}">
                <a16:creationId xmlns:a16="http://schemas.microsoft.com/office/drawing/2014/main" id="{977B442E-BA98-4227-898B-0B32D28096CF}"/>
              </a:ext>
            </a:extLst>
          </p:cNvPr>
          <p:cNvPicPr/>
          <p:nvPr/>
        </p:nvPicPr>
        <p:blipFill rotWithShape="1">
          <a:blip r:embed="rId2"/>
          <a:srcRect l="28125" t="53868" r="22106" b="19943"/>
          <a:stretch/>
        </p:blipFill>
        <p:spPr bwMode="auto">
          <a:xfrm>
            <a:off x="475129" y="3753292"/>
            <a:ext cx="7749988" cy="199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018"/>
            <a:ext cx="9906000" cy="763588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 Warnings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0846A7B-D759-416C-9C45-55190132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711044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or RR painted on the pavement are advanced warning signs.  </a:t>
            </a:r>
            <a:r>
              <a:rPr lang="en-US" altLang="en-US" b="1" dirty="0">
                <a:solidFill>
                  <a:srgbClr val="FF0000"/>
                </a:solidFill>
              </a:rPr>
              <a:t>Start checking.</a:t>
            </a:r>
          </a:p>
        </p:txBody>
      </p:sp>
      <p:pic>
        <p:nvPicPr>
          <p:cNvPr id="12" name="Picture 4" descr="Illustration of a yellow railroad crossing sign">
            <a:extLst>
              <a:ext uri="{FF2B5EF4-FFF2-40B4-BE49-F238E27FC236}">
                <a16:creationId xmlns:a16="http://schemas.microsoft.com/office/drawing/2014/main" id="{296C8A89-44E5-4BD3-88CB-3141D20A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468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D3465CFE-D614-4E4D-9C29-015B7B02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918" y="2667000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Crossbucks are yield signs.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(the train has the right-of-way)</a:t>
            </a:r>
          </a:p>
        </p:txBody>
      </p:sp>
      <p:pic>
        <p:nvPicPr>
          <p:cNvPr id="14" name="Picture 7" descr="Illustration of a railroad crossing crossbucks">
            <a:extLst>
              <a:ext uri="{FF2B5EF4-FFF2-40B4-BE49-F238E27FC236}">
                <a16:creationId xmlns:a16="http://schemas.microsoft.com/office/drawing/2014/main" id="{C8DF40E9-3FF7-480C-AD5D-CE9A244D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0637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id="{61F2B9C3-B75B-442E-8513-124E6E68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8" y="5484344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Flag operator:  </a:t>
            </a:r>
            <a:r>
              <a:rPr lang="en-US" altLang="en-US" b="1" dirty="0">
                <a:solidFill>
                  <a:srgbClr val="FF0000"/>
                </a:solidFill>
              </a:rPr>
              <a:t>Proceed only when he gives an “All Clear” signal.</a:t>
            </a: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llustration of a red train">
            <a:extLst>
              <a:ext uri="{FF2B5EF4-FFF2-40B4-BE49-F238E27FC236}">
                <a16:creationId xmlns:a16="http://schemas.microsoft.com/office/drawing/2014/main" id="{80332B3F-A899-4AAC-B2A7-0722EA38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6" y="321262"/>
            <a:ext cx="96774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Railroad Crossing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B688EA5-63B4-4B7E-A75E-E745C0677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2" y="1447800"/>
            <a:ext cx="8534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drive onto the tracks, unless you have enough room on the other side.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change gears while crossing.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Be extra careful at night (and low visibility conditions).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Keep going if gate starts lowering as you are crossing.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stop—Don’t back up.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 not pass any other vehicle within 100 feet from the crossing.</a:t>
            </a:r>
            <a:endParaRPr lang="en-US" altLang="en-US" b="1" dirty="0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9032300-A7A4-45FB-B90D-7DC6C032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2" y="4495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If you get stuck on the tracks: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03466DB-BA03-4952-B77E-F94795DF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" y="4972984"/>
            <a:ext cx="563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Get everyone out—Run from the tracks.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Call the police.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If no train is coming, try to push the vehicle.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0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Signals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5944280-A651-43DE-A46F-335F7829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057400"/>
            <a:ext cx="403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Steady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Flashing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Signal/Sign combinations</a:t>
            </a:r>
          </a:p>
        </p:txBody>
      </p:sp>
      <p:pic>
        <p:nvPicPr>
          <p:cNvPr id="8" name="Picture 7" descr="Illustration of three stoplights">
            <a:extLst>
              <a:ext uri="{FF2B5EF4-FFF2-40B4-BE49-F238E27FC236}">
                <a16:creationId xmlns:a16="http://schemas.microsoft.com/office/drawing/2014/main" id="{94A75DBC-C3B4-48CD-96A1-B159E6068BAB}"/>
              </a:ext>
            </a:extLst>
          </p:cNvPr>
          <p:cNvPicPr/>
          <p:nvPr/>
        </p:nvPicPr>
        <p:blipFill rotWithShape="1">
          <a:blip r:embed="rId2"/>
          <a:srcRect l="59491" t="18524" r="18287" b="45280"/>
          <a:stretch/>
        </p:blipFill>
        <p:spPr bwMode="auto">
          <a:xfrm>
            <a:off x="6019800" y="1439068"/>
            <a:ext cx="2590800" cy="2225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llustration of a red and yellow stop light">
            <a:extLst>
              <a:ext uri="{FF2B5EF4-FFF2-40B4-BE49-F238E27FC236}">
                <a16:creationId xmlns:a16="http://schemas.microsoft.com/office/drawing/2014/main" id="{B7BDAB40-6B86-4126-B9BE-884955EDE328}"/>
              </a:ext>
            </a:extLst>
          </p:cNvPr>
          <p:cNvPicPr/>
          <p:nvPr/>
        </p:nvPicPr>
        <p:blipFill rotWithShape="1">
          <a:blip r:embed="rId3"/>
          <a:srcRect l="695" t="5342" r="83333" b="68803"/>
          <a:stretch/>
        </p:blipFill>
        <p:spPr bwMode="auto">
          <a:xfrm>
            <a:off x="172571" y="4283075"/>
            <a:ext cx="2380129" cy="1959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Illustration of a no turn on red sign">
            <a:extLst>
              <a:ext uri="{FF2B5EF4-FFF2-40B4-BE49-F238E27FC236}">
                <a16:creationId xmlns:a16="http://schemas.microsoft.com/office/drawing/2014/main" id="{3A4F543E-21A4-455E-A753-9BB7A18F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3067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107"/>
            <a:ext cx="8229600" cy="1143000"/>
          </a:xfrm>
        </p:spPr>
        <p:txBody>
          <a:bodyPr/>
          <a:lstStyle/>
          <a:p>
            <a:r>
              <a:rPr lang="en-US" altLang="en-US" dirty="0"/>
              <a:t>Signs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10" descr="Illustration of a zig zag warning sign">
            <a:extLst>
              <a:ext uri="{FF2B5EF4-FFF2-40B4-BE49-F238E27FC236}">
                <a16:creationId xmlns:a16="http://schemas.microsoft.com/office/drawing/2014/main" id="{8188A057-B24F-4CAD-893E-2019667C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336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llustration of a fork in a highway">
            <a:extLst>
              <a:ext uri="{FF2B5EF4-FFF2-40B4-BE49-F238E27FC236}">
                <a16:creationId xmlns:a16="http://schemas.microsoft.com/office/drawing/2014/main" id="{F2F58280-56E3-4006-AA6E-51F8C516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096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Illustration of a national park sign">
            <a:extLst>
              <a:ext uri="{FF2B5EF4-FFF2-40B4-BE49-F238E27FC236}">
                <a16:creationId xmlns:a16="http://schemas.microsoft.com/office/drawing/2014/main" id="{D63403AA-BD19-4ED8-9849-039881C8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87966"/>
            <a:ext cx="1698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Illustration of a no passing zone sign">
            <a:extLst>
              <a:ext uri="{FF2B5EF4-FFF2-40B4-BE49-F238E27FC236}">
                <a16:creationId xmlns:a16="http://schemas.microsoft.com/office/drawing/2014/main" id="{C6754FE7-2117-4632-8BA1-BE81C767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556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Illustration of a one way sign">
            <a:extLst>
              <a:ext uri="{FF2B5EF4-FFF2-40B4-BE49-F238E27FC236}">
                <a16:creationId xmlns:a16="http://schemas.microsoft.com/office/drawing/2014/main" id="{AB277721-BBDE-46D2-B1D7-CBFDD468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0766"/>
            <a:ext cx="15271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E7FA9893-7E85-458C-B94F-FBC5897C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289256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Warning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E7287BD-46A1-4A5F-A690-DA307065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919" y="249284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Guide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FF5847CB-BFEA-4A01-8A0F-0738CF23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956034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Inform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AB00B811-C94E-435F-9AD5-BC56D66B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919" y="477235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Regulate</a:t>
            </a:r>
          </a:p>
        </p:txBody>
      </p:sp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Colors Have Meaning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Illustration of the color coding of street signs">
            <a:extLst>
              <a:ext uri="{FF2B5EF4-FFF2-40B4-BE49-F238E27FC236}">
                <a16:creationId xmlns:a16="http://schemas.microsoft.com/office/drawing/2014/main" id="{F4C156AD-3602-4950-BEFD-89C795AB1FE6}"/>
              </a:ext>
            </a:extLst>
          </p:cNvPr>
          <p:cNvPicPr/>
          <p:nvPr/>
        </p:nvPicPr>
        <p:blipFill rotWithShape="1">
          <a:blip r:embed="rId2"/>
          <a:srcRect l="30787" t="28745" r="21412" b="16962"/>
          <a:stretch/>
        </p:blipFill>
        <p:spPr bwMode="auto">
          <a:xfrm>
            <a:off x="0" y="1434351"/>
            <a:ext cx="8915400" cy="5384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FF1B5F-4B9F-42C2-B963-27DD2137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Shapes Have Meaning</a:t>
            </a:r>
            <a:endParaRPr lang="en-US" dirty="0"/>
          </a:p>
        </p:txBody>
      </p:sp>
      <p:pic>
        <p:nvPicPr>
          <p:cNvPr id="7" name="Picture 6" descr="Illustration of the shape coding of street signs">
            <a:extLst>
              <a:ext uri="{FF2B5EF4-FFF2-40B4-BE49-F238E27FC236}">
                <a16:creationId xmlns:a16="http://schemas.microsoft.com/office/drawing/2014/main" id="{17A26CC7-62EE-4322-AAF5-0747DA0BCEDB}"/>
              </a:ext>
            </a:extLst>
          </p:cNvPr>
          <p:cNvPicPr/>
          <p:nvPr/>
        </p:nvPicPr>
        <p:blipFill rotWithShape="1">
          <a:blip r:embed="rId2"/>
          <a:srcRect l="1273" t="5769" r="61806" b="47864"/>
          <a:stretch/>
        </p:blipFill>
        <p:spPr bwMode="auto">
          <a:xfrm>
            <a:off x="0" y="1219200"/>
            <a:ext cx="89916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336"/>
            <a:ext cx="8229600" cy="1143000"/>
          </a:xfrm>
        </p:spPr>
        <p:txBody>
          <a:bodyPr/>
          <a:lstStyle/>
          <a:p>
            <a:r>
              <a:rPr lang="en-US" altLang="en-US" dirty="0"/>
              <a:t>Pavement Markings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Illustration of pavement markings">
            <a:extLst>
              <a:ext uri="{FF2B5EF4-FFF2-40B4-BE49-F238E27FC236}">
                <a16:creationId xmlns:a16="http://schemas.microsoft.com/office/drawing/2014/main" id="{509F4B53-7C08-4175-8AB0-DD3BE854557E}"/>
              </a:ext>
            </a:extLst>
          </p:cNvPr>
          <p:cNvPicPr/>
          <p:nvPr/>
        </p:nvPicPr>
        <p:blipFill rotWithShape="1">
          <a:blip r:embed="rId2"/>
          <a:srcRect l="817" t="5484" r="74877" b="62067"/>
          <a:stretch/>
        </p:blipFill>
        <p:spPr bwMode="auto">
          <a:xfrm>
            <a:off x="0" y="1371600"/>
            <a:ext cx="9067799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36202-C0AB-48B9-84BF-C1408FF851B6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Signaling</a:t>
            </a:r>
          </a:p>
        </p:txBody>
      </p:sp>
      <p:pic>
        <p:nvPicPr>
          <p:cNvPr id="7" name="Picture 16" descr="Illustration of a driver signaling out of the window">
            <a:extLst>
              <a:ext uri="{FF2B5EF4-FFF2-40B4-BE49-F238E27FC236}">
                <a16:creationId xmlns:a16="http://schemas.microsoft.com/office/drawing/2014/main" id="{7B29D037-3DD7-4509-A950-219929B4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1207"/>
            <a:ext cx="7620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7487780A-75D6-4935-B01C-C4D31560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3640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</a:rPr>
              <a:t>  How to signal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</a:rPr>
              <a:t>  When to signal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0C37DBA-6691-48E1-80B3-173961EC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94915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  <a:latin typeface="Arial" panose="020B0604020202020204" pitchFamily="34" charset="0"/>
              </a:rPr>
              <a:t>X</a:t>
            </a:r>
            <a:r>
              <a:rPr lang="en-US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1" dirty="0">
                <a:latin typeface="Arial" panose="020B0604020202020204" pitchFamily="34" charset="0"/>
              </a:rPr>
              <a:t>Improper signal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 descr="You are entering a work zone">
            <a:extLst>
              <a:ext uri="{FF2B5EF4-FFF2-40B4-BE49-F238E27FC236}">
                <a16:creationId xmlns:a16="http://schemas.microsoft.com/office/drawing/2014/main" id="{F51D73A2-08F1-4A48-BC58-F5C739767595}"/>
              </a:ext>
            </a:extLst>
          </p:cNvPr>
          <p:cNvSpPr txBox="1">
            <a:spLocks/>
          </p:cNvSpPr>
          <p:nvPr/>
        </p:nvSpPr>
        <p:spPr>
          <a:xfrm>
            <a:off x="538882" y="3145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4D3DB-A820-4805-BE38-EAC5E3936187}"/>
              </a:ext>
            </a:extLst>
          </p:cNvPr>
          <p:cNvSpPr/>
          <p:nvPr/>
        </p:nvSpPr>
        <p:spPr>
          <a:xfrm>
            <a:off x="762000" y="593709"/>
            <a:ext cx="567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noProof="1">
                <a:solidFill>
                  <a:srgbClr val="F06100"/>
                </a:solidFill>
                <a:latin typeface="Arial" panose="020B0604020202020204" pitchFamily="34" charset="0"/>
              </a:rPr>
              <a:t>You are Entering </a:t>
            </a:r>
            <a:r>
              <a:rPr lang="en-US" altLang="en-US" sz="3200" dirty="0">
                <a:solidFill>
                  <a:srgbClr val="F061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200" noProof="1">
                <a:solidFill>
                  <a:srgbClr val="F06100"/>
                </a:solidFill>
                <a:latin typeface="Arial" panose="020B0604020202020204" pitchFamily="34" charset="0"/>
              </a:rPr>
              <a:t> Work Zone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9" name="Picture 1032" descr="Picture of an upside down orange cone">
            <a:extLst>
              <a:ext uri="{FF2B5EF4-FFF2-40B4-BE49-F238E27FC236}">
                <a16:creationId xmlns:a16="http://schemas.microsoft.com/office/drawing/2014/main" id="{0D6FB4E1-B88C-49D2-822B-B6EAD649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32" y="59370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icture of a highway with orange &quot;give em a brake&quot; signs and orange cones">
            <a:extLst>
              <a:ext uri="{FF2B5EF4-FFF2-40B4-BE49-F238E27FC236}">
                <a16:creationId xmlns:a16="http://schemas.microsoft.com/office/drawing/2014/main" id="{016BF227-8EEF-44C8-B11E-F419C9DC94AD}"/>
              </a:ext>
            </a:extLst>
          </p:cNvPr>
          <p:cNvPicPr/>
          <p:nvPr/>
        </p:nvPicPr>
        <p:blipFill rotWithShape="1">
          <a:blip r:embed="rId3"/>
          <a:srcRect l="1113" t="5328" r="56944" b="47436"/>
          <a:stretch/>
        </p:blipFill>
        <p:spPr bwMode="auto">
          <a:xfrm>
            <a:off x="21627" y="1431908"/>
            <a:ext cx="9122373" cy="5426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06100"/>
                </a:solidFill>
              </a:rPr>
              <a:t>ORANGE Signals a Change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3" descr="picture of an upside down orange cone">
            <a:extLst>
              <a:ext uri="{FF2B5EF4-FFF2-40B4-BE49-F238E27FC236}">
                <a16:creationId xmlns:a16="http://schemas.microsoft.com/office/drawing/2014/main" id="{930285AD-F41B-470B-BA93-5976AA16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718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D398B28-9C7B-472B-8F59-E406113D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303" y="1707776"/>
            <a:ext cx="396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8325" indent="-568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06100"/>
                </a:solidFill>
                <a:latin typeface="Arial" panose="020B0604020202020204" pitchFamily="34" charset="0"/>
              </a:rPr>
              <a:t>REMEMBER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Common Sense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Caution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Concentration</a:t>
            </a:r>
          </a:p>
        </p:txBody>
      </p:sp>
      <p:pic>
        <p:nvPicPr>
          <p:cNvPr id="9" name="Picture 11" descr="picture of an orange warning sign for workmen">
            <a:extLst>
              <a:ext uri="{FF2B5EF4-FFF2-40B4-BE49-F238E27FC236}">
                <a16:creationId xmlns:a16="http://schemas.microsoft.com/office/drawing/2014/main" id="{D59375D8-B1DA-4760-B6FE-76F9F76A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451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 of a detour ahead sign">
            <a:extLst>
              <a:ext uri="{FF2B5EF4-FFF2-40B4-BE49-F238E27FC236}">
                <a16:creationId xmlns:a16="http://schemas.microsoft.com/office/drawing/2014/main" id="{1A7ACB73-5D64-4420-B87C-948614E1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4270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 of a road construction sign">
            <a:extLst>
              <a:ext uri="{FF2B5EF4-FFF2-40B4-BE49-F238E27FC236}">
                <a16:creationId xmlns:a16="http://schemas.microsoft.com/office/drawing/2014/main" id="{111EF214-9D8B-48B8-A920-7339739D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3352"/>
            <a:ext cx="1536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novice driver is a person capable of: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37B56CD-B7F2-4F1F-849C-839B6405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239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Interacting with other roadway users in a positive manner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/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Demonstrating balanced vehicle movement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through steering in a precise and timely manner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braking in a precise and timely manner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accelerating in a precise and timely manner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Protecting oneself and others by using occupant protection systems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63E2AE-CBD9-4678-BC48-7F22ADF5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Types of Work Zones</a:t>
            </a:r>
            <a:endParaRPr lang="en-US" dirty="0"/>
          </a:p>
        </p:txBody>
      </p:sp>
      <p:pic>
        <p:nvPicPr>
          <p:cNvPr id="11" name="Picture 3" descr="picture of an upside down orange cone">
            <a:extLst>
              <a:ext uri="{FF2B5EF4-FFF2-40B4-BE49-F238E27FC236}">
                <a16:creationId xmlns:a16="http://schemas.microsoft.com/office/drawing/2014/main" id="{CE606A1B-1D9C-495E-AFF3-2A17B36E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9274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 of orange work zone signs for stationary work areas and moving work areas">
            <a:extLst>
              <a:ext uri="{FF2B5EF4-FFF2-40B4-BE49-F238E27FC236}">
                <a16:creationId xmlns:a16="http://schemas.microsoft.com/office/drawing/2014/main" id="{84FF1DBB-87C7-44EC-9ADA-F42B2E2A02D4}"/>
              </a:ext>
            </a:extLst>
          </p:cNvPr>
          <p:cNvPicPr/>
          <p:nvPr/>
        </p:nvPicPr>
        <p:blipFill rotWithShape="1">
          <a:blip r:embed="rId4"/>
          <a:srcRect l="2083" t="5129" r="60532" b="43590"/>
          <a:stretch/>
        </p:blipFill>
        <p:spPr bwMode="auto">
          <a:xfrm>
            <a:off x="76200" y="1230948"/>
            <a:ext cx="9067800" cy="562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A7EA10-4162-496D-8F2D-065F9624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06100"/>
                </a:solidFill>
              </a:rPr>
              <a:t>Areas of Work Zones</a:t>
            </a:r>
          </a:p>
        </p:txBody>
      </p:sp>
      <p:pic>
        <p:nvPicPr>
          <p:cNvPr id="6" name="Picture 3" descr="picture of an upside down orange cone">
            <a:extLst>
              <a:ext uri="{FF2B5EF4-FFF2-40B4-BE49-F238E27FC236}">
                <a16:creationId xmlns:a16="http://schemas.microsoft.com/office/drawing/2014/main" id="{A19E27CE-5534-4A1E-A448-4F3C60B4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of the beginning of a work zone">
            <a:extLst>
              <a:ext uri="{FF2B5EF4-FFF2-40B4-BE49-F238E27FC236}">
                <a16:creationId xmlns:a16="http://schemas.microsoft.com/office/drawing/2014/main" id="{017209EB-1E91-4BCE-9F0B-3865C09E8DAC}"/>
              </a:ext>
            </a:extLst>
          </p:cNvPr>
          <p:cNvPicPr/>
          <p:nvPr/>
        </p:nvPicPr>
        <p:blipFill rotWithShape="1">
          <a:blip r:embed="rId3"/>
          <a:srcRect l="35416" t="30447" r="18013" b="14672"/>
          <a:stretch/>
        </p:blipFill>
        <p:spPr bwMode="auto"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13" name="Picture 12" descr="picture of a driver's perspective approaching a work zone">
            <a:extLst>
              <a:ext uri="{FF2B5EF4-FFF2-40B4-BE49-F238E27FC236}">
                <a16:creationId xmlns:a16="http://schemas.microsoft.com/office/drawing/2014/main" id="{82443ABA-13D5-4CD0-A413-AC34C88CEB89}"/>
              </a:ext>
            </a:extLst>
          </p:cNvPr>
          <p:cNvPicPr/>
          <p:nvPr/>
        </p:nvPicPr>
        <p:blipFill rotWithShape="1">
          <a:blip r:embed="rId2"/>
          <a:srcRect l="25937" t="17246" r="18062" b="18027"/>
          <a:stretch/>
        </p:blipFill>
        <p:spPr bwMode="auto">
          <a:xfrm>
            <a:off x="0" y="22412"/>
            <a:ext cx="9144000" cy="6835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2" y="533400"/>
            <a:ext cx="82296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 descr="picture of a worker's perspective working in a work zone">
            <a:extLst>
              <a:ext uri="{FF2B5EF4-FFF2-40B4-BE49-F238E27FC236}">
                <a16:creationId xmlns:a16="http://schemas.microsoft.com/office/drawing/2014/main" id="{BC487D1B-C942-4DB4-ADC3-371010C72EEA}"/>
              </a:ext>
            </a:extLst>
          </p:cNvPr>
          <p:cNvPicPr/>
          <p:nvPr/>
        </p:nvPicPr>
        <p:blipFill rotWithShape="1">
          <a:blip r:embed="rId2"/>
          <a:srcRect l="25859" t="17155" r="17663" b="17469"/>
          <a:stretch/>
        </p:blipFill>
        <p:spPr bwMode="auto">
          <a:xfrm>
            <a:off x="76200" y="0"/>
            <a:ext cx="9067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8CBAC4-B4C6-4513-B9F3-D4615CBD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picture of an injured road worker and of a damaged vehicle">
            <a:extLst>
              <a:ext uri="{FF2B5EF4-FFF2-40B4-BE49-F238E27FC236}">
                <a16:creationId xmlns:a16="http://schemas.microsoft.com/office/drawing/2014/main" id="{1563EEC0-8427-4D76-8EA1-6B730804A2E1}"/>
              </a:ext>
            </a:extLst>
          </p:cNvPr>
          <p:cNvPicPr/>
          <p:nvPr/>
        </p:nvPicPr>
        <p:blipFill rotWithShape="1">
          <a:blip r:embed="rId2"/>
          <a:srcRect l="1041" t="5983" r="60069" b="408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b="1" noProof="1">
                <a:solidFill>
                  <a:srgbClr val="F06100"/>
                </a:solidFill>
              </a:rPr>
              <a:t>Tips for Driving Through Work Zones</a:t>
            </a:r>
            <a:r>
              <a:rPr lang="en-US" altLang="en-US" b="1" dirty="0">
                <a:solidFill>
                  <a:srgbClr val="F06100"/>
                </a:solidFill>
              </a:rPr>
              <a:t>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3" descr="picture of an upside down orange cone">
            <a:extLst>
              <a:ext uri="{FF2B5EF4-FFF2-40B4-BE49-F238E27FC236}">
                <a16:creationId xmlns:a16="http://schemas.microsoft.com/office/drawing/2014/main" id="{BB632930-EFDD-4E65-AA2D-7BF47FDE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4908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 of an orange road construction ahead sign">
            <a:extLst>
              <a:ext uri="{FF2B5EF4-FFF2-40B4-BE49-F238E27FC236}">
                <a16:creationId xmlns:a16="http://schemas.microsoft.com/office/drawing/2014/main" id="{DC009791-E20D-4F82-8268-59EE3BA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743ED580-F12D-4C35-8ADD-678E9B0C8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81200"/>
            <a:ext cx="5181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Orange signals work zones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Proceed with extreme caution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Drive at the posted speed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Watch out for workers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Stay in your lane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Report unsafe conditions</a:t>
            </a:r>
          </a:p>
        </p:txBody>
      </p:sp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2233"/>
            <a:ext cx="8229600" cy="1143000"/>
          </a:xfrm>
        </p:spPr>
        <p:txBody>
          <a:bodyPr/>
          <a:lstStyle/>
          <a:p>
            <a:r>
              <a:rPr lang="en-US" altLang="en-US" dirty="0"/>
              <a:t>Passing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 descr="picture of cars passing on a highway">
            <a:extLst>
              <a:ext uri="{FF2B5EF4-FFF2-40B4-BE49-F238E27FC236}">
                <a16:creationId xmlns:a16="http://schemas.microsoft.com/office/drawing/2014/main" id="{33B07411-146A-40B7-BDA6-F86D8D765BAB}"/>
              </a:ext>
            </a:extLst>
          </p:cNvPr>
          <p:cNvPicPr/>
          <p:nvPr/>
        </p:nvPicPr>
        <p:blipFill rotWithShape="1">
          <a:blip r:embed="rId2"/>
          <a:srcRect l="29051" t="29383" r="21180" b="20796"/>
          <a:stretch/>
        </p:blipFill>
        <p:spPr bwMode="auto">
          <a:xfrm>
            <a:off x="0" y="1219200"/>
            <a:ext cx="8991600" cy="563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Turning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11" descr="picture of a driver manually signaling their turning intentions">
            <a:extLst>
              <a:ext uri="{FF2B5EF4-FFF2-40B4-BE49-F238E27FC236}">
                <a16:creationId xmlns:a16="http://schemas.microsoft.com/office/drawing/2014/main" id="{F6A53B4D-37E8-45AE-ADBB-60D01884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1574800"/>
            <a:ext cx="83915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7598FBEA-3831-457F-81EF-77755C11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Left Turn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BAAA0A4-0410-4676-94B1-4776B3C1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31" y="3429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Right Turn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BA7DABC-6BE5-491D-A397-80F920C2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786" y="4023518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Steps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68B4D82-04EC-4B3F-A655-47F317D2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Turning Procedures</a:t>
            </a:r>
          </a:p>
        </p:txBody>
      </p:sp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293463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Stopping, Standing, Parking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1AA96C5-BE9A-4CCB-BD70-18146B49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94" y="1858962"/>
            <a:ext cx="4267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Legal Prohibitions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Disabilities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Parallel to Curb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Hills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Leaving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Coasting</a:t>
            </a:r>
          </a:p>
        </p:txBody>
      </p:sp>
      <p:pic>
        <p:nvPicPr>
          <p:cNvPr id="9" name="Picture 12" descr="picture of a no parking sign">
            <a:extLst>
              <a:ext uri="{FF2B5EF4-FFF2-40B4-BE49-F238E27FC236}">
                <a16:creationId xmlns:a16="http://schemas.microsoft.com/office/drawing/2014/main" id="{547D2B0F-3A35-433E-AF10-5551A4DE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890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icture of reserved parking for handicapped people">
            <a:extLst>
              <a:ext uri="{FF2B5EF4-FFF2-40B4-BE49-F238E27FC236}">
                <a16:creationId xmlns:a16="http://schemas.microsoft.com/office/drawing/2014/main" id="{008C026F-7AB4-4377-BCAE-414C9D37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icture of a person in a wheelchair">
            <a:extLst>
              <a:ext uri="{FF2B5EF4-FFF2-40B4-BE49-F238E27FC236}">
                <a16:creationId xmlns:a16="http://schemas.microsoft.com/office/drawing/2014/main" id="{CB2E7069-61AB-4DBA-8513-C876D888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323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 descr="picture of a green luxury car with &quot;speed&quot; written near it">
            <a:extLst>
              <a:ext uri="{FF2B5EF4-FFF2-40B4-BE49-F238E27FC236}">
                <a16:creationId xmlns:a16="http://schemas.microsoft.com/office/drawing/2014/main" id="{8D43CD73-FF59-4C29-8FD3-D0DF364A16A1}"/>
              </a:ext>
            </a:extLst>
          </p:cNvPr>
          <p:cNvPicPr/>
          <p:nvPr/>
        </p:nvPicPr>
        <p:blipFill rotWithShape="1">
          <a:blip r:embed="rId2"/>
          <a:srcRect l="35880" t="18311" r="29514" b="18665"/>
          <a:stretch/>
        </p:blipFill>
        <p:spPr bwMode="auto">
          <a:xfrm>
            <a:off x="1752600" y="1219200"/>
            <a:ext cx="4495800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A novice driver is a person capable of: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1B2FCF-1D75-42E9-BA10-FAA723D791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CC0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altLang="en-US" sz="2000" b="1" dirty="0"/>
              <a:t>Displaying knowledge of responsible actions</a:t>
            </a:r>
            <a:r>
              <a:rPr kumimoji="1" lang="en-US" altLang="en-US" sz="2000" b="1" dirty="0">
                <a:solidFill>
                  <a:srgbClr val="00007A"/>
                </a:solidFill>
              </a:rPr>
              <a:t> 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None/>
              <a:defRPr/>
            </a:pPr>
            <a:r>
              <a:rPr kumimoji="1" lang="en-US" altLang="en-US" sz="2000" b="1" dirty="0">
                <a:solidFill>
                  <a:srgbClr val="0000CC"/>
                </a:solidFill>
              </a:rPr>
              <a:t>	In regard to </a:t>
            </a:r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kumimoji="1" lang="en-US" altLang="en-US" sz="2000" b="1" dirty="0">
                <a:solidFill>
                  <a:srgbClr val="0000CC"/>
                </a:solidFill>
              </a:rPr>
              <a:t>physical conditions affecting driver performance</a:t>
            </a:r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kumimoji="1" lang="en-US" altLang="en-US" sz="2000" b="1" dirty="0">
                <a:solidFill>
                  <a:srgbClr val="0000CC"/>
                </a:solidFill>
              </a:rPr>
              <a:t>psychological conditions affecting driver performance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None/>
              <a:defRPr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lnSpc>
                <a:spcPct val="140000"/>
              </a:lnSpc>
              <a:buClr>
                <a:srgbClr val="CC0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altLang="en-US" sz="2000" b="1" dirty="0"/>
              <a:t>Extending supervised practice with licensed parent, guardian, or mentor to develop precision in the use of skills, processes, and responsibilities.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Speed 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EF3EA7C-3E40-4E56-A267-C980BFCF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6743"/>
            <a:ext cx="3581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Areas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Rural Interstate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Interstate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School Buses</a:t>
            </a:r>
          </a:p>
        </p:txBody>
      </p:sp>
      <p:pic>
        <p:nvPicPr>
          <p:cNvPr id="10" name="Picture 10" descr="Picture of a speed limit sign for 55 miles per hour">
            <a:extLst>
              <a:ext uri="{FF2B5EF4-FFF2-40B4-BE49-F238E27FC236}">
                <a16:creationId xmlns:a16="http://schemas.microsoft.com/office/drawing/2014/main" id="{39A7023C-0548-4A4E-A7DC-31680A0D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22098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 of a speed maximum of 55 and minimum of 45">
            <a:extLst>
              <a:ext uri="{FF2B5EF4-FFF2-40B4-BE49-F238E27FC236}">
                <a16:creationId xmlns:a16="http://schemas.microsoft.com/office/drawing/2014/main" id="{0A4CD829-C292-41A6-8EDF-155A13D9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33" y="2300684"/>
            <a:ext cx="1235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icture of a minimum speed of 45">
            <a:extLst>
              <a:ext uri="{FF2B5EF4-FFF2-40B4-BE49-F238E27FC236}">
                <a16:creationId xmlns:a16="http://schemas.microsoft.com/office/drawing/2014/main" id="{BB89FD78-AE1A-4EDE-9ED8-708C1B5E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75729"/>
            <a:ext cx="1076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icture of a slower traffic keep right sign">
            <a:extLst>
              <a:ext uri="{FF2B5EF4-FFF2-40B4-BE49-F238E27FC236}">
                <a16:creationId xmlns:a16="http://schemas.microsoft.com/office/drawing/2014/main" id="{A67E2B6C-520B-4091-9CE1-F92D6443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8" y="420892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picture of a night speed limit of 35">
            <a:extLst>
              <a:ext uri="{FF2B5EF4-FFF2-40B4-BE49-F238E27FC236}">
                <a16:creationId xmlns:a16="http://schemas.microsoft.com/office/drawing/2014/main" id="{AAF6EFB1-AFB0-4BE8-AB4F-B99047A4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78" y="1386284"/>
            <a:ext cx="909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icture of a reduced speed of 35">
            <a:extLst>
              <a:ext uri="{FF2B5EF4-FFF2-40B4-BE49-F238E27FC236}">
                <a16:creationId xmlns:a16="http://schemas.microsoft.com/office/drawing/2014/main" id="{469F1C24-4B7B-4334-900E-6D146DC9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72" y="3915569"/>
            <a:ext cx="914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114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Headlights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5FE173A-2729-4766-9B8A-DDAF231A9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6743"/>
            <a:ext cx="5105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Daytime Running Lights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Use of Headlights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High Beam Use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Parking Light Use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Emergency Lights</a:t>
            </a:r>
          </a:p>
        </p:txBody>
      </p:sp>
      <p:pic>
        <p:nvPicPr>
          <p:cNvPr id="10" name="Picture 10" descr="Picture of someone driving at night">
            <a:extLst>
              <a:ext uri="{FF2B5EF4-FFF2-40B4-BE49-F238E27FC236}">
                <a16:creationId xmlns:a16="http://schemas.microsoft.com/office/drawing/2014/main" id="{B2B381D8-092D-43C3-A665-AA85F424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645469"/>
            <a:ext cx="39655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 of a night time speed limit">
            <a:extLst>
              <a:ext uri="{FF2B5EF4-FFF2-40B4-BE49-F238E27FC236}">
                <a16:creationId xmlns:a16="http://schemas.microsoft.com/office/drawing/2014/main" id="{901A0286-DB33-4CC5-BE76-DF43DBF8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Picture of merging areas">
            <a:extLst>
              <a:ext uri="{FF2B5EF4-FFF2-40B4-BE49-F238E27FC236}">
                <a16:creationId xmlns:a16="http://schemas.microsoft.com/office/drawing/2014/main" id="{6E77A0A0-637A-449F-9466-85DACDC4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66068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Freeway Driving Concerns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D175358-73E2-4B1A-8D8D-66013DCF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66068"/>
            <a:ext cx="4191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Planning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Entry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Using Roadway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Exit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Freeway Tips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Vehicle Breakdown</a:t>
            </a:r>
          </a:p>
        </p:txBody>
      </p:sp>
      <p:pic>
        <p:nvPicPr>
          <p:cNvPr id="9" name="Picture 15" descr="picture of an interstate 95 sign">
            <a:extLst>
              <a:ext uri="{FF2B5EF4-FFF2-40B4-BE49-F238E27FC236}">
                <a16:creationId xmlns:a16="http://schemas.microsoft.com/office/drawing/2014/main" id="{2941B158-5E41-4728-ADBA-082FC6AF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47" y="4029868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327212"/>
            <a:ext cx="8229600" cy="1143000"/>
          </a:xfrm>
        </p:spPr>
        <p:txBody>
          <a:bodyPr/>
          <a:lstStyle/>
          <a:p>
            <a:r>
              <a:rPr lang="en-US" altLang="en-US" dirty="0"/>
              <a:t>Problem Situations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10" descr="picture of a yellow car going up a mountain">
            <a:extLst>
              <a:ext uri="{FF2B5EF4-FFF2-40B4-BE49-F238E27FC236}">
                <a16:creationId xmlns:a16="http://schemas.microsoft.com/office/drawing/2014/main" id="{31A6F3B1-0466-435E-8E63-E09F1207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1247"/>
            <a:ext cx="45751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BE169C82-F02C-477F-8100-E2E9E489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723698"/>
            <a:ext cx="34290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Skid Control Fundamentals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Brake Failure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Running off Roadway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Tire Blowout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Steep Hill</a:t>
            </a:r>
          </a:p>
        </p:txBody>
      </p:sp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icture of a train in snowy weather">
            <a:extLst>
              <a:ext uri="{FF2B5EF4-FFF2-40B4-BE49-F238E27FC236}">
                <a16:creationId xmlns:a16="http://schemas.microsoft.com/office/drawing/2014/main" id="{60A64CC9-70BA-4606-8E6C-F0F0E4B9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0"/>
            <a:ext cx="9144000" cy="69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9208FA2-6711-4EEA-B325-C0D565A8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Cookie Hollow" pitchFamily="2" charset="0"/>
              </a:rPr>
              <a:t>Winter Driving Concerns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915F068-C521-412F-8531-ED2926E0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4876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Equipment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Following Interval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Speed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Visibility</a:t>
            </a:r>
          </a:p>
        </p:txBody>
      </p:sp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cture of a bicyclist">
            <a:extLst>
              <a:ext uri="{FF2B5EF4-FFF2-40B4-BE49-F238E27FC236}">
                <a16:creationId xmlns:a16="http://schemas.microsoft.com/office/drawing/2014/main" id="{07FC86E3-E054-44CF-8A83-D89B6041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901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Bicyclist Responsibilities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0FC3421-E6F0-4B05-91F6-1321F1C8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Cyclist Responsibilities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6D87264-A485-4471-BFFC-8B6A49D3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908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>
                <a:latin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Full Lane Used by Bicyclist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7E8E155-4BEF-4F48-A2F9-8D8420FF2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Cyclist Not Restricted to Lane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A4CC455-AF63-4DC2-B442-DC607056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1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Merging to Traffic Flow</a:t>
            </a:r>
          </a:p>
        </p:txBody>
      </p:sp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ture of a bicyclist and car">
            <a:extLst>
              <a:ext uri="{FF2B5EF4-FFF2-40B4-BE49-F238E27FC236}">
                <a16:creationId xmlns:a16="http://schemas.microsoft.com/office/drawing/2014/main" id="{AEE68182-55C1-41EC-B06E-7D9053DF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92" y="1219200"/>
            <a:ext cx="3717908" cy="24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32" y="3272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Bicyclists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pic>
        <p:nvPicPr>
          <p:cNvPr id="10" name="Picture 12" descr="picture of a bicylcist">
            <a:extLst>
              <a:ext uri="{FF2B5EF4-FFF2-40B4-BE49-F238E27FC236}">
                <a16:creationId xmlns:a16="http://schemas.microsoft.com/office/drawing/2014/main" id="{D0842C5F-215A-40F5-B1FD-9F9B425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76"/>
            <a:ext cx="76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1CB509F7-D92B-4406-ADAB-D44ABF48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18" y="3200400"/>
            <a:ext cx="7696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Right-of-Way Rules Apply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Turning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Merge with Bicycle Traffic Flow Turning Right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at Intersection</a:t>
            </a:r>
          </a:p>
        </p:txBody>
      </p:sp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9" y="340668"/>
            <a:ext cx="8229600" cy="1143000"/>
          </a:xfrm>
        </p:spPr>
        <p:txBody>
          <a:bodyPr/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29" descr="picture of a bicyclist">
            <a:extLst>
              <a:ext uri="{FF2B5EF4-FFF2-40B4-BE49-F238E27FC236}">
                <a16:creationId xmlns:a16="http://schemas.microsoft.com/office/drawing/2014/main" id="{39BB2722-1FBC-4897-AC16-580A36B7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" y="609600"/>
            <a:ext cx="635820" cy="7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9279B66A-6DE2-42CC-A897-0896F6E3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452" y="1835934"/>
            <a:ext cx="495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Traffic Laws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Safety Guidelines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Wet Weather Riding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Common Motorist Errors</a:t>
            </a:r>
          </a:p>
        </p:txBody>
      </p:sp>
      <p:pic>
        <p:nvPicPr>
          <p:cNvPr id="10" name="Picture 20" descr="picture of a yellow yield to bike sign">
            <a:extLst>
              <a:ext uri="{FF2B5EF4-FFF2-40B4-BE49-F238E27FC236}">
                <a16:creationId xmlns:a16="http://schemas.microsoft.com/office/drawing/2014/main" id="{0207BC92-5E0E-49DD-958E-EE8CDFD3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picture of a no bicycle area">
            <a:extLst>
              <a:ext uri="{FF2B5EF4-FFF2-40B4-BE49-F238E27FC236}">
                <a16:creationId xmlns:a16="http://schemas.microsoft.com/office/drawing/2014/main" id="{70FBE56C-F3FB-41A9-A9DB-0A8E528E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61" y="4363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picture of a bike route sign">
            <a:extLst>
              <a:ext uri="{FF2B5EF4-FFF2-40B4-BE49-F238E27FC236}">
                <a16:creationId xmlns:a16="http://schemas.microsoft.com/office/drawing/2014/main" id="{B2ED3EE4-77FF-4374-ADBD-4FBA2AA4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1" y="23821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picture of four parked cars">
            <a:extLst>
              <a:ext uri="{FF2B5EF4-FFF2-40B4-BE49-F238E27FC236}">
                <a16:creationId xmlns:a16="http://schemas.microsoft.com/office/drawing/2014/main" id="{9857A332-02C5-4F62-8EBB-512FDD8D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61" y="4363393"/>
            <a:ext cx="22748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Picture of a yellow tractor trailer">
            <a:extLst>
              <a:ext uri="{FF2B5EF4-FFF2-40B4-BE49-F238E27FC236}">
                <a16:creationId xmlns:a16="http://schemas.microsoft.com/office/drawing/2014/main" id="{C72575B3-31DC-42B2-A503-961ECC39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609725"/>
            <a:ext cx="8064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Sharing Roadway with Trucks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5C3F9847-FF96-42F3-962C-ACCBEB17E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14207"/>
            <a:ext cx="39624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Passing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Following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Wide Turns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Backing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Maneuverability</a:t>
            </a:r>
          </a:p>
        </p:txBody>
      </p:sp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motorcyclists">
            <a:extLst>
              <a:ext uri="{FF2B5EF4-FFF2-40B4-BE49-F238E27FC236}">
                <a16:creationId xmlns:a16="http://schemas.microsoft.com/office/drawing/2014/main" id="{F5BA480B-5C52-4EBD-813C-096C6CF9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49575"/>
            <a:ext cx="6172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Sharing Roadway with Motorcyclists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8B766C03-8FA2-4B67-814D-96BE341B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01811"/>
            <a:ext cx="5181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Typical Situations Motorist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Motorcycle Awareness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Responsibilities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Specialty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F0B3C10-C6B1-4A3A-8C75-BF04F8FA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Organ Tissue Donation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8855A9D-337D-43E7-A5ED-91ADD22D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/>
              <a:t>  Social Security Number</a:t>
            </a:r>
            <a:endParaRPr lang="en-US" altLang="en-US"/>
          </a:p>
        </p:txBody>
      </p:sp>
      <p:pic>
        <p:nvPicPr>
          <p:cNvPr id="9" name="Picture 15" descr="Illustration of a social security card">
            <a:extLst>
              <a:ext uri="{FF2B5EF4-FFF2-40B4-BE49-F238E27FC236}">
                <a16:creationId xmlns:a16="http://schemas.microsoft.com/office/drawing/2014/main" id="{F81225CD-CF04-41EE-9164-6DE22A6B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8587"/>
            <a:ext cx="2819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llustration of a heart">
            <a:extLst>
              <a:ext uri="{FF2B5EF4-FFF2-40B4-BE49-F238E27FC236}">
                <a16:creationId xmlns:a16="http://schemas.microsoft.com/office/drawing/2014/main" id="{42C360DA-A351-4983-AA96-7AEBD5E5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600200"/>
            <a:ext cx="39084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 descr="picture of a totaled car">
            <a:extLst>
              <a:ext uri="{FF2B5EF4-FFF2-40B4-BE49-F238E27FC236}">
                <a16:creationId xmlns:a16="http://schemas.microsoft.com/office/drawing/2014/main" id="{3E5FD407-31F1-424C-ACD4-0074F2D1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755775"/>
            <a:ext cx="734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2373"/>
            <a:ext cx="8229600" cy="1143000"/>
          </a:xfrm>
        </p:spPr>
        <p:txBody>
          <a:bodyPr/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33" descr="picture of a police car">
            <a:extLst>
              <a:ext uri="{FF2B5EF4-FFF2-40B4-BE49-F238E27FC236}">
                <a16:creationId xmlns:a16="http://schemas.microsoft.com/office/drawing/2014/main" id="{90FBB5A0-6228-4219-94F7-365733AE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09600"/>
            <a:ext cx="20701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2">
            <a:extLst>
              <a:ext uri="{FF2B5EF4-FFF2-40B4-BE49-F238E27FC236}">
                <a16:creationId xmlns:a16="http://schemas.microsoft.com/office/drawing/2014/main" id="{FEB24895-F5B1-4363-A899-A07F57B3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STOP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at Scene. See if anyone needs help.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Prevent Other Crashes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Notify Police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Provide Name and Address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When to Report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Blocking Traffic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Hit and Run Collisions</a:t>
            </a:r>
          </a:p>
        </p:txBody>
      </p:sp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picture of an EMT aiding the injured">
            <a:extLst>
              <a:ext uri="{FF2B5EF4-FFF2-40B4-BE49-F238E27FC236}">
                <a16:creationId xmlns:a16="http://schemas.microsoft.com/office/drawing/2014/main" id="{25A0F862-41F5-4806-9FB9-8E19C437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4" y="1904066"/>
            <a:ext cx="59880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9" name="WordArt 13">
            <a:extLst>
              <a:ext uri="{FF2B5EF4-FFF2-40B4-BE49-F238E27FC236}">
                <a16:creationId xmlns:a16="http://schemas.microsoft.com/office/drawing/2014/main" id="{B697BD3E-D0B0-4B09-AA1D-4A232CC4B7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70452">
            <a:off x="4229100" y="1679225"/>
            <a:ext cx="4648200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800" kern="10" spc="960">
                <a:gradFill rotWithShape="1">
                  <a:gsLst>
                    <a:gs pos="0">
                      <a:schemeClr val="tx2"/>
                    </a:gs>
                    <a:gs pos="100000">
                      <a:srgbClr val="CC0000"/>
                    </a:gs>
                  </a:gsLst>
                  <a:lin ang="48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Aiding Injured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EE9E3C4-6A7F-42E7-A4B2-820E58F0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76" y="2590800"/>
            <a:ext cx="6781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Calling for Help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Make No Injury Assumptions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Avoid Moving Victim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Control Serious Bleeding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Keep Victims Warm</a:t>
            </a:r>
          </a:p>
        </p:txBody>
      </p:sp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picture of several police officers standing around">
            <a:extLst>
              <a:ext uri="{FF2B5EF4-FFF2-40B4-BE49-F238E27FC236}">
                <a16:creationId xmlns:a16="http://schemas.microsoft.com/office/drawing/2014/main" id="{3AE27854-D7FC-43EC-A661-F469FDD2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1929"/>
            <a:ext cx="7013857" cy="42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A87B9-285D-4F73-83B9-2B1BEA1E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8" y="381000"/>
            <a:ext cx="8229600" cy="1143000"/>
          </a:xfrm>
        </p:spPr>
        <p:txBody>
          <a:bodyPr/>
          <a:lstStyle/>
          <a:p>
            <a:r>
              <a:rPr lang="en-US" dirty="0"/>
              <a:t>Safety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17" descr="picture of a person buckling her seat belt">
            <a:extLst>
              <a:ext uri="{FF2B5EF4-FFF2-40B4-BE49-F238E27FC236}">
                <a16:creationId xmlns:a16="http://schemas.microsoft.com/office/drawing/2014/main" id="{46C44A52-E116-4483-8F27-95D2FF1A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96" y="546100"/>
            <a:ext cx="1644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1443CB20-7870-402E-9042-66BA4E7E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603" y="1901638"/>
            <a:ext cx="62484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Defensive Driving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Using Occupant Protection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Vehicles With Open Beds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When Stopped By Police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Speed Reduces Usable Vision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Carbon Monoxide</a:t>
            </a: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67" y="342899"/>
            <a:ext cx="8229600" cy="1143000"/>
          </a:xfrm>
        </p:spPr>
        <p:txBody>
          <a:bodyPr/>
          <a:lstStyle/>
          <a:p>
            <a:r>
              <a:rPr lang="en-US" dirty="0"/>
              <a:t>Safety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11" descr="picture of a person buckling her seat belt">
            <a:extLst>
              <a:ext uri="{FF2B5EF4-FFF2-40B4-BE49-F238E27FC236}">
                <a16:creationId xmlns:a16="http://schemas.microsoft.com/office/drawing/2014/main" id="{F67D0EF2-CF12-4F5E-848F-2A1AE32C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7998"/>
            <a:ext cx="179705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 of a car being towed">
            <a:extLst>
              <a:ext uri="{FF2B5EF4-FFF2-40B4-BE49-F238E27FC236}">
                <a16:creationId xmlns:a16="http://schemas.microsoft.com/office/drawing/2014/main" id="{20FDB7D2-D41F-40A6-B67A-A8AC147F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" y="2286000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DB24A2B4-08DD-431E-990D-A6E28347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767" y="1828800"/>
            <a:ext cx="5105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Keys to Safe Driving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Transporting Cargo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Safety Chains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Towing</a:t>
            </a:r>
          </a:p>
        </p:txBody>
      </p:sp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Obstacles to open discussion about donations: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4E426BF6-7410-445A-925B-DA7885AA351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51616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 There are still a lot of misconceptions about organ donation.</a:t>
            </a:r>
            <a:endParaRPr lang="en-US" altLang="en-US" sz="2800" dirty="0"/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  People prefer not to talk about their mortality. 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21" descr="Illustration of a half muscle, half skeleton man">
            <a:extLst>
              <a:ext uri="{FF2B5EF4-FFF2-40B4-BE49-F238E27FC236}">
                <a16:creationId xmlns:a16="http://schemas.microsoft.com/office/drawing/2014/main" id="{9C465984-0970-432C-BF36-7E9B78DE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7500"/>
            <a:ext cx="23653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&quot;Special note: a signed donor card is not enough. What is required is the family consent.&quot;">
            <a:extLst>
              <a:ext uri="{FF2B5EF4-FFF2-40B4-BE49-F238E27FC236}">
                <a16:creationId xmlns:a16="http://schemas.microsoft.com/office/drawing/2014/main" id="{8379D7CD-B643-4998-9CA4-F057C6B37846}"/>
              </a:ext>
            </a:extLst>
          </p:cNvPr>
          <p:cNvPicPr/>
          <p:nvPr/>
        </p:nvPicPr>
        <p:blipFill rotWithShape="1">
          <a:blip r:embed="rId3"/>
          <a:srcRect l="47454" t="55997" r="22453" b="26331"/>
          <a:stretch/>
        </p:blipFill>
        <p:spPr bwMode="auto">
          <a:xfrm>
            <a:off x="3276600" y="3962400"/>
            <a:ext cx="5486400" cy="169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Licensing Restrictions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icensing restrictions or endorsements">
            <a:extLst>
              <a:ext uri="{FF2B5EF4-FFF2-40B4-BE49-F238E27FC236}">
                <a16:creationId xmlns:a16="http://schemas.microsoft.com/office/drawing/2014/main" id="{2FE489AE-67F3-406F-8F03-4076D49E12B1}"/>
              </a:ext>
            </a:extLst>
          </p:cNvPr>
          <p:cNvPicPr/>
          <p:nvPr/>
        </p:nvPicPr>
        <p:blipFill rotWithShape="1">
          <a:blip r:embed="rId2"/>
          <a:srcRect l="29399" t="30021" r="19907" b="20369"/>
          <a:stretch/>
        </p:blipFill>
        <p:spPr bwMode="auto">
          <a:xfrm>
            <a:off x="571500" y="1524000"/>
            <a:ext cx="8001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Licensing Renewal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269B5E5-64E6-4C5D-B251-46A483D6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 Duplicate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81189FFF-73C0-44A0-83CD-5DB9FE95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66913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Application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Costs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Procedures</a:t>
            </a:r>
          </a:p>
        </p:txBody>
      </p:sp>
      <p:pic>
        <p:nvPicPr>
          <p:cNvPr id="9" name="Picture 25" descr="Illustration of a driver's license">
            <a:extLst>
              <a:ext uri="{FF2B5EF4-FFF2-40B4-BE49-F238E27FC236}">
                <a16:creationId xmlns:a16="http://schemas.microsoft.com/office/drawing/2014/main" id="{A216EBCC-63A3-45D7-9CAC-6A364D7E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9" y="1600200"/>
            <a:ext cx="3051175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24">
            <a:extLst>
              <a:ext uri="{FF2B5EF4-FFF2-40B4-BE49-F238E27FC236}">
                <a16:creationId xmlns:a16="http://schemas.microsoft.com/office/drawing/2014/main" id="{FAA82D1C-3217-4A3C-A65E-E997B2BCF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0652" y="1677988"/>
            <a:ext cx="30480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Duplicate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929BC750-8B47-47E5-8599-92B17FD0C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896" y="34290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/>
              <a:t> Renewal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4D49081C-0D75-442B-9A80-F141032E4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948113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Application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Costs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Suspensions/Revocations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82563FA-B5ED-46E3-884A-D4C02F94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50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Suspension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Revocation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Cancellation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Mandatory Suspension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Individuals Under 21</a:t>
            </a:r>
          </a:p>
        </p:txBody>
      </p:sp>
      <p:pic>
        <p:nvPicPr>
          <p:cNvPr id="7" name="Picture 13" descr="Illustration of a driver's license">
            <a:extLst>
              <a:ext uri="{FF2B5EF4-FFF2-40B4-BE49-F238E27FC236}">
                <a16:creationId xmlns:a16="http://schemas.microsoft.com/office/drawing/2014/main" id="{B1B32BD0-52D2-47F3-B7F4-32B5BA17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2004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789824D4-1243-429C-A079-B2F099D5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2895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0" dirty="0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253446-65EE-43BF-81D1-624C4D54D9E7}"/>
</file>

<file path=customXml/itemProps2.xml><?xml version="1.0" encoding="utf-8"?>
<ds:datastoreItem xmlns:ds="http://schemas.openxmlformats.org/officeDocument/2006/customXml" ds:itemID="{551C0808-001C-444F-BFB7-1E2065C60B68}"/>
</file>

<file path=customXml/itemProps3.xml><?xml version="1.0" encoding="utf-8"?>
<ds:datastoreItem xmlns:ds="http://schemas.openxmlformats.org/officeDocument/2006/customXml" ds:itemID="{64485446-3F9C-4967-9E75-114CBE2D602F}"/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1304</Words>
  <Application>Microsoft Office PowerPoint</Application>
  <PresentationFormat>On-screen Show (4:3)</PresentationFormat>
  <Paragraphs>381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Black</vt:lpstr>
      <vt:lpstr>Calibri</vt:lpstr>
      <vt:lpstr>Cookie Hollow</vt:lpstr>
      <vt:lpstr>Times New Roman</vt:lpstr>
      <vt:lpstr>Wingdings</vt:lpstr>
      <vt:lpstr>Office Theme</vt:lpstr>
      <vt:lpstr>Driver Education Classroom and Laboratory Model Curriculum Sample Transparencies</vt:lpstr>
      <vt:lpstr>A novice driver is a person capable of:</vt:lpstr>
      <vt:lpstr>A novice driver is a person capable of:</vt:lpstr>
      <vt:lpstr>A novice driver is a person capable of:</vt:lpstr>
      <vt:lpstr>Specialty Information</vt:lpstr>
      <vt:lpstr>Obstacles to open discussion about donations: </vt:lpstr>
      <vt:lpstr>Licensing Restrictions</vt:lpstr>
      <vt:lpstr>Licensing Renewal</vt:lpstr>
      <vt:lpstr>Suspensions/Revocations</vt:lpstr>
      <vt:lpstr>Suspensions/Revocations</vt:lpstr>
      <vt:lpstr>Inspection/Registration</vt:lpstr>
      <vt:lpstr>Financial Responsibility ?</vt:lpstr>
      <vt:lpstr>Right–of–Way Concepts</vt:lpstr>
      <vt:lpstr>Intersections</vt:lpstr>
      <vt:lpstr>Merging Areas</vt:lpstr>
      <vt:lpstr>Special Situations</vt:lpstr>
      <vt:lpstr>Railroad Crossings</vt:lpstr>
      <vt:lpstr>Specialized Intersections</vt:lpstr>
      <vt:lpstr>Facts About Trains</vt:lpstr>
      <vt:lpstr>Railroad Crossing Warnings</vt:lpstr>
      <vt:lpstr>Railroad Crossing Safety</vt:lpstr>
      <vt:lpstr>Signals</vt:lpstr>
      <vt:lpstr>Signs</vt:lpstr>
      <vt:lpstr>Colors Have Meaning</vt:lpstr>
      <vt:lpstr>Shapes Have Meaning</vt:lpstr>
      <vt:lpstr>Pavement Markings</vt:lpstr>
      <vt:lpstr>PowerPoint Presentation</vt:lpstr>
      <vt:lpstr>PowerPoint Presentation</vt:lpstr>
      <vt:lpstr>ORANGE Signals a Change</vt:lpstr>
      <vt:lpstr>Types of Work Zones</vt:lpstr>
      <vt:lpstr>Areas of Work Zones</vt:lpstr>
      <vt:lpstr>PowerPoint Presentation</vt:lpstr>
      <vt:lpstr>PowerPoint Presentation</vt:lpstr>
      <vt:lpstr>PowerPoint Presentation</vt:lpstr>
      <vt:lpstr>Tips for Driving Through Work Zones:</vt:lpstr>
      <vt:lpstr>Passing</vt:lpstr>
      <vt:lpstr>Turning</vt:lpstr>
      <vt:lpstr>Stopping, Standing, Parking</vt:lpstr>
      <vt:lpstr>PowerPoint Presentation</vt:lpstr>
      <vt:lpstr>Speed Limits</vt:lpstr>
      <vt:lpstr>Headlights</vt:lpstr>
      <vt:lpstr>Freeway Driving Concerns</vt:lpstr>
      <vt:lpstr>Problem Situations</vt:lpstr>
      <vt:lpstr>PowerPoint Presentation</vt:lpstr>
      <vt:lpstr>Bicyclist Responsibilities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PowerPoint Presentation</vt:lpstr>
      <vt:lpstr>Safety Concerns</vt:lpstr>
      <vt:lpstr>Safety Concerns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216</cp:revision>
  <dcterms:created xsi:type="dcterms:W3CDTF">2017-02-01T18:23:33Z</dcterms:created>
  <dcterms:modified xsi:type="dcterms:W3CDTF">2019-03-01T15:24:47Z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