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16" r:id="rId44"/>
    <p:sldId id="302" r:id="rId45"/>
    <p:sldId id="307" r:id="rId46"/>
    <p:sldId id="308" r:id="rId47"/>
    <p:sldId id="303" r:id="rId48"/>
    <p:sldId id="304" r:id="rId49"/>
    <p:sldId id="305" r:id="rId50"/>
    <p:sldId id="306" r:id="rId51"/>
    <p:sldId id="313" r:id="rId52"/>
    <p:sldId id="314" r:id="rId53"/>
    <p:sldId id="315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State Driver Responsibilities: </a:t>
            </a:r>
            <a:br>
              <a:rPr lang="en-US" b="1" dirty="0"/>
            </a:br>
            <a:r>
              <a:rPr lang="en-US" b="1" dirty="0"/>
              <a:t> Knowing the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Your License to Drive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Right of Way Concepts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Traffic Control Devices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Controlling Traffic Flow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Cooperating with Other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1/29/2019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568601"/>
            <a:ext cx="8229600" cy="1143000"/>
          </a:xfrm>
        </p:spPr>
        <p:txBody>
          <a:bodyPr/>
          <a:lstStyle/>
          <a:p>
            <a:r>
              <a:rPr lang="en-US" altLang="en-US" dirty="0"/>
              <a:t>Suspensions/Revocations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20983-3DF4-4014-B69F-1C9A5E587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0ECDA6E-67E6-43AF-928E-CDB10523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71" y="1711601"/>
            <a:ext cx="81534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Administrative License Suspension (ALS)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Cancellations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Court Ordered Suspensions/Revocations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Driving While License Suspended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Sanctions for Non-Driving Alcohol-Related Offenses by Minors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  <p:pic>
        <p:nvPicPr>
          <p:cNvPr id="11" name="Picture 15" descr="Picture of a judge's gavel">
            <a:extLst>
              <a:ext uri="{FF2B5EF4-FFF2-40B4-BE49-F238E27FC236}">
                <a16:creationId xmlns:a16="http://schemas.microsoft.com/office/drawing/2014/main" id="{D819C86D-070F-4C2B-99E2-00BFA01A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600200"/>
            <a:ext cx="2152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Inspection/Registration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5" descr="Picture of a man working under the hood">
            <a:extLst>
              <a:ext uri="{FF2B5EF4-FFF2-40B4-BE49-F238E27FC236}">
                <a16:creationId xmlns:a16="http://schemas.microsoft.com/office/drawing/2014/main" id="{3CEFF2B4-1D4E-4C32-A69D-16202EE0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5" y="152063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C52AB5D-A50F-4A03-B75F-1C487158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16881"/>
            <a:ext cx="33528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Vehicle Inspection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Required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Illegal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Optional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Vehicle Registration</a:t>
            </a:r>
          </a:p>
        </p:txBody>
      </p:sp>
      <p:pic>
        <p:nvPicPr>
          <p:cNvPr id="9" name="Picture 17" descr="Picture of a man working on a muffler">
            <a:extLst>
              <a:ext uri="{FF2B5EF4-FFF2-40B4-BE49-F238E27FC236}">
                <a16:creationId xmlns:a16="http://schemas.microsoft.com/office/drawing/2014/main" id="{4C3EA006-930A-4DDA-B138-0883A46D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36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E9E6-F736-40BD-9A47-E2CF2CB5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icture of stacks of money">
            <a:extLst>
              <a:ext uri="{FF2B5EF4-FFF2-40B4-BE49-F238E27FC236}">
                <a16:creationId xmlns:a16="http://schemas.microsoft.com/office/drawing/2014/main" id="{E46F1B4D-D44A-4D13-9024-341A1DF4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438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76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Financial Responsibility?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303BF54-CAB8-45D9-9C4E-58891D048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5765"/>
            <a:ext cx="4648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Liability Insurance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Proof of Financial Responsibility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Assigned Risks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A07C810-6AB6-443D-B017-34EFD43D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153" y="914400"/>
            <a:ext cx="2209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0" b="1" dirty="0">
                <a:solidFill>
                  <a:srgbClr val="CC0000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705B3-C4E3-4DDA-88A3-B8AC0983D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D83244-590C-452F-B57C-591C9613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Right–of–Way Concepts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8" name="WordArt 14">
            <a:extLst>
              <a:ext uri="{FF2B5EF4-FFF2-40B4-BE49-F238E27FC236}">
                <a16:creationId xmlns:a16="http://schemas.microsoft.com/office/drawing/2014/main" id="{AEFB35A4-791B-4438-A6B5-9A3E4E9991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517857" y="177348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8EECEF3-4ACD-4015-8797-A21C4FA8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Drivers at times must wait for other users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Principles based on giving the privilege of passage to others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Right-of-Way cannot be taken—not a right or privilege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Determined by a set of rules and guidelines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Intersections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Merges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Special conditions</a:t>
            </a:r>
          </a:p>
        </p:txBody>
      </p:sp>
      <p:pic>
        <p:nvPicPr>
          <p:cNvPr id="11" name="Picture 13" descr="Picture of a yield sign">
            <a:extLst>
              <a:ext uri="{FF2B5EF4-FFF2-40B4-BE49-F238E27FC236}">
                <a16:creationId xmlns:a16="http://schemas.microsoft.com/office/drawing/2014/main" id="{3DE55952-F89D-4016-BEA3-5F6ACF23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7561"/>
            <a:ext cx="213042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0D7A1-9C0B-401C-9D79-80061E8D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Picture of an intersection">
            <a:extLst>
              <a:ext uri="{FF2B5EF4-FFF2-40B4-BE49-F238E27FC236}">
                <a16:creationId xmlns:a16="http://schemas.microsoft.com/office/drawing/2014/main" id="{543A7DB4-21A5-4209-AE9E-A17CB94A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02"/>
            <a:ext cx="8763000" cy="57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2858C3-3622-4717-B3B9-6CAFDCD7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Intersections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8" name="WordArt 26">
            <a:extLst>
              <a:ext uri="{FF2B5EF4-FFF2-40B4-BE49-F238E27FC236}">
                <a16:creationId xmlns:a16="http://schemas.microsoft.com/office/drawing/2014/main" id="{21647EF9-3470-4C17-A100-3B87686CC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781800" y="253548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AB7EEB28-9B02-4A81-8F1E-8D45313A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2"/>
            <a:ext cx="8305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by signs and signals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Controlled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signs and signals, multi-lanes, or pavement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Single or two-lane road intersecting with multiple-lane road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Turning left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T Intersections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Railroad grade crossings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5F46F-BE9A-4EC4-89BF-61B72931D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icture of merging areas">
            <a:extLst>
              <a:ext uri="{FF2B5EF4-FFF2-40B4-BE49-F238E27FC236}">
                <a16:creationId xmlns:a16="http://schemas.microsoft.com/office/drawing/2014/main" id="{B1F50FB9-7395-4D35-9F4B-85693DF7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7836"/>
            <a:ext cx="6400800" cy="3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F584EC-7AC1-4BBE-B654-7B02BDA8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Merging Areas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12" name="WordArt 14">
            <a:extLst>
              <a:ext uri="{FF2B5EF4-FFF2-40B4-BE49-F238E27FC236}">
                <a16:creationId xmlns:a16="http://schemas.microsoft.com/office/drawing/2014/main" id="{132EB5CA-F739-4371-A7C5-3CF177EACC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634396" y="101149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33BDECE8-0D35-43CF-9F23-42EC9F8C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718" y="1795505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Leaving a controlled - access highway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3879791-C679-484D-BFBC-CDFB9E65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3678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Entering a controlled - access highway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10A258D-95B5-4C92-9ACF-DCF2E449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32964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on multiple-lane roadways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C875E5-A171-4D41-B945-290E9D4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199838-1449-42EE-859A-5825D4F9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Special Situations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pic>
        <p:nvPicPr>
          <p:cNvPr id="7" name="Picture 8" descr="Picture of a school bus, ambulance, and pedestrians">
            <a:extLst>
              <a:ext uri="{FF2B5EF4-FFF2-40B4-BE49-F238E27FC236}">
                <a16:creationId xmlns:a16="http://schemas.microsoft.com/office/drawing/2014/main" id="{51D4AF59-719B-42A5-BD25-F3960939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0112"/>
            <a:ext cx="6985221" cy="43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6B83D78E-9C87-4AB8-960E-94951FDE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Give the Right-of-Way to School Buses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BCD51D9-AD28-4CBE-BA32-155A1AA5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10" y="3168245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Give the Right-of-Way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to Emergency Vehicles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57AD244-252D-4CEF-AE4A-9BCA632D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71013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/>
              <a:t>Yield the Right-of-Way to Pedestrians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F8C1A-7B3C-4EE2-A769-60FA8735A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Picture of a crimson train">
            <a:extLst>
              <a:ext uri="{FF2B5EF4-FFF2-40B4-BE49-F238E27FC236}">
                <a16:creationId xmlns:a16="http://schemas.microsoft.com/office/drawing/2014/main" id="{75E96E18-B143-4EE0-8171-B986F0C5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61247"/>
            <a:ext cx="5518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44FBBEBE-A1E7-4140-BD6D-900DAF76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6934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Trains do not and cannot stop at crossings.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74210B-145A-42C3-891A-FE9C85C22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40659" y="625316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icture of a train coming out of a tunnel">
            <a:extLst>
              <a:ext uri="{FF2B5EF4-FFF2-40B4-BE49-F238E27FC236}">
                <a16:creationId xmlns:a16="http://schemas.microsoft.com/office/drawing/2014/main" id="{3A78B908-D0D2-4BE4-AF3C-0B1FD2A4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638800" cy="36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Specialized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B6734CA-2946-4D7B-8D0B-02AC8DDD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Driver errors cause most of the crashes.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F525473-2550-4C63-A50B-1800119B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All were trying to beat the train:  they lost.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B962725-1837-47AD-AB06-9D1CDB80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396118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Certain vehicles must stop at all railroad crossings.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0C5DCF7-5441-4BFB-848E-11750CE4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83162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If you follow one of these “Must Stop Vehicles,” prepare to stop, since you cannot pass or overtake them at an intersection.</a:t>
            </a:r>
            <a:endParaRPr lang="en-US" alt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E4AEE-BD81-4DE9-964F-48F4894D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42900" y="619480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ure of a faded train">
            <a:extLst>
              <a:ext uri="{FF2B5EF4-FFF2-40B4-BE49-F238E27FC236}">
                <a16:creationId xmlns:a16="http://schemas.microsoft.com/office/drawing/2014/main" id="{FEC64BB8-FFBD-4B91-9D02-FA075495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1F401B-AD8E-4A7F-B58C-9B4AA9A4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Trains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265D06C-0909-4CD7-B96C-605925B1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81138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cannot stop quickly.</a:t>
            </a:r>
            <a:endParaRPr lang="en-US" altLang="en-US" b="1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FDD4A8DD-4D52-43C7-AE4B-783308AD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2788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00"/>
                </a:solidFill>
              </a:rPr>
              <a:t>   </a:t>
            </a:r>
            <a:r>
              <a:rPr lang="en-US" altLang="en-US" b="1" dirty="0">
                <a:solidFill>
                  <a:srgbClr val="FF0000"/>
                </a:solidFill>
              </a:rPr>
              <a:t>A car moving at 55 mph takes 200 feet to stop.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 A train moving at 50 mph takes 1.5 miles to stop.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3917841-51ED-4D6C-8B2B-792120C6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19226"/>
            <a:ext cx="7315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are not always on schedule.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Since many crossings have 2 or more tracks, a first train can hide a second one.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It is hard to say how fast a train is moving.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There are still crossings that have no warning lights or gates.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It is illegal and dangerous to drive around lowered gates.</a:t>
            </a:r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ABF4FB-0FAD-454A-A497-7B6F0540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7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A novice driver is a person capable of:</a:t>
            </a:r>
            <a:br>
              <a:rPr lang="en-US" altLang="en-US" sz="2800" b="1" dirty="0"/>
            </a:br>
            <a:br>
              <a:rPr lang="en-US" altLang="en-US" sz="2800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1/29/2019</a:t>
            </a:fld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4E08140-9F28-4D68-A8D4-28FD2292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9291"/>
            <a:ext cx="7772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a working knowledge of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rules of operating an automobile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procedures of operating an automobile</a:t>
            </a:r>
          </a:p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Using visual search skills to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obtain correct information about driving maneuvers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make reduced-risk decisions about driving maneuvers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abilities to manage space by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adjusting position and/or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speed to avoid conflicts and reduce risk</a:t>
            </a:r>
            <a:endParaRPr lang="en-US" altLang="en-US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WordArt 18">
            <a:extLst>
              <a:ext uri="{FF2B5EF4-FFF2-40B4-BE49-F238E27FC236}">
                <a16:creationId xmlns:a16="http://schemas.microsoft.com/office/drawing/2014/main" id="{AFDA0314-685F-4BF5-B3A9-C6E7A82077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6720605" y="1046358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ABF76-B990-4896-8E18-36982BD52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881"/>
            <a:ext cx="9906000" cy="1143000"/>
          </a:xfrm>
        </p:spPr>
        <p:txBody>
          <a:bodyPr>
            <a:normAutofit/>
          </a:bodyPr>
          <a:lstStyle/>
          <a:p>
            <a:r>
              <a:rPr lang="en-US" dirty="0"/>
              <a:t>Railroad Crossing Warnings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4950D5-3DA0-4286-8AA2-DB4368DE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 descr="Yellow railroad crossing sign">
            <a:extLst>
              <a:ext uri="{FF2B5EF4-FFF2-40B4-BE49-F238E27FC236}">
                <a16:creationId xmlns:a16="http://schemas.microsoft.com/office/drawing/2014/main" id="{A41B0145-3A74-4BDC-84BC-2DFC961B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" y="138402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icture of a railroad crossbucks">
            <a:extLst>
              <a:ext uri="{FF2B5EF4-FFF2-40B4-BE49-F238E27FC236}">
                <a16:creationId xmlns:a16="http://schemas.microsoft.com/office/drawing/2014/main" id="{8D4BC1DD-FC6E-4805-96A4-F97F8164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8" y="238697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BC20141-9573-4914-BEB2-45505C8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60218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or RR painted on the pavement are advanced warning signs.  </a:t>
            </a:r>
            <a:r>
              <a:rPr lang="en-US" altLang="en-US" b="1" dirty="0">
                <a:solidFill>
                  <a:srgbClr val="FF0000"/>
                </a:solidFill>
              </a:rPr>
              <a:t>Start checking.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E031D90-10ED-4967-B667-7A536639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19032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Crossbucks are yield signs.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(the train has the right-of-way)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53B02-164E-4589-A12D-143A8B930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/>
          <a:srcRect l="32862" t="55167" r="45637" b="22178"/>
          <a:stretch/>
        </p:blipFill>
        <p:spPr bwMode="auto">
          <a:xfrm>
            <a:off x="183776" y="3593424"/>
            <a:ext cx="2971800" cy="1842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94B5E2CF-9D06-4083-9688-CD4BD71C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00707"/>
            <a:ext cx="1295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50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6" name="Picture 14" descr="Picture of a stop sign">
            <a:extLst>
              <a:ext uri="{FF2B5EF4-FFF2-40B4-BE49-F238E27FC236}">
                <a16:creationId xmlns:a16="http://schemas.microsoft.com/office/drawing/2014/main" id="{C523BD70-3426-4CFA-B7DF-9CB4E8B7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4" y="352609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533BAA1B-4081-4C4F-BA0C-6E5C1A21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1" y="5484169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Flag operator:  </a:t>
            </a:r>
            <a:r>
              <a:rPr lang="en-US" altLang="en-US" b="1" dirty="0">
                <a:solidFill>
                  <a:srgbClr val="FF0000"/>
                </a:solidFill>
              </a:rPr>
              <a:t>Proceed only when he gives an “All Clear” signal.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32" descr="C:\Virginia\Virginia PC\Working\Trains\Fading train-1.bmp">
            <a:extLst>
              <a:ext uri="{FF2B5EF4-FFF2-40B4-BE49-F238E27FC236}">
                <a16:creationId xmlns:a16="http://schemas.microsoft.com/office/drawing/2014/main" id="{0BA3B9B6-A61D-4CE7-8785-71DB0A67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677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Safety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9" name="Text Box 1033">
            <a:extLst>
              <a:ext uri="{FF2B5EF4-FFF2-40B4-BE49-F238E27FC236}">
                <a16:creationId xmlns:a16="http://schemas.microsoft.com/office/drawing/2014/main" id="{18C6D05D-A524-4DAB-81B5-A98C0056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65275"/>
            <a:ext cx="8534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drive onto the tracks, unless you have enough room on the other side.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change gears while crossing.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Be extra careful at night (and low visibility conditions).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Keep going if gate starts lowering as you are crossing.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stop—Don’t back up.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 not pass any other vehicle within 100 feet from the crossing.</a:t>
            </a:r>
            <a:endParaRPr lang="en-US" altLang="en-US" b="1" dirty="0"/>
          </a:p>
        </p:txBody>
      </p:sp>
      <p:sp>
        <p:nvSpPr>
          <p:cNvPr id="10" name="Text Box 1034">
            <a:extLst>
              <a:ext uri="{FF2B5EF4-FFF2-40B4-BE49-F238E27FC236}">
                <a16:creationId xmlns:a16="http://schemas.microsoft.com/office/drawing/2014/main" id="{97C2B2E5-F9F5-41B4-8ED9-2AB1D006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529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If you get stuck on the tracks:</a:t>
            </a:r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5C2E0C8D-0829-4837-882F-0CA5C0BB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08930"/>
            <a:ext cx="5638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Get everyone out—Run from the tracks.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Call the police.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If no train is coming, try to push the vehicle.</a:t>
            </a:r>
            <a:endParaRPr lang="en-US" alt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70C7E-9912-475C-B158-4D255DF1CD6F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5316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Signals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6A8F831-D4CE-439A-9220-8ADED83A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18" y="1946274"/>
            <a:ext cx="403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Steady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Flashing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Signal/Sign combinations</a:t>
            </a:r>
          </a:p>
        </p:txBody>
      </p:sp>
      <p:pic>
        <p:nvPicPr>
          <p:cNvPr id="10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8F386EF1-6F59-4FF3-A4EF-75A375A6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3" y="1439068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83395A68-CB87-4A6E-AA25-6CF730C3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762000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AC51FEF5-4AC1-4B0F-AA2D-A6774235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3" y="141007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\\Paul\C\Virginia\Va-Working\Traffic Lights\flash-R&amp;Y.tif">
            <a:extLst>
              <a:ext uri="{FF2B5EF4-FFF2-40B4-BE49-F238E27FC236}">
                <a16:creationId xmlns:a16="http://schemas.microsoft.com/office/drawing/2014/main" id="{82E5C82A-82A3-4DBE-BF42-3897A8AD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4556"/>
            <a:ext cx="2438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Virginia\Virginia PC\Working\Road Signs\Regulatory\no turn on red.gif">
            <a:extLst>
              <a:ext uri="{FF2B5EF4-FFF2-40B4-BE49-F238E27FC236}">
                <a16:creationId xmlns:a16="http://schemas.microsoft.com/office/drawing/2014/main" id="{E142EC28-09C3-438E-B772-0E1DC6FB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28" y="379888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7FC95-AFA1-4B88-B953-2E320B74D5AF}"/>
              </a:ext>
            </a:extLst>
          </p:cNvPr>
          <p:cNvPicPr/>
          <p:nvPr/>
        </p:nvPicPr>
        <p:blipFill rotWithShape="1">
          <a:blip r:embed="rId5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C:\Virginia\Virginia PC\Working\Road Signs\Warning\No Passing Zone.gif">
            <a:extLst>
              <a:ext uri="{FF2B5EF4-FFF2-40B4-BE49-F238E27FC236}">
                <a16:creationId xmlns:a16="http://schemas.microsoft.com/office/drawing/2014/main" id="{C050AEDB-68DF-49C2-9A1C-3F6D50A3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Signs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10" descr="C:\Virginia\Virginia PC\Working\Road Signs\Warning\(L or R) -- Winding Road.gif">
            <a:extLst>
              <a:ext uri="{FF2B5EF4-FFF2-40B4-BE49-F238E27FC236}">
                <a16:creationId xmlns:a16="http://schemas.microsoft.com/office/drawing/2014/main" id="{80562B71-65F4-4C8D-AA23-1788364B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1612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Virginia\Virginia PC\Working\Road Signs\Guide &amp; Information\Recreational Area xx Miles-1.gif">
            <a:extLst>
              <a:ext uri="{FF2B5EF4-FFF2-40B4-BE49-F238E27FC236}">
                <a16:creationId xmlns:a16="http://schemas.microsoft.com/office/drawing/2014/main" id="{5183841F-1505-4F4C-B1B8-5E6AC54F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2" y="4445000"/>
            <a:ext cx="1698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Virginia\Virginia PC\Working\Road Signs\Guide &amp; Information\Diagrammatic Exit Sign.gif">
            <a:extLst>
              <a:ext uri="{FF2B5EF4-FFF2-40B4-BE49-F238E27FC236}">
                <a16:creationId xmlns:a16="http://schemas.microsoft.com/office/drawing/2014/main" id="{59CC2183-46B1-4B0D-954F-66E9BCAB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18415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:\Virginia\Virginia PC\Working\Road Signs\Regulatory\one way(arrow).gif">
            <a:extLst>
              <a:ext uri="{FF2B5EF4-FFF2-40B4-BE49-F238E27FC236}">
                <a16:creationId xmlns:a16="http://schemas.microsoft.com/office/drawing/2014/main" id="{4E9E0B1B-5819-4B8A-B7D5-004D6E48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038600"/>
            <a:ext cx="1527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ABFEFD06-CD4C-4EC8-89BB-9DE330EB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17" y="287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Warning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98E1C56-6F92-4F7B-8753-CDE90A08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17" y="548640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Inform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8972DB8-551A-41F0-A69C-2F2A11B6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987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Guide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FBCB33A-7E4F-4FAD-9E17-AA02113D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412" y="510138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Regulate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F609E-C55F-411F-A519-FB691F35E1D7}"/>
              </a:ext>
            </a:extLst>
          </p:cNvPr>
          <p:cNvPicPr/>
          <p:nvPr/>
        </p:nvPicPr>
        <p:blipFill rotWithShape="1">
          <a:blip r:embed="rId7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Colors Have Meaning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30A6F-59E3-44EC-8627-8EFFD094BD97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2B57D-91AA-44FF-83F7-C1BADB0A7AE0}"/>
              </a:ext>
            </a:extLst>
          </p:cNvPr>
          <p:cNvPicPr/>
          <p:nvPr/>
        </p:nvPicPr>
        <p:blipFill rotWithShape="1">
          <a:blip r:embed="rId3"/>
          <a:srcRect l="675" t="5029" r="69231" b="54438"/>
          <a:stretch/>
        </p:blipFill>
        <p:spPr bwMode="auto">
          <a:xfrm>
            <a:off x="2057400" y="1371600"/>
            <a:ext cx="7086600" cy="5490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C260CA-C1EA-4F8F-8725-CF475643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Have Meaning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0EC36-39EB-434E-80DA-E1DCD4A4C1DD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15EB5-4B16-4C8D-A109-8A750F598766}"/>
              </a:ext>
            </a:extLst>
          </p:cNvPr>
          <p:cNvPicPr/>
          <p:nvPr/>
        </p:nvPicPr>
        <p:blipFill rotWithShape="1">
          <a:blip r:embed="rId3"/>
          <a:srcRect l="577" t="5621" r="68429" b="56509"/>
          <a:stretch/>
        </p:blipFill>
        <p:spPr bwMode="auto">
          <a:xfrm>
            <a:off x="1524000" y="1447800"/>
            <a:ext cx="7543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Pavement Markings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F0CD3-8F12-45FE-8EBA-CA8C26C25758}"/>
              </a:ext>
            </a:extLst>
          </p:cNvPr>
          <p:cNvPicPr/>
          <p:nvPr/>
        </p:nvPicPr>
        <p:blipFill rotWithShape="1">
          <a:blip r:embed="rId2"/>
          <a:srcRect l="862" t="5195" r="63782" b="53230"/>
          <a:stretch/>
        </p:blipFill>
        <p:spPr bwMode="auto">
          <a:xfrm>
            <a:off x="1447800" y="1447800"/>
            <a:ext cx="7691718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BB9C3-E7D0-4DEA-9162-CFCCB6F85998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Signaling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0C72D-1302-4ED1-9000-AC8A637E7372}"/>
              </a:ext>
            </a:extLst>
          </p:cNvPr>
          <p:cNvPicPr/>
          <p:nvPr/>
        </p:nvPicPr>
        <p:blipFill rotWithShape="1">
          <a:blip r:embed="rId2"/>
          <a:srcRect l="33333" t="32725" r="17147" b="43284"/>
          <a:stretch/>
        </p:blipFill>
        <p:spPr bwMode="auto">
          <a:xfrm>
            <a:off x="533400" y="1600200"/>
            <a:ext cx="8100490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3E7167EF-803B-475A-96C8-2BDF1414F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7566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3200" b="1" dirty="0"/>
              <a:t>  How to signal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3200" b="1" dirty="0"/>
              <a:t>  When to signal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F369967-BC55-41F7-AAAB-3270009F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65" y="5217833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CC0000"/>
                </a:solidFill>
              </a:rPr>
              <a:t>  </a:t>
            </a:r>
            <a:r>
              <a:rPr lang="en-US" altLang="en-US" sz="3200" b="1" dirty="0"/>
              <a:t>Improper signal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3AD49-733C-4DFB-883D-1796253E2D1C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5334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You are Entering </a:t>
            </a:r>
            <a:r>
              <a:rPr lang="en-US" altLang="en-US" b="1" dirty="0">
                <a:solidFill>
                  <a:srgbClr val="F06100"/>
                </a:solidFill>
              </a:rPr>
              <a:t>a</a:t>
            </a:r>
            <a:r>
              <a:rPr lang="en-US" altLang="en-US" b="1" noProof="1">
                <a:solidFill>
                  <a:srgbClr val="F06100"/>
                </a:solidFill>
              </a:rPr>
              <a:t> Work Zone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5" descr="C:\Virginia\Virginia PC\Working\Transp\1-Entering Work Zone.tif">
            <a:extLst>
              <a:ext uri="{FF2B5EF4-FFF2-40B4-BE49-F238E27FC236}">
                <a16:creationId xmlns:a16="http://schemas.microsoft.com/office/drawing/2014/main" id="{D79D989B-96E0-4DE8-82DF-6518B5A1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676400"/>
            <a:ext cx="77247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Virginia\Virginia PC\Working\Transp\construction coe.bmp">
            <a:extLst>
              <a:ext uri="{FF2B5EF4-FFF2-40B4-BE49-F238E27FC236}">
                <a16:creationId xmlns:a16="http://schemas.microsoft.com/office/drawing/2014/main" id="{32493EB0-C3DD-4DAA-B107-FF547776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1175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1FDBA4-DDA1-4935-B47A-33E6616E71AA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0" y="6259979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6096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ORANGE Signals a Change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65D5F4D1-683D-4B6C-A466-15A45CA9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32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05362FA-3B39-4B3A-8C3A-D140F8B8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25706"/>
            <a:ext cx="396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06100"/>
                </a:solidFill>
              </a:rPr>
              <a:t>REMEMBER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Common Sense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Caution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Concentration</a:t>
            </a:r>
          </a:p>
        </p:txBody>
      </p:sp>
      <p:pic>
        <p:nvPicPr>
          <p:cNvPr id="9" name="Picture 11" descr="C:\Virginia\Virginia PC\Working\Road Signs\Construction\Flagger (symbol).gif">
            <a:extLst>
              <a:ext uri="{FF2B5EF4-FFF2-40B4-BE49-F238E27FC236}">
                <a16:creationId xmlns:a16="http://schemas.microsoft.com/office/drawing/2014/main" id="{06908ABE-7C43-44B6-ABBA-0E148556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Virginia\Virginia PC\Working\Road Signs\Construction\Detour Ahead.gif">
            <a:extLst>
              <a:ext uri="{FF2B5EF4-FFF2-40B4-BE49-F238E27FC236}">
                <a16:creationId xmlns:a16="http://schemas.microsoft.com/office/drawing/2014/main" id="{81591512-A606-4429-BC92-6C0435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1890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Virginia\Virginia PC\Working\Road Signs\Construction\Road Construction Next xx Miles.gif">
            <a:extLst>
              <a:ext uri="{FF2B5EF4-FFF2-40B4-BE49-F238E27FC236}">
                <a16:creationId xmlns:a16="http://schemas.microsoft.com/office/drawing/2014/main" id="{E4D989B6-6706-40DB-B6C4-B489E532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1303"/>
            <a:ext cx="1536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F4B75-6C1B-4BB2-A97D-965D6B6F237F}"/>
              </a:ext>
            </a:extLst>
          </p:cNvPr>
          <p:cNvPicPr/>
          <p:nvPr/>
        </p:nvPicPr>
        <p:blipFill rotWithShape="1">
          <a:blip r:embed="rId6"/>
          <a:srcRect l="32716" t="86558" r="59732" b="7221"/>
          <a:stretch/>
        </p:blipFill>
        <p:spPr bwMode="auto">
          <a:xfrm>
            <a:off x="76200" y="624840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255B52-215B-4E24-9E91-F09D44B4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novice driver is a person capable of: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51F24-D39E-4F1D-AC16-5599E02FB92A}"/>
              </a:ext>
            </a:extLst>
          </p:cNvPr>
          <p:cNvSpPr/>
          <p:nvPr/>
        </p:nvSpPr>
        <p:spPr>
          <a:xfrm>
            <a:off x="457200" y="1767006"/>
            <a:ext cx="8229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Interacting with other roadway users in a positive manner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balanced vehicle movement 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through steering in a precise and timely manner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braking in a precise and timely manner 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accelerating in a precise and timely manner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Protecting oneself and others by using occupant protection systems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" name="WordArt 18">
            <a:extLst>
              <a:ext uri="{FF2B5EF4-FFF2-40B4-BE49-F238E27FC236}">
                <a16:creationId xmlns:a16="http://schemas.microsoft.com/office/drawing/2014/main" id="{D19B4083-BF0C-4769-B00E-0F9107086A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2148605" y="4020432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E9681B-67B3-468C-9025-9F7088647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Types of Work Zones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6F968FB1-5F1A-4E56-8892-3C6A5A23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44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A634B412-39D3-4ACB-93BB-70052573A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479550"/>
            <a:ext cx="0" cy="4876800"/>
          </a:xfrm>
          <a:prstGeom prst="line">
            <a:avLst/>
          </a:prstGeom>
          <a:noFill/>
          <a:ln w="76200" cmpd="tri">
            <a:solidFill>
              <a:srgbClr val="F06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AB2D628-4671-4A09-87E1-0F4DC37F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2667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Stationary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Work Areas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A78A967-0E20-48E3-B450-F0AA1DF6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66" y="1676400"/>
            <a:ext cx="259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Moving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Work Areas</a:t>
            </a:r>
            <a:endParaRPr lang="en-US" altLang="en-US" dirty="0"/>
          </a:p>
        </p:txBody>
      </p:sp>
      <p:pic>
        <p:nvPicPr>
          <p:cNvPr id="13" name="Picture 11" descr="C:\Virginia\Virginia PC\Working\Road Signs\Construction\Workers (symbol).gif">
            <a:extLst>
              <a:ext uri="{FF2B5EF4-FFF2-40B4-BE49-F238E27FC236}">
                <a16:creationId xmlns:a16="http://schemas.microsoft.com/office/drawing/2014/main" id="{9F71C049-412C-4273-88DC-429F3831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73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Virginia\Virginia PC\Working\Road Signs\Construction\Road Machinery Ahead.gif">
            <a:extLst>
              <a:ext uri="{FF2B5EF4-FFF2-40B4-BE49-F238E27FC236}">
                <a16:creationId xmlns:a16="http://schemas.microsoft.com/office/drawing/2014/main" id="{432018AC-302D-4BB6-A933-B0BB6BC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6A936-C2F8-4F79-9090-71C7AE4B72D5}"/>
              </a:ext>
            </a:extLst>
          </p:cNvPr>
          <p:cNvPicPr/>
          <p:nvPr/>
        </p:nvPicPr>
        <p:blipFill rotWithShape="1">
          <a:blip r:embed="rId5"/>
          <a:srcRect l="32716" t="86558" r="59732" b="7221"/>
          <a:stretch/>
        </p:blipFill>
        <p:spPr bwMode="auto">
          <a:xfrm>
            <a:off x="76200" y="6250641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Areas of Work Zones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7F89DB18-997B-45DA-9A58-2D6CA66D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Virginia\Virginia PC\Working\Transp\4 areas of Work zones.tif">
            <a:extLst>
              <a:ext uri="{FF2B5EF4-FFF2-40B4-BE49-F238E27FC236}">
                <a16:creationId xmlns:a16="http://schemas.microsoft.com/office/drawing/2014/main" id="{5F72E1C8-00D1-43C6-9323-4ABBF100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82296"/>
            <a:ext cx="73183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59A2F73-64CA-4274-A926-3695DAC0F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Advance Warning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6456C7D-FD75-444A-9E50-B5944530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133599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Transition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F339B9-A39B-4254-B85D-109BBD4BCB8E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76200" y="6250641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06100"/>
                </a:solidFill>
              </a:rPr>
              <a:t>Driver’s                 Perspective  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7" descr="C:\Virginia\Virginia PC\Working\Transp\construction coe.bmp">
            <a:extLst>
              <a:ext uri="{FF2B5EF4-FFF2-40B4-BE49-F238E27FC236}">
                <a16:creationId xmlns:a16="http://schemas.microsoft.com/office/drawing/2014/main" id="{F4D7170B-94E4-4440-80F7-3E8AA5A7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Virginia\Virginia PC\Working\Transp\5-Driver Perspective.tif">
            <a:extLst>
              <a:ext uri="{FF2B5EF4-FFF2-40B4-BE49-F238E27FC236}">
                <a16:creationId xmlns:a16="http://schemas.microsoft.com/office/drawing/2014/main" id="{2808BA95-F9ED-46F2-B019-CF8B8F97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864E275-8401-4BF0-9381-F9EBD867CF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06100"/>
                </a:solidFill>
              </a:rPr>
              <a:t>Worker’s Perspective</a:t>
            </a:r>
          </a:p>
        </p:txBody>
      </p:sp>
      <p:pic>
        <p:nvPicPr>
          <p:cNvPr id="11" name="Picture 5" descr="C:\Virginia\Virginia PC\Working\Transp\6-Worker Perspective.tif">
            <a:extLst>
              <a:ext uri="{FF2B5EF4-FFF2-40B4-BE49-F238E27FC236}">
                <a16:creationId xmlns:a16="http://schemas.microsoft.com/office/drawing/2014/main" id="{B46907B5-C9C1-4D96-8F3A-6DC59C8B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Virginia\Virginia PC\Working\Transp\construction coe.bmp">
            <a:extLst>
              <a:ext uri="{FF2B5EF4-FFF2-40B4-BE49-F238E27FC236}">
                <a16:creationId xmlns:a16="http://schemas.microsoft.com/office/drawing/2014/main" id="{0A4DDF26-E453-4FFE-9BB6-591C3DFE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3912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06100"/>
                </a:solidFill>
              </a:rPr>
              <a:t>CARELE$$NE$$</a:t>
            </a:r>
            <a:br>
              <a:rPr lang="en-US" altLang="en-US" sz="2400" b="1" dirty="0">
                <a:solidFill>
                  <a:srgbClr val="F06100"/>
                </a:solidFill>
              </a:rPr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13" descr="C:\Virginia\Virginia PC\Working\Medical\Crash Scene.bmp">
            <a:extLst>
              <a:ext uri="{FF2B5EF4-FFF2-40B4-BE49-F238E27FC236}">
                <a16:creationId xmlns:a16="http://schemas.microsoft.com/office/drawing/2014/main" id="{80BC72EE-DA8E-430B-9878-7167B585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7391400" cy="54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5F8B1D3F-E6DF-4C3D-9F12-079FE343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3733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06100"/>
                </a:solidFill>
              </a:rPr>
              <a:t>CO$T$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7EEEB-F71D-4BD5-A8C6-DE2D7A67850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5715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Tips for Driving Through Work Zones</a:t>
            </a:r>
            <a:r>
              <a:rPr lang="en-US" altLang="en-US" b="1" dirty="0">
                <a:solidFill>
                  <a:srgbClr val="F06100"/>
                </a:solidFill>
              </a:rPr>
              <a:t>: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3A18DD66-8FF7-475C-BF3F-4AB99BAE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Virginia\Virginia PC\Working\Road Signs\Construction\Road Construction Ahead.gif">
            <a:extLst>
              <a:ext uri="{FF2B5EF4-FFF2-40B4-BE49-F238E27FC236}">
                <a16:creationId xmlns:a16="http://schemas.microsoft.com/office/drawing/2014/main" id="{9DABFC13-90A4-4986-844B-8436DEAC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CA53F89-92CE-44F7-82B9-7CF8BDA3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31181"/>
            <a:ext cx="5181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Orange signals work zones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Proceed with extreme caution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Drive at the posted speed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Watch out for workers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Stay in your lane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Report unsafe conditions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986B0-D268-4B24-89E1-63051F9FE7E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5546"/>
            <a:ext cx="8229600" cy="1143000"/>
          </a:xfrm>
        </p:spPr>
        <p:txBody>
          <a:bodyPr/>
          <a:lstStyle/>
          <a:p>
            <a:r>
              <a:rPr lang="en-US" altLang="en-US" b="1" dirty="0"/>
              <a:t>Passing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11" name="Picture 12" descr="C:\Virginia\Virginia PC\Working\Road Situations\NO-Passing -1.bmp">
            <a:extLst>
              <a:ext uri="{FF2B5EF4-FFF2-40B4-BE49-F238E27FC236}">
                <a16:creationId xmlns:a16="http://schemas.microsoft.com/office/drawing/2014/main" id="{950A501F-10FC-45D1-A6DF-9D20E195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8546"/>
            <a:ext cx="15557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Virginia\Virginia PC\Working\Road Situations\Passing-1.bmp">
            <a:extLst>
              <a:ext uri="{FF2B5EF4-FFF2-40B4-BE49-F238E27FC236}">
                <a16:creationId xmlns:a16="http://schemas.microsoft.com/office/drawing/2014/main" id="{3F306FFB-62B9-4AEB-917D-AD4D9CB2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6" y="1468546"/>
            <a:ext cx="1530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F63EBA1-BDE9-44F0-AD23-F18C31DE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47825"/>
            <a:ext cx="35052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Rules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Designated Lanes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Two-Lane Road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Pass to Right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Mirror Blind Spot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0DF89-35F8-439A-B9E7-3F236700ED1B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Turning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11" descr="C:\Virginia\Virginia PC\Working\Miscellaneous\turning-Group.tif">
            <a:extLst>
              <a:ext uri="{FF2B5EF4-FFF2-40B4-BE49-F238E27FC236}">
                <a16:creationId xmlns:a16="http://schemas.microsoft.com/office/drawing/2014/main" id="{5D1D2D88-3887-4C40-A1D7-944AD72E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4800"/>
            <a:ext cx="83915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2FFD772-174B-4885-9564-94A05F63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Left Turn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95E6ECB-8B20-47A9-87A9-751E8EE1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47" y="3581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Right Turn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4D83096-2BB0-46DF-A8A0-6056D76F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Steps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D537941-8B04-4AA6-B511-7626EDD4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647" y="4907756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/>
              <a:t>Turning Procedures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490CBD-A58A-4965-95BA-2E35CA696381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748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Stopping, Standing, Parking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D375552-FEFE-419F-B13B-2DCDF3AD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53" y="1524000"/>
            <a:ext cx="4267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Legal Prohibitions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Disabilities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Parallel to Curb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Hills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Leaving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Coasting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4D653-FD23-43EE-8F4E-87F5A475386D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443753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C:\Virginia\Virginia PC\Working\Road Signs\Regulatory\no parking(symbol).gif">
            <a:extLst>
              <a:ext uri="{FF2B5EF4-FFF2-40B4-BE49-F238E27FC236}">
                <a16:creationId xmlns:a16="http://schemas.microsoft.com/office/drawing/2014/main" id="{5F3326C9-174E-457C-AE11-C5C04087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0" y="2438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:\Virginia\Virginia PC\Working\Road Signs\Regulatory\reserved parking for handicapped.gif">
            <a:extLst>
              <a:ext uri="{FF2B5EF4-FFF2-40B4-BE49-F238E27FC236}">
                <a16:creationId xmlns:a16="http://schemas.microsoft.com/office/drawing/2014/main" id="{F537AB0A-0D11-4FA2-8BA2-C77405B2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:\Virginia\Virginia PC\Working\Road Signs\Guide &amp; Information\Handicapped Access.gif">
            <a:extLst>
              <a:ext uri="{FF2B5EF4-FFF2-40B4-BE49-F238E27FC236}">
                <a16:creationId xmlns:a16="http://schemas.microsoft.com/office/drawing/2014/main" id="{AE7FE42E-F0BD-4EBD-8694-58911586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435650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Determining Speed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D3E6BEB-F244-4EBF-ADB8-89C8C239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9251"/>
            <a:ext cx="800100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Speed Based on Ability to Stop or Steer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3 Seconds Minimum Following Interval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3 minimum with 1 additional for each mitigating factor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Novice =  4 Minimum Following Interval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 3 + 1 = 4 for novice plus more for other factors…..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Adjusting Speed to Conditions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 Night…5 sec. , Night and Rain… 6 sec, etc.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2" descr="C:\Virginia\Virginia PC\Working\Transp\construction coe.bmp">
            <a:extLst>
              <a:ext uri="{FF2B5EF4-FFF2-40B4-BE49-F238E27FC236}">
                <a16:creationId xmlns:a16="http://schemas.microsoft.com/office/drawing/2014/main" id="{650178AE-9272-4434-9617-2F98750E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7526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Virginia\Virginia PC\Working\Transp\construction coe.bmp">
            <a:extLst>
              <a:ext uri="{FF2B5EF4-FFF2-40B4-BE49-F238E27FC236}">
                <a16:creationId xmlns:a16="http://schemas.microsoft.com/office/drawing/2014/main" id="{56AB7110-107F-41E7-BAD3-7D46EF4E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6251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Virginia\Virginia PC\Working\Vechicle\Corvette.tif">
            <a:extLst>
              <a:ext uri="{FF2B5EF4-FFF2-40B4-BE49-F238E27FC236}">
                <a16:creationId xmlns:a16="http://schemas.microsoft.com/office/drawing/2014/main" id="{4AD75FAE-08BB-4044-9273-BED366F3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456251"/>
            <a:ext cx="2743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3F2C5-3BCB-422E-83E8-6FD63F758B53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6882" y="589518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novice driver is a person capable of: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WordArt 18">
            <a:extLst>
              <a:ext uri="{FF2B5EF4-FFF2-40B4-BE49-F238E27FC236}">
                <a16:creationId xmlns:a16="http://schemas.microsoft.com/office/drawing/2014/main" id="{142DFFE7-DE34-4B99-8477-0CA1ECEAB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204266" y="988138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48E0C1D-3E47-4FB9-B4AE-2E517D7D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9800"/>
            <a:ext cx="80010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hangingPunct="0">
              <a:lnSpc>
                <a:spcPct val="140000"/>
              </a:lnSpc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Displaying knowledge of responsible actions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In regard to </a:t>
            </a:r>
          </a:p>
          <a:p>
            <a:pPr lvl="1" eaLnBrk="0" hangingPunct="0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physical conditions affecting driver performance</a:t>
            </a:r>
          </a:p>
          <a:p>
            <a:pPr lvl="1" eaLnBrk="0" hangingPunct="0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psychological conditions affecting driver performance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lnSpc>
                <a:spcPct val="140000"/>
              </a:lnSpc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Extending supervised practice with licensed parent, guardian, or mentor to develop precision in the use of skills, processes, and responsibilities.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FF9EE7-9998-4705-A529-6E405E5DF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19" y="719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Speed Limits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8920655-3BDE-4A7B-8CE6-869E8B03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581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Areas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Rural Interstate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Interstate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School Buses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D5E051-FC51-4439-9192-0B22CC89C29C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52400" y="5853234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Virginia\Virginia PC\Working\Road Signs\Regulatory\Speed.tif">
            <a:extLst>
              <a:ext uri="{FF2B5EF4-FFF2-40B4-BE49-F238E27FC236}">
                <a16:creationId xmlns:a16="http://schemas.microsoft.com/office/drawing/2014/main" id="{EF2A34CE-2AD8-469C-9BAF-CBC46477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80" y="1414585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Virginia\Virginia PC\Working\Road Signs\Regulatory\Speed+Minimum.tif">
            <a:extLst>
              <a:ext uri="{FF2B5EF4-FFF2-40B4-BE49-F238E27FC236}">
                <a16:creationId xmlns:a16="http://schemas.microsoft.com/office/drawing/2014/main" id="{0F775D0D-3108-43C8-8362-69C0B964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80" y="2024185"/>
            <a:ext cx="123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Virginia\Virginia PC\Working\Road Signs\Regulatory\Speed-Minimum.tif">
            <a:extLst>
              <a:ext uri="{FF2B5EF4-FFF2-40B4-BE49-F238E27FC236}">
                <a16:creationId xmlns:a16="http://schemas.microsoft.com/office/drawing/2014/main" id="{0D3111E2-1A77-43AC-9C4C-2642C86C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80" y="4995985"/>
            <a:ext cx="1076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Virginia\Virginia PC\Working\Road Signs\Regulatory\slower traffic keep right.gif">
            <a:extLst>
              <a:ext uri="{FF2B5EF4-FFF2-40B4-BE49-F238E27FC236}">
                <a16:creationId xmlns:a16="http://schemas.microsoft.com/office/drawing/2014/main" id="{0F4E94C0-EC05-43D6-B1DA-F382646F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80" y="469118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Virginia\Virginia PC\Working\Road Signs\Regulatory\Speed-night.tif">
            <a:extLst>
              <a:ext uri="{FF2B5EF4-FFF2-40B4-BE49-F238E27FC236}">
                <a16:creationId xmlns:a16="http://schemas.microsoft.com/office/drawing/2014/main" id="{A4787170-1AEE-4F4D-8CE3-9C099167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80" y="728785"/>
            <a:ext cx="909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Virginia\Virginia PC\Working\Road Signs\Regulatory\Speed-reduced1.tif">
            <a:extLst>
              <a:ext uri="{FF2B5EF4-FFF2-40B4-BE49-F238E27FC236}">
                <a16:creationId xmlns:a16="http://schemas.microsoft.com/office/drawing/2014/main" id="{3528B170-93B2-479B-AF1E-A336D0CD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80" y="3243385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155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Headlights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49F96A2-FB01-4D9B-B202-5BB0215F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5105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Daytime Running Lights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Use of Headlights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High Beam Use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Parking Light Use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Emergency Lights</a:t>
            </a:r>
          </a:p>
        </p:txBody>
      </p:sp>
      <p:pic>
        <p:nvPicPr>
          <p:cNvPr id="10" name="Picture 10" descr="C:\Virginia\Virginia PC\Working\Road Situations\Night-driving-dream.tif">
            <a:extLst>
              <a:ext uri="{FF2B5EF4-FFF2-40B4-BE49-F238E27FC236}">
                <a16:creationId xmlns:a16="http://schemas.microsoft.com/office/drawing/2014/main" id="{DD407D9B-D93E-4DD1-84FA-E3DE1FAD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9655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Virginia\Virginia PC\Working\Road Signs\Regulatory\Speed-night.tif">
            <a:extLst>
              <a:ext uri="{FF2B5EF4-FFF2-40B4-BE49-F238E27FC236}">
                <a16:creationId xmlns:a16="http://schemas.microsoft.com/office/drawing/2014/main" id="{9BE6389A-8121-40FA-A209-CD8F709F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96EE92-5E89-4F09-92D4-6CDB92BA346C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Virginia\Virginia PC\Working\Templetes-JP\Streets\ON-OFF-1.bmp">
            <a:extLst>
              <a:ext uri="{FF2B5EF4-FFF2-40B4-BE49-F238E27FC236}">
                <a16:creationId xmlns:a16="http://schemas.microsoft.com/office/drawing/2014/main" id="{C005120F-A382-41C3-B5E2-22B4D3D7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Freeway Driving Concerns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566F04-F2F8-4186-B8CB-A906BD1C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566068"/>
            <a:ext cx="4191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Planning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Entry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Using Roadway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Exit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Freeway Tips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Vehicle Breakdown</a:t>
            </a: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90D9562B-B0BC-457F-8493-CE57569B2AC8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735061"/>
            <a:ext cx="1981200" cy="1981200"/>
            <a:chOff x="3744" y="2352"/>
            <a:chExt cx="1248" cy="1248"/>
          </a:xfrm>
        </p:grpSpPr>
        <p:pic>
          <p:nvPicPr>
            <p:cNvPr id="11" name="Picture 15" descr="C:\Virginia\Virginia PC\Working\Road Signs\Marker\Interstate Interstate-95.gif">
              <a:extLst>
                <a:ext uri="{FF2B5EF4-FFF2-40B4-BE49-F238E27FC236}">
                  <a16:creationId xmlns:a16="http://schemas.microsoft.com/office/drawing/2014/main" id="{16779B31-78C7-41EB-B895-0412B5AE4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9E123CF1-EEAC-408B-ADA1-DA511D32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768" cy="624"/>
            </a:xfrm>
            <a:prstGeom prst="rect">
              <a:avLst/>
            </a:prstGeom>
            <a:solidFill>
              <a:srgbClr val="1707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811FBE8C-8C80-4514-A3C6-74D52FE1F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36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dirty="0">
                  <a:solidFill>
                    <a:schemeClr val="bg1"/>
                  </a:solidFill>
                  <a:latin typeface="Albertus Extra Bold" pitchFamily="34" charset="0"/>
                </a:rPr>
                <a:t>64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9D7505C-A192-45E2-9B88-1FBA3769F1B8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Problem Situations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135B838-9A7D-40AE-BEE6-B777746C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" y="1673225"/>
            <a:ext cx="43434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Skid Recognition &amp; Control Fundamentals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Brake Failure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Running off Roadway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Tire Blowout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Steep Hill</a:t>
            </a:r>
          </a:p>
        </p:txBody>
      </p:sp>
      <p:pic>
        <p:nvPicPr>
          <p:cNvPr id="9" name="Picture 10" descr="C:\Virginia\Virginia PC\Working\Miscellaneous\up-hill.tif">
            <a:extLst>
              <a:ext uri="{FF2B5EF4-FFF2-40B4-BE49-F238E27FC236}">
                <a16:creationId xmlns:a16="http://schemas.microsoft.com/office/drawing/2014/main" id="{F209E281-6FA9-4D36-BFAC-D5D07702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7312"/>
            <a:ext cx="45751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02B47-5A9B-4E5B-A453-03DDEBB3217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Virginia\Virginia PC\Working\Trains\Blizard.bmp">
            <a:extLst>
              <a:ext uri="{FF2B5EF4-FFF2-40B4-BE49-F238E27FC236}">
                <a16:creationId xmlns:a16="http://schemas.microsoft.com/office/drawing/2014/main" id="{FAA12598-0EA4-4F26-ADDC-25240657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4"/>
            <a:ext cx="8953500" cy="67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AE86287-99B9-4533-B273-3FF96A8A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762000"/>
            <a:ext cx="483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Cookie Hollow" pitchFamily="2" charset="0"/>
              </a:rPr>
              <a:t>Winter Driving Concerns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EB1FD85-C864-4094-AECE-6FC40231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09206"/>
            <a:ext cx="487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Equipment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Following Interval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Speed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Virginia\Virginia PC\Working\Bicyles\bicycle-7A-faded.bmp">
            <a:extLst>
              <a:ext uri="{FF2B5EF4-FFF2-40B4-BE49-F238E27FC236}">
                <a16:creationId xmlns:a16="http://schemas.microsoft.com/office/drawing/2014/main" id="{222DCCA3-4980-47E3-95F2-43C064A1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3500"/>
            <a:ext cx="9144000" cy="55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Bicyclist Responsibilities</a:t>
            </a:r>
            <a:br>
              <a:rPr lang="en-US" altLang="en-US" dirty="0"/>
            </a:b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18510B6-3E76-4846-B395-7BC5898B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40" y="1770062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Cyclist Responsibilities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94D8932-57F9-458F-B155-BFD92F59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1603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Full Lane Used by Bicyclist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A10A1FD-B75A-4082-BF19-1C00BF84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029" y="3715937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Cyclist Not Restricted to Lane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952B813-CB41-4F11-A2AC-019B36A2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737335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Merging to Traffic Flow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86282-22DA-4018-B136-89D8B52318E7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Virginia\Virginia PC\Working\Bicyles\Bicycle-1A.tif">
            <a:extLst>
              <a:ext uri="{FF2B5EF4-FFF2-40B4-BE49-F238E27FC236}">
                <a16:creationId xmlns:a16="http://schemas.microsoft.com/office/drawing/2014/main" id="{ABCD86BF-B8BC-4BA8-B1D2-2AAE869F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43" y="1425388"/>
            <a:ext cx="3629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Bicyclists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12" descr="C:\Virginia\Virginia PC\Working\Bicyles\bicycle-1.bmp">
            <a:extLst>
              <a:ext uri="{FF2B5EF4-FFF2-40B4-BE49-F238E27FC236}">
                <a16:creationId xmlns:a16="http://schemas.microsoft.com/office/drawing/2014/main" id="{237917F2-4B05-455E-8581-3A663857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8E368095-5525-4B86-B944-C2376A52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38742"/>
            <a:ext cx="7696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Right-of-Way Rules Apply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Turning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Merge with Bicycle Traffic Flow Turning Right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at Intersection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FFA34-5C9F-4390-BD3B-21AB0BE49C9B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61" y="5380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Bicycle Safety Issues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29" descr="C:\Virginia\Virginia PC\Working\Bicyles\bicycle-1.bmp">
            <a:extLst>
              <a:ext uri="{FF2B5EF4-FFF2-40B4-BE49-F238E27FC236}">
                <a16:creationId xmlns:a16="http://schemas.microsoft.com/office/drawing/2014/main" id="{DFF12456-CD93-4D94-92FE-154EA383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9" y="1447800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C:\Virginia\Virginia PC\Working\Road Signs\Bicycle\Bicycles Ahead Crossing.gif">
            <a:extLst>
              <a:ext uri="{FF2B5EF4-FFF2-40B4-BE49-F238E27FC236}">
                <a16:creationId xmlns:a16="http://schemas.microsoft.com/office/drawing/2014/main" id="{7D5A54D1-70BA-4ABB-A4E4-40FB94BC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1" y="13430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6BB37452-5F0A-4FDB-89EE-8403FDD3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261" y="2105025"/>
            <a:ext cx="495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Traffic Laws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Safety Guidelines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Wet Weather Riding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Common Motorist Errors</a:t>
            </a:r>
          </a:p>
        </p:txBody>
      </p:sp>
      <p:pic>
        <p:nvPicPr>
          <p:cNvPr id="11" name="Picture 22" descr="C:\Virginia\Virginia PC\Working\Road Signs\Bicycle\Bike Route.gif">
            <a:extLst>
              <a:ext uri="{FF2B5EF4-FFF2-40B4-BE49-F238E27FC236}">
                <a16:creationId xmlns:a16="http://schemas.microsoft.com/office/drawing/2014/main" id="{608C6B35-E75F-4AC9-83FA-70C724A1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5" y="333288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:\Virginia\Virginia PC\Working\Road Signs\Bicycle\No Bicycles.gif">
            <a:extLst>
              <a:ext uri="{FF2B5EF4-FFF2-40B4-BE49-F238E27FC236}">
                <a16:creationId xmlns:a16="http://schemas.microsoft.com/office/drawing/2014/main" id="{3B4C5A42-8270-4503-98F6-469B094C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0448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C:\Virginia\Virginia PC\Working\Vechicle\Group-S.gif">
            <a:extLst>
              <a:ext uri="{FF2B5EF4-FFF2-40B4-BE49-F238E27FC236}">
                <a16:creationId xmlns:a16="http://schemas.microsoft.com/office/drawing/2014/main" id="{C4C48930-F326-45B0-8E60-6920B695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27" y="4191065"/>
            <a:ext cx="22748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7D83D-2006-4521-AF4C-67CC859CCBD1}"/>
              </a:ext>
            </a:extLst>
          </p:cNvPr>
          <p:cNvPicPr/>
          <p:nvPr/>
        </p:nvPicPr>
        <p:blipFill rotWithShape="1">
          <a:blip r:embed="rId7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C:\Virginia\Virginia PC\Working\Vechicle\Yellow-Truck-faded.bmp">
            <a:extLst>
              <a:ext uri="{FF2B5EF4-FFF2-40B4-BE49-F238E27FC236}">
                <a16:creationId xmlns:a16="http://schemas.microsoft.com/office/drawing/2014/main" id="{DDCE1C9A-0E92-4C60-A26A-35FF0B76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9425"/>
            <a:ext cx="8064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385FE9E-9873-4A74-A664-BE78C0BFE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76" y="1447800"/>
            <a:ext cx="5867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Passing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Following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Wide Turns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Backing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Maneuverability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B6AE3-2E59-4D2F-95C8-D7EC84525CF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Virginia\Virginia PC\Working\Vechicle\Motorcycles\faded-1.bmp">
            <a:extLst>
              <a:ext uri="{FF2B5EF4-FFF2-40B4-BE49-F238E27FC236}">
                <a16:creationId xmlns:a16="http://schemas.microsoft.com/office/drawing/2014/main" id="{BDA043DF-30F6-4F92-AA75-03C04348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62978"/>
            <a:ext cx="6172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5407C-46F7-4495-8676-331122CA8037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AA8CD2B3-FA6B-4746-9791-0BFA12F8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6248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Typical Situations Motorist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Motorcycle Awareness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Responsibilities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Specialty Information</a:t>
            </a:r>
            <a:br>
              <a:rPr lang="en-US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11" descr="Picture of a heart and different medical personnel">
            <a:extLst>
              <a:ext uri="{FF2B5EF4-FFF2-40B4-BE49-F238E27FC236}">
                <a16:creationId xmlns:a16="http://schemas.microsoft.com/office/drawing/2014/main" id="{906C8AB1-35BF-429C-833D-4A6248B6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3" y="1524000"/>
            <a:ext cx="39084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Picture of a social security card">
            <a:extLst>
              <a:ext uri="{FF2B5EF4-FFF2-40B4-BE49-F238E27FC236}">
                <a16:creationId xmlns:a16="http://schemas.microsoft.com/office/drawing/2014/main" id="{35078E50-792D-445D-9732-3184D182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8" y="3862387"/>
            <a:ext cx="28194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C1CE1-90C9-4909-9CD0-629B3531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91DCCEA-5D6B-4C1F-A1C1-03F5B47A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133600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Organ Tissue Donation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E43C554-8EBA-4B29-A10C-3C388CA6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88" y="269660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Social Security Number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C:\Virginia\Virginia PC\Working\Crashes\faded-crash.bmp">
            <a:extLst>
              <a:ext uri="{FF2B5EF4-FFF2-40B4-BE49-F238E27FC236}">
                <a16:creationId xmlns:a16="http://schemas.microsoft.com/office/drawing/2014/main" id="{EB69C35D-7BC9-492C-9AD4-6BF6546B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76400"/>
            <a:ext cx="734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892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pic>
        <p:nvPicPr>
          <p:cNvPr id="9" name="Picture 33" descr="C:\Virginia\Virginia PC\Working\Vechicle\Police.tif">
            <a:extLst>
              <a:ext uri="{FF2B5EF4-FFF2-40B4-BE49-F238E27FC236}">
                <a16:creationId xmlns:a16="http://schemas.microsoft.com/office/drawing/2014/main" id="{625FF4C0-1699-41DD-8C08-A6B91A3E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69912"/>
            <a:ext cx="20701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174D67A8-C951-4B4F-BBDC-4528BF64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76" y="1776412"/>
            <a:ext cx="7086600" cy="37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STOP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at Scene. See if anyone needs help.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Prevent Other Crashes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Notify Police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Provide Name and Address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When to Report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Blocking Traffic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Hit and Run Collisions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0A0D75-8281-4C0C-B423-9BBEB9B4DFC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Virginia\Virginia PC\Working\Medical\faded-first-aid.bmp">
            <a:extLst>
              <a:ext uri="{FF2B5EF4-FFF2-40B4-BE49-F238E27FC236}">
                <a16:creationId xmlns:a16="http://schemas.microsoft.com/office/drawing/2014/main" id="{99705F1B-C4B8-4076-A931-298EC4A1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1"/>
            <a:ext cx="63783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Aiding Injured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7F3C7C5-2551-4CAD-B3D6-E2AEF5FF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886743"/>
            <a:ext cx="6781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Calling for Help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Make No Injury Assumptions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Avoid Moving Victim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Control Serious Bleeding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Keep Victims Warm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6301C-CEB2-4562-8824-4DE90BC2578F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C:\Virginia\Virginia PC\Working\Police\police-faded.bmp">
            <a:extLst>
              <a:ext uri="{FF2B5EF4-FFF2-40B4-BE49-F238E27FC236}">
                <a16:creationId xmlns:a16="http://schemas.microsoft.com/office/drawing/2014/main" id="{490380BE-9387-4895-B6A9-8934ECD5F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5" y="1725706"/>
            <a:ext cx="672377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BE239F-3CD1-4F88-B32F-39FEA5C7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pic>
        <p:nvPicPr>
          <p:cNvPr id="9" name="Picture 17" descr="C:\Virginia\Virginia PC\Working\Miscellaneous\BC BELT.tif">
            <a:extLst>
              <a:ext uri="{FF2B5EF4-FFF2-40B4-BE49-F238E27FC236}">
                <a16:creationId xmlns:a16="http://schemas.microsoft.com/office/drawing/2014/main" id="{323898E7-B355-40F9-828E-16D9FAC76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97" y="5334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6302DB3A-ED8F-48E6-836E-5DAB5128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06095"/>
            <a:ext cx="6858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Defensive Driving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Using Occupant Protection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Vehicles With Open Beds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When Stopped By Police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Speed Reduces Usable Vision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Carbon Monoxide</a:t>
            </a:r>
            <a:endParaRPr lang="en-US" altLang="en-US" sz="2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E3757-8C00-4EEA-B9EB-4BE6FB627A15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C:\Virginia\Virginia PC\Working\Vechicle\Faded-mini-trailer.bmp">
            <a:extLst>
              <a:ext uri="{FF2B5EF4-FFF2-40B4-BE49-F238E27FC236}">
                <a16:creationId xmlns:a16="http://schemas.microsoft.com/office/drawing/2014/main" id="{D3BAD1C1-211A-40EF-B3E7-0977C003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Safety Concerns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11" descr="C:\Virginia\Virginia PC\Working\Miscellaneous\BC BELT.tif">
            <a:extLst>
              <a:ext uri="{FF2B5EF4-FFF2-40B4-BE49-F238E27FC236}">
                <a16:creationId xmlns:a16="http://schemas.microsoft.com/office/drawing/2014/main" id="{8BE2CB16-CF67-42C3-A503-196388F0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6" y="5334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EACBF895-3F11-4A63-B29E-9E4338E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3068"/>
            <a:ext cx="5105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Keys to Safe Driving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Transporting Cargo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Safety Chains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Towing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AE527-B3B4-4F2F-A22B-4560F7C31DA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3BA7A-C0FC-43F6-9B44-606C47605983}"/>
              </a:ext>
            </a:extLst>
          </p:cNvPr>
          <p:cNvSpPr/>
          <p:nvPr/>
        </p:nvSpPr>
        <p:spPr>
          <a:xfrm>
            <a:off x="609600" y="620274"/>
            <a:ext cx="7119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 to open discussion about donations: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1A59D1E4-F0DA-4246-B01C-EAC8A05D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5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6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8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9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6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3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21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8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There are still a lot of misconceptions about organ donation.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People prefer not to talk about their mortality.  </a:t>
            </a:r>
          </a:p>
        </p:txBody>
      </p:sp>
      <p:pic>
        <p:nvPicPr>
          <p:cNvPr id="11" name="Picture 21" descr="Picture of a man with half a skeleton and half his muscles">
            <a:extLst>
              <a:ext uri="{FF2B5EF4-FFF2-40B4-BE49-F238E27FC236}">
                <a16:creationId xmlns:a16="http://schemas.microsoft.com/office/drawing/2014/main" id="{F7E5FA03-E6BA-4ACF-9494-4AE03D25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736"/>
            <a:ext cx="1981200" cy="29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:a16="http://schemas.microsoft.com/office/drawing/2014/main" id="{BFFD84FD-4A01-4CC0-B441-BE91D228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29000"/>
            <a:ext cx="4572000" cy="1387475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Special note: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signed donor card is not enough.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What is required is the family consent.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AE0211-F72A-4B5D-BF2C-1EB60377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55937A-FE5D-4C23-81AF-C37DAADD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Licensing Restrictions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3C045C7-E008-4030-A9D3-E1E38D00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24" y="1752600"/>
            <a:ext cx="3276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Removing Restrictions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66F85CB-F15F-488A-93FB-68621184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24" y="4531405"/>
            <a:ext cx="2971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Endorsements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Adding Endorsements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4B688-4388-40AC-8AB6-32AB1B100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Line 7">
            <a:extLst>
              <a:ext uri="{FF2B5EF4-FFF2-40B4-BE49-F238E27FC236}">
                <a16:creationId xmlns:a16="http://schemas.microsoft.com/office/drawing/2014/main" id="{EAEB3520-3BBE-4CC9-8F13-C3A5E9EB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978" y="2057400"/>
            <a:ext cx="2971800" cy="0"/>
          </a:xfrm>
          <a:prstGeom prst="line">
            <a:avLst/>
          </a:prstGeom>
          <a:noFill/>
          <a:ln w="76200" cmpd="tri">
            <a:solidFill>
              <a:srgbClr val="0F6B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41B3109A-C82D-4649-A306-EC93FD24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778" y="1409069"/>
            <a:ext cx="3048000" cy="2613025"/>
          </a:xfrm>
          <a:prstGeom prst="rect">
            <a:avLst/>
          </a:prstGeom>
          <a:noFill/>
          <a:ln w="76200" cmpd="tri">
            <a:solidFill>
              <a:srgbClr val="0F6B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Eye Glasses or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Contact Lenses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Daylight Driving Only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Hearing Aids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Automatic Transmission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Manual Light and High/ Low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Left Accelerator Pedal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B168D5AD-1E88-4C85-B965-6FCA80F4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876800"/>
            <a:ext cx="2971800" cy="0"/>
          </a:xfrm>
          <a:prstGeom prst="line">
            <a:avLst/>
          </a:prstGeom>
          <a:noFill/>
          <a:ln w="76200" cmpd="tri">
            <a:solidFill>
              <a:srgbClr val="0F6B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76CD7278-3C97-44A6-B4D9-6F81F9837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565" y="4487068"/>
            <a:ext cx="3048000" cy="779463"/>
          </a:xfrm>
          <a:prstGeom prst="rect">
            <a:avLst/>
          </a:prstGeom>
          <a:noFill/>
          <a:ln w="76200" cmpd="tri">
            <a:solidFill>
              <a:srgbClr val="0F6B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Motorcycle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Dangerous Cargo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1FDF3B-B678-49D8-944E-2A9E8BBF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615"/>
            <a:ext cx="8229600" cy="1143000"/>
          </a:xfrm>
        </p:spPr>
        <p:txBody>
          <a:bodyPr/>
          <a:lstStyle/>
          <a:p>
            <a:r>
              <a:rPr lang="en-US" altLang="en-US" dirty="0"/>
              <a:t>Licensing Renewal</a:t>
            </a:r>
            <a:br>
              <a:rPr lang="en-US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65A6A-7B8E-463C-9157-0D0F71E8A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65A28ECC-6396-48F2-8942-62454489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9455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Duplicate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A8D43E9E-E403-458D-9142-FDD5A6DB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204384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Application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Costs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Procedures</a:t>
            </a:r>
          </a:p>
        </p:txBody>
      </p:sp>
      <p:sp>
        <p:nvSpPr>
          <p:cNvPr id="15" name="WordArt 24">
            <a:extLst>
              <a:ext uri="{FF2B5EF4-FFF2-40B4-BE49-F238E27FC236}">
                <a16:creationId xmlns:a16="http://schemas.microsoft.com/office/drawing/2014/main" id="{72BB5551-FDE4-44D7-A2EC-0A98F5B7B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02" y="1610541"/>
            <a:ext cx="3048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Duplicate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ECB72E8-BA3B-4406-BFC7-181E6CB9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9755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Renewal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FC73182-8EFC-4574-BAF7-BE176597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2" y="4503307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Application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Costs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Procedures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6AC38A-8B6B-463A-8CE4-436A216ED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FCC402DE-C80C-4455-9395-A2827FC973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Suspensions/Revocations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068E4D7-529C-4E3F-A7A5-FD6D59CF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0187"/>
            <a:ext cx="419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Suspension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Revocation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Cancellation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Mandatory Suspension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Individuals Under 21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D140B5D2-5810-4AE1-B1B3-6765050E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2895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0589BF-72EA-483C-BF74-216FD902963F}"/>
</file>

<file path=customXml/itemProps2.xml><?xml version="1.0" encoding="utf-8"?>
<ds:datastoreItem xmlns:ds="http://schemas.openxmlformats.org/officeDocument/2006/customXml" ds:itemID="{6C9E2694-3C4D-4E75-83BC-9FC5B70D3F01}"/>
</file>

<file path=customXml/itemProps3.xml><?xml version="1.0" encoding="utf-8"?>
<ds:datastoreItem xmlns:ds="http://schemas.openxmlformats.org/officeDocument/2006/customXml" ds:itemID="{D4ADB723-2B0B-443F-B4C5-A985AF13B697}"/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1505</Words>
  <Application>Microsoft Office PowerPoint</Application>
  <PresentationFormat>On-screen Show (4:3)</PresentationFormat>
  <Paragraphs>437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Albertus Extra Bold</vt:lpstr>
      <vt:lpstr>Arial</vt:lpstr>
      <vt:lpstr>Arial Black</vt:lpstr>
      <vt:lpstr>Berlin Sans FB</vt:lpstr>
      <vt:lpstr>Calibri</vt:lpstr>
      <vt:lpstr>Cookie Hollow</vt:lpstr>
      <vt:lpstr>Monotype Sorts</vt:lpstr>
      <vt:lpstr>Times New Roman</vt:lpstr>
      <vt:lpstr>Wingdings</vt:lpstr>
      <vt:lpstr>Office Theme</vt:lpstr>
      <vt:lpstr>State Driver Responsibilities:   Knowing the Traffic Laws</vt:lpstr>
      <vt:lpstr>A novice driver is a person capable of:  </vt:lpstr>
      <vt:lpstr>A novice driver is a person capable of:</vt:lpstr>
      <vt:lpstr>A novice driver is a person capable of:</vt:lpstr>
      <vt:lpstr>Specialty Information </vt:lpstr>
      <vt:lpstr>PowerPoint Presentation</vt:lpstr>
      <vt:lpstr>Licensing Restrictions </vt:lpstr>
      <vt:lpstr>Licensing Renewal </vt:lpstr>
      <vt:lpstr>Suspensions/Revocations</vt:lpstr>
      <vt:lpstr>Suspensions/Revocations </vt:lpstr>
      <vt:lpstr>Inspection/Registration</vt:lpstr>
      <vt:lpstr>Financial Responsibility? </vt:lpstr>
      <vt:lpstr>Right–of–Way Concepts </vt:lpstr>
      <vt:lpstr>Intersections </vt:lpstr>
      <vt:lpstr>Merging Areas </vt:lpstr>
      <vt:lpstr>Special Situations </vt:lpstr>
      <vt:lpstr>Railroad Crossings</vt:lpstr>
      <vt:lpstr>Specialized Intersections</vt:lpstr>
      <vt:lpstr>Facts About Trains</vt:lpstr>
      <vt:lpstr>Railroad Crossing Warnings</vt:lpstr>
      <vt:lpstr>Railroad Crossing Safety </vt:lpstr>
      <vt:lpstr>Signals</vt:lpstr>
      <vt:lpstr>Signs </vt:lpstr>
      <vt:lpstr>Colors Have Meaning </vt:lpstr>
      <vt:lpstr>Shapes Have Meaning</vt:lpstr>
      <vt:lpstr>Pavement Markings </vt:lpstr>
      <vt:lpstr>Signaling</vt:lpstr>
      <vt:lpstr>You are Entering a Work Zone </vt:lpstr>
      <vt:lpstr>ORANGE Signals a Change </vt:lpstr>
      <vt:lpstr>Types of Work Zones </vt:lpstr>
      <vt:lpstr>Areas of Work Zones </vt:lpstr>
      <vt:lpstr>Driver’s                 Perspective   </vt:lpstr>
      <vt:lpstr>Worker’s Perspective</vt:lpstr>
      <vt:lpstr>CARELE$$NE$$ </vt:lpstr>
      <vt:lpstr>Tips for Driving Through Work Zones: </vt:lpstr>
      <vt:lpstr>Passing</vt:lpstr>
      <vt:lpstr>Turning </vt:lpstr>
      <vt:lpstr>Stopping, Standing, Parking  </vt:lpstr>
      <vt:lpstr>Determining Speed </vt:lpstr>
      <vt:lpstr>Speed Limits  </vt:lpstr>
      <vt:lpstr>Headlights  </vt:lpstr>
      <vt:lpstr>Freeway Driving Concerns  </vt:lpstr>
      <vt:lpstr>Problem Situations </vt:lpstr>
      <vt:lpstr>PowerPoint Presentation</vt:lpstr>
      <vt:lpstr>Bicyclist Responsibilities  </vt:lpstr>
      <vt:lpstr>Sharing Roadway with Bicyclists </vt:lpstr>
      <vt:lpstr>Bicycle Safety Issues 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185</cp:revision>
  <dcterms:created xsi:type="dcterms:W3CDTF">2017-02-01T18:23:33Z</dcterms:created>
  <dcterms:modified xsi:type="dcterms:W3CDTF">2019-01-29T16:23:16Z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