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1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5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Establishing Reference Points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Sample Materials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1/28/2020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DC09D-384B-4426-9033-EB2972919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Side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6E94D-D2E9-4200-8211-EF52EA70B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Lane Position # 3</a:t>
            </a:r>
          </a:p>
          <a:p>
            <a:r>
              <a:rPr lang="en-US" dirty="0"/>
              <a:t>Right Side Curb Parking</a:t>
            </a:r>
          </a:p>
          <a:p>
            <a:pPr lvl="1"/>
            <a:r>
              <a:rPr lang="en-US" sz="2000" dirty="0"/>
              <a:t>Parallel to the curb (0-6 in. away)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7CE67-8F18-42BC-B5A5-25484C199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16E3E-D7D6-40C6-8F5E-9EAD7691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1289C337-6C3F-4C84-96F5-877525D5D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447800"/>
            <a:ext cx="2667000" cy="43434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7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0EAE62AD-A2BC-46D3-8755-F7D90D7C0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481" y="312420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37D3BC-2EF9-4E3F-BDDE-B64BF7BEE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7719" y="1925462"/>
            <a:ext cx="0" cy="403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43250AB-12D8-4664-9954-E77903E5A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147719" y="1925462"/>
            <a:ext cx="16152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76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4E288-3FD4-4FC4-978E-E39472906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Right Side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3D780-1B88-4CE3-B424-3D7A00842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Your line of sight reference is </a:t>
            </a:r>
          </a:p>
          <a:p>
            <a:pPr marL="0" indent="0">
              <a:buNone/>
            </a:pPr>
            <a:r>
              <a:rPr lang="en-US" sz="2400" dirty="0"/>
              <a:t>aligning the middle of your vehicle</a:t>
            </a:r>
          </a:p>
          <a:p>
            <a:pPr marL="0" indent="0">
              <a:buNone/>
            </a:pPr>
            <a:r>
              <a:rPr lang="en-US" sz="2400" dirty="0"/>
              <a:t>to the curb or the edge line of</a:t>
            </a:r>
          </a:p>
          <a:p>
            <a:pPr marL="0" indent="0">
              <a:buNone/>
            </a:pPr>
            <a:r>
              <a:rPr lang="en-US" sz="2400" dirty="0"/>
              <a:t>the roadway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A9313-01C3-41A6-82BD-F3971DB1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EF921-0EBB-484F-952B-11B879D4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86A3D234-8D80-4534-A964-D4BAD8747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461117"/>
            <a:ext cx="2667000" cy="4406283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7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D08F16A0-ADF6-4FC2-8153-3AD32EA54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950399"/>
            <a:ext cx="823119" cy="1536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26D4AA2-B606-4C0B-A8BA-0C9152228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690519" y="1905000"/>
            <a:ext cx="0" cy="388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D7DFA9-47B3-4861-996D-7AB1BE63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90519" y="1905000"/>
            <a:ext cx="18819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AD4C42F-51A3-4CBB-9AE6-6E72F08A7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278959" y="1904999"/>
            <a:ext cx="411560" cy="3048001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2391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0E65A-59E7-4F9D-B534-400FFE88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Side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98EC9-C658-4679-A115-8F59BA65C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210" y="1617639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					</a:t>
            </a:r>
            <a:r>
              <a:rPr lang="en-US" sz="2400" dirty="0"/>
              <a:t>Lane Position # 2</a:t>
            </a:r>
          </a:p>
          <a:p>
            <a:pPr marL="0" indent="0">
              <a:buNone/>
            </a:pPr>
            <a:r>
              <a:rPr lang="en-US" sz="2400" dirty="0"/>
              <a:t>					Left Side Curb Parking</a:t>
            </a:r>
          </a:p>
          <a:p>
            <a:pPr marL="0" indent="0">
              <a:buNone/>
            </a:pPr>
            <a:r>
              <a:rPr lang="en-US" sz="2400" dirty="0"/>
              <a:t>					(like on a one-way street)</a:t>
            </a:r>
          </a:p>
          <a:p>
            <a:pPr marL="0" indent="0">
              <a:buNone/>
            </a:pPr>
            <a:r>
              <a:rPr lang="en-US" sz="2400" dirty="0"/>
              <a:t>						(0-6 inches)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1CA6F-DB8A-4CF6-8F82-5FA142DD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6C9C0-AF7E-4B5A-A964-4E619DC90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12</a:t>
            </a:fld>
            <a:endParaRPr lang="en-US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5289404F-0912-42E6-B863-AA1A5BEB7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371600"/>
            <a:ext cx="2667000" cy="5349875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6" descr="&#10;&#10;Description automatically generated with very low confidence">
            <a:extLst>
              <a:ext uri="{FF2B5EF4-FFF2-40B4-BE49-F238E27FC236}">
                <a16:creationId xmlns:a16="http://schemas.microsoft.com/office/drawing/2014/main" id="{3A4FBD3A-0157-4637-B999-07729C0F0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481" y="3293269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E42A927-D60B-4AA4-861A-A979293E49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072481" y="1447800"/>
            <a:ext cx="61119" cy="49085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52BEA3-48FE-4DC2-A707-B31FB42FEB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57200" y="1447799"/>
            <a:ext cx="1676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9323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6F080-3FAC-4875-ADE4-DFD673BB4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 Side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0630E-4A9C-4CFC-B984-E36A6B6AE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				Your line of sight reference is </a:t>
            </a:r>
          </a:p>
          <a:p>
            <a:pPr marL="0" indent="0">
              <a:buNone/>
            </a:pPr>
            <a:r>
              <a:rPr lang="en-US" sz="2400" dirty="0"/>
              <a:t>				about 1 foot from the left side or </a:t>
            </a:r>
          </a:p>
          <a:p>
            <a:pPr marL="0" indent="0">
              <a:buNone/>
            </a:pPr>
            <a:r>
              <a:rPr lang="en-US" sz="2400" dirty="0"/>
              <a:t>				may be a crack line between </a:t>
            </a:r>
          </a:p>
          <a:p>
            <a:pPr marL="0" indent="0">
              <a:buNone/>
            </a:pPr>
            <a:r>
              <a:rPr lang="en-US" sz="2400" dirty="0"/>
              <a:t>				your left fender and hood of </a:t>
            </a:r>
          </a:p>
          <a:p>
            <a:pPr marL="0" indent="0">
              <a:buNone/>
            </a:pPr>
            <a:r>
              <a:rPr lang="en-US" sz="2400" dirty="0"/>
              <a:t>				your vehicle to the curb.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BBD65-71E6-44B5-8D4F-14EEC7B4B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54B10-A8E8-4BDD-8B61-4EDA567AC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13</a:t>
            </a:fld>
            <a:endParaRPr lang="en-US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3D31EF41-F6AE-4FD5-88BF-08DF27CB5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371600"/>
            <a:ext cx="2667000" cy="52578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E2E99324-8CD4-4320-B2A5-4EEE51397D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881" y="3946463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3AC8F47-7AEC-4FD3-9C2C-E15C0D098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43881" y="1447800"/>
            <a:ext cx="0" cy="522928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16C15B-9882-4A70-9782-03BC9C0AE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578645" y="1447801"/>
            <a:ext cx="1265236" cy="134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3E57D94-DC99-4282-8925-368225A98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843880" y="1447800"/>
            <a:ext cx="449659" cy="396239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478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01E5-B788-4329-A97B-70D3819D2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9AE49-3155-47D5-B3B8-D036882BC3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Center of your lane.</a:t>
            </a:r>
          </a:p>
          <a:p>
            <a:r>
              <a:rPr lang="en-US" sz="2400" dirty="0"/>
              <a:t>Car is 3 feet away from</a:t>
            </a:r>
          </a:p>
          <a:p>
            <a:pPr marL="0" indent="0">
              <a:buNone/>
            </a:pPr>
            <a:r>
              <a:rPr lang="en-US" sz="2400" dirty="0"/>
              <a:t>     line to right or left.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1B68-8518-4BD7-8D37-EC7337C8B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C21EB6-3B69-4B19-A87F-085458D0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14</a:t>
            </a:fld>
            <a:endParaRPr lang="en-US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59DF16D8-8F3E-4BDF-A865-BD37330DB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371600"/>
            <a:ext cx="2667000" cy="51816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B1E00E42-CF79-4D0F-9567-7D787F093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81" y="2829673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6BD55A-8F4C-4474-9402-969893194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0" y="1524000"/>
            <a:ext cx="0" cy="419100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117D18D-9B73-4388-960C-3CFA113600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51592" y="1600200"/>
            <a:ext cx="76200" cy="411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5518CA-E604-489F-94EA-30A94C87F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781799" y="1600200"/>
            <a:ext cx="76201" cy="4114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29699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B2DBD-677C-4CD2-A869-B525D2229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4F5B2-B90B-49E7-B79C-3D847B36F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Your line of sight through</a:t>
            </a:r>
          </a:p>
          <a:p>
            <a:pPr marL="0" indent="0">
              <a:buNone/>
            </a:pPr>
            <a:r>
              <a:rPr lang="en-US" sz="2000" dirty="0"/>
              <a:t>      the driver’s side left fender</a:t>
            </a:r>
          </a:p>
          <a:p>
            <a:pPr marL="0" indent="0">
              <a:buNone/>
            </a:pPr>
            <a:r>
              <a:rPr lang="en-US" sz="2000" dirty="0"/>
              <a:t>      to the center line.</a:t>
            </a:r>
          </a:p>
          <a:p>
            <a:r>
              <a:rPr lang="en-US" sz="2000" dirty="0"/>
              <a:t>Your line of sight through</a:t>
            </a:r>
          </a:p>
          <a:p>
            <a:pPr marL="0" indent="0">
              <a:buNone/>
            </a:pPr>
            <a:r>
              <a:rPr lang="en-US" sz="2000" dirty="0"/>
              <a:t>      the center of passenger’s</a:t>
            </a:r>
          </a:p>
          <a:p>
            <a:pPr marL="0" indent="0">
              <a:buNone/>
            </a:pPr>
            <a:r>
              <a:rPr lang="en-US" sz="2000" dirty="0"/>
              <a:t>      side right half of the hood</a:t>
            </a:r>
          </a:p>
          <a:p>
            <a:pPr marL="0" indent="0">
              <a:buNone/>
            </a:pPr>
            <a:r>
              <a:rPr lang="en-US" sz="2000" dirty="0"/>
              <a:t>      to the edge or edge line</a:t>
            </a:r>
          </a:p>
          <a:p>
            <a:pPr marL="0" indent="0">
              <a:buNone/>
            </a:pPr>
            <a:r>
              <a:rPr lang="en-US" sz="2000" dirty="0"/>
              <a:t>      of the roadway.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6860B-05C8-44ED-B90B-3E4C07BC5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A73A4-B26D-4EAA-B517-E5B729E55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15</a:t>
            </a:fld>
            <a:endParaRPr lang="en-US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6AB09B67-4DAF-4E08-A1F8-1964625BBB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30909"/>
            <a:ext cx="2667000" cy="5181601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5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63E3C2EE-5393-470E-8EF4-F004A58A3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382" y="3611731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EB540F-2A33-4F0B-883C-1E7BCA53DD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38600" y="1408906"/>
            <a:ext cx="0" cy="4341603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F7D13E-61D6-4296-95ED-6541FF8028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553200" y="1447800"/>
            <a:ext cx="0" cy="43027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A899853-40A5-4DB8-8814-F292CEF9B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636058" y="1447800"/>
            <a:ext cx="0" cy="430270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58C65AE-9147-430F-B124-3243B3E19E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114801" y="2286000"/>
            <a:ext cx="1152477" cy="2873459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9A65CF7-A658-45D0-985A-1624A78C7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254030" y="1447800"/>
            <a:ext cx="1230510" cy="369302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6384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F37B2-7951-407D-AB25-5E5FBCFAB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16D7F-01ED-4429-BF34-59952E5E9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1535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Left side of your lane</a:t>
            </a:r>
          </a:p>
          <a:p>
            <a:r>
              <a:rPr lang="en-US" sz="2400" dirty="0"/>
              <a:t>Car is 0-6 inches away</a:t>
            </a:r>
          </a:p>
          <a:p>
            <a:pPr marL="0" indent="0">
              <a:buNone/>
            </a:pPr>
            <a:r>
              <a:rPr lang="en-US" sz="2400" dirty="0"/>
              <a:t>    from line to left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4E424-6B51-4CDF-AC67-B2AC0B7DC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7F03E8-0EF5-4751-9C7A-98DB08E4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16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A5538524-EF16-4924-9848-EBB44A164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371600"/>
            <a:ext cx="2667000" cy="51816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8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E6B8DB18-0B03-416E-B153-124C8DFCE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65760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3FBED9-B036-4D87-A486-AC8E3C24C3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00600" y="1431925"/>
            <a:ext cx="0" cy="4587875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552AD8C-0516-4BF6-AE3B-8DAE03018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953646" y="1431925"/>
            <a:ext cx="0" cy="43592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BA4D3A3-E4F4-4668-8942-D1423AAF9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36507" y="1431925"/>
            <a:ext cx="0" cy="435927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1123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A72D3-1802-47B9-9EA6-78B493F67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6E6CC-F109-445D-929E-2806D4460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Your line of sight reference is</a:t>
            </a:r>
          </a:p>
          <a:p>
            <a:pPr marL="0" indent="0">
              <a:buNone/>
            </a:pPr>
            <a:r>
              <a:rPr lang="en-US" sz="2000" dirty="0"/>
              <a:t>about 1 foot from left side of may</a:t>
            </a:r>
          </a:p>
          <a:p>
            <a:pPr marL="0" indent="0">
              <a:buNone/>
            </a:pPr>
            <a:r>
              <a:rPr lang="en-US" sz="2000" dirty="0"/>
              <a:t>be the crack line between your </a:t>
            </a:r>
          </a:p>
          <a:p>
            <a:pPr marL="0" indent="0">
              <a:buNone/>
            </a:pPr>
            <a:r>
              <a:rPr lang="en-US" sz="2000" dirty="0"/>
              <a:t>fender and hood of your vehicle</a:t>
            </a:r>
          </a:p>
          <a:p>
            <a:pPr marL="0" indent="0">
              <a:buNone/>
            </a:pPr>
            <a:r>
              <a:rPr lang="en-US" sz="2000" dirty="0"/>
              <a:t>to the curb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Your line of sight through the </a:t>
            </a:r>
          </a:p>
          <a:p>
            <a:pPr marL="0" indent="0">
              <a:buNone/>
            </a:pPr>
            <a:r>
              <a:rPr lang="en-US" sz="2000" dirty="0"/>
              <a:t>right side of the hood to the </a:t>
            </a:r>
          </a:p>
          <a:p>
            <a:pPr marL="0" indent="0">
              <a:buNone/>
            </a:pPr>
            <a:r>
              <a:rPr lang="en-US" sz="2000" dirty="0"/>
              <a:t>edge or edge line of the </a:t>
            </a:r>
          </a:p>
          <a:p>
            <a:pPr marL="0" indent="0">
              <a:buNone/>
            </a:pPr>
            <a:r>
              <a:rPr lang="en-US" sz="2000" dirty="0"/>
              <a:t>roadway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DB5A9-F0E9-401C-81AE-295D318EA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1F2CA-EBA4-4E1A-AD61-EEAE75329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17</a:t>
            </a:fld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6BB0AA-D3D8-4191-9A9C-80FD679D1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371600"/>
            <a:ext cx="1890937" cy="498475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3D19A81B-EB8D-48C4-A8E5-4253A2631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161" y="3200400"/>
            <a:ext cx="979539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E14399F-FBB7-40F7-BFF1-9AFB2957ED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" idx="0"/>
          </p:cNvCxnSpPr>
          <p:nvPr/>
        </p:nvCxnSpPr>
        <p:spPr>
          <a:xfrm>
            <a:off x="4572000" y="1600200"/>
            <a:ext cx="49161" cy="403860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4018EB3-FC31-440E-868C-4B6741862E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127072" y="1600200"/>
            <a:ext cx="0" cy="403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EBAE632-B7B6-4253-BB62-38B5A115A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248400" y="1600200"/>
            <a:ext cx="0" cy="403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0C5BD0D-132E-4E30-A889-55C98B24C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3" idx="0"/>
          </p:cNvCxnSpPr>
          <p:nvPr/>
        </p:nvCxnSpPr>
        <p:spPr>
          <a:xfrm flipH="1" flipV="1">
            <a:off x="4572000" y="1600200"/>
            <a:ext cx="381000" cy="274320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2B8D586-5FDA-467A-8CAA-5DC9C31C5E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953000" y="2103437"/>
            <a:ext cx="1143000" cy="2278857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394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CC409-BCBB-4D59-80F3-18BF6DC93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716B6-3B4A-4C6B-B934-B48696E03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Right side of lane</a:t>
            </a:r>
          </a:p>
          <a:p>
            <a:r>
              <a:rPr lang="en-US" sz="2000" dirty="0"/>
              <a:t>Car is 0-6 inches away</a:t>
            </a:r>
          </a:p>
          <a:p>
            <a:pPr marL="0" indent="0">
              <a:buNone/>
            </a:pPr>
            <a:r>
              <a:rPr lang="en-US" sz="2000" dirty="0"/>
              <a:t>     from edge or edge line</a:t>
            </a:r>
          </a:p>
          <a:p>
            <a:pPr marL="0" indent="0">
              <a:buNone/>
            </a:pPr>
            <a:r>
              <a:rPr lang="en-US" sz="2000" dirty="0"/>
              <a:t>     to the right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6F6488-8CB8-4CE0-9C13-A3FE4BB6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55D187-71B3-4F5D-8D77-88C7713EC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18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1FD59EAA-4A61-4126-BB8F-A1860627B6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447800"/>
            <a:ext cx="2971800" cy="4901892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8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716767AC-BBD7-42C6-ACA5-CE35F053EB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83973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34AE7D-CD25-411D-8561-A7FCD14D01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37238" y="1752600"/>
            <a:ext cx="0" cy="42364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8F8D02-63E0-40A3-9888-64F9E1007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43600" y="1737352"/>
            <a:ext cx="0" cy="425165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33D6B06-5F0F-4297-9601-F629AD13D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733800" y="1737351"/>
            <a:ext cx="0" cy="425165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096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157EC-8050-4E5F-9620-4E850F55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 # 3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5D4FF0-DAC6-423D-8322-C12996DBCE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Your line of sight reference is</a:t>
            </a:r>
          </a:p>
          <a:p>
            <a:pPr marL="0" indent="0">
              <a:buNone/>
            </a:pPr>
            <a:r>
              <a:rPr lang="en-US" sz="2000" dirty="0"/>
              <a:t>   the edge of the side mirror</a:t>
            </a:r>
          </a:p>
          <a:p>
            <a:pPr marL="0" indent="0">
              <a:buNone/>
            </a:pPr>
            <a:r>
              <a:rPr lang="en-US" sz="2000" dirty="0"/>
              <a:t>   to the left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Your line of sight through the</a:t>
            </a:r>
          </a:p>
          <a:p>
            <a:pPr marL="0" indent="0">
              <a:buNone/>
            </a:pPr>
            <a:r>
              <a:rPr lang="en-US" sz="2000" dirty="0"/>
              <a:t>   center of your hood to the</a:t>
            </a:r>
          </a:p>
          <a:p>
            <a:pPr marL="0" indent="0">
              <a:buNone/>
            </a:pPr>
            <a:r>
              <a:rPr lang="en-US" sz="2000" dirty="0"/>
              <a:t>   right edge or edge line of </a:t>
            </a:r>
          </a:p>
          <a:p>
            <a:pPr marL="0" indent="0">
              <a:buNone/>
            </a:pPr>
            <a:r>
              <a:rPr lang="en-US" sz="2000" dirty="0"/>
              <a:t>   the roadway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D3E9C-026D-40F9-BB02-E14D3DA3F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0EB3AF-5614-4569-8FAF-F15B58A19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19</a:t>
            </a:fld>
            <a:endParaRPr lang="en-US"/>
          </a:p>
        </p:txBody>
      </p:sp>
      <p:sp>
        <p:nvSpPr>
          <p:cNvPr id="6" name="Oval 4">
            <a:extLst>
              <a:ext uri="{FF2B5EF4-FFF2-40B4-BE49-F238E27FC236}">
                <a16:creationId xmlns:a16="http://schemas.microsoft.com/office/drawing/2014/main" id="{FC5BBDBE-0BD5-4E98-B2BB-465F6EF43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447800"/>
            <a:ext cx="2819400" cy="49530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7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5325B1A1-5CD5-4197-A210-E757A5FE8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91000"/>
            <a:ext cx="960438" cy="179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CCF9F97-69B7-4747-AEEE-9FF68BDDF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837238" y="1600200"/>
            <a:ext cx="0" cy="46783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CC3BDCE-4412-473A-9EAC-6DDB1EC228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28519" y="1600200"/>
            <a:ext cx="15081" cy="46783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02582CC-ABEA-4CAF-8689-7B7C0B4A5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14800" y="1600200"/>
            <a:ext cx="61119" cy="4678363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51FAAE-1AD2-4384-960F-359B39139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175919" y="4343400"/>
            <a:ext cx="1081881" cy="91440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153204D-295B-41C7-9930-8B195F7F3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250658" y="1600200"/>
            <a:ext cx="540542" cy="365760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96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b="1" dirty="0">
                <a:latin typeface="Bookman" pitchFamily="18" charset="0"/>
              </a:rPr>
              <a:t>Relate part of the vehicle to some part of the roadway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latin typeface="Bookman" pitchFamily="18" charset="0"/>
              </a:rPr>
              <a:t>Helpful visual relationship of your vehicle within operating space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latin typeface="Bookman" pitchFamily="18" charset="0"/>
              </a:rPr>
              <a:t>Will know your vehicle placement within a lane at all times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latin typeface="Bookman" pitchFamily="18" charset="0"/>
              </a:rPr>
              <a:t>Will allow for reduced-risk lane placements</a:t>
            </a:r>
            <a:endParaRPr lang="en-US" altLang="en-US" b="1" dirty="0">
              <a:solidFill>
                <a:srgbClr val="000099"/>
              </a:solidFill>
              <a:latin typeface="Book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1/28/2020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60398-C63D-4C34-8F7C-C7028CABA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44C80-2E86-4991-AE95-F105D66E9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					</a:t>
            </a:r>
            <a:r>
              <a:rPr lang="en-US" sz="2000" dirty="0">
                <a:solidFill>
                  <a:srgbClr val="FF0000"/>
                </a:solidFill>
              </a:rPr>
              <a:t>Position 1</a:t>
            </a:r>
            <a:r>
              <a:rPr lang="en-US" sz="2000" dirty="0"/>
              <a:t> is in the</a:t>
            </a:r>
          </a:p>
          <a:p>
            <a:pPr marL="0" indent="0">
              <a:buNone/>
            </a:pPr>
            <a:r>
              <a:rPr lang="en-US" sz="2000" dirty="0"/>
              <a:t>						middle of lane and </a:t>
            </a:r>
          </a:p>
          <a:p>
            <a:pPr marL="0" indent="0">
              <a:buNone/>
            </a:pPr>
            <a:r>
              <a:rPr lang="en-US" sz="2000" dirty="0"/>
              <a:t>						will be used for the</a:t>
            </a:r>
          </a:p>
          <a:p>
            <a:pPr marL="0" indent="0">
              <a:buNone/>
            </a:pPr>
            <a:r>
              <a:rPr lang="en-US" sz="2000" dirty="0"/>
              <a:t>						majority of driving</a:t>
            </a:r>
          </a:p>
          <a:p>
            <a:pPr marL="0" indent="0">
              <a:buNone/>
            </a:pPr>
            <a:r>
              <a:rPr lang="en-US" sz="2000" dirty="0"/>
              <a:t>						situations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3CFC0-ABF8-4EEE-B6A5-11AE3EE02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46084-64BC-4A39-B349-28D404A99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F7B1F71-3600-4DCF-BFB0-C7FCDB25C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743200"/>
            <a:ext cx="1509713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1931982-5550-440C-8616-CFCCC392168E}"/>
              </a:ext>
            </a:extLst>
          </p:cNvPr>
          <p:cNvSpPr/>
          <p:nvPr/>
        </p:nvSpPr>
        <p:spPr>
          <a:xfrm>
            <a:off x="2884403" y="43434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BD05E3-8F43-4677-9028-0D727D8F7A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43000" y="2057400"/>
            <a:ext cx="0" cy="372665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EC59C8-B87E-49ED-AFB3-78029482BB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00600" y="1958974"/>
            <a:ext cx="0" cy="39235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B4EB08C-0E58-4AB8-ABD9-3F4CA5E6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000" y="1958974"/>
            <a:ext cx="0" cy="392350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0530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FA116-42CA-4BE1-B1D9-90DE36DAA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6129F-C99D-453C-AB36-A948770FC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				</a:t>
            </a:r>
            <a:r>
              <a:rPr lang="en-US" sz="2000" dirty="0">
                <a:solidFill>
                  <a:srgbClr val="FF0000"/>
                </a:solidFill>
              </a:rPr>
              <a:t>Position 2</a:t>
            </a:r>
            <a:r>
              <a:rPr lang="en-US" sz="2000" dirty="0"/>
              <a:t> is a placement to</a:t>
            </a:r>
          </a:p>
          <a:p>
            <a:pPr marL="0" indent="0">
              <a:buNone/>
            </a:pPr>
            <a:r>
              <a:rPr lang="en-US" sz="2000" dirty="0"/>
              <a:t>					the left when a restriction to</a:t>
            </a:r>
          </a:p>
          <a:p>
            <a:pPr marL="0" indent="0">
              <a:buNone/>
            </a:pPr>
            <a:r>
              <a:rPr lang="en-US" sz="2000" dirty="0"/>
              <a:t>					your path of travel or your line</a:t>
            </a:r>
          </a:p>
          <a:p>
            <a:pPr marL="0" indent="0">
              <a:buNone/>
            </a:pPr>
            <a:r>
              <a:rPr lang="en-US" sz="2000" dirty="0"/>
              <a:t>					of sight exists, without having </a:t>
            </a:r>
          </a:p>
          <a:p>
            <a:pPr marL="0" indent="0">
              <a:buNone/>
            </a:pPr>
            <a:r>
              <a:rPr lang="en-US" sz="2000" dirty="0"/>
              <a:t>					to move out of the lane of </a:t>
            </a:r>
          </a:p>
          <a:p>
            <a:pPr marL="0" indent="0">
              <a:buNone/>
            </a:pPr>
            <a:r>
              <a:rPr lang="en-US" sz="2000" dirty="0"/>
              <a:t>					travel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C0405-A96E-49D6-B6D2-848CEC4C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9A5808-C0AA-432A-A4A0-487CA6B6E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21</a:t>
            </a:fld>
            <a:endParaRPr lang="en-US"/>
          </a:p>
        </p:txBody>
      </p:sp>
      <p:pic>
        <p:nvPicPr>
          <p:cNvPr id="6" name="Picture 2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C0FF91A6-596C-4575-A1BB-41E8626DC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96501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201A12F4-43C9-473F-B306-06B0350AA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181" y="3958701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0488629-08FB-4EE7-BD45-3B31CFCFBA15}"/>
              </a:ext>
            </a:extLst>
          </p:cNvPr>
          <p:cNvSpPr/>
          <p:nvPr/>
        </p:nvSpPr>
        <p:spPr>
          <a:xfrm>
            <a:off x="1238166" y="28956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2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C9DAC35-A389-4CCF-B48A-12E63BEF68DC}"/>
              </a:ext>
            </a:extLst>
          </p:cNvPr>
          <p:cNvSpPr/>
          <p:nvPr/>
        </p:nvSpPr>
        <p:spPr>
          <a:xfrm>
            <a:off x="2434347" y="525780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49388D1-29FF-4CEC-9084-5568DC8681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5342" y="1447800"/>
            <a:ext cx="0" cy="490855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5" descr="Obstacle in the road ">
            <a:extLst>
              <a:ext uri="{FF2B5EF4-FFF2-40B4-BE49-F238E27FC236}">
                <a16:creationId xmlns:a16="http://schemas.microsoft.com/office/drawing/2014/main" id="{9F5A84C5-6EE2-4954-865E-A5C5A13848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83840"/>
              </p:ext>
            </p:extLst>
          </p:nvPr>
        </p:nvGraphicFramePr>
        <p:xfrm>
          <a:off x="3141509" y="1828800"/>
          <a:ext cx="10255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Clip" r:id="rId4" imgW="937080" imgH="975240" progId="MS_ClipArt_Gallery.2">
                  <p:embed/>
                </p:oleObj>
              </mc:Choice>
              <mc:Fallback>
                <p:oleObj name="Clip" r:id="rId4" imgW="937080" imgH="975240" progId="MS_ClipArt_Gallery.2">
                  <p:embed/>
                  <p:pic>
                    <p:nvPicPr>
                      <p:cNvPr id="31759" name="Object 15">
                        <a:extLst>
                          <a:ext uri="{FF2B5EF4-FFF2-40B4-BE49-F238E27FC236}">
                            <a16:creationId xmlns:a16="http://schemas.microsoft.com/office/drawing/2014/main" id="{2F3ABCAC-A309-4121-B7CB-1DB7740CD02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509" y="1828800"/>
                        <a:ext cx="10255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4D9D57F-AC1A-46C5-8B2C-DDD86D6BDE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67034" y="1447800"/>
            <a:ext cx="75714" cy="5029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009E017-4870-4197-A22E-9BE071CF16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67200" y="1447800"/>
            <a:ext cx="70490" cy="5029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1B1FDEA-D940-475E-A674-9AC404E4EB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394619" y="3459670"/>
            <a:ext cx="1078079" cy="1603392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15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58F10-A207-47CA-8C08-5D3CB00F2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Lane Positions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B5021-812F-4DA5-B544-69EB6F6B8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				</a:t>
            </a:r>
            <a:r>
              <a:rPr lang="en-US" sz="2000" dirty="0">
                <a:solidFill>
                  <a:srgbClr val="FF0000"/>
                </a:solidFill>
              </a:rPr>
              <a:t>Position 3</a:t>
            </a:r>
            <a:r>
              <a:rPr lang="en-US" sz="2000" dirty="0"/>
              <a:t> is a vehicle </a:t>
            </a:r>
          </a:p>
          <a:p>
            <a:pPr marL="0" indent="0">
              <a:buNone/>
            </a:pPr>
            <a:r>
              <a:rPr lang="en-US" sz="2000" dirty="0"/>
              <a:t>					placement to the right when a </a:t>
            </a:r>
          </a:p>
          <a:p>
            <a:pPr marL="0" indent="0">
              <a:buNone/>
            </a:pPr>
            <a:r>
              <a:rPr lang="en-US" sz="2000" dirty="0"/>
              <a:t>					restriction to your path of </a:t>
            </a:r>
          </a:p>
          <a:p>
            <a:pPr marL="0" indent="0">
              <a:buNone/>
            </a:pPr>
            <a:r>
              <a:rPr lang="en-US" sz="2000" dirty="0"/>
              <a:t>					travel or your line of sight </a:t>
            </a:r>
          </a:p>
          <a:p>
            <a:pPr marL="0" indent="0">
              <a:buNone/>
            </a:pPr>
            <a:r>
              <a:rPr lang="en-US" sz="2000" dirty="0"/>
              <a:t>					exists, without having to move</a:t>
            </a:r>
          </a:p>
          <a:p>
            <a:pPr marL="0" indent="0">
              <a:buNone/>
            </a:pPr>
            <a:r>
              <a:rPr lang="en-US" sz="2000" dirty="0"/>
              <a:t>					out of the lane of travel.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A9DB7-E7DF-4C96-867F-7C49146F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2822-EA7D-414F-B501-1FF66472D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22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29A5BA-4D2E-424B-BA26-A060568AA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24400" y="1752600"/>
            <a:ext cx="0" cy="426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EFD6880-8B6F-45F6-8104-0ED5C4689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76800" y="1752600"/>
            <a:ext cx="0" cy="4267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F058825E-EB89-4659-9841-F4FB2CBDA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3" y="175260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D9D645C3-0EBC-49D2-A579-7399087D0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399415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6" name="Object 18" descr="obstacle in lane of travel ">
            <a:extLst>
              <a:ext uri="{FF2B5EF4-FFF2-40B4-BE49-F238E27FC236}">
                <a16:creationId xmlns:a16="http://schemas.microsoft.com/office/drawing/2014/main" id="{62710E00-A2D6-4D43-8CB9-BCA38DE1FD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830640"/>
              </p:ext>
            </p:extLst>
          </p:nvPr>
        </p:nvGraphicFramePr>
        <p:xfrm>
          <a:off x="990600" y="2133600"/>
          <a:ext cx="1025525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lip" r:id="rId4" imgW="937080" imgH="975240" progId="MS_ClipArt_Gallery.2">
                  <p:embed/>
                </p:oleObj>
              </mc:Choice>
              <mc:Fallback>
                <p:oleObj name="Clip" r:id="rId4" imgW="937080" imgH="975240" progId="MS_ClipArt_Gallery.2">
                  <p:embed/>
                  <p:pic>
                    <p:nvPicPr>
                      <p:cNvPr id="32786" name="Object 18">
                        <a:extLst>
                          <a:ext uri="{FF2B5EF4-FFF2-40B4-BE49-F238E27FC236}">
                            <a16:creationId xmlns:a16="http://schemas.microsoft.com/office/drawing/2014/main" id="{7C76028F-AF97-4997-A7EA-66C149E410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133600"/>
                        <a:ext cx="1025525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7325BFC-5351-4A35-A3CD-BDD99ADB53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8200" y="1752600"/>
            <a:ext cx="0" cy="449580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DEFBCF1-E4F8-4C4E-9442-EB59297868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667000" y="3460750"/>
            <a:ext cx="1005681" cy="156845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76451479-C8B5-4080-ABDF-1DDF1CA7D674}"/>
              </a:ext>
            </a:extLst>
          </p:cNvPr>
          <p:cNvSpPr/>
          <p:nvPr/>
        </p:nvSpPr>
        <p:spPr>
          <a:xfrm>
            <a:off x="2586747" y="526392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878DE89-2EF0-4016-9102-661E42EAEA1F}"/>
              </a:ext>
            </a:extLst>
          </p:cNvPr>
          <p:cNvSpPr/>
          <p:nvPr/>
        </p:nvSpPr>
        <p:spPr>
          <a:xfrm>
            <a:off x="3897229" y="309141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6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FB258-D2CA-4F78-927A-2F1C8379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Lane Positions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668B8F-A968-4E92-A5C1-E5A23C6563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						Lane positions or </a:t>
            </a:r>
          </a:p>
          <a:p>
            <a:pPr marL="0" indent="0">
              <a:buNone/>
            </a:pPr>
            <a:r>
              <a:rPr lang="en-US" sz="2000" dirty="0"/>
              <a:t>						placement will allow</a:t>
            </a:r>
          </a:p>
          <a:p>
            <a:pPr marL="0" indent="0">
              <a:buNone/>
            </a:pPr>
            <a:r>
              <a:rPr lang="en-US" sz="2000" dirty="0"/>
              <a:t>						the driver to make </a:t>
            </a:r>
          </a:p>
          <a:p>
            <a:pPr marL="0" indent="0">
              <a:buNone/>
            </a:pPr>
            <a:r>
              <a:rPr lang="en-US" sz="2000" dirty="0"/>
              <a:t>						adjustments to </a:t>
            </a:r>
          </a:p>
          <a:p>
            <a:pPr marL="0" indent="0">
              <a:buNone/>
            </a:pPr>
            <a:r>
              <a:rPr lang="en-US" sz="2000" dirty="0"/>
              <a:t>						potential problems</a:t>
            </a:r>
          </a:p>
          <a:p>
            <a:pPr marL="0" indent="0">
              <a:buNone/>
            </a:pPr>
            <a:r>
              <a:rPr lang="en-US" sz="2000" dirty="0"/>
              <a:t>						and create more </a:t>
            </a:r>
          </a:p>
          <a:p>
            <a:pPr marL="0" indent="0">
              <a:buNone/>
            </a:pPr>
            <a:r>
              <a:rPr lang="en-US" sz="2000" dirty="0"/>
              <a:t>						space between the car</a:t>
            </a:r>
          </a:p>
          <a:p>
            <a:pPr marL="0" indent="0">
              <a:buNone/>
            </a:pPr>
            <a:r>
              <a:rPr lang="en-US" sz="2000" dirty="0"/>
              <a:t>						and problem </a:t>
            </a:r>
          </a:p>
          <a:p>
            <a:pPr marL="0" indent="0">
              <a:buNone/>
            </a:pPr>
            <a:r>
              <a:rPr lang="en-US" sz="2000" dirty="0"/>
              <a:t>						situations.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209C0-E3E8-4C19-AC85-0A3ACEAED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B84647-FB1C-44AF-A89B-0DC4462D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23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065660-E446-451D-874E-1E305C514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76400" y="1905000"/>
            <a:ext cx="0" cy="434340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C629AF2-F88C-4D03-AA5F-561F29C08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00600" y="1905000"/>
            <a:ext cx="76200" cy="4343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527DF3-FED0-45C8-A014-D028C5542C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000" y="1905000"/>
            <a:ext cx="76200" cy="4343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ECC10866-CDC6-4B99-AA51-6D387C74D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99" y="4900997"/>
            <a:ext cx="750887" cy="140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A1220354-B0E9-4CE9-9927-822782612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171" y="3499019"/>
            <a:ext cx="750886" cy="1401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31D8E1F7-D9FB-42D1-ADBF-F37DB1C65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693" y="2157800"/>
            <a:ext cx="718344" cy="134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B30D51E9-375C-4F35-A998-507603C0F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910" y="3581400"/>
            <a:ext cx="750888" cy="140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5565856A-F7A1-4919-BDC4-23DF9CE57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23" y="2215191"/>
            <a:ext cx="750888" cy="140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Object 21" descr="obstacle in road ">
            <a:extLst>
              <a:ext uri="{FF2B5EF4-FFF2-40B4-BE49-F238E27FC236}">
                <a16:creationId xmlns:a16="http://schemas.microsoft.com/office/drawing/2014/main" id="{076A8BE1-053B-4312-83AC-944A6361F34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791418"/>
              </p:ext>
            </p:extLst>
          </p:nvPr>
        </p:nvGraphicFramePr>
        <p:xfrm>
          <a:off x="2721018" y="2490186"/>
          <a:ext cx="87902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lip" r:id="rId4" imgW="937080" imgH="975240" progId="MS_ClipArt_Gallery.2">
                  <p:embed/>
                </p:oleObj>
              </mc:Choice>
              <mc:Fallback>
                <p:oleObj name="Clip" r:id="rId4" imgW="937080" imgH="975240" progId="MS_ClipArt_Gallery.2">
                  <p:embed/>
                  <p:pic>
                    <p:nvPicPr>
                      <p:cNvPr id="33813" name="Object 21">
                        <a:extLst>
                          <a:ext uri="{FF2B5EF4-FFF2-40B4-BE49-F238E27FC236}">
                            <a16:creationId xmlns:a16="http://schemas.microsoft.com/office/drawing/2014/main" id="{2F21993C-8202-4766-B201-74EB627CB0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1018" y="2490186"/>
                        <a:ext cx="879021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86ABC1FC-C5AE-4A29-B3E1-A126A878D255}"/>
              </a:ext>
            </a:extLst>
          </p:cNvPr>
          <p:cNvSpPr/>
          <p:nvPr/>
        </p:nvSpPr>
        <p:spPr>
          <a:xfrm>
            <a:off x="3121989" y="5601987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1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E4A4CC-067E-416D-B5F4-48F62D8CFAEF}"/>
              </a:ext>
            </a:extLst>
          </p:cNvPr>
          <p:cNvSpPr/>
          <p:nvPr/>
        </p:nvSpPr>
        <p:spPr>
          <a:xfrm>
            <a:off x="2398122" y="4282390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2</a:t>
            </a:r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051321-0FC8-4F04-819F-613C31AAB4FA}"/>
              </a:ext>
            </a:extLst>
          </p:cNvPr>
          <p:cNvSpPr/>
          <p:nvPr/>
        </p:nvSpPr>
        <p:spPr>
          <a:xfrm>
            <a:off x="3855161" y="4200008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3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99BAC05-BB1E-4AE0-B768-4BD68F11EC2B}"/>
              </a:ext>
            </a:extLst>
          </p:cNvPr>
          <p:cNvSpPr/>
          <p:nvPr/>
        </p:nvSpPr>
        <p:spPr>
          <a:xfrm>
            <a:off x="1711214" y="2916181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003399"/>
                </a:solidFill>
                <a:latin typeface="Arial" panose="020B0604020202020204" pitchFamily="34" charset="0"/>
              </a:rPr>
              <a:t>4</a:t>
            </a:r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8ABA9CB-B702-448C-A770-F6A4942972CB}"/>
              </a:ext>
            </a:extLst>
          </p:cNvPr>
          <p:cNvSpPr/>
          <p:nvPr/>
        </p:nvSpPr>
        <p:spPr>
          <a:xfrm>
            <a:off x="4544675" y="283104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srgbClr val="CC0000"/>
                </a:solidFill>
                <a:latin typeface="Arial" panose="020B0604020202020204" pitchFamily="34" charset="0"/>
              </a:rPr>
              <a:t>5</a:t>
            </a:r>
            <a:endParaRPr lang="en-US" dirty="0"/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3C422D7-03AD-43CB-931F-07042EADC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389825" y="2944212"/>
            <a:ext cx="1035694" cy="1992557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315A168-F28D-4172-84AC-B42D727C3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206847" y="3035793"/>
            <a:ext cx="950498" cy="1900976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719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E79EA-A631-46F8-86D0-565C4935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Angle Parking: Position &amp; Turning 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C40D0-9CB4-4071-9B02-1C6560D0A3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Place vehicle 5 feet</a:t>
            </a:r>
          </a:p>
          <a:p>
            <a:pPr marL="0" indent="0">
              <a:buNone/>
            </a:pPr>
            <a:r>
              <a:rPr lang="en-US" sz="2000" dirty="0"/>
              <a:t>from right side,</a:t>
            </a:r>
          </a:p>
          <a:p>
            <a:pPr marL="0" indent="0">
              <a:buNone/>
            </a:pPr>
            <a:r>
              <a:rPr lang="en-US" sz="2000" dirty="0"/>
              <a:t>target the middle of</a:t>
            </a:r>
          </a:p>
          <a:p>
            <a:pPr marL="0" indent="0">
              <a:buNone/>
            </a:pPr>
            <a:r>
              <a:rPr lang="en-US" sz="2000" dirty="0"/>
              <a:t>the parking space,</a:t>
            </a:r>
          </a:p>
          <a:p>
            <a:pPr marL="0" indent="0">
              <a:buNone/>
            </a:pPr>
            <a:r>
              <a:rPr lang="en-US" sz="2000" dirty="0"/>
              <a:t>and use right front</a:t>
            </a:r>
          </a:p>
          <a:p>
            <a:pPr marL="0" indent="0">
              <a:buNone/>
            </a:pPr>
            <a:r>
              <a:rPr lang="en-US" sz="2000" dirty="0"/>
              <a:t>turn point to initiate</a:t>
            </a:r>
          </a:p>
          <a:p>
            <a:pPr marL="0" indent="0">
              <a:buNone/>
            </a:pPr>
            <a:r>
              <a:rPr lang="en-US" sz="2000" dirty="0"/>
              <a:t>steering into middle</a:t>
            </a:r>
          </a:p>
          <a:p>
            <a:pPr marL="0" indent="0">
              <a:buNone/>
            </a:pPr>
            <a:r>
              <a:rPr lang="en-US" sz="2000" dirty="0"/>
              <a:t>of space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20016-35FC-4E0E-AEC1-65440304B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71670-5E75-4414-8B68-154A3C5A3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24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5E304FA6-7395-46AA-AAC2-FC1616CD9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1447800"/>
            <a:ext cx="2133600" cy="48006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en-US" altLang="en-US" sz="2000" b="1">
                <a:solidFill>
                  <a:srgbClr val="003399"/>
                </a:solidFill>
              </a:rPr>
              <a:t>5 feet</a:t>
            </a:r>
            <a:endParaRPr lang="en-US" altLang="en-US" sz="2000" b="1" dirty="0"/>
          </a:p>
        </p:txBody>
      </p:sp>
      <p:pic>
        <p:nvPicPr>
          <p:cNvPr id="7" name="Picture 4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2C86BB40-A3C2-4599-95A9-E7C5CD7E84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312" y="4743047"/>
            <a:ext cx="750888" cy="140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7B39DC01-B9FA-4D6A-B80B-FD7F9DABC1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124" y="2971800"/>
            <a:ext cx="770979" cy="1439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Arc 11">
            <a:extLst>
              <a:ext uri="{FF2B5EF4-FFF2-40B4-BE49-F238E27FC236}">
                <a16:creationId xmlns:a16="http://schemas.microsoft.com/office/drawing/2014/main" id="{672D5C57-024E-4C24-9E09-D863F464B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3493000" y="2480435"/>
            <a:ext cx="1231399" cy="415165"/>
          </a:xfrm>
          <a:custGeom>
            <a:avLst/>
            <a:gdLst>
              <a:gd name="G0" fmla="+- 21600 0 0"/>
              <a:gd name="G1" fmla="+- 20473 0 0"/>
              <a:gd name="G2" fmla="+- 21600 0 0"/>
              <a:gd name="T0" fmla="*/ 0 w 21600"/>
              <a:gd name="T1" fmla="*/ 20473 h 20473"/>
              <a:gd name="T2" fmla="*/ 14713 w 21600"/>
              <a:gd name="T3" fmla="*/ 0 h 20473"/>
              <a:gd name="T4" fmla="*/ 21600 w 21600"/>
              <a:gd name="T5" fmla="*/ 20473 h 20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0473" fill="none" extrusionOk="0">
                <a:moveTo>
                  <a:pt x="0" y="20473"/>
                </a:moveTo>
                <a:cubicBezTo>
                  <a:pt x="0" y="11197"/>
                  <a:pt x="5921" y="2957"/>
                  <a:pt x="14713" y="0"/>
                </a:cubicBezTo>
              </a:path>
              <a:path w="21600" h="20473" stroke="0" extrusionOk="0">
                <a:moveTo>
                  <a:pt x="0" y="20473"/>
                </a:moveTo>
                <a:cubicBezTo>
                  <a:pt x="0" y="11197"/>
                  <a:pt x="5921" y="2957"/>
                  <a:pt x="14713" y="0"/>
                </a:cubicBezTo>
                <a:lnTo>
                  <a:pt x="21600" y="20473"/>
                </a:lnTo>
                <a:close/>
              </a:path>
            </a:pathLst>
          </a:custGeom>
          <a:noFill/>
          <a:ln w="76200" cap="rnd">
            <a:solidFill>
              <a:srgbClr val="00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" name="Picture 9" descr="A picture containing object&#10;&#10;Description automatically generated with medium confidence">
            <a:extLst>
              <a:ext uri="{FF2B5EF4-FFF2-40B4-BE49-F238E27FC236}">
                <a16:creationId xmlns:a16="http://schemas.microsoft.com/office/drawing/2014/main" id="{0EF88FB6-1FC5-434D-82E1-B9E7345DD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 flipV="1">
            <a:off x="3964303" y="4743047"/>
            <a:ext cx="484149" cy="315728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F6EF9B9-F239-441F-89B9-D143683931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038600" y="5058776"/>
            <a:ext cx="409852" cy="0"/>
          </a:xfrm>
          <a:prstGeom prst="straightConnector1">
            <a:avLst/>
          </a:prstGeom>
          <a:ln w="127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15446B9-1E8A-4CFC-B516-ADE5DC121A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412365" y="1539082"/>
            <a:ext cx="0" cy="4419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540B2C0-5AA0-47FB-9ECD-A33BD138A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964302" y="1539083"/>
            <a:ext cx="1448063" cy="84586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E669D10-FC57-4089-BA98-F98D9CA02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108699" y="2461143"/>
            <a:ext cx="1303666" cy="9067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A5F181-50AC-4F52-AA9F-AC7F8263D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243526" y="3429000"/>
            <a:ext cx="1168839" cy="9388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7192C16-E5BD-4EC5-9AAA-C722ABCD72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448452" y="4410260"/>
            <a:ext cx="963913" cy="84754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BB7F649-BC75-4B30-AFCC-54CD5468F7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3" idx="2"/>
          </p:cNvCxnSpPr>
          <p:nvPr/>
        </p:nvCxnSpPr>
        <p:spPr>
          <a:xfrm flipV="1">
            <a:off x="4572000" y="5318919"/>
            <a:ext cx="840365" cy="80724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AD4A9DB-543D-4852-BE41-B23FC1181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489613" y="3362123"/>
            <a:ext cx="619086" cy="2288723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59FD0ED-45EE-4EA2-811E-74F21A278E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324383" y="1947035"/>
            <a:ext cx="2087982" cy="1951376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76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FC97-8307-4AE2-BD64-6F10C026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Reference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F29E0-4A83-4772-9AEC-0019BF2C3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Bookman" pitchFamily="18" charset="0"/>
              </a:rPr>
              <a:t>Relates part of the vehicle to some part of the roadway.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Bookman" pitchFamily="18" charset="0"/>
              </a:rPr>
              <a:t>Helpful visual relationship of your vehicle within the operating space.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Bookman" pitchFamily="18" charset="0"/>
              </a:rPr>
              <a:t>Will know your vehicle placement within a lane at all times.</a:t>
            </a:r>
          </a:p>
          <a:p>
            <a:pPr marL="0" indent="0">
              <a:buNone/>
            </a:pPr>
            <a:r>
              <a:rPr lang="en-US" altLang="en-US" sz="2400" b="1" dirty="0">
                <a:solidFill>
                  <a:srgbClr val="000099"/>
                </a:solidFill>
                <a:latin typeface="Bookman" pitchFamily="18" charset="0"/>
              </a:rPr>
              <a:t>Will allow for reduced-risk lane placements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7E6F1-8552-410A-A694-0C5E4004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E95BF-FC4F-4EB0-A1DB-01FFD547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4" descr="&#10;&#10;Description automatically generated with very low confidence">
            <a:extLst>
              <a:ext uri="{FF2B5EF4-FFF2-40B4-BE49-F238E27FC236}">
                <a16:creationId xmlns:a16="http://schemas.microsoft.com/office/drawing/2014/main" id="{1F701798-C70B-49F3-92E9-443B9968DBF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14800"/>
            <a:ext cx="53244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042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1/28/2020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54D4D-632C-437E-B186-DC2772C10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Establishing Reference Points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D5FEF-BBC1-4B8D-A67D-2CA37A3AD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latin typeface="Bookman" pitchFamily="18" charset="0"/>
              </a:rPr>
              <a:t>Set up Positions Outside Vehicle</a:t>
            </a:r>
          </a:p>
          <a:p>
            <a:r>
              <a:rPr lang="en-US" altLang="en-US" b="1" dirty="0">
                <a:latin typeface="Bookman" pitchFamily="18" charset="0"/>
              </a:rPr>
              <a:t>Sit Behind Wheel</a:t>
            </a:r>
          </a:p>
          <a:p>
            <a:r>
              <a:rPr lang="en-US" altLang="en-US" b="1" dirty="0">
                <a:latin typeface="Bookman" pitchFamily="18" charset="0"/>
              </a:rPr>
              <a:t>Look for Reference to Car</a:t>
            </a:r>
          </a:p>
          <a:p>
            <a:r>
              <a:rPr lang="en-US" altLang="en-US" b="1" dirty="0">
                <a:latin typeface="Bookman" pitchFamily="18" charset="0"/>
              </a:rPr>
              <a:t>Use Targeting Principles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87D95-0454-49CD-85B2-9CD217AB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17779-93F3-49DB-A13E-55A96B2AF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6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84309-743B-4AEE-94C2-FAAC889B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Limitation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4847E-951A-4F39-867D-4A83DDEEC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Knowing where the front end of your vehicle is when you are:</a:t>
            </a:r>
          </a:p>
          <a:p>
            <a:r>
              <a:rPr lang="en-US" dirty="0"/>
              <a:t>At Intersections</a:t>
            </a:r>
          </a:p>
          <a:p>
            <a:r>
              <a:rPr lang="en-US" dirty="0"/>
              <a:t>In a stopping position</a:t>
            </a:r>
          </a:p>
          <a:p>
            <a:r>
              <a:rPr lang="en-US" dirty="0"/>
              <a:t>Perpendicular Parking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44586-F9FB-4BF4-9FBA-7E3BA3FBC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F7B010-5A88-40D0-A24D-1FBA7B586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85D7E8DC-F25D-4D8B-9807-36F2F26A8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2667000" cy="35052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3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454CCF58-40D2-410F-A9A7-B2F066838B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481" y="312420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63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F83FE-3DEB-4ADE-BA4A-FD232B253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25996-744A-4A02-8A09-C7FEBD69B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are Your</a:t>
            </a:r>
          </a:p>
          <a:p>
            <a:pPr marL="0" indent="0">
              <a:buNone/>
            </a:pPr>
            <a:r>
              <a:rPr lang="en-US" dirty="0"/>
              <a:t>Visual Reference</a:t>
            </a:r>
          </a:p>
          <a:p>
            <a:pPr marL="0" indent="0">
              <a:buNone/>
            </a:pPr>
            <a:r>
              <a:rPr lang="en-US" dirty="0"/>
              <a:t>Points for </a:t>
            </a:r>
          </a:p>
          <a:p>
            <a:pPr marL="0" indent="0">
              <a:buNone/>
            </a:pPr>
            <a:r>
              <a:rPr lang="en-US" dirty="0"/>
              <a:t>Front Limitation?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B639F-DC2D-4240-B15A-7AF75000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E5033C-7918-420F-AF54-047369C22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8E76F2-0E85-4DAD-B633-2F4D03E26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685800" y="2590800"/>
            <a:ext cx="79248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2">
            <a:extLst>
              <a:ext uri="{FF2B5EF4-FFF2-40B4-BE49-F238E27FC236}">
                <a16:creationId xmlns:a16="http://schemas.microsoft.com/office/drawing/2014/main" id="{46C93511-A360-4237-936C-CBE9A8F2C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524001"/>
            <a:ext cx="2590800" cy="5197474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" name="Picture 5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F67DBCF9-1F3F-458B-8263-2BAD6984D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55289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BA0614C-3854-4B52-A6ED-904A4402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91000" y="2590800"/>
            <a:ext cx="2133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76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8A71-3623-4A4F-B007-F671240CF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Front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0CF0B-56BF-4E43-A263-CD836238C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altLang="en-US" sz="1600" b="1" dirty="0">
                <a:solidFill>
                  <a:srgbClr val="000099"/>
                </a:solidFill>
                <a:latin typeface="Bookman" pitchFamily="18" charset="0"/>
              </a:rPr>
              <a:t>Target the </a:t>
            </a:r>
            <a:r>
              <a:rPr lang="en-US" altLang="en-US" sz="1600" b="1" dirty="0">
                <a:solidFill>
                  <a:srgbClr val="CC0000"/>
                </a:solidFill>
                <a:latin typeface="Bookman" pitchFamily="18" charset="0"/>
              </a:rPr>
              <a:t>line to the side of the vehicle</a:t>
            </a:r>
            <a:r>
              <a:rPr lang="en-US" altLang="en-US" sz="1600" b="1" dirty="0">
                <a:solidFill>
                  <a:srgbClr val="000099"/>
                </a:solidFill>
                <a:latin typeface="Bookman" pitchFamily="18" charset="0"/>
              </a:rPr>
              <a:t> and look from the line under the side view mirrors to the curb.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sz="1600" b="1" dirty="0">
                <a:solidFill>
                  <a:srgbClr val="000099"/>
                </a:solidFill>
                <a:latin typeface="Bookman" pitchFamily="18" charset="0"/>
              </a:rPr>
              <a:t>Together they will help you determine where the front limitation of your vehicle is.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ABC7A-CF5B-44BD-9A1F-6B2DF2843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AE521-33D5-45EE-83C3-80D3550BF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D188294C-EAA1-4B2A-9C95-5E493C0918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362200"/>
            <a:ext cx="3276600" cy="4359275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5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C66E21B4-EE7F-4156-9AF8-5C57CF35B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7" y="3276600"/>
            <a:ext cx="1470025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C6AD12-77EF-408F-8F26-3E4A9DEB2A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33400" y="3352800"/>
            <a:ext cx="8229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0DFB8F-2827-4FFE-A9E9-2366311F8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504135" y="3429000"/>
            <a:ext cx="2125265" cy="152400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C2244D7-22D1-4665-AF8B-509703365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743200" y="3352800"/>
            <a:ext cx="1760935" cy="1600200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7282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53D55-7F82-422C-A1C3-37545834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Rear Limitations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818AF-AAB9-479F-9948-2FE1D40B1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Knowing where the rear of your vehicle is when you are:</a:t>
            </a:r>
          </a:p>
          <a:p>
            <a:r>
              <a:rPr lang="en-US" sz="2400" dirty="0"/>
              <a:t>Backing Position</a:t>
            </a:r>
          </a:p>
          <a:p>
            <a:r>
              <a:rPr lang="en-US" sz="2400" dirty="0"/>
              <a:t>Perpendicular Parking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EE8B3-156A-436A-AF20-E48FA813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F89313-7AE5-43A7-A4A5-A2B265EFD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0F017663-6737-4385-AD22-0CACB189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2057400"/>
            <a:ext cx="2514600" cy="4664075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6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4E37ADAE-0E14-494E-B827-7F4B8778FE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4681" y="3124200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FFC1E8-9FCA-41B3-80B1-CE426026EC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9600" y="5410200"/>
            <a:ext cx="8001000" cy="7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823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6474C-9AA3-44D2-9823-43F216B77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Rear Limitation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7F7B1-AD24-42BA-97D5-C6AB00C76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Where are your rear visual reference points for rear limitation?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7B7023-72F4-48D0-9CEF-F29FEAB4A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0D2EBD-C56B-4095-BB85-E3CA095F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75F80CA2-6111-4DC1-9A51-E2ABEC122E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133600"/>
            <a:ext cx="2667000" cy="4419600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7" name="Picture 5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FD52567F-9A19-4DCF-9696-FDE06E9BB5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2281" y="3094662"/>
            <a:ext cx="126523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EB8053-63E9-4596-A5ED-2E5C5D4931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57200" y="5395431"/>
            <a:ext cx="8458200" cy="614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3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A2F1-F116-415B-BE56-049AE00A1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Rear Limitation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592E3-AB27-4E89-ADD5-C8DEC4B4F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7241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30224-F5F4-46F4-A316-B6122BAB1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1/28/2020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786AB-E8A8-4462-805B-F27B43BE6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sp>
        <p:nvSpPr>
          <p:cNvPr id="7" name="Oval 2">
            <a:extLst>
              <a:ext uri="{FF2B5EF4-FFF2-40B4-BE49-F238E27FC236}">
                <a16:creationId xmlns:a16="http://schemas.microsoft.com/office/drawing/2014/main" id="{BE3DD3EF-D2E9-4BA2-AFF1-E9706562F7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1623874"/>
            <a:ext cx="2667000" cy="4929326"/>
          </a:xfrm>
          <a:prstGeom prst="ellipse">
            <a:avLst/>
          </a:prstGeom>
          <a:solidFill>
            <a:srgbClr val="F5F5E7"/>
          </a:solidFill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8" name="Picture 5" descr="A picture containing trouser press&#10;&#10;Description automatically generated">
            <a:extLst>
              <a:ext uri="{FF2B5EF4-FFF2-40B4-BE49-F238E27FC236}">
                <a16:creationId xmlns:a16="http://schemas.microsoft.com/office/drawing/2014/main" id="{ACD5B0A9-8744-43B2-A138-F585BDC9A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9381" y="2685950"/>
            <a:ext cx="1265238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DF58097-9FCF-4C87-8083-9145006398F1}"/>
              </a:ext>
            </a:extLst>
          </p:cNvPr>
          <p:cNvSpPr/>
          <p:nvPr/>
        </p:nvSpPr>
        <p:spPr>
          <a:xfrm>
            <a:off x="762000" y="1474433"/>
            <a:ext cx="6096000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altLang="en-US" b="1" dirty="0">
                <a:solidFill>
                  <a:srgbClr val="000099"/>
                </a:solidFill>
                <a:latin typeface="Bookman" pitchFamily="18" charset="0"/>
              </a:rPr>
              <a:t>Target the </a:t>
            </a:r>
            <a:r>
              <a:rPr lang="en-US" altLang="en-US" b="1" dirty="0">
                <a:solidFill>
                  <a:srgbClr val="CC0000"/>
                </a:solidFill>
                <a:latin typeface="Bookman" pitchFamily="18" charset="0"/>
              </a:rPr>
              <a:t>line to either side of the vehicle</a:t>
            </a:r>
            <a:r>
              <a:rPr lang="en-US" altLang="en-US" b="1" dirty="0">
                <a:solidFill>
                  <a:srgbClr val="000099"/>
                </a:solidFill>
                <a:latin typeface="Bookman" pitchFamily="18" charset="0"/>
              </a:rPr>
              <a:t> and look from the line through the windows to the left and right rear.</a:t>
            </a:r>
          </a:p>
          <a:p>
            <a:pPr marL="285750" indent="-285750">
              <a:lnSpc>
                <a:spcPct val="90000"/>
              </a:lnSpc>
            </a:pPr>
            <a:r>
              <a:rPr lang="en-US" altLang="en-US" b="1" dirty="0">
                <a:solidFill>
                  <a:srgbClr val="000099"/>
                </a:solidFill>
                <a:latin typeface="Bookman" pitchFamily="18" charset="0"/>
              </a:rPr>
              <a:t>Together they will help you determine where the rear limitation of your vehicle is.</a:t>
            </a:r>
            <a:endParaRPr lang="en-US" altLang="en-US" sz="2000" b="1" dirty="0">
              <a:solidFill>
                <a:srgbClr val="000099"/>
              </a:solidFill>
              <a:latin typeface="Bookman" pitchFamily="18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43B32A3-3E83-49BB-B249-05A1E0BE1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38200" y="5383567"/>
            <a:ext cx="7696200" cy="7221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E8E06C9-DD33-4C8D-B2A6-07D4D391E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986881" y="4419600"/>
            <a:ext cx="1432719" cy="937334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693642C-93ED-435D-9421-FA85349DE6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419600" y="4419600"/>
            <a:ext cx="2529681" cy="963967"/>
          </a:xfrm>
          <a:prstGeom prst="straightConnector1">
            <a:avLst/>
          </a:prstGeom>
          <a:ln w="3810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7777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678CB7-E602-473F-915E-A5564D3F2AFB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infopath/2007/PartnerControls"/>
    <ds:schemaRef ds:uri="http://schemas.microsoft.com/office/2006/documentManagement/types"/>
    <ds:schemaRef ds:uri="f1c7bf0e-1cb0-48f8-99df-6e3f20f315ba"/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1075</Words>
  <Application>Microsoft Office PowerPoint</Application>
  <PresentationFormat>On-screen Show (4:3)</PresentationFormat>
  <Paragraphs>214</Paragraphs>
  <Slides>26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Bookman</vt:lpstr>
      <vt:lpstr>Calibri</vt:lpstr>
      <vt:lpstr>Office Theme</vt:lpstr>
      <vt:lpstr>Clip</vt:lpstr>
      <vt:lpstr>Establishing Reference Points </vt:lpstr>
      <vt:lpstr>Purpose </vt:lpstr>
      <vt:lpstr>Establishing Reference Points </vt:lpstr>
      <vt:lpstr>Front Limitation</vt:lpstr>
      <vt:lpstr>Front Limitation </vt:lpstr>
      <vt:lpstr>Front Limitation </vt:lpstr>
      <vt:lpstr>Rear Limitations </vt:lpstr>
      <vt:lpstr>Rear Limitation</vt:lpstr>
      <vt:lpstr>Rear Limitation </vt:lpstr>
      <vt:lpstr>Right Side Limitation </vt:lpstr>
      <vt:lpstr>Right Side Limitation </vt:lpstr>
      <vt:lpstr>Left Side Limitation </vt:lpstr>
      <vt:lpstr>Left Side Limitation </vt:lpstr>
      <vt:lpstr>Lane Position # 1</vt:lpstr>
      <vt:lpstr>Lane Position # 1 </vt:lpstr>
      <vt:lpstr>Lane Position # 2</vt:lpstr>
      <vt:lpstr>Lane Position # 2 </vt:lpstr>
      <vt:lpstr>Lane Position # 3 </vt:lpstr>
      <vt:lpstr>Lane Position # 3 </vt:lpstr>
      <vt:lpstr>Lane Positions </vt:lpstr>
      <vt:lpstr>Lane Positions </vt:lpstr>
      <vt:lpstr>Lane Positions </vt:lpstr>
      <vt:lpstr>Possible Lane Positions </vt:lpstr>
      <vt:lpstr>Angle Parking: Position &amp; Turning Point</vt:lpstr>
      <vt:lpstr>Standard Reference Points 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Mosher, Alison</cp:lastModifiedBy>
  <cp:revision>40</cp:revision>
  <dcterms:created xsi:type="dcterms:W3CDTF">2017-02-01T18:23:33Z</dcterms:created>
  <dcterms:modified xsi:type="dcterms:W3CDTF">2020-01-28T15:58:51Z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</Properties>
</file>