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15"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CC"/>
    <a:srgbClr val="FFFFFF"/>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007" autoAdjust="0"/>
  </p:normalViewPr>
  <p:slideViewPr>
    <p:cSldViewPr>
      <p:cViewPr varScale="1">
        <p:scale>
          <a:sx n="114" d="100"/>
          <a:sy n="114" d="100"/>
        </p:scale>
        <p:origin x="10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emf"/><Relationship Id="rId1" Type="http://schemas.openxmlformats.org/officeDocument/2006/relationships/image" Target="../media/image4.wmf"/><Relationship Id="rId5" Type="http://schemas.openxmlformats.org/officeDocument/2006/relationships/image" Target="../media/image11.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2/14/2019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2/14/2019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2/14/2019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2/14/2019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2/14/2019</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4.png"/><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5.png"/><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9.jpe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9.jpe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837" y="2170910"/>
            <a:ext cx="7379563" cy="735012"/>
          </a:xfrm>
        </p:spPr>
        <p:txBody>
          <a:bodyPr>
            <a:noAutofit/>
          </a:bodyPr>
          <a:lstStyle/>
          <a:p>
            <a:pPr algn="l"/>
            <a:r>
              <a:rPr lang="en-US" b="1" dirty="0"/>
              <a:t>Driver Responsibilities: Knowing Your Vehicle and Developing a Driving System</a:t>
            </a:r>
          </a:p>
        </p:txBody>
      </p:sp>
      <p:sp>
        <p:nvSpPr>
          <p:cNvPr id="3" name="Subtitle 2"/>
          <p:cNvSpPr>
            <a:spLocks noGrp="1"/>
          </p:cNvSpPr>
          <p:nvPr>
            <p:ph type="subTitle" idx="1"/>
          </p:nvPr>
        </p:nvSpPr>
        <p:spPr>
          <a:xfrm>
            <a:off x="914399" y="3264694"/>
            <a:ext cx="8153401" cy="2732883"/>
          </a:xfrm>
        </p:spPr>
        <p:txBody>
          <a:bodyPr>
            <a:normAutofit/>
          </a:bodyPr>
          <a:lstStyle/>
          <a:p>
            <a:pPr lvl="1" algn="l">
              <a:spcAft>
                <a:spcPts val="713"/>
              </a:spcAft>
            </a:pPr>
            <a:r>
              <a:rPr lang="en-US" altLang="en-US" dirty="0">
                <a:latin typeface="Berlin Sans FB" panose="020E0602020502020306" pitchFamily="34" charset="0"/>
              </a:rPr>
              <a:t>		</a:t>
            </a:r>
            <a:r>
              <a:rPr lang="en-US" altLang="en-US" sz="2400" dirty="0"/>
              <a:t>Topic 1   Vehicle Balance Considerations</a:t>
            </a:r>
          </a:p>
          <a:p>
            <a:pPr lvl="1" algn="just">
              <a:spcAft>
                <a:spcPts val="713"/>
              </a:spcAft>
            </a:pPr>
            <a:r>
              <a:rPr lang="en-US" altLang="en-US" sz="2400" dirty="0"/>
              <a:t>		Topic 2   Targeting Skills</a:t>
            </a:r>
          </a:p>
          <a:p>
            <a:pPr lvl="1" algn="just">
              <a:spcAft>
                <a:spcPts val="713"/>
              </a:spcAft>
            </a:pPr>
            <a:r>
              <a:rPr lang="en-US" altLang="en-US" sz="2400" dirty="0"/>
              <a:t>		Topic 3   Vision Requirements</a:t>
            </a:r>
          </a:p>
          <a:p>
            <a:pPr lvl="1" algn="just">
              <a:spcAft>
                <a:spcPts val="713"/>
              </a:spcAft>
            </a:pPr>
            <a:r>
              <a:rPr lang="en-US" altLang="en-US" sz="2400" dirty="0"/>
              <a:t>		Topic  4   Introducing “SEE” Driving System</a:t>
            </a:r>
          </a:p>
          <a:p>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2/14/2019</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graphicFrame>
        <p:nvGraphicFramePr>
          <p:cNvPr id="9" name="Object 4" descr="A drawing of a motorcyclist">
            <a:extLst>
              <a:ext uri="{FF2B5EF4-FFF2-40B4-BE49-F238E27FC236}">
                <a16:creationId xmlns:a16="http://schemas.microsoft.com/office/drawing/2014/main" id="{E85708A3-B2E7-41F5-B866-CC658A9C4FC6}"/>
              </a:ext>
            </a:extLst>
          </p:cNvPr>
          <p:cNvGraphicFramePr>
            <a:graphicFrameLocks noChangeAspect="1"/>
          </p:cNvGraphicFramePr>
          <p:nvPr>
            <p:extLst>
              <p:ext uri="{D42A27DB-BD31-4B8C-83A1-F6EECF244321}">
                <p14:modId xmlns:p14="http://schemas.microsoft.com/office/powerpoint/2010/main" val="3028349512"/>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9487" name="Clip" r:id="rId3" imgW="945490" imgH="822960" progId="MS_ClipArt_Gallery.2">
                  <p:embed/>
                </p:oleObj>
              </mc:Choice>
              <mc:Fallback>
                <p:oleObj name="Clip" r:id="rId3" imgW="945490" imgH="822960" progId="MS_ClipArt_Gallery.2">
                  <p:embed/>
                  <p:pic>
                    <p:nvPicPr>
                      <p:cNvPr id="7" name="Object 4">
                        <a:extLst>
                          <a:ext uri="{FF2B5EF4-FFF2-40B4-BE49-F238E27FC236}">
                            <a16:creationId xmlns:a16="http://schemas.microsoft.com/office/drawing/2014/main" id="{AEF69AB9-2ABC-4294-8623-AB44F80D3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a:extLst>
              <a:ext uri="{FF2B5EF4-FFF2-40B4-BE49-F238E27FC236}">
                <a16:creationId xmlns:a16="http://schemas.microsoft.com/office/drawing/2014/main" id="{4E887339-744B-4DA0-B157-97709E408FA2}"/>
              </a:ext>
            </a:extLst>
          </p:cNvPr>
          <p:cNvSpPr txBox="1">
            <a:spLocks noChangeArrowheads="1"/>
          </p:cNvSpPr>
          <p:nvPr/>
        </p:nvSpPr>
        <p:spPr>
          <a:xfrm>
            <a:off x="304800" y="1219200"/>
            <a:ext cx="7696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Monotype Sorts" pitchFamily="2" charset="2"/>
              <a:buNone/>
              <a:defRPr/>
            </a:pPr>
            <a:r>
              <a:rPr lang="en-US" altLang="en-US" sz="2400" dirty="0">
                <a:solidFill>
                  <a:srgbClr val="0000CC"/>
                </a:solidFill>
              </a:rPr>
              <a:t>Steering Wheel Control</a:t>
            </a:r>
          </a:p>
          <a:p>
            <a:pPr lvl="1">
              <a:lnSpc>
                <a:spcPct val="120000"/>
              </a:lnSpc>
              <a:defRPr/>
            </a:pPr>
            <a:r>
              <a:rPr lang="en-US" altLang="en-US" sz="2000" dirty="0">
                <a:solidFill>
                  <a:srgbClr val="FF0000"/>
                </a:solidFill>
              </a:rPr>
              <a:t>Hand position on steering wheel</a:t>
            </a:r>
          </a:p>
          <a:p>
            <a:pPr lvl="2">
              <a:lnSpc>
                <a:spcPct val="130000"/>
              </a:lnSpc>
              <a:defRPr/>
            </a:pPr>
            <a:r>
              <a:rPr lang="en-US" altLang="en-US" sz="1600" dirty="0">
                <a:solidFill>
                  <a:srgbClr val="0000CC"/>
                </a:solidFill>
              </a:rPr>
              <a:t>Holding top of Wheel (Poor balance &amp; Air bag threat !!!)</a:t>
            </a:r>
          </a:p>
          <a:p>
            <a:pPr lvl="2">
              <a:lnSpc>
                <a:spcPct val="130000"/>
              </a:lnSpc>
              <a:defRPr/>
            </a:pPr>
            <a:r>
              <a:rPr lang="en-US" altLang="en-US" sz="1600" dirty="0">
                <a:solidFill>
                  <a:srgbClr val="0000CC"/>
                </a:solidFill>
              </a:rPr>
              <a:t>On upper half of wheel (Less balance &amp; Air bag threat !!!)</a:t>
            </a:r>
          </a:p>
          <a:p>
            <a:pPr lvl="2">
              <a:lnSpc>
                <a:spcPct val="130000"/>
              </a:lnSpc>
              <a:defRPr/>
            </a:pPr>
            <a:r>
              <a:rPr lang="en-US" altLang="en-US" sz="1600" dirty="0">
                <a:solidFill>
                  <a:srgbClr val="0000CC"/>
                </a:solidFill>
              </a:rPr>
              <a:t>On lower half of wheel (Better balance with smaller wheel)</a:t>
            </a:r>
            <a:endParaRPr lang="en-US" altLang="en-US" sz="1800" dirty="0">
              <a:solidFill>
                <a:srgbClr val="0000CC"/>
              </a:solidFill>
            </a:endParaRPr>
          </a:p>
          <a:p>
            <a:pPr lvl="1">
              <a:lnSpc>
                <a:spcPct val="120000"/>
              </a:lnSpc>
              <a:defRPr/>
            </a:pPr>
            <a:r>
              <a:rPr lang="en-US" altLang="en-US" sz="2000" dirty="0">
                <a:solidFill>
                  <a:srgbClr val="FF0000"/>
                </a:solidFill>
              </a:rPr>
              <a:t>Steering techniques</a:t>
            </a:r>
          </a:p>
          <a:p>
            <a:pPr lvl="2">
              <a:lnSpc>
                <a:spcPct val="130000"/>
              </a:lnSpc>
              <a:defRPr/>
            </a:pPr>
            <a:r>
              <a:rPr lang="en-US" altLang="en-US" sz="1600" dirty="0">
                <a:solidFill>
                  <a:srgbClr val="0000CC"/>
                </a:solidFill>
              </a:rPr>
              <a:t>Hand to Hand steering (recommended for air bag equipped))</a:t>
            </a:r>
          </a:p>
          <a:p>
            <a:pPr lvl="2">
              <a:lnSpc>
                <a:spcPct val="130000"/>
              </a:lnSpc>
              <a:defRPr/>
            </a:pPr>
            <a:r>
              <a:rPr lang="en-US" altLang="en-US" sz="1600" dirty="0">
                <a:solidFill>
                  <a:srgbClr val="0000CC"/>
                </a:solidFill>
              </a:rPr>
              <a:t>Hand over Hand steering (very low speed maneuvers)</a:t>
            </a:r>
          </a:p>
          <a:p>
            <a:pPr lvl="2">
              <a:lnSpc>
                <a:spcPct val="130000"/>
              </a:lnSpc>
              <a:defRPr/>
            </a:pPr>
            <a:r>
              <a:rPr lang="en-US" altLang="en-US" sz="1600" dirty="0">
                <a:solidFill>
                  <a:srgbClr val="0000CC"/>
                </a:solidFill>
              </a:rPr>
              <a:t>Limited evasive steering (ABS limitation to steering input)</a:t>
            </a:r>
          </a:p>
          <a:p>
            <a:pPr lvl="2">
              <a:lnSpc>
                <a:spcPct val="130000"/>
              </a:lnSpc>
              <a:defRPr/>
            </a:pPr>
            <a:r>
              <a:rPr lang="en-US" altLang="en-US" sz="1600" dirty="0">
                <a:solidFill>
                  <a:srgbClr val="0000CC"/>
                </a:solidFill>
              </a:rPr>
              <a:t>One hand steering (8 or 9 wheel position recommended)</a:t>
            </a:r>
            <a:endParaRPr lang="en-US" altLang="en-US" sz="1800" dirty="0">
              <a:solidFill>
                <a:srgbClr val="0000CC"/>
              </a:solidFill>
            </a:endParaRPr>
          </a:p>
          <a:p>
            <a:pPr lvl="3">
              <a:lnSpc>
                <a:spcPct val="130000"/>
              </a:lnSpc>
              <a:defRPr/>
            </a:pPr>
            <a:r>
              <a:rPr lang="en-US" altLang="en-US" sz="1600" dirty="0">
                <a:solidFill>
                  <a:srgbClr val="FF0000"/>
                </a:solidFill>
              </a:rPr>
              <a:t>Side (8,9) or (3,4) </a:t>
            </a:r>
            <a:r>
              <a:rPr lang="en-US" altLang="en-US" sz="1600" dirty="0">
                <a:solidFill>
                  <a:srgbClr val="0000CC"/>
                </a:solidFill>
              </a:rPr>
              <a:t>to reach controls</a:t>
            </a:r>
          </a:p>
          <a:p>
            <a:pPr lvl="3">
              <a:lnSpc>
                <a:spcPct val="130000"/>
              </a:lnSpc>
              <a:defRPr/>
            </a:pPr>
            <a:r>
              <a:rPr lang="en-US" altLang="en-US" sz="1600" dirty="0">
                <a:solidFill>
                  <a:srgbClr val="FF0000"/>
                </a:solidFill>
              </a:rPr>
              <a:t>Top (12) </a:t>
            </a:r>
            <a:r>
              <a:rPr lang="en-US" altLang="en-US" sz="1600" dirty="0">
                <a:solidFill>
                  <a:srgbClr val="0000CC"/>
                </a:solidFill>
              </a:rPr>
              <a:t>when backing straight (limited air bag threat)</a:t>
            </a:r>
          </a:p>
          <a:p>
            <a:pPr lvl="3">
              <a:lnSpc>
                <a:spcPct val="130000"/>
              </a:lnSpc>
              <a:defRPr/>
            </a:pPr>
            <a:r>
              <a:rPr lang="en-US" altLang="en-US" sz="1600" dirty="0">
                <a:solidFill>
                  <a:srgbClr val="FF0000"/>
                </a:solidFill>
              </a:rPr>
              <a:t>Bottom (5,6,7) </a:t>
            </a:r>
            <a:r>
              <a:rPr lang="en-US" altLang="en-US" sz="1600" dirty="0">
                <a:solidFill>
                  <a:srgbClr val="0000CC"/>
                </a:solidFill>
              </a:rPr>
              <a:t>when backing trailer device</a:t>
            </a:r>
          </a:p>
        </p:txBody>
      </p:sp>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43EA-A371-440D-BB74-4F3CAA89B966}"/>
              </a:ext>
            </a:extLst>
          </p:cNvPr>
          <p:cNvSpPr>
            <a:spLocks noGrp="1"/>
          </p:cNvSpPr>
          <p:nvPr>
            <p:ph type="title"/>
          </p:nvPr>
        </p:nvSpPr>
        <p:spPr/>
        <p:txBody>
          <a:bodyPr>
            <a:normAutofit/>
          </a:bodyPr>
          <a:lstStyle/>
          <a:p>
            <a:r>
              <a:rPr lang="en-US" altLang="en-US" dirty="0"/>
              <a:t>Targeting and Visual Requirements</a:t>
            </a:r>
          </a:p>
        </p:txBody>
      </p:sp>
      <p:sp>
        <p:nvSpPr>
          <p:cNvPr id="4" name="Date Placeholder 3">
            <a:extLst>
              <a:ext uri="{FF2B5EF4-FFF2-40B4-BE49-F238E27FC236}">
                <a16:creationId xmlns:a16="http://schemas.microsoft.com/office/drawing/2014/main" id="{D43D5AEE-A3C7-47EF-84F7-8B130D83D5C3}"/>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887BE969-3442-4F1F-BA60-8003EF425795}"/>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9" name="Rectangle 3">
            <a:extLst>
              <a:ext uri="{FF2B5EF4-FFF2-40B4-BE49-F238E27FC236}">
                <a16:creationId xmlns:a16="http://schemas.microsoft.com/office/drawing/2014/main" id="{78D5708B-EA35-430E-B7F8-AF7C33C4D761}"/>
              </a:ext>
            </a:extLst>
          </p:cNvPr>
          <p:cNvSpPr txBox="1">
            <a:spLocks noChangeArrowheads="1"/>
          </p:cNvSpPr>
          <p:nvPr/>
        </p:nvSpPr>
        <p:spPr>
          <a:xfrm>
            <a:off x="381000" y="1429871"/>
            <a:ext cx="7696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r>
              <a:rPr lang="en-US" altLang="en-US" sz="2800" dirty="0">
                <a:solidFill>
                  <a:srgbClr val="0000CC"/>
                </a:solidFill>
              </a:rPr>
              <a:t>Targeting is visual function</a:t>
            </a:r>
            <a:endParaRPr lang="en-US" altLang="en-US" sz="3600" dirty="0">
              <a:solidFill>
                <a:srgbClr val="0000CC"/>
              </a:solidFill>
            </a:endParaRPr>
          </a:p>
          <a:p>
            <a:pPr lvl="1">
              <a:lnSpc>
                <a:spcPct val="80000"/>
              </a:lnSpc>
              <a:defRPr/>
            </a:pPr>
            <a:r>
              <a:rPr lang="en-US" altLang="en-US" sz="2400" dirty="0">
                <a:solidFill>
                  <a:srgbClr val="FF0000"/>
                </a:solidFill>
              </a:rPr>
              <a:t>Directed use of focus vision</a:t>
            </a:r>
          </a:p>
          <a:p>
            <a:pPr>
              <a:lnSpc>
                <a:spcPct val="80000"/>
              </a:lnSpc>
              <a:defRPr/>
            </a:pPr>
            <a:r>
              <a:rPr lang="en-US" altLang="en-US" sz="2400" dirty="0">
                <a:solidFill>
                  <a:srgbClr val="0000CC"/>
                </a:solidFill>
              </a:rPr>
              <a:t>Maintaining an open line of sight</a:t>
            </a:r>
          </a:p>
          <a:p>
            <a:pPr lvl="1">
              <a:lnSpc>
                <a:spcPct val="80000"/>
              </a:lnSpc>
              <a:defRPr/>
            </a:pPr>
            <a:r>
              <a:rPr lang="en-US" altLang="en-US" sz="2400" dirty="0">
                <a:solidFill>
                  <a:srgbClr val="FF0000"/>
                </a:solidFill>
              </a:rPr>
              <a:t>From target to front of vehicle</a:t>
            </a:r>
          </a:p>
          <a:p>
            <a:pPr lvl="1">
              <a:lnSpc>
                <a:spcPct val="80000"/>
              </a:lnSpc>
              <a:defRPr/>
            </a:pPr>
            <a:r>
              <a:rPr lang="en-US" altLang="en-US" sz="2400" dirty="0">
                <a:solidFill>
                  <a:srgbClr val="FF0000"/>
                </a:solidFill>
              </a:rPr>
              <a:t>Use of fringe vision (central vision)</a:t>
            </a:r>
          </a:p>
          <a:p>
            <a:pPr>
              <a:lnSpc>
                <a:spcPct val="80000"/>
              </a:lnSpc>
              <a:defRPr/>
            </a:pPr>
            <a:r>
              <a:rPr lang="en-US" altLang="en-US" sz="2800" dirty="0">
                <a:solidFill>
                  <a:srgbClr val="0000CC"/>
                </a:solidFill>
              </a:rPr>
              <a:t>Targeted path of travel</a:t>
            </a:r>
          </a:p>
          <a:p>
            <a:pPr lvl="1">
              <a:lnSpc>
                <a:spcPct val="80000"/>
              </a:lnSpc>
              <a:defRPr/>
            </a:pPr>
            <a:r>
              <a:rPr lang="en-US" altLang="en-US" sz="2400" dirty="0">
                <a:solidFill>
                  <a:srgbClr val="FF0000"/>
                </a:solidFill>
              </a:rPr>
              <a:t>Determines projected path of vehicle travel</a:t>
            </a:r>
          </a:p>
          <a:p>
            <a:pPr>
              <a:lnSpc>
                <a:spcPct val="80000"/>
              </a:lnSpc>
              <a:defRPr/>
            </a:pPr>
            <a:r>
              <a:rPr lang="en-US" altLang="en-US" sz="2800" dirty="0">
                <a:solidFill>
                  <a:srgbClr val="0000CC"/>
                </a:solidFill>
              </a:rPr>
              <a:t>Referencing vehicle to roadway position</a:t>
            </a:r>
          </a:p>
          <a:p>
            <a:pPr>
              <a:lnSpc>
                <a:spcPct val="80000"/>
              </a:lnSpc>
              <a:defRPr/>
            </a:pPr>
            <a:r>
              <a:rPr lang="en-US" altLang="en-US" sz="2800" dirty="0">
                <a:solidFill>
                  <a:srgbClr val="0000CC"/>
                </a:solidFill>
              </a:rPr>
              <a:t>Using standard references</a:t>
            </a:r>
          </a:p>
          <a:p>
            <a:pPr lvl="1">
              <a:lnSpc>
                <a:spcPct val="80000"/>
              </a:lnSpc>
              <a:defRPr/>
            </a:pPr>
            <a:r>
              <a:rPr lang="en-US" altLang="en-US" sz="2400" dirty="0">
                <a:solidFill>
                  <a:srgbClr val="FF0000"/>
                </a:solidFill>
              </a:rPr>
              <a:t>Vehicle placement within lane</a:t>
            </a:r>
          </a:p>
          <a:p>
            <a:pPr lvl="1">
              <a:lnSpc>
                <a:spcPct val="80000"/>
              </a:lnSpc>
              <a:defRPr/>
            </a:pPr>
            <a:r>
              <a:rPr lang="en-US" altLang="en-US" sz="2400" dirty="0">
                <a:solidFill>
                  <a:srgbClr val="FF0000"/>
                </a:solidFill>
              </a:rPr>
              <a:t>Vehicle placement to front and rear</a:t>
            </a:r>
          </a:p>
          <a:p>
            <a:pPr lvl="1">
              <a:lnSpc>
                <a:spcPct val="80000"/>
              </a:lnSpc>
              <a:defRPr/>
            </a:pPr>
            <a:r>
              <a:rPr lang="en-US" altLang="en-US" sz="2400" dirty="0">
                <a:solidFill>
                  <a:srgbClr val="FF0000"/>
                </a:solidFill>
              </a:rPr>
              <a:t>Vehicle placement to the side</a:t>
            </a:r>
          </a:p>
        </p:txBody>
      </p:sp>
      <p:graphicFrame>
        <p:nvGraphicFramePr>
          <p:cNvPr id="6" name="Object 4" descr="A drawing of a man at an office">
            <a:extLst>
              <a:ext uri="{FF2B5EF4-FFF2-40B4-BE49-F238E27FC236}">
                <a16:creationId xmlns:a16="http://schemas.microsoft.com/office/drawing/2014/main" id="{F6AEDBE7-3859-475B-AED6-A09F73B25A26}"/>
              </a:ext>
            </a:extLst>
          </p:cNvPr>
          <p:cNvGraphicFramePr>
            <a:graphicFrameLocks noChangeAspect="1"/>
          </p:cNvGraphicFramePr>
          <p:nvPr>
            <p:extLst>
              <p:ext uri="{D42A27DB-BD31-4B8C-83A1-F6EECF244321}">
                <p14:modId xmlns:p14="http://schemas.microsoft.com/office/powerpoint/2010/main" val="426171235"/>
              </p:ext>
            </p:extLst>
          </p:nvPr>
        </p:nvGraphicFramePr>
        <p:xfrm>
          <a:off x="6324600" y="1371600"/>
          <a:ext cx="2438400" cy="1495425"/>
        </p:xfrm>
        <a:graphic>
          <a:graphicData uri="http://schemas.openxmlformats.org/presentationml/2006/ole">
            <mc:AlternateContent xmlns:mc="http://schemas.openxmlformats.org/markup-compatibility/2006">
              <mc:Choice xmlns:v="urn:schemas-microsoft-com:vml" Requires="v">
                <p:oleObj spid="_x0000_s20532" name="Clip" r:id="rId3" imgW="5554663" imgH="3405188" progId="MS_ClipArt_Gallery.2">
                  <p:embed/>
                </p:oleObj>
              </mc:Choice>
              <mc:Fallback>
                <p:oleObj name="Clip" r:id="rId3" imgW="5554663" imgH="3405188" progId="MS_ClipArt_Gallery.2">
                  <p:embed/>
                  <p:pic>
                    <p:nvPicPr>
                      <p:cNvPr id="15364" name="Object 4">
                        <a:extLst>
                          <a:ext uri="{FF2B5EF4-FFF2-40B4-BE49-F238E27FC236}">
                            <a16:creationId xmlns:a16="http://schemas.microsoft.com/office/drawing/2014/main" id="{2BA65D25-7D63-4A86-B22D-972759D3E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6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descr="A drawing of a blue car">
            <a:extLst>
              <a:ext uri="{FF2B5EF4-FFF2-40B4-BE49-F238E27FC236}">
                <a16:creationId xmlns:a16="http://schemas.microsoft.com/office/drawing/2014/main" id="{2F6E73D5-1B02-4B1C-923A-F147FFF824EC}"/>
              </a:ext>
            </a:extLst>
          </p:cNvPr>
          <p:cNvGraphicFramePr>
            <a:graphicFrameLocks noChangeAspect="1"/>
          </p:cNvGraphicFramePr>
          <p:nvPr>
            <p:extLst>
              <p:ext uri="{D42A27DB-BD31-4B8C-83A1-F6EECF244321}">
                <p14:modId xmlns:p14="http://schemas.microsoft.com/office/powerpoint/2010/main" val="690293848"/>
              </p:ext>
            </p:extLst>
          </p:nvPr>
        </p:nvGraphicFramePr>
        <p:xfrm>
          <a:off x="6324600" y="4876800"/>
          <a:ext cx="2514600" cy="817563"/>
        </p:xfrm>
        <a:graphic>
          <a:graphicData uri="http://schemas.openxmlformats.org/presentationml/2006/ole">
            <mc:AlternateContent xmlns:mc="http://schemas.openxmlformats.org/markup-compatibility/2006">
              <mc:Choice xmlns:v="urn:schemas-microsoft-com:vml" Requires="v">
                <p:oleObj spid="_x0000_s20533" name="Clip" r:id="rId5" imgW="5349875" imgH="1736725" progId="MS_ClipArt_Gallery.2">
                  <p:embed/>
                </p:oleObj>
              </mc:Choice>
              <mc:Fallback>
                <p:oleObj name="Clip" r:id="rId5" imgW="5349875" imgH="1736725" progId="MS_ClipArt_Gallery.2">
                  <p:embed/>
                  <p:pic>
                    <p:nvPicPr>
                      <p:cNvPr id="15365" name="Object 5">
                        <a:extLst>
                          <a:ext uri="{FF2B5EF4-FFF2-40B4-BE49-F238E27FC236}">
                            <a16:creationId xmlns:a16="http://schemas.microsoft.com/office/drawing/2014/main" id="{69AB4E47-29BC-4272-AA8A-D9A7AD7E50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876800"/>
                        <a:ext cx="2514600"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13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p:txBody>
          <a:bodyPr/>
          <a:lstStyle/>
          <a:p>
            <a:r>
              <a:rPr lang="en-US" dirty="0"/>
              <a:t>Vision and Perception Requirements</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p:txBody>
          <a:bodyPr/>
          <a:lstStyle/>
          <a:p>
            <a:fld id="{680C5762-CF65-4775-9966-A58D40CC61B9}" type="slidenum">
              <a:rPr lang="en-US" smtClean="0"/>
              <a:t>12</a:t>
            </a:fld>
            <a:endParaRPr lang="en-US"/>
          </a:p>
        </p:txBody>
      </p:sp>
      <p:sp>
        <p:nvSpPr>
          <p:cNvPr id="9" name="Rectangle 3">
            <a:extLst>
              <a:ext uri="{FF2B5EF4-FFF2-40B4-BE49-F238E27FC236}">
                <a16:creationId xmlns:a16="http://schemas.microsoft.com/office/drawing/2014/main" id="{B6240C31-DCD2-499E-BDC8-3E666987A7FB}"/>
              </a:ext>
            </a:extLst>
          </p:cNvPr>
          <p:cNvSpPr txBox="1">
            <a:spLocks noChangeArrowheads="1"/>
          </p:cNvSpPr>
          <p:nvPr/>
        </p:nvSpPr>
        <p:spPr>
          <a:xfrm>
            <a:off x="457200" y="1567983"/>
            <a:ext cx="7696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defRPr/>
            </a:pPr>
            <a:r>
              <a:rPr lang="en-US" altLang="en-US" sz="2800" dirty="0">
                <a:solidFill>
                  <a:srgbClr val="FF0000"/>
                </a:solidFill>
              </a:rPr>
              <a:t> Gaining Visual Information</a:t>
            </a:r>
          </a:p>
          <a:p>
            <a:pPr lvl="1">
              <a:lnSpc>
                <a:spcPct val="150000"/>
              </a:lnSpc>
              <a:defRPr/>
            </a:pPr>
            <a:r>
              <a:rPr lang="en-US" altLang="en-US" sz="2000" dirty="0">
                <a:solidFill>
                  <a:srgbClr val="0000CC"/>
                </a:solidFill>
              </a:rPr>
              <a:t> Focus Vision (Focal/Foveal)</a:t>
            </a:r>
          </a:p>
          <a:p>
            <a:pPr lvl="1">
              <a:lnSpc>
                <a:spcPct val="150000"/>
              </a:lnSpc>
              <a:defRPr/>
            </a:pPr>
            <a:r>
              <a:rPr lang="en-US" altLang="en-US" sz="2000" dirty="0">
                <a:solidFill>
                  <a:srgbClr val="0000CC"/>
                </a:solidFill>
              </a:rPr>
              <a:t> Useful Field of View (Limited Fringe Area)</a:t>
            </a:r>
          </a:p>
          <a:p>
            <a:pPr lvl="1">
              <a:lnSpc>
                <a:spcPct val="150000"/>
              </a:lnSpc>
              <a:defRPr/>
            </a:pPr>
            <a:r>
              <a:rPr lang="en-US" altLang="en-US" sz="2000" dirty="0">
                <a:solidFill>
                  <a:srgbClr val="0000CC"/>
                </a:solidFill>
              </a:rPr>
              <a:t> Peripheral Vision</a:t>
            </a:r>
          </a:p>
          <a:p>
            <a:pPr>
              <a:lnSpc>
                <a:spcPct val="150000"/>
              </a:lnSpc>
              <a:defRPr/>
            </a:pPr>
            <a:r>
              <a:rPr lang="en-US" altLang="en-US" sz="2800" dirty="0">
                <a:solidFill>
                  <a:srgbClr val="FF0000"/>
                </a:solidFill>
              </a:rPr>
              <a:t> Maintaining an Open Line of Sight (LOS)</a:t>
            </a:r>
          </a:p>
          <a:p>
            <a:pPr>
              <a:lnSpc>
                <a:spcPct val="150000"/>
              </a:lnSpc>
              <a:defRPr/>
            </a:pPr>
            <a:r>
              <a:rPr lang="en-US" altLang="en-US" sz="2800" dirty="0">
                <a:solidFill>
                  <a:srgbClr val="FF0000"/>
                </a:solidFill>
              </a:rPr>
              <a:t> Developing Searching Skills</a:t>
            </a:r>
          </a:p>
        </p:txBody>
      </p:sp>
      <p:graphicFrame>
        <p:nvGraphicFramePr>
          <p:cNvPr id="10" name="Object 4" descr="A drawing of a man at a desk">
            <a:extLst>
              <a:ext uri="{FF2B5EF4-FFF2-40B4-BE49-F238E27FC236}">
                <a16:creationId xmlns:a16="http://schemas.microsoft.com/office/drawing/2014/main" id="{064A6CB1-D8CD-4EC3-9E54-5C6386C81DB7}"/>
              </a:ext>
            </a:extLst>
          </p:cNvPr>
          <p:cNvGraphicFramePr>
            <a:graphicFrameLocks noChangeAspect="1"/>
          </p:cNvGraphicFramePr>
          <p:nvPr>
            <p:extLst>
              <p:ext uri="{D42A27DB-BD31-4B8C-83A1-F6EECF244321}">
                <p14:modId xmlns:p14="http://schemas.microsoft.com/office/powerpoint/2010/main" val="1720673678"/>
              </p:ext>
            </p:extLst>
          </p:nvPr>
        </p:nvGraphicFramePr>
        <p:xfrm>
          <a:off x="6248400" y="1447800"/>
          <a:ext cx="2438400" cy="1495425"/>
        </p:xfrm>
        <a:graphic>
          <a:graphicData uri="http://schemas.openxmlformats.org/presentationml/2006/ole">
            <mc:AlternateContent xmlns:mc="http://schemas.openxmlformats.org/markup-compatibility/2006">
              <mc:Choice xmlns:v="urn:schemas-microsoft-com:vml" Requires="v">
                <p:oleObj spid="_x0000_s21556" name="Clip" r:id="rId3" imgW="5554663" imgH="3405188" progId="MS_ClipArt_Gallery.2">
                  <p:embed/>
                </p:oleObj>
              </mc:Choice>
              <mc:Fallback>
                <p:oleObj name="Clip" r:id="rId3" imgW="5554663" imgH="3405188" progId="MS_ClipArt_Gallery.2">
                  <p:embed/>
                  <p:pic>
                    <p:nvPicPr>
                      <p:cNvPr id="17412" name="Object 4">
                        <a:extLst>
                          <a:ext uri="{FF2B5EF4-FFF2-40B4-BE49-F238E27FC236}">
                            <a16:creationId xmlns:a16="http://schemas.microsoft.com/office/drawing/2014/main" id="{81B8F07D-DCC6-48E2-A1B2-3AEDF2071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478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5" descr="A drawing of a blue car">
            <a:extLst>
              <a:ext uri="{FF2B5EF4-FFF2-40B4-BE49-F238E27FC236}">
                <a16:creationId xmlns:a16="http://schemas.microsoft.com/office/drawing/2014/main" id="{C8A0F69A-D218-4B23-BA44-4B308647AE27}"/>
              </a:ext>
            </a:extLst>
          </p:cNvPr>
          <p:cNvGraphicFramePr>
            <a:graphicFrameLocks noChangeAspect="1"/>
          </p:cNvGraphicFramePr>
          <p:nvPr>
            <p:extLst>
              <p:ext uri="{D42A27DB-BD31-4B8C-83A1-F6EECF244321}">
                <p14:modId xmlns:p14="http://schemas.microsoft.com/office/powerpoint/2010/main" val="1807218672"/>
              </p:ext>
            </p:extLst>
          </p:nvPr>
        </p:nvGraphicFramePr>
        <p:xfrm>
          <a:off x="6092031" y="4955614"/>
          <a:ext cx="2751138" cy="893763"/>
        </p:xfrm>
        <a:graphic>
          <a:graphicData uri="http://schemas.openxmlformats.org/presentationml/2006/ole">
            <mc:AlternateContent xmlns:mc="http://schemas.openxmlformats.org/markup-compatibility/2006">
              <mc:Choice xmlns:v="urn:schemas-microsoft-com:vml" Requires="v">
                <p:oleObj spid="_x0000_s21557" name="Clip" r:id="rId5" imgW="5349875" imgH="1736725" progId="MS_ClipArt_Gallery.2">
                  <p:embed/>
                </p:oleObj>
              </mc:Choice>
              <mc:Fallback>
                <p:oleObj name="Clip" r:id="rId5" imgW="5349875" imgH="1736725" progId="MS_ClipArt_Gallery.2">
                  <p:embed/>
                  <p:pic>
                    <p:nvPicPr>
                      <p:cNvPr id="17413" name="Object 5">
                        <a:extLst>
                          <a:ext uri="{FF2B5EF4-FFF2-40B4-BE49-F238E27FC236}">
                            <a16:creationId xmlns:a16="http://schemas.microsoft.com/office/drawing/2014/main" id="{80351FFD-7D20-4C13-BE55-5C230B7EF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2031" y="4955614"/>
                        <a:ext cx="2751138"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a:xfrm>
            <a:off x="429827" y="342107"/>
            <a:ext cx="10896600" cy="1143000"/>
          </a:xfrm>
        </p:spPr>
        <p:txBody>
          <a:bodyPr>
            <a:normAutofit/>
          </a:bodyPr>
          <a:lstStyle/>
          <a:p>
            <a:pPr eaLnBrk="0" hangingPunct="0"/>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sp>
        <p:nvSpPr>
          <p:cNvPr id="9" name="Rectangle 3">
            <a:extLst>
              <a:ext uri="{FF2B5EF4-FFF2-40B4-BE49-F238E27FC236}">
                <a16:creationId xmlns:a16="http://schemas.microsoft.com/office/drawing/2014/main" id="{AA7E526B-E282-4067-8386-DE266E7AA21C}"/>
              </a:ext>
            </a:extLst>
          </p:cNvPr>
          <p:cNvSpPr txBox="1">
            <a:spLocks noChangeArrowheads="1"/>
          </p:cNvSpPr>
          <p:nvPr/>
        </p:nvSpPr>
        <p:spPr>
          <a:xfrm>
            <a:off x="381000" y="1485107"/>
            <a:ext cx="83820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defRPr/>
            </a:pPr>
            <a:r>
              <a:rPr lang="en-US" altLang="en-US" sz="2800" dirty="0">
                <a:solidFill>
                  <a:srgbClr val="FF0000"/>
                </a:solidFill>
              </a:rPr>
              <a:t> Targeting, Line of Sight, Path of Travel</a:t>
            </a:r>
          </a:p>
          <a:p>
            <a:pPr>
              <a:lnSpc>
                <a:spcPct val="150000"/>
              </a:lnSpc>
              <a:defRPr/>
            </a:pPr>
            <a:r>
              <a:rPr lang="en-US" altLang="en-US" sz="2800" dirty="0">
                <a:solidFill>
                  <a:srgbClr val="FF0000"/>
                </a:solidFill>
              </a:rPr>
              <a:t> Referencing Vehicle to Path of Travel</a:t>
            </a:r>
          </a:p>
          <a:p>
            <a:pPr>
              <a:lnSpc>
                <a:spcPct val="150000"/>
              </a:lnSpc>
              <a:defRPr/>
            </a:pPr>
            <a:r>
              <a:rPr lang="en-US" altLang="en-US" sz="2800" dirty="0">
                <a:solidFill>
                  <a:srgbClr val="FF0000"/>
                </a:solidFill>
              </a:rPr>
              <a:t> Using Visual References </a:t>
            </a:r>
          </a:p>
          <a:p>
            <a:pPr>
              <a:lnSpc>
                <a:spcPct val="150000"/>
              </a:lnSpc>
              <a:defRPr/>
            </a:pPr>
            <a:r>
              <a:rPr lang="en-US" altLang="en-US" sz="2800" dirty="0">
                <a:solidFill>
                  <a:srgbClr val="FF0000"/>
                </a:solidFill>
              </a:rPr>
              <a:t> Using Turn Points to Start Turning Process</a:t>
            </a:r>
          </a:p>
          <a:p>
            <a:pPr lvl="1">
              <a:lnSpc>
                <a:spcPct val="150000"/>
              </a:lnSpc>
              <a:defRPr/>
            </a:pPr>
            <a:r>
              <a:rPr lang="en-US" altLang="en-US" sz="2400" dirty="0">
                <a:solidFill>
                  <a:srgbClr val="000099"/>
                </a:solidFill>
              </a:rPr>
              <a:t> </a:t>
            </a:r>
            <a:r>
              <a:rPr lang="en-US" altLang="en-US" sz="2400" dirty="0">
                <a:solidFill>
                  <a:srgbClr val="0000CC"/>
                </a:solidFill>
              </a:rPr>
              <a:t>Forward visual turning points</a:t>
            </a:r>
          </a:p>
          <a:p>
            <a:pPr lvl="1">
              <a:lnSpc>
                <a:spcPct val="150000"/>
              </a:lnSpc>
              <a:defRPr/>
            </a:pPr>
            <a:r>
              <a:rPr lang="en-US" altLang="en-US" sz="2400" dirty="0">
                <a:solidFill>
                  <a:srgbClr val="0000CC"/>
                </a:solidFill>
              </a:rPr>
              <a:t> Rear visual turning points</a:t>
            </a:r>
          </a:p>
        </p:txBody>
      </p:sp>
      <p:graphicFrame>
        <p:nvGraphicFramePr>
          <p:cNvPr id="10" name="Object 4" descr="A drawing of a man at a desk">
            <a:extLst>
              <a:ext uri="{FF2B5EF4-FFF2-40B4-BE49-F238E27FC236}">
                <a16:creationId xmlns:a16="http://schemas.microsoft.com/office/drawing/2014/main" id="{BA2CCF28-C2CB-479E-8EE8-6951342BC516}"/>
              </a:ext>
            </a:extLst>
          </p:cNvPr>
          <p:cNvGraphicFramePr>
            <a:graphicFrameLocks noChangeAspect="1"/>
          </p:cNvGraphicFramePr>
          <p:nvPr>
            <p:extLst>
              <p:ext uri="{D42A27DB-BD31-4B8C-83A1-F6EECF244321}">
                <p14:modId xmlns:p14="http://schemas.microsoft.com/office/powerpoint/2010/main" val="2384423314"/>
              </p:ext>
            </p:extLst>
          </p:nvPr>
        </p:nvGraphicFramePr>
        <p:xfrm>
          <a:off x="6422972" y="4343400"/>
          <a:ext cx="2438400" cy="1495425"/>
        </p:xfrm>
        <a:graphic>
          <a:graphicData uri="http://schemas.openxmlformats.org/presentationml/2006/ole">
            <mc:AlternateContent xmlns:mc="http://schemas.openxmlformats.org/markup-compatibility/2006">
              <mc:Choice xmlns:v="urn:schemas-microsoft-com:vml" Requires="v">
                <p:oleObj spid="_x0000_s22554" name="Clip" r:id="rId3" imgW="5554663" imgH="3405188" progId="MS_ClipArt_Gallery.2">
                  <p:embed/>
                </p:oleObj>
              </mc:Choice>
              <mc:Fallback>
                <p:oleObj name="Clip" r:id="rId3" imgW="5554663" imgH="3405188" progId="MS_ClipArt_Gallery.2">
                  <p:embed/>
                  <p:pic>
                    <p:nvPicPr>
                      <p:cNvPr id="18436" name="Object 4">
                        <a:extLst>
                          <a:ext uri="{FF2B5EF4-FFF2-40B4-BE49-F238E27FC236}">
                            <a16:creationId xmlns:a16="http://schemas.microsoft.com/office/drawing/2014/main" id="{E0B5A68B-C853-4770-ABB8-0AFE45CE4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972" y="43434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pPr eaLnBrk="0" hangingPunct="0"/>
            <a:r>
              <a:rPr lang="en-US" altLang="en-US" dirty="0"/>
              <a:t>Driver’s Useful Vision Areas</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14</a:t>
            </a:fld>
            <a:endParaRPr lang="en-US"/>
          </a:p>
        </p:txBody>
      </p:sp>
      <p:sp>
        <p:nvSpPr>
          <p:cNvPr id="9" name="Rectangle 4">
            <a:extLst>
              <a:ext uri="{FF2B5EF4-FFF2-40B4-BE49-F238E27FC236}">
                <a16:creationId xmlns:a16="http://schemas.microsoft.com/office/drawing/2014/main" id="{FC981A35-702A-4C3B-9152-6621B9DF58A5}"/>
              </a:ext>
            </a:extLst>
          </p:cNvPr>
          <p:cNvSpPr txBox="1">
            <a:spLocks noChangeArrowheads="1"/>
          </p:cNvSpPr>
          <p:nvPr/>
        </p:nvSpPr>
        <p:spPr>
          <a:xfrm>
            <a:off x="152400" y="1447801"/>
            <a:ext cx="8458200" cy="5334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Monotype Sorts" pitchFamily="2" charset="2"/>
              <a:buNone/>
              <a:defRPr/>
            </a:pPr>
            <a:r>
              <a:rPr lang="en-US" altLang="en-US" sz="2800" dirty="0"/>
              <a:t>Gathering Useful Visual Information</a:t>
            </a:r>
          </a:p>
        </p:txBody>
      </p:sp>
      <p:pic>
        <p:nvPicPr>
          <p:cNvPr id="10" name="Picture 9" descr="A drawing of a woman's vision">
            <a:extLst>
              <a:ext uri="{FF2B5EF4-FFF2-40B4-BE49-F238E27FC236}">
                <a16:creationId xmlns:a16="http://schemas.microsoft.com/office/drawing/2014/main" id="{1B795EAA-D06A-43EE-8F4C-6CB04C18CE61}"/>
              </a:ext>
            </a:extLst>
          </p:cNvPr>
          <p:cNvPicPr/>
          <p:nvPr/>
        </p:nvPicPr>
        <p:blipFill rotWithShape="1">
          <a:blip r:embed="rId2"/>
          <a:srcRect l="803" t="5606" r="55075" b="69817"/>
          <a:stretch/>
        </p:blipFill>
        <p:spPr bwMode="auto">
          <a:xfrm>
            <a:off x="2395537" y="1981201"/>
            <a:ext cx="6215063" cy="1871345"/>
          </a:xfrm>
          <a:prstGeom prst="rect">
            <a:avLst/>
          </a:prstGeom>
          <a:ln>
            <a:noFill/>
          </a:ln>
          <a:extLst>
            <a:ext uri="{53640926-AAD7-44D8-BBD7-CCE9431645EC}">
              <a14:shadowObscured xmlns:a14="http://schemas.microsoft.com/office/drawing/2010/main"/>
            </a:ext>
          </a:extLst>
        </p:spPr>
      </p:pic>
      <p:sp>
        <p:nvSpPr>
          <p:cNvPr id="11" name="Rectangle 9">
            <a:extLst>
              <a:ext uri="{FF2B5EF4-FFF2-40B4-BE49-F238E27FC236}">
                <a16:creationId xmlns:a16="http://schemas.microsoft.com/office/drawing/2014/main" id="{2C4044F0-77BB-4A15-8EF1-D8C40AB01D06}"/>
              </a:ext>
            </a:extLst>
          </p:cNvPr>
          <p:cNvSpPr>
            <a:spLocks noChangeArrowheads="1"/>
          </p:cNvSpPr>
          <p:nvPr/>
        </p:nvSpPr>
        <p:spPr bwMode="auto">
          <a:xfrm>
            <a:off x="156882" y="3308372"/>
            <a:ext cx="8032376" cy="18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nSpc>
                <a:spcPct val="60000"/>
              </a:lnSpc>
              <a:spcBef>
                <a:spcPct val="50000"/>
              </a:spcBef>
              <a:defRPr/>
            </a:pPr>
            <a:r>
              <a:rPr lang="en-US" altLang="en-US" sz="2400" b="1" dirty="0">
                <a:latin typeface="Arial" panose="020B0604020202020204" pitchFamily="34" charset="0"/>
                <a:cs typeface="Arial" panose="020B0604020202020204" pitchFamily="34" charset="0"/>
              </a:rPr>
              <a:t>Focus Vision Area (Focal)  </a:t>
            </a:r>
          </a:p>
          <a:p>
            <a:pPr>
              <a:lnSpc>
                <a:spcPct val="60000"/>
              </a:lnSpc>
              <a:spcBef>
                <a:spcPct val="50000"/>
              </a:spcBef>
              <a:defRPr/>
            </a:pPr>
            <a:r>
              <a:rPr lang="en-US" b="1" dirty="0"/>
              <a:t>—</a:t>
            </a:r>
            <a:r>
              <a:rPr lang="en-US" dirty="0"/>
              <a:t> </a:t>
            </a:r>
            <a:r>
              <a:rPr lang="en-US" altLang="en-US" sz="2400" b="1" dirty="0">
                <a:latin typeface="Arial" panose="020B0604020202020204" pitchFamily="34" charset="0"/>
                <a:cs typeface="Arial" panose="020B0604020202020204" pitchFamily="34" charset="0"/>
              </a:rPr>
              <a:t>3 to 5 degrees of useful information</a:t>
            </a:r>
            <a:r>
              <a:rPr lang="en-US" b="1" dirty="0"/>
              <a:t>— </a:t>
            </a:r>
          </a:p>
          <a:p>
            <a:pPr lvl="1">
              <a:lnSpc>
                <a:spcPct val="70000"/>
              </a:lnSpc>
              <a:spcBef>
                <a:spcPct val="50000"/>
              </a:spcBef>
              <a:buFontTx/>
              <a:buChar char="•"/>
              <a:defRPr/>
            </a:pPr>
            <a:r>
              <a:rPr lang="en-US" altLang="en-US" sz="2000" b="1"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2000" b="1" dirty="0">
                <a:solidFill>
                  <a:srgbClr val="FF0000"/>
                </a:solidFill>
                <a:latin typeface="Arial" panose="020B0604020202020204" pitchFamily="34" charset="0"/>
                <a:cs typeface="Arial" panose="020B0604020202020204" pitchFamily="34" charset="0"/>
              </a:rPr>
              <a:t>Targeting Skills</a:t>
            </a:r>
          </a:p>
          <a:p>
            <a:pPr lvl="1">
              <a:lnSpc>
                <a:spcPct val="7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Establishing Visual Lead</a:t>
            </a:r>
          </a:p>
          <a:p>
            <a:pPr lvl="1">
              <a:lnSpc>
                <a:spcPct val="7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Reading Signs and Interpreting Signals</a:t>
            </a:r>
          </a:p>
        </p:txBody>
      </p:sp>
    </p:spTree>
    <p:extLst>
      <p:ext uri="{BB962C8B-B14F-4D97-AF65-F5344CB8AC3E}">
        <p14:creationId xmlns:p14="http://schemas.microsoft.com/office/powerpoint/2010/main" val="14419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rawing of a woman's expanded vision">
            <a:extLst>
              <a:ext uri="{FF2B5EF4-FFF2-40B4-BE49-F238E27FC236}">
                <a16:creationId xmlns:a16="http://schemas.microsoft.com/office/drawing/2014/main" id="{C44434D6-3C67-43BE-9144-AAEDC6E4676F}"/>
              </a:ext>
            </a:extLst>
          </p:cNvPr>
          <p:cNvPicPr/>
          <p:nvPr/>
        </p:nvPicPr>
        <p:blipFill rotWithShape="1">
          <a:blip r:embed="rId2"/>
          <a:srcRect l="38396" t="34067" r="16494" b="38515"/>
          <a:stretch/>
        </p:blipFill>
        <p:spPr bwMode="auto">
          <a:xfrm>
            <a:off x="1049655" y="1719216"/>
            <a:ext cx="7637145" cy="252349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r>
              <a:rPr lang="en-US" altLang="en-US" dirty="0"/>
              <a:t>Driver’s Useful Vision Areas</a:t>
            </a:r>
            <a:endParaRPr lang="en-US" altLang="en-US" b="1"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15</a:t>
            </a:fld>
            <a:endParaRPr lang="en-US"/>
          </a:p>
        </p:txBody>
      </p:sp>
      <p:sp>
        <p:nvSpPr>
          <p:cNvPr id="10" name="Rectangle 8">
            <a:extLst>
              <a:ext uri="{FF2B5EF4-FFF2-40B4-BE49-F238E27FC236}">
                <a16:creationId xmlns:a16="http://schemas.microsoft.com/office/drawing/2014/main" id="{65607F50-406B-473D-B502-1A9651F82350}"/>
              </a:ext>
            </a:extLst>
          </p:cNvPr>
          <p:cNvSpPr txBox="1">
            <a:spLocks noChangeArrowheads="1"/>
          </p:cNvSpPr>
          <p:nvPr/>
        </p:nvSpPr>
        <p:spPr>
          <a:xfrm>
            <a:off x="457200" y="1461247"/>
            <a:ext cx="8382000" cy="5159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Monotype Sorts" pitchFamily="2" charset="2"/>
              <a:buNone/>
              <a:defRPr/>
            </a:pPr>
            <a:r>
              <a:rPr lang="en-US" altLang="en-US" sz="2800" b="1" dirty="0"/>
              <a:t>Gathering Useful Visual Information</a:t>
            </a:r>
          </a:p>
        </p:txBody>
      </p:sp>
      <p:sp>
        <p:nvSpPr>
          <p:cNvPr id="11" name="Rectangle 7">
            <a:extLst>
              <a:ext uri="{FF2B5EF4-FFF2-40B4-BE49-F238E27FC236}">
                <a16:creationId xmlns:a16="http://schemas.microsoft.com/office/drawing/2014/main" id="{21AD4CC8-A570-4328-8D72-6E780367F582}"/>
              </a:ext>
            </a:extLst>
          </p:cNvPr>
          <p:cNvSpPr>
            <a:spLocks noChangeArrowheads="1"/>
          </p:cNvSpPr>
          <p:nvPr/>
        </p:nvSpPr>
        <p:spPr bwMode="auto">
          <a:xfrm>
            <a:off x="457200" y="4343400"/>
            <a:ext cx="7086600" cy="15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50000"/>
              </a:lnSpc>
              <a:spcBef>
                <a:spcPct val="50000"/>
              </a:spcBef>
              <a:defRPr/>
            </a:pPr>
            <a:r>
              <a:rPr lang="en-US" altLang="en-US" sz="2400" b="1" dirty="0">
                <a:latin typeface="Arial" panose="020B0604020202020204" pitchFamily="34" charset="0"/>
                <a:cs typeface="Arial" panose="020B0604020202020204" pitchFamily="34" charset="0"/>
              </a:rPr>
              <a:t>Useful Field of View  (Inner Fringe) </a:t>
            </a:r>
          </a:p>
          <a:p>
            <a:pPr>
              <a:lnSpc>
                <a:spcPct val="50000"/>
              </a:lnSpc>
              <a:spcBef>
                <a:spcPct val="50000"/>
              </a:spcBef>
              <a:defRPr/>
            </a:pPr>
            <a:r>
              <a:rPr lang="en-US" sz="2400" b="1" dirty="0"/>
              <a:t>—</a:t>
            </a:r>
            <a:r>
              <a:rPr lang="en-US" altLang="en-US" sz="2400" b="1" dirty="0">
                <a:latin typeface="Arial" panose="020B0604020202020204" pitchFamily="34" charset="0"/>
                <a:cs typeface="Arial" panose="020B0604020202020204" pitchFamily="34" charset="0"/>
              </a:rPr>
              <a:t> 30 to 36 degrees of useful information </a:t>
            </a:r>
            <a:r>
              <a:rPr lang="en-US" sz="2400" b="1" dirty="0"/>
              <a:t>—</a:t>
            </a:r>
            <a:endParaRPr lang="en-US" altLang="en-US" sz="2400" b="1" dirty="0">
              <a:solidFill>
                <a:srgbClr val="790015"/>
              </a:solidFill>
              <a:latin typeface="Arial" panose="020B0604020202020204" pitchFamily="34" charset="0"/>
              <a:cs typeface="Arial" panose="020B0604020202020204" pitchFamily="34" charset="0"/>
            </a:endParaRP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Vehicle to Roadway Reference</a:t>
            </a: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Viewing Path of Travel</a:t>
            </a: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Viewing Line of Sight to Target Area</a:t>
            </a:r>
          </a:p>
        </p:txBody>
      </p:sp>
    </p:spTree>
    <p:extLst>
      <p:ext uri="{BB962C8B-B14F-4D97-AF65-F5344CB8AC3E}">
        <p14:creationId xmlns:p14="http://schemas.microsoft.com/office/powerpoint/2010/main" val="71777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woman's peripheral vision">
            <a:extLst>
              <a:ext uri="{FF2B5EF4-FFF2-40B4-BE49-F238E27FC236}">
                <a16:creationId xmlns:a16="http://schemas.microsoft.com/office/drawing/2014/main" id="{C94E623A-8E4C-47E0-A691-1E3BF61A39ED}"/>
              </a:ext>
            </a:extLst>
          </p:cNvPr>
          <p:cNvPicPr/>
          <p:nvPr/>
        </p:nvPicPr>
        <p:blipFill rotWithShape="1">
          <a:blip r:embed="rId2"/>
          <a:srcRect l="366" t="5474" r="62616" b="65171"/>
          <a:stretch/>
        </p:blipFill>
        <p:spPr bwMode="auto">
          <a:xfrm>
            <a:off x="2404745" y="1981517"/>
            <a:ext cx="6739255" cy="289496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Driver’s Useful Vision Areas</a:t>
            </a:r>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16</a:t>
            </a:fld>
            <a:endParaRPr lang="en-US"/>
          </a:p>
        </p:txBody>
      </p:sp>
      <p:sp>
        <p:nvSpPr>
          <p:cNvPr id="7" name="Rectangle 4">
            <a:extLst>
              <a:ext uri="{FF2B5EF4-FFF2-40B4-BE49-F238E27FC236}">
                <a16:creationId xmlns:a16="http://schemas.microsoft.com/office/drawing/2014/main" id="{405E3152-F172-4858-8FFA-C6AD940077B4}"/>
              </a:ext>
            </a:extLst>
          </p:cNvPr>
          <p:cNvSpPr txBox="1">
            <a:spLocks noChangeArrowheads="1"/>
          </p:cNvSpPr>
          <p:nvPr/>
        </p:nvSpPr>
        <p:spPr>
          <a:xfrm>
            <a:off x="152400" y="1447800"/>
            <a:ext cx="8216900" cy="75565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Monotype Sorts" pitchFamily="2" charset="2"/>
              <a:buNone/>
              <a:defRPr/>
            </a:pPr>
            <a:r>
              <a:rPr lang="en-US" altLang="en-US" dirty="0"/>
              <a:t>Gathering Useful Visual Information</a:t>
            </a:r>
          </a:p>
        </p:txBody>
      </p:sp>
      <p:sp>
        <p:nvSpPr>
          <p:cNvPr id="10" name="Rectangle 6">
            <a:extLst>
              <a:ext uri="{FF2B5EF4-FFF2-40B4-BE49-F238E27FC236}">
                <a16:creationId xmlns:a16="http://schemas.microsoft.com/office/drawing/2014/main" id="{D012C5F3-109A-4641-8FEA-C2978B5DB7BD}"/>
              </a:ext>
            </a:extLst>
          </p:cNvPr>
          <p:cNvSpPr>
            <a:spLocks noChangeArrowheads="1"/>
          </p:cNvSpPr>
          <p:nvPr/>
        </p:nvSpPr>
        <p:spPr bwMode="auto">
          <a:xfrm>
            <a:off x="336924" y="4266034"/>
            <a:ext cx="8001000" cy="209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Peripheral Vision  (Outer Fringe)</a:t>
            </a:r>
          </a:p>
          <a:p>
            <a:pPr>
              <a:spcBef>
                <a:spcPct val="50000"/>
              </a:spcBef>
              <a:defRPr/>
            </a:pPr>
            <a:r>
              <a:rPr lang="en-US" sz="2800" b="1"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175 to 185 degrees of useful information </a:t>
            </a:r>
            <a:r>
              <a:rPr lang="en-US" sz="2800" b="1" dirty="0">
                <a:latin typeface="Arial" panose="020B0604020202020204" pitchFamily="34" charset="0"/>
                <a:cs typeface="Arial" panose="020B0604020202020204" pitchFamily="34" charset="0"/>
              </a:rPr>
              <a:t>—</a:t>
            </a:r>
            <a:endParaRPr lang="en-US" altLang="en-US" sz="2800" b="1" dirty="0">
              <a:solidFill>
                <a:srgbClr val="081D58"/>
              </a:solidFill>
              <a:latin typeface="Arial" panose="020B0604020202020204" pitchFamily="34" charset="0"/>
              <a:cs typeface="Arial" panose="020B0604020202020204" pitchFamily="34" charset="0"/>
            </a:endParaRPr>
          </a:p>
          <a:p>
            <a:pPr lvl="1">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Motion Changes </a:t>
            </a:r>
          </a:p>
          <a:p>
            <a:pPr lvl="1">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Color Changes</a:t>
            </a:r>
          </a:p>
        </p:txBody>
      </p:sp>
    </p:spTree>
    <p:extLst>
      <p:ext uri="{BB962C8B-B14F-4D97-AF65-F5344CB8AC3E}">
        <p14:creationId xmlns:p14="http://schemas.microsoft.com/office/powerpoint/2010/main" val="34630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a motorcyclist's vision">
            <a:extLst>
              <a:ext uri="{FF2B5EF4-FFF2-40B4-BE49-F238E27FC236}">
                <a16:creationId xmlns:a16="http://schemas.microsoft.com/office/drawing/2014/main" id="{9A5B69C8-1886-4E63-A80A-EE883574417B}"/>
              </a:ext>
            </a:extLst>
          </p:cNvPr>
          <p:cNvPicPr/>
          <p:nvPr/>
        </p:nvPicPr>
        <p:blipFill rotWithShape="1">
          <a:blip r:embed="rId2"/>
          <a:srcRect l="277" t="5212" r="60631" b="41667"/>
          <a:stretch/>
        </p:blipFill>
        <p:spPr bwMode="auto">
          <a:xfrm>
            <a:off x="457200" y="1399540"/>
            <a:ext cx="7239000" cy="545846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Visual Fields in Operation</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121500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car driver's points of view">
            <a:extLst>
              <a:ext uri="{FF2B5EF4-FFF2-40B4-BE49-F238E27FC236}">
                <a16:creationId xmlns:a16="http://schemas.microsoft.com/office/drawing/2014/main" id="{B6334DBD-9812-434C-BE96-785B1DE6F258}"/>
              </a:ext>
            </a:extLst>
          </p:cNvPr>
          <p:cNvPicPr/>
          <p:nvPr/>
        </p:nvPicPr>
        <p:blipFill rotWithShape="1">
          <a:blip r:embed="rId2"/>
          <a:srcRect l="617" t="5030" r="64744" b="52958"/>
          <a:stretch/>
        </p:blipFill>
        <p:spPr bwMode="auto">
          <a:xfrm>
            <a:off x="1981200" y="1295400"/>
            <a:ext cx="7048500" cy="542607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Visual Fields in Operation</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18</a:t>
            </a:fld>
            <a:endParaRPr lang="en-US"/>
          </a:p>
        </p:txBody>
      </p:sp>
      <p:sp>
        <p:nvSpPr>
          <p:cNvPr id="7" name="Rectangle 16">
            <a:extLst>
              <a:ext uri="{FF2B5EF4-FFF2-40B4-BE49-F238E27FC236}">
                <a16:creationId xmlns:a16="http://schemas.microsoft.com/office/drawing/2014/main" id="{DC324C90-9E5C-4932-9D73-B42FAA9E49D3}"/>
              </a:ext>
            </a:extLst>
          </p:cNvPr>
          <p:cNvSpPr>
            <a:spLocks noChangeArrowheads="1"/>
          </p:cNvSpPr>
          <p:nvPr/>
        </p:nvSpPr>
        <p:spPr bwMode="auto">
          <a:xfrm>
            <a:off x="571500" y="1295400"/>
            <a:ext cx="8001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Standard Visual Reference for Lane Position 1</a:t>
            </a:r>
            <a:endParaRPr lang="en-US" altLang="en-US" b="1" dirty="0">
              <a:latin typeface="Arial" panose="020B0604020202020204" pitchFamily="34" charset="0"/>
              <a:cs typeface="Arial" panose="020B0604020202020204" pitchFamily="34" charset="0"/>
            </a:endParaRPr>
          </a:p>
        </p:txBody>
      </p:sp>
      <p:sp>
        <p:nvSpPr>
          <p:cNvPr id="10" name="Rectangle 17">
            <a:extLst>
              <a:ext uri="{FF2B5EF4-FFF2-40B4-BE49-F238E27FC236}">
                <a16:creationId xmlns:a16="http://schemas.microsoft.com/office/drawing/2014/main" id="{4FBAD715-E16C-48A2-BE7C-094860314710}"/>
              </a:ext>
            </a:extLst>
          </p:cNvPr>
          <p:cNvSpPr>
            <a:spLocks noGrp="1" noChangeArrowheads="1"/>
          </p:cNvSpPr>
          <p:nvPr>
            <p:ph idx="1"/>
          </p:nvPr>
        </p:nvSpPr>
        <p:spPr>
          <a:xfrm>
            <a:off x="381000" y="4661087"/>
            <a:ext cx="8382000" cy="1295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fontScale="92500"/>
          </a:bodyPr>
          <a:lstStyle/>
          <a:p>
            <a:pPr>
              <a:buFont typeface="Monotype Sorts" pitchFamily="2" charset="2"/>
              <a:buNone/>
              <a:defRPr/>
            </a:pPr>
            <a:r>
              <a:rPr lang="en-US" altLang="en-US" sz="2400" b="1" dirty="0"/>
              <a:t>When </a:t>
            </a:r>
            <a:r>
              <a:rPr lang="en-US" altLang="en-US" sz="2400" b="1" dirty="0">
                <a:solidFill>
                  <a:srgbClr val="FF0000"/>
                </a:solidFill>
              </a:rPr>
              <a:t>focus vision </a:t>
            </a:r>
            <a:r>
              <a:rPr lang="en-US" altLang="en-US" sz="2400" b="1" dirty="0"/>
              <a:t>is on the target at the end of the path of travel, the </a:t>
            </a:r>
            <a:r>
              <a:rPr lang="en-US" altLang="en-US" sz="2400" b="1" dirty="0">
                <a:solidFill>
                  <a:srgbClr val="FF0000"/>
                </a:solidFill>
              </a:rPr>
              <a:t>central or inner fringe vision </a:t>
            </a:r>
            <a:r>
              <a:rPr lang="en-US" altLang="en-US" sz="2400" b="1" dirty="0"/>
              <a:t>will allow the  driver to see the placement of vehicle in the roadway...</a:t>
            </a:r>
            <a:endParaRPr lang="en-US" altLang="en-US" sz="2800" b="1" dirty="0"/>
          </a:p>
        </p:txBody>
      </p:sp>
    </p:spTree>
    <p:extLst>
      <p:ext uri="{BB962C8B-B14F-4D97-AF65-F5344CB8AC3E}">
        <p14:creationId xmlns:p14="http://schemas.microsoft.com/office/powerpoint/2010/main" val="131880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B86C-D58A-402E-889E-537D9D198C98}"/>
              </a:ext>
            </a:extLst>
          </p:cNvPr>
          <p:cNvSpPr>
            <a:spLocks noGrp="1"/>
          </p:cNvSpPr>
          <p:nvPr>
            <p:ph type="title"/>
          </p:nvPr>
        </p:nvSpPr>
        <p:spPr>
          <a:xfrm>
            <a:off x="421341" y="341312"/>
            <a:ext cx="9906000" cy="1143000"/>
          </a:xfrm>
        </p:spPr>
        <p:txBody>
          <a:bodyPr>
            <a:normAutofit/>
          </a:bodyPr>
          <a:lstStyle/>
          <a:p>
            <a:r>
              <a:rPr lang="en-US" altLang="en-US" dirty="0"/>
              <a:t>Visual Fields in Operation</a:t>
            </a:r>
            <a:endParaRPr lang="en-US" dirty="0"/>
          </a:p>
        </p:txBody>
      </p:sp>
      <p:sp>
        <p:nvSpPr>
          <p:cNvPr id="4" name="Date Placeholder 3">
            <a:extLst>
              <a:ext uri="{FF2B5EF4-FFF2-40B4-BE49-F238E27FC236}">
                <a16:creationId xmlns:a16="http://schemas.microsoft.com/office/drawing/2014/main" id="{8A48F3C2-9986-44B5-AE20-487BC4C8909A}"/>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3DDDC0EA-1CA2-45C2-8212-21969D35C76C}"/>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An illustration of a car driver's limited vision when making a right turn">
            <a:extLst>
              <a:ext uri="{FF2B5EF4-FFF2-40B4-BE49-F238E27FC236}">
                <a16:creationId xmlns:a16="http://schemas.microsoft.com/office/drawing/2014/main" id="{602A491F-7FCA-4640-B273-AC258964B20B}"/>
              </a:ext>
            </a:extLst>
          </p:cNvPr>
          <p:cNvPicPr/>
          <p:nvPr/>
        </p:nvPicPr>
        <p:blipFill rotWithShape="1">
          <a:blip r:embed="rId2"/>
          <a:srcRect l="60416" t="39390" r="14816" b="22284"/>
          <a:stretch/>
        </p:blipFill>
        <p:spPr bwMode="auto">
          <a:xfrm>
            <a:off x="5029201" y="1905000"/>
            <a:ext cx="3886200" cy="3777717"/>
          </a:xfrm>
          <a:prstGeom prst="rect">
            <a:avLst/>
          </a:prstGeom>
          <a:ln>
            <a:noFill/>
          </a:ln>
          <a:extLst>
            <a:ext uri="{53640926-AAD7-44D8-BBD7-CCE9431645EC}">
              <a14:shadowObscured xmlns:a14="http://schemas.microsoft.com/office/drawing/2010/main"/>
            </a:ext>
          </a:extLst>
        </p:spPr>
      </p:pic>
      <p:sp>
        <p:nvSpPr>
          <p:cNvPr id="8" name="Rectangle 73">
            <a:extLst>
              <a:ext uri="{FF2B5EF4-FFF2-40B4-BE49-F238E27FC236}">
                <a16:creationId xmlns:a16="http://schemas.microsoft.com/office/drawing/2014/main" id="{F5A60893-0A86-45EE-9DB8-05A7CE657D1A}"/>
              </a:ext>
            </a:extLst>
          </p:cNvPr>
          <p:cNvSpPr>
            <a:spLocks noChangeArrowheads="1"/>
          </p:cNvSpPr>
          <p:nvPr/>
        </p:nvSpPr>
        <p:spPr bwMode="auto">
          <a:xfrm>
            <a:off x="304800" y="1480483"/>
            <a:ext cx="74676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Line of Sight Limitations or Restrictions</a:t>
            </a:r>
          </a:p>
        </p:txBody>
      </p:sp>
      <p:sp>
        <p:nvSpPr>
          <p:cNvPr id="11" name="Rectangle 74">
            <a:extLst>
              <a:ext uri="{FF2B5EF4-FFF2-40B4-BE49-F238E27FC236}">
                <a16:creationId xmlns:a16="http://schemas.microsoft.com/office/drawing/2014/main" id="{2F72CF2C-010A-416B-9C78-1C174E48203F}"/>
              </a:ext>
            </a:extLst>
          </p:cNvPr>
          <p:cNvSpPr>
            <a:spLocks noGrp="1" noChangeArrowheads="1"/>
          </p:cNvSpPr>
          <p:nvPr>
            <p:ph idx="1"/>
          </p:nvPr>
        </p:nvSpPr>
        <p:spPr>
          <a:xfrm>
            <a:off x="304800" y="3135592"/>
            <a:ext cx="4343400" cy="2819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Font typeface="Monotype Sorts" pitchFamily="2" charset="2"/>
              <a:buNone/>
              <a:defRPr/>
            </a:pPr>
            <a:r>
              <a:rPr lang="en-US" altLang="en-US" sz="2400" dirty="0"/>
              <a:t>When line of sight is restricted or blocked, </a:t>
            </a:r>
            <a:r>
              <a:rPr lang="en-US" altLang="en-US" sz="2400" dirty="0">
                <a:solidFill>
                  <a:srgbClr val="FF0000"/>
                </a:solidFill>
              </a:rPr>
              <a:t>a speed adjustment is needed </a:t>
            </a:r>
            <a:r>
              <a:rPr lang="en-US" altLang="en-US" sz="2400" dirty="0"/>
              <a:t>until visual lead, target area, and the line of sight are restored...</a:t>
            </a:r>
            <a:endParaRPr lang="en-US" altLang="en-US" sz="2800" dirty="0"/>
          </a:p>
        </p:txBody>
      </p:sp>
    </p:spTree>
    <p:extLst>
      <p:ext uri="{BB962C8B-B14F-4D97-AF65-F5344CB8AC3E}">
        <p14:creationId xmlns:p14="http://schemas.microsoft.com/office/powerpoint/2010/main" val="70020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2/14/2019</a:t>
            </a:fld>
            <a:endParaRPr lang="en-US"/>
          </a:p>
        </p:txBody>
      </p:sp>
      <p:sp>
        <p:nvSpPr>
          <p:cNvPr id="8" name="Rectangle 3">
            <a:extLst>
              <a:ext uri="{FF2B5EF4-FFF2-40B4-BE49-F238E27FC236}">
                <a16:creationId xmlns:a16="http://schemas.microsoft.com/office/drawing/2014/main" id="{4E0443A0-91F6-4189-98FD-071154BF3010}"/>
              </a:ext>
            </a:extLst>
          </p:cNvPr>
          <p:cNvSpPr txBox="1">
            <a:spLocks noChangeArrowheads="1"/>
          </p:cNvSpPr>
          <p:nvPr/>
        </p:nvSpPr>
        <p:spPr>
          <a:xfrm>
            <a:off x="489358" y="1524000"/>
            <a:ext cx="8380413"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400" dirty="0">
                <a:solidFill>
                  <a:srgbClr val="FF0000"/>
                </a:solidFill>
              </a:rPr>
              <a:t> Review of Range Lesson Two</a:t>
            </a:r>
          </a:p>
          <a:p>
            <a:pPr lvl="1">
              <a:lnSpc>
                <a:spcPct val="90000"/>
              </a:lnSpc>
            </a:pPr>
            <a:r>
              <a:rPr lang="en-US" altLang="en-US" sz="2000" dirty="0"/>
              <a:t>Standard Visual References</a:t>
            </a:r>
          </a:p>
          <a:p>
            <a:pPr lvl="1">
              <a:lnSpc>
                <a:spcPct val="90000"/>
              </a:lnSpc>
            </a:pPr>
            <a:r>
              <a:rPr lang="en-US" altLang="en-US" sz="2000" dirty="0"/>
              <a:t>Overcome Line of Sight (LOS) Limitations</a:t>
            </a:r>
          </a:p>
          <a:p>
            <a:pPr lvl="1">
              <a:lnSpc>
                <a:spcPct val="90000"/>
              </a:lnSpc>
            </a:pPr>
            <a:r>
              <a:rPr lang="en-US" altLang="en-US" sz="2000" dirty="0"/>
              <a:t>Need for Developing Targeting Skills</a:t>
            </a:r>
          </a:p>
          <a:p>
            <a:pPr lvl="1">
              <a:lnSpc>
                <a:spcPct val="90000"/>
              </a:lnSpc>
            </a:pPr>
            <a:r>
              <a:rPr lang="en-US" altLang="en-US" sz="2000" dirty="0"/>
              <a:t>Important to View from Line to Car </a:t>
            </a:r>
          </a:p>
          <a:p>
            <a:pPr lvl="1">
              <a:lnSpc>
                <a:spcPct val="90000"/>
              </a:lnSpc>
            </a:pPr>
            <a:r>
              <a:rPr lang="en-US" altLang="en-US" sz="2000" dirty="0"/>
              <a:t>… rather than from Car to Line or Curb</a:t>
            </a:r>
          </a:p>
          <a:p>
            <a:pPr>
              <a:lnSpc>
                <a:spcPct val="90000"/>
              </a:lnSpc>
            </a:pPr>
            <a:r>
              <a:rPr lang="en-US" altLang="en-US" sz="2400" dirty="0">
                <a:solidFill>
                  <a:srgbClr val="FF0000"/>
                </a:solidFill>
              </a:rPr>
              <a:t> Vehicle Balance Concerns</a:t>
            </a:r>
          </a:p>
          <a:p>
            <a:pPr lvl="1">
              <a:lnSpc>
                <a:spcPct val="90000"/>
              </a:lnSpc>
            </a:pPr>
            <a:r>
              <a:rPr lang="en-US" altLang="en-US" sz="2000" dirty="0"/>
              <a:t>Next topical area with classroom and range </a:t>
            </a:r>
          </a:p>
          <a:p>
            <a:pPr lvl="1">
              <a:lnSpc>
                <a:spcPct val="90000"/>
              </a:lnSpc>
            </a:pPr>
            <a:r>
              <a:rPr lang="en-US" altLang="en-US" sz="2000" dirty="0"/>
              <a:t>How can you tell where your front bumper is?</a:t>
            </a:r>
          </a:p>
          <a:p>
            <a:pPr>
              <a:lnSpc>
                <a:spcPct val="90000"/>
              </a:lnSpc>
            </a:pPr>
            <a:r>
              <a:rPr lang="en-US" altLang="en-US" sz="2400" dirty="0">
                <a:solidFill>
                  <a:srgbClr val="FF0000"/>
                </a:solidFill>
              </a:rPr>
              <a:t> Vehicle Control and Targeting Skills</a:t>
            </a:r>
          </a:p>
          <a:p>
            <a:pPr lvl="1">
              <a:lnSpc>
                <a:spcPct val="90000"/>
              </a:lnSpc>
            </a:pPr>
            <a:r>
              <a:rPr lang="en-US" altLang="en-US" sz="2000" dirty="0"/>
              <a:t>Next Simulation/Range activities will use Groups</a:t>
            </a:r>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20</a:t>
            </a:fld>
            <a:endParaRPr lang="en-US"/>
          </a:p>
        </p:txBody>
      </p:sp>
      <p:sp>
        <p:nvSpPr>
          <p:cNvPr id="7" name="WordArt 3">
            <a:extLst>
              <a:ext uri="{FF2B5EF4-FFF2-40B4-BE49-F238E27FC236}">
                <a16:creationId xmlns:a16="http://schemas.microsoft.com/office/drawing/2014/main" id="{74B340A0-4225-4E1C-B95F-06BBFBAC2AB2}"/>
              </a:ext>
            </a:extLst>
          </p:cNvPr>
          <p:cNvSpPr>
            <a:spLocks noGrp="1" noChangeArrowheads="1" noChangeShapeType="1" noTextEdit="1"/>
          </p:cNvSpPr>
          <p:nvPr>
            <p:ph type="title"/>
          </p:nvPr>
        </p:nvSpPr>
        <p:spPr bwMode="auto">
          <a:xfrm>
            <a:off x="76200" y="304800"/>
            <a:ext cx="8763000" cy="1219200"/>
          </a:xfrm>
          <a:prstGeom prst="rect">
            <a:avLst/>
          </a:prstGeom>
        </p:spPr>
        <p:txBody>
          <a:bodyPr wrap="none" fromWordArt="1">
            <a:prstTxWarp prst="textDoubleWave1">
              <a:avLst>
                <a:gd name="adj1" fmla="val 8250"/>
                <a:gd name="adj2" fmla="val 394"/>
              </a:avLst>
            </a:prstTxWarp>
          </a:bodyPr>
          <a:lstStyle/>
          <a:p>
            <a:pPr algn="ctr"/>
            <a:r>
              <a:rPr lang="en-US" sz="3600" b="1" i="1"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Speed and Affect on Vision</a:t>
            </a:r>
          </a:p>
        </p:txBody>
      </p:sp>
      <p:graphicFrame>
        <p:nvGraphicFramePr>
          <p:cNvPr id="10" name="Object 4" descr="A drawing of a blurred orange van">
            <a:extLst>
              <a:ext uri="{FF2B5EF4-FFF2-40B4-BE49-F238E27FC236}">
                <a16:creationId xmlns:a16="http://schemas.microsoft.com/office/drawing/2014/main" id="{B6039773-F691-4341-B0E8-3097EB077070}"/>
              </a:ext>
            </a:extLst>
          </p:cNvPr>
          <p:cNvGraphicFramePr>
            <a:graphicFrameLocks noChangeAspect="1"/>
          </p:cNvGraphicFramePr>
          <p:nvPr>
            <p:extLst>
              <p:ext uri="{D42A27DB-BD31-4B8C-83A1-F6EECF244321}">
                <p14:modId xmlns:p14="http://schemas.microsoft.com/office/powerpoint/2010/main" val="479678730"/>
              </p:ext>
            </p:extLst>
          </p:nvPr>
        </p:nvGraphicFramePr>
        <p:xfrm>
          <a:off x="4419600" y="1550894"/>
          <a:ext cx="4267200" cy="511175"/>
        </p:xfrm>
        <a:graphic>
          <a:graphicData uri="http://schemas.openxmlformats.org/presentationml/2006/ole">
            <mc:AlternateContent xmlns:mc="http://schemas.openxmlformats.org/markup-compatibility/2006">
              <mc:Choice xmlns:v="urn:schemas-microsoft-com:vml" Requires="v">
                <p:oleObj spid="_x0000_s23571" name="Clip" r:id="rId3" imgW="1361918" imgH="838373" progId="MS_ClipArt_Gallery.2">
                  <p:embed/>
                </p:oleObj>
              </mc:Choice>
              <mc:Fallback>
                <p:oleObj name="Clip" r:id="rId3" imgW="1361918" imgH="838373" progId="MS_ClipArt_Gallery.2">
                  <p:embed/>
                  <p:pic>
                    <p:nvPicPr>
                      <p:cNvPr id="25604" name="Object 4">
                        <a:extLst>
                          <a:ext uri="{FF2B5EF4-FFF2-40B4-BE49-F238E27FC236}">
                            <a16:creationId xmlns:a16="http://schemas.microsoft.com/office/drawing/2014/main" id="{BD71AD62-45E8-4A4F-ADB8-278123C2F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166"/>
                      <a:stretch>
                        <a:fillRect/>
                      </a:stretch>
                    </p:blipFill>
                    <p:spPr bwMode="auto">
                      <a:xfrm>
                        <a:off x="4419600" y="1550894"/>
                        <a:ext cx="4267200" cy="511175"/>
                      </a:xfrm>
                      <a:prstGeom prst="rect">
                        <a:avLst/>
                      </a:prstGeom>
                      <a:noFill/>
                      <a:ln>
                        <a:noFill/>
                      </a:ln>
                      <a:effectLst/>
                    </p:spPr>
                  </p:pic>
                </p:oleObj>
              </mc:Fallback>
            </mc:AlternateContent>
          </a:graphicData>
        </a:graphic>
      </p:graphicFrame>
      <p:sp>
        <p:nvSpPr>
          <p:cNvPr id="11" name="Rectangle 2">
            <a:extLst>
              <a:ext uri="{FF2B5EF4-FFF2-40B4-BE49-F238E27FC236}">
                <a16:creationId xmlns:a16="http://schemas.microsoft.com/office/drawing/2014/main" id="{9144CCD7-B729-4C00-841C-A50E01A8DB1C}"/>
              </a:ext>
            </a:extLst>
          </p:cNvPr>
          <p:cNvSpPr>
            <a:spLocks noGrp="1" noChangeArrowheads="1"/>
          </p:cNvSpPr>
          <p:nvPr>
            <p:ph idx="1"/>
          </p:nvPr>
        </p:nvSpPr>
        <p:spPr>
          <a:xfrm>
            <a:off x="381000" y="1676400"/>
            <a:ext cx="7886700" cy="4351338"/>
          </a:xfrm>
        </p:spPr>
        <p:txBody>
          <a:bodyPr>
            <a:normAutofit/>
          </a:bodyPr>
          <a:lstStyle/>
          <a:p>
            <a:pPr>
              <a:lnSpc>
                <a:spcPct val="90000"/>
              </a:lnSpc>
              <a:buFont typeface="Monotype Sorts" pitchFamily="2" charset="2"/>
              <a:buNone/>
              <a:defRPr/>
            </a:pPr>
            <a:r>
              <a:rPr lang="en-US" altLang="en-US" sz="2400" b="0" i="1" dirty="0">
                <a:solidFill>
                  <a:srgbClr val="FF0000"/>
                </a:solidFill>
              </a:rPr>
              <a:t>As you go faster:</a:t>
            </a:r>
            <a:endParaRPr lang="en-US" altLang="en-US" sz="2400" b="0" dirty="0">
              <a:solidFill>
                <a:srgbClr val="FF0000"/>
              </a:solidFill>
            </a:endParaRPr>
          </a:p>
          <a:p>
            <a:pPr lvl="1">
              <a:lnSpc>
                <a:spcPct val="120000"/>
              </a:lnSpc>
              <a:defRPr/>
            </a:pPr>
            <a:r>
              <a:rPr lang="en-US" altLang="en-US" sz="2400" b="0" dirty="0"/>
              <a:t> information to maintain lane position and see actions of other users also moves faster.</a:t>
            </a:r>
          </a:p>
          <a:p>
            <a:pPr lvl="1">
              <a:lnSpc>
                <a:spcPct val="120000"/>
              </a:lnSpc>
              <a:defRPr/>
            </a:pPr>
            <a:r>
              <a:rPr lang="en-US" altLang="en-US" sz="2400" b="0" dirty="0"/>
              <a:t> the ability of peripheral vision to pick up motion and color changes of other objects is greatly reduced (vision fields narrow).</a:t>
            </a:r>
          </a:p>
          <a:p>
            <a:pPr lvl="1">
              <a:lnSpc>
                <a:spcPct val="120000"/>
              </a:lnSpc>
              <a:defRPr/>
            </a:pPr>
            <a:r>
              <a:rPr lang="en-US" altLang="en-US" sz="2400" b="0" dirty="0"/>
              <a:t> sudden changes in steering may cause exaggerated vehicle movements.</a:t>
            </a:r>
            <a:endParaRPr lang="en-US" altLang="en-US" sz="2400" dirty="0"/>
          </a:p>
        </p:txBody>
      </p:sp>
    </p:spTree>
    <p:extLst>
      <p:ext uri="{BB962C8B-B14F-4D97-AF65-F5344CB8AC3E}">
        <p14:creationId xmlns:p14="http://schemas.microsoft.com/office/powerpoint/2010/main" val="345235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7" name="WordArt 4" descr="Narrow vertical">
            <a:extLst>
              <a:ext uri="{FF2B5EF4-FFF2-40B4-BE49-F238E27FC236}">
                <a16:creationId xmlns:a16="http://schemas.microsoft.com/office/drawing/2014/main" id="{39EA7C53-9696-4EBF-8DE1-33F2516F71AF}"/>
              </a:ext>
            </a:extLst>
          </p:cNvPr>
          <p:cNvSpPr>
            <a:spLocks noGrp="1" noChangeArrowheads="1" noChangeShapeType="1" noTextEdit="1"/>
          </p:cNvSpPr>
          <p:nvPr>
            <p:ph type="title"/>
          </p:nvPr>
        </p:nvSpPr>
        <p:spPr bwMode="auto">
          <a:xfrm>
            <a:off x="533400" y="136525"/>
            <a:ext cx="8229600" cy="1143000"/>
          </a:xfrm>
          <a:prstGeom prst="rect">
            <a:avLst/>
          </a:prstGeom>
        </p:spPr>
        <p:txBody>
          <a:bodyPr wrap="none" fromWordArt="1">
            <a:prstTxWarp prst="textCurveUp">
              <a:avLst>
                <a:gd name="adj" fmla="val 40356"/>
              </a:avLst>
            </a:prstTxWarp>
          </a:bodyPr>
          <a:lstStyle/>
          <a:p>
            <a:pPr algn="ctr"/>
            <a:r>
              <a:rPr lang="en-US" sz="3600" i="1"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outerShdw>
                </a:effectLst>
                <a:latin typeface="Arial Black" panose="020B0A04020102020204" pitchFamily="34" charset="0"/>
              </a:rPr>
              <a:t>Speed and Affect on Vision</a:t>
            </a:r>
          </a:p>
        </p:txBody>
      </p:sp>
      <p:graphicFrame>
        <p:nvGraphicFramePr>
          <p:cNvPr id="8" name="Object 3" descr="A drawing of a highway near a farm">
            <a:extLst>
              <a:ext uri="{FF2B5EF4-FFF2-40B4-BE49-F238E27FC236}">
                <a16:creationId xmlns:a16="http://schemas.microsoft.com/office/drawing/2014/main" id="{4658B6A7-7DEF-49C0-B016-72847B2E97D5}"/>
              </a:ext>
            </a:extLst>
          </p:cNvPr>
          <p:cNvGraphicFramePr>
            <a:graphicFrameLocks noChangeAspect="1"/>
          </p:cNvGraphicFramePr>
          <p:nvPr>
            <p:extLst>
              <p:ext uri="{D42A27DB-BD31-4B8C-83A1-F6EECF244321}">
                <p14:modId xmlns:p14="http://schemas.microsoft.com/office/powerpoint/2010/main" val="3707128313"/>
              </p:ext>
            </p:extLst>
          </p:nvPr>
        </p:nvGraphicFramePr>
        <p:xfrm>
          <a:off x="381000" y="1143000"/>
          <a:ext cx="2819400" cy="1066800"/>
        </p:xfrm>
        <a:graphic>
          <a:graphicData uri="http://schemas.openxmlformats.org/presentationml/2006/ole">
            <mc:AlternateContent xmlns:mc="http://schemas.openxmlformats.org/markup-compatibility/2006">
              <mc:Choice xmlns:v="urn:schemas-microsoft-com:vml" Requires="v">
                <p:oleObj spid="_x0000_s24594" name="Clip" r:id="rId4" imgW="2141525" imgH="910742" progId="MS_ClipArt_Gallery.2">
                  <p:embed/>
                </p:oleObj>
              </mc:Choice>
              <mc:Fallback>
                <p:oleObj name="Clip" r:id="rId4" imgW="2141525" imgH="910742" progId="MS_ClipArt_Gallery.2">
                  <p:embed/>
                  <p:pic>
                    <p:nvPicPr>
                      <p:cNvPr id="26627" name="Object 3">
                        <a:extLst>
                          <a:ext uri="{FF2B5EF4-FFF2-40B4-BE49-F238E27FC236}">
                            <a16:creationId xmlns:a16="http://schemas.microsoft.com/office/drawing/2014/main" id="{4475CCF2-6118-47E1-8B52-538F361AA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2819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a:extLst>
              <a:ext uri="{FF2B5EF4-FFF2-40B4-BE49-F238E27FC236}">
                <a16:creationId xmlns:a16="http://schemas.microsoft.com/office/drawing/2014/main" id="{3E4889F1-95E1-4A33-8460-55F8ECF472A5}"/>
              </a:ext>
            </a:extLst>
          </p:cNvPr>
          <p:cNvSpPr>
            <a:spLocks noGrp="1" noChangeArrowheads="1"/>
          </p:cNvSpPr>
          <p:nvPr>
            <p:ph idx="1"/>
          </p:nvPr>
        </p:nvSpPr>
        <p:spPr>
          <a:xfrm>
            <a:off x="533400" y="2292863"/>
            <a:ext cx="7167282" cy="4043175"/>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fontScale="92500" lnSpcReduction="10000"/>
          </a:bodyPr>
          <a:lstStyle/>
          <a:p>
            <a:pPr>
              <a:lnSpc>
                <a:spcPct val="120000"/>
              </a:lnSpc>
              <a:buFont typeface="Monotype Sorts" pitchFamily="2" charset="2"/>
              <a:buNone/>
              <a:defRPr/>
            </a:pPr>
            <a:r>
              <a:rPr lang="en-US" altLang="en-US" sz="2800" b="0" dirty="0">
                <a:solidFill>
                  <a:srgbClr val="FF0000"/>
                </a:solidFill>
              </a:rPr>
              <a:t>Looking farther away </a:t>
            </a:r>
            <a:r>
              <a:rPr lang="en-US" altLang="en-US" sz="2800" b="0" dirty="0">
                <a:solidFill>
                  <a:srgbClr val="232323"/>
                </a:solidFill>
              </a:rPr>
              <a:t>from your vehicle lengthens or increases line of sight (LOS) and path of travel (POT) areas which:</a:t>
            </a:r>
            <a:endParaRPr lang="en-US" altLang="en-US" sz="2800" b="0" dirty="0"/>
          </a:p>
          <a:p>
            <a:pPr lvl="1">
              <a:defRPr/>
            </a:pPr>
            <a:r>
              <a:rPr lang="en-US" altLang="en-US" sz="3200" b="0" dirty="0">
                <a:solidFill>
                  <a:srgbClr val="081D58"/>
                </a:solidFill>
              </a:rPr>
              <a:t> </a:t>
            </a:r>
            <a:r>
              <a:rPr lang="en-US" altLang="en-US" b="0" dirty="0"/>
              <a:t>allows more time to get information;</a:t>
            </a:r>
          </a:p>
          <a:p>
            <a:pPr lvl="1">
              <a:defRPr/>
            </a:pPr>
            <a:r>
              <a:rPr lang="en-US" altLang="en-US" b="0" dirty="0"/>
              <a:t>  increases peripheral vision field, giving   time for adequate response; and,</a:t>
            </a:r>
          </a:p>
          <a:p>
            <a:pPr lvl="1">
              <a:defRPr/>
            </a:pPr>
            <a:r>
              <a:rPr lang="en-US" altLang="en-US" b="0" dirty="0"/>
              <a:t>  places more space between other users and your vehicle, so sudden steering changes are held to a minimum.</a:t>
            </a:r>
          </a:p>
        </p:txBody>
      </p:sp>
    </p:spTree>
    <p:extLst>
      <p:ext uri="{BB962C8B-B14F-4D97-AF65-F5344CB8AC3E}">
        <p14:creationId xmlns:p14="http://schemas.microsoft.com/office/powerpoint/2010/main" val="189766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57200" y="609600"/>
            <a:ext cx="8229600" cy="1143000"/>
          </a:xfrm>
        </p:spPr>
        <p:txBody>
          <a:bodyPr/>
          <a:lstStyle/>
          <a:p>
            <a:r>
              <a:rPr lang="en-US" altLang="en-US" dirty="0"/>
              <a:t>Determining Following Intervals</a:t>
            </a:r>
            <a:br>
              <a:rPr kumimoji="1" lang="en-US" altLang="en-US" b="1" dirty="0">
                <a:solidFill>
                  <a:schemeClr val="accent1"/>
                </a:solidFill>
                <a:effectLst>
                  <a:outerShdw blurRad="38100" dist="38100" dir="2700000" algn="tl">
                    <a:srgbClr val="C0C0C0"/>
                  </a:outerShdw>
                </a:effectLst>
              </a:rPr>
            </a:b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22</a:t>
            </a:fld>
            <a:endParaRPr lang="en-US"/>
          </a:p>
        </p:txBody>
      </p:sp>
      <p:graphicFrame>
        <p:nvGraphicFramePr>
          <p:cNvPr id="7" name="Object 145" descr="A drawing of a yellow car">
            <a:extLst>
              <a:ext uri="{FF2B5EF4-FFF2-40B4-BE49-F238E27FC236}">
                <a16:creationId xmlns:a16="http://schemas.microsoft.com/office/drawing/2014/main" id="{D1AF7D20-98F6-40F0-A84B-BDD66D0CE74D}"/>
              </a:ext>
            </a:extLst>
          </p:cNvPr>
          <p:cNvGraphicFramePr>
            <a:graphicFrameLocks noChangeAspect="1"/>
          </p:cNvGraphicFramePr>
          <p:nvPr>
            <p:extLst>
              <p:ext uri="{D42A27DB-BD31-4B8C-83A1-F6EECF244321}">
                <p14:modId xmlns:p14="http://schemas.microsoft.com/office/powerpoint/2010/main" val="3028515911"/>
              </p:ext>
            </p:extLst>
          </p:nvPr>
        </p:nvGraphicFramePr>
        <p:xfrm>
          <a:off x="7010400" y="457200"/>
          <a:ext cx="1905000" cy="947738"/>
        </p:xfrm>
        <a:graphic>
          <a:graphicData uri="http://schemas.openxmlformats.org/presentationml/2006/ole">
            <mc:AlternateContent xmlns:mc="http://schemas.openxmlformats.org/markup-compatibility/2006">
              <mc:Choice xmlns:v="urn:schemas-microsoft-com:vml" Requires="v">
                <p:oleObj spid="_x0000_s25617" name="Clip" r:id="rId3" imgW="1580998" imgH="1271016" progId="MS_ClipArt_Gallery.2">
                  <p:embed/>
                </p:oleObj>
              </mc:Choice>
              <mc:Fallback>
                <p:oleObj name="Clip" r:id="rId3" imgW="1580998" imgH="1271016" progId="MS_ClipArt_Gallery.2">
                  <p:embed/>
                  <p:pic>
                    <p:nvPicPr>
                      <p:cNvPr id="27793" name="Object 145">
                        <a:extLst>
                          <a:ext uri="{FF2B5EF4-FFF2-40B4-BE49-F238E27FC236}">
                            <a16:creationId xmlns:a16="http://schemas.microsoft.com/office/drawing/2014/main" id="{F08FF5ED-8FD8-4753-8E43-8EBFE23FA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57200"/>
                        <a:ext cx="19050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7" descr="A drawing illustrating following intervals">
            <a:extLst>
              <a:ext uri="{FF2B5EF4-FFF2-40B4-BE49-F238E27FC236}">
                <a16:creationId xmlns:a16="http://schemas.microsoft.com/office/drawing/2014/main" id="{336FD0A1-846F-446C-A45E-2701C34E7295}"/>
              </a:ext>
            </a:extLst>
          </p:cNvPr>
          <p:cNvPicPr/>
          <p:nvPr/>
        </p:nvPicPr>
        <p:blipFill rotWithShape="1">
          <a:blip r:embed="rId5"/>
          <a:srcRect l="654" t="4914" r="64699" b="49359"/>
          <a:stretch/>
        </p:blipFill>
        <p:spPr bwMode="auto">
          <a:xfrm>
            <a:off x="76200" y="1404938"/>
            <a:ext cx="9143999" cy="5395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4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381000" y="346668"/>
            <a:ext cx="9753600" cy="1143000"/>
          </a:xfrm>
        </p:spPr>
        <p:txBody>
          <a:bodyPr>
            <a:normAutofit/>
          </a:bodyPr>
          <a:lstStyle/>
          <a:p>
            <a:r>
              <a:rPr lang="en-US" altLang="en-US" sz="2800" dirty="0"/>
              <a:t>Time, Speed, and Distance Relationships</a:t>
            </a:r>
            <a:endParaRPr lang="en-US" sz="2800"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9" name="Text Box 13">
            <a:extLst>
              <a:ext uri="{FF2B5EF4-FFF2-40B4-BE49-F238E27FC236}">
                <a16:creationId xmlns:a16="http://schemas.microsoft.com/office/drawing/2014/main" id="{9842318B-394C-4D38-9AC5-A6F2C96F11F2}"/>
              </a:ext>
            </a:extLst>
          </p:cNvPr>
          <p:cNvSpPr txBox="1">
            <a:spLocks noChangeArrowheads="1"/>
          </p:cNvSpPr>
          <p:nvPr/>
        </p:nvSpPr>
        <p:spPr bwMode="auto">
          <a:xfrm>
            <a:off x="558800" y="1643743"/>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dirty="0">
                <a:solidFill>
                  <a:srgbClr val="FF0000"/>
                </a:solidFill>
                <a:latin typeface="Arial" panose="020B0604020202020204" pitchFamily="34" charset="0"/>
                <a:cs typeface="Arial" panose="020B0604020202020204" pitchFamily="34" charset="0"/>
              </a:rPr>
              <a:t>On Dry and Clean Surface</a:t>
            </a:r>
          </a:p>
        </p:txBody>
      </p:sp>
      <p:pic>
        <p:nvPicPr>
          <p:cNvPr id="7" name="Picture 6" descr="A table of safe following speeds">
            <a:extLst>
              <a:ext uri="{FF2B5EF4-FFF2-40B4-BE49-F238E27FC236}">
                <a16:creationId xmlns:a16="http://schemas.microsoft.com/office/drawing/2014/main" id="{85EABBDB-CACB-4B24-A620-870EE7FAC541}"/>
              </a:ext>
            </a:extLst>
          </p:cNvPr>
          <p:cNvPicPr/>
          <p:nvPr/>
        </p:nvPicPr>
        <p:blipFill rotWithShape="1">
          <a:blip r:embed="rId2"/>
          <a:srcRect l="35649" t="28744" r="15625" b="20156"/>
          <a:stretch/>
        </p:blipFill>
        <p:spPr bwMode="auto">
          <a:xfrm>
            <a:off x="0" y="2013075"/>
            <a:ext cx="8967787" cy="4744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21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77915" y="342107"/>
            <a:ext cx="8229600" cy="1143000"/>
          </a:xfrm>
        </p:spPr>
        <p:txBody>
          <a:bodyPr>
            <a:normAutofit/>
          </a:bodyPr>
          <a:lstStyle/>
          <a:p>
            <a:r>
              <a:rPr lang="en-US" altLang="en-US" sz="2800" b="1" dirty="0"/>
              <a:t>Following Intervals</a:t>
            </a:r>
            <a:endParaRPr lang="en-US" sz="2800" b="1"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7" name="Text Box 13">
            <a:extLst>
              <a:ext uri="{FF2B5EF4-FFF2-40B4-BE49-F238E27FC236}">
                <a16:creationId xmlns:a16="http://schemas.microsoft.com/office/drawing/2014/main" id="{FCE895EB-4C03-4AE3-AB89-8B0C21B46E8F}"/>
              </a:ext>
            </a:extLst>
          </p:cNvPr>
          <p:cNvSpPr txBox="1">
            <a:spLocks noChangeArrowheads="1"/>
          </p:cNvSpPr>
          <p:nvPr/>
        </p:nvSpPr>
        <p:spPr bwMode="auto">
          <a:xfrm>
            <a:off x="4267200" y="728941"/>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dirty="0">
                <a:solidFill>
                  <a:srgbClr val="FF0000"/>
                </a:solidFill>
                <a:latin typeface="Arial" panose="020B0604020202020204" pitchFamily="34" charset="0"/>
                <a:cs typeface="Arial" panose="020B0604020202020204" pitchFamily="34" charset="0"/>
              </a:rPr>
              <a:t>On Dry and Clean Surfaces</a:t>
            </a:r>
          </a:p>
        </p:txBody>
      </p:sp>
      <p:sp>
        <p:nvSpPr>
          <p:cNvPr id="8" name="Rectangle 3">
            <a:extLst>
              <a:ext uri="{FF2B5EF4-FFF2-40B4-BE49-F238E27FC236}">
                <a16:creationId xmlns:a16="http://schemas.microsoft.com/office/drawing/2014/main" id="{58794280-80E5-41B4-A2C2-184DBCA88BD6}"/>
              </a:ext>
            </a:extLst>
          </p:cNvPr>
          <p:cNvSpPr>
            <a:spLocks noGrp="1" noChangeArrowheads="1"/>
          </p:cNvSpPr>
          <p:nvPr>
            <p:ph idx="1"/>
          </p:nvPr>
        </p:nvSpPr>
        <p:spPr>
          <a:xfrm>
            <a:off x="436485" y="1388688"/>
            <a:ext cx="7924800" cy="5181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lnSpc>
                <a:spcPct val="110000"/>
              </a:lnSpc>
              <a:defRPr/>
            </a:pPr>
            <a:r>
              <a:rPr lang="en-US" altLang="en-US" sz="2400" b="0" dirty="0">
                <a:solidFill>
                  <a:srgbClr val="FF0000"/>
                </a:solidFill>
              </a:rPr>
              <a:t>2 Seconds… </a:t>
            </a:r>
            <a:r>
              <a:rPr lang="en-US" altLang="en-US" sz="2000" b="0" dirty="0"/>
              <a:t>Provides the driver time and space to </a:t>
            </a:r>
            <a:r>
              <a:rPr lang="en-US" altLang="en-US" sz="2000" b="0" dirty="0">
                <a:solidFill>
                  <a:srgbClr val="CC0000"/>
                </a:solidFill>
              </a:rPr>
              <a:t>steer out </a:t>
            </a:r>
            <a:r>
              <a:rPr lang="en-US" altLang="en-US" sz="2000" b="0" dirty="0"/>
              <a:t>of problem areas at all posted speeds on a dry surface and </a:t>
            </a:r>
            <a:r>
              <a:rPr lang="en-US" altLang="en-US" sz="2000" b="0" dirty="0">
                <a:solidFill>
                  <a:srgbClr val="FF0000"/>
                </a:solidFill>
              </a:rPr>
              <a:t>brake out </a:t>
            </a:r>
            <a:r>
              <a:rPr lang="en-US" altLang="en-US" sz="2000" b="0" dirty="0"/>
              <a:t>of problems at speeds </a:t>
            </a:r>
            <a:r>
              <a:rPr lang="en-US" altLang="en-US" sz="2000" b="0" dirty="0">
                <a:solidFill>
                  <a:srgbClr val="FF0000"/>
                </a:solidFill>
              </a:rPr>
              <a:t>under 35 </a:t>
            </a:r>
            <a:r>
              <a:rPr lang="en-US" altLang="en-US" sz="2000" b="0" dirty="0"/>
              <a:t>mph.</a:t>
            </a:r>
          </a:p>
          <a:p>
            <a:pPr>
              <a:lnSpc>
                <a:spcPct val="110000"/>
              </a:lnSpc>
              <a:defRPr/>
            </a:pPr>
            <a:r>
              <a:rPr lang="en-US" altLang="en-US" sz="2400" b="0" dirty="0">
                <a:solidFill>
                  <a:srgbClr val="FF0000"/>
                </a:solidFill>
              </a:rPr>
              <a:t>3 Seconds… </a:t>
            </a:r>
            <a:r>
              <a:rPr lang="en-US" altLang="en-US" sz="2000" b="0" dirty="0"/>
              <a:t>Provides the driver time and space to </a:t>
            </a:r>
            <a:r>
              <a:rPr lang="en-US" altLang="en-US" sz="2000" b="0" dirty="0">
                <a:solidFill>
                  <a:srgbClr val="C00000"/>
                </a:solidFill>
              </a:rPr>
              <a:t>steer out </a:t>
            </a:r>
            <a:r>
              <a:rPr lang="en-US" altLang="en-US" sz="2000" b="0" dirty="0"/>
              <a:t>of problem areas at all posted speeds on dry surface and </a:t>
            </a:r>
            <a:r>
              <a:rPr lang="en-US" altLang="en-US" sz="2000" b="0" dirty="0">
                <a:solidFill>
                  <a:srgbClr val="FF0000"/>
                </a:solidFill>
              </a:rPr>
              <a:t>brake out</a:t>
            </a:r>
            <a:r>
              <a:rPr lang="en-US" altLang="en-US" sz="2000" b="0" dirty="0"/>
              <a:t> of problems at speeds </a:t>
            </a:r>
            <a:r>
              <a:rPr lang="en-US" altLang="en-US" sz="2000" b="0" dirty="0">
                <a:solidFill>
                  <a:srgbClr val="FF0000"/>
                </a:solidFill>
              </a:rPr>
              <a:t>to 45 </a:t>
            </a:r>
            <a:r>
              <a:rPr lang="en-US" altLang="en-US" sz="2000" b="0" dirty="0"/>
              <a:t>mph.</a:t>
            </a:r>
          </a:p>
          <a:p>
            <a:pPr>
              <a:lnSpc>
                <a:spcPct val="110000"/>
              </a:lnSpc>
              <a:defRPr/>
            </a:pPr>
            <a:r>
              <a:rPr lang="en-US" altLang="en-US" sz="2400" b="0" dirty="0">
                <a:solidFill>
                  <a:srgbClr val="FF0000"/>
                </a:solidFill>
              </a:rPr>
              <a:t>4 Seconds… </a:t>
            </a:r>
            <a:r>
              <a:rPr lang="en-US" altLang="en-US" sz="2000" b="0" dirty="0"/>
              <a:t>Provides the driver time and space to </a:t>
            </a:r>
            <a:r>
              <a:rPr lang="en-US" altLang="en-US" sz="2000" b="0" dirty="0">
                <a:solidFill>
                  <a:srgbClr val="C00000"/>
                </a:solidFill>
              </a:rPr>
              <a:t>steer out </a:t>
            </a:r>
            <a:r>
              <a:rPr lang="en-US" altLang="en-US" sz="2000" b="0" dirty="0"/>
              <a:t>of problems at all posted speeds on dry surface and </a:t>
            </a:r>
            <a:r>
              <a:rPr lang="en-US" altLang="en-US" sz="2000" b="0" dirty="0">
                <a:solidFill>
                  <a:srgbClr val="FF0000"/>
                </a:solidFill>
              </a:rPr>
              <a:t>brake out </a:t>
            </a:r>
            <a:r>
              <a:rPr lang="en-US" altLang="en-US" sz="2000" b="0" dirty="0"/>
              <a:t>of problems at speeds </a:t>
            </a:r>
            <a:r>
              <a:rPr lang="en-US" altLang="en-US" sz="2000" b="0" dirty="0">
                <a:solidFill>
                  <a:srgbClr val="FF0000"/>
                </a:solidFill>
              </a:rPr>
              <a:t>up to 70 </a:t>
            </a:r>
            <a:r>
              <a:rPr lang="en-US" altLang="en-US" sz="2000" b="0" dirty="0"/>
              <a:t>mph.</a:t>
            </a:r>
          </a:p>
          <a:p>
            <a:pPr lvl="1">
              <a:buFont typeface="Wingdings" panose="05000000000000000000" pitchFamily="2" charset="2"/>
              <a:buNone/>
              <a:defRPr/>
            </a:pPr>
            <a:endParaRPr lang="en-US" altLang="en-US" sz="1600" b="0" dirty="0">
              <a:solidFill>
                <a:srgbClr val="790015"/>
              </a:solidFill>
            </a:endParaRPr>
          </a:p>
          <a:p>
            <a:pPr lvl="1">
              <a:lnSpc>
                <a:spcPct val="90000"/>
              </a:lnSpc>
              <a:buFont typeface="Wingdings" panose="05000000000000000000" pitchFamily="2" charset="2"/>
              <a:buNone/>
              <a:defRPr/>
            </a:pPr>
            <a:r>
              <a:rPr lang="en-US" altLang="en-US" sz="1600" b="0" dirty="0">
                <a:solidFill>
                  <a:srgbClr val="C00000"/>
                </a:solidFill>
              </a:rPr>
              <a:t>Note: Factory equipped passenger car tires may not be designed to steer out of problem areas at speeds beyond 75 mph.  Speed rated tires may be required due to tire side wall flexion problems at higher speeds combined with turning movements.</a:t>
            </a:r>
          </a:p>
        </p:txBody>
      </p:sp>
    </p:spTree>
    <p:extLst>
      <p:ext uri="{BB962C8B-B14F-4D97-AF65-F5344CB8AC3E}">
        <p14:creationId xmlns:p14="http://schemas.microsoft.com/office/powerpoint/2010/main" val="112950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25</a:t>
            </a:fld>
            <a:endParaRPr lang="en-US"/>
          </a:p>
        </p:txBody>
      </p:sp>
      <p:sp>
        <p:nvSpPr>
          <p:cNvPr id="2" name="Rectangle 1">
            <a:extLst>
              <a:ext uri="{FF2B5EF4-FFF2-40B4-BE49-F238E27FC236}">
                <a16:creationId xmlns:a16="http://schemas.microsoft.com/office/drawing/2014/main" id="{0557C7A0-5A91-414C-97FF-41FC70BF8173}"/>
              </a:ext>
            </a:extLst>
          </p:cNvPr>
          <p:cNvSpPr/>
          <p:nvPr/>
        </p:nvSpPr>
        <p:spPr>
          <a:xfrm>
            <a:off x="609600" y="609600"/>
            <a:ext cx="2898550" cy="584775"/>
          </a:xfrm>
          <a:prstGeom prst="rect">
            <a:avLst/>
          </a:prstGeom>
        </p:spPr>
        <p:txBody>
          <a:bodyPr wrap="none">
            <a:spAutoFit/>
          </a:bodyPr>
          <a:lstStyle/>
          <a:p>
            <a:r>
              <a:rPr lang="en-US" altLang="en-US" sz="3200" dirty="0">
                <a:solidFill>
                  <a:schemeClr val="bg1"/>
                </a:solidFill>
                <a:latin typeface="Arial" panose="020B0604020202020204" pitchFamily="34" charset="0"/>
                <a:cs typeface="Arial" panose="020B0604020202020204" pitchFamily="34" charset="0"/>
              </a:rPr>
              <a:t>(S)EARCHING</a:t>
            </a:r>
            <a:endParaRPr lang="en-US" sz="3200" dirty="0">
              <a:solidFill>
                <a:schemeClr val="bg1"/>
              </a:solidFill>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DCF40DD9-89E3-45DB-A2E4-115E2D060111}"/>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5547EC13-6B52-4595-AEB3-FD5FA598B3BE}"/>
              </a:ext>
            </a:extLst>
          </p:cNvPr>
          <p:cNvSpPr>
            <a:spLocks noGrp="1" noChangeArrowheads="1"/>
          </p:cNvSpPr>
          <p:nvPr>
            <p:ph idx="1"/>
          </p:nvPr>
        </p:nvSpPr>
        <p:spPr>
          <a:xfrm>
            <a:off x="381000" y="1600200"/>
            <a:ext cx="8178800" cy="495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a:bodyPr>
          <a:lstStyle/>
          <a:p>
            <a:pPr>
              <a:lnSpc>
                <a:spcPct val="70000"/>
              </a:lnSpc>
              <a:defRPr/>
            </a:pPr>
            <a:r>
              <a:rPr lang="en-US" altLang="en-US" sz="2400" b="0" dirty="0">
                <a:solidFill>
                  <a:srgbClr val="FF0000"/>
                </a:solidFill>
              </a:rPr>
              <a:t> Looking for high risk situations</a:t>
            </a:r>
          </a:p>
          <a:p>
            <a:pPr lvl="1">
              <a:lnSpc>
                <a:spcPct val="70000"/>
              </a:lnSpc>
              <a:defRPr/>
            </a:pPr>
            <a:r>
              <a:rPr lang="en-US" altLang="en-US" sz="2400" b="0" dirty="0"/>
              <a:t> Searching techniques important</a:t>
            </a:r>
          </a:p>
          <a:p>
            <a:pPr lvl="1">
              <a:lnSpc>
                <a:spcPct val="70000"/>
              </a:lnSpc>
              <a:defRPr/>
            </a:pPr>
            <a:r>
              <a:rPr lang="en-US" altLang="en-US" sz="2400" b="0" dirty="0"/>
              <a:t> Time for perceiving hazards</a:t>
            </a:r>
          </a:p>
          <a:p>
            <a:pPr lvl="1">
              <a:lnSpc>
                <a:spcPct val="70000"/>
              </a:lnSpc>
              <a:defRPr/>
            </a:pPr>
            <a:r>
              <a:rPr lang="en-US" altLang="en-US" sz="2400" b="0" dirty="0"/>
              <a:t> Getting larger view of roadway</a:t>
            </a:r>
          </a:p>
          <a:p>
            <a:pPr lvl="1">
              <a:lnSpc>
                <a:spcPct val="70000"/>
              </a:lnSpc>
              <a:defRPr/>
            </a:pPr>
            <a:r>
              <a:rPr lang="en-US" altLang="en-US" sz="2400" b="0" dirty="0"/>
              <a:t> Keeping stable eye movements</a:t>
            </a:r>
          </a:p>
          <a:p>
            <a:pPr lvl="1">
              <a:lnSpc>
                <a:spcPct val="70000"/>
              </a:lnSpc>
              <a:defRPr/>
            </a:pPr>
            <a:r>
              <a:rPr lang="en-US" altLang="en-US" sz="2400" b="0" dirty="0"/>
              <a:t> Line of sight and path of travel</a:t>
            </a:r>
          </a:p>
          <a:p>
            <a:pPr>
              <a:lnSpc>
                <a:spcPct val="70000"/>
              </a:lnSpc>
              <a:defRPr/>
            </a:pPr>
            <a:r>
              <a:rPr lang="en-US" altLang="en-US" sz="2400" b="0" dirty="0">
                <a:solidFill>
                  <a:srgbClr val="FF0000"/>
                </a:solidFill>
              </a:rPr>
              <a:t> Gaining information</a:t>
            </a:r>
          </a:p>
          <a:p>
            <a:pPr lvl="1">
              <a:lnSpc>
                <a:spcPct val="70000"/>
              </a:lnSpc>
              <a:defRPr/>
            </a:pPr>
            <a:r>
              <a:rPr lang="en-US" altLang="en-US" sz="2400" b="0" dirty="0"/>
              <a:t> Space management</a:t>
            </a:r>
          </a:p>
          <a:p>
            <a:pPr lvl="1">
              <a:lnSpc>
                <a:spcPct val="70000"/>
              </a:lnSpc>
              <a:defRPr/>
            </a:pPr>
            <a:r>
              <a:rPr lang="en-US" altLang="en-US" sz="2400" b="0" dirty="0"/>
              <a:t> Looking for changing areas</a:t>
            </a:r>
          </a:p>
          <a:p>
            <a:pPr lvl="1">
              <a:lnSpc>
                <a:spcPct val="70000"/>
              </a:lnSpc>
              <a:defRPr/>
            </a:pPr>
            <a:r>
              <a:rPr lang="en-US" altLang="en-US" sz="2400" b="0" dirty="0"/>
              <a:t> Looking for open areas</a:t>
            </a:r>
          </a:p>
          <a:p>
            <a:pPr lvl="1">
              <a:lnSpc>
                <a:spcPct val="70000"/>
              </a:lnSpc>
              <a:defRPr/>
            </a:pPr>
            <a:r>
              <a:rPr lang="en-US" altLang="en-US" sz="2400" b="0" dirty="0"/>
              <a:t> Looking for closed areas</a:t>
            </a:r>
          </a:p>
        </p:txBody>
      </p:sp>
      <p:graphicFrame>
        <p:nvGraphicFramePr>
          <p:cNvPr id="8" name="Object 4" descr="A drawing of an orange haired woman">
            <a:extLst>
              <a:ext uri="{FF2B5EF4-FFF2-40B4-BE49-F238E27FC236}">
                <a16:creationId xmlns:a16="http://schemas.microsoft.com/office/drawing/2014/main" id="{6A0B5F20-6C24-4D12-BD44-B246C1718981}"/>
              </a:ext>
            </a:extLst>
          </p:cNvPr>
          <p:cNvGraphicFramePr>
            <a:graphicFrameLocks/>
          </p:cNvGraphicFramePr>
          <p:nvPr>
            <p:extLst>
              <p:ext uri="{D42A27DB-BD31-4B8C-83A1-F6EECF244321}">
                <p14:modId xmlns:p14="http://schemas.microsoft.com/office/powerpoint/2010/main" val="1891069999"/>
              </p:ext>
            </p:extLst>
          </p:nvPr>
        </p:nvGraphicFramePr>
        <p:xfrm>
          <a:off x="6367462" y="2190750"/>
          <a:ext cx="2255838" cy="2476500"/>
        </p:xfrm>
        <a:graphic>
          <a:graphicData uri="http://schemas.openxmlformats.org/presentationml/2006/ole">
            <mc:AlternateContent xmlns:mc="http://schemas.openxmlformats.org/markup-compatibility/2006">
              <mc:Choice xmlns:v="urn:schemas-microsoft-com:vml" Requires="v">
                <p:oleObj spid="_x0000_s26637" name="Microsoft ClipArt Gallery" r:id="rId3" imgW="2641600" imgH="2895600" progId="MS_ClipArt_Gallery">
                  <p:embed/>
                </p:oleObj>
              </mc:Choice>
              <mc:Fallback>
                <p:oleObj name="Microsoft ClipArt Gallery" r:id="rId3" imgW="2641600" imgH="2895600" progId="MS_ClipArt_Gallery">
                  <p:embed/>
                  <p:pic>
                    <p:nvPicPr>
                      <p:cNvPr id="30724" name="Object 4">
                        <a:extLst>
                          <a:ext uri="{FF2B5EF4-FFF2-40B4-BE49-F238E27FC236}">
                            <a16:creationId xmlns:a16="http://schemas.microsoft.com/office/drawing/2014/main" id="{AF2A3C37-4A70-4AD5-9193-0151D7B393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2" y="2190750"/>
                        <a:ext cx="225583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4905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26</a:t>
            </a:fld>
            <a:endParaRPr lang="en-US"/>
          </a:p>
        </p:txBody>
      </p:sp>
      <p:sp>
        <p:nvSpPr>
          <p:cNvPr id="7" name="Title 6">
            <a:extLst>
              <a:ext uri="{FF2B5EF4-FFF2-40B4-BE49-F238E27FC236}">
                <a16:creationId xmlns:a16="http://schemas.microsoft.com/office/drawing/2014/main" id="{09F6F430-DC83-4D9C-8342-19C72684E0BD}"/>
              </a:ext>
            </a:extLst>
          </p:cNvPr>
          <p:cNvSpPr>
            <a:spLocks noGrp="1"/>
          </p:cNvSpPr>
          <p:nvPr>
            <p:ph type="title"/>
          </p:nvPr>
        </p:nvSpPr>
        <p:spPr/>
        <p:txBody>
          <a:bodyPr/>
          <a:lstStyle/>
          <a:p>
            <a:r>
              <a:rPr lang="en-US" altLang="en-US" dirty="0"/>
              <a:t>(E)VALUATING</a:t>
            </a:r>
            <a:endParaRPr lang="en-US" dirty="0"/>
          </a:p>
        </p:txBody>
      </p:sp>
      <p:sp>
        <p:nvSpPr>
          <p:cNvPr id="10" name="Text Box 6">
            <a:extLst>
              <a:ext uri="{FF2B5EF4-FFF2-40B4-BE49-F238E27FC236}">
                <a16:creationId xmlns:a16="http://schemas.microsoft.com/office/drawing/2014/main" id="{AC215CF5-1978-4DFF-A496-249FE38DFFE2}"/>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696A23E9-3AB1-452F-B6A1-0A064738CCF5}"/>
              </a:ext>
            </a:extLst>
          </p:cNvPr>
          <p:cNvSpPr>
            <a:spLocks noGrp="1" noChangeArrowheads="1"/>
          </p:cNvSpPr>
          <p:nvPr>
            <p:ph idx="1"/>
          </p:nvPr>
        </p:nvSpPr>
        <p:spPr>
          <a:xfrm>
            <a:off x="152400" y="1524000"/>
            <a:ext cx="7886700" cy="435133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lnSpc>
                <a:spcPct val="120000"/>
              </a:lnSpc>
              <a:buFont typeface="Monotype Sorts" pitchFamily="2" charset="2"/>
              <a:buNone/>
              <a:defRPr/>
            </a:pPr>
            <a:r>
              <a:rPr lang="en-US" altLang="en-US" b="0" dirty="0">
                <a:solidFill>
                  <a:srgbClr val="FF0000"/>
                </a:solidFill>
              </a:rPr>
              <a:t>Recognizing high risk situations</a:t>
            </a:r>
          </a:p>
          <a:p>
            <a:pPr lvl="1">
              <a:lnSpc>
                <a:spcPct val="110000"/>
              </a:lnSpc>
              <a:defRPr/>
            </a:pPr>
            <a:r>
              <a:rPr lang="en-US" altLang="en-US" b="0" dirty="0"/>
              <a:t> Potential and critical hazards</a:t>
            </a:r>
          </a:p>
          <a:p>
            <a:pPr lvl="1">
              <a:lnSpc>
                <a:spcPct val="110000"/>
              </a:lnSpc>
              <a:defRPr/>
            </a:pPr>
            <a:r>
              <a:rPr lang="en-US" altLang="en-US" b="0" dirty="0"/>
              <a:t> Collision potential</a:t>
            </a:r>
          </a:p>
          <a:p>
            <a:pPr lvl="1">
              <a:lnSpc>
                <a:spcPct val="110000"/>
              </a:lnSpc>
              <a:defRPr/>
            </a:pPr>
            <a:r>
              <a:rPr lang="en-US" altLang="en-US" b="0" dirty="0"/>
              <a:t> Intersections</a:t>
            </a:r>
          </a:p>
          <a:p>
            <a:pPr lvl="1">
              <a:lnSpc>
                <a:spcPct val="110000"/>
              </a:lnSpc>
              <a:defRPr/>
            </a:pPr>
            <a:r>
              <a:rPr lang="en-US" altLang="en-US" b="0" dirty="0"/>
              <a:t> Curvatures</a:t>
            </a:r>
          </a:p>
          <a:p>
            <a:pPr lvl="1">
              <a:lnSpc>
                <a:spcPct val="110000"/>
              </a:lnSpc>
              <a:defRPr/>
            </a:pPr>
            <a:r>
              <a:rPr lang="en-US" altLang="en-US" b="0" dirty="0"/>
              <a:t> Speed Adjustments</a:t>
            </a:r>
          </a:p>
          <a:p>
            <a:pPr lvl="1">
              <a:lnSpc>
                <a:spcPct val="110000"/>
              </a:lnSpc>
              <a:defRPr/>
            </a:pPr>
            <a:r>
              <a:rPr lang="en-US" altLang="en-US" b="0" dirty="0"/>
              <a:t> Position Adjustments</a:t>
            </a:r>
          </a:p>
        </p:txBody>
      </p:sp>
      <p:graphicFrame>
        <p:nvGraphicFramePr>
          <p:cNvPr id="12" name="Object 4" descr="A drawing of a bald man in a blue shirt">
            <a:extLst>
              <a:ext uri="{FF2B5EF4-FFF2-40B4-BE49-F238E27FC236}">
                <a16:creationId xmlns:a16="http://schemas.microsoft.com/office/drawing/2014/main" id="{152248E8-9225-462C-8E30-083B8E58CE21}"/>
              </a:ext>
            </a:extLst>
          </p:cNvPr>
          <p:cNvGraphicFramePr>
            <a:graphicFrameLocks/>
          </p:cNvGraphicFramePr>
          <p:nvPr>
            <p:extLst>
              <p:ext uri="{D42A27DB-BD31-4B8C-83A1-F6EECF244321}">
                <p14:modId xmlns:p14="http://schemas.microsoft.com/office/powerpoint/2010/main" val="84604387"/>
              </p:ext>
            </p:extLst>
          </p:nvPr>
        </p:nvGraphicFramePr>
        <p:xfrm>
          <a:off x="6000750" y="2555805"/>
          <a:ext cx="2686050" cy="2843213"/>
        </p:xfrm>
        <a:graphic>
          <a:graphicData uri="http://schemas.openxmlformats.org/presentationml/2006/ole">
            <mc:AlternateContent xmlns:mc="http://schemas.openxmlformats.org/markup-compatibility/2006">
              <mc:Choice xmlns:v="urn:schemas-microsoft-com:vml" Requires="v">
                <p:oleObj spid="_x0000_s27659" name="Microsoft ClipArt Gallery" r:id="rId3" imgW="3263900" imgH="3454400" progId="MS_ClipArt_Gallery">
                  <p:embed/>
                </p:oleObj>
              </mc:Choice>
              <mc:Fallback>
                <p:oleObj name="Microsoft ClipArt Gallery" r:id="rId3" imgW="3263900" imgH="3454400" progId="MS_ClipArt_Gallery">
                  <p:embed/>
                  <p:pic>
                    <p:nvPicPr>
                      <p:cNvPr id="31748" name="Object 4">
                        <a:extLst>
                          <a:ext uri="{FF2B5EF4-FFF2-40B4-BE49-F238E27FC236}">
                            <a16:creationId xmlns:a16="http://schemas.microsoft.com/office/drawing/2014/main" id="{3F5682C0-1970-4617-96DC-BB210EA1BDF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2555805"/>
                        <a:ext cx="268605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880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517445" y="331968"/>
            <a:ext cx="8229600" cy="1143000"/>
          </a:xfrm>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8" name="Text Box 6">
            <a:extLst>
              <a:ext uri="{FF2B5EF4-FFF2-40B4-BE49-F238E27FC236}">
                <a16:creationId xmlns:a16="http://schemas.microsoft.com/office/drawing/2014/main" id="{F36E9A90-427A-4519-9FAE-AAD03E5465DF}"/>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E76FA5C0-355C-4BA9-A287-4849E2BCD793}"/>
              </a:ext>
            </a:extLst>
          </p:cNvPr>
          <p:cNvSpPr>
            <a:spLocks noGrp="1" noChangeArrowheads="1"/>
          </p:cNvSpPr>
          <p:nvPr>
            <p:ph idx="1"/>
          </p:nvPr>
        </p:nvSpPr>
        <p:spPr>
          <a:xfrm>
            <a:off x="457200" y="1600200"/>
            <a:ext cx="8229600" cy="4525963"/>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lnSpcReduction="10000"/>
          </a:bodyPr>
          <a:lstStyle/>
          <a:p>
            <a:pPr>
              <a:lnSpc>
                <a:spcPct val="90000"/>
              </a:lnSpc>
              <a:buFont typeface="Monotype Sorts" pitchFamily="2" charset="2"/>
              <a:buNone/>
              <a:defRPr/>
            </a:pPr>
            <a:r>
              <a:rPr lang="en-US" altLang="en-US" sz="2800" b="0" dirty="0">
                <a:solidFill>
                  <a:srgbClr val="FF0000"/>
                </a:solidFill>
              </a:rPr>
              <a:t>Decision-making</a:t>
            </a:r>
          </a:p>
          <a:p>
            <a:pPr lvl="1">
              <a:lnSpc>
                <a:spcPct val="90000"/>
              </a:lnSpc>
              <a:defRPr/>
            </a:pPr>
            <a:r>
              <a:rPr lang="en-US" altLang="en-US" b="0" dirty="0"/>
              <a:t> Preventing high risk situations</a:t>
            </a:r>
          </a:p>
          <a:p>
            <a:pPr lvl="2">
              <a:lnSpc>
                <a:spcPct val="90000"/>
              </a:lnSpc>
              <a:defRPr/>
            </a:pPr>
            <a:r>
              <a:rPr lang="en-US" altLang="en-US" b="0" dirty="0"/>
              <a:t> Open LOS and POT &amp; proper lane position</a:t>
            </a:r>
          </a:p>
          <a:p>
            <a:pPr lvl="2">
              <a:lnSpc>
                <a:spcPct val="90000"/>
              </a:lnSpc>
              <a:defRPr/>
            </a:pPr>
            <a:r>
              <a:rPr lang="en-US" altLang="en-US" b="0" dirty="0"/>
              <a:t> Time &amp; space control</a:t>
            </a:r>
          </a:p>
          <a:p>
            <a:pPr lvl="1">
              <a:lnSpc>
                <a:spcPct val="90000"/>
              </a:lnSpc>
              <a:defRPr/>
            </a:pPr>
            <a:r>
              <a:rPr lang="en-US" altLang="en-US" b="0" dirty="0"/>
              <a:t> Controlling high risk situations</a:t>
            </a:r>
          </a:p>
          <a:p>
            <a:pPr lvl="2">
              <a:lnSpc>
                <a:spcPct val="90000"/>
              </a:lnSpc>
              <a:defRPr/>
            </a:pPr>
            <a:r>
              <a:rPr lang="en-US" altLang="en-US" sz="2200" b="0" dirty="0"/>
              <a:t> Open line of sight (LOS) and path of travel (POT)</a:t>
            </a:r>
            <a:endParaRPr lang="en-US" altLang="en-US" b="0" dirty="0"/>
          </a:p>
          <a:p>
            <a:pPr lvl="2">
              <a:lnSpc>
                <a:spcPct val="90000"/>
              </a:lnSpc>
              <a:defRPr/>
            </a:pPr>
            <a:r>
              <a:rPr lang="en-US" altLang="en-US" b="0" dirty="0"/>
              <a:t> Motion control</a:t>
            </a:r>
          </a:p>
          <a:p>
            <a:pPr lvl="3">
              <a:lnSpc>
                <a:spcPct val="90000"/>
              </a:lnSpc>
              <a:defRPr/>
            </a:pPr>
            <a:r>
              <a:rPr lang="en-US" altLang="en-US" b="0" dirty="0"/>
              <a:t>Controlled/threshold braking</a:t>
            </a:r>
          </a:p>
          <a:p>
            <a:pPr lvl="3">
              <a:lnSpc>
                <a:spcPct val="90000"/>
              </a:lnSpc>
              <a:defRPr/>
            </a:pPr>
            <a:r>
              <a:rPr lang="en-US" altLang="en-US" b="0" dirty="0"/>
              <a:t>Progressive acceleration</a:t>
            </a:r>
          </a:p>
          <a:p>
            <a:pPr lvl="2">
              <a:lnSpc>
                <a:spcPct val="90000"/>
              </a:lnSpc>
              <a:defRPr/>
            </a:pPr>
            <a:r>
              <a:rPr lang="en-US" altLang="en-US" b="0" dirty="0"/>
              <a:t> Steering control</a:t>
            </a:r>
          </a:p>
          <a:p>
            <a:pPr lvl="3">
              <a:lnSpc>
                <a:spcPct val="90000"/>
              </a:lnSpc>
              <a:defRPr/>
            </a:pPr>
            <a:r>
              <a:rPr lang="en-US" altLang="en-US" b="0" dirty="0"/>
              <a:t>Hand to hand</a:t>
            </a:r>
          </a:p>
          <a:p>
            <a:pPr lvl="3">
              <a:lnSpc>
                <a:spcPct val="90000"/>
              </a:lnSpc>
              <a:defRPr/>
            </a:pPr>
            <a:r>
              <a:rPr lang="en-US" altLang="en-US" b="0" dirty="0"/>
              <a:t>Evasive action</a:t>
            </a:r>
          </a:p>
        </p:txBody>
      </p:sp>
      <p:graphicFrame>
        <p:nvGraphicFramePr>
          <p:cNvPr id="15" name="Object 4" descr="A drawing of a bald man in a blue shirt">
            <a:extLst>
              <a:ext uri="{FF2B5EF4-FFF2-40B4-BE49-F238E27FC236}">
                <a16:creationId xmlns:a16="http://schemas.microsoft.com/office/drawing/2014/main" id="{32EFA0AD-5D15-4C09-8996-E6510631ECD6}"/>
              </a:ext>
            </a:extLst>
          </p:cNvPr>
          <p:cNvGraphicFramePr>
            <a:graphicFrameLocks/>
          </p:cNvGraphicFramePr>
          <p:nvPr>
            <p:extLst>
              <p:ext uri="{D42A27DB-BD31-4B8C-83A1-F6EECF244321}">
                <p14:modId xmlns:p14="http://schemas.microsoft.com/office/powerpoint/2010/main" val="2851783688"/>
              </p:ext>
            </p:extLst>
          </p:nvPr>
        </p:nvGraphicFramePr>
        <p:xfrm>
          <a:off x="6397625" y="4064793"/>
          <a:ext cx="2686050" cy="2843213"/>
        </p:xfrm>
        <a:graphic>
          <a:graphicData uri="http://schemas.openxmlformats.org/presentationml/2006/ole">
            <mc:AlternateContent xmlns:mc="http://schemas.openxmlformats.org/markup-compatibility/2006">
              <mc:Choice xmlns:v="urn:schemas-microsoft-com:vml" Requires="v">
                <p:oleObj spid="_x0000_s1152" name="Microsoft ClipArt Gallery" r:id="rId3" imgW="3263900" imgH="3454400" progId="MS_ClipArt_Gallery">
                  <p:embed/>
                </p:oleObj>
              </mc:Choice>
              <mc:Fallback>
                <p:oleObj name="Microsoft ClipArt Gallery" r:id="rId3" imgW="3263900" imgH="3454400" progId="MS_ClipArt_Gallery">
                  <p:embed/>
                  <p:pic>
                    <p:nvPicPr>
                      <p:cNvPr id="12" name="Object 4">
                        <a:extLst>
                          <a:ext uri="{FF2B5EF4-FFF2-40B4-BE49-F238E27FC236}">
                            <a16:creationId xmlns:a16="http://schemas.microsoft.com/office/drawing/2014/main" id="{152248E8-9225-462C-8E30-083B8E58CE2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25" y="4064793"/>
                        <a:ext cx="268605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4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7" name="Rectangle 4">
            <a:extLst>
              <a:ext uri="{FF2B5EF4-FFF2-40B4-BE49-F238E27FC236}">
                <a16:creationId xmlns:a16="http://schemas.microsoft.com/office/drawing/2014/main" id="{8B097B64-A406-4156-8742-38C058CAECDE}"/>
              </a:ext>
            </a:extLst>
          </p:cNvPr>
          <p:cNvSpPr>
            <a:spLocks noGrp="1" noChangeArrowheads="1"/>
          </p:cNvSpPr>
          <p:nvPr>
            <p:ph idx="1"/>
          </p:nvPr>
        </p:nvSpPr>
        <p:spPr bwMode="auto">
          <a:xfrm>
            <a:off x="420757" y="1414670"/>
            <a:ext cx="7772400" cy="4419600"/>
          </a:xfrm>
        </p:spPr>
        <p:txBody>
          <a:bodyPr wrap="square" numCol="1" anchor="t" anchorCtr="0" compatLnSpc="1">
            <a:prstTxWarp prst="textNoShape">
              <a:avLst/>
            </a:prstTxWarp>
            <a:normAutofit lnSpcReduction="10000"/>
          </a:bodyPr>
          <a:lstStyle/>
          <a:p>
            <a:pPr>
              <a:defRPr/>
            </a:pPr>
            <a:r>
              <a:rPr lang="en-US" altLang="en-US" sz="2800" dirty="0">
                <a:solidFill>
                  <a:srgbClr val="FF0000"/>
                </a:solidFill>
              </a:rPr>
              <a:t> Speed changes in response to:</a:t>
            </a:r>
          </a:p>
          <a:p>
            <a:pPr lvl="1">
              <a:defRPr/>
            </a:pPr>
            <a:r>
              <a:rPr lang="en-US" altLang="en-US" sz="2400" dirty="0"/>
              <a:t> Risk or danger</a:t>
            </a:r>
          </a:p>
          <a:p>
            <a:pPr lvl="1">
              <a:defRPr/>
            </a:pPr>
            <a:r>
              <a:rPr lang="en-US" altLang="en-US" sz="2400" dirty="0"/>
              <a:t> Traffic conditions</a:t>
            </a:r>
          </a:p>
          <a:p>
            <a:pPr lvl="1">
              <a:defRPr/>
            </a:pPr>
            <a:r>
              <a:rPr lang="en-US" altLang="en-US" sz="2400" dirty="0"/>
              <a:t> Roadway conditions</a:t>
            </a:r>
          </a:p>
          <a:p>
            <a:pPr lvl="1">
              <a:defRPr/>
            </a:pPr>
            <a:r>
              <a:rPr lang="en-US" altLang="en-US" sz="2400" dirty="0"/>
              <a:t> Vehicle balance</a:t>
            </a:r>
          </a:p>
          <a:p>
            <a:pPr>
              <a:defRPr/>
            </a:pPr>
            <a:r>
              <a:rPr lang="en-US" altLang="en-US" sz="2800" dirty="0">
                <a:solidFill>
                  <a:srgbClr val="FF0000"/>
                </a:solidFill>
              </a:rPr>
              <a:t> Lane position changes in response to:</a:t>
            </a:r>
          </a:p>
          <a:p>
            <a:pPr lvl="1">
              <a:defRPr/>
            </a:pPr>
            <a:r>
              <a:rPr lang="en-US" altLang="en-US" sz="2400" dirty="0"/>
              <a:t> Risk or danger</a:t>
            </a:r>
          </a:p>
          <a:p>
            <a:pPr lvl="1">
              <a:defRPr/>
            </a:pPr>
            <a:r>
              <a:rPr lang="en-US" altLang="en-US" sz="2400" dirty="0"/>
              <a:t> Traffic conditions</a:t>
            </a:r>
          </a:p>
          <a:p>
            <a:pPr lvl="1">
              <a:defRPr/>
            </a:pPr>
            <a:r>
              <a:rPr lang="en-US" altLang="en-US" sz="2400" dirty="0"/>
              <a:t> Roadway conditions</a:t>
            </a:r>
          </a:p>
          <a:p>
            <a:pPr lvl="1">
              <a:defRPr/>
            </a:pPr>
            <a:r>
              <a:rPr lang="en-US" altLang="en-US" sz="2400" dirty="0"/>
              <a:t> Vehicle balance</a:t>
            </a:r>
          </a:p>
          <a:p>
            <a:pPr>
              <a:lnSpc>
                <a:spcPct val="160000"/>
              </a:lnSpc>
            </a:pPr>
            <a:endParaRPr lang="en-US" altLang="en-US" sz="2200" dirty="0">
              <a:solidFill>
                <a:srgbClr val="CC0000"/>
              </a:solidFill>
            </a:endParaRPr>
          </a:p>
          <a:p>
            <a:pPr>
              <a:lnSpc>
                <a:spcPct val="160000"/>
              </a:lnSpc>
            </a:pPr>
            <a:endParaRPr lang="en-US" altLang="en-US" sz="2200" dirty="0">
              <a:solidFill>
                <a:srgbClr val="CC0000"/>
              </a:solidFill>
            </a:endParaRPr>
          </a:p>
        </p:txBody>
      </p:sp>
      <p:sp>
        <p:nvSpPr>
          <p:cNvPr id="10" name="Text Box 6">
            <a:extLst>
              <a:ext uri="{FF2B5EF4-FFF2-40B4-BE49-F238E27FC236}">
                <a16:creationId xmlns:a16="http://schemas.microsoft.com/office/drawing/2014/main" id="{A21A7FFD-5ABC-4A32-A2A8-8500C55F1959}"/>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graphicFrame>
        <p:nvGraphicFramePr>
          <p:cNvPr id="11" name="Object 1026" descr="A drawing of a bald man in a pink shirt putting his fist on a table">
            <a:extLst>
              <a:ext uri="{FF2B5EF4-FFF2-40B4-BE49-F238E27FC236}">
                <a16:creationId xmlns:a16="http://schemas.microsoft.com/office/drawing/2014/main" id="{44147939-6685-481F-BD0F-4E0E64F8046F}"/>
              </a:ext>
            </a:extLst>
          </p:cNvPr>
          <p:cNvGraphicFramePr>
            <a:graphicFrameLocks/>
          </p:cNvGraphicFramePr>
          <p:nvPr>
            <p:extLst>
              <p:ext uri="{D42A27DB-BD31-4B8C-83A1-F6EECF244321}">
                <p14:modId xmlns:p14="http://schemas.microsoft.com/office/powerpoint/2010/main" val="725792320"/>
              </p:ext>
            </p:extLst>
          </p:nvPr>
        </p:nvGraphicFramePr>
        <p:xfrm>
          <a:off x="6584576" y="2362200"/>
          <a:ext cx="2320925" cy="2351434"/>
        </p:xfrm>
        <a:graphic>
          <a:graphicData uri="http://schemas.openxmlformats.org/presentationml/2006/ole">
            <mc:AlternateContent xmlns:mc="http://schemas.openxmlformats.org/markup-compatibility/2006">
              <mc:Choice xmlns:v="urn:schemas-microsoft-com:vml" Requires="v">
                <p:oleObj spid="_x0000_s2175" name="Microsoft ClipArt Gallery" r:id="rId3" imgW="4038600" imgH="3340100" progId="MS_ClipArt_Gallery">
                  <p:embed/>
                </p:oleObj>
              </mc:Choice>
              <mc:Fallback>
                <p:oleObj name="Microsoft ClipArt Gallery" r:id="rId3" imgW="4038600" imgH="3340100" progId="MS_ClipArt_Gallery">
                  <p:embed/>
                  <p:pic>
                    <p:nvPicPr>
                      <p:cNvPr id="33794" name="Object 1026">
                        <a:extLst>
                          <a:ext uri="{FF2B5EF4-FFF2-40B4-BE49-F238E27FC236}">
                            <a16:creationId xmlns:a16="http://schemas.microsoft.com/office/drawing/2014/main" id="{19AD993E-FAAA-4E0D-A0CD-96EC835D637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576" y="2362200"/>
                        <a:ext cx="2320925" cy="2351434"/>
                      </a:xfrm>
                      <a:prstGeom prst="rect">
                        <a:avLst/>
                      </a:prstGeom>
                      <a:noFill/>
                      <a:ln>
                        <a:noFill/>
                      </a:ln>
                      <a:effectLst/>
                    </p:spPr>
                  </p:pic>
                </p:oleObj>
              </mc:Fallback>
            </mc:AlternateContent>
          </a:graphicData>
        </a:graphic>
      </p:graphicFrame>
      <p:pic>
        <p:nvPicPr>
          <p:cNvPr id="12" name="Picture 11" descr="An illustration of a car in lane position one transitioning to lane position two or lane position three">
            <a:extLst>
              <a:ext uri="{FF2B5EF4-FFF2-40B4-BE49-F238E27FC236}">
                <a16:creationId xmlns:a16="http://schemas.microsoft.com/office/drawing/2014/main" id="{809B4CF0-9FAF-46B7-B52B-B4EEE9EA0383}"/>
              </a:ext>
            </a:extLst>
          </p:cNvPr>
          <p:cNvPicPr/>
          <p:nvPr/>
        </p:nvPicPr>
        <p:blipFill rotWithShape="1">
          <a:blip r:embed="rId5"/>
          <a:srcRect l="75001" t="63875" r="2778" b="18879"/>
          <a:stretch/>
        </p:blipFill>
        <p:spPr bwMode="auto">
          <a:xfrm>
            <a:off x="3657600" y="5105400"/>
            <a:ext cx="5426075" cy="16618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55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533400" y="304800"/>
            <a:ext cx="8229600" cy="1143000"/>
          </a:xfrm>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6" name="Text Box 6">
            <a:extLst>
              <a:ext uri="{FF2B5EF4-FFF2-40B4-BE49-F238E27FC236}">
                <a16:creationId xmlns:a16="http://schemas.microsoft.com/office/drawing/2014/main" id="{C9FA36C0-EBA9-47EE-B84A-DA8BC89D41B5}"/>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7" name="Rectangle 2052">
            <a:extLst>
              <a:ext uri="{FF2B5EF4-FFF2-40B4-BE49-F238E27FC236}">
                <a16:creationId xmlns:a16="http://schemas.microsoft.com/office/drawing/2014/main" id="{9E03D613-4B5A-4901-B3F1-32BA3CA2C170}"/>
              </a:ext>
            </a:extLst>
          </p:cNvPr>
          <p:cNvSpPr>
            <a:spLocks noGrp="1" noChangeArrowheads="1"/>
          </p:cNvSpPr>
          <p:nvPr>
            <p:ph idx="1"/>
          </p:nvPr>
        </p:nvSpPr>
        <p:spPr>
          <a:xfrm>
            <a:off x="42396" y="1725543"/>
            <a:ext cx="8382000" cy="390525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a:bodyPr>
          <a:lstStyle/>
          <a:p>
            <a:pPr>
              <a:lnSpc>
                <a:spcPct val="130000"/>
              </a:lnSpc>
              <a:defRPr/>
            </a:pPr>
            <a:r>
              <a:rPr lang="en-US" altLang="en-US" sz="2800" b="0" dirty="0">
                <a:solidFill>
                  <a:srgbClr val="FF0000"/>
                </a:solidFill>
              </a:rPr>
              <a:t> Space control in response to:</a:t>
            </a:r>
          </a:p>
          <a:p>
            <a:pPr lvl="1">
              <a:lnSpc>
                <a:spcPct val="130000"/>
              </a:lnSpc>
              <a:defRPr/>
            </a:pPr>
            <a:r>
              <a:rPr lang="en-US" altLang="en-US" b="0" dirty="0"/>
              <a:t> Risk or danger</a:t>
            </a:r>
          </a:p>
          <a:p>
            <a:pPr lvl="1">
              <a:lnSpc>
                <a:spcPct val="130000"/>
              </a:lnSpc>
              <a:defRPr/>
            </a:pPr>
            <a:r>
              <a:rPr lang="en-US" altLang="en-US" b="0" dirty="0"/>
              <a:t> Traffic conditions</a:t>
            </a:r>
          </a:p>
          <a:p>
            <a:pPr lvl="1">
              <a:lnSpc>
                <a:spcPct val="130000"/>
              </a:lnSpc>
              <a:defRPr/>
            </a:pPr>
            <a:r>
              <a:rPr lang="en-US" altLang="en-US" b="0" dirty="0"/>
              <a:t> Roadway conditions</a:t>
            </a:r>
          </a:p>
          <a:p>
            <a:pPr lvl="1">
              <a:lnSpc>
                <a:spcPct val="130000"/>
              </a:lnSpc>
              <a:defRPr/>
            </a:pPr>
            <a:r>
              <a:rPr lang="en-US" altLang="en-US" b="0" dirty="0"/>
              <a:t> Vehicle balance</a:t>
            </a:r>
            <a:endParaRPr lang="en-US" altLang="en-US" dirty="0"/>
          </a:p>
        </p:txBody>
      </p:sp>
      <p:graphicFrame>
        <p:nvGraphicFramePr>
          <p:cNvPr id="8" name="Object 2050" descr="A drawing of a bald man in a pink shirt putting his fist on a table">
            <a:extLst>
              <a:ext uri="{FF2B5EF4-FFF2-40B4-BE49-F238E27FC236}">
                <a16:creationId xmlns:a16="http://schemas.microsoft.com/office/drawing/2014/main" id="{2694BEB1-512D-4876-9668-6BB4341D0A68}"/>
              </a:ext>
            </a:extLst>
          </p:cNvPr>
          <p:cNvGraphicFramePr>
            <a:graphicFrameLocks/>
          </p:cNvGraphicFramePr>
          <p:nvPr>
            <p:extLst>
              <p:ext uri="{D42A27DB-BD31-4B8C-83A1-F6EECF244321}">
                <p14:modId xmlns:p14="http://schemas.microsoft.com/office/powerpoint/2010/main" val="584364125"/>
              </p:ext>
            </p:extLst>
          </p:nvPr>
        </p:nvGraphicFramePr>
        <p:xfrm>
          <a:off x="5537200" y="2376418"/>
          <a:ext cx="3149600" cy="2603500"/>
        </p:xfrm>
        <a:graphic>
          <a:graphicData uri="http://schemas.openxmlformats.org/presentationml/2006/ole">
            <mc:AlternateContent xmlns:mc="http://schemas.openxmlformats.org/markup-compatibility/2006">
              <mc:Choice xmlns:v="urn:schemas-microsoft-com:vml" Requires="v">
                <p:oleObj spid="_x0000_s28679" name="Microsoft ClipArt Gallery" r:id="rId3" imgW="4038600" imgH="3340100" progId="MS_ClipArt_Gallery">
                  <p:embed/>
                </p:oleObj>
              </mc:Choice>
              <mc:Fallback>
                <p:oleObj name="Microsoft ClipArt Gallery" r:id="rId3" imgW="4038600" imgH="3340100" progId="MS_ClipArt_Gallery">
                  <p:embed/>
                  <p:pic>
                    <p:nvPicPr>
                      <p:cNvPr id="34818" name="Object 2050">
                        <a:extLst>
                          <a:ext uri="{FF2B5EF4-FFF2-40B4-BE49-F238E27FC236}">
                            <a16:creationId xmlns:a16="http://schemas.microsoft.com/office/drawing/2014/main" id="{5B1F1322-7F11-418A-BED1-0EEFFFB3598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2376418"/>
                        <a:ext cx="31496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A drawing of a car at safe following speeds">
            <a:extLst>
              <a:ext uri="{FF2B5EF4-FFF2-40B4-BE49-F238E27FC236}">
                <a16:creationId xmlns:a16="http://schemas.microsoft.com/office/drawing/2014/main" id="{985A6FD2-083D-4368-84A4-A925DFA8881A}"/>
              </a:ext>
            </a:extLst>
          </p:cNvPr>
          <p:cNvPicPr/>
          <p:nvPr/>
        </p:nvPicPr>
        <p:blipFill rotWithShape="1">
          <a:blip r:embed="rId5"/>
          <a:srcRect l="45833" t="70901" r="14699" b="18879"/>
          <a:stretch/>
        </p:blipFill>
        <p:spPr bwMode="auto">
          <a:xfrm>
            <a:off x="533400" y="5486400"/>
            <a:ext cx="8382000" cy="1233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569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Controlling Vehicle Balance</a:t>
            </a:r>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2/14/2019</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sp>
        <p:nvSpPr>
          <p:cNvPr id="9" name="Text Box 3">
            <a:extLst>
              <a:ext uri="{FF2B5EF4-FFF2-40B4-BE49-F238E27FC236}">
                <a16:creationId xmlns:a16="http://schemas.microsoft.com/office/drawing/2014/main" id="{8FB5A1EB-DE62-4D71-9139-8E5C6E901FFC}"/>
              </a:ext>
            </a:extLst>
          </p:cNvPr>
          <p:cNvSpPr txBox="1">
            <a:spLocks noChangeArrowheads="1"/>
          </p:cNvSpPr>
          <p:nvPr/>
        </p:nvSpPr>
        <p:spPr bwMode="auto">
          <a:xfrm>
            <a:off x="555812" y="1600200"/>
            <a:ext cx="8153400" cy="391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Tx/>
              <a:buChar char="•"/>
            </a:pPr>
            <a:r>
              <a:rPr lang="en-US" altLang="en-US" b="1" dirty="0">
                <a:solidFill>
                  <a:srgbClr val="0000CC"/>
                </a:solidFill>
                <a:effectLst>
                  <a:outerShdw blurRad="38100" dist="38100" dir="2700000" algn="tl">
                    <a:srgbClr val="C0C0C0"/>
                  </a:outerShdw>
                </a:effectLst>
                <a:latin typeface="Arial" panose="020B0604020202020204" pitchFamily="34" charset="0"/>
              </a:rPr>
              <a:t>  </a:t>
            </a:r>
            <a:r>
              <a:rPr lang="en-US" altLang="en-US" dirty="0">
                <a:solidFill>
                  <a:srgbClr val="0000CC"/>
                </a:solidFill>
                <a:latin typeface="Arial" panose="020B0604020202020204" pitchFamily="34" charset="0"/>
              </a:rPr>
              <a:t>Vehicle Balance</a:t>
            </a:r>
          </a:p>
          <a:p>
            <a:pPr lvl="1">
              <a:lnSpc>
                <a:spcPct val="70000"/>
              </a:lnSpc>
              <a:spcBef>
                <a:spcPct val="50000"/>
              </a:spcBef>
              <a:buFontTx/>
              <a:buChar char="•"/>
            </a:pPr>
            <a:r>
              <a:rPr lang="en-US" altLang="en-US" sz="2000" dirty="0">
                <a:solidFill>
                  <a:srgbClr val="FF0000"/>
                </a:solidFill>
                <a:latin typeface="Arial" panose="020B0604020202020204" pitchFamily="34" charset="0"/>
              </a:rPr>
              <a:t>  Specific amount of weight or down force on each tire patch </a:t>
            </a:r>
          </a:p>
          <a:p>
            <a:pPr lvl="1">
              <a:lnSpc>
                <a:spcPct val="70000"/>
              </a:lnSpc>
              <a:spcBef>
                <a:spcPct val="50000"/>
              </a:spcBef>
              <a:buFontTx/>
              <a:buChar char="•"/>
            </a:pPr>
            <a:r>
              <a:rPr lang="en-US" altLang="en-US" sz="2000" dirty="0">
                <a:solidFill>
                  <a:srgbClr val="FF0000"/>
                </a:solidFill>
                <a:latin typeface="Arial" panose="020B0604020202020204" pitchFamily="34" charset="0"/>
              </a:rPr>
              <a:t>  Best</a:t>
            </a:r>
            <a:r>
              <a:rPr lang="en-US" altLang="en-US" dirty="0">
                <a:solidFill>
                  <a:srgbClr val="FF0000"/>
                </a:solidFill>
                <a:latin typeface="Arial" panose="020B0604020202020204" pitchFamily="34" charset="0"/>
              </a:rPr>
              <a:t> </a:t>
            </a:r>
            <a:r>
              <a:rPr lang="en-US" altLang="en-US" sz="2000" dirty="0">
                <a:solidFill>
                  <a:srgbClr val="FF0000"/>
                </a:solidFill>
                <a:latin typeface="Arial" panose="020B0604020202020204" pitchFamily="34" charset="0"/>
              </a:rPr>
              <a:t>balance is at rest with no movement</a:t>
            </a:r>
          </a:p>
          <a:p>
            <a:pPr lvl="1">
              <a:lnSpc>
                <a:spcPct val="70000"/>
              </a:lnSpc>
              <a:spcBef>
                <a:spcPct val="50000"/>
              </a:spcBef>
              <a:buFontTx/>
              <a:buChar char="•"/>
            </a:pPr>
            <a:r>
              <a:rPr lang="en-US" altLang="en-US" sz="2000" dirty="0">
                <a:solidFill>
                  <a:srgbClr val="FF0000"/>
                </a:solidFill>
                <a:latin typeface="Arial" panose="020B0604020202020204" pitchFamily="34" charset="0"/>
              </a:rPr>
              <a:t>  Based on weight, suspension, and tire pressure</a:t>
            </a:r>
            <a:endParaRPr lang="en-US" altLang="en-US" dirty="0">
              <a:solidFill>
                <a:srgbClr val="FF0000"/>
              </a:solidFill>
              <a:latin typeface="Arial" panose="020B0604020202020204" pitchFamily="34" charset="0"/>
            </a:endParaRPr>
          </a:p>
          <a:p>
            <a:pPr>
              <a:lnSpc>
                <a:spcPct val="70000"/>
              </a:lnSpc>
              <a:spcBef>
                <a:spcPct val="50000"/>
              </a:spcBef>
              <a:buFontTx/>
              <a:buChar char="•"/>
            </a:pPr>
            <a:r>
              <a:rPr lang="en-US" altLang="en-US" dirty="0">
                <a:solidFill>
                  <a:srgbClr val="0000CC"/>
                </a:solidFill>
                <a:latin typeface="Arial" panose="020B0604020202020204" pitchFamily="34" charset="0"/>
              </a:rPr>
              <a:t>  Vehicle movement </a:t>
            </a:r>
          </a:p>
          <a:p>
            <a:pPr lvl="1">
              <a:lnSpc>
                <a:spcPct val="70000"/>
              </a:lnSpc>
              <a:spcBef>
                <a:spcPct val="50000"/>
              </a:spcBef>
              <a:buFontTx/>
              <a:buChar char="•"/>
            </a:pPr>
            <a:r>
              <a:rPr lang="en-US" altLang="en-US" sz="2000" dirty="0">
                <a:solidFill>
                  <a:srgbClr val="FF0000"/>
                </a:solidFill>
                <a:latin typeface="Arial" panose="020B0604020202020204" pitchFamily="34" charset="0"/>
              </a:rPr>
              <a:t>  Creates changes to the vehicle balance </a:t>
            </a:r>
          </a:p>
          <a:p>
            <a:pPr lvl="1">
              <a:lnSpc>
                <a:spcPct val="70000"/>
              </a:lnSpc>
              <a:spcBef>
                <a:spcPct val="50000"/>
              </a:spcBef>
              <a:buFontTx/>
              <a:buChar char="•"/>
            </a:pPr>
            <a:r>
              <a:rPr lang="en-US" altLang="en-US" sz="2000" dirty="0">
                <a:solidFill>
                  <a:srgbClr val="FF0000"/>
                </a:solidFill>
                <a:latin typeface="Arial" panose="020B0604020202020204" pitchFamily="34" charset="0"/>
              </a:rPr>
              <a:t>  Due to suspension and pressure changes</a:t>
            </a:r>
            <a:r>
              <a:rPr lang="en-US" altLang="en-US" dirty="0">
                <a:solidFill>
                  <a:srgbClr val="FF0000"/>
                </a:solidFill>
                <a:latin typeface="Arial" panose="020B0604020202020204" pitchFamily="34" charset="0"/>
              </a:rPr>
              <a:t> </a:t>
            </a:r>
          </a:p>
          <a:p>
            <a:pPr>
              <a:lnSpc>
                <a:spcPct val="70000"/>
              </a:lnSpc>
              <a:spcBef>
                <a:spcPct val="50000"/>
              </a:spcBef>
              <a:buFontTx/>
              <a:buChar char="•"/>
            </a:pPr>
            <a:r>
              <a:rPr lang="en-US" altLang="en-US" dirty="0">
                <a:solidFill>
                  <a:srgbClr val="0000CC"/>
                </a:solidFill>
                <a:latin typeface="Arial" panose="020B0604020202020204" pitchFamily="34" charset="0"/>
              </a:rPr>
              <a:t>  Vehicle Balance Technical Terms </a:t>
            </a:r>
          </a:p>
          <a:p>
            <a:pPr lvl="1">
              <a:lnSpc>
                <a:spcPct val="70000"/>
              </a:lnSpc>
              <a:spcBef>
                <a:spcPct val="50000"/>
              </a:spcBef>
              <a:buFontTx/>
              <a:buChar char="•"/>
            </a:pPr>
            <a:r>
              <a:rPr lang="en-US" altLang="en-US" sz="2000" dirty="0">
                <a:solidFill>
                  <a:srgbClr val="0000CC"/>
                </a:solidFill>
                <a:latin typeface="Arial" panose="020B0604020202020204" pitchFamily="34" charset="0"/>
              </a:rPr>
              <a:t> Roll:  </a:t>
            </a:r>
            <a:r>
              <a:rPr lang="en-US" altLang="en-US" sz="2000" dirty="0">
                <a:solidFill>
                  <a:srgbClr val="FF0000"/>
                </a:solidFill>
                <a:latin typeface="Arial" panose="020B0604020202020204" pitchFamily="34" charset="0"/>
              </a:rPr>
              <a:t>vehicle moves from side to side </a:t>
            </a:r>
          </a:p>
          <a:p>
            <a:pPr lvl="1">
              <a:lnSpc>
                <a:spcPct val="70000"/>
              </a:lnSpc>
              <a:spcBef>
                <a:spcPct val="50000"/>
              </a:spcBef>
              <a:buFontTx/>
              <a:buChar char="•"/>
            </a:pPr>
            <a:r>
              <a:rPr lang="en-US" altLang="en-US" sz="2000" dirty="0">
                <a:solidFill>
                  <a:srgbClr val="0000CC"/>
                </a:solidFill>
                <a:latin typeface="Arial" panose="020B0604020202020204" pitchFamily="34" charset="0"/>
              </a:rPr>
              <a:t> Pitch: </a:t>
            </a:r>
            <a:r>
              <a:rPr lang="en-US" altLang="en-US" sz="2000" dirty="0">
                <a:solidFill>
                  <a:srgbClr val="FF0000"/>
                </a:solidFill>
                <a:latin typeface="Arial" panose="020B0604020202020204" pitchFamily="34" charset="0"/>
              </a:rPr>
              <a:t>vehicle moves forward or backward</a:t>
            </a:r>
            <a:r>
              <a:rPr lang="en-US" altLang="en-US" sz="2000" dirty="0">
                <a:solidFill>
                  <a:srgbClr val="CC0000"/>
                </a:solidFill>
                <a:latin typeface="Arial" panose="020B0604020202020204" pitchFamily="34" charset="0"/>
              </a:rPr>
              <a:t> </a:t>
            </a:r>
          </a:p>
          <a:p>
            <a:pPr lvl="1">
              <a:lnSpc>
                <a:spcPct val="70000"/>
              </a:lnSpc>
              <a:spcBef>
                <a:spcPct val="50000"/>
              </a:spcBef>
              <a:buFontTx/>
              <a:buChar char="•"/>
            </a:pPr>
            <a:r>
              <a:rPr lang="en-US" altLang="en-US" sz="2000" dirty="0">
                <a:solidFill>
                  <a:srgbClr val="0000CC"/>
                </a:solidFill>
                <a:latin typeface="Arial" panose="020B0604020202020204" pitchFamily="34" charset="0"/>
              </a:rPr>
              <a:t> Yaw:  </a:t>
            </a:r>
            <a:r>
              <a:rPr lang="en-US" altLang="en-US" sz="2000" dirty="0">
                <a:solidFill>
                  <a:srgbClr val="FF0000"/>
                </a:solidFill>
                <a:latin typeface="Arial" panose="020B0604020202020204" pitchFamily="34" charset="0"/>
              </a:rPr>
              <a:t>vehicle moves left or right</a:t>
            </a:r>
            <a:r>
              <a:rPr lang="en-US" altLang="en-US" dirty="0">
                <a:solidFill>
                  <a:srgbClr val="FF0000"/>
                </a:solidFill>
                <a:latin typeface="Arial" panose="020B0604020202020204" pitchFamily="34" charset="0"/>
              </a:rPr>
              <a:t> </a:t>
            </a:r>
          </a:p>
        </p:txBody>
      </p:sp>
      <p:graphicFrame>
        <p:nvGraphicFramePr>
          <p:cNvPr id="10" name="Object 5" descr="A motorcyclist">
            <a:extLst>
              <a:ext uri="{FF2B5EF4-FFF2-40B4-BE49-F238E27FC236}">
                <a16:creationId xmlns:a16="http://schemas.microsoft.com/office/drawing/2014/main" id="{7B392706-0737-42F7-8691-D1EF39D16186}"/>
              </a:ext>
            </a:extLst>
          </p:cNvPr>
          <p:cNvGraphicFramePr>
            <a:graphicFrameLocks noChangeAspect="1"/>
          </p:cNvGraphicFramePr>
          <p:nvPr>
            <p:extLst>
              <p:ext uri="{D42A27DB-BD31-4B8C-83A1-F6EECF244321}">
                <p14:modId xmlns:p14="http://schemas.microsoft.com/office/powerpoint/2010/main" val="3771968439"/>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2475" name="Clip" r:id="rId3" imgW="945000" imgH="822600" progId="MS_ClipArt_Gallery.2">
                  <p:embed/>
                </p:oleObj>
              </mc:Choice>
              <mc:Fallback>
                <p:oleObj name="Clip" r:id="rId3" imgW="945000" imgH="822600" progId="MS_ClipArt_Gallery.2">
                  <p:embed/>
                  <p:pic>
                    <p:nvPicPr>
                      <p:cNvPr id="308229" name="Object 5">
                        <a:extLst>
                          <a:ext uri="{FF2B5EF4-FFF2-40B4-BE49-F238E27FC236}">
                            <a16:creationId xmlns:a16="http://schemas.microsoft.com/office/drawing/2014/main" id="{D7915D26-91E7-402A-B95F-02444FB94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4" descr="A bicyclist">
            <a:extLst>
              <a:ext uri="{FF2B5EF4-FFF2-40B4-BE49-F238E27FC236}">
                <a16:creationId xmlns:a16="http://schemas.microsoft.com/office/drawing/2014/main" id="{CDAA803A-BE77-4828-B583-B3882F419751}"/>
              </a:ext>
            </a:extLst>
          </p:cNvPr>
          <p:cNvGraphicFramePr>
            <a:graphicFrameLocks noChangeAspect="1"/>
          </p:cNvGraphicFramePr>
          <p:nvPr>
            <p:extLst>
              <p:ext uri="{D42A27DB-BD31-4B8C-83A1-F6EECF244321}">
                <p14:modId xmlns:p14="http://schemas.microsoft.com/office/powerpoint/2010/main" val="1588514623"/>
              </p:ext>
            </p:extLst>
          </p:nvPr>
        </p:nvGraphicFramePr>
        <p:xfrm>
          <a:off x="7151592" y="3325365"/>
          <a:ext cx="1281113" cy="1258888"/>
        </p:xfrm>
        <a:graphic>
          <a:graphicData uri="http://schemas.openxmlformats.org/presentationml/2006/ole">
            <mc:AlternateContent xmlns:mc="http://schemas.openxmlformats.org/markup-compatibility/2006">
              <mc:Choice xmlns:v="urn:schemas-microsoft-com:vml" Requires="v">
                <p:oleObj spid="_x0000_s12476" name="Clip" r:id="rId5" imgW="1281600" imgH="1258920" progId="MS_ClipArt_Gallery.2">
                  <p:embed/>
                </p:oleObj>
              </mc:Choice>
              <mc:Fallback>
                <p:oleObj name="Clip" r:id="rId5" imgW="1281600" imgH="1258920" progId="MS_ClipArt_Gallery.2">
                  <p:embed/>
                  <p:pic>
                    <p:nvPicPr>
                      <p:cNvPr id="308228" name="Object 4">
                        <a:extLst>
                          <a:ext uri="{FF2B5EF4-FFF2-40B4-BE49-F238E27FC236}">
                            <a16:creationId xmlns:a16="http://schemas.microsoft.com/office/drawing/2014/main" id="{0AE10DF8-7697-46E2-86D8-D5E28F4314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1592" y="3325365"/>
                        <a:ext cx="1281113"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6" descr="A drawing of a school bus">
            <a:extLst>
              <a:ext uri="{FF2B5EF4-FFF2-40B4-BE49-F238E27FC236}">
                <a16:creationId xmlns:a16="http://schemas.microsoft.com/office/drawing/2014/main" id="{69DE45E5-95D8-447A-91AC-3BE85A43CE5B}"/>
              </a:ext>
            </a:extLst>
          </p:cNvPr>
          <p:cNvGraphicFramePr>
            <a:graphicFrameLocks noChangeAspect="1"/>
          </p:cNvGraphicFramePr>
          <p:nvPr>
            <p:extLst>
              <p:ext uri="{D42A27DB-BD31-4B8C-83A1-F6EECF244321}">
                <p14:modId xmlns:p14="http://schemas.microsoft.com/office/powerpoint/2010/main" val="376023773"/>
              </p:ext>
            </p:extLst>
          </p:nvPr>
        </p:nvGraphicFramePr>
        <p:xfrm>
          <a:off x="4850840" y="5766454"/>
          <a:ext cx="1406525" cy="757238"/>
        </p:xfrm>
        <a:graphic>
          <a:graphicData uri="http://schemas.openxmlformats.org/presentationml/2006/ole">
            <mc:AlternateContent xmlns:mc="http://schemas.openxmlformats.org/markup-compatibility/2006">
              <mc:Choice xmlns:v="urn:schemas-microsoft-com:vml" Requires="v">
                <p:oleObj spid="_x0000_s12477" name="Clip" r:id="rId7" imgW="1398600" imgH="555840" progId="MS_ClipArt_Gallery.2">
                  <p:embed/>
                </p:oleObj>
              </mc:Choice>
              <mc:Fallback>
                <p:oleObj name="Clip" r:id="rId7" imgW="1398600" imgH="555840" progId="MS_ClipArt_Gallery.2">
                  <p:embed/>
                  <p:pic>
                    <p:nvPicPr>
                      <p:cNvPr id="308230" name="Object 6">
                        <a:extLst>
                          <a:ext uri="{FF2B5EF4-FFF2-40B4-BE49-F238E27FC236}">
                            <a16:creationId xmlns:a16="http://schemas.microsoft.com/office/drawing/2014/main" id="{CEBB5818-CC6D-4676-BF37-33E38A766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152"/>
                      <a:stretch>
                        <a:fillRect/>
                      </a:stretch>
                    </p:blipFill>
                    <p:spPr bwMode="auto">
                      <a:xfrm>
                        <a:off x="4850840" y="5766454"/>
                        <a:ext cx="1406525"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descr="A drawing of a red car">
            <a:extLst>
              <a:ext uri="{FF2B5EF4-FFF2-40B4-BE49-F238E27FC236}">
                <a16:creationId xmlns:a16="http://schemas.microsoft.com/office/drawing/2014/main" id="{22FEC22A-58E3-4BA1-81C0-F686D6A0A669}"/>
              </a:ext>
            </a:extLst>
          </p:cNvPr>
          <p:cNvGraphicFramePr>
            <a:graphicFrameLocks noChangeAspect="1"/>
          </p:cNvGraphicFramePr>
          <p:nvPr>
            <p:extLst>
              <p:ext uri="{D42A27DB-BD31-4B8C-83A1-F6EECF244321}">
                <p14:modId xmlns:p14="http://schemas.microsoft.com/office/powerpoint/2010/main" val="1762121674"/>
              </p:ext>
            </p:extLst>
          </p:nvPr>
        </p:nvGraphicFramePr>
        <p:xfrm>
          <a:off x="7003954" y="4842194"/>
          <a:ext cx="1576388" cy="850900"/>
        </p:xfrm>
        <a:graphic>
          <a:graphicData uri="http://schemas.openxmlformats.org/presentationml/2006/ole">
            <mc:AlternateContent xmlns:mc="http://schemas.openxmlformats.org/markup-compatibility/2006">
              <mc:Choice xmlns:v="urn:schemas-microsoft-com:vml" Requires="v">
                <p:oleObj spid="_x0000_s12478" name="Clip" r:id="rId9" imgW="2238840" imgH="1209240" progId="MS_ClipArt_Gallery.2">
                  <p:embed/>
                </p:oleObj>
              </mc:Choice>
              <mc:Fallback>
                <p:oleObj name="Clip" r:id="rId9" imgW="2238840" imgH="1209240" progId="MS_ClipArt_Gallery.2">
                  <p:embed/>
                  <p:pic>
                    <p:nvPicPr>
                      <p:cNvPr id="308231" name="Object 7">
                        <a:extLst>
                          <a:ext uri="{FF2B5EF4-FFF2-40B4-BE49-F238E27FC236}">
                            <a16:creationId xmlns:a16="http://schemas.microsoft.com/office/drawing/2014/main" id="{9BAC2F92-BA92-413E-8800-8DF5D06C9E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3954" y="4842194"/>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8" descr="A drawing of a car's suspension">
            <a:extLst>
              <a:ext uri="{FF2B5EF4-FFF2-40B4-BE49-F238E27FC236}">
                <a16:creationId xmlns:a16="http://schemas.microsoft.com/office/drawing/2014/main" id="{8F812D49-61E6-426D-B9C2-BF40D31393F4}"/>
              </a:ext>
            </a:extLst>
          </p:cNvPr>
          <p:cNvGrpSpPr>
            <a:grpSpLocks/>
          </p:cNvGrpSpPr>
          <p:nvPr/>
        </p:nvGrpSpPr>
        <p:grpSpPr bwMode="auto">
          <a:xfrm>
            <a:off x="7162799" y="2355029"/>
            <a:ext cx="1752600" cy="762000"/>
            <a:chOff x="4512" y="1392"/>
            <a:chExt cx="1104" cy="480"/>
          </a:xfrm>
        </p:grpSpPr>
        <p:graphicFrame>
          <p:nvGraphicFramePr>
            <p:cNvPr id="15" name="Object 9">
              <a:extLst>
                <a:ext uri="{FF2B5EF4-FFF2-40B4-BE49-F238E27FC236}">
                  <a16:creationId xmlns:a16="http://schemas.microsoft.com/office/drawing/2014/main" id="{54D84E89-EBA2-4F4F-81B2-48AC01831A7E}"/>
                </a:ext>
              </a:extLst>
            </p:cNvPr>
            <p:cNvGraphicFramePr>
              <a:graphicFrameLocks noChangeAspect="1"/>
            </p:cNvGraphicFramePr>
            <p:nvPr/>
          </p:nvGraphicFramePr>
          <p:xfrm>
            <a:off x="4656" y="1392"/>
            <a:ext cx="816" cy="317"/>
          </p:xfrm>
          <a:graphic>
            <a:graphicData uri="http://schemas.openxmlformats.org/presentationml/2006/ole">
              <mc:AlternateContent xmlns:mc="http://schemas.openxmlformats.org/markup-compatibility/2006">
                <mc:Choice xmlns:v="urn:schemas-microsoft-com:vml" Requires="v">
                  <p:oleObj spid="_x0000_s12479" name="Clip" r:id="rId11" imgW="874080" imgH="340920" progId="MS_ClipArt_Gallery.2">
                    <p:embed/>
                  </p:oleObj>
                </mc:Choice>
                <mc:Fallback>
                  <p:oleObj name="Clip" r:id="rId11" imgW="874080" imgH="340920" progId="MS_ClipArt_Gallery.2">
                    <p:embed/>
                    <p:pic>
                      <p:nvPicPr>
                        <p:cNvPr id="308233" name="Object 9">
                          <a:extLst>
                            <a:ext uri="{FF2B5EF4-FFF2-40B4-BE49-F238E27FC236}">
                              <a16:creationId xmlns:a16="http://schemas.microsoft.com/office/drawing/2014/main" id="{14D52A19-69DE-4C7C-9C60-07F73EE22E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 y="1392"/>
                          <a:ext cx="816"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0">
              <a:extLst>
                <a:ext uri="{FF2B5EF4-FFF2-40B4-BE49-F238E27FC236}">
                  <a16:creationId xmlns:a16="http://schemas.microsoft.com/office/drawing/2014/main" id="{6549C299-CB8E-4136-A093-46920A2DDEC2}"/>
                </a:ext>
              </a:extLst>
            </p:cNvPr>
            <p:cNvSpPr>
              <a:spLocks noChangeShapeType="1"/>
            </p:cNvSpPr>
            <p:nvPr/>
          </p:nvSpPr>
          <p:spPr bwMode="auto">
            <a:xfrm>
              <a:off x="5328" y="1728"/>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1">
              <a:extLst>
                <a:ext uri="{FF2B5EF4-FFF2-40B4-BE49-F238E27FC236}">
                  <a16:creationId xmlns:a16="http://schemas.microsoft.com/office/drawing/2014/main" id="{2832A8EA-EDB9-4EE0-9FD6-6BF6FD1E21FF}"/>
                </a:ext>
              </a:extLst>
            </p:cNvPr>
            <p:cNvSpPr>
              <a:spLocks noChangeShapeType="1"/>
            </p:cNvSpPr>
            <p:nvPr/>
          </p:nvSpPr>
          <p:spPr bwMode="auto">
            <a:xfrm>
              <a:off x="4800" y="1728"/>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2">
              <a:extLst>
                <a:ext uri="{FF2B5EF4-FFF2-40B4-BE49-F238E27FC236}">
                  <a16:creationId xmlns:a16="http://schemas.microsoft.com/office/drawing/2014/main" id="{CD2A8B9E-1BFC-49D7-BE9C-B46E0255804C}"/>
                </a:ext>
              </a:extLst>
            </p:cNvPr>
            <p:cNvSpPr>
              <a:spLocks noChangeShapeType="1"/>
            </p:cNvSpPr>
            <p:nvPr/>
          </p:nvSpPr>
          <p:spPr bwMode="auto">
            <a:xfrm>
              <a:off x="4512" y="1728"/>
              <a:ext cx="11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6604-D43E-4414-A7B1-D77714E373C0}"/>
              </a:ext>
            </a:extLst>
          </p:cNvPr>
          <p:cNvSpPr>
            <a:spLocks noGrp="1"/>
          </p:cNvSpPr>
          <p:nvPr>
            <p:ph type="title"/>
          </p:nvPr>
        </p:nvSpPr>
        <p:spPr>
          <a:xfrm>
            <a:off x="457200" y="329452"/>
            <a:ext cx="8229600" cy="1143000"/>
          </a:xfrm>
        </p:spPr>
        <p:txBody>
          <a:bodyPr/>
          <a:lstStyle/>
          <a:p>
            <a:r>
              <a:rPr lang="en-US" altLang="en-US" dirty="0"/>
              <a:t>Assignment</a:t>
            </a:r>
            <a:endParaRPr lang="en-US" dirty="0"/>
          </a:p>
        </p:txBody>
      </p:sp>
      <p:sp>
        <p:nvSpPr>
          <p:cNvPr id="4" name="Date Placeholder 3">
            <a:extLst>
              <a:ext uri="{FF2B5EF4-FFF2-40B4-BE49-F238E27FC236}">
                <a16:creationId xmlns:a16="http://schemas.microsoft.com/office/drawing/2014/main" id="{74C65B05-3E9D-4933-823B-15A8764B7F34}"/>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235155E2-4FCA-426B-B2DB-79300760220F}"/>
              </a:ext>
            </a:extLst>
          </p:cNvPr>
          <p:cNvSpPr>
            <a:spLocks noGrp="1"/>
          </p:cNvSpPr>
          <p:nvPr>
            <p:ph type="sldNum" sz="quarter" idx="12"/>
          </p:nvPr>
        </p:nvSpPr>
        <p:spPr/>
        <p:txBody>
          <a:bodyPr/>
          <a:lstStyle/>
          <a:p>
            <a:fld id="{680C5762-CF65-4775-9966-A58D40CC61B9}" type="slidenum">
              <a:rPr lang="en-US" smtClean="0"/>
              <a:t>30</a:t>
            </a:fld>
            <a:endParaRPr lang="en-US"/>
          </a:p>
        </p:txBody>
      </p:sp>
      <p:sp>
        <p:nvSpPr>
          <p:cNvPr id="8" name="Rectangle 3">
            <a:extLst>
              <a:ext uri="{FF2B5EF4-FFF2-40B4-BE49-F238E27FC236}">
                <a16:creationId xmlns:a16="http://schemas.microsoft.com/office/drawing/2014/main" id="{117C269A-B0D8-44E2-8284-35848E36F597}"/>
              </a:ext>
            </a:extLst>
          </p:cNvPr>
          <p:cNvSpPr>
            <a:spLocks noGrp="1" noChangeArrowheads="1"/>
          </p:cNvSpPr>
          <p:nvPr>
            <p:ph idx="1"/>
          </p:nvPr>
        </p:nvSpPr>
        <p:spPr bwMode="auto">
          <a:xfrm>
            <a:off x="628650" y="1436172"/>
            <a:ext cx="7886700" cy="4351338"/>
          </a:xfrm>
        </p:spPr>
        <p:txBody>
          <a:bodyPr wrap="square" numCol="1" anchor="t" anchorCtr="0" compatLnSpc="1">
            <a:prstTxWarp prst="textNoShape">
              <a:avLst/>
            </a:prstTxWarp>
            <a:normAutofit/>
          </a:bodyPr>
          <a:lstStyle/>
          <a:p>
            <a:pPr>
              <a:lnSpc>
                <a:spcPct val="130000"/>
              </a:lnSpc>
              <a:defRPr/>
            </a:pPr>
            <a:r>
              <a:rPr lang="en-US" altLang="en-US" sz="2800" dirty="0">
                <a:solidFill>
                  <a:srgbClr val="FF0000"/>
                </a:solidFill>
              </a:rPr>
              <a:t> Range Activity Group</a:t>
            </a:r>
          </a:p>
          <a:p>
            <a:pPr lvl="1">
              <a:lnSpc>
                <a:spcPct val="130000"/>
              </a:lnSpc>
              <a:defRPr/>
            </a:pPr>
            <a:r>
              <a:rPr lang="en-US" altLang="en-US" sz="2400" dirty="0"/>
              <a:t> Auto Control Monster</a:t>
            </a:r>
          </a:p>
          <a:p>
            <a:pPr lvl="1">
              <a:lnSpc>
                <a:spcPct val="130000"/>
              </a:lnSpc>
              <a:defRPr/>
            </a:pPr>
            <a:r>
              <a:rPr lang="en-US" altLang="en-US" sz="2400" dirty="0"/>
              <a:t> Take activity sheets to vehicle</a:t>
            </a:r>
          </a:p>
          <a:p>
            <a:pPr>
              <a:lnSpc>
                <a:spcPct val="130000"/>
              </a:lnSpc>
              <a:defRPr/>
            </a:pPr>
            <a:r>
              <a:rPr lang="en-US" altLang="en-US" sz="2800" dirty="0">
                <a:solidFill>
                  <a:srgbClr val="FF0000"/>
                </a:solidFill>
              </a:rPr>
              <a:t> Simulation Activity Group</a:t>
            </a:r>
          </a:p>
          <a:p>
            <a:pPr lvl="1">
              <a:lnSpc>
                <a:spcPct val="130000"/>
              </a:lnSpc>
              <a:defRPr/>
            </a:pPr>
            <a:r>
              <a:rPr lang="en-US" altLang="en-US" sz="2400" dirty="0"/>
              <a:t>  Sign in on attendance sheet</a:t>
            </a:r>
          </a:p>
          <a:p>
            <a:pPr lvl="1">
              <a:lnSpc>
                <a:spcPct val="130000"/>
              </a:lnSpc>
              <a:defRPr/>
            </a:pPr>
            <a:r>
              <a:rPr lang="en-US" altLang="en-US" sz="2400" dirty="0"/>
              <a:t>  Place grade on your sheet</a:t>
            </a:r>
          </a:p>
          <a:p>
            <a:pPr lvl="1">
              <a:lnSpc>
                <a:spcPct val="130000"/>
              </a:lnSpc>
              <a:defRPr/>
            </a:pPr>
            <a:r>
              <a:rPr lang="en-US" altLang="en-US" sz="2400" dirty="0"/>
              <a:t>  Note your simulator number</a:t>
            </a:r>
          </a:p>
          <a:p>
            <a:pPr>
              <a:lnSpc>
                <a:spcPct val="200000"/>
              </a:lnSpc>
            </a:pPr>
            <a:endParaRPr lang="en-US" altLang="en-US" sz="2400" dirty="0"/>
          </a:p>
        </p:txBody>
      </p:sp>
    </p:spTree>
    <p:extLst>
      <p:ext uri="{BB962C8B-B14F-4D97-AF65-F5344CB8AC3E}">
        <p14:creationId xmlns:p14="http://schemas.microsoft.com/office/powerpoint/2010/main" val="3748686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31</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2/14/2019</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Controlling Vehicle Balance</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2/14/2019</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graphicFrame>
        <p:nvGraphicFramePr>
          <p:cNvPr id="10" name="Object 4" descr="A drawing of a motorcyclist">
            <a:extLst>
              <a:ext uri="{FF2B5EF4-FFF2-40B4-BE49-F238E27FC236}">
                <a16:creationId xmlns:a16="http://schemas.microsoft.com/office/drawing/2014/main" id="{468F2508-1D15-4EA6-89E1-FBBA846239D9}"/>
              </a:ext>
            </a:extLst>
          </p:cNvPr>
          <p:cNvGraphicFramePr>
            <a:graphicFrameLocks noChangeAspect="1"/>
          </p:cNvGraphicFramePr>
          <p:nvPr>
            <p:extLst>
              <p:ext uri="{D42A27DB-BD31-4B8C-83A1-F6EECF244321}">
                <p14:modId xmlns:p14="http://schemas.microsoft.com/office/powerpoint/2010/main" val="3692164284"/>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3384" name="Clip" r:id="rId3" imgW="945000" imgH="822600" progId="MS_ClipArt_Gallery.2">
                  <p:embed/>
                </p:oleObj>
              </mc:Choice>
              <mc:Fallback>
                <p:oleObj name="Clip" r:id="rId3" imgW="945000" imgH="822600" progId="MS_ClipArt_Gallery.2">
                  <p:embed/>
                  <p:pic>
                    <p:nvPicPr>
                      <p:cNvPr id="309252" name="Object 4">
                        <a:extLst>
                          <a:ext uri="{FF2B5EF4-FFF2-40B4-BE49-F238E27FC236}">
                            <a16:creationId xmlns:a16="http://schemas.microsoft.com/office/drawing/2014/main" id="{3835D35D-D317-4549-A14F-B29469E6B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a:extLst>
              <a:ext uri="{FF2B5EF4-FFF2-40B4-BE49-F238E27FC236}">
                <a16:creationId xmlns:a16="http://schemas.microsoft.com/office/drawing/2014/main" id="{D1FB20B4-E4BB-4384-BC51-51F6B7317C07}"/>
              </a:ext>
            </a:extLst>
          </p:cNvPr>
          <p:cNvSpPr txBox="1">
            <a:spLocks noChangeArrowheads="1"/>
          </p:cNvSpPr>
          <p:nvPr/>
        </p:nvSpPr>
        <p:spPr>
          <a:xfrm>
            <a:off x="533400" y="1329719"/>
            <a:ext cx="7772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Monotype Sorts" pitchFamily="2" charset="2"/>
              <a:buNone/>
            </a:pPr>
            <a:r>
              <a:rPr lang="en-US" altLang="en-US" sz="2400" dirty="0">
                <a:solidFill>
                  <a:srgbClr val="0000CC"/>
                </a:solidFill>
              </a:rPr>
              <a:t>Maintaining Vehicle Balance</a:t>
            </a:r>
            <a:endParaRPr lang="en-US" altLang="en-US" sz="2000" dirty="0">
              <a:solidFill>
                <a:srgbClr val="0000CC"/>
              </a:solidFill>
            </a:endParaRPr>
          </a:p>
          <a:p>
            <a:pPr lvl="1">
              <a:lnSpc>
                <a:spcPct val="130000"/>
              </a:lnSpc>
            </a:pPr>
            <a:r>
              <a:rPr lang="en-US" altLang="en-US" sz="1800" dirty="0">
                <a:solidFill>
                  <a:srgbClr val="FF0000"/>
                </a:solidFill>
              </a:rPr>
              <a:t>Steering Wheel Balance </a:t>
            </a:r>
          </a:p>
          <a:p>
            <a:pPr lvl="2">
              <a:lnSpc>
                <a:spcPct val="130000"/>
              </a:lnSpc>
            </a:pPr>
            <a:r>
              <a:rPr lang="en-US" altLang="en-US" sz="1600" dirty="0">
                <a:solidFill>
                  <a:srgbClr val="0000CC"/>
                </a:solidFill>
              </a:rPr>
              <a:t>Smaller steering wheel</a:t>
            </a:r>
          </a:p>
          <a:p>
            <a:pPr lvl="2">
              <a:lnSpc>
                <a:spcPct val="130000"/>
              </a:lnSpc>
            </a:pPr>
            <a:r>
              <a:rPr lang="en-US" altLang="en-US" sz="1600" dirty="0">
                <a:solidFill>
                  <a:srgbClr val="0000CC"/>
                </a:solidFill>
              </a:rPr>
              <a:t>Rack and pinion steering</a:t>
            </a:r>
          </a:p>
          <a:p>
            <a:pPr lvl="1">
              <a:lnSpc>
                <a:spcPct val="130000"/>
              </a:lnSpc>
            </a:pPr>
            <a:r>
              <a:rPr lang="en-US" altLang="en-US" sz="1800" dirty="0">
                <a:solidFill>
                  <a:srgbClr val="FF0000"/>
                </a:solidFill>
              </a:rPr>
              <a:t>Changes In Steering Ratios and Mechanism</a:t>
            </a:r>
          </a:p>
          <a:p>
            <a:pPr lvl="2">
              <a:lnSpc>
                <a:spcPct val="130000"/>
              </a:lnSpc>
            </a:pPr>
            <a:r>
              <a:rPr lang="en-US" altLang="en-US" sz="1600" dirty="0">
                <a:solidFill>
                  <a:srgbClr val="0000CC"/>
                </a:solidFill>
              </a:rPr>
              <a:t>Less steering needed for wheel response</a:t>
            </a:r>
          </a:p>
          <a:p>
            <a:pPr lvl="2">
              <a:lnSpc>
                <a:spcPct val="130000"/>
              </a:lnSpc>
            </a:pPr>
            <a:r>
              <a:rPr lang="en-US" altLang="en-US" sz="1600" dirty="0">
                <a:solidFill>
                  <a:srgbClr val="0000CC"/>
                </a:solidFill>
              </a:rPr>
              <a:t>Amount of steering from left lock to right lock </a:t>
            </a:r>
          </a:p>
          <a:p>
            <a:pPr lvl="2">
              <a:lnSpc>
                <a:spcPct val="130000"/>
              </a:lnSpc>
            </a:pPr>
            <a:r>
              <a:rPr lang="en-US" altLang="en-US" sz="1600" dirty="0">
                <a:solidFill>
                  <a:srgbClr val="0000CC"/>
                </a:solidFill>
              </a:rPr>
              <a:t>Prior to 1980 (4-5 turns), after 1980 (2-3 turns)</a:t>
            </a:r>
          </a:p>
          <a:p>
            <a:pPr lvl="1">
              <a:lnSpc>
                <a:spcPct val="130000"/>
              </a:lnSpc>
            </a:pPr>
            <a:r>
              <a:rPr lang="en-US" altLang="en-US" sz="1800" dirty="0">
                <a:solidFill>
                  <a:srgbClr val="FF0000"/>
                </a:solidFill>
              </a:rPr>
              <a:t>Precise Steering, Braking and Accelerator Input Needed</a:t>
            </a:r>
          </a:p>
          <a:p>
            <a:pPr lvl="2">
              <a:lnSpc>
                <a:spcPct val="130000"/>
              </a:lnSpc>
            </a:pPr>
            <a:r>
              <a:rPr lang="en-US" altLang="en-US" sz="1600" dirty="0">
                <a:solidFill>
                  <a:srgbClr val="0000CC"/>
                </a:solidFill>
              </a:rPr>
              <a:t>Less steering movements</a:t>
            </a:r>
          </a:p>
          <a:p>
            <a:pPr lvl="2">
              <a:lnSpc>
                <a:spcPct val="130000"/>
              </a:lnSpc>
            </a:pPr>
            <a:r>
              <a:rPr lang="en-US" altLang="en-US" sz="1600" dirty="0">
                <a:solidFill>
                  <a:srgbClr val="0000CC"/>
                </a:solidFill>
              </a:rPr>
              <a:t>Squeeze brake</a:t>
            </a:r>
          </a:p>
          <a:p>
            <a:pPr lvl="2">
              <a:lnSpc>
                <a:spcPct val="130000"/>
              </a:lnSpc>
            </a:pPr>
            <a:r>
              <a:rPr lang="en-US" altLang="en-US" sz="1600" dirty="0">
                <a:solidFill>
                  <a:srgbClr val="0000CC"/>
                </a:solidFill>
              </a:rPr>
              <a:t>Smooth acceleration and deceleration</a:t>
            </a:r>
          </a:p>
        </p:txBody>
      </p:sp>
      <p:pic>
        <p:nvPicPr>
          <p:cNvPr id="12" name="Picture 5" descr="A drawing of a woman driving">
            <a:extLst>
              <a:ext uri="{FF2B5EF4-FFF2-40B4-BE49-F238E27FC236}">
                <a16:creationId xmlns:a16="http://schemas.microsoft.com/office/drawing/2014/main" id="{1CE341BB-F96A-4A22-860E-D5A48EEE5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72244"/>
            <a:ext cx="2133600" cy="1417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6" descr="A drawing of a red car">
            <a:extLst>
              <a:ext uri="{FF2B5EF4-FFF2-40B4-BE49-F238E27FC236}">
                <a16:creationId xmlns:a16="http://schemas.microsoft.com/office/drawing/2014/main" id="{2E4B719D-0558-498F-BA35-1ABC04B99AC4}"/>
              </a:ext>
            </a:extLst>
          </p:cNvPr>
          <p:cNvGraphicFramePr>
            <a:graphicFrameLocks noChangeAspect="1"/>
          </p:cNvGraphicFramePr>
          <p:nvPr>
            <p:extLst>
              <p:ext uri="{D42A27DB-BD31-4B8C-83A1-F6EECF244321}">
                <p14:modId xmlns:p14="http://schemas.microsoft.com/office/powerpoint/2010/main" val="1343546100"/>
              </p:ext>
            </p:extLst>
          </p:nvPr>
        </p:nvGraphicFramePr>
        <p:xfrm>
          <a:off x="7289006" y="5102831"/>
          <a:ext cx="1576388" cy="850900"/>
        </p:xfrm>
        <a:graphic>
          <a:graphicData uri="http://schemas.openxmlformats.org/presentationml/2006/ole">
            <mc:AlternateContent xmlns:mc="http://schemas.openxmlformats.org/markup-compatibility/2006">
              <mc:Choice xmlns:v="urn:schemas-microsoft-com:vml" Requires="v">
                <p:oleObj spid="_x0000_s13385" name="Clip" r:id="rId6" imgW="2238840" imgH="1209240" progId="MS_ClipArt_Gallery.2">
                  <p:embed/>
                </p:oleObj>
              </mc:Choice>
              <mc:Fallback>
                <p:oleObj name="Clip" r:id="rId6" imgW="2238840" imgH="1209240" progId="MS_ClipArt_Gallery.2">
                  <p:embed/>
                  <p:pic>
                    <p:nvPicPr>
                      <p:cNvPr id="309254" name="Object 6">
                        <a:extLst>
                          <a:ext uri="{FF2B5EF4-FFF2-40B4-BE49-F238E27FC236}">
                            <a16:creationId xmlns:a16="http://schemas.microsoft.com/office/drawing/2014/main" id="{A15BD2F6-D365-48E0-93F0-CE15D75161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9006" y="5102831"/>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Controlling Vehicle Balance</a:t>
            </a:r>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graphicFrame>
        <p:nvGraphicFramePr>
          <p:cNvPr id="9" name="Object 4" descr="A drawing of a motorcyclist">
            <a:extLst>
              <a:ext uri="{FF2B5EF4-FFF2-40B4-BE49-F238E27FC236}">
                <a16:creationId xmlns:a16="http://schemas.microsoft.com/office/drawing/2014/main" id="{5195D83A-A72C-4800-9660-61856DD44A17}"/>
              </a:ext>
            </a:extLst>
          </p:cNvPr>
          <p:cNvGraphicFramePr>
            <a:graphicFrameLocks noChangeAspect="1"/>
          </p:cNvGraphicFramePr>
          <p:nvPr>
            <p:extLst>
              <p:ext uri="{D42A27DB-BD31-4B8C-83A1-F6EECF244321}">
                <p14:modId xmlns:p14="http://schemas.microsoft.com/office/powerpoint/2010/main" val="2688597813"/>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4405" name="Clip" r:id="rId3" imgW="945000" imgH="822600" progId="MS_ClipArt_Gallery.2">
                  <p:embed/>
                </p:oleObj>
              </mc:Choice>
              <mc:Fallback>
                <p:oleObj name="Clip" r:id="rId3" imgW="945000" imgH="822600" progId="MS_ClipArt_Gallery.2">
                  <p:embed/>
                  <p:pic>
                    <p:nvPicPr>
                      <p:cNvPr id="10" name="Object 4">
                        <a:extLst>
                          <a:ext uri="{FF2B5EF4-FFF2-40B4-BE49-F238E27FC236}">
                            <a16:creationId xmlns:a16="http://schemas.microsoft.com/office/drawing/2014/main" id="{468F2508-1D15-4EA6-89E1-FBBA84623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a:extLst>
              <a:ext uri="{FF2B5EF4-FFF2-40B4-BE49-F238E27FC236}">
                <a16:creationId xmlns:a16="http://schemas.microsoft.com/office/drawing/2014/main" id="{CEADCDC2-FC24-424B-AF67-07A607023EE5}"/>
              </a:ext>
            </a:extLst>
          </p:cNvPr>
          <p:cNvSpPr txBox="1">
            <a:spLocks noChangeArrowheads="1"/>
          </p:cNvSpPr>
          <p:nvPr/>
        </p:nvSpPr>
        <p:spPr>
          <a:xfrm>
            <a:off x="381000" y="1322014"/>
            <a:ext cx="7239000" cy="47287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40000"/>
              </a:lnSpc>
            </a:pPr>
            <a:r>
              <a:rPr lang="en-US" altLang="en-US" sz="2400" dirty="0">
                <a:solidFill>
                  <a:srgbClr val="0000CC"/>
                </a:solidFill>
              </a:rPr>
              <a:t>Seating</a:t>
            </a:r>
            <a:r>
              <a:rPr lang="en-US" altLang="en-US" sz="2400" dirty="0">
                <a:solidFill>
                  <a:srgbClr val="000099"/>
                </a:solidFill>
              </a:rPr>
              <a:t> </a:t>
            </a:r>
          </a:p>
          <a:p>
            <a:pPr lvl="1">
              <a:lnSpc>
                <a:spcPct val="140000"/>
              </a:lnSpc>
            </a:pPr>
            <a:r>
              <a:rPr lang="en-US" altLang="en-US" sz="1800" dirty="0">
                <a:solidFill>
                  <a:srgbClr val="FF0000"/>
                </a:solidFill>
              </a:rPr>
              <a:t>Driver position behind the wheel</a:t>
            </a:r>
          </a:p>
          <a:p>
            <a:pPr lvl="1">
              <a:lnSpc>
                <a:spcPct val="140000"/>
              </a:lnSpc>
            </a:pPr>
            <a:r>
              <a:rPr lang="en-US" altLang="en-US" sz="1800" dirty="0">
                <a:solidFill>
                  <a:srgbClr val="FF0000"/>
                </a:solidFill>
              </a:rPr>
              <a:t>Safety belt and dead pedal use</a:t>
            </a:r>
          </a:p>
          <a:p>
            <a:pPr lvl="1">
              <a:lnSpc>
                <a:spcPct val="140000"/>
              </a:lnSpc>
            </a:pPr>
            <a:r>
              <a:rPr lang="en-US" altLang="en-US" sz="1800" dirty="0">
                <a:solidFill>
                  <a:srgbClr val="FF0000"/>
                </a:solidFill>
              </a:rPr>
              <a:t>Driver must be balanced to recognize vehicle balance	</a:t>
            </a:r>
          </a:p>
          <a:p>
            <a:pPr>
              <a:lnSpc>
                <a:spcPct val="140000"/>
              </a:lnSpc>
            </a:pPr>
            <a:r>
              <a:rPr lang="en-US" altLang="en-US" sz="2400" dirty="0">
                <a:solidFill>
                  <a:srgbClr val="0000CC"/>
                </a:solidFill>
              </a:rPr>
              <a:t>Changing Vehicle Balance Side to Side (Roll)</a:t>
            </a:r>
            <a:endParaRPr lang="en-US" altLang="en-US" sz="2000" dirty="0">
              <a:solidFill>
                <a:srgbClr val="0000CC"/>
              </a:solidFill>
            </a:endParaRPr>
          </a:p>
          <a:p>
            <a:pPr lvl="1">
              <a:lnSpc>
                <a:spcPct val="140000"/>
              </a:lnSpc>
            </a:pPr>
            <a:r>
              <a:rPr lang="en-US" altLang="en-US" sz="1800" dirty="0">
                <a:solidFill>
                  <a:srgbClr val="FF0000"/>
                </a:solidFill>
              </a:rPr>
              <a:t>Sudden Steering Wheel Movements</a:t>
            </a:r>
          </a:p>
          <a:p>
            <a:pPr lvl="2">
              <a:lnSpc>
                <a:spcPct val="140000"/>
              </a:lnSpc>
            </a:pPr>
            <a:r>
              <a:rPr lang="en-US" altLang="en-US" sz="1600" dirty="0">
                <a:solidFill>
                  <a:srgbClr val="0000CC"/>
                </a:solidFill>
              </a:rPr>
              <a:t>Affect the amount of side to side movements</a:t>
            </a:r>
          </a:p>
          <a:p>
            <a:pPr lvl="2">
              <a:lnSpc>
                <a:spcPct val="140000"/>
              </a:lnSpc>
            </a:pPr>
            <a:r>
              <a:rPr lang="en-US" altLang="en-US" sz="1600" dirty="0">
                <a:solidFill>
                  <a:srgbClr val="0000CC"/>
                </a:solidFill>
              </a:rPr>
              <a:t>Driver feels vehicle tilt to right or left</a:t>
            </a:r>
          </a:p>
          <a:p>
            <a:pPr lvl="1">
              <a:lnSpc>
                <a:spcPct val="140000"/>
              </a:lnSpc>
            </a:pPr>
            <a:r>
              <a:rPr lang="en-US" altLang="en-US" sz="1800" dirty="0">
                <a:solidFill>
                  <a:srgbClr val="FF0000"/>
                </a:solidFill>
              </a:rPr>
              <a:t>Sudden Brake Application And Steering Combinations</a:t>
            </a:r>
          </a:p>
          <a:p>
            <a:pPr lvl="2">
              <a:lnSpc>
                <a:spcPct val="140000"/>
              </a:lnSpc>
            </a:pPr>
            <a:r>
              <a:rPr lang="en-US" altLang="en-US" sz="1600" dirty="0">
                <a:solidFill>
                  <a:srgbClr val="0000CC"/>
                </a:solidFill>
              </a:rPr>
              <a:t>Affects the amount of side to side movements</a:t>
            </a:r>
          </a:p>
          <a:p>
            <a:pPr lvl="2">
              <a:lnSpc>
                <a:spcPct val="140000"/>
              </a:lnSpc>
            </a:pPr>
            <a:r>
              <a:rPr lang="en-US" altLang="en-US" sz="1600" dirty="0">
                <a:solidFill>
                  <a:srgbClr val="0000CC"/>
                </a:solidFill>
              </a:rPr>
              <a:t>Driver feels movement tilt to the right or left corner of vehicle</a:t>
            </a:r>
          </a:p>
        </p:txBody>
      </p:sp>
      <p:pic>
        <p:nvPicPr>
          <p:cNvPr id="11" name="Picture 5" descr="A drawing of a woman driving">
            <a:extLst>
              <a:ext uri="{FF2B5EF4-FFF2-40B4-BE49-F238E27FC236}">
                <a16:creationId xmlns:a16="http://schemas.microsoft.com/office/drawing/2014/main" id="{5266B3FF-12E1-4F0F-BDFF-2376B222F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12" y="1627561"/>
            <a:ext cx="1981200" cy="1316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6" descr="A drawing of a red car">
            <a:extLst>
              <a:ext uri="{FF2B5EF4-FFF2-40B4-BE49-F238E27FC236}">
                <a16:creationId xmlns:a16="http://schemas.microsoft.com/office/drawing/2014/main" id="{0E7667CF-64C2-4C35-BA87-97C694013888}"/>
              </a:ext>
            </a:extLst>
          </p:cNvPr>
          <p:cNvGraphicFramePr>
            <a:graphicFrameLocks noChangeAspect="1"/>
          </p:cNvGraphicFramePr>
          <p:nvPr>
            <p:extLst>
              <p:ext uri="{D42A27DB-BD31-4B8C-83A1-F6EECF244321}">
                <p14:modId xmlns:p14="http://schemas.microsoft.com/office/powerpoint/2010/main" val="1907924867"/>
              </p:ext>
            </p:extLst>
          </p:nvPr>
        </p:nvGraphicFramePr>
        <p:xfrm>
          <a:off x="7086600" y="3962400"/>
          <a:ext cx="1576388" cy="850900"/>
        </p:xfrm>
        <a:graphic>
          <a:graphicData uri="http://schemas.openxmlformats.org/presentationml/2006/ole">
            <mc:AlternateContent xmlns:mc="http://schemas.openxmlformats.org/markup-compatibility/2006">
              <mc:Choice xmlns:v="urn:schemas-microsoft-com:vml" Requires="v">
                <p:oleObj spid="_x0000_s14406" name="Clip" r:id="rId6" imgW="2238840" imgH="1209240" progId="MS_ClipArt_Gallery.2">
                  <p:embed/>
                </p:oleObj>
              </mc:Choice>
              <mc:Fallback>
                <p:oleObj name="Clip" r:id="rId6" imgW="2238840" imgH="1209240" progId="MS_ClipArt_Gallery.2">
                  <p:embed/>
                  <p:pic>
                    <p:nvPicPr>
                      <p:cNvPr id="310278" name="Object 6">
                        <a:extLst>
                          <a:ext uri="{FF2B5EF4-FFF2-40B4-BE49-F238E27FC236}">
                            <a16:creationId xmlns:a16="http://schemas.microsoft.com/office/drawing/2014/main" id="{7AF2BEF1-F169-4928-89D4-1699959602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962400"/>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979-F9B4-4028-B95F-387B35087745}"/>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graphicFrame>
        <p:nvGraphicFramePr>
          <p:cNvPr id="7" name="Object 4" descr="A drawing of a motorcyclist">
            <a:extLst>
              <a:ext uri="{FF2B5EF4-FFF2-40B4-BE49-F238E27FC236}">
                <a16:creationId xmlns:a16="http://schemas.microsoft.com/office/drawing/2014/main" id="{81A456A8-089C-4F97-AC82-B2813843B40F}"/>
              </a:ext>
            </a:extLst>
          </p:cNvPr>
          <p:cNvGraphicFramePr>
            <a:graphicFrameLocks noChangeAspect="1"/>
          </p:cNvGraphicFramePr>
          <p:nvPr>
            <p:extLst>
              <p:ext uri="{D42A27DB-BD31-4B8C-83A1-F6EECF244321}">
                <p14:modId xmlns:p14="http://schemas.microsoft.com/office/powerpoint/2010/main" val="4147677826"/>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5522" name="Clip" r:id="rId3" imgW="945000" imgH="822600" progId="MS_ClipArt_Gallery.2">
                  <p:embed/>
                </p:oleObj>
              </mc:Choice>
              <mc:Fallback>
                <p:oleObj name="Clip" r:id="rId3" imgW="945000" imgH="822600" progId="MS_ClipArt_Gallery.2">
                  <p:embed/>
                  <p:pic>
                    <p:nvPicPr>
                      <p:cNvPr id="9" name="Object 4">
                        <a:extLst>
                          <a:ext uri="{FF2B5EF4-FFF2-40B4-BE49-F238E27FC236}">
                            <a16:creationId xmlns:a16="http://schemas.microsoft.com/office/drawing/2014/main" id="{5195D83A-A72C-4800-9660-61856DD44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3">
            <a:extLst>
              <a:ext uri="{FF2B5EF4-FFF2-40B4-BE49-F238E27FC236}">
                <a16:creationId xmlns:a16="http://schemas.microsoft.com/office/drawing/2014/main" id="{CDB36BB8-39CB-4C77-91EA-DF317634D9C1}"/>
              </a:ext>
            </a:extLst>
          </p:cNvPr>
          <p:cNvSpPr txBox="1">
            <a:spLocks noChangeArrowheads="1"/>
          </p:cNvSpPr>
          <p:nvPr/>
        </p:nvSpPr>
        <p:spPr>
          <a:xfrm>
            <a:off x="457200" y="1425575"/>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a:solidFill>
                  <a:srgbClr val="0000CC"/>
                </a:solidFill>
              </a:rPr>
              <a:t>Changing Vehicle Balance Front to Rear (Pitch)</a:t>
            </a:r>
            <a:endParaRPr lang="en-US" altLang="en-US" sz="2000" dirty="0">
              <a:solidFill>
                <a:srgbClr val="0000CC"/>
              </a:solidFill>
            </a:endParaRPr>
          </a:p>
          <a:p>
            <a:pPr lvl="1"/>
            <a:r>
              <a:rPr lang="en-US" altLang="en-US" sz="1800" dirty="0">
                <a:solidFill>
                  <a:srgbClr val="FF0000"/>
                </a:solidFill>
              </a:rPr>
              <a:t>Releasing brake</a:t>
            </a:r>
          </a:p>
          <a:p>
            <a:pPr lvl="1"/>
            <a:r>
              <a:rPr lang="en-US" altLang="en-US" sz="1800" dirty="0">
                <a:solidFill>
                  <a:srgbClr val="FF0000"/>
                </a:solidFill>
              </a:rPr>
              <a:t>Covering accelerator</a:t>
            </a:r>
          </a:p>
          <a:p>
            <a:pPr lvl="1"/>
            <a:r>
              <a:rPr lang="en-US" altLang="en-US" sz="1800" dirty="0">
                <a:solidFill>
                  <a:srgbClr val="FF0000"/>
                </a:solidFill>
              </a:rPr>
              <a:t>Light accelerator pressure</a:t>
            </a:r>
          </a:p>
          <a:p>
            <a:pPr lvl="1"/>
            <a:r>
              <a:rPr lang="en-US" altLang="en-US" sz="1800" dirty="0">
                <a:solidFill>
                  <a:srgbClr val="FF0000"/>
                </a:solidFill>
              </a:rPr>
              <a:t>Progressive accelerator pressure</a:t>
            </a:r>
          </a:p>
          <a:p>
            <a:pPr lvl="1"/>
            <a:r>
              <a:rPr lang="en-US" altLang="en-US" sz="1800" dirty="0">
                <a:solidFill>
                  <a:srgbClr val="FF0000"/>
                </a:solidFill>
              </a:rPr>
              <a:t>Thrust accelerator pressure</a:t>
            </a:r>
          </a:p>
          <a:p>
            <a:r>
              <a:rPr lang="en-US" altLang="en-US" sz="2400" dirty="0">
                <a:solidFill>
                  <a:srgbClr val="0000CC"/>
                </a:solidFill>
              </a:rPr>
              <a:t>Changing Vehicle Balance Rear to Front (Pitch)</a:t>
            </a:r>
            <a:endParaRPr lang="en-US" altLang="en-US" sz="2000" dirty="0">
              <a:solidFill>
                <a:srgbClr val="0000CC"/>
              </a:solidFill>
            </a:endParaRPr>
          </a:p>
          <a:p>
            <a:pPr lvl="1"/>
            <a:r>
              <a:rPr lang="en-US" altLang="en-US" sz="1800" dirty="0">
                <a:solidFill>
                  <a:srgbClr val="FF0000"/>
                </a:solidFill>
              </a:rPr>
              <a:t>Differences between vehicles</a:t>
            </a:r>
          </a:p>
          <a:p>
            <a:pPr lvl="1"/>
            <a:r>
              <a:rPr lang="en-US" altLang="en-US" sz="1800" dirty="0">
                <a:solidFill>
                  <a:srgbClr val="FF0000"/>
                </a:solidFill>
              </a:rPr>
              <a:t>Driver position for best brake pedal control</a:t>
            </a:r>
          </a:p>
          <a:p>
            <a:pPr lvl="1"/>
            <a:r>
              <a:rPr lang="en-US" altLang="en-US" sz="1800" dirty="0">
                <a:solidFill>
                  <a:srgbClr val="FF0000"/>
                </a:solidFill>
              </a:rPr>
              <a:t>Releasing the accelerator</a:t>
            </a:r>
          </a:p>
          <a:p>
            <a:pPr lvl="1"/>
            <a:r>
              <a:rPr lang="en-US" altLang="en-US" sz="1800" dirty="0">
                <a:solidFill>
                  <a:srgbClr val="FF0000"/>
                </a:solidFill>
              </a:rPr>
              <a:t>Covering the brake</a:t>
            </a:r>
          </a:p>
          <a:p>
            <a:pPr lvl="1"/>
            <a:r>
              <a:rPr lang="en-US" altLang="en-US" sz="1800" dirty="0">
                <a:solidFill>
                  <a:srgbClr val="FF0000"/>
                </a:solidFill>
              </a:rPr>
              <a:t>Controlled brake (Squeeze on)</a:t>
            </a:r>
          </a:p>
          <a:p>
            <a:pPr lvl="1"/>
            <a:r>
              <a:rPr lang="en-US" altLang="en-US" sz="1800" dirty="0">
                <a:solidFill>
                  <a:srgbClr val="FF0000"/>
                </a:solidFill>
              </a:rPr>
              <a:t>Threshold brake</a:t>
            </a:r>
          </a:p>
          <a:p>
            <a:pPr lvl="1"/>
            <a:r>
              <a:rPr lang="en-US" altLang="en-US" sz="1800" dirty="0">
                <a:solidFill>
                  <a:srgbClr val="FF0000"/>
                </a:solidFill>
              </a:rPr>
              <a:t>Trail braking (Squeeze off)</a:t>
            </a:r>
          </a:p>
        </p:txBody>
      </p:sp>
      <p:graphicFrame>
        <p:nvGraphicFramePr>
          <p:cNvPr id="11" name="Object 5" descr="A drawing of a green van">
            <a:extLst>
              <a:ext uri="{FF2B5EF4-FFF2-40B4-BE49-F238E27FC236}">
                <a16:creationId xmlns:a16="http://schemas.microsoft.com/office/drawing/2014/main" id="{6207BB66-FBDA-46F0-92E9-93F1C0746D24}"/>
              </a:ext>
            </a:extLst>
          </p:cNvPr>
          <p:cNvGraphicFramePr>
            <a:graphicFrameLocks noChangeAspect="1"/>
          </p:cNvGraphicFramePr>
          <p:nvPr>
            <p:extLst>
              <p:ext uri="{D42A27DB-BD31-4B8C-83A1-F6EECF244321}">
                <p14:modId xmlns:p14="http://schemas.microsoft.com/office/powerpoint/2010/main" val="3529650405"/>
              </p:ext>
            </p:extLst>
          </p:nvPr>
        </p:nvGraphicFramePr>
        <p:xfrm>
          <a:off x="6324600" y="2505075"/>
          <a:ext cx="2209800" cy="923925"/>
        </p:xfrm>
        <a:graphic>
          <a:graphicData uri="http://schemas.openxmlformats.org/presentationml/2006/ole">
            <mc:AlternateContent xmlns:mc="http://schemas.openxmlformats.org/markup-compatibility/2006">
              <mc:Choice xmlns:v="urn:schemas-microsoft-com:vml" Requires="v">
                <p:oleObj spid="_x0000_s15523" name="Clip" r:id="rId5" imgW="1383840" imgH="852840" progId="MS_ClipArt_Gallery.2">
                  <p:embed/>
                </p:oleObj>
              </mc:Choice>
              <mc:Fallback>
                <p:oleObj name="Clip" r:id="rId5" imgW="1383840" imgH="852840" progId="MS_ClipArt_Gallery.2">
                  <p:embed/>
                  <p:pic>
                    <p:nvPicPr>
                      <p:cNvPr id="311301" name="Object 5">
                        <a:extLst>
                          <a:ext uri="{FF2B5EF4-FFF2-40B4-BE49-F238E27FC236}">
                            <a16:creationId xmlns:a16="http://schemas.microsoft.com/office/drawing/2014/main" id="{D8FFA2F9-FF7B-40C7-BD69-A684B47F50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2166"/>
                      <a:stretch>
                        <a:fillRect/>
                      </a:stretch>
                    </p:blipFill>
                    <p:spPr bwMode="auto">
                      <a:xfrm>
                        <a:off x="6324600" y="2505075"/>
                        <a:ext cx="22098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descr="A drawing of a school bus">
            <a:extLst>
              <a:ext uri="{FF2B5EF4-FFF2-40B4-BE49-F238E27FC236}">
                <a16:creationId xmlns:a16="http://schemas.microsoft.com/office/drawing/2014/main" id="{D349B0A1-0B79-4F6A-9D75-9EBC1B1DBD98}"/>
              </a:ext>
            </a:extLst>
          </p:cNvPr>
          <p:cNvGraphicFramePr>
            <a:graphicFrameLocks noChangeAspect="1"/>
          </p:cNvGraphicFramePr>
          <p:nvPr>
            <p:extLst>
              <p:ext uri="{D42A27DB-BD31-4B8C-83A1-F6EECF244321}">
                <p14:modId xmlns:p14="http://schemas.microsoft.com/office/powerpoint/2010/main" val="1806947285"/>
              </p:ext>
            </p:extLst>
          </p:nvPr>
        </p:nvGraphicFramePr>
        <p:xfrm>
          <a:off x="5490882" y="4648200"/>
          <a:ext cx="1855788" cy="998538"/>
        </p:xfrm>
        <a:graphic>
          <a:graphicData uri="http://schemas.openxmlformats.org/presentationml/2006/ole">
            <mc:AlternateContent xmlns:mc="http://schemas.openxmlformats.org/markup-compatibility/2006">
              <mc:Choice xmlns:v="urn:schemas-microsoft-com:vml" Requires="v">
                <p:oleObj spid="_x0000_s15524" name="Clip" r:id="rId7" imgW="1398600" imgH="555840" progId="MS_ClipArt_Gallery.2">
                  <p:embed/>
                </p:oleObj>
              </mc:Choice>
              <mc:Fallback>
                <p:oleObj name="Clip" r:id="rId7" imgW="1398600" imgH="555840" progId="MS_ClipArt_Gallery.2">
                  <p:embed/>
                  <p:pic>
                    <p:nvPicPr>
                      <p:cNvPr id="311300" name="Object 4">
                        <a:extLst>
                          <a:ext uri="{FF2B5EF4-FFF2-40B4-BE49-F238E27FC236}">
                            <a16:creationId xmlns:a16="http://schemas.microsoft.com/office/drawing/2014/main" id="{6C884C2F-93A1-44C9-9A64-D61CAA8A4D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152"/>
                      <a:stretch>
                        <a:fillRect/>
                      </a:stretch>
                    </p:blipFill>
                    <p:spPr bwMode="auto">
                      <a:xfrm>
                        <a:off x="5490882" y="4648200"/>
                        <a:ext cx="1855788"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descr="A drawing of a car">
            <a:extLst>
              <a:ext uri="{FF2B5EF4-FFF2-40B4-BE49-F238E27FC236}">
                <a16:creationId xmlns:a16="http://schemas.microsoft.com/office/drawing/2014/main" id="{36572230-A791-45B0-A2C9-B03626ACB2E9}"/>
              </a:ext>
            </a:extLst>
          </p:cNvPr>
          <p:cNvGraphicFramePr>
            <a:graphicFrameLocks noChangeAspect="1"/>
          </p:cNvGraphicFramePr>
          <p:nvPr>
            <p:extLst>
              <p:ext uri="{D42A27DB-BD31-4B8C-83A1-F6EECF244321}">
                <p14:modId xmlns:p14="http://schemas.microsoft.com/office/powerpoint/2010/main" val="1535902074"/>
              </p:ext>
            </p:extLst>
          </p:nvPr>
        </p:nvGraphicFramePr>
        <p:xfrm>
          <a:off x="7243482" y="5170488"/>
          <a:ext cx="1295400" cy="503237"/>
        </p:xfrm>
        <a:graphic>
          <a:graphicData uri="http://schemas.openxmlformats.org/presentationml/2006/ole">
            <mc:AlternateContent xmlns:mc="http://schemas.openxmlformats.org/markup-compatibility/2006">
              <mc:Choice xmlns:v="urn:schemas-microsoft-com:vml" Requires="v">
                <p:oleObj spid="_x0000_s15525" name="Clip" r:id="rId9" imgW="874080" imgH="340920" progId="MS_ClipArt_Gallery.2">
                  <p:embed/>
                </p:oleObj>
              </mc:Choice>
              <mc:Fallback>
                <p:oleObj name="Clip" r:id="rId9" imgW="874080" imgH="340920" progId="MS_ClipArt_Gallery.2">
                  <p:embed/>
                  <p:pic>
                    <p:nvPicPr>
                      <p:cNvPr id="311305" name="Object 9">
                        <a:extLst>
                          <a:ext uri="{FF2B5EF4-FFF2-40B4-BE49-F238E27FC236}">
                            <a16:creationId xmlns:a16="http://schemas.microsoft.com/office/drawing/2014/main" id="{A52E34E0-C308-43DB-B788-BC52BBFB32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3482" y="5170488"/>
                        <a:ext cx="12954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 descr="A drawing of a stop sign">
            <a:extLst>
              <a:ext uri="{FF2B5EF4-FFF2-40B4-BE49-F238E27FC236}">
                <a16:creationId xmlns:a16="http://schemas.microsoft.com/office/drawing/2014/main" id="{FFDFA142-5198-4B70-825A-23D38448E381}"/>
              </a:ext>
            </a:extLst>
          </p:cNvPr>
          <p:cNvGraphicFramePr>
            <a:graphicFrameLocks noChangeAspect="1"/>
          </p:cNvGraphicFramePr>
          <p:nvPr>
            <p:extLst>
              <p:ext uri="{D42A27DB-BD31-4B8C-83A1-F6EECF244321}">
                <p14:modId xmlns:p14="http://schemas.microsoft.com/office/powerpoint/2010/main" val="170631958"/>
              </p:ext>
            </p:extLst>
          </p:nvPr>
        </p:nvGraphicFramePr>
        <p:xfrm>
          <a:off x="8157882" y="4876800"/>
          <a:ext cx="331788" cy="552450"/>
        </p:xfrm>
        <a:graphic>
          <a:graphicData uri="http://schemas.openxmlformats.org/presentationml/2006/ole">
            <mc:AlternateContent xmlns:mc="http://schemas.openxmlformats.org/markup-compatibility/2006">
              <mc:Choice xmlns:v="urn:schemas-microsoft-com:vml" Requires="v">
                <p:oleObj spid="_x0000_s15526" name="Clip" r:id="rId11" imgW="2033280" imgH="3390840" progId="MS_ClipArt_Gallery.2">
                  <p:embed/>
                </p:oleObj>
              </mc:Choice>
              <mc:Fallback>
                <p:oleObj name="Clip" r:id="rId11" imgW="2033280" imgH="3390840" progId="MS_ClipArt_Gallery.2">
                  <p:embed/>
                  <p:pic>
                    <p:nvPicPr>
                      <p:cNvPr id="311306" name="Object 10">
                        <a:extLst>
                          <a:ext uri="{FF2B5EF4-FFF2-40B4-BE49-F238E27FC236}">
                            <a16:creationId xmlns:a16="http://schemas.microsoft.com/office/drawing/2014/main" id="{A197CA6C-6A74-4981-BABB-A080F59286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7882" y="4876800"/>
                        <a:ext cx="33178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graphicFrame>
        <p:nvGraphicFramePr>
          <p:cNvPr id="13" name="Object 7" descr="A drawing of a motorcyclist">
            <a:extLst>
              <a:ext uri="{FF2B5EF4-FFF2-40B4-BE49-F238E27FC236}">
                <a16:creationId xmlns:a16="http://schemas.microsoft.com/office/drawing/2014/main" id="{21199EDF-992E-4A4F-9021-1C2ACC04AB0D}"/>
              </a:ext>
            </a:extLst>
          </p:cNvPr>
          <p:cNvGraphicFramePr>
            <a:graphicFrameLocks noChangeAspect="1"/>
          </p:cNvGraphicFramePr>
          <p:nvPr>
            <p:extLst>
              <p:ext uri="{D42A27DB-BD31-4B8C-83A1-F6EECF244321}">
                <p14:modId xmlns:p14="http://schemas.microsoft.com/office/powerpoint/2010/main" val="3227782304"/>
              </p:ext>
            </p:extLst>
          </p:nvPr>
        </p:nvGraphicFramePr>
        <p:xfrm>
          <a:off x="7467600" y="358588"/>
          <a:ext cx="1219200" cy="1062038"/>
        </p:xfrm>
        <a:graphic>
          <a:graphicData uri="http://schemas.openxmlformats.org/presentationml/2006/ole">
            <mc:AlternateContent xmlns:mc="http://schemas.openxmlformats.org/markup-compatibility/2006">
              <mc:Choice xmlns:v="urn:schemas-microsoft-com:vml" Requires="v">
                <p:oleObj spid="_x0000_s16417" name="Clip" r:id="rId3" imgW="945000" imgH="822600" progId="MS_ClipArt_Gallery.2">
                  <p:embed/>
                </p:oleObj>
              </mc:Choice>
              <mc:Fallback>
                <p:oleObj name="Clip" r:id="rId3" imgW="945000" imgH="822600" progId="MS_ClipArt_Gallery.2">
                  <p:embed/>
                  <p:pic>
                    <p:nvPicPr>
                      <p:cNvPr id="312327" name="Object 7">
                        <a:extLst>
                          <a:ext uri="{FF2B5EF4-FFF2-40B4-BE49-F238E27FC236}">
                            <a16:creationId xmlns:a16="http://schemas.microsoft.com/office/drawing/2014/main" id="{784647C3-3F63-4F47-B4E8-F4C6C4DB8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58588"/>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13" descr="A drawing of a car dropping its front suspension">
            <a:extLst>
              <a:ext uri="{FF2B5EF4-FFF2-40B4-BE49-F238E27FC236}">
                <a16:creationId xmlns:a16="http://schemas.microsoft.com/office/drawing/2014/main" id="{835F5F9E-7642-42E8-A16A-B78B447BAFB9}"/>
              </a:ext>
            </a:extLst>
          </p:cNvPr>
          <p:cNvPicPr/>
          <p:nvPr/>
        </p:nvPicPr>
        <p:blipFill rotWithShape="1">
          <a:blip r:embed="rId5"/>
          <a:srcRect l="926" t="5129" r="67708" b="55768"/>
          <a:stretch/>
        </p:blipFill>
        <p:spPr bwMode="auto">
          <a:xfrm>
            <a:off x="0" y="1295400"/>
            <a:ext cx="9188263" cy="5452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graphicFrame>
        <p:nvGraphicFramePr>
          <p:cNvPr id="8" name="Object 7" descr="A drawing of a motorcyclist">
            <a:extLst>
              <a:ext uri="{FF2B5EF4-FFF2-40B4-BE49-F238E27FC236}">
                <a16:creationId xmlns:a16="http://schemas.microsoft.com/office/drawing/2014/main" id="{C6976B86-5F00-43E8-99B1-9D328D0568A5}"/>
              </a:ext>
            </a:extLst>
          </p:cNvPr>
          <p:cNvGraphicFramePr>
            <a:graphicFrameLocks noChangeAspect="1"/>
          </p:cNvGraphicFramePr>
          <p:nvPr>
            <p:extLst>
              <p:ext uri="{D42A27DB-BD31-4B8C-83A1-F6EECF244321}">
                <p14:modId xmlns:p14="http://schemas.microsoft.com/office/powerpoint/2010/main" val="2469345313"/>
              </p:ext>
            </p:extLst>
          </p:nvPr>
        </p:nvGraphicFramePr>
        <p:xfrm>
          <a:off x="7467600" y="358588"/>
          <a:ext cx="1219200" cy="1062038"/>
        </p:xfrm>
        <a:graphic>
          <a:graphicData uri="http://schemas.openxmlformats.org/presentationml/2006/ole">
            <mc:AlternateContent xmlns:mc="http://schemas.openxmlformats.org/markup-compatibility/2006">
              <mc:Choice xmlns:v="urn:schemas-microsoft-com:vml" Requires="v">
                <p:oleObj spid="_x0000_s17439" name="Clip" r:id="rId3" imgW="945000" imgH="822600" progId="MS_ClipArt_Gallery.2">
                  <p:embed/>
                </p:oleObj>
              </mc:Choice>
              <mc:Fallback>
                <p:oleObj name="Clip" r:id="rId3" imgW="945000" imgH="822600" progId="MS_ClipArt_Gallery.2">
                  <p:embed/>
                  <p:pic>
                    <p:nvPicPr>
                      <p:cNvPr id="13" name="Object 7">
                        <a:extLst>
                          <a:ext uri="{FF2B5EF4-FFF2-40B4-BE49-F238E27FC236}">
                            <a16:creationId xmlns:a16="http://schemas.microsoft.com/office/drawing/2014/main" id="{21199EDF-992E-4A4F-9021-1C2ACC04A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58588"/>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1027">
            <a:extLst>
              <a:ext uri="{FF2B5EF4-FFF2-40B4-BE49-F238E27FC236}">
                <a16:creationId xmlns:a16="http://schemas.microsoft.com/office/drawing/2014/main" id="{0C41765E-2095-40C2-8F04-00829B369BD0}"/>
              </a:ext>
            </a:extLst>
          </p:cNvPr>
          <p:cNvSpPr txBox="1">
            <a:spLocks noChangeArrowheads="1"/>
          </p:cNvSpPr>
          <p:nvPr/>
        </p:nvSpPr>
        <p:spPr>
          <a:xfrm>
            <a:off x="533400" y="1434073"/>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defRPr/>
            </a:pPr>
            <a:r>
              <a:rPr lang="en-US" altLang="en-US" sz="2400" dirty="0">
                <a:solidFill>
                  <a:srgbClr val="0000CC"/>
                </a:solidFill>
              </a:rPr>
              <a:t>Changing Vehicle Balance Left to Right (Yaw)</a:t>
            </a:r>
          </a:p>
          <a:p>
            <a:pPr lvl="1">
              <a:defRPr/>
            </a:pPr>
            <a:r>
              <a:rPr lang="en-US" altLang="en-US" sz="2000" dirty="0">
                <a:solidFill>
                  <a:srgbClr val="FF0000"/>
                </a:solidFill>
              </a:rPr>
              <a:t>Sudden brake</a:t>
            </a:r>
          </a:p>
          <a:p>
            <a:pPr lvl="1">
              <a:defRPr/>
            </a:pPr>
            <a:r>
              <a:rPr lang="en-US" altLang="en-US" sz="2000" dirty="0">
                <a:solidFill>
                  <a:srgbClr val="FF0000"/>
                </a:solidFill>
              </a:rPr>
              <a:t>Sudden or excessive acceleration</a:t>
            </a:r>
          </a:p>
          <a:p>
            <a:pPr lvl="1">
              <a:defRPr/>
            </a:pPr>
            <a:r>
              <a:rPr lang="en-US" altLang="en-US" sz="2000" dirty="0">
                <a:solidFill>
                  <a:srgbClr val="FF0000"/>
                </a:solidFill>
              </a:rPr>
              <a:t>Sudden or excessive steering</a:t>
            </a:r>
          </a:p>
          <a:p>
            <a:pPr lvl="1">
              <a:defRPr/>
            </a:pPr>
            <a:r>
              <a:rPr lang="en-US" altLang="en-US" sz="2000" dirty="0">
                <a:solidFill>
                  <a:srgbClr val="FF0000"/>
                </a:solidFill>
              </a:rPr>
              <a:t>Road tilted to right</a:t>
            </a:r>
          </a:p>
          <a:p>
            <a:pPr lvl="1">
              <a:defRPr/>
            </a:pPr>
            <a:r>
              <a:rPr lang="en-US" altLang="en-US" sz="2000" dirty="0">
                <a:solidFill>
                  <a:srgbClr val="FF0000"/>
                </a:solidFill>
              </a:rPr>
              <a:t>Traction loss to right rear</a:t>
            </a:r>
          </a:p>
          <a:p>
            <a:pPr>
              <a:lnSpc>
                <a:spcPct val="110000"/>
              </a:lnSpc>
              <a:defRPr/>
            </a:pPr>
            <a:r>
              <a:rPr lang="en-US" altLang="en-US" sz="2400" dirty="0">
                <a:solidFill>
                  <a:srgbClr val="0000CC"/>
                </a:solidFill>
              </a:rPr>
              <a:t>Changing Vehicle Balance Right to Left (Yaw)</a:t>
            </a:r>
          </a:p>
          <a:p>
            <a:pPr lvl="1">
              <a:defRPr/>
            </a:pPr>
            <a:r>
              <a:rPr lang="en-US" altLang="en-US" sz="2000" dirty="0">
                <a:solidFill>
                  <a:srgbClr val="FF0000"/>
                </a:solidFill>
              </a:rPr>
              <a:t>Sudden brake</a:t>
            </a:r>
          </a:p>
          <a:p>
            <a:pPr lvl="1">
              <a:defRPr/>
            </a:pPr>
            <a:r>
              <a:rPr lang="en-US" altLang="en-US" sz="2000" dirty="0">
                <a:solidFill>
                  <a:srgbClr val="FF0000"/>
                </a:solidFill>
              </a:rPr>
              <a:t>Sudden or excessive acceleration</a:t>
            </a:r>
          </a:p>
          <a:p>
            <a:pPr lvl="1">
              <a:defRPr/>
            </a:pPr>
            <a:r>
              <a:rPr lang="en-US" altLang="en-US" sz="2000" dirty="0">
                <a:solidFill>
                  <a:srgbClr val="FF0000"/>
                </a:solidFill>
              </a:rPr>
              <a:t>Sudden or excessive steering</a:t>
            </a:r>
          </a:p>
          <a:p>
            <a:pPr lvl="1">
              <a:defRPr/>
            </a:pPr>
            <a:r>
              <a:rPr lang="en-US" altLang="en-US" sz="2000" dirty="0">
                <a:solidFill>
                  <a:srgbClr val="FF0000"/>
                </a:solidFill>
              </a:rPr>
              <a:t>Road tilted to left</a:t>
            </a:r>
          </a:p>
          <a:p>
            <a:pPr lvl="1">
              <a:defRPr/>
            </a:pPr>
            <a:r>
              <a:rPr lang="en-US" altLang="en-US" sz="2000" dirty="0">
                <a:solidFill>
                  <a:srgbClr val="FF0000"/>
                </a:solidFill>
              </a:rPr>
              <a:t>Traction loss to left rear</a:t>
            </a:r>
          </a:p>
        </p:txBody>
      </p:sp>
      <p:pic>
        <p:nvPicPr>
          <p:cNvPr id="10" name="Picture 9" descr="A drawing of a blue car going by a zig zag sign">
            <a:extLst>
              <a:ext uri="{FF2B5EF4-FFF2-40B4-BE49-F238E27FC236}">
                <a16:creationId xmlns:a16="http://schemas.microsoft.com/office/drawing/2014/main" id="{BB151DC7-2E7D-4E52-A178-654AFE645B23}"/>
              </a:ext>
            </a:extLst>
          </p:cNvPr>
          <p:cNvPicPr/>
          <p:nvPr/>
        </p:nvPicPr>
        <p:blipFill rotWithShape="1">
          <a:blip r:embed="rId5"/>
          <a:srcRect l="67468" t="36556" r="14263" b="47524"/>
          <a:stretch/>
        </p:blipFill>
        <p:spPr bwMode="auto">
          <a:xfrm>
            <a:off x="6050756" y="2191068"/>
            <a:ext cx="2833688" cy="1237932"/>
          </a:xfrm>
          <a:prstGeom prst="rect">
            <a:avLst/>
          </a:prstGeom>
          <a:ln>
            <a:noFill/>
          </a:ln>
          <a:extLst>
            <a:ext uri="{53640926-AAD7-44D8-BBD7-CCE9431645EC}">
              <a14:shadowObscured xmlns:a14="http://schemas.microsoft.com/office/drawing/2010/main"/>
            </a:ext>
          </a:extLst>
        </p:spPr>
      </p:pic>
      <p:pic>
        <p:nvPicPr>
          <p:cNvPr id="11" name="Picture 10" descr="A drawing of a red car by a zig zag pattern">
            <a:extLst>
              <a:ext uri="{FF2B5EF4-FFF2-40B4-BE49-F238E27FC236}">
                <a16:creationId xmlns:a16="http://schemas.microsoft.com/office/drawing/2014/main" id="{EC479F60-813C-4ACB-B133-DC6BE45D205B}"/>
              </a:ext>
            </a:extLst>
          </p:cNvPr>
          <p:cNvPicPr/>
          <p:nvPr/>
        </p:nvPicPr>
        <p:blipFill rotWithShape="1">
          <a:blip r:embed="rId6"/>
          <a:srcRect l="657" t="8193" r="63659" b="53708"/>
          <a:stretch/>
        </p:blipFill>
        <p:spPr bwMode="auto">
          <a:xfrm>
            <a:off x="5898702" y="4172268"/>
            <a:ext cx="2788098" cy="1678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A drawing of a broken rim">
            <a:extLst>
              <a:ext uri="{FF2B5EF4-FFF2-40B4-BE49-F238E27FC236}">
                <a16:creationId xmlns:a16="http://schemas.microsoft.com/office/drawing/2014/main" id="{C70B38E5-8436-4F2C-B831-DCB3B2CB6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0603" t="2216" r="2892" b="78656"/>
          <a:stretch>
            <a:fillRect/>
          </a:stretch>
        </p:blipFill>
        <p:spPr bwMode="auto">
          <a:xfrm>
            <a:off x="5837237" y="3902075"/>
            <a:ext cx="30019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graphicFrame>
        <p:nvGraphicFramePr>
          <p:cNvPr id="7" name="Object 4" descr="A drawing of a motorcyclist">
            <a:extLst>
              <a:ext uri="{FF2B5EF4-FFF2-40B4-BE49-F238E27FC236}">
                <a16:creationId xmlns:a16="http://schemas.microsoft.com/office/drawing/2014/main" id="{AEF69AB9-2ABC-4294-8623-AB44F80D3F98}"/>
              </a:ext>
            </a:extLst>
          </p:cNvPr>
          <p:cNvGraphicFramePr>
            <a:graphicFrameLocks noChangeAspect="1"/>
          </p:cNvGraphicFramePr>
          <p:nvPr>
            <p:extLst>
              <p:ext uri="{D42A27DB-BD31-4B8C-83A1-F6EECF244321}">
                <p14:modId xmlns:p14="http://schemas.microsoft.com/office/powerpoint/2010/main" val="947913743"/>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8462" name="Clip" r:id="rId4" imgW="945490" imgH="822960" progId="MS_ClipArt_Gallery.2">
                  <p:embed/>
                </p:oleObj>
              </mc:Choice>
              <mc:Fallback>
                <p:oleObj name="Clip" r:id="rId4" imgW="945490" imgH="822960" progId="MS_ClipArt_Gallery.2">
                  <p:embed/>
                  <p:pic>
                    <p:nvPicPr>
                      <p:cNvPr id="13316" name="Object 4">
                        <a:extLst>
                          <a:ext uri="{FF2B5EF4-FFF2-40B4-BE49-F238E27FC236}">
                            <a16:creationId xmlns:a16="http://schemas.microsoft.com/office/drawing/2014/main" id="{212B89D1-2989-459B-93D3-74B12B4F6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6">
            <a:extLst>
              <a:ext uri="{FF2B5EF4-FFF2-40B4-BE49-F238E27FC236}">
                <a16:creationId xmlns:a16="http://schemas.microsoft.com/office/drawing/2014/main" id="{A5A656BB-AB5C-48E2-8E3C-804D3B3AE623}"/>
              </a:ext>
            </a:extLst>
          </p:cNvPr>
          <p:cNvSpPr txBox="1">
            <a:spLocks noChangeArrowheads="1"/>
          </p:cNvSpPr>
          <p:nvPr/>
        </p:nvSpPr>
        <p:spPr bwMode="auto">
          <a:xfrm>
            <a:off x="4724400" y="1524000"/>
            <a:ext cx="4114800" cy="283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50000"/>
              </a:spcBef>
              <a:defRPr/>
            </a:pPr>
            <a:r>
              <a:rPr lang="en-US" altLang="en-US" sz="2400" b="1" dirty="0">
                <a:solidFill>
                  <a:srgbClr val="FF0000"/>
                </a:solidFill>
                <a:latin typeface="Arial" panose="020B0604020202020204" pitchFamily="34" charset="0"/>
                <a:cs typeface="Arial" panose="020B0604020202020204" pitchFamily="34" charset="0"/>
              </a:rPr>
              <a:t>Changes to Right Front Tire Patch and Pressure</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Cross section of rim and tire</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Tire with low pressure </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Excessive speed and steering  </a:t>
            </a:r>
          </a:p>
          <a:p>
            <a:pPr>
              <a:lnSpc>
                <a:spcPct val="120000"/>
              </a:lnSpc>
              <a:spcBef>
                <a:spcPct val="50000"/>
              </a:spcBef>
              <a:defRPr/>
            </a:pPr>
            <a:r>
              <a:rPr lang="en-US" altLang="en-US" sz="1800" b="1" dirty="0">
                <a:solidFill>
                  <a:srgbClr val="0000CC"/>
                </a:solidFill>
                <a:latin typeface="Arial" panose="020B0604020202020204" pitchFamily="34" charset="0"/>
                <a:cs typeface="Arial" panose="020B0604020202020204" pitchFamily="34" charset="0"/>
              </a:rPr>
              <a:t>   into the turn</a:t>
            </a:r>
          </a:p>
        </p:txBody>
      </p:sp>
      <p:pic>
        <p:nvPicPr>
          <p:cNvPr id="11" name="Picture 2" descr="A drawing of a car's path given inertia">
            <a:extLst>
              <a:ext uri="{FF2B5EF4-FFF2-40B4-BE49-F238E27FC236}">
                <a16:creationId xmlns:a16="http://schemas.microsoft.com/office/drawing/2014/main" id="{51505E23-639D-4BBD-867A-D7A0BA1DC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024" t="26588" r="2892" b="5539"/>
          <a:stretch>
            <a:fillRect/>
          </a:stretch>
        </p:blipFill>
        <p:spPr bwMode="auto">
          <a:xfrm>
            <a:off x="838200" y="1463675"/>
            <a:ext cx="3957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F328EEFF-E341-4E56-ADBC-B4660861202E}"/>
              </a:ext>
            </a:extLst>
          </p:cNvPr>
          <p:cNvSpPr txBox="1">
            <a:spLocks noChangeArrowheads="1"/>
          </p:cNvSpPr>
          <p:nvPr/>
        </p:nvSpPr>
        <p:spPr bwMode="auto">
          <a:xfrm>
            <a:off x="2438400" y="6310312"/>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dirty="0">
                <a:solidFill>
                  <a:srgbClr val="FF0000"/>
                </a:solidFill>
                <a:latin typeface="Arial Black" panose="020B0A04020102020204" pitchFamily="34" charset="0"/>
              </a:rPr>
              <a:t>TIRE PATCH CHANGES AND RIM MAY TOUCH OR DIG INTO THE ROAD SURFACE</a:t>
            </a:r>
            <a:endParaRPr lang="en-US" altLang="en-US" b="1" dirty="0">
              <a:solidFill>
                <a:srgbClr val="FF0000"/>
              </a:solidFill>
            </a:endParaRP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E958E5-A7A6-409A-8796-F9A320FEF2A0}"/>
</file>

<file path=customXml/itemProps2.xml><?xml version="1.0" encoding="utf-8"?>
<ds:datastoreItem xmlns:ds="http://schemas.openxmlformats.org/officeDocument/2006/customXml" ds:itemID="{F729F78C-3A03-401B-A804-E7E1F1A7026C}"/>
</file>

<file path=customXml/itemProps3.xml><?xml version="1.0" encoding="utf-8"?>
<ds:datastoreItem xmlns:ds="http://schemas.openxmlformats.org/officeDocument/2006/customXml" ds:itemID="{E2428A7C-E9C3-41E4-982D-1F72F0454509}"/>
</file>

<file path=docProps/app.xml><?xml version="1.0" encoding="utf-8"?>
<Properties xmlns="http://schemas.openxmlformats.org/officeDocument/2006/extended-properties" xmlns:vt="http://schemas.openxmlformats.org/officeDocument/2006/docPropsVTypes">
  <TotalTime>970</TotalTime>
  <Words>1623</Words>
  <Application>Microsoft Office PowerPoint</Application>
  <PresentationFormat>On-screen Show (4:3)</PresentationFormat>
  <Paragraphs>307</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Arial</vt:lpstr>
      <vt:lpstr>Arial Black</vt:lpstr>
      <vt:lpstr>Berlin Sans FB</vt:lpstr>
      <vt:lpstr>Calibri</vt:lpstr>
      <vt:lpstr>Impact</vt:lpstr>
      <vt:lpstr>Monotype Sorts</vt:lpstr>
      <vt:lpstr>Times New Roman</vt:lpstr>
      <vt:lpstr>Wingdings</vt:lpstr>
      <vt:lpstr>Office Theme</vt:lpstr>
      <vt:lpstr>Microsoft ClipArt Gallery</vt:lpstr>
      <vt:lpstr>Clip</vt:lpstr>
      <vt:lpstr>Driver Responsibilities: Knowing Your Vehicle and Developing a Driving System</vt:lpstr>
      <vt:lpstr>Introduction</vt:lpstr>
      <vt:lpstr>Controlling Vehicle Balance</vt:lpstr>
      <vt:lpstr>Controlling Vehicle Balance</vt:lpstr>
      <vt:lpstr>Controlling Vehicle Balance</vt:lpstr>
      <vt:lpstr>Vehicle Control</vt:lpstr>
      <vt:lpstr>Vehicle Control</vt:lpstr>
      <vt:lpstr>Vehicle Control</vt:lpstr>
      <vt:lpstr>Vehicle Control</vt:lpstr>
      <vt:lpstr>Vehicle Control</vt:lpstr>
      <vt:lpstr>Targeting and Visual Requirements</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Visual Fields in Operation</vt:lpstr>
      <vt:lpstr>Speed and Affect on Vision</vt:lpstr>
      <vt:lpstr>Speed and Affect on Vision</vt:lpstr>
      <vt:lpstr>Determining Following Intervals </vt:lpstr>
      <vt:lpstr>Time, Speed, and Distance Relationships</vt:lpstr>
      <vt:lpstr>Following Intervals</vt:lpstr>
      <vt:lpstr>PowerPoint Presentation</vt:lpstr>
      <vt:lpstr>(E)VALUATING</vt:lpstr>
      <vt:lpstr>(E)VALUATING</vt:lpstr>
      <vt:lpstr>(E)XECUTING</vt:lpstr>
      <vt:lpstr>(E)XECUTING</vt:lpstr>
      <vt:lpstr>Assignment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217</cp:revision>
  <dcterms:created xsi:type="dcterms:W3CDTF">2017-02-01T18:23:33Z</dcterms:created>
  <dcterms:modified xsi:type="dcterms:W3CDTF">2019-02-14T18:57:46Z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