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316" r:id="rId31"/>
    <p:sldId id="317" r:id="rId32"/>
    <p:sldId id="318" r:id="rId33"/>
    <p:sldId id="319" r:id="rId34"/>
    <p:sldId id="320" r:id="rId35"/>
    <p:sldId id="321" r:id="rId36"/>
    <p:sldId id="326" r:id="rId37"/>
    <p:sldId id="327" r:id="rId38"/>
    <p:sldId id="322" r:id="rId39"/>
    <p:sldId id="323" r:id="rId40"/>
    <p:sldId id="324" r:id="rId41"/>
    <p:sldId id="325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42" r:id="rId54"/>
    <p:sldId id="343" r:id="rId55"/>
    <p:sldId id="344" r:id="rId56"/>
    <p:sldId id="339" r:id="rId57"/>
    <p:sldId id="340" r:id="rId58"/>
    <p:sldId id="341" r:id="rId59"/>
    <p:sldId id="345" r:id="rId60"/>
    <p:sldId id="25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CC0000"/>
    <a:srgbClr val="FFFFFF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4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5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70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54.png"/><Relationship Id="rId4" Type="http://schemas.openxmlformats.org/officeDocument/2006/relationships/image" Target="../media/image5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9.png"/><Relationship Id="rId4" Type="http://schemas.openxmlformats.org/officeDocument/2006/relationships/image" Target="../media/image5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61.png"/><Relationship Id="rId4" Type="http://schemas.openxmlformats.org/officeDocument/2006/relationships/image" Target="../media/image50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3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6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6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6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3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3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837" y="2170910"/>
            <a:ext cx="7379563" cy="73501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Driver Responsibilities: Knowing Traffic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64694"/>
            <a:ext cx="8153401" cy="2732883"/>
          </a:xfrm>
        </p:spPr>
        <p:txBody>
          <a:bodyPr>
            <a:normAutofit fontScale="92500" lnSpcReduction="20000"/>
          </a:bodyPr>
          <a:lstStyle/>
          <a:p>
            <a:pPr lvl="1" algn="l">
              <a:spcAft>
                <a:spcPts val="713"/>
              </a:spcAft>
            </a:pPr>
            <a:r>
              <a:rPr lang="en-US" altLang="en-US" dirty="0">
                <a:latin typeface="Berlin Sans FB" panose="020E0602020502020306" pitchFamily="34" charset="0"/>
              </a:rPr>
              <a:t>		</a:t>
            </a:r>
            <a:r>
              <a:rPr lang="en-US" altLang="en-US" sz="2400" dirty="0"/>
              <a:t>Topic 1   Your License to Drive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2   Right of Way Concepts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3   Traffic Control Devices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 4   Controlling Traffic Flow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5   Alcohol and Other Drugs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6   Cooperating with Other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2/21/2019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Suspensions/Revocations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Object 4" descr="A drawing of a motorcyclist">
            <a:extLst>
              <a:ext uri="{FF2B5EF4-FFF2-40B4-BE49-F238E27FC236}">
                <a16:creationId xmlns:a16="http://schemas.microsoft.com/office/drawing/2014/main" id="{E85708A3-B2E7-41F5-B866-CC658A9C4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49512"/>
              </p:ext>
            </p:extLst>
          </p:nvPr>
        </p:nvGraphicFramePr>
        <p:xfrm>
          <a:off x="7467600" y="304800"/>
          <a:ext cx="12192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6" name="Clip" r:id="rId3" imgW="945490" imgH="822960" progId="MS_ClipArt_Gallery.2">
                  <p:embed/>
                </p:oleObj>
              </mc:Choice>
              <mc:Fallback>
                <p:oleObj name="Clip" r:id="rId3" imgW="945490" imgH="822960" progId="MS_ClipArt_Gallery.2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AEF69AB9-2ABC-4294-8623-AB44F80D3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04800"/>
                        <a:ext cx="12192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FC7D48AB-7190-464A-B0D3-DF18E780117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Suspension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Revocation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Cancellation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Mandatory Suspensions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Discretionary Suspensions/Revocations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Individuals Under 21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 descr="Drawing of some books">
            <a:extLst>
              <a:ext uri="{FF2B5EF4-FFF2-40B4-BE49-F238E27FC236}">
                <a16:creationId xmlns:a16="http://schemas.microsoft.com/office/drawing/2014/main" id="{85059947-CF64-47DE-818D-6879C639E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613620"/>
              </p:ext>
            </p:extLst>
          </p:nvPr>
        </p:nvGraphicFramePr>
        <p:xfrm>
          <a:off x="5613400" y="1600200"/>
          <a:ext cx="187960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7" name="Clip" r:id="rId5" imgW="630000" imgH="643680" progId="MS_ClipArt_Gallery.2">
                  <p:embed/>
                </p:oleObj>
              </mc:Choice>
              <mc:Fallback>
                <p:oleObj name="Clip" r:id="rId5" imgW="630000" imgH="643680" progId="MS_ClipArt_Gallery.2">
                  <p:embed/>
                  <p:pic>
                    <p:nvPicPr>
                      <p:cNvPr id="28679" name="Object 7">
                        <a:extLst>
                          <a:ext uri="{FF2B5EF4-FFF2-40B4-BE49-F238E27FC236}">
                            <a16:creationId xmlns:a16="http://schemas.microsoft.com/office/drawing/2014/main" id="{061342BA-363D-493E-A6D9-51D8992ECC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600200"/>
                        <a:ext cx="1879600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 descr="Drawing of a man reading">
            <a:extLst>
              <a:ext uri="{FF2B5EF4-FFF2-40B4-BE49-F238E27FC236}">
                <a16:creationId xmlns:a16="http://schemas.microsoft.com/office/drawing/2014/main" id="{48376811-C413-456C-9C5B-01223CC38F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707406"/>
              </p:ext>
            </p:extLst>
          </p:nvPr>
        </p:nvGraphicFramePr>
        <p:xfrm>
          <a:off x="4648200" y="4892675"/>
          <a:ext cx="14001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8" name="Clip" r:id="rId7" imgW="1836720" imgH="1920600" progId="MS_ClipArt_Gallery.2">
                  <p:embed/>
                </p:oleObj>
              </mc:Choice>
              <mc:Fallback>
                <p:oleObj name="Clip" r:id="rId7" imgW="1836720" imgH="1920600" progId="MS_ClipArt_Gallery.2">
                  <p:embed/>
                  <p:pic>
                    <p:nvPicPr>
                      <p:cNvPr id="28680" name="Object 8">
                        <a:extLst>
                          <a:ext uri="{FF2B5EF4-FFF2-40B4-BE49-F238E27FC236}">
                            <a16:creationId xmlns:a16="http://schemas.microsoft.com/office/drawing/2014/main" id="{7ED3EBF5-0FE3-4783-9013-FD42A34DD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92675"/>
                        <a:ext cx="140017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43EA-A371-440D-BB74-4F3CAA8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Suspensions/Revocations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9E5114-9EE3-43ED-BB3F-5B1C670C4B5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14500"/>
            <a:ext cx="77724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Administrative License Revocation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Cancellations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Court Ordered Suspensions/Revocations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Driving While License Suspended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Sanctions for Non-driving Alcohol Offenses by Minors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13" descr="Drawing of some books">
            <a:extLst>
              <a:ext uri="{FF2B5EF4-FFF2-40B4-BE49-F238E27FC236}">
                <a16:creationId xmlns:a16="http://schemas.microsoft.com/office/drawing/2014/main" id="{3D3E2D04-8495-4287-90E2-D8D5FCE9B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90611"/>
              </p:ext>
            </p:extLst>
          </p:nvPr>
        </p:nvGraphicFramePr>
        <p:xfrm>
          <a:off x="7402512" y="1447800"/>
          <a:ext cx="1284288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Clip" r:id="rId3" imgW="630000" imgH="643680" progId="MS_ClipArt_Gallery.2">
                  <p:embed/>
                </p:oleObj>
              </mc:Choice>
              <mc:Fallback>
                <p:oleObj name="Clip" r:id="rId3" imgW="630000" imgH="643680" progId="MS_ClipArt_Gallery.2">
                  <p:embed/>
                  <p:pic>
                    <p:nvPicPr>
                      <p:cNvPr id="29709" name="Object 13">
                        <a:extLst>
                          <a:ext uri="{FF2B5EF4-FFF2-40B4-BE49-F238E27FC236}">
                            <a16:creationId xmlns:a16="http://schemas.microsoft.com/office/drawing/2014/main" id="{A4C33DAE-A807-4706-8EEE-CAD333AF1A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2" y="1447800"/>
                        <a:ext cx="1284288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 descr="Drawing of a man reading">
            <a:extLst>
              <a:ext uri="{FF2B5EF4-FFF2-40B4-BE49-F238E27FC236}">
                <a16:creationId xmlns:a16="http://schemas.microsoft.com/office/drawing/2014/main" id="{C3D252EF-C1F2-4502-BE17-58C54D041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123369"/>
              </p:ext>
            </p:extLst>
          </p:nvPr>
        </p:nvGraphicFramePr>
        <p:xfrm>
          <a:off x="7259731" y="4411662"/>
          <a:ext cx="14001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Clip" r:id="rId5" imgW="1836720" imgH="1920600" progId="MS_ClipArt_Gallery.2">
                  <p:embed/>
                </p:oleObj>
              </mc:Choice>
              <mc:Fallback>
                <p:oleObj name="Clip" r:id="rId5" imgW="1836720" imgH="1920600" progId="MS_ClipArt_Gallery.2">
                  <p:embed/>
                  <p:pic>
                    <p:nvPicPr>
                      <p:cNvPr id="29710" name="Object 14">
                        <a:extLst>
                          <a:ext uri="{FF2B5EF4-FFF2-40B4-BE49-F238E27FC236}">
                            <a16:creationId xmlns:a16="http://schemas.microsoft.com/office/drawing/2014/main" id="{778297F6-ED85-4918-B101-CD643311F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731" y="4411662"/>
                        <a:ext cx="140017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Inspection/Registration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0272DA-4E3F-4599-A0A4-8B0ABBFAE83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4945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Vehicle Inspection</a:t>
            </a:r>
          </a:p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Required Equipment</a:t>
            </a:r>
          </a:p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Illegal Equipment</a:t>
            </a:r>
          </a:p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Optional Equipment</a:t>
            </a:r>
          </a:p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Vehicle Registration</a:t>
            </a:r>
          </a:p>
        </p:txBody>
      </p:sp>
      <p:graphicFrame>
        <p:nvGraphicFramePr>
          <p:cNvPr id="12" name="Object 4" descr="Drawing of a woman driving a car">
            <a:extLst>
              <a:ext uri="{FF2B5EF4-FFF2-40B4-BE49-F238E27FC236}">
                <a16:creationId xmlns:a16="http://schemas.microsoft.com/office/drawing/2014/main" id="{BCEE7A1D-98B6-499D-A73E-C475311DD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4555"/>
              </p:ext>
            </p:extLst>
          </p:nvPr>
        </p:nvGraphicFramePr>
        <p:xfrm>
          <a:off x="5562600" y="1949450"/>
          <a:ext cx="31242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" name="Clip" r:id="rId3" imgW="874080" imgH="340920" progId="MS_ClipArt_Gallery.2">
                  <p:embed/>
                </p:oleObj>
              </mc:Choice>
              <mc:Fallback>
                <p:oleObj name="Clip" r:id="rId3" imgW="874080" imgH="340920" progId="MS_ClipArt_Gallery.2">
                  <p:embed/>
                  <p:pic>
                    <p:nvPicPr>
                      <p:cNvPr id="60420" name="Object 4">
                        <a:extLst>
                          <a:ext uri="{FF2B5EF4-FFF2-40B4-BE49-F238E27FC236}">
                            <a16:creationId xmlns:a16="http://schemas.microsoft.com/office/drawing/2014/main" id="{9C05F016-4E93-4819-A141-C4C89643C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49450"/>
                        <a:ext cx="31242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 descr="Drawing of the side of a blue car">
            <a:extLst>
              <a:ext uri="{FF2B5EF4-FFF2-40B4-BE49-F238E27FC236}">
                <a16:creationId xmlns:a16="http://schemas.microsoft.com/office/drawing/2014/main" id="{186B564C-5E86-4218-9C2D-3C262BD81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003001"/>
              </p:ext>
            </p:extLst>
          </p:nvPr>
        </p:nvGraphicFramePr>
        <p:xfrm>
          <a:off x="5105400" y="3888581"/>
          <a:ext cx="38258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Clip" r:id="rId5" imgW="5349600" imgH="1736280" progId="MS_ClipArt_Gallery.2">
                  <p:embed/>
                </p:oleObj>
              </mc:Choice>
              <mc:Fallback>
                <p:oleObj name="Clip" r:id="rId5" imgW="5349600" imgH="1736280" progId="MS_ClipArt_Gallery.2">
                  <p:embed/>
                  <p:pic>
                    <p:nvPicPr>
                      <p:cNvPr id="60421" name="Object 5">
                        <a:extLst>
                          <a:ext uri="{FF2B5EF4-FFF2-40B4-BE49-F238E27FC236}">
                            <a16:creationId xmlns:a16="http://schemas.microsoft.com/office/drawing/2014/main" id="{5EC0C6B3-D694-44F6-A936-16A6903806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88581"/>
                        <a:ext cx="382587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Financial Responsibility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B861E81-DFEA-411B-809C-6BC9A1052803}"/>
              </a:ext>
            </a:extLst>
          </p:cNvPr>
          <p:cNvSpPr txBox="1">
            <a:spLocks noChangeArrowheads="1"/>
          </p:cNvSpPr>
          <p:nvPr/>
        </p:nvSpPr>
        <p:spPr>
          <a:xfrm>
            <a:off x="1532965" y="1473108"/>
            <a:ext cx="7239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4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The Liability Insurance Law</a:t>
            </a:r>
          </a:p>
          <a:p>
            <a:pPr lvl="1">
              <a:lnSpc>
                <a:spcPct val="24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The Safety Responsibility Act  </a:t>
            </a:r>
          </a:p>
          <a:p>
            <a:pPr lvl="1">
              <a:lnSpc>
                <a:spcPct val="24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Evidence of Financial Responsibility</a:t>
            </a:r>
          </a:p>
        </p:txBody>
      </p:sp>
      <p:graphicFrame>
        <p:nvGraphicFramePr>
          <p:cNvPr id="8" name="Object 5" descr="Drawing of a woman at an ATM">
            <a:extLst>
              <a:ext uri="{FF2B5EF4-FFF2-40B4-BE49-F238E27FC236}">
                <a16:creationId xmlns:a16="http://schemas.microsoft.com/office/drawing/2014/main" id="{E6D29F85-1D74-4BCA-BC72-BB7D449EC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71927"/>
              </p:ext>
            </p:extLst>
          </p:nvPr>
        </p:nvGraphicFramePr>
        <p:xfrm>
          <a:off x="102627" y="2169319"/>
          <a:ext cx="1430338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" name="Clip" r:id="rId3" imgW="1609920" imgH="3431160" progId="MS_ClipArt_Gallery.2">
                  <p:embed/>
                </p:oleObj>
              </mc:Choice>
              <mc:Fallback>
                <p:oleObj name="Clip" r:id="rId3" imgW="1609920" imgH="3431160" progId="MS_ClipArt_Gallery.2">
                  <p:embed/>
                  <p:pic>
                    <p:nvPicPr>
                      <p:cNvPr id="67589" name="Object 5">
                        <a:extLst>
                          <a:ext uri="{FF2B5EF4-FFF2-40B4-BE49-F238E27FC236}">
                            <a16:creationId xmlns:a16="http://schemas.microsoft.com/office/drawing/2014/main" id="{57570948-9C2B-4173-938A-8D06B10695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27" y="2169319"/>
                        <a:ext cx="1430338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 descr="Drawing of two people shaking hands">
            <a:extLst>
              <a:ext uri="{FF2B5EF4-FFF2-40B4-BE49-F238E27FC236}">
                <a16:creationId xmlns:a16="http://schemas.microsoft.com/office/drawing/2014/main" id="{8C5972AC-49CB-42E3-AC62-6C2898143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54031"/>
              </p:ext>
            </p:extLst>
          </p:nvPr>
        </p:nvGraphicFramePr>
        <p:xfrm>
          <a:off x="4049327" y="4684804"/>
          <a:ext cx="18288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" name="Clip" r:id="rId5" imgW="1599120" imgH="1224000" progId="MS_ClipArt_Gallery.2">
                  <p:embed/>
                </p:oleObj>
              </mc:Choice>
              <mc:Fallback>
                <p:oleObj name="Clip" r:id="rId5" imgW="1599120" imgH="1224000" progId="MS_ClipArt_Gallery.2">
                  <p:embed/>
                  <p:pic>
                    <p:nvPicPr>
                      <p:cNvPr id="67588" name="Object 4">
                        <a:extLst>
                          <a:ext uri="{FF2B5EF4-FFF2-40B4-BE49-F238E27FC236}">
                            <a16:creationId xmlns:a16="http://schemas.microsoft.com/office/drawing/2014/main" id="{F37AE233-B506-4947-9C04-53E4A61E3D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327" y="4684804"/>
                        <a:ext cx="18288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Right-of-Way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7ADEFF7-3193-4D71-AEEC-2571F82FA4CF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Drivers at times must wait for other users. 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Principles based on giving the privilege of passage to others.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Right of way cannot be taken </a:t>
            </a:r>
            <a:r>
              <a:rPr lang="en-US" dirty="0">
                <a:solidFill>
                  <a:srgbClr val="FF0000"/>
                </a:solidFill>
              </a:rPr>
              <a:t>— </a:t>
            </a:r>
            <a:r>
              <a:rPr lang="en-US" altLang="en-US" sz="2400" b="1" dirty="0">
                <a:solidFill>
                  <a:srgbClr val="FF0000"/>
                </a:solidFill>
              </a:rPr>
              <a:t>not a right or privilege.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Determined by a set of rules and guidelines </a:t>
            </a:r>
          </a:p>
          <a:p>
            <a:pPr lvl="1"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Intersections</a:t>
            </a:r>
          </a:p>
          <a:p>
            <a:pPr lvl="1"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Merges</a:t>
            </a:r>
          </a:p>
          <a:p>
            <a:pPr lvl="1">
              <a:lnSpc>
                <a:spcPct val="8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Special conditions.</a:t>
            </a:r>
          </a:p>
        </p:txBody>
      </p:sp>
      <p:graphicFrame>
        <p:nvGraphicFramePr>
          <p:cNvPr id="12" name="Object 4" descr="Drawing of a man driving a car">
            <a:extLst>
              <a:ext uri="{FF2B5EF4-FFF2-40B4-BE49-F238E27FC236}">
                <a16:creationId xmlns:a16="http://schemas.microsoft.com/office/drawing/2014/main" id="{66F87AC1-03B6-404B-A734-D88753054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66251"/>
              </p:ext>
            </p:extLst>
          </p:nvPr>
        </p:nvGraphicFramePr>
        <p:xfrm>
          <a:off x="5831541" y="4171156"/>
          <a:ext cx="28194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Clip" r:id="rId3" imgW="1855080" imgH="772200" progId="MS_ClipArt_Gallery.2">
                  <p:embed/>
                </p:oleObj>
              </mc:Choice>
              <mc:Fallback>
                <p:oleObj name="Clip" r:id="rId3" imgW="1855080" imgH="772200" progId="MS_ClipArt_Gallery.2">
                  <p:embed/>
                  <p:pic>
                    <p:nvPicPr>
                      <p:cNvPr id="69636" name="Object 4">
                        <a:extLst>
                          <a:ext uri="{FF2B5EF4-FFF2-40B4-BE49-F238E27FC236}">
                            <a16:creationId xmlns:a16="http://schemas.microsoft.com/office/drawing/2014/main" id="{A8647A96-35CC-46EC-A809-9DAEB6854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541" y="4171156"/>
                        <a:ext cx="28194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Intersections</a:t>
            </a:r>
            <a:endParaRPr lang="en-US" alt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C5B8942-8C71-4167-8418-D73391701491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5240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Intersections controlled by signs and signals. 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Single or two-lane road intersecting with multiple-lane road.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Unpaved road intersection with a paved road. </a:t>
            </a:r>
          </a:p>
        </p:txBody>
      </p:sp>
      <p:graphicFrame>
        <p:nvGraphicFramePr>
          <p:cNvPr id="9" name="Object 4" descr="Drawing of three highways converging">
            <a:extLst>
              <a:ext uri="{FF2B5EF4-FFF2-40B4-BE49-F238E27FC236}">
                <a16:creationId xmlns:a16="http://schemas.microsoft.com/office/drawing/2014/main" id="{832C795A-DFA3-486C-B36D-10C5B9D70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809562"/>
              </p:ext>
            </p:extLst>
          </p:nvPr>
        </p:nvGraphicFramePr>
        <p:xfrm>
          <a:off x="4567518" y="4591050"/>
          <a:ext cx="11223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1684" name="Object 4">
                        <a:extLst>
                          <a:ext uri="{FF2B5EF4-FFF2-40B4-BE49-F238E27FC236}">
                            <a16:creationId xmlns:a16="http://schemas.microsoft.com/office/drawing/2014/main" id="{6E2F5C86-8E79-43CB-9F86-66F5A149F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518" y="4591050"/>
                        <a:ext cx="11223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Intersections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4CB03B3-2C9F-4F5B-9FD0-2ABD11266DF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76375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Intersections not controlled by signs and signals, multi-lanes, or pavement. </a:t>
            </a:r>
          </a:p>
          <a:p>
            <a:pPr>
              <a:lnSpc>
                <a:spcPct val="12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Turning left.  </a:t>
            </a:r>
          </a:p>
          <a:p>
            <a:pPr>
              <a:lnSpc>
                <a:spcPct val="12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T Intersections</a:t>
            </a:r>
          </a:p>
          <a:p>
            <a:pPr>
              <a:lnSpc>
                <a:spcPct val="120000"/>
              </a:lnSpc>
              <a:spcAft>
                <a:spcPts val="713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Railroad grade crossings.  </a:t>
            </a:r>
          </a:p>
        </p:txBody>
      </p:sp>
      <p:graphicFrame>
        <p:nvGraphicFramePr>
          <p:cNvPr id="9" name="Object 4" descr="Drawing of three highways converging">
            <a:extLst>
              <a:ext uri="{FF2B5EF4-FFF2-40B4-BE49-F238E27FC236}">
                <a16:creationId xmlns:a16="http://schemas.microsoft.com/office/drawing/2014/main" id="{51279D30-2A8A-49B6-8C3A-BA8A17188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29599"/>
              </p:ext>
            </p:extLst>
          </p:nvPr>
        </p:nvGraphicFramePr>
        <p:xfrm>
          <a:off x="6543675" y="2668588"/>
          <a:ext cx="214312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6804" name="Object 4">
                        <a:extLst>
                          <a:ext uri="{FF2B5EF4-FFF2-40B4-BE49-F238E27FC236}">
                            <a16:creationId xmlns:a16="http://schemas.microsoft.com/office/drawing/2014/main" id="{C8A19A2C-EF33-40E4-B870-F0B9F221EB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2668588"/>
                        <a:ext cx="214312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Merge (Lane Change)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A8890DE-1992-4639-A546-75A051F06468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4478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1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Entering or leaving controlled-access highway.  </a:t>
            </a:r>
          </a:p>
          <a:p>
            <a:pPr>
              <a:lnSpc>
                <a:spcPct val="21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Driving on multiple-lane roadways</a:t>
            </a:r>
          </a:p>
        </p:txBody>
      </p:sp>
      <p:graphicFrame>
        <p:nvGraphicFramePr>
          <p:cNvPr id="7" name="Object 4" descr="Drawing of three highways converging">
            <a:extLst>
              <a:ext uri="{FF2B5EF4-FFF2-40B4-BE49-F238E27FC236}">
                <a16:creationId xmlns:a16="http://schemas.microsoft.com/office/drawing/2014/main" id="{E568D91A-BBDD-4457-8F21-0166ED5C7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258575"/>
              </p:ext>
            </p:extLst>
          </p:nvPr>
        </p:nvGraphicFramePr>
        <p:xfrm>
          <a:off x="6876009" y="2289175"/>
          <a:ext cx="1487981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5780" name="Object 4">
                        <a:extLst>
                          <a:ext uri="{FF2B5EF4-FFF2-40B4-BE49-F238E27FC236}">
                            <a16:creationId xmlns:a16="http://schemas.microsoft.com/office/drawing/2014/main" id="{07CEAE34-A144-4F4A-8D53-769F25E3E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009" y="2289175"/>
                        <a:ext cx="1487981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Situations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DFB4651-878A-401E-860E-3D7C4A8563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Give the Right-of-Way to Emergency Vehicles.  </a:t>
            </a:r>
          </a:p>
          <a:p>
            <a:pPr>
              <a:lnSpc>
                <a:spcPct val="150000"/>
              </a:lnSpc>
              <a:spcAft>
                <a:spcPts val="713"/>
              </a:spcAft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Give the Right-of-Way to School Buses.  </a:t>
            </a:r>
          </a:p>
          <a:p>
            <a:pPr>
              <a:lnSpc>
                <a:spcPct val="150000"/>
              </a:lnSpc>
              <a:spcAft>
                <a:spcPts val="713"/>
              </a:spcAft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Give the Right-of-Way to Pedestrians. </a:t>
            </a:r>
          </a:p>
        </p:txBody>
      </p:sp>
      <p:graphicFrame>
        <p:nvGraphicFramePr>
          <p:cNvPr id="13" name="Object 5" descr="Drawing of an ambulance">
            <a:extLst>
              <a:ext uri="{FF2B5EF4-FFF2-40B4-BE49-F238E27FC236}">
                <a16:creationId xmlns:a16="http://schemas.microsoft.com/office/drawing/2014/main" id="{50FC5F4D-F7B3-4796-99FE-0AFAE2524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58439"/>
              </p:ext>
            </p:extLst>
          </p:nvPr>
        </p:nvGraphicFramePr>
        <p:xfrm>
          <a:off x="3657600" y="2301875"/>
          <a:ext cx="18288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Clip" r:id="rId3" imgW="1383840" imgH="852840" progId="MS_ClipArt_Gallery.2">
                  <p:embed/>
                </p:oleObj>
              </mc:Choice>
              <mc:Fallback>
                <p:oleObj name="Clip" r:id="rId3" imgW="1383840" imgH="852840" progId="MS_ClipArt_Gallery.2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345D2876-BA07-4E9F-9F2F-2564E3C13D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301875"/>
                        <a:ext cx="18288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 descr="Drawing of a bus">
            <a:extLst>
              <a:ext uri="{FF2B5EF4-FFF2-40B4-BE49-F238E27FC236}">
                <a16:creationId xmlns:a16="http://schemas.microsoft.com/office/drawing/2014/main" id="{C117A87A-0930-4CE3-B78E-5C6E1BA7B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21041"/>
              </p:ext>
            </p:extLst>
          </p:nvPr>
        </p:nvGraphicFramePr>
        <p:xfrm>
          <a:off x="457200" y="4191000"/>
          <a:ext cx="26670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" name="Clip" r:id="rId5" imgW="1398600" imgH="555840" progId="MS_ClipArt_Gallery.2">
                  <p:embed/>
                </p:oleObj>
              </mc:Choice>
              <mc:Fallback>
                <p:oleObj name="Clip" r:id="rId5" imgW="1398600" imgH="555840" progId="MS_ClipArt_Gallery.2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DDDCCF06-931F-49B0-B86B-B6F4489D70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26670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 descr="Drawing of a jogger">
            <a:extLst>
              <a:ext uri="{FF2B5EF4-FFF2-40B4-BE49-F238E27FC236}">
                <a16:creationId xmlns:a16="http://schemas.microsoft.com/office/drawing/2014/main" id="{FF09477F-F359-48FE-BA1C-858FE6AEC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59860"/>
              </p:ext>
            </p:extLst>
          </p:nvPr>
        </p:nvGraphicFramePr>
        <p:xfrm>
          <a:off x="7610475" y="4191000"/>
          <a:ext cx="107632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" name="Clip" r:id="rId7" imgW="1076040" imgH="1631880" progId="MS_ClipArt_Gallery.2">
                  <p:embed/>
                </p:oleObj>
              </mc:Choice>
              <mc:Fallback>
                <p:oleObj name="Clip" r:id="rId7" imgW="1076040" imgH="1631880" progId="MS_ClipArt_Gallery.2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D2016EC2-55F0-4C01-8379-862083329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475" y="4191000"/>
                        <a:ext cx="1076325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341312"/>
            <a:ext cx="9906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Railroad Crossings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55AC7BE-7EF6-44C4-A7C0-EE6CE61061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Marked only with a crossbuck sign.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A train is approaching.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Red lights are flashing at a railroad crossing.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Railroad crossing arms have been lowered.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Never stop on tracks.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Be sure all tracks are clear before you proceed across.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Trains do not and cannot stop at crossings.</a:t>
            </a:r>
          </a:p>
        </p:txBody>
      </p:sp>
      <p:graphicFrame>
        <p:nvGraphicFramePr>
          <p:cNvPr id="12" name="Object 4" descr="Drawing of a train">
            <a:extLst>
              <a:ext uri="{FF2B5EF4-FFF2-40B4-BE49-F238E27FC236}">
                <a16:creationId xmlns:a16="http://schemas.microsoft.com/office/drawing/2014/main" id="{3B531EBF-154E-41C5-9AAC-F182E6CC8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99230"/>
              </p:ext>
            </p:extLst>
          </p:nvPr>
        </p:nvGraphicFramePr>
        <p:xfrm>
          <a:off x="6742112" y="1457418"/>
          <a:ext cx="240188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Clip" r:id="rId3" imgW="1946520" imgH="969120" progId="MS_ClipArt_Gallery.2">
                  <p:embed/>
                </p:oleObj>
              </mc:Choice>
              <mc:Fallback>
                <p:oleObj name="Clip" r:id="rId3" imgW="1946520" imgH="969120" progId="MS_ClipArt_Gallery.2">
                  <p:embed/>
                  <p:pic>
                    <p:nvPicPr>
                      <p:cNvPr id="80900" name="Object 4">
                        <a:extLst>
                          <a:ext uri="{FF2B5EF4-FFF2-40B4-BE49-F238E27FC236}">
                            <a16:creationId xmlns:a16="http://schemas.microsoft.com/office/drawing/2014/main" id="{A1048CF7-9824-40FE-84DC-8DAE235640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2" y="1457418"/>
                        <a:ext cx="2401888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Education Program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2/21/2019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E0443A0-91F6-4189-98FD-071154BF3010}"/>
              </a:ext>
            </a:extLst>
          </p:cNvPr>
          <p:cNvSpPr txBox="1">
            <a:spLocks noChangeArrowheads="1"/>
          </p:cNvSpPr>
          <p:nvPr/>
        </p:nvSpPr>
        <p:spPr>
          <a:xfrm>
            <a:off x="381793" y="1752600"/>
            <a:ext cx="838041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</a:rPr>
              <a:t>Demonstrate a working knowledge of 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laws for operating and owning an automobile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rules for operating and owning an automobile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procedures for operating and owning an automobile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occupant restraints and new vehicle technology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Use a space management system to 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obtain correct information about driving maneuvers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make reduced-risk decisions about driving maneuvers</a:t>
            </a:r>
          </a:p>
          <a:p>
            <a:pPr lvl="1"/>
            <a:r>
              <a:rPr lang="en-US" altLang="en-US" sz="2000" b="1" dirty="0">
                <a:solidFill>
                  <a:srgbClr val="0000CC"/>
                </a:solidFill>
              </a:rPr>
              <a:t>adjusting position and/or speed to avoid conflicts and  reduce risk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392EAD-9FA5-4B96-A8D9-46E4F1011C3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58318"/>
            <a:ext cx="8380413" cy="40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 student completing a State driver education program will:</a:t>
            </a: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3B7AF8-FA1A-4B1A-AA3E-AE0154CB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Signals 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05237F1-2491-40F2-9CD5-A2073B06F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048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4E67705-8250-4DAE-BF7E-19F32634EEDD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94945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Aft>
                <a:spcPts val="713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Steady lights.</a:t>
            </a:r>
          </a:p>
          <a:p>
            <a:pPr>
              <a:lnSpc>
                <a:spcPct val="200000"/>
              </a:lnSpc>
              <a:spcAft>
                <a:spcPts val="713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Flashing lights.</a:t>
            </a:r>
          </a:p>
          <a:p>
            <a:pPr>
              <a:lnSpc>
                <a:spcPct val="200000"/>
              </a:lnSpc>
              <a:spcAft>
                <a:spcPts val="713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Signal/sign combinations.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4" descr="Drawing of a stop light">
            <a:extLst>
              <a:ext uri="{FF2B5EF4-FFF2-40B4-BE49-F238E27FC236}">
                <a16:creationId xmlns:a16="http://schemas.microsoft.com/office/drawing/2014/main" id="{4C70C7F6-C54F-4739-AFEE-146F6FA92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289093"/>
              </p:ext>
            </p:extLst>
          </p:nvPr>
        </p:nvGraphicFramePr>
        <p:xfrm>
          <a:off x="5029200" y="1828800"/>
          <a:ext cx="1776413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Clip" r:id="rId3" imgW="1776240" imgH="3169800" progId="MS_ClipArt_Gallery.2">
                  <p:embed/>
                </p:oleObj>
              </mc:Choice>
              <mc:Fallback>
                <p:oleObj name="Clip" r:id="rId3" imgW="1776240" imgH="3169800" progId="MS_ClipArt_Gallery.2">
                  <p:embed/>
                  <p:pic>
                    <p:nvPicPr>
                      <p:cNvPr id="87044" name="Object 4">
                        <a:extLst>
                          <a:ext uri="{FF2B5EF4-FFF2-40B4-BE49-F238E27FC236}">
                            <a16:creationId xmlns:a16="http://schemas.microsoft.com/office/drawing/2014/main" id="{F49E8FC3-44FC-4008-822C-B8387057BF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776413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Drawing of a no turn on red sign">
            <a:extLst>
              <a:ext uri="{FF2B5EF4-FFF2-40B4-BE49-F238E27FC236}">
                <a16:creationId xmlns:a16="http://schemas.microsoft.com/office/drawing/2014/main" id="{D5E2AFA8-B933-4E82-8126-F6461854E184}"/>
              </a:ext>
            </a:extLst>
          </p:cNvPr>
          <p:cNvPicPr/>
          <p:nvPr/>
        </p:nvPicPr>
        <p:blipFill rotWithShape="1">
          <a:blip r:embed="rId5"/>
          <a:srcRect l="87500" t="43043" r="4006" b="34256"/>
          <a:stretch/>
        </p:blipFill>
        <p:spPr bwMode="auto">
          <a:xfrm>
            <a:off x="6971110" y="3429000"/>
            <a:ext cx="1397793" cy="2088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AEAD8-6311-4173-B052-D5D7FA5B5E73}"/>
              </a:ext>
            </a:extLst>
          </p:cNvPr>
          <p:cNvSpPr/>
          <p:nvPr/>
        </p:nvSpPr>
        <p:spPr>
          <a:xfrm>
            <a:off x="854586" y="53540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0B2BC57-36D6-4847-BF89-832714253B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Warning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Guide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Inform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Regulate</a:t>
            </a:r>
          </a:p>
        </p:txBody>
      </p:sp>
      <p:graphicFrame>
        <p:nvGraphicFramePr>
          <p:cNvPr id="13" name="Object 6" descr="Drawing of a yield sign">
            <a:extLst>
              <a:ext uri="{FF2B5EF4-FFF2-40B4-BE49-F238E27FC236}">
                <a16:creationId xmlns:a16="http://schemas.microsoft.com/office/drawing/2014/main" id="{10C4E717-B2A2-4FFF-BB08-9B9BDD2A2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53270"/>
              </p:ext>
            </p:extLst>
          </p:nvPr>
        </p:nvGraphicFramePr>
        <p:xfrm>
          <a:off x="3886200" y="1600200"/>
          <a:ext cx="2974975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1" name="Clip" r:id="rId3" imgW="3505200" imgH="3133771" progId="MS_ClipArt_Gallery.2">
                  <p:embed/>
                </p:oleObj>
              </mc:Choice>
              <mc:Fallback>
                <p:oleObj name="Clip" r:id="rId3" imgW="3505200" imgH="3133771" progId="MS_ClipArt_Gallery.2">
                  <p:embed/>
                  <p:pic>
                    <p:nvPicPr>
                      <p:cNvPr id="23557" name="Object 6">
                        <a:extLst>
                          <a:ext uri="{FF2B5EF4-FFF2-40B4-BE49-F238E27FC236}">
                            <a16:creationId xmlns:a16="http://schemas.microsoft.com/office/drawing/2014/main" id="{F28F12A0-84E1-45F2-8066-B00051C16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2974975" cy="2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 descr="Drawing of a stop sign">
            <a:extLst>
              <a:ext uri="{FF2B5EF4-FFF2-40B4-BE49-F238E27FC236}">
                <a16:creationId xmlns:a16="http://schemas.microsoft.com/office/drawing/2014/main" id="{0F521C0C-F1B4-4D8A-A9B7-83175FAB9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113503"/>
              </p:ext>
            </p:extLst>
          </p:nvPr>
        </p:nvGraphicFramePr>
        <p:xfrm>
          <a:off x="6324600" y="2362200"/>
          <a:ext cx="2033588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Clip" r:id="rId5" imgW="2033588" imgH="3390900" progId="MS_ClipArt_Gallery.2">
                  <p:embed/>
                </p:oleObj>
              </mc:Choice>
              <mc:Fallback>
                <p:oleObj name="Clip" r:id="rId5" imgW="2033588" imgH="3390900" progId="MS_ClipArt_Gallery.2">
                  <p:embed/>
                  <p:pic>
                    <p:nvPicPr>
                      <p:cNvPr id="23558" name="Object 4">
                        <a:extLst>
                          <a:ext uri="{FF2B5EF4-FFF2-40B4-BE49-F238E27FC236}">
                            <a16:creationId xmlns:a16="http://schemas.microsoft.com/office/drawing/2014/main" id="{3AB465FC-48E3-4997-AB6D-58F5FB14F0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362200"/>
                        <a:ext cx="2033588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 descr="Drawing of a one way sign">
            <a:extLst>
              <a:ext uri="{FF2B5EF4-FFF2-40B4-BE49-F238E27FC236}">
                <a16:creationId xmlns:a16="http://schemas.microsoft.com/office/drawing/2014/main" id="{E0F00894-B9C0-4A76-9351-0D776E7CA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28637"/>
              </p:ext>
            </p:extLst>
          </p:nvPr>
        </p:nvGraphicFramePr>
        <p:xfrm>
          <a:off x="2193414" y="4333516"/>
          <a:ext cx="43053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Clip" r:id="rId7" imgW="4838700" imgH="1624013" progId="MS_ClipArt_Gallery.2">
                  <p:embed/>
                </p:oleObj>
              </mc:Choice>
              <mc:Fallback>
                <p:oleObj name="Clip" r:id="rId7" imgW="4838700" imgH="1624013" progId="MS_ClipArt_Gallery.2">
                  <p:embed/>
                  <p:pic>
                    <p:nvPicPr>
                      <p:cNvPr id="23556" name="Object 5">
                        <a:extLst>
                          <a:ext uri="{FF2B5EF4-FFF2-40B4-BE49-F238E27FC236}">
                            <a16:creationId xmlns:a16="http://schemas.microsoft.com/office/drawing/2014/main" id="{FEC6DB64-E8EE-4DC3-A47F-D1A17DEFF0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414" y="4333516"/>
                        <a:ext cx="430530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569"/>
            <a:ext cx="8229600" cy="1143000"/>
          </a:xfrm>
        </p:spPr>
        <p:txBody>
          <a:bodyPr/>
          <a:lstStyle/>
          <a:p>
            <a:r>
              <a:rPr lang="en-US" altLang="en-US" dirty="0"/>
              <a:t>Colors Have Meaning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 descr="Drawing of different colors">
            <a:extLst>
              <a:ext uri="{FF2B5EF4-FFF2-40B4-BE49-F238E27FC236}">
                <a16:creationId xmlns:a16="http://schemas.microsoft.com/office/drawing/2014/main" id="{0463549E-B7E2-45FD-99F7-8C244192F2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 rotWithShape="1">
          <a:blip r:embed="rId2"/>
          <a:srcRect l="36699" t="34493" r="23397" b="22170"/>
          <a:stretch/>
        </p:blipFill>
        <p:spPr bwMode="auto">
          <a:xfrm>
            <a:off x="114300" y="1502569"/>
            <a:ext cx="8915400" cy="5426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6668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Shapes Have Meaning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Object 5" descr="Drawing of a yield sign">
            <a:extLst>
              <a:ext uri="{FF2B5EF4-FFF2-40B4-BE49-F238E27FC236}">
                <a16:creationId xmlns:a16="http://schemas.microsoft.com/office/drawing/2014/main" id="{8F77100B-377C-40CE-B4A2-BCC8485CA0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96960"/>
              </p:ext>
            </p:extLst>
          </p:nvPr>
        </p:nvGraphicFramePr>
        <p:xfrm>
          <a:off x="6858000" y="534786"/>
          <a:ext cx="990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Clip" r:id="rId3" imgW="3505200" imgH="3133771" progId="MS_ClipArt_Gallery.2">
                  <p:embed/>
                </p:oleObj>
              </mc:Choice>
              <mc:Fallback>
                <p:oleObj name="Clip" r:id="rId3" imgW="3505200" imgH="3133771" progId="MS_ClipArt_Gallery.2">
                  <p:embed/>
                  <p:pic>
                    <p:nvPicPr>
                      <p:cNvPr id="25605" name="Object 5">
                        <a:extLst>
                          <a:ext uri="{FF2B5EF4-FFF2-40B4-BE49-F238E27FC236}">
                            <a16:creationId xmlns:a16="http://schemas.microsoft.com/office/drawing/2014/main" id="{A4EDFCBD-07C7-48BC-9D00-0AD905E0F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34786"/>
                        <a:ext cx="9906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 descr="Drawing of a stop sign">
            <a:extLst>
              <a:ext uri="{FF2B5EF4-FFF2-40B4-BE49-F238E27FC236}">
                <a16:creationId xmlns:a16="http://schemas.microsoft.com/office/drawing/2014/main" id="{214836EE-8D80-4292-81A5-38CB753DB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627169"/>
              </p:ext>
            </p:extLst>
          </p:nvPr>
        </p:nvGraphicFramePr>
        <p:xfrm>
          <a:off x="7971969" y="44249"/>
          <a:ext cx="75406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Clip" r:id="rId5" imgW="2033588" imgH="3390900" progId="MS_ClipArt_Gallery.2">
                  <p:embed/>
                </p:oleObj>
              </mc:Choice>
              <mc:Fallback>
                <p:oleObj name="Clip" r:id="rId5" imgW="2033588" imgH="3390900" progId="MS_ClipArt_Gallery.2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B4AB66E7-3C03-4216-BF52-1B2908B7D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1969" y="44249"/>
                        <a:ext cx="754063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Picture with different sign shapes">
            <a:extLst>
              <a:ext uri="{FF2B5EF4-FFF2-40B4-BE49-F238E27FC236}">
                <a16:creationId xmlns:a16="http://schemas.microsoft.com/office/drawing/2014/main" id="{1820E01F-12FB-4F10-A524-CF931F92768E}"/>
              </a:ext>
            </a:extLst>
          </p:cNvPr>
          <p:cNvPicPr/>
          <p:nvPr/>
        </p:nvPicPr>
        <p:blipFill rotWithShape="1">
          <a:blip r:embed="rId7"/>
          <a:srcRect l="810" t="5769" r="56018" b="46582"/>
          <a:stretch/>
        </p:blipFill>
        <p:spPr bwMode="auto">
          <a:xfrm>
            <a:off x="0" y="1301549"/>
            <a:ext cx="9108541" cy="5556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5" y="34210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Pavement Markings 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41F1B5D-8489-49C4-B943-0909F141AC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Two lane rural           Three lane, one way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Left turn only lane    Multi-lane highways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Solid lines 		   Broken lines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Crosswalks   	           Stop lines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Lane markings</a:t>
            </a:r>
          </a:p>
        </p:txBody>
      </p:sp>
      <p:grpSp>
        <p:nvGrpSpPr>
          <p:cNvPr id="11" name="Group 9" descr="Drawing of a highway">
            <a:extLst>
              <a:ext uri="{FF2B5EF4-FFF2-40B4-BE49-F238E27FC236}">
                <a16:creationId xmlns:a16="http://schemas.microsoft.com/office/drawing/2014/main" id="{4C9622F9-7863-4A96-BC6A-403182296272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267200"/>
            <a:ext cx="3525915" cy="1477963"/>
            <a:chOff x="2736" y="2880"/>
            <a:chExt cx="2256" cy="1056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EFDC535-B0D2-4452-8FC3-F927E6EDA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880"/>
              <a:ext cx="2256" cy="10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4">
              <a:extLst>
                <a:ext uri="{FF2B5EF4-FFF2-40B4-BE49-F238E27FC236}">
                  <a16:creationId xmlns:a16="http://schemas.microsoft.com/office/drawing/2014/main" id="{22DDC0A8-049D-4D9F-B4BB-D774193BD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08"/>
              <a:ext cx="2256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EDFC11A6-5938-43A9-B115-EFA4BCA92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840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66210E74-3EFF-4872-B38C-D08875BBB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56"/>
              <a:ext cx="1344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538606B3-B62F-40AA-A172-1EC4AAAEC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57C7A0-5A91-414C-97FF-41FC70BF8173}"/>
              </a:ext>
            </a:extLst>
          </p:cNvPr>
          <p:cNvSpPr/>
          <p:nvPr/>
        </p:nvSpPr>
        <p:spPr>
          <a:xfrm>
            <a:off x="609600" y="609600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0E520E-0D03-4207-B545-992D9A12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2381"/>
            <a:ext cx="8229600" cy="4525963"/>
          </a:xfrm>
        </p:spPr>
        <p:txBody>
          <a:bodyPr/>
          <a:lstStyle/>
          <a:p>
            <a:pPr>
              <a:lnSpc>
                <a:spcPct val="16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to signal</a:t>
            </a:r>
          </a:p>
          <a:p>
            <a:pPr>
              <a:lnSpc>
                <a:spcPct val="16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How to signal</a:t>
            </a:r>
          </a:p>
          <a:p>
            <a:pPr>
              <a:lnSpc>
                <a:spcPct val="16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Improper signal</a:t>
            </a:r>
          </a:p>
          <a:p>
            <a:endParaRPr lang="en-US" dirty="0"/>
          </a:p>
        </p:txBody>
      </p:sp>
      <p:graphicFrame>
        <p:nvGraphicFramePr>
          <p:cNvPr id="10" name="Object 4" descr="Drawing of a red car">
            <a:extLst>
              <a:ext uri="{FF2B5EF4-FFF2-40B4-BE49-F238E27FC236}">
                <a16:creationId xmlns:a16="http://schemas.microsoft.com/office/drawing/2014/main" id="{7EB1AD78-2510-4F87-9C1D-8D43D5FB8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604208"/>
              </p:ext>
            </p:extLst>
          </p:nvPr>
        </p:nvGraphicFramePr>
        <p:xfrm>
          <a:off x="5410200" y="2891124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BF5A1ADE-0C15-401B-BF5D-481086E319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1124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F6F430-DC83-4D9C-8342-19C72684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E89D-47E9-45CC-926C-7F4A5AE2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Rules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Designated Lanes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Two-lane road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Pass to Right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Mirror Blind Spot /BGE Setting Method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5" descr="Drawing of an olive car">
            <a:extLst>
              <a:ext uri="{FF2B5EF4-FFF2-40B4-BE49-F238E27FC236}">
                <a16:creationId xmlns:a16="http://schemas.microsoft.com/office/drawing/2014/main" id="{8702A7F7-4B5E-4510-A6F2-FC15072DA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76054"/>
              </p:ext>
            </p:extLst>
          </p:nvPr>
        </p:nvGraphicFramePr>
        <p:xfrm>
          <a:off x="5561012" y="2531991"/>
          <a:ext cx="33543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Clip" r:id="rId3" imgW="8829518" imgH="3467113" progId="MS_ClipArt_Gallery.2">
                  <p:embed/>
                </p:oleObj>
              </mc:Choice>
              <mc:Fallback>
                <p:oleObj name="Clip" r:id="rId3" imgW="8829518" imgH="3467113" progId="MS_ClipArt_Gallery.2">
                  <p:embed/>
                  <p:pic>
                    <p:nvPicPr>
                      <p:cNvPr id="28676" name="Object 5">
                        <a:extLst>
                          <a:ext uri="{FF2B5EF4-FFF2-40B4-BE49-F238E27FC236}">
                            <a16:creationId xmlns:a16="http://schemas.microsoft.com/office/drawing/2014/main" id="{2F619695-7C3A-47B0-A0AB-9F70876421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2531991"/>
                        <a:ext cx="335438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 descr="Drawing of a blue car">
            <a:extLst>
              <a:ext uri="{FF2B5EF4-FFF2-40B4-BE49-F238E27FC236}">
                <a16:creationId xmlns:a16="http://schemas.microsoft.com/office/drawing/2014/main" id="{05CABC9D-E4AB-46C5-8350-1DA131C29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19426"/>
              </p:ext>
            </p:extLst>
          </p:nvPr>
        </p:nvGraphicFramePr>
        <p:xfrm>
          <a:off x="5332412" y="3101903"/>
          <a:ext cx="38115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Clip" r:id="rId5" imgW="8839200" imgH="3481388" progId="MS_ClipArt_Gallery.2">
                  <p:embed/>
                </p:oleObj>
              </mc:Choice>
              <mc:Fallback>
                <p:oleObj name="Clip" r:id="rId5" imgW="8839200" imgH="3481388" progId="MS_ClipArt_Gallery.2">
                  <p:embed/>
                  <p:pic>
                    <p:nvPicPr>
                      <p:cNvPr id="28677" name="Object 6">
                        <a:extLst>
                          <a:ext uri="{FF2B5EF4-FFF2-40B4-BE49-F238E27FC236}">
                            <a16:creationId xmlns:a16="http://schemas.microsoft.com/office/drawing/2014/main" id="{05B639A7-7037-4F24-9A16-56CA49D64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3101903"/>
                        <a:ext cx="38115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5" y="331968"/>
            <a:ext cx="8229600" cy="1143000"/>
          </a:xfrm>
        </p:spPr>
        <p:txBody>
          <a:bodyPr/>
          <a:lstStyle/>
          <a:p>
            <a:r>
              <a:rPr lang="en-US" altLang="en-US" dirty="0"/>
              <a:t>Turning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5396DDF-C31D-4830-886D-D67B1BA57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955" y="137160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Steps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Right Turn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Left Turn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Turning Procedures</a:t>
            </a:r>
          </a:p>
        </p:txBody>
      </p:sp>
      <p:graphicFrame>
        <p:nvGraphicFramePr>
          <p:cNvPr id="11" name="Object 4" descr="Drawing of a red car">
            <a:extLst>
              <a:ext uri="{FF2B5EF4-FFF2-40B4-BE49-F238E27FC236}">
                <a16:creationId xmlns:a16="http://schemas.microsoft.com/office/drawing/2014/main" id="{EF9F3078-E477-48E7-8DD8-33C199BCA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257116"/>
              </p:ext>
            </p:extLst>
          </p:nvPr>
        </p:nvGraphicFramePr>
        <p:xfrm>
          <a:off x="5386923" y="25146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29700" name="Object 4">
                        <a:extLst>
                          <a:ext uri="{FF2B5EF4-FFF2-40B4-BE49-F238E27FC236}">
                            <a16:creationId xmlns:a16="http://schemas.microsoft.com/office/drawing/2014/main" id="{E0D4F3FC-A0C7-4DE3-AE6F-D1EC150BBA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923" y="25146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Stopping, Standing,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238F1-D73C-44F9-8433-77C5C5DF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Legal Prohibitions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Disabilities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Unattended Vehicle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Parallel to Curb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Hills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Leaving</a:t>
            </a:r>
          </a:p>
          <a:p>
            <a:pPr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Coasting</a:t>
            </a:r>
          </a:p>
          <a:p>
            <a:endParaRPr lang="en-US" dirty="0"/>
          </a:p>
        </p:txBody>
      </p:sp>
      <p:graphicFrame>
        <p:nvGraphicFramePr>
          <p:cNvPr id="13" name="Object 4" descr="Drawing of a blue car">
            <a:extLst>
              <a:ext uri="{FF2B5EF4-FFF2-40B4-BE49-F238E27FC236}">
                <a16:creationId xmlns:a16="http://schemas.microsoft.com/office/drawing/2014/main" id="{60B11080-3538-4FE1-B7E6-FF8E8679C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22410"/>
              </p:ext>
            </p:extLst>
          </p:nvPr>
        </p:nvGraphicFramePr>
        <p:xfrm>
          <a:off x="4875212" y="3112293"/>
          <a:ext cx="38115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Clip" r:id="rId3" imgW="8839200" imgH="3481388" progId="MS_ClipArt_Gallery.2">
                  <p:embed/>
                </p:oleObj>
              </mc:Choice>
              <mc:Fallback>
                <p:oleObj name="Clip" r:id="rId3" imgW="8839200" imgH="3481388" progId="MS_ClipArt_Gallery.2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C8BB846A-52B0-4022-964B-163A37C27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3112293"/>
                        <a:ext cx="38115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Speed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8CC4E0-A814-4C95-866E-41572EAD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40" y="150284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Speed &amp; Distance</a:t>
            </a:r>
          </a:p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3 seconds minimum following interval</a:t>
            </a:r>
          </a:p>
          <a:p>
            <a:pPr lvl="1"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009900"/>
                </a:solidFill>
              </a:rPr>
              <a:t>NSC recommends adding 1 sec for each mitigating factor</a:t>
            </a:r>
          </a:p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4 or more seconds</a:t>
            </a:r>
          </a:p>
          <a:p>
            <a:pPr lvl="1"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009900"/>
                </a:solidFill>
              </a:rPr>
              <a:t>Novice = 3+1 sec for minimum following interval</a:t>
            </a:r>
          </a:p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Adjusting Speed</a:t>
            </a:r>
          </a:p>
          <a:p>
            <a:endParaRPr lang="en-US" dirty="0"/>
          </a:p>
        </p:txBody>
      </p:sp>
      <p:pic>
        <p:nvPicPr>
          <p:cNvPr id="6" name="Picture 5" descr="Drawing of two blue cars">
            <a:extLst>
              <a:ext uri="{FF2B5EF4-FFF2-40B4-BE49-F238E27FC236}">
                <a16:creationId xmlns:a16="http://schemas.microsoft.com/office/drawing/2014/main" id="{4AD11A0B-9B48-4B98-8217-C07120657FF2}"/>
              </a:ext>
            </a:extLst>
          </p:cNvPr>
          <p:cNvPicPr/>
          <p:nvPr/>
        </p:nvPicPr>
        <p:blipFill rotWithShape="1">
          <a:blip r:embed="rId2"/>
          <a:srcRect l="695" t="6624" r="45833" b="59402"/>
          <a:stretch/>
        </p:blipFill>
        <p:spPr bwMode="auto">
          <a:xfrm>
            <a:off x="3962400" y="5105401"/>
            <a:ext cx="5181600" cy="1634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Education Program Goals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FB5A1EB-DE62-4D71-9139-8E5C6E901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41" y="1769305"/>
            <a:ext cx="8153400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factors that affect driver performance by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refusal skills with alcohol and other drugs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 displays of anger in traffic situations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eliminating aggressive actions in traffic 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fitness and attitudes needed for reduced-risk driving performance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natural resources by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disposal of trash and toxic products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conserving fuel and energy resources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utilizing manufacturer’s vehicle maintenance specifications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5529D45-8DC9-4888-B73A-E9441C5E6A0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58318"/>
            <a:ext cx="8380413" cy="40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 student completing a State driver education program will: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Speed Limits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E5D89A5-0269-490F-A2A3-7B59CA2E337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6375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Urban Areas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Parks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Rural Interstate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Urban Interstate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School Buses</a:t>
            </a:r>
          </a:p>
        </p:txBody>
      </p:sp>
      <p:graphicFrame>
        <p:nvGraphicFramePr>
          <p:cNvPr id="7" name="Object 5" descr="Drawing of a bridge over a highway before a city">
            <a:extLst>
              <a:ext uri="{FF2B5EF4-FFF2-40B4-BE49-F238E27FC236}">
                <a16:creationId xmlns:a16="http://schemas.microsoft.com/office/drawing/2014/main" id="{A367B167-F094-4F2A-B22D-905D624B1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0048"/>
              </p:ext>
            </p:extLst>
          </p:nvPr>
        </p:nvGraphicFramePr>
        <p:xfrm>
          <a:off x="4664075" y="1762125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Clip" r:id="rId3" imgW="5303838" imgH="4395788" progId="MS_ClipArt_Gallery.2">
                  <p:embed/>
                </p:oleObj>
              </mc:Choice>
              <mc:Fallback>
                <p:oleObj name="Clip" r:id="rId3" imgW="5303838" imgH="4395788" progId="MS_ClipArt_Gallery.2">
                  <p:embed/>
                  <p:pic>
                    <p:nvPicPr>
                      <p:cNvPr id="32772" name="Object 5">
                        <a:extLst>
                          <a:ext uri="{FF2B5EF4-FFF2-40B4-BE49-F238E27FC236}">
                            <a16:creationId xmlns:a16="http://schemas.microsoft.com/office/drawing/2014/main" id="{FD0B607E-C8D9-4F12-9C48-14F8015D7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762125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89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Headlights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CFFEC37-74DB-4292-95C5-111353030DC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8595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Daytime Running Lights</a:t>
            </a:r>
          </a:p>
          <a:p>
            <a:pPr>
              <a:lnSpc>
                <a:spcPct val="13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Use of Headlights</a:t>
            </a:r>
          </a:p>
          <a:p>
            <a:pPr>
              <a:lnSpc>
                <a:spcPct val="13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High Beam Use</a:t>
            </a:r>
          </a:p>
          <a:p>
            <a:pPr>
              <a:lnSpc>
                <a:spcPct val="13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Parking Light Use</a:t>
            </a:r>
          </a:p>
          <a:p>
            <a:pPr>
              <a:lnSpc>
                <a:spcPct val="13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Emergency Lights</a:t>
            </a:r>
          </a:p>
        </p:txBody>
      </p:sp>
      <p:graphicFrame>
        <p:nvGraphicFramePr>
          <p:cNvPr id="7" name="Object 4" descr="Drawing of a purple car with red highlights">
            <a:extLst>
              <a:ext uri="{FF2B5EF4-FFF2-40B4-BE49-F238E27FC236}">
                <a16:creationId xmlns:a16="http://schemas.microsoft.com/office/drawing/2014/main" id="{CE3F5C1A-29D8-48DD-ABDB-BE05D0BB0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55586"/>
              </p:ext>
            </p:extLst>
          </p:nvPr>
        </p:nvGraphicFramePr>
        <p:xfrm>
          <a:off x="5029200" y="32004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Clip" r:id="rId3" imgW="2228984" imgH="1200031" progId="MS_ClipArt_Gallery.2">
                  <p:embed/>
                </p:oleObj>
              </mc:Choice>
              <mc:Fallback>
                <p:oleObj name="Clip" r:id="rId3" imgW="2228984" imgH="1200031" progId="MS_ClipArt_Gallery.2">
                  <p:embed/>
                  <p:pic>
                    <p:nvPicPr>
                      <p:cNvPr id="33796" name="Object 4">
                        <a:extLst>
                          <a:ext uri="{FF2B5EF4-FFF2-40B4-BE49-F238E27FC236}">
                            <a16:creationId xmlns:a16="http://schemas.microsoft.com/office/drawing/2014/main" id="{0AAFD83F-FD56-42FA-804D-4C33EE71A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004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274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Freeway Driving Concerns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B21461-F2D2-40DF-B473-41ECB5D9B0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Planning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Entry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Using Roadway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Exit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Freeway Tips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Vehicle Breakdown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4" descr="Drawing of a bridge over a highway before a city">
            <a:extLst>
              <a:ext uri="{FF2B5EF4-FFF2-40B4-BE49-F238E27FC236}">
                <a16:creationId xmlns:a16="http://schemas.microsoft.com/office/drawing/2014/main" id="{4A45C786-F61E-46DC-869C-1259F2504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72992"/>
              </p:ext>
            </p:extLst>
          </p:nvPr>
        </p:nvGraphicFramePr>
        <p:xfrm>
          <a:off x="4541837" y="1924050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Clip" r:id="rId3" imgW="5303838" imgH="4395788" progId="MS_ClipArt_Gallery.2">
                  <p:embed/>
                </p:oleObj>
              </mc:Choice>
              <mc:Fallback>
                <p:oleObj name="Clip" r:id="rId3" imgW="5303838" imgH="4395788" progId="MS_ClipArt_Gallery.2">
                  <p:embed/>
                  <p:pic>
                    <p:nvPicPr>
                      <p:cNvPr id="34820" name="Object 4">
                        <a:extLst>
                          <a:ext uri="{FF2B5EF4-FFF2-40B4-BE49-F238E27FC236}">
                            <a16:creationId xmlns:a16="http://schemas.microsoft.com/office/drawing/2014/main" id="{1FA3AE7E-5652-46CC-BA0E-B9C116327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7" y="1924050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988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Situations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64EB0C3-9BDA-4C48-BA23-8D51496BAE2A}"/>
              </a:ext>
            </a:extLst>
          </p:cNvPr>
          <p:cNvSpPr txBox="1">
            <a:spLocks noChangeArrowheads="1"/>
          </p:cNvSpPr>
          <p:nvPr/>
        </p:nvSpPr>
        <p:spPr>
          <a:xfrm>
            <a:off x="443753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Skid Control Fundamentals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Brake Failure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Running Off Roadway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Tire Blowout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Steep Hill</a:t>
            </a:r>
            <a:r>
              <a:rPr lang="en-US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Object 5" descr="Drawing of a purple car with red highlights">
            <a:extLst>
              <a:ext uri="{FF2B5EF4-FFF2-40B4-BE49-F238E27FC236}">
                <a16:creationId xmlns:a16="http://schemas.microsoft.com/office/drawing/2014/main" id="{96523496-EF28-4FD0-94EC-8EFBBD2D4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63628"/>
              </p:ext>
            </p:extLst>
          </p:nvPr>
        </p:nvGraphicFramePr>
        <p:xfrm>
          <a:off x="5549153" y="2668587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Clip" r:id="rId3" imgW="2228984" imgH="1200031" progId="MS_ClipArt_Gallery.2">
                  <p:embed/>
                </p:oleObj>
              </mc:Choice>
              <mc:Fallback>
                <p:oleObj name="Clip" r:id="rId3" imgW="2228984" imgH="1200031" progId="MS_ClipArt_Gallery.2">
                  <p:embed/>
                  <p:pic>
                    <p:nvPicPr>
                      <p:cNvPr id="35845" name="Object 5">
                        <a:extLst>
                          <a:ext uri="{FF2B5EF4-FFF2-40B4-BE49-F238E27FC236}">
                            <a16:creationId xmlns:a16="http://schemas.microsoft.com/office/drawing/2014/main" id="{FAEAFBD3-334D-4662-B67D-BD4DCC75C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153" y="2668587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 descr="Drawing of a purple car with red highlights">
            <a:extLst>
              <a:ext uri="{FF2B5EF4-FFF2-40B4-BE49-F238E27FC236}">
                <a16:creationId xmlns:a16="http://schemas.microsoft.com/office/drawing/2014/main" id="{4C3711C1-CD0B-469A-9D72-46F99794C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69813"/>
              </p:ext>
            </p:extLst>
          </p:nvPr>
        </p:nvGraphicFramePr>
        <p:xfrm>
          <a:off x="4343400" y="36576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Clip" r:id="rId3" imgW="2228984" imgH="1200031" progId="MS_ClipArt_Gallery.2">
                  <p:embed/>
                </p:oleObj>
              </mc:Choice>
              <mc:Fallback>
                <p:oleObj name="Clip" r:id="rId3" imgW="2228984" imgH="1200031" progId="MS_ClipArt_Gallery.2">
                  <p:embed/>
                  <p:pic>
                    <p:nvPicPr>
                      <p:cNvPr id="35845" name="Object 5">
                        <a:extLst>
                          <a:ext uri="{FF2B5EF4-FFF2-40B4-BE49-F238E27FC236}">
                            <a16:creationId xmlns:a16="http://schemas.microsoft.com/office/drawing/2014/main" id="{FAEAFBD3-334D-4662-B67D-BD4DCC75C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576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346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Winter Driving Concerns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2ACC89F-F074-45C9-B076-610A61D08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Equipment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Following Interval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Speed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Visibility</a:t>
            </a:r>
          </a:p>
        </p:txBody>
      </p:sp>
      <p:graphicFrame>
        <p:nvGraphicFramePr>
          <p:cNvPr id="7" name="Object 4" descr="Drawing of a house in winter">
            <a:extLst>
              <a:ext uri="{FF2B5EF4-FFF2-40B4-BE49-F238E27FC236}">
                <a16:creationId xmlns:a16="http://schemas.microsoft.com/office/drawing/2014/main" id="{7A34E73E-8964-4372-AF88-FEE4E93DBD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8259"/>
              </p:ext>
            </p:extLst>
          </p:nvPr>
        </p:nvGraphicFramePr>
        <p:xfrm>
          <a:off x="4151312" y="2971800"/>
          <a:ext cx="48037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Clip" r:id="rId3" imgW="2212848" imgH="1220724" progId="MS_ClipArt_Gallery.2">
                  <p:embed/>
                </p:oleObj>
              </mc:Choice>
              <mc:Fallback>
                <p:oleObj name="Clip" r:id="rId3" imgW="2212848" imgH="1220724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D7B8BD8B-0BAE-474C-B3B4-C0267620F7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2" y="2971800"/>
                        <a:ext cx="4803775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571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Alcohol Laws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07878B-A76A-4F11-A402-394BABCF66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What items would constitute a minor in possession violation?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Give six ways a license may be illegally used.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Give two definitions of intoxication.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What is P.I.?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Does State have an open container law?	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Are the penalties for DWI the same for all age persons? 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What is DUI?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What is ALR and  implied consent?	</a:t>
            </a:r>
          </a:p>
        </p:txBody>
      </p:sp>
      <p:graphicFrame>
        <p:nvGraphicFramePr>
          <p:cNvPr id="7" name="Object 5" descr="Drawing of a martini and a car with a &quot;no&quot; symbol around it">
            <a:extLst>
              <a:ext uri="{FF2B5EF4-FFF2-40B4-BE49-F238E27FC236}">
                <a16:creationId xmlns:a16="http://schemas.microsoft.com/office/drawing/2014/main" id="{AF6E25AD-C1E1-4369-A602-F0513BFFC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78759"/>
              </p:ext>
            </p:extLst>
          </p:nvPr>
        </p:nvGraphicFramePr>
        <p:xfrm>
          <a:off x="7186612" y="1928812"/>
          <a:ext cx="15001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Clip" r:id="rId3" imgW="1500530" imgH="1500530" progId="MS_ClipArt_Gallery.2">
                  <p:embed/>
                </p:oleObj>
              </mc:Choice>
              <mc:Fallback>
                <p:oleObj name="Clip" r:id="rId3" imgW="1500530" imgH="1500530" progId="MS_ClipArt_Gallery.2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75CFC6B6-26B1-43F2-B4FC-4C1060290C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1928812"/>
                        <a:ext cx="1500188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 descr="Drawing of a purple car with red highlights">
            <a:extLst>
              <a:ext uri="{FF2B5EF4-FFF2-40B4-BE49-F238E27FC236}">
                <a16:creationId xmlns:a16="http://schemas.microsoft.com/office/drawing/2014/main" id="{BD9C8A4D-4F19-4719-8D8A-B4EBCF063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60091"/>
              </p:ext>
            </p:extLst>
          </p:nvPr>
        </p:nvGraphicFramePr>
        <p:xfrm>
          <a:off x="6069106" y="5441576"/>
          <a:ext cx="2362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Clip" r:id="rId5" imgW="2228984" imgH="1200031" progId="MS_ClipArt_Gallery.2">
                  <p:embed/>
                </p:oleObj>
              </mc:Choice>
              <mc:Fallback>
                <p:oleObj name="Clip" r:id="rId5" imgW="2228984" imgH="1200031" progId="MS_ClipArt_Gallery.2">
                  <p:embed/>
                  <p:pic>
                    <p:nvPicPr>
                      <p:cNvPr id="37892" name="Object 4">
                        <a:extLst>
                          <a:ext uri="{FF2B5EF4-FFF2-40B4-BE49-F238E27FC236}">
                            <a16:creationId xmlns:a16="http://schemas.microsoft.com/office/drawing/2014/main" id="{185B4D92-6702-4A80-BA53-29B2CFD1F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106" y="5441576"/>
                        <a:ext cx="2362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105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Minor In Possession (MIP)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60B0C5-3A94-46AE-9CE6-64C289F63EF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52600"/>
            <a:ext cx="8382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Attempting to purchase alcoholic beverage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Purchase of alcoholic beverage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Possession of an alcoholic beverage 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Consumption of alcoholic beverage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Misrepresentation of age </a:t>
            </a:r>
            <a:r>
              <a:rPr lang="en-US" altLang="en-US" sz="2400" b="1">
                <a:solidFill>
                  <a:srgbClr val="FF0000"/>
                </a:solidFill>
              </a:rPr>
              <a:t>to purchase </a:t>
            </a:r>
            <a:r>
              <a:rPr lang="en-US" altLang="en-US" sz="2400" b="1" dirty="0">
                <a:solidFill>
                  <a:srgbClr val="FF0000"/>
                </a:solidFill>
              </a:rPr>
              <a:t>an alcoholic beverage	</a:t>
            </a:r>
          </a:p>
        </p:txBody>
      </p:sp>
      <p:graphicFrame>
        <p:nvGraphicFramePr>
          <p:cNvPr id="7" name="Object 4" descr="Drawing of a no symbol around a cocktail">
            <a:extLst>
              <a:ext uri="{FF2B5EF4-FFF2-40B4-BE49-F238E27FC236}">
                <a16:creationId xmlns:a16="http://schemas.microsoft.com/office/drawing/2014/main" id="{B511F9C4-149F-4D47-BDC9-DE9E94D91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407802"/>
              </p:ext>
            </p:extLst>
          </p:nvPr>
        </p:nvGraphicFramePr>
        <p:xfrm>
          <a:off x="7339012" y="2262187"/>
          <a:ext cx="15001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Clip" r:id="rId3" imgW="1500530" imgH="1509674" progId="MS_ClipArt_Gallery.2">
                  <p:embed/>
                </p:oleObj>
              </mc:Choice>
              <mc:Fallback>
                <p:oleObj name="Clip" r:id="rId3" imgW="1500530" imgH="1509674" progId="MS_ClipArt_Gallery.2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0B205231-11DC-477B-AC71-F82CE2ABF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2" y="2262187"/>
                        <a:ext cx="15001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 descr="Drawing of a minor">
            <a:extLst>
              <a:ext uri="{FF2B5EF4-FFF2-40B4-BE49-F238E27FC236}">
                <a16:creationId xmlns:a16="http://schemas.microsoft.com/office/drawing/2014/main" id="{75026CD1-FDD1-45BD-8A10-DDAA7206A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34618"/>
              </p:ext>
            </p:extLst>
          </p:nvPr>
        </p:nvGraphicFramePr>
        <p:xfrm>
          <a:off x="4953000" y="4563035"/>
          <a:ext cx="12303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Clip" r:id="rId5" imgW="656539" imgH="1218895" progId="MS_ClipArt_Gallery.2">
                  <p:embed/>
                </p:oleObj>
              </mc:Choice>
              <mc:Fallback>
                <p:oleObj name="Clip" r:id="rId5" imgW="656539" imgH="1218895" progId="MS_ClipArt_Gallery.2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145AB912-14AF-4A8A-8395-D0833DB6D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63035"/>
                        <a:ext cx="12303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5103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 Penalties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Object 7" descr="Drawing of a finger">
            <a:extLst>
              <a:ext uri="{FF2B5EF4-FFF2-40B4-BE49-F238E27FC236}">
                <a16:creationId xmlns:a16="http://schemas.microsoft.com/office/drawing/2014/main" id="{46C439F8-3C2B-4BAD-AC98-607D67566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824123"/>
              </p:ext>
            </p:extLst>
          </p:nvPr>
        </p:nvGraphicFramePr>
        <p:xfrm>
          <a:off x="7999412" y="132043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39940" name="Object 7">
                        <a:extLst>
                          <a:ext uri="{FF2B5EF4-FFF2-40B4-BE49-F238E27FC236}">
                            <a16:creationId xmlns:a16="http://schemas.microsoft.com/office/drawing/2014/main" id="{3F2447DE-58D9-4373-813E-32F6378751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412" y="132043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Content Placeholder 6" descr="Table of penalties for minors in possession of alcohol">
            <a:extLst>
              <a:ext uri="{FF2B5EF4-FFF2-40B4-BE49-F238E27FC236}">
                <a16:creationId xmlns:a16="http://schemas.microsoft.com/office/drawing/2014/main" id="{80537366-5A28-40E5-9904-552039E9811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/>
          <a:srcRect l="316" t="4915" r="61746" b="57433"/>
          <a:stretch/>
        </p:blipFill>
        <p:spPr bwMode="auto">
          <a:xfrm>
            <a:off x="1102949" y="1752600"/>
            <a:ext cx="6938101" cy="3729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5246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Improper Use of a License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E95E-EC7E-4306-823E-DC21CC37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Use of false name/address to get a license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Possess more than one license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Use a cancelled or revoked license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Use another person’s license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Lend your license to others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/>
              <a:t>Display or possess a false license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grpSp>
        <p:nvGrpSpPr>
          <p:cNvPr id="6" name="Group 9" descr="Drawing of a fake driver's license">
            <a:extLst>
              <a:ext uri="{FF2B5EF4-FFF2-40B4-BE49-F238E27FC236}">
                <a16:creationId xmlns:a16="http://schemas.microsoft.com/office/drawing/2014/main" id="{47CA5F32-AD42-4AB9-ACDD-4893579810B3}"/>
              </a:ext>
            </a:extLst>
          </p:cNvPr>
          <p:cNvGrpSpPr>
            <a:grpSpLocks/>
          </p:cNvGrpSpPr>
          <p:nvPr/>
        </p:nvGrpSpPr>
        <p:grpSpPr bwMode="auto">
          <a:xfrm>
            <a:off x="6580094" y="3429000"/>
            <a:ext cx="2362200" cy="1568450"/>
            <a:chOff x="3984" y="1920"/>
            <a:chExt cx="1488" cy="988"/>
          </a:xfrm>
        </p:grpSpPr>
        <p:graphicFrame>
          <p:nvGraphicFramePr>
            <p:cNvPr id="7" name="Object 4">
              <a:extLst>
                <a:ext uri="{FF2B5EF4-FFF2-40B4-BE49-F238E27FC236}">
                  <a16:creationId xmlns:a16="http://schemas.microsoft.com/office/drawing/2014/main" id="{5E44DED4-C659-4365-B557-046E9EECC4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920"/>
            <a:ext cx="1488" cy="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6" name="Clip" r:id="rId3" imgW="5097463" imgH="2247900" progId="MS_ClipArt_Gallery.2">
                    <p:embed/>
                  </p:oleObj>
                </mc:Choice>
                <mc:Fallback>
                  <p:oleObj name="Clip" r:id="rId3" imgW="5097463" imgH="2247900" progId="MS_ClipArt_Gallery.2">
                    <p:embed/>
                    <p:pic>
                      <p:nvPicPr>
                        <p:cNvPr id="40966" name="Object 4">
                          <a:extLst>
                            <a:ext uri="{FF2B5EF4-FFF2-40B4-BE49-F238E27FC236}">
                              <a16:creationId xmlns:a16="http://schemas.microsoft.com/office/drawing/2014/main" id="{CCA98140-409B-4CB9-B7EF-43B30BE0F8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920"/>
                          <a:ext cx="1488" cy="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">
              <a:extLst>
                <a:ext uri="{FF2B5EF4-FFF2-40B4-BE49-F238E27FC236}">
                  <a16:creationId xmlns:a16="http://schemas.microsoft.com/office/drawing/2014/main" id="{58D21D76-4FC1-44A1-95BE-8C5F646CFC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2160"/>
            <a:ext cx="244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7" name="Clip" r:id="rId5" imgW="1889150" imgH="2329891" progId="MS_ClipArt_Gallery.2">
                    <p:embed/>
                  </p:oleObj>
                </mc:Choice>
                <mc:Fallback>
                  <p:oleObj name="Clip" r:id="rId5" imgW="1889150" imgH="2329891" progId="MS_ClipArt_Gallery.2">
                    <p:embed/>
                    <p:pic>
                      <p:nvPicPr>
                        <p:cNvPr id="40967" name="Object 6">
                          <a:extLst>
                            <a:ext uri="{FF2B5EF4-FFF2-40B4-BE49-F238E27FC236}">
                              <a16:creationId xmlns:a16="http://schemas.microsoft.com/office/drawing/2014/main" id="{F615404C-9BF3-41A0-B4AB-C32893FC71E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160"/>
                          <a:ext cx="244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7BAE7691-8A5F-4771-BF58-8070BF1C8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112"/>
              <a:ext cx="43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Name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  <a:endParaRPr lang="en-US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BD2D70FF-9D15-4B19-ADB5-FA17A80DC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48"/>
              <a:ext cx="5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Driver License</a:t>
              </a:r>
              <a:endParaRPr lang="en-US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1CFF2-82D3-4DD4-8C65-AC1E59081877}"/>
              </a:ext>
            </a:extLst>
          </p:cNvPr>
          <p:cNvSpPr/>
          <p:nvPr/>
        </p:nvSpPr>
        <p:spPr>
          <a:xfrm>
            <a:off x="1725706" y="5798294"/>
            <a:ext cx="4572000" cy="8231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b="1" dirty="0">
                <a:latin typeface="Helvetica" panose="020B0604020202020204" pitchFamily="34" charset="0"/>
              </a:rPr>
              <a:t>PENALTIES:   Up to $2000 fine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b="1" dirty="0">
                <a:latin typeface="Helvetica" panose="020B0604020202020204" pitchFamily="34" charset="0"/>
              </a:rPr>
              <a:t>	and/or   Jail Time  (up to 180 days)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72742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Driving While Intoxicated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E95E-EC7E-4306-823E-DC21CC37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A person commits an offense if the person is intoxicated while operating a motor vehicle in a public place.</a:t>
            </a:r>
          </a:p>
          <a:p>
            <a:pPr>
              <a:lnSpc>
                <a:spcPct val="9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3000" b="1" dirty="0">
                <a:solidFill>
                  <a:srgbClr val="0000CC"/>
                </a:solidFill>
              </a:rPr>
              <a:t>Intoxication </a:t>
            </a:r>
          </a:p>
          <a:p>
            <a:pPr>
              <a:lnSpc>
                <a:spcPct val="80000"/>
              </a:lnSpc>
              <a:spcAft>
                <a:spcPts val="713"/>
              </a:spcAft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Not having the normal use of mental or physical faculties because of alcohol, a legal or illegal drug, a combination of those substances, or any other substance into the body. </a:t>
            </a:r>
            <a:br>
              <a:rPr lang="en-US" altLang="en-US" sz="3000" b="1" dirty="0">
                <a:solidFill>
                  <a:srgbClr val="CC0000"/>
                </a:solidFill>
              </a:rPr>
            </a:br>
            <a:r>
              <a:rPr lang="en-US" altLang="en-US" sz="3000" b="1" dirty="0">
                <a:solidFill>
                  <a:srgbClr val="0000CC"/>
                </a:solidFill>
              </a:rPr>
              <a:t>OR </a:t>
            </a:r>
          </a:p>
          <a:p>
            <a:pPr>
              <a:lnSpc>
                <a:spcPct val="90000"/>
              </a:lnSpc>
              <a:spcAft>
                <a:spcPts val="713"/>
              </a:spcAft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Having an alcohol concentration of .08 or more.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Object 4" descr="Drawing of a martini and a car with a &quot;no&quot; symbol around it">
            <a:extLst>
              <a:ext uri="{FF2B5EF4-FFF2-40B4-BE49-F238E27FC236}">
                <a16:creationId xmlns:a16="http://schemas.microsoft.com/office/drawing/2014/main" id="{CC7E549D-61BA-4FFB-9969-74C596DFF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92531"/>
              </p:ext>
            </p:extLst>
          </p:nvPr>
        </p:nvGraphicFramePr>
        <p:xfrm>
          <a:off x="7696200" y="327025"/>
          <a:ext cx="10429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Clip" r:id="rId3" imgW="1500530" imgH="1500530" progId="MS_ClipArt_Gallery.2">
                  <p:embed/>
                </p:oleObj>
              </mc:Choice>
              <mc:Fallback>
                <p:oleObj name="Clip" r:id="rId3" imgW="1500530" imgH="1500530" progId="MS_ClipArt_Gallery.2">
                  <p:embed/>
                  <p:pic>
                    <p:nvPicPr>
                      <p:cNvPr id="41988" name="Object 4">
                        <a:extLst>
                          <a:ext uri="{FF2B5EF4-FFF2-40B4-BE49-F238E27FC236}">
                            <a16:creationId xmlns:a16="http://schemas.microsoft.com/office/drawing/2014/main" id="{9392BB33-21AB-499E-8C75-B50484F639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27025"/>
                        <a:ext cx="10429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94F8AF00-BEAC-4E10-9C18-8A09D894D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729288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latin typeface="Bookman" pitchFamily="18" charset="0"/>
              </a:rPr>
              <a:t>Note: A DWI violation is not age specific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928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Education Program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9" name="Text Box 1028">
            <a:extLst>
              <a:ext uri="{FF2B5EF4-FFF2-40B4-BE49-F238E27FC236}">
                <a16:creationId xmlns:a16="http://schemas.microsoft.com/office/drawing/2014/main" id="{A33C7F34-EE65-4CCC-AB75-53C3F966C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State, driver education students acquire the essential knowledge, skills, and experiences to perform reduced-risk driving practices in the total traffic environment.</a:t>
            </a:r>
          </a:p>
        </p:txBody>
      </p:sp>
      <p:sp>
        <p:nvSpPr>
          <p:cNvPr id="14" name="Rectangle 1027">
            <a:extLst>
              <a:ext uri="{FF2B5EF4-FFF2-40B4-BE49-F238E27FC236}">
                <a16:creationId xmlns:a16="http://schemas.microsoft.com/office/drawing/2014/main" id="{DCD17519-9B89-4CFD-B541-D8DA106A8DA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635624"/>
            <a:ext cx="8458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Mastery of classroom and in-car instruction include: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Modeling behaviors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Knowledge and skills assessment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Observation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Parental/Mentor involvement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Continuous life-long learning of reduced-risk driving</a:t>
            </a:r>
          </a:p>
        </p:txBody>
      </p:sp>
      <p:graphicFrame>
        <p:nvGraphicFramePr>
          <p:cNvPr id="15" name="Object 1029" descr="Drawing of a book with a blue cover">
            <a:extLst>
              <a:ext uri="{FF2B5EF4-FFF2-40B4-BE49-F238E27FC236}">
                <a16:creationId xmlns:a16="http://schemas.microsoft.com/office/drawing/2014/main" id="{45B38799-0F9E-44EE-B925-FF4BFD06D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56676"/>
              </p:ext>
            </p:extLst>
          </p:nvPr>
        </p:nvGraphicFramePr>
        <p:xfrm>
          <a:off x="6477000" y="3487317"/>
          <a:ext cx="22860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Clip" r:id="rId3" imgW="1035720" imgH="504720" progId="MS_ClipArt_Gallery.2">
                  <p:embed/>
                </p:oleObj>
              </mc:Choice>
              <mc:Fallback>
                <p:oleObj name="Clip" r:id="rId3" imgW="1035720" imgH="504720" progId="MS_ClipArt_Gallery.2">
                  <p:embed/>
                  <p:pic>
                    <p:nvPicPr>
                      <p:cNvPr id="62469" name="Object 1029">
                        <a:extLst>
                          <a:ext uri="{FF2B5EF4-FFF2-40B4-BE49-F238E27FC236}">
                            <a16:creationId xmlns:a16="http://schemas.microsoft.com/office/drawing/2014/main" id="{182B5BA0-2ADF-4946-B2D7-C25544C70B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87317"/>
                        <a:ext cx="2286000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DWI Penalties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Object 12" descr="Drawing of a pointed finger">
            <a:extLst>
              <a:ext uri="{FF2B5EF4-FFF2-40B4-BE49-F238E27FC236}">
                <a16:creationId xmlns:a16="http://schemas.microsoft.com/office/drawing/2014/main" id="{494E0C3B-7FD9-4DB1-95AA-3A258905D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89626"/>
              </p:ext>
            </p:extLst>
          </p:nvPr>
        </p:nvGraphicFramePr>
        <p:xfrm>
          <a:off x="7924800" y="136525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43019" name="Object 12">
                        <a:extLst>
                          <a:ext uri="{FF2B5EF4-FFF2-40B4-BE49-F238E27FC236}">
                            <a16:creationId xmlns:a16="http://schemas.microsoft.com/office/drawing/2014/main" id="{48662EB3-8987-4105-8358-CB326CB6A2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36525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Table of penalties for driving under the influence">
            <a:extLst>
              <a:ext uri="{FF2B5EF4-FFF2-40B4-BE49-F238E27FC236}">
                <a16:creationId xmlns:a16="http://schemas.microsoft.com/office/drawing/2014/main" id="{3896DB4E-2FE2-499C-B0E9-7390F3DA1FF8}"/>
              </a:ext>
            </a:extLst>
          </p:cNvPr>
          <p:cNvPicPr/>
          <p:nvPr/>
        </p:nvPicPr>
        <p:blipFill rotWithShape="1">
          <a:blip r:embed="rId5"/>
          <a:srcRect l="35648" t="35344" r="13889" b="23350"/>
          <a:stretch/>
        </p:blipFill>
        <p:spPr bwMode="auto">
          <a:xfrm>
            <a:off x="457200" y="1828800"/>
            <a:ext cx="8229600" cy="3632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309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6C2-6152-43C0-9DD1-4866035E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by Minor Penalties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E95E-EC7E-4306-823E-DC21CC37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b="1" dirty="0">
                <a:solidFill>
                  <a:srgbClr val="0000CC"/>
                </a:solidFill>
              </a:rPr>
              <a:t>Under 17 DWI Penalties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Loss of license to 19 or 365 days (longer of two)</a:t>
            </a: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Other possible penalties</a:t>
            </a:r>
          </a:p>
          <a:p>
            <a:pPr lvl="2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Probation to age 18</a:t>
            </a:r>
          </a:p>
          <a:p>
            <a:pPr lvl="2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Adult penalties if certified</a:t>
            </a:r>
          </a:p>
          <a:p>
            <a:pPr lvl="2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Fine and jail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00CC"/>
                </a:solidFill>
              </a:rPr>
              <a:t>Over 17 but Under 21 DWI Penalties</a:t>
            </a: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Fine and jail same as adult</a:t>
            </a: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License loss - I year  (instead of 90 days to one year option)</a:t>
            </a: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DWI Education does not prevent license loss</a:t>
            </a:r>
          </a:p>
          <a:p>
            <a:pPr lvl="2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unless probation condition requires ignition interlock</a:t>
            </a:r>
          </a:p>
          <a:p>
            <a:pPr lvl="1"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DWI Education may also be required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5C21-4C68-4267-AE61-3E67EEFC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6A382-51E8-40F7-82C1-E4226AB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Object 4" descr="Drawing of a judge ruling">
            <a:extLst>
              <a:ext uri="{FF2B5EF4-FFF2-40B4-BE49-F238E27FC236}">
                <a16:creationId xmlns:a16="http://schemas.microsoft.com/office/drawing/2014/main" id="{6CA50F78-9999-47F3-A1F1-8327E1DD5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7737"/>
              </p:ext>
            </p:extLst>
          </p:nvPr>
        </p:nvGraphicFramePr>
        <p:xfrm>
          <a:off x="6705600" y="2362200"/>
          <a:ext cx="198120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Clip" r:id="rId3" imgW="1091794" imgH="1072591" progId="MS_ClipArt_Gallery.2">
                  <p:embed/>
                </p:oleObj>
              </mc:Choice>
              <mc:Fallback>
                <p:oleObj name="Clip" r:id="rId3" imgW="1091794" imgH="1072591" progId="MS_ClipArt_Gallery.2">
                  <p:embed/>
                  <p:pic>
                    <p:nvPicPr>
                      <p:cNvPr id="44036" name="Object 4">
                        <a:extLst>
                          <a:ext uri="{FF2B5EF4-FFF2-40B4-BE49-F238E27FC236}">
                            <a16:creationId xmlns:a16="http://schemas.microsoft.com/office/drawing/2014/main" id="{773D9C30-70DF-4E2D-895F-2948FC7C2C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362200"/>
                        <a:ext cx="1981200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836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ACA-0190-4BBA-AF01-A6721BF1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Intoxication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794E-EAC5-4793-BE3F-C9FAC1576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Danger to self or others. 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In a public place.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Intoxicated  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7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b="1" dirty="0">
                <a:solidFill>
                  <a:srgbClr val="0000CC"/>
                </a:solidFill>
              </a:rPr>
              <a:t>	Penalty to $500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		Under 21:  same as MIP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D3FC-6563-4906-8914-B4586E95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70E9A-75B0-4461-8B5D-A56510B6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6" name="Object 4" descr="Drawing of Frankenstein's monster">
            <a:extLst>
              <a:ext uri="{FF2B5EF4-FFF2-40B4-BE49-F238E27FC236}">
                <a16:creationId xmlns:a16="http://schemas.microsoft.com/office/drawing/2014/main" id="{5275CE58-37AD-4D83-B742-2A631243B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861227"/>
              </p:ext>
            </p:extLst>
          </p:nvPr>
        </p:nvGraphicFramePr>
        <p:xfrm>
          <a:off x="6400800" y="1963271"/>
          <a:ext cx="21478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Clip" r:id="rId3" imgW="1303020" imgH="1986991" progId="MS_ClipArt_Gallery.2">
                  <p:embed/>
                </p:oleObj>
              </mc:Choice>
              <mc:Fallback>
                <p:oleObj name="Clip" r:id="rId3" imgW="1303020" imgH="1986991" progId="MS_ClipArt_Gallery.2">
                  <p:embed/>
                  <p:pic>
                    <p:nvPicPr>
                      <p:cNvPr id="45060" name="Object 4">
                        <a:extLst>
                          <a:ext uri="{FF2B5EF4-FFF2-40B4-BE49-F238E27FC236}">
                            <a16:creationId xmlns:a16="http://schemas.microsoft.com/office/drawing/2014/main" id="{890229D4-4284-412C-A477-3DA8CC5E4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63271"/>
                        <a:ext cx="21478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 descr="Drawing of a pointed finger">
            <a:extLst>
              <a:ext uri="{FF2B5EF4-FFF2-40B4-BE49-F238E27FC236}">
                <a16:creationId xmlns:a16="http://schemas.microsoft.com/office/drawing/2014/main" id="{F339036F-D6B4-4B89-BB02-FF32BEF9D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59082"/>
              </p:ext>
            </p:extLst>
          </p:nvPr>
        </p:nvGraphicFramePr>
        <p:xfrm>
          <a:off x="595312" y="4114800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Clip" r:id="rId5" imgW="1728788" imgH="3252788" progId="MS_ClipArt_Gallery.2">
                  <p:embed/>
                </p:oleObj>
              </mc:Choice>
              <mc:Fallback>
                <p:oleObj name="Clip" r:id="rId5" imgW="1728788" imgH="3252788" progId="MS_ClipArt_Gallery.2">
                  <p:embed/>
                  <p:pic>
                    <p:nvPicPr>
                      <p:cNvPr id="45061" name="Object 5">
                        <a:extLst>
                          <a:ext uri="{FF2B5EF4-FFF2-40B4-BE49-F238E27FC236}">
                            <a16:creationId xmlns:a16="http://schemas.microsoft.com/office/drawing/2014/main" id="{80AD7848-1700-4C31-A88D-BE57DBF70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" y="4114800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68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5D77-B7B6-400C-8FD7-AB3D948E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Open Container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2661-F68A-4A4B-8809-83A75EB6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Alcohol in driver’s immediate possession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Driver must be convicted of DWI</a:t>
            </a:r>
          </a:p>
          <a:p>
            <a:pPr>
              <a:lnSpc>
                <a:spcPct val="14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   Penalty - 3 additional days in jail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67212-A7B5-48D7-ADF1-1319D3D1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8DB5B-C049-4397-A08B-9A18AE7A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Object 4" descr="Drawing of a champagne bottle">
            <a:extLst>
              <a:ext uri="{FF2B5EF4-FFF2-40B4-BE49-F238E27FC236}">
                <a16:creationId xmlns:a16="http://schemas.microsoft.com/office/drawing/2014/main" id="{95051235-A56C-4B0A-85EA-1A76AEEA4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85157"/>
              </p:ext>
            </p:extLst>
          </p:nvPr>
        </p:nvGraphicFramePr>
        <p:xfrm>
          <a:off x="7620000" y="1828800"/>
          <a:ext cx="1096963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Clip" r:id="rId3" imgW="550469" imgH="1913839" progId="MS_ClipArt_Gallery.2">
                  <p:embed/>
                </p:oleObj>
              </mc:Choice>
              <mc:Fallback>
                <p:oleObj name="Clip" r:id="rId3" imgW="550469" imgH="1913839" progId="MS_ClipArt_Gallery.2">
                  <p:embed/>
                  <p:pic>
                    <p:nvPicPr>
                      <p:cNvPr id="46084" name="Object 4">
                        <a:extLst>
                          <a:ext uri="{FF2B5EF4-FFF2-40B4-BE49-F238E27FC236}">
                            <a16:creationId xmlns:a16="http://schemas.microsoft.com/office/drawing/2014/main" id="{DCBBBAB8-4614-4F79-A302-3B7B74E8E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828800"/>
                        <a:ext cx="1096963" cy="381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 descr="Drawing of a pointed finger">
            <a:extLst>
              <a:ext uri="{FF2B5EF4-FFF2-40B4-BE49-F238E27FC236}">
                <a16:creationId xmlns:a16="http://schemas.microsoft.com/office/drawing/2014/main" id="{20DFBF19-971E-4D65-9ECC-1A3FA01A7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283800"/>
              </p:ext>
            </p:extLst>
          </p:nvPr>
        </p:nvGraphicFramePr>
        <p:xfrm>
          <a:off x="427037" y="4830763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Clip" r:id="rId5" imgW="1728788" imgH="3252788" progId="MS_ClipArt_Gallery.2">
                  <p:embed/>
                </p:oleObj>
              </mc:Choice>
              <mc:Fallback>
                <p:oleObj name="Clip" r:id="rId5" imgW="1728788" imgH="3252788" progId="MS_ClipArt_Gallery.2">
                  <p:embed/>
                  <p:pic>
                    <p:nvPicPr>
                      <p:cNvPr id="46085" name="Object 5">
                        <a:extLst>
                          <a:ext uri="{FF2B5EF4-FFF2-40B4-BE49-F238E27FC236}">
                            <a16:creationId xmlns:a16="http://schemas.microsoft.com/office/drawing/2014/main" id="{9908EAD3-C3B8-43BF-BA04-EA2605F9B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4830763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01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73CD-A37C-4F9A-808E-6095DF46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Consumption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1B2E-C691-4FE8-A2E3-B788A3B3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Driver must be seen drinking alcohol while driving</a:t>
            </a:r>
          </a:p>
          <a:p>
            <a:pPr>
              <a:lnSpc>
                <a:spcPct val="14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7A"/>
                </a:solidFill>
              </a:rPr>
              <a:t>       </a:t>
            </a:r>
            <a:r>
              <a:rPr lang="en-US" altLang="en-US" b="1" dirty="0">
                <a:solidFill>
                  <a:srgbClr val="0000CC"/>
                </a:solidFill>
              </a:rPr>
              <a:t>Penalty - up to $500 fine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33CE9-B880-4F51-BF1C-FEBE0AC9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51FC8-A563-4E01-8C76-6C58C150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6" name="Object 4" descr="Drawing of a woman driving">
            <a:extLst>
              <a:ext uri="{FF2B5EF4-FFF2-40B4-BE49-F238E27FC236}">
                <a16:creationId xmlns:a16="http://schemas.microsoft.com/office/drawing/2014/main" id="{15A356CC-614E-4E78-97C3-CCFBA88B8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128025"/>
              </p:ext>
            </p:extLst>
          </p:nvPr>
        </p:nvGraphicFramePr>
        <p:xfrm>
          <a:off x="5732182" y="3858699"/>
          <a:ext cx="29591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Clip" r:id="rId3" imgW="2959913" imgH="1968703" progId="MS_ClipArt_Gallery.2">
                  <p:embed/>
                </p:oleObj>
              </mc:Choice>
              <mc:Fallback>
                <p:oleObj name="Clip" r:id="rId3" imgW="2959913" imgH="1968703" progId="MS_ClipArt_Gallery.2">
                  <p:embed/>
                  <p:pic>
                    <p:nvPicPr>
                      <p:cNvPr id="47108" name="Object 4">
                        <a:extLst>
                          <a:ext uri="{FF2B5EF4-FFF2-40B4-BE49-F238E27FC236}">
                            <a16:creationId xmlns:a16="http://schemas.microsoft.com/office/drawing/2014/main" id="{52FD1C10-C500-44CB-9FAC-C967677DBA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182" y="3858699"/>
                        <a:ext cx="29591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 descr="Drawing of a pointed finger">
            <a:extLst>
              <a:ext uri="{FF2B5EF4-FFF2-40B4-BE49-F238E27FC236}">
                <a16:creationId xmlns:a16="http://schemas.microsoft.com/office/drawing/2014/main" id="{FA0CD117-95FB-4B7B-9483-2097518AE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750010"/>
              </p:ext>
            </p:extLst>
          </p:nvPr>
        </p:nvGraphicFramePr>
        <p:xfrm>
          <a:off x="452718" y="4830763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Clip" r:id="rId5" imgW="1728788" imgH="3252788" progId="MS_ClipArt_Gallery.2">
                  <p:embed/>
                </p:oleObj>
              </mc:Choice>
              <mc:Fallback>
                <p:oleObj name="Clip" r:id="rId5" imgW="1728788" imgH="3252788" progId="MS_ClipArt_Gallery.2">
                  <p:embed/>
                  <p:pic>
                    <p:nvPicPr>
                      <p:cNvPr id="47109" name="Object 5">
                        <a:extLst>
                          <a:ext uri="{FF2B5EF4-FFF2-40B4-BE49-F238E27FC236}">
                            <a16:creationId xmlns:a16="http://schemas.microsoft.com/office/drawing/2014/main" id="{2D768C47-AD3C-41D8-BAD3-5FE432790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18" y="4830763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849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875A-DF55-4480-97BA-5C152151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Helvetica" panose="020B0604020202020204" pitchFamily="34" charset="0"/>
              </a:rPr>
              <a:t>Driving Under the Influence (DUI)   By   Minor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D6394-BD92-4A45-B5B1-8100C9EAB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0000CC"/>
                </a:solidFill>
              </a:rPr>
              <a:t>Unlawful to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operate a vehicle in a </a:t>
            </a:r>
            <a:r>
              <a:rPr lang="en-US" altLang="en-US" b="1" i="1" dirty="0">
                <a:solidFill>
                  <a:srgbClr val="0000CC"/>
                </a:solidFill>
              </a:rPr>
              <a:t>public place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with   </a:t>
            </a:r>
            <a:r>
              <a:rPr lang="en-US" altLang="en-US" b="1" dirty="0">
                <a:solidFill>
                  <a:srgbClr val="CC0000"/>
                </a:solidFill>
              </a:rPr>
              <a:t> 				</a:t>
            </a:r>
            <a:r>
              <a:rPr lang="en-US" altLang="en-US" b="1" i="1" dirty="0">
                <a:solidFill>
                  <a:srgbClr val="0000CC"/>
                </a:solidFill>
              </a:rPr>
              <a:t>ANY</a:t>
            </a:r>
            <a:r>
              <a:rPr lang="en-US" altLang="en-US" b="1" dirty="0">
                <a:solidFill>
                  <a:srgbClr val="00007A"/>
                </a:solidFill>
              </a:rPr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detectable amount of alcohol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DUI by Minor Penalties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BDCE6-1BA7-49E6-AC2B-562BC270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6658E-9BF7-4FF5-8F4C-F0117D76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7" name="Object 5" descr="Drawing of a pointed finger">
            <a:extLst>
              <a:ext uri="{FF2B5EF4-FFF2-40B4-BE49-F238E27FC236}">
                <a16:creationId xmlns:a16="http://schemas.microsoft.com/office/drawing/2014/main" id="{489544CF-C7C2-45E4-A1BF-D75ED4DBF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31917"/>
              </p:ext>
            </p:extLst>
          </p:nvPr>
        </p:nvGraphicFramePr>
        <p:xfrm>
          <a:off x="685800" y="2854652"/>
          <a:ext cx="525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48132" name="Object 5">
                        <a:extLst>
                          <a:ext uri="{FF2B5EF4-FFF2-40B4-BE49-F238E27FC236}">
                            <a16:creationId xmlns:a16="http://schemas.microsoft.com/office/drawing/2014/main" id="{0C6451EF-14ED-4079-ABA7-EAA8894EE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54652"/>
                        <a:ext cx="525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Table of penalties for DUI by a minor">
            <a:extLst>
              <a:ext uri="{FF2B5EF4-FFF2-40B4-BE49-F238E27FC236}">
                <a16:creationId xmlns:a16="http://schemas.microsoft.com/office/drawing/2014/main" id="{67A438B2-4E8F-4E39-A0AC-1120E0671072}"/>
              </a:ext>
            </a:extLst>
          </p:cNvPr>
          <p:cNvPicPr/>
          <p:nvPr/>
        </p:nvPicPr>
        <p:blipFill rotWithShape="1">
          <a:blip r:embed="rId5"/>
          <a:srcRect l="37764" t="55012" r="14461" b="20947"/>
          <a:stretch/>
        </p:blipFill>
        <p:spPr bwMode="auto">
          <a:xfrm>
            <a:off x="429577" y="4455160"/>
            <a:ext cx="8284845" cy="2266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7758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41B0-1710-46C9-AE6F-66E81891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342107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Administrative License Revocation  (ALR) Implied Consent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3B9B4-E5ED-4C29-9CCC-88A0E0EA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Definitions:    </a:t>
            </a:r>
            <a:r>
              <a:rPr lang="en-US" altLang="en-US" b="1" dirty="0">
                <a:solidFill>
                  <a:srgbClr val="FF0000"/>
                </a:solidFill>
              </a:rPr>
              <a:t>ALR  is failure (.08 or greater) of breath or 		blood test while implied consent is refusal 		of breath or blood test</a:t>
            </a:r>
            <a:br>
              <a:rPr lang="en-US" altLang="en-US" b="1" dirty="0">
                <a:solidFill>
                  <a:srgbClr val="FF0000"/>
                </a:solidFill>
              </a:rPr>
            </a:br>
            <a:endParaRPr lang="en-US" altLang="en-US" b="1" dirty="0">
              <a:solidFill>
                <a:srgbClr val="FF0000"/>
              </a:solidFill>
            </a:endParaRPr>
          </a:p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Penalties:  </a:t>
            </a:r>
            <a:r>
              <a:rPr lang="en-US" altLang="en-US" b="1" dirty="0">
                <a:solidFill>
                  <a:srgbClr val="CC0000"/>
                </a:solidFill>
              </a:rPr>
              <a:t>	</a:t>
            </a:r>
            <a:r>
              <a:rPr lang="en-US" altLang="en-US" b="1" dirty="0">
                <a:solidFill>
                  <a:srgbClr val="FF0000"/>
                </a:solidFill>
              </a:rPr>
              <a:t>Loss of driver license from 60 days to 1 yr. 		(depending on offense)  Apply even if DWI 		case not prosecuted</a:t>
            </a:r>
            <a:br>
              <a:rPr lang="en-US" altLang="en-US" b="1" dirty="0">
                <a:solidFill>
                  <a:srgbClr val="CC0000"/>
                </a:solidFill>
              </a:rPr>
            </a:br>
            <a:endParaRPr lang="en-US" altLang="en-US" b="1" dirty="0">
              <a:solidFill>
                <a:srgbClr val="CC0000"/>
              </a:solidFill>
            </a:endParaRPr>
          </a:p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Fee:   </a:t>
            </a:r>
            <a:r>
              <a:rPr lang="en-US" altLang="en-US" b="1" dirty="0">
                <a:solidFill>
                  <a:srgbClr val="CC0000"/>
                </a:solidFill>
              </a:rPr>
              <a:t>	     	$100 License Reinstatement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CC37A-265F-4FB1-9601-1E2C99D3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6D9AD-B49E-4576-99D5-33AB025F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6" name="Object 5" descr="Drawing of a pointed finger">
            <a:extLst>
              <a:ext uri="{FF2B5EF4-FFF2-40B4-BE49-F238E27FC236}">
                <a16:creationId xmlns:a16="http://schemas.microsoft.com/office/drawing/2014/main" id="{A9423A39-E106-4521-8B0E-2A1C88014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668300"/>
              </p:ext>
            </p:extLst>
          </p:nvPr>
        </p:nvGraphicFramePr>
        <p:xfrm>
          <a:off x="304800" y="4191000"/>
          <a:ext cx="525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58DC4E02-6A2C-42ED-A738-6AD75C0A9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525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 descr="Drawing of loose leaf paper and a red pen">
            <a:extLst>
              <a:ext uri="{FF2B5EF4-FFF2-40B4-BE49-F238E27FC236}">
                <a16:creationId xmlns:a16="http://schemas.microsoft.com/office/drawing/2014/main" id="{F0C9A4D3-F3F8-4D68-A94D-1E031299A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16335"/>
              </p:ext>
            </p:extLst>
          </p:nvPr>
        </p:nvGraphicFramePr>
        <p:xfrm>
          <a:off x="1322387" y="5273675"/>
          <a:ext cx="14208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Clip" r:id="rId5" imgW="1088136" imgH="1108253" progId="MS_ClipArt_Gallery.2">
                  <p:embed/>
                </p:oleObj>
              </mc:Choice>
              <mc:Fallback>
                <p:oleObj name="Clip" r:id="rId5" imgW="1088136" imgH="1108253" progId="MS_ClipArt_Gallery.2">
                  <p:embed/>
                  <p:pic>
                    <p:nvPicPr>
                      <p:cNvPr id="49156" name="Object 4">
                        <a:extLst>
                          <a:ext uri="{FF2B5EF4-FFF2-40B4-BE49-F238E27FC236}">
                            <a16:creationId xmlns:a16="http://schemas.microsoft.com/office/drawing/2014/main" id="{E6C1922C-CCBD-48F1-B609-ADB20D15B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7" y="5273675"/>
                        <a:ext cx="14208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659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F7D6-5982-4979-8564-5F895DE3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ALR for Minors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43452-C235-44E4-A9AF-F2ED2623F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Minor qualifies for </a:t>
            </a:r>
            <a:r>
              <a:rPr lang="en-US" altLang="en-US" sz="2000" b="1" dirty="0">
                <a:solidFill>
                  <a:srgbClr val="0000CC"/>
                </a:solidFill>
              </a:rPr>
              <a:t>A</a:t>
            </a:r>
            <a:r>
              <a:rPr lang="en-US" altLang="en-US" sz="2000" b="1" dirty="0">
                <a:solidFill>
                  <a:srgbClr val="FF0000"/>
                </a:solidFill>
              </a:rPr>
              <a:t>dministrative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</a:rPr>
              <a:t>L</a:t>
            </a:r>
            <a:r>
              <a:rPr lang="en-US" altLang="en-US" sz="2000" b="1" dirty="0">
                <a:solidFill>
                  <a:srgbClr val="FF0000"/>
                </a:solidFill>
              </a:rPr>
              <a:t>icense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Revocation when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Breath/Blood test indicates ANY detectable amount of alcohol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Police officer detects alcohol use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Possible arrest and conviction for:</a:t>
            </a:r>
          </a:p>
          <a:p>
            <a:pPr lvl="2">
              <a:lnSpc>
                <a:spcPct val="130000"/>
              </a:lnSpc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DUI by minor, DWI, or Intoxication Assault/Manslaughter</a:t>
            </a:r>
            <a:endParaRPr lang="en-US" altLang="en-US" sz="1600" b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en-US" altLang="en-US" sz="2000" b="1" dirty="0">
                <a:solidFill>
                  <a:srgbClr val="00007A"/>
                </a:solidFill>
              </a:rPr>
              <a:t>	</a:t>
            </a:r>
            <a:r>
              <a:rPr lang="en-US" altLang="en-US" sz="2000" b="1" dirty="0">
                <a:solidFill>
                  <a:srgbClr val="0000CC"/>
                </a:solidFill>
              </a:rPr>
              <a:t>  Penalties for ALR Failure </a:t>
            </a:r>
            <a:r>
              <a:rPr lang="en-US" altLang="en-US" sz="1600" b="1" dirty="0">
                <a:solidFill>
                  <a:srgbClr val="0000CC"/>
                </a:solidFill>
              </a:rPr>
              <a:t>(may be in addition to those listed above)</a:t>
            </a:r>
            <a:endParaRPr lang="en-US" altLang="en-US" sz="2000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A0BA1-B0DE-441B-AEB0-D4F0811E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53FBC-2109-4EE7-81DC-C19E5ACF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6" name="Object 1028" descr="Drawing of a pointed finger">
            <a:extLst>
              <a:ext uri="{FF2B5EF4-FFF2-40B4-BE49-F238E27FC236}">
                <a16:creationId xmlns:a16="http://schemas.microsoft.com/office/drawing/2014/main" id="{DC992DD4-70E2-4BB7-917B-719A27AEE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6746"/>
              </p:ext>
            </p:extLst>
          </p:nvPr>
        </p:nvGraphicFramePr>
        <p:xfrm>
          <a:off x="457200" y="373380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50180" name="Object 1028">
                        <a:extLst>
                          <a:ext uri="{FF2B5EF4-FFF2-40B4-BE49-F238E27FC236}">
                            <a16:creationId xmlns:a16="http://schemas.microsoft.com/office/drawing/2014/main" id="{835CA347-4698-421C-A9BF-9F4939646D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380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Drawing of a table of penalties for ALR failure">
            <a:extLst>
              <a:ext uri="{FF2B5EF4-FFF2-40B4-BE49-F238E27FC236}">
                <a16:creationId xmlns:a16="http://schemas.microsoft.com/office/drawing/2014/main" id="{41BA6596-75F7-4CC4-A97F-CDA29CF2F7D7}"/>
              </a:ext>
            </a:extLst>
          </p:cNvPr>
          <p:cNvPicPr/>
          <p:nvPr/>
        </p:nvPicPr>
        <p:blipFill rotWithShape="1">
          <a:blip r:embed="rId5"/>
          <a:srcRect l="694" t="4914" r="51852" b="74787"/>
          <a:stretch/>
        </p:blipFill>
        <p:spPr bwMode="auto">
          <a:xfrm>
            <a:off x="901700" y="4572000"/>
            <a:ext cx="8138795" cy="1885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1784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344A-C501-4642-9178-5CFCB39D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Implied Consent for Minors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E1501-A645-44E8-B22D-DD7DC42A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DUI by Minor or DWI arrest may be the reason for a breath/blood test request by a law officer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endParaRPr lang="en-US" altLang="en-US" b="1" dirty="0">
              <a:solidFill>
                <a:srgbClr val="00007A"/>
              </a:solidFill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</a:rPr>
              <a:t>Test Refusal Penalties   (may be in addition to those listed above)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24094-701F-4D1A-ADFB-0E99C4FF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98682-469B-48FB-A479-E02DCC0F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 descr="Table of penalties for alcohol test refusal by minors">
            <a:extLst>
              <a:ext uri="{FF2B5EF4-FFF2-40B4-BE49-F238E27FC236}">
                <a16:creationId xmlns:a16="http://schemas.microsoft.com/office/drawing/2014/main" id="{145C963F-D0C7-42F2-921A-DA47C5DF33A4}"/>
              </a:ext>
            </a:extLst>
          </p:cNvPr>
          <p:cNvPicPr/>
          <p:nvPr/>
        </p:nvPicPr>
        <p:blipFill rotWithShape="1">
          <a:blip r:embed="rId2"/>
          <a:srcRect l="38310" t="55146" r="16667" b="22924"/>
          <a:stretch/>
        </p:blipFill>
        <p:spPr bwMode="auto">
          <a:xfrm>
            <a:off x="1066800" y="4762500"/>
            <a:ext cx="7914005" cy="2095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1366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3B63-DC5B-4B1B-986F-43F42F17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Intoxication Assault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92C8D-9ABB-4401-853E-3519DDA18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4791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sz="3600" b="1" dirty="0"/>
              <a:t>Commits an offense if the person</a:t>
            </a:r>
            <a:endParaRPr lang="en-US" altLang="en-US" b="1" dirty="0"/>
          </a:p>
          <a:p>
            <a:pPr>
              <a:lnSpc>
                <a:spcPct val="80000"/>
              </a:lnSpc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operates a motor vehicle, aircraft, watercraft, or amusement ride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assembles a mobile amusement ride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is intoxicated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by reason of intoxication causes the injury of another person by accident or mistake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b="1" dirty="0"/>
              <a:t>Penalty is felony of 3rd Degree</a:t>
            </a:r>
            <a:endParaRPr lang="en-US" altLang="en-US" sz="3600" b="1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Fine is $0-$10,0000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Penitentiary sentence is 2-10 years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License suspension is 180 days to 2 years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B591E-8D1B-4FD1-B24C-C9D7A22A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0AB68-68B3-4FB8-8B34-3D6027C6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6" name="Object 4" descr="Drawing of a judge ruling">
            <a:extLst>
              <a:ext uri="{FF2B5EF4-FFF2-40B4-BE49-F238E27FC236}">
                <a16:creationId xmlns:a16="http://schemas.microsoft.com/office/drawing/2014/main" id="{F6A098DE-275A-445D-A7AC-78E887A45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39077"/>
              </p:ext>
            </p:extLst>
          </p:nvPr>
        </p:nvGraphicFramePr>
        <p:xfrm>
          <a:off x="6934200" y="3886200"/>
          <a:ext cx="20574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Clip" r:id="rId3" imgW="1091794" imgH="1072591" progId="MS_ClipArt_Gallery.2">
                  <p:embed/>
                </p:oleObj>
              </mc:Choice>
              <mc:Fallback>
                <p:oleObj name="Clip" r:id="rId3" imgW="1091794" imgH="1072591" progId="MS_ClipArt_Gallery.2">
                  <p:embed/>
                  <p:pic>
                    <p:nvPicPr>
                      <p:cNvPr id="52228" name="Object 4">
                        <a:extLst>
                          <a:ext uri="{FF2B5EF4-FFF2-40B4-BE49-F238E27FC236}">
                            <a16:creationId xmlns:a16="http://schemas.microsoft.com/office/drawing/2014/main" id="{270C9116-7525-4A5F-9507-F2AB45D2DC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20574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34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May Operate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EADCDC2-FC24-424B-AF67-07A607023EE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322014"/>
            <a:ext cx="7239000" cy="4728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Residents with Valid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Driver of U.S. or State Military Vehicle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Driver of Farming Equipment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A Non-resident at least 16 or 18 with Valid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Member of U.S. Armed Forces Outside State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Nonresident on Active Military Duty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New Residents for 30 days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7" descr="Drawing of a family">
            <a:extLst>
              <a:ext uri="{FF2B5EF4-FFF2-40B4-BE49-F238E27FC236}">
                <a16:creationId xmlns:a16="http://schemas.microsoft.com/office/drawing/2014/main" id="{752CD39E-4B34-418B-990D-51A3CAB2B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61257"/>
              </p:ext>
            </p:extLst>
          </p:nvPr>
        </p:nvGraphicFramePr>
        <p:xfrm>
          <a:off x="6863322" y="1447800"/>
          <a:ext cx="1814513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0" name="Clip" r:id="rId3" imgW="2577240" imgH="1868040" progId="MS_ClipArt_Gallery.2">
                  <p:embed/>
                </p:oleObj>
              </mc:Choice>
              <mc:Fallback>
                <p:oleObj name="Clip" r:id="rId3" imgW="2577240" imgH="1868040" progId="MS_ClipArt_Gallery.2">
                  <p:embed/>
                  <p:pic>
                    <p:nvPicPr>
                      <p:cNvPr id="24583" name="Object 7">
                        <a:extLst>
                          <a:ext uri="{FF2B5EF4-FFF2-40B4-BE49-F238E27FC236}">
                            <a16:creationId xmlns:a16="http://schemas.microsoft.com/office/drawing/2014/main" id="{4264A066-75E6-4ED6-B093-0834D8BC6C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322" y="1447800"/>
                        <a:ext cx="1814513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 descr="Drawing of a woman riding a tractor">
            <a:extLst>
              <a:ext uri="{FF2B5EF4-FFF2-40B4-BE49-F238E27FC236}">
                <a16:creationId xmlns:a16="http://schemas.microsoft.com/office/drawing/2014/main" id="{B5D160AC-F28E-466D-A48C-06AFA33C6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240549"/>
              </p:ext>
            </p:extLst>
          </p:nvPr>
        </p:nvGraphicFramePr>
        <p:xfrm>
          <a:off x="7152154" y="4343400"/>
          <a:ext cx="1552575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1" name="Clip" r:id="rId5" imgW="2534760" imgH="2554560" progId="MS_ClipArt_Gallery.2">
                  <p:embed/>
                </p:oleObj>
              </mc:Choice>
              <mc:Fallback>
                <p:oleObj name="Clip" r:id="rId5" imgW="2534760" imgH="2554560" progId="MS_ClipArt_Gallery.2">
                  <p:embed/>
                  <p:pic>
                    <p:nvPicPr>
                      <p:cNvPr id="24584" name="Object 8">
                        <a:extLst>
                          <a:ext uri="{FF2B5EF4-FFF2-40B4-BE49-F238E27FC236}">
                            <a16:creationId xmlns:a16="http://schemas.microsoft.com/office/drawing/2014/main" id="{5C8DDC3E-6125-488E-83A6-858BC4539A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154" y="4343400"/>
                        <a:ext cx="1552575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ACAA-9F62-4ACB-B2D6-E48099BF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Intoxication Manslaughter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18273-2659-48D3-B673-8660F3F75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b="1" dirty="0"/>
              <a:t>Commits an offense if the person</a:t>
            </a:r>
            <a:endParaRPr lang="en-US" altLang="en-US" dirty="0"/>
          </a:p>
          <a:p>
            <a:pPr>
              <a:lnSpc>
                <a:spcPct val="8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operates a motor vehicle, aircraft, watercraft, or amusement ride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assembles a mobile amusement ride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is intoxicated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by reason of intoxication causes the death of another person by accident or mistake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b="1" dirty="0"/>
              <a:t>Penalty is felony of 2nd Degree</a:t>
            </a:r>
            <a:endParaRPr lang="en-US" altLang="en-US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Fine is $0-$10,0000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Penitentiary sentence is 2-20 years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License suspension is 180 days to 2 years</a:t>
            </a:r>
            <a:endParaRPr lang="en-US" altLang="en-US" sz="3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0869E-4C7E-4992-8FF5-372DBF2A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E45ED-9E50-4C49-B835-FDD6D7A6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6" name="Object 4" descr="Drawing of a judge ruling">
            <a:extLst>
              <a:ext uri="{FF2B5EF4-FFF2-40B4-BE49-F238E27FC236}">
                <a16:creationId xmlns:a16="http://schemas.microsoft.com/office/drawing/2014/main" id="{DDE2FA72-827E-46CB-AB3F-DFE575A68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93062"/>
              </p:ext>
            </p:extLst>
          </p:nvPr>
        </p:nvGraphicFramePr>
        <p:xfrm>
          <a:off x="7250014" y="4092949"/>
          <a:ext cx="1436786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Clip" r:id="rId3" imgW="1091794" imgH="1072591" progId="MS_ClipArt_Gallery.2">
                  <p:embed/>
                </p:oleObj>
              </mc:Choice>
              <mc:Fallback>
                <p:oleObj name="Clip" r:id="rId3" imgW="1091794" imgH="1072591" progId="MS_ClipArt_Gallery.2">
                  <p:embed/>
                  <p:pic>
                    <p:nvPicPr>
                      <p:cNvPr id="53252" name="Object 4">
                        <a:extLst>
                          <a:ext uri="{FF2B5EF4-FFF2-40B4-BE49-F238E27FC236}">
                            <a16:creationId xmlns:a16="http://schemas.microsoft.com/office/drawing/2014/main" id="{81B0B8B7-EAC1-4F81-B951-E070EFCB1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014" y="4092949"/>
                        <a:ext cx="1436786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335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5B4F-3526-4B6A-8E1A-A0B0BCFD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Bicyclist Responsibilities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CFCE-8099-4A9D-ADDA-2762383F1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Cyclist Responsibilities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Full Lane Use by Bicyclist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Cyclist not Restricted to Lane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Merging to Traffic Flow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E38EE-42D5-4B28-A0E7-1CD5D941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920AE-1A16-4A30-B148-7B4EA756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6" name="Object 4" descr="Drawing of a child on a scooter">
            <a:extLst>
              <a:ext uri="{FF2B5EF4-FFF2-40B4-BE49-F238E27FC236}">
                <a16:creationId xmlns:a16="http://schemas.microsoft.com/office/drawing/2014/main" id="{674D6CA0-1ECD-4370-AC2F-D54E50D3C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81097"/>
              </p:ext>
            </p:extLst>
          </p:nvPr>
        </p:nvGraphicFramePr>
        <p:xfrm>
          <a:off x="7315200" y="1828800"/>
          <a:ext cx="1219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Clip" r:id="rId3" imgW="766415" imgH="650402" progId="MS_ClipArt_Gallery.2">
                  <p:embed/>
                </p:oleObj>
              </mc:Choice>
              <mc:Fallback>
                <p:oleObj name="Clip" r:id="rId3" imgW="766415" imgH="650402" progId="MS_ClipArt_Gallery.2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45236DDA-7B17-425A-B431-7B0E9CB057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828800"/>
                        <a:ext cx="12192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Drawing of a bicyclist">
            <a:extLst>
              <a:ext uri="{FF2B5EF4-FFF2-40B4-BE49-F238E27FC236}">
                <a16:creationId xmlns:a16="http://schemas.microsoft.com/office/drawing/2014/main" id="{A8BCA8F2-6B20-4F7F-B2EB-2F2C41CB8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83277"/>
              </p:ext>
            </p:extLst>
          </p:nvPr>
        </p:nvGraphicFramePr>
        <p:xfrm>
          <a:off x="5719482" y="3899040"/>
          <a:ext cx="19050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Clip" r:id="rId5" imgW="1281989" imgH="1259129" progId="MS_ClipArt_Gallery.2">
                  <p:embed/>
                </p:oleObj>
              </mc:Choice>
              <mc:Fallback>
                <p:oleObj name="Clip" r:id="rId5" imgW="1281989" imgH="1259129" progId="MS_ClipArt_Gallery.2">
                  <p:embed/>
                  <p:pic>
                    <p:nvPicPr>
                      <p:cNvPr id="54277" name="Object 6">
                        <a:extLst>
                          <a:ext uri="{FF2B5EF4-FFF2-40B4-BE49-F238E27FC236}">
                            <a16:creationId xmlns:a16="http://schemas.microsoft.com/office/drawing/2014/main" id="{F461A4D5-EAD8-4C10-90F9-7292D730A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482" y="3899040"/>
                        <a:ext cx="19050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55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E694-08FA-417A-AADA-8A5DD3C4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Roadway with Bicyclists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C7B8-4A9D-4F4C-B628-E21F783C0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Beware of Oncoming Cyclist  Turning Left</a:t>
            </a:r>
          </a:p>
          <a:p>
            <a:pPr>
              <a:lnSpc>
                <a:spcPct val="17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Merge with Bicycle Traffic Flow Turning Right</a:t>
            </a:r>
          </a:p>
          <a:p>
            <a:pPr>
              <a:lnSpc>
                <a:spcPct val="17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Beware of Oncoming Cyclist at Intersection</a:t>
            </a:r>
          </a:p>
          <a:p>
            <a:pPr>
              <a:lnSpc>
                <a:spcPct val="17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Right-of-Way Rules Apply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3E0B4-7EF2-4479-ADC2-CA0C27C6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D05F0-38F8-40D9-9806-65899CAF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6" name="Object 5" descr="Drawing of a woman driving a car">
            <a:extLst>
              <a:ext uri="{FF2B5EF4-FFF2-40B4-BE49-F238E27FC236}">
                <a16:creationId xmlns:a16="http://schemas.microsoft.com/office/drawing/2014/main" id="{736FE5E3-E4B5-444A-A544-5362C2732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32379"/>
              </p:ext>
            </p:extLst>
          </p:nvPr>
        </p:nvGraphicFramePr>
        <p:xfrm>
          <a:off x="4784912" y="4835991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Clip" r:id="rId3" imgW="874166" imgH="341071" progId="MS_ClipArt_Gallery.2">
                  <p:embed/>
                </p:oleObj>
              </mc:Choice>
              <mc:Fallback>
                <p:oleObj name="Clip" r:id="rId3" imgW="874166" imgH="341071" progId="MS_ClipArt_Gallery.2">
                  <p:embed/>
                  <p:pic>
                    <p:nvPicPr>
                      <p:cNvPr id="55301" name="Object 5">
                        <a:extLst>
                          <a:ext uri="{FF2B5EF4-FFF2-40B4-BE49-F238E27FC236}">
                            <a16:creationId xmlns:a16="http://schemas.microsoft.com/office/drawing/2014/main" id="{ECE50B9D-B8C8-4F41-B8EE-7FB394551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912" y="4835991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 descr="Drawing of a bicyclist">
            <a:extLst>
              <a:ext uri="{FF2B5EF4-FFF2-40B4-BE49-F238E27FC236}">
                <a16:creationId xmlns:a16="http://schemas.microsoft.com/office/drawing/2014/main" id="{624BEBD7-8A42-4618-A42A-28143D614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69280"/>
              </p:ext>
            </p:extLst>
          </p:nvPr>
        </p:nvGraphicFramePr>
        <p:xfrm>
          <a:off x="7664824" y="4818062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Clip" r:id="rId5" imgW="1281989" imgH="1259129" progId="MS_ClipArt_Gallery.2">
                  <p:embed/>
                </p:oleObj>
              </mc:Choice>
              <mc:Fallback>
                <p:oleObj name="Clip" r:id="rId5" imgW="1281989" imgH="1259129" progId="MS_ClipArt_Gallery.2">
                  <p:embed/>
                  <p:pic>
                    <p:nvPicPr>
                      <p:cNvPr id="55300" name="Object 4">
                        <a:extLst>
                          <a:ext uri="{FF2B5EF4-FFF2-40B4-BE49-F238E27FC236}">
                            <a16:creationId xmlns:a16="http://schemas.microsoft.com/office/drawing/2014/main" id="{2B93B629-030F-477D-8E49-B7EB76AE0C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824" y="4818062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816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CCD8-4D49-4080-9856-B38D5B78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Bicycle Safety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6279B-59EE-4399-9AC1-D8ABFBC5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Traffic Laws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Safety Guidelines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Wet Weather Riding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Common Motorist Errors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0F4B3-A6E6-400F-8A00-49D16E36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ADDE8-90CA-4314-A465-BF3E9063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6" name="Object 4" descr="Drawing of a bicyclist">
            <a:extLst>
              <a:ext uri="{FF2B5EF4-FFF2-40B4-BE49-F238E27FC236}">
                <a16:creationId xmlns:a16="http://schemas.microsoft.com/office/drawing/2014/main" id="{B6B0A409-79E5-440C-B3ED-8D0441FAC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035277"/>
              </p:ext>
            </p:extLst>
          </p:nvPr>
        </p:nvGraphicFramePr>
        <p:xfrm>
          <a:off x="7772400" y="2590800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Clip" r:id="rId3" imgW="1281989" imgH="1259129" progId="MS_ClipArt_Gallery.2">
                  <p:embed/>
                </p:oleObj>
              </mc:Choice>
              <mc:Fallback>
                <p:oleObj name="Clip" r:id="rId3" imgW="1281989" imgH="1259129" progId="MS_ClipArt_Gallery.2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F16A12F9-A4AD-4379-9320-69504BE51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590800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 descr="Drawing of a woman driving">
            <a:extLst>
              <a:ext uri="{FF2B5EF4-FFF2-40B4-BE49-F238E27FC236}">
                <a16:creationId xmlns:a16="http://schemas.microsoft.com/office/drawing/2014/main" id="{B77ABF49-5290-475F-A762-1C2AE9607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29584"/>
              </p:ext>
            </p:extLst>
          </p:nvPr>
        </p:nvGraphicFramePr>
        <p:xfrm>
          <a:off x="5029200" y="2590800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Clip" r:id="rId5" imgW="874166" imgH="341071" progId="MS_ClipArt_Gallery.2">
                  <p:embed/>
                </p:oleObj>
              </mc:Choice>
              <mc:Fallback>
                <p:oleObj name="Clip" r:id="rId5" imgW="874166" imgH="341071" progId="MS_ClipArt_Gallery.2">
                  <p:embed/>
                  <p:pic>
                    <p:nvPicPr>
                      <p:cNvPr id="56325" name="Object 5">
                        <a:extLst>
                          <a:ext uri="{FF2B5EF4-FFF2-40B4-BE49-F238E27FC236}">
                            <a16:creationId xmlns:a16="http://schemas.microsoft.com/office/drawing/2014/main" id="{D4E2C8F3-21EA-49D6-9F93-6A68ED6AB3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90800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6337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5BBB-723C-46CB-A0A0-0F52FF9E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Sharing Roadway with Trucks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6DBD-6028-4CE3-8F7E-AB9FA5C8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Passing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Following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Wide Turns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Backing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Maneuverability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D8D08-2997-496C-9A87-FF056D8C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BDF6A-0954-40BE-A629-C3107ECE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6" name="Object 4" descr="Drawing of a blue tractor trailer">
            <a:extLst>
              <a:ext uri="{FF2B5EF4-FFF2-40B4-BE49-F238E27FC236}">
                <a16:creationId xmlns:a16="http://schemas.microsoft.com/office/drawing/2014/main" id="{BF5E7EC7-9986-4B50-804E-DF4C5A618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784519"/>
              </p:ext>
            </p:extLst>
          </p:nvPr>
        </p:nvGraphicFramePr>
        <p:xfrm>
          <a:off x="4805082" y="1915318"/>
          <a:ext cx="38862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Clip" r:id="rId3" imgW="2285086" imgH="1780337" progId="MS_ClipArt_Gallery.2">
                  <p:embed/>
                </p:oleObj>
              </mc:Choice>
              <mc:Fallback>
                <p:oleObj name="Clip" r:id="rId3" imgW="2285086" imgH="1780337" progId="MS_ClipArt_Gallery.2">
                  <p:embed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9ADE3255-0BAE-4718-8873-E764C86EB8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082" y="1915318"/>
                        <a:ext cx="3886200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841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C0BD-4F69-4B8F-8D5A-68F4E6EB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Roadway with Motorcyclists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6A7D6-37EF-40B8-B64B-C5960268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Motorcycle Awareness</a:t>
            </a:r>
          </a:p>
          <a:p>
            <a:pPr>
              <a:lnSpc>
                <a:spcPct val="20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Typical Situations</a:t>
            </a:r>
          </a:p>
          <a:p>
            <a:pPr>
              <a:lnSpc>
                <a:spcPct val="20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Motorist Responsibilities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3B9E-1DE5-4A58-8170-258F7DB6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8CE3D-2C50-43C3-8016-8881B2CE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6" name="Object 4" descr="Drawing of a motorcyclist">
            <a:extLst>
              <a:ext uri="{FF2B5EF4-FFF2-40B4-BE49-F238E27FC236}">
                <a16:creationId xmlns:a16="http://schemas.microsoft.com/office/drawing/2014/main" id="{2EB112FE-8172-4135-8C56-D727465F5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070987"/>
              </p:ext>
            </p:extLst>
          </p:nvPr>
        </p:nvGraphicFramePr>
        <p:xfrm>
          <a:off x="6019800" y="2327275"/>
          <a:ext cx="2530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Clip" r:id="rId3" imgW="945490" imgH="822960" progId="MS_ClipArt_Gallery.2">
                  <p:embed/>
                </p:oleObj>
              </mc:Choice>
              <mc:Fallback>
                <p:oleObj name="Clip" r:id="rId3" imgW="945490" imgH="822960" progId="MS_ClipArt_Gallery.2">
                  <p:embed/>
                  <p:pic>
                    <p:nvPicPr>
                      <p:cNvPr id="58372" name="Object 4">
                        <a:extLst>
                          <a:ext uri="{FF2B5EF4-FFF2-40B4-BE49-F238E27FC236}">
                            <a16:creationId xmlns:a16="http://schemas.microsoft.com/office/drawing/2014/main" id="{2728FE06-EFFE-4C25-9B63-2EF0C1DB9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327275"/>
                        <a:ext cx="2530475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424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30E0-B220-4AC7-B6BA-D8D32BC6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Crash Involvement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FAD7-BB73-4E7D-96B5-DE7712909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Stop at Scene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Prevent Other Crashes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Notify Police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Provide Name and Address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to Report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Unattended Vehicle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Blocking Traffic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Hit and Run Collisions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EEECF-E467-41E9-8C85-CA4B4DAC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D4D60-6225-4169-BA2E-C284D983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6" name="Object 4" descr="Drawing of a blue car being towed by a pink tow truck">
            <a:extLst>
              <a:ext uri="{FF2B5EF4-FFF2-40B4-BE49-F238E27FC236}">
                <a16:creationId xmlns:a16="http://schemas.microsoft.com/office/drawing/2014/main" id="{55250F98-D895-48D1-A3FD-E80657D37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150798"/>
              </p:ext>
            </p:extLst>
          </p:nvPr>
        </p:nvGraphicFramePr>
        <p:xfrm>
          <a:off x="5638800" y="3352800"/>
          <a:ext cx="3429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Clip" r:id="rId3" imgW="2234794" imgH="686714" progId="MS_ClipArt_Gallery.2">
                  <p:embed/>
                </p:oleObj>
              </mc:Choice>
              <mc:Fallback>
                <p:oleObj name="Clip" r:id="rId3" imgW="2234794" imgH="686714" progId="MS_ClipArt_Gallery.2">
                  <p:embed/>
                  <p:pic>
                    <p:nvPicPr>
                      <p:cNvPr id="59396" name="Object 4">
                        <a:extLst>
                          <a:ext uri="{FF2B5EF4-FFF2-40B4-BE49-F238E27FC236}">
                            <a16:creationId xmlns:a16="http://schemas.microsoft.com/office/drawing/2014/main" id="{3E0B4A61-ABF8-4AEA-8DFB-4350ADC31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52800"/>
                        <a:ext cx="3429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 descr="Drawing of a firetruck">
            <a:extLst>
              <a:ext uri="{FF2B5EF4-FFF2-40B4-BE49-F238E27FC236}">
                <a16:creationId xmlns:a16="http://schemas.microsoft.com/office/drawing/2014/main" id="{4C42D664-D592-4EDD-8480-C6F1DF89B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756773"/>
              </p:ext>
            </p:extLst>
          </p:nvPr>
        </p:nvGraphicFramePr>
        <p:xfrm>
          <a:off x="6172200" y="1905000"/>
          <a:ext cx="23606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Clip" r:id="rId5" imgW="1713586" imgH="833018" progId="MS_ClipArt_Gallery.2">
                  <p:embed/>
                </p:oleObj>
              </mc:Choice>
              <mc:Fallback>
                <p:oleObj name="Clip" r:id="rId5" imgW="1713586" imgH="833018" progId="MS_ClipArt_Gallery.2">
                  <p:embed/>
                  <p:pic>
                    <p:nvPicPr>
                      <p:cNvPr id="59397" name="Object 5">
                        <a:extLst>
                          <a:ext uri="{FF2B5EF4-FFF2-40B4-BE49-F238E27FC236}">
                            <a16:creationId xmlns:a16="http://schemas.microsoft.com/office/drawing/2014/main" id="{0932AEB6-D6C2-496A-B0BB-423BB0D27E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05000"/>
                        <a:ext cx="23606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Drawing of an ambulance">
            <a:extLst>
              <a:ext uri="{FF2B5EF4-FFF2-40B4-BE49-F238E27FC236}">
                <a16:creationId xmlns:a16="http://schemas.microsoft.com/office/drawing/2014/main" id="{688589E7-5722-4AE0-BD4B-C90E0ABE7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67619"/>
              </p:ext>
            </p:extLst>
          </p:nvPr>
        </p:nvGraphicFramePr>
        <p:xfrm>
          <a:off x="6172200" y="4724400"/>
          <a:ext cx="19812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Clip" r:id="rId7" imgW="1384402" imgH="853135" progId="MS_ClipArt_Gallery.2">
                  <p:embed/>
                </p:oleObj>
              </mc:Choice>
              <mc:Fallback>
                <p:oleObj name="Clip" r:id="rId7" imgW="1384402" imgH="853135" progId="MS_ClipArt_Gallery.2">
                  <p:embed/>
                  <p:pic>
                    <p:nvPicPr>
                      <p:cNvPr id="59398" name="Object 7">
                        <a:extLst>
                          <a:ext uri="{FF2B5EF4-FFF2-40B4-BE49-F238E27FC236}">
                            <a16:creationId xmlns:a16="http://schemas.microsoft.com/office/drawing/2014/main" id="{C1BD2568-ED2B-4535-9E07-C49445B316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24400"/>
                        <a:ext cx="19812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7367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A164-8061-4E25-87E6-68F8B4EC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Aiding Injured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92B6-6C6E-46F0-852A-B51094EB4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Calling For Help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Make No Injury Assumptions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Avoid Moving Victim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Control Serious Bleeding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Keep Victims Warm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C27-0A1F-4263-A482-D0E8B3C3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063AF-3E8C-4D03-AB0D-26E7B6B9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6" name="Object 5" descr="Drawing of paramedics helping a crash survivor">
            <a:extLst>
              <a:ext uri="{FF2B5EF4-FFF2-40B4-BE49-F238E27FC236}">
                <a16:creationId xmlns:a16="http://schemas.microsoft.com/office/drawing/2014/main" id="{AB99B8D1-6AF3-45B2-BB30-7E766C671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8698"/>
              </p:ext>
            </p:extLst>
          </p:nvPr>
        </p:nvGraphicFramePr>
        <p:xfrm>
          <a:off x="6272212" y="3429000"/>
          <a:ext cx="2414588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Clip" r:id="rId3" imgW="2872130" imgH="2174443" progId="MS_ClipArt_Gallery.2">
                  <p:embed/>
                </p:oleObj>
              </mc:Choice>
              <mc:Fallback>
                <p:oleObj name="Clip" r:id="rId3" imgW="2872130" imgH="2174443" progId="MS_ClipArt_Gallery.2">
                  <p:embed/>
                  <p:pic>
                    <p:nvPicPr>
                      <p:cNvPr id="60421" name="Object 5">
                        <a:extLst>
                          <a:ext uri="{FF2B5EF4-FFF2-40B4-BE49-F238E27FC236}">
                            <a16:creationId xmlns:a16="http://schemas.microsoft.com/office/drawing/2014/main" id="{89E2B0F0-CC9F-4422-A67C-7DE584E6B9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2" y="3429000"/>
                        <a:ext cx="2414588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 descr="Drawing of an ambulance">
            <a:extLst>
              <a:ext uri="{FF2B5EF4-FFF2-40B4-BE49-F238E27FC236}">
                <a16:creationId xmlns:a16="http://schemas.microsoft.com/office/drawing/2014/main" id="{10FDB87F-DB71-4B5A-9079-2E7F4DCEA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851659"/>
              </p:ext>
            </p:extLst>
          </p:nvPr>
        </p:nvGraphicFramePr>
        <p:xfrm>
          <a:off x="2590800" y="4670426"/>
          <a:ext cx="23622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Clip" r:id="rId5" imgW="1384402" imgH="853135" progId="MS_ClipArt_Gallery.2">
                  <p:embed/>
                </p:oleObj>
              </mc:Choice>
              <mc:Fallback>
                <p:oleObj name="Clip" r:id="rId5" imgW="1384402" imgH="853135" progId="MS_ClipArt_Gallery.2">
                  <p:embed/>
                  <p:pic>
                    <p:nvPicPr>
                      <p:cNvPr id="60420" name="Object 4">
                        <a:extLst>
                          <a:ext uri="{FF2B5EF4-FFF2-40B4-BE49-F238E27FC236}">
                            <a16:creationId xmlns:a16="http://schemas.microsoft.com/office/drawing/2014/main" id="{57D2F9F3-8532-4A53-B28C-D85D140B4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70426"/>
                        <a:ext cx="23622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924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443C-282E-47D4-9214-83B344A4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C755-89CA-41A0-AE04-6C245DE79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Defensive Driving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Using Occupant Protection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Vehicles With Open Beds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Stopped By Police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Speed Reduces Usable Vision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543A2-3F66-497E-A226-6F85B063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B8D3F-7D5C-4FD1-B3BC-3911F799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6" name="Object 4" descr="A drawing of a red car">
            <a:extLst>
              <a:ext uri="{FF2B5EF4-FFF2-40B4-BE49-F238E27FC236}">
                <a16:creationId xmlns:a16="http://schemas.microsoft.com/office/drawing/2014/main" id="{8FB58FC7-76A2-4142-968F-A05125ECD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91084"/>
              </p:ext>
            </p:extLst>
          </p:nvPr>
        </p:nvGraphicFramePr>
        <p:xfrm>
          <a:off x="6096000" y="3429000"/>
          <a:ext cx="27432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61444" name="Object 4">
                        <a:extLst>
                          <a:ext uri="{FF2B5EF4-FFF2-40B4-BE49-F238E27FC236}">
                            <a16:creationId xmlns:a16="http://schemas.microsoft.com/office/drawing/2014/main" id="{B70F5A2D-A1A7-4E25-BE75-CBDBA6F19E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29000"/>
                        <a:ext cx="274320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2617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DDB9-D726-4910-8521-14704AD9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38EB0-C6A5-4602-AEA2-D807B158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Keys to Safe Driving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Transporting Cargo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Safety Chains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Towing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Carbon Monoxide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5BDC-7F95-4321-B76B-E93476A2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F0623-9E16-4E3C-84D9-4797534F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6" name="Object 4" descr="A drawing of a red car">
            <a:extLst>
              <a:ext uri="{FF2B5EF4-FFF2-40B4-BE49-F238E27FC236}">
                <a16:creationId xmlns:a16="http://schemas.microsoft.com/office/drawing/2014/main" id="{A18B53F7-E7E8-406D-84EC-1C0345DF4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527459"/>
              </p:ext>
            </p:extLst>
          </p:nvPr>
        </p:nvGraphicFramePr>
        <p:xfrm>
          <a:off x="5762625" y="3276600"/>
          <a:ext cx="29241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62468" name="Object 4">
                        <a:extLst>
                          <a:ext uri="{FF2B5EF4-FFF2-40B4-BE49-F238E27FC236}">
                            <a16:creationId xmlns:a16="http://schemas.microsoft.com/office/drawing/2014/main" id="{BCBB4997-D4D2-4EFE-B1CE-4AC533FCDB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3276600"/>
                        <a:ext cx="2924175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44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B979-F9B4-4028-B95F-387B3508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State Licenses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6E32D1-7CBB-438B-A60E-F4DD655BE9D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Instructional Permit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Provisional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Classified Driver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Commercial Driver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Essential Need License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Identification Card</a:t>
            </a:r>
          </a:p>
        </p:txBody>
      </p:sp>
      <p:graphicFrame>
        <p:nvGraphicFramePr>
          <p:cNvPr id="16" name="Object 4" descr="Drawing of a license">
            <a:extLst>
              <a:ext uri="{FF2B5EF4-FFF2-40B4-BE49-F238E27FC236}">
                <a16:creationId xmlns:a16="http://schemas.microsoft.com/office/drawing/2014/main" id="{9CE4F282-CD34-43F8-90AC-8E75A71EB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8878"/>
              </p:ext>
            </p:extLst>
          </p:nvPr>
        </p:nvGraphicFramePr>
        <p:xfrm>
          <a:off x="6553200" y="1600200"/>
          <a:ext cx="15684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6" name="Clip" r:id="rId3" imgW="1187640" imgH="896760" progId="MS_ClipArt_Gallery.2">
                  <p:embed/>
                </p:oleObj>
              </mc:Choice>
              <mc:Fallback>
                <p:oleObj name="Clip" r:id="rId3" imgW="1187640" imgH="896760" progId="MS_ClipArt_Gallery.2">
                  <p:embed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08E552D4-876F-4BDF-A01C-EB4240E56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0200"/>
                        <a:ext cx="156845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 descr="Drawing of a cop">
            <a:extLst>
              <a:ext uri="{FF2B5EF4-FFF2-40B4-BE49-F238E27FC236}">
                <a16:creationId xmlns:a16="http://schemas.microsoft.com/office/drawing/2014/main" id="{5ACE258C-47D5-47D8-A032-5124ECC3C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56089"/>
              </p:ext>
            </p:extLst>
          </p:nvPr>
        </p:nvGraphicFramePr>
        <p:xfrm>
          <a:off x="5729287" y="3249612"/>
          <a:ext cx="2392363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7" name="Clip" r:id="rId5" imgW="3420720" imgH="3444480" progId="MS_ClipArt_Gallery.2">
                  <p:embed/>
                </p:oleObj>
              </mc:Choice>
              <mc:Fallback>
                <p:oleObj name="Clip" r:id="rId5" imgW="3420720" imgH="3444480" progId="MS_ClipArt_Gallery.2">
                  <p:embed/>
                  <p:pic>
                    <p:nvPicPr>
                      <p:cNvPr id="57349" name="Object 5">
                        <a:extLst>
                          <a:ext uri="{FF2B5EF4-FFF2-40B4-BE49-F238E27FC236}">
                            <a16:creationId xmlns:a16="http://schemas.microsoft.com/office/drawing/2014/main" id="{83CC4170-A505-4C2A-AB28-C09A200C7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7" y="3249612"/>
                        <a:ext cx="2392363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Specialty Information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B7147D-CE05-498E-94DF-94C73E045402}"/>
              </a:ext>
            </a:extLst>
          </p:cNvPr>
          <p:cNvSpPr txBox="1">
            <a:spLocks noChangeArrowheads="1"/>
          </p:cNvSpPr>
          <p:nvPr/>
        </p:nvSpPr>
        <p:spPr>
          <a:xfrm>
            <a:off x="466165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Allergic Reaction to Drugs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Anatomical Gifts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Health Care Directives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Social Security Information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5" descr="Drawing of a physician's staff">
            <a:extLst>
              <a:ext uri="{FF2B5EF4-FFF2-40B4-BE49-F238E27FC236}">
                <a16:creationId xmlns:a16="http://schemas.microsoft.com/office/drawing/2014/main" id="{5D502A3F-28FD-4041-A430-2797E7208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35299"/>
              </p:ext>
            </p:extLst>
          </p:nvPr>
        </p:nvGraphicFramePr>
        <p:xfrm>
          <a:off x="7024687" y="1600200"/>
          <a:ext cx="119062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Clip" r:id="rId3" imgW="1191240" imgH="1484640" progId="MS_ClipArt_Gallery.2">
                  <p:embed/>
                </p:oleObj>
              </mc:Choice>
              <mc:Fallback>
                <p:oleObj name="Clip" r:id="rId3" imgW="1191240" imgH="1484640" progId="MS_ClipArt_Gallery.2">
                  <p:embed/>
                  <p:pic>
                    <p:nvPicPr>
                      <p:cNvPr id="26629" name="Object 5">
                        <a:extLst>
                          <a:ext uri="{FF2B5EF4-FFF2-40B4-BE49-F238E27FC236}">
                            <a16:creationId xmlns:a16="http://schemas.microsoft.com/office/drawing/2014/main" id="{D85FDEA8-EFB8-4AED-896F-237B743307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7" y="1600200"/>
                        <a:ext cx="1190625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 descr="Drawing of a doctor treating a patient">
            <a:extLst>
              <a:ext uri="{FF2B5EF4-FFF2-40B4-BE49-F238E27FC236}">
                <a16:creationId xmlns:a16="http://schemas.microsoft.com/office/drawing/2014/main" id="{8229D047-4684-4D0E-8985-A6E611947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598106"/>
              </p:ext>
            </p:extLst>
          </p:nvPr>
        </p:nvGraphicFramePr>
        <p:xfrm>
          <a:off x="6934200" y="3773488"/>
          <a:ext cx="11731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Clip" r:id="rId5" imgW="729360" imgH="1041480" progId="MS_ClipArt_Gallery.2">
                  <p:embed/>
                </p:oleObj>
              </mc:Choice>
              <mc:Fallback>
                <p:oleObj name="Clip" r:id="rId5" imgW="729360" imgH="1041480" progId="MS_ClipArt_Gallery.2">
                  <p:embed/>
                  <p:pic>
                    <p:nvPicPr>
                      <p:cNvPr id="26631" name="Object 7">
                        <a:extLst>
                          <a:ext uri="{FF2B5EF4-FFF2-40B4-BE49-F238E27FC236}">
                            <a16:creationId xmlns:a16="http://schemas.microsoft.com/office/drawing/2014/main" id="{3DB8BCA3-911F-4551-B3E4-4B03FE698E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773488"/>
                        <a:ext cx="11731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 descr="Drawing of Da Vinci's man with the range of motion">
            <a:extLst>
              <a:ext uri="{FF2B5EF4-FFF2-40B4-BE49-F238E27FC236}">
                <a16:creationId xmlns:a16="http://schemas.microsoft.com/office/drawing/2014/main" id="{FA9F00D7-A94B-41C4-8144-562839C95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18812"/>
              </p:ext>
            </p:extLst>
          </p:nvPr>
        </p:nvGraphicFramePr>
        <p:xfrm>
          <a:off x="3330015" y="5130800"/>
          <a:ext cx="749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Clip" r:id="rId7" imgW="749520" imgH="749520" progId="MS_ClipArt_Gallery.2">
                  <p:embed/>
                </p:oleObj>
              </mc:Choice>
              <mc:Fallback>
                <p:oleObj name="Clip" r:id="rId7" imgW="749520" imgH="749520" progId="MS_ClipArt_Gallery.2">
                  <p:embed/>
                  <p:pic>
                    <p:nvPicPr>
                      <p:cNvPr id="26630" name="Object 6">
                        <a:extLst>
                          <a:ext uri="{FF2B5EF4-FFF2-40B4-BE49-F238E27FC236}">
                            <a16:creationId xmlns:a16="http://schemas.microsoft.com/office/drawing/2014/main" id="{EE8B7FB2-389C-4C37-8122-8AA2BC33A3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015" y="5130800"/>
                        <a:ext cx="749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Licensing Restrictions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D06DD71-3255-46FD-9514-8886211D32D5}"/>
              </a:ext>
            </a:extLst>
          </p:cNvPr>
          <p:cNvSpPr txBox="1">
            <a:spLocks noChangeArrowheads="1"/>
          </p:cNvSpPr>
          <p:nvPr/>
        </p:nvSpPr>
        <p:spPr>
          <a:xfrm>
            <a:off x="461682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Restriction Code</a:t>
            </a:r>
          </a:p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Endorsement Code</a:t>
            </a:r>
          </a:p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Removing Restrictions</a:t>
            </a:r>
          </a:p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Adding Endorsements</a:t>
            </a:r>
          </a:p>
        </p:txBody>
      </p:sp>
      <p:graphicFrame>
        <p:nvGraphicFramePr>
          <p:cNvPr id="13" name="Object 10" descr="Drawing of a woman driving">
            <a:extLst>
              <a:ext uri="{FF2B5EF4-FFF2-40B4-BE49-F238E27FC236}">
                <a16:creationId xmlns:a16="http://schemas.microsoft.com/office/drawing/2014/main" id="{82CB49C8-833E-4BBD-A5D5-B1129D087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345477"/>
              </p:ext>
            </p:extLst>
          </p:nvPr>
        </p:nvGraphicFramePr>
        <p:xfrm>
          <a:off x="5634318" y="1447800"/>
          <a:ext cx="304800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Clip" r:id="rId3" imgW="2959560" imgH="1968120" progId="MS_ClipArt_Gallery.2">
                  <p:embed/>
                </p:oleObj>
              </mc:Choice>
              <mc:Fallback>
                <p:oleObj name="Clip" r:id="rId3" imgW="2959560" imgH="1968120" progId="MS_ClipArt_Gallery.2">
                  <p:embed/>
                  <p:pic>
                    <p:nvPicPr>
                      <p:cNvPr id="27658" name="Object 10">
                        <a:extLst>
                          <a:ext uri="{FF2B5EF4-FFF2-40B4-BE49-F238E27FC236}">
                            <a16:creationId xmlns:a16="http://schemas.microsoft.com/office/drawing/2014/main" id="{167C3AB3-6FB9-44E2-B8B7-81718A73D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318" y="1447800"/>
                        <a:ext cx="3048000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 descr="Drawing of a truck driver in a red tractor trailer">
            <a:extLst>
              <a:ext uri="{FF2B5EF4-FFF2-40B4-BE49-F238E27FC236}">
                <a16:creationId xmlns:a16="http://schemas.microsoft.com/office/drawing/2014/main" id="{A364D1D9-D3B5-44A6-829E-0B3D6903F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074235"/>
              </p:ext>
            </p:extLst>
          </p:nvPr>
        </p:nvGraphicFramePr>
        <p:xfrm>
          <a:off x="6553200" y="3741737"/>
          <a:ext cx="1951038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Clip" r:id="rId5" imgW="1951920" imgH="1916280" progId="MS_ClipArt_Gallery.2">
                  <p:embed/>
                </p:oleObj>
              </mc:Choice>
              <mc:Fallback>
                <p:oleObj name="Clip" r:id="rId5" imgW="1951920" imgH="1916280" progId="MS_ClipArt_Gallery.2">
                  <p:embed/>
                  <p:pic>
                    <p:nvPicPr>
                      <p:cNvPr id="27662" name="Object 14">
                        <a:extLst>
                          <a:ext uri="{FF2B5EF4-FFF2-40B4-BE49-F238E27FC236}">
                            <a16:creationId xmlns:a16="http://schemas.microsoft.com/office/drawing/2014/main" id="{E5E8401D-A7B7-42D8-B5FE-2635D71C7C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41737"/>
                        <a:ext cx="1951038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 descr="Drawing of a motorcyclist">
            <a:extLst>
              <a:ext uri="{FF2B5EF4-FFF2-40B4-BE49-F238E27FC236}">
                <a16:creationId xmlns:a16="http://schemas.microsoft.com/office/drawing/2014/main" id="{FDFE3784-E9D8-4C1B-A90A-CE4F84821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157353"/>
              </p:ext>
            </p:extLst>
          </p:nvPr>
        </p:nvGraphicFramePr>
        <p:xfrm>
          <a:off x="2900082" y="4699793"/>
          <a:ext cx="17526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4" name="Clip" r:id="rId7" imgW="945000" imgH="822600" progId="MS_ClipArt_Gallery.2">
                  <p:embed/>
                </p:oleObj>
              </mc:Choice>
              <mc:Fallback>
                <p:oleObj name="Clip" r:id="rId7" imgW="945000" imgH="822600" progId="MS_ClipArt_Gallery.2">
                  <p:embed/>
                  <p:pic>
                    <p:nvPicPr>
                      <p:cNvPr id="27660" name="Object 12">
                        <a:extLst>
                          <a:ext uri="{FF2B5EF4-FFF2-40B4-BE49-F238E27FC236}">
                            <a16:creationId xmlns:a16="http://schemas.microsoft.com/office/drawing/2014/main" id="{8D85FA77-52FC-4A5E-8B77-AA4075BB43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082" y="4699793"/>
                        <a:ext cx="175260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Licensing Renewal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F275BD3-88A2-422E-A7E1-2DCD3042786E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529697"/>
            <a:ext cx="8382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</a:rPr>
              <a:t>Duplicate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Application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Costs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Procedures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Renewal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Application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Costs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Procedures</a:t>
            </a:r>
          </a:p>
        </p:txBody>
      </p:sp>
      <p:graphicFrame>
        <p:nvGraphicFramePr>
          <p:cNvPr id="15" name="Object 7" descr="Drawing of a piece of parchment paper">
            <a:extLst>
              <a:ext uri="{FF2B5EF4-FFF2-40B4-BE49-F238E27FC236}">
                <a16:creationId xmlns:a16="http://schemas.microsoft.com/office/drawing/2014/main" id="{CC8DFB57-FC55-47E2-88BA-9E5C6B669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579234"/>
              </p:ext>
            </p:extLst>
          </p:nvPr>
        </p:nvGraphicFramePr>
        <p:xfrm>
          <a:off x="5943880" y="1529697"/>
          <a:ext cx="27384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Clip" r:id="rId3" imgW="2738520" imgH="2133000" progId="MS_ClipArt_Gallery.2">
                  <p:embed/>
                </p:oleObj>
              </mc:Choice>
              <mc:Fallback>
                <p:oleObj name="Clip" r:id="rId3" imgW="2738520" imgH="2133000" progId="MS_ClipArt_Gallery.2">
                  <p:embed/>
                  <p:pic>
                    <p:nvPicPr>
                      <p:cNvPr id="51207" name="Object 7">
                        <a:extLst>
                          <a:ext uri="{FF2B5EF4-FFF2-40B4-BE49-F238E27FC236}">
                            <a16:creationId xmlns:a16="http://schemas.microsoft.com/office/drawing/2014/main" id="{A82479F2-6E65-4FDC-BACE-F21D7FB65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880" y="1529697"/>
                        <a:ext cx="273843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 descr="Drawing of a red check mark">
            <a:extLst>
              <a:ext uri="{FF2B5EF4-FFF2-40B4-BE49-F238E27FC236}">
                <a16:creationId xmlns:a16="http://schemas.microsoft.com/office/drawing/2014/main" id="{2B5425DD-7BDD-476F-8376-CAD84304C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33792"/>
              </p:ext>
            </p:extLst>
          </p:nvPr>
        </p:nvGraphicFramePr>
        <p:xfrm>
          <a:off x="5072062" y="4069415"/>
          <a:ext cx="148113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Clip" r:id="rId5" imgW="370800" imgH="315360" progId="MS_ClipArt_Gallery.2">
                  <p:embed/>
                </p:oleObj>
              </mc:Choice>
              <mc:Fallback>
                <p:oleObj name="Clip" r:id="rId5" imgW="370800" imgH="315360" progId="MS_ClipArt_Gallery.2">
                  <p:embed/>
                  <p:pic>
                    <p:nvPicPr>
                      <p:cNvPr id="51209" name="Object 9">
                        <a:extLst>
                          <a:ext uri="{FF2B5EF4-FFF2-40B4-BE49-F238E27FC236}">
                            <a16:creationId xmlns:a16="http://schemas.microsoft.com/office/drawing/2014/main" id="{FE53176A-2D68-4822-9E22-FC37036ECC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2" y="4069415"/>
                        <a:ext cx="1481138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9987E5-A178-4085-B746-69B151DECD00}"/>
</file>

<file path=customXml/itemProps2.xml><?xml version="1.0" encoding="utf-8"?>
<ds:datastoreItem xmlns:ds="http://schemas.openxmlformats.org/officeDocument/2006/customXml" ds:itemID="{28BB3C65-AAE2-47F6-9AFA-62B3C4F75B33}"/>
</file>

<file path=customXml/itemProps3.xml><?xml version="1.0" encoding="utf-8"?>
<ds:datastoreItem xmlns:ds="http://schemas.openxmlformats.org/officeDocument/2006/customXml" ds:itemID="{81DF9C21-E6C4-4147-9E42-FE85ED308DF3}"/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1706</Words>
  <Application>Microsoft Office PowerPoint</Application>
  <PresentationFormat>On-screen Show (4:3)</PresentationFormat>
  <Paragraphs>482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Berlin Sans FB</vt:lpstr>
      <vt:lpstr>Bookman</vt:lpstr>
      <vt:lpstr>Calibri</vt:lpstr>
      <vt:lpstr>Helvetica</vt:lpstr>
      <vt:lpstr>Monotype Sorts</vt:lpstr>
      <vt:lpstr>Office Theme</vt:lpstr>
      <vt:lpstr>Clip</vt:lpstr>
      <vt:lpstr>Microsoft Clip Gallery</vt:lpstr>
      <vt:lpstr>Driver Responsibilities: Knowing Traffic Laws</vt:lpstr>
      <vt:lpstr>Driver Education Program Goals</vt:lpstr>
      <vt:lpstr>Driver Education Program Goals</vt:lpstr>
      <vt:lpstr>Driver Education Program Goals</vt:lpstr>
      <vt:lpstr>Who May Operate</vt:lpstr>
      <vt:lpstr>Types of State Licenses</vt:lpstr>
      <vt:lpstr>Specialty Information</vt:lpstr>
      <vt:lpstr>Licensing Restrictions</vt:lpstr>
      <vt:lpstr>Licensing Renewal</vt:lpstr>
      <vt:lpstr>Suspensions/Revocations</vt:lpstr>
      <vt:lpstr>Suspensions/Revocations</vt:lpstr>
      <vt:lpstr>Inspection/Registration</vt:lpstr>
      <vt:lpstr>Financial Responsibility</vt:lpstr>
      <vt:lpstr>Right-of-Way Concepts</vt:lpstr>
      <vt:lpstr>Intersections</vt:lpstr>
      <vt:lpstr>Intersections </vt:lpstr>
      <vt:lpstr>Merge (Lane Change) Areas</vt:lpstr>
      <vt:lpstr>Special Situations</vt:lpstr>
      <vt:lpstr>Railroad Crossings </vt:lpstr>
      <vt:lpstr>Signals </vt:lpstr>
      <vt:lpstr>PowerPoint Presentation</vt:lpstr>
      <vt:lpstr>Colors Have Meaning </vt:lpstr>
      <vt:lpstr>Shapes Have Meaning</vt:lpstr>
      <vt:lpstr>Pavement Markings </vt:lpstr>
      <vt:lpstr>PowerPoint Presentation</vt:lpstr>
      <vt:lpstr>Passing</vt:lpstr>
      <vt:lpstr>Turning</vt:lpstr>
      <vt:lpstr>Stopping, Standing, Parking</vt:lpstr>
      <vt:lpstr>Speed</vt:lpstr>
      <vt:lpstr>Speed Limits</vt:lpstr>
      <vt:lpstr>Headlights</vt:lpstr>
      <vt:lpstr>Freeway Driving Concerns</vt:lpstr>
      <vt:lpstr>Problem Situations</vt:lpstr>
      <vt:lpstr>Winter Driving Concerns</vt:lpstr>
      <vt:lpstr>State Alcohol Laws</vt:lpstr>
      <vt:lpstr>Minor In Possession (MIP)</vt:lpstr>
      <vt:lpstr>MIP Penalties</vt:lpstr>
      <vt:lpstr>Improper Use of a License</vt:lpstr>
      <vt:lpstr>Driving While Intoxicated </vt:lpstr>
      <vt:lpstr>State DWI Penalties</vt:lpstr>
      <vt:lpstr>DWI by Minor Penalties</vt:lpstr>
      <vt:lpstr>Public Intoxication</vt:lpstr>
      <vt:lpstr>Open Container Law</vt:lpstr>
      <vt:lpstr>Consumption Law</vt:lpstr>
      <vt:lpstr>Driving Under the Influence (DUI)   By   Minor</vt:lpstr>
      <vt:lpstr>Administrative License Revocation  (ALR) Implied Consent</vt:lpstr>
      <vt:lpstr>ALR for Minors</vt:lpstr>
      <vt:lpstr>Implied Consent for Minors</vt:lpstr>
      <vt:lpstr>Intoxication Assault</vt:lpstr>
      <vt:lpstr>Intoxication Manslaughter</vt:lpstr>
      <vt:lpstr>Bicyclist Responsibilities</vt:lpstr>
      <vt:lpstr>Sharing Roadway with Bicyclists</vt:lpstr>
      <vt:lpstr>Bicycle Safety Issues</vt:lpstr>
      <vt:lpstr>Sharing Roadway with Trucks</vt:lpstr>
      <vt:lpstr>Sharing Roadway with Motorcyclists</vt:lpstr>
      <vt:lpstr>Crash Involvement</vt:lpstr>
      <vt:lpstr>Aiding Injured</vt:lpstr>
      <vt:lpstr>Safety Concerns</vt:lpstr>
      <vt:lpstr>Safety Concerns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268</cp:revision>
  <dcterms:created xsi:type="dcterms:W3CDTF">2017-02-01T18:23:33Z</dcterms:created>
  <dcterms:modified xsi:type="dcterms:W3CDTF">2019-02-21T16:19:24Z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