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16" r:id="rId43"/>
    <p:sldId id="302" r:id="rId44"/>
    <p:sldId id="307" r:id="rId45"/>
    <p:sldId id="308" r:id="rId46"/>
    <p:sldId id="303" r:id="rId47"/>
    <p:sldId id="304" r:id="rId48"/>
    <p:sldId id="305" r:id="rId49"/>
    <p:sldId id="306" r:id="rId50"/>
    <p:sldId id="313" r:id="rId51"/>
    <p:sldId id="314" r:id="rId52"/>
    <p:sldId id="315" r:id="rId53"/>
    <p:sldId id="309" r:id="rId54"/>
    <p:sldId id="310" r:id="rId55"/>
    <p:sldId id="311" r:id="rId56"/>
    <p:sldId id="312" r:id="rId57"/>
    <p:sldId id="258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CC0000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Say </a:t>
            </a:r>
            <a:r>
              <a:rPr lang="en-US" altLang="en-US" dirty="0" err="1"/>
              <a:t>Villie</a:t>
            </a:r>
            <a:r>
              <a:rPr lang="en-US" altLang="en-US" dirty="0"/>
              <a:t>, der day go         Say </a:t>
            </a:r>
            <a:r>
              <a:rPr lang="en-US" altLang="en-US" dirty="0" err="1"/>
              <a:t>Wiilie</a:t>
            </a:r>
            <a:r>
              <a:rPr lang="en-US" altLang="en-US" dirty="0"/>
              <a:t>, there they go</a:t>
            </a:r>
          </a:p>
          <a:p>
            <a:r>
              <a:rPr lang="en-US" altLang="en-US" dirty="0"/>
              <a:t>A </a:t>
            </a:r>
            <a:r>
              <a:rPr lang="en-US" altLang="en-US" dirty="0" err="1"/>
              <a:t>tousin</a:t>
            </a:r>
            <a:r>
              <a:rPr lang="en-US" altLang="en-US" dirty="0"/>
              <a:t> buses in a row      A thousand buses in a row</a:t>
            </a:r>
          </a:p>
          <a:p>
            <a:r>
              <a:rPr lang="en-US" altLang="en-US" dirty="0"/>
              <a:t>No Choe, dem is trucks       No Joe, them is trucks</a:t>
            </a:r>
          </a:p>
          <a:p>
            <a:r>
              <a:rPr lang="en-US" altLang="en-US" dirty="0"/>
              <a:t>Some </a:t>
            </a:r>
            <a:r>
              <a:rPr lang="en-US" altLang="en-US" dirty="0" err="1"/>
              <a:t>mit</a:t>
            </a:r>
            <a:r>
              <a:rPr lang="en-US" altLang="en-US" dirty="0"/>
              <a:t> cows in		    Some with cows in</a:t>
            </a:r>
          </a:p>
          <a:p>
            <a:r>
              <a:rPr lang="en-US" altLang="en-US" dirty="0"/>
              <a:t>Some </a:t>
            </a:r>
            <a:r>
              <a:rPr lang="en-US" altLang="en-US" dirty="0" err="1"/>
              <a:t>mit</a:t>
            </a:r>
            <a:r>
              <a:rPr lang="en-US" altLang="en-US" dirty="0"/>
              <a:t> ducks		    Some with ducks</a:t>
            </a:r>
          </a:p>
          <a:p>
            <a:endParaRPr lang="en-US" altLang="en-US" dirty="0"/>
          </a:p>
          <a:p>
            <a:r>
              <a:rPr lang="en-US" altLang="en-US" dirty="0"/>
              <a:t>Notice that you can now read this after LEARNING WHAT TO LOOK FOR in the language scheme.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0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igitalVideo\ACM%201.M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9234" y="2126490"/>
            <a:ext cx="7379563" cy="7350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b="1" dirty="0"/>
              <a:t>Driver Responsibilities: </a:t>
            </a:r>
            <a:br>
              <a:rPr lang="en-US" altLang="en-US" b="1" dirty="0"/>
            </a:br>
            <a:r>
              <a:rPr lang="en-US" altLang="en-US" b="1" dirty="0"/>
              <a:t>   	   Knowing the Local Program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264694"/>
            <a:ext cx="8153401" cy="2732883"/>
          </a:xfrm>
        </p:spPr>
        <p:txBody>
          <a:bodyPr>
            <a:normAutofit fontScale="77500" lnSpcReduction="20000"/>
          </a:bodyPr>
          <a:lstStyle/>
          <a:p>
            <a:pPr lvl="1" algn="l">
              <a:spcAft>
                <a:spcPts val="713"/>
              </a:spcAft>
            </a:pPr>
            <a:r>
              <a:rPr lang="en-US" altLang="en-US" dirty="0">
                <a:latin typeface="Berlin Sans FB" panose="020E0602020502020306" pitchFamily="34" charset="0"/>
              </a:rPr>
              <a:t>		</a:t>
            </a:r>
            <a:r>
              <a:rPr lang="en-US" altLang="en-US" sz="2400" dirty="0"/>
              <a:t>Topic 1   Staff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2   Program Activities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3   Student Responsibilities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4   Registration Materials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5   What is New in Driver Education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6   Vision and Perception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 		Topic 7   Central Space and Blind Zones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1/28/2020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 schedule of activities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0085F8B-B502-4EED-99FF-757FC7C459A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76375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Grouping arrangements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Tentative schedule depends on:</a:t>
            </a:r>
          </a:p>
          <a:p>
            <a:pPr lvl="1"/>
            <a:r>
              <a:rPr lang="en-US" altLang="en-US" sz="2400" dirty="0"/>
              <a:t>Model school programs</a:t>
            </a:r>
          </a:p>
          <a:p>
            <a:pPr lvl="1"/>
            <a:r>
              <a:rPr lang="en-US" altLang="en-US" sz="2400" dirty="0"/>
              <a:t>Our facilities availability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Overall groupings will be based on your forms returned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We will have the first example of groupings starting on  Tuesday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Homework will be kept to a minimum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Lab will be made available for make-up work</a:t>
            </a:r>
          </a:p>
        </p:txBody>
      </p:sp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43EA-A371-440D-BB74-4F3CAA89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Complete a class project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C07E45B-A775-4EC1-B210-8B83AA08C73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79176"/>
            <a:ext cx="8382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Pick a Traffic Safety topical area by ………….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Prepare a written topic paper, PowerPoint with notations, or video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Prepare a fifteen minute class presentation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Be prepared for oral presentation by ………………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A schedule will be developed based on the topical areas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May be used as the basis for a Senior Project</a:t>
            </a:r>
          </a:p>
        </p:txBody>
      </p:sp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13B9-0280-49CB-95B0-10F9C1DD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 a Traffic Safety Program…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19C2B7E-9288-4FC7-8225-35891A82FA8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8382000" cy="428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 Evaluate your needs as a driver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 Provide some basic skill development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 Provide perceptual training skills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 Develop a recognition of the problem concerning new drivers	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Our goal is to provide good experiences that will help novice drivers make good decisions in the future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View the video </a:t>
            </a:r>
            <a:r>
              <a:rPr lang="en-US" altLang="en-US" sz="2400" dirty="0">
                <a:solidFill>
                  <a:srgbClr val="0000CC"/>
                </a:solidFill>
              </a:rPr>
              <a:t>“Young Drivers: The High Risk Years” </a:t>
            </a:r>
            <a:r>
              <a:rPr lang="en-US" altLang="en-US" sz="2400" dirty="0">
                <a:solidFill>
                  <a:srgbClr val="FF0000"/>
                </a:solidFill>
              </a:rPr>
              <a:t>and discuss the issues presented.. 		</a:t>
            </a:r>
          </a:p>
          <a:p>
            <a:endParaRPr lang="en-US" altLang="en-US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161E-43C9-4A4A-BEB9-FB000B1C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Graduated License Program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2ACEC21-5A9D-469F-9F1E-13F72EF26CC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82750"/>
            <a:ext cx="8382000" cy="443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Affects you as a new driver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The basis for provisional and graduated licensing comes from high insurance claims and risk assumption by new drivers.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Look at copies of the “Graduated Driver’s License” pamphlet provided with textbook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Review licensing process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Answer GDL questions</a:t>
            </a:r>
          </a:p>
        </p:txBody>
      </p:sp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65AB-15E9-4F7C-BF16-5E84AC44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342107"/>
            <a:ext cx="108966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altLang="en-US" sz="2800" dirty="0"/>
              <a:t>Class assignments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DB419B8-3BC0-40A0-956F-A3B326B81D80}"/>
              </a:ext>
            </a:extLst>
          </p:cNvPr>
          <p:cNvSpPr txBox="1">
            <a:spLocks noChangeArrowheads="1"/>
          </p:cNvSpPr>
          <p:nvPr/>
        </p:nvSpPr>
        <p:spPr>
          <a:xfrm>
            <a:off x="429827" y="1516483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srgbClr val="FF0000"/>
                </a:solidFill>
              </a:rPr>
              <a:t>Begin with next Monday’s session.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Groupings and first laboratory sessions will be made available.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A notebook or portfolio will be needed.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Class activity information will be made available.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Capability to operate more than one video presentation for individual work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altLang="en-US" dirty="0"/>
              <a:t>What Is New in Driver Education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DD4F8E4-5860-4663-AF5B-C61315E95559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447800"/>
            <a:ext cx="8382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Modern Vehicle Technology Issues</a:t>
            </a:r>
          </a:p>
          <a:p>
            <a:pPr lvl="1"/>
            <a:r>
              <a:rPr lang="en-US" altLang="en-US" sz="2400" dirty="0">
                <a:solidFill>
                  <a:srgbClr val="0000CC"/>
                </a:solidFill>
              </a:rPr>
              <a:t>  Steering and Hand Positioning   </a:t>
            </a:r>
            <a:r>
              <a:rPr lang="en-US" altLang="en-US" sz="2000" dirty="0">
                <a:solidFill>
                  <a:srgbClr val="0000CC"/>
                </a:solidFill>
              </a:rPr>
              <a:t>(Airbag)</a:t>
            </a:r>
          </a:p>
          <a:p>
            <a:pPr lvl="1"/>
            <a:r>
              <a:rPr lang="en-US" altLang="en-US" sz="2400" dirty="0">
                <a:solidFill>
                  <a:srgbClr val="0000CC"/>
                </a:solidFill>
              </a:rPr>
              <a:t>  Multiple Steering Techniques  </a:t>
            </a:r>
            <a:r>
              <a:rPr lang="en-US" altLang="en-US" sz="2000" dirty="0">
                <a:solidFill>
                  <a:srgbClr val="0000CC"/>
                </a:solidFill>
              </a:rPr>
              <a:t>(Rack/Pinion)</a:t>
            </a:r>
          </a:p>
          <a:p>
            <a:pPr lvl="1"/>
            <a:r>
              <a:rPr lang="en-US" altLang="en-US" sz="2000" dirty="0">
                <a:solidFill>
                  <a:srgbClr val="0000CC"/>
                </a:solidFill>
              </a:rPr>
              <a:t>  </a:t>
            </a:r>
            <a:r>
              <a:rPr lang="en-US" altLang="en-US" sz="2400" dirty="0">
                <a:solidFill>
                  <a:srgbClr val="0000CC"/>
                </a:solidFill>
              </a:rPr>
              <a:t>Knowing Oversteer/Understeer Principles</a:t>
            </a:r>
          </a:p>
          <a:p>
            <a:pPr lvl="2"/>
            <a:r>
              <a:rPr lang="en-US" altLang="en-US" sz="2000" dirty="0"/>
              <a:t>   ABS, TSC, and ESP…</a:t>
            </a:r>
          </a:p>
          <a:p>
            <a:pPr lvl="2"/>
            <a:r>
              <a:rPr lang="en-US" altLang="en-US" sz="2000" dirty="0"/>
              <a:t>   Vision Control, Motion Control, THEN  Steering Control</a:t>
            </a:r>
          </a:p>
          <a:p>
            <a:pPr lvl="1"/>
            <a:r>
              <a:rPr lang="en-US" altLang="en-US" sz="2400" dirty="0">
                <a:solidFill>
                  <a:srgbClr val="0000CC"/>
                </a:solidFill>
              </a:rPr>
              <a:t>  BGE Mirror Method (Multiple Lanes)</a:t>
            </a:r>
          </a:p>
          <a:p>
            <a:pPr lvl="1"/>
            <a:r>
              <a:rPr lang="en-US" altLang="en-US" sz="2400" dirty="0">
                <a:solidFill>
                  <a:srgbClr val="0000CC"/>
                </a:solidFill>
              </a:rPr>
              <a:t>  Reference Points (Vehicle Design)</a:t>
            </a:r>
          </a:p>
          <a:p>
            <a:pPr lvl="1"/>
            <a:r>
              <a:rPr lang="en-US" altLang="en-US" sz="2400" dirty="0">
                <a:solidFill>
                  <a:srgbClr val="0000CC"/>
                </a:solidFill>
              </a:rPr>
              <a:t>  Alert Symbols and Warning Symbols </a:t>
            </a:r>
            <a:r>
              <a:rPr lang="en-US" altLang="en-US" sz="2000" dirty="0">
                <a:solidFill>
                  <a:srgbClr val="0000CC"/>
                </a:solidFill>
              </a:rPr>
              <a:t>(Control Panel)</a:t>
            </a:r>
          </a:p>
          <a:p>
            <a:pPr lvl="1"/>
            <a:r>
              <a:rPr lang="en-US" altLang="en-US" sz="2000" dirty="0">
                <a:solidFill>
                  <a:srgbClr val="0000CC"/>
                </a:solidFill>
              </a:rPr>
              <a:t>  </a:t>
            </a:r>
            <a:r>
              <a:rPr lang="en-US" altLang="en-US" sz="2400" dirty="0">
                <a:solidFill>
                  <a:srgbClr val="0000CC"/>
                </a:solidFill>
              </a:rPr>
              <a:t>Divided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400" dirty="0">
                <a:solidFill>
                  <a:srgbClr val="0000CC"/>
                </a:solidFill>
              </a:rPr>
              <a:t>Attention Tasks</a:t>
            </a:r>
            <a:r>
              <a:rPr lang="en-US" altLang="en-US" sz="2000" dirty="0">
                <a:solidFill>
                  <a:srgbClr val="0000CC"/>
                </a:solidFill>
              </a:rPr>
              <a:t>  (Distracted Driving Issues)</a:t>
            </a:r>
          </a:p>
        </p:txBody>
      </p:sp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Program Questions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EAFEF9F-9EDE-4136-B3D3-D093A646E8AF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905000"/>
            <a:ext cx="83820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en-US" dirty="0"/>
              <a:t>From the Parents</a:t>
            </a:r>
          </a:p>
          <a:p>
            <a:pPr>
              <a:lnSpc>
                <a:spcPct val="180000"/>
              </a:lnSpc>
            </a:pPr>
            <a:r>
              <a:rPr lang="en-US" altLang="en-US" dirty="0"/>
              <a:t>From the Students</a:t>
            </a:r>
          </a:p>
          <a:p>
            <a:pPr>
              <a:lnSpc>
                <a:spcPct val="180000"/>
              </a:lnSpc>
            </a:pPr>
            <a:r>
              <a:rPr lang="en-US" altLang="en-US" dirty="0"/>
              <a:t>Auto Control Monster…</a:t>
            </a:r>
          </a:p>
        </p:txBody>
      </p:sp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A23F-8E68-4EB6-9C73-635F958E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pic>
        <p:nvPicPr>
          <p:cNvPr id="8" name="ACM 1.MPG" descr="Picture of a car in a parking lot">
            <a:hlinkClick r:id="" action="ppaction://media"/>
            <a:extLst>
              <a:ext uri="{FF2B5EF4-FFF2-40B4-BE49-F238E27FC236}">
                <a16:creationId xmlns:a16="http://schemas.microsoft.com/office/drawing/2014/main" id="{1DF66205-BBF6-406D-9D52-91816E42C953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Driver Education Program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id="{588CBD1F-73E1-49BD-AA1A-3357FFFDA7B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79176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Demonstrate a working knowledge of </a:t>
            </a:r>
          </a:p>
          <a:p>
            <a:pPr lvl="1"/>
            <a:r>
              <a:rPr lang="en-US" altLang="en-US" sz="2000" dirty="0"/>
              <a:t>laws for operating and owning an automobile</a:t>
            </a:r>
          </a:p>
          <a:p>
            <a:pPr lvl="1"/>
            <a:r>
              <a:rPr lang="en-US" altLang="en-US" sz="2000" dirty="0"/>
              <a:t>rules for operating and owning an automobile</a:t>
            </a:r>
          </a:p>
          <a:p>
            <a:pPr lvl="1"/>
            <a:r>
              <a:rPr lang="en-US" altLang="en-US" sz="2000" dirty="0"/>
              <a:t>procedures for operating and owning an automobile</a:t>
            </a:r>
          </a:p>
          <a:p>
            <a:pPr lvl="1"/>
            <a:r>
              <a:rPr lang="en-US" altLang="en-US" sz="2000" dirty="0"/>
              <a:t>occupant restraints and new vehicle technology</a:t>
            </a:r>
            <a:endParaRPr lang="en-US" altLang="en-US" sz="2000" dirty="0">
              <a:solidFill>
                <a:srgbClr val="FF0000"/>
              </a:solidFill>
            </a:endParaRPr>
          </a:p>
          <a:p>
            <a:r>
              <a:rPr lang="en-US" altLang="en-US" sz="2400" dirty="0">
                <a:solidFill>
                  <a:srgbClr val="FF0000"/>
                </a:solidFill>
              </a:rPr>
              <a:t>Use a space management system to </a:t>
            </a:r>
          </a:p>
          <a:p>
            <a:pPr lvl="1"/>
            <a:r>
              <a:rPr lang="en-US" altLang="en-US" sz="2000" dirty="0"/>
              <a:t>obtain correct information about driving maneuvers</a:t>
            </a:r>
          </a:p>
          <a:p>
            <a:pPr lvl="1"/>
            <a:r>
              <a:rPr lang="en-US" altLang="en-US" sz="2000" dirty="0"/>
              <a:t>make reduced-risk decisions about driving maneuvers</a:t>
            </a:r>
          </a:p>
          <a:p>
            <a:pPr lvl="1"/>
            <a:r>
              <a:rPr lang="en-US" altLang="en-US" sz="2000" dirty="0"/>
              <a:t>adjusting position and/or speed to avoid conflicts and  reduce risk</a:t>
            </a:r>
          </a:p>
        </p:txBody>
      </p:sp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58A1-A99A-4282-AAD4-8E0042A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Driver Education Program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8" name="Text Box 1029">
            <a:extLst>
              <a:ext uri="{FF2B5EF4-FFF2-40B4-BE49-F238E27FC236}">
                <a16:creationId xmlns:a16="http://schemas.microsoft.com/office/drawing/2014/main" id="{21046748-5410-4AC6-9ABC-9CB76B9BA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99178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student completing this driver education program will:</a:t>
            </a:r>
            <a:r>
              <a:rPr lang="en-US" altLang="en-US" sz="2400" dirty="0">
                <a:solidFill>
                  <a:srgbClr val="00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027">
            <a:extLst>
              <a:ext uri="{FF2B5EF4-FFF2-40B4-BE49-F238E27FC236}">
                <a16:creationId xmlns:a16="http://schemas.microsoft.com/office/drawing/2014/main" id="{B4F4FA16-9139-424E-B5C1-90343F337AB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012221"/>
            <a:ext cx="8382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altLang="en-US" sz="2400" dirty="0">
                <a:solidFill>
                  <a:srgbClr val="FF0000"/>
                </a:solidFill>
              </a:rPr>
              <a:t>Manage factors that affect driver performance by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developing refusal skills with alcohol and other drugs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controlling displays of anger in traffic situations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eliminating aggressive actions in traffic flow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maintaining fitness and attitudes needed for                        reduced-risk driving performance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altLang="en-US" sz="2400" dirty="0">
                <a:solidFill>
                  <a:srgbClr val="FF0000"/>
                </a:solidFill>
              </a:rPr>
              <a:t>Protect natural resources by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safe disposal of trash and toxic products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conserving fuel and energy resources</a:t>
            </a:r>
            <a:r>
              <a:rPr lang="en-US" altLang="en-US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utilizing manufacturer’s vehicle maintenance specifications</a:t>
            </a:r>
            <a:r>
              <a:rPr lang="en-US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1/28/2020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23DE6FC-032E-4116-8579-C19E1780A634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981200"/>
            <a:ext cx="73914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altLang="en-US" sz="2400" dirty="0">
                <a:solidFill>
                  <a:srgbClr val="FF0000"/>
                </a:solidFill>
              </a:rPr>
              <a:t>Traffic Safety Institute Staff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  …………….</a:t>
            </a:r>
            <a:r>
              <a:rPr lang="en-US" altLang="en-US" sz="2000" dirty="0"/>
              <a:t>          is administrative support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  …………..   is coordinator of TSI Program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  …………… is coordinator of laboratory, in-car work, and student observers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altLang="en-US" sz="2400" dirty="0">
                <a:solidFill>
                  <a:srgbClr val="FF0000"/>
                </a:solidFill>
              </a:rPr>
              <a:t>Instructional Staff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 ………………. is instructor and coordinator of Model HSDE program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 ……………….. is instructor for range and in-car activities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 Students will observe and work with the lab phases</a:t>
            </a:r>
            <a:br>
              <a:rPr lang="en-US" altLang="en-US" sz="2000" dirty="0"/>
            </a:b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8B86C-D58A-402E-889E-537D9D19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1018"/>
            <a:ext cx="9906000" cy="763588"/>
          </a:xfrm>
        </p:spPr>
        <p:txBody>
          <a:bodyPr>
            <a:normAutofit/>
          </a:bodyPr>
          <a:lstStyle/>
          <a:p>
            <a:r>
              <a:rPr lang="en-US" altLang="en-US" dirty="0"/>
              <a:t>Driver Education Program Goals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F3C2-9986-44B5-AE20-487BC4C8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C0EA-1CA2-45C2-8212-21969D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591A6F21-C0C2-405B-9219-1C1E3EDC0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524000"/>
            <a:ext cx="7848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………, driver education students acquire the essential knowledge, skills, and experiences to perform reduced-risk driving practices in the total traffic environment.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264907A-1926-4066-B870-6F4720A4AB6B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" y="2667000"/>
            <a:ext cx="8458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Mastery of classroom and in-car instruction include: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Modeling behaviors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Knowledge and skills assessment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Observation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Parental/Mentor involvement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Continuous life-long learning of reduced-risk driving</a:t>
            </a:r>
          </a:p>
        </p:txBody>
      </p:sp>
      <p:graphicFrame>
        <p:nvGraphicFramePr>
          <p:cNvPr id="11" name="Object 5" descr="Picture of a book">
            <a:extLst>
              <a:ext uri="{FF2B5EF4-FFF2-40B4-BE49-F238E27FC236}">
                <a16:creationId xmlns:a16="http://schemas.microsoft.com/office/drawing/2014/main" id="{F4E866AD-332C-4757-A553-A20C98FADF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255999"/>
              </p:ext>
            </p:extLst>
          </p:nvPr>
        </p:nvGraphicFramePr>
        <p:xfrm>
          <a:off x="6400800" y="3276600"/>
          <a:ext cx="228600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lip" r:id="rId3" imgW="1035720" imgH="504720" progId="MS_ClipArt_Gallery.2">
                  <p:embed/>
                </p:oleObj>
              </mc:Choice>
              <mc:Fallback>
                <p:oleObj name="Clip" r:id="rId3" imgW="1035720" imgH="504720" progId="MS_ClipArt_Gallery.2">
                  <p:embed/>
                  <p:pic>
                    <p:nvPicPr>
                      <p:cNvPr id="62469" name="Object 5">
                        <a:extLst>
                          <a:ext uri="{FF2B5EF4-FFF2-40B4-BE49-F238E27FC236}">
                            <a16:creationId xmlns:a16="http://schemas.microsoft.com/office/drawing/2014/main" id="{D91BF14B-DF43-4249-A974-2941073C36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276600"/>
                        <a:ext cx="2286000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020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56" y="321262"/>
            <a:ext cx="96774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Vision and Perception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754634D-4676-41C8-9FB4-BAF39A8F37EA}"/>
              </a:ext>
            </a:extLst>
          </p:cNvPr>
          <p:cNvSpPr txBox="1">
            <a:spLocks noChangeArrowheads="1"/>
          </p:cNvSpPr>
          <p:nvPr/>
        </p:nvSpPr>
        <p:spPr>
          <a:xfrm>
            <a:off x="421341" y="2233719"/>
            <a:ext cx="8382000" cy="2390562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5000"/>
              </a:lnSpc>
            </a:pPr>
            <a:r>
              <a:rPr lang="en-US" altLang="en-US" dirty="0"/>
              <a:t>Seeing Techniques</a:t>
            </a:r>
          </a:p>
          <a:p>
            <a:pPr>
              <a:lnSpc>
                <a:spcPct val="135000"/>
              </a:lnSpc>
            </a:pPr>
            <a:r>
              <a:rPr lang="en-US" altLang="en-US" dirty="0"/>
              <a:t>Perceiving Techniques</a:t>
            </a:r>
          </a:p>
          <a:p>
            <a:pPr>
              <a:lnSpc>
                <a:spcPct val="135000"/>
              </a:lnSpc>
            </a:pPr>
            <a:r>
              <a:rPr lang="en-US" altLang="en-US" dirty="0"/>
              <a:t>In-Car Habits</a:t>
            </a:r>
          </a:p>
        </p:txBody>
      </p:sp>
      <p:graphicFrame>
        <p:nvGraphicFramePr>
          <p:cNvPr id="9" name="Object 4" descr="Picture of a brain inside a skull">
            <a:hlinkClick r:id="" action="ppaction://ole?verb=0"/>
            <a:extLst>
              <a:ext uri="{FF2B5EF4-FFF2-40B4-BE49-F238E27FC236}">
                <a16:creationId xmlns:a16="http://schemas.microsoft.com/office/drawing/2014/main" id="{0EB2A7A7-C651-4326-87D7-704C62A8C3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874327"/>
              </p:ext>
            </p:extLst>
          </p:nvPr>
        </p:nvGraphicFramePr>
        <p:xfrm>
          <a:off x="6553200" y="3276600"/>
          <a:ext cx="19050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Microsoft ClipArt Gallery" r:id="rId3" imgW="2590560" imgH="3276360" progId="MS_ClipArt_Gallery">
                  <p:embed/>
                </p:oleObj>
              </mc:Choice>
              <mc:Fallback>
                <p:oleObj name="Microsoft ClipArt Gallery" r:id="rId3" imgW="2590560" imgH="3276360" progId="MS_ClipArt_Gallery">
                  <p:embed/>
                  <p:pic>
                    <p:nvPicPr>
                      <p:cNvPr id="216068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DFBFC1A-8CA9-41FC-8D31-2D5614375EE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276600"/>
                        <a:ext cx="19050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35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606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Vision and Perception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831C57C-83A2-4728-9803-259725E7D89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39068"/>
            <a:ext cx="8077200" cy="45720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/>
              <a:t>Fovial</a:t>
            </a:r>
            <a:r>
              <a:rPr lang="en-US" altLang="en-US" dirty="0"/>
              <a:t> Vision Field</a:t>
            </a:r>
          </a:p>
          <a:p>
            <a:pPr lvl="1"/>
            <a:r>
              <a:rPr lang="en-US" altLang="en-US" sz="2400" dirty="0">
                <a:solidFill>
                  <a:srgbClr val="0000CC"/>
                </a:solidFill>
              </a:rPr>
              <a:t>Focus, Controlled Activity</a:t>
            </a:r>
          </a:p>
          <a:p>
            <a:pPr lvl="1"/>
            <a:r>
              <a:rPr lang="en-US" altLang="en-US" sz="2400" dirty="0">
                <a:solidFill>
                  <a:srgbClr val="0000CC"/>
                </a:solidFill>
              </a:rPr>
              <a:t>Field Independent</a:t>
            </a:r>
          </a:p>
          <a:p>
            <a:r>
              <a:rPr lang="en-US" altLang="en-US" dirty="0"/>
              <a:t>Useful Field of View</a:t>
            </a:r>
          </a:p>
          <a:p>
            <a:pPr lvl="1"/>
            <a:r>
              <a:rPr lang="en-US" altLang="en-US" sz="2400" dirty="0">
                <a:solidFill>
                  <a:srgbClr val="0000CC"/>
                </a:solidFill>
              </a:rPr>
              <a:t>Depth, Movement, Position</a:t>
            </a:r>
          </a:p>
          <a:p>
            <a:pPr lvl="1"/>
            <a:r>
              <a:rPr lang="en-US" altLang="en-US" sz="2400" dirty="0">
                <a:solidFill>
                  <a:srgbClr val="0000CC"/>
                </a:solidFill>
              </a:rPr>
              <a:t>Field Dependent</a:t>
            </a:r>
          </a:p>
          <a:p>
            <a:r>
              <a:rPr lang="en-US" altLang="en-US" dirty="0"/>
              <a:t>Peripheral Vision Field</a:t>
            </a:r>
          </a:p>
          <a:p>
            <a:pPr lvl="1"/>
            <a:r>
              <a:rPr lang="en-US" altLang="en-US" sz="2400" dirty="0">
                <a:solidFill>
                  <a:srgbClr val="0000CC"/>
                </a:solidFill>
              </a:rPr>
              <a:t>Changes in Color, Movement</a:t>
            </a:r>
          </a:p>
          <a:p>
            <a:pPr lvl="1"/>
            <a:r>
              <a:rPr lang="en-US" altLang="en-US" sz="2400" dirty="0">
                <a:solidFill>
                  <a:srgbClr val="0000CC"/>
                </a:solidFill>
              </a:rPr>
              <a:t>Field Dependent</a:t>
            </a:r>
          </a:p>
        </p:txBody>
      </p:sp>
      <p:pic>
        <p:nvPicPr>
          <p:cNvPr id="21" name="Picture 20" descr="Illustration of a range of vision">
            <a:extLst>
              <a:ext uri="{FF2B5EF4-FFF2-40B4-BE49-F238E27FC236}">
                <a16:creationId xmlns:a16="http://schemas.microsoft.com/office/drawing/2014/main" id="{7D6A3421-18AB-43D5-88EA-192DBF7BAE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15000" y="2001916"/>
            <a:ext cx="3261360" cy="37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6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2107"/>
            <a:ext cx="8229600" cy="1143000"/>
          </a:xfrm>
        </p:spPr>
        <p:txBody>
          <a:bodyPr/>
          <a:lstStyle/>
          <a:p>
            <a:r>
              <a:rPr lang="en-US" altLang="en-US" dirty="0"/>
              <a:t>Vision and Perception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186E8DC-9D1F-4E45-94F0-CA7B5ADDA71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485107"/>
            <a:ext cx="7772400" cy="4114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en-US" sz="4000" dirty="0"/>
              <a:t>Input-Process-Output</a:t>
            </a:r>
          </a:p>
          <a:p>
            <a:pPr>
              <a:lnSpc>
                <a:spcPct val="140000"/>
              </a:lnSpc>
            </a:pPr>
            <a:r>
              <a:rPr lang="en-US" altLang="en-US" sz="4000" dirty="0"/>
              <a:t>(S)IPDE Process</a:t>
            </a:r>
          </a:p>
          <a:p>
            <a:pPr>
              <a:lnSpc>
                <a:spcPct val="140000"/>
              </a:lnSpc>
            </a:pPr>
            <a:r>
              <a:rPr lang="en-US" altLang="en-US" sz="4000" dirty="0"/>
              <a:t>Time Relevant</a:t>
            </a:r>
          </a:p>
        </p:txBody>
      </p:sp>
      <p:graphicFrame>
        <p:nvGraphicFramePr>
          <p:cNvPr id="10" name="Object 4" descr="Illustration of cogs within a brain">
            <a:hlinkClick r:id="" action="ppaction://ole?verb=0"/>
            <a:extLst>
              <a:ext uri="{FF2B5EF4-FFF2-40B4-BE49-F238E27FC236}">
                <a16:creationId xmlns:a16="http://schemas.microsoft.com/office/drawing/2014/main" id="{91636183-F38E-4818-96DF-742452E049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911343"/>
              </p:ext>
            </p:extLst>
          </p:nvPr>
        </p:nvGraphicFramePr>
        <p:xfrm>
          <a:off x="6415087" y="2977357"/>
          <a:ext cx="2409825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Microsoft ClipArt Gallery" r:id="rId3" imgW="4330440" imgH="4711680" progId="MS_ClipArt_Gallery">
                  <p:embed/>
                </p:oleObj>
              </mc:Choice>
              <mc:Fallback>
                <p:oleObj name="Microsoft ClipArt Gallery" r:id="rId3" imgW="4330440" imgH="4711680" progId="MS_ClipArt_Gallery">
                  <p:embed/>
                  <p:pic>
                    <p:nvPicPr>
                      <p:cNvPr id="218116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0D0854CF-2F4C-4E9D-93EC-90A753F846A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087" y="2977357"/>
                        <a:ext cx="2409825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14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798"/>
            <a:ext cx="8229600" cy="1143000"/>
          </a:xfrm>
        </p:spPr>
        <p:txBody>
          <a:bodyPr/>
          <a:lstStyle/>
          <a:p>
            <a:r>
              <a:rPr lang="en-US" altLang="en-US" dirty="0"/>
              <a:t>Vision and Perception Systems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399F70C-AD71-4AED-AD05-40237C8822F2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447798"/>
            <a:ext cx="8077200" cy="45720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CC"/>
                </a:solidFill>
              </a:rPr>
              <a:t>Identify Process (Searching)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Smith System </a:t>
            </a:r>
            <a:r>
              <a:rPr lang="en-US" altLang="en-US" sz="2800" dirty="0"/>
              <a:t>- Aiming High , Eyes Moving, Getting Big Picture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Perceptual Driving System </a:t>
            </a:r>
            <a:r>
              <a:rPr lang="en-US" altLang="en-US" sz="2800" dirty="0"/>
              <a:t>- Scan, Path of Travel, Space Cushion</a:t>
            </a:r>
          </a:p>
          <a:p>
            <a:r>
              <a:rPr lang="en-US" altLang="en-US" sz="2800" dirty="0">
                <a:solidFill>
                  <a:srgbClr val="FF3300"/>
                </a:solidFill>
              </a:rPr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Zone Control System </a:t>
            </a:r>
            <a:r>
              <a:rPr lang="en-US" altLang="en-US" sz="2800" dirty="0"/>
              <a:t>- Look for LOS/POT Restrictions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SEE System </a:t>
            </a:r>
            <a:r>
              <a:rPr lang="en-US" altLang="en-US" sz="2800" dirty="0"/>
              <a:t>- Search for Open LOS/POT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12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15" y="342107"/>
            <a:ext cx="8229600" cy="1143000"/>
          </a:xfrm>
        </p:spPr>
        <p:txBody>
          <a:bodyPr/>
          <a:lstStyle/>
          <a:p>
            <a:r>
              <a:rPr lang="en-US" altLang="en-US" dirty="0"/>
              <a:t>Vision and Perception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10" name="Object 4" descr="Illustration of cogs within a brain">
            <a:hlinkClick r:id="" action="ppaction://ole?verb=0"/>
            <a:extLst>
              <a:ext uri="{FF2B5EF4-FFF2-40B4-BE49-F238E27FC236}">
                <a16:creationId xmlns:a16="http://schemas.microsoft.com/office/drawing/2014/main" id="{6BE3F551-DF13-4884-A8CA-B219FDB59F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725929"/>
              </p:ext>
            </p:extLst>
          </p:nvPr>
        </p:nvGraphicFramePr>
        <p:xfrm>
          <a:off x="7525014" y="152400"/>
          <a:ext cx="1204913" cy="133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Microsoft ClipArt Gallery" r:id="rId3" imgW="4330440" imgH="4711680" progId="MS_ClipArt_Gallery">
                  <p:embed/>
                </p:oleObj>
              </mc:Choice>
              <mc:Fallback>
                <p:oleObj name="Microsoft ClipArt Gallery" r:id="rId3" imgW="4330440" imgH="4711680" progId="MS_ClipArt_Gallery">
                  <p:embed/>
                  <p:pic>
                    <p:nvPicPr>
                      <p:cNvPr id="10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91636183-F38E-4818-96DF-742452E0490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5014" y="152400"/>
                        <a:ext cx="1204913" cy="1332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C36C05B3-747C-4DA8-9657-3AB69FA8403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510415"/>
            <a:ext cx="7772400" cy="44196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hlink"/>
                </a:solidFill>
              </a:rPr>
              <a:t>Predict Process (Evaluating)</a:t>
            </a:r>
            <a:endParaRPr lang="en-US" altLang="en-US" dirty="0"/>
          </a:p>
          <a:p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</a:rPr>
              <a:t>Smith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/>
              <a:t>- Big Picture, A Way Out of Situation</a:t>
            </a:r>
          </a:p>
          <a:p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</a:rPr>
              <a:t>Perceptual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/>
              <a:t>- 2 sec/4 sec/12 sec, hazard criticality</a:t>
            </a:r>
          </a:p>
          <a:p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</a:rPr>
              <a:t>Zone Control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/>
              <a:t>- changing or closed zones</a:t>
            </a:r>
          </a:p>
          <a:p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</a:rPr>
              <a:t>SEE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/>
              <a:t>- Evaluate space for speed or position adjustments</a:t>
            </a:r>
          </a:p>
        </p:txBody>
      </p:sp>
    </p:spTree>
    <p:extLst>
      <p:ext uri="{BB962C8B-B14F-4D97-AF65-F5344CB8AC3E}">
        <p14:creationId xmlns:p14="http://schemas.microsoft.com/office/powerpoint/2010/main" val="11295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8336"/>
            <a:ext cx="8229600" cy="1143000"/>
          </a:xfrm>
        </p:spPr>
        <p:txBody>
          <a:bodyPr/>
          <a:lstStyle/>
          <a:p>
            <a:r>
              <a:rPr lang="en-US" dirty="0"/>
              <a:t>Vision and Perception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11" name="Object 4" descr="Illustration of cogs within a brain">
            <a:hlinkClick r:id="" action="ppaction://ole?verb=0"/>
            <a:extLst>
              <a:ext uri="{FF2B5EF4-FFF2-40B4-BE49-F238E27FC236}">
                <a16:creationId xmlns:a16="http://schemas.microsoft.com/office/drawing/2014/main" id="{6FCD88EC-84CB-4CA8-9E88-C614FFD55F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048778"/>
              </p:ext>
            </p:extLst>
          </p:nvPr>
        </p:nvGraphicFramePr>
        <p:xfrm>
          <a:off x="7481887" y="145490"/>
          <a:ext cx="1204913" cy="133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Microsoft ClipArt Gallery" r:id="rId3" imgW="4330440" imgH="4711680" progId="MS_ClipArt_Gallery">
                  <p:embed/>
                </p:oleObj>
              </mc:Choice>
              <mc:Fallback>
                <p:oleObj name="Microsoft ClipArt Gallery" r:id="rId3" imgW="4330440" imgH="4711680" progId="MS_ClipArt_Gallery">
                  <p:embed/>
                  <p:pic>
                    <p:nvPicPr>
                      <p:cNvPr id="10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6BE3F551-DF13-4884-A8CA-B219FDB59FA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887" y="145490"/>
                        <a:ext cx="1204913" cy="1332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B3F89BD4-8312-4F4B-9BA5-FDFE51E0773E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634182"/>
            <a:ext cx="8382000" cy="390525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CC"/>
                </a:solidFill>
              </a:rPr>
              <a:t>Decide Process (Evaluating)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 Smith </a:t>
            </a:r>
            <a:r>
              <a:rPr lang="en-US" altLang="en-US" dirty="0"/>
              <a:t>- Leave Yourself an Out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 Perceptual </a:t>
            </a:r>
            <a:r>
              <a:rPr lang="en-US" altLang="en-US" dirty="0"/>
              <a:t>- minimize, separate, compromise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 Zone Control </a:t>
            </a:r>
            <a:r>
              <a:rPr lang="en-US" altLang="en-US" dirty="0"/>
              <a:t>- check for open space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 SEE </a:t>
            </a:r>
            <a:r>
              <a:rPr lang="en-US" altLang="en-US" dirty="0"/>
              <a:t>- Evaluate space for speed or position adjustments</a:t>
            </a:r>
          </a:p>
        </p:txBody>
      </p:sp>
    </p:spTree>
    <p:extLst>
      <p:ext uri="{BB962C8B-B14F-4D97-AF65-F5344CB8AC3E}">
        <p14:creationId xmlns:p14="http://schemas.microsoft.com/office/powerpoint/2010/main" val="354905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36202-C0AB-48B9-84BF-C1408FF851B6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3038" indent="0"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Vision and Perception</a:t>
            </a:r>
          </a:p>
        </p:txBody>
      </p:sp>
      <p:graphicFrame>
        <p:nvGraphicFramePr>
          <p:cNvPr id="9" name="Object 4" descr="Illustration of cogs within a brain">
            <a:hlinkClick r:id="" action="ppaction://ole?verb=0"/>
            <a:extLst>
              <a:ext uri="{FF2B5EF4-FFF2-40B4-BE49-F238E27FC236}">
                <a16:creationId xmlns:a16="http://schemas.microsoft.com/office/drawing/2014/main" id="{F4A0E0BB-126B-46A0-B6C6-5E2E1CEA8F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106210"/>
              </p:ext>
            </p:extLst>
          </p:nvPr>
        </p:nvGraphicFramePr>
        <p:xfrm>
          <a:off x="7481887" y="145490"/>
          <a:ext cx="1204913" cy="133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Microsoft ClipArt Gallery" r:id="rId3" imgW="4330440" imgH="4711680" progId="MS_ClipArt_Gallery">
                  <p:embed/>
                </p:oleObj>
              </mc:Choice>
              <mc:Fallback>
                <p:oleObj name="Microsoft ClipArt Gallery" r:id="rId3" imgW="4330440" imgH="4711680" progId="MS_ClipArt_Gallery">
                  <p:embed/>
                  <p:pic>
                    <p:nvPicPr>
                      <p:cNvPr id="11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6FCD88EC-84CB-4CA8-9E88-C614FFD55F9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887" y="145490"/>
                        <a:ext cx="1204913" cy="1332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A13FF9FD-7A7E-469F-B312-C0E78FDAF70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37507"/>
            <a:ext cx="8382000" cy="390525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0000CC"/>
                </a:solidFill>
              </a:rPr>
              <a:t>Execute Process (Responding)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Smith </a:t>
            </a:r>
            <a:r>
              <a:rPr lang="en-US" altLang="en-US" sz="2800" dirty="0"/>
              <a:t>- Make Sure Others See You</a:t>
            </a:r>
          </a:p>
          <a:p>
            <a:r>
              <a:rPr lang="en-US" altLang="en-US" sz="2800" dirty="0">
                <a:solidFill>
                  <a:srgbClr val="FF3300"/>
                </a:solidFill>
              </a:rPr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Perceptual</a:t>
            </a:r>
            <a:r>
              <a:rPr lang="en-US" altLang="en-US" sz="2800" dirty="0">
                <a:solidFill>
                  <a:srgbClr val="FF3300"/>
                </a:solidFill>
              </a:rPr>
              <a:t> </a:t>
            </a:r>
            <a:r>
              <a:rPr lang="en-US" altLang="en-US" sz="2800" dirty="0"/>
              <a:t>- communicate, speed, or position change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Zone Control </a:t>
            </a:r>
            <a:r>
              <a:rPr lang="en-US" altLang="en-US" sz="2800" dirty="0"/>
              <a:t>- communicate, speed, or position change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SEE </a:t>
            </a:r>
            <a:r>
              <a:rPr lang="en-US" altLang="en-US" sz="2800" dirty="0"/>
              <a:t>- execute communication, speed, or position change</a:t>
            </a:r>
          </a:p>
        </p:txBody>
      </p:sp>
    </p:spTree>
    <p:extLst>
      <p:ext uri="{BB962C8B-B14F-4D97-AF65-F5344CB8AC3E}">
        <p14:creationId xmlns:p14="http://schemas.microsoft.com/office/powerpoint/2010/main" val="358880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1D73A2-08F1-4A48-BC58-F5C739767595}"/>
              </a:ext>
            </a:extLst>
          </p:cNvPr>
          <p:cNvSpPr txBox="1">
            <a:spLocks/>
          </p:cNvSpPr>
          <p:nvPr/>
        </p:nvSpPr>
        <p:spPr>
          <a:xfrm>
            <a:off x="538882" y="3145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3038" indent="0"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Vision and Perception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B4CAE4C9-5B96-4DFB-94A6-BD638A3A891E}"/>
              </a:ext>
            </a:extLst>
          </p:cNvPr>
          <p:cNvSpPr txBox="1">
            <a:spLocks noChangeArrowheads="1"/>
          </p:cNvSpPr>
          <p:nvPr/>
        </p:nvSpPr>
        <p:spPr>
          <a:xfrm>
            <a:off x="461682" y="2250745"/>
            <a:ext cx="7772400" cy="41910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CC"/>
                </a:solidFill>
              </a:rPr>
              <a:t>Following Interval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Smith</a:t>
            </a:r>
            <a:r>
              <a:rPr lang="en-US" altLang="en-US" sz="2800" dirty="0">
                <a:solidFill>
                  <a:srgbClr val="FF3300"/>
                </a:solidFill>
              </a:rPr>
              <a:t> </a:t>
            </a:r>
            <a:r>
              <a:rPr lang="en-US" altLang="en-US" sz="2800" dirty="0"/>
              <a:t>- 1 car for 10mph ( now 2-3 seconds)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Perceptual</a:t>
            </a:r>
            <a:r>
              <a:rPr lang="en-US" altLang="en-US" sz="2800" dirty="0">
                <a:solidFill>
                  <a:srgbClr val="FF3300"/>
                </a:solidFill>
              </a:rPr>
              <a:t> </a:t>
            </a:r>
            <a:r>
              <a:rPr lang="en-US" altLang="en-US" sz="2800" dirty="0"/>
              <a:t>- 2 sec minimum, 3 or more seconds based on conditions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Zone Control </a:t>
            </a:r>
            <a:r>
              <a:rPr lang="en-US" altLang="en-US" sz="2800" dirty="0"/>
              <a:t>- gaining 4 seconds minimum or more based on conditions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SEE</a:t>
            </a:r>
            <a:r>
              <a:rPr lang="en-US" altLang="en-US" sz="2800" dirty="0">
                <a:solidFill>
                  <a:srgbClr val="FF3300"/>
                </a:solidFill>
              </a:rPr>
              <a:t> </a:t>
            </a:r>
            <a:r>
              <a:rPr lang="en-US" altLang="en-US" sz="2800" dirty="0"/>
              <a:t>- use a 4 second minimum and adjust for weather conditions</a:t>
            </a:r>
            <a:endParaRPr lang="en-US" altLang="en-US" dirty="0"/>
          </a:p>
        </p:txBody>
      </p:sp>
      <p:graphicFrame>
        <p:nvGraphicFramePr>
          <p:cNvPr id="13" name="Object 5" descr="Illustration of a black car">
            <a:hlinkClick r:id="" action="ppaction://ole?verb=0"/>
            <a:extLst>
              <a:ext uri="{FF2B5EF4-FFF2-40B4-BE49-F238E27FC236}">
                <a16:creationId xmlns:a16="http://schemas.microsoft.com/office/drawing/2014/main" id="{F99F9CFC-0B17-4F12-B470-1E6986FBE9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306448"/>
              </p:ext>
            </p:extLst>
          </p:nvPr>
        </p:nvGraphicFramePr>
        <p:xfrm>
          <a:off x="909918" y="1457597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Microsoft ClipArt Gallery" r:id="rId3" imgW="6083280" imgH="2539800" progId="MS_ClipArt_Gallery">
                  <p:embed/>
                </p:oleObj>
              </mc:Choice>
              <mc:Fallback>
                <p:oleObj name="Microsoft ClipArt Gallery" r:id="rId3" imgW="6083280" imgH="2539800" progId="MS_ClipArt_Gallery">
                  <p:embed/>
                  <p:pic>
                    <p:nvPicPr>
                      <p:cNvPr id="225285" name="Object 5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B8F07EA4-0E33-4057-BDC9-95586102774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918" y="1457597"/>
                        <a:ext cx="2286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 descr="Illustration of a black car">
            <a:hlinkClick r:id="" action="ppaction://ole?verb=0"/>
            <a:extLst>
              <a:ext uri="{FF2B5EF4-FFF2-40B4-BE49-F238E27FC236}">
                <a16:creationId xmlns:a16="http://schemas.microsoft.com/office/drawing/2014/main" id="{08372CBE-3954-4FEF-AD73-96B5D60E73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774928"/>
              </p:ext>
            </p:extLst>
          </p:nvPr>
        </p:nvGraphicFramePr>
        <p:xfrm>
          <a:off x="5948084" y="1439668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Microsoft ClipArt Gallery" r:id="rId3" imgW="6083280" imgH="2539800" progId="MS_ClipArt_Gallery">
                  <p:embed/>
                </p:oleObj>
              </mc:Choice>
              <mc:Fallback>
                <p:oleObj name="Microsoft ClipArt Gallery" r:id="rId3" imgW="6083280" imgH="2539800" progId="MS_ClipArt_Gallery">
                  <p:embed/>
                  <p:pic>
                    <p:nvPicPr>
                      <p:cNvPr id="225285" name="Object 5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B8F07EA4-0E33-4057-BDC9-95586102774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084" y="1439668"/>
                        <a:ext cx="2286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24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Perception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722226F-A2D6-4EAE-91A0-EA405ED467FA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476375"/>
            <a:ext cx="8382000" cy="390525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 Being Perceptive is a Learned Process</a:t>
            </a:r>
          </a:p>
          <a:p>
            <a:pPr>
              <a:lnSpc>
                <a:spcPct val="14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 Perceiving Problems Takes Time</a:t>
            </a:r>
          </a:p>
          <a:p>
            <a:pPr>
              <a:lnSpc>
                <a:spcPct val="14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 Managing Visual Inputs Is Critical</a:t>
            </a:r>
          </a:p>
          <a:p>
            <a:pPr>
              <a:lnSpc>
                <a:spcPct val="14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 Managing Time and Space is Primary Decision Tool</a:t>
            </a:r>
          </a:p>
        </p:txBody>
      </p:sp>
    </p:spTree>
    <p:extLst>
      <p:ext uri="{BB962C8B-B14F-4D97-AF65-F5344CB8AC3E}">
        <p14:creationId xmlns:p14="http://schemas.microsoft.com/office/powerpoint/2010/main" val="140655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 activities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E0D89D6-182B-4778-A6CC-B4FFC9B5F63B}"/>
              </a:ext>
            </a:extLst>
          </p:cNvPr>
          <p:cNvSpPr txBox="1">
            <a:spLocks noChangeArrowheads="1"/>
          </p:cNvSpPr>
          <p:nvPr/>
        </p:nvSpPr>
        <p:spPr>
          <a:xfrm>
            <a:off x="421341" y="16002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US" altLang="en-US" sz="2800" dirty="0">
                <a:solidFill>
                  <a:srgbClr val="FF0000"/>
                </a:solidFill>
              </a:rPr>
              <a:t>Classroom Lectures (large group activity)</a:t>
            </a:r>
          </a:p>
          <a:p>
            <a:pPr>
              <a:buClr>
                <a:srgbClr val="FF0000"/>
              </a:buClr>
            </a:pPr>
            <a:r>
              <a:rPr lang="en-US" altLang="en-US" sz="2800" dirty="0">
                <a:solidFill>
                  <a:srgbClr val="FF0000"/>
                </a:solidFill>
              </a:rPr>
              <a:t>Individualized Classroom Activities (small groups or individually)</a:t>
            </a:r>
          </a:p>
          <a:p>
            <a:pPr>
              <a:buClr>
                <a:srgbClr val="FF0000"/>
              </a:buClr>
            </a:pPr>
            <a:r>
              <a:rPr lang="en-US" altLang="en-US" sz="2800" dirty="0">
                <a:solidFill>
                  <a:srgbClr val="FF0000"/>
                </a:solidFill>
              </a:rPr>
              <a:t>Assessments (graded activities)</a:t>
            </a:r>
          </a:p>
          <a:p>
            <a:pPr>
              <a:buClr>
                <a:srgbClr val="FF0000"/>
              </a:buClr>
            </a:pPr>
            <a:r>
              <a:rPr lang="en-US" altLang="en-US" sz="2800" dirty="0">
                <a:solidFill>
                  <a:srgbClr val="FF0000"/>
                </a:solidFill>
              </a:rPr>
              <a:t>Simulation (small group activities)</a:t>
            </a:r>
          </a:p>
          <a:p>
            <a:pPr lvl="1"/>
            <a:r>
              <a:rPr lang="en-US" altLang="en-US" sz="2400" dirty="0"/>
              <a:t>Visit simulation units</a:t>
            </a:r>
          </a:p>
          <a:p>
            <a:pPr lvl="1"/>
            <a:r>
              <a:rPr lang="en-US" altLang="en-US" sz="2400" dirty="0"/>
              <a:t>Need to limit class size to twenty is based on simulation and range activities</a:t>
            </a:r>
          </a:p>
        </p:txBody>
      </p:sp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09600"/>
          </a:xfrm>
        </p:spPr>
        <p:txBody>
          <a:bodyPr>
            <a:normAutofit/>
          </a:bodyPr>
          <a:lstStyle/>
          <a:p>
            <a:r>
              <a:rPr kumimoji="1" lang="en-US" altLang="en-US" dirty="0"/>
              <a:t>Language Example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6D2E0B4-5970-4B22-B22B-19BFAE2B5073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676400"/>
            <a:ext cx="8382000" cy="390525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4000" i="1">
                <a:solidFill>
                  <a:srgbClr val="FC0128"/>
                </a:solidFill>
              </a:rPr>
              <a:t>Saville, Der Dago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i="1">
                <a:solidFill>
                  <a:srgbClr val="FC0128"/>
                </a:solidFill>
              </a:rPr>
              <a:t>Tousin busis inaro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i="1">
                <a:solidFill>
                  <a:srgbClr val="FC0128"/>
                </a:solidFill>
              </a:rPr>
              <a:t>Nocho, Demis troux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i="1">
                <a:solidFill>
                  <a:srgbClr val="FC0128"/>
                </a:solidFill>
              </a:rPr>
              <a:t>Summit cowsin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i="1">
                <a:solidFill>
                  <a:srgbClr val="FC0128"/>
                </a:solidFill>
              </a:rPr>
              <a:t>Summit doux</a:t>
            </a:r>
            <a:endParaRPr lang="en-US" altLang="en-US" sz="4000" i="1" dirty="0">
              <a:solidFill>
                <a:srgbClr val="FC0128"/>
              </a:solidFill>
            </a:endParaRPr>
          </a:p>
        </p:txBody>
      </p:sp>
      <p:pic>
        <p:nvPicPr>
          <p:cNvPr id="10" name="Picture 9" descr="Illustration of cars and buses">
            <a:extLst>
              <a:ext uri="{FF2B5EF4-FFF2-40B4-BE49-F238E27FC236}">
                <a16:creationId xmlns:a16="http://schemas.microsoft.com/office/drawing/2014/main" id="{8E2C2070-3EB8-478E-9107-7AECCB5B4866}"/>
              </a:ext>
            </a:extLst>
          </p:cNvPr>
          <p:cNvPicPr/>
          <p:nvPr/>
        </p:nvPicPr>
        <p:blipFill rotWithShape="1">
          <a:blip r:embed="rId3"/>
          <a:srcRect l="421" t="5342" r="71875" b="46367"/>
          <a:stretch/>
        </p:blipFill>
        <p:spPr bwMode="auto">
          <a:xfrm>
            <a:off x="5029200" y="1685365"/>
            <a:ext cx="4114800" cy="4133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5696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4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Determining Vehicle Operating Space </a:t>
            </a:r>
            <a:br>
              <a:rPr lang="en-US" altLang="en-US" sz="4000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23" descr="A picture of a car driver's focal points">
            <a:extLst>
              <a:ext uri="{FF2B5EF4-FFF2-40B4-BE49-F238E27FC236}">
                <a16:creationId xmlns:a16="http://schemas.microsoft.com/office/drawing/2014/main" id="{5B5C07A8-812A-424F-AFAE-66DBAC4A89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6" y="1447800"/>
            <a:ext cx="2940971" cy="163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F8E2A633-D67E-4C04-8124-A2CC126EB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854492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 dirty="0"/>
              <a:t>Placing markers at edge of sightlines</a:t>
            </a:r>
          </a:p>
        </p:txBody>
      </p:sp>
      <p:pic>
        <p:nvPicPr>
          <p:cNvPr id="9" name="Picture 8" descr="A circle around the car driver's focal points">
            <a:extLst>
              <a:ext uri="{FF2B5EF4-FFF2-40B4-BE49-F238E27FC236}">
                <a16:creationId xmlns:a16="http://schemas.microsoft.com/office/drawing/2014/main" id="{AAC62B34-BBE3-403F-A12B-E0FE88EF48CB}"/>
              </a:ext>
            </a:extLst>
          </p:cNvPr>
          <p:cNvPicPr/>
          <p:nvPr/>
        </p:nvPicPr>
        <p:blipFill rotWithShape="1">
          <a:blip r:embed="rId3"/>
          <a:srcRect l="42246" t="50248" r="37615" b="29951"/>
          <a:stretch/>
        </p:blipFill>
        <p:spPr bwMode="auto">
          <a:xfrm>
            <a:off x="1944701" y="2973348"/>
            <a:ext cx="3352800" cy="2086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15071F3C-34B1-4666-9454-715C70AB5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587459"/>
            <a:ext cx="3352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 dirty="0"/>
              <a:t>Drawing the central space area-true blind spot</a:t>
            </a:r>
          </a:p>
        </p:txBody>
      </p:sp>
      <p:pic>
        <p:nvPicPr>
          <p:cNvPr id="12" name="Picture 11" descr="A diagram of the vehicle operating space">
            <a:extLst>
              <a:ext uri="{FF2B5EF4-FFF2-40B4-BE49-F238E27FC236}">
                <a16:creationId xmlns:a16="http://schemas.microsoft.com/office/drawing/2014/main" id="{A09E74E3-FC36-492D-A6A2-938C2812C735}"/>
              </a:ext>
            </a:extLst>
          </p:cNvPr>
          <p:cNvPicPr/>
          <p:nvPr/>
        </p:nvPicPr>
        <p:blipFill rotWithShape="1">
          <a:blip r:embed="rId4"/>
          <a:srcRect l="62731" t="68559" r="18635" b="13769"/>
          <a:stretch/>
        </p:blipFill>
        <p:spPr bwMode="auto">
          <a:xfrm>
            <a:off x="6150789" y="5122149"/>
            <a:ext cx="2633621" cy="1599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 Box 8">
            <a:extLst>
              <a:ext uri="{FF2B5EF4-FFF2-40B4-BE49-F238E27FC236}">
                <a16:creationId xmlns:a16="http://schemas.microsoft.com/office/drawing/2014/main" id="{70D38E9A-7512-4766-845F-FE1EF87B8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19930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 dirty="0"/>
              <a:t>Mark the tire patches prior to moving vehicle</a:t>
            </a:r>
          </a:p>
        </p:txBody>
      </p:sp>
    </p:spTree>
    <p:extLst>
      <p:ext uri="{BB962C8B-B14F-4D97-AF65-F5344CB8AC3E}">
        <p14:creationId xmlns:p14="http://schemas.microsoft.com/office/powerpoint/2010/main" val="1579677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82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Traditional Mirror Views and Blind Spots</a:t>
            </a:r>
            <a:br>
              <a:rPr lang="en-US" altLang="en-US" sz="4400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 descr="A diagram of the different views from a car">
            <a:extLst>
              <a:ext uri="{FF2B5EF4-FFF2-40B4-BE49-F238E27FC236}">
                <a16:creationId xmlns:a16="http://schemas.microsoft.com/office/drawing/2014/main" id="{1B71DEC1-0B1D-4E76-BCE8-3F37A27B0310}"/>
              </a:ext>
            </a:extLst>
          </p:cNvPr>
          <p:cNvPicPr/>
          <p:nvPr/>
        </p:nvPicPr>
        <p:blipFill rotWithShape="1">
          <a:blip r:embed="rId2"/>
          <a:srcRect l="31597" t="29169" r="32408" b="29844"/>
          <a:stretch/>
        </p:blipFill>
        <p:spPr bwMode="auto">
          <a:xfrm>
            <a:off x="95408" y="1371600"/>
            <a:ext cx="4990783" cy="3176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44">
            <a:extLst>
              <a:ext uri="{FF2B5EF4-FFF2-40B4-BE49-F238E27FC236}">
                <a16:creationId xmlns:a16="http://schemas.microsoft.com/office/drawing/2014/main" id="{4D00286E-001B-41D9-922F-74E3D0E06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630" y="1676400"/>
            <a:ext cx="2514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000" b="1" dirty="0"/>
              <a:t>Place markers at edge of rear-view mirror</a:t>
            </a:r>
          </a:p>
        </p:txBody>
      </p:sp>
      <p:pic>
        <p:nvPicPr>
          <p:cNvPr id="8" name="Picture 40" descr="A diagram of the rearview mirror">
            <a:extLst>
              <a:ext uri="{FF2B5EF4-FFF2-40B4-BE49-F238E27FC236}">
                <a16:creationId xmlns:a16="http://schemas.microsoft.com/office/drawing/2014/main" id="{12A5F947-0B6C-4372-993C-88863559E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38" y="4175126"/>
            <a:ext cx="39624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2">
            <a:extLst>
              <a:ext uri="{FF2B5EF4-FFF2-40B4-BE49-F238E27FC236}">
                <a16:creationId xmlns:a16="http://schemas.microsoft.com/office/drawing/2014/main" id="{69E9CB92-6B3A-45C6-BD1A-B4A28317B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784725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000" b="1" dirty="0"/>
              <a:t>Place markers at edge of mirror view areas</a:t>
            </a:r>
          </a:p>
        </p:txBody>
      </p:sp>
    </p:spTree>
    <p:extLst>
      <p:ext uri="{BB962C8B-B14F-4D97-AF65-F5344CB8AC3E}">
        <p14:creationId xmlns:p14="http://schemas.microsoft.com/office/powerpoint/2010/main" val="4286554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Mirror Blind Spot and Glare Elimination (BGE)</a:t>
            </a:r>
            <a:br>
              <a:rPr lang="en-US" altLang="en-US" sz="2400" dirty="0"/>
            </a:b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sp>
        <p:nvSpPr>
          <p:cNvPr id="6" name="Text Box 128">
            <a:extLst>
              <a:ext uri="{FF2B5EF4-FFF2-40B4-BE49-F238E27FC236}">
                <a16:creationId xmlns:a16="http://schemas.microsoft.com/office/drawing/2014/main" id="{0BB08952-56AD-41EA-B9D8-56CA1C013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dirty="0"/>
              <a:t>The BGE side mirror setting (15 degree to outside) will allow for view to the side in addition to the rear view.</a:t>
            </a:r>
            <a:r>
              <a:rPr lang="en-US" altLang="en-US" dirty="0"/>
              <a:t> </a:t>
            </a:r>
          </a:p>
        </p:txBody>
      </p:sp>
      <p:pic>
        <p:nvPicPr>
          <p:cNvPr id="7" name="Picture 6" descr="A diagram of the BGE mirror settings">
            <a:extLst>
              <a:ext uri="{FF2B5EF4-FFF2-40B4-BE49-F238E27FC236}">
                <a16:creationId xmlns:a16="http://schemas.microsoft.com/office/drawing/2014/main" id="{916FC29E-A9F1-439E-9F53-7C5D48CDCEE5}"/>
              </a:ext>
            </a:extLst>
          </p:cNvPr>
          <p:cNvPicPr/>
          <p:nvPr/>
        </p:nvPicPr>
        <p:blipFill rotWithShape="1">
          <a:blip r:embed="rId2"/>
          <a:srcRect l="34491" t="36409" r="15162" b="12845"/>
          <a:stretch/>
        </p:blipFill>
        <p:spPr bwMode="auto">
          <a:xfrm>
            <a:off x="1295400" y="2346325"/>
            <a:ext cx="6172200" cy="3387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77">
            <a:extLst>
              <a:ext uri="{FF2B5EF4-FFF2-40B4-BE49-F238E27FC236}">
                <a16:creationId xmlns:a16="http://schemas.microsoft.com/office/drawing/2014/main" id="{AE06A349-5930-4E5F-9F11-F99CDFCB1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988226"/>
            <a:ext cx="57150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" pitchFamily="18" charset="0"/>
              </a:rPr>
              <a:t>Reference: Blindzone &amp; Glare Elimination (BGE) Mirror Settings (G. Platzer, 1996)</a:t>
            </a:r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75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16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Standard Referencing Points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24E828C-D8ED-4229-A54B-5F516A797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8763000" cy="147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 dirty="0"/>
              <a:t> Relates part of the vehicle to some part of the roadway.</a:t>
            </a:r>
          </a:p>
          <a:p>
            <a:pPr algn="just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 dirty="0"/>
              <a:t> Helpful visual relationship of your vehicle within the operating space.</a:t>
            </a:r>
          </a:p>
          <a:p>
            <a:pPr algn="just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 dirty="0"/>
              <a:t> Will know your vehicle placement within a lane at all times</a:t>
            </a:r>
          </a:p>
          <a:p>
            <a:pPr algn="just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 dirty="0"/>
              <a:t> Will allow for reduced-risk lane placements</a:t>
            </a:r>
          </a:p>
        </p:txBody>
      </p:sp>
      <p:pic>
        <p:nvPicPr>
          <p:cNvPr id="7" name="Picture 6" descr="A diagram of standard referencing points for a car from its right side and from its left side">
            <a:extLst>
              <a:ext uri="{FF2B5EF4-FFF2-40B4-BE49-F238E27FC236}">
                <a16:creationId xmlns:a16="http://schemas.microsoft.com/office/drawing/2014/main" id="{48DDEF50-3BAD-4C6C-B8A9-A9C318B24C9A}"/>
              </a:ext>
            </a:extLst>
          </p:cNvPr>
          <p:cNvPicPr/>
          <p:nvPr/>
        </p:nvPicPr>
        <p:blipFill rotWithShape="1">
          <a:blip r:embed="rId2"/>
          <a:srcRect l="30324" t="43435" r="15046" b="16962"/>
          <a:stretch/>
        </p:blipFill>
        <p:spPr bwMode="auto">
          <a:xfrm>
            <a:off x="233045" y="3002033"/>
            <a:ext cx="8682355" cy="3825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1756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55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Front Limitation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0B675753-FA1A-4DE6-8610-8F3EADB74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686" y="1371600"/>
            <a:ext cx="6629400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where the front end of your vehicle is when you are: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02982B82-094D-47A1-AFE6-11485E354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258" y="1944204"/>
            <a:ext cx="57150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latin typeface="Arial" panose="020B0604020202020204" pitchFamily="34" charset="0"/>
              </a:rPr>
              <a:t>AT INTERSECTIONS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latin typeface="Arial" panose="020B0604020202020204" pitchFamily="34" charset="0"/>
              </a:rPr>
              <a:t>IN A STOPPING POSITION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latin typeface="Arial" panose="020B0604020202020204" pitchFamily="34" charset="0"/>
              </a:rPr>
              <a:t>PERPENDICULAR PARKING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8" name="Picture 7" descr="A diagram of a car's front limitations">
            <a:extLst>
              <a:ext uri="{FF2B5EF4-FFF2-40B4-BE49-F238E27FC236}">
                <a16:creationId xmlns:a16="http://schemas.microsoft.com/office/drawing/2014/main" id="{099B19E6-7EB7-4507-B8CE-4DCCF422A42F}"/>
              </a:ext>
            </a:extLst>
          </p:cNvPr>
          <p:cNvPicPr/>
          <p:nvPr/>
        </p:nvPicPr>
        <p:blipFill rotWithShape="1">
          <a:blip r:embed="rId2"/>
          <a:srcRect l="1042" t="5983" r="78241" b="58120"/>
          <a:stretch/>
        </p:blipFill>
        <p:spPr bwMode="auto">
          <a:xfrm>
            <a:off x="0" y="1385656"/>
            <a:ext cx="1995258" cy="2043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picture of a car doing perpendicular parking">
            <a:extLst>
              <a:ext uri="{FF2B5EF4-FFF2-40B4-BE49-F238E27FC236}">
                <a16:creationId xmlns:a16="http://schemas.microsoft.com/office/drawing/2014/main" id="{1DADE9A7-367E-4F80-9FCE-75E2F80E8E84}"/>
              </a:ext>
            </a:extLst>
          </p:cNvPr>
          <p:cNvPicPr/>
          <p:nvPr/>
        </p:nvPicPr>
        <p:blipFill rotWithShape="1">
          <a:blip r:embed="rId3"/>
          <a:srcRect l="511" t="5543" r="62824" b="58716"/>
          <a:stretch/>
        </p:blipFill>
        <p:spPr bwMode="auto">
          <a:xfrm>
            <a:off x="2958" y="3429000"/>
            <a:ext cx="6931241" cy="342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8746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Front Limitation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9C14229A-E738-4745-A418-AEC5464CF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47800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WHERE ARE YOUR VISUAL REFERENCE POINTS FOR FRONT LIMITATION?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7" name="Picture 6" descr="A picture of a car's front limitations">
            <a:extLst>
              <a:ext uri="{FF2B5EF4-FFF2-40B4-BE49-F238E27FC236}">
                <a16:creationId xmlns:a16="http://schemas.microsoft.com/office/drawing/2014/main" id="{D301DF83-582D-47FF-AE67-C454C0B53D09}"/>
              </a:ext>
            </a:extLst>
          </p:cNvPr>
          <p:cNvPicPr/>
          <p:nvPr/>
        </p:nvPicPr>
        <p:blipFill rotWithShape="1">
          <a:blip r:embed="rId2"/>
          <a:srcRect l="35532" t="43435" r="15741" b="24414"/>
          <a:stretch/>
        </p:blipFill>
        <p:spPr bwMode="auto">
          <a:xfrm>
            <a:off x="304800" y="2590800"/>
            <a:ext cx="8534400" cy="2827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6987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Front Limitation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37</a:t>
            </a:fld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719DBAC-7C47-4638-A7D4-4EC294339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09173"/>
            <a:ext cx="7772400" cy="1676400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Target the </a:t>
            </a:r>
            <a:r>
              <a:rPr lang="en-US" altLang="en-US" sz="2000" b="1" dirty="0">
                <a:solidFill>
                  <a:srgbClr val="CC0000"/>
                </a:solidFill>
                <a:latin typeface="Arial" panose="020B0604020202020204" pitchFamily="34" charset="0"/>
              </a:rPr>
              <a:t>line to the side of the vehicle</a:t>
            </a: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 and look from the line under the side view mirrors to the curb.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Together they will help you determine where the front limitation of your vehicle is.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8" name="Picture 7" descr="A picture of where to look for front limitations">
            <a:extLst>
              <a:ext uri="{FF2B5EF4-FFF2-40B4-BE49-F238E27FC236}">
                <a16:creationId xmlns:a16="http://schemas.microsoft.com/office/drawing/2014/main" id="{E2BBABC8-7901-4B13-B986-19B8CB233478}"/>
              </a:ext>
            </a:extLst>
          </p:cNvPr>
          <p:cNvPicPr/>
          <p:nvPr/>
        </p:nvPicPr>
        <p:blipFill rotWithShape="1">
          <a:blip r:embed="rId2"/>
          <a:srcRect l="35995" t="49701" r="15509" b="17600"/>
          <a:stretch/>
        </p:blipFill>
        <p:spPr bwMode="auto">
          <a:xfrm>
            <a:off x="325514" y="3505200"/>
            <a:ext cx="8492971" cy="31211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4845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Rear Limitation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 descr="A picture of rear limitations">
            <a:extLst>
              <a:ext uri="{FF2B5EF4-FFF2-40B4-BE49-F238E27FC236}">
                <a16:creationId xmlns:a16="http://schemas.microsoft.com/office/drawing/2014/main" id="{F36C0521-1B98-4659-B44E-B22AA0145233}"/>
              </a:ext>
            </a:extLst>
          </p:cNvPr>
          <p:cNvPicPr/>
          <p:nvPr/>
        </p:nvPicPr>
        <p:blipFill rotWithShape="1">
          <a:blip r:embed="rId2"/>
          <a:srcRect l="30672" t="25337" r="56134" b="51242"/>
          <a:stretch/>
        </p:blipFill>
        <p:spPr bwMode="auto">
          <a:xfrm>
            <a:off x="366944" y="1371600"/>
            <a:ext cx="2057400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34">
            <a:extLst>
              <a:ext uri="{FF2B5EF4-FFF2-40B4-BE49-F238E27FC236}">
                <a16:creationId xmlns:a16="http://schemas.microsoft.com/office/drawing/2014/main" id="{77B0914C-14FD-4B8D-98D6-4D57D0543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344" y="1609968"/>
            <a:ext cx="6324600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where the rear end of your vehicle is when you are: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3">
            <a:extLst>
              <a:ext uri="{FF2B5EF4-FFF2-40B4-BE49-F238E27FC236}">
                <a16:creationId xmlns:a16="http://schemas.microsoft.com/office/drawing/2014/main" id="{2B53554D-0B6F-4070-AECB-8D58ADFAD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344" y="2514600"/>
            <a:ext cx="579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BACKING POSITION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PERPENDICULAR PARKING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 descr="A picture of a car near a curb">
            <a:extLst>
              <a:ext uri="{FF2B5EF4-FFF2-40B4-BE49-F238E27FC236}">
                <a16:creationId xmlns:a16="http://schemas.microsoft.com/office/drawing/2014/main" id="{E143E276-02DC-4E62-8EF9-15533EDBA01D}"/>
              </a:ext>
            </a:extLst>
          </p:cNvPr>
          <p:cNvPicPr/>
          <p:nvPr/>
        </p:nvPicPr>
        <p:blipFill rotWithShape="1">
          <a:blip r:embed="rId3"/>
          <a:srcRect l="39693" t="55218" r="23855" b="15539"/>
          <a:stretch/>
        </p:blipFill>
        <p:spPr bwMode="auto">
          <a:xfrm>
            <a:off x="14056" y="3429000"/>
            <a:ext cx="9144000" cy="35530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68456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37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Rear Limitation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 descr="A picture of a car's rear limitation">
            <a:extLst>
              <a:ext uri="{FF2B5EF4-FFF2-40B4-BE49-F238E27FC236}">
                <a16:creationId xmlns:a16="http://schemas.microsoft.com/office/drawing/2014/main" id="{BCC4A14E-BE97-4756-9026-2ADDD06F07E5}"/>
              </a:ext>
            </a:extLst>
          </p:cNvPr>
          <p:cNvPicPr/>
          <p:nvPr/>
        </p:nvPicPr>
        <p:blipFill rotWithShape="1">
          <a:blip r:embed="rId2"/>
          <a:srcRect l="30672" t="25337" r="56134" b="51242"/>
          <a:stretch/>
        </p:blipFill>
        <p:spPr bwMode="auto">
          <a:xfrm>
            <a:off x="381000" y="1447800"/>
            <a:ext cx="2057400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picture of a car's rear limitation">
            <a:extLst>
              <a:ext uri="{FF2B5EF4-FFF2-40B4-BE49-F238E27FC236}">
                <a16:creationId xmlns:a16="http://schemas.microsoft.com/office/drawing/2014/main" id="{39F02EC4-A0BD-4B75-8C01-229710691A77}"/>
              </a:ext>
            </a:extLst>
          </p:cNvPr>
          <p:cNvPicPr/>
          <p:nvPr/>
        </p:nvPicPr>
        <p:blipFill rotWithShape="1">
          <a:blip r:embed="rId3"/>
          <a:srcRect l="39693" t="55218" r="23855" b="15539"/>
          <a:stretch/>
        </p:blipFill>
        <p:spPr bwMode="auto">
          <a:xfrm>
            <a:off x="11837" y="3429000"/>
            <a:ext cx="9144000" cy="35530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C8F35917-7D38-4B13-96BC-31059F6B1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219" y="1447800"/>
            <a:ext cx="6324600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your visual reference points for rear limitation?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1CBA-19F3-45AF-B8C9-C7DEFA69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In-car Activities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1B2FCF-1D75-42E9-BA10-FAA723D791D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64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altLang="en-US" sz="2400" dirty="0">
                <a:solidFill>
                  <a:srgbClr val="FF0000"/>
                </a:solidFill>
              </a:rPr>
              <a:t>Range activities are grouped activities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Space and reference point lab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Vehicle Balance and Control (</a:t>
            </a:r>
            <a:r>
              <a:rPr lang="en-US" altLang="en-US" sz="2000" dirty="0" err="1"/>
              <a:t>AutoControl</a:t>
            </a:r>
            <a:r>
              <a:rPr lang="en-US" altLang="en-US" sz="2000" dirty="0"/>
              <a:t> Monster)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Basic skills audit (You may practice with your car)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Traction loss control (wet surface training)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altLang="en-US" sz="2400" dirty="0">
                <a:solidFill>
                  <a:srgbClr val="FF0000"/>
                </a:solidFill>
              </a:rPr>
              <a:t>In-car activities are grouped activities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Driver skills audit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Remedial training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Basic skill training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Perceptual skill training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Final audit of skills and performances</a:t>
            </a:r>
          </a:p>
        </p:txBody>
      </p:sp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Rear Limitation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 descr="A picture of a rear limitation">
            <a:extLst>
              <a:ext uri="{FF2B5EF4-FFF2-40B4-BE49-F238E27FC236}">
                <a16:creationId xmlns:a16="http://schemas.microsoft.com/office/drawing/2014/main" id="{69431F63-1CB9-49D4-9057-7215CE197085}"/>
              </a:ext>
            </a:extLst>
          </p:cNvPr>
          <p:cNvPicPr/>
          <p:nvPr/>
        </p:nvPicPr>
        <p:blipFill rotWithShape="1">
          <a:blip r:embed="rId2"/>
          <a:srcRect l="30672" t="25337" r="56134" b="51242"/>
          <a:stretch/>
        </p:blipFill>
        <p:spPr bwMode="auto">
          <a:xfrm>
            <a:off x="31072" y="1431154"/>
            <a:ext cx="2057400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79D78C78-ADFF-4DD6-A75A-FA3FF914C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472" y="1431154"/>
            <a:ext cx="6781800" cy="1905000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Target the </a:t>
            </a:r>
            <a:r>
              <a:rPr lang="en-US" altLang="en-US" sz="2000" b="1" dirty="0">
                <a:solidFill>
                  <a:srgbClr val="CC0000"/>
                </a:solidFill>
                <a:latin typeface="Arial" panose="020B0604020202020204" pitchFamily="34" charset="0"/>
              </a:rPr>
              <a:t>line to either side of the vehicle</a:t>
            </a: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 and look from the line through the windows to the left and right rear.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Together they will help you determine where the rear limitation of your vehicle is.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8" name="Picture 7" descr="A picture of a car's visual lines from a rear limitation">
            <a:extLst>
              <a:ext uri="{FF2B5EF4-FFF2-40B4-BE49-F238E27FC236}">
                <a16:creationId xmlns:a16="http://schemas.microsoft.com/office/drawing/2014/main" id="{81BC3B40-3FA8-4188-8F43-49A15E9071F3}"/>
              </a:ext>
            </a:extLst>
          </p:cNvPr>
          <p:cNvPicPr/>
          <p:nvPr/>
        </p:nvPicPr>
        <p:blipFill rotWithShape="1">
          <a:blip r:embed="rId3"/>
          <a:srcRect l="39828" t="55249" r="24059" b="15631"/>
          <a:stretch/>
        </p:blipFill>
        <p:spPr bwMode="auto">
          <a:xfrm>
            <a:off x="12577" y="3429000"/>
            <a:ext cx="9131423" cy="3424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15767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Right Side Limitation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 descr="A diagram of a car's right side limitation">
            <a:extLst>
              <a:ext uri="{FF2B5EF4-FFF2-40B4-BE49-F238E27FC236}">
                <a16:creationId xmlns:a16="http://schemas.microsoft.com/office/drawing/2014/main" id="{4DF3F568-3CEA-4A04-989F-61BD279F74FB}"/>
              </a:ext>
            </a:extLst>
          </p:cNvPr>
          <p:cNvPicPr/>
          <p:nvPr/>
        </p:nvPicPr>
        <p:blipFill rotWithShape="1">
          <a:blip r:embed="rId2"/>
          <a:srcRect l="288" t="5128" r="55324" b="39743"/>
          <a:stretch/>
        </p:blipFill>
        <p:spPr bwMode="auto">
          <a:xfrm>
            <a:off x="0" y="1295400"/>
            <a:ext cx="9144000" cy="556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3219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of a car's right side limitation">
            <a:extLst>
              <a:ext uri="{FF2B5EF4-FFF2-40B4-BE49-F238E27FC236}">
                <a16:creationId xmlns:a16="http://schemas.microsoft.com/office/drawing/2014/main" id="{27D975D9-180E-490C-A0B6-61C6AE5A349D}"/>
              </a:ext>
            </a:extLst>
          </p:cNvPr>
          <p:cNvPicPr/>
          <p:nvPr/>
        </p:nvPicPr>
        <p:blipFill rotWithShape="1">
          <a:blip r:embed="rId2"/>
          <a:srcRect l="372" t="5030" r="65545" b="55324"/>
          <a:stretch/>
        </p:blipFill>
        <p:spPr bwMode="auto">
          <a:xfrm>
            <a:off x="76200" y="1219200"/>
            <a:ext cx="9067799" cy="5620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EB2FF1-2636-4E26-AEFE-51EF31B4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97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Right Side Limitation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D9E07-D12A-426A-9726-56004F86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C9F0D-CECA-45DB-9656-381A8EA0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42</a:t>
            </a:fld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7323CEF-FF42-4F45-A5E7-CF66A0E8A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297" y="2819400"/>
            <a:ext cx="3733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defRPr/>
            </a:pPr>
            <a:r>
              <a:rPr lang="en-US" alt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Your line of sight reference is aligning the middle of your vehicle to the curb or the edge line of roadway.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29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10AAD-8526-4C82-AB05-EE43E105C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5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Left Side Limitation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FD807-0BEE-4117-A6EF-F22314AE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78D94-6ABC-4003-8ED0-B8B7DBC6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 descr="A picture of a car's left side limitation">
            <a:extLst>
              <a:ext uri="{FF2B5EF4-FFF2-40B4-BE49-F238E27FC236}">
                <a16:creationId xmlns:a16="http://schemas.microsoft.com/office/drawing/2014/main" id="{4F50E958-DA73-40D9-A9FF-55B92B2B0C86}"/>
              </a:ext>
            </a:extLst>
          </p:cNvPr>
          <p:cNvPicPr/>
          <p:nvPr/>
        </p:nvPicPr>
        <p:blipFill rotWithShape="1">
          <a:blip r:embed="rId2"/>
          <a:srcRect l="31482" t="25976" r="14467" b="17814"/>
          <a:stretch/>
        </p:blipFill>
        <p:spPr bwMode="auto">
          <a:xfrm>
            <a:off x="0" y="1676400"/>
            <a:ext cx="9144000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7596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8FD89-E264-4843-80E8-6D2CFC59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Left Side Limitation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1F52B-5128-4530-B38D-6878CC02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62B2B-1539-49F8-8948-490BB8BF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 descr="A picture of a car's visuals from a left side limitation">
            <a:extLst>
              <a:ext uri="{FF2B5EF4-FFF2-40B4-BE49-F238E27FC236}">
                <a16:creationId xmlns:a16="http://schemas.microsoft.com/office/drawing/2014/main" id="{6DA1B319-CDF4-48E3-BD46-CF0F3EAF8D9F}"/>
              </a:ext>
            </a:extLst>
          </p:cNvPr>
          <p:cNvPicPr/>
          <p:nvPr/>
        </p:nvPicPr>
        <p:blipFill rotWithShape="1">
          <a:blip r:embed="rId2"/>
          <a:srcRect l="31482" t="25337" r="14838" b="18453"/>
          <a:stretch/>
        </p:blipFill>
        <p:spPr bwMode="auto">
          <a:xfrm>
            <a:off x="0" y="1447800"/>
            <a:ext cx="91440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79935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03EC-64B1-440D-AC59-9F0C80F0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37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Lane Position # 1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43D33-397E-473F-B6F3-507A14B8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29675-E313-422E-A82C-234538F3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45</a:t>
            </a:fld>
            <a:endParaRPr lang="en-US"/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9DEA5CC4-1671-4CF6-A2A5-A3484B0E5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32" y="1447800"/>
            <a:ext cx="43132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3399"/>
                </a:solidFill>
                <a:latin typeface="Arial" panose="020B0604020202020204" pitchFamily="34" charset="0"/>
              </a:rPr>
              <a:t>CENTER OF YOUR LANE.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3399"/>
                </a:solidFill>
                <a:latin typeface="Arial" panose="020B0604020202020204" pitchFamily="34" charset="0"/>
              </a:rPr>
              <a:t>CAR IS 3 FEET AWAY FROM LINE TO RIGHT OR LEFT</a:t>
            </a:r>
          </a:p>
        </p:txBody>
      </p:sp>
      <p:pic>
        <p:nvPicPr>
          <p:cNvPr id="9" name="Picture 8" descr="A picture of a car in lane position 1">
            <a:extLst>
              <a:ext uri="{FF2B5EF4-FFF2-40B4-BE49-F238E27FC236}">
                <a16:creationId xmlns:a16="http://schemas.microsoft.com/office/drawing/2014/main" id="{C74067D8-1F5C-465D-A6BE-373369CE90DE}"/>
              </a:ext>
            </a:extLst>
          </p:cNvPr>
          <p:cNvPicPr/>
          <p:nvPr/>
        </p:nvPicPr>
        <p:blipFill rotWithShape="1">
          <a:blip r:embed="rId2"/>
          <a:srcRect l="30787" t="57274" r="29398" b="21221"/>
          <a:stretch/>
        </p:blipFill>
        <p:spPr bwMode="auto">
          <a:xfrm>
            <a:off x="266700" y="3163702"/>
            <a:ext cx="8610600" cy="2246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2788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40649-BDD9-40F2-9296-26D314C5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Lane Position # 1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779FF-1CE1-44D8-A6C7-677BB277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94518-991A-4B1B-8212-50ED9FC5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E2A1FB4-554D-4D38-B049-7D540DF6F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39" y="1663083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latin typeface="Arial" panose="020B0604020202020204" pitchFamily="34" charset="0"/>
              </a:rPr>
              <a:t>Your line of sight through the driver’s side left fender to the center line. </a:t>
            </a: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latin typeface="Arial" panose="020B0604020202020204" pitchFamily="34" charset="0"/>
              </a:rPr>
              <a:t>Your line of sight through the center of passenger’s side right half of the hood to the edge or edge line of the roadway.</a:t>
            </a:r>
          </a:p>
        </p:txBody>
      </p:sp>
      <p:pic>
        <p:nvPicPr>
          <p:cNvPr id="7" name="Picture 6" descr="A picture of a car's visuals from lane position 1">
            <a:extLst>
              <a:ext uri="{FF2B5EF4-FFF2-40B4-BE49-F238E27FC236}">
                <a16:creationId xmlns:a16="http://schemas.microsoft.com/office/drawing/2014/main" id="{21165B26-CB82-48CD-BE84-5C6D13521F81}"/>
              </a:ext>
            </a:extLst>
          </p:cNvPr>
          <p:cNvPicPr/>
          <p:nvPr/>
        </p:nvPicPr>
        <p:blipFill rotWithShape="1">
          <a:blip r:embed="rId2"/>
          <a:srcRect l="36458" t="64727" r="24421" b="14620"/>
          <a:stretch/>
        </p:blipFill>
        <p:spPr bwMode="auto">
          <a:xfrm>
            <a:off x="2057400" y="4648200"/>
            <a:ext cx="6934200" cy="2123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4314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7F6F-4639-45C3-8EB0-772EA874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71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Lane Position # 2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067C-B096-48E3-A2F7-0420CA32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E28EB-B8AF-498B-9759-1F877CFC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3903F943-89E7-453B-A144-DA9060312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431323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3399"/>
                </a:solidFill>
                <a:latin typeface="Arial" panose="020B0604020202020204" pitchFamily="34" charset="0"/>
              </a:rPr>
              <a:t>LEFT SIDE OF YOUR LANE.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3399"/>
                </a:solidFill>
                <a:latin typeface="Arial" panose="020B0604020202020204" pitchFamily="34" charset="0"/>
              </a:rPr>
              <a:t>CAR IS 0-6 INCHES AWAY FROM LINE TO LEFT</a:t>
            </a:r>
          </a:p>
        </p:txBody>
      </p:sp>
      <p:pic>
        <p:nvPicPr>
          <p:cNvPr id="7" name="Picture 6" descr="A picture of a car in lane position 2">
            <a:extLst>
              <a:ext uri="{FF2B5EF4-FFF2-40B4-BE49-F238E27FC236}">
                <a16:creationId xmlns:a16="http://schemas.microsoft.com/office/drawing/2014/main" id="{B7F5A5D5-89DD-4BB8-97E8-4D39867B59E5}"/>
              </a:ext>
            </a:extLst>
          </p:cNvPr>
          <p:cNvPicPr/>
          <p:nvPr/>
        </p:nvPicPr>
        <p:blipFill rotWithShape="1">
          <a:blip r:embed="rId2"/>
          <a:srcRect l="33912" t="59191" r="18519" b="18665"/>
          <a:stretch/>
        </p:blipFill>
        <p:spPr bwMode="auto">
          <a:xfrm>
            <a:off x="0" y="4343399"/>
            <a:ext cx="9121806" cy="2461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5601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3F4D-6780-40C5-A1B1-30F0A664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74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Lane Position # 2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B0CA2-8B7D-4A46-A4CF-F2DF4C26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777F1-387E-46AF-B3E3-423DA49A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48</a:t>
            </a:fld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EFE680B-08D8-4605-A794-4C8172404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53" y="1371600"/>
            <a:ext cx="426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defRPr/>
            </a:pPr>
            <a:r>
              <a:rPr lang="en-US" altLang="en-US" sz="2000" b="1" dirty="0">
                <a:latin typeface="Arial" panose="020B0604020202020204" pitchFamily="34" charset="0"/>
              </a:rPr>
              <a:t>Your line of sight  reference is about 1 foot from left side or may be the crack line between your left fender and hood of your vehicle to the curb.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altLang="en-US" sz="2000" b="1" dirty="0">
                <a:latin typeface="Arial" panose="020B0604020202020204" pitchFamily="34" charset="0"/>
              </a:rPr>
              <a:t>Your line of sight through the right side of the hood to the edge or edge line of the roadway.</a:t>
            </a:r>
          </a:p>
        </p:txBody>
      </p:sp>
      <p:pic>
        <p:nvPicPr>
          <p:cNvPr id="7" name="Picture 6" descr="A picture of a car's visuals from lane position 2">
            <a:extLst>
              <a:ext uri="{FF2B5EF4-FFF2-40B4-BE49-F238E27FC236}">
                <a16:creationId xmlns:a16="http://schemas.microsoft.com/office/drawing/2014/main" id="{2F0912C4-D182-4389-BA8E-BE5F36967195}"/>
              </a:ext>
            </a:extLst>
          </p:cNvPr>
          <p:cNvPicPr/>
          <p:nvPr/>
        </p:nvPicPr>
        <p:blipFill rotWithShape="1">
          <a:blip r:embed="rId2"/>
          <a:srcRect l="33680" t="60469" r="19098" b="19092"/>
          <a:stretch/>
        </p:blipFill>
        <p:spPr bwMode="auto">
          <a:xfrm>
            <a:off x="0" y="4572000"/>
            <a:ext cx="9144000" cy="2255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67755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31185-3CF2-46A4-8645-402755A5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Lane Position # 3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529BA-0357-4143-BBFB-0415834D5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8C0B6-E45B-4EC9-92B9-F4EC061B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49</a:t>
            </a:fld>
            <a:endParaRPr lang="en-US"/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5CBFFA8E-ED02-4CA0-8ACE-5674FE7B3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431323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latin typeface="Arial" panose="020B0604020202020204" pitchFamily="34" charset="0"/>
              </a:rPr>
              <a:t>RIGHT SIDE OF LANE.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latin typeface="Arial" panose="020B0604020202020204" pitchFamily="34" charset="0"/>
              </a:rPr>
              <a:t>CAR IS 0-6 INCHES AWAY FROM EDGE OR EDGE LINE TO THE RIGHT</a:t>
            </a:r>
          </a:p>
        </p:txBody>
      </p:sp>
      <p:pic>
        <p:nvPicPr>
          <p:cNvPr id="7" name="Picture 6" descr="A picture of a car in lane position 3">
            <a:extLst>
              <a:ext uri="{FF2B5EF4-FFF2-40B4-BE49-F238E27FC236}">
                <a16:creationId xmlns:a16="http://schemas.microsoft.com/office/drawing/2014/main" id="{47934683-B6B9-42E6-BB4B-2B90AEBA2FE0}"/>
              </a:ext>
            </a:extLst>
          </p:cNvPr>
          <p:cNvPicPr/>
          <p:nvPr/>
        </p:nvPicPr>
        <p:blipFill rotWithShape="1">
          <a:blip r:embed="rId2"/>
          <a:srcRect l="33449" t="63875" r="19213" b="15046"/>
          <a:stretch/>
        </p:blipFill>
        <p:spPr bwMode="auto">
          <a:xfrm>
            <a:off x="0" y="4419601"/>
            <a:ext cx="9144000" cy="24317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063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Attendance Policy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811CA0E-F05E-4987-81F6-AC670E8F002D}"/>
              </a:ext>
            </a:extLst>
          </p:cNvPr>
          <p:cNvSpPr txBox="1">
            <a:spLocks noChangeArrowheads="1"/>
          </p:cNvSpPr>
          <p:nvPr/>
        </p:nvSpPr>
        <p:spPr>
          <a:xfrm>
            <a:off x="452718" y="1476375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200" dirty="0">
                <a:solidFill>
                  <a:srgbClr val="FF0000"/>
                </a:solidFill>
              </a:rPr>
              <a:t>Hour requirement for completion and certification</a:t>
            </a:r>
          </a:p>
          <a:p>
            <a:pPr>
              <a:lnSpc>
                <a:spcPct val="80000"/>
              </a:lnSpc>
            </a:pPr>
            <a:r>
              <a:rPr lang="en-US" altLang="en-US" sz="2200" dirty="0">
                <a:solidFill>
                  <a:srgbClr val="FF0000"/>
                </a:solidFill>
              </a:rPr>
              <a:t>When student misses fourth class or simulation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dropped from class activities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may make up work during next term class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 “I” grade will be issued</a:t>
            </a:r>
          </a:p>
          <a:p>
            <a:pPr lvl="2">
              <a:lnSpc>
                <a:spcPct val="80000"/>
              </a:lnSpc>
            </a:pPr>
            <a:r>
              <a:rPr lang="en-US" altLang="en-US" sz="2200" dirty="0">
                <a:solidFill>
                  <a:srgbClr val="000000"/>
                </a:solidFill>
              </a:rPr>
              <a:t>must retake class if activities are not made up in next term</a:t>
            </a:r>
          </a:p>
          <a:p>
            <a:pPr>
              <a:lnSpc>
                <a:spcPct val="80000"/>
              </a:lnSpc>
            </a:pPr>
            <a:r>
              <a:rPr lang="en-US" altLang="en-US" sz="2200" dirty="0">
                <a:solidFill>
                  <a:srgbClr val="FF0000"/>
                </a:solidFill>
              </a:rPr>
              <a:t>When a student misses third in-car activity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suspended from in-car activities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may make up work during next term class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 “I” grade will be issued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must retake class if activities are not made up in next term</a:t>
            </a:r>
          </a:p>
          <a:p>
            <a:pPr>
              <a:lnSpc>
                <a:spcPct val="80000"/>
              </a:lnSpc>
            </a:pPr>
            <a:r>
              <a:rPr lang="en-US" altLang="en-US" sz="2200" dirty="0">
                <a:solidFill>
                  <a:srgbClr val="FF0000"/>
                </a:solidFill>
              </a:rPr>
              <a:t> “I” grades turn to “F” grade if not made up during next term class</a:t>
            </a:r>
          </a:p>
        </p:txBody>
      </p:sp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5762-33B4-488E-8577-1FC5007B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Lane Position # 3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097CC-4724-4674-8401-B5EEFCA4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90961-0B59-4565-8F15-05CF3062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50</a:t>
            </a:fld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510D87-2C48-4C2B-AF0F-E614580F4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426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defRPr/>
            </a:pPr>
            <a:r>
              <a:rPr lang="en-US" altLang="en-US" sz="2000" b="1" dirty="0">
                <a:latin typeface="Arial" panose="020B0604020202020204" pitchFamily="34" charset="0"/>
              </a:rPr>
              <a:t>Your line of sight reference is the edge of the side mirror to the left.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en-US" altLang="en-US" sz="2000" b="1" dirty="0">
                <a:latin typeface="Arial" panose="020B0604020202020204" pitchFamily="34" charset="0"/>
              </a:rPr>
              <a:t>Your line of sight through the center of your hood to the right edge or edge line of the roadway.</a:t>
            </a:r>
          </a:p>
        </p:txBody>
      </p:sp>
      <p:pic>
        <p:nvPicPr>
          <p:cNvPr id="7" name="Picture 6" descr="A picture of a car's visuals from lane position 3">
            <a:extLst>
              <a:ext uri="{FF2B5EF4-FFF2-40B4-BE49-F238E27FC236}">
                <a16:creationId xmlns:a16="http://schemas.microsoft.com/office/drawing/2014/main" id="{D9859201-FEF4-4E6D-9C4A-720DA1140876}"/>
              </a:ext>
            </a:extLst>
          </p:cNvPr>
          <p:cNvPicPr/>
          <p:nvPr/>
        </p:nvPicPr>
        <p:blipFill rotWithShape="1">
          <a:blip r:embed="rId2"/>
          <a:srcRect l="33333" t="63236" r="19098" b="14194"/>
          <a:stretch/>
        </p:blipFill>
        <p:spPr bwMode="auto">
          <a:xfrm>
            <a:off x="0" y="4572000"/>
            <a:ext cx="9067800" cy="2285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5962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87B9-285D-4F73-83B9-2B1BEA1E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78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Lane Position # 1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1F5A4-2634-4C78-91AF-D0F11240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111A8-FA25-4833-A6D6-82B03968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51</a:t>
            </a:fld>
            <a:endParaRPr lang="en-US"/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281B5A51-8376-417C-8163-BAD24B32B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22" y="1524000"/>
            <a:ext cx="2438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Position 1 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is in the middle of lane and will be used for the majority of driving situations</a:t>
            </a:r>
          </a:p>
        </p:txBody>
      </p:sp>
      <p:pic>
        <p:nvPicPr>
          <p:cNvPr id="7" name="Picture 6" descr="A car in lane position 1">
            <a:extLst>
              <a:ext uri="{FF2B5EF4-FFF2-40B4-BE49-F238E27FC236}">
                <a16:creationId xmlns:a16="http://schemas.microsoft.com/office/drawing/2014/main" id="{16DFAB1A-FA0A-4ED3-9E71-C5B5C5601B43}"/>
              </a:ext>
            </a:extLst>
          </p:cNvPr>
          <p:cNvPicPr/>
          <p:nvPr/>
        </p:nvPicPr>
        <p:blipFill rotWithShape="1">
          <a:blip r:embed="rId2"/>
          <a:srcRect l="35764" t="63875" r="24074" b="14834"/>
          <a:stretch/>
        </p:blipFill>
        <p:spPr bwMode="auto">
          <a:xfrm>
            <a:off x="0" y="4267200"/>
            <a:ext cx="8991599" cy="2590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18738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6604-D43E-4414-A7B1-D77714E3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Lane Positions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65B05-3E9D-4933-823B-15A8764B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155E2-4FCA-426B-B2DB-79300760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52</a:t>
            </a:fld>
            <a:endParaRPr lang="en-US"/>
          </a:p>
        </p:txBody>
      </p:sp>
      <p:sp>
        <p:nvSpPr>
          <p:cNvPr id="6" name="Text Box 30">
            <a:extLst>
              <a:ext uri="{FF2B5EF4-FFF2-40B4-BE49-F238E27FC236}">
                <a16:creationId xmlns:a16="http://schemas.microsoft.com/office/drawing/2014/main" id="{B40BC464-E334-409E-B4B0-2DF6815C4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92" y="1485899"/>
            <a:ext cx="2819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Position 2 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is a placement to the left when a restriction to your path of travel or your line of sight </a:t>
            </a:r>
            <a:r>
              <a:rPr lang="en-US" altLang="en-US" sz="2000" b="1" dirty="0" err="1">
                <a:solidFill>
                  <a:srgbClr val="0000CC"/>
                </a:solidFill>
                <a:latin typeface="Arial" panose="020B0604020202020204" pitchFamily="34" charset="0"/>
              </a:rPr>
              <a:t>exists,without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having to move out of the lane of travel.</a:t>
            </a:r>
          </a:p>
        </p:txBody>
      </p:sp>
      <p:pic>
        <p:nvPicPr>
          <p:cNvPr id="7" name="Picture 6" descr="A car switching from lane position 1 to lane position 2 to avoid a road hazard">
            <a:extLst>
              <a:ext uri="{FF2B5EF4-FFF2-40B4-BE49-F238E27FC236}">
                <a16:creationId xmlns:a16="http://schemas.microsoft.com/office/drawing/2014/main" id="{9B216D3A-62FB-4330-986A-AB65CBC0244C}"/>
              </a:ext>
            </a:extLst>
          </p:cNvPr>
          <p:cNvPicPr/>
          <p:nvPr/>
        </p:nvPicPr>
        <p:blipFill rotWithShape="1">
          <a:blip r:embed="rId2"/>
          <a:srcRect l="32755" t="59404" r="19213" b="16536"/>
          <a:stretch/>
        </p:blipFill>
        <p:spPr bwMode="auto">
          <a:xfrm>
            <a:off x="0" y="4317908"/>
            <a:ext cx="9144000" cy="2530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86860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A32C-BD57-4FE4-8F0F-5E624BF6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Lane Positions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1DEE5-71A3-4504-B25D-F69579D4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AFB85-7A28-40C5-B918-562CA98A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53</a:t>
            </a:fld>
            <a:endParaRPr lang="en-US"/>
          </a:p>
        </p:txBody>
      </p:sp>
      <p:sp>
        <p:nvSpPr>
          <p:cNvPr id="6" name="Text Box 30">
            <a:extLst>
              <a:ext uri="{FF2B5EF4-FFF2-40B4-BE49-F238E27FC236}">
                <a16:creationId xmlns:a16="http://schemas.microsoft.com/office/drawing/2014/main" id="{F035E7E1-10BE-4F1A-99C0-9B80B8222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85899"/>
            <a:ext cx="2895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Position 3 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is a vehicle placement to the right when a restriction to your path of travel or your line of sight exists, without having to move out of the lane of travel.</a:t>
            </a:r>
          </a:p>
        </p:txBody>
      </p:sp>
      <p:pic>
        <p:nvPicPr>
          <p:cNvPr id="7" name="Picture 6" descr="A picture of a car switching from lane position 1 to lane position 3 to avoid a road hazard">
            <a:extLst>
              <a:ext uri="{FF2B5EF4-FFF2-40B4-BE49-F238E27FC236}">
                <a16:creationId xmlns:a16="http://schemas.microsoft.com/office/drawing/2014/main" id="{046A11BC-0792-490A-AA73-B08AE4BEEC4F}"/>
              </a:ext>
            </a:extLst>
          </p:cNvPr>
          <p:cNvPicPr/>
          <p:nvPr/>
        </p:nvPicPr>
        <p:blipFill rotWithShape="1">
          <a:blip r:embed="rId2"/>
          <a:srcRect l="33680" t="63450" r="20255" b="15897"/>
          <a:stretch/>
        </p:blipFill>
        <p:spPr bwMode="auto">
          <a:xfrm>
            <a:off x="0" y="4327524"/>
            <a:ext cx="9144000" cy="2530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99746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0A970-9DF0-4091-AC05-ABAF6821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Possible Lane Positions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1EC0F-D0A1-43EC-94DF-FF079DCD2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1CF87-9508-4A43-8E72-F0076AAC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54</a:t>
            </a:fld>
            <a:endParaRPr lang="en-US"/>
          </a:p>
        </p:txBody>
      </p:sp>
      <p:sp>
        <p:nvSpPr>
          <p:cNvPr id="6" name="Text Box 30">
            <a:extLst>
              <a:ext uri="{FF2B5EF4-FFF2-40B4-BE49-F238E27FC236}">
                <a16:creationId xmlns:a16="http://schemas.microsoft.com/office/drawing/2014/main" id="{D4DE96F0-961A-4FAF-A1E2-C9511E18B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08125"/>
            <a:ext cx="3810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Lane positions or placement will allow the driver to make adjustments to potential problems and create more space between the car and problem situations.</a:t>
            </a:r>
          </a:p>
        </p:txBody>
      </p:sp>
      <p:pic>
        <p:nvPicPr>
          <p:cNvPr id="7" name="Picture 6" descr="A diagram of all possible lane positions">
            <a:extLst>
              <a:ext uri="{FF2B5EF4-FFF2-40B4-BE49-F238E27FC236}">
                <a16:creationId xmlns:a16="http://schemas.microsoft.com/office/drawing/2014/main" id="{19CA175B-6FEA-48E5-8A10-B8B8415B8BD5}"/>
              </a:ext>
            </a:extLst>
          </p:cNvPr>
          <p:cNvPicPr/>
          <p:nvPr/>
        </p:nvPicPr>
        <p:blipFill rotWithShape="1">
          <a:blip r:embed="rId2"/>
          <a:srcRect l="30555" t="56636" r="15278" b="15046"/>
          <a:stretch/>
        </p:blipFill>
        <p:spPr bwMode="auto">
          <a:xfrm>
            <a:off x="0" y="4191000"/>
            <a:ext cx="9132903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55800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0B43-9D57-4A48-9DF1-78C8C60BF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Angle Parking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602F3-1CC4-449F-AEB1-6EC385BA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B9525-B66F-49B2-886D-F7B0B1F8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55</a:t>
            </a:fld>
            <a:endParaRPr lang="en-US"/>
          </a:p>
        </p:txBody>
      </p:sp>
      <p:sp>
        <p:nvSpPr>
          <p:cNvPr id="6" name="Text Box 41">
            <a:extLst>
              <a:ext uri="{FF2B5EF4-FFF2-40B4-BE49-F238E27FC236}">
                <a16:creationId xmlns:a16="http://schemas.microsoft.com/office/drawing/2014/main" id="{61B7B43C-A9B5-400B-ABDA-19314079C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511336"/>
            <a:ext cx="3886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Place vehicle 5 feet from right side, target the middle of the parking space, and use right front turn point to initiate steering into middle of space.</a:t>
            </a:r>
          </a:p>
        </p:txBody>
      </p:sp>
      <p:pic>
        <p:nvPicPr>
          <p:cNvPr id="7" name="Picture 6" descr="A picture of a car parking on an angle">
            <a:extLst>
              <a:ext uri="{FF2B5EF4-FFF2-40B4-BE49-F238E27FC236}">
                <a16:creationId xmlns:a16="http://schemas.microsoft.com/office/drawing/2014/main" id="{F83E73AD-A173-42F8-986F-EFF206519FBA}"/>
              </a:ext>
            </a:extLst>
          </p:cNvPr>
          <p:cNvPicPr/>
          <p:nvPr/>
        </p:nvPicPr>
        <p:blipFill rotWithShape="1">
          <a:blip r:embed="rId2"/>
          <a:srcRect l="31945" t="27679" r="40162" b="36338"/>
          <a:stretch/>
        </p:blipFill>
        <p:spPr bwMode="auto">
          <a:xfrm>
            <a:off x="304800" y="1341268"/>
            <a:ext cx="3962400" cy="236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picture of a car parking on various angles">
            <a:extLst>
              <a:ext uri="{FF2B5EF4-FFF2-40B4-BE49-F238E27FC236}">
                <a16:creationId xmlns:a16="http://schemas.microsoft.com/office/drawing/2014/main" id="{79F7A0D0-5B55-4761-925A-2CC4273D7BFB}"/>
              </a:ext>
            </a:extLst>
          </p:cNvPr>
          <p:cNvPicPr/>
          <p:nvPr/>
        </p:nvPicPr>
        <p:blipFill rotWithShape="1">
          <a:blip r:embed="rId3"/>
          <a:srcRect l="354" t="5129" r="77546" b="21581"/>
          <a:stretch/>
        </p:blipFill>
        <p:spPr bwMode="auto">
          <a:xfrm>
            <a:off x="6400800" y="1341268"/>
            <a:ext cx="2438400" cy="43436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98331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93732-1600-460D-AAA4-9A9C28C4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Standard Referencing Points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4CCEB-891B-45AD-9294-7C1027F4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2A882-29CC-4922-9F42-09B123BDE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56</a:t>
            </a:fld>
            <a:endParaRPr lang="en-US"/>
          </a:p>
        </p:txBody>
      </p:sp>
      <p:sp>
        <p:nvSpPr>
          <p:cNvPr id="6" name="Text Box 31">
            <a:extLst>
              <a:ext uri="{FF2B5EF4-FFF2-40B4-BE49-F238E27FC236}">
                <a16:creationId xmlns:a16="http://schemas.microsoft.com/office/drawing/2014/main" id="{9290BE29-C075-4AFE-A024-C8888F18A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68" y="1524000"/>
            <a:ext cx="8763000" cy="147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75000"/>
              </a:lnSpc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 Relates part of the vehicle to some part of the roadway.</a:t>
            </a:r>
          </a:p>
          <a:p>
            <a:pPr algn="just">
              <a:lnSpc>
                <a:spcPct val="75000"/>
              </a:lnSpc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 Helpful visual relationship of your vehicle within the operating space.</a:t>
            </a:r>
          </a:p>
          <a:p>
            <a:pPr algn="just">
              <a:lnSpc>
                <a:spcPct val="75000"/>
              </a:lnSpc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 Will know your vehicle placement within a lane at all times</a:t>
            </a:r>
          </a:p>
          <a:p>
            <a:pPr algn="just">
              <a:lnSpc>
                <a:spcPct val="75000"/>
              </a:lnSpc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 Will allow for reduced-risk lane placements</a:t>
            </a:r>
          </a:p>
        </p:txBody>
      </p:sp>
      <p:pic>
        <p:nvPicPr>
          <p:cNvPr id="7" name="Picture 6" descr="A picture of a car's reference points from the right and left side">
            <a:extLst>
              <a:ext uri="{FF2B5EF4-FFF2-40B4-BE49-F238E27FC236}">
                <a16:creationId xmlns:a16="http://schemas.microsoft.com/office/drawing/2014/main" id="{1823552E-C29E-4980-954A-55A872F7C5EA}"/>
              </a:ext>
            </a:extLst>
          </p:cNvPr>
          <p:cNvPicPr/>
          <p:nvPr/>
        </p:nvPicPr>
        <p:blipFill rotWithShape="1">
          <a:blip r:embed="rId2"/>
          <a:srcRect l="30324" t="42584" r="14815" b="16323"/>
          <a:stretch/>
        </p:blipFill>
        <p:spPr bwMode="auto">
          <a:xfrm>
            <a:off x="0" y="3200400"/>
            <a:ext cx="9189868" cy="3657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99758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B979-F9B4-4028-B95F-387B3508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Passing classroom to participate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1027">
            <a:extLst>
              <a:ext uri="{FF2B5EF4-FFF2-40B4-BE49-F238E27FC236}">
                <a16:creationId xmlns:a16="http://schemas.microsoft.com/office/drawing/2014/main" id="{4E426BF6-7410-445A-925B-DA7885AA351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7526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srgbClr val="FF0000"/>
                </a:solidFill>
              </a:rPr>
              <a:t> A student must be passing classroom and simulation activities to participate in the in-car activities.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Example: if student fails test or is below passing... s/he is suspended from in-car activities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Attendance rules will apply</a:t>
            </a:r>
          </a:p>
        </p:txBody>
      </p:sp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8C46-3349-4AFB-84BB-9C463D9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Rules of Conduct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B2D6589-0A29-4F82-AA0D-EFE90CAF5BE3}"/>
              </a:ext>
            </a:extLst>
          </p:cNvPr>
          <p:cNvSpPr txBox="1">
            <a:spLocks noChangeArrowheads="1"/>
          </p:cNvSpPr>
          <p:nvPr/>
        </p:nvSpPr>
        <p:spPr>
          <a:xfrm>
            <a:off x="425824" y="1447800"/>
            <a:ext cx="8382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We expect you to cooperate with our staff in any activity area.</a:t>
            </a:r>
          </a:p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Food and drinks are not allowed in vehicle or simulator </a:t>
            </a:r>
          </a:p>
          <a:p>
            <a:pPr lvl="1">
              <a:lnSpc>
                <a:spcPct val="120000"/>
              </a:lnSpc>
            </a:pP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/>
              <a:t>electrical components </a:t>
            </a:r>
          </a:p>
          <a:p>
            <a:pPr lvl="1">
              <a:lnSpc>
                <a:spcPct val="120000"/>
              </a:lnSpc>
            </a:pPr>
            <a:r>
              <a:rPr lang="en-US" altLang="en-US" sz="1800" dirty="0"/>
              <a:t> dangers to passengers</a:t>
            </a:r>
          </a:p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Abusive language will not be tolerated.</a:t>
            </a:r>
          </a:p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Treat instructors and fellow class members with respect.</a:t>
            </a:r>
          </a:p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Ask questions that are relative to the program and subject matter.</a:t>
            </a:r>
          </a:p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Keep a notebook or portfolio of all classroom/laboratory activities.</a:t>
            </a:r>
          </a:p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Be ready for class activities in a timely manner.</a:t>
            </a:r>
          </a:p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Cell phones will be confiscated if they are used during class/lab time.</a:t>
            </a:r>
          </a:p>
        </p:txBody>
      </p:sp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4CC2-9B92-49F5-8FB8-62D7E6C6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Penalties for Breaking Rules of Conduct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FD300B8-612F-4A11-B4F4-624CB536DCA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76375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Clr>
                <a:srgbClr val="FF0000"/>
              </a:buClr>
            </a:pPr>
            <a:r>
              <a:rPr lang="en-US" altLang="en-US" sz="2800" dirty="0">
                <a:solidFill>
                  <a:srgbClr val="FF0000"/>
                </a:solidFill>
              </a:rPr>
              <a:t> Student will be removed from activity and treated as missing the class, simulation, or in-car activity</a:t>
            </a:r>
          </a:p>
          <a:p>
            <a:pPr>
              <a:lnSpc>
                <a:spcPct val="140000"/>
              </a:lnSpc>
              <a:buClr>
                <a:srgbClr val="FF0000"/>
              </a:buClr>
            </a:pPr>
            <a:r>
              <a:rPr lang="en-US" altLang="en-US" sz="2800" dirty="0">
                <a:solidFill>
                  <a:srgbClr val="FF0000"/>
                </a:solidFill>
              </a:rPr>
              <a:t> Attendance rules will be enforced as listed above.</a:t>
            </a:r>
          </a:p>
          <a:p>
            <a:pPr>
              <a:lnSpc>
                <a:spcPct val="140000"/>
              </a:lnSpc>
              <a:buClr>
                <a:srgbClr val="FF0000"/>
              </a:buClr>
            </a:pPr>
            <a:r>
              <a:rPr lang="en-US" altLang="en-US" sz="2800" dirty="0">
                <a:solidFill>
                  <a:srgbClr val="FF0000"/>
                </a:solidFill>
              </a:rPr>
              <a:t> Tests, scores, or audits for the time missed will be recorded as a “0.” </a:t>
            </a:r>
          </a:p>
        </p:txBody>
      </p:sp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28B8-A33C-45AF-AD8F-ECF61A67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Registration and waiver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CCE9B6D-2B86-4E14-B027-2EBC651EC2D9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1476375"/>
            <a:ext cx="7315200" cy="3095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Must be completed and returned by next classroom session for scheduling groups</a:t>
            </a:r>
          </a:p>
          <a:p>
            <a:pPr>
              <a:lnSpc>
                <a:spcPct val="16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Waiver signature needed by parent if under age 18.</a:t>
            </a:r>
          </a:p>
        </p:txBody>
      </p:sp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E7CA3CF-161F-4A07-B1A4-260E7847E059}"/>
</file>

<file path=customXml/itemProps2.xml><?xml version="1.0" encoding="utf-8"?>
<ds:datastoreItem xmlns:ds="http://schemas.openxmlformats.org/officeDocument/2006/customXml" ds:itemID="{7F30083A-CB30-48EF-8B16-3850096872FE}"/>
</file>

<file path=customXml/itemProps3.xml><?xml version="1.0" encoding="utf-8"?>
<ds:datastoreItem xmlns:ds="http://schemas.openxmlformats.org/officeDocument/2006/customXml" ds:itemID="{09E390B6-E5D3-4FD9-B4D7-1E01C784333D}"/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2518</Words>
  <Application>Microsoft Office PowerPoint</Application>
  <PresentationFormat>On-screen Show (4:3)</PresentationFormat>
  <Paragraphs>407</Paragraphs>
  <Slides>57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Berlin Sans FB</vt:lpstr>
      <vt:lpstr>Bookman</vt:lpstr>
      <vt:lpstr>Calibri</vt:lpstr>
      <vt:lpstr>Times New Roman</vt:lpstr>
      <vt:lpstr>Wingdings</vt:lpstr>
      <vt:lpstr>Office Theme</vt:lpstr>
      <vt:lpstr>Clip</vt:lpstr>
      <vt:lpstr>Microsoft ClipArt Gallery</vt:lpstr>
      <vt:lpstr>Driver Responsibilities:         Knowing the Local Program</vt:lpstr>
      <vt:lpstr>Introduction</vt:lpstr>
      <vt:lpstr>Class activities</vt:lpstr>
      <vt:lpstr>In-car Activities </vt:lpstr>
      <vt:lpstr>Attendance Policy</vt:lpstr>
      <vt:lpstr>Passing classroom to participate</vt:lpstr>
      <vt:lpstr>Rules of Conduct</vt:lpstr>
      <vt:lpstr>Penalties for Breaking Rules of Conduct</vt:lpstr>
      <vt:lpstr>Registration and waiver information</vt:lpstr>
      <vt:lpstr>Class schedule of activities</vt:lpstr>
      <vt:lpstr>Complete a class project</vt:lpstr>
      <vt:lpstr>In a Traffic Safety Program…</vt:lpstr>
      <vt:lpstr>Graduated License Program </vt:lpstr>
      <vt:lpstr>Class assignments</vt:lpstr>
      <vt:lpstr>What Is New in Driver Education</vt:lpstr>
      <vt:lpstr>Program Questions ?</vt:lpstr>
      <vt:lpstr>PowerPoint Presentation</vt:lpstr>
      <vt:lpstr>Driver Education Program Goals</vt:lpstr>
      <vt:lpstr>Driver Education Program Goals</vt:lpstr>
      <vt:lpstr>Driver Education Program Goals</vt:lpstr>
      <vt:lpstr>Vision and Perception</vt:lpstr>
      <vt:lpstr>Vision and Perception</vt:lpstr>
      <vt:lpstr>Vision and Perception</vt:lpstr>
      <vt:lpstr>Vision and Perception Systems</vt:lpstr>
      <vt:lpstr>Vision and Perception</vt:lpstr>
      <vt:lpstr>Vision and Perception</vt:lpstr>
      <vt:lpstr>PowerPoint Presentation</vt:lpstr>
      <vt:lpstr>PowerPoint Presentation</vt:lpstr>
      <vt:lpstr>Perception</vt:lpstr>
      <vt:lpstr>Language Example</vt:lpstr>
      <vt:lpstr>Determining Vehicle Operating Space  </vt:lpstr>
      <vt:lpstr>Traditional Mirror Views and Blind Spots </vt:lpstr>
      <vt:lpstr>Mirror Blind Spot and Glare Elimination (BGE) </vt:lpstr>
      <vt:lpstr>Standard Referencing Points </vt:lpstr>
      <vt:lpstr>Front Limitation </vt:lpstr>
      <vt:lpstr>Front Limitation </vt:lpstr>
      <vt:lpstr>Front Limitation </vt:lpstr>
      <vt:lpstr>Rear Limitation </vt:lpstr>
      <vt:lpstr>Rear Limitation </vt:lpstr>
      <vt:lpstr>Rear Limitation </vt:lpstr>
      <vt:lpstr>Right Side Limitation </vt:lpstr>
      <vt:lpstr>Right Side Limitation </vt:lpstr>
      <vt:lpstr>Left Side Limitation </vt:lpstr>
      <vt:lpstr>Left Side Limitation </vt:lpstr>
      <vt:lpstr>Lane Position # 1 </vt:lpstr>
      <vt:lpstr>Lane Position # 1 </vt:lpstr>
      <vt:lpstr>Lane Position # 2 </vt:lpstr>
      <vt:lpstr>Lane Position # 2 </vt:lpstr>
      <vt:lpstr>Lane Position # 3 </vt:lpstr>
      <vt:lpstr>Lane Position # 3 </vt:lpstr>
      <vt:lpstr>Lane Position # 1 </vt:lpstr>
      <vt:lpstr>Lane Positions </vt:lpstr>
      <vt:lpstr>Lane Positions </vt:lpstr>
      <vt:lpstr>Possible Lane Positions </vt:lpstr>
      <vt:lpstr>Angle Parking </vt:lpstr>
      <vt:lpstr>Standard Referencing Points 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165</cp:revision>
  <dcterms:created xsi:type="dcterms:W3CDTF">2017-02-01T18:23:33Z</dcterms:created>
  <dcterms:modified xsi:type="dcterms:W3CDTF">2020-01-28T14:32:50Z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</Properties>
</file>