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1"/>
  </p:notesMasterIdLst>
  <p:sldIdLst>
    <p:sldId id="256" r:id="rId5"/>
    <p:sldId id="257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58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00"/>
    <a:srgbClr val="FE0000"/>
    <a:srgbClr val="FF2F2F"/>
    <a:srgbClr val="FF0101"/>
    <a:srgbClr val="FF2929"/>
    <a:srgbClr val="FF2525"/>
    <a:srgbClr val="FF4747"/>
    <a:srgbClr val="E60000"/>
    <a:srgbClr val="F20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9" autoAdjust="0"/>
    <p:restoredTop sz="96357" autoAdjust="0"/>
  </p:normalViewPr>
  <p:slideViewPr>
    <p:cSldViewPr>
      <p:cViewPr varScale="1">
        <p:scale>
          <a:sx n="68" d="100"/>
          <a:sy n="68" d="100"/>
        </p:scale>
        <p:origin x="78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EEBFCE-E1AD-4C66-8436-2B8546317258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DDAA2-1C43-4F84-BCB8-BB799C3B5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074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3630A-B4C6-440D-8DFA-092D64E442B8}" type="datetime1">
              <a:rPr lang="en-US" smtClean="0"/>
              <a:t>3/25/2024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11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68029-EA98-428C-9C94-99DDD0A03049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52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F0A0D-70E5-4974-AD90-8DA8B9AC48B2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10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98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BBFCA-7A7C-4191-8BC8-370AEEE02C16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8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6EB9F-620D-4745-B0DC-239369A89773}" type="datetime1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07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0D5E9-816A-404D-95C5-1BCCD4E30359}" type="datetime1">
              <a:rPr lang="en-US" smtClean="0"/>
              <a:t>3/25/2024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78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1F4DF-3504-4A5A-ACA1-B091F23F45D1}" type="datetime1">
              <a:rPr lang="en-US" smtClean="0"/>
              <a:t>3/25/2024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49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996F1-C86A-40F8-B29C-18DAE3D14AAE}" type="datetime1">
              <a:rPr lang="en-US" smtClean="0"/>
              <a:t>3/25/2024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1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47800"/>
            <a:ext cx="5111750" cy="4678363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C58EE-A39A-4E93-949A-DFFC70D6E94B}" type="datetime1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/>
              <a:t>Click to edit title </a:t>
            </a:r>
          </a:p>
        </p:txBody>
      </p:sp>
    </p:spTree>
    <p:extLst>
      <p:ext uri="{BB962C8B-B14F-4D97-AF65-F5344CB8AC3E}">
        <p14:creationId xmlns:p14="http://schemas.microsoft.com/office/powerpoint/2010/main" val="206465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FFC4D-F93B-431C-B876-5FCBBC91611E}" type="datetime1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11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4" descr="Pennsylvania Department of Education Logo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697" y="5867400"/>
            <a:ext cx="23050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 descr="Blue Banner - decorative image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82296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C0341-FC7F-406E-BA30-1FF03FFEEBCF}" type="datetime1">
              <a:rPr lang="en-US" smtClean="0"/>
              <a:t>3/25/2024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10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/>
  <p:txStyles>
    <p:titleStyle>
      <a:lvl1pPr marL="173038" indent="0" algn="l" defTabSz="9144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TRAFFIC CONTROLS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Driver Education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C3D52-904E-4A66-ACEA-A7B79BE56C18}" type="datetime1">
              <a:rPr lang="en-US" smtClean="0"/>
              <a:t>3/25/2024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83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B2305-504D-4890-997D-BF2967B97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2 Answers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F91D1D-994A-436A-82AE-2B7ABEE87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EE3CA3-2A73-427C-B95C-E1A2C5150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2" descr="C:\PrimeFilm Scans\Traffic Control Slides\C-2.jpg">
            <a:extLst>
              <a:ext uri="{FF2B5EF4-FFF2-40B4-BE49-F238E27FC236}">
                <a16:creationId xmlns:a16="http://schemas.microsoft.com/office/drawing/2014/main" id="{3575AEE7-6C39-4243-AC06-15CC0CDB4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057"/>
            <a:ext cx="9144000" cy="548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3DC4B62-4030-4E17-91C6-BED249CD86EB}"/>
              </a:ext>
            </a:extLst>
          </p:cNvPr>
          <p:cNvSpPr/>
          <p:nvPr/>
        </p:nvSpPr>
        <p:spPr>
          <a:xfrm>
            <a:off x="762000" y="1677987"/>
            <a:ext cx="609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AutoNum type="alphaUcPeriod"/>
            </a:pP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 You are on Route 43.     False</a:t>
            </a:r>
          </a:p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B. Traffic may turn right without stopping.   True</a:t>
            </a:r>
          </a:p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C. No right turns are allowed on red.      False</a:t>
            </a:r>
          </a:p>
        </p:txBody>
      </p:sp>
    </p:spTree>
    <p:extLst>
      <p:ext uri="{BB962C8B-B14F-4D97-AF65-F5344CB8AC3E}">
        <p14:creationId xmlns:p14="http://schemas.microsoft.com/office/powerpoint/2010/main" val="22008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9DB31-339A-4014-A84C-57EF53F76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016567-7C87-4FE5-B994-C8318E3EA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7C0F48-2E2E-4788-8218-2D889AF39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2" descr="C:\PrimeFilm Scans\C-3.jpg">
            <a:extLst>
              <a:ext uri="{FF2B5EF4-FFF2-40B4-BE49-F238E27FC236}">
                <a16:creationId xmlns:a16="http://schemas.microsoft.com/office/drawing/2014/main" id="{17351D0F-5D69-4418-96B4-658D7D383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17778" r="7500"/>
          <a:stretch>
            <a:fillRect/>
          </a:stretch>
        </p:blipFill>
        <p:spPr bwMode="auto">
          <a:xfrm>
            <a:off x="0" y="1323943"/>
            <a:ext cx="9144001" cy="553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42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E9E9A-7F8C-47D2-A5C5-EFD9FFD81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3 Questions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54969A-D3D1-492B-BDD3-33045BADE4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spcBef>
                <a:spcPct val="50000"/>
              </a:spcBef>
              <a:buFontTx/>
              <a:buAutoNum type="alphaUcPeriod"/>
            </a:pPr>
            <a:r>
              <a:rPr lang="en-US" altLang="en-US" dirty="0"/>
              <a:t>At the next intersection, you must stop.  </a:t>
            </a:r>
          </a:p>
          <a:p>
            <a:pPr marL="609600" indent="-609600">
              <a:spcBef>
                <a:spcPct val="50000"/>
              </a:spcBef>
              <a:buFontTx/>
              <a:buAutoNum type="alphaUcPeriod"/>
            </a:pPr>
            <a:r>
              <a:rPr lang="en-US" altLang="en-US" dirty="0"/>
              <a:t>The signal light is about to change to red.  </a:t>
            </a:r>
          </a:p>
          <a:p>
            <a:pPr marL="609600" indent="-609600">
              <a:spcBef>
                <a:spcPct val="50000"/>
              </a:spcBef>
              <a:buFontTx/>
              <a:buAutoNum type="alphaUcPeriod"/>
            </a:pPr>
            <a:r>
              <a:rPr lang="en-US" altLang="en-US" dirty="0"/>
              <a:t>You must yield right-of-way to the school bus.  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02C724-786C-46FA-907F-868ABBD7E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A496A8-36AB-4250-8EF2-074A20BF9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40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BD004-C9BF-4547-B862-0D540412E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3 Answers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CD07C2-29B9-4992-9F27-AF67AD674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51FEBE-6FBB-4D53-81A3-94794BBE7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2" descr="C:\PrimeFilm Scans\C-3.jpg">
            <a:extLst>
              <a:ext uri="{FF2B5EF4-FFF2-40B4-BE49-F238E27FC236}">
                <a16:creationId xmlns:a16="http://schemas.microsoft.com/office/drawing/2014/main" id="{3820DCEF-9D0E-4972-A71B-6063D8F9F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17778" r="7500"/>
          <a:stretch>
            <a:fillRect/>
          </a:stretch>
        </p:blipFill>
        <p:spPr bwMode="auto">
          <a:xfrm>
            <a:off x="0" y="1295400"/>
            <a:ext cx="9130937" cy="558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F5A1572-D935-4F7D-AEB3-795F91939143}"/>
              </a:ext>
            </a:extLst>
          </p:cNvPr>
          <p:cNvSpPr/>
          <p:nvPr/>
        </p:nvSpPr>
        <p:spPr>
          <a:xfrm>
            <a:off x="685800" y="1600200"/>
            <a:ext cx="6781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AutoNum type="alphaUcPeriod"/>
            </a:pPr>
            <a:r>
              <a:rPr lang="en-US" altLang="en-US" b="1" dirty="0">
                <a:solidFill>
                  <a:srgbClr val="EE2D00"/>
                </a:solidFill>
                <a:latin typeface="Arial" panose="020B0604020202020204" pitchFamily="34" charset="0"/>
              </a:rPr>
              <a:t> At the next intersection, you must stop.          False</a:t>
            </a:r>
          </a:p>
          <a:p>
            <a:pPr>
              <a:spcBef>
                <a:spcPct val="50000"/>
              </a:spcBef>
              <a:buFontTx/>
              <a:buAutoNum type="alphaUcPeriod"/>
            </a:pPr>
            <a:r>
              <a:rPr lang="en-US" altLang="en-US" b="1" dirty="0">
                <a:solidFill>
                  <a:srgbClr val="EE2D00"/>
                </a:solidFill>
                <a:latin typeface="Arial" panose="020B0604020202020204" pitchFamily="34" charset="0"/>
              </a:rPr>
              <a:t> The signal light is about to change to red.      False</a:t>
            </a:r>
          </a:p>
          <a:p>
            <a:pPr>
              <a:spcBef>
                <a:spcPct val="50000"/>
              </a:spcBef>
              <a:buFontTx/>
              <a:buAutoNum type="alphaUcPeriod"/>
            </a:pPr>
            <a:r>
              <a:rPr lang="en-US" altLang="en-US" b="1" dirty="0">
                <a:solidFill>
                  <a:srgbClr val="EE2D00"/>
                </a:solidFill>
                <a:latin typeface="Arial" panose="020B0604020202020204" pitchFamily="34" charset="0"/>
              </a:rPr>
              <a:t> You must yield right-of-way to the school bus.      False</a:t>
            </a:r>
          </a:p>
        </p:txBody>
      </p:sp>
    </p:spTree>
    <p:extLst>
      <p:ext uri="{BB962C8B-B14F-4D97-AF65-F5344CB8AC3E}">
        <p14:creationId xmlns:p14="http://schemas.microsoft.com/office/powerpoint/2010/main" val="197089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65C98-4A05-4FF1-B685-7D43DE8CC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4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131FAC-B07A-47F5-BF18-6A6BA3E23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4A0250-6AFD-432B-8D07-F55CA973F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 descr="C:\PrimeFilm Scans\C-4d2jpg.jpg">
            <a:extLst>
              <a:ext uri="{FF2B5EF4-FFF2-40B4-BE49-F238E27FC236}">
                <a16:creationId xmlns:a16="http://schemas.microsoft.com/office/drawing/2014/main" id="{C6223914-C72A-426E-BF24-5A500559E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8621"/>
            <a:ext cx="9144000" cy="553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07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62B6F-BD48-4FB4-AEF8-B4E34EFB1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4 Questions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B8B5E-520C-4B57-9D91-85DCB2EF74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spcBef>
                <a:spcPct val="50000"/>
              </a:spcBef>
              <a:buFontTx/>
              <a:buAutoNum type="alphaUcPeriod"/>
            </a:pPr>
            <a:r>
              <a:rPr lang="en-US" altLang="en-US" dirty="0"/>
              <a:t>You may not change lanes.  </a:t>
            </a:r>
          </a:p>
          <a:p>
            <a:pPr marL="609600" indent="-609600">
              <a:spcBef>
                <a:spcPct val="50000"/>
              </a:spcBef>
              <a:buFontTx/>
              <a:buNone/>
            </a:pPr>
            <a:r>
              <a:rPr lang="en-US" altLang="en-US" dirty="0"/>
              <a:t>B.	The cross street is a state route.  </a:t>
            </a:r>
          </a:p>
          <a:p>
            <a:pPr marL="609600" indent="-609600">
              <a:spcBef>
                <a:spcPct val="50000"/>
              </a:spcBef>
              <a:buFontTx/>
              <a:buNone/>
            </a:pPr>
            <a:r>
              <a:rPr lang="en-US" altLang="en-US" dirty="0"/>
              <a:t>C.	You may turn right on red.  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9E589D-3082-4AD1-A206-FF99ABE13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3187C2-D472-424C-A68A-98CB86BD4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3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91D8B-F81A-4630-AF70-69F1A1F76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4 Answers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CB971F-8415-4AE5-AEA3-2FA482AF7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AFCA67-14B8-4D95-A9C0-9B4C47A9A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2" descr="C:\PrimeFilm Scans\C-4d2jpg.jpg">
            <a:extLst>
              <a:ext uri="{FF2B5EF4-FFF2-40B4-BE49-F238E27FC236}">
                <a16:creationId xmlns:a16="http://schemas.microsoft.com/office/drawing/2014/main" id="{D71C141C-06CB-4212-82FE-82DDB6A78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95400"/>
            <a:ext cx="9144000" cy="556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4AFA752-D786-42AC-884A-93CF463499E3}"/>
              </a:ext>
            </a:extLst>
          </p:cNvPr>
          <p:cNvSpPr/>
          <p:nvPr/>
        </p:nvSpPr>
        <p:spPr>
          <a:xfrm>
            <a:off x="1447800" y="1454331"/>
            <a:ext cx="6172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AutoNum type="alphaUcPeriod"/>
            </a:pP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 You may not change lanes.           False</a:t>
            </a:r>
          </a:p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B. The cross street is a state route.  True</a:t>
            </a:r>
          </a:p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C. You may turn right on red.            False</a:t>
            </a:r>
          </a:p>
        </p:txBody>
      </p:sp>
    </p:spTree>
    <p:extLst>
      <p:ext uri="{BB962C8B-B14F-4D97-AF65-F5344CB8AC3E}">
        <p14:creationId xmlns:p14="http://schemas.microsoft.com/office/powerpoint/2010/main" val="363656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477C3-AFEA-4657-8EF3-3EE9F187A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5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A1F28-7910-45FA-B594-F36704F95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7B8AF1-6B40-4D03-8AB1-42FD4C2D4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2" descr="C:\PrimeFilm Scans\C-5a004a.jpg">
            <a:extLst>
              <a:ext uri="{FF2B5EF4-FFF2-40B4-BE49-F238E27FC236}">
                <a16:creationId xmlns:a16="http://schemas.microsoft.com/office/drawing/2014/main" id="{AA9848E6-ED54-4AA6-8DAF-914DED8EF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3370"/>
            <a:ext cx="9144000" cy="546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239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54F50-FAB9-4D7A-BC0B-410064F7E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5 Questions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2B5129-29F1-437B-B27D-7FB156EBA8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spcBef>
                <a:spcPct val="50000"/>
              </a:spcBef>
              <a:buFontTx/>
              <a:buAutoNum type="alphaUcPeriod"/>
            </a:pPr>
            <a:r>
              <a:rPr lang="en-US" altLang="en-US" dirty="0"/>
              <a:t>The right lane ends ahead.   </a:t>
            </a:r>
          </a:p>
          <a:p>
            <a:pPr marL="609600" indent="-609600">
              <a:spcBef>
                <a:spcPct val="50000"/>
              </a:spcBef>
              <a:buFontTx/>
              <a:buAutoNum type="alphaUcPeriod"/>
            </a:pPr>
            <a:r>
              <a:rPr lang="en-US" altLang="en-US" dirty="0"/>
              <a:t>The speed limit is 35 mph.  </a:t>
            </a:r>
          </a:p>
          <a:p>
            <a:pPr marL="609600" indent="-609600">
              <a:spcBef>
                <a:spcPct val="50000"/>
              </a:spcBef>
              <a:buFontTx/>
              <a:buAutoNum type="alphaUcPeriod"/>
            </a:pPr>
            <a:r>
              <a:rPr lang="en-US" altLang="en-US" dirty="0"/>
              <a:t>You must change lanes to turn left.        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7FA0CB-5712-4D42-A282-EAF6C0D7F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77897C-B881-45EE-BFBC-134285EB1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23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9D3A6-5F36-4CB0-B2AE-E2C04DDBC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5 Answers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64424-AF86-4120-BDC4-626B0E3CE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2F9DB5-62C9-4F4F-840A-BCB936476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2" descr="C:\PrimeFilm Scans\C-5a004a.jpg">
            <a:extLst>
              <a:ext uri="{FF2B5EF4-FFF2-40B4-BE49-F238E27FC236}">
                <a16:creationId xmlns:a16="http://schemas.microsoft.com/office/drawing/2014/main" id="{0EA29889-ACE2-41C8-A2FC-FC7A6964F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1A4BC25-CA1C-41B6-BE40-5986FFE9F29B}"/>
              </a:ext>
            </a:extLst>
          </p:cNvPr>
          <p:cNvSpPr/>
          <p:nvPr/>
        </p:nvSpPr>
        <p:spPr>
          <a:xfrm>
            <a:off x="0" y="2108112"/>
            <a:ext cx="6248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AutoNum type="alphaUcPeriod"/>
            </a:pPr>
            <a:r>
              <a:rPr lang="en-US" altLang="en-US" b="1" dirty="0">
                <a:solidFill>
                  <a:srgbClr val="F20000"/>
                </a:solidFill>
                <a:latin typeface="Arial" panose="020B0604020202020204" pitchFamily="34" charset="0"/>
              </a:rPr>
              <a:t> The right lane ends ahead.  True </a:t>
            </a:r>
          </a:p>
          <a:p>
            <a:pPr>
              <a:spcBef>
                <a:spcPct val="50000"/>
              </a:spcBef>
              <a:buFontTx/>
              <a:buAutoNum type="alphaUcPeriod"/>
            </a:pPr>
            <a:r>
              <a:rPr lang="en-US" altLang="en-US" b="1" dirty="0">
                <a:solidFill>
                  <a:srgbClr val="F20000"/>
                </a:solidFill>
                <a:latin typeface="Arial" panose="020B0604020202020204" pitchFamily="34" charset="0"/>
              </a:rPr>
              <a:t> The speed limit is 35 mph.  False</a:t>
            </a:r>
          </a:p>
          <a:p>
            <a:pPr>
              <a:spcBef>
                <a:spcPct val="50000"/>
              </a:spcBef>
              <a:buFontTx/>
              <a:buAutoNum type="alphaUcPeriod"/>
            </a:pPr>
            <a:r>
              <a:rPr lang="en-US" altLang="en-US" b="1" dirty="0">
                <a:solidFill>
                  <a:srgbClr val="F20000"/>
                </a:solidFill>
                <a:latin typeface="Arial" panose="020B0604020202020204" pitchFamily="34" charset="0"/>
              </a:rPr>
              <a:t> You must change lanes to turn left.  True</a:t>
            </a:r>
          </a:p>
        </p:txBody>
      </p:sp>
    </p:spTree>
    <p:extLst>
      <p:ext uri="{BB962C8B-B14F-4D97-AF65-F5344CB8AC3E}">
        <p14:creationId xmlns:p14="http://schemas.microsoft.com/office/powerpoint/2010/main" val="332595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Scenario     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Topic of Current Slide</a:t>
            </a:r>
          </a:p>
          <a:p>
            <a:pPr lvl="1"/>
            <a:r>
              <a:rPr lang="en-US" dirty="0"/>
              <a:t>Font must be Arial</a:t>
            </a:r>
          </a:p>
          <a:p>
            <a:pPr lvl="1"/>
            <a:r>
              <a:rPr lang="en-US" dirty="0"/>
              <a:t>Details of slide should be confined to a few bullet points</a:t>
            </a:r>
          </a:p>
          <a:p>
            <a:pPr lvl="1"/>
            <a:r>
              <a:rPr lang="en-US" dirty="0"/>
              <a:t>Leave plenty of white space to ensure that the slide is easy for your audience to read</a:t>
            </a:r>
          </a:p>
          <a:p>
            <a:pPr lvl="1"/>
            <a:r>
              <a:rPr lang="en-US" dirty="0"/>
              <a:t>Do not use clip art or any unapproved graphics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57AF2-7F98-445B-850F-DA14E34254B5}" type="datetime1">
              <a:rPr lang="en-US" smtClean="0"/>
              <a:t>3/25/2024</a:t>
            </a:fld>
            <a:endParaRPr lang="en-US"/>
          </a:p>
        </p:txBody>
      </p:sp>
      <p:pic>
        <p:nvPicPr>
          <p:cNvPr id="6" name="Picture 2" descr="001.JPG                                                        047EC06A000404_4442                    B50FDDCE:">
            <a:extLst>
              <a:ext uri="{FF2B5EF4-FFF2-40B4-BE49-F238E27FC236}">
                <a16:creationId xmlns:a16="http://schemas.microsoft.com/office/drawing/2014/main" id="{05EBDE99-027E-4400-98FF-F54EEDBDA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109166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78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792D5-F012-4910-8D78-00C0385F2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6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75FFDC-CAEC-48B3-86E9-EFE91542E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76708F-B9FD-440E-87F7-C7A800C0B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1027" descr="C:\PrimeFilm Scans\C-6005b.jpg">
            <a:extLst>
              <a:ext uri="{FF2B5EF4-FFF2-40B4-BE49-F238E27FC236}">
                <a16:creationId xmlns:a16="http://schemas.microsoft.com/office/drawing/2014/main" id="{A626D476-79E6-402D-883D-E7E07CC4D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1"/>
            <a:ext cx="9144000" cy="548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99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FE2C6-994D-4103-B045-5AD27ADAE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6 Questions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0901C8-3C78-4FC8-BF88-D689914AC8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spcBef>
                <a:spcPct val="50000"/>
              </a:spcBef>
              <a:buFontTx/>
              <a:buAutoNum type="alphaUcPeriod"/>
            </a:pPr>
            <a:r>
              <a:rPr lang="en-US" altLang="en-US" dirty="0"/>
              <a:t>The expressway divides here.  </a:t>
            </a:r>
          </a:p>
          <a:p>
            <a:pPr marL="609600" indent="-609600">
              <a:spcBef>
                <a:spcPct val="50000"/>
              </a:spcBef>
              <a:buFontTx/>
              <a:buAutoNum type="alphaUcPeriod"/>
            </a:pPr>
            <a:r>
              <a:rPr lang="en-US" altLang="en-US" dirty="0"/>
              <a:t>You must change lanes to go north on Route 94.  (T or F)</a:t>
            </a:r>
          </a:p>
          <a:p>
            <a:pPr marL="609600" indent="-609600">
              <a:spcBef>
                <a:spcPct val="50000"/>
              </a:spcBef>
              <a:buFontTx/>
              <a:buAutoNum type="alphaUcPeriod"/>
            </a:pPr>
            <a:r>
              <a:rPr lang="en-US" altLang="en-US" dirty="0"/>
              <a:t>Route 94 is an interstate highway.         (T or F)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A79913-60A3-4F71-A892-2F2D0FF0E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9ECB5F-1146-4705-9BA1-E5C2CD550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09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75338-189B-404A-82D4-5D297AD08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6 Answers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B89571-03B9-425E-A153-E6618EAC17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493477-5AE8-4542-8615-888EF58C0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46AE6E-9135-4EDD-8BF5-16C92FFB0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2" descr="C:\PrimeFilm Scans\C-6005b.jpg">
            <a:extLst>
              <a:ext uri="{FF2B5EF4-FFF2-40B4-BE49-F238E27FC236}">
                <a16:creationId xmlns:a16="http://schemas.microsoft.com/office/drawing/2014/main" id="{5FE118B0-8784-4CC0-A6F9-3CBB71532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8534400" cy="527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22F7F1-3FDA-4DD2-8580-08F8C268D5EB}"/>
              </a:ext>
            </a:extLst>
          </p:cNvPr>
          <p:cNvSpPr/>
          <p:nvPr/>
        </p:nvSpPr>
        <p:spPr>
          <a:xfrm>
            <a:off x="685800" y="1524000"/>
            <a:ext cx="6172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AutoNum type="alphaUcPeriod"/>
            </a:pP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The expressway divides here.  (True)</a:t>
            </a:r>
          </a:p>
          <a:p>
            <a:pPr>
              <a:spcBef>
                <a:spcPct val="50000"/>
              </a:spcBef>
              <a:buFontTx/>
              <a:buAutoNum type="alphaUcPeriod"/>
            </a:pP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You must change lanes to go north on Route 94.                (False)</a:t>
            </a:r>
          </a:p>
          <a:p>
            <a:pPr>
              <a:spcBef>
                <a:spcPct val="50000"/>
              </a:spcBef>
              <a:buFontTx/>
              <a:buAutoNum type="alphaUcPeriod"/>
            </a:pP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Route 94 is an interstate highway.  (True)</a:t>
            </a:r>
          </a:p>
        </p:txBody>
      </p:sp>
    </p:spTree>
    <p:extLst>
      <p:ext uri="{BB962C8B-B14F-4D97-AF65-F5344CB8AC3E}">
        <p14:creationId xmlns:p14="http://schemas.microsoft.com/office/powerpoint/2010/main" val="322364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A55BF-EDFE-43B7-A74F-2308787D3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F2F491-75F7-4752-9164-A51F38F466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238E45-46FF-4FCB-89C7-A2A555176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3C8E7D-9AA4-4CBB-983F-F20EC4BA4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2" descr="C:\PrimeFilm Scans\C-7a.jpg">
            <a:extLst>
              <a:ext uri="{FF2B5EF4-FFF2-40B4-BE49-F238E27FC236}">
                <a16:creationId xmlns:a16="http://schemas.microsoft.com/office/drawing/2014/main" id="{899B10A9-97D5-473F-A270-8CF3AD287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71600"/>
            <a:ext cx="8458200" cy="534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19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72588-1947-41D6-989B-E04AE9CD2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7 Questions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23F89-9717-4469-A3A2-0A4F926900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spcBef>
                <a:spcPct val="50000"/>
              </a:spcBef>
              <a:buFontTx/>
              <a:buAutoNum type="alphaUcPeriod"/>
            </a:pPr>
            <a:r>
              <a:rPr lang="en-US" altLang="en-US" dirty="0"/>
              <a:t>We are on a one-way street and will be crossing a one-way street.  </a:t>
            </a:r>
          </a:p>
          <a:p>
            <a:pPr marL="609600" indent="-609600">
              <a:spcBef>
                <a:spcPct val="50000"/>
              </a:spcBef>
              <a:buFontTx/>
              <a:buAutoNum type="alphaUcPeriod"/>
            </a:pPr>
            <a:r>
              <a:rPr lang="en-US" altLang="en-US" dirty="0"/>
              <a:t>Cars in the two right lanes may not change lanes.  </a:t>
            </a:r>
          </a:p>
          <a:p>
            <a:pPr marL="609600" indent="-609600">
              <a:spcBef>
                <a:spcPct val="50000"/>
              </a:spcBef>
              <a:buFontTx/>
              <a:buAutoNum type="alphaUcPeriod"/>
            </a:pPr>
            <a:r>
              <a:rPr lang="en-US" altLang="en-US" dirty="0"/>
              <a:t>No left turns are allowed.  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A85870-59F2-4006-84F1-8474AD753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64A474-09EE-478D-B9C9-8E0323BF9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88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C040D-0B42-4788-A5B8-C1A9CD763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7 Answers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2D2CA-0658-47BC-A3EF-431292262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A2B8AD-E847-42DF-9B21-AD8F24FEB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2" descr="C:\PrimeFilm Scans\C-7a.jpg">
            <a:extLst>
              <a:ext uri="{FF2B5EF4-FFF2-40B4-BE49-F238E27FC236}">
                <a16:creationId xmlns:a16="http://schemas.microsoft.com/office/drawing/2014/main" id="{425663F1-2A53-41AE-B111-A3AA024A2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6093"/>
            <a:ext cx="9144000" cy="549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7211890-2B12-4547-A7D7-06ED6E4B283C}"/>
              </a:ext>
            </a:extLst>
          </p:cNvPr>
          <p:cNvSpPr/>
          <p:nvPr/>
        </p:nvSpPr>
        <p:spPr>
          <a:xfrm>
            <a:off x="457200" y="5657671"/>
            <a:ext cx="92506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AutoNum type="alphaUcPeriod"/>
            </a:pP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We are on a one-way street and will be crossing a one-way street.     True</a:t>
            </a:r>
          </a:p>
          <a:p>
            <a:pPr>
              <a:spcBef>
                <a:spcPct val="50000"/>
              </a:spcBef>
              <a:buFontTx/>
              <a:buAutoNum type="alphaUcPeriod"/>
            </a:pP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Cars in the two right lanes may not change lanes.      False</a:t>
            </a:r>
          </a:p>
          <a:p>
            <a:pPr>
              <a:spcBef>
                <a:spcPct val="50000"/>
              </a:spcBef>
              <a:buFontTx/>
              <a:buAutoNum type="alphaUcPeriod"/>
            </a:pP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No left turns are allowed.     False</a:t>
            </a:r>
          </a:p>
        </p:txBody>
      </p:sp>
    </p:spTree>
    <p:extLst>
      <p:ext uri="{BB962C8B-B14F-4D97-AF65-F5344CB8AC3E}">
        <p14:creationId xmlns:p14="http://schemas.microsoft.com/office/powerpoint/2010/main" val="307431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AC368-1AB5-450F-A63B-92A3F7922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8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27C3D3-7B4F-444A-8F10-5719CBB84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1D465D-B5E6-4528-B6F9-58CFDA3B6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2" descr="C:\PrimeFilm Scans\C-8.jpg">
            <a:extLst>
              <a:ext uri="{FF2B5EF4-FFF2-40B4-BE49-F238E27FC236}">
                <a16:creationId xmlns:a16="http://schemas.microsoft.com/office/drawing/2014/main" id="{F77FAA8E-26AE-4070-A91B-733712CB9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46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785F9-ADA5-4945-91D8-CE8A0D575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8 Questions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A62AD-7789-4BBC-8AB9-86EE8B7D03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spcBef>
                <a:spcPct val="50000"/>
              </a:spcBef>
              <a:buFontTx/>
              <a:buAutoNum type="alphaUcPeriod"/>
            </a:pPr>
            <a:r>
              <a:rPr lang="en-US" altLang="en-US" dirty="0"/>
              <a:t>The speed limit here at all times is 20 mph.  </a:t>
            </a:r>
          </a:p>
          <a:p>
            <a:pPr marL="609600" indent="-609600">
              <a:spcBef>
                <a:spcPct val="50000"/>
              </a:spcBef>
              <a:buFontTx/>
              <a:buAutoNum type="alphaUcPeriod"/>
            </a:pPr>
            <a:r>
              <a:rPr lang="en-US" altLang="en-US" dirty="0"/>
              <a:t>You are in a no-passing zone.  </a:t>
            </a:r>
          </a:p>
          <a:p>
            <a:pPr marL="609600" indent="-609600">
              <a:spcBef>
                <a:spcPct val="50000"/>
              </a:spcBef>
              <a:buFontTx/>
              <a:buAutoNum type="alphaUcPeriod"/>
            </a:pPr>
            <a:r>
              <a:rPr lang="en-US" altLang="en-US" dirty="0"/>
              <a:t>Oncoming traffic can turn left.  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E112F-7E0D-406B-AD41-EABD4545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5554DB-C0C5-4284-A6F7-84E18597F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50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14476-D5E5-4A01-857D-C572705D3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8 Answers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D7188-788F-4BC9-A144-10F7C9FE3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C7592A-2FBE-4D03-AB38-B08E4DDBB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2" descr="C:\PrimeFilm Scans\C-8.jpg">
            <a:extLst>
              <a:ext uri="{FF2B5EF4-FFF2-40B4-BE49-F238E27FC236}">
                <a16:creationId xmlns:a16="http://schemas.microsoft.com/office/drawing/2014/main" id="{05D29263-BEEF-49F0-AF29-41F90F9BA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5319"/>
            <a:ext cx="9144000" cy="550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E49F4E1-9D5D-4BA3-8F4E-C2AC0614D9A5}"/>
              </a:ext>
            </a:extLst>
          </p:cNvPr>
          <p:cNvSpPr/>
          <p:nvPr/>
        </p:nvSpPr>
        <p:spPr>
          <a:xfrm>
            <a:off x="228600" y="5521146"/>
            <a:ext cx="6324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AutoNum type="alphaUcPeriod"/>
            </a:pPr>
            <a:r>
              <a:rPr lang="en-US" altLang="en-US" b="1" dirty="0">
                <a:solidFill>
                  <a:srgbClr val="FE0000"/>
                </a:solidFill>
                <a:latin typeface="Arial" panose="020B0604020202020204" pitchFamily="34" charset="0"/>
              </a:rPr>
              <a:t> The speed limit here at all times is 20 mph.  False</a:t>
            </a:r>
          </a:p>
          <a:p>
            <a:pPr>
              <a:spcBef>
                <a:spcPct val="50000"/>
              </a:spcBef>
              <a:buFontTx/>
              <a:buAutoNum type="alphaUcPeriod"/>
            </a:pPr>
            <a:r>
              <a:rPr lang="en-US" altLang="en-US" b="1" dirty="0">
                <a:solidFill>
                  <a:srgbClr val="FE0000"/>
                </a:solidFill>
                <a:latin typeface="Arial" panose="020B0604020202020204" pitchFamily="34" charset="0"/>
              </a:rPr>
              <a:t> You are in a no-passing zone.  True</a:t>
            </a:r>
          </a:p>
          <a:p>
            <a:pPr>
              <a:spcBef>
                <a:spcPct val="50000"/>
              </a:spcBef>
              <a:buFontTx/>
              <a:buAutoNum type="alphaUcPeriod"/>
            </a:pPr>
            <a:r>
              <a:rPr lang="en-US" altLang="en-US" b="1" dirty="0">
                <a:solidFill>
                  <a:srgbClr val="FE0000"/>
                </a:solidFill>
                <a:latin typeface="Arial" panose="020B0604020202020204" pitchFamily="34" charset="0"/>
              </a:rPr>
              <a:t> Oncoming traffic can turn left.  True</a:t>
            </a:r>
          </a:p>
        </p:txBody>
      </p:sp>
    </p:spTree>
    <p:extLst>
      <p:ext uri="{BB962C8B-B14F-4D97-AF65-F5344CB8AC3E}">
        <p14:creationId xmlns:p14="http://schemas.microsoft.com/office/powerpoint/2010/main" val="55896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92B24-F57D-4422-83F9-F576BA443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9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82D331-B235-4964-B327-6F3DD68BB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82F6FB-8EC9-45C4-8EA3-26FE4CF07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2" descr="023.JPG                                                        047EC06A000404_4442                    B50FDDCE:">
            <a:extLst>
              <a:ext uri="{FF2B5EF4-FFF2-40B4-BE49-F238E27FC236}">
                <a16:creationId xmlns:a16="http://schemas.microsoft.com/office/drawing/2014/main" id="{88ABEA1C-9CA5-4093-919D-3874CDC3D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866" r="7500"/>
          <a:stretch>
            <a:fillRect/>
          </a:stretch>
        </p:blipFill>
        <p:spPr bwMode="auto">
          <a:xfrm>
            <a:off x="0" y="1447800"/>
            <a:ext cx="91440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434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A635C-32C3-495D-8548-D48091F7F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Scenario Questions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59EDC-4430-48E1-A54A-F0E51AAF78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buFontTx/>
              <a:buAutoNum type="alphaUcPeriod"/>
            </a:pPr>
            <a:r>
              <a:rPr lang="en-US" altLang="en-US" dirty="0"/>
              <a:t>You are approaching a Blind Person Area.  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You are approaching a traffic signal.      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You are in a no-passing zone.  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325BD4-1F1D-4ED3-ACCA-C4953933D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F88D0D-CEC8-42AA-BD5C-1EFDCB0C6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37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31E0F-88B5-4A92-8AF4-E6183AA1D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9 Questions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54B8CF-937C-40E9-AAC6-B7CE34161E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spcBef>
                <a:spcPct val="50000"/>
              </a:spcBef>
              <a:buFontTx/>
              <a:buAutoNum type="alphaUcPeriod"/>
            </a:pPr>
            <a:r>
              <a:rPr lang="en-US" altLang="en-US" dirty="0"/>
              <a:t>You are on an interstate highway.          </a:t>
            </a:r>
          </a:p>
          <a:p>
            <a:pPr marL="609600" indent="-609600">
              <a:spcBef>
                <a:spcPct val="50000"/>
              </a:spcBef>
              <a:buFontTx/>
              <a:buAutoNum type="alphaUcPeriod"/>
            </a:pPr>
            <a:r>
              <a:rPr lang="en-US" altLang="en-US" dirty="0"/>
              <a:t>You are coming to a divided highway.    </a:t>
            </a:r>
          </a:p>
          <a:p>
            <a:pPr marL="609600" indent="-609600">
              <a:spcBef>
                <a:spcPct val="50000"/>
              </a:spcBef>
              <a:buFontTx/>
              <a:buAutoNum type="alphaUcPeriod"/>
            </a:pPr>
            <a:r>
              <a:rPr lang="en-US" altLang="en-US" dirty="0"/>
              <a:t>You are in a no-passing zone.  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7D55E7-2FBC-42DC-86E9-89B509848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53BA4F-FD97-40B9-9E9B-56763DE33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55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F4D07-69E8-4BEB-806C-03A2B40C5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9 Answers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D3C2FA-668C-472C-9203-084021EF09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9ECC16-F3DA-492E-9A3C-503741A21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9BA615-B2EB-42A7-B25C-824DF4D09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31</a:t>
            </a:fld>
            <a:endParaRPr lang="en-US"/>
          </a:p>
        </p:txBody>
      </p:sp>
      <p:pic>
        <p:nvPicPr>
          <p:cNvPr id="6" name="Picture 2" descr="023.JPG                                                        047EC06A000404_4442                    B50FDDCE:">
            <a:extLst>
              <a:ext uri="{FF2B5EF4-FFF2-40B4-BE49-F238E27FC236}">
                <a16:creationId xmlns:a16="http://schemas.microsoft.com/office/drawing/2014/main" id="{294ED417-921C-407C-9D3B-BDC4FD98A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866" r="7500"/>
          <a:stretch>
            <a:fillRect/>
          </a:stretch>
        </p:blipFill>
        <p:spPr bwMode="auto">
          <a:xfrm>
            <a:off x="381000" y="1447800"/>
            <a:ext cx="8458200" cy="527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4FF98E3-F806-4AED-A3C1-8E026A94A4D7}"/>
              </a:ext>
            </a:extLst>
          </p:cNvPr>
          <p:cNvSpPr/>
          <p:nvPr/>
        </p:nvSpPr>
        <p:spPr>
          <a:xfrm>
            <a:off x="609600" y="1447800"/>
            <a:ext cx="6248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AutoNum type="alphaUcPeriod"/>
            </a:pPr>
            <a:r>
              <a:rPr lang="en-US" altLang="en-US" b="1" dirty="0">
                <a:solidFill>
                  <a:srgbClr val="D60000"/>
                </a:solidFill>
                <a:latin typeface="Arial" panose="020B0604020202020204" pitchFamily="34" charset="0"/>
              </a:rPr>
              <a:t> You are on an interstate highway.  False</a:t>
            </a:r>
          </a:p>
          <a:p>
            <a:pPr>
              <a:spcBef>
                <a:spcPct val="50000"/>
              </a:spcBef>
              <a:buFontTx/>
              <a:buAutoNum type="alphaUcPeriod"/>
            </a:pPr>
            <a:r>
              <a:rPr lang="en-US" altLang="en-US" b="1" dirty="0">
                <a:solidFill>
                  <a:srgbClr val="D60000"/>
                </a:solidFill>
                <a:latin typeface="Arial" panose="020B0604020202020204" pitchFamily="34" charset="0"/>
              </a:rPr>
              <a:t> You are coming to a divided highway.  True</a:t>
            </a:r>
          </a:p>
          <a:p>
            <a:pPr>
              <a:spcBef>
                <a:spcPct val="50000"/>
              </a:spcBef>
              <a:buFontTx/>
              <a:buAutoNum type="alphaUcPeriod"/>
            </a:pPr>
            <a:r>
              <a:rPr lang="en-US" altLang="en-US" b="1" dirty="0">
                <a:solidFill>
                  <a:srgbClr val="D60000"/>
                </a:solidFill>
                <a:latin typeface="Arial" panose="020B0604020202020204" pitchFamily="34" charset="0"/>
              </a:rPr>
              <a:t> You are in a no-passing zone.  False</a:t>
            </a:r>
          </a:p>
        </p:txBody>
      </p:sp>
    </p:spTree>
    <p:extLst>
      <p:ext uri="{BB962C8B-B14F-4D97-AF65-F5344CB8AC3E}">
        <p14:creationId xmlns:p14="http://schemas.microsoft.com/office/powerpoint/2010/main" val="235813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74FC5-EB28-48D6-ADF1-35ECDE98D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10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6CCDB4-FC7E-478A-991E-772F553BB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A19001-91E3-479C-948F-0E5994A9F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2" descr="011.JPG                                                        047EC06A000404_4442                    B50FDDCE:">
            <a:extLst>
              <a:ext uri="{FF2B5EF4-FFF2-40B4-BE49-F238E27FC236}">
                <a16:creationId xmlns:a16="http://schemas.microsoft.com/office/drawing/2014/main" id="{8453DCB6-FFC0-468B-AF5C-02BA595A1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1823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617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DFA12-080C-461D-950A-1BD41FA4C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10 Questions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39C9-2FAF-4FA9-9CA4-CA453C1366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spcBef>
                <a:spcPct val="50000"/>
              </a:spcBef>
              <a:buFontTx/>
              <a:buAutoNum type="alphaUcPeriod"/>
            </a:pPr>
            <a:r>
              <a:rPr lang="en-US" altLang="en-US" dirty="0"/>
              <a:t>To go west on I-70, stay in the right lane.  </a:t>
            </a:r>
          </a:p>
          <a:p>
            <a:pPr marL="609600" indent="-609600">
              <a:spcBef>
                <a:spcPct val="50000"/>
              </a:spcBef>
              <a:buFontTx/>
              <a:buAutoNum type="alphaUcPeriod"/>
            </a:pPr>
            <a:r>
              <a:rPr lang="en-US" altLang="en-US" dirty="0"/>
              <a:t>Drivers in the two right lanes must exit.  </a:t>
            </a:r>
          </a:p>
          <a:p>
            <a:pPr marL="609600" indent="-609600">
              <a:spcBef>
                <a:spcPct val="50000"/>
              </a:spcBef>
              <a:buFontTx/>
              <a:buAutoNum type="alphaUcPeriod"/>
            </a:pPr>
            <a:r>
              <a:rPr lang="en-US" altLang="en-US" dirty="0"/>
              <a:t>Drivers in the two right lanes shall not change lanes to the left.  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8829C7-D155-499B-B84E-C80D98D85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3ADF21-77F5-4825-B281-C37C4B710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1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ADFA7-DBC2-4B6F-812C-88026D8C6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10 Answers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F826E2-67E8-417C-A400-2A10AC054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520169-20B9-4D56-A211-DD5CF1F07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34</a:t>
            </a:fld>
            <a:endParaRPr lang="en-US"/>
          </a:p>
        </p:txBody>
      </p:sp>
      <p:pic>
        <p:nvPicPr>
          <p:cNvPr id="6" name="Picture 2" descr="011.JPG                                                        047EC06A000404_4442                    B50FDDCE:">
            <a:extLst>
              <a:ext uri="{FF2B5EF4-FFF2-40B4-BE49-F238E27FC236}">
                <a16:creationId xmlns:a16="http://schemas.microsoft.com/office/drawing/2014/main" id="{12B446E7-25ED-4432-B4B8-1EE6575C7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1"/>
            <a:ext cx="9144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B11DB49-BC99-45FB-BF65-FDF175516A34}"/>
              </a:ext>
            </a:extLst>
          </p:cNvPr>
          <p:cNvSpPr/>
          <p:nvPr/>
        </p:nvSpPr>
        <p:spPr>
          <a:xfrm>
            <a:off x="381000" y="1502363"/>
            <a:ext cx="8305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A. To go west on I-70, stay in the right lane.  False</a:t>
            </a:r>
          </a:p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B. Drivers in the two right lanes must exit.  True</a:t>
            </a:r>
          </a:p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C. Drivers in the two right lanes shall not change lanes to the left.  False</a:t>
            </a:r>
          </a:p>
        </p:txBody>
      </p:sp>
    </p:spTree>
    <p:extLst>
      <p:ext uri="{BB962C8B-B14F-4D97-AF65-F5344CB8AC3E}">
        <p14:creationId xmlns:p14="http://schemas.microsoft.com/office/powerpoint/2010/main" val="201745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47F28-20D7-4B9D-98E3-E76807FFC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Traffic Controls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252781-9FDB-47EF-BE5B-AB4AA20219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The End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E2D9AF-68E7-4266-9F1A-E271BD974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5FA974-16BF-458B-9875-67F39CA5D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62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/>
          <p:cNvSpPr txBox="1">
            <a:spLocks noChangeArrowheads="1"/>
          </p:cNvSpPr>
          <p:nvPr/>
        </p:nvSpPr>
        <p:spPr bwMode="auto">
          <a:xfrm>
            <a:off x="476250" y="2430463"/>
            <a:ext cx="8229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For more information on the (the topic of the presentation) please visit PDE’s website at </a:t>
            </a:r>
            <a:r>
              <a:rPr lang="en-US" altLang="en-US" sz="2000" u="sng" dirty="0">
                <a:solidFill>
                  <a:srgbClr val="0000FF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www.education.pa.gov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endParaRPr lang="en-US" altLang="en-US" dirty="0">
              <a:solidFill>
                <a:srgbClr val="000000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9"/>
          <p:cNvSpPr txBox="1">
            <a:spLocks noChangeArrowheads="1"/>
          </p:cNvSpPr>
          <p:nvPr/>
        </p:nvSpPr>
        <p:spPr bwMode="auto">
          <a:xfrm>
            <a:off x="476250" y="3836075"/>
            <a:ext cx="8210550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600" i="1" dirty="0"/>
              <a:t>The mission of the Department of Education is to ensure that every learner has access to a world-class education system that academically prepares children and adults to succeed as productive citizens. Further, the Department seeks to establish a culture that is committed to improving opportunities throughout the commonwealth by ensuring that technical support, resources, and optimal learning environments are available for all students, whether children or adults.</a:t>
            </a:r>
            <a:endParaRPr lang="en-US" sz="1600" dirty="0"/>
          </a:p>
          <a:p>
            <a:r>
              <a:rPr lang="en-US" dirty="0"/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09242-B7C9-4E08-B84E-BC2A06CF552E}" type="datetime1">
              <a:rPr lang="en-US" smtClean="0"/>
              <a:t>3/25/2024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Contact</a:t>
            </a:r>
            <a:r>
              <a:rPr lang="en-US" baseline="0" dirty="0"/>
              <a:t>/Mission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21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9BDF7-5DB0-4E9C-9C9E-3C70A8F7E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F5405E-9D4E-4E50-8C98-7DE827D79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D4F405-FBEC-43B1-8AA2-972416A41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2050" descr="001.JPG                                                        047EC06A000404_4442                    B50FDDCE:">
            <a:extLst>
              <a:ext uri="{FF2B5EF4-FFF2-40B4-BE49-F238E27FC236}">
                <a16:creationId xmlns:a16="http://schemas.microsoft.com/office/drawing/2014/main" id="{0BF2DAA6-946E-4A73-BFD8-05D03CB7C26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199"/>
            <a:ext cx="8229600" cy="512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57264AC-6129-4164-9C8E-10A44F24C79A}"/>
              </a:ext>
            </a:extLst>
          </p:cNvPr>
          <p:cNvSpPr/>
          <p:nvPr/>
        </p:nvSpPr>
        <p:spPr>
          <a:xfrm>
            <a:off x="762000" y="1752601"/>
            <a:ext cx="6096000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en-US" b="1" dirty="0">
                <a:solidFill>
                  <a:srgbClr val="FF0101"/>
                </a:solidFill>
                <a:latin typeface="Arial" panose="020B0604020202020204" pitchFamily="34" charset="0"/>
              </a:rPr>
              <a:t>A.  You are approaching a traffic signal.  True</a:t>
            </a:r>
          </a:p>
          <a:p>
            <a:pPr>
              <a:spcBef>
                <a:spcPct val="20000"/>
              </a:spcBef>
            </a:pPr>
            <a:r>
              <a:rPr lang="en-US" altLang="en-US" b="1" dirty="0">
                <a:solidFill>
                  <a:srgbClr val="FF0101"/>
                </a:solidFill>
                <a:latin typeface="Arial" panose="020B0604020202020204" pitchFamily="34" charset="0"/>
              </a:rPr>
              <a:t>B.  You are approaching a Blind Person Area.  True</a:t>
            </a:r>
          </a:p>
          <a:p>
            <a:pPr>
              <a:spcBef>
                <a:spcPct val="20000"/>
              </a:spcBef>
            </a:pPr>
            <a:r>
              <a:rPr lang="en-US" altLang="en-US" b="1" dirty="0">
                <a:solidFill>
                  <a:srgbClr val="FF0101"/>
                </a:solidFill>
                <a:latin typeface="Arial" panose="020B0604020202020204" pitchFamily="34" charset="0"/>
              </a:rPr>
              <a:t>C.  You are in a no-passing zone.  False</a:t>
            </a:r>
          </a:p>
        </p:txBody>
      </p:sp>
    </p:spTree>
    <p:extLst>
      <p:ext uri="{BB962C8B-B14F-4D97-AF65-F5344CB8AC3E}">
        <p14:creationId xmlns:p14="http://schemas.microsoft.com/office/powerpoint/2010/main" val="397301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C1C68-C865-4733-BBD1-49F9251E1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1</a:t>
            </a:r>
          </a:p>
        </p:txBody>
      </p:sp>
      <p:pic>
        <p:nvPicPr>
          <p:cNvPr id="6" name="Content Placeholder 5" descr="A car driving on a city street&#10;&#10;Description automatically generated">
            <a:extLst>
              <a:ext uri="{FF2B5EF4-FFF2-40B4-BE49-F238E27FC236}">
                <a16:creationId xmlns:a16="http://schemas.microsoft.com/office/drawing/2014/main" id="{E6F9FCE6-99F8-4268-B359-3AF45EACB2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00200"/>
            <a:ext cx="9144000" cy="52578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DDECFD-77EF-4AAD-8448-CFBF2631F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97A0C8-57E3-41E9-BF27-6A73034FA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05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8DD66-6197-4E8F-ADD6-D1A7A43DB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1 Questions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54771B-AFBC-44E6-B03A-146E203440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spcBef>
                <a:spcPct val="50000"/>
              </a:spcBef>
              <a:buFontTx/>
              <a:buNone/>
            </a:pPr>
            <a:r>
              <a:rPr lang="en-US" altLang="en-US" dirty="0"/>
              <a:t>A.  You may go straight ahead after yielding to traffic.  </a:t>
            </a:r>
          </a:p>
          <a:p>
            <a:pPr marL="609600" indent="-609600">
              <a:spcBef>
                <a:spcPct val="50000"/>
              </a:spcBef>
              <a:buFontTx/>
              <a:buNone/>
            </a:pPr>
            <a:r>
              <a:rPr lang="en-US" altLang="en-US" dirty="0"/>
              <a:t>B.   You may turn right on red.  </a:t>
            </a:r>
          </a:p>
          <a:p>
            <a:pPr marL="609600" indent="-609600">
              <a:spcBef>
                <a:spcPct val="50000"/>
              </a:spcBef>
              <a:buFontTx/>
              <a:buNone/>
            </a:pPr>
            <a:r>
              <a:rPr lang="en-US" altLang="en-US" dirty="0"/>
              <a:t>C.   You are in a no-passing zone. 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65EC98-3934-4C1B-A28C-390733AFE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6A5E9-5D27-4683-817D-E0581755D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23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9054C-BF19-43B1-BDC0-54E66F8C4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1 Answers </a:t>
            </a:r>
          </a:p>
        </p:txBody>
      </p:sp>
      <p:pic>
        <p:nvPicPr>
          <p:cNvPr id="6" name="Content Placeholder 5" descr="A car driving on a city street&#10;&#10;Description automatically generated">
            <a:extLst>
              <a:ext uri="{FF2B5EF4-FFF2-40B4-BE49-F238E27FC236}">
                <a16:creationId xmlns:a16="http://schemas.microsoft.com/office/drawing/2014/main" id="{9D3583F2-AF70-419E-B57B-98F0FF1128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371599"/>
            <a:ext cx="9144000" cy="550121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C0B425-1D66-4654-B1B4-0F7E0F033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DE7B7B-8E77-4693-8EFE-6FA230B0B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7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7CA2E8-DF22-400E-81BD-87207563C56F}"/>
              </a:ext>
            </a:extLst>
          </p:cNvPr>
          <p:cNvSpPr/>
          <p:nvPr/>
        </p:nvSpPr>
        <p:spPr>
          <a:xfrm>
            <a:off x="457200" y="5653317"/>
            <a:ext cx="7086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FF2929"/>
                </a:solidFill>
                <a:latin typeface="Arial" panose="020B0604020202020204" pitchFamily="34" charset="0"/>
              </a:rPr>
              <a:t>A.  You may go straight ahead after yielding to traffic.  False</a:t>
            </a:r>
          </a:p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FF2929"/>
                </a:solidFill>
                <a:latin typeface="Arial" panose="020B0604020202020204" pitchFamily="34" charset="0"/>
              </a:rPr>
              <a:t>B.  You may turn right on red.  True</a:t>
            </a:r>
          </a:p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FF2929"/>
                </a:solidFill>
                <a:latin typeface="Arial" panose="020B0604020202020204" pitchFamily="34" charset="0"/>
              </a:rPr>
              <a:t>C.  You are in a no-passing zone.  True</a:t>
            </a:r>
          </a:p>
        </p:txBody>
      </p:sp>
    </p:spTree>
    <p:extLst>
      <p:ext uri="{BB962C8B-B14F-4D97-AF65-F5344CB8AC3E}">
        <p14:creationId xmlns:p14="http://schemas.microsoft.com/office/powerpoint/2010/main" val="133781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B340E-EB84-46C2-B345-0DBEE5FB0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2</a:t>
            </a:r>
          </a:p>
        </p:txBody>
      </p:sp>
      <p:pic>
        <p:nvPicPr>
          <p:cNvPr id="6" name="Content Placeholder 5" descr="A picture containing sky, boat, outdoor, water&#10;&#10;Description automatically generated">
            <a:extLst>
              <a:ext uri="{FF2B5EF4-FFF2-40B4-BE49-F238E27FC236}">
                <a16:creationId xmlns:a16="http://schemas.microsoft.com/office/drawing/2014/main" id="{861CDDBA-A2CA-4B2E-BDE5-D746EF9F7D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454343"/>
            <a:ext cx="9150531" cy="540365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FD9AD1-50E0-4839-9BEC-43C3DA135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08D63D-4894-43A9-97D1-95DE8BCA3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58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72518-D3E6-468D-8EF2-400233400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2 Questions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61962D-02CC-41FE-B861-2C3DBA821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spcBef>
                <a:spcPct val="50000"/>
              </a:spcBef>
              <a:buFontTx/>
              <a:buAutoNum type="alphaUcPeriod"/>
            </a:pPr>
            <a:r>
              <a:rPr lang="en-US" altLang="en-US" dirty="0"/>
              <a:t>You are on Route 43.  </a:t>
            </a:r>
          </a:p>
          <a:p>
            <a:pPr marL="609600" indent="-609600">
              <a:spcBef>
                <a:spcPct val="50000"/>
              </a:spcBef>
              <a:buFontTx/>
              <a:buAutoNum type="alphaUcPeriod"/>
            </a:pPr>
            <a:r>
              <a:rPr lang="en-US" altLang="en-US" dirty="0"/>
              <a:t>Traffic may turn right without stopping.  </a:t>
            </a:r>
          </a:p>
          <a:p>
            <a:pPr marL="609600" indent="-609600">
              <a:spcBef>
                <a:spcPct val="50000"/>
              </a:spcBef>
              <a:buFontTx/>
              <a:buAutoNum type="alphaUcPeriod"/>
            </a:pPr>
            <a:r>
              <a:rPr lang="en-US" altLang="en-US" dirty="0"/>
              <a:t>No right turns are allowed on red.          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0A92BE-3C05-498E-9C1F-52943548F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85E7EF-12BE-4538-82BA-EEEA6B44C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2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A4E9D8B9AE294BB8664582FC3229C4" ma:contentTypeVersion="3" ma:contentTypeDescription="Create a new document." ma:contentTypeScope="" ma:versionID="cf1e4c4ca9d7da6aad23c111eea9510d">
  <xsd:schema xmlns:xsd="http://www.w3.org/2001/XMLSchema" xmlns:xs="http://www.w3.org/2001/XMLSchema" xmlns:p="http://schemas.microsoft.com/office/2006/metadata/properties" xmlns:ns1="http://schemas.microsoft.com/sharepoint/v3" xmlns:ns2="a7af8e22-4aad-4637-bdfe-8881feb25ebc" targetNamespace="http://schemas.microsoft.com/office/2006/metadata/properties" ma:root="true" ma:fieldsID="333eeef662f33d827901a6908d0661d8" ns1:_="" ns2:_="">
    <xsd:import namespace="http://schemas.microsoft.com/sharepoint/v3"/>
    <xsd:import namespace="a7af8e22-4aad-4637-bdfe-8881feb25ebc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af8e22-4aad-4637-bdfe-8881feb25eb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345E959-B139-4928-B6C0-4290FBE61FC4}">
  <ds:schemaRefs>
    <ds:schemaRef ds:uri="http://schemas.microsoft.com/office/2006/documentManagement/types"/>
    <ds:schemaRef ds:uri="f1c7bf0e-1cb0-48f8-99df-6e3f20f315ba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12A4EA4-2FD6-46CD-858F-1ABF09EFBD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40558B2-E7E6-4567-BED4-3F66C5E8F37F}"/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957</Words>
  <Application>Microsoft Office PowerPoint</Application>
  <PresentationFormat>On-screen Show (4:3)</PresentationFormat>
  <Paragraphs>184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9" baseType="lpstr">
      <vt:lpstr>Arial</vt:lpstr>
      <vt:lpstr>Calibri</vt:lpstr>
      <vt:lpstr>Office Theme</vt:lpstr>
      <vt:lpstr>TRAFFIC CONTROLS</vt:lpstr>
      <vt:lpstr>Practice Scenario       </vt:lpstr>
      <vt:lpstr>Practice Scenario Questions </vt:lpstr>
      <vt:lpstr>Answers </vt:lpstr>
      <vt:lpstr>Scenario 1</vt:lpstr>
      <vt:lpstr>Scenario 1 Questions </vt:lpstr>
      <vt:lpstr>Scenario 1 Answers </vt:lpstr>
      <vt:lpstr>Scenario 2</vt:lpstr>
      <vt:lpstr>Scenario 2 Questions </vt:lpstr>
      <vt:lpstr>Scenario 2 Answers </vt:lpstr>
      <vt:lpstr>Scenario 3</vt:lpstr>
      <vt:lpstr>Scenario 3 Questions </vt:lpstr>
      <vt:lpstr>Scenario 3 Answers </vt:lpstr>
      <vt:lpstr>Scenario 4</vt:lpstr>
      <vt:lpstr>Scenario 4 Questions </vt:lpstr>
      <vt:lpstr>Scenario 4 Answers </vt:lpstr>
      <vt:lpstr>Scenario 5 </vt:lpstr>
      <vt:lpstr>Scenario 5 Questions  </vt:lpstr>
      <vt:lpstr>Scenario 5 Answers </vt:lpstr>
      <vt:lpstr>Scenario 6</vt:lpstr>
      <vt:lpstr>Scenario 6 Questions </vt:lpstr>
      <vt:lpstr>Scenario 6 Answers </vt:lpstr>
      <vt:lpstr>Scenario 7</vt:lpstr>
      <vt:lpstr>Scenario 7 Questions </vt:lpstr>
      <vt:lpstr>Scenario 7 Answers </vt:lpstr>
      <vt:lpstr>Scenario 8 </vt:lpstr>
      <vt:lpstr>Scenario 8 Questions </vt:lpstr>
      <vt:lpstr>Scenario 8 Answers </vt:lpstr>
      <vt:lpstr>Scenario 9</vt:lpstr>
      <vt:lpstr>Scenario 9 Questions </vt:lpstr>
      <vt:lpstr>Scenario 9 Answers </vt:lpstr>
      <vt:lpstr>Scenario 10 </vt:lpstr>
      <vt:lpstr>Scenario 10 Questions </vt:lpstr>
      <vt:lpstr>Scenario 10 Answers </vt:lpstr>
      <vt:lpstr>Traffic Controls </vt:lpstr>
      <vt:lpstr>Contact/Mission</vt:lpstr>
    </vt:vector>
  </TitlesOfParts>
  <Company>PA Department of Education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Traffic Controls</dc:title>
  <dc:creator>pdeadmin</dc:creator>
  <cp:lastModifiedBy>Henry, Rachel</cp:lastModifiedBy>
  <cp:revision>51</cp:revision>
  <dcterms:created xsi:type="dcterms:W3CDTF">2017-02-01T18:23:33Z</dcterms:created>
  <dcterms:modified xsi:type="dcterms:W3CDTF">2024-03-25T15:27:32Z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33500</vt:r8>
  </property>
  <property fmtid="{D5CDD505-2E9C-101B-9397-08002B2CF9AE}" pid="3" name="_dlc_policyId">
    <vt:lpwstr>/InsidePDE/Documents</vt:lpwstr>
  </property>
  <property fmtid="{D5CDD505-2E9C-101B-9397-08002B2CF9AE}" pid="4" name="xd_ProgID">
    <vt:lpwstr/>
  </property>
  <property fmtid="{D5CDD505-2E9C-101B-9397-08002B2CF9AE}" pid="5" name="_CopySource">
    <vt:lpwstr>https://collab.pde.pa.gov/InsidePDE/Documents/Getting My Job Done/Accessibility/PDE PowerPoint Template - ADA Accessible.pptx</vt:lpwstr>
  </property>
  <property fmtid="{D5CDD505-2E9C-101B-9397-08002B2CF9AE}" pid="6" name="ContentTypeId">
    <vt:lpwstr>0x01010063A4E9D8B9AE294BB8664582FC3229C4</vt:lpwstr>
  </property>
  <property fmtid="{D5CDD505-2E9C-101B-9397-08002B2CF9AE}" pid="7" name="ItemRetentionFormula">
    <vt:lpwstr>&lt;formula id="Microsoft.Office.RecordsManagement.PolicyFeatures.Expiration.Formula.BuiltIn"&gt;&lt;number&gt;1&lt;/number&gt;&lt;property&gt;Post_x005f_x0020_End_x005f_x0020_Date&lt;/property&gt;&lt;propertyId&gt;00000000-0000-0000-0000-000000000000&lt;/propertyId&gt;&lt;period&gt;days&lt;/period&gt;&lt;/formula&gt;</vt:lpwstr>
  </property>
  <property fmtid="{D5CDD505-2E9C-101B-9397-08002B2CF9AE}" pid="8" name="TemplateUrl">
    <vt:lpwstr/>
  </property>
  <property fmtid="{D5CDD505-2E9C-101B-9397-08002B2CF9AE}" pid="9" name="xd_Signature">
    <vt:bool>false</vt:bool>
  </property>
  <property fmtid="{D5CDD505-2E9C-101B-9397-08002B2CF9AE}" pid="10" name="_SourceUrl">
    <vt:lpwstr/>
  </property>
  <property fmtid="{D5CDD505-2E9C-101B-9397-08002B2CF9AE}" pid="11" name="_SharedFileIndex">
    <vt:lpwstr/>
  </property>
</Properties>
</file>