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5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0"/>
    <a:srgbClr val="FF0000"/>
    <a:srgbClr val="FF3333"/>
    <a:srgbClr val="FF2929"/>
    <a:srgbClr val="FA0000"/>
    <a:srgbClr val="DA0000"/>
    <a:srgbClr val="F20000"/>
    <a:srgbClr val="E6E6E6"/>
    <a:srgbClr val="FF5D3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1539" autoAdjust="0"/>
  </p:normalViewPr>
  <p:slideViewPr>
    <p:cSldViewPr>
      <p:cViewPr varScale="1">
        <p:scale>
          <a:sx n="66" d="100"/>
          <a:sy n="66" d="100"/>
        </p:scale>
        <p:origin x="8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630A-B4C6-440D-8DFA-092D64E442B8}" type="datetime1">
              <a:rPr lang="en-US" smtClean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8029-EA98-428C-9C94-99DDD0A03049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0A0D-70E5-4974-AD90-8DA8B9AC48B2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BBFCA-7A7C-4191-8BC8-370AEEE02C16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6EB9F-620D-4745-B0DC-239369A89773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D5E9-816A-404D-95C5-1BCCD4E30359}" type="datetime1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4DF-3504-4A5A-ACA1-B091F23F45D1}" type="datetime1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96F1-C86A-40F8-B29C-18DAE3D14AAE}" type="datetime1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58EE-A39A-4E93-949A-DFFC70D6E94B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FFC4D-F93B-431C-B876-5FCBBC91611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C0341-FC7F-406E-BA30-1FF03FFEEBCF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Users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Perceptual Awareness and Sharing the 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3D52-904E-4A66-ACEA-A7B79BE56C18}" type="datetime1">
              <a:rPr lang="en-US" smtClean="0"/>
              <a:t>3/25/2024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AE89-657F-44D3-A4EC-271AC560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FE471-390F-456F-B250-6600761AD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CF766-05CE-40C8-A961-F5EF8C4F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B94E4-3564-47ED-AD39-A25DF6FC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2" descr="C:\PrimeFilm Scans\O-2prfrd.jpg">
            <a:extLst>
              <a:ext uri="{FF2B5EF4-FFF2-40B4-BE49-F238E27FC236}">
                <a16:creationId xmlns:a16="http://schemas.microsoft.com/office/drawing/2014/main" id="{A417CF5A-D25A-42D1-82AC-189854AE2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960"/>
            <a:ext cx="9144000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9F62D8-EB9D-480C-A24E-E3755364C8C6}"/>
              </a:ext>
            </a:extLst>
          </p:cNvPr>
          <p:cNvSpPr/>
          <p:nvPr/>
        </p:nvSpPr>
        <p:spPr>
          <a:xfrm>
            <a:off x="76200" y="5642954"/>
            <a:ext cx="8001000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sz="1600" b="1" dirty="0">
                <a:solidFill>
                  <a:srgbClr val="FF0101"/>
                </a:solidFill>
                <a:latin typeface="Arial" panose="020B0604020202020204" pitchFamily="34" charset="0"/>
              </a:rPr>
              <a:t> There is a driver in one of the parked cars on your right side.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sz="1600" b="1" dirty="0">
                <a:solidFill>
                  <a:srgbClr val="FF0101"/>
                </a:solidFill>
                <a:latin typeface="Arial" panose="020B0604020202020204" pitchFamily="34" charset="0"/>
              </a:rPr>
              <a:t> The oncoming car is partially in your lane.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sz="1600" b="1" dirty="0">
                <a:solidFill>
                  <a:srgbClr val="FF0101"/>
                </a:solidFill>
                <a:latin typeface="Arial" panose="020B0604020202020204" pitchFamily="34" charset="0"/>
              </a:rPr>
              <a:t> A car door is open on the left side.  False</a:t>
            </a:r>
            <a:endParaRPr lang="en-US" altLang="en-US" sz="1600" b="1" dirty="0">
              <a:solidFill>
                <a:srgbClr val="FF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2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8EBE-B87F-4987-841B-BC2EF427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18705-D943-4AEE-A2D2-8F41C42DC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93983-92F9-4DA3-B7B6-3882C7387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8C65B-AA58-434B-9D09-38DC576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2" descr="C:\PrimeFilm Scans\O-3prfrd.jpg">
            <a:extLst>
              <a:ext uri="{FF2B5EF4-FFF2-40B4-BE49-F238E27FC236}">
                <a16:creationId xmlns:a16="http://schemas.microsoft.com/office/drawing/2014/main" id="{AE94A11D-4F96-4486-9C56-3E0F3A76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3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BBD5B-757E-4643-82A9-8E79DB60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3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7FBBC-AA50-418C-B1D9-CE3EFF266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A car ahead is backing out of a driveway.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bike rider is an adult.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parked car on the left ahead.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BB53B-55A9-4979-A1AE-3FEEAE69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ADA01-6E54-4844-90CD-677BFD42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6D9FB-C46E-478F-B64C-83DD575A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3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234F-D821-4F3F-B30C-39C2C2E53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A0354-4B4E-4345-B4CB-4F0E54482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B33FB-5E4F-4F82-9EA9-31864C77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C:\PrimeFilm Scans\O-3prfrd.jpg">
            <a:extLst>
              <a:ext uri="{FF2B5EF4-FFF2-40B4-BE49-F238E27FC236}">
                <a16:creationId xmlns:a16="http://schemas.microsoft.com/office/drawing/2014/main" id="{9112A08E-8E17-4CAF-AB7B-03FFB3EE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81B5C1-404A-4B7C-9195-212FD0F69197}"/>
              </a:ext>
            </a:extLst>
          </p:cNvPr>
          <p:cNvSpPr/>
          <p:nvPr/>
        </p:nvSpPr>
        <p:spPr>
          <a:xfrm>
            <a:off x="0" y="5823871"/>
            <a:ext cx="56388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 A car ahead is backing out of a driveway.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The bike rider is an adult.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E0000"/>
                </a:solidFill>
                <a:latin typeface="Arial" panose="020B0604020202020204" pitchFamily="34" charset="0"/>
              </a:rPr>
              <a:t>There is a parked car on the left ahead.  True</a:t>
            </a:r>
          </a:p>
        </p:txBody>
      </p:sp>
    </p:spTree>
    <p:extLst>
      <p:ext uri="{BB962C8B-B14F-4D97-AF65-F5344CB8AC3E}">
        <p14:creationId xmlns:p14="http://schemas.microsoft.com/office/powerpoint/2010/main" val="294613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F2A3-CA54-440B-91E7-C7A9EA71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FF236-9FC0-44EA-8600-07155DE1F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63E07-058B-45B3-8684-6E69806B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1E1F5-CD5F-4F29-99DE-1804C1DE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 descr="C:\PrimeFilm Scans\O-4prfrd.jpg">
            <a:extLst>
              <a:ext uri="{FF2B5EF4-FFF2-40B4-BE49-F238E27FC236}">
                <a16:creationId xmlns:a16="http://schemas.microsoft.com/office/drawing/2014/main" id="{2ECA1DD4-F289-46BE-A182-81F18A4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3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05C39-770F-4A4D-AEA2-21FCDA15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94D65-AA6A-4E8D-B874-4332DB29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first parked car on the right is backing up. 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A car ahead in your lane is stopped.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oncoming car has the left turn signal on.  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D74AF-0A8B-4586-80AE-6F05F057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4D4B7-D4AF-45FA-832F-F9F2275F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C465-3EFB-4DB8-B9F2-86306C56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4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5154F-B206-4223-AE9F-4D1159D99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C8243-9D7F-40A7-A7D4-CB42FAC1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33C9A-62F9-4193-A6B7-7CA7A8E4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 descr="C:\PrimeFilm Scans\O-4prfrd.jpg">
            <a:extLst>
              <a:ext uri="{FF2B5EF4-FFF2-40B4-BE49-F238E27FC236}">
                <a16:creationId xmlns:a16="http://schemas.microsoft.com/office/drawing/2014/main" id="{FC75A466-AABE-4241-A863-DEFEEB84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A8F2F-2279-4E96-8A53-3CFEE94CD101}"/>
              </a:ext>
            </a:extLst>
          </p:cNvPr>
          <p:cNvSpPr/>
          <p:nvPr/>
        </p:nvSpPr>
        <p:spPr>
          <a:xfrm>
            <a:off x="1385455" y="2514600"/>
            <a:ext cx="6234545" cy="1031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first parked car on the right is backing up.  False 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A car ahead in your lane is stopped.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The oncoming car has the left turn signal on.   False</a:t>
            </a:r>
          </a:p>
        </p:txBody>
      </p:sp>
    </p:spTree>
    <p:extLst>
      <p:ext uri="{BB962C8B-B14F-4D97-AF65-F5344CB8AC3E}">
        <p14:creationId xmlns:p14="http://schemas.microsoft.com/office/powerpoint/2010/main" val="62556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70A6-2C5F-4A72-A42B-0791DF8E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E0C6D-303F-4B69-BDF2-976A2C63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D91B8-D3C9-41A4-B190-DBEBF09C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6E41F-9B28-4D35-8558-F655AA35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 descr="C:\PrimeFilm Scans\O-5prfrd.jpg">
            <a:extLst>
              <a:ext uri="{FF2B5EF4-FFF2-40B4-BE49-F238E27FC236}">
                <a16:creationId xmlns:a16="http://schemas.microsoft.com/office/drawing/2014/main" id="{375873B9-113D-412D-A8AA-A1E052F0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31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B8AD-8F43-4DCF-AEFE-BE74F7C6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EF16-13BA-42CB-8AA7-A86A9EEA7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first parked car on the right has its door partly open.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A parked car on the left is entering traffic.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an oncoming ambulance. 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8B982-546B-43D8-8EE1-442C28FF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E1700-9658-498A-97F5-11917B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7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E856-CB58-45AE-A103-E3EA485C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5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FE6DE-00D1-4EF9-A2C9-37A6B10CC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9F22E-CEB6-4284-A1B1-8A775CC2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972A0C-298C-4610-AC16-59E570FC8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C:\PrimeFilm Scans\O-5prfrd.jpg">
            <a:extLst>
              <a:ext uri="{FF2B5EF4-FFF2-40B4-BE49-F238E27FC236}">
                <a16:creationId xmlns:a16="http://schemas.microsoft.com/office/drawing/2014/main" id="{3808336C-8BCC-4EF1-A3C7-E94135716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394D45-C911-489C-A9C6-B15CC45FCFBF}"/>
              </a:ext>
            </a:extLst>
          </p:cNvPr>
          <p:cNvSpPr/>
          <p:nvPr/>
        </p:nvSpPr>
        <p:spPr>
          <a:xfrm>
            <a:off x="0" y="5839285"/>
            <a:ext cx="7696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E6E6"/>
                </a:solidFill>
                <a:latin typeface="Arial" panose="020B0604020202020204" pitchFamily="34" charset="0"/>
              </a:rPr>
              <a:t> The first parked car on the right has its door partly open.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E6E6"/>
                </a:solidFill>
                <a:latin typeface="Arial" panose="020B0604020202020204" pitchFamily="34" charset="0"/>
              </a:rPr>
              <a:t> A parked car on the left is entering traffic.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6E6E6"/>
                </a:solidFill>
                <a:latin typeface="Arial" panose="020B0604020202020204" pitchFamily="34" charset="0"/>
              </a:rPr>
              <a:t> There is an oncoming ambulance.  True</a:t>
            </a:r>
          </a:p>
        </p:txBody>
      </p:sp>
    </p:spTree>
    <p:extLst>
      <p:ext uri="{BB962C8B-B14F-4D97-AF65-F5344CB8AC3E}">
        <p14:creationId xmlns:p14="http://schemas.microsoft.com/office/powerpoint/2010/main" val="147612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57AF2-7F98-445B-850F-DA14E34254B5}" type="datetime1">
              <a:rPr lang="en-US" smtClean="0"/>
              <a:t>3/25/2024</a:t>
            </a:fld>
            <a:endParaRPr lang="en-US"/>
          </a:p>
        </p:txBody>
      </p:sp>
      <p:pic>
        <p:nvPicPr>
          <p:cNvPr id="6" name="Picture 2" descr="043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61C4C947-A45A-44A3-96D4-BB999B51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22A7-ADBC-4ED2-B319-ED103163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1292D-CD62-4ED0-B6E2-A769EC9D8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F986-5D93-4105-9F70-C43428F8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60B15-2595-4156-8C23-2A923AA8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C:\PrimeFilm Scans\O-6prfrd.jpg">
            <a:extLst>
              <a:ext uri="{FF2B5EF4-FFF2-40B4-BE49-F238E27FC236}">
                <a16:creationId xmlns:a16="http://schemas.microsoft.com/office/drawing/2014/main" id="{6B43E56D-619C-476B-A47D-41692647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573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41BC-A3C7-451C-A82F-BA7297F7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FC169-274C-4DD7-B2E8-E8DC48017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dump truck ahead is on the lane line.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tank truck on the right is centered in the lane.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station wagon in the left lane has brake lights on.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C408-7B1D-4FD8-B6F7-0B0130A7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69456-F51B-489E-AC0A-FFE750BC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9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62C1-6B16-4F42-877A-A245A520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6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66D4C-84CE-4D0F-8F24-F6E6DC7DC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728AA-74DE-4583-A5CF-C9AE743E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31456-5114-48FC-B4FF-B8DFBF41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2" descr="C:\PrimeFilm Scans\O-6prfrd.jpg">
            <a:extLst>
              <a:ext uri="{FF2B5EF4-FFF2-40B4-BE49-F238E27FC236}">
                <a16:creationId xmlns:a16="http://schemas.microsoft.com/office/drawing/2014/main" id="{A3405C05-0D7A-40FB-A4A5-BCAE6547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166C29-7462-4DED-A20F-3D501B236959}"/>
              </a:ext>
            </a:extLst>
          </p:cNvPr>
          <p:cNvSpPr/>
          <p:nvPr/>
        </p:nvSpPr>
        <p:spPr>
          <a:xfrm>
            <a:off x="304800" y="5609098"/>
            <a:ext cx="7315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dump truck ahead is on the lane line.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tank truck on the right is centered in the lane.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station wagon in the left lane has brake lights on.  False</a:t>
            </a:r>
          </a:p>
        </p:txBody>
      </p:sp>
    </p:spTree>
    <p:extLst>
      <p:ext uri="{BB962C8B-B14F-4D97-AF65-F5344CB8AC3E}">
        <p14:creationId xmlns:p14="http://schemas.microsoft.com/office/powerpoint/2010/main" val="2369449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9462-D5E2-434C-8FEF-A9E1F7A3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A0495-E2BD-4C21-A2C8-FE19660AD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A1812-CA19-4BF4-956B-A658B28B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951CA-B043-4FF0-8179-AEA6CC9B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" descr="C:\PrimeFilm Scans\O-7prfrd.jpg">
            <a:extLst>
              <a:ext uri="{FF2B5EF4-FFF2-40B4-BE49-F238E27FC236}">
                <a16:creationId xmlns:a16="http://schemas.microsoft.com/office/drawing/2014/main" id="{1CB750A7-BAE6-4DC6-997E-5990A43C9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42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26E30-401C-42C1-AC7C-DCE243EC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66AB-B6EC-4459-9142-DF4790B19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There is a maintenance truck on the shoulder.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truck ahead is on the lane line.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truck ahead has the left turn signal on.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2465F-8A0F-4672-9388-E554ECFC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C804D-60CD-4969-B94C-F2924603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30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B48F-F86B-48E9-BA19-C3100530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7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2B58E-840B-46F0-A278-E2038AE1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84FB-D6AB-4FC9-89D7-3704FA85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7CA9D-7A7B-475F-8957-0DDB886E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 descr="C:\PrimeFilm Scans\O-7prfrd.jpg">
            <a:extLst>
              <a:ext uri="{FF2B5EF4-FFF2-40B4-BE49-F238E27FC236}">
                <a16:creationId xmlns:a16="http://schemas.microsoft.com/office/drawing/2014/main" id="{9974F912-4E99-4AB8-85F3-3A46F715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2488BC-C567-4DAE-84B4-34E7F00BB207}"/>
              </a:ext>
            </a:extLst>
          </p:cNvPr>
          <p:cNvSpPr/>
          <p:nvPr/>
        </p:nvSpPr>
        <p:spPr>
          <a:xfrm>
            <a:off x="152400" y="5609098"/>
            <a:ext cx="6248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</a:rPr>
              <a:t> There is a maintenance truck on the shoulder.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</a:rPr>
              <a:t> The truck ahead is on the lane line.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A0000"/>
                </a:solidFill>
                <a:latin typeface="Arial" panose="020B0604020202020204" pitchFamily="34" charset="0"/>
              </a:rPr>
              <a:t> The truck ahead has the left turn signal on.  False</a:t>
            </a:r>
          </a:p>
        </p:txBody>
      </p:sp>
    </p:spTree>
    <p:extLst>
      <p:ext uri="{BB962C8B-B14F-4D97-AF65-F5344CB8AC3E}">
        <p14:creationId xmlns:p14="http://schemas.microsoft.com/office/powerpoint/2010/main" val="1473441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A8B1C-E77B-41A9-8BA5-074EF127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37A8-9E33-468D-BD6F-E5875C8CB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BDAF4-E413-4A88-BB8B-65A7DEC6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91950-0880-40DB-B786-FBBCE568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 descr="C:\PrimeFilm Scans\O-8prfrda.jpg">
            <a:extLst>
              <a:ext uri="{FF2B5EF4-FFF2-40B4-BE49-F238E27FC236}">
                <a16:creationId xmlns:a16="http://schemas.microsoft.com/office/drawing/2014/main" id="{52C8B3E8-C736-4D59-9CA1-5A623256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20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17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F045-FED5-45AF-B0E5-390C3123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581E-A0D1-48C0-90F6-07815B58F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bicyclist is looking at us.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is a second oncoming bicyclist.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There are two pedestrians in the street on the left side.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EB29F-DDCF-4712-8C42-ABF6FBF3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4A12B-90A1-41CF-9165-D97A2D9F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245C-375A-4952-A1BD-B85B5C47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8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A5D1-5ED4-469D-8BE3-5C3290D0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466D-CB31-4339-9136-5BA4F345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EE00F-E496-485B-A2FF-2AB13B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2" descr="C:\PrimeFilm Scans\O-8prfrda.jpg">
            <a:extLst>
              <a:ext uri="{FF2B5EF4-FFF2-40B4-BE49-F238E27FC236}">
                <a16:creationId xmlns:a16="http://schemas.microsoft.com/office/drawing/2014/main" id="{9E51995D-A9B9-4231-842A-FA457DD7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20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8B0823-8FCD-4B59-9DB1-59ADCB3F55BB}"/>
              </a:ext>
            </a:extLst>
          </p:cNvPr>
          <p:cNvSpPr/>
          <p:nvPr/>
        </p:nvSpPr>
        <p:spPr>
          <a:xfrm>
            <a:off x="613064" y="5724192"/>
            <a:ext cx="7848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The bicyclist is looking at us.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There is a second oncoming bicyclist.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3333"/>
                </a:solidFill>
                <a:latin typeface="Arial" panose="020B0604020202020204" pitchFamily="34" charset="0"/>
              </a:rPr>
              <a:t>There are two pedestrians in the street on the left side.  True</a:t>
            </a:r>
          </a:p>
        </p:txBody>
      </p:sp>
    </p:spTree>
    <p:extLst>
      <p:ext uri="{BB962C8B-B14F-4D97-AF65-F5344CB8AC3E}">
        <p14:creationId xmlns:p14="http://schemas.microsoft.com/office/powerpoint/2010/main" val="421554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25DC-FA0D-4CD7-91EC-861AA4729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EB92-DF87-4171-BADD-2BD6E814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5F507-6E0D-4421-9652-6CAACFBC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5F0F6-3DFA-42EC-9BE1-34875736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C:\PrimeFilm Scans\O-9prfrd.jpg">
            <a:extLst>
              <a:ext uri="{FF2B5EF4-FFF2-40B4-BE49-F238E27FC236}">
                <a16:creationId xmlns:a16="http://schemas.microsoft.com/office/drawing/2014/main" id="{19E698AB-86C0-4529-8969-AB118707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3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EB08-7162-41F7-B66B-E1F63D80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Scene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0840-F1E9-405C-AA2A-B1448116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ongoing vehicle has brake lights on.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parked vehicle on the right appears to be ready to enter our lane.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oncoming vehicle is turning to its right.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A4C43-0531-4404-B679-08698687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6CB95-AD0E-4296-ABBF-9F7960F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2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28B6-F8AB-4EFC-9819-7040FC97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DB923-3813-439C-9472-89AD7B232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first car ahead is over the lane line.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second  car ahead has the brake lights on.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tank truck is changing lanes.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9763D-0E9D-46EB-91DA-4A1D265B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2057D-3806-4904-916A-2D441635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59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EC4AA-AEAB-41D7-9B87-69B1E5C6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9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E8227-367F-4362-A467-7F0DF45A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1A46E-CBE6-4900-BE28-FF5C06D7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9B04F-F338-4A50-91E6-D2993E0D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 descr="C:\PrimeFilm Scans\O-9prfrd.jpg">
            <a:extLst>
              <a:ext uri="{FF2B5EF4-FFF2-40B4-BE49-F238E27FC236}">
                <a16:creationId xmlns:a16="http://schemas.microsoft.com/office/drawing/2014/main" id="{72A8C8AB-2605-426E-85FF-AD4E13BC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E1C8EA-CF17-41E2-8B7E-C25682B101C7}"/>
              </a:ext>
            </a:extLst>
          </p:cNvPr>
          <p:cNvSpPr/>
          <p:nvPr/>
        </p:nvSpPr>
        <p:spPr>
          <a:xfrm>
            <a:off x="304800" y="1600200"/>
            <a:ext cx="6553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first car ahead is over the lane line.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second car ahead has the brake lights on.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The tank truck is changing lanes.  False</a:t>
            </a:r>
          </a:p>
        </p:txBody>
      </p:sp>
    </p:spTree>
    <p:extLst>
      <p:ext uri="{BB962C8B-B14F-4D97-AF65-F5344CB8AC3E}">
        <p14:creationId xmlns:p14="http://schemas.microsoft.com/office/powerpoint/2010/main" val="366438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8C9F-2288-4978-9221-AB477FED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DD3A-D926-487D-9507-1E37465C2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6090F-8D1F-4596-A9EA-713A7183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56E8D-4A2B-4030-9988-54C9AE11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 descr="C:\PrimeFilm Scans\O-10011.jpg">
            <a:extLst>
              <a:ext uri="{FF2B5EF4-FFF2-40B4-BE49-F238E27FC236}">
                <a16:creationId xmlns:a16="http://schemas.microsoft.com/office/drawing/2014/main" id="{5485D57A-873F-40E8-A0F4-32BF0A7C3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56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311F-B6A4-4370-9D2C-EACC30A5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20C4F-74C2-4DD6-B304-BC0482048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 double-parked truck has no driver.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oncoming car is over the center line.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No parked cars on the right have wheels turned out.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01D0-5F07-41DD-A137-EF515A7B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192A9-72BF-4533-A4DC-3FFCA9F2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99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DBC8-D707-4659-9E3B-527DA7466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10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5B37-4F63-4FA4-B7C5-E907466E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BC073-3B46-4B67-A612-EA076B5F0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3BF54-72F0-495F-95FC-2706FD3D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2" descr="C:\PrimeFilm Scans\O-10011.jpg">
            <a:extLst>
              <a:ext uri="{FF2B5EF4-FFF2-40B4-BE49-F238E27FC236}">
                <a16:creationId xmlns:a16="http://schemas.microsoft.com/office/drawing/2014/main" id="{8911C14B-8BFB-47EF-AF37-575B1485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F0A67-2EDD-43B3-927C-2E3F9B3082A5}"/>
              </a:ext>
            </a:extLst>
          </p:cNvPr>
          <p:cNvSpPr/>
          <p:nvPr/>
        </p:nvSpPr>
        <p:spPr>
          <a:xfrm>
            <a:off x="304800" y="5284121"/>
            <a:ext cx="71628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0000"/>
                </a:solidFill>
                <a:latin typeface="Arial" panose="020B0604020202020204" pitchFamily="34" charset="0"/>
              </a:rPr>
              <a:t> The double-parked truck has no driver.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0000"/>
                </a:solidFill>
                <a:latin typeface="Arial" panose="020B0604020202020204" pitchFamily="34" charset="0"/>
              </a:rPr>
              <a:t> The oncoming car is over the center line.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EE0000"/>
                </a:solidFill>
                <a:latin typeface="Arial" panose="020B0604020202020204" pitchFamily="34" charset="0"/>
              </a:rPr>
              <a:t> No parked cars on the right have wheels turned out.  True</a:t>
            </a:r>
            <a:endParaRPr lang="en-US" altLang="en-US" b="1" dirty="0">
              <a:solidFill>
                <a:srgbClr val="E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13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76250" y="243046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the (the topic of the presentation) please visit PDE’s website at </a:t>
            </a:r>
            <a:r>
              <a:rPr lang="en-US" altLang="en-US" sz="2000" u="sng" dirty="0">
                <a:solidFill>
                  <a:srgbClr val="0000FF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476250" y="3836075"/>
            <a:ext cx="821055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adults.</a:t>
            </a:r>
            <a:endParaRPr lang="en-US" sz="1600" dirty="0"/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09242-B7C9-4E08-B84E-BC2A06CF552E}" type="datetime1">
              <a:rPr lang="en-US" smtClean="0"/>
              <a:t>3/25/2024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1E34-AAC0-4D37-B816-4B14EE27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Scene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9BD51-AF00-4F11-9DC2-6C609DFD7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58C2C-5945-4E48-93EB-8C29CDDBC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08B18-093C-4DBE-8525-5FDE9D6D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 descr="043.JPG                                                        047EC06A000404_4442                    B50FDDCE:">
            <a:extLst>
              <a:ext uri="{FF2B5EF4-FFF2-40B4-BE49-F238E27FC236}">
                <a16:creationId xmlns:a16="http://schemas.microsoft.com/office/drawing/2014/main" id="{AB518877-0D12-4BFC-AA4A-0F5EB90E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873"/>
            <a:ext cx="9144000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3105AF-B246-47B6-BF96-9661E61AC403}"/>
              </a:ext>
            </a:extLst>
          </p:cNvPr>
          <p:cNvSpPr/>
          <p:nvPr/>
        </p:nvSpPr>
        <p:spPr>
          <a:xfrm>
            <a:off x="457200" y="5398802"/>
            <a:ext cx="64008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6161"/>
                </a:solidFill>
                <a:latin typeface="Arial" panose="020B0604020202020204" pitchFamily="34" charset="0"/>
              </a:rPr>
              <a:t>The ongoing vehicle has brake lights on.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6161"/>
                </a:solidFill>
                <a:latin typeface="Arial" panose="020B0604020202020204" pitchFamily="34" charset="0"/>
              </a:rPr>
              <a:t>The parked vehicle on the right appears to be ready to enter our lane.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FF6161"/>
                </a:solidFill>
                <a:latin typeface="Arial" panose="020B0604020202020204" pitchFamily="34" charset="0"/>
              </a:rPr>
              <a:t>The oncoming vehicle is turning to its right. True</a:t>
            </a:r>
          </a:p>
        </p:txBody>
      </p:sp>
    </p:spTree>
    <p:extLst>
      <p:ext uri="{BB962C8B-B14F-4D97-AF65-F5344CB8AC3E}">
        <p14:creationId xmlns:p14="http://schemas.microsoft.com/office/powerpoint/2010/main" val="127270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3A81E-162A-47B9-B21A-7D802515B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09A41-A58A-48A0-80E6-02D3FB0CB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CC9C6-B782-47E5-969B-46F1A853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4A452-7A67-440F-A750-2C261803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 descr="C:\PrimeFilm Scans\OO-1a.jpg">
            <a:extLst>
              <a:ext uri="{FF2B5EF4-FFF2-40B4-BE49-F238E27FC236}">
                <a16:creationId xmlns:a16="http://schemas.microsoft.com/office/drawing/2014/main" id="{19A845D2-22F5-4973-88FB-37561712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7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201F-60FA-44C8-BFA6-A136A40C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2903-F607-412A-BFE0-DA31455AB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None of the parked cars has wheels turned out.   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ongoing car is getting ready to turn left.        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oncoming car is preparing to turn left.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3675F-8497-4132-AD88-46C34F6F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7D72B-FC0A-4FD6-AA5A-87B791F3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B924-D82D-4F73-8F46-70644AE9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1 Answers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96D51-5284-452C-86B9-772A2EE4C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A1930-AE9A-4C63-8C29-54DE7DAC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2083C-0EBC-43C4-91AC-4F466E59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 descr="C:\PrimeFilm Scans\OO-1a.jpg">
            <a:extLst>
              <a:ext uri="{FF2B5EF4-FFF2-40B4-BE49-F238E27FC236}">
                <a16:creationId xmlns:a16="http://schemas.microsoft.com/office/drawing/2014/main" id="{8CF76812-944B-4644-B829-DE2C5055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F8430-B53C-4E86-824C-32B59E232C7C}"/>
              </a:ext>
            </a:extLst>
          </p:cNvPr>
          <p:cNvSpPr/>
          <p:nvPr/>
        </p:nvSpPr>
        <p:spPr>
          <a:xfrm>
            <a:off x="2895600" y="5687346"/>
            <a:ext cx="63246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A0000"/>
                </a:solidFill>
                <a:latin typeface="Arial" panose="020B0604020202020204" pitchFamily="34" charset="0"/>
              </a:rPr>
              <a:t> None of the parked cars has wheels turned out.  True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A0000"/>
                </a:solidFill>
                <a:latin typeface="Arial" panose="020B0604020202020204" pitchFamily="34" charset="0"/>
              </a:rPr>
              <a:t> The ongoing car is getting ready to turn left.  False</a:t>
            </a:r>
          </a:p>
          <a:p>
            <a:pPr>
              <a:spcBef>
                <a:spcPct val="20000"/>
              </a:spcBef>
              <a:buFontTx/>
              <a:buAutoNum type="alphaUcPeriod"/>
            </a:pPr>
            <a:r>
              <a:rPr lang="en-US" altLang="en-US" b="1" dirty="0">
                <a:solidFill>
                  <a:srgbClr val="DA0000"/>
                </a:solidFill>
                <a:latin typeface="Arial" panose="020B0604020202020204" pitchFamily="34" charset="0"/>
              </a:rPr>
              <a:t> The oncoming car is preparing to turn left.  False</a:t>
            </a:r>
          </a:p>
        </p:txBody>
      </p:sp>
    </p:spTree>
    <p:extLst>
      <p:ext uri="{BB962C8B-B14F-4D97-AF65-F5344CB8AC3E}">
        <p14:creationId xmlns:p14="http://schemas.microsoft.com/office/powerpoint/2010/main" val="644295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241B6-B8D9-4A06-A19D-1E1AAE01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D5E02-A3E9-4B4F-B4FC-9260E0C49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6F12B-464A-4EC5-9B8C-9BDA1EB0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D7096-D6BB-4E26-971C-5CDE36A7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 descr="C:\PrimeFilm Scans\O-2prfrd.jpg">
            <a:extLst>
              <a:ext uri="{FF2B5EF4-FFF2-40B4-BE49-F238E27FC236}">
                <a16:creationId xmlns:a16="http://schemas.microsoft.com/office/drawing/2014/main" id="{4754D18F-F809-4C43-B89D-9F6C3899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4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1FD6-42A2-47B4-8031-E639FC6B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2 Questions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39B44-5D85-493F-975E-79A6060C2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lphaUcPeriod"/>
            </a:pPr>
            <a:r>
              <a:rPr lang="en-US" altLang="en-US" dirty="0"/>
              <a:t>There is a driver in one of the parked cars on your right side.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The oncoming car is partially in your lane.  </a:t>
            </a:r>
          </a:p>
          <a:p>
            <a:pPr marL="609600" indent="-609600">
              <a:buFontTx/>
              <a:buAutoNum type="alphaUcPeriod"/>
            </a:pPr>
            <a:r>
              <a:rPr lang="en-US" altLang="en-US" dirty="0"/>
              <a:t>A car door is open on the left side.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5782E-D50B-49D5-85DE-82E62884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F1AE-9D07-4FAF-9EEC-B15CCCFC2843}" type="datetime1">
              <a:rPr lang="en-US" smtClean="0"/>
              <a:t>3/25/2024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3A773-9E07-4616-BF7E-289A2927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5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5E959-B139-4928-B6C0-4290FBE61FC4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f1c7bf0e-1cb0-48f8-99df-6e3f20f315ba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8E278B-BF64-45CD-8616-38760A3A0262}"/>
</file>

<file path=customXml/itemProps3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970</Words>
  <Application>Microsoft Office PowerPoint</Application>
  <PresentationFormat>On-screen Show (4:3)</PresentationFormat>
  <Paragraphs>175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Other Users </vt:lpstr>
      <vt:lpstr>Practice Scene </vt:lpstr>
      <vt:lpstr>Practice Scene Questions </vt:lpstr>
      <vt:lpstr>Practice Scene Answers </vt:lpstr>
      <vt:lpstr>Scene 1</vt:lpstr>
      <vt:lpstr>Scene 1 Questions </vt:lpstr>
      <vt:lpstr>Scene 1 Answers </vt:lpstr>
      <vt:lpstr>Scene 2</vt:lpstr>
      <vt:lpstr>Scene 2 Questions </vt:lpstr>
      <vt:lpstr>Scene 2 Answers </vt:lpstr>
      <vt:lpstr>Scene 3</vt:lpstr>
      <vt:lpstr>Scene 3 Questions </vt:lpstr>
      <vt:lpstr>Scene 3 Answers </vt:lpstr>
      <vt:lpstr>Scene 4</vt:lpstr>
      <vt:lpstr>Scene 4 Questions </vt:lpstr>
      <vt:lpstr>Scene 4 Answers </vt:lpstr>
      <vt:lpstr>Scene 5</vt:lpstr>
      <vt:lpstr>Scene 5 Questions </vt:lpstr>
      <vt:lpstr>Scene 5 Answers </vt:lpstr>
      <vt:lpstr>Scene 6</vt:lpstr>
      <vt:lpstr>Scene 6 Questions</vt:lpstr>
      <vt:lpstr>Scene 6 Answers</vt:lpstr>
      <vt:lpstr>Scene 7 </vt:lpstr>
      <vt:lpstr>Scene 7 Questions</vt:lpstr>
      <vt:lpstr>Scene 7 Answers </vt:lpstr>
      <vt:lpstr>Scene 8 </vt:lpstr>
      <vt:lpstr>Scene 8 Questions </vt:lpstr>
      <vt:lpstr>Scene 8 Answers </vt:lpstr>
      <vt:lpstr>Scene 9</vt:lpstr>
      <vt:lpstr>Scene 9 Questions </vt:lpstr>
      <vt:lpstr>Scene 9 Answers </vt:lpstr>
      <vt:lpstr>Scene 10</vt:lpstr>
      <vt:lpstr>Scene 10 Questions </vt:lpstr>
      <vt:lpstr>Scene 10 Answers 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Users</dc:title>
  <dc:creator>pdeadmin</dc:creator>
  <cp:lastModifiedBy>Henry, Rachel</cp:lastModifiedBy>
  <cp:revision>60</cp:revision>
  <dcterms:created xsi:type="dcterms:W3CDTF">2017-02-01T18:23:33Z</dcterms:created>
  <dcterms:modified xsi:type="dcterms:W3CDTF">2024-03-25T15:25:22Z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8" name="TemplateUrl">
    <vt:lpwstr/>
  </property>
  <property fmtid="{D5CDD505-2E9C-101B-9397-08002B2CF9AE}" pid="9" name="xd_Signature">
    <vt:bool>false</vt:bool>
  </property>
  <property fmtid="{D5CDD505-2E9C-101B-9397-08002B2CF9AE}" pid="10" name="_SourceUrl">
    <vt:lpwstr/>
  </property>
  <property fmtid="{D5CDD505-2E9C-101B-9397-08002B2CF9AE}" pid="11" name="_SharedFileIndex">
    <vt:lpwstr/>
  </property>
</Properties>
</file>