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2"/>
  </p:notesMasterIdLst>
  <p:sldIdLst>
    <p:sldId id="256" r:id="rId5"/>
    <p:sldId id="257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258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33"/>
    <a:srgbClr val="FE0000"/>
    <a:srgbClr val="EA0000"/>
    <a:srgbClr val="FF0000"/>
    <a:srgbClr val="F20000"/>
    <a:srgbClr val="EE0000"/>
    <a:srgbClr val="FF2929"/>
    <a:srgbClr val="DA0000"/>
    <a:srgbClr val="FF6D6D"/>
    <a:srgbClr val="FF4B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9" autoAdjust="0"/>
    <p:restoredTop sz="94661" autoAdjust="0"/>
  </p:normalViewPr>
  <p:slideViewPr>
    <p:cSldViewPr>
      <p:cViewPr varScale="1">
        <p:scale>
          <a:sx n="68" d="100"/>
          <a:sy n="68" d="100"/>
        </p:scale>
        <p:origin x="78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EEBFCE-E1AD-4C66-8436-2B8546317258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DDAA2-1C43-4F84-BCB8-BB799C3B5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074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3630A-B4C6-440D-8DFA-092D64E442B8}" type="datetime1">
              <a:rPr lang="en-US" smtClean="0"/>
              <a:t>3/25/2024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118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68029-EA98-428C-9C94-99DDD0A03049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523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F0A0D-70E5-4974-AD90-8DA8B9AC48B2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107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980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BBFCA-7A7C-4191-8BC8-370AEEE02C16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88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6EB9F-620D-4745-B0DC-239369A89773}" type="datetime1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075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0D5E9-816A-404D-95C5-1BCCD4E30359}" type="datetime1">
              <a:rPr lang="en-US" smtClean="0"/>
              <a:t>3/25/2024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785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1F4DF-3504-4A5A-ACA1-B091F23F45D1}" type="datetime1">
              <a:rPr lang="en-US" smtClean="0"/>
              <a:t>3/25/2024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495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996F1-C86A-40F8-B29C-18DAE3D14AAE}" type="datetime1">
              <a:rPr lang="en-US" smtClean="0"/>
              <a:t>3/25/2024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11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47800"/>
            <a:ext cx="5111750" cy="4678363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C58EE-A39A-4E93-949A-DFFC70D6E94B}" type="datetime1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/>
              <a:t>Click to edit title </a:t>
            </a:r>
          </a:p>
        </p:txBody>
      </p:sp>
    </p:spTree>
    <p:extLst>
      <p:ext uri="{BB962C8B-B14F-4D97-AF65-F5344CB8AC3E}">
        <p14:creationId xmlns:p14="http://schemas.microsoft.com/office/powerpoint/2010/main" val="2064657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FFC4D-F93B-431C-B876-5FCBBC91611E}" type="datetime1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119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4" descr="Pennsylvania Department of Education Logo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697" y="5867400"/>
            <a:ext cx="23050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 descr="Blue Banner - decorative image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82296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C0341-FC7F-406E-BA30-1FF03FFEEBCF}" type="datetime1">
              <a:rPr lang="en-US" smtClean="0"/>
              <a:t>3/25/2024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10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marL="173038" indent="0" algn="l" defTabSz="9144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Highway Transportation System Events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All Events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C3D52-904E-4A66-ACEA-A7B79BE56C18}" type="datetime1">
              <a:rPr lang="en-US" smtClean="0"/>
              <a:t>3/25/2024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834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A1A2F-F43B-428F-8BAC-1C56FF060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HTS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B192B-1E73-4003-91F8-FF9CF76F64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In slide A-2 Search for ALL Groups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CEB1D3-7E2D-436F-ABC0-CCEFD5FF9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0FC637-6F9D-4B04-992F-2F2A35D0C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8528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00280-9FA7-4EA7-9120-660EEFBB1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DA9AD-EB93-4057-ACE0-0E6CEF23C6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3BB0A9-595F-482B-8E59-23FD58EBF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EF42A3-BA30-4A99-AD97-FC2A5429F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2" descr="A car is lined up on the side of a road&#10;&#10;Description automatically generated">
            <a:extLst>
              <a:ext uri="{FF2B5EF4-FFF2-40B4-BE49-F238E27FC236}">
                <a16:creationId xmlns:a16="http://schemas.microsoft.com/office/drawing/2014/main" id="{77060CD7-31C4-4569-9FA6-4FAA0CF7A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-304800"/>
            <a:ext cx="105156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83117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A51FA-B427-4FE9-93AB-1AB73CC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A-2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2CF2B-7708-495C-B1FB-67D245DD30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All Groups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The bike rider is coming toward us.  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There is less space to the sides ahead.  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This is a no-passing zone.  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02BD2E-6105-411F-8DDB-E251BC9CB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FB032D-DE90-4930-AD24-AAB04ACB2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3992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ABDF83-AC65-474D-9F94-5F5356B5C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EE4950-FBDD-4025-BF6B-56A20EAD9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2" descr="A car is lined up on the side of a road&#10;&#10;Description automatically generated">
            <a:extLst>
              <a:ext uri="{FF2B5EF4-FFF2-40B4-BE49-F238E27FC236}">
                <a16:creationId xmlns:a16="http://schemas.microsoft.com/office/drawing/2014/main" id="{3923F6A8-E569-4A35-BD44-A69D3A832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511" y="-13317"/>
            <a:ext cx="105156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32C1EAD-E3C4-41B1-A8B6-91DCC3A05B2E}"/>
              </a:ext>
            </a:extLst>
          </p:cNvPr>
          <p:cNvSpPr/>
          <p:nvPr/>
        </p:nvSpPr>
        <p:spPr>
          <a:xfrm>
            <a:off x="228600" y="5943600"/>
            <a:ext cx="7543800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FontTx/>
              <a:buAutoNum type="alphaUcPeriod"/>
            </a:pPr>
            <a:r>
              <a:rPr lang="en-US" altLang="en-US" b="1" dirty="0">
                <a:solidFill>
                  <a:srgbClr val="FF0D0D"/>
                </a:solidFill>
                <a:latin typeface="Arial" panose="020B0604020202020204" pitchFamily="34" charset="0"/>
              </a:rPr>
              <a:t> The bike rider is coming toward us.  False</a:t>
            </a:r>
          </a:p>
          <a:p>
            <a:pPr>
              <a:spcBef>
                <a:spcPct val="20000"/>
              </a:spcBef>
              <a:buFontTx/>
              <a:buAutoNum type="alphaUcPeriod"/>
            </a:pPr>
            <a:r>
              <a:rPr lang="en-US" altLang="en-US" b="1" dirty="0">
                <a:solidFill>
                  <a:srgbClr val="FF0D0D"/>
                </a:solidFill>
                <a:latin typeface="Arial" panose="020B0604020202020204" pitchFamily="34" charset="0"/>
              </a:rPr>
              <a:t> There is less space to the sides ahead.  True</a:t>
            </a:r>
          </a:p>
          <a:p>
            <a:pPr>
              <a:spcBef>
                <a:spcPct val="20000"/>
              </a:spcBef>
              <a:buFontTx/>
              <a:buAutoNum type="alphaUcPeriod"/>
            </a:pPr>
            <a:r>
              <a:rPr lang="en-US" altLang="en-US" b="1" dirty="0">
                <a:solidFill>
                  <a:srgbClr val="FF0D0D"/>
                </a:solidFill>
                <a:latin typeface="Arial" panose="020B0604020202020204" pitchFamily="34" charset="0"/>
              </a:rPr>
              <a:t> This is a no-passing zone.  True</a:t>
            </a:r>
          </a:p>
        </p:txBody>
      </p:sp>
    </p:spTree>
    <p:extLst>
      <p:ext uri="{BB962C8B-B14F-4D97-AF65-F5344CB8AC3E}">
        <p14:creationId xmlns:p14="http://schemas.microsoft.com/office/powerpoint/2010/main" val="1546490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88D50-903A-4865-ABF8-50D1B398C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HTS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F2758-21B4-4540-92E1-9575613C05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In A-3, search for Traffic Controls and Other Users.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440BF-1C5C-4719-8251-670D06B57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23C45C-B3C1-418D-AD9D-8AE1D09F3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5421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B5899-916E-4F02-A806-D2AB0137E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680536-BF3E-4B8D-A6AF-90FE2A5641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0A37E4-AB10-4EE3-A520-B8AE98EF7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278284-ACBE-4194-97AF-7BF67F718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2" descr="A traffic light on a city street&#10;&#10;Description automatically generated">
            <a:extLst>
              <a:ext uri="{FF2B5EF4-FFF2-40B4-BE49-F238E27FC236}">
                <a16:creationId xmlns:a16="http://schemas.microsoft.com/office/drawing/2014/main" id="{A666D8AB-3F53-4DD0-A161-B38D49DC1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0" y="-685800"/>
            <a:ext cx="11506200" cy="815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1630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3C653-4073-42F1-B0D2-427ADC45A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A-3 Questions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BD746-A9A8-4485-B956-66CA06B1A3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Traffic Controls and Other Users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The traffic light ahead is red.  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The car ahead is straddling the lane line.   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There is a city bus on the right.  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0F1548-A1D3-4A89-9342-696EC3945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41A6F2-4FFA-4BE5-BCDA-0647E5B14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9409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AF76F-5B62-4089-9998-1017D27CC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04D61-DF9D-4556-AEA7-96D9EAB98A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815249-28B5-484B-9362-9944248DD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12A08D-6725-4C1B-815C-A2006845B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2" descr="A traffic light on a city street&#10;&#10;Description automatically generated">
            <a:extLst>
              <a:ext uri="{FF2B5EF4-FFF2-40B4-BE49-F238E27FC236}">
                <a16:creationId xmlns:a16="http://schemas.microsoft.com/office/drawing/2014/main" id="{D15C8C67-D7F0-4D0E-8F42-B9321F699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0" y="-685800"/>
            <a:ext cx="11506200" cy="815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3DD17F3-0544-4EF2-8A64-73C5CDC31316}"/>
              </a:ext>
            </a:extLst>
          </p:cNvPr>
          <p:cNvSpPr/>
          <p:nvPr/>
        </p:nvSpPr>
        <p:spPr>
          <a:xfrm>
            <a:off x="-1676400" y="731837"/>
            <a:ext cx="8534400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FontTx/>
              <a:buAutoNum type="alphaUcPeriod"/>
            </a:pP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 The traffic light ahead is red.  False</a:t>
            </a:r>
          </a:p>
          <a:p>
            <a:pPr>
              <a:spcBef>
                <a:spcPct val="20000"/>
              </a:spcBef>
              <a:buFontTx/>
              <a:buAutoNum type="alphaUcPeriod"/>
            </a:pP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 The car ahead is straddling the lane line.   True</a:t>
            </a:r>
          </a:p>
          <a:p>
            <a:pPr>
              <a:spcBef>
                <a:spcPct val="20000"/>
              </a:spcBef>
              <a:buFontTx/>
              <a:buAutoNum type="alphaUcPeriod"/>
            </a:pP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 There is a city bus on the right.  True</a:t>
            </a:r>
          </a:p>
        </p:txBody>
      </p:sp>
    </p:spTree>
    <p:extLst>
      <p:ext uri="{BB962C8B-B14F-4D97-AF65-F5344CB8AC3E}">
        <p14:creationId xmlns:p14="http://schemas.microsoft.com/office/powerpoint/2010/main" val="20839762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3EAA8-9E8A-4BD0-A1EB-8D3525167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HTS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E94A8C-7C8D-4895-B0BE-363E0CF00E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In A-4, search for Traffic Control and Highway Conditions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9283C-2085-4A4B-B61E-43EF9D745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59B281-3CF9-411B-9B13-C6BAC9AFD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7859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30DC0-07C6-4D70-8A58-9FCA34DE3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C17FF-3C6D-443F-BD2E-311D297F73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ADCB40-32FD-41DF-943B-688EC3F66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2DD3B8-707C-465E-AB4A-6300CD892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2" descr="A view of a city street filled with traffic surrounded by green light&#10;&#10;Description automatically generated">
            <a:extLst>
              <a:ext uri="{FF2B5EF4-FFF2-40B4-BE49-F238E27FC236}">
                <a16:creationId xmlns:a16="http://schemas.microsoft.com/office/drawing/2014/main" id="{00068276-EF06-44DA-A1CC-4A3698042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-381000"/>
            <a:ext cx="10668000" cy="784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121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In the following search for all HTS events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57AF2-7F98-445B-850F-DA14E34254B5}" type="datetime1">
              <a:rPr lang="en-US" smtClean="0"/>
              <a:t>3/25/2024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783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B6218-68FF-4725-A449-B80E2E1AE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A-4 Questions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6F2F0D-4CC5-4DB5-8F83-D5AAC0E7E5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Traffic Controls and Highway Conditions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You cannot change lanes to the right.    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You cannot change lanes to the left.      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This street has reversible lanes. 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5A50A-3634-467D-8516-C5CB244DA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C2DCC8-043D-4646-A221-C6F88FEA0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719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745FB-CB27-4DF6-81F4-73606624B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BFD98E-4205-43ED-9C4B-6430BD3712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66E43-5004-4D5D-9942-8D8785EE3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D27201-40F3-4ABA-B13B-C436DED8A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2" descr="A view of a city street filled with traffic surrounded by green light&#10;&#10;Description automatically generated">
            <a:extLst>
              <a:ext uri="{FF2B5EF4-FFF2-40B4-BE49-F238E27FC236}">
                <a16:creationId xmlns:a16="http://schemas.microsoft.com/office/drawing/2014/main" id="{17BAF7F6-7731-4B94-8603-6202BD509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-381000"/>
            <a:ext cx="10668000" cy="784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D6D0694-F65F-49FE-912D-62A27E268275}"/>
              </a:ext>
            </a:extLst>
          </p:cNvPr>
          <p:cNvSpPr/>
          <p:nvPr/>
        </p:nvSpPr>
        <p:spPr>
          <a:xfrm>
            <a:off x="2586361" y="1303798"/>
            <a:ext cx="7467600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FontTx/>
              <a:buAutoNum type="alphaUcPeriod"/>
            </a:pP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 You cannot change lanes to the right.  False</a:t>
            </a:r>
          </a:p>
          <a:p>
            <a:pPr>
              <a:spcBef>
                <a:spcPct val="20000"/>
              </a:spcBef>
              <a:buFontTx/>
              <a:buAutoNum type="alphaUcPeriod"/>
            </a:pP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 You cannot change lanes to the left.  True</a:t>
            </a:r>
          </a:p>
          <a:p>
            <a:pPr>
              <a:spcBef>
                <a:spcPct val="20000"/>
              </a:spcBef>
              <a:buFontTx/>
              <a:buAutoNum type="alphaUcPeriod"/>
            </a:pP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 This street has reversible lanes.  True</a:t>
            </a:r>
          </a:p>
        </p:txBody>
      </p:sp>
    </p:spTree>
    <p:extLst>
      <p:ext uri="{BB962C8B-B14F-4D97-AF65-F5344CB8AC3E}">
        <p14:creationId xmlns:p14="http://schemas.microsoft.com/office/powerpoint/2010/main" val="559753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96383-C79A-4678-96E5-653A1A442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HTS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465D7F-3B62-4073-B423-51923A2194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In A-5, Search for Highway Conditions and Other Users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0C2DE3-D31F-4FE2-AB8F-72F40639F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35A357-BF3A-4913-8A89-3245010BA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3126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164A0-6D5C-4DA9-84E6-4FE61DC7E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762D7-9C5E-4678-AFA1-61BAB0DB4D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731E84-13E4-4E39-AC1F-527AF1C4D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048821-AAD2-46DF-97EA-108CA621C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2" descr="A car driving down a street&#10;&#10;Description automatically generated">
            <a:extLst>
              <a:ext uri="{FF2B5EF4-FFF2-40B4-BE49-F238E27FC236}">
                <a16:creationId xmlns:a16="http://schemas.microsoft.com/office/drawing/2014/main" id="{DB45EFED-8CA5-4826-8D07-1B1EA8F89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-914400"/>
            <a:ext cx="10591800" cy="80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11499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10133-E3D1-4554-BB68-CD44E3140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A-5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4E2E9-B136-412D-A472-C3DBFE6F50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Highway Conditions and Other Users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The van is double parked.  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This is an area of less view ahead and to the sides.  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This is an area of less space to the sides.  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02F6C-7736-48CD-A3E0-146509843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B0AAFC-2EF4-44BC-8E72-F44BF6A3E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2543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FE7EA-DDDF-4A32-9EDF-6FD320FF9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4FA03E-1B97-42E9-89EE-D49836B58E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61B8FE-2828-4C03-A49F-1AF6D0AC7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A102DB-BF56-4D34-B031-59A2A2F61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2" descr="A car driving down a street&#10;&#10;Description automatically generated">
            <a:extLst>
              <a:ext uri="{FF2B5EF4-FFF2-40B4-BE49-F238E27FC236}">
                <a16:creationId xmlns:a16="http://schemas.microsoft.com/office/drawing/2014/main" id="{D71BC1D8-AC3E-424A-8104-CA8CC427B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-914400"/>
            <a:ext cx="10591800" cy="80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1F8827C-D8FC-4250-8BCC-1AE6F686F3AF}"/>
              </a:ext>
            </a:extLst>
          </p:cNvPr>
          <p:cNvSpPr/>
          <p:nvPr/>
        </p:nvSpPr>
        <p:spPr>
          <a:xfrm>
            <a:off x="0" y="5706437"/>
            <a:ext cx="6705600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FontTx/>
              <a:buAutoNum type="alphaUcPeriod"/>
            </a:pPr>
            <a:r>
              <a:rPr lang="en-US" altLang="en-US" b="1" dirty="0">
                <a:solidFill>
                  <a:srgbClr val="E60000"/>
                </a:solidFill>
                <a:latin typeface="Arial" panose="020B0604020202020204" pitchFamily="34" charset="0"/>
              </a:rPr>
              <a:t> The van is double parked.  True</a:t>
            </a:r>
          </a:p>
          <a:p>
            <a:pPr>
              <a:spcBef>
                <a:spcPct val="20000"/>
              </a:spcBef>
              <a:buFontTx/>
              <a:buAutoNum type="alphaUcPeriod"/>
            </a:pPr>
            <a:r>
              <a:rPr lang="en-US" altLang="en-US" b="1" dirty="0">
                <a:solidFill>
                  <a:srgbClr val="E60000"/>
                </a:solidFill>
                <a:latin typeface="Arial" panose="020B0604020202020204" pitchFamily="34" charset="0"/>
              </a:rPr>
              <a:t> This is an area of less view ahead and to the sides.  True</a:t>
            </a:r>
          </a:p>
          <a:p>
            <a:pPr>
              <a:spcBef>
                <a:spcPct val="20000"/>
              </a:spcBef>
              <a:buFontTx/>
              <a:buAutoNum type="alphaUcPeriod"/>
            </a:pPr>
            <a:r>
              <a:rPr lang="en-US" altLang="en-US" b="1" dirty="0">
                <a:solidFill>
                  <a:srgbClr val="E60000"/>
                </a:solidFill>
                <a:latin typeface="Arial" panose="020B0604020202020204" pitchFamily="34" charset="0"/>
              </a:rPr>
              <a:t> This is an area of less space to the sides.  True</a:t>
            </a:r>
          </a:p>
        </p:txBody>
      </p:sp>
    </p:spTree>
    <p:extLst>
      <p:ext uri="{BB962C8B-B14F-4D97-AF65-F5344CB8AC3E}">
        <p14:creationId xmlns:p14="http://schemas.microsoft.com/office/powerpoint/2010/main" val="33163970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2A3C2-F201-4ABD-B56E-F10E49BC0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HTS Events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F45123-535A-4F07-ABB8-99395A81A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In A-6, search for Traffic Controls and Highway Conditions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89B79C-CD3A-43D8-9D11-72819711C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A79308-ACFD-4C5D-8804-E3C628685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5735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8F8B4-B263-4FD8-B008-BD9E77BEB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606D3-5B5B-4C67-86D8-A4E3981981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294DC-9BEF-4535-9879-0918D7D22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34D957-7527-4610-9EF1-48E830A9E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2" descr="A truck on a city street&#10;&#10;Description automatically generated">
            <a:extLst>
              <a:ext uri="{FF2B5EF4-FFF2-40B4-BE49-F238E27FC236}">
                <a16:creationId xmlns:a16="http://schemas.microsoft.com/office/drawing/2014/main" id="{1B786786-FA77-453A-A4F8-8B5BBE270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00" y="-838200"/>
            <a:ext cx="11430000" cy="792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69531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F6B7A-2C1A-4111-85ED-0F9E25471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A-6 Questions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8D43E6-35A2-4B3E-8F31-8975C4BE3E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Traffic Controls and Highway Conditions</a:t>
            </a:r>
          </a:p>
          <a:p>
            <a:pPr marL="0" indent="0" algn="ctr">
              <a:buNone/>
            </a:pPr>
            <a:endParaRPr lang="en-US" dirty="0"/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The street gets narrower ahead.  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You are on a one-way street.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You have good visibility. 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5029BA-DF62-4398-9B3B-D3796C4AA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CF457A-BD7F-4BAC-9709-D74655239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4378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0B690-4D51-4259-BF63-FDE2AA894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9541B4-F496-4548-9C8C-120C1DA2D5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A1418-65E5-4174-BBC7-6535DB991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7058AF-5622-41F5-92CA-E9B4F9825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2" descr="A truck on a city street&#10;&#10;Description automatically generated">
            <a:extLst>
              <a:ext uri="{FF2B5EF4-FFF2-40B4-BE49-F238E27FC236}">
                <a16:creationId xmlns:a16="http://schemas.microsoft.com/office/drawing/2014/main" id="{DEC97C85-2B26-4D03-AF3A-ED583666A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00" y="-838200"/>
            <a:ext cx="11430000" cy="792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A9B5AF-8A2E-4B14-8120-572F84BDA0EC}"/>
              </a:ext>
            </a:extLst>
          </p:cNvPr>
          <p:cNvSpPr/>
          <p:nvPr/>
        </p:nvSpPr>
        <p:spPr>
          <a:xfrm>
            <a:off x="-838200" y="5823871"/>
            <a:ext cx="4953000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FontTx/>
              <a:buAutoNum type="alphaUcPeriod"/>
            </a:pPr>
            <a:r>
              <a:rPr lang="en-US" altLang="en-US" b="1" dirty="0">
                <a:solidFill>
                  <a:srgbClr val="FF2929"/>
                </a:solidFill>
                <a:latin typeface="Arial" panose="020B0604020202020204" pitchFamily="34" charset="0"/>
              </a:rPr>
              <a:t> The street gets narrower ahead.  True</a:t>
            </a:r>
          </a:p>
          <a:p>
            <a:pPr>
              <a:spcBef>
                <a:spcPct val="20000"/>
              </a:spcBef>
              <a:buFontTx/>
              <a:buAutoNum type="alphaUcPeriod"/>
            </a:pPr>
            <a:r>
              <a:rPr lang="en-US" altLang="en-US" b="1" dirty="0">
                <a:solidFill>
                  <a:srgbClr val="FF2929"/>
                </a:solidFill>
                <a:latin typeface="Arial" panose="020B0604020202020204" pitchFamily="34" charset="0"/>
              </a:rPr>
              <a:t> You are on a one-way street.  True</a:t>
            </a:r>
          </a:p>
          <a:p>
            <a:pPr>
              <a:spcBef>
                <a:spcPct val="20000"/>
              </a:spcBef>
              <a:buFontTx/>
              <a:buAutoNum type="alphaUcPeriod"/>
            </a:pPr>
            <a:r>
              <a:rPr lang="en-US" altLang="en-US" b="1" dirty="0">
                <a:solidFill>
                  <a:srgbClr val="FF2929"/>
                </a:solidFill>
                <a:latin typeface="Arial" panose="020B0604020202020204" pitchFamily="34" charset="0"/>
              </a:rPr>
              <a:t> You have good visibility.  False</a:t>
            </a:r>
            <a:endParaRPr lang="en-US" altLang="en-US" dirty="0">
              <a:solidFill>
                <a:srgbClr val="FF2929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658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B76C8-A2BA-4C31-9D7D-83921A4F9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F7AD1-3C80-42BA-A86C-293EFB8DC8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818D64-E2DE-4E56-AC51-DF10DCEF0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0C2983-3B73-4AED-BD2E-A068D5CAE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2" descr="055.JPG                                                        047EC06A000404_4442                    B50FDDCE:">
            <a:extLst>
              <a:ext uri="{FF2B5EF4-FFF2-40B4-BE49-F238E27FC236}">
                <a16:creationId xmlns:a16="http://schemas.microsoft.com/office/drawing/2014/main" id="{D2347AE5-E80A-4394-90BB-0877A8534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228600"/>
            <a:ext cx="9601200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51702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7607D-EDCE-4D75-9FB9-FECB62206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HTS Events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22AB29-BFBA-4AB7-9653-A92948537F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In A-7, you will be searching for ALL HTS Groups and looking for Route 61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078544-B674-4C17-8B5C-C9184A6F0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89DC1D-980A-46C8-8B78-35EC53B45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5234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87807-C73F-47E8-99B2-7A63FD036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8859BF-B3B0-4719-916F-94D2FCAE7E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C66BA-A8B2-419E-B9DF-338DC9065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35EC9A-F7B2-4380-A7CF-D74F8BC5A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31</a:t>
            </a:fld>
            <a:endParaRPr lang="en-US"/>
          </a:p>
        </p:txBody>
      </p:sp>
      <p:pic>
        <p:nvPicPr>
          <p:cNvPr id="6" name="Picture 2" descr="A close up of a car going down the street&#10;&#10;Description automatically generated">
            <a:extLst>
              <a:ext uri="{FF2B5EF4-FFF2-40B4-BE49-F238E27FC236}">
                <a16:creationId xmlns:a16="http://schemas.microsoft.com/office/drawing/2014/main" id="{A3F5B79E-93A0-4AE7-A9C4-D4C6ECC00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457200"/>
            <a:ext cx="10515600" cy="769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2935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40872-6063-40BD-9DF0-57F4D8ADD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A-7 Questions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F55CC9-527E-4BA7-95C8-E4A199DC63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All Groups</a:t>
            </a:r>
          </a:p>
          <a:p>
            <a:pPr marL="0" indent="0" algn="ctr">
              <a:buNone/>
            </a:pPr>
            <a:endParaRPr lang="en-US" dirty="0"/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The pick-up truck on the left appears to want to turn left.  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There is an area of less space ahead.       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To go south on Route 61, you should change lanes to the right.  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33F8D0-10F4-41D0-BD36-22BB5AF27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DF5C8B-D7B0-4111-8F32-7D7DD0B33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704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C6266-FBD8-4D09-A963-58D3EB891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721B69-11A8-4FE7-BB5A-DEBEB3EC1B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4F022E-36A9-4A60-BED3-1D3F9B500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226E3C-FE62-43F8-A9D8-145E81B6A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33</a:t>
            </a:fld>
            <a:endParaRPr lang="en-US"/>
          </a:p>
        </p:txBody>
      </p:sp>
      <p:pic>
        <p:nvPicPr>
          <p:cNvPr id="6" name="Picture 2" descr="A close up of a car going down the street&#10;&#10;Description automatically generated">
            <a:extLst>
              <a:ext uri="{FF2B5EF4-FFF2-40B4-BE49-F238E27FC236}">
                <a16:creationId xmlns:a16="http://schemas.microsoft.com/office/drawing/2014/main" id="{496031C9-7C9C-4B49-BD71-1C235E5D6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457200"/>
            <a:ext cx="10058400" cy="769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4B1AFF3-EF93-4AEF-AF40-F706161380BC}"/>
              </a:ext>
            </a:extLst>
          </p:cNvPr>
          <p:cNvSpPr/>
          <p:nvPr/>
        </p:nvSpPr>
        <p:spPr>
          <a:xfrm>
            <a:off x="838200" y="136525"/>
            <a:ext cx="8305800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FontTx/>
              <a:buAutoNum type="alphaUcPeriod"/>
            </a:pP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 The pick-up truck on the left appears to want to turn left.  True</a:t>
            </a:r>
          </a:p>
          <a:p>
            <a:pPr>
              <a:spcBef>
                <a:spcPct val="20000"/>
              </a:spcBef>
              <a:buFontTx/>
              <a:buAutoNum type="alphaUcPeriod"/>
            </a:pP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 There is an area of less space ahead.  True</a:t>
            </a:r>
          </a:p>
          <a:p>
            <a:pPr>
              <a:spcBef>
                <a:spcPct val="20000"/>
              </a:spcBef>
              <a:buFontTx/>
              <a:buAutoNum type="alphaUcPeriod"/>
            </a:pP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 To go south on Route 61, you should change lanes to the right.  True</a:t>
            </a:r>
            <a:endParaRPr lang="en-US" altLang="en-US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6481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699BB-E2FF-4306-B7CB-F8C35C762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A-8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61A408-9F8D-478A-AE30-8CDF1D64A2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Search for ALL HTS Groups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84EE5C-1B81-484E-951E-4D4C42D62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D3886F-2A12-4759-9B45-030F09D74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405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33401-5CFD-4F22-B290-EB507361E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A1238-539F-4606-8FF5-48E820A1C2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BE8D35-17B1-4659-A72D-91B4ED360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523D4D-F8FE-4807-8A0F-1F54EE084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35</a:t>
            </a:fld>
            <a:endParaRPr lang="en-US"/>
          </a:p>
        </p:txBody>
      </p:sp>
      <p:pic>
        <p:nvPicPr>
          <p:cNvPr id="6" name="Picture 2" descr="A truck driving down a busy city street&#10;&#10;Description automatically generated">
            <a:extLst>
              <a:ext uri="{FF2B5EF4-FFF2-40B4-BE49-F238E27FC236}">
                <a16:creationId xmlns:a16="http://schemas.microsoft.com/office/drawing/2014/main" id="{C5B0535E-BED8-473F-8B04-CF80C1761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914400"/>
            <a:ext cx="10744200" cy="80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7730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07EB7-1CBC-4B41-B2FD-C841C51D4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A-8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56C9F-D6C5-441C-9CCB-E6ACDB1695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All HTS Groups</a:t>
            </a:r>
          </a:p>
          <a:p>
            <a:pPr marL="0" indent="0">
              <a:buNone/>
            </a:pPr>
            <a:endParaRPr lang="en-US" dirty="0"/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You are on a one-way street.  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You are coming to an area of less space.  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The car ahead is straddling the lane line.  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63F230-FC18-4879-B449-57A411326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0D3086-C004-4089-A844-2123BF76D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424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4341F-12A2-4032-9408-74A77D40D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184249-3290-41A0-AD18-E32F8B666E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498A5-B0DD-4DE9-B059-FC58E3B5B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BF9549-A909-4D12-9837-7B7591928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37</a:t>
            </a:fld>
            <a:endParaRPr lang="en-US"/>
          </a:p>
        </p:txBody>
      </p:sp>
      <p:pic>
        <p:nvPicPr>
          <p:cNvPr id="6" name="Picture 2" descr="A truck driving down a busy city street&#10;&#10;Description automatically generated">
            <a:extLst>
              <a:ext uri="{FF2B5EF4-FFF2-40B4-BE49-F238E27FC236}">
                <a16:creationId xmlns:a16="http://schemas.microsoft.com/office/drawing/2014/main" id="{DE5591EC-1B65-44F6-B76E-31CE141F7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914400"/>
            <a:ext cx="10744200" cy="80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74CC1CD-3E0B-4C77-BC58-FCA6EEECFC24}"/>
              </a:ext>
            </a:extLst>
          </p:cNvPr>
          <p:cNvSpPr/>
          <p:nvPr/>
        </p:nvSpPr>
        <p:spPr>
          <a:xfrm>
            <a:off x="228600" y="-729329"/>
            <a:ext cx="6934200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FontTx/>
              <a:buAutoNum type="alphaUcPeriod"/>
            </a:pPr>
            <a:r>
              <a:rPr lang="en-US" altLang="en-US" b="1" dirty="0">
                <a:solidFill>
                  <a:srgbClr val="F20000"/>
                </a:solidFill>
                <a:latin typeface="Arial" panose="020B0604020202020204" pitchFamily="34" charset="0"/>
              </a:rPr>
              <a:t> You are on a one-way street.  True</a:t>
            </a:r>
          </a:p>
          <a:p>
            <a:pPr>
              <a:spcBef>
                <a:spcPct val="20000"/>
              </a:spcBef>
              <a:buFontTx/>
              <a:buAutoNum type="alphaUcPeriod"/>
            </a:pPr>
            <a:r>
              <a:rPr lang="en-US" altLang="en-US" b="1" dirty="0">
                <a:solidFill>
                  <a:srgbClr val="F20000"/>
                </a:solidFill>
                <a:latin typeface="Arial" panose="020B0604020202020204" pitchFamily="34" charset="0"/>
              </a:rPr>
              <a:t> You are coming to an area of less space.  True</a:t>
            </a:r>
          </a:p>
          <a:p>
            <a:pPr>
              <a:spcBef>
                <a:spcPct val="20000"/>
              </a:spcBef>
              <a:buFontTx/>
              <a:buAutoNum type="alphaUcPeriod"/>
            </a:pPr>
            <a:r>
              <a:rPr lang="en-US" altLang="en-US" b="1" dirty="0">
                <a:solidFill>
                  <a:srgbClr val="F20000"/>
                </a:solidFill>
                <a:latin typeface="Arial" panose="020B0604020202020204" pitchFamily="34" charset="0"/>
              </a:rPr>
              <a:t> The car ahead is straddling the lane line.  True</a:t>
            </a:r>
          </a:p>
        </p:txBody>
      </p:sp>
    </p:spTree>
    <p:extLst>
      <p:ext uri="{BB962C8B-B14F-4D97-AF65-F5344CB8AC3E}">
        <p14:creationId xmlns:p14="http://schemas.microsoft.com/office/powerpoint/2010/main" val="36632939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90E12-7A0D-48B3-BCD2-7E36C6B7C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A-9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8EBFC-8D06-4D53-BCB4-4A52D98669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In A-9, search for All HTS Groups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5793A0-ADA8-43E0-BDDA-817886417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A6FCAB-8A73-4721-87E7-7F174CD10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6850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A sign on the side of a road&#10;&#10;Description automatically generated">
            <a:extLst>
              <a:ext uri="{FF2B5EF4-FFF2-40B4-BE49-F238E27FC236}">
                <a16:creationId xmlns:a16="http://schemas.microsoft.com/office/drawing/2014/main" id="{04A8E034-007B-4EF4-9706-64900B1FC29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34" r="-2" b="-2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A2DC91-1797-43C4-9939-5ACFF87957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D0CF1AE-9D07-4FAF-9EEC-B15CCCFC2843}" type="datetime1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3/25/2024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14382F-9D55-4847-97B2-2D80BCA40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80C5762-CF65-4775-9966-A58D40CC61B9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39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161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2B851-0327-4E25-9530-5650ED3E4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B8584-B2CB-437D-BDED-C30A385A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buFontTx/>
              <a:buAutoNum type="alphaUcPeriod"/>
            </a:pPr>
            <a:r>
              <a:rPr lang="en-US" altLang="en-US" dirty="0"/>
              <a:t>You are on a one-way street.  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You are approaching an area of less view to the sides.  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The pedestrian and bicyclist are looking at us.     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F40848-B708-4CB5-942C-69172E9E0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F9A8D9-5A9E-40EE-B257-14226A701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3424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4D76C-0FED-43F8-BF4E-653A2C50A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A-9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AAFC9-8B32-42B4-AEA3-A77BF7BAB2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All HTS Groups</a:t>
            </a:r>
          </a:p>
          <a:p>
            <a:pPr marL="0" indent="0" algn="ctr">
              <a:buNone/>
            </a:pPr>
            <a:endParaRPr lang="en-US" dirty="0"/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The shoulder is level with the pavement.  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The speed limit is 55 mph.  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The ongoing car in the left lane has its brake lights on.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FB003-7776-4C53-8F2A-C897212F3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31019F-CF2A-455B-819C-EEB65051C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6250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A sign on the side of a road&#10;&#10;Description automatically generated">
            <a:extLst>
              <a:ext uri="{FF2B5EF4-FFF2-40B4-BE49-F238E27FC236}">
                <a16:creationId xmlns:a16="http://schemas.microsoft.com/office/drawing/2014/main" id="{8D0DD91C-48EF-4283-842B-5D2624FAD05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34" r="-2" b="-2"/>
          <a:stretch/>
        </p:blipFill>
        <p:spPr bwMode="auto">
          <a:xfrm>
            <a:off x="-8858" y="7408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42F862-CA17-4D55-AD75-CDD7C57A8A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D0CF1AE-9D07-4FAF-9EEC-B15CCCFC2843}" type="datetime1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3/25/2024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A86300-0E53-4A56-83BB-C7635FCE2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80C5762-CF65-4775-9966-A58D40CC61B9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219E4C-682F-4336-A76C-A31CAE2E3370}"/>
              </a:ext>
            </a:extLst>
          </p:cNvPr>
          <p:cNvSpPr/>
          <p:nvPr/>
        </p:nvSpPr>
        <p:spPr>
          <a:xfrm>
            <a:off x="628650" y="228601"/>
            <a:ext cx="7372350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FontTx/>
              <a:buAutoNum type="alphaUcPeriod"/>
            </a:pP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 The shoulder is level with the pavement.  False</a:t>
            </a:r>
          </a:p>
          <a:p>
            <a:pPr>
              <a:spcBef>
                <a:spcPct val="20000"/>
              </a:spcBef>
              <a:buFontTx/>
              <a:buAutoNum type="alphaUcPeriod"/>
            </a:pP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 The speed limit is 55 mph.  False</a:t>
            </a:r>
          </a:p>
          <a:p>
            <a:pPr>
              <a:spcBef>
                <a:spcPct val="20000"/>
              </a:spcBef>
              <a:buFontTx/>
              <a:buAutoNum type="alphaUcPeriod"/>
            </a:pP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 The ongoing car in the left lane has its brake lights on.  True</a:t>
            </a:r>
          </a:p>
        </p:txBody>
      </p:sp>
    </p:spTree>
    <p:extLst>
      <p:ext uri="{BB962C8B-B14F-4D97-AF65-F5344CB8AC3E}">
        <p14:creationId xmlns:p14="http://schemas.microsoft.com/office/powerpoint/2010/main" val="24591590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9DCD3-28F6-4256-B221-E86B7F3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A-10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5CA256-5C65-4780-A0A7-B1FA8C6858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In A-10, search for Traffic Controls and Other Users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94A16C-5091-4B19-95FB-233268A8C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06E690-17B0-4244-879A-78BF52B05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6642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A car parked on a city street&#10;&#10;Description automatically generated">
            <a:extLst>
              <a:ext uri="{FF2B5EF4-FFF2-40B4-BE49-F238E27FC236}">
                <a16:creationId xmlns:a16="http://schemas.microsoft.com/office/drawing/2014/main" id="{FABC7A3F-30DF-4671-888F-7BC0D2B7515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6" r="6055" b="2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A72CD8-E6A4-438E-ACFC-B70B68AF3B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D0CF1AE-9D07-4FAF-9EEC-B15CCCFC2843}" type="datetime1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3/25/2024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77124E-979F-45F4-8584-1F8E48278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80C5762-CF65-4775-9966-A58D40CC61B9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43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6820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4C548-F17E-47E0-91D8-85BD474AF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A-10 Questions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536839-19C0-4CED-929F-73C5A5A10C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All Traffic Controls and Other Users</a:t>
            </a:r>
          </a:p>
          <a:p>
            <a:pPr marL="0" indent="0" algn="ctr">
              <a:buNone/>
            </a:pPr>
            <a:endParaRPr lang="en-US" dirty="0"/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There is a pedestrian crosswalk just ahead.           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One of the parked cars has the back-up lights on.  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There is a pedestrian between two of the parked cars.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1B9E41-2228-4581-B4A9-F6EC7341C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F102A6-940F-4EAF-9188-9F51455EE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9665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A car parked on a city street&#10;&#10;Description automatically generated">
            <a:extLst>
              <a:ext uri="{FF2B5EF4-FFF2-40B4-BE49-F238E27FC236}">
                <a16:creationId xmlns:a16="http://schemas.microsoft.com/office/drawing/2014/main" id="{B78C23DD-5309-4AF6-8A63-4E49B7FEFE2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6" r="6055" b="2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A2D3E6-FED1-42D3-9F93-550A1E73AB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D0CF1AE-9D07-4FAF-9EEC-B15CCCFC2843}" type="datetime1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3/25/2024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9537E3-6FE3-49AA-8551-D1D1617CD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80C5762-CF65-4775-9966-A58D40CC61B9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45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88566E-018E-4719-978A-799FC8F378D8}"/>
              </a:ext>
            </a:extLst>
          </p:cNvPr>
          <p:cNvSpPr/>
          <p:nvPr/>
        </p:nvSpPr>
        <p:spPr>
          <a:xfrm>
            <a:off x="0" y="5504783"/>
            <a:ext cx="7315200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FontTx/>
              <a:buAutoNum type="alphaUcPeriod"/>
            </a:pPr>
            <a:r>
              <a:rPr lang="en-US" altLang="en-US" b="1" dirty="0">
                <a:solidFill>
                  <a:srgbClr val="EA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FF3333"/>
                </a:solidFill>
                <a:latin typeface="Arial" panose="020B0604020202020204" pitchFamily="34" charset="0"/>
              </a:rPr>
              <a:t>There is a pedestrian crosswalk just ahead.  True</a:t>
            </a:r>
          </a:p>
          <a:p>
            <a:pPr>
              <a:spcBef>
                <a:spcPct val="20000"/>
              </a:spcBef>
              <a:buFontTx/>
              <a:buAutoNum type="alphaUcPeriod"/>
            </a:pPr>
            <a:r>
              <a:rPr lang="en-US" altLang="en-US" b="1" dirty="0">
                <a:solidFill>
                  <a:srgbClr val="FF3333"/>
                </a:solidFill>
                <a:latin typeface="Arial" panose="020B0604020202020204" pitchFamily="34" charset="0"/>
              </a:rPr>
              <a:t> One of the parked cars has the back-up lights on.  True</a:t>
            </a:r>
          </a:p>
          <a:p>
            <a:pPr>
              <a:spcBef>
                <a:spcPct val="20000"/>
              </a:spcBef>
              <a:buFontTx/>
              <a:buAutoNum type="alphaUcPeriod"/>
            </a:pPr>
            <a:r>
              <a:rPr lang="en-US" altLang="en-US" b="1" dirty="0">
                <a:solidFill>
                  <a:srgbClr val="FF3333"/>
                </a:solidFill>
                <a:latin typeface="Arial" panose="020B0604020202020204" pitchFamily="34" charset="0"/>
              </a:rPr>
              <a:t> There is a pedestrian between two of the parked cars.  True</a:t>
            </a:r>
          </a:p>
        </p:txBody>
      </p:sp>
    </p:spTree>
    <p:extLst>
      <p:ext uri="{BB962C8B-B14F-4D97-AF65-F5344CB8AC3E}">
        <p14:creationId xmlns:p14="http://schemas.microsoft.com/office/powerpoint/2010/main" val="2232137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615D3-FB4E-4E14-85DF-2BBEFEF0F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AB5412-1164-4B0F-B8E0-FA6F32E240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End of </a:t>
            </a:r>
          </a:p>
          <a:p>
            <a:pPr marL="0" indent="0" algn="ctr">
              <a:buNone/>
            </a:pPr>
            <a:r>
              <a:rPr lang="en-US" dirty="0"/>
              <a:t>ALL HTS Events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0F1CC0-D816-4A93-8F1A-9E783910C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269AD8-D341-4145-8B52-1828F3A75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1895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/>
          <p:cNvSpPr txBox="1">
            <a:spLocks noChangeArrowheads="1"/>
          </p:cNvSpPr>
          <p:nvPr/>
        </p:nvSpPr>
        <p:spPr bwMode="auto">
          <a:xfrm>
            <a:off x="476250" y="2430463"/>
            <a:ext cx="8229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For more information on the (the topic of the presentation) please visit PDE’s website at </a:t>
            </a:r>
            <a:r>
              <a:rPr lang="en-US" altLang="en-US" sz="2000" u="sng" dirty="0">
                <a:solidFill>
                  <a:srgbClr val="0000FF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www.education.pa.gov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endParaRPr lang="en-US" altLang="en-US" dirty="0">
              <a:solidFill>
                <a:srgbClr val="000000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9"/>
          <p:cNvSpPr txBox="1">
            <a:spLocks noChangeArrowheads="1"/>
          </p:cNvSpPr>
          <p:nvPr/>
        </p:nvSpPr>
        <p:spPr bwMode="auto">
          <a:xfrm>
            <a:off x="476250" y="3836075"/>
            <a:ext cx="8210550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600" i="1" dirty="0"/>
              <a:t>The mission of the Department of Education is to ensure that every learner has access to a world-class education system that academically prepares children and adults to succeed as productive citizens. Further, the Department seeks to establish a culture that is committed to improving opportunities throughout the commonwealth by ensuring that technical support, resources, and optimal learning environments are available for all students, whether children or adults.</a:t>
            </a:r>
            <a:endParaRPr lang="en-US" sz="1600" dirty="0"/>
          </a:p>
          <a:p>
            <a:r>
              <a:rPr lang="en-US" dirty="0"/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47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09242-B7C9-4E08-B84E-BC2A06CF552E}" type="datetime1">
              <a:rPr lang="en-US" smtClean="0"/>
              <a:t>3/25/2024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Contact</a:t>
            </a:r>
            <a:r>
              <a:rPr lang="en-US" baseline="0" dirty="0"/>
              <a:t>/Mission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214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B841E-87FE-4FF8-9C89-F3669E52B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EC788-8090-4F24-944A-E700173D7F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B813A7-EEDC-4AD7-90A0-EE3E5B690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5A3F61-263B-4AB8-B971-49872762D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2" descr="055.JPG                                                        047EC06A000404_4442                    B50FDDCE:">
            <a:extLst>
              <a:ext uri="{FF2B5EF4-FFF2-40B4-BE49-F238E27FC236}">
                <a16:creationId xmlns:a16="http://schemas.microsoft.com/office/drawing/2014/main" id="{F46ACC56-D158-4931-9CCD-42237B8F6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228600"/>
            <a:ext cx="9601200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E26B999-9E7B-4B82-BFE7-430CCA417F5D}"/>
              </a:ext>
            </a:extLst>
          </p:cNvPr>
          <p:cNvSpPr/>
          <p:nvPr/>
        </p:nvSpPr>
        <p:spPr>
          <a:xfrm>
            <a:off x="1524000" y="5504783"/>
            <a:ext cx="8382000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FontTx/>
              <a:buAutoNum type="alphaUcPeriod"/>
            </a:pP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 You are on a one-way street.                                                            True</a:t>
            </a:r>
          </a:p>
          <a:p>
            <a:pPr>
              <a:spcBef>
                <a:spcPct val="20000"/>
              </a:spcBef>
              <a:buFontTx/>
              <a:buAutoNum type="alphaUcPeriod"/>
            </a:pP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 You are approaching an area of less view to the sides.                True</a:t>
            </a:r>
          </a:p>
          <a:p>
            <a:pPr>
              <a:spcBef>
                <a:spcPct val="20000"/>
              </a:spcBef>
              <a:buFontTx/>
              <a:buAutoNum type="alphaUcPeriod"/>
            </a:pP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 The pedestrian and bicyclist are looking at us.                             True</a:t>
            </a:r>
          </a:p>
        </p:txBody>
      </p:sp>
    </p:spTree>
    <p:extLst>
      <p:ext uri="{BB962C8B-B14F-4D97-AF65-F5344CB8AC3E}">
        <p14:creationId xmlns:p14="http://schemas.microsoft.com/office/powerpoint/2010/main" val="2927655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F8A17-FE68-4049-A4CA-624AE98E5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HTS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E97074-3635-4123-929E-70AC49528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In slide A-1, search for Traffic Controls and Other Users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A194A0-1D2A-4785-B769-5A7991145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8260BE-F9B3-4024-A9E3-CA4159D87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1282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1E7CA-BDA9-4F4E-A526-638C7B10E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94091B-B297-4316-B592-F33682DD92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DFD756-ECC6-41AC-833B-562AE4D3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4B8A52-6F95-4884-9342-894FAA755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2" descr="A truck that is driving down the street&#10;&#10;Description automatically generated">
            <a:extLst>
              <a:ext uri="{FF2B5EF4-FFF2-40B4-BE49-F238E27FC236}">
                <a16:creationId xmlns:a16="http://schemas.microsoft.com/office/drawing/2014/main" id="{5A69E8E1-A501-42AA-BF3E-17559D2A5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-685800"/>
            <a:ext cx="108204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2745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C102C-CF93-4001-B594-84AF5DBB1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A-1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6F336-345F-40E8-9B96-4FC2CAD47D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buFontTx/>
              <a:buNone/>
            </a:pPr>
            <a:endParaRPr lang="en-US" altLang="en-US" dirty="0">
              <a:solidFill>
                <a:srgbClr val="FFFF00"/>
              </a:solidFill>
            </a:endParaRP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The signal light is green.  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You may turn right on red.  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The bus will continue through the intersection.      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687C3-6541-4845-BDE5-004A1265B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588804-C21E-4281-B8B4-FAAF0B7A4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3830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96D82-4310-43E2-9719-B1F1D7699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A9B0D6-2E00-4550-AF89-B54B1068E1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05ABE-35CB-4FDC-AF19-627E7C28B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3AB8D8-447C-4405-8AFB-221788D13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2" descr="A truck that is driving down the street&#10;&#10;Description automatically generated">
            <a:extLst>
              <a:ext uri="{FF2B5EF4-FFF2-40B4-BE49-F238E27FC236}">
                <a16:creationId xmlns:a16="http://schemas.microsoft.com/office/drawing/2014/main" id="{5FBF4C8E-3DF7-4BA5-BF36-244212EA1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-457200"/>
            <a:ext cx="108204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858068A-13EA-4939-8420-10C65C0E1907}"/>
              </a:ext>
            </a:extLst>
          </p:cNvPr>
          <p:cNvSpPr/>
          <p:nvPr/>
        </p:nvSpPr>
        <p:spPr>
          <a:xfrm>
            <a:off x="-457200" y="136525"/>
            <a:ext cx="7315200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FontTx/>
              <a:buAutoNum type="alphaUcPeriod"/>
            </a:pPr>
            <a:r>
              <a:rPr lang="en-US" altLang="en-US" b="1" dirty="0">
                <a:solidFill>
                  <a:srgbClr val="FF3300"/>
                </a:solidFill>
                <a:latin typeface="Arial" panose="020B0604020202020204" pitchFamily="34" charset="0"/>
              </a:rPr>
              <a:t> The signal light is green.  False</a:t>
            </a:r>
          </a:p>
          <a:p>
            <a:pPr>
              <a:spcBef>
                <a:spcPct val="20000"/>
              </a:spcBef>
              <a:buFontTx/>
              <a:buAutoNum type="alphaUcPeriod"/>
            </a:pPr>
            <a:r>
              <a:rPr lang="en-US" altLang="en-US" b="1" dirty="0">
                <a:solidFill>
                  <a:srgbClr val="FF3300"/>
                </a:solidFill>
                <a:latin typeface="Arial" panose="020B0604020202020204" pitchFamily="34" charset="0"/>
              </a:rPr>
              <a:t> You may turn right on red.  False</a:t>
            </a:r>
          </a:p>
          <a:p>
            <a:pPr>
              <a:spcBef>
                <a:spcPct val="20000"/>
              </a:spcBef>
              <a:buFontTx/>
              <a:buAutoNum type="alphaUcPeriod"/>
            </a:pPr>
            <a:r>
              <a:rPr lang="en-US" altLang="en-US" b="1" dirty="0">
                <a:solidFill>
                  <a:srgbClr val="FF3300"/>
                </a:solidFill>
                <a:latin typeface="Arial" panose="020B0604020202020204" pitchFamily="34" charset="0"/>
              </a:rPr>
              <a:t> The bus will continue through the intersection.      True</a:t>
            </a:r>
          </a:p>
        </p:txBody>
      </p:sp>
    </p:spTree>
    <p:extLst>
      <p:ext uri="{BB962C8B-B14F-4D97-AF65-F5344CB8AC3E}">
        <p14:creationId xmlns:p14="http://schemas.microsoft.com/office/powerpoint/2010/main" val="610413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A4E9D8B9AE294BB8664582FC3229C4" ma:contentTypeVersion="3" ma:contentTypeDescription="Create a new document." ma:contentTypeScope="" ma:versionID="cf1e4c4ca9d7da6aad23c111eea9510d">
  <xsd:schema xmlns:xsd="http://www.w3.org/2001/XMLSchema" xmlns:xs="http://www.w3.org/2001/XMLSchema" xmlns:p="http://schemas.microsoft.com/office/2006/metadata/properties" xmlns:ns1="http://schemas.microsoft.com/sharepoint/v3" xmlns:ns2="a7af8e22-4aad-4637-bdfe-8881feb25ebc" targetNamespace="http://schemas.microsoft.com/office/2006/metadata/properties" ma:root="true" ma:fieldsID="333eeef662f33d827901a6908d0661d8" ns1:_="" ns2:_="">
    <xsd:import namespace="http://schemas.microsoft.com/sharepoint/v3"/>
    <xsd:import namespace="a7af8e22-4aad-4637-bdfe-8881feb25ebc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af8e22-4aad-4637-bdfe-8881feb25eb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345E959-B139-4928-B6C0-4290FBE61FC4}">
  <ds:schemaRefs>
    <ds:schemaRef ds:uri="http://purl.org/dc/terms/"/>
    <ds:schemaRef ds:uri="http://schemas.openxmlformats.org/package/2006/metadata/core-properties"/>
    <ds:schemaRef ds:uri="http://purl.org/dc/dcmitype/"/>
    <ds:schemaRef ds:uri="f1c7bf0e-1cb0-48f8-99df-6e3f20f315ba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C800E06-2AE9-473D-9AF3-A834A08C41D0}"/>
</file>

<file path=customXml/itemProps3.xml><?xml version="1.0" encoding="utf-8"?>
<ds:datastoreItem xmlns:ds="http://schemas.openxmlformats.org/officeDocument/2006/customXml" ds:itemID="{C12A4EA4-2FD6-46CD-858F-1ABF09EFBD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1034</Words>
  <Application>Microsoft Office PowerPoint</Application>
  <PresentationFormat>On-screen Show (4:3)</PresentationFormat>
  <Paragraphs>218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0" baseType="lpstr">
      <vt:lpstr>Arial</vt:lpstr>
      <vt:lpstr>Calibri</vt:lpstr>
      <vt:lpstr>Office Theme</vt:lpstr>
      <vt:lpstr>Highway Transportation System Events</vt:lpstr>
      <vt:lpstr>Practice</vt:lpstr>
      <vt:lpstr>PowerPoint Presentation</vt:lpstr>
      <vt:lpstr>Practice Questions</vt:lpstr>
      <vt:lpstr>PowerPoint Presentation</vt:lpstr>
      <vt:lpstr>HTS Events</vt:lpstr>
      <vt:lpstr>PowerPoint Presentation</vt:lpstr>
      <vt:lpstr>Slide A-1 Questions</vt:lpstr>
      <vt:lpstr>PowerPoint Presentation</vt:lpstr>
      <vt:lpstr>HTS Events</vt:lpstr>
      <vt:lpstr>PowerPoint Presentation</vt:lpstr>
      <vt:lpstr>A-2 Questions</vt:lpstr>
      <vt:lpstr>PowerPoint Presentation</vt:lpstr>
      <vt:lpstr>HTS Events</vt:lpstr>
      <vt:lpstr>PowerPoint Presentation</vt:lpstr>
      <vt:lpstr>A-3 Questions </vt:lpstr>
      <vt:lpstr>PowerPoint Presentation</vt:lpstr>
      <vt:lpstr>HTS Events</vt:lpstr>
      <vt:lpstr>PowerPoint Presentation</vt:lpstr>
      <vt:lpstr>A-4 Questions </vt:lpstr>
      <vt:lpstr>PowerPoint Presentation</vt:lpstr>
      <vt:lpstr>HTS Events</vt:lpstr>
      <vt:lpstr>PowerPoint Presentation</vt:lpstr>
      <vt:lpstr>A-5 Questions</vt:lpstr>
      <vt:lpstr>PowerPoint Presentation</vt:lpstr>
      <vt:lpstr>HTS Events </vt:lpstr>
      <vt:lpstr>PowerPoint Presentation</vt:lpstr>
      <vt:lpstr>A-6 Questions </vt:lpstr>
      <vt:lpstr>PowerPoint Presentation</vt:lpstr>
      <vt:lpstr>HTS Events </vt:lpstr>
      <vt:lpstr>PowerPoint Presentation</vt:lpstr>
      <vt:lpstr>A-7 Questions </vt:lpstr>
      <vt:lpstr>PowerPoint Presentation</vt:lpstr>
      <vt:lpstr>A-8</vt:lpstr>
      <vt:lpstr>PowerPoint Presentation</vt:lpstr>
      <vt:lpstr>A-8 Questions</vt:lpstr>
      <vt:lpstr>PowerPoint Presentation</vt:lpstr>
      <vt:lpstr>A-9</vt:lpstr>
      <vt:lpstr>PowerPoint Presentation</vt:lpstr>
      <vt:lpstr>A-9 Questions</vt:lpstr>
      <vt:lpstr>PowerPoint Presentation</vt:lpstr>
      <vt:lpstr>A-10</vt:lpstr>
      <vt:lpstr>PowerPoint Presentation</vt:lpstr>
      <vt:lpstr>A-10 Questions </vt:lpstr>
      <vt:lpstr>PowerPoint Presentation</vt:lpstr>
      <vt:lpstr>END</vt:lpstr>
      <vt:lpstr>Contact/Mission</vt:lpstr>
    </vt:vector>
  </TitlesOfParts>
  <Company>PA Department of Education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Identifying HTS Events</dc:title>
  <dc:creator>pdeadmin</dc:creator>
  <cp:lastModifiedBy>Henry, Rachel</cp:lastModifiedBy>
  <cp:revision>47</cp:revision>
  <dcterms:created xsi:type="dcterms:W3CDTF">2017-02-01T18:23:33Z</dcterms:created>
  <dcterms:modified xsi:type="dcterms:W3CDTF">2024-03-25T15:23:57Z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33500</vt:r8>
  </property>
  <property fmtid="{D5CDD505-2E9C-101B-9397-08002B2CF9AE}" pid="3" name="_dlc_policyId">
    <vt:lpwstr>/InsidePDE/Documents</vt:lpwstr>
  </property>
  <property fmtid="{D5CDD505-2E9C-101B-9397-08002B2CF9AE}" pid="4" name="xd_ProgID">
    <vt:lpwstr/>
  </property>
  <property fmtid="{D5CDD505-2E9C-101B-9397-08002B2CF9AE}" pid="5" name="_CopySource">
    <vt:lpwstr>https://collab.pde.pa.gov/InsidePDE/Documents/Getting My Job Done/Accessibility/PDE PowerPoint Template - ADA Accessible.pptx</vt:lpwstr>
  </property>
  <property fmtid="{D5CDD505-2E9C-101B-9397-08002B2CF9AE}" pid="6" name="ContentTypeId">
    <vt:lpwstr>0x01010063A4E9D8B9AE294BB8664582FC3229C4</vt:lpwstr>
  </property>
  <property fmtid="{D5CDD505-2E9C-101B-9397-08002B2CF9AE}" pid="7" name="ItemRetentionFormula">
    <vt:lpwstr>&lt;formula id="Microsoft.Office.RecordsManagement.PolicyFeatures.Expiration.Formula.BuiltIn"&gt;&lt;number&gt;1&lt;/number&gt;&lt;property&gt;Post_x005f_x0020_End_x005f_x0020_Date&lt;/property&gt;&lt;propertyId&gt;00000000-0000-0000-0000-000000000000&lt;/propertyId&gt;&lt;period&gt;days&lt;/period&gt;&lt;/formula&gt;</vt:lpwstr>
  </property>
  <property fmtid="{D5CDD505-2E9C-101B-9397-08002B2CF9AE}" pid="8" name="TemplateUrl">
    <vt:lpwstr/>
  </property>
  <property fmtid="{D5CDD505-2E9C-101B-9397-08002B2CF9AE}" pid="9" name="xd_Signature">
    <vt:bool>false</vt:bool>
  </property>
  <property fmtid="{D5CDD505-2E9C-101B-9397-08002B2CF9AE}" pid="10" name="_SourceUrl">
    <vt:lpwstr/>
  </property>
  <property fmtid="{D5CDD505-2E9C-101B-9397-08002B2CF9AE}" pid="11" name="_SharedFileIndex">
    <vt:lpwstr/>
  </property>
  <property fmtid="{D5CDD505-2E9C-101B-9397-08002B2CF9AE}" pid="12" name="cwopa\rachhenry">
    <vt:lpwstr>cwopa\rachhenry:SW|true</vt:lpwstr>
  </property>
</Properties>
</file>