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5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0F09"/>
    <a:srgbClr val="CC0000"/>
    <a:srgbClr val="FF0000"/>
    <a:srgbClr val="FF3300"/>
    <a:srgbClr val="FF5050"/>
    <a:srgbClr val="0000CC"/>
    <a:srgbClr val="000099"/>
    <a:srgbClr val="000000"/>
    <a:srgbClr val="FF010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61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Highway Conditions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Space, Visibility, and Traction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1/23/2020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76D9-E5E6-406B-B0B6-78D1D1AD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Scenario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37B-04B2-46B5-99E0-C87068B79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4B20-4BA7-4A6B-A98D-4F4A87354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C2507-E37C-4DC7-A04E-45F8CFA0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1110B524-EB06-4315-A70B-07A4EEF8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9512"/>
            <a:ext cx="8839200" cy="535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E02A7D-1AA8-4804-AB81-32D634D6DB67}"/>
              </a:ext>
            </a:extLst>
          </p:cNvPr>
          <p:cNvSpPr/>
          <p:nvPr/>
        </p:nvSpPr>
        <p:spPr>
          <a:xfrm>
            <a:off x="1676400" y="5618331"/>
            <a:ext cx="6743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70F09"/>
                </a:solidFill>
              </a:rPr>
              <a:t> Our “line of sight” is good. True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70F09"/>
                </a:solidFill>
              </a:rPr>
              <a:t> Our “view to the sides is also good. False  </a:t>
            </a:r>
          </a:p>
          <a:p>
            <a:r>
              <a:rPr lang="en-US" altLang="en-US" sz="2000" b="1" dirty="0">
                <a:solidFill>
                  <a:srgbClr val="F70F09"/>
                </a:solidFill>
              </a:rPr>
              <a:t>C. Problems with space increase as we move forward. True</a:t>
            </a:r>
          </a:p>
        </p:txBody>
      </p:sp>
    </p:spTree>
    <p:extLst>
      <p:ext uri="{BB962C8B-B14F-4D97-AF65-F5344CB8AC3E}">
        <p14:creationId xmlns:p14="http://schemas.microsoft.com/office/powerpoint/2010/main" val="2981648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4FA2A-4798-4A83-9E22-193A19C7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0E2D6-D2C5-4A6E-80CF-9A02543DA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BDBF0-F22C-4D9C-AC23-FF4014CC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ECF11-64DB-45EF-AF6D-5CA8552A8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27FF76C7-D188-4FAD-AD11-8355F222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839200" cy="53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48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3CD89-A93A-4F59-80AC-0893A679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5D502-CC42-4F14-A4DE-ACA693E78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“line of sight”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space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“shoulder” is level with the highway.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7F72B-223E-45F4-8453-B6575FD3A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0E1F5-95F7-458E-83E4-CE3BEBB4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52E7-9AF0-42A8-9546-29AA2D12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8D717-E4B8-4E44-91D1-2175824EE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95AD9-DE0C-4002-ABA4-ABD5F24C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DBB10-01E6-4BF9-A08A-EE577446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79040F50-61CC-48EB-B72B-4BFB9282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4FC025-142E-4CFF-9065-2A89D2B61C55}"/>
              </a:ext>
            </a:extLst>
          </p:cNvPr>
          <p:cNvSpPr/>
          <p:nvPr/>
        </p:nvSpPr>
        <p:spPr>
          <a:xfrm>
            <a:off x="496410" y="1752600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 “line of sight” is good.                                           False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  space is good.                                                         True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The shoulder is level with the highway.        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1444855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7652-7EB7-4E5A-A0E1-4AF2941B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2B5EE-2E8F-4D9A-9A72-611C65A7B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43FF6-F544-46D0-82B1-EF7908AAB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1F5F4-CC04-4246-965F-2495FE64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FBB460AC-FD21-47A2-8421-B946B0EF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47800"/>
            <a:ext cx="8686801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8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015E-F4CF-4D8D-8695-FCCC6BB7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FE48-8D50-4173-86B2-E30463B61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“line of sight” ahead is reduced.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Spacing is definitely a problem here.</a:t>
            </a:r>
          </a:p>
          <a:p>
            <a:pPr marL="609600" indent="-609600">
              <a:buFontTx/>
              <a:buNone/>
            </a:pPr>
            <a:r>
              <a:rPr lang="en-US" altLang="en-US" dirty="0"/>
              <a:t>C.  If we drive through the water, we need to check our brakes on the other side of the water hazard.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FB8AC-73BF-45E4-A255-47B86C17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64294-4D7C-4709-81DE-F3921D43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3A67-26FD-448B-99F1-EE83602E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1025-B170-4DDB-BE0B-9AA2EE313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69B45-0F7B-450A-840F-2589C8E6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D9CF0-4A32-41EF-A476-F6695198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EA113843-7D44-4125-BED9-76C6A0751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799"/>
            <a:ext cx="86106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679D8B-1027-4DC9-8BE9-ED45FB655846}"/>
              </a:ext>
            </a:extLst>
          </p:cNvPr>
          <p:cNvSpPr/>
          <p:nvPr/>
        </p:nvSpPr>
        <p:spPr>
          <a:xfrm>
            <a:off x="2133600" y="5100379"/>
            <a:ext cx="731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sz="2000" b="1" dirty="0">
                <a:solidFill>
                  <a:srgbClr val="FF0000"/>
                </a:solidFill>
              </a:rPr>
              <a:t> Our “line of sight” ahead is reduced.        True</a:t>
            </a:r>
          </a:p>
          <a:p>
            <a:pPr>
              <a:buFontTx/>
              <a:buChar char="•"/>
            </a:pPr>
            <a:r>
              <a:rPr lang="en-US" altLang="en-US" sz="2000" b="1" dirty="0">
                <a:solidFill>
                  <a:srgbClr val="FF0000"/>
                </a:solidFill>
              </a:rPr>
              <a:t> Spacing is definitely a problem here.        True</a:t>
            </a:r>
          </a:p>
          <a:p>
            <a:pPr>
              <a:buFontTx/>
              <a:buChar char="•"/>
            </a:pPr>
            <a:r>
              <a:rPr lang="en-US" altLang="en-US" sz="2000" b="1" dirty="0">
                <a:solidFill>
                  <a:srgbClr val="FF0000"/>
                </a:solidFill>
              </a:rPr>
              <a:t> If we drive through the water, we need to check our brakes </a:t>
            </a:r>
          </a:p>
          <a:p>
            <a:r>
              <a:rPr lang="en-US" altLang="en-US" sz="2000" b="1" dirty="0">
                <a:solidFill>
                  <a:srgbClr val="FF0000"/>
                </a:solidFill>
              </a:rPr>
              <a:t>  on the other side of the water hazard        True</a:t>
            </a:r>
          </a:p>
        </p:txBody>
      </p:sp>
    </p:spTree>
    <p:extLst>
      <p:ext uri="{BB962C8B-B14F-4D97-AF65-F5344CB8AC3E}">
        <p14:creationId xmlns:p14="http://schemas.microsoft.com/office/powerpoint/2010/main" val="2401242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5B4DC-8B18-4294-876D-B38B0D4A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FCA22-5088-42C4-976F-AF0591E6D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46E08-A1B8-4296-8AA2-9239E7CE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346A7-FF00-4B77-A639-5253C2BA0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953F1E27-EB7E-4E32-A726-7A9DD307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52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6B92-97FC-4B50-96B9-62E2BCEA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19C29-ED8F-41CC-8971-C487A28CC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traction is reduced.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view to the sides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are three people in the crosswalk ahead.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45222-6ADE-4D04-A425-ACB66E40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42FE4-A878-4B27-86F3-9F7E7868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7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C7510-47AA-43D8-8B76-E417CD02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3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FB68C-5B72-4589-B3F2-FC22A6DAF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FA66C-8A70-41B6-87DF-E980145A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B5CF2-F6F0-4E0C-AF52-9A4C5D0A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069FFB62-1581-4387-A077-24DE6EC8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599"/>
            <a:ext cx="8610600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C0D1AB-DE03-4C29-9353-8490110439BB}"/>
              </a:ext>
            </a:extLst>
          </p:cNvPr>
          <p:cNvSpPr/>
          <p:nvPr/>
        </p:nvSpPr>
        <p:spPr>
          <a:xfrm>
            <a:off x="2895600" y="1031656"/>
            <a:ext cx="6248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b="1" i="1" dirty="0">
              <a:solidFill>
                <a:srgbClr val="FF0000"/>
              </a:solidFill>
            </a:endParaRP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</a:t>
            </a:r>
            <a:r>
              <a:rPr lang="en-US" altLang="en-US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traction is reduced.   True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 “view to the sides” is good.  False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There are three people in the crosswalk ahead.   False</a:t>
            </a:r>
          </a:p>
        </p:txBody>
      </p:sp>
    </p:spTree>
    <p:extLst>
      <p:ext uri="{BB962C8B-B14F-4D97-AF65-F5344CB8AC3E}">
        <p14:creationId xmlns:p14="http://schemas.microsoft.com/office/powerpoint/2010/main" val="1414676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In this unit, we will concentrate our efforts on proper identification of space, visibility, and traction.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1/23/2020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9983-DC07-43DD-9E32-5BF5F0C4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ADDB5-CECA-48F6-B353-407837247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C1618-8364-460A-8889-535935759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48A05-8471-43A9-9920-BA94BF45A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0216EAD7-FE03-4D00-9350-234CF6E6B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610600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48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1D3AF-1084-4332-95A1-A7137BDA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4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56789-524E-4407-8D68-5954687C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view to the left side is poor.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roadway appears to be wet.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It appears that we have enough space to lane change to the right.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D0EC-A144-4B4A-933D-A39C7CC9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E13E8-03F0-4BBC-9306-ED5B2BAA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7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E786-4617-40E4-AE7E-80C98D11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4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37C11-3C09-4CB2-8EEB-B292C1D78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34E0-A852-4C2A-AD8E-BA0ACC3D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557AA-04C1-4470-ABAE-AD1F9635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F1FA203F-ABD3-4D47-90C8-5D6DF93DA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4582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22BC2C-9236-431F-96C9-29888DBBFD47}"/>
              </a:ext>
            </a:extLst>
          </p:cNvPr>
          <p:cNvSpPr/>
          <p:nvPr/>
        </p:nvSpPr>
        <p:spPr>
          <a:xfrm>
            <a:off x="3699769" y="1417468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Our view to the left side is poor.  True</a:t>
            </a:r>
          </a:p>
          <a:p>
            <a:pPr indent="-342900"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The highway appears to be wet.  True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  It appears that we have enough  space</a:t>
            </a:r>
          </a:p>
          <a:p>
            <a:r>
              <a:rPr lang="en-US" altLang="en-US" sz="2000" b="1" dirty="0">
                <a:solidFill>
                  <a:srgbClr val="FF0101"/>
                </a:solidFill>
              </a:rPr>
              <a:t>      to lane change to the right.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2260631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14E5-0982-4E25-9739-84FD1201C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45D2-7159-4DFB-83FA-093E4318C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73E01-7ED9-4EC1-AF46-A41A6713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E56BC-CAE0-49EE-A9AC-4350C004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BB7A5E29-B9E2-4EBF-B9CC-CD85FD31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5344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99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EB3C-0FA6-409E-80E2-5129FF15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5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A0583-A792-4096-ABD0-88A4574A5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We need to reduce our speed.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traction is questionable.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are cars approaching.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E5690-03AE-4F64-AEB0-663A27CD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A827D-D53E-407C-8AD7-87BF535C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83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45ED-E620-4826-9848-3B4F3A6D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5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E33BE-FD36-4D42-B8DD-60699DB2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0256-9604-4816-9D92-FED68547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13BAA-4EF2-4463-8225-391AE0C1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2556DBB0-A4A5-4C5D-8474-A48EF1F8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6106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DC402E-E6AF-4396-BF48-9A61C39EA552}"/>
              </a:ext>
            </a:extLst>
          </p:cNvPr>
          <p:cNvSpPr/>
          <p:nvPr/>
        </p:nvSpPr>
        <p:spPr>
          <a:xfrm>
            <a:off x="2743200" y="1457417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We need to reduce our speed.        True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Our traction is questionable.           False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There are cars approaching.             True</a:t>
            </a:r>
          </a:p>
        </p:txBody>
      </p:sp>
    </p:spTree>
    <p:extLst>
      <p:ext uri="{BB962C8B-B14F-4D97-AF65-F5344CB8AC3E}">
        <p14:creationId xmlns:p14="http://schemas.microsoft.com/office/powerpoint/2010/main" val="93341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341F9-1F5D-4880-928F-E2D8234B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98AE8-0874-4DDA-85B4-CE3713BE7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E55BD-1B78-4CF9-B56D-001B8CC0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C073A-36A4-4F85-9CE6-D0F86F0F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C9702B3C-CC31-482F-93A8-F0117ECA7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217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1EA63-ED2A-426F-B502-971FF226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6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B6E1B-2267-4FD8-8AD5-78A563CE7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When  we brake, we need to increase our stopping distance.</a:t>
            </a:r>
          </a:p>
          <a:p>
            <a:pPr marL="609600" indent="-609600">
              <a:buFontTx/>
              <a:buAutoNum type="alphaUcPeriod" startAt="2"/>
            </a:pPr>
            <a:r>
              <a:rPr lang="en-US" altLang="en-US" dirty="0"/>
              <a:t>There is a second parked car on the far side of the first parked car.</a:t>
            </a:r>
          </a:p>
          <a:p>
            <a:pPr marL="609600" indent="-609600">
              <a:buFontTx/>
              <a:buAutoNum type="alphaUcPeriod" startAt="2"/>
            </a:pPr>
            <a:r>
              <a:rPr lang="en-US" altLang="en-US" dirty="0"/>
              <a:t>We  need to “time” when we steer around the parked car.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0923E-8CC1-4AE2-9187-09291C36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76C88-A613-4D06-B057-6E3E87A2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44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0BF2-01DF-4342-A4E1-B9D12234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6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E7FBF-128E-4846-917C-252E6CADF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8EFA-2349-422B-9771-639295E8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A3FD2-2174-43DA-B095-322176C0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C1A090EF-9D2A-405D-9789-13865130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61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CAFE10-FF52-49D9-8E95-E6A46D1EE1FE}"/>
              </a:ext>
            </a:extLst>
          </p:cNvPr>
          <p:cNvSpPr/>
          <p:nvPr/>
        </p:nvSpPr>
        <p:spPr>
          <a:xfrm>
            <a:off x="580748" y="5362118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When we brake, we need to increase our stopping distance.  True</a:t>
            </a:r>
          </a:p>
          <a:p>
            <a:pPr>
              <a:buFontTx/>
              <a:buAutoNum type="alphaUcPeriod" startAt="2"/>
            </a:pPr>
            <a:r>
              <a:rPr lang="en-US" altLang="en-US" sz="2000" b="1" dirty="0">
                <a:solidFill>
                  <a:srgbClr val="FF0101"/>
                </a:solidFill>
              </a:rPr>
              <a:t> There is a second parked car on the far side of the first parked car.  True</a:t>
            </a:r>
          </a:p>
          <a:p>
            <a:pPr>
              <a:buFontTx/>
              <a:buAutoNum type="alphaUcPeriod" startAt="3"/>
            </a:pPr>
            <a:r>
              <a:rPr lang="en-US" altLang="en-US" sz="2000" b="1" dirty="0">
                <a:solidFill>
                  <a:srgbClr val="FF0101"/>
                </a:solidFill>
              </a:rPr>
              <a:t> We need to “time” when we steer around the parked car.  True</a:t>
            </a:r>
            <a:endParaRPr lang="en-US" sz="2000" b="1" dirty="0">
              <a:solidFill>
                <a:srgbClr val="FF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0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61FB-C1AB-4A59-908B-CDDD31E23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45530-EA0A-4278-A907-38E33BB79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F136A-7ACE-4B84-9395-BEF0CDA73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A29C8-5210-4CE2-8AB0-B70FE2F8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21F47BCC-498A-4A91-A734-24AE10E93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447800"/>
            <a:ext cx="8610601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41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58F-A2CE-4955-8C39-BECF06B2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&amp; Reduction in Space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DC422-5978-4131-9CBC-53939E898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An “area of less space” is where the driver does </a:t>
            </a:r>
            <a:r>
              <a:rPr lang="en-US" altLang="en-US" b="1" i="1" dirty="0"/>
              <a:t>not </a:t>
            </a:r>
            <a:r>
              <a:rPr lang="en-US" altLang="en-US" dirty="0"/>
              <a:t>have at least “one car width” next to your “path of travel.”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Remember, Leave yourself an “out.”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0E9CB-4FAC-4BC3-B65E-E74F302A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7BB3-9021-4742-8BD2-9C613680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82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61D3-AE7E-4BC7-B3DF-36AE1659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7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55E0E-A34F-4BD7-BEE9-0EB1D061D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“line of sight”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traction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approaching space is good.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DF47D-8632-43E0-8C4C-699F3058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5D5E9-EF98-4780-A267-F6A61CC4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49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8E5EA-E9FE-476B-948E-567A40790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7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C2630-7FDC-476D-804C-F61F4BE7B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9D568-1F6D-44A3-BD09-82025A53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12A3C-8D66-4B9A-9BAD-49C2D770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D137F9B9-D685-403C-8690-9D5B2C17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447800"/>
            <a:ext cx="883920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613378-32AE-4C15-BF64-E949586A7715}"/>
              </a:ext>
            </a:extLst>
          </p:cNvPr>
          <p:cNvSpPr/>
          <p:nvPr/>
        </p:nvSpPr>
        <p:spPr>
          <a:xfrm>
            <a:off x="2590800" y="1447800"/>
            <a:ext cx="64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Our “line of sight” is good.             False</a:t>
            </a:r>
          </a:p>
          <a:p>
            <a:pPr lvl="4"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Our traction is good.</a:t>
            </a:r>
            <a:r>
              <a:rPr lang="en-US" altLang="en-US" b="1" i="1" dirty="0">
                <a:solidFill>
                  <a:srgbClr val="FF0000"/>
                </a:solidFill>
              </a:rPr>
              <a:t>	                    </a:t>
            </a:r>
            <a:r>
              <a:rPr lang="en-US" altLang="en-US" sz="2000" b="1" dirty="0">
                <a:solidFill>
                  <a:srgbClr val="FF0101"/>
                </a:solidFill>
              </a:rPr>
              <a:t>False</a:t>
            </a:r>
          </a:p>
          <a:p>
            <a:pPr lvl="4"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Our approaching space is good.    False</a:t>
            </a:r>
          </a:p>
        </p:txBody>
      </p:sp>
    </p:spTree>
    <p:extLst>
      <p:ext uri="{BB962C8B-B14F-4D97-AF65-F5344CB8AC3E}">
        <p14:creationId xmlns:p14="http://schemas.microsoft.com/office/powerpoint/2010/main" val="1352404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C5DB-07AE-4366-9D5F-522FE257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4E87F-BA99-4ED2-9CEF-AC229AA7E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1C66-DB59-4FDE-B316-DA113836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80CB5-49E9-4B80-8571-C8EEBCA1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93EE149A-4C4A-43B4-ACCC-5B03EED5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79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274F6-A9D0-4B0C-A2B5-FE6C3AB1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8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A104E-7B60-4420-B7A2-007DC82C3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visibility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lane ends after the traffic light.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To turn right, we must lane change to the right turn lane.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D4E27-2DCB-4DD3-9718-B1D8F83F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87517-21F8-427C-9642-1C34C7C7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8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04CD-A95E-4D0E-87EB-1F24E014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8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4BA90-C2FC-41D9-8B5A-A6BBE4437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304D-FC70-40F2-A5AA-36501207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88B2B-FBE8-43B8-B7D9-8CF97A6F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F7D9998E-78B9-4BDC-8DCE-071AEC7F7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763000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C1053D-CEAA-4693-8354-A61AAB44F8AC}"/>
              </a:ext>
            </a:extLst>
          </p:cNvPr>
          <p:cNvSpPr/>
          <p:nvPr/>
        </p:nvSpPr>
        <p:spPr>
          <a:xfrm>
            <a:off x="457200" y="5410200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Our visibility is good.    		                 True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Our lane ends after the traffic light. 	 True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0101"/>
                </a:solidFill>
              </a:rPr>
              <a:t> To turn right, we must lane change to the right turn lane.     False</a:t>
            </a:r>
          </a:p>
        </p:txBody>
      </p:sp>
    </p:spTree>
    <p:extLst>
      <p:ext uri="{BB962C8B-B14F-4D97-AF65-F5344CB8AC3E}">
        <p14:creationId xmlns:p14="http://schemas.microsoft.com/office/powerpoint/2010/main" val="2177657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64E8-AAA0-4F5C-915E-FD3D1B6F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D3A1-4413-4D4C-9AF6-9098F0573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A6F58-9BFE-4A59-B9AA-61241428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E990A-FA20-4FBB-95C9-75A0E582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3A1DE79A-0FA3-4E5A-A874-3BC18339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91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3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7CFB-B733-4248-ACE7-B98E7713D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9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64185-F6BE-4426-8031-A34BA20A5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visibility is questionable.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Traction is extremely poor.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space ahead is reduced.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BC342-2546-4F27-B767-8BA6BC65F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29044-983E-484D-BED0-8BBD17E6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93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3DCF-55F4-4168-A97F-DCAFA289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9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F90DF-9B3C-43C0-8DFA-4EF4C8CD4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1AD32-B11D-4E26-B8B0-8DCF2B8E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3DB9F-4BBF-42D8-9428-B03E110B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020A0ACC-797F-4C4C-A8D8-19B1D485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91600" cy="540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F0B8D1-7DDB-4E6D-AD5E-8C79DE4D5372}"/>
              </a:ext>
            </a:extLst>
          </p:cNvPr>
          <p:cNvSpPr/>
          <p:nvPr/>
        </p:nvSpPr>
        <p:spPr>
          <a:xfrm>
            <a:off x="457200" y="1421907"/>
            <a:ext cx="655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 visibility is questionable.      True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Traction is extremely poor.	False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 space ahead is reduced.	True</a:t>
            </a:r>
          </a:p>
        </p:txBody>
      </p:sp>
    </p:spTree>
    <p:extLst>
      <p:ext uri="{BB962C8B-B14F-4D97-AF65-F5344CB8AC3E}">
        <p14:creationId xmlns:p14="http://schemas.microsoft.com/office/powerpoint/2010/main" val="148338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1B65-70C0-45B6-B050-CA10F498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0E855-0C43-4BFF-9635-43994B8F2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FAC3B-DE71-4101-B79D-84D7C79C7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F774E-D286-4DB5-B70B-A0EADD91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8A94AC41-D46F-4722-85E9-B85A2046B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91600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937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542E-F280-4640-987C-3681E192D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10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662B-F665-47BD-B77D-F6295DD4F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visibility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traction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space is good.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9B11F-5D73-45E1-B4A9-3D728EBF6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19259-13EF-44D5-ACDD-6FCEE278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D904-B0D7-4A42-8944-1D378F8F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D0DA8-E253-4F31-A510-481FAE121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Line of Sight – where you are looking at any given moment.  This is where you have your best visual acuity. Central vision is only three degrees.</a:t>
            </a:r>
          </a:p>
          <a:p>
            <a:pPr>
              <a:buFontTx/>
              <a:buNone/>
            </a:pPr>
            <a:r>
              <a:rPr lang="en-US" altLang="en-US" dirty="0"/>
              <a:t>View to the Sides-the outer edge of your “field of vision.”  In this area, you can see movement, color, and mass.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3741-1D17-4BB9-B117-33ED427A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628FC-5592-4A02-A991-042DD1CD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49A4-1ECF-498F-A060-4535F32F7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10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7A4A-3701-4DD7-AA7D-F7DB485F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7651C-FD32-4FB7-B3B8-6FF4192A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6B926-4398-4AAE-BC80-3D619EBC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DAC63084-2B1E-4035-A6F6-CC30129D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91600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18B992-30B5-41AB-B26B-BA5203AEAF78}"/>
              </a:ext>
            </a:extLst>
          </p:cNvPr>
          <p:cNvSpPr/>
          <p:nvPr/>
        </p:nvSpPr>
        <p:spPr>
          <a:xfrm>
            <a:off x="685800" y="1606118"/>
            <a:ext cx="64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 visibility is good.		True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 traction is good.		True</a:t>
            </a:r>
          </a:p>
          <a:p>
            <a:pPr>
              <a:buFontTx/>
              <a:buAutoNum type="alphaUcPeriod"/>
            </a:pPr>
            <a:r>
              <a:rPr lang="en-US" altLang="en-US" sz="2000" b="1" dirty="0">
                <a:solidFill>
                  <a:srgbClr val="FF0000"/>
                </a:solidFill>
              </a:rPr>
              <a:t> Our space is good.  		True</a:t>
            </a:r>
          </a:p>
        </p:txBody>
      </p:sp>
    </p:spTree>
    <p:extLst>
      <p:ext uri="{BB962C8B-B14F-4D97-AF65-F5344CB8AC3E}">
        <p14:creationId xmlns:p14="http://schemas.microsoft.com/office/powerpoint/2010/main" val="75120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F829-B729-4A2D-A7BC-415913BEE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D3B2A-F7D3-45D8-9564-B4B0903D0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Add up your correct answers</a:t>
            </a:r>
          </a:p>
          <a:p>
            <a:r>
              <a:rPr lang="en-US" dirty="0"/>
              <a:t>30-27 = Excellent</a:t>
            </a:r>
          </a:p>
          <a:p>
            <a:r>
              <a:rPr lang="en-US" dirty="0"/>
              <a:t>26-24 = Good</a:t>
            </a:r>
          </a:p>
          <a:p>
            <a:r>
              <a:rPr lang="en-US" dirty="0"/>
              <a:t>23-21 =  Average</a:t>
            </a:r>
          </a:p>
          <a:p>
            <a:r>
              <a:rPr lang="en-US" dirty="0"/>
              <a:t>20 and below = Needs Improvement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31CB-2B3F-44D0-83F7-75DEE885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15F22-58C4-4373-8C5B-984E23B2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03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76250" y="2430463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the (the topic of the presentation) please visit PDE’s website at </a:t>
            </a:r>
            <a:r>
              <a:rPr lang="en-US" altLang="en-US" sz="2000" u="sng" dirty="0">
                <a:solidFill>
                  <a:srgbClr val="0000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476250" y="3836075"/>
            <a:ext cx="82105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sz="1600" dirty="0"/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09242-B7C9-4E08-B84E-BC2A06CF552E}" type="datetime1">
              <a:rPr lang="en-US" smtClean="0"/>
              <a:t>1/23/2020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1DF4-FB26-4847-B96B-A1D76084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1AD37-D0A2-47AE-BC40-2083F14C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 “Area of Less Traction” – Any part of the highway ahead in which the friction or the gripping of the tires to the highway surface is reduced.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60BEB-8EEC-4B98-8A5C-7462E584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A739B-6C58-4DCF-99F3-8914E522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0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AE9C-FC5A-4D10-A2A8-E61D98CE9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D2E52-1DC7-4159-B3EB-D3027AB33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Any time you have a reduction in space, visibility or traction you must make an adjustment in your driving.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F23E2-3889-4946-88D5-DD603478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088AC-5D73-40B9-BC01-68EC3A8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92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47B5-9058-41EB-B678-85FEBC7F0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Scenario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AC60D-A6E0-45B6-BC06-B230E814D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The next slide is a practice scene.</a:t>
            </a:r>
          </a:p>
          <a:p>
            <a:pPr>
              <a:buFontTx/>
              <a:buNone/>
            </a:pPr>
            <a:r>
              <a:rPr lang="en-US" altLang="en-US" dirty="0"/>
              <a:t>Just look at the slide.</a:t>
            </a:r>
          </a:p>
          <a:p>
            <a:pPr>
              <a:buFontTx/>
              <a:buNone/>
            </a:pPr>
            <a:r>
              <a:rPr lang="en-US" altLang="en-US" dirty="0"/>
              <a:t>Ready?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8368E-35E7-41C5-A69D-3192F81E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2945C-1EF6-4DBD-9B53-B5011AD4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50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8BE6-6036-467F-B442-E19C77D1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Scenario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CA3DC-FE29-4B4D-9D11-459DB413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EDD01-E4BE-422E-9598-0A43747B2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B77BF-7231-4CDD-902C-4A89B2B4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4" descr="Highway Cond">
            <a:extLst>
              <a:ext uri="{FF2B5EF4-FFF2-40B4-BE49-F238E27FC236}">
                <a16:creationId xmlns:a16="http://schemas.microsoft.com/office/drawing/2014/main" id="{411D31DF-CF95-484B-AB3B-E22F632C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458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9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A836D-E8D9-49E5-A0C2-6797CA75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Highway Conditions-Practice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63392-FD15-4D50-9EAF-C4B25CEB3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Our “line of sight” is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Our “view to the sides” is also good.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Space problems increase as we continue forward.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C0F26-3978-45ED-AAB7-3284F43B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00647-7FDF-48F0-8E46-5CFA3569D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9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72BB52-4D18-4919-9D39-49A9EEAEF5DF}"/>
</file>

<file path=customXml/itemProps3.xml><?xml version="1.0" encoding="utf-8"?>
<ds:datastoreItem xmlns:ds="http://schemas.openxmlformats.org/officeDocument/2006/customXml" ds:itemID="{B345E959-B139-4928-B6C0-4290FBE61FC4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f1c7bf0e-1cb0-48f8-99df-6e3f20f315b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1139</Words>
  <Application>Microsoft Office PowerPoint</Application>
  <PresentationFormat>On-screen Show (4:3)</PresentationFormat>
  <Paragraphs>215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Highway Conditions </vt:lpstr>
      <vt:lpstr>Instructions </vt:lpstr>
      <vt:lpstr>Space &amp; Reduction in Space </vt:lpstr>
      <vt:lpstr>Visibility </vt:lpstr>
      <vt:lpstr>Traction </vt:lpstr>
      <vt:lpstr>Remember:</vt:lpstr>
      <vt:lpstr>Practice Scenario </vt:lpstr>
      <vt:lpstr>Practice Scenario </vt:lpstr>
      <vt:lpstr>Highway Conditions-Practice Scenario</vt:lpstr>
      <vt:lpstr>Practice Scenario Answers </vt:lpstr>
      <vt:lpstr>Scenario 1</vt:lpstr>
      <vt:lpstr>Scenario 1 Questions </vt:lpstr>
      <vt:lpstr>Scenario 1 Answers</vt:lpstr>
      <vt:lpstr>Scenario 2</vt:lpstr>
      <vt:lpstr>Scenario 2 Questions </vt:lpstr>
      <vt:lpstr>Scenario 2 Answers </vt:lpstr>
      <vt:lpstr>Scenario 3</vt:lpstr>
      <vt:lpstr>Scenario 3 Questions </vt:lpstr>
      <vt:lpstr>Scenario 3 Answers </vt:lpstr>
      <vt:lpstr>Scenario 4 </vt:lpstr>
      <vt:lpstr>Scenario 4 Questions </vt:lpstr>
      <vt:lpstr>Scenario 4 Answers </vt:lpstr>
      <vt:lpstr>Scenario 5 </vt:lpstr>
      <vt:lpstr>Scenario 5 Questions </vt:lpstr>
      <vt:lpstr>Scenario 5 Answers </vt:lpstr>
      <vt:lpstr>Scenario 6 </vt:lpstr>
      <vt:lpstr>Scenario 6 Questions </vt:lpstr>
      <vt:lpstr>Scenario 6 Answers </vt:lpstr>
      <vt:lpstr>Scenario 7</vt:lpstr>
      <vt:lpstr>Scenario 7 Questions</vt:lpstr>
      <vt:lpstr>Scenario 7 Answers </vt:lpstr>
      <vt:lpstr>Scenario 8 </vt:lpstr>
      <vt:lpstr>Scenario 8 Questions </vt:lpstr>
      <vt:lpstr>Scenario 8 Answers </vt:lpstr>
      <vt:lpstr>Scenario 9 </vt:lpstr>
      <vt:lpstr>Scenario 9 Questions </vt:lpstr>
      <vt:lpstr>Scenario 9 Answers </vt:lpstr>
      <vt:lpstr>Scenario 10 </vt:lpstr>
      <vt:lpstr>Scenario 10 Questions </vt:lpstr>
      <vt:lpstr>Scenario 10 Answers </vt:lpstr>
      <vt:lpstr>Scoring 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pdeadmin</dc:creator>
  <cp:lastModifiedBy>Mosher, Alison</cp:lastModifiedBy>
  <cp:revision>55</cp:revision>
  <dcterms:created xsi:type="dcterms:W3CDTF">2017-02-01T18:23:33Z</dcterms:created>
  <dcterms:modified xsi:type="dcterms:W3CDTF">2020-01-23T14:06:47Z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8" name="TemplateUrl">
    <vt:lpwstr/>
  </property>
</Properties>
</file>