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5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61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2/22/2019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2/22/2019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2/22/2019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Night Driving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Masters N-A through N-Q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3D52-904E-4A66-ACEA-A7B79BE56C18}" type="datetime1">
              <a:rPr lang="en-US" smtClean="0"/>
              <a:t>2/22/2019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9FDB8-C2C0-473F-A8BD-C844EE4E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Special Pre-Ignition and Ignition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FDF34-58B6-4EDC-810F-A35BE985C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1.   Check Intended Path of Vehicle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2.   Clean Windows and Lights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3.   High/Low Beam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4.   Panel Lights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5.   Rearview Mirror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6.   Side View Mirrors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7.   Periodic Check of All Lights</a:t>
            </a:r>
            <a:endParaRPr lang="en-US" alt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A4F7A-0578-43DC-B35A-72728F179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956902-111B-4337-9081-BF676E06A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46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6E3A4-3528-4DFB-BFB2-A0A3DC4CF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Search Techniques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BF1BA-AFEB-4BC7-A89E-CBCEC4727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Search to the limits of your headlights range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Periodically search beyond the range of headlights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the right lane edge line or fog line to help in positioning your vehicle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63B54-569C-4A47-BF2D-3A24173EC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9D5A1D-31E7-4B52-BBAD-AEC67A75A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28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4474B-2AAC-4BF3-B8A5-13ACC5DCB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Headlight Glare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18A55-84C3-4711-9C97-29246B1D9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Use right lane line with approaching vehicle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Adjust mirrors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B5469-D40A-4323-B893-E32359C83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33E0FE-4FAE-49C7-984C-E433621E5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09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AA6FC-3DB9-4940-9CF0-B973A2AFB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Risk of Overdriving Headlights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247B3-A53B-48D2-AE2F-866376C65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Increase your following distance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headlights of ongoing vehicles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Visual clues outside of lateral range of headlights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8ADE8-BD99-43D4-98B6-D72D794CF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7D0E0D-32CA-41B2-800D-7764611F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6F83F-7B44-42D9-B53D-889E9073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Turns and Curves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B0302-EB58-4073-9F82-5D7A72E9E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Reduce Speed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Search beyond the lateral range of the headlights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Don’t allow eyes to only follow headlight range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C0F1F-14E4-4DE3-A0C3-C6650A744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F2FE4-2B58-4A60-8217-E09E371A8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93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CC7BF-B053-4B48-A101-95822EBC8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148BE-C417-4A90-9F1C-5E45122DF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Check intended path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Slow speed and look in direction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C37F7-4B58-4CE5-A045-ADB7ECEC7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232C7-68F7-41C7-AC91-FEE42772C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56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C7A34-621F-4B7B-8162-7282CE37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Lanes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D334A-F037-4FBD-B588-BDC477655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Practice judging closing speed of vehicles from behind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Allow extra clearance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9671B-E141-455F-A862-6945CA36B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E72B8A-F0C8-4D69-A6C5-F7D050590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66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C9CA0-695E-4AE6-87D8-206781581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of Passing at Night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94204-FFE8-4CEE-9EA5-FD0B9D8B2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Limited range of headlights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Overdriving headlights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Other drivers inability to determine speed of closing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*Reasons for passing at night seldom justify the risks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4C10A-5CFA-477E-B5DB-CBC33B907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84DD17-93BF-4EEF-9B96-91425598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11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D602A-B03D-4B9C-9347-A1749C226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Stopping Along Shoulder of Highway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9282E-8F4B-47C5-94CB-B3A9691D1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Unless it is an emergency, Don’t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 far off roadway as shoulders allow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Four-Way Flashers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Flairs or Reflectors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Safest Area for Passengers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DD548-F9B7-40AF-BCEA-BEBE54CC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D64B33-448D-4EA3-A55F-6FAA4C13F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77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76250" y="2430463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the (the topic of the presentation) please visit PDE’s website at 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www.education.pa.gov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476250" y="3836075"/>
            <a:ext cx="82105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/>
          </a:p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9242-B7C9-4E08-B84E-BC2A06CF552E}" type="datetime1">
              <a:rPr lang="en-US" smtClean="0"/>
              <a:t>2/22/2019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Night Driving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1.   Problems associated with night driving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2.   Special pre-driving procedures for night driving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3.   Visual searching techniques for night driving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4.   Reducing glare associated with night driving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5.   Reducing the risk of overdriving your headlights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6.   Reducing the risk of certain maneuvers at night</a:t>
            </a:r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7AF2-7F98-445B-850F-DA14E34254B5}" type="datetime1">
              <a:rPr lang="en-US" smtClean="0"/>
              <a:t>2/22/2019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8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6D530-CF47-4A37-B5F3-A2F44EF9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Night Time Death Date vs Day Time Death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30AB4-4BCF-4A18-A331-E4EBF09D4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Rural Areas			2 ½ Times Greater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Urban Areas			3 Times Greater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D4968-2460-4A51-A5F5-2AAB3AE51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23D7A-CCFA-41D9-95AC-0C676D41C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94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F37DA-98EB-41F0-A515-8982DFC36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Sight Distance At Night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E4B3C-847A-4749-B264-7345D0084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			</a:t>
            </a:r>
            <a:r>
              <a:rPr lang="en-US" sz="2400" dirty="0"/>
              <a:t>Low Beams	High Beams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Stationary Vehicle	150 feet	500 feet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Vehicle at 30 mph	90 feet	300 feet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CC2CC-B74B-40D9-AB42-DE751277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625743-4ED1-4859-B324-F8F20A0B1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00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BDDBD-1B72-4764-8224-01D090B5B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Reflective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A142F-4E00-4075-B63A-06D31FCEC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Any person, vehicle or animal that is adjacent to the roadway with little to no reflection is difficult to see beyond 70 feet.</a:t>
            </a:r>
            <a:r>
              <a:rPr lang="en-US" altLang="en-US" sz="1800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9D201-8838-43D1-9748-85A6CFEE6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22603E-46BE-4C1F-AD65-DCED6DF05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51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737B5-9E32-40A6-B4AB-05ACEDA41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Slower Reaction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ECDEA-4148-4569-AAFD-5634698CC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At night, you can add anywhere from 1.5 to 2.0 seconds reaction distance to your normal reaction distance.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Reaction Distance = Speed x 1.47 x Reaction Time x Night Reaction Time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u="sng" dirty="0"/>
              <a:t>Normal Reaction Time			Night Reaction Time, 1.5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.75 at 35 mph (Day) = 39 feet,		at night = 58 feet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.75 at 55 mph (Day) = 61 feet,		at night = 91 feet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1.0 at 35 mph (Day) = 52 feet,		at night = 77 feet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800" dirty="0"/>
              <a:t>1.0 at 55 mph (Day) = 81 feet,		at night = 121 feet 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845AE-66A3-455B-B589-D31520840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ACEF07-14E6-46EF-8A43-7DC5987D4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04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C132A-A1F4-4DB0-9B92-793D9C057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Headlight Glare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90338-6456-47C9-AAF1-1F71F2FF4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Approaching vehicle on low beam, maximum</a:t>
            </a:r>
            <a:br>
              <a:rPr lang="en-US" altLang="en-US" dirty="0"/>
            </a:br>
            <a:r>
              <a:rPr lang="en-US" altLang="en-US" dirty="0"/>
              <a:t>visibility is 200 feet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When approaching vehicle is on low beam at 100 feet distance, the ability to see objectives adjacent to roadway is reduced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Can be momentarily blinded for as long as 7 seconds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Vehicles behind and alongside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9E327-52DF-4D11-B632-A625E393D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EC631B-8E19-4BE7-B5D8-3217FC709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47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BA45F-CF35-47BA-B6F3-C99B9C6C1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Depth Perception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D9C80-D412-4C3A-B482-25125457F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Estimating closing speed of oncoming vehicles and following distance</a:t>
            </a:r>
          </a:p>
          <a:p>
            <a:r>
              <a:rPr lang="en-US" dirty="0"/>
              <a:t>Estimating closing speed of ongoing vehicles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99132-2B4A-45CA-87D6-284F65BAB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070493-F0F5-4399-B338-AF75CAF3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07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2C332-1CA6-442A-BC7B-0A19D9D2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E9944-8433-482D-9410-33D7A2F02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fixate longer on objects</a:t>
            </a:r>
          </a:p>
          <a:p>
            <a:r>
              <a:rPr lang="en-US" dirty="0"/>
              <a:t>Need to check edge of road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10E80-B736-446F-A929-A47F03D7F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2/22/2019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9F3D9-53DD-46A4-A007-CD9A7A5CF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5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9079AF-ADE2-4AD9-9508-36D3F876219C}"/>
</file>

<file path=customXml/itemProps2.xml><?xml version="1.0" encoding="utf-8"?>
<ds:datastoreItem xmlns:ds="http://schemas.openxmlformats.org/officeDocument/2006/customXml" ds:itemID="{B345E959-B139-4928-B6C0-4290FBE61FC4}">
  <ds:schemaRefs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f1c7bf0e-1cb0-48f8-99df-6e3f20f315ba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532</Words>
  <Application>Microsoft Office PowerPoint</Application>
  <PresentationFormat>On-screen Show (4:3)</PresentationFormat>
  <Paragraphs>126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Night Driving </vt:lpstr>
      <vt:lpstr>Night Driving Objectives</vt:lpstr>
      <vt:lpstr>Night Time Death Date vs Day Time Death Rate</vt:lpstr>
      <vt:lpstr>Sight Distance At Night</vt:lpstr>
      <vt:lpstr>Low Reflective Objects</vt:lpstr>
      <vt:lpstr>Slower Reaction Time</vt:lpstr>
      <vt:lpstr>Headlight Glare </vt:lpstr>
      <vt:lpstr>Depth Perception </vt:lpstr>
      <vt:lpstr>Search Patterns</vt:lpstr>
      <vt:lpstr>Special Pre-Ignition and Ignition Procedures</vt:lpstr>
      <vt:lpstr>Special Search Techniques </vt:lpstr>
      <vt:lpstr>Reducing Headlight Glare </vt:lpstr>
      <vt:lpstr>Reducing Risk of Overdriving Headlights </vt:lpstr>
      <vt:lpstr>Turns and Curves </vt:lpstr>
      <vt:lpstr>Backing </vt:lpstr>
      <vt:lpstr>Changing Lanes</vt:lpstr>
      <vt:lpstr>Risks of Passing at Night</vt:lpstr>
      <vt:lpstr>Stopping Along Shoulder of Highway  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Kashatus, John</cp:lastModifiedBy>
  <cp:revision>15</cp:revision>
  <dcterms:created xsi:type="dcterms:W3CDTF">2017-02-01T18:23:33Z</dcterms:created>
  <dcterms:modified xsi:type="dcterms:W3CDTF">2019-02-22T17:25:51Z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0x01010063A4E9D8B9AE294BB8664582FC3229C4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_SourceUrl">
    <vt:lpwstr/>
  </property>
  <property fmtid="{D5CDD505-2E9C-101B-9397-08002B2CF9AE}" pid="11" name="_SharedFileIndex">
    <vt:lpwstr/>
  </property>
</Properties>
</file>