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6"/>
  </p:notesMasterIdLst>
  <p:sldIdLst>
    <p:sldId id="256" r:id="rId5"/>
    <p:sldId id="257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58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99" autoAdjust="0"/>
    <p:restoredTop sz="94661" autoAdjust="0"/>
  </p:normalViewPr>
  <p:slideViewPr>
    <p:cSldViewPr>
      <p:cViewPr varScale="1">
        <p:scale>
          <a:sx n="108" d="100"/>
          <a:sy n="108" d="100"/>
        </p:scale>
        <p:origin x="1704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image" Target="../media/image6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3EEBFCE-E1AD-4C66-8436-2B8546317258}" type="datetimeFigureOut">
              <a:rPr lang="en-US" smtClean="0"/>
              <a:t>1/24/2019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0DDAA2-1C43-4F84-BCB8-BB799C3B52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30743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3630A-B4C6-440D-8DFA-092D64E442B8}" type="datetime1">
              <a:rPr lang="en-US" smtClean="0"/>
              <a:t>1/24/2019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5762-CF65-4775-9966-A58D40CC61B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51183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68029-EA98-428C-9C94-99DDD0A03049}" type="datetime1">
              <a:rPr lang="en-US" smtClean="0"/>
              <a:t>1/24/2019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5762-CF65-4775-9966-A58D40CC61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85235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F0A0D-70E5-4974-AD90-8DA8B9AC48B2}" type="datetime1">
              <a:rPr lang="en-US" smtClean="0"/>
              <a:t>1/24/2019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5762-CF65-4775-9966-A58D40CC61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51070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CF1AE-9D07-4FAF-9EEC-B15CCCFC2843}" type="datetime1">
              <a:rPr lang="en-US" smtClean="0"/>
              <a:t>1/24/2019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5762-CF65-4775-9966-A58D40CC61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89805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ABBFCA-7A7C-4191-8BC8-370AEEE02C16}" type="datetime1">
              <a:rPr lang="en-US" smtClean="0"/>
              <a:t>1/24/2019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5762-CF65-4775-9966-A58D40CC61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7881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6EB9F-620D-4745-B0DC-239369A89773}" type="datetime1">
              <a:rPr lang="en-US" smtClean="0"/>
              <a:t>1/24/2019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5762-CF65-4775-9966-A58D40CC61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90751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60D5E9-816A-404D-95C5-1BCCD4E30359}" type="datetime1">
              <a:rPr lang="en-US" smtClean="0"/>
              <a:t>1/24/2019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5762-CF65-4775-9966-A58D40CC61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87857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1F4DF-3504-4A5A-ACA1-B091F23F45D1}" type="datetime1">
              <a:rPr lang="en-US" smtClean="0"/>
              <a:t>1/24/2019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5762-CF65-4775-9966-A58D40CC61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84954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7996F1-C86A-40F8-B29C-18DAE3D14AAE}" type="datetime1">
              <a:rPr lang="en-US" smtClean="0"/>
              <a:t>1/24/2019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5762-CF65-4775-9966-A58D40CC61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3118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447800"/>
            <a:ext cx="5111750" cy="4678363"/>
          </a:xfrm>
        </p:spPr>
        <p:txBody>
          <a:bodyPr/>
          <a:lstStyle>
            <a:lvl1pPr>
              <a:defRPr sz="2400">
                <a:solidFill>
                  <a:schemeClr val="tx1"/>
                </a:solidFill>
              </a:defRPr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C58EE-A39A-4E93-949A-DFFC70D6E94B}" type="datetime1">
              <a:rPr lang="en-US" smtClean="0"/>
              <a:t>1/24/2019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5762-CF65-4775-9966-A58D40CC61B9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304800"/>
            <a:ext cx="8229600" cy="1143000"/>
          </a:xfrm>
        </p:spPr>
        <p:txBody>
          <a:bodyPr/>
          <a:lstStyle/>
          <a:p>
            <a:r>
              <a:rPr lang="en-US" dirty="0"/>
              <a:t>Click to edit title </a:t>
            </a:r>
          </a:p>
        </p:txBody>
      </p:sp>
    </p:spTree>
    <p:extLst>
      <p:ext uri="{BB962C8B-B14F-4D97-AF65-F5344CB8AC3E}">
        <p14:creationId xmlns:p14="http://schemas.microsoft.com/office/powerpoint/2010/main" val="20646574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FFC4D-F93B-431C-B876-5FCBBC91611E}" type="datetime1">
              <a:rPr lang="en-US" smtClean="0"/>
              <a:t>1/24/2019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5762-CF65-4775-9966-A58D40CC61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51191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14" descr="Pennsylvania Department of Education Logo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61697" y="5867400"/>
            <a:ext cx="2305050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15" descr="Blue Banner - decorative image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609600"/>
            <a:ext cx="8229600" cy="725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1C0341-FC7F-406E-BA30-1FF03FFEEBCF}" type="datetime1">
              <a:rPr lang="en-US" smtClean="0"/>
              <a:t>1/24/2019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0C5762-CF65-4775-9966-A58D40CC61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61006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marL="173038" indent="0" algn="l" defTabSz="914400" rtl="0" eaLnBrk="1" latinLnBrk="0" hangingPunct="1">
        <a:spcBef>
          <a:spcPct val="0"/>
        </a:spcBef>
        <a:buNone/>
        <a:defRPr sz="3200" kern="1200">
          <a:solidFill>
            <a:schemeClr val="bg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7.png"/><Relationship Id="rId5" Type="http://schemas.openxmlformats.org/officeDocument/2006/relationships/oleObject" Target="../embeddings/oleObject2.bin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Session One Improving Perceptual Skills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Masters P-A through P-I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5762-CF65-4775-9966-A58D40CC61B9}" type="slidenum">
              <a:rPr lang="en-US" smtClean="0"/>
              <a:t>1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DC3D52-904E-4A66-ACEA-A7B79BE56C18}" type="datetime1">
              <a:rPr lang="en-US" smtClean="0"/>
              <a:t>1/24/2019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983409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7DC4B9-5478-4D7E-9D51-EF9815F22C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Search Mirrors and Dash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20C3B5-81A0-413A-B515-059B4A5E87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sz="2800" b="1" dirty="0"/>
              <a:t>Check Inside and Outside Mirrors</a:t>
            </a:r>
          </a:p>
          <a:p>
            <a:r>
              <a:rPr lang="en-US" sz="2800" b="1" dirty="0"/>
              <a:t>Check Dash Regularly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FDD93F-79D2-4F03-968F-CDE412AD55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CF1AE-9D07-4FAF-9EEC-B15CCCFC2843}" type="datetime1">
              <a:rPr lang="en-US" smtClean="0"/>
              <a:t>1/24/2019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FB357EC-7BF6-4012-B2EE-8E3918F5B1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5762-CF65-4775-9966-A58D40CC61B9}" type="slidenum">
              <a:rPr lang="en-US" smtClean="0"/>
              <a:t>10</a:t>
            </a:fld>
            <a:endParaRPr lang="en-US"/>
          </a:p>
        </p:txBody>
      </p:sp>
      <p:pic>
        <p:nvPicPr>
          <p:cNvPr id="6" name="Picture 3" descr="A close up of a map&#10;&#10;Description automatically generated">
            <a:extLst>
              <a:ext uri="{FF2B5EF4-FFF2-40B4-BE49-F238E27FC236}">
                <a16:creationId xmlns:a16="http://schemas.microsoft.com/office/drawing/2014/main" id="{7FED9229-58C4-4762-8C36-BD883BAC55D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447799"/>
            <a:ext cx="8229600" cy="34102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807878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6"/>
          <p:cNvSpPr txBox="1">
            <a:spLocks noChangeArrowheads="1"/>
          </p:cNvSpPr>
          <p:nvPr/>
        </p:nvSpPr>
        <p:spPr bwMode="auto">
          <a:xfrm>
            <a:off x="476250" y="2430463"/>
            <a:ext cx="82296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defRPr/>
            </a:pPr>
            <a:r>
              <a:rPr lang="en-US" altLang="en-US" sz="2000" dirty="0">
                <a:solidFill>
                  <a:srgbClr val="000000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For more information on the (the topic of the presentation) please visit PDE’s website at </a:t>
            </a:r>
            <a:r>
              <a:rPr lang="en-US" altLang="en-US" sz="2000" u="sng" dirty="0">
                <a:solidFill>
                  <a:srgbClr val="0000FF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www.education.pa.gov</a:t>
            </a:r>
            <a:r>
              <a:rPr lang="en-US" altLang="en-US" sz="2000" dirty="0">
                <a:solidFill>
                  <a:srgbClr val="000000"/>
                </a:solidFill>
                <a:latin typeface="Arial" panose="020B0604020202020204" pitchFamily="34" charset="0"/>
                <a:ea typeface="Verdana" pitchFamily="34" charset="0"/>
                <a:cs typeface="Arial" panose="020B0604020202020204" pitchFamily="34" charset="0"/>
              </a:rPr>
              <a:t> </a:t>
            </a:r>
            <a:endParaRPr lang="en-US" altLang="en-US" dirty="0">
              <a:solidFill>
                <a:srgbClr val="000000"/>
              </a:solidFill>
              <a:latin typeface="Arial" panose="020B0604020202020204" pitchFamily="34" charset="0"/>
              <a:ea typeface="Verdana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9"/>
          <p:cNvSpPr txBox="1">
            <a:spLocks noChangeArrowheads="1"/>
          </p:cNvSpPr>
          <p:nvPr/>
        </p:nvSpPr>
        <p:spPr bwMode="auto">
          <a:xfrm>
            <a:off x="476250" y="3836075"/>
            <a:ext cx="8210550" cy="18466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en-US" sz="1600" i="1" dirty="0"/>
              <a:t>The mission of the Department of Education is to ensure that every learner has access to a world-class education system that academically prepares children and adults to succeed as productive citizens. Further, the Department seeks to establish a culture that is committed to improving opportunities throughout the commonwealth by ensuring that technical support, resources, and optimal learning environments are available for all students, whether children or adults.</a:t>
            </a:r>
            <a:endParaRPr lang="en-US" sz="1600" dirty="0"/>
          </a:p>
          <a:p>
            <a:r>
              <a:rPr lang="en-US" dirty="0"/>
              <a:t> 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5762-CF65-4775-9966-A58D40CC61B9}" type="slidenum">
              <a:rPr lang="en-US" smtClean="0"/>
              <a:t>11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09242-B7C9-4E08-B84E-BC2A06CF552E}" type="datetime1">
              <a:rPr lang="en-US" smtClean="0"/>
              <a:t>1/24/2019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dirty="0"/>
              <a:t>Contact</a:t>
            </a:r>
            <a:r>
              <a:rPr lang="en-US" baseline="0" dirty="0"/>
              <a:t>/Mission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32145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Session One Objectives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altLang="en-US" dirty="0"/>
              <a:t>Identify those parts of the Highway Transportation System (HTS) that must be quickly perceived</a:t>
            </a:r>
          </a:p>
          <a:p>
            <a:r>
              <a:rPr lang="en-US" altLang="en-US" dirty="0"/>
              <a:t>Define perception as a mental process that is selective and can be improved</a:t>
            </a:r>
          </a:p>
          <a:p>
            <a:r>
              <a:rPr lang="en-US" altLang="en-US" dirty="0"/>
              <a:t>Define the concept “Projected Path of Travel”</a:t>
            </a:r>
          </a:p>
          <a:p>
            <a:r>
              <a:rPr lang="en-US" altLang="en-US" dirty="0"/>
              <a:t>Identify the three general habits for improving perception of the HTS events</a:t>
            </a:r>
          </a:p>
          <a:p>
            <a:r>
              <a:rPr lang="en-US" altLang="en-US" dirty="0"/>
              <a:t>Identify three eye habits for car control and common errors associated with poor eye habits</a:t>
            </a:r>
          </a:p>
          <a:p>
            <a:r>
              <a:rPr lang="en-US" altLang="en-US" dirty="0"/>
              <a:t>Identify three eye habits for searching the traffic scene and common errors associated with poor searching habits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5762-CF65-4775-9966-A58D40CC61B9}" type="slidenum">
              <a:rPr lang="en-US" smtClean="0"/>
              <a:t>2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D57AF2-7F98-445B-850F-DA14E34254B5}" type="datetime1">
              <a:rPr lang="en-US" smtClean="0"/>
              <a:t>1/24/2019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47831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34509A-FA62-4626-BD7F-145AEDDAA6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HTS EVENTS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070078-AAC7-4BA0-A0DF-BFE0F32CD0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Own Vehicle			Highway</a:t>
            </a:r>
          </a:p>
          <a:p>
            <a:pPr>
              <a:buFontTx/>
              <a:buChar char="-"/>
            </a:pPr>
            <a:r>
              <a:rPr lang="en-US" sz="2000" dirty="0"/>
              <a:t>Gauges				- Roadway</a:t>
            </a:r>
          </a:p>
          <a:p>
            <a:pPr>
              <a:buFontTx/>
              <a:buChar char="-"/>
            </a:pPr>
            <a:r>
              <a:rPr lang="en-US" sz="2000" dirty="0"/>
              <a:t>Sounds				- Shoulders</a:t>
            </a:r>
          </a:p>
          <a:p>
            <a:pPr>
              <a:buFontTx/>
              <a:buChar char="-"/>
            </a:pPr>
            <a:r>
              <a:rPr lang="en-US" sz="2000" dirty="0"/>
              <a:t>Motions				- Obstructions</a:t>
            </a:r>
          </a:p>
          <a:p>
            <a:pPr marL="0" indent="0">
              <a:buNone/>
            </a:pPr>
            <a:r>
              <a:rPr lang="en-US" dirty="0"/>
              <a:t>Unrelated	      Traffic Controls     Other Users</a:t>
            </a:r>
          </a:p>
          <a:p>
            <a:pPr>
              <a:buFontTx/>
              <a:buChar char="-"/>
            </a:pPr>
            <a:r>
              <a:rPr lang="en-US" sz="2000" dirty="0"/>
              <a:t>Music                          - Markings                              - Vehicles/Driver</a:t>
            </a:r>
          </a:p>
          <a:p>
            <a:pPr>
              <a:buFontTx/>
              <a:buChar char="-"/>
            </a:pPr>
            <a:r>
              <a:rPr lang="en-US" sz="2000" dirty="0"/>
              <a:t>Scenic Views              - Signs &amp; Signals                   - Pedestrians</a:t>
            </a:r>
          </a:p>
          <a:p>
            <a:pPr>
              <a:buFontTx/>
              <a:buChar char="-"/>
            </a:pPr>
            <a:r>
              <a:rPr lang="en-US" sz="2000" dirty="0"/>
              <a:t>Advertisements           - Other Laws                          - Bicyclists</a:t>
            </a:r>
          </a:p>
          <a:p>
            <a:pPr>
              <a:buFontTx/>
              <a:buChar char="-"/>
            </a:pPr>
            <a:endParaRPr lang="en-US" sz="2000" dirty="0"/>
          </a:p>
          <a:p>
            <a:pPr marL="0" indent="0" algn="ctr">
              <a:buNone/>
            </a:pPr>
            <a:r>
              <a:rPr lang="en-US" sz="2800" dirty="0"/>
              <a:t>Our Complex Highway Transportation System 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BE84CC-CFDE-4676-B4F5-D9E9FACE7E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CF1AE-9D07-4FAF-9EEC-B15CCCFC2843}" type="datetime1">
              <a:rPr lang="en-US" smtClean="0"/>
              <a:t>1/24/2019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C8621DC-8C2D-41EC-9CF6-5D21C4F299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5762-CF65-4775-9966-A58D40CC61B9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28256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2D9F16-4BA2-41AA-B109-20A98E76DF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Nature of Perceptions 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79050F-17F4-4CBD-8FBA-1FF21AE09B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CF1AE-9D07-4FAF-9EEC-B15CCCFC2843}" type="datetime1">
              <a:rPr lang="en-US" smtClean="0"/>
              <a:t>1/24/2019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342B144-A16B-4B3F-A225-DA555346DD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5762-CF65-4775-9966-A58D40CC61B9}" type="slidenum">
              <a:rPr lang="en-US" smtClean="0"/>
              <a:t>4</a:t>
            </a:fld>
            <a:endParaRPr lang="en-US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55877DBA-FD68-47AB-8C53-7B75153A56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r>
              <a:rPr lang="en-US" dirty="0"/>
              <a:t>Involves our Senses and Brain</a:t>
            </a:r>
          </a:p>
          <a:p>
            <a:r>
              <a:rPr lang="en-US" dirty="0"/>
              <a:t>Takes Time- Must Be Selective Process</a:t>
            </a:r>
          </a:p>
          <a:p>
            <a:r>
              <a:rPr lang="en-US" dirty="0"/>
              <a:t>Can Be Improved With Directed Practice</a:t>
            </a:r>
          </a:p>
        </p:txBody>
      </p:sp>
      <p:pic>
        <p:nvPicPr>
          <p:cNvPr id="9" name="Picture 4" descr="A close up of a logo&#10;&#10;Description automatically generated">
            <a:extLst>
              <a:ext uri="{FF2B5EF4-FFF2-40B4-BE49-F238E27FC236}">
                <a16:creationId xmlns:a16="http://schemas.microsoft.com/office/drawing/2014/main" id="{5035FCCA-DF29-411E-9695-3F3B723B08C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1" y="1677988"/>
            <a:ext cx="2895600" cy="23265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360204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2A7FAA-05BE-45CD-99A6-2B4C6329D6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Projected Path of Travel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2271E1-03F1-4BC3-B30A-2567F5CBC1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CF1AE-9D07-4FAF-9EEC-B15CCCFC2843}" type="datetime1">
              <a:rPr lang="en-US" smtClean="0"/>
              <a:t>1/24/2019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FF3955C-BE93-4AA8-A36B-7817459A96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5762-CF65-4775-9966-A58D40CC61B9}" type="slidenum">
              <a:rPr lang="en-US" smtClean="0"/>
              <a:t>5</a:t>
            </a:fld>
            <a:endParaRPr lang="en-US"/>
          </a:p>
        </p:txBody>
      </p:sp>
      <p:pic>
        <p:nvPicPr>
          <p:cNvPr id="6" name="Picture 4" descr="A close up of a map&#10;&#10;Description automatically generated">
            <a:extLst>
              <a:ext uri="{FF2B5EF4-FFF2-40B4-BE49-F238E27FC236}">
                <a16:creationId xmlns:a16="http://schemas.microsoft.com/office/drawing/2014/main" id="{15920497-45C1-4502-BC15-EB3764BCE5BB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400" y="1600200"/>
            <a:ext cx="5306611" cy="41868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551075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679E7A-88F7-4505-93B9-5C304DE5C1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/>
          <a:lstStyle/>
          <a:p>
            <a:r>
              <a:rPr lang="en-US"/>
              <a:t>Habits for Improving Perception 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16D2F1-DEEA-4957-89DB-A26C11A2FA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/>
          </a:bodyPr>
          <a:lstStyle/>
          <a:p>
            <a:pPr algn="just"/>
            <a:r>
              <a:rPr lang="en-US" dirty="0"/>
              <a:t>                            -Use Efficient Eye Habits</a:t>
            </a:r>
          </a:p>
          <a:p>
            <a:r>
              <a:rPr lang="en-US" dirty="0"/>
              <a:t>                            -Use Systemic Search</a:t>
            </a:r>
          </a:p>
          <a:p>
            <a:r>
              <a:rPr lang="en-US" dirty="0"/>
              <a:t>                              Patterns</a:t>
            </a:r>
          </a:p>
          <a:p>
            <a:r>
              <a:rPr lang="en-US" sz="2800" dirty="0"/>
              <a:t>                                 - </a:t>
            </a:r>
            <a:r>
              <a:rPr lang="en-US" dirty="0"/>
              <a:t>Search for Conflict</a:t>
            </a:r>
          </a:p>
          <a:p>
            <a:pPr marL="0" indent="0">
              <a:buNone/>
            </a:pPr>
            <a:r>
              <a:rPr lang="en-US" dirty="0"/>
              <a:t>                                  Situations</a:t>
            </a:r>
          </a:p>
          <a:p>
            <a:pPr marL="0" indent="0">
              <a:buNone/>
            </a:pPr>
            <a:endParaRPr lang="en-US" sz="2800" dirty="0"/>
          </a:p>
          <a:p>
            <a:pPr marL="0" indent="0" algn="ctr">
              <a:buNone/>
            </a:pPr>
            <a:r>
              <a:rPr lang="en-US" sz="3600" dirty="0"/>
              <a:t>Know What To Look For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493B69-5DC3-4A63-9F14-829CBBF971B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/>
          <a:p>
            <a:fld id="{ED0CF1AE-9D07-4FAF-9EEC-B15CCCFC2843}" type="datetime1">
              <a:rPr lang="en-US" smtClean="0"/>
              <a:t>1/24/2019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B99AB91-F4DA-4C72-BFAA-7223F38998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680C5762-CF65-4775-9966-A58D40CC61B9}" type="slidenum">
              <a:rPr lang="en-US" smtClean="0"/>
              <a:t>6</a:t>
            </a:fld>
            <a:endParaRPr lang="en-US"/>
          </a:p>
        </p:txBody>
      </p:sp>
      <p:pic>
        <p:nvPicPr>
          <p:cNvPr id="6" name="Picture 4" descr="&#10;&#10;Description automatically generated with very low confidence">
            <a:extLst>
              <a:ext uri="{FF2B5EF4-FFF2-40B4-BE49-F238E27FC236}">
                <a16:creationId xmlns:a16="http://schemas.microsoft.com/office/drawing/2014/main" id="{CF7AB2B1-D0A5-425F-9BFB-893A4AC7C27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1447799"/>
            <a:ext cx="3581400" cy="3733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570890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4461E6-BC34-4807-BD60-407297D70A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Eye Habits for Vehicle Control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5D8106-3C33-4909-AB1E-D75BE20252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CF1AE-9D07-4FAF-9EEC-B15CCCFC2843}" type="datetime1">
              <a:rPr lang="en-US" smtClean="0"/>
              <a:t>1/24/2019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277B7E8-B416-47F7-8AA0-675C90994C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5762-CF65-4775-9966-A58D40CC61B9}" type="slidenum">
              <a:rPr lang="en-US" smtClean="0"/>
              <a:t>7</a:t>
            </a:fld>
            <a:endParaRPr lang="en-US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28F02F3F-B734-4BD1-9697-4BD023EA41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b="1" dirty="0"/>
              <a:t>Picture Path of Travel</a:t>
            </a:r>
          </a:p>
          <a:p>
            <a:r>
              <a:rPr lang="en-US" b="1" dirty="0"/>
              <a:t>Look Down Middle</a:t>
            </a:r>
          </a:p>
          <a:p>
            <a:r>
              <a:rPr lang="en-US" b="1" dirty="0"/>
              <a:t>Look Far Ahead</a:t>
            </a:r>
          </a:p>
        </p:txBody>
      </p:sp>
      <p:graphicFrame>
        <p:nvGraphicFramePr>
          <p:cNvPr id="10" name="Object 6" descr="arrow showing vision pattern form the driver around the right curve in the road ">
            <a:extLst>
              <a:ext uri="{FF2B5EF4-FFF2-40B4-BE49-F238E27FC236}">
                <a16:creationId xmlns:a16="http://schemas.microsoft.com/office/drawing/2014/main" id="{DDAA1DF0-D7CE-4CAA-B0ED-19F6B5A82CF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21604530"/>
              </p:ext>
            </p:extLst>
          </p:nvPr>
        </p:nvGraphicFramePr>
        <p:xfrm>
          <a:off x="4818062" y="1484790"/>
          <a:ext cx="3868738" cy="2557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9" name="CorelPhotoPaint.Image.8" r:id="rId3" imgW="3867920" imgH="2557061" progId="CorelPhotoPaint.Image.8">
                  <p:embed/>
                </p:oleObj>
              </mc:Choice>
              <mc:Fallback>
                <p:oleObj name="CorelPhotoPaint.Image.8" r:id="rId3" imgW="3867920" imgH="2557061" progId="CorelPhotoPaint.Image.8">
                  <p:embed/>
                  <p:pic>
                    <p:nvPicPr>
                      <p:cNvPr id="7174" name="Object 6">
                        <a:extLst>
                          <a:ext uri="{FF2B5EF4-FFF2-40B4-BE49-F238E27FC236}">
                            <a16:creationId xmlns:a16="http://schemas.microsoft.com/office/drawing/2014/main" id="{0640553C-4E46-43A8-9C33-333F193F597F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18062" y="1484790"/>
                        <a:ext cx="3868738" cy="25574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7" descr="Showing a driver looking down the middle of his lane keeping in his lane as a vehicle approaches in the opposite lane. ">
            <a:extLst>
              <a:ext uri="{FF2B5EF4-FFF2-40B4-BE49-F238E27FC236}">
                <a16:creationId xmlns:a16="http://schemas.microsoft.com/office/drawing/2014/main" id="{334CE3F0-47E3-419C-932C-311F04E6183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89532698"/>
              </p:ext>
            </p:extLst>
          </p:nvPr>
        </p:nvGraphicFramePr>
        <p:xfrm>
          <a:off x="457200" y="1447800"/>
          <a:ext cx="3975100" cy="2763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0" name="CorelPhotoPaint.Image.8" r:id="rId5" imgW="3974263" imgH="2764542" progId="CorelPhotoPaint.Image.8">
                  <p:embed/>
                </p:oleObj>
              </mc:Choice>
              <mc:Fallback>
                <p:oleObj name="CorelPhotoPaint.Image.8" r:id="rId5" imgW="3974263" imgH="2764542" progId="CorelPhotoPaint.Image.8">
                  <p:embed/>
                  <p:pic>
                    <p:nvPicPr>
                      <p:cNvPr id="7175" name="Object 7">
                        <a:extLst>
                          <a:ext uri="{FF2B5EF4-FFF2-40B4-BE49-F238E27FC236}">
                            <a16:creationId xmlns:a16="http://schemas.microsoft.com/office/drawing/2014/main" id="{ED3BC9E7-EEE8-4A6E-A049-9E95C89F6CD7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1447800"/>
                        <a:ext cx="3975100" cy="27638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5921342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274AFD-F200-4CF6-85C7-771E26625C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Search the Scene Ahead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D55AAB-F9B7-4775-B454-0FC16A9C26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CF1AE-9D07-4FAF-9EEC-B15CCCFC2843}" type="datetime1">
              <a:rPr lang="en-US" smtClean="0"/>
              <a:t>1/24/2019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1829F91-D715-4D9E-8F72-7DC0A9872D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5762-CF65-4775-9966-A58D40CC61B9}" type="slidenum">
              <a:rPr lang="en-US" smtClean="0"/>
              <a:t>8</a:t>
            </a:fld>
            <a:endParaRPr lang="en-US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F358D03F-FC65-4D7E-AF56-B406FA3E28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sz="2400" b="1" dirty="0"/>
              <a:t>Search 20 to 30 Seconds Ahead</a:t>
            </a:r>
          </a:p>
          <a:p>
            <a:r>
              <a:rPr lang="en-US" sz="2400" b="1" dirty="0"/>
              <a:t>Search from Side to Side </a:t>
            </a:r>
          </a:p>
        </p:txBody>
      </p:sp>
      <p:pic>
        <p:nvPicPr>
          <p:cNvPr id="9" name="Picture 4" descr="A close up of a device&#10;&#10;Description automatically generated">
            <a:extLst>
              <a:ext uri="{FF2B5EF4-FFF2-40B4-BE49-F238E27FC236}">
                <a16:creationId xmlns:a16="http://schemas.microsoft.com/office/drawing/2014/main" id="{099213F3-B589-44FB-932F-9511161CD64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1447800"/>
            <a:ext cx="5867400" cy="37142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200286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928971-4A97-42EF-AA05-32B1A76E31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Search the Road Surface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A6E2F7-519A-4D8D-BF55-97B5CB3EDB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576612"/>
            <a:ext cx="8229600" cy="4525963"/>
          </a:xfrm>
        </p:spPr>
        <p:txBody>
          <a:bodyPr>
            <a:normAutofit/>
          </a:bodyPr>
          <a:lstStyle/>
          <a:p>
            <a:r>
              <a:rPr lang="en-US" sz="2800" dirty="0"/>
              <a:t>To Detect Changes in Direction</a:t>
            </a:r>
          </a:p>
          <a:p>
            <a:r>
              <a:rPr lang="en-US" sz="2800" dirty="0"/>
              <a:t>To assess Speed of Other Cars</a:t>
            </a:r>
          </a:p>
          <a:p>
            <a:r>
              <a:rPr lang="en-US" sz="2800" dirty="0"/>
              <a:t>To Check for Pedestrians Between Parked Cars</a:t>
            </a:r>
          </a:p>
          <a:p>
            <a:pPr marL="0" indent="0">
              <a:buNone/>
            </a:pPr>
            <a:endParaRPr lang="en-US" sz="28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9D2F92-C14D-4928-9635-E4D95E3FA0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0CF1AE-9D07-4FAF-9EEC-B15CCCFC2843}" type="datetime1">
              <a:rPr lang="en-US" smtClean="0"/>
              <a:t>1/24/2019</a:t>
            </a:fld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72BA601-D7E1-4A11-B576-238C54A0C6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0C5762-CF65-4775-9966-A58D40CC61B9}" type="slidenum">
              <a:rPr lang="en-US" smtClean="0"/>
              <a:t>9</a:t>
            </a:fld>
            <a:endParaRPr lang="en-US"/>
          </a:p>
        </p:txBody>
      </p:sp>
      <p:pic>
        <p:nvPicPr>
          <p:cNvPr id="6" name="Picture 4" descr="A close up of a map&#10;&#10;Description automatically generated">
            <a:extLst>
              <a:ext uri="{FF2B5EF4-FFF2-40B4-BE49-F238E27FC236}">
                <a16:creationId xmlns:a16="http://schemas.microsoft.com/office/drawing/2014/main" id="{83331B57-C93A-4EFA-9E40-CB2A079473D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3124200"/>
            <a:ext cx="7086599" cy="27246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728027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3A4E9D8B9AE294BB8664582FC3229C4" ma:contentTypeVersion="3" ma:contentTypeDescription="Create a new document." ma:contentTypeScope="" ma:versionID="cf1e4c4ca9d7da6aad23c111eea9510d">
  <xsd:schema xmlns:xsd="http://www.w3.org/2001/XMLSchema" xmlns:xs="http://www.w3.org/2001/XMLSchema" xmlns:p="http://schemas.microsoft.com/office/2006/metadata/properties" xmlns:ns1="http://schemas.microsoft.com/sharepoint/v3" xmlns:ns2="a7af8e22-4aad-4637-bdfe-8881feb25ebc" targetNamespace="http://schemas.microsoft.com/office/2006/metadata/properties" ma:root="true" ma:fieldsID="333eeef662f33d827901a6908d0661d8" ns1:_="" ns2:_="">
    <xsd:import namespace="http://schemas.microsoft.com/sharepoint/v3"/>
    <xsd:import namespace="a7af8e22-4aad-4637-bdfe-8881feb25ebc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7af8e22-4aad-4637-bdfe-8881feb25ebc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FA11F1D4-EE5D-4993-9457-3EEEDE9BF2EF}"/>
</file>

<file path=customXml/itemProps2.xml><?xml version="1.0" encoding="utf-8"?>
<ds:datastoreItem xmlns:ds="http://schemas.openxmlformats.org/officeDocument/2006/customXml" ds:itemID="{B345E959-B139-4928-B6C0-4290FBE61FC4}">
  <ds:schemaRefs>
    <ds:schemaRef ds:uri="http://schemas.microsoft.com/office/2006/metadata/properties"/>
    <ds:schemaRef ds:uri="http://schemas.microsoft.com/office/2006/documentManagement/types"/>
    <ds:schemaRef ds:uri="http://purl.org/dc/terms/"/>
    <ds:schemaRef ds:uri="http://schemas.microsoft.com/office/infopath/2007/PartnerControls"/>
    <ds:schemaRef ds:uri="http://purl.org/dc/dcmitype/"/>
    <ds:schemaRef ds:uri="http://purl.org/dc/elements/1.1/"/>
    <ds:schemaRef ds:uri="http://schemas.openxmlformats.org/package/2006/metadata/core-properties"/>
    <ds:schemaRef ds:uri="f1c7bf0e-1cb0-48f8-99df-6e3f20f315ba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C12A4EA4-2FD6-46CD-858F-1ABF09EFBD7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87</TotalTime>
  <Words>337</Words>
  <Application>Microsoft Office PowerPoint</Application>
  <PresentationFormat>On-screen Show (4:3)</PresentationFormat>
  <Paragraphs>94</Paragraphs>
  <Slides>11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Office Theme</vt:lpstr>
      <vt:lpstr>Corel PHOTO-PAINT 8.0 Image</vt:lpstr>
      <vt:lpstr>Session One Improving Perceptual Skills</vt:lpstr>
      <vt:lpstr>Session One Objectives</vt:lpstr>
      <vt:lpstr>HTS EVENTS </vt:lpstr>
      <vt:lpstr>Nature of Perceptions </vt:lpstr>
      <vt:lpstr>Projected Path of Travel</vt:lpstr>
      <vt:lpstr>Habits for Improving Perception </vt:lpstr>
      <vt:lpstr>Eye Habits for Vehicle Control</vt:lpstr>
      <vt:lpstr>Search the Scene Ahead</vt:lpstr>
      <vt:lpstr>Search the Road Surface</vt:lpstr>
      <vt:lpstr>Search Mirrors and Dash</vt:lpstr>
      <vt:lpstr>Contact/Mission</vt:lpstr>
    </vt:vector>
  </TitlesOfParts>
  <Company>PA Department of Education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pdeadmin</dc:creator>
  <cp:lastModifiedBy>Kashatus, John</cp:lastModifiedBy>
  <cp:revision>14</cp:revision>
  <dcterms:created xsi:type="dcterms:W3CDTF">2017-02-01T18:23:33Z</dcterms:created>
  <dcterms:modified xsi:type="dcterms:W3CDTF">2019-01-24T20:14:26Z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Order">
    <vt:r8>33500</vt:r8>
  </property>
  <property fmtid="{D5CDD505-2E9C-101B-9397-08002B2CF9AE}" pid="3" name="_dlc_policyId">
    <vt:lpwstr>/InsidePDE/Documents</vt:lpwstr>
  </property>
  <property fmtid="{D5CDD505-2E9C-101B-9397-08002B2CF9AE}" pid="4" name="xd_ProgID">
    <vt:lpwstr/>
  </property>
  <property fmtid="{D5CDD505-2E9C-101B-9397-08002B2CF9AE}" pid="5" name="_CopySource">
    <vt:lpwstr>https://collab.pde.pa.gov/InsidePDE/Documents/Getting My Job Done/Accessibility/PDE PowerPoint Template - ADA Accessible.pptx</vt:lpwstr>
  </property>
  <property fmtid="{D5CDD505-2E9C-101B-9397-08002B2CF9AE}" pid="6" name="ContentTypeId">
    <vt:lpwstr>0x01010063A4E9D8B9AE294BB8664582FC3229C4</vt:lpwstr>
  </property>
  <property fmtid="{D5CDD505-2E9C-101B-9397-08002B2CF9AE}" pid="7" name="ItemRetentionFormula">
    <vt:lpwstr>&lt;formula id="Microsoft.Office.RecordsManagement.PolicyFeatures.Expiration.Formula.BuiltIn"&gt;&lt;number&gt;1&lt;/number&gt;&lt;property&gt;Post_x005f_x0020_End_x005f_x0020_Date&lt;/property&gt;&lt;propertyId&gt;00000000-0000-0000-0000-000000000000&lt;/propertyId&gt;&lt;period&gt;days&lt;/period&gt;&lt;/formula&gt;</vt:lpwstr>
  </property>
  <property fmtid="{D5CDD505-2E9C-101B-9397-08002B2CF9AE}" pid="8" name="TemplateUrl">
    <vt:lpwstr/>
  </property>
  <property fmtid="{D5CDD505-2E9C-101B-9397-08002B2CF9AE}" pid="9" name="xd_Signature">
    <vt:bool>false</vt:bool>
  </property>
  <property fmtid="{D5CDD505-2E9C-101B-9397-08002B2CF9AE}" pid="10" name="_SourceUrl">
    <vt:lpwstr/>
  </property>
  <property fmtid="{D5CDD505-2E9C-101B-9397-08002B2CF9AE}" pid="11" name="_SharedFileIndex">
    <vt:lpwstr/>
  </property>
</Properties>
</file>