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305" r:id="rId6"/>
    <p:sldId id="306" r:id="rId7"/>
    <p:sldId id="307" r:id="rId8"/>
    <p:sldId id="308" r:id="rId9"/>
    <p:sldId id="309" r:id="rId10"/>
    <p:sldId id="310" r:id="rId11"/>
    <p:sldId id="311" r:id="rId12"/>
    <p:sldId id="312" r:id="rId13"/>
    <p:sldId id="313" r:id="rId14"/>
    <p:sldId id="25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18F"/>
    <a:srgbClr val="1A5A7A"/>
    <a:srgbClr val="135270"/>
    <a:srgbClr val="2F6781"/>
    <a:srgbClr val="13516E"/>
    <a:srgbClr val="156393"/>
    <a:srgbClr val="14577A"/>
    <a:srgbClr val="155A80"/>
    <a:srgbClr val="165E88"/>
    <a:srgbClr val="1564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50" autoAdjust="0"/>
    <p:restoredTop sz="86405" autoAdjust="0"/>
  </p:normalViewPr>
  <p:slideViewPr>
    <p:cSldViewPr snapToGrid="0">
      <p:cViewPr varScale="1">
        <p:scale>
          <a:sx n="71" d="100"/>
          <a:sy n="71" d="100"/>
        </p:scale>
        <p:origin x="1022" y="67"/>
      </p:cViewPr>
      <p:guideLst/>
    </p:cSldViewPr>
  </p:slideViewPr>
  <p:outlineViewPr>
    <p:cViewPr>
      <p:scale>
        <a:sx n="33" d="100"/>
        <a:sy n="33" d="100"/>
      </p:scale>
      <p:origin x="0" y="-249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94993-336E-4449-87F7-E5B567E3901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12C48-CBE3-4456-858D-2A38C9D9ED43}" type="slidenum">
              <a:rPr lang="en-US" smtClean="0"/>
              <a:t>‹#›</a:t>
            </a:fld>
            <a:endParaRPr lang="en-US"/>
          </a:p>
        </p:txBody>
      </p:sp>
    </p:spTree>
    <p:extLst>
      <p:ext uri="{BB962C8B-B14F-4D97-AF65-F5344CB8AC3E}">
        <p14:creationId xmlns:p14="http://schemas.microsoft.com/office/powerpoint/2010/main" val="380936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These collective risk factors and dangers increase the potential for loss of vehicle control.</a:t>
            </a:r>
          </a:p>
          <a:p>
            <a:endParaRPr lang="en-US" dirty="0"/>
          </a:p>
        </p:txBody>
      </p:sp>
      <p:sp>
        <p:nvSpPr>
          <p:cNvPr id="4" name="Slide Number Placeholder 3"/>
          <p:cNvSpPr>
            <a:spLocks noGrp="1"/>
          </p:cNvSpPr>
          <p:nvPr>
            <p:ph type="sldNum" sz="quarter" idx="5"/>
          </p:nvPr>
        </p:nvSpPr>
        <p:spPr/>
        <p:txBody>
          <a:bodyPr/>
          <a:lstStyle/>
          <a:p>
            <a:fld id="{5B012C48-CBE3-4456-858D-2A38C9D9ED43}" type="slidenum">
              <a:rPr lang="en-US" smtClean="0"/>
              <a:t>4</a:t>
            </a:fld>
            <a:endParaRPr lang="en-US"/>
          </a:p>
        </p:txBody>
      </p:sp>
    </p:spTree>
    <p:extLst>
      <p:ext uri="{BB962C8B-B14F-4D97-AF65-F5344CB8AC3E}">
        <p14:creationId xmlns:p14="http://schemas.microsoft.com/office/powerpoint/2010/main" val="844297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F38B-4F72-1840-49DA-E8867A16189A}"/>
              </a:ext>
            </a:extLst>
          </p:cNvPr>
          <p:cNvSpPr>
            <a:spLocks noGrp="1"/>
          </p:cNvSpPr>
          <p:nvPr>
            <p:ph type="ctrTitle"/>
          </p:nvPr>
        </p:nvSpPr>
        <p:spPr>
          <a:xfrm>
            <a:off x="1463615" y="1913178"/>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A6C16A18-8BEE-A3DE-0E0A-257BD711267C}"/>
              </a:ext>
            </a:extLst>
          </p:cNvPr>
          <p:cNvSpPr>
            <a:spLocks noGrp="1"/>
          </p:cNvSpPr>
          <p:nvPr>
            <p:ph type="subTitle" idx="1"/>
          </p:nvPr>
        </p:nvSpPr>
        <p:spPr>
          <a:xfrm>
            <a:off x="1524000" y="43007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D01BEB6-B431-7786-071D-B956BF878A1F}"/>
              </a:ext>
            </a:extLst>
          </p:cNvPr>
          <p:cNvSpPr>
            <a:spLocks noGrp="1"/>
          </p:cNvSpPr>
          <p:nvPr>
            <p:ph type="dt" sz="half" idx="10"/>
          </p:nvPr>
        </p:nvSpPr>
        <p:spPr/>
        <p:txBody>
          <a:bodyPr/>
          <a:lstStyle/>
          <a:p>
            <a:fld id="{22BA6408-90F9-4FE1-83A4-B1D50ED00294}" type="datetime1">
              <a:rPr lang="en-US" smtClean="0"/>
              <a:t>9/9/2026</a:t>
            </a:fld>
            <a:endParaRPr lang="en-US"/>
          </a:p>
        </p:txBody>
      </p:sp>
      <p:sp>
        <p:nvSpPr>
          <p:cNvPr id="5" name="Footer Placeholder 4">
            <a:extLst>
              <a:ext uri="{FF2B5EF4-FFF2-40B4-BE49-F238E27FC236}">
                <a16:creationId xmlns:a16="http://schemas.microsoft.com/office/drawing/2014/main" id="{6FA8B36E-268F-799C-F7BC-8365CD4769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6D37CF-0AD6-ECB7-3ECC-E2DB4F60D73A}"/>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Picture 6">
            <a:extLst>
              <a:ext uri="{FF2B5EF4-FFF2-40B4-BE49-F238E27FC236}">
                <a16:creationId xmlns:a16="http://schemas.microsoft.com/office/drawing/2014/main" id="{73CA9021-3EA6-3F1D-A425-16C8069FC0B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9" name="Picture 8" descr="Pennsylvania Department of Education">
            <a:extLst>
              <a:ext uri="{FF2B5EF4-FFF2-40B4-BE49-F238E27FC236}">
                <a16:creationId xmlns:a16="http://schemas.microsoft.com/office/drawing/2014/main" id="{19A8CA6C-9F08-BCD4-731C-A3B94D64C23E}"/>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329225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487-1515-5EC0-EEE4-58615CC7ED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E4DAF0-3314-8F24-DDFE-B90A441624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363D0-A71B-A696-2912-89A6CF2E6BD6}"/>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Footer Placeholder 4">
            <a:extLst>
              <a:ext uri="{FF2B5EF4-FFF2-40B4-BE49-F238E27FC236}">
                <a16:creationId xmlns:a16="http://schemas.microsoft.com/office/drawing/2014/main" id="{DB3E8AFF-CE3F-E0E8-4EF3-7DA0B1E1BB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9A4848-B5F4-26E7-D4E3-56FF89A9A004}"/>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Content Placeholder 6">
            <a:extLst>
              <a:ext uri="{FF2B5EF4-FFF2-40B4-BE49-F238E27FC236}">
                <a16:creationId xmlns:a16="http://schemas.microsoft.com/office/drawing/2014/main" id="{79C3DD4C-86BC-D051-AE3E-45FB253C998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9" name="Picture 8">
            <a:extLst>
              <a:ext uri="{FF2B5EF4-FFF2-40B4-BE49-F238E27FC236}">
                <a16:creationId xmlns:a16="http://schemas.microsoft.com/office/drawing/2014/main" id="{FCEF0906-6B73-E265-67CC-1222F46BCFE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990721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F210-029F-E095-CA68-8B2290AD13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DE8633-CAF1-94AE-D24C-21B3EB5AEE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2C7BC3-E25D-D40A-6B64-7EF414A1EEE2}"/>
              </a:ext>
            </a:extLst>
          </p:cNvPr>
          <p:cNvSpPr>
            <a:spLocks noGrp="1"/>
          </p:cNvSpPr>
          <p:nvPr>
            <p:ph type="dt" sz="half" idx="10"/>
          </p:nvPr>
        </p:nvSpPr>
        <p:spPr/>
        <p:txBody>
          <a:bodyPr/>
          <a:lstStyle/>
          <a:p>
            <a:fld id="{A918DB6E-6D70-4FEC-A112-5F97BC4AEE43}" type="datetime1">
              <a:rPr lang="en-US" smtClean="0"/>
              <a:t>9/9/2026</a:t>
            </a:fld>
            <a:endParaRPr lang="en-US"/>
          </a:p>
        </p:txBody>
      </p:sp>
      <p:sp>
        <p:nvSpPr>
          <p:cNvPr id="5" name="Footer Placeholder 4">
            <a:extLst>
              <a:ext uri="{FF2B5EF4-FFF2-40B4-BE49-F238E27FC236}">
                <a16:creationId xmlns:a16="http://schemas.microsoft.com/office/drawing/2014/main" id="{AE47242D-6913-7C20-7953-B581907F3F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79EFF3-20FA-34D5-B90C-BE36221D5CEA}"/>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Picture 6">
            <a:extLst>
              <a:ext uri="{FF2B5EF4-FFF2-40B4-BE49-F238E27FC236}">
                <a16:creationId xmlns:a16="http://schemas.microsoft.com/office/drawing/2014/main" id="{C56D4987-17F8-5DD6-30EC-9DA0725D335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9" name="Picture 8">
            <a:extLst>
              <a:ext uri="{FF2B5EF4-FFF2-40B4-BE49-F238E27FC236}">
                <a16:creationId xmlns:a16="http://schemas.microsoft.com/office/drawing/2014/main" id="{C862E435-AA10-E027-0747-8303CB75EF5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264294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BE1CD-B1D2-FD34-4B40-B97BAD744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108F26-BE84-E16A-DCC9-30F0C46982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8E27B-F2B3-D744-F6F2-A89C651C74D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C5F240-8BB6-EF46-2AF5-52667484661D}"/>
              </a:ext>
            </a:extLst>
          </p:cNvPr>
          <p:cNvSpPr>
            <a:spLocks noGrp="1"/>
          </p:cNvSpPr>
          <p:nvPr>
            <p:ph type="dt" sz="half" idx="10"/>
          </p:nvPr>
        </p:nvSpPr>
        <p:spPr/>
        <p:txBody>
          <a:bodyPr/>
          <a:lstStyle/>
          <a:p>
            <a:fld id="{956BFE5A-6E96-494B-BDD8-6F437FF9AB11}" type="datetime1">
              <a:rPr lang="en-US" smtClean="0"/>
              <a:t>9/9/2026</a:t>
            </a:fld>
            <a:endParaRPr lang="en-US"/>
          </a:p>
        </p:txBody>
      </p:sp>
      <p:sp>
        <p:nvSpPr>
          <p:cNvPr id="6" name="Footer Placeholder 5">
            <a:extLst>
              <a:ext uri="{FF2B5EF4-FFF2-40B4-BE49-F238E27FC236}">
                <a16:creationId xmlns:a16="http://schemas.microsoft.com/office/drawing/2014/main" id="{EF3F7E33-4ACC-CA0E-A851-0633E8007C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1526BE-FED8-3A4C-D122-F217B17929FD}"/>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8" name="Content Placeholder 6">
            <a:extLst>
              <a:ext uri="{FF2B5EF4-FFF2-40B4-BE49-F238E27FC236}">
                <a16:creationId xmlns:a16="http://schemas.microsoft.com/office/drawing/2014/main" id="{E05121F8-F8D0-12BE-2280-7E60891ED6C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1" name="Picture 10">
            <a:extLst>
              <a:ext uri="{FF2B5EF4-FFF2-40B4-BE49-F238E27FC236}">
                <a16:creationId xmlns:a16="http://schemas.microsoft.com/office/drawing/2014/main" id="{0580675B-B3BC-8CA7-4E82-410286BFD750}"/>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3996416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AC45C-FCDD-8C82-6BAE-191F39AEF9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A0E196-69DC-0037-E268-81EEC6A19E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5793AD-42F2-D892-5BC1-2C2EEFCFD8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4833A3-0D20-240B-BF7B-E79DB765F1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6CD78F-9005-BA9B-FE0C-7CD98EC815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797DD2-4FC4-4BD3-E123-CBC3D4E319A6}"/>
              </a:ext>
            </a:extLst>
          </p:cNvPr>
          <p:cNvSpPr>
            <a:spLocks noGrp="1"/>
          </p:cNvSpPr>
          <p:nvPr>
            <p:ph type="dt" sz="half" idx="10"/>
          </p:nvPr>
        </p:nvSpPr>
        <p:spPr/>
        <p:txBody>
          <a:bodyPr/>
          <a:lstStyle/>
          <a:p>
            <a:fld id="{B1C15760-DF15-44D3-BE51-84A885468F1F}" type="datetime1">
              <a:rPr lang="en-US" smtClean="0"/>
              <a:t>9/9/2026</a:t>
            </a:fld>
            <a:endParaRPr lang="en-US"/>
          </a:p>
        </p:txBody>
      </p:sp>
      <p:sp>
        <p:nvSpPr>
          <p:cNvPr id="8" name="Footer Placeholder 7">
            <a:extLst>
              <a:ext uri="{FF2B5EF4-FFF2-40B4-BE49-F238E27FC236}">
                <a16:creationId xmlns:a16="http://schemas.microsoft.com/office/drawing/2014/main" id="{89E03071-322D-C992-7498-959F4A42B6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F68EC2-081E-D5E2-4E69-34D35705C95E}"/>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10" name="Content Placeholder 6">
            <a:extLst>
              <a:ext uri="{FF2B5EF4-FFF2-40B4-BE49-F238E27FC236}">
                <a16:creationId xmlns:a16="http://schemas.microsoft.com/office/drawing/2014/main" id="{7D39C305-7D91-BD64-0A4C-03A5F78D181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2" name="Picture 11">
            <a:extLst>
              <a:ext uri="{FF2B5EF4-FFF2-40B4-BE49-F238E27FC236}">
                <a16:creationId xmlns:a16="http://schemas.microsoft.com/office/drawing/2014/main" id="{35F192BF-258E-20F7-A4FE-86E7ABF4F534}"/>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758731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EBD6-84C9-6F8B-1FA6-F3CDF548A6DD}"/>
              </a:ext>
            </a:extLst>
          </p:cNvPr>
          <p:cNvSpPr>
            <a:spLocks noGrp="1"/>
          </p:cNvSpPr>
          <p:nvPr>
            <p:ph type="title"/>
          </p:nvPr>
        </p:nvSpPr>
        <p:spPr>
          <a:xfrm>
            <a:off x="838200" y="269425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9EA2365-C3E5-3626-0B83-978B2CF7F2F7}"/>
              </a:ext>
            </a:extLst>
          </p:cNvPr>
          <p:cNvSpPr>
            <a:spLocks noGrp="1"/>
          </p:cNvSpPr>
          <p:nvPr>
            <p:ph type="dt" sz="half" idx="10"/>
          </p:nvPr>
        </p:nvSpPr>
        <p:spPr/>
        <p:txBody>
          <a:bodyPr/>
          <a:lstStyle/>
          <a:p>
            <a:fld id="{3A2CBF18-C1C5-4E58-AE1E-EFC1DEA4ED61}" type="datetime1">
              <a:rPr lang="en-US" smtClean="0"/>
              <a:t>9/9/2026</a:t>
            </a:fld>
            <a:endParaRPr lang="en-US"/>
          </a:p>
        </p:txBody>
      </p:sp>
      <p:sp>
        <p:nvSpPr>
          <p:cNvPr id="4" name="Footer Placeholder 3">
            <a:extLst>
              <a:ext uri="{FF2B5EF4-FFF2-40B4-BE49-F238E27FC236}">
                <a16:creationId xmlns:a16="http://schemas.microsoft.com/office/drawing/2014/main" id="{DDFDCAC1-0456-600F-02CB-792E298A4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811319-E93D-F436-D166-049D1CE1B4E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6" name="Picture 5">
            <a:extLst>
              <a:ext uri="{FF2B5EF4-FFF2-40B4-BE49-F238E27FC236}">
                <a16:creationId xmlns:a16="http://schemas.microsoft.com/office/drawing/2014/main" id="{CAD87B9F-3FE8-A5B1-53CA-F7B23BB3649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8" name="Picture 7">
            <a:extLst>
              <a:ext uri="{FF2B5EF4-FFF2-40B4-BE49-F238E27FC236}">
                <a16:creationId xmlns:a16="http://schemas.microsoft.com/office/drawing/2014/main" id="{042C348F-656E-A509-A3F4-C9BF0BEE962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1860688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EBD6-84C9-6F8B-1FA6-F3CDF548A6DD}"/>
              </a:ext>
            </a:extLst>
          </p:cNvPr>
          <p:cNvSpPr>
            <a:spLocks noGrp="1"/>
          </p:cNvSpPr>
          <p:nvPr>
            <p:ph type="title"/>
          </p:nvPr>
        </p:nvSpPr>
        <p:spPr>
          <a:xfrm>
            <a:off x="838200" y="623917"/>
            <a:ext cx="10515600"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E9EA2365-C3E5-3626-0B83-978B2CF7F2F7}"/>
              </a:ext>
            </a:extLst>
          </p:cNvPr>
          <p:cNvSpPr>
            <a:spLocks noGrp="1"/>
          </p:cNvSpPr>
          <p:nvPr>
            <p:ph type="dt" sz="half" idx="10"/>
          </p:nvPr>
        </p:nvSpPr>
        <p:spPr/>
        <p:txBody>
          <a:bodyPr/>
          <a:lstStyle/>
          <a:p>
            <a:fld id="{C2423AD3-50EC-4B5C-A8DC-11AAD0AA691E}" type="datetime1">
              <a:rPr lang="en-US" smtClean="0"/>
              <a:t>9/9/2026</a:t>
            </a:fld>
            <a:endParaRPr lang="en-US"/>
          </a:p>
        </p:txBody>
      </p:sp>
      <p:sp>
        <p:nvSpPr>
          <p:cNvPr id="4" name="Footer Placeholder 3">
            <a:extLst>
              <a:ext uri="{FF2B5EF4-FFF2-40B4-BE49-F238E27FC236}">
                <a16:creationId xmlns:a16="http://schemas.microsoft.com/office/drawing/2014/main" id="{DDFDCAC1-0456-600F-02CB-792E298A4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9811319-E93D-F436-D166-049D1CE1B4E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7" name="Content Placeholder 6">
            <a:extLst>
              <a:ext uri="{FF2B5EF4-FFF2-40B4-BE49-F238E27FC236}">
                <a16:creationId xmlns:a16="http://schemas.microsoft.com/office/drawing/2014/main" id="{E4F887E4-34BD-F7FC-4D22-B4F5E90DECB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6" name="Picture 5">
            <a:extLst>
              <a:ext uri="{FF2B5EF4-FFF2-40B4-BE49-F238E27FC236}">
                <a16:creationId xmlns:a16="http://schemas.microsoft.com/office/drawing/2014/main" id="{718AE777-06EB-70FE-4255-062F8A9CF20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7986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F3509735-4568-4232-8455-719822765581}" type="datetime1">
              <a:rPr lang="en-US" smtClean="0"/>
              <a:t>9/9/2026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5" name="Picture 4">
            <a:extLst>
              <a:ext uri="{FF2B5EF4-FFF2-40B4-BE49-F238E27FC236}">
                <a16:creationId xmlns:a16="http://schemas.microsoft.com/office/drawing/2014/main" id="{0458D707-3027-F739-5F6C-B2E78319416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52400"/>
            <a:ext cx="12192000" cy="2381250"/>
          </a:xfrm>
          <a:prstGeom prst="rect">
            <a:avLst/>
          </a:prstGeom>
        </p:spPr>
      </p:pic>
      <p:pic>
        <p:nvPicPr>
          <p:cNvPr id="7" name="Picture 6">
            <a:extLst>
              <a:ext uri="{FF2B5EF4-FFF2-40B4-BE49-F238E27FC236}">
                <a16:creationId xmlns:a16="http://schemas.microsoft.com/office/drawing/2014/main" id="{BF81B16E-BDC0-1CE6-746A-3B85BFA0CD0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96" y="739063"/>
            <a:ext cx="5369528" cy="864423"/>
          </a:xfrm>
          <a:prstGeom prst="rect">
            <a:avLst/>
          </a:prstGeom>
        </p:spPr>
      </p:pic>
    </p:spTree>
    <p:extLst>
      <p:ext uri="{BB962C8B-B14F-4D97-AF65-F5344CB8AC3E}">
        <p14:creationId xmlns:p14="http://schemas.microsoft.com/office/powerpoint/2010/main" val="269499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40F2A2EE-1442-4CB6-BF6C-1D64706A3A6A}" type="datetime1">
              <a:rPr lang="en-US" smtClean="0"/>
              <a:t>9/9/2026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5" name="Content Placeholder 6">
            <a:extLst>
              <a:ext uri="{FF2B5EF4-FFF2-40B4-BE49-F238E27FC236}">
                <a16:creationId xmlns:a16="http://schemas.microsoft.com/office/drawing/2014/main" id="{8844F8AB-E383-518B-0A27-BEF6C9D7D9B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7" name="Picture 6">
            <a:extLst>
              <a:ext uri="{FF2B5EF4-FFF2-40B4-BE49-F238E27FC236}">
                <a16:creationId xmlns:a16="http://schemas.microsoft.com/office/drawing/2014/main" id="{3970D4DD-2558-A489-2A93-523F829204F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2864512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6FB5E-4DF1-CA41-02F2-0061D098F1D3}"/>
              </a:ext>
            </a:extLst>
          </p:cNvPr>
          <p:cNvSpPr>
            <a:spLocks noGrp="1"/>
          </p:cNvSpPr>
          <p:nvPr>
            <p:ph type="dt" sz="half" idx="10"/>
          </p:nvPr>
        </p:nvSpPr>
        <p:spPr/>
        <p:txBody>
          <a:bodyPr/>
          <a:lstStyle/>
          <a:p>
            <a:fld id="{AF212BA9-EFE2-4AFF-BF9D-E8B1DAC0BC18}" type="datetime1">
              <a:rPr lang="en-US" smtClean="0"/>
              <a:t>9/9/2026</a:t>
            </a:fld>
            <a:endParaRPr lang="en-US"/>
          </a:p>
        </p:txBody>
      </p:sp>
      <p:sp>
        <p:nvSpPr>
          <p:cNvPr id="3" name="Footer Placeholder 2">
            <a:extLst>
              <a:ext uri="{FF2B5EF4-FFF2-40B4-BE49-F238E27FC236}">
                <a16:creationId xmlns:a16="http://schemas.microsoft.com/office/drawing/2014/main" id="{A620F973-FB2B-C2C2-2EA1-8E14C4A708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3DDAEC-C06B-6260-40FA-700AC23B4FE0}"/>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6" name="Picture 5" descr="Pennsylvania Department of Education Logo">
            <a:extLst>
              <a:ext uri="{FF2B5EF4-FFF2-40B4-BE49-F238E27FC236}">
                <a16:creationId xmlns:a16="http://schemas.microsoft.com/office/drawing/2014/main" id="{BF49D115-6E3C-0A02-2556-15FC8E1DC877}"/>
              </a:ext>
            </a:extLst>
          </p:cNvPr>
          <p:cNvPicPr>
            <a:picLocks noChangeAspect="1"/>
          </p:cNvPicPr>
          <p:nvPr userDrawn="1"/>
        </p:nvPicPr>
        <p:blipFill>
          <a:blip r:embed="rId2"/>
          <a:stretch>
            <a:fillRect/>
          </a:stretch>
        </p:blipFill>
        <p:spPr>
          <a:xfrm>
            <a:off x="10355327" y="136525"/>
            <a:ext cx="1836673" cy="655955"/>
          </a:xfrm>
          <a:prstGeom prst="rect">
            <a:avLst/>
          </a:prstGeom>
        </p:spPr>
      </p:pic>
      <p:pic>
        <p:nvPicPr>
          <p:cNvPr id="7" name="Picture 6">
            <a:extLst>
              <a:ext uri="{FF2B5EF4-FFF2-40B4-BE49-F238E27FC236}">
                <a16:creationId xmlns:a16="http://schemas.microsoft.com/office/drawing/2014/main" id="{8C504C3F-60BB-14EF-091F-9565A3C0C17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725475" y="257902"/>
            <a:ext cx="2121348" cy="2121348"/>
          </a:xfrm>
          <a:prstGeom prst="rect">
            <a:avLst/>
          </a:prstGeom>
        </p:spPr>
      </p:pic>
      <p:pic>
        <p:nvPicPr>
          <p:cNvPr id="5" name="Picture 4">
            <a:extLst>
              <a:ext uri="{FF2B5EF4-FFF2-40B4-BE49-F238E27FC236}">
                <a16:creationId xmlns:a16="http://schemas.microsoft.com/office/drawing/2014/main" id="{ABE4A621-C5EF-F120-204F-E14FF3546E8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0960" y="913857"/>
            <a:ext cx="1619691" cy="682819"/>
          </a:xfrm>
          <a:prstGeom prst="rect">
            <a:avLst/>
          </a:prstGeom>
        </p:spPr>
      </p:pic>
    </p:spTree>
    <p:extLst>
      <p:ext uri="{BB962C8B-B14F-4D97-AF65-F5344CB8AC3E}">
        <p14:creationId xmlns:p14="http://schemas.microsoft.com/office/powerpoint/2010/main" val="398861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685F-8FE5-BAB3-651F-9216D373BE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66450A-26B0-FB21-73CE-9019D9AC41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7202F7-784D-F7D4-B425-FA808B4D25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43AEB-D729-04FF-7CA8-FEBE5A69B881}"/>
              </a:ext>
            </a:extLst>
          </p:cNvPr>
          <p:cNvSpPr>
            <a:spLocks noGrp="1"/>
          </p:cNvSpPr>
          <p:nvPr>
            <p:ph type="dt" sz="half" idx="10"/>
          </p:nvPr>
        </p:nvSpPr>
        <p:spPr/>
        <p:txBody>
          <a:bodyPr/>
          <a:lstStyle/>
          <a:p>
            <a:fld id="{39FB0975-47B6-4BE8-B879-EB115C8840C9}" type="datetime1">
              <a:rPr lang="en-US" smtClean="0"/>
              <a:t>9/9/2026</a:t>
            </a:fld>
            <a:endParaRPr lang="en-US"/>
          </a:p>
        </p:txBody>
      </p:sp>
      <p:sp>
        <p:nvSpPr>
          <p:cNvPr id="6" name="Footer Placeholder 5">
            <a:extLst>
              <a:ext uri="{FF2B5EF4-FFF2-40B4-BE49-F238E27FC236}">
                <a16:creationId xmlns:a16="http://schemas.microsoft.com/office/drawing/2014/main" id="{23EDC3CA-9838-7D30-1571-F4294DB387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B8D24C-2601-ACA8-2C0B-181A7F2C3A42}"/>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8" name="Content Placeholder 6">
            <a:extLst>
              <a:ext uri="{FF2B5EF4-FFF2-40B4-BE49-F238E27FC236}">
                <a16:creationId xmlns:a16="http://schemas.microsoft.com/office/drawing/2014/main" id="{000F9132-2FA6-531B-853B-7FA60C4EE98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pic>
        <p:nvPicPr>
          <p:cNvPr id="10" name="Picture 9">
            <a:extLst>
              <a:ext uri="{FF2B5EF4-FFF2-40B4-BE49-F238E27FC236}">
                <a16:creationId xmlns:a16="http://schemas.microsoft.com/office/drawing/2014/main" id="{C341FCB5-0407-2AE2-B5A5-AAB8FEE4037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1091097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A541-70B4-C2B2-8919-38928449B1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75DF3D-5910-9092-944E-68073C5AD3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21744E-5668-8E0E-7F9D-79A21C062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754305-D8FA-18F1-7D1C-0323602500FA}"/>
              </a:ext>
            </a:extLst>
          </p:cNvPr>
          <p:cNvSpPr>
            <a:spLocks noGrp="1"/>
          </p:cNvSpPr>
          <p:nvPr>
            <p:ph type="dt" sz="half" idx="10"/>
          </p:nvPr>
        </p:nvSpPr>
        <p:spPr/>
        <p:txBody>
          <a:bodyPr/>
          <a:lstStyle/>
          <a:p>
            <a:fld id="{C43C5B11-EC1F-4C0C-86C0-7EC27F255174}" type="datetime1">
              <a:rPr lang="en-US" smtClean="0"/>
              <a:t>9/9/2026</a:t>
            </a:fld>
            <a:endParaRPr lang="en-US"/>
          </a:p>
        </p:txBody>
      </p:sp>
      <p:sp>
        <p:nvSpPr>
          <p:cNvPr id="6" name="Footer Placeholder 5">
            <a:extLst>
              <a:ext uri="{FF2B5EF4-FFF2-40B4-BE49-F238E27FC236}">
                <a16:creationId xmlns:a16="http://schemas.microsoft.com/office/drawing/2014/main" id="{71354EDB-B905-1AF9-78F3-44291E2CDA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5354CF-B85A-F363-9999-9A8B7188D703}"/>
              </a:ext>
            </a:extLst>
          </p:cNvPr>
          <p:cNvSpPr>
            <a:spLocks noGrp="1"/>
          </p:cNvSpPr>
          <p:nvPr>
            <p:ph type="sldNum" sz="quarter" idx="12"/>
          </p:nvPr>
        </p:nvSpPr>
        <p:spPr/>
        <p:txBody>
          <a:bodyPr/>
          <a:lstStyle/>
          <a:p>
            <a:fld id="{B24F5015-3417-4B27-A586-E4CCF4D77832}" type="slidenum">
              <a:rPr lang="en-US" smtClean="0"/>
              <a:t>‹#›</a:t>
            </a:fld>
            <a:endParaRPr lang="en-US"/>
          </a:p>
        </p:txBody>
      </p:sp>
      <p:pic>
        <p:nvPicPr>
          <p:cNvPr id="10" name="Picture 9">
            <a:extLst>
              <a:ext uri="{FF2B5EF4-FFF2-40B4-BE49-F238E27FC236}">
                <a16:creationId xmlns:a16="http://schemas.microsoft.com/office/drawing/2014/main" id="{931248E6-F468-3E78-9D55-0EAE4144AE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501188" y="611585"/>
            <a:ext cx="2121348" cy="2121348"/>
          </a:xfrm>
          <a:prstGeom prst="rect">
            <a:avLst/>
          </a:prstGeom>
        </p:spPr>
      </p:pic>
      <p:pic>
        <p:nvPicPr>
          <p:cNvPr id="8" name="Picture 7">
            <a:extLst>
              <a:ext uri="{FF2B5EF4-FFF2-40B4-BE49-F238E27FC236}">
                <a16:creationId xmlns:a16="http://schemas.microsoft.com/office/drawing/2014/main" id="{1A3512F0-7236-492D-98DD-3848FC95B6BE}"/>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67028" y="1319032"/>
            <a:ext cx="1619691" cy="682819"/>
          </a:xfrm>
          <a:prstGeom prst="rect">
            <a:avLst/>
          </a:prstGeom>
        </p:spPr>
      </p:pic>
    </p:spTree>
    <p:extLst>
      <p:ext uri="{BB962C8B-B14F-4D97-AF65-F5344CB8AC3E}">
        <p14:creationId xmlns:p14="http://schemas.microsoft.com/office/powerpoint/2010/main" val="180599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B487-1515-5EC0-EEE4-58615CC7EDC2}"/>
              </a:ext>
            </a:extLst>
          </p:cNvPr>
          <p:cNvSpPr>
            <a:spLocks noGrp="1"/>
          </p:cNvSpPr>
          <p:nvPr>
            <p:ph type="title" hasCustomPrompt="1"/>
          </p:nvPr>
        </p:nvSpPr>
        <p:spPr/>
        <p:txBody>
          <a:bodyPr/>
          <a:lstStyle>
            <a:lvl1pPr>
              <a:defRPr/>
            </a:lvl1pPr>
          </a:lstStyle>
          <a:p>
            <a:r>
              <a:rPr lang="en-US" dirty="0"/>
              <a:t>Contact/Mission</a:t>
            </a:r>
          </a:p>
        </p:txBody>
      </p:sp>
      <p:sp>
        <p:nvSpPr>
          <p:cNvPr id="3" name="Content Placeholder 2">
            <a:extLst>
              <a:ext uri="{FF2B5EF4-FFF2-40B4-BE49-F238E27FC236}">
                <a16:creationId xmlns:a16="http://schemas.microsoft.com/office/drawing/2014/main" id="{E1E4DAF0-3314-8F24-DDFE-B90A4416247A}"/>
              </a:ext>
            </a:extLst>
          </p:cNvPr>
          <p:cNvSpPr>
            <a:spLocks noGrp="1"/>
          </p:cNvSpPr>
          <p:nvPr>
            <p:ph idx="1"/>
          </p:nvPr>
        </p:nvSpPr>
        <p:spPr>
          <a:xfrm>
            <a:off x="838200" y="1825625"/>
            <a:ext cx="10515600" cy="18751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50363D0-A71B-A696-2912-89A6CF2E6BD6}"/>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4C72E730-7964-4CDF-A2E3-4BCF0755E00A}" type="datetime1">
              <a:rPr lang="en-US" smtClean="0"/>
              <a:t>9/9/2026</a:t>
            </a:fld>
            <a:endParaRPr lang="en-US" dirty="0"/>
          </a:p>
        </p:txBody>
      </p:sp>
      <p:sp>
        <p:nvSpPr>
          <p:cNvPr id="6" name="Slide Number Placeholder 5">
            <a:extLst>
              <a:ext uri="{FF2B5EF4-FFF2-40B4-BE49-F238E27FC236}">
                <a16:creationId xmlns:a16="http://schemas.microsoft.com/office/drawing/2014/main" id="{F89A4848-B5F4-26E7-D4E3-56FF89A9A004}"/>
              </a:ext>
            </a:extLst>
          </p:cNvPr>
          <p:cNvSpPr>
            <a:spLocks noGrp="1"/>
          </p:cNvSpPr>
          <p:nvPr>
            <p:ph type="sldNum" sz="quarter" idx="12"/>
          </p:nvPr>
        </p:nvSpPr>
        <p:spPr/>
        <p:txBody>
          <a:bodyPr/>
          <a:lstStyle/>
          <a:p>
            <a:fld id="{B24F5015-3417-4B27-A586-E4CCF4D77832}" type="slidenum">
              <a:rPr lang="en-US" smtClean="0"/>
              <a:t>‹#›</a:t>
            </a:fld>
            <a:endParaRPr lang="en-US" dirty="0"/>
          </a:p>
        </p:txBody>
      </p:sp>
      <p:pic>
        <p:nvPicPr>
          <p:cNvPr id="7" name="Content Placeholder 6">
            <a:extLst>
              <a:ext uri="{FF2B5EF4-FFF2-40B4-BE49-F238E27FC236}">
                <a16:creationId xmlns:a16="http://schemas.microsoft.com/office/drawing/2014/main" id="{79C3DD4C-86BC-D051-AE3E-45FB253C998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676400" y="-138509"/>
            <a:ext cx="10515600" cy="1478756"/>
          </a:xfrm>
          <a:prstGeom prst="rect">
            <a:avLst/>
          </a:prstGeom>
        </p:spPr>
      </p:pic>
      <p:sp>
        <p:nvSpPr>
          <p:cNvPr id="9" name="TextBox 8">
            <a:extLst>
              <a:ext uri="{FF2B5EF4-FFF2-40B4-BE49-F238E27FC236}">
                <a16:creationId xmlns:a16="http://schemas.microsoft.com/office/drawing/2014/main" id="{A4913B61-B8DB-8A4C-59D3-7CF2ABAB7F3B}"/>
              </a:ext>
            </a:extLst>
          </p:cNvPr>
          <p:cNvSpPr txBox="1"/>
          <p:nvPr userDrawn="1"/>
        </p:nvSpPr>
        <p:spPr>
          <a:xfrm>
            <a:off x="1086928" y="4606505"/>
            <a:ext cx="10266872"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latin typeface="Arial" panose="020B0604020202020204" pitchFamily="34" charset="0"/>
                <a:cs typeface="Arial" panose="020B0604020202020204" pitchFamily="34" charset="0"/>
              </a:rPr>
              <a:t>The mission of the Department of Education is to ensure that every learner has access to a world-class education system that academically prepares children and adults to succeed as productive citizens. Further, the Department seeks to establish a culture that is committed to improving opportunities throughout the commonwealth by ensuring that technical support, resources, and optimal learning environments are available for all students, whether children or adults.</a:t>
            </a:r>
            <a:endParaRPr lang="en-US" sz="1600" dirty="0">
              <a:latin typeface="Arial" panose="020B0604020202020204" pitchFamily="34" charset="0"/>
              <a:cs typeface="Arial" panose="020B0604020202020204" pitchFamily="34" charset="0"/>
            </a:endParaRPr>
          </a:p>
          <a:p>
            <a:endParaRPr lang="en-US" dirty="0"/>
          </a:p>
        </p:txBody>
      </p:sp>
      <p:pic>
        <p:nvPicPr>
          <p:cNvPr id="5" name="Picture 4">
            <a:extLst>
              <a:ext uri="{FF2B5EF4-FFF2-40B4-BE49-F238E27FC236}">
                <a16:creationId xmlns:a16="http://schemas.microsoft.com/office/drawing/2014/main" id="{DF73F6BE-725E-5F46-9C6B-F4613CC3CF9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0286" y="333133"/>
            <a:ext cx="1702836" cy="274134"/>
          </a:xfrm>
          <a:prstGeom prst="rect">
            <a:avLst/>
          </a:prstGeom>
        </p:spPr>
      </p:pic>
    </p:spTree>
    <p:extLst>
      <p:ext uri="{BB962C8B-B14F-4D97-AF65-F5344CB8AC3E}">
        <p14:creationId xmlns:p14="http://schemas.microsoft.com/office/powerpoint/2010/main" val="4099492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AD5EECB-BA88-AB8C-2130-CCFA959299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E3E900D-2962-0933-E1EE-1A25E5EBFE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10E451C-7B19-00FE-8DB4-9DD64B495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A295EC-14AD-4FC4-B914-473EB0A47781}" type="datetime1">
              <a:rPr lang="en-US" smtClean="0"/>
              <a:t>9/9/2026</a:t>
            </a:fld>
            <a:endParaRPr lang="en-US" dirty="0"/>
          </a:p>
        </p:txBody>
      </p:sp>
      <p:sp>
        <p:nvSpPr>
          <p:cNvPr id="5" name="Footer Placeholder 4">
            <a:extLst>
              <a:ext uri="{FF2B5EF4-FFF2-40B4-BE49-F238E27FC236}">
                <a16:creationId xmlns:a16="http://schemas.microsoft.com/office/drawing/2014/main" id="{1BFF7FC3-0481-E379-7CCC-6123B0BE6E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FBC55C25-28C2-4C10-5388-29FF6AE39C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4F5015-3417-4B27-A586-E4CCF4D77832}" type="slidenum">
              <a:rPr lang="en-US" smtClean="0"/>
              <a:t>‹#›</a:t>
            </a:fld>
            <a:endParaRPr lang="en-US" dirty="0"/>
          </a:p>
        </p:txBody>
      </p:sp>
    </p:spTree>
    <p:extLst>
      <p:ext uri="{BB962C8B-B14F-4D97-AF65-F5344CB8AC3E}">
        <p14:creationId xmlns:p14="http://schemas.microsoft.com/office/powerpoint/2010/main" val="1061611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61" r:id="rId9"/>
    <p:sldLayoutId id="2147483662" r:id="rId10"/>
    <p:sldLayoutId id="2147483656" r:id="rId11"/>
    <p:sldLayoutId id="2147483657" r:id="rId12"/>
    <p:sldLayoutId id="2147483663" r:id="rId13"/>
  </p:sldLayoutIdLst>
  <p:hf hdr="0" ftr="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9C3E0-7EF5-2F3E-9DEF-4298D79B234E}"/>
              </a:ext>
            </a:extLst>
          </p:cNvPr>
          <p:cNvSpPr>
            <a:spLocks noGrp="1"/>
          </p:cNvSpPr>
          <p:nvPr>
            <p:ph type="ctrTitle"/>
          </p:nvPr>
        </p:nvSpPr>
        <p:spPr>
          <a:xfrm>
            <a:off x="1524000" y="2749983"/>
            <a:ext cx="9144000" cy="1637588"/>
          </a:xfrm>
        </p:spPr>
        <p:txBody>
          <a:bodyPr>
            <a:normAutofit/>
          </a:bodyPr>
          <a:lstStyle/>
          <a:p>
            <a:r>
              <a:rPr lang="en-US" dirty="0"/>
              <a:t>The Crash</a:t>
            </a:r>
          </a:p>
        </p:txBody>
      </p:sp>
      <p:sp>
        <p:nvSpPr>
          <p:cNvPr id="4" name="Date Placeholder 3">
            <a:extLst>
              <a:ext uri="{FF2B5EF4-FFF2-40B4-BE49-F238E27FC236}">
                <a16:creationId xmlns:a16="http://schemas.microsoft.com/office/drawing/2014/main" id="{E28EAF45-5E1A-E6C8-F973-80D63041E7EE}"/>
              </a:ext>
            </a:extLst>
          </p:cNvPr>
          <p:cNvSpPr>
            <a:spLocks noGrp="1"/>
          </p:cNvSpPr>
          <p:nvPr>
            <p:ph type="dt" sz="half" idx="10"/>
          </p:nvPr>
        </p:nvSpPr>
        <p:spPr/>
        <p:txBody>
          <a:bodyPr/>
          <a:lstStyle/>
          <a:p>
            <a:fld id="{10BAD1B0-6FA5-4CED-9D40-9697E17ADC70}" type="datetime1">
              <a:rPr lang="en-US" smtClean="0"/>
              <a:t>9/9/2026</a:t>
            </a:fld>
            <a:endParaRPr lang="en-US"/>
          </a:p>
        </p:txBody>
      </p:sp>
      <p:sp>
        <p:nvSpPr>
          <p:cNvPr id="5" name="Slide Number Placeholder 4">
            <a:extLst>
              <a:ext uri="{FF2B5EF4-FFF2-40B4-BE49-F238E27FC236}">
                <a16:creationId xmlns:a16="http://schemas.microsoft.com/office/drawing/2014/main" id="{71C4FA12-EEE6-1998-6DAD-405E92860DC7}"/>
              </a:ext>
            </a:extLst>
          </p:cNvPr>
          <p:cNvSpPr>
            <a:spLocks noGrp="1"/>
          </p:cNvSpPr>
          <p:nvPr>
            <p:ph type="sldNum" sz="quarter" idx="12"/>
          </p:nvPr>
        </p:nvSpPr>
        <p:spPr/>
        <p:txBody>
          <a:bodyPr/>
          <a:lstStyle/>
          <a:p>
            <a:fld id="{B24F5015-3417-4B27-A586-E4CCF4D77832}" type="slidenum">
              <a:rPr lang="en-US" smtClean="0"/>
              <a:t>1</a:t>
            </a:fld>
            <a:endParaRPr lang="en-US"/>
          </a:p>
        </p:txBody>
      </p:sp>
    </p:spTree>
    <p:extLst>
      <p:ext uri="{BB962C8B-B14F-4D97-AF65-F5344CB8AC3E}">
        <p14:creationId xmlns:p14="http://schemas.microsoft.com/office/powerpoint/2010/main" val="224280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AF09AD4-9CE7-A080-E590-24C99C21714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Introduction</a:t>
            </a:r>
          </a:p>
        </p:txBody>
      </p:sp>
      <p:sp>
        <p:nvSpPr>
          <p:cNvPr id="3" name="Content Placeholder 2">
            <a:extLst>
              <a:ext uri="{FF2B5EF4-FFF2-40B4-BE49-F238E27FC236}">
                <a16:creationId xmlns:a16="http://schemas.microsoft.com/office/drawing/2014/main" id="{21EC9AEF-7E71-ACF7-1D63-4E63DE1DC452}"/>
              </a:ext>
            </a:extLst>
          </p:cNvPr>
          <p:cNvSpPr>
            <a:spLocks noGrp="1"/>
          </p:cNvSpPr>
          <p:nvPr>
            <p:ph idx="1"/>
          </p:nvPr>
        </p:nvSpPr>
        <p:spPr>
          <a:xfrm>
            <a:off x="838200" y="1280160"/>
            <a:ext cx="10515600" cy="4805363"/>
          </a:xfrm>
        </p:spPr>
        <p:txBody>
          <a:bodyPr/>
          <a:lstStyle/>
          <a:p>
            <a:pPr marL="0" indent="0">
              <a:buNone/>
            </a:pPr>
            <a:r>
              <a:rPr lang="en-US" dirty="0"/>
              <a:t>Wanting to spend more time with her parents and friends during spring break, Susan leaves college after her last class at 4:00 p.m. on a Friday afternoon to begin her 300-mile drive home. By 5:30 p.m., the sky darkens, and a light rain begins to fall. By 5:30 p.m., the sky darkens, and a light rain begins to fall. The two-lane road is now dark, and visibility is poor. By 9:00 p.m., Susan is only 10 minutes from home. Consumed with thoughts of excitement and plans for the coming days, Susan is overcome by fear as her car, seeming to have a mind of its own, drifts off the road, strikes a ditch, and flips onto the roof. Although injured, Susan survives.</a:t>
            </a:r>
          </a:p>
        </p:txBody>
      </p:sp>
      <p:sp>
        <p:nvSpPr>
          <p:cNvPr id="4" name="Date Placeholder 3">
            <a:extLst>
              <a:ext uri="{FF2B5EF4-FFF2-40B4-BE49-F238E27FC236}">
                <a16:creationId xmlns:a16="http://schemas.microsoft.com/office/drawing/2014/main" id="{1422AFD7-5DB5-DA17-A550-851D6063D455}"/>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Slide Number Placeholder 4">
            <a:extLst>
              <a:ext uri="{FF2B5EF4-FFF2-40B4-BE49-F238E27FC236}">
                <a16:creationId xmlns:a16="http://schemas.microsoft.com/office/drawing/2014/main" id="{EC694EB9-46C6-E57A-592F-4C37C3A0CBAB}"/>
              </a:ext>
            </a:extLst>
          </p:cNvPr>
          <p:cNvSpPr>
            <a:spLocks noGrp="1"/>
          </p:cNvSpPr>
          <p:nvPr>
            <p:ph type="sldNum" sz="quarter" idx="12"/>
          </p:nvPr>
        </p:nvSpPr>
        <p:spPr/>
        <p:txBody>
          <a:bodyPr/>
          <a:lstStyle/>
          <a:p>
            <a:fld id="{B24F5015-3417-4B27-A586-E4CCF4D77832}" type="slidenum">
              <a:rPr lang="en-US" smtClean="0"/>
              <a:t>2</a:t>
            </a:fld>
            <a:endParaRPr lang="en-US"/>
          </a:p>
        </p:txBody>
      </p:sp>
    </p:spTree>
    <p:extLst>
      <p:ext uri="{BB962C8B-B14F-4D97-AF65-F5344CB8AC3E}">
        <p14:creationId xmlns:p14="http://schemas.microsoft.com/office/powerpoint/2010/main" val="1501463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15DCF-C5C1-0999-78AA-D42CD4EC9EFC}"/>
              </a:ext>
            </a:extLst>
          </p:cNvPr>
          <p:cNvSpPr>
            <a:spLocks noGrp="1"/>
          </p:cNvSpPr>
          <p:nvPr>
            <p:ph type="title"/>
          </p:nvPr>
        </p:nvSpPr>
        <p:spPr>
          <a:xfrm>
            <a:off x="367351" y="47358"/>
            <a:ext cx="10515600" cy="1325563"/>
          </a:xfrm>
        </p:spPr>
        <p:txBody>
          <a:bodyPr/>
          <a:lstStyle/>
          <a:p>
            <a:r>
              <a:rPr lang="en-US" dirty="0">
                <a:solidFill>
                  <a:srgbClr val="FF0000"/>
                </a:solidFill>
              </a:rPr>
              <a:t>Stop</a:t>
            </a:r>
          </a:p>
        </p:txBody>
      </p:sp>
      <p:sp>
        <p:nvSpPr>
          <p:cNvPr id="3" name="Content Placeholder 2">
            <a:extLst>
              <a:ext uri="{FF2B5EF4-FFF2-40B4-BE49-F238E27FC236}">
                <a16:creationId xmlns:a16="http://schemas.microsoft.com/office/drawing/2014/main" id="{338FEC5E-7C63-C7F7-5D15-5D9955720B39}"/>
              </a:ext>
            </a:extLst>
          </p:cNvPr>
          <p:cNvSpPr>
            <a:spLocks noGrp="1"/>
          </p:cNvSpPr>
          <p:nvPr>
            <p:ph idx="1"/>
          </p:nvPr>
        </p:nvSpPr>
        <p:spPr>
          <a:xfrm>
            <a:off x="476460" y="1085320"/>
            <a:ext cx="8647443" cy="4895850"/>
          </a:xfrm>
        </p:spPr>
        <p:txBody>
          <a:bodyPr>
            <a:normAutofit lnSpcReduction="10000"/>
          </a:bodyPr>
          <a:lstStyle/>
          <a:p>
            <a:pPr marL="514350" indent="-514350">
              <a:buFont typeface="+mj-lt"/>
              <a:buAutoNum type="arabicPeriod"/>
            </a:pPr>
            <a:r>
              <a:rPr lang="en-US" sz="2400" u="sng" dirty="0"/>
              <a:t>Describe the driving situation.</a:t>
            </a:r>
          </a:p>
          <a:p>
            <a:pPr lvl="1"/>
            <a:r>
              <a:rPr lang="en-US" sz="2200" dirty="0"/>
              <a:t>Have your students summarize "'The Crash” in a few sentences capturing the essence of what happened.</a:t>
            </a:r>
          </a:p>
          <a:p>
            <a:pPr lvl="1"/>
            <a:r>
              <a:rPr lang="en-US" sz="2200" dirty="0"/>
              <a:t>Example: Susan drives almost 300 miles in 5 hours on a dark, wet, two-lane road, where visibility is poor. Her car leaves the road and flips over.</a:t>
            </a:r>
          </a:p>
          <a:p>
            <a:pPr marL="514350" indent="-514350">
              <a:buFont typeface="+mj-lt"/>
              <a:buAutoNum type="arabicPeriod"/>
            </a:pPr>
            <a:r>
              <a:rPr lang="en-US" sz="2400" u="sng" dirty="0"/>
              <a:t>State the driving goal.</a:t>
            </a:r>
          </a:p>
          <a:p>
            <a:pPr lvl="1"/>
            <a:r>
              <a:rPr lang="en-US" sz="2200" dirty="0"/>
              <a:t>Explain to your students that the driving goal for safe drivers is stated the same way each time that it is written.</a:t>
            </a:r>
          </a:p>
          <a:p>
            <a:pPr lvl="1"/>
            <a:r>
              <a:rPr lang="en-US" sz="2200" dirty="0"/>
              <a:t>Example: To get from where I am to where I want to be safely.</a:t>
            </a:r>
          </a:p>
          <a:p>
            <a:pPr marL="514350" indent="-514350">
              <a:buFont typeface="+mj-lt"/>
              <a:buAutoNum type="arabicPeriod"/>
            </a:pPr>
            <a:r>
              <a:rPr lang="en-US" sz="2400" u="sng" dirty="0"/>
              <a:t>State the driving problem.</a:t>
            </a:r>
          </a:p>
          <a:p>
            <a:pPr lvl="1"/>
            <a:r>
              <a:rPr lang="en-US" sz="2200" dirty="0"/>
              <a:t>Explain to your students that the driving problem is always stated as an open- ended question to be solved.</a:t>
            </a:r>
          </a:p>
          <a:p>
            <a:pPr lvl="1"/>
            <a:r>
              <a:rPr lang="en-US" sz="2200" dirty="0"/>
              <a:t>Example: What must I do to get from where I am to where I want to be safely?</a:t>
            </a:r>
          </a:p>
          <a:p>
            <a:pPr marL="514350" indent="-514350">
              <a:buFont typeface="+mj-lt"/>
              <a:buAutoNum type="arabicPeriod"/>
            </a:pPr>
            <a:endParaRPr lang="en-US" dirty="0"/>
          </a:p>
          <a:p>
            <a:pPr lvl="1"/>
            <a:endParaRPr lang="en-US" dirty="0"/>
          </a:p>
          <a:p>
            <a:pPr lvl="1"/>
            <a:endParaRPr lang="en-US" dirty="0"/>
          </a:p>
        </p:txBody>
      </p:sp>
      <p:pic>
        <p:nvPicPr>
          <p:cNvPr id="7" name="Picture 6" descr="A red emoji with its hand held up to say &quot;stop&quot;">
            <a:extLst>
              <a:ext uri="{FF2B5EF4-FFF2-40B4-BE49-F238E27FC236}">
                <a16:creationId xmlns:a16="http://schemas.microsoft.com/office/drawing/2014/main" id="{2092CC5A-30E9-F0C8-058D-D20284DCDAC4}"/>
              </a:ext>
            </a:extLst>
          </p:cNvPr>
          <p:cNvPicPr>
            <a:picLocks noChangeAspect="1"/>
          </p:cNvPicPr>
          <p:nvPr/>
        </p:nvPicPr>
        <p:blipFill>
          <a:blip r:embed="rId2"/>
          <a:stretch>
            <a:fillRect/>
          </a:stretch>
        </p:blipFill>
        <p:spPr>
          <a:xfrm>
            <a:off x="9123903" y="2410883"/>
            <a:ext cx="2807551" cy="1697916"/>
          </a:xfrm>
          <a:prstGeom prst="rect">
            <a:avLst/>
          </a:prstGeom>
        </p:spPr>
      </p:pic>
      <p:sp>
        <p:nvSpPr>
          <p:cNvPr id="4" name="Date Placeholder 3">
            <a:extLst>
              <a:ext uri="{FF2B5EF4-FFF2-40B4-BE49-F238E27FC236}">
                <a16:creationId xmlns:a16="http://schemas.microsoft.com/office/drawing/2014/main" id="{3F152339-A552-F3C1-B801-74228E29C2A9}"/>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Slide Number Placeholder 4">
            <a:extLst>
              <a:ext uri="{FF2B5EF4-FFF2-40B4-BE49-F238E27FC236}">
                <a16:creationId xmlns:a16="http://schemas.microsoft.com/office/drawing/2014/main" id="{5126CDD0-2363-8666-F232-2E27896D7FA8}"/>
              </a:ext>
            </a:extLst>
          </p:cNvPr>
          <p:cNvSpPr>
            <a:spLocks noGrp="1"/>
          </p:cNvSpPr>
          <p:nvPr>
            <p:ph type="sldNum" sz="quarter" idx="12"/>
          </p:nvPr>
        </p:nvSpPr>
        <p:spPr/>
        <p:txBody>
          <a:bodyPr/>
          <a:lstStyle/>
          <a:p>
            <a:fld id="{B24F5015-3417-4B27-A586-E4CCF4D77832}" type="slidenum">
              <a:rPr lang="en-US" smtClean="0"/>
              <a:t>3</a:t>
            </a:fld>
            <a:endParaRPr lang="en-US"/>
          </a:p>
        </p:txBody>
      </p:sp>
    </p:spTree>
    <p:extLst>
      <p:ext uri="{BB962C8B-B14F-4D97-AF65-F5344CB8AC3E}">
        <p14:creationId xmlns:p14="http://schemas.microsoft.com/office/powerpoint/2010/main" val="566322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0604-0613-D009-3EC4-0DA82E905B69}"/>
              </a:ext>
            </a:extLst>
          </p:cNvPr>
          <p:cNvSpPr>
            <a:spLocks noGrp="1"/>
          </p:cNvSpPr>
          <p:nvPr>
            <p:ph type="title"/>
          </p:nvPr>
        </p:nvSpPr>
        <p:spPr>
          <a:xfrm>
            <a:off x="99062" y="22543"/>
            <a:ext cx="11254740" cy="1325563"/>
          </a:xfrm>
        </p:spPr>
        <p:txBody>
          <a:bodyPr/>
          <a:lstStyle/>
          <a:p>
            <a:r>
              <a:rPr lang="en-US" sz="4000" b="1" dirty="0">
                <a:solidFill>
                  <a:schemeClr val="accent4">
                    <a:lumMod val="60000"/>
                    <a:lumOff val="40000"/>
                  </a:schemeClr>
                </a:solidFill>
              </a:rPr>
              <a:t>Think</a:t>
            </a:r>
            <a:endParaRPr lang="en-US" dirty="0"/>
          </a:p>
        </p:txBody>
      </p:sp>
      <p:sp>
        <p:nvSpPr>
          <p:cNvPr id="3" name="Content Placeholder 2">
            <a:extLst>
              <a:ext uri="{FF2B5EF4-FFF2-40B4-BE49-F238E27FC236}">
                <a16:creationId xmlns:a16="http://schemas.microsoft.com/office/drawing/2014/main" id="{B1191025-D441-9032-02BF-FF9752A97C1F}"/>
              </a:ext>
            </a:extLst>
          </p:cNvPr>
          <p:cNvSpPr>
            <a:spLocks noGrp="1"/>
          </p:cNvSpPr>
          <p:nvPr>
            <p:ph idx="1"/>
          </p:nvPr>
        </p:nvSpPr>
        <p:spPr>
          <a:xfrm>
            <a:off x="244161" y="1042170"/>
            <a:ext cx="12284124" cy="5990272"/>
          </a:xfrm>
        </p:spPr>
        <p:txBody>
          <a:bodyPr>
            <a:normAutofit/>
          </a:bodyPr>
          <a:lstStyle/>
          <a:p>
            <a:r>
              <a:rPr lang="en-US" sz="2400" dirty="0"/>
              <a:t>Identify risk factors and dangers. Risk factors represent those aspects of this case situation that could cause damage. For each risk factor, there are potential dangers. Multiple risk factors create multiple dangers.</a:t>
            </a:r>
          </a:p>
          <a:p>
            <a:r>
              <a:rPr lang="en-US" sz="2400" b="1" dirty="0"/>
              <a:t>Risk Factors:</a:t>
            </a:r>
            <a:r>
              <a:rPr lang="en-US" sz="2400" dirty="0"/>
              <a:t> </a:t>
            </a:r>
          </a:p>
          <a:p>
            <a:pPr lvl="1"/>
            <a:r>
              <a:rPr lang="en-US" sz="2200" dirty="0"/>
              <a:t>Visibility </a:t>
            </a:r>
          </a:p>
          <a:p>
            <a:pPr lvl="1"/>
            <a:r>
              <a:rPr lang="en-US" sz="2200" dirty="0"/>
              <a:t>Traction </a:t>
            </a:r>
          </a:p>
          <a:p>
            <a:pPr lvl="1"/>
            <a:r>
              <a:rPr lang="en-US" sz="2200" dirty="0"/>
              <a:t>Speed </a:t>
            </a:r>
          </a:p>
          <a:p>
            <a:pPr lvl="1"/>
            <a:r>
              <a:rPr lang="en-US" sz="2200" dirty="0"/>
              <a:t>Fatigue </a:t>
            </a:r>
          </a:p>
          <a:p>
            <a:pPr lvl="1"/>
            <a:r>
              <a:rPr lang="en-US" sz="2200" dirty="0"/>
              <a:t>Distraction</a:t>
            </a:r>
          </a:p>
          <a:p>
            <a:r>
              <a:rPr lang="en-US" sz="2400" b="1" dirty="0"/>
              <a:t>Dangers:</a:t>
            </a:r>
          </a:p>
          <a:p>
            <a:pPr lvl="1"/>
            <a:r>
              <a:rPr lang="en-US" sz="2200" dirty="0"/>
              <a:t>Wet roads and darkness reduce visibility. </a:t>
            </a:r>
          </a:p>
          <a:p>
            <a:pPr lvl="1"/>
            <a:r>
              <a:rPr lang="en-US" sz="2200" dirty="0"/>
              <a:t>Wet roads decrease traction which increases possibility of hydroplaning. </a:t>
            </a:r>
          </a:p>
          <a:p>
            <a:pPr lvl="1"/>
            <a:r>
              <a:rPr lang="en-US" sz="2200" dirty="0"/>
              <a:t>Speed on wet roads also reduces traction, increasing potential for hydroplaning. </a:t>
            </a:r>
          </a:p>
          <a:p>
            <a:pPr lvl="1"/>
            <a:r>
              <a:rPr lang="en-US" sz="2200" dirty="0"/>
              <a:t>Tired drivers lack concentration. </a:t>
            </a:r>
          </a:p>
          <a:p>
            <a:pPr lvl="1"/>
            <a:r>
              <a:rPr lang="en-US" sz="2200" dirty="0"/>
              <a:t>Susan was distracted by her thoughts.</a:t>
            </a:r>
          </a:p>
        </p:txBody>
      </p:sp>
      <p:sp>
        <p:nvSpPr>
          <p:cNvPr id="4" name="Date Placeholder 3">
            <a:extLst>
              <a:ext uri="{FF2B5EF4-FFF2-40B4-BE49-F238E27FC236}">
                <a16:creationId xmlns:a16="http://schemas.microsoft.com/office/drawing/2014/main" id="{0E7E3320-5809-0B9A-31D5-403C3F23BA01}"/>
              </a:ext>
            </a:extLst>
          </p:cNvPr>
          <p:cNvSpPr>
            <a:spLocks noGrp="1"/>
          </p:cNvSpPr>
          <p:nvPr>
            <p:ph type="dt" sz="half" idx="10"/>
          </p:nvPr>
        </p:nvSpPr>
        <p:spPr>
          <a:xfrm>
            <a:off x="838199" y="6566834"/>
            <a:ext cx="2743200" cy="365125"/>
          </a:xfrm>
        </p:spPr>
        <p:txBody>
          <a:bodyPr/>
          <a:lstStyle/>
          <a:p>
            <a:fld id="{A1DC029C-5B17-409B-86F2-A65FE5BE79A1}" type="datetime1">
              <a:rPr lang="en-US" smtClean="0"/>
              <a:t>9/9/2026</a:t>
            </a:fld>
            <a:endParaRPr lang="en-US" dirty="0"/>
          </a:p>
        </p:txBody>
      </p:sp>
      <p:sp>
        <p:nvSpPr>
          <p:cNvPr id="5" name="Slide Number Placeholder 4">
            <a:extLst>
              <a:ext uri="{FF2B5EF4-FFF2-40B4-BE49-F238E27FC236}">
                <a16:creationId xmlns:a16="http://schemas.microsoft.com/office/drawing/2014/main" id="{BB9F3A64-D920-4CC8-4154-9892337EC709}"/>
              </a:ext>
            </a:extLst>
          </p:cNvPr>
          <p:cNvSpPr>
            <a:spLocks noGrp="1"/>
          </p:cNvSpPr>
          <p:nvPr>
            <p:ph type="sldNum" sz="quarter" idx="12"/>
          </p:nvPr>
        </p:nvSpPr>
        <p:spPr>
          <a:xfrm>
            <a:off x="8610603" y="6566833"/>
            <a:ext cx="2743200" cy="365125"/>
          </a:xfrm>
        </p:spPr>
        <p:txBody>
          <a:bodyPr/>
          <a:lstStyle/>
          <a:p>
            <a:fld id="{B24F5015-3417-4B27-A586-E4CCF4D77832}" type="slidenum">
              <a:rPr lang="en-US" smtClean="0"/>
              <a:t>4</a:t>
            </a:fld>
            <a:endParaRPr lang="en-US" dirty="0"/>
          </a:p>
        </p:txBody>
      </p:sp>
      <p:pic>
        <p:nvPicPr>
          <p:cNvPr id="7" name="Picture 6" descr="A yellow thinking emoji for the &quot;yield&quot; part of a stop light">
            <a:extLst>
              <a:ext uri="{FF2B5EF4-FFF2-40B4-BE49-F238E27FC236}">
                <a16:creationId xmlns:a16="http://schemas.microsoft.com/office/drawing/2014/main" id="{8320AD0B-5F98-8DBB-957F-587328B8153B}"/>
              </a:ext>
            </a:extLst>
          </p:cNvPr>
          <p:cNvPicPr>
            <a:picLocks noChangeAspect="1"/>
          </p:cNvPicPr>
          <p:nvPr/>
        </p:nvPicPr>
        <p:blipFill>
          <a:blip r:embed="rId3"/>
          <a:stretch>
            <a:fillRect/>
          </a:stretch>
        </p:blipFill>
        <p:spPr>
          <a:xfrm>
            <a:off x="8950530" y="2267249"/>
            <a:ext cx="2403272" cy="2239413"/>
          </a:xfrm>
          <a:prstGeom prst="rect">
            <a:avLst/>
          </a:prstGeom>
        </p:spPr>
      </p:pic>
    </p:spTree>
    <p:extLst>
      <p:ext uri="{BB962C8B-B14F-4D97-AF65-F5344CB8AC3E}">
        <p14:creationId xmlns:p14="http://schemas.microsoft.com/office/powerpoint/2010/main" val="1767529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C1092BA-E589-35B6-31CD-4BB4506CF38F}"/>
              </a:ext>
            </a:extLst>
          </p:cNvPr>
          <p:cNvSpPr txBox="1">
            <a:spLocks noGrp="1"/>
          </p:cNvSpPr>
          <p:nvPr>
            <p:ph type="title" idx="4294967295"/>
          </p:nvPr>
        </p:nvSpPr>
        <p:spPr>
          <a:xfrm>
            <a:off x="838200" y="-685662"/>
            <a:ext cx="3562931" cy="55399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schemeClr val="tx1"/>
                </a:solidFill>
                <a:effectLst/>
                <a:uLnTx/>
                <a:uFillTx/>
                <a:ea typeface="+mn-ea"/>
              </a:rPr>
              <a:t>Think – Slide Two</a:t>
            </a:r>
          </a:p>
        </p:txBody>
      </p:sp>
      <p:sp>
        <p:nvSpPr>
          <p:cNvPr id="8" name="TextBox 7">
            <a:extLst>
              <a:ext uri="{FF2B5EF4-FFF2-40B4-BE49-F238E27FC236}">
                <a16:creationId xmlns:a16="http://schemas.microsoft.com/office/drawing/2014/main" id="{BF6C9CA7-8A65-83DD-9128-CF8F3C5B2E35}"/>
              </a:ext>
            </a:extLst>
          </p:cNvPr>
          <p:cNvSpPr txBox="1"/>
          <p:nvPr/>
        </p:nvSpPr>
        <p:spPr>
          <a:xfrm>
            <a:off x="953770" y="483890"/>
            <a:ext cx="5255260" cy="769441"/>
          </a:xfrm>
          <a:prstGeom prst="rect">
            <a:avLst/>
          </a:prstGeom>
          <a:noFill/>
        </p:spPr>
        <p:txBody>
          <a:bodyPr wrap="square" rtlCol="0">
            <a:spAutoFit/>
          </a:bodyPr>
          <a:lstStyle/>
          <a:p>
            <a:r>
              <a:rPr lang="en-US" sz="4400" b="1" dirty="0">
                <a:solidFill>
                  <a:schemeClr val="accent4">
                    <a:lumMod val="60000"/>
                    <a:lumOff val="40000"/>
                  </a:schemeClr>
                </a:solidFill>
                <a:latin typeface="Arial" panose="020B0604020202020204" pitchFamily="34" charset="0"/>
                <a:cs typeface="Arial" panose="020B0604020202020204" pitchFamily="34" charset="0"/>
              </a:rPr>
              <a:t>Think</a:t>
            </a:r>
            <a:endParaRPr lang="en-US" sz="44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8694795-73E6-F9F9-0ED8-1D0C6D9A99A5}"/>
              </a:ext>
            </a:extLst>
          </p:cNvPr>
          <p:cNvSpPr>
            <a:spLocks noGrp="1"/>
          </p:cNvSpPr>
          <p:nvPr>
            <p:ph idx="1"/>
          </p:nvPr>
        </p:nvSpPr>
        <p:spPr>
          <a:xfrm>
            <a:off x="838200" y="1505346"/>
            <a:ext cx="10515600" cy="4351338"/>
          </a:xfrm>
        </p:spPr>
        <p:txBody>
          <a:bodyPr/>
          <a:lstStyle/>
          <a:p>
            <a:r>
              <a:rPr lang="en-US" dirty="0"/>
              <a:t>Identify positive driving choices that address the risk factors and dangers. For example:</a:t>
            </a:r>
          </a:p>
          <a:p>
            <a:pPr marL="0" indent="0">
              <a:buNone/>
            </a:pPr>
            <a:endParaRPr lang="en-US" sz="100" dirty="0"/>
          </a:p>
          <a:p>
            <a:pPr lvl="1"/>
            <a:r>
              <a:rPr lang="en-US" dirty="0"/>
              <a:t>Susan should adjust her speed to road conditions (rain) and visibility (darkness).</a:t>
            </a:r>
          </a:p>
          <a:p>
            <a:pPr lvl="1"/>
            <a:r>
              <a:rPr lang="en-US" dirty="0"/>
              <a:t>Susan should slow down and adjust her speed to road conditions and visibility, take periodic rest stops, and keep her mind focused on the roadway area for potential hazards.</a:t>
            </a:r>
          </a:p>
          <a:p>
            <a:pPr lvl="1"/>
            <a:r>
              <a:rPr lang="en-US" dirty="0"/>
              <a:t>Susan should get a good night's rest and begin her trip Saturday morning.</a:t>
            </a:r>
          </a:p>
          <a:p>
            <a:r>
              <a:rPr lang="en-US" dirty="0"/>
              <a:t>Filter your choices by Right, Reality, and Responsibility.</a:t>
            </a:r>
          </a:p>
          <a:p>
            <a:pPr lvl="1"/>
            <a:endParaRPr lang="en-US" dirty="0"/>
          </a:p>
          <a:p>
            <a:pPr lvl="1"/>
            <a:endParaRPr lang="en-US" dirty="0"/>
          </a:p>
          <a:p>
            <a:endParaRPr lang="en-US" dirty="0"/>
          </a:p>
        </p:txBody>
      </p:sp>
      <p:sp>
        <p:nvSpPr>
          <p:cNvPr id="4" name="Date Placeholder 3">
            <a:extLst>
              <a:ext uri="{FF2B5EF4-FFF2-40B4-BE49-F238E27FC236}">
                <a16:creationId xmlns:a16="http://schemas.microsoft.com/office/drawing/2014/main" id="{2C811B30-73B5-994E-B753-0012833C799E}"/>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Slide Number Placeholder 4">
            <a:extLst>
              <a:ext uri="{FF2B5EF4-FFF2-40B4-BE49-F238E27FC236}">
                <a16:creationId xmlns:a16="http://schemas.microsoft.com/office/drawing/2014/main" id="{F00126D9-34B3-7FB6-2CE4-CDFA76FC1459}"/>
              </a:ext>
            </a:extLst>
          </p:cNvPr>
          <p:cNvSpPr>
            <a:spLocks noGrp="1"/>
          </p:cNvSpPr>
          <p:nvPr>
            <p:ph type="sldNum" sz="quarter" idx="12"/>
          </p:nvPr>
        </p:nvSpPr>
        <p:spPr/>
        <p:txBody>
          <a:bodyPr/>
          <a:lstStyle/>
          <a:p>
            <a:fld id="{B24F5015-3417-4B27-A586-E4CCF4D77832}" type="slidenum">
              <a:rPr lang="en-US" smtClean="0"/>
              <a:t>5</a:t>
            </a:fld>
            <a:endParaRPr lang="en-US"/>
          </a:p>
        </p:txBody>
      </p:sp>
    </p:spTree>
    <p:extLst>
      <p:ext uri="{BB962C8B-B14F-4D97-AF65-F5344CB8AC3E}">
        <p14:creationId xmlns:p14="http://schemas.microsoft.com/office/powerpoint/2010/main" val="3069660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DE42-65AD-F5C0-B09B-7663ACE24072}"/>
              </a:ext>
            </a:extLst>
          </p:cNvPr>
          <p:cNvSpPr>
            <a:spLocks noGrp="1"/>
          </p:cNvSpPr>
          <p:nvPr>
            <p:ph type="title"/>
          </p:nvPr>
        </p:nvSpPr>
        <p:spPr>
          <a:xfrm>
            <a:off x="762000" y="0"/>
            <a:ext cx="10515600" cy="1325563"/>
          </a:xfrm>
        </p:spPr>
        <p:txBody>
          <a:bodyPr/>
          <a:lstStyle/>
          <a:p>
            <a:r>
              <a:rPr lang="en-US" dirty="0"/>
              <a:t>Right Filter</a:t>
            </a:r>
          </a:p>
        </p:txBody>
      </p:sp>
      <p:sp>
        <p:nvSpPr>
          <p:cNvPr id="3" name="Content Placeholder 2">
            <a:extLst>
              <a:ext uri="{FF2B5EF4-FFF2-40B4-BE49-F238E27FC236}">
                <a16:creationId xmlns:a16="http://schemas.microsoft.com/office/drawing/2014/main" id="{FB5C985E-51B2-3C81-FB39-78D5FA0037BA}"/>
              </a:ext>
            </a:extLst>
          </p:cNvPr>
          <p:cNvSpPr>
            <a:spLocks noGrp="1"/>
          </p:cNvSpPr>
          <p:nvPr>
            <p:ph idx="1"/>
          </p:nvPr>
        </p:nvSpPr>
        <p:spPr>
          <a:xfrm>
            <a:off x="285750" y="1109340"/>
            <a:ext cx="10024795" cy="5025059"/>
          </a:xfrm>
        </p:spPr>
        <p:txBody>
          <a:bodyPr>
            <a:normAutofit fontScale="85000" lnSpcReduction="20000"/>
          </a:bodyPr>
          <a:lstStyle/>
          <a:p>
            <a:r>
              <a:rPr lang="en-US" dirty="0"/>
              <a:t>Is this choice right legal, ethical, and moral?</a:t>
            </a:r>
          </a:p>
          <a:p>
            <a:r>
              <a:rPr lang="en-US" dirty="0"/>
              <a:t>How will this choice effect the driver, others, and property?</a:t>
            </a:r>
          </a:p>
          <a:p>
            <a:r>
              <a:rPr lang="en-US" dirty="0"/>
              <a:t>A right choice is legal, meets acceptable driving standards, and is respectful of self and others.</a:t>
            </a:r>
          </a:p>
          <a:p>
            <a:r>
              <a:rPr lang="en-US" dirty="0"/>
              <a:t>A right choice also must be helpful in solving the driving challenge by addressing the risk factors and dangers in question.</a:t>
            </a:r>
          </a:p>
          <a:p>
            <a:r>
              <a:rPr lang="en-US" dirty="0"/>
              <a:t>For example, consider choice number 2 through the Right Filter.</a:t>
            </a:r>
          </a:p>
          <a:p>
            <a:r>
              <a:rPr lang="en-US" dirty="0"/>
              <a:t>“Susan should slow down and adjust her speed to road conditions and visibility, take periodic rest stops, and keep her mind focused on the roadway area for potential hazards.”</a:t>
            </a:r>
          </a:p>
          <a:p>
            <a:r>
              <a:rPr lang="en-US" dirty="0"/>
              <a:t>The elements of this choice are believed to be legal, meet acceptable driving standards given the identified risk factors and dangers, and will be helpful to Susan in protecting her property (car) and keeping her and other roadway users safe.</a:t>
            </a:r>
          </a:p>
          <a:p>
            <a:r>
              <a:rPr lang="en-US" dirty="0"/>
              <a:t>This choice passes the Right Filter.</a:t>
            </a:r>
          </a:p>
          <a:p>
            <a:endParaRPr lang="en-US" dirty="0"/>
          </a:p>
        </p:txBody>
      </p:sp>
      <p:pic>
        <p:nvPicPr>
          <p:cNvPr id="7" name="Picture 6" descr="A gray conical filter holding a red, yellow, and green sphere which are about to exit the filter">
            <a:extLst>
              <a:ext uri="{FF2B5EF4-FFF2-40B4-BE49-F238E27FC236}">
                <a16:creationId xmlns:a16="http://schemas.microsoft.com/office/drawing/2014/main" id="{CF156076-BE1B-5CAF-6858-790775F1F18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18" b="95925" l="4013" r="94649">
                        <a14:foregroundMark x1="9699" y1="25078" x2="10368" y2="38245"/>
                        <a14:foregroundMark x1="8696" y1="34796" x2="8027" y2="26646"/>
                        <a14:foregroundMark x1="92642" y1="29467" x2="93645" y2="33229"/>
                        <a14:foregroundMark x1="7023" y1="34483" x2="5017" y2="30721"/>
                        <a14:foregroundMark x1="46823" y1="86520" x2="46154" y2="87147"/>
                        <a14:foregroundMark x1="48161" y1="87774" x2="48770" y2="89107"/>
                        <a14:foregroundMark x1="51171" y1="93730" x2="54181" y2="91850"/>
                        <a14:foregroundMark x1="43006" y1="91001" x2="42809" y2="90909"/>
                        <a14:foregroundMark x1="54181" y1="91536" x2="55853" y2="91536"/>
                        <a14:foregroundMark x1="43614" y1="90318" x2="43478" y2="89969"/>
                        <a14:foregroundMark x1="51600" y1="94948" x2="53846" y2="93417"/>
                        <a14:foregroundMark x1="6689" y1="38245" x2="31438" y2="68339"/>
                        <a14:foregroundMark x1="19398" y1="53605" x2="38462" y2="78997"/>
                        <a14:foregroundMark x1="36789" y1="75862" x2="32441" y2="71787"/>
                        <a14:foregroundMark x1="24749" y1="61129" x2="32441" y2="70846"/>
                        <a14:foregroundMark x1="19064" y1="53918" x2="27759" y2="64577"/>
                        <a14:foregroundMark x1="12709" y1="38871" x2="47492" y2="45455"/>
                        <a14:foregroundMark x1="47492" y1="45455" x2="69231" y2="43574"/>
                        <a14:foregroundMark x1="69231" y1="43574" x2="86957" y2="34483"/>
                        <a14:foregroundMark x1="86957" y1="34483" x2="87960" y2="32288"/>
                        <a14:foregroundMark x1="22742" y1="22257" x2="59866" y2="19436"/>
                        <a14:foregroundMark x1="59866" y1="19436" x2="65886" y2="19436"/>
                        <a14:foregroundMark x1="48829" y1="18809" x2="31438" y2="20376"/>
                        <a14:foregroundMark x1="28763" y1="20376" x2="45485" y2="18809"/>
                        <a14:foregroundMark x1="45485" y1="18809" x2="60870" y2="18809"/>
                        <a14:foregroundMark x1="36455" y1="16614" x2="55853" y2="15674"/>
                        <a14:foregroundMark x1="55853" y1="15674" x2="73913" y2="18182"/>
                        <a14:foregroundMark x1="73913" y1="18182" x2="86288" y2="24138"/>
                        <a14:foregroundMark x1="77258" y1="19122" x2="92977" y2="27273"/>
                        <a14:foregroundMark x1="92977" y1="27273" x2="94649" y2="30721"/>
                        <a14:foregroundMark x1="94314" y1="35737" x2="58194" y2="81818"/>
                        <a14:foregroundMark x1="91639" y1="27273" x2="94314" y2="36050"/>
                        <a14:foregroundMark x1="8696" y1="39185" x2="4013" y2="29467"/>
                        <a14:foregroundMark x1="5686" y1="33542" x2="32107" y2="70219"/>
                        <a14:foregroundMark x1="39465" y1="79624" x2="31438" y2="67085"/>
                        <a14:foregroundMark x1="38462" y1="78683" x2="56856" y2="82132"/>
                        <a14:foregroundMark x1="56856" y1="82132" x2="43813" y2="82445"/>
                        <a14:foregroundMark x1="44816" y1="85580" x2="52843" y2="85580"/>
                        <a14:foregroundMark x1="44482" y1="85580" x2="44702" y2="89094"/>
                        <a14:foregroundMark x1="17057" y1="39812" x2="34448" y2="45141"/>
                        <a14:foregroundMark x1="34448" y1="45141" x2="39465" y2="45141"/>
                        <a14:foregroundMark x1="93980" y1="30094" x2="93980" y2="33542"/>
                        <a14:foregroundMark x1="94649" y1="36050" x2="93980" y2="28527"/>
                        <a14:foregroundMark x1="61873" y1="15674" x2="76589" y2="19122"/>
                        <a14:foregroundMark x1="44147" y1="92476" x2="48829" y2="94671"/>
                        <a14:backgroundMark x1="51171" y1="96865" x2="50167" y2="96865"/>
                        <a14:backgroundMark x1="43478" y1="89655" x2="43478" y2="86207"/>
                        <a14:backgroundMark x1="42299" y1="94394" x2="42140" y2="94357"/>
                        <a14:backgroundMark x1="52843" y1="96238" x2="50836" y2="97179"/>
                        <a14:backgroundMark x1="46652" y1="96930" x2="47492" y2="97492"/>
                        <a14:backgroundMark x1="41137" y1="93103" x2="42918" y2="93752"/>
                      </a14:backgroundRemoval>
                    </a14:imgEffect>
                    <a14:imgEffect>
                      <a14:sharpenSoften amount="50000"/>
                    </a14:imgEffect>
                  </a14:imgLayer>
                </a14:imgProps>
              </a:ext>
            </a:extLst>
          </a:blip>
          <a:stretch>
            <a:fillRect/>
          </a:stretch>
        </p:blipFill>
        <p:spPr>
          <a:xfrm>
            <a:off x="9982200" y="1547514"/>
            <a:ext cx="2209800" cy="2358039"/>
          </a:xfrm>
          <a:prstGeom prst="rect">
            <a:avLst/>
          </a:prstGeom>
        </p:spPr>
      </p:pic>
      <p:sp>
        <p:nvSpPr>
          <p:cNvPr id="4" name="Date Placeholder 3">
            <a:extLst>
              <a:ext uri="{FF2B5EF4-FFF2-40B4-BE49-F238E27FC236}">
                <a16:creationId xmlns:a16="http://schemas.microsoft.com/office/drawing/2014/main" id="{7A38FD41-1F3F-8031-0406-12A7C55463DB}"/>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Slide Number Placeholder 4">
            <a:extLst>
              <a:ext uri="{FF2B5EF4-FFF2-40B4-BE49-F238E27FC236}">
                <a16:creationId xmlns:a16="http://schemas.microsoft.com/office/drawing/2014/main" id="{E46D2EA7-5F00-C04A-5A92-18A853ACBE8D}"/>
              </a:ext>
            </a:extLst>
          </p:cNvPr>
          <p:cNvSpPr>
            <a:spLocks noGrp="1"/>
          </p:cNvSpPr>
          <p:nvPr>
            <p:ph type="sldNum" sz="quarter" idx="12"/>
          </p:nvPr>
        </p:nvSpPr>
        <p:spPr/>
        <p:txBody>
          <a:bodyPr/>
          <a:lstStyle/>
          <a:p>
            <a:fld id="{B24F5015-3417-4B27-A586-E4CCF4D77832}" type="slidenum">
              <a:rPr lang="en-US" smtClean="0"/>
              <a:t>6</a:t>
            </a:fld>
            <a:endParaRPr lang="en-US" dirty="0"/>
          </a:p>
        </p:txBody>
      </p:sp>
    </p:spTree>
    <p:extLst>
      <p:ext uri="{BB962C8B-B14F-4D97-AF65-F5344CB8AC3E}">
        <p14:creationId xmlns:p14="http://schemas.microsoft.com/office/powerpoint/2010/main" val="324496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3163B-FEB5-9F0E-4B3D-12DC588F57E5}"/>
              </a:ext>
            </a:extLst>
          </p:cNvPr>
          <p:cNvSpPr>
            <a:spLocks noGrp="1"/>
          </p:cNvSpPr>
          <p:nvPr>
            <p:ph type="title"/>
          </p:nvPr>
        </p:nvSpPr>
        <p:spPr>
          <a:xfrm>
            <a:off x="838200" y="136525"/>
            <a:ext cx="10515600" cy="960439"/>
          </a:xfrm>
        </p:spPr>
        <p:txBody>
          <a:bodyPr>
            <a:normAutofit/>
          </a:bodyPr>
          <a:lstStyle/>
          <a:p>
            <a:r>
              <a:rPr lang="en-US" sz="4200" dirty="0"/>
              <a:t>Reality Filter</a:t>
            </a:r>
          </a:p>
        </p:txBody>
      </p:sp>
      <p:sp>
        <p:nvSpPr>
          <p:cNvPr id="3" name="Content Placeholder 2">
            <a:extLst>
              <a:ext uri="{FF2B5EF4-FFF2-40B4-BE49-F238E27FC236}">
                <a16:creationId xmlns:a16="http://schemas.microsoft.com/office/drawing/2014/main" id="{C8DE9CC1-4061-D120-8A1A-B5CF3BC0C83A}"/>
              </a:ext>
            </a:extLst>
          </p:cNvPr>
          <p:cNvSpPr>
            <a:spLocks noGrp="1"/>
          </p:cNvSpPr>
          <p:nvPr>
            <p:ph idx="1"/>
          </p:nvPr>
        </p:nvSpPr>
        <p:spPr>
          <a:xfrm>
            <a:off x="838200" y="1096964"/>
            <a:ext cx="8175171" cy="5259386"/>
          </a:xfrm>
        </p:spPr>
        <p:txBody>
          <a:bodyPr>
            <a:normAutofit fontScale="85000" lnSpcReduction="20000"/>
          </a:bodyPr>
          <a:lstStyle/>
          <a:p>
            <a:r>
              <a:rPr lang="en-US" sz="2600" dirty="0"/>
              <a:t>Examine the evidence supporting that the prior choice is the Right choice. Consider facts, statistical data, and observational information. What evidence can you provide that supports the choice as one that addresses the risk factors and dangers?</a:t>
            </a:r>
          </a:p>
          <a:p>
            <a:r>
              <a:rPr lang="en-US" sz="2600" dirty="0"/>
              <a:t>For example, according to R.A. </a:t>
            </a:r>
            <a:r>
              <a:rPr lang="en-US" sz="2600" dirty="0" err="1"/>
              <a:t>McInenly</a:t>
            </a:r>
            <a:r>
              <a:rPr lang="en-US" sz="2600" dirty="0"/>
              <a:t>, author of Safety Sense on the Road... single vehicle crashes account for 21% of all traffic deaths. "A mixture of darkness, excessive speed, fatigue, and poor concentration can quickly lead to an unexpected crash"(</a:t>
            </a:r>
            <a:r>
              <a:rPr lang="en-US" sz="2600" dirty="0" err="1"/>
              <a:t>McInenly</a:t>
            </a:r>
            <a:r>
              <a:rPr lang="en-US" sz="2600" dirty="0"/>
              <a:t>, 1988, p3). These risk factors are present in "The Crash" case study. </a:t>
            </a:r>
          </a:p>
          <a:p>
            <a:r>
              <a:rPr lang="en-US" sz="2600" dirty="0" err="1"/>
              <a:t>McInenly</a:t>
            </a:r>
            <a:r>
              <a:rPr lang="en-US" sz="2600" dirty="0"/>
              <a:t> has stated that to reduce single car crashes, the· driver should match speed to road conditions, slow down when driving at night and driving in inclement weather, take periodic rest breaks in safe areas, and eliminate distractions.</a:t>
            </a:r>
          </a:p>
          <a:p>
            <a:r>
              <a:rPr lang="en-US" sz="2600" dirty="0"/>
              <a:t>Choice number 2 addresses the risk factors and dangers in this case study with actions that are documented in  Safety Sense on the Road by R.A. </a:t>
            </a:r>
            <a:r>
              <a:rPr lang="en-US" sz="2600" dirty="0" err="1"/>
              <a:t>McInenly</a:t>
            </a:r>
            <a:r>
              <a:rPr lang="en-US" sz="2600" dirty="0"/>
              <a:t>.</a:t>
            </a:r>
          </a:p>
          <a:p>
            <a:endParaRPr lang="en-US" dirty="0"/>
          </a:p>
        </p:txBody>
      </p:sp>
      <p:pic>
        <p:nvPicPr>
          <p:cNvPr id="7" name="Picture 6" descr="A gray conical filter holding a red, yellow, and green sphere which are about to exit the filter">
            <a:extLst>
              <a:ext uri="{FF2B5EF4-FFF2-40B4-BE49-F238E27FC236}">
                <a16:creationId xmlns:a16="http://schemas.microsoft.com/office/drawing/2014/main" id="{921104E3-AC6F-FDCB-3CF6-C93B8FC453F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18" b="95925" l="4013" r="94649">
                        <a14:foregroundMark x1="9699" y1="25078" x2="10368" y2="38245"/>
                        <a14:foregroundMark x1="8696" y1="34796" x2="8027" y2="26646"/>
                        <a14:foregroundMark x1="92642" y1="29467" x2="93645" y2="33229"/>
                        <a14:foregroundMark x1="7023" y1="34483" x2="5017" y2="30721"/>
                        <a14:foregroundMark x1="46823" y1="86520" x2="46154" y2="87147"/>
                        <a14:foregroundMark x1="48161" y1="87774" x2="48770" y2="89107"/>
                        <a14:foregroundMark x1="51171" y1="93730" x2="54181" y2="91850"/>
                        <a14:foregroundMark x1="43006" y1="91001" x2="42809" y2="90909"/>
                        <a14:foregroundMark x1="54181" y1="91536" x2="55853" y2="91536"/>
                        <a14:foregroundMark x1="43614" y1="90318" x2="43478" y2="89969"/>
                        <a14:foregroundMark x1="51600" y1="94948" x2="53846" y2="93417"/>
                        <a14:foregroundMark x1="6689" y1="38245" x2="31438" y2="68339"/>
                        <a14:foregroundMark x1="19398" y1="53605" x2="38462" y2="78997"/>
                        <a14:foregroundMark x1="36789" y1="75862" x2="32441" y2="71787"/>
                        <a14:foregroundMark x1="24749" y1="61129" x2="32441" y2="70846"/>
                        <a14:foregroundMark x1="19064" y1="53918" x2="27759" y2="64577"/>
                        <a14:foregroundMark x1="12709" y1="38871" x2="47492" y2="45455"/>
                        <a14:foregroundMark x1="47492" y1="45455" x2="69231" y2="43574"/>
                        <a14:foregroundMark x1="69231" y1="43574" x2="86957" y2="34483"/>
                        <a14:foregroundMark x1="86957" y1="34483" x2="87960" y2="32288"/>
                        <a14:foregroundMark x1="22742" y1="22257" x2="59866" y2="19436"/>
                        <a14:foregroundMark x1="59866" y1="19436" x2="65886" y2="19436"/>
                        <a14:foregroundMark x1="48829" y1="18809" x2="31438" y2="20376"/>
                        <a14:foregroundMark x1="28763" y1="20376" x2="45485" y2="18809"/>
                        <a14:foregroundMark x1="45485" y1="18809" x2="60870" y2="18809"/>
                        <a14:foregroundMark x1="36455" y1="16614" x2="55853" y2="15674"/>
                        <a14:foregroundMark x1="55853" y1="15674" x2="73913" y2="18182"/>
                        <a14:foregroundMark x1="73913" y1="18182" x2="86288" y2="24138"/>
                        <a14:foregroundMark x1="77258" y1="19122" x2="92977" y2="27273"/>
                        <a14:foregroundMark x1="92977" y1="27273" x2="94649" y2="30721"/>
                        <a14:foregroundMark x1="94314" y1="35737" x2="58194" y2="81818"/>
                        <a14:foregroundMark x1="91639" y1="27273" x2="94314" y2="36050"/>
                        <a14:foregroundMark x1="8696" y1="39185" x2="4013" y2="29467"/>
                        <a14:foregroundMark x1="5686" y1="33542" x2="32107" y2="70219"/>
                        <a14:foregroundMark x1="39465" y1="79624" x2="31438" y2="67085"/>
                        <a14:foregroundMark x1="38462" y1="78683" x2="56856" y2="82132"/>
                        <a14:foregroundMark x1="56856" y1="82132" x2="43813" y2="82445"/>
                        <a14:foregroundMark x1="44816" y1="85580" x2="52843" y2="85580"/>
                        <a14:foregroundMark x1="44482" y1="85580" x2="44702" y2="89094"/>
                        <a14:foregroundMark x1="17057" y1="39812" x2="34448" y2="45141"/>
                        <a14:foregroundMark x1="34448" y1="45141" x2="39465" y2="45141"/>
                        <a14:foregroundMark x1="93980" y1="30094" x2="93980" y2="33542"/>
                        <a14:foregroundMark x1="94649" y1="36050" x2="93980" y2="28527"/>
                        <a14:foregroundMark x1="61873" y1="15674" x2="76589" y2="19122"/>
                        <a14:foregroundMark x1="44147" y1="92476" x2="48829" y2="94671"/>
                        <a14:backgroundMark x1="51171" y1="96865" x2="50167" y2="96865"/>
                        <a14:backgroundMark x1="43478" y1="89655" x2="43478" y2="86207"/>
                        <a14:backgroundMark x1="42299" y1="94394" x2="42140" y2="94357"/>
                        <a14:backgroundMark x1="52843" y1="96238" x2="50836" y2="97179"/>
                        <a14:backgroundMark x1="46652" y1="96930" x2="47492" y2="97492"/>
                        <a14:backgroundMark x1="41137" y1="93103" x2="42918" y2="93752"/>
                      </a14:backgroundRemoval>
                    </a14:imgEffect>
                    <a14:imgEffect>
                      <a14:sharpenSoften amount="50000"/>
                    </a14:imgEffect>
                  </a14:imgLayer>
                </a14:imgProps>
              </a:ext>
            </a:extLst>
          </a:blip>
          <a:stretch>
            <a:fillRect/>
          </a:stretch>
        </p:blipFill>
        <p:spPr>
          <a:xfrm>
            <a:off x="9857869" y="1366575"/>
            <a:ext cx="2334131" cy="2490710"/>
          </a:xfrm>
          <a:prstGeom prst="rect">
            <a:avLst/>
          </a:prstGeom>
        </p:spPr>
      </p:pic>
      <p:sp>
        <p:nvSpPr>
          <p:cNvPr id="4" name="Date Placeholder 3">
            <a:extLst>
              <a:ext uri="{FF2B5EF4-FFF2-40B4-BE49-F238E27FC236}">
                <a16:creationId xmlns:a16="http://schemas.microsoft.com/office/drawing/2014/main" id="{5837F15C-78DB-7610-E437-D7C105DBFF21}"/>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Slide Number Placeholder 4">
            <a:extLst>
              <a:ext uri="{FF2B5EF4-FFF2-40B4-BE49-F238E27FC236}">
                <a16:creationId xmlns:a16="http://schemas.microsoft.com/office/drawing/2014/main" id="{A67EEB8B-7E84-E7B1-84BF-FA799E4C47EA}"/>
              </a:ext>
            </a:extLst>
          </p:cNvPr>
          <p:cNvSpPr>
            <a:spLocks noGrp="1"/>
          </p:cNvSpPr>
          <p:nvPr>
            <p:ph type="sldNum" sz="quarter" idx="12"/>
          </p:nvPr>
        </p:nvSpPr>
        <p:spPr/>
        <p:txBody>
          <a:bodyPr/>
          <a:lstStyle/>
          <a:p>
            <a:fld id="{B24F5015-3417-4B27-A586-E4CCF4D77832}" type="slidenum">
              <a:rPr lang="en-US" smtClean="0"/>
              <a:t>7</a:t>
            </a:fld>
            <a:endParaRPr lang="en-US"/>
          </a:p>
        </p:txBody>
      </p:sp>
    </p:spTree>
    <p:extLst>
      <p:ext uri="{BB962C8B-B14F-4D97-AF65-F5344CB8AC3E}">
        <p14:creationId xmlns:p14="http://schemas.microsoft.com/office/powerpoint/2010/main" val="3768375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37EE-41D7-E7A9-F9C3-69FBE359B890}"/>
              </a:ext>
            </a:extLst>
          </p:cNvPr>
          <p:cNvSpPr>
            <a:spLocks noGrp="1"/>
          </p:cNvSpPr>
          <p:nvPr>
            <p:ph type="title"/>
          </p:nvPr>
        </p:nvSpPr>
        <p:spPr>
          <a:xfrm>
            <a:off x="140970" y="-152400"/>
            <a:ext cx="9574530" cy="1325563"/>
          </a:xfrm>
        </p:spPr>
        <p:txBody>
          <a:bodyPr>
            <a:normAutofit/>
          </a:bodyPr>
          <a:lstStyle/>
          <a:p>
            <a:r>
              <a:rPr lang="en-US" sz="4000" dirty="0"/>
              <a:t>Responsibility Filter</a:t>
            </a:r>
          </a:p>
        </p:txBody>
      </p:sp>
      <p:sp>
        <p:nvSpPr>
          <p:cNvPr id="3" name="Content Placeholder 2">
            <a:extLst>
              <a:ext uri="{FF2B5EF4-FFF2-40B4-BE49-F238E27FC236}">
                <a16:creationId xmlns:a16="http://schemas.microsoft.com/office/drawing/2014/main" id="{F61600DC-5F10-BA31-5904-B8DEEBE5563E}"/>
              </a:ext>
            </a:extLst>
          </p:cNvPr>
          <p:cNvSpPr>
            <a:spLocks noGrp="1"/>
          </p:cNvSpPr>
          <p:nvPr>
            <p:ph idx="1"/>
          </p:nvPr>
        </p:nvSpPr>
        <p:spPr>
          <a:xfrm>
            <a:off x="275953" y="811689"/>
            <a:ext cx="9849066" cy="5101271"/>
          </a:xfrm>
        </p:spPr>
        <p:txBody>
          <a:bodyPr>
            <a:noAutofit/>
          </a:bodyPr>
          <a:lstStyle/>
          <a:p>
            <a:r>
              <a:rPr lang="en-US" sz="2400" dirty="0"/>
              <a:t>Am I risking more than I can afford to lose?</a:t>
            </a:r>
          </a:p>
          <a:p>
            <a:r>
              <a:rPr lang="en-US" sz="2400" dirty="0"/>
              <a:t>Am I risking a lot for a little?</a:t>
            </a:r>
          </a:p>
          <a:p>
            <a:r>
              <a:rPr lang="en-US" sz="2400" dirty="0"/>
              <a:t>Do I feel comfortable with this choice?</a:t>
            </a:r>
          </a:p>
          <a:p>
            <a:r>
              <a:rPr lang="en-US" sz="2400" dirty="0"/>
              <a:t>Will this choice help me get there safely?</a:t>
            </a:r>
          </a:p>
          <a:p>
            <a:r>
              <a:rPr lang="en-US" sz="2400" dirty="0"/>
              <a:t>For example, Susan’s choice to speed at night on wet roads, to save time and get home quicker to start her vacation earlier, placed her and other roadway users in harm’s way. Had she asked herself the four questions in the Responsibility Filter, she probably would have decided differently. </a:t>
            </a:r>
          </a:p>
          <a:p>
            <a:r>
              <a:rPr lang="en-US" sz="2400" dirty="0"/>
              <a:t>Choice number 2 addresses the risk factors and dangers in this case study and would likely pass through the Responsibility Filter.</a:t>
            </a:r>
          </a:p>
          <a:p>
            <a:r>
              <a:rPr lang="en-US" sz="2400" dirty="0"/>
              <a:t>However, some students might reject choice number 2 as being too risky given that Susan is tired and that single vehicle crash rates increase after dark. They might prefer choice 3, “Susan should get a good night’s sleep and leave in the morning.”</a:t>
            </a:r>
          </a:p>
          <a:p>
            <a:endParaRPr lang="en-US" sz="2000" dirty="0"/>
          </a:p>
        </p:txBody>
      </p:sp>
      <p:pic>
        <p:nvPicPr>
          <p:cNvPr id="7" name="Picture 6" descr="A gray conical filter holding a red, yellow, and green sphere which are about to exit the filter">
            <a:extLst>
              <a:ext uri="{FF2B5EF4-FFF2-40B4-BE49-F238E27FC236}">
                <a16:creationId xmlns:a16="http://schemas.microsoft.com/office/drawing/2014/main" id="{A1A4BFE0-02D1-54DD-3E58-BFED0B60DE5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18" b="95925" l="4013" r="94649">
                        <a14:foregroundMark x1="9699" y1="25078" x2="10368" y2="38245"/>
                        <a14:foregroundMark x1="8696" y1="34796" x2="8027" y2="26646"/>
                        <a14:foregroundMark x1="92642" y1="29467" x2="93645" y2="33229"/>
                        <a14:foregroundMark x1="7023" y1="34483" x2="5017" y2="30721"/>
                        <a14:foregroundMark x1="46823" y1="86520" x2="46154" y2="87147"/>
                        <a14:foregroundMark x1="48161" y1="87774" x2="48770" y2="89107"/>
                        <a14:foregroundMark x1="51171" y1="93730" x2="54181" y2="91850"/>
                        <a14:foregroundMark x1="43006" y1="91001" x2="42809" y2="90909"/>
                        <a14:foregroundMark x1="54181" y1="91536" x2="55853" y2="91536"/>
                        <a14:foregroundMark x1="43614" y1="90318" x2="43478" y2="89969"/>
                        <a14:foregroundMark x1="51600" y1="94948" x2="53846" y2="93417"/>
                        <a14:foregroundMark x1="6689" y1="38245" x2="31438" y2="68339"/>
                        <a14:foregroundMark x1="19398" y1="53605" x2="38462" y2="78997"/>
                        <a14:foregroundMark x1="36789" y1="75862" x2="32441" y2="71787"/>
                        <a14:foregroundMark x1="24749" y1="61129" x2="32441" y2="70846"/>
                        <a14:foregroundMark x1="19064" y1="53918" x2="27759" y2="64577"/>
                        <a14:foregroundMark x1="12709" y1="38871" x2="47492" y2="45455"/>
                        <a14:foregroundMark x1="47492" y1="45455" x2="69231" y2="43574"/>
                        <a14:foregroundMark x1="69231" y1="43574" x2="86957" y2="34483"/>
                        <a14:foregroundMark x1="86957" y1="34483" x2="87960" y2="32288"/>
                        <a14:foregroundMark x1="22742" y1="22257" x2="59866" y2="19436"/>
                        <a14:foregroundMark x1="59866" y1="19436" x2="65886" y2="19436"/>
                        <a14:foregroundMark x1="48829" y1="18809" x2="31438" y2="20376"/>
                        <a14:foregroundMark x1="28763" y1="20376" x2="45485" y2="18809"/>
                        <a14:foregroundMark x1="45485" y1="18809" x2="60870" y2="18809"/>
                        <a14:foregroundMark x1="36455" y1="16614" x2="55853" y2="15674"/>
                        <a14:foregroundMark x1="55853" y1="15674" x2="73913" y2="18182"/>
                        <a14:foregroundMark x1="73913" y1="18182" x2="86288" y2="24138"/>
                        <a14:foregroundMark x1="77258" y1="19122" x2="92977" y2="27273"/>
                        <a14:foregroundMark x1="92977" y1="27273" x2="94649" y2="30721"/>
                        <a14:foregroundMark x1="94314" y1="35737" x2="58194" y2="81818"/>
                        <a14:foregroundMark x1="91639" y1="27273" x2="94314" y2="36050"/>
                        <a14:foregroundMark x1="8696" y1="39185" x2="4013" y2="29467"/>
                        <a14:foregroundMark x1="5686" y1="33542" x2="32107" y2="70219"/>
                        <a14:foregroundMark x1="39465" y1="79624" x2="31438" y2="67085"/>
                        <a14:foregroundMark x1="38462" y1="78683" x2="56856" y2="82132"/>
                        <a14:foregroundMark x1="56856" y1="82132" x2="43813" y2="82445"/>
                        <a14:foregroundMark x1="44816" y1="85580" x2="52843" y2="85580"/>
                        <a14:foregroundMark x1="44482" y1="85580" x2="44702" y2="89094"/>
                        <a14:foregroundMark x1="17057" y1="39812" x2="34448" y2="45141"/>
                        <a14:foregroundMark x1="34448" y1="45141" x2="39465" y2="45141"/>
                        <a14:foregroundMark x1="93980" y1="30094" x2="93980" y2="33542"/>
                        <a14:foregroundMark x1="94649" y1="36050" x2="93980" y2="28527"/>
                        <a14:foregroundMark x1="61873" y1="15674" x2="76589" y2="19122"/>
                        <a14:foregroundMark x1="44147" y1="92476" x2="48829" y2="94671"/>
                        <a14:backgroundMark x1="51171" y1="96865" x2="50167" y2="96865"/>
                        <a14:backgroundMark x1="43478" y1="89655" x2="43478" y2="86207"/>
                        <a14:backgroundMark x1="42299" y1="94394" x2="42140" y2="94357"/>
                        <a14:backgroundMark x1="52843" y1="96238" x2="50836" y2="97179"/>
                        <a14:backgroundMark x1="46652" y1="96930" x2="47492" y2="97492"/>
                        <a14:backgroundMark x1="41137" y1="93103" x2="42918" y2="93752"/>
                      </a14:backgroundRemoval>
                    </a14:imgEffect>
                    <a14:imgEffect>
                      <a14:sharpenSoften amount="50000"/>
                    </a14:imgEffect>
                  </a14:imgLayer>
                </a14:imgProps>
              </a:ext>
            </a:extLst>
          </a:blip>
          <a:stretch>
            <a:fillRect/>
          </a:stretch>
        </p:blipFill>
        <p:spPr>
          <a:xfrm>
            <a:off x="9850483" y="1325563"/>
            <a:ext cx="2213748" cy="2362253"/>
          </a:xfrm>
          <a:prstGeom prst="rect">
            <a:avLst/>
          </a:prstGeom>
        </p:spPr>
      </p:pic>
      <p:sp>
        <p:nvSpPr>
          <p:cNvPr id="4" name="Date Placeholder 3">
            <a:extLst>
              <a:ext uri="{FF2B5EF4-FFF2-40B4-BE49-F238E27FC236}">
                <a16:creationId xmlns:a16="http://schemas.microsoft.com/office/drawing/2014/main" id="{FAC9784F-7BAD-D1B0-2A15-6357A6F1DCFC}"/>
              </a:ext>
            </a:extLst>
          </p:cNvPr>
          <p:cNvSpPr>
            <a:spLocks noGrp="1"/>
          </p:cNvSpPr>
          <p:nvPr>
            <p:ph type="dt" sz="half" idx="10"/>
          </p:nvPr>
        </p:nvSpPr>
        <p:spPr>
          <a:xfrm>
            <a:off x="838201" y="6482080"/>
            <a:ext cx="2743200" cy="365125"/>
          </a:xfrm>
        </p:spPr>
        <p:txBody>
          <a:bodyPr/>
          <a:lstStyle/>
          <a:p>
            <a:fld id="{A1DC029C-5B17-409B-86F2-A65FE5BE79A1}" type="datetime1">
              <a:rPr lang="en-US" smtClean="0"/>
              <a:t>9/9/2026</a:t>
            </a:fld>
            <a:endParaRPr lang="en-US" dirty="0"/>
          </a:p>
        </p:txBody>
      </p:sp>
      <p:sp>
        <p:nvSpPr>
          <p:cNvPr id="5" name="Slide Number Placeholder 4">
            <a:extLst>
              <a:ext uri="{FF2B5EF4-FFF2-40B4-BE49-F238E27FC236}">
                <a16:creationId xmlns:a16="http://schemas.microsoft.com/office/drawing/2014/main" id="{09DD81EC-C8B7-7E3A-DCA5-F9E4D6855AD7}"/>
              </a:ext>
            </a:extLst>
          </p:cNvPr>
          <p:cNvSpPr>
            <a:spLocks noGrp="1"/>
          </p:cNvSpPr>
          <p:nvPr>
            <p:ph type="sldNum" sz="quarter" idx="12"/>
          </p:nvPr>
        </p:nvSpPr>
        <p:spPr>
          <a:xfrm>
            <a:off x="8610599" y="6492875"/>
            <a:ext cx="2743200" cy="365125"/>
          </a:xfrm>
        </p:spPr>
        <p:txBody>
          <a:bodyPr/>
          <a:lstStyle/>
          <a:p>
            <a:fld id="{B24F5015-3417-4B27-A586-E4CCF4D77832}" type="slidenum">
              <a:rPr lang="en-US" smtClean="0"/>
              <a:t>8</a:t>
            </a:fld>
            <a:endParaRPr lang="en-US" dirty="0"/>
          </a:p>
        </p:txBody>
      </p:sp>
    </p:spTree>
    <p:extLst>
      <p:ext uri="{BB962C8B-B14F-4D97-AF65-F5344CB8AC3E}">
        <p14:creationId xmlns:p14="http://schemas.microsoft.com/office/powerpoint/2010/main" val="2334172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F361E-36C2-0901-C653-B8E650269A0C}"/>
              </a:ext>
            </a:extLst>
          </p:cNvPr>
          <p:cNvSpPr>
            <a:spLocks noGrp="1"/>
          </p:cNvSpPr>
          <p:nvPr>
            <p:ph type="title"/>
          </p:nvPr>
        </p:nvSpPr>
        <p:spPr>
          <a:xfrm>
            <a:off x="411982" y="-103458"/>
            <a:ext cx="10515600" cy="1325563"/>
          </a:xfrm>
        </p:spPr>
        <p:txBody>
          <a:bodyPr/>
          <a:lstStyle/>
          <a:p>
            <a:r>
              <a:rPr lang="en-US" b="1" dirty="0">
                <a:solidFill>
                  <a:srgbClr val="00B050"/>
                </a:solidFill>
              </a:rPr>
              <a:t>Go</a:t>
            </a:r>
          </a:p>
        </p:txBody>
      </p:sp>
      <p:sp>
        <p:nvSpPr>
          <p:cNvPr id="3" name="Content Placeholder 2">
            <a:extLst>
              <a:ext uri="{FF2B5EF4-FFF2-40B4-BE49-F238E27FC236}">
                <a16:creationId xmlns:a16="http://schemas.microsoft.com/office/drawing/2014/main" id="{8525637E-F38E-E76F-CC2B-38F2511F4488}"/>
              </a:ext>
            </a:extLst>
          </p:cNvPr>
          <p:cNvSpPr>
            <a:spLocks noGrp="1"/>
          </p:cNvSpPr>
          <p:nvPr>
            <p:ph idx="1"/>
          </p:nvPr>
        </p:nvSpPr>
        <p:spPr>
          <a:xfrm>
            <a:off x="411982" y="924448"/>
            <a:ext cx="9133953" cy="5431903"/>
          </a:xfrm>
        </p:spPr>
        <p:txBody>
          <a:bodyPr>
            <a:normAutofit lnSpcReduction="10000"/>
          </a:bodyPr>
          <a:lstStyle/>
          <a:p>
            <a:r>
              <a:rPr lang="en-US" sz="2200" dirty="0"/>
              <a:t>State your selected driving choice</a:t>
            </a:r>
          </a:p>
          <a:p>
            <a:r>
              <a:rPr lang="en-US" sz="2200" dirty="0"/>
              <a:t>Explain how this choice will meet the driving goal.</a:t>
            </a:r>
          </a:p>
          <a:p>
            <a:r>
              <a:rPr lang="en-US" sz="2200" dirty="0"/>
              <a:t>For example, consider choice 2. Susan should slow down and adjust her speed to road conditions and visibility, take periodic rest stops. and keep her mind focused on the roadway area for potential hazards. </a:t>
            </a:r>
          </a:p>
          <a:p>
            <a:r>
              <a:rPr lang="en-US" sz="2200" dirty="0"/>
              <a:t>A few days before Susan takes her trip, she should make sure her car is mechanically sound that her tires have good tread, and that they have been properly inflated. Susan will begin her trip at 4:00 p.m. on Friday and will plan to make rest stops every two hours and more frequently if needed. </a:t>
            </a:r>
          </a:p>
          <a:p>
            <a:r>
              <a:rPr lang="en-US" sz="2200" dirty="0"/>
              <a:t>As night falls and it begins to rain, Susan lowers her speed because of reduced visibility and traction. Wet road surfaces and speed increase skidding and hydroplaning while lowering speed increases traction. </a:t>
            </a:r>
          </a:p>
          <a:p>
            <a:r>
              <a:rPr lang="en-US" sz="2200" dirty="0"/>
              <a:t>Susan also turns off her radio, rolls up her windows and concentrates on the roadway and surrounding area for potential hazards. She erases thoughts of family fun from her mind so as to reduce distractions and increase her odds of arriving safely at her destination.</a:t>
            </a:r>
          </a:p>
          <a:p>
            <a:endParaRPr lang="en-US" dirty="0"/>
          </a:p>
        </p:txBody>
      </p:sp>
      <p:pic>
        <p:nvPicPr>
          <p:cNvPr id="7" name="Picture 6" descr="A smiling, green emoji giving a thumbs up sign for the &quot;go&quot; part of a stoplight">
            <a:extLst>
              <a:ext uri="{FF2B5EF4-FFF2-40B4-BE49-F238E27FC236}">
                <a16:creationId xmlns:a16="http://schemas.microsoft.com/office/drawing/2014/main" id="{393C209B-8F6D-31BA-103A-1D57F9BAED1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01" b="90672" l="10000" r="90000">
                        <a14:foregroundMark x1="28500" y1="52239" x2="29000" y2="47761"/>
                        <a14:foregroundMark x1="48000" y1="55597" x2="47750" y2="54104"/>
                        <a14:foregroundMark x1="47500" y1="40672" x2="49750" y2="55970"/>
                        <a14:foregroundMark x1="78000" y1="53731" x2="83750" y2="60448"/>
                        <a14:foregroundMark x1="30250" y1="45522" x2="38000" y2="42910"/>
                        <a14:foregroundMark x1="35250" y1="41418" x2="28750" y2="45896"/>
                        <a14:foregroundMark x1="30250" y1="88806" x2="47250" y2="90672"/>
                        <a14:foregroundMark x1="49250" y1="41418" x2="51500" y2="51493"/>
                        <a14:foregroundMark x1="17500" y1="36567" x2="19750" y2="32090"/>
                        <a14:foregroundMark x1="20500" y1="29851" x2="21000" y2="28358"/>
                        <a14:foregroundMark x1="21000" y1="28358" x2="31250" y2="17537"/>
                        <a14:foregroundMark x1="32750" y1="15672" x2="42500" y2="14552"/>
                        <a14:foregroundMark x1="43500" y1="14552" x2="55500" y2="21642"/>
                        <a14:foregroundMark x1="55500" y1="21642" x2="60500" y2="27985"/>
                      </a14:backgroundRemoval>
                    </a14:imgEffect>
                  </a14:imgLayer>
                </a14:imgProps>
              </a:ext>
            </a:extLst>
          </a:blip>
          <a:stretch>
            <a:fillRect/>
          </a:stretch>
        </p:blipFill>
        <p:spPr>
          <a:xfrm>
            <a:off x="9127252" y="2250011"/>
            <a:ext cx="3198725" cy="2143442"/>
          </a:xfrm>
          <a:prstGeom prst="rect">
            <a:avLst/>
          </a:prstGeom>
        </p:spPr>
      </p:pic>
      <p:sp>
        <p:nvSpPr>
          <p:cNvPr id="4" name="Date Placeholder 3">
            <a:extLst>
              <a:ext uri="{FF2B5EF4-FFF2-40B4-BE49-F238E27FC236}">
                <a16:creationId xmlns:a16="http://schemas.microsoft.com/office/drawing/2014/main" id="{7E4F2ECD-CFA2-6A15-68D3-BB2212912092}"/>
              </a:ext>
            </a:extLst>
          </p:cNvPr>
          <p:cNvSpPr>
            <a:spLocks noGrp="1"/>
          </p:cNvSpPr>
          <p:nvPr>
            <p:ph type="dt" sz="half" idx="10"/>
          </p:nvPr>
        </p:nvSpPr>
        <p:spPr/>
        <p:txBody>
          <a:bodyPr/>
          <a:lstStyle/>
          <a:p>
            <a:fld id="{A1DC029C-5B17-409B-86F2-A65FE5BE79A1}" type="datetime1">
              <a:rPr lang="en-US" smtClean="0"/>
              <a:t>9/9/2026</a:t>
            </a:fld>
            <a:endParaRPr lang="en-US"/>
          </a:p>
        </p:txBody>
      </p:sp>
      <p:sp>
        <p:nvSpPr>
          <p:cNvPr id="5" name="Slide Number Placeholder 4">
            <a:extLst>
              <a:ext uri="{FF2B5EF4-FFF2-40B4-BE49-F238E27FC236}">
                <a16:creationId xmlns:a16="http://schemas.microsoft.com/office/drawing/2014/main" id="{79C2D3CA-D2FF-88A0-A480-02E8D492E266}"/>
              </a:ext>
            </a:extLst>
          </p:cNvPr>
          <p:cNvSpPr>
            <a:spLocks noGrp="1"/>
          </p:cNvSpPr>
          <p:nvPr>
            <p:ph type="sldNum" sz="quarter" idx="12"/>
          </p:nvPr>
        </p:nvSpPr>
        <p:spPr/>
        <p:txBody>
          <a:bodyPr/>
          <a:lstStyle/>
          <a:p>
            <a:fld id="{B24F5015-3417-4B27-A586-E4CCF4D77832}" type="slidenum">
              <a:rPr lang="en-US" smtClean="0"/>
              <a:t>9</a:t>
            </a:fld>
            <a:endParaRPr lang="en-US"/>
          </a:p>
        </p:txBody>
      </p:sp>
    </p:spTree>
    <p:extLst>
      <p:ext uri="{BB962C8B-B14F-4D97-AF65-F5344CB8AC3E}">
        <p14:creationId xmlns:p14="http://schemas.microsoft.com/office/powerpoint/2010/main" val="3870589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AC418-14D0-D939-6222-A87F2B67B22E}"/>
              </a:ext>
            </a:extLst>
          </p:cNvPr>
          <p:cNvSpPr>
            <a:spLocks noGrp="1"/>
          </p:cNvSpPr>
          <p:nvPr>
            <p:ph type="title"/>
          </p:nvPr>
        </p:nvSpPr>
        <p:spPr>
          <a:xfrm>
            <a:off x="403860" y="51435"/>
            <a:ext cx="10515600" cy="1325563"/>
          </a:xfrm>
        </p:spPr>
        <p:txBody>
          <a:bodyPr>
            <a:normAutofit/>
          </a:bodyPr>
          <a:lstStyle/>
          <a:p>
            <a:r>
              <a:rPr lang="en-US" sz="4200" b="1" dirty="0"/>
              <a:t>Conclusion</a:t>
            </a:r>
          </a:p>
        </p:txBody>
      </p:sp>
      <p:sp>
        <p:nvSpPr>
          <p:cNvPr id="3" name="Content Placeholder 2">
            <a:extLst>
              <a:ext uri="{FF2B5EF4-FFF2-40B4-BE49-F238E27FC236}">
                <a16:creationId xmlns:a16="http://schemas.microsoft.com/office/drawing/2014/main" id="{2E174769-8430-EAF2-08C8-6CB2D0F2D933}"/>
              </a:ext>
            </a:extLst>
          </p:cNvPr>
          <p:cNvSpPr>
            <a:spLocks noGrp="1"/>
          </p:cNvSpPr>
          <p:nvPr>
            <p:ph idx="1"/>
          </p:nvPr>
        </p:nvSpPr>
        <p:spPr>
          <a:xfrm>
            <a:off x="617220" y="1199526"/>
            <a:ext cx="11574780" cy="5424475"/>
          </a:xfrm>
        </p:spPr>
        <p:txBody>
          <a:bodyPr>
            <a:normAutofit fontScale="77500" lnSpcReduction="20000"/>
          </a:bodyPr>
          <a:lstStyle/>
          <a:p>
            <a:r>
              <a:rPr lang="en-US" sz="3100" dirty="0"/>
              <a:t>Now that your students understand the importance of decision-making and how to implement this process, be sure to integrate this model into the remaining units of this manual. Perceptual training and nighttime driving are decision-making based activities that will enhance safe driving practices.</a:t>
            </a:r>
          </a:p>
          <a:p>
            <a:r>
              <a:rPr lang="en-US" sz="3100" dirty="0"/>
              <a:t>The following decision-making template, if followed, will enable you to process written case studies, slides, video segments, and commentary driving using the Stop, Think – and Go Decision-Making Process.</a:t>
            </a:r>
          </a:p>
          <a:p>
            <a:r>
              <a:rPr lang="en-US" sz="3100" b="1" dirty="0">
                <a:solidFill>
                  <a:srgbClr val="C00000"/>
                </a:solidFill>
              </a:rPr>
              <a:t>STOP</a:t>
            </a:r>
            <a:r>
              <a:rPr lang="en-US" sz="3100" b="1" dirty="0"/>
              <a:t> - </a:t>
            </a:r>
            <a:r>
              <a:rPr lang="en-US" sz="3100" dirty="0"/>
              <a:t>Describe the driving situation by summarizing key points. State your driving goal. State your driving problem as a question.</a:t>
            </a:r>
          </a:p>
          <a:p>
            <a:r>
              <a:rPr lang="en-US" sz="3100" b="1" dirty="0">
                <a:solidFill>
                  <a:srgbClr val="FFC000"/>
                </a:solidFill>
              </a:rPr>
              <a:t>THINK</a:t>
            </a:r>
            <a:r>
              <a:rPr lang="en-US" sz="3100" b="1" dirty="0"/>
              <a:t> - </a:t>
            </a:r>
            <a:r>
              <a:rPr lang="en-US" sz="3100" dirty="0"/>
              <a:t>List the risk factors and dangers. List driving choices that address these factors. Filter your driving choices and identify those that will lead to a safe solution to the problem.</a:t>
            </a:r>
          </a:p>
          <a:p>
            <a:r>
              <a:rPr lang="en-US" sz="3100" b="1" dirty="0">
                <a:solidFill>
                  <a:srgbClr val="00B050"/>
                </a:solidFill>
              </a:rPr>
              <a:t>GO -</a:t>
            </a:r>
            <a:r>
              <a:rPr lang="en-US" sz="3100" b="1" dirty="0"/>
              <a:t> </a:t>
            </a:r>
            <a:r>
              <a:rPr lang="en-US" sz="3100" dirty="0"/>
              <a:t>Describe how you will implement your choice and how it will lead to a safe conclusion to your driving challenge.</a:t>
            </a:r>
          </a:p>
          <a:p>
            <a:r>
              <a:rPr lang="en-US" sz="3100" dirty="0"/>
              <a:t>With practice, the Stop, Think – and Go Decision-Making Process will become a routine that can be easily executed in a matter of seconds. Students will learn to habitually scan their driving situation, search for risks and dangers, identify safe options, and execute save driving actions.</a:t>
            </a:r>
          </a:p>
          <a:p>
            <a:pPr lvl="1"/>
            <a:endParaRPr lang="en-US" dirty="0"/>
          </a:p>
          <a:p>
            <a:pPr lvl="1"/>
            <a:endParaRPr lang="en-US" dirty="0"/>
          </a:p>
          <a:p>
            <a:pPr marL="457200" lvl="1" indent="0">
              <a:buNone/>
            </a:pPr>
            <a:endParaRPr lang="en-US" dirty="0"/>
          </a:p>
          <a:p>
            <a:endParaRPr lang="en-US" dirty="0"/>
          </a:p>
        </p:txBody>
      </p:sp>
      <p:sp>
        <p:nvSpPr>
          <p:cNvPr id="4" name="Date Placeholder 3">
            <a:extLst>
              <a:ext uri="{FF2B5EF4-FFF2-40B4-BE49-F238E27FC236}">
                <a16:creationId xmlns:a16="http://schemas.microsoft.com/office/drawing/2014/main" id="{04493079-9050-42ED-3960-AD4128B8E325}"/>
              </a:ext>
            </a:extLst>
          </p:cNvPr>
          <p:cNvSpPr>
            <a:spLocks noGrp="1"/>
          </p:cNvSpPr>
          <p:nvPr>
            <p:ph type="dt" sz="half" idx="10"/>
          </p:nvPr>
        </p:nvSpPr>
        <p:spPr>
          <a:xfrm>
            <a:off x="838201" y="6532720"/>
            <a:ext cx="2743200" cy="365125"/>
          </a:xfrm>
        </p:spPr>
        <p:txBody>
          <a:bodyPr/>
          <a:lstStyle/>
          <a:p>
            <a:fld id="{A1DC029C-5B17-409B-86F2-A65FE5BE79A1}" type="datetime1">
              <a:rPr lang="en-US" smtClean="0"/>
              <a:t>9/9/2026</a:t>
            </a:fld>
            <a:endParaRPr lang="en-US" dirty="0"/>
          </a:p>
        </p:txBody>
      </p:sp>
      <p:sp>
        <p:nvSpPr>
          <p:cNvPr id="5" name="Slide Number Placeholder 4">
            <a:extLst>
              <a:ext uri="{FF2B5EF4-FFF2-40B4-BE49-F238E27FC236}">
                <a16:creationId xmlns:a16="http://schemas.microsoft.com/office/drawing/2014/main" id="{D1037C78-7C5D-C6A1-F0A2-BB71382B54B4}"/>
              </a:ext>
            </a:extLst>
          </p:cNvPr>
          <p:cNvSpPr>
            <a:spLocks noGrp="1"/>
          </p:cNvSpPr>
          <p:nvPr>
            <p:ph type="sldNum" sz="quarter" idx="12"/>
          </p:nvPr>
        </p:nvSpPr>
        <p:spPr>
          <a:xfrm>
            <a:off x="8610601" y="6532720"/>
            <a:ext cx="2743200" cy="365125"/>
          </a:xfrm>
        </p:spPr>
        <p:txBody>
          <a:bodyPr/>
          <a:lstStyle/>
          <a:p>
            <a:fld id="{B24F5015-3417-4B27-A586-E4CCF4D77832}" type="slidenum">
              <a:rPr lang="en-US" smtClean="0"/>
              <a:t>10</a:t>
            </a:fld>
            <a:endParaRPr lang="en-US" dirty="0"/>
          </a:p>
        </p:txBody>
      </p:sp>
    </p:spTree>
    <p:extLst>
      <p:ext uri="{BB962C8B-B14F-4D97-AF65-F5344CB8AC3E}">
        <p14:creationId xmlns:p14="http://schemas.microsoft.com/office/powerpoint/2010/main" val="2619302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167A-319B-4747-B9E6-BD9547AA35A7}"/>
              </a:ext>
            </a:extLst>
          </p:cNvPr>
          <p:cNvSpPr>
            <a:spLocks noGrp="1"/>
          </p:cNvSpPr>
          <p:nvPr>
            <p:ph type="title"/>
          </p:nvPr>
        </p:nvSpPr>
        <p:spPr>
          <a:xfrm>
            <a:off x="838200" y="136525"/>
            <a:ext cx="10515600" cy="1325563"/>
          </a:xfrm>
        </p:spPr>
        <p:txBody>
          <a:bodyPr/>
          <a:lstStyle/>
          <a:p>
            <a:r>
              <a:rPr lang="en-US" dirty="0"/>
              <a:t>Contact/Mission</a:t>
            </a:r>
          </a:p>
        </p:txBody>
      </p:sp>
      <p:sp>
        <p:nvSpPr>
          <p:cNvPr id="3" name="Content Placeholder 2">
            <a:extLst>
              <a:ext uri="{FF2B5EF4-FFF2-40B4-BE49-F238E27FC236}">
                <a16:creationId xmlns:a16="http://schemas.microsoft.com/office/drawing/2014/main" id="{9491081C-A9F3-80A2-39FD-D7B0DF8AD679}"/>
              </a:ext>
            </a:extLst>
          </p:cNvPr>
          <p:cNvSpPr>
            <a:spLocks noGrp="1"/>
          </p:cNvSpPr>
          <p:nvPr>
            <p:ph idx="1"/>
          </p:nvPr>
        </p:nvSpPr>
        <p:spPr>
          <a:xfrm>
            <a:off x="838200" y="2034111"/>
            <a:ext cx="10515600" cy="1875107"/>
          </a:xfrm>
        </p:spPr>
        <p:txBody>
          <a:bodyPr>
            <a:normAutofit lnSpcReduction="10000"/>
          </a:bodyPr>
          <a:lstStyle/>
          <a:p>
            <a:pPr marL="0" indent="0">
              <a:buNone/>
            </a:pPr>
            <a:r>
              <a:rPr lang="en-US" altLang="en-US" dirty="0">
                <a:solidFill>
                  <a:srgbClr val="000000"/>
                </a:solidFill>
                <a:latin typeface="Arial" panose="020B0604020202020204" pitchFamily="34" charset="0"/>
                <a:ea typeface="Verdana" pitchFamily="34" charset="0"/>
                <a:cs typeface="Arial" panose="020B0604020202020204" pitchFamily="34" charset="0"/>
              </a:rPr>
              <a:t>For more information on the (the topic of the presentation) please visit PDE’s website at </a:t>
            </a:r>
            <a:r>
              <a:rPr lang="en-US" altLang="en-US" u="sng" dirty="0">
                <a:solidFill>
                  <a:srgbClr val="0000FF"/>
                </a:solidFill>
                <a:ea typeface="Verdana" pitchFamily="34" charset="0"/>
              </a:rPr>
              <a:t>https://www.pa.gov/agencies/education/programs-and-services/instruction/elementary-and-secondary-education/curriculum/driver-and-safety-education</a:t>
            </a:r>
            <a:endParaRPr lang="en-US" dirty="0"/>
          </a:p>
        </p:txBody>
      </p:sp>
      <p:sp>
        <p:nvSpPr>
          <p:cNvPr id="4" name="Date Placeholder 3">
            <a:extLst>
              <a:ext uri="{FF2B5EF4-FFF2-40B4-BE49-F238E27FC236}">
                <a16:creationId xmlns:a16="http://schemas.microsoft.com/office/drawing/2014/main" id="{055C0541-7B26-1786-973A-5983C6D63D3A}"/>
              </a:ext>
            </a:extLst>
          </p:cNvPr>
          <p:cNvSpPr>
            <a:spLocks noGrp="1"/>
          </p:cNvSpPr>
          <p:nvPr>
            <p:ph type="dt" sz="half" idx="10"/>
          </p:nvPr>
        </p:nvSpPr>
        <p:spPr/>
        <p:txBody>
          <a:bodyPr/>
          <a:lstStyle/>
          <a:p>
            <a:fld id="{8BFD4896-482F-4304-B07B-9DA00812ABB5}" type="datetime1">
              <a:rPr lang="en-US" smtClean="0"/>
              <a:t>9/9/2026</a:t>
            </a:fld>
            <a:endParaRPr lang="en-US" dirty="0"/>
          </a:p>
        </p:txBody>
      </p:sp>
      <p:sp>
        <p:nvSpPr>
          <p:cNvPr id="5" name="Slide Number Placeholder 4">
            <a:extLst>
              <a:ext uri="{FF2B5EF4-FFF2-40B4-BE49-F238E27FC236}">
                <a16:creationId xmlns:a16="http://schemas.microsoft.com/office/drawing/2014/main" id="{EAFEF462-6E37-636A-3EAC-7B7A58832872}"/>
              </a:ext>
            </a:extLst>
          </p:cNvPr>
          <p:cNvSpPr>
            <a:spLocks noGrp="1"/>
          </p:cNvSpPr>
          <p:nvPr>
            <p:ph type="sldNum" sz="quarter" idx="12"/>
          </p:nvPr>
        </p:nvSpPr>
        <p:spPr/>
        <p:txBody>
          <a:bodyPr/>
          <a:lstStyle/>
          <a:p>
            <a:fld id="{B24F5015-3417-4B27-A586-E4CCF4D77832}" type="slidenum">
              <a:rPr lang="en-US" smtClean="0"/>
              <a:t>11</a:t>
            </a:fld>
            <a:endParaRPr lang="en-US" dirty="0"/>
          </a:p>
        </p:txBody>
      </p:sp>
    </p:spTree>
    <p:extLst>
      <p:ext uri="{BB962C8B-B14F-4D97-AF65-F5344CB8AC3E}">
        <p14:creationId xmlns:p14="http://schemas.microsoft.com/office/powerpoint/2010/main" val="2885167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ofessional PP Template  -  version 1.0: 5/17/23 11:46 AM  -  Read-Only" id="{7718041E-F26F-CC48-9CFD-9E26857ECD7B}" vid="{640AF641-C8F3-DD48-89FE-153E175A7F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8732BA1DA0FD429E90BF33985FD1A9" ma:contentTypeVersion="11" ma:contentTypeDescription="Create a new document." ma:contentTypeScope="" ma:versionID="45031beb6a0051b9035a4987cee0bfd9">
  <xsd:schema xmlns:xsd="http://www.w3.org/2001/XMLSchema" xmlns:xs="http://www.w3.org/2001/XMLSchema" xmlns:p="http://schemas.microsoft.com/office/2006/metadata/properties" xmlns:ns2="a4d6b4e1-a671-4dd6-b6f1-ff96368bd6b7" xmlns:ns3="cc953627-79e3-4c20-8eca-a8a5f59d25ba" targetNamespace="http://schemas.microsoft.com/office/2006/metadata/properties" ma:root="true" ma:fieldsID="a834761f2f038bdb126ac3e813ae27f0" ns2:_="" ns3:_="">
    <xsd:import namespace="a4d6b4e1-a671-4dd6-b6f1-ff96368bd6b7"/>
    <xsd:import namespace="cc953627-79e3-4c20-8eca-a8a5f59d25b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d6b4e1-a671-4dd6-b6f1-ff96368bd6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3380fc7-fa52-4f73-84dd-cd41989e36d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953627-79e3-4c20-8eca-a8a5f59d25b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98fe64-e192-425d-b8d4-2bb1d206eb07}" ma:internalName="TaxCatchAll" ma:showField="CatchAllData" ma:web="cc953627-79e3-4c20-8eca-a8a5f59d25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4d6b4e1-a671-4dd6-b6f1-ff96368bd6b7">
      <Terms xmlns="http://schemas.microsoft.com/office/infopath/2007/PartnerControls"/>
    </lcf76f155ced4ddcb4097134ff3c332f>
    <TaxCatchAll xmlns="cc953627-79e3-4c20-8eca-a8a5f59d25b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F6C99E-540C-4391-A382-97BAE961D6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d6b4e1-a671-4dd6-b6f1-ff96368bd6b7"/>
    <ds:schemaRef ds:uri="cc953627-79e3-4c20-8eca-a8a5f59d25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CB3FC7-B59E-40D5-A9DE-932E9E5BECE3}">
  <ds:schemaRefs>
    <ds:schemaRef ds:uri="342dd3fb-a6df-412b-a44c-ee47df77da92"/>
    <ds:schemaRef ds:uri="3213682c-4f9e-4663-bc64-712dd7ba0278"/>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 ds:uri="a4d6b4e1-a671-4dd6-b6f1-ff96368bd6b7"/>
    <ds:schemaRef ds:uri="cc953627-79e3-4c20-8eca-a8a5f59d25ba"/>
  </ds:schemaRefs>
</ds:datastoreItem>
</file>

<file path=customXml/itemProps3.xml><?xml version="1.0" encoding="utf-8"?>
<ds:datastoreItem xmlns:ds="http://schemas.openxmlformats.org/officeDocument/2006/customXml" ds:itemID="{514C1FC7-4E50-493F-BCB4-8C1A73F486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757</TotalTime>
  <Words>1500</Words>
  <Application>Microsoft Office PowerPoint</Application>
  <PresentationFormat>Widescreen</PresentationFormat>
  <Paragraphs>101</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Verdana</vt:lpstr>
      <vt:lpstr>Office Theme</vt:lpstr>
      <vt:lpstr>The Crash</vt:lpstr>
      <vt:lpstr>Introduction</vt:lpstr>
      <vt:lpstr>Stop</vt:lpstr>
      <vt:lpstr>Think</vt:lpstr>
      <vt:lpstr>Think – Slide Two</vt:lpstr>
      <vt:lpstr>Right Filter</vt:lpstr>
      <vt:lpstr>Reality Filter</vt:lpstr>
      <vt:lpstr>Responsibility Filter</vt:lpstr>
      <vt:lpstr>Go</vt:lpstr>
      <vt:lpstr>Conclusion</vt:lpstr>
      <vt:lpstr>Contact/Mission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Milakovic, Dana</dc:creator>
  <cp:lastModifiedBy>Mosher, Alison</cp:lastModifiedBy>
  <cp:revision>175</cp:revision>
  <dcterms:created xsi:type="dcterms:W3CDTF">2022-07-06T18:28:13Z</dcterms:created>
  <dcterms:modified xsi:type="dcterms:W3CDTF">2026-09-09T20:18:26Z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0x0101007E8732BA1DA0FD429E90BF33985FD1A9</vt:lpwstr>
  </property>
</Properties>
</file>