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4"/>
  </p:notesMasterIdLst>
  <p:sldIdLst>
    <p:sldId id="256" r:id="rId5"/>
    <p:sldId id="257"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58" r:id="rId34"/>
    <p:sldId id="287" r:id="rId35"/>
    <p:sldId id="288" r:id="rId36"/>
    <p:sldId id="289" r:id="rId37"/>
    <p:sldId id="290" r:id="rId38"/>
    <p:sldId id="291" r:id="rId39"/>
    <p:sldId id="292" r:id="rId40"/>
    <p:sldId id="293" r:id="rId41"/>
    <p:sldId id="294" r:id="rId42"/>
    <p:sldId id="295" r:id="rId43"/>
    <p:sldId id="297" r:id="rId44"/>
    <p:sldId id="296"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259"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46"/>
    <a:srgbClr val="16618F"/>
    <a:srgbClr val="1A5A7A"/>
    <a:srgbClr val="135270"/>
    <a:srgbClr val="2F6781"/>
    <a:srgbClr val="13516E"/>
    <a:srgbClr val="156393"/>
    <a:srgbClr val="14577A"/>
    <a:srgbClr val="155A80"/>
    <a:srgbClr val="165E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0" autoAdjust="0"/>
    <p:restoredTop sz="87451" autoAdjust="0"/>
  </p:normalViewPr>
  <p:slideViewPr>
    <p:cSldViewPr snapToGrid="0">
      <p:cViewPr varScale="1">
        <p:scale>
          <a:sx n="59" d="100"/>
          <a:sy n="59" d="100"/>
        </p:scale>
        <p:origin x="86" y="346"/>
      </p:cViewPr>
      <p:guideLst/>
    </p:cSldViewPr>
  </p:slideViewPr>
  <p:outlineViewPr>
    <p:cViewPr>
      <p:scale>
        <a:sx n="33" d="100"/>
        <a:sy n="33" d="100"/>
      </p:scale>
      <p:origin x="0" y="-10721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notesMaster" Target="notesMasters/notesMaster1.xml"/><Relationship Id="rId89"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sher, Alison" userId="cbb16555-5ef0-4e6e-bcdd-8f2af006f30f" providerId="ADAL" clId="{36D050D7-5232-4BC0-B121-288346593C4F}"/>
    <pc:docChg chg="custSel modSld">
      <pc:chgData name="Mosher, Alison" userId="cbb16555-5ef0-4e6e-bcdd-8f2af006f30f" providerId="ADAL" clId="{36D050D7-5232-4BC0-B121-288346593C4F}" dt="2026-09-10T18:07:34.919" v="2" actId="478"/>
      <pc:docMkLst>
        <pc:docMk/>
      </pc:docMkLst>
      <pc:sldChg chg="delSp modSp mod">
        <pc:chgData name="Mosher, Alison" userId="cbb16555-5ef0-4e6e-bcdd-8f2af006f30f" providerId="ADAL" clId="{36D050D7-5232-4BC0-B121-288346593C4F}" dt="2026-09-10T18:07:34.919" v="2" actId="478"/>
        <pc:sldMkLst>
          <pc:docMk/>
          <pc:sldMk cId="2513637202" sldId="271"/>
        </pc:sldMkLst>
        <pc:spChg chg="del">
          <ac:chgData name="Mosher, Alison" userId="cbb16555-5ef0-4e6e-bcdd-8f2af006f30f" providerId="ADAL" clId="{36D050D7-5232-4BC0-B121-288346593C4F}" dt="2026-09-10T18:07:34.919" v="2" actId="478"/>
          <ac:spMkLst>
            <pc:docMk/>
            <pc:sldMk cId="2513637202" sldId="271"/>
            <ac:spMk id="8" creationId="{018963CC-85A8-8EDC-C5FC-3919AC8703DE}"/>
          </ac:spMkLst>
        </pc:spChg>
        <pc:picChg chg="ord">
          <ac:chgData name="Mosher, Alison" userId="cbb16555-5ef0-4e6e-bcdd-8f2af006f30f" providerId="ADAL" clId="{36D050D7-5232-4BC0-B121-288346593C4F}" dt="2026-09-10T18:07:21.204" v="0" actId="13244"/>
          <ac:picMkLst>
            <pc:docMk/>
            <pc:sldMk cId="2513637202" sldId="271"/>
            <ac:picMk id="6" creationId="{A5E1EC4D-A7E0-56CB-8366-47CB7695CFEB}"/>
          </ac:picMkLst>
        </pc:picChg>
        <pc:picChg chg="ord">
          <ac:chgData name="Mosher, Alison" userId="cbb16555-5ef0-4e6e-bcdd-8f2af006f30f" providerId="ADAL" clId="{36D050D7-5232-4BC0-B121-288346593C4F}" dt="2026-09-10T18:07:25.107" v="1" actId="13244"/>
          <ac:picMkLst>
            <pc:docMk/>
            <pc:sldMk cId="2513637202" sldId="271"/>
            <ac:picMk id="7" creationId="{21540E11-D1BA-15FE-B451-DB021D918E1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94993-336E-4449-87F7-E5B567E39011}"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12C48-CBE3-4456-858D-2A38C9D9ED43}" type="slidenum">
              <a:rPr lang="en-US" smtClean="0"/>
              <a:t>‹#›</a:t>
            </a:fld>
            <a:endParaRPr lang="en-US"/>
          </a:p>
        </p:txBody>
      </p:sp>
    </p:spTree>
    <p:extLst>
      <p:ext uri="{BB962C8B-B14F-4D97-AF65-F5344CB8AC3E}">
        <p14:creationId xmlns:p14="http://schemas.microsoft.com/office/powerpoint/2010/main" val="380936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2</a:t>
            </a:fld>
            <a:endParaRPr lang="en-US"/>
          </a:p>
        </p:txBody>
      </p:sp>
    </p:spTree>
    <p:extLst>
      <p:ext uri="{BB962C8B-B14F-4D97-AF65-F5344CB8AC3E}">
        <p14:creationId xmlns:p14="http://schemas.microsoft.com/office/powerpoint/2010/main" val="1716867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3</a:t>
            </a:fld>
            <a:endParaRPr lang="en-US"/>
          </a:p>
        </p:txBody>
      </p:sp>
    </p:spTree>
    <p:extLst>
      <p:ext uri="{BB962C8B-B14F-4D97-AF65-F5344CB8AC3E}">
        <p14:creationId xmlns:p14="http://schemas.microsoft.com/office/powerpoint/2010/main" val="1549898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Driving is a life changing experience. For some young people, it will provide them with independence and opportunity while others will face bodily injury and death. What many teenage drivers don't understand is that despite the advantages of driving, motor vehicle crashes are the leading cause of death for their age group (16 to 19 years). The crash rates per mile driven are highest for 16-year-olds, the age when most beginning drivers obtain their licenses.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National Highway Traffic Safety Administration and the US Department of Transportation believe that the high incidence of vehicular crashes among teenagers is largely due to driver immaturity and driving inexperience. This deadly combination of deficits accounts for such risky driving behaviors as tailgating, speeding, and driver difficulty in recognizing and responding to roadway hazards and dangers. Consequently, teenage drivers find themselves in difficulty when responding to routine and changing driving situations which require them to be effective risk managers. Indeed, most crashes involving young drivers can be related to driving error and the absence of responsible decision-making.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9</a:t>
            </a:fld>
            <a:endParaRPr lang="en-US"/>
          </a:p>
        </p:txBody>
      </p:sp>
    </p:spTree>
    <p:extLst>
      <p:ext uri="{BB962C8B-B14F-4D97-AF65-F5344CB8AC3E}">
        <p14:creationId xmlns:p14="http://schemas.microsoft.com/office/powerpoint/2010/main" val="3593873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Since driving is a hazardous activity, drivers must be prepared to make responsible driving decisions that will enhance human safety. Driving is both a mental and physical activity. Teaching young drivers vehicle handling skills in the absence of teaching them effective and responsible decision- making is to suggest that driving is purely a robotic activity completely devoid of logic and reason. Successful and responsible teenage drivers understand the purpose, process, and practice of decision-making. Decision-making is a critical factor in helping young drivers to counter the effects of driver immaturity and driving inexperience, the two leading causes of vehicular crashes, death, and disability in this population.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purpose of teaching young driver’s decision-making is to improve driver safety and to reduce the incidents of loss that occur when risk management practices are ignored or improperly used. The ability to make decisions intelligently, without procrastinating or vacillating, is a vital driving and life process. 	</a:t>
            </a:r>
          </a:p>
        </p:txBody>
      </p:sp>
      <p:sp>
        <p:nvSpPr>
          <p:cNvPr id="4" name="Slide Number Placeholder 3"/>
          <p:cNvSpPr>
            <a:spLocks noGrp="1"/>
          </p:cNvSpPr>
          <p:nvPr>
            <p:ph type="sldNum" sz="quarter" idx="5"/>
          </p:nvPr>
        </p:nvSpPr>
        <p:spPr/>
        <p:txBody>
          <a:bodyPr/>
          <a:lstStyle/>
          <a:p>
            <a:fld id="{5B012C48-CBE3-4456-858D-2A38C9D9ED43}" type="slidenum">
              <a:rPr lang="en-US" smtClean="0"/>
              <a:t>10</a:t>
            </a:fld>
            <a:endParaRPr lang="en-US"/>
          </a:p>
        </p:txBody>
      </p:sp>
    </p:spTree>
    <p:extLst>
      <p:ext uri="{BB962C8B-B14F-4D97-AF65-F5344CB8AC3E}">
        <p14:creationId xmlns:p14="http://schemas.microsoft.com/office/powerpoint/2010/main" val="2190918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with any process, decision-making must be taught and practiced if it is to be used effectively. To recognize decision-making as a central condition of driving and then fail to integrate this process into every dimension of driver education is to negate its importance as a life-saving tool. Young drivers, who are not challenged to apply newly acquired information, skills, and attitudes to driving situations, may fail to see the importance of these teachings and therefore may not use them. They will not develop logic and information-processing skills needed to make safe driving decisions in fluid environments. </a:t>
            </a:r>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11</a:t>
            </a:fld>
            <a:endParaRPr lang="en-US"/>
          </a:p>
        </p:txBody>
      </p:sp>
    </p:spTree>
    <p:extLst>
      <p:ext uri="{BB962C8B-B14F-4D97-AF65-F5344CB8AC3E}">
        <p14:creationId xmlns:p14="http://schemas.microsoft.com/office/powerpoint/2010/main" val="1374710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Young drivers must understand that it is not how much they know that counts, but rather counting on what they know to make effective driving decisions based on solid risk assessment and risk management strategies. 	In order for decision-making to be accepted as a necessary and viable process in helping young drivers to get from where they are to where they want to be safely, they must truly believe in and experience its value. If young people are to develop a positive attitude toward decision- making and its impact on safe driving, they will need to be exposed to accurate information regarding its use and participate in perception changing experiences that will amplify its virtues.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12</a:t>
            </a:fld>
            <a:endParaRPr lang="en-US"/>
          </a:p>
        </p:txBody>
      </p:sp>
    </p:spTree>
    <p:extLst>
      <p:ext uri="{BB962C8B-B14F-4D97-AF65-F5344CB8AC3E}">
        <p14:creationId xmlns:p14="http://schemas.microsoft.com/office/powerpoint/2010/main" val="2435594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Driver education instructors can help young drivers to develop a positive appreciation for decision-making. They can help them to understand that most vehicular crashes involving their age group occur because of driver limitations and human error, both of which can be reduced through effective decision-making. They also must learn that most poor decisions are not the fault of the process. Rather, they lie with the decision-maker's failure to use the process correctly.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Rather than have young drivers attack decision-making as an impractical process, driver education instructors can help them to become more effective users of it. What follow is a brief discussion of driver limitations and human errors that result in unsafe driving practices, injury, and death and the value of decision-making in reducing these limitations and errors?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13</a:t>
            </a:fld>
            <a:endParaRPr lang="en-US"/>
          </a:p>
        </p:txBody>
      </p:sp>
    </p:spTree>
    <p:extLst>
      <p:ext uri="{BB962C8B-B14F-4D97-AF65-F5344CB8AC3E}">
        <p14:creationId xmlns:p14="http://schemas.microsoft.com/office/powerpoint/2010/main" val="4018411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to make effective driving decisions is contingent upon helping young people to  understand how they limit their driving options in the absence of decision-making. What follows  is an explanation of three ways in which young drivers compromise their driving safety without  knowing it. </a:t>
            </a:r>
          </a:p>
        </p:txBody>
      </p:sp>
      <p:sp>
        <p:nvSpPr>
          <p:cNvPr id="4" name="Slide Number Placeholder 3"/>
          <p:cNvSpPr>
            <a:spLocks noGrp="1"/>
          </p:cNvSpPr>
          <p:nvPr>
            <p:ph type="sldNum" sz="quarter" idx="5"/>
          </p:nvPr>
        </p:nvSpPr>
        <p:spPr/>
        <p:txBody>
          <a:bodyPr/>
          <a:lstStyle/>
          <a:p>
            <a:fld id="{5B012C48-CBE3-4456-858D-2A38C9D9ED43}" type="slidenum">
              <a:rPr lang="en-US" smtClean="0"/>
              <a:t>14</a:t>
            </a:fld>
            <a:endParaRPr lang="en-US"/>
          </a:p>
        </p:txBody>
      </p:sp>
    </p:spTree>
    <p:extLst>
      <p:ext uri="{BB962C8B-B14F-4D97-AF65-F5344CB8AC3E}">
        <p14:creationId xmlns:p14="http://schemas.microsoft.com/office/powerpoint/2010/main" val="2902622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 driving is contingent upon driver ability to perform safe driving actions. Young  drivers, lacking in driving information, skills, self-confidence, and practical experience,  are limited in their ability to make safe driving decisions. For example, young drivers  lacking in perceptual skill training are not likely to consider traffic controls, highway  conditions, and other roadway user clues when executing driving actions. When young  drivers increase their driving capabilities through education and training and learn how to apply what they have learned, their decision-making skills will improve. When this happens, driver safety will also improve. </a:t>
            </a:r>
          </a:p>
        </p:txBody>
      </p:sp>
      <p:sp>
        <p:nvSpPr>
          <p:cNvPr id="4" name="Slide Number Placeholder 3"/>
          <p:cNvSpPr>
            <a:spLocks noGrp="1"/>
          </p:cNvSpPr>
          <p:nvPr>
            <p:ph type="sldNum" sz="quarter" idx="5"/>
          </p:nvPr>
        </p:nvSpPr>
        <p:spPr/>
        <p:txBody>
          <a:bodyPr/>
          <a:lstStyle/>
          <a:p>
            <a:fld id="{5B012C48-CBE3-4456-858D-2A38C9D9ED43}" type="slidenum">
              <a:rPr lang="en-US" smtClean="0"/>
              <a:t>15</a:t>
            </a:fld>
            <a:endParaRPr lang="en-US"/>
          </a:p>
        </p:txBody>
      </p:sp>
    </p:spTree>
    <p:extLst>
      <p:ext uri="{BB962C8B-B14F-4D97-AF65-F5344CB8AC3E}">
        <p14:creationId xmlns:p14="http://schemas.microsoft.com/office/powerpoint/2010/main" val="342688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 drivers are aware of and use environmental information to make safe driving  decisions. They observe a traffic control sign, derive information from it, and use that  information in executing a safe driving decision. However, many drivers fail to observe  traffic controls or if they see them, they do not derive meaning from them in making safe  driving decisions. These drivers are called responders or reactors. They respond/react  to environmental conditions. A responder will see a stop sign but will not derive  information from it. Rather, this person will slam on the brakes, skid into the intersection,  and then blame the vehicle or the placement of the stop sign for loss of control.</a:t>
            </a:r>
          </a:p>
        </p:txBody>
      </p:sp>
      <p:sp>
        <p:nvSpPr>
          <p:cNvPr id="4" name="Slide Number Placeholder 3"/>
          <p:cNvSpPr>
            <a:spLocks noGrp="1"/>
          </p:cNvSpPr>
          <p:nvPr>
            <p:ph type="sldNum" sz="quarter" idx="5"/>
          </p:nvPr>
        </p:nvSpPr>
        <p:spPr/>
        <p:txBody>
          <a:bodyPr/>
          <a:lstStyle/>
          <a:p>
            <a:fld id="{5B012C48-CBE3-4456-858D-2A38C9D9ED43}" type="slidenum">
              <a:rPr lang="en-US" smtClean="0"/>
              <a:t>16</a:t>
            </a:fld>
            <a:endParaRPr lang="en-US"/>
          </a:p>
        </p:txBody>
      </p:sp>
    </p:spTree>
    <p:extLst>
      <p:ext uri="{BB962C8B-B14F-4D97-AF65-F5344CB8AC3E}">
        <p14:creationId xmlns:p14="http://schemas.microsoft.com/office/powerpoint/2010/main" val="3909231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 safety will improve when drivers recognize that they are not the victims of their environment. They can derive meaningful information from their environment and use it  to make safe and responsible driving decisions. Decision-makers, in contrast to  responders, are skillful in identifying and using traffic controls, highway conditions, and  other roadway user clues in assessing their driving options before acting</a:t>
            </a:r>
          </a:p>
        </p:txBody>
      </p:sp>
      <p:sp>
        <p:nvSpPr>
          <p:cNvPr id="4" name="Slide Number Placeholder 3"/>
          <p:cNvSpPr>
            <a:spLocks noGrp="1"/>
          </p:cNvSpPr>
          <p:nvPr>
            <p:ph type="sldNum" sz="quarter" idx="5"/>
          </p:nvPr>
        </p:nvSpPr>
        <p:spPr/>
        <p:txBody>
          <a:bodyPr/>
          <a:lstStyle/>
          <a:p>
            <a:fld id="{5B012C48-CBE3-4456-858D-2A38C9D9ED43}" type="slidenum">
              <a:rPr lang="en-US" smtClean="0"/>
              <a:t>17</a:t>
            </a:fld>
            <a:endParaRPr lang="en-US"/>
          </a:p>
        </p:txBody>
      </p:sp>
    </p:spTree>
    <p:extLst>
      <p:ext uri="{BB962C8B-B14F-4D97-AF65-F5344CB8AC3E}">
        <p14:creationId xmlns:p14="http://schemas.microsoft.com/office/powerpoint/2010/main" val="1038792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practicing safe driving habits and using effective  decision-making strategies. However, human nature being what it is, people tend to  gravitate toward their comfort zone. They resist change. Unless young drivers are open  to change and are willing to do so, they will exit the driving experience as </a:t>
            </a:r>
            <a:r>
              <a:rPr lang="en-US" dirty="0" err="1"/>
              <a:t>theyentered</a:t>
            </a:r>
            <a:r>
              <a:rPr lang="en-US" dirty="0"/>
              <a:t> it,  unchanged.</a:t>
            </a:r>
          </a:p>
        </p:txBody>
      </p:sp>
      <p:sp>
        <p:nvSpPr>
          <p:cNvPr id="4" name="Slide Number Placeholder 3"/>
          <p:cNvSpPr>
            <a:spLocks noGrp="1"/>
          </p:cNvSpPr>
          <p:nvPr>
            <p:ph type="sldNum" sz="quarter" idx="5"/>
          </p:nvPr>
        </p:nvSpPr>
        <p:spPr/>
        <p:txBody>
          <a:bodyPr/>
          <a:lstStyle/>
          <a:p>
            <a:fld id="{5B012C48-CBE3-4456-858D-2A38C9D9ED43}" type="slidenum">
              <a:rPr lang="en-US" smtClean="0"/>
              <a:t>18</a:t>
            </a:fld>
            <a:endParaRPr lang="en-US"/>
          </a:p>
        </p:txBody>
      </p:sp>
    </p:spTree>
    <p:extLst>
      <p:ext uri="{BB962C8B-B14F-4D97-AF65-F5344CB8AC3E}">
        <p14:creationId xmlns:p14="http://schemas.microsoft.com/office/powerpoint/2010/main" val="3620504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Young drivers are more likely to be safe and responsible drivers to the extent that they are willing to apply what they have learned . The same can be said about decision-making. Decision-making is more likely to be used if  young drivers get into the habit of using it. For this to happen, driver education  instructors must teach decision-making and then require its use in all driving related  situations. In the final analysis, young drivers will determine if they are willing to use  decision-making in guiding their driving actions and we hope they will.</a:t>
            </a:r>
          </a:p>
        </p:txBody>
      </p:sp>
      <p:sp>
        <p:nvSpPr>
          <p:cNvPr id="4" name="Slide Number Placeholder 3"/>
          <p:cNvSpPr>
            <a:spLocks noGrp="1"/>
          </p:cNvSpPr>
          <p:nvPr>
            <p:ph type="sldNum" sz="quarter" idx="5"/>
          </p:nvPr>
        </p:nvSpPr>
        <p:spPr/>
        <p:txBody>
          <a:bodyPr/>
          <a:lstStyle/>
          <a:p>
            <a:fld id="{5B012C48-CBE3-4456-858D-2A38C9D9ED43}" type="slidenum">
              <a:rPr lang="en-US" smtClean="0"/>
              <a:t>19</a:t>
            </a:fld>
            <a:endParaRPr lang="en-US"/>
          </a:p>
        </p:txBody>
      </p:sp>
    </p:spTree>
    <p:extLst>
      <p:ext uri="{BB962C8B-B14F-4D97-AF65-F5344CB8AC3E}">
        <p14:creationId xmlns:p14="http://schemas.microsoft.com/office/powerpoint/2010/main" val="1986873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error is a major factor in vehicular crashes. Many of these errors can be significantly  reduced to the extent that the three previous limitations can be delimited.  When young drivers  develop their driving capabilities, learn to become successful decision-makers rather than  responders, and are willing to put into practice what they have learned, they will dramatically  increase their chances for a safe driving experience.</a:t>
            </a:r>
          </a:p>
        </p:txBody>
      </p:sp>
      <p:sp>
        <p:nvSpPr>
          <p:cNvPr id="4" name="Slide Number Placeholder 3"/>
          <p:cNvSpPr>
            <a:spLocks noGrp="1"/>
          </p:cNvSpPr>
          <p:nvPr>
            <p:ph type="sldNum" sz="quarter" idx="5"/>
          </p:nvPr>
        </p:nvSpPr>
        <p:spPr/>
        <p:txBody>
          <a:bodyPr/>
          <a:lstStyle/>
          <a:p>
            <a:fld id="{5B012C48-CBE3-4456-858D-2A38C9D9ED43}" type="slidenum">
              <a:rPr lang="en-US" smtClean="0"/>
              <a:t>20</a:t>
            </a:fld>
            <a:endParaRPr lang="en-US"/>
          </a:p>
        </p:txBody>
      </p:sp>
    </p:spTree>
    <p:extLst>
      <p:ext uri="{BB962C8B-B14F-4D97-AF65-F5344CB8AC3E}">
        <p14:creationId xmlns:p14="http://schemas.microsoft.com/office/powerpoint/2010/main" val="536689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Responders commit this type of error. They react in response to environmental cues.  Responders fail to consider their options, because they execute the first response that enters  their head. For example, a responder is likely to miss or ignore traffic controls or highway  conditions until they are confronted with danger and then react. Responders will brake in the  midst of a curve while decision-makers, using environmental data, are prepared for the curve  and will decrease their speed well in advance of it. Responders tend to be more erratic drivers  than decision-makers because they make impulsive driving adjustments, on limited data, in the  immediacy of the moment. Decision-makers consider many options before taking action and  therefore are less prone to committing a Type 1 Error</a:t>
            </a:r>
          </a:p>
        </p:txBody>
      </p:sp>
      <p:sp>
        <p:nvSpPr>
          <p:cNvPr id="4" name="Slide Number Placeholder 3"/>
          <p:cNvSpPr>
            <a:spLocks noGrp="1"/>
          </p:cNvSpPr>
          <p:nvPr>
            <p:ph type="sldNum" sz="quarter" idx="5"/>
          </p:nvPr>
        </p:nvSpPr>
        <p:spPr/>
        <p:txBody>
          <a:bodyPr/>
          <a:lstStyle/>
          <a:p>
            <a:fld id="{5B012C48-CBE3-4456-858D-2A38C9D9ED43}" type="slidenum">
              <a:rPr lang="en-US" smtClean="0"/>
              <a:t>22</a:t>
            </a:fld>
            <a:endParaRPr lang="en-US"/>
          </a:p>
        </p:txBody>
      </p:sp>
    </p:spTree>
    <p:extLst>
      <p:ext uri="{BB962C8B-B14F-4D97-AF65-F5344CB8AC3E}">
        <p14:creationId xmlns:p14="http://schemas.microsoft.com/office/powerpoint/2010/main" val="2060417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Responders rarely consider the possible outcomes of their actions. They tend to rely on a  gambler's mentality and blind faith (wishful thinking) that everything they do will work out in their  favor. Acting without thinking about the consequences is an inherent aspect of respondent  conditioning</a:t>
            </a:r>
          </a:p>
          <a:p>
            <a:endParaRPr lang="en-US" dirty="0"/>
          </a:p>
          <a:p>
            <a:r>
              <a:rPr lang="en-US" dirty="0"/>
              <a:t>Type 2 Errors can be reduced when young drivers view driving as a mental activity that requires  their full and undivided attention. Only when drivers engage in decision-making do they identify,  evaluate, and judge the potential consequences of their choices before acting</a:t>
            </a:r>
          </a:p>
        </p:txBody>
      </p:sp>
      <p:sp>
        <p:nvSpPr>
          <p:cNvPr id="4" name="Slide Number Placeholder 3"/>
          <p:cNvSpPr>
            <a:spLocks noGrp="1"/>
          </p:cNvSpPr>
          <p:nvPr>
            <p:ph type="sldNum" sz="quarter" idx="5"/>
          </p:nvPr>
        </p:nvSpPr>
        <p:spPr/>
        <p:txBody>
          <a:bodyPr/>
          <a:lstStyle/>
          <a:p>
            <a:fld id="{5B012C48-CBE3-4456-858D-2A38C9D9ED43}" type="slidenum">
              <a:rPr lang="en-US" smtClean="0"/>
              <a:t>23</a:t>
            </a:fld>
            <a:endParaRPr lang="en-US"/>
          </a:p>
        </p:txBody>
      </p:sp>
    </p:spTree>
    <p:extLst>
      <p:ext uri="{BB962C8B-B14F-4D97-AF65-F5344CB8AC3E}">
        <p14:creationId xmlns:p14="http://schemas.microsoft.com/office/powerpoint/2010/main" val="1083449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information effectively and responsibly is required of safe and responsible drivers. Many vehicular crashes occur because drivers fail to conduct a reality check on the information (beliefs, attitudes and skills) which they are using in a driving situation. Underestimating or overestimating the importance of information can place drivers, passengers, and other roadway users at risk of injury or death. For example, some drivers fail to wear seat belts, because they personally underestimate the information which speaks to their protective value. Other drivers may overestimate the value of seat belt information and drive recklessly, because they believe that seat belts will fully protect them from injury in all driving situations</a:t>
            </a:r>
          </a:p>
          <a:p>
            <a:endParaRPr lang="en-US" dirty="0"/>
          </a:p>
          <a:p>
            <a:r>
              <a:rPr lang="en-US" dirty="0"/>
              <a:t>Valid and reliable information is required to make safe and responsible driving decisions. Drivers who rely on inaccurate information or who underestimate or overestimate the value of information they receive are placing themselves and others at risk. When drivers learn to conduct reality checks on the information that supports their driving options, they will be less likely to commit a Type 3 Error</a:t>
            </a:r>
          </a:p>
        </p:txBody>
      </p:sp>
      <p:sp>
        <p:nvSpPr>
          <p:cNvPr id="4" name="Slide Number Placeholder 3"/>
          <p:cNvSpPr>
            <a:spLocks noGrp="1"/>
          </p:cNvSpPr>
          <p:nvPr>
            <p:ph type="sldNum" sz="quarter" idx="5"/>
          </p:nvPr>
        </p:nvSpPr>
        <p:spPr/>
        <p:txBody>
          <a:bodyPr/>
          <a:lstStyle/>
          <a:p>
            <a:fld id="{5B012C48-CBE3-4456-858D-2A38C9D9ED43}" type="slidenum">
              <a:rPr lang="en-US" smtClean="0"/>
              <a:t>24</a:t>
            </a:fld>
            <a:endParaRPr lang="en-US"/>
          </a:p>
        </p:txBody>
      </p:sp>
    </p:spTree>
    <p:extLst>
      <p:ext uri="{BB962C8B-B14F-4D97-AF65-F5344CB8AC3E}">
        <p14:creationId xmlns:p14="http://schemas.microsoft.com/office/powerpoint/2010/main" val="179522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 order to understand decision-making and its significance in helping young people to become safe and responsible drivers, some insight into the driving experience is necessary. Driving, by its very nature, is a hazardous activity. A hazard refers to any condition or experience that has the potential for causing injury, death, or property damage. Consequently, many life experiences can be defined as potentially hazardous including riding in a motor vehicle and walking along a roadway.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When people interact with a hazardous condition they expose themselves to harm. Exposure to harm, regardless of the degree, implies danger. Therefore, people who drive or ride in motor vehicles are in danger of being harmed. While operating a motor vehicle is a hazardous 	activity, no two people who drive are exposed to the same degree of danger (harm). The variability of danger to which drivers are exposed is known as risk. Drivers can manage the degree of risk to which they are exposed if they are aware of it, are able to assess it, and then are able to personally judge for themselves how they will address it. This process is known as risk management and commonly referred to as decision-making.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27</a:t>
            </a:fld>
            <a:endParaRPr lang="en-US"/>
          </a:p>
        </p:txBody>
      </p:sp>
    </p:spTree>
    <p:extLst>
      <p:ext uri="{BB962C8B-B14F-4D97-AF65-F5344CB8AC3E}">
        <p14:creationId xmlns:p14="http://schemas.microsoft.com/office/powerpoint/2010/main" val="169022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Risk Avoidance. </a:t>
            </a:r>
            <a:r>
              <a:rPr lang="en-US" sz="1200" b="0" i="0" u="none" strike="noStrike" kern="1200" baseline="0" dirty="0">
                <a:solidFill>
                  <a:schemeClr val="tx1"/>
                </a:solidFill>
                <a:latin typeface="+mn-lt"/>
                <a:ea typeface="+mn-ea"/>
                <a:cs typeface="+mn-cs"/>
              </a:rPr>
              <a:t>When the potential for personal risk to life and property is judged to be excessive, an individual may choose to avoid the risk altogether. For example, Bob chooses not to ride in motor vehicles with drivers who have been consuming alcohol.</a:t>
            </a:r>
          </a:p>
          <a:p>
            <a:r>
              <a:rPr lang="en-US" sz="1200" b="1" i="0" u="none" strike="noStrike" kern="1200" baseline="0" dirty="0">
                <a:solidFill>
                  <a:schemeClr val="tx1"/>
                </a:solidFill>
                <a:latin typeface="+mn-lt"/>
                <a:ea typeface="+mn-ea"/>
                <a:cs typeface="+mn-cs"/>
              </a:rPr>
              <a:t>Risk Prevention. </a:t>
            </a:r>
            <a:r>
              <a:rPr lang="en-US" sz="1200" b="0" i="0" u="none" strike="noStrike" kern="1200" baseline="0" dirty="0">
                <a:solidFill>
                  <a:schemeClr val="tx1"/>
                </a:solidFill>
                <a:latin typeface="+mn-lt"/>
                <a:ea typeface="+mn-ea"/>
                <a:cs typeface="+mn-cs"/>
              </a:rPr>
              <a:t>Most driving situations pose a variety of dangers that can be corrected before the driver even gets behind-the-wheel. For example, </a:t>
            </a:r>
          </a:p>
          <a:p>
            <a:r>
              <a:rPr lang="en-US" sz="1200" b="0" i="0" u="none" strike="noStrike" kern="1200" baseline="0" dirty="0">
                <a:solidFill>
                  <a:schemeClr val="tx1"/>
                </a:solidFill>
                <a:latin typeface="+mn-lt"/>
                <a:ea typeface="+mn-ea"/>
                <a:cs typeface="+mn-cs"/>
              </a:rPr>
              <a:t>before Bob enters his vehicle, he checks his tires for worn spots, washes his windshield, and checks and replaces worn engine hoses and belts.</a:t>
            </a:r>
          </a:p>
          <a:p>
            <a:r>
              <a:rPr lang="en-US" sz="1200" b="1" i="0" u="none" strike="noStrike" kern="1200" baseline="0" dirty="0">
                <a:solidFill>
                  <a:schemeClr val="tx1"/>
                </a:solidFill>
                <a:latin typeface="+mn-lt"/>
                <a:ea typeface="+mn-ea"/>
                <a:cs typeface="+mn-cs"/>
              </a:rPr>
              <a:t>Risk Reduction. </a:t>
            </a:r>
            <a:r>
              <a:rPr lang="en-US" sz="1200" b="0" i="0" u="none" strike="noStrike" kern="1200" baseline="0" dirty="0">
                <a:solidFill>
                  <a:schemeClr val="tx1"/>
                </a:solidFill>
                <a:latin typeface="+mn-lt"/>
                <a:ea typeface="+mn-ea"/>
                <a:cs typeface="+mn-cs"/>
              </a:rPr>
              <a:t>While risk prevention actions are applied in advance of being exposed to the risk, risk reduction methods are applied while participating in the risk-taking event. For example, Susan uses traffic control information that warns her of a sharp curve in the road and she adjusts her speed accordingly (lowers speed).</a:t>
            </a:r>
          </a:p>
          <a:p>
            <a:r>
              <a:rPr lang="en-US" sz="1200" b="1" i="0" u="none" strike="noStrike" kern="1200" baseline="0" dirty="0">
                <a:solidFill>
                  <a:schemeClr val="tx1"/>
                </a:solidFill>
                <a:latin typeface="+mn-lt"/>
                <a:ea typeface="+mn-ea"/>
                <a:cs typeface="+mn-cs"/>
              </a:rPr>
              <a:t>Risk Protection. </a:t>
            </a:r>
            <a:r>
              <a:rPr lang="en-US" sz="1200" b="0" i="0" u="none" strike="noStrike" kern="1200" baseline="0" dirty="0">
                <a:solidFill>
                  <a:schemeClr val="tx1"/>
                </a:solidFill>
                <a:latin typeface="+mn-lt"/>
                <a:ea typeface="+mn-ea"/>
                <a:cs typeface="+mn-cs"/>
              </a:rPr>
              <a:t>When involved in a hazardous activity that poses physical harm, participants can anticipate that harm and protect their bodies. For example, Bob and Susan wear seat belts as passengers and drivers in motor vehicles.</a:t>
            </a:r>
          </a:p>
          <a:p>
            <a:r>
              <a:rPr lang="en-US" sz="1200" b="1" i="0" u="none" strike="noStrike" kern="1200" baseline="0" dirty="0">
                <a:solidFill>
                  <a:schemeClr val="tx1"/>
                </a:solidFill>
                <a:latin typeface="+mn-lt"/>
                <a:ea typeface="+mn-ea"/>
                <a:cs typeface="+mn-cs"/>
              </a:rPr>
              <a:t>Risk Acceptance. </a:t>
            </a:r>
            <a:r>
              <a:rPr lang="en-US" sz="1200" b="0" i="0" u="none" strike="noStrike" kern="1200" baseline="0" dirty="0">
                <a:solidFill>
                  <a:schemeClr val="tx1"/>
                </a:solidFill>
                <a:latin typeface="+mn-lt"/>
                <a:ea typeface="+mn-ea"/>
                <a:cs typeface="+mn-cs"/>
              </a:rPr>
              <a:t>Recognizing that few things in life are perfectly safe, people have to judge the level of risk (harm) which they are willing to accept. This decision is made after considering ways in which the risk can be managed. For example, Bob and Susan choose to accept the risk that driving a motor vehicle presents, knowing that they have done what they can to make driving a relatively safe experience.</a:t>
            </a:r>
          </a:p>
          <a:p>
            <a:r>
              <a:rPr lang="en-US" sz="1200" b="0" i="0" u="none" strike="noStrike" kern="1200" baseline="0" dirty="0">
                <a:solidFill>
                  <a:schemeClr val="tx1"/>
                </a:solidFill>
                <a:latin typeface="+mn-lt"/>
                <a:ea typeface="+mn-ea"/>
                <a:cs typeface="+mn-cs"/>
              </a:rPr>
              <a:t>Decision-making (risk management) is designed to reduce driver limitations and human errors as they relate to the driving experience. What follows is an in-depth discussion of the decision-making process and how to use it effectively and responsibly. </a:t>
            </a: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28</a:t>
            </a:fld>
            <a:endParaRPr lang="en-US"/>
          </a:p>
        </p:txBody>
      </p:sp>
    </p:spTree>
    <p:extLst>
      <p:ext uri="{BB962C8B-B14F-4D97-AF65-F5344CB8AC3E}">
        <p14:creationId xmlns:p14="http://schemas.microsoft.com/office/powerpoint/2010/main" val="2000638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30</a:t>
            </a:fld>
            <a:endParaRPr lang="en-US"/>
          </a:p>
        </p:txBody>
      </p:sp>
    </p:spTree>
    <p:extLst>
      <p:ext uri="{BB962C8B-B14F-4D97-AF65-F5344CB8AC3E}">
        <p14:creationId xmlns:p14="http://schemas.microsoft.com/office/powerpoint/2010/main" val="2520617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STOP - THINK &amp; GO Decision-Making Process stresses the importance of viewing driving as a goal-oriented, mental process requiring the undivided attention of the driver. Drivers are first instructed to STOP and clarify (verbalize) their driving goal and problem. In this model, the driving goal is the same for most driving situations: "To reach my destination safely.“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driving problem is related to the goal and is written as a question to be solved: "What must I do to reach my driving destination safely?"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31</a:t>
            </a:fld>
            <a:endParaRPr lang="en-US"/>
          </a:p>
        </p:txBody>
      </p:sp>
    </p:spTree>
    <p:extLst>
      <p:ext uri="{BB962C8B-B14F-4D97-AF65-F5344CB8AC3E}">
        <p14:creationId xmlns:p14="http://schemas.microsoft.com/office/powerpoint/2010/main" val="149683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Human risk factors relate to those human conditions which place drivers at increased risk. Factors such as visual acuity, perceptual skills, hearing, physical agility, and mental alertness can be compromised by such factors as aging, illness, use of medications, and other drug and alcohol use.  Vehicle risk factors relate to all those conditions which effect vehicle safety and performance. Equipment failure and misuse and structural limitations place driver, passengers, and other highway users at risk of being harmed. Highway condition risk factors relate to road surfaces, the availability of space, and visibility. Many highway condition risk factors are identifiable by highway controls such as signs, signals and road markings which are designed to regulate, warn, and guide drivers through roadway hazards.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34</a:t>
            </a:fld>
            <a:endParaRPr lang="en-US"/>
          </a:p>
        </p:txBody>
      </p:sp>
    </p:spTree>
    <p:extLst>
      <p:ext uri="{BB962C8B-B14F-4D97-AF65-F5344CB8AC3E}">
        <p14:creationId xmlns:p14="http://schemas.microsoft.com/office/powerpoint/2010/main" val="1786484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When young drivers are confronted with a driving situation, they are encouraged to seek a 3R's solution. The three filters will help drivers to slow down and review their driving choices in light of the risks they present. High-risk choices are to be avoided and acceptable risk choices are to be managed and implemented with safety in mind (risk protection, risk prevention, and risk reduction).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38</a:t>
            </a:fld>
            <a:endParaRPr lang="en-US"/>
          </a:p>
        </p:txBody>
      </p:sp>
    </p:spTree>
    <p:extLst>
      <p:ext uri="{BB962C8B-B14F-4D97-AF65-F5344CB8AC3E}">
        <p14:creationId xmlns:p14="http://schemas.microsoft.com/office/powerpoint/2010/main" val="3188807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Right Filter. </a:t>
            </a:r>
            <a:r>
              <a:rPr lang="en-US" sz="1200" b="0" i="0" u="none" strike="noStrike" kern="1200" baseline="0" dirty="0">
                <a:solidFill>
                  <a:schemeClr val="tx1"/>
                </a:solidFill>
                <a:latin typeface="+mn-lt"/>
                <a:ea typeface="+mn-ea"/>
                <a:cs typeface="+mn-cs"/>
              </a:rPr>
              <a:t>Drivers are asked to consider the driving risk factors and if the choice is filtered is a </a:t>
            </a:r>
            <a:r>
              <a:rPr lang="en-US" sz="1200" b="0" i="1" u="none" strike="noStrike" kern="1200" baseline="0" dirty="0">
                <a:solidFill>
                  <a:schemeClr val="tx1"/>
                </a:solidFill>
                <a:latin typeface="+mn-lt"/>
                <a:ea typeface="+mn-ea"/>
                <a:cs typeface="+mn-cs"/>
              </a:rPr>
              <a:t>right thing to do </a:t>
            </a:r>
            <a:r>
              <a:rPr lang="en-US" sz="1200" b="0" i="0" u="none" strike="noStrike" kern="1200" baseline="0" dirty="0">
                <a:solidFill>
                  <a:schemeClr val="tx1"/>
                </a:solidFill>
                <a:latin typeface="+mn-lt"/>
                <a:ea typeface="+mn-ea"/>
                <a:cs typeface="+mn-cs"/>
              </a:rPr>
              <a:t>in response to managing those risk factors? Right choices must be legal (based in law), ethical (meet acceptable driving standards) and moral (respectful and courteous). In addition, right choices must be helpful and not hurtful to drivers, passengers, other roadway users and property. To the extent that a driving choice meets these conditions, it will pass through the Right filter.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39</a:t>
            </a:fld>
            <a:endParaRPr lang="en-US"/>
          </a:p>
        </p:txBody>
      </p:sp>
    </p:spTree>
    <p:extLst>
      <p:ext uri="{BB962C8B-B14F-4D97-AF65-F5344CB8AC3E}">
        <p14:creationId xmlns:p14="http://schemas.microsoft.com/office/powerpoint/2010/main" val="19046381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Reality Filter. </a:t>
            </a:r>
            <a:r>
              <a:rPr lang="en-US" sz="1200" b="0" i="0" u="none" strike="noStrike" kern="1200" baseline="0" dirty="0">
                <a:solidFill>
                  <a:schemeClr val="tx1"/>
                </a:solidFill>
                <a:latin typeface="+mn-lt"/>
                <a:ea typeface="+mn-ea"/>
                <a:cs typeface="+mn-cs"/>
              </a:rPr>
              <a:t>The Reality filter challenges drivers to measure the risk(s) associated with the choice being considered. When measuring risk, drivers are to access valid and reliable information (facts, observational data, statistics, etc.) so they can consider the consequences of this choice and the probability of their occurrence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While scientists and crash reconstructionist cannot forecast who, when, or what will happen to specific individuals who engage in high-risk driving behaviors, they are able to offer useful predictive data that can assist drivers in drawing valid conclusions about their own driving situation. For example, there is much available and valid data pertaining to the consequences (and probability) of such high-risk behaviors as drinking alcohol and driving, speeding, and tailgating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 driving choice will pass through the Reality filter if the driver can provide valid and reliable evidence that supports this choice as one that will lead to successful goal attainment with minimal risk to driver, passengers and other roadway users. Choices lacking in valid and reliable evidence will not pass through this filter. Only when drivers do a Reality check on their choices are they capable of assessing their risk 	</a:t>
            </a:r>
          </a:p>
        </p:txBody>
      </p:sp>
      <p:sp>
        <p:nvSpPr>
          <p:cNvPr id="4" name="Slide Number Placeholder 3"/>
          <p:cNvSpPr>
            <a:spLocks noGrp="1"/>
          </p:cNvSpPr>
          <p:nvPr>
            <p:ph type="sldNum" sz="quarter" idx="5"/>
          </p:nvPr>
        </p:nvSpPr>
        <p:spPr/>
        <p:txBody>
          <a:bodyPr/>
          <a:lstStyle/>
          <a:p>
            <a:fld id="{5B012C48-CBE3-4456-858D-2A38C9D9ED43}" type="slidenum">
              <a:rPr lang="en-US" smtClean="0"/>
              <a:t>40</a:t>
            </a:fld>
            <a:endParaRPr lang="en-US"/>
          </a:p>
        </p:txBody>
      </p:sp>
    </p:spTree>
    <p:extLst>
      <p:ext uri="{BB962C8B-B14F-4D97-AF65-F5344CB8AC3E}">
        <p14:creationId xmlns:p14="http://schemas.microsoft.com/office/powerpoint/2010/main" val="1106498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mn-lt"/>
                <a:ea typeface="+mn-ea"/>
                <a:cs typeface="+mn-cs"/>
              </a:rPr>
              <a:t>Responsibility Filter. </a:t>
            </a:r>
            <a:r>
              <a:rPr lang="en-US" sz="1200" b="0" i="0" u="none" strike="noStrike" kern="1200" baseline="0" dirty="0">
                <a:solidFill>
                  <a:schemeClr val="tx1"/>
                </a:solidFill>
                <a:latin typeface="+mn-lt"/>
                <a:ea typeface="+mn-ea"/>
                <a:cs typeface="+mn-cs"/>
              </a:rPr>
              <a:t>While measuring risk is an objective scientific process, judging risk is very much a personal and subjective activity. Knowing the consequences and probability of risk still leaves drivers with the responsibility of deciding for themselves if they will accept or avoid the risk(s) associated with the choice being filtered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41</a:t>
            </a:fld>
            <a:endParaRPr lang="en-US"/>
          </a:p>
        </p:txBody>
      </p:sp>
    </p:spTree>
    <p:extLst>
      <p:ext uri="{BB962C8B-B14F-4D97-AF65-F5344CB8AC3E}">
        <p14:creationId xmlns:p14="http://schemas.microsoft.com/office/powerpoint/2010/main" val="3643581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Am I risking more than I can afford to lose? </a:t>
            </a:r>
            <a:r>
              <a:rPr lang="en-US" sz="1200" b="0" i="0" u="none" strike="noStrike" kern="1200" baseline="0" dirty="0">
                <a:solidFill>
                  <a:schemeClr val="tx1"/>
                </a:solidFill>
                <a:latin typeface="+mn-lt"/>
                <a:ea typeface="+mn-ea"/>
                <a:cs typeface="+mn-cs"/>
              </a:rPr>
              <a:t>With every driving choice, there are risks and the potential for loss. Some losses can be permanent such as loss of life and physical and mental disability, while other losses can be difficult from which to recover. The death and injury of friends, loss of a job and/or income, and loss of personal property can take their toll in human suffering. If the potential for loss is high and the nature of the loss great, drivers may be risking more than they can afford to lose</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Am I risking a lot for a little? </a:t>
            </a:r>
            <a:r>
              <a:rPr lang="en-US" sz="1200" b="0" i="0" u="none" strike="noStrike" kern="1200" baseline="0" dirty="0">
                <a:solidFill>
                  <a:schemeClr val="tx1"/>
                </a:solidFill>
                <a:latin typeface="+mn-lt"/>
                <a:ea typeface="+mn-ea"/>
                <a:cs typeface="+mn-cs"/>
              </a:rPr>
              <a:t>If the gains are small and the risks are high, drivers are risking a lot for a little. Drivers who take chances with their lives and the lives of others to save a few minutes of time are risking death and/or permanent disability for everyone affected by their high-risk choice. Drivers must consider the potential gains and losses associated with their choices before acting</a:t>
            </a: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42</a:t>
            </a:fld>
            <a:endParaRPr lang="en-US"/>
          </a:p>
        </p:txBody>
      </p:sp>
    </p:spTree>
    <p:extLst>
      <p:ext uri="{BB962C8B-B14F-4D97-AF65-F5344CB8AC3E}">
        <p14:creationId xmlns:p14="http://schemas.microsoft.com/office/powerpoint/2010/main" val="27972850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Do I feel comfortable with this choice? </a:t>
            </a:r>
            <a:r>
              <a:rPr lang="en-US" sz="1200" b="0" i="0" u="none" strike="noStrike" kern="1200" baseline="0" dirty="0">
                <a:solidFill>
                  <a:schemeClr val="tx1"/>
                </a:solidFill>
                <a:latin typeface="+mn-lt"/>
                <a:ea typeface="+mn-ea"/>
                <a:cs typeface="+mn-cs"/>
              </a:rPr>
              <a:t>Responsible drivers rely on their own intuition and gut feelings when making driving choices. Despite evidence that says this is a safe and responsible driving choice, a driver who feels uneasy or hesitant to act should reconsider his/her position rather than go against their feelings. Safe and responsible drivers listen to their head and heart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Will this choice help me get there safely? </a:t>
            </a:r>
            <a:r>
              <a:rPr lang="en-US" sz="1200" b="0" i="0" u="none" strike="noStrike" kern="1200" baseline="0" dirty="0">
                <a:solidFill>
                  <a:schemeClr val="tx1"/>
                </a:solidFill>
                <a:latin typeface="+mn-lt"/>
                <a:ea typeface="+mn-ea"/>
                <a:cs typeface="+mn-cs"/>
              </a:rPr>
              <a:t>The ultimate test of a responsible choice is that it will help the driver get from where he/she is to where he/she wants to be safely without putting passengers and other highway users at risk of injury or death </a:t>
            </a:r>
          </a:p>
          <a:p>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43</a:t>
            </a:fld>
            <a:endParaRPr lang="en-US"/>
          </a:p>
        </p:txBody>
      </p:sp>
    </p:spTree>
    <p:extLst>
      <p:ext uri="{BB962C8B-B14F-4D97-AF65-F5344CB8AC3E}">
        <p14:creationId xmlns:p14="http://schemas.microsoft.com/office/powerpoint/2010/main" val="10058282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Stop, Think, and Go Decision-Making Process provides young drivers with an opportunity to apply, in classroom settings and behind-the-wheel training, what they know and understand about safe and responsible driving. What follows is a case situation (figure 2.3) and discussion of how to implement the Stop, Think, and Go Decision-Making Process using the worksheet in figure 2.4</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46</a:t>
            </a:fld>
            <a:endParaRPr lang="en-US"/>
          </a:p>
        </p:txBody>
      </p:sp>
    </p:spTree>
    <p:extLst>
      <p:ext uri="{BB962C8B-B14F-4D97-AF65-F5344CB8AC3E}">
        <p14:creationId xmlns:p14="http://schemas.microsoft.com/office/powerpoint/2010/main" val="1171737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Some specific risk factors and dangers present in A Driving Dilemma (figure 2.3) are as follows: </a:t>
            </a:r>
          </a:p>
          <a:p>
            <a:r>
              <a:rPr lang="en-US" sz="1200" b="0" i="0" u="none" strike="noStrike" kern="1200" baseline="0" dirty="0">
                <a:solidFill>
                  <a:schemeClr val="tx1"/>
                </a:solidFill>
                <a:latin typeface="+mn-lt"/>
                <a:ea typeface="+mn-ea"/>
                <a:cs typeface="+mn-cs"/>
              </a:rPr>
              <a:t>•Snow covered road Loss of control of vehicle due to poor traction resulting in harm to driver, vehicle and other roadway users.</a:t>
            </a:r>
          </a:p>
          <a:p>
            <a:r>
              <a:rPr lang="en-US" sz="1200" b="0" i="0" u="none" strike="noStrike" kern="1200" baseline="0" dirty="0">
                <a:solidFill>
                  <a:schemeClr val="tx1"/>
                </a:solidFill>
                <a:latin typeface="+mn-lt"/>
                <a:ea typeface="+mn-ea"/>
                <a:cs typeface="+mn-cs"/>
              </a:rPr>
              <a:t>•Moderate road grade Loss of control due to increased speed going downhill coupled with poor traction. Result: harm to driver, vehicle, and other roadway users.</a:t>
            </a:r>
          </a:p>
          <a:p>
            <a:r>
              <a:rPr lang="en-US" sz="1200" b="0" i="0" u="none" strike="noStrike" kern="1200" baseline="0" dirty="0">
                <a:solidFill>
                  <a:schemeClr val="tx1"/>
                </a:solidFill>
                <a:latin typeface="+mn-lt"/>
                <a:ea typeface="+mn-ea"/>
                <a:cs typeface="+mn-cs"/>
              </a:rPr>
              <a:t>•Curve in road Loss of control brought on by the previous risk factors and gravitational forces in navigating a curve. Dangers: same as above</a:t>
            </a:r>
          </a:p>
          <a:p>
            <a:r>
              <a:rPr lang="en-US" sz="1200" b="0" i="0" u="none" strike="noStrike" kern="1200" baseline="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53</a:t>
            </a:fld>
            <a:endParaRPr lang="en-US"/>
          </a:p>
        </p:txBody>
      </p:sp>
    </p:spTree>
    <p:extLst>
      <p:ext uri="{BB962C8B-B14F-4D97-AF65-F5344CB8AC3E}">
        <p14:creationId xmlns:p14="http://schemas.microsoft.com/office/powerpoint/2010/main" val="34947108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59</a:t>
            </a:fld>
            <a:endParaRPr lang="en-US"/>
          </a:p>
        </p:txBody>
      </p:sp>
    </p:spTree>
    <p:extLst>
      <p:ext uri="{BB962C8B-B14F-4D97-AF65-F5344CB8AC3E}">
        <p14:creationId xmlns:p14="http://schemas.microsoft.com/office/powerpoint/2010/main" val="2619358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F38B-4F72-1840-49DA-E8867A16189A}"/>
              </a:ext>
            </a:extLst>
          </p:cNvPr>
          <p:cNvSpPr>
            <a:spLocks noGrp="1"/>
          </p:cNvSpPr>
          <p:nvPr>
            <p:ph type="ctrTitle"/>
          </p:nvPr>
        </p:nvSpPr>
        <p:spPr>
          <a:xfrm>
            <a:off x="1463615" y="1913178"/>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A6C16A18-8BEE-A3DE-0E0A-257BD711267C}"/>
              </a:ext>
            </a:extLst>
          </p:cNvPr>
          <p:cNvSpPr>
            <a:spLocks noGrp="1"/>
          </p:cNvSpPr>
          <p:nvPr>
            <p:ph type="subTitle" idx="1"/>
          </p:nvPr>
        </p:nvSpPr>
        <p:spPr>
          <a:xfrm>
            <a:off x="1524000" y="43007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01BEB6-B431-7786-071D-B956BF878A1F}"/>
              </a:ext>
            </a:extLst>
          </p:cNvPr>
          <p:cNvSpPr>
            <a:spLocks noGrp="1"/>
          </p:cNvSpPr>
          <p:nvPr>
            <p:ph type="dt" sz="half" idx="10"/>
          </p:nvPr>
        </p:nvSpPr>
        <p:spPr/>
        <p:txBody>
          <a:bodyPr/>
          <a:lstStyle/>
          <a:p>
            <a:fld id="{22BA6408-90F9-4FE1-83A4-B1D50ED00294}" type="datetime1">
              <a:rPr lang="en-US" smtClean="0"/>
              <a:t>9/10/2026</a:t>
            </a:fld>
            <a:endParaRPr lang="en-US"/>
          </a:p>
        </p:txBody>
      </p:sp>
      <p:sp>
        <p:nvSpPr>
          <p:cNvPr id="5" name="Footer Placeholder 4">
            <a:extLst>
              <a:ext uri="{FF2B5EF4-FFF2-40B4-BE49-F238E27FC236}">
                <a16:creationId xmlns:a16="http://schemas.microsoft.com/office/drawing/2014/main" id="{6FA8B36E-268F-799C-F7BC-8365CD476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6D37CF-0AD6-ECB7-3ECC-E2DB4F60D73A}"/>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Picture 6">
            <a:extLst>
              <a:ext uri="{FF2B5EF4-FFF2-40B4-BE49-F238E27FC236}">
                <a16:creationId xmlns:a16="http://schemas.microsoft.com/office/drawing/2014/main" id="{73CA9021-3EA6-3F1D-A425-16C8069FC0B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9" name="Picture 8" descr="Pennsylvania Department of Education">
            <a:extLst>
              <a:ext uri="{FF2B5EF4-FFF2-40B4-BE49-F238E27FC236}">
                <a16:creationId xmlns:a16="http://schemas.microsoft.com/office/drawing/2014/main" id="{19A8CA6C-9F08-BCD4-731C-A3B94D64C23E}"/>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329225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B487-1515-5EC0-EEE4-58615CC7ED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E4DAF0-3314-8F24-DDFE-B90A441624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0363D0-A71B-A696-2912-89A6CF2E6BD6}"/>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Footer Placeholder 4">
            <a:extLst>
              <a:ext uri="{FF2B5EF4-FFF2-40B4-BE49-F238E27FC236}">
                <a16:creationId xmlns:a16="http://schemas.microsoft.com/office/drawing/2014/main" id="{DB3E8AFF-CE3F-E0E8-4EF3-7DA0B1E1BB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9A4848-B5F4-26E7-D4E3-56FF89A9A004}"/>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Content Placeholder 6">
            <a:extLst>
              <a:ext uri="{FF2B5EF4-FFF2-40B4-BE49-F238E27FC236}">
                <a16:creationId xmlns:a16="http://schemas.microsoft.com/office/drawing/2014/main" id="{79C3DD4C-86BC-D051-AE3E-45FB253C998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9" name="Picture 8">
            <a:extLst>
              <a:ext uri="{FF2B5EF4-FFF2-40B4-BE49-F238E27FC236}">
                <a16:creationId xmlns:a16="http://schemas.microsoft.com/office/drawing/2014/main" id="{FCEF0906-6B73-E265-67CC-1222F46BCFE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99072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F210-029F-E095-CA68-8B2290AD13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DE8633-CAF1-94AE-D24C-21B3EB5AEE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2C7BC3-E25D-D40A-6B64-7EF414A1EEE2}"/>
              </a:ext>
            </a:extLst>
          </p:cNvPr>
          <p:cNvSpPr>
            <a:spLocks noGrp="1"/>
          </p:cNvSpPr>
          <p:nvPr>
            <p:ph type="dt" sz="half" idx="10"/>
          </p:nvPr>
        </p:nvSpPr>
        <p:spPr/>
        <p:txBody>
          <a:bodyPr/>
          <a:lstStyle/>
          <a:p>
            <a:fld id="{A918DB6E-6D70-4FEC-A112-5F97BC4AEE43}" type="datetime1">
              <a:rPr lang="en-US" smtClean="0"/>
              <a:t>9/10/2026</a:t>
            </a:fld>
            <a:endParaRPr lang="en-US"/>
          </a:p>
        </p:txBody>
      </p:sp>
      <p:sp>
        <p:nvSpPr>
          <p:cNvPr id="5" name="Footer Placeholder 4">
            <a:extLst>
              <a:ext uri="{FF2B5EF4-FFF2-40B4-BE49-F238E27FC236}">
                <a16:creationId xmlns:a16="http://schemas.microsoft.com/office/drawing/2014/main" id="{AE47242D-6913-7C20-7953-B581907F3F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79EFF3-20FA-34D5-B90C-BE36221D5CEA}"/>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Picture 6">
            <a:extLst>
              <a:ext uri="{FF2B5EF4-FFF2-40B4-BE49-F238E27FC236}">
                <a16:creationId xmlns:a16="http://schemas.microsoft.com/office/drawing/2014/main" id="{C56D4987-17F8-5DD6-30EC-9DA0725D335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9" name="Picture 8">
            <a:extLst>
              <a:ext uri="{FF2B5EF4-FFF2-40B4-BE49-F238E27FC236}">
                <a16:creationId xmlns:a16="http://schemas.microsoft.com/office/drawing/2014/main" id="{C862E435-AA10-E027-0747-8303CB75EF5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2642947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BE1CD-B1D2-FD34-4B40-B97BAD7444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108F26-BE84-E16A-DCC9-30F0C46982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8E27B-F2B3-D744-F6F2-A89C651C74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C5F240-8BB6-EF46-2AF5-52667484661D}"/>
              </a:ext>
            </a:extLst>
          </p:cNvPr>
          <p:cNvSpPr>
            <a:spLocks noGrp="1"/>
          </p:cNvSpPr>
          <p:nvPr>
            <p:ph type="dt" sz="half" idx="10"/>
          </p:nvPr>
        </p:nvSpPr>
        <p:spPr/>
        <p:txBody>
          <a:bodyPr/>
          <a:lstStyle/>
          <a:p>
            <a:fld id="{956BFE5A-6E96-494B-BDD8-6F437FF9AB11}" type="datetime1">
              <a:rPr lang="en-US" smtClean="0"/>
              <a:t>9/10/2026</a:t>
            </a:fld>
            <a:endParaRPr lang="en-US"/>
          </a:p>
        </p:txBody>
      </p:sp>
      <p:sp>
        <p:nvSpPr>
          <p:cNvPr id="6" name="Footer Placeholder 5">
            <a:extLst>
              <a:ext uri="{FF2B5EF4-FFF2-40B4-BE49-F238E27FC236}">
                <a16:creationId xmlns:a16="http://schemas.microsoft.com/office/drawing/2014/main" id="{EF3F7E33-4ACC-CA0E-A851-0633E8007C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1526BE-FED8-3A4C-D122-F217B17929FD}"/>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8" name="Content Placeholder 6">
            <a:extLst>
              <a:ext uri="{FF2B5EF4-FFF2-40B4-BE49-F238E27FC236}">
                <a16:creationId xmlns:a16="http://schemas.microsoft.com/office/drawing/2014/main" id="{E05121F8-F8D0-12BE-2280-7E60891ED6C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1" name="Picture 10">
            <a:extLst>
              <a:ext uri="{FF2B5EF4-FFF2-40B4-BE49-F238E27FC236}">
                <a16:creationId xmlns:a16="http://schemas.microsoft.com/office/drawing/2014/main" id="{0580675B-B3BC-8CA7-4E82-410286BFD75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399641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AC45C-FCDD-8C82-6BAE-191F39AEF9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A0E196-69DC-0037-E268-81EEC6A19E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5793AD-42F2-D892-5BC1-2C2EEFCFD8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4833A3-0D20-240B-BF7B-E79DB765F1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6CD78F-9005-BA9B-FE0C-7CD98EC815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797DD2-4FC4-4BD3-E123-CBC3D4E319A6}"/>
              </a:ext>
            </a:extLst>
          </p:cNvPr>
          <p:cNvSpPr>
            <a:spLocks noGrp="1"/>
          </p:cNvSpPr>
          <p:nvPr>
            <p:ph type="dt" sz="half" idx="10"/>
          </p:nvPr>
        </p:nvSpPr>
        <p:spPr/>
        <p:txBody>
          <a:bodyPr/>
          <a:lstStyle/>
          <a:p>
            <a:fld id="{B1C15760-DF15-44D3-BE51-84A885468F1F}" type="datetime1">
              <a:rPr lang="en-US" smtClean="0"/>
              <a:t>9/10/2026</a:t>
            </a:fld>
            <a:endParaRPr lang="en-US"/>
          </a:p>
        </p:txBody>
      </p:sp>
      <p:sp>
        <p:nvSpPr>
          <p:cNvPr id="8" name="Footer Placeholder 7">
            <a:extLst>
              <a:ext uri="{FF2B5EF4-FFF2-40B4-BE49-F238E27FC236}">
                <a16:creationId xmlns:a16="http://schemas.microsoft.com/office/drawing/2014/main" id="{89E03071-322D-C992-7498-959F4A42B6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F68EC2-081E-D5E2-4E69-34D35705C95E}"/>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10" name="Content Placeholder 6">
            <a:extLst>
              <a:ext uri="{FF2B5EF4-FFF2-40B4-BE49-F238E27FC236}">
                <a16:creationId xmlns:a16="http://schemas.microsoft.com/office/drawing/2014/main" id="{7D39C305-7D91-BD64-0A4C-03A5F78D181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2" name="Picture 11">
            <a:extLst>
              <a:ext uri="{FF2B5EF4-FFF2-40B4-BE49-F238E27FC236}">
                <a16:creationId xmlns:a16="http://schemas.microsoft.com/office/drawing/2014/main" id="{35F192BF-258E-20F7-A4FE-86E7ABF4F5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758731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EBD6-84C9-6F8B-1FA6-F3CDF548A6DD}"/>
              </a:ext>
            </a:extLst>
          </p:cNvPr>
          <p:cNvSpPr>
            <a:spLocks noGrp="1"/>
          </p:cNvSpPr>
          <p:nvPr>
            <p:ph type="title"/>
          </p:nvPr>
        </p:nvSpPr>
        <p:spPr>
          <a:xfrm>
            <a:off x="838200" y="269425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E9EA2365-C3E5-3626-0B83-978B2CF7F2F7}"/>
              </a:ext>
            </a:extLst>
          </p:cNvPr>
          <p:cNvSpPr>
            <a:spLocks noGrp="1"/>
          </p:cNvSpPr>
          <p:nvPr>
            <p:ph type="dt" sz="half" idx="10"/>
          </p:nvPr>
        </p:nvSpPr>
        <p:spPr/>
        <p:txBody>
          <a:bodyPr/>
          <a:lstStyle/>
          <a:p>
            <a:fld id="{3A2CBF18-C1C5-4E58-AE1E-EFC1DEA4ED61}" type="datetime1">
              <a:rPr lang="en-US" smtClean="0"/>
              <a:t>9/10/2026</a:t>
            </a:fld>
            <a:endParaRPr lang="en-US"/>
          </a:p>
        </p:txBody>
      </p:sp>
      <p:sp>
        <p:nvSpPr>
          <p:cNvPr id="4" name="Footer Placeholder 3">
            <a:extLst>
              <a:ext uri="{FF2B5EF4-FFF2-40B4-BE49-F238E27FC236}">
                <a16:creationId xmlns:a16="http://schemas.microsoft.com/office/drawing/2014/main" id="{DDFDCAC1-0456-600F-02CB-792E298A44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811319-E93D-F436-D166-049D1CE1B4E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6" name="Picture 5">
            <a:extLst>
              <a:ext uri="{FF2B5EF4-FFF2-40B4-BE49-F238E27FC236}">
                <a16:creationId xmlns:a16="http://schemas.microsoft.com/office/drawing/2014/main" id="{CAD87B9F-3FE8-A5B1-53CA-F7B23BB3649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8" name="Picture 7">
            <a:extLst>
              <a:ext uri="{FF2B5EF4-FFF2-40B4-BE49-F238E27FC236}">
                <a16:creationId xmlns:a16="http://schemas.microsoft.com/office/drawing/2014/main" id="{042C348F-656E-A509-A3F4-C9BF0BEE962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1860688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EBD6-84C9-6F8B-1FA6-F3CDF548A6DD}"/>
              </a:ext>
            </a:extLst>
          </p:cNvPr>
          <p:cNvSpPr>
            <a:spLocks noGrp="1"/>
          </p:cNvSpPr>
          <p:nvPr>
            <p:ph type="title"/>
          </p:nvPr>
        </p:nvSpPr>
        <p:spPr>
          <a:xfrm>
            <a:off x="838200" y="62391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E9EA2365-C3E5-3626-0B83-978B2CF7F2F7}"/>
              </a:ext>
            </a:extLst>
          </p:cNvPr>
          <p:cNvSpPr>
            <a:spLocks noGrp="1"/>
          </p:cNvSpPr>
          <p:nvPr>
            <p:ph type="dt" sz="half" idx="10"/>
          </p:nvPr>
        </p:nvSpPr>
        <p:spPr/>
        <p:txBody>
          <a:bodyPr/>
          <a:lstStyle/>
          <a:p>
            <a:fld id="{C2423AD3-50EC-4B5C-A8DC-11AAD0AA691E}" type="datetime1">
              <a:rPr lang="en-US" smtClean="0"/>
              <a:t>9/10/2026</a:t>
            </a:fld>
            <a:endParaRPr lang="en-US"/>
          </a:p>
        </p:txBody>
      </p:sp>
      <p:sp>
        <p:nvSpPr>
          <p:cNvPr id="4" name="Footer Placeholder 3">
            <a:extLst>
              <a:ext uri="{FF2B5EF4-FFF2-40B4-BE49-F238E27FC236}">
                <a16:creationId xmlns:a16="http://schemas.microsoft.com/office/drawing/2014/main" id="{DDFDCAC1-0456-600F-02CB-792E298A44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811319-E93D-F436-D166-049D1CE1B4E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Content Placeholder 6">
            <a:extLst>
              <a:ext uri="{FF2B5EF4-FFF2-40B4-BE49-F238E27FC236}">
                <a16:creationId xmlns:a16="http://schemas.microsoft.com/office/drawing/2014/main" id="{E4F887E4-34BD-F7FC-4D22-B4F5E90DECB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6" name="Picture 5">
            <a:extLst>
              <a:ext uri="{FF2B5EF4-FFF2-40B4-BE49-F238E27FC236}">
                <a16:creationId xmlns:a16="http://schemas.microsoft.com/office/drawing/2014/main" id="{718AE777-06EB-70FE-4255-062F8A9CF20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7986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F3509735-4568-4232-8455-719822765581}" type="datetime1">
              <a:rPr lang="en-US" smtClean="0"/>
              <a:t>9/10/2026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5" name="Picture 4">
            <a:extLst>
              <a:ext uri="{FF2B5EF4-FFF2-40B4-BE49-F238E27FC236}">
                <a16:creationId xmlns:a16="http://schemas.microsoft.com/office/drawing/2014/main" id="{0458D707-3027-F739-5F6C-B2E78319416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7" name="Picture 6">
            <a:extLst>
              <a:ext uri="{FF2B5EF4-FFF2-40B4-BE49-F238E27FC236}">
                <a16:creationId xmlns:a16="http://schemas.microsoft.com/office/drawing/2014/main" id="{BF81B16E-BDC0-1CE6-746A-3B85BFA0CD0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2694991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40F2A2EE-1442-4CB6-BF6C-1D64706A3A6A}" type="datetime1">
              <a:rPr lang="en-US" smtClean="0"/>
              <a:t>9/10/2026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5" name="Content Placeholder 6">
            <a:extLst>
              <a:ext uri="{FF2B5EF4-FFF2-40B4-BE49-F238E27FC236}">
                <a16:creationId xmlns:a16="http://schemas.microsoft.com/office/drawing/2014/main" id="{8844F8AB-E383-518B-0A27-BEF6C9D7D9B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7" name="Picture 6">
            <a:extLst>
              <a:ext uri="{FF2B5EF4-FFF2-40B4-BE49-F238E27FC236}">
                <a16:creationId xmlns:a16="http://schemas.microsoft.com/office/drawing/2014/main" id="{3970D4DD-2558-A489-2A93-523F829204F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2864512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AF212BA9-EFE2-4AFF-BF9D-E8B1DAC0BC18}" type="datetime1">
              <a:rPr lang="en-US" smtClean="0"/>
              <a:t>9/10/2026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6" name="Picture 5" descr="Pennsylvania Department of Education Logo">
            <a:extLst>
              <a:ext uri="{FF2B5EF4-FFF2-40B4-BE49-F238E27FC236}">
                <a16:creationId xmlns:a16="http://schemas.microsoft.com/office/drawing/2014/main" id="{BF49D115-6E3C-0A02-2556-15FC8E1DC877}"/>
              </a:ext>
            </a:extLst>
          </p:cNvPr>
          <p:cNvPicPr>
            <a:picLocks noChangeAspect="1"/>
          </p:cNvPicPr>
          <p:nvPr userDrawn="1"/>
        </p:nvPicPr>
        <p:blipFill>
          <a:blip r:embed="rId2"/>
          <a:stretch>
            <a:fillRect/>
          </a:stretch>
        </p:blipFill>
        <p:spPr>
          <a:xfrm>
            <a:off x="10355327" y="136525"/>
            <a:ext cx="1836673" cy="655955"/>
          </a:xfrm>
          <a:prstGeom prst="rect">
            <a:avLst/>
          </a:prstGeom>
        </p:spPr>
      </p:pic>
      <p:pic>
        <p:nvPicPr>
          <p:cNvPr id="7" name="Picture 6">
            <a:extLst>
              <a:ext uri="{FF2B5EF4-FFF2-40B4-BE49-F238E27FC236}">
                <a16:creationId xmlns:a16="http://schemas.microsoft.com/office/drawing/2014/main" id="{8C504C3F-60BB-14EF-091F-9565A3C0C17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725475" y="257902"/>
            <a:ext cx="2121348" cy="2121348"/>
          </a:xfrm>
          <a:prstGeom prst="rect">
            <a:avLst/>
          </a:prstGeom>
        </p:spPr>
      </p:pic>
      <p:pic>
        <p:nvPicPr>
          <p:cNvPr id="5" name="Picture 4">
            <a:extLst>
              <a:ext uri="{FF2B5EF4-FFF2-40B4-BE49-F238E27FC236}">
                <a16:creationId xmlns:a16="http://schemas.microsoft.com/office/drawing/2014/main" id="{ABE4A621-C5EF-F120-204F-E14FF3546E8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0960" y="913857"/>
            <a:ext cx="1619691" cy="682819"/>
          </a:xfrm>
          <a:prstGeom prst="rect">
            <a:avLst/>
          </a:prstGeom>
        </p:spPr>
      </p:pic>
    </p:spTree>
    <p:extLst>
      <p:ext uri="{BB962C8B-B14F-4D97-AF65-F5344CB8AC3E}">
        <p14:creationId xmlns:p14="http://schemas.microsoft.com/office/powerpoint/2010/main" val="398861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685F-8FE5-BAB3-651F-9216D373BE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66450A-26B0-FB21-73CE-9019D9AC41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7202F7-784D-F7D4-B425-FA808B4D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43AEB-D729-04FF-7CA8-FEBE5A69B881}"/>
              </a:ext>
            </a:extLst>
          </p:cNvPr>
          <p:cNvSpPr>
            <a:spLocks noGrp="1"/>
          </p:cNvSpPr>
          <p:nvPr>
            <p:ph type="dt" sz="half" idx="10"/>
          </p:nvPr>
        </p:nvSpPr>
        <p:spPr/>
        <p:txBody>
          <a:bodyPr/>
          <a:lstStyle/>
          <a:p>
            <a:fld id="{39FB0975-47B6-4BE8-B879-EB115C8840C9}" type="datetime1">
              <a:rPr lang="en-US" smtClean="0"/>
              <a:t>9/10/2026</a:t>
            </a:fld>
            <a:endParaRPr lang="en-US"/>
          </a:p>
        </p:txBody>
      </p:sp>
      <p:sp>
        <p:nvSpPr>
          <p:cNvPr id="6" name="Footer Placeholder 5">
            <a:extLst>
              <a:ext uri="{FF2B5EF4-FFF2-40B4-BE49-F238E27FC236}">
                <a16:creationId xmlns:a16="http://schemas.microsoft.com/office/drawing/2014/main" id="{23EDC3CA-9838-7D30-1571-F4294DB38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B8D24C-2601-ACA8-2C0B-181A7F2C3A4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8" name="Content Placeholder 6">
            <a:extLst>
              <a:ext uri="{FF2B5EF4-FFF2-40B4-BE49-F238E27FC236}">
                <a16:creationId xmlns:a16="http://schemas.microsoft.com/office/drawing/2014/main" id="{000F9132-2FA6-531B-853B-7FA60C4EE98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0" name="Picture 9">
            <a:extLst>
              <a:ext uri="{FF2B5EF4-FFF2-40B4-BE49-F238E27FC236}">
                <a16:creationId xmlns:a16="http://schemas.microsoft.com/office/drawing/2014/main" id="{C341FCB5-0407-2AE2-B5A5-AAB8FEE4037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091097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A541-70B4-C2B2-8919-38928449B1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75DF3D-5910-9092-944E-68073C5AD3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21744E-5668-8E0E-7F9D-79A21C0627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754305-D8FA-18F1-7D1C-0323602500FA}"/>
              </a:ext>
            </a:extLst>
          </p:cNvPr>
          <p:cNvSpPr>
            <a:spLocks noGrp="1"/>
          </p:cNvSpPr>
          <p:nvPr>
            <p:ph type="dt" sz="half" idx="10"/>
          </p:nvPr>
        </p:nvSpPr>
        <p:spPr/>
        <p:txBody>
          <a:bodyPr/>
          <a:lstStyle/>
          <a:p>
            <a:fld id="{C43C5B11-EC1F-4C0C-86C0-7EC27F255174}" type="datetime1">
              <a:rPr lang="en-US" smtClean="0"/>
              <a:t>9/10/2026</a:t>
            </a:fld>
            <a:endParaRPr lang="en-US"/>
          </a:p>
        </p:txBody>
      </p:sp>
      <p:sp>
        <p:nvSpPr>
          <p:cNvPr id="6" name="Footer Placeholder 5">
            <a:extLst>
              <a:ext uri="{FF2B5EF4-FFF2-40B4-BE49-F238E27FC236}">
                <a16:creationId xmlns:a16="http://schemas.microsoft.com/office/drawing/2014/main" id="{71354EDB-B905-1AF9-78F3-44291E2CDA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5354CF-B85A-F363-9999-9A8B7188D703}"/>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10" name="Picture 9">
            <a:extLst>
              <a:ext uri="{FF2B5EF4-FFF2-40B4-BE49-F238E27FC236}">
                <a16:creationId xmlns:a16="http://schemas.microsoft.com/office/drawing/2014/main" id="{931248E6-F468-3E78-9D55-0EAE4144AE6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501188" y="611585"/>
            <a:ext cx="2121348" cy="2121348"/>
          </a:xfrm>
          <a:prstGeom prst="rect">
            <a:avLst/>
          </a:prstGeom>
        </p:spPr>
      </p:pic>
      <p:pic>
        <p:nvPicPr>
          <p:cNvPr id="8" name="Picture 7">
            <a:extLst>
              <a:ext uri="{FF2B5EF4-FFF2-40B4-BE49-F238E27FC236}">
                <a16:creationId xmlns:a16="http://schemas.microsoft.com/office/drawing/2014/main" id="{1A3512F0-7236-492D-98DD-3848FC95B6B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67028" y="1319032"/>
            <a:ext cx="1619691" cy="682819"/>
          </a:xfrm>
          <a:prstGeom prst="rect">
            <a:avLst/>
          </a:prstGeom>
        </p:spPr>
      </p:pic>
    </p:spTree>
    <p:extLst>
      <p:ext uri="{BB962C8B-B14F-4D97-AF65-F5344CB8AC3E}">
        <p14:creationId xmlns:p14="http://schemas.microsoft.com/office/powerpoint/2010/main" val="180599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B487-1515-5EC0-EEE4-58615CC7EDC2}"/>
              </a:ext>
            </a:extLst>
          </p:cNvPr>
          <p:cNvSpPr>
            <a:spLocks noGrp="1"/>
          </p:cNvSpPr>
          <p:nvPr>
            <p:ph type="title" hasCustomPrompt="1"/>
          </p:nvPr>
        </p:nvSpPr>
        <p:spPr/>
        <p:txBody>
          <a:bodyPr/>
          <a:lstStyle>
            <a:lvl1pPr>
              <a:defRPr/>
            </a:lvl1pPr>
          </a:lstStyle>
          <a:p>
            <a:r>
              <a:rPr lang="en-US" dirty="0"/>
              <a:t>Contact/Mission</a:t>
            </a:r>
          </a:p>
        </p:txBody>
      </p:sp>
      <p:sp>
        <p:nvSpPr>
          <p:cNvPr id="3" name="Content Placeholder 2">
            <a:extLst>
              <a:ext uri="{FF2B5EF4-FFF2-40B4-BE49-F238E27FC236}">
                <a16:creationId xmlns:a16="http://schemas.microsoft.com/office/drawing/2014/main" id="{E1E4DAF0-3314-8F24-DDFE-B90A4416247A}"/>
              </a:ext>
            </a:extLst>
          </p:cNvPr>
          <p:cNvSpPr>
            <a:spLocks noGrp="1"/>
          </p:cNvSpPr>
          <p:nvPr>
            <p:ph idx="1"/>
          </p:nvPr>
        </p:nvSpPr>
        <p:spPr>
          <a:xfrm>
            <a:off x="838200" y="1825625"/>
            <a:ext cx="10515600" cy="18751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50363D0-A71B-A696-2912-89A6CF2E6BD6}"/>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4C72E730-7964-4CDF-A2E3-4BCF0755E00A}" type="datetime1">
              <a:rPr lang="en-US" smtClean="0"/>
              <a:t>9/10/2026</a:t>
            </a:fld>
            <a:endParaRPr lang="en-US" dirty="0"/>
          </a:p>
        </p:txBody>
      </p:sp>
      <p:sp>
        <p:nvSpPr>
          <p:cNvPr id="6" name="Slide Number Placeholder 5">
            <a:extLst>
              <a:ext uri="{FF2B5EF4-FFF2-40B4-BE49-F238E27FC236}">
                <a16:creationId xmlns:a16="http://schemas.microsoft.com/office/drawing/2014/main" id="{F89A4848-B5F4-26E7-D4E3-56FF89A9A004}"/>
              </a:ext>
            </a:extLst>
          </p:cNvPr>
          <p:cNvSpPr>
            <a:spLocks noGrp="1"/>
          </p:cNvSpPr>
          <p:nvPr>
            <p:ph type="sldNum" sz="quarter" idx="12"/>
          </p:nvPr>
        </p:nvSpPr>
        <p:spPr/>
        <p:txBody>
          <a:bodyPr/>
          <a:lstStyle/>
          <a:p>
            <a:fld id="{B24F5015-3417-4B27-A586-E4CCF4D77832}" type="slidenum">
              <a:rPr lang="en-US" smtClean="0"/>
              <a:t>‹#›</a:t>
            </a:fld>
            <a:endParaRPr lang="en-US" dirty="0"/>
          </a:p>
        </p:txBody>
      </p:sp>
      <p:pic>
        <p:nvPicPr>
          <p:cNvPr id="7" name="Content Placeholder 6">
            <a:extLst>
              <a:ext uri="{FF2B5EF4-FFF2-40B4-BE49-F238E27FC236}">
                <a16:creationId xmlns:a16="http://schemas.microsoft.com/office/drawing/2014/main" id="{79C3DD4C-86BC-D051-AE3E-45FB253C998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sp>
        <p:nvSpPr>
          <p:cNvPr id="9" name="TextBox 8">
            <a:extLst>
              <a:ext uri="{FF2B5EF4-FFF2-40B4-BE49-F238E27FC236}">
                <a16:creationId xmlns:a16="http://schemas.microsoft.com/office/drawing/2014/main" id="{A4913B61-B8DB-8A4C-59D3-7CF2ABAB7F3B}"/>
              </a:ext>
            </a:extLst>
          </p:cNvPr>
          <p:cNvSpPr txBox="1"/>
          <p:nvPr userDrawn="1"/>
        </p:nvSpPr>
        <p:spPr>
          <a:xfrm>
            <a:off x="1086928" y="4606505"/>
            <a:ext cx="10266872"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latin typeface="Arial" panose="020B0604020202020204" pitchFamily="34" charset="0"/>
                <a:cs typeface="Arial" panose="020B0604020202020204" pitchFamily="34" charset="0"/>
              </a:rPr>
              <a:t>The mission of the Department of Education is to ensure that every learner has access to a world-class education system that academically prepares children and adults to succeed as productive citizens. Further, the Department seeks to establish a culture that is committed to improving opportunities throughout the commonwealth by ensuring that technical support, resources, and optimal learning environments are available for all students, whether children or adults.</a:t>
            </a:r>
            <a:endParaRPr lang="en-US" sz="1600" dirty="0">
              <a:latin typeface="Arial" panose="020B0604020202020204" pitchFamily="34" charset="0"/>
              <a:cs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DF73F6BE-725E-5F46-9C6B-F4613CC3CF9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409949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D5EECB-BA88-AB8C-2130-CCFA959299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E3E900D-2962-0933-E1EE-1A25E5EBFE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10E451C-7B19-00FE-8DB4-9DD64B4958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A295EC-14AD-4FC4-B914-473EB0A47781}" type="datetime1">
              <a:rPr lang="en-US" smtClean="0"/>
              <a:t>9/10/2026</a:t>
            </a:fld>
            <a:endParaRPr lang="en-US" dirty="0"/>
          </a:p>
        </p:txBody>
      </p:sp>
      <p:sp>
        <p:nvSpPr>
          <p:cNvPr id="5" name="Footer Placeholder 4">
            <a:extLst>
              <a:ext uri="{FF2B5EF4-FFF2-40B4-BE49-F238E27FC236}">
                <a16:creationId xmlns:a16="http://schemas.microsoft.com/office/drawing/2014/main" id="{1BFF7FC3-0481-E379-7CCC-6123B0BE6E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FBC55C25-28C2-4C10-5388-29FF6AE39C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F5015-3417-4B27-A586-E4CCF4D77832}" type="slidenum">
              <a:rPr lang="en-US" smtClean="0"/>
              <a:t>‹#›</a:t>
            </a:fld>
            <a:endParaRPr lang="en-US" dirty="0"/>
          </a:p>
        </p:txBody>
      </p:sp>
    </p:spTree>
    <p:extLst>
      <p:ext uri="{BB962C8B-B14F-4D97-AF65-F5344CB8AC3E}">
        <p14:creationId xmlns:p14="http://schemas.microsoft.com/office/powerpoint/2010/main" val="1061611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61" r:id="rId9"/>
    <p:sldLayoutId id="2147483662" r:id="rId10"/>
    <p:sldLayoutId id="2147483656" r:id="rId11"/>
    <p:sldLayoutId id="2147483657" r:id="rId12"/>
    <p:sldLayoutId id="2147483663" r:id="rId13"/>
  </p:sldLayoutIdLst>
  <p:hf hdr="0" ft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emf"/><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1.emf"/><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2.emf"/></Relationships>
</file>

<file path=ppt/slides/_rels/slide3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12.emf"/></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png"/><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3.wdp"/><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2.emf"/></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6.pn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9.png"/><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4" Type="http://schemas.microsoft.com/office/2007/relationships/hdphoto" Target="../media/hdphoto1.wdp"/></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9C3E0-7EF5-2F3E-9DEF-4298D79B234E}"/>
              </a:ext>
            </a:extLst>
          </p:cNvPr>
          <p:cNvSpPr>
            <a:spLocks noGrp="1"/>
          </p:cNvSpPr>
          <p:nvPr>
            <p:ph type="ctrTitle"/>
          </p:nvPr>
        </p:nvSpPr>
        <p:spPr/>
        <p:txBody>
          <a:bodyPr/>
          <a:lstStyle/>
          <a:p>
            <a:r>
              <a:rPr lang="en-US" dirty="0"/>
              <a:t>Stop, Think and Go Instructor Training Guide</a:t>
            </a:r>
          </a:p>
        </p:txBody>
      </p:sp>
      <p:sp>
        <p:nvSpPr>
          <p:cNvPr id="4" name="Date Placeholder 3">
            <a:extLst>
              <a:ext uri="{FF2B5EF4-FFF2-40B4-BE49-F238E27FC236}">
                <a16:creationId xmlns:a16="http://schemas.microsoft.com/office/drawing/2014/main" id="{E28EAF45-5E1A-E6C8-F973-80D63041E7EE}"/>
              </a:ext>
            </a:extLst>
          </p:cNvPr>
          <p:cNvSpPr>
            <a:spLocks noGrp="1"/>
          </p:cNvSpPr>
          <p:nvPr>
            <p:ph type="dt" sz="half" idx="10"/>
          </p:nvPr>
        </p:nvSpPr>
        <p:spPr/>
        <p:txBody>
          <a:bodyPr/>
          <a:lstStyle/>
          <a:p>
            <a:fld id="{10BAD1B0-6FA5-4CED-9D40-9697E17ADC70}" type="datetime1">
              <a:rPr lang="en-US" smtClean="0"/>
              <a:t>9/10/2026</a:t>
            </a:fld>
            <a:endParaRPr lang="en-US"/>
          </a:p>
        </p:txBody>
      </p:sp>
      <p:sp>
        <p:nvSpPr>
          <p:cNvPr id="5" name="Slide Number Placeholder 4">
            <a:extLst>
              <a:ext uri="{FF2B5EF4-FFF2-40B4-BE49-F238E27FC236}">
                <a16:creationId xmlns:a16="http://schemas.microsoft.com/office/drawing/2014/main" id="{71C4FA12-EEE6-1998-6DAD-405E92860DC7}"/>
              </a:ext>
            </a:extLst>
          </p:cNvPr>
          <p:cNvSpPr>
            <a:spLocks noGrp="1"/>
          </p:cNvSpPr>
          <p:nvPr>
            <p:ph type="sldNum" sz="quarter" idx="12"/>
          </p:nvPr>
        </p:nvSpPr>
        <p:spPr/>
        <p:txBody>
          <a:bodyPr/>
          <a:lstStyle/>
          <a:p>
            <a:fld id="{B24F5015-3417-4B27-A586-E4CCF4D77832}" type="slidenum">
              <a:rPr lang="en-US" smtClean="0"/>
              <a:t>1</a:t>
            </a:fld>
            <a:endParaRPr lang="en-US"/>
          </a:p>
        </p:txBody>
      </p:sp>
    </p:spTree>
    <p:extLst>
      <p:ext uri="{BB962C8B-B14F-4D97-AF65-F5344CB8AC3E}">
        <p14:creationId xmlns:p14="http://schemas.microsoft.com/office/powerpoint/2010/main" val="224280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D61B7-DEA2-EAC5-A78C-A366505DC402}"/>
              </a:ext>
            </a:extLst>
          </p:cNvPr>
          <p:cNvSpPr>
            <a:spLocks noGrp="1"/>
          </p:cNvSpPr>
          <p:nvPr>
            <p:ph type="title"/>
          </p:nvPr>
        </p:nvSpPr>
        <p:spPr/>
        <p:txBody>
          <a:bodyPr/>
          <a:lstStyle/>
          <a:p>
            <a:r>
              <a:rPr lang="en-US" dirty="0"/>
              <a:t>Stop – Think – Go </a:t>
            </a:r>
          </a:p>
        </p:txBody>
      </p:sp>
      <p:pic>
        <p:nvPicPr>
          <p:cNvPr id="9" name="Picture 8">
            <a:extLst>
              <a:ext uri="{FF2B5EF4-FFF2-40B4-BE49-F238E27FC236}">
                <a16:creationId xmlns:a16="http://schemas.microsoft.com/office/drawing/2014/main" id="{44E47B46-C6B2-32B8-A084-2F0F11CE3143}"/>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723900" y="1212215"/>
            <a:ext cx="8700023" cy="365125"/>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BAD53F69-8622-7B81-0237-0D0410F43860}"/>
              </a:ext>
            </a:extLst>
          </p:cNvPr>
          <p:cNvSpPr>
            <a:spLocks noGrp="1"/>
          </p:cNvSpPr>
          <p:nvPr>
            <p:ph idx="1"/>
          </p:nvPr>
        </p:nvSpPr>
        <p:spPr>
          <a:xfrm>
            <a:off x="838200" y="1825625"/>
            <a:ext cx="10515600" cy="666115"/>
          </a:xfrm>
        </p:spPr>
        <p:txBody>
          <a:bodyPr/>
          <a:lstStyle/>
          <a:p>
            <a:pPr marL="0" indent="0">
              <a:buNone/>
            </a:pPr>
            <a:r>
              <a:rPr lang="en-US" sz="3600" dirty="0">
                <a:latin typeface="Arial" panose="020B0604020202020204" pitchFamily="34" charset="0"/>
                <a:cs typeface="Arial" panose="020B0604020202020204" pitchFamily="34" charset="0"/>
              </a:rPr>
              <a:t>A Matter of Driver and Traffic Safety</a:t>
            </a:r>
          </a:p>
          <a:p>
            <a:pPr marL="0" indent="0">
              <a:buNone/>
            </a:pPr>
            <a:endParaRPr lang="en-US" dirty="0"/>
          </a:p>
        </p:txBody>
      </p:sp>
      <p:pic>
        <p:nvPicPr>
          <p:cNvPr id="7" name="Picture 6" descr="Stop-Think-Go is written above a traffic light with &quot;Stop&quot; in red, &quot;Think&quot; in yellow, and &quot;Go&quot; in green">
            <a:extLst>
              <a:ext uri="{FF2B5EF4-FFF2-40B4-BE49-F238E27FC236}">
                <a16:creationId xmlns:a16="http://schemas.microsoft.com/office/drawing/2014/main" id="{C2BF0C65-4FEF-95D2-0F3E-00269835AED1}"/>
              </a:ext>
            </a:extLst>
          </p:cNvPr>
          <p:cNvPicPr>
            <a:picLocks noChangeAspect="1"/>
          </p:cNvPicPr>
          <p:nvPr/>
        </p:nvPicPr>
        <p:blipFill>
          <a:blip r:embed="rId5"/>
          <a:stretch>
            <a:fillRect/>
          </a:stretch>
        </p:blipFill>
        <p:spPr>
          <a:xfrm>
            <a:off x="1386839" y="2491740"/>
            <a:ext cx="6861347" cy="2585085"/>
          </a:xfrm>
          <a:prstGeom prst="rect">
            <a:avLst/>
          </a:prstGeom>
        </p:spPr>
      </p:pic>
      <p:sp>
        <p:nvSpPr>
          <p:cNvPr id="4" name="Date Placeholder 3">
            <a:extLst>
              <a:ext uri="{FF2B5EF4-FFF2-40B4-BE49-F238E27FC236}">
                <a16:creationId xmlns:a16="http://schemas.microsoft.com/office/drawing/2014/main" id="{91AD2738-7264-8727-FBEB-21C545446651}"/>
              </a:ext>
            </a:extLst>
          </p:cNvPr>
          <p:cNvSpPr>
            <a:spLocks noGrp="1"/>
          </p:cNvSpPr>
          <p:nvPr>
            <p:ph type="dt" sz="half" idx="10"/>
          </p:nvPr>
        </p:nvSpPr>
        <p:spPr/>
        <p:txBody>
          <a:bodyPr/>
          <a:lstStyle/>
          <a:p>
            <a:fld id="{01DB9E94-833B-45AC-8A0E-41B549F95FE2}" type="datetime1">
              <a:rPr lang="en-US" smtClean="0"/>
              <a:t>9/10/2026</a:t>
            </a:fld>
            <a:endParaRPr lang="en-US"/>
          </a:p>
        </p:txBody>
      </p:sp>
      <p:sp>
        <p:nvSpPr>
          <p:cNvPr id="5" name="Slide Number Placeholder 4">
            <a:extLst>
              <a:ext uri="{FF2B5EF4-FFF2-40B4-BE49-F238E27FC236}">
                <a16:creationId xmlns:a16="http://schemas.microsoft.com/office/drawing/2014/main" id="{FD2400D8-8E6F-5A4E-412C-56E0E8C4EE62}"/>
              </a:ext>
            </a:extLst>
          </p:cNvPr>
          <p:cNvSpPr>
            <a:spLocks noGrp="1"/>
          </p:cNvSpPr>
          <p:nvPr>
            <p:ph type="sldNum" sz="quarter" idx="12"/>
          </p:nvPr>
        </p:nvSpPr>
        <p:spPr>
          <a:xfrm>
            <a:off x="8623663" y="6369413"/>
            <a:ext cx="2743200" cy="365125"/>
          </a:xfrm>
        </p:spPr>
        <p:txBody>
          <a:bodyPr/>
          <a:lstStyle/>
          <a:p>
            <a:fld id="{B24F5015-3417-4B27-A586-E4CCF4D77832}" type="slidenum">
              <a:rPr lang="en-US" smtClean="0"/>
              <a:t>2</a:t>
            </a:fld>
            <a:endParaRPr lang="en-US"/>
          </a:p>
        </p:txBody>
      </p:sp>
    </p:spTree>
    <p:extLst>
      <p:ext uri="{BB962C8B-B14F-4D97-AF65-F5344CB8AC3E}">
        <p14:creationId xmlns:p14="http://schemas.microsoft.com/office/powerpoint/2010/main" val="114131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EA8B-B62D-A208-CDF1-61C2D95F84E6}"/>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44A39CAE-5900-2911-DB9F-0C2B4F30D964}"/>
              </a:ext>
            </a:extLst>
          </p:cNvPr>
          <p:cNvSpPr>
            <a:spLocks noGrp="1"/>
          </p:cNvSpPr>
          <p:nvPr>
            <p:ph idx="1"/>
          </p:nvPr>
        </p:nvSpPr>
        <p:spPr/>
        <p:txBody>
          <a:bodyPr/>
          <a:lstStyle/>
          <a:p>
            <a:pPr marL="0" indent="0">
              <a:buNone/>
            </a:pPr>
            <a:r>
              <a:rPr lang="en-US" dirty="0"/>
              <a:t>Driving is much more than a mechanical process of steering and braking. Many young, inexperienced drivers view it as a purely manual activity requiring little more than good hand-eye coordination and fast reflexes. Driver education students who fail to recognize and understand the risk factors that impact driving are also powerless to manage these same risk factors. </a:t>
            </a:r>
          </a:p>
        </p:txBody>
      </p:sp>
      <p:sp>
        <p:nvSpPr>
          <p:cNvPr id="4" name="Date Placeholder 3">
            <a:extLst>
              <a:ext uri="{FF2B5EF4-FFF2-40B4-BE49-F238E27FC236}">
                <a16:creationId xmlns:a16="http://schemas.microsoft.com/office/drawing/2014/main" id="{D676908E-7F15-A428-F082-176DCA92041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5F91B5E-A61F-C3EC-CB18-7A8033AB80F9}"/>
              </a:ext>
            </a:extLst>
          </p:cNvPr>
          <p:cNvSpPr>
            <a:spLocks noGrp="1"/>
          </p:cNvSpPr>
          <p:nvPr>
            <p:ph type="sldNum" sz="quarter" idx="12"/>
          </p:nvPr>
        </p:nvSpPr>
        <p:spPr/>
        <p:txBody>
          <a:bodyPr/>
          <a:lstStyle/>
          <a:p>
            <a:fld id="{B24F5015-3417-4B27-A586-E4CCF4D77832}" type="slidenum">
              <a:rPr lang="en-US" smtClean="0"/>
              <a:t>3</a:t>
            </a:fld>
            <a:endParaRPr lang="en-US"/>
          </a:p>
        </p:txBody>
      </p:sp>
      <p:pic>
        <p:nvPicPr>
          <p:cNvPr id="8" name="Picture 7">
            <a:extLst>
              <a:ext uri="{FF2B5EF4-FFF2-40B4-BE49-F238E27FC236}">
                <a16:creationId xmlns:a16="http://schemas.microsoft.com/office/drawing/2014/main" id="{0EAE3AAA-939D-4668-2419-0BCF9125BA16}"/>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705858" y="1281113"/>
            <a:ext cx="8700023" cy="365125"/>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66B72A39-9A27-A278-15A7-68CF6F9DBB7E}"/>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706324" y="5895694"/>
            <a:ext cx="4779351" cy="74192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3911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7D7AF28-3ABE-9CF9-1F24-1B186DC4B43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Introduction page two</a:t>
            </a:r>
          </a:p>
        </p:txBody>
      </p:sp>
      <p:pic>
        <p:nvPicPr>
          <p:cNvPr id="12" name="Picture 11">
            <a:extLst>
              <a:ext uri="{FF2B5EF4-FFF2-40B4-BE49-F238E27FC236}">
                <a16:creationId xmlns:a16="http://schemas.microsoft.com/office/drawing/2014/main" id="{E5B0E719-4019-4B4C-B77B-5F205DEE75A1}"/>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838200" y="284479"/>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6D210012-4FC2-5067-5739-44106FE1DB4E}"/>
              </a:ext>
            </a:extLst>
          </p:cNvPr>
          <p:cNvSpPr>
            <a:spLocks noGrp="1"/>
          </p:cNvSpPr>
          <p:nvPr>
            <p:ph idx="1"/>
          </p:nvPr>
        </p:nvSpPr>
        <p:spPr>
          <a:xfrm>
            <a:off x="838200" y="1389458"/>
            <a:ext cx="10515600" cy="4351338"/>
          </a:xfrm>
        </p:spPr>
        <p:txBody>
          <a:bodyPr/>
          <a:lstStyle/>
          <a:p>
            <a:pPr marL="0" indent="0">
              <a:buNone/>
            </a:pPr>
            <a:r>
              <a:rPr lang="en-US" dirty="0"/>
              <a:t>The objective of driver education programs must be to teach young people to be safe and responsible drivers. This goal can be achieved through information dissemination, skill training, and decision-making. Driver education programs have been successful in teaching students what they need to know about safe driving. These same programs have likewise been successful in teaching students safe and responsible motor vehicle handling skills. Still, the incidence of unintentional injury and death experienced by young drivers remains very high. The primary causes for high injury and mortality rates are driving inexperience and driver inability to manage risk. </a:t>
            </a:r>
          </a:p>
        </p:txBody>
      </p:sp>
      <p:pic>
        <p:nvPicPr>
          <p:cNvPr id="13" name="Picture 12">
            <a:extLst>
              <a:ext uri="{FF2B5EF4-FFF2-40B4-BE49-F238E27FC236}">
                <a16:creationId xmlns:a16="http://schemas.microsoft.com/office/drawing/2014/main" id="{8F145FCA-8FC9-5821-83F1-45B631DA70A8}"/>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9" y="5991225"/>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5841EDB8-D1FC-E6FE-C967-ADFF1980E2DB}"/>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05D4B1E-9895-CEAE-8165-9246F73333ED}"/>
              </a:ext>
            </a:extLst>
          </p:cNvPr>
          <p:cNvSpPr>
            <a:spLocks noGrp="1"/>
          </p:cNvSpPr>
          <p:nvPr>
            <p:ph type="sldNum" sz="quarter" idx="12"/>
          </p:nvPr>
        </p:nvSpPr>
        <p:spPr/>
        <p:txBody>
          <a:bodyPr/>
          <a:lstStyle/>
          <a:p>
            <a:fld id="{B24F5015-3417-4B27-A586-E4CCF4D77832}" type="slidenum">
              <a:rPr lang="en-US" smtClean="0"/>
              <a:t>4</a:t>
            </a:fld>
            <a:endParaRPr lang="en-US"/>
          </a:p>
        </p:txBody>
      </p:sp>
    </p:spTree>
    <p:extLst>
      <p:ext uri="{BB962C8B-B14F-4D97-AF65-F5344CB8AC3E}">
        <p14:creationId xmlns:p14="http://schemas.microsoft.com/office/powerpoint/2010/main" val="231771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831C964-7959-D511-7938-020C6B52CE6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Introduction page three</a:t>
            </a:r>
          </a:p>
        </p:txBody>
      </p:sp>
      <p:sp>
        <p:nvSpPr>
          <p:cNvPr id="3" name="Content Placeholder 2">
            <a:extLst>
              <a:ext uri="{FF2B5EF4-FFF2-40B4-BE49-F238E27FC236}">
                <a16:creationId xmlns:a16="http://schemas.microsoft.com/office/drawing/2014/main" id="{BA644E11-278B-ACA4-A6C6-2009260F7194}"/>
              </a:ext>
            </a:extLst>
          </p:cNvPr>
          <p:cNvSpPr>
            <a:spLocks noGrp="1"/>
          </p:cNvSpPr>
          <p:nvPr>
            <p:ph idx="1"/>
          </p:nvPr>
        </p:nvSpPr>
        <p:spPr>
          <a:xfrm>
            <a:off x="838200" y="1460501"/>
            <a:ext cx="10515600" cy="4351338"/>
          </a:xfrm>
        </p:spPr>
        <p:txBody>
          <a:bodyPr/>
          <a:lstStyle/>
          <a:p>
            <a:pPr marL="0" indent="0">
              <a:buNone/>
            </a:pPr>
            <a:r>
              <a:rPr lang="en-US" dirty="0"/>
              <a:t>Few vehicle crashes occur during on-the-road training because driver education teachers, sitting in the passenger seat, have used their risk management skills to keep their students safe. However, this will not always be the case. Eventually, these students will be on their own and will no longer be able to rely on the good judgment of their instructors. While this will be so, driver education instructors can provide their students with something other than their presence that will help to keep them safe. Driver education teachers can provide their students with the ability to become effective risk managers. </a:t>
            </a:r>
          </a:p>
        </p:txBody>
      </p:sp>
      <p:sp>
        <p:nvSpPr>
          <p:cNvPr id="4" name="Date Placeholder 3">
            <a:extLst>
              <a:ext uri="{FF2B5EF4-FFF2-40B4-BE49-F238E27FC236}">
                <a16:creationId xmlns:a16="http://schemas.microsoft.com/office/drawing/2014/main" id="{1A197237-BCA3-663F-12F6-CE408B5F99E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E568F8B7-9929-7745-E8FF-6923FD139C31}"/>
              </a:ext>
            </a:extLst>
          </p:cNvPr>
          <p:cNvSpPr>
            <a:spLocks noGrp="1"/>
          </p:cNvSpPr>
          <p:nvPr>
            <p:ph type="sldNum" sz="quarter" idx="12"/>
          </p:nvPr>
        </p:nvSpPr>
        <p:spPr/>
        <p:txBody>
          <a:bodyPr/>
          <a:lstStyle/>
          <a:p>
            <a:fld id="{B24F5015-3417-4B27-A586-E4CCF4D77832}" type="slidenum">
              <a:rPr lang="en-US" smtClean="0"/>
              <a:t>5</a:t>
            </a:fld>
            <a:endParaRPr lang="en-US"/>
          </a:p>
        </p:txBody>
      </p:sp>
      <p:pic>
        <p:nvPicPr>
          <p:cNvPr id="6" name="Picture 5">
            <a:extLst>
              <a:ext uri="{FF2B5EF4-FFF2-40B4-BE49-F238E27FC236}">
                <a16:creationId xmlns:a16="http://schemas.microsoft.com/office/drawing/2014/main" id="{51B18ABE-5A2B-6A0C-7CE4-320C55E0375F}"/>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838200" y="284479"/>
            <a:ext cx="5504862" cy="854551"/>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BCE5FD9B-A205-80F0-57C7-8B792DC7DCE5}"/>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9" y="5991225"/>
            <a:ext cx="8700023" cy="3651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67643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BA854F0-09E1-1012-DB55-89B8F5670109}"/>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Introduction page four</a:t>
            </a:r>
          </a:p>
        </p:txBody>
      </p:sp>
      <p:pic>
        <p:nvPicPr>
          <p:cNvPr id="6" name="Picture 5">
            <a:extLst>
              <a:ext uri="{FF2B5EF4-FFF2-40B4-BE49-F238E27FC236}">
                <a16:creationId xmlns:a16="http://schemas.microsoft.com/office/drawing/2014/main" id="{7F131AD2-C8E5-1A8D-C324-30C7D7BB0DA8}"/>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838200" y="273049"/>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982E51D0-8798-30F6-2F1D-28311963B2B4}"/>
              </a:ext>
            </a:extLst>
          </p:cNvPr>
          <p:cNvSpPr>
            <a:spLocks noGrp="1"/>
          </p:cNvSpPr>
          <p:nvPr>
            <p:ph idx="1"/>
          </p:nvPr>
        </p:nvSpPr>
        <p:spPr>
          <a:xfrm>
            <a:off x="838200" y="1565910"/>
            <a:ext cx="10515600" cy="3726180"/>
          </a:xfrm>
        </p:spPr>
        <p:txBody>
          <a:bodyPr>
            <a:normAutofit/>
          </a:bodyPr>
          <a:lstStyle/>
          <a:p>
            <a:pPr marL="0" indent="0">
              <a:buNone/>
            </a:pPr>
            <a:r>
              <a:rPr lang="en-US" dirty="0"/>
              <a:t>In the pages that follow, you will be presented with an easy to use and effective three step decision-making model that is every bit as critical to driver safety as wearing seatbelts. Using the Stop – Think – and Go Decision-Making Process, your students will learn how to take control of their driving options rather than be controlled by their environment. No longer will they be forced to react to driving situations when they could decide. Give your students something they can rely on in your absence – their own good judgment. </a:t>
            </a:r>
          </a:p>
        </p:txBody>
      </p:sp>
      <p:pic>
        <p:nvPicPr>
          <p:cNvPr id="7" name="Picture 6">
            <a:extLst>
              <a:ext uri="{FF2B5EF4-FFF2-40B4-BE49-F238E27FC236}">
                <a16:creationId xmlns:a16="http://schemas.microsoft.com/office/drawing/2014/main" id="{678A586F-FA0E-7D9A-2844-E389260DEAC3}"/>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8" y="5991225"/>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686BEDF0-B5EF-6DE2-1B25-567BB0EE2D7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7540ACD-C45D-D1A1-80C9-7289ED5653A8}"/>
              </a:ext>
            </a:extLst>
          </p:cNvPr>
          <p:cNvSpPr>
            <a:spLocks noGrp="1"/>
          </p:cNvSpPr>
          <p:nvPr>
            <p:ph type="sldNum" sz="quarter" idx="12"/>
          </p:nvPr>
        </p:nvSpPr>
        <p:spPr/>
        <p:txBody>
          <a:bodyPr/>
          <a:lstStyle/>
          <a:p>
            <a:fld id="{B24F5015-3417-4B27-A586-E4CCF4D77832}" type="slidenum">
              <a:rPr lang="en-US" smtClean="0"/>
              <a:t>6</a:t>
            </a:fld>
            <a:endParaRPr lang="en-US"/>
          </a:p>
        </p:txBody>
      </p:sp>
    </p:spTree>
    <p:extLst>
      <p:ext uri="{BB962C8B-B14F-4D97-AF65-F5344CB8AC3E}">
        <p14:creationId xmlns:p14="http://schemas.microsoft.com/office/powerpoint/2010/main" val="4214756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C48362-67D5-344A-101F-7D4F47E73DD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Introduction page five</a:t>
            </a:r>
          </a:p>
        </p:txBody>
      </p:sp>
      <p:pic>
        <p:nvPicPr>
          <p:cNvPr id="6" name="Picture 5">
            <a:extLst>
              <a:ext uri="{FF2B5EF4-FFF2-40B4-BE49-F238E27FC236}">
                <a16:creationId xmlns:a16="http://schemas.microsoft.com/office/drawing/2014/main" id="{5036CF91-D38E-B22B-4D67-1BA9283A08E3}"/>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838200" y="273049"/>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61874B82-822B-B944-3703-BE1F4AE623D5}"/>
              </a:ext>
            </a:extLst>
          </p:cNvPr>
          <p:cNvSpPr>
            <a:spLocks noGrp="1"/>
          </p:cNvSpPr>
          <p:nvPr>
            <p:ph idx="1"/>
          </p:nvPr>
        </p:nvSpPr>
        <p:spPr>
          <a:xfrm>
            <a:off x="838200" y="1639887"/>
            <a:ext cx="10515600" cy="4351338"/>
          </a:xfrm>
        </p:spPr>
        <p:txBody>
          <a:bodyPr/>
          <a:lstStyle/>
          <a:p>
            <a:pPr marL="0" indent="0">
              <a:buNone/>
            </a:pPr>
            <a:r>
              <a:rPr lang="en-US" dirty="0"/>
              <a:t>Learn about the value of the Stop – Think – and Go Decision-Making Process and teach your students: </a:t>
            </a:r>
          </a:p>
          <a:p>
            <a:pPr marL="0" indent="0">
              <a:buNone/>
            </a:pPr>
            <a:endParaRPr lang="en-US" sz="1100" dirty="0"/>
          </a:p>
          <a:p>
            <a:pPr lvl="1"/>
            <a:r>
              <a:rPr lang="en-US" dirty="0"/>
              <a:t>The purpose of decision-making and its positive impact on highway safety</a:t>
            </a:r>
          </a:p>
          <a:p>
            <a:pPr lvl="1"/>
            <a:r>
              <a:rPr lang="en-US" dirty="0"/>
              <a:t>How to recognize and reduce the four driving errors that are responsible for most vehicle crashes, and </a:t>
            </a:r>
          </a:p>
          <a:p>
            <a:pPr lvl="1"/>
            <a:r>
              <a:rPr lang="en-US" dirty="0"/>
              <a:t>How to make effective Stop – Think – and Go decisions</a:t>
            </a:r>
          </a:p>
          <a:p>
            <a:endParaRPr lang="en-US" dirty="0"/>
          </a:p>
        </p:txBody>
      </p:sp>
      <p:pic>
        <p:nvPicPr>
          <p:cNvPr id="7" name="Picture 6">
            <a:extLst>
              <a:ext uri="{FF2B5EF4-FFF2-40B4-BE49-F238E27FC236}">
                <a16:creationId xmlns:a16="http://schemas.microsoft.com/office/drawing/2014/main" id="{74F9B628-B535-9378-D9B8-49DE7B537F7D}"/>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9" y="5991225"/>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85DACBD7-FD71-0A72-728B-70E2164A14C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89C75F8-4728-A38C-4CA8-5DCB7DE2463D}"/>
              </a:ext>
            </a:extLst>
          </p:cNvPr>
          <p:cNvSpPr>
            <a:spLocks noGrp="1"/>
          </p:cNvSpPr>
          <p:nvPr>
            <p:ph type="sldNum" sz="quarter" idx="12"/>
          </p:nvPr>
        </p:nvSpPr>
        <p:spPr/>
        <p:txBody>
          <a:bodyPr/>
          <a:lstStyle/>
          <a:p>
            <a:fld id="{B24F5015-3417-4B27-A586-E4CCF4D77832}" type="slidenum">
              <a:rPr lang="en-US" smtClean="0"/>
              <a:t>7</a:t>
            </a:fld>
            <a:endParaRPr lang="en-US"/>
          </a:p>
        </p:txBody>
      </p:sp>
    </p:spTree>
    <p:extLst>
      <p:ext uri="{BB962C8B-B14F-4D97-AF65-F5344CB8AC3E}">
        <p14:creationId xmlns:p14="http://schemas.microsoft.com/office/powerpoint/2010/main" val="955089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EF4D5FE-A60A-C921-06DE-6F17C7A0403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Introduction page six</a:t>
            </a:r>
          </a:p>
        </p:txBody>
      </p:sp>
      <p:pic>
        <p:nvPicPr>
          <p:cNvPr id="7" name="Picture 6">
            <a:extLst>
              <a:ext uri="{FF2B5EF4-FFF2-40B4-BE49-F238E27FC236}">
                <a16:creationId xmlns:a16="http://schemas.microsoft.com/office/drawing/2014/main" id="{FD041593-F0FD-03D5-F611-6342BA63F01E}"/>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838200" y="398144"/>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C1DAE5B4-D2D6-9AB2-1303-268F59130E00}"/>
              </a:ext>
            </a:extLst>
          </p:cNvPr>
          <p:cNvSpPr>
            <a:spLocks noGrp="1"/>
          </p:cNvSpPr>
          <p:nvPr>
            <p:ph idx="1"/>
          </p:nvPr>
        </p:nvSpPr>
        <p:spPr>
          <a:xfrm>
            <a:off x="891540" y="1831577"/>
            <a:ext cx="10408920" cy="3580765"/>
          </a:xfrm>
        </p:spPr>
        <p:txBody>
          <a:bodyPr/>
          <a:lstStyle/>
          <a:p>
            <a:pPr marL="0" indent="0">
              <a:buNone/>
            </a:pPr>
            <a:r>
              <a:rPr lang="en-US" dirty="0"/>
              <a:t>This unit will provide you with invaluable information on Stop –Think – and Go Decision Making. You will learn how to teach Stop – Think – and Go, and you will be given applications for its use within Driver Education. You will be introduced to a range of activities that will help your students to connect with the purpose, process, and practice of decision-making as it relates to driving. </a:t>
            </a:r>
          </a:p>
        </p:txBody>
      </p:sp>
      <p:pic>
        <p:nvPicPr>
          <p:cNvPr id="6" name="Picture 5">
            <a:extLst>
              <a:ext uri="{FF2B5EF4-FFF2-40B4-BE49-F238E27FC236}">
                <a16:creationId xmlns:a16="http://schemas.microsoft.com/office/drawing/2014/main" id="{9957CB6B-2FFC-138A-0103-0388B9974EE9}"/>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9" y="5991225"/>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E8B24F1F-973C-323C-0144-11340CC6D198}"/>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176270D-B9C6-6CA4-745E-11979E4BD140}"/>
              </a:ext>
            </a:extLst>
          </p:cNvPr>
          <p:cNvSpPr>
            <a:spLocks noGrp="1"/>
          </p:cNvSpPr>
          <p:nvPr>
            <p:ph type="sldNum" sz="quarter" idx="12"/>
          </p:nvPr>
        </p:nvSpPr>
        <p:spPr/>
        <p:txBody>
          <a:bodyPr/>
          <a:lstStyle/>
          <a:p>
            <a:fld id="{B24F5015-3417-4B27-A586-E4CCF4D77832}" type="slidenum">
              <a:rPr lang="en-US" smtClean="0"/>
              <a:t>8</a:t>
            </a:fld>
            <a:endParaRPr lang="en-US"/>
          </a:p>
        </p:txBody>
      </p:sp>
    </p:spTree>
    <p:extLst>
      <p:ext uri="{BB962C8B-B14F-4D97-AF65-F5344CB8AC3E}">
        <p14:creationId xmlns:p14="http://schemas.microsoft.com/office/powerpoint/2010/main" val="3944335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C40B3-6D6A-2AA3-7E10-517A079783E5}"/>
              </a:ext>
            </a:extLst>
          </p:cNvPr>
          <p:cNvSpPr>
            <a:spLocks noGrp="1"/>
          </p:cNvSpPr>
          <p:nvPr>
            <p:ph type="title"/>
          </p:nvPr>
        </p:nvSpPr>
        <p:spPr/>
        <p:txBody>
          <a:bodyPr/>
          <a:lstStyle/>
          <a:p>
            <a:r>
              <a:rPr lang="en-US" dirty="0"/>
              <a:t>Driving is life changing</a:t>
            </a:r>
          </a:p>
        </p:txBody>
      </p:sp>
      <p:sp>
        <p:nvSpPr>
          <p:cNvPr id="3" name="Content Placeholder 2">
            <a:extLst>
              <a:ext uri="{FF2B5EF4-FFF2-40B4-BE49-F238E27FC236}">
                <a16:creationId xmlns:a16="http://schemas.microsoft.com/office/drawing/2014/main" id="{15B8CB94-82D5-C3CC-4A70-C07549EE2974}"/>
              </a:ext>
            </a:extLst>
          </p:cNvPr>
          <p:cNvSpPr>
            <a:spLocks noGrp="1"/>
          </p:cNvSpPr>
          <p:nvPr>
            <p:ph idx="1"/>
          </p:nvPr>
        </p:nvSpPr>
        <p:spPr/>
        <p:txBody>
          <a:bodyPr>
            <a:normAutofit lnSpcReduction="10000"/>
          </a:bodyPr>
          <a:lstStyle/>
          <a:p>
            <a:pPr marL="0" indent="0">
              <a:buNone/>
            </a:pPr>
            <a:r>
              <a:rPr lang="en-US" dirty="0"/>
              <a:t>For young people, driving can be life changing. How?</a:t>
            </a:r>
          </a:p>
          <a:p>
            <a:r>
              <a:rPr lang="en-US" dirty="0"/>
              <a:t>Provides independence and opportunity</a:t>
            </a:r>
          </a:p>
          <a:p>
            <a:r>
              <a:rPr lang="en-US" dirty="0"/>
              <a:t>However, creates possibility of injury and death</a:t>
            </a:r>
          </a:p>
          <a:p>
            <a:r>
              <a:rPr lang="en-US" dirty="0"/>
              <a:t>Vehicle crashes are the leading cause of death for the age range of 16-19</a:t>
            </a:r>
          </a:p>
          <a:p>
            <a:r>
              <a:rPr lang="en-US" dirty="0"/>
              <a:t>Risk factors include:</a:t>
            </a:r>
          </a:p>
          <a:p>
            <a:pPr lvl="1"/>
            <a:r>
              <a:rPr lang="en-US" dirty="0"/>
              <a:t>Driver immaturity and driving inexperience</a:t>
            </a:r>
          </a:p>
          <a:p>
            <a:pPr lvl="1"/>
            <a:r>
              <a:rPr lang="en-US" dirty="0"/>
              <a:t>Risky driving behaviors such as tailgating, speeding, and driver difficulty in recognizing and responding to hazards</a:t>
            </a:r>
          </a:p>
          <a:p>
            <a:pPr lvl="1"/>
            <a:r>
              <a:rPr lang="en-US" dirty="0"/>
              <a:t>Driver error and absence of responsible decision making</a:t>
            </a:r>
          </a:p>
          <a:p>
            <a:endParaRPr lang="en-US" dirty="0"/>
          </a:p>
        </p:txBody>
      </p:sp>
      <p:sp>
        <p:nvSpPr>
          <p:cNvPr id="4" name="Date Placeholder 3">
            <a:extLst>
              <a:ext uri="{FF2B5EF4-FFF2-40B4-BE49-F238E27FC236}">
                <a16:creationId xmlns:a16="http://schemas.microsoft.com/office/drawing/2014/main" id="{C6D85213-B41C-8C89-7229-7CEDBC545E26}"/>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9EF1018-198C-8DE1-2741-B1BC8FFF35A0}"/>
              </a:ext>
            </a:extLst>
          </p:cNvPr>
          <p:cNvSpPr>
            <a:spLocks noGrp="1"/>
          </p:cNvSpPr>
          <p:nvPr>
            <p:ph type="sldNum" sz="quarter" idx="12"/>
          </p:nvPr>
        </p:nvSpPr>
        <p:spPr/>
        <p:txBody>
          <a:bodyPr/>
          <a:lstStyle/>
          <a:p>
            <a:fld id="{B24F5015-3417-4B27-A586-E4CCF4D77832}" type="slidenum">
              <a:rPr lang="en-US" smtClean="0"/>
              <a:t>9</a:t>
            </a:fld>
            <a:endParaRPr lang="en-US"/>
          </a:p>
        </p:txBody>
      </p:sp>
      <p:pic>
        <p:nvPicPr>
          <p:cNvPr id="7" name="Picture 6">
            <a:extLst>
              <a:ext uri="{FF2B5EF4-FFF2-40B4-BE49-F238E27FC236}">
                <a16:creationId xmlns:a16="http://schemas.microsoft.com/office/drawing/2014/main" id="{3C6C4FA1-511D-E715-F507-776D103F3189}"/>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89610" y="1232694"/>
            <a:ext cx="8700023" cy="365125"/>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9D3915E9-7475-7C5E-9FA8-C485F7A1EBC7}"/>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463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79B226-5330-AD3F-D030-3AB547BAC85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Driving is life changing – slide two</a:t>
            </a:r>
          </a:p>
        </p:txBody>
      </p:sp>
      <p:pic>
        <p:nvPicPr>
          <p:cNvPr id="6" name="Picture 5">
            <a:extLst>
              <a:ext uri="{FF2B5EF4-FFF2-40B4-BE49-F238E27FC236}">
                <a16:creationId xmlns:a16="http://schemas.microsoft.com/office/drawing/2014/main" id="{8F745CDB-3144-408C-605D-1F0DA11CB345}"/>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838200" y="253761"/>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E15C0985-C01B-B6BA-BCA8-856F6E5BBC91}"/>
              </a:ext>
            </a:extLst>
          </p:cNvPr>
          <p:cNvSpPr>
            <a:spLocks noGrp="1"/>
          </p:cNvSpPr>
          <p:nvPr>
            <p:ph idx="1"/>
          </p:nvPr>
        </p:nvSpPr>
        <p:spPr>
          <a:xfrm>
            <a:off x="838200" y="1473437"/>
            <a:ext cx="10515600" cy="4351338"/>
          </a:xfrm>
        </p:spPr>
        <p:txBody>
          <a:bodyPr>
            <a:normAutofit fontScale="92500" lnSpcReduction="10000"/>
          </a:bodyPr>
          <a:lstStyle/>
          <a:p>
            <a:pPr marL="0" indent="0">
              <a:buNone/>
            </a:pPr>
            <a:r>
              <a:rPr lang="en-US" dirty="0"/>
              <a:t>Reduce risk by making responsible driving decisions that will enhance safety. Driving is both a mental and physical activity</a:t>
            </a:r>
          </a:p>
          <a:p>
            <a:r>
              <a:rPr lang="en-US" dirty="0"/>
              <a:t>Teaching young drivers vehicle handling skills without teaching them responsible decision making suggests that driving is solely a physical activity</a:t>
            </a:r>
          </a:p>
          <a:p>
            <a:r>
              <a:rPr lang="en-US" dirty="0"/>
              <a:t>Successful and responsible teenage drivers understand the purpose, process, and practice of decision making</a:t>
            </a:r>
          </a:p>
          <a:p>
            <a:r>
              <a:rPr lang="en-US" dirty="0"/>
              <a:t>Decision making is critical in helping young drivers to counter the effects of driver immaturity and driving inexperience </a:t>
            </a:r>
          </a:p>
          <a:p>
            <a:r>
              <a:rPr lang="en-US" dirty="0"/>
              <a:t>The ability to make decisions intelligently, without hesitation, is a vital skill for driving and life</a:t>
            </a:r>
          </a:p>
        </p:txBody>
      </p:sp>
      <p:pic>
        <p:nvPicPr>
          <p:cNvPr id="7" name="Picture 6">
            <a:extLst>
              <a:ext uri="{FF2B5EF4-FFF2-40B4-BE49-F238E27FC236}">
                <a16:creationId xmlns:a16="http://schemas.microsoft.com/office/drawing/2014/main" id="{61452260-C603-6BF7-3EC9-52914EC49A1D}"/>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8" y="5908000"/>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F89E2146-49F5-E259-33F6-F7FD7ED5B4BB}"/>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D2F1A9E-5026-FECE-3452-0789FA513275}"/>
              </a:ext>
            </a:extLst>
          </p:cNvPr>
          <p:cNvSpPr>
            <a:spLocks noGrp="1"/>
          </p:cNvSpPr>
          <p:nvPr>
            <p:ph type="sldNum" sz="quarter" idx="12"/>
          </p:nvPr>
        </p:nvSpPr>
        <p:spPr/>
        <p:txBody>
          <a:bodyPr/>
          <a:lstStyle/>
          <a:p>
            <a:fld id="{B24F5015-3417-4B27-A586-E4CCF4D77832}" type="slidenum">
              <a:rPr lang="en-US" smtClean="0"/>
              <a:t>10</a:t>
            </a:fld>
            <a:endParaRPr lang="en-US"/>
          </a:p>
        </p:txBody>
      </p:sp>
    </p:spTree>
    <p:extLst>
      <p:ext uri="{BB962C8B-B14F-4D97-AF65-F5344CB8AC3E}">
        <p14:creationId xmlns:p14="http://schemas.microsoft.com/office/powerpoint/2010/main" val="4003678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8CE01-2F8B-0CB9-998C-9FFDA3794D8F}"/>
              </a:ext>
            </a:extLst>
          </p:cNvPr>
          <p:cNvSpPr>
            <a:spLocks noGrp="1"/>
          </p:cNvSpPr>
          <p:nvPr>
            <p:ph type="title"/>
          </p:nvPr>
        </p:nvSpPr>
        <p:spPr/>
        <p:txBody>
          <a:bodyPr/>
          <a:lstStyle/>
          <a:p>
            <a:r>
              <a:rPr lang="en-US" dirty="0"/>
              <a:t>Decision Making</a:t>
            </a:r>
          </a:p>
        </p:txBody>
      </p:sp>
      <p:sp>
        <p:nvSpPr>
          <p:cNvPr id="3" name="Content Placeholder 2">
            <a:extLst>
              <a:ext uri="{FF2B5EF4-FFF2-40B4-BE49-F238E27FC236}">
                <a16:creationId xmlns:a16="http://schemas.microsoft.com/office/drawing/2014/main" id="{BCAD93FB-B099-E424-F931-9AB6DDC4C63F}"/>
              </a:ext>
            </a:extLst>
          </p:cNvPr>
          <p:cNvSpPr>
            <a:spLocks noGrp="1"/>
          </p:cNvSpPr>
          <p:nvPr>
            <p:ph idx="1"/>
          </p:nvPr>
        </p:nvSpPr>
        <p:spPr/>
        <p:txBody>
          <a:bodyPr/>
          <a:lstStyle/>
          <a:p>
            <a:r>
              <a:rPr lang="en-US" dirty="0"/>
              <a:t>Is a process</a:t>
            </a:r>
          </a:p>
          <a:p>
            <a:r>
              <a:rPr lang="en-US" dirty="0"/>
              <a:t>Must be taught and practiced to be effective</a:t>
            </a:r>
          </a:p>
          <a:p>
            <a:r>
              <a:rPr lang="en-US" dirty="0"/>
              <a:t>Is valuable</a:t>
            </a:r>
          </a:p>
          <a:p>
            <a:r>
              <a:rPr lang="en-US" dirty="0"/>
              <a:t>Young drivers, when not challenged to apply decision-making to driving, may:</a:t>
            </a:r>
          </a:p>
          <a:p>
            <a:pPr lvl="1"/>
            <a:r>
              <a:rPr lang="en-US" dirty="0"/>
              <a:t>Neglect applying decision-making due to failing to see its importance</a:t>
            </a:r>
          </a:p>
          <a:p>
            <a:pPr lvl="1"/>
            <a:r>
              <a:rPr lang="en-US" dirty="0"/>
              <a:t>Not develop logic and information-processing skills needed to make safe driving decisions</a:t>
            </a:r>
          </a:p>
        </p:txBody>
      </p:sp>
      <p:sp>
        <p:nvSpPr>
          <p:cNvPr id="4" name="Date Placeholder 3">
            <a:extLst>
              <a:ext uri="{FF2B5EF4-FFF2-40B4-BE49-F238E27FC236}">
                <a16:creationId xmlns:a16="http://schemas.microsoft.com/office/drawing/2014/main" id="{9B1D2AEE-3AF7-8152-2C00-2F64019F4C35}"/>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105C5B5F-20BB-6FBC-DBEB-FE6BF01007D8}"/>
              </a:ext>
            </a:extLst>
          </p:cNvPr>
          <p:cNvSpPr>
            <a:spLocks noGrp="1"/>
          </p:cNvSpPr>
          <p:nvPr>
            <p:ph type="sldNum" sz="quarter" idx="12"/>
          </p:nvPr>
        </p:nvSpPr>
        <p:spPr/>
        <p:txBody>
          <a:bodyPr/>
          <a:lstStyle/>
          <a:p>
            <a:fld id="{B24F5015-3417-4B27-A586-E4CCF4D77832}" type="slidenum">
              <a:rPr lang="en-US" smtClean="0"/>
              <a:t>11</a:t>
            </a:fld>
            <a:endParaRPr lang="en-US"/>
          </a:p>
        </p:txBody>
      </p:sp>
      <p:pic>
        <p:nvPicPr>
          <p:cNvPr id="6" name="Picture 5">
            <a:extLst>
              <a:ext uri="{FF2B5EF4-FFF2-40B4-BE49-F238E27FC236}">
                <a16:creationId xmlns:a16="http://schemas.microsoft.com/office/drawing/2014/main" id="{615DF032-4CE7-BA7E-027D-3F28D17DC185}"/>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7278" y="1281113"/>
            <a:ext cx="8700023" cy="36512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FD563932-70FC-0225-8B65-E93E1A8DD79D}"/>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76612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36EA995-EFF1-50CA-4032-168AAF83EF3E}"/>
              </a:ext>
            </a:extLst>
          </p:cNvPr>
          <p:cNvSpPr>
            <a:spLocks noGrp="1"/>
          </p:cNvSpPr>
          <p:nvPr>
            <p:ph type="title"/>
          </p:nvPr>
        </p:nvSpPr>
        <p:spPr>
          <a:xfrm>
            <a:off x="746760" y="-1560842"/>
            <a:ext cx="10515600" cy="1325563"/>
          </a:xfrm>
        </p:spPr>
        <p:txBody>
          <a:bodyPr/>
          <a:lstStyle/>
          <a:p>
            <a:r>
              <a:rPr lang="en-US" dirty="0"/>
              <a:t>Decision Making Page Two</a:t>
            </a:r>
          </a:p>
        </p:txBody>
      </p:sp>
      <p:pic>
        <p:nvPicPr>
          <p:cNvPr id="6" name="Picture 5">
            <a:extLst>
              <a:ext uri="{FF2B5EF4-FFF2-40B4-BE49-F238E27FC236}">
                <a16:creationId xmlns:a16="http://schemas.microsoft.com/office/drawing/2014/main" id="{113A9209-5B2A-3C55-BCC0-2B2651439D89}"/>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838200" y="454105"/>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C3503D73-161E-1974-1406-455076AD2F27}"/>
              </a:ext>
            </a:extLst>
          </p:cNvPr>
          <p:cNvSpPr>
            <a:spLocks noGrp="1"/>
          </p:cNvSpPr>
          <p:nvPr>
            <p:ph idx="1"/>
          </p:nvPr>
        </p:nvSpPr>
        <p:spPr>
          <a:xfrm>
            <a:off x="838200" y="1825625"/>
            <a:ext cx="10515600" cy="4072255"/>
          </a:xfrm>
        </p:spPr>
        <p:txBody>
          <a:bodyPr>
            <a:normAutofit fontScale="85000" lnSpcReduction="20000"/>
          </a:bodyPr>
          <a:lstStyle/>
          <a:p>
            <a:r>
              <a:rPr lang="en-US" dirty="0"/>
              <a:t>Young drivers must understand that it is </a:t>
            </a:r>
            <a:r>
              <a:rPr lang="en-US" i="1" dirty="0"/>
              <a:t>not how much they know</a:t>
            </a:r>
            <a:r>
              <a:rPr lang="en-US" dirty="0"/>
              <a:t>, but rather applying their knowledge to make effective driving decisions based on risk assessment and management</a:t>
            </a:r>
          </a:p>
          <a:p>
            <a:r>
              <a:rPr lang="en-US" dirty="0"/>
              <a:t>For young drivers to accept decision-making as necessary, they must truly believe in and experience its value</a:t>
            </a:r>
          </a:p>
          <a:p>
            <a:r>
              <a:rPr lang="en-US" dirty="0"/>
              <a:t>For young people to develop a positive attitude toward decision-making and its impact on safe driving, they need to be exposed to accurate information regarding its application and to participate in perception awareness exercises</a:t>
            </a:r>
          </a:p>
          <a:p>
            <a:r>
              <a:rPr lang="en-US" dirty="0"/>
              <a:t>With a positive change in attitude toward decision-making, driver education instructors will increase the likelihood that the practice of safe driving will follow</a:t>
            </a:r>
          </a:p>
          <a:p>
            <a:r>
              <a:rPr lang="en-US" dirty="0"/>
              <a:t>The Activities section of this unit provides sample classroom experiences </a:t>
            </a:r>
          </a:p>
        </p:txBody>
      </p:sp>
      <p:pic>
        <p:nvPicPr>
          <p:cNvPr id="7" name="Picture 6">
            <a:extLst>
              <a:ext uri="{FF2B5EF4-FFF2-40B4-BE49-F238E27FC236}">
                <a16:creationId xmlns:a16="http://schemas.microsoft.com/office/drawing/2014/main" id="{A0ADD10E-8939-BD0C-E3E8-80786B2C38D4}"/>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9" y="6173787"/>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F1838038-D305-EB94-ABC6-D7BC1FEFAC5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9406646-31D5-3D45-0A3D-63398C434D15}"/>
              </a:ext>
            </a:extLst>
          </p:cNvPr>
          <p:cNvSpPr>
            <a:spLocks noGrp="1"/>
          </p:cNvSpPr>
          <p:nvPr>
            <p:ph type="sldNum" sz="quarter" idx="12"/>
          </p:nvPr>
        </p:nvSpPr>
        <p:spPr/>
        <p:txBody>
          <a:bodyPr/>
          <a:lstStyle/>
          <a:p>
            <a:fld id="{B24F5015-3417-4B27-A586-E4CCF4D77832}" type="slidenum">
              <a:rPr lang="en-US" smtClean="0"/>
              <a:t>12</a:t>
            </a:fld>
            <a:endParaRPr lang="en-US"/>
          </a:p>
        </p:txBody>
      </p:sp>
    </p:spTree>
    <p:extLst>
      <p:ext uri="{BB962C8B-B14F-4D97-AF65-F5344CB8AC3E}">
        <p14:creationId xmlns:p14="http://schemas.microsoft.com/office/powerpoint/2010/main" val="197643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AA78CBC-1A7E-6DD1-99E1-47D9343E24F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Decision Making Page Three</a:t>
            </a:r>
          </a:p>
        </p:txBody>
      </p:sp>
      <p:pic>
        <p:nvPicPr>
          <p:cNvPr id="6" name="Picture 5">
            <a:extLst>
              <a:ext uri="{FF2B5EF4-FFF2-40B4-BE49-F238E27FC236}">
                <a16:creationId xmlns:a16="http://schemas.microsoft.com/office/drawing/2014/main" id="{6EED744E-BAB4-7FCE-8CAF-413A9A697E3E}"/>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838200" y="454105"/>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B0319095-26A1-1821-79F7-82DC5D62DAD4}"/>
              </a:ext>
            </a:extLst>
          </p:cNvPr>
          <p:cNvSpPr>
            <a:spLocks noGrp="1"/>
          </p:cNvSpPr>
          <p:nvPr>
            <p:ph idx="1"/>
          </p:nvPr>
        </p:nvSpPr>
        <p:spPr>
          <a:xfrm>
            <a:off x="954405" y="1658895"/>
            <a:ext cx="10283190" cy="4332329"/>
          </a:xfrm>
        </p:spPr>
        <p:txBody>
          <a:bodyPr>
            <a:normAutofit fontScale="85000" lnSpcReduction="20000"/>
          </a:bodyPr>
          <a:lstStyle/>
          <a:p>
            <a:r>
              <a:rPr lang="en-US" dirty="0"/>
              <a:t>Driver education instructors can help young drivers to develop a positive appreciation for  decision-making </a:t>
            </a:r>
          </a:p>
          <a:p>
            <a:r>
              <a:rPr lang="en-US" dirty="0"/>
              <a:t>Most vehicular crashes involving their  age group occur because of driver limitations and human error, both of which can be reduced  through effective decision-making </a:t>
            </a:r>
          </a:p>
          <a:p>
            <a:r>
              <a:rPr lang="en-US" dirty="0"/>
              <a:t>Students must also learn that most poor decisions are not the fault of the process, but rather with the decision-maker's failure to use the process correctly</a:t>
            </a:r>
          </a:p>
          <a:p>
            <a:r>
              <a:rPr lang="en-US" dirty="0"/>
              <a:t>Rather than permitting young drivers to attack decision-making as an impractical process, driver education instructors must help them to become effective users of it</a:t>
            </a:r>
          </a:p>
          <a:p>
            <a:r>
              <a:rPr lang="en-US" dirty="0"/>
              <a:t>What follows is a brief discussion of driver limitations and human errors that result in unsafe driving practices, injury,  and death and how the value of decision-making reduces these limitations and errors</a:t>
            </a:r>
          </a:p>
          <a:p>
            <a:endParaRPr lang="en-US" dirty="0"/>
          </a:p>
        </p:txBody>
      </p:sp>
      <p:pic>
        <p:nvPicPr>
          <p:cNvPr id="7" name="Picture 6">
            <a:extLst>
              <a:ext uri="{FF2B5EF4-FFF2-40B4-BE49-F238E27FC236}">
                <a16:creationId xmlns:a16="http://schemas.microsoft.com/office/drawing/2014/main" id="{3C8EEDB6-282D-6819-5366-387FEF8E77D1}"/>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9" y="6173787"/>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413E1383-8E27-8181-A432-7DE1BFC3CD41}"/>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904F3D70-722A-B4D0-C52D-6525718B52FC}"/>
              </a:ext>
            </a:extLst>
          </p:cNvPr>
          <p:cNvSpPr>
            <a:spLocks noGrp="1"/>
          </p:cNvSpPr>
          <p:nvPr>
            <p:ph type="sldNum" sz="quarter" idx="12"/>
          </p:nvPr>
        </p:nvSpPr>
        <p:spPr/>
        <p:txBody>
          <a:bodyPr/>
          <a:lstStyle/>
          <a:p>
            <a:fld id="{B24F5015-3417-4B27-A586-E4CCF4D77832}" type="slidenum">
              <a:rPr lang="en-US" smtClean="0"/>
              <a:t>13</a:t>
            </a:fld>
            <a:endParaRPr lang="en-US"/>
          </a:p>
        </p:txBody>
      </p:sp>
    </p:spTree>
    <p:extLst>
      <p:ext uri="{BB962C8B-B14F-4D97-AF65-F5344CB8AC3E}">
        <p14:creationId xmlns:p14="http://schemas.microsoft.com/office/powerpoint/2010/main" val="1214104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36961-FEF9-7D29-D8EC-2060E475ADF3}"/>
              </a:ext>
            </a:extLst>
          </p:cNvPr>
          <p:cNvSpPr>
            <a:spLocks noGrp="1"/>
          </p:cNvSpPr>
          <p:nvPr>
            <p:ph type="title"/>
          </p:nvPr>
        </p:nvSpPr>
        <p:spPr/>
        <p:txBody>
          <a:bodyPr/>
          <a:lstStyle/>
          <a:p>
            <a:r>
              <a:rPr lang="en-US" dirty="0"/>
              <a:t>Driver Limitations</a:t>
            </a:r>
          </a:p>
        </p:txBody>
      </p:sp>
      <p:pic>
        <p:nvPicPr>
          <p:cNvPr id="6" name="Picture 5">
            <a:extLst>
              <a:ext uri="{FF2B5EF4-FFF2-40B4-BE49-F238E27FC236}">
                <a16:creationId xmlns:a16="http://schemas.microsoft.com/office/drawing/2014/main" id="{A5E1EC4D-A7E0-56CB-8366-47CB7695CFEB}"/>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7278" y="1281113"/>
            <a:ext cx="8700023" cy="365125"/>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ABE9CAA2-08EC-A248-D99E-62E80E1F3A15}"/>
              </a:ext>
            </a:extLst>
          </p:cNvPr>
          <p:cNvSpPr>
            <a:spLocks noGrp="1"/>
          </p:cNvSpPr>
          <p:nvPr>
            <p:ph idx="1"/>
          </p:nvPr>
        </p:nvSpPr>
        <p:spPr>
          <a:xfrm>
            <a:off x="838199" y="1847850"/>
            <a:ext cx="10515600" cy="4351338"/>
          </a:xfrm>
        </p:spPr>
        <p:txBody>
          <a:bodyPr/>
          <a:lstStyle/>
          <a:p>
            <a:r>
              <a:rPr lang="en-US" dirty="0"/>
              <a:t>Learning to make effective driving decisions is contingent upon helping novice drivers to understand how they limit their driving options in the absence of decision-making.</a:t>
            </a:r>
          </a:p>
          <a:p>
            <a:r>
              <a:rPr lang="en-US" dirty="0"/>
              <a:t>Three ways in which young drivers compromise their driving safety without knowing it:</a:t>
            </a:r>
          </a:p>
          <a:p>
            <a:pPr marL="0" indent="0">
              <a:buNone/>
            </a:pPr>
            <a:endParaRPr lang="en-US" sz="700" dirty="0"/>
          </a:p>
          <a:p>
            <a:pPr lvl="1"/>
            <a:r>
              <a:rPr lang="en-US" dirty="0"/>
              <a:t>Decisions are limited by a driver's capabilities</a:t>
            </a:r>
          </a:p>
          <a:p>
            <a:pPr lvl="1"/>
            <a:r>
              <a:rPr lang="en-US" dirty="0"/>
              <a:t>Decisions are limited by the environment</a:t>
            </a:r>
          </a:p>
          <a:p>
            <a:pPr lvl="1"/>
            <a:r>
              <a:rPr lang="en-US" dirty="0"/>
              <a:t>Decisions are limited by what a driver is willing to do</a:t>
            </a:r>
          </a:p>
        </p:txBody>
      </p:sp>
      <p:pic>
        <p:nvPicPr>
          <p:cNvPr id="7" name="Picture 6">
            <a:extLst>
              <a:ext uri="{FF2B5EF4-FFF2-40B4-BE49-F238E27FC236}">
                <a16:creationId xmlns:a16="http://schemas.microsoft.com/office/drawing/2014/main" id="{21540E11-D1BA-15FE-B451-DB021D918E1A}"/>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1A4AF56F-1F7B-4817-E895-05185E0B6D94}"/>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BBF651CF-C22B-0AD7-6A4F-2CFC91239880}"/>
              </a:ext>
            </a:extLst>
          </p:cNvPr>
          <p:cNvSpPr>
            <a:spLocks noGrp="1"/>
          </p:cNvSpPr>
          <p:nvPr>
            <p:ph type="sldNum" sz="quarter" idx="12"/>
          </p:nvPr>
        </p:nvSpPr>
        <p:spPr/>
        <p:txBody>
          <a:bodyPr/>
          <a:lstStyle/>
          <a:p>
            <a:fld id="{B24F5015-3417-4B27-A586-E4CCF4D77832}" type="slidenum">
              <a:rPr lang="en-US" smtClean="0"/>
              <a:t>14</a:t>
            </a:fld>
            <a:endParaRPr lang="en-US"/>
          </a:p>
        </p:txBody>
      </p:sp>
    </p:spTree>
    <p:extLst>
      <p:ext uri="{BB962C8B-B14F-4D97-AF65-F5344CB8AC3E}">
        <p14:creationId xmlns:p14="http://schemas.microsoft.com/office/powerpoint/2010/main" val="2513637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86417-8D90-703C-A115-858419CBA016}"/>
              </a:ext>
            </a:extLst>
          </p:cNvPr>
          <p:cNvSpPr>
            <a:spLocks noGrp="1"/>
          </p:cNvSpPr>
          <p:nvPr>
            <p:ph type="title"/>
          </p:nvPr>
        </p:nvSpPr>
        <p:spPr/>
        <p:txBody>
          <a:bodyPr/>
          <a:lstStyle/>
          <a:p>
            <a:r>
              <a:rPr lang="en-US" dirty="0"/>
              <a:t>Driver’s Capabilities</a:t>
            </a:r>
          </a:p>
        </p:txBody>
      </p:sp>
      <p:sp>
        <p:nvSpPr>
          <p:cNvPr id="3" name="Content Placeholder 2">
            <a:extLst>
              <a:ext uri="{FF2B5EF4-FFF2-40B4-BE49-F238E27FC236}">
                <a16:creationId xmlns:a16="http://schemas.microsoft.com/office/drawing/2014/main" id="{450BFC3B-BBBE-86DD-E6B3-A0E90E06D1C1}"/>
              </a:ext>
            </a:extLst>
          </p:cNvPr>
          <p:cNvSpPr>
            <a:spLocks noGrp="1"/>
          </p:cNvSpPr>
          <p:nvPr>
            <p:ph idx="1"/>
          </p:nvPr>
        </p:nvSpPr>
        <p:spPr>
          <a:xfrm>
            <a:off x="838200" y="1690688"/>
            <a:ext cx="10515600" cy="4486275"/>
          </a:xfrm>
        </p:spPr>
        <p:txBody>
          <a:bodyPr>
            <a:normAutofit fontScale="92500" lnSpcReduction="10000"/>
          </a:bodyPr>
          <a:lstStyle/>
          <a:p>
            <a:r>
              <a:rPr lang="en-US" dirty="0"/>
              <a:t>Decisions are limited by a driver's capabilities</a:t>
            </a:r>
          </a:p>
          <a:p>
            <a:r>
              <a:rPr lang="en-US" dirty="0"/>
              <a:t>Safe driving is subject to driver ability to perform safe driving actions</a:t>
            </a:r>
          </a:p>
          <a:p>
            <a:r>
              <a:rPr lang="en-US" dirty="0"/>
              <a:t>Young  drivers, lacking in driving information, skills, self-confidence, and practical experience, are limited in their ability to make safe driving decisions</a:t>
            </a:r>
          </a:p>
          <a:p>
            <a:r>
              <a:rPr lang="en-US" dirty="0"/>
              <a:t>For example, young drivers lacking in perceptual skill training are not likely to consider traffic controls, highway conditions, and other roadway user clues when executing driving actions</a:t>
            </a:r>
          </a:p>
          <a:p>
            <a:r>
              <a:rPr lang="en-US" dirty="0"/>
              <a:t>When young drivers increase their driving capabilities through education and training and learn how to apply what they have learned, their decision-making skills will improve. When this  happens, driver safety will also improve</a:t>
            </a:r>
          </a:p>
        </p:txBody>
      </p:sp>
      <p:sp>
        <p:nvSpPr>
          <p:cNvPr id="4" name="Date Placeholder 3">
            <a:extLst>
              <a:ext uri="{FF2B5EF4-FFF2-40B4-BE49-F238E27FC236}">
                <a16:creationId xmlns:a16="http://schemas.microsoft.com/office/drawing/2014/main" id="{314DC43F-6B8C-FC5A-8141-F17E4DF332A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7E74B72-F79F-DC09-238F-6098AD89DE16}"/>
              </a:ext>
            </a:extLst>
          </p:cNvPr>
          <p:cNvSpPr>
            <a:spLocks noGrp="1"/>
          </p:cNvSpPr>
          <p:nvPr>
            <p:ph type="sldNum" sz="quarter" idx="12"/>
          </p:nvPr>
        </p:nvSpPr>
        <p:spPr/>
        <p:txBody>
          <a:bodyPr/>
          <a:lstStyle/>
          <a:p>
            <a:fld id="{B24F5015-3417-4B27-A586-E4CCF4D77832}" type="slidenum">
              <a:rPr lang="en-US" smtClean="0"/>
              <a:t>15</a:t>
            </a:fld>
            <a:endParaRPr lang="en-US"/>
          </a:p>
        </p:txBody>
      </p:sp>
      <p:pic>
        <p:nvPicPr>
          <p:cNvPr id="8" name="Picture 7">
            <a:extLst>
              <a:ext uri="{FF2B5EF4-FFF2-40B4-BE49-F238E27FC236}">
                <a16:creationId xmlns:a16="http://schemas.microsoft.com/office/drawing/2014/main" id="{50DFE322-C252-A65F-4700-8F390336E254}"/>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7278" y="1281113"/>
            <a:ext cx="8700023" cy="365125"/>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E86B1012-461C-1D94-2E1E-25C156C88168}"/>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375190" y="6187213"/>
            <a:ext cx="3441619" cy="5342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772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FFA1E-F03E-65EE-7C7A-BFF108367A4E}"/>
              </a:ext>
            </a:extLst>
          </p:cNvPr>
          <p:cNvSpPr>
            <a:spLocks noGrp="1"/>
          </p:cNvSpPr>
          <p:nvPr>
            <p:ph type="title"/>
          </p:nvPr>
        </p:nvSpPr>
        <p:spPr/>
        <p:txBody>
          <a:bodyPr/>
          <a:lstStyle/>
          <a:p>
            <a:r>
              <a:rPr lang="en-US" dirty="0"/>
              <a:t>Environmental Limitations</a:t>
            </a:r>
          </a:p>
        </p:txBody>
      </p:sp>
      <p:sp>
        <p:nvSpPr>
          <p:cNvPr id="3" name="Content Placeholder 2">
            <a:extLst>
              <a:ext uri="{FF2B5EF4-FFF2-40B4-BE49-F238E27FC236}">
                <a16:creationId xmlns:a16="http://schemas.microsoft.com/office/drawing/2014/main" id="{BDC25309-B5F5-325E-175A-45DBA52A9D28}"/>
              </a:ext>
            </a:extLst>
          </p:cNvPr>
          <p:cNvSpPr>
            <a:spLocks noGrp="1"/>
          </p:cNvSpPr>
          <p:nvPr>
            <p:ph idx="1"/>
          </p:nvPr>
        </p:nvSpPr>
        <p:spPr>
          <a:xfrm>
            <a:off x="838200" y="1690688"/>
            <a:ext cx="10515600" cy="4351338"/>
          </a:xfrm>
        </p:spPr>
        <p:txBody>
          <a:bodyPr>
            <a:normAutofit fontScale="92500" lnSpcReduction="10000"/>
          </a:bodyPr>
          <a:lstStyle/>
          <a:p>
            <a:r>
              <a:rPr lang="en-US" dirty="0"/>
              <a:t>Decisions are limited by the environment</a:t>
            </a:r>
          </a:p>
          <a:p>
            <a:r>
              <a:rPr lang="en-US" dirty="0"/>
              <a:t>Safe drivers are aware of and use environmental information to make safe driving decisions</a:t>
            </a:r>
          </a:p>
          <a:p>
            <a:r>
              <a:rPr lang="en-US" dirty="0"/>
              <a:t>However, many drivers fail to observe traffic controls, or they do not draw meaning from them in making safe driving decisions</a:t>
            </a:r>
          </a:p>
          <a:p>
            <a:r>
              <a:rPr lang="en-US" dirty="0"/>
              <a:t> These drivers are responders. They react to environmental conditions in the moment rather than thinking ahead </a:t>
            </a:r>
          </a:p>
          <a:p>
            <a:r>
              <a:rPr lang="en-US" dirty="0"/>
              <a:t>A responder will see a stop sign without registering its meaning. Consequently, this person will slam on the brakes, skid into the intersection, and then blame the vehicle or the placement of the stop sign for loss of control </a:t>
            </a:r>
          </a:p>
        </p:txBody>
      </p:sp>
      <p:sp>
        <p:nvSpPr>
          <p:cNvPr id="4" name="Date Placeholder 3">
            <a:extLst>
              <a:ext uri="{FF2B5EF4-FFF2-40B4-BE49-F238E27FC236}">
                <a16:creationId xmlns:a16="http://schemas.microsoft.com/office/drawing/2014/main" id="{087ED252-BC06-DC19-0D59-35F0748B2B0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0C15773-F915-2A9C-B42A-B840C9CA71D0}"/>
              </a:ext>
            </a:extLst>
          </p:cNvPr>
          <p:cNvSpPr>
            <a:spLocks noGrp="1"/>
          </p:cNvSpPr>
          <p:nvPr>
            <p:ph type="sldNum" sz="quarter" idx="12"/>
          </p:nvPr>
        </p:nvSpPr>
        <p:spPr/>
        <p:txBody>
          <a:bodyPr/>
          <a:lstStyle/>
          <a:p>
            <a:fld id="{B24F5015-3417-4B27-A586-E4CCF4D77832}" type="slidenum">
              <a:rPr lang="en-US" smtClean="0"/>
              <a:t>16</a:t>
            </a:fld>
            <a:endParaRPr lang="en-US"/>
          </a:p>
        </p:txBody>
      </p:sp>
      <p:pic>
        <p:nvPicPr>
          <p:cNvPr id="6" name="Picture 5">
            <a:extLst>
              <a:ext uri="{FF2B5EF4-FFF2-40B4-BE49-F238E27FC236}">
                <a16:creationId xmlns:a16="http://schemas.microsoft.com/office/drawing/2014/main" id="{6C4CAB36-5AB4-E96E-DC1D-EEE01341C2DA}"/>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7278" y="1281113"/>
            <a:ext cx="8700023" cy="36512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69BC12CF-E0C3-14B1-3E88-0EC0B152A248}"/>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5303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4F40992-42DA-1E52-E765-7E74D2355978}"/>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Driver’s Capabilities page two</a:t>
            </a:r>
          </a:p>
        </p:txBody>
      </p:sp>
      <p:pic>
        <p:nvPicPr>
          <p:cNvPr id="6" name="Picture 5">
            <a:extLst>
              <a:ext uri="{FF2B5EF4-FFF2-40B4-BE49-F238E27FC236}">
                <a16:creationId xmlns:a16="http://schemas.microsoft.com/office/drawing/2014/main" id="{A74578FB-0EED-C435-DCD8-66878870A180}"/>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838200" y="454105"/>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72B1491E-F1B4-5665-365F-036A834BE589}"/>
              </a:ext>
            </a:extLst>
          </p:cNvPr>
          <p:cNvSpPr>
            <a:spLocks noGrp="1"/>
          </p:cNvSpPr>
          <p:nvPr>
            <p:ph idx="1"/>
          </p:nvPr>
        </p:nvSpPr>
        <p:spPr>
          <a:xfrm>
            <a:off x="838200" y="1825625"/>
            <a:ext cx="10515600" cy="3895565"/>
          </a:xfrm>
        </p:spPr>
        <p:txBody>
          <a:bodyPr/>
          <a:lstStyle/>
          <a:p>
            <a:r>
              <a:rPr lang="en-US" dirty="0"/>
              <a:t>Driver safety improves when drivers recognize that they are not the victims of their environment</a:t>
            </a:r>
          </a:p>
          <a:p>
            <a:r>
              <a:rPr lang="en-US" dirty="0"/>
              <a:t>Drivers can get meaningful information from their environment and use it to make responsible driving decisions</a:t>
            </a:r>
          </a:p>
          <a:p>
            <a:r>
              <a:rPr lang="en-US" dirty="0"/>
              <a:t>Decision-makers, in contrast to responders, are skillful in identifying and using traffic controls, highway conditions, and  other roadway user clues to assess their driving options before acting</a:t>
            </a:r>
          </a:p>
        </p:txBody>
      </p:sp>
      <p:pic>
        <p:nvPicPr>
          <p:cNvPr id="7" name="Picture 6">
            <a:extLst>
              <a:ext uri="{FF2B5EF4-FFF2-40B4-BE49-F238E27FC236}">
                <a16:creationId xmlns:a16="http://schemas.microsoft.com/office/drawing/2014/main" id="{B8592BF2-503D-311F-4938-3397E6774AD0}"/>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8" y="6173787"/>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9F714477-029E-1ECD-57A0-3534B816D84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084975D5-AB2D-DC3E-5F67-34F93EA2D80B}"/>
              </a:ext>
            </a:extLst>
          </p:cNvPr>
          <p:cNvSpPr>
            <a:spLocks noGrp="1"/>
          </p:cNvSpPr>
          <p:nvPr>
            <p:ph type="sldNum" sz="quarter" idx="12"/>
          </p:nvPr>
        </p:nvSpPr>
        <p:spPr/>
        <p:txBody>
          <a:bodyPr/>
          <a:lstStyle/>
          <a:p>
            <a:fld id="{B24F5015-3417-4B27-A586-E4CCF4D77832}" type="slidenum">
              <a:rPr lang="en-US" smtClean="0"/>
              <a:t>17</a:t>
            </a:fld>
            <a:endParaRPr lang="en-US"/>
          </a:p>
        </p:txBody>
      </p:sp>
    </p:spTree>
    <p:extLst>
      <p:ext uri="{BB962C8B-B14F-4D97-AF65-F5344CB8AC3E}">
        <p14:creationId xmlns:p14="http://schemas.microsoft.com/office/powerpoint/2010/main" val="1270330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86E3-B9B4-BD28-5C86-1FC989CBB10F}"/>
              </a:ext>
            </a:extLst>
          </p:cNvPr>
          <p:cNvSpPr>
            <a:spLocks noGrp="1"/>
          </p:cNvSpPr>
          <p:nvPr>
            <p:ph type="title"/>
          </p:nvPr>
        </p:nvSpPr>
        <p:spPr/>
        <p:txBody>
          <a:bodyPr/>
          <a:lstStyle/>
          <a:p>
            <a:r>
              <a:rPr lang="en-US" dirty="0"/>
              <a:t>Driver’s Aversion to Change</a:t>
            </a:r>
          </a:p>
        </p:txBody>
      </p:sp>
      <p:sp>
        <p:nvSpPr>
          <p:cNvPr id="3" name="Content Placeholder 2">
            <a:extLst>
              <a:ext uri="{FF2B5EF4-FFF2-40B4-BE49-F238E27FC236}">
                <a16:creationId xmlns:a16="http://schemas.microsoft.com/office/drawing/2014/main" id="{3F3C504D-D500-E56C-0E64-72A0FD66F8EE}"/>
              </a:ext>
            </a:extLst>
          </p:cNvPr>
          <p:cNvSpPr>
            <a:spLocks noGrp="1"/>
          </p:cNvSpPr>
          <p:nvPr>
            <p:ph idx="1"/>
          </p:nvPr>
        </p:nvSpPr>
        <p:spPr/>
        <p:txBody>
          <a:bodyPr/>
          <a:lstStyle/>
          <a:p>
            <a:r>
              <a:rPr lang="en-US" dirty="0"/>
              <a:t>Decisions are limited by what a driver is willing to do</a:t>
            </a:r>
          </a:p>
          <a:p>
            <a:r>
              <a:rPr lang="en-US" dirty="0"/>
              <a:t>Safe driving is subject to drivers practicing safe driving habits and using effective decision-making strategies</a:t>
            </a:r>
          </a:p>
          <a:p>
            <a:r>
              <a:rPr lang="en-US" dirty="0"/>
              <a:t>However, human nature being what it is, people often gravitate toward their comfort zone. They resist change</a:t>
            </a:r>
          </a:p>
          <a:p>
            <a:r>
              <a:rPr lang="en-US" dirty="0"/>
              <a:t>Unless young drivers are open to new experiences, they will exit their driving lessons as they entered them, unchanged</a:t>
            </a:r>
          </a:p>
          <a:p>
            <a:endParaRPr lang="en-US" dirty="0"/>
          </a:p>
        </p:txBody>
      </p:sp>
      <p:sp>
        <p:nvSpPr>
          <p:cNvPr id="4" name="Date Placeholder 3">
            <a:extLst>
              <a:ext uri="{FF2B5EF4-FFF2-40B4-BE49-F238E27FC236}">
                <a16:creationId xmlns:a16="http://schemas.microsoft.com/office/drawing/2014/main" id="{96872AF1-9656-0C85-4ED9-B182244569AB}"/>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C04245E3-AEB1-63EB-2312-7F12602B2404}"/>
              </a:ext>
            </a:extLst>
          </p:cNvPr>
          <p:cNvSpPr>
            <a:spLocks noGrp="1"/>
          </p:cNvSpPr>
          <p:nvPr>
            <p:ph type="sldNum" sz="quarter" idx="12"/>
          </p:nvPr>
        </p:nvSpPr>
        <p:spPr/>
        <p:txBody>
          <a:bodyPr/>
          <a:lstStyle/>
          <a:p>
            <a:fld id="{B24F5015-3417-4B27-A586-E4CCF4D77832}" type="slidenum">
              <a:rPr lang="en-US" smtClean="0"/>
              <a:t>18</a:t>
            </a:fld>
            <a:endParaRPr lang="en-US"/>
          </a:p>
        </p:txBody>
      </p:sp>
      <p:pic>
        <p:nvPicPr>
          <p:cNvPr id="6" name="Picture 5">
            <a:extLst>
              <a:ext uri="{FF2B5EF4-FFF2-40B4-BE49-F238E27FC236}">
                <a16:creationId xmlns:a16="http://schemas.microsoft.com/office/drawing/2014/main" id="{9827C986-1415-667A-137A-E318EC4FBBBF}"/>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7278" y="1281113"/>
            <a:ext cx="8700023" cy="36512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219FCA1F-3AB8-08A2-42BA-12617088A13D}"/>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9344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2077A5B-B024-89AD-6F29-DB8A5AC57215}"/>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Driver’s Aversion to Change Page Two</a:t>
            </a:r>
          </a:p>
        </p:txBody>
      </p:sp>
      <p:pic>
        <p:nvPicPr>
          <p:cNvPr id="6" name="Picture 5">
            <a:extLst>
              <a:ext uri="{FF2B5EF4-FFF2-40B4-BE49-F238E27FC236}">
                <a16:creationId xmlns:a16="http://schemas.microsoft.com/office/drawing/2014/main" id="{BECBB5CC-521D-588D-0DFA-F095D5D97E96}"/>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838200" y="454105"/>
            <a:ext cx="5504862" cy="85455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FF6D82C5-9701-545A-7C2E-3EE227B66882}"/>
              </a:ext>
            </a:extLst>
          </p:cNvPr>
          <p:cNvSpPr>
            <a:spLocks noGrp="1"/>
          </p:cNvSpPr>
          <p:nvPr>
            <p:ph idx="1"/>
          </p:nvPr>
        </p:nvSpPr>
        <p:spPr/>
        <p:txBody>
          <a:bodyPr>
            <a:normAutofit fontScale="92500"/>
          </a:bodyPr>
          <a:lstStyle/>
          <a:p>
            <a:r>
              <a:rPr lang="en-US" dirty="0"/>
              <a:t>Young drivers are more likely to be responsible drivers if they  are willing to apply what they have learned about driving to their driving</a:t>
            </a:r>
          </a:p>
          <a:p>
            <a:r>
              <a:rPr lang="en-US" dirty="0"/>
              <a:t>The same can be said about decision-making</a:t>
            </a:r>
          </a:p>
          <a:p>
            <a:r>
              <a:rPr lang="en-US" dirty="0"/>
              <a:t>Decision-making is more likely to be used if young drivers get into the habit of using it</a:t>
            </a:r>
          </a:p>
          <a:p>
            <a:r>
              <a:rPr lang="en-US" dirty="0"/>
              <a:t>For this to happen, driver education instructors must teach decision making and require its use in all driving related  situations</a:t>
            </a:r>
          </a:p>
          <a:p>
            <a:r>
              <a:rPr lang="en-US" dirty="0"/>
              <a:t>Ultimately, young drivers will determine if they are willing to use  decision making in guiding their driving actions. We hope they will</a:t>
            </a:r>
          </a:p>
          <a:p>
            <a:endParaRPr lang="en-US" dirty="0"/>
          </a:p>
        </p:txBody>
      </p:sp>
      <p:pic>
        <p:nvPicPr>
          <p:cNvPr id="7" name="Picture 6">
            <a:extLst>
              <a:ext uri="{FF2B5EF4-FFF2-40B4-BE49-F238E27FC236}">
                <a16:creationId xmlns:a16="http://schemas.microsoft.com/office/drawing/2014/main" id="{4156C086-A00C-40CE-43B2-69E214E51B4E}"/>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45988" y="6173787"/>
            <a:ext cx="8700023" cy="365125"/>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E6E205DD-5898-321C-73B5-BF5E8C41136B}"/>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74F67BFE-95C7-BEF4-DD06-82C00CBECAB4}"/>
              </a:ext>
            </a:extLst>
          </p:cNvPr>
          <p:cNvSpPr>
            <a:spLocks noGrp="1"/>
          </p:cNvSpPr>
          <p:nvPr>
            <p:ph type="sldNum" sz="quarter" idx="12"/>
          </p:nvPr>
        </p:nvSpPr>
        <p:spPr/>
        <p:txBody>
          <a:bodyPr/>
          <a:lstStyle/>
          <a:p>
            <a:fld id="{B24F5015-3417-4B27-A586-E4CCF4D77832}" type="slidenum">
              <a:rPr lang="en-US" smtClean="0"/>
              <a:t>19</a:t>
            </a:fld>
            <a:endParaRPr lang="en-US"/>
          </a:p>
        </p:txBody>
      </p:sp>
    </p:spTree>
    <p:extLst>
      <p:ext uri="{BB962C8B-B14F-4D97-AF65-F5344CB8AC3E}">
        <p14:creationId xmlns:p14="http://schemas.microsoft.com/office/powerpoint/2010/main" val="1719427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32338-8227-1018-E50B-C9940E1CF12A}"/>
              </a:ext>
            </a:extLst>
          </p:cNvPr>
          <p:cNvSpPr>
            <a:spLocks noGrp="1"/>
          </p:cNvSpPr>
          <p:nvPr>
            <p:ph type="title"/>
          </p:nvPr>
        </p:nvSpPr>
        <p:spPr/>
        <p:txBody>
          <a:bodyPr/>
          <a:lstStyle/>
          <a:p>
            <a:r>
              <a:rPr lang="en-US" dirty="0"/>
              <a:t>Human Error</a:t>
            </a:r>
          </a:p>
        </p:txBody>
      </p:sp>
      <p:sp>
        <p:nvSpPr>
          <p:cNvPr id="3" name="Content Placeholder 2">
            <a:extLst>
              <a:ext uri="{FF2B5EF4-FFF2-40B4-BE49-F238E27FC236}">
                <a16:creationId xmlns:a16="http://schemas.microsoft.com/office/drawing/2014/main" id="{9A67F559-D022-0F33-C9E7-530CA3CD2CF9}"/>
              </a:ext>
            </a:extLst>
          </p:cNvPr>
          <p:cNvSpPr>
            <a:spLocks noGrp="1"/>
          </p:cNvSpPr>
          <p:nvPr>
            <p:ph idx="1"/>
          </p:nvPr>
        </p:nvSpPr>
        <p:spPr/>
        <p:txBody>
          <a:bodyPr/>
          <a:lstStyle/>
          <a:p>
            <a:r>
              <a:rPr lang="en-US" dirty="0"/>
              <a:t>Human error is a major factor in vehicular crashes</a:t>
            </a:r>
          </a:p>
          <a:p>
            <a:r>
              <a:rPr lang="en-US" dirty="0"/>
              <a:t>Errors can be reduced to the extent that the three previous limitations can be delimited</a:t>
            </a:r>
          </a:p>
          <a:p>
            <a:r>
              <a:rPr lang="en-US" dirty="0"/>
              <a:t>Young drivers dramatically increase their chances for a safe driving experience when they:</a:t>
            </a:r>
          </a:p>
          <a:p>
            <a:pPr lvl="1"/>
            <a:r>
              <a:rPr lang="en-US" dirty="0"/>
              <a:t>Develop their driving capabilities</a:t>
            </a:r>
          </a:p>
          <a:p>
            <a:pPr lvl="1"/>
            <a:r>
              <a:rPr lang="en-US" dirty="0"/>
              <a:t>Learn to become successful decision-makers rather than responders</a:t>
            </a:r>
          </a:p>
          <a:p>
            <a:pPr lvl="1"/>
            <a:r>
              <a:rPr lang="en-US" dirty="0"/>
              <a:t>Are willing to change old habits by putting into practice what they have learned</a:t>
            </a:r>
          </a:p>
        </p:txBody>
      </p:sp>
      <p:sp>
        <p:nvSpPr>
          <p:cNvPr id="4" name="Date Placeholder 3">
            <a:extLst>
              <a:ext uri="{FF2B5EF4-FFF2-40B4-BE49-F238E27FC236}">
                <a16:creationId xmlns:a16="http://schemas.microsoft.com/office/drawing/2014/main" id="{4E68FB83-5685-F437-541E-71C7FAFBDCA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E0B10555-6EF7-354E-1AC9-748C59B1F94F}"/>
              </a:ext>
            </a:extLst>
          </p:cNvPr>
          <p:cNvSpPr>
            <a:spLocks noGrp="1"/>
          </p:cNvSpPr>
          <p:nvPr>
            <p:ph type="sldNum" sz="quarter" idx="12"/>
          </p:nvPr>
        </p:nvSpPr>
        <p:spPr/>
        <p:txBody>
          <a:bodyPr/>
          <a:lstStyle/>
          <a:p>
            <a:fld id="{B24F5015-3417-4B27-A586-E4CCF4D77832}" type="slidenum">
              <a:rPr lang="en-US" smtClean="0"/>
              <a:t>20</a:t>
            </a:fld>
            <a:endParaRPr lang="en-US"/>
          </a:p>
        </p:txBody>
      </p:sp>
      <p:pic>
        <p:nvPicPr>
          <p:cNvPr id="6" name="Picture 5">
            <a:extLst>
              <a:ext uri="{FF2B5EF4-FFF2-40B4-BE49-F238E27FC236}">
                <a16:creationId xmlns:a16="http://schemas.microsoft.com/office/drawing/2014/main" id="{C2945B3F-4E07-43E5-7264-2A3ECC58097B}"/>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7278" y="1281113"/>
            <a:ext cx="8700023" cy="365125"/>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911FBF8A-991D-FCC1-15E5-443AC8B01A68}"/>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03205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64269-DE22-4F21-8BEA-B85F1D3560EC}"/>
              </a:ext>
            </a:extLst>
          </p:cNvPr>
          <p:cNvSpPr>
            <a:spLocks noGrp="1"/>
          </p:cNvSpPr>
          <p:nvPr>
            <p:ph type="title"/>
          </p:nvPr>
        </p:nvSpPr>
        <p:spPr/>
        <p:txBody>
          <a:bodyPr/>
          <a:lstStyle/>
          <a:p>
            <a:r>
              <a:rPr lang="en-US" dirty="0"/>
              <a:t>Most Common Crash Causes</a:t>
            </a:r>
          </a:p>
        </p:txBody>
      </p:sp>
      <p:sp>
        <p:nvSpPr>
          <p:cNvPr id="3" name="Content Placeholder 2">
            <a:extLst>
              <a:ext uri="{FF2B5EF4-FFF2-40B4-BE49-F238E27FC236}">
                <a16:creationId xmlns:a16="http://schemas.microsoft.com/office/drawing/2014/main" id="{0C3A28A4-38CA-9E06-E9D7-CCF220C1E004}"/>
              </a:ext>
            </a:extLst>
          </p:cNvPr>
          <p:cNvSpPr>
            <a:spLocks noGrp="1"/>
          </p:cNvSpPr>
          <p:nvPr>
            <p:ph idx="1"/>
          </p:nvPr>
        </p:nvSpPr>
        <p:spPr/>
        <p:txBody>
          <a:bodyPr>
            <a:normAutofit/>
          </a:bodyPr>
          <a:lstStyle/>
          <a:p>
            <a:r>
              <a:rPr lang="en-US" dirty="0"/>
              <a:t>The following four human errors are the cause of most vehicular crashes. Reduce the incidence of these errors, and the number of vehicular crashes, injuries, and deaths will decline:</a:t>
            </a:r>
          </a:p>
          <a:p>
            <a:pPr marL="0" indent="0">
              <a:buNone/>
            </a:pPr>
            <a:endParaRPr lang="en-US" sz="200" dirty="0"/>
          </a:p>
          <a:p>
            <a:pPr marL="914400" lvl="1" indent="-457200">
              <a:buFont typeface="+mj-lt"/>
              <a:buAutoNum type="arabicPeriod"/>
            </a:pPr>
            <a:r>
              <a:rPr lang="en-US" dirty="0"/>
              <a:t>Not choosing an action because one does not know it as a possibility</a:t>
            </a:r>
          </a:p>
          <a:p>
            <a:pPr marL="914400" lvl="1" indent="-457200">
              <a:buFont typeface="+mj-lt"/>
              <a:buAutoNum type="arabicPeriod"/>
            </a:pPr>
            <a:r>
              <a:rPr lang="en-US" dirty="0"/>
              <a:t>Choosing an action even though one does not know the possible outcomes</a:t>
            </a:r>
          </a:p>
          <a:p>
            <a:pPr marL="914400" lvl="1" indent="-457200">
              <a:buFont typeface="+mj-lt"/>
              <a:buAutoNum type="arabicPeriod"/>
            </a:pPr>
            <a:r>
              <a:rPr lang="en-US" dirty="0"/>
              <a:t>Underestimating or overestimating the importance of certain information</a:t>
            </a:r>
          </a:p>
          <a:p>
            <a:pPr marL="914400" lvl="1" indent="-457200">
              <a:buFont typeface="+mj-lt"/>
              <a:buAutoNum type="arabicPeriod"/>
            </a:pPr>
            <a:r>
              <a:rPr lang="en-US" dirty="0"/>
              <a:t>Relying on myths or assumptions in choosing an action</a:t>
            </a:r>
          </a:p>
        </p:txBody>
      </p:sp>
      <p:sp>
        <p:nvSpPr>
          <p:cNvPr id="4" name="Date Placeholder 3">
            <a:extLst>
              <a:ext uri="{FF2B5EF4-FFF2-40B4-BE49-F238E27FC236}">
                <a16:creationId xmlns:a16="http://schemas.microsoft.com/office/drawing/2014/main" id="{E9E7BAD5-43E3-4B9E-24D4-F85F7E46C4E8}"/>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42F499FE-41C7-9A2A-57AA-34E874D1875E}"/>
              </a:ext>
            </a:extLst>
          </p:cNvPr>
          <p:cNvSpPr>
            <a:spLocks noGrp="1"/>
          </p:cNvSpPr>
          <p:nvPr>
            <p:ph type="sldNum" sz="quarter" idx="12"/>
          </p:nvPr>
        </p:nvSpPr>
        <p:spPr/>
        <p:txBody>
          <a:bodyPr/>
          <a:lstStyle/>
          <a:p>
            <a:fld id="{B24F5015-3417-4B27-A586-E4CCF4D77832}" type="slidenum">
              <a:rPr lang="en-US" smtClean="0"/>
              <a:t>21</a:t>
            </a:fld>
            <a:endParaRPr lang="en-US"/>
          </a:p>
        </p:txBody>
      </p:sp>
      <p:pic>
        <p:nvPicPr>
          <p:cNvPr id="6" name="Picture 5">
            <a:extLst>
              <a:ext uri="{FF2B5EF4-FFF2-40B4-BE49-F238E27FC236}">
                <a16:creationId xmlns:a16="http://schemas.microsoft.com/office/drawing/2014/main" id="{1DDE033C-10BD-7A9D-2BC2-9977CDF9C5DB}"/>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7278" y="1281113"/>
            <a:ext cx="8700023" cy="36512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486F468E-7226-0F3B-9B04-DAA1780BE744}"/>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2270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3218C-BD32-D45C-D2C5-2C18A3CAF8E5}"/>
              </a:ext>
            </a:extLst>
          </p:cNvPr>
          <p:cNvSpPr>
            <a:spLocks noGrp="1"/>
          </p:cNvSpPr>
          <p:nvPr>
            <p:ph type="title"/>
          </p:nvPr>
        </p:nvSpPr>
        <p:spPr>
          <a:xfrm>
            <a:off x="637278" y="365125"/>
            <a:ext cx="8885903" cy="1281113"/>
          </a:xfrm>
        </p:spPr>
        <p:txBody>
          <a:bodyPr>
            <a:normAutofit fontScale="90000"/>
          </a:bodyPr>
          <a:lstStyle/>
          <a:p>
            <a:r>
              <a:rPr lang="en-US" dirty="0"/>
              <a:t>Inattention to possible driving actions</a:t>
            </a:r>
          </a:p>
        </p:txBody>
      </p:sp>
      <p:sp>
        <p:nvSpPr>
          <p:cNvPr id="3" name="Content Placeholder 2">
            <a:extLst>
              <a:ext uri="{FF2B5EF4-FFF2-40B4-BE49-F238E27FC236}">
                <a16:creationId xmlns:a16="http://schemas.microsoft.com/office/drawing/2014/main" id="{D42DC3DD-66DA-958C-A9B8-25D255CDEEAF}"/>
              </a:ext>
            </a:extLst>
          </p:cNvPr>
          <p:cNvSpPr>
            <a:spLocks noGrp="1"/>
          </p:cNvSpPr>
          <p:nvPr>
            <p:ph idx="1"/>
          </p:nvPr>
        </p:nvSpPr>
        <p:spPr/>
        <p:txBody>
          <a:bodyPr>
            <a:normAutofit fontScale="85000" lnSpcReduction="20000"/>
          </a:bodyPr>
          <a:lstStyle/>
          <a:p>
            <a:r>
              <a:rPr lang="en-US" dirty="0"/>
              <a:t>Responders commit this type of error</a:t>
            </a:r>
          </a:p>
          <a:p>
            <a:r>
              <a:rPr lang="en-US" dirty="0"/>
              <a:t>React in response to environmental cues</a:t>
            </a:r>
          </a:p>
          <a:p>
            <a:r>
              <a:rPr lang="en-US" dirty="0"/>
              <a:t>Responders fail to consider their options, because they execute the first response that enters their head. For example, a responder is likely to miss or ignore traffic controls or highway conditions until confronted with danger and then react</a:t>
            </a:r>
          </a:p>
          <a:p>
            <a:r>
              <a:rPr lang="en-US" dirty="0"/>
              <a:t>Responders will brake in the midst of a curve while decision-makers, using environmental data, are prepared for the curve and will decrease their speed well in advance of it</a:t>
            </a:r>
          </a:p>
          <a:p>
            <a:r>
              <a:rPr lang="en-US" dirty="0"/>
              <a:t>Responders tend to be more erratic drivers than decision-makers because they make impulsive driving adjustments, on limited data, in the immediacy of the moment</a:t>
            </a:r>
          </a:p>
          <a:p>
            <a:r>
              <a:rPr lang="en-US" dirty="0"/>
              <a:t>Becoming a decision maker rather than responder decreases type 1 errors</a:t>
            </a:r>
          </a:p>
          <a:p>
            <a:endParaRPr lang="en-US" dirty="0"/>
          </a:p>
        </p:txBody>
      </p:sp>
      <p:sp>
        <p:nvSpPr>
          <p:cNvPr id="4" name="Date Placeholder 3">
            <a:extLst>
              <a:ext uri="{FF2B5EF4-FFF2-40B4-BE49-F238E27FC236}">
                <a16:creationId xmlns:a16="http://schemas.microsoft.com/office/drawing/2014/main" id="{EAC0EDA2-2BDE-957A-13BD-75B7AADC5F4D}"/>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CA81ED8B-49A2-D601-4124-6F29D3220920}"/>
              </a:ext>
            </a:extLst>
          </p:cNvPr>
          <p:cNvSpPr>
            <a:spLocks noGrp="1"/>
          </p:cNvSpPr>
          <p:nvPr>
            <p:ph type="sldNum" sz="quarter" idx="12"/>
          </p:nvPr>
        </p:nvSpPr>
        <p:spPr/>
        <p:txBody>
          <a:bodyPr/>
          <a:lstStyle/>
          <a:p>
            <a:fld id="{B24F5015-3417-4B27-A586-E4CCF4D77832}" type="slidenum">
              <a:rPr lang="en-US" smtClean="0"/>
              <a:t>22</a:t>
            </a:fld>
            <a:endParaRPr lang="en-US"/>
          </a:p>
        </p:txBody>
      </p:sp>
      <p:pic>
        <p:nvPicPr>
          <p:cNvPr id="6" name="Picture 5">
            <a:extLst>
              <a:ext uri="{FF2B5EF4-FFF2-40B4-BE49-F238E27FC236}">
                <a16:creationId xmlns:a16="http://schemas.microsoft.com/office/drawing/2014/main" id="{1D49323F-F7FB-FA00-1C08-55915A1A2CEA}"/>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431538" y="1281113"/>
            <a:ext cx="8700023" cy="36512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9E381B04-B6F3-0B38-CA91-7FBD7EFBCD29}"/>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3333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CF0A-14FF-2700-3A83-76B301E3D1C5}"/>
              </a:ext>
            </a:extLst>
          </p:cNvPr>
          <p:cNvSpPr>
            <a:spLocks noGrp="1"/>
          </p:cNvSpPr>
          <p:nvPr>
            <p:ph type="title"/>
          </p:nvPr>
        </p:nvSpPr>
        <p:spPr>
          <a:xfrm>
            <a:off x="480060" y="410368"/>
            <a:ext cx="10515600" cy="1325563"/>
          </a:xfrm>
        </p:spPr>
        <p:txBody>
          <a:bodyPr>
            <a:normAutofit/>
          </a:bodyPr>
          <a:lstStyle/>
          <a:p>
            <a:r>
              <a:rPr lang="en-US" sz="4000" dirty="0"/>
              <a:t>Inattention to consequences of driving decisions</a:t>
            </a:r>
          </a:p>
        </p:txBody>
      </p:sp>
      <p:sp>
        <p:nvSpPr>
          <p:cNvPr id="3" name="Content Placeholder 2">
            <a:extLst>
              <a:ext uri="{FF2B5EF4-FFF2-40B4-BE49-F238E27FC236}">
                <a16:creationId xmlns:a16="http://schemas.microsoft.com/office/drawing/2014/main" id="{C773945C-CE6E-574B-73F7-C092525596AE}"/>
              </a:ext>
            </a:extLst>
          </p:cNvPr>
          <p:cNvSpPr>
            <a:spLocks noGrp="1"/>
          </p:cNvSpPr>
          <p:nvPr>
            <p:ph idx="1"/>
          </p:nvPr>
        </p:nvSpPr>
        <p:spPr>
          <a:xfrm>
            <a:off x="838200" y="1920245"/>
            <a:ext cx="10515600" cy="4351338"/>
          </a:xfrm>
        </p:spPr>
        <p:txBody>
          <a:bodyPr>
            <a:normAutofit fontScale="92500"/>
          </a:bodyPr>
          <a:lstStyle/>
          <a:p>
            <a:r>
              <a:rPr lang="en-US" dirty="0"/>
              <a:t>Responders rarely consider the possible outcomes of their actions</a:t>
            </a:r>
          </a:p>
          <a:p>
            <a:r>
              <a:rPr lang="en-US" dirty="0"/>
              <a:t>Tend to rely on a gambler's mentality and blind faith that everything they do will work out</a:t>
            </a:r>
          </a:p>
          <a:p>
            <a:r>
              <a:rPr lang="en-US" dirty="0"/>
              <a:t>Acting without thinking about the consequences is an inherent aspect of respondent conditioning</a:t>
            </a:r>
          </a:p>
          <a:p>
            <a:r>
              <a:rPr lang="en-US" dirty="0"/>
              <a:t>Type 2 Errors can be reduced when young drivers view driving as a mental activity that requires their </a:t>
            </a:r>
            <a:r>
              <a:rPr lang="en-US" i="1" dirty="0"/>
              <a:t>full and undivided attention</a:t>
            </a:r>
            <a:endParaRPr lang="en-US" dirty="0"/>
          </a:p>
          <a:p>
            <a:r>
              <a:rPr lang="en-US" dirty="0"/>
              <a:t>Only when drivers engage in decision-making do they identify,  evaluate, and judge the potential consequences of their choices before acting</a:t>
            </a:r>
          </a:p>
        </p:txBody>
      </p:sp>
      <p:sp>
        <p:nvSpPr>
          <p:cNvPr id="4" name="Date Placeholder 3">
            <a:extLst>
              <a:ext uri="{FF2B5EF4-FFF2-40B4-BE49-F238E27FC236}">
                <a16:creationId xmlns:a16="http://schemas.microsoft.com/office/drawing/2014/main" id="{F9CDF727-A140-FA51-3809-3D96292C69F1}"/>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E0FEA858-5046-4B7E-0B1C-538BFAA35235}"/>
              </a:ext>
            </a:extLst>
          </p:cNvPr>
          <p:cNvSpPr>
            <a:spLocks noGrp="1"/>
          </p:cNvSpPr>
          <p:nvPr>
            <p:ph type="sldNum" sz="quarter" idx="12"/>
          </p:nvPr>
        </p:nvSpPr>
        <p:spPr/>
        <p:txBody>
          <a:bodyPr/>
          <a:lstStyle/>
          <a:p>
            <a:fld id="{B24F5015-3417-4B27-A586-E4CCF4D77832}" type="slidenum">
              <a:rPr lang="en-US" smtClean="0"/>
              <a:t>23</a:t>
            </a:fld>
            <a:endParaRPr lang="en-US"/>
          </a:p>
        </p:txBody>
      </p:sp>
      <p:pic>
        <p:nvPicPr>
          <p:cNvPr id="6" name="Picture 5">
            <a:extLst>
              <a:ext uri="{FF2B5EF4-FFF2-40B4-BE49-F238E27FC236}">
                <a16:creationId xmlns:a16="http://schemas.microsoft.com/office/drawing/2014/main" id="{10F60C24-0A56-CCEC-849C-8D79865DBAC3}"/>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331204" y="1456997"/>
            <a:ext cx="9018270" cy="378481"/>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F98CB9DD-D968-2A13-B4DD-A8FA48580BED}"/>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995500" y="6069330"/>
            <a:ext cx="4200999" cy="6521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84222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FECC3-7C65-51E5-08B7-3E6FACCB7248}"/>
              </a:ext>
            </a:extLst>
          </p:cNvPr>
          <p:cNvSpPr>
            <a:spLocks noGrp="1"/>
          </p:cNvSpPr>
          <p:nvPr>
            <p:ph type="title"/>
          </p:nvPr>
        </p:nvSpPr>
        <p:spPr>
          <a:xfrm>
            <a:off x="838200" y="136525"/>
            <a:ext cx="10515600" cy="1325563"/>
          </a:xfrm>
        </p:spPr>
        <p:txBody>
          <a:bodyPr/>
          <a:lstStyle/>
          <a:p>
            <a:r>
              <a:rPr lang="en-US" dirty="0"/>
              <a:t>Inaccurate Risk Assessment</a:t>
            </a:r>
          </a:p>
        </p:txBody>
      </p:sp>
      <p:sp>
        <p:nvSpPr>
          <p:cNvPr id="3" name="Content Placeholder 2">
            <a:extLst>
              <a:ext uri="{FF2B5EF4-FFF2-40B4-BE49-F238E27FC236}">
                <a16:creationId xmlns:a16="http://schemas.microsoft.com/office/drawing/2014/main" id="{883D0A79-0F4D-2CCD-6F65-0E995248C305}"/>
              </a:ext>
            </a:extLst>
          </p:cNvPr>
          <p:cNvSpPr>
            <a:spLocks noGrp="1"/>
          </p:cNvSpPr>
          <p:nvPr>
            <p:ph idx="1"/>
          </p:nvPr>
        </p:nvSpPr>
        <p:spPr>
          <a:xfrm>
            <a:off x="838200" y="1497330"/>
            <a:ext cx="10515600" cy="4859020"/>
          </a:xfrm>
        </p:spPr>
        <p:txBody>
          <a:bodyPr>
            <a:normAutofit fontScale="85000" lnSpcReduction="20000"/>
          </a:bodyPr>
          <a:lstStyle/>
          <a:p>
            <a:r>
              <a:rPr lang="en-US" dirty="0"/>
              <a:t>Using information effectively and responsibly is required of safe and responsible drivers. Many vehicular crashes occur because drivers fail to conduct a reality check on the information (beliefs, attitudes and skills) which they are using in a driving situation</a:t>
            </a:r>
          </a:p>
          <a:p>
            <a:r>
              <a:rPr lang="en-US" b="1" i="1" dirty="0"/>
              <a:t>Underestimating</a:t>
            </a:r>
            <a:r>
              <a:rPr lang="en-US" dirty="0"/>
              <a:t> or </a:t>
            </a:r>
            <a:r>
              <a:rPr lang="en-US" b="1" i="1" dirty="0"/>
              <a:t>overestimating</a:t>
            </a:r>
            <a:r>
              <a:rPr lang="en-US" dirty="0"/>
              <a:t> the importance of information can place drivers, passengers, and other roadway users at risk of injury or death</a:t>
            </a:r>
          </a:p>
          <a:p>
            <a:r>
              <a:rPr lang="en-US" dirty="0"/>
              <a:t>For example, some drivers fail to wear seat belts, because they personally </a:t>
            </a:r>
            <a:r>
              <a:rPr lang="en-US" b="1" dirty="0"/>
              <a:t>underestimate</a:t>
            </a:r>
            <a:r>
              <a:rPr lang="en-US" dirty="0"/>
              <a:t> the information which speaks to their protective value</a:t>
            </a:r>
          </a:p>
          <a:p>
            <a:r>
              <a:rPr lang="en-US" dirty="0"/>
              <a:t>Other drivers may </a:t>
            </a:r>
            <a:r>
              <a:rPr lang="en-US" b="1" dirty="0"/>
              <a:t>overestimate</a:t>
            </a:r>
            <a:r>
              <a:rPr lang="en-US" dirty="0"/>
              <a:t> the value of seat belt information and drive recklessly, because they believe that seat belts will fully protect them from injury in all driving situations</a:t>
            </a:r>
          </a:p>
          <a:p>
            <a:r>
              <a:rPr lang="en-US" dirty="0"/>
              <a:t>Valid and reliable information is required to make safe and responsible driving decisions. Drivers who underestimate or overestimate the value of information they receive are placing themselves and others at risk. Reality checks decrease Type 3 errors</a:t>
            </a:r>
          </a:p>
        </p:txBody>
      </p:sp>
      <p:sp>
        <p:nvSpPr>
          <p:cNvPr id="4" name="Date Placeholder 3">
            <a:extLst>
              <a:ext uri="{FF2B5EF4-FFF2-40B4-BE49-F238E27FC236}">
                <a16:creationId xmlns:a16="http://schemas.microsoft.com/office/drawing/2014/main" id="{16763B50-7E56-5789-44DC-892CD4B1C665}"/>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C8A2052F-8F94-DBAE-BA58-0D4F7FB35339}"/>
              </a:ext>
            </a:extLst>
          </p:cNvPr>
          <p:cNvSpPr>
            <a:spLocks noGrp="1"/>
          </p:cNvSpPr>
          <p:nvPr>
            <p:ph type="sldNum" sz="quarter" idx="12"/>
          </p:nvPr>
        </p:nvSpPr>
        <p:spPr/>
        <p:txBody>
          <a:bodyPr/>
          <a:lstStyle/>
          <a:p>
            <a:fld id="{B24F5015-3417-4B27-A586-E4CCF4D77832}" type="slidenum">
              <a:rPr lang="en-US" smtClean="0"/>
              <a:t>24</a:t>
            </a:fld>
            <a:endParaRPr lang="en-US"/>
          </a:p>
        </p:txBody>
      </p:sp>
      <p:pic>
        <p:nvPicPr>
          <p:cNvPr id="6" name="Picture 5">
            <a:extLst>
              <a:ext uri="{FF2B5EF4-FFF2-40B4-BE49-F238E27FC236}">
                <a16:creationId xmlns:a16="http://schemas.microsoft.com/office/drawing/2014/main" id="{B8FF3E62-74A4-00A4-FF55-8752EC5C9DC4}"/>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47911" y="972502"/>
            <a:ext cx="8700023" cy="365125"/>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8E419720-FE02-587D-8E58-69D3DF6AD9F2}"/>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346615" y="6155481"/>
            <a:ext cx="3498769" cy="5431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31913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F4E1F-0A79-7743-4792-AA910B809CE1}"/>
              </a:ext>
            </a:extLst>
          </p:cNvPr>
          <p:cNvSpPr>
            <a:spLocks noGrp="1"/>
          </p:cNvSpPr>
          <p:nvPr>
            <p:ph type="title"/>
          </p:nvPr>
        </p:nvSpPr>
        <p:spPr>
          <a:xfrm>
            <a:off x="185793" y="136525"/>
            <a:ext cx="8900160" cy="1315085"/>
          </a:xfrm>
        </p:spPr>
        <p:txBody>
          <a:bodyPr>
            <a:normAutofit/>
          </a:bodyPr>
          <a:lstStyle/>
          <a:p>
            <a:r>
              <a:rPr lang="en-US" sz="3600" dirty="0"/>
              <a:t>Reckless Optimism</a:t>
            </a:r>
          </a:p>
        </p:txBody>
      </p:sp>
      <p:sp>
        <p:nvSpPr>
          <p:cNvPr id="3" name="Content Placeholder 2">
            <a:extLst>
              <a:ext uri="{FF2B5EF4-FFF2-40B4-BE49-F238E27FC236}">
                <a16:creationId xmlns:a16="http://schemas.microsoft.com/office/drawing/2014/main" id="{05D91618-103A-3EA2-A91B-4E0F348955A4}"/>
              </a:ext>
            </a:extLst>
          </p:cNvPr>
          <p:cNvSpPr>
            <a:spLocks noGrp="1"/>
          </p:cNvSpPr>
          <p:nvPr>
            <p:ph idx="1"/>
          </p:nvPr>
        </p:nvSpPr>
        <p:spPr>
          <a:xfrm>
            <a:off x="838200" y="1567491"/>
            <a:ext cx="10515600" cy="4351338"/>
          </a:xfrm>
        </p:spPr>
        <p:txBody>
          <a:bodyPr/>
          <a:lstStyle/>
          <a:p>
            <a:r>
              <a:rPr lang="en-US" dirty="0"/>
              <a:t>Young drivers are prone to naive optimism, often with dire consequences</a:t>
            </a:r>
          </a:p>
          <a:p>
            <a:r>
              <a:rPr lang="en-US" dirty="0"/>
              <a:t>For example, young drivers may believe that:</a:t>
            </a:r>
          </a:p>
          <a:p>
            <a:pPr marL="0" indent="0">
              <a:buNone/>
            </a:pPr>
            <a:endParaRPr lang="en-US" sz="100" dirty="0"/>
          </a:p>
          <a:p>
            <a:pPr lvl="1"/>
            <a:r>
              <a:rPr lang="en-US" dirty="0"/>
              <a:t>All motorists always stop at STOP signs</a:t>
            </a:r>
          </a:p>
          <a:p>
            <a:pPr lvl="1"/>
            <a:r>
              <a:rPr lang="en-US" dirty="0"/>
              <a:t>Vehicle engines that start are always mechanically sound</a:t>
            </a:r>
          </a:p>
          <a:p>
            <a:pPr lvl="1"/>
            <a:r>
              <a:rPr lang="en-US" dirty="0"/>
              <a:t>Most car crashes occur far away from home</a:t>
            </a:r>
          </a:p>
          <a:p>
            <a:pPr lvl="1"/>
            <a:r>
              <a:rPr lang="en-US" dirty="0"/>
              <a:t>Pedestrians always wait for a “Walk” sign before crossing the street</a:t>
            </a:r>
          </a:p>
          <a:p>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Armed with these thoughts, young drivers are likely to engage in dangerous driving behaviors </a:t>
            </a:r>
            <a:r>
              <a:rPr lang="en-US" dirty="0"/>
              <a:t>	</a:t>
            </a:r>
          </a:p>
          <a:p>
            <a:endParaRPr lang="en-US" dirty="0"/>
          </a:p>
        </p:txBody>
      </p:sp>
      <p:sp>
        <p:nvSpPr>
          <p:cNvPr id="4" name="Date Placeholder 3">
            <a:extLst>
              <a:ext uri="{FF2B5EF4-FFF2-40B4-BE49-F238E27FC236}">
                <a16:creationId xmlns:a16="http://schemas.microsoft.com/office/drawing/2014/main" id="{889F8B84-AD8F-4A6C-E89F-E49B7B15E937}"/>
              </a:ext>
            </a:extLst>
          </p:cNvPr>
          <p:cNvSpPr>
            <a:spLocks noGrp="1"/>
          </p:cNvSpPr>
          <p:nvPr>
            <p:ph type="dt" sz="half" idx="10"/>
          </p:nvPr>
        </p:nvSpPr>
        <p:spPr/>
        <p:txBody>
          <a:bodyPr/>
          <a:lstStyle/>
          <a:p>
            <a:fld id="{A1DC029C-5B17-409B-86F2-A65FE5BE79A1}" type="datetime1">
              <a:rPr lang="en-US" smtClean="0"/>
              <a:t>9/10/2026</a:t>
            </a:fld>
            <a:endParaRPr lang="en-US" dirty="0"/>
          </a:p>
        </p:txBody>
      </p:sp>
      <p:sp>
        <p:nvSpPr>
          <p:cNvPr id="5" name="Slide Number Placeholder 4">
            <a:extLst>
              <a:ext uri="{FF2B5EF4-FFF2-40B4-BE49-F238E27FC236}">
                <a16:creationId xmlns:a16="http://schemas.microsoft.com/office/drawing/2014/main" id="{01DAC45E-371E-A8D6-B3AB-AE337E008B21}"/>
              </a:ext>
            </a:extLst>
          </p:cNvPr>
          <p:cNvSpPr>
            <a:spLocks noGrp="1"/>
          </p:cNvSpPr>
          <p:nvPr>
            <p:ph type="sldNum" sz="quarter" idx="12"/>
          </p:nvPr>
        </p:nvSpPr>
        <p:spPr/>
        <p:txBody>
          <a:bodyPr/>
          <a:lstStyle/>
          <a:p>
            <a:fld id="{B24F5015-3417-4B27-A586-E4CCF4D77832}" type="slidenum">
              <a:rPr lang="en-US" smtClean="0"/>
              <a:t>25</a:t>
            </a:fld>
            <a:endParaRPr lang="en-US"/>
          </a:p>
        </p:txBody>
      </p:sp>
      <p:pic>
        <p:nvPicPr>
          <p:cNvPr id="6" name="Picture 5">
            <a:extLst>
              <a:ext uri="{FF2B5EF4-FFF2-40B4-BE49-F238E27FC236}">
                <a16:creationId xmlns:a16="http://schemas.microsoft.com/office/drawing/2014/main" id="{0615F8E6-32C0-2128-8492-2B66E69C95DA}"/>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46574" y="939171"/>
            <a:ext cx="9564893" cy="401422"/>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137F9244-052E-536F-D83A-C3D576FF210D}"/>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346615" y="5995778"/>
            <a:ext cx="3498769" cy="5431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89455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D697FDC-D8F9-D5EC-91C4-C0520BC37955}"/>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Reckless Optimism Slide Two</a:t>
            </a:r>
          </a:p>
        </p:txBody>
      </p:sp>
      <p:pic>
        <p:nvPicPr>
          <p:cNvPr id="7" name="Picture 6">
            <a:extLst>
              <a:ext uri="{FF2B5EF4-FFF2-40B4-BE49-F238E27FC236}">
                <a16:creationId xmlns:a16="http://schemas.microsoft.com/office/drawing/2014/main" id="{AD87773A-EC70-7009-6B34-8D696A278BA2}"/>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1313554" y="359938"/>
            <a:ext cx="3498769" cy="543134"/>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11427B06-ECE0-5F99-DDA8-3A4EE7A1E900}"/>
              </a:ext>
            </a:extLst>
          </p:cNvPr>
          <p:cNvSpPr>
            <a:spLocks noGrp="1"/>
          </p:cNvSpPr>
          <p:nvPr>
            <p:ph idx="1"/>
          </p:nvPr>
        </p:nvSpPr>
        <p:spPr>
          <a:xfrm>
            <a:off x="838200" y="1238465"/>
            <a:ext cx="10515600" cy="4351338"/>
          </a:xfrm>
        </p:spPr>
        <p:txBody>
          <a:bodyPr/>
          <a:lstStyle/>
          <a:p>
            <a:r>
              <a:rPr lang="en-US" dirty="0"/>
              <a:t>Reckless decisions occur when young drivers are naively optimistic</a:t>
            </a:r>
          </a:p>
          <a:p>
            <a:r>
              <a:rPr lang="en-US" dirty="0"/>
              <a:t>This puts them at risks from:</a:t>
            </a:r>
          </a:p>
          <a:p>
            <a:pPr marL="0" indent="0">
              <a:buNone/>
            </a:pPr>
            <a:endParaRPr lang="en-US" sz="400" dirty="0"/>
          </a:p>
          <a:p>
            <a:pPr lvl="1"/>
            <a:r>
              <a:rPr lang="en-US" dirty="0"/>
              <a:t>Con artists selling unsafe used cars at overly low prices</a:t>
            </a:r>
          </a:p>
          <a:p>
            <a:pPr lvl="1"/>
            <a:r>
              <a:rPr lang="en-US" dirty="0"/>
              <a:t>Hitchhikers who appear friendly and safe</a:t>
            </a:r>
          </a:p>
          <a:p>
            <a:pPr lvl="1"/>
            <a:r>
              <a:rPr lang="en-US" dirty="0"/>
              <a:t>Peers who claim they’re “sober” and offer them rides after consuming alcohol</a:t>
            </a:r>
          </a:p>
          <a:p>
            <a:r>
              <a:rPr lang="en-US" dirty="0"/>
              <a:t>When young people are taught to be accountable for their own safety rather than assume the world is inherently safe, they will reduce their vulnerability from these risks </a:t>
            </a:r>
          </a:p>
          <a:p>
            <a:endParaRPr lang="en-US" dirty="0"/>
          </a:p>
        </p:txBody>
      </p:sp>
      <p:pic>
        <p:nvPicPr>
          <p:cNvPr id="6" name="Picture 5">
            <a:extLst>
              <a:ext uri="{FF2B5EF4-FFF2-40B4-BE49-F238E27FC236}">
                <a16:creationId xmlns:a16="http://schemas.microsoft.com/office/drawing/2014/main" id="{5BAB87A2-D618-0C20-5CB8-AB68A85F4C4D}"/>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313554" y="5954928"/>
            <a:ext cx="9564893" cy="401422"/>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1C42D448-801E-6ECC-00B7-F4C6B5A9BBC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3D95299C-498A-3C4D-0829-5738720E5198}"/>
              </a:ext>
            </a:extLst>
          </p:cNvPr>
          <p:cNvSpPr>
            <a:spLocks noGrp="1"/>
          </p:cNvSpPr>
          <p:nvPr>
            <p:ph type="sldNum" sz="quarter" idx="12"/>
          </p:nvPr>
        </p:nvSpPr>
        <p:spPr/>
        <p:txBody>
          <a:bodyPr/>
          <a:lstStyle/>
          <a:p>
            <a:fld id="{B24F5015-3417-4B27-A586-E4CCF4D77832}" type="slidenum">
              <a:rPr lang="en-US" smtClean="0"/>
              <a:t>26</a:t>
            </a:fld>
            <a:endParaRPr lang="en-US"/>
          </a:p>
        </p:txBody>
      </p:sp>
    </p:spTree>
    <p:extLst>
      <p:ext uri="{BB962C8B-B14F-4D97-AF65-F5344CB8AC3E}">
        <p14:creationId xmlns:p14="http://schemas.microsoft.com/office/powerpoint/2010/main" val="3379565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5325B-073A-3F4C-4986-50E411223355}"/>
              </a:ext>
            </a:extLst>
          </p:cNvPr>
          <p:cNvSpPr>
            <a:spLocks noGrp="1"/>
          </p:cNvSpPr>
          <p:nvPr>
            <p:ph type="title"/>
          </p:nvPr>
        </p:nvSpPr>
        <p:spPr/>
        <p:txBody>
          <a:bodyPr/>
          <a:lstStyle/>
          <a:p>
            <a:r>
              <a:rPr lang="en-US" dirty="0"/>
              <a:t>Decision Making Process</a:t>
            </a:r>
          </a:p>
        </p:txBody>
      </p:sp>
      <p:sp>
        <p:nvSpPr>
          <p:cNvPr id="3" name="Content Placeholder 2">
            <a:extLst>
              <a:ext uri="{FF2B5EF4-FFF2-40B4-BE49-F238E27FC236}">
                <a16:creationId xmlns:a16="http://schemas.microsoft.com/office/drawing/2014/main" id="{8BA527B0-3B9F-3F7E-7614-F8287F36C478}"/>
              </a:ext>
            </a:extLst>
          </p:cNvPr>
          <p:cNvSpPr>
            <a:spLocks noGrp="1"/>
          </p:cNvSpPr>
          <p:nvPr>
            <p:ph idx="1"/>
          </p:nvPr>
        </p:nvSpPr>
        <p:spPr>
          <a:xfrm>
            <a:off x="838200" y="1690688"/>
            <a:ext cx="10515600" cy="4351338"/>
          </a:xfrm>
        </p:spPr>
        <p:txBody>
          <a:bodyPr>
            <a:normAutofit fontScale="85000" lnSpcReduction="20000"/>
          </a:bodyPr>
          <a:lstStyle/>
          <a:p>
            <a:r>
              <a:rPr lang="en-US" dirty="0"/>
              <a:t>Some insight into the driving experience is necessary to understand decision-making and its effect in helping young people to become responsible drivers</a:t>
            </a:r>
          </a:p>
          <a:p>
            <a:r>
              <a:rPr lang="en-US" dirty="0"/>
              <a:t>Driving, by its very nature, is a hazardous activity </a:t>
            </a:r>
          </a:p>
          <a:p>
            <a:r>
              <a:rPr lang="en-US" dirty="0"/>
              <a:t>A hazard refers to any condition or experience that can cause injury, death, or property damage </a:t>
            </a:r>
          </a:p>
          <a:p>
            <a:r>
              <a:rPr lang="en-US" dirty="0"/>
              <a:t>Many life experiences can be defined as potentially hazardous including riding in a motor vehicle and walking along a roadway</a:t>
            </a:r>
          </a:p>
          <a:p>
            <a:r>
              <a:rPr lang="en-US" dirty="0"/>
              <a:t>When interacting with a hazardous condition, people expose themselves to harm </a:t>
            </a:r>
          </a:p>
          <a:p>
            <a:r>
              <a:rPr lang="en-US" dirty="0"/>
              <a:t>Exposure to harm, regardless of the degree, implies danger</a:t>
            </a:r>
          </a:p>
          <a:p>
            <a:r>
              <a:rPr lang="en-US" dirty="0"/>
              <a:t>Therefore, people who drive or ride in motor vehicles are in danger of being harmed</a:t>
            </a:r>
          </a:p>
          <a:p>
            <a:pPr marL="0" indent="0">
              <a:buNone/>
            </a:pPr>
            <a:endParaRPr lang="en-US" dirty="0"/>
          </a:p>
          <a:p>
            <a:endParaRPr lang="en-US" dirty="0"/>
          </a:p>
          <a:p>
            <a:endParaRPr lang="en-US" dirty="0"/>
          </a:p>
          <a:p>
            <a:pPr marL="0" indent="0">
              <a:buNone/>
            </a:pPr>
            <a:endParaRPr lang="en-US" dirty="0"/>
          </a:p>
          <a:p>
            <a:endParaRPr lang="en-US" dirty="0"/>
          </a:p>
          <a:p>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0D3B69BC-A181-F7CA-E698-F1DDBB29A271}"/>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9D203358-7538-4392-73D8-04705BCFC082}"/>
              </a:ext>
            </a:extLst>
          </p:cNvPr>
          <p:cNvSpPr>
            <a:spLocks noGrp="1"/>
          </p:cNvSpPr>
          <p:nvPr>
            <p:ph type="sldNum" sz="quarter" idx="12"/>
          </p:nvPr>
        </p:nvSpPr>
        <p:spPr/>
        <p:txBody>
          <a:bodyPr/>
          <a:lstStyle/>
          <a:p>
            <a:fld id="{B24F5015-3417-4B27-A586-E4CCF4D77832}" type="slidenum">
              <a:rPr lang="en-US" smtClean="0"/>
              <a:t>27</a:t>
            </a:fld>
            <a:endParaRPr lang="en-US"/>
          </a:p>
        </p:txBody>
      </p:sp>
      <p:pic>
        <p:nvPicPr>
          <p:cNvPr id="6" name="Picture 5">
            <a:extLst>
              <a:ext uri="{FF2B5EF4-FFF2-40B4-BE49-F238E27FC236}">
                <a16:creationId xmlns:a16="http://schemas.microsoft.com/office/drawing/2014/main" id="{3A600E6B-E25B-DB5B-578F-FD2EA89F7337}"/>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66077" y="1255227"/>
            <a:ext cx="9413838" cy="395082"/>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AE293B09-EBB9-C480-E1D4-72BC76936B0A}"/>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623611" y="6042026"/>
            <a:ext cx="3498769" cy="5431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33838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FDC1-2BB9-49F5-0B6A-B408B318E856}"/>
              </a:ext>
            </a:extLst>
          </p:cNvPr>
          <p:cNvSpPr>
            <a:spLocks noGrp="1"/>
          </p:cNvSpPr>
          <p:nvPr>
            <p:ph type="title"/>
          </p:nvPr>
        </p:nvSpPr>
        <p:spPr>
          <a:xfrm>
            <a:off x="838200" y="78375"/>
            <a:ext cx="10515600" cy="1325563"/>
          </a:xfrm>
        </p:spPr>
        <p:txBody>
          <a:bodyPr/>
          <a:lstStyle/>
          <a:p>
            <a:r>
              <a:rPr lang="en-US" dirty="0"/>
              <a:t>Risk Management Strategies</a:t>
            </a:r>
          </a:p>
        </p:txBody>
      </p:sp>
      <p:sp>
        <p:nvSpPr>
          <p:cNvPr id="3" name="Content Placeholder 2">
            <a:extLst>
              <a:ext uri="{FF2B5EF4-FFF2-40B4-BE49-F238E27FC236}">
                <a16:creationId xmlns:a16="http://schemas.microsoft.com/office/drawing/2014/main" id="{46575C12-C890-F007-99DD-F84C9555CF99}"/>
              </a:ext>
            </a:extLst>
          </p:cNvPr>
          <p:cNvSpPr>
            <a:spLocks noGrp="1"/>
          </p:cNvSpPr>
          <p:nvPr>
            <p:ph idx="1"/>
          </p:nvPr>
        </p:nvSpPr>
        <p:spPr>
          <a:xfrm>
            <a:off x="838200" y="1513800"/>
            <a:ext cx="10515600" cy="4351338"/>
          </a:xfrm>
        </p:spPr>
        <p:txBody>
          <a:bodyPr>
            <a:noAutofit/>
          </a:bodyPr>
          <a:lstStyle/>
          <a:p>
            <a:r>
              <a:rPr lang="en-US" sz="2400" b="1" dirty="0"/>
              <a:t>Risk Avoidance -</a:t>
            </a:r>
            <a:r>
              <a:rPr lang="en-US" sz="2400" dirty="0"/>
              <a:t> When the potential for personal risk is judged to be excessive, an individual may choose to avoid the risk altogether</a:t>
            </a:r>
          </a:p>
          <a:p>
            <a:r>
              <a:rPr lang="en-US" sz="2400" b="1" dirty="0"/>
              <a:t>Risk Prevention - </a:t>
            </a:r>
            <a:r>
              <a:rPr lang="en-US" sz="2400" dirty="0"/>
              <a:t>Most driving situations pose a variety of dangers that can be corrected before the driver gets behind-the-wheel</a:t>
            </a:r>
          </a:p>
          <a:p>
            <a:r>
              <a:rPr lang="en-US" sz="2400" b="1" dirty="0"/>
              <a:t>Risk Reduction - </a:t>
            </a:r>
            <a:r>
              <a:rPr lang="en-US" sz="2400" dirty="0"/>
              <a:t>Risk reduction methods are applied while participating in the risk-taking event</a:t>
            </a:r>
          </a:p>
          <a:p>
            <a:r>
              <a:rPr lang="en-US" sz="2400" b="1" dirty="0"/>
              <a:t>Risk Protection - </a:t>
            </a:r>
            <a:r>
              <a:rPr lang="en-US" sz="2400" dirty="0"/>
              <a:t>Participants can anticipate potential physical harm and protect their bodies</a:t>
            </a:r>
          </a:p>
          <a:p>
            <a:r>
              <a:rPr lang="en-US" sz="2400" b="1" dirty="0"/>
              <a:t>Risk Acceptance - </a:t>
            </a:r>
            <a:r>
              <a:rPr lang="en-US" sz="2400" dirty="0"/>
              <a:t>When people judge the level of risk which they are willing to accept. This decision is made after considering ways in which the risk can be managed</a:t>
            </a:r>
          </a:p>
        </p:txBody>
      </p:sp>
      <p:sp>
        <p:nvSpPr>
          <p:cNvPr id="4" name="Date Placeholder 3">
            <a:extLst>
              <a:ext uri="{FF2B5EF4-FFF2-40B4-BE49-F238E27FC236}">
                <a16:creationId xmlns:a16="http://schemas.microsoft.com/office/drawing/2014/main" id="{87C8CEB0-9F0A-50A5-6478-C1B015E401CD}"/>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0061EDC7-F081-3EB0-6D0B-C8CB4A9B409E}"/>
              </a:ext>
            </a:extLst>
          </p:cNvPr>
          <p:cNvSpPr>
            <a:spLocks noGrp="1"/>
          </p:cNvSpPr>
          <p:nvPr>
            <p:ph type="sldNum" sz="quarter" idx="12"/>
          </p:nvPr>
        </p:nvSpPr>
        <p:spPr/>
        <p:txBody>
          <a:bodyPr/>
          <a:lstStyle/>
          <a:p>
            <a:fld id="{B24F5015-3417-4B27-A586-E4CCF4D77832}" type="slidenum">
              <a:rPr lang="en-US" smtClean="0"/>
              <a:t>28</a:t>
            </a:fld>
            <a:endParaRPr lang="en-US"/>
          </a:p>
        </p:txBody>
      </p:sp>
      <p:pic>
        <p:nvPicPr>
          <p:cNvPr id="6" name="Picture 5">
            <a:extLst>
              <a:ext uri="{FF2B5EF4-FFF2-40B4-BE49-F238E27FC236}">
                <a16:creationId xmlns:a16="http://schemas.microsoft.com/office/drawing/2014/main" id="{B07503B9-E35F-F26D-4EE1-BAE9E3AF5AA6}"/>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68362" y="992862"/>
            <a:ext cx="9413838" cy="395082"/>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71F939B3-5EEB-796E-20F4-A1C3B5168022}"/>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3581400" y="6084783"/>
            <a:ext cx="3498769" cy="5431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6603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CF420-8B55-D5CF-95E8-D4C86DF29722}"/>
              </a:ext>
            </a:extLst>
          </p:cNvPr>
          <p:cNvSpPr>
            <a:spLocks noGrp="1"/>
          </p:cNvSpPr>
          <p:nvPr>
            <p:ph type="title"/>
          </p:nvPr>
        </p:nvSpPr>
        <p:spPr>
          <a:xfrm>
            <a:off x="838200" y="166206"/>
            <a:ext cx="10515600" cy="1325563"/>
          </a:xfrm>
        </p:spPr>
        <p:txBody>
          <a:bodyPr/>
          <a:lstStyle/>
          <a:p>
            <a:r>
              <a:rPr lang="en-US" dirty="0"/>
              <a:t>Stop – Think – and Go </a:t>
            </a:r>
            <a:br>
              <a:rPr lang="en-US" dirty="0"/>
            </a:br>
            <a:r>
              <a:rPr lang="en-US" dirty="0"/>
              <a:t>Decision-Making</a:t>
            </a:r>
          </a:p>
        </p:txBody>
      </p:sp>
      <p:sp>
        <p:nvSpPr>
          <p:cNvPr id="3" name="Content Placeholder 2">
            <a:extLst>
              <a:ext uri="{FF2B5EF4-FFF2-40B4-BE49-F238E27FC236}">
                <a16:creationId xmlns:a16="http://schemas.microsoft.com/office/drawing/2014/main" id="{92C734EC-E9AF-F00A-674E-24C850EDEAE3}"/>
              </a:ext>
            </a:extLst>
          </p:cNvPr>
          <p:cNvSpPr>
            <a:spLocks noGrp="1"/>
          </p:cNvSpPr>
          <p:nvPr>
            <p:ph idx="1"/>
          </p:nvPr>
        </p:nvSpPr>
        <p:spPr/>
        <p:txBody>
          <a:bodyPr>
            <a:normAutofit fontScale="92500" lnSpcReduction="20000"/>
          </a:bodyPr>
          <a:lstStyle/>
          <a:p>
            <a:r>
              <a:rPr lang="en-US" dirty="0"/>
              <a:t>Stop – Think – and Go Decision-Making is a risk management process that is designed to help young drivers (Worzbyt,1989, 1991,1996) to:</a:t>
            </a:r>
          </a:p>
          <a:p>
            <a:pPr lvl="1"/>
            <a:r>
              <a:rPr lang="en-US" dirty="0"/>
              <a:t>Increase their </a:t>
            </a:r>
            <a:r>
              <a:rPr lang="en-US" b="1" dirty="0"/>
              <a:t>awareness</a:t>
            </a:r>
            <a:r>
              <a:rPr lang="en-US" dirty="0"/>
              <a:t> of risk</a:t>
            </a:r>
          </a:p>
          <a:p>
            <a:pPr lvl="1"/>
            <a:r>
              <a:rPr lang="en-US" b="1" dirty="0"/>
              <a:t>Measure risk</a:t>
            </a:r>
            <a:r>
              <a:rPr lang="en-US" dirty="0"/>
              <a:t> accurately</a:t>
            </a:r>
          </a:p>
          <a:p>
            <a:pPr lvl="1"/>
            <a:r>
              <a:rPr lang="en-US" b="1" dirty="0"/>
              <a:t>Judge</a:t>
            </a:r>
            <a:r>
              <a:rPr lang="en-US" dirty="0"/>
              <a:t> whether to accept the risk, and</a:t>
            </a:r>
          </a:p>
          <a:p>
            <a:pPr lvl="1"/>
            <a:r>
              <a:rPr lang="en-US" b="1" dirty="0"/>
              <a:t>Act</a:t>
            </a:r>
            <a:r>
              <a:rPr lang="en-US" dirty="0"/>
              <a:t> safely in response to risk</a:t>
            </a:r>
          </a:p>
          <a:p>
            <a:r>
              <a:rPr lang="en-US" dirty="0"/>
              <a:t>Recognizing that familiarity, simplicity, and usability are three conditions that enhance learning, the Stop – Think – and Go Decision-Making Process was fashioned after a traffic signal light</a:t>
            </a:r>
          </a:p>
          <a:p>
            <a:r>
              <a:rPr lang="en-US" dirty="0"/>
              <a:t>Most young people are familiar with traffic signal lights and understand their practical application in helping to insure for the safe flow of vehicular and pedestrian traffic through busy and potentially dangerous intersections	</a:t>
            </a:r>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DA839C31-795C-51B6-CD8E-2252AE729631}"/>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925A469D-0B27-4C11-EE13-3C4B287E1A05}"/>
              </a:ext>
            </a:extLst>
          </p:cNvPr>
          <p:cNvSpPr>
            <a:spLocks noGrp="1"/>
          </p:cNvSpPr>
          <p:nvPr>
            <p:ph type="sldNum" sz="quarter" idx="12"/>
          </p:nvPr>
        </p:nvSpPr>
        <p:spPr/>
        <p:txBody>
          <a:bodyPr/>
          <a:lstStyle/>
          <a:p>
            <a:fld id="{B24F5015-3417-4B27-A586-E4CCF4D77832}" type="slidenum">
              <a:rPr lang="en-US" smtClean="0"/>
              <a:t>29</a:t>
            </a:fld>
            <a:endParaRPr lang="en-US"/>
          </a:p>
        </p:txBody>
      </p:sp>
      <p:pic>
        <p:nvPicPr>
          <p:cNvPr id="6" name="Picture 5">
            <a:extLst>
              <a:ext uri="{FF2B5EF4-FFF2-40B4-BE49-F238E27FC236}">
                <a16:creationId xmlns:a16="http://schemas.microsoft.com/office/drawing/2014/main" id="{5F711C47-0B03-6F34-628B-83FF022EF738}"/>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68362" y="1322409"/>
            <a:ext cx="9413838" cy="395082"/>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01082830-2E73-65C6-4444-47AA4302E88E}"/>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581400" y="6176963"/>
            <a:ext cx="3498769" cy="5431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68398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EF96-24BE-8C96-CBEC-B46519C1FA70}"/>
              </a:ext>
            </a:extLst>
          </p:cNvPr>
          <p:cNvSpPr>
            <a:spLocks noGrp="1"/>
          </p:cNvSpPr>
          <p:nvPr>
            <p:ph type="title"/>
          </p:nvPr>
        </p:nvSpPr>
        <p:spPr>
          <a:xfrm>
            <a:off x="838200" y="501650"/>
            <a:ext cx="3932237" cy="1068388"/>
          </a:xfrm>
        </p:spPr>
        <p:txBody>
          <a:bodyPr/>
          <a:lstStyle/>
          <a:p>
            <a:r>
              <a:rPr lang="en-US" dirty="0"/>
              <a:t>Stop – Think – and Go</a:t>
            </a:r>
          </a:p>
        </p:txBody>
      </p:sp>
      <p:sp>
        <p:nvSpPr>
          <p:cNvPr id="4" name="Text Placeholder 3">
            <a:extLst>
              <a:ext uri="{FF2B5EF4-FFF2-40B4-BE49-F238E27FC236}">
                <a16:creationId xmlns:a16="http://schemas.microsoft.com/office/drawing/2014/main" id="{04C19FEB-C07B-CE67-A748-5E7070280B93}"/>
              </a:ext>
            </a:extLst>
          </p:cNvPr>
          <p:cNvSpPr>
            <a:spLocks noGrp="1"/>
          </p:cNvSpPr>
          <p:nvPr>
            <p:ph type="body" sz="half" idx="2"/>
          </p:nvPr>
        </p:nvSpPr>
        <p:spPr>
          <a:xfrm>
            <a:off x="838200" y="1808332"/>
            <a:ext cx="3762691" cy="3811588"/>
          </a:xfrm>
        </p:spPr>
        <p:txBody>
          <a:bodyPr>
            <a:normAutofit/>
          </a:bodyPr>
          <a:lstStyle/>
          <a:p>
            <a:r>
              <a:rPr lang="en-US" sz="2400" dirty="0"/>
              <a:t>The following three-step Decision-Making Model (figure 2.1) functions like a traffic signal light providing for an element of safety when processing driving options, some of which could be dangerous</a:t>
            </a:r>
          </a:p>
          <a:p>
            <a:r>
              <a:rPr lang="en-US" sz="2400" dirty="0"/>
              <a:t>	</a:t>
            </a:r>
          </a:p>
          <a:p>
            <a:endParaRPr lang="en-US" sz="2400" dirty="0"/>
          </a:p>
          <a:p>
            <a:endParaRPr lang="en-US" sz="2400" dirty="0"/>
          </a:p>
        </p:txBody>
      </p:sp>
      <p:pic>
        <p:nvPicPr>
          <p:cNvPr id="13" name="Picture 12" descr="A stop light with a red emoji holding a hand up to stop, a yellow emoji pondering a decision, and a green emoji with a thumbs up.">
            <a:extLst>
              <a:ext uri="{FF2B5EF4-FFF2-40B4-BE49-F238E27FC236}">
                <a16:creationId xmlns:a16="http://schemas.microsoft.com/office/drawing/2014/main" id="{2FA205AC-D1B6-B206-D5FF-15D46B220CAC}"/>
              </a:ext>
            </a:extLst>
          </p:cNvPr>
          <p:cNvPicPr>
            <a:picLocks noChangeAspect="1"/>
          </p:cNvPicPr>
          <p:nvPr/>
        </p:nvPicPr>
        <p:blipFill rotWithShape="1">
          <a:blip r:embed="rId3"/>
          <a:srcRect l="29279" t="30853" r="56219" b="11969"/>
          <a:stretch>
            <a:fillRect/>
          </a:stretch>
        </p:blipFill>
        <p:spPr bwMode="auto">
          <a:xfrm>
            <a:off x="5129065" y="349604"/>
            <a:ext cx="3481535" cy="5519384"/>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943A13E1-D0EF-DABF-299E-0C72845B4F94}"/>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389081" y="6118056"/>
            <a:ext cx="9413838" cy="395082"/>
          </a:xfrm>
          <a:prstGeom prst="rect">
            <a:avLst/>
          </a:prstGeom>
          <a:ln>
            <a:noFill/>
          </a:ln>
          <a:extLst>
            <a:ext uri="{53640926-AAD7-44D8-BBD7-CCE9431645EC}">
              <a14:shadowObscured xmlns:a14="http://schemas.microsoft.com/office/drawing/2010/main"/>
            </a:ext>
          </a:extLst>
        </p:spPr>
      </p:pic>
      <p:sp>
        <p:nvSpPr>
          <p:cNvPr id="6" name="Date Placeholder 5">
            <a:extLst>
              <a:ext uri="{FF2B5EF4-FFF2-40B4-BE49-F238E27FC236}">
                <a16:creationId xmlns:a16="http://schemas.microsoft.com/office/drawing/2014/main" id="{F0704CFC-722E-BE51-07E1-A3AC3C6FF4BC}"/>
              </a:ext>
            </a:extLst>
          </p:cNvPr>
          <p:cNvSpPr>
            <a:spLocks noGrp="1"/>
          </p:cNvSpPr>
          <p:nvPr>
            <p:ph type="dt" sz="half" idx="10"/>
          </p:nvPr>
        </p:nvSpPr>
        <p:spPr/>
        <p:txBody>
          <a:bodyPr/>
          <a:lstStyle/>
          <a:p>
            <a:fld id="{0BD27E96-2943-4845-80C9-923B6DF36F65}" type="datetime1">
              <a:rPr lang="en-US" smtClean="0"/>
              <a:t>9/10/2026</a:t>
            </a:fld>
            <a:endParaRPr lang="en-US"/>
          </a:p>
        </p:txBody>
      </p:sp>
      <p:sp>
        <p:nvSpPr>
          <p:cNvPr id="7" name="Slide Number Placeholder 6">
            <a:extLst>
              <a:ext uri="{FF2B5EF4-FFF2-40B4-BE49-F238E27FC236}">
                <a16:creationId xmlns:a16="http://schemas.microsoft.com/office/drawing/2014/main" id="{2CFE86BB-2E88-7D1D-6985-8820128FA00F}"/>
              </a:ext>
            </a:extLst>
          </p:cNvPr>
          <p:cNvSpPr>
            <a:spLocks noGrp="1"/>
          </p:cNvSpPr>
          <p:nvPr>
            <p:ph type="sldNum" sz="quarter" idx="12"/>
          </p:nvPr>
        </p:nvSpPr>
        <p:spPr/>
        <p:txBody>
          <a:bodyPr/>
          <a:lstStyle/>
          <a:p>
            <a:fld id="{B24F5015-3417-4B27-A586-E4CCF4D77832}" type="slidenum">
              <a:rPr lang="en-US" smtClean="0"/>
              <a:t>30</a:t>
            </a:fld>
            <a:endParaRPr lang="en-US"/>
          </a:p>
        </p:txBody>
      </p:sp>
    </p:spTree>
    <p:extLst>
      <p:ext uri="{BB962C8B-B14F-4D97-AF65-F5344CB8AC3E}">
        <p14:creationId xmlns:p14="http://schemas.microsoft.com/office/powerpoint/2010/main" val="2179482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A5A8-168E-EDE1-C5D5-E0808F70CEF4}"/>
              </a:ext>
            </a:extLst>
          </p:cNvPr>
          <p:cNvSpPr>
            <a:spLocks noGrp="1"/>
          </p:cNvSpPr>
          <p:nvPr>
            <p:ph type="title"/>
          </p:nvPr>
        </p:nvSpPr>
        <p:spPr>
          <a:xfrm>
            <a:off x="838200" y="365125"/>
            <a:ext cx="4898721" cy="1325563"/>
          </a:xfrm>
        </p:spPr>
        <p:txBody>
          <a:bodyPr/>
          <a:lstStyle/>
          <a:p>
            <a:r>
              <a:rPr lang="en-US" dirty="0"/>
              <a:t>Stop</a:t>
            </a:r>
          </a:p>
        </p:txBody>
      </p:sp>
      <p:pic>
        <p:nvPicPr>
          <p:cNvPr id="9" name="Picture 8">
            <a:extLst>
              <a:ext uri="{FF2B5EF4-FFF2-40B4-BE49-F238E27FC236}">
                <a16:creationId xmlns:a16="http://schemas.microsoft.com/office/drawing/2014/main" id="{10336CFE-618D-65CC-3259-D41E5BD7E3FD}"/>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79298" y="1217913"/>
            <a:ext cx="7341296" cy="30810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B7393940-37EB-C6B9-A151-9EE6B87FB0A7}"/>
              </a:ext>
            </a:extLst>
          </p:cNvPr>
          <p:cNvSpPr>
            <a:spLocks noGrp="1"/>
          </p:cNvSpPr>
          <p:nvPr>
            <p:ph idx="1"/>
          </p:nvPr>
        </p:nvSpPr>
        <p:spPr>
          <a:xfrm>
            <a:off x="838200" y="1825625"/>
            <a:ext cx="7341296" cy="4224446"/>
          </a:xfrm>
        </p:spPr>
        <p:txBody>
          <a:bodyPr>
            <a:normAutofit fontScale="92500" lnSpcReduction="20000"/>
          </a:bodyPr>
          <a:lstStyle/>
          <a:p>
            <a:r>
              <a:rPr lang="en-US" dirty="0"/>
              <a:t>Drivers are first instructed to </a:t>
            </a:r>
            <a:r>
              <a:rPr lang="en-US" b="1" dirty="0">
                <a:solidFill>
                  <a:srgbClr val="C00000"/>
                </a:solidFill>
              </a:rPr>
              <a:t>STOP</a:t>
            </a:r>
            <a:r>
              <a:rPr lang="en-US" dirty="0"/>
              <a:t> and clarify (verbalize) their driving goal and problem. In this model, the driving goal is the same for most driving situations: “To reach my destination safely.”</a:t>
            </a:r>
          </a:p>
          <a:p>
            <a:r>
              <a:rPr lang="en-US" dirty="0"/>
              <a:t>The driving problem is related to the goal and is written as a question to be solved: "What must I do to reach my driving destination safely?"</a:t>
            </a:r>
          </a:p>
          <a:p>
            <a:endParaRPr lang="en-US" dirty="0"/>
          </a:p>
          <a:p>
            <a:endParaRPr lang="en-US" dirty="0"/>
          </a:p>
          <a:p>
            <a:pPr marL="0" indent="0">
              <a:buNone/>
            </a:pPr>
            <a:r>
              <a:rPr lang="en-US" dirty="0"/>
              <a:t>	</a:t>
            </a:r>
          </a:p>
          <a:p>
            <a:endParaRPr lang="en-US" dirty="0"/>
          </a:p>
        </p:txBody>
      </p:sp>
      <p:pic>
        <p:nvPicPr>
          <p:cNvPr id="7" name="Picture 6" descr="A red emoji with its hand held up to say &quot;stop&quot;">
            <a:extLst>
              <a:ext uri="{FF2B5EF4-FFF2-40B4-BE49-F238E27FC236}">
                <a16:creationId xmlns:a16="http://schemas.microsoft.com/office/drawing/2014/main" id="{B431A09E-1C5D-B0F8-390C-B15151D48B7E}"/>
              </a:ext>
            </a:extLst>
          </p:cNvPr>
          <p:cNvPicPr>
            <a:picLocks noChangeAspect="1"/>
          </p:cNvPicPr>
          <p:nvPr/>
        </p:nvPicPr>
        <p:blipFill>
          <a:blip r:embed="rId5"/>
          <a:stretch>
            <a:fillRect/>
          </a:stretch>
        </p:blipFill>
        <p:spPr>
          <a:xfrm>
            <a:off x="8270965" y="1477258"/>
            <a:ext cx="3562057" cy="2154216"/>
          </a:xfrm>
          <a:prstGeom prst="rect">
            <a:avLst/>
          </a:prstGeom>
        </p:spPr>
      </p:pic>
      <p:pic>
        <p:nvPicPr>
          <p:cNvPr id="11" name="Picture 10">
            <a:extLst>
              <a:ext uri="{FF2B5EF4-FFF2-40B4-BE49-F238E27FC236}">
                <a16:creationId xmlns:a16="http://schemas.microsoft.com/office/drawing/2014/main" id="{31506E94-6838-1396-45FC-3D4EA80E3B49}"/>
              </a:ext>
              <a:ext uri="{C183D7F6-B498-43B3-948B-1728B52AA6E4}">
                <adec:decorative xmlns:adec="http://schemas.microsoft.com/office/drawing/2017/decorative" val="1"/>
              </a:ext>
            </a:extLst>
          </p:cNvPr>
          <p:cNvPicPr>
            <a:picLocks noChangeAspect="1"/>
          </p:cNvPicPr>
          <p:nvPr/>
        </p:nvPicPr>
        <p:blipFill rotWithShape="1">
          <a:blip r:embed="rId6"/>
          <a:srcRect l="4258" t="43187" r="22387" b="34503"/>
          <a:stretch>
            <a:fillRect/>
          </a:stretch>
        </p:blipFill>
        <p:spPr bwMode="auto">
          <a:xfrm>
            <a:off x="4084335" y="5691939"/>
            <a:ext cx="4023330" cy="716263"/>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8DB2A17C-9315-5FD7-F4A2-7481FB6E2DC8}"/>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16566291-72C6-8D5C-2098-66723368692E}"/>
              </a:ext>
            </a:extLst>
          </p:cNvPr>
          <p:cNvSpPr>
            <a:spLocks noGrp="1"/>
          </p:cNvSpPr>
          <p:nvPr>
            <p:ph type="sldNum" sz="quarter" idx="12"/>
          </p:nvPr>
        </p:nvSpPr>
        <p:spPr/>
        <p:txBody>
          <a:bodyPr/>
          <a:lstStyle/>
          <a:p>
            <a:fld id="{B24F5015-3417-4B27-A586-E4CCF4D77832}" type="slidenum">
              <a:rPr lang="en-US" smtClean="0"/>
              <a:t>31</a:t>
            </a:fld>
            <a:endParaRPr lang="en-US"/>
          </a:p>
        </p:txBody>
      </p:sp>
    </p:spTree>
    <p:extLst>
      <p:ext uri="{BB962C8B-B14F-4D97-AF65-F5344CB8AC3E}">
        <p14:creationId xmlns:p14="http://schemas.microsoft.com/office/powerpoint/2010/main" val="4154329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B2D3F-AEE7-63B1-2A54-F2F29EF8F4F3}"/>
              </a:ext>
            </a:extLst>
          </p:cNvPr>
          <p:cNvSpPr>
            <a:spLocks noGrp="1"/>
          </p:cNvSpPr>
          <p:nvPr>
            <p:ph type="title"/>
          </p:nvPr>
        </p:nvSpPr>
        <p:spPr>
          <a:xfrm>
            <a:off x="838200" y="46400"/>
            <a:ext cx="10515600" cy="1325563"/>
          </a:xfrm>
        </p:spPr>
        <p:txBody>
          <a:bodyPr/>
          <a:lstStyle/>
          <a:p>
            <a:r>
              <a:rPr lang="en-US" dirty="0"/>
              <a:t>Think</a:t>
            </a:r>
          </a:p>
        </p:txBody>
      </p:sp>
      <p:pic>
        <p:nvPicPr>
          <p:cNvPr id="8" name="Picture 7">
            <a:extLst>
              <a:ext uri="{FF2B5EF4-FFF2-40B4-BE49-F238E27FC236}">
                <a16:creationId xmlns:a16="http://schemas.microsoft.com/office/drawing/2014/main" id="{3E206E18-D9DF-2827-3E8E-852DD8C24EC0}"/>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709778" y="924008"/>
            <a:ext cx="7341296" cy="30810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D7CC2DEC-D7E8-3F86-E19D-B9F39495CFBC}"/>
              </a:ext>
            </a:extLst>
          </p:cNvPr>
          <p:cNvSpPr>
            <a:spLocks noGrp="1"/>
          </p:cNvSpPr>
          <p:nvPr>
            <p:ph idx="1"/>
          </p:nvPr>
        </p:nvSpPr>
        <p:spPr>
          <a:xfrm>
            <a:off x="838200" y="1526014"/>
            <a:ext cx="6920753" cy="4530726"/>
          </a:xfrm>
        </p:spPr>
        <p:txBody>
          <a:bodyPr>
            <a:normAutofit fontScale="92500" lnSpcReduction="20000"/>
          </a:bodyPr>
          <a:lstStyle/>
          <a:p>
            <a:r>
              <a:rPr lang="en-US" dirty="0"/>
              <a:t> Human risk factors: human conditions which place drivers at increased risk -  visual acuity, perceptual skills, hearing, physical agility, and mental alertness can be compromised by aging, illness, use of medications, and other drug and alcohol use</a:t>
            </a:r>
          </a:p>
          <a:p>
            <a:r>
              <a:rPr lang="en-US" dirty="0"/>
              <a:t>Vehicle risk factors: conditions which effect vehicle safety and performance - Equipment failure and misuse and structural limitations users at risk of being harmed</a:t>
            </a:r>
          </a:p>
          <a:p>
            <a:endParaRPr lang="en-US" dirty="0"/>
          </a:p>
          <a:p>
            <a:pPr marL="0" indent="0">
              <a:buNone/>
            </a:pPr>
            <a:r>
              <a:rPr lang="en-US" dirty="0"/>
              <a:t>	</a:t>
            </a:r>
          </a:p>
          <a:p>
            <a:pPr marL="0" indent="0">
              <a:buNone/>
            </a:pPr>
            <a:r>
              <a:rPr lang="en-US" dirty="0"/>
              <a:t>	</a:t>
            </a:r>
          </a:p>
          <a:p>
            <a:endParaRPr lang="en-US" dirty="0"/>
          </a:p>
        </p:txBody>
      </p:sp>
      <p:pic>
        <p:nvPicPr>
          <p:cNvPr id="7" name="Picture 6" descr="A yellow thinking emoji for the &quot;yield&quot; part of a stop light">
            <a:extLst>
              <a:ext uri="{FF2B5EF4-FFF2-40B4-BE49-F238E27FC236}">
                <a16:creationId xmlns:a16="http://schemas.microsoft.com/office/drawing/2014/main" id="{83F11595-97AE-D7A4-76CC-CB5E923860A2}"/>
              </a:ext>
            </a:extLst>
          </p:cNvPr>
          <p:cNvPicPr>
            <a:picLocks noChangeAspect="1"/>
          </p:cNvPicPr>
          <p:nvPr/>
        </p:nvPicPr>
        <p:blipFill>
          <a:blip r:embed="rId4"/>
          <a:stretch>
            <a:fillRect/>
          </a:stretch>
        </p:blipFill>
        <p:spPr>
          <a:xfrm>
            <a:off x="8142540" y="1368423"/>
            <a:ext cx="3211260" cy="2992311"/>
          </a:xfrm>
          <a:prstGeom prst="rect">
            <a:avLst/>
          </a:prstGeom>
        </p:spPr>
      </p:pic>
      <p:pic>
        <p:nvPicPr>
          <p:cNvPr id="10" name="Picture 9">
            <a:extLst>
              <a:ext uri="{FF2B5EF4-FFF2-40B4-BE49-F238E27FC236}">
                <a16:creationId xmlns:a16="http://schemas.microsoft.com/office/drawing/2014/main" id="{4DFCC780-6881-7A61-E8DE-787C663A5CEB}"/>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119210" y="5698608"/>
            <a:ext cx="4023330" cy="716263"/>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444568E8-8838-E741-5219-E31D95FA353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79E11A50-5B8B-2EAA-EF61-403A039D34A8}"/>
              </a:ext>
            </a:extLst>
          </p:cNvPr>
          <p:cNvSpPr>
            <a:spLocks noGrp="1"/>
          </p:cNvSpPr>
          <p:nvPr>
            <p:ph type="sldNum" sz="quarter" idx="12"/>
          </p:nvPr>
        </p:nvSpPr>
        <p:spPr/>
        <p:txBody>
          <a:bodyPr/>
          <a:lstStyle/>
          <a:p>
            <a:fld id="{B24F5015-3417-4B27-A586-E4CCF4D77832}" type="slidenum">
              <a:rPr lang="en-US" smtClean="0"/>
              <a:t>32</a:t>
            </a:fld>
            <a:endParaRPr lang="en-US"/>
          </a:p>
        </p:txBody>
      </p:sp>
    </p:spTree>
    <p:extLst>
      <p:ext uri="{BB962C8B-B14F-4D97-AF65-F5344CB8AC3E}">
        <p14:creationId xmlns:p14="http://schemas.microsoft.com/office/powerpoint/2010/main" val="1240893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E7070-3BDB-56A2-FB6C-2B7365B46AE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Think – Slide Two</a:t>
            </a:r>
          </a:p>
        </p:txBody>
      </p:sp>
      <p:pic>
        <p:nvPicPr>
          <p:cNvPr id="7" name="Picture 6">
            <a:extLst>
              <a:ext uri="{FF2B5EF4-FFF2-40B4-BE49-F238E27FC236}">
                <a16:creationId xmlns:a16="http://schemas.microsoft.com/office/drawing/2014/main" id="{962BDA47-30E7-8CBC-9E79-DE8ED6E19DE7}"/>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838200" y="322905"/>
            <a:ext cx="4023330" cy="716263"/>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37342354-1913-D449-59A4-40EF2D0B8F98}"/>
              </a:ext>
            </a:extLst>
          </p:cNvPr>
          <p:cNvSpPr>
            <a:spLocks noGrp="1"/>
          </p:cNvSpPr>
          <p:nvPr>
            <p:ph idx="1"/>
          </p:nvPr>
        </p:nvSpPr>
        <p:spPr>
          <a:xfrm>
            <a:off x="838199" y="1253331"/>
            <a:ext cx="6993367" cy="4351338"/>
          </a:xfrm>
        </p:spPr>
        <p:txBody>
          <a:bodyPr>
            <a:normAutofit lnSpcReduction="10000"/>
          </a:bodyPr>
          <a:lstStyle/>
          <a:p>
            <a:r>
              <a:rPr lang="en-US" i="1" dirty="0"/>
              <a:t>Highway condition </a:t>
            </a:r>
            <a:r>
              <a:rPr lang="en-US" dirty="0"/>
              <a:t>risk factors relate to road surfaces, the availability of space, and visibility - Many highway condition risk factors are identifiable by highway controls such as signs, signals and road markings which are designed to regulate, warn, and guide drivers through roadway hazards</a:t>
            </a:r>
          </a:p>
          <a:p>
            <a:endParaRPr lang="en-US" sz="1200" dirty="0"/>
          </a:p>
          <a:p>
            <a:r>
              <a:rPr lang="en-US" i="1" dirty="0"/>
              <a:t>Other roadway user risk factors - </a:t>
            </a:r>
            <a:r>
              <a:rPr lang="en-US" dirty="0"/>
              <a:t>relate to those dangers posed by other people who share the same roadway space 	</a:t>
            </a:r>
          </a:p>
          <a:p>
            <a:endParaRPr lang="en-US" dirty="0"/>
          </a:p>
          <a:p>
            <a:endParaRPr lang="en-US" dirty="0"/>
          </a:p>
        </p:txBody>
      </p:sp>
      <p:pic>
        <p:nvPicPr>
          <p:cNvPr id="9" name="Picture 8" descr="A yellow thinking emoji for the &quot;yield&quot; part of a stop light">
            <a:extLst>
              <a:ext uri="{FF2B5EF4-FFF2-40B4-BE49-F238E27FC236}">
                <a16:creationId xmlns:a16="http://schemas.microsoft.com/office/drawing/2014/main" id="{2217AE44-87DA-26CC-6FDB-F92AD6BAC4BD}"/>
              </a:ext>
            </a:extLst>
          </p:cNvPr>
          <p:cNvPicPr>
            <a:picLocks noChangeAspect="1"/>
          </p:cNvPicPr>
          <p:nvPr/>
        </p:nvPicPr>
        <p:blipFill>
          <a:blip r:embed="rId3"/>
          <a:stretch>
            <a:fillRect/>
          </a:stretch>
        </p:blipFill>
        <p:spPr>
          <a:xfrm>
            <a:off x="8142540" y="1368423"/>
            <a:ext cx="3211260" cy="2992311"/>
          </a:xfrm>
          <a:prstGeom prst="rect">
            <a:avLst/>
          </a:prstGeom>
        </p:spPr>
      </p:pic>
      <p:pic>
        <p:nvPicPr>
          <p:cNvPr id="11" name="Picture 10">
            <a:extLst>
              <a:ext uri="{FF2B5EF4-FFF2-40B4-BE49-F238E27FC236}">
                <a16:creationId xmlns:a16="http://schemas.microsoft.com/office/drawing/2014/main" id="{BF582A69-E082-729F-836F-C538DA482A04}"/>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2425352" y="6226994"/>
            <a:ext cx="7341296" cy="308101"/>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E72D87DB-A072-73D0-25CA-88B72C9ABE3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BF9D07A0-EFA3-ED39-F300-BDC4FE37FD2F}"/>
              </a:ext>
            </a:extLst>
          </p:cNvPr>
          <p:cNvSpPr>
            <a:spLocks noGrp="1"/>
          </p:cNvSpPr>
          <p:nvPr>
            <p:ph type="sldNum" sz="quarter" idx="12"/>
          </p:nvPr>
        </p:nvSpPr>
        <p:spPr/>
        <p:txBody>
          <a:bodyPr/>
          <a:lstStyle/>
          <a:p>
            <a:fld id="{B24F5015-3417-4B27-A586-E4CCF4D77832}" type="slidenum">
              <a:rPr lang="en-US" smtClean="0"/>
              <a:t>33</a:t>
            </a:fld>
            <a:endParaRPr lang="en-US"/>
          </a:p>
        </p:txBody>
      </p:sp>
    </p:spTree>
    <p:extLst>
      <p:ext uri="{BB962C8B-B14F-4D97-AF65-F5344CB8AC3E}">
        <p14:creationId xmlns:p14="http://schemas.microsoft.com/office/powerpoint/2010/main" val="381924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FCAA8-D6BC-C051-7377-4E9DB94842A7}"/>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Think – Slide Three</a:t>
            </a:r>
          </a:p>
        </p:txBody>
      </p:sp>
      <p:pic>
        <p:nvPicPr>
          <p:cNvPr id="7" name="Picture 6">
            <a:extLst>
              <a:ext uri="{FF2B5EF4-FFF2-40B4-BE49-F238E27FC236}">
                <a16:creationId xmlns:a16="http://schemas.microsoft.com/office/drawing/2014/main" id="{BD252F49-BC94-1245-D8C1-03BC999BC43F}"/>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838200" y="322905"/>
            <a:ext cx="4023330" cy="716263"/>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E259F7B7-0A05-1D77-3FD0-DF73239D67B2}"/>
              </a:ext>
            </a:extLst>
          </p:cNvPr>
          <p:cNvSpPr>
            <a:spLocks noGrp="1"/>
          </p:cNvSpPr>
          <p:nvPr>
            <p:ph idx="1"/>
          </p:nvPr>
        </p:nvSpPr>
        <p:spPr>
          <a:xfrm>
            <a:off x="838200" y="1392734"/>
            <a:ext cx="7466704" cy="4351338"/>
          </a:xfrm>
        </p:spPr>
        <p:txBody>
          <a:bodyPr/>
          <a:lstStyle/>
          <a:p>
            <a:r>
              <a:rPr lang="en-US" dirty="0"/>
              <a:t>Drivers are then instructed to proceed with caution to </a:t>
            </a:r>
            <a:r>
              <a:rPr lang="en-US" b="1" dirty="0">
                <a:solidFill>
                  <a:schemeClr val="accent4">
                    <a:lumMod val="75000"/>
                  </a:schemeClr>
                </a:solidFill>
              </a:rPr>
              <a:t>THINK</a:t>
            </a:r>
            <a:r>
              <a:rPr lang="en-US" dirty="0"/>
              <a:t> of potential risk factors and dangers related to the specific driving situation in question</a:t>
            </a:r>
          </a:p>
          <a:p>
            <a:r>
              <a:rPr lang="en-US" dirty="0"/>
              <a:t>Risk factors are grouped into four categories. They are </a:t>
            </a:r>
            <a:r>
              <a:rPr lang="en-US" u="sng" dirty="0"/>
              <a:t>human</a:t>
            </a:r>
            <a:r>
              <a:rPr lang="en-US" dirty="0"/>
              <a:t>, </a:t>
            </a:r>
            <a:r>
              <a:rPr lang="en-US" u="sng" dirty="0"/>
              <a:t>vehicle safety and performance</a:t>
            </a:r>
            <a:r>
              <a:rPr lang="en-US" dirty="0"/>
              <a:t>, </a:t>
            </a:r>
            <a:r>
              <a:rPr lang="en-US" u="sng" dirty="0"/>
              <a:t>highway conditions</a:t>
            </a:r>
            <a:r>
              <a:rPr lang="en-US" dirty="0"/>
              <a:t>, and </a:t>
            </a:r>
            <a:r>
              <a:rPr lang="en-US" u="sng" dirty="0"/>
              <a:t>other highway users</a:t>
            </a:r>
          </a:p>
          <a:p>
            <a:endParaRPr lang="en-US" dirty="0"/>
          </a:p>
          <a:p>
            <a:endParaRPr lang="en-US" dirty="0"/>
          </a:p>
        </p:txBody>
      </p:sp>
      <p:pic>
        <p:nvPicPr>
          <p:cNvPr id="9" name="Picture 8" descr="A yellow thinking emoji for the &quot;yield&quot; part of a stop light">
            <a:extLst>
              <a:ext uri="{FF2B5EF4-FFF2-40B4-BE49-F238E27FC236}">
                <a16:creationId xmlns:a16="http://schemas.microsoft.com/office/drawing/2014/main" id="{0BF25393-7726-A508-3322-AE8BDF847087}"/>
              </a:ext>
            </a:extLst>
          </p:cNvPr>
          <p:cNvPicPr>
            <a:picLocks noChangeAspect="1"/>
          </p:cNvPicPr>
          <p:nvPr/>
        </p:nvPicPr>
        <p:blipFill>
          <a:blip r:embed="rId4"/>
          <a:stretch>
            <a:fillRect/>
          </a:stretch>
        </p:blipFill>
        <p:spPr>
          <a:xfrm>
            <a:off x="8267152" y="1392734"/>
            <a:ext cx="3211260" cy="2992311"/>
          </a:xfrm>
          <a:prstGeom prst="rect">
            <a:avLst/>
          </a:prstGeom>
        </p:spPr>
      </p:pic>
      <p:pic>
        <p:nvPicPr>
          <p:cNvPr id="11" name="Picture 10">
            <a:extLst>
              <a:ext uri="{FF2B5EF4-FFF2-40B4-BE49-F238E27FC236}">
                <a16:creationId xmlns:a16="http://schemas.microsoft.com/office/drawing/2014/main" id="{E5BAFA90-A726-ECA6-1216-4B3856CA2400}"/>
              </a:ext>
              <a:ext uri="{C183D7F6-B498-43B3-948B-1728B52AA6E4}">
                <adec:decorative xmlns:adec="http://schemas.microsoft.com/office/drawing/2017/decorative" val="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2425352" y="6226994"/>
            <a:ext cx="7341296" cy="308101"/>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6BC35AD0-3149-D1A4-0032-BF6AFD12E3D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56AA0919-CDCF-41AC-8A61-00B0B266FCA3}"/>
              </a:ext>
            </a:extLst>
          </p:cNvPr>
          <p:cNvSpPr>
            <a:spLocks noGrp="1"/>
          </p:cNvSpPr>
          <p:nvPr>
            <p:ph type="sldNum" sz="quarter" idx="12"/>
          </p:nvPr>
        </p:nvSpPr>
        <p:spPr/>
        <p:txBody>
          <a:bodyPr/>
          <a:lstStyle/>
          <a:p>
            <a:fld id="{B24F5015-3417-4B27-A586-E4CCF4D77832}" type="slidenum">
              <a:rPr lang="en-US" smtClean="0"/>
              <a:t>34</a:t>
            </a:fld>
            <a:endParaRPr lang="en-US"/>
          </a:p>
        </p:txBody>
      </p:sp>
    </p:spTree>
    <p:extLst>
      <p:ext uri="{BB962C8B-B14F-4D97-AF65-F5344CB8AC3E}">
        <p14:creationId xmlns:p14="http://schemas.microsoft.com/office/powerpoint/2010/main" val="2925355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E7140-8672-2229-5995-BFA50019BA4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Think – Slide Four</a:t>
            </a:r>
          </a:p>
        </p:txBody>
      </p:sp>
      <p:pic>
        <p:nvPicPr>
          <p:cNvPr id="8" name="Picture 7">
            <a:extLst>
              <a:ext uri="{FF2B5EF4-FFF2-40B4-BE49-F238E27FC236}">
                <a16:creationId xmlns:a16="http://schemas.microsoft.com/office/drawing/2014/main" id="{CBEFE750-64BF-D497-148F-83652DF3279E}"/>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421341" y="499966"/>
            <a:ext cx="4023330" cy="716263"/>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26239A55-E382-AE48-E155-4AFE23FE8DF2}"/>
              </a:ext>
            </a:extLst>
          </p:cNvPr>
          <p:cNvSpPr>
            <a:spLocks noGrp="1"/>
          </p:cNvSpPr>
          <p:nvPr>
            <p:ph idx="1"/>
          </p:nvPr>
        </p:nvSpPr>
        <p:spPr>
          <a:xfrm>
            <a:off x="421341" y="1661279"/>
            <a:ext cx="7743713" cy="4120665"/>
          </a:xfrm>
        </p:spPr>
        <p:txBody>
          <a:bodyPr>
            <a:normAutofit/>
          </a:bodyPr>
          <a:lstStyle/>
          <a:p>
            <a:r>
              <a:rPr lang="en-US" dirty="0"/>
              <a:t>Once the risk factors and dangers have been identified, potential driving choices designed to address those risk factors are listed</a:t>
            </a:r>
          </a:p>
          <a:p>
            <a:r>
              <a:rPr lang="en-US" dirty="0"/>
              <a:t>Drivers are then instructed how to filter their choices (Right, Reality, &amp; Responsibility), eliminating those from further consideration which could compromise their safety and that of their passengers and other roadway users</a:t>
            </a:r>
          </a:p>
          <a:p>
            <a:pPr marL="0" indent="0">
              <a:buNone/>
            </a:pPr>
            <a:r>
              <a:rPr lang="en-US" dirty="0"/>
              <a:t>	</a:t>
            </a:r>
          </a:p>
          <a:p>
            <a:endParaRPr lang="en-US" dirty="0"/>
          </a:p>
        </p:txBody>
      </p:sp>
      <p:pic>
        <p:nvPicPr>
          <p:cNvPr id="6" name="Picture 5" descr="A gray conical filter holding a red, yellow, and green sphere which are about to exit the filter">
            <a:extLst>
              <a:ext uri="{FF2B5EF4-FFF2-40B4-BE49-F238E27FC236}">
                <a16:creationId xmlns:a16="http://schemas.microsoft.com/office/drawing/2014/main" id="{F8B5C4BE-4DD2-8FBA-4338-3AD2C8D58E1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18" b="95925" l="4013" r="94649">
                        <a14:foregroundMark x1="9699" y1="25078" x2="10368" y2="38245"/>
                        <a14:foregroundMark x1="8696" y1="34796" x2="8027" y2="26646"/>
                        <a14:foregroundMark x1="92642" y1="29467" x2="93645" y2="33229"/>
                        <a14:foregroundMark x1="7023" y1="34483" x2="5017" y2="30721"/>
                        <a14:foregroundMark x1="46823" y1="86520" x2="46154" y2="87147"/>
                        <a14:foregroundMark x1="48161" y1="87774" x2="48770" y2="89107"/>
                        <a14:foregroundMark x1="51171" y1="93730" x2="54181" y2="91850"/>
                        <a14:foregroundMark x1="43006" y1="91001" x2="42809" y2="90909"/>
                        <a14:foregroundMark x1="54181" y1="91536" x2="55853" y2="91536"/>
                        <a14:foregroundMark x1="43614" y1="90318" x2="43478" y2="89969"/>
                        <a14:foregroundMark x1="51600" y1="94948" x2="53846" y2="93417"/>
                        <a14:foregroundMark x1="6689" y1="38245" x2="31438" y2="68339"/>
                        <a14:foregroundMark x1="19398" y1="53605" x2="38462" y2="78997"/>
                        <a14:foregroundMark x1="36789" y1="75862" x2="32441" y2="71787"/>
                        <a14:foregroundMark x1="24749" y1="61129" x2="32441" y2="70846"/>
                        <a14:foregroundMark x1="19064" y1="53918" x2="27759" y2="64577"/>
                        <a14:foregroundMark x1="12709" y1="38871" x2="47492" y2="45455"/>
                        <a14:foregroundMark x1="47492" y1="45455" x2="69231" y2="43574"/>
                        <a14:foregroundMark x1="69231" y1="43574" x2="86957" y2="34483"/>
                        <a14:foregroundMark x1="86957" y1="34483" x2="87960" y2="32288"/>
                        <a14:foregroundMark x1="22742" y1="22257" x2="59866" y2="19436"/>
                        <a14:foregroundMark x1="59866" y1="19436" x2="65886" y2="19436"/>
                        <a14:foregroundMark x1="48829" y1="18809" x2="31438" y2="20376"/>
                        <a14:foregroundMark x1="28763" y1="20376" x2="45485" y2="18809"/>
                        <a14:foregroundMark x1="45485" y1="18809" x2="60870" y2="18809"/>
                        <a14:foregroundMark x1="36455" y1="16614" x2="55853" y2="15674"/>
                        <a14:foregroundMark x1="55853" y1="15674" x2="73913" y2="18182"/>
                        <a14:foregroundMark x1="73913" y1="18182" x2="86288" y2="24138"/>
                        <a14:foregroundMark x1="77258" y1="19122" x2="92977" y2="27273"/>
                        <a14:foregroundMark x1="92977" y1="27273" x2="94649" y2="30721"/>
                        <a14:foregroundMark x1="94314" y1="35737" x2="58194" y2="81818"/>
                        <a14:foregroundMark x1="91639" y1="27273" x2="94314" y2="36050"/>
                        <a14:foregroundMark x1="8696" y1="39185" x2="4013" y2="29467"/>
                        <a14:foregroundMark x1="5686" y1="33542" x2="32107" y2="70219"/>
                        <a14:foregroundMark x1="39465" y1="79624" x2="31438" y2="67085"/>
                        <a14:foregroundMark x1="38462" y1="78683" x2="56856" y2="82132"/>
                        <a14:foregroundMark x1="56856" y1="82132" x2="43813" y2="82445"/>
                        <a14:foregroundMark x1="44816" y1="85580" x2="52843" y2="85580"/>
                        <a14:foregroundMark x1="44482" y1="85580" x2="44702" y2="89094"/>
                        <a14:foregroundMark x1="17057" y1="39812" x2="34448" y2="45141"/>
                        <a14:foregroundMark x1="34448" y1="45141" x2="39465" y2="45141"/>
                        <a14:foregroundMark x1="93980" y1="30094" x2="93980" y2="33542"/>
                        <a14:foregroundMark x1="94649" y1="36050" x2="93980" y2="28527"/>
                        <a14:foregroundMark x1="61873" y1="15674" x2="76589" y2="19122"/>
                        <a14:foregroundMark x1="44147" y1="92476" x2="48829" y2="94671"/>
                        <a14:backgroundMark x1="51171" y1="96865" x2="50167" y2="96865"/>
                        <a14:backgroundMark x1="43478" y1="89655" x2="43478" y2="86207"/>
                        <a14:backgroundMark x1="42299" y1="94394" x2="42140" y2="94357"/>
                        <a14:backgroundMark x1="52843" y1="96238" x2="50836" y2="97179"/>
                        <a14:backgroundMark x1="46652" y1="96930" x2="47492" y2="97492"/>
                        <a14:backgroundMark x1="41137" y1="93103" x2="42918" y2="93752"/>
                      </a14:backgroundRemoval>
                    </a14:imgEffect>
                    <a14:imgEffect>
                      <a14:sharpenSoften amount="50000"/>
                    </a14:imgEffect>
                  </a14:imgLayer>
                </a14:imgProps>
              </a:ext>
            </a:extLst>
          </a:blip>
          <a:stretch>
            <a:fillRect/>
          </a:stretch>
        </p:blipFill>
        <p:spPr>
          <a:xfrm>
            <a:off x="8714476" y="1661279"/>
            <a:ext cx="2535447" cy="2705531"/>
          </a:xfrm>
          <a:prstGeom prst="rect">
            <a:avLst/>
          </a:prstGeom>
        </p:spPr>
      </p:pic>
      <p:pic>
        <p:nvPicPr>
          <p:cNvPr id="10" name="Picture 9">
            <a:extLst>
              <a:ext uri="{FF2B5EF4-FFF2-40B4-BE49-F238E27FC236}">
                <a16:creationId xmlns:a16="http://schemas.microsoft.com/office/drawing/2014/main" id="{B34B4AD7-A67A-D983-CADF-D7FACC11B71B}"/>
              </a:ext>
              <a:ext uri="{C183D7F6-B498-43B3-948B-1728B52AA6E4}">
                <adec:decorative xmlns:adec="http://schemas.microsoft.com/office/drawing/2017/decorative" val="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2425352" y="6226994"/>
            <a:ext cx="7341296" cy="308101"/>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E90607F9-4646-2033-036E-A6AA8FD659F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90242495-8BA3-B571-20A0-803222D84197}"/>
              </a:ext>
            </a:extLst>
          </p:cNvPr>
          <p:cNvSpPr>
            <a:spLocks noGrp="1"/>
          </p:cNvSpPr>
          <p:nvPr>
            <p:ph type="sldNum" sz="quarter" idx="12"/>
          </p:nvPr>
        </p:nvSpPr>
        <p:spPr/>
        <p:txBody>
          <a:bodyPr/>
          <a:lstStyle/>
          <a:p>
            <a:fld id="{B24F5015-3417-4B27-A586-E4CCF4D77832}" type="slidenum">
              <a:rPr lang="en-US" smtClean="0"/>
              <a:t>35</a:t>
            </a:fld>
            <a:endParaRPr lang="en-US"/>
          </a:p>
        </p:txBody>
      </p:sp>
    </p:spTree>
    <p:extLst>
      <p:ext uri="{BB962C8B-B14F-4D97-AF65-F5344CB8AC3E}">
        <p14:creationId xmlns:p14="http://schemas.microsoft.com/office/powerpoint/2010/main" val="1618864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FE2FD-FC20-5669-6B5A-88593B707A29}"/>
              </a:ext>
            </a:extLst>
          </p:cNvPr>
          <p:cNvSpPr>
            <a:spLocks noGrp="1"/>
          </p:cNvSpPr>
          <p:nvPr>
            <p:ph type="title"/>
          </p:nvPr>
        </p:nvSpPr>
        <p:spPr>
          <a:xfrm>
            <a:off x="838200" y="37284"/>
            <a:ext cx="3238948" cy="1325563"/>
          </a:xfrm>
        </p:spPr>
        <p:txBody>
          <a:bodyPr/>
          <a:lstStyle/>
          <a:p>
            <a:r>
              <a:rPr lang="en-US" dirty="0"/>
              <a:t>Go</a:t>
            </a:r>
          </a:p>
        </p:txBody>
      </p:sp>
      <p:pic>
        <p:nvPicPr>
          <p:cNvPr id="8" name="Picture 7">
            <a:extLst>
              <a:ext uri="{FF2B5EF4-FFF2-40B4-BE49-F238E27FC236}">
                <a16:creationId xmlns:a16="http://schemas.microsoft.com/office/drawing/2014/main" id="{57FE8925-4A0B-5AE4-E074-C3D9ED5DF54E}"/>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97647" y="900696"/>
            <a:ext cx="7341296" cy="308101"/>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9E7FB36E-91EF-F891-519A-AD05256FA133}"/>
              </a:ext>
            </a:extLst>
          </p:cNvPr>
          <p:cNvSpPr>
            <a:spLocks noGrp="1"/>
          </p:cNvSpPr>
          <p:nvPr>
            <p:ph idx="1"/>
          </p:nvPr>
        </p:nvSpPr>
        <p:spPr>
          <a:xfrm>
            <a:off x="838200" y="1513653"/>
            <a:ext cx="7542007" cy="4351338"/>
          </a:xfrm>
        </p:spPr>
        <p:txBody>
          <a:bodyPr/>
          <a:lstStyle/>
          <a:p>
            <a:r>
              <a:rPr lang="en-US" dirty="0"/>
              <a:t>Lastly, drivers are to </a:t>
            </a:r>
            <a:r>
              <a:rPr lang="en-US" b="1" dirty="0">
                <a:solidFill>
                  <a:schemeClr val="accent6">
                    <a:lumMod val="75000"/>
                  </a:schemeClr>
                </a:solidFill>
              </a:rPr>
              <a:t>GO</a:t>
            </a:r>
            <a:r>
              <a:rPr lang="en-US" dirty="0"/>
              <a:t> with choice(s) that will help them to achieve their driving goal safely. Driving choices that pass through all three filters (Right, Reality, and Responsibility) are deemed acceptable choices which will pose minimal risks to those effected by the decision</a:t>
            </a:r>
          </a:p>
          <a:p>
            <a:pPr marL="0" indent="0">
              <a:buNone/>
            </a:pPr>
            <a:endParaRPr lang="en-US" dirty="0"/>
          </a:p>
          <a:p>
            <a:endParaRPr lang="en-US" dirty="0"/>
          </a:p>
        </p:txBody>
      </p:sp>
      <p:pic>
        <p:nvPicPr>
          <p:cNvPr id="6" name="Picture 5" descr="A smiling, green emoji giving a thumbs up sign for the &quot;go&quot; part of a stoplight">
            <a:extLst>
              <a:ext uri="{FF2B5EF4-FFF2-40B4-BE49-F238E27FC236}">
                <a16:creationId xmlns:a16="http://schemas.microsoft.com/office/drawing/2014/main" id="{25630E4D-D4D7-3B67-8A85-FCB972EEDFF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01" b="90672" l="10000" r="90000">
                        <a14:foregroundMark x1="28500" y1="52239" x2="29000" y2="47761"/>
                        <a14:foregroundMark x1="48000" y1="55597" x2="47750" y2="54104"/>
                        <a14:foregroundMark x1="47500" y1="40672" x2="49750" y2="55970"/>
                        <a14:foregroundMark x1="78000" y1="53731" x2="83750" y2="60448"/>
                        <a14:foregroundMark x1="30250" y1="45522" x2="38000" y2="42910"/>
                        <a14:foregroundMark x1="35250" y1="41418" x2="28750" y2="45896"/>
                        <a14:foregroundMark x1="30250" y1="88806" x2="47250" y2="90672"/>
                        <a14:foregroundMark x1="49250" y1="41418" x2="51500" y2="51493"/>
                        <a14:foregroundMark x1="17500" y1="36567" x2="19750" y2="32090"/>
                        <a14:foregroundMark x1="20500" y1="29851" x2="21000" y2="28358"/>
                        <a14:foregroundMark x1="21000" y1="28358" x2="31250" y2="17537"/>
                        <a14:foregroundMark x1="32750" y1="15672" x2="42500" y2="14552"/>
                        <a14:foregroundMark x1="43500" y1="14552" x2="55500" y2="21642"/>
                        <a14:foregroundMark x1="55500" y1="21642" x2="60500" y2="27985"/>
                      </a14:backgroundRemoval>
                    </a14:imgEffect>
                  </a14:imgLayer>
                </a14:imgProps>
              </a:ext>
            </a:extLst>
          </a:blip>
          <a:stretch>
            <a:fillRect/>
          </a:stretch>
        </p:blipFill>
        <p:spPr>
          <a:xfrm>
            <a:off x="8610600" y="1919997"/>
            <a:ext cx="3313278" cy="2220203"/>
          </a:xfrm>
          <a:prstGeom prst="rect">
            <a:avLst/>
          </a:prstGeom>
        </p:spPr>
      </p:pic>
      <p:pic>
        <p:nvPicPr>
          <p:cNvPr id="10" name="Picture 9">
            <a:extLst>
              <a:ext uri="{FF2B5EF4-FFF2-40B4-BE49-F238E27FC236}">
                <a16:creationId xmlns:a16="http://schemas.microsoft.com/office/drawing/2014/main" id="{2D0912EB-A80E-18DC-6254-5C5DE6B13D1C}"/>
              </a:ext>
              <a:ext uri="{C183D7F6-B498-43B3-948B-1728B52AA6E4}">
                <adec:decorative xmlns:adec="http://schemas.microsoft.com/office/drawing/2017/decorative" val="1"/>
              </a:ext>
            </a:extLst>
          </p:cNvPr>
          <p:cNvPicPr>
            <a:picLocks noChangeAspect="1"/>
          </p:cNvPicPr>
          <p:nvPr/>
        </p:nvPicPr>
        <p:blipFill rotWithShape="1">
          <a:blip r:embed="rId6"/>
          <a:srcRect l="4258" t="43187" r="22387" b="34503"/>
          <a:stretch>
            <a:fillRect/>
          </a:stretch>
        </p:blipFill>
        <p:spPr bwMode="auto">
          <a:xfrm>
            <a:off x="3377004" y="5512678"/>
            <a:ext cx="4739001" cy="843672"/>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B5B32A26-A9DB-3B97-AFBB-C25E185A7974}"/>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FAE0CF2-268D-0B48-6C07-03F37F5C5152}"/>
              </a:ext>
            </a:extLst>
          </p:cNvPr>
          <p:cNvSpPr>
            <a:spLocks noGrp="1"/>
          </p:cNvSpPr>
          <p:nvPr>
            <p:ph type="sldNum" sz="quarter" idx="12"/>
          </p:nvPr>
        </p:nvSpPr>
        <p:spPr/>
        <p:txBody>
          <a:bodyPr/>
          <a:lstStyle/>
          <a:p>
            <a:fld id="{B24F5015-3417-4B27-A586-E4CCF4D77832}" type="slidenum">
              <a:rPr lang="en-US" smtClean="0"/>
              <a:t>36</a:t>
            </a:fld>
            <a:endParaRPr lang="en-US"/>
          </a:p>
        </p:txBody>
      </p:sp>
    </p:spTree>
    <p:extLst>
      <p:ext uri="{BB962C8B-B14F-4D97-AF65-F5344CB8AC3E}">
        <p14:creationId xmlns:p14="http://schemas.microsoft.com/office/powerpoint/2010/main" val="2777314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C4B97-AEEB-E6C2-B070-9C0E23BC1785}"/>
              </a:ext>
            </a:extLst>
          </p:cNvPr>
          <p:cNvSpPr>
            <a:spLocks noGrp="1"/>
          </p:cNvSpPr>
          <p:nvPr>
            <p:ph type="title"/>
          </p:nvPr>
        </p:nvSpPr>
        <p:spPr/>
        <p:txBody>
          <a:bodyPr>
            <a:normAutofit/>
          </a:bodyPr>
          <a:lstStyle/>
          <a:p>
            <a:r>
              <a:rPr lang="en-US" sz="4000" dirty="0"/>
              <a:t>Right, Reality, and Responsibility</a:t>
            </a:r>
          </a:p>
        </p:txBody>
      </p:sp>
      <p:sp>
        <p:nvSpPr>
          <p:cNvPr id="3" name="Content Placeholder 2">
            <a:extLst>
              <a:ext uri="{FF2B5EF4-FFF2-40B4-BE49-F238E27FC236}">
                <a16:creationId xmlns:a16="http://schemas.microsoft.com/office/drawing/2014/main" id="{74D0243C-DB4E-6CAB-700D-DD5D5E8454E0}"/>
              </a:ext>
            </a:extLst>
          </p:cNvPr>
          <p:cNvSpPr>
            <a:spLocks noGrp="1"/>
          </p:cNvSpPr>
          <p:nvPr>
            <p:ph idx="1"/>
          </p:nvPr>
        </p:nvSpPr>
        <p:spPr>
          <a:xfrm>
            <a:off x="838200" y="1825625"/>
            <a:ext cx="10515600" cy="3520926"/>
          </a:xfrm>
        </p:spPr>
        <p:txBody>
          <a:bodyPr>
            <a:normAutofit/>
          </a:bodyPr>
          <a:lstStyle/>
          <a:p>
            <a:r>
              <a:rPr lang="en-US" dirty="0"/>
              <a:t>These three filters are key components of the THINK stage of decision-making </a:t>
            </a:r>
          </a:p>
          <a:p>
            <a:r>
              <a:rPr lang="en-US" dirty="0"/>
              <a:t>Their purpose is to protect young drivers from implementing harmful driving choices </a:t>
            </a:r>
          </a:p>
          <a:p>
            <a:r>
              <a:rPr lang="en-US" dirty="0"/>
              <a:t>These filters prevent high risk and dangerous driving choices from being implemented while allowing for safe and responsible choices through the decision-making process </a:t>
            </a:r>
          </a:p>
          <a:p>
            <a:pPr marL="0" indent="0">
              <a:buNone/>
            </a:pPr>
            <a:endParaRPr lang="en-US" dirty="0"/>
          </a:p>
          <a:p>
            <a:endParaRPr lang="en-US" dirty="0"/>
          </a:p>
          <a:p>
            <a:endParaRPr lang="en-US" dirty="0"/>
          </a:p>
        </p:txBody>
      </p:sp>
      <p:sp>
        <p:nvSpPr>
          <p:cNvPr id="4" name="Date Placeholder 3">
            <a:extLst>
              <a:ext uri="{FF2B5EF4-FFF2-40B4-BE49-F238E27FC236}">
                <a16:creationId xmlns:a16="http://schemas.microsoft.com/office/drawing/2014/main" id="{AC30169A-827C-21EF-363F-8914208CE2E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56DEB6E5-64B9-D742-6B4D-0197DD030788}"/>
              </a:ext>
            </a:extLst>
          </p:cNvPr>
          <p:cNvSpPr>
            <a:spLocks noGrp="1"/>
          </p:cNvSpPr>
          <p:nvPr>
            <p:ph type="sldNum" sz="quarter" idx="12"/>
          </p:nvPr>
        </p:nvSpPr>
        <p:spPr/>
        <p:txBody>
          <a:bodyPr/>
          <a:lstStyle/>
          <a:p>
            <a:fld id="{B24F5015-3417-4B27-A586-E4CCF4D77832}" type="slidenum">
              <a:rPr lang="en-US" smtClean="0"/>
              <a:t>37</a:t>
            </a:fld>
            <a:endParaRPr lang="en-US"/>
          </a:p>
        </p:txBody>
      </p:sp>
      <p:pic>
        <p:nvPicPr>
          <p:cNvPr id="7" name="Picture 6">
            <a:extLst>
              <a:ext uri="{FF2B5EF4-FFF2-40B4-BE49-F238E27FC236}">
                <a16:creationId xmlns:a16="http://schemas.microsoft.com/office/drawing/2014/main" id="{4F97F005-4D52-8091-5AC7-52A27EC55303}"/>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838201" y="1271226"/>
            <a:ext cx="8542468"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13ACF827-B368-70B5-239D-26E8F05610C6}"/>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726499" y="5512678"/>
            <a:ext cx="4739001" cy="8436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994855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80A2-89F5-306B-BC0F-AB8AD07C1EA9}"/>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Diagram of choices filtered by right, reality, and responsibility</a:t>
            </a:r>
          </a:p>
        </p:txBody>
      </p:sp>
      <p:pic>
        <p:nvPicPr>
          <p:cNvPr id="7" name="Picture 6" descr="Diagram where choices are filtered by &quot;Right - how will this choice affect others,&quot; &quot;Reality - what evidence do I have that this choice is right,&quot; and &quot;Responsibility - Am a risking a lot for a little&quot;?">
            <a:extLst>
              <a:ext uri="{FF2B5EF4-FFF2-40B4-BE49-F238E27FC236}">
                <a16:creationId xmlns:a16="http://schemas.microsoft.com/office/drawing/2014/main" id="{F35361D6-8492-4F20-7FB8-D342FBFBC683}"/>
              </a:ext>
            </a:extLst>
          </p:cNvPr>
          <p:cNvPicPr>
            <a:picLocks noChangeAspect="1"/>
          </p:cNvPicPr>
          <p:nvPr/>
        </p:nvPicPr>
        <p:blipFill>
          <a:blip r:embed="rId3">
            <a:extLst>
              <a:ext uri="{28A0092B-C50C-407E-A947-70E740481C1C}">
                <a14:useLocalDpi xmlns:a14="http://schemas.microsoft.com/office/drawing/2010/main" val="0"/>
              </a:ext>
            </a:extLst>
          </a:blip>
          <a:srcRect r="23007" b="18061"/>
          <a:stretch>
            <a:fillRect/>
          </a:stretch>
        </p:blipFill>
        <p:spPr>
          <a:xfrm>
            <a:off x="276112" y="759273"/>
            <a:ext cx="8919439" cy="5339454"/>
          </a:xfrm>
          <a:prstGeom prst="rect">
            <a:avLst/>
          </a:prstGeom>
        </p:spPr>
      </p:pic>
      <p:sp>
        <p:nvSpPr>
          <p:cNvPr id="4" name="Date Placeholder 3">
            <a:extLst>
              <a:ext uri="{FF2B5EF4-FFF2-40B4-BE49-F238E27FC236}">
                <a16:creationId xmlns:a16="http://schemas.microsoft.com/office/drawing/2014/main" id="{B323FD01-697F-2BB1-59F3-5937B5C3F29E}"/>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0E96B106-9AB2-F042-E85D-0BF49342A75A}"/>
              </a:ext>
            </a:extLst>
          </p:cNvPr>
          <p:cNvSpPr>
            <a:spLocks noGrp="1"/>
          </p:cNvSpPr>
          <p:nvPr>
            <p:ph type="sldNum" sz="quarter" idx="12"/>
          </p:nvPr>
        </p:nvSpPr>
        <p:spPr/>
        <p:txBody>
          <a:bodyPr/>
          <a:lstStyle/>
          <a:p>
            <a:fld id="{B24F5015-3417-4B27-A586-E4CCF4D77832}" type="slidenum">
              <a:rPr lang="en-US" smtClean="0"/>
              <a:t>38</a:t>
            </a:fld>
            <a:endParaRPr lang="en-US"/>
          </a:p>
        </p:txBody>
      </p:sp>
    </p:spTree>
    <p:extLst>
      <p:ext uri="{BB962C8B-B14F-4D97-AF65-F5344CB8AC3E}">
        <p14:creationId xmlns:p14="http://schemas.microsoft.com/office/powerpoint/2010/main" val="34510107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F7BC5-F858-39F0-C437-E35748FB940A}"/>
              </a:ext>
            </a:extLst>
          </p:cNvPr>
          <p:cNvSpPr>
            <a:spLocks noGrp="1"/>
          </p:cNvSpPr>
          <p:nvPr>
            <p:ph type="title"/>
          </p:nvPr>
        </p:nvSpPr>
        <p:spPr>
          <a:xfrm>
            <a:off x="838200" y="136525"/>
            <a:ext cx="7950798" cy="1325563"/>
          </a:xfrm>
        </p:spPr>
        <p:txBody>
          <a:bodyPr/>
          <a:lstStyle/>
          <a:p>
            <a:r>
              <a:rPr lang="en-US" dirty="0"/>
              <a:t>Right</a:t>
            </a:r>
          </a:p>
        </p:txBody>
      </p:sp>
      <p:sp>
        <p:nvSpPr>
          <p:cNvPr id="3" name="Content Placeholder 2">
            <a:extLst>
              <a:ext uri="{FF2B5EF4-FFF2-40B4-BE49-F238E27FC236}">
                <a16:creationId xmlns:a16="http://schemas.microsoft.com/office/drawing/2014/main" id="{DC08F921-0957-3E7D-A766-A1F6C2B44630}"/>
              </a:ext>
            </a:extLst>
          </p:cNvPr>
          <p:cNvSpPr>
            <a:spLocks noGrp="1"/>
          </p:cNvSpPr>
          <p:nvPr>
            <p:ph idx="1"/>
          </p:nvPr>
        </p:nvSpPr>
        <p:spPr>
          <a:xfrm>
            <a:off x="838200" y="1580655"/>
            <a:ext cx="10515600" cy="4351338"/>
          </a:xfrm>
        </p:spPr>
        <p:txBody>
          <a:bodyPr>
            <a:normAutofit/>
          </a:bodyPr>
          <a:lstStyle/>
          <a:p>
            <a:r>
              <a:rPr lang="en-US" b="1" dirty="0"/>
              <a:t>Right Filter</a:t>
            </a:r>
            <a:r>
              <a:rPr lang="en-US" dirty="0"/>
              <a:t> - Drivers are asked to consider the driving risk factors and if the choice is filtered is a right thing to do in response to managing those risk factors?</a:t>
            </a:r>
          </a:p>
          <a:p>
            <a:r>
              <a:rPr lang="en-US" dirty="0"/>
              <a:t>To the extent a driving choice meets the following conditions, it is a right decision</a:t>
            </a:r>
          </a:p>
          <a:p>
            <a:r>
              <a:rPr lang="en-US" dirty="0"/>
              <a:t>Right choices must be:</a:t>
            </a:r>
          </a:p>
          <a:p>
            <a:pPr lvl="1"/>
            <a:r>
              <a:rPr lang="en-US" dirty="0"/>
              <a:t>Legal – based in law</a:t>
            </a:r>
          </a:p>
          <a:p>
            <a:pPr lvl="1"/>
            <a:r>
              <a:rPr lang="en-US" dirty="0"/>
              <a:t>Ethical – meet acceptable driving standards</a:t>
            </a:r>
          </a:p>
          <a:p>
            <a:pPr lvl="1"/>
            <a:r>
              <a:rPr lang="en-US" dirty="0"/>
              <a:t>Moral – respectful and courteous</a:t>
            </a:r>
          </a:p>
          <a:p>
            <a:pPr lvl="1"/>
            <a:r>
              <a:rPr lang="en-US" dirty="0"/>
              <a:t>Helpful – not hurtful to drivers, passengers, and property</a:t>
            </a:r>
          </a:p>
          <a:p>
            <a:pPr marL="457200" lvl="1" indent="0">
              <a:buNone/>
            </a:pPr>
            <a:endParaRPr lang="en-US" dirty="0"/>
          </a:p>
          <a:p>
            <a:pPr marL="457200" lvl="1" indent="0">
              <a:buNone/>
            </a:pPr>
            <a:endParaRPr lang="en-US" dirty="0"/>
          </a:p>
          <a:p>
            <a:endParaRPr lang="en-US" dirty="0"/>
          </a:p>
        </p:txBody>
      </p:sp>
      <p:sp>
        <p:nvSpPr>
          <p:cNvPr id="4" name="Date Placeholder 3">
            <a:extLst>
              <a:ext uri="{FF2B5EF4-FFF2-40B4-BE49-F238E27FC236}">
                <a16:creationId xmlns:a16="http://schemas.microsoft.com/office/drawing/2014/main" id="{DD150ADE-816E-A918-5C4B-B5F16313F06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7B3941B-4CB5-9E33-23FA-7E51C13E6341}"/>
              </a:ext>
            </a:extLst>
          </p:cNvPr>
          <p:cNvSpPr>
            <a:spLocks noGrp="1"/>
          </p:cNvSpPr>
          <p:nvPr>
            <p:ph type="sldNum" sz="quarter" idx="12"/>
          </p:nvPr>
        </p:nvSpPr>
        <p:spPr/>
        <p:txBody>
          <a:bodyPr/>
          <a:lstStyle/>
          <a:p>
            <a:fld id="{B24F5015-3417-4B27-A586-E4CCF4D77832}" type="slidenum">
              <a:rPr lang="en-US" smtClean="0"/>
              <a:t>39</a:t>
            </a:fld>
            <a:endParaRPr lang="en-US"/>
          </a:p>
        </p:txBody>
      </p:sp>
      <p:pic>
        <p:nvPicPr>
          <p:cNvPr id="7" name="Picture 6">
            <a:extLst>
              <a:ext uri="{FF2B5EF4-FFF2-40B4-BE49-F238E27FC236}">
                <a16:creationId xmlns:a16="http://schemas.microsoft.com/office/drawing/2014/main" id="{2BE14DE6-8D40-919C-D616-763E0A8BD4D8}"/>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3804" y="1023872"/>
            <a:ext cx="9112623"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68AA071D-3D59-19DC-59B8-F8290646733A}"/>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066402" y="6050561"/>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6727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EBF42-B36E-1D75-B13D-F5BD13ABE873}"/>
              </a:ext>
            </a:extLst>
          </p:cNvPr>
          <p:cNvSpPr>
            <a:spLocks noGrp="1"/>
          </p:cNvSpPr>
          <p:nvPr>
            <p:ph type="title"/>
          </p:nvPr>
        </p:nvSpPr>
        <p:spPr>
          <a:xfrm>
            <a:off x="838200" y="136525"/>
            <a:ext cx="10515600" cy="1325563"/>
          </a:xfrm>
        </p:spPr>
        <p:txBody>
          <a:bodyPr/>
          <a:lstStyle/>
          <a:p>
            <a:r>
              <a:rPr lang="en-US" dirty="0"/>
              <a:t>Reality</a:t>
            </a:r>
          </a:p>
        </p:txBody>
      </p:sp>
      <p:sp>
        <p:nvSpPr>
          <p:cNvPr id="3" name="Content Placeholder 2">
            <a:extLst>
              <a:ext uri="{FF2B5EF4-FFF2-40B4-BE49-F238E27FC236}">
                <a16:creationId xmlns:a16="http://schemas.microsoft.com/office/drawing/2014/main" id="{65BD1F03-6F31-6BFF-00A9-26A1A1D0AFD7}"/>
              </a:ext>
            </a:extLst>
          </p:cNvPr>
          <p:cNvSpPr>
            <a:spLocks noGrp="1"/>
          </p:cNvSpPr>
          <p:nvPr>
            <p:ph idx="1"/>
          </p:nvPr>
        </p:nvSpPr>
        <p:spPr>
          <a:xfrm>
            <a:off x="838200" y="1699223"/>
            <a:ext cx="10515600" cy="4351338"/>
          </a:xfrm>
        </p:spPr>
        <p:txBody>
          <a:bodyPr>
            <a:normAutofit fontScale="85000" lnSpcReduction="20000"/>
          </a:bodyPr>
          <a:lstStyle/>
          <a:p>
            <a:r>
              <a:rPr lang="en-US" b="1" dirty="0"/>
              <a:t>Reality Filter </a:t>
            </a:r>
            <a:r>
              <a:rPr lang="en-US" dirty="0"/>
              <a:t>- the reality filter challenges drivers to measure the risk(s) associated with the choice </a:t>
            </a:r>
          </a:p>
          <a:p>
            <a:r>
              <a:rPr lang="en-US" dirty="0"/>
              <a:t>When measuring risk, drivers access valid and reliable information (facts, observational data, statistics, etc.) to consider the consequences of this choice and the probability of their occurrence</a:t>
            </a:r>
          </a:p>
          <a:p>
            <a:r>
              <a:rPr lang="en-US" dirty="0"/>
              <a:t>Scientists and crash reconstructionist cannot forecast exactly what will happen to drivers engaging in high-risk driving behaviors. Do offer useful data that can assist drivers in drawing valid conclusions about driving situations </a:t>
            </a:r>
          </a:p>
          <a:p>
            <a:r>
              <a:rPr lang="en-US" dirty="0"/>
              <a:t>A driving choice will pass through the Reality filter if the driver can provide valid and reliable evidence that supports this choice leading to successful execution with minimal risk </a:t>
            </a:r>
          </a:p>
          <a:p>
            <a:pPr marL="0" indent="0">
              <a:buNone/>
            </a:pPr>
            <a:endParaRPr lang="en-US" dirty="0"/>
          </a:p>
          <a:p>
            <a:pPr marL="0" indent="0">
              <a:buNone/>
            </a:pPr>
            <a:r>
              <a:rPr lang="en-US" dirty="0"/>
              <a:t>	</a:t>
            </a:r>
          </a:p>
          <a:p>
            <a:endParaRPr lang="en-US" dirty="0"/>
          </a:p>
          <a:p>
            <a:endParaRPr lang="en-US" dirty="0"/>
          </a:p>
        </p:txBody>
      </p:sp>
      <p:sp>
        <p:nvSpPr>
          <p:cNvPr id="4" name="Date Placeholder 3">
            <a:extLst>
              <a:ext uri="{FF2B5EF4-FFF2-40B4-BE49-F238E27FC236}">
                <a16:creationId xmlns:a16="http://schemas.microsoft.com/office/drawing/2014/main" id="{C34617E0-47E1-C26D-C0C4-DBCD3B071F1E}"/>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1D9CE56F-3EAA-9141-7D55-578B7A640B2D}"/>
              </a:ext>
            </a:extLst>
          </p:cNvPr>
          <p:cNvSpPr>
            <a:spLocks noGrp="1"/>
          </p:cNvSpPr>
          <p:nvPr>
            <p:ph type="sldNum" sz="quarter" idx="12"/>
          </p:nvPr>
        </p:nvSpPr>
        <p:spPr/>
        <p:txBody>
          <a:bodyPr/>
          <a:lstStyle/>
          <a:p>
            <a:fld id="{B24F5015-3417-4B27-A586-E4CCF4D77832}" type="slidenum">
              <a:rPr lang="en-US" smtClean="0"/>
              <a:t>40</a:t>
            </a:fld>
            <a:endParaRPr lang="en-US"/>
          </a:p>
        </p:txBody>
      </p:sp>
      <p:pic>
        <p:nvPicPr>
          <p:cNvPr id="7" name="Picture 6">
            <a:extLst>
              <a:ext uri="{FF2B5EF4-FFF2-40B4-BE49-F238E27FC236}">
                <a16:creationId xmlns:a16="http://schemas.microsoft.com/office/drawing/2014/main" id="{B3AECC6E-6F0C-A0BB-9AD6-2A966CFEC9F6}"/>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54124" y="1042626"/>
            <a:ext cx="9112623"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B48FBA0-D4AF-D007-E6A5-75BED67A5FEF}"/>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066402" y="6050561"/>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889819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F999F-65C3-2E6D-47CB-D71F00C98FC8}"/>
              </a:ext>
            </a:extLst>
          </p:cNvPr>
          <p:cNvSpPr>
            <a:spLocks noGrp="1"/>
          </p:cNvSpPr>
          <p:nvPr>
            <p:ph type="title"/>
          </p:nvPr>
        </p:nvSpPr>
        <p:spPr>
          <a:xfrm>
            <a:off x="838200" y="137033"/>
            <a:ext cx="10515600" cy="1325563"/>
          </a:xfrm>
        </p:spPr>
        <p:txBody>
          <a:bodyPr/>
          <a:lstStyle/>
          <a:p>
            <a:r>
              <a:rPr lang="en-US" dirty="0"/>
              <a:t>Responsibility</a:t>
            </a:r>
          </a:p>
        </p:txBody>
      </p:sp>
      <p:sp>
        <p:nvSpPr>
          <p:cNvPr id="3" name="Content Placeholder 2">
            <a:extLst>
              <a:ext uri="{FF2B5EF4-FFF2-40B4-BE49-F238E27FC236}">
                <a16:creationId xmlns:a16="http://schemas.microsoft.com/office/drawing/2014/main" id="{DEF477F1-EF1F-E794-1AF3-04031687EF49}"/>
              </a:ext>
            </a:extLst>
          </p:cNvPr>
          <p:cNvSpPr>
            <a:spLocks noGrp="1"/>
          </p:cNvSpPr>
          <p:nvPr>
            <p:ph idx="1"/>
          </p:nvPr>
        </p:nvSpPr>
        <p:spPr/>
        <p:txBody>
          <a:bodyPr/>
          <a:lstStyle/>
          <a:p>
            <a:r>
              <a:rPr lang="en-US" dirty="0"/>
              <a:t>While measuring risk is an objective scientific process, judging risk is very much a personal and subjective activity</a:t>
            </a:r>
          </a:p>
          <a:p>
            <a:r>
              <a:rPr lang="en-US" dirty="0"/>
              <a:t>Knowing the consequences and probability of risk still leaves drivers with the responsibility of deciding for themselves if they will accept or avoid the risk(s) associated with the choice being filtered</a:t>
            </a:r>
          </a:p>
          <a:p>
            <a:pPr marL="0" indent="0">
              <a:buNone/>
            </a:pPr>
            <a:endParaRPr lang="en-US" dirty="0"/>
          </a:p>
          <a:p>
            <a:endParaRPr lang="en-US" dirty="0"/>
          </a:p>
        </p:txBody>
      </p:sp>
      <p:sp>
        <p:nvSpPr>
          <p:cNvPr id="4" name="Date Placeholder 3">
            <a:extLst>
              <a:ext uri="{FF2B5EF4-FFF2-40B4-BE49-F238E27FC236}">
                <a16:creationId xmlns:a16="http://schemas.microsoft.com/office/drawing/2014/main" id="{AA3C4F00-2ED1-3811-415D-E382CF94EB6D}"/>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F446213E-736B-25C3-2E1B-73BF5A55CBA8}"/>
              </a:ext>
            </a:extLst>
          </p:cNvPr>
          <p:cNvSpPr>
            <a:spLocks noGrp="1"/>
          </p:cNvSpPr>
          <p:nvPr>
            <p:ph type="sldNum" sz="quarter" idx="12"/>
          </p:nvPr>
        </p:nvSpPr>
        <p:spPr/>
        <p:txBody>
          <a:bodyPr/>
          <a:lstStyle/>
          <a:p>
            <a:fld id="{B24F5015-3417-4B27-A586-E4CCF4D77832}" type="slidenum">
              <a:rPr lang="en-US" smtClean="0"/>
              <a:t>41</a:t>
            </a:fld>
            <a:endParaRPr lang="en-US"/>
          </a:p>
        </p:txBody>
      </p:sp>
      <p:pic>
        <p:nvPicPr>
          <p:cNvPr id="7" name="Picture 6">
            <a:extLst>
              <a:ext uri="{FF2B5EF4-FFF2-40B4-BE49-F238E27FC236}">
                <a16:creationId xmlns:a16="http://schemas.microsoft.com/office/drawing/2014/main" id="{083D2F99-E8AF-0B50-C3D2-62FB7550A1C0}"/>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94360" y="1043134"/>
            <a:ext cx="9112623"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FA418D4E-44B1-4ACA-CF28-10917AAE9039}"/>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066402" y="6050561"/>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57605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678E2-7935-1742-D0CA-3483861F1A65}"/>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Responsibility – Slide Two</a:t>
            </a:r>
          </a:p>
        </p:txBody>
      </p:sp>
      <p:pic>
        <p:nvPicPr>
          <p:cNvPr id="9" name="Picture 8">
            <a:extLst>
              <a:ext uri="{FF2B5EF4-FFF2-40B4-BE49-F238E27FC236}">
                <a16:creationId xmlns:a16="http://schemas.microsoft.com/office/drawing/2014/main" id="{F92E5ACB-6099-9CB9-F7FC-DFF84C654EEF}"/>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613186" y="270549"/>
            <a:ext cx="4059196" cy="722648"/>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18C1C586-F157-C561-B334-88C5A129326B}"/>
              </a:ext>
            </a:extLst>
          </p:cNvPr>
          <p:cNvSpPr>
            <a:spLocks noGrp="1"/>
          </p:cNvSpPr>
          <p:nvPr>
            <p:ph idx="1"/>
          </p:nvPr>
        </p:nvSpPr>
        <p:spPr>
          <a:xfrm>
            <a:off x="613186" y="1534533"/>
            <a:ext cx="10740614" cy="5004379"/>
          </a:xfrm>
        </p:spPr>
        <p:txBody>
          <a:bodyPr/>
          <a:lstStyle/>
          <a:p>
            <a:r>
              <a:rPr lang="en-US" dirty="0"/>
              <a:t>Judging risk is a personal responsibility</a:t>
            </a:r>
          </a:p>
          <a:p>
            <a:r>
              <a:rPr lang="en-US" dirty="0"/>
              <a:t>Guidelines can help drivers to decide if choices and the risks are acceptable or unacceptable. The responsibility filter helps drivers decide if the choice is the right thing to do</a:t>
            </a:r>
          </a:p>
          <a:p>
            <a:r>
              <a:rPr lang="en-US" dirty="0"/>
              <a:t>The responsibility filter screening guidelines are as follow:</a:t>
            </a:r>
          </a:p>
          <a:p>
            <a:r>
              <a:rPr lang="en-US" u="sng" dirty="0"/>
              <a:t>Am I risking more than I can afford to lose?</a:t>
            </a:r>
            <a:r>
              <a:rPr lang="en-US" dirty="0"/>
              <a:t> </a:t>
            </a:r>
          </a:p>
          <a:p>
            <a:r>
              <a:rPr lang="en-US" u="sng" dirty="0"/>
              <a:t>Am I risking a lot for a little?</a:t>
            </a:r>
            <a:r>
              <a:rPr lang="en-US" dirty="0"/>
              <a:t> 	</a:t>
            </a:r>
          </a:p>
          <a:p>
            <a:pPr marL="0" indent="0">
              <a:buNone/>
            </a:pPr>
            <a:r>
              <a:rPr lang="en-US" dirty="0"/>
              <a:t>	</a:t>
            </a:r>
          </a:p>
          <a:p>
            <a:endParaRPr lang="en-US" dirty="0"/>
          </a:p>
        </p:txBody>
      </p:sp>
      <p:pic>
        <p:nvPicPr>
          <p:cNvPr id="7" name="Picture 6">
            <a:extLst>
              <a:ext uri="{FF2B5EF4-FFF2-40B4-BE49-F238E27FC236}">
                <a16:creationId xmlns:a16="http://schemas.microsoft.com/office/drawing/2014/main" id="{2EA3C206-F882-159B-753A-AE6B8F5D4509}"/>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539689" y="5936888"/>
            <a:ext cx="9112623" cy="419462"/>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23BEE618-445C-9BBD-A1FF-423FD0C1E26E}"/>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093FEA9C-1276-28B9-608F-93F0D04975BC}"/>
              </a:ext>
            </a:extLst>
          </p:cNvPr>
          <p:cNvSpPr>
            <a:spLocks noGrp="1"/>
          </p:cNvSpPr>
          <p:nvPr>
            <p:ph type="sldNum" sz="quarter" idx="12"/>
          </p:nvPr>
        </p:nvSpPr>
        <p:spPr/>
        <p:txBody>
          <a:bodyPr/>
          <a:lstStyle/>
          <a:p>
            <a:fld id="{B24F5015-3417-4B27-A586-E4CCF4D77832}" type="slidenum">
              <a:rPr lang="en-US" smtClean="0"/>
              <a:t>42</a:t>
            </a:fld>
            <a:endParaRPr lang="en-US"/>
          </a:p>
        </p:txBody>
      </p:sp>
    </p:spTree>
    <p:extLst>
      <p:ext uri="{BB962C8B-B14F-4D97-AF65-F5344CB8AC3E}">
        <p14:creationId xmlns:p14="http://schemas.microsoft.com/office/powerpoint/2010/main" val="17219963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86A1E-15C3-2A09-1B5A-B2712799B8F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Responsibility – Slide Three</a:t>
            </a:r>
          </a:p>
        </p:txBody>
      </p:sp>
      <p:pic>
        <p:nvPicPr>
          <p:cNvPr id="7" name="Picture 6">
            <a:extLst>
              <a:ext uri="{FF2B5EF4-FFF2-40B4-BE49-F238E27FC236}">
                <a16:creationId xmlns:a16="http://schemas.microsoft.com/office/drawing/2014/main" id="{C8BC4217-4A81-BB81-ACE3-1B5C80831A57}"/>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613186" y="270549"/>
            <a:ext cx="4059196" cy="722648"/>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2CAFB5A7-4F56-9F2E-9408-4F396C7A24A7}"/>
              </a:ext>
            </a:extLst>
          </p:cNvPr>
          <p:cNvSpPr>
            <a:spLocks noGrp="1"/>
          </p:cNvSpPr>
          <p:nvPr>
            <p:ph idx="1"/>
          </p:nvPr>
        </p:nvSpPr>
        <p:spPr>
          <a:xfrm>
            <a:off x="838200" y="1412659"/>
            <a:ext cx="9349293" cy="4166384"/>
          </a:xfrm>
        </p:spPr>
        <p:txBody>
          <a:bodyPr>
            <a:normAutofit lnSpcReduction="10000"/>
          </a:bodyPr>
          <a:lstStyle/>
          <a:p>
            <a:r>
              <a:rPr lang="en-US" u="sng" dirty="0"/>
              <a:t>Do I feel comfortable with this choice?</a:t>
            </a:r>
            <a:r>
              <a:rPr lang="en-US" dirty="0"/>
              <a:t> </a:t>
            </a:r>
          </a:p>
          <a:p>
            <a:r>
              <a:rPr lang="en-US" u="sng" dirty="0"/>
              <a:t>Will this choice help me get there safely? </a:t>
            </a:r>
          </a:p>
          <a:p>
            <a:r>
              <a:rPr lang="en-US" dirty="0"/>
              <a:t>Any driving choice which is judged by the driver to be too risky is not a responsible choice and should be avoided </a:t>
            </a:r>
          </a:p>
          <a:p>
            <a:r>
              <a:rPr lang="en-US" dirty="0"/>
              <a:t>The three filters of Right, Reality, and Responsibility teach young drivers that driving is a mental activity and that risk management and safety can only be attained through reason followed by action 	</a:t>
            </a:r>
          </a:p>
          <a:p>
            <a:pPr marL="0" indent="0">
              <a:buNone/>
            </a:pPr>
            <a:r>
              <a:rPr lang="en-US" dirty="0"/>
              <a:t>	</a:t>
            </a:r>
          </a:p>
          <a:p>
            <a:endParaRPr lang="en-US" dirty="0"/>
          </a:p>
          <a:p>
            <a:endParaRPr lang="en-US" dirty="0"/>
          </a:p>
          <a:p>
            <a:endParaRPr lang="en-US" dirty="0"/>
          </a:p>
        </p:txBody>
      </p:sp>
      <p:pic>
        <p:nvPicPr>
          <p:cNvPr id="9" name="Picture 8">
            <a:extLst>
              <a:ext uri="{FF2B5EF4-FFF2-40B4-BE49-F238E27FC236}">
                <a16:creationId xmlns:a16="http://schemas.microsoft.com/office/drawing/2014/main" id="{D6FAE7FB-806B-FA2D-4EFD-3F2589C77E29}"/>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539689" y="5936888"/>
            <a:ext cx="9112623" cy="419462"/>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36103282-C4C6-B410-54D2-56235FCF10CA}"/>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DBB3E171-AD23-9685-0910-C9EA795DEECD}"/>
              </a:ext>
            </a:extLst>
          </p:cNvPr>
          <p:cNvSpPr>
            <a:spLocks noGrp="1"/>
          </p:cNvSpPr>
          <p:nvPr>
            <p:ph type="sldNum" sz="quarter" idx="12"/>
          </p:nvPr>
        </p:nvSpPr>
        <p:spPr/>
        <p:txBody>
          <a:bodyPr/>
          <a:lstStyle/>
          <a:p>
            <a:fld id="{B24F5015-3417-4B27-A586-E4CCF4D77832}" type="slidenum">
              <a:rPr lang="en-US" smtClean="0"/>
              <a:t>43</a:t>
            </a:fld>
            <a:endParaRPr lang="en-US"/>
          </a:p>
        </p:txBody>
      </p:sp>
    </p:spTree>
    <p:extLst>
      <p:ext uri="{BB962C8B-B14F-4D97-AF65-F5344CB8AC3E}">
        <p14:creationId xmlns:p14="http://schemas.microsoft.com/office/powerpoint/2010/main" val="19597030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7663D-5FD6-3B2F-6976-545481BA6579}"/>
              </a:ext>
            </a:extLst>
          </p:cNvPr>
          <p:cNvSpPr>
            <a:spLocks noGrp="1"/>
          </p:cNvSpPr>
          <p:nvPr>
            <p:ph type="title"/>
          </p:nvPr>
        </p:nvSpPr>
        <p:spPr>
          <a:xfrm>
            <a:off x="838200" y="136525"/>
            <a:ext cx="7772400" cy="1325563"/>
          </a:xfrm>
        </p:spPr>
        <p:txBody>
          <a:bodyPr/>
          <a:lstStyle/>
          <a:p>
            <a:r>
              <a:rPr lang="en-US" dirty="0"/>
              <a:t>Stop, Think, and Go Practice</a:t>
            </a:r>
          </a:p>
        </p:txBody>
      </p:sp>
      <p:sp>
        <p:nvSpPr>
          <p:cNvPr id="3" name="Content Placeholder 2">
            <a:extLst>
              <a:ext uri="{FF2B5EF4-FFF2-40B4-BE49-F238E27FC236}">
                <a16:creationId xmlns:a16="http://schemas.microsoft.com/office/drawing/2014/main" id="{D5B1E9DF-59BC-5F98-7971-599D9ADC5CFB}"/>
              </a:ext>
            </a:extLst>
          </p:cNvPr>
          <p:cNvSpPr>
            <a:spLocks noGrp="1"/>
          </p:cNvSpPr>
          <p:nvPr>
            <p:ph idx="1"/>
          </p:nvPr>
        </p:nvSpPr>
        <p:spPr>
          <a:xfrm>
            <a:off x="838200" y="1647471"/>
            <a:ext cx="10515600" cy="4351338"/>
          </a:xfrm>
        </p:spPr>
        <p:txBody>
          <a:bodyPr>
            <a:normAutofit fontScale="92500" lnSpcReduction="10000"/>
          </a:bodyPr>
          <a:lstStyle/>
          <a:p>
            <a:r>
              <a:rPr lang="en-US" dirty="0"/>
              <a:t>With practice, the Stop, Think, and Go Decision-Making Process will become a habit. Young drivers will be able to execute the process accurately and quickly with safe, reliable, and responsible results 	</a:t>
            </a:r>
          </a:p>
          <a:p>
            <a:r>
              <a:rPr lang="en-US" dirty="0"/>
              <a:t>Young drivers who learn to make STOP- THINK &amp; GO Decision-Making Process driving decisions will:</a:t>
            </a:r>
          </a:p>
          <a:p>
            <a:pPr lvl="1"/>
            <a:r>
              <a:rPr lang="en-US" dirty="0"/>
              <a:t>Regard driving and traffic safety from a decision-making perspective </a:t>
            </a:r>
          </a:p>
          <a:p>
            <a:pPr lvl="1"/>
            <a:r>
              <a:rPr lang="en-US" dirty="0"/>
              <a:t>View driving as a mental and physical activity</a:t>
            </a:r>
          </a:p>
          <a:p>
            <a:pPr lvl="1"/>
            <a:r>
              <a:rPr lang="en-US" dirty="0"/>
              <a:t>Initiate safe and responsible driving practices</a:t>
            </a:r>
          </a:p>
          <a:p>
            <a:pPr lvl="1"/>
            <a:r>
              <a:rPr lang="en-US" dirty="0"/>
              <a:t>Exhibit more control and less confusion in unfamiliar driving situations</a:t>
            </a:r>
          </a:p>
          <a:p>
            <a:pPr lvl="1"/>
            <a:r>
              <a:rPr lang="en-US" dirty="0"/>
              <a:t>Create a safe driving environment for themselves and others because they are effective risk managers</a:t>
            </a:r>
          </a:p>
          <a:p>
            <a:pPr marL="0" indent="0">
              <a:buNone/>
            </a:pPr>
            <a:r>
              <a:rPr lang="en-US" dirty="0"/>
              <a:t>	</a:t>
            </a:r>
          </a:p>
          <a:p>
            <a:pPr lvl="1"/>
            <a:endParaRPr lang="en-US" dirty="0"/>
          </a:p>
          <a:p>
            <a:pPr lvl="1"/>
            <a:endParaRPr lang="en-US" dirty="0"/>
          </a:p>
          <a:p>
            <a:endParaRPr lang="en-US" dirty="0"/>
          </a:p>
          <a:p>
            <a:endParaRPr lang="en-US" dirty="0"/>
          </a:p>
        </p:txBody>
      </p:sp>
      <p:sp>
        <p:nvSpPr>
          <p:cNvPr id="4" name="Date Placeholder 3">
            <a:extLst>
              <a:ext uri="{FF2B5EF4-FFF2-40B4-BE49-F238E27FC236}">
                <a16:creationId xmlns:a16="http://schemas.microsoft.com/office/drawing/2014/main" id="{236ED86B-E9CF-D76D-ED2B-36C8424ADF59}"/>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D873C514-E697-784F-DE26-562FDA2F502B}"/>
              </a:ext>
            </a:extLst>
          </p:cNvPr>
          <p:cNvSpPr>
            <a:spLocks noGrp="1"/>
          </p:cNvSpPr>
          <p:nvPr>
            <p:ph type="sldNum" sz="quarter" idx="12"/>
          </p:nvPr>
        </p:nvSpPr>
        <p:spPr/>
        <p:txBody>
          <a:bodyPr/>
          <a:lstStyle/>
          <a:p>
            <a:fld id="{B24F5015-3417-4B27-A586-E4CCF4D77832}" type="slidenum">
              <a:rPr lang="en-US" smtClean="0"/>
              <a:t>44</a:t>
            </a:fld>
            <a:endParaRPr lang="en-US"/>
          </a:p>
        </p:txBody>
      </p:sp>
      <p:pic>
        <p:nvPicPr>
          <p:cNvPr id="7" name="Picture 6">
            <a:extLst>
              <a:ext uri="{FF2B5EF4-FFF2-40B4-BE49-F238E27FC236}">
                <a16:creationId xmlns:a16="http://schemas.microsoft.com/office/drawing/2014/main" id="{E3E49566-4861-4330-8A6C-5C2FE4B7BFED}"/>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3804" y="1042626"/>
            <a:ext cx="9112623"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C1CE72E6-3274-9292-295D-3E856F9B9A5A}"/>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066402" y="6050561"/>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4294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5F6D-755C-0C31-00CB-D68E91AF97F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Stop, Think and Go Practice – Slide Two</a:t>
            </a:r>
          </a:p>
        </p:txBody>
      </p:sp>
      <p:pic>
        <p:nvPicPr>
          <p:cNvPr id="7" name="Picture 6">
            <a:extLst>
              <a:ext uri="{FF2B5EF4-FFF2-40B4-BE49-F238E27FC236}">
                <a16:creationId xmlns:a16="http://schemas.microsoft.com/office/drawing/2014/main" id="{6435E278-F1A9-5AFF-D0D0-3B29826CCEEE}"/>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411181" y="362241"/>
            <a:ext cx="4023330" cy="716263"/>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F5AA7E5C-0CCE-A063-18F5-1E3A56BD2969}"/>
              </a:ext>
            </a:extLst>
          </p:cNvPr>
          <p:cNvSpPr>
            <a:spLocks noGrp="1"/>
          </p:cNvSpPr>
          <p:nvPr>
            <p:ph idx="1"/>
          </p:nvPr>
        </p:nvSpPr>
        <p:spPr>
          <a:xfrm>
            <a:off x="838200" y="1375819"/>
            <a:ext cx="10515600" cy="4351338"/>
          </a:xfrm>
        </p:spPr>
        <p:txBody>
          <a:bodyPr>
            <a:normAutofit/>
          </a:bodyPr>
          <a:lstStyle/>
          <a:p>
            <a:r>
              <a:rPr lang="en-US" dirty="0"/>
              <a:t>In contrast to the benefits shared by drivers who use the Stop, Think, and Go Decision- Making Process are the pitfalls that are experienced by those people who fail to recognize and apply decision-making while driving. These people are likely to become drivers who: 	</a:t>
            </a:r>
          </a:p>
          <a:p>
            <a:pPr lvl="1"/>
            <a:r>
              <a:rPr lang="en-US" dirty="0"/>
              <a:t>Rely more heavily on their reflexes than reason</a:t>
            </a:r>
          </a:p>
          <a:p>
            <a:pPr lvl="1"/>
            <a:r>
              <a:rPr lang="en-US" dirty="0"/>
              <a:t>View driving as a purely mechanical process</a:t>
            </a:r>
          </a:p>
          <a:p>
            <a:pPr lvl="1"/>
            <a:r>
              <a:rPr lang="en-US" dirty="0"/>
              <a:t>Are the casualties of driving errors</a:t>
            </a:r>
          </a:p>
          <a:p>
            <a:pPr lvl="1"/>
            <a:r>
              <a:rPr lang="en-US" dirty="0"/>
              <a:t>Experience confusion and behave irresponsibly when confronted with unfamiliar and complex driving situations</a:t>
            </a:r>
          </a:p>
          <a:p>
            <a:pPr lvl="1"/>
            <a:r>
              <a:rPr lang="en-US" dirty="0"/>
              <a:t>Take unnecessary chances and engage in high-risk behaviors </a:t>
            </a:r>
          </a:p>
          <a:p>
            <a:endParaRPr lang="en-US" dirty="0"/>
          </a:p>
          <a:p>
            <a:pPr lvl="1"/>
            <a:endParaRPr lang="en-US" dirty="0"/>
          </a:p>
          <a:p>
            <a:endParaRPr lang="en-US" dirty="0"/>
          </a:p>
        </p:txBody>
      </p:sp>
      <p:pic>
        <p:nvPicPr>
          <p:cNvPr id="9" name="Picture 8">
            <a:extLst>
              <a:ext uri="{FF2B5EF4-FFF2-40B4-BE49-F238E27FC236}">
                <a16:creationId xmlns:a16="http://schemas.microsoft.com/office/drawing/2014/main" id="{F1694751-BAFA-B0F0-96C6-55651E7128D9}"/>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539689" y="5936888"/>
            <a:ext cx="9112623" cy="419462"/>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BA835CE1-6A5D-8C4F-01F9-6F35677D78E2}"/>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88E84BE9-DE85-0D84-46A2-9172131646AF}"/>
              </a:ext>
            </a:extLst>
          </p:cNvPr>
          <p:cNvSpPr>
            <a:spLocks noGrp="1"/>
          </p:cNvSpPr>
          <p:nvPr>
            <p:ph type="sldNum" sz="quarter" idx="12"/>
          </p:nvPr>
        </p:nvSpPr>
        <p:spPr/>
        <p:txBody>
          <a:bodyPr/>
          <a:lstStyle/>
          <a:p>
            <a:fld id="{B24F5015-3417-4B27-A586-E4CCF4D77832}" type="slidenum">
              <a:rPr lang="en-US" smtClean="0"/>
              <a:t>45</a:t>
            </a:fld>
            <a:endParaRPr lang="en-US"/>
          </a:p>
        </p:txBody>
      </p:sp>
    </p:spTree>
    <p:extLst>
      <p:ext uri="{BB962C8B-B14F-4D97-AF65-F5344CB8AC3E}">
        <p14:creationId xmlns:p14="http://schemas.microsoft.com/office/powerpoint/2010/main" val="22002498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540B-424A-5AE9-D786-C4ACF3B866D5}"/>
              </a:ext>
            </a:extLst>
          </p:cNvPr>
          <p:cNvSpPr>
            <a:spLocks noGrp="1"/>
          </p:cNvSpPr>
          <p:nvPr>
            <p:ph type="title"/>
          </p:nvPr>
        </p:nvSpPr>
        <p:spPr>
          <a:xfrm>
            <a:off x="838200" y="70328"/>
            <a:ext cx="10515600" cy="1325563"/>
          </a:xfrm>
        </p:spPr>
        <p:txBody>
          <a:bodyPr/>
          <a:lstStyle/>
          <a:p>
            <a:r>
              <a:rPr lang="en-US" dirty="0"/>
              <a:t>A Driving Dilemma</a:t>
            </a:r>
          </a:p>
        </p:txBody>
      </p:sp>
      <p:sp>
        <p:nvSpPr>
          <p:cNvPr id="3" name="Content Placeholder 2">
            <a:extLst>
              <a:ext uri="{FF2B5EF4-FFF2-40B4-BE49-F238E27FC236}">
                <a16:creationId xmlns:a16="http://schemas.microsoft.com/office/drawing/2014/main" id="{E053E226-B772-774F-4098-80EB51085BB0}"/>
              </a:ext>
            </a:extLst>
          </p:cNvPr>
          <p:cNvSpPr>
            <a:spLocks noGrp="1"/>
          </p:cNvSpPr>
          <p:nvPr>
            <p:ph idx="1"/>
          </p:nvPr>
        </p:nvSpPr>
        <p:spPr>
          <a:xfrm>
            <a:off x="838200" y="1704429"/>
            <a:ext cx="10104120" cy="2918371"/>
          </a:xfrm>
        </p:spPr>
        <p:txBody>
          <a:bodyPr/>
          <a:lstStyle/>
          <a:p>
            <a:r>
              <a:rPr lang="en-US" dirty="0"/>
              <a:t>You are in your motor vehicle descending a moderate grade, snow covered, two-lane secondary road. A single vehicle is following you at approximately one car length. There are no additional vehicles in site. The posted speed for this stretch of road is 35 mph. As you round a curve in the road, you see a STOP sign approximately 300 feet in front of you 	</a:t>
            </a:r>
          </a:p>
          <a:p>
            <a:endParaRPr lang="en-US" dirty="0"/>
          </a:p>
        </p:txBody>
      </p:sp>
      <p:sp>
        <p:nvSpPr>
          <p:cNvPr id="4" name="Date Placeholder 3">
            <a:extLst>
              <a:ext uri="{FF2B5EF4-FFF2-40B4-BE49-F238E27FC236}">
                <a16:creationId xmlns:a16="http://schemas.microsoft.com/office/drawing/2014/main" id="{E4BACE15-31B9-1807-7DA9-9E9037EC71A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42D5B36-F167-00F5-E850-DF714B35E65B}"/>
              </a:ext>
            </a:extLst>
          </p:cNvPr>
          <p:cNvSpPr>
            <a:spLocks noGrp="1"/>
          </p:cNvSpPr>
          <p:nvPr>
            <p:ph type="sldNum" sz="quarter" idx="12"/>
          </p:nvPr>
        </p:nvSpPr>
        <p:spPr/>
        <p:txBody>
          <a:bodyPr/>
          <a:lstStyle/>
          <a:p>
            <a:fld id="{B24F5015-3417-4B27-A586-E4CCF4D77832}" type="slidenum">
              <a:rPr lang="en-US" smtClean="0"/>
              <a:t>46</a:t>
            </a:fld>
            <a:endParaRPr lang="en-US"/>
          </a:p>
        </p:txBody>
      </p:sp>
      <p:pic>
        <p:nvPicPr>
          <p:cNvPr id="7" name="Picture 6">
            <a:extLst>
              <a:ext uri="{FF2B5EF4-FFF2-40B4-BE49-F238E27FC236}">
                <a16:creationId xmlns:a16="http://schemas.microsoft.com/office/drawing/2014/main" id="{3053098E-9585-D98E-DA4D-95C3002B7C60}"/>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21851" y="976429"/>
            <a:ext cx="9112623"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35C7F50F-F032-1C4D-1F54-C7772AE3B549}"/>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066402" y="5818235"/>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38745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57BF6-64E7-2FA1-A933-2C51312CEDC9}"/>
              </a:ext>
            </a:extLst>
          </p:cNvPr>
          <p:cNvSpPr>
            <a:spLocks noGrp="1"/>
          </p:cNvSpPr>
          <p:nvPr>
            <p:ph type="title"/>
          </p:nvPr>
        </p:nvSpPr>
        <p:spPr/>
        <p:txBody>
          <a:bodyPr/>
          <a:lstStyle/>
          <a:p>
            <a:r>
              <a:rPr lang="en-US" dirty="0"/>
              <a:t>Stop, Think and Go Worksheet</a:t>
            </a:r>
            <a:br>
              <a:rPr lang="en-US" dirty="0"/>
            </a:br>
            <a:r>
              <a:rPr lang="en-US" b="1" dirty="0"/>
              <a:t>STOP</a:t>
            </a:r>
          </a:p>
        </p:txBody>
      </p:sp>
      <p:sp>
        <p:nvSpPr>
          <p:cNvPr id="4" name="Date Placeholder 3">
            <a:extLst>
              <a:ext uri="{FF2B5EF4-FFF2-40B4-BE49-F238E27FC236}">
                <a16:creationId xmlns:a16="http://schemas.microsoft.com/office/drawing/2014/main" id="{C37FDC98-EC3A-B98E-76DB-8D56EE7ABA28}"/>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7BB12931-4063-3AD2-D8EE-EF7E3243324D}"/>
              </a:ext>
            </a:extLst>
          </p:cNvPr>
          <p:cNvSpPr>
            <a:spLocks noGrp="1"/>
          </p:cNvSpPr>
          <p:nvPr>
            <p:ph type="sldNum" sz="quarter" idx="12"/>
          </p:nvPr>
        </p:nvSpPr>
        <p:spPr/>
        <p:txBody>
          <a:bodyPr/>
          <a:lstStyle/>
          <a:p>
            <a:fld id="{B24F5015-3417-4B27-A586-E4CCF4D77832}" type="slidenum">
              <a:rPr lang="en-US" smtClean="0"/>
              <a:t>47</a:t>
            </a:fld>
            <a:endParaRPr lang="en-US"/>
          </a:p>
        </p:txBody>
      </p:sp>
      <p:graphicFrame>
        <p:nvGraphicFramePr>
          <p:cNvPr id="7" name="Table 6">
            <a:extLst>
              <a:ext uri="{FF2B5EF4-FFF2-40B4-BE49-F238E27FC236}">
                <a16:creationId xmlns:a16="http://schemas.microsoft.com/office/drawing/2014/main" id="{914A0A27-A3E2-1D46-4348-1A1C1DCFEE13}"/>
              </a:ext>
            </a:extLst>
          </p:cNvPr>
          <p:cNvGraphicFramePr>
            <a:graphicFrameLocks noGrp="1"/>
          </p:cNvGraphicFramePr>
          <p:nvPr>
            <p:extLst>
              <p:ext uri="{D42A27DB-BD31-4B8C-83A1-F6EECF244321}">
                <p14:modId xmlns:p14="http://schemas.microsoft.com/office/powerpoint/2010/main" val="101307174"/>
              </p:ext>
            </p:extLst>
          </p:nvPr>
        </p:nvGraphicFramePr>
        <p:xfrm>
          <a:off x="586739" y="2328637"/>
          <a:ext cx="10246211" cy="2639947"/>
        </p:xfrm>
        <a:graphic>
          <a:graphicData uri="http://schemas.openxmlformats.org/drawingml/2006/table">
            <a:tbl>
              <a:tblPr firstRow="1"/>
              <a:tblGrid>
                <a:gridCol w="4141668">
                  <a:extLst>
                    <a:ext uri="{9D8B030D-6E8A-4147-A177-3AD203B41FA5}">
                      <a16:colId xmlns:a16="http://schemas.microsoft.com/office/drawing/2014/main" val="4047206431"/>
                    </a:ext>
                  </a:extLst>
                </a:gridCol>
                <a:gridCol w="6104543">
                  <a:extLst>
                    <a:ext uri="{9D8B030D-6E8A-4147-A177-3AD203B41FA5}">
                      <a16:colId xmlns:a16="http://schemas.microsoft.com/office/drawing/2014/main" val="2818509516"/>
                    </a:ext>
                  </a:extLst>
                </a:gridCol>
              </a:tblGrid>
              <a:tr h="1087838">
                <a:tc>
                  <a:txBody>
                    <a:bodyPr/>
                    <a:lstStyle/>
                    <a:p>
                      <a:pPr algn="ctr" fontAlgn="b">
                        <a:buNone/>
                      </a:pPr>
                      <a:r>
                        <a:rPr lang="en-US" sz="2600" b="1" i="0" u="none" strike="noStrike" dirty="0">
                          <a:solidFill>
                            <a:srgbClr val="000000"/>
                          </a:solidFill>
                          <a:effectLst/>
                          <a:latin typeface="Arial" panose="020B0604020202020204" pitchFamily="34" charset="0"/>
                          <a:cs typeface="Arial" panose="020B0604020202020204" pitchFamily="34" charset="0"/>
                        </a:rPr>
                        <a:t>STOP</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en-US" sz="2600" b="1" i="0" u="none" strike="noStrike" dirty="0">
                          <a:solidFill>
                            <a:srgbClr val="000000"/>
                          </a:solidFill>
                          <a:effectLst/>
                          <a:latin typeface="Arial" panose="020B0604020202020204" pitchFamily="34" charset="0"/>
                          <a:cs typeface="Arial" panose="020B0604020202020204" pitchFamily="34" charset="0"/>
                        </a:rPr>
                        <a:t>Decision Making Worksheet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3837744"/>
                  </a:ext>
                </a:extLst>
              </a:tr>
              <a:tr h="1087838">
                <a:tc>
                  <a:txBody>
                    <a:bodyPr/>
                    <a:lstStyle/>
                    <a:p>
                      <a:pPr algn="l" fontAlgn="b">
                        <a:buNone/>
                      </a:pPr>
                      <a:r>
                        <a:rPr lang="en-US" sz="2600" b="1" i="0" u="none" strike="noStrike" dirty="0">
                          <a:solidFill>
                            <a:srgbClr val="000000"/>
                          </a:solidFill>
                          <a:effectLst/>
                          <a:latin typeface="Arial" panose="020B0604020202020204" pitchFamily="34" charset="0"/>
                          <a:cs typeface="Arial" panose="020B0604020202020204" pitchFamily="34" charset="0"/>
                        </a:rPr>
                        <a:t>A. State driving goal: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5305037"/>
                  </a:ext>
                </a:extLst>
              </a:tr>
              <a:tr h="464271">
                <a:tc>
                  <a:txBody>
                    <a:bodyPr/>
                    <a:lstStyle/>
                    <a:p>
                      <a:pPr algn="l" fontAlgn="t">
                        <a:buNone/>
                      </a:pPr>
                      <a:r>
                        <a:rPr lang="en-US" sz="2600" b="1" i="0" u="none" strike="noStrike" dirty="0">
                          <a:solidFill>
                            <a:srgbClr val="000000"/>
                          </a:solidFill>
                          <a:effectLst/>
                          <a:latin typeface="Arial" panose="020B0604020202020204" pitchFamily="34" charset="0"/>
                          <a:cs typeface="Arial" panose="020B0604020202020204" pitchFamily="34" charset="0"/>
                        </a:rPr>
                        <a:t>B. State driving problem:</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68750"/>
                  </a:ext>
                </a:extLst>
              </a:tr>
            </a:tbl>
          </a:graphicData>
        </a:graphic>
      </p:graphicFrame>
      <p:pic>
        <p:nvPicPr>
          <p:cNvPr id="9" name="Picture 8">
            <a:extLst>
              <a:ext uri="{FF2B5EF4-FFF2-40B4-BE49-F238E27FC236}">
                <a16:creationId xmlns:a16="http://schemas.microsoft.com/office/drawing/2014/main" id="{E0774EF2-9C00-E77D-B798-83DD717965CF}"/>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86739" y="1480957"/>
            <a:ext cx="9112623" cy="419462"/>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5BB702C5-4A2C-049C-0285-E15494CF51E4}"/>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066402" y="5816264"/>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447293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86573-BFB5-3DF7-1203-D72BDE67105A}"/>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Stop, Think and Go Worksheet - Stop</a:t>
            </a:r>
          </a:p>
        </p:txBody>
      </p:sp>
      <p:sp>
        <p:nvSpPr>
          <p:cNvPr id="3" name="Content Placeholder 2">
            <a:extLst>
              <a:ext uri="{FF2B5EF4-FFF2-40B4-BE49-F238E27FC236}">
                <a16:creationId xmlns:a16="http://schemas.microsoft.com/office/drawing/2014/main" id="{0FE19FAE-0224-B2DD-3116-11B728D2811F}"/>
              </a:ext>
            </a:extLst>
          </p:cNvPr>
          <p:cNvSpPr>
            <a:spLocks noGrp="1"/>
          </p:cNvSpPr>
          <p:nvPr>
            <p:ph idx="1"/>
          </p:nvPr>
        </p:nvSpPr>
        <p:spPr>
          <a:xfrm>
            <a:off x="838200" y="562796"/>
            <a:ext cx="6875033" cy="5732407"/>
          </a:xfrm>
        </p:spPr>
        <p:txBody>
          <a:bodyPr>
            <a:normAutofit fontScale="92500" lnSpcReduction="20000"/>
          </a:bodyPr>
          <a:lstStyle/>
          <a:p>
            <a:r>
              <a:rPr lang="en-US" dirty="0"/>
              <a:t>First step is </a:t>
            </a:r>
            <a:r>
              <a:rPr lang="en-US" b="1" dirty="0">
                <a:solidFill>
                  <a:srgbClr val="FF0000"/>
                </a:solidFill>
              </a:rPr>
              <a:t>STOP</a:t>
            </a:r>
            <a:r>
              <a:rPr lang="en-US" dirty="0"/>
              <a:t> and state the driver's goal and problem</a:t>
            </a:r>
          </a:p>
          <a:p>
            <a:r>
              <a:rPr lang="en-US" dirty="0"/>
              <a:t>Goal is - "To get from where I am to where I want to be safely."</a:t>
            </a:r>
          </a:p>
          <a:p>
            <a:r>
              <a:rPr lang="en-US" dirty="0"/>
              <a:t>This goal statement also assumes responsibility for the safety of one's passengers and other drivers</a:t>
            </a:r>
          </a:p>
          <a:p>
            <a:r>
              <a:rPr lang="en-US" dirty="0"/>
              <a:t>Driver’s problem is always the flip side of the goal posed as a question to be answered </a:t>
            </a:r>
          </a:p>
          <a:p>
            <a:r>
              <a:rPr lang="en-US" dirty="0"/>
              <a:t>Problem is - "What must I do to get from where I am to where I want to be safely?”</a:t>
            </a:r>
          </a:p>
          <a:p>
            <a:r>
              <a:rPr lang="en-US" dirty="0"/>
              <a:t>Because most driver goal and problem statements can be presented similarly and consistently, young drivers should be able to state their driving goal and problem</a:t>
            </a:r>
          </a:p>
          <a:p>
            <a:pPr marL="0" indent="0">
              <a:buNone/>
            </a:pPr>
            <a:r>
              <a:rPr lang="en-US" dirty="0"/>
              <a:t>	</a:t>
            </a:r>
          </a:p>
          <a:p>
            <a:endParaRPr lang="en-US" dirty="0"/>
          </a:p>
          <a:p>
            <a:endParaRPr lang="en-US" dirty="0"/>
          </a:p>
        </p:txBody>
      </p:sp>
      <p:pic>
        <p:nvPicPr>
          <p:cNvPr id="7" name="Picture 6" descr="A red emoji with its hand held up to say &quot;stop&quot;">
            <a:extLst>
              <a:ext uri="{FF2B5EF4-FFF2-40B4-BE49-F238E27FC236}">
                <a16:creationId xmlns:a16="http://schemas.microsoft.com/office/drawing/2014/main" id="{05821B1F-1208-0502-4E93-FF321B5F9689}"/>
              </a:ext>
            </a:extLst>
          </p:cNvPr>
          <p:cNvPicPr>
            <a:picLocks noChangeAspect="1"/>
          </p:cNvPicPr>
          <p:nvPr/>
        </p:nvPicPr>
        <p:blipFill>
          <a:blip r:embed="rId2"/>
          <a:stretch>
            <a:fillRect/>
          </a:stretch>
        </p:blipFill>
        <p:spPr>
          <a:xfrm>
            <a:off x="8270965" y="1477258"/>
            <a:ext cx="3562057" cy="2154216"/>
          </a:xfrm>
          <a:prstGeom prst="rect">
            <a:avLst/>
          </a:prstGeom>
        </p:spPr>
      </p:pic>
      <p:pic>
        <p:nvPicPr>
          <p:cNvPr id="9" name="Picture 8">
            <a:extLst>
              <a:ext uri="{FF2B5EF4-FFF2-40B4-BE49-F238E27FC236}">
                <a16:creationId xmlns:a16="http://schemas.microsoft.com/office/drawing/2014/main" id="{C184E7D8-0DE4-1860-1D03-2E0EAEA89932}"/>
              </a:ext>
              <a:ext uri="{C183D7F6-B498-43B3-948B-1728B52AA6E4}">
                <adec:decorative xmlns:adec="http://schemas.microsoft.com/office/drawing/2017/decorative" val="1"/>
              </a:ext>
            </a:extLst>
          </p:cNvPr>
          <p:cNvPicPr>
            <a:picLocks noChangeAspect="1"/>
          </p:cNvPicPr>
          <p:nvPr/>
        </p:nvPicPr>
        <p:blipFill rotWithShape="1">
          <a:blip r:embed="rId3"/>
          <a:srcRect l="4258" t="43187" r="22387" b="34503"/>
          <a:stretch>
            <a:fillRect/>
          </a:stretch>
        </p:blipFill>
        <p:spPr bwMode="auto">
          <a:xfrm>
            <a:off x="4066402" y="5816264"/>
            <a:ext cx="4059196" cy="722648"/>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A2F0CF81-8CFE-C3CE-E5C0-69E9A60F086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F22DAFEF-1D8A-36C4-025D-932EF8401408}"/>
              </a:ext>
            </a:extLst>
          </p:cNvPr>
          <p:cNvSpPr>
            <a:spLocks noGrp="1"/>
          </p:cNvSpPr>
          <p:nvPr>
            <p:ph type="sldNum" sz="quarter" idx="12"/>
          </p:nvPr>
        </p:nvSpPr>
        <p:spPr/>
        <p:txBody>
          <a:bodyPr/>
          <a:lstStyle/>
          <a:p>
            <a:fld id="{B24F5015-3417-4B27-A586-E4CCF4D77832}" type="slidenum">
              <a:rPr lang="en-US" smtClean="0"/>
              <a:t>48</a:t>
            </a:fld>
            <a:endParaRPr lang="en-US"/>
          </a:p>
        </p:txBody>
      </p:sp>
    </p:spTree>
    <p:extLst>
      <p:ext uri="{BB962C8B-B14F-4D97-AF65-F5344CB8AC3E}">
        <p14:creationId xmlns:p14="http://schemas.microsoft.com/office/powerpoint/2010/main" val="19103068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C097-1672-2DEA-EFBF-0DD52A491D8F}"/>
              </a:ext>
            </a:extLst>
          </p:cNvPr>
          <p:cNvSpPr>
            <a:spLocks noGrp="1"/>
          </p:cNvSpPr>
          <p:nvPr>
            <p:ph type="title"/>
          </p:nvPr>
        </p:nvSpPr>
        <p:spPr>
          <a:xfrm>
            <a:off x="838200" y="15372"/>
            <a:ext cx="10515600" cy="1325563"/>
          </a:xfrm>
        </p:spPr>
        <p:txBody>
          <a:bodyPr/>
          <a:lstStyle/>
          <a:p>
            <a:r>
              <a:rPr lang="en-US" dirty="0"/>
              <a:t>Stop, Think and Go Worksheet</a:t>
            </a:r>
            <a:br>
              <a:rPr lang="en-US" dirty="0"/>
            </a:br>
            <a:r>
              <a:rPr lang="en-US" b="1" dirty="0"/>
              <a:t>THINK</a:t>
            </a:r>
            <a:endParaRPr lang="en-US" dirty="0"/>
          </a:p>
        </p:txBody>
      </p:sp>
      <p:pic>
        <p:nvPicPr>
          <p:cNvPr id="13" name="Picture 12">
            <a:extLst>
              <a:ext uri="{FF2B5EF4-FFF2-40B4-BE49-F238E27FC236}">
                <a16:creationId xmlns:a16="http://schemas.microsoft.com/office/drawing/2014/main" id="{C8032FDB-E9E9-4AB0-D132-DEBF7BCE3448}"/>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838200" y="1131204"/>
            <a:ext cx="9112623" cy="419462"/>
          </a:xfrm>
          <a:prstGeom prst="rect">
            <a:avLst/>
          </a:prstGeom>
          <a:ln>
            <a:noFill/>
          </a:ln>
          <a:extLst>
            <a:ext uri="{53640926-AAD7-44D8-BBD7-CCE9431645EC}">
              <a14:shadowObscured xmlns:a14="http://schemas.microsoft.com/office/drawing/2010/main"/>
            </a:ext>
          </a:extLst>
        </p:spPr>
      </p:pic>
      <p:graphicFrame>
        <p:nvGraphicFramePr>
          <p:cNvPr id="9" name="Table 8">
            <a:extLst>
              <a:ext uri="{FF2B5EF4-FFF2-40B4-BE49-F238E27FC236}">
                <a16:creationId xmlns:a16="http://schemas.microsoft.com/office/drawing/2014/main" id="{8B17F357-8E50-EB47-258A-3AA3CEA6C5F5}"/>
              </a:ext>
            </a:extLst>
          </p:cNvPr>
          <p:cNvGraphicFramePr>
            <a:graphicFrameLocks noGrp="1"/>
          </p:cNvGraphicFramePr>
          <p:nvPr>
            <p:extLst>
              <p:ext uri="{D42A27DB-BD31-4B8C-83A1-F6EECF244321}">
                <p14:modId xmlns:p14="http://schemas.microsoft.com/office/powerpoint/2010/main" val="1084247392"/>
              </p:ext>
            </p:extLst>
          </p:nvPr>
        </p:nvGraphicFramePr>
        <p:xfrm>
          <a:off x="348726" y="2084547"/>
          <a:ext cx="8261874" cy="3197836"/>
        </p:xfrm>
        <a:graphic>
          <a:graphicData uri="http://schemas.openxmlformats.org/drawingml/2006/table">
            <a:tbl>
              <a:tblPr firstRow="1"/>
              <a:tblGrid>
                <a:gridCol w="3765177">
                  <a:extLst>
                    <a:ext uri="{9D8B030D-6E8A-4147-A177-3AD203B41FA5}">
                      <a16:colId xmlns:a16="http://schemas.microsoft.com/office/drawing/2014/main" val="1452627114"/>
                    </a:ext>
                  </a:extLst>
                </a:gridCol>
                <a:gridCol w="4496697">
                  <a:extLst>
                    <a:ext uri="{9D8B030D-6E8A-4147-A177-3AD203B41FA5}">
                      <a16:colId xmlns:a16="http://schemas.microsoft.com/office/drawing/2014/main" val="3480977211"/>
                    </a:ext>
                  </a:extLst>
                </a:gridCol>
              </a:tblGrid>
              <a:tr h="643193">
                <a:tc>
                  <a:txBody>
                    <a:bodyPr/>
                    <a:lstStyle/>
                    <a:p>
                      <a:pPr algn="ctr"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THINK</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3177501"/>
                  </a:ext>
                </a:extLst>
              </a:tr>
              <a:tr h="301907">
                <a:tc>
                  <a:txBody>
                    <a:bodyPr/>
                    <a:lstStyle/>
                    <a:p>
                      <a:pPr algn="l" fontAlgn="t">
                        <a:buNone/>
                      </a:pPr>
                      <a:r>
                        <a:rPr lang="en-US" sz="2400" b="1" i="0" u="none" strike="noStrike" dirty="0">
                          <a:solidFill>
                            <a:srgbClr val="000000"/>
                          </a:solidFill>
                          <a:effectLst/>
                          <a:latin typeface="Arial" panose="020B0604020202020204" pitchFamily="34" charset="0"/>
                          <a:cs typeface="Arial" panose="020B0604020202020204" pitchFamily="34" charset="0"/>
                        </a:rPr>
                        <a:t>A. Identify potential risk factors and dangers: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3166707"/>
                  </a:ext>
                </a:extLst>
              </a:tr>
              <a:tr h="668547">
                <a:tc>
                  <a:txBody>
                    <a:bodyPr/>
                    <a:lstStyle/>
                    <a:p>
                      <a:pPr algn="l" fontAlgn="t">
                        <a:buNone/>
                      </a:pPr>
                      <a:r>
                        <a:rPr lang="en-US" sz="2400" b="1" i="0" u="none" strike="noStrike" dirty="0">
                          <a:solidFill>
                            <a:srgbClr val="000000"/>
                          </a:solidFill>
                          <a:effectLst/>
                          <a:latin typeface="Arial" panose="020B0604020202020204" pitchFamily="34" charset="0"/>
                          <a:cs typeface="Arial" panose="020B0604020202020204" pitchFamily="34" charset="0"/>
                        </a:rPr>
                        <a:t>B. Identify driving choices: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4035531"/>
                  </a:ext>
                </a:extLst>
              </a:tr>
              <a:tr h="485676">
                <a:tc>
                  <a:txBody>
                    <a:bodyPr/>
                    <a:lstStyle/>
                    <a:p>
                      <a:pPr algn="ctr" fontAlgn="b">
                        <a:buNone/>
                      </a:pPr>
                      <a:r>
                        <a:rPr lang="en-US" sz="2400" b="1" i="0" u="none" strike="noStrike" dirty="0" err="1">
                          <a:solidFill>
                            <a:srgbClr val="000000"/>
                          </a:solidFill>
                          <a:effectLst/>
                          <a:latin typeface="Arial" panose="020B0604020202020204" pitchFamily="34" charset="0"/>
                          <a:cs typeface="Arial" panose="020B0604020202020204" pitchFamily="34" charset="0"/>
                        </a:rPr>
                        <a:t>i</a:t>
                      </a:r>
                      <a:r>
                        <a:rPr lang="en-US" sz="2400" b="1" i="0" u="none" strike="noStrike" dirty="0">
                          <a:solidFill>
                            <a:srgbClr val="000000"/>
                          </a:solidFill>
                          <a:effectLst/>
                          <a:latin typeface="Arial" panose="020B0604020202020204" pitchFamily="34" charset="0"/>
                          <a:cs typeface="Arial" panose="020B0604020202020204" pitchFamily="34" charset="0"/>
                        </a:rPr>
                        <a:t>. Choice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1516292"/>
                  </a:ext>
                </a:extLst>
              </a:tr>
              <a:tr h="590687">
                <a:tc>
                  <a:txBody>
                    <a:bodyPr/>
                    <a:lstStyle/>
                    <a:p>
                      <a:pPr algn="ctr"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ii. Choice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5851708"/>
                  </a:ext>
                </a:extLst>
              </a:tr>
            </a:tbl>
          </a:graphicData>
        </a:graphic>
      </p:graphicFrame>
      <p:pic>
        <p:nvPicPr>
          <p:cNvPr id="15" name="Picture 14" descr="A yellow thinking emoji for the &quot;yield&quot; part of a stop light">
            <a:extLst>
              <a:ext uri="{FF2B5EF4-FFF2-40B4-BE49-F238E27FC236}">
                <a16:creationId xmlns:a16="http://schemas.microsoft.com/office/drawing/2014/main" id="{21862A5B-4081-2C5A-8D18-0A894EB8D77B}"/>
              </a:ext>
            </a:extLst>
          </p:cNvPr>
          <p:cNvPicPr>
            <a:picLocks noChangeAspect="1"/>
          </p:cNvPicPr>
          <p:nvPr/>
        </p:nvPicPr>
        <p:blipFill>
          <a:blip r:embed="rId4"/>
          <a:stretch>
            <a:fillRect/>
          </a:stretch>
        </p:blipFill>
        <p:spPr>
          <a:xfrm>
            <a:off x="8790791" y="1932844"/>
            <a:ext cx="3211260" cy="2992311"/>
          </a:xfrm>
          <a:prstGeom prst="rect">
            <a:avLst/>
          </a:prstGeom>
        </p:spPr>
      </p:pic>
      <p:pic>
        <p:nvPicPr>
          <p:cNvPr id="11" name="Picture 10">
            <a:extLst>
              <a:ext uri="{FF2B5EF4-FFF2-40B4-BE49-F238E27FC236}">
                <a16:creationId xmlns:a16="http://schemas.microsoft.com/office/drawing/2014/main" id="{C53B61E8-FCB4-70CA-CAF7-BD6728F288F9}"/>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066402" y="5816264"/>
            <a:ext cx="4059196" cy="722648"/>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7F132AD3-F831-733B-853F-6621281FC51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EB3790F-0A36-F199-B2DC-410E73954FAD}"/>
              </a:ext>
            </a:extLst>
          </p:cNvPr>
          <p:cNvSpPr>
            <a:spLocks noGrp="1"/>
          </p:cNvSpPr>
          <p:nvPr>
            <p:ph type="sldNum" sz="quarter" idx="12"/>
          </p:nvPr>
        </p:nvSpPr>
        <p:spPr/>
        <p:txBody>
          <a:bodyPr/>
          <a:lstStyle/>
          <a:p>
            <a:fld id="{B24F5015-3417-4B27-A586-E4CCF4D77832}" type="slidenum">
              <a:rPr lang="en-US" smtClean="0"/>
              <a:t>49</a:t>
            </a:fld>
            <a:endParaRPr lang="en-US"/>
          </a:p>
        </p:txBody>
      </p:sp>
    </p:spTree>
    <p:extLst>
      <p:ext uri="{BB962C8B-B14F-4D97-AF65-F5344CB8AC3E}">
        <p14:creationId xmlns:p14="http://schemas.microsoft.com/office/powerpoint/2010/main" val="9791892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3387D-4297-64B9-7712-BB4082412650}"/>
              </a:ext>
            </a:extLst>
          </p:cNvPr>
          <p:cNvSpPr>
            <a:spLocks noGrp="1"/>
          </p:cNvSpPr>
          <p:nvPr>
            <p:ph type="title"/>
          </p:nvPr>
        </p:nvSpPr>
        <p:spPr>
          <a:xfrm>
            <a:off x="838200" y="136525"/>
            <a:ext cx="10515600" cy="1325563"/>
          </a:xfrm>
        </p:spPr>
        <p:txBody>
          <a:bodyPr/>
          <a:lstStyle/>
          <a:p>
            <a:r>
              <a:rPr lang="en-US" b="1" dirty="0"/>
              <a:t>THINK </a:t>
            </a:r>
            <a:r>
              <a:rPr lang="en-US" dirty="0"/>
              <a:t>– Right Filter</a:t>
            </a:r>
          </a:p>
        </p:txBody>
      </p:sp>
      <p:sp>
        <p:nvSpPr>
          <p:cNvPr id="4" name="Date Placeholder 3">
            <a:extLst>
              <a:ext uri="{FF2B5EF4-FFF2-40B4-BE49-F238E27FC236}">
                <a16:creationId xmlns:a16="http://schemas.microsoft.com/office/drawing/2014/main" id="{BFC9E809-92BA-ED6C-CE08-6676D04450A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DF9C4477-DC7A-5EA2-DD18-02A1E59C71C0}"/>
              </a:ext>
            </a:extLst>
          </p:cNvPr>
          <p:cNvSpPr>
            <a:spLocks noGrp="1"/>
          </p:cNvSpPr>
          <p:nvPr>
            <p:ph type="sldNum" sz="quarter" idx="12"/>
          </p:nvPr>
        </p:nvSpPr>
        <p:spPr/>
        <p:txBody>
          <a:bodyPr/>
          <a:lstStyle/>
          <a:p>
            <a:fld id="{B24F5015-3417-4B27-A586-E4CCF4D77832}" type="slidenum">
              <a:rPr lang="en-US" smtClean="0"/>
              <a:t>50</a:t>
            </a:fld>
            <a:endParaRPr lang="en-US"/>
          </a:p>
        </p:txBody>
      </p:sp>
      <p:graphicFrame>
        <p:nvGraphicFramePr>
          <p:cNvPr id="6" name="Table 5">
            <a:extLst>
              <a:ext uri="{FF2B5EF4-FFF2-40B4-BE49-F238E27FC236}">
                <a16:creationId xmlns:a16="http://schemas.microsoft.com/office/drawing/2014/main" id="{7F636A50-E591-F5A8-62E8-B54C69228B7F}"/>
              </a:ext>
            </a:extLst>
          </p:cNvPr>
          <p:cNvGraphicFramePr>
            <a:graphicFrameLocks noGrp="1"/>
          </p:cNvGraphicFramePr>
          <p:nvPr>
            <p:extLst>
              <p:ext uri="{D42A27DB-BD31-4B8C-83A1-F6EECF244321}">
                <p14:modId xmlns:p14="http://schemas.microsoft.com/office/powerpoint/2010/main" val="1164609516"/>
              </p:ext>
            </p:extLst>
          </p:nvPr>
        </p:nvGraphicFramePr>
        <p:xfrm>
          <a:off x="1242807" y="1991087"/>
          <a:ext cx="9056146" cy="2875826"/>
        </p:xfrm>
        <a:graphic>
          <a:graphicData uri="http://schemas.openxmlformats.org/drawingml/2006/table">
            <a:tbl>
              <a:tblPr firstRow="1"/>
              <a:tblGrid>
                <a:gridCol w="3660626">
                  <a:extLst>
                    <a:ext uri="{9D8B030D-6E8A-4147-A177-3AD203B41FA5}">
                      <a16:colId xmlns:a16="http://schemas.microsoft.com/office/drawing/2014/main" val="2805700328"/>
                    </a:ext>
                  </a:extLst>
                </a:gridCol>
                <a:gridCol w="5395520">
                  <a:extLst>
                    <a:ext uri="{9D8B030D-6E8A-4147-A177-3AD203B41FA5}">
                      <a16:colId xmlns:a16="http://schemas.microsoft.com/office/drawing/2014/main" val="1390072413"/>
                    </a:ext>
                  </a:extLst>
                </a:gridCol>
              </a:tblGrid>
              <a:tr h="415680">
                <a:tc>
                  <a:txBody>
                    <a:bodyPr/>
                    <a:lstStyle/>
                    <a:p>
                      <a:pPr algn="l"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a. Right Filter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4375745"/>
                  </a:ext>
                </a:extLst>
              </a:tr>
              <a:tr h="1230073">
                <a:tc>
                  <a:txBody>
                    <a:bodyPr/>
                    <a:lstStyle/>
                    <a:p>
                      <a:pPr algn="ctr" fontAlgn="b">
                        <a:buNone/>
                      </a:pPr>
                      <a:r>
                        <a:rPr lang="en-US" sz="2400" b="1" i="0" u="none" strike="noStrike" dirty="0" err="1">
                          <a:solidFill>
                            <a:srgbClr val="000000"/>
                          </a:solidFill>
                          <a:effectLst/>
                          <a:latin typeface="Arial" panose="020B0604020202020204" pitchFamily="34" charset="0"/>
                          <a:cs typeface="Arial" panose="020B0604020202020204" pitchFamily="34" charset="0"/>
                        </a:rPr>
                        <a:t>i</a:t>
                      </a:r>
                      <a:r>
                        <a:rPr lang="en-US" sz="2400" b="1" i="0" u="none" strike="noStrike" dirty="0">
                          <a:solidFill>
                            <a:srgbClr val="000000"/>
                          </a:solidFill>
                          <a:effectLst/>
                          <a:latin typeface="Arial" panose="020B0604020202020204" pitchFamily="34" charset="0"/>
                          <a:cs typeface="Arial" panose="020B0604020202020204" pitchFamily="34" charset="0"/>
                        </a:rPr>
                        <a:t>. Is this choice moral, legal, and ethical?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2378084"/>
                  </a:ext>
                </a:extLst>
              </a:tr>
              <a:tr h="1230073">
                <a:tc>
                  <a:txBody>
                    <a:bodyPr/>
                    <a:lstStyle/>
                    <a:p>
                      <a:pPr algn="ctr"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ii. How will this choice affect others?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1775720"/>
                  </a:ext>
                </a:extLst>
              </a:tr>
            </a:tbl>
          </a:graphicData>
        </a:graphic>
      </p:graphicFrame>
      <p:pic>
        <p:nvPicPr>
          <p:cNvPr id="8" name="Picture 7">
            <a:extLst>
              <a:ext uri="{FF2B5EF4-FFF2-40B4-BE49-F238E27FC236}">
                <a16:creationId xmlns:a16="http://schemas.microsoft.com/office/drawing/2014/main" id="{EEBCE4C2-7CAF-74B9-BD91-DB0B189D1274}"/>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65480" y="1036638"/>
            <a:ext cx="9210040" cy="419462"/>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9C736315-4253-7652-1CBC-05661249F208}"/>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066402" y="5770227"/>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2314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1339A-5FB6-3E8E-43C9-65E58B75E478}"/>
              </a:ext>
            </a:extLst>
          </p:cNvPr>
          <p:cNvSpPr>
            <a:spLocks noGrp="1"/>
          </p:cNvSpPr>
          <p:nvPr>
            <p:ph type="title"/>
          </p:nvPr>
        </p:nvSpPr>
        <p:spPr>
          <a:xfrm>
            <a:off x="838200" y="136525"/>
            <a:ext cx="10515600" cy="1325563"/>
          </a:xfrm>
        </p:spPr>
        <p:txBody>
          <a:bodyPr/>
          <a:lstStyle/>
          <a:p>
            <a:r>
              <a:rPr lang="en-US" b="1" dirty="0"/>
              <a:t>THINK </a:t>
            </a:r>
            <a:r>
              <a:rPr lang="en-US" dirty="0"/>
              <a:t>– Reality Filter</a:t>
            </a:r>
          </a:p>
        </p:txBody>
      </p:sp>
      <p:sp>
        <p:nvSpPr>
          <p:cNvPr id="4" name="Date Placeholder 3">
            <a:extLst>
              <a:ext uri="{FF2B5EF4-FFF2-40B4-BE49-F238E27FC236}">
                <a16:creationId xmlns:a16="http://schemas.microsoft.com/office/drawing/2014/main" id="{5B00991B-2D50-8813-4B43-76C19C1E19B5}"/>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A7D74FF-D5A4-46AA-6A79-03377BB9397C}"/>
              </a:ext>
            </a:extLst>
          </p:cNvPr>
          <p:cNvSpPr>
            <a:spLocks noGrp="1"/>
          </p:cNvSpPr>
          <p:nvPr>
            <p:ph type="sldNum" sz="quarter" idx="12"/>
          </p:nvPr>
        </p:nvSpPr>
        <p:spPr/>
        <p:txBody>
          <a:bodyPr/>
          <a:lstStyle/>
          <a:p>
            <a:fld id="{B24F5015-3417-4B27-A586-E4CCF4D77832}" type="slidenum">
              <a:rPr lang="en-US" smtClean="0"/>
              <a:t>51</a:t>
            </a:fld>
            <a:endParaRPr lang="en-US"/>
          </a:p>
        </p:txBody>
      </p:sp>
      <p:graphicFrame>
        <p:nvGraphicFramePr>
          <p:cNvPr id="6" name="Table 5">
            <a:extLst>
              <a:ext uri="{FF2B5EF4-FFF2-40B4-BE49-F238E27FC236}">
                <a16:creationId xmlns:a16="http://schemas.microsoft.com/office/drawing/2014/main" id="{F0AC5010-B568-B2F7-5988-0B87DB562B1F}"/>
              </a:ext>
            </a:extLst>
          </p:cNvPr>
          <p:cNvGraphicFramePr>
            <a:graphicFrameLocks noGrp="1"/>
          </p:cNvGraphicFramePr>
          <p:nvPr>
            <p:extLst>
              <p:ext uri="{D42A27DB-BD31-4B8C-83A1-F6EECF244321}">
                <p14:modId xmlns:p14="http://schemas.microsoft.com/office/powerpoint/2010/main" val="4035201177"/>
              </p:ext>
            </p:extLst>
          </p:nvPr>
        </p:nvGraphicFramePr>
        <p:xfrm>
          <a:off x="1039905" y="2218764"/>
          <a:ext cx="10029714" cy="2420471"/>
        </p:xfrm>
        <a:graphic>
          <a:graphicData uri="http://schemas.openxmlformats.org/drawingml/2006/table">
            <a:tbl>
              <a:tblPr firstRow="1"/>
              <a:tblGrid>
                <a:gridCol w="5619079">
                  <a:extLst>
                    <a:ext uri="{9D8B030D-6E8A-4147-A177-3AD203B41FA5}">
                      <a16:colId xmlns:a16="http://schemas.microsoft.com/office/drawing/2014/main" val="3652988286"/>
                    </a:ext>
                  </a:extLst>
                </a:gridCol>
                <a:gridCol w="4410635">
                  <a:extLst>
                    <a:ext uri="{9D8B030D-6E8A-4147-A177-3AD203B41FA5}">
                      <a16:colId xmlns:a16="http://schemas.microsoft.com/office/drawing/2014/main" val="3715489030"/>
                    </a:ext>
                  </a:extLst>
                </a:gridCol>
              </a:tblGrid>
              <a:tr h="452608">
                <a:tc>
                  <a:txBody>
                    <a:bodyPr/>
                    <a:lstStyle/>
                    <a:p>
                      <a:pPr algn="l"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b. Reality Filter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2469474"/>
                  </a:ext>
                </a:extLst>
              </a:tr>
              <a:tr h="865860">
                <a:tc>
                  <a:txBody>
                    <a:bodyPr/>
                    <a:lstStyle/>
                    <a:p>
                      <a:pPr algn="l" fontAlgn="b">
                        <a:buNone/>
                      </a:pPr>
                      <a:r>
                        <a:rPr lang="en-US" sz="2400" b="1" i="0" u="none" strike="noStrike" dirty="0" err="1">
                          <a:solidFill>
                            <a:srgbClr val="000000"/>
                          </a:solidFill>
                          <a:effectLst/>
                          <a:latin typeface="Arial" panose="020B0604020202020204" pitchFamily="34" charset="0"/>
                          <a:cs typeface="Arial" panose="020B0604020202020204" pitchFamily="34" charset="0"/>
                        </a:rPr>
                        <a:t>i</a:t>
                      </a:r>
                      <a:r>
                        <a:rPr lang="en-US" sz="2400" b="1" i="0" u="none" strike="noStrike" dirty="0">
                          <a:solidFill>
                            <a:srgbClr val="000000"/>
                          </a:solidFill>
                          <a:effectLst/>
                          <a:latin typeface="Arial" panose="020B0604020202020204" pitchFamily="34" charset="0"/>
                          <a:cs typeface="Arial" panose="020B0604020202020204" pitchFamily="34" charset="0"/>
                        </a:rPr>
                        <a:t>. How do I know this choice is Right?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6201654"/>
                  </a:ext>
                </a:extLst>
              </a:tr>
              <a:tr h="1102003">
                <a:tc>
                  <a:txBody>
                    <a:bodyPr/>
                    <a:lstStyle/>
                    <a:p>
                      <a:pPr algn="l"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ii. What evidence do I have?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9936155"/>
                  </a:ext>
                </a:extLst>
              </a:tr>
            </a:tbl>
          </a:graphicData>
        </a:graphic>
      </p:graphicFrame>
      <p:pic>
        <p:nvPicPr>
          <p:cNvPr id="8" name="Picture 7">
            <a:extLst>
              <a:ext uri="{FF2B5EF4-FFF2-40B4-BE49-F238E27FC236}">
                <a16:creationId xmlns:a16="http://schemas.microsoft.com/office/drawing/2014/main" id="{BFF25858-6A10-79AE-EB7D-CA4D74A0004B}"/>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85800" y="1042626"/>
            <a:ext cx="9494520" cy="419462"/>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625D3546-3A4A-D65F-127F-21CE7645645D}"/>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066402" y="5770227"/>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704572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1EE28-8EF2-0610-9D4A-D0A677C5905C}"/>
              </a:ext>
            </a:extLst>
          </p:cNvPr>
          <p:cNvSpPr>
            <a:spLocks noGrp="1"/>
          </p:cNvSpPr>
          <p:nvPr>
            <p:ph type="title"/>
          </p:nvPr>
        </p:nvSpPr>
        <p:spPr>
          <a:xfrm>
            <a:off x="838200" y="155394"/>
            <a:ext cx="10515600" cy="1325563"/>
          </a:xfrm>
        </p:spPr>
        <p:txBody>
          <a:bodyPr/>
          <a:lstStyle/>
          <a:p>
            <a:r>
              <a:rPr lang="en-US" b="1" dirty="0"/>
              <a:t>THINK </a:t>
            </a:r>
            <a:r>
              <a:rPr lang="en-US" dirty="0"/>
              <a:t>– Responsibility Filter</a:t>
            </a:r>
          </a:p>
        </p:txBody>
      </p:sp>
      <p:sp>
        <p:nvSpPr>
          <p:cNvPr id="4" name="Date Placeholder 3">
            <a:extLst>
              <a:ext uri="{FF2B5EF4-FFF2-40B4-BE49-F238E27FC236}">
                <a16:creationId xmlns:a16="http://schemas.microsoft.com/office/drawing/2014/main" id="{6C288F08-435C-47BB-E42B-04803F14835D}"/>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B4471697-EB29-8748-55D9-53948018BFA4}"/>
              </a:ext>
            </a:extLst>
          </p:cNvPr>
          <p:cNvSpPr>
            <a:spLocks noGrp="1"/>
          </p:cNvSpPr>
          <p:nvPr>
            <p:ph type="sldNum" sz="quarter" idx="12"/>
          </p:nvPr>
        </p:nvSpPr>
        <p:spPr/>
        <p:txBody>
          <a:bodyPr/>
          <a:lstStyle/>
          <a:p>
            <a:fld id="{B24F5015-3417-4B27-A586-E4CCF4D77832}" type="slidenum">
              <a:rPr lang="en-US" smtClean="0"/>
              <a:t>52</a:t>
            </a:fld>
            <a:endParaRPr lang="en-US"/>
          </a:p>
        </p:txBody>
      </p:sp>
      <p:graphicFrame>
        <p:nvGraphicFramePr>
          <p:cNvPr id="6" name="Table 5">
            <a:extLst>
              <a:ext uri="{FF2B5EF4-FFF2-40B4-BE49-F238E27FC236}">
                <a16:creationId xmlns:a16="http://schemas.microsoft.com/office/drawing/2014/main" id="{DE2BD783-A13E-EF9F-20C6-88ECA4EBC1A0}"/>
              </a:ext>
            </a:extLst>
          </p:cNvPr>
          <p:cNvGraphicFramePr>
            <a:graphicFrameLocks noGrp="1"/>
          </p:cNvGraphicFramePr>
          <p:nvPr>
            <p:extLst>
              <p:ext uri="{D42A27DB-BD31-4B8C-83A1-F6EECF244321}">
                <p14:modId xmlns:p14="http://schemas.microsoft.com/office/powerpoint/2010/main" val="1848558549"/>
              </p:ext>
            </p:extLst>
          </p:nvPr>
        </p:nvGraphicFramePr>
        <p:xfrm>
          <a:off x="838200" y="1994067"/>
          <a:ext cx="10575664" cy="3309086"/>
        </p:xfrm>
        <a:graphic>
          <a:graphicData uri="http://schemas.openxmlformats.org/drawingml/2006/table">
            <a:tbl>
              <a:tblPr firstRow="1"/>
              <a:tblGrid>
                <a:gridCol w="6627607">
                  <a:extLst>
                    <a:ext uri="{9D8B030D-6E8A-4147-A177-3AD203B41FA5}">
                      <a16:colId xmlns:a16="http://schemas.microsoft.com/office/drawing/2014/main" val="1344801455"/>
                    </a:ext>
                  </a:extLst>
                </a:gridCol>
                <a:gridCol w="3948057">
                  <a:extLst>
                    <a:ext uri="{9D8B030D-6E8A-4147-A177-3AD203B41FA5}">
                      <a16:colId xmlns:a16="http://schemas.microsoft.com/office/drawing/2014/main" val="1958860854"/>
                    </a:ext>
                  </a:extLst>
                </a:gridCol>
              </a:tblGrid>
              <a:tr h="376222">
                <a:tc>
                  <a:txBody>
                    <a:bodyPr/>
                    <a:lstStyle/>
                    <a:p>
                      <a:pPr algn="l"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c. Responsibility Filter (Judge Risk)</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1994825"/>
                  </a:ext>
                </a:extLst>
              </a:tr>
              <a:tr h="771682">
                <a:tc>
                  <a:txBody>
                    <a:bodyPr/>
                    <a:lstStyle/>
                    <a:p>
                      <a:pPr algn="ctr" fontAlgn="b">
                        <a:buNone/>
                      </a:pPr>
                      <a:r>
                        <a:rPr lang="en-US" sz="2400" b="1" i="0" u="none" strike="noStrike" dirty="0" err="1">
                          <a:solidFill>
                            <a:srgbClr val="000000"/>
                          </a:solidFill>
                          <a:effectLst/>
                          <a:latin typeface="Arial" panose="020B0604020202020204" pitchFamily="34" charset="0"/>
                          <a:cs typeface="Arial" panose="020B0604020202020204" pitchFamily="34" charset="0"/>
                        </a:rPr>
                        <a:t>i</a:t>
                      </a:r>
                      <a:r>
                        <a:rPr lang="en-US" sz="2400" b="1" i="0" u="none" strike="noStrike" dirty="0">
                          <a:solidFill>
                            <a:srgbClr val="000000"/>
                          </a:solidFill>
                          <a:effectLst/>
                          <a:latin typeface="Arial" panose="020B0604020202020204" pitchFamily="34" charset="0"/>
                          <a:cs typeface="Arial" panose="020B0604020202020204" pitchFamily="34" charset="0"/>
                        </a:rPr>
                        <a:t>. Am I risking more than I can afford to lose?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6602346"/>
                  </a:ext>
                </a:extLst>
              </a:tr>
              <a:tr h="671650">
                <a:tc>
                  <a:txBody>
                    <a:bodyPr/>
                    <a:lstStyle/>
                    <a:p>
                      <a:pPr algn="ctr"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ii. Am I risking a lot for a little?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1597043"/>
                  </a:ext>
                </a:extLst>
              </a:tr>
              <a:tr h="744766">
                <a:tc>
                  <a:txBody>
                    <a:bodyPr/>
                    <a:lstStyle/>
                    <a:p>
                      <a:pPr algn="ctr"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iii. Do I feel comfortable with this choice?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7796750"/>
                  </a:ext>
                </a:extLst>
              </a:tr>
              <a:tr h="744766">
                <a:tc>
                  <a:txBody>
                    <a:bodyPr/>
                    <a:lstStyle/>
                    <a:p>
                      <a:pPr algn="ctr"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iv. Will this choice help me get there safely?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890250"/>
                  </a:ext>
                </a:extLst>
              </a:tr>
            </a:tbl>
          </a:graphicData>
        </a:graphic>
      </p:graphicFrame>
      <p:pic>
        <p:nvPicPr>
          <p:cNvPr id="8" name="Picture 7">
            <a:extLst>
              <a:ext uri="{FF2B5EF4-FFF2-40B4-BE49-F238E27FC236}">
                <a16:creationId xmlns:a16="http://schemas.microsoft.com/office/drawing/2014/main" id="{369C5EAC-72D2-54DD-6A75-F2E23AA204E5}"/>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35000" y="1061495"/>
            <a:ext cx="9149080" cy="419462"/>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7E7FFAE8-9649-B058-A8EA-BC47ED764F1F}"/>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066402" y="5816264"/>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65112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EC33D-6AE5-330A-7346-599FE7D9E0DE}"/>
              </a:ext>
            </a:extLst>
          </p:cNvPr>
          <p:cNvSpPr>
            <a:spLocks noGrp="1"/>
          </p:cNvSpPr>
          <p:nvPr>
            <p:ph type="title"/>
          </p:nvPr>
        </p:nvSpPr>
        <p:spPr>
          <a:xfrm>
            <a:off x="838200" y="136525"/>
            <a:ext cx="10515600" cy="1325563"/>
          </a:xfrm>
        </p:spPr>
        <p:txBody>
          <a:bodyPr/>
          <a:lstStyle/>
          <a:p>
            <a:r>
              <a:rPr lang="en-US" b="1" dirty="0"/>
              <a:t>Processing the Dilemma </a:t>
            </a:r>
            <a:r>
              <a:rPr lang="en-US" dirty="0"/>
              <a:t>	</a:t>
            </a:r>
          </a:p>
        </p:txBody>
      </p:sp>
      <p:pic>
        <p:nvPicPr>
          <p:cNvPr id="9" name="Picture 8">
            <a:extLst>
              <a:ext uri="{FF2B5EF4-FFF2-40B4-BE49-F238E27FC236}">
                <a16:creationId xmlns:a16="http://schemas.microsoft.com/office/drawing/2014/main" id="{63AC678E-4179-A678-C058-2778B5168982}"/>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04520" y="947195"/>
            <a:ext cx="9112623" cy="419462"/>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D57B7646-9574-6F4A-A0B8-CF5849ADC182}"/>
              </a:ext>
            </a:extLst>
          </p:cNvPr>
          <p:cNvSpPr>
            <a:spLocks noGrp="1"/>
          </p:cNvSpPr>
          <p:nvPr>
            <p:ph idx="1"/>
          </p:nvPr>
        </p:nvSpPr>
        <p:spPr>
          <a:xfrm>
            <a:off x="762896" y="1366657"/>
            <a:ext cx="10515600" cy="2993801"/>
          </a:xfrm>
        </p:spPr>
        <p:txBody>
          <a:bodyPr>
            <a:normAutofit/>
          </a:bodyPr>
          <a:lstStyle/>
          <a:p>
            <a:r>
              <a:rPr lang="en-US" sz="2400" dirty="0"/>
              <a:t>Moving to the second step of decision-making, students are to identify (name) the risk factors and subsequent dangers in the presenting case study (figure 2.3). Awareness of hazards and dangers in driving situations is the key to risk management. The risk factor categories presented earlier in this unit can help students identify potential risks (observable and hidden). These categories are human risk factors, vehicle risk factors, highway condition risk factors, and risk factors associated with other roadway users 	</a:t>
            </a:r>
          </a:p>
          <a:p>
            <a:pPr marL="0" indent="0">
              <a:buNone/>
            </a:pPr>
            <a:endParaRPr lang="en-US" sz="2400" dirty="0"/>
          </a:p>
        </p:txBody>
      </p:sp>
      <p:pic>
        <p:nvPicPr>
          <p:cNvPr id="7" name="Picture 6" descr="A diagram with one column of risk factors such as a snow covered road or a curve in the road, and with a second column of resulting dangers like lessened tire traction or spinning out on a curve.">
            <a:extLst>
              <a:ext uri="{FF2B5EF4-FFF2-40B4-BE49-F238E27FC236}">
                <a16:creationId xmlns:a16="http://schemas.microsoft.com/office/drawing/2014/main" id="{7015AD32-245D-FE3E-EA9A-D83B2F6E8472}"/>
              </a:ext>
            </a:extLst>
          </p:cNvPr>
          <p:cNvPicPr>
            <a:picLocks noChangeAspect="1"/>
          </p:cNvPicPr>
          <p:nvPr/>
        </p:nvPicPr>
        <p:blipFill>
          <a:blip r:embed="rId5"/>
          <a:stretch>
            <a:fillRect/>
          </a:stretch>
        </p:blipFill>
        <p:spPr>
          <a:xfrm>
            <a:off x="1309019" y="4092240"/>
            <a:ext cx="9573961" cy="2400635"/>
          </a:xfrm>
          <a:prstGeom prst="rect">
            <a:avLst/>
          </a:prstGeom>
        </p:spPr>
      </p:pic>
      <p:sp>
        <p:nvSpPr>
          <p:cNvPr id="4" name="Date Placeholder 3">
            <a:extLst>
              <a:ext uri="{FF2B5EF4-FFF2-40B4-BE49-F238E27FC236}">
                <a16:creationId xmlns:a16="http://schemas.microsoft.com/office/drawing/2014/main" id="{A7977E36-B594-CB4F-0A85-5D43D770659B}"/>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385C92B7-BB37-C5B2-388F-FAF4B60F4152}"/>
              </a:ext>
            </a:extLst>
          </p:cNvPr>
          <p:cNvSpPr>
            <a:spLocks noGrp="1"/>
          </p:cNvSpPr>
          <p:nvPr>
            <p:ph type="sldNum" sz="quarter" idx="12"/>
          </p:nvPr>
        </p:nvSpPr>
        <p:spPr/>
        <p:txBody>
          <a:bodyPr/>
          <a:lstStyle/>
          <a:p>
            <a:fld id="{B24F5015-3417-4B27-A586-E4CCF4D77832}" type="slidenum">
              <a:rPr lang="en-US" smtClean="0"/>
              <a:t>53</a:t>
            </a:fld>
            <a:endParaRPr lang="en-US"/>
          </a:p>
        </p:txBody>
      </p:sp>
    </p:spTree>
    <p:extLst>
      <p:ext uri="{BB962C8B-B14F-4D97-AF65-F5344CB8AC3E}">
        <p14:creationId xmlns:p14="http://schemas.microsoft.com/office/powerpoint/2010/main" val="35464882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EF4D5-6F21-ABBF-9978-A4C8DC05F7A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Processing the Dilemma – Slide Two</a:t>
            </a:r>
          </a:p>
        </p:txBody>
      </p:sp>
      <p:pic>
        <p:nvPicPr>
          <p:cNvPr id="7" name="Picture 6">
            <a:extLst>
              <a:ext uri="{FF2B5EF4-FFF2-40B4-BE49-F238E27FC236}">
                <a16:creationId xmlns:a16="http://schemas.microsoft.com/office/drawing/2014/main" id="{4770099D-3C0F-CDD3-4B57-23A2D223C01D}"/>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838200" y="212950"/>
            <a:ext cx="4059196" cy="722648"/>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90B0E2AA-D5A0-3E07-BC31-BFC1B3B95224}"/>
              </a:ext>
            </a:extLst>
          </p:cNvPr>
          <p:cNvSpPr>
            <a:spLocks noGrp="1"/>
          </p:cNvSpPr>
          <p:nvPr>
            <p:ph idx="1"/>
          </p:nvPr>
        </p:nvSpPr>
        <p:spPr>
          <a:xfrm>
            <a:off x="216497" y="1072123"/>
            <a:ext cx="11759005" cy="5785877"/>
          </a:xfrm>
        </p:spPr>
        <p:txBody>
          <a:bodyPr>
            <a:normAutofit fontScale="92500" lnSpcReduction="20000"/>
          </a:bodyPr>
          <a:lstStyle/>
          <a:p>
            <a:r>
              <a:rPr lang="en-US" dirty="0"/>
              <a:t>Other presenting risk factors are speed, the space between the two vehicles, and the approaching intersection. Hidden or unknown risk factors are the physical and mental health of both drivers and the operating condition of both vehicles. The more risk factors that a driver can identify and anticipate; the greater the likelihood is that they will be factored into the driver's decision(s) with increased safety as the outcome 	</a:t>
            </a:r>
          </a:p>
          <a:p>
            <a:r>
              <a:rPr lang="en-US" dirty="0"/>
              <a:t>Once the risk factors have been identified, students are to list possible driving choices that can help them to solve their driving problem and achieve their driving goal. The most effective choices will be those that address the presenting risk factors and dangers. The following driving choices represent a range of possibilities open to the driver:</a:t>
            </a:r>
          </a:p>
          <a:p>
            <a:pPr marL="0" indent="0">
              <a:buNone/>
            </a:pPr>
            <a:endParaRPr lang="en-US" sz="800" dirty="0"/>
          </a:p>
          <a:p>
            <a:pPr lvl="1"/>
            <a:r>
              <a:rPr lang="en-US" dirty="0"/>
              <a:t>Firmly depress the brake until you come to a complete stop at the STOP sign </a:t>
            </a:r>
          </a:p>
          <a:p>
            <a:pPr lvl="1"/>
            <a:r>
              <a:rPr lang="en-US" dirty="0"/>
              <a:t>Flash your brake lights to warn the driver behind you, gradually reduce your speed by squeezing your brakes while monitoring the space behind and in front of you and bring your vehicle to a stop at the STOP sign </a:t>
            </a:r>
          </a:p>
          <a:p>
            <a:pPr lvl="1"/>
            <a:r>
              <a:rPr lang="en-US" dirty="0"/>
              <a:t>Complete all steps in choice number 2, and in addition, scan the berm (shoulder) for an escape route should the driver behind you lose control of his/her vehicle and threaten your safety </a:t>
            </a:r>
          </a:p>
          <a:p>
            <a:endParaRPr lang="en-US" dirty="0"/>
          </a:p>
          <a:p>
            <a:pPr lvl="1"/>
            <a:endParaRPr lang="en-US" dirty="0"/>
          </a:p>
          <a:p>
            <a:endParaRPr lang="en-US" dirty="0"/>
          </a:p>
        </p:txBody>
      </p:sp>
      <p:sp>
        <p:nvSpPr>
          <p:cNvPr id="4" name="Date Placeholder 3">
            <a:extLst>
              <a:ext uri="{FF2B5EF4-FFF2-40B4-BE49-F238E27FC236}">
                <a16:creationId xmlns:a16="http://schemas.microsoft.com/office/drawing/2014/main" id="{23D82920-D446-1631-877D-76FBF53B1C2E}"/>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D1FEEE3B-C756-BF33-608E-AADAB8C23E19}"/>
              </a:ext>
            </a:extLst>
          </p:cNvPr>
          <p:cNvSpPr>
            <a:spLocks noGrp="1"/>
          </p:cNvSpPr>
          <p:nvPr>
            <p:ph type="sldNum" sz="quarter" idx="12"/>
          </p:nvPr>
        </p:nvSpPr>
        <p:spPr/>
        <p:txBody>
          <a:bodyPr/>
          <a:lstStyle/>
          <a:p>
            <a:fld id="{B24F5015-3417-4B27-A586-E4CCF4D77832}" type="slidenum">
              <a:rPr lang="en-US" smtClean="0"/>
              <a:t>54</a:t>
            </a:fld>
            <a:endParaRPr lang="en-US"/>
          </a:p>
        </p:txBody>
      </p:sp>
    </p:spTree>
    <p:extLst>
      <p:ext uri="{BB962C8B-B14F-4D97-AF65-F5344CB8AC3E}">
        <p14:creationId xmlns:p14="http://schemas.microsoft.com/office/powerpoint/2010/main" val="13381774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A912F-1662-3C7B-C4D4-79757B50712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Processing the Dilemma – Slide Three</a:t>
            </a:r>
          </a:p>
        </p:txBody>
      </p:sp>
      <p:pic>
        <p:nvPicPr>
          <p:cNvPr id="11" name="Picture 10">
            <a:extLst>
              <a:ext uri="{FF2B5EF4-FFF2-40B4-BE49-F238E27FC236}">
                <a16:creationId xmlns:a16="http://schemas.microsoft.com/office/drawing/2014/main" id="{2CD1B401-69CE-4F35-F378-B8AD51B3079E}"/>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1042595" y="319088"/>
            <a:ext cx="4059196" cy="722648"/>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C7E811CD-FB6B-9C20-A145-92549D0B1480}"/>
              </a:ext>
            </a:extLst>
          </p:cNvPr>
          <p:cNvSpPr>
            <a:spLocks noGrp="1"/>
          </p:cNvSpPr>
          <p:nvPr>
            <p:ph idx="1"/>
          </p:nvPr>
        </p:nvSpPr>
        <p:spPr>
          <a:xfrm>
            <a:off x="838200" y="1404924"/>
            <a:ext cx="10515600" cy="4351338"/>
          </a:xfrm>
        </p:spPr>
        <p:txBody>
          <a:bodyPr>
            <a:normAutofit fontScale="92500" lnSpcReduction="10000"/>
          </a:bodyPr>
          <a:lstStyle/>
          <a:p>
            <a:r>
              <a:rPr lang="en-US" dirty="0"/>
              <a:t>Before moving to GO, the final step in decision-making, students are to </a:t>
            </a:r>
            <a:r>
              <a:rPr lang="en-US" b="1" dirty="0"/>
              <a:t>filter </a:t>
            </a:r>
            <a:r>
              <a:rPr lang="en-US" dirty="0"/>
              <a:t>their driving choices </a:t>
            </a:r>
          </a:p>
          <a:p>
            <a:r>
              <a:rPr lang="en-US" dirty="0"/>
              <a:t>The three filters of Right, Reality, and Responsibility will help critically evaluate their choices in search of safe options that address the risk factors</a:t>
            </a:r>
          </a:p>
          <a:p>
            <a:r>
              <a:rPr lang="en-US" dirty="0"/>
              <a:t>The filtering process can be approached in two ways: 	</a:t>
            </a:r>
          </a:p>
          <a:p>
            <a:pPr lvl="1"/>
            <a:r>
              <a:rPr lang="en-US" dirty="0"/>
              <a:t>Filter all choices in search of safe, responsible choices</a:t>
            </a:r>
          </a:p>
          <a:p>
            <a:pPr lvl="1"/>
            <a:r>
              <a:rPr lang="en-US" dirty="0"/>
              <a:t>Select those choices to filter which they believe best address the identified risk factors</a:t>
            </a:r>
          </a:p>
          <a:p>
            <a:r>
              <a:rPr lang="en-US" dirty="0"/>
              <a:t>A choice passing through all three filters increases the odds for a safe conclusion </a:t>
            </a:r>
          </a:p>
          <a:p>
            <a:endParaRPr lang="en-US" dirty="0"/>
          </a:p>
          <a:p>
            <a:endParaRPr lang="en-US" dirty="0"/>
          </a:p>
        </p:txBody>
      </p:sp>
      <p:pic>
        <p:nvPicPr>
          <p:cNvPr id="9" name="Picture 8">
            <a:extLst>
              <a:ext uri="{FF2B5EF4-FFF2-40B4-BE49-F238E27FC236}">
                <a16:creationId xmlns:a16="http://schemas.microsoft.com/office/drawing/2014/main" id="{2116A410-24AB-86A3-8316-BED1A35E57E9}"/>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720327" y="6119450"/>
            <a:ext cx="9112623" cy="419462"/>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425CB4F8-AE0E-DE9B-1401-BC6D3F53EC95}"/>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C86C77D0-5B12-F05F-F3B7-418775B57FAB}"/>
              </a:ext>
            </a:extLst>
          </p:cNvPr>
          <p:cNvSpPr>
            <a:spLocks noGrp="1"/>
          </p:cNvSpPr>
          <p:nvPr>
            <p:ph type="sldNum" sz="quarter" idx="12"/>
          </p:nvPr>
        </p:nvSpPr>
        <p:spPr/>
        <p:txBody>
          <a:bodyPr/>
          <a:lstStyle/>
          <a:p>
            <a:fld id="{B24F5015-3417-4B27-A586-E4CCF4D77832}" type="slidenum">
              <a:rPr lang="en-US" smtClean="0"/>
              <a:t>55</a:t>
            </a:fld>
            <a:endParaRPr lang="en-US"/>
          </a:p>
        </p:txBody>
      </p:sp>
    </p:spTree>
    <p:extLst>
      <p:ext uri="{BB962C8B-B14F-4D97-AF65-F5344CB8AC3E}">
        <p14:creationId xmlns:p14="http://schemas.microsoft.com/office/powerpoint/2010/main" val="27755201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DD342-C007-A652-557D-654530059D8E}"/>
              </a:ext>
            </a:extLst>
          </p:cNvPr>
          <p:cNvSpPr>
            <a:spLocks noGrp="1"/>
          </p:cNvSpPr>
          <p:nvPr>
            <p:ph type="title"/>
          </p:nvPr>
        </p:nvSpPr>
        <p:spPr>
          <a:xfrm>
            <a:off x="812800" y="-141903"/>
            <a:ext cx="10515600" cy="1325563"/>
          </a:xfrm>
        </p:spPr>
        <p:txBody>
          <a:bodyPr>
            <a:normAutofit/>
          </a:bodyPr>
          <a:lstStyle/>
          <a:p>
            <a:r>
              <a:rPr lang="en-US" sz="4000" dirty="0"/>
              <a:t>Filtering the Driving Dilemma</a:t>
            </a:r>
          </a:p>
        </p:txBody>
      </p:sp>
      <p:sp>
        <p:nvSpPr>
          <p:cNvPr id="3" name="Content Placeholder 2">
            <a:extLst>
              <a:ext uri="{FF2B5EF4-FFF2-40B4-BE49-F238E27FC236}">
                <a16:creationId xmlns:a16="http://schemas.microsoft.com/office/drawing/2014/main" id="{9BA48736-6E01-C6D6-9833-751C84052AAE}"/>
              </a:ext>
            </a:extLst>
          </p:cNvPr>
          <p:cNvSpPr>
            <a:spLocks noGrp="1"/>
          </p:cNvSpPr>
          <p:nvPr>
            <p:ph idx="1"/>
          </p:nvPr>
        </p:nvSpPr>
        <p:spPr>
          <a:xfrm>
            <a:off x="510986" y="1183660"/>
            <a:ext cx="11252500" cy="5366011"/>
          </a:xfrm>
        </p:spPr>
        <p:txBody>
          <a:bodyPr>
            <a:normAutofit fontScale="85000" lnSpcReduction="20000"/>
          </a:bodyPr>
          <a:lstStyle/>
          <a:p>
            <a:r>
              <a:rPr lang="en-US" b="1" dirty="0"/>
              <a:t>Right Filter</a:t>
            </a:r>
            <a:r>
              <a:rPr lang="en-US" dirty="0"/>
              <a:t>. Students are to review the risk factors presented in this case and then decide if the third option being discussed is a Right thing to do in managing the listed risk factors. Option 3 will pass through the Right filter if it is deemed to be a legal, ethical, and moral choice and one that will be helpful to the driver and other roadway users in safely managing A Driving Dilemma. </a:t>
            </a:r>
          </a:p>
          <a:p>
            <a:r>
              <a:rPr lang="en-US" b="1" dirty="0"/>
              <a:t>Reality Filter. </a:t>
            </a:r>
            <a:r>
              <a:rPr lang="en-US" dirty="0"/>
              <a:t>When using the Reality filter, students must provide evidence and/or logic that support Option 3 as a </a:t>
            </a:r>
            <a:r>
              <a:rPr lang="en-US" i="1" dirty="0"/>
              <a:t>Right thing to do.</a:t>
            </a:r>
            <a:r>
              <a:rPr lang="en-US" dirty="0"/>
              <a:t> The Reality filter requires students to identify and use what they have learned about safe driving and apply that information in assessing the Rightness of their driving choices. In reviewing Option 3, data and logic can be provided to support the actions stated as a way of addressing the identified risk factors in this case study. Option 3 will thus pass through the Reality filter.</a:t>
            </a:r>
          </a:p>
          <a:p>
            <a:r>
              <a:rPr lang="en-US" b="1" dirty="0"/>
              <a:t>Responsibility Filter. </a:t>
            </a:r>
            <a:r>
              <a:rPr lang="en-US" dirty="0"/>
              <a:t>Before committing Option 3 to action, students must judge for themselves if they feel comfortable with their choice. The ultimate goal is to implement a course of action that will result in a safe conclusion to </a:t>
            </a:r>
            <a:r>
              <a:rPr lang="en-US" i="1" dirty="0"/>
              <a:t>A Driving Dilemma. </a:t>
            </a:r>
            <a:r>
              <a:rPr lang="en-US" dirty="0"/>
              <a:t>Drivers must decide for themselves if the potential risks will be sufficiently contained or whether they pose unreasonable danger to themselves, passengers, and other roadway users. The Responsibility filter requires a judgment call in determining if Option 3 is indeed a Right thing to do 	</a:t>
            </a:r>
          </a:p>
          <a:p>
            <a:pPr marL="0" indent="0">
              <a:buNone/>
            </a:pPr>
            <a:endParaRPr lang="en-US" dirty="0"/>
          </a:p>
          <a:p>
            <a:endParaRPr lang="en-US" dirty="0"/>
          </a:p>
        </p:txBody>
      </p:sp>
      <p:sp>
        <p:nvSpPr>
          <p:cNvPr id="4" name="Date Placeholder 3">
            <a:extLst>
              <a:ext uri="{FF2B5EF4-FFF2-40B4-BE49-F238E27FC236}">
                <a16:creationId xmlns:a16="http://schemas.microsoft.com/office/drawing/2014/main" id="{4B82D799-463E-666E-9D31-ADDBFF600232}"/>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C773F31-2454-F271-1456-A0C1E5998396}"/>
              </a:ext>
            </a:extLst>
          </p:cNvPr>
          <p:cNvSpPr>
            <a:spLocks noGrp="1"/>
          </p:cNvSpPr>
          <p:nvPr>
            <p:ph type="sldNum" sz="quarter" idx="12"/>
          </p:nvPr>
        </p:nvSpPr>
        <p:spPr/>
        <p:txBody>
          <a:bodyPr/>
          <a:lstStyle/>
          <a:p>
            <a:fld id="{B24F5015-3417-4B27-A586-E4CCF4D77832}" type="slidenum">
              <a:rPr lang="en-US" smtClean="0"/>
              <a:t>56</a:t>
            </a:fld>
            <a:endParaRPr lang="en-US"/>
          </a:p>
        </p:txBody>
      </p:sp>
      <p:pic>
        <p:nvPicPr>
          <p:cNvPr id="7" name="Picture 6">
            <a:extLst>
              <a:ext uri="{FF2B5EF4-FFF2-40B4-BE49-F238E27FC236}">
                <a16:creationId xmlns:a16="http://schemas.microsoft.com/office/drawing/2014/main" id="{C253A63C-4123-2E71-E73A-231BB477B3B4}"/>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10986" y="660689"/>
            <a:ext cx="8433096" cy="4194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134425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C099A-7AE0-702E-FF97-C4F71BA65C70}"/>
              </a:ext>
            </a:extLst>
          </p:cNvPr>
          <p:cNvSpPr>
            <a:spLocks noGrp="1"/>
          </p:cNvSpPr>
          <p:nvPr>
            <p:ph type="title"/>
          </p:nvPr>
        </p:nvSpPr>
        <p:spPr/>
        <p:txBody>
          <a:bodyPr/>
          <a:lstStyle/>
          <a:p>
            <a:r>
              <a:rPr lang="en-US" dirty="0"/>
              <a:t>Stop, Think and Go Worksheet</a:t>
            </a:r>
            <a:br>
              <a:rPr lang="en-US" dirty="0"/>
            </a:br>
            <a:r>
              <a:rPr lang="en-US" b="1" dirty="0"/>
              <a:t>GO</a:t>
            </a:r>
            <a:endParaRPr lang="en-US" dirty="0"/>
          </a:p>
        </p:txBody>
      </p:sp>
      <p:sp>
        <p:nvSpPr>
          <p:cNvPr id="4" name="Date Placeholder 3">
            <a:extLst>
              <a:ext uri="{FF2B5EF4-FFF2-40B4-BE49-F238E27FC236}">
                <a16:creationId xmlns:a16="http://schemas.microsoft.com/office/drawing/2014/main" id="{9DA7DF49-47F9-3AFA-0191-277C01E3A9FA}"/>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E559F921-BBA4-145B-47C0-D2AB20FB7BFC}"/>
              </a:ext>
            </a:extLst>
          </p:cNvPr>
          <p:cNvSpPr>
            <a:spLocks noGrp="1"/>
          </p:cNvSpPr>
          <p:nvPr>
            <p:ph type="sldNum" sz="quarter" idx="12"/>
          </p:nvPr>
        </p:nvSpPr>
        <p:spPr/>
        <p:txBody>
          <a:bodyPr/>
          <a:lstStyle/>
          <a:p>
            <a:fld id="{B24F5015-3417-4B27-A586-E4CCF4D77832}" type="slidenum">
              <a:rPr lang="en-US" smtClean="0"/>
              <a:t>57</a:t>
            </a:fld>
            <a:endParaRPr lang="en-US"/>
          </a:p>
        </p:txBody>
      </p:sp>
      <p:graphicFrame>
        <p:nvGraphicFramePr>
          <p:cNvPr id="6" name="Table 5">
            <a:extLst>
              <a:ext uri="{FF2B5EF4-FFF2-40B4-BE49-F238E27FC236}">
                <a16:creationId xmlns:a16="http://schemas.microsoft.com/office/drawing/2014/main" id="{E0C2DE4A-6054-D278-82EC-3C001C31AD7E}"/>
              </a:ext>
            </a:extLst>
          </p:cNvPr>
          <p:cNvGraphicFramePr>
            <a:graphicFrameLocks noGrp="1"/>
          </p:cNvGraphicFramePr>
          <p:nvPr>
            <p:extLst>
              <p:ext uri="{D42A27DB-BD31-4B8C-83A1-F6EECF244321}">
                <p14:modId xmlns:p14="http://schemas.microsoft.com/office/powerpoint/2010/main" val="1325729258"/>
              </p:ext>
            </p:extLst>
          </p:nvPr>
        </p:nvGraphicFramePr>
        <p:xfrm>
          <a:off x="1348964" y="2166109"/>
          <a:ext cx="9494072" cy="3534460"/>
        </p:xfrm>
        <a:graphic>
          <a:graphicData uri="http://schemas.openxmlformats.org/drawingml/2006/table">
            <a:tbl>
              <a:tblPr firstRow="1"/>
              <a:tblGrid>
                <a:gridCol w="3519847">
                  <a:extLst>
                    <a:ext uri="{9D8B030D-6E8A-4147-A177-3AD203B41FA5}">
                      <a16:colId xmlns:a16="http://schemas.microsoft.com/office/drawing/2014/main" val="524634063"/>
                    </a:ext>
                  </a:extLst>
                </a:gridCol>
                <a:gridCol w="5974225">
                  <a:extLst>
                    <a:ext uri="{9D8B030D-6E8A-4147-A177-3AD203B41FA5}">
                      <a16:colId xmlns:a16="http://schemas.microsoft.com/office/drawing/2014/main" val="3590641592"/>
                    </a:ext>
                  </a:extLst>
                </a:gridCol>
              </a:tblGrid>
              <a:tr h="684667">
                <a:tc>
                  <a:txBody>
                    <a:bodyPr/>
                    <a:lstStyle/>
                    <a:p>
                      <a:pPr algn="l" fontAlgn="b">
                        <a:buNone/>
                      </a:pPr>
                      <a:r>
                        <a:rPr lang="en-US" sz="2400" b="1" i="0" u="none" strike="noStrike" dirty="0">
                          <a:solidFill>
                            <a:srgbClr val="000000"/>
                          </a:solidFill>
                          <a:effectLst/>
                          <a:latin typeface="Arial" panose="020B0604020202020204" pitchFamily="34" charset="0"/>
                          <a:cs typeface="Arial" panose="020B0604020202020204" pitchFamily="34" charset="0"/>
                        </a:rPr>
                        <a:t>GO</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D973"/>
                    </a:solidFill>
                  </a:tcPr>
                </a:tc>
                <a:tc>
                  <a:txBody>
                    <a:bodyPr/>
                    <a:lstStyle/>
                    <a:p>
                      <a:pPr algn="l" fontAlgn="b">
                        <a:buNone/>
                      </a:pPr>
                      <a:r>
                        <a:rPr lang="en-US"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6265883"/>
                  </a:ext>
                </a:extLst>
              </a:tr>
              <a:tr h="1222544">
                <a:tc>
                  <a:txBody>
                    <a:bodyPr/>
                    <a:lstStyle/>
                    <a:p>
                      <a:pPr algn="l" fontAlgn="t">
                        <a:buNone/>
                      </a:pPr>
                      <a:r>
                        <a:rPr lang="en-US" sz="2400" b="1" i="0" u="none" strike="noStrike" dirty="0">
                          <a:solidFill>
                            <a:srgbClr val="000000"/>
                          </a:solidFill>
                          <a:effectLst/>
                          <a:latin typeface="Arial" panose="020B0604020202020204" pitchFamily="34" charset="0"/>
                          <a:cs typeface="Arial" panose="020B0604020202020204" pitchFamily="34" charset="0"/>
                        </a:rPr>
                        <a:t>A. State your selected driving choices</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7741711"/>
                  </a:ext>
                </a:extLst>
              </a:tr>
              <a:tr h="1627249">
                <a:tc>
                  <a:txBody>
                    <a:bodyPr/>
                    <a:lstStyle/>
                    <a:p>
                      <a:pPr algn="l" fontAlgn="t">
                        <a:buNone/>
                      </a:pPr>
                      <a:r>
                        <a:rPr lang="en-US" sz="2400" b="1" i="0" u="none" strike="noStrike" dirty="0">
                          <a:solidFill>
                            <a:srgbClr val="000000"/>
                          </a:solidFill>
                          <a:effectLst/>
                          <a:latin typeface="Arial" panose="020B0604020202020204" pitchFamily="34" charset="0"/>
                          <a:cs typeface="Arial" panose="020B0604020202020204" pitchFamily="34" charset="0"/>
                        </a:rPr>
                        <a:t>B. Explain how this action will meet your driving goal</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1664318"/>
                  </a:ext>
                </a:extLst>
              </a:tr>
            </a:tbl>
          </a:graphicData>
        </a:graphic>
      </p:graphicFrame>
      <p:pic>
        <p:nvPicPr>
          <p:cNvPr id="8" name="Picture 7">
            <a:extLst>
              <a:ext uri="{FF2B5EF4-FFF2-40B4-BE49-F238E27FC236}">
                <a16:creationId xmlns:a16="http://schemas.microsoft.com/office/drawing/2014/main" id="{051DEC38-6859-EC29-9AA7-55BBEE17E955}"/>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55320" y="1480957"/>
            <a:ext cx="9159240" cy="419462"/>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90654D3B-E531-AAA5-3996-539F9D9B4381}"/>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066402" y="5995026"/>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633397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B5758-49E9-1545-9F11-BB253340494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Stop, Think and Go Worksheet – Go – Slide Two</a:t>
            </a:r>
          </a:p>
        </p:txBody>
      </p:sp>
      <p:sp>
        <p:nvSpPr>
          <p:cNvPr id="3" name="Content Placeholder 2">
            <a:extLst>
              <a:ext uri="{FF2B5EF4-FFF2-40B4-BE49-F238E27FC236}">
                <a16:creationId xmlns:a16="http://schemas.microsoft.com/office/drawing/2014/main" id="{599137ED-BEAE-99BB-FDAA-CE77432A21E9}"/>
              </a:ext>
            </a:extLst>
          </p:cNvPr>
          <p:cNvSpPr>
            <a:spLocks noGrp="1"/>
          </p:cNvSpPr>
          <p:nvPr>
            <p:ph idx="1"/>
          </p:nvPr>
        </p:nvSpPr>
        <p:spPr>
          <a:xfrm>
            <a:off x="838200" y="710005"/>
            <a:ext cx="7585038" cy="5271247"/>
          </a:xfrm>
        </p:spPr>
        <p:txBody>
          <a:bodyPr/>
          <a:lstStyle/>
          <a:p>
            <a:r>
              <a:rPr lang="en-US" b="1" dirty="0">
                <a:solidFill>
                  <a:srgbClr val="009A46"/>
                </a:solidFill>
              </a:rPr>
              <a:t>GO</a:t>
            </a:r>
            <a:r>
              <a:rPr lang="en-US" b="1" dirty="0"/>
              <a:t> - </a:t>
            </a:r>
            <a:r>
              <a:rPr lang="en-US" dirty="0"/>
              <a:t>The third and final step of the STOP - THINK &amp; GO Decision-Making Process is to GO with the safest course of action. If students judge Option 3 to be risk acceptable, they are free to implement it with due care. During this step of the process, students are to restate their driving goal and problem and then describe, in detail, how they will implement this driving action in achieving their goal 	</a:t>
            </a:r>
          </a:p>
          <a:p>
            <a:endParaRPr lang="en-US" dirty="0"/>
          </a:p>
        </p:txBody>
      </p:sp>
      <p:pic>
        <p:nvPicPr>
          <p:cNvPr id="7" name="Picture 6" descr="A smiling, green emoji giving a thumbs up sign for the &quot;go&quot; part of a stoplight">
            <a:extLst>
              <a:ext uri="{FF2B5EF4-FFF2-40B4-BE49-F238E27FC236}">
                <a16:creationId xmlns:a16="http://schemas.microsoft.com/office/drawing/2014/main" id="{54E5A48A-E7D7-F1CB-15AB-1FC6BE1AD0B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01" b="90672" l="10000" r="90000">
                        <a14:foregroundMark x1="28500" y1="52239" x2="29000" y2="47761"/>
                        <a14:foregroundMark x1="48000" y1="55597" x2="47750" y2="54104"/>
                        <a14:foregroundMark x1="47500" y1="40672" x2="49750" y2="55970"/>
                        <a14:foregroundMark x1="78000" y1="53731" x2="83750" y2="60448"/>
                        <a14:foregroundMark x1="30250" y1="45522" x2="38000" y2="42910"/>
                        <a14:foregroundMark x1="35250" y1="41418" x2="28750" y2="45896"/>
                        <a14:foregroundMark x1="30250" y1="88806" x2="47250" y2="90672"/>
                        <a14:foregroundMark x1="49250" y1="41418" x2="51500" y2="51493"/>
                        <a14:foregroundMark x1="17500" y1="36567" x2="19750" y2="32090"/>
                        <a14:foregroundMark x1="20500" y1="29851" x2="21000" y2="28358"/>
                        <a14:foregroundMark x1="21000" y1="28358" x2="31250" y2="17537"/>
                        <a14:foregroundMark x1="32750" y1="15672" x2="42500" y2="14552"/>
                        <a14:foregroundMark x1="43500" y1="14552" x2="55500" y2="21642"/>
                        <a14:foregroundMark x1="55500" y1="21642" x2="60500" y2="27985"/>
                      </a14:backgroundRemoval>
                    </a14:imgEffect>
                  </a14:imgLayer>
                </a14:imgProps>
              </a:ext>
            </a:extLst>
          </a:blip>
          <a:stretch>
            <a:fillRect/>
          </a:stretch>
        </p:blipFill>
        <p:spPr>
          <a:xfrm>
            <a:off x="8610600" y="1206107"/>
            <a:ext cx="3313278" cy="2220203"/>
          </a:xfrm>
          <a:prstGeom prst="rect">
            <a:avLst/>
          </a:prstGeom>
        </p:spPr>
      </p:pic>
      <p:pic>
        <p:nvPicPr>
          <p:cNvPr id="9" name="Picture 8">
            <a:extLst>
              <a:ext uri="{FF2B5EF4-FFF2-40B4-BE49-F238E27FC236}">
                <a16:creationId xmlns:a16="http://schemas.microsoft.com/office/drawing/2014/main" id="{41F9FC22-0CB2-1796-C3F3-A21C3F049159}"/>
              </a:ext>
              <a:ext uri="{C183D7F6-B498-43B3-948B-1728B52AA6E4}">
                <adec:decorative xmlns:adec="http://schemas.microsoft.com/office/drawing/2017/decorative" val="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879452" y="6119450"/>
            <a:ext cx="8433096" cy="419462"/>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02876BF0-C8FF-7EE0-BE11-2F37209E5239}"/>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15321539-CDA7-CC2D-873C-88F204242F86}"/>
              </a:ext>
            </a:extLst>
          </p:cNvPr>
          <p:cNvSpPr>
            <a:spLocks noGrp="1"/>
          </p:cNvSpPr>
          <p:nvPr>
            <p:ph type="sldNum" sz="quarter" idx="12"/>
          </p:nvPr>
        </p:nvSpPr>
        <p:spPr/>
        <p:txBody>
          <a:bodyPr/>
          <a:lstStyle/>
          <a:p>
            <a:fld id="{B24F5015-3417-4B27-A586-E4CCF4D77832}" type="slidenum">
              <a:rPr lang="en-US" smtClean="0"/>
              <a:t>58</a:t>
            </a:fld>
            <a:endParaRPr lang="en-US"/>
          </a:p>
        </p:txBody>
      </p:sp>
    </p:spTree>
    <p:extLst>
      <p:ext uri="{BB962C8B-B14F-4D97-AF65-F5344CB8AC3E}">
        <p14:creationId xmlns:p14="http://schemas.microsoft.com/office/powerpoint/2010/main" val="30414688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6E90-8EEA-3750-0445-DCA5CD6FBBAD}"/>
              </a:ext>
            </a:extLst>
          </p:cNvPr>
          <p:cNvSpPr>
            <a:spLocks noGrp="1"/>
          </p:cNvSpPr>
          <p:nvPr>
            <p:ph type="title"/>
          </p:nvPr>
        </p:nvSpPr>
        <p:spPr>
          <a:xfrm>
            <a:off x="838200" y="112976"/>
            <a:ext cx="10515600" cy="1325563"/>
          </a:xfrm>
        </p:spPr>
        <p:txBody>
          <a:bodyPr/>
          <a:lstStyle/>
          <a:p>
            <a:r>
              <a:rPr lang="en-US" dirty="0"/>
              <a:t>Summary</a:t>
            </a:r>
          </a:p>
        </p:txBody>
      </p:sp>
      <p:sp>
        <p:nvSpPr>
          <p:cNvPr id="3" name="Content Placeholder 2">
            <a:extLst>
              <a:ext uri="{FF2B5EF4-FFF2-40B4-BE49-F238E27FC236}">
                <a16:creationId xmlns:a16="http://schemas.microsoft.com/office/drawing/2014/main" id="{5A7ABF16-1786-C4B4-B4F6-5BEAF47559F7}"/>
              </a:ext>
            </a:extLst>
          </p:cNvPr>
          <p:cNvSpPr>
            <a:spLocks noGrp="1"/>
          </p:cNvSpPr>
          <p:nvPr>
            <p:ph idx="1"/>
          </p:nvPr>
        </p:nvSpPr>
        <p:spPr>
          <a:xfrm>
            <a:off x="838200" y="1721775"/>
            <a:ext cx="10515600" cy="4351338"/>
          </a:xfrm>
        </p:spPr>
        <p:txBody>
          <a:bodyPr/>
          <a:lstStyle/>
          <a:p>
            <a:r>
              <a:rPr lang="en-US" dirty="0"/>
              <a:t>Once the Stop, Think, and Go Decision-Making Process is understood by students, they can learn to execute the process quickly with quality results. They must first STOP and state the driving goal and problem and then THINK of choices to filter that will address the driving risks. When filtering their choices, they must ask themselves three questions: 	</a:t>
            </a:r>
          </a:p>
          <a:p>
            <a:pPr lvl="1"/>
            <a:r>
              <a:rPr lang="en-US" b="1" dirty="0"/>
              <a:t>Right Filter </a:t>
            </a:r>
            <a:r>
              <a:rPr lang="en-US" dirty="0"/>
              <a:t>– Is this choice a right thing to do?</a:t>
            </a:r>
          </a:p>
          <a:p>
            <a:pPr lvl="1"/>
            <a:r>
              <a:rPr lang="en-US" b="1" dirty="0"/>
              <a:t>Reality Filter </a:t>
            </a:r>
            <a:r>
              <a:rPr lang="en-US" dirty="0"/>
              <a:t>– Where is my evidence?</a:t>
            </a:r>
          </a:p>
          <a:p>
            <a:pPr lvl="1"/>
            <a:r>
              <a:rPr lang="en-US" b="1" dirty="0"/>
              <a:t>Responsibility Filter</a:t>
            </a:r>
            <a:r>
              <a:rPr lang="en-US" dirty="0"/>
              <a:t> – Do I feel comfortable with this choice?</a:t>
            </a:r>
            <a:endParaRPr lang="en-US" b="1" dirty="0"/>
          </a:p>
        </p:txBody>
      </p:sp>
      <p:sp>
        <p:nvSpPr>
          <p:cNvPr id="4" name="Date Placeholder 3">
            <a:extLst>
              <a:ext uri="{FF2B5EF4-FFF2-40B4-BE49-F238E27FC236}">
                <a16:creationId xmlns:a16="http://schemas.microsoft.com/office/drawing/2014/main" id="{BB3A549A-AC55-51C8-A092-D2AEDC5A3DA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3F6AEE67-5E90-96BF-A02A-4D76B861EDE5}"/>
              </a:ext>
            </a:extLst>
          </p:cNvPr>
          <p:cNvSpPr>
            <a:spLocks noGrp="1"/>
          </p:cNvSpPr>
          <p:nvPr>
            <p:ph type="sldNum" sz="quarter" idx="12"/>
          </p:nvPr>
        </p:nvSpPr>
        <p:spPr/>
        <p:txBody>
          <a:bodyPr/>
          <a:lstStyle/>
          <a:p>
            <a:fld id="{B24F5015-3417-4B27-A586-E4CCF4D77832}" type="slidenum">
              <a:rPr lang="en-US" smtClean="0"/>
              <a:t>59</a:t>
            </a:fld>
            <a:endParaRPr lang="en-US"/>
          </a:p>
        </p:txBody>
      </p:sp>
      <p:pic>
        <p:nvPicPr>
          <p:cNvPr id="7" name="Picture 6">
            <a:extLst>
              <a:ext uri="{FF2B5EF4-FFF2-40B4-BE49-F238E27FC236}">
                <a16:creationId xmlns:a16="http://schemas.microsoft.com/office/drawing/2014/main" id="{86AB9610-CE46-A3A5-1B08-F3A0D5142B63}"/>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58501" y="1019077"/>
            <a:ext cx="8433096"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4F265CDD-19F5-DBAC-D92A-0E8C0569767F}"/>
              </a:ext>
              <a:ext uri="{C183D7F6-B498-43B3-948B-1728B52AA6E4}">
                <adec:decorative xmlns:adec="http://schemas.microsoft.com/office/drawing/2017/decorative" val="1"/>
              </a:ext>
            </a:extLst>
          </p:cNvPr>
          <p:cNvPicPr>
            <a:picLocks noChangeAspect="1"/>
          </p:cNvPicPr>
          <p:nvPr/>
        </p:nvPicPr>
        <p:blipFill rotWithShape="1">
          <a:blip r:embed="rId5"/>
          <a:srcRect l="4258" t="43187" r="22387" b="34503"/>
          <a:stretch>
            <a:fillRect/>
          </a:stretch>
        </p:blipFill>
        <p:spPr bwMode="auto">
          <a:xfrm>
            <a:off x="4066402" y="5905333"/>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681571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343F7-4FC2-4AC2-EE05-C6EB9AD5D042}"/>
              </a:ext>
            </a:extLst>
          </p:cNvPr>
          <p:cNvSpPr>
            <a:spLocks noGrp="1"/>
          </p:cNvSpPr>
          <p:nvPr>
            <p:ph type="title"/>
          </p:nvPr>
        </p:nvSpPr>
        <p:spPr>
          <a:xfrm>
            <a:off x="838200" y="155394"/>
            <a:ext cx="10515600" cy="1325563"/>
          </a:xfrm>
        </p:spPr>
        <p:txBody>
          <a:bodyPr/>
          <a:lstStyle/>
          <a:p>
            <a:r>
              <a:rPr lang="en-US" dirty="0"/>
              <a:t>Reasons Why Students Fail to </a:t>
            </a:r>
            <a:br>
              <a:rPr lang="en-US" dirty="0"/>
            </a:br>
            <a:r>
              <a:rPr lang="en-US" dirty="0"/>
              <a:t>Use Decision-Making</a:t>
            </a:r>
          </a:p>
        </p:txBody>
      </p:sp>
      <p:sp>
        <p:nvSpPr>
          <p:cNvPr id="3" name="Content Placeholder 2">
            <a:extLst>
              <a:ext uri="{FF2B5EF4-FFF2-40B4-BE49-F238E27FC236}">
                <a16:creationId xmlns:a16="http://schemas.microsoft.com/office/drawing/2014/main" id="{4D916E6B-4E69-30F6-15C3-216799DEE8B7}"/>
              </a:ext>
            </a:extLst>
          </p:cNvPr>
          <p:cNvSpPr>
            <a:spLocks noGrp="1"/>
          </p:cNvSpPr>
          <p:nvPr>
            <p:ph idx="1"/>
          </p:nvPr>
        </p:nvSpPr>
        <p:spPr>
          <a:xfrm>
            <a:off x="838200" y="1960562"/>
            <a:ext cx="10515600" cy="4351338"/>
          </a:xfrm>
        </p:spPr>
        <p:txBody>
          <a:bodyPr>
            <a:normAutofit fontScale="92500" lnSpcReduction="10000"/>
          </a:bodyPr>
          <a:lstStyle/>
          <a:p>
            <a:r>
              <a:rPr lang="en-US" dirty="0"/>
              <a:t>Decision-making is a topic covered in most, if not all, driver education instruction manuals and yet many students do not use what they have been taught</a:t>
            </a:r>
          </a:p>
          <a:p>
            <a:r>
              <a:rPr lang="en-US" dirty="0"/>
              <a:t>One of the major limitations of driver safety is based on what a driver is willing to do. Drivers, who are unwilling to apply what they know, limit their safety</a:t>
            </a:r>
          </a:p>
          <a:p>
            <a:r>
              <a:rPr lang="en-US" dirty="0"/>
              <a:t>However, many drivers, despite good intentions, never learn how to make effective and responsible decisions</a:t>
            </a:r>
          </a:p>
          <a:p>
            <a:r>
              <a:rPr lang="en-US" dirty="0" err="1"/>
              <a:t>Fournies</a:t>
            </a:r>
            <a:r>
              <a:rPr lang="en-US" dirty="0"/>
              <a:t> (1998) has cited several reasons why people fail to do what they are supposed to do, nine of which will be discussed here</a:t>
            </a:r>
          </a:p>
          <a:p>
            <a:pPr marL="0" indent="0">
              <a:buNone/>
            </a:pPr>
            <a:r>
              <a:rPr lang="en-US" dirty="0"/>
              <a:t>	</a:t>
            </a:r>
          </a:p>
          <a:p>
            <a:pPr marL="0" indent="0">
              <a:buNone/>
            </a:pPr>
            <a:endParaRPr lang="en-US" dirty="0"/>
          </a:p>
        </p:txBody>
      </p:sp>
      <p:sp>
        <p:nvSpPr>
          <p:cNvPr id="4" name="Date Placeholder 3">
            <a:extLst>
              <a:ext uri="{FF2B5EF4-FFF2-40B4-BE49-F238E27FC236}">
                <a16:creationId xmlns:a16="http://schemas.microsoft.com/office/drawing/2014/main" id="{9ED5E54F-DD81-D90A-141E-772D254FA015}"/>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62743A6-2F9C-C562-9E57-DF9F3100AA8F}"/>
              </a:ext>
            </a:extLst>
          </p:cNvPr>
          <p:cNvSpPr>
            <a:spLocks noGrp="1"/>
          </p:cNvSpPr>
          <p:nvPr>
            <p:ph type="sldNum" sz="quarter" idx="12"/>
          </p:nvPr>
        </p:nvSpPr>
        <p:spPr/>
        <p:txBody>
          <a:bodyPr/>
          <a:lstStyle/>
          <a:p>
            <a:fld id="{B24F5015-3417-4B27-A586-E4CCF4D77832}" type="slidenum">
              <a:rPr lang="en-US" smtClean="0"/>
              <a:t>60</a:t>
            </a:fld>
            <a:endParaRPr lang="en-US"/>
          </a:p>
        </p:txBody>
      </p:sp>
      <p:pic>
        <p:nvPicPr>
          <p:cNvPr id="7" name="Picture 6">
            <a:extLst>
              <a:ext uri="{FF2B5EF4-FFF2-40B4-BE49-F238E27FC236}">
                <a16:creationId xmlns:a16="http://schemas.microsoft.com/office/drawing/2014/main" id="{5946A9C5-E3F2-B12D-3DF6-493D93AB63C4}"/>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84200" y="1271226"/>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E84E0D05-0627-DC02-2D2F-8C2A18F0716E}"/>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607409" y="5950576"/>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459109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B069-4971-C08D-3CF4-A0BEFFC0087C}"/>
              </a:ext>
            </a:extLst>
          </p:cNvPr>
          <p:cNvSpPr>
            <a:spLocks noGrp="1"/>
          </p:cNvSpPr>
          <p:nvPr>
            <p:ph type="title"/>
          </p:nvPr>
        </p:nvSpPr>
        <p:spPr>
          <a:xfrm>
            <a:off x="838200" y="50801"/>
            <a:ext cx="10515600" cy="1325563"/>
          </a:xfrm>
        </p:spPr>
        <p:txBody>
          <a:bodyPr/>
          <a:lstStyle/>
          <a:p>
            <a:r>
              <a:rPr lang="en-US" dirty="0"/>
              <a:t>Reason One</a:t>
            </a:r>
          </a:p>
        </p:txBody>
      </p:sp>
      <p:sp>
        <p:nvSpPr>
          <p:cNvPr id="3" name="Content Placeholder 2">
            <a:extLst>
              <a:ext uri="{FF2B5EF4-FFF2-40B4-BE49-F238E27FC236}">
                <a16:creationId xmlns:a16="http://schemas.microsoft.com/office/drawing/2014/main" id="{9416E4E1-603A-C8AC-652E-36308A623991}"/>
              </a:ext>
            </a:extLst>
          </p:cNvPr>
          <p:cNvSpPr>
            <a:spLocks noGrp="1"/>
          </p:cNvSpPr>
          <p:nvPr>
            <p:ph idx="1"/>
          </p:nvPr>
        </p:nvSpPr>
        <p:spPr>
          <a:xfrm>
            <a:off x="838200" y="1549760"/>
            <a:ext cx="10515600" cy="4351338"/>
          </a:xfrm>
        </p:spPr>
        <p:txBody>
          <a:bodyPr>
            <a:normAutofit/>
          </a:bodyPr>
          <a:lstStyle/>
          <a:p>
            <a:r>
              <a:rPr lang="en-US" b="1" dirty="0"/>
              <a:t>They don't know why they are supposed to do it </a:t>
            </a:r>
            <a:endParaRPr lang="en-US" dirty="0"/>
          </a:p>
          <a:p>
            <a:pPr lvl="1"/>
            <a:r>
              <a:rPr lang="en-US" dirty="0"/>
              <a:t>Students are not likely to learn decision-making unless they are convinced that the process will benefit them</a:t>
            </a:r>
          </a:p>
          <a:p>
            <a:pPr lvl="1"/>
            <a:r>
              <a:rPr lang="en-US" dirty="0"/>
              <a:t>Need to experience the benefits of decision-making through activity that demonstrates its value</a:t>
            </a:r>
          </a:p>
          <a:p>
            <a:pPr lvl="1"/>
            <a:r>
              <a:rPr lang="en-US" dirty="0"/>
              <a:t>Must be taught driving from the perspective as a decision-making experience</a:t>
            </a:r>
          </a:p>
          <a:p>
            <a:pPr lvl="1"/>
            <a:r>
              <a:rPr lang="en-US" dirty="0"/>
              <a:t>Must see driving situations as decisions to be made and must understand the goal(s) to be achieved</a:t>
            </a:r>
          </a:p>
          <a:p>
            <a:pPr lvl="1"/>
            <a:r>
              <a:rPr lang="en-US" dirty="0"/>
              <a:t>Must likewise understand the benefits of decision-making and the pitfalls to those who fail to use the process effectively.</a:t>
            </a:r>
          </a:p>
          <a:p>
            <a:pPr lvl="1"/>
            <a:endParaRPr lang="en-US" dirty="0"/>
          </a:p>
          <a:p>
            <a:endParaRPr lang="en-US" dirty="0"/>
          </a:p>
        </p:txBody>
      </p:sp>
      <p:sp>
        <p:nvSpPr>
          <p:cNvPr id="4" name="Date Placeholder 3">
            <a:extLst>
              <a:ext uri="{FF2B5EF4-FFF2-40B4-BE49-F238E27FC236}">
                <a16:creationId xmlns:a16="http://schemas.microsoft.com/office/drawing/2014/main" id="{DD6F65F8-8AC0-B6E8-38F7-F4968ADF3A42}"/>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3B2CFC1-176B-9ACD-780B-9A7203FB53CB}"/>
              </a:ext>
            </a:extLst>
          </p:cNvPr>
          <p:cNvSpPr>
            <a:spLocks noGrp="1"/>
          </p:cNvSpPr>
          <p:nvPr>
            <p:ph type="sldNum" sz="quarter" idx="12"/>
          </p:nvPr>
        </p:nvSpPr>
        <p:spPr/>
        <p:txBody>
          <a:bodyPr/>
          <a:lstStyle/>
          <a:p>
            <a:fld id="{B24F5015-3417-4B27-A586-E4CCF4D77832}" type="slidenum">
              <a:rPr lang="en-US" smtClean="0"/>
              <a:t>61</a:t>
            </a:fld>
            <a:endParaRPr lang="en-US"/>
          </a:p>
        </p:txBody>
      </p:sp>
      <p:pic>
        <p:nvPicPr>
          <p:cNvPr id="7" name="Picture 6">
            <a:extLst>
              <a:ext uri="{FF2B5EF4-FFF2-40B4-BE49-F238E27FC236}">
                <a16:creationId xmlns:a16="http://schemas.microsoft.com/office/drawing/2014/main" id="{757C9AFD-A67B-BD68-0AAB-92E63DCAB871}"/>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59098" y="956902"/>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9E4476F1-6890-89A8-C406-01588272F430}"/>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850342" y="5837864"/>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728343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0EA6A-C23C-D88F-8FCD-A840298724E7}"/>
              </a:ext>
            </a:extLst>
          </p:cNvPr>
          <p:cNvSpPr>
            <a:spLocks noGrp="1"/>
          </p:cNvSpPr>
          <p:nvPr>
            <p:ph type="title"/>
          </p:nvPr>
        </p:nvSpPr>
        <p:spPr>
          <a:xfrm>
            <a:off x="838200" y="123695"/>
            <a:ext cx="10515600" cy="1325563"/>
          </a:xfrm>
        </p:spPr>
        <p:txBody>
          <a:bodyPr/>
          <a:lstStyle/>
          <a:p>
            <a:r>
              <a:rPr lang="en-US" dirty="0"/>
              <a:t>Reason Two</a:t>
            </a:r>
          </a:p>
        </p:txBody>
      </p:sp>
      <p:sp>
        <p:nvSpPr>
          <p:cNvPr id="3" name="Content Placeholder 2">
            <a:extLst>
              <a:ext uri="{FF2B5EF4-FFF2-40B4-BE49-F238E27FC236}">
                <a16:creationId xmlns:a16="http://schemas.microsoft.com/office/drawing/2014/main" id="{C3F18EDD-21FF-446E-D941-75ECACFD3924}"/>
              </a:ext>
            </a:extLst>
          </p:cNvPr>
          <p:cNvSpPr>
            <a:spLocks noGrp="1"/>
          </p:cNvSpPr>
          <p:nvPr>
            <p:ph idx="1"/>
          </p:nvPr>
        </p:nvSpPr>
        <p:spPr>
          <a:xfrm>
            <a:off x="838200" y="1778646"/>
            <a:ext cx="10515600" cy="2520464"/>
          </a:xfrm>
        </p:spPr>
        <p:txBody>
          <a:bodyPr/>
          <a:lstStyle/>
          <a:p>
            <a:r>
              <a:rPr lang="en-US" b="1" dirty="0"/>
              <a:t>They don't know what they are supposed to do</a:t>
            </a:r>
          </a:p>
          <a:p>
            <a:pPr lvl="1"/>
            <a:r>
              <a:rPr lang="en-US" dirty="0"/>
              <a:t>Students may fail to make effective and responsible decisions, because they don't know what they are supposed to do</a:t>
            </a:r>
          </a:p>
          <a:p>
            <a:pPr lvl="1"/>
            <a:r>
              <a:rPr lang="en-US" dirty="0"/>
              <a:t>They must understand the steps of decision-making, how they are sequenced, and the purpose of each step</a:t>
            </a:r>
          </a:p>
          <a:p>
            <a:endParaRPr lang="en-US" dirty="0"/>
          </a:p>
        </p:txBody>
      </p:sp>
      <p:sp>
        <p:nvSpPr>
          <p:cNvPr id="4" name="Date Placeholder 3">
            <a:extLst>
              <a:ext uri="{FF2B5EF4-FFF2-40B4-BE49-F238E27FC236}">
                <a16:creationId xmlns:a16="http://schemas.microsoft.com/office/drawing/2014/main" id="{BDC42295-2C7B-E53B-BF2D-293CFC2D121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3B40D070-8738-CF0B-4258-285EDF091AA2}"/>
              </a:ext>
            </a:extLst>
          </p:cNvPr>
          <p:cNvSpPr>
            <a:spLocks noGrp="1"/>
          </p:cNvSpPr>
          <p:nvPr>
            <p:ph type="sldNum" sz="quarter" idx="12"/>
          </p:nvPr>
        </p:nvSpPr>
        <p:spPr/>
        <p:txBody>
          <a:bodyPr/>
          <a:lstStyle/>
          <a:p>
            <a:fld id="{B24F5015-3417-4B27-A586-E4CCF4D77832}" type="slidenum">
              <a:rPr lang="en-US" smtClean="0"/>
              <a:t>62</a:t>
            </a:fld>
            <a:endParaRPr lang="en-US"/>
          </a:p>
        </p:txBody>
      </p:sp>
      <p:pic>
        <p:nvPicPr>
          <p:cNvPr id="7" name="Picture 6">
            <a:extLst>
              <a:ext uri="{FF2B5EF4-FFF2-40B4-BE49-F238E27FC236}">
                <a16:creationId xmlns:a16="http://schemas.microsoft.com/office/drawing/2014/main" id="{4132804C-CD49-7F29-7A98-1AA4A184F9F4}"/>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89578" y="1029796"/>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61E33A75-70B1-CD73-2447-4D29924F56AD}"/>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850342" y="5837864"/>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62138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0D0BE-39BF-56F5-4C79-14483CEFF515}"/>
              </a:ext>
            </a:extLst>
          </p:cNvPr>
          <p:cNvSpPr>
            <a:spLocks noGrp="1"/>
          </p:cNvSpPr>
          <p:nvPr>
            <p:ph type="title"/>
          </p:nvPr>
        </p:nvSpPr>
        <p:spPr>
          <a:xfrm>
            <a:off x="838200" y="136525"/>
            <a:ext cx="10515600" cy="1325563"/>
          </a:xfrm>
        </p:spPr>
        <p:txBody>
          <a:bodyPr/>
          <a:lstStyle/>
          <a:p>
            <a:r>
              <a:rPr lang="en-US" dirty="0"/>
              <a:t>Reason Three</a:t>
            </a:r>
          </a:p>
        </p:txBody>
      </p:sp>
      <p:sp>
        <p:nvSpPr>
          <p:cNvPr id="3" name="Content Placeholder 2">
            <a:extLst>
              <a:ext uri="{FF2B5EF4-FFF2-40B4-BE49-F238E27FC236}">
                <a16:creationId xmlns:a16="http://schemas.microsoft.com/office/drawing/2014/main" id="{CBABF3B6-1F05-3764-BAFC-5889156601FC}"/>
              </a:ext>
            </a:extLst>
          </p:cNvPr>
          <p:cNvSpPr>
            <a:spLocks noGrp="1"/>
          </p:cNvSpPr>
          <p:nvPr>
            <p:ph idx="1"/>
          </p:nvPr>
        </p:nvSpPr>
        <p:spPr>
          <a:xfrm>
            <a:off x="838200" y="1554788"/>
            <a:ext cx="10515600" cy="4351338"/>
          </a:xfrm>
        </p:spPr>
        <p:txBody>
          <a:bodyPr/>
          <a:lstStyle/>
          <a:p>
            <a:r>
              <a:rPr lang="en-US" b="1" dirty="0"/>
              <a:t>They don't know how to do it</a:t>
            </a:r>
          </a:p>
          <a:p>
            <a:pPr lvl="1"/>
            <a:r>
              <a:rPr lang="en-US" dirty="0"/>
              <a:t>Students may know why they are to make decisions and what to do, but still fail because they don't know how to do it</a:t>
            </a:r>
          </a:p>
          <a:p>
            <a:pPr lvl="1"/>
            <a:r>
              <a:rPr lang="en-US" dirty="0"/>
              <a:t>Telling and explaining do not guarantee knowing how to do something</a:t>
            </a:r>
          </a:p>
          <a:p>
            <a:pPr lvl="1"/>
            <a:r>
              <a:rPr lang="en-US" dirty="0"/>
              <a:t>Students need practice and feedback while using decision-making</a:t>
            </a:r>
          </a:p>
          <a:p>
            <a:pPr lvl="1"/>
            <a:r>
              <a:rPr lang="en-US" dirty="0"/>
              <a:t>They need to be coached through each step of the process until they can do it easily and confidently on their own</a:t>
            </a:r>
          </a:p>
          <a:p>
            <a:pPr lvl="1"/>
            <a:r>
              <a:rPr lang="en-US" dirty="0"/>
              <a:t>The process must be taught with care</a:t>
            </a:r>
          </a:p>
          <a:p>
            <a:pPr lvl="1"/>
            <a:r>
              <a:rPr lang="en-US" dirty="0"/>
              <a:t>Instructors must be consistent in their teaching, insistent in their expectations of its use and persistent in their guidance in helping their students to self-improve in its use</a:t>
            </a:r>
          </a:p>
        </p:txBody>
      </p:sp>
      <p:sp>
        <p:nvSpPr>
          <p:cNvPr id="4" name="Date Placeholder 3">
            <a:extLst>
              <a:ext uri="{FF2B5EF4-FFF2-40B4-BE49-F238E27FC236}">
                <a16:creationId xmlns:a16="http://schemas.microsoft.com/office/drawing/2014/main" id="{F3ADC02F-A1A9-627F-ED61-43142A6DFF66}"/>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572E840E-89BA-FA0E-AE35-64FF960D55B4}"/>
              </a:ext>
            </a:extLst>
          </p:cNvPr>
          <p:cNvSpPr>
            <a:spLocks noGrp="1"/>
          </p:cNvSpPr>
          <p:nvPr>
            <p:ph type="sldNum" sz="quarter" idx="12"/>
          </p:nvPr>
        </p:nvSpPr>
        <p:spPr/>
        <p:txBody>
          <a:bodyPr/>
          <a:lstStyle/>
          <a:p>
            <a:fld id="{B24F5015-3417-4B27-A586-E4CCF4D77832}" type="slidenum">
              <a:rPr lang="en-US" smtClean="0"/>
              <a:t>63</a:t>
            </a:fld>
            <a:endParaRPr lang="en-US"/>
          </a:p>
        </p:txBody>
      </p:sp>
      <p:pic>
        <p:nvPicPr>
          <p:cNvPr id="7" name="Picture 6">
            <a:extLst>
              <a:ext uri="{FF2B5EF4-FFF2-40B4-BE49-F238E27FC236}">
                <a16:creationId xmlns:a16="http://schemas.microsoft.com/office/drawing/2014/main" id="{00A6EFEB-87E7-4F5E-9C8C-9E0373346580}"/>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38778" y="1042626"/>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E575F095-4AB9-571E-5F7C-0503FBA3FFEB}"/>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850342" y="5998827"/>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459328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E0967-4BB3-3416-74C7-096202A1EC8D}"/>
              </a:ext>
            </a:extLst>
          </p:cNvPr>
          <p:cNvSpPr>
            <a:spLocks noGrp="1"/>
          </p:cNvSpPr>
          <p:nvPr>
            <p:ph type="title"/>
          </p:nvPr>
        </p:nvSpPr>
        <p:spPr>
          <a:xfrm>
            <a:off x="838200" y="108382"/>
            <a:ext cx="10515600" cy="1325563"/>
          </a:xfrm>
        </p:spPr>
        <p:txBody>
          <a:bodyPr/>
          <a:lstStyle/>
          <a:p>
            <a:r>
              <a:rPr lang="en-US" dirty="0"/>
              <a:t>Reason Four</a:t>
            </a:r>
          </a:p>
        </p:txBody>
      </p:sp>
      <p:sp>
        <p:nvSpPr>
          <p:cNvPr id="3" name="Content Placeholder 2">
            <a:extLst>
              <a:ext uri="{FF2B5EF4-FFF2-40B4-BE49-F238E27FC236}">
                <a16:creationId xmlns:a16="http://schemas.microsoft.com/office/drawing/2014/main" id="{03037453-C387-D31D-8A18-8C381F12CCA3}"/>
              </a:ext>
            </a:extLst>
          </p:cNvPr>
          <p:cNvSpPr>
            <a:spLocks noGrp="1"/>
          </p:cNvSpPr>
          <p:nvPr>
            <p:ph idx="1"/>
          </p:nvPr>
        </p:nvSpPr>
        <p:spPr>
          <a:xfrm>
            <a:off x="838200" y="1980509"/>
            <a:ext cx="10515600" cy="2896982"/>
          </a:xfrm>
        </p:spPr>
        <p:txBody>
          <a:bodyPr/>
          <a:lstStyle/>
          <a:p>
            <a:r>
              <a:rPr lang="en-US" b="1" dirty="0"/>
              <a:t>They receive no positive consequences for doing it</a:t>
            </a:r>
          </a:p>
          <a:p>
            <a:pPr lvl="1"/>
            <a:r>
              <a:rPr lang="en-US" dirty="0"/>
              <a:t>Students who know how to use decision-making are not likely to persist in its use if they are not recognized for their efforts</a:t>
            </a:r>
          </a:p>
          <a:p>
            <a:pPr lvl="1"/>
            <a:r>
              <a:rPr lang="en-US" dirty="0"/>
              <a:t>Decision-making will be awkward at first and not something that students will continue to do if they think that it really doesn't matter to those teaching the model</a:t>
            </a:r>
          </a:p>
          <a:p>
            <a:pPr marL="0" indent="0">
              <a:buNone/>
            </a:pPr>
            <a:r>
              <a:rPr lang="en-US" dirty="0"/>
              <a:t>	</a:t>
            </a:r>
          </a:p>
          <a:p>
            <a:endParaRPr lang="en-US" dirty="0"/>
          </a:p>
        </p:txBody>
      </p:sp>
      <p:sp>
        <p:nvSpPr>
          <p:cNvPr id="4" name="Date Placeholder 3">
            <a:extLst>
              <a:ext uri="{FF2B5EF4-FFF2-40B4-BE49-F238E27FC236}">
                <a16:creationId xmlns:a16="http://schemas.microsoft.com/office/drawing/2014/main" id="{BF95766D-44B2-D1A3-200E-4DA47C36D25C}"/>
              </a:ext>
            </a:extLst>
          </p:cNvPr>
          <p:cNvSpPr>
            <a:spLocks noGrp="1"/>
          </p:cNvSpPr>
          <p:nvPr>
            <p:ph type="dt" sz="half" idx="10"/>
          </p:nvPr>
        </p:nvSpPr>
        <p:spPr/>
        <p:txBody>
          <a:bodyPr/>
          <a:lstStyle/>
          <a:p>
            <a:fld id="{A1DC029C-5B17-409B-86F2-A65FE5BE79A1}" type="datetime1">
              <a:rPr lang="en-US" smtClean="0"/>
              <a:t>9/10/2026</a:t>
            </a:fld>
            <a:endParaRPr lang="en-US" dirty="0"/>
          </a:p>
        </p:txBody>
      </p:sp>
      <p:sp>
        <p:nvSpPr>
          <p:cNvPr id="5" name="Slide Number Placeholder 4">
            <a:extLst>
              <a:ext uri="{FF2B5EF4-FFF2-40B4-BE49-F238E27FC236}">
                <a16:creationId xmlns:a16="http://schemas.microsoft.com/office/drawing/2014/main" id="{17DD1978-815C-9D2A-EE9D-D726E25D5C06}"/>
              </a:ext>
            </a:extLst>
          </p:cNvPr>
          <p:cNvSpPr>
            <a:spLocks noGrp="1"/>
          </p:cNvSpPr>
          <p:nvPr>
            <p:ph type="sldNum" sz="quarter" idx="12"/>
          </p:nvPr>
        </p:nvSpPr>
        <p:spPr/>
        <p:txBody>
          <a:bodyPr/>
          <a:lstStyle/>
          <a:p>
            <a:fld id="{B24F5015-3417-4B27-A586-E4CCF4D77832}" type="slidenum">
              <a:rPr lang="en-US" smtClean="0"/>
              <a:t>64</a:t>
            </a:fld>
            <a:endParaRPr lang="en-US"/>
          </a:p>
        </p:txBody>
      </p:sp>
      <p:pic>
        <p:nvPicPr>
          <p:cNvPr id="7" name="Picture 6">
            <a:extLst>
              <a:ext uri="{FF2B5EF4-FFF2-40B4-BE49-F238E27FC236}">
                <a16:creationId xmlns:a16="http://schemas.microsoft.com/office/drawing/2014/main" id="{2E107DA1-1903-F54B-A711-0AFDD4E42A2C}"/>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89578" y="1078034"/>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DB89512A-A14F-9EEA-9B76-67E531BF7674}"/>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850342" y="5998827"/>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40686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8457-4E50-4D1F-33F1-457C321842DC}"/>
              </a:ext>
            </a:extLst>
          </p:cNvPr>
          <p:cNvSpPr>
            <a:spLocks noGrp="1"/>
          </p:cNvSpPr>
          <p:nvPr>
            <p:ph type="title"/>
          </p:nvPr>
        </p:nvSpPr>
        <p:spPr>
          <a:xfrm>
            <a:off x="838200" y="136525"/>
            <a:ext cx="10515600" cy="1325563"/>
          </a:xfrm>
        </p:spPr>
        <p:txBody>
          <a:bodyPr/>
          <a:lstStyle/>
          <a:p>
            <a:r>
              <a:rPr lang="en-US" dirty="0"/>
              <a:t>Reason Five</a:t>
            </a:r>
          </a:p>
        </p:txBody>
      </p:sp>
      <p:sp>
        <p:nvSpPr>
          <p:cNvPr id="3" name="Content Placeholder 2">
            <a:extLst>
              <a:ext uri="{FF2B5EF4-FFF2-40B4-BE49-F238E27FC236}">
                <a16:creationId xmlns:a16="http://schemas.microsoft.com/office/drawing/2014/main" id="{8A222F79-D9B3-D677-AFA1-D3348A40634C}"/>
              </a:ext>
            </a:extLst>
          </p:cNvPr>
          <p:cNvSpPr>
            <a:spLocks noGrp="1"/>
          </p:cNvSpPr>
          <p:nvPr>
            <p:ph idx="1"/>
          </p:nvPr>
        </p:nvSpPr>
        <p:spPr>
          <a:xfrm>
            <a:off x="838200" y="2061191"/>
            <a:ext cx="10515600" cy="2735617"/>
          </a:xfrm>
        </p:spPr>
        <p:txBody>
          <a:bodyPr/>
          <a:lstStyle/>
          <a:p>
            <a:r>
              <a:rPr lang="en-US" b="1" dirty="0"/>
              <a:t>They think they are doing what they are supposed to do</a:t>
            </a:r>
          </a:p>
          <a:p>
            <a:pPr lvl="1"/>
            <a:r>
              <a:rPr lang="en-US" dirty="0"/>
              <a:t>Students are not likely to change what they are doing if they believe what they are doing is correct</a:t>
            </a:r>
          </a:p>
          <a:p>
            <a:pPr lvl="1"/>
            <a:r>
              <a:rPr lang="en-US" dirty="0"/>
              <a:t>Students will improve their decision-making skills if they experience the support and corrective actions driven by explicit feedback and appropriate modeling</a:t>
            </a:r>
          </a:p>
          <a:p>
            <a:endParaRPr lang="en-US" dirty="0"/>
          </a:p>
        </p:txBody>
      </p:sp>
      <p:sp>
        <p:nvSpPr>
          <p:cNvPr id="4" name="Date Placeholder 3">
            <a:extLst>
              <a:ext uri="{FF2B5EF4-FFF2-40B4-BE49-F238E27FC236}">
                <a16:creationId xmlns:a16="http://schemas.microsoft.com/office/drawing/2014/main" id="{BF4831A8-0854-1DA5-2AB7-C04CDB1F2B11}"/>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F3FD0F6-C6E6-2322-D625-0DAD7CDD760A}"/>
              </a:ext>
            </a:extLst>
          </p:cNvPr>
          <p:cNvSpPr>
            <a:spLocks noGrp="1"/>
          </p:cNvSpPr>
          <p:nvPr>
            <p:ph type="sldNum" sz="quarter" idx="12"/>
          </p:nvPr>
        </p:nvSpPr>
        <p:spPr/>
        <p:txBody>
          <a:bodyPr/>
          <a:lstStyle/>
          <a:p>
            <a:fld id="{B24F5015-3417-4B27-A586-E4CCF4D77832}" type="slidenum">
              <a:rPr lang="en-US" smtClean="0"/>
              <a:t>65</a:t>
            </a:fld>
            <a:endParaRPr lang="en-US"/>
          </a:p>
        </p:txBody>
      </p:sp>
      <p:pic>
        <p:nvPicPr>
          <p:cNvPr id="7" name="Picture 6">
            <a:extLst>
              <a:ext uri="{FF2B5EF4-FFF2-40B4-BE49-F238E27FC236}">
                <a16:creationId xmlns:a16="http://schemas.microsoft.com/office/drawing/2014/main" id="{95C580CD-3274-37B0-0EEF-CF19BE403D96}"/>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09898" y="1043470"/>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18FF2761-3A69-C005-73FA-D1898362233A}"/>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850342" y="5998827"/>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537423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98329-3C0F-4CEC-8515-C332E03ADE6D}"/>
              </a:ext>
            </a:extLst>
          </p:cNvPr>
          <p:cNvSpPr>
            <a:spLocks noGrp="1"/>
          </p:cNvSpPr>
          <p:nvPr>
            <p:ph type="title"/>
          </p:nvPr>
        </p:nvSpPr>
        <p:spPr>
          <a:xfrm>
            <a:off x="838200" y="185718"/>
            <a:ext cx="10515600" cy="1325563"/>
          </a:xfrm>
        </p:spPr>
        <p:txBody>
          <a:bodyPr/>
          <a:lstStyle/>
          <a:p>
            <a:r>
              <a:rPr lang="en-US" dirty="0"/>
              <a:t>Reason Six</a:t>
            </a:r>
          </a:p>
        </p:txBody>
      </p:sp>
      <p:sp>
        <p:nvSpPr>
          <p:cNvPr id="3" name="Content Placeholder 2">
            <a:extLst>
              <a:ext uri="{FF2B5EF4-FFF2-40B4-BE49-F238E27FC236}">
                <a16:creationId xmlns:a16="http://schemas.microsoft.com/office/drawing/2014/main" id="{BF80B64F-637A-09CE-3EFA-C5A65863B43F}"/>
              </a:ext>
            </a:extLst>
          </p:cNvPr>
          <p:cNvSpPr>
            <a:spLocks noGrp="1"/>
          </p:cNvSpPr>
          <p:nvPr>
            <p:ph idx="1"/>
          </p:nvPr>
        </p:nvSpPr>
        <p:spPr>
          <a:xfrm>
            <a:off x="838200" y="2163389"/>
            <a:ext cx="10515600" cy="2531222"/>
          </a:xfrm>
        </p:spPr>
        <p:txBody>
          <a:bodyPr/>
          <a:lstStyle/>
          <a:p>
            <a:r>
              <a:rPr lang="en-US" b="1" dirty="0"/>
              <a:t>They are rewarded for not doing what they are supposed to do</a:t>
            </a:r>
          </a:p>
          <a:p>
            <a:pPr lvl="1"/>
            <a:r>
              <a:rPr lang="en-US" dirty="0"/>
              <a:t>Instructors who accept less than well-demonstrated skills, will be accepting and rewarding mediocrity</a:t>
            </a:r>
          </a:p>
          <a:p>
            <a:pPr lvl="1"/>
            <a:r>
              <a:rPr lang="en-US" dirty="0"/>
              <a:t>Students will not correct poor decision-making habits under these circumstances</a:t>
            </a:r>
          </a:p>
          <a:p>
            <a:endParaRPr lang="en-US" dirty="0"/>
          </a:p>
        </p:txBody>
      </p:sp>
      <p:sp>
        <p:nvSpPr>
          <p:cNvPr id="4" name="Date Placeholder 3">
            <a:extLst>
              <a:ext uri="{FF2B5EF4-FFF2-40B4-BE49-F238E27FC236}">
                <a16:creationId xmlns:a16="http://schemas.microsoft.com/office/drawing/2014/main" id="{31D4268F-1D85-84EF-FC68-A9BDCE7D122D}"/>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05BDC88E-FF76-6E30-3FD4-28E1E94E8677}"/>
              </a:ext>
            </a:extLst>
          </p:cNvPr>
          <p:cNvSpPr>
            <a:spLocks noGrp="1"/>
          </p:cNvSpPr>
          <p:nvPr>
            <p:ph type="sldNum" sz="quarter" idx="12"/>
          </p:nvPr>
        </p:nvSpPr>
        <p:spPr/>
        <p:txBody>
          <a:bodyPr/>
          <a:lstStyle/>
          <a:p>
            <a:fld id="{B24F5015-3417-4B27-A586-E4CCF4D77832}" type="slidenum">
              <a:rPr lang="en-US" smtClean="0"/>
              <a:t>66</a:t>
            </a:fld>
            <a:endParaRPr lang="en-US"/>
          </a:p>
        </p:txBody>
      </p:sp>
      <p:pic>
        <p:nvPicPr>
          <p:cNvPr id="7" name="Picture 6">
            <a:extLst>
              <a:ext uri="{FF2B5EF4-FFF2-40B4-BE49-F238E27FC236}">
                <a16:creationId xmlns:a16="http://schemas.microsoft.com/office/drawing/2014/main" id="{FFFEB51F-23FA-EFA6-E501-2A713421336B}"/>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79418" y="1091819"/>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7C5CC171-A063-2357-E2A7-18AF7C071488}"/>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850342" y="5998827"/>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256420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E746C-D0BF-1883-E31F-01CEC4E41F56}"/>
              </a:ext>
            </a:extLst>
          </p:cNvPr>
          <p:cNvSpPr>
            <a:spLocks noGrp="1"/>
          </p:cNvSpPr>
          <p:nvPr>
            <p:ph type="title"/>
          </p:nvPr>
        </p:nvSpPr>
        <p:spPr>
          <a:xfrm>
            <a:off x="838200" y="136525"/>
            <a:ext cx="10515600" cy="1325563"/>
          </a:xfrm>
        </p:spPr>
        <p:txBody>
          <a:bodyPr/>
          <a:lstStyle/>
          <a:p>
            <a:r>
              <a:rPr lang="en-US" dirty="0"/>
              <a:t>Reason Seven</a:t>
            </a:r>
          </a:p>
        </p:txBody>
      </p:sp>
      <p:sp>
        <p:nvSpPr>
          <p:cNvPr id="3" name="Content Placeholder 2">
            <a:extLst>
              <a:ext uri="{FF2B5EF4-FFF2-40B4-BE49-F238E27FC236}">
                <a16:creationId xmlns:a16="http://schemas.microsoft.com/office/drawing/2014/main" id="{B5227759-8AFB-9921-1691-21C07F4A927D}"/>
              </a:ext>
            </a:extLst>
          </p:cNvPr>
          <p:cNvSpPr>
            <a:spLocks noGrp="1"/>
          </p:cNvSpPr>
          <p:nvPr>
            <p:ph idx="1"/>
          </p:nvPr>
        </p:nvSpPr>
        <p:spPr>
          <a:xfrm>
            <a:off x="838200" y="1962579"/>
            <a:ext cx="10515600" cy="2628041"/>
          </a:xfrm>
        </p:spPr>
        <p:txBody>
          <a:bodyPr/>
          <a:lstStyle/>
          <a:p>
            <a:r>
              <a:rPr lang="en-US" b="1" dirty="0"/>
              <a:t>They are punished for doing what they are supposed to do</a:t>
            </a:r>
          </a:p>
          <a:p>
            <a:pPr lvl="1"/>
            <a:r>
              <a:rPr lang="en-US" dirty="0"/>
              <a:t>Students will become discouraged if they do not receive praise for their efforts</a:t>
            </a:r>
          </a:p>
          <a:p>
            <a:pPr lvl="1"/>
            <a:r>
              <a:rPr lang="en-US" dirty="0"/>
              <a:t>When students are learning to make decisions, instructors need to recognize any improvements they make in using the decision-making process</a:t>
            </a:r>
          </a:p>
          <a:p>
            <a:endParaRPr lang="en-US" dirty="0"/>
          </a:p>
        </p:txBody>
      </p:sp>
      <p:sp>
        <p:nvSpPr>
          <p:cNvPr id="4" name="Date Placeholder 3">
            <a:extLst>
              <a:ext uri="{FF2B5EF4-FFF2-40B4-BE49-F238E27FC236}">
                <a16:creationId xmlns:a16="http://schemas.microsoft.com/office/drawing/2014/main" id="{B54D6D7A-E03F-1628-C263-536E491876D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72D80281-9D62-240D-35D0-84DD09583B65}"/>
              </a:ext>
            </a:extLst>
          </p:cNvPr>
          <p:cNvSpPr>
            <a:spLocks noGrp="1"/>
          </p:cNvSpPr>
          <p:nvPr>
            <p:ph type="sldNum" sz="quarter" idx="12"/>
          </p:nvPr>
        </p:nvSpPr>
        <p:spPr/>
        <p:txBody>
          <a:bodyPr/>
          <a:lstStyle/>
          <a:p>
            <a:fld id="{B24F5015-3417-4B27-A586-E4CCF4D77832}" type="slidenum">
              <a:rPr lang="en-US" smtClean="0"/>
              <a:t>67</a:t>
            </a:fld>
            <a:endParaRPr lang="en-US"/>
          </a:p>
        </p:txBody>
      </p:sp>
      <p:pic>
        <p:nvPicPr>
          <p:cNvPr id="7" name="Picture 6">
            <a:extLst>
              <a:ext uri="{FF2B5EF4-FFF2-40B4-BE49-F238E27FC236}">
                <a16:creationId xmlns:a16="http://schemas.microsoft.com/office/drawing/2014/main" id="{86938CE0-0826-302A-0A2F-485C10197D70}"/>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89578" y="1042626"/>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F9781F61-6765-F500-5607-780536D05260}"/>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850342" y="5998827"/>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621794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C90C-C50C-D5B9-08C4-D87BAD802946}"/>
              </a:ext>
            </a:extLst>
          </p:cNvPr>
          <p:cNvSpPr>
            <a:spLocks noGrp="1"/>
          </p:cNvSpPr>
          <p:nvPr>
            <p:ph type="title"/>
          </p:nvPr>
        </p:nvSpPr>
        <p:spPr>
          <a:xfrm>
            <a:off x="838200" y="108382"/>
            <a:ext cx="10515600" cy="1325563"/>
          </a:xfrm>
        </p:spPr>
        <p:txBody>
          <a:bodyPr/>
          <a:lstStyle/>
          <a:p>
            <a:r>
              <a:rPr lang="en-US" dirty="0"/>
              <a:t>Reason Eight</a:t>
            </a:r>
          </a:p>
        </p:txBody>
      </p:sp>
      <p:sp>
        <p:nvSpPr>
          <p:cNvPr id="3" name="Content Placeholder 2">
            <a:extLst>
              <a:ext uri="{FF2B5EF4-FFF2-40B4-BE49-F238E27FC236}">
                <a16:creationId xmlns:a16="http://schemas.microsoft.com/office/drawing/2014/main" id="{51D305E6-2A9C-9F8F-EF13-3F6558379ADB}"/>
              </a:ext>
            </a:extLst>
          </p:cNvPr>
          <p:cNvSpPr>
            <a:spLocks noGrp="1"/>
          </p:cNvSpPr>
          <p:nvPr>
            <p:ph idx="1"/>
          </p:nvPr>
        </p:nvSpPr>
        <p:spPr>
          <a:xfrm>
            <a:off x="838200" y="1856796"/>
            <a:ext cx="10515600" cy="3144408"/>
          </a:xfrm>
        </p:spPr>
        <p:txBody>
          <a:bodyPr/>
          <a:lstStyle/>
          <a:p>
            <a:r>
              <a:rPr lang="en-US" b="1" dirty="0"/>
              <a:t>They anticipate negative consequences for doing it</a:t>
            </a:r>
          </a:p>
          <a:p>
            <a:pPr lvl="1"/>
            <a:r>
              <a:rPr lang="en-US" dirty="0"/>
              <a:t>Students need to know that their instructors will set high standards for their performance and will encourage them to try new behaviors</a:t>
            </a:r>
          </a:p>
          <a:p>
            <a:pPr lvl="1"/>
            <a:r>
              <a:rPr lang="en-US" dirty="0"/>
              <a:t>Students need to understand that their questions are encouraged, that help will be provided when asked, and that they will experience occasional failure during the learning process but will not be punished for their efforts to succeed. Using this approach, students will be free to learn and will feel safe and secure during the learning process</a:t>
            </a:r>
          </a:p>
          <a:p>
            <a:endParaRPr lang="en-US" dirty="0"/>
          </a:p>
        </p:txBody>
      </p:sp>
      <p:sp>
        <p:nvSpPr>
          <p:cNvPr id="4" name="Date Placeholder 3">
            <a:extLst>
              <a:ext uri="{FF2B5EF4-FFF2-40B4-BE49-F238E27FC236}">
                <a16:creationId xmlns:a16="http://schemas.microsoft.com/office/drawing/2014/main" id="{79649E3B-9598-8758-9B8E-4E82AF73B7A1}"/>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388A8339-C340-5AEB-C853-381D8F19B9D3}"/>
              </a:ext>
            </a:extLst>
          </p:cNvPr>
          <p:cNvSpPr>
            <a:spLocks noGrp="1"/>
          </p:cNvSpPr>
          <p:nvPr>
            <p:ph type="sldNum" sz="quarter" idx="12"/>
          </p:nvPr>
        </p:nvSpPr>
        <p:spPr/>
        <p:txBody>
          <a:bodyPr/>
          <a:lstStyle/>
          <a:p>
            <a:fld id="{B24F5015-3417-4B27-A586-E4CCF4D77832}" type="slidenum">
              <a:rPr lang="en-US" smtClean="0"/>
              <a:t>68</a:t>
            </a:fld>
            <a:endParaRPr lang="en-US"/>
          </a:p>
        </p:txBody>
      </p:sp>
      <p:pic>
        <p:nvPicPr>
          <p:cNvPr id="7" name="Picture 6">
            <a:extLst>
              <a:ext uri="{FF2B5EF4-FFF2-40B4-BE49-F238E27FC236}">
                <a16:creationId xmlns:a16="http://schemas.microsoft.com/office/drawing/2014/main" id="{8B5CF37C-71A4-408E-B8BE-A5606328EEB4}"/>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69258" y="1050961"/>
            <a:ext cx="959761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925EC6AF-20F5-30CA-20C7-97007E5D36C7}"/>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775039" y="5835220"/>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355281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A5856-944E-0DB6-693A-EBB203CE8120}"/>
              </a:ext>
            </a:extLst>
          </p:cNvPr>
          <p:cNvSpPr>
            <a:spLocks noGrp="1"/>
          </p:cNvSpPr>
          <p:nvPr>
            <p:ph type="title"/>
          </p:nvPr>
        </p:nvSpPr>
        <p:spPr>
          <a:xfrm>
            <a:off x="838200" y="136525"/>
            <a:ext cx="10515600" cy="1325563"/>
          </a:xfrm>
        </p:spPr>
        <p:txBody>
          <a:bodyPr/>
          <a:lstStyle/>
          <a:p>
            <a:r>
              <a:rPr lang="en-US" dirty="0"/>
              <a:t>Reason Nine</a:t>
            </a:r>
          </a:p>
        </p:txBody>
      </p:sp>
      <p:sp>
        <p:nvSpPr>
          <p:cNvPr id="3" name="Content Placeholder 2">
            <a:extLst>
              <a:ext uri="{FF2B5EF4-FFF2-40B4-BE49-F238E27FC236}">
                <a16:creationId xmlns:a16="http://schemas.microsoft.com/office/drawing/2014/main" id="{9B73E1E6-1768-1D3B-5279-21F485C08FC5}"/>
              </a:ext>
            </a:extLst>
          </p:cNvPr>
          <p:cNvSpPr>
            <a:spLocks noGrp="1"/>
          </p:cNvSpPr>
          <p:nvPr>
            <p:ph idx="1"/>
          </p:nvPr>
        </p:nvSpPr>
        <p:spPr>
          <a:xfrm>
            <a:off x="838200" y="1825625"/>
            <a:ext cx="10515600" cy="3660775"/>
          </a:xfrm>
        </p:spPr>
        <p:txBody>
          <a:bodyPr/>
          <a:lstStyle/>
          <a:p>
            <a:r>
              <a:rPr lang="en-US" b="1" dirty="0"/>
              <a:t>They experience no negative consequences for poor performance</a:t>
            </a:r>
          </a:p>
          <a:p>
            <a:pPr lvl="1"/>
            <a:r>
              <a:rPr lang="en-US" dirty="0"/>
              <a:t>Poor performance left unchallenged will go unchanged</a:t>
            </a:r>
          </a:p>
          <a:p>
            <a:pPr lvl="1"/>
            <a:r>
              <a:rPr lang="en-US" dirty="0"/>
              <a:t>Negative consequences must be balanced with positive support. Failure to perform correctly and responsibly should result in a temporary suspension of driving instruction</a:t>
            </a:r>
          </a:p>
          <a:p>
            <a:pPr lvl="1"/>
            <a:r>
              <a:rPr lang="en-US" dirty="0"/>
              <a:t>Decision-making will improve when poor decision-making performance is not tolerated</a:t>
            </a:r>
          </a:p>
          <a:p>
            <a:endParaRPr lang="en-US" dirty="0"/>
          </a:p>
          <a:p>
            <a:endParaRPr lang="en-US" dirty="0"/>
          </a:p>
        </p:txBody>
      </p:sp>
      <p:sp>
        <p:nvSpPr>
          <p:cNvPr id="4" name="Date Placeholder 3">
            <a:extLst>
              <a:ext uri="{FF2B5EF4-FFF2-40B4-BE49-F238E27FC236}">
                <a16:creationId xmlns:a16="http://schemas.microsoft.com/office/drawing/2014/main" id="{0E0628BD-A972-5898-25AC-EC533EB483E9}"/>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BB02A87C-2298-1B51-F91E-3AF6B8C758F7}"/>
              </a:ext>
            </a:extLst>
          </p:cNvPr>
          <p:cNvSpPr>
            <a:spLocks noGrp="1"/>
          </p:cNvSpPr>
          <p:nvPr>
            <p:ph type="sldNum" sz="quarter" idx="12"/>
          </p:nvPr>
        </p:nvSpPr>
        <p:spPr/>
        <p:txBody>
          <a:bodyPr/>
          <a:lstStyle/>
          <a:p>
            <a:fld id="{B24F5015-3417-4B27-A586-E4CCF4D77832}" type="slidenum">
              <a:rPr lang="en-US" smtClean="0"/>
              <a:t>69</a:t>
            </a:fld>
            <a:endParaRPr lang="en-US"/>
          </a:p>
        </p:txBody>
      </p:sp>
      <p:pic>
        <p:nvPicPr>
          <p:cNvPr id="7" name="Picture 6">
            <a:extLst>
              <a:ext uri="{FF2B5EF4-FFF2-40B4-BE49-F238E27FC236}">
                <a16:creationId xmlns:a16="http://schemas.microsoft.com/office/drawing/2014/main" id="{2B21E111-F2EA-233C-83D3-9AC749C26431}"/>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71648" y="1103743"/>
            <a:ext cx="9395312"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BD51469F-75FF-0C24-D9AC-2C94B1779F82}"/>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3775039" y="5835220"/>
            <a:ext cx="4059196" cy="7226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171824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5674D-F153-D0CA-6092-EBBF2A56CEBD}"/>
              </a:ext>
            </a:extLst>
          </p:cNvPr>
          <p:cNvSpPr>
            <a:spLocks noGrp="1"/>
          </p:cNvSpPr>
          <p:nvPr>
            <p:ph type="title"/>
          </p:nvPr>
        </p:nvSpPr>
        <p:spPr>
          <a:xfrm>
            <a:off x="838200" y="155394"/>
            <a:ext cx="10515600" cy="1325563"/>
          </a:xfrm>
        </p:spPr>
        <p:txBody>
          <a:bodyPr/>
          <a:lstStyle/>
          <a:p>
            <a:r>
              <a:rPr lang="en-US" dirty="0"/>
              <a:t>Stop, Think, and Go Practice </a:t>
            </a:r>
            <a:br>
              <a:rPr lang="en-US" dirty="0"/>
            </a:br>
            <a:r>
              <a:rPr lang="en-US" dirty="0"/>
              <a:t>Areas</a:t>
            </a:r>
          </a:p>
        </p:txBody>
      </p:sp>
      <p:sp>
        <p:nvSpPr>
          <p:cNvPr id="3" name="Content Placeholder 2">
            <a:extLst>
              <a:ext uri="{FF2B5EF4-FFF2-40B4-BE49-F238E27FC236}">
                <a16:creationId xmlns:a16="http://schemas.microsoft.com/office/drawing/2014/main" id="{C1EBB051-0A96-FEE9-0279-341A61712D63}"/>
              </a:ext>
            </a:extLst>
          </p:cNvPr>
          <p:cNvSpPr>
            <a:spLocks noGrp="1"/>
          </p:cNvSpPr>
          <p:nvPr>
            <p:ph idx="1"/>
          </p:nvPr>
        </p:nvSpPr>
        <p:spPr/>
        <p:txBody>
          <a:bodyPr>
            <a:normAutofit fontScale="92500"/>
          </a:bodyPr>
          <a:lstStyle/>
          <a:p>
            <a:r>
              <a:rPr lang="en-US" b="1" dirty="0"/>
              <a:t>Case Situations </a:t>
            </a:r>
            <a:endParaRPr lang="en-US" dirty="0"/>
          </a:p>
          <a:p>
            <a:pPr lvl="1"/>
            <a:r>
              <a:rPr lang="en-US" dirty="0"/>
              <a:t>Students are given case situations that present a variety of driving dilemmas to be addressed from a decision-making perspective</a:t>
            </a:r>
          </a:p>
          <a:p>
            <a:pPr lvl="1"/>
            <a:r>
              <a:rPr lang="en-US" dirty="0"/>
              <a:t>Students are to identify the driving goal and problem, risk factors and dangers, and potential driving options</a:t>
            </a:r>
          </a:p>
          <a:p>
            <a:pPr lvl="1"/>
            <a:r>
              <a:rPr lang="en-US" dirty="0"/>
              <a:t>They are then to filter their options and arrive at driving decisions that will solve the driving dilemma with minimal risk to human life</a:t>
            </a:r>
          </a:p>
          <a:p>
            <a:pPr lvl="1"/>
            <a:r>
              <a:rPr lang="en-US" dirty="0"/>
              <a:t>Students can be presented with teacher-made case studies that reflect the presentation and discussion of lecture material or students, working alone or in small groups, can develop their own case situations from lecture information. The case studies can then be processed from a decision-making perspective. Student understanding of teacher lectures and readings can thus be determined through the development and processing of case situations</a:t>
            </a:r>
          </a:p>
          <a:p>
            <a:endParaRPr lang="en-US" dirty="0"/>
          </a:p>
        </p:txBody>
      </p:sp>
      <p:sp>
        <p:nvSpPr>
          <p:cNvPr id="4" name="Date Placeholder 3">
            <a:extLst>
              <a:ext uri="{FF2B5EF4-FFF2-40B4-BE49-F238E27FC236}">
                <a16:creationId xmlns:a16="http://schemas.microsoft.com/office/drawing/2014/main" id="{6C8D0BCF-0A3D-B923-9195-58F5014B1C14}"/>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862232BA-89BC-4DC0-A5D3-53B7258F41FD}"/>
              </a:ext>
            </a:extLst>
          </p:cNvPr>
          <p:cNvSpPr>
            <a:spLocks noGrp="1"/>
          </p:cNvSpPr>
          <p:nvPr>
            <p:ph type="sldNum" sz="quarter" idx="12"/>
          </p:nvPr>
        </p:nvSpPr>
        <p:spPr/>
        <p:txBody>
          <a:bodyPr/>
          <a:lstStyle/>
          <a:p>
            <a:fld id="{B24F5015-3417-4B27-A586-E4CCF4D77832}" type="slidenum">
              <a:rPr lang="en-US" smtClean="0"/>
              <a:t>70</a:t>
            </a:fld>
            <a:endParaRPr lang="en-US"/>
          </a:p>
        </p:txBody>
      </p:sp>
      <p:pic>
        <p:nvPicPr>
          <p:cNvPr id="7" name="Picture 6">
            <a:extLst>
              <a:ext uri="{FF2B5EF4-FFF2-40B4-BE49-F238E27FC236}">
                <a16:creationId xmlns:a16="http://schemas.microsoft.com/office/drawing/2014/main" id="{794A767C-CD21-1951-EA17-8CE08735FCD3}"/>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90773" y="1333751"/>
            <a:ext cx="9528587"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88A91A2A-34FD-EA9B-C87D-111E003A34A6}"/>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427001" y="6127220"/>
            <a:ext cx="3337998" cy="5942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265187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B873B-9731-A6DF-991C-FD2723D8F8C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Exams</a:t>
            </a:r>
          </a:p>
        </p:txBody>
      </p:sp>
      <p:pic>
        <p:nvPicPr>
          <p:cNvPr id="7" name="Picture 6">
            <a:extLst>
              <a:ext uri="{FF2B5EF4-FFF2-40B4-BE49-F238E27FC236}">
                <a16:creationId xmlns:a16="http://schemas.microsoft.com/office/drawing/2014/main" id="{C7A7B019-5061-5BAA-6B51-A44B551B404E}"/>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838200" y="209731"/>
            <a:ext cx="4255941" cy="757674"/>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B6EF9D41-83F1-096F-F5DA-42FE64AE2310}"/>
              </a:ext>
            </a:extLst>
          </p:cNvPr>
          <p:cNvSpPr>
            <a:spLocks noGrp="1"/>
          </p:cNvSpPr>
          <p:nvPr>
            <p:ph idx="1"/>
          </p:nvPr>
        </p:nvSpPr>
        <p:spPr>
          <a:xfrm>
            <a:off x="693868" y="1256328"/>
            <a:ext cx="11230983" cy="4890291"/>
          </a:xfrm>
        </p:spPr>
        <p:txBody>
          <a:bodyPr>
            <a:normAutofit fontScale="92500" lnSpcReduction="10000"/>
          </a:bodyPr>
          <a:lstStyle/>
          <a:p>
            <a:r>
              <a:rPr lang="en-US" b="1" dirty="0"/>
              <a:t>Exams</a:t>
            </a:r>
          </a:p>
          <a:p>
            <a:pPr lvl="1"/>
            <a:r>
              <a:rPr lang="en-US" dirty="0"/>
              <a:t>Students can be presented with several mini case situations that relate to course content</a:t>
            </a:r>
          </a:p>
          <a:p>
            <a:pPr lvl="1"/>
            <a:r>
              <a:rPr lang="en-US" dirty="0"/>
              <a:t>They are then provided with four multiple choice options per case situation to be considered for implementation</a:t>
            </a:r>
          </a:p>
          <a:p>
            <a:pPr lvl="1"/>
            <a:r>
              <a:rPr lang="en-US" dirty="0"/>
              <a:t>Students are to describe each driving dilemma, identify risk factors and dangers, and provide a rationale based on Right, Reality, and Responsibility which supports each selected driving option</a:t>
            </a:r>
          </a:p>
          <a:p>
            <a:pPr lvl="1"/>
            <a:r>
              <a:rPr lang="en-US" dirty="0"/>
              <a:t>Credit (reward reinforcement) is awarded for each component of the response</a:t>
            </a:r>
          </a:p>
          <a:p>
            <a:pPr lvl="1"/>
            <a:r>
              <a:rPr lang="en-US" dirty="0"/>
              <a:t>This type of examination reinforces: the importance of decision-making, devalues the memorization of information, and reduces mindless guessing because students don't receive credit for just selecting a viable option. They must reveal the thought process that goes into their choice selections</a:t>
            </a:r>
          </a:p>
          <a:p>
            <a:pPr lvl="1"/>
            <a:r>
              <a:rPr lang="en-US" dirty="0"/>
              <a:t>Similar exams can be fashioned using slides and video segments that present driving dilemmas. The students must describe the dilemmas, risk factors, and filter their own choices in arriving at low-risk solutions to the presenting dilemmas</a:t>
            </a:r>
          </a:p>
          <a:p>
            <a:endParaRPr lang="en-US" dirty="0"/>
          </a:p>
        </p:txBody>
      </p:sp>
      <p:pic>
        <p:nvPicPr>
          <p:cNvPr id="9" name="Picture 8">
            <a:extLst>
              <a:ext uri="{FF2B5EF4-FFF2-40B4-BE49-F238E27FC236}">
                <a16:creationId xmlns:a16="http://schemas.microsoft.com/office/drawing/2014/main" id="{7415074B-01DE-39BD-A051-710695AF7987}"/>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1879452" y="6146619"/>
            <a:ext cx="8433096" cy="419462"/>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AE0A1EAC-DBAE-475B-AC62-0848E2637ADE}"/>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4B49866-3EC2-3051-2FA1-2741942ADA8C}"/>
              </a:ext>
            </a:extLst>
          </p:cNvPr>
          <p:cNvSpPr>
            <a:spLocks noGrp="1"/>
          </p:cNvSpPr>
          <p:nvPr>
            <p:ph type="sldNum" sz="quarter" idx="12"/>
          </p:nvPr>
        </p:nvSpPr>
        <p:spPr/>
        <p:txBody>
          <a:bodyPr/>
          <a:lstStyle/>
          <a:p>
            <a:fld id="{B24F5015-3417-4B27-A586-E4CCF4D77832}" type="slidenum">
              <a:rPr lang="en-US" smtClean="0"/>
              <a:t>71</a:t>
            </a:fld>
            <a:endParaRPr lang="en-US"/>
          </a:p>
        </p:txBody>
      </p:sp>
    </p:spTree>
    <p:extLst>
      <p:ext uri="{BB962C8B-B14F-4D97-AF65-F5344CB8AC3E}">
        <p14:creationId xmlns:p14="http://schemas.microsoft.com/office/powerpoint/2010/main" val="8056379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E681-8EAF-84D9-BA02-18319DC786A6}"/>
              </a:ext>
            </a:extLst>
          </p:cNvPr>
          <p:cNvSpPr>
            <a:spLocks noGrp="1"/>
          </p:cNvSpPr>
          <p:nvPr>
            <p:ph type="title"/>
          </p:nvPr>
        </p:nvSpPr>
        <p:spPr>
          <a:xfrm>
            <a:off x="590773" y="109176"/>
            <a:ext cx="10515600" cy="1325563"/>
          </a:xfrm>
        </p:spPr>
        <p:txBody>
          <a:bodyPr/>
          <a:lstStyle/>
          <a:p>
            <a:r>
              <a:rPr lang="en-US" dirty="0"/>
              <a:t>Slide Video Case Situations</a:t>
            </a:r>
          </a:p>
        </p:txBody>
      </p:sp>
      <p:sp>
        <p:nvSpPr>
          <p:cNvPr id="3" name="Content Placeholder 2">
            <a:extLst>
              <a:ext uri="{FF2B5EF4-FFF2-40B4-BE49-F238E27FC236}">
                <a16:creationId xmlns:a16="http://schemas.microsoft.com/office/drawing/2014/main" id="{F07357E9-A017-FF05-AD8A-2D6B7FD9576F}"/>
              </a:ext>
            </a:extLst>
          </p:cNvPr>
          <p:cNvSpPr>
            <a:spLocks noGrp="1"/>
          </p:cNvSpPr>
          <p:nvPr>
            <p:ph idx="1"/>
          </p:nvPr>
        </p:nvSpPr>
        <p:spPr>
          <a:xfrm>
            <a:off x="838200" y="1635790"/>
            <a:ext cx="10515600" cy="4351338"/>
          </a:xfrm>
        </p:spPr>
        <p:txBody>
          <a:bodyPr>
            <a:normAutofit fontScale="92500" lnSpcReduction="20000"/>
          </a:bodyPr>
          <a:lstStyle/>
          <a:p>
            <a:r>
              <a:rPr lang="en-US" dirty="0"/>
              <a:t>Slides depicting driving dilemmas are an advanced form of written case situations</a:t>
            </a:r>
          </a:p>
          <a:p>
            <a:r>
              <a:rPr lang="en-US" dirty="0"/>
              <a:t>In the written case study, the information depicting the driving situation is provided </a:t>
            </a:r>
          </a:p>
          <a:p>
            <a:r>
              <a:rPr lang="en-US" dirty="0"/>
              <a:t>In slide presentations, students must provide their own narration for each slide and identify the risk factors and dangers from their commentary </a:t>
            </a:r>
          </a:p>
          <a:p>
            <a:r>
              <a:rPr lang="en-US" dirty="0"/>
              <a:t>As students become more adapt at processing written and slide dilemmas, they can be introduced to video situations which add new dimensions of motion and time</a:t>
            </a:r>
          </a:p>
          <a:p>
            <a:r>
              <a:rPr lang="en-US" dirty="0"/>
              <a:t>No longer are the case situations of a static nature. Rather, students must rely on their perceptual skills and process dilemmas as they unfold 	</a:t>
            </a:r>
          </a:p>
          <a:p>
            <a:endParaRPr lang="en-US" dirty="0"/>
          </a:p>
        </p:txBody>
      </p:sp>
      <p:sp>
        <p:nvSpPr>
          <p:cNvPr id="4" name="Date Placeholder 3">
            <a:extLst>
              <a:ext uri="{FF2B5EF4-FFF2-40B4-BE49-F238E27FC236}">
                <a16:creationId xmlns:a16="http://schemas.microsoft.com/office/drawing/2014/main" id="{F41ACBC0-F703-1460-E456-C7396892249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7F9F4963-5049-A283-C207-2CFD70AE8414}"/>
              </a:ext>
            </a:extLst>
          </p:cNvPr>
          <p:cNvSpPr>
            <a:spLocks noGrp="1"/>
          </p:cNvSpPr>
          <p:nvPr>
            <p:ph type="sldNum" sz="quarter" idx="12"/>
          </p:nvPr>
        </p:nvSpPr>
        <p:spPr/>
        <p:txBody>
          <a:bodyPr/>
          <a:lstStyle/>
          <a:p>
            <a:fld id="{B24F5015-3417-4B27-A586-E4CCF4D77832}" type="slidenum">
              <a:rPr lang="en-US" smtClean="0"/>
              <a:t>72</a:t>
            </a:fld>
            <a:endParaRPr lang="en-US"/>
          </a:p>
        </p:txBody>
      </p:sp>
      <p:pic>
        <p:nvPicPr>
          <p:cNvPr id="7" name="Picture 6">
            <a:extLst>
              <a:ext uri="{FF2B5EF4-FFF2-40B4-BE49-F238E27FC236}">
                <a16:creationId xmlns:a16="http://schemas.microsoft.com/office/drawing/2014/main" id="{1FC2FB39-0DA4-A661-FB52-55F00EF5B667}"/>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343347" y="1015277"/>
            <a:ext cx="9542334"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1B7C62B2-B5EA-8926-5D86-E6E1A9124AD6}"/>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427001" y="6127220"/>
            <a:ext cx="3337998" cy="5942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111163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CD557-44A1-7205-DC92-C1E571C2025A}"/>
              </a:ext>
            </a:extLst>
          </p:cNvPr>
          <p:cNvSpPr>
            <a:spLocks noGrp="1"/>
          </p:cNvSpPr>
          <p:nvPr>
            <p:ph type="title"/>
          </p:nvPr>
        </p:nvSpPr>
        <p:spPr>
          <a:xfrm>
            <a:off x="838200" y="109176"/>
            <a:ext cx="10515600" cy="1325563"/>
          </a:xfrm>
        </p:spPr>
        <p:txBody>
          <a:bodyPr/>
          <a:lstStyle/>
          <a:p>
            <a:r>
              <a:rPr lang="en-US" dirty="0"/>
              <a:t>Simulations</a:t>
            </a:r>
          </a:p>
        </p:txBody>
      </p:sp>
      <p:sp>
        <p:nvSpPr>
          <p:cNvPr id="3" name="Content Placeholder 2">
            <a:extLst>
              <a:ext uri="{FF2B5EF4-FFF2-40B4-BE49-F238E27FC236}">
                <a16:creationId xmlns:a16="http://schemas.microsoft.com/office/drawing/2014/main" id="{DF4863E6-2325-AA9A-FA53-7BAD28FBCCB7}"/>
              </a:ext>
            </a:extLst>
          </p:cNvPr>
          <p:cNvSpPr>
            <a:spLocks noGrp="1"/>
          </p:cNvSpPr>
          <p:nvPr>
            <p:ph idx="1"/>
          </p:nvPr>
        </p:nvSpPr>
        <p:spPr/>
        <p:txBody>
          <a:bodyPr>
            <a:normAutofit/>
          </a:bodyPr>
          <a:lstStyle/>
          <a:p>
            <a:r>
              <a:rPr lang="en-US" dirty="0"/>
              <a:t>Some driving situations can be duplicated in the classroom and then processed using decision-making</a:t>
            </a:r>
          </a:p>
          <a:p>
            <a:r>
              <a:rPr lang="en-US" dirty="0"/>
              <a:t>Driving situations that occur sporadically or are just too dangerous to experience on the highway represent great opportunities for simulations</a:t>
            </a:r>
          </a:p>
          <a:p>
            <a:r>
              <a:rPr lang="en-US" dirty="0"/>
              <a:t>A simulation is a recreation of an actual driving event practiced in a controlled setting allowing for the manipulation of environmental conditions, replays, and safety</a:t>
            </a:r>
          </a:p>
          <a:p>
            <a:pPr marL="0" indent="0">
              <a:buNone/>
            </a:pPr>
            <a:endParaRPr lang="en-US" dirty="0"/>
          </a:p>
          <a:p>
            <a:pPr marL="0" indent="0">
              <a:buNone/>
            </a:pPr>
            <a:endParaRPr lang="en-US" dirty="0"/>
          </a:p>
          <a:p>
            <a:endParaRPr lang="en-US" dirty="0"/>
          </a:p>
        </p:txBody>
      </p:sp>
      <p:sp>
        <p:nvSpPr>
          <p:cNvPr id="4" name="Date Placeholder 3">
            <a:extLst>
              <a:ext uri="{FF2B5EF4-FFF2-40B4-BE49-F238E27FC236}">
                <a16:creationId xmlns:a16="http://schemas.microsoft.com/office/drawing/2014/main" id="{C39A0DFA-4EF8-2641-338B-611D5BF27CC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11458700-2AD1-C4CE-69AD-C6304DC8172B}"/>
              </a:ext>
            </a:extLst>
          </p:cNvPr>
          <p:cNvSpPr>
            <a:spLocks noGrp="1"/>
          </p:cNvSpPr>
          <p:nvPr>
            <p:ph type="sldNum" sz="quarter" idx="12"/>
          </p:nvPr>
        </p:nvSpPr>
        <p:spPr/>
        <p:txBody>
          <a:bodyPr/>
          <a:lstStyle/>
          <a:p>
            <a:fld id="{B24F5015-3417-4B27-A586-E4CCF4D77832}" type="slidenum">
              <a:rPr lang="en-US" smtClean="0"/>
              <a:t>73</a:t>
            </a:fld>
            <a:endParaRPr lang="en-US"/>
          </a:p>
        </p:txBody>
      </p:sp>
      <p:pic>
        <p:nvPicPr>
          <p:cNvPr id="7" name="Picture 6">
            <a:extLst>
              <a:ext uri="{FF2B5EF4-FFF2-40B4-BE49-F238E27FC236}">
                <a16:creationId xmlns:a16="http://schemas.microsoft.com/office/drawing/2014/main" id="{1CB8F758-780D-42B2-894F-05293AAD150B}"/>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590773" y="1015277"/>
            <a:ext cx="9518427"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2590DF13-DAB3-1365-BF64-DF3C7BD9FC21}"/>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427001" y="6127220"/>
            <a:ext cx="3337998" cy="5942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798646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2F7C-5A8C-33C2-8C60-8874CCDD8E73}"/>
              </a:ext>
            </a:extLst>
          </p:cNvPr>
          <p:cNvSpPr>
            <a:spLocks noGrp="1"/>
          </p:cNvSpPr>
          <p:nvPr>
            <p:ph type="title"/>
          </p:nvPr>
        </p:nvSpPr>
        <p:spPr>
          <a:xfrm>
            <a:off x="838200" y="-99191"/>
            <a:ext cx="10515600" cy="1325563"/>
          </a:xfrm>
        </p:spPr>
        <p:txBody>
          <a:bodyPr/>
          <a:lstStyle/>
          <a:p>
            <a:r>
              <a:rPr lang="en-US" dirty="0"/>
              <a:t>Simulation Example</a:t>
            </a:r>
          </a:p>
        </p:txBody>
      </p:sp>
      <p:sp>
        <p:nvSpPr>
          <p:cNvPr id="3" name="Content Placeholder 2">
            <a:extLst>
              <a:ext uri="{FF2B5EF4-FFF2-40B4-BE49-F238E27FC236}">
                <a16:creationId xmlns:a16="http://schemas.microsoft.com/office/drawing/2014/main" id="{1E65C834-24D7-F039-74ED-BE4F5611B588}"/>
              </a:ext>
            </a:extLst>
          </p:cNvPr>
          <p:cNvSpPr>
            <a:spLocks noGrp="1"/>
          </p:cNvSpPr>
          <p:nvPr>
            <p:ph idx="1"/>
          </p:nvPr>
        </p:nvSpPr>
        <p:spPr>
          <a:xfrm>
            <a:off x="838200" y="1161745"/>
            <a:ext cx="10515600" cy="5495103"/>
          </a:xfrm>
        </p:spPr>
        <p:txBody>
          <a:bodyPr>
            <a:normAutofit fontScale="77500" lnSpcReduction="20000"/>
          </a:bodyPr>
          <a:lstStyle/>
          <a:p>
            <a:r>
              <a:rPr lang="en-US" dirty="0"/>
              <a:t>For example, a driver education instructor can recreate a railroad-crossing situation in the classroom. Two, 2x4's can be used to simulate railroad tracks while two students holding broomsticks can become the gates. The class is asked to line up in front of the gates which are in the down position</a:t>
            </a:r>
          </a:p>
          <a:p>
            <a:r>
              <a:rPr lang="en-US" dirty="0"/>
              <a:t>The first group of ten students is instructed beforehand to walk up to the gates, look both ways, and walk around the gates</a:t>
            </a:r>
          </a:p>
          <a:p>
            <a:r>
              <a:rPr lang="en-US" dirty="0"/>
              <a:t>The next group of five students is given no instructions</a:t>
            </a:r>
          </a:p>
          <a:p>
            <a:r>
              <a:rPr lang="en-US" dirty="0"/>
              <a:t>The last group of students is instructed beforehand to put pressure on those in front of them if they do not walk around the gates on their own</a:t>
            </a:r>
          </a:p>
          <a:p>
            <a:r>
              <a:rPr lang="en-US" dirty="0"/>
              <a:t>What usually happens is that the second group of students will "play follows the leader" and walk around the gates. However, if this does not happen, the peer pressure usually gets results</a:t>
            </a:r>
          </a:p>
          <a:p>
            <a:r>
              <a:rPr lang="en-US" dirty="0"/>
              <a:t>Following the railroad crossing simulation, the class would be asked to process the presenting dilemma using the Stop, Think, and Go Decision-Making Process. Further discussion would reveal the danger of going around gates and how "follow the leader" behavior and peer pressure do actually occur in such settings </a:t>
            </a:r>
          </a:p>
          <a:p>
            <a:r>
              <a:rPr lang="en-US" dirty="0"/>
              <a:t>The class would then discuss options to combat respondent behavior and peer pressure and how they might be implemented. Further enactments of the railroad dilemma would follow</a:t>
            </a:r>
          </a:p>
          <a:p>
            <a:endParaRPr lang="en-US" dirty="0"/>
          </a:p>
          <a:p>
            <a:endParaRPr lang="en-US" dirty="0"/>
          </a:p>
        </p:txBody>
      </p:sp>
      <p:sp>
        <p:nvSpPr>
          <p:cNvPr id="4" name="Date Placeholder 3">
            <a:extLst>
              <a:ext uri="{FF2B5EF4-FFF2-40B4-BE49-F238E27FC236}">
                <a16:creationId xmlns:a16="http://schemas.microsoft.com/office/drawing/2014/main" id="{B092A9B2-8142-0302-2FAD-F9F9FFBE47C5}"/>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5C36DDEF-A529-CC8F-26AE-855BAD3DBB79}"/>
              </a:ext>
            </a:extLst>
          </p:cNvPr>
          <p:cNvSpPr>
            <a:spLocks noGrp="1"/>
          </p:cNvSpPr>
          <p:nvPr>
            <p:ph type="sldNum" sz="quarter" idx="12"/>
          </p:nvPr>
        </p:nvSpPr>
        <p:spPr/>
        <p:txBody>
          <a:bodyPr/>
          <a:lstStyle/>
          <a:p>
            <a:fld id="{B24F5015-3417-4B27-A586-E4CCF4D77832}" type="slidenum">
              <a:rPr lang="en-US" smtClean="0"/>
              <a:t>74</a:t>
            </a:fld>
            <a:endParaRPr lang="en-US"/>
          </a:p>
        </p:txBody>
      </p:sp>
      <p:pic>
        <p:nvPicPr>
          <p:cNvPr id="7" name="Picture 6">
            <a:extLst>
              <a:ext uri="{FF2B5EF4-FFF2-40B4-BE49-F238E27FC236}">
                <a16:creationId xmlns:a16="http://schemas.microsoft.com/office/drawing/2014/main" id="{415593F8-ECB0-8F07-CBCD-5B916AABDF3B}"/>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17967" y="742283"/>
            <a:ext cx="8676042"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674BEE1D-1EF2-AF16-ADE4-434274CC4F82}"/>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724400" y="6356350"/>
            <a:ext cx="2743200" cy="4883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78074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B249A-3379-A25C-9DF4-E885806D4ECC}"/>
              </a:ext>
            </a:extLst>
          </p:cNvPr>
          <p:cNvSpPr>
            <a:spLocks noGrp="1"/>
          </p:cNvSpPr>
          <p:nvPr>
            <p:ph type="title"/>
          </p:nvPr>
        </p:nvSpPr>
        <p:spPr>
          <a:xfrm>
            <a:off x="838200" y="50801"/>
            <a:ext cx="10515600" cy="1325563"/>
          </a:xfrm>
        </p:spPr>
        <p:txBody>
          <a:bodyPr/>
          <a:lstStyle/>
          <a:p>
            <a:r>
              <a:rPr lang="en-US" dirty="0"/>
              <a:t>Role Plays</a:t>
            </a:r>
          </a:p>
        </p:txBody>
      </p:sp>
      <p:sp>
        <p:nvSpPr>
          <p:cNvPr id="3" name="Content Placeholder 2">
            <a:extLst>
              <a:ext uri="{FF2B5EF4-FFF2-40B4-BE49-F238E27FC236}">
                <a16:creationId xmlns:a16="http://schemas.microsoft.com/office/drawing/2014/main" id="{38C19AA8-41B1-A411-CA5B-FCCA3581AA9A}"/>
              </a:ext>
            </a:extLst>
          </p:cNvPr>
          <p:cNvSpPr>
            <a:spLocks noGrp="1"/>
          </p:cNvSpPr>
          <p:nvPr>
            <p:ph idx="1"/>
          </p:nvPr>
        </p:nvSpPr>
        <p:spPr>
          <a:xfrm>
            <a:off x="838200" y="1690688"/>
            <a:ext cx="10515600" cy="4039552"/>
          </a:xfrm>
        </p:spPr>
        <p:txBody>
          <a:bodyPr>
            <a:normAutofit fontScale="92500"/>
          </a:bodyPr>
          <a:lstStyle/>
          <a:p>
            <a:r>
              <a:rPr lang="en-US" dirty="0"/>
              <a:t>Role plays, while similar to simulations, are different in that they involve acting out solutions to dilemmas of an interpersonal nature</a:t>
            </a:r>
          </a:p>
          <a:p>
            <a:r>
              <a:rPr lang="en-US" dirty="0"/>
              <a:t>Role plays, like simulations, occur in controlled environments and help students to explore their feelings, thoughts, and actions in response to specific life events while remaining in a safe environment</a:t>
            </a:r>
          </a:p>
          <a:p>
            <a:r>
              <a:rPr lang="en-US" dirty="0"/>
              <a:t>Role playing gives students an opportunity to explore new ways of behaving in search of acceptable solutions to new and existing life events</a:t>
            </a:r>
          </a:p>
          <a:p>
            <a:pPr marL="0" indent="0">
              <a:buNone/>
            </a:pPr>
            <a:r>
              <a:rPr lang="en-US" dirty="0"/>
              <a:t>	</a:t>
            </a:r>
          </a:p>
          <a:p>
            <a:pPr marL="0" indent="0">
              <a:buNone/>
            </a:pPr>
            <a:endParaRPr lang="en-US" dirty="0"/>
          </a:p>
          <a:p>
            <a:endParaRPr lang="en-US" dirty="0"/>
          </a:p>
          <a:p>
            <a:endParaRPr lang="en-US" dirty="0"/>
          </a:p>
        </p:txBody>
      </p:sp>
      <p:sp>
        <p:nvSpPr>
          <p:cNvPr id="4" name="Date Placeholder 3">
            <a:extLst>
              <a:ext uri="{FF2B5EF4-FFF2-40B4-BE49-F238E27FC236}">
                <a16:creationId xmlns:a16="http://schemas.microsoft.com/office/drawing/2014/main" id="{E87625A2-51F9-068E-3E30-DF328F7FCCE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9EB28B1C-9A63-85B2-91BF-E277A20C1EE0}"/>
              </a:ext>
            </a:extLst>
          </p:cNvPr>
          <p:cNvSpPr>
            <a:spLocks noGrp="1"/>
          </p:cNvSpPr>
          <p:nvPr>
            <p:ph type="sldNum" sz="quarter" idx="12"/>
          </p:nvPr>
        </p:nvSpPr>
        <p:spPr/>
        <p:txBody>
          <a:bodyPr/>
          <a:lstStyle/>
          <a:p>
            <a:fld id="{B24F5015-3417-4B27-A586-E4CCF4D77832}" type="slidenum">
              <a:rPr lang="en-US" smtClean="0"/>
              <a:t>75</a:t>
            </a:fld>
            <a:endParaRPr lang="en-US"/>
          </a:p>
        </p:txBody>
      </p:sp>
      <p:pic>
        <p:nvPicPr>
          <p:cNvPr id="7" name="Picture 6">
            <a:extLst>
              <a:ext uri="{FF2B5EF4-FFF2-40B4-BE49-F238E27FC236}">
                <a16:creationId xmlns:a16="http://schemas.microsoft.com/office/drawing/2014/main" id="{FC52FCA6-4CC4-C957-DF9F-01AD8C88B2C8}"/>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604819" y="956902"/>
            <a:ext cx="9051663" cy="419462"/>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F4D017D5-6246-50A2-BECF-5A34F54A49C7}"/>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427001" y="6127220"/>
            <a:ext cx="3337998" cy="5942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84952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D2149-0CD5-3443-653A-6E77DC52269D}"/>
              </a:ext>
            </a:extLst>
          </p:cNvPr>
          <p:cNvSpPr>
            <a:spLocks noGrp="1"/>
          </p:cNvSpPr>
          <p:nvPr>
            <p:ph type="title"/>
          </p:nvPr>
        </p:nvSpPr>
        <p:spPr>
          <a:xfrm>
            <a:off x="741381" y="41847"/>
            <a:ext cx="10515600" cy="991441"/>
          </a:xfrm>
        </p:spPr>
        <p:txBody>
          <a:bodyPr/>
          <a:lstStyle/>
          <a:p>
            <a:r>
              <a:rPr lang="en-US" dirty="0"/>
              <a:t>Role Play Examples</a:t>
            </a:r>
          </a:p>
        </p:txBody>
      </p:sp>
      <p:sp>
        <p:nvSpPr>
          <p:cNvPr id="3" name="Content Placeholder 2">
            <a:extLst>
              <a:ext uri="{FF2B5EF4-FFF2-40B4-BE49-F238E27FC236}">
                <a16:creationId xmlns:a16="http://schemas.microsoft.com/office/drawing/2014/main" id="{550338F3-144F-E53C-BE85-61622F3937D4}"/>
              </a:ext>
            </a:extLst>
          </p:cNvPr>
          <p:cNvSpPr>
            <a:spLocks noGrp="1"/>
          </p:cNvSpPr>
          <p:nvPr>
            <p:ph idx="1"/>
          </p:nvPr>
        </p:nvSpPr>
        <p:spPr>
          <a:xfrm>
            <a:off x="1178634" y="1233376"/>
            <a:ext cx="9834731" cy="5986631"/>
          </a:xfrm>
        </p:spPr>
        <p:txBody>
          <a:bodyPr>
            <a:normAutofit fontScale="77500" lnSpcReduction="20000"/>
          </a:bodyPr>
          <a:lstStyle/>
          <a:p>
            <a:r>
              <a:rPr lang="en-US" dirty="0"/>
              <a:t>You always wear a seat belt when driving and expect your passengers to do the same. A friend of yours accepts a ride to school with you. He does not put on his seat belt. He tells you that they are uncomfortable and since you are only 3 miles from school, why bother</a:t>
            </a:r>
          </a:p>
          <a:p>
            <a:r>
              <a:rPr lang="en-US" dirty="0"/>
              <a:t>You are walking home from school. A friend of yours stops to pick you up. As you are driving down the road, you think you smell alcohol on your friend’s breath</a:t>
            </a:r>
          </a:p>
          <a:p>
            <a:r>
              <a:rPr lang="en-US" dirty="0"/>
              <a:t>You are taking a driver education class and tell a friend that you are learning how to make effective driving decisions. Your friend tells you that you don’t need to learn decision-making to drive a car. You just get behind the wheel and drive</a:t>
            </a:r>
          </a:p>
          <a:p>
            <a:r>
              <a:rPr lang="en-US" dirty="0"/>
              <a:t>You approach a railroad crossing. The gates are down. You don't see any train and your two passenger friends urge you to drive around the gates</a:t>
            </a:r>
          </a:p>
          <a:p>
            <a:r>
              <a:rPr lang="en-US" b="1" dirty="0"/>
              <a:t>Crash Reenactments </a:t>
            </a:r>
            <a:r>
              <a:rPr lang="en-US" dirty="0"/>
              <a:t>– While newspaper information describing a highway crash is limited in scope, enough information is usually printed to infer some of the factors leading up to and causing the crash. From this information, the driving situation can be processed using the Stop, Think, and Go Decision-Making Process. Students can discuss the risk factors and how the crash might have been avoided</a:t>
            </a:r>
          </a:p>
          <a:p>
            <a:pPr marL="0" indent="0">
              <a:buNone/>
            </a:pPr>
            <a:endParaRPr lang="en-US" dirty="0"/>
          </a:p>
          <a:p>
            <a:endParaRPr lang="en-US" dirty="0"/>
          </a:p>
          <a:p>
            <a:pPr marL="0" indent="0">
              <a:buNone/>
            </a:pPr>
            <a:endParaRPr lang="en-US" dirty="0"/>
          </a:p>
          <a:p>
            <a:endParaRPr lang="en-US" dirty="0"/>
          </a:p>
          <a:p>
            <a:pPr marL="0" indent="0">
              <a:buNone/>
            </a:pPr>
            <a:endParaRPr lang="en-US" dirty="0"/>
          </a:p>
          <a:p>
            <a:endParaRPr lang="en-US" dirty="0"/>
          </a:p>
          <a:p>
            <a:endParaRPr lang="en-US" dirty="0"/>
          </a:p>
        </p:txBody>
      </p:sp>
      <p:sp>
        <p:nvSpPr>
          <p:cNvPr id="4" name="Date Placeholder 3">
            <a:extLst>
              <a:ext uri="{FF2B5EF4-FFF2-40B4-BE49-F238E27FC236}">
                <a16:creationId xmlns:a16="http://schemas.microsoft.com/office/drawing/2014/main" id="{9736F725-6302-C9CC-63AB-E13EC76B4282}"/>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85E0216-8A92-1A38-12FF-5BD389B1809F}"/>
              </a:ext>
            </a:extLst>
          </p:cNvPr>
          <p:cNvSpPr>
            <a:spLocks noGrp="1"/>
          </p:cNvSpPr>
          <p:nvPr>
            <p:ph type="sldNum" sz="quarter" idx="12"/>
          </p:nvPr>
        </p:nvSpPr>
        <p:spPr/>
        <p:txBody>
          <a:bodyPr/>
          <a:lstStyle/>
          <a:p>
            <a:fld id="{B24F5015-3417-4B27-A586-E4CCF4D77832}" type="slidenum">
              <a:rPr lang="en-US" smtClean="0"/>
              <a:t>76</a:t>
            </a:fld>
            <a:endParaRPr lang="en-US"/>
          </a:p>
        </p:txBody>
      </p:sp>
      <p:pic>
        <p:nvPicPr>
          <p:cNvPr id="7" name="Picture 6">
            <a:extLst>
              <a:ext uri="{FF2B5EF4-FFF2-40B4-BE49-F238E27FC236}">
                <a16:creationId xmlns:a16="http://schemas.microsoft.com/office/drawing/2014/main" id="{41B1EF0D-097C-7CC5-3F39-BDABF7191B5B}"/>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491460" y="734844"/>
            <a:ext cx="8686799" cy="386206"/>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3F91AB33-C86E-5C8E-6AF9-FE071A257FD3}"/>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6095999" y="6123156"/>
            <a:ext cx="3337998" cy="5942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2879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6DEFA-29D5-8B24-C138-9E1DB389BE9A}"/>
              </a:ext>
            </a:extLst>
          </p:cNvPr>
          <p:cNvSpPr>
            <a:spLocks noGrp="1"/>
          </p:cNvSpPr>
          <p:nvPr>
            <p:ph type="title"/>
          </p:nvPr>
        </p:nvSpPr>
        <p:spPr>
          <a:xfrm>
            <a:off x="162560" y="218389"/>
            <a:ext cx="10515600" cy="1325563"/>
          </a:xfrm>
        </p:spPr>
        <p:txBody>
          <a:bodyPr>
            <a:normAutofit/>
          </a:bodyPr>
          <a:lstStyle/>
          <a:p>
            <a:r>
              <a:rPr lang="en-US" dirty="0"/>
              <a:t>Behind-the-Wheel Decision-Making</a:t>
            </a:r>
          </a:p>
        </p:txBody>
      </p:sp>
      <p:sp>
        <p:nvSpPr>
          <p:cNvPr id="3" name="Content Placeholder 2">
            <a:extLst>
              <a:ext uri="{FF2B5EF4-FFF2-40B4-BE49-F238E27FC236}">
                <a16:creationId xmlns:a16="http://schemas.microsoft.com/office/drawing/2014/main" id="{1036F515-FE5B-3206-4BAD-C5C5CDF27539}"/>
              </a:ext>
            </a:extLst>
          </p:cNvPr>
          <p:cNvSpPr>
            <a:spLocks noGrp="1"/>
          </p:cNvSpPr>
          <p:nvPr>
            <p:ph idx="1"/>
          </p:nvPr>
        </p:nvSpPr>
        <p:spPr>
          <a:xfrm>
            <a:off x="838200" y="1543952"/>
            <a:ext cx="10515600" cy="4351338"/>
          </a:xfrm>
        </p:spPr>
        <p:txBody>
          <a:bodyPr>
            <a:normAutofit/>
          </a:bodyPr>
          <a:lstStyle/>
          <a:p>
            <a:r>
              <a:rPr lang="en-US" dirty="0"/>
              <a:t>The ultimate goal of driving is for the driver and passengers to get from where they are to where they are going safely</a:t>
            </a:r>
          </a:p>
          <a:p>
            <a:r>
              <a:rPr lang="en-US" dirty="0"/>
              <a:t>The problem is how to do it</a:t>
            </a:r>
          </a:p>
          <a:p>
            <a:r>
              <a:rPr lang="en-US" dirty="0"/>
              <a:t>When student drivers are behind-the-wheel, they must continually scan the environment for risk factors and dangers. They must be aware of highway controls, road conditions, and environmental cues from other users</a:t>
            </a:r>
          </a:p>
          <a:p>
            <a:r>
              <a:rPr lang="en-US" dirty="0"/>
              <a:t>As they drive, students can verbally identify what their bodily senses are telling them about their driving situation and how they are using that information to increase their safety</a:t>
            </a:r>
          </a:p>
        </p:txBody>
      </p:sp>
      <p:sp>
        <p:nvSpPr>
          <p:cNvPr id="4" name="Date Placeholder 3">
            <a:extLst>
              <a:ext uri="{FF2B5EF4-FFF2-40B4-BE49-F238E27FC236}">
                <a16:creationId xmlns:a16="http://schemas.microsoft.com/office/drawing/2014/main" id="{6621A80E-847D-1E5B-BDFA-7BE20B544A92}"/>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8122ACEE-D158-CFE9-1380-BA85AA4BD02A}"/>
              </a:ext>
            </a:extLst>
          </p:cNvPr>
          <p:cNvSpPr>
            <a:spLocks noGrp="1"/>
          </p:cNvSpPr>
          <p:nvPr>
            <p:ph type="sldNum" sz="quarter" idx="12"/>
          </p:nvPr>
        </p:nvSpPr>
        <p:spPr/>
        <p:txBody>
          <a:bodyPr/>
          <a:lstStyle/>
          <a:p>
            <a:fld id="{B24F5015-3417-4B27-A586-E4CCF4D77832}" type="slidenum">
              <a:rPr lang="en-US" smtClean="0"/>
              <a:t>77</a:t>
            </a:fld>
            <a:endParaRPr lang="en-US"/>
          </a:p>
        </p:txBody>
      </p:sp>
      <p:pic>
        <p:nvPicPr>
          <p:cNvPr id="7" name="Picture 6">
            <a:extLst>
              <a:ext uri="{FF2B5EF4-FFF2-40B4-BE49-F238E27FC236}">
                <a16:creationId xmlns:a16="http://schemas.microsoft.com/office/drawing/2014/main" id="{3F5E47B3-39F5-2BE1-160A-19D4F128BCD7}"/>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91440" y="1080645"/>
            <a:ext cx="9743440" cy="386206"/>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8D8BD143-57AB-D8D2-91E4-542821DB8779}"/>
              </a:ext>
              <a:ext uri="{C183D7F6-B498-43B3-948B-1728B52AA6E4}">
                <adec:decorative xmlns:adec="http://schemas.microsoft.com/office/drawing/2017/decorative" val="1"/>
              </a:ext>
            </a:extLst>
          </p:cNvPr>
          <p:cNvPicPr>
            <a:picLocks noChangeAspect="1"/>
          </p:cNvPicPr>
          <p:nvPr/>
        </p:nvPicPr>
        <p:blipFill rotWithShape="1">
          <a:blip r:embed="rId4"/>
          <a:srcRect l="4258" t="43187" r="22387" b="34503"/>
          <a:stretch>
            <a:fillRect/>
          </a:stretch>
        </p:blipFill>
        <p:spPr bwMode="auto">
          <a:xfrm>
            <a:off x="4427001" y="6059222"/>
            <a:ext cx="3337998" cy="5942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599200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256E-B1C7-A212-3D6D-0E8AA383DFA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Conclusion</a:t>
            </a:r>
            <a:endParaRPr lang="en-US" b="1" dirty="0"/>
          </a:p>
        </p:txBody>
      </p:sp>
      <p:pic>
        <p:nvPicPr>
          <p:cNvPr id="7" name="Picture 6">
            <a:extLst>
              <a:ext uri="{FF2B5EF4-FFF2-40B4-BE49-F238E27FC236}">
                <a16:creationId xmlns:a16="http://schemas.microsoft.com/office/drawing/2014/main" id="{76AD47D7-1186-540D-70BA-5DF64129D0C9}"/>
              </a:ext>
              <a:ext uri="{C183D7F6-B498-43B3-948B-1728B52AA6E4}">
                <adec:decorative xmlns:adec="http://schemas.microsoft.com/office/drawing/2017/decorative" val="1"/>
              </a:ext>
            </a:extLst>
          </p:cNvPr>
          <p:cNvPicPr>
            <a:picLocks noChangeAspect="1"/>
          </p:cNvPicPr>
          <p:nvPr/>
        </p:nvPicPr>
        <p:blipFill rotWithShape="1">
          <a:blip r:embed="rId2"/>
          <a:srcRect l="4258" t="43187" r="22387" b="34503"/>
          <a:stretch>
            <a:fillRect/>
          </a:stretch>
        </p:blipFill>
        <p:spPr bwMode="auto">
          <a:xfrm>
            <a:off x="377080" y="143989"/>
            <a:ext cx="3665439" cy="652548"/>
          </a:xfrm>
          <a:prstGeom prst="rect">
            <a:avLst/>
          </a:prstGeom>
          <a:ln>
            <a:noFill/>
          </a:ln>
          <a:extLst>
            <a:ext uri="{53640926-AAD7-44D8-BBD7-CCE9431645EC}">
              <a14:shadowObscured xmlns:a14="http://schemas.microsoft.com/office/drawing/2010/main"/>
            </a:ext>
          </a:extLst>
        </p:spPr>
      </p:pic>
      <p:sp>
        <p:nvSpPr>
          <p:cNvPr id="3" name="Content Placeholder 2">
            <a:extLst>
              <a:ext uri="{FF2B5EF4-FFF2-40B4-BE49-F238E27FC236}">
                <a16:creationId xmlns:a16="http://schemas.microsoft.com/office/drawing/2014/main" id="{D19D567D-35BE-580F-FEEE-31BC3C5A012E}"/>
              </a:ext>
            </a:extLst>
          </p:cNvPr>
          <p:cNvSpPr>
            <a:spLocks noGrp="1"/>
          </p:cNvSpPr>
          <p:nvPr>
            <p:ph idx="1"/>
          </p:nvPr>
        </p:nvSpPr>
        <p:spPr>
          <a:xfrm>
            <a:off x="493098" y="1059543"/>
            <a:ext cx="11205804" cy="6283234"/>
          </a:xfrm>
        </p:spPr>
        <p:txBody>
          <a:bodyPr>
            <a:normAutofit fontScale="77500" lnSpcReduction="20000"/>
          </a:bodyPr>
          <a:lstStyle/>
          <a:p>
            <a:r>
              <a:rPr lang="en-US" dirty="0"/>
              <a:t>For example, a driver, using commentary driving, might say the following: "I see road construction signs ahead. I must reduce my speed. A car is following me at two car lengths, so I must increase the space between myself and the car ahead of me. This will give me more stopping distance and the driver behind me more time to gain control of his/her car, should I have to stop quickly". This driver is using the Stop, Think, and Go Decision-Making Process and the Right, Reality, and Responsibility filters as is evidenced by the decisions being made</a:t>
            </a:r>
          </a:p>
          <a:p>
            <a:r>
              <a:rPr lang="en-US" dirty="0"/>
              <a:t>Driver education instructors, who use decision-making in their teaching, convey to their students a valuable lesson. The students learn that they do not receive credit in class for what they know. The students only receive credit for being able to use what they know in making responsible decisions</a:t>
            </a:r>
          </a:p>
          <a:p>
            <a:r>
              <a:rPr lang="en-US" dirty="0"/>
              <a:t>Students learn to enjoy decision-making focused classes because they are active participants in the learning process, not merely passive, inactive, receptacles of knowledge. They come to view driving as a process for which there are no stock answers only contextual cues from which decisions can be made</a:t>
            </a:r>
          </a:p>
          <a:p>
            <a:r>
              <a:rPr lang="en-US" dirty="0"/>
              <a:t>Driver education teachers like decision-making focused classes because they no longer have to rely on hours of lecture time to get their points across. Instead, they can require their students  to read book chapters and review fact sheets on their own. Class time can then be spent reviewing materials and involving students in activities in which they apply lessons of the classroom to simulations, role-plays and real-life driving situations that require them to make thoughtful and responsible decisions</a:t>
            </a:r>
          </a:p>
        </p:txBody>
      </p:sp>
      <p:pic>
        <p:nvPicPr>
          <p:cNvPr id="9" name="Picture 8">
            <a:extLst>
              <a:ext uri="{FF2B5EF4-FFF2-40B4-BE49-F238E27FC236}">
                <a16:creationId xmlns:a16="http://schemas.microsoft.com/office/drawing/2014/main" id="{814FE646-4235-0A69-6002-FA8EE4E831FD}"/>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012" b="38760" l="10625" r="81302">
                        <a14:foregroundMark x1="15156" y1="36822" x2="15156" y2="36822"/>
                        <a14:foregroundMark x1="10625" y1="36822" x2="10625" y2="36822"/>
                        <a14:foregroundMark x1="58802" y1="36337" x2="58802" y2="36337"/>
                        <a14:foregroundMark x1="68385" y1="36822" x2="63333" y2="36531"/>
                        <a14:foregroundMark x1="78073" y1="36822" x2="81302" y2="36919"/>
                        <a14:backgroundMark x1="8385" y1="35950" x2="8385" y2="35950"/>
                      </a14:backgroundRemoval>
                    </a14:imgEffect>
                  </a14:imgLayer>
                </a14:imgProps>
              </a:ext>
            </a:extLst>
          </a:blip>
          <a:srcRect l="6482" t="33419" r="16297" b="60551"/>
          <a:stretch>
            <a:fillRect/>
          </a:stretch>
        </p:blipFill>
        <p:spPr bwMode="auto">
          <a:xfrm>
            <a:off x="2043199" y="6496683"/>
            <a:ext cx="8105602" cy="326709"/>
          </a:xfrm>
          <a:prstGeom prst="rect">
            <a:avLst/>
          </a:prstGeom>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E03713CC-146D-3EA2-F0F4-35A4A5AFBEAE}"/>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37102B7D-331D-5C38-C498-D837DBF4F730}"/>
              </a:ext>
            </a:extLst>
          </p:cNvPr>
          <p:cNvSpPr>
            <a:spLocks noGrp="1"/>
          </p:cNvSpPr>
          <p:nvPr>
            <p:ph type="sldNum" sz="quarter" idx="12"/>
          </p:nvPr>
        </p:nvSpPr>
        <p:spPr/>
        <p:txBody>
          <a:bodyPr/>
          <a:lstStyle/>
          <a:p>
            <a:fld id="{B24F5015-3417-4B27-A586-E4CCF4D77832}" type="slidenum">
              <a:rPr lang="en-US" smtClean="0"/>
              <a:t>78</a:t>
            </a:fld>
            <a:endParaRPr lang="en-US"/>
          </a:p>
        </p:txBody>
      </p:sp>
    </p:spTree>
    <p:extLst>
      <p:ext uri="{BB962C8B-B14F-4D97-AF65-F5344CB8AC3E}">
        <p14:creationId xmlns:p14="http://schemas.microsoft.com/office/powerpoint/2010/main" val="11312491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167A-319B-4747-B9E6-BD9547AA35A7}"/>
              </a:ext>
            </a:extLst>
          </p:cNvPr>
          <p:cNvSpPr>
            <a:spLocks noGrp="1"/>
          </p:cNvSpPr>
          <p:nvPr>
            <p:ph type="title"/>
          </p:nvPr>
        </p:nvSpPr>
        <p:spPr>
          <a:xfrm>
            <a:off x="416560" y="0"/>
            <a:ext cx="10515600" cy="1325563"/>
          </a:xfrm>
        </p:spPr>
        <p:txBody>
          <a:bodyPr/>
          <a:lstStyle/>
          <a:p>
            <a:r>
              <a:rPr lang="en-US" dirty="0"/>
              <a:t>Contact/Mission</a:t>
            </a:r>
          </a:p>
        </p:txBody>
      </p:sp>
      <p:sp>
        <p:nvSpPr>
          <p:cNvPr id="3" name="Content Placeholder 2">
            <a:extLst>
              <a:ext uri="{FF2B5EF4-FFF2-40B4-BE49-F238E27FC236}">
                <a16:creationId xmlns:a16="http://schemas.microsoft.com/office/drawing/2014/main" id="{9491081C-A9F3-80A2-39FD-D7B0DF8AD679}"/>
              </a:ext>
            </a:extLst>
          </p:cNvPr>
          <p:cNvSpPr>
            <a:spLocks noGrp="1"/>
          </p:cNvSpPr>
          <p:nvPr>
            <p:ph idx="1"/>
          </p:nvPr>
        </p:nvSpPr>
        <p:spPr>
          <a:xfrm>
            <a:off x="416560" y="2049145"/>
            <a:ext cx="11358880" cy="2004695"/>
          </a:xfrm>
        </p:spPr>
        <p:txBody>
          <a:bodyPr>
            <a:normAutofit/>
          </a:bodyPr>
          <a:lstStyle/>
          <a:p>
            <a:pPr marL="0" indent="0">
              <a:buNone/>
            </a:pPr>
            <a:r>
              <a:rPr lang="en-US" altLang="en-US" dirty="0">
                <a:solidFill>
                  <a:srgbClr val="000000"/>
                </a:solidFill>
                <a:latin typeface="Arial" panose="020B0604020202020204" pitchFamily="34" charset="0"/>
                <a:ea typeface="Verdana" pitchFamily="34" charset="0"/>
                <a:cs typeface="Arial" panose="020B0604020202020204" pitchFamily="34" charset="0"/>
              </a:rPr>
              <a:t>For more information on the (the topic of the presentation) please visit PDE’s website at </a:t>
            </a:r>
            <a:r>
              <a:rPr lang="en-US" altLang="en-US" u="sng" dirty="0">
                <a:solidFill>
                  <a:srgbClr val="0000FF"/>
                </a:solidFill>
                <a:ea typeface="Verdana" pitchFamily="34" charset="0"/>
              </a:rPr>
              <a:t>https://www.pa.gov/agencies/education/programs-and-services/instruction/elementary-and-secondary-education/curriculum/driver-and-safety-education </a:t>
            </a:r>
            <a:endParaRPr lang="en-US" altLang="en-US" u="sng" dirty="0">
              <a:solidFill>
                <a:srgbClr val="0000FF"/>
              </a:solidFill>
              <a:latin typeface="Arial" panose="020B0604020202020204" pitchFamily="34" charset="0"/>
              <a:ea typeface="Verdana" pitchFamily="34" charset="0"/>
              <a:cs typeface="Arial" panose="020B0604020202020204" pitchFamily="34" charset="0"/>
            </a:endParaRPr>
          </a:p>
          <a:p>
            <a:pPr marL="0" indent="0">
              <a:buNone/>
            </a:pPr>
            <a:endParaRPr lang="en-US" dirty="0"/>
          </a:p>
        </p:txBody>
      </p:sp>
      <p:sp>
        <p:nvSpPr>
          <p:cNvPr id="4" name="Date Placeholder 3">
            <a:extLst>
              <a:ext uri="{FF2B5EF4-FFF2-40B4-BE49-F238E27FC236}">
                <a16:creationId xmlns:a16="http://schemas.microsoft.com/office/drawing/2014/main" id="{055C0541-7B26-1786-973A-5983C6D63D3A}"/>
              </a:ext>
            </a:extLst>
          </p:cNvPr>
          <p:cNvSpPr>
            <a:spLocks noGrp="1"/>
          </p:cNvSpPr>
          <p:nvPr>
            <p:ph type="dt" sz="half" idx="10"/>
          </p:nvPr>
        </p:nvSpPr>
        <p:spPr/>
        <p:txBody>
          <a:bodyPr/>
          <a:lstStyle/>
          <a:p>
            <a:fld id="{8BFD4896-482F-4304-B07B-9DA00812ABB5}" type="datetime1">
              <a:rPr lang="en-US" smtClean="0"/>
              <a:t>9/10/2026</a:t>
            </a:fld>
            <a:endParaRPr lang="en-US" dirty="0"/>
          </a:p>
        </p:txBody>
      </p:sp>
      <p:sp>
        <p:nvSpPr>
          <p:cNvPr id="5" name="Slide Number Placeholder 4">
            <a:extLst>
              <a:ext uri="{FF2B5EF4-FFF2-40B4-BE49-F238E27FC236}">
                <a16:creationId xmlns:a16="http://schemas.microsoft.com/office/drawing/2014/main" id="{EAFEF462-6E37-636A-3EAC-7B7A58832872}"/>
              </a:ext>
            </a:extLst>
          </p:cNvPr>
          <p:cNvSpPr>
            <a:spLocks noGrp="1"/>
          </p:cNvSpPr>
          <p:nvPr>
            <p:ph type="sldNum" sz="quarter" idx="12"/>
          </p:nvPr>
        </p:nvSpPr>
        <p:spPr/>
        <p:txBody>
          <a:bodyPr/>
          <a:lstStyle/>
          <a:p>
            <a:fld id="{B24F5015-3417-4B27-A586-E4CCF4D77832}" type="slidenum">
              <a:rPr lang="en-US" smtClean="0"/>
              <a:t>79</a:t>
            </a:fld>
            <a:endParaRPr lang="en-US" dirty="0"/>
          </a:p>
        </p:txBody>
      </p:sp>
    </p:spTree>
    <p:extLst>
      <p:ext uri="{BB962C8B-B14F-4D97-AF65-F5344CB8AC3E}">
        <p14:creationId xmlns:p14="http://schemas.microsoft.com/office/powerpoint/2010/main" val="2885167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ofessional PP Template  -  version 1.0: 5/17/23 11:46 AM  -  Read-Only" id="{7718041E-F26F-CC48-9CFD-9E26857ECD7B}" vid="{640AF641-C8F3-DD48-89FE-153E175A7F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4d6b4e1-a671-4dd6-b6f1-ff96368bd6b7">
      <Terms xmlns="http://schemas.microsoft.com/office/infopath/2007/PartnerControls"/>
    </lcf76f155ced4ddcb4097134ff3c332f>
    <TaxCatchAll xmlns="cc953627-79e3-4c20-8eca-a8a5f59d25b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E8732BA1DA0FD429E90BF33985FD1A9" ma:contentTypeVersion="11" ma:contentTypeDescription="Create a new document." ma:contentTypeScope="" ma:versionID="45031beb6a0051b9035a4987cee0bfd9">
  <xsd:schema xmlns:xsd="http://www.w3.org/2001/XMLSchema" xmlns:xs="http://www.w3.org/2001/XMLSchema" xmlns:p="http://schemas.microsoft.com/office/2006/metadata/properties" xmlns:ns2="a4d6b4e1-a671-4dd6-b6f1-ff96368bd6b7" xmlns:ns3="cc953627-79e3-4c20-8eca-a8a5f59d25ba" targetNamespace="http://schemas.microsoft.com/office/2006/metadata/properties" ma:root="true" ma:fieldsID="a834761f2f038bdb126ac3e813ae27f0" ns2:_="" ns3:_="">
    <xsd:import namespace="a4d6b4e1-a671-4dd6-b6f1-ff96368bd6b7"/>
    <xsd:import namespace="cc953627-79e3-4c20-8eca-a8a5f59d25b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d6b4e1-a671-4dd6-b6f1-ff96368bd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3380fc7-fa52-4f73-84dd-cd41989e36d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953627-79e3-4c20-8eca-a8a5f59d25b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98fe64-e192-425d-b8d4-2bb1d206eb07}" ma:internalName="TaxCatchAll" ma:showField="CatchAllData" ma:web="cc953627-79e3-4c20-8eca-a8a5f59d25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CB3FC7-B59E-40D5-A9DE-932E9E5BECE3}">
  <ds:schemaRefs>
    <ds:schemaRef ds:uri="342dd3fb-a6df-412b-a44c-ee47df77da92"/>
    <ds:schemaRef ds:uri="3213682c-4f9e-4663-bc64-712dd7ba0278"/>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 ds:uri="a4d6b4e1-a671-4dd6-b6f1-ff96368bd6b7"/>
    <ds:schemaRef ds:uri="cc953627-79e3-4c20-8eca-a8a5f59d25ba"/>
  </ds:schemaRefs>
</ds:datastoreItem>
</file>

<file path=customXml/itemProps2.xml><?xml version="1.0" encoding="utf-8"?>
<ds:datastoreItem xmlns:ds="http://schemas.openxmlformats.org/officeDocument/2006/customXml" ds:itemID="{514C1FC7-4E50-493F-BCB4-8C1A73F486B8}">
  <ds:schemaRefs>
    <ds:schemaRef ds:uri="http://schemas.microsoft.com/sharepoint/v3/contenttype/forms"/>
  </ds:schemaRefs>
</ds:datastoreItem>
</file>

<file path=customXml/itemProps3.xml><?xml version="1.0" encoding="utf-8"?>
<ds:datastoreItem xmlns:ds="http://schemas.openxmlformats.org/officeDocument/2006/customXml" ds:itemID="{C6F6C99E-540C-4391-A382-97BAE961D6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d6b4e1-a671-4dd6-b6f1-ff96368bd6b7"/>
    <ds:schemaRef ds:uri="cc953627-79e3-4c20-8eca-a8a5f59d25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1592</TotalTime>
  <Words>10775</Words>
  <Application>Microsoft Office PowerPoint</Application>
  <PresentationFormat>Widescreen</PresentationFormat>
  <Paragraphs>733</Paragraphs>
  <Slides>79</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79</vt:i4>
      </vt:variant>
    </vt:vector>
  </HeadingPairs>
  <TitlesOfParts>
    <vt:vector size="84" baseType="lpstr">
      <vt:lpstr>Aptos Narrow</vt:lpstr>
      <vt:lpstr>Arial</vt:lpstr>
      <vt:lpstr>Calibri</vt:lpstr>
      <vt:lpstr>Verdana</vt:lpstr>
      <vt:lpstr>Office Theme</vt:lpstr>
      <vt:lpstr>Stop, Think and Go Instructor Training Guide</vt:lpstr>
      <vt:lpstr>Stop – Think – Go </vt:lpstr>
      <vt:lpstr>Introduction</vt:lpstr>
      <vt:lpstr>Introduction page two</vt:lpstr>
      <vt:lpstr>Introduction page three</vt:lpstr>
      <vt:lpstr>Introduction page four</vt:lpstr>
      <vt:lpstr>Introduction page five</vt:lpstr>
      <vt:lpstr>Introduction page six</vt:lpstr>
      <vt:lpstr>Driving is life changing</vt:lpstr>
      <vt:lpstr>Driving is life changing – slide two</vt:lpstr>
      <vt:lpstr>Decision Making</vt:lpstr>
      <vt:lpstr>Decision Making Page Two</vt:lpstr>
      <vt:lpstr>Decision Making Page Three</vt:lpstr>
      <vt:lpstr>Driver Limitations</vt:lpstr>
      <vt:lpstr>Driver’s Capabilities</vt:lpstr>
      <vt:lpstr>Environmental Limitations</vt:lpstr>
      <vt:lpstr>Driver’s Capabilities page two</vt:lpstr>
      <vt:lpstr>Driver’s Aversion to Change</vt:lpstr>
      <vt:lpstr>Driver’s Aversion to Change Page Two</vt:lpstr>
      <vt:lpstr>Human Error</vt:lpstr>
      <vt:lpstr>Most Common Crash Causes</vt:lpstr>
      <vt:lpstr>Inattention to possible driving actions</vt:lpstr>
      <vt:lpstr>Inattention to consequences of driving decisions</vt:lpstr>
      <vt:lpstr>Inaccurate Risk Assessment</vt:lpstr>
      <vt:lpstr>Reckless Optimism</vt:lpstr>
      <vt:lpstr>Reckless Optimism Slide Two</vt:lpstr>
      <vt:lpstr>Decision Making Process</vt:lpstr>
      <vt:lpstr>Risk Management Strategies</vt:lpstr>
      <vt:lpstr>Stop – Think – and Go  Decision-Making</vt:lpstr>
      <vt:lpstr>Stop – Think – and Go</vt:lpstr>
      <vt:lpstr>Stop</vt:lpstr>
      <vt:lpstr>Think</vt:lpstr>
      <vt:lpstr>Think – Slide Two</vt:lpstr>
      <vt:lpstr>Think – Slide Three</vt:lpstr>
      <vt:lpstr>Think – Slide Four</vt:lpstr>
      <vt:lpstr>Go</vt:lpstr>
      <vt:lpstr>Right, Reality, and Responsibility</vt:lpstr>
      <vt:lpstr>Diagram of choices filtered by right, reality, and responsibility</vt:lpstr>
      <vt:lpstr>Right</vt:lpstr>
      <vt:lpstr>Reality</vt:lpstr>
      <vt:lpstr>Responsibility</vt:lpstr>
      <vt:lpstr>Responsibility – Slide Two</vt:lpstr>
      <vt:lpstr>Responsibility – Slide Three</vt:lpstr>
      <vt:lpstr>Stop, Think, and Go Practice</vt:lpstr>
      <vt:lpstr>Stop, Think and Go Practice – Slide Two</vt:lpstr>
      <vt:lpstr>A Driving Dilemma</vt:lpstr>
      <vt:lpstr>Stop, Think and Go Worksheet STOP</vt:lpstr>
      <vt:lpstr>Stop, Think and Go Worksheet - Stop</vt:lpstr>
      <vt:lpstr>Stop, Think and Go Worksheet THINK</vt:lpstr>
      <vt:lpstr>THINK – Right Filter</vt:lpstr>
      <vt:lpstr>THINK – Reality Filter</vt:lpstr>
      <vt:lpstr>THINK – Responsibility Filter</vt:lpstr>
      <vt:lpstr>Processing the Dilemma  </vt:lpstr>
      <vt:lpstr>Processing the Dilemma – Slide Two</vt:lpstr>
      <vt:lpstr>Processing the Dilemma – Slide Three</vt:lpstr>
      <vt:lpstr>Filtering the Driving Dilemma</vt:lpstr>
      <vt:lpstr>Stop, Think and Go Worksheet GO</vt:lpstr>
      <vt:lpstr>Stop, Think and Go Worksheet – Go – Slide Two</vt:lpstr>
      <vt:lpstr>Summary</vt:lpstr>
      <vt:lpstr>Reasons Why Students Fail to  Use Decision-Making</vt:lpstr>
      <vt:lpstr>Reason One</vt:lpstr>
      <vt:lpstr>Reason Two</vt:lpstr>
      <vt:lpstr>Reason Three</vt:lpstr>
      <vt:lpstr>Reason Four</vt:lpstr>
      <vt:lpstr>Reason Five</vt:lpstr>
      <vt:lpstr>Reason Six</vt:lpstr>
      <vt:lpstr>Reason Seven</vt:lpstr>
      <vt:lpstr>Reason Eight</vt:lpstr>
      <vt:lpstr>Reason Nine</vt:lpstr>
      <vt:lpstr>Stop, Think, and Go Practice  Areas</vt:lpstr>
      <vt:lpstr>Exams</vt:lpstr>
      <vt:lpstr>Slide Video Case Situations</vt:lpstr>
      <vt:lpstr>Simulations</vt:lpstr>
      <vt:lpstr>Simulation Example</vt:lpstr>
      <vt:lpstr>Role Plays</vt:lpstr>
      <vt:lpstr>Role Play Examples</vt:lpstr>
      <vt:lpstr>Behind-the-Wheel Decision-Making</vt:lpstr>
      <vt:lpstr>Conclusion</vt:lpstr>
      <vt:lpstr>Contact/Mission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Milakovic, Dana</dc:creator>
  <cp:lastModifiedBy>Mosher, Alison</cp:lastModifiedBy>
  <cp:revision>185</cp:revision>
  <dcterms:created xsi:type="dcterms:W3CDTF">2022-07-06T18:28:13Z</dcterms:created>
  <dcterms:modified xsi:type="dcterms:W3CDTF">2026-09-10T18:07:40Z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0x0101007E8732BA1DA0FD429E90BF33985FD1A9</vt:lpwstr>
  </property>
</Properties>
</file>