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34" r:id="rId5"/>
    <p:sldId id="356" r:id="rId6"/>
    <p:sldId id="411" r:id="rId7"/>
    <p:sldId id="410" r:id="rId8"/>
    <p:sldId id="413" r:id="rId9"/>
    <p:sldId id="416" r:id="rId10"/>
    <p:sldId id="412" r:id="rId11"/>
    <p:sldId id="414" r:id="rId12"/>
    <p:sldId id="41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A"/>
    <a:srgbClr val="DED5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768DA-D68D-08B2-7A43-500EEF1B31C6}" v="112" dt="2023-10-04T14:01:22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85" autoAdjust="0"/>
    <p:restoredTop sz="96327" autoAdjust="0"/>
  </p:normalViewPr>
  <p:slideViewPr>
    <p:cSldViewPr>
      <p:cViewPr varScale="1">
        <p:scale>
          <a:sx n="72" d="100"/>
          <a:sy n="72" d="100"/>
        </p:scale>
        <p:origin x="9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4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04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5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2588-B72F-8C4D-BAC8-F5286504854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AADC-6083-D84A-B7AF-0CD7CAA6479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681-E165-6240-B263-F12264517961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E28-029B-E841-83E9-C9381127E02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6FBB-73B8-1249-B36F-8F9E46635888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D14E-94F3-1E4A-89EA-A8A86A78DCCA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C29-8D7F-B44B-BEC2-9E7CEA0889B1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3F0D-B386-2044-AE1D-6BB411FB747C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C0C7-744E-7F4C-BFC1-5737C3D575C9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390A-9939-444F-96B1-EA222510310F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297B-58E6-632C-B4F1-7AD4C9C7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 Pennsylvania Dashboard for the…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06D2-3638-D294-DEB6-C879983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9D263-DA92-8E7E-5293-FC2F839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87396A11-26B9-95EF-1B8B-8748246EB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9" t="21788" r="41803" b="50894"/>
          <a:stretch/>
        </p:blipFill>
        <p:spPr>
          <a:xfrm>
            <a:off x="1736863" y="1447800"/>
            <a:ext cx="5670274" cy="4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CC32-701E-F71B-FC43-B61EC9BF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658F9-70CB-89C7-64B3-656D9AF8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C1FC8-38CB-C7D4-EBC7-DB117114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5BFA8-19E4-13A8-F8BE-BAD8CDEB5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2" t="21860" r="3230" b="60960"/>
          <a:stretch/>
        </p:blipFill>
        <p:spPr>
          <a:xfrm>
            <a:off x="460443" y="1676400"/>
            <a:ext cx="8148782" cy="33150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107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C387A-6FB2-3B75-4080-D673D85C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>
                <a:latin typeface="+mn-lt"/>
              </a:rPr>
              <a:t>School Profile: Enrollment and Teacher Data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6C7F1-6D70-376A-A517-55BDADC7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8CB98-2F86-0EF8-9FF4-4A6D085C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This is a screenshot of the School Profile banner for the Pennsylvania Dashboard of the Arts Education Data Project. Enrollment by discipline and number of arts teachers for each discipline within a selected school is displayed.">
            <a:extLst>
              <a:ext uri="{FF2B5EF4-FFF2-40B4-BE49-F238E27FC236}">
                <a16:creationId xmlns:a16="http://schemas.microsoft.com/office/drawing/2014/main" id="{0B6F8179-1AA1-6670-FACA-DED568509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t="28606" r="16667" b="56898"/>
          <a:stretch/>
        </p:blipFill>
        <p:spPr>
          <a:xfrm>
            <a:off x="484872" y="2397014"/>
            <a:ext cx="8153401" cy="1143000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958597C-1BE5-2CFF-E3DE-0E0D63FD4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563" y="1645809"/>
            <a:ext cx="8104874" cy="363812"/>
          </a:xfrm>
          <a:prstGeom prst="wedgeRoundRectCallout">
            <a:avLst>
              <a:gd name="adj1" fmla="val -8745"/>
              <a:gd name="adj2" fmla="val 15444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and arts icon to see enrollment data for that discipline within the selected school.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9B7300B-D4AB-1158-1CCB-EBE406D6B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0231" y="3950988"/>
            <a:ext cx="7467600" cy="310197"/>
          </a:xfrm>
          <a:prstGeom prst="wedgeRoundRectCallout">
            <a:avLst>
              <a:gd name="adj1" fmla="val 5420"/>
              <a:gd name="adj2" fmla="val -125308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number of teachers teaching courses in each arts discipline is provided for the selected school. </a:t>
            </a:r>
          </a:p>
        </p:txBody>
      </p:sp>
      <p:sp>
        <p:nvSpPr>
          <p:cNvPr id="13" name="Rounded Rectangular Callout 12" descr="This text alerts the user to color coding of the data: Green=Music, Blue=Visual Art, Purple=Theater, Red=Dance, Gold=Others.&#10;">
            <a:extLst>
              <a:ext uri="{FF2B5EF4-FFF2-40B4-BE49-F238E27FC236}">
                <a16:creationId xmlns:a16="http://schemas.microsoft.com/office/drawing/2014/main" id="{ED7EBCAF-4798-3ADD-36DB-ADD9F2DF209C}"/>
              </a:ext>
            </a:extLst>
          </p:cNvPr>
          <p:cNvSpPr/>
          <p:nvPr/>
        </p:nvSpPr>
        <p:spPr>
          <a:xfrm>
            <a:off x="1666373" y="4983197"/>
            <a:ext cx="5811254" cy="609623"/>
          </a:xfrm>
          <a:prstGeom prst="wedgeRoundRectCallout">
            <a:avLst>
              <a:gd name="adj1" fmla="val 6267"/>
              <a:gd name="adj2" fmla="val 4355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NOTE</a:t>
            </a:r>
            <a:r>
              <a:rPr lang="en-US" sz="1400" dirty="0">
                <a:solidFill>
                  <a:schemeClr val="tx1"/>
                </a:solidFill>
              </a:rPr>
              <a:t>: Visualizations on this page are color-coded.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Green=Music, Blue=Visual Art, Purple=Theater, Red=Dance, Gold=Others</a:t>
            </a:r>
          </a:p>
        </p:txBody>
      </p:sp>
    </p:spTree>
    <p:extLst>
      <p:ext uri="{BB962C8B-B14F-4D97-AF65-F5344CB8AC3E}">
        <p14:creationId xmlns:p14="http://schemas.microsoft.com/office/powerpoint/2010/main" val="231609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D20E-A75D-7804-616D-EEC61F80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Help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5BCCF-BD0E-72BC-DC6B-DEF0FC95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D47C9-F289-6C8A-9DA1-FD8CF9D1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This is a screenshot of the School Profile Help page for the Pennsylvania Dashboard of the Arts Education Data Project.">
            <a:extLst>
              <a:ext uri="{FF2B5EF4-FFF2-40B4-BE49-F238E27FC236}">
                <a16:creationId xmlns:a16="http://schemas.microsoft.com/office/drawing/2014/main" id="{D8C6E2F9-FB01-5080-4473-2FF7E2C9F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47" t="2941" r="17647" b="17059"/>
          <a:stretch/>
        </p:blipFill>
        <p:spPr>
          <a:xfrm>
            <a:off x="457200" y="1828800"/>
            <a:ext cx="5620870" cy="4343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119C9-BA1A-63E6-8924-36F9C97D3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9" t="20854" r="15534" b="77385"/>
          <a:stretch/>
        </p:blipFill>
        <p:spPr>
          <a:xfrm>
            <a:off x="6477000" y="1752600"/>
            <a:ext cx="2133600" cy="990600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98FA797-3D30-9AF2-65F2-FB385E270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4429" y="3232076"/>
            <a:ext cx="2140085" cy="1339997"/>
          </a:xfrm>
          <a:prstGeom prst="wedgeRoundRectCallout">
            <a:avLst>
              <a:gd name="adj1" fmla="val -23283"/>
              <a:gd name="adj2" fmla="val -8041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Help button in the upper right-hand corner to better understand how this page presents data.</a:t>
            </a:r>
          </a:p>
        </p:txBody>
      </p:sp>
    </p:spTree>
    <p:extLst>
      <p:ext uri="{BB962C8B-B14F-4D97-AF65-F5344CB8AC3E}">
        <p14:creationId xmlns:p14="http://schemas.microsoft.com/office/powerpoint/2010/main" val="244683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E721-B2C6-7CD6-17D9-E8923129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Filter Icon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6A0424-811F-F5DD-4CC3-E9A12637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D6C79-597C-0CDB-C4CA-265DF281A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This is a screenshot of the drop-down behind the Filter Icon for the School Profile tab.">
            <a:extLst>
              <a:ext uri="{FF2B5EF4-FFF2-40B4-BE49-F238E27FC236}">
                <a16:creationId xmlns:a16="http://schemas.microsoft.com/office/drawing/2014/main" id="{F2FD1F39-FCB0-8F85-3FBE-D4EA0DE0BC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6" t="22672" r="16220" b="66992"/>
          <a:stretch/>
        </p:blipFill>
        <p:spPr>
          <a:xfrm>
            <a:off x="1413746" y="3302682"/>
            <a:ext cx="4771901" cy="1802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A9F08-1705-7DDB-1AC5-210518813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24647" r="86274" b="64362"/>
          <a:stretch/>
        </p:blipFill>
        <p:spPr>
          <a:xfrm>
            <a:off x="2420011" y="1975909"/>
            <a:ext cx="900752" cy="905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7F1B05FC-60E6-C4E5-091D-B5F6C898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1000" y="1933260"/>
            <a:ext cx="3429000" cy="905256"/>
          </a:xfrm>
          <a:prstGeom prst="wedgeRoundRectCallout">
            <a:avLst>
              <a:gd name="adj1" fmla="val -68185"/>
              <a:gd name="adj2" fmla="val 19377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Use the filter icon and drop-down lists to filter by County, District, School Year, and School Name. 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D2B277C-9615-245C-38AD-60D90CC4F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8494" y="2985610"/>
            <a:ext cx="1953420" cy="2523227"/>
          </a:xfrm>
          <a:prstGeom prst="wedgeRoundRectCallout">
            <a:avLst>
              <a:gd name="adj1" fmla="val -98880"/>
              <a:gd name="adj2" fmla="val 11021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Selecting a county narrows the drop-down list of districts/schools. Be sure to select a school name, otherwise, “6</a:t>
            </a:r>
            <a:r>
              <a:rPr lang="en-US" sz="1400" baseline="30000" dirty="0">
                <a:solidFill>
                  <a:schemeClr val="bg1"/>
                </a:solidFill>
              </a:rPr>
              <a:t>th</a:t>
            </a:r>
            <a:r>
              <a:rPr lang="en-US" sz="1400" dirty="0">
                <a:solidFill>
                  <a:schemeClr val="bg1"/>
                </a:solidFill>
              </a:rPr>
              <a:t> Grade Center” remains as the default and no data will appear.</a:t>
            </a:r>
            <a:endParaRPr lang="en-US" sz="1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9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D7A5-14AC-7DC3-E415-C36221DD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Grade Level Enrollment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22A31-22B7-3A25-B112-1E590ED5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3A571-9346-AB61-5698-D1A50439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This screenshot uses bar graphs to display enrollment by discipline and grade level within a school.">
            <a:extLst>
              <a:ext uri="{FF2B5EF4-FFF2-40B4-BE49-F238E27FC236}">
                <a16:creationId xmlns:a16="http://schemas.microsoft.com/office/drawing/2014/main" id="{18132EAC-4E25-CC08-CE04-8DBA72451F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t="43101" r="16667" b="41034"/>
          <a:stretch/>
        </p:blipFill>
        <p:spPr>
          <a:xfrm>
            <a:off x="533398" y="2698749"/>
            <a:ext cx="8153401" cy="125094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E49A7B9-B3C3-7496-A719-46CB8FE2E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1692757"/>
            <a:ext cx="7467600" cy="641325"/>
          </a:xfrm>
          <a:prstGeom prst="wedgeRoundRectCallout">
            <a:avLst>
              <a:gd name="adj1" fmla="val 7096"/>
              <a:gd name="adj2" fmla="val 116722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one of the bars in the graph to view enrollment data by discipline and grade level for the selected school. </a:t>
            </a:r>
          </a:p>
        </p:txBody>
      </p:sp>
      <p:sp>
        <p:nvSpPr>
          <p:cNvPr id="7" name="Rounded Rectangular Callout 6" descr="This text alerts the user to color coding of the data: Green=Music, Blue=Visual Art, Purple=Theater, Red=Dance, Gold=Others.">
            <a:extLst>
              <a:ext uri="{FF2B5EF4-FFF2-40B4-BE49-F238E27FC236}">
                <a16:creationId xmlns:a16="http://schemas.microsoft.com/office/drawing/2014/main" id="{813137BA-D6BF-F866-CFC1-72EA2188ED84}"/>
              </a:ext>
            </a:extLst>
          </p:cNvPr>
          <p:cNvSpPr/>
          <p:nvPr/>
        </p:nvSpPr>
        <p:spPr>
          <a:xfrm>
            <a:off x="1666373" y="4635026"/>
            <a:ext cx="5811254" cy="609623"/>
          </a:xfrm>
          <a:prstGeom prst="wedgeRoundRectCallout">
            <a:avLst>
              <a:gd name="adj1" fmla="val 6267"/>
              <a:gd name="adj2" fmla="val 4355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NOTE</a:t>
            </a:r>
            <a:r>
              <a:rPr lang="en-US" sz="1400" dirty="0">
                <a:solidFill>
                  <a:schemeClr val="tx1"/>
                </a:solidFill>
              </a:rPr>
              <a:t>: Visualizations on this page are color-coded.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Green=Music, Blue=Visual Art, Purple=Theater, Red=Dance, Gold=Others</a:t>
            </a:r>
          </a:p>
        </p:txBody>
      </p:sp>
    </p:spTree>
    <p:extLst>
      <p:ext uri="{BB962C8B-B14F-4D97-AF65-F5344CB8AC3E}">
        <p14:creationId xmlns:p14="http://schemas.microsoft.com/office/powerpoint/2010/main" val="244508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9C7F-187D-1870-ADE1-3668717D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Enrollment Trends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0567C-7AFC-559A-A33E-1291464B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B7414-8272-2D0F-1BC6-CFCD85A3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This screenshot uses trend lines to display discipline level changes in enrollment over time withiin the school selected.">
            <a:extLst>
              <a:ext uri="{FF2B5EF4-FFF2-40B4-BE49-F238E27FC236}">
                <a16:creationId xmlns:a16="http://schemas.microsoft.com/office/drawing/2014/main" id="{ADF5D884-CCE4-ADCE-CAD3-882BFFD83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59022" r="16666" b="20053"/>
          <a:stretch/>
        </p:blipFill>
        <p:spPr>
          <a:xfrm>
            <a:off x="396439" y="3206915"/>
            <a:ext cx="8351122" cy="1678216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C90241A2-C42F-20E5-5FCB-CF0CD4E75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1" y="1674583"/>
            <a:ext cx="3733799" cy="1143001"/>
          </a:xfrm>
          <a:prstGeom prst="wedgeRoundRectCallout">
            <a:avLst>
              <a:gd name="adj1" fmla="val -67136"/>
              <a:gd name="adj2" fmla="val 11706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a data dot in the discipline-specific trendlines to view specific enrollment data for each year in that discipline.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C831A026-57CF-7454-D3A3-F16D1D0B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2600" y="5183417"/>
            <a:ext cx="3810000" cy="937247"/>
          </a:xfrm>
          <a:prstGeom prst="wedgeRoundRectCallout">
            <a:avLst>
              <a:gd name="adj1" fmla="val -56002"/>
              <a:gd name="adj2" fmla="val -13458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Total enrollment in all arts courses is provided for each year for the selected school.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2D24857-1DFD-31F9-05B9-25E045406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1" y="1671806"/>
            <a:ext cx="3733799" cy="1143001"/>
          </a:xfrm>
          <a:prstGeom prst="wedgeRoundRectCallout">
            <a:avLst>
              <a:gd name="adj1" fmla="val 12491"/>
              <a:gd name="adj2" fmla="val 146534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Trendlines are used to show changes in enrollment. </a:t>
            </a:r>
            <a:r>
              <a:rPr lang="en-US" sz="1400" b="1" dirty="0"/>
              <a:t>Reminder</a:t>
            </a:r>
            <a:r>
              <a:rPr lang="en-US" sz="1400" dirty="0"/>
              <a:t>: </a:t>
            </a:r>
            <a:r>
              <a:rPr lang="en-US" sz="1400" b="1" dirty="0"/>
              <a:t>elementary schools did not report data prior to 2020. </a:t>
            </a:r>
            <a:r>
              <a:rPr lang="en-US" sz="1400" dirty="0"/>
              <a:t>The school used for this example is a high school.</a:t>
            </a:r>
          </a:p>
        </p:txBody>
      </p:sp>
    </p:spTree>
    <p:extLst>
      <p:ext uri="{BB962C8B-B14F-4D97-AF65-F5344CB8AC3E}">
        <p14:creationId xmlns:p14="http://schemas.microsoft.com/office/powerpoint/2010/main" val="242356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2B2B-F372-A911-99F5-C4727E80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Course Count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C8CF2-1C7F-EDAD-8F8F-A5C0206E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7D379-B85A-E43D-BB90-89610A80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This screenshot provides the number of courses offered for each discipline within a school. Bar graphs are used to show change over time.">
            <a:extLst>
              <a:ext uri="{FF2B5EF4-FFF2-40B4-BE49-F238E27FC236}">
                <a16:creationId xmlns:a16="http://schemas.microsoft.com/office/drawing/2014/main" id="{52CA8E07-12A0-BF08-4A55-6AE89DB1FB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0" t="61853" r="16667" b="21800"/>
          <a:stretch/>
        </p:blipFill>
        <p:spPr>
          <a:xfrm>
            <a:off x="631450" y="1524000"/>
            <a:ext cx="7881099" cy="1518172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DC2E8A07-6F8C-BF74-C5D7-6FA81F0C8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5200" y="3508073"/>
            <a:ext cx="4830722" cy="759127"/>
          </a:xfrm>
          <a:prstGeom prst="wedgeRoundRectCallout">
            <a:avLst>
              <a:gd name="adj1" fmla="val -28388"/>
              <a:gd name="adj2" fmla="val -116298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This visualization shows the change over time in the number of arts courses offered for the selected school.</a:t>
            </a:r>
          </a:p>
        </p:txBody>
      </p:sp>
      <p:pic>
        <p:nvPicPr>
          <p:cNvPr id="9" name="Picture 8" descr="This screenshot displays an icon that guides the user to a deeper look at course count data within a school.">
            <a:extLst>
              <a:ext uri="{FF2B5EF4-FFF2-40B4-BE49-F238E27FC236}">
                <a16:creationId xmlns:a16="http://schemas.microsoft.com/office/drawing/2014/main" id="{9D1ACE2E-C851-2627-15F4-4B12E3420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61853" r="76143" b="21800"/>
          <a:stretch/>
        </p:blipFill>
        <p:spPr>
          <a:xfrm>
            <a:off x="808078" y="3733800"/>
            <a:ext cx="1630322" cy="25195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5D70E0D-19E4-92AC-CC1A-33AE92294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5200" y="4537830"/>
            <a:ext cx="2976169" cy="911527"/>
          </a:xfrm>
          <a:prstGeom prst="wedgeRoundRectCallout">
            <a:avLst>
              <a:gd name="adj1" fmla="val -108392"/>
              <a:gd name="adj2" fmla="val 98457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this icon to see what courses are offered at the selected school. (Go to the next slide)</a:t>
            </a:r>
          </a:p>
        </p:txBody>
      </p:sp>
    </p:spTree>
    <p:extLst>
      <p:ext uri="{BB962C8B-B14F-4D97-AF65-F5344CB8AC3E}">
        <p14:creationId xmlns:p14="http://schemas.microsoft.com/office/powerpoint/2010/main" val="305458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23A4-EBF2-EB18-3E55-A429E117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School Profile: Course Count Expanded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D35AF-CA1D-B424-378E-5759911B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5942A-256E-CED8-FB88-1FF9DC99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This screenshot provides a chart of courses offered by discipline and year within the selected school.">
            <a:extLst>
              <a:ext uri="{FF2B5EF4-FFF2-40B4-BE49-F238E27FC236}">
                <a16:creationId xmlns:a16="http://schemas.microsoft.com/office/drawing/2014/main" id="{9C328DF5-AD8B-352A-0A4E-4585D32EB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t="18675" r="16677" b="15559"/>
          <a:stretch/>
        </p:blipFill>
        <p:spPr>
          <a:xfrm>
            <a:off x="1860099" y="1447800"/>
            <a:ext cx="6826701" cy="4343400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08FBA1E-2CCA-C7E8-AF12-2C3577832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2492375"/>
            <a:ext cx="1295400" cy="2819400"/>
          </a:xfrm>
          <a:prstGeom prst="wedgeRoundRectCallout">
            <a:avLst>
              <a:gd name="adj1" fmla="val 67582"/>
              <a:gd name="adj2" fmla="val 18873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Clicking on the  Course Count icon provides specifics about the courses offered in the selected school.</a:t>
            </a:r>
          </a:p>
        </p:txBody>
      </p:sp>
    </p:spTree>
    <p:extLst>
      <p:ext uri="{BB962C8B-B14F-4D97-AF65-F5344CB8AC3E}">
        <p14:creationId xmlns:p14="http://schemas.microsoft.com/office/powerpoint/2010/main" val="268319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cf1e4c4ca9d7da6aad23c111eea9510d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333eeef662f33d827901a6908d0661d8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C32A84-698C-48E7-8E63-8FA83D42FF92}"/>
</file>

<file path=customXml/itemProps2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5E959-B139-4928-B6C0-4290FBE61FC4}">
  <ds:schemaRefs>
    <ds:schemaRef ds:uri="http://purl.org/dc/dcmitype/"/>
    <ds:schemaRef ds:uri="http://schemas.microsoft.com/office/infopath/2007/PartnerControls"/>
    <ds:schemaRef ds:uri="f1c7bf0e-1cb0-48f8-99df-6e3f20f315ba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38810</TotalTime>
  <Words>381</Words>
  <Application>Microsoft Office PowerPoint</Application>
  <PresentationFormat>On-screen Show (4:3)</PresentationFormat>
  <Paragraphs>46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The Pennsylvania Dashboard for the…</vt:lpstr>
      <vt:lpstr>School Profile</vt:lpstr>
      <vt:lpstr>School Profile: Enrollment and Teacher Data</vt:lpstr>
      <vt:lpstr>School Profile: Help</vt:lpstr>
      <vt:lpstr>School Profile: Filter Icon </vt:lpstr>
      <vt:lpstr>School Profile: Grade Level Enrollment </vt:lpstr>
      <vt:lpstr>School Profile: Enrollment Trends</vt:lpstr>
      <vt:lpstr>School Profile: Course Count</vt:lpstr>
      <vt:lpstr>School Profile: Course Count Expanded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 AEDP School Profile</dc:title>
  <dc:creator>pdeadmin</dc:creator>
  <cp:lastModifiedBy>Heimbach, Bunne</cp:lastModifiedBy>
  <cp:revision>168</cp:revision>
  <cp:lastPrinted>2023-04-30T01:38:09Z</cp:lastPrinted>
  <dcterms:created xsi:type="dcterms:W3CDTF">2017-02-01T18:23:33Z</dcterms:created>
  <dcterms:modified xsi:type="dcterms:W3CDTF">2023-10-31T11:55:53Z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_SharedFileIndex">
    <vt:lpwstr/>
  </property>
  <property fmtid="{D5CDD505-2E9C-101B-9397-08002B2CF9AE}" pid="8" name="_SourceUrl">
    <vt:lpwstr/>
  </property>
  <property fmtid="{D5CDD505-2E9C-101B-9397-08002B2CF9AE}" pid="9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10" name="TemplateUrl">
    <vt:lpwstr/>
  </property>
</Properties>
</file>