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334" r:id="rId5"/>
    <p:sldId id="352" r:id="rId6"/>
    <p:sldId id="388" r:id="rId7"/>
    <p:sldId id="386" r:id="rId8"/>
    <p:sldId id="383" r:id="rId9"/>
    <p:sldId id="387" r:id="rId10"/>
    <p:sldId id="391" r:id="rId11"/>
    <p:sldId id="390" r:id="rId12"/>
    <p:sldId id="389" r:id="rId13"/>
    <p:sldId id="385" r:id="rId14"/>
    <p:sldId id="39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47A"/>
    <a:srgbClr val="DED500"/>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1C1213-28FA-25C7-D7F5-D7EA88C55C88}" v="48" dt="2023-10-04T13:26:13.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60" autoAdjust="0"/>
    <p:restoredTop sz="96327" autoAdjust="0"/>
  </p:normalViewPr>
  <p:slideViewPr>
    <p:cSldViewPr>
      <p:cViewPr varScale="1">
        <p:scale>
          <a:sx n="72" d="100"/>
          <a:sy n="72" d="100"/>
        </p:scale>
        <p:origin x="966" y="60"/>
      </p:cViewPr>
      <p:guideLst>
        <p:guide orient="horz" pos="2160"/>
        <p:guide pos="2880"/>
      </p:guideLst>
    </p:cSldViewPr>
  </p:slideViewPr>
  <p:outlineViewPr>
    <p:cViewPr>
      <p:scale>
        <a:sx n="33" d="100"/>
        <a:sy n="33" d="100"/>
      </p:scale>
      <p:origin x="0" y="-41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BFCE-E1AD-4C66-8436-2B8546317258}" type="datetimeFigureOut">
              <a:rPr lang="en-US" smtClean="0"/>
              <a:t>10/31/2023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DAA2-1C43-4F84-BCB8-BB799C3B521C}" type="slidenum">
              <a:rPr lang="en-US" smtClean="0"/>
              <a:t>‹#›</a:t>
            </a:fld>
            <a:endParaRPr lang="en-US"/>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2</a:t>
            </a:fld>
            <a:endParaRPr lang="en-US"/>
          </a:p>
        </p:txBody>
      </p:sp>
    </p:spTree>
    <p:extLst>
      <p:ext uri="{BB962C8B-B14F-4D97-AF65-F5344CB8AC3E}">
        <p14:creationId xmlns:p14="http://schemas.microsoft.com/office/powerpoint/2010/main" val="1222373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5</a:t>
            </a:fld>
            <a:endParaRPr lang="en-US"/>
          </a:p>
        </p:txBody>
      </p:sp>
    </p:spTree>
    <p:extLst>
      <p:ext uri="{BB962C8B-B14F-4D97-AF65-F5344CB8AC3E}">
        <p14:creationId xmlns:p14="http://schemas.microsoft.com/office/powerpoint/2010/main" val="113375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9</a:t>
            </a:fld>
            <a:endParaRPr lang="en-US"/>
          </a:p>
        </p:txBody>
      </p:sp>
    </p:spTree>
    <p:extLst>
      <p:ext uri="{BB962C8B-B14F-4D97-AF65-F5344CB8AC3E}">
        <p14:creationId xmlns:p14="http://schemas.microsoft.com/office/powerpoint/2010/main" val="2153357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E732588-B72F-8C4D-BAC8-F52865048541}" type="datetime1">
              <a:rPr lang="en-US" smtClean="0"/>
              <a:t>10/31/2023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6AADC-6083-D84A-B7AF-0CD7CAA64794}"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E21681-E165-6240-B263-F12264517961}"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86510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24176-147C-0D4D-A94D-1A3B1A5CBC53}"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FECE28-029B-E841-83E9-C9381127E024}"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0B6FBB-73B8-1249-B36F-8F9E46635888}" type="datetime1">
              <a:rPr lang="en-US" smtClean="0"/>
              <a:t>10/31/2023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ED14E-94F3-1E4A-89EA-A8A86A78DCCA}" type="datetime1">
              <a:rPr lang="en-US" smtClean="0"/>
              <a:t>10/31/2023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195C1-E30A-CE44-BC32-5903E93F9D64}" type="datetime1">
              <a:rPr lang="en-US" smtClean="0"/>
              <a:t>10/31/2023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88C29-8D7F-B44B-BEC2-9E7CEA0889B1}" type="datetime1">
              <a:rPr lang="en-US" smtClean="0"/>
              <a:t>10/31/2023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BC73F0D-B386-2044-AE1D-6BB411FB747C}" type="datetime1">
              <a:rPr lang="en-US" smtClean="0"/>
              <a:t>10/31/2023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457200" y="304800"/>
            <a:ext cx="8229600" cy="1143000"/>
          </a:xfrm>
        </p:spPr>
        <p:txBody>
          <a:bodyPr/>
          <a:lstStyle/>
          <a:p>
            <a:r>
              <a:rPr lang="en-US" dirty="0"/>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D1C0C7-744E-7F4C-BFC1-5737C3D575C9}" type="datetime1">
              <a:rPr lang="en-US" smtClean="0"/>
              <a:t>10/31/2023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61697" y="5867400"/>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9390A-9939-444F-96B1-EA222510310F}" type="datetime1">
              <a:rPr lang="en-US" smtClean="0"/>
              <a:t>10/31/2023</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6297B-58E6-632C-B4F1-7AD4C9C7B592}"/>
              </a:ext>
            </a:extLst>
          </p:cNvPr>
          <p:cNvSpPr>
            <a:spLocks noGrp="1"/>
          </p:cNvSpPr>
          <p:nvPr>
            <p:ph type="title"/>
          </p:nvPr>
        </p:nvSpPr>
        <p:spPr/>
        <p:txBody>
          <a:bodyPr/>
          <a:lstStyle/>
          <a:p>
            <a:pPr algn="ctr"/>
            <a:r>
              <a:rPr lang="en-US" dirty="0">
                <a:latin typeface="+mn-lt"/>
              </a:rPr>
              <a:t>The Pennsylvania Dashboard for the…</a:t>
            </a:r>
          </a:p>
        </p:txBody>
      </p:sp>
      <p:sp>
        <p:nvSpPr>
          <p:cNvPr id="4" name="Date Placeholder 3">
            <a:extLst>
              <a:ext uri="{FF2B5EF4-FFF2-40B4-BE49-F238E27FC236}">
                <a16:creationId xmlns:a16="http://schemas.microsoft.com/office/drawing/2014/main" id="{A6FE06D2-3638-D294-DEB6-C879983711EF}"/>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BCD9D263-DA92-8E7E-5293-FC2F83940942}"/>
              </a:ext>
            </a:extLst>
          </p:cNvPr>
          <p:cNvSpPr>
            <a:spLocks noGrp="1"/>
          </p:cNvSpPr>
          <p:nvPr>
            <p:ph type="sldNum" sz="quarter" idx="12"/>
          </p:nvPr>
        </p:nvSpPr>
        <p:spPr/>
        <p:txBody>
          <a:bodyPr/>
          <a:lstStyle/>
          <a:p>
            <a:fld id="{680C5762-CF65-4775-9966-A58D40CC61B9}" type="slidenum">
              <a:rPr lang="en-US" smtClean="0"/>
              <a:t>1</a:t>
            </a:fld>
            <a:endParaRPr lang="en-US"/>
          </a:p>
        </p:txBody>
      </p:sp>
      <p:pic>
        <p:nvPicPr>
          <p:cNvPr id="6" name="Content Placeholder 8">
            <a:extLst>
              <a:ext uri="{FF2B5EF4-FFF2-40B4-BE49-F238E27FC236}">
                <a16:creationId xmlns:a16="http://schemas.microsoft.com/office/drawing/2014/main" id="{87396A11-26B9-95EF-1B8B-8748246EB1BA}"/>
              </a:ext>
              <a:ext uri="{C183D7F6-B498-43B3-948B-1728B52AA6E4}">
                <adec:decorative xmlns:adec="http://schemas.microsoft.com/office/drawing/2017/decorative" val="1"/>
              </a:ext>
            </a:extLst>
          </p:cNvPr>
          <p:cNvPicPr>
            <a:picLocks noChangeAspect="1"/>
          </p:cNvPicPr>
          <p:nvPr/>
        </p:nvPicPr>
        <p:blipFill rotWithShape="1">
          <a:blip r:embed="rId2"/>
          <a:srcRect l="9499" t="21788" r="41803" b="50894"/>
          <a:stretch/>
        </p:blipFill>
        <p:spPr>
          <a:xfrm>
            <a:off x="1736863" y="1447800"/>
            <a:ext cx="5670274" cy="4372290"/>
          </a:xfrm>
          <a:prstGeom prst="rect">
            <a:avLst/>
          </a:prstGeom>
        </p:spPr>
      </p:pic>
    </p:spTree>
    <p:extLst>
      <p:ext uri="{BB962C8B-B14F-4D97-AF65-F5344CB8AC3E}">
        <p14:creationId xmlns:p14="http://schemas.microsoft.com/office/powerpoint/2010/main" val="542050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9B1C-DE75-1FD2-C858-164E6069A4CA}"/>
              </a:ext>
            </a:extLst>
          </p:cNvPr>
          <p:cNvSpPr>
            <a:spLocks noGrp="1"/>
          </p:cNvSpPr>
          <p:nvPr>
            <p:ph type="title"/>
          </p:nvPr>
        </p:nvSpPr>
        <p:spPr/>
        <p:txBody>
          <a:bodyPr>
            <a:normAutofit/>
          </a:bodyPr>
          <a:lstStyle/>
          <a:p>
            <a:pPr algn="ctr"/>
            <a:r>
              <a:rPr lang="en-US" sz="2800" dirty="0"/>
              <a:t>Trends Over Time: District &amp; School Level Data</a:t>
            </a:r>
          </a:p>
        </p:txBody>
      </p:sp>
      <p:sp>
        <p:nvSpPr>
          <p:cNvPr id="3" name="Date Placeholder 2">
            <a:extLst>
              <a:ext uri="{FF2B5EF4-FFF2-40B4-BE49-F238E27FC236}">
                <a16:creationId xmlns:a16="http://schemas.microsoft.com/office/drawing/2014/main" id="{2C471426-8AC7-0014-663F-C8C52D1C87BB}"/>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9E7A07E5-B26C-160B-66AB-FAE258A657EC}"/>
              </a:ext>
            </a:extLst>
          </p:cNvPr>
          <p:cNvSpPr>
            <a:spLocks noGrp="1"/>
          </p:cNvSpPr>
          <p:nvPr>
            <p:ph type="sldNum" sz="quarter" idx="12"/>
          </p:nvPr>
        </p:nvSpPr>
        <p:spPr/>
        <p:txBody>
          <a:bodyPr/>
          <a:lstStyle/>
          <a:p>
            <a:fld id="{680C5762-CF65-4775-9966-A58D40CC61B9}" type="slidenum">
              <a:rPr lang="en-US" smtClean="0"/>
              <a:t>10</a:t>
            </a:fld>
            <a:endParaRPr lang="en-US"/>
          </a:p>
        </p:txBody>
      </p:sp>
      <p:sp>
        <p:nvSpPr>
          <p:cNvPr id="5" name="Rounded Rectangular Callout 4">
            <a:extLst>
              <a:ext uri="{FF2B5EF4-FFF2-40B4-BE49-F238E27FC236}">
                <a16:creationId xmlns:a16="http://schemas.microsoft.com/office/drawing/2014/main" id="{ADD8F800-DB38-095F-5DE2-962B89D34776}"/>
              </a:ext>
              <a:ext uri="{C183D7F6-B498-43B3-948B-1728B52AA6E4}">
                <adec:decorative xmlns:adec="http://schemas.microsoft.com/office/drawing/2017/decorative" val="1"/>
              </a:ext>
            </a:extLst>
          </p:cNvPr>
          <p:cNvSpPr/>
          <p:nvPr/>
        </p:nvSpPr>
        <p:spPr>
          <a:xfrm>
            <a:off x="457200" y="1600201"/>
            <a:ext cx="1371600" cy="1828800"/>
          </a:xfrm>
          <a:prstGeom prst="wedgeRoundRectCallout">
            <a:avLst>
              <a:gd name="adj1" fmla="val 96823"/>
              <a:gd name="adj2" fmla="val 21144"/>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Use the slider to identify schools with similar % changes across all arts.</a:t>
            </a:r>
          </a:p>
        </p:txBody>
      </p:sp>
      <p:pic>
        <p:nvPicPr>
          <p:cNvPr id="6" name="Picture 5" descr="This screenshot depicts graphs of enrollment change by district and discipline. The graphs are provided as a list view.">
            <a:extLst>
              <a:ext uri="{FF2B5EF4-FFF2-40B4-BE49-F238E27FC236}">
                <a16:creationId xmlns:a16="http://schemas.microsoft.com/office/drawing/2014/main" id="{6DCE5370-DD6F-2109-DB44-EC63A328C1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706" t="24380" r="15686" b="25263"/>
          <a:stretch/>
        </p:blipFill>
        <p:spPr>
          <a:xfrm>
            <a:off x="2450693" y="2667000"/>
            <a:ext cx="6236107" cy="2953512"/>
          </a:xfrm>
          <a:prstGeom prst="rect">
            <a:avLst/>
          </a:prstGeom>
        </p:spPr>
      </p:pic>
      <p:sp>
        <p:nvSpPr>
          <p:cNvPr id="8" name="Rounded Rectangular Callout 7">
            <a:extLst>
              <a:ext uri="{FF2B5EF4-FFF2-40B4-BE49-F238E27FC236}">
                <a16:creationId xmlns:a16="http://schemas.microsoft.com/office/drawing/2014/main" id="{C9F3C985-F407-E1CA-1608-8A93EECBF5FC}"/>
              </a:ext>
              <a:ext uri="{C183D7F6-B498-43B3-948B-1728B52AA6E4}">
                <adec:decorative xmlns:adec="http://schemas.microsoft.com/office/drawing/2017/decorative" val="1"/>
              </a:ext>
            </a:extLst>
          </p:cNvPr>
          <p:cNvSpPr/>
          <p:nvPr/>
        </p:nvSpPr>
        <p:spPr>
          <a:xfrm>
            <a:off x="457200" y="3802140"/>
            <a:ext cx="1371600" cy="1828800"/>
          </a:xfrm>
          <a:prstGeom prst="wedgeRoundRectCallout">
            <a:avLst>
              <a:gd name="adj1" fmla="val 96823"/>
              <a:gd name="adj2" fmla="val 21144"/>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Select any district to expand that district’s information by individual school.</a:t>
            </a:r>
          </a:p>
        </p:txBody>
      </p:sp>
    </p:spTree>
    <p:extLst>
      <p:ext uri="{BB962C8B-B14F-4D97-AF65-F5344CB8AC3E}">
        <p14:creationId xmlns:p14="http://schemas.microsoft.com/office/powerpoint/2010/main" val="2423277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3136-C647-3C4C-8F79-F97A07DEF39D}"/>
              </a:ext>
            </a:extLst>
          </p:cNvPr>
          <p:cNvSpPr>
            <a:spLocks noGrp="1"/>
          </p:cNvSpPr>
          <p:nvPr>
            <p:ph type="title"/>
          </p:nvPr>
        </p:nvSpPr>
        <p:spPr/>
        <p:txBody>
          <a:bodyPr/>
          <a:lstStyle/>
          <a:p>
            <a:pPr algn="ctr"/>
            <a:r>
              <a:rPr lang="en-US" dirty="0">
                <a:latin typeface="+mn-lt"/>
              </a:rPr>
              <a:t>Trends Over Time: Filter Options</a:t>
            </a:r>
          </a:p>
        </p:txBody>
      </p:sp>
      <p:sp>
        <p:nvSpPr>
          <p:cNvPr id="3" name="Date Placeholder 2">
            <a:extLst>
              <a:ext uri="{FF2B5EF4-FFF2-40B4-BE49-F238E27FC236}">
                <a16:creationId xmlns:a16="http://schemas.microsoft.com/office/drawing/2014/main" id="{808A8432-E090-8AAC-1ED6-F9716AEF33AE}"/>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0523858E-2BDC-9797-C25D-EED8AA071520}"/>
              </a:ext>
            </a:extLst>
          </p:cNvPr>
          <p:cNvSpPr>
            <a:spLocks noGrp="1"/>
          </p:cNvSpPr>
          <p:nvPr>
            <p:ph type="sldNum" sz="quarter" idx="12"/>
          </p:nvPr>
        </p:nvSpPr>
        <p:spPr/>
        <p:txBody>
          <a:bodyPr/>
          <a:lstStyle/>
          <a:p>
            <a:fld id="{680C5762-CF65-4775-9966-A58D40CC61B9}" type="slidenum">
              <a:rPr lang="en-US" smtClean="0"/>
              <a:t>11</a:t>
            </a:fld>
            <a:endParaRPr lang="en-US"/>
          </a:p>
        </p:txBody>
      </p:sp>
      <p:sp>
        <p:nvSpPr>
          <p:cNvPr id="7" name="Rounded Rectangular Callout 6">
            <a:extLst>
              <a:ext uri="{FF2B5EF4-FFF2-40B4-BE49-F238E27FC236}">
                <a16:creationId xmlns:a16="http://schemas.microsoft.com/office/drawing/2014/main" id="{7135A1F4-DEB6-88A0-DE8F-50327774F30D}"/>
              </a:ext>
              <a:ext uri="{C183D7F6-B498-43B3-948B-1728B52AA6E4}">
                <adec:decorative xmlns:adec="http://schemas.microsoft.com/office/drawing/2017/decorative" val="1"/>
              </a:ext>
            </a:extLst>
          </p:cNvPr>
          <p:cNvSpPr/>
          <p:nvPr/>
        </p:nvSpPr>
        <p:spPr>
          <a:xfrm>
            <a:off x="2247900" y="1576612"/>
            <a:ext cx="4648199" cy="713828"/>
          </a:xfrm>
          <a:prstGeom prst="wedgeRoundRectCallout">
            <a:avLst>
              <a:gd name="adj1" fmla="val -14836"/>
              <a:gd name="adj2" fmla="val 49160"/>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This tab has lots of filter options!</a:t>
            </a:r>
          </a:p>
        </p:txBody>
      </p:sp>
      <p:pic>
        <p:nvPicPr>
          <p:cNvPr id="8" name="Picture 7">
            <a:extLst>
              <a:ext uri="{FF2B5EF4-FFF2-40B4-BE49-F238E27FC236}">
                <a16:creationId xmlns:a16="http://schemas.microsoft.com/office/drawing/2014/main" id="{58130CEE-A39A-CA33-5769-DEBF23F7081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83" t="24647" r="86274" b="64362"/>
          <a:stretch/>
        </p:blipFill>
        <p:spPr>
          <a:xfrm>
            <a:off x="838200" y="1523260"/>
            <a:ext cx="898216" cy="902707"/>
          </a:xfrm>
          <a:prstGeom prst="rect">
            <a:avLst/>
          </a:prstGeom>
          <a:ln>
            <a:solidFill>
              <a:schemeClr val="tx1"/>
            </a:solidFill>
          </a:ln>
        </p:spPr>
      </p:pic>
      <p:pic>
        <p:nvPicPr>
          <p:cNvPr id="9" name="Picture 8">
            <a:extLst>
              <a:ext uri="{FF2B5EF4-FFF2-40B4-BE49-F238E27FC236}">
                <a16:creationId xmlns:a16="http://schemas.microsoft.com/office/drawing/2014/main" id="{648BE8CE-3294-A036-0B1B-16F8D743B76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79412" t="16280" r="18048" b="79432"/>
          <a:stretch/>
        </p:blipFill>
        <p:spPr>
          <a:xfrm>
            <a:off x="7533911" y="1476170"/>
            <a:ext cx="934053" cy="949797"/>
          </a:xfrm>
          <a:prstGeom prst="rect">
            <a:avLst/>
          </a:prstGeom>
          <a:ln>
            <a:solidFill>
              <a:schemeClr val="tx1"/>
            </a:solidFill>
          </a:ln>
        </p:spPr>
      </p:pic>
      <p:pic>
        <p:nvPicPr>
          <p:cNvPr id="10" name="Picture 9" descr="This screenshot reminds users of various ways to filter and sort data in the Trends Over Time tab when using list view.">
            <a:extLst>
              <a:ext uri="{FF2B5EF4-FFF2-40B4-BE49-F238E27FC236}">
                <a16:creationId xmlns:a16="http://schemas.microsoft.com/office/drawing/2014/main" id="{529010BF-E40A-F96C-22E5-424167D759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706" t="24380" r="15686" b="52235"/>
          <a:stretch/>
        </p:blipFill>
        <p:spPr>
          <a:xfrm>
            <a:off x="2450693" y="3404135"/>
            <a:ext cx="6236107" cy="1371600"/>
          </a:xfrm>
          <a:prstGeom prst="rect">
            <a:avLst/>
          </a:prstGeom>
        </p:spPr>
      </p:pic>
      <p:pic>
        <p:nvPicPr>
          <p:cNvPr id="11" name="Picture 10" descr="This screenshot reminds users of various ways to filter and sort data in the Trends Over Time tab when using the filter icon.">
            <a:extLst>
              <a:ext uri="{FF2B5EF4-FFF2-40B4-BE49-F238E27FC236}">
                <a16:creationId xmlns:a16="http://schemas.microsoft.com/office/drawing/2014/main" id="{2AAF353F-4713-1EBE-F101-12F8E5B0EECF}"/>
              </a:ext>
            </a:extLst>
          </p:cNvPr>
          <p:cNvPicPr>
            <a:picLocks noChangeAspect="1"/>
          </p:cNvPicPr>
          <p:nvPr/>
        </p:nvPicPr>
        <p:blipFill rotWithShape="1">
          <a:blip r:embed="rId5">
            <a:extLst>
              <a:ext uri="{28A0092B-C50C-407E-A947-70E740481C1C}">
                <a14:useLocalDpi xmlns:a14="http://schemas.microsoft.com/office/drawing/2010/main" val="0"/>
              </a:ext>
            </a:extLst>
          </a:blip>
          <a:srcRect l="72319" t="20460" r="16436" b="49192"/>
          <a:stretch/>
        </p:blipFill>
        <p:spPr>
          <a:xfrm>
            <a:off x="457200" y="3227605"/>
            <a:ext cx="1752600" cy="3096260"/>
          </a:xfrm>
          <a:prstGeom prst="rect">
            <a:avLst/>
          </a:prstGeom>
        </p:spPr>
      </p:pic>
      <p:cxnSp>
        <p:nvCxnSpPr>
          <p:cNvPr id="13" name="Straight Arrow Connector 12">
            <a:extLst>
              <a:ext uri="{FF2B5EF4-FFF2-40B4-BE49-F238E27FC236}">
                <a16:creationId xmlns:a16="http://schemas.microsoft.com/office/drawing/2014/main" id="{CC51AA09-2976-4043-1336-CE9CBC5D8998}"/>
              </a:ext>
              <a:ext uri="{C183D7F6-B498-43B3-948B-1728B52AA6E4}">
                <adec:decorative xmlns:adec="http://schemas.microsoft.com/office/drawing/2017/decorative" val="1"/>
              </a:ext>
            </a:extLst>
          </p:cNvPr>
          <p:cNvCxnSpPr>
            <a:cxnSpLocks/>
          </p:cNvCxnSpPr>
          <p:nvPr/>
        </p:nvCxnSpPr>
        <p:spPr>
          <a:xfrm>
            <a:off x="1287308" y="2501427"/>
            <a:ext cx="0" cy="622773"/>
          </a:xfrm>
          <a:prstGeom prst="straightConnector1">
            <a:avLst/>
          </a:prstGeom>
          <a:ln w="57150">
            <a:solidFill>
              <a:srgbClr val="06347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B60CC3D-F79D-51D0-4E4E-8CB9607B0553}"/>
              </a:ext>
              <a:ext uri="{C183D7F6-B498-43B3-948B-1728B52AA6E4}">
                <adec:decorative xmlns:adec="http://schemas.microsoft.com/office/drawing/2017/decorative" val="1"/>
              </a:ext>
            </a:extLst>
          </p:cNvPr>
          <p:cNvCxnSpPr>
            <a:cxnSpLocks/>
          </p:cNvCxnSpPr>
          <p:nvPr/>
        </p:nvCxnSpPr>
        <p:spPr>
          <a:xfrm flipH="1">
            <a:off x="5568746" y="2501426"/>
            <a:ext cx="2356054" cy="1918174"/>
          </a:xfrm>
          <a:prstGeom prst="straightConnector1">
            <a:avLst/>
          </a:prstGeom>
          <a:ln w="57150">
            <a:solidFill>
              <a:srgbClr val="06347A"/>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78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14980-751C-1E04-8B1A-CF97523301F9}"/>
              </a:ext>
            </a:extLst>
          </p:cNvPr>
          <p:cNvSpPr>
            <a:spLocks noGrp="1"/>
          </p:cNvSpPr>
          <p:nvPr>
            <p:ph type="title"/>
          </p:nvPr>
        </p:nvSpPr>
        <p:spPr/>
        <p:txBody>
          <a:bodyPr/>
          <a:lstStyle/>
          <a:p>
            <a:pPr algn="ctr"/>
            <a:r>
              <a:rPr lang="en-US" dirty="0">
                <a:latin typeface="+mn-lt"/>
              </a:rPr>
              <a:t>Trends Over Time</a:t>
            </a:r>
          </a:p>
        </p:txBody>
      </p:sp>
      <p:sp>
        <p:nvSpPr>
          <p:cNvPr id="3" name="Date Placeholder 2">
            <a:extLst>
              <a:ext uri="{FF2B5EF4-FFF2-40B4-BE49-F238E27FC236}">
                <a16:creationId xmlns:a16="http://schemas.microsoft.com/office/drawing/2014/main" id="{1DFF0FD5-D2AC-DD84-B5BD-CC5BF998CD23}"/>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27D7B2EE-6F12-751A-2EE0-B77F5E196D6E}"/>
              </a:ext>
            </a:extLst>
          </p:cNvPr>
          <p:cNvSpPr>
            <a:spLocks noGrp="1"/>
          </p:cNvSpPr>
          <p:nvPr>
            <p:ph type="sldNum" sz="quarter" idx="12"/>
          </p:nvPr>
        </p:nvSpPr>
        <p:spPr/>
        <p:txBody>
          <a:bodyPr/>
          <a:lstStyle/>
          <a:p>
            <a:fld id="{680C5762-CF65-4775-9966-A58D40CC61B9}" type="slidenum">
              <a:rPr lang="en-US" smtClean="0"/>
              <a:t>2</a:t>
            </a:fld>
            <a:endParaRPr lang="en-US"/>
          </a:p>
        </p:txBody>
      </p:sp>
      <p:pic>
        <p:nvPicPr>
          <p:cNvPr id="6" name="Picture 5">
            <a:extLst>
              <a:ext uri="{FF2B5EF4-FFF2-40B4-BE49-F238E27FC236}">
                <a16:creationId xmlns:a16="http://schemas.microsoft.com/office/drawing/2014/main" id="{CD13251E-0566-378E-C7A2-4502DE779ECC}"/>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6938" t="13068" r="32674" b="69858"/>
          <a:stretch/>
        </p:blipFill>
        <p:spPr>
          <a:xfrm>
            <a:off x="344394" y="1504736"/>
            <a:ext cx="8368786" cy="3372064"/>
          </a:xfrm>
          <a:prstGeom prst="rect">
            <a:avLst/>
          </a:prstGeom>
          <a:ln>
            <a:solidFill>
              <a:schemeClr val="tx1"/>
            </a:solidFill>
          </a:ln>
        </p:spPr>
      </p:pic>
    </p:spTree>
    <p:extLst>
      <p:ext uri="{BB962C8B-B14F-4D97-AF65-F5344CB8AC3E}">
        <p14:creationId xmlns:p14="http://schemas.microsoft.com/office/powerpoint/2010/main" val="819169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9B1C-DE75-1FD2-C858-164E6069A4CA}"/>
              </a:ext>
            </a:extLst>
          </p:cNvPr>
          <p:cNvSpPr>
            <a:spLocks noGrp="1"/>
          </p:cNvSpPr>
          <p:nvPr>
            <p:ph type="title"/>
          </p:nvPr>
        </p:nvSpPr>
        <p:spPr/>
        <p:txBody>
          <a:bodyPr>
            <a:normAutofit/>
          </a:bodyPr>
          <a:lstStyle/>
          <a:p>
            <a:pPr algn="ctr"/>
            <a:r>
              <a:rPr lang="en-US" sz="2800" dirty="0">
                <a:latin typeface="+mn-lt"/>
              </a:rPr>
              <a:t>Trends Over Time: Understanding Trendlines</a:t>
            </a:r>
          </a:p>
        </p:txBody>
      </p:sp>
      <p:sp>
        <p:nvSpPr>
          <p:cNvPr id="3" name="Date Placeholder 2">
            <a:extLst>
              <a:ext uri="{FF2B5EF4-FFF2-40B4-BE49-F238E27FC236}">
                <a16:creationId xmlns:a16="http://schemas.microsoft.com/office/drawing/2014/main" id="{2C471426-8AC7-0014-663F-C8C52D1C87BB}"/>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9E7A07E5-B26C-160B-66AB-FAE258A657EC}"/>
              </a:ext>
            </a:extLst>
          </p:cNvPr>
          <p:cNvSpPr>
            <a:spLocks noGrp="1"/>
          </p:cNvSpPr>
          <p:nvPr>
            <p:ph type="sldNum" sz="quarter" idx="12"/>
          </p:nvPr>
        </p:nvSpPr>
        <p:spPr/>
        <p:txBody>
          <a:bodyPr/>
          <a:lstStyle/>
          <a:p>
            <a:fld id="{680C5762-CF65-4775-9966-A58D40CC61B9}" type="slidenum">
              <a:rPr lang="en-US" smtClean="0"/>
              <a:t>3</a:t>
            </a:fld>
            <a:endParaRPr lang="en-US"/>
          </a:p>
        </p:txBody>
      </p:sp>
      <p:pic>
        <p:nvPicPr>
          <p:cNvPr id="6" name="Picture 5" descr="This is a screenshot of the Trends Over Time banner for the Pennsylvania Dashboard of the Arts Education Data Project. Trend lines are displayed for total student enrolled, arts students enrolled, arts enrollment rates, access to arts and art teachers.">
            <a:extLst>
              <a:ext uri="{FF2B5EF4-FFF2-40B4-BE49-F238E27FC236}">
                <a16:creationId xmlns:a16="http://schemas.microsoft.com/office/drawing/2014/main" id="{A33A7DB7-5F12-9785-F2D5-067DFAAB65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852" t="16514" r="15948" b="56593"/>
          <a:stretch/>
        </p:blipFill>
        <p:spPr>
          <a:xfrm>
            <a:off x="533400" y="2485025"/>
            <a:ext cx="8077200" cy="2055050"/>
          </a:xfrm>
          <a:prstGeom prst="rect">
            <a:avLst/>
          </a:prstGeom>
          <a:ln>
            <a:solidFill>
              <a:schemeClr val="tx1"/>
            </a:solidFill>
          </a:ln>
        </p:spPr>
      </p:pic>
      <p:sp>
        <p:nvSpPr>
          <p:cNvPr id="10" name="Rounded Rectangular Callout 9">
            <a:extLst>
              <a:ext uri="{FF2B5EF4-FFF2-40B4-BE49-F238E27FC236}">
                <a16:creationId xmlns:a16="http://schemas.microsoft.com/office/drawing/2014/main" id="{C834B749-7F81-D0B7-1184-1956C9F2FEB0}"/>
              </a:ext>
              <a:ext uri="{C183D7F6-B498-43B3-948B-1728B52AA6E4}">
                <adec:decorative xmlns:adec="http://schemas.microsoft.com/office/drawing/2017/decorative" val="1"/>
              </a:ext>
            </a:extLst>
          </p:cNvPr>
          <p:cNvSpPr/>
          <p:nvPr/>
        </p:nvSpPr>
        <p:spPr>
          <a:xfrm>
            <a:off x="441960" y="1467656"/>
            <a:ext cx="4815840" cy="742144"/>
          </a:xfrm>
          <a:prstGeom prst="wedgeRoundRectCallout">
            <a:avLst>
              <a:gd name="adj1" fmla="val 50012"/>
              <a:gd name="adj2" fmla="val 99399"/>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effectLst/>
              </a:rPr>
              <a:t>This dashboard shows the change over time for several key arts metrics in Pennsylvania. By default, the earliest year of data is compared to the most recent year available.</a:t>
            </a:r>
          </a:p>
        </p:txBody>
      </p:sp>
      <p:sp>
        <p:nvSpPr>
          <p:cNvPr id="12" name="Rounded Rectangular Callout 11">
            <a:extLst>
              <a:ext uri="{FF2B5EF4-FFF2-40B4-BE49-F238E27FC236}">
                <a16:creationId xmlns:a16="http://schemas.microsoft.com/office/drawing/2014/main" id="{D0E5DEC9-0B3C-2386-E451-D4389372974B}"/>
              </a:ext>
              <a:ext uri="{C183D7F6-B498-43B3-948B-1728B52AA6E4}">
                <adec:decorative xmlns:adec="http://schemas.microsoft.com/office/drawing/2017/decorative" val="1"/>
              </a:ext>
            </a:extLst>
          </p:cNvPr>
          <p:cNvSpPr/>
          <p:nvPr/>
        </p:nvSpPr>
        <p:spPr>
          <a:xfrm>
            <a:off x="4648200" y="4867669"/>
            <a:ext cx="4038600" cy="742144"/>
          </a:xfrm>
          <a:prstGeom prst="wedgeRoundRectCallout">
            <a:avLst>
              <a:gd name="adj1" fmla="val -56865"/>
              <a:gd name="adj2" fmla="val -118442"/>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effectLst/>
              </a:rPr>
              <a:t>Pennsylvania Code (Title 22, Chapter 4) requires that students are offered courses </a:t>
            </a:r>
            <a:r>
              <a:rPr lang="en-US" sz="1400" dirty="0"/>
              <a:t>from the arts disciplines of Music, Visual Arts, Theater and Dance.</a:t>
            </a:r>
            <a:endParaRPr lang="en-US" sz="1400" dirty="0">
              <a:effectLst/>
            </a:endParaRPr>
          </a:p>
        </p:txBody>
      </p:sp>
      <p:sp>
        <p:nvSpPr>
          <p:cNvPr id="14" name="Rounded Rectangular Callout 13">
            <a:extLst>
              <a:ext uri="{FF2B5EF4-FFF2-40B4-BE49-F238E27FC236}">
                <a16:creationId xmlns:a16="http://schemas.microsoft.com/office/drawing/2014/main" id="{7FF28767-12EE-3BF5-BD63-E862A8638763}"/>
              </a:ext>
              <a:ext uri="{C183D7F6-B498-43B3-948B-1728B52AA6E4}">
                <adec:decorative xmlns:adec="http://schemas.microsoft.com/office/drawing/2017/decorative" val="1"/>
              </a:ext>
            </a:extLst>
          </p:cNvPr>
          <p:cNvSpPr/>
          <p:nvPr/>
        </p:nvSpPr>
        <p:spPr>
          <a:xfrm>
            <a:off x="533400" y="4829417"/>
            <a:ext cx="3887804" cy="1495766"/>
          </a:xfrm>
          <a:prstGeom prst="wedgeRoundRectCallout">
            <a:avLst>
              <a:gd name="adj1" fmla="val 23646"/>
              <a:gd name="adj2" fmla="val -61340"/>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Note: </a:t>
            </a:r>
            <a:r>
              <a:rPr lang="en-US" sz="1400" b="1" dirty="0"/>
              <a:t>between years 2019 and 2020, a large increase in arts participation and numbers of teachers can be observed. Prior to 2020, schools were not required to report arts data at the elementary level, so trend lines will show dramatic changes between 2019 and 2020.</a:t>
            </a:r>
          </a:p>
        </p:txBody>
      </p:sp>
      <p:sp>
        <p:nvSpPr>
          <p:cNvPr id="15" name="Rounded Rectangular Callout 14">
            <a:extLst>
              <a:ext uri="{FF2B5EF4-FFF2-40B4-BE49-F238E27FC236}">
                <a16:creationId xmlns:a16="http://schemas.microsoft.com/office/drawing/2014/main" id="{84FA1460-C34A-14C3-E5CD-678316BAFBE2}"/>
              </a:ext>
              <a:ext uri="{C183D7F6-B498-43B3-948B-1728B52AA6E4}">
                <adec:decorative xmlns:adec="http://schemas.microsoft.com/office/drawing/2017/decorative" val="1"/>
              </a:ext>
            </a:extLst>
          </p:cNvPr>
          <p:cNvSpPr/>
          <p:nvPr/>
        </p:nvSpPr>
        <p:spPr>
          <a:xfrm>
            <a:off x="5486400" y="1489918"/>
            <a:ext cx="3215640" cy="742144"/>
          </a:xfrm>
          <a:prstGeom prst="wedgeRoundRectCallout">
            <a:avLst>
              <a:gd name="adj1" fmla="val 37918"/>
              <a:gd name="adj2" fmla="val 86429"/>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effectLst/>
              </a:rPr>
              <a:t>This page offers two filter icons. Each will be described in upcoming slides.</a:t>
            </a:r>
          </a:p>
        </p:txBody>
      </p:sp>
    </p:spTree>
    <p:extLst>
      <p:ext uri="{BB962C8B-B14F-4D97-AF65-F5344CB8AC3E}">
        <p14:creationId xmlns:p14="http://schemas.microsoft.com/office/powerpoint/2010/main" val="257093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9B1C-DE75-1FD2-C858-164E6069A4CA}"/>
              </a:ext>
            </a:extLst>
          </p:cNvPr>
          <p:cNvSpPr>
            <a:spLocks noGrp="1"/>
          </p:cNvSpPr>
          <p:nvPr>
            <p:ph type="title"/>
          </p:nvPr>
        </p:nvSpPr>
        <p:spPr/>
        <p:txBody>
          <a:bodyPr/>
          <a:lstStyle/>
          <a:p>
            <a:pPr algn="ctr"/>
            <a:r>
              <a:rPr lang="en-US" dirty="0">
                <a:latin typeface="+mn-lt"/>
              </a:rPr>
              <a:t>Trends</a:t>
            </a:r>
            <a:r>
              <a:rPr lang="en-US" dirty="0"/>
              <a:t> Over Time: Help</a:t>
            </a:r>
          </a:p>
        </p:txBody>
      </p:sp>
      <p:sp>
        <p:nvSpPr>
          <p:cNvPr id="3" name="Date Placeholder 2">
            <a:extLst>
              <a:ext uri="{FF2B5EF4-FFF2-40B4-BE49-F238E27FC236}">
                <a16:creationId xmlns:a16="http://schemas.microsoft.com/office/drawing/2014/main" id="{2C471426-8AC7-0014-663F-C8C52D1C87BB}"/>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9E7A07E5-B26C-160B-66AB-FAE258A657EC}"/>
              </a:ext>
            </a:extLst>
          </p:cNvPr>
          <p:cNvSpPr>
            <a:spLocks noGrp="1"/>
          </p:cNvSpPr>
          <p:nvPr>
            <p:ph type="sldNum" sz="quarter" idx="12"/>
          </p:nvPr>
        </p:nvSpPr>
        <p:spPr/>
        <p:txBody>
          <a:bodyPr/>
          <a:lstStyle/>
          <a:p>
            <a:fld id="{680C5762-CF65-4775-9966-A58D40CC61B9}" type="slidenum">
              <a:rPr lang="en-US" smtClean="0"/>
              <a:t>4</a:t>
            </a:fld>
            <a:endParaRPr lang="en-US"/>
          </a:p>
        </p:txBody>
      </p:sp>
      <p:pic>
        <p:nvPicPr>
          <p:cNvPr id="7" name="Picture 6" descr="This is a screenshot of the Trends Over Time Help page for the Pennsylvania Dashboard of the Arts Education Data Project.">
            <a:extLst>
              <a:ext uri="{FF2B5EF4-FFF2-40B4-BE49-F238E27FC236}">
                <a16:creationId xmlns:a16="http://schemas.microsoft.com/office/drawing/2014/main" id="{5FB55489-C40E-36CB-F33A-A20844DEE4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686" t="16406" r="16667" b="7220"/>
          <a:stretch/>
        </p:blipFill>
        <p:spPr>
          <a:xfrm>
            <a:off x="457200" y="1563010"/>
            <a:ext cx="5617398" cy="4151990"/>
          </a:xfrm>
          <a:prstGeom prst="rect">
            <a:avLst/>
          </a:prstGeom>
        </p:spPr>
      </p:pic>
      <p:pic>
        <p:nvPicPr>
          <p:cNvPr id="8" name="Picture 7">
            <a:extLst>
              <a:ext uri="{FF2B5EF4-FFF2-40B4-BE49-F238E27FC236}">
                <a16:creationId xmlns:a16="http://schemas.microsoft.com/office/drawing/2014/main" id="{139395CB-B357-2FAE-AA88-CFCA1A6489F4}"/>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81809" t="20854" r="15534" b="77385"/>
          <a:stretch/>
        </p:blipFill>
        <p:spPr>
          <a:xfrm>
            <a:off x="6549189" y="1989676"/>
            <a:ext cx="2133600" cy="990600"/>
          </a:xfrm>
          <a:prstGeom prst="rect">
            <a:avLst/>
          </a:prstGeom>
        </p:spPr>
      </p:pic>
      <p:sp>
        <p:nvSpPr>
          <p:cNvPr id="9" name="Rounded Rectangular Callout 8">
            <a:extLst>
              <a:ext uri="{FF2B5EF4-FFF2-40B4-BE49-F238E27FC236}">
                <a16:creationId xmlns:a16="http://schemas.microsoft.com/office/drawing/2014/main" id="{0D278222-FD0D-7E35-C08A-F6709CB7766F}"/>
              </a:ext>
              <a:ext uri="{C183D7F6-B498-43B3-948B-1728B52AA6E4}">
                <adec:decorative xmlns:adec="http://schemas.microsoft.com/office/drawing/2017/decorative" val="1"/>
              </a:ext>
            </a:extLst>
          </p:cNvPr>
          <p:cNvSpPr/>
          <p:nvPr/>
        </p:nvSpPr>
        <p:spPr>
          <a:xfrm>
            <a:off x="6506609" y="3522152"/>
            <a:ext cx="2140085" cy="1339997"/>
          </a:xfrm>
          <a:prstGeom prst="wedgeRoundRectCallout">
            <a:avLst>
              <a:gd name="adj1" fmla="val -23283"/>
              <a:gd name="adj2" fmla="val -80410"/>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Select the Help button in the upper right-hand corner to better understand how this page presents data.</a:t>
            </a:r>
          </a:p>
        </p:txBody>
      </p:sp>
    </p:spTree>
    <p:extLst>
      <p:ext uri="{BB962C8B-B14F-4D97-AF65-F5344CB8AC3E}">
        <p14:creationId xmlns:p14="http://schemas.microsoft.com/office/powerpoint/2010/main" val="3283396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9B1C-DE75-1FD2-C858-164E6069A4CA}"/>
              </a:ext>
            </a:extLst>
          </p:cNvPr>
          <p:cNvSpPr>
            <a:spLocks noGrp="1"/>
          </p:cNvSpPr>
          <p:nvPr>
            <p:ph type="title"/>
          </p:nvPr>
        </p:nvSpPr>
        <p:spPr/>
        <p:txBody>
          <a:bodyPr/>
          <a:lstStyle/>
          <a:p>
            <a:pPr algn="ctr"/>
            <a:r>
              <a:rPr lang="en-US" dirty="0">
                <a:latin typeface="+mn-lt"/>
              </a:rPr>
              <a:t>Trends Over Time: Filter</a:t>
            </a:r>
          </a:p>
        </p:txBody>
      </p:sp>
      <p:sp>
        <p:nvSpPr>
          <p:cNvPr id="3" name="Date Placeholder 2">
            <a:extLst>
              <a:ext uri="{FF2B5EF4-FFF2-40B4-BE49-F238E27FC236}">
                <a16:creationId xmlns:a16="http://schemas.microsoft.com/office/drawing/2014/main" id="{2C471426-8AC7-0014-663F-C8C52D1C87BB}"/>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9E7A07E5-B26C-160B-66AB-FAE258A657EC}"/>
              </a:ext>
            </a:extLst>
          </p:cNvPr>
          <p:cNvSpPr>
            <a:spLocks noGrp="1"/>
          </p:cNvSpPr>
          <p:nvPr>
            <p:ph type="sldNum" sz="quarter" idx="12"/>
          </p:nvPr>
        </p:nvSpPr>
        <p:spPr/>
        <p:txBody>
          <a:bodyPr/>
          <a:lstStyle/>
          <a:p>
            <a:fld id="{680C5762-CF65-4775-9966-A58D40CC61B9}" type="slidenum">
              <a:rPr lang="en-US" smtClean="0"/>
              <a:t>5</a:t>
            </a:fld>
            <a:endParaRPr lang="en-US"/>
          </a:p>
        </p:txBody>
      </p:sp>
      <p:pic>
        <p:nvPicPr>
          <p:cNvPr id="8" name="Picture 7" descr="This is a screenshot of the drop-down behind the Filter Icon for the Trends Over Time tab.">
            <a:extLst>
              <a:ext uri="{FF2B5EF4-FFF2-40B4-BE49-F238E27FC236}">
                <a16:creationId xmlns:a16="http://schemas.microsoft.com/office/drawing/2014/main" id="{1A8EBCFA-E18F-03E2-2759-691B8401DF0A}"/>
              </a:ext>
            </a:extLst>
          </p:cNvPr>
          <p:cNvPicPr>
            <a:picLocks noChangeAspect="1"/>
          </p:cNvPicPr>
          <p:nvPr/>
        </p:nvPicPr>
        <p:blipFill rotWithShape="1">
          <a:blip r:embed="rId3">
            <a:extLst>
              <a:ext uri="{28A0092B-C50C-407E-A947-70E740481C1C}">
                <a14:useLocalDpi xmlns:a14="http://schemas.microsoft.com/office/drawing/2010/main" val="0"/>
              </a:ext>
            </a:extLst>
          </a:blip>
          <a:srcRect l="72319" t="20460" r="16436" b="49192"/>
          <a:stretch/>
        </p:blipFill>
        <p:spPr>
          <a:xfrm>
            <a:off x="457200" y="1838111"/>
            <a:ext cx="2286000" cy="4038600"/>
          </a:xfrm>
          <a:prstGeom prst="rect">
            <a:avLst/>
          </a:prstGeom>
        </p:spPr>
      </p:pic>
      <p:pic>
        <p:nvPicPr>
          <p:cNvPr id="11" name="Picture 10">
            <a:extLst>
              <a:ext uri="{FF2B5EF4-FFF2-40B4-BE49-F238E27FC236}">
                <a16:creationId xmlns:a16="http://schemas.microsoft.com/office/drawing/2014/main" id="{C126A118-196E-7220-99B9-968119344D40}"/>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883" t="24647" r="86274" b="64362"/>
          <a:stretch/>
        </p:blipFill>
        <p:spPr>
          <a:xfrm>
            <a:off x="3200400" y="3406057"/>
            <a:ext cx="898216" cy="902707"/>
          </a:xfrm>
          <a:prstGeom prst="rect">
            <a:avLst/>
          </a:prstGeom>
          <a:ln>
            <a:solidFill>
              <a:schemeClr val="tx1"/>
            </a:solidFill>
          </a:ln>
        </p:spPr>
      </p:pic>
      <p:sp>
        <p:nvSpPr>
          <p:cNvPr id="12" name="Rounded Rectangular Callout 11">
            <a:extLst>
              <a:ext uri="{FF2B5EF4-FFF2-40B4-BE49-F238E27FC236}">
                <a16:creationId xmlns:a16="http://schemas.microsoft.com/office/drawing/2014/main" id="{B361AC4E-74A8-002F-113D-6CCC9D06C4AA}"/>
              </a:ext>
              <a:ext uri="{C183D7F6-B498-43B3-948B-1728B52AA6E4}">
                <adec:decorative xmlns:adec="http://schemas.microsoft.com/office/drawing/2017/decorative" val="1"/>
              </a:ext>
            </a:extLst>
          </p:cNvPr>
          <p:cNvSpPr/>
          <p:nvPr/>
        </p:nvSpPr>
        <p:spPr>
          <a:xfrm>
            <a:off x="5026137" y="3243929"/>
            <a:ext cx="3505200" cy="1277161"/>
          </a:xfrm>
          <a:prstGeom prst="wedgeRoundRectCallout">
            <a:avLst>
              <a:gd name="adj1" fmla="val -69680"/>
              <a:gd name="adj2" fmla="val -9458"/>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Remember to select the filter icon to sort </a:t>
            </a:r>
            <a:r>
              <a:rPr lang="en-US" sz="1400" b="1" dirty="0"/>
              <a:t>Trends Over Time </a:t>
            </a:r>
            <a:r>
              <a:rPr lang="en-US" sz="1400" dirty="0"/>
              <a:t>by County, District, Grade Level, Traditional/Charter, and Start/End Year. The data visualization will change!</a:t>
            </a:r>
          </a:p>
        </p:txBody>
      </p:sp>
    </p:spTree>
    <p:extLst>
      <p:ext uri="{BB962C8B-B14F-4D97-AF65-F5344CB8AC3E}">
        <p14:creationId xmlns:p14="http://schemas.microsoft.com/office/powerpoint/2010/main" val="3074760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9B1C-DE75-1FD2-C858-164E6069A4CA}"/>
              </a:ext>
            </a:extLst>
          </p:cNvPr>
          <p:cNvSpPr>
            <a:spLocks noGrp="1"/>
          </p:cNvSpPr>
          <p:nvPr>
            <p:ph type="title"/>
          </p:nvPr>
        </p:nvSpPr>
        <p:spPr/>
        <p:txBody>
          <a:bodyPr>
            <a:normAutofit/>
          </a:bodyPr>
          <a:lstStyle/>
          <a:p>
            <a:pPr algn="ctr"/>
            <a:r>
              <a:rPr lang="en-US" sz="2400" dirty="0">
                <a:latin typeface="+mn-lt"/>
              </a:rPr>
              <a:t>Trends</a:t>
            </a:r>
            <a:r>
              <a:rPr lang="en-US" sz="2400" dirty="0"/>
              <a:t> Over Time: Change in Enrollment by County</a:t>
            </a:r>
          </a:p>
        </p:txBody>
      </p:sp>
      <p:sp>
        <p:nvSpPr>
          <p:cNvPr id="3" name="Date Placeholder 2">
            <a:extLst>
              <a:ext uri="{FF2B5EF4-FFF2-40B4-BE49-F238E27FC236}">
                <a16:creationId xmlns:a16="http://schemas.microsoft.com/office/drawing/2014/main" id="{2C471426-8AC7-0014-663F-C8C52D1C87BB}"/>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9E7A07E5-B26C-160B-66AB-FAE258A657EC}"/>
              </a:ext>
            </a:extLst>
          </p:cNvPr>
          <p:cNvSpPr>
            <a:spLocks noGrp="1"/>
          </p:cNvSpPr>
          <p:nvPr>
            <p:ph type="sldNum" sz="quarter" idx="12"/>
          </p:nvPr>
        </p:nvSpPr>
        <p:spPr/>
        <p:txBody>
          <a:bodyPr/>
          <a:lstStyle/>
          <a:p>
            <a:fld id="{680C5762-CF65-4775-9966-A58D40CC61B9}" type="slidenum">
              <a:rPr lang="en-US" smtClean="0"/>
              <a:t>6</a:t>
            </a:fld>
            <a:endParaRPr lang="en-US"/>
          </a:p>
        </p:txBody>
      </p:sp>
      <p:sp>
        <p:nvSpPr>
          <p:cNvPr id="7" name="Rounded Rectangular Callout 6">
            <a:extLst>
              <a:ext uri="{FF2B5EF4-FFF2-40B4-BE49-F238E27FC236}">
                <a16:creationId xmlns:a16="http://schemas.microsoft.com/office/drawing/2014/main" id="{C3BA7F01-8BF5-3A64-B6B1-E5CB13A970A3}"/>
              </a:ext>
              <a:ext uri="{C183D7F6-B498-43B3-948B-1728B52AA6E4}">
                <adec:decorative xmlns:adec="http://schemas.microsoft.com/office/drawing/2017/decorative" val="1"/>
              </a:ext>
            </a:extLst>
          </p:cNvPr>
          <p:cNvSpPr/>
          <p:nvPr/>
        </p:nvSpPr>
        <p:spPr>
          <a:xfrm>
            <a:off x="4038601" y="2680681"/>
            <a:ext cx="4648199" cy="713828"/>
          </a:xfrm>
          <a:prstGeom prst="wedgeRoundRectCallout">
            <a:avLst>
              <a:gd name="adj1" fmla="val -63084"/>
              <a:gd name="adj2" fmla="val 14101"/>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Select the county to see the change in arts enrollment rate. Refine your search by using the filter icon.</a:t>
            </a:r>
          </a:p>
        </p:txBody>
      </p:sp>
      <p:pic>
        <p:nvPicPr>
          <p:cNvPr id="9" name="Picture 8" descr="This screenshot displays a map that shows change in arts enrollment by county. Included is a dropdown list provided for further filtering of data.">
            <a:extLst>
              <a:ext uri="{FF2B5EF4-FFF2-40B4-BE49-F238E27FC236}">
                <a16:creationId xmlns:a16="http://schemas.microsoft.com/office/drawing/2014/main" id="{7D5B0361-550F-8AF3-CD09-A0222FB63ACE}"/>
              </a:ext>
            </a:extLst>
          </p:cNvPr>
          <p:cNvPicPr>
            <a:picLocks noChangeAspect="1"/>
          </p:cNvPicPr>
          <p:nvPr/>
        </p:nvPicPr>
        <p:blipFill rotWithShape="1">
          <a:blip r:embed="rId2">
            <a:extLst>
              <a:ext uri="{28A0092B-C50C-407E-A947-70E740481C1C}">
                <a14:useLocalDpi xmlns:a14="http://schemas.microsoft.com/office/drawing/2010/main" val="0"/>
              </a:ext>
            </a:extLst>
          </a:blip>
          <a:srcRect l="15114" t="44593" r="62615" b="11979"/>
          <a:stretch/>
        </p:blipFill>
        <p:spPr>
          <a:xfrm>
            <a:off x="609600" y="1692274"/>
            <a:ext cx="2971800" cy="3794125"/>
          </a:xfrm>
          <a:prstGeom prst="rect">
            <a:avLst/>
          </a:prstGeom>
        </p:spPr>
      </p:pic>
      <p:sp>
        <p:nvSpPr>
          <p:cNvPr id="10" name="Rounded Rectangular Callout 9">
            <a:extLst>
              <a:ext uri="{FF2B5EF4-FFF2-40B4-BE49-F238E27FC236}">
                <a16:creationId xmlns:a16="http://schemas.microsoft.com/office/drawing/2014/main" id="{CBFC2EF6-874A-B6E7-A4DA-B07BECB28A7A}"/>
              </a:ext>
              <a:ext uri="{C183D7F6-B498-43B3-948B-1728B52AA6E4}">
                <adec:decorative xmlns:adec="http://schemas.microsoft.com/office/drawing/2017/decorative" val="1"/>
              </a:ext>
            </a:extLst>
          </p:cNvPr>
          <p:cNvSpPr/>
          <p:nvPr/>
        </p:nvSpPr>
        <p:spPr>
          <a:xfrm>
            <a:off x="4043202" y="4270869"/>
            <a:ext cx="4653313" cy="775197"/>
          </a:xfrm>
          <a:prstGeom prst="wedgeRoundRectCallout">
            <a:avLst>
              <a:gd name="adj1" fmla="val -59771"/>
              <a:gd name="adj2" fmla="val -7474"/>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t>Select this filter icon to sort </a:t>
            </a:r>
            <a:r>
              <a:rPr lang="en-US" sz="1400" b="1" dirty="0"/>
              <a:t>Trends Over Time</a:t>
            </a:r>
            <a:r>
              <a:rPr lang="en-US" sz="1400" dirty="0"/>
              <a:t>. The map will change as will the information that relates to the selected measure.</a:t>
            </a:r>
            <a:endParaRPr lang="en-US" sz="1400" dirty="0">
              <a:solidFill>
                <a:srgbClr val="FFFFFF"/>
              </a:solidFill>
              <a:cs typeface="Calibri"/>
            </a:endParaRPr>
          </a:p>
        </p:txBody>
      </p:sp>
      <p:pic>
        <p:nvPicPr>
          <p:cNvPr id="11" name="Picture 10">
            <a:extLst>
              <a:ext uri="{FF2B5EF4-FFF2-40B4-BE49-F238E27FC236}">
                <a16:creationId xmlns:a16="http://schemas.microsoft.com/office/drawing/2014/main" id="{73608021-3A22-60AF-976D-A0D69E7EECA0}"/>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83" t="24647" r="86274" b="64362"/>
          <a:stretch/>
        </p:blipFill>
        <p:spPr>
          <a:xfrm>
            <a:off x="8153400" y="3061658"/>
            <a:ext cx="441016" cy="443221"/>
          </a:xfrm>
          <a:prstGeom prst="rect">
            <a:avLst/>
          </a:prstGeom>
          <a:ln>
            <a:solidFill>
              <a:schemeClr val="tx1"/>
            </a:solidFill>
          </a:ln>
        </p:spPr>
      </p:pic>
    </p:spTree>
    <p:extLst>
      <p:ext uri="{BB962C8B-B14F-4D97-AF65-F5344CB8AC3E}">
        <p14:creationId xmlns:p14="http://schemas.microsoft.com/office/powerpoint/2010/main" val="1962741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9B1C-DE75-1FD2-C858-164E6069A4CA}"/>
              </a:ext>
            </a:extLst>
          </p:cNvPr>
          <p:cNvSpPr>
            <a:spLocks noGrp="1"/>
          </p:cNvSpPr>
          <p:nvPr>
            <p:ph type="title"/>
          </p:nvPr>
        </p:nvSpPr>
        <p:spPr/>
        <p:txBody>
          <a:bodyPr/>
          <a:lstStyle/>
          <a:p>
            <a:pPr algn="ctr"/>
            <a:r>
              <a:rPr lang="en-US" dirty="0">
                <a:latin typeface="+mn-lt"/>
              </a:rPr>
              <a:t>Trends Over Time: FRL &amp; Race/Ethnicity</a:t>
            </a:r>
          </a:p>
        </p:txBody>
      </p:sp>
      <p:sp>
        <p:nvSpPr>
          <p:cNvPr id="3" name="Date Placeholder 2">
            <a:extLst>
              <a:ext uri="{FF2B5EF4-FFF2-40B4-BE49-F238E27FC236}">
                <a16:creationId xmlns:a16="http://schemas.microsoft.com/office/drawing/2014/main" id="{2C471426-8AC7-0014-663F-C8C52D1C87BB}"/>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9E7A07E5-B26C-160B-66AB-FAE258A657EC}"/>
              </a:ext>
            </a:extLst>
          </p:cNvPr>
          <p:cNvSpPr>
            <a:spLocks noGrp="1"/>
          </p:cNvSpPr>
          <p:nvPr>
            <p:ph type="sldNum" sz="quarter" idx="12"/>
          </p:nvPr>
        </p:nvSpPr>
        <p:spPr/>
        <p:txBody>
          <a:bodyPr/>
          <a:lstStyle/>
          <a:p>
            <a:fld id="{680C5762-CF65-4775-9966-A58D40CC61B9}" type="slidenum">
              <a:rPr lang="en-US" smtClean="0"/>
              <a:t>7</a:t>
            </a:fld>
            <a:endParaRPr lang="en-US"/>
          </a:p>
        </p:txBody>
      </p:sp>
      <p:pic>
        <p:nvPicPr>
          <p:cNvPr id="6" name="Picture 5" descr="This screenshot shows trendiness based on free and reduced lunch categories and school-majority race/ethnicity.">
            <a:extLst>
              <a:ext uri="{FF2B5EF4-FFF2-40B4-BE49-F238E27FC236}">
                <a16:creationId xmlns:a16="http://schemas.microsoft.com/office/drawing/2014/main" id="{54B95D0C-6052-D9EA-F548-A2D5141E8EAF}"/>
              </a:ext>
            </a:extLst>
          </p:cNvPr>
          <p:cNvPicPr>
            <a:picLocks noChangeAspect="1"/>
          </p:cNvPicPr>
          <p:nvPr/>
        </p:nvPicPr>
        <p:blipFill rotWithShape="1">
          <a:blip r:embed="rId2">
            <a:extLst>
              <a:ext uri="{28A0092B-C50C-407E-A947-70E740481C1C}">
                <a14:useLocalDpi xmlns:a14="http://schemas.microsoft.com/office/drawing/2010/main" val="0"/>
              </a:ext>
            </a:extLst>
          </a:blip>
          <a:srcRect l="38235" t="25878" r="15686" b="35187"/>
          <a:stretch/>
        </p:blipFill>
        <p:spPr>
          <a:xfrm>
            <a:off x="2582779" y="1699405"/>
            <a:ext cx="6060829" cy="3352801"/>
          </a:xfrm>
          <a:prstGeom prst="rect">
            <a:avLst/>
          </a:prstGeom>
        </p:spPr>
      </p:pic>
      <p:sp>
        <p:nvSpPr>
          <p:cNvPr id="7" name="Rounded Rectangular Callout 6">
            <a:extLst>
              <a:ext uri="{FF2B5EF4-FFF2-40B4-BE49-F238E27FC236}">
                <a16:creationId xmlns:a16="http://schemas.microsoft.com/office/drawing/2014/main" id="{C3BA7F01-8BF5-3A64-B6B1-E5CB13A970A3}"/>
              </a:ext>
              <a:ext uri="{C183D7F6-B498-43B3-948B-1728B52AA6E4}">
                <adec:decorative xmlns:adec="http://schemas.microsoft.com/office/drawing/2017/decorative" val="1"/>
              </a:ext>
            </a:extLst>
          </p:cNvPr>
          <p:cNvSpPr/>
          <p:nvPr/>
        </p:nvSpPr>
        <p:spPr>
          <a:xfrm>
            <a:off x="457200" y="2133600"/>
            <a:ext cx="1905000" cy="2209800"/>
          </a:xfrm>
          <a:prstGeom prst="wedgeRoundRectCallout">
            <a:avLst>
              <a:gd name="adj1" fmla="val 59322"/>
              <a:gd name="adj2" fmla="val 20718"/>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Select dots on the trendlines to see the % of students in the category and year who participated in arts courses.</a:t>
            </a:r>
          </a:p>
        </p:txBody>
      </p:sp>
      <p:sp>
        <p:nvSpPr>
          <p:cNvPr id="5" name="Rounded Rectangular Callout 4">
            <a:extLst>
              <a:ext uri="{FF2B5EF4-FFF2-40B4-BE49-F238E27FC236}">
                <a16:creationId xmlns:a16="http://schemas.microsoft.com/office/drawing/2014/main" id="{A3E230F6-090E-105C-F8BD-9B507BFE545B}"/>
              </a:ext>
              <a:ext uri="{C183D7F6-B498-43B3-948B-1728B52AA6E4}">
                <adec:decorative xmlns:adec="http://schemas.microsoft.com/office/drawing/2017/decorative" val="1"/>
              </a:ext>
            </a:extLst>
          </p:cNvPr>
          <p:cNvSpPr/>
          <p:nvPr/>
        </p:nvSpPr>
        <p:spPr>
          <a:xfrm>
            <a:off x="1219200" y="5328457"/>
            <a:ext cx="3649579" cy="479018"/>
          </a:xfrm>
          <a:prstGeom prst="wedgeRoundRectCallout">
            <a:avLst>
              <a:gd name="adj1" fmla="val 20372"/>
              <a:gd name="adj2" fmla="val -96893"/>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Note that this graph is scaled 30% to 80%.</a:t>
            </a:r>
          </a:p>
        </p:txBody>
      </p:sp>
      <p:sp>
        <p:nvSpPr>
          <p:cNvPr id="8" name="Rounded Rectangular Callout 7">
            <a:extLst>
              <a:ext uri="{FF2B5EF4-FFF2-40B4-BE49-F238E27FC236}">
                <a16:creationId xmlns:a16="http://schemas.microsoft.com/office/drawing/2014/main" id="{989AC058-E109-DEBD-DD7D-A810A7B2F832}"/>
              </a:ext>
              <a:ext uri="{C183D7F6-B498-43B3-948B-1728B52AA6E4}">
                <adec:decorative xmlns:adec="http://schemas.microsoft.com/office/drawing/2017/decorative" val="1"/>
              </a:ext>
            </a:extLst>
          </p:cNvPr>
          <p:cNvSpPr/>
          <p:nvPr/>
        </p:nvSpPr>
        <p:spPr>
          <a:xfrm>
            <a:off x="5257800" y="5335987"/>
            <a:ext cx="3393829" cy="471488"/>
          </a:xfrm>
          <a:prstGeom prst="wedgeRoundRectCallout">
            <a:avLst>
              <a:gd name="adj1" fmla="val -21642"/>
              <a:gd name="adj2" fmla="val -100138"/>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Note that this graph is scaled 20% to 100%.</a:t>
            </a:r>
          </a:p>
        </p:txBody>
      </p:sp>
    </p:spTree>
    <p:extLst>
      <p:ext uri="{BB962C8B-B14F-4D97-AF65-F5344CB8AC3E}">
        <p14:creationId xmlns:p14="http://schemas.microsoft.com/office/powerpoint/2010/main" val="2703243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9B1C-DE75-1FD2-C858-164E6069A4CA}"/>
              </a:ext>
            </a:extLst>
          </p:cNvPr>
          <p:cNvSpPr>
            <a:spLocks noGrp="1"/>
          </p:cNvSpPr>
          <p:nvPr>
            <p:ph type="title"/>
          </p:nvPr>
        </p:nvSpPr>
        <p:spPr/>
        <p:txBody>
          <a:bodyPr/>
          <a:lstStyle/>
          <a:p>
            <a:pPr algn="ctr"/>
            <a:r>
              <a:rPr lang="en-US" dirty="0">
                <a:latin typeface="+mn-lt"/>
              </a:rPr>
              <a:t>Trends Over Time</a:t>
            </a:r>
          </a:p>
        </p:txBody>
      </p:sp>
      <p:sp>
        <p:nvSpPr>
          <p:cNvPr id="3" name="Date Placeholder 2">
            <a:extLst>
              <a:ext uri="{FF2B5EF4-FFF2-40B4-BE49-F238E27FC236}">
                <a16:creationId xmlns:a16="http://schemas.microsoft.com/office/drawing/2014/main" id="{2C471426-8AC7-0014-663F-C8C52D1C87BB}"/>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9E7A07E5-B26C-160B-66AB-FAE258A657EC}"/>
              </a:ext>
            </a:extLst>
          </p:cNvPr>
          <p:cNvSpPr>
            <a:spLocks noGrp="1"/>
          </p:cNvSpPr>
          <p:nvPr>
            <p:ph type="sldNum" sz="quarter" idx="12"/>
          </p:nvPr>
        </p:nvSpPr>
        <p:spPr/>
        <p:txBody>
          <a:bodyPr/>
          <a:lstStyle/>
          <a:p>
            <a:fld id="{680C5762-CF65-4775-9966-A58D40CC61B9}" type="slidenum">
              <a:rPr lang="en-US" smtClean="0"/>
              <a:t>8</a:t>
            </a:fld>
            <a:endParaRPr lang="en-US"/>
          </a:p>
        </p:txBody>
      </p:sp>
      <p:pic>
        <p:nvPicPr>
          <p:cNvPr id="6" name="Picture 5" descr="This screenshot depicts statewide data on arts discipline enrollment over time for music, visual arts, theater, dance, and other. ">
            <a:extLst>
              <a:ext uri="{FF2B5EF4-FFF2-40B4-BE49-F238E27FC236}">
                <a16:creationId xmlns:a16="http://schemas.microsoft.com/office/drawing/2014/main" id="{54B95D0C-6052-D9EA-F548-A2D5141E8E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686" t="61819" r="15686" b="12914"/>
          <a:stretch/>
        </p:blipFill>
        <p:spPr>
          <a:xfrm>
            <a:off x="560921" y="2907379"/>
            <a:ext cx="8022158" cy="1933574"/>
          </a:xfrm>
          <a:prstGeom prst="rect">
            <a:avLst/>
          </a:prstGeom>
        </p:spPr>
      </p:pic>
      <p:sp>
        <p:nvSpPr>
          <p:cNvPr id="5" name="Rounded Rectangular Callout 4">
            <a:extLst>
              <a:ext uri="{FF2B5EF4-FFF2-40B4-BE49-F238E27FC236}">
                <a16:creationId xmlns:a16="http://schemas.microsoft.com/office/drawing/2014/main" id="{0BEB91B7-4B18-F277-1971-E46B9B31E6EA}"/>
              </a:ext>
              <a:ext uri="{C183D7F6-B498-43B3-948B-1728B52AA6E4}">
                <adec:decorative xmlns:adec="http://schemas.microsoft.com/office/drawing/2017/decorative" val="1"/>
              </a:ext>
            </a:extLst>
          </p:cNvPr>
          <p:cNvSpPr/>
          <p:nvPr/>
        </p:nvSpPr>
        <p:spPr>
          <a:xfrm>
            <a:off x="457200" y="1676398"/>
            <a:ext cx="7086600" cy="890332"/>
          </a:xfrm>
          <a:prstGeom prst="wedgeRoundRectCallout">
            <a:avLst>
              <a:gd name="adj1" fmla="val 12863"/>
              <a:gd name="adj2" fmla="val 168479"/>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400" b="0" i="0" u="none" strike="noStrike" dirty="0">
                <a:solidFill>
                  <a:schemeClr val="bg1"/>
                </a:solidFill>
                <a:effectLst/>
              </a:rPr>
              <a:t>Select any point along the line on the discipline area charts to see the top/bottom four courses with the greatest change in enrollment for that discipline over the selected time span.</a:t>
            </a:r>
            <a:endParaRPr lang="en-US" sz="1400" b="0" i="0" dirty="0">
              <a:solidFill>
                <a:schemeClr val="bg1"/>
              </a:solidFill>
              <a:effectLst/>
            </a:endParaRPr>
          </a:p>
        </p:txBody>
      </p:sp>
      <p:sp>
        <p:nvSpPr>
          <p:cNvPr id="9" name="Rounded Rectangular Callout 8">
            <a:extLst>
              <a:ext uri="{FF2B5EF4-FFF2-40B4-BE49-F238E27FC236}">
                <a16:creationId xmlns:a16="http://schemas.microsoft.com/office/drawing/2014/main" id="{A2BCA27E-4BAD-0CCC-DE2E-DBB2D7F96C01}"/>
              </a:ext>
              <a:ext uri="{C183D7F6-B498-43B3-948B-1728B52AA6E4}">
                <adec:decorative xmlns:adec="http://schemas.microsoft.com/office/drawing/2017/decorative" val="1"/>
              </a:ext>
            </a:extLst>
          </p:cNvPr>
          <p:cNvSpPr/>
          <p:nvPr/>
        </p:nvSpPr>
        <p:spPr>
          <a:xfrm>
            <a:off x="548889" y="5181602"/>
            <a:ext cx="3886200" cy="944547"/>
          </a:xfrm>
          <a:prstGeom prst="wedgeRoundRectCallout">
            <a:avLst>
              <a:gd name="adj1" fmla="val 33343"/>
              <a:gd name="adj2" fmla="val -109275"/>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400" b="0" i="0" u="none" strike="noStrike" dirty="0">
                <a:solidFill>
                  <a:schemeClr val="bg1"/>
                </a:solidFill>
                <a:effectLst/>
              </a:rPr>
              <a:t>Note that the gra</a:t>
            </a:r>
            <a:r>
              <a:rPr lang="en-US" sz="1400" dirty="0">
                <a:solidFill>
                  <a:schemeClr val="bg1"/>
                </a:solidFill>
              </a:rPr>
              <a:t>phs are not to the same scale, to better show the trend for each discipline</a:t>
            </a:r>
            <a:r>
              <a:rPr lang="en-US" sz="1400" b="0" i="0" u="none" strike="noStrike" dirty="0">
                <a:solidFill>
                  <a:schemeClr val="bg1"/>
                </a:solidFill>
                <a:effectLst/>
              </a:rPr>
              <a:t>.</a:t>
            </a:r>
            <a:endParaRPr lang="en-US" sz="1400" b="0" i="0" dirty="0">
              <a:solidFill>
                <a:schemeClr val="bg1"/>
              </a:solidFill>
              <a:effectLst/>
            </a:endParaRPr>
          </a:p>
        </p:txBody>
      </p:sp>
    </p:spTree>
    <p:extLst>
      <p:ext uri="{BB962C8B-B14F-4D97-AF65-F5344CB8AC3E}">
        <p14:creationId xmlns:p14="http://schemas.microsoft.com/office/powerpoint/2010/main" val="2332162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9B1C-DE75-1FD2-C858-164E6069A4CA}"/>
              </a:ext>
            </a:extLst>
          </p:cNvPr>
          <p:cNvSpPr>
            <a:spLocks noGrp="1"/>
          </p:cNvSpPr>
          <p:nvPr>
            <p:ph type="title"/>
          </p:nvPr>
        </p:nvSpPr>
        <p:spPr/>
        <p:txBody>
          <a:bodyPr/>
          <a:lstStyle/>
          <a:p>
            <a:pPr algn="ctr"/>
            <a:r>
              <a:rPr lang="en-US" dirty="0">
                <a:latin typeface="+mn-lt"/>
              </a:rPr>
              <a:t>Trends Over Time: List View</a:t>
            </a:r>
          </a:p>
        </p:txBody>
      </p:sp>
      <p:sp>
        <p:nvSpPr>
          <p:cNvPr id="3" name="Date Placeholder 2">
            <a:extLst>
              <a:ext uri="{FF2B5EF4-FFF2-40B4-BE49-F238E27FC236}">
                <a16:creationId xmlns:a16="http://schemas.microsoft.com/office/drawing/2014/main" id="{2C471426-8AC7-0014-663F-C8C52D1C87BB}"/>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9E7A07E5-B26C-160B-66AB-FAE258A657EC}"/>
              </a:ext>
            </a:extLst>
          </p:cNvPr>
          <p:cNvSpPr>
            <a:spLocks noGrp="1"/>
          </p:cNvSpPr>
          <p:nvPr>
            <p:ph type="sldNum" sz="quarter" idx="12"/>
          </p:nvPr>
        </p:nvSpPr>
        <p:spPr/>
        <p:txBody>
          <a:bodyPr/>
          <a:lstStyle/>
          <a:p>
            <a:fld id="{680C5762-CF65-4775-9966-A58D40CC61B9}" type="slidenum">
              <a:rPr lang="en-US" smtClean="0"/>
              <a:t>9</a:t>
            </a:fld>
            <a:endParaRPr lang="en-US"/>
          </a:p>
        </p:txBody>
      </p:sp>
      <p:pic>
        <p:nvPicPr>
          <p:cNvPr id="7" name="Picture 6" descr="This screenshot portrays a list view icon.">
            <a:extLst>
              <a:ext uri="{FF2B5EF4-FFF2-40B4-BE49-F238E27FC236}">
                <a16:creationId xmlns:a16="http://schemas.microsoft.com/office/drawing/2014/main" id="{04160E3C-9BB2-B1B7-3CB2-243927B9D5D3}"/>
              </a:ext>
            </a:extLst>
          </p:cNvPr>
          <p:cNvPicPr>
            <a:picLocks noChangeAspect="1"/>
          </p:cNvPicPr>
          <p:nvPr/>
        </p:nvPicPr>
        <p:blipFill rotWithShape="1">
          <a:blip r:embed="rId3">
            <a:extLst>
              <a:ext uri="{28A0092B-C50C-407E-A947-70E740481C1C}">
                <a14:useLocalDpi xmlns:a14="http://schemas.microsoft.com/office/drawing/2010/main" val="0"/>
              </a:ext>
            </a:extLst>
          </a:blip>
          <a:srcRect l="79412" t="16280" r="18048" b="79432"/>
          <a:stretch/>
        </p:blipFill>
        <p:spPr>
          <a:xfrm>
            <a:off x="457200" y="1866899"/>
            <a:ext cx="1447800" cy="1600201"/>
          </a:xfrm>
          <a:prstGeom prst="rect">
            <a:avLst/>
          </a:prstGeom>
          <a:ln>
            <a:solidFill>
              <a:schemeClr val="tx1"/>
            </a:solidFill>
          </a:ln>
        </p:spPr>
      </p:pic>
      <p:pic>
        <p:nvPicPr>
          <p:cNvPr id="9" name="Picture 8" descr="This screenshot depicts graphs of enrollment change by district and discipline. The graphs are provided as a list view.">
            <a:extLst>
              <a:ext uri="{FF2B5EF4-FFF2-40B4-BE49-F238E27FC236}">
                <a16:creationId xmlns:a16="http://schemas.microsoft.com/office/drawing/2014/main" id="{F444C4A3-5C8A-F22D-F621-4E888D8F33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706" t="24380" r="15686" b="25263"/>
          <a:stretch/>
        </p:blipFill>
        <p:spPr>
          <a:xfrm>
            <a:off x="2450693" y="2667000"/>
            <a:ext cx="6236107" cy="2953512"/>
          </a:xfrm>
          <a:prstGeom prst="rect">
            <a:avLst/>
          </a:prstGeom>
        </p:spPr>
      </p:pic>
      <p:sp>
        <p:nvSpPr>
          <p:cNvPr id="5" name="Rounded Rectangular Callout 4">
            <a:extLst>
              <a:ext uri="{FF2B5EF4-FFF2-40B4-BE49-F238E27FC236}">
                <a16:creationId xmlns:a16="http://schemas.microsoft.com/office/drawing/2014/main" id="{91198794-7D81-171F-BB9C-2353AD782D83}"/>
              </a:ext>
              <a:ext uri="{C183D7F6-B498-43B3-948B-1728B52AA6E4}">
                <adec:decorative xmlns:adec="http://schemas.microsoft.com/office/drawing/2017/decorative" val="1"/>
              </a:ext>
            </a:extLst>
          </p:cNvPr>
          <p:cNvSpPr/>
          <p:nvPr/>
        </p:nvSpPr>
        <p:spPr>
          <a:xfrm>
            <a:off x="336884" y="3988346"/>
            <a:ext cx="1720516" cy="1726654"/>
          </a:xfrm>
          <a:prstGeom prst="wedgeRoundRectCallout">
            <a:avLst>
              <a:gd name="adj1" fmla="val -6772"/>
              <a:gd name="adj2" fmla="val -101861"/>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Select the list view icon to sort </a:t>
            </a:r>
            <a:r>
              <a:rPr lang="en-US" sz="1400" b="1" dirty="0"/>
              <a:t>Trends Over Time </a:t>
            </a:r>
            <a:r>
              <a:rPr lang="en-US" sz="1400" dirty="0"/>
              <a:t>by District and School. </a:t>
            </a:r>
          </a:p>
        </p:txBody>
      </p:sp>
    </p:spTree>
    <p:extLst>
      <p:ext uri="{BB962C8B-B14F-4D97-AF65-F5344CB8AC3E}">
        <p14:creationId xmlns:p14="http://schemas.microsoft.com/office/powerpoint/2010/main" val="1800144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cf1e4c4ca9d7da6aad23c111eea9510d">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333eeef662f33d827901a6908d0661d8"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F218969-F934-48E0-BAF4-75C33C1F8471}"/>
</file>

<file path=customXml/itemProps2.xml><?xml version="1.0" encoding="utf-8"?>
<ds:datastoreItem xmlns:ds="http://schemas.openxmlformats.org/officeDocument/2006/customXml" ds:itemID="{C12A4EA4-2FD6-46CD-858F-1ABF09EFBD7C}">
  <ds:schemaRefs>
    <ds:schemaRef ds:uri="http://schemas.microsoft.com/sharepoint/v3/contenttype/forms"/>
  </ds:schemaRefs>
</ds:datastoreItem>
</file>

<file path=customXml/itemProps3.xml><?xml version="1.0" encoding="utf-8"?>
<ds:datastoreItem xmlns:ds="http://schemas.openxmlformats.org/officeDocument/2006/customXml" ds:itemID="{B345E959-B139-4928-B6C0-4290FBE61FC4}">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f1c7bf0e-1cb0-48f8-99df-6e3f20f315b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38823</TotalTime>
  <Words>465</Words>
  <Application>Microsoft Office PowerPoint</Application>
  <PresentationFormat>On-screen Show (4:3)</PresentationFormat>
  <Paragraphs>53</Paragraphs>
  <Slides>11</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The Pennsylvania Dashboard for the…</vt:lpstr>
      <vt:lpstr>Trends Over Time</vt:lpstr>
      <vt:lpstr>Trends Over Time: Understanding Trendlines</vt:lpstr>
      <vt:lpstr>Trends Over Time: Help</vt:lpstr>
      <vt:lpstr>Trends Over Time: Filter</vt:lpstr>
      <vt:lpstr>Trends Over Time: Change in Enrollment by County</vt:lpstr>
      <vt:lpstr>Trends Over Time: FRL &amp; Race/Ethnicity</vt:lpstr>
      <vt:lpstr>Trends Over Time</vt:lpstr>
      <vt:lpstr>Trends Over Time: List View</vt:lpstr>
      <vt:lpstr>Trends Over Time: District &amp; School Level Data</vt:lpstr>
      <vt:lpstr>Trends Over Time: Filter Options</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PDE AEDP Trends Over Time</dc:title>
  <dc:creator>pdeadmin</dc:creator>
  <cp:lastModifiedBy>Heimbach, Bunne</cp:lastModifiedBy>
  <cp:revision>147</cp:revision>
  <cp:lastPrinted>2023-04-30T01:38:09Z</cp:lastPrinted>
  <dcterms:created xsi:type="dcterms:W3CDTF">2017-02-01T18:23:33Z</dcterms:created>
  <dcterms:modified xsi:type="dcterms:W3CDTF">2023-10-31T11:48:17Z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33500</vt:r8>
  </property>
  <property fmtid="{D5CDD505-2E9C-101B-9397-08002B2CF9AE}" pid="3" name="_dlc_policyId">
    <vt:lpwstr>/InsidePDE/Documents</vt:lpwstr>
  </property>
  <property fmtid="{D5CDD505-2E9C-101B-9397-08002B2CF9AE}" pid="4" name="xd_ProgID">
    <vt:lpwstr/>
  </property>
  <property fmtid="{D5CDD505-2E9C-101B-9397-08002B2CF9AE}" pid="5" name="_CopySource">
    <vt:lpwstr>https://collab.pde.pa.gov/InsidePDE/Documents/Getting My Job Done/Accessibility/PDE PowerPoint Template - ADA Accessible.pptx</vt:lpwstr>
  </property>
  <property fmtid="{D5CDD505-2E9C-101B-9397-08002B2CF9AE}" pid="6" name="ContentTypeId">
    <vt:lpwstr>0x01010063A4E9D8B9AE294BB8664582FC3229C4</vt:lpwstr>
  </property>
  <property fmtid="{D5CDD505-2E9C-101B-9397-08002B2CF9AE}" pid="7" name="_SharedFileIndex">
    <vt:lpwstr/>
  </property>
  <property fmtid="{D5CDD505-2E9C-101B-9397-08002B2CF9AE}" pid="8" name="_SourceUrl">
    <vt:lpwstr/>
  </property>
  <property fmtid="{D5CDD505-2E9C-101B-9397-08002B2CF9AE}" pid="9" name="ItemRetentionFormula">
    <vt:lpwstr>&lt;formula id="Microsoft.Office.RecordsManagement.PolicyFeatures.Expiration.Formula.BuiltIn"&gt;&lt;number&gt;1&lt;/number&gt;&lt;property&gt;Post_x005f_x0020_End_x005f_x0020_Date&lt;/property&gt;&lt;propertyId&gt;00000000-0000-0000-0000-000000000000&lt;/propertyId&gt;&lt;period&gt;days&lt;/period&gt;&lt;/formula&gt;</vt:lpwstr>
  </property>
  <property fmtid="{D5CDD505-2E9C-101B-9397-08002B2CF9AE}" pid="10" name="TemplateUrl">
    <vt:lpwstr/>
  </property>
</Properties>
</file>