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34" r:id="rId5"/>
    <p:sldId id="338" r:id="rId6"/>
    <p:sldId id="366" r:id="rId7"/>
    <p:sldId id="371" r:id="rId8"/>
    <p:sldId id="374" r:id="rId9"/>
    <p:sldId id="364" r:id="rId10"/>
    <p:sldId id="368" r:id="rId11"/>
    <p:sldId id="370" r:id="rId12"/>
    <p:sldId id="369" r:id="rId13"/>
    <p:sldId id="372" r:id="rId14"/>
    <p:sldId id="3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D14E4-A03D-DBF8-42CF-800CA60E8F84}" v="112" dt="2023-10-04T13:17:50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436" autoAdjust="0"/>
    <p:restoredTop sz="96327" autoAdjust="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2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441F-02A6-6223-8C3B-4DEBDFDA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District-Level Arts: Disciplines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AFF58-CD5F-F726-7C4A-74ED67CB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08D1A-6007-0680-B2C8-C7571158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This screens shows discipline specific statewide data at the school, student, course and teacher level for music, visual art, theater, dance, and other.">
            <a:extLst>
              <a:ext uri="{FF2B5EF4-FFF2-40B4-BE49-F238E27FC236}">
                <a16:creationId xmlns:a16="http://schemas.microsoft.com/office/drawing/2014/main" id="{CC1D3EF0-2DBD-5686-A0A4-11CFE6666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0321" r="15686" b="12724"/>
          <a:stretch/>
        </p:blipFill>
        <p:spPr>
          <a:xfrm>
            <a:off x="457200" y="2790422"/>
            <a:ext cx="8229599" cy="2086379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2814458-DC73-FFC9-D1B8-AFFC1674D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2200" y="1684136"/>
            <a:ext cx="4648200" cy="869950"/>
          </a:xfrm>
          <a:prstGeom prst="wedgeRoundRectCallout">
            <a:avLst>
              <a:gd name="adj1" fmla="val 82"/>
              <a:gd name="adj2" fmla="val 7021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Data about schools who offer courses within each discipline is provided at the bottom of the page.</a:t>
            </a:r>
          </a:p>
        </p:txBody>
      </p:sp>
    </p:spTree>
    <p:extLst>
      <p:ext uri="{BB962C8B-B14F-4D97-AF65-F5344CB8AC3E}">
        <p14:creationId xmlns:p14="http://schemas.microsoft.com/office/powerpoint/2010/main" val="46852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E436-F405-19F0-B7D8-4A8F4CCF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157E-4382-3DBF-FF4D-E92D09E9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51086-B2C1-D9D3-F2E4-6FB1D78C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This screenshot shows data for school-majority, free and reduced lunch program, arts enrollment trend, music, visual art, theater, dance, and other at the individual school level. ">
            <a:extLst>
              <a:ext uri="{FF2B5EF4-FFF2-40B4-BE49-F238E27FC236}">
                <a16:creationId xmlns:a16="http://schemas.microsoft.com/office/drawing/2014/main" id="{FBD25FC2-B593-ADAE-14EA-96BFCB1A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5395" r="15686" b="8231"/>
          <a:stretch/>
        </p:blipFill>
        <p:spPr>
          <a:xfrm>
            <a:off x="2457825" y="1371600"/>
            <a:ext cx="6258858" cy="449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FB5BA-9708-830B-EB1C-396326C30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685800" y="1936750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E950C1-7A7D-3DD9-D649-55B53941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8" t="19887" r="17590" b="69630"/>
          <a:stretch/>
        </p:blipFill>
        <p:spPr>
          <a:xfrm>
            <a:off x="304800" y="3048000"/>
            <a:ext cx="1905000" cy="1307034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D6D46E1-C052-6EFC-79A9-08B4FB19B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1200" y="1838111"/>
            <a:ext cx="3505200" cy="1277161"/>
          </a:xfrm>
          <a:prstGeom prst="wedgeRoundRectCallout">
            <a:avLst>
              <a:gd name="adj1" fmla="val -62540"/>
              <a:gd name="adj2" fmla="val -342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District Level Arts Data </a:t>
            </a:r>
            <a:r>
              <a:rPr lang="en-US" sz="1400" dirty="0"/>
              <a:t>by County, District, Traditional/Charter, or Locale Type. The data visualization will change!</a:t>
            </a:r>
          </a:p>
        </p:txBody>
      </p:sp>
    </p:spTree>
    <p:extLst>
      <p:ext uri="{BB962C8B-B14F-4D97-AF65-F5344CB8AC3E}">
        <p14:creationId xmlns:p14="http://schemas.microsoft.com/office/powerpoint/2010/main" val="96154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A045-8F10-4979-BA32-73BCFA99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A469-03C1-55DA-E062-44387B01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91DF9-E5D8-7295-456A-EF1A7595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335A1-615F-582D-23E0-303889025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63818" r="66390" b="19773"/>
          <a:stretch/>
        </p:blipFill>
        <p:spPr>
          <a:xfrm>
            <a:off x="457200" y="1752600"/>
            <a:ext cx="822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02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AD2-5672-F0BF-931E-5C776BD8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Overall Enrollment</a:t>
            </a:r>
          </a:p>
        </p:txBody>
      </p:sp>
      <p:pic>
        <p:nvPicPr>
          <p:cNvPr id="7" name="Content Placeholder 6" descr="This is a screenshot of the District-Level Arts Education banner for the Pennsylvania Dashboard of the Arts Education Data Project. The data identifies 755 districts and 2,929 schools for data reported in 2022.">
            <a:extLst>
              <a:ext uri="{FF2B5EF4-FFF2-40B4-BE49-F238E27FC236}">
                <a16:creationId xmlns:a16="http://schemas.microsoft.com/office/drawing/2014/main" id="{2744D5C8-4018-44CA-397B-2EED783B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16836" r="33462" b="71379"/>
          <a:stretch/>
        </p:blipFill>
        <p:spPr>
          <a:xfrm>
            <a:off x="457200" y="1562100"/>
            <a:ext cx="8229600" cy="20574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C253-EAEE-7C47-E627-20C1FC78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E8961-709D-CA4A-586E-F87AD6A0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93983-5409-6F63-DFE1-4DEA8B954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0090" r="15084" b="74713"/>
          <a:stretch/>
        </p:blipFill>
        <p:spPr>
          <a:xfrm>
            <a:off x="5562600" y="4861327"/>
            <a:ext cx="2362200" cy="805271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2C9D233E-1A17-0E7B-01E5-AD6450988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0600" y="3634092"/>
            <a:ext cx="3886200" cy="698793"/>
          </a:xfrm>
          <a:prstGeom prst="wedgeRoundRectCallout">
            <a:avLst>
              <a:gd name="adj1" fmla="val -60642"/>
              <a:gd name="adj2" fmla="val -5745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data represents Public, Charter, and Career/Technical Education Centers.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0A1666-CBC5-C4B8-4198-E84D0282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4647618" y="4893264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A2765EA-945F-653C-1C7C-7C1704EF16A3}"/>
              </a:ext>
            </a:extLst>
          </p:cNvPr>
          <p:cNvSpPr/>
          <p:nvPr/>
        </p:nvSpPr>
        <p:spPr>
          <a:xfrm>
            <a:off x="647700" y="4165445"/>
            <a:ext cx="3886200" cy="698793"/>
          </a:xfrm>
          <a:prstGeom prst="wedgeRoundRectCallout">
            <a:avLst>
              <a:gd name="adj1" fmla="val 48995"/>
              <a:gd name="adj2" fmla="val 11933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button to access the drop-down to change the year.</a:t>
            </a:r>
          </a:p>
        </p:txBody>
      </p:sp>
    </p:spTree>
    <p:extLst>
      <p:ext uri="{BB962C8B-B14F-4D97-AF65-F5344CB8AC3E}">
        <p14:creationId xmlns:p14="http://schemas.microsoft.com/office/powerpoint/2010/main" val="161344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B353-093F-66C9-1CE2-2FFE5F15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Help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3F322-0CE5-379D-3211-835BE54B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9520-B02C-B738-5227-EA395C17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is is a screenshot of the District-Level Arts Help page for the Pennsylvania Dashboard of the Arts Education Data Project.">
            <a:extLst>
              <a:ext uri="{FF2B5EF4-FFF2-40B4-BE49-F238E27FC236}">
                <a16:creationId xmlns:a16="http://schemas.microsoft.com/office/drawing/2014/main" id="{F245F6D9-F46C-802B-4CCA-89EBE3A3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16904" r="13726" b="11833"/>
          <a:stretch/>
        </p:blipFill>
        <p:spPr>
          <a:xfrm>
            <a:off x="450715" y="1600200"/>
            <a:ext cx="571500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75A77-33E4-AA53-9734-862BB74B3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53200" y="1600200"/>
            <a:ext cx="2133600" cy="99060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A58C5BD-122B-5497-6961-E205F9B4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151557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AD2-5672-F0BF-931E-5C776BD8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Filter Icon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C253-EAEE-7C47-E627-20C1FC78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E8961-709D-CA4A-586E-F87AD6A0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This is a screenshot of the filter icon.">
            <a:extLst>
              <a:ext uri="{FF2B5EF4-FFF2-40B4-BE49-F238E27FC236}">
                <a16:creationId xmlns:a16="http://schemas.microsoft.com/office/drawing/2014/main" id="{2C0A1666-CBC5-C4B8-4198-E84D02828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5965724" y="2296628"/>
            <a:ext cx="1686549" cy="1694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A2765EA-945F-653C-1C7C-7C1704EF1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306" y="1593688"/>
            <a:ext cx="3886200" cy="698793"/>
          </a:xfrm>
          <a:prstGeom prst="wedgeRoundRectCallout">
            <a:avLst>
              <a:gd name="adj1" fmla="val 85258"/>
              <a:gd name="adj2" fmla="val 15936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the filter icon to access the drop-down to change the year or district name.</a:t>
            </a:r>
          </a:p>
        </p:txBody>
      </p:sp>
      <p:pic>
        <p:nvPicPr>
          <p:cNvPr id="13" name="Picture 12" descr="This is a screenshot of the drop-down behind the Filter Icon for the District-Level Arts tab.">
            <a:extLst>
              <a:ext uri="{FF2B5EF4-FFF2-40B4-BE49-F238E27FC236}">
                <a16:creationId xmlns:a16="http://schemas.microsoft.com/office/drawing/2014/main" id="{63711AC8-C166-9363-CFBB-05209C2BB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4" t="20131" r="17093" b="69860"/>
          <a:stretch/>
        </p:blipFill>
        <p:spPr>
          <a:xfrm>
            <a:off x="1513242" y="3478867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8B8A-83B6-6994-5357-14BDB304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Select a District</a:t>
            </a:r>
          </a:p>
        </p:txBody>
      </p:sp>
      <p:pic>
        <p:nvPicPr>
          <p:cNvPr id="7" name="Content Placeholder 6" descr="This is a screenshot of a map for each of Pennsylvania's school districts. Information for a specific district can be found by selecting the district from the map.">
            <a:extLst>
              <a:ext uri="{FF2B5EF4-FFF2-40B4-BE49-F238E27FC236}">
                <a16:creationId xmlns:a16="http://schemas.microsoft.com/office/drawing/2014/main" id="{EFA065E6-1792-B5F6-F51F-07A485E91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31989" r="55906" b="39389"/>
          <a:stretch/>
        </p:blipFill>
        <p:spPr>
          <a:xfrm>
            <a:off x="2449053" y="1408854"/>
            <a:ext cx="4322094" cy="29390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EFF9-0624-CC4E-33CE-B307907E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7BDA9-3351-478C-CBCA-81D92810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40028-6F5F-7068-857E-D2D31D80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508088" y="5365609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2C76F-E852-81FA-D48E-A8CE9883A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5492" r="15084" b="70262"/>
          <a:stretch/>
        </p:blipFill>
        <p:spPr>
          <a:xfrm>
            <a:off x="1066800" y="5547112"/>
            <a:ext cx="2362200" cy="65781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16B027A-AA98-3D47-751E-D6D5009DD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440232"/>
            <a:ext cx="3886200" cy="698793"/>
          </a:xfrm>
          <a:prstGeom prst="wedgeRoundRectCallout">
            <a:avLst>
              <a:gd name="adj1" fmla="val 23463"/>
              <a:gd name="adj2" fmla="val -92258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 district from this map to explore enrollment and access information, or…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C8A4096-28D5-8AAA-2992-DF4833CB7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0100" y="4461170"/>
            <a:ext cx="3886200" cy="698793"/>
          </a:xfrm>
          <a:prstGeom prst="wedgeRoundRectCallout">
            <a:avLst>
              <a:gd name="adj1" fmla="val -64647"/>
              <a:gd name="adj2" fmla="val 13882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…use the filter button to access the drop-down to select a district.</a:t>
            </a:r>
          </a:p>
        </p:txBody>
      </p:sp>
    </p:spTree>
    <p:extLst>
      <p:ext uri="{BB962C8B-B14F-4D97-AF65-F5344CB8AC3E}">
        <p14:creationId xmlns:p14="http://schemas.microsoft.com/office/powerpoint/2010/main" val="333234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456D-11AE-3E68-87E0-1B1652CC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Enrollment Trend</a:t>
            </a:r>
          </a:p>
        </p:txBody>
      </p:sp>
      <p:pic>
        <p:nvPicPr>
          <p:cNvPr id="7" name="Content Placeholder 6" descr="This screenshot shows a data trend line for arts enrollment between 2018 and 2022.">
            <a:extLst>
              <a:ext uri="{FF2B5EF4-FFF2-40B4-BE49-F238E27FC236}">
                <a16:creationId xmlns:a16="http://schemas.microsoft.com/office/drawing/2014/main" id="{80079B19-2553-9665-3580-D7691D6E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62294" r="54725" b="20870"/>
          <a:stretch/>
        </p:blipFill>
        <p:spPr>
          <a:xfrm>
            <a:off x="452123" y="1597446"/>
            <a:ext cx="8229600" cy="297455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9E7A0-5BF9-3E63-C2DA-A8D31CDC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27D74-4343-5758-7469-66AF9076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E598-3146-A168-4752-0C75DFCA4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124200" y="5513065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6C278-A7AE-50F5-86FA-21A599341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5492" r="15084" b="70262"/>
          <a:stretch/>
        </p:blipFill>
        <p:spPr>
          <a:xfrm>
            <a:off x="609600" y="5513065"/>
            <a:ext cx="2362200" cy="65781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9E0777B-B7A8-EADB-AA41-ACB889818C30}"/>
              </a:ext>
            </a:extLst>
          </p:cNvPr>
          <p:cNvSpPr/>
          <p:nvPr/>
        </p:nvSpPr>
        <p:spPr>
          <a:xfrm>
            <a:off x="4419599" y="3079603"/>
            <a:ext cx="4262123" cy="698793"/>
          </a:xfrm>
          <a:prstGeom prst="wedgeRoundRectCallout">
            <a:avLst>
              <a:gd name="adj1" fmla="val -43168"/>
              <a:gd name="adj2" fmla="val -9365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School districts did not have to report elementary arts data prior to 2020, causing a noticeable increase between 2019 and 2020.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C1836B3-4372-D85E-48D1-1671B92CC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2591" y="4650211"/>
            <a:ext cx="3886200" cy="698793"/>
          </a:xfrm>
          <a:prstGeom prst="wedgeRoundRectCallout">
            <a:avLst>
              <a:gd name="adj1" fmla="val -64647"/>
              <a:gd name="adj2" fmla="val 13882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button to access the drop-down to identify a district and explore that district’s arts enrollment trend.</a:t>
            </a:r>
          </a:p>
        </p:txBody>
      </p:sp>
    </p:spTree>
    <p:extLst>
      <p:ext uri="{BB962C8B-B14F-4D97-AF65-F5344CB8AC3E}">
        <p14:creationId xmlns:p14="http://schemas.microsoft.com/office/powerpoint/2010/main" val="340904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366B-3859-DF59-E85B-CA3810C9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District-Level</a:t>
            </a:r>
            <a:r>
              <a:rPr lang="en-US" sz="3000" dirty="0"/>
              <a:t> Arts: Free &amp; Reduced Lunch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AFA29-B45A-DAFC-C885-D40F5F56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98616-E2C5-0B2D-2EE1-C434334E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6" descr="This screenshot depicts statewide data for students enrolled in arts education programs based on four free and reduced lunch categories: low, medium, medium high, and high.">
            <a:extLst>
              <a:ext uri="{FF2B5EF4-FFF2-40B4-BE49-F238E27FC236}">
                <a16:creationId xmlns:a16="http://schemas.microsoft.com/office/drawing/2014/main" id="{071AED4E-5219-45AE-9404-20AF0FB3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560" r="13381" b="20870"/>
          <a:stretch/>
        </p:blipFill>
        <p:spPr>
          <a:xfrm>
            <a:off x="457200" y="1566088"/>
            <a:ext cx="3460388" cy="1562756"/>
          </a:xfrm>
          <a:prstGeom prst="rect">
            <a:avLst/>
          </a:prstGeom>
        </p:spPr>
      </p:pic>
      <p:pic>
        <p:nvPicPr>
          <p:cNvPr id="9" name="Picture 8" descr="This screenshot provides a partial list example of the free or reduced lunch program eligibility.">
            <a:extLst>
              <a:ext uri="{FF2B5EF4-FFF2-40B4-BE49-F238E27FC236}">
                <a16:creationId xmlns:a16="http://schemas.microsoft.com/office/drawing/2014/main" id="{5F667433-04E4-3B45-3300-666BA3D64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31868" r="44118" b="36684"/>
          <a:stretch/>
        </p:blipFill>
        <p:spPr>
          <a:xfrm>
            <a:off x="475648" y="4321109"/>
            <a:ext cx="3421743" cy="1752601"/>
          </a:xfrm>
          <a:prstGeom prst="rect">
            <a:avLst/>
          </a:prstGeom>
        </p:spPr>
      </p:pic>
      <p:pic>
        <p:nvPicPr>
          <p:cNvPr id="11" name="Picture 10" descr="This is a screenshot of the definition for free and reduced lunch.">
            <a:extLst>
              <a:ext uri="{FF2B5EF4-FFF2-40B4-BE49-F238E27FC236}">
                <a16:creationId xmlns:a16="http://schemas.microsoft.com/office/drawing/2014/main" id="{00A4973D-E53D-C486-6C33-0A9A54C82D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45346" r="56863" b="21708"/>
          <a:stretch/>
        </p:blipFill>
        <p:spPr>
          <a:xfrm>
            <a:off x="5362330" y="2784083"/>
            <a:ext cx="3324470" cy="2612085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9208C66F-B380-AE45-D822-A45E63C07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1502716"/>
            <a:ext cx="1240852" cy="1521989"/>
          </a:xfrm>
          <a:prstGeom prst="wedgeRoundRectCallout">
            <a:avLst>
              <a:gd name="adj1" fmla="val -144947"/>
              <a:gd name="adj2" fmla="val -3662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this icon to view a full school list (see below).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5F50872-9FFF-E088-2666-973380F0F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0472" y="2069326"/>
            <a:ext cx="3276600" cy="365125"/>
          </a:xfrm>
          <a:prstGeom prst="wedgeRoundRectCallout">
            <a:avLst>
              <a:gd name="adj1" fmla="val -10852"/>
              <a:gd name="adj2" fmla="val 10741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Learn the definition for this section.</a:t>
            </a:r>
          </a:p>
        </p:txBody>
      </p:sp>
      <p:sp>
        <p:nvSpPr>
          <p:cNvPr id="14" name="Rounded Rectangular Callout 13" descr="This screenshot is a partial example of the full school list for free or reduced lunch program eligibility.">
            <a:extLst>
              <a:ext uri="{FF2B5EF4-FFF2-40B4-BE49-F238E27FC236}">
                <a16:creationId xmlns:a16="http://schemas.microsoft.com/office/drawing/2014/main" id="{0A695A6B-F5B7-8DCE-089D-4342429786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038604" y="5649711"/>
            <a:ext cx="2209796" cy="869950"/>
          </a:xfrm>
          <a:prstGeom prst="wedgeRoundRectCallout">
            <a:avLst>
              <a:gd name="adj1" fmla="val -177196"/>
              <a:gd name="adj2" fmla="val -10902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full school list is organized based on the definition.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615479EC-542D-D5D4-0A7D-761C174C03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038604" y="3079620"/>
            <a:ext cx="1240852" cy="2482979"/>
          </a:xfrm>
          <a:prstGeom prst="wedgeRoundRectCallout">
            <a:avLst>
              <a:gd name="adj1" fmla="val -168567"/>
              <a:gd name="adj2" fmla="val -6116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data dots to find the % of students in the Free/</a:t>
            </a:r>
          </a:p>
          <a:p>
            <a:pPr algn="ctr"/>
            <a:r>
              <a:rPr lang="en-US" sz="1400" dirty="0"/>
              <a:t>Reduced Lunch category enrolled in arts. </a:t>
            </a:r>
          </a:p>
        </p:txBody>
      </p:sp>
    </p:spTree>
    <p:extLst>
      <p:ext uri="{BB962C8B-B14F-4D97-AF65-F5344CB8AC3E}">
        <p14:creationId xmlns:p14="http://schemas.microsoft.com/office/powerpoint/2010/main" val="245366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is screenshot provides a partial school list example of the school-majority race/ethnicity categorizations.">
            <a:extLst>
              <a:ext uri="{FF2B5EF4-FFF2-40B4-BE49-F238E27FC236}">
                <a16:creationId xmlns:a16="http://schemas.microsoft.com/office/drawing/2014/main" id="{74D846CF-57B6-D936-E8A8-EB6704572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32102" r="44118" b="26649"/>
          <a:stretch/>
        </p:blipFill>
        <p:spPr>
          <a:xfrm>
            <a:off x="486982" y="3942076"/>
            <a:ext cx="3448231" cy="231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D0661-61A3-A581-64E5-56D06C41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District-Level</a:t>
            </a:r>
            <a:r>
              <a:rPr lang="en-US" sz="2800" dirty="0"/>
              <a:t> Arts: School-Majority Race/Ethnicity</a:t>
            </a:r>
          </a:p>
        </p:txBody>
      </p:sp>
      <p:pic>
        <p:nvPicPr>
          <p:cNvPr id="7" name="Content Placeholder 6" descr="This screenshot depicts statewide data for school-majority race/ethnicity in arts education programs based on five categories: Black, Hispanic, No Majority, Other, and White.">
            <a:extLst>
              <a:ext uri="{FF2B5EF4-FFF2-40B4-BE49-F238E27FC236}">
                <a16:creationId xmlns:a16="http://schemas.microsoft.com/office/drawing/2014/main" id="{862519C5-68D4-6B70-E4C7-AF4C5907A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305" r="13381" b="44441"/>
          <a:stretch/>
        </p:blipFill>
        <p:spPr>
          <a:xfrm>
            <a:off x="315488" y="1453398"/>
            <a:ext cx="3665433" cy="17735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BEEC1-D7EA-45C2-61F3-4AADE280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4B005-E7A9-82C8-9E82-A3698ECF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 descr="This is a screenshot of the definition for school-majority race/ethnicity.">
            <a:extLst>
              <a:ext uri="{FF2B5EF4-FFF2-40B4-BE49-F238E27FC236}">
                <a16:creationId xmlns:a16="http://schemas.microsoft.com/office/drawing/2014/main" id="{5BB09E6E-75C3-79EE-8693-E5EF8F27D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7" t="60321" r="25834" b="20953"/>
          <a:stretch/>
        </p:blipFill>
        <p:spPr>
          <a:xfrm>
            <a:off x="5426863" y="3001478"/>
            <a:ext cx="3276600" cy="2098886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88DAC7B-DC52-29CB-5B45-9A8947CD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2184" y="1447800"/>
            <a:ext cx="1240852" cy="1348305"/>
          </a:xfrm>
          <a:prstGeom prst="wedgeRoundRectCallout">
            <a:avLst>
              <a:gd name="adj1" fmla="val -158134"/>
              <a:gd name="adj2" fmla="val -3978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this icon to see a full school list (see below).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553F3DF-7BAF-FD8E-6EC3-1A544AA61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0472" y="2069326"/>
            <a:ext cx="3276600" cy="365125"/>
          </a:xfrm>
          <a:prstGeom prst="wedgeRoundRectCallout">
            <a:avLst>
              <a:gd name="adj1" fmla="val -9677"/>
              <a:gd name="adj2" fmla="val 21022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Learn the definition for this section.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52B2325-3A94-3586-8FA6-B6FBAA0B3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5649711"/>
            <a:ext cx="2209796" cy="869950"/>
          </a:xfrm>
          <a:prstGeom prst="wedgeRoundRectCallout">
            <a:avLst>
              <a:gd name="adj1" fmla="val -177196"/>
              <a:gd name="adj2" fmla="val -10902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 a district before viewing this list, it will be easier to read!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BA6C228-6650-11C0-9B5D-801E72C87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2895600"/>
            <a:ext cx="1240852" cy="2666999"/>
          </a:xfrm>
          <a:prstGeom prst="wedgeRoundRectCallout">
            <a:avLst>
              <a:gd name="adj1" fmla="val -223641"/>
              <a:gd name="adj2" fmla="val -6697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data dots to find the % of students in the School-Majority Race/</a:t>
            </a:r>
          </a:p>
          <a:p>
            <a:pPr algn="ctr"/>
            <a:r>
              <a:rPr lang="en-US" sz="1400" dirty="0"/>
              <a:t>Ethnicity categories  enrolled in arts. </a:t>
            </a:r>
          </a:p>
        </p:txBody>
      </p:sp>
    </p:spTree>
    <p:extLst>
      <p:ext uri="{BB962C8B-B14F-4D97-AF65-F5344CB8AC3E}">
        <p14:creationId xmlns:p14="http://schemas.microsoft.com/office/powerpoint/2010/main" val="1705156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1c7bf0e-1cb0-48f8-99df-6e3f20f315b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29D055-7366-47AC-B2D3-50FEB937D92A}"/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38825</TotalTime>
  <Words>372</Words>
  <Application>Microsoft Office PowerPoint</Application>
  <PresentationFormat>On-screen Show (4:3)</PresentationFormat>
  <Paragraphs>57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The Pennsylvania Dashboard for the…</vt:lpstr>
      <vt:lpstr>District-Level Arts</vt:lpstr>
      <vt:lpstr>District-Level Arts: Overall Enrollment</vt:lpstr>
      <vt:lpstr>District-Level Arts: Help</vt:lpstr>
      <vt:lpstr>District-Level Arts: Filter Icon</vt:lpstr>
      <vt:lpstr>District-Level Arts: Select a District</vt:lpstr>
      <vt:lpstr>District-Level Arts: Enrollment Trend</vt:lpstr>
      <vt:lpstr>District-Level Arts: Free &amp; Reduced Lunch</vt:lpstr>
      <vt:lpstr>District-Level Arts: School-Majority Race/Ethnicity</vt:lpstr>
      <vt:lpstr>District-Level Arts: Disciplines</vt:lpstr>
      <vt:lpstr>District-Level Arts: Filter Options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District-Level Arts</dc:title>
  <dc:creator>pdeadmin</dc:creator>
  <cp:lastModifiedBy>Heimbach, Bunne</cp:lastModifiedBy>
  <cp:revision>157</cp:revision>
  <cp:lastPrinted>2023-04-30T01:38:09Z</cp:lastPrinted>
  <dcterms:created xsi:type="dcterms:W3CDTF">2017-02-01T18:23:33Z</dcterms:created>
  <dcterms:modified xsi:type="dcterms:W3CDTF">2023-10-31T11:43:03Z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</Properties>
</file>