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334" r:id="rId5"/>
    <p:sldId id="337" r:id="rId6"/>
    <p:sldId id="365" r:id="rId7"/>
    <p:sldId id="430" r:id="rId8"/>
    <p:sldId id="362" r:id="rId9"/>
    <p:sldId id="363" r:id="rId10"/>
    <p:sldId id="367"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47A"/>
    <a:srgbClr val="DED500"/>
    <a:srgbClr val="E9EDF4"/>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149431-945F-200F-C6C9-1D98FFE70747}" v="1" dt="2023-10-04T13:12:32.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71" autoAdjust="0"/>
    <p:restoredTop sz="96327" autoAdjust="0"/>
  </p:normalViewPr>
  <p:slideViewPr>
    <p:cSldViewPr>
      <p:cViewPr varScale="1">
        <p:scale>
          <a:sx n="72" d="100"/>
          <a:sy n="72" d="100"/>
        </p:scale>
        <p:origin x="1056" y="60"/>
      </p:cViewPr>
      <p:guideLst>
        <p:guide orient="horz" pos="2160"/>
        <p:guide pos="2880"/>
      </p:guideLst>
    </p:cSldViewPr>
  </p:slideViewPr>
  <p:outlineViewPr>
    <p:cViewPr>
      <p:scale>
        <a:sx n="33" d="100"/>
        <a:sy n="33" d="100"/>
      </p:scale>
      <p:origin x="0" y="-41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10/31/2023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a:t>
            </a:fld>
            <a:endParaRPr lang="en-US"/>
          </a:p>
        </p:txBody>
      </p:sp>
    </p:spTree>
    <p:extLst>
      <p:ext uri="{BB962C8B-B14F-4D97-AF65-F5344CB8AC3E}">
        <p14:creationId xmlns:p14="http://schemas.microsoft.com/office/powerpoint/2010/main" val="1136788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a:t>
            </a:fld>
            <a:endParaRPr lang="en-US"/>
          </a:p>
        </p:txBody>
      </p:sp>
    </p:spTree>
    <p:extLst>
      <p:ext uri="{BB962C8B-B14F-4D97-AF65-F5344CB8AC3E}">
        <p14:creationId xmlns:p14="http://schemas.microsoft.com/office/powerpoint/2010/main" val="376924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5</a:t>
            </a:fld>
            <a:endParaRPr lang="en-US"/>
          </a:p>
        </p:txBody>
      </p:sp>
    </p:spTree>
    <p:extLst>
      <p:ext uri="{BB962C8B-B14F-4D97-AF65-F5344CB8AC3E}">
        <p14:creationId xmlns:p14="http://schemas.microsoft.com/office/powerpoint/2010/main" val="1960521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E732588-B72F-8C4D-BAC8-F52865048541}" type="datetime1">
              <a:rPr lang="en-US" smtClean="0"/>
              <a:t>10/31/2023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9511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6AADC-6083-D84A-B7AF-0CD7CAA64794}" type="datetime1">
              <a:rPr lang="en-US" smtClean="0"/>
              <a:t>10/31/2023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8585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E21681-E165-6240-B263-F12264517961}" type="datetime1">
              <a:rPr lang="en-US" smtClean="0"/>
              <a:t>10/31/2023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86510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24176-147C-0D4D-A94D-1A3B1A5CBC53}" type="datetime1">
              <a:rPr lang="en-US" smtClean="0"/>
              <a:t>10/31/2023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918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ECE28-029B-E841-83E9-C9381127E024}" type="datetime1">
              <a:rPr lang="en-US" smtClean="0"/>
              <a:t>10/31/2023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4978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0B6FBB-73B8-1249-B36F-8F9E46635888}" type="datetime1">
              <a:rPr lang="en-US" smtClean="0"/>
              <a:t>10/31/2023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390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DED14E-94F3-1E4A-89EA-A8A86A78DCCA}" type="datetime1">
              <a:rPr lang="en-US" smtClean="0"/>
              <a:t>10/31/2023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46878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195C1-E30A-CE44-BC32-5903E93F9D64}" type="datetime1">
              <a:rPr lang="en-US" smtClean="0"/>
              <a:t>10/31/2023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51849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88C29-8D7F-B44B-BEC2-9E7CEA0889B1}" type="datetime1">
              <a:rPr lang="en-US" smtClean="0"/>
              <a:t>10/31/2023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613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BC73F0D-B386-2044-AE1D-6BB411FB747C}" type="datetime1">
              <a:rPr lang="en-US" smtClean="0"/>
              <a:t>10/31/2023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
        <p:nvSpPr>
          <p:cNvPr id="8" name="Title 1"/>
          <p:cNvSpPr>
            <a:spLocks noGrp="1"/>
          </p:cNvSpPr>
          <p:nvPr>
            <p:ph type="title" hasCustomPrompt="1"/>
          </p:nvPr>
        </p:nvSpPr>
        <p:spPr>
          <a:xfrm>
            <a:off x="457200" y="304800"/>
            <a:ext cx="8229600" cy="1143000"/>
          </a:xfrm>
        </p:spPr>
        <p:txBody>
          <a:bodyPr/>
          <a:lstStyle/>
          <a:p>
            <a:r>
              <a:rPr lang="en-US" dirty="0"/>
              <a:t>Click to edit title </a:t>
            </a:r>
          </a:p>
        </p:txBody>
      </p:sp>
    </p:spTree>
    <p:extLst>
      <p:ext uri="{BB962C8B-B14F-4D97-AF65-F5344CB8AC3E}">
        <p14:creationId xmlns:p14="http://schemas.microsoft.com/office/powerpoint/2010/main" val="206465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D1C0C7-744E-7F4C-BFC1-5737C3D575C9}" type="datetime1">
              <a:rPr lang="en-US" smtClean="0"/>
              <a:t>10/31/2023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7451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9390A-9939-444F-96B1-EA222510310F}" type="datetime1">
              <a:rPr lang="en-US" smtClean="0"/>
              <a:t>10/31/2023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97B-58E6-632C-B4F1-7AD4C9C7B592}"/>
              </a:ext>
            </a:extLst>
          </p:cNvPr>
          <p:cNvSpPr>
            <a:spLocks noGrp="1"/>
          </p:cNvSpPr>
          <p:nvPr>
            <p:ph type="title"/>
          </p:nvPr>
        </p:nvSpPr>
        <p:spPr/>
        <p:txBody>
          <a:bodyPr/>
          <a:lstStyle/>
          <a:p>
            <a:pPr algn="ctr"/>
            <a:r>
              <a:rPr lang="en-US" dirty="0">
                <a:latin typeface="+mn-lt"/>
              </a:rPr>
              <a:t>The Pennsylvania Dashboard for the…</a:t>
            </a:r>
          </a:p>
        </p:txBody>
      </p:sp>
      <p:sp>
        <p:nvSpPr>
          <p:cNvPr id="4" name="Date Placeholder 3">
            <a:extLst>
              <a:ext uri="{FF2B5EF4-FFF2-40B4-BE49-F238E27FC236}">
                <a16:creationId xmlns:a16="http://schemas.microsoft.com/office/drawing/2014/main" id="{A6FE06D2-3638-D294-DEB6-C879983711EF}"/>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BCD9D263-DA92-8E7E-5293-FC2F83940942}"/>
              </a:ext>
            </a:extLst>
          </p:cNvPr>
          <p:cNvSpPr>
            <a:spLocks noGrp="1"/>
          </p:cNvSpPr>
          <p:nvPr>
            <p:ph type="sldNum" sz="quarter" idx="12"/>
          </p:nvPr>
        </p:nvSpPr>
        <p:spPr/>
        <p:txBody>
          <a:bodyPr/>
          <a:lstStyle/>
          <a:p>
            <a:fld id="{680C5762-CF65-4775-9966-A58D40CC61B9}" type="slidenum">
              <a:rPr lang="en-US" smtClean="0"/>
              <a:t>1</a:t>
            </a:fld>
            <a:endParaRPr lang="en-US"/>
          </a:p>
        </p:txBody>
      </p:sp>
      <p:pic>
        <p:nvPicPr>
          <p:cNvPr id="6" name="Content Placeholder 8">
            <a:extLst>
              <a:ext uri="{FF2B5EF4-FFF2-40B4-BE49-F238E27FC236}">
                <a16:creationId xmlns:a16="http://schemas.microsoft.com/office/drawing/2014/main" id="{87396A11-26B9-95EF-1B8B-8748246EB1BA}"/>
              </a:ext>
              <a:ext uri="{C183D7F6-B498-43B3-948B-1728B52AA6E4}">
                <adec:decorative xmlns:adec="http://schemas.microsoft.com/office/drawing/2017/decorative" val="1"/>
              </a:ext>
            </a:extLst>
          </p:cNvPr>
          <p:cNvPicPr>
            <a:picLocks noChangeAspect="1"/>
          </p:cNvPicPr>
          <p:nvPr/>
        </p:nvPicPr>
        <p:blipFill rotWithShape="1">
          <a:blip r:embed="rId2"/>
          <a:srcRect l="9499" t="21788" r="41803" b="50894"/>
          <a:stretch/>
        </p:blipFill>
        <p:spPr>
          <a:xfrm>
            <a:off x="1736863" y="1447800"/>
            <a:ext cx="5670274" cy="4372290"/>
          </a:xfrm>
          <a:prstGeom prst="rect">
            <a:avLst/>
          </a:prstGeom>
        </p:spPr>
      </p:pic>
    </p:spTree>
    <p:extLst>
      <p:ext uri="{BB962C8B-B14F-4D97-AF65-F5344CB8AC3E}">
        <p14:creationId xmlns:p14="http://schemas.microsoft.com/office/powerpoint/2010/main" val="542050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947991-5F56-51B8-37F3-F469E3E2BF8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299" t="38164" r="66360" b="43817"/>
          <a:stretch/>
        </p:blipFill>
        <p:spPr>
          <a:xfrm>
            <a:off x="457200" y="1600201"/>
            <a:ext cx="8229600" cy="3505200"/>
          </a:xfrm>
          <a:prstGeom prst="rect">
            <a:avLst/>
          </a:prstGeom>
          <a:ln>
            <a:solidFill>
              <a:schemeClr val="tx1"/>
            </a:solidFill>
          </a:ln>
        </p:spPr>
      </p:pic>
      <p:sp>
        <p:nvSpPr>
          <p:cNvPr id="2" name="Title 1">
            <a:extLst>
              <a:ext uri="{FF2B5EF4-FFF2-40B4-BE49-F238E27FC236}">
                <a16:creationId xmlns:a16="http://schemas.microsoft.com/office/drawing/2014/main" id="{527520BB-BBE0-154D-6D5B-7B7269DDD55B}"/>
              </a:ext>
            </a:extLst>
          </p:cNvPr>
          <p:cNvSpPr>
            <a:spLocks noGrp="1"/>
          </p:cNvSpPr>
          <p:nvPr>
            <p:ph type="title"/>
          </p:nvPr>
        </p:nvSpPr>
        <p:spPr/>
        <p:txBody>
          <a:bodyPr/>
          <a:lstStyle/>
          <a:p>
            <a:pPr algn="ctr"/>
            <a:r>
              <a:rPr lang="en-US" dirty="0">
                <a:latin typeface="+mn-lt"/>
              </a:rPr>
              <a:t>County-Level Arts</a:t>
            </a:r>
          </a:p>
        </p:txBody>
      </p:sp>
      <p:sp>
        <p:nvSpPr>
          <p:cNvPr id="4" name="Date Placeholder 3">
            <a:extLst>
              <a:ext uri="{FF2B5EF4-FFF2-40B4-BE49-F238E27FC236}">
                <a16:creationId xmlns:a16="http://schemas.microsoft.com/office/drawing/2014/main" id="{3A277BC1-B0E3-FBC1-2387-C0F6E2C507BE}"/>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3E204C33-71BC-4E3D-238E-86C7DD2C9B5A}"/>
              </a:ext>
            </a:extLst>
          </p:cNvPr>
          <p:cNvSpPr>
            <a:spLocks noGrp="1"/>
          </p:cNvSpPr>
          <p:nvPr>
            <p:ph type="sldNum" sz="quarter" idx="12"/>
          </p:nvPr>
        </p:nvSpPr>
        <p:spPr/>
        <p:txBody>
          <a:bodyPr/>
          <a:lstStyle/>
          <a:p>
            <a:fld id="{680C5762-CF65-4775-9966-A58D40CC61B9}" type="slidenum">
              <a:rPr lang="en-US" smtClean="0"/>
              <a:t>2</a:t>
            </a:fld>
            <a:endParaRPr lang="en-US"/>
          </a:p>
        </p:txBody>
      </p:sp>
    </p:spTree>
    <p:extLst>
      <p:ext uri="{BB962C8B-B14F-4D97-AF65-F5344CB8AC3E}">
        <p14:creationId xmlns:p14="http://schemas.microsoft.com/office/powerpoint/2010/main" val="1731754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857F-E863-8740-F86B-A85ECA71DCA7}"/>
              </a:ext>
            </a:extLst>
          </p:cNvPr>
          <p:cNvSpPr>
            <a:spLocks noGrp="1"/>
          </p:cNvSpPr>
          <p:nvPr>
            <p:ph type="title"/>
          </p:nvPr>
        </p:nvSpPr>
        <p:spPr/>
        <p:txBody>
          <a:bodyPr/>
          <a:lstStyle/>
          <a:p>
            <a:pPr algn="ctr"/>
            <a:r>
              <a:rPr lang="en-US" dirty="0">
                <a:latin typeface="+mn-lt"/>
              </a:rPr>
              <a:t>County-Level Arts: School Year/Help</a:t>
            </a:r>
          </a:p>
        </p:txBody>
      </p:sp>
      <p:sp>
        <p:nvSpPr>
          <p:cNvPr id="4" name="Date Placeholder 3">
            <a:extLst>
              <a:ext uri="{FF2B5EF4-FFF2-40B4-BE49-F238E27FC236}">
                <a16:creationId xmlns:a16="http://schemas.microsoft.com/office/drawing/2014/main" id="{AF620FB7-9625-4B9E-02C0-1BDB334329F3}"/>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BE6616CB-DC04-DA7F-0077-8DB5ABA6542B}"/>
              </a:ext>
            </a:extLst>
          </p:cNvPr>
          <p:cNvSpPr>
            <a:spLocks noGrp="1"/>
          </p:cNvSpPr>
          <p:nvPr>
            <p:ph type="sldNum" sz="quarter" idx="12"/>
          </p:nvPr>
        </p:nvSpPr>
        <p:spPr/>
        <p:txBody>
          <a:bodyPr/>
          <a:lstStyle/>
          <a:p>
            <a:fld id="{680C5762-CF65-4775-9966-A58D40CC61B9}" type="slidenum">
              <a:rPr lang="en-US" smtClean="0"/>
              <a:t>3</a:t>
            </a:fld>
            <a:endParaRPr lang="en-US"/>
          </a:p>
        </p:txBody>
      </p:sp>
      <p:pic>
        <p:nvPicPr>
          <p:cNvPr id="7" name="Picture 6" descr="This is a screenshot of the County-Level banner for the Pennsylvania Dashboard of the Arts Education Data Project.">
            <a:extLst>
              <a:ext uri="{FF2B5EF4-FFF2-40B4-BE49-F238E27FC236}">
                <a16:creationId xmlns:a16="http://schemas.microsoft.com/office/drawing/2014/main" id="{A5CACE91-0406-6197-ADF8-64FE8D0B04B2}"/>
              </a:ext>
            </a:extLst>
          </p:cNvPr>
          <p:cNvPicPr>
            <a:picLocks noChangeAspect="1"/>
          </p:cNvPicPr>
          <p:nvPr/>
        </p:nvPicPr>
        <p:blipFill rotWithShape="1">
          <a:blip r:embed="rId3">
            <a:extLst>
              <a:ext uri="{28A0092B-C50C-407E-A947-70E740481C1C}">
                <a14:useLocalDpi xmlns:a14="http://schemas.microsoft.com/office/drawing/2010/main" val="0"/>
              </a:ext>
            </a:extLst>
          </a:blip>
          <a:srcRect l="42795" t="16621" r="29212" b="74446"/>
          <a:stretch/>
        </p:blipFill>
        <p:spPr>
          <a:xfrm>
            <a:off x="1333500" y="1902881"/>
            <a:ext cx="6477000" cy="1401275"/>
          </a:xfrm>
          <a:prstGeom prst="rect">
            <a:avLst/>
          </a:prstGeom>
          <a:ln>
            <a:solidFill>
              <a:schemeClr val="tx1"/>
            </a:solidFill>
          </a:ln>
        </p:spPr>
      </p:pic>
      <p:sp>
        <p:nvSpPr>
          <p:cNvPr id="8" name="Rounded Rectangular Callout 7">
            <a:extLst>
              <a:ext uri="{FF2B5EF4-FFF2-40B4-BE49-F238E27FC236}">
                <a16:creationId xmlns:a16="http://schemas.microsoft.com/office/drawing/2014/main" id="{334D53ED-7078-4A21-C2AE-86AF2F09BB10}"/>
              </a:ext>
              <a:ext uri="{C183D7F6-B498-43B3-948B-1728B52AA6E4}">
                <adec:decorative xmlns:adec="http://schemas.microsoft.com/office/drawing/2017/decorative" val="1"/>
              </a:ext>
            </a:extLst>
          </p:cNvPr>
          <p:cNvSpPr/>
          <p:nvPr/>
        </p:nvSpPr>
        <p:spPr>
          <a:xfrm>
            <a:off x="1676400" y="4009419"/>
            <a:ext cx="4648199" cy="713828"/>
          </a:xfrm>
          <a:prstGeom prst="wedgeRoundRectCallout">
            <a:avLst>
              <a:gd name="adj1" fmla="val -26891"/>
              <a:gd name="adj2" fmla="val -146589"/>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bg1"/>
                </a:solidFill>
              </a:rPr>
              <a:t>The County-Level Arts page </a:t>
            </a:r>
            <a:r>
              <a:rPr lang="en-US" sz="1400" b="1" dirty="0">
                <a:solidFill>
                  <a:schemeClr val="bg1"/>
                </a:solidFill>
              </a:rPr>
              <a:t>does not </a:t>
            </a:r>
            <a:r>
              <a:rPr lang="en-US" sz="1400" dirty="0">
                <a:solidFill>
                  <a:schemeClr val="bg1"/>
                </a:solidFill>
              </a:rPr>
              <a:t>have a filter.</a:t>
            </a:r>
            <a:endParaRPr lang="en-US" sz="1400" dirty="0">
              <a:solidFill>
                <a:schemeClr val="bg1"/>
              </a:solidFill>
              <a:cs typeface="Calibri"/>
            </a:endParaRPr>
          </a:p>
          <a:p>
            <a:pPr algn="ctr"/>
            <a:r>
              <a:rPr lang="en-US" sz="1400" dirty="0">
                <a:solidFill>
                  <a:schemeClr val="bg1"/>
                </a:solidFill>
              </a:rPr>
              <a:t>Information is for the current year only. </a:t>
            </a:r>
            <a:endParaRPr lang="en-US" sz="1400" dirty="0">
              <a:solidFill>
                <a:schemeClr val="bg1"/>
              </a:solidFill>
              <a:cs typeface="Calibri"/>
            </a:endParaRPr>
          </a:p>
        </p:txBody>
      </p:sp>
      <p:pic>
        <p:nvPicPr>
          <p:cNvPr id="9" name="Picture 8">
            <a:extLst>
              <a:ext uri="{FF2B5EF4-FFF2-40B4-BE49-F238E27FC236}">
                <a16:creationId xmlns:a16="http://schemas.microsoft.com/office/drawing/2014/main" id="{E84F075D-6A1B-DBA2-5C30-A7F1D2EBC58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5883" t="24647" r="86274" b="64362"/>
          <a:stretch/>
        </p:blipFill>
        <p:spPr>
          <a:xfrm>
            <a:off x="5181600" y="4762255"/>
            <a:ext cx="1070044" cy="1070433"/>
          </a:xfrm>
          <a:prstGeom prst="rect">
            <a:avLst/>
          </a:prstGeom>
          <a:ln>
            <a:solidFill>
              <a:schemeClr val="tx1"/>
            </a:solidFill>
          </a:ln>
        </p:spPr>
      </p:pic>
      <p:sp>
        <p:nvSpPr>
          <p:cNvPr id="12" name="&quot;No&quot; Symbol 11">
            <a:extLst>
              <a:ext uri="{FF2B5EF4-FFF2-40B4-BE49-F238E27FC236}">
                <a16:creationId xmlns:a16="http://schemas.microsoft.com/office/drawing/2014/main" id="{18EE0247-CC1D-E6D8-56B9-44087B3E4956}"/>
              </a:ext>
              <a:ext uri="{C183D7F6-B498-43B3-948B-1728B52AA6E4}">
                <adec:decorative xmlns:adec="http://schemas.microsoft.com/office/drawing/2017/decorative" val="1"/>
              </a:ext>
            </a:extLst>
          </p:cNvPr>
          <p:cNvSpPr/>
          <p:nvPr/>
        </p:nvSpPr>
        <p:spPr>
          <a:xfrm>
            <a:off x="5259422" y="4840271"/>
            <a:ext cx="914400" cy="914400"/>
          </a:xfrm>
          <a:prstGeom prst="noSmoking">
            <a:avLst>
              <a:gd name="adj" fmla="val 8098"/>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51662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FF0B-508B-CF98-3DF9-CDC07CDD3381}"/>
              </a:ext>
            </a:extLst>
          </p:cNvPr>
          <p:cNvSpPr>
            <a:spLocks noGrp="1"/>
          </p:cNvSpPr>
          <p:nvPr>
            <p:ph type="title"/>
          </p:nvPr>
        </p:nvSpPr>
        <p:spPr/>
        <p:txBody>
          <a:bodyPr/>
          <a:lstStyle/>
          <a:p>
            <a:pPr algn="ctr"/>
            <a:r>
              <a:rPr lang="en-US" dirty="0"/>
              <a:t>County-Level Arts: Help</a:t>
            </a:r>
          </a:p>
        </p:txBody>
      </p:sp>
      <p:sp>
        <p:nvSpPr>
          <p:cNvPr id="4" name="Date Placeholder 3">
            <a:extLst>
              <a:ext uri="{FF2B5EF4-FFF2-40B4-BE49-F238E27FC236}">
                <a16:creationId xmlns:a16="http://schemas.microsoft.com/office/drawing/2014/main" id="{758CDEB8-F292-B050-F306-AF41A51B12C8}"/>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23DFB195-5EDE-550C-EECB-C41F38B35939}"/>
              </a:ext>
            </a:extLst>
          </p:cNvPr>
          <p:cNvSpPr>
            <a:spLocks noGrp="1"/>
          </p:cNvSpPr>
          <p:nvPr>
            <p:ph type="sldNum" sz="quarter" idx="12"/>
          </p:nvPr>
        </p:nvSpPr>
        <p:spPr/>
        <p:txBody>
          <a:bodyPr/>
          <a:lstStyle/>
          <a:p>
            <a:fld id="{680C5762-CF65-4775-9966-A58D40CC61B9}" type="slidenum">
              <a:rPr lang="en-US" smtClean="0"/>
              <a:t>4</a:t>
            </a:fld>
            <a:endParaRPr lang="en-US"/>
          </a:p>
        </p:txBody>
      </p:sp>
      <p:pic>
        <p:nvPicPr>
          <p:cNvPr id="6" name="Picture 5">
            <a:extLst>
              <a:ext uri="{FF2B5EF4-FFF2-40B4-BE49-F238E27FC236}">
                <a16:creationId xmlns:a16="http://schemas.microsoft.com/office/drawing/2014/main" id="{C2E51B07-C969-198F-0090-F95CFAF80776}"/>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1809" t="20854" r="15534" b="77385"/>
          <a:stretch/>
        </p:blipFill>
        <p:spPr>
          <a:xfrm>
            <a:off x="6553200" y="1600200"/>
            <a:ext cx="2133600" cy="990600"/>
          </a:xfrm>
          <a:prstGeom prst="rect">
            <a:avLst/>
          </a:prstGeom>
        </p:spPr>
      </p:pic>
      <p:sp>
        <p:nvSpPr>
          <p:cNvPr id="7" name="Rounded Rectangular Callout 6">
            <a:extLst>
              <a:ext uri="{FF2B5EF4-FFF2-40B4-BE49-F238E27FC236}">
                <a16:creationId xmlns:a16="http://schemas.microsoft.com/office/drawing/2014/main" id="{A43D2ADA-86B9-FF17-1CFD-676157529EF8}"/>
              </a:ext>
              <a:ext uri="{C183D7F6-B498-43B3-948B-1728B52AA6E4}">
                <adec:decorative xmlns:adec="http://schemas.microsoft.com/office/drawing/2017/decorative" val="1"/>
              </a:ext>
            </a:extLst>
          </p:cNvPr>
          <p:cNvSpPr/>
          <p:nvPr/>
        </p:nvSpPr>
        <p:spPr>
          <a:xfrm>
            <a:off x="6553199" y="3079603"/>
            <a:ext cx="2140085" cy="1339997"/>
          </a:xfrm>
          <a:prstGeom prst="wedgeRoundRectCallout">
            <a:avLst>
              <a:gd name="adj1" fmla="val -23283"/>
              <a:gd name="adj2" fmla="val -80410"/>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Select the Help button in the upper right-hand corner to better understand how this page presents data.</a:t>
            </a:r>
          </a:p>
        </p:txBody>
      </p:sp>
      <p:pic>
        <p:nvPicPr>
          <p:cNvPr id="9" name="Picture 8" descr="This is a screenshot of the County-Level Help page for the Pennsylvania Dashboard of the Arts Education Data Project.">
            <a:extLst>
              <a:ext uri="{FF2B5EF4-FFF2-40B4-BE49-F238E27FC236}">
                <a16:creationId xmlns:a16="http://schemas.microsoft.com/office/drawing/2014/main" id="{F34298EF-3D16-D75F-E9BC-E12E0302C1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06" t="17061" r="15686" b="6493"/>
          <a:stretch/>
        </p:blipFill>
        <p:spPr>
          <a:xfrm>
            <a:off x="457200" y="1656106"/>
            <a:ext cx="5716850" cy="4186989"/>
          </a:xfrm>
          <a:prstGeom prst="rect">
            <a:avLst/>
          </a:prstGeom>
        </p:spPr>
      </p:pic>
    </p:spTree>
    <p:extLst>
      <p:ext uri="{BB962C8B-B14F-4D97-AF65-F5344CB8AC3E}">
        <p14:creationId xmlns:p14="http://schemas.microsoft.com/office/powerpoint/2010/main" val="3010893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B705B-5B4B-EEAC-26D3-3C4589116EA8}"/>
              </a:ext>
            </a:extLst>
          </p:cNvPr>
          <p:cNvSpPr>
            <a:spLocks noGrp="1"/>
          </p:cNvSpPr>
          <p:nvPr>
            <p:ph type="title"/>
          </p:nvPr>
        </p:nvSpPr>
        <p:spPr/>
        <p:txBody>
          <a:bodyPr/>
          <a:lstStyle/>
          <a:p>
            <a:pPr algn="ctr"/>
            <a:r>
              <a:rPr lang="en-US" dirty="0">
                <a:latin typeface="+mn-lt"/>
              </a:rPr>
              <a:t>County-Level Arts: Enrollment Rate</a:t>
            </a:r>
          </a:p>
        </p:txBody>
      </p:sp>
      <p:sp>
        <p:nvSpPr>
          <p:cNvPr id="4" name="Date Placeholder 3">
            <a:extLst>
              <a:ext uri="{FF2B5EF4-FFF2-40B4-BE49-F238E27FC236}">
                <a16:creationId xmlns:a16="http://schemas.microsoft.com/office/drawing/2014/main" id="{8401620F-BFF8-4070-BE4A-A6364731E164}"/>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83752B79-9781-D569-5AB9-7FB43FBDBFD9}"/>
              </a:ext>
            </a:extLst>
          </p:cNvPr>
          <p:cNvSpPr>
            <a:spLocks noGrp="1"/>
          </p:cNvSpPr>
          <p:nvPr>
            <p:ph type="sldNum" sz="quarter" idx="12"/>
          </p:nvPr>
        </p:nvSpPr>
        <p:spPr/>
        <p:txBody>
          <a:bodyPr/>
          <a:lstStyle/>
          <a:p>
            <a:fld id="{680C5762-CF65-4775-9966-A58D40CC61B9}" type="slidenum">
              <a:rPr lang="en-US" smtClean="0"/>
              <a:t>5</a:t>
            </a:fld>
            <a:endParaRPr lang="en-US"/>
          </a:p>
        </p:txBody>
      </p:sp>
      <p:pic>
        <p:nvPicPr>
          <p:cNvPr id="7" name="Picture 6" descr="This screenshot depicts arts education enrollment rates by county.">
            <a:extLst>
              <a:ext uri="{FF2B5EF4-FFF2-40B4-BE49-F238E27FC236}">
                <a16:creationId xmlns:a16="http://schemas.microsoft.com/office/drawing/2014/main" id="{E0B464B5-BEE2-B33F-D8DF-ABE2B9059426}"/>
              </a:ext>
            </a:extLst>
          </p:cNvPr>
          <p:cNvPicPr>
            <a:picLocks noChangeAspect="1"/>
          </p:cNvPicPr>
          <p:nvPr/>
        </p:nvPicPr>
        <p:blipFill rotWithShape="1">
          <a:blip r:embed="rId3">
            <a:extLst>
              <a:ext uri="{28A0092B-C50C-407E-A947-70E740481C1C}">
                <a14:useLocalDpi xmlns:a14="http://schemas.microsoft.com/office/drawing/2010/main" val="0"/>
              </a:ext>
            </a:extLst>
          </a:blip>
          <a:srcRect l="13726" t="26267" r="50980" b="52455"/>
          <a:stretch/>
        </p:blipFill>
        <p:spPr>
          <a:xfrm>
            <a:off x="1535349" y="1548750"/>
            <a:ext cx="5100431" cy="2084100"/>
          </a:xfrm>
          <a:prstGeom prst="rect">
            <a:avLst/>
          </a:prstGeom>
        </p:spPr>
      </p:pic>
      <p:pic>
        <p:nvPicPr>
          <p:cNvPr id="13" name="Picture 12" descr="This is a screenshot depicting arts education enrollment rates for individually selected counties.">
            <a:extLst>
              <a:ext uri="{FF2B5EF4-FFF2-40B4-BE49-F238E27FC236}">
                <a16:creationId xmlns:a16="http://schemas.microsoft.com/office/drawing/2014/main" id="{3D25E119-5742-17C0-06F1-AF9262BD438F}"/>
              </a:ext>
            </a:extLst>
          </p:cNvPr>
          <p:cNvPicPr>
            <a:picLocks noChangeAspect="1"/>
          </p:cNvPicPr>
          <p:nvPr/>
        </p:nvPicPr>
        <p:blipFill rotWithShape="1">
          <a:blip r:embed="rId4"/>
          <a:srcRect l="1961" t="24902" r="65686" b="51568"/>
          <a:stretch/>
        </p:blipFill>
        <p:spPr>
          <a:xfrm>
            <a:off x="499608" y="3812270"/>
            <a:ext cx="4981821" cy="2264464"/>
          </a:xfrm>
          <a:prstGeom prst="rect">
            <a:avLst/>
          </a:prstGeom>
        </p:spPr>
      </p:pic>
      <p:sp>
        <p:nvSpPr>
          <p:cNvPr id="8" name="Rounded Rectangular Callout 7">
            <a:extLst>
              <a:ext uri="{FF2B5EF4-FFF2-40B4-BE49-F238E27FC236}">
                <a16:creationId xmlns:a16="http://schemas.microsoft.com/office/drawing/2014/main" id="{01069B1E-A229-36B7-E9E3-FAE3C50AFF0C}"/>
              </a:ext>
              <a:ext uri="{C183D7F6-B498-43B3-948B-1728B52AA6E4}">
                <adec:decorative xmlns:adec="http://schemas.microsoft.com/office/drawing/2017/decorative" val="1"/>
              </a:ext>
            </a:extLst>
          </p:cNvPr>
          <p:cNvSpPr/>
          <p:nvPr/>
        </p:nvSpPr>
        <p:spPr>
          <a:xfrm>
            <a:off x="6172200" y="4267200"/>
            <a:ext cx="2472192" cy="980938"/>
          </a:xfrm>
          <a:prstGeom prst="wedgeRoundRectCallout">
            <a:avLst>
              <a:gd name="adj1" fmla="val -163876"/>
              <a:gd name="adj2" fmla="val 92449"/>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Hover over any county to find the number and % of students enrolled in arts courses in that county. </a:t>
            </a:r>
          </a:p>
        </p:txBody>
      </p:sp>
      <p:sp>
        <p:nvSpPr>
          <p:cNvPr id="14" name="Rounded Rectangular Callout 13">
            <a:extLst>
              <a:ext uri="{FF2B5EF4-FFF2-40B4-BE49-F238E27FC236}">
                <a16:creationId xmlns:a16="http://schemas.microsoft.com/office/drawing/2014/main" id="{910E23F2-BAF8-6DA4-B803-8087F1036303}"/>
              </a:ext>
              <a:ext uri="{C183D7F6-B498-43B3-948B-1728B52AA6E4}">
                <adec:decorative xmlns:adec="http://schemas.microsoft.com/office/drawing/2017/decorative" val="1"/>
              </a:ext>
            </a:extLst>
          </p:cNvPr>
          <p:cNvSpPr/>
          <p:nvPr/>
        </p:nvSpPr>
        <p:spPr>
          <a:xfrm>
            <a:off x="6172200" y="2057399"/>
            <a:ext cx="2514600" cy="836685"/>
          </a:xfrm>
          <a:prstGeom prst="wedgeRoundRectCallout">
            <a:avLst>
              <a:gd name="adj1" fmla="val -109207"/>
              <a:gd name="adj2" fmla="val 62558"/>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Select any county to highlight that county’s data (see next slide).</a:t>
            </a:r>
          </a:p>
        </p:txBody>
      </p:sp>
      <p:sp>
        <p:nvSpPr>
          <p:cNvPr id="15" name="Rounded Rectangular Callout 14">
            <a:extLst>
              <a:ext uri="{FF2B5EF4-FFF2-40B4-BE49-F238E27FC236}">
                <a16:creationId xmlns:a16="http://schemas.microsoft.com/office/drawing/2014/main" id="{26F723FA-4C73-3A8F-FE94-4E7EDEEA0094}"/>
              </a:ext>
              <a:ext uri="{C183D7F6-B498-43B3-948B-1728B52AA6E4}">
                <adec:decorative xmlns:adec="http://schemas.microsoft.com/office/drawing/2017/decorative" val="1"/>
              </a:ext>
            </a:extLst>
          </p:cNvPr>
          <p:cNvSpPr/>
          <p:nvPr/>
        </p:nvSpPr>
        <p:spPr>
          <a:xfrm>
            <a:off x="431260" y="2590800"/>
            <a:ext cx="1926076" cy="941854"/>
          </a:xfrm>
          <a:prstGeom prst="wedgeRoundRectCallout">
            <a:avLst>
              <a:gd name="adj1" fmla="val 22515"/>
              <a:gd name="adj2" fmla="val -96724"/>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Use the drop-down to select a county and highlight that county’s data (see next slide).</a:t>
            </a:r>
          </a:p>
        </p:txBody>
      </p:sp>
    </p:spTree>
    <p:extLst>
      <p:ext uri="{BB962C8B-B14F-4D97-AF65-F5344CB8AC3E}">
        <p14:creationId xmlns:p14="http://schemas.microsoft.com/office/powerpoint/2010/main" val="1237157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A63F2-C09E-70B3-E3CC-78B758A579F0}"/>
              </a:ext>
            </a:extLst>
          </p:cNvPr>
          <p:cNvSpPr>
            <a:spLocks noGrp="1"/>
          </p:cNvSpPr>
          <p:nvPr>
            <p:ph type="title"/>
          </p:nvPr>
        </p:nvSpPr>
        <p:spPr/>
        <p:txBody>
          <a:bodyPr>
            <a:normAutofit/>
          </a:bodyPr>
          <a:lstStyle/>
          <a:p>
            <a:pPr algn="ctr"/>
            <a:r>
              <a:rPr lang="en-US" sz="2800" dirty="0">
                <a:latin typeface="+mn-lt"/>
              </a:rPr>
              <a:t>County-Level Data: Discipline Enrollment Rate</a:t>
            </a:r>
          </a:p>
        </p:txBody>
      </p:sp>
      <p:sp>
        <p:nvSpPr>
          <p:cNvPr id="4" name="Date Placeholder 3">
            <a:extLst>
              <a:ext uri="{FF2B5EF4-FFF2-40B4-BE49-F238E27FC236}">
                <a16:creationId xmlns:a16="http://schemas.microsoft.com/office/drawing/2014/main" id="{473DE2F2-EA20-A1B7-7AD5-2559BAA928AA}"/>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44F6A7A4-FDB8-A0CB-CC33-83C1CE2150E8}"/>
              </a:ext>
            </a:extLst>
          </p:cNvPr>
          <p:cNvSpPr>
            <a:spLocks noGrp="1"/>
          </p:cNvSpPr>
          <p:nvPr>
            <p:ph type="sldNum" sz="quarter" idx="12"/>
          </p:nvPr>
        </p:nvSpPr>
        <p:spPr/>
        <p:txBody>
          <a:bodyPr/>
          <a:lstStyle/>
          <a:p>
            <a:fld id="{680C5762-CF65-4775-9966-A58D40CC61B9}" type="slidenum">
              <a:rPr lang="en-US" smtClean="0"/>
              <a:t>6</a:t>
            </a:fld>
            <a:endParaRPr lang="en-US"/>
          </a:p>
        </p:txBody>
      </p:sp>
      <p:pic>
        <p:nvPicPr>
          <p:cNvPr id="7" name="Picture 6" descr="This screenshot shows enrollment rate by county and individual arts disciplines of music, visual art, theater, dance, and other.">
            <a:extLst>
              <a:ext uri="{FF2B5EF4-FFF2-40B4-BE49-F238E27FC236}">
                <a16:creationId xmlns:a16="http://schemas.microsoft.com/office/drawing/2014/main" id="{075CBB17-CC9E-F9AD-B3D9-458914C7B186}"/>
              </a:ext>
            </a:extLst>
          </p:cNvPr>
          <p:cNvPicPr>
            <a:picLocks noChangeAspect="1"/>
          </p:cNvPicPr>
          <p:nvPr/>
        </p:nvPicPr>
        <p:blipFill rotWithShape="1">
          <a:blip r:embed="rId2">
            <a:extLst>
              <a:ext uri="{28A0092B-C50C-407E-A947-70E740481C1C}">
                <a14:useLocalDpi xmlns:a14="http://schemas.microsoft.com/office/drawing/2010/main" val="0"/>
              </a:ext>
            </a:extLst>
          </a:blip>
          <a:srcRect l="50981" t="26161" r="15686" b="51302"/>
          <a:stretch/>
        </p:blipFill>
        <p:spPr>
          <a:xfrm>
            <a:off x="4342439" y="1819141"/>
            <a:ext cx="4344361" cy="1990814"/>
          </a:xfrm>
          <a:prstGeom prst="rect">
            <a:avLst/>
          </a:prstGeom>
        </p:spPr>
      </p:pic>
      <p:pic>
        <p:nvPicPr>
          <p:cNvPr id="9" name="Picture 8" descr="This screenshot shows how the county data dashboard changes when an individual county is selected.">
            <a:extLst>
              <a:ext uri="{FF2B5EF4-FFF2-40B4-BE49-F238E27FC236}">
                <a16:creationId xmlns:a16="http://schemas.microsoft.com/office/drawing/2014/main" id="{46CBC7F6-2975-A284-E095-2D30652BB920}"/>
              </a:ext>
            </a:extLst>
          </p:cNvPr>
          <p:cNvPicPr>
            <a:picLocks noChangeAspect="1"/>
          </p:cNvPicPr>
          <p:nvPr/>
        </p:nvPicPr>
        <p:blipFill rotWithShape="1">
          <a:blip r:embed="rId3"/>
          <a:srcRect l="35294" t="24902" r="33362" b="51568"/>
          <a:stretch/>
        </p:blipFill>
        <p:spPr>
          <a:xfrm>
            <a:off x="439366" y="3737288"/>
            <a:ext cx="4540126" cy="2130112"/>
          </a:xfrm>
          <a:prstGeom prst="rect">
            <a:avLst/>
          </a:prstGeom>
        </p:spPr>
      </p:pic>
      <p:sp>
        <p:nvSpPr>
          <p:cNvPr id="10" name="Rounded Rectangular Callout 9">
            <a:extLst>
              <a:ext uri="{FF2B5EF4-FFF2-40B4-BE49-F238E27FC236}">
                <a16:creationId xmlns:a16="http://schemas.microsoft.com/office/drawing/2014/main" id="{6EB0C658-6574-553D-5DF2-3B09B829F750}"/>
              </a:ext>
              <a:ext uri="{C183D7F6-B498-43B3-948B-1728B52AA6E4}">
                <adec:decorative xmlns:adec="http://schemas.microsoft.com/office/drawing/2017/decorative" val="1"/>
              </a:ext>
            </a:extLst>
          </p:cNvPr>
          <p:cNvSpPr/>
          <p:nvPr/>
        </p:nvSpPr>
        <p:spPr>
          <a:xfrm>
            <a:off x="5847359" y="4216691"/>
            <a:ext cx="2839441" cy="866461"/>
          </a:xfrm>
          <a:prstGeom prst="wedgeRoundRectCallout">
            <a:avLst>
              <a:gd name="adj1" fmla="val -70127"/>
              <a:gd name="adj2" fmla="val 24680"/>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When you select a county data dot (see previous slide), that county’s data is highlighted.</a:t>
            </a:r>
          </a:p>
        </p:txBody>
      </p:sp>
      <p:sp>
        <p:nvSpPr>
          <p:cNvPr id="6" name="Rounded Rectangular Callout 5">
            <a:extLst>
              <a:ext uri="{FF2B5EF4-FFF2-40B4-BE49-F238E27FC236}">
                <a16:creationId xmlns:a16="http://schemas.microsoft.com/office/drawing/2014/main" id="{B0F730A0-6C0D-408E-4CF4-476FBB457C67}"/>
              </a:ext>
              <a:ext uri="{C183D7F6-B498-43B3-948B-1728B52AA6E4}">
                <adec:decorative xmlns:adec="http://schemas.microsoft.com/office/drawing/2017/decorative" val="1"/>
              </a:ext>
            </a:extLst>
          </p:cNvPr>
          <p:cNvSpPr/>
          <p:nvPr/>
        </p:nvSpPr>
        <p:spPr>
          <a:xfrm>
            <a:off x="439366" y="2057400"/>
            <a:ext cx="3294434" cy="866461"/>
          </a:xfrm>
          <a:prstGeom prst="wedgeRoundRectCallout">
            <a:avLst>
              <a:gd name="adj1" fmla="val 66676"/>
              <a:gd name="adj2" fmla="val 19067"/>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Select or hover over any data dot to find the county and % of students enrolled in that discipline in that county.</a:t>
            </a:r>
          </a:p>
        </p:txBody>
      </p:sp>
    </p:spTree>
    <p:extLst>
      <p:ext uri="{BB962C8B-B14F-4D97-AF65-F5344CB8AC3E}">
        <p14:creationId xmlns:p14="http://schemas.microsoft.com/office/powerpoint/2010/main" val="620502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B1C4-5A83-6B98-F956-BEE09C27F586}"/>
              </a:ext>
            </a:extLst>
          </p:cNvPr>
          <p:cNvSpPr>
            <a:spLocks noGrp="1"/>
          </p:cNvSpPr>
          <p:nvPr>
            <p:ph type="title"/>
          </p:nvPr>
        </p:nvSpPr>
        <p:spPr/>
        <p:txBody>
          <a:bodyPr>
            <a:normAutofit/>
          </a:bodyPr>
          <a:lstStyle/>
          <a:p>
            <a:pPr algn="ctr"/>
            <a:r>
              <a:rPr lang="en-US" sz="2800" dirty="0">
                <a:latin typeface="+mn-lt"/>
              </a:rPr>
              <a:t>County-Level Data: Performance on Key Arts Metrics</a:t>
            </a:r>
          </a:p>
        </p:txBody>
      </p:sp>
      <p:sp>
        <p:nvSpPr>
          <p:cNvPr id="4" name="Date Placeholder 3">
            <a:extLst>
              <a:ext uri="{FF2B5EF4-FFF2-40B4-BE49-F238E27FC236}">
                <a16:creationId xmlns:a16="http://schemas.microsoft.com/office/drawing/2014/main" id="{F3074789-5B8B-895A-84F6-6881C0E94121}"/>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958FA56E-DF23-3ABA-C962-A9A2C929B75D}"/>
              </a:ext>
            </a:extLst>
          </p:cNvPr>
          <p:cNvSpPr>
            <a:spLocks noGrp="1"/>
          </p:cNvSpPr>
          <p:nvPr>
            <p:ph type="sldNum" sz="quarter" idx="12"/>
          </p:nvPr>
        </p:nvSpPr>
        <p:spPr/>
        <p:txBody>
          <a:bodyPr/>
          <a:lstStyle/>
          <a:p>
            <a:fld id="{680C5762-CF65-4775-9966-A58D40CC61B9}" type="slidenum">
              <a:rPr lang="en-US" smtClean="0"/>
              <a:t>7</a:t>
            </a:fld>
            <a:endParaRPr lang="en-US"/>
          </a:p>
        </p:txBody>
      </p:sp>
      <p:pic>
        <p:nvPicPr>
          <p:cNvPr id="6" name="Picture 5" descr="This screenshot provides an overview of the top counties for arts enrollment rate, students without access, school access rate, student access to required arts, and schools offering required arts. The data is organized in columns.">
            <a:extLst>
              <a:ext uri="{FF2B5EF4-FFF2-40B4-BE49-F238E27FC236}">
                <a16:creationId xmlns:a16="http://schemas.microsoft.com/office/drawing/2014/main" id="{63A43377-3D58-3361-7971-382574743FFC}"/>
              </a:ext>
            </a:extLst>
          </p:cNvPr>
          <p:cNvPicPr>
            <a:picLocks noChangeAspect="1"/>
          </p:cNvPicPr>
          <p:nvPr/>
        </p:nvPicPr>
        <p:blipFill rotWithShape="1">
          <a:blip r:embed="rId2"/>
          <a:srcRect l="9804" t="29608" r="23530" b="13922"/>
          <a:stretch/>
        </p:blipFill>
        <p:spPr>
          <a:xfrm>
            <a:off x="2286000" y="2087817"/>
            <a:ext cx="6514290" cy="3448743"/>
          </a:xfrm>
          <a:prstGeom prst="rect">
            <a:avLst/>
          </a:prstGeom>
        </p:spPr>
      </p:pic>
      <p:sp>
        <p:nvSpPr>
          <p:cNvPr id="8" name="Rounded Rectangular Callout 7">
            <a:extLst>
              <a:ext uri="{FF2B5EF4-FFF2-40B4-BE49-F238E27FC236}">
                <a16:creationId xmlns:a16="http://schemas.microsoft.com/office/drawing/2014/main" id="{B7F3AF29-7502-BAC9-6AEB-A96DAE0069E8}"/>
              </a:ext>
              <a:ext uri="{C183D7F6-B498-43B3-948B-1728B52AA6E4}">
                <adec:decorative xmlns:adec="http://schemas.microsoft.com/office/drawing/2017/decorative" val="1"/>
              </a:ext>
            </a:extLst>
          </p:cNvPr>
          <p:cNvSpPr/>
          <p:nvPr/>
        </p:nvSpPr>
        <p:spPr>
          <a:xfrm>
            <a:off x="457200" y="1447800"/>
            <a:ext cx="1447800" cy="4088762"/>
          </a:xfrm>
          <a:prstGeom prst="wedgeRoundRectCallout">
            <a:avLst>
              <a:gd name="adj1" fmla="val 61813"/>
              <a:gd name="adj2" fmla="val 19339"/>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This chart shows </a:t>
            </a:r>
            <a:r>
              <a:rPr lang="en-US" sz="1400" b="1" dirty="0"/>
              <a:t>County</a:t>
            </a:r>
            <a:r>
              <a:rPr lang="en-US" sz="1400" dirty="0"/>
              <a:t> information based on</a:t>
            </a:r>
          </a:p>
          <a:p>
            <a:pPr algn="ctr"/>
            <a:endParaRPr lang="en-US" sz="1400" dirty="0"/>
          </a:p>
          <a:p>
            <a:pPr algn="ctr"/>
            <a:r>
              <a:rPr lang="en-US" sz="1400" dirty="0"/>
              <a:t>Arts Enrollment</a:t>
            </a:r>
          </a:p>
          <a:p>
            <a:pPr marL="342900" indent="-342900" algn="ctr">
              <a:buAutoNum type="arabicPeriod"/>
            </a:pPr>
            <a:endParaRPr lang="en-US" sz="800" dirty="0"/>
          </a:p>
          <a:p>
            <a:pPr algn="ctr"/>
            <a:r>
              <a:rPr lang="en-US" sz="1400" dirty="0"/>
              <a:t>Students Without Access</a:t>
            </a:r>
          </a:p>
          <a:p>
            <a:pPr algn="ctr"/>
            <a:endParaRPr lang="en-US" sz="800" dirty="0"/>
          </a:p>
          <a:p>
            <a:pPr algn="ctr"/>
            <a:r>
              <a:rPr lang="en-US" sz="1400" dirty="0"/>
              <a:t>School Access</a:t>
            </a:r>
          </a:p>
          <a:p>
            <a:pPr algn="ctr"/>
            <a:endParaRPr lang="en-US" sz="800" dirty="0"/>
          </a:p>
          <a:p>
            <a:pPr algn="ctr"/>
            <a:r>
              <a:rPr lang="en-US" sz="1400" dirty="0"/>
              <a:t>Student Access to Required Arts</a:t>
            </a:r>
          </a:p>
          <a:p>
            <a:pPr algn="ctr"/>
            <a:endParaRPr lang="en-US" sz="800" dirty="0"/>
          </a:p>
          <a:p>
            <a:pPr algn="ctr"/>
            <a:r>
              <a:rPr lang="en-US" sz="1400" dirty="0"/>
              <a:t>Schools Offering Required Arts</a:t>
            </a:r>
          </a:p>
        </p:txBody>
      </p:sp>
      <p:sp>
        <p:nvSpPr>
          <p:cNvPr id="9" name="Rounded Rectangular Callout 8">
            <a:extLst>
              <a:ext uri="{FF2B5EF4-FFF2-40B4-BE49-F238E27FC236}">
                <a16:creationId xmlns:a16="http://schemas.microsoft.com/office/drawing/2014/main" id="{8E09934F-7CF1-57F6-3BD5-16FDBA5DBD72}"/>
              </a:ext>
              <a:ext uri="{C183D7F6-B498-43B3-948B-1728B52AA6E4}">
                <adec:decorative xmlns:adec="http://schemas.microsoft.com/office/drawing/2017/decorative" val="1"/>
              </a:ext>
            </a:extLst>
          </p:cNvPr>
          <p:cNvSpPr/>
          <p:nvPr/>
        </p:nvSpPr>
        <p:spPr>
          <a:xfrm>
            <a:off x="4495800" y="1447799"/>
            <a:ext cx="4189379" cy="640017"/>
          </a:xfrm>
          <a:prstGeom prst="wedgeRoundRectCallout">
            <a:avLst>
              <a:gd name="adj1" fmla="val 7357"/>
              <a:gd name="adj2" fmla="val 77977"/>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Use the drop-down to reorganize each column based on the column’s metric title.</a:t>
            </a:r>
          </a:p>
        </p:txBody>
      </p:sp>
      <p:sp>
        <p:nvSpPr>
          <p:cNvPr id="10" name="Rounded Rectangular Callout 9">
            <a:extLst>
              <a:ext uri="{FF2B5EF4-FFF2-40B4-BE49-F238E27FC236}">
                <a16:creationId xmlns:a16="http://schemas.microsoft.com/office/drawing/2014/main" id="{9C453411-FA8C-C0C6-D829-522BBA92D157}"/>
              </a:ext>
              <a:ext uri="{C183D7F6-B498-43B3-948B-1728B52AA6E4}">
                <adec:decorative xmlns:adec="http://schemas.microsoft.com/office/drawing/2017/decorative" val="1"/>
              </a:ext>
            </a:extLst>
          </p:cNvPr>
          <p:cNvSpPr/>
          <p:nvPr/>
        </p:nvSpPr>
        <p:spPr>
          <a:xfrm>
            <a:off x="1600200" y="5715000"/>
            <a:ext cx="4409062" cy="698793"/>
          </a:xfrm>
          <a:prstGeom prst="wedgeRoundRectCallout">
            <a:avLst>
              <a:gd name="adj1" fmla="val 17706"/>
              <a:gd name="adj2" fmla="val -100610"/>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Select the data dot to learn more about the county information for the column’s metric.</a:t>
            </a:r>
          </a:p>
        </p:txBody>
      </p:sp>
      <p:sp>
        <p:nvSpPr>
          <p:cNvPr id="15" name="Rounded Rectangle 14" descr="The text states that Pennsylvania has academic standards in dance, music, theatre, and visual art.. &#10;">
            <a:extLst>
              <a:ext uri="{FF2B5EF4-FFF2-40B4-BE49-F238E27FC236}">
                <a16:creationId xmlns:a16="http://schemas.microsoft.com/office/drawing/2014/main" id="{EF880117-01AB-25C4-16EC-C1CF99C8D3DD}"/>
              </a:ext>
            </a:extLst>
          </p:cNvPr>
          <p:cNvSpPr/>
          <p:nvPr/>
        </p:nvSpPr>
        <p:spPr>
          <a:xfrm>
            <a:off x="1905001" y="1447799"/>
            <a:ext cx="2589178" cy="64001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 has academic standards in dance, music, theatre, and visual art. </a:t>
            </a:r>
          </a:p>
        </p:txBody>
      </p:sp>
    </p:spTree>
    <p:extLst>
      <p:ext uri="{BB962C8B-B14F-4D97-AF65-F5344CB8AC3E}">
        <p14:creationId xmlns:p14="http://schemas.microsoft.com/office/powerpoint/2010/main" val="2520196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A4E9D8B9AE294BB8664582FC3229C4" ma:contentTypeVersion="3" ma:contentTypeDescription="Create a new document." ma:contentTypeScope="" ma:versionID="cf1e4c4ca9d7da6aad23c111eea9510d">
  <xsd:schema xmlns:xsd="http://www.w3.org/2001/XMLSchema" xmlns:xs="http://www.w3.org/2001/XMLSchema" xmlns:p="http://schemas.microsoft.com/office/2006/metadata/properties" xmlns:ns1="http://schemas.microsoft.com/sharepoint/v3" xmlns:ns2="a7af8e22-4aad-4637-bdfe-8881feb25ebc" targetNamespace="http://schemas.microsoft.com/office/2006/metadata/properties" ma:root="true" ma:fieldsID="333eeef662f33d827901a6908d0661d8" ns1:_="" ns2:_="">
    <xsd:import namespace="http://schemas.microsoft.com/sharepoint/v3"/>
    <xsd:import namespace="a7af8e22-4aad-4637-bdfe-8881feb25ebc"/>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af8e22-4aad-4637-bdfe-8881feb25e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2A4EA4-2FD6-46CD-858F-1ABF09EFBD7C}">
  <ds:schemaRefs>
    <ds:schemaRef ds:uri="http://schemas.microsoft.com/sharepoint/v3/contenttype/forms"/>
  </ds:schemaRefs>
</ds:datastoreItem>
</file>

<file path=customXml/itemProps2.xml><?xml version="1.0" encoding="utf-8"?>
<ds:datastoreItem xmlns:ds="http://schemas.openxmlformats.org/officeDocument/2006/customXml" ds:itemID="{B345E959-B139-4928-B6C0-4290FBE61FC4}">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f1c7bf0e-1cb0-48f8-99df-6e3f20f315ba"/>
    <ds:schemaRef ds:uri="http://purl.org/dc/elements/1.1/"/>
    <ds:schemaRef ds:uri="http://www.w3.org/XML/1998/namespace"/>
  </ds:schemaRefs>
</ds:datastoreItem>
</file>

<file path=customXml/itemProps3.xml><?xml version="1.0" encoding="utf-8"?>
<ds:datastoreItem xmlns:ds="http://schemas.openxmlformats.org/officeDocument/2006/customXml" ds:itemID="{D810A311-B8BD-4D31-B384-11388AD1D8E3}"/>
</file>

<file path=docProps/app.xml><?xml version="1.0" encoding="utf-8"?>
<Properties xmlns="http://schemas.openxmlformats.org/officeDocument/2006/extended-properties" xmlns:vt="http://schemas.openxmlformats.org/officeDocument/2006/docPropsVTypes">
  <TotalTime>38857</TotalTime>
  <Words>250</Words>
  <Application>Microsoft Office PowerPoint</Application>
  <PresentationFormat>On-screen Show (4:3)</PresentationFormat>
  <Paragraphs>46</Paragraphs>
  <Slides>7</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The Pennsylvania Dashboard for the…</vt:lpstr>
      <vt:lpstr>County-Level Arts</vt:lpstr>
      <vt:lpstr>County-Level Arts: School Year/Help</vt:lpstr>
      <vt:lpstr>County-Level Arts: Help</vt:lpstr>
      <vt:lpstr>County-Level Arts: Enrollment Rate</vt:lpstr>
      <vt:lpstr>County-Level Data: Discipline Enrollment Rate</vt:lpstr>
      <vt:lpstr>County-Level Data: Performance on Key Arts Metrics</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PDE AEDP County Level Arts</dc:title>
  <dc:creator>pdeadmin</dc:creator>
  <cp:lastModifiedBy>Heimbach, Bunne</cp:lastModifiedBy>
  <cp:revision>134</cp:revision>
  <cp:lastPrinted>2023-04-30T01:38:09Z</cp:lastPrinted>
  <dcterms:created xsi:type="dcterms:W3CDTF">2017-02-01T18:23:33Z</dcterms:created>
  <dcterms:modified xsi:type="dcterms:W3CDTF">2023-10-31T11:40:55Z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33500</vt:r8>
  </property>
  <property fmtid="{D5CDD505-2E9C-101B-9397-08002B2CF9AE}" pid="3" name="_dlc_policyId">
    <vt:lpwstr>/InsidePDE/Documents</vt:lpwstr>
  </property>
  <property fmtid="{D5CDD505-2E9C-101B-9397-08002B2CF9AE}" pid="4" name="xd_ProgID">
    <vt:lpwstr/>
  </property>
  <property fmtid="{D5CDD505-2E9C-101B-9397-08002B2CF9AE}" pid="5" name="_CopySource">
    <vt:lpwstr>https://collab.pde.pa.gov/InsidePDE/Documents/Getting My Job Done/Accessibility/PDE PowerPoint Template - ADA Accessible.pptx</vt:lpwstr>
  </property>
  <property fmtid="{D5CDD505-2E9C-101B-9397-08002B2CF9AE}" pid="6" name="ContentTypeId">
    <vt:lpwstr>0x01010063A4E9D8B9AE294BB8664582FC3229C4</vt:lpwstr>
  </property>
  <property fmtid="{D5CDD505-2E9C-101B-9397-08002B2CF9AE}" pid="7" name="_SharedFileIndex">
    <vt:lpwstr/>
  </property>
  <property fmtid="{D5CDD505-2E9C-101B-9397-08002B2CF9AE}" pid="8" name="_SourceUrl">
    <vt:lpwstr/>
  </property>
  <property fmtid="{D5CDD505-2E9C-101B-9397-08002B2CF9AE}" pid="9" name="ItemRetentionFormula">
    <vt:lpwstr>&lt;formula id="Microsoft.Office.RecordsManagement.PolicyFeatures.Expiration.Formula.BuiltIn"&gt;&lt;number&gt;1&lt;/number&gt;&lt;property&gt;Post_x005f_x0020_End_x005f_x0020_Date&lt;/property&gt;&lt;propertyId&gt;00000000-0000-0000-0000-000000000000&lt;/propertyId&gt;&lt;period&gt;days&lt;/period&gt;&lt;/formula&gt;</vt:lpwstr>
  </property>
  <property fmtid="{D5CDD505-2E9C-101B-9397-08002B2CF9AE}" pid="10" name="TemplateUrl">
    <vt:lpwstr/>
  </property>
</Properties>
</file>