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34" r:id="rId5"/>
    <p:sldId id="339" r:id="rId6"/>
    <p:sldId id="340" r:id="rId7"/>
    <p:sldId id="341" r:id="rId8"/>
    <p:sldId id="342" r:id="rId9"/>
    <p:sldId id="343" r:id="rId10"/>
    <p:sldId id="350" r:id="rId11"/>
    <p:sldId id="344" r:id="rId12"/>
    <p:sldId id="345" r:id="rId13"/>
    <p:sldId id="34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47A"/>
    <a:srgbClr val="DED500"/>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p:cViewPr varScale="1">
        <p:scale>
          <a:sx n="65" d="100"/>
          <a:sy n="65" d="100"/>
        </p:scale>
        <p:origin x="1086" y="78"/>
      </p:cViewPr>
      <p:guideLst>
        <p:guide orient="horz" pos="2160"/>
        <p:guide pos="2880"/>
      </p:guideLst>
    </p:cSldViewPr>
  </p:slideViewPr>
  <p:outlineViewPr>
    <p:cViewPr>
      <p:scale>
        <a:sx n="33" d="100"/>
        <a:sy n="33" d="100"/>
      </p:scale>
      <p:origin x="0" y="-2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10/31/2023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a:t>
            </a:fld>
            <a:endParaRPr lang="en-US"/>
          </a:p>
        </p:txBody>
      </p:sp>
    </p:spTree>
    <p:extLst>
      <p:ext uri="{BB962C8B-B14F-4D97-AF65-F5344CB8AC3E}">
        <p14:creationId xmlns:p14="http://schemas.microsoft.com/office/powerpoint/2010/main" val="2299131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10</a:t>
            </a:fld>
            <a:endParaRPr lang="en-US"/>
          </a:p>
        </p:txBody>
      </p:sp>
    </p:spTree>
    <p:extLst>
      <p:ext uri="{BB962C8B-B14F-4D97-AF65-F5344CB8AC3E}">
        <p14:creationId xmlns:p14="http://schemas.microsoft.com/office/powerpoint/2010/main" val="42743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2</a:t>
            </a:fld>
            <a:endParaRPr lang="en-US"/>
          </a:p>
        </p:txBody>
      </p:sp>
    </p:spTree>
    <p:extLst>
      <p:ext uri="{BB962C8B-B14F-4D97-AF65-F5344CB8AC3E}">
        <p14:creationId xmlns:p14="http://schemas.microsoft.com/office/powerpoint/2010/main" val="54996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a:p>
        </p:txBody>
      </p:sp>
    </p:spTree>
    <p:extLst>
      <p:ext uri="{BB962C8B-B14F-4D97-AF65-F5344CB8AC3E}">
        <p14:creationId xmlns:p14="http://schemas.microsoft.com/office/powerpoint/2010/main" val="408707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4</a:t>
            </a:fld>
            <a:endParaRPr lang="en-US"/>
          </a:p>
        </p:txBody>
      </p:sp>
    </p:spTree>
    <p:extLst>
      <p:ext uri="{BB962C8B-B14F-4D97-AF65-F5344CB8AC3E}">
        <p14:creationId xmlns:p14="http://schemas.microsoft.com/office/powerpoint/2010/main" val="348305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153758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6</a:t>
            </a:fld>
            <a:endParaRPr lang="en-US"/>
          </a:p>
        </p:txBody>
      </p:sp>
    </p:spTree>
    <p:extLst>
      <p:ext uri="{BB962C8B-B14F-4D97-AF65-F5344CB8AC3E}">
        <p14:creationId xmlns:p14="http://schemas.microsoft.com/office/powerpoint/2010/main" val="346915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7</a:t>
            </a:fld>
            <a:endParaRPr lang="en-US"/>
          </a:p>
        </p:txBody>
      </p:sp>
    </p:spTree>
    <p:extLst>
      <p:ext uri="{BB962C8B-B14F-4D97-AF65-F5344CB8AC3E}">
        <p14:creationId xmlns:p14="http://schemas.microsoft.com/office/powerpoint/2010/main" val="18336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8</a:t>
            </a:fld>
            <a:endParaRPr lang="en-US"/>
          </a:p>
        </p:txBody>
      </p:sp>
    </p:spTree>
    <p:extLst>
      <p:ext uri="{BB962C8B-B14F-4D97-AF65-F5344CB8AC3E}">
        <p14:creationId xmlns:p14="http://schemas.microsoft.com/office/powerpoint/2010/main" val="4225164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9</a:t>
            </a:fld>
            <a:endParaRPr lang="en-US"/>
          </a:p>
        </p:txBody>
      </p:sp>
    </p:spTree>
    <p:extLst>
      <p:ext uri="{BB962C8B-B14F-4D97-AF65-F5344CB8AC3E}">
        <p14:creationId xmlns:p14="http://schemas.microsoft.com/office/powerpoint/2010/main" val="37775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E732588-B72F-8C4D-BAC8-F52865048541}" type="datetime1">
              <a:rPr lang="en-US" smtClean="0"/>
              <a:t>10/31/2023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6AADC-6083-D84A-B7AF-0CD7CAA6479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21681-E165-6240-B263-F12264517961}"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24176-147C-0D4D-A94D-1A3B1A5CBC53}"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ECE28-029B-E841-83E9-C9381127E02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B6FBB-73B8-1249-B36F-8F9E46635888}"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ED14E-94F3-1E4A-89EA-A8A86A78DCCA}" type="datetime1">
              <a:rPr lang="en-US" smtClean="0"/>
              <a:t>10/31/2023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195C1-E30A-CE44-BC32-5903E93F9D64}" type="datetime1">
              <a:rPr lang="en-US" smtClean="0"/>
              <a:t>10/31/2023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88C29-8D7F-B44B-BEC2-9E7CEA0889B1}" type="datetime1">
              <a:rPr lang="en-US" smtClean="0"/>
              <a:t>10/31/2023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BC73F0D-B386-2044-AE1D-6BB411FB747C}"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1C0C7-744E-7F4C-BFC1-5737C3D575C9}"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9390A-9939-444F-96B1-EA222510310F}" type="datetime1">
              <a:rPr lang="en-US" smtClean="0"/>
              <a:t>10/31/2023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nces.ed.gov/scedfinder/Home/Sear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nces.ed.gov/scedfinder/Home/Brow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297B-58E6-632C-B4F1-7AD4C9C7B592}"/>
              </a:ext>
            </a:extLst>
          </p:cNvPr>
          <p:cNvSpPr>
            <a:spLocks noGrp="1"/>
          </p:cNvSpPr>
          <p:nvPr>
            <p:ph type="title"/>
          </p:nvPr>
        </p:nvSpPr>
        <p:spPr/>
        <p:txBody>
          <a:bodyPr/>
          <a:lstStyle/>
          <a:p>
            <a:pPr algn="ctr"/>
            <a:r>
              <a:rPr lang="en-US" dirty="0">
                <a:latin typeface="+mn-lt"/>
              </a:rPr>
              <a:t>The Pennsylvania Dashboard for the…</a:t>
            </a:r>
          </a:p>
        </p:txBody>
      </p:sp>
      <p:sp>
        <p:nvSpPr>
          <p:cNvPr id="4" name="Date Placeholder 3">
            <a:extLst>
              <a:ext uri="{FF2B5EF4-FFF2-40B4-BE49-F238E27FC236}">
                <a16:creationId xmlns:a16="http://schemas.microsoft.com/office/drawing/2014/main" id="{A6FE06D2-3638-D294-DEB6-C879983711EF}"/>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BCD9D263-DA92-8E7E-5293-FC2F83940942}"/>
              </a:ext>
            </a:extLst>
          </p:cNvPr>
          <p:cNvSpPr>
            <a:spLocks noGrp="1"/>
          </p:cNvSpPr>
          <p:nvPr>
            <p:ph type="sldNum" sz="quarter" idx="12"/>
          </p:nvPr>
        </p:nvSpPr>
        <p:spPr/>
        <p:txBody>
          <a:bodyPr/>
          <a:lstStyle/>
          <a:p>
            <a:fld id="{680C5762-CF65-4775-9966-A58D40CC61B9}" type="slidenum">
              <a:rPr lang="en-US" smtClean="0"/>
              <a:t>1</a:t>
            </a:fld>
            <a:endParaRPr lang="en-US"/>
          </a:p>
        </p:txBody>
      </p:sp>
      <p:pic>
        <p:nvPicPr>
          <p:cNvPr id="6" name="Content Placeholder 8">
            <a:extLst>
              <a:ext uri="{FF2B5EF4-FFF2-40B4-BE49-F238E27FC236}">
                <a16:creationId xmlns:a16="http://schemas.microsoft.com/office/drawing/2014/main" id="{87396A11-26B9-95EF-1B8B-8748246EB1BA}"/>
              </a:ext>
              <a:ext uri="{C183D7F6-B498-43B3-948B-1728B52AA6E4}">
                <adec:decorative xmlns:adec="http://schemas.microsoft.com/office/drawing/2017/decorative" val="1"/>
              </a:ext>
            </a:extLst>
          </p:cNvPr>
          <p:cNvPicPr>
            <a:picLocks noChangeAspect="1"/>
          </p:cNvPicPr>
          <p:nvPr/>
        </p:nvPicPr>
        <p:blipFill rotWithShape="1">
          <a:blip r:embed="rId3"/>
          <a:srcRect l="9499" t="21788" r="41803" b="50894"/>
          <a:stretch/>
        </p:blipFill>
        <p:spPr>
          <a:xfrm>
            <a:off x="1736863" y="1447800"/>
            <a:ext cx="5670274" cy="4372290"/>
          </a:xfrm>
          <a:prstGeom prst="rect">
            <a:avLst/>
          </a:prstGeom>
        </p:spPr>
      </p:pic>
    </p:spTree>
    <p:extLst>
      <p:ext uri="{BB962C8B-B14F-4D97-AF65-F5344CB8AC3E}">
        <p14:creationId xmlns:p14="http://schemas.microsoft.com/office/powerpoint/2010/main" val="54205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8976-1856-63EF-8E72-C889E02E8FE9}"/>
              </a:ext>
            </a:extLst>
          </p:cNvPr>
          <p:cNvSpPr>
            <a:spLocks noGrp="1"/>
          </p:cNvSpPr>
          <p:nvPr>
            <p:ph type="title"/>
          </p:nvPr>
        </p:nvSpPr>
        <p:spPr/>
        <p:txBody>
          <a:bodyPr/>
          <a:lstStyle/>
          <a:p>
            <a:pPr algn="ctr"/>
            <a:r>
              <a:rPr lang="en-US" dirty="0">
                <a:latin typeface="+mn-lt"/>
              </a:rPr>
              <a:t>Table of Contents: Demo Video</a:t>
            </a:r>
          </a:p>
        </p:txBody>
      </p:sp>
      <p:sp>
        <p:nvSpPr>
          <p:cNvPr id="4" name="Date Placeholder 3">
            <a:extLst>
              <a:ext uri="{FF2B5EF4-FFF2-40B4-BE49-F238E27FC236}">
                <a16:creationId xmlns:a16="http://schemas.microsoft.com/office/drawing/2014/main" id="{84EA83FE-F157-0C87-43DD-8418C3EEE341}"/>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11EB459D-FABD-75F4-A779-BDE19C2BB136}"/>
              </a:ext>
            </a:extLst>
          </p:cNvPr>
          <p:cNvSpPr>
            <a:spLocks noGrp="1"/>
          </p:cNvSpPr>
          <p:nvPr>
            <p:ph type="sldNum" sz="quarter" idx="12"/>
          </p:nvPr>
        </p:nvSpPr>
        <p:spPr/>
        <p:txBody>
          <a:bodyPr/>
          <a:lstStyle/>
          <a:p>
            <a:fld id="{680C5762-CF65-4775-9966-A58D40CC61B9}" type="slidenum">
              <a:rPr lang="en-US" smtClean="0"/>
              <a:t>10</a:t>
            </a:fld>
            <a:endParaRPr lang="en-US"/>
          </a:p>
        </p:txBody>
      </p:sp>
      <p:pic>
        <p:nvPicPr>
          <p:cNvPr id="6" name="Picture 5" descr="This is a screenshot of the Table of Contents Banner that highlights where to click to access the demo video for the Arts Education Data Project.&#10;">
            <a:extLst>
              <a:ext uri="{FF2B5EF4-FFF2-40B4-BE49-F238E27FC236}">
                <a16:creationId xmlns:a16="http://schemas.microsoft.com/office/drawing/2014/main" id="{67D660A2-92CD-533B-236F-42A0E05E4AE7}"/>
              </a:ext>
            </a:extLst>
          </p:cNvPr>
          <p:cNvPicPr>
            <a:picLocks noChangeAspect="1"/>
          </p:cNvPicPr>
          <p:nvPr/>
        </p:nvPicPr>
        <p:blipFill rotWithShape="1">
          <a:blip r:embed="rId3"/>
          <a:srcRect l="15796" t="12726" r="16723" b="71518"/>
          <a:stretch/>
        </p:blipFill>
        <p:spPr>
          <a:xfrm>
            <a:off x="121298" y="1892081"/>
            <a:ext cx="8901404" cy="1321991"/>
          </a:xfrm>
          <a:prstGeom prst="rect">
            <a:avLst/>
          </a:prstGeom>
        </p:spPr>
      </p:pic>
      <p:sp>
        <p:nvSpPr>
          <p:cNvPr id="7" name="Rounded Rectangular Callout 6">
            <a:extLst>
              <a:ext uri="{FF2B5EF4-FFF2-40B4-BE49-F238E27FC236}">
                <a16:creationId xmlns:a16="http://schemas.microsoft.com/office/drawing/2014/main" id="{90DF3FF2-C534-E6FD-4DF2-553D7056F0F4}"/>
              </a:ext>
              <a:ext uri="{C183D7F6-B498-43B3-948B-1728B52AA6E4}">
                <adec:decorative xmlns:adec="http://schemas.microsoft.com/office/drawing/2017/decorative" val="1"/>
              </a:ext>
            </a:extLst>
          </p:cNvPr>
          <p:cNvSpPr/>
          <p:nvPr/>
        </p:nvSpPr>
        <p:spPr>
          <a:xfrm>
            <a:off x="1905000" y="4201064"/>
            <a:ext cx="5951296" cy="1168293"/>
          </a:xfrm>
          <a:prstGeom prst="wedgeRoundRectCallout">
            <a:avLst>
              <a:gd name="adj1" fmla="val 58706"/>
              <a:gd name="adj2" fmla="val -16167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Select the Demo Video button in the upper right-hand corner of the Table of Contents page for a 10-minute instructional video.</a:t>
            </a:r>
          </a:p>
        </p:txBody>
      </p:sp>
    </p:spTree>
    <p:extLst>
      <p:ext uri="{BB962C8B-B14F-4D97-AF65-F5344CB8AC3E}">
        <p14:creationId xmlns:p14="http://schemas.microsoft.com/office/powerpoint/2010/main" val="220807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BE2E-C831-0B41-950F-26D710E640FB}"/>
              </a:ext>
            </a:extLst>
          </p:cNvPr>
          <p:cNvSpPr>
            <a:spLocks noGrp="1"/>
          </p:cNvSpPr>
          <p:nvPr>
            <p:ph type="title"/>
          </p:nvPr>
        </p:nvSpPr>
        <p:spPr/>
        <p:txBody>
          <a:bodyPr/>
          <a:lstStyle/>
          <a:p>
            <a:pPr algn="ctr"/>
            <a:r>
              <a:rPr lang="en-US" dirty="0">
                <a:latin typeface="+mn-lt"/>
              </a:rPr>
              <a:t>Arts Education Data: Why?</a:t>
            </a:r>
          </a:p>
        </p:txBody>
      </p:sp>
      <p:sp>
        <p:nvSpPr>
          <p:cNvPr id="3" name="Content Placeholder 2">
            <a:extLst>
              <a:ext uri="{FF2B5EF4-FFF2-40B4-BE49-F238E27FC236}">
                <a16:creationId xmlns:a16="http://schemas.microsoft.com/office/drawing/2014/main" id="{6F304C76-21DC-24D1-5C80-AB404AF32A83}"/>
              </a:ext>
            </a:extLst>
          </p:cNvPr>
          <p:cNvSpPr>
            <a:spLocks noGrp="1"/>
          </p:cNvSpPr>
          <p:nvPr>
            <p:ph idx="1"/>
          </p:nvPr>
        </p:nvSpPr>
        <p:spPr>
          <a:xfrm>
            <a:off x="457200" y="1341438"/>
            <a:ext cx="8229600" cy="5121275"/>
          </a:xfrm>
        </p:spPr>
        <p:txBody>
          <a:bodyPr>
            <a:noAutofit/>
          </a:bodyPr>
          <a:lstStyle/>
          <a:p>
            <a:pPr marL="0" indent="0">
              <a:spcBef>
                <a:spcPts val="0"/>
              </a:spcBef>
              <a:buNone/>
            </a:pPr>
            <a:r>
              <a:rPr lang="en-US" sz="1600" b="0" i="0" dirty="0">
                <a:solidFill>
                  <a:srgbClr val="212529"/>
                </a:solidFill>
                <a:effectLst/>
                <a:latin typeface="+mn-lt"/>
              </a:rPr>
              <a:t>The </a:t>
            </a:r>
            <a:r>
              <a:rPr lang="en-US" sz="1600" b="1" i="0" dirty="0">
                <a:solidFill>
                  <a:srgbClr val="212529"/>
                </a:solidFill>
                <a:effectLst/>
                <a:latin typeface="+mn-lt"/>
              </a:rPr>
              <a:t>Pennsylvania Department of Education </a:t>
            </a:r>
            <a:r>
              <a:rPr lang="en-US" sz="1600" b="0" i="0" dirty="0">
                <a:solidFill>
                  <a:srgbClr val="212529"/>
                </a:solidFill>
                <a:effectLst/>
                <a:latin typeface="+mn-lt"/>
              </a:rPr>
              <a:t>has partnered with </a:t>
            </a:r>
            <a:r>
              <a:rPr lang="en-US" sz="1600" b="1" i="0" dirty="0">
                <a:solidFill>
                  <a:srgbClr val="212529"/>
                </a:solidFill>
                <a:effectLst/>
                <a:latin typeface="+mn-lt"/>
              </a:rPr>
              <a:t>Quadrant Research</a:t>
            </a:r>
            <a:r>
              <a:rPr lang="en-US" sz="1600" b="0" i="0" dirty="0">
                <a:solidFill>
                  <a:srgbClr val="212529"/>
                </a:solidFill>
                <a:effectLst/>
                <a:latin typeface="+mn-lt"/>
              </a:rPr>
              <a:t>, a nationally recognized leader in arts and education research, and </a:t>
            </a:r>
            <a:r>
              <a:rPr lang="en-US" sz="1600" b="1" i="0" dirty="0">
                <a:solidFill>
                  <a:srgbClr val="212529"/>
                </a:solidFill>
                <a:effectLst/>
                <a:latin typeface="+mn-lt"/>
              </a:rPr>
              <a:t>SEADAE</a:t>
            </a:r>
            <a:r>
              <a:rPr lang="en-US" sz="1600" b="0" i="0" dirty="0">
                <a:solidFill>
                  <a:srgbClr val="212529"/>
                </a:solidFill>
                <a:effectLst/>
                <a:latin typeface="+mn-lt"/>
              </a:rPr>
              <a:t>, the State Education Agency Directors of Arts Education, as part of the </a:t>
            </a:r>
            <a:r>
              <a:rPr lang="en-US" sz="1600" b="1" i="0" dirty="0">
                <a:solidFill>
                  <a:srgbClr val="212529"/>
                </a:solidFill>
                <a:effectLst/>
                <a:latin typeface="+mn-lt"/>
              </a:rPr>
              <a:t>National Arts Education Data Project</a:t>
            </a:r>
            <a:r>
              <a:rPr lang="en-US" sz="1600" b="0" i="0" dirty="0">
                <a:solidFill>
                  <a:srgbClr val="212529"/>
                </a:solidFill>
                <a:effectLst/>
                <a:latin typeface="+mn-lt"/>
              </a:rPr>
              <a:t>. This project adopts a systemic, data-driven approach to understanding the current condition of arts education in the United States.</a:t>
            </a:r>
          </a:p>
          <a:p>
            <a:pPr marL="0" indent="0">
              <a:spcBef>
                <a:spcPts val="0"/>
              </a:spcBef>
              <a:buNone/>
            </a:pPr>
            <a:endParaRPr lang="en-US" sz="800" dirty="0">
              <a:solidFill>
                <a:srgbClr val="212529"/>
              </a:solidFill>
              <a:latin typeface="+mn-lt"/>
            </a:endParaRPr>
          </a:p>
          <a:p>
            <a:pPr marL="0" indent="0">
              <a:spcBef>
                <a:spcPts val="0"/>
              </a:spcBef>
              <a:buNone/>
            </a:pPr>
            <a:r>
              <a:rPr lang="en-US" sz="1600" dirty="0">
                <a:solidFill>
                  <a:srgbClr val="212529"/>
                </a:solidFill>
                <a:latin typeface="+mn-lt"/>
              </a:rPr>
              <a:t>Answers to the following questions (and many more) can be found when working with the PA Dashboard:</a:t>
            </a:r>
            <a:br>
              <a:rPr lang="en-US" sz="1600" dirty="0">
                <a:solidFill>
                  <a:srgbClr val="212529"/>
                </a:solidFill>
                <a:latin typeface="+mn-lt"/>
              </a:rPr>
            </a:br>
            <a:endParaRPr lang="en-US" sz="800" dirty="0">
              <a:solidFill>
                <a:srgbClr val="212529"/>
              </a:solidFill>
              <a:latin typeface="+mn-lt"/>
            </a:endParaRPr>
          </a:p>
          <a:p>
            <a:pPr>
              <a:spcBef>
                <a:spcPts val="0"/>
              </a:spcBef>
            </a:pPr>
            <a:r>
              <a:rPr lang="en-US" sz="1600" b="0" i="0" dirty="0">
                <a:solidFill>
                  <a:srgbClr val="212529"/>
                </a:solidFill>
                <a:effectLst/>
                <a:latin typeface="+mn-lt"/>
              </a:rPr>
              <a:t>Which schools provide access to arts education and in what </a:t>
            </a:r>
          </a:p>
          <a:p>
            <a:pPr marL="349250" indent="0">
              <a:spcBef>
                <a:spcPts val="0"/>
              </a:spcBef>
              <a:buNone/>
            </a:pPr>
            <a:r>
              <a:rPr lang="en-US" sz="1600" b="0" i="0" dirty="0">
                <a:solidFill>
                  <a:srgbClr val="212529"/>
                </a:solidFill>
                <a:effectLst/>
                <a:latin typeface="+mn-lt"/>
              </a:rPr>
              <a:t>disciplines (Dance, Music, Theatre, Visual Arts, Media Arts)?</a:t>
            </a:r>
          </a:p>
          <a:p>
            <a:pPr algn="l">
              <a:spcBef>
                <a:spcPts val="0"/>
              </a:spcBef>
              <a:buFont typeface="Arial" panose="020B0604020202020204" pitchFamily="34" charset="0"/>
              <a:buChar char="•"/>
            </a:pPr>
            <a:r>
              <a:rPr lang="en-US" sz="1600" b="0" i="0" dirty="0">
                <a:solidFill>
                  <a:srgbClr val="212529"/>
                </a:solidFill>
                <a:effectLst/>
                <a:latin typeface="+mn-lt"/>
              </a:rPr>
              <a:t>How many students are participating?</a:t>
            </a:r>
          </a:p>
          <a:p>
            <a:pPr algn="l">
              <a:spcBef>
                <a:spcPts val="0"/>
              </a:spcBef>
              <a:buFont typeface="Arial" panose="020B0604020202020204" pitchFamily="34" charset="0"/>
              <a:buChar char="•"/>
            </a:pPr>
            <a:r>
              <a:rPr lang="en-US" sz="1600" b="0" i="0" dirty="0">
                <a:solidFill>
                  <a:srgbClr val="212529"/>
                </a:solidFill>
                <a:effectLst/>
                <a:latin typeface="+mn-lt"/>
              </a:rPr>
              <a:t>How many arts teachers are providing instruction?</a:t>
            </a:r>
          </a:p>
          <a:p>
            <a:pPr algn="l">
              <a:spcBef>
                <a:spcPts val="0"/>
              </a:spcBef>
              <a:buFont typeface="Arial" panose="020B0604020202020204" pitchFamily="34" charset="0"/>
              <a:buChar char="•"/>
            </a:pPr>
            <a:r>
              <a:rPr lang="en-US" sz="1600" b="0" i="0" dirty="0">
                <a:solidFill>
                  <a:srgbClr val="212529"/>
                </a:solidFill>
                <a:effectLst/>
                <a:latin typeface="+mn-lt"/>
              </a:rPr>
              <a:t>Who has access to arts instruction?</a:t>
            </a:r>
          </a:p>
          <a:p>
            <a:pPr algn="l">
              <a:spcBef>
                <a:spcPts val="0"/>
              </a:spcBef>
              <a:buFont typeface="Arial" panose="020B0604020202020204" pitchFamily="34" charset="0"/>
              <a:buChar char="•"/>
            </a:pPr>
            <a:r>
              <a:rPr lang="en-US" sz="1600" b="0" i="0" dirty="0">
                <a:solidFill>
                  <a:srgbClr val="212529"/>
                </a:solidFill>
                <a:effectLst/>
                <a:latin typeface="+mn-lt"/>
              </a:rPr>
              <a:t>Most importantly, who does not?</a:t>
            </a:r>
          </a:p>
          <a:p>
            <a:pPr algn="l">
              <a:spcBef>
                <a:spcPts val="0"/>
              </a:spcBef>
              <a:buFont typeface="Arial" panose="020B0604020202020204" pitchFamily="34" charset="0"/>
              <a:buChar char="•"/>
            </a:pPr>
            <a:r>
              <a:rPr lang="en-US" sz="1600" b="0" i="0" dirty="0">
                <a:solidFill>
                  <a:srgbClr val="212529"/>
                </a:solidFill>
                <a:effectLst/>
                <a:latin typeface="+mn-lt"/>
              </a:rPr>
              <a:t>How have the answers to these questions changed over time?</a:t>
            </a:r>
          </a:p>
          <a:p>
            <a:pPr algn="l">
              <a:spcBef>
                <a:spcPts val="0"/>
              </a:spcBef>
              <a:buFont typeface="Arial" panose="020B0604020202020204" pitchFamily="34" charset="0"/>
              <a:buChar char="•"/>
            </a:pPr>
            <a:endParaRPr lang="en-US" sz="800" b="0" i="0" dirty="0">
              <a:solidFill>
                <a:srgbClr val="212529"/>
              </a:solidFill>
              <a:effectLst/>
              <a:latin typeface="+mn-lt"/>
            </a:endParaRPr>
          </a:p>
          <a:p>
            <a:pPr marL="0" indent="0">
              <a:spcBef>
                <a:spcPts val="0"/>
              </a:spcBef>
              <a:buNone/>
            </a:pPr>
            <a:r>
              <a:rPr lang="en-US" sz="1600" b="0" i="0" dirty="0">
                <a:solidFill>
                  <a:srgbClr val="212529"/>
                </a:solidFill>
                <a:effectLst/>
                <a:latin typeface="+mn-lt"/>
              </a:rPr>
              <a:t>The Arts Education Data Project has been designed to answer these questions and more for parents, teachers, policymakers and advocates. The goal of the project is for the data to be the catalyst to drive changes in </a:t>
            </a:r>
            <a:r>
              <a:rPr lang="en-US" sz="1600" dirty="0">
                <a:solidFill>
                  <a:srgbClr val="212529"/>
                </a:solidFill>
                <a:latin typeface="+mn-lt"/>
              </a:rPr>
              <a:t>arts education </a:t>
            </a:r>
            <a:r>
              <a:rPr lang="en-US" sz="1600" b="0" i="0" dirty="0">
                <a:solidFill>
                  <a:srgbClr val="212529"/>
                </a:solidFill>
                <a:effectLst/>
                <a:latin typeface="+mn-lt"/>
              </a:rPr>
              <a:t>that will lead to increased </a:t>
            </a:r>
          </a:p>
          <a:p>
            <a:pPr marL="0" indent="0">
              <a:spcBef>
                <a:spcPts val="0"/>
              </a:spcBef>
              <a:buNone/>
            </a:pPr>
            <a:r>
              <a:rPr lang="en-US" sz="1600" b="0" i="0" dirty="0">
                <a:solidFill>
                  <a:srgbClr val="212529"/>
                </a:solidFill>
                <a:effectLst/>
                <a:latin typeface="+mn-lt"/>
              </a:rPr>
              <a:t>participation for students across the nation.</a:t>
            </a:r>
            <a:endParaRPr lang="en-US" sz="1600" dirty="0">
              <a:latin typeface="+mn-lt"/>
            </a:endParaRPr>
          </a:p>
        </p:txBody>
      </p:sp>
      <p:sp>
        <p:nvSpPr>
          <p:cNvPr id="4" name="Date Placeholder 3">
            <a:extLst>
              <a:ext uri="{FF2B5EF4-FFF2-40B4-BE49-F238E27FC236}">
                <a16:creationId xmlns:a16="http://schemas.microsoft.com/office/drawing/2014/main" id="{D492A3BD-BCAA-FA2A-A28F-FA64338B58CF}"/>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481F0503-4C3E-DC3B-D105-6DCFC432FAD5}"/>
              </a:ext>
            </a:extLst>
          </p:cNvPr>
          <p:cNvSpPr>
            <a:spLocks noGrp="1"/>
          </p:cNvSpPr>
          <p:nvPr>
            <p:ph type="sldNum" sz="quarter" idx="12"/>
          </p:nvPr>
        </p:nvSpPr>
        <p:spPr/>
        <p:txBody>
          <a:bodyPr/>
          <a:lstStyle/>
          <a:p>
            <a:fld id="{680C5762-CF65-4775-9966-A58D40CC61B9}" type="slidenum">
              <a:rPr lang="en-US" smtClean="0"/>
              <a:t>2</a:t>
            </a:fld>
            <a:endParaRPr lang="en-US"/>
          </a:p>
        </p:txBody>
      </p:sp>
      <p:pic>
        <p:nvPicPr>
          <p:cNvPr id="1026" name="Picture 2" descr="This is the logo for Quadrant Arts Research Company.">
            <a:extLst>
              <a:ext uri="{FF2B5EF4-FFF2-40B4-BE49-F238E27FC236}">
                <a16:creationId xmlns:a16="http://schemas.microsoft.com/office/drawing/2014/main" id="{5218EBB2-6F9C-4A68-9275-6EA4965EBAF4}"/>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108626"/>
            <a:ext cx="1469228" cy="6407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This is the State Education Agency Directors of Arts Education (SEADAE) logo.">
            <a:extLst>
              <a:ext uri="{FF2B5EF4-FFF2-40B4-BE49-F238E27FC236}">
                <a16:creationId xmlns:a16="http://schemas.microsoft.com/office/drawing/2014/main" id="{1D3A9EE1-F9F2-6A7F-032A-603C4FD174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3503" y="3879215"/>
            <a:ext cx="993422" cy="1219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3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45E8-110D-65E0-0A85-F2500705709D}"/>
              </a:ext>
            </a:extLst>
          </p:cNvPr>
          <p:cNvSpPr>
            <a:spLocks noGrp="1"/>
          </p:cNvSpPr>
          <p:nvPr>
            <p:ph type="title"/>
          </p:nvPr>
        </p:nvSpPr>
        <p:spPr/>
        <p:txBody>
          <a:bodyPr/>
          <a:lstStyle/>
          <a:p>
            <a:pPr algn="ctr"/>
            <a:r>
              <a:rPr lang="en-US" dirty="0">
                <a:latin typeface="+mn-lt"/>
              </a:rPr>
              <a:t>How is data collected?</a:t>
            </a:r>
          </a:p>
        </p:txBody>
      </p:sp>
      <p:sp>
        <p:nvSpPr>
          <p:cNvPr id="3" name="Content Placeholder 2" descr="This is information about and links to the School Courses for the Exchange of Data (SCED) codes.">
            <a:extLst>
              <a:ext uri="{FF2B5EF4-FFF2-40B4-BE49-F238E27FC236}">
                <a16:creationId xmlns:a16="http://schemas.microsoft.com/office/drawing/2014/main" id="{DF669DF7-CC36-F6F9-3491-A623AC616EE0}"/>
              </a:ext>
            </a:extLst>
          </p:cNvPr>
          <p:cNvSpPr>
            <a:spLocks noGrp="1"/>
          </p:cNvSpPr>
          <p:nvPr>
            <p:ph idx="1"/>
          </p:nvPr>
        </p:nvSpPr>
        <p:spPr/>
        <p:txBody>
          <a:bodyPr>
            <a:normAutofit lnSpcReduction="10000"/>
          </a:bodyPr>
          <a:lstStyle/>
          <a:p>
            <a:pPr marL="0" indent="0">
              <a:buNone/>
            </a:pPr>
            <a:r>
              <a:rPr lang="en-US" sz="2400" b="0" i="0" dirty="0">
                <a:effectLst/>
                <a:latin typeface="+mn-lt"/>
              </a:rPr>
              <a:t>Pennsylvani</a:t>
            </a:r>
            <a:r>
              <a:rPr lang="en-US" sz="2400" dirty="0">
                <a:latin typeface="+mn-lt"/>
              </a:rPr>
              <a:t>a Public, Charter, and Career/Technical Education schools are required to report data about coursework offered in their schools. This is done by using definitions found in the </a:t>
            </a:r>
            <a:r>
              <a:rPr lang="en-US" sz="2400" b="1" i="0" dirty="0">
                <a:effectLst/>
                <a:latin typeface="+mn-lt"/>
              </a:rPr>
              <a:t>School Courses for the Exchange of Data </a:t>
            </a:r>
            <a:r>
              <a:rPr lang="en-US" sz="2400" b="0" i="0" dirty="0">
                <a:effectLst/>
                <a:latin typeface="+mn-lt"/>
              </a:rPr>
              <a:t>(SCED) codes.</a:t>
            </a:r>
          </a:p>
          <a:p>
            <a:pPr marL="0" indent="0">
              <a:buNone/>
            </a:pPr>
            <a:endParaRPr lang="en-US" sz="2400" dirty="0">
              <a:latin typeface="+mn-lt"/>
            </a:endParaRPr>
          </a:p>
          <a:p>
            <a:pPr marL="0" indent="0">
              <a:buNone/>
            </a:pPr>
            <a:endParaRPr lang="en-US" sz="2400" dirty="0">
              <a:latin typeface="+mn-lt"/>
            </a:endParaRPr>
          </a:p>
          <a:p>
            <a:pPr marL="0" indent="0">
              <a:buNone/>
            </a:pPr>
            <a:endParaRPr lang="en-US" sz="2400" dirty="0">
              <a:latin typeface="+mn-lt"/>
            </a:endParaRPr>
          </a:p>
          <a:p>
            <a:pPr marL="0" indent="0">
              <a:buNone/>
            </a:pPr>
            <a:r>
              <a:rPr lang="en-US" sz="2400" dirty="0">
                <a:latin typeface="+mn-lt"/>
                <a:hlinkClick r:id="rId3"/>
              </a:rPr>
              <a:t>Search SCEDFINDER</a:t>
            </a:r>
            <a:endParaRPr lang="en-US" sz="2400" dirty="0">
              <a:latin typeface="+mn-lt"/>
            </a:endParaRPr>
          </a:p>
          <a:p>
            <a:r>
              <a:rPr lang="en-US" sz="2400" dirty="0">
                <a:latin typeface="+mn-lt"/>
                <a:hlinkClick r:id="rId3"/>
              </a:rPr>
              <a:t>https://nces.ed.gov/scedfinder/Home/Search</a:t>
            </a:r>
            <a:endParaRPr lang="en-US" sz="2400" dirty="0">
              <a:latin typeface="+mn-lt"/>
            </a:endParaRPr>
          </a:p>
          <a:p>
            <a:pPr marL="0" indent="0">
              <a:buNone/>
            </a:pPr>
            <a:r>
              <a:rPr lang="en-US" sz="2400" dirty="0">
                <a:latin typeface="+mn-lt"/>
                <a:hlinkClick r:id="rId4"/>
              </a:rPr>
              <a:t>Subject Code (05, Visual and Performing Arts)</a:t>
            </a:r>
            <a:endParaRPr lang="en-US" sz="2400" dirty="0">
              <a:latin typeface="+mn-lt"/>
            </a:endParaRPr>
          </a:p>
          <a:p>
            <a:r>
              <a:rPr lang="en-US" sz="2400" dirty="0">
                <a:latin typeface="+mn-lt"/>
                <a:hlinkClick r:id="rId4"/>
              </a:rPr>
              <a:t>https://nces.ed.gov/scedfinder/Home/Browse</a:t>
            </a:r>
            <a:endParaRPr lang="en-US" sz="2400" dirty="0">
              <a:latin typeface="+mn-lt"/>
            </a:endParaRPr>
          </a:p>
          <a:p>
            <a:pPr marL="0" indent="0">
              <a:buNone/>
            </a:pPr>
            <a:endParaRPr lang="en-US" sz="2400" dirty="0">
              <a:latin typeface="+mn-lt"/>
            </a:endParaRPr>
          </a:p>
        </p:txBody>
      </p:sp>
      <p:sp>
        <p:nvSpPr>
          <p:cNvPr id="4" name="Date Placeholder 3">
            <a:extLst>
              <a:ext uri="{FF2B5EF4-FFF2-40B4-BE49-F238E27FC236}">
                <a16:creationId xmlns:a16="http://schemas.microsoft.com/office/drawing/2014/main" id="{8F2A47B4-1C10-67E1-EBE4-F499010F10A6}"/>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E9B822AB-6A47-A30F-7320-D2605F51B767}"/>
              </a:ext>
            </a:extLst>
          </p:cNvPr>
          <p:cNvSpPr>
            <a:spLocks noGrp="1"/>
          </p:cNvSpPr>
          <p:nvPr>
            <p:ph type="sldNum" sz="quarter" idx="12"/>
          </p:nvPr>
        </p:nvSpPr>
        <p:spPr/>
        <p:txBody>
          <a:bodyPr/>
          <a:lstStyle/>
          <a:p>
            <a:fld id="{680C5762-CF65-4775-9966-A58D40CC61B9}" type="slidenum">
              <a:rPr lang="en-US" smtClean="0"/>
              <a:t>3</a:t>
            </a:fld>
            <a:endParaRPr lang="en-US"/>
          </a:p>
        </p:txBody>
      </p:sp>
      <p:pic>
        <p:nvPicPr>
          <p:cNvPr id="11" name="Content Placeholder 4" descr="This is a screenshot of the logo for the National Center for Education Statistics.">
            <a:extLst>
              <a:ext uri="{FF2B5EF4-FFF2-40B4-BE49-F238E27FC236}">
                <a16:creationId xmlns:a16="http://schemas.microsoft.com/office/drawing/2014/main" id="{12DF4CCC-2FBE-05EE-F17D-25779FBCF48E}"/>
              </a:ext>
            </a:extLst>
          </p:cNvPr>
          <p:cNvPicPr>
            <a:picLocks noChangeAspect="1"/>
          </p:cNvPicPr>
          <p:nvPr/>
        </p:nvPicPr>
        <p:blipFill rotWithShape="1">
          <a:blip r:embed="rId5"/>
          <a:srcRect l="7480" t="13791" r="49117" b="76428"/>
          <a:stretch/>
        </p:blipFill>
        <p:spPr>
          <a:xfrm>
            <a:off x="2167819" y="3200400"/>
            <a:ext cx="4808362" cy="900112"/>
          </a:xfrm>
          <a:prstGeom prst="rect">
            <a:avLst/>
          </a:prstGeom>
        </p:spPr>
      </p:pic>
    </p:spTree>
    <p:extLst>
      <p:ext uri="{BB962C8B-B14F-4D97-AF65-F5344CB8AC3E}">
        <p14:creationId xmlns:p14="http://schemas.microsoft.com/office/powerpoint/2010/main" val="389137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CCC3-662A-C7B3-2CB2-1678B4A2A364}"/>
              </a:ext>
            </a:extLst>
          </p:cNvPr>
          <p:cNvSpPr>
            <a:spLocks noGrp="1"/>
          </p:cNvSpPr>
          <p:nvPr>
            <p:ph type="title"/>
          </p:nvPr>
        </p:nvSpPr>
        <p:spPr/>
        <p:txBody>
          <a:bodyPr/>
          <a:lstStyle/>
          <a:p>
            <a:pPr algn="ctr"/>
            <a:r>
              <a:rPr lang="en-US" dirty="0">
                <a:latin typeface="+mn-lt"/>
              </a:rPr>
              <a:t>SCED Code Course Definitions</a:t>
            </a:r>
          </a:p>
        </p:txBody>
      </p:sp>
      <p:sp>
        <p:nvSpPr>
          <p:cNvPr id="4" name="Date Placeholder 3">
            <a:extLst>
              <a:ext uri="{FF2B5EF4-FFF2-40B4-BE49-F238E27FC236}">
                <a16:creationId xmlns:a16="http://schemas.microsoft.com/office/drawing/2014/main" id="{15004F2B-350F-34CA-6EEC-6DA186BFF3C7}"/>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03FD4548-625F-C12F-4D6C-107536726ABF}"/>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14" name="Content Placeholder 4" descr="This is a screenshot of the SCED code drop-down options.">
            <a:extLst>
              <a:ext uri="{FF2B5EF4-FFF2-40B4-BE49-F238E27FC236}">
                <a16:creationId xmlns:a16="http://schemas.microsoft.com/office/drawing/2014/main" id="{5350C32A-C96B-F7E4-2DB0-DF70F0ED7342}"/>
              </a:ext>
            </a:extLst>
          </p:cNvPr>
          <p:cNvPicPr>
            <a:picLocks noGrp="1" noChangeAspect="1"/>
          </p:cNvPicPr>
          <p:nvPr>
            <p:ph idx="1"/>
          </p:nvPr>
        </p:nvPicPr>
        <p:blipFill rotWithShape="1">
          <a:blip r:embed="rId3"/>
          <a:srcRect l="7480" t="27956" r="49117" b="31814"/>
          <a:stretch/>
        </p:blipFill>
        <p:spPr>
          <a:xfrm>
            <a:off x="464289" y="2658054"/>
            <a:ext cx="4343400" cy="3344057"/>
          </a:xfrm>
        </p:spPr>
      </p:pic>
      <p:pic>
        <p:nvPicPr>
          <p:cNvPr id="15" name="Picture 14" descr="The visual and performing arts drop-down has six items: dance, theater, music, visual arts, media arts, and all others.">
            <a:extLst>
              <a:ext uri="{FF2B5EF4-FFF2-40B4-BE49-F238E27FC236}">
                <a16:creationId xmlns:a16="http://schemas.microsoft.com/office/drawing/2014/main" id="{BCB7FF98-6D74-2DA8-CE11-08C749E26A55}"/>
              </a:ext>
            </a:extLst>
          </p:cNvPr>
          <p:cNvPicPr>
            <a:picLocks noChangeAspect="1"/>
          </p:cNvPicPr>
          <p:nvPr/>
        </p:nvPicPr>
        <p:blipFill rotWithShape="1">
          <a:blip r:embed="rId4"/>
          <a:srcRect l="8589" t="48199" r="58334" b="18978"/>
          <a:stretch/>
        </p:blipFill>
        <p:spPr>
          <a:xfrm>
            <a:off x="5181064" y="2715028"/>
            <a:ext cx="3498647" cy="2954355"/>
          </a:xfrm>
          <a:prstGeom prst="rect">
            <a:avLst/>
          </a:prstGeom>
        </p:spPr>
      </p:pic>
      <p:sp>
        <p:nvSpPr>
          <p:cNvPr id="16" name="TextBox 15">
            <a:extLst>
              <a:ext uri="{FF2B5EF4-FFF2-40B4-BE49-F238E27FC236}">
                <a16:creationId xmlns:a16="http://schemas.microsoft.com/office/drawing/2014/main" id="{AB668DFA-F895-D14F-5002-FE7AE58816D4}"/>
              </a:ext>
            </a:extLst>
          </p:cNvPr>
          <p:cNvSpPr txBox="1"/>
          <p:nvPr/>
        </p:nvSpPr>
        <p:spPr>
          <a:xfrm>
            <a:off x="448340" y="1617196"/>
            <a:ext cx="8238460" cy="707886"/>
          </a:xfrm>
          <a:prstGeom prst="rect">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sz="2000" dirty="0">
                <a:solidFill>
                  <a:schemeClr val="bg1"/>
                </a:solidFill>
              </a:rPr>
              <a:t>The drop-down for  Section 5 provides  definitions for five separate arts disciplines and “other.”</a:t>
            </a:r>
          </a:p>
        </p:txBody>
      </p:sp>
      <p:cxnSp>
        <p:nvCxnSpPr>
          <p:cNvPr id="19" name="Straight Arrow Connector 18">
            <a:extLst>
              <a:ext uri="{FF2B5EF4-FFF2-40B4-BE49-F238E27FC236}">
                <a16:creationId xmlns:a16="http://schemas.microsoft.com/office/drawing/2014/main" id="{4EE09399-2FA5-6861-7711-0D78BE39A6FD}"/>
              </a:ext>
              <a:ext uri="{C183D7F6-B498-43B3-948B-1728B52AA6E4}">
                <adec:decorative xmlns:adec="http://schemas.microsoft.com/office/drawing/2017/decorative" val="1"/>
              </a:ext>
            </a:extLst>
          </p:cNvPr>
          <p:cNvCxnSpPr>
            <a:cxnSpLocks/>
          </p:cNvCxnSpPr>
          <p:nvPr/>
        </p:nvCxnSpPr>
        <p:spPr>
          <a:xfrm flipH="1">
            <a:off x="3048000" y="3048000"/>
            <a:ext cx="2362200" cy="2667000"/>
          </a:xfrm>
          <a:prstGeom prst="straightConnector1">
            <a:avLst/>
          </a:prstGeom>
          <a:ln w="57150">
            <a:solidFill>
              <a:srgbClr val="06347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64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E85D-DD5A-A6F9-5C09-66DF792E75D4}"/>
              </a:ext>
            </a:extLst>
          </p:cNvPr>
          <p:cNvSpPr>
            <a:spLocks noGrp="1"/>
          </p:cNvSpPr>
          <p:nvPr>
            <p:ph type="title"/>
          </p:nvPr>
        </p:nvSpPr>
        <p:spPr/>
        <p:txBody>
          <a:bodyPr/>
          <a:lstStyle/>
          <a:p>
            <a:pPr algn="ctr"/>
            <a:r>
              <a:rPr lang="en-US" dirty="0">
                <a:latin typeface="+mn-lt"/>
              </a:rPr>
              <a:t>Sample SCED Code Definitions</a:t>
            </a:r>
          </a:p>
        </p:txBody>
      </p:sp>
      <p:sp>
        <p:nvSpPr>
          <p:cNvPr id="4" name="Date Placeholder 3">
            <a:extLst>
              <a:ext uri="{FF2B5EF4-FFF2-40B4-BE49-F238E27FC236}">
                <a16:creationId xmlns:a16="http://schemas.microsoft.com/office/drawing/2014/main" id="{2103BED3-145B-6987-0176-4223D9A0EC94}"/>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BF83924C-A2FB-D47F-343D-B7636C2DB494}"/>
              </a:ext>
            </a:extLst>
          </p:cNvPr>
          <p:cNvSpPr>
            <a:spLocks noGrp="1"/>
          </p:cNvSpPr>
          <p:nvPr>
            <p:ph type="sldNum" sz="quarter" idx="12"/>
          </p:nvPr>
        </p:nvSpPr>
        <p:spPr/>
        <p:txBody>
          <a:bodyPr/>
          <a:lstStyle/>
          <a:p>
            <a:fld id="{680C5762-CF65-4775-9966-A58D40CC61B9}" type="slidenum">
              <a:rPr lang="en-US" smtClean="0"/>
              <a:t>5</a:t>
            </a:fld>
            <a:endParaRPr lang="en-US"/>
          </a:p>
        </p:txBody>
      </p:sp>
      <p:sp>
        <p:nvSpPr>
          <p:cNvPr id="6" name="TextBox 5" descr="A SCED code definition for Music Appreciation: Music Appreciation courses provide students with an understanding of music and its importance in their lives. Course content focuses on how various styles of music apply musical elements to create an expressive or aesthetic impact. Students also have the ability for informal music performance and creation within the classroom.&#10;">
            <a:extLst>
              <a:ext uri="{FF2B5EF4-FFF2-40B4-BE49-F238E27FC236}">
                <a16:creationId xmlns:a16="http://schemas.microsoft.com/office/drawing/2014/main" id="{28681710-7BD0-B98C-F36C-0EBBDAD740FE}"/>
              </a:ext>
            </a:extLst>
          </p:cNvPr>
          <p:cNvSpPr txBox="1"/>
          <p:nvPr/>
        </p:nvSpPr>
        <p:spPr>
          <a:xfrm>
            <a:off x="487326" y="1490008"/>
            <a:ext cx="8199474" cy="1938992"/>
          </a:xfrm>
          <a:prstGeom prst="rect">
            <a:avLst/>
          </a:prstGeom>
          <a:noFill/>
        </p:spPr>
        <p:txBody>
          <a:bodyPr wrap="square" rtlCol="0">
            <a:spAutoFit/>
          </a:bodyPr>
          <a:lstStyle/>
          <a:p>
            <a:r>
              <a:rPr lang="en-US" sz="2000" b="0" i="0" cap="all" dirty="0">
                <a:solidFill>
                  <a:srgbClr val="3C8DC3"/>
                </a:solidFill>
                <a:effectLst/>
              </a:rPr>
              <a:t>MUSIC APPRECIATION (Code # 05-101)</a:t>
            </a:r>
          </a:p>
          <a:p>
            <a:r>
              <a:rPr lang="en-US" sz="2000" b="0" i="0" dirty="0">
                <a:solidFill>
                  <a:srgbClr val="666666"/>
                </a:solidFill>
                <a:effectLst/>
              </a:rPr>
              <a:t>Music Appreciation courses provide students with an understanding of music and its importance in their lives. Course content focuses on how various styles of music apply musical elements to create an expressive or aesthetic impact. Students also have the ability for informal music performance and creation within the classroom.</a:t>
            </a:r>
            <a:endParaRPr lang="en-US" sz="2000" dirty="0"/>
          </a:p>
        </p:txBody>
      </p:sp>
      <p:sp>
        <p:nvSpPr>
          <p:cNvPr id="7" name="TextBox 6" descr="A SCED coded definition for Art Appreciation: Art Appreciation courses introduce students to the historical study of and foundation for many forms of art. These courses help students form an aesthetic framework to examine social, political, and historical events in the world and how visual images express the ideas of individuals and society. Students are involved in the creative process through research and lecture, responding and dialogue, observation and interpretation with art works and artifacts.&#10;">
            <a:extLst>
              <a:ext uri="{FF2B5EF4-FFF2-40B4-BE49-F238E27FC236}">
                <a16:creationId xmlns:a16="http://schemas.microsoft.com/office/drawing/2014/main" id="{FFF8F840-E6FD-6060-F55D-27D44C3D8E53}"/>
              </a:ext>
            </a:extLst>
          </p:cNvPr>
          <p:cNvSpPr txBox="1"/>
          <p:nvPr/>
        </p:nvSpPr>
        <p:spPr>
          <a:xfrm>
            <a:off x="457200" y="3483613"/>
            <a:ext cx="8382000" cy="2554545"/>
          </a:xfrm>
          <a:prstGeom prst="rect">
            <a:avLst/>
          </a:prstGeom>
          <a:noFill/>
        </p:spPr>
        <p:txBody>
          <a:bodyPr wrap="square" rtlCol="0">
            <a:spAutoFit/>
          </a:bodyPr>
          <a:lstStyle/>
          <a:p>
            <a:r>
              <a:rPr lang="en-US" sz="2000" b="0" i="0" cap="all" dirty="0">
                <a:solidFill>
                  <a:srgbClr val="3C8DC3"/>
                </a:solidFill>
                <a:effectLst/>
              </a:rPr>
              <a:t>ART APPRECIATION (Code # 05-151)</a:t>
            </a:r>
          </a:p>
          <a:p>
            <a:r>
              <a:rPr lang="en-US" sz="2000" b="0" i="0" dirty="0">
                <a:solidFill>
                  <a:srgbClr val="666666"/>
                </a:solidFill>
                <a:effectLst/>
              </a:rPr>
              <a:t>Art Appreciation courses introduce students to the historical study of and foundation for many forms of art. These courses help students form an aesthetic framework to examine social, political, and historical events in the world and how visual images express the ideas of individuals and society. Students are involved in the creative process through research and lecture, responding and dialogue, observation and interpretation with art works and artifacts.</a:t>
            </a:r>
            <a:endParaRPr lang="en-US" sz="2000" dirty="0"/>
          </a:p>
        </p:txBody>
      </p:sp>
    </p:spTree>
    <p:extLst>
      <p:ext uri="{BB962C8B-B14F-4D97-AF65-F5344CB8AC3E}">
        <p14:creationId xmlns:p14="http://schemas.microsoft.com/office/powerpoint/2010/main" val="1287605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27D8-2B07-B460-6692-29789BEECEAC}"/>
              </a:ext>
            </a:extLst>
          </p:cNvPr>
          <p:cNvSpPr>
            <a:spLocks noGrp="1"/>
          </p:cNvSpPr>
          <p:nvPr>
            <p:ph type="title"/>
          </p:nvPr>
        </p:nvSpPr>
        <p:spPr/>
        <p:txBody>
          <a:bodyPr/>
          <a:lstStyle/>
          <a:p>
            <a:pPr algn="ctr"/>
            <a:r>
              <a:rPr lang="en-US" dirty="0">
                <a:latin typeface="+mn-lt"/>
              </a:rPr>
              <a:t>SCED Code Reporting “Decisions”</a:t>
            </a:r>
          </a:p>
        </p:txBody>
      </p:sp>
      <p:sp>
        <p:nvSpPr>
          <p:cNvPr id="4" name="Date Placeholder 3">
            <a:extLst>
              <a:ext uri="{FF2B5EF4-FFF2-40B4-BE49-F238E27FC236}">
                <a16:creationId xmlns:a16="http://schemas.microsoft.com/office/drawing/2014/main" id="{5ECD7997-D401-979E-89A2-551EC5EF3F1D}"/>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DCFA16DE-B4FE-756A-7DFB-7C155D28867A}"/>
              </a:ext>
            </a:extLst>
          </p:cNvPr>
          <p:cNvSpPr>
            <a:spLocks noGrp="1"/>
          </p:cNvSpPr>
          <p:nvPr>
            <p:ph type="sldNum" sz="quarter" idx="12"/>
          </p:nvPr>
        </p:nvSpPr>
        <p:spPr/>
        <p:txBody>
          <a:bodyPr/>
          <a:lstStyle/>
          <a:p>
            <a:fld id="{680C5762-CF65-4775-9966-A58D40CC61B9}" type="slidenum">
              <a:rPr lang="en-US" smtClean="0"/>
              <a:t>6</a:t>
            </a:fld>
            <a:endParaRPr lang="en-US"/>
          </a:p>
        </p:txBody>
      </p:sp>
      <p:sp>
        <p:nvSpPr>
          <p:cNvPr id="10" name="TextBox 9">
            <a:extLst>
              <a:ext uri="{FF2B5EF4-FFF2-40B4-BE49-F238E27FC236}">
                <a16:creationId xmlns:a16="http://schemas.microsoft.com/office/drawing/2014/main" id="{91D4CA5E-99DE-6621-1912-93B49F1A45EE}"/>
              </a:ext>
            </a:extLst>
          </p:cNvPr>
          <p:cNvSpPr txBox="1"/>
          <p:nvPr/>
        </p:nvSpPr>
        <p:spPr>
          <a:xfrm>
            <a:off x="457200" y="1370531"/>
            <a:ext cx="8229599" cy="646331"/>
          </a:xfrm>
          <a:prstGeom prst="rect">
            <a:avLst/>
          </a:prstGeom>
          <a:solidFill>
            <a:srgbClr val="06347A"/>
          </a:solidFill>
          <a:ln>
            <a:solidFill>
              <a:srgbClr val="002060"/>
            </a:solidFill>
          </a:ln>
        </p:spPr>
        <p:txBody>
          <a:bodyPr wrap="square" rtlCol="0">
            <a:spAutoFit/>
          </a:bodyPr>
          <a:lstStyle/>
          <a:p>
            <a:r>
              <a:rPr lang="en-US" dirty="0">
                <a:solidFill>
                  <a:schemeClr val="bg1"/>
                </a:solidFill>
              </a:rPr>
              <a:t>Some SCED Code definitions are similar, causing variation in reporting between school districts.</a:t>
            </a:r>
          </a:p>
        </p:txBody>
      </p:sp>
      <p:sp>
        <p:nvSpPr>
          <p:cNvPr id="11" name="TextBox 10" descr="This screenshot provides examples of SCED code definitions for General Band and Concert Band:.">
            <a:extLst>
              <a:ext uri="{FF2B5EF4-FFF2-40B4-BE49-F238E27FC236}">
                <a16:creationId xmlns:a16="http://schemas.microsoft.com/office/drawing/2014/main" id="{794C53FC-7EF0-1B68-5A5C-9CDC183D40E4}"/>
              </a:ext>
            </a:extLst>
          </p:cNvPr>
          <p:cNvSpPr txBox="1"/>
          <p:nvPr/>
        </p:nvSpPr>
        <p:spPr>
          <a:xfrm>
            <a:off x="447867" y="2016862"/>
            <a:ext cx="8238932" cy="3662541"/>
          </a:xfrm>
          <a:prstGeom prst="rect">
            <a:avLst/>
          </a:prstGeom>
          <a:noFill/>
        </p:spPr>
        <p:txBody>
          <a:bodyPr wrap="square" rtlCol="0">
            <a:spAutoFit/>
          </a:bodyPr>
          <a:lstStyle/>
          <a:p>
            <a:r>
              <a:rPr lang="en-US" dirty="0"/>
              <a:t>Example:</a:t>
            </a:r>
          </a:p>
          <a:p>
            <a:endParaRPr lang="en-US" sz="800" dirty="0"/>
          </a:p>
          <a:p>
            <a:r>
              <a:rPr lang="en-US" b="0" i="0" cap="all" dirty="0">
                <a:solidFill>
                  <a:srgbClr val="3C8DC3"/>
                </a:solidFill>
                <a:effectLst/>
              </a:rPr>
              <a:t>GENERAL BAND (CODE #05101)</a:t>
            </a:r>
          </a:p>
          <a:p>
            <a:r>
              <a:rPr lang="en-US" b="0" i="0" dirty="0">
                <a:solidFill>
                  <a:srgbClr val="666666"/>
                </a:solidFill>
                <a:effectLst/>
              </a:rPr>
              <a:t>General Band courses help students develop techniques for playing brass, woodwind, and percussion instruments and their ability to perform a variety of concert band literature styles. These courses may emphasize rehearsal and performance experiences in a range of styles (e.g., concert, marching, orchestral, and modern) and also include experiences in creating and responding to music.</a:t>
            </a:r>
          </a:p>
          <a:p>
            <a:endParaRPr lang="en-US" sz="800" dirty="0">
              <a:solidFill>
                <a:srgbClr val="666666"/>
              </a:solidFill>
            </a:endParaRPr>
          </a:p>
          <a:p>
            <a:r>
              <a:rPr lang="en-US" b="0" i="0" cap="all" dirty="0">
                <a:solidFill>
                  <a:srgbClr val="3C8DC3"/>
                </a:solidFill>
                <a:effectLst/>
              </a:rPr>
              <a:t>CONCERT BAND (CODE #05102)</a:t>
            </a:r>
          </a:p>
          <a:p>
            <a:r>
              <a:rPr lang="en-US" b="0" i="0" dirty="0">
                <a:solidFill>
                  <a:srgbClr val="666666"/>
                </a:solidFill>
                <a:effectLst/>
              </a:rPr>
              <a:t>Courses in Concert Band are designed to promote students’ technique for playing brass, woodwind, and percussion instruments and cover a variety of band literature styles, primarily for concert performances and also include experiences in creating and responding to music.</a:t>
            </a:r>
            <a:endParaRPr lang="en-US" dirty="0"/>
          </a:p>
        </p:txBody>
      </p:sp>
      <p:sp>
        <p:nvSpPr>
          <p:cNvPr id="12" name="TextBox 11">
            <a:extLst>
              <a:ext uri="{FF2B5EF4-FFF2-40B4-BE49-F238E27FC236}">
                <a16:creationId xmlns:a16="http://schemas.microsoft.com/office/drawing/2014/main" id="{388551D5-480F-D5AD-F124-E3F58C7CA1F5}"/>
              </a:ext>
            </a:extLst>
          </p:cNvPr>
          <p:cNvSpPr txBox="1"/>
          <p:nvPr/>
        </p:nvSpPr>
        <p:spPr>
          <a:xfrm>
            <a:off x="447867" y="5775099"/>
            <a:ext cx="5038533" cy="646331"/>
          </a:xfrm>
          <a:prstGeom prst="rect">
            <a:avLst/>
          </a:prstGeom>
          <a:solidFill>
            <a:srgbClr val="06347A"/>
          </a:solidFill>
        </p:spPr>
        <p:txBody>
          <a:bodyPr wrap="square" rtlCol="0">
            <a:spAutoFit/>
          </a:bodyPr>
          <a:lstStyle/>
          <a:p>
            <a:r>
              <a:rPr lang="en-US" dirty="0">
                <a:solidFill>
                  <a:schemeClr val="bg1"/>
                </a:solidFill>
              </a:rPr>
              <a:t>Which code was used by schools who have </a:t>
            </a:r>
            <a:r>
              <a:rPr lang="en-US" i="1" dirty="0">
                <a:solidFill>
                  <a:schemeClr val="bg1"/>
                </a:solidFill>
              </a:rPr>
              <a:t>Wind Ensemble, High School Band, Cadet Band, </a:t>
            </a:r>
            <a:r>
              <a:rPr lang="en-US" i="1" dirty="0" err="1">
                <a:solidFill>
                  <a:schemeClr val="bg1"/>
                </a:solidFill>
              </a:rPr>
              <a:t>etc</a:t>
            </a:r>
            <a:r>
              <a:rPr lang="en-US" i="1"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71459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6B83-8F35-06D6-DBBF-9B4E37ED41AB}"/>
              </a:ext>
            </a:extLst>
          </p:cNvPr>
          <p:cNvSpPr>
            <a:spLocks noGrp="1"/>
          </p:cNvSpPr>
          <p:nvPr>
            <p:ph type="title"/>
          </p:nvPr>
        </p:nvSpPr>
        <p:spPr/>
        <p:txBody>
          <a:bodyPr/>
          <a:lstStyle/>
          <a:p>
            <a:pPr algn="ctr"/>
            <a:r>
              <a:rPr lang="en-US" dirty="0">
                <a:latin typeface="+mn-lt"/>
              </a:rPr>
              <a:t>How recent is the data?</a:t>
            </a:r>
          </a:p>
        </p:txBody>
      </p:sp>
      <p:sp>
        <p:nvSpPr>
          <p:cNvPr id="3" name="Content Placeholder 2" descr="The text defines the data use years for the Pennsylvania Dashboard of the Arts Education Data Project as 2018-2022.">
            <a:extLst>
              <a:ext uri="{FF2B5EF4-FFF2-40B4-BE49-F238E27FC236}">
                <a16:creationId xmlns:a16="http://schemas.microsoft.com/office/drawing/2014/main" id="{D4FDAF46-CB2D-B0ED-C7B8-47C60E68B8C1}"/>
              </a:ext>
            </a:extLst>
          </p:cNvPr>
          <p:cNvSpPr>
            <a:spLocks noGrp="1"/>
          </p:cNvSpPr>
          <p:nvPr>
            <p:ph idx="1"/>
          </p:nvPr>
        </p:nvSpPr>
        <p:spPr/>
        <p:txBody>
          <a:bodyPr>
            <a:normAutofit lnSpcReduction="10000"/>
          </a:bodyPr>
          <a:lstStyle/>
          <a:p>
            <a:pPr marL="0" indent="0">
              <a:buNone/>
            </a:pPr>
            <a:r>
              <a:rPr lang="en-US" dirty="0">
                <a:latin typeface="+mn-lt"/>
              </a:rPr>
              <a:t>Data from 2018-2022 is included in the initial dashboard. Data from years 2023, 2024, 2025, and 2026 will be added as it becomes available.</a:t>
            </a:r>
          </a:p>
          <a:p>
            <a:pPr marL="0" indent="0">
              <a:buNone/>
            </a:pPr>
            <a:endParaRPr lang="en-US" dirty="0">
              <a:latin typeface="+mn-lt"/>
            </a:endParaRPr>
          </a:p>
          <a:p>
            <a:pPr marL="0" indent="0">
              <a:buNone/>
            </a:pPr>
            <a:r>
              <a:rPr lang="en-US" b="1" dirty="0">
                <a:solidFill>
                  <a:srgbClr val="002060"/>
                </a:solidFill>
                <a:latin typeface="+mn-lt"/>
              </a:rPr>
              <a:t>Note:</a:t>
            </a:r>
            <a:r>
              <a:rPr lang="en-US" dirty="0">
                <a:latin typeface="+mn-lt"/>
              </a:rPr>
              <a:t> between years 2019 and 2020, a large increase in arts participation and numbers of teachers can be observed. Prior to 2020, school districts were not required to report arts data at the elementary level.</a:t>
            </a:r>
          </a:p>
          <a:p>
            <a:pPr marL="0" indent="0">
              <a:buNone/>
            </a:pPr>
            <a:endParaRPr lang="en-US" dirty="0">
              <a:latin typeface="+mn-lt"/>
            </a:endParaRPr>
          </a:p>
        </p:txBody>
      </p:sp>
      <p:sp>
        <p:nvSpPr>
          <p:cNvPr id="4" name="Date Placeholder 3">
            <a:extLst>
              <a:ext uri="{FF2B5EF4-FFF2-40B4-BE49-F238E27FC236}">
                <a16:creationId xmlns:a16="http://schemas.microsoft.com/office/drawing/2014/main" id="{00277A2B-0555-BD79-0DB2-0B07F5D37948}"/>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439CEAAC-76FA-6B0E-C7F3-DB81489E7FC3}"/>
              </a:ext>
            </a:extLst>
          </p:cNvPr>
          <p:cNvSpPr>
            <a:spLocks noGrp="1"/>
          </p:cNvSpPr>
          <p:nvPr>
            <p:ph type="sldNum" sz="quarter" idx="12"/>
          </p:nvPr>
        </p:nvSpPr>
        <p:spPr/>
        <p:txBody>
          <a:bodyPr/>
          <a:lstStyle/>
          <a:p>
            <a:fld id="{680C5762-CF65-4775-9966-A58D40CC61B9}" type="slidenum">
              <a:rPr lang="en-US" smtClean="0"/>
              <a:t>7</a:t>
            </a:fld>
            <a:endParaRPr lang="en-US"/>
          </a:p>
        </p:txBody>
      </p:sp>
    </p:spTree>
    <p:extLst>
      <p:ext uri="{BB962C8B-B14F-4D97-AF65-F5344CB8AC3E}">
        <p14:creationId xmlns:p14="http://schemas.microsoft.com/office/powerpoint/2010/main" val="197870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4E0D-37A1-4011-8643-5B2B7E915016}"/>
              </a:ext>
            </a:extLst>
          </p:cNvPr>
          <p:cNvSpPr>
            <a:spLocks noGrp="1"/>
          </p:cNvSpPr>
          <p:nvPr>
            <p:ph type="title"/>
          </p:nvPr>
        </p:nvSpPr>
        <p:spPr/>
        <p:txBody>
          <a:bodyPr/>
          <a:lstStyle/>
          <a:p>
            <a:pPr algn="ctr"/>
            <a:r>
              <a:rPr lang="en-US" dirty="0">
                <a:latin typeface="+mn-lt"/>
              </a:rPr>
              <a:t>Viewing the Tabs</a:t>
            </a:r>
          </a:p>
        </p:txBody>
      </p:sp>
      <p:sp>
        <p:nvSpPr>
          <p:cNvPr id="4" name="Date Placeholder 3">
            <a:extLst>
              <a:ext uri="{FF2B5EF4-FFF2-40B4-BE49-F238E27FC236}">
                <a16:creationId xmlns:a16="http://schemas.microsoft.com/office/drawing/2014/main" id="{A7BAC9A3-6D5B-40C6-3140-E676A4A9B828}"/>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CAB0C371-2435-154A-A890-6CB614F1766C}"/>
              </a:ext>
            </a:extLst>
          </p:cNvPr>
          <p:cNvSpPr>
            <a:spLocks noGrp="1"/>
          </p:cNvSpPr>
          <p:nvPr>
            <p:ph type="sldNum" sz="quarter" idx="12"/>
          </p:nvPr>
        </p:nvSpPr>
        <p:spPr/>
        <p:txBody>
          <a:bodyPr/>
          <a:lstStyle/>
          <a:p>
            <a:fld id="{680C5762-CF65-4775-9966-A58D40CC61B9}" type="slidenum">
              <a:rPr lang="en-US" smtClean="0"/>
              <a:t>8</a:t>
            </a:fld>
            <a:endParaRPr lang="en-US"/>
          </a:p>
        </p:txBody>
      </p:sp>
      <p:sp>
        <p:nvSpPr>
          <p:cNvPr id="8" name="Rounded Rectangular Callout 7">
            <a:extLst>
              <a:ext uri="{FF2B5EF4-FFF2-40B4-BE49-F238E27FC236}">
                <a16:creationId xmlns:a16="http://schemas.microsoft.com/office/drawing/2014/main" id="{DB87FBD7-28E8-7BBC-6851-DA96EA6E60E3}"/>
              </a:ext>
              <a:ext uri="{C183D7F6-B498-43B3-948B-1728B52AA6E4}">
                <adec:decorative xmlns:adec="http://schemas.microsoft.com/office/drawing/2017/decorative" val="1"/>
              </a:ext>
            </a:extLst>
          </p:cNvPr>
          <p:cNvSpPr/>
          <p:nvPr/>
        </p:nvSpPr>
        <p:spPr>
          <a:xfrm>
            <a:off x="2590800" y="2282952"/>
            <a:ext cx="4639733" cy="612648"/>
          </a:xfrm>
          <a:prstGeom prst="wedgeRoundRectCallout">
            <a:avLst>
              <a:gd name="adj1" fmla="val -42309"/>
              <a:gd name="adj2" fmla="val 93406"/>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the tabs to view data in different ways.</a:t>
            </a:r>
          </a:p>
        </p:txBody>
      </p:sp>
      <p:pic>
        <p:nvPicPr>
          <p:cNvPr id="9" name="Picture 8" descr="This is a screenshot of the Overview banner of the Pennsylvania Dashboard of the Arts Education Data Project that highlight the tab features.">
            <a:extLst>
              <a:ext uri="{FF2B5EF4-FFF2-40B4-BE49-F238E27FC236}">
                <a16:creationId xmlns:a16="http://schemas.microsoft.com/office/drawing/2014/main" id="{E2A1459E-C602-76A5-576D-68BF1A64698D}"/>
              </a:ext>
            </a:extLst>
          </p:cNvPr>
          <p:cNvPicPr>
            <a:picLocks noChangeAspect="1"/>
          </p:cNvPicPr>
          <p:nvPr/>
        </p:nvPicPr>
        <p:blipFill rotWithShape="1">
          <a:blip r:embed="rId3"/>
          <a:srcRect l="18305" t="13509" r="13295" b="70098"/>
          <a:stretch/>
        </p:blipFill>
        <p:spPr>
          <a:xfrm>
            <a:off x="76200" y="3179990"/>
            <a:ext cx="8991600" cy="1101524"/>
          </a:xfrm>
          <a:prstGeom prst="rect">
            <a:avLst/>
          </a:prstGeom>
        </p:spPr>
      </p:pic>
    </p:spTree>
    <p:extLst>
      <p:ext uri="{BB962C8B-B14F-4D97-AF65-F5344CB8AC3E}">
        <p14:creationId xmlns:p14="http://schemas.microsoft.com/office/powerpoint/2010/main" val="137373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1445-A84B-03A2-7D34-AC24AFEB9940}"/>
              </a:ext>
            </a:extLst>
          </p:cNvPr>
          <p:cNvSpPr>
            <a:spLocks noGrp="1"/>
          </p:cNvSpPr>
          <p:nvPr>
            <p:ph type="title"/>
          </p:nvPr>
        </p:nvSpPr>
        <p:spPr/>
        <p:txBody>
          <a:bodyPr/>
          <a:lstStyle/>
          <a:p>
            <a:pPr algn="ctr"/>
            <a:r>
              <a:rPr lang="en-US" dirty="0">
                <a:latin typeface="+mn-lt"/>
              </a:rPr>
              <a:t>Table of Contents</a:t>
            </a:r>
          </a:p>
        </p:txBody>
      </p:sp>
      <p:sp>
        <p:nvSpPr>
          <p:cNvPr id="4" name="Date Placeholder 3">
            <a:extLst>
              <a:ext uri="{FF2B5EF4-FFF2-40B4-BE49-F238E27FC236}">
                <a16:creationId xmlns:a16="http://schemas.microsoft.com/office/drawing/2014/main" id="{A3BBEE42-7F84-A009-288A-45B8EFEAA1C4}"/>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E79785F1-1BDA-7763-F350-2A73112146F0}"/>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13" name="Picture 12" descr="This is screenshot of the table of contents for the Pennsylvania Dashboard of the Arts Education Data Project.">
            <a:extLst>
              <a:ext uri="{FF2B5EF4-FFF2-40B4-BE49-F238E27FC236}">
                <a16:creationId xmlns:a16="http://schemas.microsoft.com/office/drawing/2014/main" id="{EF7B976E-92BF-3948-FD24-8170A33F4D54}"/>
              </a:ext>
            </a:extLst>
          </p:cNvPr>
          <p:cNvPicPr>
            <a:picLocks noChangeAspect="1"/>
          </p:cNvPicPr>
          <p:nvPr/>
        </p:nvPicPr>
        <p:blipFill rotWithShape="1">
          <a:blip r:embed="rId3"/>
          <a:srcRect l="15327" t="13629" r="15827" b="8248"/>
          <a:stretch/>
        </p:blipFill>
        <p:spPr>
          <a:xfrm>
            <a:off x="2819400" y="1450909"/>
            <a:ext cx="5943600" cy="4420082"/>
          </a:xfrm>
          <a:prstGeom prst="rect">
            <a:avLst/>
          </a:prstGeom>
        </p:spPr>
      </p:pic>
      <p:sp>
        <p:nvSpPr>
          <p:cNvPr id="15" name="TextBox 14">
            <a:extLst>
              <a:ext uri="{FF2B5EF4-FFF2-40B4-BE49-F238E27FC236}">
                <a16:creationId xmlns:a16="http://schemas.microsoft.com/office/drawing/2014/main" id="{C34F27D1-A526-148B-A1AB-21CFA632A6AC}"/>
              </a:ext>
              <a:ext uri="{C183D7F6-B498-43B3-948B-1728B52AA6E4}">
                <adec:decorative xmlns:adec="http://schemas.microsoft.com/office/drawing/2017/decorative" val="1"/>
              </a:ext>
            </a:extLst>
          </p:cNvPr>
          <p:cNvSpPr txBox="1"/>
          <p:nvPr/>
        </p:nvSpPr>
        <p:spPr>
          <a:xfrm>
            <a:off x="465839" y="1447799"/>
            <a:ext cx="2201161" cy="4420081"/>
          </a:xfrm>
          <a:prstGeom prst="rect">
            <a:avLst/>
          </a:prstGeom>
          <a:solidFill>
            <a:srgbClr val="06347A"/>
          </a:solidFill>
        </p:spPr>
        <p:txBody>
          <a:bodyPr wrap="square" rtlCol="0">
            <a:spAutoFit/>
          </a:bodyPr>
          <a:lstStyle/>
          <a:p>
            <a:r>
              <a:rPr lang="en-US" sz="2400" dirty="0">
                <a:solidFill>
                  <a:schemeClr val="bg1"/>
                </a:solidFill>
              </a:rPr>
              <a:t>The </a:t>
            </a:r>
            <a:r>
              <a:rPr lang="en-US" sz="2400" b="1" dirty="0">
                <a:solidFill>
                  <a:schemeClr val="bg1"/>
                </a:solidFill>
              </a:rPr>
              <a:t>Table of Contents </a:t>
            </a:r>
            <a:r>
              <a:rPr lang="en-US" sz="2400" dirty="0">
                <a:solidFill>
                  <a:schemeClr val="bg1"/>
                </a:solidFill>
              </a:rPr>
              <a:t>Tab displays 11 different ways in which the data can be explored.</a:t>
            </a:r>
          </a:p>
          <a:p>
            <a:endParaRPr lang="en-US" sz="800" dirty="0">
              <a:solidFill>
                <a:schemeClr val="bg1"/>
              </a:solidFill>
            </a:endParaRPr>
          </a:p>
          <a:p>
            <a:r>
              <a:rPr lang="en-US" sz="2400" dirty="0">
                <a:solidFill>
                  <a:schemeClr val="bg1"/>
                </a:solidFill>
              </a:rPr>
              <a:t>Click on the BLUE buttons to choose a specific tab.</a:t>
            </a:r>
          </a:p>
        </p:txBody>
      </p:sp>
    </p:spTree>
    <p:extLst>
      <p:ext uri="{BB962C8B-B14F-4D97-AF65-F5344CB8AC3E}">
        <p14:creationId xmlns:p14="http://schemas.microsoft.com/office/powerpoint/2010/main" val="503929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E9AF3B8-F02C-4858-87F8-4FD26D3B30AA}"/>
</file>

<file path=customXml/itemProps2.xml><?xml version="1.0" encoding="utf-8"?>
<ds:datastoreItem xmlns:ds="http://schemas.openxmlformats.org/officeDocument/2006/customXml" ds:itemID="{C12A4EA4-2FD6-46CD-858F-1ABF09EFBD7C}">
  <ds:schemaRefs>
    <ds:schemaRef ds:uri="http://schemas.microsoft.com/sharepoint/v3/contenttype/forms"/>
  </ds:schemaRefs>
</ds:datastoreItem>
</file>

<file path=customXml/itemProps3.xml><?xml version="1.0" encoding="utf-8"?>
<ds:datastoreItem xmlns:ds="http://schemas.openxmlformats.org/officeDocument/2006/customXml" ds:itemID="{B345E959-B139-4928-B6C0-4290FBE61FC4}">
  <ds:schemaRefs>
    <ds:schemaRef ds:uri="http://purl.org/dc/dcmitype/"/>
    <ds:schemaRef ds:uri="http://schemas.microsoft.com/office/infopath/2007/PartnerControls"/>
    <ds:schemaRef ds:uri="http://schemas.microsoft.com/office/2006/documentManagement/types"/>
    <ds:schemaRef ds:uri="f1c7bf0e-1cb0-48f8-99df-6e3f20f315ba"/>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38832</TotalTime>
  <Words>811</Words>
  <Application>Microsoft Office PowerPoint</Application>
  <PresentationFormat>On-screen Show (4:3)</PresentationFormat>
  <Paragraphs>83</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The Pennsylvania Dashboard for the…</vt:lpstr>
      <vt:lpstr>Arts Education Data: Why?</vt:lpstr>
      <vt:lpstr>How is data collected?</vt:lpstr>
      <vt:lpstr>SCED Code Course Definitions</vt:lpstr>
      <vt:lpstr>Sample SCED Code Definitions</vt:lpstr>
      <vt:lpstr>SCED Code Reporting “Decisions”</vt:lpstr>
      <vt:lpstr>How recent is the data?</vt:lpstr>
      <vt:lpstr>Viewing the Tabs</vt:lpstr>
      <vt:lpstr>Table of Contents</vt:lpstr>
      <vt:lpstr>Table of Contents: Demo Video</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PDE AEDP Introduction &amp; Table of Contents</dc:title>
  <dc:creator>pdeadmin</dc:creator>
  <cp:lastModifiedBy>Heimbach, Bunne</cp:lastModifiedBy>
  <cp:revision>134</cp:revision>
  <cp:lastPrinted>2023-04-30T01:38:09Z</cp:lastPrinted>
  <dcterms:created xsi:type="dcterms:W3CDTF">2017-02-01T18:23:33Z</dcterms:created>
  <dcterms:modified xsi:type="dcterms:W3CDTF">2023-10-31T11:33:43Z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0x01010063A4E9D8B9AE294BB8664582FC3229C4</vt:lpwstr>
  </property>
  <property fmtid="{D5CDD505-2E9C-101B-9397-08002B2CF9AE}" pid="7" name="_SharedFileIndex">
    <vt:lpwstr/>
  </property>
  <property fmtid="{D5CDD505-2E9C-101B-9397-08002B2CF9AE}" pid="8" name="_SourceUrl">
    <vt:lpwstr/>
  </property>
  <property fmtid="{D5CDD505-2E9C-101B-9397-08002B2CF9AE}" pid="9"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10" name="TemplateUrl">
    <vt:lpwstr/>
  </property>
</Properties>
</file>