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9.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sldIdLst>
    <p:sldId id="256" r:id="rId5"/>
    <p:sldId id="317" r:id="rId6"/>
    <p:sldId id="318" r:id="rId7"/>
    <p:sldId id="319" r:id="rId8"/>
    <p:sldId id="320" r:id="rId9"/>
    <p:sldId id="321" r:id="rId10"/>
    <p:sldId id="274" r:id="rId11"/>
    <p:sldId id="323" r:id="rId12"/>
    <p:sldId id="324" r:id="rId13"/>
    <p:sldId id="262" r:id="rId14"/>
    <p:sldId id="326" r:id="rId15"/>
    <p:sldId id="327" r:id="rId16"/>
    <p:sldId id="282" r:id="rId17"/>
    <p:sldId id="283" r:id="rId18"/>
    <p:sldId id="284" r:id="rId19"/>
    <p:sldId id="328" r:id="rId20"/>
    <p:sldId id="332" r:id="rId21"/>
    <p:sldId id="333" r:id="rId22"/>
    <p:sldId id="334" r:id="rId23"/>
    <p:sldId id="298" r:id="rId24"/>
    <p:sldId id="299" r:id="rId25"/>
    <p:sldId id="338" r:id="rId26"/>
    <p:sldId id="295" r:id="rId27"/>
    <p:sldId id="336" r:id="rId28"/>
    <p:sldId id="296" r:id="rId29"/>
    <p:sldId id="297" r:id="rId30"/>
    <p:sldId id="337" r:id="rId31"/>
    <p:sldId id="271" r:id="rId32"/>
    <p:sldId id="309" r:id="rId33"/>
    <p:sldId id="273" r:id="rId34"/>
    <p:sldId id="25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C77B81-43DF-6173-31C6-6DBF8F63172A}" name="Carpenter, Alice" initials="AC" userId="S::alicecarpe@pa.gov::d956c22f-460e-4d5f-8709-a544b720dd2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AA6B7"/>
    <a:srgbClr val="FF0000"/>
    <a:srgbClr val="16618F"/>
    <a:srgbClr val="1A5A7A"/>
    <a:srgbClr val="135270"/>
    <a:srgbClr val="2F6781"/>
    <a:srgbClr val="13516E"/>
    <a:srgbClr val="156393"/>
    <a:srgbClr val="1457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32" autoAdjust="0"/>
    <p:restoredTop sz="80784" autoAdjust="0"/>
  </p:normalViewPr>
  <p:slideViewPr>
    <p:cSldViewPr snapToGrid="0">
      <p:cViewPr varScale="1">
        <p:scale>
          <a:sx n="89" d="100"/>
          <a:sy n="89" d="100"/>
        </p:scale>
        <p:origin x="141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adinger, Tracey" userId="23a5f286-b7fb-4bb6-a0f7-adb3b813de09" providerId="ADAL" clId="{5FE5CF86-5AFA-41F8-BADF-BE96D178E2A7}"/>
    <pc:docChg chg="modSld">
      <pc:chgData name="Readinger, Tracey" userId="23a5f286-b7fb-4bb6-a0f7-adb3b813de09" providerId="ADAL" clId="{5FE5CF86-5AFA-41F8-BADF-BE96D178E2A7}" dt="2026-05-13T19:43:55.633" v="10" actId="6549"/>
      <pc:docMkLst>
        <pc:docMk/>
      </pc:docMkLst>
      <pc:sldChg chg="modSp mod">
        <pc:chgData name="Readinger, Tracey" userId="23a5f286-b7fb-4bb6-a0f7-adb3b813de09" providerId="ADAL" clId="{5FE5CF86-5AFA-41F8-BADF-BE96D178E2A7}" dt="2026-05-13T19:43:55.633" v="10" actId="6549"/>
        <pc:sldMkLst>
          <pc:docMk/>
          <pc:sldMk cId="1082106044" sldId="333"/>
        </pc:sldMkLst>
        <pc:spChg chg="mod">
          <ac:chgData name="Readinger, Tracey" userId="23a5f286-b7fb-4bb6-a0f7-adb3b813de09" providerId="ADAL" clId="{5FE5CF86-5AFA-41F8-BADF-BE96D178E2A7}" dt="2026-05-13T19:43:55.633" v="10" actId="6549"/>
          <ac:spMkLst>
            <pc:docMk/>
            <pc:sldMk cId="1082106044" sldId="333"/>
            <ac:spMk id="10" creationId="{A7A755FD-13CC-1C3D-9917-AFE096CFB01B}"/>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svg"/><Relationship Id="rId1" Type="http://schemas.openxmlformats.org/officeDocument/2006/relationships/image" Target="../media/image7.svg"/><Relationship Id="rId4" Type="http://schemas.openxmlformats.org/officeDocument/2006/relationships/image" Target="../media/image10.svg"/></Relationships>
</file>

<file path=ppt/diagrams/_rels/data3.xml.rels><?xml version="1.0" encoding="UTF-8" standalone="yes"?>
<Relationships xmlns="http://schemas.openxmlformats.org/package/2006/relationships"><Relationship Id="rId2" Type="http://schemas.openxmlformats.org/officeDocument/2006/relationships/image" Target="../media/image13.svg"/><Relationship Id="rId1" Type="http://schemas.openxmlformats.org/officeDocument/2006/relationships/image" Target="../media/image12.svg"/></Relationships>
</file>

<file path=ppt/diagrams/_rels/data5.xml.rels><?xml version="1.0" encoding="UTF-8" standalone="yes"?>
<Relationships xmlns="http://schemas.openxmlformats.org/package/2006/relationships"><Relationship Id="rId1" Type="http://schemas.openxmlformats.org/officeDocument/2006/relationships/hyperlink" Target="http://www.collegetransfer.net/" TargetMode="External"/></Relationships>
</file>

<file path=ppt/diagrams/_rels/data8.xml.rels><?xml version="1.0" encoding="UTF-8" standalone="yes"?>
<Relationships xmlns="http://schemas.openxmlformats.org/package/2006/relationships"><Relationship Id="rId1" Type="http://schemas.openxmlformats.org/officeDocument/2006/relationships/hyperlink" Target="http://www.collegetransfer.net/" TargetMode="External"/></Relationships>
</file>

<file path=ppt/diagrams/_rels/drawing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svg"/><Relationship Id="rId1" Type="http://schemas.openxmlformats.org/officeDocument/2006/relationships/image" Target="../media/image7.svg"/><Relationship Id="rId4" Type="http://schemas.openxmlformats.org/officeDocument/2006/relationships/image" Target="../media/image10.svg"/></Relationships>
</file>

<file path=ppt/diagrams/_rels/drawing3.xml.rels><?xml version="1.0" encoding="UTF-8" standalone="yes"?>
<Relationships xmlns="http://schemas.openxmlformats.org/package/2006/relationships"><Relationship Id="rId2" Type="http://schemas.openxmlformats.org/officeDocument/2006/relationships/image" Target="../media/image13.svg"/><Relationship Id="rId1" Type="http://schemas.openxmlformats.org/officeDocument/2006/relationships/image" Target="../media/image12.svg"/></Relationships>
</file>

<file path=ppt/diagrams/_rels/drawing5.xml.rels><?xml version="1.0" encoding="UTF-8" standalone="yes"?>
<Relationships xmlns="http://schemas.openxmlformats.org/package/2006/relationships"><Relationship Id="rId1" Type="http://schemas.openxmlformats.org/officeDocument/2006/relationships/hyperlink" Target="http://www.collegetransfer.net/" TargetMode="External"/></Relationships>
</file>

<file path=ppt/diagrams/_rels/drawing8.xml.rels><?xml version="1.0" encoding="UTF-8" standalone="yes"?>
<Relationships xmlns="http://schemas.openxmlformats.org/package/2006/relationships"><Relationship Id="rId1" Type="http://schemas.openxmlformats.org/officeDocument/2006/relationships/hyperlink" Target="http://www.collegetransfer.net/" TargetMode="Externa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61A7FB-DBB6-4E8C-8D66-3606E87D1B31}" type="doc">
      <dgm:prSet loTypeId="urn:microsoft.com/office/officeart/2008/layout/PictureStrips" loCatId="list" qsTypeId="urn:microsoft.com/office/officeart/2005/8/quickstyle/simple1" qsCatId="simple" csTypeId="urn:microsoft.com/office/officeart/2005/8/colors/accent0_3" csCatId="mainScheme" phldr="1"/>
      <dgm:spPr/>
      <dgm:t>
        <a:bodyPr/>
        <a:lstStyle/>
        <a:p>
          <a:endParaRPr lang="en-US"/>
        </a:p>
      </dgm:t>
    </dgm:pt>
    <dgm:pt modelId="{19AEE205-A773-420F-993D-F76EF4AC2385}">
      <dgm:prSet phldrT="[Text]" custT="1"/>
      <dgm:spPr/>
      <dgm:t>
        <a:bodyPr/>
        <a:lstStyle/>
        <a:p>
          <a:r>
            <a:rPr lang="en-US" sz="1800" dirty="0">
              <a:latin typeface="Arial" panose="020B0604020202020204" pitchFamily="34" charset="0"/>
              <a:cs typeface="Arial" panose="020B0604020202020204" pitchFamily="34" charset="0"/>
            </a:rPr>
            <a:t>Increase academic achievement of students enrolled in CTE</a:t>
          </a:r>
        </a:p>
      </dgm:t>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BDB0393D-DF20-431F-9AD2-C7F392635713}" type="parTrans" cxnId="{E79B0AEE-4ADB-4429-B15B-3C088C3BCB41}">
      <dgm:prSet/>
      <dgm:spPr/>
      <dgm:t>
        <a:bodyPr/>
        <a:lstStyle/>
        <a:p>
          <a:endParaRPr lang="en-US" sz="1800">
            <a:latin typeface="Arial" panose="020B0604020202020204" pitchFamily="34" charset="0"/>
            <a:cs typeface="Arial" panose="020B0604020202020204" pitchFamily="34" charset="0"/>
          </a:endParaRPr>
        </a:p>
      </dgm:t>
    </dgm:pt>
    <dgm:pt modelId="{636609A7-106C-4080-A3B5-9F70F0D66E62}" type="sibTrans" cxnId="{E79B0AEE-4ADB-4429-B15B-3C088C3BCB41}">
      <dgm:prSet/>
      <dgm:spPr/>
      <dgm:t>
        <a:bodyPr/>
        <a:lstStyle/>
        <a:p>
          <a:endParaRPr lang="en-US" sz="1800">
            <a:latin typeface="Arial" panose="020B0604020202020204" pitchFamily="34" charset="0"/>
            <a:cs typeface="Arial" panose="020B0604020202020204" pitchFamily="34" charset="0"/>
          </a:endParaRPr>
        </a:p>
      </dgm:t>
    </dgm:pt>
    <dgm:pt modelId="{04EEBA52-C4F5-4529-B136-7EB2A5E2D4D2}">
      <dgm:prSet phldrT="[Text]" custT="1"/>
      <dgm:spPr/>
      <dgm:t>
        <a:bodyPr/>
        <a:lstStyle/>
        <a:p>
          <a:r>
            <a:rPr lang="en-US" sz="1800" dirty="0">
              <a:latin typeface="Arial" panose="020B0604020202020204" pitchFamily="34" charset="0"/>
              <a:cs typeface="Arial" panose="020B0604020202020204" pitchFamily="34" charset="0"/>
            </a:rPr>
            <a:t>Increase technical attainment of students enrolled in CTE</a:t>
          </a:r>
        </a:p>
      </dgm:t>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FD7525B0-208D-4838-BB60-E8AF02D98B7A}" type="parTrans" cxnId="{08DEB8EB-572D-4F78-A62D-839364538B95}">
      <dgm:prSet/>
      <dgm:spPr/>
      <dgm:t>
        <a:bodyPr/>
        <a:lstStyle/>
        <a:p>
          <a:endParaRPr lang="en-US" sz="1800">
            <a:latin typeface="Arial" panose="020B0604020202020204" pitchFamily="34" charset="0"/>
            <a:cs typeface="Arial" panose="020B0604020202020204" pitchFamily="34" charset="0"/>
          </a:endParaRPr>
        </a:p>
      </dgm:t>
    </dgm:pt>
    <dgm:pt modelId="{02C0BF2E-BE12-4610-9D2A-1F71EFDF388B}" type="sibTrans" cxnId="{08DEB8EB-572D-4F78-A62D-839364538B95}">
      <dgm:prSet/>
      <dgm:spPr/>
      <dgm:t>
        <a:bodyPr/>
        <a:lstStyle/>
        <a:p>
          <a:endParaRPr lang="en-US" sz="1800">
            <a:latin typeface="Arial" panose="020B0604020202020204" pitchFamily="34" charset="0"/>
            <a:cs typeface="Arial" panose="020B0604020202020204" pitchFamily="34" charset="0"/>
          </a:endParaRPr>
        </a:p>
      </dgm:t>
    </dgm:pt>
    <dgm:pt modelId="{BF687492-1004-46BA-9D50-5675234013C5}">
      <dgm:prSet phldrT="[Text]" custT="1"/>
      <dgm:spPr/>
      <dgm:t>
        <a:bodyPr/>
        <a:lstStyle/>
        <a:p>
          <a:r>
            <a:rPr lang="en-US" sz="1800" dirty="0">
              <a:latin typeface="Arial" panose="020B0604020202020204" pitchFamily="34" charset="0"/>
              <a:cs typeface="Arial" panose="020B0604020202020204" pitchFamily="34" charset="0"/>
            </a:rPr>
            <a:t>Increase business and industry engagement in CTE</a:t>
          </a:r>
        </a:p>
      </dgm:t>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F0B3D05E-20EB-4216-96F2-23D9BA5D3114}" type="parTrans" cxnId="{FE27CE63-8189-49EA-9FD2-BD7B539F912B}">
      <dgm:prSet/>
      <dgm:spPr/>
      <dgm:t>
        <a:bodyPr/>
        <a:lstStyle/>
        <a:p>
          <a:endParaRPr lang="en-US" sz="1800">
            <a:latin typeface="Arial" panose="020B0604020202020204" pitchFamily="34" charset="0"/>
            <a:cs typeface="Arial" panose="020B0604020202020204" pitchFamily="34" charset="0"/>
          </a:endParaRPr>
        </a:p>
      </dgm:t>
    </dgm:pt>
    <dgm:pt modelId="{44BCE7E7-CDA8-416A-B0A5-A5DA78CFCDC2}" type="sibTrans" cxnId="{FE27CE63-8189-49EA-9FD2-BD7B539F912B}">
      <dgm:prSet/>
      <dgm:spPr/>
      <dgm:t>
        <a:bodyPr/>
        <a:lstStyle/>
        <a:p>
          <a:endParaRPr lang="en-US" sz="1800">
            <a:latin typeface="Arial" panose="020B0604020202020204" pitchFamily="34" charset="0"/>
            <a:cs typeface="Arial" panose="020B0604020202020204" pitchFamily="34" charset="0"/>
          </a:endParaRPr>
        </a:p>
      </dgm:t>
    </dgm:pt>
    <dgm:pt modelId="{51A5158F-5FF9-4E63-AD6D-3DC9B76491FF}">
      <dgm:prSet custT="1"/>
      <dgm:spPr/>
      <dgm:t>
        <a:bodyPr/>
        <a:lstStyle/>
        <a:p>
          <a:r>
            <a:rPr lang="en-US" sz="1800" dirty="0">
              <a:latin typeface="Arial" panose="020B0604020202020204" pitchFamily="34" charset="0"/>
              <a:cs typeface="Arial" panose="020B0604020202020204" pitchFamily="34" charset="0"/>
            </a:rPr>
            <a:t>Enrolled Career and Technical Education students have access to at least one high value industry recognized postsecondary credential</a:t>
          </a:r>
        </a:p>
      </dgm:t>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CD1B802A-7105-444F-B03A-66E4A4B7CAF7}" type="parTrans" cxnId="{4BBC9F29-7E39-44B8-AC3A-DEF181F612B0}">
      <dgm:prSet/>
      <dgm:spPr/>
      <dgm:t>
        <a:bodyPr/>
        <a:lstStyle/>
        <a:p>
          <a:endParaRPr lang="en-US" sz="1800">
            <a:latin typeface="Arial" panose="020B0604020202020204" pitchFamily="34" charset="0"/>
            <a:cs typeface="Arial" panose="020B0604020202020204" pitchFamily="34" charset="0"/>
          </a:endParaRPr>
        </a:p>
      </dgm:t>
    </dgm:pt>
    <dgm:pt modelId="{D51BE361-6FCF-405E-85BA-CE59F70BB508}" type="sibTrans" cxnId="{4BBC9F29-7E39-44B8-AC3A-DEF181F612B0}">
      <dgm:prSet/>
      <dgm:spPr/>
      <dgm:t>
        <a:bodyPr/>
        <a:lstStyle/>
        <a:p>
          <a:endParaRPr lang="en-US" sz="1800">
            <a:latin typeface="Arial" panose="020B0604020202020204" pitchFamily="34" charset="0"/>
            <a:cs typeface="Arial" panose="020B0604020202020204" pitchFamily="34" charset="0"/>
          </a:endParaRPr>
        </a:p>
      </dgm:t>
    </dgm:pt>
    <dgm:pt modelId="{E3008745-AF19-4488-A08D-594A688951A1}" type="pres">
      <dgm:prSet presAssocID="{1561A7FB-DBB6-4E8C-8D66-3606E87D1B31}" presName="Name0" presStyleCnt="0">
        <dgm:presLayoutVars>
          <dgm:dir/>
          <dgm:resizeHandles val="exact"/>
        </dgm:presLayoutVars>
      </dgm:prSet>
      <dgm:spPr/>
    </dgm:pt>
    <dgm:pt modelId="{CBF7925A-1E1F-45EC-AE95-9AB88E685D6B}" type="pres">
      <dgm:prSet presAssocID="{19AEE205-A773-420F-993D-F76EF4AC2385}" presName="composite" presStyleCnt="0"/>
      <dgm:spPr/>
    </dgm:pt>
    <dgm:pt modelId="{3DC8356D-285A-40D7-9184-680933FD6E8D}" type="pres">
      <dgm:prSet presAssocID="{19AEE205-A773-420F-993D-F76EF4AC2385}" presName="rect1" presStyleLbl="trAlignAcc1" presStyleIdx="0" presStyleCnt="4">
        <dgm:presLayoutVars>
          <dgm:bulletEnabled val="1"/>
        </dgm:presLayoutVars>
      </dgm:prSet>
      <dgm:spPr/>
    </dgm:pt>
    <dgm:pt modelId="{24110EE4-3FCB-44AC-81A5-9C5E3350FE87}" type="pres">
      <dgm:prSet presAssocID="{19AEE205-A773-420F-993D-F76EF4AC2385}" presName="rect2" presStyleLbl="fgImgPlace1" presStyleIdx="0" presStyleCnt="4"/>
      <dgm:spPr>
        <a:blipFill dpi="0" rotWithShape="1">
          <a:blip xmlns:r="http://schemas.openxmlformats.org/officeDocument/2006/relationships">
            <a:extLst>
              <a:ext uri="{96DAC541-7B7A-43D3-8B79-37D633B846F1}">
                <asvg:svgBlip xmlns:asvg="http://schemas.microsoft.com/office/drawing/2016/SVG/main" r:embed="rId1"/>
              </a:ext>
            </a:extLst>
          </a:blip>
          <a:srcRect/>
          <a:stretch>
            <a:fillRect l="-7000" r="-7000"/>
          </a:stretch>
        </a:blipFill>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1E62A8F8-A7A8-4AF5-B6A0-F0C36EA2A284}" type="pres">
      <dgm:prSet presAssocID="{636609A7-106C-4080-A3B5-9F70F0D66E62}" presName="sibTrans" presStyleCnt="0"/>
      <dgm:spPr/>
    </dgm:pt>
    <dgm:pt modelId="{60BDC38F-8D57-4879-AE6E-5852B6350FAF}" type="pres">
      <dgm:prSet presAssocID="{04EEBA52-C4F5-4529-B136-7EB2A5E2D4D2}" presName="composite" presStyleCnt="0"/>
      <dgm:spPr/>
    </dgm:pt>
    <dgm:pt modelId="{9E0BE157-8171-47C5-A7CA-9250F195272F}" type="pres">
      <dgm:prSet presAssocID="{04EEBA52-C4F5-4529-B136-7EB2A5E2D4D2}" presName="rect1" presStyleLbl="trAlignAcc1" presStyleIdx="1" presStyleCnt="4">
        <dgm:presLayoutVars>
          <dgm:bulletEnabled val="1"/>
        </dgm:presLayoutVars>
      </dgm:prSet>
      <dgm:spPr/>
    </dgm:pt>
    <dgm:pt modelId="{923697FF-E8D7-4628-93FD-6AAF0017EBFC}" type="pres">
      <dgm:prSet presAssocID="{04EEBA52-C4F5-4529-B136-7EB2A5E2D4D2}" presName="rect2" presStyleLbl="fgImgPlace1" presStyleIdx="1" presStyleCnt="4"/>
      <dgm:spPr>
        <a:blipFill dpi="0" rotWithShape="1">
          <a:blip xmlns:r="http://schemas.openxmlformats.org/officeDocument/2006/relationships">
            <a:extLst>
              <a:ext uri="{96DAC541-7B7A-43D3-8B79-37D633B846F1}">
                <asvg:svgBlip xmlns:asvg="http://schemas.microsoft.com/office/drawing/2016/SVG/main" r:embed="rId2"/>
              </a:ext>
            </a:extLst>
          </a:blip>
          <a:srcRect/>
          <a:stretch>
            <a:fillRect l="-7000" r="-7000"/>
          </a:stretch>
        </a:blipFill>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9B6FF0FB-200C-4C7C-9999-D979A28AB1F1}" type="pres">
      <dgm:prSet presAssocID="{02C0BF2E-BE12-4610-9D2A-1F71EFDF388B}" presName="sibTrans" presStyleCnt="0"/>
      <dgm:spPr/>
    </dgm:pt>
    <dgm:pt modelId="{3F6D2063-9157-492F-84C3-0B349CD58F2B}" type="pres">
      <dgm:prSet presAssocID="{BF687492-1004-46BA-9D50-5675234013C5}" presName="composite" presStyleCnt="0"/>
      <dgm:spPr/>
    </dgm:pt>
    <dgm:pt modelId="{B80F41D5-FCEB-4A7A-A8F9-A14F15BD87C3}" type="pres">
      <dgm:prSet presAssocID="{BF687492-1004-46BA-9D50-5675234013C5}" presName="rect1" presStyleLbl="trAlignAcc1" presStyleIdx="2" presStyleCnt="4">
        <dgm:presLayoutVars>
          <dgm:bulletEnabled val="1"/>
        </dgm:presLayoutVars>
      </dgm:prSet>
      <dgm:spPr/>
    </dgm:pt>
    <dgm:pt modelId="{826402C2-B318-467F-BBEA-3DC090F1984D}" type="pres">
      <dgm:prSet presAssocID="{BF687492-1004-46BA-9D50-5675234013C5}" presName="rect2" presStyleLbl="fgImgPlace1" presStyleIdx="2" presStyleCnt="4"/>
      <dgm:spPr>
        <a:blipFill dpi="0" rotWithShape="1">
          <a:blip xmlns:r="http://schemas.openxmlformats.org/officeDocument/2006/relationships">
            <a:extLst>
              <a:ext uri="{96DAC541-7B7A-43D3-8B79-37D633B846F1}">
                <asvg:svgBlip xmlns:asvg="http://schemas.microsoft.com/office/drawing/2016/SVG/main" r:embed="rId3"/>
              </a:ext>
            </a:extLst>
          </a:blip>
          <a:srcRect/>
          <a:stretch>
            <a:fillRect l="-7000" r="-7000"/>
          </a:stretch>
        </a:blipFill>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23B1FCC7-1A44-4BF7-A9E5-CC134066F968}" type="pres">
      <dgm:prSet presAssocID="{44BCE7E7-CDA8-416A-B0A5-A5DA78CFCDC2}" presName="sibTrans" presStyleCnt="0"/>
      <dgm:spPr/>
    </dgm:pt>
    <dgm:pt modelId="{A4F6365A-825C-47D5-BE0C-51B6FFEFF344}" type="pres">
      <dgm:prSet presAssocID="{51A5158F-5FF9-4E63-AD6D-3DC9B76491FF}" presName="composite" presStyleCnt="0"/>
      <dgm:spPr/>
    </dgm:pt>
    <dgm:pt modelId="{E71795F6-30E7-42A4-B1A1-AAFD99CF18EA}" type="pres">
      <dgm:prSet presAssocID="{51A5158F-5FF9-4E63-AD6D-3DC9B76491FF}" presName="rect1" presStyleLbl="trAlignAcc1" presStyleIdx="3" presStyleCnt="4">
        <dgm:presLayoutVars>
          <dgm:bulletEnabled val="1"/>
        </dgm:presLayoutVars>
      </dgm:prSet>
      <dgm:spPr/>
    </dgm:pt>
    <dgm:pt modelId="{B3845D44-72DE-4080-B0AB-12ED4FDDF7BE}" type="pres">
      <dgm:prSet presAssocID="{51A5158F-5FF9-4E63-AD6D-3DC9B76491FF}" presName="rect2" presStyleLbl="fgImgPlace1" presStyleIdx="3" presStyleCnt="4"/>
      <dgm:spPr>
        <a:blipFill dpi="0" rotWithShape="1">
          <a:blip xmlns:r="http://schemas.openxmlformats.org/officeDocument/2006/relationships">
            <a:extLst>
              <a:ext uri="{96DAC541-7B7A-43D3-8B79-37D633B846F1}">
                <asvg:svgBlip xmlns:asvg="http://schemas.microsoft.com/office/drawing/2016/SVG/main" r:embed="rId4"/>
              </a:ext>
            </a:extLst>
          </a:blip>
          <a:srcRect/>
          <a:stretch>
            <a:fillRect l="-7000" r="-7000"/>
          </a:stretch>
        </a:blipFill>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Lst>
  <dgm:cxnLst>
    <dgm:cxn modelId="{4BBC9F29-7E39-44B8-AC3A-DEF181F612B0}" srcId="{1561A7FB-DBB6-4E8C-8D66-3606E87D1B31}" destId="{51A5158F-5FF9-4E63-AD6D-3DC9B76491FF}" srcOrd="3" destOrd="0" parTransId="{CD1B802A-7105-444F-B03A-66E4A4B7CAF7}" sibTransId="{D51BE361-6FCF-405E-85BA-CE59F70BB508}"/>
    <dgm:cxn modelId="{5E6BAA2C-4017-4911-92BA-C75A6F90515F}" type="presOf" srcId="{19AEE205-A773-420F-993D-F76EF4AC2385}" destId="{3DC8356D-285A-40D7-9184-680933FD6E8D}" srcOrd="0" destOrd="0" presId="urn:microsoft.com/office/officeart/2008/layout/PictureStrips"/>
    <dgm:cxn modelId="{FE27CE63-8189-49EA-9FD2-BD7B539F912B}" srcId="{1561A7FB-DBB6-4E8C-8D66-3606E87D1B31}" destId="{BF687492-1004-46BA-9D50-5675234013C5}" srcOrd="2" destOrd="0" parTransId="{F0B3D05E-20EB-4216-96F2-23D9BA5D3114}" sibTransId="{44BCE7E7-CDA8-416A-B0A5-A5DA78CFCDC2}"/>
    <dgm:cxn modelId="{86E9FC65-05E3-480C-BC06-66B3BEF9E969}" type="presOf" srcId="{1561A7FB-DBB6-4E8C-8D66-3606E87D1B31}" destId="{E3008745-AF19-4488-A08D-594A688951A1}" srcOrd="0" destOrd="0" presId="urn:microsoft.com/office/officeart/2008/layout/PictureStrips"/>
    <dgm:cxn modelId="{0EBD1CAD-C7D0-4C70-AACE-3CB3113F456A}" type="presOf" srcId="{BF687492-1004-46BA-9D50-5675234013C5}" destId="{B80F41D5-FCEB-4A7A-A8F9-A14F15BD87C3}" srcOrd="0" destOrd="0" presId="urn:microsoft.com/office/officeart/2008/layout/PictureStrips"/>
    <dgm:cxn modelId="{0E3792AD-791D-4A0D-B762-9B1220C3EFB8}" type="presOf" srcId="{51A5158F-5FF9-4E63-AD6D-3DC9B76491FF}" destId="{E71795F6-30E7-42A4-B1A1-AAFD99CF18EA}" srcOrd="0" destOrd="0" presId="urn:microsoft.com/office/officeart/2008/layout/PictureStrips"/>
    <dgm:cxn modelId="{149E5CCD-1E63-4623-BFC2-DBFA7F6378FC}" type="presOf" srcId="{04EEBA52-C4F5-4529-B136-7EB2A5E2D4D2}" destId="{9E0BE157-8171-47C5-A7CA-9250F195272F}" srcOrd="0" destOrd="0" presId="urn:microsoft.com/office/officeart/2008/layout/PictureStrips"/>
    <dgm:cxn modelId="{08DEB8EB-572D-4F78-A62D-839364538B95}" srcId="{1561A7FB-DBB6-4E8C-8D66-3606E87D1B31}" destId="{04EEBA52-C4F5-4529-B136-7EB2A5E2D4D2}" srcOrd="1" destOrd="0" parTransId="{FD7525B0-208D-4838-BB60-E8AF02D98B7A}" sibTransId="{02C0BF2E-BE12-4610-9D2A-1F71EFDF388B}"/>
    <dgm:cxn modelId="{E79B0AEE-4ADB-4429-B15B-3C088C3BCB41}" srcId="{1561A7FB-DBB6-4E8C-8D66-3606E87D1B31}" destId="{19AEE205-A773-420F-993D-F76EF4AC2385}" srcOrd="0" destOrd="0" parTransId="{BDB0393D-DF20-431F-9AD2-C7F392635713}" sibTransId="{636609A7-106C-4080-A3B5-9F70F0D66E62}"/>
    <dgm:cxn modelId="{F7B5FD13-B554-4587-90F7-163DA16FE8AB}" type="presParOf" srcId="{E3008745-AF19-4488-A08D-594A688951A1}" destId="{CBF7925A-1E1F-45EC-AE95-9AB88E685D6B}" srcOrd="0" destOrd="0" presId="urn:microsoft.com/office/officeart/2008/layout/PictureStrips"/>
    <dgm:cxn modelId="{49681FF8-FA2C-496A-BA64-A674407D984D}" type="presParOf" srcId="{CBF7925A-1E1F-45EC-AE95-9AB88E685D6B}" destId="{3DC8356D-285A-40D7-9184-680933FD6E8D}" srcOrd="0" destOrd="0" presId="urn:microsoft.com/office/officeart/2008/layout/PictureStrips"/>
    <dgm:cxn modelId="{ED830757-ABCC-4F4B-AA8D-D14F7CDE639C}" type="presParOf" srcId="{CBF7925A-1E1F-45EC-AE95-9AB88E685D6B}" destId="{24110EE4-3FCB-44AC-81A5-9C5E3350FE87}" srcOrd="1" destOrd="0" presId="urn:microsoft.com/office/officeart/2008/layout/PictureStrips"/>
    <dgm:cxn modelId="{CC26B1E0-B628-4657-AB1D-65433DD2544D}" type="presParOf" srcId="{E3008745-AF19-4488-A08D-594A688951A1}" destId="{1E62A8F8-A7A8-4AF5-B6A0-F0C36EA2A284}" srcOrd="1" destOrd="0" presId="urn:microsoft.com/office/officeart/2008/layout/PictureStrips"/>
    <dgm:cxn modelId="{993593B5-6809-45AF-91C4-05592A957A62}" type="presParOf" srcId="{E3008745-AF19-4488-A08D-594A688951A1}" destId="{60BDC38F-8D57-4879-AE6E-5852B6350FAF}" srcOrd="2" destOrd="0" presId="urn:microsoft.com/office/officeart/2008/layout/PictureStrips"/>
    <dgm:cxn modelId="{032A603F-1543-414C-961F-833F52F8D5E0}" type="presParOf" srcId="{60BDC38F-8D57-4879-AE6E-5852B6350FAF}" destId="{9E0BE157-8171-47C5-A7CA-9250F195272F}" srcOrd="0" destOrd="0" presId="urn:microsoft.com/office/officeart/2008/layout/PictureStrips"/>
    <dgm:cxn modelId="{306B26AB-9A7F-427F-9BDE-46E94BF9A0C3}" type="presParOf" srcId="{60BDC38F-8D57-4879-AE6E-5852B6350FAF}" destId="{923697FF-E8D7-4628-93FD-6AAF0017EBFC}" srcOrd="1" destOrd="0" presId="urn:microsoft.com/office/officeart/2008/layout/PictureStrips"/>
    <dgm:cxn modelId="{2142388E-111F-4159-A744-77BFC500CA4B}" type="presParOf" srcId="{E3008745-AF19-4488-A08D-594A688951A1}" destId="{9B6FF0FB-200C-4C7C-9999-D979A28AB1F1}" srcOrd="3" destOrd="0" presId="urn:microsoft.com/office/officeart/2008/layout/PictureStrips"/>
    <dgm:cxn modelId="{9497F162-1463-44E7-824E-092CB666046E}" type="presParOf" srcId="{E3008745-AF19-4488-A08D-594A688951A1}" destId="{3F6D2063-9157-492F-84C3-0B349CD58F2B}" srcOrd="4" destOrd="0" presId="urn:microsoft.com/office/officeart/2008/layout/PictureStrips"/>
    <dgm:cxn modelId="{7ADE2FC6-E96E-47A5-85A4-52BC4A971409}" type="presParOf" srcId="{3F6D2063-9157-492F-84C3-0B349CD58F2B}" destId="{B80F41D5-FCEB-4A7A-A8F9-A14F15BD87C3}" srcOrd="0" destOrd="0" presId="urn:microsoft.com/office/officeart/2008/layout/PictureStrips"/>
    <dgm:cxn modelId="{E18FEB50-2365-4466-85B9-BE77AA393372}" type="presParOf" srcId="{3F6D2063-9157-492F-84C3-0B349CD58F2B}" destId="{826402C2-B318-467F-BBEA-3DC090F1984D}" srcOrd="1" destOrd="0" presId="urn:microsoft.com/office/officeart/2008/layout/PictureStrips"/>
    <dgm:cxn modelId="{96EFFBDF-1519-45B7-9D28-86051F5AD411}" type="presParOf" srcId="{E3008745-AF19-4488-A08D-594A688951A1}" destId="{23B1FCC7-1A44-4BF7-A9E5-CC134066F968}" srcOrd="5" destOrd="0" presId="urn:microsoft.com/office/officeart/2008/layout/PictureStrips"/>
    <dgm:cxn modelId="{E6D76371-C4EE-46B9-8379-82A7EAE38691}" type="presParOf" srcId="{E3008745-AF19-4488-A08D-594A688951A1}" destId="{A4F6365A-825C-47D5-BE0C-51B6FFEFF344}" srcOrd="6" destOrd="0" presId="urn:microsoft.com/office/officeart/2008/layout/PictureStrips"/>
    <dgm:cxn modelId="{0EE17B9B-82B5-4A75-AAC2-38BE5F85A404}" type="presParOf" srcId="{A4F6365A-825C-47D5-BE0C-51B6FFEFF344}" destId="{E71795F6-30E7-42A4-B1A1-AAFD99CF18EA}" srcOrd="0" destOrd="0" presId="urn:microsoft.com/office/officeart/2008/layout/PictureStrips"/>
    <dgm:cxn modelId="{DCA4D59D-7B85-449F-97F5-623178528F58}" type="presParOf" srcId="{A4F6365A-825C-47D5-BE0C-51B6FFEFF344}" destId="{B3845D44-72DE-4080-B0AB-12ED4FDDF7BE}"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7F9E9B-68D4-4B81-B2DC-581DB60AD1AD}" type="doc">
      <dgm:prSet loTypeId="urn:microsoft.com/office/officeart/2005/8/layout/process4" loCatId="list" qsTypeId="urn:microsoft.com/office/officeart/2005/8/quickstyle/3d3" qsCatId="3D" csTypeId="urn:microsoft.com/office/officeart/2005/8/colors/accent0_3" csCatId="mainScheme" phldr="1"/>
      <dgm:spPr/>
      <dgm:t>
        <a:bodyPr/>
        <a:lstStyle/>
        <a:p>
          <a:endParaRPr lang="en-US"/>
        </a:p>
      </dgm:t>
    </dgm:pt>
    <dgm:pt modelId="{7A2BA08C-28E1-4829-A373-69311EE3DA0E}">
      <dgm:prSet phldrT="[Text]" custT="1"/>
      <dgm:spPr/>
      <dgm:t>
        <a:bodyPr/>
        <a:lstStyle/>
        <a:p>
          <a:r>
            <a:rPr lang="en-US" sz="1800" dirty="0">
              <a:latin typeface="Arial"/>
              <a:cs typeface="Arial"/>
            </a:rPr>
            <a:t>The task list revision committee is made up of secondary instructors, postsecondary instructors, and business and industry</a:t>
          </a:r>
          <a:endParaRPr lang="en-US" sz="1800" dirty="0"/>
        </a:p>
      </dgm:t>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535B5A57-C776-47F9-9613-9C3849BB7C62}" type="parTrans" cxnId="{8EB7A2BC-3833-4D88-8F82-1F8AFB3CA677}">
      <dgm:prSet/>
      <dgm:spPr/>
      <dgm:t>
        <a:bodyPr/>
        <a:lstStyle/>
        <a:p>
          <a:endParaRPr lang="en-US"/>
        </a:p>
      </dgm:t>
    </dgm:pt>
    <dgm:pt modelId="{00EF72CF-A2FE-4114-B160-F2AB2AE6EA9B}" type="sibTrans" cxnId="{8EB7A2BC-3833-4D88-8F82-1F8AFB3CA677}">
      <dgm:prSet/>
      <dgm:spPr/>
      <dgm:t>
        <a:bodyPr/>
        <a:lstStyle/>
        <a:p>
          <a:endParaRPr lang="en-US"/>
        </a:p>
      </dgm:t>
    </dgm:pt>
    <dgm:pt modelId="{71EF33B8-BAE2-4170-AD80-CD3386F3D8D9}">
      <dgm:prSet phldrT="[Text]" custT="1"/>
      <dgm:spPr/>
      <dgm:t>
        <a:bodyPr/>
        <a:lstStyle/>
        <a:p>
          <a:r>
            <a:rPr lang="en-US" sz="1800" dirty="0">
              <a:latin typeface="Arial"/>
              <a:cs typeface="Arial"/>
            </a:rPr>
            <a:t>6-8 secondary instructors</a:t>
          </a:r>
          <a:endParaRPr lang="en-US" sz="1800" dirty="0"/>
        </a:p>
      </dgm:t>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62548CE2-3CA5-439E-9501-9712E67CA029}" type="parTrans" cxnId="{49A3EC90-0130-4939-AEA2-AD890EBE59CC}">
      <dgm:prSet/>
      <dgm:spPr/>
      <dgm:t>
        <a:bodyPr/>
        <a:lstStyle/>
        <a:p>
          <a:endParaRPr lang="en-US"/>
        </a:p>
      </dgm:t>
    </dgm:pt>
    <dgm:pt modelId="{9E6838E1-CBC6-4F6B-AF6B-805CE3960682}" type="sibTrans" cxnId="{49A3EC90-0130-4939-AEA2-AD890EBE59CC}">
      <dgm:prSet/>
      <dgm:spPr/>
      <dgm:t>
        <a:bodyPr/>
        <a:lstStyle/>
        <a:p>
          <a:endParaRPr lang="en-US"/>
        </a:p>
      </dgm:t>
    </dgm:pt>
    <dgm:pt modelId="{74962776-E34E-4BB5-9D0A-D72A6C692D6D}">
      <dgm:prSet phldrT="[Text]" custT="1"/>
      <dgm:spPr/>
      <dgm:t>
        <a:bodyPr/>
        <a:lstStyle/>
        <a:p>
          <a:r>
            <a:rPr lang="en-US" sz="1800" dirty="0">
              <a:latin typeface="Arial"/>
              <a:cs typeface="Arial"/>
            </a:rPr>
            <a:t>2-3 postsecondary instructors</a:t>
          </a:r>
          <a:endParaRPr lang="en-US" sz="1800" dirty="0"/>
        </a:p>
      </dgm:t>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907CA613-1C98-4175-B9D6-2CBFCD9F8E42}" type="parTrans" cxnId="{04D4FD6F-EB33-4948-9870-1C498696B3F0}">
      <dgm:prSet/>
      <dgm:spPr/>
      <dgm:t>
        <a:bodyPr/>
        <a:lstStyle/>
        <a:p>
          <a:endParaRPr lang="en-US"/>
        </a:p>
      </dgm:t>
    </dgm:pt>
    <dgm:pt modelId="{B4C7913E-C01E-4973-841C-A434882FCEAB}" type="sibTrans" cxnId="{04D4FD6F-EB33-4948-9870-1C498696B3F0}">
      <dgm:prSet/>
      <dgm:spPr/>
      <dgm:t>
        <a:bodyPr/>
        <a:lstStyle/>
        <a:p>
          <a:endParaRPr lang="en-US"/>
        </a:p>
      </dgm:t>
    </dgm:pt>
    <dgm:pt modelId="{70E16140-EA97-4AA8-BCC6-B2D77EDA5BEC}">
      <dgm:prSet custT="1"/>
      <dgm:spPr/>
      <dgm:t>
        <a:bodyPr/>
        <a:lstStyle/>
        <a:p>
          <a:r>
            <a:rPr lang="en-US" sz="1800" dirty="0">
              <a:latin typeface="Arial"/>
              <a:cs typeface="Arial"/>
            </a:rPr>
            <a:t>3-4 business and industry partners (OAC members)</a:t>
          </a:r>
        </a:p>
      </dgm:t>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45EF8C8A-6953-41A6-B55F-822C2C9CFB54}" type="parTrans" cxnId="{82AAFDC3-72E5-418A-8C28-90EB089E69F6}">
      <dgm:prSet/>
      <dgm:spPr/>
      <dgm:t>
        <a:bodyPr/>
        <a:lstStyle/>
        <a:p>
          <a:endParaRPr lang="en-US"/>
        </a:p>
      </dgm:t>
    </dgm:pt>
    <dgm:pt modelId="{9468D495-501E-4C09-9F4E-CA40F2779E47}" type="sibTrans" cxnId="{82AAFDC3-72E5-418A-8C28-90EB089E69F6}">
      <dgm:prSet/>
      <dgm:spPr/>
      <dgm:t>
        <a:bodyPr/>
        <a:lstStyle/>
        <a:p>
          <a:endParaRPr lang="en-US"/>
        </a:p>
      </dgm:t>
    </dgm:pt>
    <dgm:pt modelId="{D1776F73-ABB8-4A3F-A520-9169CF6B4B67}">
      <dgm:prSet/>
      <dgm:spPr/>
      <dgm:t>
        <a:bodyPr/>
        <a:lstStyle/>
        <a:p>
          <a:r>
            <a:rPr lang="en-US" dirty="0">
              <a:latin typeface="Arial"/>
              <a:cs typeface="Arial"/>
            </a:rPr>
            <a:t>Participation is mandatory for all secondary and postsecondary instructors. </a:t>
          </a:r>
          <a:endParaRPr lang="en-US" dirty="0"/>
        </a:p>
      </dgm:t>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72248518-E37C-4C59-804B-99C520293633}" type="parTrans" cxnId="{C864ED24-292C-40F1-BA1E-8B41360A438A}">
      <dgm:prSet/>
      <dgm:spPr/>
      <dgm:t>
        <a:bodyPr/>
        <a:lstStyle/>
        <a:p>
          <a:endParaRPr lang="en-US"/>
        </a:p>
      </dgm:t>
    </dgm:pt>
    <dgm:pt modelId="{4855E944-AC58-45C6-BC2D-09D70B4B78F5}" type="sibTrans" cxnId="{C864ED24-292C-40F1-BA1E-8B41360A438A}">
      <dgm:prSet/>
      <dgm:spPr/>
      <dgm:t>
        <a:bodyPr/>
        <a:lstStyle/>
        <a:p>
          <a:endParaRPr lang="en-US"/>
        </a:p>
      </dgm:t>
    </dgm:pt>
    <dgm:pt modelId="{2920ED84-03FC-4903-9C17-D9F27DCE34A9}">
      <dgm:prSet/>
      <dgm:spPr/>
      <dgm:t>
        <a:bodyPr/>
        <a:lstStyle/>
        <a:p>
          <a:r>
            <a:rPr lang="en-US" dirty="0">
              <a:latin typeface="Arial"/>
              <a:cs typeface="Arial"/>
            </a:rPr>
            <a:t>A task list is revised every 3 years</a:t>
          </a:r>
          <a:endParaRPr lang="en-US" dirty="0"/>
        </a:p>
      </dgm:t>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32D46BED-2B4D-4C9B-B77E-C82BD2DBC97D}" type="parTrans" cxnId="{66675493-1EB3-4CE0-AA69-8FD8AACF7404}">
      <dgm:prSet/>
      <dgm:spPr/>
      <dgm:t>
        <a:bodyPr/>
        <a:lstStyle/>
        <a:p>
          <a:endParaRPr lang="en-US"/>
        </a:p>
      </dgm:t>
    </dgm:pt>
    <dgm:pt modelId="{D3B5969B-D3EC-46FE-B3FC-FCF71433624D}" type="sibTrans" cxnId="{66675493-1EB3-4CE0-AA69-8FD8AACF7404}">
      <dgm:prSet/>
      <dgm:spPr/>
      <dgm:t>
        <a:bodyPr/>
        <a:lstStyle/>
        <a:p>
          <a:endParaRPr lang="en-US"/>
        </a:p>
      </dgm:t>
    </dgm:pt>
    <dgm:pt modelId="{B5AA169F-102F-4A25-887F-6B777B7E035D}" type="pres">
      <dgm:prSet presAssocID="{417F9E9B-68D4-4B81-B2DC-581DB60AD1AD}" presName="Name0" presStyleCnt="0">
        <dgm:presLayoutVars>
          <dgm:dir/>
          <dgm:animLvl val="lvl"/>
          <dgm:resizeHandles val="exact"/>
        </dgm:presLayoutVars>
      </dgm:prSet>
      <dgm:spPr/>
    </dgm:pt>
    <dgm:pt modelId="{E053B074-4D51-4083-80AA-C425222E63EA}" type="pres">
      <dgm:prSet presAssocID="{D1776F73-ABB8-4A3F-A520-9169CF6B4B67}" presName="boxAndChildren" presStyleCnt="0"/>
      <dgm:spPr/>
    </dgm:pt>
    <dgm:pt modelId="{4C252C1D-8636-45D4-8B4C-D1D70C7F3DFF}" type="pres">
      <dgm:prSet presAssocID="{D1776F73-ABB8-4A3F-A520-9169CF6B4B67}" presName="parentTextBox" presStyleLbl="node1" presStyleIdx="0" presStyleCnt="3"/>
      <dgm:spPr/>
    </dgm:pt>
    <dgm:pt modelId="{A58B72E6-D140-48F8-9D5B-424FF3636E27}" type="pres">
      <dgm:prSet presAssocID="{00EF72CF-A2FE-4114-B160-F2AB2AE6EA9B}" presName="sp" presStyleCnt="0"/>
      <dgm:spPr/>
    </dgm:pt>
    <dgm:pt modelId="{51B4727A-2EA5-4527-8833-72284D977124}" type="pres">
      <dgm:prSet presAssocID="{7A2BA08C-28E1-4829-A373-69311EE3DA0E}" presName="arrowAndChildren" presStyleCnt="0"/>
      <dgm:spPr/>
    </dgm:pt>
    <dgm:pt modelId="{7F324C28-77D1-4155-B1DF-8DA7A40A9533}" type="pres">
      <dgm:prSet presAssocID="{7A2BA08C-28E1-4829-A373-69311EE3DA0E}" presName="parentTextArrow" presStyleLbl="node1" presStyleIdx="0" presStyleCnt="3"/>
      <dgm:spPr/>
    </dgm:pt>
    <dgm:pt modelId="{1A820BCA-4B3A-40F0-8EB7-ADAB6FB70214}" type="pres">
      <dgm:prSet presAssocID="{7A2BA08C-28E1-4829-A373-69311EE3DA0E}" presName="arrow" presStyleLbl="node1" presStyleIdx="1" presStyleCnt="3"/>
      <dgm:spPr/>
    </dgm:pt>
    <dgm:pt modelId="{FF7485D3-313C-456B-B087-420F299F0449}" type="pres">
      <dgm:prSet presAssocID="{7A2BA08C-28E1-4829-A373-69311EE3DA0E}" presName="descendantArrow" presStyleCnt="0"/>
      <dgm:spPr/>
    </dgm:pt>
    <dgm:pt modelId="{4BE7CDCF-F553-426B-8C19-A65835F99B73}" type="pres">
      <dgm:prSet presAssocID="{71EF33B8-BAE2-4170-AD80-CD3386F3D8D9}" presName="childTextArrow" presStyleLbl="fgAccFollowNode1" presStyleIdx="0" presStyleCnt="3">
        <dgm:presLayoutVars>
          <dgm:bulletEnabled val="1"/>
        </dgm:presLayoutVars>
      </dgm:prSet>
      <dgm:spPr/>
    </dgm:pt>
    <dgm:pt modelId="{F8E70C5C-48D3-4692-BA53-814B09D02EE9}" type="pres">
      <dgm:prSet presAssocID="{74962776-E34E-4BB5-9D0A-D72A6C692D6D}" presName="childTextArrow" presStyleLbl="fgAccFollowNode1" presStyleIdx="1" presStyleCnt="3">
        <dgm:presLayoutVars>
          <dgm:bulletEnabled val="1"/>
        </dgm:presLayoutVars>
      </dgm:prSet>
      <dgm:spPr/>
    </dgm:pt>
    <dgm:pt modelId="{571D07F8-5DA7-43C7-B685-F6C4BE7E8A02}" type="pres">
      <dgm:prSet presAssocID="{70E16140-EA97-4AA8-BCC6-B2D77EDA5BEC}" presName="childTextArrow" presStyleLbl="fgAccFollowNode1" presStyleIdx="2" presStyleCnt="3">
        <dgm:presLayoutVars>
          <dgm:bulletEnabled val="1"/>
        </dgm:presLayoutVars>
      </dgm:prSet>
      <dgm:spPr/>
    </dgm:pt>
    <dgm:pt modelId="{6626EA74-2D67-4BD3-8E14-453106ED7980}" type="pres">
      <dgm:prSet presAssocID="{D3B5969B-D3EC-46FE-B3FC-FCF71433624D}" presName="sp" presStyleCnt="0"/>
      <dgm:spPr/>
    </dgm:pt>
    <dgm:pt modelId="{BEB6D999-737C-4036-BEDF-8DBE233EE446}" type="pres">
      <dgm:prSet presAssocID="{2920ED84-03FC-4903-9C17-D9F27DCE34A9}" presName="arrowAndChildren" presStyleCnt="0"/>
      <dgm:spPr/>
    </dgm:pt>
    <dgm:pt modelId="{AD7170CE-B18F-47B1-BE99-0E7BCFE903FC}" type="pres">
      <dgm:prSet presAssocID="{2920ED84-03FC-4903-9C17-D9F27DCE34A9}" presName="parentTextArrow" presStyleLbl="node1" presStyleIdx="2" presStyleCnt="3"/>
      <dgm:spPr/>
    </dgm:pt>
  </dgm:ptLst>
  <dgm:cxnLst>
    <dgm:cxn modelId="{C864ED24-292C-40F1-BA1E-8B41360A438A}" srcId="{417F9E9B-68D4-4B81-B2DC-581DB60AD1AD}" destId="{D1776F73-ABB8-4A3F-A520-9169CF6B4B67}" srcOrd="2" destOrd="0" parTransId="{72248518-E37C-4C59-804B-99C520293633}" sibTransId="{4855E944-AC58-45C6-BC2D-09D70B4B78F5}"/>
    <dgm:cxn modelId="{576AF638-EF94-4268-855C-9242E0A5CA70}" type="presOf" srcId="{2920ED84-03FC-4903-9C17-D9F27DCE34A9}" destId="{AD7170CE-B18F-47B1-BE99-0E7BCFE903FC}" srcOrd="0" destOrd="0" presId="urn:microsoft.com/office/officeart/2005/8/layout/process4"/>
    <dgm:cxn modelId="{DEE93D6B-F94A-4E11-B331-598FEDB4ECDA}" type="presOf" srcId="{70E16140-EA97-4AA8-BCC6-B2D77EDA5BEC}" destId="{571D07F8-5DA7-43C7-B685-F6C4BE7E8A02}" srcOrd="0" destOrd="0" presId="urn:microsoft.com/office/officeart/2005/8/layout/process4"/>
    <dgm:cxn modelId="{2491DA6E-7CB4-48A6-9570-ACF88672A995}" type="presOf" srcId="{D1776F73-ABB8-4A3F-A520-9169CF6B4B67}" destId="{4C252C1D-8636-45D4-8B4C-D1D70C7F3DFF}" srcOrd="0" destOrd="0" presId="urn:microsoft.com/office/officeart/2005/8/layout/process4"/>
    <dgm:cxn modelId="{04D4FD6F-EB33-4948-9870-1C498696B3F0}" srcId="{7A2BA08C-28E1-4829-A373-69311EE3DA0E}" destId="{74962776-E34E-4BB5-9D0A-D72A6C692D6D}" srcOrd="1" destOrd="0" parTransId="{907CA613-1C98-4175-B9D6-2CBFCD9F8E42}" sibTransId="{B4C7913E-C01E-4973-841C-A434882FCEAB}"/>
    <dgm:cxn modelId="{F0742758-A181-4FD8-A7FA-90AA93A53BAE}" type="presOf" srcId="{7A2BA08C-28E1-4829-A373-69311EE3DA0E}" destId="{7F324C28-77D1-4155-B1DF-8DA7A40A9533}" srcOrd="0" destOrd="0" presId="urn:microsoft.com/office/officeart/2005/8/layout/process4"/>
    <dgm:cxn modelId="{49A3EC90-0130-4939-AEA2-AD890EBE59CC}" srcId="{7A2BA08C-28E1-4829-A373-69311EE3DA0E}" destId="{71EF33B8-BAE2-4170-AD80-CD3386F3D8D9}" srcOrd="0" destOrd="0" parTransId="{62548CE2-3CA5-439E-9501-9712E67CA029}" sibTransId="{9E6838E1-CBC6-4F6B-AF6B-805CE3960682}"/>
    <dgm:cxn modelId="{66675493-1EB3-4CE0-AA69-8FD8AACF7404}" srcId="{417F9E9B-68D4-4B81-B2DC-581DB60AD1AD}" destId="{2920ED84-03FC-4903-9C17-D9F27DCE34A9}" srcOrd="0" destOrd="0" parTransId="{32D46BED-2B4D-4C9B-B77E-C82BD2DBC97D}" sibTransId="{D3B5969B-D3EC-46FE-B3FC-FCF71433624D}"/>
    <dgm:cxn modelId="{E6C4FDA3-1A67-4050-9490-13325107F438}" type="presOf" srcId="{7A2BA08C-28E1-4829-A373-69311EE3DA0E}" destId="{1A820BCA-4B3A-40F0-8EB7-ADAB6FB70214}" srcOrd="1" destOrd="0" presId="urn:microsoft.com/office/officeart/2005/8/layout/process4"/>
    <dgm:cxn modelId="{8EB7A2BC-3833-4D88-8F82-1F8AFB3CA677}" srcId="{417F9E9B-68D4-4B81-B2DC-581DB60AD1AD}" destId="{7A2BA08C-28E1-4829-A373-69311EE3DA0E}" srcOrd="1" destOrd="0" parTransId="{535B5A57-C776-47F9-9613-9C3849BB7C62}" sibTransId="{00EF72CF-A2FE-4114-B160-F2AB2AE6EA9B}"/>
    <dgm:cxn modelId="{82AAFDC3-72E5-418A-8C28-90EB089E69F6}" srcId="{7A2BA08C-28E1-4829-A373-69311EE3DA0E}" destId="{70E16140-EA97-4AA8-BCC6-B2D77EDA5BEC}" srcOrd="2" destOrd="0" parTransId="{45EF8C8A-6953-41A6-B55F-822C2C9CFB54}" sibTransId="{9468D495-501E-4C09-9F4E-CA40F2779E47}"/>
    <dgm:cxn modelId="{C7AD1FD7-9C2C-4DA5-83A6-34313ECA8897}" type="presOf" srcId="{71EF33B8-BAE2-4170-AD80-CD3386F3D8D9}" destId="{4BE7CDCF-F553-426B-8C19-A65835F99B73}" srcOrd="0" destOrd="0" presId="urn:microsoft.com/office/officeart/2005/8/layout/process4"/>
    <dgm:cxn modelId="{7FD3AFEA-BAB7-4C6E-B6DB-F3297309083E}" type="presOf" srcId="{74962776-E34E-4BB5-9D0A-D72A6C692D6D}" destId="{F8E70C5C-48D3-4692-BA53-814B09D02EE9}" srcOrd="0" destOrd="0" presId="urn:microsoft.com/office/officeart/2005/8/layout/process4"/>
    <dgm:cxn modelId="{E75DBDF4-CB6A-433A-A83D-AD030CC7A5A4}" type="presOf" srcId="{417F9E9B-68D4-4B81-B2DC-581DB60AD1AD}" destId="{B5AA169F-102F-4A25-887F-6B777B7E035D}" srcOrd="0" destOrd="0" presId="urn:microsoft.com/office/officeart/2005/8/layout/process4"/>
    <dgm:cxn modelId="{8B3C913F-9BF2-4440-9AB4-7197F95643EC}" type="presParOf" srcId="{B5AA169F-102F-4A25-887F-6B777B7E035D}" destId="{E053B074-4D51-4083-80AA-C425222E63EA}" srcOrd="0" destOrd="0" presId="urn:microsoft.com/office/officeart/2005/8/layout/process4"/>
    <dgm:cxn modelId="{D92FD0A2-6EA5-4FF8-BB6D-40C6C57E26D9}" type="presParOf" srcId="{E053B074-4D51-4083-80AA-C425222E63EA}" destId="{4C252C1D-8636-45D4-8B4C-D1D70C7F3DFF}" srcOrd="0" destOrd="0" presId="urn:microsoft.com/office/officeart/2005/8/layout/process4"/>
    <dgm:cxn modelId="{1C5D9685-42E1-49C4-9777-45B9FA7FB8DF}" type="presParOf" srcId="{B5AA169F-102F-4A25-887F-6B777B7E035D}" destId="{A58B72E6-D140-48F8-9D5B-424FF3636E27}" srcOrd="1" destOrd="0" presId="urn:microsoft.com/office/officeart/2005/8/layout/process4"/>
    <dgm:cxn modelId="{098C6EA6-849C-441A-AB39-F328A3DC1AEE}" type="presParOf" srcId="{B5AA169F-102F-4A25-887F-6B777B7E035D}" destId="{51B4727A-2EA5-4527-8833-72284D977124}" srcOrd="2" destOrd="0" presId="urn:microsoft.com/office/officeart/2005/8/layout/process4"/>
    <dgm:cxn modelId="{F5D5956D-E4D2-4622-B073-AB53D7E3542F}" type="presParOf" srcId="{51B4727A-2EA5-4527-8833-72284D977124}" destId="{7F324C28-77D1-4155-B1DF-8DA7A40A9533}" srcOrd="0" destOrd="0" presId="urn:microsoft.com/office/officeart/2005/8/layout/process4"/>
    <dgm:cxn modelId="{C90200D1-CBA4-4D13-BE86-2E269C05104A}" type="presParOf" srcId="{51B4727A-2EA5-4527-8833-72284D977124}" destId="{1A820BCA-4B3A-40F0-8EB7-ADAB6FB70214}" srcOrd="1" destOrd="0" presId="urn:microsoft.com/office/officeart/2005/8/layout/process4"/>
    <dgm:cxn modelId="{68FA90BE-252E-4397-843D-0D94CCE5E9ED}" type="presParOf" srcId="{51B4727A-2EA5-4527-8833-72284D977124}" destId="{FF7485D3-313C-456B-B087-420F299F0449}" srcOrd="2" destOrd="0" presId="urn:microsoft.com/office/officeart/2005/8/layout/process4"/>
    <dgm:cxn modelId="{2868555A-08F5-4644-94AB-48A630CB4379}" type="presParOf" srcId="{FF7485D3-313C-456B-B087-420F299F0449}" destId="{4BE7CDCF-F553-426B-8C19-A65835F99B73}" srcOrd="0" destOrd="0" presId="urn:microsoft.com/office/officeart/2005/8/layout/process4"/>
    <dgm:cxn modelId="{385B8694-BB59-46D1-A04D-122E71CA9CC0}" type="presParOf" srcId="{FF7485D3-313C-456B-B087-420F299F0449}" destId="{F8E70C5C-48D3-4692-BA53-814B09D02EE9}" srcOrd="1" destOrd="0" presId="urn:microsoft.com/office/officeart/2005/8/layout/process4"/>
    <dgm:cxn modelId="{0B0765BD-B225-40A0-8B94-868CC4E5D9F6}" type="presParOf" srcId="{FF7485D3-313C-456B-B087-420F299F0449}" destId="{571D07F8-5DA7-43C7-B685-F6C4BE7E8A02}" srcOrd="2" destOrd="0" presId="urn:microsoft.com/office/officeart/2005/8/layout/process4"/>
    <dgm:cxn modelId="{9E1D1F4D-2686-4E6D-909F-7AE667FF03DB}" type="presParOf" srcId="{B5AA169F-102F-4A25-887F-6B777B7E035D}" destId="{6626EA74-2D67-4BD3-8E14-453106ED7980}" srcOrd="3" destOrd="0" presId="urn:microsoft.com/office/officeart/2005/8/layout/process4"/>
    <dgm:cxn modelId="{DB6B3EC1-DB60-448C-A6CD-3A0F02B06587}" type="presParOf" srcId="{B5AA169F-102F-4A25-887F-6B777B7E035D}" destId="{BEB6D999-737C-4036-BEDF-8DBE233EE446}" srcOrd="4" destOrd="0" presId="urn:microsoft.com/office/officeart/2005/8/layout/process4"/>
    <dgm:cxn modelId="{7DBDE2A2-455D-4788-A915-B7950957BB9D}" type="presParOf" srcId="{BEB6D999-737C-4036-BEDF-8DBE233EE446}" destId="{AD7170CE-B18F-47B1-BE99-0E7BCFE903FC}"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488D60D-2C0E-418D-8ACF-9B4C4263BB61}" type="doc">
      <dgm:prSet loTypeId="urn:microsoft.com/office/officeart/2018/2/layout/IconLabelDescriptionList" loCatId="icon" qsTypeId="urn:microsoft.com/office/officeart/2005/8/quickstyle/simple1" qsCatId="simple" csTypeId="urn:microsoft.com/office/officeart/2005/8/colors/accent3_4" csCatId="accent3" phldr="1"/>
      <dgm:spPr/>
      <dgm:t>
        <a:bodyPr/>
        <a:lstStyle/>
        <a:p>
          <a:endParaRPr lang="en-US"/>
        </a:p>
      </dgm:t>
    </dgm:pt>
    <dgm:pt modelId="{2186F8D4-B5B5-4B08-94EB-C722BD3CF978}">
      <dgm:prSet phldrT="[Text]"/>
      <dgm:spPr/>
      <dgm:t>
        <a:bodyPr/>
        <a:lstStyle/>
        <a:p>
          <a:pPr>
            <a:lnSpc>
              <a:spcPct val="100000"/>
            </a:lnSpc>
            <a:defRPr b="1"/>
          </a:pPr>
          <a:r>
            <a:rPr lang="en-US" dirty="0">
              <a:latin typeface="Arial"/>
              <a:cs typeface="Arial"/>
            </a:rPr>
            <a:t>Local Agreement</a:t>
          </a:r>
          <a:endParaRPr lang="en-US" dirty="0"/>
        </a:p>
      </dgm:t>
    </dgm:pt>
    <dgm:pt modelId="{D9E87313-0940-480A-AB9A-4440B453B929}" type="parTrans" cxnId="{F9A73437-3287-4DC8-83E4-3B5DE19F7902}">
      <dgm:prSet/>
      <dgm:spPr/>
      <dgm:t>
        <a:bodyPr/>
        <a:lstStyle/>
        <a:p>
          <a:endParaRPr lang="en-US"/>
        </a:p>
      </dgm:t>
    </dgm:pt>
    <dgm:pt modelId="{BC29A01E-2056-4030-BB82-2DC5076766DD}" type="sibTrans" cxnId="{F9A73437-3287-4DC8-83E4-3B5DE19F7902}">
      <dgm:prSet/>
      <dgm:spPr/>
      <dgm:t>
        <a:bodyPr/>
        <a:lstStyle/>
        <a:p>
          <a:endParaRPr lang="en-US"/>
        </a:p>
      </dgm:t>
    </dgm:pt>
    <dgm:pt modelId="{7FFBA00C-662C-4A7F-97CF-A206CEF10056}">
      <dgm:prSet phldrT="[Text]" custT="1"/>
      <dgm:spPr/>
      <dgm:t>
        <a:bodyPr/>
        <a:lstStyle/>
        <a:p>
          <a:pPr>
            <a:lnSpc>
              <a:spcPct val="100000"/>
            </a:lnSpc>
          </a:pPr>
          <a:r>
            <a:rPr lang="en-US" sz="1800" dirty="0">
              <a:latin typeface="Arial" panose="020B0604020202020204" pitchFamily="34" charset="0"/>
              <a:cs typeface="Arial" panose="020B0604020202020204" pitchFamily="34" charset="0"/>
            </a:rPr>
            <a:t>Agreement between a local CTC or district with CTE programs and one Postsecondary Institution</a:t>
          </a:r>
        </a:p>
      </dgm:t>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18745895-42A7-4601-8673-244B97B8FA13}" type="parTrans" cxnId="{6C03C40A-E408-42A9-A083-C6A0D9169F12}">
      <dgm:prSet/>
      <dgm:spPr/>
      <dgm:t>
        <a:bodyPr/>
        <a:lstStyle/>
        <a:p>
          <a:endParaRPr lang="en-US"/>
        </a:p>
      </dgm:t>
    </dgm:pt>
    <dgm:pt modelId="{479B3C1D-5CC9-433E-896D-9BDE444BD558}" type="sibTrans" cxnId="{6C03C40A-E408-42A9-A083-C6A0D9169F12}">
      <dgm:prSet/>
      <dgm:spPr/>
      <dgm:t>
        <a:bodyPr/>
        <a:lstStyle/>
        <a:p>
          <a:endParaRPr lang="en-US"/>
        </a:p>
      </dgm:t>
    </dgm:pt>
    <dgm:pt modelId="{B1071B1F-0373-4847-A2C7-731733BFE541}">
      <dgm:prSet phldrT="[Text]" custT="1"/>
      <dgm:spPr/>
      <dgm:t>
        <a:bodyPr/>
        <a:lstStyle/>
        <a:p>
          <a:pPr>
            <a:lnSpc>
              <a:spcPct val="100000"/>
            </a:lnSpc>
          </a:pPr>
          <a:r>
            <a:rPr lang="en-US" sz="1800" dirty="0">
              <a:latin typeface="Arial" panose="020B0604020202020204" pitchFamily="34" charset="0"/>
              <a:cs typeface="Arial" panose="020B0604020202020204" pitchFamily="34" charset="0"/>
            </a:rPr>
            <a:t>Equal to or greater than 6 credits </a:t>
          </a:r>
        </a:p>
      </dgm:t>
    </dgm:pt>
    <dgm:pt modelId="{B4BD2575-1515-455F-B4F3-75F8C7DE1138}" type="parTrans" cxnId="{C61EC2DD-52E1-40FB-B9B2-A31AEF8CE273}">
      <dgm:prSet/>
      <dgm:spPr/>
      <dgm:t>
        <a:bodyPr/>
        <a:lstStyle/>
        <a:p>
          <a:endParaRPr lang="en-US"/>
        </a:p>
      </dgm:t>
    </dgm:pt>
    <dgm:pt modelId="{6598C808-DAA2-48EA-8242-D0726E3DDD00}" type="sibTrans" cxnId="{C61EC2DD-52E1-40FB-B9B2-A31AEF8CE273}">
      <dgm:prSet/>
      <dgm:spPr/>
      <dgm:t>
        <a:bodyPr/>
        <a:lstStyle/>
        <a:p>
          <a:endParaRPr lang="en-US"/>
        </a:p>
      </dgm:t>
    </dgm:pt>
    <dgm:pt modelId="{C0E62063-7F4C-47D3-B7C3-953AE859D5A6}">
      <dgm:prSet phldrT="[Text]"/>
      <dgm:spPr/>
      <dgm:t>
        <a:bodyPr/>
        <a:lstStyle/>
        <a:p>
          <a:pPr>
            <a:lnSpc>
              <a:spcPct val="100000"/>
            </a:lnSpc>
            <a:defRPr b="1"/>
          </a:pPr>
          <a:r>
            <a:rPr lang="en-US" dirty="0">
              <a:latin typeface="Arial"/>
              <a:cs typeface="Arial"/>
            </a:rPr>
            <a:t>Alignment Agreement</a:t>
          </a:r>
          <a:endParaRPr lang="en-US" dirty="0"/>
        </a:p>
      </dgm:t>
    </dgm:pt>
    <dgm:pt modelId="{617E5DCA-5476-40A0-9AD2-6416492B6A2F}" type="parTrans" cxnId="{DA60D92B-3623-4A37-A1A3-8AA0AB823E65}">
      <dgm:prSet/>
      <dgm:spPr/>
      <dgm:t>
        <a:bodyPr/>
        <a:lstStyle/>
        <a:p>
          <a:endParaRPr lang="en-US"/>
        </a:p>
      </dgm:t>
    </dgm:pt>
    <dgm:pt modelId="{9FEA850D-CDAD-468A-B4AE-F3C4B0522135}" type="sibTrans" cxnId="{DA60D92B-3623-4A37-A1A3-8AA0AB823E65}">
      <dgm:prSet/>
      <dgm:spPr/>
      <dgm:t>
        <a:bodyPr/>
        <a:lstStyle/>
        <a:p>
          <a:endParaRPr lang="en-US"/>
        </a:p>
      </dgm:t>
    </dgm:pt>
    <dgm:pt modelId="{9F53D047-8533-4143-860E-1E5E96252A8A}">
      <dgm:prSet phldrT="[Text]" custT="1"/>
      <dgm:spPr/>
      <dgm:t>
        <a:bodyPr/>
        <a:lstStyle/>
        <a:p>
          <a:pPr>
            <a:lnSpc>
              <a:spcPct val="100000"/>
            </a:lnSpc>
          </a:pPr>
          <a:r>
            <a:rPr lang="en-US" sz="1800" dirty="0">
              <a:latin typeface="Arial" panose="020B0604020202020204" pitchFamily="34" charset="0"/>
              <a:cs typeface="Arial" panose="020B0604020202020204" pitchFamily="34" charset="0"/>
            </a:rPr>
            <a:t>Agreement between a local CTC or district with CTE programs and one Postsecondary Institution</a:t>
          </a:r>
        </a:p>
      </dgm:t>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CE655FF4-FF5F-4055-AB46-3D5C16FFD33D}" type="parTrans" cxnId="{CB659E31-B35D-41BF-98D7-91C3B04A41AF}">
      <dgm:prSet/>
      <dgm:spPr/>
      <dgm:t>
        <a:bodyPr/>
        <a:lstStyle/>
        <a:p>
          <a:endParaRPr lang="en-US"/>
        </a:p>
      </dgm:t>
    </dgm:pt>
    <dgm:pt modelId="{8409AA4B-B148-412F-852F-8E52C72CFF07}" type="sibTrans" cxnId="{CB659E31-B35D-41BF-98D7-91C3B04A41AF}">
      <dgm:prSet/>
      <dgm:spPr/>
      <dgm:t>
        <a:bodyPr/>
        <a:lstStyle/>
        <a:p>
          <a:endParaRPr lang="en-US"/>
        </a:p>
      </dgm:t>
    </dgm:pt>
    <dgm:pt modelId="{AE494D36-7DD4-4E28-A2B7-156C521A703C}">
      <dgm:prSet phldrT="[Text]" custT="1"/>
      <dgm:spPr/>
      <dgm:t>
        <a:bodyPr/>
        <a:lstStyle/>
        <a:p>
          <a:pPr>
            <a:lnSpc>
              <a:spcPct val="100000"/>
            </a:lnSpc>
          </a:pPr>
          <a:r>
            <a:rPr lang="en-US" sz="1800" dirty="0">
              <a:effectLst/>
              <a:latin typeface="Arial" panose="020B0604020202020204" pitchFamily="34" charset="0"/>
              <a:ea typeface="Aptos" panose="020B0004020202020204" pitchFamily="34" charset="0"/>
              <a:cs typeface="Arial" panose="020B0604020202020204" pitchFamily="34" charset="0"/>
            </a:rPr>
            <a:t>When both the statewide and local agreements are not possible due to restrictions set by third party accreditors or lack of a secondary program</a:t>
          </a:r>
          <a:endParaRPr lang="en-US" sz="1800" dirty="0">
            <a:latin typeface="Arial" panose="020B0604020202020204" pitchFamily="34" charset="0"/>
            <a:cs typeface="Arial" panose="020B0604020202020204" pitchFamily="34" charset="0"/>
          </a:endParaRPr>
        </a:p>
      </dgm:t>
    </dgm:pt>
    <dgm:pt modelId="{90A33C60-67AB-4BCC-8949-70598FF4A7EB}" type="parTrans" cxnId="{F03983BF-D61F-4065-883B-997A741DE4D9}">
      <dgm:prSet/>
      <dgm:spPr/>
      <dgm:t>
        <a:bodyPr/>
        <a:lstStyle/>
        <a:p>
          <a:endParaRPr lang="en-US"/>
        </a:p>
      </dgm:t>
    </dgm:pt>
    <dgm:pt modelId="{EC137C12-7D80-45D0-8CC4-D575A9DBE3AC}" type="sibTrans" cxnId="{F03983BF-D61F-4065-883B-997A741DE4D9}">
      <dgm:prSet/>
      <dgm:spPr/>
      <dgm:t>
        <a:bodyPr/>
        <a:lstStyle/>
        <a:p>
          <a:endParaRPr lang="en-US"/>
        </a:p>
      </dgm:t>
    </dgm:pt>
    <dgm:pt modelId="{F2668DA1-D0B5-4C43-A84D-5BCA63DA6382}">
      <dgm:prSet phldrT="[Text]" custT="1"/>
      <dgm:spPr/>
      <dgm:t>
        <a:bodyPr/>
        <a:lstStyle/>
        <a:p>
          <a:r>
            <a:rPr lang="en-US" sz="1800" dirty="0">
              <a:latin typeface="Arial" panose="020B0604020202020204" pitchFamily="34" charset="0"/>
              <a:cs typeface="Arial" panose="020B0604020202020204" pitchFamily="34" charset="0"/>
            </a:rPr>
            <a:t>3 technical, 3 general</a:t>
          </a:r>
        </a:p>
      </dgm:t>
    </dgm:pt>
    <dgm:pt modelId="{9353B098-E805-4D6D-B53B-1B384A5CD9CB}" type="parTrans" cxnId="{F3C8CE55-8C84-40E4-963D-03DE870E62DF}">
      <dgm:prSet/>
      <dgm:spPr/>
      <dgm:t>
        <a:bodyPr/>
        <a:lstStyle/>
        <a:p>
          <a:endParaRPr lang="en-US"/>
        </a:p>
      </dgm:t>
    </dgm:pt>
    <dgm:pt modelId="{921464CD-B918-4BE5-932F-9962F585EC13}" type="sibTrans" cxnId="{F3C8CE55-8C84-40E4-963D-03DE870E62DF}">
      <dgm:prSet/>
      <dgm:spPr/>
      <dgm:t>
        <a:bodyPr/>
        <a:lstStyle/>
        <a:p>
          <a:endParaRPr lang="en-US"/>
        </a:p>
      </dgm:t>
    </dgm:pt>
    <dgm:pt modelId="{DD7CD60C-8FC4-44E2-B04C-FB880A8ABB99}">
      <dgm:prSet phldrT="[Text]" custT="1"/>
      <dgm:spPr/>
      <dgm:t>
        <a:bodyPr/>
        <a:lstStyle/>
        <a:p>
          <a:pPr>
            <a:lnSpc>
              <a:spcPct val="100000"/>
            </a:lnSpc>
          </a:pPr>
          <a:r>
            <a:rPr lang="en-US" sz="1800" dirty="0">
              <a:effectLst/>
              <a:latin typeface="Arial" panose="020B0604020202020204" pitchFamily="34" charset="0"/>
              <a:ea typeface="Aptos" panose="020B0004020202020204" pitchFamily="34" charset="0"/>
              <a:cs typeface="Arial" panose="020B0604020202020204" pitchFamily="34" charset="0"/>
            </a:rPr>
            <a:t>POS must be an exact CIP to CIP match, or a CIP to CIP-related match</a:t>
          </a:r>
          <a:endParaRPr lang="en-US" sz="1800" dirty="0">
            <a:latin typeface="Arial" panose="020B0604020202020204" pitchFamily="34" charset="0"/>
            <a:cs typeface="Arial" panose="020B0604020202020204" pitchFamily="34" charset="0"/>
          </a:endParaRPr>
        </a:p>
      </dgm:t>
    </dgm:pt>
    <dgm:pt modelId="{0C9610FE-22CC-4E6D-9D7C-E63D9A8C1BFA}" type="parTrans" cxnId="{2F2B677F-91DC-40A6-81EF-93D8C2C6756A}">
      <dgm:prSet/>
      <dgm:spPr/>
      <dgm:t>
        <a:bodyPr/>
        <a:lstStyle/>
        <a:p>
          <a:endParaRPr lang="en-US"/>
        </a:p>
      </dgm:t>
    </dgm:pt>
    <dgm:pt modelId="{E904E439-B6E1-4010-825E-1A980ED671D8}" type="sibTrans" cxnId="{2F2B677F-91DC-40A6-81EF-93D8C2C6756A}">
      <dgm:prSet/>
      <dgm:spPr/>
      <dgm:t>
        <a:bodyPr/>
        <a:lstStyle/>
        <a:p>
          <a:endParaRPr lang="en-US"/>
        </a:p>
      </dgm:t>
    </dgm:pt>
    <dgm:pt modelId="{D450255D-B956-4912-A4B5-6C9DE0FC1317}">
      <dgm:prSet phldrT="[Text]" custT="1"/>
      <dgm:spPr/>
      <dgm:t>
        <a:bodyPr/>
        <a:lstStyle/>
        <a:p>
          <a:pPr>
            <a:lnSpc>
              <a:spcPct val="100000"/>
            </a:lnSpc>
          </a:pPr>
          <a:r>
            <a:rPr lang="en-US" sz="1800" dirty="0">
              <a:latin typeface="Arial" panose="020B0604020202020204" pitchFamily="34" charset="0"/>
              <a:cs typeface="Arial" panose="020B0604020202020204" pitchFamily="34" charset="0"/>
            </a:rPr>
            <a:t>Fewer than 6 credits</a:t>
          </a:r>
        </a:p>
      </dgm:t>
    </dgm:pt>
    <dgm:pt modelId="{BCE466BA-ED25-41A4-AB14-6395999B18BE}" type="parTrans" cxnId="{8EADA5E3-B2C2-4CE6-AA26-D2BE72568BFD}">
      <dgm:prSet/>
      <dgm:spPr/>
      <dgm:t>
        <a:bodyPr/>
        <a:lstStyle/>
        <a:p>
          <a:endParaRPr lang="en-US"/>
        </a:p>
      </dgm:t>
    </dgm:pt>
    <dgm:pt modelId="{F344799B-5747-4278-9CF9-1C6725668C99}" type="sibTrans" cxnId="{8EADA5E3-B2C2-4CE6-AA26-D2BE72568BFD}">
      <dgm:prSet/>
      <dgm:spPr/>
      <dgm:t>
        <a:bodyPr/>
        <a:lstStyle/>
        <a:p>
          <a:endParaRPr lang="en-US"/>
        </a:p>
      </dgm:t>
    </dgm:pt>
    <dgm:pt modelId="{26576260-335E-469A-B115-9A6985834821}" type="pres">
      <dgm:prSet presAssocID="{F488D60D-2C0E-418D-8ACF-9B4C4263BB61}" presName="root" presStyleCnt="0">
        <dgm:presLayoutVars>
          <dgm:dir/>
          <dgm:resizeHandles val="exact"/>
        </dgm:presLayoutVars>
      </dgm:prSet>
      <dgm:spPr/>
    </dgm:pt>
    <dgm:pt modelId="{57AB68D5-D8BB-4454-BD2D-D309BB4046DD}" type="pres">
      <dgm:prSet presAssocID="{2186F8D4-B5B5-4B08-94EB-C722BD3CF978}" presName="compNode" presStyleCnt="0"/>
      <dgm:spPr/>
    </dgm:pt>
    <dgm:pt modelId="{3FE8677E-5C70-4B0D-806E-9FD80B094B99}" type="pres">
      <dgm:prSet presAssocID="{2186F8D4-B5B5-4B08-94EB-C722BD3CF978}" presName="iconRect" presStyleLbl="node1" presStyleIdx="0"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95077E27-C36A-4A7C-A783-A389811CA380}" type="pres">
      <dgm:prSet presAssocID="{2186F8D4-B5B5-4B08-94EB-C722BD3CF978}" presName="iconSpace" presStyleCnt="0"/>
      <dgm:spPr/>
    </dgm:pt>
    <dgm:pt modelId="{B23DA871-4578-4FD6-9D70-B02F96105424}" type="pres">
      <dgm:prSet presAssocID="{2186F8D4-B5B5-4B08-94EB-C722BD3CF978}" presName="parTx" presStyleLbl="revTx" presStyleIdx="0" presStyleCnt="4">
        <dgm:presLayoutVars>
          <dgm:chMax val="0"/>
          <dgm:chPref val="0"/>
        </dgm:presLayoutVars>
      </dgm:prSet>
      <dgm:spPr/>
    </dgm:pt>
    <dgm:pt modelId="{925968F7-62CC-4D65-B5FE-993247631E7B}" type="pres">
      <dgm:prSet presAssocID="{2186F8D4-B5B5-4B08-94EB-C722BD3CF978}" presName="txSpace" presStyleCnt="0"/>
      <dgm:spPr/>
    </dgm:pt>
    <dgm:pt modelId="{80CD4A59-570A-48E2-B0D3-E103F45CD496}" type="pres">
      <dgm:prSet presAssocID="{2186F8D4-B5B5-4B08-94EB-C722BD3CF978}" presName="desTx" presStyleLbl="revTx" presStyleIdx="1" presStyleCnt="4">
        <dgm:presLayoutVars/>
      </dgm:prSet>
      <dgm:spPr/>
    </dgm:pt>
    <dgm:pt modelId="{DDC33797-FFEB-4FE3-AC58-A01B57FCA79F}" type="pres">
      <dgm:prSet presAssocID="{BC29A01E-2056-4030-BB82-2DC5076766DD}" presName="sibTrans" presStyleCnt="0"/>
      <dgm:spPr/>
    </dgm:pt>
    <dgm:pt modelId="{6ADCCA6B-5918-4886-91B8-204BD569F25B}" type="pres">
      <dgm:prSet presAssocID="{C0E62063-7F4C-47D3-B7C3-953AE859D5A6}" presName="compNode" presStyleCnt="0"/>
      <dgm:spPr/>
    </dgm:pt>
    <dgm:pt modelId="{90E9BD3E-7DBB-4CDE-B18E-C2C79D9E52EC}" type="pres">
      <dgm:prSet presAssocID="{C0E62063-7F4C-47D3-B7C3-953AE859D5A6}" presName="iconRect" presStyleLbl="node1" presStyleIdx="1"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BD469C7D-99CD-40BF-995D-0DAAC1F62ED9}" type="pres">
      <dgm:prSet presAssocID="{C0E62063-7F4C-47D3-B7C3-953AE859D5A6}" presName="iconSpace" presStyleCnt="0"/>
      <dgm:spPr/>
    </dgm:pt>
    <dgm:pt modelId="{667320FF-FEAF-411C-B93D-985746071731}" type="pres">
      <dgm:prSet presAssocID="{C0E62063-7F4C-47D3-B7C3-953AE859D5A6}" presName="parTx" presStyleLbl="revTx" presStyleIdx="2" presStyleCnt="4">
        <dgm:presLayoutVars>
          <dgm:chMax val="0"/>
          <dgm:chPref val="0"/>
        </dgm:presLayoutVars>
      </dgm:prSet>
      <dgm:spPr/>
    </dgm:pt>
    <dgm:pt modelId="{C66307AF-7EC4-4F1F-BA3C-5F3DB4855F6A}" type="pres">
      <dgm:prSet presAssocID="{C0E62063-7F4C-47D3-B7C3-953AE859D5A6}" presName="txSpace" presStyleCnt="0"/>
      <dgm:spPr/>
    </dgm:pt>
    <dgm:pt modelId="{C4B700DD-D974-4D57-AF3C-61D9C66616AD}" type="pres">
      <dgm:prSet presAssocID="{C0E62063-7F4C-47D3-B7C3-953AE859D5A6}" presName="desTx" presStyleLbl="revTx" presStyleIdx="3" presStyleCnt="4">
        <dgm:presLayoutVars/>
      </dgm:prSet>
      <dgm:spPr/>
    </dgm:pt>
  </dgm:ptLst>
  <dgm:cxnLst>
    <dgm:cxn modelId="{6C03C40A-E408-42A9-A083-C6A0D9169F12}" srcId="{2186F8D4-B5B5-4B08-94EB-C722BD3CF978}" destId="{7FFBA00C-662C-4A7F-97CF-A206CEF10056}" srcOrd="0" destOrd="0" parTransId="{18745895-42A7-4601-8673-244B97B8FA13}" sibTransId="{479B3C1D-5CC9-433E-896D-9BDE444BD558}"/>
    <dgm:cxn modelId="{DDC1A10C-B518-4CBF-8E88-3C89C16356D8}" type="presOf" srcId="{2186F8D4-B5B5-4B08-94EB-C722BD3CF978}" destId="{B23DA871-4578-4FD6-9D70-B02F96105424}" srcOrd="0" destOrd="0" presId="urn:microsoft.com/office/officeart/2018/2/layout/IconLabelDescriptionList"/>
    <dgm:cxn modelId="{DA60D92B-3623-4A37-A1A3-8AA0AB823E65}" srcId="{F488D60D-2C0E-418D-8ACF-9B4C4263BB61}" destId="{C0E62063-7F4C-47D3-B7C3-953AE859D5A6}" srcOrd="1" destOrd="0" parTransId="{617E5DCA-5476-40A0-9AD2-6416492B6A2F}" sibTransId="{9FEA850D-CDAD-468A-B4AE-F3C4B0522135}"/>
    <dgm:cxn modelId="{CB659E31-B35D-41BF-98D7-91C3B04A41AF}" srcId="{C0E62063-7F4C-47D3-B7C3-953AE859D5A6}" destId="{9F53D047-8533-4143-860E-1E5E96252A8A}" srcOrd="0" destOrd="0" parTransId="{CE655FF4-FF5F-4055-AB46-3D5C16FFD33D}" sibTransId="{8409AA4B-B148-412F-852F-8E52C72CFF07}"/>
    <dgm:cxn modelId="{F9A73437-3287-4DC8-83E4-3B5DE19F7902}" srcId="{F488D60D-2C0E-418D-8ACF-9B4C4263BB61}" destId="{2186F8D4-B5B5-4B08-94EB-C722BD3CF978}" srcOrd="0" destOrd="0" parTransId="{D9E87313-0940-480A-AB9A-4440B453B929}" sibTransId="{BC29A01E-2056-4030-BB82-2DC5076766DD}"/>
    <dgm:cxn modelId="{AB2BFF4A-8991-4721-9204-90443954DACC}" type="presOf" srcId="{AE494D36-7DD4-4E28-A2B7-156C521A703C}" destId="{C4B700DD-D974-4D57-AF3C-61D9C66616AD}" srcOrd="0" destOrd="1" presId="urn:microsoft.com/office/officeart/2018/2/layout/IconLabelDescriptionList"/>
    <dgm:cxn modelId="{F3C8CE55-8C84-40E4-963D-03DE870E62DF}" srcId="{B1071B1F-0373-4847-A2C7-731733BFE541}" destId="{F2668DA1-D0B5-4C43-A84D-5BCA63DA6382}" srcOrd="0" destOrd="0" parTransId="{9353B098-E805-4D6D-B53B-1B384A5CD9CB}" sibTransId="{921464CD-B918-4BE5-932F-9962F585EC13}"/>
    <dgm:cxn modelId="{9313747C-9A6A-4C6A-9E62-31BEDDF3D07F}" type="presOf" srcId="{DD7CD60C-8FC4-44E2-B04C-FB880A8ABB99}" destId="{80CD4A59-570A-48E2-B0D3-E103F45CD496}" srcOrd="0" destOrd="3" presId="urn:microsoft.com/office/officeart/2018/2/layout/IconLabelDescriptionList"/>
    <dgm:cxn modelId="{2F2B677F-91DC-40A6-81EF-93D8C2C6756A}" srcId="{2186F8D4-B5B5-4B08-94EB-C722BD3CF978}" destId="{DD7CD60C-8FC4-44E2-B04C-FB880A8ABB99}" srcOrd="2" destOrd="0" parTransId="{0C9610FE-22CC-4E6D-9D7C-E63D9A8C1BFA}" sibTransId="{E904E439-B6E1-4010-825E-1A980ED671D8}"/>
    <dgm:cxn modelId="{EFC1239B-5A27-48C2-9902-05A797D36774}" type="presOf" srcId="{7FFBA00C-662C-4A7F-97CF-A206CEF10056}" destId="{80CD4A59-570A-48E2-B0D3-E103F45CD496}" srcOrd="0" destOrd="0" presId="urn:microsoft.com/office/officeart/2018/2/layout/IconLabelDescriptionList"/>
    <dgm:cxn modelId="{84FECAB0-3605-46E9-B16D-394923BDEA8E}" type="presOf" srcId="{C0E62063-7F4C-47D3-B7C3-953AE859D5A6}" destId="{667320FF-FEAF-411C-B93D-985746071731}" srcOrd="0" destOrd="0" presId="urn:microsoft.com/office/officeart/2018/2/layout/IconLabelDescriptionList"/>
    <dgm:cxn modelId="{2BE0B7B3-93B8-4D08-94C2-CDE5B84B9D62}" type="presOf" srcId="{9F53D047-8533-4143-860E-1E5E96252A8A}" destId="{C4B700DD-D974-4D57-AF3C-61D9C66616AD}" srcOrd="0" destOrd="0" presId="urn:microsoft.com/office/officeart/2018/2/layout/IconLabelDescriptionList"/>
    <dgm:cxn modelId="{118D53BD-65D0-43EB-A959-31BF3511B0C3}" type="presOf" srcId="{D450255D-B956-4912-A4B5-6C9DE0FC1317}" destId="{C4B700DD-D974-4D57-AF3C-61D9C66616AD}" srcOrd="0" destOrd="2" presId="urn:microsoft.com/office/officeart/2018/2/layout/IconLabelDescriptionList"/>
    <dgm:cxn modelId="{F03983BF-D61F-4065-883B-997A741DE4D9}" srcId="{C0E62063-7F4C-47D3-B7C3-953AE859D5A6}" destId="{AE494D36-7DD4-4E28-A2B7-156C521A703C}" srcOrd="1" destOrd="0" parTransId="{90A33C60-67AB-4BCC-8949-70598FF4A7EB}" sibTransId="{EC137C12-7D80-45D0-8CC4-D575A9DBE3AC}"/>
    <dgm:cxn modelId="{6BACF1D4-FF5F-40CE-A142-A45491AFADAC}" type="presOf" srcId="{F2668DA1-D0B5-4C43-A84D-5BCA63DA6382}" destId="{80CD4A59-570A-48E2-B0D3-E103F45CD496}" srcOrd="0" destOrd="2" presId="urn:microsoft.com/office/officeart/2018/2/layout/IconLabelDescriptionList"/>
    <dgm:cxn modelId="{D27455D5-1F01-4263-AC13-6B0806399BFE}" type="presOf" srcId="{B1071B1F-0373-4847-A2C7-731733BFE541}" destId="{80CD4A59-570A-48E2-B0D3-E103F45CD496}" srcOrd="0" destOrd="1" presId="urn:microsoft.com/office/officeart/2018/2/layout/IconLabelDescriptionList"/>
    <dgm:cxn modelId="{C61EC2DD-52E1-40FB-B9B2-A31AEF8CE273}" srcId="{2186F8D4-B5B5-4B08-94EB-C722BD3CF978}" destId="{B1071B1F-0373-4847-A2C7-731733BFE541}" srcOrd="1" destOrd="0" parTransId="{B4BD2575-1515-455F-B4F3-75F8C7DE1138}" sibTransId="{6598C808-DAA2-48EA-8242-D0726E3DDD00}"/>
    <dgm:cxn modelId="{8EADA5E3-B2C2-4CE6-AA26-D2BE72568BFD}" srcId="{C0E62063-7F4C-47D3-B7C3-953AE859D5A6}" destId="{D450255D-B956-4912-A4B5-6C9DE0FC1317}" srcOrd="2" destOrd="0" parTransId="{BCE466BA-ED25-41A4-AB14-6395999B18BE}" sibTransId="{F344799B-5747-4278-9CF9-1C6725668C99}"/>
    <dgm:cxn modelId="{925EDCF7-DBAA-42C2-898C-F87DE6501F7C}" type="presOf" srcId="{F488D60D-2C0E-418D-8ACF-9B4C4263BB61}" destId="{26576260-335E-469A-B115-9A6985834821}" srcOrd="0" destOrd="0" presId="urn:microsoft.com/office/officeart/2018/2/layout/IconLabelDescriptionList"/>
    <dgm:cxn modelId="{9EA9AB0C-75C3-42AB-BF09-36E0A8944045}" type="presParOf" srcId="{26576260-335E-469A-B115-9A6985834821}" destId="{57AB68D5-D8BB-4454-BD2D-D309BB4046DD}" srcOrd="0" destOrd="0" presId="urn:microsoft.com/office/officeart/2018/2/layout/IconLabelDescriptionList"/>
    <dgm:cxn modelId="{566B2575-4953-4096-A36F-EECAE757B799}" type="presParOf" srcId="{57AB68D5-D8BB-4454-BD2D-D309BB4046DD}" destId="{3FE8677E-5C70-4B0D-806E-9FD80B094B99}" srcOrd="0" destOrd="0" presId="urn:microsoft.com/office/officeart/2018/2/layout/IconLabelDescriptionList"/>
    <dgm:cxn modelId="{92E0FB9D-C414-446E-BDD2-E6E970F49825}" type="presParOf" srcId="{57AB68D5-D8BB-4454-BD2D-D309BB4046DD}" destId="{95077E27-C36A-4A7C-A783-A389811CA380}" srcOrd="1" destOrd="0" presId="urn:microsoft.com/office/officeart/2018/2/layout/IconLabelDescriptionList"/>
    <dgm:cxn modelId="{BAF3558E-B78E-4EE7-80C1-7A0C3CE6FFB6}" type="presParOf" srcId="{57AB68D5-D8BB-4454-BD2D-D309BB4046DD}" destId="{B23DA871-4578-4FD6-9D70-B02F96105424}" srcOrd="2" destOrd="0" presId="urn:microsoft.com/office/officeart/2018/2/layout/IconLabelDescriptionList"/>
    <dgm:cxn modelId="{7EC141A4-79DD-4DAC-85D5-BA7E06C90054}" type="presParOf" srcId="{57AB68D5-D8BB-4454-BD2D-D309BB4046DD}" destId="{925968F7-62CC-4D65-B5FE-993247631E7B}" srcOrd="3" destOrd="0" presId="urn:microsoft.com/office/officeart/2018/2/layout/IconLabelDescriptionList"/>
    <dgm:cxn modelId="{F3C4164C-0077-4C0D-B737-BCD5768EEAC1}" type="presParOf" srcId="{57AB68D5-D8BB-4454-BD2D-D309BB4046DD}" destId="{80CD4A59-570A-48E2-B0D3-E103F45CD496}" srcOrd="4" destOrd="0" presId="urn:microsoft.com/office/officeart/2018/2/layout/IconLabelDescriptionList"/>
    <dgm:cxn modelId="{C5BE0AF5-1ED0-4CC8-AFC3-4E0FD2738014}" type="presParOf" srcId="{26576260-335E-469A-B115-9A6985834821}" destId="{DDC33797-FFEB-4FE3-AC58-A01B57FCA79F}" srcOrd="1" destOrd="0" presId="urn:microsoft.com/office/officeart/2018/2/layout/IconLabelDescriptionList"/>
    <dgm:cxn modelId="{8AA6451B-7865-4874-9AC7-B8E90F897865}" type="presParOf" srcId="{26576260-335E-469A-B115-9A6985834821}" destId="{6ADCCA6B-5918-4886-91B8-204BD569F25B}" srcOrd="2" destOrd="0" presId="urn:microsoft.com/office/officeart/2018/2/layout/IconLabelDescriptionList"/>
    <dgm:cxn modelId="{4568F69D-C61A-4BA8-A209-5BAA169EB129}" type="presParOf" srcId="{6ADCCA6B-5918-4886-91B8-204BD569F25B}" destId="{90E9BD3E-7DBB-4CDE-B18E-C2C79D9E52EC}" srcOrd="0" destOrd="0" presId="urn:microsoft.com/office/officeart/2018/2/layout/IconLabelDescriptionList"/>
    <dgm:cxn modelId="{F85BDC40-97C9-49BE-A61C-6E5F55866F28}" type="presParOf" srcId="{6ADCCA6B-5918-4886-91B8-204BD569F25B}" destId="{BD469C7D-99CD-40BF-995D-0DAAC1F62ED9}" srcOrd="1" destOrd="0" presId="urn:microsoft.com/office/officeart/2018/2/layout/IconLabelDescriptionList"/>
    <dgm:cxn modelId="{EFBFE919-DB77-42FE-AF92-7789E91B3DE6}" type="presParOf" srcId="{6ADCCA6B-5918-4886-91B8-204BD569F25B}" destId="{667320FF-FEAF-411C-B93D-985746071731}" srcOrd="2" destOrd="0" presId="urn:microsoft.com/office/officeart/2018/2/layout/IconLabelDescriptionList"/>
    <dgm:cxn modelId="{730EDDB3-C4F1-4A1D-99E0-0C92D3F5E79C}" type="presParOf" srcId="{6ADCCA6B-5918-4886-91B8-204BD569F25B}" destId="{C66307AF-7EC4-4F1F-BA3C-5F3DB4855F6A}" srcOrd="3" destOrd="0" presId="urn:microsoft.com/office/officeart/2018/2/layout/IconLabelDescriptionList"/>
    <dgm:cxn modelId="{0064E464-0295-4423-9DE5-B600DF504214}" type="presParOf" srcId="{6ADCCA6B-5918-4886-91B8-204BD569F25B}" destId="{C4B700DD-D974-4D57-AF3C-61D9C66616AD}"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9AF7D2C6-463C-48D0-BFB7-18BC59C51054}" type="doc">
      <dgm:prSet loTypeId="urn:microsoft.com/office/officeart/2008/layout/VerticalCurvedList" loCatId="list" qsTypeId="urn:microsoft.com/office/officeart/2005/8/quickstyle/3d3" qsCatId="3D" csTypeId="urn:microsoft.com/office/officeart/2005/8/colors/accent0_3" csCatId="mainScheme" phldr="1"/>
      <dgm:spPr/>
      <dgm:t>
        <a:bodyPr/>
        <a:lstStyle/>
        <a:p>
          <a:endParaRPr lang="en-US"/>
        </a:p>
      </dgm:t>
    </dgm:pt>
    <dgm:pt modelId="{1C529EBD-27A1-44C1-B512-CE28D3F95C20}">
      <dgm:prSet phldrT="[Text]"/>
      <dgm:spPr/>
      <dgm:t>
        <a:bodyPr/>
        <a:lstStyle/>
        <a:p>
          <a:pPr>
            <a:buFont typeface="Arial" panose="020B0604020202020204" pitchFamily="34" charset="0"/>
            <a:buChar char="•"/>
          </a:pPr>
          <a:r>
            <a:rPr lang="en-US" dirty="0">
              <a:latin typeface="Arial"/>
              <a:cs typeface="Times New Roman"/>
            </a:rPr>
            <a:t>Provide a nonduplicative sequence of coursework leading to technical skill proficiency </a:t>
          </a:r>
          <a:endParaRPr lang="en-US" dirty="0"/>
        </a:p>
      </dgm:t>
      <dgm:extLst>
        <a:ext uri="{E40237B7-FDA0-4F09-8148-C483321AD2D9}">
          <dgm14:cNvPr xmlns:dgm14="http://schemas.microsoft.com/office/drawing/2010/diagram" id="0" name="" descr="Provide a nonduplicative sequence of coursework leading to technical skill proficiency &#10;"/>
        </a:ext>
      </dgm:extLst>
    </dgm:pt>
    <dgm:pt modelId="{E8C31D5D-ABA2-4FBB-AAE8-7752D1285384}" type="parTrans" cxnId="{308C1481-567B-4516-A132-21C8470FBC19}">
      <dgm:prSet/>
      <dgm:spPr/>
      <dgm:t>
        <a:bodyPr/>
        <a:lstStyle/>
        <a:p>
          <a:endParaRPr lang="en-US"/>
        </a:p>
      </dgm:t>
    </dgm:pt>
    <dgm:pt modelId="{7D65A502-7C56-4A67-B3B4-9FB452889846}" type="sibTrans" cxnId="{308C1481-567B-4516-A132-21C8470FBC19}">
      <dgm:prSet/>
      <dgm:spPr/>
      <dgm:t>
        <a:bodyPr/>
        <a:lstStyle/>
        <a:p>
          <a:endParaRPr lang="en-US"/>
        </a:p>
      </dgm:t>
    </dgm:pt>
    <dgm:pt modelId="{77663831-DCD5-483C-A942-41EB889E0582}">
      <dgm:prSet phldrT="[Text]"/>
      <dgm:spPr/>
      <dgm:t>
        <a:bodyPr/>
        <a:lstStyle/>
        <a:p>
          <a:pPr>
            <a:buFont typeface="Arial" panose="020B0604020202020204" pitchFamily="34" charset="0"/>
            <a:buChar char="•"/>
          </a:pPr>
          <a:r>
            <a:rPr lang="en-US" dirty="0">
              <a:latin typeface="Arial"/>
              <a:cs typeface="Times New Roman"/>
            </a:rPr>
            <a:t>Decrease the cost of a postsecondary credential</a:t>
          </a:r>
          <a:endParaRPr lang="en-US" dirty="0"/>
        </a:p>
      </dgm:t>
      <dgm:extLst>
        <a:ext uri="{E40237B7-FDA0-4F09-8148-C483321AD2D9}">
          <dgm14:cNvPr xmlns:dgm14="http://schemas.microsoft.com/office/drawing/2010/diagram" id="0" name="" descr="Decrease the cost of a postsecondary credential&#10;"/>
        </a:ext>
      </dgm:extLst>
    </dgm:pt>
    <dgm:pt modelId="{258995BC-309D-4583-A3F6-036807488B4C}" type="parTrans" cxnId="{BC65F565-65CA-4602-A11B-7D099F4047B0}">
      <dgm:prSet/>
      <dgm:spPr/>
      <dgm:t>
        <a:bodyPr/>
        <a:lstStyle/>
        <a:p>
          <a:endParaRPr lang="en-US"/>
        </a:p>
      </dgm:t>
    </dgm:pt>
    <dgm:pt modelId="{B9B1CE9C-B987-4122-94BD-EA758638EE32}" type="sibTrans" cxnId="{BC65F565-65CA-4602-A11B-7D099F4047B0}">
      <dgm:prSet/>
      <dgm:spPr/>
      <dgm:t>
        <a:bodyPr/>
        <a:lstStyle/>
        <a:p>
          <a:endParaRPr lang="en-US"/>
        </a:p>
      </dgm:t>
    </dgm:pt>
    <dgm:pt modelId="{6526F2C3-6861-4C39-96A8-B0904026C3E3}">
      <dgm:prSet phldrT="[Text]"/>
      <dgm:spPr/>
      <dgm:t>
        <a:bodyPr/>
        <a:lstStyle/>
        <a:p>
          <a:pPr>
            <a:buFont typeface="Arial" panose="020B0604020202020204" pitchFamily="34" charset="0"/>
            <a:buChar char="•"/>
          </a:pPr>
          <a:r>
            <a:rPr lang="en-US" dirty="0">
              <a:latin typeface="Arial"/>
              <a:cs typeface="Times New Roman"/>
            </a:rPr>
            <a:t>Enter workforce sooner</a:t>
          </a:r>
          <a:endParaRPr lang="en-US" dirty="0"/>
        </a:p>
      </dgm:t>
      <dgm:extLst>
        <a:ext uri="{E40237B7-FDA0-4F09-8148-C483321AD2D9}">
          <dgm14:cNvPr xmlns:dgm14="http://schemas.microsoft.com/office/drawing/2010/diagram" id="0" name="" descr="Enter workforce sooner&#10;"/>
        </a:ext>
      </dgm:extLst>
    </dgm:pt>
    <dgm:pt modelId="{F3634EC0-65AC-4EE8-89CC-B2ABDF4FD3C1}" type="parTrans" cxnId="{266F3206-09CB-4FAA-AA79-7487CEE250FA}">
      <dgm:prSet/>
      <dgm:spPr/>
      <dgm:t>
        <a:bodyPr/>
        <a:lstStyle/>
        <a:p>
          <a:endParaRPr lang="en-US"/>
        </a:p>
      </dgm:t>
    </dgm:pt>
    <dgm:pt modelId="{9FFDAD4A-A014-4C1A-B6CF-F257A01701D7}" type="sibTrans" cxnId="{266F3206-09CB-4FAA-AA79-7487CEE250FA}">
      <dgm:prSet/>
      <dgm:spPr/>
      <dgm:t>
        <a:bodyPr/>
        <a:lstStyle/>
        <a:p>
          <a:endParaRPr lang="en-US"/>
        </a:p>
      </dgm:t>
    </dgm:pt>
    <dgm:pt modelId="{0C1DA968-78DB-4006-A687-15CDF0C04C26}">
      <dgm:prSet/>
      <dgm:spPr/>
      <dgm:t>
        <a:bodyPr/>
        <a:lstStyle/>
        <a:p>
          <a:r>
            <a:rPr lang="en-US" dirty="0">
              <a:latin typeface="Arial"/>
              <a:cs typeface="Times New Roman"/>
            </a:rPr>
            <a:t>Prepare for in-demand occupations</a:t>
          </a:r>
          <a:r>
            <a:rPr lang="en-US" dirty="0">
              <a:latin typeface="Arial"/>
              <a:cs typeface="Arial"/>
            </a:rPr>
            <a:t> </a:t>
          </a:r>
          <a:endParaRPr lang="en-US" dirty="0"/>
        </a:p>
      </dgm:t>
      <dgm:extLst>
        <a:ext uri="{E40237B7-FDA0-4F09-8148-C483321AD2D9}">
          <dgm14:cNvPr xmlns:dgm14="http://schemas.microsoft.com/office/drawing/2010/diagram" id="0" name="" descr="Prepare for in-demand occupations &#10;"/>
        </a:ext>
      </dgm:extLst>
    </dgm:pt>
    <dgm:pt modelId="{B734C9BE-A983-4D39-89F1-E035AD9F5CCA}" type="parTrans" cxnId="{1E226FD9-E5BC-4462-8043-B553B5B5BD86}">
      <dgm:prSet/>
      <dgm:spPr/>
      <dgm:t>
        <a:bodyPr/>
        <a:lstStyle/>
        <a:p>
          <a:endParaRPr lang="en-US"/>
        </a:p>
      </dgm:t>
    </dgm:pt>
    <dgm:pt modelId="{BEF57CAD-40EF-4305-8BBF-D0748C23B97E}" type="sibTrans" cxnId="{1E226FD9-E5BC-4462-8043-B553B5B5BD86}">
      <dgm:prSet/>
      <dgm:spPr/>
      <dgm:t>
        <a:bodyPr/>
        <a:lstStyle/>
        <a:p>
          <a:endParaRPr lang="en-US"/>
        </a:p>
      </dgm:t>
    </dgm:pt>
    <dgm:pt modelId="{0CB2D934-704A-4214-A4B2-97A8080D9A78}" type="pres">
      <dgm:prSet presAssocID="{9AF7D2C6-463C-48D0-BFB7-18BC59C51054}" presName="Name0" presStyleCnt="0">
        <dgm:presLayoutVars>
          <dgm:chMax val="7"/>
          <dgm:chPref val="7"/>
          <dgm:dir/>
        </dgm:presLayoutVars>
      </dgm:prSet>
      <dgm:spPr/>
    </dgm:pt>
    <dgm:pt modelId="{E7DC0CE1-9FA7-428B-AFA3-EF78E209457E}" type="pres">
      <dgm:prSet presAssocID="{9AF7D2C6-463C-48D0-BFB7-18BC59C51054}" presName="Name1" presStyleCnt="0"/>
      <dgm:spPr/>
    </dgm:pt>
    <dgm:pt modelId="{F06A1B91-6740-4B75-927E-3626F776BB04}" type="pres">
      <dgm:prSet presAssocID="{9AF7D2C6-463C-48D0-BFB7-18BC59C51054}" presName="cycle" presStyleCnt="0"/>
      <dgm:spPr/>
    </dgm:pt>
    <dgm:pt modelId="{96B39441-3A54-4A67-BB74-EC116A521367}" type="pres">
      <dgm:prSet presAssocID="{9AF7D2C6-463C-48D0-BFB7-18BC59C51054}" presName="srcNode" presStyleLbl="node1" presStyleIdx="0" presStyleCnt="4"/>
      <dgm:spPr/>
    </dgm:pt>
    <dgm:pt modelId="{43BDFE38-1EF6-4F67-BB9A-8A0DF36D5A08}" type="pres">
      <dgm:prSet presAssocID="{9AF7D2C6-463C-48D0-BFB7-18BC59C51054}" presName="conn" presStyleLbl="parChTrans1D2" presStyleIdx="0" presStyleCnt="1"/>
      <dgm:spPr/>
    </dgm:pt>
    <dgm:pt modelId="{8624824D-A846-4835-88DD-A1C8E6277C8D}" type="pres">
      <dgm:prSet presAssocID="{9AF7D2C6-463C-48D0-BFB7-18BC59C51054}" presName="extraNode" presStyleLbl="node1" presStyleIdx="0" presStyleCnt="4"/>
      <dgm:spPr/>
    </dgm:pt>
    <dgm:pt modelId="{8677379E-1E76-4F09-84F6-DC47B673D2FA}" type="pres">
      <dgm:prSet presAssocID="{9AF7D2C6-463C-48D0-BFB7-18BC59C51054}" presName="dstNode" presStyleLbl="node1" presStyleIdx="0" presStyleCnt="4"/>
      <dgm:spPr/>
    </dgm:pt>
    <dgm:pt modelId="{8A7D8EF5-0B9F-47A0-A68D-F6E8BAA00B5C}" type="pres">
      <dgm:prSet presAssocID="{1C529EBD-27A1-44C1-B512-CE28D3F95C20}" presName="text_1" presStyleLbl="node1" presStyleIdx="0" presStyleCnt="4">
        <dgm:presLayoutVars>
          <dgm:bulletEnabled val="1"/>
        </dgm:presLayoutVars>
      </dgm:prSet>
      <dgm:spPr/>
    </dgm:pt>
    <dgm:pt modelId="{E96CEC62-6C03-4FAC-B806-9BE9DD4512B4}" type="pres">
      <dgm:prSet presAssocID="{1C529EBD-27A1-44C1-B512-CE28D3F95C20}" presName="accent_1" presStyleCnt="0"/>
      <dgm:spPr/>
    </dgm:pt>
    <dgm:pt modelId="{E491AAA7-AD9F-4539-A106-A23ADC507AE3}" type="pres">
      <dgm:prSet presAssocID="{1C529EBD-27A1-44C1-B512-CE28D3F95C20}" presName="accentRepeatNode" presStyleLbl="solidFgAcc1" presStyleIdx="0" presStyleCnt="4"/>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7A7A1193-9E48-4808-B19B-E178610FB491}" type="pres">
      <dgm:prSet presAssocID="{77663831-DCD5-483C-A942-41EB889E0582}" presName="text_2" presStyleLbl="node1" presStyleIdx="1" presStyleCnt="4">
        <dgm:presLayoutVars>
          <dgm:bulletEnabled val="1"/>
        </dgm:presLayoutVars>
      </dgm:prSet>
      <dgm:spPr/>
    </dgm:pt>
    <dgm:pt modelId="{A3112C5D-6E3B-40C1-B45B-175ED3749D30}" type="pres">
      <dgm:prSet presAssocID="{77663831-DCD5-483C-A942-41EB889E0582}" presName="accent_2" presStyleCnt="0"/>
      <dgm:spPr/>
    </dgm:pt>
    <dgm:pt modelId="{4AE12483-665F-405E-A6A0-F9B1A621199A}" type="pres">
      <dgm:prSet presAssocID="{77663831-DCD5-483C-A942-41EB889E0582}" presName="accentRepeatNode" presStyleLbl="solidFgAcc1" presStyleIdx="1" presStyleCnt="4"/>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38B20827-7420-492A-9F3D-A75D1ECBF2D5}" type="pres">
      <dgm:prSet presAssocID="{6526F2C3-6861-4C39-96A8-B0904026C3E3}" presName="text_3" presStyleLbl="node1" presStyleIdx="2" presStyleCnt="4">
        <dgm:presLayoutVars>
          <dgm:bulletEnabled val="1"/>
        </dgm:presLayoutVars>
      </dgm:prSet>
      <dgm:spPr/>
    </dgm:pt>
    <dgm:pt modelId="{0D3CBCEC-D733-4F7D-A4B0-E5DAC89A4772}" type="pres">
      <dgm:prSet presAssocID="{6526F2C3-6861-4C39-96A8-B0904026C3E3}" presName="accent_3" presStyleCnt="0"/>
      <dgm:spPr/>
    </dgm:pt>
    <dgm:pt modelId="{67E29EB9-052F-4C1A-BC44-6C9621A920EC}" type="pres">
      <dgm:prSet presAssocID="{6526F2C3-6861-4C39-96A8-B0904026C3E3}" presName="accentRepeatNode" presStyleLbl="solidFgAcc1" presStyleIdx="2" presStyleCnt="4"/>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F48B8EC6-456A-44EC-A78A-164B09956EEB}" type="pres">
      <dgm:prSet presAssocID="{0C1DA968-78DB-4006-A687-15CDF0C04C26}" presName="text_4" presStyleLbl="node1" presStyleIdx="3" presStyleCnt="4">
        <dgm:presLayoutVars>
          <dgm:bulletEnabled val="1"/>
        </dgm:presLayoutVars>
      </dgm:prSet>
      <dgm:spPr/>
    </dgm:pt>
    <dgm:pt modelId="{D970A816-471C-4C81-AF3C-0FE2FAB2B275}" type="pres">
      <dgm:prSet presAssocID="{0C1DA968-78DB-4006-A687-15CDF0C04C26}" presName="accent_4" presStyleCnt="0"/>
      <dgm:spPr/>
    </dgm:pt>
    <dgm:pt modelId="{99E0D331-D07D-4CD5-9F5A-0B63564A32EA}" type="pres">
      <dgm:prSet presAssocID="{0C1DA968-78DB-4006-A687-15CDF0C04C26}" presName="accentRepeatNode" presStyleLbl="solidFgAcc1" presStyleIdx="3" presStyleCnt="4"/>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Lst>
  <dgm:cxnLst>
    <dgm:cxn modelId="{F72F4C04-2CDA-420A-8CEF-E0CCDD9B01E7}" type="presOf" srcId="{1C529EBD-27A1-44C1-B512-CE28D3F95C20}" destId="{8A7D8EF5-0B9F-47A0-A68D-F6E8BAA00B5C}" srcOrd="0" destOrd="0" presId="urn:microsoft.com/office/officeart/2008/layout/VerticalCurvedList"/>
    <dgm:cxn modelId="{266F3206-09CB-4FAA-AA79-7487CEE250FA}" srcId="{9AF7D2C6-463C-48D0-BFB7-18BC59C51054}" destId="{6526F2C3-6861-4C39-96A8-B0904026C3E3}" srcOrd="2" destOrd="0" parTransId="{F3634EC0-65AC-4EE8-89CC-B2ABDF4FD3C1}" sibTransId="{9FFDAD4A-A014-4C1A-B6CF-F257A01701D7}"/>
    <dgm:cxn modelId="{6F47AE32-EC82-4975-9812-85BB0668D9D2}" type="presOf" srcId="{0C1DA968-78DB-4006-A687-15CDF0C04C26}" destId="{F48B8EC6-456A-44EC-A78A-164B09956EEB}" srcOrd="0" destOrd="0" presId="urn:microsoft.com/office/officeart/2008/layout/VerticalCurvedList"/>
    <dgm:cxn modelId="{BC65F565-65CA-4602-A11B-7D099F4047B0}" srcId="{9AF7D2C6-463C-48D0-BFB7-18BC59C51054}" destId="{77663831-DCD5-483C-A942-41EB889E0582}" srcOrd="1" destOrd="0" parTransId="{258995BC-309D-4583-A3F6-036807488B4C}" sibTransId="{B9B1CE9C-B987-4122-94BD-EA758638EE32}"/>
    <dgm:cxn modelId="{A6789B76-3833-4000-BF6D-B331BC13515F}" type="presOf" srcId="{6526F2C3-6861-4C39-96A8-B0904026C3E3}" destId="{38B20827-7420-492A-9F3D-A75D1ECBF2D5}" srcOrd="0" destOrd="0" presId="urn:microsoft.com/office/officeart/2008/layout/VerticalCurvedList"/>
    <dgm:cxn modelId="{308C1481-567B-4516-A132-21C8470FBC19}" srcId="{9AF7D2C6-463C-48D0-BFB7-18BC59C51054}" destId="{1C529EBD-27A1-44C1-B512-CE28D3F95C20}" srcOrd="0" destOrd="0" parTransId="{E8C31D5D-ABA2-4FBB-AAE8-7752D1285384}" sibTransId="{7D65A502-7C56-4A67-B3B4-9FB452889846}"/>
    <dgm:cxn modelId="{3D6FBCAD-7959-41DF-BA2D-3DCFE4721F81}" type="presOf" srcId="{9AF7D2C6-463C-48D0-BFB7-18BC59C51054}" destId="{0CB2D934-704A-4214-A4B2-97A8080D9A78}" srcOrd="0" destOrd="0" presId="urn:microsoft.com/office/officeart/2008/layout/VerticalCurvedList"/>
    <dgm:cxn modelId="{0753B0B2-E6EC-4FA6-8383-BE8876E59CA7}" type="presOf" srcId="{77663831-DCD5-483C-A942-41EB889E0582}" destId="{7A7A1193-9E48-4808-B19B-E178610FB491}" srcOrd="0" destOrd="0" presId="urn:microsoft.com/office/officeart/2008/layout/VerticalCurvedList"/>
    <dgm:cxn modelId="{1E226FD9-E5BC-4462-8043-B553B5B5BD86}" srcId="{9AF7D2C6-463C-48D0-BFB7-18BC59C51054}" destId="{0C1DA968-78DB-4006-A687-15CDF0C04C26}" srcOrd="3" destOrd="0" parTransId="{B734C9BE-A983-4D39-89F1-E035AD9F5CCA}" sibTransId="{BEF57CAD-40EF-4305-8BBF-D0748C23B97E}"/>
    <dgm:cxn modelId="{24C07AFD-186C-4CB0-96D9-E1AF44873977}" type="presOf" srcId="{7D65A502-7C56-4A67-B3B4-9FB452889846}" destId="{43BDFE38-1EF6-4F67-BB9A-8A0DF36D5A08}" srcOrd="0" destOrd="0" presId="urn:microsoft.com/office/officeart/2008/layout/VerticalCurvedList"/>
    <dgm:cxn modelId="{012D865E-14FE-4AC1-B5F2-A8936FCD007D}" type="presParOf" srcId="{0CB2D934-704A-4214-A4B2-97A8080D9A78}" destId="{E7DC0CE1-9FA7-428B-AFA3-EF78E209457E}" srcOrd="0" destOrd="0" presId="urn:microsoft.com/office/officeart/2008/layout/VerticalCurvedList"/>
    <dgm:cxn modelId="{CE15BF4F-D47B-40F7-A70C-EC0525BA5898}" type="presParOf" srcId="{E7DC0CE1-9FA7-428B-AFA3-EF78E209457E}" destId="{F06A1B91-6740-4B75-927E-3626F776BB04}" srcOrd="0" destOrd="0" presId="urn:microsoft.com/office/officeart/2008/layout/VerticalCurvedList"/>
    <dgm:cxn modelId="{3AD05BDD-549B-40D1-AEB2-898B76FE5F33}" type="presParOf" srcId="{F06A1B91-6740-4B75-927E-3626F776BB04}" destId="{96B39441-3A54-4A67-BB74-EC116A521367}" srcOrd="0" destOrd="0" presId="urn:microsoft.com/office/officeart/2008/layout/VerticalCurvedList"/>
    <dgm:cxn modelId="{4DA2455F-D581-4B84-BB48-54AACC2B3E1F}" type="presParOf" srcId="{F06A1B91-6740-4B75-927E-3626F776BB04}" destId="{43BDFE38-1EF6-4F67-BB9A-8A0DF36D5A08}" srcOrd="1" destOrd="0" presId="urn:microsoft.com/office/officeart/2008/layout/VerticalCurvedList"/>
    <dgm:cxn modelId="{218B93AF-DBD0-45F7-AB0F-22C3601AD590}" type="presParOf" srcId="{F06A1B91-6740-4B75-927E-3626F776BB04}" destId="{8624824D-A846-4835-88DD-A1C8E6277C8D}" srcOrd="2" destOrd="0" presId="urn:microsoft.com/office/officeart/2008/layout/VerticalCurvedList"/>
    <dgm:cxn modelId="{B87102A6-FE05-4163-8E38-78E70611C571}" type="presParOf" srcId="{F06A1B91-6740-4B75-927E-3626F776BB04}" destId="{8677379E-1E76-4F09-84F6-DC47B673D2FA}" srcOrd="3" destOrd="0" presId="urn:microsoft.com/office/officeart/2008/layout/VerticalCurvedList"/>
    <dgm:cxn modelId="{BDA24983-D952-4BB9-A52A-906260322651}" type="presParOf" srcId="{E7DC0CE1-9FA7-428B-AFA3-EF78E209457E}" destId="{8A7D8EF5-0B9F-47A0-A68D-F6E8BAA00B5C}" srcOrd="1" destOrd="0" presId="urn:microsoft.com/office/officeart/2008/layout/VerticalCurvedList"/>
    <dgm:cxn modelId="{EB36A9D6-6793-415D-B911-1C08BAB22E04}" type="presParOf" srcId="{E7DC0CE1-9FA7-428B-AFA3-EF78E209457E}" destId="{E96CEC62-6C03-4FAC-B806-9BE9DD4512B4}" srcOrd="2" destOrd="0" presId="urn:microsoft.com/office/officeart/2008/layout/VerticalCurvedList"/>
    <dgm:cxn modelId="{A90F8CA9-8191-407B-A00B-F8BE0292D148}" type="presParOf" srcId="{E96CEC62-6C03-4FAC-B806-9BE9DD4512B4}" destId="{E491AAA7-AD9F-4539-A106-A23ADC507AE3}" srcOrd="0" destOrd="0" presId="urn:microsoft.com/office/officeart/2008/layout/VerticalCurvedList"/>
    <dgm:cxn modelId="{41335ACF-31C8-4FE4-8953-7E28C7487DD6}" type="presParOf" srcId="{E7DC0CE1-9FA7-428B-AFA3-EF78E209457E}" destId="{7A7A1193-9E48-4808-B19B-E178610FB491}" srcOrd="3" destOrd="0" presId="urn:microsoft.com/office/officeart/2008/layout/VerticalCurvedList"/>
    <dgm:cxn modelId="{5E0D85DE-356A-4C31-9F53-6D055FC9B54F}" type="presParOf" srcId="{E7DC0CE1-9FA7-428B-AFA3-EF78E209457E}" destId="{A3112C5D-6E3B-40C1-B45B-175ED3749D30}" srcOrd="4" destOrd="0" presId="urn:microsoft.com/office/officeart/2008/layout/VerticalCurvedList"/>
    <dgm:cxn modelId="{8845A21E-07CB-4AF8-BB5A-AB4ECCA6A6F5}" type="presParOf" srcId="{A3112C5D-6E3B-40C1-B45B-175ED3749D30}" destId="{4AE12483-665F-405E-A6A0-F9B1A621199A}" srcOrd="0" destOrd="0" presId="urn:microsoft.com/office/officeart/2008/layout/VerticalCurvedList"/>
    <dgm:cxn modelId="{DD3E30FE-FC00-45B8-AB8D-4A9BF57433EC}" type="presParOf" srcId="{E7DC0CE1-9FA7-428B-AFA3-EF78E209457E}" destId="{38B20827-7420-492A-9F3D-A75D1ECBF2D5}" srcOrd="5" destOrd="0" presId="urn:microsoft.com/office/officeart/2008/layout/VerticalCurvedList"/>
    <dgm:cxn modelId="{AA1969DE-113C-41FE-841B-126E2C4CA173}" type="presParOf" srcId="{E7DC0CE1-9FA7-428B-AFA3-EF78E209457E}" destId="{0D3CBCEC-D733-4F7D-A4B0-E5DAC89A4772}" srcOrd="6" destOrd="0" presId="urn:microsoft.com/office/officeart/2008/layout/VerticalCurvedList"/>
    <dgm:cxn modelId="{9B45C090-A560-41D3-B900-0E386EDF4494}" type="presParOf" srcId="{0D3CBCEC-D733-4F7D-A4B0-E5DAC89A4772}" destId="{67E29EB9-052F-4C1A-BC44-6C9621A920EC}" srcOrd="0" destOrd="0" presId="urn:microsoft.com/office/officeart/2008/layout/VerticalCurvedList"/>
    <dgm:cxn modelId="{AD803919-7896-42D2-9DD7-9EF43E43030A}" type="presParOf" srcId="{E7DC0CE1-9FA7-428B-AFA3-EF78E209457E}" destId="{F48B8EC6-456A-44EC-A78A-164B09956EEB}" srcOrd="7" destOrd="0" presId="urn:microsoft.com/office/officeart/2008/layout/VerticalCurvedList"/>
    <dgm:cxn modelId="{B82EF5BE-3C19-4ADA-9C25-DD36B453313B}" type="presParOf" srcId="{E7DC0CE1-9FA7-428B-AFA3-EF78E209457E}" destId="{D970A816-471C-4C81-AF3C-0FE2FAB2B275}" srcOrd="8" destOrd="0" presId="urn:microsoft.com/office/officeart/2008/layout/VerticalCurvedList"/>
    <dgm:cxn modelId="{C3AE203B-6ADD-4AA9-BE77-B068E89720D0}" type="presParOf" srcId="{D970A816-471C-4C81-AF3C-0FE2FAB2B275}" destId="{99E0D331-D07D-4CD5-9F5A-0B63564A32E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2E4A5CA-90FF-4772-AB6A-CA6E531EB5DD}" type="doc">
      <dgm:prSet loTypeId="urn:microsoft.com/office/officeart/2005/8/layout/hProcess11" loCatId="process" qsTypeId="urn:microsoft.com/office/officeart/2005/8/quickstyle/3d3" qsCatId="3D" csTypeId="urn:microsoft.com/office/officeart/2005/8/colors/accent0_3" csCatId="mainScheme" phldr="1"/>
      <dgm:spPr/>
      <dgm:t>
        <a:bodyPr/>
        <a:lstStyle/>
        <a:p>
          <a:endParaRPr lang="en-US"/>
        </a:p>
      </dgm:t>
    </dgm:pt>
    <dgm:pt modelId="{79D414E9-2B4A-4FFA-AEB2-2C7C2DA46668}">
      <dgm:prSet phldrT="[Text]" custT="1"/>
      <dgm:spPr/>
      <dgm:t>
        <a:bodyPr/>
        <a:lstStyle/>
        <a:p>
          <a:r>
            <a:rPr lang="en-US" sz="2000" dirty="0">
              <a:latin typeface="Arial" panose="020B0604020202020204" pitchFamily="34" charset="0"/>
              <a:cs typeface="Arial" panose="020B0604020202020204" pitchFamily="34" charset="0"/>
            </a:rPr>
            <a:t>Previously, signatory addendums were due in the fall</a:t>
          </a:r>
        </a:p>
      </dgm:t>
      <dgm:extLst>
        <a:ext uri="{E40237B7-FDA0-4F09-8148-C483321AD2D9}">
          <dgm14:cNvPr xmlns:dgm14="http://schemas.microsoft.com/office/drawing/2010/diagram" id="0" name="" descr="Previously, signatory addendums were due in the fall&#10;"/>
        </a:ext>
      </dgm:extLst>
    </dgm:pt>
    <dgm:pt modelId="{D46002F9-E827-43FA-A2F6-A2FCA10548D0}" type="parTrans" cxnId="{91BF1570-81A3-4447-AE8A-899039910729}">
      <dgm:prSet/>
      <dgm:spPr/>
      <dgm:t>
        <a:bodyPr/>
        <a:lstStyle/>
        <a:p>
          <a:endParaRPr lang="en-US"/>
        </a:p>
      </dgm:t>
    </dgm:pt>
    <dgm:pt modelId="{55DA7E50-2970-45FB-B902-5B17F5DD95ED}" type="sibTrans" cxnId="{91BF1570-81A3-4447-AE8A-899039910729}">
      <dgm:prSet/>
      <dgm:spPr/>
      <dgm:t>
        <a:bodyPr/>
        <a:lstStyle/>
        <a:p>
          <a:endParaRPr lang="en-US"/>
        </a:p>
      </dgm:t>
    </dgm:pt>
    <dgm:pt modelId="{711DB75B-4C23-4BF1-AACD-B9F4D01C32AA}">
      <dgm:prSet phldrT="[Text]" custT="1"/>
      <dgm:spPr/>
      <dgm:t>
        <a:bodyPr/>
        <a:lstStyle/>
        <a:p>
          <a:r>
            <a:rPr lang="en-US" sz="2000" dirty="0">
              <a:latin typeface="Arial" panose="020B0604020202020204" pitchFamily="34" charset="0"/>
              <a:cs typeface="Arial" panose="020B0604020202020204" pitchFamily="34" charset="0"/>
            </a:rPr>
            <a:t>Starting in 2026, signatory addendums from postsecondary institutions will be due </a:t>
          </a:r>
          <a:r>
            <a:rPr lang="en-US" sz="2000" b="1" dirty="0">
              <a:latin typeface="Arial" panose="020B0604020202020204" pitchFamily="34" charset="0"/>
              <a:cs typeface="Arial" panose="020B0604020202020204" pitchFamily="34" charset="0"/>
            </a:rPr>
            <a:t>March 1 through March 31</a:t>
          </a:r>
          <a:endParaRPr lang="en-US" sz="2000" dirty="0">
            <a:latin typeface="Arial" panose="020B0604020202020204" pitchFamily="34" charset="0"/>
            <a:cs typeface="Arial" panose="020B0604020202020204" pitchFamily="34" charset="0"/>
          </a:endParaRPr>
        </a:p>
      </dgm:t>
      <dgm:extLst>
        <a:ext uri="{E40237B7-FDA0-4F09-8148-C483321AD2D9}">
          <dgm14:cNvPr xmlns:dgm14="http://schemas.microsoft.com/office/drawing/2010/diagram" id="0" name="" descr="Starting in 2026, signatory addendums from postsecondary institutions will be due March 1 through March 31. Graduating students will then be able to view SOAR agreements on www.collegetransfer.net over the summer months prior to committing to postsecondary education&#10;"/>
        </a:ext>
      </dgm:extLst>
    </dgm:pt>
    <dgm:pt modelId="{A94EDA63-8C03-45FE-A1D7-554CF9352A95}" type="parTrans" cxnId="{CB7C5AD7-C89D-45BA-9698-62868E0B4B94}">
      <dgm:prSet/>
      <dgm:spPr/>
      <dgm:t>
        <a:bodyPr/>
        <a:lstStyle/>
        <a:p>
          <a:endParaRPr lang="en-US"/>
        </a:p>
      </dgm:t>
    </dgm:pt>
    <dgm:pt modelId="{CC7F994C-2077-4B0B-85FD-667A32B23448}" type="sibTrans" cxnId="{CB7C5AD7-C89D-45BA-9698-62868E0B4B94}">
      <dgm:prSet/>
      <dgm:spPr/>
      <dgm:t>
        <a:bodyPr/>
        <a:lstStyle/>
        <a:p>
          <a:endParaRPr lang="en-US"/>
        </a:p>
      </dgm:t>
    </dgm:pt>
    <dgm:pt modelId="{DD92A8B4-CF37-4FFF-ACAE-1001567F8FBE}">
      <dgm:prSet phldrT="[Text]" custT="1"/>
      <dgm:spPr/>
      <dgm:t>
        <a:bodyPr/>
        <a:lstStyle/>
        <a:p>
          <a:r>
            <a:rPr lang="en-US" sz="1800" dirty="0">
              <a:latin typeface="Arial" panose="020B0604020202020204" pitchFamily="34" charset="0"/>
              <a:cs typeface="Arial" panose="020B0604020202020204" pitchFamily="34" charset="0"/>
            </a:rPr>
            <a:t>Graduating students will then be able to view SOAR agreements on </a:t>
          </a:r>
          <a:r>
            <a:rPr lang="en-US" sz="1800" dirty="0">
              <a:solidFill>
                <a:srgbClr val="0070C0"/>
              </a:solidFill>
              <a:latin typeface="Arial" panose="020B0604020202020204" pitchFamily="34" charset="0"/>
              <a:cs typeface="Arial" panose="020B0604020202020204" pitchFamily="34" charset="0"/>
              <a:hlinkClick xmlns:r="http://schemas.openxmlformats.org/officeDocument/2006/relationships" r:id="rId1">
                <a:extLst>
                  <a:ext uri="{A12FA001-AC4F-418D-AE19-62706E023703}">
                    <ahyp:hlinkClr xmlns:ahyp="http://schemas.microsoft.com/office/drawing/2018/hyperlinkcolor" val="tx"/>
                  </a:ext>
                </a:extLst>
              </a:hlinkClick>
            </a:rPr>
            <a:t>www.collegetransfer.net</a:t>
          </a:r>
          <a:r>
            <a:rPr lang="en-US" sz="1800" dirty="0">
              <a:solidFill>
                <a:srgbClr val="0070C0"/>
              </a:solidFill>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over the summer months prior to committing to postsecondary education</a:t>
          </a:r>
        </a:p>
      </dgm:t>
    </dgm:pt>
    <dgm:pt modelId="{C181177F-7072-4C7B-AC5F-772907DA915B}" type="parTrans" cxnId="{BFA0E024-E445-46F5-BA2A-5E1B0CF7C471}">
      <dgm:prSet/>
      <dgm:spPr/>
      <dgm:t>
        <a:bodyPr/>
        <a:lstStyle/>
        <a:p>
          <a:endParaRPr lang="en-US"/>
        </a:p>
      </dgm:t>
    </dgm:pt>
    <dgm:pt modelId="{DE2ED43F-8A0F-4907-9290-316BA2BB88AB}" type="sibTrans" cxnId="{BFA0E024-E445-46F5-BA2A-5E1B0CF7C471}">
      <dgm:prSet/>
      <dgm:spPr/>
      <dgm:t>
        <a:bodyPr/>
        <a:lstStyle/>
        <a:p>
          <a:endParaRPr lang="en-US"/>
        </a:p>
      </dgm:t>
    </dgm:pt>
    <dgm:pt modelId="{72BA2438-4B56-44BA-97DE-5733A3226A07}" type="pres">
      <dgm:prSet presAssocID="{82E4A5CA-90FF-4772-AB6A-CA6E531EB5DD}" presName="Name0" presStyleCnt="0">
        <dgm:presLayoutVars>
          <dgm:dir/>
          <dgm:resizeHandles val="exact"/>
        </dgm:presLayoutVars>
      </dgm:prSet>
      <dgm:spPr/>
    </dgm:pt>
    <dgm:pt modelId="{6640B44A-DFA9-4EE5-8D2B-57400A1CAF9C}" type="pres">
      <dgm:prSet presAssocID="{82E4A5CA-90FF-4772-AB6A-CA6E531EB5DD}" presName="arrow" presStyleLbl="bgShp" presStyleIdx="0" presStyleCnt="1"/>
      <dgm:spPr/>
    </dgm:pt>
    <dgm:pt modelId="{7C936948-AC9A-46B0-9621-10FC6732E672}" type="pres">
      <dgm:prSet presAssocID="{82E4A5CA-90FF-4772-AB6A-CA6E531EB5DD}" presName="points" presStyleCnt="0"/>
      <dgm:spPr/>
    </dgm:pt>
    <dgm:pt modelId="{0CADC496-2E06-4EF9-8A4E-DAE5108227C1}" type="pres">
      <dgm:prSet presAssocID="{79D414E9-2B4A-4FFA-AEB2-2C7C2DA46668}" presName="compositeA" presStyleCnt="0"/>
      <dgm:spPr/>
    </dgm:pt>
    <dgm:pt modelId="{95A741A7-0B53-4649-812A-D59A4E0DD816}" type="pres">
      <dgm:prSet presAssocID="{79D414E9-2B4A-4FFA-AEB2-2C7C2DA46668}" presName="textA" presStyleLbl="revTx" presStyleIdx="0" presStyleCnt="2">
        <dgm:presLayoutVars>
          <dgm:bulletEnabled val="1"/>
        </dgm:presLayoutVars>
      </dgm:prSet>
      <dgm:spPr/>
    </dgm:pt>
    <dgm:pt modelId="{92B6D837-5E48-422E-89B0-3B543F485C7B}" type="pres">
      <dgm:prSet presAssocID="{79D414E9-2B4A-4FFA-AEB2-2C7C2DA46668}" presName="circleA" presStyleLbl="node1" presStyleIdx="0" presStyleCnt="2"/>
      <dgm:spPr/>
    </dgm:pt>
    <dgm:pt modelId="{4F9CAED1-EFA5-47A2-9500-34A029F287D3}" type="pres">
      <dgm:prSet presAssocID="{79D414E9-2B4A-4FFA-AEB2-2C7C2DA46668}" presName="spaceA" presStyleCnt="0"/>
      <dgm:spPr/>
    </dgm:pt>
    <dgm:pt modelId="{3C2D17C8-0F82-427F-8F52-9250285271E4}" type="pres">
      <dgm:prSet presAssocID="{55DA7E50-2970-45FB-B902-5B17F5DD95ED}" presName="space" presStyleCnt="0"/>
      <dgm:spPr/>
    </dgm:pt>
    <dgm:pt modelId="{8259CC72-0AB0-4056-BAD6-3CC294958064}" type="pres">
      <dgm:prSet presAssocID="{711DB75B-4C23-4BF1-AACD-B9F4D01C32AA}" presName="compositeB" presStyleCnt="0"/>
      <dgm:spPr/>
    </dgm:pt>
    <dgm:pt modelId="{E270D329-F638-4AB7-8386-622C9916D34E}" type="pres">
      <dgm:prSet presAssocID="{711DB75B-4C23-4BF1-AACD-B9F4D01C32AA}" presName="textB" presStyleLbl="revTx" presStyleIdx="1" presStyleCnt="2">
        <dgm:presLayoutVars>
          <dgm:bulletEnabled val="1"/>
        </dgm:presLayoutVars>
      </dgm:prSet>
      <dgm:spPr/>
    </dgm:pt>
    <dgm:pt modelId="{FC593BDC-115F-42C1-AEA9-5FC9145DEB1A}" type="pres">
      <dgm:prSet presAssocID="{711DB75B-4C23-4BF1-AACD-B9F4D01C32AA}" presName="circleB" presStyleLbl="node1" presStyleIdx="1" presStyleCnt="2"/>
      <dgm:spPr/>
    </dgm:pt>
    <dgm:pt modelId="{B923C2D8-36C5-4282-9E17-B09A01ABF43D}" type="pres">
      <dgm:prSet presAssocID="{711DB75B-4C23-4BF1-AACD-B9F4D01C32AA}" presName="spaceB" presStyleCnt="0"/>
      <dgm:spPr/>
    </dgm:pt>
  </dgm:ptLst>
  <dgm:cxnLst>
    <dgm:cxn modelId="{BFA0E024-E445-46F5-BA2A-5E1B0CF7C471}" srcId="{711DB75B-4C23-4BF1-AACD-B9F4D01C32AA}" destId="{DD92A8B4-CF37-4FFF-ACAE-1001567F8FBE}" srcOrd="0" destOrd="0" parTransId="{C181177F-7072-4C7B-AC5F-772907DA915B}" sibTransId="{DE2ED43F-8A0F-4907-9290-316BA2BB88AB}"/>
    <dgm:cxn modelId="{A0260F5B-076B-460F-85FF-F516B8677FBE}" type="presOf" srcId="{82E4A5CA-90FF-4772-AB6A-CA6E531EB5DD}" destId="{72BA2438-4B56-44BA-97DE-5733A3226A07}" srcOrd="0" destOrd="0" presId="urn:microsoft.com/office/officeart/2005/8/layout/hProcess11"/>
    <dgm:cxn modelId="{91BF1570-81A3-4447-AE8A-899039910729}" srcId="{82E4A5CA-90FF-4772-AB6A-CA6E531EB5DD}" destId="{79D414E9-2B4A-4FFA-AEB2-2C7C2DA46668}" srcOrd="0" destOrd="0" parTransId="{D46002F9-E827-43FA-A2F6-A2FCA10548D0}" sibTransId="{55DA7E50-2970-45FB-B902-5B17F5DD95ED}"/>
    <dgm:cxn modelId="{18F4B084-88F1-40DE-8466-9EEEC6E6FED7}" type="presOf" srcId="{79D414E9-2B4A-4FFA-AEB2-2C7C2DA46668}" destId="{95A741A7-0B53-4649-812A-D59A4E0DD816}" srcOrd="0" destOrd="0" presId="urn:microsoft.com/office/officeart/2005/8/layout/hProcess11"/>
    <dgm:cxn modelId="{A7A37487-55BE-4104-829E-C8AB014988BE}" type="presOf" srcId="{711DB75B-4C23-4BF1-AACD-B9F4D01C32AA}" destId="{E270D329-F638-4AB7-8386-622C9916D34E}" srcOrd="0" destOrd="0" presId="urn:microsoft.com/office/officeart/2005/8/layout/hProcess11"/>
    <dgm:cxn modelId="{CB7C5AD7-C89D-45BA-9698-62868E0B4B94}" srcId="{82E4A5CA-90FF-4772-AB6A-CA6E531EB5DD}" destId="{711DB75B-4C23-4BF1-AACD-B9F4D01C32AA}" srcOrd="1" destOrd="0" parTransId="{A94EDA63-8C03-45FE-A1D7-554CF9352A95}" sibTransId="{CC7F994C-2077-4B0B-85FD-667A32B23448}"/>
    <dgm:cxn modelId="{E22BA2EA-EFDD-43A8-9D22-0F3AF2210EA1}" type="presOf" srcId="{DD92A8B4-CF37-4FFF-ACAE-1001567F8FBE}" destId="{E270D329-F638-4AB7-8386-622C9916D34E}" srcOrd="0" destOrd="1" presId="urn:microsoft.com/office/officeart/2005/8/layout/hProcess11"/>
    <dgm:cxn modelId="{44BB9DF7-8869-429C-9F73-C321272B98F3}" type="presParOf" srcId="{72BA2438-4B56-44BA-97DE-5733A3226A07}" destId="{6640B44A-DFA9-4EE5-8D2B-57400A1CAF9C}" srcOrd="0" destOrd="0" presId="urn:microsoft.com/office/officeart/2005/8/layout/hProcess11"/>
    <dgm:cxn modelId="{199ED1C9-B82C-4795-BC71-52FC8C7CD3DF}" type="presParOf" srcId="{72BA2438-4B56-44BA-97DE-5733A3226A07}" destId="{7C936948-AC9A-46B0-9621-10FC6732E672}" srcOrd="1" destOrd="0" presId="urn:microsoft.com/office/officeart/2005/8/layout/hProcess11"/>
    <dgm:cxn modelId="{A176EDBA-CEB1-4E5E-A5BA-1EBBF93FFEDB}" type="presParOf" srcId="{7C936948-AC9A-46B0-9621-10FC6732E672}" destId="{0CADC496-2E06-4EF9-8A4E-DAE5108227C1}" srcOrd="0" destOrd="0" presId="urn:microsoft.com/office/officeart/2005/8/layout/hProcess11"/>
    <dgm:cxn modelId="{C9480938-2E50-438B-B213-F461440180CE}" type="presParOf" srcId="{0CADC496-2E06-4EF9-8A4E-DAE5108227C1}" destId="{95A741A7-0B53-4649-812A-D59A4E0DD816}" srcOrd="0" destOrd="0" presId="urn:microsoft.com/office/officeart/2005/8/layout/hProcess11"/>
    <dgm:cxn modelId="{B92EA317-5DA9-4FAC-9AEE-0DEFDE22D169}" type="presParOf" srcId="{0CADC496-2E06-4EF9-8A4E-DAE5108227C1}" destId="{92B6D837-5E48-422E-89B0-3B543F485C7B}" srcOrd="1" destOrd="0" presId="urn:microsoft.com/office/officeart/2005/8/layout/hProcess11"/>
    <dgm:cxn modelId="{9D84945D-D82D-45D5-B2BF-1E4D9CE25C16}" type="presParOf" srcId="{0CADC496-2E06-4EF9-8A4E-DAE5108227C1}" destId="{4F9CAED1-EFA5-47A2-9500-34A029F287D3}" srcOrd="2" destOrd="0" presId="urn:microsoft.com/office/officeart/2005/8/layout/hProcess11"/>
    <dgm:cxn modelId="{A06F802C-9341-4FD5-A5FD-2529A23A42A1}" type="presParOf" srcId="{7C936948-AC9A-46B0-9621-10FC6732E672}" destId="{3C2D17C8-0F82-427F-8F52-9250285271E4}" srcOrd="1" destOrd="0" presId="urn:microsoft.com/office/officeart/2005/8/layout/hProcess11"/>
    <dgm:cxn modelId="{7D1AA640-3649-4B17-BE31-D9F6D87741FF}" type="presParOf" srcId="{7C936948-AC9A-46B0-9621-10FC6732E672}" destId="{8259CC72-0AB0-4056-BAD6-3CC294958064}" srcOrd="2" destOrd="0" presId="urn:microsoft.com/office/officeart/2005/8/layout/hProcess11"/>
    <dgm:cxn modelId="{E30E5FD4-0554-4F93-93CE-5B1355C35E1D}" type="presParOf" srcId="{8259CC72-0AB0-4056-BAD6-3CC294958064}" destId="{E270D329-F638-4AB7-8386-622C9916D34E}" srcOrd="0" destOrd="0" presId="urn:microsoft.com/office/officeart/2005/8/layout/hProcess11"/>
    <dgm:cxn modelId="{23C956C2-14B2-4336-8152-659D87D12940}" type="presParOf" srcId="{8259CC72-0AB0-4056-BAD6-3CC294958064}" destId="{FC593BDC-115F-42C1-AEA9-5FC9145DEB1A}" srcOrd="1" destOrd="0" presId="urn:microsoft.com/office/officeart/2005/8/layout/hProcess11"/>
    <dgm:cxn modelId="{81ECFAE8-0F31-4931-9214-25831A2EDDD8}" type="presParOf" srcId="{8259CC72-0AB0-4056-BAD6-3CC294958064}" destId="{B923C2D8-36C5-4282-9E17-B09A01ABF43D}"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FA2C724-2FE7-4905-8A09-EDB8BB5CD738}" type="doc">
      <dgm:prSet loTypeId="urn:microsoft.com/office/officeart/2005/8/layout/vList5" loCatId="list" qsTypeId="urn:microsoft.com/office/officeart/2005/8/quickstyle/simple1" qsCatId="simple" csTypeId="urn:microsoft.com/office/officeart/2005/8/colors/accent5_1" csCatId="accent5" phldr="1"/>
      <dgm:spPr/>
      <dgm:t>
        <a:bodyPr/>
        <a:lstStyle/>
        <a:p>
          <a:endParaRPr lang="en-US"/>
        </a:p>
      </dgm:t>
    </dgm:pt>
    <dgm:pt modelId="{DB6C11F5-0D64-4457-A781-CC651565B11C}">
      <dgm:prSet phldrT="[Text]" phldr="0" custT="1"/>
      <dgm:spPr/>
      <dgm:t>
        <a:bodyPr/>
        <a:lstStyle/>
        <a:p>
          <a:r>
            <a:rPr lang="en-US" sz="1800" dirty="0">
              <a:latin typeface="Arial" panose="020B0604020202020204" pitchFamily="34" charset="0"/>
              <a:cs typeface="Arial" panose="020B0604020202020204" pitchFamily="34" charset="0"/>
            </a:rPr>
            <a:t>Postsecondary Admissions, Bursar’s Office, and/or Registrar where student is applying</a:t>
          </a:r>
        </a:p>
      </dgm:t>
    </dgm:pt>
    <dgm:pt modelId="{F78BD612-592C-49B5-ACC0-E01D4B59048E}" type="parTrans" cxnId="{FF420763-5CC6-436F-B28A-27797EE4A12F}">
      <dgm:prSet/>
      <dgm:spPr/>
      <dgm:t>
        <a:bodyPr/>
        <a:lstStyle/>
        <a:p>
          <a:endParaRPr lang="en-US" sz="1800">
            <a:latin typeface="Arial" panose="020B0604020202020204" pitchFamily="34" charset="0"/>
            <a:cs typeface="Arial" panose="020B0604020202020204" pitchFamily="34" charset="0"/>
          </a:endParaRPr>
        </a:p>
      </dgm:t>
    </dgm:pt>
    <dgm:pt modelId="{C5EE61C6-DF80-43CB-86B6-965A8999E89F}" type="sibTrans" cxnId="{FF420763-5CC6-436F-B28A-27797EE4A12F}">
      <dgm:prSet/>
      <dgm:spPr/>
      <dgm:t>
        <a:bodyPr/>
        <a:lstStyle/>
        <a:p>
          <a:endParaRPr lang="en-US" sz="1800">
            <a:latin typeface="Arial" panose="020B0604020202020204" pitchFamily="34" charset="0"/>
            <a:cs typeface="Arial" panose="020B0604020202020204" pitchFamily="34" charset="0"/>
          </a:endParaRPr>
        </a:p>
      </dgm:t>
    </dgm:pt>
    <dgm:pt modelId="{DEBE7BCA-A46D-4580-B6CE-B9DD03514605}" type="pres">
      <dgm:prSet presAssocID="{CFA2C724-2FE7-4905-8A09-EDB8BB5CD738}" presName="Name0" presStyleCnt="0">
        <dgm:presLayoutVars>
          <dgm:dir/>
          <dgm:animLvl val="lvl"/>
          <dgm:resizeHandles val="exact"/>
        </dgm:presLayoutVars>
      </dgm:prSet>
      <dgm:spPr/>
    </dgm:pt>
    <dgm:pt modelId="{A17C796A-9949-47BB-9076-E5AEBBE20E9D}" type="pres">
      <dgm:prSet presAssocID="{DB6C11F5-0D64-4457-A781-CC651565B11C}" presName="linNode" presStyleCnt="0"/>
      <dgm:spPr/>
    </dgm:pt>
    <dgm:pt modelId="{5DAE7E6D-1092-46DE-83AD-F04F0FF574E5}" type="pres">
      <dgm:prSet presAssocID="{DB6C11F5-0D64-4457-A781-CC651565B11C}" presName="parentText" presStyleLbl="node1" presStyleIdx="0" presStyleCnt="1">
        <dgm:presLayoutVars>
          <dgm:chMax val="1"/>
          <dgm:bulletEnabled val="1"/>
        </dgm:presLayoutVars>
      </dgm:prSet>
      <dgm:spPr/>
    </dgm:pt>
  </dgm:ptLst>
  <dgm:cxnLst>
    <dgm:cxn modelId="{5D47162B-E00A-425D-844B-EF8C9CC42BB6}" type="presOf" srcId="{CFA2C724-2FE7-4905-8A09-EDB8BB5CD738}" destId="{DEBE7BCA-A46D-4580-B6CE-B9DD03514605}" srcOrd="0" destOrd="0" presId="urn:microsoft.com/office/officeart/2005/8/layout/vList5"/>
    <dgm:cxn modelId="{FF420763-5CC6-436F-B28A-27797EE4A12F}" srcId="{CFA2C724-2FE7-4905-8A09-EDB8BB5CD738}" destId="{DB6C11F5-0D64-4457-A781-CC651565B11C}" srcOrd="0" destOrd="0" parTransId="{F78BD612-592C-49B5-ACC0-E01D4B59048E}" sibTransId="{C5EE61C6-DF80-43CB-86B6-965A8999E89F}"/>
    <dgm:cxn modelId="{48887967-284F-4AA0-977E-A1E0D09D1259}" type="presOf" srcId="{DB6C11F5-0D64-4457-A781-CC651565B11C}" destId="{5DAE7E6D-1092-46DE-83AD-F04F0FF574E5}" srcOrd="0" destOrd="0" presId="urn:microsoft.com/office/officeart/2005/8/layout/vList5"/>
    <dgm:cxn modelId="{A6817E88-0B80-424F-B13D-876FBB8E70EB}" type="presParOf" srcId="{DEBE7BCA-A46D-4580-B6CE-B9DD03514605}" destId="{A17C796A-9949-47BB-9076-E5AEBBE20E9D}" srcOrd="0" destOrd="0" presId="urn:microsoft.com/office/officeart/2005/8/layout/vList5"/>
    <dgm:cxn modelId="{26741AD9-3203-453C-85D3-83F117BBE02C}" type="presParOf" srcId="{A17C796A-9949-47BB-9076-E5AEBBE20E9D}" destId="{5DAE7E6D-1092-46DE-83AD-F04F0FF574E5}"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5A4E67D-C517-423C-9BD6-8B49861B8D48}" type="doc">
      <dgm:prSet loTypeId="urn:diagrams.loki3.com/BracketList" loCatId="list" qsTypeId="urn:microsoft.com/office/officeart/2005/8/quickstyle/3d3" qsCatId="3D" csTypeId="urn:microsoft.com/office/officeart/2005/8/colors/accent0_3" csCatId="mainScheme" phldr="1"/>
      <dgm:spPr/>
      <dgm:t>
        <a:bodyPr/>
        <a:lstStyle/>
        <a:p>
          <a:endParaRPr lang="en-US"/>
        </a:p>
      </dgm:t>
    </dgm:pt>
    <dgm:pt modelId="{55734F50-F429-478E-9EDE-03A7ED850E15}">
      <dgm:prSet phldrT="[Text]"/>
      <dgm:spPr/>
      <dgm:t>
        <a:bodyPr/>
        <a:lstStyle/>
        <a:p>
          <a:r>
            <a:rPr lang="en-US" dirty="0">
              <a:latin typeface="Arial" panose="020B0604020202020204" pitchFamily="34" charset="0"/>
              <a:cs typeface="Arial" panose="020B0604020202020204" pitchFamily="34" charset="0"/>
            </a:rPr>
            <a:t>Databases must align</a:t>
          </a:r>
        </a:p>
      </dgm:t>
      <dgm:extLst>
        <a:ext uri="{E40237B7-FDA0-4F09-8148-C483321AD2D9}">
          <dgm14:cNvPr xmlns:dgm14="http://schemas.microsoft.com/office/drawing/2010/diagram" id="0" name="" descr="Databases must align: college transfer, CATS, PIMS&#10;"/>
        </a:ext>
      </dgm:extLst>
    </dgm:pt>
    <dgm:pt modelId="{D4575FB8-BB3F-4DB0-9C2A-018421855C14}" type="parTrans" cxnId="{CDD2E90D-0A5C-4FD6-A75C-EEE0ED790A06}">
      <dgm:prSet/>
      <dgm:spPr/>
      <dgm:t>
        <a:bodyPr/>
        <a:lstStyle/>
        <a:p>
          <a:endParaRPr lang="en-US">
            <a:latin typeface="Arial" panose="020B0604020202020204" pitchFamily="34" charset="0"/>
            <a:cs typeface="Arial" panose="020B0604020202020204" pitchFamily="34" charset="0"/>
          </a:endParaRPr>
        </a:p>
      </dgm:t>
    </dgm:pt>
    <dgm:pt modelId="{8DBE4C9C-C15E-4130-9A04-86FB1EEAB9DD}" type="sibTrans" cxnId="{CDD2E90D-0A5C-4FD6-A75C-EEE0ED790A06}">
      <dgm:prSet/>
      <dgm:spPr/>
      <dgm:t>
        <a:bodyPr/>
        <a:lstStyle/>
        <a:p>
          <a:endParaRPr lang="en-US">
            <a:latin typeface="Arial" panose="020B0604020202020204" pitchFamily="34" charset="0"/>
            <a:cs typeface="Arial" panose="020B0604020202020204" pitchFamily="34" charset="0"/>
          </a:endParaRPr>
        </a:p>
      </dgm:t>
    </dgm:pt>
    <dgm:pt modelId="{E0521F40-4301-46F3-8EB8-5420855E5232}">
      <dgm:prSet phldrT="[Text]"/>
      <dgm:spPr/>
      <dgm:t>
        <a:bodyPr/>
        <a:lstStyle/>
        <a:p>
          <a:pPr>
            <a:buFont typeface="Courier New" panose="02070309020205020404" pitchFamily="49" charset="0"/>
            <a:buChar char="o"/>
          </a:pPr>
          <a:r>
            <a:rPr lang="en-US" dirty="0">
              <a:latin typeface="Arial" panose="020B0604020202020204" pitchFamily="34" charset="0"/>
              <a:cs typeface="Arial" panose="020B0604020202020204" pitchFamily="34" charset="0"/>
            </a:rPr>
            <a:t>College Transfer</a:t>
          </a:r>
        </a:p>
      </dgm:t>
    </dgm:pt>
    <dgm:pt modelId="{4847E78A-3B05-4EB2-BB5E-08AC76992A9D}" type="parTrans" cxnId="{28A968D0-5F96-4AA7-8983-4C1E81D99FB8}">
      <dgm:prSet/>
      <dgm:spPr/>
      <dgm:t>
        <a:bodyPr/>
        <a:lstStyle/>
        <a:p>
          <a:endParaRPr lang="en-US">
            <a:latin typeface="Arial" panose="020B0604020202020204" pitchFamily="34" charset="0"/>
            <a:cs typeface="Arial" panose="020B0604020202020204" pitchFamily="34" charset="0"/>
          </a:endParaRPr>
        </a:p>
      </dgm:t>
    </dgm:pt>
    <dgm:pt modelId="{E02EFEAE-ED08-44A9-951B-B8CDF61D2440}" type="sibTrans" cxnId="{28A968D0-5F96-4AA7-8983-4C1E81D99FB8}">
      <dgm:prSet/>
      <dgm:spPr/>
      <dgm:t>
        <a:bodyPr/>
        <a:lstStyle/>
        <a:p>
          <a:endParaRPr lang="en-US">
            <a:latin typeface="Arial" panose="020B0604020202020204" pitchFamily="34" charset="0"/>
            <a:cs typeface="Arial" panose="020B0604020202020204" pitchFamily="34" charset="0"/>
          </a:endParaRPr>
        </a:p>
      </dgm:t>
    </dgm:pt>
    <dgm:pt modelId="{9E462E27-96E8-46B4-A2B9-2AEF73268F11}">
      <dgm:prSet phldrT="[Text]"/>
      <dgm:spPr/>
      <dgm:t>
        <a:bodyPr/>
        <a:lstStyle/>
        <a:p>
          <a:r>
            <a:rPr lang="en-US" dirty="0">
              <a:latin typeface="Arial" panose="020B0604020202020204" pitchFamily="34" charset="0"/>
              <a:cs typeface="Arial" panose="020B0604020202020204" pitchFamily="34" charset="0"/>
            </a:rPr>
            <a:t>Typical errors found in databases</a:t>
          </a:r>
        </a:p>
      </dgm:t>
      <dgm:extLst>
        <a:ext uri="{E40237B7-FDA0-4F09-8148-C483321AD2D9}">
          <dgm14:cNvPr xmlns:dgm14="http://schemas.microsoft.com/office/drawing/2010/diagram" id="0" name="" descr="Typical errors found in databases: Secondary CIP, postsecondary CIP, Number of matriculants &#10;"/>
        </a:ext>
      </dgm:extLst>
    </dgm:pt>
    <dgm:pt modelId="{6281148D-B57D-4CF6-9E75-32C6D9EE3AC0}" type="parTrans" cxnId="{7032D65E-F826-4346-86BA-2436088C6A64}">
      <dgm:prSet/>
      <dgm:spPr/>
      <dgm:t>
        <a:bodyPr/>
        <a:lstStyle/>
        <a:p>
          <a:endParaRPr lang="en-US">
            <a:latin typeface="Arial" panose="020B0604020202020204" pitchFamily="34" charset="0"/>
            <a:cs typeface="Arial" panose="020B0604020202020204" pitchFamily="34" charset="0"/>
          </a:endParaRPr>
        </a:p>
      </dgm:t>
    </dgm:pt>
    <dgm:pt modelId="{B6A7FB27-32EC-4FE2-9294-C4EAC3086D2A}" type="sibTrans" cxnId="{7032D65E-F826-4346-86BA-2436088C6A64}">
      <dgm:prSet/>
      <dgm:spPr/>
      <dgm:t>
        <a:bodyPr/>
        <a:lstStyle/>
        <a:p>
          <a:endParaRPr lang="en-US">
            <a:latin typeface="Arial" panose="020B0604020202020204" pitchFamily="34" charset="0"/>
            <a:cs typeface="Arial" panose="020B0604020202020204" pitchFamily="34" charset="0"/>
          </a:endParaRPr>
        </a:p>
      </dgm:t>
    </dgm:pt>
    <dgm:pt modelId="{B549B27E-97E0-4825-8489-4FB1926956F0}">
      <dgm:prSet phldrT="[Text]"/>
      <dgm:spPr/>
      <dgm:t>
        <a:bodyPr/>
        <a:lstStyle/>
        <a:p>
          <a:pPr>
            <a:buFont typeface="Courier New" panose="02070309020205020404" pitchFamily="49" charset="0"/>
            <a:buChar char="o"/>
          </a:pPr>
          <a:r>
            <a:rPr lang="en-US" dirty="0">
              <a:latin typeface="Arial" panose="020B0604020202020204" pitchFamily="34" charset="0"/>
              <a:cs typeface="Arial" panose="020B0604020202020204" pitchFamily="34" charset="0"/>
            </a:rPr>
            <a:t>Secondary CIP</a:t>
          </a:r>
        </a:p>
      </dgm:t>
      <dgm:extLst>
        <a:ext uri="{E40237B7-FDA0-4F09-8148-C483321AD2D9}">
          <dgm14:cNvPr xmlns:dgm14="http://schemas.microsoft.com/office/drawing/2010/diagram" id="0" name="" descr="Postsecondary Information&#10;Databases must align:  College Transfer, CATS, PIMS&#10;Typical errors found in databases: Secondary CIP, Postsecondary CIP, Number of Matriculants&#10;"/>
        </a:ext>
      </dgm:extLst>
    </dgm:pt>
    <dgm:pt modelId="{40194D2E-36A1-4902-8B51-5DABBAC25EFB}" type="parTrans" cxnId="{6F947365-6DBF-4097-8B00-DD0964596AA1}">
      <dgm:prSet/>
      <dgm:spPr/>
      <dgm:t>
        <a:bodyPr/>
        <a:lstStyle/>
        <a:p>
          <a:endParaRPr lang="en-US">
            <a:latin typeface="Arial" panose="020B0604020202020204" pitchFamily="34" charset="0"/>
            <a:cs typeface="Arial" panose="020B0604020202020204" pitchFamily="34" charset="0"/>
          </a:endParaRPr>
        </a:p>
      </dgm:t>
    </dgm:pt>
    <dgm:pt modelId="{D5076C86-573C-4D69-9B4C-9DB9791E07F3}" type="sibTrans" cxnId="{6F947365-6DBF-4097-8B00-DD0964596AA1}">
      <dgm:prSet/>
      <dgm:spPr/>
      <dgm:t>
        <a:bodyPr/>
        <a:lstStyle/>
        <a:p>
          <a:endParaRPr lang="en-US">
            <a:latin typeface="Arial" panose="020B0604020202020204" pitchFamily="34" charset="0"/>
            <a:cs typeface="Arial" panose="020B0604020202020204" pitchFamily="34" charset="0"/>
          </a:endParaRPr>
        </a:p>
      </dgm:t>
    </dgm:pt>
    <dgm:pt modelId="{7B7C4722-88A6-431A-B7AD-BEBBE4445B89}">
      <dgm:prSet phldrT="[Text]"/>
      <dgm:spPr/>
      <dgm:t>
        <a:bodyPr/>
        <a:lstStyle/>
        <a:p>
          <a:pPr>
            <a:buFont typeface="Courier New" panose="02070309020205020404" pitchFamily="49" charset="0"/>
            <a:buChar char="o"/>
          </a:pPr>
          <a:r>
            <a:rPr lang="en-US" dirty="0">
              <a:latin typeface="Arial" panose="020B0604020202020204" pitchFamily="34" charset="0"/>
              <a:cs typeface="Arial" panose="020B0604020202020204" pitchFamily="34" charset="0"/>
            </a:rPr>
            <a:t>Postsecondary CIP</a:t>
          </a:r>
        </a:p>
      </dgm:t>
    </dgm:pt>
    <dgm:pt modelId="{82E33A2D-0990-407E-AE26-C0D960B3A0EE}" type="parTrans" cxnId="{318675D5-C988-410C-856A-07D5D6B91B58}">
      <dgm:prSet/>
      <dgm:spPr/>
      <dgm:t>
        <a:bodyPr/>
        <a:lstStyle/>
        <a:p>
          <a:endParaRPr lang="en-US">
            <a:latin typeface="Arial" panose="020B0604020202020204" pitchFamily="34" charset="0"/>
            <a:cs typeface="Arial" panose="020B0604020202020204" pitchFamily="34" charset="0"/>
          </a:endParaRPr>
        </a:p>
      </dgm:t>
    </dgm:pt>
    <dgm:pt modelId="{9686B4C2-F828-461C-AE5E-44B9C0B46304}" type="sibTrans" cxnId="{318675D5-C988-410C-856A-07D5D6B91B58}">
      <dgm:prSet/>
      <dgm:spPr/>
      <dgm:t>
        <a:bodyPr/>
        <a:lstStyle/>
        <a:p>
          <a:endParaRPr lang="en-US">
            <a:latin typeface="Arial" panose="020B0604020202020204" pitchFamily="34" charset="0"/>
            <a:cs typeface="Arial" panose="020B0604020202020204" pitchFamily="34" charset="0"/>
          </a:endParaRPr>
        </a:p>
      </dgm:t>
    </dgm:pt>
    <dgm:pt modelId="{152F8B0C-5377-4F9B-AD46-694C8AD36622}">
      <dgm:prSet phldrT="[Text]"/>
      <dgm:spPr/>
      <dgm:t>
        <a:bodyPr/>
        <a:lstStyle/>
        <a:p>
          <a:pPr>
            <a:buFont typeface="Courier New" panose="02070309020205020404" pitchFamily="49" charset="0"/>
            <a:buChar char="o"/>
          </a:pPr>
          <a:r>
            <a:rPr lang="en-US" dirty="0">
              <a:latin typeface="Arial" panose="020B0604020202020204" pitchFamily="34" charset="0"/>
              <a:cs typeface="Arial" panose="020B0604020202020204" pitchFamily="34" charset="0"/>
            </a:rPr>
            <a:t>PIMS</a:t>
          </a:r>
        </a:p>
      </dgm:t>
    </dgm:pt>
    <dgm:pt modelId="{00AD0051-0874-49F3-9549-BD55D8CD1628}" type="parTrans" cxnId="{D4DDF087-4C1D-4DB2-A551-474148903C46}">
      <dgm:prSet/>
      <dgm:spPr/>
      <dgm:t>
        <a:bodyPr/>
        <a:lstStyle/>
        <a:p>
          <a:endParaRPr lang="en-US">
            <a:latin typeface="Arial" panose="020B0604020202020204" pitchFamily="34" charset="0"/>
            <a:cs typeface="Arial" panose="020B0604020202020204" pitchFamily="34" charset="0"/>
          </a:endParaRPr>
        </a:p>
      </dgm:t>
    </dgm:pt>
    <dgm:pt modelId="{F6D273BC-0002-4872-84F4-9C76CBC84E3C}" type="sibTrans" cxnId="{D4DDF087-4C1D-4DB2-A551-474148903C46}">
      <dgm:prSet/>
      <dgm:spPr/>
      <dgm:t>
        <a:bodyPr/>
        <a:lstStyle/>
        <a:p>
          <a:endParaRPr lang="en-US">
            <a:latin typeface="Arial" panose="020B0604020202020204" pitchFamily="34" charset="0"/>
            <a:cs typeface="Arial" panose="020B0604020202020204" pitchFamily="34" charset="0"/>
          </a:endParaRPr>
        </a:p>
      </dgm:t>
    </dgm:pt>
    <dgm:pt modelId="{8728E221-FC88-42DC-9FB0-9AFB0EEE8221}">
      <dgm:prSet phldrT="[Text]"/>
      <dgm:spPr/>
      <dgm:t>
        <a:bodyPr/>
        <a:lstStyle/>
        <a:p>
          <a:pPr>
            <a:buFont typeface="Courier New" panose="02070309020205020404" pitchFamily="49" charset="0"/>
            <a:buChar char="o"/>
          </a:pPr>
          <a:r>
            <a:rPr lang="en-US" dirty="0">
              <a:latin typeface="Arial" panose="020B0604020202020204" pitchFamily="34" charset="0"/>
              <a:cs typeface="Arial" panose="020B0604020202020204" pitchFamily="34" charset="0"/>
            </a:rPr>
            <a:t>CATS</a:t>
          </a:r>
        </a:p>
      </dgm:t>
    </dgm:pt>
    <dgm:pt modelId="{9CCABE44-6429-419E-AF53-6AAE9558C71F}" type="parTrans" cxnId="{767B2302-555F-47A4-9927-BE75D57C8285}">
      <dgm:prSet/>
      <dgm:spPr/>
      <dgm:t>
        <a:bodyPr/>
        <a:lstStyle/>
        <a:p>
          <a:endParaRPr lang="en-US">
            <a:latin typeface="Arial" panose="020B0604020202020204" pitchFamily="34" charset="0"/>
            <a:cs typeface="Arial" panose="020B0604020202020204" pitchFamily="34" charset="0"/>
          </a:endParaRPr>
        </a:p>
      </dgm:t>
    </dgm:pt>
    <dgm:pt modelId="{5FE0885E-C8B1-46E6-A44D-C92285FC48BB}" type="sibTrans" cxnId="{767B2302-555F-47A4-9927-BE75D57C8285}">
      <dgm:prSet/>
      <dgm:spPr/>
      <dgm:t>
        <a:bodyPr/>
        <a:lstStyle/>
        <a:p>
          <a:endParaRPr lang="en-US">
            <a:latin typeface="Arial" panose="020B0604020202020204" pitchFamily="34" charset="0"/>
            <a:cs typeface="Arial" panose="020B0604020202020204" pitchFamily="34" charset="0"/>
          </a:endParaRPr>
        </a:p>
      </dgm:t>
    </dgm:pt>
    <dgm:pt modelId="{294FDA7E-017D-4EAA-A020-D49E848D9279}">
      <dgm:prSet phldrT="[Text]"/>
      <dgm:spPr/>
      <dgm:t>
        <a:bodyPr/>
        <a:lstStyle/>
        <a:p>
          <a:pPr>
            <a:buFont typeface="Courier New" panose="02070309020205020404" pitchFamily="49" charset="0"/>
            <a:buChar char="o"/>
          </a:pPr>
          <a:r>
            <a:rPr lang="en-US" dirty="0">
              <a:latin typeface="Arial" panose="020B0604020202020204" pitchFamily="34" charset="0"/>
              <a:cs typeface="Arial" panose="020B0604020202020204" pitchFamily="34" charset="0"/>
            </a:rPr>
            <a:t>Number of Matriculants</a:t>
          </a:r>
        </a:p>
      </dgm:t>
    </dgm:pt>
    <dgm:pt modelId="{BA5750F8-FA99-45D8-99FE-79616B7254DF}" type="parTrans" cxnId="{C91396BB-7E35-4B39-96C9-CEBEAFBEBC5B}">
      <dgm:prSet/>
      <dgm:spPr/>
      <dgm:t>
        <a:bodyPr/>
        <a:lstStyle/>
        <a:p>
          <a:endParaRPr lang="en-US">
            <a:latin typeface="Arial" panose="020B0604020202020204" pitchFamily="34" charset="0"/>
            <a:cs typeface="Arial" panose="020B0604020202020204" pitchFamily="34" charset="0"/>
          </a:endParaRPr>
        </a:p>
      </dgm:t>
    </dgm:pt>
    <dgm:pt modelId="{DE47C34F-1D8B-4BDF-8ABA-6170C8B50650}" type="sibTrans" cxnId="{C91396BB-7E35-4B39-96C9-CEBEAFBEBC5B}">
      <dgm:prSet/>
      <dgm:spPr/>
      <dgm:t>
        <a:bodyPr/>
        <a:lstStyle/>
        <a:p>
          <a:endParaRPr lang="en-US">
            <a:latin typeface="Arial" panose="020B0604020202020204" pitchFamily="34" charset="0"/>
            <a:cs typeface="Arial" panose="020B0604020202020204" pitchFamily="34" charset="0"/>
          </a:endParaRPr>
        </a:p>
      </dgm:t>
    </dgm:pt>
    <dgm:pt modelId="{65E2B2F3-56FE-4520-9BAD-0731E96C6D94}" type="pres">
      <dgm:prSet presAssocID="{55A4E67D-C517-423C-9BD6-8B49861B8D48}" presName="Name0" presStyleCnt="0">
        <dgm:presLayoutVars>
          <dgm:dir/>
          <dgm:animLvl val="lvl"/>
          <dgm:resizeHandles val="exact"/>
        </dgm:presLayoutVars>
      </dgm:prSet>
      <dgm:spPr/>
    </dgm:pt>
    <dgm:pt modelId="{048BA4F8-480D-426C-95CC-F27BE720782A}" type="pres">
      <dgm:prSet presAssocID="{55734F50-F429-478E-9EDE-03A7ED850E15}" presName="linNode" presStyleCnt="0"/>
      <dgm:spPr/>
    </dgm:pt>
    <dgm:pt modelId="{0D7D6104-8E9B-464F-BF25-BB785CF7B288}" type="pres">
      <dgm:prSet presAssocID="{55734F50-F429-478E-9EDE-03A7ED850E15}" presName="parTx" presStyleLbl="revTx" presStyleIdx="0" presStyleCnt="2">
        <dgm:presLayoutVars>
          <dgm:chMax val="1"/>
          <dgm:bulletEnabled val="1"/>
        </dgm:presLayoutVars>
      </dgm:prSet>
      <dgm:spPr/>
    </dgm:pt>
    <dgm:pt modelId="{390122B9-8488-429E-B5C1-2EEF06EA77D6}" type="pres">
      <dgm:prSet presAssocID="{55734F50-F429-478E-9EDE-03A7ED850E15}" presName="bracket" presStyleLbl="parChTrans1D1" presStyleIdx="0" presStyleCnt="2"/>
      <dgm:spPr/>
    </dgm:pt>
    <dgm:pt modelId="{0D1C7BC7-86F2-498A-8666-7E46DC366B56}" type="pres">
      <dgm:prSet presAssocID="{55734F50-F429-478E-9EDE-03A7ED850E15}" presName="spH" presStyleCnt="0"/>
      <dgm:spPr/>
    </dgm:pt>
    <dgm:pt modelId="{87808E8E-62CB-4FA3-886F-15E1E1A46CE9}" type="pres">
      <dgm:prSet presAssocID="{55734F50-F429-478E-9EDE-03A7ED850E15}" presName="desTx" presStyleLbl="node1" presStyleIdx="0" presStyleCnt="2">
        <dgm:presLayoutVars>
          <dgm:bulletEnabled val="1"/>
        </dgm:presLayoutVars>
      </dgm:prSet>
      <dgm:spPr/>
    </dgm:pt>
    <dgm:pt modelId="{ABD61D22-D827-45E3-B893-3BCBD26A27DE}" type="pres">
      <dgm:prSet presAssocID="{8DBE4C9C-C15E-4130-9A04-86FB1EEAB9DD}" presName="spV" presStyleCnt="0"/>
      <dgm:spPr/>
    </dgm:pt>
    <dgm:pt modelId="{95AEFB8F-BB66-435D-8CFB-E4B76E73D38D}" type="pres">
      <dgm:prSet presAssocID="{9E462E27-96E8-46B4-A2B9-2AEF73268F11}" presName="linNode" presStyleCnt="0"/>
      <dgm:spPr/>
    </dgm:pt>
    <dgm:pt modelId="{2F9B4CC5-AB22-4C41-9020-2BAAB3464D56}" type="pres">
      <dgm:prSet presAssocID="{9E462E27-96E8-46B4-A2B9-2AEF73268F11}" presName="parTx" presStyleLbl="revTx" presStyleIdx="1" presStyleCnt="2">
        <dgm:presLayoutVars>
          <dgm:chMax val="1"/>
          <dgm:bulletEnabled val="1"/>
        </dgm:presLayoutVars>
      </dgm:prSet>
      <dgm:spPr/>
    </dgm:pt>
    <dgm:pt modelId="{49733061-66E4-4DC8-A85B-2B0EA61BCDA4}" type="pres">
      <dgm:prSet presAssocID="{9E462E27-96E8-46B4-A2B9-2AEF73268F11}" presName="bracket" presStyleLbl="parChTrans1D1" presStyleIdx="1" presStyleCnt="2"/>
      <dgm:spPr/>
    </dgm:pt>
    <dgm:pt modelId="{F3C24FAA-75EE-4C08-B5D8-A4C0AA359214}" type="pres">
      <dgm:prSet presAssocID="{9E462E27-96E8-46B4-A2B9-2AEF73268F11}" presName="spH" presStyleCnt="0"/>
      <dgm:spPr/>
    </dgm:pt>
    <dgm:pt modelId="{A2AC1319-3609-4A59-B6AF-9E5B2F230D6D}" type="pres">
      <dgm:prSet presAssocID="{9E462E27-96E8-46B4-A2B9-2AEF73268F11}" presName="desTx" presStyleLbl="node1" presStyleIdx="1" presStyleCnt="2" custLinFactNeighborX="41036" custLinFactNeighborY="-622">
        <dgm:presLayoutVars>
          <dgm:bulletEnabled val="1"/>
        </dgm:presLayoutVars>
      </dgm:prSet>
      <dgm:spPr/>
    </dgm:pt>
  </dgm:ptLst>
  <dgm:cxnLst>
    <dgm:cxn modelId="{767B2302-555F-47A4-9927-BE75D57C8285}" srcId="{55734F50-F429-478E-9EDE-03A7ED850E15}" destId="{8728E221-FC88-42DC-9FB0-9AFB0EEE8221}" srcOrd="1" destOrd="0" parTransId="{9CCABE44-6429-419E-AF53-6AAE9558C71F}" sibTransId="{5FE0885E-C8B1-46E6-A44D-C92285FC48BB}"/>
    <dgm:cxn modelId="{CDD2E90D-0A5C-4FD6-A75C-EEE0ED790A06}" srcId="{55A4E67D-C517-423C-9BD6-8B49861B8D48}" destId="{55734F50-F429-478E-9EDE-03A7ED850E15}" srcOrd="0" destOrd="0" parTransId="{D4575FB8-BB3F-4DB0-9C2A-018421855C14}" sibTransId="{8DBE4C9C-C15E-4130-9A04-86FB1EEAB9DD}"/>
    <dgm:cxn modelId="{7032D65E-F826-4346-86BA-2436088C6A64}" srcId="{55A4E67D-C517-423C-9BD6-8B49861B8D48}" destId="{9E462E27-96E8-46B4-A2B9-2AEF73268F11}" srcOrd="1" destOrd="0" parTransId="{6281148D-B57D-4CF6-9E75-32C6D9EE3AC0}" sibTransId="{B6A7FB27-32EC-4FE2-9294-C4EAC3086D2A}"/>
    <dgm:cxn modelId="{EAB6D25F-776D-41A2-8F9D-5D51895CAAAA}" type="presOf" srcId="{55734F50-F429-478E-9EDE-03A7ED850E15}" destId="{0D7D6104-8E9B-464F-BF25-BB785CF7B288}" srcOrd="0" destOrd="0" presId="urn:diagrams.loki3.com/BracketList"/>
    <dgm:cxn modelId="{6F947365-6DBF-4097-8B00-DD0964596AA1}" srcId="{9E462E27-96E8-46B4-A2B9-2AEF73268F11}" destId="{B549B27E-97E0-4825-8489-4FB1926956F0}" srcOrd="0" destOrd="0" parTransId="{40194D2E-36A1-4902-8B51-5DABBAC25EFB}" sibTransId="{D5076C86-573C-4D69-9B4C-9DB9791E07F3}"/>
    <dgm:cxn modelId="{8346E06D-0984-4EE6-AEC5-2C07ADE251E6}" type="presOf" srcId="{8728E221-FC88-42DC-9FB0-9AFB0EEE8221}" destId="{87808E8E-62CB-4FA3-886F-15E1E1A46CE9}" srcOrd="0" destOrd="1" presId="urn:diagrams.loki3.com/BracketList"/>
    <dgm:cxn modelId="{81DB3856-564F-469B-AB46-78680E67AA96}" type="presOf" srcId="{152F8B0C-5377-4F9B-AD46-694C8AD36622}" destId="{87808E8E-62CB-4FA3-886F-15E1E1A46CE9}" srcOrd="0" destOrd="2" presId="urn:diagrams.loki3.com/BracketList"/>
    <dgm:cxn modelId="{2FC9BE7F-D16E-476B-887F-73C1F01E2B29}" type="presOf" srcId="{B549B27E-97E0-4825-8489-4FB1926956F0}" destId="{A2AC1319-3609-4A59-B6AF-9E5B2F230D6D}" srcOrd="0" destOrd="0" presId="urn:diagrams.loki3.com/BracketList"/>
    <dgm:cxn modelId="{D4DDF087-4C1D-4DB2-A551-474148903C46}" srcId="{55734F50-F429-478E-9EDE-03A7ED850E15}" destId="{152F8B0C-5377-4F9B-AD46-694C8AD36622}" srcOrd="2" destOrd="0" parTransId="{00AD0051-0874-49F3-9549-BD55D8CD1628}" sibTransId="{F6D273BC-0002-4872-84F4-9C76CBC84E3C}"/>
    <dgm:cxn modelId="{4172399A-A382-481C-9C3C-5BE758534CE0}" type="presOf" srcId="{294FDA7E-017D-4EAA-A020-D49E848D9279}" destId="{A2AC1319-3609-4A59-B6AF-9E5B2F230D6D}" srcOrd="0" destOrd="2" presId="urn:diagrams.loki3.com/BracketList"/>
    <dgm:cxn modelId="{BE6AE3A6-65E0-42B9-8DB8-DF89794E4DDA}" type="presOf" srcId="{7B7C4722-88A6-431A-B7AD-BEBBE4445B89}" destId="{A2AC1319-3609-4A59-B6AF-9E5B2F230D6D}" srcOrd="0" destOrd="1" presId="urn:diagrams.loki3.com/BracketList"/>
    <dgm:cxn modelId="{C91396BB-7E35-4B39-96C9-CEBEAFBEBC5B}" srcId="{9E462E27-96E8-46B4-A2B9-2AEF73268F11}" destId="{294FDA7E-017D-4EAA-A020-D49E848D9279}" srcOrd="2" destOrd="0" parTransId="{BA5750F8-FA99-45D8-99FE-79616B7254DF}" sibTransId="{DE47C34F-1D8B-4BDF-8ABA-6170C8B50650}"/>
    <dgm:cxn modelId="{1F7C85BF-652D-463E-B4BC-1BC3DD59B93F}" type="presOf" srcId="{9E462E27-96E8-46B4-A2B9-2AEF73268F11}" destId="{2F9B4CC5-AB22-4C41-9020-2BAAB3464D56}" srcOrd="0" destOrd="0" presId="urn:diagrams.loki3.com/BracketList"/>
    <dgm:cxn modelId="{28A968D0-5F96-4AA7-8983-4C1E81D99FB8}" srcId="{55734F50-F429-478E-9EDE-03A7ED850E15}" destId="{E0521F40-4301-46F3-8EB8-5420855E5232}" srcOrd="0" destOrd="0" parTransId="{4847E78A-3B05-4EB2-BB5E-08AC76992A9D}" sibTransId="{E02EFEAE-ED08-44A9-951B-B8CDF61D2440}"/>
    <dgm:cxn modelId="{318675D5-C988-410C-856A-07D5D6B91B58}" srcId="{9E462E27-96E8-46B4-A2B9-2AEF73268F11}" destId="{7B7C4722-88A6-431A-B7AD-BEBBE4445B89}" srcOrd="1" destOrd="0" parTransId="{82E33A2D-0990-407E-AE26-C0D960B3A0EE}" sibTransId="{9686B4C2-F828-461C-AE5E-44B9C0B46304}"/>
    <dgm:cxn modelId="{19EC8CE7-B1F1-4BD8-9DD9-AF518F82A898}" type="presOf" srcId="{E0521F40-4301-46F3-8EB8-5420855E5232}" destId="{87808E8E-62CB-4FA3-886F-15E1E1A46CE9}" srcOrd="0" destOrd="0" presId="urn:diagrams.loki3.com/BracketList"/>
    <dgm:cxn modelId="{3ADC35FF-59B0-4660-A46C-70FA3B150A4E}" type="presOf" srcId="{55A4E67D-C517-423C-9BD6-8B49861B8D48}" destId="{65E2B2F3-56FE-4520-9BAD-0731E96C6D94}" srcOrd="0" destOrd="0" presId="urn:diagrams.loki3.com/BracketList"/>
    <dgm:cxn modelId="{E27D62B4-A240-4ABF-BC5F-15F70AA035B6}" type="presParOf" srcId="{65E2B2F3-56FE-4520-9BAD-0731E96C6D94}" destId="{048BA4F8-480D-426C-95CC-F27BE720782A}" srcOrd="0" destOrd="0" presId="urn:diagrams.loki3.com/BracketList"/>
    <dgm:cxn modelId="{830935D9-7A87-4BC3-9755-66D76B14F557}" type="presParOf" srcId="{048BA4F8-480D-426C-95CC-F27BE720782A}" destId="{0D7D6104-8E9B-464F-BF25-BB785CF7B288}" srcOrd="0" destOrd="0" presId="urn:diagrams.loki3.com/BracketList"/>
    <dgm:cxn modelId="{A5BEF528-53F1-4D39-BC45-DF29EC9439C8}" type="presParOf" srcId="{048BA4F8-480D-426C-95CC-F27BE720782A}" destId="{390122B9-8488-429E-B5C1-2EEF06EA77D6}" srcOrd="1" destOrd="0" presId="urn:diagrams.loki3.com/BracketList"/>
    <dgm:cxn modelId="{31A2AE24-AB37-4518-B7C4-067EA12E59BF}" type="presParOf" srcId="{048BA4F8-480D-426C-95CC-F27BE720782A}" destId="{0D1C7BC7-86F2-498A-8666-7E46DC366B56}" srcOrd="2" destOrd="0" presId="urn:diagrams.loki3.com/BracketList"/>
    <dgm:cxn modelId="{DFCB928E-B1E3-4519-B78A-74504482CA66}" type="presParOf" srcId="{048BA4F8-480D-426C-95CC-F27BE720782A}" destId="{87808E8E-62CB-4FA3-886F-15E1E1A46CE9}" srcOrd="3" destOrd="0" presId="urn:diagrams.loki3.com/BracketList"/>
    <dgm:cxn modelId="{3EDC0CE8-E2A3-403E-A821-8F9932535DCF}" type="presParOf" srcId="{65E2B2F3-56FE-4520-9BAD-0731E96C6D94}" destId="{ABD61D22-D827-45E3-B893-3BCBD26A27DE}" srcOrd="1" destOrd="0" presId="urn:diagrams.loki3.com/BracketList"/>
    <dgm:cxn modelId="{3CE2E88F-4048-4EDC-B2F5-74E2749AC0E6}" type="presParOf" srcId="{65E2B2F3-56FE-4520-9BAD-0731E96C6D94}" destId="{95AEFB8F-BB66-435D-8CFB-E4B76E73D38D}" srcOrd="2" destOrd="0" presId="urn:diagrams.loki3.com/BracketList"/>
    <dgm:cxn modelId="{A9D4F173-BCE5-4ABB-9792-A4837A7CA6AA}" type="presParOf" srcId="{95AEFB8F-BB66-435D-8CFB-E4B76E73D38D}" destId="{2F9B4CC5-AB22-4C41-9020-2BAAB3464D56}" srcOrd="0" destOrd="0" presId="urn:diagrams.loki3.com/BracketList"/>
    <dgm:cxn modelId="{8384CB77-4F6D-4FC5-B80D-3156AE931CC5}" type="presParOf" srcId="{95AEFB8F-BB66-435D-8CFB-E4B76E73D38D}" destId="{49733061-66E4-4DC8-A85B-2B0EA61BCDA4}" srcOrd="1" destOrd="0" presId="urn:diagrams.loki3.com/BracketList"/>
    <dgm:cxn modelId="{41311EB3-E809-47F4-B488-91E8725495BE}" type="presParOf" srcId="{95AEFB8F-BB66-435D-8CFB-E4B76E73D38D}" destId="{F3C24FAA-75EE-4C08-B5D8-A4C0AA359214}" srcOrd="2" destOrd="0" presId="urn:diagrams.loki3.com/BracketList"/>
    <dgm:cxn modelId="{0255237C-E4B3-4EDE-9357-A42F28E1580E}" type="presParOf" srcId="{95AEFB8F-BB66-435D-8CFB-E4B76E73D38D}" destId="{A2AC1319-3609-4A59-B6AF-9E5B2F230D6D}"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A436FD2-5BCA-4123-ABCA-41F946325797}" type="doc">
      <dgm:prSet loTypeId="urn:microsoft.com/office/officeart/2005/8/layout/bProcess4" loCatId="process" qsTypeId="urn:microsoft.com/office/officeart/2005/8/quickstyle/3d3" qsCatId="3D" csTypeId="urn:microsoft.com/office/officeart/2005/8/colors/accent0_3" csCatId="mainScheme" phldr="1"/>
      <dgm:spPr/>
      <dgm:t>
        <a:bodyPr/>
        <a:lstStyle/>
        <a:p>
          <a:endParaRPr lang="en-US"/>
        </a:p>
      </dgm:t>
    </dgm:pt>
    <dgm:pt modelId="{2025EB2F-DE41-4345-9170-5048AF62B6B0}">
      <dgm:prSet phldrT="[Text]" custT="1"/>
      <dgm:spPr/>
      <dgm:t>
        <a:bodyPr/>
        <a:lstStyle/>
        <a:p>
          <a:pPr algn="ctr"/>
          <a:r>
            <a:rPr lang="en-US" sz="1800" dirty="0">
              <a:latin typeface="Arial" panose="020B0604020202020204" pitchFamily="34" charset="0"/>
              <a:cs typeface="Arial" panose="020B0604020202020204" pitchFamily="34" charset="0"/>
            </a:rPr>
            <a:t>From both secondary &amp; postsecondary institutions</a:t>
          </a:r>
        </a:p>
      </dgm:t>
      <dgm:extLst>
        <a:ext uri="{E40237B7-FDA0-4F09-8148-C483321AD2D9}">
          <dgm14:cNvPr xmlns:dgm14="http://schemas.microsoft.com/office/drawing/2010/diagram" id="0" name="" descr="From both secondary &amp; postsecondary institutions"/>
        </a:ext>
      </dgm:extLst>
    </dgm:pt>
    <dgm:pt modelId="{D63C9F48-9AB3-4413-8F24-30D234B69606}" type="parTrans" cxnId="{E24723F9-46D4-4F52-9D31-1858EC88A2C1}">
      <dgm:prSet/>
      <dgm:spPr/>
      <dgm:t>
        <a:bodyPr/>
        <a:lstStyle/>
        <a:p>
          <a:pPr algn="ctr"/>
          <a:endParaRPr lang="en-US" sz="1800">
            <a:latin typeface="Arial" panose="020B0604020202020204" pitchFamily="34" charset="0"/>
            <a:cs typeface="Arial" panose="020B0604020202020204" pitchFamily="34" charset="0"/>
          </a:endParaRPr>
        </a:p>
      </dgm:t>
    </dgm:pt>
    <dgm:pt modelId="{6FC2599A-E913-4F2B-A887-1939BA64A3FC}" type="sibTrans" cxnId="{E24723F9-46D4-4F52-9D31-1858EC88A2C1}">
      <dgm:prSet/>
      <dgm:spPr/>
      <dgm:t>
        <a:bodyPr/>
        <a:lstStyle/>
        <a:p>
          <a:pPr algn="ctr"/>
          <a:endParaRPr lang="en-US" sz="1800">
            <a:latin typeface="Arial" panose="020B0604020202020204" pitchFamily="34" charset="0"/>
            <a:cs typeface="Arial" panose="020B0604020202020204" pitchFamily="34" charset="0"/>
          </a:endParaRPr>
        </a:p>
      </dgm:t>
    </dgm:pt>
    <dgm:pt modelId="{EADA121E-D052-43D2-A28A-E9486CA488C9}">
      <dgm:prSet phldrT="[Text]" custT="1"/>
      <dgm:spPr/>
      <dgm:t>
        <a:bodyPr/>
        <a:lstStyle/>
        <a:p>
          <a:pPr algn="ctr"/>
          <a:r>
            <a:rPr lang="en-US" sz="1800" dirty="0">
              <a:latin typeface="Arial" panose="020B0604020202020204" pitchFamily="34" charset="0"/>
              <a:cs typeface="Arial" panose="020B0604020202020204" pitchFamily="34" charset="0"/>
            </a:rPr>
            <a:t>Relationship building between secondary and postsecondary Institutions</a:t>
          </a:r>
        </a:p>
      </dgm:t>
      <dgm:extLst>
        <a:ext uri="{E40237B7-FDA0-4F09-8148-C483321AD2D9}">
          <dgm14:cNvPr xmlns:dgm14="http://schemas.microsoft.com/office/drawing/2010/diagram" id="0" name="" descr="Relationship building between secondary and postsecondary institutions"/>
        </a:ext>
      </dgm:extLst>
    </dgm:pt>
    <dgm:pt modelId="{E380DAB3-9D8F-48E1-9E7E-0FFB28F510F8}" type="parTrans" cxnId="{ED35335D-D431-4904-B110-5A0013431163}">
      <dgm:prSet/>
      <dgm:spPr/>
      <dgm:t>
        <a:bodyPr/>
        <a:lstStyle/>
        <a:p>
          <a:pPr algn="ctr"/>
          <a:endParaRPr lang="en-US" sz="1800">
            <a:latin typeface="Arial" panose="020B0604020202020204" pitchFamily="34" charset="0"/>
            <a:cs typeface="Arial" panose="020B0604020202020204" pitchFamily="34" charset="0"/>
          </a:endParaRPr>
        </a:p>
      </dgm:t>
    </dgm:pt>
    <dgm:pt modelId="{827A8152-09DE-41C1-90ED-26846BAFB07B}" type="sibTrans" cxnId="{ED35335D-D431-4904-B110-5A0013431163}">
      <dgm:prSet/>
      <dgm:spPr/>
      <dgm:t>
        <a:bodyPr/>
        <a:lstStyle/>
        <a:p>
          <a:pPr algn="ctr"/>
          <a:endParaRPr lang="en-US" sz="1800">
            <a:latin typeface="Arial" panose="020B0604020202020204" pitchFamily="34" charset="0"/>
            <a:cs typeface="Arial" panose="020B0604020202020204" pitchFamily="34" charset="0"/>
          </a:endParaRPr>
        </a:p>
      </dgm:t>
    </dgm:pt>
    <dgm:pt modelId="{4D14733A-8A49-40A6-9444-F1DA61E6E0D3}">
      <dgm:prSet phldrT="[Text]" custT="1"/>
      <dgm:spPr/>
      <dgm:t>
        <a:bodyPr/>
        <a:lstStyle/>
        <a:p>
          <a:pPr algn="ctr"/>
          <a:r>
            <a:rPr lang="en-US" sz="1800" dirty="0">
              <a:latin typeface="Arial" panose="020B0604020202020204" pitchFamily="34" charset="0"/>
              <a:cs typeface="Arial" panose="020B0604020202020204" pitchFamily="34" charset="0"/>
            </a:rPr>
            <a:t>Career Fairs</a:t>
          </a:r>
        </a:p>
      </dgm:t>
      <dgm:extLst>
        <a:ext uri="{E40237B7-FDA0-4F09-8148-C483321AD2D9}">
          <dgm14:cNvPr xmlns:dgm14="http://schemas.microsoft.com/office/drawing/2010/diagram" id="0" name="" descr="Career Fairs"/>
        </a:ext>
      </dgm:extLst>
    </dgm:pt>
    <dgm:pt modelId="{394A82DB-55F7-4AF1-A958-E24FB4CB79E3}" type="parTrans" cxnId="{95C632BA-89D8-4213-84A0-CDDE6F6EC625}">
      <dgm:prSet/>
      <dgm:spPr/>
      <dgm:t>
        <a:bodyPr/>
        <a:lstStyle/>
        <a:p>
          <a:pPr algn="ctr"/>
          <a:endParaRPr lang="en-US" sz="1800">
            <a:latin typeface="Arial" panose="020B0604020202020204" pitchFamily="34" charset="0"/>
            <a:cs typeface="Arial" panose="020B0604020202020204" pitchFamily="34" charset="0"/>
          </a:endParaRPr>
        </a:p>
      </dgm:t>
    </dgm:pt>
    <dgm:pt modelId="{A31DE632-EB34-419A-A45B-7E5DFB4066B0}" type="sibTrans" cxnId="{95C632BA-89D8-4213-84A0-CDDE6F6EC625}">
      <dgm:prSet/>
      <dgm:spPr/>
      <dgm:t>
        <a:bodyPr/>
        <a:lstStyle/>
        <a:p>
          <a:pPr algn="ctr"/>
          <a:endParaRPr lang="en-US" sz="1800">
            <a:latin typeface="Arial" panose="020B0604020202020204" pitchFamily="34" charset="0"/>
            <a:cs typeface="Arial" panose="020B0604020202020204" pitchFamily="34" charset="0"/>
          </a:endParaRPr>
        </a:p>
      </dgm:t>
    </dgm:pt>
    <dgm:pt modelId="{45A6FDF4-E97C-4534-BEBE-70974B70F052}">
      <dgm:prSet phldrT="[Text]" custT="1"/>
      <dgm:spPr/>
      <dgm:t>
        <a:bodyPr/>
        <a:lstStyle/>
        <a:p>
          <a:pPr algn="ctr"/>
          <a:r>
            <a:rPr lang="en-US" sz="1800" dirty="0">
              <a:latin typeface="Arial" panose="020B0604020202020204" pitchFamily="34" charset="0"/>
              <a:cs typeface="Arial" panose="020B0604020202020204" pitchFamily="34" charset="0"/>
            </a:rPr>
            <a:t>Social Media</a:t>
          </a:r>
        </a:p>
      </dgm:t>
      <dgm:extLst>
        <a:ext uri="{E40237B7-FDA0-4F09-8148-C483321AD2D9}">
          <dgm14:cNvPr xmlns:dgm14="http://schemas.microsoft.com/office/drawing/2010/diagram" id="0" name="" descr="Social Media"/>
        </a:ext>
      </dgm:extLst>
    </dgm:pt>
    <dgm:pt modelId="{B15CFE53-9C1F-4C87-A88A-A016DEFC088D}" type="parTrans" cxnId="{2F55D1B7-5478-45AB-A200-6C45635E13A5}">
      <dgm:prSet/>
      <dgm:spPr/>
      <dgm:t>
        <a:bodyPr/>
        <a:lstStyle/>
        <a:p>
          <a:pPr algn="ctr"/>
          <a:endParaRPr lang="en-US" sz="1800">
            <a:latin typeface="Arial" panose="020B0604020202020204" pitchFamily="34" charset="0"/>
            <a:cs typeface="Arial" panose="020B0604020202020204" pitchFamily="34" charset="0"/>
          </a:endParaRPr>
        </a:p>
      </dgm:t>
    </dgm:pt>
    <dgm:pt modelId="{B946F4DD-F2D7-4595-825A-CD89E730EF34}" type="sibTrans" cxnId="{2F55D1B7-5478-45AB-A200-6C45635E13A5}">
      <dgm:prSet/>
      <dgm:spPr/>
      <dgm:t>
        <a:bodyPr/>
        <a:lstStyle/>
        <a:p>
          <a:pPr algn="ctr"/>
          <a:endParaRPr lang="en-US" sz="1800">
            <a:latin typeface="Arial" panose="020B0604020202020204" pitchFamily="34" charset="0"/>
            <a:cs typeface="Arial" panose="020B0604020202020204" pitchFamily="34" charset="0"/>
          </a:endParaRPr>
        </a:p>
      </dgm:t>
    </dgm:pt>
    <dgm:pt modelId="{247A7077-DA1F-4AAF-8E70-F23DDD01CC0A}">
      <dgm:prSet phldrT="[Text]" custT="1"/>
      <dgm:spPr/>
      <dgm:t>
        <a:bodyPr/>
        <a:lstStyle/>
        <a:p>
          <a:pPr algn="ctr"/>
          <a:r>
            <a:rPr lang="en-US" sz="1800" dirty="0">
              <a:latin typeface="Arial" panose="020B0604020202020204" pitchFamily="34" charset="0"/>
              <a:cs typeface="Arial" panose="020B0604020202020204" pitchFamily="34" charset="0"/>
            </a:rPr>
            <a:t>Packets</a:t>
          </a:r>
        </a:p>
      </dgm:t>
      <dgm:extLst>
        <a:ext uri="{E40237B7-FDA0-4F09-8148-C483321AD2D9}">
          <dgm14:cNvPr xmlns:dgm14="http://schemas.microsoft.com/office/drawing/2010/diagram" id="0" name="" descr="Packets"/>
        </a:ext>
      </dgm:extLst>
    </dgm:pt>
    <dgm:pt modelId="{E9BDBE07-0428-4E6B-B051-FE7080CFEB90}" type="parTrans" cxnId="{8B8E744B-CFCB-4CC2-8FBC-B4FB4D9D356F}">
      <dgm:prSet/>
      <dgm:spPr/>
      <dgm:t>
        <a:bodyPr/>
        <a:lstStyle/>
        <a:p>
          <a:pPr algn="ctr"/>
          <a:endParaRPr lang="en-US" sz="1800">
            <a:latin typeface="Arial" panose="020B0604020202020204" pitchFamily="34" charset="0"/>
            <a:cs typeface="Arial" panose="020B0604020202020204" pitchFamily="34" charset="0"/>
          </a:endParaRPr>
        </a:p>
      </dgm:t>
    </dgm:pt>
    <dgm:pt modelId="{66456091-281E-43A3-AF4F-23A8DEEB5C6E}" type="sibTrans" cxnId="{8B8E744B-CFCB-4CC2-8FBC-B4FB4D9D356F}">
      <dgm:prSet/>
      <dgm:spPr/>
      <dgm:t>
        <a:bodyPr/>
        <a:lstStyle/>
        <a:p>
          <a:pPr algn="ctr"/>
          <a:endParaRPr lang="en-US" sz="1800">
            <a:latin typeface="Arial" panose="020B0604020202020204" pitchFamily="34" charset="0"/>
            <a:cs typeface="Arial" panose="020B0604020202020204" pitchFamily="34" charset="0"/>
          </a:endParaRPr>
        </a:p>
      </dgm:t>
    </dgm:pt>
    <dgm:pt modelId="{DACDB4D1-E3A5-4DFD-AFED-F847721A9040}">
      <dgm:prSet phldrT="[Text]" custT="1"/>
      <dgm:spPr/>
      <dgm:t>
        <a:bodyPr/>
        <a:lstStyle/>
        <a:p>
          <a:pPr algn="ctr"/>
          <a:r>
            <a:rPr lang="en-US" sz="1800" dirty="0">
              <a:latin typeface="Arial" panose="020B0604020202020204" pitchFamily="34" charset="0"/>
              <a:cs typeface="Arial" panose="020B0604020202020204" pitchFamily="34" charset="0"/>
            </a:rPr>
            <a:t>Discussed during counseling meetings at secondary level</a:t>
          </a:r>
        </a:p>
      </dgm:t>
      <dgm:extLst>
        <a:ext uri="{E40237B7-FDA0-4F09-8148-C483321AD2D9}">
          <dgm14:cNvPr xmlns:dgm14="http://schemas.microsoft.com/office/drawing/2010/diagram" id="0" name="" descr="Discussed during counseling meetings at secondary level"/>
        </a:ext>
      </dgm:extLst>
    </dgm:pt>
    <dgm:pt modelId="{4AABCAB3-FA00-44B0-BB48-F4FF13AEF5C1}" type="parTrans" cxnId="{724C3683-08DB-45D9-8D06-9914E2B50927}">
      <dgm:prSet/>
      <dgm:spPr/>
      <dgm:t>
        <a:bodyPr/>
        <a:lstStyle/>
        <a:p>
          <a:pPr algn="ctr"/>
          <a:endParaRPr lang="en-US" sz="1800">
            <a:latin typeface="Arial" panose="020B0604020202020204" pitchFamily="34" charset="0"/>
            <a:cs typeface="Arial" panose="020B0604020202020204" pitchFamily="34" charset="0"/>
          </a:endParaRPr>
        </a:p>
      </dgm:t>
    </dgm:pt>
    <dgm:pt modelId="{C0218CC9-B3FE-4188-9FBF-D54C8FD4E27E}" type="sibTrans" cxnId="{724C3683-08DB-45D9-8D06-9914E2B50927}">
      <dgm:prSet/>
      <dgm:spPr/>
      <dgm:t>
        <a:bodyPr/>
        <a:lstStyle/>
        <a:p>
          <a:pPr algn="ctr"/>
          <a:endParaRPr lang="en-US" sz="1800">
            <a:latin typeface="Arial" panose="020B0604020202020204" pitchFamily="34" charset="0"/>
            <a:cs typeface="Arial" panose="020B0604020202020204" pitchFamily="34" charset="0"/>
          </a:endParaRPr>
        </a:p>
      </dgm:t>
    </dgm:pt>
    <dgm:pt modelId="{403EBEE1-83D7-40BF-AF96-9F0BE04C388A}">
      <dgm:prSet phldrT="[Text]" custT="1"/>
      <dgm:spPr/>
      <dgm:t>
        <a:bodyPr/>
        <a:lstStyle/>
        <a:p>
          <a:pPr algn="ctr"/>
          <a:r>
            <a:rPr lang="en-US" sz="1800" dirty="0">
              <a:latin typeface="Arial" panose="020B0604020202020204" pitchFamily="34" charset="0"/>
              <a:cs typeface="Arial" panose="020B0604020202020204" pitchFamily="34" charset="0"/>
            </a:rPr>
            <a:t>Review of </a:t>
          </a:r>
          <a:r>
            <a:rPr lang="en-US" sz="1800" dirty="0">
              <a:solidFill>
                <a:schemeClr val="bg1"/>
              </a:solidFill>
              <a:latin typeface="Arial" panose="020B0604020202020204" pitchFamily="34" charset="0"/>
              <a:cs typeface="Arial" panose="020B0604020202020204" pitchFamily="34" charset="0"/>
              <a:hlinkClick xmlns:r="http://schemas.openxmlformats.org/officeDocument/2006/relationships" r:id="rId1">
                <a:extLst>
                  <a:ext uri="{A12FA001-AC4F-418D-AE19-62706E023703}">
                    <ahyp:hlinkClr xmlns:ahyp="http://schemas.microsoft.com/office/drawing/2018/hyperlinkcolor" val="tx"/>
                  </a:ext>
                </a:extLst>
              </a:hlinkClick>
            </a:rPr>
            <a:t>www.collegetransfer.net</a:t>
          </a:r>
          <a:r>
            <a:rPr lang="en-US" sz="1800" dirty="0">
              <a:solidFill>
                <a:schemeClr val="bg1"/>
              </a:solidFill>
              <a:latin typeface="Arial" panose="020B0604020202020204" pitchFamily="34" charset="0"/>
              <a:cs typeface="Arial" panose="020B0604020202020204" pitchFamily="34" charset="0"/>
            </a:rPr>
            <a:t> </a:t>
          </a:r>
        </a:p>
      </dgm:t>
      <dgm:extLst>
        <a:ext uri="{E40237B7-FDA0-4F09-8148-C483321AD2D9}">
          <dgm14:cNvPr xmlns:dgm14="http://schemas.microsoft.com/office/drawing/2010/diagram" id="0" name="" descr="Review of www.collegetransfer.net&#10;"/>
        </a:ext>
      </dgm:extLst>
    </dgm:pt>
    <dgm:pt modelId="{879552C0-79ED-4228-9779-F2606AEB2201}" type="parTrans" cxnId="{F472626C-9C5F-4A75-AF08-86CA7CF1C55B}">
      <dgm:prSet/>
      <dgm:spPr/>
      <dgm:t>
        <a:bodyPr/>
        <a:lstStyle/>
        <a:p>
          <a:pPr algn="ctr"/>
          <a:endParaRPr lang="en-US" sz="1800">
            <a:latin typeface="Arial" panose="020B0604020202020204" pitchFamily="34" charset="0"/>
            <a:cs typeface="Arial" panose="020B0604020202020204" pitchFamily="34" charset="0"/>
          </a:endParaRPr>
        </a:p>
      </dgm:t>
    </dgm:pt>
    <dgm:pt modelId="{A226DA64-FB02-42B6-BBA1-5C2E763D6B71}" type="sibTrans" cxnId="{F472626C-9C5F-4A75-AF08-86CA7CF1C55B}">
      <dgm:prSet/>
      <dgm:spPr/>
      <dgm:t>
        <a:bodyPr/>
        <a:lstStyle/>
        <a:p>
          <a:pPr algn="ctr"/>
          <a:endParaRPr lang="en-US" sz="1800">
            <a:latin typeface="Arial" panose="020B0604020202020204" pitchFamily="34" charset="0"/>
            <a:cs typeface="Arial" panose="020B0604020202020204" pitchFamily="34" charset="0"/>
          </a:endParaRPr>
        </a:p>
      </dgm:t>
    </dgm:pt>
    <dgm:pt modelId="{80026091-D5E1-411C-8C44-E7F5C02D10D0}">
      <dgm:prSet phldrT="[Text]" custT="1"/>
      <dgm:spPr/>
      <dgm:t>
        <a:bodyPr/>
        <a:lstStyle/>
        <a:p>
          <a:pPr algn="ctr"/>
          <a:r>
            <a:rPr lang="en-US" sz="1800" dirty="0">
              <a:latin typeface="Arial" panose="020B0604020202020204" pitchFamily="34" charset="0"/>
              <a:cs typeface="Arial" panose="020B0604020202020204" pitchFamily="34" charset="0"/>
            </a:rPr>
            <a:t>Clarity on both secondary and postsecondary</a:t>
          </a:r>
        </a:p>
      </dgm:t>
      <dgm:extLst>
        <a:ext uri="{E40237B7-FDA0-4F09-8148-C483321AD2D9}">
          <dgm14:cNvPr xmlns:dgm14="http://schemas.microsoft.com/office/drawing/2010/diagram" id="0" name="" descr="Clarity on both secondary and postsecondary "/>
        </a:ext>
      </dgm:extLst>
    </dgm:pt>
    <dgm:pt modelId="{06023F56-CC37-4453-9CD7-143B6023128B}" type="parTrans" cxnId="{8058501F-6284-47D6-A823-526481FED979}">
      <dgm:prSet/>
      <dgm:spPr/>
      <dgm:t>
        <a:bodyPr/>
        <a:lstStyle/>
        <a:p>
          <a:pPr algn="ctr"/>
          <a:endParaRPr lang="en-US" sz="1800">
            <a:latin typeface="Arial" panose="020B0604020202020204" pitchFamily="34" charset="0"/>
            <a:cs typeface="Arial" panose="020B0604020202020204" pitchFamily="34" charset="0"/>
          </a:endParaRPr>
        </a:p>
      </dgm:t>
    </dgm:pt>
    <dgm:pt modelId="{29D6FD43-F333-46EA-98CB-F661F8E40AD8}" type="sibTrans" cxnId="{8058501F-6284-47D6-A823-526481FED979}">
      <dgm:prSet/>
      <dgm:spPr/>
      <dgm:t>
        <a:bodyPr/>
        <a:lstStyle/>
        <a:p>
          <a:pPr algn="ctr"/>
          <a:endParaRPr lang="en-US" sz="1800">
            <a:latin typeface="Arial" panose="020B0604020202020204" pitchFamily="34" charset="0"/>
            <a:cs typeface="Arial" panose="020B0604020202020204" pitchFamily="34" charset="0"/>
          </a:endParaRPr>
        </a:p>
      </dgm:t>
    </dgm:pt>
    <dgm:pt modelId="{14C78B57-459C-40B4-8120-0A75A7E5B527}">
      <dgm:prSet phldrT="[Text]" custT="1"/>
      <dgm:spPr/>
      <dgm:t>
        <a:bodyPr/>
        <a:lstStyle/>
        <a:p>
          <a:pPr algn="ctr"/>
          <a:r>
            <a:rPr lang="en-US" sz="1800" dirty="0">
              <a:latin typeface="Arial" panose="020B0604020202020204" pitchFamily="34" charset="0"/>
              <a:cs typeface="Arial" panose="020B0604020202020204" pitchFamily="34" charset="0"/>
            </a:rPr>
            <a:t>Discussed during the admissions process at the postsecondary level</a:t>
          </a:r>
        </a:p>
      </dgm:t>
      <dgm:extLst>
        <a:ext uri="{E40237B7-FDA0-4F09-8148-C483321AD2D9}">
          <dgm14:cNvPr xmlns:dgm14="http://schemas.microsoft.com/office/drawing/2010/diagram" id="0" name="" descr="Discussed during the admissions process at the postsecondary level"/>
        </a:ext>
      </dgm:extLst>
    </dgm:pt>
    <dgm:pt modelId="{54E37692-3388-4AAD-95A9-C333AECF2801}" type="parTrans" cxnId="{1E52BB5F-FE67-449B-B744-14865E888D73}">
      <dgm:prSet/>
      <dgm:spPr/>
      <dgm:t>
        <a:bodyPr/>
        <a:lstStyle/>
        <a:p>
          <a:pPr algn="ctr"/>
          <a:endParaRPr lang="en-US" sz="1800">
            <a:latin typeface="Arial" panose="020B0604020202020204" pitchFamily="34" charset="0"/>
            <a:cs typeface="Arial" panose="020B0604020202020204" pitchFamily="34" charset="0"/>
          </a:endParaRPr>
        </a:p>
      </dgm:t>
    </dgm:pt>
    <dgm:pt modelId="{320B313B-0E09-4790-A1FD-897B2B81B665}" type="sibTrans" cxnId="{1E52BB5F-FE67-449B-B744-14865E888D73}">
      <dgm:prSet/>
      <dgm:spPr/>
      <dgm:t>
        <a:bodyPr/>
        <a:lstStyle/>
        <a:p>
          <a:pPr algn="ctr"/>
          <a:endParaRPr lang="en-US" sz="1800">
            <a:latin typeface="Arial" panose="020B0604020202020204" pitchFamily="34" charset="0"/>
            <a:cs typeface="Arial" panose="020B0604020202020204" pitchFamily="34" charset="0"/>
          </a:endParaRPr>
        </a:p>
      </dgm:t>
    </dgm:pt>
    <dgm:pt modelId="{0C0FFF0D-75ED-450A-AF74-76C1A73331D6}" type="pres">
      <dgm:prSet presAssocID="{CA436FD2-5BCA-4123-ABCA-41F946325797}" presName="Name0" presStyleCnt="0">
        <dgm:presLayoutVars>
          <dgm:dir/>
          <dgm:resizeHandles/>
        </dgm:presLayoutVars>
      </dgm:prSet>
      <dgm:spPr/>
    </dgm:pt>
    <dgm:pt modelId="{1F8415D9-6EE8-4B53-B6B9-3C3B7FB7C531}" type="pres">
      <dgm:prSet presAssocID="{2025EB2F-DE41-4345-9170-5048AF62B6B0}" presName="compNode" presStyleCnt="0"/>
      <dgm:spPr/>
    </dgm:pt>
    <dgm:pt modelId="{BBC948D1-61FB-468B-BDF1-9BF6849E5F24}" type="pres">
      <dgm:prSet presAssocID="{2025EB2F-DE41-4345-9170-5048AF62B6B0}" presName="dummyConnPt" presStyleCnt="0"/>
      <dgm:spPr/>
    </dgm:pt>
    <dgm:pt modelId="{482E6436-EB33-4F48-ACC4-B5486C780133}" type="pres">
      <dgm:prSet presAssocID="{2025EB2F-DE41-4345-9170-5048AF62B6B0}" presName="node" presStyleLbl="node1" presStyleIdx="0" presStyleCnt="9" custScaleX="114599" custScaleY="68575">
        <dgm:presLayoutVars>
          <dgm:bulletEnabled val="1"/>
        </dgm:presLayoutVars>
      </dgm:prSet>
      <dgm:spPr/>
    </dgm:pt>
    <dgm:pt modelId="{0B00DA3C-596E-4CAB-B059-8FA1D09D8540}" type="pres">
      <dgm:prSet presAssocID="{6FC2599A-E913-4F2B-A887-1939BA64A3FC}" presName="sibTrans" presStyleLbl="bgSibTrans2D1" presStyleIdx="0" presStyleCnt="8"/>
      <dgm:spPr/>
    </dgm:pt>
    <dgm:pt modelId="{26A40DB3-65B5-4E9B-94B1-3E34120B2E49}" type="pres">
      <dgm:prSet presAssocID="{EADA121E-D052-43D2-A28A-E9486CA488C9}" presName="compNode" presStyleCnt="0"/>
      <dgm:spPr/>
    </dgm:pt>
    <dgm:pt modelId="{5C6CF79A-8589-472C-A41C-EA0E269A5B97}" type="pres">
      <dgm:prSet presAssocID="{EADA121E-D052-43D2-A28A-E9486CA488C9}" presName="dummyConnPt" presStyleCnt="0"/>
      <dgm:spPr/>
    </dgm:pt>
    <dgm:pt modelId="{DB10EA1B-7E79-4F70-B9AF-6450B111551D}" type="pres">
      <dgm:prSet presAssocID="{EADA121E-D052-43D2-A28A-E9486CA488C9}" presName="node" presStyleLbl="node1" presStyleIdx="1" presStyleCnt="9" custScaleX="114599" custScaleY="68575">
        <dgm:presLayoutVars>
          <dgm:bulletEnabled val="1"/>
        </dgm:presLayoutVars>
      </dgm:prSet>
      <dgm:spPr/>
    </dgm:pt>
    <dgm:pt modelId="{4C11020E-74DA-4466-B230-F6C710AEB132}" type="pres">
      <dgm:prSet presAssocID="{827A8152-09DE-41C1-90ED-26846BAFB07B}" presName="sibTrans" presStyleLbl="bgSibTrans2D1" presStyleIdx="1" presStyleCnt="8"/>
      <dgm:spPr/>
    </dgm:pt>
    <dgm:pt modelId="{838C3798-3064-4C10-A201-9EE1FBC59350}" type="pres">
      <dgm:prSet presAssocID="{4D14733A-8A49-40A6-9444-F1DA61E6E0D3}" presName="compNode" presStyleCnt="0"/>
      <dgm:spPr/>
    </dgm:pt>
    <dgm:pt modelId="{23E0CA11-8C84-4D8E-91F7-C617F4AF683C}" type="pres">
      <dgm:prSet presAssocID="{4D14733A-8A49-40A6-9444-F1DA61E6E0D3}" presName="dummyConnPt" presStyleCnt="0"/>
      <dgm:spPr/>
    </dgm:pt>
    <dgm:pt modelId="{29CACBA8-E603-4B80-9408-C91AE41FE484}" type="pres">
      <dgm:prSet presAssocID="{4D14733A-8A49-40A6-9444-F1DA61E6E0D3}" presName="node" presStyleLbl="node1" presStyleIdx="2" presStyleCnt="9" custScaleX="114599" custScaleY="68575">
        <dgm:presLayoutVars>
          <dgm:bulletEnabled val="1"/>
        </dgm:presLayoutVars>
      </dgm:prSet>
      <dgm:spPr/>
    </dgm:pt>
    <dgm:pt modelId="{167B3AA4-02AD-46BA-AE69-8ED350EDE1AA}" type="pres">
      <dgm:prSet presAssocID="{A31DE632-EB34-419A-A45B-7E5DFB4066B0}" presName="sibTrans" presStyleLbl="bgSibTrans2D1" presStyleIdx="2" presStyleCnt="8"/>
      <dgm:spPr/>
    </dgm:pt>
    <dgm:pt modelId="{155EFC5B-EEF0-4FE3-93B8-7D7736582A22}" type="pres">
      <dgm:prSet presAssocID="{45A6FDF4-E97C-4534-BEBE-70974B70F052}" presName="compNode" presStyleCnt="0"/>
      <dgm:spPr/>
    </dgm:pt>
    <dgm:pt modelId="{B53EA6E1-BA25-4A46-AAAC-FC6ACCA3D9D1}" type="pres">
      <dgm:prSet presAssocID="{45A6FDF4-E97C-4534-BEBE-70974B70F052}" presName="dummyConnPt" presStyleCnt="0"/>
      <dgm:spPr/>
    </dgm:pt>
    <dgm:pt modelId="{AE2365C8-A807-416E-9F63-B45BC83D0CBC}" type="pres">
      <dgm:prSet presAssocID="{45A6FDF4-E97C-4534-BEBE-70974B70F052}" presName="node" presStyleLbl="node1" presStyleIdx="3" presStyleCnt="9" custScaleX="114599" custScaleY="68575">
        <dgm:presLayoutVars>
          <dgm:bulletEnabled val="1"/>
        </dgm:presLayoutVars>
      </dgm:prSet>
      <dgm:spPr/>
    </dgm:pt>
    <dgm:pt modelId="{102599A5-A47B-4AE6-9EDE-7C0631923B92}" type="pres">
      <dgm:prSet presAssocID="{B946F4DD-F2D7-4595-825A-CD89E730EF34}" presName="sibTrans" presStyleLbl="bgSibTrans2D1" presStyleIdx="3" presStyleCnt="8"/>
      <dgm:spPr/>
    </dgm:pt>
    <dgm:pt modelId="{A612576A-3344-49CA-BC86-942429A95F1E}" type="pres">
      <dgm:prSet presAssocID="{247A7077-DA1F-4AAF-8E70-F23DDD01CC0A}" presName="compNode" presStyleCnt="0"/>
      <dgm:spPr/>
    </dgm:pt>
    <dgm:pt modelId="{36E0B118-39B5-4DF2-BF73-785B9F6657CE}" type="pres">
      <dgm:prSet presAssocID="{247A7077-DA1F-4AAF-8E70-F23DDD01CC0A}" presName="dummyConnPt" presStyleCnt="0"/>
      <dgm:spPr/>
    </dgm:pt>
    <dgm:pt modelId="{1AF5343A-E2DE-472D-900F-B66E81E053C1}" type="pres">
      <dgm:prSet presAssocID="{247A7077-DA1F-4AAF-8E70-F23DDD01CC0A}" presName="node" presStyleLbl="node1" presStyleIdx="4" presStyleCnt="9" custScaleX="114599" custScaleY="68575" custLinFactNeighborX="0" custLinFactNeighborY="-2023">
        <dgm:presLayoutVars>
          <dgm:bulletEnabled val="1"/>
        </dgm:presLayoutVars>
      </dgm:prSet>
      <dgm:spPr/>
    </dgm:pt>
    <dgm:pt modelId="{902349CE-6068-4752-AE60-06BFB6394676}" type="pres">
      <dgm:prSet presAssocID="{66456091-281E-43A3-AF4F-23A8DEEB5C6E}" presName="sibTrans" presStyleLbl="bgSibTrans2D1" presStyleIdx="4" presStyleCnt="8"/>
      <dgm:spPr/>
    </dgm:pt>
    <dgm:pt modelId="{3810FF72-67CE-4E5E-A418-B2D2FB760DA1}" type="pres">
      <dgm:prSet presAssocID="{DACDB4D1-E3A5-4DFD-AFED-F847721A9040}" presName="compNode" presStyleCnt="0"/>
      <dgm:spPr/>
    </dgm:pt>
    <dgm:pt modelId="{8B613023-A975-47DB-BFB7-152422271208}" type="pres">
      <dgm:prSet presAssocID="{DACDB4D1-E3A5-4DFD-AFED-F847721A9040}" presName="dummyConnPt" presStyleCnt="0"/>
      <dgm:spPr/>
    </dgm:pt>
    <dgm:pt modelId="{9F8563ED-4CF9-404F-A4FF-C1BAD4E7FE25}" type="pres">
      <dgm:prSet presAssocID="{DACDB4D1-E3A5-4DFD-AFED-F847721A9040}" presName="node" presStyleLbl="node1" presStyleIdx="5" presStyleCnt="9" custScaleX="114599" custScaleY="68575">
        <dgm:presLayoutVars>
          <dgm:bulletEnabled val="1"/>
        </dgm:presLayoutVars>
      </dgm:prSet>
      <dgm:spPr/>
    </dgm:pt>
    <dgm:pt modelId="{1B8A32F9-D2E7-4273-B8A0-AB6CB165BBF8}" type="pres">
      <dgm:prSet presAssocID="{C0218CC9-B3FE-4188-9FBF-D54C8FD4E27E}" presName="sibTrans" presStyleLbl="bgSibTrans2D1" presStyleIdx="5" presStyleCnt="8"/>
      <dgm:spPr/>
    </dgm:pt>
    <dgm:pt modelId="{6B547E26-8268-4044-A6B1-9FBFD2C78705}" type="pres">
      <dgm:prSet presAssocID="{403EBEE1-83D7-40BF-AF96-9F0BE04C388A}" presName="compNode" presStyleCnt="0"/>
      <dgm:spPr/>
    </dgm:pt>
    <dgm:pt modelId="{3EDD6E06-B5F0-4A66-8B71-79711F7C87FA}" type="pres">
      <dgm:prSet presAssocID="{403EBEE1-83D7-40BF-AF96-9F0BE04C388A}" presName="dummyConnPt" presStyleCnt="0"/>
      <dgm:spPr/>
    </dgm:pt>
    <dgm:pt modelId="{0A8CD81A-213F-452B-9326-27B5BA248F61}" type="pres">
      <dgm:prSet presAssocID="{403EBEE1-83D7-40BF-AF96-9F0BE04C388A}" presName="node" presStyleLbl="node1" presStyleIdx="6" presStyleCnt="9" custScaleX="114599" custScaleY="68575">
        <dgm:presLayoutVars>
          <dgm:bulletEnabled val="1"/>
        </dgm:presLayoutVars>
      </dgm:prSet>
      <dgm:spPr/>
    </dgm:pt>
    <dgm:pt modelId="{FD66724B-03ED-49AE-BEE6-B3702C6C29F6}" type="pres">
      <dgm:prSet presAssocID="{A226DA64-FB02-42B6-BBA1-5C2E763D6B71}" presName="sibTrans" presStyleLbl="bgSibTrans2D1" presStyleIdx="6" presStyleCnt="8"/>
      <dgm:spPr/>
    </dgm:pt>
    <dgm:pt modelId="{2E6532CD-A994-4626-BCE9-A96947B76A30}" type="pres">
      <dgm:prSet presAssocID="{80026091-D5E1-411C-8C44-E7F5C02D10D0}" presName="compNode" presStyleCnt="0"/>
      <dgm:spPr/>
    </dgm:pt>
    <dgm:pt modelId="{246F04C3-0CA1-4C9F-8413-4FEE8ADE49CB}" type="pres">
      <dgm:prSet presAssocID="{80026091-D5E1-411C-8C44-E7F5C02D10D0}" presName="dummyConnPt" presStyleCnt="0"/>
      <dgm:spPr/>
    </dgm:pt>
    <dgm:pt modelId="{FB9C988B-9F92-4CD4-BA8A-D807904BF665}" type="pres">
      <dgm:prSet presAssocID="{80026091-D5E1-411C-8C44-E7F5C02D10D0}" presName="node" presStyleLbl="node1" presStyleIdx="7" presStyleCnt="9" custScaleX="114599" custScaleY="68575">
        <dgm:presLayoutVars>
          <dgm:bulletEnabled val="1"/>
        </dgm:presLayoutVars>
      </dgm:prSet>
      <dgm:spPr/>
    </dgm:pt>
    <dgm:pt modelId="{5829B226-30B7-4D2A-A1A8-FBC68C1386C6}" type="pres">
      <dgm:prSet presAssocID="{29D6FD43-F333-46EA-98CB-F661F8E40AD8}" presName="sibTrans" presStyleLbl="bgSibTrans2D1" presStyleIdx="7" presStyleCnt="8"/>
      <dgm:spPr/>
    </dgm:pt>
    <dgm:pt modelId="{8CAFC0D3-9DC1-4899-B566-EB78173F24BC}" type="pres">
      <dgm:prSet presAssocID="{14C78B57-459C-40B4-8120-0A75A7E5B527}" presName="compNode" presStyleCnt="0"/>
      <dgm:spPr/>
    </dgm:pt>
    <dgm:pt modelId="{DAF2F3E0-2310-4FAD-8A10-3CC23A2E8178}" type="pres">
      <dgm:prSet presAssocID="{14C78B57-459C-40B4-8120-0A75A7E5B527}" presName="dummyConnPt" presStyleCnt="0"/>
      <dgm:spPr/>
    </dgm:pt>
    <dgm:pt modelId="{D49E34F8-DAD1-4D3E-AD5D-AA59DD55D244}" type="pres">
      <dgm:prSet presAssocID="{14C78B57-459C-40B4-8120-0A75A7E5B527}" presName="node" presStyleLbl="node1" presStyleIdx="8" presStyleCnt="9" custScaleX="114599" custScaleY="68575">
        <dgm:presLayoutVars>
          <dgm:bulletEnabled val="1"/>
        </dgm:presLayoutVars>
      </dgm:prSet>
      <dgm:spPr/>
    </dgm:pt>
  </dgm:ptLst>
  <dgm:cxnLst>
    <dgm:cxn modelId="{5F14B209-7AAD-46FD-B435-E3951BF4DC1E}" type="presOf" srcId="{14C78B57-459C-40B4-8120-0A75A7E5B527}" destId="{D49E34F8-DAD1-4D3E-AD5D-AA59DD55D244}" srcOrd="0" destOrd="0" presId="urn:microsoft.com/office/officeart/2005/8/layout/bProcess4"/>
    <dgm:cxn modelId="{F496640D-3D89-4683-97A0-7978E200175F}" type="presOf" srcId="{CA436FD2-5BCA-4123-ABCA-41F946325797}" destId="{0C0FFF0D-75ED-450A-AF74-76C1A73331D6}" srcOrd="0" destOrd="0" presId="urn:microsoft.com/office/officeart/2005/8/layout/bProcess4"/>
    <dgm:cxn modelId="{BD4A400F-8DD9-4282-91B7-ED43AE59787E}" type="presOf" srcId="{C0218CC9-B3FE-4188-9FBF-D54C8FD4E27E}" destId="{1B8A32F9-D2E7-4273-B8A0-AB6CB165BBF8}" srcOrd="0" destOrd="0" presId="urn:microsoft.com/office/officeart/2005/8/layout/bProcess4"/>
    <dgm:cxn modelId="{EA9C4E14-88A4-4017-9DDB-D5F75BF7B0B9}" type="presOf" srcId="{A226DA64-FB02-42B6-BBA1-5C2E763D6B71}" destId="{FD66724B-03ED-49AE-BEE6-B3702C6C29F6}" srcOrd="0" destOrd="0" presId="urn:microsoft.com/office/officeart/2005/8/layout/bProcess4"/>
    <dgm:cxn modelId="{8058501F-6284-47D6-A823-526481FED979}" srcId="{CA436FD2-5BCA-4123-ABCA-41F946325797}" destId="{80026091-D5E1-411C-8C44-E7F5C02D10D0}" srcOrd="7" destOrd="0" parTransId="{06023F56-CC37-4453-9CD7-143B6023128B}" sibTransId="{29D6FD43-F333-46EA-98CB-F661F8E40AD8}"/>
    <dgm:cxn modelId="{13443434-A4F8-410A-9E9B-55BF73722228}" type="presOf" srcId="{2025EB2F-DE41-4345-9170-5048AF62B6B0}" destId="{482E6436-EB33-4F48-ACC4-B5486C780133}" srcOrd="0" destOrd="0" presId="urn:microsoft.com/office/officeart/2005/8/layout/bProcess4"/>
    <dgm:cxn modelId="{B5FF293F-44A9-4C1C-B6DE-30E4C20C6326}" type="presOf" srcId="{80026091-D5E1-411C-8C44-E7F5C02D10D0}" destId="{FB9C988B-9F92-4CD4-BA8A-D807904BF665}" srcOrd="0" destOrd="0" presId="urn:microsoft.com/office/officeart/2005/8/layout/bProcess4"/>
    <dgm:cxn modelId="{ED35335D-D431-4904-B110-5A0013431163}" srcId="{CA436FD2-5BCA-4123-ABCA-41F946325797}" destId="{EADA121E-D052-43D2-A28A-E9486CA488C9}" srcOrd="1" destOrd="0" parTransId="{E380DAB3-9D8F-48E1-9E7E-0FFB28F510F8}" sibTransId="{827A8152-09DE-41C1-90ED-26846BAFB07B}"/>
    <dgm:cxn modelId="{1E52BB5F-FE67-449B-B744-14865E888D73}" srcId="{CA436FD2-5BCA-4123-ABCA-41F946325797}" destId="{14C78B57-459C-40B4-8120-0A75A7E5B527}" srcOrd="8" destOrd="0" parTransId="{54E37692-3388-4AAD-95A9-C333AECF2801}" sibTransId="{320B313B-0E09-4790-A1FD-897B2B81B665}"/>
    <dgm:cxn modelId="{CA2B7C69-63E0-4D60-8AEA-CB04991A3DB5}" type="presOf" srcId="{403EBEE1-83D7-40BF-AF96-9F0BE04C388A}" destId="{0A8CD81A-213F-452B-9326-27B5BA248F61}" srcOrd="0" destOrd="0" presId="urn:microsoft.com/office/officeart/2005/8/layout/bProcess4"/>
    <dgm:cxn modelId="{8B8E744B-CFCB-4CC2-8FBC-B4FB4D9D356F}" srcId="{CA436FD2-5BCA-4123-ABCA-41F946325797}" destId="{247A7077-DA1F-4AAF-8E70-F23DDD01CC0A}" srcOrd="4" destOrd="0" parTransId="{E9BDBE07-0428-4E6B-B051-FE7080CFEB90}" sibTransId="{66456091-281E-43A3-AF4F-23A8DEEB5C6E}"/>
    <dgm:cxn modelId="{F472626C-9C5F-4A75-AF08-86CA7CF1C55B}" srcId="{CA436FD2-5BCA-4123-ABCA-41F946325797}" destId="{403EBEE1-83D7-40BF-AF96-9F0BE04C388A}" srcOrd="6" destOrd="0" parTransId="{879552C0-79ED-4228-9779-F2606AEB2201}" sibTransId="{A226DA64-FB02-42B6-BBA1-5C2E763D6B71}"/>
    <dgm:cxn modelId="{76063572-A3CE-4606-9128-C3677C6C1A76}" type="presOf" srcId="{DACDB4D1-E3A5-4DFD-AFED-F847721A9040}" destId="{9F8563ED-4CF9-404F-A4FF-C1BAD4E7FE25}" srcOrd="0" destOrd="0" presId="urn:microsoft.com/office/officeart/2005/8/layout/bProcess4"/>
    <dgm:cxn modelId="{EDAB5152-7744-4975-9C4F-23D60CD1D331}" type="presOf" srcId="{4D14733A-8A49-40A6-9444-F1DA61E6E0D3}" destId="{29CACBA8-E603-4B80-9408-C91AE41FE484}" srcOrd="0" destOrd="0" presId="urn:microsoft.com/office/officeart/2005/8/layout/bProcess4"/>
    <dgm:cxn modelId="{08845F74-7D4B-4B9C-AB37-137AB8CD1811}" type="presOf" srcId="{45A6FDF4-E97C-4534-BEBE-70974B70F052}" destId="{AE2365C8-A807-416E-9F63-B45BC83D0CBC}" srcOrd="0" destOrd="0" presId="urn:microsoft.com/office/officeart/2005/8/layout/bProcess4"/>
    <dgm:cxn modelId="{F62A7576-CB26-4A41-BCB4-C93E51DB57F3}" type="presOf" srcId="{A31DE632-EB34-419A-A45B-7E5DFB4066B0}" destId="{167B3AA4-02AD-46BA-AE69-8ED350EDE1AA}" srcOrd="0" destOrd="0" presId="urn:microsoft.com/office/officeart/2005/8/layout/bProcess4"/>
    <dgm:cxn modelId="{0EE8E37E-CBBA-4A22-91F8-DA995EB31468}" type="presOf" srcId="{29D6FD43-F333-46EA-98CB-F661F8E40AD8}" destId="{5829B226-30B7-4D2A-A1A8-FBC68C1386C6}" srcOrd="0" destOrd="0" presId="urn:microsoft.com/office/officeart/2005/8/layout/bProcess4"/>
    <dgm:cxn modelId="{724C3683-08DB-45D9-8D06-9914E2B50927}" srcId="{CA436FD2-5BCA-4123-ABCA-41F946325797}" destId="{DACDB4D1-E3A5-4DFD-AFED-F847721A9040}" srcOrd="5" destOrd="0" parTransId="{4AABCAB3-FA00-44B0-BB48-F4FF13AEF5C1}" sibTransId="{C0218CC9-B3FE-4188-9FBF-D54C8FD4E27E}"/>
    <dgm:cxn modelId="{C9DEC78E-DE00-4811-B9F1-A61744608E8C}" type="presOf" srcId="{827A8152-09DE-41C1-90ED-26846BAFB07B}" destId="{4C11020E-74DA-4466-B230-F6C710AEB132}" srcOrd="0" destOrd="0" presId="urn:microsoft.com/office/officeart/2005/8/layout/bProcess4"/>
    <dgm:cxn modelId="{7F2F9897-A55E-4E8D-B3C2-E2510A0ECAF8}" type="presOf" srcId="{247A7077-DA1F-4AAF-8E70-F23DDD01CC0A}" destId="{1AF5343A-E2DE-472D-900F-B66E81E053C1}" srcOrd="0" destOrd="0" presId="urn:microsoft.com/office/officeart/2005/8/layout/bProcess4"/>
    <dgm:cxn modelId="{E876B9A6-9B30-4A43-A158-E536E548BC30}" type="presOf" srcId="{66456091-281E-43A3-AF4F-23A8DEEB5C6E}" destId="{902349CE-6068-4752-AE60-06BFB6394676}" srcOrd="0" destOrd="0" presId="urn:microsoft.com/office/officeart/2005/8/layout/bProcess4"/>
    <dgm:cxn modelId="{9AC7D9B3-3E7D-4FD7-8E83-91142F396A58}" type="presOf" srcId="{6FC2599A-E913-4F2B-A887-1939BA64A3FC}" destId="{0B00DA3C-596E-4CAB-B059-8FA1D09D8540}" srcOrd="0" destOrd="0" presId="urn:microsoft.com/office/officeart/2005/8/layout/bProcess4"/>
    <dgm:cxn modelId="{2F55D1B7-5478-45AB-A200-6C45635E13A5}" srcId="{CA436FD2-5BCA-4123-ABCA-41F946325797}" destId="{45A6FDF4-E97C-4534-BEBE-70974B70F052}" srcOrd="3" destOrd="0" parTransId="{B15CFE53-9C1F-4C87-A88A-A016DEFC088D}" sibTransId="{B946F4DD-F2D7-4595-825A-CD89E730EF34}"/>
    <dgm:cxn modelId="{95C632BA-89D8-4213-84A0-CDDE6F6EC625}" srcId="{CA436FD2-5BCA-4123-ABCA-41F946325797}" destId="{4D14733A-8A49-40A6-9444-F1DA61E6E0D3}" srcOrd="2" destOrd="0" parTransId="{394A82DB-55F7-4AF1-A958-E24FB4CB79E3}" sibTransId="{A31DE632-EB34-419A-A45B-7E5DFB4066B0}"/>
    <dgm:cxn modelId="{0E16C2BC-145A-4D16-B7FA-4D772D3F4E07}" type="presOf" srcId="{EADA121E-D052-43D2-A28A-E9486CA488C9}" destId="{DB10EA1B-7E79-4F70-B9AF-6450B111551D}" srcOrd="0" destOrd="0" presId="urn:microsoft.com/office/officeart/2005/8/layout/bProcess4"/>
    <dgm:cxn modelId="{850E8EBF-7FF6-451D-AFE9-367370D89C22}" type="presOf" srcId="{B946F4DD-F2D7-4595-825A-CD89E730EF34}" destId="{102599A5-A47B-4AE6-9EDE-7C0631923B92}" srcOrd="0" destOrd="0" presId="urn:microsoft.com/office/officeart/2005/8/layout/bProcess4"/>
    <dgm:cxn modelId="{E24723F9-46D4-4F52-9D31-1858EC88A2C1}" srcId="{CA436FD2-5BCA-4123-ABCA-41F946325797}" destId="{2025EB2F-DE41-4345-9170-5048AF62B6B0}" srcOrd="0" destOrd="0" parTransId="{D63C9F48-9AB3-4413-8F24-30D234B69606}" sibTransId="{6FC2599A-E913-4F2B-A887-1939BA64A3FC}"/>
    <dgm:cxn modelId="{61227739-230D-4891-BE69-2DD6C3DC69BB}" type="presParOf" srcId="{0C0FFF0D-75ED-450A-AF74-76C1A73331D6}" destId="{1F8415D9-6EE8-4B53-B6B9-3C3B7FB7C531}" srcOrd="0" destOrd="0" presId="urn:microsoft.com/office/officeart/2005/8/layout/bProcess4"/>
    <dgm:cxn modelId="{EF68B034-9C95-4F7E-BC12-5B680DACB996}" type="presParOf" srcId="{1F8415D9-6EE8-4B53-B6B9-3C3B7FB7C531}" destId="{BBC948D1-61FB-468B-BDF1-9BF6849E5F24}" srcOrd="0" destOrd="0" presId="urn:microsoft.com/office/officeart/2005/8/layout/bProcess4"/>
    <dgm:cxn modelId="{532DC9FA-F164-4FE7-A8DB-FAA6F38900D3}" type="presParOf" srcId="{1F8415D9-6EE8-4B53-B6B9-3C3B7FB7C531}" destId="{482E6436-EB33-4F48-ACC4-B5486C780133}" srcOrd="1" destOrd="0" presId="urn:microsoft.com/office/officeart/2005/8/layout/bProcess4"/>
    <dgm:cxn modelId="{359E0EAF-3A3C-4565-BAA6-8438AB857B26}" type="presParOf" srcId="{0C0FFF0D-75ED-450A-AF74-76C1A73331D6}" destId="{0B00DA3C-596E-4CAB-B059-8FA1D09D8540}" srcOrd="1" destOrd="0" presId="urn:microsoft.com/office/officeart/2005/8/layout/bProcess4"/>
    <dgm:cxn modelId="{7681628F-733D-42FD-AD7F-C3382AC38DCC}" type="presParOf" srcId="{0C0FFF0D-75ED-450A-AF74-76C1A73331D6}" destId="{26A40DB3-65B5-4E9B-94B1-3E34120B2E49}" srcOrd="2" destOrd="0" presId="urn:microsoft.com/office/officeart/2005/8/layout/bProcess4"/>
    <dgm:cxn modelId="{8DC3902A-485E-41C3-B899-44E633D10555}" type="presParOf" srcId="{26A40DB3-65B5-4E9B-94B1-3E34120B2E49}" destId="{5C6CF79A-8589-472C-A41C-EA0E269A5B97}" srcOrd="0" destOrd="0" presId="urn:microsoft.com/office/officeart/2005/8/layout/bProcess4"/>
    <dgm:cxn modelId="{E726A414-36AF-4B6E-AA7E-018027815BD6}" type="presParOf" srcId="{26A40DB3-65B5-4E9B-94B1-3E34120B2E49}" destId="{DB10EA1B-7E79-4F70-B9AF-6450B111551D}" srcOrd="1" destOrd="0" presId="urn:microsoft.com/office/officeart/2005/8/layout/bProcess4"/>
    <dgm:cxn modelId="{FB57B7B7-F1D4-462A-BF59-A5530B321FEC}" type="presParOf" srcId="{0C0FFF0D-75ED-450A-AF74-76C1A73331D6}" destId="{4C11020E-74DA-4466-B230-F6C710AEB132}" srcOrd="3" destOrd="0" presId="urn:microsoft.com/office/officeart/2005/8/layout/bProcess4"/>
    <dgm:cxn modelId="{DDAD4E9F-F697-48CD-A87B-7AADA9A0CCAD}" type="presParOf" srcId="{0C0FFF0D-75ED-450A-AF74-76C1A73331D6}" destId="{838C3798-3064-4C10-A201-9EE1FBC59350}" srcOrd="4" destOrd="0" presId="urn:microsoft.com/office/officeart/2005/8/layout/bProcess4"/>
    <dgm:cxn modelId="{970C371B-D4B4-4617-AC44-EC24F911799A}" type="presParOf" srcId="{838C3798-3064-4C10-A201-9EE1FBC59350}" destId="{23E0CA11-8C84-4D8E-91F7-C617F4AF683C}" srcOrd="0" destOrd="0" presId="urn:microsoft.com/office/officeart/2005/8/layout/bProcess4"/>
    <dgm:cxn modelId="{B481BCA7-B8CB-410E-A125-FFBE034E0AE9}" type="presParOf" srcId="{838C3798-3064-4C10-A201-9EE1FBC59350}" destId="{29CACBA8-E603-4B80-9408-C91AE41FE484}" srcOrd="1" destOrd="0" presId="urn:microsoft.com/office/officeart/2005/8/layout/bProcess4"/>
    <dgm:cxn modelId="{85B0518E-74FF-41FF-A373-FAAF66FA9731}" type="presParOf" srcId="{0C0FFF0D-75ED-450A-AF74-76C1A73331D6}" destId="{167B3AA4-02AD-46BA-AE69-8ED350EDE1AA}" srcOrd="5" destOrd="0" presId="urn:microsoft.com/office/officeart/2005/8/layout/bProcess4"/>
    <dgm:cxn modelId="{874C56CC-37D6-4777-A6FE-7943DFBFDA35}" type="presParOf" srcId="{0C0FFF0D-75ED-450A-AF74-76C1A73331D6}" destId="{155EFC5B-EEF0-4FE3-93B8-7D7736582A22}" srcOrd="6" destOrd="0" presId="urn:microsoft.com/office/officeart/2005/8/layout/bProcess4"/>
    <dgm:cxn modelId="{0401E6A5-8AA9-4565-A97D-AEEBDB30602A}" type="presParOf" srcId="{155EFC5B-EEF0-4FE3-93B8-7D7736582A22}" destId="{B53EA6E1-BA25-4A46-AAAC-FC6ACCA3D9D1}" srcOrd="0" destOrd="0" presId="urn:microsoft.com/office/officeart/2005/8/layout/bProcess4"/>
    <dgm:cxn modelId="{F8AC2CD6-BD80-4383-B78B-EDDCC16C57FE}" type="presParOf" srcId="{155EFC5B-EEF0-4FE3-93B8-7D7736582A22}" destId="{AE2365C8-A807-416E-9F63-B45BC83D0CBC}" srcOrd="1" destOrd="0" presId="urn:microsoft.com/office/officeart/2005/8/layout/bProcess4"/>
    <dgm:cxn modelId="{6831A8B5-36AC-469D-8E80-736D6596B596}" type="presParOf" srcId="{0C0FFF0D-75ED-450A-AF74-76C1A73331D6}" destId="{102599A5-A47B-4AE6-9EDE-7C0631923B92}" srcOrd="7" destOrd="0" presId="urn:microsoft.com/office/officeart/2005/8/layout/bProcess4"/>
    <dgm:cxn modelId="{4E5614F5-3DFB-473D-BFCE-7119BBE18D3C}" type="presParOf" srcId="{0C0FFF0D-75ED-450A-AF74-76C1A73331D6}" destId="{A612576A-3344-49CA-BC86-942429A95F1E}" srcOrd="8" destOrd="0" presId="urn:microsoft.com/office/officeart/2005/8/layout/bProcess4"/>
    <dgm:cxn modelId="{47095CE8-311F-4B00-9F50-D48BC8F5FFD9}" type="presParOf" srcId="{A612576A-3344-49CA-BC86-942429A95F1E}" destId="{36E0B118-39B5-4DF2-BF73-785B9F6657CE}" srcOrd="0" destOrd="0" presId="urn:microsoft.com/office/officeart/2005/8/layout/bProcess4"/>
    <dgm:cxn modelId="{44497930-8FFF-4123-880D-E75EE20AEE44}" type="presParOf" srcId="{A612576A-3344-49CA-BC86-942429A95F1E}" destId="{1AF5343A-E2DE-472D-900F-B66E81E053C1}" srcOrd="1" destOrd="0" presId="urn:microsoft.com/office/officeart/2005/8/layout/bProcess4"/>
    <dgm:cxn modelId="{D78DEC61-4C4D-4F07-9F96-C6BA24478F1D}" type="presParOf" srcId="{0C0FFF0D-75ED-450A-AF74-76C1A73331D6}" destId="{902349CE-6068-4752-AE60-06BFB6394676}" srcOrd="9" destOrd="0" presId="urn:microsoft.com/office/officeart/2005/8/layout/bProcess4"/>
    <dgm:cxn modelId="{AA4AB82A-722A-4C3C-B039-B82385A8C252}" type="presParOf" srcId="{0C0FFF0D-75ED-450A-AF74-76C1A73331D6}" destId="{3810FF72-67CE-4E5E-A418-B2D2FB760DA1}" srcOrd="10" destOrd="0" presId="urn:microsoft.com/office/officeart/2005/8/layout/bProcess4"/>
    <dgm:cxn modelId="{EE4C44A7-A560-458F-A7AC-D2BEBDF37924}" type="presParOf" srcId="{3810FF72-67CE-4E5E-A418-B2D2FB760DA1}" destId="{8B613023-A975-47DB-BFB7-152422271208}" srcOrd="0" destOrd="0" presId="urn:microsoft.com/office/officeart/2005/8/layout/bProcess4"/>
    <dgm:cxn modelId="{1BE6217A-3200-4C88-BD41-25DCD299F412}" type="presParOf" srcId="{3810FF72-67CE-4E5E-A418-B2D2FB760DA1}" destId="{9F8563ED-4CF9-404F-A4FF-C1BAD4E7FE25}" srcOrd="1" destOrd="0" presId="urn:microsoft.com/office/officeart/2005/8/layout/bProcess4"/>
    <dgm:cxn modelId="{329C693D-92E9-4BF6-9338-B3CAD1A4AEED}" type="presParOf" srcId="{0C0FFF0D-75ED-450A-AF74-76C1A73331D6}" destId="{1B8A32F9-D2E7-4273-B8A0-AB6CB165BBF8}" srcOrd="11" destOrd="0" presId="urn:microsoft.com/office/officeart/2005/8/layout/bProcess4"/>
    <dgm:cxn modelId="{EB045433-F079-4DA0-9436-0F50F7A28809}" type="presParOf" srcId="{0C0FFF0D-75ED-450A-AF74-76C1A73331D6}" destId="{6B547E26-8268-4044-A6B1-9FBFD2C78705}" srcOrd="12" destOrd="0" presId="urn:microsoft.com/office/officeart/2005/8/layout/bProcess4"/>
    <dgm:cxn modelId="{733735E4-D037-40C0-8B23-4CAB6DD78220}" type="presParOf" srcId="{6B547E26-8268-4044-A6B1-9FBFD2C78705}" destId="{3EDD6E06-B5F0-4A66-8B71-79711F7C87FA}" srcOrd="0" destOrd="0" presId="urn:microsoft.com/office/officeart/2005/8/layout/bProcess4"/>
    <dgm:cxn modelId="{4D304B0A-0438-4C9B-9853-F41FA3590F79}" type="presParOf" srcId="{6B547E26-8268-4044-A6B1-9FBFD2C78705}" destId="{0A8CD81A-213F-452B-9326-27B5BA248F61}" srcOrd="1" destOrd="0" presId="urn:microsoft.com/office/officeart/2005/8/layout/bProcess4"/>
    <dgm:cxn modelId="{F3051653-90F2-4B4D-A235-86054E626380}" type="presParOf" srcId="{0C0FFF0D-75ED-450A-AF74-76C1A73331D6}" destId="{FD66724B-03ED-49AE-BEE6-B3702C6C29F6}" srcOrd="13" destOrd="0" presId="urn:microsoft.com/office/officeart/2005/8/layout/bProcess4"/>
    <dgm:cxn modelId="{D1B12B0B-667D-4E56-AAD4-73D88CEEA840}" type="presParOf" srcId="{0C0FFF0D-75ED-450A-AF74-76C1A73331D6}" destId="{2E6532CD-A994-4626-BCE9-A96947B76A30}" srcOrd="14" destOrd="0" presId="urn:microsoft.com/office/officeart/2005/8/layout/bProcess4"/>
    <dgm:cxn modelId="{1A793750-F351-414F-BDF9-4AE392116F76}" type="presParOf" srcId="{2E6532CD-A994-4626-BCE9-A96947B76A30}" destId="{246F04C3-0CA1-4C9F-8413-4FEE8ADE49CB}" srcOrd="0" destOrd="0" presId="urn:microsoft.com/office/officeart/2005/8/layout/bProcess4"/>
    <dgm:cxn modelId="{298C3FD9-C9F8-4BF3-8D90-7339F8429728}" type="presParOf" srcId="{2E6532CD-A994-4626-BCE9-A96947B76A30}" destId="{FB9C988B-9F92-4CD4-BA8A-D807904BF665}" srcOrd="1" destOrd="0" presId="urn:microsoft.com/office/officeart/2005/8/layout/bProcess4"/>
    <dgm:cxn modelId="{3E51A78E-2907-4E32-B6B4-791BB7176F07}" type="presParOf" srcId="{0C0FFF0D-75ED-450A-AF74-76C1A73331D6}" destId="{5829B226-30B7-4D2A-A1A8-FBC68C1386C6}" srcOrd="15" destOrd="0" presId="urn:microsoft.com/office/officeart/2005/8/layout/bProcess4"/>
    <dgm:cxn modelId="{27260AE4-1D1C-4C6B-8F1A-CEF6F935D2D2}" type="presParOf" srcId="{0C0FFF0D-75ED-450A-AF74-76C1A73331D6}" destId="{8CAFC0D3-9DC1-4899-B566-EB78173F24BC}" srcOrd="16" destOrd="0" presId="urn:microsoft.com/office/officeart/2005/8/layout/bProcess4"/>
    <dgm:cxn modelId="{A287B1EA-3088-429E-9943-8E8D619BD4BF}" type="presParOf" srcId="{8CAFC0D3-9DC1-4899-B566-EB78173F24BC}" destId="{DAF2F3E0-2310-4FAD-8A10-3CC23A2E8178}" srcOrd="0" destOrd="0" presId="urn:microsoft.com/office/officeart/2005/8/layout/bProcess4"/>
    <dgm:cxn modelId="{A34BB079-DE22-4E91-94C8-136427E1BCF1}" type="presParOf" srcId="{8CAFC0D3-9DC1-4899-B566-EB78173F24BC}" destId="{D49E34F8-DAD1-4D3E-AD5D-AA59DD55D244}" srcOrd="1" destOrd="0" presId="urn:microsoft.com/office/officeart/2005/8/layout/bProcess4"/>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C8356D-285A-40D7-9184-680933FD6E8D}">
      <dsp:nvSpPr>
        <dsp:cNvPr id="0" name=""/>
        <dsp:cNvSpPr/>
      </dsp:nvSpPr>
      <dsp:spPr>
        <a:xfrm>
          <a:off x="191715" y="464591"/>
          <a:ext cx="4534604" cy="1417063"/>
        </a:xfrm>
        <a:prstGeom prst="rect">
          <a:avLst/>
        </a:prstGeom>
        <a:solidFill>
          <a:schemeClr val="lt2">
            <a:alpha val="4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59825"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Increase academic achievement of students enrolled in CTE</a:t>
          </a:r>
        </a:p>
      </dsp:txBody>
      <dsp:txXfrm>
        <a:off x="191715" y="464591"/>
        <a:ext cx="4534604" cy="1417063"/>
      </dsp:txXfrm>
    </dsp:sp>
    <dsp:sp modelId="{24110EE4-3FCB-44AC-81A5-9C5E3350FE87}">
      <dsp:nvSpPr>
        <dsp:cNvPr id="0" name=""/>
        <dsp:cNvSpPr/>
      </dsp:nvSpPr>
      <dsp:spPr>
        <a:xfrm>
          <a:off x="2773" y="259904"/>
          <a:ext cx="991944" cy="1487917"/>
        </a:xfrm>
        <a:prstGeom prst="rect">
          <a:avLst/>
        </a:prstGeom>
        <a:blipFill dpi="0" rotWithShape="1">
          <a:blip xmlns:r="http://schemas.openxmlformats.org/officeDocument/2006/relationships">
            <a:extLst>
              <a:ext uri="{96DAC541-7B7A-43D3-8B79-37D633B846F1}">
                <asvg:svgBlip xmlns:asvg="http://schemas.microsoft.com/office/drawing/2016/SVG/main" r:embed="rId1"/>
              </a:ext>
            </a:extLst>
          </a:blip>
          <a:srcRect/>
          <a:stretch>
            <a:fillRect l="-7000" r="-7000"/>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E0BE157-8171-47C5-A7CA-9250F195272F}">
      <dsp:nvSpPr>
        <dsp:cNvPr id="0" name=""/>
        <dsp:cNvSpPr/>
      </dsp:nvSpPr>
      <dsp:spPr>
        <a:xfrm>
          <a:off x="5107510" y="464591"/>
          <a:ext cx="4534604" cy="1417063"/>
        </a:xfrm>
        <a:prstGeom prst="rect">
          <a:avLst/>
        </a:prstGeom>
        <a:solidFill>
          <a:schemeClr val="lt2">
            <a:alpha val="4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59825"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Increase technical attainment of students enrolled in CTE</a:t>
          </a:r>
        </a:p>
      </dsp:txBody>
      <dsp:txXfrm>
        <a:off x="5107510" y="464591"/>
        <a:ext cx="4534604" cy="1417063"/>
      </dsp:txXfrm>
    </dsp:sp>
    <dsp:sp modelId="{923697FF-E8D7-4628-93FD-6AAF0017EBFC}">
      <dsp:nvSpPr>
        <dsp:cNvPr id="0" name=""/>
        <dsp:cNvSpPr/>
      </dsp:nvSpPr>
      <dsp:spPr>
        <a:xfrm>
          <a:off x="4918568" y="259904"/>
          <a:ext cx="991944" cy="1487917"/>
        </a:xfrm>
        <a:prstGeom prst="rect">
          <a:avLst/>
        </a:prstGeom>
        <a:blipFill dpi="0" rotWithShape="1">
          <a:blip xmlns:r="http://schemas.openxmlformats.org/officeDocument/2006/relationships">
            <a:extLst>
              <a:ext uri="{96DAC541-7B7A-43D3-8B79-37D633B846F1}">
                <asvg:svgBlip xmlns:asvg="http://schemas.microsoft.com/office/drawing/2016/SVG/main" r:embed="rId2"/>
              </a:ext>
            </a:extLst>
          </a:blip>
          <a:srcRect/>
          <a:stretch>
            <a:fillRect l="-7000" r="-7000"/>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80F41D5-FCEB-4A7A-A8F9-A14F15BD87C3}">
      <dsp:nvSpPr>
        <dsp:cNvPr id="0" name=""/>
        <dsp:cNvSpPr/>
      </dsp:nvSpPr>
      <dsp:spPr>
        <a:xfrm>
          <a:off x="191715" y="2248517"/>
          <a:ext cx="4534604" cy="1417063"/>
        </a:xfrm>
        <a:prstGeom prst="rect">
          <a:avLst/>
        </a:prstGeom>
        <a:solidFill>
          <a:schemeClr val="lt2">
            <a:alpha val="4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59825"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Increase business and industry engagement in CTE</a:t>
          </a:r>
        </a:p>
      </dsp:txBody>
      <dsp:txXfrm>
        <a:off x="191715" y="2248517"/>
        <a:ext cx="4534604" cy="1417063"/>
      </dsp:txXfrm>
    </dsp:sp>
    <dsp:sp modelId="{826402C2-B318-467F-BBEA-3DC090F1984D}">
      <dsp:nvSpPr>
        <dsp:cNvPr id="0" name=""/>
        <dsp:cNvSpPr/>
      </dsp:nvSpPr>
      <dsp:spPr>
        <a:xfrm>
          <a:off x="2773" y="2043830"/>
          <a:ext cx="991944" cy="1487917"/>
        </a:xfrm>
        <a:prstGeom prst="rect">
          <a:avLst/>
        </a:prstGeom>
        <a:blipFill dpi="0" rotWithShape="1">
          <a:blip xmlns:r="http://schemas.openxmlformats.org/officeDocument/2006/relationships">
            <a:extLst>
              <a:ext uri="{96DAC541-7B7A-43D3-8B79-37D633B846F1}">
                <asvg:svgBlip xmlns:asvg="http://schemas.microsoft.com/office/drawing/2016/SVG/main" r:embed="rId3"/>
              </a:ext>
            </a:extLst>
          </a:blip>
          <a:srcRect/>
          <a:stretch>
            <a:fillRect l="-7000" r="-7000"/>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71795F6-30E7-42A4-B1A1-AAFD99CF18EA}">
      <dsp:nvSpPr>
        <dsp:cNvPr id="0" name=""/>
        <dsp:cNvSpPr/>
      </dsp:nvSpPr>
      <dsp:spPr>
        <a:xfrm>
          <a:off x="5107510" y="2248517"/>
          <a:ext cx="4534604" cy="1417063"/>
        </a:xfrm>
        <a:prstGeom prst="rect">
          <a:avLst/>
        </a:prstGeom>
        <a:solidFill>
          <a:schemeClr val="lt2">
            <a:alpha val="4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59825"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Enrolled Career and Technical Education students have access to at least one high value industry recognized postsecondary credential</a:t>
          </a:r>
        </a:p>
      </dsp:txBody>
      <dsp:txXfrm>
        <a:off x="5107510" y="2248517"/>
        <a:ext cx="4534604" cy="1417063"/>
      </dsp:txXfrm>
    </dsp:sp>
    <dsp:sp modelId="{B3845D44-72DE-4080-B0AB-12ED4FDDF7BE}">
      <dsp:nvSpPr>
        <dsp:cNvPr id="0" name=""/>
        <dsp:cNvSpPr/>
      </dsp:nvSpPr>
      <dsp:spPr>
        <a:xfrm>
          <a:off x="4918568" y="2043830"/>
          <a:ext cx="991944" cy="1487917"/>
        </a:xfrm>
        <a:prstGeom prst="rect">
          <a:avLst/>
        </a:prstGeom>
        <a:blipFill dpi="0" rotWithShape="1">
          <a:blip xmlns:r="http://schemas.openxmlformats.org/officeDocument/2006/relationships">
            <a:extLst>
              <a:ext uri="{96DAC541-7B7A-43D3-8B79-37D633B846F1}">
                <asvg:svgBlip xmlns:asvg="http://schemas.microsoft.com/office/drawing/2016/SVG/main" r:embed="rId4"/>
              </a:ext>
            </a:extLst>
          </a:blip>
          <a:srcRect/>
          <a:stretch>
            <a:fillRect l="-7000" r="-7000"/>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252C1D-8636-45D4-8B4C-D1D70C7F3DFF}">
      <dsp:nvSpPr>
        <dsp:cNvPr id="0" name=""/>
        <dsp:cNvSpPr/>
      </dsp:nvSpPr>
      <dsp:spPr>
        <a:xfrm>
          <a:off x="0" y="3512089"/>
          <a:ext cx="10515600" cy="1152746"/>
        </a:xfrm>
        <a:prstGeom prst="rect">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US" sz="2700" kern="1200" dirty="0">
              <a:latin typeface="Arial"/>
              <a:cs typeface="Arial"/>
            </a:rPr>
            <a:t>Participation is mandatory for all secondary and postsecondary instructors. </a:t>
          </a:r>
          <a:endParaRPr lang="en-US" sz="2700" kern="1200" dirty="0"/>
        </a:p>
      </dsp:txBody>
      <dsp:txXfrm>
        <a:off x="0" y="3512089"/>
        <a:ext cx="10515600" cy="1152746"/>
      </dsp:txXfrm>
    </dsp:sp>
    <dsp:sp modelId="{1A820BCA-4B3A-40F0-8EB7-ADAB6FB70214}">
      <dsp:nvSpPr>
        <dsp:cNvPr id="0" name=""/>
        <dsp:cNvSpPr/>
      </dsp:nvSpPr>
      <dsp:spPr>
        <a:xfrm rot="10800000">
          <a:off x="0" y="1756457"/>
          <a:ext cx="10515600" cy="1772923"/>
        </a:xfrm>
        <a:prstGeom prst="upArrowCallout">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a:cs typeface="Arial"/>
            </a:rPr>
            <a:t>The task list revision committee is made up of secondary instructors, postsecondary instructors, and business and industry</a:t>
          </a:r>
          <a:endParaRPr lang="en-US" sz="1800" kern="1200" dirty="0"/>
        </a:p>
      </dsp:txBody>
      <dsp:txXfrm rot="-10800000">
        <a:off x="0" y="1756457"/>
        <a:ext cx="10515600" cy="622296"/>
      </dsp:txXfrm>
    </dsp:sp>
    <dsp:sp modelId="{4BE7CDCF-F553-426B-8C19-A65835F99B73}">
      <dsp:nvSpPr>
        <dsp:cNvPr id="0" name=""/>
        <dsp:cNvSpPr/>
      </dsp:nvSpPr>
      <dsp:spPr>
        <a:xfrm>
          <a:off x="5134" y="2378753"/>
          <a:ext cx="3501776" cy="530104"/>
        </a:xfrm>
        <a:prstGeom prst="rect">
          <a:avLst/>
        </a:prstGeom>
        <a:solidFill>
          <a:schemeClr val="dk2">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a:cs typeface="Arial"/>
            </a:rPr>
            <a:t>6-8 secondary instructors</a:t>
          </a:r>
          <a:endParaRPr lang="en-US" sz="1800" kern="1200" dirty="0"/>
        </a:p>
      </dsp:txBody>
      <dsp:txXfrm>
        <a:off x="5134" y="2378753"/>
        <a:ext cx="3501776" cy="530104"/>
      </dsp:txXfrm>
    </dsp:sp>
    <dsp:sp modelId="{F8E70C5C-48D3-4692-BA53-814B09D02EE9}">
      <dsp:nvSpPr>
        <dsp:cNvPr id="0" name=""/>
        <dsp:cNvSpPr/>
      </dsp:nvSpPr>
      <dsp:spPr>
        <a:xfrm>
          <a:off x="3506911" y="2378753"/>
          <a:ext cx="3501776" cy="530104"/>
        </a:xfrm>
        <a:prstGeom prst="rect">
          <a:avLst/>
        </a:prstGeom>
        <a:solidFill>
          <a:schemeClr val="dk2">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a:cs typeface="Arial"/>
            </a:rPr>
            <a:t>2-3 postsecondary instructors</a:t>
          </a:r>
          <a:endParaRPr lang="en-US" sz="1800" kern="1200" dirty="0"/>
        </a:p>
      </dsp:txBody>
      <dsp:txXfrm>
        <a:off x="3506911" y="2378753"/>
        <a:ext cx="3501776" cy="530104"/>
      </dsp:txXfrm>
    </dsp:sp>
    <dsp:sp modelId="{571D07F8-5DA7-43C7-B685-F6C4BE7E8A02}">
      <dsp:nvSpPr>
        <dsp:cNvPr id="0" name=""/>
        <dsp:cNvSpPr/>
      </dsp:nvSpPr>
      <dsp:spPr>
        <a:xfrm>
          <a:off x="7008688" y="2378753"/>
          <a:ext cx="3501776" cy="530104"/>
        </a:xfrm>
        <a:prstGeom prst="rect">
          <a:avLst/>
        </a:prstGeom>
        <a:solidFill>
          <a:schemeClr val="dk2">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a:cs typeface="Arial"/>
            </a:rPr>
            <a:t>3-4 business and industry partners (OAC members)</a:t>
          </a:r>
        </a:p>
      </dsp:txBody>
      <dsp:txXfrm>
        <a:off x="7008688" y="2378753"/>
        <a:ext cx="3501776" cy="530104"/>
      </dsp:txXfrm>
    </dsp:sp>
    <dsp:sp modelId="{AD7170CE-B18F-47B1-BE99-0E7BCFE903FC}">
      <dsp:nvSpPr>
        <dsp:cNvPr id="0" name=""/>
        <dsp:cNvSpPr/>
      </dsp:nvSpPr>
      <dsp:spPr>
        <a:xfrm rot="10800000">
          <a:off x="0" y="824"/>
          <a:ext cx="10515600" cy="1772923"/>
        </a:xfrm>
        <a:prstGeom prst="upArrowCallout">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US" sz="2700" kern="1200" dirty="0">
              <a:latin typeface="Arial"/>
              <a:cs typeface="Arial"/>
            </a:rPr>
            <a:t>A task list is revised every 3 years</a:t>
          </a:r>
          <a:endParaRPr lang="en-US" sz="2700" kern="1200" dirty="0"/>
        </a:p>
      </dsp:txBody>
      <dsp:txXfrm rot="10800000">
        <a:off x="0" y="824"/>
        <a:ext cx="10515600" cy="11519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E8677E-5C70-4B0D-806E-9FD80B094B99}">
      <dsp:nvSpPr>
        <dsp:cNvPr id="0" name=""/>
        <dsp:cNvSpPr/>
      </dsp:nvSpPr>
      <dsp:spPr>
        <a:xfrm>
          <a:off x="564387" y="16762"/>
          <a:ext cx="1510523" cy="151052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23DA871-4578-4FD6-9D70-B02F96105424}">
      <dsp:nvSpPr>
        <dsp:cNvPr id="0" name=""/>
        <dsp:cNvSpPr/>
      </dsp:nvSpPr>
      <dsp:spPr>
        <a:xfrm>
          <a:off x="564387" y="1731587"/>
          <a:ext cx="4315781" cy="6473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422400">
            <a:lnSpc>
              <a:spcPct val="100000"/>
            </a:lnSpc>
            <a:spcBef>
              <a:spcPct val="0"/>
            </a:spcBef>
            <a:spcAft>
              <a:spcPct val="35000"/>
            </a:spcAft>
            <a:buNone/>
            <a:defRPr b="1"/>
          </a:pPr>
          <a:r>
            <a:rPr lang="en-US" sz="3200" kern="1200" dirty="0">
              <a:latin typeface="Arial"/>
              <a:cs typeface="Arial"/>
            </a:rPr>
            <a:t>Local Agreement</a:t>
          </a:r>
          <a:endParaRPr lang="en-US" sz="3200" kern="1200" dirty="0"/>
        </a:p>
      </dsp:txBody>
      <dsp:txXfrm>
        <a:off x="564387" y="1731587"/>
        <a:ext cx="4315781" cy="647367"/>
      </dsp:txXfrm>
    </dsp:sp>
    <dsp:sp modelId="{80CD4A59-570A-48E2-B0D3-E103F45CD496}">
      <dsp:nvSpPr>
        <dsp:cNvPr id="0" name=""/>
        <dsp:cNvSpPr/>
      </dsp:nvSpPr>
      <dsp:spPr>
        <a:xfrm>
          <a:off x="564387" y="2473979"/>
          <a:ext cx="4315781" cy="22939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00100">
            <a:lnSpc>
              <a:spcPct val="100000"/>
            </a:lnSpc>
            <a:spcBef>
              <a:spcPct val="0"/>
            </a:spcBef>
            <a:spcAft>
              <a:spcPct val="35000"/>
            </a:spcAft>
            <a:buNone/>
          </a:pPr>
          <a:r>
            <a:rPr lang="en-US" sz="1800" kern="1200" dirty="0">
              <a:latin typeface="Arial" panose="020B0604020202020204" pitchFamily="34" charset="0"/>
              <a:cs typeface="Arial" panose="020B0604020202020204" pitchFamily="34" charset="0"/>
            </a:rPr>
            <a:t>Agreement between a local CTC or district with CTE programs and one Postsecondary Institution</a:t>
          </a:r>
        </a:p>
        <a:p>
          <a:pPr marL="0" lvl="0" indent="0" algn="l" defTabSz="800100">
            <a:lnSpc>
              <a:spcPct val="100000"/>
            </a:lnSpc>
            <a:spcBef>
              <a:spcPct val="0"/>
            </a:spcBef>
            <a:spcAft>
              <a:spcPct val="35000"/>
            </a:spcAft>
            <a:buNone/>
          </a:pPr>
          <a:r>
            <a:rPr lang="en-US" sz="1800" kern="1200" dirty="0">
              <a:latin typeface="Arial" panose="020B0604020202020204" pitchFamily="34" charset="0"/>
              <a:cs typeface="Arial" panose="020B0604020202020204" pitchFamily="34" charset="0"/>
            </a:rPr>
            <a:t>Equal to or greater than 6 credits </a:t>
          </a:r>
        </a:p>
        <a:p>
          <a:pPr marL="171450" lvl="1" indent="-171450" algn="l" defTabSz="800100">
            <a:lnSpc>
              <a:spcPct val="90000"/>
            </a:lnSpc>
            <a:spcBef>
              <a:spcPct val="0"/>
            </a:spcBef>
            <a:spcAft>
              <a:spcPct val="15000"/>
            </a:spcAft>
            <a:buChar char="•"/>
          </a:pPr>
          <a:r>
            <a:rPr lang="en-US" sz="1800" kern="1200" dirty="0">
              <a:latin typeface="Arial" panose="020B0604020202020204" pitchFamily="34" charset="0"/>
              <a:cs typeface="Arial" panose="020B0604020202020204" pitchFamily="34" charset="0"/>
            </a:rPr>
            <a:t>3 technical, 3 general</a:t>
          </a:r>
        </a:p>
        <a:p>
          <a:pPr marL="0" lvl="0" indent="0" algn="l" defTabSz="800100">
            <a:lnSpc>
              <a:spcPct val="100000"/>
            </a:lnSpc>
            <a:spcBef>
              <a:spcPct val="0"/>
            </a:spcBef>
            <a:spcAft>
              <a:spcPct val="35000"/>
            </a:spcAft>
            <a:buNone/>
          </a:pPr>
          <a:r>
            <a:rPr lang="en-US" sz="1800" kern="1200" dirty="0">
              <a:effectLst/>
              <a:latin typeface="Arial" panose="020B0604020202020204" pitchFamily="34" charset="0"/>
              <a:ea typeface="Aptos" panose="020B0004020202020204" pitchFamily="34" charset="0"/>
              <a:cs typeface="Arial" panose="020B0604020202020204" pitchFamily="34" charset="0"/>
            </a:rPr>
            <a:t>POS must be an exact CIP to CIP match, or a CIP to CIP-related match</a:t>
          </a:r>
          <a:endParaRPr lang="en-US" sz="1800" kern="1200" dirty="0">
            <a:latin typeface="Arial" panose="020B0604020202020204" pitchFamily="34" charset="0"/>
            <a:cs typeface="Arial" panose="020B0604020202020204" pitchFamily="34" charset="0"/>
          </a:endParaRPr>
        </a:p>
      </dsp:txBody>
      <dsp:txXfrm>
        <a:off x="564387" y="2473979"/>
        <a:ext cx="4315781" cy="2293983"/>
      </dsp:txXfrm>
    </dsp:sp>
    <dsp:sp modelId="{90E9BD3E-7DBB-4CDE-B18E-C2C79D9E52EC}">
      <dsp:nvSpPr>
        <dsp:cNvPr id="0" name=""/>
        <dsp:cNvSpPr/>
      </dsp:nvSpPr>
      <dsp:spPr>
        <a:xfrm>
          <a:off x="5635430" y="16762"/>
          <a:ext cx="1510523" cy="151052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7320FF-FEAF-411C-B93D-985746071731}">
      <dsp:nvSpPr>
        <dsp:cNvPr id="0" name=""/>
        <dsp:cNvSpPr/>
      </dsp:nvSpPr>
      <dsp:spPr>
        <a:xfrm>
          <a:off x="5635430" y="1731587"/>
          <a:ext cx="4315781" cy="6473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422400">
            <a:lnSpc>
              <a:spcPct val="100000"/>
            </a:lnSpc>
            <a:spcBef>
              <a:spcPct val="0"/>
            </a:spcBef>
            <a:spcAft>
              <a:spcPct val="35000"/>
            </a:spcAft>
            <a:buNone/>
            <a:defRPr b="1"/>
          </a:pPr>
          <a:r>
            <a:rPr lang="en-US" sz="3200" kern="1200" dirty="0">
              <a:latin typeface="Arial"/>
              <a:cs typeface="Arial"/>
            </a:rPr>
            <a:t>Alignment Agreement</a:t>
          </a:r>
          <a:endParaRPr lang="en-US" sz="3200" kern="1200" dirty="0"/>
        </a:p>
      </dsp:txBody>
      <dsp:txXfrm>
        <a:off x="5635430" y="1731587"/>
        <a:ext cx="4315781" cy="647367"/>
      </dsp:txXfrm>
    </dsp:sp>
    <dsp:sp modelId="{C4B700DD-D974-4D57-AF3C-61D9C66616AD}">
      <dsp:nvSpPr>
        <dsp:cNvPr id="0" name=""/>
        <dsp:cNvSpPr/>
      </dsp:nvSpPr>
      <dsp:spPr>
        <a:xfrm>
          <a:off x="5635430" y="2473979"/>
          <a:ext cx="4315781" cy="22939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00100">
            <a:lnSpc>
              <a:spcPct val="100000"/>
            </a:lnSpc>
            <a:spcBef>
              <a:spcPct val="0"/>
            </a:spcBef>
            <a:spcAft>
              <a:spcPct val="35000"/>
            </a:spcAft>
            <a:buNone/>
          </a:pPr>
          <a:r>
            <a:rPr lang="en-US" sz="1800" kern="1200" dirty="0">
              <a:latin typeface="Arial" panose="020B0604020202020204" pitchFamily="34" charset="0"/>
              <a:cs typeface="Arial" panose="020B0604020202020204" pitchFamily="34" charset="0"/>
            </a:rPr>
            <a:t>Agreement between a local CTC or district with CTE programs and one Postsecondary Institution</a:t>
          </a:r>
        </a:p>
        <a:p>
          <a:pPr marL="0" lvl="0" indent="0" algn="l" defTabSz="800100">
            <a:lnSpc>
              <a:spcPct val="100000"/>
            </a:lnSpc>
            <a:spcBef>
              <a:spcPct val="0"/>
            </a:spcBef>
            <a:spcAft>
              <a:spcPct val="35000"/>
            </a:spcAft>
            <a:buNone/>
          </a:pPr>
          <a:r>
            <a:rPr lang="en-US" sz="1800" kern="1200" dirty="0">
              <a:effectLst/>
              <a:latin typeface="Arial" panose="020B0604020202020204" pitchFamily="34" charset="0"/>
              <a:ea typeface="Aptos" panose="020B0004020202020204" pitchFamily="34" charset="0"/>
              <a:cs typeface="Arial" panose="020B0604020202020204" pitchFamily="34" charset="0"/>
            </a:rPr>
            <a:t>When both the statewide and local agreements are not possible due to restrictions set by third party accreditors or lack of a secondary program</a:t>
          </a:r>
          <a:endParaRPr lang="en-US" sz="1800" kern="1200" dirty="0">
            <a:latin typeface="Arial" panose="020B0604020202020204" pitchFamily="34" charset="0"/>
            <a:cs typeface="Arial" panose="020B0604020202020204" pitchFamily="34" charset="0"/>
          </a:endParaRPr>
        </a:p>
        <a:p>
          <a:pPr marL="0" lvl="0" indent="0" algn="l" defTabSz="800100">
            <a:lnSpc>
              <a:spcPct val="100000"/>
            </a:lnSpc>
            <a:spcBef>
              <a:spcPct val="0"/>
            </a:spcBef>
            <a:spcAft>
              <a:spcPct val="35000"/>
            </a:spcAft>
            <a:buNone/>
          </a:pPr>
          <a:r>
            <a:rPr lang="en-US" sz="1800" kern="1200" dirty="0">
              <a:latin typeface="Arial" panose="020B0604020202020204" pitchFamily="34" charset="0"/>
              <a:cs typeface="Arial" panose="020B0604020202020204" pitchFamily="34" charset="0"/>
            </a:rPr>
            <a:t>Fewer than 6 credits</a:t>
          </a:r>
        </a:p>
      </dsp:txBody>
      <dsp:txXfrm>
        <a:off x="5635430" y="2473979"/>
        <a:ext cx="4315781" cy="22939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BDFE38-1EF6-4F67-BB9A-8A0DF36D5A08}">
      <dsp:nvSpPr>
        <dsp:cNvPr id="0" name=""/>
        <dsp:cNvSpPr/>
      </dsp:nvSpPr>
      <dsp:spPr>
        <a:xfrm>
          <a:off x="-4919424" y="-753830"/>
          <a:ext cx="5858998" cy="5858998"/>
        </a:xfrm>
        <a:prstGeom prst="blockArc">
          <a:avLst>
            <a:gd name="adj1" fmla="val 18900000"/>
            <a:gd name="adj2" fmla="val 2700000"/>
            <a:gd name="adj3" fmla="val 369"/>
          </a:avLst>
        </a:prstGeom>
        <a:noFill/>
        <a:ln w="12700" cap="flat" cmpd="sng" algn="ctr">
          <a:solidFill>
            <a:schemeClr val="dk2">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8A7D8EF5-0B9F-47A0-A68D-F6E8BAA00B5C}">
      <dsp:nvSpPr>
        <dsp:cNvPr id="0" name=""/>
        <dsp:cNvSpPr/>
      </dsp:nvSpPr>
      <dsp:spPr>
        <a:xfrm>
          <a:off x="492024" y="334530"/>
          <a:ext cx="9963850" cy="669409"/>
        </a:xfrm>
        <a:prstGeom prst="rect">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1344" tIns="50800" rIns="50800" bIns="50800" numCol="1" spcCol="1270" anchor="ctr" anchorCtr="0">
          <a:noAutofit/>
        </a:bodyPr>
        <a:lstStyle/>
        <a:p>
          <a:pPr marL="0" lvl="0" indent="0" algn="l" defTabSz="889000">
            <a:lnSpc>
              <a:spcPct val="90000"/>
            </a:lnSpc>
            <a:spcBef>
              <a:spcPct val="0"/>
            </a:spcBef>
            <a:spcAft>
              <a:spcPct val="35000"/>
            </a:spcAft>
            <a:buFont typeface="Arial" panose="020B0604020202020204" pitchFamily="34" charset="0"/>
            <a:buNone/>
          </a:pPr>
          <a:r>
            <a:rPr lang="en-US" sz="2000" kern="1200" dirty="0">
              <a:latin typeface="Arial"/>
              <a:cs typeface="Times New Roman"/>
            </a:rPr>
            <a:t>Provide a nonduplicative sequence of coursework leading to technical skill proficiency </a:t>
          </a:r>
          <a:endParaRPr lang="en-US" sz="2000" kern="1200" dirty="0"/>
        </a:p>
      </dsp:txBody>
      <dsp:txXfrm>
        <a:off x="492024" y="334530"/>
        <a:ext cx="9963850" cy="669409"/>
      </dsp:txXfrm>
    </dsp:sp>
    <dsp:sp modelId="{E491AAA7-AD9F-4539-A106-A23ADC507AE3}">
      <dsp:nvSpPr>
        <dsp:cNvPr id="0" name=""/>
        <dsp:cNvSpPr/>
      </dsp:nvSpPr>
      <dsp:spPr>
        <a:xfrm>
          <a:off x="73643" y="250854"/>
          <a:ext cx="836762" cy="836762"/>
        </a:xfrm>
        <a:prstGeom prst="ellipse">
          <a:avLst/>
        </a:prstGeom>
        <a:solidFill>
          <a:schemeClr val="lt2">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7A7A1193-9E48-4808-B19B-E178610FB491}">
      <dsp:nvSpPr>
        <dsp:cNvPr id="0" name=""/>
        <dsp:cNvSpPr/>
      </dsp:nvSpPr>
      <dsp:spPr>
        <a:xfrm>
          <a:off x="875812" y="1338819"/>
          <a:ext cx="9580062" cy="669409"/>
        </a:xfrm>
        <a:prstGeom prst="rect">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1344" tIns="50800" rIns="50800" bIns="50800" numCol="1" spcCol="1270" anchor="ctr" anchorCtr="0">
          <a:noAutofit/>
        </a:bodyPr>
        <a:lstStyle/>
        <a:p>
          <a:pPr marL="0" lvl="0" indent="0" algn="l" defTabSz="889000">
            <a:lnSpc>
              <a:spcPct val="90000"/>
            </a:lnSpc>
            <a:spcBef>
              <a:spcPct val="0"/>
            </a:spcBef>
            <a:spcAft>
              <a:spcPct val="35000"/>
            </a:spcAft>
            <a:buFont typeface="Arial" panose="020B0604020202020204" pitchFamily="34" charset="0"/>
            <a:buNone/>
          </a:pPr>
          <a:r>
            <a:rPr lang="en-US" sz="2000" kern="1200" dirty="0">
              <a:latin typeface="Arial"/>
              <a:cs typeface="Times New Roman"/>
            </a:rPr>
            <a:t>Decrease the cost of a postsecondary credential</a:t>
          </a:r>
          <a:endParaRPr lang="en-US" sz="2000" kern="1200" dirty="0"/>
        </a:p>
      </dsp:txBody>
      <dsp:txXfrm>
        <a:off x="875812" y="1338819"/>
        <a:ext cx="9580062" cy="669409"/>
      </dsp:txXfrm>
    </dsp:sp>
    <dsp:sp modelId="{4AE12483-665F-405E-A6A0-F9B1A621199A}">
      <dsp:nvSpPr>
        <dsp:cNvPr id="0" name=""/>
        <dsp:cNvSpPr/>
      </dsp:nvSpPr>
      <dsp:spPr>
        <a:xfrm>
          <a:off x="457431" y="1255143"/>
          <a:ext cx="836762" cy="836762"/>
        </a:xfrm>
        <a:prstGeom prst="ellipse">
          <a:avLst/>
        </a:prstGeom>
        <a:solidFill>
          <a:schemeClr val="lt2">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38B20827-7420-492A-9F3D-A75D1ECBF2D5}">
      <dsp:nvSpPr>
        <dsp:cNvPr id="0" name=""/>
        <dsp:cNvSpPr/>
      </dsp:nvSpPr>
      <dsp:spPr>
        <a:xfrm>
          <a:off x="875812" y="2343108"/>
          <a:ext cx="9580062" cy="669409"/>
        </a:xfrm>
        <a:prstGeom prst="rect">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1344" tIns="50800" rIns="50800" bIns="50800" numCol="1" spcCol="1270" anchor="ctr" anchorCtr="0">
          <a:noAutofit/>
        </a:bodyPr>
        <a:lstStyle/>
        <a:p>
          <a:pPr marL="0" lvl="0" indent="0" algn="l" defTabSz="889000">
            <a:lnSpc>
              <a:spcPct val="90000"/>
            </a:lnSpc>
            <a:spcBef>
              <a:spcPct val="0"/>
            </a:spcBef>
            <a:spcAft>
              <a:spcPct val="35000"/>
            </a:spcAft>
            <a:buFont typeface="Arial" panose="020B0604020202020204" pitchFamily="34" charset="0"/>
            <a:buNone/>
          </a:pPr>
          <a:r>
            <a:rPr lang="en-US" sz="2000" kern="1200" dirty="0">
              <a:latin typeface="Arial"/>
              <a:cs typeface="Times New Roman"/>
            </a:rPr>
            <a:t>Enter workforce sooner</a:t>
          </a:r>
          <a:endParaRPr lang="en-US" sz="2000" kern="1200" dirty="0"/>
        </a:p>
      </dsp:txBody>
      <dsp:txXfrm>
        <a:off x="875812" y="2343108"/>
        <a:ext cx="9580062" cy="669409"/>
      </dsp:txXfrm>
    </dsp:sp>
    <dsp:sp modelId="{67E29EB9-052F-4C1A-BC44-6C9621A920EC}">
      <dsp:nvSpPr>
        <dsp:cNvPr id="0" name=""/>
        <dsp:cNvSpPr/>
      </dsp:nvSpPr>
      <dsp:spPr>
        <a:xfrm>
          <a:off x="457431" y="2259432"/>
          <a:ext cx="836762" cy="836762"/>
        </a:xfrm>
        <a:prstGeom prst="ellipse">
          <a:avLst/>
        </a:prstGeom>
        <a:solidFill>
          <a:schemeClr val="lt2">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F48B8EC6-456A-44EC-A78A-164B09956EEB}">
      <dsp:nvSpPr>
        <dsp:cNvPr id="0" name=""/>
        <dsp:cNvSpPr/>
      </dsp:nvSpPr>
      <dsp:spPr>
        <a:xfrm>
          <a:off x="492024" y="3347397"/>
          <a:ext cx="9963850" cy="669409"/>
        </a:xfrm>
        <a:prstGeom prst="rect">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1344"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latin typeface="Arial"/>
              <a:cs typeface="Times New Roman"/>
            </a:rPr>
            <a:t>Prepare for in-demand occupations</a:t>
          </a:r>
          <a:r>
            <a:rPr lang="en-US" sz="2000" kern="1200" dirty="0">
              <a:latin typeface="Arial"/>
              <a:cs typeface="Arial"/>
            </a:rPr>
            <a:t> </a:t>
          </a:r>
          <a:endParaRPr lang="en-US" sz="2000" kern="1200" dirty="0"/>
        </a:p>
      </dsp:txBody>
      <dsp:txXfrm>
        <a:off x="492024" y="3347397"/>
        <a:ext cx="9963850" cy="669409"/>
      </dsp:txXfrm>
    </dsp:sp>
    <dsp:sp modelId="{99E0D331-D07D-4CD5-9F5A-0B63564A32EA}">
      <dsp:nvSpPr>
        <dsp:cNvPr id="0" name=""/>
        <dsp:cNvSpPr/>
      </dsp:nvSpPr>
      <dsp:spPr>
        <a:xfrm>
          <a:off x="73643" y="3263721"/>
          <a:ext cx="836762" cy="836762"/>
        </a:xfrm>
        <a:prstGeom prst="ellipse">
          <a:avLst/>
        </a:prstGeom>
        <a:solidFill>
          <a:schemeClr val="lt2">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40B44A-DFA9-4EE5-8D2B-57400A1CAF9C}">
      <dsp:nvSpPr>
        <dsp:cNvPr id="0" name=""/>
        <dsp:cNvSpPr/>
      </dsp:nvSpPr>
      <dsp:spPr>
        <a:xfrm>
          <a:off x="0" y="1305401"/>
          <a:ext cx="11030526" cy="1740535"/>
        </a:xfrm>
        <a:prstGeom prst="notchedRightArrow">
          <a:avLst/>
        </a:prstGeom>
        <a:solidFill>
          <a:schemeClr val="dk2">
            <a:tint val="40000"/>
            <a:hueOff val="0"/>
            <a:satOff val="0"/>
            <a:lumOff val="0"/>
            <a:alphaOff val="0"/>
          </a:schemeClr>
        </a:solidFill>
        <a:ln w="6350" cap="flat" cmpd="sng" algn="ctr">
          <a:solidFill>
            <a:schemeClr val="dk2">
              <a:hueOff val="0"/>
              <a:satOff val="0"/>
              <a:lumOff val="0"/>
              <a:alphaOff val="0"/>
            </a:schemeClr>
          </a:solidFill>
          <a:prstDash val="solid"/>
          <a:miter lim="800000"/>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95A741A7-0B53-4649-812A-D59A4E0DD816}">
      <dsp:nvSpPr>
        <dsp:cNvPr id="0" name=""/>
        <dsp:cNvSpPr/>
      </dsp:nvSpPr>
      <dsp:spPr>
        <a:xfrm>
          <a:off x="121" y="0"/>
          <a:ext cx="4842552" cy="1740535"/>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marL="0" lvl="0" indent="0" algn="ctr" defTabSz="889000">
            <a:lnSpc>
              <a:spcPct val="90000"/>
            </a:lnSpc>
            <a:spcBef>
              <a:spcPct val="0"/>
            </a:spcBef>
            <a:spcAft>
              <a:spcPct val="35000"/>
            </a:spcAft>
            <a:buNone/>
          </a:pPr>
          <a:r>
            <a:rPr lang="en-US" sz="2000" kern="1200" dirty="0">
              <a:latin typeface="Arial" panose="020B0604020202020204" pitchFamily="34" charset="0"/>
              <a:cs typeface="Arial" panose="020B0604020202020204" pitchFamily="34" charset="0"/>
            </a:rPr>
            <a:t>Previously, signatory addendums were due in the fall</a:t>
          </a:r>
        </a:p>
      </dsp:txBody>
      <dsp:txXfrm>
        <a:off x="121" y="0"/>
        <a:ext cx="4842552" cy="1740535"/>
      </dsp:txXfrm>
    </dsp:sp>
    <dsp:sp modelId="{92B6D837-5E48-422E-89B0-3B543F485C7B}">
      <dsp:nvSpPr>
        <dsp:cNvPr id="0" name=""/>
        <dsp:cNvSpPr/>
      </dsp:nvSpPr>
      <dsp:spPr>
        <a:xfrm>
          <a:off x="2203830" y="1958102"/>
          <a:ext cx="435133" cy="435133"/>
        </a:xfrm>
        <a:prstGeom prst="ellipse">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E270D329-F638-4AB7-8386-622C9916D34E}">
      <dsp:nvSpPr>
        <dsp:cNvPr id="0" name=""/>
        <dsp:cNvSpPr/>
      </dsp:nvSpPr>
      <dsp:spPr>
        <a:xfrm>
          <a:off x="5084800" y="2610802"/>
          <a:ext cx="4842552" cy="1740535"/>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42240" tIns="142240" rIns="142240" bIns="142240" numCol="1" spcCol="1270" anchor="t" anchorCtr="1">
          <a:noAutofit/>
        </a:bodyPr>
        <a:lstStyle/>
        <a:p>
          <a:pPr marL="0" lvl="0" indent="0" algn="l" defTabSz="889000">
            <a:lnSpc>
              <a:spcPct val="90000"/>
            </a:lnSpc>
            <a:spcBef>
              <a:spcPct val="0"/>
            </a:spcBef>
            <a:spcAft>
              <a:spcPct val="35000"/>
            </a:spcAft>
            <a:buNone/>
          </a:pPr>
          <a:r>
            <a:rPr lang="en-US" sz="2000" kern="1200" dirty="0">
              <a:latin typeface="Arial" panose="020B0604020202020204" pitchFamily="34" charset="0"/>
              <a:cs typeface="Arial" panose="020B0604020202020204" pitchFamily="34" charset="0"/>
            </a:rPr>
            <a:t>Starting in 2026, signatory addendums from postsecondary institutions will be due </a:t>
          </a:r>
          <a:r>
            <a:rPr lang="en-US" sz="2000" b="1" kern="1200" dirty="0">
              <a:latin typeface="Arial" panose="020B0604020202020204" pitchFamily="34" charset="0"/>
              <a:cs typeface="Arial" panose="020B0604020202020204" pitchFamily="34" charset="0"/>
            </a:rPr>
            <a:t>March 1 through March 31</a:t>
          </a:r>
          <a:endParaRPr lang="en-US" sz="2000" kern="1200" dirty="0">
            <a:latin typeface="Arial" panose="020B0604020202020204" pitchFamily="34" charset="0"/>
            <a:cs typeface="Arial" panose="020B0604020202020204" pitchFamily="34" charset="0"/>
          </a:endParaRPr>
        </a:p>
        <a:p>
          <a:pPr marL="171450" lvl="1" indent="-171450" algn="l" defTabSz="800100">
            <a:lnSpc>
              <a:spcPct val="90000"/>
            </a:lnSpc>
            <a:spcBef>
              <a:spcPct val="0"/>
            </a:spcBef>
            <a:spcAft>
              <a:spcPct val="15000"/>
            </a:spcAft>
            <a:buChar char="•"/>
          </a:pPr>
          <a:r>
            <a:rPr lang="en-US" sz="1800" kern="1200" dirty="0">
              <a:latin typeface="Arial" panose="020B0604020202020204" pitchFamily="34" charset="0"/>
              <a:cs typeface="Arial" panose="020B0604020202020204" pitchFamily="34" charset="0"/>
            </a:rPr>
            <a:t>Graduating students will then be able to view SOAR agreements on </a:t>
          </a:r>
          <a:r>
            <a:rPr lang="en-US" sz="1800" kern="1200" dirty="0">
              <a:solidFill>
                <a:srgbClr val="0070C0"/>
              </a:solidFill>
              <a:latin typeface="Arial" panose="020B0604020202020204" pitchFamily="34" charset="0"/>
              <a:cs typeface="Arial" panose="020B0604020202020204" pitchFamily="34" charset="0"/>
              <a:hlinkClick xmlns:r="http://schemas.openxmlformats.org/officeDocument/2006/relationships" r:id="rId1">
                <a:extLst>
                  <a:ext uri="{A12FA001-AC4F-418D-AE19-62706E023703}">
                    <ahyp:hlinkClr xmlns:ahyp="http://schemas.microsoft.com/office/drawing/2018/hyperlinkcolor" val="tx"/>
                  </a:ext>
                </a:extLst>
              </a:hlinkClick>
            </a:rPr>
            <a:t>www.collegetransfer.net</a:t>
          </a:r>
          <a:r>
            <a:rPr lang="en-US" sz="1800" kern="1200" dirty="0">
              <a:solidFill>
                <a:srgbClr val="0070C0"/>
              </a:solidFill>
              <a:latin typeface="Arial" panose="020B0604020202020204" pitchFamily="34" charset="0"/>
              <a:cs typeface="Arial" panose="020B0604020202020204" pitchFamily="34" charset="0"/>
            </a:rPr>
            <a:t> </a:t>
          </a:r>
          <a:r>
            <a:rPr lang="en-US" sz="1800" kern="1200" dirty="0">
              <a:latin typeface="Arial" panose="020B0604020202020204" pitchFamily="34" charset="0"/>
              <a:cs typeface="Arial" panose="020B0604020202020204" pitchFamily="34" charset="0"/>
            </a:rPr>
            <a:t>over the summer months prior to committing to postsecondary education</a:t>
          </a:r>
        </a:p>
      </dsp:txBody>
      <dsp:txXfrm>
        <a:off x="5084800" y="2610802"/>
        <a:ext cx="4842552" cy="1740535"/>
      </dsp:txXfrm>
    </dsp:sp>
    <dsp:sp modelId="{FC593BDC-115F-42C1-AEA9-5FC9145DEB1A}">
      <dsp:nvSpPr>
        <dsp:cNvPr id="0" name=""/>
        <dsp:cNvSpPr/>
      </dsp:nvSpPr>
      <dsp:spPr>
        <a:xfrm>
          <a:off x="7288510" y="1958102"/>
          <a:ext cx="435133" cy="435133"/>
        </a:xfrm>
        <a:prstGeom prst="ellipse">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AE7E6D-1092-46DE-83AD-F04F0FF574E5}">
      <dsp:nvSpPr>
        <dsp:cNvPr id="0" name=""/>
        <dsp:cNvSpPr/>
      </dsp:nvSpPr>
      <dsp:spPr>
        <a:xfrm>
          <a:off x="2228550" y="0"/>
          <a:ext cx="2507118" cy="4636477"/>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Postsecondary Admissions, Bursar’s Office, and/or Registrar where student is applying</a:t>
          </a:r>
        </a:p>
      </dsp:txBody>
      <dsp:txXfrm>
        <a:off x="2350937" y="122387"/>
        <a:ext cx="2262344" cy="439170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7D6104-8E9B-464F-BF25-BB785CF7B288}">
      <dsp:nvSpPr>
        <dsp:cNvPr id="0" name=""/>
        <dsp:cNvSpPr/>
      </dsp:nvSpPr>
      <dsp:spPr>
        <a:xfrm>
          <a:off x="4825" y="1216233"/>
          <a:ext cx="2468036" cy="1009800"/>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227584" tIns="81280" rIns="227584" bIns="81280" numCol="1" spcCol="1270" anchor="ctr" anchorCtr="0">
          <a:noAutofit/>
        </a:bodyPr>
        <a:lstStyle/>
        <a:p>
          <a:pPr marL="0" lvl="0" indent="0" algn="r" defTabSz="1422400">
            <a:lnSpc>
              <a:spcPct val="90000"/>
            </a:lnSpc>
            <a:spcBef>
              <a:spcPct val="0"/>
            </a:spcBef>
            <a:spcAft>
              <a:spcPct val="35000"/>
            </a:spcAft>
            <a:buNone/>
          </a:pPr>
          <a:r>
            <a:rPr lang="en-US" sz="3200" kern="1200" dirty="0">
              <a:latin typeface="Arial" panose="020B0604020202020204" pitchFamily="34" charset="0"/>
              <a:cs typeface="Arial" panose="020B0604020202020204" pitchFamily="34" charset="0"/>
            </a:rPr>
            <a:t>Databases must align</a:t>
          </a:r>
        </a:p>
      </dsp:txBody>
      <dsp:txXfrm>
        <a:off x="4825" y="1216233"/>
        <a:ext cx="2468036" cy="1009800"/>
      </dsp:txXfrm>
    </dsp:sp>
    <dsp:sp modelId="{390122B9-8488-429E-B5C1-2EEF06EA77D6}">
      <dsp:nvSpPr>
        <dsp:cNvPr id="0" name=""/>
        <dsp:cNvSpPr/>
      </dsp:nvSpPr>
      <dsp:spPr>
        <a:xfrm>
          <a:off x="2472861" y="884892"/>
          <a:ext cx="493607" cy="1672481"/>
        </a:xfrm>
        <a:prstGeom prst="leftBrace">
          <a:avLst>
            <a:gd name="adj1" fmla="val 35000"/>
            <a:gd name="adj2" fmla="val 50000"/>
          </a:avLst>
        </a:prstGeom>
        <a:noFill/>
        <a:ln w="12700" cap="flat" cmpd="sng" algn="ctr">
          <a:solidFill>
            <a:schemeClr val="dk2">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87808E8E-62CB-4FA3-886F-15E1E1A46CE9}">
      <dsp:nvSpPr>
        <dsp:cNvPr id="0" name=""/>
        <dsp:cNvSpPr/>
      </dsp:nvSpPr>
      <dsp:spPr>
        <a:xfrm>
          <a:off x="3163911" y="884892"/>
          <a:ext cx="6713059" cy="1672481"/>
        </a:xfrm>
        <a:prstGeom prst="rect">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285750" lvl="1" indent="-285750" algn="l" defTabSz="1422400">
            <a:lnSpc>
              <a:spcPct val="90000"/>
            </a:lnSpc>
            <a:spcBef>
              <a:spcPct val="0"/>
            </a:spcBef>
            <a:spcAft>
              <a:spcPct val="15000"/>
            </a:spcAft>
            <a:buFont typeface="Courier New" panose="02070309020205020404" pitchFamily="49" charset="0"/>
            <a:buChar char="o"/>
          </a:pPr>
          <a:r>
            <a:rPr lang="en-US" sz="3200" kern="1200" dirty="0">
              <a:latin typeface="Arial" panose="020B0604020202020204" pitchFamily="34" charset="0"/>
              <a:cs typeface="Arial" panose="020B0604020202020204" pitchFamily="34" charset="0"/>
            </a:rPr>
            <a:t>College Transfer</a:t>
          </a:r>
        </a:p>
        <a:p>
          <a:pPr marL="285750" lvl="1" indent="-285750" algn="l" defTabSz="1422400">
            <a:lnSpc>
              <a:spcPct val="90000"/>
            </a:lnSpc>
            <a:spcBef>
              <a:spcPct val="0"/>
            </a:spcBef>
            <a:spcAft>
              <a:spcPct val="15000"/>
            </a:spcAft>
            <a:buFont typeface="Courier New" panose="02070309020205020404" pitchFamily="49" charset="0"/>
            <a:buChar char="o"/>
          </a:pPr>
          <a:r>
            <a:rPr lang="en-US" sz="3200" kern="1200" dirty="0">
              <a:latin typeface="Arial" panose="020B0604020202020204" pitchFamily="34" charset="0"/>
              <a:cs typeface="Arial" panose="020B0604020202020204" pitchFamily="34" charset="0"/>
            </a:rPr>
            <a:t>CATS</a:t>
          </a:r>
        </a:p>
        <a:p>
          <a:pPr marL="285750" lvl="1" indent="-285750" algn="l" defTabSz="1422400">
            <a:lnSpc>
              <a:spcPct val="90000"/>
            </a:lnSpc>
            <a:spcBef>
              <a:spcPct val="0"/>
            </a:spcBef>
            <a:spcAft>
              <a:spcPct val="15000"/>
            </a:spcAft>
            <a:buFont typeface="Courier New" panose="02070309020205020404" pitchFamily="49" charset="0"/>
            <a:buChar char="o"/>
          </a:pPr>
          <a:r>
            <a:rPr lang="en-US" sz="3200" kern="1200" dirty="0">
              <a:latin typeface="Arial" panose="020B0604020202020204" pitchFamily="34" charset="0"/>
              <a:cs typeface="Arial" panose="020B0604020202020204" pitchFamily="34" charset="0"/>
            </a:rPr>
            <a:t>PIMS</a:t>
          </a:r>
        </a:p>
      </dsp:txBody>
      <dsp:txXfrm>
        <a:off x="3163911" y="884892"/>
        <a:ext cx="6713059" cy="1672481"/>
      </dsp:txXfrm>
    </dsp:sp>
    <dsp:sp modelId="{2F9B4CC5-AB22-4C41-9020-2BAAB3464D56}">
      <dsp:nvSpPr>
        <dsp:cNvPr id="0" name=""/>
        <dsp:cNvSpPr/>
      </dsp:nvSpPr>
      <dsp:spPr>
        <a:xfrm>
          <a:off x="4825" y="2672574"/>
          <a:ext cx="2468036" cy="1861200"/>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227584" tIns="81280" rIns="227584" bIns="81280" numCol="1" spcCol="1270" anchor="ctr" anchorCtr="0">
          <a:noAutofit/>
        </a:bodyPr>
        <a:lstStyle/>
        <a:p>
          <a:pPr marL="0" lvl="0" indent="0" algn="r" defTabSz="1422400">
            <a:lnSpc>
              <a:spcPct val="90000"/>
            </a:lnSpc>
            <a:spcBef>
              <a:spcPct val="0"/>
            </a:spcBef>
            <a:spcAft>
              <a:spcPct val="35000"/>
            </a:spcAft>
            <a:buNone/>
          </a:pPr>
          <a:r>
            <a:rPr lang="en-US" sz="3200" kern="1200" dirty="0">
              <a:latin typeface="Arial" panose="020B0604020202020204" pitchFamily="34" charset="0"/>
              <a:cs typeface="Arial" panose="020B0604020202020204" pitchFamily="34" charset="0"/>
            </a:rPr>
            <a:t>Typical errors found in databases</a:t>
          </a:r>
        </a:p>
      </dsp:txBody>
      <dsp:txXfrm>
        <a:off x="4825" y="2672574"/>
        <a:ext cx="2468036" cy="1861200"/>
      </dsp:txXfrm>
    </dsp:sp>
    <dsp:sp modelId="{49733061-66E4-4DC8-A85B-2B0EA61BCDA4}">
      <dsp:nvSpPr>
        <dsp:cNvPr id="0" name=""/>
        <dsp:cNvSpPr/>
      </dsp:nvSpPr>
      <dsp:spPr>
        <a:xfrm>
          <a:off x="2472861" y="2672574"/>
          <a:ext cx="493607" cy="1861200"/>
        </a:xfrm>
        <a:prstGeom prst="leftBrace">
          <a:avLst>
            <a:gd name="adj1" fmla="val 35000"/>
            <a:gd name="adj2" fmla="val 50000"/>
          </a:avLst>
        </a:prstGeom>
        <a:noFill/>
        <a:ln w="12700" cap="flat" cmpd="sng" algn="ctr">
          <a:solidFill>
            <a:schemeClr val="dk2">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A2AC1319-3609-4A59-B6AF-9E5B2F230D6D}">
      <dsp:nvSpPr>
        <dsp:cNvPr id="0" name=""/>
        <dsp:cNvSpPr/>
      </dsp:nvSpPr>
      <dsp:spPr>
        <a:xfrm>
          <a:off x="3168736" y="2660997"/>
          <a:ext cx="6713059" cy="1861200"/>
        </a:xfrm>
        <a:prstGeom prst="rect">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285750" lvl="1" indent="-285750" algn="l" defTabSz="1422400">
            <a:lnSpc>
              <a:spcPct val="90000"/>
            </a:lnSpc>
            <a:spcBef>
              <a:spcPct val="0"/>
            </a:spcBef>
            <a:spcAft>
              <a:spcPct val="15000"/>
            </a:spcAft>
            <a:buFont typeface="Courier New" panose="02070309020205020404" pitchFamily="49" charset="0"/>
            <a:buChar char="o"/>
          </a:pPr>
          <a:r>
            <a:rPr lang="en-US" sz="3200" kern="1200" dirty="0">
              <a:latin typeface="Arial" panose="020B0604020202020204" pitchFamily="34" charset="0"/>
              <a:cs typeface="Arial" panose="020B0604020202020204" pitchFamily="34" charset="0"/>
            </a:rPr>
            <a:t>Secondary CIP</a:t>
          </a:r>
        </a:p>
        <a:p>
          <a:pPr marL="285750" lvl="1" indent="-285750" algn="l" defTabSz="1422400">
            <a:lnSpc>
              <a:spcPct val="90000"/>
            </a:lnSpc>
            <a:spcBef>
              <a:spcPct val="0"/>
            </a:spcBef>
            <a:spcAft>
              <a:spcPct val="15000"/>
            </a:spcAft>
            <a:buFont typeface="Courier New" panose="02070309020205020404" pitchFamily="49" charset="0"/>
            <a:buChar char="o"/>
          </a:pPr>
          <a:r>
            <a:rPr lang="en-US" sz="3200" kern="1200" dirty="0">
              <a:latin typeface="Arial" panose="020B0604020202020204" pitchFamily="34" charset="0"/>
              <a:cs typeface="Arial" panose="020B0604020202020204" pitchFamily="34" charset="0"/>
            </a:rPr>
            <a:t>Postsecondary CIP</a:t>
          </a:r>
        </a:p>
        <a:p>
          <a:pPr marL="285750" lvl="1" indent="-285750" algn="l" defTabSz="1422400">
            <a:lnSpc>
              <a:spcPct val="90000"/>
            </a:lnSpc>
            <a:spcBef>
              <a:spcPct val="0"/>
            </a:spcBef>
            <a:spcAft>
              <a:spcPct val="15000"/>
            </a:spcAft>
            <a:buFont typeface="Courier New" panose="02070309020205020404" pitchFamily="49" charset="0"/>
            <a:buChar char="o"/>
          </a:pPr>
          <a:r>
            <a:rPr lang="en-US" sz="3200" kern="1200" dirty="0">
              <a:latin typeface="Arial" panose="020B0604020202020204" pitchFamily="34" charset="0"/>
              <a:cs typeface="Arial" panose="020B0604020202020204" pitchFamily="34" charset="0"/>
            </a:rPr>
            <a:t>Number of Matriculants</a:t>
          </a:r>
        </a:p>
      </dsp:txBody>
      <dsp:txXfrm>
        <a:off x="3168736" y="2660997"/>
        <a:ext cx="6713059" cy="18612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00DA3C-596E-4CAB-B059-8FA1D09D8540}">
      <dsp:nvSpPr>
        <dsp:cNvPr id="0" name=""/>
        <dsp:cNvSpPr/>
      </dsp:nvSpPr>
      <dsp:spPr>
        <a:xfrm rot="5400000">
          <a:off x="-11667" y="1285155"/>
          <a:ext cx="1600278" cy="257488"/>
        </a:xfrm>
        <a:prstGeom prst="rect">
          <a:avLst/>
        </a:prstGeom>
        <a:solidFill>
          <a:schemeClr val="dk2">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482E6436-EB33-4F48-ACC4-B5486C780133}">
      <dsp:nvSpPr>
        <dsp:cNvPr id="0" name=""/>
        <dsp:cNvSpPr/>
      </dsp:nvSpPr>
      <dsp:spPr>
        <a:xfrm>
          <a:off x="3047" y="461236"/>
          <a:ext cx="3278658" cy="1177151"/>
        </a:xfrm>
        <a:prstGeom prst="roundRect">
          <a:avLst>
            <a:gd name="adj" fmla="val 10000"/>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From both secondary &amp; postsecondary institutions</a:t>
          </a:r>
        </a:p>
      </dsp:txBody>
      <dsp:txXfrm>
        <a:off x="37525" y="495714"/>
        <a:ext cx="3209702" cy="1108195"/>
      </dsp:txXfrm>
    </dsp:sp>
    <dsp:sp modelId="{4C11020E-74DA-4466-B230-F6C710AEB132}">
      <dsp:nvSpPr>
        <dsp:cNvPr id="0" name=""/>
        <dsp:cNvSpPr/>
      </dsp:nvSpPr>
      <dsp:spPr>
        <a:xfrm rot="5400000">
          <a:off x="-11667" y="2891454"/>
          <a:ext cx="1600278" cy="257488"/>
        </a:xfrm>
        <a:prstGeom prst="rect">
          <a:avLst/>
        </a:prstGeom>
        <a:solidFill>
          <a:schemeClr val="dk2">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DB10EA1B-7E79-4F70-B9AF-6450B111551D}">
      <dsp:nvSpPr>
        <dsp:cNvPr id="0" name=""/>
        <dsp:cNvSpPr/>
      </dsp:nvSpPr>
      <dsp:spPr>
        <a:xfrm>
          <a:off x="3047" y="2067535"/>
          <a:ext cx="3278658" cy="1177151"/>
        </a:xfrm>
        <a:prstGeom prst="roundRect">
          <a:avLst>
            <a:gd name="adj" fmla="val 10000"/>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Relationship building between secondary and postsecondary Institutions</a:t>
          </a:r>
        </a:p>
      </dsp:txBody>
      <dsp:txXfrm>
        <a:off x="37525" y="2102013"/>
        <a:ext cx="3209702" cy="1108195"/>
      </dsp:txXfrm>
    </dsp:sp>
    <dsp:sp modelId="{167B3AA4-02AD-46BA-AE69-8ED350EDE1AA}">
      <dsp:nvSpPr>
        <dsp:cNvPr id="0" name=""/>
        <dsp:cNvSpPr/>
      </dsp:nvSpPr>
      <dsp:spPr>
        <a:xfrm>
          <a:off x="793502" y="3694604"/>
          <a:ext cx="4212720" cy="257488"/>
        </a:xfrm>
        <a:prstGeom prst="rect">
          <a:avLst/>
        </a:prstGeom>
        <a:solidFill>
          <a:schemeClr val="dk2">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29CACBA8-E603-4B80-9408-C91AE41FE484}">
      <dsp:nvSpPr>
        <dsp:cNvPr id="0" name=""/>
        <dsp:cNvSpPr/>
      </dsp:nvSpPr>
      <dsp:spPr>
        <a:xfrm>
          <a:off x="3047" y="3673834"/>
          <a:ext cx="3278658" cy="1177151"/>
        </a:xfrm>
        <a:prstGeom prst="roundRect">
          <a:avLst>
            <a:gd name="adj" fmla="val 10000"/>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Career Fairs</a:t>
          </a:r>
        </a:p>
      </dsp:txBody>
      <dsp:txXfrm>
        <a:off x="37525" y="3708312"/>
        <a:ext cx="3209702" cy="1108195"/>
      </dsp:txXfrm>
    </dsp:sp>
    <dsp:sp modelId="{102599A5-A47B-4AE6-9EDE-7C0631923B92}">
      <dsp:nvSpPr>
        <dsp:cNvPr id="0" name=""/>
        <dsp:cNvSpPr/>
      </dsp:nvSpPr>
      <dsp:spPr>
        <a:xfrm rot="16200000">
          <a:off x="4193751" y="2874091"/>
          <a:ext cx="1635004" cy="257488"/>
        </a:xfrm>
        <a:prstGeom prst="rect">
          <a:avLst/>
        </a:prstGeom>
        <a:solidFill>
          <a:schemeClr val="dk2">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AE2365C8-A807-416E-9F63-B45BC83D0CBC}">
      <dsp:nvSpPr>
        <dsp:cNvPr id="0" name=""/>
        <dsp:cNvSpPr/>
      </dsp:nvSpPr>
      <dsp:spPr>
        <a:xfrm>
          <a:off x="4225829" y="3673834"/>
          <a:ext cx="3278658" cy="1177151"/>
        </a:xfrm>
        <a:prstGeom prst="roundRect">
          <a:avLst>
            <a:gd name="adj" fmla="val 10000"/>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Social Media</a:t>
          </a:r>
        </a:p>
      </dsp:txBody>
      <dsp:txXfrm>
        <a:off x="4260307" y="3708312"/>
        <a:ext cx="3209702" cy="1108195"/>
      </dsp:txXfrm>
    </dsp:sp>
    <dsp:sp modelId="{902349CE-6068-4752-AE60-06BFB6394676}">
      <dsp:nvSpPr>
        <dsp:cNvPr id="0" name=""/>
        <dsp:cNvSpPr/>
      </dsp:nvSpPr>
      <dsp:spPr>
        <a:xfrm rot="16200000">
          <a:off x="4228478" y="1267792"/>
          <a:ext cx="1565551" cy="257488"/>
        </a:xfrm>
        <a:prstGeom prst="rect">
          <a:avLst/>
        </a:prstGeom>
        <a:solidFill>
          <a:schemeClr val="dk2">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1AF5343A-E2DE-472D-900F-B66E81E053C1}">
      <dsp:nvSpPr>
        <dsp:cNvPr id="0" name=""/>
        <dsp:cNvSpPr/>
      </dsp:nvSpPr>
      <dsp:spPr>
        <a:xfrm>
          <a:off x="4225829" y="2032809"/>
          <a:ext cx="3278658" cy="1177151"/>
        </a:xfrm>
        <a:prstGeom prst="roundRect">
          <a:avLst>
            <a:gd name="adj" fmla="val 10000"/>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Packets</a:t>
          </a:r>
        </a:p>
      </dsp:txBody>
      <dsp:txXfrm>
        <a:off x="4260307" y="2067287"/>
        <a:ext cx="3209702" cy="1108195"/>
      </dsp:txXfrm>
    </dsp:sp>
    <dsp:sp modelId="{1B8A32F9-D2E7-4273-B8A0-AB6CB165BBF8}">
      <dsp:nvSpPr>
        <dsp:cNvPr id="0" name=""/>
        <dsp:cNvSpPr/>
      </dsp:nvSpPr>
      <dsp:spPr>
        <a:xfrm>
          <a:off x="5016285" y="482005"/>
          <a:ext cx="4212720" cy="257488"/>
        </a:xfrm>
        <a:prstGeom prst="rect">
          <a:avLst/>
        </a:prstGeom>
        <a:solidFill>
          <a:schemeClr val="dk2">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9F8563ED-4CF9-404F-A4FF-C1BAD4E7FE25}">
      <dsp:nvSpPr>
        <dsp:cNvPr id="0" name=""/>
        <dsp:cNvSpPr/>
      </dsp:nvSpPr>
      <dsp:spPr>
        <a:xfrm>
          <a:off x="4225829" y="461236"/>
          <a:ext cx="3278658" cy="1177151"/>
        </a:xfrm>
        <a:prstGeom prst="roundRect">
          <a:avLst>
            <a:gd name="adj" fmla="val 10000"/>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Discussed during counseling meetings at secondary level</a:t>
          </a:r>
        </a:p>
      </dsp:txBody>
      <dsp:txXfrm>
        <a:off x="4260307" y="495714"/>
        <a:ext cx="3209702" cy="1108195"/>
      </dsp:txXfrm>
    </dsp:sp>
    <dsp:sp modelId="{FD66724B-03ED-49AE-BEE6-B3702C6C29F6}">
      <dsp:nvSpPr>
        <dsp:cNvPr id="0" name=""/>
        <dsp:cNvSpPr/>
      </dsp:nvSpPr>
      <dsp:spPr>
        <a:xfrm rot="5400000">
          <a:off x="8433897" y="1285155"/>
          <a:ext cx="1600278" cy="257488"/>
        </a:xfrm>
        <a:prstGeom prst="rect">
          <a:avLst/>
        </a:prstGeom>
        <a:solidFill>
          <a:schemeClr val="dk2">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0A8CD81A-213F-452B-9326-27B5BA248F61}">
      <dsp:nvSpPr>
        <dsp:cNvPr id="0" name=""/>
        <dsp:cNvSpPr/>
      </dsp:nvSpPr>
      <dsp:spPr>
        <a:xfrm>
          <a:off x="8448612" y="461236"/>
          <a:ext cx="3278658" cy="1177151"/>
        </a:xfrm>
        <a:prstGeom prst="roundRect">
          <a:avLst>
            <a:gd name="adj" fmla="val 10000"/>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Review of </a:t>
          </a:r>
          <a:r>
            <a:rPr lang="en-US" sz="1800" kern="1200" dirty="0">
              <a:solidFill>
                <a:schemeClr val="bg1"/>
              </a:solidFill>
              <a:latin typeface="Arial" panose="020B0604020202020204" pitchFamily="34" charset="0"/>
              <a:cs typeface="Arial" panose="020B0604020202020204" pitchFamily="34" charset="0"/>
              <a:hlinkClick xmlns:r="http://schemas.openxmlformats.org/officeDocument/2006/relationships" r:id="rId1">
                <a:extLst>
                  <a:ext uri="{A12FA001-AC4F-418D-AE19-62706E023703}">
                    <ahyp:hlinkClr xmlns:ahyp="http://schemas.microsoft.com/office/drawing/2018/hyperlinkcolor" val="tx"/>
                  </a:ext>
                </a:extLst>
              </a:hlinkClick>
            </a:rPr>
            <a:t>www.collegetransfer.net</a:t>
          </a:r>
          <a:r>
            <a:rPr lang="en-US" sz="1800" kern="1200" dirty="0">
              <a:solidFill>
                <a:schemeClr val="bg1"/>
              </a:solidFill>
              <a:latin typeface="Arial" panose="020B0604020202020204" pitchFamily="34" charset="0"/>
              <a:cs typeface="Arial" panose="020B0604020202020204" pitchFamily="34" charset="0"/>
            </a:rPr>
            <a:t> </a:t>
          </a:r>
        </a:p>
      </dsp:txBody>
      <dsp:txXfrm>
        <a:off x="8483090" y="495714"/>
        <a:ext cx="3209702" cy="1108195"/>
      </dsp:txXfrm>
    </dsp:sp>
    <dsp:sp modelId="{5829B226-30B7-4D2A-A1A8-FBC68C1386C6}">
      <dsp:nvSpPr>
        <dsp:cNvPr id="0" name=""/>
        <dsp:cNvSpPr/>
      </dsp:nvSpPr>
      <dsp:spPr>
        <a:xfrm rot="5400000">
          <a:off x="8433897" y="2891454"/>
          <a:ext cx="1600278" cy="257488"/>
        </a:xfrm>
        <a:prstGeom prst="rect">
          <a:avLst/>
        </a:prstGeom>
        <a:solidFill>
          <a:schemeClr val="dk2">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FB9C988B-9F92-4CD4-BA8A-D807904BF665}">
      <dsp:nvSpPr>
        <dsp:cNvPr id="0" name=""/>
        <dsp:cNvSpPr/>
      </dsp:nvSpPr>
      <dsp:spPr>
        <a:xfrm>
          <a:off x="8448612" y="2067535"/>
          <a:ext cx="3278658" cy="1177151"/>
        </a:xfrm>
        <a:prstGeom prst="roundRect">
          <a:avLst>
            <a:gd name="adj" fmla="val 10000"/>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Clarity on both secondary and postsecondary</a:t>
          </a:r>
        </a:p>
      </dsp:txBody>
      <dsp:txXfrm>
        <a:off x="8483090" y="2102013"/>
        <a:ext cx="3209702" cy="1108195"/>
      </dsp:txXfrm>
    </dsp:sp>
    <dsp:sp modelId="{D49E34F8-DAD1-4D3E-AD5D-AA59DD55D244}">
      <dsp:nvSpPr>
        <dsp:cNvPr id="0" name=""/>
        <dsp:cNvSpPr/>
      </dsp:nvSpPr>
      <dsp:spPr>
        <a:xfrm>
          <a:off x="8448612" y="3673834"/>
          <a:ext cx="3278658" cy="1177151"/>
        </a:xfrm>
        <a:prstGeom prst="roundRect">
          <a:avLst>
            <a:gd name="adj" fmla="val 10000"/>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Discussed during the admissions process at the postsecondary level</a:t>
          </a:r>
        </a:p>
      </dsp:txBody>
      <dsp:txXfrm>
        <a:off x="8483090" y="3708312"/>
        <a:ext cx="3209702" cy="1108195"/>
      </dsp:txXfrm>
    </dsp:sp>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D94993-336E-4449-87F7-E5B567E39011}" type="datetimeFigureOut">
              <a:rPr lang="en-US" smtClean="0"/>
              <a:t>5/13/2026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012C48-CBE3-4456-858D-2A38C9D9ED43}" type="slidenum">
              <a:rPr lang="en-US" smtClean="0"/>
              <a:t>‹#›</a:t>
            </a:fld>
            <a:endParaRPr lang="en-US" dirty="0"/>
          </a:p>
        </p:txBody>
      </p:sp>
    </p:spTree>
    <p:extLst>
      <p:ext uri="{BB962C8B-B14F-4D97-AF65-F5344CB8AC3E}">
        <p14:creationId xmlns:p14="http://schemas.microsoft.com/office/powerpoint/2010/main" val="3809366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a:t>
            </a:fld>
            <a:endParaRPr lang="en-US" dirty="0"/>
          </a:p>
        </p:txBody>
      </p:sp>
    </p:spTree>
    <p:extLst>
      <p:ext uri="{BB962C8B-B14F-4D97-AF65-F5344CB8AC3E}">
        <p14:creationId xmlns:p14="http://schemas.microsoft.com/office/powerpoint/2010/main" val="3613011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13909-397B-747C-36AF-15EFF87C32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E355F0-7050-3746-34DE-DE9D885413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23E5B3-20D0-A24E-249A-0155C8E7E7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9CF014-2F70-961B-6851-1C832EA89ED7}"/>
              </a:ext>
            </a:extLst>
          </p:cNvPr>
          <p:cNvSpPr>
            <a:spLocks noGrp="1"/>
          </p:cNvSpPr>
          <p:nvPr>
            <p:ph type="sldNum" sz="quarter" idx="5"/>
          </p:nvPr>
        </p:nvSpPr>
        <p:spPr/>
        <p:txBody>
          <a:bodyPr/>
          <a:lstStyle/>
          <a:p>
            <a:fld id="{5B012C48-CBE3-4456-858D-2A38C9D9ED43}" type="slidenum">
              <a:rPr lang="en-US" smtClean="0"/>
              <a:t>5</a:t>
            </a:fld>
            <a:endParaRPr lang="en-US" dirty="0"/>
          </a:p>
        </p:txBody>
      </p:sp>
    </p:spTree>
    <p:extLst>
      <p:ext uri="{BB962C8B-B14F-4D97-AF65-F5344CB8AC3E}">
        <p14:creationId xmlns:p14="http://schemas.microsoft.com/office/powerpoint/2010/main" val="3026850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18</a:t>
            </a:fld>
            <a:endParaRPr lang="en-US" dirty="0"/>
          </a:p>
        </p:txBody>
      </p:sp>
    </p:spTree>
    <p:extLst>
      <p:ext uri="{BB962C8B-B14F-4D97-AF65-F5344CB8AC3E}">
        <p14:creationId xmlns:p14="http://schemas.microsoft.com/office/powerpoint/2010/main" val="585120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19</a:t>
            </a:fld>
            <a:endParaRPr lang="en-US" dirty="0"/>
          </a:p>
        </p:txBody>
      </p:sp>
    </p:spTree>
    <p:extLst>
      <p:ext uri="{BB962C8B-B14F-4D97-AF65-F5344CB8AC3E}">
        <p14:creationId xmlns:p14="http://schemas.microsoft.com/office/powerpoint/2010/main" val="3341260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20</a:t>
            </a:fld>
            <a:endParaRPr lang="en-US" dirty="0"/>
          </a:p>
        </p:txBody>
      </p:sp>
    </p:spTree>
    <p:extLst>
      <p:ext uri="{BB962C8B-B14F-4D97-AF65-F5344CB8AC3E}">
        <p14:creationId xmlns:p14="http://schemas.microsoft.com/office/powerpoint/2010/main" val="29362591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22</a:t>
            </a:fld>
            <a:endParaRPr lang="en-US" dirty="0"/>
          </a:p>
        </p:txBody>
      </p:sp>
    </p:spTree>
    <p:extLst>
      <p:ext uri="{BB962C8B-B14F-4D97-AF65-F5344CB8AC3E}">
        <p14:creationId xmlns:p14="http://schemas.microsoft.com/office/powerpoint/2010/main" val="3723270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26</a:t>
            </a:fld>
            <a:endParaRPr lang="en-US" dirty="0"/>
          </a:p>
        </p:txBody>
      </p:sp>
    </p:spTree>
    <p:extLst>
      <p:ext uri="{BB962C8B-B14F-4D97-AF65-F5344CB8AC3E}">
        <p14:creationId xmlns:p14="http://schemas.microsoft.com/office/powerpoint/2010/main" val="2328626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27</a:t>
            </a:fld>
            <a:endParaRPr lang="en-US" dirty="0"/>
          </a:p>
        </p:txBody>
      </p:sp>
    </p:spTree>
    <p:extLst>
      <p:ext uri="{BB962C8B-B14F-4D97-AF65-F5344CB8AC3E}">
        <p14:creationId xmlns:p14="http://schemas.microsoft.com/office/powerpoint/2010/main" val="26049831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Posted on </a:t>
            </a:r>
            <a:r>
              <a:rPr lang="en-US" dirty="0">
                <a:solidFill>
                  <a:schemeClr val="tx2">
                    <a:lumMod val="60000"/>
                    <a:lumOff val="40000"/>
                  </a:schemeClr>
                </a:solidFill>
              </a:rPr>
              <a:t>https://www.pa.gov/agencies/education/programs-and-services/instruction/career-and-technical-education/programs-of-study-soar</a:t>
            </a:r>
          </a:p>
          <a:p>
            <a:endParaRPr lang="en-US" dirty="0"/>
          </a:p>
          <a:p>
            <a:r>
              <a:rPr lang="en-US" dirty="0"/>
              <a:t>Under Resources at the bottom of the page</a:t>
            </a:r>
          </a:p>
          <a:p>
            <a:endParaRPr lang="en-US" dirty="0"/>
          </a:p>
          <a:p>
            <a:r>
              <a:rPr lang="en-US" dirty="0"/>
              <a:t>Direct link to flyer: https://www.pa.gov/content/dam/copapwp-pagov/en/education/documents/instruction/career-and-technical-education/programs-of-study/soar%20bulletin.pdf</a:t>
            </a:r>
          </a:p>
        </p:txBody>
      </p:sp>
      <p:sp>
        <p:nvSpPr>
          <p:cNvPr id="4" name="Slide Number Placeholder 3"/>
          <p:cNvSpPr>
            <a:spLocks noGrp="1"/>
          </p:cNvSpPr>
          <p:nvPr>
            <p:ph type="sldNum" sz="quarter" idx="5"/>
          </p:nvPr>
        </p:nvSpPr>
        <p:spPr/>
        <p:txBody>
          <a:bodyPr/>
          <a:lstStyle/>
          <a:p>
            <a:fld id="{5B012C48-CBE3-4456-858D-2A38C9D9ED43}" type="slidenum">
              <a:rPr lang="en-US" smtClean="0"/>
              <a:t>28</a:t>
            </a:fld>
            <a:endParaRPr lang="en-US" dirty="0"/>
          </a:p>
        </p:txBody>
      </p:sp>
    </p:spTree>
    <p:extLst>
      <p:ext uri="{BB962C8B-B14F-4D97-AF65-F5344CB8AC3E}">
        <p14:creationId xmlns:p14="http://schemas.microsoft.com/office/powerpoint/2010/main" val="5235076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FF38B-4F72-1840-49DA-E8867A16189A}"/>
              </a:ext>
            </a:extLst>
          </p:cNvPr>
          <p:cNvSpPr>
            <a:spLocks noGrp="1"/>
          </p:cNvSpPr>
          <p:nvPr>
            <p:ph type="ctrTitle"/>
          </p:nvPr>
        </p:nvSpPr>
        <p:spPr>
          <a:xfrm>
            <a:off x="1463615" y="1913178"/>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6C16A18-8BEE-A3DE-0E0A-257BD711267C}"/>
              </a:ext>
            </a:extLst>
          </p:cNvPr>
          <p:cNvSpPr>
            <a:spLocks noGrp="1"/>
          </p:cNvSpPr>
          <p:nvPr>
            <p:ph type="subTitle" idx="1"/>
          </p:nvPr>
        </p:nvSpPr>
        <p:spPr>
          <a:xfrm>
            <a:off x="1524000" y="430077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01BEB6-B431-7786-071D-B956BF878A1F}"/>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6FA8B36E-268F-799C-F7BC-8365CD4769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26D37CF-0AD6-ECB7-3ECC-E2DB4F60D73A}"/>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Picture 6" descr="Ornamental shape. Blue gradient and gray rectangles">
            <a:extLst>
              <a:ext uri="{FF2B5EF4-FFF2-40B4-BE49-F238E27FC236}">
                <a16:creationId xmlns:a16="http://schemas.microsoft.com/office/drawing/2014/main" id="{73CA9021-3EA6-3F1D-A425-16C8069FC0B7}"/>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descr="A close-up of a black background&#10;&#10;Description automatically generated">
            <a:extLst>
              <a:ext uri="{FF2B5EF4-FFF2-40B4-BE49-F238E27FC236}">
                <a16:creationId xmlns:a16="http://schemas.microsoft.com/office/drawing/2014/main" id="{19A8CA6C-9F08-BCD4-731C-A3B94D64C23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329225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6" name="Picture 5" descr="Pennsylvania Department of Education Logo">
            <a:extLst>
              <a:ext uri="{FF2B5EF4-FFF2-40B4-BE49-F238E27FC236}">
                <a16:creationId xmlns:a16="http://schemas.microsoft.com/office/drawing/2014/main" id="{BF49D115-6E3C-0A02-2556-15FC8E1DC877}"/>
              </a:ext>
            </a:extLst>
          </p:cNvPr>
          <p:cNvPicPr>
            <a:picLocks noChangeAspect="1"/>
          </p:cNvPicPr>
          <p:nvPr userDrawn="1"/>
        </p:nvPicPr>
        <p:blipFill>
          <a:blip r:embed="rId2"/>
          <a:stretch>
            <a:fillRect/>
          </a:stretch>
        </p:blipFill>
        <p:spPr>
          <a:xfrm>
            <a:off x="10355327" y="136525"/>
            <a:ext cx="1836673" cy="655955"/>
          </a:xfrm>
          <a:prstGeom prst="rect">
            <a:avLst/>
          </a:prstGeom>
        </p:spPr>
      </p:pic>
      <p:pic>
        <p:nvPicPr>
          <p:cNvPr id="7" name="Picture 6" descr="PDE Logo inside a blue square">
            <a:extLst>
              <a:ext uri="{FF2B5EF4-FFF2-40B4-BE49-F238E27FC236}">
                <a16:creationId xmlns:a16="http://schemas.microsoft.com/office/drawing/2014/main" id="{8C504C3F-60BB-14EF-091F-9565A3C0C174}"/>
              </a:ext>
            </a:extLst>
          </p:cNvPr>
          <p:cNvPicPr>
            <a:picLocks noChangeAspect="1"/>
          </p:cNvPicPr>
          <p:nvPr userDrawn="1"/>
        </p:nvPicPr>
        <p:blipFill>
          <a:blip r:embed="rId3"/>
          <a:stretch>
            <a:fillRect/>
          </a:stretch>
        </p:blipFill>
        <p:spPr>
          <a:xfrm>
            <a:off x="9725475" y="257902"/>
            <a:ext cx="2121348" cy="2121348"/>
          </a:xfrm>
          <a:prstGeom prst="rect">
            <a:avLst/>
          </a:prstGeom>
        </p:spPr>
      </p:pic>
      <p:pic>
        <p:nvPicPr>
          <p:cNvPr id="5" name="Picture 4" descr="A black and white logo with a graduation cap&#10;&#10;Description automatically generated">
            <a:extLst>
              <a:ext uri="{FF2B5EF4-FFF2-40B4-BE49-F238E27FC236}">
                <a16:creationId xmlns:a16="http://schemas.microsoft.com/office/drawing/2014/main" id="{ABE4A621-C5EF-F120-204F-E14FF3546E8D}"/>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990960" y="913857"/>
            <a:ext cx="1619691" cy="682819"/>
          </a:xfrm>
          <a:prstGeom prst="rect">
            <a:avLst/>
          </a:prstGeom>
        </p:spPr>
      </p:pic>
    </p:spTree>
    <p:extLst>
      <p:ext uri="{BB962C8B-B14F-4D97-AF65-F5344CB8AC3E}">
        <p14:creationId xmlns:p14="http://schemas.microsoft.com/office/powerpoint/2010/main" val="3988613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E685F-8FE5-BAB3-651F-9216D373BE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66450A-26B0-FB21-73CE-9019D9AC41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7202F7-784D-F7D4-B425-FA808B4D2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143AEB-D729-04FF-7CA8-FEBE5A69B881}"/>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23EDC3CA-9838-7D30-1571-F4294DB3871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0B8D24C-2601-ACA8-2C0B-181A7F2C3A42}"/>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8" name="Content Placeholder 6" descr="Ornamental shapes. Dark blue and light blue rectangles">
            <a:extLst>
              <a:ext uri="{FF2B5EF4-FFF2-40B4-BE49-F238E27FC236}">
                <a16:creationId xmlns:a16="http://schemas.microsoft.com/office/drawing/2014/main" id="{000F9132-2FA6-531B-853B-7FA60C4EE986}"/>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0" name="Picture 9" descr="A close-up of a black background&#10;&#10;Description automatically generated">
            <a:extLst>
              <a:ext uri="{FF2B5EF4-FFF2-40B4-BE49-F238E27FC236}">
                <a16:creationId xmlns:a16="http://schemas.microsoft.com/office/drawing/2014/main" id="{C341FCB5-0407-2AE2-B5A5-AAB8FEE4037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091097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6A541-70B4-C2B2-8919-38928449B1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75DF3D-5910-9092-944E-68073C5AD3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721744E-5668-8E0E-7F9D-79A21C062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54305-D8FA-18F1-7D1C-0323602500FA}"/>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1354EDB-B905-1AF9-78F3-44291E2CDAD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5354CF-B85A-F363-9999-9A8B7188D703}"/>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10" name="Picture 9" descr="PDE Logo inside a blue square">
            <a:extLst>
              <a:ext uri="{FF2B5EF4-FFF2-40B4-BE49-F238E27FC236}">
                <a16:creationId xmlns:a16="http://schemas.microsoft.com/office/drawing/2014/main" id="{931248E6-F468-3E78-9D55-0EAE4144AE67}"/>
              </a:ext>
            </a:extLst>
          </p:cNvPr>
          <p:cNvPicPr>
            <a:picLocks noChangeAspect="1"/>
          </p:cNvPicPr>
          <p:nvPr userDrawn="1"/>
        </p:nvPicPr>
        <p:blipFill>
          <a:blip r:embed="rId2"/>
          <a:stretch>
            <a:fillRect/>
          </a:stretch>
        </p:blipFill>
        <p:spPr>
          <a:xfrm>
            <a:off x="9501188" y="611585"/>
            <a:ext cx="2121348" cy="2121348"/>
          </a:xfrm>
          <a:prstGeom prst="rect">
            <a:avLst/>
          </a:prstGeom>
        </p:spPr>
      </p:pic>
      <p:pic>
        <p:nvPicPr>
          <p:cNvPr id="8" name="Picture 7" descr="A black and white logo with a graduation cap&#10;&#10;Description automatically generated">
            <a:extLst>
              <a:ext uri="{FF2B5EF4-FFF2-40B4-BE49-F238E27FC236}">
                <a16:creationId xmlns:a16="http://schemas.microsoft.com/office/drawing/2014/main" id="{1A3512F0-7236-492D-98DD-3848FC95B6B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767028" y="1319032"/>
            <a:ext cx="1619691" cy="682819"/>
          </a:xfrm>
          <a:prstGeom prst="rect">
            <a:avLst/>
          </a:prstGeom>
        </p:spPr>
      </p:pic>
    </p:spTree>
    <p:extLst>
      <p:ext uri="{BB962C8B-B14F-4D97-AF65-F5344CB8AC3E}">
        <p14:creationId xmlns:p14="http://schemas.microsoft.com/office/powerpoint/2010/main" val="1805991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hasCustomPrompt="1"/>
          </p:nvPr>
        </p:nvSpPr>
        <p:spPr/>
        <p:txBody>
          <a:bodyPr/>
          <a:lstStyle>
            <a:lvl1pPr>
              <a:defRPr/>
            </a:lvl1pPr>
          </a:lstStyle>
          <a:p>
            <a:r>
              <a:rPr lang="en-US"/>
              <a:t>Contact/Mission</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a:xfrm>
            <a:off x="838200" y="1825625"/>
            <a:ext cx="10515600" cy="1875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descr="Ornamental shapes. Dark blue and light blue rectangles">
            <a:extLst>
              <a:ext uri="{FF2B5EF4-FFF2-40B4-BE49-F238E27FC236}">
                <a16:creationId xmlns:a16="http://schemas.microsoft.com/office/drawing/2014/main" id="{79C3DD4C-86BC-D051-AE3E-45FB253C998A}"/>
              </a:ext>
            </a:extLst>
          </p:cNvPr>
          <p:cNvPicPr>
            <a:picLocks noChangeAspect="1"/>
          </p:cNvPicPr>
          <p:nvPr userDrawn="1"/>
        </p:nvPicPr>
        <p:blipFill>
          <a:blip r:embed="rId2"/>
          <a:stretch>
            <a:fillRect/>
          </a:stretch>
        </p:blipFill>
        <p:spPr>
          <a:xfrm>
            <a:off x="1676400" y="-138509"/>
            <a:ext cx="10515600" cy="1478756"/>
          </a:xfrm>
          <a:prstGeom prst="rect">
            <a:avLst/>
          </a:prstGeom>
        </p:spPr>
      </p:pic>
      <p:sp>
        <p:nvSpPr>
          <p:cNvPr id="9" name="TextBox 8">
            <a:extLst>
              <a:ext uri="{FF2B5EF4-FFF2-40B4-BE49-F238E27FC236}">
                <a16:creationId xmlns:a16="http://schemas.microsoft.com/office/drawing/2014/main" id="{A4913B61-B8DB-8A4C-59D3-7CF2ABAB7F3B}"/>
              </a:ext>
            </a:extLst>
          </p:cNvPr>
          <p:cNvSpPr txBox="1"/>
          <p:nvPr userDrawn="1"/>
        </p:nvSpPr>
        <p:spPr>
          <a:xfrm>
            <a:off x="1086928" y="4606505"/>
            <a:ext cx="10266872" cy="160043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i="1" dirty="0">
                <a:latin typeface="Arial" panose="020B0604020202020204" pitchFamily="34" charset="0"/>
                <a:cs typeface="Arial" panose="020B0604020202020204" pitchFamily="34" charset="0"/>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latin typeface="Arial" panose="020B0604020202020204" pitchFamily="34" charset="0"/>
              <a:cs typeface="Arial" panose="020B0604020202020204" pitchFamily="34" charset="0"/>
            </a:endParaRPr>
          </a:p>
          <a:p>
            <a:endParaRPr lang="en-US" dirty="0"/>
          </a:p>
        </p:txBody>
      </p:sp>
      <p:pic>
        <p:nvPicPr>
          <p:cNvPr id="5" name="Picture 4" descr="A close-up of a black background&#10;&#10;Description automatically generated">
            <a:extLst>
              <a:ext uri="{FF2B5EF4-FFF2-40B4-BE49-F238E27FC236}">
                <a16:creationId xmlns:a16="http://schemas.microsoft.com/office/drawing/2014/main" id="{DF73F6BE-725E-5F46-9C6B-F4613CC3CF9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4099492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DB3E8AFF-CE3F-E0E8-4EF3-7DA0B1E1BB9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descr="Ornamental shapes. Dark blue and light blue rectangles">
            <a:extLst>
              <a:ext uri="{FF2B5EF4-FFF2-40B4-BE49-F238E27FC236}">
                <a16:creationId xmlns:a16="http://schemas.microsoft.com/office/drawing/2014/main" id="{79C3DD4C-86BC-D051-AE3E-45FB253C998A}"/>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9" name="Picture 8" descr="A close-up of a black background&#10;&#10;Description automatically generated">
            <a:extLst>
              <a:ext uri="{FF2B5EF4-FFF2-40B4-BE49-F238E27FC236}">
                <a16:creationId xmlns:a16="http://schemas.microsoft.com/office/drawing/2014/main" id="{FCEF0906-6B73-E265-67CC-1222F46BCFE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99072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1F210-029F-E095-CA68-8B2290AD13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DE8633-CAF1-94AE-D24C-21B3EB5AEE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2C7BC3-E25D-D40A-6B64-7EF414A1EEE2}"/>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AE47242D-6913-7C20-7953-B581907F3F0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279EFF3-20FA-34D5-B90C-BE36221D5CEA}"/>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Picture 6" descr="Ornamental shape. Blue gradient and gray rectangles">
            <a:extLst>
              <a:ext uri="{FF2B5EF4-FFF2-40B4-BE49-F238E27FC236}">
                <a16:creationId xmlns:a16="http://schemas.microsoft.com/office/drawing/2014/main" id="{C56D4987-17F8-5DD6-30EC-9DA0725D3357}"/>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descr="A close-up of a black background&#10;&#10;Description automatically generated">
            <a:extLst>
              <a:ext uri="{FF2B5EF4-FFF2-40B4-BE49-F238E27FC236}">
                <a16:creationId xmlns:a16="http://schemas.microsoft.com/office/drawing/2014/main" id="{C862E435-AA10-E027-0747-8303CB75EF5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4294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BE1CD-B1D2-FD34-4B40-B97BAD7444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108F26-BE84-E16A-DCC9-30F0C46982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18E27B-F2B3-D744-F6F2-A89C651C74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C5F240-8BB6-EF46-2AF5-52667484661D}"/>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EF3F7E33-4ACC-CA0E-A851-0633E8007C3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11526BE-FED8-3A4C-D122-F217B17929FD}"/>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8" name="Content Placeholder 6" descr="Ornamental shapes. Dark blue and light blue rectangles">
            <a:extLst>
              <a:ext uri="{FF2B5EF4-FFF2-40B4-BE49-F238E27FC236}">
                <a16:creationId xmlns:a16="http://schemas.microsoft.com/office/drawing/2014/main" id="{E05121F8-F8D0-12BE-2280-7E60891ED6C5}"/>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1" name="Picture 10" descr="A close-up of a black background&#10;&#10;Description automatically generated">
            <a:extLst>
              <a:ext uri="{FF2B5EF4-FFF2-40B4-BE49-F238E27FC236}">
                <a16:creationId xmlns:a16="http://schemas.microsoft.com/office/drawing/2014/main" id="{0580675B-B3BC-8CA7-4E82-410286BFD75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399641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AC45C-FCDD-8C82-6BAE-191F39AEF9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A0E196-69DC-0037-E268-81EEC6A19E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5793AD-42F2-D892-5BC1-2C2EEFCFD8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4833A3-0D20-240B-BF7B-E79DB765F1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6CD78F-9005-BA9B-FE0C-7CD98EC815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797DD2-4FC4-4BD3-E123-CBC3D4E319A6}"/>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89E03071-322D-C992-7498-959F4A42B6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0F68EC2-081E-D5E2-4E69-34D35705C95E}"/>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10" name="Content Placeholder 6" descr="Ornamental shapes. Dark blue and light blue rectangles">
            <a:extLst>
              <a:ext uri="{FF2B5EF4-FFF2-40B4-BE49-F238E27FC236}">
                <a16:creationId xmlns:a16="http://schemas.microsoft.com/office/drawing/2014/main" id="{7D39C305-7D91-BD64-0A4C-03A5F78D1817}"/>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2" name="Picture 11" descr="A close-up of a black background&#10;&#10;Description automatically generated">
            <a:extLst>
              <a:ext uri="{FF2B5EF4-FFF2-40B4-BE49-F238E27FC236}">
                <a16:creationId xmlns:a16="http://schemas.microsoft.com/office/drawing/2014/main" id="{35F192BF-258E-20F7-A4FE-86E7ABF4F53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75873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269425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6" name="Picture 5" descr="Ornamental shape. Blue gradient and gray rectangles">
            <a:extLst>
              <a:ext uri="{FF2B5EF4-FFF2-40B4-BE49-F238E27FC236}">
                <a16:creationId xmlns:a16="http://schemas.microsoft.com/office/drawing/2014/main" id="{CAD87B9F-3FE8-A5B1-53CA-F7B23BB36498}"/>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8" name="Picture 7" descr="A close-up of a black background&#10;&#10;Description automatically generated">
            <a:extLst>
              <a:ext uri="{FF2B5EF4-FFF2-40B4-BE49-F238E27FC236}">
                <a16:creationId xmlns:a16="http://schemas.microsoft.com/office/drawing/2014/main" id="{042C348F-656E-A509-A3F4-C9BF0BEE962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186068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62391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descr="Ornamental shapes. Dark blue and light blue rectangles">
            <a:extLst>
              <a:ext uri="{FF2B5EF4-FFF2-40B4-BE49-F238E27FC236}">
                <a16:creationId xmlns:a16="http://schemas.microsoft.com/office/drawing/2014/main" id="{E4F887E4-34BD-F7FC-4D22-B4F5E90DECB0}"/>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6" name="Picture 5" descr="A close-up of a black background&#10;&#10;Description automatically generated">
            <a:extLst>
              <a:ext uri="{FF2B5EF4-FFF2-40B4-BE49-F238E27FC236}">
                <a16:creationId xmlns:a16="http://schemas.microsoft.com/office/drawing/2014/main" id="{718AE777-06EB-70FE-4255-062F8A9CF20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7986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5" name="Picture 4" descr="Ornamental shape. Blue gradient and gray rectangles">
            <a:extLst>
              <a:ext uri="{FF2B5EF4-FFF2-40B4-BE49-F238E27FC236}">
                <a16:creationId xmlns:a16="http://schemas.microsoft.com/office/drawing/2014/main" id="{0458D707-3027-F739-5F6C-B2E783194165}"/>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7" name="Picture 6" descr="A close-up of a black background&#10;&#10;Description automatically generated">
            <a:extLst>
              <a:ext uri="{FF2B5EF4-FFF2-40B4-BE49-F238E27FC236}">
                <a16:creationId xmlns:a16="http://schemas.microsoft.com/office/drawing/2014/main" id="{BF81B16E-BDC0-1CE6-746A-3B85BFA0CD0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94991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5" name="Content Placeholder 6" descr="Ornamental shapes. Dark blue and light blue rectangles">
            <a:extLst>
              <a:ext uri="{FF2B5EF4-FFF2-40B4-BE49-F238E27FC236}">
                <a16:creationId xmlns:a16="http://schemas.microsoft.com/office/drawing/2014/main" id="{8844F8AB-E383-518B-0A27-BEF6C9D7D9B8}"/>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7" name="Picture 6" descr="A close-up of a black background&#10;&#10;Description automatically generated">
            <a:extLst>
              <a:ext uri="{FF2B5EF4-FFF2-40B4-BE49-F238E27FC236}">
                <a16:creationId xmlns:a16="http://schemas.microsoft.com/office/drawing/2014/main" id="{3970D4DD-2558-A489-2A93-523F829204F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2864512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D5EECB-BA88-AB8C-2130-CCFA959299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E3E900D-2962-0933-E1EE-1A25E5EBF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0E451C-7B19-00FE-8DB4-9DD64B4958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a:extLst>
              <a:ext uri="{FF2B5EF4-FFF2-40B4-BE49-F238E27FC236}">
                <a16:creationId xmlns:a16="http://schemas.microsoft.com/office/drawing/2014/main" id="{1BFF7FC3-0481-E379-7CCC-6123B0BE6E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FBC55C25-28C2-4C10-5388-29FF6AE39C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F5015-3417-4B27-A586-E4CCF4D77832}" type="slidenum">
              <a:rPr lang="en-US" smtClean="0"/>
              <a:t>‹#›</a:t>
            </a:fld>
            <a:endParaRPr lang="en-US" dirty="0"/>
          </a:p>
        </p:txBody>
      </p:sp>
    </p:spTree>
    <p:extLst>
      <p:ext uri="{BB962C8B-B14F-4D97-AF65-F5344CB8AC3E}">
        <p14:creationId xmlns:p14="http://schemas.microsoft.com/office/powerpoint/2010/main" val="1061611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55" r:id="rId8"/>
    <p:sldLayoutId id="2147483661" r:id="rId9"/>
    <p:sldLayoutId id="2147483662" r:id="rId10"/>
    <p:sldLayoutId id="2147483656" r:id="rId11"/>
    <p:sldLayoutId id="2147483657" r:id="rId12"/>
    <p:sldLayoutId id="2147483663"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diagramLayout" Target="../diagrams/layout4.xml"/><Relationship Id="rId7" Type="http://schemas.openxmlformats.org/officeDocument/2006/relationships/image" Target="../media/image14.sv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10" Type="http://schemas.openxmlformats.org/officeDocument/2006/relationships/image" Target="../media/image17.svg"/><Relationship Id="rId4" Type="http://schemas.openxmlformats.org/officeDocument/2006/relationships/diagramQuickStyle" Target="../diagrams/quickStyle4.xml"/><Relationship Id="rId9" Type="http://schemas.openxmlformats.org/officeDocument/2006/relationships/image" Target="../media/image16.sv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www.collegetransfer.ne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hyperlink" Target="http://www.collegetransfer.ne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collegetransfer.pa.gov/Search-Tools/Bureau-of-CTE-SOAR-Program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mailto:wleiby@pa.gov" TargetMode="External"/><Relationship Id="rId2" Type="http://schemas.openxmlformats.org/officeDocument/2006/relationships/hyperlink" Target="mailto:ashoke@pa.gov" TargetMode="External"/><Relationship Id="rId1" Type="http://schemas.openxmlformats.org/officeDocument/2006/relationships/slideLayout" Target="../slideLayouts/slideLayout2.xml"/><Relationship Id="rId5" Type="http://schemas.openxmlformats.org/officeDocument/2006/relationships/hyperlink" Target="https://www.pa.gov/agencies/education/programs-and-services/instruction/elementary-and-secondary-education/career-and-technical-education/programs-of-study-soar.html" TargetMode="External"/><Relationship Id="rId4" Type="http://schemas.openxmlformats.org/officeDocument/2006/relationships/hyperlink" Target="mailto:trareading@pa.gov" TargetMode="External"/></Relationships>
</file>

<file path=ppt/slides/_rels/slide31.xml.rels><?xml version="1.0" encoding="UTF-8" standalone="yes"?>
<Relationships xmlns="http://schemas.openxmlformats.org/package/2006/relationships"><Relationship Id="rId2" Type="http://schemas.openxmlformats.org/officeDocument/2006/relationships/hyperlink" Target="https://www.education.pa.gov/"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pa.gov/agencies/education/programs-and-services/instruction/career-and-technical-education/programs-of-study-soar/framewor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9C3E0-7EF5-2F3E-9DEF-4298D79B234E}"/>
              </a:ext>
            </a:extLst>
          </p:cNvPr>
          <p:cNvSpPr>
            <a:spLocks noGrp="1"/>
          </p:cNvSpPr>
          <p:nvPr>
            <p:ph type="ctrTitle"/>
          </p:nvPr>
        </p:nvSpPr>
        <p:spPr>
          <a:xfrm>
            <a:off x="1524000" y="2838450"/>
            <a:ext cx="9144000" cy="2181116"/>
          </a:xfrm>
        </p:spPr>
        <p:txBody>
          <a:bodyPr>
            <a:normAutofit/>
          </a:bodyPr>
          <a:lstStyle/>
          <a:p>
            <a:r>
              <a:rPr lang="en-US" sz="4800" dirty="0"/>
              <a:t>Programs of Study (POS) and Students Occupationally and Academically Ready (SOAR) </a:t>
            </a:r>
          </a:p>
        </p:txBody>
      </p:sp>
      <p:sp>
        <p:nvSpPr>
          <p:cNvPr id="3" name="Subtitle 2">
            <a:extLst>
              <a:ext uri="{FF2B5EF4-FFF2-40B4-BE49-F238E27FC236}">
                <a16:creationId xmlns:a16="http://schemas.microsoft.com/office/drawing/2014/main" id="{FF6D6E6F-B999-BF1B-1F91-B455E0AF12E5}"/>
              </a:ext>
            </a:extLst>
          </p:cNvPr>
          <p:cNvSpPr>
            <a:spLocks noGrp="1"/>
          </p:cNvSpPr>
          <p:nvPr>
            <p:ph type="subTitle" idx="1"/>
          </p:nvPr>
        </p:nvSpPr>
        <p:spPr>
          <a:xfrm>
            <a:off x="1463615" y="5610116"/>
            <a:ext cx="9144000" cy="746234"/>
          </a:xfrm>
        </p:spPr>
        <p:txBody>
          <a:bodyPr>
            <a:normAutofit fontScale="92500" lnSpcReduction="20000"/>
          </a:bodyPr>
          <a:lstStyle/>
          <a:p>
            <a:r>
              <a:rPr lang="en-US" dirty="0"/>
              <a:t>For Secondary Teachers and Postsecondary Institutions</a:t>
            </a:r>
          </a:p>
          <a:p>
            <a:r>
              <a:rPr lang="en-US" dirty="0"/>
              <a:t>February 5, 2026</a:t>
            </a:r>
          </a:p>
        </p:txBody>
      </p:sp>
      <p:sp>
        <p:nvSpPr>
          <p:cNvPr id="5" name="Slide Number Placeholder 4">
            <a:extLst>
              <a:ext uri="{FF2B5EF4-FFF2-40B4-BE49-F238E27FC236}">
                <a16:creationId xmlns:a16="http://schemas.microsoft.com/office/drawing/2014/main" id="{71C4FA12-EEE6-1998-6DAD-405E92860DC7}"/>
              </a:ext>
            </a:extLst>
          </p:cNvPr>
          <p:cNvSpPr>
            <a:spLocks noGrp="1"/>
          </p:cNvSpPr>
          <p:nvPr>
            <p:ph type="sldNum" sz="quarter" idx="12"/>
          </p:nvPr>
        </p:nvSpPr>
        <p:spPr/>
        <p:txBody>
          <a:bodyPr/>
          <a:lstStyle/>
          <a:p>
            <a:fld id="{B24F5015-3417-4B27-A586-E4CCF4D77832}" type="slidenum">
              <a:rPr lang="en-US" smtClean="0"/>
              <a:t>1</a:t>
            </a:fld>
            <a:endParaRPr lang="en-US" dirty="0"/>
          </a:p>
        </p:txBody>
      </p:sp>
    </p:spTree>
    <p:extLst>
      <p:ext uri="{BB962C8B-B14F-4D97-AF65-F5344CB8AC3E}">
        <p14:creationId xmlns:p14="http://schemas.microsoft.com/office/powerpoint/2010/main" val="2242808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3CC41-6AAB-90EA-8C44-F036887077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3365ED-55A1-0F47-B3AA-4882EDC50B20}"/>
              </a:ext>
            </a:extLst>
          </p:cNvPr>
          <p:cNvSpPr>
            <a:spLocks noGrp="1"/>
          </p:cNvSpPr>
          <p:nvPr>
            <p:ph type="title"/>
          </p:nvPr>
        </p:nvSpPr>
        <p:spPr>
          <a:xfrm>
            <a:off x="836612" y="986559"/>
            <a:ext cx="3932237" cy="2584450"/>
          </a:xfrm>
        </p:spPr>
        <p:txBody>
          <a:bodyPr anchor="b">
            <a:normAutofit/>
          </a:bodyPr>
          <a:lstStyle/>
          <a:p>
            <a:r>
              <a:rPr lang="en-US" sz="4400" dirty="0"/>
              <a:t>SOAR Statewide Articulation Agreements</a:t>
            </a:r>
          </a:p>
        </p:txBody>
      </p:sp>
      <p:sp>
        <p:nvSpPr>
          <p:cNvPr id="4" name="Freeform: Shape 3">
            <a:extLst>
              <a:ext uri="{FF2B5EF4-FFF2-40B4-BE49-F238E27FC236}">
                <a16:creationId xmlns:a16="http://schemas.microsoft.com/office/drawing/2014/main" id="{588329B3-4BEE-A831-2A5E-0BD7182E365B}"/>
              </a:ext>
            </a:extLst>
          </p:cNvPr>
          <p:cNvSpPr/>
          <p:nvPr/>
        </p:nvSpPr>
        <p:spPr>
          <a:xfrm>
            <a:off x="4768849" y="1266153"/>
            <a:ext cx="6172199" cy="1484730"/>
          </a:xfrm>
          <a:custGeom>
            <a:avLst/>
            <a:gdLst>
              <a:gd name="csX0" fmla="*/ 0 w 6172199"/>
              <a:gd name="csY0" fmla="*/ 247460 h 1484730"/>
              <a:gd name="csX1" fmla="*/ 247460 w 6172199"/>
              <a:gd name="csY1" fmla="*/ 0 h 1484730"/>
              <a:gd name="csX2" fmla="*/ 5924739 w 6172199"/>
              <a:gd name="csY2" fmla="*/ 0 h 1484730"/>
              <a:gd name="csX3" fmla="*/ 6172199 w 6172199"/>
              <a:gd name="csY3" fmla="*/ 247460 h 1484730"/>
              <a:gd name="csX4" fmla="*/ 6172199 w 6172199"/>
              <a:gd name="csY4" fmla="*/ 1237270 h 1484730"/>
              <a:gd name="csX5" fmla="*/ 5924739 w 6172199"/>
              <a:gd name="csY5" fmla="*/ 1484730 h 1484730"/>
              <a:gd name="csX6" fmla="*/ 247460 w 6172199"/>
              <a:gd name="csY6" fmla="*/ 1484730 h 1484730"/>
              <a:gd name="csX7" fmla="*/ 0 w 6172199"/>
              <a:gd name="csY7" fmla="*/ 1237270 h 1484730"/>
              <a:gd name="csX8" fmla="*/ 0 w 6172199"/>
              <a:gd name="csY8" fmla="*/ 247460 h 1484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6172199" h="1484730">
                <a:moveTo>
                  <a:pt x="0" y="247460"/>
                </a:moveTo>
                <a:cubicBezTo>
                  <a:pt x="0" y="110792"/>
                  <a:pt x="110792" y="0"/>
                  <a:pt x="247460" y="0"/>
                </a:cubicBezTo>
                <a:lnTo>
                  <a:pt x="5924739" y="0"/>
                </a:lnTo>
                <a:cubicBezTo>
                  <a:pt x="6061407" y="0"/>
                  <a:pt x="6172199" y="110792"/>
                  <a:pt x="6172199" y="247460"/>
                </a:cubicBezTo>
                <a:lnTo>
                  <a:pt x="6172199" y="1237270"/>
                </a:lnTo>
                <a:cubicBezTo>
                  <a:pt x="6172199" y="1373938"/>
                  <a:pt x="6061407" y="1484730"/>
                  <a:pt x="5924739" y="1484730"/>
                </a:cubicBezTo>
                <a:lnTo>
                  <a:pt x="247460" y="1484730"/>
                </a:lnTo>
                <a:cubicBezTo>
                  <a:pt x="110792" y="1484730"/>
                  <a:pt x="0" y="1373938"/>
                  <a:pt x="0" y="1237270"/>
                </a:cubicBezTo>
                <a:lnTo>
                  <a:pt x="0" y="24746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175349" tIns="175349" rIns="175349" bIns="175349" numCol="1" spcCol="1270" anchor="ctr" anchorCtr="0">
            <a:noAutofit/>
          </a:bodyPr>
          <a:lstStyle/>
          <a:p>
            <a:pPr marL="0" lvl="0" indent="0" algn="l" defTabSz="1200150">
              <a:lnSpc>
                <a:spcPct val="90000"/>
              </a:lnSpc>
              <a:spcBef>
                <a:spcPct val="0"/>
              </a:spcBef>
              <a:spcAft>
                <a:spcPct val="35000"/>
              </a:spcAft>
              <a:buNone/>
            </a:pPr>
            <a:r>
              <a:rPr lang="en-US" sz="2700" kern="1200" dirty="0"/>
              <a:t>Are for Perkins participating CTCs, districts with CTE programs, and Postsecondary Institutions.</a:t>
            </a:r>
          </a:p>
        </p:txBody>
      </p:sp>
      <p:sp>
        <p:nvSpPr>
          <p:cNvPr id="6" name="Freeform: Shape 5">
            <a:extLst>
              <a:ext uri="{FF2B5EF4-FFF2-40B4-BE49-F238E27FC236}">
                <a16:creationId xmlns:a16="http://schemas.microsoft.com/office/drawing/2014/main" id="{4FB6BD13-B3F5-E856-D6DE-EB3C7D4B183C}"/>
              </a:ext>
            </a:extLst>
          </p:cNvPr>
          <p:cNvSpPr/>
          <p:nvPr/>
        </p:nvSpPr>
        <p:spPr>
          <a:xfrm>
            <a:off x="4768849" y="2828643"/>
            <a:ext cx="6172199" cy="1484730"/>
          </a:xfrm>
          <a:custGeom>
            <a:avLst/>
            <a:gdLst>
              <a:gd name="csX0" fmla="*/ 0 w 6172199"/>
              <a:gd name="csY0" fmla="*/ 247460 h 1484730"/>
              <a:gd name="csX1" fmla="*/ 247460 w 6172199"/>
              <a:gd name="csY1" fmla="*/ 0 h 1484730"/>
              <a:gd name="csX2" fmla="*/ 5924739 w 6172199"/>
              <a:gd name="csY2" fmla="*/ 0 h 1484730"/>
              <a:gd name="csX3" fmla="*/ 6172199 w 6172199"/>
              <a:gd name="csY3" fmla="*/ 247460 h 1484730"/>
              <a:gd name="csX4" fmla="*/ 6172199 w 6172199"/>
              <a:gd name="csY4" fmla="*/ 1237270 h 1484730"/>
              <a:gd name="csX5" fmla="*/ 5924739 w 6172199"/>
              <a:gd name="csY5" fmla="*/ 1484730 h 1484730"/>
              <a:gd name="csX6" fmla="*/ 247460 w 6172199"/>
              <a:gd name="csY6" fmla="*/ 1484730 h 1484730"/>
              <a:gd name="csX7" fmla="*/ 0 w 6172199"/>
              <a:gd name="csY7" fmla="*/ 1237270 h 1484730"/>
              <a:gd name="csX8" fmla="*/ 0 w 6172199"/>
              <a:gd name="csY8" fmla="*/ 247460 h 1484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6172199" h="1484730">
                <a:moveTo>
                  <a:pt x="0" y="247460"/>
                </a:moveTo>
                <a:cubicBezTo>
                  <a:pt x="0" y="110792"/>
                  <a:pt x="110792" y="0"/>
                  <a:pt x="247460" y="0"/>
                </a:cubicBezTo>
                <a:lnTo>
                  <a:pt x="5924739" y="0"/>
                </a:lnTo>
                <a:cubicBezTo>
                  <a:pt x="6061407" y="0"/>
                  <a:pt x="6172199" y="110792"/>
                  <a:pt x="6172199" y="247460"/>
                </a:cubicBezTo>
                <a:lnTo>
                  <a:pt x="6172199" y="1237270"/>
                </a:lnTo>
                <a:cubicBezTo>
                  <a:pt x="6172199" y="1373938"/>
                  <a:pt x="6061407" y="1484730"/>
                  <a:pt x="5924739" y="1484730"/>
                </a:cubicBezTo>
                <a:lnTo>
                  <a:pt x="247460" y="1484730"/>
                </a:lnTo>
                <a:cubicBezTo>
                  <a:pt x="110792" y="1484730"/>
                  <a:pt x="0" y="1373938"/>
                  <a:pt x="0" y="1237270"/>
                </a:cubicBezTo>
                <a:lnTo>
                  <a:pt x="0" y="24746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175349" tIns="175349" rIns="175349" bIns="175349" numCol="1" spcCol="1270" anchor="ctr" anchorCtr="0">
            <a:noAutofit/>
          </a:bodyPr>
          <a:lstStyle/>
          <a:p>
            <a:pPr marL="0" lvl="0" indent="0" algn="l" defTabSz="1200150">
              <a:lnSpc>
                <a:spcPct val="90000"/>
              </a:lnSpc>
              <a:spcBef>
                <a:spcPct val="0"/>
              </a:spcBef>
              <a:spcAft>
                <a:spcPct val="35000"/>
              </a:spcAft>
              <a:buNone/>
            </a:pPr>
            <a:r>
              <a:rPr lang="en-US" sz="2700" kern="1200" dirty="0"/>
              <a:t>One SOAR agreement could take the place of multiple local agreements and be used for the entire state of Pennsylvania.</a:t>
            </a:r>
          </a:p>
        </p:txBody>
      </p:sp>
      <p:sp>
        <p:nvSpPr>
          <p:cNvPr id="7" name="Freeform: Shape 6">
            <a:extLst>
              <a:ext uri="{FF2B5EF4-FFF2-40B4-BE49-F238E27FC236}">
                <a16:creationId xmlns:a16="http://schemas.microsoft.com/office/drawing/2014/main" id="{8BA60EFC-0768-D9A6-B505-EA6FEEEDFFE2}"/>
              </a:ext>
            </a:extLst>
          </p:cNvPr>
          <p:cNvSpPr/>
          <p:nvPr/>
        </p:nvSpPr>
        <p:spPr>
          <a:xfrm>
            <a:off x="4768849" y="4391133"/>
            <a:ext cx="6172199" cy="1484730"/>
          </a:xfrm>
          <a:custGeom>
            <a:avLst/>
            <a:gdLst>
              <a:gd name="csX0" fmla="*/ 0 w 6172199"/>
              <a:gd name="csY0" fmla="*/ 247460 h 1484730"/>
              <a:gd name="csX1" fmla="*/ 247460 w 6172199"/>
              <a:gd name="csY1" fmla="*/ 0 h 1484730"/>
              <a:gd name="csX2" fmla="*/ 5924739 w 6172199"/>
              <a:gd name="csY2" fmla="*/ 0 h 1484730"/>
              <a:gd name="csX3" fmla="*/ 6172199 w 6172199"/>
              <a:gd name="csY3" fmla="*/ 247460 h 1484730"/>
              <a:gd name="csX4" fmla="*/ 6172199 w 6172199"/>
              <a:gd name="csY4" fmla="*/ 1237270 h 1484730"/>
              <a:gd name="csX5" fmla="*/ 5924739 w 6172199"/>
              <a:gd name="csY5" fmla="*/ 1484730 h 1484730"/>
              <a:gd name="csX6" fmla="*/ 247460 w 6172199"/>
              <a:gd name="csY6" fmla="*/ 1484730 h 1484730"/>
              <a:gd name="csX7" fmla="*/ 0 w 6172199"/>
              <a:gd name="csY7" fmla="*/ 1237270 h 1484730"/>
              <a:gd name="csX8" fmla="*/ 0 w 6172199"/>
              <a:gd name="csY8" fmla="*/ 247460 h 14847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6172199" h="1484730">
                <a:moveTo>
                  <a:pt x="0" y="247460"/>
                </a:moveTo>
                <a:cubicBezTo>
                  <a:pt x="0" y="110792"/>
                  <a:pt x="110792" y="0"/>
                  <a:pt x="247460" y="0"/>
                </a:cubicBezTo>
                <a:lnTo>
                  <a:pt x="5924739" y="0"/>
                </a:lnTo>
                <a:cubicBezTo>
                  <a:pt x="6061407" y="0"/>
                  <a:pt x="6172199" y="110792"/>
                  <a:pt x="6172199" y="247460"/>
                </a:cubicBezTo>
                <a:lnTo>
                  <a:pt x="6172199" y="1237270"/>
                </a:lnTo>
                <a:cubicBezTo>
                  <a:pt x="6172199" y="1373938"/>
                  <a:pt x="6061407" y="1484730"/>
                  <a:pt x="5924739" y="1484730"/>
                </a:cubicBezTo>
                <a:lnTo>
                  <a:pt x="247460" y="1484730"/>
                </a:lnTo>
                <a:cubicBezTo>
                  <a:pt x="110792" y="1484730"/>
                  <a:pt x="0" y="1373938"/>
                  <a:pt x="0" y="1237270"/>
                </a:cubicBezTo>
                <a:lnTo>
                  <a:pt x="0" y="24746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175349" tIns="175349" rIns="175349" bIns="175349" numCol="1" spcCol="1270" anchor="ctr" anchorCtr="0">
            <a:noAutofit/>
          </a:bodyPr>
          <a:lstStyle/>
          <a:p>
            <a:pPr marL="0" lvl="0" indent="0" algn="l" defTabSz="1200150">
              <a:lnSpc>
                <a:spcPct val="90000"/>
              </a:lnSpc>
              <a:spcBef>
                <a:spcPct val="0"/>
              </a:spcBef>
              <a:spcAft>
                <a:spcPct val="35000"/>
              </a:spcAft>
              <a:buNone/>
            </a:pPr>
            <a:r>
              <a:rPr lang="en-US" sz="2700" kern="1200" dirty="0"/>
              <a:t>Equal to or greater than 9 technical credits.</a:t>
            </a:r>
          </a:p>
        </p:txBody>
      </p:sp>
      <p:sp>
        <p:nvSpPr>
          <p:cNvPr id="5" name="Slide Number Placeholder 4">
            <a:extLst>
              <a:ext uri="{FF2B5EF4-FFF2-40B4-BE49-F238E27FC236}">
                <a16:creationId xmlns:a16="http://schemas.microsoft.com/office/drawing/2014/main" id="{3AB46B06-A436-F17D-0F62-5BBDCC3CAC86}"/>
              </a:ext>
              <a:ext uri="{C183D7F6-B498-43B3-948B-1728B52AA6E4}">
                <adec:decorative xmlns:adec="http://schemas.microsoft.com/office/drawing/2017/decorative" val="0"/>
              </a:ext>
            </a:extLst>
          </p:cNvPr>
          <p:cNvSpPr>
            <a:spLocks noGrp="1"/>
          </p:cNvSpPr>
          <p:nvPr>
            <p:ph type="sldNum" sz="quarter" idx="12"/>
          </p:nvPr>
        </p:nvSpPr>
        <p:spPr>
          <a:xfrm>
            <a:off x="8610600" y="6356350"/>
            <a:ext cx="2743200" cy="365125"/>
          </a:xfrm>
        </p:spPr>
        <p:txBody>
          <a:bodyPr anchor="ctr">
            <a:normAutofit/>
          </a:bodyPr>
          <a:lstStyle/>
          <a:p>
            <a:pPr>
              <a:spcAft>
                <a:spcPts val="600"/>
              </a:spcAft>
            </a:pPr>
            <a:fld id="{B24F5015-3417-4B27-A586-E4CCF4D77832}" type="slidenum">
              <a:rPr lang="en-US" smtClean="0"/>
              <a:pPr>
                <a:spcAft>
                  <a:spcPts val="600"/>
                </a:spcAft>
              </a:pPr>
              <a:t>10</a:t>
            </a:fld>
            <a:endParaRPr lang="en-US" dirty="0"/>
          </a:p>
        </p:txBody>
      </p:sp>
    </p:spTree>
    <p:extLst>
      <p:ext uri="{BB962C8B-B14F-4D97-AF65-F5344CB8AC3E}">
        <p14:creationId xmlns:p14="http://schemas.microsoft.com/office/powerpoint/2010/main" val="57855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82CFB-E823-D23C-B8F1-DD5A6512EB05}"/>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16074D8D-02C9-EAB3-036F-2F9771B6654E}"/>
              </a:ext>
            </a:extLst>
          </p:cNvPr>
          <p:cNvSpPr txBox="1">
            <a:spLocks noGrp="1"/>
          </p:cNvSpPr>
          <p:nvPr>
            <p:ph type="title" idx="4294967295"/>
          </p:nvPr>
        </p:nvSpPr>
        <p:spPr>
          <a:xfrm>
            <a:off x="838200" y="365125"/>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Arial"/>
                <a:ea typeface="+mj-ea"/>
                <a:cs typeface="Arial"/>
              </a:rPr>
              <a:t>Benefits of Statewide Agreements</a:t>
            </a:r>
            <a:endParaRPr kumimoji="0" lang="en-US" sz="4800" b="0"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graphicFrame>
        <p:nvGraphicFramePr>
          <p:cNvPr id="8" name="Content Placeholder 7">
            <a:extLst>
              <a:ext uri="{FF2B5EF4-FFF2-40B4-BE49-F238E27FC236}">
                <a16:creationId xmlns:a16="http://schemas.microsoft.com/office/drawing/2014/main" id="{9B91855D-0DED-0455-73C5-F8DD90FF8A55}"/>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111050735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Graphic 9" descr="Open book outline">
            <a:extLst>
              <a:ext uri="{FF2B5EF4-FFF2-40B4-BE49-F238E27FC236}">
                <a16:creationId xmlns:a16="http://schemas.microsoft.com/office/drawing/2014/main" id="{49EA690F-9FE9-5DCA-C46E-32AF51FDE243}"/>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39800" y="2087418"/>
            <a:ext cx="792018" cy="792018"/>
          </a:xfrm>
          <a:prstGeom prst="rect">
            <a:avLst/>
          </a:prstGeom>
        </p:spPr>
      </p:pic>
      <p:pic>
        <p:nvPicPr>
          <p:cNvPr id="12" name="Graphic 11" descr="Dollar outline">
            <a:extLst>
              <a:ext uri="{FF2B5EF4-FFF2-40B4-BE49-F238E27FC236}">
                <a16:creationId xmlns:a16="http://schemas.microsoft.com/office/drawing/2014/main" id="{2CB75C7A-DF53-0BE7-6C2B-DBA148C56339}"/>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1322819" y="3094542"/>
            <a:ext cx="792019" cy="792019"/>
          </a:xfrm>
          <a:prstGeom prst="rect">
            <a:avLst/>
          </a:prstGeom>
        </p:spPr>
      </p:pic>
      <p:pic>
        <p:nvPicPr>
          <p:cNvPr id="16" name="Graphic 15" descr="Briefcase outline">
            <a:extLst>
              <a:ext uri="{FF2B5EF4-FFF2-40B4-BE49-F238E27FC236}">
                <a16:creationId xmlns:a16="http://schemas.microsoft.com/office/drawing/2014/main" id="{A4D21AE5-1A72-C6E6-F334-499EE136BB56}"/>
              </a:ext>
            </a:extLst>
          </p:cNvPr>
          <p:cNvPicPr>
            <a:picLocks noChangeAspect="1"/>
          </p:cNvPicPr>
          <p:nvPr/>
        </p:nvPicPr>
        <p:blipFill>
          <a:blip>
            <a:extLst>
              <a:ext uri="{96DAC541-7B7A-43D3-8B79-37D633B846F1}">
                <asvg:svgBlip xmlns:asvg="http://schemas.microsoft.com/office/drawing/2016/SVG/main" r:embed="rId9"/>
              </a:ext>
            </a:extLst>
          </a:blip>
          <a:stretch>
            <a:fillRect/>
          </a:stretch>
        </p:blipFill>
        <p:spPr>
          <a:xfrm>
            <a:off x="1367559" y="4148138"/>
            <a:ext cx="702541" cy="702541"/>
          </a:xfrm>
          <a:prstGeom prst="rect">
            <a:avLst/>
          </a:prstGeom>
        </p:spPr>
      </p:pic>
      <p:pic>
        <p:nvPicPr>
          <p:cNvPr id="18" name="Graphic 17" descr="Checkmark outline">
            <a:extLst>
              <a:ext uri="{FF2B5EF4-FFF2-40B4-BE49-F238E27FC236}">
                <a16:creationId xmlns:a16="http://schemas.microsoft.com/office/drawing/2014/main" id="{85B5348D-7407-699E-B4AB-52057D82B289}"/>
              </a:ext>
            </a:extLst>
          </p:cNvPr>
          <p:cNvPicPr>
            <a:picLocks noChangeAspect="1"/>
          </p:cNvPicPr>
          <p:nvPr/>
        </p:nvPicPr>
        <p:blipFill>
          <a:blip>
            <a:extLst>
              <a:ext uri="{96DAC541-7B7A-43D3-8B79-37D633B846F1}">
                <asvg:svgBlip xmlns:asvg="http://schemas.microsoft.com/office/drawing/2016/SVG/main" r:embed="rId10"/>
              </a:ext>
            </a:extLst>
          </a:blip>
          <a:stretch>
            <a:fillRect/>
          </a:stretch>
        </p:blipFill>
        <p:spPr>
          <a:xfrm>
            <a:off x="984537" y="5212845"/>
            <a:ext cx="702541" cy="702541"/>
          </a:xfrm>
          <a:prstGeom prst="rect">
            <a:avLst/>
          </a:prstGeom>
        </p:spPr>
      </p:pic>
      <p:sp>
        <p:nvSpPr>
          <p:cNvPr id="5" name="Slide Number Placeholder 4">
            <a:extLst>
              <a:ext uri="{FF2B5EF4-FFF2-40B4-BE49-F238E27FC236}">
                <a16:creationId xmlns:a16="http://schemas.microsoft.com/office/drawing/2014/main" id="{2E8DBBCF-0C09-E859-470A-39D5C8F35C7B}"/>
              </a:ext>
            </a:extLst>
          </p:cNvPr>
          <p:cNvSpPr>
            <a:spLocks noGrp="1"/>
          </p:cNvSpPr>
          <p:nvPr>
            <p:ph type="sldNum" sz="quarter" idx="12"/>
          </p:nvPr>
        </p:nvSpPr>
        <p:spPr/>
        <p:txBody>
          <a:bodyPr/>
          <a:lstStyle/>
          <a:p>
            <a:fld id="{B24F5015-3417-4B27-A586-E4CCF4D77832}" type="slidenum">
              <a:rPr lang="en-US" smtClean="0"/>
              <a:t>11</a:t>
            </a:fld>
            <a:endParaRPr lang="en-US" dirty="0"/>
          </a:p>
        </p:txBody>
      </p:sp>
    </p:spTree>
    <p:extLst>
      <p:ext uri="{BB962C8B-B14F-4D97-AF65-F5344CB8AC3E}">
        <p14:creationId xmlns:p14="http://schemas.microsoft.com/office/powerpoint/2010/main" val="3392380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51E19-DF78-D271-D1EC-40A13021CC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A5E9C0-0F80-01B4-1118-0B00B7DFBEBD}"/>
              </a:ext>
            </a:extLst>
          </p:cNvPr>
          <p:cNvSpPr>
            <a:spLocks noGrp="1"/>
          </p:cNvSpPr>
          <p:nvPr>
            <p:ph type="title"/>
          </p:nvPr>
        </p:nvSpPr>
        <p:spPr/>
        <p:txBody>
          <a:bodyPr/>
          <a:lstStyle/>
          <a:p>
            <a:r>
              <a:rPr lang="en-US" dirty="0"/>
              <a:t>Statewide Articulation for POS</a:t>
            </a:r>
          </a:p>
        </p:txBody>
      </p:sp>
      <p:sp>
        <p:nvSpPr>
          <p:cNvPr id="4" name="Rectangle 3">
            <a:extLst>
              <a:ext uri="{FF2B5EF4-FFF2-40B4-BE49-F238E27FC236}">
                <a16:creationId xmlns:a16="http://schemas.microsoft.com/office/drawing/2014/main" id="{CB4166FB-0863-8B85-32BD-E92D1AEFB61F}"/>
              </a:ext>
              <a:ext uri="{C183D7F6-B498-43B3-948B-1728B52AA6E4}">
                <adec:decorative xmlns:adec="http://schemas.microsoft.com/office/drawing/2017/decorative" val="1"/>
              </a:ext>
            </a:extLst>
          </p:cNvPr>
          <p:cNvSpPr/>
          <p:nvPr/>
        </p:nvSpPr>
        <p:spPr>
          <a:xfrm>
            <a:off x="838200" y="2265279"/>
            <a:ext cx="10515600" cy="604800"/>
          </a:xfrm>
          <a:prstGeom prst="rect">
            <a:avLst/>
          </a:prstGeom>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6" name="Freeform: Shape 5" descr="Award nine or more technical credits in the aligned or related CIP&#10;">
            <a:extLst>
              <a:ext uri="{FF2B5EF4-FFF2-40B4-BE49-F238E27FC236}">
                <a16:creationId xmlns:a16="http://schemas.microsoft.com/office/drawing/2014/main" id="{A8E5201E-3AA6-0306-FBB0-DF1AB9829265}"/>
              </a:ext>
            </a:extLst>
          </p:cNvPr>
          <p:cNvSpPr/>
          <p:nvPr/>
        </p:nvSpPr>
        <p:spPr>
          <a:xfrm>
            <a:off x="1363980" y="1911039"/>
            <a:ext cx="7360920" cy="708480"/>
          </a:xfrm>
          <a:custGeom>
            <a:avLst/>
            <a:gdLst>
              <a:gd name="csX0" fmla="*/ 0 w 7360920"/>
              <a:gd name="csY0" fmla="*/ 118082 h 708480"/>
              <a:gd name="csX1" fmla="*/ 118082 w 7360920"/>
              <a:gd name="csY1" fmla="*/ 0 h 708480"/>
              <a:gd name="csX2" fmla="*/ 7242838 w 7360920"/>
              <a:gd name="csY2" fmla="*/ 0 h 708480"/>
              <a:gd name="csX3" fmla="*/ 7360920 w 7360920"/>
              <a:gd name="csY3" fmla="*/ 118082 h 708480"/>
              <a:gd name="csX4" fmla="*/ 7360920 w 7360920"/>
              <a:gd name="csY4" fmla="*/ 590398 h 708480"/>
              <a:gd name="csX5" fmla="*/ 7242838 w 7360920"/>
              <a:gd name="csY5" fmla="*/ 708480 h 708480"/>
              <a:gd name="csX6" fmla="*/ 118082 w 7360920"/>
              <a:gd name="csY6" fmla="*/ 708480 h 708480"/>
              <a:gd name="csX7" fmla="*/ 0 w 7360920"/>
              <a:gd name="csY7" fmla="*/ 590398 h 708480"/>
              <a:gd name="csX8" fmla="*/ 0 w 7360920"/>
              <a:gd name="csY8" fmla="*/ 118082 h 70848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7360920" h="708480">
                <a:moveTo>
                  <a:pt x="0" y="118082"/>
                </a:moveTo>
                <a:cubicBezTo>
                  <a:pt x="0" y="52867"/>
                  <a:pt x="52867" y="0"/>
                  <a:pt x="118082" y="0"/>
                </a:cubicBezTo>
                <a:lnTo>
                  <a:pt x="7242838" y="0"/>
                </a:lnTo>
                <a:cubicBezTo>
                  <a:pt x="7308053" y="0"/>
                  <a:pt x="7360920" y="52867"/>
                  <a:pt x="7360920" y="118082"/>
                </a:cubicBezTo>
                <a:lnTo>
                  <a:pt x="7360920" y="590398"/>
                </a:lnTo>
                <a:cubicBezTo>
                  <a:pt x="7360920" y="655613"/>
                  <a:pt x="7308053" y="708480"/>
                  <a:pt x="7242838" y="708480"/>
                </a:cubicBezTo>
                <a:lnTo>
                  <a:pt x="118082" y="708480"/>
                </a:lnTo>
                <a:cubicBezTo>
                  <a:pt x="52867" y="708480"/>
                  <a:pt x="0" y="655613"/>
                  <a:pt x="0" y="590398"/>
                </a:cubicBezTo>
                <a:lnTo>
                  <a:pt x="0" y="118082"/>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312810" tIns="34585" rIns="312810" bIns="34585"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rial"/>
                <a:cs typeface="Arial"/>
              </a:rPr>
              <a:t>Award nine or more </a:t>
            </a:r>
            <a:r>
              <a:rPr lang="en-US" sz="1800" b="1" kern="1200" dirty="0">
                <a:latin typeface="Arial"/>
                <a:cs typeface="Arial"/>
              </a:rPr>
              <a:t>technical</a:t>
            </a:r>
            <a:r>
              <a:rPr lang="en-US" sz="1800" kern="1200" dirty="0">
                <a:latin typeface="Arial"/>
                <a:cs typeface="Arial"/>
              </a:rPr>
              <a:t> credits in the aligned or related CIP</a:t>
            </a:r>
            <a:endParaRPr lang="en-US" sz="1800" kern="1200" dirty="0"/>
          </a:p>
        </p:txBody>
      </p:sp>
      <p:sp>
        <p:nvSpPr>
          <p:cNvPr id="7" name="Rectangle 6">
            <a:extLst>
              <a:ext uri="{FF2B5EF4-FFF2-40B4-BE49-F238E27FC236}">
                <a16:creationId xmlns:a16="http://schemas.microsoft.com/office/drawing/2014/main" id="{AC64234F-65DA-62A1-E576-C66569E50E6C}"/>
              </a:ext>
              <a:ext uri="{C183D7F6-B498-43B3-948B-1728B52AA6E4}">
                <adec:decorative xmlns:adec="http://schemas.microsoft.com/office/drawing/2017/decorative" val="1"/>
              </a:ext>
            </a:extLst>
          </p:cNvPr>
          <p:cNvSpPr/>
          <p:nvPr/>
        </p:nvSpPr>
        <p:spPr>
          <a:xfrm>
            <a:off x="838200" y="3353919"/>
            <a:ext cx="10515600" cy="604800"/>
          </a:xfrm>
          <a:prstGeom prst="rect">
            <a:avLst/>
          </a:prstGeom>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9" name="Freeform: Shape 8" descr="Articulated courses may not have conditions or prerequisites&#10;">
            <a:extLst>
              <a:ext uri="{FF2B5EF4-FFF2-40B4-BE49-F238E27FC236}">
                <a16:creationId xmlns:a16="http://schemas.microsoft.com/office/drawing/2014/main" id="{FBBA4C98-51BB-F9DA-289A-AF1FC4F65737}"/>
              </a:ext>
            </a:extLst>
          </p:cNvPr>
          <p:cNvSpPr/>
          <p:nvPr/>
        </p:nvSpPr>
        <p:spPr>
          <a:xfrm>
            <a:off x="1363980" y="2999679"/>
            <a:ext cx="7360920" cy="708480"/>
          </a:xfrm>
          <a:custGeom>
            <a:avLst/>
            <a:gdLst>
              <a:gd name="csX0" fmla="*/ 0 w 7360920"/>
              <a:gd name="csY0" fmla="*/ 118082 h 708480"/>
              <a:gd name="csX1" fmla="*/ 118082 w 7360920"/>
              <a:gd name="csY1" fmla="*/ 0 h 708480"/>
              <a:gd name="csX2" fmla="*/ 7242838 w 7360920"/>
              <a:gd name="csY2" fmla="*/ 0 h 708480"/>
              <a:gd name="csX3" fmla="*/ 7360920 w 7360920"/>
              <a:gd name="csY3" fmla="*/ 118082 h 708480"/>
              <a:gd name="csX4" fmla="*/ 7360920 w 7360920"/>
              <a:gd name="csY4" fmla="*/ 590398 h 708480"/>
              <a:gd name="csX5" fmla="*/ 7242838 w 7360920"/>
              <a:gd name="csY5" fmla="*/ 708480 h 708480"/>
              <a:gd name="csX6" fmla="*/ 118082 w 7360920"/>
              <a:gd name="csY6" fmla="*/ 708480 h 708480"/>
              <a:gd name="csX7" fmla="*/ 0 w 7360920"/>
              <a:gd name="csY7" fmla="*/ 590398 h 708480"/>
              <a:gd name="csX8" fmla="*/ 0 w 7360920"/>
              <a:gd name="csY8" fmla="*/ 118082 h 70848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7360920" h="708480">
                <a:moveTo>
                  <a:pt x="0" y="118082"/>
                </a:moveTo>
                <a:cubicBezTo>
                  <a:pt x="0" y="52867"/>
                  <a:pt x="52867" y="0"/>
                  <a:pt x="118082" y="0"/>
                </a:cubicBezTo>
                <a:lnTo>
                  <a:pt x="7242838" y="0"/>
                </a:lnTo>
                <a:cubicBezTo>
                  <a:pt x="7308053" y="0"/>
                  <a:pt x="7360920" y="52867"/>
                  <a:pt x="7360920" y="118082"/>
                </a:cubicBezTo>
                <a:lnTo>
                  <a:pt x="7360920" y="590398"/>
                </a:lnTo>
                <a:cubicBezTo>
                  <a:pt x="7360920" y="655613"/>
                  <a:pt x="7308053" y="708480"/>
                  <a:pt x="7242838" y="708480"/>
                </a:cubicBezTo>
                <a:lnTo>
                  <a:pt x="118082" y="708480"/>
                </a:lnTo>
                <a:cubicBezTo>
                  <a:pt x="52867" y="708480"/>
                  <a:pt x="0" y="655613"/>
                  <a:pt x="0" y="590398"/>
                </a:cubicBezTo>
                <a:lnTo>
                  <a:pt x="0" y="118082"/>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312810" tIns="34585" rIns="312810" bIns="34585"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rial"/>
                <a:cs typeface="Arial"/>
              </a:rPr>
              <a:t>Articulated courses may not have </a:t>
            </a:r>
            <a:r>
              <a:rPr lang="en-US" sz="1800" b="1" kern="1200" dirty="0">
                <a:latin typeface="Arial"/>
                <a:cs typeface="Arial"/>
              </a:rPr>
              <a:t>conditions</a:t>
            </a:r>
            <a:r>
              <a:rPr lang="en-US" sz="1800" kern="1200" dirty="0">
                <a:latin typeface="Arial"/>
                <a:cs typeface="Arial"/>
              </a:rPr>
              <a:t> or </a:t>
            </a:r>
            <a:r>
              <a:rPr lang="en-US" sz="1800" b="1" kern="1200" dirty="0">
                <a:latin typeface="Arial"/>
                <a:cs typeface="Arial"/>
              </a:rPr>
              <a:t>prerequisites</a:t>
            </a:r>
            <a:endParaRPr lang="en-US" sz="1800" kern="1200" dirty="0"/>
          </a:p>
        </p:txBody>
      </p:sp>
      <p:sp>
        <p:nvSpPr>
          <p:cNvPr id="10" name="Rectangle 9">
            <a:extLst>
              <a:ext uri="{FF2B5EF4-FFF2-40B4-BE49-F238E27FC236}">
                <a16:creationId xmlns:a16="http://schemas.microsoft.com/office/drawing/2014/main" id="{46BCF9D8-E663-3585-259F-A215D3992A50}"/>
              </a:ext>
              <a:ext uri="{C183D7F6-B498-43B3-948B-1728B52AA6E4}">
                <adec:decorative xmlns:adec="http://schemas.microsoft.com/office/drawing/2017/decorative" val="1"/>
              </a:ext>
            </a:extLst>
          </p:cNvPr>
          <p:cNvSpPr/>
          <p:nvPr/>
        </p:nvSpPr>
        <p:spPr>
          <a:xfrm>
            <a:off x="838200" y="4442559"/>
            <a:ext cx="10515600" cy="604800"/>
          </a:xfrm>
          <a:prstGeom prst="rect">
            <a:avLst/>
          </a:prstGeom>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11" name="Freeform: Shape 10" descr="For diploma, certificate or associate degree&#10;">
            <a:extLst>
              <a:ext uri="{FF2B5EF4-FFF2-40B4-BE49-F238E27FC236}">
                <a16:creationId xmlns:a16="http://schemas.microsoft.com/office/drawing/2014/main" id="{210C242D-60AF-EB3C-9ED0-E0AA9989E374}"/>
              </a:ext>
            </a:extLst>
          </p:cNvPr>
          <p:cNvSpPr/>
          <p:nvPr/>
        </p:nvSpPr>
        <p:spPr>
          <a:xfrm>
            <a:off x="1363980" y="4088319"/>
            <a:ext cx="7360920" cy="708480"/>
          </a:xfrm>
          <a:custGeom>
            <a:avLst/>
            <a:gdLst>
              <a:gd name="csX0" fmla="*/ 0 w 7360920"/>
              <a:gd name="csY0" fmla="*/ 118082 h 708480"/>
              <a:gd name="csX1" fmla="*/ 118082 w 7360920"/>
              <a:gd name="csY1" fmla="*/ 0 h 708480"/>
              <a:gd name="csX2" fmla="*/ 7242838 w 7360920"/>
              <a:gd name="csY2" fmla="*/ 0 h 708480"/>
              <a:gd name="csX3" fmla="*/ 7360920 w 7360920"/>
              <a:gd name="csY3" fmla="*/ 118082 h 708480"/>
              <a:gd name="csX4" fmla="*/ 7360920 w 7360920"/>
              <a:gd name="csY4" fmla="*/ 590398 h 708480"/>
              <a:gd name="csX5" fmla="*/ 7242838 w 7360920"/>
              <a:gd name="csY5" fmla="*/ 708480 h 708480"/>
              <a:gd name="csX6" fmla="*/ 118082 w 7360920"/>
              <a:gd name="csY6" fmla="*/ 708480 h 708480"/>
              <a:gd name="csX7" fmla="*/ 0 w 7360920"/>
              <a:gd name="csY7" fmla="*/ 590398 h 708480"/>
              <a:gd name="csX8" fmla="*/ 0 w 7360920"/>
              <a:gd name="csY8" fmla="*/ 118082 h 70848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7360920" h="708480">
                <a:moveTo>
                  <a:pt x="0" y="118082"/>
                </a:moveTo>
                <a:cubicBezTo>
                  <a:pt x="0" y="52867"/>
                  <a:pt x="52867" y="0"/>
                  <a:pt x="118082" y="0"/>
                </a:cubicBezTo>
                <a:lnTo>
                  <a:pt x="7242838" y="0"/>
                </a:lnTo>
                <a:cubicBezTo>
                  <a:pt x="7308053" y="0"/>
                  <a:pt x="7360920" y="52867"/>
                  <a:pt x="7360920" y="118082"/>
                </a:cubicBezTo>
                <a:lnTo>
                  <a:pt x="7360920" y="590398"/>
                </a:lnTo>
                <a:cubicBezTo>
                  <a:pt x="7360920" y="655613"/>
                  <a:pt x="7308053" y="708480"/>
                  <a:pt x="7242838" y="708480"/>
                </a:cubicBezTo>
                <a:lnTo>
                  <a:pt x="118082" y="708480"/>
                </a:lnTo>
                <a:cubicBezTo>
                  <a:pt x="52867" y="708480"/>
                  <a:pt x="0" y="655613"/>
                  <a:pt x="0" y="590398"/>
                </a:cubicBezTo>
                <a:lnTo>
                  <a:pt x="0" y="118082"/>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312810" tIns="34585" rIns="312810" bIns="34585"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rial"/>
                <a:cs typeface="Arial"/>
              </a:rPr>
              <a:t>For diploma, certificate or associate degree</a:t>
            </a:r>
            <a:endParaRPr lang="en-US" sz="1800" kern="1200" dirty="0"/>
          </a:p>
        </p:txBody>
      </p:sp>
      <p:sp>
        <p:nvSpPr>
          <p:cNvPr id="12" name="Rectangle 11">
            <a:extLst>
              <a:ext uri="{FF2B5EF4-FFF2-40B4-BE49-F238E27FC236}">
                <a16:creationId xmlns:a16="http://schemas.microsoft.com/office/drawing/2014/main" id="{556BB843-4DBE-505A-7D79-4E33043D003F}"/>
              </a:ext>
              <a:ext uri="{C183D7F6-B498-43B3-948B-1728B52AA6E4}">
                <adec:decorative xmlns:adec="http://schemas.microsoft.com/office/drawing/2017/decorative" val="1"/>
              </a:ext>
            </a:extLst>
          </p:cNvPr>
          <p:cNvSpPr/>
          <p:nvPr/>
        </p:nvSpPr>
        <p:spPr>
          <a:xfrm>
            <a:off x="838200" y="5531199"/>
            <a:ext cx="10515600" cy="604800"/>
          </a:xfrm>
          <a:prstGeom prst="rect">
            <a:avLst/>
          </a:prstGeom>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13" name="Freeform: Shape 12" descr="Up to 16 months after high school graduation&#10;">
            <a:extLst>
              <a:ext uri="{FF2B5EF4-FFF2-40B4-BE49-F238E27FC236}">
                <a16:creationId xmlns:a16="http://schemas.microsoft.com/office/drawing/2014/main" id="{70753CB2-2B6A-7128-2444-79FDE163BFD4}"/>
              </a:ext>
            </a:extLst>
          </p:cNvPr>
          <p:cNvSpPr/>
          <p:nvPr/>
        </p:nvSpPr>
        <p:spPr>
          <a:xfrm>
            <a:off x="1363980" y="5176959"/>
            <a:ext cx="7360920" cy="708480"/>
          </a:xfrm>
          <a:custGeom>
            <a:avLst/>
            <a:gdLst>
              <a:gd name="csX0" fmla="*/ 0 w 7360920"/>
              <a:gd name="csY0" fmla="*/ 118082 h 708480"/>
              <a:gd name="csX1" fmla="*/ 118082 w 7360920"/>
              <a:gd name="csY1" fmla="*/ 0 h 708480"/>
              <a:gd name="csX2" fmla="*/ 7242838 w 7360920"/>
              <a:gd name="csY2" fmla="*/ 0 h 708480"/>
              <a:gd name="csX3" fmla="*/ 7360920 w 7360920"/>
              <a:gd name="csY3" fmla="*/ 118082 h 708480"/>
              <a:gd name="csX4" fmla="*/ 7360920 w 7360920"/>
              <a:gd name="csY4" fmla="*/ 590398 h 708480"/>
              <a:gd name="csX5" fmla="*/ 7242838 w 7360920"/>
              <a:gd name="csY5" fmla="*/ 708480 h 708480"/>
              <a:gd name="csX6" fmla="*/ 118082 w 7360920"/>
              <a:gd name="csY6" fmla="*/ 708480 h 708480"/>
              <a:gd name="csX7" fmla="*/ 0 w 7360920"/>
              <a:gd name="csY7" fmla="*/ 590398 h 708480"/>
              <a:gd name="csX8" fmla="*/ 0 w 7360920"/>
              <a:gd name="csY8" fmla="*/ 118082 h 70848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7360920" h="708480">
                <a:moveTo>
                  <a:pt x="0" y="118082"/>
                </a:moveTo>
                <a:cubicBezTo>
                  <a:pt x="0" y="52867"/>
                  <a:pt x="52867" y="0"/>
                  <a:pt x="118082" y="0"/>
                </a:cubicBezTo>
                <a:lnTo>
                  <a:pt x="7242838" y="0"/>
                </a:lnTo>
                <a:cubicBezTo>
                  <a:pt x="7308053" y="0"/>
                  <a:pt x="7360920" y="52867"/>
                  <a:pt x="7360920" y="118082"/>
                </a:cubicBezTo>
                <a:lnTo>
                  <a:pt x="7360920" y="590398"/>
                </a:lnTo>
                <a:cubicBezTo>
                  <a:pt x="7360920" y="655613"/>
                  <a:pt x="7308053" y="708480"/>
                  <a:pt x="7242838" y="708480"/>
                </a:cubicBezTo>
                <a:lnTo>
                  <a:pt x="118082" y="708480"/>
                </a:lnTo>
                <a:cubicBezTo>
                  <a:pt x="52867" y="708480"/>
                  <a:pt x="0" y="655613"/>
                  <a:pt x="0" y="590398"/>
                </a:cubicBezTo>
                <a:lnTo>
                  <a:pt x="0" y="118082"/>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312810" tIns="34585" rIns="312810" bIns="34585"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rial"/>
                <a:cs typeface="Arial"/>
              </a:rPr>
              <a:t>Up to 16 months after high school graduation</a:t>
            </a:r>
          </a:p>
        </p:txBody>
      </p:sp>
      <p:sp>
        <p:nvSpPr>
          <p:cNvPr id="5" name="Slide Number Placeholder 4">
            <a:extLst>
              <a:ext uri="{FF2B5EF4-FFF2-40B4-BE49-F238E27FC236}">
                <a16:creationId xmlns:a16="http://schemas.microsoft.com/office/drawing/2014/main" id="{2EF4C74D-EDDB-2482-D122-80126AA7FDF0}"/>
              </a:ext>
            </a:extLst>
          </p:cNvPr>
          <p:cNvSpPr>
            <a:spLocks noGrp="1"/>
          </p:cNvSpPr>
          <p:nvPr>
            <p:ph type="sldNum" sz="quarter" idx="12"/>
          </p:nvPr>
        </p:nvSpPr>
        <p:spPr/>
        <p:txBody>
          <a:bodyPr/>
          <a:lstStyle/>
          <a:p>
            <a:fld id="{B24F5015-3417-4B27-A586-E4CCF4D77832}" type="slidenum">
              <a:rPr lang="en-US" smtClean="0"/>
              <a:t>12</a:t>
            </a:fld>
            <a:endParaRPr lang="en-US" dirty="0"/>
          </a:p>
        </p:txBody>
      </p:sp>
    </p:spTree>
    <p:extLst>
      <p:ext uri="{BB962C8B-B14F-4D97-AF65-F5344CB8AC3E}">
        <p14:creationId xmlns:p14="http://schemas.microsoft.com/office/powerpoint/2010/main" val="2584528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0D2C0-E425-13F1-A6BB-EBB5746B0A03}"/>
              </a:ext>
            </a:extLst>
          </p:cNvPr>
          <p:cNvSpPr>
            <a:spLocks noGrp="1"/>
          </p:cNvSpPr>
          <p:nvPr>
            <p:ph type="title"/>
          </p:nvPr>
        </p:nvSpPr>
        <p:spPr/>
        <p:txBody>
          <a:bodyPr/>
          <a:lstStyle/>
          <a:p>
            <a:r>
              <a:rPr lang="en-US" dirty="0"/>
              <a:t>SOAR Signatory Addendum</a:t>
            </a:r>
          </a:p>
        </p:txBody>
      </p:sp>
      <p:pic>
        <p:nvPicPr>
          <p:cNvPr id="6" name="Content Placeholder 9" descr="Picture of the SOAR Signatory Addendum that shows 3 course numbers, course names, and credits.">
            <a:extLst>
              <a:ext uri="{FF2B5EF4-FFF2-40B4-BE49-F238E27FC236}">
                <a16:creationId xmlns:a16="http://schemas.microsoft.com/office/drawing/2014/main" id="{AAEC8838-0753-1762-1C69-8159A962151A}"/>
              </a:ext>
            </a:extLst>
          </p:cNvPr>
          <p:cNvPicPr>
            <a:picLocks noGrp="1" noChangeAspect="1"/>
          </p:cNvPicPr>
          <p:nvPr>
            <p:ph idx="1"/>
          </p:nvPr>
        </p:nvPicPr>
        <p:blipFill>
          <a:blip r:embed="rId2"/>
          <a:stretch>
            <a:fillRect/>
          </a:stretch>
        </p:blipFill>
        <p:spPr>
          <a:xfrm>
            <a:off x="838200" y="2650444"/>
            <a:ext cx="10515600" cy="2701700"/>
          </a:xfrm>
        </p:spPr>
      </p:pic>
      <p:sp>
        <p:nvSpPr>
          <p:cNvPr id="5" name="Slide Number Placeholder 4">
            <a:extLst>
              <a:ext uri="{FF2B5EF4-FFF2-40B4-BE49-F238E27FC236}">
                <a16:creationId xmlns:a16="http://schemas.microsoft.com/office/drawing/2014/main" id="{84EA464D-319C-CE57-10FA-01438C7A1E8D}"/>
              </a:ext>
            </a:extLst>
          </p:cNvPr>
          <p:cNvSpPr>
            <a:spLocks noGrp="1"/>
          </p:cNvSpPr>
          <p:nvPr>
            <p:ph type="sldNum" sz="quarter" idx="12"/>
          </p:nvPr>
        </p:nvSpPr>
        <p:spPr/>
        <p:txBody>
          <a:bodyPr/>
          <a:lstStyle/>
          <a:p>
            <a:fld id="{B24F5015-3417-4B27-A586-E4CCF4D77832}" type="slidenum">
              <a:rPr lang="en-US" smtClean="0"/>
              <a:t>13</a:t>
            </a:fld>
            <a:endParaRPr lang="en-US" dirty="0"/>
          </a:p>
        </p:txBody>
      </p:sp>
    </p:spTree>
    <p:extLst>
      <p:ext uri="{BB962C8B-B14F-4D97-AF65-F5344CB8AC3E}">
        <p14:creationId xmlns:p14="http://schemas.microsoft.com/office/powerpoint/2010/main" val="3725195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8A7FF-8A6B-8570-D2EE-65E2E6850BA2}"/>
              </a:ext>
            </a:extLst>
          </p:cNvPr>
          <p:cNvSpPr>
            <a:spLocks noGrp="1"/>
          </p:cNvSpPr>
          <p:nvPr>
            <p:ph type="title"/>
          </p:nvPr>
        </p:nvSpPr>
        <p:spPr/>
        <p:txBody>
          <a:bodyPr/>
          <a:lstStyle/>
          <a:p>
            <a:r>
              <a:rPr lang="en-US" dirty="0"/>
              <a:t>Prerequisites</a:t>
            </a:r>
          </a:p>
        </p:txBody>
      </p:sp>
      <p:pic>
        <p:nvPicPr>
          <p:cNvPr id="6" name="Content Placeholder 6" descr="Picture of SOAR Signatory Addendum that shows prerequisite course.">
            <a:extLst>
              <a:ext uri="{FF2B5EF4-FFF2-40B4-BE49-F238E27FC236}">
                <a16:creationId xmlns:a16="http://schemas.microsoft.com/office/drawing/2014/main" id="{54D7FA94-61C2-2E81-0303-C93524345FEF}"/>
              </a:ext>
            </a:extLst>
          </p:cNvPr>
          <p:cNvPicPr>
            <a:picLocks noGrp="1" noChangeAspect="1"/>
          </p:cNvPicPr>
          <p:nvPr>
            <p:ph idx="1"/>
          </p:nvPr>
        </p:nvPicPr>
        <p:blipFill>
          <a:blip r:embed="rId2"/>
          <a:stretch>
            <a:fillRect/>
          </a:stretch>
        </p:blipFill>
        <p:spPr>
          <a:xfrm>
            <a:off x="838200" y="2630739"/>
            <a:ext cx="10515600" cy="2741109"/>
          </a:xfrm>
        </p:spPr>
      </p:pic>
      <p:sp>
        <p:nvSpPr>
          <p:cNvPr id="7" name="TextBox 6" descr="Since ELC 110 is a prerequisite to ELC 200, then it must also be listed on the articulation agreement&#10;">
            <a:extLst>
              <a:ext uri="{FF2B5EF4-FFF2-40B4-BE49-F238E27FC236}">
                <a16:creationId xmlns:a16="http://schemas.microsoft.com/office/drawing/2014/main" id="{6A18FF41-7CBC-1573-51C9-01AB56B41590}"/>
              </a:ext>
            </a:extLst>
          </p:cNvPr>
          <p:cNvSpPr txBox="1"/>
          <p:nvPr/>
        </p:nvSpPr>
        <p:spPr>
          <a:xfrm>
            <a:off x="2824680" y="3838669"/>
            <a:ext cx="2089065" cy="1754326"/>
          </a:xfrm>
          <a:prstGeom prst="rect">
            <a:avLst/>
          </a:prstGeom>
          <a:solidFill>
            <a:srgbClr val="FFC000"/>
          </a:solidFill>
        </p:spPr>
        <p:txBody>
          <a:bodyPr wrap="square" rtlCol="0">
            <a:spAutoFit/>
          </a:bodyPr>
          <a:lstStyle/>
          <a:p>
            <a:pPr algn="ctr"/>
            <a:r>
              <a:rPr lang="en-US" dirty="0">
                <a:solidFill>
                  <a:schemeClr val="tx2"/>
                </a:solidFill>
                <a:latin typeface="Arial" panose="020B0604020202020204" pitchFamily="34" charset="0"/>
                <a:cs typeface="Arial" panose="020B0604020202020204" pitchFamily="34" charset="0"/>
              </a:rPr>
              <a:t>Since ELC 110 is a prerequisite to ELC 200, then it must also be listed on the articulation agreement</a:t>
            </a:r>
          </a:p>
        </p:txBody>
      </p:sp>
      <p:sp>
        <p:nvSpPr>
          <p:cNvPr id="5" name="Slide Number Placeholder 4">
            <a:extLst>
              <a:ext uri="{FF2B5EF4-FFF2-40B4-BE49-F238E27FC236}">
                <a16:creationId xmlns:a16="http://schemas.microsoft.com/office/drawing/2014/main" id="{14070435-0ACE-3475-8DE6-59E525632CE3}"/>
              </a:ext>
            </a:extLst>
          </p:cNvPr>
          <p:cNvSpPr>
            <a:spLocks noGrp="1"/>
          </p:cNvSpPr>
          <p:nvPr>
            <p:ph type="sldNum" sz="quarter" idx="12"/>
          </p:nvPr>
        </p:nvSpPr>
        <p:spPr/>
        <p:txBody>
          <a:bodyPr/>
          <a:lstStyle/>
          <a:p>
            <a:fld id="{B24F5015-3417-4B27-A586-E4CCF4D77832}" type="slidenum">
              <a:rPr lang="en-US" smtClean="0"/>
              <a:t>14</a:t>
            </a:fld>
            <a:endParaRPr lang="en-US" dirty="0"/>
          </a:p>
        </p:txBody>
      </p:sp>
    </p:spTree>
    <p:extLst>
      <p:ext uri="{BB962C8B-B14F-4D97-AF65-F5344CB8AC3E}">
        <p14:creationId xmlns:p14="http://schemas.microsoft.com/office/powerpoint/2010/main" val="4260600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A2456-82F4-9915-8451-E0DC395B1B7D}"/>
              </a:ext>
            </a:extLst>
          </p:cNvPr>
          <p:cNvSpPr>
            <a:spLocks noGrp="1"/>
          </p:cNvSpPr>
          <p:nvPr>
            <p:ph type="title"/>
          </p:nvPr>
        </p:nvSpPr>
        <p:spPr/>
        <p:txBody>
          <a:bodyPr/>
          <a:lstStyle/>
          <a:p>
            <a:r>
              <a:rPr lang="en-US" dirty="0"/>
              <a:t>PDF Fillable Signatory Addendum</a:t>
            </a:r>
          </a:p>
        </p:txBody>
      </p:sp>
      <p:pic>
        <p:nvPicPr>
          <p:cNvPr id="6" name="Content Placeholder 5" descr="Screenshot of fillable SOAR form">
            <a:extLst>
              <a:ext uri="{FF2B5EF4-FFF2-40B4-BE49-F238E27FC236}">
                <a16:creationId xmlns:a16="http://schemas.microsoft.com/office/drawing/2014/main" id="{AEE64E4B-1C58-3BFB-BCEC-F7809D2D17B8}"/>
              </a:ext>
            </a:extLst>
          </p:cNvPr>
          <p:cNvPicPr>
            <a:picLocks noGrp="1" noChangeAspect="1"/>
          </p:cNvPicPr>
          <p:nvPr>
            <p:ph idx="1"/>
          </p:nvPr>
        </p:nvPicPr>
        <p:blipFill>
          <a:blip r:embed="rId2"/>
          <a:stretch>
            <a:fillRect/>
          </a:stretch>
        </p:blipFill>
        <p:spPr>
          <a:xfrm>
            <a:off x="2193468" y="1825625"/>
            <a:ext cx="7805064" cy="4351338"/>
          </a:xfrm>
          <a:prstGeom prst="rect">
            <a:avLst/>
          </a:prstGeom>
        </p:spPr>
      </p:pic>
      <p:sp>
        <p:nvSpPr>
          <p:cNvPr id="7" name="Rounded Rectangular Callout 7" descr="Must remain PDF fillable and use Adobe E-Signature ">
            <a:extLst>
              <a:ext uri="{FF2B5EF4-FFF2-40B4-BE49-F238E27FC236}">
                <a16:creationId xmlns:a16="http://schemas.microsoft.com/office/drawing/2014/main" id="{677A1A9C-6130-F33E-E907-65800BBC1020}"/>
              </a:ext>
            </a:extLst>
          </p:cNvPr>
          <p:cNvSpPr>
            <a:spLocks noChangeArrowheads="1"/>
          </p:cNvSpPr>
          <p:nvPr/>
        </p:nvSpPr>
        <p:spPr bwMode="auto">
          <a:xfrm rot="20497512">
            <a:off x="7641527" y="2745793"/>
            <a:ext cx="2667000" cy="1170676"/>
          </a:xfrm>
          <a:prstGeom prst="wedgeRoundRectCallout">
            <a:avLst>
              <a:gd name="adj1" fmla="val -153870"/>
              <a:gd name="adj2" fmla="val 50833"/>
              <a:gd name="adj3" fmla="val 16667"/>
            </a:avLst>
          </a:prstGeom>
          <a:solidFill>
            <a:srgbClr val="83A1DD"/>
          </a:solidFill>
          <a:ln w="9525" algn="ctr">
            <a:solidFill>
              <a:schemeClr val="accent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b="1" dirty="0">
                <a:solidFill>
                  <a:srgbClr val="002060"/>
                </a:solidFill>
              </a:rPr>
              <a:t>Must remain PDF fillable and use Adobe E-Signature </a:t>
            </a:r>
          </a:p>
        </p:txBody>
      </p:sp>
      <p:sp>
        <p:nvSpPr>
          <p:cNvPr id="5" name="Slide Number Placeholder 4">
            <a:extLst>
              <a:ext uri="{FF2B5EF4-FFF2-40B4-BE49-F238E27FC236}">
                <a16:creationId xmlns:a16="http://schemas.microsoft.com/office/drawing/2014/main" id="{FDA455AB-8708-F74F-83B2-C7EEAF0CD86D}"/>
              </a:ext>
            </a:extLst>
          </p:cNvPr>
          <p:cNvSpPr>
            <a:spLocks noGrp="1"/>
          </p:cNvSpPr>
          <p:nvPr>
            <p:ph type="sldNum" sz="quarter" idx="12"/>
          </p:nvPr>
        </p:nvSpPr>
        <p:spPr/>
        <p:txBody>
          <a:bodyPr/>
          <a:lstStyle/>
          <a:p>
            <a:fld id="{B24F5015-3417-4B27-A586-E4CCF4D77832}" type="slidenum">
              <a:rPr lang="en-US" smtClean="0"/>
              <a:t>15</a:t>
            </a:fld>
            <a:endParaRPr lang="en-US" dirty="0"/>
          </a:p>
        </p:txBody>
      </p:sp>
    </p:spTree>
    <p:extLst>
      <p:ext uri="{BB962C8B-B14F-4D97-AF65-F5344CB8AC3E}">
        <p14:creationId xmlns:p14="http://schemas.microsoft.com/office/powerpoint/2010/main" val="2249340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F7DBB-F3E3-156B-2395-49E75EE7C3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891C00-EB36-06A2-1757-6EA8A89781E5}"/>
              </a:ext>
            </a:extLst>
          </p:cNvPr>
          <p:cNvSpPr>
            <a:spLocks noGrp="1"/>
          </p:cNvSpPr>
          <p:nvPr>
            <p:ph type="title"/>
          </p:nvPr>
        </p:nvSpPr>
        <p:spPr/>
        <p:txBody>
          <a:bodyPr/>
          <a:lstStyle/>
          <a:p>
            <a:r>
              <a:rPr lang="en-US" dirty="0"/>
              <a:t>New Due Date</a:t>
            </a:r>
          </a:p>
        </p:txBody>
      </p:sp>
      <p:graphicFrame>
        <p:nvGraphicFramePr>
          <p:cNvPr id="8" name="Content Placeholder 7" descr="Starting in 2026, signatory addendums from postsecondary institutions will be due March 1 through March 31.">
            <a:extLst>
              <a:ext uri="{FF2B5EF4-FFF2-40B4-BE49-F238E27FC236}">
                <a16:creationId xmlns:a16="http://schemas.microsoft.com/office/drawing/2014/main" id="{4F195355-1159-FE24-A5CF-7446B34EBB91}"/>
              </a:ext>
            </a:extLst>
          </p:cNvPr>
          <p:cNvGraphicFramePr>
            <a:graphicFrameLocks noGrp="1"/>
          </p:cNvGraphicFramePr>
          <p:nvPr>
            <p:ph idx="1"/>
            <p:extLst>
              <p:ext uri="{D42A27DB-BD31-4B8C-83A1-F6EECF244321}">
                <p14:modId xmlns:p14="http://schemas.microsoft.com/office/powerpoint/2010/main" val="1931038375"/>
              </p:ext>
            </p:extLst>
          </p:nvPr>
        </p:nvGraphicFramePr>
        <p:xfrm>
          <a:off x="580736" y="1690688"/>
          <a:ext cx="11030527"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a:extLst>
              <a:ext uri="{FF2B5EF4-FFF2-40B4-BE49-F238E27FC236}">
                <a16:creationId xmlns:a16="http://schemas.microsoft.com/office/drawing/2014/main" id="{EBC16A00-9633-3F06-67ED-FE6786DF9A13}"/>
              </a:ext>
            </a:extLst>
          </p:cNvPr>
          <p:cNvSpPr>
            <a:spLocks noGrp="1"/>
          </p:cNvSpPr>
          <p:nvPr>
            <p:ph type="sldNum" sz="quarter" idx="12"/>
          </p:nvPr>
        </p:nvSpPr>
        <p:spPr/>
        <p:txBody>
          <a:bodyPr/>
          <a:lstStyle/>
          <a:p>
            <a:fld id="{B24F5015-3417-4B27-A586-E4CCF4D77832}" type="slidenum">
              <a:rPr lang="en-US" smtClean="0"/>
              <a:t>16</a:t>
            </a:fld>
            <a:endParaRPr lang="en-US" dirty="0"/>
          </a:p>
        </p:txBody>
      </p:sp>
    </p:spTree>
    <p:extLst>
      <p:ext uri="{BB962C8B-B14F-4D97-AF65-F5344CB8AC3E}">
        <p14:creationId xmlns:p14="http://schemas.microsoft.com/office/powerpoint/2010/main" val="2975609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411D4-E4B3-57DF-937A-860841EE95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1E08F8-F80D-F35A-09B1-BC54C9DCBD13}"/>
              </a:ext>
            </a:extLst>
          </p:cNvPr>
          <p:cNvSpPr>
            <a:spLocks noGrp="1"/>
          </p:cNvSpPr>
          <p:nvPr>
            <p:ph type="title"/>
          </p:nvPr>
        </p:nvSpPr>
        <p:spPr>
          <a:xfrm>
            <a:off x="838200" y="774700"/>
            <a:ext cx="10515600" cy="935038"/>
          </a:xfrm>
        </p:spPr>
        <p:txBody>
          <a:bodyPr/>
          <a:lstStyle/>
          <a:p>
            <a:r>
              <a:rPr lang="en-US" dirty="0"/>
              <a:t>Postsecondary Statewide Articulations</a:t>
            </a:r>
          </a:p>
        </p:txBody>
      </p:sp>
      <p:sp>
        <p:nvSpPr>
          <p:cNvPr id="4" name="Freeform: Shape 3" descr="Multiple audiences view equivalencies: secondary Guidance Personnel, Secondary Teachers, Students, Parents, Postsecondary Institutions, PDE &#10;">
            <a:extLst>
              <a:ext uri="{FF2B5EF4-FFF2-40B4-BE49-F238E27FC236}">
                <a16:creationId xmlns:a16="http://schemas.microsoft.com/office/drawing/2014/main" id="{D4C36E4D-3BCA-917E-8C95-0073682DF420}"/>
              </a:ext>
            </a:extLst>
          </p:cNvPr>
          <p:cNvSpPr/>
          <p:nvPr/>
        </p:nvSpPr>
        <p:spPr>
          <a:xfrm>
            <a:off x="838200" y="2688038"/>
            <a:ext cx="10515600" cy="3487050"/>
          </a:xfrm>
          <a:custGeom>
            <a:avLst/>
            <a:gdLst>
              <a:gd name="csX0" fmla="*/ 0 w 10515600"/>
              <a:gd name="csY0" fmla="*/ 0 h 3487050"/>
              <a:gd name="csX1" fmla="*/ 10515600 w 10515600"/>
              <a:gd name="csY1" fmla="*/ 0 h 3487050"/>
              <a:gd name="csX2" fmla="*/ 10515600 w 10515600"/>
              <a:gd name="csY2" fmla="*/ 3487050 h 3487050"/>
              <a:gd name="csX3" fmla="*/ 0 w 10515600"/>
              <a:gd name="csY3" fmla="*/ 3487050 h 3487050"/>
              <a:gd name="csX4" fmla="*/ 0 w 10515600"/>
              <a:gd name="csY4" fmla="*/ 0 h 3487050"/>
            </a:gdLst>
            <a:ahLst/>
            <a:cxnLst>
              <a:cxn ang="0">
                <a:pos x="csX0" y="csY0"/>
              </a:cxn>
              <a:cxn ang="0">
                <a:pos x="csX1" y="csY1"/>
              </a:cxn>
              <a:cxn ang="0">
                <a:pos x="csX2" y="csY2"/>
              </a:cxn>
              <a:cxn ang="0">
                <a:pos x="csX3" y="csY3"/>
              </a:cxn>
              <a:cxn ang="0">
                <a:pos x="csX4" y="csY4"/>
              </a:cxn>
            </a:cxnLst>
            <a:rect l="l" t="t" r="r" b="b"/>
            <a:pathLst>
              <a:path w="10515600" h="3487050">
                <a:moveTo>
                  <a:pt x="0" y="0"/>
                </a:moveTo>
                <a:lnTo>
                  <a:pt x="10515600" y="0"/>
                </a:lnTo>
                <a:lnTo>
                  <a:pt x="10515600" y="3487050"/>
                </a:lnTo>
                <a:lnTo>
                  <a:pt x="0" y="3487050"/>
                </a:lnTo>
                <a:lnTo>
                  <a:pt x="0" y="0"/>
                </a:lnTo>
                <a:close/>
              </a:path>
            </a:pathLst>
          </a:custGeom>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txBody>
          <a:bodyPr spcFirstLastPara="0" vert="horz" wrap="square" lIns="816127" tIns="1124712" rIns="816127" bIns="170688" numCol="1" spcCol="1270" anchor="t" anchorCtr="0">
            <a:noAutofit/>
          </a:bodyPr>
          <a:lstStyle/>
          <a:p>
            <a:pPr marL="228600" lvl="1" indent="-228600" algn="l" defTabSz="1066800">
              <a:lnSpc>
                <a:spcPct val="90000"/>
              </a:lnSpc>
              <a:spcBef>
                <a:spcPct val="0"/>
              </a:spcBef>
              <a:spcAft>
                <a:spcPct val="15000"/>
              </a:spcAft>
              <a:buFont typeface="Courier New" panose="02070309020205020404" pitchFamily="49" charset="0"/>
              <a:buChar char="o"/>
            </a:pPr>
            <a:r>
              <a:rPr lang="en-US" sz="2400" kern="1200" dirty="0">
                <a:latin typeface="Arial" panose="020B0604020202020204" pitchFamily="34" charset="0"/>
                <a:cs typeface="Arial" panose="020B0604020202020204" pitchFamily="34" charset="0"/>
              </a:rPr>
              <a:t>Multiple audiences view equivalencies</a:t>
            </a:r>
          </a:p>
          <a:p>
            <a:pPr marL="457200" lvl="2" indent="-228600" algn="l" defTabSz="889000">
              <a:lnSpc>
                <a:spcPct val="90000"/>
              </a:lnSpc>
              <a:spcBef>
                <a:spcPct val="0"/>
              </a:spcBef>
              <a:spcAft>
                <a:spcPct val="15000"/>
              </a:spcAft>
              <a:buChar char="•"/>
            </a:pPr>
            <a:r>
              <a:rPr lang="en-US" sz="2000" kern="1200" dirty="0">
                <a:latin typeface="Arial" panose="020B0604020202020204" pitchFamily="34" charset="0"/>
                <a:cs typeface="Arial" panose="020B0604020202020204" pitchFamily="34" charset="0"/>
              </a:rPr>
              <a:t>Secondary Guidance Personnel </a:t>
            </a:r>
          </a:p>
          <a:p>
            <a:pPr marL="457200" lvl="2" indent="-228600" algn="l" defTabSz="889000">
              <a:lnSpc>
                <a:spcPct val="90000"/>
              </a:lnSpc>
              <a:spcBef>
                <a:spcPct val="0"/>
              </a:spcBef>
              <a:spcAft>
                <a:spcPct val="15000"/>
              </a:spcAft>
              <a:buChar char="•"/>
            </a:pPr>
            <a:r>
              <a:rPr lang="en-US" sz="2000" kern="1200" dirty="0">
                <a:latin typeface="Arial" panose="020B0604020202020204" pitchFamily="34" charset="0"/>
                <a:cs typeface="Arial" panose="020B0604020202020204" pitchFamily="34" charset="0"/>
              </a:rPr>
              <a:t>Secondary Teachers</a:t>
            </a:r>
          </a:p>
          <a:p>
            <a:pPr marL="457200" lvl="2" indent="-228600" algn="l" defTabSz="889000">
              <a:lnSpc>
                <a:spcPct val="90000"/>
              </a:lnSpc>
              <a:spcBef>
                <a:spcPct val="0"/>
              </a:spcBef>
              <a:spcAft>
                <a:spcPct val="15000"/>
              </a:spcAft>
              <a:buChar char="•"/>
            </a:pPr>
            <a:r>
              <a:rPr lang="en-US" sz="2000" kern="1200" dirty="0">
                <a:latin typeface="Arial" panose="020B0604020202020204" pitchFamily="34" charset="0"/>
                <a:cs typeface="Arial" panose="020B0604020202020204" pitchFamily="34" charset="0"/>
              </a:rPr>
              <a:t>Students </a:t>
            </a:r>
          </a:p>
          <a:p>
            <a:pPr marL="457200" lvl="2" indent="-228600" algn="l" defTabSz="889000">
              <a:lnSpc>
                <a:spcPct val="90000"/>
              </a:lnSpc>
              <a:spcBef>
                <a:spcPct val="0"/>
              </a:spcBef>
              <a:spcAft>
                <a:spcPct val="15000"/>
              </a:spcAft>
              <a:buChar char="•"/>
            </a:pPr>
            <a:r>
              <a:rPr lang="en-US" sz="2000" kern="1200" dirty="0">
                <a:latin typeface="Arial" panose="020B0604020202020204" pitchFamily="34" charset="0"/>
                <a:cs typeface="Arial" panose="020B0604020202020204" pitchFamily="34" charset="0"/>
              </a:rPr>
              <a:t>Parents</a:t>
            </a:r>
          </a:p>
          <a:p>
            <a:pPr marL="457200" lvl="2" indent="-228600" algn="l" defTabSz="889000">
              <a:lnSpc>
                <a:spcPct val="90000"/>
              </a:lnSpc>
              <a:spcBef>
                <a:spcPct val="0"/>
              </a:spcBef>
              <a:spcAft>
                <a:spcPct val="15000"/>
              </a:spcAft>
              <a:buChar char="•"/>
            </a:pPr>
            <a:r>
              <a:rPr lang="en-US" sz="2000" kern="1200" dirty="0">
                <a:latin typeface="Arial" panose="020B0604020202020204" pitchFamily="34" charset="0"/>
                <a:cs typeface="Arial" panose="020B0604020202020204" pitchFamily="34" charset="0"/>
              </a:rPr>
              <a:t>Postsecondary Institutions</a:t>
            </a:r>
          </a:p>
          <a:p>
            <a:pPr marL="457200" lvl="2" indent="-228600" algn="l" defTabSz="889000">
              <a:lnSpc>
                <a:spcPct val="90000"/>
              </a:lnSpc>
              <a:spcBef>
                <a:spcPct val="0"/>
              </a:spcBef>
              <a:spcAft>
                <a:spcPct val="15000"/>
              </a:spcAft>
              <a:buChar char="•"/>
            </a:pPr>
            <a:r>
              <a:rPr lang="en-US" sz="2000" kern="1200" dirty="0">
                <a:latin typeface="Arial" panose="020B0604020202020204" pitchFamily="34" charset="0"/>
                <a:cs typeface="Arial" panose="020B0604020202020204" pitchFamily="34" charset="0"/>
              </a:rPr>
              <a:t>PDE </a:t>
            </a:r>
          </a:p>
        </p:txBody>
      </p:sp>
      <p:sp>
        <p:nvSpPr>
          <p:cNvPr id="6" name="Freeform: Shape 5" descr="Posted on College Transfer&#10;">
            <a:extLst>
              <a:ext uri="{FF2B5EF4-FFF2-40B4-BE49-F238E27FC236}">
                <a16:creationId xmlns:a16="http://schemas.microsoft.com/office/drawing/2014/main" id="{BDAE83CB-4D27-5192-5728-17FE36EE955F}"/>
              </a:ext>
            </a:extLst>
          </p:cNvPr>
          <p:cNvSpPr/>
          <p:nvPr/>
        </p:nvSpPr>
        <p:spPr>
          <a:xfrm>
            <a:off x="1363980" y="1890998"/>
            <a:ext cx="7360920" cy="1594080"/>
          </a:xfrm>
          <a:custGeom>
            <a:avLst/>
            <a:gdLst>
              <a:gd name="csX0" fmla="*/ 0 w 7360920"/>
              <a:gd name="csY0" fmla="*/ 265685 h 1594080"/>
              <a:gd name="csX1" fmla="*/ 265685 w 7360920"/>
              <a:gd name="csY1" fmla="*/ 0 h 1594080"/>
              <a:gd name="csX2" fmla="*/ 7095235 w 7360920"/>
              <a:gd name="csY2" fmla="*/ 0 h 1594080"/>
              <a:gd name="csX3" fmla="*/ 7360920 w 7360920"/>
              <a:gd name="csY3" fmla="*/ 265685 h 1594080"/>
              <a:gd name="csX4" fmla="*/ 7360920 w 7360920"/>
              <a:gd name="csY4" fmla="*/ 1328395 h 1594080"/>
              <a:gd name="csX5" fmla="*/ 7095235 w 7360920"/>
              <a:gd name="csY5" fmla="*/ 1594080 h 1594080"/>
              <a:gd name="csX6" fmla="*/ 265685 w 7360920"/>
              <a:gd name="csY6" fmla="*/ 1594080 h 1594080"/>
              <a:gd name="csX7" fmla="*/ 0 w 7360920"/>
              <a:gd name="csY7" fmla="*/ 1328395 h 1594080"/>
              <a:gd name="csX8" fmla="*/ 0 w 7360920"/>
              <a:gd name="csY8" fmla="*/ 265685 h 159408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7360920" h="1594080">
                <a:moveTo>
                  <a:pt x="0" y="265685"/>
                </a:moveTo>
                <a:cubicBezTo>
                  <a:pt x="0" y="118951"/>
                  <a:pt x="118951" y="0"/>
                  <a:pt x="265685" y="0"/>
                </a:cubicBezTo>
                <a:lnTo>
                  <a:pt x="7095235" y="0"/>
                </a:lnTo>
                <a:cubicBezTo>
                  <a:pt x="7241969" y="0"/>
                  <a:pt x="7360920" y="118951"/>
                  <a:pt x="7360920" y="265685"/>
                </a:cubicBezTo>
                <a:lnTo>
                  <a:pt x="7360920" y="1328395"/>
                </a:lnTo>
                <a:cubicBezTo>
                  <a:pt x="7360920" y="1475129"/>
                  <a:pt x="7241969" y="1594080"/>
                  <a:pt x="7095235" y="1594080"/>
                </a:cubicBezTo>
                <a:lnTo>
                  <a:pt x="265685" y="1594080"/>
                </a:lnTo>
                <a:cubicBezTo>
                  <a:pt x="118951" y="1594080"/>
                  <a:pt x="0" y="1475129"/>
                  <a:pt x="0" y="1328395"/>
                </a:cubicBezTo>
                <a:lnTo>
                  <a:pt x="0" y="265685"/>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356042" tIns="77817" rIns="356042" bIns="77817" numCol="1" spcCol="1270" anchor="ctr" anchorCtr="0">
            <a:noAutofit/>
          </a:bodyPr>
          <a:lstStyle/>
          <a:p>
            <a:pPr marL="0" lvl="0" indent="0" algn="l" defTabSz="1244600">
              <a:lnSpc>
                <a:spcPct val="90000"/>
              </a:lnSpc>
              <a:spcBef>
                <a:spcPct val="0"/>
              </a:spcBef>
              <a:spcAft>
                <a:spcPct val="35000"/>
              </a:spcAft>
              <a:buFont typeface="Arial" panose="020B0604020202020204" pitchFamily="34" charset="0"/>
              <a:buNone/>
            </a:pPr>
            <a:r>
              <a:rPr lang="en-US" sz="2800" kern="1200" dirty="0">
                <a:latin typeface="Arial" panose="020B0604020202020204" pitchFamily="34" charset="0"/>
                <a:cs typeface="Arial" panose="020B0604020202020204" pitchFamily="34" charset="0"/>
              </a:rPr>
              <a:t>Posted on College Transfer</a:t>
            </a:r>
            <a:endParaRPr lang="en-US" sz="2800" kern="1200" dirty="0"/>
          </a:p>
        </p:txBody>
      </p:sp>
      <p:sp>
        <p:nvSpPr>
          <p:cNvPr id="5" name="Slide Number Placeholder 4">
            <a:extLst>
              <a:ext uri="{FF2B5EF4-FFF2-40B4-BE49-F238E27FC236}">
                <a16:creationId xmlns:a16="http://schemas.microsoft.com/office/drawing/2014/main" id="{7304B99C-BE81-2A51-F63F-9FD626C95CA8}"/>
              </a:ext>
            </a:extLst>
          </p:cNvPr>
          <p:cNvSpPr>
            <a:spLocks noGrp="1"/>
          </p:cNvSpPr>
          <p:nvPr>
            <p:ph type="sldNum" sz="quarter" idx="12"/>
          </p:nvPr>
        </p:nvSpPr>
        <p:spPr/>
        <p:txBody>
          <a:bodyPr/>
          <a:lstStyle/>
          <a:p>
            <a:fld id="{B24F5015-3417-4B27-A586-E4CCF4D77832}" type="slidenum">
              <a:rPr lang="en-US" smtClean="0"/>
              <a:t>17</a:t>
            </a:fld>
            <a:endParaRPr lang="en-US" dirty="0"/>
          </a:p>
        </p:txBody>
      </p:sp>
    </p:spTree>
    <p:extLst>
      <p:ext uri="{BB962C8B-B14F-4D97-AF65-F5344CB8AC3E}">
        <p14:creationId xmlns:p14="http://schemas.microsoft.com/office/powerpoint/2010/main" val="5396955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5BCE7-D459-1D70-D7C5-432D25BAC0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A1C3A0-910C-3DA0-1CD0-0B8648222262}"/>
              </a:ext>
              <a:ext uri="{C183D7F6-B498-43B3-948B-1728B52AA6E4}">
                <adec:decorative xmlns:adec="http://schemas.microsoft.com/office/drawing/2017/decorative" val="0"/>
              </a:ext>
            </a:extLst>
          </p:cNvPr>
          <p:cNvSpPr>
            <a:spLocks noGrp="1"/>
          </p:cNvSpPr>
          <p:nvPr>
            <p:ph type="title"/>
          </p:nvPr>
        </p:nvSpPr>
        <p:spPr>
          <a:xfrm>
            <a:off x="838200" y="394309"/>
            <a:ext cx="10515600" cy="1325563"/>
          </a:xfrm>
        </p:spPr>
        <p:txBody>
          <a:bodyPr/>
          <a:lstStyle/>
          <a:p>
            <a:r>
              <a:rPr lang="en-US" dirty="0"/>
              <a:t>POS Student Documentation</a:t>
            </a:r>
          </a:p>
        </p:txBody>
      </p:sp>
      <p:sp>
        <p:nvSpPr>
          <p:cNvPr id="4" name="Freeform: Shape 3">
            <a:extLst>
              <a:ext uri="{FF2B5EF4-FFF2-40B4-BE49-F238E27FC236}">
                <a16:creationId xmlns:a16="http://schemas.microsoft.com/office/drawing/2014/main" id="{D5DF2043-EB5C-33E2-D9AF-A374CD57465B}"/>
              </a:ext>
            </a:extLst>
          </p:cNvPr>
          <p:cNvSpPr/>
          <p:nvPr/>
        </p:nvSpPr>
        <p:spPr>
          <a:xfrm>
            <a:off x="1234331" y="1597501"/>
            <a:ext cx="2507118" cy="1116105"/>
          </a:xfrm>
          <a:custGeom>
            <a:avLst/>
            <a:gdLst>
              <a:gd name="csX0" fmla="*/ 0 w 2507118"/>
              <a:gd name="csY0" fmla="*/ 186021 h 1116105"/>
              <a:gd name="csX1" fmla="*/ 186021 w 2507118"/>
              <a:gd name="csY1" fmla="*/ 0 h 1116105"/>
              <a:gd name="csX2" fmla="*/ 2321097 w 2507118"/>
              <a:gd name="csY2" fmla="*/ 0 h 1116105"/>
              <a:gd name="csX3" fmla="*/ 2507118 w 2507118"/>
              <a:gd name="csY3" fmla="*/ 186021 h 1116105"/>
              <a:gd name="csX4" fmla="*/ 2507118 w 2507118"/>
              <a:gd name="csY4" fmla="*/ 930084 h 1116105"/>
              <a:gd name="csX5" fmla="*/ 2321097 w 2507118"/>
              <a:gd name="csY5" fmla="*/ 1116105 h 1116105"/>
              <a:gd name="csX6" fmla="*/ 186021 w 2507118"/>
              <a:gd name="csY6" fmla="*/ 1116105 h 1116105"/>
              <a:gd name="csX7" fmla="*/ 0 w 2507118"/>
              <a:gd name="csY7" fmla="*/ 930084 h 1116105"/>
              <a:gd name="csX8" fmla="*/ 0 w 2507118"/>
              <a:gd name="csY8" fmla="*/ 186021 h 111610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2507118" h="1116105">
                <a:moveTo>
                  <a:pt x="0" y="186021"/>
                </a:moveTo>
                <a:cubicBezTo>
                  <a:pt x="0" y="83284"/>
                  <a:pt x="83284" y="0"/>
                  <a:pt x="186021" y="0"/>
                </a:cubicBezTo>
                <a:lnTo>
                  <a:pt x="2321097" y="0"/>
                </a:lnTo>
                <a:cubicBezTo>
                  <a:pt x="2423834" y="0"/>
                  <a:pt x="2507118" y="83284"/>
                  <a:pt x="2507118" y="186021"/>
                </a:cubicBezTo>
                <a:lnTo>
                  <a:pt x="2507118" y="930084"/>
                </a:lnTo>
                <a:cubicBezTo>
                  <a:pt x="2507118" y="1032821"/>
                  <a:pt x="2423834" y="1116105"/>
                  <a:pt x="2321097" y="1116105"/>
                </a:cubicBezTo>
                <a:lnTo>
                  <a:pt x="186021" y="1116105"/>
                </a:lnTo>
                <a:cubicBezTo>
                  <a:pt x="83284" y="1116105"/>
                  <a:pt x="0" y="1032821"/>
                  <a:pt x="0" y="930084"/>
                </a:cubicBezTo>
                <a:lnTo>
                  <a:pt x="0" y="186021"/>
                </a:lnTo>
                <a:close/>
              </a:path>
            </a:pathLst>
          </a:cu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123064" tIns="88774" rIns="123064" bIns="88774"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2.75 GPA Technical Coursework</a:t>
            </a:r>
          </a:p>
        </p:txBody>
      </p:sp>
      <p:sp>
        <p:nvSpPr>
          <p:cNvPr id="6" name="Freeform: Shape 5">
            <a:extLst>
              <a:ext uri="{FF2B5EF4-FFF2-40B4-BE49-F238E27FC236}">
                <a16:creationId xmlns:a16="http://schemas.microsoft.com/office/drawing/2014/main" id="{4B09A33F-4AD4-3E90-0590-E8BBA56776D0}"/>
              </a:ext>
            </a:extLst>
          </p:cNvPr>
          <p:cNvSpPr/>
          <p:nvPr/>
        </p:nvSpPr>
        <p:spPr>
          <a:xfrm>
            <a:off x="1234331" y="2769412"/>
            <a:ext cx="2507118" cy="1116105"/>
          </a:xfrm>
          <a:custGeom>
            <a:avLst/>
            <a:gdLst>
              <a:gd name="csX0" fmla="*/ 0 w 2507118"/>
              <a:gd name="csY0" fmla="*/ 186021 h 1116105"/>
              <a:gd name="csX1" fmla="*/ 186021 w 2507118"/>
              <a:gd name="csY1" fmla="*/ 0 h 1116105"/>
              <a:gd name="csX2" fmla="*/ 2321097 w 2507118"/>
              <a:gd name="csY2" fmla="*/ 0 h 1116105"/>
              <a:gd name="csX3" fmla="*/ 2507118 w 2507118"/>
              <a:gd name="csY3" fmla="*/ 186021 h 1116105"/>
              <a:gd name="csX4" fmla="*/ 2507118 w 2507118"/>
              <a:gd name="csY4" fmla="*/ 930084 h 1116105"/>
              <a:gd name="csX5" fmla="*/ 2321097 w 2507118"/>
              <a:gd name="csY5" fmla="*/ 1116105 h 1116105"/>
              <a:gd name="csX6" fmla="*/ 186021 w 2507118"/>
              <a:gd name="csY6" fmla="*/ 1116105 h 1116105"/>
              <a:gd name="csX7" fmla="*/ 0 w 2507118"/>
              <a:gd name="csY7" fmla="*/ 930084 h 1116105"/>
              <a:gd name="csX8" fmla="*/ 0 w 2507118"/>
              <a:gd name="csY8" fmla="*/ 186021 h 111610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2507118" h="1116105">
                <a:moveTo>
                  <a:pt x="0" y="186021"/>
                </a:moveTo>
                <a:cubicBezTo>
                  <a:pt x="0" y="83284"/>
                  <a:pt x="83284" y="0"/>
                  <a:pt x="186021" y="0"/>
                </a:cubicBezTo>
                <a:lnTo>
                  <a:pt x="2321097" y="0"/>
                </a:lnTo>
                <a:cubicBezTo>
                  <a:pt x="2423834" y="0"/>
                  <a:pt x="2507118" y="83284"/>
                  <a:pt x="2507118" y="186021"/>
                </a:cubicBezTo>
                <a:lnTo>
                  <a:pt x="2507118" y="930084"/>
                </a:lnTo>
                <a:cubicBezTo>
                  <a:pt x="2507118" y="1032821"/>
                  <a:pt x="2423834" y="1116105"/>
                  <a:pt x="2321097" y="1116105"/>
                </a:cubicBezTo>
                <a:lnTo>
                  <a:pt x="186021" y="1116105"/>
                </a:lnTo>
                <a:cubicBezTo>
                  <a:pt x="83284" y="1116105"/>
                  <a:pt x="0" y="1032821"/>
                  <a:pt x="0" y="930084"/>
                </a:cubicBezTo>
                <a:lnTo>
                  <a:pt x="0" y="186021"/>
                </a:lnTo>
                <a:close/>
              </a:path>
            </a:pathLst>
          </a:cu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123064" tIns="88774" rIns="123064" bIns="88774"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100% Completed &amp; Signed Task List</a:t>
            </a:r>
          </a:p>
        </p:txBody>
      </p:sp>
      <p:sp>
        <p:nvSpPr>
          <p:cNvPr id="7" name="Freeform: Shape 6">
            <a:extLst>
              <a:ext uri="{FF2B5EF4-FFF2-40B4-BE49-F238E27FC236}">
                <a16:creationId xmlns:a16="http://schemas.microsoft.com/office/drawing/2014/main" id="{89A40C00-B0A3-F99F-3C43-594A9881DE4B}"/>
              </a:ext>
            </a:extLst>
          </p:cNvPr>
          <p:cNvSpPr/>
          <p:nvPr/>
        </p:nvSpPr>
        <p:spPr>
          <a:xfrm>
            <a:off x="1234331" y="3941322"/>
            <a:ext cx="2507118" cy="1116105"/>
          </a:xfrm>
          <a:custGeom>
            <a:avLst/>
            <a:gdLst>
              <a:gd name="csX0" fmla="*/ 0 w 2507118"/>
              <a:gd name="csY0" fmla="*/ 186021 h 1116105"/>
              <a:gd name="csX1" fmla="*/ 186021 w 2507118"/>
              <a:gd name="csY1" fmla="*/ 0 h 1116105"/>
              <a:gd name="csX2" fmla="*/ 2321097 w 2507118"/>
              <a:gd name="csY2" fmla="*/ 0 h 1116105"/>
              <a:gd name="csX3" fmla="*/ 2507118 w 2507118"/>
              <a:gd name="csY3" fmla="*/ 186021 h 1116105"/>
              <a:gd name="csX4" fmla="*/ 2507118 w 2507118"/>
              <a:gd name="csY4" fmla="*/ 930084 h 1116105"/>
              <a:gd name="csX5" fmla="*/ 2321097 w 2507118"/>
              <a:gd name="csY5" fmla="*/ 1116105 h 1116105"/>
              <a:gd name="csX6" fmla="*/ 186021 w 2507118"/>
              <a:gd name="csY6" fmla="*/ 1116105 h 1116105"/>
              <a:gd name="csX7" fmla="*/ 0 w 2507118"/>
              <a:gd name="csY7" fmla="*/ 930084 h 1116105"/>
              <a:gd name="csX8" fmla="*/ 0 w 2507118"/>
              <a:gd name="csY8" fmla="*/ 186021 h 111610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2507118" h="1116105">
                <a:moveTo>
                  <a:pt x="0" y="186021"/>
                </a:moveTo>
                <a:cubicBezTo>
                  <a:pt x="0" y="83284"/>
                  <a:pt x="83284" y="0"/>
                  <a:pt x="186021" y="0"/>
                </a:cubicBezTo>
                <a:lnTo>
                  <a:pt x="2321097" y="0"/>
                </a:lnTo>
                <a:cubicBezTo>
                  <a:pt x="2423834" y="0"/>
                  <a:pt x="2507118" y="83284"/>
                  <a:pt x="2507118" y="186021"/>
                </a:cubicBezTo>
                <a:lnTo>
                  <a:pt x="2507118" y="930084"/>
                </a:lnTo>
                <a:cubicBezTo>
                  <a:pt x="2507118" y="1032821"/>
                  <a:pt x="2423834" y="1116105"/>
                  <a:pt x="2321097" y="1116105"/>
                </a:cubicBezTo>
                <a:lnTo>
                  <a:pt x="186021" y="1116105"/>
                </a:lnTo>
                <a:cubicBezTo>
                  <a:pt x="83284" y="1116105"/>
                  <a:pt x="0" y="1032821"/>
                  <a:pt x="0" y="930084"/>
                </a:cubicBezTo>
                <a:lnTo>
                  <a:pt x="0" y="186021"/>
                </a:lnTo>
                <a:close/>
              </a:path>
            </a:pathLst>
          </a:cu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123064" tIns="88774" rIns="123064" bIns="88774"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PA Certificate of Competency or PSC</a:t>
            </a:r>
          </a:p>
        </p:txBody>
      </p:sp>
      <p:sp>
        <p:nvSpPr>
          <p:cNvPr id="8" name="Freeform: Shape 7">
            <a:extLst>
              <a:ext uri="{FF2B5EF4-FFF2-40B4-BE49-F238E27FC236}">
                <a16:creationId xmlns:a16="http://schemas.microsoft.com/office/drawing/2014/main" id="{98655361-4FD3-A5E6-4695-29B377E733D8}"/>
              </a:ext>
            </a:extLst>
          </p:cNvPr>
          <p:cNvSpPr/>
          <p:nvPr/>
        </p:nvSpPr>
        <p:spPr>
          <a:xfrm>
            <a:off x="1234331" y="5113233"/>
            <a:ext cx="2507118" cy="1116105"/>
          </a:xfrm>
          <a:custGeom>
            <a:avLst/>
            <a:gdLst>
              <a:gd name="csX0" fmla="*/ 0 w 2507118"/>
              <a:gd name="csY0" fmla="*/ 186021 h 1116105"/>
              <a:gd name="csX1" fmla="*/ 186021 w 2507118"/>
              <a:gd name="csY1" fmla="*/ 0 h 1116105"/>
              <a:gd name="csX2" fmla="*/ 2321097 w 2507118"/>
              <a:gd name="csY2" fmla="*/ 0 h 1116105"/>
              <a:gd name="csX3" fmla="*/ 2507118 w 2507118"/>
              <a:gd name="csY3" fmla="*/ 186021 h 1116105"/>
              <a:gd name="csX4" fmla="*/ 2507118 w 2507118"/>
              <a:gd name="csY4" fmla="*/ 930084 h 1116105"/>
              <a:gd name="csX5" fmla="*/ 2321097 w 2507118"/>
              <a:gd name="csY5" fmla="*/ 1116105 h 1116105"/>
              <a:gd name="csX6" fmla="*/ 186021 w 2507118"/>
              <a:gd name="csY6" fmla="*/ 1116105 h 1116105"/>
              <a:gd name="csX7" fmla="*/ 0 w 2507118"/>
              <a:gd name="csY7" fmla="*/ 930084 h 1116105"/>
              <a:gd name="csX8" fmla="*/ 0 w 2507118"/>
              <a:gd name="csY8" fmla="*/ 186021 h 111610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2507118" h="1116105">
                <a:moveTo>
                  <a:pt x="0" y="186021"/>
                </a:moveTo>
                <a:cubicBezTo>
                  <a:pt x="0" y="83284"/>
                  <a:pt x="83284" y="0"/>
                  <a:pt x="186021" y="0"/>
                </a:cubicBezTo>
                <a:lnTo>
                  <a:pt x="2321097" y="0"/>
                </a:lnTo>
                <a:cubicBezTo>
                  <a:pt x="2423834" y="0"/>
                  <a:pt x="2507118" y="83284"/>
                  <a:pt x="2507118" y="186021"/>
                </a:cubicBezTo>
                <a:lnTo>
                  <a:pt x="2507118" y="930084"/>
                </a:lnTo>
                <a:cubicBezTo>
                  <a:pt x="2507118" y="1032821"/>
                  <a:pt x="2423834" y="1116105"/>
                  <a:pt x="2321097" y="1116105"/>
                </a:cubicBezTo>
                <a:lnTo>
                  <a:pt x="186021" y="1116105"/>
                </a:lnTo>
                <a:cubicBezTo>
                  <a:pt x="83284" y="1116105"/>
                  <a:pt x="0" y="1032821"/>
                  <a:pt x="0" y="930084"/>
                </a:cubicBezTo>
                <a:lnTo>
                  <a:pt x="0" y="186021"/>
                </a:lnTo>
                <a:close/>
              </a:path>
            </a:pathLst>
          </a:cu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123064" tIns="88774" rIns="123064" bIns="88774"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Industry Credentials</a:t>
            </a:r>
          </a:p>
        </p:txBody>
      </p:sp>
      <p:sp>
        <p:nvSpPr>
          <p:cNvPr id="10" name="Freeform: Shape 9">
            <a:extLst>
              <a:ext uri="{FF2B5EF4-FFF2-40B4-BE49-F238E27FC236}">
                <a16:creationId xmlns:a16="http://schemas.microsoft.com/office/drawing/2014/main" id="{A7A755FD-13CC-1C3D-9917-AFE096CFB01B}"/>
              </a:ext>
            </a:extLst>
          </p:cNvPr>
          <p:cNvSpPr/>
          <p:nvPr/>
        </p:nvSpPr>
        <p:spPr>
          <a:xfrm>
            <a:off x="4455941" y="1597444"/>
            <a:ext cx="2507118" cy="1494177"/>
          </a:xfrm>
          <a:custGeom>
            <a:avLst/>
            <a:gdLst>
              <a:gd name="csX0" fmla="*/ 0 w 2507118"/>
              <a:gd name="csY0" fmla="*/ 249034 h 1494177"/>
              <a:gd name="csX1" fmla="*/ 249034 w 2507118"/>
              <a:gd name="csY1" fmla="*/ 0 h 1494177"/>
              <a:gd name="csX2" fmla="*/ 2258084 w 2507118"/>
              <a:gd name="csY2" fmla="*/ 0 h 1494177"/>
              <a:gd name="csX3" fmla="*/ 2507118 w 2507118"/>
              <a:gd name="csY3" fmla="*/ 249034 h 1494177"/>
              <a:gd name="csX4" fmla="*/ 2507118 w 2507118"/>
              <a:gd name="csY4" fmla="*/ 1245143 h 1494177"/>
              <a:gd name="csX5" fmla="*/ 2258084 w 2507118"/>
              <a:gd name="csY5" fmla="*/ 1494177 h 1494177"/>
              <a:gd name="csX6" fmla="*/ 249034 w 2507118"/>
              <a:gd name="csY6" fmla="*/ 1494177 h 1494177"/>
              <a:gd name="csX7" fmla="*/ 0 w 2507118"/>
              <a:gd name="csY7" fmla="*/ 1245143 h 1494177"/>
              <a:gd name="csX8" fmla="*/ 0 w 2507118"/>
              <a:gd name="csY8" fmla="*/ 249034 h 149417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2507118" h="1494177">
                <a:moveTo>
                  <a:pt x="0" y="249034"/>
                </a:moveTo>
                <a:cubicBezTo>
                  <a:pt x="0" y="111496"/>
                  <a:pt x="111496" y="0"/>
                  <a:pt x="249034" y="0"/>
                </a:cubicBezTo>
                <a:lnTo>
                  <a:pt x="2258084" y="0"/>
                </a:lnTo>
                <a:cubicBezTo>
                  <a:pt x="2395622" y="0"/>
                  <a:pt x="2507118" y="111496"/>
                  <a:pt x="2507118" y="249034"/>
                </a:cubicBezTo>
                <a:lnTo>
                  <a:pt x="2507118" y="1245143"/>
                </a:lnTo>
                <a:cubicBezTo>
                  <a:pt x="2507118" y="1382681"/>
                  <a:pt x="2395622" y="1494177"/>
                  <a:pt x="2258084" y="1494177"/>
                </a:cubicBezTo>
                <a:lnTo>
                  <a:pt x="249034" y="1494177"/>
                </a:lnTo>
                <a:cubicBezTo>
                  <a:pt x="111496" y="1494177"/>
                  <a:pt x="0" y="1382681"/>
                  <a:pt x="0" y="1245143"/>
                </a:cubicBezTo>
                <a:lnTo>
                  <a:pt x="0" y="249034"/>
                </a:lnTo>
                <a:close/>
              </a:path>
            </a:pathLst>
          </a:custGeom>
          <a:solidFill>
            <a:schemeClr val="accent4">
              <a:lumMod val="75000"/>
            </a:schemeClr>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spcFirstLastPara="0" vert="horz" wrap="square" lIns="141520" tIns="107230" rIns="141520" bIns="10723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Official School Transcript</a:t>
            </a:r>
          </a:p>
        </p:txBody>
      </p:sp>
      <p:sp>
        <p:nvSpPr>
          <p:cNvPr id="11" name="Freeform: Shape 10">
            <a:extLst>
              <a:ext uri="{FF2B5EF4-FFF2-40B4-BE49-F238E27FC236}">
                <a16:creationId xmlns:a16="http://schemas.microsoft.com/office/drawing/2014/main" id="{AD8D47D0-B2E8-9261-FCFC-6A7287ED2EED}"/>
              </a:ext>
            </a:extLst>
          </p:cNvPr>
          <p:cNvSpPr/>
          <p:nvPr/>
        </p:nvSpPr>
        <p:spPr>
          <a:xfrm>
            <a:off x="4455941" y="3166331"/>
            <a:ext cx="2507118" cy="1494177"/>
          </a:xfrm>
          <a:custGeom>
            <a:avLst/>
            <a:gdLst>
              <a:gd name="csX0" fmla="*/ 0 w 2507118"/>
              <a:gd name="csY0" fmla="*/ 249034 h 1494177"/>
              <a:gd name="csX1" fmla="*/ 249034 w 2507118"/>
              <a:gd name="csY1" fmla="*/ 0 h 1494177"/>
              <a:gd name="csX2" fmla="*/ 2258084 w 2507118"/>
              <a:gd name="csY2" fmla="*/ 0 h 1494177"/>
              <a:gd name="csX3" fmla="*/ 2507118 w 2507118"/>
              <a:gd name="csY3" fmla="*/ 249034 h 1494177"/>
              <a:gd name="csX4" fmla="*/ 2507118 w 2507118"/>
              <a:gd name="csY4" fmla="*/ 1245143 h 1494177"/>
              <a:gd name="csX5" fmla="*/ 2258084 w 2507118"/>
              <a:gd name="csY5" fmla="*/ 1494177 h 1494177"/>
              <a:gd name="csX6" fmla="*/ 249034 w 2507118"/>
              <a:gd name="csY6" fmla="*/ 1494177 h 1494177"/>
              <a:gd name="csX7" fmla="*/ 0 w 2507118"/>
              <a:gd name="csY7" fmla="*/ 1245143 h 1494177"/>
              <a:gd name="csX8" fmla="*/ 0 w 2507118"/>
              <a:gd name="csY8" fmla="*/ 249034 h 149417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2507118" h="1494177">
                <a:moveTo>
                  <a:pt x="0" y="249034"/>
                </a:moveTo>
                <a:cubicBezTo>
                  <a:pt x="0" y="111496"/>
                  <a:pt x="111496" y="0"/>
                  <a:pt x="249034" y="0"/>
                </a:cubicBezTo>
                <a:lnTo>
                  <a:pt x="2258084" y="0"/>
                </a:lnTo>
                <a:cubicBezTo>
                  <a:pt x="2395622" y="0"/>
                  <a:pt x="2507118" y="111496"/>
                  <a:pt x="2507118" y="249034"/>
                </a:cubicBezTo>
                <a:lnTo>
                  <a:pt x="2507118" y="1245143"/>
                </a:lnTo>
                <a:cubicBezTo>
                  <a:pt x="2507118" y="1382681"/>
                  <a:pt x="2395622" y="1494177"/>
                  <a:pt x="2258084" y="1494177"/>
                </a:cubicBezTo>
                <a:lnTo>
                  <a:pt x="249034" y="1494177"/>
                </a:lnTo>
                <a:cubicBezTo>
                  <a:pt x="111496" y="1494177"/>
                  <a:pt x="0" y="1382681"/>
                  <a:pt x="0" y="1245143"/>
                </a:cubicBezTo>
                <a:lnTo>
                  <a:pt x="0" y="249034"/>
                </a:lnTo>
                <a:close/>
              </a:path>
            </a:pathLst>
          </a:custGeom>
          <a:solidFill>
            <a:schemeClr val="accent4">
              <a:lumMod val="75000"/>
            </a:schemeClr>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spcFirstLastPara="0" vert="horz" wrap="square" lIns="141520" tIns="107230" rIns="141520" bIns="10723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Copy of High School Diploma</a:t>
            </a:r>
          </a:p>
        </p:txBody>
      </p:sp>
      <p:sp>
        <p:nvSpPr>
          <p:cNvPr id="12" name="Freeform: Shape 11">
            <a:extLst>
              <a:ext uri="{FF2B5EF4-FFF2-40B4-BE49-F238E27FC236}">
                <a16:creationId xmlns:a16="http://schemas.microsoft.com/office/drawing/2014/main" id="{386B681E-F8AC-2C3D-6213-E7E65554ECD9}"/>
              </a:ext>
            </a:extLst>
          </p:cNvPr>
          <p:cNvSpPr/>
          <p:nvPr/>
        </p:nvSpPr>
        <p:spPr>
          <a:xfrm>
            <a:off x="4455941" y="4735217"/>
            <a:ext cx="2507118" cy="1494177"/>
          </a:xfrm>
          <a:custGeom>
            <a:avLst/>
            <a:gdLst>
              <a:gd name="csX0" fmla="*/ 0 w 2507118"/>
              <a:gd name="csY0" fmla="*/ 249034 h 1494177"/>
              <a:gd name="csX1" fmla="*/ 249034 w 2507118"/>
              <a:gd name="csY1" fmla="*/ 0 h 1494177"/>
              <a:gd name="csX2" fmla="*/ 2258084 w 2507118"/>
              <a:gd name="csY2" fmla="*/ 0 h 1494177"/>
              <a:gd name="csX3" fmla="*/ 2507118 w 2507118"/>
              <a:gd name="csY3" fmla="*/ 249034 h 1494177"/>
              <a:gd name="csX4" fmla="*/ 2507118 w 2507118"/>
              <a:gd name="csY4" fmla="*/ 1245143 h 1494177"/>
              <a:gd name="csX5" fmla="*/ 2258084 w 2507118"/>
              <a:gd name="csY5" fmla="*/ 1494177 h 1494177"/>
              <a:gd name="csX6" fmla="*/ 249034 w 2507118"/>
              <a:gd name="csY6" fmla="*/ 1494177 h 1494177"/>
              <a:gd name="csX7" fmla="*/ 0 w 2507118"/>
              <a:gd name="csY7" fmla="*/ 1245143 h 1494177"/>
              <a:gd name="csX8" fmla="*/ 0 w 2507118"/>
              <a:gd name="csY8" fmla="*/ 249034 h 149417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2507118" h="1494177">
                <a:moveTo>
                  <a:pt x="0" y="249034"/>
                </a:moveTo>
                <a:cubicBezTo>
                  <a:pt x="0" y="111496"/>
                  <a:pt x="111496" y="0"/>
                  <a:pt x="249034" y="0"/>
                </a:cubicBezTo>
                <a:lnTo>
                  <a:pt x="2258084" y="0"/>
                </a:lnTo>
                <a:cubicBezTo>
                  <a:pt x="2395622" y="0"/>
                  <a:pt x="2507118" y="111496"/>
                  <a:pt x="2507118" y="249034"/>
                </a:cubicBezTo>
                <a:lnTo>
                  <a:pt x="2507118" y="1245143"/>
                </a:lnTo>
                <a:cubicBezTo>
                  <a:pt x="2507118" y="1382681"/>
                  <a:pt x="2395622" y="1494177"/>
                  <a:pt x="2258084" y="1494177"/>
                </a:cubicBezTo>
                <a:lnTo>
                  <a:pt x="249034" y="1494177"/>
                </a:lnTo>
                <a:cubicBezTo>
                  <a:pt x="111496" y="1494177"/>
                  <a:pt x="0" y="1382681"/>
                  <a:pt x="0" y="1245143"/>
                </a:cubicBezTo>
                <a:lnTo>
                  <a:pt x="0" y="249034"/>
                </a:lnTo>
                <a:close/>
              </a:path>
            </a:pathLst>
          </a:custGeom>
          <a:solidFill>
            <a:schemeClr val="accent4">
              <a:lumMod val="75000"/>
            </a:schemeClr>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spcFirstLastPara="0" vert="horz" wrap="square" lIns="141520" tIns="107230" rIns="141520" bIns="10723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Printout of Details page found on CollegeTransfer.net</a:t>
            </a:r>
          </a:p>
        </p:txBody>
      </p:sp>
      <p:sp>
        <p:nvSpPr>
          <p:cNvPr id="21" name="Arrow: Right 20">
            <a:extLst>
              <a:ext uri="{FF2B5EF4-FFF2-40B4-BE49-F238E27FC236}">
                <a16:creationId xmlns:a16="http://schemas.microsoft.com/office/drawing/2014/main" id="{AEAA6D07-DC18-A65C-875A-FDE469A07710}"/>
              </a:ext>
              <a:ext uri="{C183D7F6-B498-43B3-948B-1728B52AA6E4}">
                <adec:decorative xmlns:adec="http://schemas.microsoft.com/office/drawing/2017/decorative" val="1"/>
              </a:ext>
            </a:extLst>
          </p:cNvPr>
          <p:cNvSpPr/>
          <p:nvPr/>
        </p:nvSpPr>
        <p:spPr>
          <a:xfrm>
            <a:off x="7126664" y="3525625"/>
            <a:ext cx="1263192" cy="424206"/>
          </a:xfrm>
          <a:prstGeom prst="rightArrow">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US" dirty="0"/>
          </a:p>
        </p:txBody>
      </p:sp>
      <p:graphicFrame>
        <p:nvGraphicFramePr>
          <p:cNvPr id="20" name="Diagram 19">
            <a:extLst>
              <a:ext uri="{FF2B5EF4-FFF2-40B4-BE49-F238E27FC236}">
                <a16:creationId xmlns:a16="http://schemas.microsoft.com/office/drawing/2014/main" id="{14B155D5-3176-13FE-97A6-213AE2AEFF42}"/>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1301276702"/>
              </p:ext>
            </p:extLst>
          </p:nvPr>
        </p:nvGraphicFramePr>
        <p:xfrm>
          <a:off x="6269038" y="1470490"/>
          <a:ext cx="6964219" cy="46364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a:extLst>
              <a:ext uri="{FF2B5EF4-FFF2-40B4-BE49-F238E27FC236}">
                <a16:creationId xmlns:a16="http://schemas.microsoft.com/office/drawing/2014/main" id="{A3A964E4-1EE2-DDA4-650B-901F23ED6988}"/>
              </a:ext>
              <a:ext uri="{C183D7F6-B498-43B3-948B-1728B52AA6E4}">
                <adec:decorative xmlns:adec="http://schemas.microsoft.com/office/drawing/2017/decorative" val="0"/>
              </a:ext>
            </a:extLst>
          </p:cNvPr>
          <p:cNvSpPr>
            <a:spLocks noGrp="1"/>
          </p:cNvSpPr>
          <p:nvPr>
            <p:ph type="sldNum" sz="quarter" idx="12"/>
          </p:nvPr>
        </p:nvSpPr>
        <p:spPr/>
        <p:txBody>
          <a:bodyPr/>
          <a:lstStyle/>
          <a:p>
            <a:fld id="{B24F5015-3417-4B27-A586-E4CCF4D77832}" type="slidenum">
              <a:rPr lang="en-US" smtClean="0"/>
              <a:t>18</a:t>
            </a:fld>
            <a:endParaRPr lang="en-US" dirty="0"/>
          </a:p>
        </p:txBody>
      </p:sp>
    </p:spTree>
    <p:extLst>
      <p:ext uri="{BB962C8B-B14F-4D97-AF65-F5344CB8AC3E}">
        <p14:creationId xmlns:p14="http://schemas.microsoft.com/office/powerpoint/2010/main" val="10821060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CCA2D-0608-15F8-2ED7-5787DD0809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82F091-3505-3AC5-437F-1F757A3105D1}"/>
              </a:ext>
            </a:extLst>
          </p:cNvPr>
          <p:cNvSpPr>
            <a:spLocks noGrp="1"/>
          </p:cNvSpPr>
          <p:nvPr>
            <p:ph type="title"/>
          </p:nvPr>
        </p:nvSpPr>
        <p:spPr/>
        <p:txBody>
          <a:bodyPr/>
          <a:lstStyle/>
          <a:p>
            <a:r>
              <a:rPr lang="en-US" dirty="0"/>
              <a:t>Searching for Opportunities</a:t>
            </a:r>
          </a:p>
        </p:txBody>
      </p:sp>
      <p:sp>
        <p:nvSpPr>
          <p:cNvPr id="3" name="Content Placeholder 2" descr="www.CollegeTransfer.net hosts the SOAR agreements&#10;">
            <a:extLst>
              <a:ext uri="{FF2B5EF4-FFF2-40B4-BE49-F238E27FC236}">
                <a16:creationId xmlns:a16="http://schemas.microsoft.com/office/drawing/2014/main" id="{247C6105-4814-2529-A7F0-CBA180FAA830}"/>
              </a:ext>
            </a:extLst>
          </p:cNvPr>
          <p:cNvSpPr>
            <a:spLocks noGrp="1"/>
          </p:cNvSpPr>
          <p:nvPr>
            <p:ph idx="1"/>
          </p:nvPr>
        </p:nvSpPr>
        <p:spPr/>
        <p:txBody>
          <a:bodyPr vert="horz" lIns="91440" tIns="45720" rIns="91440" bIns="45720" rtlCol="0" anchor="t">
            <a:normAutofit/>
          </a:bodyPr>
          <a:lstStyle/>
          <a:p>
            <a:pPr marL="0" indent="0" algn="ctr">
              <a:buNone/>
            </a:pPr>
            <a:r>
              <a:rPr lang="en-US" dirty="0">
                <a:solidFill>
                  <a:schemeClr val="tx2">
                    <a:lumMod val="60000"/>
                    <a:lumOff val="40000"/>
                  </a:schemeClr>
                </a:solidFill>
                <a:latin typeface="Arial"/>
                <a:cs typeface="Arial"/>
                <a:hlinkClick r:id="rId3">
                  <a:extLst>
                    <a:ext uri="{A12FA001-AC4F-418D-AE19-62706E023703}">
                      <ahyp:hlinkClr xmlns:ahyp="http://schemas.microsoft.com/office/drawing/2018/hyperlinkcolor" val="tx"/>
                    </a:ext>
                  </a:extLst>
                </a:hlinkClick>
              </a:rPr>
              <a:t>www.CollegeTransfer.net</a:t>
            </a:r>
            <a:r>
              <a:rPr lang="en-US" dirty="0">
                <a:solidFill>
                  <a:schemeClr val="tx2">
                    <a:lumMod val="60000"/>
                    <a:lumOff val="40000"/>
                  </a:schemeClr>
                </a:solidFill>
                <a:latin typeface="Arial"/>
                <a:cs typeface="Arial"/>
              </a:rPr>
              <a:t> </a:t>
            </a:r>
            <a:r>
              <a:rPr lang="en-US" dirty="0">
                <a:latin typeface="Arial"/>
                <a:cs typeface="Arial"/>
              </a:rPr>
              <a:t>hosts the SOAR agreements</a:t>
            </a:r>
          </a:p>
          <a:p>
            <a:pPr marL="0" indent="0" algn="ctr">
              <a:buNone/>
            </a:pPr>
            <a:endParaRPr lang="en-US" dirty="0">
              <a:latin typeface="Arial"/>
              <a:cs typeface="Arial"/>
            </a:endParaRPr>
          </a:p>
          <a:p>
            <a:pPr marL="0" indent="0">
              <a:buNone/>
            </a:pPr>
            <a:endParaRPr lang="en-US" dirty="0">
              <a:latin typeface="Arial"/>
              <a:cs typeface="Arial"/>
            </a:endParaRPr>
          </a:p>
          <a:p>
            <a:pPr marL="0" indent="0">
              <a:buNone/>
            </a:pPr>
            <a:endParaRPr lang="en-US" dirty="0">
              <a:latin typeface="Arial"/>
              <a:cs typeface="Arial"/>
            </a:endParaRPr>
          </a:p>
          <a:p>
            <a:pPr marL="0" indent="0">
              <a:buNone/>
            </a:pPr>
            <a:endParaRPr lang="en-US" dirty="0">
              <a:latin typeface="Arial"/>
              <a:cs typeface="Arial"/>
            </a:endParaRPr>
          </a:p>
          <a:p>
            <a:pPr marL="0" indent="0">
              <a:buNone/>
            </a:pPr>
            <a:endParaRPr lang="en-US" dirty="0"/>
          </a:p>
        </p:txBody>
      </p:sp>
      <p:sp>
        <p:nvSpPr>
          <p:cNvPr id="7" name="Freeform: Shape 6">
            <a:extLst>
              <a:ext uri="{FF2B5EF4-FFF2-40B4-BE49-F238E27FC236}">
                <a16:creationId xmlns:a16="http://schemas.microsoft.com/office/drawing/2014/main" id="{76F6A8CF-1ADE-A7FE-1225-8DA0DE9EEA08}"/>
              </a:ext>
              <a:ext uri="{C183D7F6-B498-43B3-948B-1728B52AA6E4}">
                <adec:decorative xmlns:adec="http://schemas.microsoft.com/office/drawing/2017/decorative" val="1"/>
              </a:ext>
            </a:extLst>
          </p:cNvPr>
          <p:cNvSpPr/>
          <p:nvPr/>
        </p:nvSpPr>
        <p:spPr>
          <a:xfrm>
            <a:off x="4623815" y="2303362"/>
            <a:ext cx="6916144" cy="1769128"/>
          </a:xfrm>
          <a:custGeom>
            <a:avLst/>
            <a:gdLst>
              <a:gd name="csX0" fmla="*/ 158209 w 949238"/>
              <a:gd name="csY0" fmla="*/ 0 h 6729984"/>
              <a:gd name="csX1" fmla="*/ 791029 w 949238"/>
              <a:gd name="csY1" fmla="*/ 0 h 6729984"/>
              <a:gd name="csX2" fmla="*/ 949238 w 949238"/>
              <a:gd name="csY2" fmla="*/ 158209 h 6729984"/>
              <a:gd name="csX3" fmla="*/ 949238 w 949238"/>
              <a:gd name="csY3" fmla="*/ 6729984 h 6729984"/>
              <a:gd name="csX4" fmla="*/ 949238 w 949238"/>
              <a:gd name="csY4" fmla="*/ 6729984 h 6729984"/>
              <a:gd name="csX5" fmla="*/ 0 w 949238"/>
              <a:gd name="csY5" fmla="*/ 6729984 h 6729984"/>
              <a:gd name="csX6" fmla="*/ 0 w 949238"/>
              <a:gd name="csY6" fmla="*/ 6729984 h 6729984"/>
              <a:gd name="csX7" fmla="*/ 0 w 949238"/>
              <a:gd name="csY7" fmla="*/ 158209 h 6729984"/>
              <a:gd name="csX8" fmla="*/ 158209 w 949238"/>
              <a:gd name="csY8" fmla="*/ 0 h 672998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949238" h="6729984">
                <a:moveTo>
                  <a:pt x="949238" y="1121685"/>
                </a:moveTo>
                <a:lnTo>
                  <a:pt x="949238" y="5608299"/>
                </a:lnTo>
                <a:cubicBezTo>
                  <a:pt x="949238" y="6227783"/>
                  <a:pt x="939247" y="6729980"/>
                  <a:pt x="926923" y="6729980"/>
                </a:cubicBezTo>
                <a:lnTo>
                  <a:pt x="0" y="6729980"/>
                </a:lnTo>
                <a:lnTo>
                  <a:pt x="0" y="6729980"/>
                </a:lnTo>
                <a:lnTo>
                  <a:pt x="0" y="4"/>
                </a:lnTo>
                <a:lnTo>
                  <a:pt x="0" y="4"/>
                </a:lnTo>
                <a:lnTo>
                  <a:pt x="926923" y="4"/>
                </a:lnTo>
                <a:cubicBezTo>
                  <a:pt x="939247" y="4"/>
                  <a:pt x="949238" y="502201"/>
                  <a:pt x="949238" y="1121685"/>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dk2">
              <a:alpha val="90000"/>
              <a:tint val="40000"/>
              <a:hueOff val="0"/>
              <a:satOff val="0"/>
              <a:lumOff val="0"/>
              <a:alphaOff val="0"/>
            </a:schemeClr>
          </a:lnRef>
          <a:fillRef idx="1">
            <a:schemeClr val="dk2">
              <a:alpha val="90000"/>
              <a:tint val="40000"/>
              <a:hueOff val="0"/>
              <a:satOff val="0"/>
              <a:lumOff val="0"/>
              <a:alphaOff val="0"/>
            </a:schemeClr>
          </a:fillRef>
          <a:effectRef idx="0">
            <a:schemeClr val="dk2">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0" tIns="170163" rIns="293988" bIns="170163" numCol="1" spcCol="1270" anchor="ctr" anchorCtr="0">
            <a:noAutofit/>
          </a:bodyPr>
          <a:lstStyle/>
          <a:p>
            <a:pPr marL="0" lvl="1" algn="l" defTabSz="800100">
              <a:lnSpc>
                <a:spcPct val="90000"/>
              </a:lnSpc>
              <a:spcBef>
                <a:spcPct val="0"/>
              </a:spcBef>
              <a:spcAft>
                <a:spcPct val="15000"/>
              </a:spcAft>
            </a:pPr>
            <a:endParaRPr lang="en-US" dirty="0">
              <a:latin typeface="Arial"/>
              <a:cs typeface="Arial"/>
            </a:endParaRPr>
          </a:p>
          <a:p>
            <a:pPr marL="171450" lvl="1" indent="-171450" algn="l" defTabSz="800100">
              <a:lnSpc>
                <a:spcPct val="90000"/>
              </a:lnSpc>
              <a:spcBef>
                <a:spcPct val="0"/>
              </a:spcBef>
              <a:spcAft>
                <a:spcPct val="15000"/>
              </a:spcAft>
              <a:buFont typeface="Arial" panose="020B0604020202020204" pitchFamily="34" charset="0"/>
              <a:buChar char="•"/>
            </a:pPr>
            <a:r>
              <a:rPr lang="en-US" sz="1800" kern="1200" dirty="0">
                <a:latin typeface="Arial"/>
                <a:cs typeface="Arial"/>
              </a:rPr>
              <a:t>SELECT &gt; Search</a:t>
            </a:r>
          </a:p>
          <a:p>
            <a:pPr marL="171450" lvl="1" indent="-171450" algn="l" defTabSz="800100">
              <a:lnSpc>
                <a:spcPct val="90000"/>
              </a:lnSpc>
              <a:spcBef>
                <a:spcPct val="0"/>
              </a:spcBef>
              <a:spcAft>
                <a:spcPct val="15000"/>
              </a:spcAft>
              <a:buFont typeface="Arial" panose="020B0604020202020204" pitchFamily="34" charset="0"/>
              <a:buChar char="•"/>
            </a:pPr>
            <a:r>
              <a:rPr lang="en-US" dirty="0">
                <a:latin typeface="Arial"/>
                <a:cs typeface="Arial"/>
              </a:rPr>
              <a:t>SELCET &gt; Search for Course Equivalencies</a:t>
            </a:r>
          </a:p>
          <a:p>
            <a:pPr marL="171450" lvl="1" indent="-171450" algn="l" defTabSz="800100">
              <a:lnSpc>
                <a:spcPct val="90000"/>
              </a:lnSpc>
              <a:spcBef>
                <a:spcPct val="0"/>
              </a:spcBef>
              <a:spcAft>
                <a:spcPct val="15000"/>
              </a:spcAft>
              <a:buFont typeface="Arial" panose="020B0604020202020204" pitchFamily="34" charset="0"/>
              <a:buChar char="•"/>
            </a:pPr>
            <a:r>
              <a:rPr lang="en-US" sz="1800" kern="1200" dirty="0">
                <a:latin typeface="Arial"/>
                <a:cs typeface="Arial"/>
              </a:rPr>
              <a:t>SELECT &gt; PA Bureau of Career and Technical Education</a:t>
            </a:r>
            <a:endParaRPr lang="en-US" sz="1800" kern="1200" dirty="0"/>
          </a:p>
          <a:p>
            <a:pPr marL="171450" lvl="1" indent="-171450" algn="l" defTabSz="800100">
              <a:lnSpc>
                <a:spcPct val="90000"/>
              </a:lnSpc>
              <a:spcBef>
                <a:spcPct val="0"/>
              </a:spcBef>
              <a:spcAft>
                <a:spcPct val="15000"/>
              </a:spcAft>
              <a:buFont typeface="Arial" panose="020B0604020202020204" pitchFamily="34" charset="0"/>
              <a:buChar char="•"/>
            </a:pPr>
            <a:r>
              <a:rPr lang="en-US" sz="1800" kern="1200" dirty="0">
                <a:latin typeface="Arial"/>
                <a:cs typeface="Arial"/>
              </a:rPr>
              <a:t>SELECT &gt; Postsecondary Institution</a:t>
            </a:r>
          </a:p>
          <a:p>
            <a:pPr marL="171450" lvl="1" indent="-171450" algn="l" defTabSz="800100">
              <a:lnSpc>
                <a:spcPct val="90000"/>
              </a:lnSpc>
              <a:spcBef>
                <a:spcPct val="0"/>
              </a:spcBef>
              <a:spcAft>
                <a:spcPct val="15000"/>
              </a:spcAft>
              <a:buFont typeface="Arial" panose="020B0604020202020204" pitchFamily="34" charset="0"/>
              <a:buChar char="•"/>
            </a:pPr>
            <a:r>
              <a:rPr lang="en-US" dirty="0">
                <a:latin typeface="Arial"/>
                <a:cs typeface="Arial"/>
              </a:rPr>
              <a:t>SELECT &gt; Search</a:t>
            </a:r>
            <a:endParaRPr lang="en-US" sz="1800" kern="1200" dirty="0"/>
          </a:p>
        </p:txBody>
      </p:sp>
      <p:sp>
        <p:nvSpPr>
          <p:cNvPr id="8" name="Freeform: Shape 7" descr="To find SOAR agreements by Perkins postsecondary institution: search PA Bureau of Career and Technical Education then select Postsecondary Institution&#10;&#10;">
            <a:extLst>
              <a:ext uri="{FF2B5EF4-FFF2-40B4-BE49-F238E27FC236}">
                <a16:creationId xmlns:a16="http://schemas.microsoft.com/office/drawing/2014/main" id="{07151950-5508-AE5E-2D5D-B628396FD0FB}"/>
              </a:ext>
            </a:extLst>
          </p:cNvPr>
          <p:cNvSpPr/>
          <p:nvPr/>
        </p:nvSpPr>
        <p:spPr>
          <a:xfrm>
            <a:off x="838200" y="2496866"/>
            <a:ext cx="3785616" cy="1186547"/>
          </a:xfrm>
          <a:custGeom>
            <a:avLst/>
            <a:gdLst>
              <a:gd name="csX0" fmla="*/ 0 w 3785616"/>
              <a:gd name="csY0" fmla="*/ 197762 h 1186547"/>
              <a:gd name="csX1" fmla="*/ 197762 w 3785616"/>
              <a:gd name="csY1" fmla="*/ 0 h 1186547"/>
              <a:gd name="csX2" fmla="*/ 3587854 w 3785616"/>
              <a:gd name="csY2" fmla="*/ 0 h 1186547"/>
              <a:gd name="csX3" fmla="*/ 3785616 w 3785616"/>
              <a:gd name="csY3" fmla="*/ 197762 h 1186547"/>
              <a:gd name="csX4" fmla="*/ 3785616 w 3785616"/>
              <a:gd name="csY4" fmla="*/ 988785 h 1186547"/>
              <a:gd name="csX5" fmla="*/ 3587854 w 3785616"/>
              <a:gd name="csY5" fmla="*/ 1186547 h 1186547"/>
              <a:gd name="csX6" fmla="*/ 197762 w 3785616"/>
              <a:gd name="csY6" fmla="*/ 1186547 h 1186547"/>
              <a:gd name="csX7" fmla="*/ 0 w 3785616"/>
              <a:gd name="csY7" fmla="*/ 988785 h 1186547"/>
              <a:gd name="csX8" fmla="*/ 0 w 3785616"/>
              <a:gd name="csY8" fmla="*/ 197762 h 118654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3785616" h="1186547">
                <a:moveTo>
                  <a:pt x="0" y="197762"/>
                </a:moveTo>
                <a:cubicBezTo>
                  <a:pt x="0" y="88541"/>
                  <a:pt x="88541" y="0"/>
                  <a:pt x="197762" y="0"/>
                </a:cubicBezTo>
                <a:lnTo>
                  <a:pt x="3587854" y="0"/>
                </a:lnTo>
                <a:cubicBezTo>
                  <a:pt x="3697075" y="0"/>
                  <a:pt x="3785616" y="88541"/>
                  <a:pt x="3785616" y="197762"/>
                </a:cubicBezTo>
                <a:lnTo>
                  <a:pt x="3785616" y="988785"/>
                </a:lnTo>
                <a:cubicBezTo>
                  <a:pt x="3785616" y="1098006"/>
                  <a:pt x="3697075" y="1186547"/>
                  <a:pt x="3587854" y="1186547"/>
                </a:cubicBezTo>
                <a:lnTo>
                  <a:pt x="197762" y="1186547"/>
                </a:lnTo>
                <a:cubicBezTo>
                  <a:pt x="88541" y="1186547"/>
                  <a:pt x="0" y="1098006"/>
                  <a:pt x="0" y="988785"/>
                </a:cubicBezTo>
                <a:lnTo>
                  <a:pt x="0" y="197762"/>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126502" tIns="92212" rIns="126502" bIns="92212"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a:cs typeface="Arial"/>
              </a:rPr>
              <a:t>To find SOAR agreements by Perkins postsecondary institution</a:t>
            </a:r>
            <a:endParaRPr lang="en-US" sz="1800" kern="1200" dirty="0"/>
          </a:p>
        </p:txBody>
      </p:sp>
      <p:sp>
        <p:nvSpPr>
          <p:cNvPr id="9" name="Freeform: Shape 8">
            <a:extLst>
              <a:ext uri="{FF2B5EF4-FFF2-40B4-BE49-F238E27FC236}">
                <a16:creationId xmlns:a16="http://schemas.microsoft.com/office/drawing/2014/main" id="{F05512B2-74CA-5621-362D-5DF50245C839}"/>
              </a:ext>
              <a:ext uri="{C183D7F6-B498-43B3-948B-1728B52AA6E4}">
                <adec:decorative xmlns:adec="http://schemas.microsoft.com/office/drawing/2017/decorative" val="1"/>
              </a:ext>
            </a:extLst>
          </p:cNvPr>
          <p:cNvSpPr/>
          <p:nvPr/>
        </p:nvSpPr>
        <p:spPr>
          <a:xfrm>
            <a:off x="4623815" y="4131821"/>
            <a:ext cx="6916144" cy="2361054"/>
          </a:xfrm>
          <a:custGeom>
            <a:avLst/>
            <a:gdLst>
              <a:gd name="csX0" fmla="*/ 158209 w 949238"/>
              <a:gd name="csY0" fmla="*/ 0 h 6729984"/>
              <a:gd name="csX1" fmla="*/ 791029 w 949238"/>
              <a:gd name="csY1" fmla="*/ 0 h 6729984"/>
              <a:gd name="csX2" fmla="*/ 949238 w 949238"/>
              <a:gd name="csY2" fmla="*/ 158209 h 6729984"/>
              <a:gd name="csX3" fmla="*/ 949238 w 949238"/>
              <a:gd name="csY3" fmla="*/ 6729984 h 6729984"/>
              <a:gd name="csX4" fmla="*/ 949238 w 949238"/>
              <a:gd name="csY4" fmla="*/ 6729984 h 6729984"/>
              <a:gd name="csX5" fmla="*/ 0 w 949238"/>
              <a:gd name="csY5" fmla="*/ 6729984 h 6729984"/>
              <a:gd name="csX6" fmla="*/ 0 w 949238"/>
              <a:gd name="csY6" fmla="*/ 6729984 h 6729984"/>
              <a:gd name="csX7" fmla="*/ 0 w 949238"/>
              <a:gd name="csY7" fmla="*/ 158209 h 6729984"/>
              <a:gd name="csX8" fmla="*/ 158209 w 949238"/>
              <a:gd name="csY8" fmla="*/ 0 h 672998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949238" h="6729984">
                <a:moveTo>
                  <a:pt x="949238" y="1121685"/>
                </a:moveTo>
                <a:lnTo>
                  <a:pt x="949238" y="5608299"/>
                </a:lnTo>
                <a:cubicBezTo>
                  <a:pt x="949238" y="6227783"/>
                  <a:pt x="939247" y="6729980"/>
                  <a:pt x="926923" y="6729980"/>
                </a:cubicBezTo>
                <a:lnTo>
                  <a:pt x="0" y="6729980"/>
                </a:lnTo>
                <a:lnTo>
                  <a:pt x="0" y="6729980"/>
                </a:lnTo>
                <a:lnTo>
                  <a:pt x="0" y="4"/>
                </a:lnTo>
                <a:lnTo>
                  <a:pt x="0" y="4"/>
                </a:lnTo>
                <a:lnTo>
                  <a:pt x="926923" y="4"/>
                </a:lnTo>
                <a:cubicBezTo>
                  <a:pt x="939247" y="4"/>
                  <a:pt x="949238" y="502201"/>
                  <a:pt x="949238" y="1121685"/>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dk2">
              <a:alpha val="90000"/>
              <a:tint val="40000"/>
              <a:hueOff val="0"/>
              <a:satOff val="0"/>
              <a:lumOff val="0"/>
              <a:alphaOff val="0"/>
            </a:schemeClr>
          </a:lnRef>
          <a:fillRef idx="1">
            <a:schemeClr val="dk2">
              <a:alpha val="90000"/>
              <a:tint val="40000"/>
              <a:hueOff val="0"/>
              <a:satOff val="0"/>
              <a:lumOff val="0"/>
              <a:alphaOff val="0"/>
            </a:schemeClr>
          </a:fillRef>
          <a:effectRef idx="0">
            <a:schemeClr val="dk2">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0" tIns="170163" rIns="293988" bIns="170163" numCol="1" spcCol="1270" anchor="ctr"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en-US" sz="1800" kern="1200" dirty="0">
                <a:latin typeface="Arial"/>
                <a:cs typeface="Arial"/>
              </a:rPr>
              <a:t>SELECT &gt; </a:t>
            </a:r>
            <a:r>
              <a:rPr lang="en-US" dirty="0">
                <a:latin typeface="Arial"/>
                <a:cs typeface="Arial"/>
              </a:rPr>
              <a:t>Search</a:t>
            </a:r>
            <a:endParaRPr lang="en-US" sz="1800" kern="1200" dirty="0"/>
          </a:p>
          <a:p>
            <a:pPr marL="171450" lvl="1" indent="-171450" algn="l" defTabSz="800100">
              <a:lnSpc>
                <a:spcPct val="90000"/>
              </a:lnSpc>
              <a:spcBef>
                <a:spcPct val="0"/>
              </a:spcBef>
              <a:spcAft>
                <a:spcPct val="15000"/>
              </a:spcAft>
              <a:buFont typeface="Arial" panose="020B0604020202020204" pitchFamily="34" charset="0"/>
              <a:buChar char="•"/>
            </a:pPr>
            <a:r>
              <a:rPr lang="en-US" sz="1800" kern="1200" dirty="0">
                <a:latin typeface="Arial"/>
                <a:cs typeface="Arial"/>
              </a:rPr>
              <a:t>SELECT &gt; </a:t>
            </a:r>
            <a:r>
              <a:rPr lang="en-US" dirty="0">
                <a:latin typeface="Arial"/>
                <a:cs typeface="Arial"/>
              </a:rPr>
              <a:t>PA Bureau of CTE SOAR Programs</a:t>
            </a:r>
            <a:endParaRPr lang="en-US" sz="1800" kern="1200" dirty="0"/>
          </a:p>
          <a:p>
            <a:pPr marL="171450" lvl="1" indent="-171450" algn="l" defTabSz="800100">
              <a:lnSpc>
                <a:spcPct val="90000"/>
              </a:lnSpc>
              <a:spcBef>
                <a:spcPct val="0"/>
              </a:spcBef>
              <a:spcAft>
                <a:spcPct val="15000"/>
              </a:spcAft>
              <a:buFont typeface="Arial" panose="020B0604020202020204" pitchFamily="34" charset="0"/>
              <a:buChar char="•"/>
            </a:pPr>
            <a:r>
              <a:rPr lang="en-US" dirty="0">
                <a:latin typeface="Arial"/>
                <a:cs typeface="Arial"/>
              </a:rPr>
              <a:t>Go to Search Criteria</a:t>
            </a:r>
          </a:p>
          <a:p>
            <a:pPr marL="171450" lvl="1" indent="-171450" algn="l" defTabSz="800100">
              <a:lnSpc>
                <a:spcPct val="90000"/>
              </a:lnSpc>
              <a:spcBef>
                <a:spcPct val="0"/>
              </a:spcBef>
              <a:spcAft>
                <a:spcPct val="15000"/>
              </a:spcAft>
              <a:buFont typeface="Arial" panose="020B0604020202020204" pitchFamily="34" charset="0"/>
              <a:buChar char="•"/>
            </a:pPr>
            <a:r>
              <a:rPr lang="en-US" sz="1800" kern="1200" dirty="0">
                <a:latin typeface="Arial"/>
                <a:cs typeface="Arial"/>
              </a:rPr>
              <a:t>Go to Order By</a:t>
            </a:r>
          </a:p>
          <a:p>
            <a:pPr marL="171450" lvl="1" indent="-171450" algn="l" defTabSz="800100">
              <a:lnSpc>
                <a:spcPct val="90000"/>
              </a:lnSpc>
              <a:spcBef>
                <a:spcPct val="0"/>
              </a:spcBef>
              <a:spcAft>
                <a:spcPct val="15000"/>
              </a:spcAft>
              <a:buFont typeface="Arial" panose="020B0604020202020204" pitchFamily="34" charset="0"/>
              <a:buChar char="•"/>
            </a:pPr>
            <a:r>
              <a:rPr lang="en-US" dirty="0">
                <a:latin typeface="Arial"/>
                <a:cs typeface="Arial"/>
              </a:rPr>
              <a:t>SELECT &gt; CIP Code</a:t>
            </a:r>
          </a:p>
          <a:p>
            <a:pPr marL="171450" lvl="1" indent="-171450" algn="l" defTabSz="800100">
              <a:lnSpc>
                <a:spcPct val="90000"/>
              </a:lnSpc>
              <a:spcBef>
                <a:spcPct val="0"/>
              </a:spcBef>
              <a:spcAft>
                <a:spcPct val="15000"/>
              </a:spcAft>
              <a:buFont typeface="Arial" panose="020B0604020202020204" pitchFamily="34" charset="0"/>
              <a:buChar char="•"/>
            </a:pPr>
            <a:r>
              <a:rPr lang="en-US" sz="1800" kern="1200" dirty="0">
                <a:latin typeface="Arial"/>
                <a:cs typeface="Arial"/>
              </a:rPr>
              <a:t>SELECT &gt; A Program of Study</a:t>
            </a:r>
          </a:p>
          <a:p>
            <a:pPr marL="171450" lvl="1" indent="-171450" algn="l" defTabSz="800100">
              <a:lnSpc>
                <a:spcPct val="90000"/>
              </a:lnSpc>
              <a:spcBef>
                <a:spcPct val="0"/>
              </a:spcBef>
              <a:spcAft>
                <a:spcPct val="15000"/>
              </a:spcAft>
              <a:buFont typeface="Arial" panose="020B0604020202020204" pitchFamily="34" charset="0"/>
              <a:buChar char="•"/>
            </a:pPr>
            <a:r>
              <a:rPr lang="en-US" dirty="0">
                <a:latin typeface="Arial"/>
                <a:cs typeface="Arial"/>
              </a:rPr>
              <a:t>SELECT &gt; Your Graduation Year</a:t>
            </a:r>
          </a:p>
          <a:p>
            <a:pPr marL="171450" lvl="1" indent="-171450" algn="l" defTabSz="800100">
              <a:lnSpc>
                <a:spcPct val="90000"/>
              </a:lnSpc>
              <a:spcBef>
                <a:spcPct val="0"/>
              </a:spcBef>
              <a:spcAft>
                <a:spcPct val="15000"/>
              </a:spcAft>
              <a:buFont typeface="Arial" panose="020B0604020202020204" pitchFamily="34" charset="0"/>
              <a:buChar char="•"/>
            </a:pPr>
            <a:r>
              <a:rPr lang="en-US" sz="1800" kern="1200" dirty="0">
                <a:latin typeface="Arial"/>
                <a:cs typeface="Arial"/>
              </a:rPr>
              <a:t>SELECT &gt; Search</a:t>
            </a:r>
            <a:endParaRPr lang="en-US" sz="1800" kern="1200" dirty="0"/>
          </a:p>
        </p:txBody>
      </p:sp>
      <p:sp>
        <p:nvSpPr>
          <p:cNvPr id="10" name="Freeform: Shape 9" descr="To find SOAR agreements by CIP select PA Bureau of Career and Technical Education, then selection show advanced search options, then select major or program.&#10;&#10;">
            <a:extLst>
              <a:ext uri="{FF2B5EF4-FFF2-40B4-BE49-F238E27FC236}">
                <a16:creationId xmlns:a16="http://schemas.microsoft.com/office/drawing/2014/main" id="{D6F604F0-0007-9E50-FC65-3E59966879F8}"/>
              </a:ext>
            </a:extLst>
          </p:cNvPr>
          <p:cNvSpPr/>
          <p:nvPr/>
        </p:nvSpPr>
        <p:spPr>
          <a:xfrm>
            <a:off x="838200" y="3742742"/>
            <a:ext cx="3785616" cy="1186547"/>
          </a:xfrm>
          <a:custGeom>
            <a:avLst/>
            <a:gdLst>
              <a:gd name="csX0" fmla="*/ 0 w 3785616"/>
              <a:gd name="csY0" fmla="*/ 197762 h 1186547"/>
              <a:gd name="csX1" fmla="*/ 197762 w 3785616"/>
              <a:gd name="csY1" fmla="*/ 0 h 1186547"/>
              <a:gd name="csX2" fmla="*/ 3587854 w 3785616"/>
              <a:gd name="csY2" fmla="*/ 0 h 1186547"/>
              <a:gd name="csX3" fmla="*/ 3785616 w 3785616"/>
              <a:gd name="csY3" fmla="*/ 197762 h 1186547"/>
              <a:gd name="csX4" fmla="*/ 3785616 w 3785616"/>
              <a:gd name="csY4" fmla="*/ 988785 h 1186547"/>
              <a:gd name="csX5" fmla="*/ 3587854 w 3785616"/>
              <a:gd name="csY5" fmla="*/ 1186547 h 1186547"/>
              <a:gd name="csX6" fmla="*/ 197762 w 3785616"/>
              <a:gd name="csY6" fmla="*/ 1186547 h 1186547"/>
              <a:gd name="csX7" fmla="*/ 0 w 3785616"/>
              <a:gd name="csY7" fmla="*/ 988785 h 1186547"/>
              <a:gd name="csX8" fmla="*/ 0 w 3785616"/>
              <a:gd name="csY8" fmla="*/ 197762 h 118654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3785616" h="1186547">
                <a:moveTo>
                  <a:pt x="0" y="197762"/>
                </a:moveTo>
                <a:cubicBezTo>
                  <a:pt x="0" y="88541"/>
                  <a:pt x="88541" y="0"/>
                  <a:pt x="197762" y="0"/>
                </a:cubicBezTo>
                <a:lnTo>
                  <a:pt x="3587854" y="0"/>
                </a:lnTo>
                <a:cubicBezTo>
                  <a:pt x="3697075" y="0"/>
                  <a:pt x="3785616" y="88541"/>
                  <a:pt x="3785616" y="197762"/>
                </a:cubicBezTo>
                <a:lnTo>
                  <a:pt x="3785616" y="988785"/>
                </a:lnTo>
                <a:cubicBezTo>
                  <a:pt x="3785616" y="1098006"/>
                  <a:pt x="3697075" y="1186547"/>
                  <a:pt x="3587854" y="1186547"/>
                </a:cubicBezTo>
                <a:lnTo>
                  <a:pt x="197762" y="1186547"/>
                </a:lnTo>
                <a:cubicBezTo>
                  <a:pt x="88541" y="1186547"/>
                  <a:pt x="0" y="1098006"/>
                  <a:pt x="0" y="988785"/>
                </a:cubicBezTo>
                <a:lnTo>
                  <a:pt x="0" y="197762"/>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126502" tIns="92212" rIns="126502" bIns="92212"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a:cs typeface="Arial"/>
              </a:rPr>
              <a:t>To find SOAR agreements by CIP</a:t>
            </a:r>
            <a:endParaRPr lang="en-US" sz="1800" kern="1200" dirty="0"/>
          </a:p>
        </p:txBody>
      </p:sp>
      <p:sp>
        <p:nvSpPr>
          <p:cNvPr id="11" name="Freeform: Shape 10" descr="CONTINUE to check the site for new statewide agreements&#10;">
            <a:extLst>
              <a:ext uri="{FF2B5EF4-FFF2-40B4-BE49-F238E27FC236}">
                <a16:creationId xmlns:a16="http://schemas.microsoft.com/office/drawing/2014/main" id="{DC8AC4DF-744D-467B-2A74-216FFC2B5F11}"/>
              </a:ext>
            </a:extLst>
          </p:cNvPr>
          <p:cNvSpPr/>
          <p:nvPr/>
        </p:nvSpPr>
        <p:spPr>
          <a:xfrm>
            <a:off x="838200" y="4988617"/>
            <a:ext cx="3785616" cy="1186547"/>
          </a:xfrm>
          <a:custGeom>
            <a:avLst/>
            <a:gdLst>
              <a:gd name="csX0" fmla="*/ 0 w 3785616"/>
              <a:gd name="csY0" fmla="*/ 197762 h 1186547"/>
              <a:gd name="csX1" fmla="*/ 197762 w 3785616"/>
              <a:gd name="csY1" fmla="*/ 0 h 1186547"/>
              <a:gd name="csX2" fmla="*/ 3587854 w 3785616"/>
              <a:gd name="csY2" fmla="*/ 0 h 1186547"/>
              <a:gd name="csX3" fmla="*/ 3785616 w 3785616"/>
              <a:gd name="csY3" fmla="*/ 197762 h 1186547"/>
              <a:gd name="csX4" fmla="*/ 3785616 w 3785616"/>
              <a:gd name="csY4" fmla="*/ 988785 h 1186547"/>
              <a:gd name="csX5" fmla="*/ 3587854 w 3785616"/>
              <a:gd name="csY5" fmla="*/ 1186547 h 1186547"/>
              <a:gd name="csX6" fmla="*/ 197762 w 3785616"/>
              <a:gd name="csY6" fmla="*/ 1186547 h 1186547"/>
              <a:gd name="csX7" fmla="*/ 0 w 3785616"/>
              <a:gd name="csY7" fmla="*/ 988785 h 1186547"/>
              <a:gd name="csX8" fmla="*/ 0 w 3785616"/>
              <a:gd name="csY8" fmla="*/ 197762 h 118654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3785616" h="1186547">
                <a:moveTo>
                  <a:pt x="0" y="197762"/>
                </a:moveTo>
                <a:cubicBezTo>
                  <a:pt x="0" y="88541"/>
                  <a:pt x="88541" y="0"/>
                  <a:pt x="197762" y="0"/>
                </a:cubicBezTo>
                <a:lnTo>
                  <a:pt x="3587854" y="0"/>
                </a:lnTo>
                <a:cubicBezTo>
                  <a:pt x="3697075" y="0"/>
                  <a:pt x="3785616" y="88541"/>
                  <a:pt x="3785616" y="197762"/>
                </a:cubicBezTo>
                <a:lnTo>
                  <a:pt x="3785616" y="988785"/>
                </a:lnTo>
                <a:cubicBezTo>
                  <a:pt x="3785616" y="1098006"/>
                  <a:pt x="3697075" y="1186547"/>
                  <a:pt x="3587854" y="1186547"/>
                </a:cubicBezTo>
                <a:lnTo>
                  <a:pt x="197762" y="1186547"/>
                </a:lnTo>
                <a:cubicBezTo>
                  <a:pt x="88541" y="1186547"/>
                  <a:pt x="0" y="1098006"/>
                  <a:pt x="0" y="988785"/>
                </a:cubicBezTo>
                <a:lnTo>
                  <a:pt x="0" y="197762"/>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126502" tIns="92212" rIns="126502" bIns="92212"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a:cs typeface="Arial"/>
              </a:rPr>
              <a:t>CONTINUE to check the site for new statewide agreements</a:t>
            </a:r>
            <a:endParaRPr lang="en-US" sz="1800" kern="1200" dirty="0"/>
          </a:p>
        </p:txBody>
      </p:sp>
      <p:sp>
        <p:nvSpPr>
          <p:cNvPr id="5" name="Slide Number Placeholder 4">
            <a:extLst>
              <a:ext uri="{FF2B5EF4-FFF2-40B4-BE49-F238E27FC236}">
                <a16:creationId xmlns:a16="http://schemas.microsoft.com/office/drawing/2014/main" id="{4F90DBFB-2A50-28EC-5D5E-01C41E774804}"/>
              </a:ext>
            </a:extLst>
          </p:cNvPr>
          <p:cNvSpPr>
            <a:spLocks noGrp="1"/>
          </p:cNvSpPr>
          <p:nvPr>
            <p:ph type="sldNum" sz="quarter" idx="12"/>
          </p:nvPr>
        </p:nvSpPr>
        <p:spPr/>
        <p:txBody>
          <a:bodyPr/>
          <a:lstStyle/>
          <a:p>
            <a:fld id="{B24F5015-3417-4B27-A586-E4CCF4D77832}" type="slidenum">
              <a:rPr lang="en-US" smtClean="0"/>
              <a:t>19</a:t>
            </a:fld>
            <a:endParaRPr lang="en-US" dirty="0"/>
          </a:p>
        </p:txBody>
      </p:sp>
    </p:spTree>
    <p:extLst>
      <p:ext uri="{BB962C8B-B14F-4D97-AF65-F5344CB8AC3E}">
        <p14:creationId xmlns:p14="http://schemas.microsoft.com/office/powerpoint/2010/main" val="3186470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8B210-EBB0-594E-EB88-93C44BC15D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90DB4B-C989-B329-D8E9-EB4C4F7FD5A8}"/>
              </a:ext>
            </a:extLst>
          </p:cNvPr>
          <p:cNvSpPr>
            <a:spLocks noGrp="1"/>
          </p:cNvSpPr>
          <p:nvPr>
            <p:ph type="title"/>
          </p:nvPr>
        </p:nvSpPr>
        <p:spPr/>
        <p:txBody>
          <a:bodyPr/>
          <a:lstStyle/>
          <a:p>
            <a:r>
              <a:rPr lang="en-US" sz="4400" dirty="0"/>
              <a:t>Career and Technical Education</a:t>
            </a:r>
            <a:endParaRPr lang="en-US" dirty="0"/>
          </a:p>
        </p:txBody>
      </p:sp>
      <p:sp>
        <p:nvSpPr>
          <p:cNvPr id="6" name="Content Placeholder 2">
            <a:extLst>
              <a:ext uri="{FF2B5EF4-FFF2-40B4-BE49-F238E27FC236}">
                <a16:creationId xmlns:a16="http://schemas.microsoft.com/office/drawing/2014/main" id="{CADECF2D-464E-0C6D-FF81-D10265267926}"/>
              </a:ext>
            </a:extLst>
          </p:cNvPr>
          <p:cNvSpPr>
            <a:spLocks noGrp="1"/>
          </p:cNvSpPr>
          <p:nvPr>
            <p:ph idx="1"/>
          </p:nvPr>
        </p:nvSpPr>
        <p:spPr>
          <a:xfrm>
            <a:off x="838200" y="1690688"/>
            <a:ext cx="10515600" cy="3255422"/>
          </a:xfrm>
        </p:spPr>
        <p:txBody>
          <a:bodyPr>
            <a:normAutofit/>
          </a:bodyPr>
          <a:lstStyle/>
          <a:p>
            <a:pPr marL="0" indent="0" algn="ctr">
              <a:buNone/>
            </a:pPr>
            <a:r>
              <a:rPr lang="en-US" dirty="0">
                <a:latin typeface="Arial" panose="020B0604020202020204" pitchFamily="34" charset="0"/>
                <a:cs typeface="Arial" panose="020B0604020202020204" pitchFamily="34" charset="0"/>
              </a:rPr>
              <a:t>Goals as outlin</a:t>
            </a:r>
            <a:r>
              <a:rPr lang="en-US" dirty="0"/>
              <a:t>ed in Perkins V State Plan</a:t>
            </a:r>
            <a:endParaRPr lang="en-US" dirty="0">
              <a:latin typeface="Arial" panose="020B0604020202020204" pitchFamily="34" charset="0"/>
              <a:cs typeface="Arial" panose="020B0604020202020204" pitchFamily="34" charset="0"/>
            </a:endParaRPr>
          </a:p>
        </p:txBody>
      </p:sp>
      <p:graphicFrame>
        <p:nvGraphicFramePr>
          <p:cNvPr id="7" name="Diagram 6" descr="This slide describes the goals outlined in the Perkins V State Plan.  The goals of the plan include increase academic achievement, technical attainment, business and industry engagement in CTE, and students have access to at least one high value industry recognized postsecondary credential.">
            <a:extLst>
              <a:ext uri="{FF2B5EF4-FFF2-40B4-BE49-F238E27FC236}">
                <a16:creationId xmlns:a16="http://schemas.microsoft.com/office/drawing/2014/main" id="{2E7C9221-4ACC-FD86-DF26-ED23C6BF1D39}"/>
              </a:ext>
            </a:extLst>
          </p:cNvPr>
          <p:cNvGraphicFramePr/>
          <p:nvPr>
            <p:extLst>
              <p:ext uri="{D42A27DB-BD31-4B8C-83A1-F6EECF244321}">
                <p14:modId xmlns:p14="http://schemas.microsoft.com/office/powerpoint/2010/main" val="1651237497"/>
              </p:ext>
            </p:extLst>
          </p:nvPr>
        </p:nvGraphicFramePr>
        <p:xfrm>
          <a:off x="1273556" y="2221992"/>
          <a:ext cx="9644888" cy="3925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a:extLst>
              <a:ext uri="{FF2B5EF4-FFF2-40B4-BE49-F238E27FC236}">
                <a16:creationId xmlns:a16="http://schemas.microsoft.com/office/drawing/2014/main" id="{EDA44B32-08F0-3B79-CB08-3B182FC4B3F4}"/>
              </a:ext>
            </a:extLst>
          </p:cNvPr>
          <p:cNvSpPr>
            <a:spLocks noGrp="1"/>
          </p:cNvSpPr>
          <p:nvPr>
            <p:ph type="sldNum" sz="quarter" idx="12"/>
          </p:nvPr>
        </p:nvSpPr>
        <p:spPr/>
        <p:txBody>
          <a:bodyPr/>
          <a:lstStyle/>
          <a:p>
            <a:fld id="{B24F5015-3417-4B27-A586-E4CCF4D77832}" type="slidenum">
              <a:rPr lang="en-US" smtClean="0"/>
              <a:t>2</a:t>
            </a:fld>
            <a:endParaRPr lang="en-US" dirty="0"/>
          </a:p>
        </p:txBody>
      </p:sp>
    </p:spTree>
    <p:extLst>
      <p:ext uri="{BB962C8B-B14F-4D97-AF65-F5344CB8AC3E}">
        <p14:creationId xmlns:p14="http://schemas.microsoft.com/office/powerpoint/2010/main" val="26467729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A6AB5-89AC-14F9-51E0-24A9FABFCCDA}"/>
              </a:ext>
            </a:extLst>
          </p:cNvPr>
          <p:cNvSpPr>
            <a:spLocks noGrp="1"/>
          </p:cNvSpPr>
          <p:nvPr>
            <p:ph type="title"/>
          </p:nvPr>
        </p:nvSpPr>
        <p:spPr/>
        <p:txBody>
          <a:bodyPr/>
          <a:lstStyle/>
          <a:p>
            <a:r>
              <a:rPr lang="en-US" dirty="0"/>
              <a:t>SOAR Agreement Participation</a:t>
            </a:r>
          </a:p>
        </p:txBody>
      </p:sp>
      <p:sp>
        <p:nvSpPr>
          <p:cNvPr id="3" name="Content Placeholder 2" descr="215 Students Occupationally and Academically Ready (SOAR) Statewide Programs of Study (POS) agreements entered on www.collegetransfer.net.&#10;&#10;37 Programs of Study with the addition of Construction Trades CIP 46.9999 as of January 2026&#10;&#10;Nine of Twenty-one Perkins participating postsecondary institutions reported SOAR students that matriculated in the most recent academic year 2024-2025.&#10;&#10;Based on reported data as submitted to PIMS for academic year 2024-2025, 82 students were awarded a total of 791 postsecondary credits. ">
            <a:extLst>
              <a:ext uri="{FF2B5EF4-FFF2-40B4-BE49-F238E27FC236}">
                <a16:creationId xmlns:a16="http://schemas.microsoft.com/office/drawing/2014/main" id="{F68F3646-5099-89A8-8563-45C43904578D}"/>
              </a:ext>
            </a:extLst>
          </p:cNvPr>
          <p:cNvSpPr>
            <a:spLocks noGrp="1"/>
          </p:cNvSpPr>
          <p:nvPr>
            <p:ph idx="1"/>
          </p:nvPr>
        </p:nvSpPr>
        <p:spPr>
          <a:xfrm>
            <a:off x="838200" y="1815793"/>
            <a:ext cx="10515600" cy="4351338"/>
          </a:xfrm>
          <a:ln>
            <a:solidFill>
              <a:schemeClr val="tx2">
                <a:lumMod val="60000"/>
                <a:lumOff val="40000"/>
              </a:schemeClr>
            </a:solidFill>
          </a:ln>
        </p:spPr>
        <p:txBody>
          <a:bodyPr>
            <a:normAutofit fontScale="85000" lnSpcReduction="20000"/>
          </a:bodyPr>
          <a:lstStyle/>
          <a:p>
            <a:r>
              <a:rPr lang="en-US" dirty="0">
                <a:highlight>
                  <a:srgbClr val="FFFF00"/>
                </a:highlight>
              </a:rPr>
              <a:t>215</a:t>
            </a:r>
            <a:r>
              <a:rPr lang="en-US" dirty="0"/>
              <a:t> Students Occupationally and Academically Ready (SOAR) Statewide Programs of Study (POS) agreements entered on </a:t>
            </a:r>
            <a:r>
              <a:rPr lang="en-US" u="sng" dirty="0">
                <a:solidFill>
                  <a:schemeClr val="tx2">
                    <a:lumMod val="60000"/>
                    <a:lumOff val="40000"/>
                  </a:schemeClr>
                </a:solidFill>
                <a:hlinkClick r:id="rId3">
                  <a:extLst>
                    <a:ext uri="{A12FA001-AC4F-418D-AE19-62706E023703}">
                      <ahyp:hlinkClr xmlns:ahyp="http://schemas.microsoft.com/office/drawing/2018/hyperlinkcolor" val="tx"/>
                    </a:ext>
                  </a:extLst>
                </a:hlinkClick>
              </a:rPr>
              <a:t>www.collegetransfer.net.</a:t>
            </a:r>
            <a:endParaRPr lang="en-US" u="sng" dirty="0">
              <a:solidFill>
                <a:schemeClr val="tx2">
                  <a:lumMod val="60000"/>
                  <a:lumOff val="40000"/>
                </a:schemeClr>
              </a:solidFill>
            </a:endParaRPr>
          </a:p>
          <a:p>
            <a:endParaRPr lang="en-US" u="sng" dirty="0"/>
          </a:p>
          <a:p>
            <a:r>
              <a:rPr lang="en-US" dirty="0">
                <a:highlight>
                  <a:srgbClr val="FFFF00"/>
                </a:highlight>
              </a:rPr>
              <a:t>37 </a:t>
            </a:r>
            <a:r>
              <a:rPr lang="en-US" dirty="0"/>
              <a:t>Programs of Study with the addition of Construction Trades CIP 46.9999 as of January 2026</a:t>
            </a:r>
          </a:p>
          <a:p>
            <a:endParaRPr lang="en-US" dirty="0"/>
          </a:p>
          <a:p>
            <a:r>
              <a:rPr lang="en-US" dirty="0">
                <a:highlight>
                  <a:srgbClr val="FFFF00"/>
                </a:highlight>
              </a:rPr>
              <a:t>Nine of Twenty-one </a:t>
            </a:r>
            <a:r>
              <a:rPr lang="en-US" dirty="0"/>
              <a:t>Perkins participating postsecondary institutions reported SOAR students that matriculated in the most recent academic year 2024-2025.</a:t>
            </a:r>
          </a:p>
          <a:p>
            <a:endParaRPr lang="en-US" dirty="0"/>
          </a:p>
          <a:p>
            <a:r>
              <a:rPr lang="en-US" dirty="0"/>
              <a:t>Based on reported data as submitted to PIMS for academic year 2024-2025, </a:t>
            </a:r>
            <a:r>
              <a:rPr lang="en-US" dirty="0">
                <a:highlight>
                  <a:srgbClr val="FFFF00"/>
                </a:highlight>
              </a:rPr>
              <a:t>82</a:t>
            </a:r>
            <a:r>
              <a:rPr lang="en-US" dirty="0"/>
              <a:t> students were awarded a total of </a:t>
            </a:r>
            <a:r>
              <a:rPr lang="en-US" dirty="0">
                <a:highlight>
                  <a:srgbClr val="FFFF00"/>
                </a:highlight>
              </a:rPr>
              <a:t>791</a:t>
            </a:r>
            <a:r>
              <a:rPr lang="en-US" dirty="0"/>
              <a:t> postsecondary credits. </a:t>
            </a:r>
          </a:p>
        </p:txBody>
      </p:sp>
      <p:sp>
        <p:nvSpPr>
          <p:cNvPr id="5" name="Slide Number Placeholder 4">
            <a:extLst>
              <a:ext uri="{FF2B5EF4-FFF2-40B4-BE49-F238E27FC236}">
                <a16:creationId xmlns:a16="http://schemas.microsoft.com/office/drawing/2014/main" id="{D3347F3D-6662-291E-998E-899D7B4CE0E5}"/>
              </a:ext>
            </a:extLst>
          </p:cNvPr>
          <p:cNvSpPr>
            <a:spLocks noGrp="1"/>
          </p:cNvSpPr>
          <p:nvPr>
            <p:ph type="sldNum" sz="quarter" idx="12"/>
          </p:nvPr>
        </p:nvSpPr>
        <p:spPr/>
        <p:txBody>
          <a:bodyPr/>
          <a:lstStyle/>
          <a:p>
            <a:fld id="{B24F5015-3417-4B27-A586-E4CCF4D77832}" type="slidenum">
              <a:rPr lang="en-US" smtClean="0"/>
              <a:t>20</a:t>
            </a:fld>
            <a:endParaRPr lang="en-US" dirty="0"/>
          </a:p>
        </p:txBody>
      </p:sp>
    </p:spTree>
    <p:extLst>
      <p:ext uri="{BB962C8B-B14F-4D97-AF65-F5344CB8AC3E}">
        <p14:creationId xmlns:p14="http://schemas.microsoft.com/office/powerpoint/2010/main" val="27845144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D1596-9810-F7AF-CC9A-700D0B30B7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359727-F460-C2EB-46B1-857833D36D5F}"/>
              </a:ext>
            </a:extLst>
          </p:cNvPr>
          <p:cNvSpPr>
            <a:spLocks noGrp="1"/>
          </p:cNvSpPr>
          <p:nvPr>
            <p:ph type="title"/>
          </p:nvPr>
        </p:nvSpPr>
        <p:spPr/>
        <p:txBody>
          <a:bodyPr/>
          <a:lstStyle/>
          <a:p>
            <a:r>
              <a:rPr lang="en-US" dirty="0"/>
              <a:t>SOAR Agreement Participation </a:t>
            </a:r>
          </a:p>
        </p:txBody>
      </p:sp>
      <p:sp>
        <p:nvSpPr>
          <p:cNvPr id="3" name="Content Placeholder 2" descr="Since the 2011 implementation, a total of 605 students earned a total of 5916 postsecondary credits through SOAR articulation.&#10;">
            <a:extLst>
              <a:ext uri="{FF2B5EF4-FFF2-40B4-BE49-F238E27FC236}">
                <a16:creationId xmlns:a16="http://schemas.microsoft.com/office/drawing/2014/main" id="{DC06CE39-860A-6A7D-3F11-4F530A21037C}"/>
              </a:ext>
            </a:extLst>
          </p:cNvPr>
          <p:cNvSpPr>
            <a:spLocks noGrp="1"/>
          </p:cNvSpPr>
          <p:nvPr>
            <p:ph idx="1"/>
          </p:nvPr>
        </p:nvSpPr>
        <p:spPr/>
        <p:txBody>
          <a:bodyPr>
            <a:normAutofit/>
          </a:bodyPr>
          <a:lstStyle/>
          <a:p>
            <a:r>
              <a:rPr lang="en-US" sz="2400" dirty="0"/>
              <a:t>Since the 2011 implementation, a total of </a:t>
            </a:r>
            <a:r>
              <a:rPr lang="en-US" sz="2400" dirty="0">
                <a:highlight>
                  <a:srgbClr val="FFFF00"/>
                </a:highlight>
              </a:rPr>
              <a:t>605</a:t>
            </a:r>
            <a:r>
              <a:rPr lang="en-US" sz="2400" dirty="0"/>
              <a:t> students earned a total of </a:t>
            </a:r>
            <a:r>
              <a:rPr lang="en-US" sz="2400" dirty="0">
                <a:highlight>
                  <a:srgbClr val="FFFF00"/>
                </a:highlight>
              </a:rPr>
              <a:t>5916</a:t>
            </a:r>
            <a:r>
              <a:rPr lang="en-US" sz="2400" dirty="0"/>
              <a:t> postsecondary credits through SOAR articulation.</a:t>
            </a:r>
          </a:p>
          <a:p>
            <a:endParaRPr lang="en-US" dirty="0"/>
          </a:p>
          <a:p>
            <a:endParaRPr lang="en-US" dirty="0"/>
          </a:p>
        </p:txBody>
      </p:sp>
      <p:sp>
        <p:nvSpPr>
          <p:cNvPr id="5" name="Slide Number Placeholder 4">
            <a:extLst>
              <a:ext uri="{FF2B5EF4-FFF2-40B4-BE49-F238E27FC236}">
                <a16:creationId xmlns:a16="http://schemas.microsoft.com/office/drawing/2014/main" id="{B185494F-61D8-6F89-E94A-3EC1E09A3395}"/>
              </a:ext>
            </a:extLst>
          </p:cNvPr>
          <p:cNvSpPr>
            <a:spLocks noGrp="1"/>
          </p:cNvSpPr>
          <p:nvPr>
            <p:ph type="sldNum" sz="quarter" idx="12"/>
          </p:nvPr>
        </p:nvSpPr>
        <p:spPr/>
        <p:txBody>
          <a:bodyPr/>
          <a:lstStyle/>
          <a:p>
            <a:fld id="{B24F5015-3417-4B27-A586-E4CCF4D77832}" type="slidenum">
              <a:rPr lang="en-US" smtClean="0"/>
              <a:t>21</a:t>
            </a:fld>
            <a:endParaRPr lang="en-US" dirty="0"/>
          </a:p>
        </p:txBody>
      </p:sp>
    </p:spTree>
    <p:extLst>
      <p:ext uri="{BB962C8B-B14F-4D97-AF65-F5344CB8AC3E}">
        <p14:creationId xmlns:p14="http://schemas.microsoft.com/office/powerpoint/2010/main" val="25335789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9EE07-5F47-87E6-64E2-093BA052BE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6FA175-C6CA-4206-FF2B-7E86B2192C0F}"/>
              </a:ext>
            </a:extLst>
          </p:cNvPr>
          <p:cNvSpPr>
            <a:spLocks noGrp="1"/>
          </p:cNvSpPr>
          <p:nvPr>
            <p:ph type="title"/>
          </p:nvPr>
        </p:nvSpPr>
        <p:spPr/>
        <p:txBody>
          <a:bodyPr/>
          <a:lstStyle/>
          <a:p>
            <a:r>
              <a:rPr lang="en-US" dirty="0"/>
              <a:t>Postsecondary Information</a:t>
            </a:r>
          </a:p>
        </p:txBody>
      </p:sp>
      <p:graphicFrame>
        <p:nvGraphicFramePr>
          <p:cNvPr id="11" name="Diagram 10" descr="This slide describes that Postsecondary information posted in databases must align in CollegeTransfer, CATS, and PIMS.">
            <a:extLst>
              <a:ext uri="{FF2B5EF4-FFF2-40B4-BE49-F238E27FC236}">
                <a16:creationId xmlns:a16="http://schemas.microsoft.com/office/drawing/2014/main" id="{9E13AB28-1AD9-0C6B-1959-831EB9BC8B06}"/>
              </a:ext>
            </a:extLst>
          </p:cNvPr>
          <p:cNvGraphicFramePr/>
          <p:nvPr>
            <p:extLst>
              <p:ext uri="{D42A27DB-BD31-4B8C-83A1-F6EECF244321}">
                <p14:modId xmlns:p14="http://schemas.microsoft.com/office/powerpoint/2010/main" val="3160004474"/>
              </p:ext>
            </p:extLst>
          </p:nvPr>
        </p:nvGraphicFramePr>
        <p:xfrm>
          <a:off x="1155102" y="1314186"/>
          <a:ext cx="9881796"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a:extLst>
              <a:ext uri="{FF2B5EF4-FFF2-40B4-BE49-F238E27FC236}">
                <a16:creationId xmlns:a16="http://schemas.microsoft.com/office/drawing/2014/main" id="{ED3F056F-E606-CCCC-CBF7-CF659F7F945F}"/>
              </a:ext>
            </a:extLst>
          </p:cNvPr>
          <p:cNvSpPr>
            <a:spLocks noGrp="1"/>
          </p:cNvSpPr>
          <p:nvPr>
            <p:ph type="sldNum" sz="quarter" idx="12"/>
          </p:nvPr>
        </p:nvSpPr>
        <p:spPr/>
        <p:txBody>
          <a:bodyPr/>
          <a:lstStyle/>
          <a:p>
            <a:fld id="{B24F5015-3417-4B27-A586-E4CCF4D77832}" type="slidenum">
              <a:rPr lang="en-US" smtClean="0"/>
              <a:t>22</a:t>
            </a:fld>
            <a:endParaRPr lang="en-US" dirty="0"/>
          </a:p>
        </p:txBody>
      </p:sp>
    </p:spTree>
    <p:extLst>
      <p:ext uri="{BB962C8B-B14F-4D97-AF65-F5344CB8AC3E}">
        <p14:creationId xmlns:p14="http://schemas.microsoft.com/office/powerpoint/2010/main" val="39367954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5E4197-3E93-0D12-E58D-4B9BAFB62091}"/>
            </a:ext>
          </a:extLst>
        </p:cNvPr>
        <p:cNvGrpSpPr/>
        <p:nvPr/>
      </p:nvGrpSpPr>
      <p:grpSpPr>
        <a:xfrm>
          <a:off x="0" y="0"/>
          <a:ext cx="0" cy="0"/>
          <a:chOff x="0" y="0"/>
          <a:chExt cx="0" cy="0"/>
        </a:xfrm>
      </p:grpSpPr>
      <p:sp>
        <p:nvSpPr>
          <p:cNvPr id="2" name="Title 1" descr="Postsecondary PIMS Data">
            <a:extLst>
              <a:ext uri="{FF2B5EF4-FFF2-40B4-BE49-F238E27FC236}">
                <a16:creationId xmlns:a16="http://schemas.microsoft.com/office/drawing/2014/main" id="{CD94045C-F3C4-8E3E-8B32-88D335D66F2E}"/>
              </a:ext>
            </a:extLst>
          </p:cNvPr>
          <p:cNvSpPr>
            <a:spLocks noGrp="1"/>
          </p:cNvSpPr>
          <p:nvPr>
            <p:ph type="title"/>
          </p:nvPr>
        </p:nvSpPr>
        <p:spPr/>
        <p:txBody>
          <a:bodyPr/>
          <a:lstStyle/>
          <a:p>
            <a:r>
              <a:rPr lang="en-US" dirty="0"/>
              <a:t>Postsecondary PIMS Data</a:t>
            </a:r>
          </a:p>
        </p:txBody>
      </p:sp>
      <p:sp>
        <p:nvSpPr>
          <p:cNvPr id="3" name="Content Placeholder 2" descr="Graduating High School students have 16 months to use SOAR credits. &#10;Graduation year is relevant when reporting in PIMS. CIP codes and credits could change&#10;">
            <a:extLst>
              <a:ext uri="{FF2B5EF4-FFF2-40B4-BE49-F238E27FC236}">
                <a16:creationId xmlns:a16="http://schemas.microsoft.com/office/drawing/2014/main" id="{8CBAE062-4ECA-1820-BB65-865B75824FEB}"/>
              </a:ext>
            </a:extLst>
          </p:cNvPr>
          <p:cNvSpPr>
            <a:spLocks noGrp="1"/>
          </p:cNvSpPr>
          <p:nvPr>
            <p:ph sz="half" idx="1"/>
          </p:nvPr>
        </p:nvSpPr>
        <p:spPr>
          <a:xfrm>
            <a:off x="728473" y="2606040"/>
            <a:ext cx="5181600" cy="2356572"/>
          </a:xfrm>
        </p:spPr>
        <p:txBody>
          <a:bodyPr/>
          <a:lstStyle/>
          <a:p>
            <a:pPr marL="285750" indent="-285750"/>
            <a:r>
              <a:rPr lang="en-US" sz="2400" dirty="0"/>
              <a:t>Graduating High School students have 16 months to use SOAR credits</a:t>
            </a:r>
          </a:p>
          <a:p>
            <a:pPr marL="1200150" lvl="2" indent="-285750"/>
            <a:r>
              <a:rPr lang="en-US" dirty="0"/>
              <a:t>Graduation year is relevant when reporting in PIMS</a:t>
            </a:r>
          </a:p>
          <a:p>
            <a:pPr marL="1657350" lvl="3" indent="-285750"/>
            <a:r>
              <a:rPr lang="en-US" sz="2000" dirty="0">
                <a:latin typeface="Arial" panose="020B0604020202020204" pitchFamily="34" charset="0"/>
                <a:cs typeface="Arial" panose="020B0604020202020204" pitchFamily="34" charset="0"/>
              </a:rPr>
              <a:t>CIP codes and credits could change</a:t>
            </a:r>
          </a:p>
          <a:p>
            <a:pPr marL="0" indent="0">
              <a:buNone/>
            </a:pPr>
            <a:endParaRPr lang="en-US" sz="3200" dirty="0"/>
          </a:p>
          <a:p>
            <a:pPr lvl="1">
              <a:buFont typeface="Courier New" panose="02070309020205020404" pitchFamily="49" charset="0"/>
              <a:buChar char="o"/>
            </a:pPr>
            <a:endParaRPr lang="en-US" sz="2800" dirty="0">
              <a:latin typeface="Arial" panose="020B0604020202020204" pitchFamily="34" charset="0"/>
              <a:cs typeface="Arial" panose="020B0604020202020204" pitchFamily="34" charset="0"/>
            </a:endParaRPr>
          </a:p>
          <a:p>
            <a:pPr marL="457200" lvl="1" indent="0">
              <a:buNone/>
            </a:pPr>
            <a:endParaRPr lang="en-US" sz="2800" dirty="0">
              <a:latin typeface="Arial" panose="020B0604020202020204" pitchFamily="34" charset="0"/>
              <a:cs typeface="Arial" panose="020B0604020202020204" pitchFamily="34" charset="0"/>
            </a:endParaRPr>
          </a:p>
          <a:p>
            <a:pPr marL="0" indent="0">
              <a:buNone/>
            </a:pPr>
            <a:endParaRPr lang="en-US" sz="3200" dirty="0">
              <a:latin typeface="Arial" panose="020B0604020202020204" pitchFamily="34" charset="0"/>
              <a:cs typeface="Arial" panose="020B0604020202020204" pitchFamily="34" charset="0"/>
            </a:endParaRPr>
          </a:p>
          <a:p>
            <a:pPr marL="0" indent="0">
              <a:buNone/>
            </a:pPr>
            <a:endParaRPr lang="en-US" dirty="0"/>
          </a:p>
        </p:txBody>
      </p:sp>
      <p:pic>
        <p:nvPicPr>
          <p:cNvPr id="8" name="Content Placeholder 7" descr="This slide describes a 2024 graduate should have reported Postsecondary CIP of 11.1001 and 2025 graduate high school graduate would report Postsecondary CIP 11.0901.">
            <a:extLst>
              <a:ext uri="{FF2B5EF4-FFF2-40B4-BE49-F238E27FC236}">
                <a16:creationId xmlns:a16="http://schemas.microsoft.com/office/drawing/2014/main" id="{31B0E622-DC70-23E2-C61E-9A981F0A583D}"/>
              </a:ext>
              <a:ext uri="{C183D7F6-B498-43B3-948B-1728B52AA6E4}">
                <adec:decorative xmlns:adec="http://schemas.microsoft.com/office/drawing/2017/decorative" val="0"/>
              </a:ext>
            </a:extLst>
          </p:cNvPr>
          <p:cNvPicPr>
            <a:picLocks noGrp="1" noChangeAspect="1"/>
          </p:cNvPicPr>
          <p:nvPr>
            <p:ph sz="half" idx="2"/>
          </p:nvPr>
        </p:nvPicPr>
        <p:blipFill>
          <a:blip r:embed="rId2"/>
          <a:stretch>
            <a:fillRect/>
          </a:stretch>
        </p:blipFill>
        <p:spPr>
          <a:xfrm>
            <a:off x="6281929" y="2440158"/>
            <a:ext cx="5285232" cy="2688336"/>
          </a:xfrm>
          <a:prstGeom prst="rect">
            <a:avLst/>
          </a:prstGeom>
        </p:spPr>
      </p:pic>
      <p:sp>
        <p:nvSpPr>
          <p:cNvPr id="5" name="Slide Number Placeholder 4">
            <a:extLst>
              <a:ext uri="{FF2B5EF4-FFF2-40B4-BE49-F238E27FC236}">
                <a16:creationId xmlns:a16="http://schemas.microsoft.com/office/drawing/2014/main" id="{3FE6B96F-9391-439E-C1CB-2751DC7556F4}"/>
              </a:ext>
            </a:extLst>
          </p:cNvPr>
          <p:cNvSpPr>
            <a:spLocks noGrp="1"/>
          </p:cNvSpPr>
          <p:nvPr>
            <p:ph type="sldNum" sz="quarter" idx="12"/>
          </p:nvPr>
        </p:nvSpPr>
        <p:spPr/>
        <p:txBody>
          <a:bodyPr/>
          <a:lstStyle/>
          <a:p>
            <a:fld id="{B24F5015-3417-4B27-A586-E4CCF4D77832}" type="slidenum">
              <a:rPr lang="en-US" smtClean="0"/>
              <a:t>23</a:t>
            </a:fld>
            <a:endParaRPr lang="en-US" dirty="0"/>
          </a:p>
        </p:txBody>
      </p:sp>
    </p:spTree>
    <p:extLst>
      <p:ext uri="{BB962C8B-B14F-4D97-AF65-F5344CB8AC3E}">
        <p14:creationId xmlns:p14="http://schemas.microsoft.com/office/powerpoint/2010/main" val="41623931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B21473-0578-AB84-BBE5-567952CBAEF6}"/>
            </a:ext>
          </a:extLst>
        </p:cNvPr>
        <p:cNvGrpSpPr/>
        <p:nvPr/>
      </p:nvGrpSpPr>
      <p:grpSpPr>
        <a:xfrm>
          <a:off x="0" y="0"/>
          <a:ext cx="0" cy="0"/>
          <a:chOff x="0" y="0"/>
          <a:chExt cx="0" cy="0"/>
        </a:xfrm>
      </p:grpSpPr>
      <p:sp>
        <p:nvSpPr>
          <p:cNvPr id="9" name="Title 1" descr="6 POS Removed Due to No Articulation Agreements">
            <a:extLst>
              <a:ext uri="{FF2B5EF4-FFF2-40B4-BE49-F238E27FC236}">
                <a16:creationId xmlns:a16="http://schemas.microsoft.com/office/drawing/2014/main" id="{756D82CA-A10B-08D4-F337-50DAC7B9F0FE}"/>
              </a:ext>
            </a:extLst>
          </p:cNvPr>
          <p:cNvSpPr txBox="1">
            <a:spLocks noGrp="1"/>
          </p:cNvSpPr>
          <p:nvPr>
            <p:ph type="title" idx="4294967295"/>
          </p:nvPr>
        </p:nvSpPr>
        <p:spPr>
          <a:xfrm>
            <a:off x="838200" y="365125"/>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6 POS Removed Due to </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No Articulation Agreements</a:t>
            </a:r>
          </a:p>
        </p:txBody>
      </p:sp>
      <p:graphicFrame>
        <p:nvGraphicFramePr>
          <p:cNvPr id="18" name="Table 17">
            <a:extLst>
              <a:ext uri="{FF2B5EF4-FFF2-40B4-BE49-F238E27FC236}">
                <a16:creationId xmlns:a16="http://schemas.microsoft.com/office/drawing/2014/main" id="{57DD9E2F-1B6F-6866-E762-6A10066D9EEA}"/>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4109088659"/>
              </p:ext>
            </p:extLst>
          </p:nvPr>
        </p:nvGraphicFramePr>
        <p:xfrm>
          <a:off x="1824181" y="2317557"/>
          <a:ext cx="8543637" cy="3279682"/>
        </p:xfrm>
        <a:graphic>
          <a:graphicData uri="http://schemas.openxmlformats.org/drawingml/2006/table">
            <a:tbl>
              <a:tblPr firstRow="1" bandRow="1">
                <a:tableStyleId>{D27102A9-8310-4765-A935-A1911B00CA55}</a:tableStyleId>
              </a:tblPr>
              <a:tblGrid>
                <a:gridCol w="1746490">
                  <a:extLst>
                    <a:ext uri="{9D8B030D-6E8A-4147-A177-3AD203B41FA5}">
                      <a16:colId xmlns:a16="http://schemas.microsoft.com/office/drawing/2014/main" val="2245915476"/>
                    </a:ext>
                  </a:extLst>
                </a:gridCol>
                <a:gridCol w="6797147">
                  <a:extLst>
                    <a:ext uri="{9D8B030D-6E8A-4147-A177-3AD203B41FA5}">
                      <a16:colId xmlns:a16="http://schemas.microsoft.com/office/drawing/2014/main" val="3348528051"/>
                    </a:ext>
                  </a:extLst>
                </a:gridCol>
              </a:tblGrid>
              <a:tr h="46852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u="none" strike="noStrike" dirty="0">
                          <a:effectLst/>
                        </a:rPr>
                        <a:t>CIP</a:t>
                      </a:r>
                      <a:endParaRPr lang="en-US" sz="1800" b="1" i="0" u="none" strike="noStrike" dirty="0">
                        <a:solidFill>
                          <a:srgbClr val="000000"/>
                        </a:solidFill>
                        <a:effectLst/>
                        <a:latin typeface="Arial" panose="020B0604020202020204" pitchFamily="34" charset="0"/>
                        <a:cs typeface="Arial" panose="020B0604020202020204" pitchFamily="34" charset="0"/>
                      </a:endParaRPr>
                    </a:p>
                  </a:txBody>
                  <a:tcPr>
                    <a:cell3D prstMaterial="dkEdge">
                      <a:bevel prst="coolSlant"/>
                      <a:lightRig rig="flood" dir="t"/>
                    </a:cell3D>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u="none" strike="noStrike" dirty="0">
                          <a:effectLst/>
                        </a:rPr>
                        <a:t>PROGRAM TITLE</a:t>
                      </a:r>
                      <a:endParaRPr lang="en-US" sz="1800" b="1" i="0" u="none" strike="noStrike" dirty="0">
                        <a:solidFill>
                          <a:srgbClr val="000000"/>
                        </a:solidFill>
                        <a:effectLst/>
                        <a:latin typeface="Arial" panose="020B0604020202020204" pitchFamily="34" charset="0"/>
                        <a:cs typeface="Arial" panose="020B0604020202020204" pitchFamily="34" charset="0"/>
                      </a:endParaRPr>
                    </a:p>
                  </a:txBody>
                  <a:tcPr>
                    <a:cell3D prstMaterial="dkEdge">
                      <a:bevel prst="coolSlant"/>
                      <a:lightRig rig="flood" dir="t"/>
                    </a:cell3D>
                  </a:tcPr>
                </a:tc>
                <a:extLst>
                  <a:ext uri="{0D108BD9-81ED-4DB2-BD59-A6C34878D82A}">
                    <a16:rowId xmlns:a16="http://schemas.microsoft.com/office/drawing/2014/main" val="1048834725"/>
                  </a:ext>
                </a:extLst>
              </a:tr>
              <a:tr h="4685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u="none" strike="noStrike" dirty="0">
                          <a:effectLst/>
                        </a:rPr>
                        <a:t>1.8301</a:t>
                      </a:r>
                      <a:endParaRPr lang="en-US" sz="1800" b="0" i="0" u="none" strike="noStrike" dirty="0">
                        <a:solidFill>
                          <a:srgbClr val="000000"/>
                        </a:solidFill>
                        <a:effectLst/>
                        <a:latin typeface="Arial" panose="020B0604020202020204" pitchFamily="34" charset="0"/>
                        <a:cs typeface="Arial" panose="020B0604020202020204" pitchFamily="34" charset="0"/>
                      </a:endParaRPr>
                    </a:p>
                  </a:txBody>
                  <a:tcPr>
                    <a:cell3D prstMaterial="dkEdge">
                      <a:bevel prst="coolSlant"/>
                      <a:lightRig rig="flood" dir="t"/>
                    </a:cell3D>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u="none" strike="noStrike" dirty="0">
                          <a:effectLst/>
                        </a:rPr>
                        <a:t>Veterinary/Animal Health Tech/Veterinary Assistant</a:t>
                      </a:r>
                      <a:endParaRPr lang="en-US" sz="1800" b="0" i="0" u="none" strike="noStrike" dirty="0">
                        <a:solidFill>
                          <a:srgbClr val="000000"/>
                        </a:solidFill>
                        <a:effectLst/>
                        <a:latin typeface="Arial" panose="020B0604020202020204" pitchFamily="34" charset="0"/>
                        <a:cs typeface="Arial" panose="020B0604020202020204" pitchFamily="34" charset="0"/>
                      </a:endParaRPr>
                    </a:p>
                  </a:txBody>
                  <a:tcPr>
                    <a:cell3D prstMaterial="dkEdge">
                      <a:bevel prst="coolSlant"/>
                      <a:lightRig rig="flood" dir="t"/>
                    </a:cell3D>
                  </a:tcPr>
                </a:tc>
                <a:extLst>
                  <a:ext uri="{0D108BD9-81ED-4DB2-BD59-A6C34878D82A}">
                    <a16:rowId xmlns:a16="http://schemas.microsoft.com/office/drawing/2014/main" val="1898801027"/>
                  </a:ext>
                </a:extLst>
              </a:tr>
              <a:tr h="4685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u="none" strike="noStrike" dirty="0">
                          <a:effectLst/>
                        </a:rPr>
                        <a:t>26.1201</a:t>
                      </a:r>
                      <a:endParaRPr lang="en-US" sz="1800" b="0" i="0" u="none" strike="noStrike" dirty="0">
                        <a:solidFill>
                          <a:srgbClr val="000000"/>
                        </a:solidFill>
                        <a:effectLst/>
                        <a:latin typeface="Arial" panose="020B0604020202020204" pitchFamily="34" charset="0"/>
                        <a:cs typeface="Arial" panose="020B0604020202020204" pitchFamily="34" charset="0"/>
                      </a:endParaRPr>
                    </a:p>
                  </a:txBody>
                  <a:tcPr>
                    <a:cell3D prstMaterial="dkEdge">
                      <a:bevel prst="coolSlant"/>
                      <a:lightRig rig="flood" dir="t"/>
                    </a:cell3D>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u="none" strike="noStrike" dirty="0">
                          <a:effectLst/>
                        </a:rPr>
                        <a:t>Biotechnology</a:t>
                      </a:r>
                      <a:endParaRPr lang="en-US" sz="1800" b="0" i="0" u="none" strike="noStrike" dirty="0">
                        <a:solidFill>
                          <a:srgbClr val="000000"/>
                        </a:solidFill>
                        <a:effectLst/>
                        <a:latin typeface="Arial" panose="020B0604020202020204" pitchFamily="34" charset="0"/>
                        <a:cs typeface="Arial" panose="020B0604020202020204" pitchFamily="34" charset="0"/>
                      </a:endParaRPr>
                    </a:p>
                  </a:txBody>
                  <a:tcPr>
                    <a:cell3D prstMaterial="dkEdge">
                      <a:bevel prst="coolSlant"/>
                      <a:lightRig rig="flood" dir="t"/>
                    </a:cell3D>
                  </a:tcPr>
                </a:tc>
                <a:extLst>
                  <a:ext uri="{0D108BD9-81ED-4DB2-BD59-A6C34878D82A}">
                    <a16:rowId xmlns:a16="http://schemas.microsoft.com/office/drawing/2014/main" val="2296442502"/>
                  </a:ext>
                </a:extLst>
              </a:tr>
              <a:tr h="4685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u="none" strike="noStrike" dirty="0">
                          <a:effectLst/>
                        </a:rPr>
                        <a:t>47.0699</a:t>
                      </a:r>
                      <a:endParaRPr lang="en-US" sz="1800" b="0" i="0" u="none" strike="noStrike" dirty="0">
                        <a:solidFill>
                          <a:srgbClr val="000000"/>
                        </a:solidFill>
                        <a:effectLst/>
                        <a:latin typeface="Arial" panose="020B0604020202020204" pitchFamily="34" charset="0"/>
                        <a:cs typeface="Arial" panose="020B0604020202020204" pitchFamily="34" charset="0"/>
                      </a:endParaRPr>
                    </a:p>
                  </a:txBody>
                  <a:tcPr>
                    <a:cell3D prstMaterial="dkEdge">
                      <a:bevel prst="coolSlant"/>
                      <a:lightRig rig="flood" dir="t"/>
                    </a:cell3D>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u="none" strike="noStrike" dirty="0">
                          <a:effectLst/>
                        </a:rPr>
                        <a:t>Vehicle Maintenance Technology</a:t>
                      </a:r>
                      <a:endParaRPr lang="en-US" sz="1800" b="0" i="0" u="none" strike="noStrike" dirty="0">
                        <a:solidFill>
                          <a:srgbClr val="000000"/>
                        </a:solidFill>
                        <a:effectLst/>
                        <a:latin typeface="Arial" panose="020B0604020202020204" pitchFamily="34" charset="0"/>
                        <a:cs typeface="Arial" panose="020B0604020202020204" pitchFamily="34" charset="0"/>
                      </a:endParaRPr>
                    </a:p>
                  </a:txBody>
                  <a:tcPr>
                    <a:cell3D prstMaterial="dkEdge">
                      <a:bevel prst="coolSlant"/>
                      <a:lightRig rig="flood" dir="t"/>
                    </a:cell3D>
                  </a:tcPr>
                </a:tc>
                <a:extLst>
                  <a:ext uri="{0D108BD9-81ED-4DB2-BD59-A6C34878D82A}">
                    <a16:rowId xmlns:a16="http://schemas.microsoft.com/office/drawing/2014/main" val="3245308823"/>
                  </a:ext>
                </a:extLst>
              </a:tr>
              <a:tr h="4685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u="none" strike="noStrike" dirty="0">
                          <a:effectLst/>
                        </a:rPr>
                        <a:t>48.0703</a:t>
                      </a:r>
                      <a:endParaRPr lang="en-US" sz="1800" b="0" i="0" u="none" strike="noStrike" dirty="0">
                        <a:solidFill>
                          <a:srgbClr val="000000"/>
                        </a:solidFill>
                        <a:effectLst/>
                        <a:latin typeface="Arial" panose="020B0604020202020204" pitchFamily="34" charset="0"/>
                        <a:cs typeface="Arial" panose="020B0604020202020204" pitchFamily="34" charset="0"/>
                      </a:endParaRPr>
                    </a:p>
                  </a:txBody>
                  <a:tcPr>
                    <a:cell3D prstMaterial="dkEdge">
                      <a:bevel prst="coolSlant"/>
                      <a:lightRig rig="flood" dir="t"/>
                    </a:cell3D>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u="none" strike="noStrike" dirty="0">
                          <a:effectLst/>
                        </a:rPr>
                        <a:t>Cabinetmaking and Millwork</a:t>
                      </a:r>
                      <a:endParaRPr lang="en-US" sz="1800" b="0" i="0" u="none" strike="noStrike" dirty="0">
                        <a:solidFill>
                          <a:srgbClr val="000000"/>
                        </a:solidFill>
                        <a:effectLst/>
                        <a:latin typeface="Arial" panose="020B0604020202020204" pitchFamily="34" charset="0"/>
                        <a:cs typeface="Arial" panose="020B0604020202020204" pitchFamily="34" charset="0"/>
                      </a:endParaRPr>
                    </a:p>
                  </a:txBody>
                  <a:tcPr>
                    <a:cell3D prstMaterial="dkEdge">
                      <a:bevel prst="coolSlant"/>
                      <a:lightRig rig="flood" dir="t"/>
                    </a:cell3D>
                  </a:tcPr>
                </a:tc>
                <a:extLst>
                  <a:ext uri="{0D108BD9-81ED-4DB2-BD59-A6C34878D82A}">
                    <a16:rowId xmlns:a16="http://schemas.microsoft.com/office/drawing/2014/main" val="3076545666"/>
                  </a:ext>
                </a:extLst>
              </a:tr>
              <a:tr h="4685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u="none" strike="noStrike" dirty="0">
                          <a:effectLst/>
                        </a:rPr>
                        <a:t>51.0601</a:t>
                      </a:r>
                      <a:endParaRPr lang="en-US" sz="1800" b="0" i="0" u="none" strike="noStrike" dirty="0">
                        <a:solidFill>
                          <a:srgbClr val="000000"/>
                        </a:solidFill>
                        <a:effectLst/>
                        <a:latin typeface="Arial" panose="020B0604020202020204" pitchFamily="34" charset="0"/>
                        <a:cs typeface="Arial" panose="020B0604020202020204" pitchFamily="34" charset="0"/>
                      </a:endParaRPr>
                    </a:p>
                  </a:txBody>
                  <a:tcPr>
                    <a:cell3D prstMaterial="dkEdge">
                      <a:bevel prst="coolSlant"/>
                      <a:lightRig rig="flood" dir="t"/>
                    </a:cell3D>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u="none" strike="noStrike" dirty="0">
                          <a:effectLst/>
                        </a:rPr>
                        <a:t>Dental Assisting/Assistant</a:t>
                      </a:r>
                      <a:endParaRPr lang="en-US" sz="1800" b="0" i="0" u="none" strike="noStrike" dirty="0">
                        <a:solidFill>
                          <a:srgbClr val="000000"/>
                        </a:solidFill>
                        <a:effectLst/>
                        <a:latin typeface="Arial" panose="020B0604020202020204" pitchFamily="34" charset="0"/>
                        <a:cs typeface="Arial" panose="020B0604020202020204" pitchFamily="34" charset="0"/>
                      </a:endParaRPr>
                    </a:p>
                  </a:txBody>
                  <a:tcPr>
                    <a:cell3D prstMaterial="dkEdge">
                      <a:bevel prst="coolSlant"/>
                      <a:lightRig rig="flood" dir="t"/>
                    </a:cell3D>
                  </a:tcPr>
                </a:tc>
                <a:extLst>
                  <a:ext uri="{0D108BD9-81ED-4DB2-BD59-A6C34878D82A}">
                    <a16:rowId xmlns:a16="http://schemas.microsoft.com/office/drawing/2014/main" val="2236874644"/>
                  </a:ext>
                </a:extLst>
              </a:tr>
              <a:tr h="4685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u="none" strike="noStrike" dirty="0">
                          <a:effectLst/>
                        </a:rPr>
                        <a:t>52.0203</a:t>
                      </a:r>
                      <a:endParaRPr lang="en-US" sz="1800" b="0" i="0" u="none" strike="noStrike" dirty="0">
                        <a:solidFill>
                          <a:srgbClr val="000000"/>
                        </a:solidFill>
                        <a:effectLst/>
                        <a:latin typeface="Arial" panose="020B0604020202020204" pitchFamily="34" charset="0"/>
                        <a:cs typeface="Arial" panose="020B0604020202020204" pitchFamily="34" charset="0"/>
                      </a:endParaRPr>
                    </a:p>
                  </a:txBody>
                  <a:tcPr>
                    <a:cell3D prstMaterial="dkEdge">
                      <a:bevel prst="coolSlant"/>
                      <a:lightRig rig="flood" dir="t"/>
                    </a:cell3D>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u="none" strike="noStrike" dirty="0">
                          <a:effectLst/>
                        </a:rPr>
                        <a:t>Logistics, Materials &amp; Supply Chain Management</a:t>
                      </a:r>
                      <a:endParaRPr lang="en-US" sz="1800" b="0" i="0" u="none" strike="noStrike" dirty="0">
                        <a:solidFill>
                          <a:srgbClr val="000000"/>
                        </a:solidFill>
                        <a:effectLst/>
                        <a:latin typeface="Arial" panose="020B0604020202020204" pitchFamily="34" charset="0"/>
                        <a:cs typeface="Arial" panose="020B0604020202020204" pitchFamily="34" charset="0"/>
                      </a:endParaRPr>
                    </a:p>
                  </a:txBody>
                  <a:tcPr>
                    <a:cell3D prstMaterial="dkEdge">
                      <a:bevel prst="coolSlant"/>
                      <a:lightRig rig="flood" dir="t"/>
                    </a:cell3D>
                  </a:tcPr>
                </a:tc>
                <a:extLst>
                  <a:ext uri="{0D108BD9-81ED-4DB2-BD59-A6C34878D82A}">
                    <a16:rowId xmlns:a16="http://schemas.microsoft.com/office/drawing/2014/main" val="2354577530"/>
                  </a:ext>
                </a:extLst>
              </a:tr>
            </a:tbl>
          </a:graphicData>
        </a:graphic>
      </p:graphicFrame>
      <p:sp>
        <p:nvSpPr>
          <p:cNvPr id="6" name="Slide Number Placeholder 5">
            <a:extLst>
              <a:ext uri="{FF2B5EF4-FFF2-40B4-BE49-F238E27FC236}">
                <a16:creationId xmlns:a16="http://schemas.microsoft.com/office/drawing/2014/main" id="{19B9F848-9917-2DF6-1BB9-78BA0A5D5613}"/>
              </a:ext>
            </a:extLst>
          </p:cNvPr>
          <p:cNvSpPr>
            <a:spLocks noGrp="1"/>
          </p:cNvSpPr>
          <p:nvPr>
            <p:ph type="sldNum" sz="quarter" idx="12"/>
          </p:nvPr>
        </p:nvSpPr>
        <p:spPr/>
        <p:txBody>
          <a:bodyPr/>
          <a:lstStyle/>
          <a:p>
            <a:fld id="{B24F5015-3417-4B27-A586-E4CCF4D77832}" type="slidenum">
              <a:rPr lang="en-US" smtClean="0"/>
              <a:t>24</a:t>
            </a:fld>
            <a:endParaRPr lang="en-US" dirty="0"/>
          </a:p>
        </p:txBody>
      </p:sp>
    </p:spTree>
    <p:extLst>
      <p:ext uri="{BB962C8B-B14F-4D97-AF65-F5344CB8AC3E}">
        <p14:creationId xmlns:p14="http://schemas.microsoft.com/office/powerpoint/2010/main" val="7722811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descr="Various Postsecondary CIPs depending on path student takes">
            <a:extLst>
              <a:ext uri="{FF2B5EF4-FFF2-40B4-BE49-F238E27FC236}">
                <a16:creationId xmlns:a16="http://schemas.microsoft.com/office/drawing/2014/main" id="{D6B53104-3728-BB49-11CA-6C8F30C1D1E5}"/>
              </a:ext>
            </a:extLst>
          </p:cNvPr>
          <p:cNvSpPr>
            <a:spLocks noGrp="1"/>
          </p:cNvSpPr>
          <p:nvPr>
            <p:ph type="title"/>
          </p:nvPr>
        </p:nvSpPr>
        <p:spPr>
          <a:xfrm>
            <a:off x="838200" y="365125"/>
            <a:ext cx="10515600" cy="2277491"/>
          </a:xfrm>
        </p:spPr>
        <p:txBody>
          <a:bodyPr/>
          <a:lstStyle/>
          <a:p>
            <a:r>
              <a:rPr lang="en-US" dirty="0"/>
              <a:t>Various Postsecondary CIPs depending on path student takes</a:t>
            </a:r>
          </a:p>
        </p:txBody>
      </p:sp>
      <p:pic>
        <p:nvPicPr>
          <p:cNvPr id="10" name="Content Placeholder 9" descr="CIP 19.0706 Early Childhood Teaching pathway&#10;CIP 19.0708 Early Childhood Program Management pathway&#10;CIP 19.0709 Early Childhood Development pathway">
            <a:extLst>
              <a:ext uri="{FF2B5EF4-FFF2-40B4-BE49-F238E27FC236}">
                <a16:creationId xmlns:a16="http://schemas.microsoft.com/office/drawing/2014/main" id="{B4BBD1CF-275B-1861-45AF-31A216386C98}"/>
              </a:ext>
              <a:ext uri="{C183D7F6-B498-43B3-948B-1728B52AA6E4}">
                <adec:decorative xmlns:adec="http://schemas.microsoft.com/office/drawing/2017/decorative" val="0"/>
              </a:ext>
            </a:extLst>
          </p:cNvPr>
          <p:cNvPicPr>
            <a:picLocks noGrp="1" noChangeAspect="1"/>
          </p:cNvPicPr>
          <p:nvPr>
            <p:ph idx="1"/>
          </p:nvPr>
        </p:nvPicPr>
        <p:blipFill>
          <a:blip r:embed="rId2"/>
          <a:stretch>
            <a:fillRect/>
          </a:stretch>
        </p:blipFill>
        <p:spPr>
          <a:xfrm>
            <a:off x="838200" y="2770632"/>
            <a:ext cx="10515600" cy="2029537"/>
          </a:xfrm>
          <a:prstGeom prst="rect">
            <a:avLst/>
          </a:prstGeom>
        </p:spPr>
      </p:pic>
      <p:sp>
        <p:nvSpPr>
          <p:cNvPr id="6" name="Slide Number Placeholder 5">
            <a:extLst>
              <a:ext uri="{FF2B5EF4-FFF2-40B4-BE49-F238E27FC236}">
                <a16:creationId xmlns:a16="http://schemas.microsoft.com/office/drawing/2014/main" id="{BF0E6672-28CC-7926-2EAA-816186635EA9}"/>
              </a:ext>
            </a:extLst>
          </p:cNvPr>
          <p:cNvSpPr>
            <a:spLocks noGrp="1"/>
          </p:cNvSpPr>
          <p:nvPr>
            <p:ph type="sldNum" sz="quarter" idx="12"/>
          </p:nvPr>
        </p:nvSpPr>
        <p:spPr/>
        <p:txBody>
          <a:bodyPr/>
          <a:lstStyle/>
          <a:p>
            <a:fld id="{B24F5015-3417-4B27-A586-E4CCF4D77832}" type="slidenum">
              <a:rPr lang="en-US" smtClean="0"/>
              <a:t>25</a:t>
            </a:fld>
            <a:endParaRPr lang="en-US" dirty="0"/>
          </a:p>
        </p:txBody>
      </p:sp>
    </p:spTree>
    <p:extLst>
      <p:ext uri="{BB962C8B-B14F-4D97-AF65-F5344CB8AC3E}">
        <p14:creationId xmlns:p14="http://schemas.microsoft.com/office/powerpoint/2010/main" val="19872477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Credits change">
            <a:extLst>
              <a:ext uri="{FF2B5EF4-FFF2-40B4-BE49-F238E27FC236}">
                <a16:creationId xmlns:a16="http://schemas.microsoft.com/office/drawing/2014/main" id="{A5AD2AAB-A931-2098-8F2F-590B7A0C23F0}"/>
              </a:ext>
            </a:extLst>
          </p:cNvPr>
          <p:cNvSpPr>
            <a:spLocks noGrp="1"/>
          </p:cNvSpPr>
          <p:nvPr>
            <p:ph type="title"/>
          </p:nvPr>
        </p:nvSpPr>
        <p:spPr/>
        <p:txBody>
          <a:bodyPr/>
          <a:lstStyle/>
          <a:p>
            <a:r>
              <a:rPr lang="en-US" dirty="0"/>
              <a:t>Credits change</a:t>
            </a:r>
          </a:p>
        </p:txBody>
      </p:sp>
      <p:pic>
        <p:nvPicPr>
          <p:cNvPr id="7" name="Content Placeholder 6" descr=" If the student was a 2024 high school graduate, they should be awarded 13 credits.  But if they were a 2025 high school graduate, they should have been awarded 10 SOAR credits.">
            <a:extLst>
              <a:ext uri="{FF2B5EF4-FFF2-40B4-BE49-F238E27FC236}">
                <a16:creationId xmlns:a16="http://schemas.microsoft.com/office/drawing/2014/main" id="{60D8AFB1-0BDF-8E0A-15FB-5F22F98BC617}"/>
              </a:ext>
              <a:ext uri="{C183D7F6-B498-43B3-948B-1728B52AA6E4}">
                <adec:decorative xmlns:adec="http://schemas.microsoft.com/office/drawing/2017/decorative" val="0"/>
              </a:ext>
            </a:extLst>
          </p:cNvPr>
          <p:cNvPicPr>
            <a:picLocks noGrp="1" noChangeAspect="1"/>
          </p:cNvPicPr>
          <p:nvPr>
            <p:ph idx="1"/>
          </p:nvPr>
        </p:nvPicPr>
        <p:blipFill>
          <a:blip r:embed="rId3"/>
          <a:stretch>
            <a:fillRect/>
          </a:stretch>
        </p:blipFill>
        <p:spPr>
          <a:xfrm>
            <a:off x="838200" y="2586257"/>
            <a:ext cx="10515600" cy="2830074"/>
          </a:xfrm>
          <a:prstGeom prst="rect">
            <a:avLst/>
          </a:prstGeom>
        </p:spPr>
      </p:pic>
      <p:sp>
        <p:nvSpPr>
          <p:cNvPr id="3" name="Date Placeholder 1" descr="This information posted on www.collegetransfer.net shows that a student that graduated in 2024 should received 13 SOAR credits; whereas a student that graduated in 2025 should receive 10 credits.">
            <a:extLst>
              <a:ext uri="{FF2B5EF4-FFF2-40B4-BE49-F238E27FC236}">
                <a16:creationId xmlns:a16="http://schemas.microsoft.com/office/drawing/2014/main" id="{0101BD7F-A04E-9D95-1B61-958F4EB67C07}"/>
              </a:ext>
              <a:ext uri="{C183D7F6-B498-43B3-948B-1728B52AA6E4}">
                <adec:decorative xmlns:adec="http://schemas.microsoft.com/office/drawing/2017/decorative" val="0"/>
              </a:ext>
            </a:extLst>
          </p:cNvPr>
          <p:cNvSpPr txBox="1">
            <a:spLocks/>
          </p:cNvSpPr>
          <p:nvPr/>
        </p:nvSpPr>
        <p:spPr>
          <a:xfrm>
            <a:off x="1001357" y="6356350"/>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dirty="0"/>
          </a:p>
        </p:txBody>
      </p:sp>
      <p:sp>
        <p:nvSpPr>
          <p:cNvPr id="5" name="Slide Number Placeholder 4">
            <a:extLst>
              <a:ext uri="{FF2B5EF4-FFF2-40B4-BE49-F238E27FC236}">
                <a16:creationId xmlns:a16="http://schemas.microsoft.com/office/drawing/2014/main" id="{1FA97CC8-E72E-DB01-FD52-123D207880DF}"/>
              </a:ext>
            </a:extLst>
          </p:cNvPr>
          <p:cNvSpPr>
            <a:spLocks noGrp="1"/>
          </p:cNvSpPr>
          <p:nvPr>
            <p:ph type="sldNum" sz="quarter" idx="12"/>
          </p:nvPr>
        </p:nvSpPr>
        <p:spPr/>
        <p:txBody>
          <a:bodyPr/>
          <a:lstStyle/>
          <a:p>
            <a:fld id="{B24F5015-3417-4B27-A586-E4CCF4D77832}" type="slidenum">
              <a:rPr lang="en-US" smtClean="0"/>
              <a:t>26</a:t>
            </a:fld>
            <a:endParaRPr lang="en-US" dirty="0"/>
          </a:p>
        </p:txBody>
      </p:sp>
    </p:spTree>
    <p:extLst>
      <p:ext uri="{BB962C8B-B14F-4D97-AF65-F5344CB8AC3E}">
        <p14:creationId xmlns:p14="http://schemas.microsoft.com/office/powerpoint/2010/main" val="27258184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68D05-E35D-233E-0AF1-2C5793F51AF0}"/>
            </a:ext>
          </a:extLst>
        </p:cNvPr>
        <p:cNvGrpSpPr/>
        <p:nvPr/>
      </p:nvGrpSpPr>
      <p:grpSpPr>
        <a:xfrm>
          <a:off x="0" y="0"/>
          <a:ext cx="0" cy="0"/>
          <a:chOff x="0" y="0"/>
          <a:chExt cx="0" cy="0"/>
        </a:xfrm>
      </p:grpSpPr>
      <p:sp>
        <p:nvSpPr>
          <p:cNvPr id="12" name="Title 1" descr="Marketing SOAR to Prospective Students">
            <a:extLst>
              <a:ext uri="{FF2B5EF4-FFF2-40B4-BE49-F238E27FC236}">
                <a16:creationId xmlns:a16="http://schemas.microsoft.com/office/drawing/2014/main" id="{8485B7C5-906C-2ED0-3493-16FD76E8017E}"/>
              </a:ext>
            </a:extLst>
          </p:cNvPr>
          <p:cNvSpPr txBox="1">
            <a:spLocks noGrp="1"/>
          </p:cNvSpPr>
          <p:nvPr>
            <p:ph type="title" idx="4294967295"/>
          </p:nvPr>
        </p:nvSpPr>
        <p:spPr>
          <a:xfrm>
            <a:off x="838200" y="365125"/>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Marketing SOAR to Prospective Students</a:t>
            </a:r>
          </a:p>
        </p:txBody>
      </p:sp>
      <p:graphicFrame>
        <p:nvGraphicFramePr>
          <p:cNvPr id="11" name="Diagram 10" descr="This slide describes that marketing SOAR to prospective students should be done by secondary as well as postsecondary institutions through career fairs, social media, websites, and packets.">
            <a:extLst>
              <a:ext uri="{FF2B5EF4-FFF2-40B4-BE49-F238E27FC236}">
                <a16:creationId xmlns:a16="http://schemas.microsoft.com/office/drawing/2014/main" id="{EA3D3E4C-9BD0-19CB-C791-78336FA700A6}"/>
              </a:ext>
            </a:extLst>
          </p:cNvPr>
          <p:cNvGraphicFramePr/>
          <p:nvPr>
            <p:extLst>
              <p:ext uri="{D42A27DB-BD31-4B8C-83A1-F6EECF244321}">
                <p14:modId xmlns:p14="http://schemas.microsoft.com/office/powerpoint/2010/main" val="2662361905"/>
              </p:ext>
            </p:extLst>
          </p:nvPr>
        </p:nvGraphicFramePr>
        <p:xfrm>
          <a:off x="230841" y="1226689"/>
          <a:ext cx="11730318" cy="53122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lide Number Placeholder 5">
            <a:extLst>
              <a:ext uri="{FF2B5EF4-FFF2-40B4-BE49-F238E27FC236}">
                <a16:creationId xmlns:a16="http://schemas.microsoft.com/office/drawing/2014/main" id="{41C83B97-7DA7-591F-FDBF-7F2B3D0317DF}"/>
              </a:ext>
            </a:extLst>
          </p:cNvPr>
          <p:cNvSpPr>
            <a:spLocks noGrp="1"/>
          </p:cNvSpPr>
          <p:nvPr>
            <p:ph type="sldNum" sz="quarter" idx="12"/>
          </p:nvPr>
        </p:nvSpPr>
        <p:spPr/>
        <p:txBody>
          <a:bodyPr/>
          <a:lstStyle/>
          <a:p>
            <a:fld id="{B24F5015-3417-4B27-A586-E4CCF4D77832}" type="slidenum">
              <a:rPr lang="en-US" smtClean="0"/>
              <a:t>27</a:t>
            </a:fld>
            <a:endParaRPr lang="en-US" dirty="0"/>
          </a:p>
        </p:txBody>
      </p:sp>
    </p:spTree>
    <p:extLst>
      <p:ext uri="{BB962C8B-B14F-4D97-AF65-F5344CB8AC3E}">
        <p14:creationId xmlns:p14="http://schemas.microsoft.com/office/powerpoint/2010/main" val="32018426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A0469-6943-A932-5E69-95CE7065B5A2}"/>
            </a:ext>
          </a:extLst>
        </p:cNvPr>
        <p:cNvGrpSpPr/>
        <p:nvPr/>
      </p:nvGrpSpPr>
      <p:grpSpPr>
        <a:xfrm>
          <a:off x="0" y="0"/>
          <a:ext cx="0" cy="0"/>
          <a:chOff x="0" y="0"/>
          <a:chExt cx="0" cy="0"/>
        </a:xfrm>
      </p:grpSpPr>
      <p:sp>
        <p:nvSpPr>
          <p:cNvPr id="2" name="Title 1" descr="SOAR Flyer&#10;The flyers are posted on Programs of Study SOAR  webpage  at https://www.pa.gov/agencies/education/programs-and-services/instruction/career-and-technical-education/programs-of-study-soar under &quot;resources&quot; located at the bottom of the page. ">
            <a:extLst>
              <a:ext uri="{FF2B5EF4-FFF2-40B4-BE49-F238E27FC236}">
                <a16:creationId xmlns:a16="http://schemas.microsoft.com/office/drawing/2014/main" id="{20F3ACD1-F0C0-9F1E-25B7-4E265959F12A}"/>
              </a:ext>
              <a:ext uri="{C183D7F6-B498-43B3-948B-1728B52AA6E4}">
                <adec:decorative xmlns:adec="http://schemas.microsoft.com/office/drawing/2017/decorative" val="0"/>
              </a:ext>
            </a:extLst>
          </p:cNvPr>
          <p:cNvSpPr>
            <a:spLocks noGrp="1"/>
          </p:cNvSpPr>
          <p:nvPr>
            <p:ph type="title"/>
          </p:nvPr>
        </p:nvSpPr>
        <p:spPr>
          <a:xfrm>
            <a:off x="7670975" y="2766218"/>
            <a:ext cx="3167231" cy="1325563"/>
          </a:xfrm>
        </p:spPr>
        <p:txBody>
          <a:bodyPr anchor="ctr">
            <a:normAutofit/>
          </a:bodyPr>
          <a:lstStyle/>
          <a:p>
            <a:pPr algn="r"/>
            <a:r>
              <a:rPr lang="en-US" dirty="0"/>
              <a:t>SOAR Flyer</a:t>
            </a:r>
          </a:p>
        </p:txBody>
      </p:sp>
      <p:pic>
        <p:nvPicPr>
          <p:cNvPr id="8" name="Picture 7" descr="SOAR flyers can be found in both English and Spanish.  ">
            <a:extLst>
              <a:ext uri="{FF2B5EF4-FFF2-40B4-BE49-F238E27FC236}">
                <a16:creationId xmlns:a16="http://schemas.microsoft.com/office/drawing/2014/main" id="{D896D61C-7BB8-00DD-0D2A-24C2AEEC6559}"/>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1353794" y="136525"/>
            <a:ext cx="4455211" cy="6082201"/>
          </a:xfrm>
          <a:prstGeom prst="rect">
            <a:avLst/>
          </a:prstGeom>
          <a:noFill/>
        </p:spPr>
      </p:pic>
      <p:sp>
        <p:nvSpPr>
          <p:cNvPr id="5" name="Slide Number Placeholder 4">
            <a:extLst>
              <a:ext uri="{FF2B5EF4-FFF2-40B4-BE49-F238E27FC236}">
                <a16:creationId xmlns:a16="http://schemas.microsoft.com/office/drawing/2014/main" id="{45990674-DE43-8AD0-D33A-CC01EB093CE3}"/>
              </a:ext>
              <a:ext uri="{C183D7F6-B498-43B3-948B-1728B52AA6E4}">
                <adec:decorative xmlns:adec="http://schemas.microsoft.com/office/drawing/2017/decorative" val="0"/>
              </a:ext>
            </a:extLst>
          </p:cNvPr>
          <p:cNvSpPr>
            <a:spLocks noGrp="1"/>
          </p:cNvSpPr>
          <p:nvPr>
            <p:ph type="sldNum" sz="quarter" idx="12"/>
          </p:nvPr>
        </p:nvSpPr>
        <p:spPr>
          <a:xfrm>
            <a:off x="8610600" y="6356350"/>
            <a:ext cx="2743200" cy="365125"/>
          </a:xfrm>
        </p:spPr>
        <p:txBody>
          <a:bodyPr anchor="ctr">
            <a:normAutofit/>
          </a:bodyPr>
          <a:lstStyle/>
          <a:p>
            <a:pPr>
              <a:spcAft>
                <a:spcPts val="600"/>
              </a:spcAft>
            </a:pPr>
            <a:fld id="{B24F5015-3417-4B27-A586-E4CCF4D77832}" type="slidenum">
              <a:rPr lang="en-US" smtClean="0"/>
              <a:pPr>
                <a:spcAft>
                  <a:spcPts val="600"/>
                </a:spcAft>
              </a:pPr>
              <a:t>28</a:t>
            </a:fld>
            <a:endParaRPr lang="en-US" dirty="0"/>
          </a:p>
        </p:txBody>
      </p:sp>
    </p:spTree>
    <p:extLst>
      <p:ext uri="{BB962C8B-B14F-4D97-AF65-F5344CB8AC3E}">
        <p14:creationId xmlns:p14="http://schemas.microsoft.com/office/powerpoint/2010/main" val="367101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2E3C5-FF8D-DEE4-208D-9D0E627A8422}"/>
              </a:ext>
            </a:extLst>
          </p:cNvPr>
          <p:cNvSpPr>
            <a:spLocks noGrp="1"/>
          </p:cNvSpPr>
          <p:nvPr>
            <p:ph type="title"/>
          </p:nvPr>
        </p:nvSpPr>
        <p:spPr/>
        <p:txBody>
          <a:bodyPr>
            <a:normAutofit fontScale="90000"/>
          </a:bodyPr>
          <a:lstStyle/>
          <a:p>
            <a:br>
              <a:rPr lang="en-US" b="1" dirty="0"/>
            </a:br>
            <a:r>
              <a:rPr lang="en-US" sz="4900" dirty="0"/>
              <a:t>CTE Program Of Study Search</a:t>
            </a:r>
            <a:br>
              <a:rPr lang="en-US" b="1" dirty="0"/>
            </a:br>
            <a:endParaRPr lang="en-US" dirty="0"/>
          </a:p>
        </p:txBody>
      </p:sp>
      <p:sp>
        <p:nvSpPr>
          <p:cNvPr id="3" name="Content Placeholder 2">
            <a:extLst>
              <a:ext uri="{FF2B5EF4-FFF2-40B4-BE49-F238E27FC236}">
                <a16:creationId xmlns:a16="http://schemas.microsoft.com/office/drawing/2014/main" id="{C08121FD-95F8-7FB2-41DF-E5C7B6A41D0D}"/>
              </a:ext>
            </a:extLst>
          </p:cNvPr>
          <p:cNvSpPr>
            <a:spLocks noGrp="1"/>
          </p:cNvSpPr>
          <p:nvPr>
            <p:ph idx="1"/>
          </p:nvPr>
        </p:nvSpPr>
        <p:spPr>
          <a:xfrm>
            <a:off x="838200" y="2279192"/>
            <a:ext cx="10515600" cy="3488653"/>
          </a:xfrm>
        </p:spPr>
        <p:txBody>
          <a:bodyPr>
            <a:normAutofit/>
          </a:bodyPr>
          <a:lstStyle/>
          <a:p>
            <a:r>
              <a:rPr lang="en-US" sz="2400" dirty="0"/>
              <a:t>Known as the PA College Transfer site</a:t>
            </a:r>
          </a:p>
          <a:p>
            <a:pPr marL="0" indent="0">
              <a:buNone/>
            </a:pPr>
            <a:endParaRPr lang="en-US" sz="2400" dirty="0"/>
          </a:p>
          <a:p>
            <a:r>
              <a:rPr lang="en-US" sz="2400" dirty="0"/>
              <a:t>The link below is for users to see how PA Bureau of Career and Technical Education SOAR Programs of Study taken at the High School level may transfer into participating postsecondary institutions and technical centers.</a:t>
            </a:r>
          </a:p>
          <a:p>
            <a:pPr marL="0" indent="0">
              <a:buNone/>
            </a:pPr>
            <a:endParaRPr lang="en-US" sz="2400" dirty="0"/>
          </a:p>
          <a:p>
            <a:pPr marL="0" indent="0">
              <a:buNone/>
            </a:pPr>
            <a:r>
              <a:rPr lang="en-US" sz="2400" u="sng" dirty="0">
                <a:solidFill>
                  <a:srgbClr val="0000FF"/>
                </a:solidFill>
                <a:hlinkClick r:id="rId2">
                  <a:extLst>
                    <a:ext uri="{A12FA001-AC4F-418D-AE19-62706E023703}">
                      <ahyp:hlinkClr xmlns:ahyp="http://schemas.microsoft.com/office/drawing/2018/hyperlinkcolor" val="tx"/>
                    </a:ext>
                  </a:extLst>
                </a:hlinkClick>
              </a:rPr>
              <a:t>https://collegetransfer.pa.gov/Search-Tools/Bureau-of-CTE-SOAR-Programs</a:t>
            </a:r>
            <a:endParaRPr lang="en-US" sz="2400" dirty="0">
              <a:solidFill>
                <a:srgbClr val="0000FF"/>
              </a:solidFill>
            </a:endParaRPr>
          </a:p>
        </p:txBody>
      </p:sp>
      <p:sp>
        <p:nvSpPr>
          <p:cNvPr id="5" name="Slide Number Placeholder 4">
            <a:extLst>
              <a:ext uri="{FF2B5EF4-FFF2-40B4-BE49-F238E27FC236}">
                <a16:creationId xmlns:a16="http://schemas.microsoft.com/office/drawing/2014/main" id="{77784985-C186-1241-82BD-A2FA3B389397}"/>
              </a:ext>
            </a:extLst>
          </p:cNvPr>
          <p:cNvSpPr>
            <a:spLocks noGrp="1"/>
          </p:cNvSpPr>
          <p:nvPr>
            <p:ph type="sldNum" sz="quarter" idx="12"/>
          </p:nvPr>
        </p:nvSpPr>
        <p:spPr/>
        <p:txBody>
          <a:bodyPr/>
          <a:lstStyle/>
          <a:p>
            <a:fld id="{B24F5015-3417-4B27-A586-E4CCF4D77832}" type="slidenum">
              <a:rPr lang="en-US" smtClean="0"/>
              <a:t>29</a:t>
            </a:fld>
            <a:endParaRPr lang="en-US" dirty="0"/>
          </a:p>
        </p:txBody>
      </p:sp>
    </p:spTree>
    <p:extLst>
      <p:ext uri="{BB962C8B-B14F-4D97-AF65-F5344CB8AC3E}">
        <p14:creationId xmlns:p14="http://schemas.microsoft.com/office/powerpoint/2010/main" val="3969872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16FF1-2ACB-7DD6-273E-D6BCAAE218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3F134C-207B-B90A-00F9-48533CA3B5DF}"/>
              </a:ext>
            </a:extLst>
          </p:cNvPr>
          <p:cNvSpPr>
            <a:spLocks noGrp="1"/>
          </p:cNvSpPr>
          <p:nvPr>
            <p:ph type="title"/>
          </p:nvPr>
        </p:nvSpPr>
        <p:spPr/>
        <p:txBody>
          <a:bodyPr/>
          <a:lstStyle/>
          <a:p>
            <a:r>
              <a:rPr lang="en-US" dirty="0"/>
              <a:t>Program of Study (POS)</a:t>
            </a:r>
          </a:p>
        </p:txBody>
      </p:sp>
      <p:sp>
        <p:nvSpPr>
          <p:cNvPr id="6" name="Freeform: Shape 5">
            <a:extLst>
              <a:ext uri="{FF2B5EF4-FFF2-40B4-BE49-F238E27FC236}">
                <a16:creationId xmlns:a16="http://schemas.microsoft.com/office/drawing/2014/main" id="{C33E6D67-0A24-A2C4-CD1A-4F3521855C0E}"/>
              </a:ext>
              <a:ext uri="{C183D7F6-B498-43B3-948B-1728B52AA6E4}">
                <adec:decorative xmlns:adec="http://schemas.microsoft.com/office/drawing/2017/decorative" val="1"/>
              </a:ext>
            </a:extLst>
          </p:cNvPr>
          <p:cNvSpPr/>
          <p:nvPr/>
        </p:nvSpPr>
        <p:spPr>
          <a:xfrm>
            <a:off x="1330224" y="2160155"/>
            <a:ext cx="9963850" cy="669409"/>
          </a:xfrm>
          <a:custGeom>
            <a:avLst/>
            <a:gdLst>
              <a:gd name="csX0" fmla="*/ 0 w 9963850"/>
              <a:gd name="csY0" fmla="*/ 0 h 669409"/>
              <a:gd name="csX1" fmla="*/ 9963850 w 9963850"/>
              <a:gd name="csY1" fmla="*/ 0 h 669409"/>
              <a:gd name="csX2" fmla="*/ 9963850 w 9963850"/>
              <a:gd name="csY2" fmla="*/ 669409 h 669409"/>
              <a:gd name="csX3" fmla="*/ 0 w 9963850"/>
              <a:gd name="csY3" fmla="*/ 669409 h 669409"/>
              <a:gd name="csX4" fmla="*/ 0 w 9963850"/>
              <a:gd name="csY4" fmla="*/ 0 h 669409"/>
            </a:gdLst>
            <a:ahLst/>
            <a:cxnLst>
              <a:cxn ang="0">
                <a:pos x="csX0" y="csY0"/>
              </a:cxn>
              <a:cxn ang="0">
                <a:pos x="csX1" y="csY1"/>
              </a:cxn>
              <a:cxn ang="0">
                <a:pos x="csX2" y="csY2"/>
              </a:cxn>
              <a:cxn ang="0">
                <a:pos x="csX3" y="csY3"/>
              </a:cxn>
              <a:cxn ang="0">
                <a:pos x="csX4" y="csY4"/>
              </a:cxn>
            </a:cxnLst>
            <a:rect l="l" t="t" r="r" b="b"/>
            <a:pathLst>
              <a:path w="9963850" h="669409">
                <a:moveTo>
                  <a:pt x="0" y="0"/>
                </a:moveTo>
                <a:lnTo>
                  <a:pt x="9963850" y="0"/>
                </a:lnTo>
                <a:lnTo>
                  <a:pt x="9963850" y="669409"/>
                </a:lnTo>
                <a:lnTo>
                  <a:pt x="0" y="66940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531344" tIns="45720" rIns="45720" bIns="45720" numCol="1" spcCol="1270" anchor="ctr" anchorCtr="0">
            <a:noAutofit/>
          </a:bodyPr>
          <a:lstStyle/>
          <a:p>
            <a:pPr marL="0" lvl="0" indent="0" algn="l" defTabSz="800100">
              <a:lnSpc>
                <a:spcPct val="90000"/>
              </a:lnSpc>
              <a:spcBef>
                <a:spcPct val="0"/>
              </a:spcBef>
              <a:spcAft>
                <a:spcPct val="35000"/>
              </a:spcAft>
              <a:buNone/>
            </a:pPr>
            <a:r>
              <a:rPr lang="en-US" sz="1800" b="0" i="0" kern="1200" dirty="0">
                <a:effectLst/>
                <a:latin typeface="Arial" panose="020B0604020202020204" pitchFamily="34" charset="0"/>
                <a:cs typeface="Arial" panose="020B0604020202020204" pitchFamily="34" charset="0"/>
              </a:rPr>
              <a:t>Incorporates elements of secondary and postsecondary education. </a:t>
            </a:r>
            <a:endParaRPr lang="en-US" sz="1800" kern="1200" dirty="0">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77E9AA17-7501-59C2-9232-56629A284634}"/>
              </a:ext>
              <a:ext uri="{C183D7F6-B498-43B3-948B-1728B52AA6E4}">
                <adec:decorative xmlns:adec="http://schemas.microsoft.com/office/drawing/2017/decorative" val="1"/>
              </a:ext>
            </a:extLst>
          </p:cNvPr>
          <p:cNvSpPr/>
          <p:nvPr/>
        </p:nvSpPr>
        <p:spPr>
          <a:xfrm>
            <a:off x="911843" y="2076479"/>
            <a:ext cx="836762" cy="836762"/>
          </a:xfrm>
          <a:prstGeom prst="ellipse">
            <a:avLst/>
          </a:prstGeom>
          <a:scene3d>
            <a:camera prst="orthographicFront">
              <a:rot lat="0" lon="0" rev="0"/>
            </a:camera>
            <a:lightRig rig="contrasting" dir="t">
              <a:rot lat="0" lon="0" rev="1200000"/>
            </a:lightRig>
          </a:scene3d>
          <a:sp3d z="300000" contourW="12700" prstMaterial="flat">
            <a:bevelT w="177800" h="254000"/>
            <a:bevelB w="152400"/>
          </a:sp3d>
        </p:spPr>
        <p:style>
          <a:lnRef idx="0">
            <a:schemeClr val="dk2">
              <a:hueOff val="0"/>
              <a:satOff val="0"/>
              <a:lumOff val="0"/>
              <a:alphaOff val="0"/>
            </a:schemeClr>
          </a:lnRef>
          <a:fillRef idx="1">
            <a:schemeClr val="lt2">
              <a:hueOff val="0"/>
              <a:satOff val="0"/>
              <a:lumOff val="0"/>
              <a:alphaOff val="0"/>
            </a:schemeClr>
          </a:fillRef>
          <a:effectRef idx="0">
            <a:schemeClr val="lt2">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8" name="Freeform: Shape 7">
            <a:extLst>
              <a:ext uri="{FF2B5EF4-FFF2-40B4-BE49-F238E27FC236}">
                <a16:creationId xmlns:a16="http://schemas.microsoft.com/office/drawing/2014/main" id="{04E3F296-12E4-3691-A901-9EB260A206E0}"/>
              </a:ext>
              <a:ext uri="{C183D7F6-B498-43B3-948B-1728B52AA6E4}">
                <adec:decorative xmlns:adec="http://schemas.microsoft.com/office/drawing/2017/decorative" val="1"/>
              </a:ext>
            </a:extLst>
          </p:cNvPr>
          <p:cNvSpPr/>
          <p:nvPr/>
        </p:nvSpPr>
        <p:spPr>
          <a:xfrm>
            <a:off x="1714012" y="3164444"/>
            <a:ext cx="9580062" cy="669409"/>
          </a:xfrm>
          <a:custGeom>
            <a:avLst/>
            <a:gdLst>
              <a:gd name="csX0" fmla="*/ 0 w 9580062"/>
              <a:gd name="csY0" fmla="*/ 0 h 669409"/>
              <a:gd name="csX1" fmla="*/ 9580062 w 9580062"/>
              <a:gd name="csY1" fmla="*/ 0 h 669409"/>
              <a:gd name="csX2" fmla="*/ 9580062 w 9580062"/>
              <a:gd name="csY2" fmla="*/ 669409 h 669409"/>
              <a:gd name="csX3" fmla="*/ 0 w 9580062"/>
              <a:gd name="csY3" fmla="*/ 669409 h 669409"/>
              <a:gd name="csX4" fmla="*/ 0 w 9580062"/>
              <a:gd name="csY4" fmla="*/ 0 h 669409"/>
            </a:gdLst>
            <a:ahLst/>
            <a:cxnLst>
              <a:cxn ang="0">
                <a:pos x="csX0" y="csY0"/>
              </a:cxn>
              <a:cxn ang="0">
                <a:pos x="csX1" y="csY1"/>
              </a:cxn>
              <a:cxn ang="0">
                <a:pos x="csX2" y="csY2"/>
              </a:cxn>
              <a:cxn ang="0">
                <a:pos x="csX3" y="csY3"/>
              </a:cxn>
              <a:cxn ang="0">
                <a:pos x="csX4" y="csY4"/>
              </a:cxn>
            </a:cxnLst>
            <a:rect l="l" t="t" r="r" b="b"/>
            <a:pathLst>
              <a:path w="9580062" h="669409">
                <a:moveTo>
                  <a:pt x="0" y="0"/>
                </a:moveTo>
                <a:lnTo>
                  <a:pt x="9580062" y="0"/>
                </a:lnTo>
                <a:lnTo>
                  <a:pt x="9580062" y="669409"/>
                </a:lnTo>
                <a:lnTo>
                  <a:pt x="0" y="66940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531344" tIns="45720" rIns="45720" bIns="4572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C</a:t>
            </a:r>
            <a:r>
              <a:rPr lang="en-US" sz="1800" b="0" i="0" kern="1200" dirty="0">
                <a:effectLst/>
                <a:latin typeface="Arial" panose="020B0604020202020204" pitchFamily="34" charset="0"/>
                <a:cs typeface="Arial" panose="020B0604020202020204" pitchFamily="34" charset="0"/>
              </a:rPr>
              <a:t>ontent aligns with challenging academic standards and relevant career and technical coursework.</a:t>
            </a:r>
            <a:endParaRPr lang="en-US" sz="1800" kern="1200" dirty="0">
              <a:latin typeface="Arial" panose="020B0604020202020204" pitchFamily="34" charset="0"/>
              <a:cs typeface="Arial" panose="020B0604020202020204" pitchFamily="34" charset="0"/>
            </a:endParaRPr>
          </a:p>
        </p:txBody>
      </p:sp>
      <p:sp>
        <p:nvSpPr>
          <p:cNvPr id="10" name="Oval 9">
            <a:extLst>
              <a:ext uri="{FF2B5EF4-FFF2-40B4-BE49-F238E27FC236}">
                <a16:creationId xmlns:a16="http://schemas.microsoft.com/office/drawing/2014/main" id="{1979BC71-E842-0AFD-4864-12BDD18CB056}"/>
              </a:ext>
              <a:ext uri="{C183D7F6-B498-43B3-948B-1728B52AA6E4}">
                <adec:decorative xmlns:adec="http://schemas.microsoft.com/office/drawing/2017/decorative" val="1"/>
              </a:ext>
            </a:extLst>
          </p:cNvPr>
          <p:cNvSpPr/>
          <p:nvPr/>
        </p:nvSpPr>
        <p:spPr>
          <a:xfrm>
            <a:off x="1295631" y="3080768"/>
            <a:ext cx="836762" cy="836762"/>
          </a:xfrm>
          <a:prstGeom prst="ellipse">
            <a:avLst/>
          </a:prstGeom>
          <a:scene3d>
            <a:camera prst="orthographicFront">
              <a:rot lat="0" lon="0" rev="0"/>
            </a:camera>
            <a:lightRig rig="contrasting" dir="t">
              <a:rot lat="0" lon="0" rev="1200000"/>
            </a:lightRig>
          </a:scene3d>
          <a:sp3d z="300000" contourW="12700" prstMaterial="flat">
            <a:bevelT w="177800" h="254000"/>
            <a:bevelB w="152400"/>
          </a:sp3d>
        </p:spPr>
        <p:style>
          <a:lnRef idx="0">
            <a:schemeClr val="dk2">
              <a:hueOff val="0"/>
              <a:satOff val="0"/>
              <a:lumOff val="0"/>
              <a:alphaOff val="0"/>
            </a:schemeClr>
          </a:lnRef>
          <a:fillRef idx="1">
            <a:schemeClr val="lt2">
              <a:hueOff val="0"/>
              <a:satOff val="0"/>
              <a:lumOff val="0"/>
              <a:alphaOff val="0"/>
            </a:schemeClr>
          </a:fillRef>
          <a:effectRef idx="0">
            <a:schemeClr val="lt2">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11" name="Freeform: Shape 10">
            <a:extLst>
              <a:ext uri="{FF2B5EF4-FFF2-40B4-BE49-F238E27FC236}">
                <a16:creationId xmlns:a16="http://schemas.microsoft.com/office/drawing/2014/main" id="{F0778A60-335F-FFA6-A699-CCD9FED898E2}"/>
              </a:ext>
              <a:ext uri="{C183D7F6-B498-43B3-948B-1728B52AA6E4}">
                <adec:decorative xmlns:adec="http://schemas.microsoft.com/office/drawing/2017/decorative" val="1"/>
              </a:ext>
            </a:extLst>
          </p:cNvPr>
          <p:cNvSpPr/>
          <p:nvPr/>
        </p:nvSpPr>
        <p:spPr>
          <a:xfrm>
            <a:off x="1714012" y="4168733"/>
            <a:ext cx="9580062" cy="669409"/>
          </a:xfrm>
          <a:custGeom>
            <a:avLst/>
            <a:gdLst>
              <a:gd name="csX0" fmla="*/ 0 w 9580062"/>
              <a:gd name="csY0" fmla="*/ 0 h 669409"/>
              <a:gd name="csX1" fmla="*/ 9580062 w 9580062"/>
              <a:gd name="csY1" fmla="*/ 0 h 669409"/>
              <a:gd name="csX2" fmla="*/ 9580062 w 9580062"/>
              <a:gd name="csY2" fmla="*/ 669409 h 669409"/>
              <a:gd name="csX3" fmla="*/ 0 w 9580062"/>
              <a:gd name="csY3" fmla="*/ 669409 h 669409"/>
              <a:gd name="csX4" fmla="*/ 0 w 9580062"/>
              <a:gd name="csY4" fmla="*/ 0 h 669409"/>
            </a:gdLst>
            <a:ahLst/>
            <a:cxnLst>
              <a:cxn ang="0">
                <a:pos x="csX0" y="csY0"/>
              </a:cxn>
              <a:cxn ang="0">
                <a:pos x="csX1" y="csY1"/>
              </a:cxn>
              <a:cxn ang="0">
                <a:pos x="csX2" y="csY2"/>
              </a:cxn>
              <a:cxn ang="0">
                <a:pos x="csX3" y="csY3"/>
              </a:cxn>
              <a:cxn ang="0">
                <a:pos x="csX4" y="csY4"/>
              </a:cxn>
            </a:cxnLst>
            <a:rect l="l" t="t" r="r" b="b"/>
            <a:pathLst>
              <a:path w="9580062" h="669409">
                <a:moveTo>
                  <a:pt x="0" y="0"/>
                </a:moveTo>
                <a:lnTo>
                  <a:pt x="9580062" y="0"/>
                </a:lnTo>
                <a:lnTo>
                  <a:pt x="9580062" y="669409"/>
                </a:lnTo>
                <a:lnTo>
                  <a:pt x="0" y="66940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531344" tIns="45720" rIns="45720" bIns="45720" numCol="1" spcCol="1270" anchor="ctr" anchorCtr="0">
            <a:noAutofit/>
          </a:bodyPr>
          <a:lstStyle/>
          <a:p>
            <a:pPr marL="0" lvl="0" indent="0" algn="l" defTabSz="800100">
              <a:lnSpc>
                <a:spcPct val="90000"/>
              </a:lnSpc>
              <a:spcBef>
                <a:spcPct val="0"/>
              </a:spcBef>
              <a:spcAft>
                <a:spcPct val="35000"/>
              </a:spcAft>
              <a:buNone/>
            </a:pPr>
            <a:r>
              <a:rPr lang="en-US" sz="1800" b="0" i="0" kern="1200" dirty="0">
                <a:effectLst/>
                <a:latin typeface="Arial" panose="020B0604020202020204" pitchFamily="34" charset="0"/>
                <a:cs typeface="Arial" panose="020B0604020202020204" pitchFamily="34" charset="0"/>
              </a:rPr>
              <a:t>Progression of non-duplicative coursework includes the opportunity for secondary students to earn industry-recognized credentials. </a:t>
            </a:r>
            <a:endParaRPr lang="en-US" sz="1800" kern="1200" dirty="0">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4A9FC52D-0767-6EBA-9D31-379A9B3D747C}"/>
              </a:ext>
              <a:ext uri="{C183D7F6-B498-43B3-948B-1728B52AA6E4}">
                <adec:decorative xmlns:adec="http://schemas.microsoft.com/office/drawing/2017/decorative" val="1"/>
              </a:ext>
            </a:extLst>
          </p:cNvPr>
          <p:cNvSpPr/>
          <p:nvPr/>
        </p:nvSpPr>
        <p:spPr>
          <a:xfrm>
            <a:off x="1295631" y="4085057"/>
            <a:ext cx="836762" cy="836762"/>
          </a:xfrm>
          <a:prstGeom prst="ellipse">
            <a:avLst/>
          </a:prstGeom>
          <a:scene3d>
            <a:camera prst="orthographicFront">
              <a:rot lat="0" lon="0" rev="0"/>
            </a:camera>
            <a:lightRig rig="contrasting" dir="t">
              <a:rot lat="0" lon="0" rev="1200000"/>
            </a:lightRig>
          </a:scene3d>
          <a:sp3d z="300000" contourW="12700" prstMaterial="flat">
            <a:bevelT w="177800" h="254000"/>
            <a:bevelB w="152400"/>
          </a:sp3d>
        </p:spPr>
        <p:style>
          <a:lnRef idx="0">
            <a:schemeClr val="dk2">
              <a:hueOff val="0"/>
              <a:satOff val="0"/>
              <a:lumOff val="0"/>
              <a:alphaOff val="0"/>
            </a:schemeClr>
          </a:lnRef>
          <a:fillRef idx="1">
            <a:schemeClr val="lt2">
              <a:hueOff val="0"/>
              <a:satOff val="0"/>
              <a:lumOff val="0"/>
              <a:alphaOff val="0"/>
            </a:schemeClr>
          </a:fillRef>
          <a:effectRef idx="0">
            <a:schemeClr val="lt2">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13" name="Freeform: Shape 12">
            <a:extLst>
              <a:ext uri="{FF2B5EF4-FFF2-40B4-BE49-F238E27FC236}">
                <a16:creationId xmlns:a16="http://schemas.microsoft.com/office/drawing/2014/main" id="{99E31EF3-9D6C-96D6-1F02-86D0C684C449}"/>
              </a:ext>
              <a:ext uri="{C183D7F6-B498-43B3-948B-1728B52AA6E4}">
                <adec:decorative xmlns:adec="http://schemas.microsoft.com/office/drawing/2017/decorative" val="1"/>
              </a:ext>
            </a:extLst>
          </p:cNvPr>
          <p:cNvSpPr/>
          <p:nvPr/>
        </p:nvSpPr>
        <p:spPr>
          <a:xfrm>
            <a:off x="1330224" y="5173022"/>
            <a:ext cx="9963850" cy="669409"/>
          </a:xfrm>
          <a:custGeom>
            <a:avLst/>
            <a:gdLst>
              <a:gd name="csX0" fmla="*/ 0 w 9963850"/>
              <a:gd name="csY0" fmla="*/ 0 h 669409"/>
              <a:gd name="csX1" fmla="*/ 9963850 w 9963850"/>
              <a:gd name="csY1" fmla="*/ 0 h 669409"/>
              <a:gd name="csX2" fmla="*/ 9963850 w 9963850"/>
              <a:gd name="csY2" fmla="*/ 669409 h 669409"/>
              <a:gd name="csX3" fmla="*/ 0 w 9963850"/>
              <a:gd name="csY3" fmla="*/ 669409 h 669409"/>
              <a:gd name="csX4" fmla="*/ 0 w 9963850"/>
              <a:gd name="csY4" fmla="*/ 0 h 669409"/>
            </a:gdLst>
            <a:ahLst/>
            <a:cxnLst>
              <a:cxn ang="0">
                <a:pos x="csX0" y="csY0"/>
              </a:cxn>
              <a:cxn ang="0">
                <a:pos x="csX1" y="csY1"/>
              </a:cxn>
              <a:cxn ang="0">
                <a:pos x="csX2" y="csY2"/>
              </a:cxn>
              <a:cxn ang="0">
                <a:pos x="csX3" y="csY3"/>
              </a:cxn>
              <a:cxn ang="0">
                <a:pos x="csX4" y="csY4"/>
              </a:cxn>
            </a:cxnLst>
            <a:rect l="l" t="t" r="r" b="b"/>
            <a:pathLst>
              <a:path w="9963850" h="669409">
                <a:moveTo>
                  <a:pt x="0" y="0"/>
                </a:moveTo>
                <a:lnTo>
                  <a:pt x="9963850" y="0"/>
                </a:lnTo>
                <a:lnTo>
                  <a:pt x="9963850" y="669409"/>
                </a:lnTo>
                <a:lnTo>
                  <a:pt x="0" y="66940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531344" tIns="45720" rIns="45720" bIns="4572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They can also earn p</a:t>
            </a:r>
            <a:r>
              <a:rPr lang="en-US" sz="1800" b="0" i="0" kern="1200" dirty="0">
                <a:effectLst/>
                <a:latin typeface="Arial" panose="020B0604020202020204" pitchFamily="34" charset="0"/>
                <a:cs typeface="Arial" panose="020B0604020202020204" pitchFamily="34" charset="0"/>
              </a:rPr>
              <a:t>ostsecondary credits through statewide articulation agreements with Perkins participating postsecondary institutions. </a:t>
            </a:r>
            <a:endParaRPr lang="en-US" sz="1800" kern="1200" dirty="0">
              <a:latin typeface="Arial" panose="020B0604020202020204" pitchFamily="34" charset="0"/>
              <a:cs typeface="Arial" panose="020B0604020202020204" pitchFamily="34" charset="0"/>
            </a:endParaRPr>
          </a:p>
        </p:txBody>
      </p:sp>
      <p:sp>
        <p:nvSpPr>
          <p:cNvPr id="14" name="Oval 13">
            <a:extLst>
              <a:ext uri="{FF2B5EF4-FFF2-40B4-BE49-F238E27FC236}">
                <a16:creationId xmlns:a16="http://schemas.microsoft.com/office/drawing/2014/main" id="{F72C0786-D4E9-9B8D-AFA6-BEA362738B2D}"/>
              </a:ext>
              <a:ext uri="{C183D7F6-B498-43B3-948B-1728B52AA6E4}">
                <adec:decorative xmlns:adec="http://schemas.microsoft.com/office/drawing/2017/decorative" val="1"/>
              </a:ext>
            </a:extLst>
          </p:cNvPr>
          <p:cNvSpPr/>
          <p:nvPr/>
        </p:nvSpPr>
        <p:spPr>
          <a:xfrm>
            <a:off x="911843" y="5089346"/>
            <a:ext cx="836762" cy="836762"/>
          </a:xfrm>
          <a:prstGeom prst="ellipse">
            <a:avLst/>
          </a:prstGeom>
          <a:scene3d>
            <a:camera prst="orthographicFront">
              <a:rot lat="0" lon="0" rev="0"/>
            </a:camera>
            <a:lightRig rig="contrasting" dir="t">
              <a:rot lat="0" lon="0" rev="1200000"/>
            </a:lightRig>
          </a:scene3d>
          <a:sp3d z="300000" contourW="12700" prstMaterial="flat">
            <a:bevelT w="177800" h="254000"/>
            <a:bevelB w="152400"/>
          </a:sp3d>
        </p:spPr>
        <p:style>
          <a:lnRef idx="0">
            <a:schemeClr val="dk2">
              <a:hueOff val="0"/>
              <a:satOff val="0"/>
              <a:lumOff val="0"/>
              <a:alphaOff val="0"/>
            </a:schemeClr>
          </a:lnRef>
          <a:fillRef idx="1">
            <a:schemeClr val="lt2">
              <a:hueOff val="0"/>
              <a:satOff val="0"/>
              <a:lumOff val="0"/>
              <a:alphaOff val="0"/>
            </a:schemeClr>
          </a:fillRef>
          <a:effectRef idx="0">
            <a:schemeClr val="lt2">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5" name="Slide Number Placeholder 4">
            <a:extLst>
              <a:ext uri="{FF2B5EF4-FFF2-40B4-BE49-F238E27FC236}">
                <a16:creationId xmlns:a16="http://schemas.microsoft.com/office/drawing/2014/main" id="{A6CADFCF-F93D-10ED-51DA-FFD4196F5A56}"/>
              </a:ext>
            </a:extLst>
          </p:cNvPr>
          <p:cNvSpPr>
            <a:spLocks noGrp="1"/>
          </p:cNvSpPr>
          <p:nvPr>
            <p:ph type="sldNum" sz="quarter" idx="12"/>
          </p:nvPr>
        </p:nvSpPr>
        <p:spPr/>
        <p:txBody>
          <a:bodyPr/>
          <a:lstStyle/>
          <a:p>
            <a:fld id="{B24F5015-3417-4B27-A586-E4CCF4D77832}" type="slidenum">
              <a:rPr lang="en-US" smtClean="0"/>
              <a:t>3</a:t>
            </a:fld>
            <a:endParaRPr lang="en-US" dirty="0"/>
          </a:p>
        </p:txBody>
      </p:sp>
    </p:spTree>
    <p:extLst>
      <p:ext uri="{BB962C8B-B14F-4D97-AF65-F5344CB8AC3E}">
        <p14:creationId xmlns:p14="http://schemas.microsoft.com/office/powerpoint/2010/main" val="28739821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4FDD2-4B11-C43E-04B9-984D05952C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7F8118-3BB0-46CE-D080-9D0256688811}"/>
              </a:ext>
            </a:extLst>
          </p:cNvPr>
          <p:cNvSpPr>
            <a:spLocks noGrp="1"/>
          </p:cNvSpPr>
          <p:nvPr>
            <p:ph type="title"/>
          </p:nvPr>
        </p:nvSpPr>
        <p:spPr>
          <a:xfrm>
            <a:off x="838200" y="840828"/>
            <a:ext cx="10515600" cy="1177158"/>
          </a:xfrm>
        </p:spPr>
        <p:txBody>
          <a:bodyPr/>
          <a:lstStyle/>
          <a:p>
            <a:r>
              <a:rPr lang="en-US" dirty="0"/>
              <a:t>POS and SOAR Contacts and Website</a:t>
            </a:r>
          </a:p>
        </p:txBody>
      </p:sp>
      <p:sp>
        <p:nvSpPr>
          <p:cNvPr id="3" name="Content Placeholder 2">
            <a:extLst>
              <a:ext uri="{FF2B5EF4-FFF2-40B4-BE49-F238E27FC236}">
                <a16:creationId xmlns:a16="http://schemas.microsoft.com/office/drawing/2014/main" id="{96A3A8CD-E2DC-4044-8986-0BD1E641AC3A}"/>
              </a:ext>
            </a:extLst>
          </p:cNvPr>
          <p:cNvSpPr>
            <a:spLocks noGrp="1"/>
          </p:cNvSpPr>
          <p:nvPr>
            <p:ph idx="1"/>
          </p:nvPr>
        </p:nvSpPr>
        <p:spPr/>
        <p:txBody>
          <a:bodyPr>
            <a:normAutofit fontScale="62500" lnSpcReduction="20000"/>
          </a:bodyPr>
          <a:lstStyle/>
          <a:p>
            <a:pPr marL="0" indent="0" algn="ctr">
              <a:buNone/>
            </a:pPr>
            <a:r>
              <a:rPr lang="en-US" dirty="0"/>
              <a:t>Bureau of Career and Technical Education</a:t>
            </a:r>
          </a:p>
          <a:p>
            <a:pPr marL="0" indent="0" algn="ctr">
              <a:buNone/>
            </a:pPr>
            <a:endParaRPr lang="en-US" dirty="0"/>
          </a:p>
          <a:p>
            <a:pPr marL="0" indent="0" algn="ctr">
              <a:buNone/>
            </a:pPr>
            <a:r>
              <a:rPr lang="en-US" dirty="0"/>
              <a:t>Ashley Hoke, Statewide POS Advisor</a:t>
            </a:r>
          </a:p>
          <a:p>
            <a:pPr marL="0" indent="0" algn="ctr">
              <a:buNone/>
            </a:pPr>
            <a:r>
              <a:rPr lang="en-US" dirty="0">
                <a:solidFill>
                  <a:schemeClr val="tx2">
                    <a:lumMod val="60000"/>
                    <a:lumOff val="40000"/>
                  </a:schemeClr>
                </a:solidFill>
                <a:hlinkClick r:id="rId2">
                  <a:extLst>
                    <a:ext uri="{A12FA001-AC4F-418D-AE19-62706E023703}">
                      <ahyp:hlinkClr xmlns:ahyp="http://schemas.microsoft.com/office/drawing/2018/hyperlinkcolor" val="tx"/>
                    </a:ext>
                  </a:extLst>
                </a:hlinkClick>
              </a:rPr>
              <a:t>ashoke@pa.gov</a:t>
            </a:r>
            <a:endParaRPr lang="en-US" dirty="0">
              <a:solidFill>
                <a:schemeClr val="tx2">
                  <a:lumMod val="60000"/>
                  <a:lumOff val="40000"/>
                </a:schemeClr>
              </a:solidFill>
            </a:endParaRPr>
          </a:p>
          <a:p>
            <a:pPr marL="0" indent="0" algn="ctr">
              <a:buNone/>
            </a:pPr>
            <a:endParaRPr lang="en-US" dirty="0"/>
          </a:p>
          <a:p>
            <a:pPr marL="0" indent="0" algn="ctr">
              <a:buNone/>
            </a:pPr>
            <a:r>
              <a:rPr lang="en-US" dirty="0"/>
              <a:t>Wendy Leiby, Statewide SOAR Advisor</a:t>
            </a:r>
          </a:p>
          <a:p>
            <a:pPr marL="0" indent="0" algn="ctr">
              <a:buNone/>
            </a:pPr>
            <a:r>
              <a:rPr lang="en-US" dirty="0">
                <a:solidFill>
                  <a:schemeClr val="tx2">
                    <a:lumMod val="60000"/>
                    <a:lumOff val="40000"/>
                  </a:schemeClr>
                </a:solidFill>
                <a:hlinkClick r:id="rId3">
                  <a:extLst>
                    <a:ext uri="{A12FA001-AC4F-418D-AE19-62706E023703}">
                      <ahyp:hlinkClr xmlns:ahyp="http://schemas.microsoft.com/office/drawing/2018/hyperlinkcolor" val="tx"/>
                    </a:ext>
                  </a:extLst>
                </a:hlinkClick>
              </a:rPr>
              <a:t>wleiby@pa.gov</a:t>
            </a:r>
            <a:endParaRPr lang="en-US" dirty="0">
              <a:solidFill>
                <a:schemeClr val="tx2">
                  <a:lumMod val="60000"/>
                  <a:lumOff val="40000"/>
                </a:schemeClr>
              </a:solidFill>
            </a:endParaRPr>
          </a:p>
          <a:p>
            <a:pPr marL="0" indent="0" algn="ctr">
              <a:buNone/>
            </a:pPr>
            <a:endParaRPr lang="en-US" dirty="0"/>
          </a:p>
          <a:p>
            <a:pPr marL="0" indent="0" algn="ctr">
              <a:buNone/>
            </a:pPr>
            <a:r>
              <a:rPr lang="en-US" dirty="0"/>
              <a:t>Tracey Readinger, Division Manager</a:t>
            </a:r>
          </a:p>
          <a:p>
            <a:pPr marL="0" indent="0" algn="ctr">
              <a:buNone/>
            </a:pPr>
            <a:r>
              <a:rPr lang="en-US" dirty="0">
                <a:solidFill>
                  <a:schemeClr val="tx2">
                    <a:lumMod val="60000"/>
                    <a:lumOff val="40000"/>
                  </a:schemeClr>
                </a:solidFill>
                <a:hlinkClick r:id="rId4">
                  <a:extLst>
                    <a:ext uri="{A12FA001-AC4F-418D-AE19-62706E023703}">
                      <ahyp:hlinkClr xmlns:ahyp="http://schemas.microsoft.com/office/drawing/2018/hyperlinkcolor" val="tx"/>
                    </a:ext>
                  </a:extLst>
                </a:hlinkClick>
              </a:rPr>
              <a:t>trareading@pa.gov</a:t>
            </a:r>
            <a:endParaRPr lang="en-US" dirty="0">
              <a:solidFill>
                <a:schemeClr val="tx2">
                  <a:lumMod val="60000"/>
                  <a:lumOff val="40000"/>
                </a:schemeClr>
              </a:solidFill>
            </a:endParaRPr>
          </a:p>
          <a:p>
            <a:pPr marL="0" indent="0" algn="ctr">
              <a:buNone/>
            </a:pPr>
            <a:endParaRPr lang="en-US" dirty="0"/>
          </a:p>
          <a:p>
            <a:pPr marL="0" indent="0" algn="ctr">
              <a:buNone/>
            </a:pPr>
            <a:endParaRPr lang="en-US" dirty="0"/>
          </a:p>
          <a:p>
            <a:pPr marL="0" indent="0" algn="ctr">
              <a:buNone/>
            </a:pPr>
            <a:r>
              <a:rPr lang="en-US" dirty="0">
                <a:solidFill>
                  <a:schemeClr val="tx2">
                    <a:lumMod val="60000"/>
                    <a:lumOff val="40000"/>
                  </a:schemeClr>
                </a:solidFill>
                <a:hlinkClick r:id="rId5">
                  <a:extLst>
                    <a:ext uri="{A12FA001-AC4F-418D-AE19-62706E023703}">
                      <ahyp:hlinkClr xmlns:ahyp="http://schemas.microsoft.com/office/drawing/2018/hyperlinkcolor" val="tx"/>
                    </a:ext>
                  </a:extLst>
                </a:hlinkClick>
              </a:rPr>
              <a:t>Programs of Study SOAR | Department of Education | Commonwealth of Pennsylvania</a:t>
            </a:r>
            <a:endParaRPr lang="en-US" dirty="0">
              <a:solidFill>
                <a:schemeClr val="tx2">
                  <a:lumMod val="60000"/>
                  <a:lumOff val="40000"/>
                </a:schemeClr>
              </a:solidFill>
            </a:endParaRPr>
          </a:p>
        </p:txBody>
      </p:sp>
      <p:sp>
        <p:nvSpPr>
          <p:cNvPr id="5" name="Slide Number Placeholder 4">
            <a:extLst>
              <a:ext uri="{FF2B5EF4-FFF2-40B4-BE49-F238E27FC236}">
                <a16:creationId xmlns:a16="http://schemas.microsoft.com/office/drawing/2014/main" id="{23555BA4-1333-5A14-F056-B5650F5C8E20}"/>
              </a:ext>
            </a:extLst>
          </p:cNvPr>
          <p:cNvSpPr>
            <a:spLocks noGrp="1"/>
          </p:cNvSpPr>
          <p:nvPr>
            <p:ph type="sldNum" sz="quarter" idx="12"/>
          </p:nvPr>
        </p:nvSpPr>
        <p:spPr/>
        <p:txBody>
          <a:bodyPr/>
          <a:lstStyle/>
          <a:p>
            <a:fld id="{B24F5015-3417-4B27-A586-E4CCF4D77832}" type="slidenum">
              <a:rPr lang="en-US" smtClean="0"/>
              <a:t>30</a:t>
            </a:fld>
            <a:endParaRPr lang="en-US" dirty="0"/>
          </a:p>
        </p:txBody>
      </p:sp>
    </p:spTree>
    <p:extLst>
      <p:ext uri="{BB962C8B-B14F-4D97-AF65-F5344CB8AC3E}">
        <p14:creationId xmlns:p14="http://schemas.microsoft.com/office/powerpoint/2010/main" val="20812882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1167A-319B-4747-B9E6-BD9547AA35A7}"/>
              </a:ext>
            </a:extLst>
          </p:cNvPr>
          <p:cNvSpPr>
            <a:spLocks noGrp="1"/>
          </p:cNvSpPr>
          <p:nvPr>
            <p:ph type="title"/>
          </p:nvPr>
        </p:nvSpPr>
        <p:spPr/>
        <p:txBody>
          <a:bodyPr/>
          <a:lstStyle/>
          <a:p>
            <a:r>
              <a:rPr lang="en-US" dirty="0"/>
              <a:t>Contact/Mission</a:t>
            </a:r>
          </a:p>
        </p:txBody>
      </p:sp>
      <p:sp>
        <p:nvSpPr>
          <p:cNvPr id="3" name="Content Placeholder 2">
            <a:extLst>
              <a:ext uri="{FF2B5EF4-FFF2-40B4-BE49-F238E27FC236}">
                <a16:creationId xmlns:a16="http://schemas.microsoft.com/office/drawing/2014/main" id="{9491081C-A9F3-80A2-39FD-D7B0DF8AD679}"/>
              </a:ext>
            </a:extLst>
          </p:cNvPr>
          <p:cNvSpPr>
            <a:spLocks noGrp="1"/>
          </p:cNvSpPr>
          <p:nvPr>
            <p:ph idx="1"/>
          </p:nvPr>
        </p:nvSpPr>
        <p:spPr/>
        <p:txBody>
          <a:bodyPr/>
          <a:lstStyle/>
          <a:p>
            <a:pPr marL="0" indent="0">
              <a:buNone/>
            </a:pPr>
            <a:r>
              <a:rPr lang="en-US" altLang="en-US" dirty="0">
                <a:solidFill>
                  <a:srgbClr val="000000"/>
                </a:solidFill>
                <a:latin typeface="Arial" panose="020B0604020202020204" pitchFamily="34" charset="0"/>
                <a:ea typeface="Verdana" pitchFamily="34" charset="0"/>
                <a:cs typeface="Arial" panose="020B0604020202020204" pitchFamily="34" charset="0"/>
              </a:rPr>
              <a:t>For more information on </a:t>
            </a:r>
            <a:r>
              <a:rPr lang="en-US" altLang="en-US" dirty="0">
                <a:solidFill>
                  <a:srgbClr val="000000"/>
                </a:solidFill>
                <a:ea typeface="Verdana" pitchFamily="34" charset="0"/>
              </a:rPr>
              <a:t>POS and SOAR,</a:t>
            </a:r>
            <a:r>
              <a:rPr lang="en-US" altLang="en-US" dirty="0">
                <a:solidFill>
                  <a:srgbClr val="000000"/>
                </a:solidFill>
                <a:latin typeface="Arial" panose="020B0604020202020204" pitchFamily="34" charset="0"/>
                <a:ea typeface="Verdana" pitchFamily="34" charset="0"/>
                <a:cs typeface="Arial" panose="020B0604020202020204" pitchFamily="34" charset="0"/>
              </a:rPr>
              <a:t> please visit PDE’s website at </a:t>
            </a:r>
            <a:r>
              <a:rPr lang="en-US" altLang="en-US" u="sng" dirty="0">
                <a:solidFill>
                  <a:schemeClr val="tx2">
                    <a:lumMod val="60000"/>
                    <a:lumOff val="40000"/>
                  </a:schemeClr>
                </a:solidFill>
                <a:ea typeface="Verdana" pitchFamily="34" charset="0"/>
                <a:hlinkClick r:id="rId2">
                  <a:extLst>
                    <a:ext uri="{A12FA001-AC4F-418D-AE19-62706E023703}">
                      <ahyp:hlinkClr xmlns:ahyp="http://schemas.microsoft.com/office/drawing/2018/hyperlinkcolor" val="tx"/>
                    </a:ext>
                  </a:extLst>
                </a:hlinkClick>
              </a:rPr>
              <a:t>www.education.pa.gov</a:t>
            </a:r>
            <a:r>
              <a:rPr lang="en-US" altLang="en-US" u="sng" dirty="0">
                <a:solidFill>
                  <a:schemeClr val="tx2">
                    <a:lumMod val="60000"/>
                    <a:lumOff val="40000"/>
                  </a:schemeClr>
                </a:solidFill>
                <a:ea typeface="Verdana" pitchFamily="34" charset="0"/>
              </a:rPr>
              <a:t> </a:t>
            </a:r>
            <a:endParaRPr lang="en-US" altLang="en-US" u="sng" dirty="0">
              <a:solidFill>
                <a:schemeClr val="tx2">
                  <a:lumMod val="60000"/>
                  <a:lumOff val="40000"/>
                </a:schemeClr>
              </a:solidFill>
              <a:latin typeface="Arial" panose="020B0604020202020204" pitchFamily="34" charset="0"/>
              <a:ea typeface="Verdana"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EAFEF462-6E37-636A-3EAC-7B7A58832872}"/>
              </a:ext>
            </a:extLst>
          </p:cNvPr>
          <p:cNvSpPr>
            <a:spLocks noGrp="1"/>
          </p:cNvSpPr>
          <p:nvPr>
            <p:ph type="sldNum" sz="quarter" idx="12"/>
          </p:nvPr>
        </p:nvSpPr>
        <p:spPr/>
        <p:txBody>
          <a:bodyPr/>
          <a:lstStyle/>
          <a:p>
            <a:fld id="{B24F5015-3417-4B27-A586-E4CCF4D77832}" type="slidenum">
              <a:rPr lang="en-US" smtClean="0"/>
              <a:t>31</a:t>
            </a:fld>
            <a:endParaRPr lang="en-US" dirty="0"/>
          </a:p>
        </p:txBody>
      </p:sp>
    </p:spTree>
    <p:extLst>
      <p:ext uri="{BB962C8B-B14F-4D97-AF65-F5344CB8AC3E}">
        <p14:creationId xmlns:p14="http://schemas.microsoft.com/office/powerpoint/2010/main" val="2885167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52E98C-563F-F9D3-82CD-02ADB212BE7B}"/>
            </a:ext>
          </a:extLst>
        </p:cNvPr>
        <p:cNvGrpSpPr/>
        <p:nvPr/>
      </p:nvGrpSpPr>
      <p:grpSpPr>
        <a:xfrm>
          <a:off x="0" y="0"/>
          <a:ext cx="0" cy="0"/>
          <a:chOff x="0" y="0"/>
          <a:chExt cx="0" cy="0"/>
        </a:xfrm>
      </p:grpSpPr>
      <p:sp>
        <p:nvSpPr>
          <p:cNvPr id="2" name="Title 1" descr="CTE Delivery Programs ">
            <a:extLst>
              <a:ext uri="{FF2B5EF4-FFF2-40B4-BE49-F238E27FC236}">
                <a16:creationId xmlns:a16="http://schemas.microsoft.com/office/drawing/2014/main" id="{F55A381B-5747-563F-ADC2-E2546B96BD8A}"/>
              </a:ext>
            </a:extLst>
          </p:cNvPr>
          <p:cNvSpPr>
            <a:spLocks noGrp="1"/>
          </p:cNvSpPr>
          <p:nvPr>
            <p:ph type="title"/>
          </p:nvPr>
        </p:nvSpPr>
        <p:spPr/>
        <p:txBody>
          <a:bodyPr>
            <a:normAutofit/>
          </a:bodyPr>
          <a:lstStyle/>
          <a:p>
            <a:r>
              <a:rPr lang="en-US" dirty="0">
                <a:latin typeface="Arial"/>
                <a:cs typeface="Arial"/>
              </a:rPr>
              <a:t>CTE Delivery Programs </a:t>
            </a:r>
            <a:endParaRPr lang="en-US" dirty="0"/>
          </a:p>
        </p:txBody>
      </p:sp>
      <p:sp>
        <p:nvSpPr>
          <p:cNvPr id="4" name="Rectangle 3">
            <a:extLst>
              <a:ext uri="{FF2B5EF4-FFF2-40B4-BE49-F238E27FC236}">
                <a16:creationId xmlns:a16="http://schemas.microsoft.com/office/drawing/2014/main" id="{522EA528-2ADA-9783-0133-C3558C635296}"/>
              </a:ext>
              <a:ext uri="{C183D7F6-B498-43B3-948B-1728B52AA6E4}">
                <adec:decorative xmlns:adec="http://schemas.microsoft.com/office/drawing/2017/decorative" val="1"/>
              </a:ext>
            </a:extLst>
          </p:cNvPr>
          <p:cNvSpPr/>
          <p:nvPr/>
        </p:nvSpPr>
        <p:spPr>
          <a:xfrm>
            <a:off x="838200" y="2332153"/>
            <a:ext cx="10515600" cy="831600"/>
          </a:xfrm>
          <a:prstGeom prst="rect">
            <a:avLst/>
          </a:prstGeom>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6" name="Freeform: Shape 5" descr="Are programs without a SOAR agreement. Some (not all) have state developed Task Lists that are revised on a 3-year schedule. Can be found on the Teacher Resoure Page.">
            <a:extLst>
              <a:ext uri="{FF2B5EF4-FFF2-40B4-BE49-F238E27FC236}">
                <a16:creationId xmlns:a16="http://schemas.microsoft.com/office/drawing/2014/main" id="{E561F025-E15D-774C-9547-B0BDEB445A25}"/>
              </a:ext>
              <a:ext uri="{C183D7F6-B498-43B3-948B-1728B52AA6E4}">
                <adec:decorative xmlns:adec="http://schemas.microsoft.com/office/drawing/2017/decorative" val="1"/>
              </a:ext>
            </a:extLst>
          </p:cNvPr>
          <p:cNvSpPr/>
          <p:nvPr/>
        </p:nvSpPr>
        <p:spPr>
          <a:xfrm>
            <a:off x="1363980" y="1845073"/>
            <a:ext cx="7360920" cy="974160"/>
          </a:xfrm>
          <a:custGeom>
            <a:avLst/>
            <a:gdLst>
              <a:gd name="csX0" fmla="*/ 0 w 7360920"/>
              <a:gd name="csY0" fmla="*/ 162363 h 974160"/>
              <a:gd name="csX1" fmla="*/ 162363 w 7360920"/>
              <a:gd name="csY1" fmla="*/ 0 h 974160"/>
              <a:gd name="csX2" fmla="*/ 7198557 w 7360920"/>
              <a:gd name="csY2" fmla="*/ 0 h 974160"/>
              <a:gd name="csX3" fmla="*/ 7360920 w 7360920"/>
              <a:gd name="csY3" fmla="*/ 162363 h 974160"/>
              <a:gd name="csX4" fmla="*/ 7360920 w 7360920"/>
              <a:gd name="csY4" fmla="*/ 811797 h 974160"/>
              <a:gd name="csX5" fmla="*/ 7198557 w 7360920"/>
              <a:gd name="csY5" fmla="*/ 974160 h 974160"/>
              <a:gd name="csX6" fmla="*/ 162363 w 7360920"/>
              <a:gd name="csY6" fmla="*/ 974160 h 974160"/>
              <a:gd name="csX7" fmla="*/ 0 w 7360920"/>
              <a:gd name="csY7" fmla="*/ 811797 h 974160"/>
              <a:gd name="csX8" fmla="*/ 0 w 7360920"/>
              <a:gd name="csY8" fmla="*/ 162363 h 97416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7360920" h="974160">
                <a:moveTo>
                  <a:pt x="0" y="162363"/>
                </a:moveTo>
                <a:cubicBezTo>
                  <a:pt x="0" y="72692"/>
                  <a:pt x="72692" y="0"/>
                  <a:pt x="162363" y="0"/>
                </a:cubicBezTo>
                <a:lnTo>
                  <a:pt x="7198557" y="0"/>
                </a:lnTo>
                <a:cubicBezTo>
                  <a:pt x="7288228" y="0"/>
                  <a:pt x="7360920" y="72692"/>
                  <a:pt x="7360920" y="162363"/>
                </a:cubicBezTo>
                <a:lnTo>
                  <a:pt x="7360920" y="811797"/>
                </a:lnTo>
                <a:cubicBezTo>
                  <a:pt x="7360920" y="901468"/>
                  <a:pt x="7288228" y="974160"/>
                  <a:pt x="7198557" y="974160"/>
                </a:cubicBezTo>
                <a:lnTo>
                  <a:pt x="162363" y="974160"/>
                </a:lnTo>
                <a:cubicBezTo>
                  <a:pt x="72692" y="974160"/>
                  <a:pt x="0" y="901468"/>
                  <a:pt x="0" y="811797"/>
                </a:cubicBezTo>
                <a:lnTo>
                  <a:pt x="0" y="162363"/>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325780" tIns="47555" rIns="325780" bIns="47555"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Are programs without a SOAR agreement</a:t>
            </a:r>
          </a:p>
        </p:txBody>
      </p:sp>
      <p:sp>
        <p:nvSpPr>
          <p:cNvPr id="7" name="Rectangle 6">
            <a:extLst>
              <a:ext uri="{FF2B5EF4-FFF2-40B4-BE49-F238E27FC236}">
                <a16:creationId xmlns:a16="http://schemas.microsoft.com/office/drawing/2014/main" id="{93E4CC92-52E1-591F-6AC8-E3292322D4FA}"/>
              </a:ext>
              <a:ext uri="{C183D7F6-B498-43B3-948B-1728B52AA6E4}">
                <adec:decorative xmlns:adec="http://schemas.microsoft.com/office/drawing/2017/decorative" val="1"/>
              </a:ext>
            </a:extLst>
          </p:cNvPr>
          <p:cNvSpPr/>
          <p:nvPr/>
        </p:nvSpPr>
        <p:spPr>
          <a:xfrm>
            <a:off x="838200" y="3829034"/>
            <a:ext cx="10515600" cy="831600"/>
          </a:xfrm>
          <a:prstGeom prst="rect">
            <a:avLst/>
          </a:prstGeom>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9" name="Freeform: Shape 8">
            <a:extLst>
              <a:ext uri="{FF2B5EF4-FFF2-40B4-BE49-F238E27FC236}">
                <a16:creationId xmlns:a16="http://schemas.microsoft.com/office/drawing/2014/main" id="{EF39E003-AF79-C407-88BD-9610E08BA526}"/>
              </a:ext>
              <a:ext uri="{C183D7F6-B498-43B3-948B-1728B52AA6E4}">
                <adec:decorative xmlns:adec="http://schemas.microsoft.com/office/drawing/2017/decorative" val="1"/>
              </a:ext>
            </a:extLst>
          </p:cNvPr>
          <p:cNvSpPr/>
          <p:nvPr/>
        </p:nvSpPr>
        <p:spPr>
          <a:xfrm>
            <a:off x="1363980" y="3341954"/>
            <a:ext cx="7360920" cy="974160"/>
          </a:xfrm>
          <a:custGeom>
            <a:avLst/>
            <a:gdLst>
              <a:gd name="csX0" fmla="*/ 0 w 7360920"/>
              <a:gd name="csY0" fmla="*/ 162363 h 974160"/>
              <a:gd name="csX1" fmla="*/ 162363 w 7360920"/>
              <a:gd name="csY1" fmla="*/ 0 h 974160"/>
              <a:gd name="csX2" fmla="*/ 7198557 w 7360920"/>
              <a:gd name="csY2" fmla="*/ 0 h 974160"/>
              <a:gd name="csX3" fmla="*/ 7360920 w 7360920"/>
              <a:gd name="csY3" fmla="*/ 162363 h 974160"/>
              <a:gd name="csX4" fmla="*/ 7360920 w 7360920"/>
              <a:gd name="csY4" fmla="*/ 811797 h 974160"/>
              <a:gd name="csX5" fmla="*/ 7198557 w 7360920"/>
              <a:gd name="csY5" fmla="*/ 974160 h 974160"/>
              <a:gd name="csX6" fmla="*/ 162363 w 7360920"/>
              <a:gd name="csY6" fmla="*/ 974160 h 974160"/>
              <a:gd name="csX7" fmla="*/ 0 w 7360920"/>
              <a:gd name="csY7" fmla="*/ 811797 h 974160"/>
              <a:gd name="csX8" fmla="*/ 0 w 7360920"/>
              <a:gd name="csY8" fmla="*/ 162363 h 97416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7360920" h="974160">
                <a:moveTo>
                  <a:pt x="0" y="162363"/>
                </a:moveTo>
                <a:cubicBezTo>
                  <a:pt x="0" y="72692"/>
                  <a:pt x="72692" y="0"/>
                  <a:pt x="162363" y="0"/>
                </a:cubicBezTo>
                <a:lnTo>
                  <a:pt x="7198557" y="0"/>
                </a:lnTo>
                <a:cubicBezTo>
                  <a:pt x="7288228" y="0"/>
                  <a:pt x="7360920" y="72692"/>
                  <a:pt x="7360920" y="162363"/>
                </a:cubicBezTo>
                <a:lnTo>
                  <a:pt x="7360920" y="811797"/>
                </a:lnTo>
                <a:cubicBezTo>
                  <a:pt x="7360920" y="901468"/>
                  <a:pt x="7288228" y="974160"/>
                  <a:pt x="7198557" y="974160"/>
                </a:cubicBezTo>
                <a:lnTo>
                  <a:pt x="162363" y="974160"/>
                </a:lnTo>
                <a:cubicBezTo>
                  <a:pt x="72692" y="974160"/>
                  <a:pt x="0" y="901468"/>
                  <a:pt x="0" y="811797"/>
                </a:cubicBezTo>
                <a:lnTo>
                  <a:pt x="0" y="162363"/>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325780" tIns="47555" rIns="325780" bIns="47555"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Some (not all) have state developed Task Lists that are revised on a 3-year schedule</a:t>
            </a:r>
          </a:p>
        </p:txBody>
      </p:sp>
      <p:sp>
        <p:nvSpPr>
          <p:cNvPr id="10" name="Rectangle 9">
            <a:extLst>
              <a:ext uri="{FF2B5EF4-FFF2-40B4-BE49-F238E27FC236}">
                <a16:creationId xmlns:a16="http://schemas.microsoft.com/office/drawing/2014/main" id="{462B5DC5-F137-75BE-25D8-F106AD7F6D30}"/>
              </a:ext>
              <a:ext uri="{C183D7F6-B498-43B3-948B-1728B52AA6E4}">
                <adec:decorative xmlns:adec="http://schemas.microsoft.com/office/drawing/2017/decorative" val="1"/>
              </a:ext>
            </a:extLst>
          </p:cNvPr>
          <p:cNvSpPr/>
          <p:nvPr/>
        </p:nvSpPr>
        <p:spPr>
          <a:xfrm>
            <a:off x="838200" y="5325914"/>
            <a:ext cx="10515600" cy="831600"/>
          </a:xfrm>
          <a:prstGeom prst="rect">
            <a:avLst/>
          </a:prstGeom>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11" name="Freeform: Shape 10" descr="Are programs without a SOAR agreement">
            <a:extLst>
              <a:ext uri="{FF2B5EF4-FFF2-40B4-BE49-F238E27FC236}">
                <a16:creationId xmlns:a16="http://schemas.microsoft.com/office/drawing/2014/main" id="{6FCDFFBC-6554-8F8D-FB16-C020C6370D47}"/>
              </a:ext>
            </a:extLst>
          </p:cNvPr>
          <p:cNvSpPr/>
          <p:nvPr/>
        </p:nvSpPr>
        <p:spPr>
          <a:xfrm>
            <a:off x="1363980" y="4838834"/>
            <a:ext cx="7360920" cy="974160"/>
          </a:xfrm>
          <a:custGeom>
            <a:avLst/>
            <a:gdLst>
              <a:gd name="csX0" fmla="*/ 0 w 7360920"/>
              <a:gd name="csY0" fmla="*/ 162363 h 974160"/>
              <a:gd name="csX1" fmla="*/ 162363 w 7360920"/>
              <a:gd name="csY1" fmla="*/ 0 h 974160"/>
              <a:gd name="csX2" fmla="*/ 7198557 w 7360920"/>
              <a:gd name="csY2" fmla="*/ 0 h 974160"/>
              <a:gd name="csX3" fmla="*/ 7360920 w 7360920"/>
              <a:gd name="csY3" fmla="*/ 162363 h 974160"/>
              <a:gd name="csX4" fmla="*/ 7360920 w 7360920"/>
              <a:gd name="csY4" fmla="*/ 811797 h 974160"/>
              <a:gd name="csX5" fmla="*/ 7198557 w 7360920"/>
              <a:gd name="csY5" fmla="*/ 974160 h 974160"/>
              <a:gd name="csX6" fmla="*/ 162363 w 7360920"/>
              <a:gd name="csY6" fmla="*/ 974160 h 974160"/>
              <a:gd name="csX7" fmla="*/ 0 w 7360920"/>
              <a:gd name="csY7" fmla="*/ 811797 h 974160"/>
              <a:gd name="csX8" fmla="*/ 0 w 7360920"/>
              <a:gd name="csY8" fmla="*/ 162363 h 97416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7360920" h="974160">
                <a:moveTo>
                  <a:pt x="0" y="162363"/>
                </a:moveTo>
                <a:cubicBezTo>
                  <a:pt x="0" y="72692"/>
                  <a:pt x="72692" y="0"/>
                  <a:pt x="162363" y="0"/>
                </a:cubicBezTo>
                <a:lnTo>
                  <a:pt x="7198557" y="0"/>
                </a:lnTo>
                <a:cubicBezTo>
                  <a:pt x="7288228" y="0"/>
                  <a:pt x="7360920" y="72692"/>
                  <a:pt x="7360920" y="162363"/>
                </a:cubicBezTo>
                <a:lnTo>
                  <a:pt x="7360920" y="811797"/>
                </a:lnTo>
                <a:cubicBezTo>
                  <a:pt x="7360920" y="901468"/>
                  <a:pt x="7288228" y="974160"/>
                  <a:pt x="7198557" y="974160"/>
                </a:cubicBezTo>
                <a:lnTo>
                  <a:pt x="162363" y="974160"/>
                </a:lnTo>
                <a:cubicBezTo>
                  <a:pt x="72692" y="974160"/>
                  <a:pt x="0" y="901468"/>
                  <a:pt x="0" y="811797"/>
                </a:cubicBezTo>
                <a:lnTo>
                  <a:pt x="0" y="162363"/>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325780" tIns="47555" rIns="325780" bIns="47555" numCol="1" spcCol="1270" anchor="ctr" anchorCtr="0">
            <a:noAutofit/>
          </a:bodyPr>
          <a:lstStyle/>
          <a:p>
            <a:pPr marL="0" lvl="0" indent="0" algn="l" defTabSz="800100">
              <a:lnSpc>
                <a:spcPct val="90000"/>
              </a:lnSpc>
              <a:spcBef>
                <a:spcPct val="0"/>
              </a:spcBef>
              <a:spcAft>
                <a:spcPct val="35000"/>
              </a:spcAft>
              <a:buFont typeface="Courier New" panose="020B0604020202020204" pitchFamily="34" charset="0"/>
              <a:buNone/>
            </a:pPr>
            <a:r>
              <a:rPr lang="en-US" sz="1800" kern="1200" dirty="0">
                <a:latin typeface="Arial"/>
                <a:cs typeface="Arial"/>
              </a:rPr>
              <a:t>Can be found on the Teacher Resource Page </a:t>
            </a:r>
            <a:endParaRPr lang="en-US" sz="1800" kern="1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9936B480-B9C6-C0FF-A73D-0A1603E27203}"/>
              </a:ext>
              <a:ext uri="{C183D7F6-B498-43B3-948B-1728B52AA6E4}">
                <adec:decorative xmlns:adec="http://schemas.microsoft.com/office/drawing/2017/decorative" val="1"/>
              </a:ext>
            </a:extLst>
          </p:cNvPr>
          <p:cNvSpPr>
            <a:spLocks noGrp="1"/>
          </p:cNvSpPr>
          <p:nvPr>
            <p:ph type="sldNum" sz="quarter" idx="12"/>
          </p:nvPr>
        </p:nvSpPr>
        <p:spPr/>
        <p:txBody>
          <a:bodyPr/>
          <a:lstStyle/>
          <a:p>
            <a:fld id="{B24F5015-3417-4B27-A586-E4CCF4D77832}" type="slidenum">
              <a:rPr lang="en-US" smtClean="0"/>
              <a:t>4</a:t>
            </a:fld>
            <a:endParaRPr lang="en-US" dirty="0"/>
          </a:p>
        </p:txBody>
      </p:sp>
    </p:spTree>
    <p:extLst>
      <p:ext uri="{BB962C8B-B14F-4D97-AF65-F5344CB8AC3E}">
        <p14:creationId xmlns:p14="http://schemas.microsoft.com/office/powerpoint/2010/main" val="1233812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1C2D3-5D74-5917-A5D5-24D13E87907F}"/>
            </a:ext>
          </a:extLst>
        </p:cNvPr>
        <p:cNvGrpSpPr/>
        <p:nvPr/>
      </p:nvGrpSpPr>
      <p:grpSpPr>
        <a:xfrm>
          <a:off x="0" y="0"/>
          <a:ext cx="0" cy="0"/>
          <a:chOff x="0" y="0"/>
          <a:chExt cx="0" cy="0"/>
        </a:xfrm>
      </p:grpSpPr>
      <p:sp>
        <p:nvSpPr>
          <p:cNvPr id="12" name="Title 1">
            <a:extLst>
              <a:ext uri="{FF2B5EF4-FFF2-40B4-BE49-F238E27FC236}">
                <a16:creationId xmlns:a16="http://schemas.microsoft.com/office/drawing/2014/main" id="{18279286-D2D7-DB2A-257D-CA5D15A80E15}"/>
              </a:ext>
              <a:ext uri="{C183D7F6-B498-43B3-948B-1728B52AA6E4}">
                <adec:decorative xmlns:adec="http://schemas.microsoft.com/office/drawing/2017/decorative" val="0"/>
              </a:ext>
            </a:extLst>
          </p:cNvPr>
          <p:cNvSpPr txBox="1">
            <a:spLocks noGrp="1"/>
          </p:cNvSpPr>
          <p:nvPr>
            <p:ph type="title" idx="4294967295"/>
          </p:nvPr>
        </p:nvSpPr>
        <p:spPr>
          <a:xfrm>
            <a:off x="838200" y="365125"/>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Arial"/>
                <a:ea typeface="+mj-ea"/>
                <a:cs typeface="Arial"/>
              </a:rPr>
              <a:t>Programs of Study/SOAR</a:t>
            </a:r>
            <a:endParaRPr kumimoji="0" lang="en-US" sz="4800" b="0"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3" name="Freeform: Shape 2">
            <a:extLst>
              <a:ext uri="{FF2B5EF4-FFF2-40B4-BE49-F238E27FC236}">
                <a16:creationId xmlns:a16="http://schemas.microsoft.com/office/drawing/2014/main" id="{DF7ABA8A-991A-E7B1-3DB5-A07317E3F9C1}"/>
              </a:ext>
            </a:extLst>
          </p:cNvPr>
          <p:cNvSpPr/>
          <p:nvPr/>
        </p:nvSpPr>
        <p:spPr>
          <a:xfrm>
            <a:off x="1744472" y="1879208"/>
            <a:ext cx="2719704" cy="1631823"/>
          </a:xfrm>
          <a:custGeom>
            <a:avLst/>
            <a:gdLst>
              <a:gd name="csX0" fmla="*/ 0 w 2719704"/>
              <a:gd name="csY0" fmla="*/ 0 h 1631823"/>
              <a:gd name="csX1" fmla="*/ 2719704 w 2719704"/>
              <a:gd name="csY1" fmla="*/ 0 h 1631823"/>
              <a:gd name="csX2" fmla="*/ 2719704 w 2719704"/>
              <a:gd name="csY2" fmla="*/ 1631823 h 1631823"/>
              <a:gd name="csX3" fmla="*/ 0 w 2719704"/>
              <a:gd name="csY3" fmla="*/ 1631823 h 1631823"/>
              <a:gd name="csX4" fmla="*/ 0 w 2719704"/>
              <a:gd name="csY4" fmla="*/ 0 h 1631823"/>
            </a:gdLst>
            <a:ahLst/>
            <a:cxnLst>
              <a:cxn ang="0">
                <a:pos x="csX0" y="csY0"/>
              </a:cxn>
              <a:cxn ang="0">
                <a:pos x="csX1" y="csY1"/>
              </a:cxn>
              <a:cxn ang="0">
                <a:pos x="csX2" y="csY2"/>
              </a:cxn>
              <a:cxn ang="0">
                <a:pos x="csX3" y="csY3"/>
              </a:cxn>
              <a:cxn ang="0">
                <a:pos x="csX4" y="csY4"/>
              </a:cxn>
            </a:cxnLst>
            <a:rect l="l" t="t" r="r" b="b"/>
            <a:pathLst>
              <a:path w="2719704" h="1631823">
                <a:moveTo>
                  <a:pt x="0" y="0"/>
                </a:moveTo>
                <a:lnTo>
                  <a:pt x="2719704" y="0"/>
                </a:lnTo>
                <a:lnTo>
                  <a:pt x="2719704" y="1631823"/>
                </a:lnTo>
                <a:lnTo>
                  <a:pt x="0" y="1631823"/>
                </a:lnTo>
                <a:lnTo>
                  <a:pt x="0" y="0"/>
                </a:lnTo>
                <a:close/>
              </a:path>
            </a:pathLst>
          </a:custGeom>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panose="020B0604020202020204" pitchFamily="34" charset="0"/>
                <a:cs typeface="Arial" panose="020B0604020202020204" pitchFamily="34" charset="0"/>
              </a:rPr>
              <a:t>CIP</a:t>
            </a:r>
            <a:endParaRPr lang="en-US" sz="2800" kern="1200" dirty="0"/>
          </a:p>
        </p:txBody>
      </p:sp>
      <p:sp>
        <p:nvSpPr>
          <p:cNvPr id="4" name="Freeform: Shape 3">
            <a:extLst>
              <a:ext uri="{FF2B5EF4-FFF2-40B4-BE49-F238E27FC236}">
                <a16:creationId xmlns:a16="http://schemas.microsoft.com/office/drawing/2014/main" id="{15905BCA-97A7-E670-1B6E-E18F7D988F00}"/>
              </a:ext>
            </a:extLst>
          </p:cNvPr>
          <p:cNvSpPr/>
          <p:nvPr/>
        </p:nvSpPr>
        <p:spPr>
          <a:xfrm>
            <a:off x="4736147" y="1879208"/>
            <a:ext cx="2719704" cy="1631823"/>
          </a:xfrm>
          <a:custGeom>
            <a:avLst/>
            <a:gdLst>
              <a:gd name="csX0" fmla="*/ 0 w 2719704"/>
              <a:gd name="csY0" fmla="*/ 0 h 1631823"/>
              <a:gd name="csX1" fmla="*/ 2719704 w 2719704"/>
              <a:gd name="csY1" fmla="*/ 0 h 1631823"/>
              <a:gd name="csX2" fmla="*/ 2719704 w 2719704"/>
              <a:gd name="csY2" fmla="*/ 1631823 h 1631823"/>
              <a:gd name="csX3" fmla="*/ 0 w 2719704"/>
              <a:gd name="csY3" fmla="*/ 1631823 h 1631823"/>
              <a:gd name="csX4" fmla="*/ 0 w 2719704"/>
              <a:gd name="csY4" fmla="*/ 0 h 1631823"/>
            </a:gdLst>
            <a:ahLst/>
            <a:cxnLst>
              <a:cxn ang="0">
                <a:pos x="csX0" y="csY0"/>
              </a:cxn>
              <a:cxn ang="0">
                <a:pos x="csX1" y="csY1"/>
              </a:cxn>
              <a:cxn ang="0">
                <a:pos x="csX2" y="csY2"/>
              </a:cxn>
              <a:cxn ang="0">
                <a:pos x="csX3" y="csY3"/>
              </a:cxn>
              <a:cxn ang="0">
                <a:pos x="csX4" y="csY4"/>
              </a:cxn>
            </a:cxnLst>
            <a:rect l="l" t="t" r="r" b="b"/>
            <a:pathLst>
              <a:path w="2719704" h="1631823">
                <a:moveTo>
                  <a:pt x="0" y="0"/>
                </a:moveTo>
                <a:lnTo>
                  <a:pt x="2719704" y="0"/>
                </a:lnTo>
                <a:lnTo>
                  <a:pt x="2719704" y="1631823"/>
                </a:lnTo>
                <a:lnTo>
                  <a:pt x="0" y="1631823"/>
                </a:lnTo>
                <a:lnTo>
                  <a:pt x="0" y="0"/>
                </a:lnTo>
                <a:close/>
              </a:path>
            </a:pathLst>
          </a:custGeom>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a:cs typeface="Arial"/>
              </a:rPr>
              <a:t>Title</a:t>
            </a:r>
            <a:endParaRPr lang="en-US" sz="2800" kern="1200" dirty="0"/>
          </a:p>
        </p:txBody>
      </p:sp>
      <p:sp>
        <p:nvSpPr>
          <p:cNvPr id="6" name="Freeform: Shape 5">
            <a:extLst>
              <a:ext uri="{FF2B5EF4-FFF2-40B4-BE49-F238E27FC236}">
                <a16:creationId xmlns:a16="http://schemas.microsoft.com/office/drawing/2014/main" id="{8581D0DE-977E-AC91-7E52-315C335372B0}"/>
              </a:ext>
            </a:extLst>
          </p:cNvPr>
          <p:cNvSpPr/>
          <p:nvPr/>
        </p:nvSpPr>
        <p:spPr>
          <a:xfrm>
            <a:off x="7727823" y="1879208"/>
            <a:ext cx="2719704" cy="1631823"/>
          </a:xfrm>
          <a:custGeom>
            <a:avLst/>
            <a:gdLst>
              <a:gd name="csX0" fmla="*/ 0 w 2719704"/>
              <a:gd name="csY0" fmla="*/ 0 h 1631823"/>
              <a:gd name="csX1" fmla="*/ 2719704 w 2719704"/>
              <a:gd name="csY1" fmla="*/ 0 h 1631823"/>
              <a:gd name="csX2" fmla="*/ 2719704 w 2719704"/>
              <a:gd name="csY2" fmla="*/ 1631823 h 1631823"/>
              <a:gd name="csX3" fmla="*/ 0 w 2719704"/>
              <a:gd name="csY3" fmla="*/ 1631823 h 1631823"/>
              <a:gd name="csX4" fmla="*/ 0 w 2719704"/>
              <a:gd name="csY4" fmla="*/ 0 h 1631823"/>
            </a:gdLst>
            <a:ahLst/>
            <a:cxnLst>
              <a:cxn ang="0">
                <a:pos x="csX0" y="csY0"/>
              </a:cxn>
              <a:cxn ang="0">
                <a:pos x="csX1" y="csY1"/>
              </a:cxn>
              <a:cxn ang="0">
                <a:pos x="csX2" y="csY2"/>
              </a:cxn>
              <a:cxn ang="0">
                <a:pos x="csX3" y="csY3"/>
              </a:cxn>
              <a:cxn ang="0">
                <a:pos x="csX4" y="csY4"/>
              </a:cxn>
            </a:cxnLst>
            <a:rect l="l" t="t" r="r" b="b"/>
            <a:pathLst>
              <a:path w="2719704" h="1631823">
                <a:moveTo>
                  <a:pt x="0" y="0"/>
                </a:moveTo>
                <a:lnTo>
                  <a:pt x="2719704" y="0"/>
                </a:lnTo>
                <a:lnTo>
                  <a:pt x="2719704" y="1631823"/>
                </a:lnTo>
                <a:lnTo>
                  <a:pt x="0" y="1631823"/>
                </a:lnTo>
                <a:lnTo>
                  <a:pt x="0" y="0"/>
                </a:lnTo>
                <a:close/>
              </a:path>
            </a:pathLst>
          </a:custGeom>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a:cs typeface="Arial"/>
              </a:rPr>
              <a:t>POS Number </a:t>
            </a:r>
            <a:endParaRPr lang="en-US" sz="2800" kern="1200" dirty="0"/>
          </a:p>
        </p:txBody>
      </p:sp>
      <p:sp>
        <p:nvSpPr>
          <p:cNvPr id="7" name="Freeform: Shape 6">
            <a:extLst>
              <a:ext uri="{FF2B5EF4-FFF2-40B4-BE49-F238E27FC236}">
                <a16:creationId xmlns:a16="http://schemas.microsoft.com/office/drawing/2014/main" id="{074FA05F-99A8-108D-311F-3F66528391E0}"/>
              </a:ext>
            </a:extLst>
          </p:cNvPr>
          <p:cNvSpPr/>
          <p:nvPr/>
        </p:nvSpPr>
        <p:spPr>
          <a:xfrm>
            <a:off x="1744472" y="3783001"/>
            <a:ext cx="2719704" cy="1631823"/>
          </a:xfrm>
          <a:custGeom>
            <a:avLst/>
            <a:gdLst>
              <a:gd name="csX0" fmla="*/ 0 w 2719704"/>
              <a:gd name="csY0" fmla="*/ 0 h 1631823"/>
              <a:gd name="csX1" fmla="*/ 2719704 w 2719704"/>
              <a:gd name="csY1" fmla="*/ 0 h 1631823"/>
              <a:gd name="csX2" fmla="*/ 2719704 w 2719704"/>
              <a:gd name="csY2" fmla="*/ 1631823 h 1631823"/>
              <a:gd name="csX3" fmla="*/ 0 w 2719704"/>
              <a:gd name="csY3" fmla="*/ 1631823 h 1631823"/>
              <a:gd name="csX4" fmla="*/ 0 w 2719704"/>
              <a:gd name="csY4" fmla="*/ 0 h 1631823"/>
            </a:gdLst>
            <a:ahLst/>
            <a:cxnLst>
              <a:cxn ang="0">
                <a:pos x="csX0" y="csY0"/>
              </a:cxn>
              <a:cxn ang="0">
                <a:pos x="csX1" y="csY1"/>
              </a:cxn>
              <a:cxn ang="0">
                <a:pos x="csX2" y="csY2"/>
              </a:cxn>
              <a:cxn ang="0">
                <a:pos x="csX3" y="csY3"/>
              </a:cxn>
              <a:cxn ang="0">
                <a:pos x="csX4" y="csY4"/>
              </a:cxn>
            </a:cxnLst>
            <a:rect l="l" t="t" r="r" b="b"/>
            <a:pathLst>
              <a:path w="2719704" h="1631823">
                <a:moveTo>
                  <a:pt x="0" y="0"/>
                </a:moveTo>
                <a:lnTo>
                  <a:pt x="2719704" y="0"/>
                </a:lnTo>
                <a:lnTo>
                  <a:pt x="2719704" y="1631823"/>
                </a:lnTo>
                <a:lnTo>
                  <a:pt x="0" y="1631823"/>
                </a:lnTo>
                <a:lnTo>
                  <a:pt x="0" y="0"/>
                </a:lnTo>
                <a:close/>
              </a:path>
            </a:pathLst>
          </a:custGeom>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a:cs typeface="Arial"/>
              </a:rPr>
              <a:t>Task List</a:t>
            </a:r>
            <a:endParaRPr lang="en-US" sz="2800" kern="1200" dirty="0"/>
          </a:p>
        </p:txBody>
      </p:sp>
      <p:sp>
        <p:nvSpPr>
          <p:cNvPr id="8" name="Freeform: Shape 7">
            <a:extLst>
              <a:ext uri="{FF2B5EF4-FFF2-40B4-BE49-F238E27FC236}">
                <a16:creationId xmlns:a16="http://schemas.microsoft.com/office/drawing/2014/main" id="{7E591775-5351-E1AB-731B-9E13BD3A5CC4}"/>
              </a:ext>
            </a:extLst>
          </p:cNvPr>
          <p:cNvSpPr/>
          <p:nvPr/>
        </p:nvSpPr>
        <p:spPr>
          <a:xfrm>
            <a:off x="4736147" y="3783001"/>
            <a:ext cx="2719704" cy="1631823"/>
          </a:xfrm>
          <a:custGeom>
            <a:avLst/>
            <a:gdLst>
              <a:gd name="csX0" fmla="*/ 0 w 2719704"/>
              <a:gd name="csY0" fmla="*/ 0 h 1631823"/>
              <a:gd name="csX1" fmla="*/ 2719704 w 2719704"/>
              <a:gd name="csY1" fmla="*/ 0 h 1631823"/>
              <a:gd name="csX2" fmla="*/ 2719704 w 2719704"/>
              <a:gd name="csY2" fmla="*/ 1631823 h 1631823"/>
              <a:gd name="csX3" fmla="*/ 0 w 2719704"/>
              <a:gd name="csY3" fmla="*/ 1631823 h 1631823"/>
              <a:gd name="csX4" fmla="*/ 0 w 2719704"/>
              <a:gd name="csY4" fmla="*/ 0 h 1631823"/>
            </a:gdLst>
            <a:ahLst/>
            <a:cxnLst>
              <a:cxn ang="0">
                <a:pos x="csX0" y="csY0"/>
              </a:cxn>
              <a:cxn ang="0">
                <a:pos x="csX1" y="csY1"/>
              </a:cxn>
              <a:cxn ang="0">
                <a:pos x="csX2" y="csY2"/>
              </a:cxn>
              <a:cxn ang="0">
                <a:pos x="csX3" y="csY3"/>
              </a:cxn>
              <a:cxn ang="0">
                <a:pos x="csX4" y="csY4"/>
              </a:cxn>
            </a:cxnLst>
            <a:rect l="l" t="t" r="r" b="b"/>
            <a:pathLst>
              <a:path w="2719704" h="1631823">
                <a:moveTo>
                  <a:pt x="0" y="0"/>
                </a:moveTo>
                <a:lnTo>
                  <a:pt x="2719704" y="0"/>
                </a:lnTo>
                <a:lnTo>
                  <a:pt x="2719704" y="1631823"/>
                </a:lnTo>
                <a:lnTo>
                  <a:pt x="0" y="1631823"/>
                </a:lnTo>
                <a:lnTo>
                  <a:pt x="0" y="0"/>
                </a:lnTo>
                <a:close/>
              </a:path>
            </a:pathLst>
          </a:custGeom>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a:cs typeface="Arial"/>
              </a:rPr>
              <a:t>Academic Crosswalks</a:t>
            </a:r>
            <a:endParaRPr lang="en-US" sz="2800" kern="1200" dirty="0"/>
          </a:p>
        </p:txBody>
      </p:sp>
      <p:sp>
        <p:nvSpPr>
          <p:cNvPr id="9" name="Freeform: Shape 8">
            <a:extLst>
              <a:ext uri="{FF2B5EF4-FFF2-40B4-BE49-F238E27FC236}">
                <a16:creationId xmlns:a16="http://schemas.microsoft.com/office/drawing/2014/main" id="{29C30DCA-BA72-5FDD-E008-AAE196EED692}"/>
              </a:ext>
            </a:extLst>
          </p:cNvPr>
          <p:cNvSpPr/>
          <p:nvPr/>
        </p:nvSpPr>
        <p:spPr>
          <a:xfrm>
            <a:off x="7727823" y="3783001"/>
            <a:ext cx="2719704" cy="1631823"/>
          </a:xfrm>
          <a:custGeom>
            <a:avLst/>
            <a:gdLst>
              <a:gd name="csX0" fmla="*/ 0 w 2719704"/>
              <a:gd name="csY0" fmla="*/ 0 h 1631823"/>
              <a:gd name="csX1" fmla="*/ 2719704 w 2719704"/>
              <a:gd name="csY1" fmla="*/ 0 h 1631823"/>
              <a:gd name="csX2" fmla="*/ 2719704 w 2719704"/>
              <a:gd name="csY2" fmla="*/ 1631823 h 1631823"/>
              <a:gd name="csX3" fmla="*/ 0 w 2719704"/>
              <a:gd name="csY3" fmla="*/ 1631823 h 1631823"/>
              <a:gd name="csX4" fmla="*/ 0 w 2719704"/>
              <a:gd name="csY4" fmla="*/ 0 h 1631823"/>
            </a:gdLst>
            <a:ahLst/>
            <a:cxnLst>
              <a:cxn ang="0">
                <a:pos x="csX0" y="csY0"/>
              </a:cxn>
              <a:cxn ang="0">
                <a:pos x="csX1" y="csY1"/>
              </a:cxn>
              <a:cxn ang="0">
                <a:pos x="csX2" y="csY2"/>
              </a:cxn>
              <a:cxn ang="0">
                <a:pos x="csX3" y="csY3"/>
              </a:cxn>
              <a:cxn ang="0">
                <a:pos x="csX4" y="csY4"/>
              </a:cxn>
            </a:cxnLst>
            <a:rect l="l" t="t" r="r" b="b"/>
            <a:pathLst>
              <a:path w="2719704" h="1631823">
                <a:moveTo>
                  <a:pt x="0" y="0"/>
                </a:moveTo>
                <a:lnTo>
                  <a:pt x="2719704" y="0"/>
                </a:lnTo>
                <a:lnTo>
                  <a:pt x="2719704" y="1631823"/>
                </a:lnTo>
                <a:lnTo>
                  <a:pt x="0" y="1631823"/>
                </a:lnTo>
                <a:lnTo>
                  <a:pt x="0" y="0"/>
                </a:lnTo>
                <a:close/>
              </a:path>
            </a:pathLst>
          </a:custGeom>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a:cs typeface="Arial"/>
              </a:rPr>
              <a:t>Secondary Partners</a:t>
            </a:r>
            <a:endParaRPr lang="en-US" sz="2800" kern="1200" dirty="0"/>
          </a:p>
        </p:txBody>
      </p:sp>
      <p:sp>
        <p:nvSpPr>
          <p:cNvPr id="16" name="TextBox 15" descr="Webpage link to the framework: https://www.pa.gov/agencies/education/programs-and-services/instruction/career-and-technical-education/programs-of-study-soar/framework&#10;">
            <a:extLst>
              <a:ext uri="{FF2B5EF4-FFF2-40B4-BE49-F238E27FC236}">
                <a16:creationId xmlns:a16="http://schemas.microsoft.com/office/drawing/2014/main" id="{6B65BBB0-5A3D-10CC-B5F7-E5BA149EE280}"/>
              </a:ext>
              <a:ext uri="{C183D7F6-B498-43B3-948B-1728B52AA6E4}">
                <adec:decorative xmlns:adec="http://schemas.microsoft.com/office/drawing/2017/decorative" val="0"/>
              </a:ext>
            </a:extLst>
          </p:cNvPr>
          <p:cNvSpPr txBox="1"/>
          <p:nvPr/>
        </p:nvSpPr>
        <p:spPr>
          <a:xfrm>
            <a:off x="3193355" y="5604001"/>
            <a:ext cx="5867400" cy="646331"/>
          </a:xfrm>
          <a:prstGeom prst="rect">
            <a:avLst/>
          </a:prstGeom>
          <a:noFill/>
        </p:spPr>
        <p:txBody>
          <a:bodyPr wrap="square">
            <a:spAutoFit/>
          </a:bodyPr>
          <a:lstStyle/>
          <a:p>
            <a:pPr marL="58420" algn="ctr">
              <a:buClr>
                <a:srgbClr val="008000"/>
              </a:buClr>
            </a:pPr>
            <a:r>
              <a:rPr lang="en-US" dirty="0">
                <a:ln w="0"/>
                <a:solidFill>
                  <a:srgbClr val="0070C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Framework</a:t>
            </a:r>
            <a:r>
              <a:rPr lang="en-US" dirty="0">
                <a:solidFill>
                  <a:srgbClr val="0070C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 Department of Education | Commonwealth of Pennsylvania</a:t>
            </a:r>
            <a:endParaRPr lang="en-US" dirty="0">
              <a:solidFill>
                <a:srgbClr val="0070C0"/>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A8D39097-6D6D-6766-FD07-11DDFC3C269F}"/>
              </a:ext>
              <a:ext uri="{C183D7F6-B498-43B3-948B-1728B52AA6E4}">
                <adec:decorative xmlns:adec="http://schemas.microsoft.com/office/drawing/2017/decorative" val="0"/>
              </a:ext>
            </a:extLst>
          </p:cNvPr>
          <p:cNvSpPr>
            <a:spLocks noGrp="1"/>
          </p:cNvSpPr>
          <p:nvPr>
            <p:ph type="sldNum" sz="quarter" idx="12"/>
          </p:nvPr>
        </p:nvSpPr>
        <p:spPr/>
        <p:txBody>
          <a:bodyPr/>
          <a:lstStyle/>
          <a:p>
            <a:fld id="{B24F5015-3417-4B27-A586-E4CCF4D77832}" type="slidenum">
              <a:rPr lang="en-US" smtClean="0"/>
              <a:t>5</a:t>
            </a:fld>
            <a:endParaRPr lang="en-US" dirty="0"/>
          </a:p>
        </p:txBody>
      </p:sp>
    </p:spTree>
    <p:extLst>
      <p:ext uri="{BB962C8B-B14F-4D97-AF65-F5344CB8AC3E}">
        <p14:creationId xmlns:p14="http://schemas.microsoft.com/office/powerpoint/2010/main" val="3434162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48D62-E4BE-4211-DB78-71F09772C3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A667A7-1FBD-4BF6-8AA5-5F1937AFF149}"/>
              </a:ext>
            </a:extLst>
          </p:cNvPr>
          <p:cNvSpPr>
            <a:spLocks noGrp="1"/>
          </p:cNvSpPr>
          <p:nvPr>
            <p:ph type="title"/>
          </p:nvPr>
        </p:nvSpPr>
        <p:spPr/>
        <p:txBody>
          <a:bodyPr/>
          <a:lstStyle/>
          <a:p>
            <a:r>
              <a:rPr lang="en-US" dirty="0">
                <a:latin typeface="Arial"/>
                <a:cs typeface="Arial"/>
              </a:rPr>
              <a:t>Task List Revision</a:t>
            </a:r>
            <a:endParaRPr lang="en-US" dirty="0"/>
          </a:p>
        </p:txBody>
      </p:sp>
      <p:graphicFrame>
        <p:nvGraphicFramePr>
          <p:cNvPr id="6" name="Content Placeholder 5" descr="Task Lists are revised every 3 years.  The task list revision committee includes secondary and postsecondary instructors, and business and industry professionals. Participation is mandatory for secondary and postsecondary instructors.">
            <a:extLst>
              <a:ext uri="{FF2B5EF4-FFF2-40B4-BE49-F238E27FC236}">
                <a16:creationId xmlns:a16="http://schemas.microsoft.com/office/drawing/2014/main" id="{A6F01D16-FD15-BE98-8DF2-FFB98BA01835}"/>
              </a:ext>
            </a:extLst>
          </p:cNvPr>
          <p:cNvGraphicFramePr>
            <a:graphicFrameLocks noGrp="1"/>
          </p:cNvGraphicFramePr>
          <p:nvPr>
            <p:ph idx="1"/>
            <p:extLst>
              <p:ext uri="{D42A27DB-BD31-4B8C-83A1-F6EECF244321}">
                <p14:modId xmlns:p14="http://schemas.microsoft.com/office/powerpoint/2010/main" val="778329789"/>
              </p:ext>
            </p:extLst>
          </p:nvPr>
        </p:nvGraphicFramePr>
        <p:xfrm>
          <a:off x="838200" y="1690688"/>
          <a:ext cx="10515600" cy="46656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a:extLst>
              <a:ext uri="{FF2B5EF4-FFF2-40B4-BE49-F238E27FC236}">
                <a16:creationId xmlns:a16="http://schemas.microsoft.com/office/drawing/2014/main" id="{6F9E29C6-F7AB-ECA3-B29B-8718E324ECC7}"/>
              </a:ext>
            </a:extLst>
          </p:cNvPr>
          <p:cNvSpPr>
            <a:spLocks noGrp="1"/>
          </p:cNvSpPr>
          <p:nvPr>
            <p:ph type="sldNum" sz="quarter" idx="12"/>
          </p:nvPr>
        </p:nvSpPr>
        <p:spPr/>
        <p:txBody>
          <a:bodyPr/>
          <a:lstStyle/>
          <a:p>
            <a:fld id="{B24F5015-3417-4B27-A586-E4CCF4D77832}" type="slidenum">
              <a:rPr lang="en-US" dirty="0" smtClean="0"/>
              <a:t>6</a:t>
            </a:fld>
            <a:endParaRPr lang="en-US" dirty="0"/>
          </a:p>
        </p:txBody>
      </p:sp>
    </p:spTree>
    <p:extLst>
      <p:ext uri="{BB962C8B-B14F-4D97-AF65-F5344CB8AC3E}">
        <p14:creationId xmlns:p14="http://schemas.microsoft.com/office/powerpoint/2010/main" val="1264312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17930-7D4D-47B2-D154-CCF2FB0FA7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F112CA-4B21-ED3C-3A84-07DCF47EBE86}"/>
              </a:ext>
            </a:extLst>
          </p:cNvPr>
          <p:cNvSpPr>
            <a:spLocks noGrp="1"/>
          </p:cNvSpPr>
          <p:nvPr>
            <p:ph type="title"/>
          </p:nvPr>
        </p:nvSpPr>
        <p:spPr>
          <a:xfrm>
            <a:off x="188976" y="0"/>
            <a:ext cx="10515600" cy="1545021"/>
          </a:xfrm>
        </p:spPr>
        <p:txBody>
          <a:bodyPr/>
          <a:lstStyle/>
          <a:p>
            <a:r>
              <a:rPr lang="en-US" dirty="0"/>
              <a:t>Programs of Study/SOAR Task Lists</a:t>
            </a:r>
          </a:p>
        </p:txBody>
      </p:sp>
      <p:pic>
        <p:nvPicPr>
          <p:cNvPr id="6" name="Content Placeholder 5" descr="Programs of Study Task List Process">
            <a:extLst>
              <a:ext uri="{FF2B5EF4-FFF2-40B4-BE49-F238E27FC236}">
                <a16:creationId xmlns:a16="http://schemas.microsoft.com/office/drawing/2014/main" id="{A44C4424-3D76-2DE8-37FC-FC878A317C9D}"/>
              </a:ext>
            </a:extLst>
          </p:cNvPr>
          <p:cNvPicPr>
            <a:picLocks noGrp="1" noChangeAspect="1"/>
          </p:cNvPicPr>
          <p:nvPr>
            <p:ph idx="1"/>
          </p:nvPr>
        </p:nvPicPr>
        <p:blipFill>
          <a:blip r:embed="rId2"/>
          <a:stretch>
            <a:fillRect/>
          </a:stretch>
        </p:blipFill>
        <p:spPr>
          <a:xfrm>
            <a:off x="838200" y="1417320"/>
            <a:ext cx="9408110" cy="5304155"/>
          </a:xfrm>
          <a:prstGeom prst="rect">
            <a:avLst/>
          </a:prstGeom>
        </p:spPr>
      </p:pic>
      <p:sp>
        <p:nvSpPr>
          <p:cNvPr id="5" name="Slide Number Placeholder 4">
            <a:extLst>
              <a:ext uri="{FF2B5EF4-FFF2-40B4-BE49-F238E27FC236}">
                <a16:creationId xmlns:a16="http://schemas.microsoft.com/office/drawing/2014/main" id="{C6FCBCB4-048E-5BA2-00BC-C635FDD9865E}"/>
              </a:ext>
            </a:extLst>
          </p:cNvPr>
          <p:cNvSpPr>
            <a:spLocks noGrp="1"/>
          </p:cNvSpPr>
          <p:nvPr>
            <p:ph type="sldNum" sz="quarter" idx="12"/>
          </p:nvPr>
        </p:nvSpPr>
        <p:spPr/>
        <p:txBody>
          <a:bodyPr/>
          <a:lstStyle/>
          <a:p>
            <a:fld id="{B24F5015-3417-4B27-A586-E4CCF4D77832}" type="slidenum">
              <a:rPr lang="en-US" smtClean="0"/>
              <a:t>7</a:t>
            </a:fld>
            <a:endParaRPr lang="en-US" dirty="0"/>
          </a:p>
        </p:txBody>
      </p:sp>
    </p:spTree>
    <p:extLst>
      <p:ext uri="{BB962C8B-B14F-4D97-AF65-F5344CB8AC3E}">
        <p14:creationId xmlns:p14="http://schemas.microsoft.com/office/powerpoint/2010/main" val="2730935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4B3BD-AC38-353A-2353-6EBDD8072D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D25404-5AF0-3E10-E552-902A99594DD8}"/>
              </a:ext>
            </a:extLst>
          </p:cNvPr>
          <p:cNvSpPr>
            <a:spLocks noGrp="1"/>
          </p:cNvSpPr>
          <p:nvPr>
            <p:ph type="title"/>
          </p:nvPr>
        </p:nvSpPr>
        <p:spPr>
          <a:xfrm>
            <a:off x="838200" y="365125"/>
            <a:ext cx="10515600" cy="1325563"/>
          </a:xfrm>
        </p:spPr>
        <p:txBody>
          <a:bodyPr anchor="ctr">
            <a:normAutofit/>
          </a:bodyPr>
          <a:lstStyle/>
          <a:p>
            <a:r>
              <a:rPr lang="en-US" dirty="0"/>
              <a:t>Articulation Agreements</a:t>
            </a:r>
          </a:p>
        </p:txBody>
      </p:sp>
      <p:graphicFrame>
        <p:nvGraphicFramePr>
          <p:cNvPr id="17" name="Diagram 16" descr="A local and alignment agreements are between a local CTC or district with CTE programs and one Postsecondary Institution.  Local agreements must be equal to or greater than 6 credits.  The POS must be an exact CIP to CIP match, or a CIP to CIP-related match.  When both the statewide and local agreements are not possible due to restrictions an alignment agreement is used.  An alignment agreement is fewer than 6 credits.">
            <a:extLst>
              <a:ext uri="{FF2B5EF4-FFF2-40B4-BE49-F238E27FC236}">
                <a16:creationId xmlns:a16="http://schemas.microsoft.com/office/drawing/2014/main" id="{74E06655-2ABF-B12B-3644-2ABB865C1BE4}"/>
              </a:ext>
            </a:extLst>
          </p:cNvPr>
          <p:cNvGraphicFramePr/>
          <p:nvPr>
            <p:extLst>
              <p:ext uri="{D42A27DB-BD31-4B8C-83A1-F6EECF244321}">
                <p14:modId xmlns:p14="http://schemas.microsoft.com/office/powerpoint/2010/main" val="792693892"/>
              </p:ext>
            </p:extLst>
          </p:nvPr>
        </p:nvGraphicFramePr>
        <p:xfrm>
          <a:off x="838200" y="1825624"/>
          <a:ext cx="10515600" cy="4784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a:extLst>
              <a:ext uri="{FF2B5EF4-FFF2-40B4-BE49-F238E27FC236}">
                <a16:creationId xmlns:a16="http://schemas.microsoft.com/office/drawing/2014/main" id="{6D412257-D18D-F334-046D-1726DB0C6705}"/>
              </a:ext>
            </a:extLst>
          </p:cNvPr>
          <p:cNvSpPr>
            <a:spLocks noGrp="1"/>
          </p:cNvSpPr>
          <p:nvPr>
            <p:ph type="sldNum" sz="quarter" idx="12"/>
          </p:nvPr>
        </p:nvSpPr>
        <p:spPr>
          <a:xfrm>
            <a:off x="8610600" y="6356350"/>
            <a:ext cx="2743200" cy="365125"/>
          </a:xfrm>
        </p:spPr>
        <p:txBody>
          <a:bodyPr anchor="ctr">
            <a:normAutofit/>
          </a:bodyPr>
          <a:lstStyle/>
          <a:p>
            <a:pPr>
              <a:spcAft>
                <a:spcPts val="600"/>
              </a:spcAft>
            </a:pPr>
            <a:fld id="{B24F5015-3417-4B27-A586-E4CCF4D77832}" type="slidenum">
              <a:rPr lang="en-US" smtClean="0"/>
              <a:pPr>
                <a:spcAft>
                  <a:spcPts val="600"/>
                </a:spcAft>
              </a:pPr>
              <a:t>8</a:t>
            </a:fld>
            <a:endParaRPr lang="en-US" dirty="0"/>
          </a:p>
        </p:txBody>
      </p:sp>
    </p:spTree>
    <p:extLst>
      <p:ext uri="{BB962C8B-B14F-4D97-AF65-F5344CB8AC3E}">
        <p14:creationId xmlns:p14="http://schemas.microsoft.com/office/powerpoint/2010/main" val="2217061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4A3AB-D256-6362-F2FC-43A88F2EFB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6BD083-34D4-CAF4-C22B-3DF41CE77365}"/>
              </a:ext>
            </a:extLst>
          </p:cNvPr>
          <p:cNvSpPr>
            <a:spLocks noGrp="1"/>
          </p:cNvSpPr>
          <p:nvPr>
            <p:ph type="title"/>
          </p:nvPr>
        </p:nvSpPr>
        <p:spPr/>
        <p:txBody>
          <a:bodyPr/>
          <a:lstStyle/>
          <a:p>
            <a:r>
              <a:rPr lang="en-US" dirty="0"/>
              <a:t>SOAR</a:t>
            </a:r>
          </a:p>
        </p:txBody>
      </p:sp>
      <p:sp>
        <p:nvSpPr>
          <p:cNvPr id="5" name="Slide Number Placeholder 4">
            <a:extLst>
              <a:ext uri="{FF2B5EF4-FFF2-40B4-BE49-F238E27FC236}">
                <a16:creationId xmlns:a16="http://schemas.microsoft.com/office/drawing/2014/main" id="{2F8A9506-EEBA-8D04-A869-9027A95B4844}"/>
              </a:ext>
            </a:extLst>
          </p:cNvPr>
          <p:cNvSpPr>
            <a:spLocks noGrp="1"/>
          </p:cNvSpPr>
          <p:nvPr>
            <p:ph type="sldNum" sz="quarter" idx="12"/>
          </p:nvPr>
        </p:nvSpPr>
        <p:spPr/>
        <p:txBody>
          <a:bodyPr/>
          <a:lstStyle/>
          <a:p>
            <a:fld id="{B24F5015-3417-4B27-A586-E4CCF4D77832}" type="slidenum">
              <a:rPr lang="en-US" smtClean="0"/>
              <a:t>9</a:t>
            </a:fld>
            <a:endParaRPr lang="en-US" dirty="0"/>
          </a:p>
        </p:txBody>
      </p:sp>
      <p:sp>
        <p:nvSpPr>
          <p:cNvPr id="11" name="TextBox 10">
            <a:extLst>
              <a:ext uri="{FF2B5EF4-FFF2-40B4-BE49-F238E27FC236}">
                <a16:creationId xmlns:a16="http://schemas.microsoft.com/office/drawing/2014/main" id="{4554BA23-D274-222B-517C-E40030115380}"/>
              </a:ext>
            </a:extLst>
          </p:cNvPr>
          <p:cNvSpPr txBox="1"/>
          <p:nvPr/>
        </p:nvSpPr>
        <p:spPr>
          <a:xfrm>
            <a:off x="838200" y="1851948"/>
            <a:ext cx="4656883" cy="1606594"/>
          </a:xfrm>
          <a:prstGeom prst="rect">
            <a:avLst/>
          </a:prstGeom>
          <a:noFill/>
        </p:spPr>
        <p:txBody>
          <a:bodyPr wrap="square">
            <a:spAutoFit/>
          </a:bodyPr>
          <a:lstStyle/>
          <a:p>
            <a:pPr marL="0" lvl="0" indent="0" algn="ctr" defTabSz="1066800">
              <a:lnSpc>
                <a:spcPct val="90000"/>
              </a:lnSpc>
              <a:spcBef>
                <a:spcPct val="0"/>
              </a:spcBef>
              <a:spcAft>
                <a:spcPct val="35000"/>
              </a:spcAft>
              <a:buNone/>
            </a:pPr>
            <a:r>
              <a:rPr lang="en-US" sz="2400" kern="1200" dirty="0">
                <a:latin typeface="Arial" panose="020B0604020202020204" pitchFamily="34" charset="0"/>
                <a:cs typeface="Arial" panose="020B0604020202020204" pitchFamily="34" charset="0"/>
              </a:rPr>
              <a:t>What does SOAR stand for?</a:t>
            </a:r>
          </a:p>
          <a:p>
            <a:pPr marL="228600" lvl="1" indent="-228600" algn="ctr" defTabSz="889000">
              <a:lnSpc>
                <a:spcPct val="90000"/>
              </a:lnSpc>
              <a:spcBef>
                <a:spcPct val="0"/>
              </a:spcBef>
              <a:spcAft>
                <a:spcPct val="15000"/>
              </a:spcAft>
              <a:buChar char="•"/>
            </a:pPr>
            <a:endParaRPr lang="en-US" sz="2400" kern="1200" dirty="0">
              <a:latin typeface="Arial" panose="020B0604020202020204" pitchFamily="34" charset="0"/>
              <a:cs typeface="Arial" panose="020B0604020202020204" pitchFamily="34" charset="0"/>
            </a:endParaRPr>
          </a:p>
          <a:p>
            <a:pPr marL="228600" lvl="1" indent="-228600" algn="ctr" defTabSz="889000">
              <a:lnSpc>
                <a:spcPct val="90000"/>
              </a:lnSpc>
              <a:spcBef>
                <a:spcPct val="0"/>
              </a:spcBef>
              <a:spcAft>
                <a:spcPct val="15000"/>
              </a:spcAft>
              <a:buChar char="•"/>
            </a:pPr>
            <a:r>
              <a:rPr lang="en-US" sz="2400" kern="1200" dirty="0">
                <a:latin typeface="Arial" panose="020B0604020202020204" pitchFamily="34" charset="0"/>
                <a:cs typeface="Arial" panose="020B0604020202020204" pitchFamily="34" charset="0"/>
              </a:rPr>
              <a:t>Students Occupationally and Academically Ready</a:t>
            </a:r>
          </a:p>
        </p:txBody>
      </p:sp>
      <p:sp>
        <p:nvSpPr>
          <p:cNvPr id="13" name="TextBox 12">
            <a:extLst>
              <a:ext uri="{FF2B5EF4-FFF2-40B4-BE49-F238E27FC236}">
                <a16:creationId xmlns:a16="http://schemas.microsoft.com/office/drawing/2014/main" id="{22BB9AC4-CF05-745D-1609-5F2B9041CDAD}"/>
              </a:ext>
            </a:extLst>
          </p:cNvPr>
          <p:cNvSpPr txBox="1"/>
          <p:nvPr/>
        </p:nvSpPr>
        <p:spPr>
          <a:xfrm>
            <a:off x="7419371" y="1851948"/>
            <a:ext cx="3402957" cy="2548390"/>
          </a:xfrm>
          <a:prstGeom prst="rect">
            <a:avLst/>
          </a:prstGeom>
          <a:noFill/>
        </p:spPr>
        <p:txBody>
          <a:bodyPr wrap="square">
            <a:spAutoFit/>
          </a:bodyPr>
          <a:lstStyle/>
          <a:p>
            <a:pPr marL="0" lvl="0" indent="0" algn="l" defTabSz="1066800">
              <a:lnSpc>
                <a:spcPct val="90000"/>
              </a:lnSpc>
              <a:spcBef>
                <a:spcPct val="0"/>
              </a:spcBef>
              <a:spcAft>
                <a:spcPct val="35000"/>
              </a:spcAft>
              <a:buNone/>
            </a:pPr>
            <a:r>
              <a:rPr lang="en-US" sz="2400" kern="1200" dirty="0">
                <a:latin typeface="Arial" panose="020B0604020202020204" pitchFamily="34" charset="0"/>
                <a:cs typeface="Arial" panose="020B0604020202020204" pitchFamily="34" charset="0"/>
              </a:rPr>
              <a:t>What is the mission of SOAR?</a:t>
            </a:r>
          </a:p>
          <a:p>
            <a:pPr marL="228600" lvl="1" indent="-228600" algn="ctr" defTabSz="889000">
              <a:lnSpc>
                <a:spcPct val="90000"/>
              </a:lnSpc>
              <a:spcBef>
                <a:spcPct val="0"/>
              </a:spcBef>
              <a:spcAft>
                <a:spcPct val="15000"/>
              </a:spcAft>
              <a:buChar char="•"/>
            </a:pPr>
            <a:r>
              <a:rPr lang="en-US" altLang="en-US" sz="2400" kern="1200" dirty="0">
                <a:latin typeface="Arial" panose="020B0604020202020204" pitchFamily="34" charset="0"/>
                <a:cs typeface="Arial" panose="020B0604020202020204" pitchFamily="34" charset="0"/>
              </a:rPr>
              <a:t>To prepare students for college and careers in a diverse, high performing workforce. </a:t>
            </a:r>
            <a:endParaRPr lang="en-US" sz="2400" kern="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9687112"/>
      </p:ext>
    </p:extLst>
  </p:cSld>
  <p:clrMapOvr>
    <a:masterClrMapping/>
  </p:clrMapOvr>
  <p:transition spd="slow">
    <p:push dir="u"/>
  </p:transition>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17406D"/>
      </a:dk2>
      <a:lt2>
        <a:srgbClr val="DBEFF9"/>
      </a:lt2>
      <a:accent1>
        <a:srgbClr val="FF0000"/>
      </a:accent1>
      <a:accent2>
        <a:srgbClr val="FFFF00"/>
      </a:accent2>
      <a:accent3>
        <a:srgbClr val="00B050"/>
      </a:accent3>
      <a:accent4>
        <a:srgbClr val="00B0F0"/>
      </a:accent4>
      <a:accent5>
        <a:srgbClr val="7CCA62"/>
      </a:accent5>
      <a:accent6>
        <a:srgbClr val="A5C249"/>
      </a:accent6>
      <a:hlink>
        <a:srgbClr val="F49100"/>
      </a:hlink>
      <a:folHlink>
        <a:srgbClr val="85DFD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fessional PP Template  -  version 1.0: 5/17/23 11:46 AM  -  Read-Only" id="{7718041E-F26F-CC48-9CFD-9E26857ECD7B}" vid="{640AF641-C8F3-DD48-89FE-153E175A7F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E8732BA1DA0FD429E90BF33985FD1A9" ma:contentTypeVersion="4" ma:contentTypeDescription="Create a new document." ma:contentTypeScope="" ma:versionID="9e936c4ce2f3d32b713e0021b1977f26">
  <xsd:schema xmlns:xsd="http://www.w3.org/2001/XMLSchema" xmlns:xs="http://www.w3.org/2001/XMLSchema" xmlns:p="http://schemas.microsoft.com/office/2006/metadata/properties" xmlns:ns2="a4d6b4e1-a671-4dd6-b6f1-ff96368bd6b7" targetNamespace="http://schemas.microsoft.com/office/2006/metadata/properties" ma:root="true" ma:fieldsID="953601f88537edf52b67e06d35aa3275" ns2:_="">
    <xsd:import namespace="a4d6b4e1-a671-4dd6-b6f1-ff96368bd6b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6b4e1-a671-4dd6-b6f1-ff96368bd6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CB3FC7-B59E-40D5-A9DE-932E9E5BECE3}">
  <ds:schemaRefs>
    <ds:schemaRef ds:uri="3213682c-4f9e-4663-bc64-712dd7ba0278"/>
    <ds:schemaRef ds:uri="342dd3fb-a6df-412b-a44c-ee47df77da9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14C1FC7-4E50-493F-BCB4-8C1A73F486B8}">
  <ds:schemaRefs>
    <ds:schemaRef ds:uri="http://schemas.microsoft.com/sharepoint/v3/contenttype/forms"/>
  </ds:schemaRefs>
</ds:datastoreItem>
</file>

<file path=customXml/itemProps3.xml><?xml version="1.0" encoding="utf-8"?>
<ds:datastoreItem xmlns:ds="http://schemas.openxmlformats.org/officeDocument/2006/customXml" ds:itemID="{3678FB2D-1DEF-413C-96A9-7960176117CE}">
  <ds:schemaRefs>
    <ds:schemaRef ds:uri="a4d6b4e1-a671-4dd6-b6f1-ff96368bd6b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Slice</Template>
  <TotalTime>2923</TotalTime>
  <Words>1272</Words>
  <Application>Microsoft Office PowerPoint</Application>
  <PresentationFormat>Widescreen</PresentationFormat>
  <Paragraphs>235</Paragraphs>
  <Slides>31</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Courier New</vt:lpstr>
      <vt:lpstr>Verdana</vt:lpstr>
      <vt:lpstr>Office Theme</vt:lpstr>
      <vt:lpstr>Programs of Study (POS) and Students Occupationally and Academically Ready (SOAR) </vt:lpstr>
      <vt:lpstr>Career and Technical Education</vt:lpstr>
      <vt:lpstr>Program of Study (POS)</vt:lpstr>
      <vt:lpstr>CTE Delivery Programs </vt:lpstr>
      <vt:lpstr>Programs of Study/SOAR</vt:lpstr>
      <vt:lpstr>Task List Revision</vt:lpstr>
      <vt:lpstr>Programs of Study/SOAR Task Lists</vt:lpstr>
      <vt:lpstr>Articulation Agreements</vt:lpstr>
      <vt:lpstr>SOAR</vt:lpstr>
      <vt:lpstr>SOAR Statewide Articulation Agreements</vt:lpstr>
      <vt:lpstr>Benefits of Statewide Agreements</vt:lpstr>
      <vt:lpstr>Statewide Articulation for POS</vt:lpstr>
      <vt:lpstr>SOAR Signatory Addendum</vt:lpstr>
      <vt:lpstr>Prerequisites</vt:lpstr>
      <vt:lpstr>PDF Fillable Signatory Addendum</vt:lpstr>
      <vt:lpstr>New Due Date</vt:lpstr>
      <vt:lpstr>Postsecondary Statewide Articulations</vt:lpstr>
      <vt:lpstr>POS Student Documentation</vt:lpstr>
      <vt:lpstr>Searching for Opportunities</vt:lpstr>
      <vt:lpstr>SOAR Agreement Participation</vt:lpstr>
      <vt:lpstr>SOAR Agreement Participation </vt:lpstr>
      <vt:lpstr>Postsecondary Information</vt:lpstr>
      <vt:lpstr>Postsecondary PIMS Data</vt:lpstr>
      <vt:lpstr>6 POS Removed Due to  No Articulation Agreements</vt:lpstr>
      <vt:lpstr>Various Postsecondary CIPs depending on path student takes</vt:lpstr>
      <vt:lpstr>Credits change</vt:lpstr>
      <vt:lpstr>Marketing SOAR to Prospective Students</vt:lpstr>
      <vt:lpstr>SOAR Flyer</vt:lpstr>
      <vt:lpstr> CTE Program Of Study Search </vt:lpstr>
      <vt:lpstr>POS and SOAR Contacts and Website</vt:lpstr>
      <vt:lpstr>Contact/Mission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Milakovic, Dana</dc:creator>
  <cp:lastModifiedBy>Readinger, Tracey</cp:lastModifiedBy>
  <cp:revision>164</cp:revision>
  <dcterms:created xsi:type="dcterms:W3CDTF">2022-07-06T18:28:13Z</dcterms:created>
  <dcterms:modified xsi:type="dcterms:W3CDTF">2026-05-13T19:44:20Z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0x0101007E8732BA1DA0FD429E90BF33985FD1A9</vt:lpwstr>
  </property>
</Properties>
</file>