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80" r:id="rId6"/>
    <p:sldId id="267" r:id="rId7"/>
    <p:sldId id="278" r:id="rId8"/>
    <p:sldId id="274" r:id="rId9"/>
    <p:sldId id="257" r:id="rId10"/>
    <p:sldId id="260" r:id="rId11"/>
    <p:sldId id="275" r:id="rId12"/>
    <p:sldId id="279" r:id="rId13"/>
    <p:sldId id="277" r:id="rId14"/>
    <p:sldId id="262" r:id="rId15"/>
    <p:sldId id="263" r:id="rId16"/>
    <p:sldId id="264" r:id="rId17"/>
    <p:sldId id="265" r:id="rId18"/>
    <p:sldId id="266" r:id="rId19"/>
    <p:sldId id="261" r:id="rId20"/>
    <p:sldId id="272" r:id="rId21"/>
    <p:sldId id="269" r:id="rId22"/>
    <p:sldId id="270" r:id="rId23"/>
    <p:sldId id="271" r:id="rId24"/>
    <p:sldId id="273" r:id="rId25"/>
    <p:sldId id="25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18F"/>
    <a:srgbClr val="1A5A7A"/>
    <a:srgbClr val="135270"/>
    <a:srgbClr val="2F6781"/>
    <a:srgbClr val="13516E"/>
    <a:srgbClr val="156393"/>
    <a:srgbClr val="14577A"/>
    <a:srgbClr val="155A80"/>
    <a:srgbClr val="165E88"/>
    <a:srgbClr val="1564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4EEA9C-B4B1-4A0B-8781-27F33345E213}" v="3" dt="2025-03-10T11:59:44.1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0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7B9F33-BE44-4FC7-A284-644968980A4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46E9BDA-BA66-41C0-BBAF-51928E5B695E}">
      <dgm:prSet/>
      <dgm:spPr/>
      <dgm:t>
        <a:bodyPr/>
        <a:lstStyle/>
        <a:p>
          <a:r>
            <a:rPr lang="en-US"/>
            <a:t>SOAR Statewide Agreements</a:t>
          </a:r>
        </a:p>
      </dgm:t>
    </dgm:pt>
    <dgm:pt modelId="{20B1D897-160D-4790-ADF6-ECAB0005DAB0}" type="parTrans" cxnId="{F8084637-D3F4-4C8E-AA44-AFEC5D45BAB4}">
      <dgm:prSet/>
      <dgm:spPr/>
      <dgm:t>
        <a:bodyPr/>
        <a:lstStyle/>
        <a:p>
          <a:endParaRPr lang="en-US"/>
        </a:p>
      </dgm:t>
    </dgm:pt>
    <dgm:pt modelId="{5B9F6798-2760-482F-A765-1DD410A1A53D}" type="sibTrans" cxnId="{F8084637-D3F4-4C8E-AA44-AFEC5D45BAB4}">
      <dgm:prSet/>
      <dgm:spPr/>
      <dgm:t>
        <a:bodyPr/>
        <a:lstStyle/>
        <a:p>
          <a:endParaRPr lang="en-US"/>
        </a:p>
      </dgm:t>
    </dgm:pt>
    <dgm:pt modelId="{46C9450B-174A-46CF-AB0A-905BBC2C4A64}">
      <dgm:prSet/>
      <dgm:spPr/>
      <dgm:t>
        <a:bodyPr/>
        <a:lstStyle/>
        <a:p>
          <a:r>
            <a:rPr lang="en-US"/>
            <a:t>For Perkins participating CTC, districts with CTE programs and Postsecondary Institutions</a:t>
          </a:r>
        </a:p>
      </dgm:t>
    </dgm:pt>
    <dgm:pt modelId="{C2A23990-A637-4919-BEE5-0EF1A6C45120}" type="parTrans" cxnId="{F9E66090-4400-44E2-9F21-72A1D6FE14EE}">
      <dgm:prSet/>
      <dgm:spPr/>
      <dgm:t>
        <a:bodyPr/>
        <a:lstStyle/>
        <a:p>
          <a:endParaRPr lang="en-US"/>
        </a:p>
      </dgm:t>
    </dgm:pt>
    <dgm:pt modelId="{699ABA05-2CD4-471D-9F59-28542B104577}" type="sibTrans" cxnId="{F9E66090-4400-44E2-9F21-72A1D6FE14EE}">
      <dgm:prSet/>
      <dgm:spPr/>
      <dgm:t>
        <a:bodyPr/>
        <a:lstStyle/>
        <a:p>
          <a:endParaRPr lang="en-US"/>
        </a:p>
      </dgm:t>
    </dgm:pt>
    <dgm:pt modelId="{91A20B14-0FC7-4B27-8156-C701C041BB41}">
      <dgm:prSet/>
      <dgm:spPr/>
      <dgm:t>
        <a:bodyPr/>
        <a:lstStyle/>
        <a:p>
          <a:r>
            <a:rPr lang="en-US"/>
            <a:t>Equal to or greater than 9 technical credits</a:t>
          </a:r>
        </a:p>
      </dgm:t>
    </dgm:pt>
    <dgm:pt modelId="{4E52583C-A4DB-4698-9894-A0A04DC69973}" type="parTrans" cxnId="{F13D39EE-F857-42C0-B75F-C5EDC565CDA2}">
      <dgm:prSet/>
      <dgm:spPr/>
      <dgm:t>
        <a:bodyPr/>
        <a:lstStyle/>
        <a:p>
          <a:endParaRPr lang="en-US"/>
        </a:p>
      </dgm:t>
    </dgm:pt>
    <dgm:pt modelId="{086EADA3-F168-4837-8012-3D92ACBE65B5}" type="sibTrans" cxnId="{F13D39EE-F857-42C0-B75F-C5EDC565CDA2}">
      <dgm:prSet/>
      <dgm:spPr/>
      <dgm:t>
        <a:bodyPr/>
        <a:lstStyle/>
        <a:p>
          <a:endParaRPr lang="en-US"/>
        </a:p>
      </dgm:t>
    </dgm:pt>
    <dgm:pt modelId="{3801A100-F8EF-4294-B5B5-4168D0C386D8}" type="pres">
      <dgm:prSet presAssocID="{157B9F33-BE44-4FC7-A284-644968980A41}" presName="linear" presStyleCnt="0">
        <dgm:presLayoutVars>
          <dgm:animLvl val="lvl"/>
          <dgm:resizeHandles val="exact"/>
        </dgm:presLayoutVars>
      </dgm:prSet>
      <dgm:spPr/>
    </dgm:pt>
    <dgm:pt modelId="{402BDFA0-85E5-4C6C-84CC-9FF8C6C8151B}" type="pres">
      <dgm:prSet presAssocID="{146E9BDA-BA66-41C0-BBAF-51928E5B695E}" presName="parentText" presStyleLbl="node1" presStyleIdx="0" presStyleCnt="3">
        <dgm:presLayoutVars>
          <dgm:chMax val="0"/>
          <dgm:bulletEnabled val="1"/>
        </dgm:presLayoutVars>
      </dgm:prSet>
      <dgm:spPr/>
    </dgm:pt>
    <dgm:pt modelId="{298EA9AD-3BCC-4A54-89E7-7B6D32F7DE32}" type="pres">
      <dgm:prSet presAssocID="{5B9F6798-2760-482F-A765-1DD410A1A53D}" presName="spacer" presStyleCnt="0"/>
      <dgm:spPr/>
    </dgm:pt>
    <dgm:pt modelId="{8CFB423A-10F1-47BE-97F3-A5C59A384232}" type="pres">
      <dgm:prSet presAssocID="{46C9450B-174A-46CF-AB0A-905BBC2C4A64}" presName="parentText" presStyleLbl="node1" presStyleIdx="1" presStyleCnt="3">
        <dgm:presLayoutVars>
          <dgm:chMax val="0"/>
          <dgm:bulletEnabled val="1"/>
        </dgm:presLayoutVars>
      </dgm:prSet>
      <dgm:spPr/>
    </dgm:pt>
    <dgm:pt modelId="{1832AA09-FE52-4131-9BB5-DFFB1927E4A2}" type="pres">
      <dgm:prSet presAssocID="{699ABA05-2CD4-471D-9F59-28542B104577}" presName="spacer" presStyleCnt="0"/>
      <dgm:spPr/>
    </dgm:pt>
    <dgm:pt modelId="{B82FBD07-2EF6-4139-95FD-F902162722C6}" type="pres">
      <dgm:prSet presAssocID="{91A20B14-0FC7-4B27-8156-C701C041BB41}" presName="parentText" presStyleLbl="node1" presStyleIdx="2" presStyleCnt="3">
        <dgm:presLayoutVars>
          <dgm:chMax val="0"/>
          <dgm:bulletEnabled val="1"/>
        </dgm:presLayoutVars>
      </dgm:prSet>
      <dgm:spPr/>
    </dgm:pt>
  </dgm:ptLst>
  <dgm:cxnLst>
    <dgm:cxn modelId="{F8084637-D3F4-4C8E-AA44-AFEC5D45BAB4}" srcId="{157B9F33-BE44-4FC7-A284-644968980A41}" destId="{146E9BDA-BA66-41C0-BBAF-51928E5B695E}" srcOrd="0" destOrd="0" parTransId="{20B1D897-160D-4790-ADF6-ECAB0005DAB0}" sibTransId="{5B9F6798-2760-482F-A765-1DD410A1A53D}"/>
    <dgm:cxn modelId="{DC019975-9510-4C71-96DE-E5C4CA1D913D}" type="presOf" srcId="{91A20B14-0FC7-4B27-8156-C701C041BB41}" destId="{B82FBD07-2EF6-4139-95FD-F902162722C6}" srcOrd="0" destOrd="0" presId="urn:microsoft.com/office/officeart/2005/8/layout/vList2"/>
    <dgm:cxn modelId="{11594481-4E5F-47F0-8DF9-3E0AA1C82DC9}" type="presOf" srcId="{146E9BDA-BA66-41C0-BBAF-51928E5B695E}" destId="{402BDFA0-85E5-4C6C-84CC-9FF8C6C8151B}" srcOrd="0" destOrd="0" presId="urn:microsoft.com/office/officeart/2005/8/layout/vList2"/>
    <dgm:cxn modelId="{F9E66090-4400-44E2-9F21-72A1D6FE14EE}" srcId="{157B9F33-BE44-4FC7-A284-644968980A41}" destId="{46C9450B-174A-46CF-AB0A-905BBC2C4A64}" srcOrd="1" destOrd="0" parTransId="{C2A23990-A637-4919-BEE5-0EF1A6C45120}" sibTransId="{699ABA05-2CD4-471D-9F59-28542B104577}"/>
    <dgm:cxn modelId="{4A51729A-6C61-4049-9DDA-502EA23F9952}" type="presOf" srcId="{157B9F33-BE44-4FC7-A284-644968980A41}" destId="{3801A100-F8EF-4294-B5B5-4168D0C386D8}" srcOrd="0" destOrd="0" presId="urn:microsoft.com/office/officeart/2005/8/layout/vList2"/>
    <dgm:cxn modelId="{4ECF34B4-3B6B-44F1-B192-D67E97446143}" type="presOf" srcId="{46C9450B-174A-46CF-AB0A-905BBC2C4A64}" destId="{8CFB423A-10F1-47BE-97F3-A5C59A384232}" srcOrd="0" destOrd="0" presId="urn:microsoft.com/office/officeart/2005/8/layout/vList2"/>
    <dgm:cxn modelId="{F13D39EE-F857-42C0-B75F-C5EDC565CDA2}" srcId="{157B9F33-BE44-4FC7-A284-644968980A41}" destId="{91A20B14-0FC7-4B27-8156-C701C041BB41}" srcOrd="2" destOrd="0" parTransId="{4E52583C-A4DB-4698-9894-A0A04DC69973}" sibTransId="{086EADA3-F168-4837-8012-3D92ACBE65B5}"/>
    <dgm:cxn modelId="{62597C2D-8EA4-4C15-A44F-BA5CBA712639}" type="presParOf" srcId="{3801A100-F8EF-4294-B5B5-4168D0C386D8}" destId="{402BDFA0-85E5-4C6C-84CC-9FF8C6C8151B}" srcOrd="0" destOrd="0" presId="urn:microsoft.com/office/officeart/2005/8/layout/vList2"/>
    <dgm:cxn modelId="{31EDE407-F0A4-4711-8D57-E0185ABB1267}" type="presParOf" srcId="{3801A100-F8EF-4294-B5B5-4168D0C386D8}" destId="{298EA9AD-3BCC-4A54-89E7-7B6D32F7DE32}" srcOrd="1" destOrd="0" presId="urn:microsoft.com/office/officeart/2005/8/layout/vList2"/>
    <dgm:cxn modelId="{E8CF9058-445B-4A1D-B0C7-F1C49C475CE5}" type="presParOf" srcId="{3801A100-F8EF-4294-B5B5-4168D0C386D8}" destId="{8CFB423A-10F1-47BE-97F3-A5C59A384232}" srcOrd="2" destOrd="0" presId="urn:microsoft.com/office/officeart/2005/8/layout/vList2"/>
    <dgm:cxn modelId="{B927699F-0932-4469-9E59-D5DEAAB4BD08}" type="presParOf" srcId="{3801A100-F8EF-4294-B5B5-4168D0C386D8}" destId="{1832AA09-FE52-4131-9BB5-DFFB1927E4A2}" srcOrd="3" destOrd="0" presId="urn:microsoft.com/office/officeart/2005/8/layout/vList2"/>
    <dgm:cxn modelId="{CFF01475-063F-4A08-9072-DE2D4DACB26A}" type="presParOf" srcId="{3801A100-F8EF-4294-B5B5-4168D0C386D8}" destId="{B82FBD07-2EF6-4139-95FD-F902162722C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BDFA0-85E5-4C6C-84CC-9FF8C6C8151B}">
      <dsp:nvSpPr>
        <dsp:cNvPr id="0" name=""/>
        <dsp:cNvSpPr/>
      </dsp:nvSpPr>
      <dsp:spPr>
        <a:xfrm>
          <a:off x="0" y="26629"/>
          <a:ext cx="6172199"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SOAR Statewide Agreements</a:t>
          </a:r>
        </a:p>
      </dsp:txBody>
      <dsp:txXfrm>
        <a:off x="75813" y="102442"/>
        <a:ext cx="6020573" cy="1401402"/>
      </dsp:txXfrm>
    </dsp:sp>
    <dsp:sp modelId="{8CFB423A-10F1-47BE-97F3-A5C59A384232}">
      <dsp:nvSpPr>
        <dsp:cNvPr id="0" name=""/>
        <dsp:cNvSpPr/>
      </dsp:nvSpPr>
      <dsp:spPr>
        <a:xfrm>
          <a:off x="0" y="1660298"/>
          <a:ext cx="6172199"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For Perkins participating CTC, districts with CTE programs and Postsecondary Institutions</a:t>
          </a:r>
        </a:p>
      </dsp:txBody>
      <dsp:txXfrm>
        <a:off x="75813" y="1736111"/>
        <a:ext cx="6020573" cy="1401402"/>
      </dsp:txXfrm>
    </dsp:sp>
    <dsp:sp modelId="{B82FBD07-2EF6-4139-95FD-F902162722C6}">
      <dsp:nvSpPr>
        <dsp:cNvPr id="0" name=""/>
        <dsp:cNvSpPr/>
      </dsp:nvSpPr>
      <dsp:spPr>
        <a:xfrm>
          <a:off x="0" y="3293966"/>
          <a:ext cx="6172199"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Equal to or greater than 9 technical credits</a:t>
          </a:r>
        </a:p>
      </dsp:txBody>
      <dsp:txXfrm>
        <a:off x="75813" y="3369779"/>
        <a:ext cx="6020573" cy="14014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3/27/2025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a:p>
        </p:txBody>
      </p:sp>
    </p:spTree>
    <p:extLst>
      <p:ext uri="{BB962C8B-B14F-4D97-AF65-F5344CB8AC3E}">
        <p14:creationId xmlns:p14="http://schemas.microsoft.com/office/powerpoint/2010/main" val="20973291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3/27/2025</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9" name="Picture 8" descr="A close-up of a black background&#10;&#10;Description automatically generated">
            <a:extLst>
              <a:ext uri="{FF2B5EF4-FFF2-40B4-BE49-F238E27FC236}">
                <a16:creationId xmlns:a16="http://schemas.microsoft.com/office/drawing/2014/main" id="{19A8CA6C-9F08-BCD4-731C-A3B94D64C2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296" y="739063"/>
            <a:ext cx="5369528" cy="864423"/>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3/27/2025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5" name="Picture 4" descr="A black and white logo with a graduation cap&#10;&#10;Description automatically generated">
            <a:extLst>
              <a:ext uri="{FF2B5EF4-FFF2-40B4-BE49-F238E27FC236}">
                <a16:creationId xmlns:a16="http://schemas.microsoft.com/office/drawing/2014/main" id="{ABE4A621-C5EF-F120-204F-E14FF3546E8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990960" y="913857"/>
            <a:ext cx="1619691" cy="682819"/>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3/27/2025</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0" name="Picture 9" descr="A close-up of a black background&#10;&#10;Description automatically generated">
            <a:extLst>
              <a:ext uri="{FF2B5EF4-FFF2-40B4-BE49-F238E27FC236}">
                <a16:creationId xmlns:a16="http://schemas.microsoft.com/office/drawing/2014/main" id="{C341FCB5-0407-2AE2-B5A5-AAB8FEE4037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3/27/2025</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8" name="Picture 7" descr="A black and white logo with a graduation cap&#10;&#10;Description automatically generated">
            <a:extLst>
              <a:ext uri="{FF2B5EF4-FFF2-40B4-BE49-F238E27FC236}">
                <a16:creationId xmlns:a16="http://schemas.microsoft.com/office/drawing/2014/main" id="{1A3512F0-7236-492D-98DD-3848FC95B6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67028" y="1319032"/>
            <a:ext cx="1619691" cy="682819"/>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3/27/2025</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a:latin typeface="Arial" panose="020B0604020202020204" pitchFamily="34" charset="0"/>
              <a:cs typeface="Arial" panose="020B0604020202020204" pitchFamily="34" charset="0"/>
            </a:endParaRPr>
          </a:p>
          <a:p>
            <a:endParaRPr lang="en-US"/>
          </a:p>
        </p:txBody>
      </p:sp>
      <p:pic>
        <p:nvPicPr>
          <p:cNvPr id="5" name="Picture 4" descr="A close-up of a black background&#10;&#10;Description automatically generated">
            <a:extLst>
              <a:ext uri="{FF2B5EF4-FFF2-40B4-BE49-F238E27FC236}">
                <a16:creationId xmlns:a16="http://schemas.microsoft.com/office/drawing/2014/main" id="{DF73F6BE-725E-5F46-9C6B-F4613CC3CF9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3/27/2025</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A close-up of a black background&#10;&#10;Description automatically generated">
            <a:extLst>
              <a:ext uri="{FF2B5EF4-FFF2-40B4-BE49-F238E27FC236}">
                <a16:creationId xmlns:a16="http://schemas.microsoft.com/office/drawing/2014/main" id="{FCEF0906-6B73-E265-67CC-1222F46BCFE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3/27/2025</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9" name="Picture 8" descr="A close-up of a black background&#10;&#10;Description automatically generated">
            <a:extLst>
              <a:ext uri="{FF2B5EF4-FFF2-40B4-BE49-F238E27FC236}">
                <a16:creationId xmlns:a16="http://schemas.microsoft.com/office/drawing/2014/main" id="{C862E435-AA10-E027-0747-8303CB75EF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296" y="739063"/>
            <a:ext cx="5369528" cy="864423"/>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3/27/2025</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A close-up of a black background&#10;&#10;Description automatically generated">
            <a:extLst>
              <a:ext uri="{FF2B5EF4-FFF2-40B4-BE49-F238E27FC236}">
                <a16:creationId xmlns:a16="http://schemas.microsoft.com/office/drawing/2014/main" id="{0580675B-B3BC-8CA7-4E82-410286BFD75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3/27/2025</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35F192BF-258E-20F7-A4FE-86E7ABF4F53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3/27/2025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A close-up of a black background&#10;&#10;Description automatically generated">
            <a:extLst>
              <a:ext uri="{FF2B5EF4-FFF2-40B4-BE49-F238E27FC236}">
                <a16:creationId xmlns:a16="http://schemas.microsoft.com/office/drawing/2014/main" id="{042C348F-656E-A509-A3F4-C9BF0BEE962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296" y="739063"/>
            <a:ext cx="5369528" cy="864423"/>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3/27/2025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A close-up of a black background&#10;&#10;Description automatically generated">
            <a:extLst>
              <a:ext uri="{FF2B5EF4-FFF2-40B4-BE49-F238E27FC236}">
                <a16:creationId xmlns:a16="http://schemas.microsoft.com/office/drawing/2014/main" id="{718AE777-06EB-70FE-4255-062F8A9CF20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3/27/2025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A close-up of a black background&#10;&#10;Description automatically generated">
            <a:extLst>
              <a:ext uri="{FF2B5EF4-FFF2-40B4-BE49-F238E27FC236}">
                <a16:creationId xmlns:a16="http://schemas.microsoft.com/office/drawing/2014/main" id="{BF81B16E-BDC0-1CE6-746A-3B85BFA0CD0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296" y="739063"/>
            <a:ext cx="5369528" cy="864423"/>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3/27/2025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7" name="Picture 6" descr="A close-up of a black background&#10;&#10;Description automatically generated">
            <a:extLst>
              <a:ext uri="{FF2B5EF4-FFF2-40B4-BE49-F238E27FC236}">
                <a16:creationId xmlns:a16="http://schemas.microsoft.com/office/drawing/2014/main" id="{3970D4DD-2558-A489-2A93-523F829204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50286" y="333133"/>
            <a:ext cx="1702836" cy="274134"/>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3/27/2025</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a.gov/agencies/education/programs-and-services/instruction/elementary-and-secondary-education/career-and-technical-educatio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ollegetransfer.ne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pa.gov/agencies/education/programs-and-services/instruction/elementary-and-secondary-education/career-and-technical-education/programs-of-study-soar.html" TargetMode="External"/><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trareading@pa.gov" TargetMode="External"/><Relationship Id="rId2" Type="http://schemas.openxmlformats.org/officeDocument/2006/relationships/hyperlink" Target="mailto:ashoke@pa.gov" TargetMode="External"/><Relationship Id="rId1" Type="http://schemas.openxmlformats.org/officeDocument/2006/relationships/slideLayout" Target="../slideLayouts/slideLayout2.xml"/><Relationship Id="rId4" Type="http://schemas.openxmlformats.org/officeDocument/2006/relationships/hyperlink" Target="https://www.pa.gov/agencies/education/programs-and-services/instruction/elementary-and-secondary-education/career-and-technical-education/programs-of-study-soar.html"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education.pa.gov/"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pa.gov/agencies/education/programs-and-services/instruction/elementary-and-secondary-education/career-and-technical-education/programs-of-study-soar/framework.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legis.state.pa.us/cfdocs/legis/li/uconsCheck.cfm?yr=2022&amp;sessInd=0&amp;act=5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378774" y="2793344"/>
            <a:ext cx="9144000" cy="2816772"/>
          </a:xfrm>
        </p:spPr>
        <p:txBody>
          <a:bodyPr>
            <a:normAutofit fontScale="90000"/>
          </a:bodyPr>
          <a:lstStyle/>
          <a:p>
            <a:r>
              <a:rPr lang="en-US" dirty="0"/>
              <a:t>Programs of Study and SOAR for Secondary CTE Teachers and Postsecondary Institutions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463615" y="5610116"/>
            <a:ext cx="9144000" cy="746234"/>
          </a:xfrm>
        </p:spPr>
        <p:txBody>
          <a:bodyPr/>
          <a:lstStyle/>
          <a:p>
            <a:r>
              <a:rPr lang="en-US" dirty="0"/>
              <a:t>3/25/2025</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3/27/2025</a:t>
            </a:fld>
            <a:endParaRPr lang="en-US"/>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9F1CE-6AE4-6680-880F-75D9C26C174E}"/>
              </a:ext>
            </a:extLst>
          </p:cNvPr>
          <p:cNvSpPr>
            <a:spLocks noGrp="1"/>
          </p:cNvSpPr>
          <p:nvPr>
            <p:ph type="title"/>
          </p:nvPr>
        </p:nvSpPr>
        <p:spPr/>
        <p:txBody>
          <a:bodyPr/>
          <a:lstStyle/>
          <a:p>
            <a:r>
              <a:rPr lang="en-US" sz="4200" dirty="0">
                <a:latin typeface="Arial"/>
                <a:cs typeface="Arial"/>
              </a:rPr>
              <a:t>CTE Delivery Programs </a:t>
            </a:r>
            <a:endParaRPr lang="en-US" dirty="0"/>
          </a:p>
        </p:txBody>
      </p:sp>
      <p:sp>
        <p:nvSpPr>
          <p:cNvPr id="3" name="Content Placeholder 2">
            <a:extLst>
              <a:ext uri="{FF2B5EF4-FFF2-40B4-BE49-F238E27FC236}">
                <a16:creationId xmlns:a16="http://schemas.microsoft.com/office/drawing/2014/main" id="{4D6CA20D-A682-50BA-F941-7F4183169662}"/>
              </a:ext>
            </a:extLst>
          </p:cNvPr>
          <p:cNvSpPr>
            <a:spLocks noGrp="1"/>
          </p:cNvSpPr>
          <p:nvPr>
            <p:ph idx="1"/>
          </p:nvPr>
        </p:nvSpPr>
        <p:spPr>
          <a:xfrm>
            <a:off x="601362" y="1691760"/>
            <a:ext cx="11267302" cy="4351338"/>
          </a:xfrm>
        </p:spPr>
        <p:txBody>
          <a:bodyPr vert="horz" lIns="91440" tIns="45720" rIns="91440" bIns="45720" rtlCol="0" anchor="t">
            <a:normAutofit/>
          </a:bodyPr>
          <a:lstStyle/>
          <a:p>
            <a:pPr marL="742950" indent="-457200">
              <a:lnSpc>
                <a:spcPct val="100000"/>
              </a:lnSpc>
              <a:spcAft>
                <a:spcPts val="500"/>
              </a:spcAft>
            </a:pPr>
            <a:r>
              <a:rPr lang="en-US" dirty="0">
                <a:latin typeface="Arial"/>
                <a:cs typeface="Arial"/>
              </a:rPr>
              <a:t>Are programs without a SOAR agreement</a:t>
            </a:r>
            <a:endParaRPr lang="en-US" dirty="0"/>
          </a:p>
          <a:p>
            <a:pPr marL="742950" indent="-457200">
              <a:lnSpc>
                <a:spcPct val="100000"/>
              </a:lnSpc>
              <a:spcAft>
                <a:spcPts val="500"/>
              </a:spcAft>
            </a:pPr>
            <a:r>
              <a:rPr lang="en-US" dirty="0">
                <a:latin typeface="Arial"/>
                <a:cs typeface="Arial"/>
              </a:rPr>
              <a:t>Some (not all) have state developed Task Lists that are also revised on the 3-year schedule</a:t>
            </a:r>
            <a:endParaRPr lang="en-US" dirty="0"/>
          </a:p>
          <a:p>
            <a:pPr marL="742950" indent="-457200">
              <a:lnSpc>
                <a:spcPct val="100000"/>
              </a:lnSpc>
              <a:spcAft>
                <a:spcPts val="500"/>
              </a:spcAft>
            </a:pPr>
            <a:r>
              <a:rPr lang="en-US" dirty="0">
                <a:latin typeface="Arial"/>
                <a:cs typeface="Arial"/>
              </a:rPr>
              <a:t>Can be found on the Teacher Resource Page </a:t>
            </a:r>
            <a:endParaRPr lang="en-US" dirty="0"/>
          </a:p>
          <a:p>
            <a:pPr marL="1143000" lvl="1" indent="-457200">
              <a:lnSpc>
                <a:spcPct val="100000"/>
              </a:lnSpc>
              <a:spcAft>
                <a:spcPts val="500"/>
              </a:spcAft>
              <a:buFont typeface="Courier New" panose="020B0604020202020204" pitchFamily="34" charset="0"/>
              <a:buChar char="o"/>
            </a:pPr>
            <a:r>
              <a:rPr lang="en-US" sz="2800" dirty="0">
                <a:latin typeface="Arial"/>
                <a:cs typeface="Arial"/>
                <a:hlinkClick r:id="rId2"/>
              </a:rPr>
              <a:t>Career and Technical Education Page</a:t>
            </a:r>
            <a:r>
              <a:rPr lang="en-US" sz="2800" dirty="0">
                <a:latin typeface="Arial"/>
                <a:cs typeface="Arial"/>
              </a:rPr>
              <a:t> </a:t>
            </a:r>
          </a:p>
          <a:p>
            <a:pPr marL="800100" lvl="1" indent="-457200">
              <a:lnSpc>
                <a:spcPct val="100000"/>
              </a:lnSpc>
              <a:spcAft>
                <a:spcPts val="500"/>
              </a:spcAft>
            </a:pPr>
            <a:r>
              <a:rPr lang="en-US" sz="2800" dirty="0">
                <a:latin typeface="Arial"/>
                <a:cs typeface="Arial"/>
              </a:rPr>
              <a:t>A school MUST have an Alignment Agreement to use Perkins funds</a:t>
            </a:r>
            <a:endParaRPr lang="en-US" sz="2800" dirty="0"/>
          </a:p>
          <a:p>
            <a:pPr marL="342900" lvl="1" indent="0">
              <a:lnSpc>
                <a:spcPct val="100000"/>
              </a:lnSpc>
              <a:buNone/>
            </a:pPr>
            <a:endParaRPr lang="en-US" sz="2800" dirty="0"/>
          </a:p>
          <a:p>
            <a:pPr marL="0" lvl="1" indent="0">
              <a:lnSpc>
                <a:spcPct val="100000"/>
              </a:lnSpc>
              <a:buNone/>
            </a:pPr>
            <a:endParaRPr lang="en-US" dirty="0"/>
          </a:p>
          <a:p>
            <a:pPr lvl="1"/>
            <a:endParaRPr lang="en-US" dirty="0"/>
          </a:p>
        </p:txBody>
      </p:sp>
      <p:sp>
        <p:nvSpPr>
          <p:cNvPr id="4" name="Date Placeholder 3">
            <a:extLst>
              <a:ext uri="{FF2B5EF4-FFF2-40B4-BE49-F238E27FC236}">
                <a16:creationId xmlns:a16="http://schemas.microsoft.com/office/drawing/2014/main" id="{58660362-4DF2-BA5B-48BB-08877817B87C}"/>
              </a:ext>
            </a:extLst>
          </p:cNvPr>
          <p:cNvSpPr>
            <a:spLocks noGrp="1"/>
          </p:cNvSpPr>
          <p:nvPr>
            <p:ph type="dt" sz="half" idx="10"/>
          </p:nvPr>
        </p:nvSpPr>
        <p:spPr/>
        <p:txBody>
          <a:bodyPr/>
          <a:lstStyle/>
          <a:p>
            <a:fld id="{A1DC029C-5B17-409B-86F2-A65FE5BE79A1}" type="datetime1">
              <a:rPr lang="en-US" smtClean="0"/>
              <a:t>3/27/2025</a:t>
            </a:fld>
            <a:endParaRPr lang="en-US"/>
          </a:p>
        </p:txBody>
      </p:sp>
      <p:sp>
        <p:nvSpPr>
          <p:cNvPr id="5" name="Slide Number Placeholder 4">
            <a:extLst>
              <a:ext uri="{FF2B5EF4-FFF2-40B4-BE49-F238E27FC236}">
                <a16:creationId xmlns:a16="http://schemas.microsoft.com/office/drawing/2014/main" id="{8C8C8FD0-137D-1E0F-D2A6-A7D347AEFB6E}"/>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999338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43CC41-6AAB-90EA-8C44-F036887077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3365ED-55A1-0F47-B3AA-4882EDC50B20}"/>
              </a:ext>
            </a:extLst>
          </p:cNvPr>
          <p:cNvSpPr>
            <a:spLocks noGrp="1"/>
          </p:cNvSpPr>
          <p:nvPr>
            <p:ph type="title"/>
          </p:nvPr>
        </p:nvSpPr>
        <p:spPr>
          <a:xfrm>
            <a:off x="839788" y="457200"/>
            <a:ext cx="3932237" cy="3114675"/>
          </a:xfrm>
        </p:spPr>
        <p:txBody>
          <a:bodyPr anchor="b">
            <a:normAutofit/>
          </a:bodyPr>
          <a:lstStyle/>
          <a:p>
            <a:r>
              <a:rPr lang="en-US"/>
              <a:t>Currently 36 Programs of Study</a:t>
            </a:r>
          </a:p>
        </p:txBody>
      </p:sp>
      <p:sp>
        <p:nvSpPr>
          <p:cNvPr id="6" name="Content Placeholder 5" descr="There are currrently 36 Programs of Study in the state. ">
            <a:extLst>
              <a:ext uri="{FF2B5EF4-FFF2-40B4-BE49-F238E27FC236}">
                <a16:creationId xmlns:a16="http://schemas.microsoft.com/office/drawing/2014/main" id="{EE595D54-0048-5F09-22ED-9E2EAC3D6024}"/>
              </a:ext>
              <a:ext uri="{C183D7F6-B498-43B3-948B-1728B52AA6E4}">
                <adec:decorative xmlns:adec="http://schemas.microsoft.com/office/drawing/2017/decorative" val="0"/>
              </a:ext>
            </a:extLst>
          </p:cNvPr>
          <p:cNvSpPr>
            <a:spLocks noGrp="1"/>
          </p:cNvSpPr>
          <p:nvPr>
            <p:ph type="body" sz="half" idx="2"/>
          </p:nvPr>
        </p:nvSpPr>
        <p:spPr>
          <a:xfrm>
            <a:off x="839788" y="2057400"/>
            <a:ext cx="3932237" cy="3811588"/>
          </a:xfrm>
        </p:spPr>
        <p:txBody>
          <a:bodyPr>
            <a:normAutofit/>
          </a:bodyPr>
          <a:lstStyle/>
          <a:p>
            <a:endParaRPr lang="en-US"/>
          </a:p>
          <a:p>
            <a:endParaRPr lang="en-US"/>
          </a:p>
        </p:txBody>
      </p:sp>
      <p:sp>
        <p:nvSpPr>
          <p:cNvPr id="4" name="Date Placeholder 3">
            <a:extLst>
              <a:ext uri="{FF2B5EF4-FFF2-40B4-BE49-F238E27FC236}">
                <a16:creationId xmlns:a16="http://schemas.microsoft.com/office/drawing/2014/main" id="{C23ACB0D-7AC3-BC8E-EC52-4FD7A3493C28}"/>
              </a:ext>
            </a:extLst>
          </p:cNvPr>
          <p:cNvSpPr>
            <a:spLocks noGrp="1"/>
          </p:cNvSpPr>
          <p:nvPr>
            <p:ph type="dt" sz="half" idx="10"/>
          </p:nvPr>
        </p:nvSpPr>
        <p:spPr>
          <a:xfrm>
            <a:off x="838200" y="6356350"/>
            <a:ext cx="2743200" cy="365125"/>
          </a:xfrm>
        </p:spPr>
        <p:txBody>
          <a:bodyPr anchor="ctr">
            <a:normAutofit/>
          </a:bodyPr>
          <a:lstStyle/>
          <a:p>
            <a:pPr>
              <a:spcAft>
                <a:spcPts val="600"/>
              </a:spcAft>
            </a:pPr>
            <a:fld id="{01DB9E94-833B-45AC-8A0E-41B549F95FE2}" type="datetime1">
              <a:rPr lang="en-US" smtClean="0"/>
              <a:pPr>
                <a:spcAft>
                  <a:spcPts val="600"/>
                </a:spcAft>
              </a:pPr>
              <a:t>3/27/2025</a:t>
            </a:fld>
            <a:endParaRPr lang="en-US"/>
          </a:p>
        </p:txBody>
      </p:sp>
      <p:sp>
        <p:nvSpPr>
          <p:cNvPr id="5" name="Slide Number Placeholder 4">
            <a:extLst>
              <a:ext uri="{FF2B5EF4-FFF2-40B4-BE49-F238E27FC236}">
                <a16:creationId xmlns:a16="http://schemas.microsoft.com/office/drawing/2014/main" id="{3AB46B06-A436-F17D-0F62-5BBDCC3CAC86}"/>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B24F5015-3417-4B27-A586-E4CCF4D77832}" type="slidenum">
              <a:rPr lang="en-US" smtClean="0"/>
              <a:pPr>
                <a:spcAft>
                  <a:spcPts val="600"/>
                </a:spcAft>
              </a:pPr>
              <a:t>11</a:t>
            </a:fld>
            <a:endParaRPr lang="en-US"/>
          </a:p>
        </p:txBody>
      </p:sp>
      <p:graphicFrame>
        <p:nvGraphicFramePr>
          <p:cNvPr id="8" name="Content Placeholder 2">
            <a:extLst>
              <a:ext uri="{FF2B5EF4-FFF2-40B4-BE49-F238E27FC236}">
                <a16:creationId xmlns:a16="http://schemas.microsoft.com/office/drawing/2014/main" id="{71A8AF9C-62D6-F049-4D67-DD128AEDB5A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878157760"/>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855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5F5976-7A13-6DB3-AD15-68BE09B727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92EB33-BA3C-5B3E-A30F-45D4624CCE40}"/>
              </a:ext>
            </a:extLst>
          </p:cNvPr>
          <p:cNvSpPr>
            <a:spLocks noGrp="1"/>
          </p:cNvSpPr>
          <p:nvPr>
            <p:ph type="title"/>
          </p:nvPr>
        </p:nvSpPr>
        <p:spPr/>
        <p:txBody>
          <a:bodyPr/>
          <a:lstStyle/>
          <a:p>
            <a:r>
              <a:rPr lang="en-US"/>
              <a:t>Statewide Articulation for POS</a:t>
            </a:r>
          </a:p>
        </p:txBody>
      </p:sp>
      <p:sp>
        <p:nvSpPr>
          <p:cNvPr id="3" name="Content Placeholder 2">
            <a:extLst>
              <a:ext uri="{FF2B5EF4-FFF2-40B4-BE49-F238E27FC236}">
                <a16:creationId xmlns:a16="http://schemas.microsoft.com/office/drawing/2014/main" id="{7462AE48-3319-7678-3381-A3A26F795A98}"/>
              </a:ext>
            </a:extLst>
          </p:cNvPr>
          <p:cNvSpPr>
            <a:spLocks noGrp="1"/>
          </p:cNvSpPr>
          <p:nvPr>
            <p:ph idx="1"/>
          </p:nvPr>
        </p:nvSpPr>
        <p:spPr/>
        <p:txBody>
          <a:bodyPr/>
          <a:lstStyle/>
          <a:p>
            <a:r>
              <a:rPr lang="en-US" sz="2800">
                <a:latin typeface="Arial"/>
                <a:cs typeface="Arial"/>
              </a:rPr>
              <a:t>Award nine or more </a:t>
            </a:r>
            <a:r>
              <a:rPr lang="en-US" sz="2800" b="1">
                <a:latin typeface="Arial"/>
                <a:cs typeface="Arial"/>
              </a:rPr>
              <a:t>technical</a:t>
            </a:r>
            <a:r>
              <a:rPr lang="en-US" sz="2800">
                <a:latin typeface="Arial"/>
                <a:cs typeface="Arial"/>
              </a:rPr>
              <a:t> credits in the aligned or related CIP</a:t>
            </a:r>
          </a:p>
          <a:p>
            <a:endParaRPr lang="en-US" sz="2800">
              <a:latin typeface="Arial"/>
              <a:cs typeface="Arial"/>
            </a:endParaRPr>
          </a:p>
          <a:p>
            <a:r>
              <a:rPr lang="en-US" sz="2800">
                <a:latin typeface="Arial"/>
                <a:cs typeface="Arial"/>
              </a:rPr>
              <a:t>Articulated courses may not have </a:t>
            </a:r>
            <a:r>
              <a:rPr lang="en-US" sz="2800" b="1">
                <a:latin typeface="Arial"/>
                <a:cs typeface="Arial"/>
              </a:rPr>
              <a:t>conditions</a:t>
            </a:r>
            <a:r>
              <a:rPr lang="en-US" sz="2800">
                <a:latin typeface="Arial"/>
                <a:cs typeface="Arial"/>
              </a:rPr>
              <a:t> or </a:t>
            </a:r>
            <a:r>
              <a:rPr lang="en-US" sz="2800" b="1">
                <a:latin typeface="Arial"/>
                <a:cs typeface="Arial"/>
              </a:rPr>
              <a:t>prerequisites</a:t>
            </a:r>
          </a:p>
          <a:p>
            <a:endParaRPr lang="en-US" sz="2800" b="1">
              <a:latin typeface="Arial"/>
              <a:cs typeface="Arial"/>
            </a:endParaRPr>
          </a:p>
          <a:p>
            <a:r>
              <a:rPr lang="en-US" sz="2800">
                <a:latin typeface="Arial"/>
                <a:cs typeface="Arial"/>
              </a:rPr>
              <a:t>For diploma, certificate or associate degree</a:t>
            </a:r>
          </a:p>
          <a:p>
            <a:endParaRPr lang="en-US" sz="2800">
              <a:latin typeface="Arial"/>
              <a:cs typeface="Arial"/>
            </a:endParaRPr>
          </a:p>
          <a:p>
            <a:r>
              <a:rPr lang="en-US" sz="2800">
                <a:latin typeface="Arial"/>
                <a:cs typeface="Arial"/>
              </a:rPr>
              <a:t>Up to 16 months after high school graduation beginning 2021</a:t>
            </a:r>
          </a:p>
          <a:p>
            <a:pPr marL="0" indent="0">
              <a:buNone/>
            </a:pPr>
            <a:endParaRPr lang="en-US"/>
          </a:p>
        </p:txBody>
      </p:sp>
      <p:sp>
        <p:nvSpPr>
          <p:cNvPr id="4" name="Date Placeholder 3">
            <a:extLst>
              <a:ext uri="{FF2B5EF4-FFF2-40B4-BE49-F238E27FC236}">
                <a16:creationId xmlns:a16="http://schemas.microsoft.com/office/drawing/2014/main" id="{F2F4A1AF-E8A8-0E37-3A77-F6617F2814E0}"/>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78D2FB82-178E-C370-880B-CB0E0B3D704B}"/>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1265450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2C231-D4A8-D8D8-4781-8627310F50EB}"/>
            </a:ext>
          </a:extLst>
        </p:cNvPr>
        <p:cNvGrpSpPr/>
        <p:nvPr/>
      </p:nvGrpSpPr>
      <p:grpSpPr>
        <a:xfrm>
          <a:off x="0" y="0"/>
          <a:ext cx="0" cy="0"/>
          <a:chOff x="0" y="0"/>
          <a:chExt cx="0" cy="0"/>
        </a:xfrm>
      </p:grpSpPr>
      <p:sp>
        <p:nvSpPr>
          <p:cNvPr id="4" name="Date Placeholder 3">
            <a:extLst>
              <a:ext uri="{FF2B5EF4-FFF2-40B4-BE49-F238E27FC236}">
                <a16:creationId xmlns:a16="http://schemas.microsoft.com/office/drawing/2014/main" id="{84D160EB-C399-EED0-E57C-3C79AD3D8F78}"/>
              </a:ext>
              <a:ext uri="{C183D7F6-B498-43B3-948B-1728B52AA6E4}">
                <adec:decorative xmlns:adec="http://schemas.microsoft.com/office/drawing/2017/decorative" val="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B47662CD-4A22-001E-8D4C-7440C2F09235}"/>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t>13</a:t>
            </a:fld>
            <a:endParaRPr lang="en-US"/>
          </a:p>
        </p:txBody>
      </p:sp>
      <p:sp>
        <p:nvSpPr>
          <p:cNvPr id="2" name="Title 1">
            <a:extLst>
              <a:ext uri="{FF2B5EF4-FFF2-40B4-BE49-F238E27FC236}">
                <a16:creationId xmlns:a16="http://schemas.microsoft.com/office/drawing/2014/main" id="{D7F6E321-DB2B-BD89-DBD6-33698883AF41}"/>
              </a:ext>
              <a:ext uri="{C183D7F6-B498-43B3-948B-1728B52AA6E4}">
                <adec:decorative xmlns:adec="http://schemas.microsoft.com/office/drawing/2017/decorative" val="0"/>
              </a:ext>
            </a:extLst>
          </p:cNvPr>
          <p:cNvSpPr>
            <a:spLocks noGrp="1"/>
          </p:cNvSpPr>
          <p:nvPr>
            <p:ph type="title"/>
          </p:nvPr>
        </p:nvSpPr>
        <p:spPr>
          <a:xfrm>
            <a:off x="838200" y="394309"/>
            <a:ext cx="10515600" cy="1325563"/>
          </a:xfrm>
        </p:spPr>
        <p:txBody>
          <a:bodyPr/>
          <a:lstStyle/>
          <a:p>
            <a:r>
              <a:rPr lang="en-US"/>
              <a:t>POS Student Documentation</a:t>
            </a:r>
          </a:p>
        </p:txBody>
      </p:sp>
      <p:pic>
        <p:nvPicPr>
          <p:cNvPr id="8" name="Content Placeholder 7" descr="to qualify for SOAR a student needs to have documentation to show that they had a 2.75 GPA in their technical Coursework, ">
            <a:extLst>
              <a:ext uri="{FF2B5EF4-FFF2-40B4-BE49-F238E27FC236}">
                <a16:creationId xmlns:a16="http://schemas.microsoft.com/office/drawing/2014/main" id="{5846FFEF-41C5-2638-C58B-06597BD7FE5F}"/>
              </a:ext>
              <a:ext uri="{C183D7F6-B498-43B3-948B-1728B52AA6E4}">
                <adec:decorative xmlns:adec="http://schemas.microsoft.com/office/drawing/2017/decorative" val="0"/>
              </a:ext>
            </a:extLst>
          </p:cNvPr>
          <p:cNvPicPr>
            <a:picLocks noGrp="1" noChangeAspect="1"/>
          </p:cNvPicPr>
          <p:nvPr>
            <p:ph idx="1"/>
          </p:nvPr>
        </p:nvPicPr>
        <p:blipFill>
          <a:blip r:embed="rId2"/>
          <a:stretch>
            <a:fillRect/>
          </a:stretch>
        </p:blipFill>
        <p:spPr>
          <a:xfrm>
            <a:off x="476127" y="1603102"/>
            <a:ext cx="2200847" cy="1054699"/>
          </a:xfrm>
          <a:prstGeom prst="rect">
            <a:avLst/>
          </a:prstGeom>
        </p:spPr>
      </p:pic>
      <p:pic>
        <p:nvPicPr>
          <p:cNvPr id="9" name="Picture 8" descr="100% completed and signed task list. ">
            <a:extLst>
              <a:ext uri="{FF2B5EF4-FFF2-40B4-BE49-F238E27FC236}">
                <a16:creationId xmlns:a16="http://schemas.microsoft.com/office/drawing/2014/main" id="{F98FC931-5CF2-FB69-2D65-0C0D26F54264}"/>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465615" y="2834885"/>
            <a:ext cx="2261812" cy="1054699"/>
          </a:xfrm>
          <a:prstGeom prst="rect">
            <a:avLst/>
          </a:prstGeom>
        </p:spPr>
      </p:pic>
      <p:pic>
        <p:nvPicPr>
          <p:cNvPr id="10" name="Picture 9" descr="a PA Certificate of Competency or PSC.">
            <a:extLst>
              <a:ext uri="{FF2B5EF4-FFF2-40B4-BE49-F238E27FC236}">
                <a16:creationId xmlns:a16="http://schemas.microsoft.com/office/drawing/2014/main" id="{E4226BF5-CA7D-3AC0-2F38-9C9C9BF150E8}"/>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465616" y="4023115"/>
            <a:ext cx="2200847" cy="1097375"/>
          </a:xfrm>
          <a:prstGeom prst="rect">
            <a:avLst/>
          </a:prstGeom>
        </p:spPr>
      </p:pic>
      <p:pic>
        <p:nvPicPr>
          <p:cNvPr id="11" name="Picture 10" descr="and all industry credientials. ">
            <a:extLst>
              <a:ext uri="{FF2B5EF4-FFF2-40B4-BE49-F238E27FC236}">
                <a16:creationId xmlns:a16="http://schemas.microsoft.com/office/drawing/2014/main" id="{E18D03AB-FBA5-B3B0-40E0-103576E288E9}"/>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465615" y="5254898"/>
            <a:ext cx="2200847" cy="1054699"/>
          </a:xfrm>
          <a:prstGeom prst="rect">
            <a:avLst/>
          </a:prstGeom>
        </p:spPr>
      </p:pic>
      <p:pic>
        <p:nvPicPr>
          <p:cNvPr id="12" name="Picture 11" descr="They must also have an official high school transcript. ">
            <a:extLst>
              <a:ext uri="{FF2B5EF4-FFF2-40B4-BE49-F238E27FC236}">
                <a16:creationId xmlns:a16="http://schemas.microsoft.com/office/drawing/2014/main" id="{93A7E3FF-5830-1C5F-038E-93EDA3E93B87}"/>
              </a:ext>
              <a:ext uri="{C183D7F6-B498-43B3-948B-1728B52AA6E4}">
                <adec:decorative xmlns:adec="http://schemas.microsoft.com/office/drawing/2017/decorative" val="0"/>
              </a:ext>
            </a:extLst>
          </p:cNvPr>
          <p:cNvPicPr>
            <a:picLocks noChangeAspect="1"/>
          </p:cNvPicPr>
          <p:nvPr/>
        </p:nvPicPr>
        <p:blipFill>
          <a:blip r:embed="rId6"/>
          <a:stretch>
            <a:fillRect/>
          </a:stretch>
        </p:blipFill>
        <p:spPr>
          <a:xfrm>
            <a:off x="4077713" y="1967271"/>
            <a:ext cx="1926503" cy="1054699"/>
          </a:xfrm>
          <a:prstGeom prst="rect">
            <a:avLst/>
          </a:prstGeom>
        </p:spPr>
      </p:pic>
      <p:pic>
        <p:nvPicPr>
          <p:cNvPr id="13" name="Picture 12" descr=" a copy of high school diploma,">
            <a:extLst>
              <a:ext uri="{FF2B5EF4-FFF2-40B4-BE49-F238E27FC236}">
                <a16:creationId xmlns:a16="http://schemas.microsoft.com/office/drawing/2014/main" id="{D588346A-2D50-98A0-52BC-35A79AE64118}"/>
              </a:ext>
              <a:ext uri="{C183D7F6-B498-43B3-948B-1728B52AA6E4}">
                <adec:decorative xmlns:adec="http://schemas.microsoft.com/office/drawing/2017/decorative" val="0"/>
              </a:ext>
            </a:extLst>
          </p:cNvPr>
          <p:cNvPicPr>
            <a:picLocks noChangeAspect="1"/>
          </p:cNvPicPr>
          <p:nvPr/>
        </p:nvPicPr>
        <p:blipFill>
          <a:blip r:embed="rId7"/>
          <a:stretch>
            <a:fillRect/>
          </a:stretch>
        </p:blipFill>
        <p:spPr>
          <a:xfrm>
            <a:off x="4039671" y="3342359"/>
            <a:ext cx="1926503" cy="1054699"/>
          </a:xfrm>
          <a:prstGeom prst="rect">
            <a:avLst/>
          </a:prstGeom>
        </p:spPr>
      </p:pic>
      <p:pic>
        <p:nvPicPr>
          <p:cNvPr id="14" name="Picture 13" descr=" and a printout of details page found on collegetransfer.net.">
            <a:extLst>
              <a:ext uri="{FF2B5EF4-FFF2-40B4-BE49-F238E27FC236}">
                <a16:creationId xmlns:a16="http://schemas.microsoft.com/office/drawing/2014/main" id="{8572F879-5004-C1E6-3BC3-600737F082C1}"/>
              </a:ext>
              <a:ext uri="{C183D7F6-B498-43B3-948B-1728B52AA6E4}">
                <adec:decorative xmlns:adec="http://schemas.microsoft.com/office/drawing/2017/decorative" val="0"/>
              </a:ext>
            </a:extLst>
          </p:cNvPr>
          <p:cNvPicPr>
            <a:picLocks noChangeAspect="1"/>
          </p:cNvPicPr>
          <p:nvPr/>
        </p:nvPicPr>
        <p:blipFill>
          <a:blip r:embed="rId8"/>
          <a:stretch>
            <a:fillRect/>
          </a:stretch>
        </p:blipFill>
        <p:spPr>
          <a:xfrm>
            <a:off x="3923836" y="4888106"/>
            <a:ext cx="2158171" cy="1054699"/>
          </a:xfrm>
          <a:prstGeom prst="rect">
            <a:avLst/>
          </a:prstGeom>
        </p:spPr>
      </p:pic>
      <p:pic>
        <p:nvPicPr>
          <p:cNvPr id="15" name="Picture 14" descr="all of these documents must be taken to the postsecondary admissions, Bursar's office and/ or Registrar where a student is applying. ">
            <a:extLst>
              <a:ext uri="{FF2B5EF4-FFF2-40B4-BE49-F238E27FC236}">
                <a16:creationId xmlns:a16="http://schemas.microsoft.com/office/drawing/2014/main" id="{9338D8D4-84CC-6DB0-6DAF-7FAD64F47E03}"/>
              </a:ext>
              <a:ext uri="{C183D7F6-B498-43B3-948B-1728B52AA6E4}">
                <adec:decorative xmlns:adec="http://schemas.microsoft.com/office/drawing/2017/decorative" val="0"/>
              </a:ext>
            </a:extLst>
          </p:cNvPr>
          <p:cNvPicPr>
            <a:picLocks noChangeAspect="1"/>
          </p:cNvPicPr>
          <p:nvPr/>
        </p:nvPicPr>
        <p:blipFill>
          <a:blip r:embed="rId9"/>
          <a:stretch>
            <a:fillRect/>
          </a:stretch>
        </p:blipFill>
        <p:spPr>
          <a:xfrm>
            <a:off x="7865729" y="2006183"/>
            <a:ext cx="2493480" cy="3749365"/>
          </a:xfrm>
          <a:prstGeom prst="rect">
            <a:avLst/>
          </a:prstGeom>
        </p:spPr>
      </p:pic>
      <p:pic>
        <p:nvPicPr>
          <p:cNvPr id="19" name="Picture 18">
            <a:extLst>
              <a:ext uri="{FF2B5EF4-FFF2-40B4-BE49-F238E27FC236}">
                <a16:creationId xmlns:a16="http://schemas.microsoft.com/office/drawing/2014/main" id="{7E50F9F8-C823-EC77-DC18-69F435B6D798}"/>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6306207" y="3799980"/>
            <a:ext cx="1443689" cy="477730"/>
          </a:xfrm>
          <a:prstGeom prst="rect">
            <a:avLst/>
          </a:prstGeom>
        </p:spPr>
      </p:pic>
    </p:spTree>
    <p:extLst>
      <p:ext uri="{BB962C8B-B14F-4D97-AF65-F5344CB8AC3E}">
        <p14:creationId xmlns:p14="http://schemas.microsoft.com/office/powerpoint/2010/main" val="2934622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FCB2E-8B14-9594-9EDF-50A9981F8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CA4882-4128-CCD4-2051-A1DA1276B779}"/>
              </a:ext>
            </a:extLst>
          </p:cNvPr>
          <p:cNvSpPr>
            <a:spLocks noGrp="1"/>
          </p:cNvSpPr>
          <p:nvPr>
            <p:ph type="title"/>
          </p:nvPr>
        </p:nvSpPr>
        <p:spPr>
          <a:xfrm>
            <a:off x="838200" y="774700"/>
            <a:ext cx="10515600" cy="935038"/>
          </a:xfrm>
        </p:spPr>
        <p:txBody>
          <a:bodyPr/>
          <a:lstStyle/>
          <a:p>
            <a:r>
              <a:rPr lang="en-US"/>
              <a:t>Postsecondary Statewide Articulations</a:t>
            </a:r>
          </a:p>
        </p:txBody>
      </p:sp>
      <p:sp>
        <p:nvSpPr>
          <p:cNvPr id="3" name="Content Placeholder 2">
            <a:extLst>
              <a:ext uri="{FF2B5EF4-FFF2-40B4-BE49-F238E27FC236}">
                <a16:creationId xmlns:a16="http://schemas.microsoft.com/office/drawing/2014/main" id="{3F131C05-83C9-3E92-7ED9-A2E95A0DFC7A}"/>
              </a:ext>
            </a:extLst>
          </p:cNvPr>
          <p:cNvSpPr>
            <a:spLocks noGrp="1"/>
          </p:cNvSpPr>
          <p:nvPr>
            <p:ph idx="1"/>
          </p:nvPr>
        </p:nvSpPr>
        <p:spPr/>
        <p:txBody>
          <a:bodyPr/>
          <a:lstStyle/>
          <a:p>
            <a:pPr marL="285750" indent="-285750">
              <a:buFont typeface="Arial" panose="020B0604020202020204" pitchFamily="34" charset="0"/>
              <a:buChar char="•"/>
            </a:pPr>
            <a:r>
              <a:rPr lang="en-US" sz="3600">
                <a:latin typeface="Arial" panose="020B0604020202020204" pitchFamily="34" charset="0"/>
                <a:cs typeface="Arial" panose="020B0604020202020204" pitchFamily="34" charset="0"/>
              </a:rPr>
              <a:t>Posted on College Transfer</a:t>
            </a:r>
          </a:p>
          <a:p>
            <a:pPr marL="742950" lvl="1" indent="-285750">
              <a:buFont typeface="Courier New" panose="02070309020205020404" pitchFamily="49" charset="0"/>
              <a:buChar char="o"/>
            </a:pPr>
            <a:r>
              <a:rPr lang="en-US" sz="2800">
                <a:latin typeface="Arial" panose="020B0604020202020204" pitchFamily="34" charset="0"/>
                <a:cs typeface="Arial" panose="020B0604020202020204" pitchFamily="34" charset="0"/>
              </a:rPr>
              <a:t>Multiple audiences view equivalencies</a:t>
            </a:r>
          </a:p>
          <a:p>
            <a:pPr lvl="2"/>
            <a:r>
              <a:rPr lang="en-US" sz="2800"/>
              <a:t>Secondary Guidance Personnel </a:t>
            </a:r>
          </a:p>
          <a:p>
            <a:pPr lvl="2"/>
            <a:r>
              <a:rPr lang="en-US" sz="2800"/>
              <a:t>Secondary Teachers</a:t>
            </a:r>
          </a:p>
          <a:p>
            <a:pPr lvl="2"/>
            <a:r>
              <a:rPr lang="en-US" sz="2800"/>
              <a:t>Students </a:t>
            </a:r>
          </a:p>
          <a:p>
            <a:pPr lvl="2"/>
            <a:r>
              <a:rPr lang="en-US" sz="2800"/>
              <a:t>Parents</a:t>
            </a:r>
          </a:p>
          <a:p>
            <a:pPr lvl="2"/>
            <a:r>
              <a:rPr lang="en-US" sz="2800"/>
              <a:t>Postsecondary Institutions</a:t>
            </a:r>
          </a:p>
          <a:p>
            <a:pPr lvl="2"/>
            <a:r>
              <a:rPr lang="en-US" sz="2800"/>
              <a:t>PDE</a:t>
            </a:r>
            <a:r>
              <a:rPr lang="en-US" sz="2400">
                <a:latin typeface="Arial" panose="020B0604020202020204" pitchFamily="34" charset="0"/>
                <a:cs typeface="Arial" panose="020B0604020202020204" pitchFamily="34" charset="0"/>
              </a:rPr>
              <a:t> </a:t>
            </a:r>
          </a:p>
          <a:p>
            <a:pPr marL="0" indent="0">
              <a:buNone/>
            </a:pPr>
            <a:endParaRPr lang="en-US"/>
          </a:p>
        </p:txBody>
      </p:sp>
      <p:sp>
        <p:nvSpPr>
          <p:cNvPr id="4" name="Date Placeholder 3">
            <a:extLst>
              <a:ext uri="{FF2B5EF4-FFF2-40B4-BE49-F238E27FC236}">
                <a16:creationId xmlns:a16="http://schemas.microsoft.com/office/drawing/2014/main" id="{9ABBA5E9-7530-6418-B81F-A628247AC69C}"/>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B3843B27-3064-4C7B-02AD-83AFB301FC89}"/>
              </a:ext>
            </a:extLst>
          </p:cNvPr>
          <p:cNvSpPr>
            <a:spLocks noGrp="1"/>
          </p:cNvSpPr>
          <p:nvPr>
            <p:ph type="sldNum" sz="quarter" idx="12"/>
          </p:nvPr>
        </p:nvSpPr>
        <p:spPr/>
        <p:txBody>
          <a:bodyPr/>
          <a:lstStyle/>
          <a:p>
            <a:fld id="{B24F5015-3417-4B27-A586-E4CCF4D77832}" type="slidenum">
              <a:rPr lang="en-US" smtClean="0"/>
              <a:t>14</a:t>
            </a:fld>
            <a:endParaRPr lang="en-US"/>
          </a:p>
        </p:txBody>
      </p:sp>
    </p:spTree>
    <p:extLst>
      <p:ext uri="{BB962C8B-B14F-4D97-AF65-F5344CB8AC3E}">
        <p14:creationId xmlns:p14="http://schemas.microsoft.com/office/powerpoint/2010/main" val="486960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B0324-5A1C-B968-5C49-7FCE7722F3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C8D875-D840-0FB5-3942-5A97E579E6FA}"/>
              </a:ext>
            </a:extLst>
          </p:cNvPr>
          <p:cNvSpPr>
            <a:spLocks noGrp="1"/>
          </p:cNvSpPr>
          <p:nvPr>
            <p:ph type="title"/>
          </p:nvPr>
        </p:nvSpPr>
        <p:spPr/>
        <p:txBody>
          <a:bodyPr/>
          <a:lstStyle/>
          <a:p>
            <a:r>
              <a:rPr lang="en-US"/>
              <a:t>Searching for Opportunities</a:t>
            </a:r>
          </a:p>
        </p:txBody>
      </p:sp>
      <p:sp>
        <p:nvSpPr>
          <p:cNvPr id="3" name="Content Placeholder 2">
            <a:extLst>
              <a:ext uri="{FF2B5EF4-FFF2-40B4-BE49-F238E27FC236}">
                <a16:creationId xmlns:a16="http://schemas.microsoft.com/office/drawing/2014/main" id="{F4D98902-311A-05DE-8EB4-B7A2928AC332}"/>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sz="3600" dirty="0">
                <a:latin typeface="Arial"/>
                <a:cs typeface="Arial"/>
                <a:hlinkClick r:id="rId2"/>
              </a:rPr>
              <a:t>www.CollegeTransfer.net</a:t>
            </a:r>
            <a:r>
              <a:rPr lang="en-US" sz="3600" dirty="0">
                <a:latin typeface="Arial"/>
                <a:cs typeface="Arial"/>
              </a:rPr>
              <a:t> hosts the SOAR agreements</a:t>
            </a:r>
          </a:p>
          <a:p>
            <a:pPr marL="0" indent="0">
              <a:buNone/>
            </a:pPr>
            <a:endParaRPr lang="en-US" sz="3600">
              <a:latin typeface="Arial" panose="020B0604020202020204" pitchFamily="34" charset="0"/>
              <a:cs typeface="Arial" panose="020B0604020202020204" pitchFamily="34" charset="0"/>
            </a:endParaRPr>
          </a:p>
          <a:p>
            <a:pPr marL="514350" indent="-514350">
              <a:buAutoNum type="arabicPeriod"/>
            </a:pPr>
            <a:r>
              <a:rPr lang="en-US">
                <a:latin typeface="Arial"/>
                <a:cs typeface="Arial"/>
              </a:rPr>
              <a:t>To find SOAR agreements by Perkins postsecondary institution:</a:t>
            </a:r>
          </a:p>
          <a:p>
            <a:pPr marL="457200" lvl="1" indent="0">
              <a:buNone/>
            </a:pPr>
            <a:r>
              <a:rPr lang="en-US">
                <a:latin typeface="Arial"/>
                <a:cs typeface="Arial"/>
              </a:rPr>
              <a:t>     SEARCH &gt; PA Bureau of Career and Technical Education</a:t>
            </a:r>
          </a:p>
          <a:p>
            <a:pPr marL="457200" lvl="1" indent="0">
              <a:buNone/>
            </a:pPr>
            <a:r>
              <a:rPr lang="en-US">
                <a:latin typeface="Arial"/>
                <a:cs typeface="Arial"/>
              </a:rPr>
              <a:t>     SELECT &gt; Postsecondary Institution</a:t>
            </a:r>
          </a:p>
          <a:p>
            <a:pPr marL="514350" indent="-514350">
              <a:buAutoNum type="arabicPeriod"/>
            </a:pPr>
            <a:endParaRPr lang="en-US">
              <a:latin typeface="Arial"/>
              <a:cs typeface="Arial"/>
            </a:endParaRPr>
          </a:p>
          <a:p>
            <a:pPr marL="514350" indent="-514350">
              <a:buAutoNum type="arabicPeriod"/>
            </a:pPr>
            <a:r>
              <a:rPr lang="en-US">
                <a:latin typeface="Arial"/>
                <a:cs typeface="Arial"/>
              </a:rPr>
              <a:t>To find SOAR agreements by CIP:</a:t>
            </a:r>
          </a:p>
          <a:p>
            <a:pPr marL="457200" lvl="1" indent="0">
              <a:buNone/>
            </a:pPr>
            <a:r>
              <a:rPr lang="en-US">
                <a:latin typeface="Arial"/>
                <a:cs typeface="Arial"/>
              </a:rPr>
              <a:t>     SELECT &gt; PA Bureau of Career and Technical Education</a:t>
            </a:r>
          </a:p>
          <a:p>
            <a:pPr marL="457200" lvl="1" indent="0">
              <a:buNone/>
            </a:pPr>
            <a:r>
              <a:rPr lang="en-US">
                <a:latin typeface="Arial"/>
                <a:cs typeface="Arial"/>
              </a:rPr>
              <a:t>     SELECT &gt; Show Advanced Search Options</a:t>
            </a:r>
          </a:p>
          <a:p>
            <a:pPr marL="457200" lvl="1" indent="0">
              <a:buNone/>
            </a:pPr>
            <a:r>
              <a:rPr lang="en-US">
                <a:latin typeface="Arial"/>
                <a:cs typeface="Arial"/>
              </a:rPr>
              <a:t>     SELECT &gt; Major or Program</a:t>
            </a:r>
          </a:p>
          <a:p>
            <a:pPr marL="514350" indent="-514350">
              <a:buAutoNum type="arabicPeriod"/>
            </a:pPr>
            <a:endParaRPr lang="en-US">
              <a:latin typeface="Arial"/>
              <a:cs typeface="Arial"/>
            </a:endParaRPr>
          </a:p>
          <a:p>
            <a:pPr marL="514350" indent="-514350">
              <a:buAutoNum type="arabicPeriod"/>
            </a:pPr>
            <a:r>
              <a:rPr lang="en-US">
                <a:latin typeface="Arial"/>
                <a:cs typeface="Arial"/>
              </a:rPr>
              <a:t>CONTINUE to check the site for new statewide agreements</a:t>
            </a:r>
          </a:p>
          <a:p>
            <a:pPr marL="0" indent="0">
              <a:buNone/>
            </a:pPr>
            <a:endParaRPr lang="en-US">
              <a:latin typeface="Arial"/>
              <a:cs typeface="Arial"/>
            </a:endParaRPr>
          </a:p>
          <a:p>
            <a:pPr marL="0" indent="0">
              <a:buNone/>
            </a:pPr>
            <a:endParaRPr lang="en-US"/>
          </a:p>
        </p:txBody>
      </p:sp>
      <p:sp>
        <p:nvSpPr>
          <p:cNvPr id="4" name="Date Placeholder 3">
            <a:extLst>
              <a:ext uri="{FF2B5EF4-FFF2-40B4-BE49-F238E27FC236}">
                <a16:creationId xmlns:a16="http://schemas.microsoft.com/office/drawing/2014/main" id="{427DF76A-666D-80A9-86C8-1C8B3E4751E8}"/>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8C1DB7DF-5F55-A6D8-8879-2FB9F02C8CE7}"/>
              </a:ext>
            </a:extLst>
          </p:cNvPr>
          <p:cNvSpPr>
            <a:spLocks noGrp="1"/>
          </p:cNvSpPr>
          <p:nvPr>
            <p:ph type="sldNum" sz="quarter" idx="12"/>
          </p:nvPr>
        </p:nvSpPr>
        <p:spPr/>
        <p:txBody>
          <a:bodyPr/>
          <a:lstStyle/>
          <a:p>
            <a:fld id="{B24F5015-3417-4B27-A586-E4CCF4D77832}" type="slidenum">
              <a:rPr lang="en-US" smtClean="0"/>
              <a:t>15</a:t>
            </a:fld>
            <a:endParaRPr lang="en-US"/>
          </a:p>
        </p:txBody>
      </p:sp>
    </p:spTree>
    <p:extLst>
      <p:ext uri="{BB962C8B-B14F-4D97-AF65-F5344CB8AC3E}">
        <p14:creationId xmlns:p14="http://schemas.microsoft.com/office/powerpoint/2010/main" val="610728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D6340-6DAD-CDA9-7DFA-2B02FBC48F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6284DF-81BF-D8F9-31AF-BDC8EBD23929}"/>
              </a:ext>
            </a:extLst>
          </p:cNvPr>
          <p:cNvSpPr>
            <a:spLocks noGrp="1"/>
          </p:cNvSpPr>
          <p:nvPr>
            <p:ph type="title"/>
          </p:nvPr>
        </p:nvSpPr>
        <p:spPr>
          <a:xfrm>
            <a:off x="838200" y="1074487"/>
            <a:ext cx="10515600" cy="1329238"/>
          </a:xfrm>
        </p:spPr>
        <p:txBody>
          <a:bodyPr/>
          <a:lstStyle/>
          <a:p>
            <a:pPr algn="ctr"/>
            <a:r>
              <a:rPr lang="en-US"/>
              <a:t>7 POS Removed Due to No Articulation Agreements</a:t>
            </a:r>
          </a:p>
        </p:txBody>
      </p:sp>
      <p:sp>
        <p:nvSpPr>
          <p:cNvPr id="4" name="Date Placeholder 3">
            <a:extLst>
              <a:ext uri="{FF2B5EF4-FFF2-40B4-BE49-F238E27FC236}">
                <a16:creationId xmlns:a16="http://schemas.microsoft.com/office/drawing/2014/main" id="{30ECC9D5-68AB-CDC7-2CB5-CB130D2078DF}"/>
              </a:ext>
              <a:ext uri="{C183D7F6-B498-43B3-948B-1728B52AA6E4}">
                <adec:decorative xmlns:adec="http://schemas.microsoft.com/office/drawing/2017/decorative" val="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0A27AA3D-E955-CD0D-AD48-EFB565C82CA8}"/>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t>16</a:t>
            </a:fld>
            <a:endParaRPr lang="en-US"/>
          </a:p>
        </p:txBody>
      </p:sp>
      <p:graphicFrame>
        <p:nvGraphicFramePr>
          <p:cNvPr id="6" name="Table 5">
            <a:extLst>
              <a:ext uri="{FF2B5EF4-FFF2-40B4-BE49-F238E27FC236}">
                <a16:creationId xmlns:a16="http://schemas.microsoft.com/office/drawing/2014/main" id="{9DB8C0D5-C030-0F9C-5DF6-26D013C8A822}"/>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2885216485"/>
              </p:ext>
            </p:extLst>
          </p:nvPr>
        </p:nvGraphicFramePr>
        <p:xfrm>
          <a:off x="1854200" y="2583113"/>
          <a:ext cx="8128000" cy="3200400"/>
        </p:xfrm>
        <a:graphic>
          <a:graphicData uri="http://schemas.openxmlformats.org/drawingml/2006/table">
            <a:tbl>
              <a:tblPr firstRow="1" bandRow="1">
                <a:tableStyleId>{5C22544A-7EE6-4342-B048-85BDC9FD1C3A}</a:tableStyleId>
              </a:tblPr>
              <a:tblGrid>
                <a:gridCol w="2728310">
                  <a:extLst>
                    <a:ext uri="{9D8B030D-6E8A-4147-A177-3AD203B41FA5}">
                      <a16:colId xmlns:a16="http://schemas.microsoft.com/office/drawing/2014/main" val="2805851774"/>
                    </a:ext>
                  </a:extLst>
                </a:gridCol>
                <a:gridCol w="5399690">
                  <a:extLst>
                    <a:ext uri="{9D8B030D-6E8A-4147-A177-3AD203B41FA5}">
                      <a16:colId xmlns:a16="http://schemas.microsoft.com/office/drawing/2014/main" val="121275006"/>
                    </a:ext>
                  </a:extLst>
                </a:gridCol>
              </a:tblGrid>
              <a:tr h="354396">
                <a:tc>
                  <a:txBody>
                    <a:bodyPr/>
                    <a:lstStyle/>
                    <a:p>
                      <a:pPr algn="ctr"/>
                      <a:r>
                        <a:rPr lang="en-US"/>
                        <a:t>CIP</a:t>
                      </a:r>
                    </a:p>
                  </a:txBody>
                  <a:tcPr/>
                </a:tc>
                <a:tc>
                  <a:txBody>
                    <a:bodyPr/>
                    <a:lstStyle/>
                    <a:p>
                      <a:r>
                        <a:rPr lang="en-US"/>
                        <a:t>Program Title</a:t>
                      </a:r>
                    </a:p>
                  </a:txBody>
                  <a:tcPr/>
                </a:tc>
                <a:extLst>
                  <a:ext uri="{0D108BD9-81ED-4DB2-BD59-A6C34878D82A}">
                    <a16:rowId xmlns:a16="http://schemas.microsoft.com/office/drawing/2014/main" val="1184270367"/>
                  </a:ext>
                </a:extLst>
              </a:tr>
              <a:tr h="354396">
                <a:tc>
                  <a:txBody>
                    <a:bodyPr/>
                    <a:lstStyle/>
                    <a:p>
                      <a:r>
                        <a:rPr lang="en-US"/>
                        <a:t>01.8301</a:t>
                      </a:r>
                    </a:p>
                  </a:txBody>
                  <a:tcPr/>
                </a:tc>
                <a:tc>
                  <a:txBody>
                    <a:bodyPr/>
                    <a:lstStyle/>
                    <a:p>
                      <a:r>
                        <a:rPr lang="en-US"/>
                        <a:t>Veterinary/Animal Health Tech/Veterinary Assistant</a:t>
                      </a:r>
                    </a:p>
                  </a:txBody>
                  <a:tcPr/>
                </a:tc>
                <a:extLst>
                  <a:ext uri="{0D108BD9-81ED-4DB2-BD59-A6C34878D82A}">
                    <a16:rowId xmlns:a16="http://schemas.microsoft.com/office/drawing/2014/main" val="1593690697"/>
                  </a:ext>
                </a:extLst>
              </a:tr>
              <a:tr h="354396">
                <a:tc>
                  <a:txBody>
                    <a:bodyPr/>
                    <a:lstStyle/>
                    <a:p>
                      <a:r>
                        <a:rPr lang="en-US"/>
                        <a:t>26.1201</a:t>
                      </a:r>
                    </a:p>
                  </a:txBody>
                  <a:tcPr/>
                </a:tc>
                <a:tc>
                  <a:txBody>
                    <a:bodyPr/>
                    <a:lstStyle/>
                    <a:p>
                      <a:r>
                        <a:rPr lang="en-US"/>
                        <a:t>Biotechnology</a:t>
                      </a:r>
                    </a:p>
                  </a:txBody>
                  <a:tcPr/>
                </a:tc>
                <a:extLst>
                  <a:ext uri="{0D108BD9-81ED-4DB2-BD59-A6C34878D82A}">
                    <a16:rowId xmlns:a16="http://schemas.microsoft.com/office/drawing/2014/main" val="2698275971"/>
                  </a:ext>
                </a:extLst>
              </a:tr>
              <a:tr h="354396">
                <a:tc>
                  <a:txBody>
                    <a:bodyPr/>
                    <a:lstStyle/>
                    <a:p>
                      <a:r>
                        <a:rPr lang="en-US">
                          <a:highlight>
                            <a:srgbClr val="FFFF00"/>
                          </a:highlight>
                        </a:rPr>
                        <a:t>46.9999</a:t>
                      </a:r>
                    </a:p>
                  </a:txBody>
                  <a:tcPr/>
                </a:tc>
                <a:tc>
                  <a:txBody>
                    <a:bodyPr/>
                    <a:lstStyle/>
                    <a:p>
                      <a:r>
                        <a:rPr lang="en-US" dirty="0">
                          <a:highlight>
                            <a:srgbClr val="FFFF00"/>
                          </a:highlight>
                        </a:rPr>
                        <a:t>Construction Trades</a:t>
                      </a:r>
                    </a:p>
                  </a:txBody>
                  <a:tcPr/>
                </a:tc>
                <a:extLst>
                  <a:ext uri="{0D108BD9-81ED-4DB2-BD59-A6C34878D82A}">
                    <a16:rowId xmlns:a16="http://schemas.microsoft.com/office/drawing/2014/main" val="1890867631"/>
                  </a:ext>
                </a:extLst>
              </a:tr>
              <a:tr h="354396">
                <a:tc>
                  <a:txBody>
                    <a:bodyPr/>
                    <a:lstStyle/>
                    <a:p>
                      <a:r>
                        <a:rPr lang="en-US"/>
                        <a:t>47.0699</a:t>
                      </a:r>
                    </a:p>
                  </a:txBody>
                  <a:tcPr/>
                </a:tc>
                <a:tc>
                  <a:txBody>
                    <a:bodyPr/>
                    <a:lstStyle/>
                    <a:p>
                      <a:r>
                        <a:rPr lang="en-US"/>
                        <a:t>Vehicle Maintenance Technology</a:t>
                      </a:r>
                    </a:p>
                  </a:txBody>
                  <a:tcPr/>
                </a:tc>
                <a:extLst>
                  <a:ext uri="{0D108BD9-81ED-4DB2-BD59-A6C34878D82A}">
                    <a16:rowId xmlns:a16="http://schemas.microsoft.com/office/drawing/2014/main" val="2633964631"/>
                  </a:ext>
                </a:extLst>
              </a:tr>
              <a:tr h="354396">
                <a:tc>
                  <a:txBody>
                    <a:bodyPr/>
                    <a:lstStyle/>
                    <a:p>
                      <a:r>
                        <a:rPr lang="en-US" sz="1800">
                          <a:effectLst/>
                          <a:latin typeface="Arial" panose="020B0604020202020204" pitchFamily="34" charset="0"/>
                          <a:ea typeface="Calibri" panose="020F0502020204030204" pitchFamily="34" charset="0"/>
                        </a:rPr>
                        <a:t>48.0703</a:t>
                      </a:r>
                      <a:endParaRPr lang="en-US"/>
                    </a:p>
                  </a:txBody>
                  <a:tcPr/>
                </a:tc>
                <a:tc>
                  <a:txBody>
                    <a:bodyPr/>
                    <a:lstStyle/>
                    <a:p>
                      <a:r>
                        <a:rPr lang="en-US" sz="1800">
                          <a:effectLst/>
                          <a:latin typeface="Arial" panose="020B0604020202020204" pitchFamily="34" charset="0"/>
                          <a:ea typeface="Calibri" panose="020F0502020204030204" pitchFamily="34" charset="0"/>
                        </a:rPr>
                        <a:t>Cabinetmaking and Millwork</a:t>
                      </a:r>
                      <a:endParaRPr lang="en-US"/>
                    </a:p>
                  </a:txBody>
                  <a:tcPr/>
                </a:tc>
                <a:extLst>
                  <a:ext uri="{0D108BD9-81ED-4DB2-BD59-A6C34878D82A}">
                    <a16:rowId xmlns:a16="http://schemas.microsoft.com/office/drawing/2014/main" val="3426565658"/>
                  </a:ext>
                </a:extLst>
              </a:tr>
              <a:tr h="354396">
                <a:tc>
                  <a:txBody>
                    <a:bodyPr/>
                    <a:lstStyle/>
                    <a:p>
                      <a:r>
                        <a:rPr lang="en-US"/>
                        <a:t>51.0601</a:t>
                      </a:r>
                    </a:p>
                  </a:txBody>
                  <a:tcPr/>
                </a:tc>
                <a:tc>
                  <a:txBody>
                    <a:bodyPr/>
                    <a:lstStyle/>
                    <a:p>
                      <a:r>
                        <a:rPr lang="en-US" sz="1800">
                          <a:effectLst/>
                          <a:latin typeface="Arial" panose="020B0604020202020204" pitchFamily="34" charset="0"/>
                          <a:ea typeface="Calibri" panose="020F0502020204030204" pitchFamily="34" charset="0"/>
                        </a:rPr>
                        <a:t>Dental Assisting/Assistant</a:t>
                      </a:r>
                      <a:endParaRPr lang="en-US"/>
                    </a:p>
                  </a:txBody>
                  <a:tcPr/>
                </a:tc>
                <a:extLst>
                  <a:ext uri="{0D108BD9-81ED-4DB2-BD59-A6C34878D82A}">
                    <a16:rowId xmlns:a16="http://schemas.microsoft.com/office/drawing/2014/main" val="1611561177"/>
                  </a:ext>
                </a:extLst>
              </a:tr>
              <a:tr h="611698">
                <a:tc>
                  <a:txBody>
                    <a:bodyPr/>
                    <a:lstStyle/>
                    <a:p>
                      <a:r>
                        <a:rPr lang="en-US"/>
                        <a:t>52.0203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a typeface="Calibri" panose="020F0502020204030204" pitchFamily="34" charset="0"/>
                        </a:rPr>
                        <a:t>Logistics, Materials &amp; Supply Chain Management</a:t>
                      </a:r>
                      <a:endParaRPr lang="en-US" sz="1800" dirty="0">
                        <a:effectLst/>
                        <a:latin typeface="Arial" panose="020B0604020202020204" pitchFamily="34" charset="0"/>
                        <a:ea typeface="Calibri" panose="020F0502020204030204" pitchFamily="34" charset="0"/>
                      </a:endParaRPr>
                    </a:p>
                    <a:p>
                      <a:endParaRPr lang="en-US" dirty="0"/>
                    </a:p>
                  </a:txBody>
                  <a:tcPr/>
                </a:tc>
                <a:extLst>
                  <a:ext uri="{0D108BD9-81ED-4DB2-BD59-A6C34878D82A}">
                    <a16:rowId xmlns:a16="http://schemas.microsoft.com/office/drawing/2014/main" val="2240787442"/>
                  </a:ext>
                </a:extLst>
              </a:tr>
            </a:tbl>
          </a:graphicData>
        </a:graphic>
      </p:graphicFrame>
      <p:sp>
        <p:nvSpPr>
          <p:cNvPr id="3" name="Content Placeholder 2">
            <a:extLst>
              <a:ext uri="{FF2B5EF4-FFF2-40B4-BE49-F238E27FC236}">
                <a16:creationId xmlns:a16="http://schemas.microsoft.com/office/drawing/2014/main" id="{54AE663F-7639-2EC9-4AE7-96A4DBC4D2B7}"/>
              </a:ext>
              <a:ext uri="{C183D7F6-B498-43B3-948B-1728B52AA6E4}">
                <adec:decorative xmlns:adec="http://schemas.microsoft.com/office/drawing/2017/decorative" val="1"/>
              </a:ext>
            </a:extLst>
          </p:cNvPr>
          <p:cNvSpPr>
            <a:spLocks noGrp="1"/>
          </p:cNvSpPr>
          <p:nvPr>
            <p:ph idx="1"/>
          </p:nvPr>
        </p:nvSpPr>
        <p:spPr/>
        <p:txBody>
          <a:bodyPr>
            <a:normAutofit/>
          </a:bodyPr>
          <a:lstStyle/>
          <a:p>
            <a:pPr marL="742950" indent="-285750">
              <a:spcBef>
                <a:spcPts val="0"/>
              </a:spcBef>
            </a:pPr>
            <a:endParaRPr lang="en-US" sz="360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endParaRPr lang="en-US" sz="3600">
              <a:latin typeface="Arial" panose="020B0604020202020204" pitchFamily="34" charset="0"/>
              <a:cs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2672269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7D935-0BDB-62DC-0124-7D4D5D330C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E84028-2842-7A2C-A8B6-C0B4113245E6}"/>
              </a:ext>
            </a:extLst>
          </p:cNvPr>
          <p:cNvSpPr>
            <a:spLocks noGrp="1"/>
          </p:cNvSpPr>
          <p:nvPr>
            <p:ph type="title"/>
          </p:nvPr>
        </p:nvSpPr>
        <p:spPr/>
        <p:txBody>
          <a:bodyPr/>
          <a:lstStyle/>
          <a:p>
            <a:r>
              <a:rPr lang="en-US"/>
              <a:t>SOAR Agreement Participation</a:t>
            </a:r>
          </a:p>
        </p:txBody>
      </p:sp>
      <p:sp>
        <p:nvSpPr>
          <p:cNvPr id="3" name="Content Placeholder 2">
            <a:extLst>
              <a:ext uri="{FF2B5EF4-FFF2-40B4-BE49-F238E27FC236}">
                <a16:creationId xmlns:a16="http://schemas.microsoft.com/office/drawing/2014/main" id="{0DD674D1-8AAB-75EC-0C0C-BA6A2B24F68B}"/>
              </a:ext>
            </a:extLst>
          </p:cNvPr>
          <p:cNvSpPr>
            <a:spLocks noGrp="1"/>
          </p:cNvSpPr>
          <p:nvPr>
            <p:ph idx="1"/>
          </p:nvPr>
        </p:nvSpPr>
        <p:spPr/>
        <p:txBody>
          <a:bodyPr vert="horz" lIns="91440" tIns="45720" rIns="91440" bIns="45720" rtlCol="0" anchor="t">
            <a:normAutofit/>
          </a:bodyPr>
          <a:lstStyle/>
          <a:p>
            <a:pPr marL="285750" indent="-285750">
              <a:buFont typeface="Arial" panose="020B0604020202020204" pitchFamily="34" charset="0"/>
              <a:buChar char="•"/>
            </a:pPr>
            <a:r>
              <a:rPr lang="en-US" sz="3600" dirty="0">
                <a:latin typeface="Arial"/>
                <a:cs typeface="Arial"/>
              </a:rPr>
              <a:t>Of the 23 postsecondary institutions that currently receive Perkins Funding from 2010 – 2024:</a:t>
            </a:r>
          </a:p>
          <a:p>
            <a:pPr marL="0" indent="0">
              <a:buNone/>
            </a:pPr>
            <a:endParaRPr lang="en-US" sz="140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2800" dirty="0">
                <a:latin typeface="Arial"/>
                <a:cs typeface="Arial"/>
              </a:rPr>
              <a:t>13 institutions awarded 5125 credits</a:t>
            </a:r>
          </a:p>
          <a:p>
            <a:pPr marL="742950" lvl="1" indent="-285750">
              <a:buFont typeface="Courier New" panose="02070309020205020404" pitchFamily="49" charset="0"/>
              <a:buChar char="o"/>
            </a:pPr>
            <a:endParaRPr lang="en-US" sz="280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2800" dirty="0">
                <a:latin typeface="Arial"/>
                <a:cs typeface="Arial"/>
              </a:rPr>
              <a:t>10 institutions awarded zero SOAR credits</a:t>
            </a:r>
          </a:p>
          <a:p>
            <a:pPr marL="457200" lvl="1" indent="0">
              <a:buNone/>
            </a:pPr>
            <a:endParaRPr lang="en-US" sz="280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2800" dirty="0">
                <a:latin typeface="Arial"/>
                <a:cs typeface="Arial"/>
              </a:rPr>
              <a:t>524 students matriculated</a:t>
            </a:r>
          </a:p>
          <a:p>
            <a:pPr marL="0" indent="0">
              <a:buNone/>
            </a:pPr>
            <a:endParaRPr lang="en-US"/>
          </a:p>
        </p:txBody>
      </p:sp>
      <p:sp>
        <p:nvSpPr>
          <p:cNvPr id="4" name="Date Placeholder 3">
            <a:extLst>
              <a:ext uri="{FF2B5EF4-FFF2-40B4-BE49-F238E27FC236}">
                <a16:creationId xmlns:a16="http://schemas.microsoft.com/office/drawing/2014/main" id="{9C0FA9B9-D4B0-C58B-1253-1DB59A2C304D}"/>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8308ACFA-EB66-C268-CC29-AA6F656AD4D1}"/>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2416380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D3AF3-7957-70B1-596E-AEAFB83127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46B5D1-60E6-8D1F-42BF-F98C4B2D0BE8}"/>
              </a:ext>
            </a:extLst>
          </p:cNvPr>
          <p:cNvSpPr>
            <a:spLocks noGrp="1"/>
          </p:cNvSpPr>
          <p:nvPr>
            <p:ph type="title"/>
          </p:nvPr>
        </p:nvSpPr>
        <p:spPr/>
        <p:txBody>
          <a:bodyPr/>
          <a:lstStyle/>
          <a:p>
            <a:r>
              <a:rPr lang="en-US"/>
              <a:t>Postsecondary Information</a:t>
            </a:r>
          </a:p>
        </p:txBody>
      </p:sp>
      <p:sp>
        <p:nvSpPr>
          <p:cNvPr id="3" name="Content Placeholder 2">
            <a:extLst>
              <a:ext uri="{FF2B5EF4-FFF2-40B4-BE49-F238E27FC236}">
                <a16:creationId xmlns:a16="http://schemas.microsoft.com/office/drawing/2014/main" id="{A3AB3521-7485-1CE5-92E7-00C3CFFE0612}"/>
              </a:ext>
            </a:extLst>
          </p:cNvPr>
          <p:cNvSpPr>
            <a:spLocks noGrp="1"/>
          </p:cNvSpPr>
          <p:nvPr>
            <p:ph sz="half" idx="1"/>
          </p:nvPr>
        </p:nvSpPr>
        <p:spPr/>
        <p:txBody>
          <a:bodyPr/>
          <a:lstStyle/>
          <a:p>
            <a:pPr marL="285750" indent="-285750">
              <a:buFont typeface="Arial" panose="020B0604020202020204" pitchFamily="34" charset="0"/>
              <a:buChar char="•"/>
            </a:pPr>
            <a:r>
              <a:rPr lang="en-US" sz="3600">
                <a:latin typeface="Arial" panose="020B0604020202020204" pitchFamily="34" charset="0"/>
                <a:cs typeface="Arial" panose="020B0604020202020204" pitchFamily="34" charset="0"/>
              </a:rPr>
              <a:t>Databases must align:</a:t>
            </a:r>
          </a:p>
          <a:p>
            <a:pPr marL="742950" lvl="1" indent="-285750">
              <a:buFont typeface="Courier New" panose="02070309020205020404" pitchFamily="49" charset="0"/>
              <a:buChar char="o"/>
            </a:pPr>
            <a:r>
              <a:rPr lang="en-US" sz="2800">
                <a:latin typeface="Arial" panose="020B0604020202020204" pitchFamily="34" charset="0"/>
                <a:cs typeface="Arial" panose="020B0604020202020204" pitchFamily="34" charset="0"/>
              </a:rPr>
              <a:t>Colleg</a:t>
            </a:r>
            <a:r>
              <a:rPr lang="en-US" sz="2800"/>
              <a:t>e Transfer</a:t>
            </a:r>
            <a:endParaRPr lang="en-US" sz="2800">
              <a:latin typeface="Arial" panose="020B0604020202020204" pitchFamily="34" charset="0"/>
              <a:cs typeface="Arial" panose="020B0604020202020204" pitchFamily="34" charset="0"/>
            </a:endParaRPr>
          </a:p>
          <a:p>
            <a:pPr marL="742950" lvl="1" indent="-285750">
              <a:buFont typeface="Courier New" panose="02070309020205020404" pitchFamily="49" charset="0"/>
              <a:buChar char="o"/>
            </a:pPr>
            <a:r>
              <a:rPr lang="en-US" sz="2800">
                <a:latin typeface="Arial" panose="020B0604020202020204" pitchFamily="34" charset="0"/>
                <a:cs typeface="Arial" panose="020B0604020202020204" pitchFamily="34" charset="0"/>
              </a:rPr>
              <a:t>CATS</a:t>
            </a:r>
          </a:p>
          <a:p>
            <a:pPr marL="742950" lvl="1" indent="-285750">
              <a:buFont typeface="Courier New" panose="02070309020205020404" pitchFamily="49" charset="0"/>
              <a:buChar char="o"/>
            </a:pPr>
            <a:r>
              <a:rPr lang="en-US" sz="2800">
                <a:latin typeface="Arial" panose="020B0604020202020204" pitchFamily="34" charset="0"/>
                <a:cs typeface="Arial" panose="020B0604020202020204" pitchFamily="34" charset="0"/>
              </a:rPr>
              <a:t>PIMS</a:t>
            </a:r>
          </a:p>
          <a:p>
            <a:pPr marL="0" indent="0">
              <a:buNone/>
            </a:pPr>
            <a:endParaRPr lang="en-US" sz="3200"/>
          </a:p>
          <a:p>
            <a:pPr lvl="1">
              <a:buFont typeface="Courier New" panose="02070309020205020404" pitchFamily="49" charset="0"/>
              <a:buChar char="o"/>
            </a:pPr>
            <a:endParaRPr lang="en-US" sz="2800">
              <a:latin typeface="Arial" panose="020B0604020202020204" pitchFamily="34" charset="0"/>
              <a:cs typeface="Arial" panose="020B0604020202020204" pitchFamily="34" charset="0"/>
            </a:endParaRPr>
          </a:p>
          <a:p>
            <a:pPr marL="457200" lvl="1" indent="0">
              <a:buNone/>
            </a:pPr>
            <a:endParaRPr lang="en-US" sz="2800">
              <a:latin typeface="Arial" panose="020B0604020202020204" pitchFamily="34" charset="0"/>
              <a:cs typeface="Arial" panose="020B0604020202020204" pitchFamily="34" charset="0"/>
            </a:endParaRPr>
          </a:p>
          <a:p>
            <a:pPr marL="0" indent="0">
              <a:buNone/>
            </a:pPr>
            <a:endParaRPr lang="en-US" sz="3200">
              <a:latin typeface="Arial" panose="020B0604020202020204" pitchFamily="34" charset="0"/>
              <a:cs typeface="Arial" panose="020B0604020202020204" pitchFamily="34" charset="0"/>
            </a:endParaRPr>
          </a:p>
          <a:p>
            <a:pPr marL="0" indent="0">
              <a:buNone/>
            </a:pPr>
            <a:endParaRPr lang="en-US"/>
          </a:p>
        </p:txBody>
      </p:sp>
      <p:sp>
        <p:nvSpPr>
          <p:cNvPr id="6" name="Content Placeholder 5">
            <a:extLst>
              <a:ext uri="{FF2B5EF4-FFF2-40B4-BE49-F238E27FC236}">
                <a16:creationId xmlns:a16="http://schemas.microsoft.com/office/drawing/2014/main" id="{5D38EB1C-ADF9-3D50-5EB4-3C528A433B20}"/>
              </a:ext>
            </a:extLst>
          </p:cNvPr>
          <p:cNvSpPr>
            <a:spLocks noGrp="1"/>
          </p:cNvSpPr>
          <p:nvPr>
            <p:ph sz="half" idx="2"/>
          </p:nvPr>
        </p:nvSpPr>
        <p:spPr/>
        <p:txBody>
          <a:bodyPr/>
          <a:lstStyle/>
          <a:p>
            <a:r>
              <a:rPr lang="en-US" sz="3600"/>
              <a:t>Typical errors found in databases:</a:t>
            </a:r>
          </a:p>
          <a:p>
            <a:pPr lvl="1">
              <a:buFont typeface="Courier New" panose="02070309020205020404" pitchFamily="49" charset="0"/>
              <a:buChar char="o"/>
            </a:pPr>
            <a:r>
              <a:rPr lang="en-US" sz="2800"/>
              <a:t>Secondary CIP</a:t>
            </a:r>
          </a:p>
          <a:p>
            <a:pPr lvl="1">
              <a:buFont typeface="Courier New" panose="02070309020205020404" pitchFamily="49" charset="0"/>
              <a:buChar char="o"/>
            </a:pPr>
            <a:r>
              <a:rPr lang="en-US" sz="2800">
                <a:latin typeface="Arial" panose="020B0604020202020204" pitchFamily="34" charset="0"/>
                <a:cs typeface="Arial" panose="020B0604020202020204" pitchFamily="34" charset="0"/>
              </a:rPr>
              <a:t>Postsecondary CIP</a:t>
            </a:r>
          </a:p>
          <a:p>
            <a:pPr lvl="1">
              <a:buFont typeface="Courier New" panose="02070309020205020404" pitchFamily="49" charset="0"/>
              <a:buChar char="o"/>
            </a:pPr>
            <a:r>
              <a:rPr lang="en-US" sz="2800"/>
              <a:t>Number of Matriculants</a:t>
            </a:r>
            <a:endParaRPr lang="en-US" sz="2800">
              <a:latin typeface="Arial" panose="020B0604020202020204" pitchFamily="34" charset="0"/>
              <a:cs typeface="Arial" panose="020B0604020202020204" pitchFamily="34" charset="0"/>
            </a:endParaRPr>
          </a:p>
          <a:p>
            <a:endParaRPr lang="en-US"/>
          </a:p>
        </p:txBody>
      </p:sp>
      <p:sp>
        <p:nvSpPr>
          <p:cNvPr id="4" name="Date Placeholder 3">
            <a:extLst>
              <a:ext uri="{FF2B5EF4-FFF2-40B4-BE49-F238E27FC236}">
                <a16:creationId xmlns:a16="http://schemas.microsoft.com/office/drawing/2014/main" id="{06443516-3DB2-F0AC-4284-0AAB87C3C1FC}"/>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6DA1805E-DCB6-2CD0-ED45-E00C8A27912A}"/>
              </a:ext>
            </a:extLst>
          </p:cNvPr>
          <p:cNvSpPr>
            <a:spLocks noGrp="1"/>
          </p:cNvSpPr>
          <p:nvPr>
            <p:ph type="sldNum" sz="quarter" idx="12"/>
          </p:nvPr>
        </p:nvSpPr>
        <p:spPr/>
        <p:txBody>
          <a:bodyPr/>
          <a:lstStyle/>
          <a:p>
            <a:fld id="{B24F5015-3417-4B27-A586-E4CCF4D77832}" type="slidenum">
              <a:rPr lang="en-US" smtClean="0"/>
              <a:t>18</a:t>
            </a:fld>
            <a:endParaRPr lang="en-US"/>
          </a:p>
        </p:txBody>
      </p:sp>
    </p:spTree>
    <p:extLst>
      <p:ext uri="{BB962C8B-B14F-4D97-AF65-F5344CB8AC3E}">
        <p14:creationId xmlns:p14="http://schemas.microsoft.com/office/powerpoint/2010/main" val="728775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62573-8A24-9163-EDBE-98D7D3C6C1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DF3C30-3A89-AB49-C47A-C421001FD1AA}"/>
              </a:ext>
            </a:extLst>
          </p:cNvPr>
          <p:cNvSpPr>
            <a:spLocks noGrp="1"/>
          </p:cNvSpPr>
          <p:nvPr>
            <p:ph type="title"/>
          </p:nvPr>
        </p:nvSpPr>
        <p:spPr/>
        <p:txBody>
          <a:bodyPr/>
          <a:lstStyle/>
          <a:p>
            <a:r>
              <a:rPr lang="en-US"/>
              <a:t>PIMS Reporting</a:t>
            </a:r>
            <a:br>
              <a:rPr lang="en-US"/>
            </a:br>
            <a:endParaRPr lang="en-US"/>
          </a:p>
        </p:txBody>
      </p:sp>
      <p:sp>
        <p:nvSpPr>
          <p:cNvPr id="7" name="Text Placeholder 6">
            <a:extLst>
              <a:ext uri="{FF2B5EF4-FFF2-40B4-BE49-F238E27FC236}">
                <a16:creationId xmlns:a16="http://schemas.microsoft.com/office/drawing/2014/main" id="{2ADB1ABE-9F0E-ED34-5A70-A8D7EBD24494}"/>
              </a:ext>
              <a:ext uri="{C183D7F6-B498-43B3-948B-1728B52AA6E4}">
                <adec:decorative xmlns:adec="http://schemas.microsoft.com/office/drawing/2017/decorative" val="0"/>
              </a:ext>
            </a:extLst>
          </p:cNvPr>
          <p:cNvSpPr>
            <a:spLocks noGrp="1"/>
          </p:cNvSpPr>
          <p:nvPr>
            <p:ph type="body" sz="half" idx="2"/>
          </p:nvPr>
        </p:nvSpPr>
        <p:spPr/>
        <p:txBody>
          <a:bodyPr vert="horz" lIns="91440" tIns="45720" rIns="91440" bIns="45720" rtlCol="0" anchor="t">
            <a:noAutofit/>
          </a:bodyPr>
          <a:lstStyle/>
          <a:p>
            <a:pPr marL="285750" indent="-285750">
              <a:buFont typeface="Arial" panose="020B0604020202020204" pitchFamily="34" charset="0"/>
              <a:buChar char="•"/>
            </a:pPr>
            <a:r>
              <a:rPr lang="en-US" sz="2400" dirty="0">
                <a:latin typeface="Arial"/>
                <a:cs typeface="Arial"/>
              </a:rPr>
              <a:t>Page 27 of the 2023-2024 PIMS Perkins Postsecondary Manual – Volume 1 list details on how to enter matriculants</a:t>
            </a:r>
          </a:p>
          <a:p>
            <a:pPr marL="285750" indent="-285750">
              <a:buFont typeface="Arial" panose="020B0604020202020204" pitchFamily="34" charset="0"/>
              <a:buChar char="•"/>
            </a:pPr>
            <a:r>
              <a:rPr lang="en-US" sz="2400" dirty="0"/>
              <a:t>Matriculants should be entered under </a:t>
            </a:r>
            <a:r>
              <a:rPr lang="en-US" sz="2400" u="sng" dirty="0" err="1">
                <a:solidFill>
                  <a:schemeClr val="accent1">
                    <a:lumMod val="75000"/>
                  </a:schemeClr>
                </a:solidFill>
              </a:rPr>
              <a:t>POSAC</a:t>
            </a:r>
            <a:endParaRPr lang="en-US" sz="2400" u="sng" dirty="0">
              <a:solidFill>
                <a:schemeClr val="accent1">
                  <a:lumMod val="75000"/>
                </a:schemeClr>
              </a:solidFill>
            </a:endParaRPr>
          </a:p>
          <a:p>
            <a:pPr marL="742950" lvl="1" indent="-285750">
              <a:buFont typeface="Courier New" panose="02070309020205020404" pitchFamily="49" charset="0"/>
              <a:buChar char="o"/>
            </a:pPr>
            <a:r>
              <a:rPr lang="en-US" sz="2400" dirty="0">
                <a:solidFill>
                  <a:srgbClr val="FF0000"/>
                </a:solidFill>
              </a:rPr>
              <a:t>No local or alignment agreement matriculants should be entered here</a:t>
            </a:r>
          </a:p>
        </p:txBody>
      </p:sp>
      <p:pic>
        <p:nvPicPr>
          <p:cNvPr id="9" name="Content Placeholder 8" descr="Page 27 of the 2023-2024 PIMS Perkins Postsecondary manual discusses PIMS reporting for SOAR agreements. ">
            <a:extLst>
              <a:ext uri="{FF2B5EF4-FFF2-40B4-BE49-F238E27FC236}">
                <a16:creationId xmlns:a16="http://schemas.microsoft.com/office/drawing/2014/main" id="{83D0AB8E-37CC-A9C1-5E12-673D44A17166}"/>
              </a:ext>
              <a:ext uri="{C183D7F6-B498-43B3-948B-1728B52AA6E4}">
                <adec:decorative xmlns:adec="http://schemas.microsoft.com/office/drawing/2017/decorative" val="0"/>
              </a:ext>
            </a:extLst>
          </p:cNvPr>
          <p:cNvPicPr>
            <a:picLocks noGrp="1" noChangeAspect="1"/>
          </p:cNvPicPr>
          <p:nvPr>
            <p:ph idx="1"/>
          </p:nvPr>
        </p:nvPicPr>
        <p:blipFill>
          <a:blip r:embed="rId2"/>
          <a:stretch>
            <a:fillRect/>
          </a:stretch>
        </p:blipFill>
        <p:spPr>
          <a:xfrm>
            <a:off x="5183188" y="1450405"/>
            <a:ext cx="6172200" cy="3947665"/>
          </a:xfrm>
        </p:spPr>
      </p:pic>
      <p:sp>
        <p:nvSpPr>
          <p:cNvPr id="4" name="Date Placeholder 3">
            <a:extLst>
              <a:ext uri="{FF2B5EF4-FFF2-40B4-BE49-F238E27FC236}">
                <a16:creationId xmlns:a16="http://schemas.microsoft.com/office/drawing/2014/main" id="{B15A0F1A-5A55-B9D6-FB5D-7FE361197B08}"/>
              </a:ext>
              <a:ext uri="{C183D7F6-B498-43B3-948B-1728B52AA6E4}">
                <adec:decorative xmlns:adec="http://schemas.microsoft.com/office/drawing/2017/decorative" val="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8CC3CAB2-4A47-F3BF-7C5B-CC090A49B845}"/>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387303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58139-7906-9EF2-FCD0-AF367B0E0763}"/>
              </a:ext>
            </a:extLst>
          </p:cNvPr>
          <p:cNvSpPr>
            <a:spLocks noGrp="1"/>
          </p:cNvSpPr>
          <p:nvPr>
            <p:ph type="title"/>
          </p:nvPr>
        </p:nvSpPr>
        <p:spPr/>
        <p:txBody>
          <a:bodyPr/>
          <a:lstStyle/>
          <a:p>
            <a:r>
              <a:rPr lang="en-US" sz="4400" dirty="0"/>
              <a:t>Career and Technical Education</a:t>
            </a:r>
            <a:endParaRPr lang="en-US" dirty="0"/>
          </a:p>
        </p:txBody>
      </p:sp>
      <p:sp>
        <p:nvSpPr>
          <p:cNvPr id="4" name="Date Placeholder 3">
            <a:extLst>
              <a:ext uri="{FF2B5EF4-FFF2-40B4-BE49-F238E27FC236}">
                <a16:creationId xmlns:a16="http://schemas.microsoft.com/office/drawing/2014/main" id="{E9AAEBA2-C78C-4EB6-FEF0-A2E1ED1A49A4}"/>
              </a:ext>
            </a:extLst>
          </p:cNvPr>
          <p:cNvSpPr>
            <a:spLocks noGrp="1"/>
          </p:cNvSpPr>
          <p:nvPr>
            <p:ph type="dt" sz="half" idx="10"/>
          </p:nvPr>
        </p:nvSpPr>
        <p:spPr/>
        <p:txBody>
          <a:bodyPr/>
          <a:lstStyle/>
          <a:p>
            <a:fld id="{A1DC029C-5B17-409B-86F2-A65FE5BE79A1}" type="datetime1">
              <a:rPr lang="en-US" smtClean="0"/>
              <a:t>3/27/2025</a:t>
            </a:fld>
            <a:endParaRPr lang="en-US"/>
          </a:p>
        </p:txBody>
      </p:sp>
      <p:sp>
        <p:nvSpPr>
          <p:cNvPr id="5" name="Slide Number Placeholder 4">
            <a:extLst>
              <a:ext uri="{FF2B5EF4-FFF2-40B4-BE49-F238E27FC236}">
                <a16:creationId xmlns:a16="http://schemas.microsoft.com/office/drawing/2014/main" id="{14552704-5A9D-3B81-F80A-06D63BBA0E32}"/>
              </a:ext>
            </a:extLst>
          </p:cNvPr>
          <p:cNvSpPr>
            <a:spLocks noGrp="1"/>
          </p:cNvSpPr>
          <p:nvPr>
            <p:ph type="sldNum" sz="quarter" idx="12"/>
          </p:nvPr>
        </p:nvSpPr>
        <p:spPr/>
        <p:txBody>
          <a:bodyPr/>
          <a:lstStyle/>
          <a:p>
            <a:fld id="{B24F5015-3417-4B27-A586-E4CCF4D77832}" type="slidenum">
              <a:rPr lang="en-US" smtClean="0"/>
              <a:t>2</a:t>
            </a:fld>
            <a:endParaRPr lang="en-US"/>
          </a:p>
        </p:txBody>
      </p:sp>
      <p:sp>
        <p:nvSpPr>
          <p:cNvPr id="6" name="Content Placeholder 2">
            <a:extLst>
              <a:ext uri="{FF2B5EF4-FFF2-40B4-BE49-F238E27FC236}">
                <a16:creationId xmlns:a16="http://schemas.microsoft.com/office/drawing/2014/main" id="{899A3ECA-6605-7AEF-0879-FA6E6D25CA58}"/>
              </a:ext>
            </a:extLst>
          </p:cNvPr>
          <p:cNvSpPr>
            <a:spLocks noGrp="1"/>
          </p:cNvSpPr>
          <p:nvPr>
            <p:ph idx="1"/>
          </p:nvPr>
        </p:nvSpPr>
        <p:spPr>
          <a:xfrm>
            <a:off x="838200" y="1825625"/>
            <a:ext cx="10515600" cy="3255422"/>
          </a:xfrm>
        </p:spPr>
        <p:txBody>
          <a:bodyPr>
            <a:normAutofit/>
          </a:bodyPr>
          <a:lstStyle/>
          <a:p>
            <a:pPr marL="0" indent="0">
              <a:buNone/>
            </a:pPr>
            <a:r>
              <a:rPr lang="en-US" dirty="0">
                <a:latin typeface="Arial" panose="020B0604020202020204" pitchFamily="34" charset="0"/>
                <a:cs typeface="Arial" panose="020B0604020202020204" pitchFamily="34" charset="0"/>
              </a:rPr>
              <a:t>Goals as outlin</a:t>
            </a:r>
            <a:r>
              <a:rPr lang="en-US" dirty="0"/>
              <a:t>ed in Perkins V State Plan</a:t>
            </a:r>
            <a:endParaRPr lang="en-US"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Increase academic achievement of students </a:t>
            </a:r>
            <a:r>
              <a:rPr lang="en-US" sz="2400" dirty="0"/>
              <a:t>enrolled in CTE</a:t>
            </a:r>
          </a:p>
          <a:p>
            <a:r>
              <a:rPr lang="en-US" sz="2400" dirty="0">
                <a:latin typeface="Arial" panose="020B0604020202020204" pitchFamily="34" charset="0"/>
                <a:cs typeface="Arial" panose="020B0604020202020204" pitchFamily="34" charset="0"/>
              </a:rPr>
              <a:t>Increase technical attainment of students enrolled in CTE</a:t>
            </a:r>
          </a:p>
          <a:p>
            <a:r>
              <a:rPr lang="en-US" sz="2400" dirty="0"/>
              <a:t>Increase business and industry engagement in CTE</a:t>
            </a:r>
          </a:p>
          <a:p>
            <a:r>
              <a:rPr lang="en-US" sz="2400" dirty="0">
                <a:latin typeface="Arial" panose="020B0604020202020204" pitchFamily="34" charset="0"/>
                <a:cs typeface="Arial" panose="020B0604020202020204" pitchFamily="34" charset="0"/>
              </a:rPr>
              <a:t>Enrolled Career and Technical Education students have access to at least one high value industry recognized postsecondary credential</a:t>
            </a:r>
          </a:p>
          <a:p>
            <a:endParaRPr lang="en-US" sz="2000" dirty="0"/>
          </a:p>
        </p:txBody>
      </p:sp>
    </p:spTree>
    <p:extLst>
      <p:ext uri="{BB962C8B-B14F-4D97-AF65-F5344CB8AC3E}">
        <p14:creationId xmlns:p14="http://schemas.microsoft.com/office/powerpoint/2010/main" val="726740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A0469-6943-A932-5E69-95CE7065B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F3ACD1-F0C0-9F1E-25B7-4E265959F12A}"/>
              </a:ext>
              <a:ext uri="{C183D7F6-B498-43B3-948B-1728B52AA6E4}">
                <adec:decorative xmlns:adec="http://schemas.microsoft.com/office/drawing/2017/decorative" val="0"/>
              </a:ext>
            </a:extLst>
          </p:cNvPr>
          <p:cNvSpPr>
            <a:spLocks noGrp="1"/>
          </p:cNvSpPr>
          <p:nvPr>
            <p:ph type="title"/>
          </p:nvPr>
        </p:nvSpPr>
        <p:spPr/>
        <p:txBody>
          <a:bodyPr/>
          <a:lstStyle/>
          <a:p>
            <a:r>
              <a:rPr lang="en-US"/>
              <a:t>SOAR Flyer</a:t>
            </a:r>
          </a:p>
        </p:txBody>
      </p:sp>
      <p:pic>
        <p:nvPicPr>
          <p:cNvPr id="12" name="Content Placeholder 11" descr="A school can find the SOAR Flyer on PDE's website under the Porgrams of Study SOAR page. ">
            <a:extLst>
              <a:ext uri="{FF2B5EF4-FFF2-40B4-BE49-F238E27FC236}">
                <a16:creationId xmlns:a16="http://schemas.microsoft.com/office/drawing/2014/main" id="{D08E643B-35DF-93A7-53CE-5593E901187A}"/>
              </a:ext>
              <a:ext uri="{C183D7F6-B498-43B3-948B-1728B52AA6E4}">
                <adec:decorative xmlns:adec="http://schemas.microsoft.com/office/drawing/2017/decorative" val="0"/>
              </a:ext>
            </a:extLst>
          </p:cNvPr>
          <p:cNvPicPr>
            <a:picLocks noGrp="1" noChangeAspect="1"/>
          </p:cNvPicPr>
          <p:nvPr>
            <p:ph sz="half" idx="1"/>
          </p:nvPr>
        </p:nvPicPr>
        <p:blipFill>
          <a:blip r:embed="rId2"/>
          <a:stretch>
            <a:fillRect/>
          </a:stretch>
        </p:blipFill>
        <p:spPr>
          <a:xfrm>
            <a:off x="838200" y="1608084"/>
            <a:ext cx="5181600" cy="4431608"/>
          </a:xfrm>
        </p:spPr>
      </p:pic>
      <p:sp>
        <p:nvSpPr>
          <p:cNvPr id="6" name="Content Placeholder 5">
            <a:extLst>
              <a:ext uri="{FF2B5EF4-FFF2-40B4-BE49-F238E27FC236}">
                <a16:creationId xmlns:a16="http://schemas.microsoft.com/office/drawing/2014/main" id="{3B0BD64A-6B8C-A151-B21F-5BEE71D66A1A}"/>
              </a:ext>
              <a:ext uri="{C183D7F6-B498-43B3-948B-1728B52AA6E4}">
                <adec:decorative xmlns:adec="http://schemas.microsoft.com/office/drawing/2017/decorative" val="0"/>
              </a:ext>
            </a:extLst>
          </p:cNvPr>
          <p:cNvSpPr>
            <a:spLocks noGrp="1"/>
          </p:cNvSpPr>
          <p:nvPr>
            <p:ph sz="half" idx="2"/>
          </p:nvPr>
        </p:nvSpPr>
        <p:spPr>
          <a:xfrm>
            <a:off x="6172200" y="1796441"/>
            <a:ext cx="5181600" cy="4351338"/>
          </a:xfrm>
        </p:spPr>
        <p:txBody>
          <a:bodyPr>
            <a:normAutofit/>
          </a:bodyPr>
          <a:lstStyle/>
          <a:p>
            <a:r>
              <a:rPr lang="en-US"/>
              <a:t>Posted on </a:t>
            </a:r>
            <a:r>
              <a:rPr lang="en-US">
                <a:hlinkClick r:id="rId3"/>
              </a:rPr>
              <a:t>Programs of Study SOAR | Department of Education | Commonwealth of Pennsylvania</a:t>
            </a:r>
            <a:endParaRPr lang="en-US"/>
          </a:p>
          <a:p>
            <a:endParaRPr lang="en-US"/>
          </a:p>
          <a:p>
            <a:r>
              <a:rPr lang="en-US"/>
              <a:t>Under Resources at the bottom of the page</a:t>
            </a:r>
          </a:p>
        </p:txBody>
      </p:sp>
      <p:sp>
        <p:nvSpPr>
          <p:cNvPr id="4" name="Date Placeholder 3">
            <a:extLst>
              <a:ext uri="{FF2B5EF4-FFF2-40B4-BE49-F238E27FC236}">
                <a16:creationId xmlns:a16="http://schemas.microsoft.com/office/drawing/2014/main" id="{ED1D6548-65F8-FDD1-9050-64F86E03824E}"/>
              </a:ext>
              <a:ext uri="{C183D7F6-B498-43B3-948B-1728B52AA6E4}">
                <adec:decorative xmlns:adec="http://schemas.microsoft.com/office/drawing/2017/decorative" val="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45990674-DE43-8AD0-D33A-CC01EB093CE3}"/>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t>20</a:t>
            </a:fld>
            <a:endParaRPr lang="en-US"/>
          </a:p>
        </p:txBody>
      </p:sp>
      <p:sp>
        <p:nvSpPr>
          <p:cNvPr id="13" name="Arrow: Left 12">
            <a:extLst>
              <a:ext uri="{FF2B5EF4-FFF2-40B4-BE49-F238E27FC236}">
                <a16:creationId xmlns:a16="http://schemas.microsoft.com/office/drawing/2014/main" id="{62D8730F-0D64-996A-20E0-EB11E95C14C4}"/>
              </a:ext>
              <a:ext uri="{C183D7F6-B498-43B3-948B-1728B52AA6E4}">
                <adec:decorative xmlns:adec="http://schemas.microsoft.com/office/drawing/2017/decorative" val="1"/>
              </a:ext>
            </a:extLst>
          </p:cNvPr>
          <p:cNvSpPr/>
          <p:nvPr/>
        </p:nvSpPr>
        <p:spPr>
          <a:xfrm>
            <a:off x="3941379" y="4519448"/>
            <a:ext cx="1807780" cy="65164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10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4FDD2-4B11-C43E-04B9-984D05952C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7F8118-3BB0-46CE-D080-9D0256688811}"/>
              </a:ext>
            </a:extLst>
          </p:cNvPr>
          <p:cNvSpPr>
            <a:spLocks noGrp="1"/>
          </p:cNvSpPr>
          <p:nvPr>
            <p:ph type="title"/>
          </p:nvPr>
        </p:nvSpPr>
        <p:spPr>
          <a:xfrm>
            <a:off x="838200" y="840828"/>
            <a:ext cx="10515600" cy="1177158"/>
          </a:xfrm>
        </p:spPr>
        <p:txBody>
          <a:bodyPr/>
          <a:lstStyle/>
          <a:p>
            <a:r>
              <a:rPr lang="en-US"/>
              <a:t>POS and SOAR Contacts and Website</a:t>
            </a:r>
          </a:p>
        </p:txBody>
      </p:sp>
      <p:sp>
        <p:nvSpPr>
          <p:cNvPr id="3" name="Content Placeholder 2">
            <a:extLst>
              <a:ext uri="{FF2B5EF4-FFF2-40B4-BE49-F238E27FC236}">
                <a16:creationId xmlns:a16="http://schemas.microsoft.com/office/drawing/2014/main" id="{96A3A8CD-E2DC-4044-8986-0BD1E641AC3A}"/>
              </a:ext>
            </a:extLst>
          </p:cNvPr>
          <p:cNvSpPr>
            <a:spLocks noGrp="1"/>
          </p:cNvSpPr>
          <p:nvPr>
            <p:ph idx="1"/>
          </p:nvPr>
        </p:nvSpPr>
        <p:spPr/>
        <p:txBody>
          <a:bodyPr>
            <a:normAutofit fontScale="92500" lnSpcReduction="10000"/>
          </a:bodyPr>
          <a:lstStyle/>
          <a:p>
            <a:pPr marL="0" indent="0" algn="ctr">
              <a:buNone/>
            </a:pPr>
            <a:r>
              <a:rPr lang="en-US" dirty="0"/>
              <a:t>Bureau of Career and Technical Education</a:t>
            </a:r>
          </a:p>
          <a:p>
            <a:pPr marL="0" indent="0" algn="ctr">
              <a:buNone/>
            </a:pPr>
            <a:endParaRPr lang="en-US" dirty="0"/>
          </a:p>
          <a:p>
            <a:pPr marL="0" indent="0" algn="ctr">
              <a:buNone/>
            </a:pPr>
            <a:r>
              <a:rPr lang="en-US" dirty="0"/>
              <a:t>Ashley Hoke, Statewide POS Advisor</a:t>
            </a:r>
          </a:p>
          <a:p>
            <a:pPr marL="0" indent="0" algn="ctr">
              <a:buNone/>
            </a:pPr>
            <a:r>
              <a:rPr lang="en-US" dirty="0">
                <a:hlinkClick r:id="rId2"/>
              </a:rPr>
              <a:t>ashoke@pa.gov</a:t>
            </a:r>
            <a:endParaRPr lang="en-US" dirty="0"/>
          </a:p>
          <a:p>
            <a:pPr marL="0" indent="0" algn="ctr">
              <a:buNone/>
            </a:pPr>
            <a:endParaRPr lang="en-US" dirty="0"/>
          </a:p>
          <a:p>
            <a:pPr marL="0" indent="0" algn="ctr">
              <a:buNone/>
            </a:pPr>
            <a:r>
              <a:rPr lang="en-US" dirty="0"/>
              <a:t>Tracey Readinger, Statewide SOAR Advisor</a:t>
            </a:r>
          </a:p>
          <a:p>
            <a:pPr marL="0" indent="0" algn="ctr">
              <a:buNone/>
            </a:pPr>
            <a:r>
              <a:rPr lang="en-US" dirty="0">
                <a:hlinkClick r:id="rId3"/>
              </a:rPr>
              <a:t>trareading@pa.gov</a:t>
            </a:r>
            <a:endParaRPr lang="en-US" dirty="0"/>
          </a:p>
          <a:p>
            <a:pPr marL="0" indent="0" algn="ctr">
              <a:buNone/>
            </a:pPr>
            <a:endParaRPr lang="en-US" dirty="0"/>
          </a:p>
          <a:p>
            <a:pPr marL="0" indent="0" algn="ctr">
              <a:buNone/>
            </a:pPr>
            <a:r>
              <a:rPr lang="en-US" dirty="0">
                <a:hlinkClick r:id="rId4"/>
              </a:rPr>
              <a:t>Programs of Study SOAR | Department of Education | Commonwealth of Pennsylvania</a:t>
            </a:r>
            <a:endParaRPr lang="en-US" dirty="0"/>
          </a:p>
        </p:txBody>
      </p:sp>
      <p:sp>
        <p:nvSpPr>
          <p:cNvPr id="4" name="Date Placeholder 3">
            <a:extLst>
              <a:ext uri="{FF2B5EF4-FFF2-40B4-BE49-F238E27FC236}">
                <a16:creationId xmlns:a16="http://schemas.microsoft.com/office/drawing/2014/main" id="{C2878B74-3B3D-CA15-6BB4-6511ED0CC80A}"/>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23555BA4-1333-5A14-F056-B5650F5C8E20}"/>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2081288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a:t>Contact/Mission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p:txBody>
          <a:bodyPr/>
          <a:lstStyle/>
          <a:p>
            <a:pPr marL="0" indent="0">
              <a:buNone/>
            </a:pPr>
            <a:r>
              <a:rPr lang="en-US" altLang="en-US">
                <a:solidFill>
                  <a:srgbClr val="000000"/>
                </a:solidFill>
                <a:latin typeface="Arial" panose="020B0604020202020204" pitchFamily="34" charset="0"/>
                <a:ea typeface="Verdana" pitchFamily="34" charset="0"/>
                <a:cs typeface="Arial" panose="020B0604020202020204" pitchFamily="34" charset="0"/>
              </a:rPr>
              <a:t>For more information on the (the topic of the presentation) please visit PDE’s website at </a:t>
            </a:r>
            <a:r>
              <a:rPr lang="en-US" altLang="en-US" u="sng">
                <a:solidFill>
                  <a:srgbClr val="0000FF"/>
                </a:solidFill>
                <a:ea typeface="Verdana" pitchFamily="34" charset="0"/>
                <a:hlinkClick r:id="rId2"/>
              </a:rPr>
              <a:t>www.education.pa.gov</a:t>
            </a:r>
            <a:r>
              <a:rPr lang="en-US" altLang="en-US" u="sng">
                <a:solidFill>
                  <a:srgbClr val="0000FF"/>
                </a:solidFill>
                <a:ea typeface="Verdana" pitchFamily="34" charset="0"/>
              </a:rPr>
              <a:t> </a:t>
            </a:r>
            <a:endParaRPr lang="en-US" altLang="en-US" u="sng">
              <a:solidFill>
                <a:srgbClr val="0000FF"/>
              </a:solidFill>
              <a:latin typeface="Arial" panose="020B0604020202020204" pitchFamily="34" charset="0"/>
              <a:ea typeface="Verdana" pitchFamily="34" charset="0"/>
              <a:cs typeface="Arial" panose="020B0604020202020204" pitchFamily="34" charset="0"/>
            </a:endParaRPr>
          </a:p>
          <a:p>
            <a:pPr marL="0" indent="0">
              <a:buNone/>
            </a:pPr>
            <a:endParaRPr lang="en-US"/>
          </a:p>
        </p:txBody>
      </p:sp>
      <p:sp>
        <p:nvSpPr>
          <p:cNvPr id="4" name="Date Placeholder 3">
            <a:extLst>
              <a:ext uri="{FF2B5EF4-FFF2-40B4-BE49-F238E27FC236}">
                <a16:creationId xmlns:a16="http://schemas.microsoft.com/office/drawing/2014/main" id="{055C0541-7B26-1786-973A-5983C6D63D3A}"/>
              </a:ext>
            </a:extLst>
          </p:cNvPr>
          <p:cNvSpPr>
            <a:spLocks noGrp="1"/>
          </p:cNvSpPr>
          <p:nvPr>
            <p:ph type="dt" sz="half" idx="10"/>
          </p:nvPr>
        </p:nvSpPr>
        <p:spPr/>
        <p:txBody>
          <a:bodyPr/>
          <a:lstStyle/>
          <a:p>
            <a:fld id="{8BFD4896-482F-4304-B07B-9DA00812ABB5}" type="datetime1">
              <a:rPr lang="en-US" smtClean="0"/>
              <a:t>3/27/2025</a:t>
            </a:fld>
            <a:endParaRPr lang="en-US"/>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288516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D4DA0-8BC9-17C8-46DB-647D47EEBD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6BC81D-A5EA-E9BA-477B-10D63D5691AF}"/>
              </a:ext>
              <a:ext uri="{C183D7F6-B498-43B3-948B-1728B52AA6E4}">
                <adec:decorative xmlns:adec="http://schemas.microsoft.com/office/drawing/2017/decorative" val="0"/>
              </a:ext>
            </a:extLst>
          </p:cNvPr>
          <p:cNvSpPr>
            <a:spLocks noGrp="1"/>
          </p:cNvSpPr>
          <p:nvPr>
            <p:ph type="title"/>
          </p:nvPr>
        </p:nvSpPr>
        <p:spPr>
          <a:xfrm>
            <a:off x="385713" y="369301"/>
            <a:ext cx="10515600" cy="1325563"/>
          </a:xfrm>
        </p:spPr>
        <p:txBody>
          <a:bodyPr/>
          <a:lstStyle/>
          <a:p>
            <a:pPr algn="ctr"/>
            <a:r>
              <a:rPr lang="en-US" dirty="0">
                <a:latin typeface="Arial"/>
                <a:cs typeface="Arial"/>
              </a:rPr>
              <a:t>Programs of Study/SOAR</a:t>
            </a:r>
          </a:p>
        </p:txBody>
      </p:sp>
      <p:sp>
        <p:nvSpPr>
          <p:cNvPr id="3" name="Content Placeholder 2">
            <a:extLst>
              <a:ext uri="{FF2B5EF4-FFF2-40B4-BE49-F238E27FC236}">
                <a16:creationId xmlns:a16="http://schemas.microsoft.com/office/drawing/2014/main" id="{AC4BDC4F-2B77-7906-850B-9DBB696B9418}"/>
              </a:ext>
              <a:ext uri="{C183D7F6-B498-43B3-948B-1728B52AA6E4}">
                <adec:decorative xmlns:adec="http://schemas.microsoft.com/office/drawing/2017/decorative" val="0"/>
              </a:ext>
            </a:extLst>
          </p:cNvPr>
          <p:cNvSpPr>
            <a:spLocks noGrp="1"/>
          </p:cNvSpPr>
          <p:nvPr>
            <p:ph idx="1"/>
          </p:nvPr>
        </p:nvSpPr>
        <p:spPr>
          <a:xfrm>
            <a:off x="385713" y="1706575"/>
            <a:ext cx="10515600" cy="4351338"/>
          </a:xfrm>
        </p:spPr>
        <p:txBody>
          <a:bodyPr vert="horz" lIns="91440" tIns="45720" rIns="91440" bIns="45720" rtlCol="0" anchor="t">
            <a:normAutofit/>
          </a:bodyPr>
          <a:lstStyle/>
          <a:p>
            <a:pPr marL="457200" lvl="1" indent="0" algn="ctr">
              <a:buNone/>
            </a:pPr>
            <a:r>
              <a:rPr lang="en-US" sz="3200" dirty="0">
                <a:latin typeface="Arial"/>
                <a:cs typeface="Arial"/>
              </a:rPr>
              <a:t>Components of the PDE POS web page</a:t>
            </a:r>
            <a:endParaRPr lang="en-US" dirty="0"/>
          </a:p>
          <a:p>
            <a:pPr marL="0" indent="0">
              <a:buNone/>
            </a:pPr>
            <a:endParaRPr lang="en-US" dirty="0"/>
          </a:p>
        </p:txBody>
      </p:sp>
      <p:sp>
        <p:nvSpPr>
          <p:cNvPr id="4" name="Date Placeholder 3">
            <a:extLst>
              <a:ext uri="{FF2B5EF4-FFF2-40B4-BE49-F238E27FC236}">
                <a16:creationId xmlns:a16="http://schemas.microsoft.com/office/drawing/2014/main" id="{67B90116-DEBF-3B0D-FC25-4ABCFA214FC1}"/>
              </a:ext>
              <a:ext uri="{C183D7F6-B498-43B3-948B-1728B52AA6E4}">
                <adec:decorative xmlns:adec="http://schemas.microsoft.com/office/drawing/2017/decorative" val="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6" name="Rectangle: Rounded Corners 5">
            <a:extLst>
              <a:ext uri="{FF2B5EF4-FFF2-40B4-BE49-F238E27FC236}">
                <a16:creationId xmlns:a16="http://schemas.microsoft.com/office/drawing/2014/main" id="{D8C713B1-8ACD-FDAC-C769-1BDF39C00B1D}"/>
              </a:ext>
              <a:ext uri="{C183D7F6-B498-43B3-948B-1728B52AA6E4}">
                <adec:decorative xmlns:adec="http://schemas.microsoft.com/office/drawing/2017/decorative" val="0"/>
              </a:ext>
            </a:extLst>
          </p:cNvPr>
          <p:cNvSpPr/>
          <p:nvPr/>
        </p:nvSpPr>
        <p:spPr>
          <a:xfrm>
            <a:off x="1984510" y="2586487"/>
            <a:ext cx="1955319"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latin typeface="Arial" panose="020B0604020202020204" pitchFamily="34" charset="0"/>
                <a:cs typeface="Arial" panose="020B0604020202020204" pitchFamily="34" charset="0"/>
              </a:rPr>
              <a:t>CIP</a:t>
            </a:r>
          </a:p>
        </p:txBody>
      </p:sp>
      <p:sp>
        <p:nvSpPr>
          <p:cNvPr id="7" name="Rectangle: Rounded Corners 6">
            <a:extLst>
              <a:ext uri="{FF2B5EF4-FFF2-40B4-BE49-F238E27FC236}">
                <a16:creationId xmlns:a16="http://schemas.microsoft.com/office/drawing/2014/main" id="{0313E9DC-A25A-74D9-DD17-D0157E71FBDA}"/>
              </a:ext>
              <a:ext uri="{C183D7F6-B498-43B3-948B-1728B52AA6E4}">
                <adec:decorative xmlns:adec="http://schemas.microsoft.com/office/drawing/2017/decorative" val="0"/>
              </a:ext>
            </a:extLst>
          </p:cNvPr>
          <p:cNvSpPr/>
          <p:nvPr/>
        </p:nvSpPr>
        <p:spPr>
          <a:xfrm>
            <a:off x="5124239" y="2670569"/>
            <a:ext cx="1955318"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latin typeface="Arial"/>
                <a:cs typeface="Arial"/>
              </a:rPr>
              <a:t>Title </a:t>
            </a:r>
          </a:p>
        </p:txBody>
      </p:sp>
      <p:sp>
        <p:nvSpPr>
          <p:cNvPr id="8" name="Rectangle: Rounded Corners 7">
            <a:extLst>
              <a:ext uri="{FF2B5EF4-FFF2-40B4-BE49-F238E27FC236}">
                <a16:creationId xmlns:a16="http://schemas.microsoft.com/office/drawing/2014/main" id="{04BF7E28-6B7F-159B-68E3-76BAB86FDC96}"/>
              </a:ext>
              <a:ext uri="{C183D7F6-B498-43B3-948B-1728B52AA6E4}">
                <adec:decorative xmlns:adec="http://schemas.microsoft.com/office/drawing/2017/decorative" val="0"/>
              </a:ext>
            </a:extLst>
          </p:cNvPr>
          <p:cNvSpPr/>
          <p:nvPr/>
        </p:nvSpPr>
        <p:spPr>
          <a:xfrm>
            <a:off x="8070732" y="2575319"/>
            <a:ext cx="1797168"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latin typeface="Arial"/>
                <a:cs typeface="Arial"/>
              </a:rPr>
              <a:t>POS Number </a:t>
            </a:r>
          </a:p>
        </p:txBody>
      </p:sp>
      <p:sp>
        <p:nvSpPr>
          <p:cNvPr id="9" name="Rectangle: Rounded Corners 8">
            <a:extLst>
              <a:ext uri="{FF2B5EF4-FFF2-40B4-BE49-F238E27FC236}">
                <a16:creationId xmlns:a16="http://schemas.microsoft.com/office/drawing/2014/main" id="{20377888-900C-2515-AC77-4BE4CF8C3035}"/>
              </a:ext>
              <a:ext uri="{C183D7F6-B498-43B3-948B-1728B52AA6E4}">
                <adec:decorative xmlns:adec="http://schemas.microsoft.com/office/drawing/2017/decorative" val="0"/>
              </a:ext>
            </a:extLst>
          </p:cNvPr>
          <p:cNvSpPr/>
          <p:nvPr/>
        </p:nvSpPr>
        <p:spPr>
          <a:xfrm>
            <a:off x="1984509" y="4225009"/>
            <a:ext cx="1955319"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dirty="0">
                <a:latin typeface="Arial"/>
                <a:cs typeface="Arial"/>
              </a:rPr>
              <a:t>Task List</a:t>
            </a:r>
          </a:p>
        </p:txBody>
      </p:sp>
      <p:sp>
        <p:nvSpPr>
          <p:cNvPr id="10" name="Rectangle: Rounded Corners 9">
            <a:extLst>
              <a:ext uri="{FF2B5EF4-FFF2-40B4-BE49-F238E27FC236}">
                <a16:creationId xmlns:a16="http://schemas.microsoft.com/office/drawing/2014/main" id="{2FFD78F0-846A-FC45-23F4-E12E570D56DD}"/>
              </a:ext>
              <a:ext uri="{C183D7F6-B498-43B3-948B-1728B52AA6E4}">
                <adec:decorative xmlns:adec="http://schemas.microsoft.com/office/drawing/2017/decorative" val="0"/>
              </a:ext>
            </a:extLst>
          </p:cNvPr>
          <p:cNvSpPr/>
          <p:nvPr/>
        </p:nvSpPr>
        <p:spPr>
          <a:xfrm>
            <a:off x="5124237" y="4225008"/>
            <a:ext cx="1955318"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latin typeface="Arial"/>
                <a:cs typeface="Arial"/>
              </a:rPr>
              <a:t>Academic Crosswalks</a:t>
            </a:r>
          </a:p>
        </p:txBody>
      </p:sp>
      <p:sp>
        <p:nvSpPr>
          <p:cNvPr id="11" name="Rectangle: Rounded Corners 10">
            <a:extLst>
              <a:ext uri="{FF2B5EF4-FFF2-40B4-BE49-F238E27FC236}">
                <a16:creationId xmlns:a16="http://schemas.microsoft.com/office/drawing/2014/main" id="{0DEF6B52-BA7C-5F73-4B87-38ACE3057343}"/>
              </a:ext>
              <a:ext uri="{C183D7F6-B498-43B3-948B-1728B52AA6E4}">
                <adec:decorative xmlns:adec="http://schemas.microsoft.com/office/drawing/2017/decorative" val="0"/>
              </a:ext>
            </a:extLst>
          </p:cNvPr>
          <p:cNvSpPr/>
          <p:nvPr/>
        </p:nvSpPr>
        <p:spPr>
          <a:xfrm>
            <a:off x="8130038" y="4225008"/>
            <a:ext cx="1869055" cy="1150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latin typeface="Arial"/>
                <a:cs typeface="Arial"/>
              </a:rPr>
              <a:t>Secondary Partners</a:t>
            </a:r>
          </a:p>
        </p:txBody>
      </p:sp>
      <p:sp>
        <p:nvSpPr>
          <p:cNvPr id="13" name="TextBox 12">
            <a:extLst>
              <a:ext uri="{FF2B5EF4-FFF2-40B4-BE49-F238E27FC236}">
                <a16:creationId xmlns:a16="http://schemas.microsoft.com/office/drawing/2014/main" id="{D6CB0B10-FC75-DA8C-4D1E-E816515E03F3}"/>
              </a:ext>
              <a:ext uri="{C183D7F6-B498-43B3-948B-1728B52AA6E4}">
                <adec:decorative xmlns:adec="http://schemas.microsoft.com/office/drawing/2017/decorative" val="1"/>
              </a:ext>
            </a:extLst>
          </p:cNvPr>
          <p:cNvSpPr txBox="1"/>
          <p:nvPr/>
        </p:nvSpPr>
        <p:spPr>
          <a:xfrm>
            <a:off x="3193355" y="5604001"/>
            <a:ext cx="5867400" cy="369332"/>
          </a:xfrm>
          <a:prstGeom prst="rect">
            <a:avLst/>
          </a:prstGeom>
          <a:noFill/>
        </p:spPr>
        <p:txBody>
          <a:bodyPr wrap="square">
            <a:spAutoFit/>
          </a:bodyPr>
          <a:lstStyle/>
          <a:p>
            <a:pPr marL="58420" indent="0" algn="ctr" eaLnBrk="1" hangingPunct="1">
              <a:buClr>
                <a:srgbClr val="008000"/>
              </a:buClr>
              <a:buNone/>
            </a:pPr>
            <a:r>
              <a:rPr lang="en-US" altLang="en-US" sz="1800" b="1">
                <a:solidFill>
                  <a:schemeClr val="tx2"/>
                </a:solidFill>
                <a:latin typeface="Arial"/>
                <a:cs typeface="Arial"/>
                <a:hlinkClick r:id="rId3">
                  <a:extLst>
                    <a:ext uri="{A12FA001-AC4F-418D-AE19-62706E023703}">
                      <ahyp:hlinkClr xmlns:ahyp="http://schemas.microsoft.com/office/drawing/2018/hyperlinkcolor" val="tx"/>
                    </a:ext>
                  </a:extLst>
                </a:hlinkClick>
              </a:rPr>
              <a:t>PDE Website</a:t>
            </a:r>
            <a:r>
              <a:rPr lang="en-US" altLang="en-US" sz="1800" b="1">
                <a:solidFill>
                  <a:schemeClr val="tx2"/>
                </a:solidFill>
                <a:latin typeface="Arial"/>
                <a:cs typeface="Arial"/>
              </a:rPr>
              <a:t> </a:t>
            </a:r>
            <a:endParaRPr lang="en-US"/>
          </a:p>
        </p:txBody>
      </p:sp>
      <p:sp>
        <p:nvSpPr>
          <p:cNvPr id="5" name="Slide Number Placeholder 4">
            <a:extLst>
              <a:ext uri="{FF2B5EF4-FFF2-40B4-BE49-F238E27FC236}">
                <a16:creationId xmlns:a16="http://schemas.microsoft.com/office/drawing/2014/main" id="{35061107-D2D3-B091-6E7B-8DCE8C87812E}"/>
              </a:ext>
              <a:ext uri="{C183D7F6-B498-43B3-948B-1728B52AA6E4}">
                <adec:decorative xmlns:adec="http://schemas.microsoft.com/office/drawing/2017/decorative" val="1"/>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3580711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95E8-99A2-E562-D4BD-B1075D45DAFF}"/>
              </a:ext>
            </a:extLst>
          </p:cNvPr>
          <p:cNvSpPr>
            <a:spLocks noGrp="1"/>
          </p:cNvSpPr>
          <p:nvPr>
            <p:ph type="title"/>
          </p:nvPr>
        </p:nvSpPr>
        <p:spPr/>
        <p:txBody>
          <a:bodyPr/>
          <a:lstStyle/>
          <a:p>
            <a:r>
              <a:rPr lang="en-US">
                <a:latin typeface="Arial"/>
                <a:cs typeface="Arial"/>
              </a:rPr>
              <a:t>Task List Revision</a:t>
            </a:r>
            <a:endParaRPr lang="en-US"/>
          </a:p>
        </p:txBody>
      </p:sp>
      <p:sp>
        <p:nvSpPr>
          <p:cNvPr id="3" name="Content Placeholder 2">
            <a:extLst>
              <a:ext uri="{FF2B5EF4-FFF2-40B4-BE49-F238E27FC236}">
                <a16:creationId xmlns:a16="http://schemas.microsoft.com/office/drawing/2014/main" id="{C229F70C-1FE3-D7C2-408B-DA280471BBC2}"/>
              </a:ext>
            </a:extLst>
          </p:cNvPr>
          <p:cNvSpPr>
            <a:spLocks noGrp="1"/>
          </p:cNvSpPr>
          <p:nvPr>
            <p:ph idx="1"/>
          </p:nvPr>
        </p:nvSpPr>
        <p:spPr/>
        <p:txBody>
          <a:bodyPr vert="horz" lIns="91440" tIns="45720" rIns="91440" bIns="45720" rtlCol="0" anchor="t">
            <a:normAutofit/>
          </a:bodyPr>
          <a:lstStyle/>
          <a:p>
            <a:r>
              <a:rPr lang="en-US" dirty="0">
                <a:latin typeface="Arial"/>
                <a:cs typeface="Arial"/>
              </a:rPr>
              <a:t>A task list is revised every 3 years</a:t>
            </a:r>
            <a:endParaRPr lang="en-US" dirty="0"/>
          </a:p>
          <a:p>
            <a:r>
              <a:rPr lang="en-US" dirty="0">
                <a:latin typeface="Arial"/>
                <a:cs typeface="Arial"/>
              </a:rPr>
              <a:t>The task list revision committee is made up of secondary instructors, postsecondary instructors, and business and industry</a:t>
            </a:r>
          </a:p>
          <a:p>
            <a:pPr lvl="1"/>
            <a:r>
              <a:rPr lang="en-US" dirty="0">
                <a:latin typeface="Arial"/>
                <a:cs typeface="Arial"/>
              </a:rPr>
              <a:t>6-8 secondary instructors</a:t>
            </a:r>
          </a:p>
          <a:p>
            <a:pPr lvl="1"/>
            <a:r>
              <a:rPr lang="en-US" dirty="0">
                <a:latin typeface="Arial"/>
                <a:cs typeface="Arial"/>
              </a:rPr>
              <a:t>2-3 postsecondary instructors</a:t>
            </a:r>
          </a:p>
          <a:p>
            <a:pPr lvl="1"/>
            <a:r>
              <a:rPr lang="en-US" dirty="0">
                <a:latin typeface="Arial"/>
                <a:cs typeface="Arial"/>
              </a:rPr>
              <a:t>3-4 business and industry partners (OAC members)</a:t>
            </a:r>
          </a:p>
          <a:p>
            <a:r>
              <a:rPr lang="en-US" dirty="0">
                <a:latin typeface="Arial"/>
                <a:cs typeface="Arial"/>
              </a:rPr>
              <a:t>Participation is mandatory </a:t>
            </a:r>
            <a:r>
              <a:rPr lang="en-US">
                <a:latin typeface="Arial"/>
                <a:cs typeface="Arial"/>
              </a:rPr>
              <a:t>for all </a:t>
            </a:r>
            <a:r>
              <a:rPr lang="en-US" dirty="0">
                <a:latin typeface="Arial"/>
                <a:cs typeface="Arial"/>
              </a:rPr>
              <a:t>secondary and postsecondary instructors. </a:t>
            </a:r>
            <a:endParaRPr lang="en-US" dirty="0"/>
          </a:p>
          <a:p>
            <a:endParaRPr lang="en-US" dirty="0"/>
          </a:p>
        </p:txBody>
      </p:sp>
      <p:sp>
        <p:nvSpPr>
          <p:cNvPr id="4" name="Date Placeholder 3">
            <a:extLst>
              <a:ext uri="{FF2B5EF4-FFF2-40B4-BE49-F238E27FC236}">
                <a16:creationId xmlns:a16="http://schemas.microsoft.com/office/drawing/2014/main" id="{4C4D9400-2410-ACFC-740B-79474372321A}"/>
              </a:ext>
            </a:extLst>
          </p:cNvPr>
          <p:cNvSpPr>
            <a:spLocks noGrp="1"/>
          </p:cNvSpPr>
          <p:nvPr>
            <p:ph type="dt" sz="half" idx="10"/>
          </p:nvPr>
        </p:nvSpPr>
        <p:spPr/>
        <p:txBody>
          <a:bodyPr/>
          <a:lstStyle/>
          <a:p>
            <a:fld id="{A1DC029C-5B17-409B-86F2-A65FE5BE79A1}" type="datetime1">
              <a:rPr lang="en-US" smtClean="0"/>
              <a:t>3/27/2025</a:t>
            </a:fld>
            <a:endParaRPr lang="en-US"/>
          </a:p>
        </p:txBody>
      </p:sp>
      <p:sp>
        <p:nvSpPr>
          <p:cNvPr id="5" name="Slide Number Placeholder 4">
            <a:extLst>
              <a:ext uri="{FF2B5EF4-FFF2-40B4-BE49-F238E27FC236}">
                <a16:creationId xmlns:a16="http://schemas.microsoft.com/office/drawing/2014/main" id="{A5A5BA84-4742-F1F4-B1D5-40313551E9A7}"/>
              </a:ext>
            </a:extLst>
          </p:cNvPr>
          <p:cNvSpPr>
            <a:spLocks noGrp="1"/>
          </p:cNvSpPr>
          <p:nvPr>
            <p:ph type="sldNum" sz="quarter" idx="12"/>
          </p:nvPr>
        </p:nvSpPr>
        <p:spPr/>
        <p:txBody>
          <a:bodyPr/>
          <a:lstStyle/>
          <a:p>
            <a:fld id="{B24F5015-3417-4B27-A586-E4CCF4D77832}" type="slidenum">
              <a:rPr lang="en-US" dirty="0" smtClean="0"/>
              <a:t>4</a:t>
            </a:fld>
            <a:endParaRPr lang="en-US" dirty="0"/>
          </a:p>
        </p:txBody>
      </p:sp>
    </p:spTree>
    <p:extLst>
      <p:ext uri="{BB962C8B-B14F-4D97-AF65-F5344CB8AC3E}">
        <p14:creationId xmlns:p14="http://schemas.microsoft.com/office/powerpoint/2010/main" val="105229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17930-7D4D-47B2-D154-CCF2FB0FA7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F112CA-4B21-ED3C-3A84-07DCF47EBE86}"/>
              </a:ext>
            </a:extLst>
          </p:cNvPr>
          <p:cNvSpPr>
            <a:spLocks noGrp="1"/>
          </p:cNvSpPr>
          <p:nvPr>
            <p:ph type="title"/>
          </p:nvPr>
        </p:nvSpPr>
        <p:spPr>
          <a:xfrm>
            <a:off x="838200" y="525517"/>
            <a:ext cx="10515600" cy="1545021"/>
          </a:xfrm>
        </p:spPr>
        <p:txBody>
          <a:bodyPr/>
          <a:lstStyle/>
          <a:p>
            <a:r>
              <a:rPr lang="en-US" dirty="0"/>
              <a:t>Programs of Study/SOAR Task Lists</a:t>
            </a:r>
          </a:p>
        </p:txBody>
      </p:sp>
      <p:pic>
        <p:nvPicPr>
          <p:cNvPr id="6" name="Content Placeholder 5" descr="This slide shows the Programs of Study Task list review process and the steps that are taken every 3 years to review and approve a new task list. ">
            <a:extLst>
              <a:ext uri="{FF2B5EF4-FFF2-40B4-BE49-F238E27FC236}">
                <a16:creationId xmlns:a16="http://schemas.microsoft.com/office/drawing/2014/main" id="{A44C4424-3D76-2DE8-37FC-FC878A317C9D}"/>
              </a:ext>
            </a:extLst>
          </p:cNvPr>
          <p:cNvPicPr>
            <a:picLocks noGrp="1" noChangeAspect="1"/>
          </p:cNvPicPr>
          <p:nvPr>
            <p:ph idx="1"/>
          </p:nvPr>
        </p:nvPicPr>
        <p:blipFill>
          <a:blip r:embed="rId2"/>
          <a:stretch>
            <a:fillRect/>
          </a:stretch>
        </p:blipFill>
        <p:spPr>
          <a:xfrm>
            <a:off x="1870841" y="1825625"/>
            <a:ext cx="7993925" cy="4506858"/>
          </a:xfrm>
          <a:prstGeom prst="rect">
            <a:avLst/>
          </a:prstGeom>
        </p:spPr>
      </p:pic>
      <p:sp>
        <p:nvSpPr>
          <p:cNvPr id="4" name="Date Placeholder 3">
            <a:extLst>
              <a:ext uri="{FF2B5EF4-FFF2-40B4-BE49-F238E27FC236}">
                <a16:creationId xmlns:a16="http://schemas.microsoft.com/office/drawing/2014/main" id="{EC2C9683-AF37-F4CC-F2A7-EA6F887E4624}"/>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C6FCBCB4-048E-5BA2-00BC-C635FDD9865E}"/>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273093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a:t>SOAR</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sz="half" idx="1"/>
          </p:nvPr>
        </p:nvSpPr>
        <p:spPr/>
        <p:txBody>
          <a:bodyPr>
            <a:normAutofit/>
          </a:bodyPr>
          <a:lstStyle/>
          <a:p>
            <a:r>
              <a:rPr lang="en-US">
                <a:latin typeface="Arial"/>
                <a:cs typeface="Arial"/>
              </a:rPr>
              <a:t>What does SOAR stand for?</a:t>
            </a:r>
          </a:p>
          <a:p>
            <a:pPr lvl="1"/>
            <a:r>
              <a:rPr lang="en-US">
                <a:latin typeface="Arial"/>
                <a:cs typeface="Arial"/>
              </a:rPr>
              <a:t>Students Occupationally and Academically Ready</a:t>
            </a:r>
          </a:p>
          <a:p>
            <a:pPr marL="0" indent="0">
              <a:buNone/>
            </a:pPr>
            <a:endParaRPr lang="en-US"/>
          </a:p>
        </p:txBody>
      </p:sp>
      <p:sp>
        <p:nvSpPr>
          <p:cNvPr id="6" name="Content Placeholder 5">
            <a:extLst>
              <a:ext uri="{FF2B5EF4-FFF2-40B4-BE49-F238E27FC236}">
                <a16:creationId xmlns:a16="http://schemas.microsoft.com/office/drawing/2014/main" id="{7745077B-AF38-E2C8-D3A6-E3C9A51184F3}"/>
              </a:ext>
            </a:extLst>
          </p:cNvPr>
          <p:cNvSpPr>
            <a:spLocks noGrp="1"/>
          </p:cNvSpPr>
          <p:nvPr>
            <p:ph sz="half" idx="2"/>
          </p:nvPr>
        </p:nvSpPr>
        <p:spPr/>
        <p:txBody>
          <a:bodyPr>
            <a:normAutofit/>
          </a:bodyPr>
          <a:lstStyle/>
          <a:p>
            <a:pPr marL="400050"/>
            <a:r>
              <a:rPr lang="en-US">
                <a:latin typeface="Arial"/>
                <a:cs typeface="Arial"/>
              </a:rPr>
              <a:t>What is the mission of SOAR?</a:t>
            </a:r>
          </a:p>
          <a:p>
            <a:pPr marL="800100" lvl="1"/>
            <a:r>
              <a:rPr lang="en-US" altLang="en-US">
                <a:latin typeface="Arial"/>
                <a:cs typeface="Arial"/>
              </a:rPr>
              <a:t>To prepare students for college and careers in a diverse, high performing workforce. </a:t>
            </a:r>
          </a:p>
          <a:p>
            <a:endParaRPr lang="en-US"/>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a:p>
        </p:txBody>
      </p:sp>
      <p:pic>
        <p:nvPicPr>
          <p:cNvPr id="7" name="Content Placeholder 6" descr="SOAR logo">
            <a:extLst>
              <a:ext uri="{FF2B5EF4-FFF2-40B4-BE49-F238E27FC236}">
                <a16:creationId xmlns:a16="http://schemas.microsoft.com/office/drawing/2014/main" id="{604D110E-D338-1454-88F6-6E055F1CD1DD}"/>
              </a:ext>
            </a:extLst>
          </p:cNvPr>
          <p:cNvPicPr>
            <a:picLocks noChangeAspect="1"/>
          </p:cNvPicPr>
          <p:nvPr/>
        </p:nvPicPr>
        <p:blipFill>
          <a:blip r:embed="rId2"/>
          <a:stretch>
            <a:fillRect/>
          </a:stretch>
        </p:blipFill>
        <p:spPr>
          <a:xfrm>
            <a:off x="1028216" y="4127200"/>
            <a:ext cx="3467584" cy="2152950"/>
          </a:xfrm>
          <a:prstGeom prst="rect">
            <a:avLst/>
          </a:prstGeom>
        </p:spPr>
      </p:pic>
    </p:spTree>
    <p:extLst>
      <p:ext uri="{BB962C8B-B14F-4D97-AF65-F5344CB8AC3E}">
        <p14:creationId xmlns:p14="http://schemas.microsoft.com/office/powerpoint/2010/main" val="1141317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calcmode="lin" valueType="num">
                                      <p:cBhvr additive="base">
                                        <p:cTn id="2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F9F65-A69F-4DD1-CAF3-E8189A6AB3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516894-3F49-061E-7628-59270304375B}"/>
              </a:ext>
            </a:extLst>
          </p:cNvPr>
          <p:cNvSpPr>
            <a:spLocks noGrp="1"/>
          </p:cNvSpPr>
          <p:nvPr>
            <p:ph type="title"/>
          </p:nvPr>
        </p:nvSpPr>
        <p:spPr>
          <a:xfrm>
            <a:off x="768626" y="980044"/>
            <a:ext cx="10515600" cy="1526135"/>
          </a:xfrm>
        </p:spPr>
        <p:txBody>
          <a:bodyPr/>
          <a:lstStyle/>
          <a:p>
            <a:pPr algn="ctr"/>
            <a:r>
              <a:rPr lang="en-US" dirty="0"/>
              <a:t>Benefits of SOAR and Statewide Agreements </a:t>
            </a:r>
          </a:p>
        </p:txBody>
      </p:sp>
      <p:sp>
        <p:nvSpPr>
          <p:cNvPr id="3" name="Content Placeholder 2">
            <a:extLst>
              <a:ext uri="{FF2B5EF4-FFF2-40B4-BE49-F238E27FC236}">
                <a16:creationId xmlns:a16="http://schemas.microsoft.com/office/drawing/2014/main" id="{14A7A517-978E-4EC6-D5DF-9B745AFF0099}"/>
              </a:ext>
            </a:extLst>
          </p:cNvPr>
          <p:cNvSpPr>
            <a:spLocks noGrp="1"/>
          </p:cNvSpPr>
          <p:nvPr>
            <p:ph idx="1"/>
          </p:nvPr>
        </p:nvSpPr>
        <p:spPr>
          <a:xfrm>
            <a:off x="838200" y="2415208"/>
            <a:ext cx="10515600" cy="3637239"/>
          </a:xfrm>
        </p:spPr>
        <p:txBody>
          <a:bodyPr>
            <a:normAutofit/>
          </a:bodyPr>
          <a:lstStyle/>
          <a:p>
            <a:pPr marL="342900" indent="-342900" eaLnBrk="1" hangingPunct="1">
              <a:buFont typeface="Arial" panose="020B0604020202020204" pitchFamily="34" charset="0"/>
              <a:buChar char="•"/>
              <a:defRPr/>
            </a:pPr>
            <a:r>
              <a:rPr lang="en-US" sz="2400" dirty="0">
                <a:latin typeface="Arial"/>
                <a:cs typeface="Times New Roman"/>
              </a:rPr>
              <a:t>Provide a nonduplicative sequence of coursework leading to technical skill proficiency </a:t>
            </a:r>
            <a:endParaRPr lang="en-US" sz="2400" dirty="0">
              <a:solidFill>
                <a:srgbClr val="FF0000"/>
              </a:solidFill>
              <a:latin typeface="Arial"/>
              <a:cs typeface="Times New Roman"/>
            </a:endParaRPr>
          </a:p>
          <a:p>
            <a:pPr>
              <a:buFont typeface="Arial"/>
              <a:buChar char="•"/>
              <a:defRPr/>
            </a:pPr>
            <a:endParaRPr lang="en-US" sz="2400" dirty="0">
              <a:latin typeface="Arial"/>
              <a:cs typeface="Times New Roman"/>
            </a:endParaRPr>
          </a:p>
          <a:p>
            <a:pPr marL="342900" indent="-342900">
              <a:buFont typeface="Arial" panose="020B0604020202020204" pitchFamily="34" charset="0"/>
              <a:buChar char="•"/>
              <a:defRPr/>
            </a:pPr>
            <a:r>
              <a:rPr lang="en-US" sz="2400" dirty="0">
                <a:latin typeface="Arial"/>
                <a:cs typeface="Times New Roman"/>
              </a:rPr>
              <a:t>Decrease the cost of a postsecondary credential</a:t>
            </a:r>
          </a:p>
          <a:p>
            <a:pPr>
              <a:buFont typeface="Arial"/>
              <a:buChar char="•"/>
              <a:defRPr/>
            </a:pPr>
            <a:endParaRPr lang="en-US" sz="2400" dirty="0">
              <a:latin typeface="Arial"/>
              <a:cs typeface="Times New Roman"/>
            </a:endParaRPr>
          </a:p>
          <a:p>
            <a:pPr marL="342900" indent="-342900">
              <a:buFont typeface="Arial" panose="020B0604020202020204" pitchFamily="34" charset="0"/>
              <a:buChar char="•"/>
              <a:defRPr/>
            </a:pPr>
            <a:r>
              <a:rPr lang="en-US" sz="2400" dirty="0">
                <a:latin typeface="Arial"/>
                <a:cs typeface="Times New Roman"/>
              </a:rPr>
              <a:t>Enter workforce sooner</a:t>
            </a:r>
          </a:p>
          <a:p>
            <a:pPr>
              <a:defRPr/>
            </a:pPr>
            <a:endParaRPr lang="en-US" sz="2400" dirty="0">
              <a:latin typeface="Arial"/>
              <a:cs typeface="Times New Roman"/>
            </a:endParaRPr>
          </a:p>
          <a:p>
            <a:pPr marL="342900" indent="-342900">
              <a:buFont typeface="Arial" panose="020B0604020202020204" pitchFamily="34" charset="0"/>
              <a:buChar char="•"/>
              <a:defRPr/>
            </a:pPr>
            <a:r>
              <a:rPr lang="en-US" sz="2400" dirty="0">
                <a:latin typeface="Arial"/>
                <a:cs typeface="Times New Roman"/>
              </a:rPr>
              <a:t>Prepare for in-demand occupations</a:t>
            </a:r>
            <a:r>
              <a:rPr lang="en-US" sz="2400" dirty="0">
                <a:latin typeface="Arial"/>
                <a:cs typeface="Arial"/>
              </a:rPr>
              <a:t>      </a:t>
            </a:r>
            <a:endParaRPr lang="en-US" sz="2400" dirty="0"/>
          </a:p>
        </p:txBody>
      </p:sp>
      <p:sp>
        <p:nvSpPr>
          <p:cNvPr id="4" name="Date Placeholder 3">
            <a:extLst>
              <a:ext uri="{FF2B5EF4-FFF2-40B4-BE49-F238E27FC236}">
                <a16:creationId xmlns:a16="http://schemas.microsoft.com/office/drawing/2014/main" id="{9C168F3B-A44F-6A9F-F8E2-9392B8C333CE}"/>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B53A095C-C5F2-AABE-E7FF-A8A7B5273B66}"/>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85633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96257-CECB-50B3-4521-BE6A17181B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6C990-1B53-12F2-646F-75240917DBB8}"/>
              </a:ext>
            </a:extLst>
          </p:cNvPr>
          <p:cNvSpPr>
            <a:spLocks noGrp="1"/>
          </p:cNvSpPr>
          <p:nvPr>
            <p:ph type="title"/>
          </p:nvPr>
        </p:nvSpPr>
        <p:spPr>
          <a:xfrm>
            <a:off x="501316" y="228938"/>
            <a:ext cx="10515600" cy="1325563"/>
          </a:xfrm>
        </p:spPr>
        <p:txBody>
          <a:bodyPr/>
          <a:lstStyle/>
          <a:p>
            <a:r>
              <a:rPr lang="en-US" dirty="0"/>
              <a:t>Articulation Agreements</a:t>
            </a:r>
          </a:p>
        </p:txBody>
      </p:sp>
      <p:sp>
        <p:nvSpPr>
          <p:cNvPr id="6" name="Text Placeholder 5">
            <a:extLst>
              <a:ext uri="{FF2B5EF4-FFF2-40B4-BE49-F238E27FC236}">
                <a16:creationId xmlns:a16="http://schemas.microsoft.com/office/drawing/2014/main" id="{1D23C2A2-B1C9-CD47-2253-A9D1949FBEFF}"/>
              </a:ext>
            </a:extLst>
          </p:cNvPr>
          <p:cNvSpPr>
            <a:spLocks noGrp="1"/>
          </p:cNvSpPr>
          <p:nvPr>
            <p:ph type="body" idx="1"/>
          </p:nvPr>
        </p:nvSpPr>
        <p:spPr>
          <a:xfrm>
            <a:off x="458284" y="1406943"/>
            <a:ext cx="5157787" cy="504826"/>
          </a:xfrm>
        </p:spPr>
        <p:txBody>
          <a:bodyPr>
            <a:normAutofit/>
          </a:bodyPr>
          <a:lstStyle/>
          <a:p>
            <a:r>
              <a:rPr lang="en-US" sz="2800" dirty="0">
                <a:latin typeface="Arial"/>
                <a:cs typeface="Arial"/>
              </a:rPr>
              <a:t>Local Agreement</a:t>
            </a:r>
          </a:p>
        </p:txBody>
      </p:sp>
      <p:sp>
        <p:nvSpPr>
          <p:cNvPr id="3" name="Content Placeholder 2">
            <a:extLst>
              <a:ext uri="{FF2B5EF4-FFF2-40B4-BE49-F238E27FC236}">
                <a16:creationId xmlns:a16="http://schemas.microsoft.com/office/drawing/2014/main" id="{DC5878D4-F86A-0192-60BA-207AF4CA77A0}"/>
              </a:ext>
            </a:extLst>
          </p:cNvPr>
          <p:cNvSpPr>
            <a:spLocks noGrp="1"/>
          </p:cNvSpPr>
          <p:nvPr>
            <p:ph sz="half" idx="2"/>
          </p:nvPr>
        </p:nvSpPr>
        <p:spPr>
          <a:xfrm>
            <a:off x="339304" y="2185987"/>
            <a:ext cx="5419812" cy="4038349"/>
          </a:xfrm>
        </p:spPr>
        <p:txBody>
          <a:bodyPr>
            <a:normAutofit lnSpcReduction="10000"/>
          </a:bodyPr>
          <a:lstStyle/>
          <a:p>
            <a:r>
              <a:rPr lang="en-US" dirty="0"/>
              <a:t>Agreement between a local CTC or district with CTE programs and one Postsecondary Institution</a:t>
            </a:r>
          </a:p>
          <a:p>
            <a:r>
              <a:rPr lang="en-US" dirty="0"/>
              <a:t>Equal to or greater than 6 credits </a:t>
            </a:r>
          </a:p>
          <a:p>
            <a:pPr lvl="1"/>
            <a:r>
              <a:rPr lang="en-US" dirty="0"/>
              <a:t>3 technical, 3 general</a:t>
            </a:r>
          </a:p>
          <a:p>
            <a:pPr marL="228600" lvl="1"/>
            <a:r>
              <a:rPr lang="en-US" sz="2800" dirty="0">
                <a:effectLst/>
                <a:ea typeface="Aptos" panose="020B0004020202020204" pitchFamily="34" charset="0"/>
              </a:rPr>
              <a:t>POS must be an exact CIP to CIP match, or a CIP to CIP-related match</a:t>
            </a:r>
            <a:endParaRPr lang="en-US" sz="2800" dirty="0"/>
          </a:p>
          <a:p>
            <a:pPr marL="457200" lvl="1" indent="0">
              <a:buNone/>
            </a:pPr>
            <a:endParaRPr lang="en-US" dirty="0"/>
          </a:p>
          <a:p>
            <a:pPr marL="0" indent="0">
              <a:buNone/>
            </a:pPr>
            <a:endParaRPr lang="en-US" dirty="0"/>
          </a:p>
        </p:txBody>
      </p:sp>
      <p:sp>
        <p:nvSpPr>
          <p:cNvPr id="7" name="Text Placeholder 6">
            <a:extLst>
              <a:ext uri="{FF2B5EF4-FFF2-40B4-BE49-F238E27FC236}">
                <a16:creationId xmlns:a16="http://schemas.microsoft.com/office/drawing/2014/main" id="{16F94A0A-D122-9657-3AC8-1B10F41B8BEA}"/>
              </a:ext>
            </a:extLst>
          </p:cNvPr>
          <p:cNvSpPr>
            <a:spLocks noGrp="1"/>
          </p:cNvSpPr>
          <p:nvPr>
            <p:ph type="body" sz="quarter" idx="3"/>
          </p:nvPr>
        </p:nvSpPr>
        <p:spPr>
          <a:xfrm>
            <a:off x="6170612" y="1433510"/>
            <a:ext cx="5183188" cy="504827"/>
          </a:xfrm>
        </p:spPr>
        <p:txBody>
          <a:bodyPr>
            <a:normAutofit/>
          </a:bodyPr>
          <a:lstStyle/>
          <a:p>
            <a:r>
              <a:rPr lang="en-US" sz="2800" dirty="0">
                <a:latin typeface="Arial"/>
                <a:cs typeface="Arial"/>
              </a:rPr>
              <a:t>Alignment Agreement</a:t>
            </a:r>
          </a:p>
        </p:txBody>
      </p:sp>
      <p:sp>
        <p:nvSpPr>
          <p:cNvPr id="8" name="Content Placeholder 7">
            <a:extLst>
              <a:ext uri="{FF2B5EF4-FFF2-40B4-BE49-F238E27FC236}">
                <a16:creationId xmlns:a16="http://schemas.microsoft.com/office/drawing/2014/main" id="{B42463F3-F271-92E7-9445-D5ECC905A845}"/>
              </a:ext>
            </a:extLst>
          </p:cNvPr>
          <p:cNvSpPr>
            <a:spLocks noGrp="1"/>
          </p:cNvSpPr>
          <p:nvPr>
            <p:ph sz="quarter" idx="4"/>
          </p:nvPr>
        </p:nvSpPr>
        <p:spPr>
          <a:xfrm>
            <a:off x="6170612" y="2053974"/>
            <a:ext cx="5183188" cy="4170362"/>
          </a:xfrm>
        </p:spPr>
        <p:txBody>
          <a:bodyPr>
            <a:normAutofit lnSpcReduction="10000"/>
          </a:bodyPr>
          <a:lstStyle/>
          <a:p>
            <a:r>
              <a:rPr lang="en-US" dirty="0"/>
              <a:t>Agreement between a local CTC or district with CTE programs and one Postsecondary Institution</a:t>
            </a:r>
          </a:p>
          <a:p>
            <a:r>
              <a:rPr lang="en-US" dirty="0">
                <a:effectLst/>
                <a:ea typeface="Aptos" panose="020B0004020202020204" pitchFamily="34" charset="0"/>
              </a:rPr>
              <a:t>When both the statewide and local agreements are not possible due to restrictions set by third party accreditors or lack of a secondary program</a:t>
            </a:r>
            <a:endParaRPr lang="en-US" dirty="0"/>
          </a:p>
          <a:p>
            <a:r>
              <a:rPr lang="en-US" dirty="0"/>
              <a:t>Fewer than 6 credits</a:t>
            </a:r>
          </a:p>
          <a:p>
            <a:endParaRPr lang="en-US" dirty="0"/>
          </a:p>
        </p:txBody>
      </p:sp>
      <p:sp>
        <p:nvSpPr>
          <p:cNvPr id="4" name="Date Placeholder 3">
            <a:extLst>
              <a:ext uri="{FF2B5EF4-FFF2-40B4-BE49-F238E27FC236}">
                <a16:creationId xmlns:a16="http://schemas.microsoft.com/office/drawing/2014/main" id="{FFC1A41E-7A10-82F4-6504-01B2B74861A1}"/>
              </a:ext>
            </a:extLst>
          </p:cNvPr>
          <p:cNvSpPr>
            <a:spLocks noGrp="1"/>
          </p:cNvSpPr>
          <p:nvPr>
            <p:ph type="dt" sz="half" idx="10"/>
          </p:nvPr>
        </p:nvSpPr>
        <p:spPr/>
        <p:txBody>
          <a:bodyPr/>
          <a:lstStyle/>
          <a:p>
            <a:fld id="{01DB9E94-833B-45AC-8A0E-41B549F95FE2}" type="datetime1">
              <a:rPr lang="en-US" smtClean="0"/>
              <a:t>3/27/2025</a:t>
            </a:fld>
            <a:endParaRPr lang="en-US"/>
          </a:p>
        </p:txBody>
      </p:sp>
      <p:sp>
        <p:nvSpPr>
          <p:cNvPr id="5" name="Slide Number Placeholder 4">
            <a:extLst>
              <a:ext uri="{FF2B5EF4-FFF2-40B4-BE49-F238E27FC236}">
                <a16:creationId xmlns:a16="http://schemas.microsoft.com/office/drawing/2014/main" id="{F217DEB8-6C5A-FC61-91DA-32AEEC556570}"/>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048450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674A8-0A3C-24B3-CDAA-297B6DA0F498}"/>
              </a:ext>
            </a:extLst>
          </p:cNvPr>
          <p:cNvSpPr>
            <a:spLocks noGrp="1"/>
          </p:cNvSpPr>
          <p:nvPr>
            <p:ph type="title"/>
          </p:nvPr>
        </p:nvSpPr>
        <p:spPr/>
        <p:txBody>
          <a:bodyPr/>
          <a:lstStyle/>
          <a:p>
            <a:r>
              <a:rPr lang="en-US" dirty="0">
                <a:latin typeface="Arial"/>
                <a:cs typeface="Arial"/>
              </a:rPr>
              <a:t>Dual Credit Agreements</a:t>
            </a:r>
            <a:endParaRPr lang="en-US" dirty="0"/>
          </a:p>
        </p:txBody>
      </p:sp>
      <p:sp>
        <p:nvSpPr>
          <p:cNvPr id="3" name="Content Placeholder 2">
            <a:extLst>
              <a:ext uri="{FF2B5EF4-FFF2-40B4-BE49-F238E27FC236}">
                <a16:creationId xmlns:a16="http://schemas.microsoft.com/office/drawing/2014/main" id="{82B4814B-B6EE-BA71-7E89-93E8208C18C5}"/>
              </a:ext>
            </a:extLst>
          </p:cNvPr>
          <p:cNvSpPr>
            <a:spLocks noGrp="1"/>
          </p:cNvSpPr>
          <p:nvPr>
            <p:ph idx="1"/>
          </p:nvPr>
        </p:nvSpPr>
        <p:spPr>
          <a:xfrm>
            <a:off x="772212" y="1439125"/>
            <a:ext cx="10515600" cy="5053749"/>
          </a:xfrm>
        </p:spPr>
        <p:txBody>
          <a:bodyPr vert="horz" lIns="91440" tIns="45720" rIns="91440" bIns="45720" rtlCol="0" anchor="t">
            <a:normAutofit/>
          </a:bodyPr>
          <a:lstStyle/>
          <a:p>
            <a:pPr marL="0" indent="0">
              <a:buNone/>
            </a:pPr>
            <a:endParaRPr lang="en-US" b="0" i="0" dirty="0">
              <a:solidFill>
                <a:srgbClr val="45464F"/>
              </a:solidFill>
              <a:effectLst/>
              <a:latin typeface="PlusJakartaSans"/>
            </a:endParaRPr>
          </a:p>
          <a:p>
            <a:pPr marL="0" indent="0">
              <a:buNone/>
            </a:pPr>
            <a:r>
              <a:rPr lang="en-US" b="0" i="0" dirty="0">
                <a:solidFill>
                  <a:srgbClr val="45464F"/>
                </a:solidFill>
                <a:effectLst/>
              </a:rPr>
              <a:t>​​​​​​</a:t>
            </a:r>
            <a:r>
              <a:rPr lang="en-US" b="0" i="0" u="sng" dirty="0">
                <a:solidFill>
                  <a:srgbClr val="00629E"/>
                </a:solidFill>
                <a:effectLst/>
                <a:hlinkClick r:id="rId2"/>
              </a:rPr>
              <a:t>Act 55 of 2022</a:t>
            </a:r>
            <a:r>
              <a:rPr lang="en-US" b="0" i="0" dirty="0">
                <a:solidFill>
                  <a:srgbClr val="45464F"/>
                </a:solidFill>
                <a:effectLst/>
              </a:rPr>
              <a:t> </a:t>
            </a:r>
            <a:r>
              <a:rPr lang="en-US" b="0" i="0" dirty="0">
                <a:effectLst/>
              </a:rPr>
              <a:t>requires each school district, career and technical center (CTC), and charter school to enter into an agreement with an institution of higher education to allow students to enroll in college coursework prior to high school graduation. Agreements must meet the requirements in the law. No later than July 31, 2023, and each year thereafter, schools must submit agreements and related data to PDE.​</a:t>
            </a:r>
            <a:endParaRPr lang="en-US" dirty="0"/>
          </a:p>
          <a:p>
            <a:pPr marL="0" indent="0">
              <a:buNone/>
            </a:pPr>
            <a:endParaRPr lang="en-US" dirty="0"/>
          </a:p>
        </p:txBody>
      </p:sp>
      <p:sp>
        <p:nvSpPr>
          <p:cNvPr id="4" name="Date Placeholder 3">
            <a:extLst>
              <a:ext uri="{FF2B5EF4-FFF2-40B4-BE49-F238E27FC236}">
                <a16:creationId xmlns:a16="http://schemas.microsoft.com/office/drawing/2014/main" id="{2BB6486F-50B7-276F-CE81-E3FF2A07661B}"/>
              </a:ext>
            </a:extLst>
          </p:cNvPr>
          <p:cNvSpPr>
            <a:spLocks noGrp="1"/>
          </p:cNvSpPr>
          <p:nvPr>
            <p:ph type="dt" sz="half" idx="10"/>
          </p:nvPr>
        </p:nvSpPr>
        <p:spPr/>
        <p:txBody>
          <a:bodyPr/>
          <a:lstStyle/>
          <a:p>
            <a:fld id="{A1DC029C-5B17-409B-86F2-A65FE5BE79A1}" type="datetime1">
              <a:rPr lang="en-US" smtClean="0"/>
              <a:t>3/27/2025</a:t>
            </a:fld>
            <a:endParaRPr lang="en-US"/>
          </a:p>
        </p:txBody>
      </p:sp>
      <p:sp>
        <p:nvSpPr>
          <p:cNvPr id="5" name="Slide Number Placeholder 4">
            <a:extLst>
              <a:ext uri="{FF2B5EF4-FFF2-40B4-BE49-F238E27FC236}">
                <a16:creationId xmlns:a16="http://schemas.microsoft.com/office/drawing/2014/main" id="{09DEA54A-2699-0444-7703-31D6FEE81B30}"/>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395368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fessional PP Template  -  version 1.0: 5/17/23 11:46 AM  -  Read-Only" id="{7718041E-F26F-CC48-9CFD-9E26857ECD7B}" vid="{640AF641-C8F3-DD48-89FE-153E175A7F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E8732BA1DA0FD429E90BF33985FD1A9" ma:contentTypeVersion="4" ma:contentTypeDescription="Create a new document." ma:contentTypeScope="" ma:versionID="9e936c4ce2f3d32b713e0021b1977f26">
  <xsd:schema xmlns:xsd="http://www.w3.org/2001/XMLSchema" xmlns:xs="http://www.w3.org/2001/XMLSchema" xmlns:p="http://schemas.microsoft.com/office/2006/metadata/properties" xmlns:ns2="a4d6b4e1-a671-4dd6-b6f1-ff96368bd6b7" targetNamespace="http://schemas.microsoft.com/office/2006/metadata/properties" ma:root="true" ma:fieldsID="953601f88537edf52b67e06d35aa3275" ns2:_="">
    <xsd:import namespace="a4d6b4e1-a671-4dd6-b6f1-ff96368bd6b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6b4e1-a671-4dd6-b6f1-ff96368bd6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CB3FC7-B59E-40D5-A9DE-932E9E5BECE3}">
  <ds:schemaRefs>
    <ds:schemaRef ds:uri="3213682c-4f9e-4663-bc64-712dd7ba0278"/>
    <ds:schemaRef ds:uri="342dd3fb-a6df-412b-a44c-ee47df77da9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678FB2D-1DEF-413C-96A9-7960176117CE}">
  <ds:schemaRefs>
    <ds:schemaRef ds:uri="a4d6b4e1-a671-4dd6-b6f1-ff96368bd6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326</TotalTime>
  <Words>888</Words>
  <Application>Microsoft Office PowerPoint</Application>
  <PresentationFormat>Widescreen</PresentationFormat>
  <Paragraphs>196</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Aptos</vt:lpstr>
      <vt:lpstr>Arial</vt:lpstr>
      <vt:lpstr>Calibri</vt:lpstr>
      <vt:lpstr>Courier New</vt:lpstr>
      <vt:lpstr>PlusJakartaSans</vt:lpstr>
      <vt:lpstr>Verdana</vt:lpstr>
      <vt:lpstr>Office Theme</vt:lpstr>
      <vt:lpstr>Programs of Study and SOAR for Secondary CTE Teachers and Postsecondary Institutions</vt:lpstr>
      <vt:lpstr>Career and Technical Education</vt:lpstr>
      <vt:lpstr>Programs of Study/SOAR</vt:lpstr>
      <vt:lpstr>Task List Revision</vt:lpstr>
      <vt:lpstr>Programs of Study/SOAR Task Lists</vt:lpstr>
      <vt:lpstr>SOAR</vt:lpstr>
      <vt:lpstr>Benefits of SOAR and Statewide Agreements </vt:lpstr>
      <vt:lpstr>Articulation Agreements</vt:lpstr>
      <vt:lpstr>Dual Credit Agreements</vt:lpstr>
      <vt:lpstr>CTE Delivery Programs </vt:lpstr>
      <vt:lpstr>Currently 36 Programs of Study</vt:lpstr>
      <vt:lpstr>Statewide Articulation for POS</vt:lpstr>
      <vt:lpstr>POS Student Documentation</vt:lpstr>
      <vt:lpstr>Postsecondary Statewide Articulations</vt:lpstr>
      <vt:lpstr>Searching for Opportunities</vt:lpstr>
      <vt:lpstr>7 POS Removed Due to No Articulation Agreements</vt:lpstr>
      <vt:lpstr>SOAR Agreement Participation</vt:lpstr>
      <vt:lpstr>Postsecondary Information</vt:lpstr>
      <vt:lpstr>PIMS Reporting </vt:lpstr>
      <vt:lpstr>SOAR Flyer</vt:lpstr>
      <vt:lpstr>POS and SOAR Contacts and Website</vt:lpstr>
      <vt:lpstr>Contact/Mission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Milakovic, Dana</dc:creator>
  <cp:lastModifiedBy>Henry, Rachel</cp:lastModifiedBy>
  <cp:revision>152</cp:revision>
  <dcterms:created xsi:type="dcterms:W3CDTF">2022-07-06T18:28:13Z</dcterms:created>
  <dcterms:modified xsi:type="dcterms:W3CDTF">2025-03-27T12:30:01Z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0x0101007E8732BA1DA0FD429E90BF33985FD1A9</vt:lpwstr>
  </property>
</Properties>
</file>