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9" r:id="rId7"/>
    <p:sldId id="260" r:id="rId8"/>
    <p:sldId id="262" r:id="rId9"/>
    <p:sldId id="261" r:id="rId10"/>
    <p:sldId id="264" r:id="rId11"/>
    <p:sldId id="263" r:id="rId12"/>
    <p:sldId id="266" r:id="rId13"/>
    <p:sldId id="272" r:id="rId14"/>
    <p:sldId id="271" r:id="rId15"/>
    <p:sldId id="273" r:id="rId16"/>
    <p:sldId id="265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597FD0-A450-4CE6-BA33-4CD80C6D07A1}" v="11" dt="2024-10-24T18:55:48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903" autoAdjust="0"/>
    <p:restoredTop sz="95735"/>
  </p:normalViewPr>
  <p:slideViewPr>
    <p:cSldViewPr snapToGrid="0" snapToObjects="1">
      <p:cViewPr varScale="1">
        <p:scale>
          <a:sx n="82" d="100"/>
          <a:sy n="82" d="100"/>
        </p:scale>
        <p:origin x="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https://pagov-my.sharepoint.com/personal/rebconway_pa_gov/Documents/Desktop/Personal/NATCEP%20Analysis%20and%20Misc/2024%20Strategies%20chart%20-%20Top%20Finding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Net Loss 38.5%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'[NATCEP Approved Programs Data.xlsx]Raw data (Approvals)'!$A$83</c:f>
              <c:strCache>
                <c:ptCount val="1"/>
                <c:pt idx="0">
                  <c:v>Net Loss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'[NATCEP Approved Programs Data.xlsx]Raw data (Approvals)'!$B$82:$H$82</c:f>
              <c:numCache>
                <c:formatCode>General</c:formatCode>
                <c:ptCount val="7"/>
                <c:pt idx="0">
                  <c:v>2012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'[NATCEP Approved Programs Data.xlsx]Raw data (Approvals)'!$B$83:$H$83</c:f>
              <c:numCache>
                <c:formatCode>General</c:formatCode>
                <c:ptCount val="7"/>
                <c:pt idx="0">
                  <c:v>273</c:v>
                </c:pt>
                <c:pt idx="1">
                  <c:v>238</c:v>
                </c:pt>
                <c:pt idx="2">
                  <c:v>221</c:v>
                </c:pt>
                <c:pt idx="3">
                  <c:v>231</c:v>
                </c:pt>
                <c:pt idx="4">
                  <c:v>202</c:v>
                </c:pt>
                <c:pt idx="5">
                  <c:v>181</c:v>
                </c:pt>
                <c:pt idx="6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D3-48A7-B625-028553200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6040104"/>
        <c:axId val="796043704"/>
      </c:barChart>
      <c:catAx>
        <c:axId val="79604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043704"/>
        <c:crosses val="autoZero"/>
        <c:auto val="1"/>
        <c:lblAlgn val="ctr"/>
        <c:lblOffset val="100"/>
        <c:noMultiLvlLbl val="0"/>
      </c:catAx>
      <c:valAx>
        <c:axId val="796043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040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Sheet1!$B$2:$B$6</cx:f>
        <cx:lvl ptCount="5" formatCode="General">
          <cx:pt idx="0">15</cx:pt>
          <cx:pt idx="1">7</cx:pt>
          <cx:pt idx="2">5</cx:pt>
          <cx:pt idx="3">3</cx:pt>
          <cx:pt idx="4">3</cx:pt>
        </cx:lvl>
      </cx:numDim>
    </cx:data>
  </cx:chartData>
  <cx:chart>
    <cx:plotArea>
      <cx:plotAreaRegion>
        <cx:series layoutId="funnel" uniqueId="{D99874AC-CB40-42CB-B5AC-5BAF6A4F98BF}">
          <cx:dataLabels>
            <cx:visibility seriesName="0" categoryName="0" value="1"/>
          </cx:dataLabels>
          <cx:dataId val="0"/>
        </cx:series>
      </cx:plotAreaRegion>
      <cx:axis id="0" hidden="1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FFEE67-0684-960B-7784-ACAB347D84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98EE7-3356-BDE9-0EC6-CC39C8CCE0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40986-9EDE-4EE2-A251-F3B795BAC94B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B2DAC8-8840-E200-D8CB-4AC6E71F4E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47CC9-E193-B9AD-3E15-B0870E93F2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51D01-0E91-46D1-9971-F6306E06A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89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1A693-353C-D84C-8589-72489ADEBD0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C2D6E-3AC9-A04E-9030-855B5BCB4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6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C2D6E-3AC9-A04E-9030-855B5BCB4C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1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C2D6E-3AC9-A04E-9030-855B5BCB4C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6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C2D6E-3AC9-A04E-9030-855B5BCB4C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0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</a:p>
          <a:p>
            <a:r>
              <a:rPr lang="en-US" dirty="0"/>
              <a:t>Students should </a:t>
            </a:r>
            <a:r>
              <a:rPr lang="en-US" b="1" i="1" dirty="0"/>
              <a:t>not</a:t>
            </a:r>
            <a:r>
              <a:rPr lang="en-US" dirty="0"/>
              <a:t> be given a class start date until they have submitted all of their clearance information to the school/facility for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C2D6E-3AC9-A04E-9030-855B5BCB4C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4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75E0-4F9F-D34A-80C6-483FC9D4F9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A7E49-0814-C640-8B5D-49DF5CDD2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89DE5-73BF-9247-8F6F-B90BBB070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18E9D-46DB-7F4A-951B-7B97F7EE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Collage image featuring young students sitting at desk in classroom, row of books on a shelf, a scientist looking through a microscope, a group of older students in a college classroom while a teacher lectures, a young boy smiling in a wheelchair in a classroom, a group of teenage boys working on framing a room with plywood, a young girl smiling and climbing an outdoor playground rockwall, an adult man and woman in a library looking at a binder together. ">
            <a:extLst>
              <a:ext uri="{FF2B5EF4-FFF2-40B4-BE49-F238E27FC236}">
                <a16:creationId xmlns:a16="http://schemas.microsoft.com/office/drawing/2014/main" id="{90226C9B-E1F5-AADE-6A5B-E09267B05AF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525"/>
            <a:ext cx="12192000" cy="1333500"/>
          </a:xfrm>
          <a:prstGeom prst="rect">
            <a:avLst/>
          </a:prstGeom>
        </p:spPr>
      </p:pic>
      <p:pic>
        <p:nvPicPr>
          <p:cNvPr id="4" name="Picture 3" descr="Pennsylvania Department of Education Logo">
            <a:extLst>
              <a:ext uri="{FF2B5EF4-FFF2-40B4-BE49-F238E27FC236}">
                <a16:creationId xmlns:a16="http://schemas.microsoft.com/office/drawing/2014/main" id="{B78A8F6D-4BDD-AC47-0FCD-AB2DDF4046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90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59679-D781-D643-8067-C0086DFF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8F72D-2C21-5545-AF18-D0E5C549A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167C8-E5A1-B447-BA2E-C0D6A0BD3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1D2CA-63CD-BA43-A2BE-525EE514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0CA51-4068-4845-8847-FF3114D5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A79356A-70BD-C655-BF50-26008528E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07513FD0-E3CD-B62F-FCDE-61B4876F9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1F20B1-96FC-EB9E-5C6C-704E528F3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012CFF8C-BB2A-14F2-E4E4-28BDCE81A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402E0804-7F8D-D81F-3035-633AA4FA2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D7DDE9-A175-2DF5-401F-D87CAD6535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13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C3A4B-1CA3-B548-AE6E-EA71BB322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1134E-A406-E14A-9854-AA5C8519A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9E28-8AF7-624F-8E04-CC3D9FBE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2399B-F5F8-9949-AB17-6375B7D7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50B59D1-126A-3FC4-0A78-12966596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50D8AC8D-308F-1587-7594-F462B214E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9AB9A0F-82DE-4FA7-3A92-404C18C3C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669B1E06-56AF-B2B9-3F7F-BBA9363F1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8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C3A4B-1CA3-B548-AE6E-EA71BB322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1134E-A406-E14A-9854-AA5C8519A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9E28-8AF7-624F-8E04-CC3D9FBE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2399B-F5F8-9949-AB17-6375B7D7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Collage image featuring young students sitting at desk in classroom, row of books on a shelf, a scientist looking through a microscope, a group of older students in a college classroom while a teacher lectures, a young boy smiling in a wheelchair in a classroom, a group of teenage boys working on framing a room with plywood, a young girl smiling and climbing an outdoor playground rockwall, an adult man and woman in a library looking at a binder together. ">
            <a:extLst>
              <a:ext uri="{FF2B5EF4-FFF2-40B4-BE49-F238E27FC236}">
                <a16:creationId xmlns:a16="http://schemas.microsoft.com/office/drawing/2014/main" id="{F8B98176-CA94-2F5F-53A8-3F8CFEE58D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350" y="136525"/>
            <a:ext cx="12192000" cy="133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C538E9B-3977-7EA2-9A73-F32F89854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9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C3C7B-EDFA-EC42-8186-E9066A299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D075D-78C7-0442-8C5F-DB7309A12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1B94C-632C-0044-B6B7-EC52ED30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D19F4-81B3-E341-9E09-35453B8C5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Collage image featuring young students sitting at desk in classroom, row of books on a shelf, a scientist looking through a microscope, a group of older students in a college classroom while a teacher lectures, a young boy smiling in a wheelchair in a classroom, a group of teenage boys working on framing a room with plywood, a young girl smiling and climbing an outdoor playground rockwall, an adult man and woman in a library looking at a binder together. ">
            <a:extLst>
              <a:ext uri="{FF2B5EF4-FFF2-40B4-BE49-F238E27FC236}">
                <a16:creationId xmlns:a16="http://schemas.microsoft.com/office/drawing/2014/main" id="{142E71C9-59E0-92AB-CBB7-44C5F17AE1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350" y="136525"/>
            <a:ext cx="12192000" cy="133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AC1BEA-EEA4-7640-58C2-F61E12685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3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4BD0-0B33-0A45-A1D9-3C6D3BEDA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866A-BC0C-CD41-833C-D4BC0B90A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9AB93-3F3C-FD41-B77F-EF225AA22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965DF-1B53-3F47-BF00-B1AAED030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E2522-E31E-144C-87F6-95B186A9D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B2562D0-5D59-95C3-C16E-72821C46D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C8319984-77CC-1222-9C45-2080A7C3F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F0333A2-C09B-2D00-E7A4-8E4F47778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D90F8-C28C-18D6-FDA3-3C6AD4C81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249A84C2-DD4B-0F31-D96F-73FC227FE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80D498-F9F5-82F4-B2B1-44C35C454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66A16-6475-524E-A631-1CDD4D7C0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92CB2-BFB2-3645-B833-51635E7B4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35FE06-A6CF-AD4D-A37F-C986018B6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38A9C-85D7-BC4F-AF18-DEC148CC1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57F3A2-337E-B44C-A08A-C4F5D692D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AAC09E-D7D1-D548-8215-95DF0ECE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E07052-A41A-2C47-BD92-87E50FF5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6A1E4B-8686-F54E-AD78-07A07C77F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6BD0FE1-AA5B-C0D1-1AC6-9C00E79DE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5348E96-C976-125F-4A62-DA09B48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C205CB8-49B9-3F27-1FC7-C210FF450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7B2AC3B-935B-FC83-9831-500103947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EE3BCC-855B-B325-E1F5-EE850FF989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1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9164-63D7-B941-B56E-4DE007847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86F29-2DE6-464E-AB61-638814C5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4E628-1BFC-BA46-A605-5796FF7E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E1F4FDF-E551-FEB1-4E46-9A6A31019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8C9E3C58-948F-5C3C-AE6E-E9DB4C857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6BACF73-C208-0EBA-9641-75ED632B2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274EDD5D-24F2-4BC9-CCE4-5EFF1DEF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B483D035-06D2-DCAD-EF1C-E1859F35C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AC1D5F-6F4B-7F05-4496-E835C6400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1D5BC-0D27-3D44-8BCE-864F6907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B08EB-C228-BB44-9C53-10517596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B8607A2-0792-D950-1911-65E67C19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81177992-CAB9-806E-1673-FD462AF01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F77A406-A12D-02FF-E3CB-7BFAE6665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394F9D52-246F-4121-03EF-EAA92080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E6D7BDB-124D-3B56-3BB7-FDA74C2E3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FC1893-8007-B20C-2DE9-90392453F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3218C-BCEE-A74B-8EEB-466B0A2C6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FC5F-DE31-B64F-B879-7667B4FDD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FA041-1763-9547-BA29-35DB62F00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C9749-AE9B-D84F-A89F-985B9D3F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4F24B-9FFC-D44E-B219-8BBB187C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172F2AC-60B7-2A7F-B52B-496586671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11870F5A-1549-3486-BA6E-3FEF648D8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E71C34E-2504-7A75-1A39-7E866CBB8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610EF1-C066-3803-4362-2FD1F050B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28DE68CF-E9DB-C864-ABA9-1032986FC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972BA4-BADA-EE48-D9AC-FDAF13835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328150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36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261CE3-1E04-6048-9087-093B88E83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029CA-2442-4943-B6C2-9C3904590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E811A-649F-8046-8B47-E76087FCD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947C5-18A6-1243-AAE0-28CB3078C67E}" type="datetime1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E8D08-4367-0F45-BF8B-C5766F284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785B4-951B-424D-AD9F-06185B99D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5351-C004-6E44-B836-3AE7859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ducation.pa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ebconway@pa.gov" TargetMode="External"/><Relationship Id="rId7" Type="http://schemas.openxmlformats.org/officeDocument/2006/relationships/hyperlink" Target="https://www.employment.pa.gov/Pages/jobopportunities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rtprice@pa.gov" TargetMode="External"/><Relationship Id="rId5" Type="http://schemas.openxmlformats.org/officeDocument/2006/relationships/hyperlink" Target="mailto:wleiby@pa.gov" TargetMode="External"/><Relationship Id="rId4" Type="http://schemas.openxmlformats.org/officeDocument/2006/relationships/hyperlink" Target="mailto:trareading@pa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ingagepa.org/" TargetMode="External"/><Relationship Id="rId2" Type="http://schemas.openxmlformats.org/officeDocument/2006/relationships/hyperlink" Target="https://www.phc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egis.state.pa.u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D8F3C-3806-ED47-92FF-1E591363A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1913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ial"/>
                <a:cs typeface="Times New Roman"/>
              </a:rPr>
              <a:t>Strategies: Educational Excellence for Health Care Providers and Educators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2BF59-D338-4642-8762-985F59CC1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5222"/>
            <a:ext cx="9144000" cy="165576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November 14,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CD4A65-745D-114C-BD56-BD5A199C3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1D42806-29E1-16A5-8906-60C0EEC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775909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CHRI/FBI Review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894" y="180378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signed and dated by reviewer</a:t>
            </a:r>
          </a:p>
          <a:p>
            <a:r>
              <a:rPr lang="en-US" dirty="0"/>
              <a:t>Not available for PDE review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Obtained after start of class</a:t>
            </a:r>
          </a:p>
          <a:p>
            <a:r>
              <a:rPr lang="en-US" dirty="0"/>
              <a:t>Missing Rap Sheets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Unofficial copy of FBI</a:t>
            </a:r>
          </a:p>
          <a:p>
            <a:r>
              <a:rPr lang="en-US" dirty="0"/>
              <a:t>Not accompanied by letter of employment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FBI reports from DOA can only be accepted with letter</a:t>
            </a:r>
          </a:p>
          <a:p>
            <a:pPr lvl="1"/>
            <a:r>
              <a:rPr lang="en-US" dirty="0"/>
              <a:t>Prohibitive offenses on CHRI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only be accepted with letter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52244-0887-B6D3-C7E3-42C0A99F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4065602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Nurse Aide Training Report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894" y="180378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Incorrect or Missing Dates:</a:t>
            </a:r>
          </a:p>
          <a:p>
            <a:pPr lvl="1"/>
            <a:r>
              <a:rPr lang="en-US" dirty="0"/>
              <a:t>Completion Dates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CHRI Review Dates</a:t>
            </a:r>
          </a:p>
          <a:p>
            <a:pPr lvl="1"/>
            <a:r>
              <a:rPr lang="en-US" dirty="0"/>
              <a:t>FBI Review Dates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Missing CHRI Reviewer Signature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52244-0887-B6D3-C7E3-42C0A99F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4032422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Performance Checklist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894" y="180378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Incorrect or Missing Dates:</a:t>
            </a:r>
          </a:p>
          <a:p>
            <a:pPr lvl="1"/>
            <a:r>
              <a:rPr lang="en-US" dirty="0"/>
              <a:t>Missing Date Objective was Taught</a:t>
            </a:r>
          </a:p>
          <a:p>
            <a:pPr lvl="1"/>
            <a:r>
              <a:rPr lang="en-US" dirty="0"/>
              <a:t>Missing Date Objective was Demonstrated</a:t>
            </a:r>
          </a:p>
          <a:p>
            <a:pPr lvl="1"/>
            <a:r>
              <a:rPr lang="en-US" dirty="0"/>
              <a:t>Objectives Demonstrated on Date Student was Absent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Missing Grades on Page 12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52244-0887-B6D3-C7E3-42C0A99F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738087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FBI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PDE guidance to programs versus </a:t>
            </a: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. 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 guidance to prospective students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30 days for processing plus USPS mailing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700 FBI reports processed each year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$9 for each mailing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 pieces of information, no attachments, no photos</a:t>
            </a:r>
            <a:endParaRPr lang="en-US" sz="20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en-US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45E7D3-E9AC-ED2C-CA6A-6528690D3E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Just Seven Things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Name</a:t>
            </a:r>
            <a:endParaRPr lang="en-US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Mailing address</a:t>
            </a:r>
            <a:endParaRPr lang="en-US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Email</a:t>
            </a:r>
            <a:endParaRPr lang="en-US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Phone</a:t>
            </a:r>
            <a:endParaRPr lang="en-US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UEID # UZSV _ _ _ _ _ _</a:t>
            </a:r>
            <a:endParaRPr lang="en-US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 name</a:t>
            </a:r>
            <a:endParaRPr lang="en-US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 # 395 _ _ _ _</a:t>
            </a:r>
            <a:endParaRPr lang="en-US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596EE8-0CC6-1876-B375-63C5D670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118898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AD8E-1626-C048-B4D8-B1D4CA273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6314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Contact/Mission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AEA17-25A8-5D45-8BBB-59BBFA6D1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7991"/>
            <a:ext cx="10515600" cy="132556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Nurse Aide Training Programs, please visit the PDE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  <a:hlinkClick r:id="rId2"/>
              </a:rPr>
              <a:t>www.education.pa.gov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B10E1-6F4B-CD47-BA28-752268A3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B48B6ADE-B99F-6847-A977-655D5DD40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3805204"/>
            <a:ext cx="9072196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pic>
        <p:nvPicPr>
          <p:cNvPr id="9" name="Picture 8" descr="Collage image featuring young students sitting at desk in classroom, row of books on a shelf, a scientist looking through a microscope, a group of older students in a college classroom while a teacher lectures, a young boy smiling in a wheelchair in a classroom, a group of teenage boys working on framing a room with plywood, a young girl smiling and climbing an outdoor playground rockwall, an adult man and woman in a library looking at a binder together. ">
            <a:extLst>
              <a:ext uri="{FF2B5EF4-FFF2-40B4-BE49-F238E27FC236}">
                <a16:creationId xmlns:a16="http://schemas.microsoft.com/office/drawing/2014/main" id="{85FC6117-BF33-D246-997D-E78A89C1C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6700"/>
            <a:ext cx="12192000" cy="1333500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EB747D6-0913-ABF2-DC7B-83AA6D03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161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Bureau for Career and Technical Education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/>
                <a:cs typeface="Arial"/>
              </a:rPr>
              <a:t>Division of Adult &amp; Postsecondary CTE</a:t>
            </a:r>
            <a:br>
              <a:rPr lang="en-US" sz="3600" dirty="0"/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NATCEP Advisors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Rebecca Conway	 	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rebconway@pa.gov</a:t>
            </a:r>
            <a:endParaRPr lang="en-U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Tracey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Readinger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trareading@pa.gov</a:t>
            </a:r>
            <a:endParaRPr lang="en-U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Wendy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Leiby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u="sng" dirty="0">
                <a:hlinkClick r:id="rId5"/>
              </a:rPr>
              <a:t>wleiby@pa.gov</a:t>
            </a:r>
            <a:endParaRPr lang="en-U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Mark Price		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artprice@pa.gov</a:t>
            </a:r>
            <a:endParaRPr lang="en-U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i="1" dirty="0">
                <a:solidFill>
                  <a:srgbClr val="C00000"/>
                </a:solidFill>
              </a:rPr>
              <a:t>To be hired		Interested?</a:t>
            </a:r>
          </a:p>
          <a:p>
            <a:pPr lvl="1"/>
            <a:r>
              <a:rPr lang="en-US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hired		</a:t>
            </a:r>
            <a:r>
              <a:rPr lang="en-US" sz="1600" dirty="0">
                <a:hlinkClick r:id="rId7"/>
              </a:rPr>
              <a:t>Employment Open Jobs</a:t>
            </a:r>
            <a:endParaRPr lang="en-US" sz="2000" u="sng" dirty="0"/>
          </a:p>
          <a:p>
            <a:pPr marL="457200" lvl="1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4000" u="sng" dirty="0">
                <a:solidFill>
                  <a:schemeClr val="accent1"/>
                </a:solidFill>
              </a:rPr>
              <a:t>ra-natcep@pa.gov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6DC9D-509E-EC16-3C02-E25691308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351313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Overview of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Times New Roman" panose="02020603050405020304" pitchFamily="18" charset="0"/>
              </a:rPr>
              <a:t>Recent legislative activity in healthcare education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effectLst/>
              <a:ea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</a:rPr>
              <a:t>Program approval trends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effectLst/>
              <a:ea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</a:rPr>
              <a:t>T</a:t>
            </a:r>
            <a:r>
              <a:rPr lang="en-US" dirty="0">
                <a:effectLst/>
                <a:ea typeface="Times New Roman" panose="02020603050405020304" pitchFamily="18" charset="0"/>
              </a:rPr>
              <a:t>ransition to a new online Integrated Monitoring System (IMS)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effectLst/>
              <a:ea typeface="Aptos" panose="020B00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Times New Roman" panose="02020603050405020304" pitchFamily="18" charset="0"/>
              </a:rPr>
              <a:t>Most common causes for findings of noncompliance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>
              <a:effectLst/>
              <a:ea typeface="Aptos" panose="020B00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Times New Roman" panose="02020603050405020304" pitchFamily="18" charset="0"/>
              </a:rPr>
              <a:t>FBI processing</a:t>
            </a:r>
            <a:endParaRPr lang="en-US" dirty="0">
              <a:effectLst/>
              <a:ea typeface="Aptos" panose="020B0004020202020204" pitchFamily="34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0F0C1-655B-7A01-53C2-27E6697F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104018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New Legislation 2023-2024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865"/>
            <a:ext cx="10515600" cy="457209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Senate Bill 668</a:t>
            </a:r>
          </a:p>
          <a:p>
            <a:pPr lvl="1"/>
            <a:r>
              <a:rPr lang="en-US" sz="2200" dirty="0"/>
              <a:t>Highlights</a:t>
            </a:r>
          </a:p>
          <a:p>
            <a:pPr lvl="2"/>
            <a:r>
              <a:rPr lang="en-US" sz="1600" dirty="0"/>
              <a:t>Allows use of Certified Medication Aides (CMA) in long term care facilities</a:t>
            </a:r>
          </a:p>
          <a:p>
            <a:pPr lvl="2"/>
            <a:r>
              <a:rPr lang="en-US" sz="1600" dirty="0"/>
              <a:t>Certification program administered by DOH</a:t>
            </a:r>
          </a:p>
          <a:p>
            <a:pPr lvl="2"/>
            <a:r>
              <a:rPr lang="en-US" sz="1600" dirty="0"/>
              <a:t>CMA to be designated on NA registry</a:t>
            </a:r>
          </a:p>
          <a:p>
            <a:pPr lvl="1"/>
            <a:r>
              <a:rPr lang="en-US" sz="2200" dirty="0"/>
              <a:t>Signed into law</a:t>
            </a:r>
          </a:p>
          <a:p>
            <a:pPr lvl="1"/>
            <a:r>
              <a:rPr lang="en-US" sz="2200" dirty="0"/>
              <a:t>Act No. 109 of 2024, Oct. 16, 2024</a:t>
            </a:r>
          </a:p>
          <a:p>
            <a:pPr lvl="1"/>
            <a:endParaRPr lang="en-US" sz="2200" b="0" i="0" dirty="0">
              <a:solidFill>
                <a:srgbClr val="404040"/>
              </a:solidFill>
              <a:effectLst/>
            </a:endParaRPr>
          </a:p>
          <a:p>
            <a:r>
              <a:rPr lang="en-US" dirty="0"/>
              <a:t>Senate Bill 1102 </a:t>
            </a:r>
          </a:p>
          <a:p>
            <a:pPr lvl="1"/>
            <a:r>
              <a:rPr lang="en-US" sz="2200" dirty="0"/>
              <a:t>Highlights</a:t>
            </a:r>
          </a:p>
          <a:p>
            <a:pPr lvl="2"/>
            <a:r>
              <a:rPr lang="en-US" sz="1600" dirty="0"/>
              <a:t>Requires PDE develop a state standardized NA curriculum</a:t>
            </a:r>
          </a:p>
          <a:p>
            <a:pPr lvl="2"/>
            <a:r>
              <a:rPr lang="en-US" sz="1600" dirty="0"/>
              <a:t>Deemed “approved” if no response from PDE in 45 days of application</a:t>
            </a:r>
          </a:p>
          <a:p>
            <a:pPr lvl="2"/>
            <a:r>
              <a:rPr lang="en-US" sz="1600" dirty="0"/>
              <a:t>Allows graduate nurses and student nurses to test onto the NA registry</a:t>
            </a:r>
          </a:p>
          <a:p>
            <a:pPr lvl="1"/>
            <a:r>
              <a:rPr lang="en-US" sz="2200" dirty="0"/>
              <a:t>Passed Senate 42-8</a:t>
            </a:r>
          </a:p>
          <a:p>
            <a:pPr lvl="1"/>
            <a:r>
              <a:rPr lang="en-US" sz="2200" dirty="0"/>
              <a:t>Referred to the House on June 4, 2024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72C4C-2213-B064-7DD8-7F7DAE0F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6978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New Legislation 2023-2024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Who’s Driving This?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Pennsylvania Health Care Association (PHCA)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000" dirty="0"/>
              <a:t>	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Leading Age PA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1400" dirty="0"/>
          </a:p>
          <a:p>
            <a:r>
              <a:rPr lang="en-US" dirty="0">
                <a:hlinkClick r:id="rId4"/>
              </a:rPr>
              <a:t>Want to know more?</a:t>
            </a:r>
            <a:endParaRPr lang="en-US" dirty="0"/>
          </a:p>
          <a:p>
            <a:pPr marL="457200" lvl="1" indent="0">
              <a:buNone/>
            </a:pPr>
            <a:r>
              <a:rPr lang="en-US" sz="1800" dirty="0"/>
              <a:t>	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3E165-B362-BDC1-EEF8-9C318810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3160545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Program Approval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Steady decline in number of approved programs over last 10+ years</a:t>
            </a:r>
          </a:p>
          <a:p>
            <a:endParaRPr lang="en-US" sz="2000" b="1" dirty="0"/>
          </a:p>
          <a:p>
            <a:r>
              <a:rPr lang="en-US" sz="2000" b="1" dirty="0"/>
              <a:t>273</a:t>
            </a:r>
            <a:r>
              <a:rPr lang="en-US" sz="2000" dirty="0"/>
              <a:t> programs end of 2012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167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programs end of 2023</a:t>
            </a:r>
          </a:p>
          <a:p>
            <a:endParaRPr lang="en-US" sz="2000" dirty="0"/>
          </a:p>
          <a:p>
            <a:r>
              <a:rPr lang="en-US" sz="2000" b="1" dirty="0"/>
              <a:t>Good news</a:t>
            </a:r>
            <a:r>
              <a:rPr lang="en-US" sz="2000" dirty="0"/>
              <a:t>: September 2024 saw the first net gain in approved program since 2019. Surge in new program applications received by PDE indicates the trend could be reversing.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835D034-D908-CA28-3CCB-F12E715AA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BED72A-3A86-4CD0-A1AE-0E6D85802CB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3373114"/>
              </p:ext>
            </p:extLst>
          </p:nvPr>
        </p:nvGraphicFramePr>
        <p:xfrm>
          <a:off x="6172200" y="1443070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415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Integrated Management System (IMS)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Online system to track program reviews and approvals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New program applications submitted online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Self Study completed online; supporting documents uploaded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Reports of Change submitted online</a:t>
            </a:r>
          </a:p>
          <a:p>
            <a:pPr lvl="1"/>
            <a:endParaRPr lang="en-US" sz="2000" dirty="0"/>
          </a:p>
          <a:p>
            <a:r>
              <a:rPr lang="en-US" dirty="0"/>
              <a:t>W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 do we need it?</a:t>
            </a:r>
          </a:p>
          <a:p>
            <a:pPr lvl="1"/>
            <a:r>
              <a:rPr lang="en-US" sz="2000" dirty="0"/>
              <a:t>Will consolidate</a:t>
            </a:r>
            <a:r>
              <a:rPr lang="en-US" sz="2000" b="1" dirty="0"/>
              <a:t> seven </a:t>
            </a:r>
            <a:r>
              <a:rPr lang="en-US" sz="2000" dirty="0"/>
              <a:t>databases PDE maintains into </a:t>
            </a:r>
            <a:r>
              <a:rPr lang="en-US" sz="2000" b="1" dirty="0"/>
              <a:t>one</a:t>
            </a:r>
            <a:r>
              <a:rPr lang="en-US" sz="2000" dirty="0"/>
              <a:t> integrated system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Will streamline Self Study process for the programs; eliminates mailings</a:t>
            </a:r>
          </a:p>
          <a:p>
            <a:pPr lvl="1"/>
            <a:r>
              <a:rPr lang="en-US" sz="2000" dirty="0"/>
              <a:t>Will eliminate many supporting documents currently required in Self Study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52244-0887-B6D3-C7E3-42C0A99F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427717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7A31-9138-DA45-857D-DAB0324E8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Can you identify the top five findings?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A5DE-3D7D-8141-ADE6-35A1185FD4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Act13/14 Abuse Quiz</a:t>
            </a:r>
          </a:p>
          <a:p>
            <a:r>
              <a:rPr lang="en-US" dirty="0"/>
              <a:t>Performance Checklist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Evaluations</a:t>
            </a:r>
          </a:p>
          <a:p>
            <a:r>
              <a:rPr lang="en-US" dirty="0"/>
              <a:t>CHRI/FBI Review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</a:p>
          <a:p>
            <a:endParaRPr lang="en-US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132A0A-4440-A5A3-1D3B-4CF2E3A8B8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Grades</a:t>
            </a:r>
          </a:p>
          <a:p>
            <a:r>
              <a:rPr lang="en-US" dirty="0"/>
              <a:t>Nurse Aide Training Report </a:t>
            </a:r>
          </a:p>
          <a:p>
            <a:r>
              <a:rPr lang="en-US" dirty="0"/>
              <a:t>Completion Certificate</a:t>
            </a:r>
          </a:p>
          <a:p>
            <a:r>
              <a:rPr lang="en-US" dirty="0"/>
              <a:t>Reimbursement Letters</a:t>
            </a:r>
          </a:p>
          <a:p>
            <a:r>
              <a:rPr lang="en-US" dirty="0"/>
              <a:t>Instructor not Licensed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A73F-A0E3-A64C-9CE4-076FE60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1BA5351-C004-6E44-B836-3AE785966E6F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8D0D27-FFA7-6729-5FAE-9CCC1B792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962" y="6334125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/>
              <a:t>11/14/2024</a:t>
            </a:r>
          </a:p>
        </p:txBody>
      </p:sp>
    </p:spTree>
    <p:extLst>
      <p:ext uri="{BB962C8B-B14F-4D97-AF65-F5344CB8AC3E}">
        <p14:creationId xmlns:p14="http://schemas.microsoft.com/office/powerpoint/2010/main" val="377352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99874-B0A7-2C1A-D9B2-C075590FF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Five Findings of Noncompliance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35CAC-ECC6-8DCF-594C-E21302691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38362"/>
            <a:ext cx="5181600" cy="4351338"/>
          </a:xfrm>
        </p:spPr>
        <p:txBody>
          <a:bodyPr/>
          <a:lstStyle/>
          <a:p>
            <a:r>
              <a:rPr lang="en-US" dirty="0"/>
              <a:t>CHRI/FBI Review</a:t>
            </a:r>
          </a:p>
          <a:p>
            <a:endParaRPr lang="en-US" sz="1400" dirty="0"/>
          </a:p>
          <a:p>
            <a:r>
              <a:rPr lang="en-US" dirty="0"/>
              <a:t>Nurse Aide Training Report</a:t>
            </a:r>
          </a:p>
          <a:p>
            <a:endParaRPr lang="en-US" sz="1400" dirty="0"/>
          </a:p>
          <a:p>
            <a:r>
              <a:rPr lang="en-US" dirty="0"/>
              <a:t>Performance Checklist</a:t>
            </a:r>
          </a:p>
          <a:p>
            <a:endParaRPr lang="en-US" sz="1400" dirty="0"/>
          </a:p>
          <a:p>
            <a:r>
              <a:rPr lang="en-US" dirty="0"/>
              <a:t>Procedure Evaluations</a:t>
            </a:r>
          </a:p>
          <a:p>
            <a:endParaRPr lang="en-US" sz="1400" dirty="0"/>
          </a:p>
          <a:p>
            <a:r>
              <a:rPr lang="en-US" dirty="0"/>
              <a:t>No Attendance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17A16-31EA-D3F5-74AB-42B2AB99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351-C004-6E44-B836-3AE785966E6F}" type="slidenum">
              <a:rPr lang="en-US" smtClean="0"/>
              <a:t>9</a:t>
            </a:fld>
            <a:endParaRPr lang="en-US" dirty="0"/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9" name="Content Placeholder 8">
                <a:extLst>
                  <a:ext uri="{FF2B5EF4-FFF2-40B4-BE49-F238E27FC236}">
                    <a16:creationId xmlns:a16="http://schemas.microsoft.com/office/drawing/2014/main" id="{F5993749-EE49-F268-A665-3BF127996FB9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72200" y="1825625"/>
              <a:ext cx="5181600" cy="4351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9" name="Content Placeholder 8">
                <a:extLst>
                  <a:ext uri="{FF2B5EF4-FFF2-40B4-BE49-F238E27FC236}">
                    <a16:creationId xmlns:a16="http://schemas.microsoft.com/office/drawing/2014/main" id="{F5993749-EE49-F268-A665-3BF127996FB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72200" y="1825625"/>
                <a:ext cx="5181600" cy="4351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0687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eerful Powerpoint  -  version 1.0: 5/17/23 11:46 AM  -  Read-Only" id="{57AD68BE-15AC-FB48-829E-26DCA89EA776}" vid="{FE3895ED-45CE-AE4D-9685-181748465F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8732BA1DA0FD429E90BF33985FD1A9" ma:contentTypeVersion="4" ma:contentTypeDescription="Create a new document." ma:contentTypeScope="" ma:versionID="9e936c4ce2f3d32b713e0021b1977f26">
  <xsd:schema xmlns:xsd="http://www.w3.org/2001/XMLSchema" xmlns:xs="http://www.w3.org/2001/XMLSchema" xmlns:p="http://schemas.microsoft.com/office/2006/metadata/properties" xmlns:ns2="a4d6b4e1-a671-4dd6-b6f1-ff96368bd6b7" targetNamespace="http://schemas.microsoft.com/office/2006/metadata/properties" ma:root="true" ma:fieldsID="953601f88537edf52b67e06d35aa3275" ns2:_="">
    <xsd:import namespace="a4d6b4e1-a671-4dd6-b6f1-ff96368bd6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6b4e1-a671-4dd6-b6f1-ff96368bd6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784F36-F80A-4954-87BB-EBA0C05006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d6b4e1-a671-4dd6-b6f1-ff96368bd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6A1B91-9125-42AC-8369-EE3683052E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D49F41-2678-4E9E-8920-667FAECA64B2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342dd3fb-a6df-412b-a44c-ee47df77da92"/>
    <ds:schemaRef ds:uri="http://schemas.microsoft.com/office/2006/documentManagement/types"/>
    <ds:schemaRef ds:uri="http://purl.org/dc/terms/"/>
    <ds:schemaRef ds:uri="http://purl.org/dc/dcmitype/"/>
    <ds:schemaRef ds:uri="3213682c-4f9e-4663-bc64-712dd7ba027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763</Words>
  <Application>Microsoft Office PowerPoint</Application>
  <PresentationFormat>Widescreen</PresentationFormat>
  <Paragraphs>169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Symbol</vt:lpstr>
      <vt:lpstr>Times New Roman</vt:lpstr>
      <vt:lpstr>Office Theme</vt:lpstr>
      <vt:lpstr>Strategies: Educational Excellence for Health Care Providers and Educators</vt:lpstr>
      <vt:lpstr>Bureau for Career and Technical Education Division of Adult &amp; Postsecondary CTE </vt:lpstr>
      <vt:lpstr>Overview of Updates</vt:lpstr>
      <vt:lpstr>New Legislation 2023-2024 Session</vt:lpstr>
      <vt:lpstr>New Legislation 2023-2024 Session</vt:lpstr>
      <vt:lpstr>Program Approval Trends</vt:lpstr>
      <vt:lpstr>Integrated Management System (IMS)</vt:lpstr>
      <vt:lpstr>Can you identify the top five findings?</vt:lpstr>
      <vt:lpstr>Top Five Findings of Noncompliance</vt:lpstr>
      <vt:lpstr>CHRI/FBI Review Errors</vt:lpstr>
      <vt:lpstr>Nurse Aide Training Report Errors</vt:lpstr>
      <vt:lpstr>Performance Checklist Errors</vt:lpstr>
      <vt:lpstr>FBI Procurement</vt:lpstr>
      <vt:lpstr>Contact/Mission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Cheerful PDE PowerPoint Template</dc:title>
  <dc:creator>Bazzo, Kelly</dc:creator>
  <cp:lastModifiedBy>Conway, Rebecca</cp:lastModifiedBy>
  <cp:revision>9</cp:revision>
  <dcterms:created xsi:type="dcterms:W3CDTF">2022-02-17T17:15:49Z</dcterms:created>
  <dcterms:modified xsi:type="dcterms:W3CDTF">2024-11-26T20:24:12Z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0x0101007E8732BA1DA0FD429E90BF33985FD1A9</vt:lpwstr>
  </property>
</Properties>
</file>