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3_1109D572.xml" ContentType="application/vnd.ms-powerpoint.comments+xml"/>
  <Override PartName="/ppt/comments/modernComment_107_A9C963A9.xml" ContentType="application/vnd.ms-powerpoint.comments+xml"/>
  <Override PartName="/ppt/comments/modernComment_108_8210B137.xml" ContentType="application/vnd.ms-powerpoint.comments+xml"/>
  <Override PartName="/ppt/comments/modernComment_102_881716BD.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57" r:id="rId6"/>
    <p:sldId id="259" r:id="rId7"/>
    <p:sldId id="260" r:id="rId8"/>
    <p:sldId id="261" r:id="rId9"/>
    <p:sldId id="262" r:id="rId10"/>
    <p:sldId id="263" r:id="rId11"/>
    <p:sldId id="264" r:id="rId12"/>
    <p:sldId id="265" r:id="rId13"/>
    <p:sldId id="266" r:id="rId14"/>
    <p:sldId id="267" r:id="rId15"/>
    <p:sldId id="268" r:id="rId16"/>
    <p:sldId id="270" r:id="rId17"/>
    <p:sldId id="258"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638F32-2420-C23C-8213-4861AF35A9CD}" name="Worley, Kari" initials="KW" userId="S::karworley@pa.gov::aa79741e-7ed4-4d72-9a49-affc57beb235" providerId="AD"/>
  <p188:author id="{6BDFB8ED-165A-C6C1-D61C-2FE11F438469}" name="James, Erin" initials="EJ" userId="S::erinjames@pa.gov::9a94775d-052c-4c90-8231-b0337e8bb2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73" autoAdjust="0"/>
  </p:normalViewPr>
  <p:slideViewPr>
    <p:cSldViewPr>
      <p:cViewPr varScale="1">
        <p:scale>
          <a:sx n="101" d="100"/>
          <a:sy n="101" d="100"/>
        </p:scale>
        <p:origin x="1836"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omments/modernComment_102_881716BD.xml><?xml version="1.0" encoding="utf-8"?>
<p188:cmLst xmlns:a="http://schemas.openxmlformats.org/drawingml/2006/main" xmlns:r="http://schemas.openxmlformats.org/officeDocument/2006/relationships" xmlns:p188="http://schemas.microsoft.com/office/powerpoint/2018/8/main">
  <p188:cm id="{65849B8D-1FA7-4575-8E79-A0FF792C8C16}" authorId="{9D638F32-2420-C23C-8213-4861AF35A9CD}" created="2026-07-29T14:51:24.926">
    <ac:txMkLst xmlns:ac="http://schemas.microsoft.com/office/drawing/2013/main/command">
      <pc:docMk xmlns:pc="http://schemas.microsoft.com/office/powerpoint/2013/main/command"/>
      <pc:sldMk xmlns:pc="http://schemas.microsoft.com/office/powerpoint/2013/main/command" cId="2283214525" sldId="258"/>
      <ac:spMk id="10" creationId="{0B9204ED-2DC1-8BBC-57A9-83A525129F8B}"/>
      <ac:txMk cp="29" len="32">
        <ac:context len="583" hash="1168662264"/>
      </ac:txMk>
    </ac:txMkLst>
    <p188:pos x="6199239" y="769374"/>
    <p188:txBody>
      <a:bodyPr/>
      <a:lstStyle/>
      <a:p>
        <a:r>
          <a:rPr lang="en-US"/>
          <a:t>Enter the topic of the presentation</a:t>
        </a:r>
      </a:p>
    </p188:txBody>
  </p188:cm>
</p188:cmLst>
</file>

<file path=ppt/comments/modernComment_103_1109D572.xml><?xml version="1.0" encoding="utf-8"?>
<p188:cmLst xmlns:a="http://schemas.openxmlformats.org/drawingml/2006/main" xmlns:r="http://schemas.openxmlformats.org/officeDocument/2006/relationships" xmlns:p188="http://schemas.microsoft.com/office/powerpoint/2018/8/main">
  <p188:cm id="{0EB5B39A-584B-46B0-BB05-39EACE195043}" authorId="{6BDFB8ED-165A-C6C1-D61C-2FE11F438469}" created="2026-07-29T13:32:27.605">
    <ac:txMkLst xmlns:ac="http://schemas.microsoft.com/office/drawing/2013/main/command">
      <pc:docMk xmlns:pc="http://schemas.microsoft.com/office/powerpoint/2013/main/command"/>
      <pc:sldMk xmlns:pc="http://schemas.microsoft.com/office/powerpoint/2013/main/command" cId="285857138" sldId="259"/>
      <ac:spMk id="3" creationId="{8070A917-4525-3562-1A46-81123DC160A3}"/>
      <ac:txMk cp="97" len="8">
        <ac:context len="410" hash="834244917"/>
      </ac:txMk>
    </ac:txMkLst>
    <p188:pos x="6454877" y="887361"/>
    <p188:txBody>
      <a:bodyPr/>
      <a:lstStyle/>
      <a:p>
        <a:r>
          <a:rPr lang="en-US"/>
          <a:t>Inactivate?</a:t>
        </a:r>
      </a:p>
    </p188:txBody>
  </p188:cm>
</p188:cmLst>
</file>

<file path=ppt/comments/modernComment_107_A9C963A9.xml><?xml version="1.0" encoding="utf-8"?>
<p188:cmLst xmlns:a="http://schemas.openxmlformats.org/drawingml/2006/main" xmlns:r="http://schemas.openxmlformats.org/officeDocument/2006/relationships" xmlns:p188="http://schemas.microsoft.com/office/powerpoint/2018/8/main">
  <p188:cm id="{354867F0-B77C-4EE5-89D1-1FAEAC18D928}" authorId="{6BDFB8ED-165A-C6C1-D61C-2FE11F438469}" created="2026-07-29T13:34:17.308">
    <ac:txMkLst xmlns:ac="http://schemas.microsoft.com/office/drawing/2013/main/command">
      <pc:docMk xmlns:pc="http://schemas.microsoft.com/office/powerpoint/2013/main/command"/>
      <pc:sldMk xmlns:pc="http://schemas.microsoft.com/office/powerpoint/2013/main/command" cId="2848547753" sldId="263"/>
      <ac:spMk id="3" creationId="{7B54C608-4EFC-7DBC-AF32-214EC6035EC9}"/>
      <ac:txMk cp="422" len="9">
        <ac:context len="591" hash="2830817283"/>
      </ac:txMk>
    </ac:txMkLst>
    <p188:pos x="7939548" y="3350341"/>
    <p188:txBody>
      <a:bodyPr/>
      <a:lstStyle/>
      <a:p>
        <a:r>
          <a:rPr lang="en-US"/>
          <a:t>Serves as evidence of? </a:t>
        </a:r>
      </a:p>
    </p188:txBody>
  </p188:cm>
</p188:cmLst>
</file>

<file path=ppt/comments/modernComment_108_8210B137.xml><?xml version="1.0" encoding="utf-8"?>
<p188:cmLst xmlns:a="http://schemas.openxmlformats.org/drawingml/2006/main" xmlns:r="http://schemas.openxmlformats.org/officeDocument/2006/relationships" xmlns:p188="http://schemas.microsoft.com/office/powerpoint/2018/8/main">
  <p188:cm id="{5EC786E9-447E-4B49-AFE4-EFA778D9D999}" authorId="{6BDFB8ED-165A-C6C1-D61C-2FE11F438469}" created="2026-07-29T13:35:03.023">
    <ac:txMkLst xmlns:ac="http://schemas.microsoft.com/office/drawing/2013/main/command">
      <pc:docMk xmlns:pc="http://schemas.microsoft.com/office/powerpoint/2013/main/command"/>
      <pc:sldMk xmlns:pc="http://schemas.microsoft.com/office/powerpoint/2013/main/command" cId="2182132023" sldId="264"/>
      <ac:spMk id="3" creationId="{870FA349-B436-1849-2486-3E158A2FA3F7}"/>
      <ac:txMk cp="532" len="8">
        <ac:context len="739" hash="1132806458"/>
      </ac:txMk>
    </ac:txMkLst>
    <p188:pos x="1779639" y="3790335"/>
    <p188:txBody>
      <a:bodyPr/>
      <a:lstStyle/>
      <a:p>
        <a:r>
          <a:rPr lang="en-US"/>
          <a:t>Demonstrate?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EEBFCE-E1AD-4C66-8436-2B8546317258}" type="datetimeFigureOut">
              <a:rPr lang="en-US" smtClean="0"/>
              <a:t>9/17/2026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0DDAA2-1C43-4F84-BCB8-BB799C3B521C}" type="slidenum">
              <a:rPr lang="en-US" smtClean="0"/>
              <a:t>‹#›</a:t>
            </a:fld>
            <a:endParaRPr lang="en-US"/>
          </a:p>
        </p:txBody>
      </p:sp>
    </p:spTree>
    <p:extLst>
      <p:ext uri="{BB962C8B-B14F-4D97-AF65-F5344CB8AC3E}">
        <p14:creationId xmlns:p14="http://schemas.microsoft.com/office/powerpoint/2010/main" val="418307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7F13630A-B4C6-440D-8DFA-092D64E442B8}" type="datetime1">
              <a:rPr lang="en-US" smtClean="0"/>
              <a:t>9/17/2026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dirty="0"/>
          </a:p>
        </p:txBody>
      </p:sp>
    </p:spTree>
    <p:extLst>
      <p:ext uri="{BB962C8B-B14F-4D97-AF65-F5344CB8AC3E}">
        <p14:creationId xmlns:p14="http://schemas.microsoft.com/office/powerpoint/2010/main" val="3195118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0CF1AE-9D07-4FAF-9EEC-B15CCCFC2843}" type="datetime1">
              <a:rPr lang="en-US" smtClean="0"/>
              <a:t>9/17/2026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2918980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ABBFCA-7A7C-4191-8BC8-370AEEE02C16}" type="datetime1">
              <a:rPr lang="en-US" smtClean="0"/>
              <a:t>9/17/2026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4978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86EB9F-620D-4745-B0DC-239369A89773}" type="datetime1">
              <a:rPr lang="en-US" smtClean="0"/>
              <a:t>9/17/2026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313907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60D5E9-816A-404D-95C5-1BCCD4E30359}" type="datetime1">
              <a:rPr lang="en-US" smtClean="0"/>
              <a:t>9/17/2026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3468785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31F4DF-3504-4A5A-ACA1-B091F23F45D1}" type="datetime1">
              <a:rPr lang="en-US" smtClean="0"/>
              <a:t>9/17/2026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151849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7996F1-C86A-40F8-B29C-18DAE3D14AAE}" type="datetime1">
              <a:rPr lang="en-US" smtClean="0"/>
              <a:t>9/17/2026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161311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47800"/>
            <a:ext cx="5111750" cy="4678363"/>
          </a:xfrm>
        </p:spPr>
        <p:txBody>
          <a:bodyPr/>
          <a:lstStyle>
            <a:lvl1pPr>
              <a:defRPr sz="24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44C58EE-A39A-4E93-949A-DFFC70D6E94B}" type="datetime1">
              <a:rPr lang="en-US" smtClean="0"/>
              <a:t>9/17/2026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80C5762-CF65-4775-9966-A58D40CC61B9}" type="slidenum">
              <a:rPr lang="en-US" smtClean="0"/>
              <a:t>‹#›</a:t>
            </a:fld>
            <a:endParaRPr lang="en-US"/>
          </a:p>
        </p:txBody>
      </p:sp>
      <p:sp>
        <p:nvSpPr>
          <p:cNvPr id="8" name="Title 1"/>
          <p:cNvSpPr>
            <a:spLocks noGrp="1"/>
          </p:cNvSpPr>
          <p:nvPr>
            <p:ph type="title" hasCustomPrompt="1"/>
          </p:nvPr>
        </p:nvSpPr>
        <p:spPr>
          <a:xfrm>
            <a:off x="457200" y="304800"/>
            <a:ext cx="8229600" cy="1143000"/>
          </a:xfrm>
        </p:spPr>
        <p:txBody>
          <a:bodyPr/>
          <a:lstStyle/>
          <a:p>
            <a:r>
              <a:rPr lang="en-US" dirty="0"/>
              <a:t>Click to edit title </a:t>
            </a:r>
          </a:p>
        </p:txBody>
      </p:sp>
    </p:spTree>
    <p:extLst>
      <p:ext uri="{BB962C8B-B14F-4D97-AF65-F5344CB8AC3E}">
        <p14:creationId xmlns:p14="http://schemas.microsoft.com/office/powerpoint/2010/main" val="2064657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3FFC4D-F93B-431C-B876-5FCBBC91611E}" type="datetime1">
              <a:rPr lang="en-US" smtClean="0"/>
              <a:t>9/17/2026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2745119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868029-EA98-428C-9C94-99DDD0A03049}" type="datetime1">
              <a:rPr lang="en-US" smtClean="0"/>
              <a:t>9/17/2026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1858523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2F0A0D-70E5-4974-AD90-8DA8B9AC48B2}" type="datetime1">
              <a:rPr lang="en-US" smtClean="0"/>
              <a:t>9/17/2026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680C5762-CF65-4775-9966-A58D40CC61B9}" type="slidenum">
              <a:rPr lang="en-US" smtClean="0"/>
              <a:t>‹#›</a:t>
            </a:fld>
            <a:endParaRPr lang="en-US"/>
          </a:p>
        </p:txBody>
      </p:sp>
    </p:spTree>
    <p:extLst>
      <p:ext uri="{BB962C8B-B14F-4D97-AF65-F5344CB8AC3E}">
        <p14:creationId xmlns:p14="http://schemas.microsoft.com/office/powerpoint/2010/main" val="3865107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15">
            <a:extLst>
              <a:ext uri="{C183D7F6-B498-43B3-948B-1728B52AA6E4}">
                <adec:decorative xmlns:adec="http://schemas.microsoft.com/office/drawing/2017/decorative" val="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457200" y="609600"/>
            <a:ext cx="8229600" cy="7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457200" y="304800"/>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1C0341-FC7F-406E-BA30-1FF03FFEEBCF}" type="datetime1">
              <a:rPr lang="en-US" smtClean="0"/>
              <a:t>9/17/2026</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0C5762-CF65-4775-9966-A58D40CC61B9}" type="slidenum">
              <a:rPr lang="en-US" smtClean="0"/>
              <a:t>‹#›</a:t>
            </a:fld>
            <a:endParaRPr lang="en-US"/>
          </a:p>
        </p:txBody>
      </p:sp>
      <p:pic>
        <p:nvPicPr>
          <p:cNvPr id="5" name="Picture 4" descr="Pennsylvania Department of Education Logo">
            <a:extLst>
              <a:ext uri="{FF2B5EF4-FFF2-40B4-BE49-F238E27FC236}">
                <a16:creationId xmlns:a16="http://schemas.microsoft.com/office/drawing/2014/main" id="{0CD1C4D6-D900-70A3-5D19-2FF0B0709CAE}"/>
              </a:ext>
            </a:extLst>
          </p:cNvPr>
          <p:cNvPicPr>
            <a:picLocks noChangeAspect="1"/>
          </p:cNvPicPr>
          <p:nvPr userDrawn="1"/>
        </p:nvPicPr>
        <p:blipFill>
          <a:blip r:embed="rId14"/>
          <a:srcRect/>
          <a:stretch/>
        </p:blipFill>
        <p:spPr>
          <a:xfrm>
            <a:off x="6297852" y="5849714"/>
            <a:ext cx="2401888" cy="386672"/>
          </a:xfrm>
          <a:prstGeom prst="rect">
            <a:avLst/>
          </a:prstGeom>
        </p:spPr>
      </p:pic>
    </p:spTree>
    <p:extLst>
      <p:ext uri="{BB962C8B-B14F-4D97-AF65-F5344CB8AC3E}">
        <p14:creationId xmlns:p14="http://schemas.microsoft.com/office/powerpoint/2010/main" val="375610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marL="173038" indent="0" algn="l" defTabSz="914400" rtl="0" eaLnBrk="1" latinLnBrk="0" hangingPunct="1">
        <a:spcBef>
          <a:spcPct val="0"/>
        </a:spcBef>
        <a:buNone/>
        <a:defRPr sz="3200" kern="120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a.gov/agencies/education/programs-and-services/instruction/career-and-technical-education/nurse-aide-training-program/instructors-corner" TargetMode="External"/><Relationship Id="rId2" Type="http://schemas.microsoft.com/office/2018/10/relationships/comments" Target="../comments/modernComment_103_1109D57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pa.gov/agencies/education/programs-and-services/instruction/career-and-technical-education/nurse-aide-training-program/instructors-corner" TargetMode="External"/><Relationship Id="rId2" Type="http://schemas.microsoft.com/office/2018/10/relationships/comments" Target="../comments/modernComment_107_A9C963A9.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08_8210B13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education.pa.gov/" TargetMode="External"/><Relationship Id="rId2" Type="http://schemas.microsoft.com/office/2018/10/relationships/comments" Target="../comments/modernComment_102_881716BD.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1850" b="1" dirty="0">
                <a:solidFill>
                  <a:schemeClr val="accent1">
                    <a:lumMod val="75000"/>
                  </a:schemeClr>
                </a:solidFill>
              </a:rPr>
              <a:t>Nurse Aide Training and Competency Evaluation Program</a:t>
            </a:r>
            <a:br>
              <a:rPr lang="en-US" sz="1850" b="1" dirty="0">
                <a:solidFill>
                  <a:schemeClr val="accent1">
                    <a:lumMod val="75000"/>
                  </a:schemeClr>
                </a:solidFill>
              </a:rPr>
            </a:br>
            <a:r>
              <a:rPr lang="en-US" sz="1850" b="1" dirty="0">
                <a:solidFill>
                  <a:schemeClr val="accent1">
                    <a:lumMod val="75000"/>
                  </a:schemeClr>
                </a:solidFill>
              </a:rPr>
              <a:t>NATCEP</a:t>
            </a:r>
          </a:p>
        </p:txBody>
      </p:sp>
      <p:sp>
        <p:nvSpPr>
          <p:cNvPr id="3" name="Subtitle 2"/>
          <p:cNvSpPr>
            <a:spLocks noGrp="1"/>
          </p:cNvSpPr>
          <p:nvPr>
            <p:ph type="subTitle" idx="1"/>
          </p:nvPr>
        </p:nvSpPr>
        <p:spPr/>
        <p:txBody>
          <a:bodyPr/>
          <a:lstStyle/>
          <a:p>
            <a:r>
              <a:rPr lang="en-US" sz="1850" b="1" dirty="0">
                <a:solidFill>
                  <a:schemeClr val="accent1">
                    <a:lumMod val="75000"/>
                  </a:schemeClr>
                </a:solidFill>
              </a:rPr>
              <a:t>Unit 8</a:t>
            </a:r>
          </a:p>
          <a:p>
            <a:r>
              <a:rPr lang="en-US" sz="1850" b="1" dirty="0">
                <a:solidFill>
                  <a:schemeClr val="accent1">
                    <a:lumMod val="75000"/>
                  </a:schemeClr>
                </a:solidFill>
              </a:rPr>
              <a:t>The Monitoring Process</a:t>
            </a:r>
          </a:p>
          <a:p>
            <a:endParaRPr lang="en-US" sz="1800" dirty="0"/>
          </a:p>
        </p:txBody>
      </p:sp>
      <p:sp>
        <p:nvSpPr>
          <p:cNvPr id="4" name="Slide Number Placeholder 3"/>
          <p:cNvSpPr>
            <a:spLocks noGrp="1"/>
          </p:cNvSpPr>
          <p:nvPr>
            <p:ph type="sldNum" sz="quarter" idx="12"/>
          </p:nvPr>
        </p:nvSpPr>
        <p:spPr/>
        <p:txBody>
          <a:bodyPr/>
          <a:lstStyle/>
          <a:p>
            <a:fld id="{680C5762-CF65-4775-9966-A58D40CC61B9}" type="slidenum">
              <a:rPr lang="en-US" smtClean="0"/>
              <a:pPr/>
              <a:t>1</a:t>
            </a:fld>
            <a:endParaRPr lang="en-US" dirty="0"/>
          </a:p>
        </p:txBody>
      </p:sp>
    </p:spTree>
    <p:extLst>
      <p:ext uri="{BB962C8B-B14F-4D97-AF65-F5344CB8AC3E}">
        <p14:creationId xmlns:p14="http://schemas.microsoft.com/office/powerpoint/2010/main" val="1379834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MONITORING PROCESS 1</a:t>
            </a:r>
          </a:p>
        </p:txBody>
      </p:sp>
      <p:sp>
        <p:nvSpPr>
          <p:cNvPr id="3" name="Content Placeholder 2"/>
          <p:cNvSpPr>
            <a:spLocks noGrp="1"/>
          </p:cNvSpPr>
          <p:nvPr>
            <p:ph idx="1"/>
          </p:nvPr>
        </p:nvSpPr>
        <p:spPr/>
        <p:txBody>
          <a:bodyPr/>
          <a:lstStyle/>
          <a:p>
            <a:r>
              <a:rPr lang="en-US" sz="1800" dirty="0"/>
              <a:t>Monitoring of Approved Nurse Aide Training Programs</a:t>
            </a:r>
          </a:p>
          <a:p>
            <a:pPr marL="0" indent="0">
              <a:buNone/>
            </a:pPr>
            <a:endParaRPr lang="en-US" sz="1800" dirty="0"/>
          </a:p>
          <a:p>
            <a:pPr lvl="2">
              <a:buFont typeface="Wingdings" panose="05000000000000000000" pitchFamily="2" charset="2"/>
              <a:buChar char="Ø"/>
            </a:pPr>
            <a:r>
              <a:rPr lang="en-US" sz="1800" dirty="0"/>
              <a:t>At least one monitoring visit, conducted by PDE, within each two-year cycle.</a:t>
            </a:r>
          </a:p>
          <a:p>
            <a:pPr lvl="2">
              <a:buFont typeface="Wingdings" panose="05000000000000000000" pitchFamily="2" charset="2"/>
              <a:buChar char="Ø"/>
            </a:pPr>
            <a:endParaRPr lang="en-US" sz="1800" dirty="0"/>
          </a:p>
          <a:p>
            <a:pPr lvl="2">
              <a:buFont typeface="Wingdings" panose="05000000000000000000" pitchFamily="2" charset="2"/>
              <a:buChar char="Ø"/>
            </a:pPr>
            <a:r>
              <a:rPr lang="en-US" sz="1800" dirty="0"/>
              <a:t>At least one nurse aide training class must be completed within the two-year cycle and a compliance review completed.</a:t>
            </a:r>
          </a:p>
          <a:p>
            <a:pPr lvl="2">
              <a:buFont typeface="Wingdings" panose="05000000000000000000" pitchFamily="2" charset="2"/>
              <a:buChar char="Ø"/>
            </a:pPr>
            <a:endParaRPr lang="en-US" sz="1800" dirty="0"/>
          </a:p>
          <a:p>
            <a:pPr lvl="2">
              <a:buFont typeface="Wingdings" panose="05000000000000000000" pitchFamily="2" charset="2"/>
              <a:buChar char="Ø"/>
            </a:pPr>
            <a:r>
              <a:rPr lang="en-US" sz="1800" dirty="0"/>
              <a:t>New programs must be visited within one year after initial approval.</a:t>
            </a:r>
          </a:p>
          <a:p>
            <a:pPr lvl="2">
              <a:buFont typeface="Wingdings" panose="05000000000000000000" pitchFamily="2" charset="2"/>
              <a:buChar char="Ø"/>
            </a:pPr>
            <a:endParaRPr lang="en-US" sz="1800" dirty="0"/>
          </a:p>
          <a:p>
            <a:pPr lvl="2">
              <a:buFont typeface="Wingdings" panose="05000000000000000000" pitchFamily="2" charset="2"/>
              <a:buChar char="Ø"/>
            </a:pPr>
            <a:r>
              <a:rPr lang="en-US" sz="1800" dirty="0"/>
              <a:t>A new nurse aide training program must conduct at least one nurse aide training class within the first year in order for a compliance review to be completed.</a:t>
            </a:r>
          </a:p>
          <a:p>
            <a:pPr lvl="1">
              <a:buFont typeface="Wingdings" panose="05000000000000000000" pitchFamily="2" charset="2"/>
              <a:buChar char="Ø"/>
            </a:pPr>
            <a:endParaRPr lang="en-US" sz="1700" dirty="0"/>
          </a:p>
        </p:txBody>
      </p:sp>
      <p:sp>
        <p:nvSpPr>
          <p:cNvPr id="4" name="Slide Number Placeholder 3"/>
          <p:cNvSpPr>
            <a:spLocks noGrp="1"/>
          </p:cNvSpPr>
          <p:nvPr>
            <p:ph type="sldNum" sz="quarter" idx="12"/>
          </p:nvPr>
        </p:nvSpPr>
        <p:spPr/>
        <p:txBody>
          <a:bodyPr/>
          <a:lstStyle/>
          <a:p>
            <a:fld id="{680C5762-CF65-4775-9966-A58D40CC61B9}" type="slidenum">
              <a:rPr lang="en-US" smtClean="0"/>
              <a:t>2</a:t>
            </a:fld>
            <a:endParaRPr lang="en-US"/>
          </a:p>
        </p:txBody>
      </p:sp>
    </p:spTree>
    <p:extLst>
      <p:ext uri="{BB962C8B-B14F-4D97-AF65-F5344CB8AC3E}">
        <p14:creationId xmlns:p14="http://schemas.microsoft.com/office/powerpoint/2010/main" val="3294783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27CCA-2198-B64A-9044-C472F0A43B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2C09C-D513-A3D4-CAF5-B0963ECA0E5A}"/>
              </a:ext>
            </a:extLst>
          </p:cNvPr>
          <p:cNvSpPr>
            <a:spLocks noGrp="1"/>
          </p:cNvSpPr>
          <p:nvPr>
            <p:ph type="title"/>
          </p:nvPr>
        </p:nvSpPr>
        <p:spPr/>
        <p:txBody>
          <a:bodyPr/>
          <a:lstStyle/>
          <a:p>
            <a:r>
              <a:rPr lang="en-US" dirty="0"/>
              <a:t>THE MONITORING PROCESS 1 part 2</a:t>
            </a:r>
          </a:p>
        </p:txBody>
      </p:sp>
      <p:sp>
        <p:nvSpPr>
          <p:cNvPr id="3" name="Content Placeholder 2">
            <a:extLst>
              <a:ext uri="{FF2B5EF4-FFF2-40B4-BE49-F238E27FC236}">
                <a16:creationId xmlns:a16="http://schemas.microsoft.com/office/drawing/2014/main" id="{8070A917-4525-3562-1A46-81123DC160A3}"/>
              </a:ext>
            </a:extLst>
          </p:cNvPr>
          <p:cNvSpPr>
            <a:spLocks noGrp="1"/>
          </p:cNvSpPr>
          <p:nvPr>
            <p:ph idx="1"/>
          </p:nvPr>
        </p:nvSpPr>
        <p:spPr/>
        <p:txBody>
          <a:bodyPr/>
          <a:lstStyle/>
          <a:p>
            <a:r>
              <a:rPr lang="en-US" sz="1800" dirty="0"/>
              <a:t>Monitoring of Approved Nurse Aide Training Programs</a:t>
            </a:r>
          </a:p>
          <a:p>
            <a:pPr marL="0" indent="0">
              <a:buNone/>
            </a:pPr>
            <a:endParaRPr lang="en-US" sz="1800" dirty="0"/>
          </a:p>
          <a:p>
            <a:pPr lvl="2">
              <a:buFont typeface="Wingdings" panose="05000000000000000000" pitchFamily="2" charset="2"/>
              <a:buChar char="Ø"/>
            </a:pPr>
            <a:r>
              <a:rPr lang="en-US" sz="1800" dirty="0"/>
              <a:t>If a nurse aide training program chooses to inactive their nurse aide training program, a report of change must be submitted for approval. Refer to the </a:t>
            </a:r>
            <a:r>
              <a:rPr lang="en-US" sz="1800" dirty="0">
                <a:hlinkClick r:id="rId3"/>
              </a:rPr>
              <a:t>Instructors Corner | Department of Education | Commonwealth of Pennsylvania</a:t>
            </a:r>
            <a:r>
              <a:rPr lang="en-US" sz="1800" dirty="0"/>
              <a:t> for additional information.</a:t>
            </a:r>
          </a:p>
          <a:p>
            <a:pPr lvl="2">
              <a:buFont typeface="Wingdings" panose="05000000000000000000" pitchFamily="2" charset="2"/>
              <a:buChar char="Ø"/>
            </a:pPr>
            <a:endParaRPr lang="en-US" sz="1800" dirty="0"/>
          </a:p>
          <a:p>
            <a:pPr lvl="2">
              <a:buFont typeface="Wingdings" panose="05000000000000000000" pitchFamily="2" charset="2"/>
              <a:buChar char="Ø"/>
            </a:pPr>
            <a:r>
              <a:rPr lang="en-US" sz="1800" dirty="0"/>
              <a:t>An on-site visit of a nurse aide training program may occur at any time and may be unannounced.</a:t>
            </a:r>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0E927FEB-AB60-A5EE-AFFD-A9146CB1BF7F}"/>
              </a:ext>
            </a:extLst>
          </p:cNvPr>
          <p:cNvSpPr>
            <a:spLocks noGrp="1"/>
          </p:cNvSpPr>
          <p:nvPr>
            <p:ph type="sldNum" sz="quarter" idx="12"/>
          </p:nvPr>
        </p:nvSpPr>
        <p:spPr/>
        <p:txBody>
          <a:bodyPr/>
          <a:lstStyle/>
          <a:p>
            <a:fld id="{680C5762-CF65-4775-9966-A58D40CC61B9}" type="slidenum">
              <a:rPr lang="en-US" smtClean="0"/>
              <a:t>3</a:t>
            </a:fld>
            <a:endParaRPr lang="en-US"/>
          </a:p>
        </p:txBody>
      </p:sp>
    </p:spTree>
    <p:extLst>
      <p:ext uri="{BB962C8B-B14F-4D97-AF65-F5344CB8AC3E}">
        <p14:creationId xmlns:p14="http://schemas.microsoft.com/office/powerpoint/2010/main" val="285857138"/>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5FBA1-CD4A-192A-C516-42DB1EB0BC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2DE4AD-F4DC-3787-6846-F59F6ADC47B2}"/>
              </a:ext>
            </a:extLst>
          </p:cNvPr>
          <p:cNvSpPr>
            <a:spLocks noGrp="1"/>
          </p:cNvSpPr>
          <p:nvPr>
            <p:ph type="title"/>
          </p:nvPr>
        </p:nvSpPr>
        <p:spPr/>
        <p:txBody>
          <a:bodyPr/>
          <a:lstStyle/>
          <a:p>
            <a:r>
              <a:rPr lang="en-US" dirty="0"/>
              <a:t>THE MONITORING PROCESS 2 part 1</a:t>
            </a:r>
          </a:p>
        </p:txBody>
      </p:sp>
      <p:sp>
        <p:nvSpPr>
          <p:cNvPr id="3" name="Content Placeholder 2">
            <a:extLst>
              <a:ext uri="{FF2B5EF4-FFF2-40B4-BE49-F238E27FC236}">
                <a16:creationId xmlns:a16="http://schemas.microsoft.com/office/drawing/2014/main" id="{87B98091-B61E-6660-168D-DA11D4875C23}"/>
              </a:ext>
            </a:extLst>
          </p:cNvPr>
          <p:cNvSpPr>
            <a:spLocks noGrp="1"/>
          </p:cNvSpPr>
          <p:nvPr>
            <p:ph idx="1"/>
          </p:nvPr>
        </p:nvSpPr>
        <p:spPr/>
        <p:txBody>
          <a:bodyPr>
            <a:normAutofit/>
          </a:bodyPr>
          <a:lstStyle/>
          <a:p>
            <a:r>
              <a:rPr lang="en-US" sz="1800" dirty="0"/>
              <a:t>Class Records</a:t>
            </a:r>
          </a:p>
          <a:p>
            <a:pPr marL="0" indent="0">
              <a:buNone/>
            </a:pPr>
            <a:endParaRPr lang="en-US" sz="1800" dirty="0"/>
          </a:p>
          <a:p>
            <a:pPr lvl="2">
              <a:buFont typeface="Wingdings" panose="05000000000000000000" pitchFamily="2" charset="2"/>
              <a:buChar char="Ø"/>
            </a:pPr>
            <a:r>
              <a:rPr lang="en-US" sz="1800" dirty="0"/>
              <a:t>The following Class Records must be maintained for compliance monitoring by PDE.</a:t>
            </a:r>
          </a:p>
          <a:p>
            <a:pPr lvl="3">
              <a:buFont typeface="Arial" panose="020B0604020202020204" pitchFamily="34" charset="0"/>
              <a:buChar char="•"/>
            </a:pPr>
            <a:endParaRPr lang="en-US" sz="1800" dirty="0"/>
          </a:p>
          <a:p>
            <a:pPr lvl="2"/>
            <a:r>
              <a:rPr lang="en-US" sz="1800" b="1" dirty="0"/>
              <a:t>Program Calendar </a:t>
            </a:r>
            <a:r>
              <a:rPr lang="en-US" sz="1800" dirty="0"/>
              <a:t>with dates of instruction.</a:t>
            </a:r>
          </a:p>
          <a:p>
            <a:pPr marL="1371600" lvl="3" indent="0">
              <a:buNone/>
            </a:pPr>
            <a:endParaRPr lang="en-US" sz="1800" dirty="0"/>
          </a:p>
          <a:p>
            <a:pPr lvl="2"/>
            <a:r>
              <a:rPr lang="en-US" sz="1800" b="1" dirty="0"/>
              <a:t>PA Nurse Aide Training Report </a:t>
            </a:r>
            <a:r>
              <a:rPr lang="en-US" sz="1800" dirty="0"/>
              <a:t>is a permanent record of all students accepted for enrollment in the program. It also records completion status of enrolled students.</a:t>
            </a:r>
          </a:p>
          <a:p>
            <a:pPr lvl="3">
              <a:buFont typeface="Arial" panose="020B0604020202020204" pitchFamily="34" charset="0"/>
              <a:buChar char="•"/>
            </a:pPr>
            <a:endParaRPr lang="en-US" sz="1800" dirty="0"/>
          </a:p>
          <a:p>
            <a:pPr lvl="2"/>
            <a:r>
              <a:rPr lang="en-US" sz="1800" b="1" dirty="0"/>
              <a:t>Attendance record</a:t>
            </a:r>
            <a:r>
              <a:rPr lang="en-US" sz="1800" dirty="0"/>
              <a:t>. It must show make-up time for any student absences.</a:t>
            </a:r>
          </a:p>
          <a:p>
            <a:pPr marL="1371600" lvl="3" indent="0">
              <a:buNone/>
            </a:pPr>
            <a:endParaRPr lang="en-US" sz="180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73848012-9CE3-489E-147B-B2D594076D84}"/>
              </a:ext>
            </a:extLst>
          </p:cNvPr>
          <p:cNvSpPr>
            <a:spLocks noGrp="1"/>
          </p:cNvSpPr>
          <p:nvPr>
            <p:ph type="sldNum" sz="quarter" idx="12"/>
          </p:nvPr>
        </p:nvSpPr>
        <p:spPr/>
        <p:txBody>
          <a:bodyPr/>
          <a:lstStyle/>
          <a:p>
            <a:fld id="{680C5762-CF65-4775-9966-A58D40CC61B9}" type="slidenum">
              <a:rPr lang="en-US" smtClean="0"/>
              <a:t>4</a:t>
            </a:fld>
            <a:endParaRPr lang="en-US"/>
          </a:p>
        </p:txBody>
      </p:sp>
    </p:spTree>
    <p:extLst>
      <p:ext uri="{BB962C8B-B14F-4D97-AF65-F5344CB8AC3E}">
        <p14:creationId xmlns:p14="http://schemas.microsoft.com/office/powerpoint/2010/main" val="2474342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ADA58-E7F1-48C3-DD6C-BB17CB5D2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333F7-AD4E-A7DA-9587-CFBE94FF376B}"/>
              </a:ext>
            </a:extLst>
          </p:cNvPr>
          <p:cNvSpPr>
            <a:spLocks noGrp="1"/>
          </p:cNvSpPr>
          <p:nvPr>
            <p:ph type="title"/>
          </p:nvPr>
        </p:nvSpPr>
        <p:spPr/>
        <p:txBody>
          <a:bodyPr/>
          <a:lstStyle/>
          <a:p>
            <a:r>
              <a:rPr lang="en-US" dirty="0"/>
              <a:t>THE MONITORING PROCESS 2 part 2</a:t>
            </a:r>
          </a:p>
        </p:txBody>
      </p:sp>
      <p:sp>
        <p:nvSpPr>
          <p:cNvPr id="3" name="Content Placeholder 2">
            <a:extLst>
              <a:ext uri="{FF2B5EF4-FFF2-40B4-BE49-F238E27FC236}">
                <a16:creationId xmlns:a16="http://schemas.microsoft.com/office/drawing/2014/main" id="{A69D293D-481F-3034-DAF0-B999768C2CEC}"/>
              </a:ext>
            </a:extLst>
          </p:cNvPr>
          <p:cNvSpPr>
            <a:spLocks noGrp="1"/>
          </p:cNvSpPr>
          <p:nvPr>
            <p:ph idx="1"/>
          </p:nvPr>
        </p:nvSpPr>
        <p:spPr>
          <a:xfrm>
            <a:off x="457200" y="1600200"/>
            <a:ext cx="8305800" cy="4756150"/>
          </a:xfrm>
        </p:spPr>
        <p:txBody>
          <a:bodyPr>
            <a:normAutofit/>
          </a:bodyPr>
          <a:lstStyle/>
          <a:p>
            <a:r>
              <a:rPr lang="en-US" sz="1800" dirty="0"/>
              <a:t>Class Records</a:t>
            </a:r>
          </a:p>
          <a:p>
            <a:pPr marL="0" indent="0">
              <a:buNone/>
            </a:pPr>
            <a:endParaRPr lang="en-US" sz="1800" dirty="0"/>
          </a:p>
          <a:p>
            <a:pPr lvl="2">
              <a:buFont typeface="Wingdings" panose="05000000000000000000" pitchFamily="2" charset="2"/>
              <a:buChar char="Ø"/>
            </a:pPr>
            <a:r>
              <a:rPr lang="en-US" sz="1800" dirty="0"/>
              <a:t>The following Class Records must be maintained for compliance monitoring by PDE.</a:t>
            </a:r>
          </a:p>
          <a:p>
            <a:pPr lvl="3">
              <a:buFont typeface="Arial" panose="020B0604020202020204" pitchFamily="34" charset="0"/>
              <a:buChar char="•"/>
            </a:pPr>
            <a:endParaRPr lang="en-US" sz="1800" dirty="0"/>
          </a:p>
          <a:p>
            <a:pPr lvl="2"/>
            <a:r>
              <a:rPr lang="en-US" sz="1800" b="1" dirty="0"/>
              <a:t>Grades</a:t>
            </a:r>
            <a:r>
              <a:rPr lang="en-US" sz="1800" dirty="0"/>
              <a:t>. Record of grades ensures level of achievement was attained for each student.</a:t>
            </a:r>
          </a:p>
          <a:p>
            <a:pPr lvl="2"/>
            <a:endParaRPr lang="en-US" sz="1800" dirty="0"/>
          </a:p>
          <a:p>
            <a:pPr lvl="2"/>
            <a:r>
              <a:rPr lang="en-US" sz="1800" b="1" dirty="0"/>
              <a:t>Procedure Evaluation Checklist. </a:t>
            </a:r>
            <a:r>
              <a:rPr lang="en-US" sz="1800" dirty="0"/>
              <a:t>Provides evidence of skills that were evaluated in lab prior to being performed on residents in clinical.</a:t>
            </a:r>
          </a:p>
          <a:p>
            <a:pPr marL="914400" lvl="2" indent="0">
              <a:buNone/>
            </a:pPr>
            <a:endParaRPr lang="en-US" sz="1800" dirty="0"/>
          </a:p>
          <a:p>
            <a:pPr lvl="2"/>
            <a:r>
              <a:rPr lang="en-US" sz="1800" b="1" dirty="0"/>
              <a:t>Program Evaluations.</a:t>
            </a:r>
            <a:r>
              <a:rPr lang="en-US" sz="1800" dirty="0"/>
              <a:t> To be completed by students at end of each class.</a:t>
            </a:r>
          </a:p>
          <a:p>
            <a:pPr marL="1371600" lvl="3" indent="0">
              <a:buNone/>
            </a:pPr>
            <a:endParaRPr lang="en-US" sz="180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8F9AEB5F-CF5B-F6D2-4C42-E7B0DF715363}"/>
              </a:ext>
            </a:extLst>
          </p:cNvPr>
          <p:cNvSpPr>
            <a:spLocks noGrp="1"/>
          </p:cNvSpPr>
          <p:nvPr>
            <p:ph type="sldNum" sz="quarter" idx="12"/>
          </p:nvPr>
        </p:nvSpPr>
        <p:spPr/>
        <p:txBody>
          <a:bodyPr/>
          <a:lstStyle/>
          <a:p>
            <a:fld id="{680C5762-CF65-4775-9966-A58D40CC61B9}" type="slidenum">
              <a:rPr lang="en-US" smtClean="0"/>
              <a:t>5</a:t>
            </a:fld>
            <a:endParaRPr lang="en-US"/>
          </a:p>
        </p:txBody>
      </p:sp>
    </p:spTree>
    <p:extLst>
      <p:ext uri="{BB962C8B-B14F-4D97-AF65-F5344CB8AC3E}">
        <p14:creationId xmlns:p14="http://schemas.microsoft.com/office/powerpoint/2010/main" val="312598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9E4DF-63C6-75D7-B485-D70DE53E9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AF1CA-862B-5200-A64D-ED14D4471515}"/>
              </a:ext>
            </a:extLst>
          </p:cNvPr>
          <p:cNvSpPr>
            <a:spLocks noGrp="1"/>
          </p:cNvSpPr>
          <p:nvPr>
            <p:ph type="title"/>
          </p:nvPr>
        </p:nvSpPr>
        <p:spPr/>
        <p:txBody>
          <a:bodyPr/>
          <a:lstStyle/>
          <a:p>
            <a:r>
              <a:rPr lang="en-US" dirty="0"/>
              <a:t>THE MONITORING PROCESS 3 part 1</a:t>
            </a:r>
          </a:p>
        </p:txBody>
      </p:sp>
      <p:sp>
        <p:nvSpPr>
          <p:cNvPr id="3" name="Content Placeholder 2">
            <a:extLst>
              <a:ext uri="{FF2B5EF4-FFF2-40B4-BE49-F238E27FC236}">
                <a16:creationId xmlns:a16="http://schemas.microsoft.com/office/drawing/2014/main" id="{B76F77AC-1D05-18BE-8C04-DCF9CF85C78A}"/>
              </a:ext>
            </a:extLst>
          </p:cNvPr>
          <p:cNvSpPr>
            <a:spLocks noGrp="1"/>
          </p:cNvSpPr>
          <p:nvPr>
            <p:ph idx="1"/>
          </p:nvPr>
        </p:nvSpPr>
        <p:spPr>
          <a:xfrm>
            <a:off x="457200" y="1600200"/>
            <a:ext cx="8305800" cy="4756150"/>
          </a:xfrm>
        </p:spPr>
        <p:txBody>
          <a:bodyPr>
            <a:normAutofit/>
          </a:bodyPr>
          <a:lstStyle/>
          <a:p>
            <a:r>
              <a:rPr lang="en-US" sz="1800" dirty="0"/>
              <a:t>Student Records</a:t>
            </a:r>
          </a:p>
          <a:p>
            <a:pPr marL="0" indent="0">
              <a:buNone/>
            </a:pPr>
            <a:endParaRPr lang="en-US" sz="1800" dirty="0"/>
          </a:p>
          <a:p>
            <a:pPr lvl="2">
              <a:buFont typeface="Wingdings" panose="05000000000000000000" pitchFamily="2" charset="2"/>
              <a:buChar char="Ø"/>
            </a:pPr>
            <a:r>
              <a:rPr lang="en-US" sz="1800" dirty="0"/>
              <a:t>The following Student Records must be maintained for compliance monitoring by PDE.</a:t>
            </a:r>
          </a:p>
          <a:p>
            <a:pPr lvl="3">
              <a:buFont typeface="Arial" panose="020B0604020202020204" pitchFamily="34" charset="0"/>
              <a:buChar char="•"/>
            </a:pPr>
            <a:endParaRPr lang="en-US" sz="1800" dirty="0"/>
          </a:p>
          <a:p>
            <a:pPr lvl="2"/>
            <a:r>
              <a:rPr lang="en-US" sz="1800" b="1" dirty="0"/>
              <a:t>Student Policies </a:t>
            </a:r>
            <a:r>
              <a:rPr lang="en-US" sz="1800" dirty="0"/>
              <a:t>signed receipt from student</a:t>
            </a:r>
          </a:p>
          <a:p>
            <a:pPr lvl="2"/>
            <a:endParaRPr lang="en-US" sz="1800" dirty="0"/>
          </a:p>
          <a:p>
            <a:pPr lvl="2"/>
            <a:r>
              <a:rPr lang="en-US" sz="1800" b="1" dirty="0"/>
              <a:t>Physical exam form</a:t>
            </a:r>
            <a:r>
              <a:rPr lang="en-US" sz="1800" dirty="0"/>
              <a:t> signed by a physician (MD, DO) or physician extender (CRNP, PA)</a:t>
            </a:r>
          </a:p>
          <a:p>
            <a:pPr lvl="2"/>
            <a:endParaRPr lang="en-US" sz="1800" dirty="0"/>
          </a:p>
          <a:p>
            <a:pPr lvl="2"/>
            <a:r>
              <a:rPr lang="en-US" sz="1800" b="1" dirty="0"/>
              <a:t>Negative TB Test</a:t>
            </a:r>
            <a:r>
              <a:rPr lang="en-US" sz="1800" dirty="0"/>
              <a:t> can be 2-step Mantoux, QUANTI-</a:t>
            </a:r>
            <a:r>
              <a:rPr lang="en-US" sz="1800" dirty="0" err="1"/>
              <a:t>feron</a:t>
            </a:r>
            <a:r>
              <a:rPr lang="en-US" sz="1800" dirty="0"/>
              <a:t> Gold, T-Spot, or chest X-ray</a:t>
            </a:r>
          </a:p>
          <a:p>
            <a:pPr lvl="3">
              <a:buFont typeface="Arial" panose="020B0604020202020204" pitchFamily="34" charset="0"/>
              <a:buChar char="•"/>
            </a:pPr>
            <a:endParaRPr lang="en-US" sz="185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E31FC547-080E-17BB-6CE2-CDD4EB63D8F2}"/>
              </a:ext>
            </a:extLst>
          </p:cNvPr>
          <p:cNvSpPr>
            <a:spLocks noGrp="1"/>
          </p:cNvSpPr>
          <p:nvPr>
            <p:ph type="sldNum" sz="quarter" idx="12"/>
          </p:nvPr>
        </p:nvSpPr>
        <p:spPr/>
        <p:txBody>
          <a:bodyPr/>
          <a:lstStyle/>
          <a:p>
            <a:fld id="{680C5762-CF65-4775-9966-A58D40CC61B9}" type="slidenum">
              <a:rPr lang="en-US" smtClean="0"/>
              <a:t>6</a:t>
            </a:fld>
            <a:endParaRPr lang="en-US"/>
          </a:p>
        </p:txBody>
      </p:sp>
    </p:spTree>
    <p:extLst>
      <p:ext uri="{BB962C8B-B14F-4D97-AF65-F5344CB8AC3E}">
        <p14:creationId xmlns:p14="http://schemas.microsoft.com/office/powerpoint/2010/main" val="3320892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E5BBF-4ABE-9BF2-78FB-60C0F8990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788B41-0AB7-FE78-E271-FABFF526E697}"/>
              </a:ext>
            </a:extLst>
          </p:cNvPr>
          <p:cNvSpPr>
            <a:spLocks noGrp="1"/>
          </p:cNvSpPr>
          <p:nvPr>
            <p:ph type="title"/>
          </p:nvPr>
        </p:nvSpPr>
        <p:spPr/>
        <p:txBody>
          <a:bodyPr/>
          <a:lstStyle/>
          <a:p>
            <a:r>
              <a:rPr lang="en-US" dirty="0"/>
              <a:t>THE MONITORING PROCESS 3 part 2 </a:t>
            </a:r>
          </a:p>
        </p:txBody>
      </p:sp>
      <p:sp>
        <p:nvSpPr>
          <p:cNvPr id="3" name="Content Placeholder 2">
            <a:extLst>
              <a:ext uri="{FF2B5EF4-FFF2-40B4-BE49-F238E27FC236}">
                <a16:creationId xmlns:a16="http://schemas.microsoft.com/office/drawing/2014/main" id="{7B54C608-4EFC-7DBC-AF32-214EC6035EC9}"/>
              </a:ext>
            </a:extLst>
          </p:cNvPr>
          <p:cNvSpPr>
            <a:spLocks noGrp="1"/>
          </p:cNvSpPr>
          <p:nvPr>
            <p:ph idx="1"/>
          </p:nvPr>
        </p:nvSpPr>
        <p:spPr>
          <a:xfrm>
            <a:off x="457200" y="1447801"/>
            <a:ext cx="8305800" cy="4419599"/>
          </a:xfrm>
        </p:spPr>
        <p:txBody>
          <a:bodyPr>
            <a:normAutofit fontScale="62500" lnSpcReduction="20000"/>
          </a:bodyPr>
          <a:lstStyle/>
          <a:p>
            <a:r>
              <a:rPr lang="en-US" sz="2900" dirty="0"/>
              <a:t>Student Records</a:t>
            </a:r>
          </a:p>
          <a:p>
            <a:pPr marL="0" indent="0">
              <a:buNone/>
            </a:pPr>
            <a:endParaRPr lang="en-US" sz="2900" dirty="0"/>
          </a:p>
          <a:p>
            <a:pPr lvl="1">
              <a:buFont typeface="Wingdings" panose="05000000000000000000" pitchFamily="2" charset="2"/>
              <a:buChar char="Ø"/>
            </a:pPr>
            <a:r>
              <a:rPr lang="en-US" sz="2900" dirty="0"/>
              <a:t>The following Student Records must be maintained for compliance monitoring by PDE.</a:t>
            </a:r>
          </a:p>
          <a:p>
            <a:pPr lvl="3">
              <a:buFont typeface="Arial" panose="020B0604020202020204" pitchFamily="34" charset="0"/>
              <a:buChar char="•"/>
            </a:pPr>
            <a:endParaRPr lang="en-US" sz="2900" dirty="0"/>
          </a:p>
          <a:p>
            <a:pPr lvl="1">
              <a:buFont typeface="Arial" panose="020B0604020202020204" pitchFamily="34" charset="0"/>
              <a:buChar char="•"/>
            </a:pPr>
            <a:r>
              <a:rPr lang="en-US" sz="2900" b="1" dirty="0"/>
              <a:t>Verification of PA Residency. </a:t>
            </a:r>
            <a:r>
              <a:rPr lang="en-US" sz="2900" dirty="0"/>
              <a:t>PDE form found at </a:t>
            </a:r>
            <a:r>
              <a:rPr lang="en-US" sz="2900" u="sng" dirty="0">
                <a:hlinkClick r:id="rId3"/>
              </a:rPr>
              <a:t>Instructors Corner | Department of Education | Commonwealth of Pennsylvania</a:t>
            </a:r>
            <a:r>
              <a:rPr lang="en-US" sz="2900" dirty="0"/>
              <a:t>.</a:t>
            </a:r>
          </a:p>
          <a:p>
            <a:pPr lvl="2"/>
            <a:endParaRPr lang="en-US" sz="2900" dirty="0"/>
          </a:p>
          <a:p>
            <a:pPr lvl="1">
              <a:buFont typeface="Arial" panose="020B0604020202020204" pitchFamily="34" charset="0"/>
              <a:buChar char="•"/>
            </a:pPr>
            <a:r>
              <a:rPr lang="en-US" sz="2900" b="1" dirty="0"/>
              <a:t>PA CHRI report </a:t>
            </a:r>
            <a:r>
              <a:rPr lang="en-US" sz="2900" dirty="0"/>
              <a:t>without any prohibitive offenses. </a:t>
            </a:r>
            <a:r>
              <a:rPr lang="en-US" sz="2900" b="1" dirty="0"/>
              <a:t>FBI Report, </a:t>
            </a:r>
            <a:r>
              <a:rPr lang="en-US" sz="2900" dirty="0"/>
              <a:t>if applicable.</a:t>
            </a:r>
          </a:p>
          <a:p>
            <a:pPr lvl="2"/>
            <a:endParaRPr lang="en-US" sz="2900" dirty="0"/>
          </a:p>
          <a:p>
            <a:pPr lvl="1">
              <a:buFont typeface="Arial" panose="020B0604020202020204" pitchFamily="34" charset="0"/>
              <a:buChar char="•"/>
            </a:pPr>
            <a:r>
              <a:rPr lang="en-US" sz="2900" b="1" dirty="0"/>
              <a:t>Performance Checklist. </a:t>
            </a:r>
            <a:r>
              <a:rPr lang="en-US" sz="2900" dirty="0"/>
              <a:t>This form found at </a:t>
            </a:r>
            <a:r>
              <a:rPr lang="en-US" sz="2900" u="sng" dirty="0">
                <a:hlinkClick r:id="rId3"/>
              </a:rPr>
              <a:t>Instructors Corner | Department of Education | Commonwealth of Pennsylvania</a:t>
            </a:r>
            <a:r>
              <a:rPr lang="en-US" sz="2900" dirty="0"/>
              <a:t> evidences student attainment of all state required curriculum objectives. This form should be available for all students enrolled regardless of completion status.</a:t>
            </a:r>
          </a:p>
          <a:p>
            <a:pPr lvl="2"/>
            <a:endParaRPr lang="en-US" sz="2600" dirty="0"/>
          </a:p>
          <a:p>
            <a:pPr lvl="3">
              <a:buFont typeface="Arial" panose="020B0604020202020204" pitchFamily="34" charset="0"/>
              <a:buChar char="•"/>
            </a:pPr>
            <a:endParaRPr lang="en-US" sz="2600" dirty="0"/>
          </a:p>
          <a:p>
            <a:pPr lvl="3">
              <a:buFont typeface="Arial" panose="020B0604020202020204" pitchFamily="34" charset="0"/>
              <a:buChar char="•"/>
            </a:pPr>
            <a:endParaRPr lang="en-US" sz="2600" dirty="0"/>
          </a:p>
          <a:p>
            <a:pPr lvl="2">
              <a:buFont typeface="Wingdings" panose="05000000000000000000" pitchFamily="2" charset="2"/>
              <a:buChar char="Ø"/>
            </a:pPr>
            <a:endParaRPr lang="en-US" sz="26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6DC8A215-E97B-BC88-5EC7-FA54DDA62FEC}"/>
              </a:ext>
            </a:extLst>
          </p:cNvPr>
          <p:cNvSpPr>
            <a:spLocks noGrp="1"/>
          </p:cNvSpPr>
          <p:nvPr>
            <p:ph type="sldNum" sz="quarter" idx="12"/>
          </p:nvPr>
        </p:nvSpPr>
        <p:spPr/>
        <p:txBody>
          <a:bodyPr/>
          <a:lstStyle/>
          <a:p>
            <a:fld id="{680C5762-CF65-4775-9966-A58D40CC61B9}" type="slidenum">
              <a:rPr lang="en-US" smtClean="0"/>
              <a:t>7</a:t>
            </a:fld>
            <a:endParaRPr lang="en-US"/>
          </a:p>
        </p:txBody>
      </p:sp>
    </p:spTree>
    <p:extLst>
      <p:ext uri="{BB962C8B-B14F-4D97-AF65-F5344CB8AC3E}">
        <p14:creationId xmlns:p14="http://schemas.microsoft.com/office/powerpoint/2010/main" val="2848547753"/>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30082-B517-EBEE-CB01-49F9A4623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87969-955B-385E-DF84-E326C916600B}"/>
              </a:ext>
            </a:extLst>
          </p:cNvPr>
          <p:cNvSpPr>
            <a:spLocks noGrp="1"/>
          </p:cNvSpPr>
          <p:nvPr>
            <p:ph type="title"/>
          </p:nvPr>
        </p:nvSpPr>
        <p:spPr/>
        <p:txBody>
          <a:bodyPr/>
          <a:lstStyle/>
          <a:p>
            <a:r>
              <a:rPr lang="en-US" dirty="0"/>
              <a:t>THE MONITORING PROCESS 3 part 3</a:t>
            </a:r>
          </a:p>
        </p:txBody>
      </p:sp>
      <p:sp>
        <p:nvSpPr>
          <p:cNvPr id="3" name="Content Placeholder 2">
            <a:extLst>
              <a:ext uri="{FF2B5EF4-FFF2-40B4-BE49-F238E27FC236}">
                <a16:creationId xmlns:a16="http://schemas.microsoft.com/office/drawing/2014/main" id="{870FA349-B436-1849-2486-3E158A2FA3F7}"/>
              </a:ext>
            </a:extLst>
          </p:cNvPr>
          <p:cNvSpPr>
            <a:spLocks noGrp="1"/>
          </p:cNvSpPr>
          <p:nvPr>
            <p:ph idx="1"/>
          </p:nvPr>
        </p:nvSpPr>
        <p:spPr>
          <a:xfrm>
            <a:off x="0" y="1371600"/>
            <a:ext cx="8915400" cy="5349875"/>
          </a:xfrm>
        </p:spPr>
        <p:txBody>
          <a:bodyPr>
            <a:normAutofit fontScale="25000" lnSpcReduction="20000"/>
          </a:bodyPr>
          <a:lstStyle/>
          <a:p>
            <a:r>
              <a:rPr lang="en-US" sz="7200" dirty="0"/>
              <a:t>Student Records</a:t>
            </a:r>
          </a:p>
          <a:p>
            <a:endParaRPr lang="en-US" sz="7200" dirty="0"/>
          </a:p>
          <a:p>
            <a:pPr lvl="1">
              <a:buFont typeface="Wingdings" panose="05000000000000000000" pitchFamily="2" charset="2"/>
              <a:buChar char="Ø"/>
            </a:pPr>
            <a:r>
              <a:rPr lang="en-US" sz="7200" dirty="0"/>
              <a:t>The following Student Records must be maintained for compliance monitoring by PDE.</a:t>
            </a:r>
          </a:p>
          <a:p>
            <a:pPr lvl="3">
              <a:buFont typeface="Arial" panose="020B0604020202020204" pitchFamily="34" charset="0"/>
              <a:buChar char="•"/>
            </a:pPr>
            <a:endParaRPr lang="en-US" sz="7200" dirty="0"/>
          </a:p>
          <a:p>
            <a:pPr lvl="1">
              <a:buFont typeface="Arial" panose="020B0604020202020204" pitchFamily="34" charset="0"/>
              <a:buChar char="•"/>
            </a:pPr>
            <a:r>
              <a:rPr lang="en-US" sz="7200" b="1" dirty="0"/>
              <a:t>Clinical Evaluation </a:t>
            </a:r>
            <a:r>
              <a:rPr lang="en-US" sz="7200" dirty="0"/>
              <a:t>demonstrates students met clinical level of achievement to pass the course. Assessment of student clinical performance should be supported by anecdotal evidence.</a:t>
            </a:r>
          </a:p>
          <a:p>
            <a:pPr lvl="2"/>
            <a:endParaRPr lang="en-US" sz="7200" dirty="0"/>
          </a:p>
          <a:p>
            <a:pPr lvl="1">
              <a:buFont typeface="Arial" panose="020B0604020202020204" pitchFamily="34" charset="0"/>
              <a:buChar char="•"/>
            </a:pPr>
            <a:r>
              <a:rPr lang="en-US" sz="7200" b="1" dirty="0"/>
              <a:t>Completion Certificate. </a:t>
            </a:r>
            <a:r>
              <a:rPr lang="en-US" sz="7200" dirty="0"/>
              <a:t>This is a permanent record to be retained indefinitely for all completers.</a:t>
            </a:r>
          </a:p>
          <a:p>
            <a:pPr lvl="2"/>
            <a:endParaRPr lang="en-US" sz="7200" dirty="0"/>
          </a:p>
          <a:p>
            <a:pPr lvl="1">
              <a:buFont typeface="Arial" panose="020B0604020202020204" pitchFamily="34" charset="0"/>
              <a:buChar char="•"/>
            </a:pPr>
            <a:r>
              <a:rPr lang="en-US" sz="7200" b="1" dirty="0"/>
              <a:t>Letter of Reimbursement</a:t>
            </a:r>
            <a:r>
              <a:rPr lang="en-US" sz="7200" dirty="0"/>
              <a:t> retained for self-pay students. </a:t>
            </a:r>
            <a:r>
              <a:rPr lang="en-US" sz="7200" b="1" dirty="0"/>
              <a:t>Invoices</a:t>
            </a:r>
            <a:r>
              <a:rPr lang="en-US" sz="7200" dirty="0"/>
              <a:t> must be retained for students who were sponsored in training. This is necessary to evidence the student did not pay and was not eligible for a letter of reimbursement.</a:t>
            </a:r>
          </a:p>
          <a:p>
            <a:pPr lvl="2"/>
            <a:endParaRPr lang="en-US" sz="7200" dirty="0"/>
          </a:p>
          <a:p>
            <a:pPr lvl="1">
              <a:buFont typeface="Arial" panose="020B0604020202020204" pitchFamily="34" charset="0"/>
              <a:buChar char="•"/>
            </a:pPr>
            <a:r>
              <a:rPr lang="en-US" sz="7200" b="1" dirty="0"/>
              <a:t>Act 14 Abuse Prevention Quiz </a:t>
            </a:r>
            <a:r>
              <a:rPr lang="en-US" sz="7200" dirty="0"/>
              <a:t>demonstrates students were taught and evaluated in state required curriculum content.</a:t>
            </a:r>
          </a:p>
          <a:p>
            <a:pPr lvl="2"/>
            <a:endParaRPr lang="en-US" sz="7200" dirty="0"/>
          </a:p>
          <a:p>
            <a:pPr marL="1371600" lvl="3" indent="0">
              <a:buNone/>
            </a:pPr>
            <a:endParaRPr lang="en-US" sz="7400" dirty="0"/>
          </a:p>
          <a:p>
            <a:pPr lvl="3">
              <a:buFont typeface="Arial" panose="020B0604020202020204" pitchFamily="34" charset="0"/>
              <a:buChar char="•"/>
            </a:pPr>
            <a:endParaRPr lang="en-US" sz="7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D2E64128-F668-C71A-1C08-A6CDE9625B2A}"/>
              </a:ext>
            </a:extLst>
          </p:cNvPr>
          <p:cNvSpPr>
            <a:spLocks noGrp="1"/>
          </p:cNvSpPr>
          <p:nvPr>
            <p:ph type="sldNum" sz="quarter" idx="12"/>
          </p:nvPr>
        </p:nvSpPr>
        <p:spPr/>
        <p:txBody>
          <a:bodyPr/>
          <a:lstStyle/>
          <a:p>
            <a:fld id="{680C5762-CF65-4775-9966-A58D40CC61B9}" type="slidenum">
              <a:rPr lang="en-US" smtClean="0"/>
              <a:t>8</a:t>
            </a:fld>
            <a:endParaRPr lang="en-US"/>
          </a:p>
        </p:txBody>
      </p:sp>
    </p:spTree>
    <p:extLst>
      <p:ext uri="{BB962C8B-B14F-4D97-AF65-F5344CB8AC3E}">
        <p14:creationId xmlns:p14="http://schemas.microsoft.com/office/powerpoint/2010/main" val="2182132023"/>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CC1A8-9F37-1B6A-E746-F16CEFA7B4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9DB0D-2FB1-D7E7-EC36-FDBE88D0E008}"/>
              </a:ext>
            </a:extLst>
          </p:cNvPr>
          <p:cNvSpPr>
            <a:spLocks noGrp="1"/>
          </p:cNvSpPr>
          <p:nvPr>
            <p:ph type="title"/>
          </p:nvPr>
        </p:nvSpPr>
        <p:spPr/>
        <p:txBody>
          <a:bodyPr/>
          <a:lstStyle/>
          <a:p>
            <a:r>
              <a:rPr lang="en-US" dirty="0"/>
              <a:t>Monitoring Process 4</a:t>
            </a:r>
          </a:p>
        </p:txBody>
      </p:sp>
      <p:sp>
        <p:nvSpPr>
          <p:cNvPr id="3" name="Content Placeholder 2">
            <a:extLst>
              <a:ext uri="{FF2B5EF4-FFF2-40B4-BE49-F238E27FC236}">
                <a16:creationId xmlns:a16="http://schemas.microsoft.com/office/drawing/2014/main" id="{927F2462-CD0C-48EF-4368-29EE572383F1}"/>
              </a:ext>
            </a:extLst>
          </p:cNvPr>
          <p:cNvSpPr>
            <a:spLocks noGrp="1"/>
          </p:cNvSpPr>
          <p:nvPr>
            <p:ph idx="1"/>
          </p:nvPr>
        </p:nvSpPr>
        <p:spPr>
          <a:xfrm>
            <a:off x="457200" y="1447801"/>
            <a:ext cx="8305800" cy="4419599"/>
          </a:xfrm>
        </p:spPr>
        <p:txBody>
          <a:bodyPr>
            <a:normAutofit/>
          </a:bodyPr>
          <a:lstStyle/>
          <a:p>
            <a:pPr marL="571500" indent="-457200"/>
            <a:r>
              <a:rPr lang="en-US" sz="1800" dirty="0"/>
              <a:t>Monitoring Process</a:t>
            </a:r>
          </a:p>
          <a:p>
            <a:pPr lvl="1">
              <a:buFont typeface="Wingdings" panose="05000000000000000000" pitchFamily="2" charset="2"/>
              <a:buChar char="Ø"/>
            </a:pPr>
            <a:r>
              <a:rPr lang="en-US" sz="1800" dirty="0"/>
              <a:t>Program operators will be notified at least one month prior to the start of the monitoring quarter (January - March, April - June, July - September and October - December).</a:t>
            </a:r>
          </a:p>
          <a:p>
            <a:pPr lvl="2">
              <a:buFont typeface="Wingdings" panose="05000000000000000000" pitchFamily="2" charset="2"/>
              <a:buChar char="Ø"/>
            </a:pPr>
            <a:endParaRPr lang="en-US" sz="1800" dirty="0"/>
          </a:p>
          <a:p>
            <a:pPr lvl="1">
              <a:buFont typeface="Wingdings" panose="05000000000000000000" pitchFamily="2" charset="2"/>
              <a:buChar char="Ø"/>
            </a:pPr>
            <a:r>
              <a:rPr lang="en-US" sz="1800" dirty="0"/>
              <a:t>Notification will consist of an introductory letter and will include a copy of the self-study booklet to be completed by the program.</a:t>
            </a:r>
          </a:p>
          <a:p>
            <a:pPr lvl="2">
              <a:buFont typeface="Wingdings" panose="05000000000000000000" pitchFamily="2" charset="2"/>
              <a:buChar char="Ø"/>
            </a:pPr>
            <a:endParaRPr lang="en-US" sz="1800" dirty="0"/>
          </a:p>
          <a:p>
            <a:pPr lvl="1">
              <a:buFont typeface="Wingdings" panose="05000000000000000000" pitchFamily="2" charset="2"/>
              <a:buChar char="Ø"/>
            </a:pPr>
            <a:r>
              <a:rPr lang="en-US" sz="1800" dirty="0"/>
              <a:t>Within four weeks of the receipt of the monitoring information packet, the Self-Study Booklet should be completed and returned to the Pennsylvania Department of Education, along with any other items identified in the monitoring notification.</a:t>
            </a:r>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dirty="0"/>
          </a:p>
          <a:p>
            <a:pPr marL="1371600" lvl="3" indent="0">
              <a:buNone/>
            </a:pPr>
            <a:endParaRPr lang="en-US" sz="180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663DFC93-14D3-578B-F736-8DA39C503BDB}"/>
              </a:ext>
            </a:extLst>
          </p:cNvPr>
          <p:cNvSpPr>
            <a:spLocks noGrp="1"/>
          </p:cNvSpPr>
          <p:nvPr>
            <p:ph type="sldNum" sz="quarter" idx="12"/>
          </p:nvPr>
        </p:nvSpPr>
        <p:spPr/>
        <p:txBody>
          <a:bodyPr/>
          <a:lstStyle/>
          <a:p>
            <a:fld id="{680C5762-CF65-4775-9966-A58D40CC61B9}" type="slidenum">
              <a:rPr lang="en-US" smtClean="0"/>
              <a:t>9</a:t>
            </a:fld>
            <a:endParaRPr lang="en-US"/>
          </a:p>
        </p:txBody>
      </p:sp>
    </p:spTree>
    <p:extLst>
      <p:ext uri="{BB962C8B-B14F-4D97-AF65-F5344CB8AC3E}">
        <p14:creationId xmlns:p14="http://schemas.microsoft.com/office/powerpoint/2010/main" val="1530368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0691E-2F6D-D383-DD72-882A586FC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8834E-D1B4-375E-A7ED-78FC37D48A4D}"/>
              </a:ext>
            </a:extLst>
          </p:cNvPr>
          <p:cNvSpPr>
            <a:spLocks noGrp="1"/>
          </p:cNvSpPr>
          <p:nvPr>
            <p:ph type="title"/>
          </p:nvPr>
        </p:nvSpPr>
        <p:spPr/>
        <p:txBody>
          <a:bodyPr/>
          <a:lstStyle/>
          <a:p>
            <a:r>
              <a:rPr lang="en-US" dirty="0"/>
              <a:t>Monitoring Process 4 part 1</a:t>
            </a:r>
          </a:p>
        </p:txBody>
      </p:sp>
      <p:sp>
        <p:nvSpPr>
          <p:cNvPr id="3" name="Content Placeholder 2">
            <a:extLst>
              <a:ext uri="{FF2B5EF4-FFF2-40B4-BE49-F238E27FC236}">
                <a16:creationId xmlns:a16="http://schemas.microsoft.com/office/drawing/2014/main" id="{BA7AE534-9DA4-92E7-2900-52F98BD8C6EA}"/>
              </a:ext>
            </a:extLst>
          </p:cNvPr>
          <p:cNvSpPr>
            <a:spLocks noGrp="1"/>
          </p:cNvSpPr>
          <p:nvPr>
            <p:ph idx="1"/>
          </p:nvPr>
        </p:nvSpPr>
        <p:spPr>
          <a:xfrm>
            <a:off x="457200" y="1447801"/>
            <a:ext cx="8305800" cy="4419599"/>
          </a:xfrm>
        </p:spPr>
        <p:txBody>
          <a:bodyPr>
            <a:normAutofit/>
          </a:bodyPr>
          <a:lstStyle/>
          <a:p>
            <a:pPr marL="571500" indent="-457200"/>
            <a:r>
              <a:rPr lang="en-US" sz="1800" dirty="0"/>
              <a:t>Monitoring Process</a:t>
            </a:r>
          </a:p>
          <a:p>
            <a:pPr marL="114300" indent="0">
              <a:buNone/>
            </a:pPr>
            <a:endParaRPr lang="en-US" sz="1800" dirty="0"/>
          </a:p>
          <a:p>
            <a:pPr marL="114300" indent="0">
              <a:buNone/>
            </a:pPr>
            <a:endParaRPr lang="en-US" sz="1800" dirty="0"/>
          </a:p>
          <a:p>
            <a:pPr lvl="2">
              <a:buFont typeface="Wingdings" panose="05000000000000000000" pitchFamily="2" charset="2"/>
              <a:buChar char="Ø"/>
            </a:pPr>
            <a:r>
              <a:rPr lang="en-US" sz="1800" dirty="0"/>
              <a:t>After initial review of submitted materials, an advisor from the Pennsylvania Department of Education will contact the program coordinator to schedule a date for the compliance visit. The compliance visit may be conducted via virtual meeting or on site. During the visit, the advisor will conduct a visual inspection of the training spaces to include an inventory of required lab equipment. The advisor will also ask to interview recent program completers.</a:t>
            </a:r>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dirty="0"/>
          </a:p>
          <a:p>
            <a:pPr marL="1371600" lvl="3" indent="0">
              <a:buNone/>
            </a:pPr>
            <a:endParaRPr lang="en-US" sz="180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55B376F6-487F-706C-8A39-F3D572CFD142}"/>
              </a:ext>
            </a:extLst>
          </p:cNvPr>
          <p:cNvSpPr>
            <a:spLocks noGrp="1"/>
          </p:cNvSpPr>
          <p:nvPr>
            <p:ph type="sldNum" sz="quarter" idx="12"/>
          </p:nvPr>
        </p:nvSpPr>
        <p:spPr/>
        <p:txBody>
          <a:bodyPr/>
          <a:lstStyle/>
          <a:p>
            <a:fld id="{680C5762-CF65-4775-9966-A58D40CC61B9}" type="slidenum">
              <a:rPr lang="en-US" smtClean="0"/>
              <a:t>10</a:t>
            </a:fld>
            <a:endParaRPr lang="en-US"/>
          </a:p>
        </p:txBody>
      </p:sp>
    </p:spTree>
    <p:extLst>
      <p:ext uri="{BB962C8B-B14F-4D97-AF65-F5344CB8AC3E}">
        <p14:creationId xmlns:p14="http://schemas.microsoft.com/office/powerpoint/2010/main" val="297679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E1970-3CD0-BC50-05F8-BE436DB1BA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F54200-7CE4-6D00-05D8-5397A39A7EB9}"/>
              </a:ext>
            </a:extLst>
          </p:cNvPr>
          <p:cNvSpPr>
            <a:spLocks noGrp="1"/>
          </p:cNvSpPr>
          <p:nvPr>
            <p:ph type="title"/>
          </p:nvPr>
        </p:nvSpPr>
        <p:spPr/>
        <p:txBody>
          <a:bodyPr/>
          <a:lstStyle/>
          <a:p>
            <a:r>
              <a:rPr lang="en-US" dirty="0"/>
              <a:t>Monitoring Process 4 part 2</a:t>
            </a:r>
          </a:p>
        </p:txBody>
      </p:sp>
      <p:sp>
        <p:nvSpPr>
          <p:cNvPr id="3" name="Content Placeholder 2">
            <a:extLst>
              <a:ext uri="{FF2B5EF4-FFF2-40B4-BE49-F238E27FC236}">
                <a16:creationId xmlns:a16="http://schemas.microsoft.com/office/drawing/2014/main" id="{95CBB544-631B-F14C-22AA-AF895E16C4F8}"/>
              </a:ext>
            </a:extLst>
          </p:cNvPr>
          <p:cNvSpPr>
            <a:spLocks noGrp="1"/>
          </p:cNvSpPr>
          <p:nvPr>
            <p:ph idx="1"/>
          </p:nvPr>
        </p:nvSpPr>
        <p:spPr>
          <a:xfrm>
            <a:off x="457200" y="1447801"/>
            <a:ext cx="8305800" cy="4419599"/>
          </a:xfrm>
        </p:spPr>
        <p:txBody>
          <a:bodyPr>
            <a:normAutofit/>
          </a:bodyPr>
          <a:lstStyle/>
          <a:p>
            <a:pPr marL="571500" indent="-457200"/>
            <a:r>
              <a:rPr lang="en-US" sz="1800" dirty="0"/>
              <a:t>Monitoring Process Outcome</a:t>
            </a:r>
          </a:p>
          <a:p>
            <a:pPr lvl="2">
              <a:buFont typeface="Wingdings" panose="05000000000000000000" pitchFamily="2" charset="2"/>
              <a:buChar char="Ø"/>
            </a:pPr>
            <a:r>
              <a:rPr lang="en-US" sz="1800" b="1" dirty="0"/>
              <a:t>Approval Without Required Improvements or Recommendations</a:t>
            </a:r>
          </a:p>
          <a:p>
            <a:pPr lvl="2">
              <a:buFont typeface="Wingdings" panose="05000000000000000000" pitchFamily="2" charset="2"/>
              <a:buChar char="Ø"/>
            </a:pPr>
            <a:endParaRPr lang="en-US" sz="1800" dirty="0"/>
          </a:p>
          <a:p>
            <a:pPr lvl="3">
              <a:buFont typeface="Arial" panose="020B0604020202020204" pitchFamily="34" charset="0"/>
              <a:buChar char="•"/>
            </a:pPr>
            <a:r>
              <a:rPr lang="en-US" sz="1800" dirty="0"/>
              <a:t>The program has been compliant with OBRA and Act 14 resulting in no required improvements. A letter of re-approval will be forthcoming.</a:t>
            </a:r>
          </a:p>
          <a:p>
            <a:pPr lvl="3">
              <a:buFont typeface="Arial" panose="020B0604020202020204" pitchFamily="34" charset="0"/>
              <a:buChar char="•"/>
            </a:pPr>
            <a:endParaRPr lang="en-US" sz="1800" dirty="0"/>
          </a:p>
          <a:p>
            <a:pPr lvl="2">
              <a:buFont typeface="Wingdings" panose="05000000000000000000" pitchFamily="2" charset="2"/>
              <a:buChar char="Ø"/>
            </a:pPr>
            <a:r>
              <a:rPr lang="en-US" sz="1800" b="1" dirty="0"/>
              <a:t>Approval with Required Improvements</a:t>
            </a:r>
            <a:endParaRPr lang="en-US" sz="1800" dirty="0"/>
          </a:p>
          <a:p>
            <a:pPr lvl="2"/>
            <a:endParaRPr lang="en-US" sz="1800" dirty="0"/>
          </a:p>
          <a:p>
            <a:pPr lvl="2"/>
            <a:r>
              <a:rPr lang="en-US" sz="1800" dirty="0"/>
              <a:t>The program has been approved as having sufficient content to continue nurse aide training under OBRA Regulations and Act 14 but required improvements will strengthen the program and will be contained in a statement of findings.</a:t>
            </a:r>
          </a:p>
          <a:p>
            <a:pPr marL="914400" lvl="2" indent="0">
              <a:buNone/>
            </a:pPr>
            <a:endParaRPr lang="en-US" sz="1800" dirty="0"/>
          </a:p>
          <a:p>
            <a:pPr lvl="2"/>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dirty="0"/>
          </a:p>
          <a:p>
            <a:pPr marL="1371600" lvl="3" indent="0">
              <a:buNone/>
            </a:pPr>
            <a:endParaRPr lang="en-US" sz="180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1266FDFD-A9A5-4151-9C74-3DDBDD32813A}"/>
              </a:ext>
            </a:extLst>
          </p:cNvPr>
          <p:cNvSpPr>
            <a:spLocks noGrp="1"/>
          </p:cNvSpPr>
          <p:nvPr>
            <p:ph type="sldNum" sz="quarter" idx="12"/>
          </p:nvPr>
        </p:nvSpPr>
        <p:spPr/>
        <p:txBody>
          <a:bodyPr/>
          <a:lstStyle/>
          <a:p>
            <a:fld id="{680C5762-CF65-4775-9966-A58D40CC61B9}" type="slidenum">
              <a:rPr lang="en-US" smtClean="0"/>
              <a:t>11</a:t>
            </a:fld>
            <a:endParaRPr lang="en-US"/>
          </a:p>
        </p:txBody>
      </p:sp>
    </p:spTree>
    <p:extLst>
      <p:ext uri="{BB962C8B-B14F-4D97-AF65-F5344CB8AC3E}">
        <p14:creationId xmlns:p14="http://schemas.microsoft.com/office/powerpoint/2010/main" val="703058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CF962-AB10-02A4-EFF5-620801BAB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9BB50-BF59-B44A-FC44-C88AC956110D}"/>
              </a:ext>
            </a:extLst>
          </p:cNvPr>
          <p:cNvSpPr>
            <a:spLocks noGrp="1"/>
          </p:cNvSpPr>
          <p:nvPr>
            <p:ph type="title"/>
          </p:nvPr>
        </p:nvSpPr>
        <p:spPr/>
        <p:txBody>
          <a:bodyPr/>
          <a:lstStyle/>
          <a:p>
            <a:r>
              <a:rPr lang="en-US" dirty="0"/>
              <a:t>Monitoring Process 4 part 3</a:t>
            </a:r>
          </a:p>
        </p:txBody>
      </p:sp>
      <p:sp>
        <p:nvSpPr>
          <p:cNvPr id="3" name="Content Placeholder 2">
            <a:extLst>
              <a:ext uri="{FF2B5EF4-FFF2-40B4-BE49-F238E27FC236}">
                <a16:creationId xmlns:a16="http://schemas.microsoft.com/office/drawing/2014/main" id="{EE774274-4A8F-47E0-501C-447DEC0E6406}"/>
              </a:ext>
            </a:extLst>
          </p:cNvPr>
          <p:cNvSpPr>
            <a:spLocks noGrp="1"/>
          </p:cNvSpPr>
          <p:nvPr>
            <p:ph idx="1"/>
          </p:nvPr>
        </p:nvSpPr>
        <p:spPr>
          <a:xfrm>
            <a:off x="457200" y="1447801"/>
            <a:ext cx="8305800" cy="4419599"/>
          </a:xfrm>
        </p:spPr>
        <p:txBody>
          <a:bodyPr>
            <a:normAutofit fontScale="92500" lnSpcReduction="10000"/>
          </a:bodyPr>
          <a:lstStyle/>
          <a:p>
            <a:pPr marL="571500" indent="-457200"/>
            <a:r>
              <a:rPr lang="en-US" sz="1900" dirty="0"/>
              <a:t>Monitoring Process Outcome</a:t>
            </a:r>
          </a:p>
          <a:p>
            <a:pPr lvl="1">
              <a:buFont typeface="Wingdings" panose="05000000000000000000" pitchFamily="2" charset="2"/>
              <a:buChar char="Ø"/>
            </a:pPr>
            <a:r>
              <a:rPr lang="en-US" sz="1900" b="1" dirty="0"/>
              <a:t>Non-compliant With Required Improvements</a:t>
            </a:r>
            <a:endParaRPr lang="en-US" sz="1900" dirty="0"/>
          </a:p>
          <a:p>
            <a:pPr lvl="2"/>
            <a:r>
              <a:rPr lang="en-US" sz="1900" dirty="0"/>
              <a:t>The program does not meet either OBRA Regulations or Act 14 requirements.</a:t>
            </a:r>
          </a:p>
          <a:p>
            <a:pPr lvl="2"/>
            <a:endParaRPr lang="en-US" sz="1900" dirty="0"/>
          </a:p>
          <a:p>
            <a:pPr lvl="2"/>
            <a:r>
              <a:rPr lang="en-US" sz="1900" dirty="0"/>
              <a:t>The PDE advisor will send correspondence outlining the specific noncompliance item(s).</a:t>
            </a:r>
          </a:p>
          <a:p>
            <a:pPr marL="914400" lvl="2" indent="0">
              <a:buNone/>
            </a:pPr>
            <a:endParaRPr lang="en-US" sz="1900" dirty="0"/>
          </a:p>
          <a:p>
            <a:pPr lvl="2"/>
            <a:r>
              <a:rPr lang="en-US" sz="1900" dirty="0"/>
              <a:t>The Pennsylvania Department of Education advisor will notify the testing agency of the noncompliance.</a:t>
            </a:r>
          </a:p>
          <a:p>
            <a:pPr marL="914400" lvl="2" indent="0">
              <a:buNone/>
            </a:pPr>
            <a:endParaRPr lang="en-US" sz="1900" dirty="0"/>
          </a:p>
          <a:p>
            <a:pPr lvl="2"/>
            <a:r>
              <a:rPr lang="en-US" sz="1900" dirty="0"/>
              <a:t>Students who are still in training will be allowed to finish the program and take the state competency test. However, no future nurse aide training programs may be conducted until the noncompliant and required improvements issues are resolved.</a:t>
            </a:r>
          </a:p>
          <a:p>
            <a:pPr lvl="2">
              <a:buFont typeface="Wingdings" panose="05000000000000000000" pitchFamily="2" charset="2"/>
              <a:buChar char="Ø"/>
            </a:pPr>
            <a:endParaRPr lang="en-US" sz="2200" dirty="0"/>
          </a:p>
          <a:p>
            <a:pPr lvl="2"/>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dirty="0"/>
          </a:p>
          <a:p>
            <a:pPr marL="1371600" lvl="3" indent="0">
              <a:buNone/>
            </a:pPr>
            <a:endParaRPr lang="en-US" sz="180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1DE13726-A778-FE51-99F2-9D6F666662F9}"/>
              </a:ext>
            </a:extLst>
          </p:cNvPr>
          <p:cNvSpPr>
            <a:spLocks noGrp="1"/>
          </p:cNvSpPr>
          <p:nvPr>
            <p:ph type="sldNum" sz="quarter" idx="12"/>
          </p:nvPr>
        </p:nvSpPr>
        <p:spPr/>
        <p:txBody>
          <a:bodyPr/>
          <a:lstStyle/>
          <a:p>
            <a:fld id="{680C5762-CF65-4775-9966-A58D40CC61B9}" type="slidenum">
              <a:rPr lang="en-US" smtClean="0"/>
              <a:t>12</a:t>
            </a:fld>
            <a:endParaRPr lang="en-US"/>
          </a:p>
        </p:txBody>
      </p:sp>
    </p:spTree>
    <p:extLst>
      <p:ext uri="{BB962C8B-B14F-4D97-AF65-F5344CB8AC3E}">
        <p14:creationId xmlns:p14="http://schemas.microsoft.com/office/powerpoint/2010/main" val="3181805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3E8B1-ADB3-35F1-34BB-69D2BDDC05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162BE-0729-53F6-BA77-15DAC93FDA55}"/>
              </a:ext>
            </a:extLst>
          </p:cNvPr>
          <p:cNvSpPr>
            <a:spLocks noGrp="1"/>
          </p:cNvSpPr>
          <p:nvPr>
            <p:ph type="title"/>
          </p:nvPr>
        </p:nvSpPr>
        <p:spPr/>
        <p:txBody>
          <a:bodyPr/>
          <a:lstStyle/>
          <a:p>
            <a:r>
              <a:rPr lang="en-US" dirty="0"/>
              <a:t>Monitoring Process 4 part 4</a:t>
            </a:r>
          </a:p>
        </p:txBody>
      </p:sp>
      <p:sp>
        <p:nvSpPr>
          <p:cNvPr id="3" name="Content Placeholder 2">
            <a:extLst>
              <a:ext uri="{FF2B5EF4-FFF2-40B4-BE49-F238E27FC236}">
                <a16:creationId xmlns:a16="http://schemas.microsoft.com/office/drawing/2014/main" id="{5A329505-50A3-332B-A2A9-22F9EDF484F9}"/>
              </a:ext>
            </a:extLst>
          </p:cNvPr>
          <p:cNvSpPr>
            <a:spLocks noGrp="1"/>
          </p:cNvSpPr>
          <p:nvPr>
            <p:ph idx="1"/>
          </p:nvPr>
        </p:nvSpPr>
        <p:spPr>
          <a:xfrm>
            <a:off x="419100" y="1295400"/>
            <a:ext cx="8305800" cy="5060950"/>
          </a:xfrm>
        </p:spPr>
        <p:txBody>
          <a:bodyPr>
            <a:normAutofit fontScale="25000" lnSpcReduction="20000"/>
          </a:bodyPr>
          <a:lstStyle/>
          <a:p>
            <a:pPr marL="571500" indent="-457200"/>
            <a:r>
              <a:rPr lang="en-US" sz="7200" dirty="0"/>
              <a:t>Monitoring Process Outcome</a:t>
            </a:r>
          </a:p>
          <a:p>
            <a:pPr marL="914400" lvl="2" indent="0">
              <a:buNone/>
            </a:pPr>
            <a:r>
              <a:rPr lang="en-US" sz="7200" b="1" dirty="0"/>
              <a:t>Approval Withdrawn</a:t>
            </a:r>
          </a:p>
          <a:p>
            <a:pPr lvl="2">
              <a:buFont typeface="Wingdings" panose="05000000000000000000" pitchFamily="2" charset="2"/>
              <a:buChar char="Ø"/>
            </a:pPr>
            <a:endParaRPr lang="en-US" sz="7200" b="1" dirty="0"/>
          </a:p>
          <a:p>
            <a:pPr lvl="1">
              <a:buFont typeface="Arial" panose="020B0604020202020204" pitchFamily="34" charset="0"/>
              <a:buChar char="•"/>
            </a:pPr>
            <a:r>
              <a:rPr lang="en-US" sz="7200" dirty="0"/>
              <a:t>A program is given 30 days to complete and return the statement of findings with methods of remedy identified.</a:t>
            </a:r>
          </a:p>
          <a:p>
            <a:pPr marL="400050" lvl="1" indent="0">
              <a:buNone/>
            </a:pPr>
            <a:endParaRPr lang="en-US" sz="7200" dirty="0"/>
          </a:p>
          <a:p>
            <a:pPr lvl="2">
              <a:buFont typeface="Wingdings" panose="05000000000000000000" pitchFamily="2" charset="2"/>
              <a:buChar char="Ø"/>
            </a:pPr>
            <a:r>
              <a:rPr lang="en-US" sz="7200" dirty="0"/>
              <a:t>The advisor will review the program’s methods of remedy.</a:t>
            </a:r>
          </a:p>
          <a:p>
            <a:pPr lvl="1">
              <a:buFont typeface="Wingdings" panose="05000000000000000000" pitchFamily="2" charset="2"/>
              <a:buChar char="Ø"/>
            </a:pPr>
            <a:endParaRPr lang="en-US" sz="7200" dirty="0"/>
          </a:p>
          <a:p>
            <a:pPr lvl="2">
              <a:buFont typeface="Wingdings" panose="05000000000000000000" pitchFamily="2" charset="2"/>
              <a:buChar char="Ø"/>
            </a:pPr>
            <a:r>
              <a:rPr lang="en-US" sz="7200" dirty="0"/>
              <a:t>If the program’s methods of remedy satisfactorily address the compliance issues and/or the required improvements, then a letter of approval will be sent to the program administrator and a copy to the program coordinator.</a:t>
            </a:r>
          </a:p>
          <a:p>
            <a:pPr lvl="1">
              <a:buFont typeface="Wingdings" panose="05000000000000000000" pitchFamily="2" charset="2"/>
              <a:buChar char="Ø"/>
            </a:pPr>
            <a:endParaRPr lang="en-US" sz="7200" dirty="0"/>
          </a:p>
          <a:p>
            <a:pPr lvl="2">
              <a:buFont typeface="Wingdings" panose="05000000000000000000" pitchFamily="2" charset="2"/>
              <a:buChar char="Ø"/>
            </a:pPr>
            <a:r>
              <a:rPr lang="en-US" sz="7200" dirty="0"/>
              <a:t>If the methods of remedy do not satisfactorily address the required improvements, the advisor will request additional information.</a:t>
            </a:r>
          </a:p>
          <a:p>
            <a:pPr lvl="1">
              <a:buFont typeface="Wingdings" panose="05000000000000000000" pitchFamily="2" charset="2"/>
              <a:buChar char="Ø"/>
            </a:pPr>
            <a:endParaRPr lang="en-US" sz="7200" dirty="0"/>
          </a:p>
          <a:p>
            <a:pPr lvl="2">
              <a:buFont typeface="Wingdings" panose="05000000000000000000" pitchFamily="2" charset="2"/>
              <a:buChar char="Ø"/>
            </a:pPr>
            <a:r>
              <a:rPr lang="en-US" sz="7200" dirty="0"/>
              <a:t>Approval of the program is contingent upon an acceptable plan of correction for the deficiencies identified in the statement of findings.</a:t>
            </a:r>
          </a:p>
          <a:p>
            <a:pPr lvl="1">
              <a:buFont typeface="Arial" panose="020B0604020202020204" pitchFamily="34" charset="0"/>
              <a:buChar char="•"/>
            </a:pPr>
            <a:endParaRPr lang="en-US" sz="7200" dirty="0"/>
          </a:p>
          <a:p>
            <a:pPr marL="914400" lvl="2" indent="0">
              <a:buNone/>
            </a:pPr>
            <a:endParaRPr lang="en-US" sz="7200" dirty="0"/>
          </a:p>
          <a:p>
            <a:pPr marL="114300" indent="0">
              <a:buNone/>
            </a:pPr>
            <a:endParaRPr lang="en-US" sz="7200" dirty="0"/>
          </a:p>
          <a:p>
            <a:pPr lvl="2"/>
            <a:endParaRPr lang="en-US" sz="7200" dirty="0"/>
          </a:p>
          <a:p>
            <a:pPr marL="914400" lvl="2" indent="0">
              <a:buNone/>
            </a:pPr>
            <a:endParaRPr lang="en-US" sz="1900" dirty="0"/>
          </a:p>
          <a:p>
            <a:pPr lvl="2">
              <a:buFont typeface="Wingdings" panose="05000000000000000000" pitchFamily="2" charset="2"/>
              <a:buChar char="Ø"/>
            </a:pPr>
            <a:endParaRPr lang="en-US" sz="2200" dirty="0"/>
          </a:p>
          <a:p>
            <a:pPr lvl="2"/>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dirty="0"/>
          </a:p>
          <a:p>
            <a:pPr marL="1371600" lvl="3" indent="0">
              <a:buNone/>
            </a:pPr>
            <a:endParaRPr lang="en-US" sz="1800" dirty="0"/>
          </a:p>
          <a:p>
            <a:pPr lvl="3">
              <a:buFont typeface="Arial" panose="020B0604020202020204" pitchFamily="34" charset="0"/>
              <a:buChar char="•"/>
            </a:pPr>
            <a:endParaRPr lang="en-US" sz="14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800" dirty="0"/>
          </a:p>
          <a:p>
            <a:pPr lvl="2">
              <a:buFont typeface="Wingdings" panose="05000000000000000000" pitchFamily="2" charset="2"/>
              <a:buChar char="Ø"/>
            </a:pPr>
            <a:endParaRPr lang="en-US" sz="1300" dirty="0"/>
          </a:p>
        </p:txBody>
      </p:sp>
      <p:sp>
        <p:nvSpPr>
          <p:cNvPr id="4" name="Slide Number Placeholder 3">
            <a:extLst>
              <a:ext uri="{FF2B5EF4-FFF2-40B4-BE49-F238E27FC236}">
                <a16:creationId xmlns:a16="http://schemas.microsoft.com/office/drawing/2014/main" id="{804667E9-917D-D979-11CC-29BCB0AA0DBA}"/>
              </a:ext>
            </a:extLst>
          </p:cNvPr>
          <p:cNvSpPr>
            <a:spLocks noGrp="1"/>
          </p:cNvSpPr>
          <p:nvPr>
            <p:ph type="sldNum" sz="quarter" idx="12"/>
          </p:nvPr>
        </p:nvSpPr>
        <p:spPr/>
        <p:txBody>
          <a:bodyPr/>
          <a:lstStyle/>
          <a:p>
            <a:fld id="{680C5762-CF65-4775-9966-A58D40CC61B9}" type="slidenum">
              <a:rPr lang="en-US" smtClean="0"/>
              <a:t>13</a:t>
            </a:fld>
            <a:endParaRPr lang="en-US"/>
          </a:p>
        </p:txBody>
      </p:sp>
    </p:spTree>
    <p:extLst>
      <p:ext uri="{BB962C8B-B14F-4D97-AF65-F5344CB8AC3E}">
        <p14:creationId xmlns:p14="http://schemas.microsoft.com/office/powerpoint/2010/main" val="972403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Contact</a:t>
            </a:r>
            <a:r>
              <a:rPr lang="en-US" baseline="0" dirty="0"/>
              <a:t>/Mission</a:t>
            </a:r>
            <a:endParaRPr lang="en-US" dirty="0"/>
          </a:p>
        </p:txBody>
      </p:sp>
      <p:sp>
        <p:nvSpPr>
          <p:cNvPr id="10" name="Content Placeholder 9">
            <a:extLst>
              <a:ext uri="{FF2B5EF4-FFF2-40B4-BE49-F238E27FC236}">
                <a16:creationId xmlns:a16="http://schemas.microsoft.com/office/drawing/2014/main" id="{0B9204ED-2DC1-8BBC-57A9-83A525129F8B}"/>
              </a:ext>
            </a:extLst>
          </p:cNvPr>
          <p:cNvSpPr>
            <a:spLocks noGrp="1"/>
          </p:cNvSpPr>
          <p:nvPr>
            <p:ph idx="1"/>
          </p:nvPr>
        </p:nvSpPr>
        <p:spPr/>
        <p:txBody>
          <a:bodyPr>
            <a:normAutofit/>
          </a:bodyPr>
          <a:lstStyle/>
          <a:p>
            <a:pPr marL="0" indent="0" algn="ctr">
              <a:buNone/>
            </a:pPr>
            <a:endParaRPr lang="en-US" altLang="en-US" sz="3200" dirty="0">
              <a:solidFill>
                <a:srgbClr val="000000"/>
              </a:solidFill>
              <a:latin typeface="Arial" panose="020B0604020202020204" pitchFamily="34" charset="0"/>
              <a:ea typeface="Verdana" pitchFamily="34" charset="0"/>
              <a:cs typeface="Arial" panose="020B0604020202020204" pitchFamily="34" charset="0"/>
            </a:endParaRPr>
          </a:p>
          <a:p>
            <a:pPr marL="0" indent="0" algn="ctr">
              <a:buNone/>
            </a:pPr>
            <a:r>
              <a:rPr lang="en-US" altLang="en-US" sz="1800" dirty="0">
                <a:solidFill>
                  <a:srgbClr val="000000"/>
                </a:solidFill>
                <a:latin typeface="Arial" panose="020B0604020202020204" pitchFamily="34" charset="0"/>
                <a:ea typeface="Verdana" pitchFamily="34" charset="0"/>
                <a:cs typeface="Arial" panose="020B0604020202020204" pitchFamily="34" charset="0"/>
              </a:rPr>
              <a:t>For more information on the (the topic of the presentation) please visit PDE’s website at </a:t>
            </a:r>
            <a:r>
              <a:rPr lang="en-US" altLang="en-US" sz="1800" u="sng" dirty="0">
                <a:solidFill>
                  <a:srgbClr val="0000FF"/>
                </a:solidFill>
                <a:latin typeface="Arial" panose="020B0604020202020204" pitchFamily="34" charset="0"/>
                <a:ea typeface="Verdana" pitchFamily="34" charset="0"/>
                <a:cs typeface="Arial" panose="020B0604020202020204" pitchFamily="34" charset="0"/>
                <a:hlinkClick r:id="rId3"/>
              </a:rPr>
              <a:t>www.education.pa.gov</a:t>
            </a:r>
            <a:r>
              <a:rPr lang="en-US" altLang="en-US" sz="1800" u="sng" dirty="0">
                <a:solidFill>
                  <a:srgbClr val="0000FF"/>
                </a:solidFill>
                <a:latin typeface="Arial" panose="020B0604020202020204" pitchFamily="34" charset="0"/>
                <a:ea typeface="Verdana" pitchFamily="34" charset="0"/>
                <a:cs typeface="Arial" panose="020B0604020202020204" pitchFamily="34" charset="0"/>
              </a:rPr>
              <a:t> </a:t>
            </a:r>
          </a:p>
          <a:p>
            <a:pPr marL="0" indent="0" algn="ctr">
              <a:buNone/>
            </a:pPr>
            <a:endParaRPr lang="en-US" altLang="en-US" sz="1800" dirty="0">
              <a:solidFill>
                <a:srgbClr val="000000"/>
              </a:solidFill>
              <a:latin typeface="Arial" panose="020B0604020202020204" pitchFamily="34" charset="0"/>
              <a:ea typeface="Verdana" pitchFamily="34" charset="0"/>
              <a:cs typeface="Arial" panose="020B0604020202020204" pitchFamily="34" charset="0"/>
            </a:endParaRPr>
          </a:p>
          <a:p>
            <a:pPr marL="0" indent="0" algn="ctr">
              <a:buNone/>
            </a:pPr>
            <a:r>
              <a:rPr lang="en-US" sz="1800" i="1" dirty="0"/>
              <a:t>The mission of the Department of Education is to ensure that every learner has access to a world-class education system that academically prepares children and adults to succeed as productive citizens. Further, the Department seeks to establish a culture that is committed to improving opportunities throughout the commonwealth by ensuring that technical support, resources, and optimal learning environments are available for all students, whether children or adults</a:t>
            </a:r>
            <a:r>
              <a:rPr lang="en-US" sz="1400" i="1" dirty="0"/>
              <a:t>.</a:t>
            </a:r>
            <a:endParaRPr lang="en-US" sz="1400" dirty="0"/>
          </a:p>
        </p:txBody>
      </p:sp>
      <p:sp>
        <p:nvSpPr>
          <p:cNvPr id="5" name="Date Placeholder 4"/>
          <p:cNvSpPr>
            <a:spLocks noGrp="1"/>
          </p:cNvSpPr>
          <p:nvPr>
            <p:ph type="dt" sz="half" idx="10"/>
          </p:nvPr>
        </p:nvSpPr>
        <p:spPr/>
        <p:txBody>
          <a:bodyPr/>
          <a:lstStyle/>
          <a:p>
            <a:fld id="{C5609242-B7C9-4E08-B84E-BC2A06CF552E}" type="datetime1">
              <a:rPr lang="en-US" smtClean="0"/>
              <a:t>9/17/2026</a:t>
            </a:fld>
            <a:endParaRPr lang="en-US"/>
          </a:p>
        </p:txBody>
      </p:sp>
      <p:sp>
        <p:nvSpPr>
          <p:cNvPr id="4" name="Slide Number Placeholder 3"/>
          <p:cNvSpPr>
            <a:spLocks noGrp="1"/>
          </p:cNvSpPr>
          <p:nvPr>
            <p:ph type="sldNum" sz="quarter" idx="12"/>
          </p:nvPr>
        </p:nvSpPr>
        <p:spPr/>
        <p:txBody>
          <a:bodyPr/>
          <a:lstStyle/>
          <a:p>
            <a:fld id="{680C5762-CF65-4775-9966-A58D40CC61B9}" type="slidenum">
              <a:rPr lang="en-US" smtClean="0"/>
              <a:t>14</a:t>
            </a:fld>
            <a:endParaRPr lang="en-US"/>
          </a:p>
        </p:txBody>
      </p:sp>
    </p:spTree>
    <p:extLst>
      <p:ext uri="{BB962C8B-B14F-4D97-AF65-F5344CB8AC3E}">
        <p14:creationId xmlns:p14="http://schemas.microsoft.com/office/powerpoint/2010/main" val="2283214525"/>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DE PowerPoint Template - ADA Accessible  -  version 1.0: 7/21/23 10:12 AM  -  Read-Only" id="{B60E4BA7-3D23-914F-9F78-57D86BC0AAA8}" vid="{7552D814-C380-D742-A299-4A10415536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4d6b4e1-a671-4dd6-b6f1-ff96368bd6b7">
      <Terms xmlns="http://schemas.microsoft.com/office/infopath/2007/PartnerControls"/>
    </lcf76f155ced4ddcb4097134ff3c332f>
    <TaxCatchAll xmlns="cc953627-79e3-4c20-8eca-a8a5f59d25b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E8732BA1DA0FD429E90BF33985FD1A9" ma:contentTypeVersion="11" ma:contentTypeDescription="Create a new document." ma:contentTypeScope="" ma:versionID="45031beb6a0051b9035a4987cee0bfd9">
  <xsd:schema xmlns:xsd="http://www.w3.org/2001/XMLSchema" xmlns:xs="http://www.w3.org/2001/XMLSchema" xmlns:p="http://schemas.microsoft.com/office/2006/metadata/properties" xmlns:ns2="a4d6b4e1-a671-4dd6-b6f1-ff96368bd6b7" xmlns:ns3="cc953627-79e3-4c20-8eca-a8a5f59d25ba" targetNamespace="http://schemas.microsoft.com/office/2006/metadata/properties" ma:root="true" ma:fieldsID="a834761f2f038bdb126ac3e813ae27f0" ns2:_="" ns3:_="">
    <xsd:import namespace="a4d6b4e1-a671-4dd6-b6f1-ff96368bd6b7"/>
    <xsd:import namespace="cc953627-79e3-4c20-8eca-a8a5f59d25b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6b4e1-a671-4dd6-b6f1-ff96368bd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3380fc7-fa52-4f73-84dd-cd41989e36d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953627-79e3-4c20-8eca-a8a5f59d25b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98fe64-e192-425d-b8d4-2bb1d206eb07}" ma:internalName="TaxCatchAll" ma:showField="CatchAllData" ma:web="cc953627-79e3-4c20-8eca-a8a5f59d25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2A4EA4-2FD6-46CD-858F-1ABF09EFBD7C}">
  <ds:schemaRefs>
    <ds:schemaRef ds:uri="http://schemas.microsoft.com/sharepoint/v3/contenttype/forms"/>
  </ds:schemaRefs>
</ds:datastoreItem>
</file>

<file path=customXml/itemProps2.xml><?xml version="1.0" encoding="utf-8"?>
<ds:datastoreItem xmlns:ds="http://schemas.openxmlformats.org/officeDocument/2006/customXml" ds:itemID="{B345E959-B139-4928-B6C0-4290FBE61FC4}">
  <ds:schemaRefs>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http://purl.org/dc/terms/"/>
    <ds:schemaRef ds:uri="http://schemas.microsoft.com/office/infopath/2007/PartnerControls"/>
    <ds:schemaRef ds:uri="http://purl.org/dc/dcmitype/"/>
    <ds:schemaRef ds:uri="cc953627-79e3-4c20-8eca-a8a5f59d25ba"/>
    <ds:schemaRef ds:uri="a4d6b4e1-a671-4dd6-b6f1-ff96368bd6b7"/>
    <ds:schemaRef ds:uri="http://www.w3.org/XML/1998/namespace"/>
  </ds:schemaRefs>
</ds:datastoreItem>
</file>

<file path=customXml/itemProps3.xml><?xml version="1.0" encoding="utf-8"?>
<ds:datastoreItem xmlns:ds="http://schemas.openxmlformats.org/officeDocument/2006/customXml" ds:itemID="{AD39507B-72FC-4AB9-83C0-EC17C351A0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d6b4e1-a671-4dd6-b6f1-ff96368bd6b7"/>
    <ds:schemaRef ds:uri="cc953627-79e3-4c20-8eca-a8a5f59d25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764</TotalTime>
  <Words>1188</Words>
  <Application>Microsoft Office PowerPoint</Application>
  <PresentationFormat>On-screen Show (4:3)</PresentationFormat>
  <Paragraphs>198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Office Theme</vt:lpstr>
      <vt:lpstr>Nurse Aide Training and Competency Evaluation Program NATCEP</vt:lpstr>
      <vt:lpstr>THE MONITORING PROCESS 1</vt:lpstr>
      <vt:lpstr>THE MONITORING PROCESS 1 part 2</vt:lpstr>
      <vt:lpstr>THE MONITORING PROCESS 2 part 1</vt:lpstr>
      <vt:lpstr>THE MONITORING PROCESS 2 part 2</vt:lpstr>
      <vt:lpstr>THE MONITORING PROCESS 3 part 1</vt:lpstr>
      <vt:lpstr>THE MONITORING PROCESS 3 part 2 </vt:lpstr>
      <vt:lpstr>THE MONITORING PROCESS 3 part 3</vt:lpstr>
      <vt:lpstr>Monitoring Process 4</vt:lpstr>
      <vt:lpstr>Monitoring Process 4 part 1</vt:lpstr>
      <vt:lpstr>Monitoring Process 4 part 2</vt:lpstr>
      <vt:lpstr>Monitoring Process 4 part 3</vt:lpstr>
      <vt:lpstr>Monitoring Process 4 part 4</vt:lpstr>
      <vt:lpstr>Contact/Mission</vt:lpstr>
    </vt:vector>
  </TitlesOfParts>
  <Company>PA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pdeadmin</dc:creator>
  <cp:lastModifiedBy>Henry, Rachel</cp:lastModifiedBy>
  <cp:revision>15</cp:revision>
  <dcterms:created xsi:type="dcterms:W3CDTF">2017-02-01T18:23:33Z</dcterms:created>
  <dcterms:modified xsi:type="dcterms:W3CDTF">2026-09-17T12:45:05Z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33500</vt:r8>
  </property>
  <property fmtid="{D5CDD505-2E9C-101B-9397-08002B2CF9AE}" pid="3" name="_dlc_policyId">
    <vt:lpwstr>/InsidePDE/Documents</vt:lpwstr>
  </property>
  <property fmtid="{D5CDD505-2E9C-101B-9397-08002B2CF9AE}" pid="4" name="xd_ProgID">
    <vt:lpwstr/>
  </property>
  <property fmtid="{D5CDD505-2E9C-101B-9397-08002B2CF9AE}" pid="5" name="_CopySource">
    <vt:lpwstr>https://collab.pde.pa.gov/InsidePDE/Documents/Getting My Job Done/Accessibility/PDE PowerPoint Template - ADA Accessible.pptx</vt:lpwstr>
  </property>
  <property fmtid="{D5CDD505-2E9C-101B-9397-08002B2CF9AE}" pid="6" name="ContentTypeId">
    <vt:lpwstr>0x0101007E8732BA1DA0FD429E90BF33985FD1A9</vt:lpwstr>
  </property>
  <property fmtid="{D5CDD505-2E9C-101B-9397-08002B2CF9AE}" pid="7" name="ItemRetentionFormula">
    <vt:lpwstr>&lt;formula id="Microsoft.Office.RecordsManagement.PolicyFeatures.Expiration.Formula.BuiltIn"&gt;&lt;number&gt;1&lt;/number&gt;&lt;property&gt;Post_x005f_x0020_End_x005f_x0020_Date&lt;/property&gt;&lt;propertyId&gt;00000000-0000-0000-0000-000000000000&lt;/propertyId&gt;&lt;period&gt;days&lt;/period&gt;&lt;/formula&gt;</vt:lpwstr>
  </property>
  <property fmtid="{D5CDD505-2E9C-101B-9397-08002B2CF9AE}" pid="8" name="TemplateUrl">
    <vt:lpwstr/>
  </property>
</Properties>
</file>