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70" r:id="rId5"/>
    <p:sldId id="257" r:id="rId6"/>
    <p:sldId id="288" r:id="rId7"/>
    <p:sldId id="289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6D38AD-D5FA-48B5-9508-1BC7FCC76298}" v="19" dt="2026-09-02T15:09:15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341" autoAdjust="0"/>
  </p:normalViewPr>
  <p:slideViewPr>
    <p:cSldViewPr>
      <p:cViewPr varScale="1">
        <p:scale>
          <a:sx n="100" d="100"/>
          <a:sy n="100" d="100"/>
        </p:scale>
        <p:origin x="186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EBFCE-E1AD-4C66-8436-2B854631725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DDAA2-1C43-4F84-BCB8-BB799C3B5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7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82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2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630A-B4C6-440D-8DFA-092D64E442B8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1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8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BFCA-7A7C-4191-8BC8-370AEEE02C16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8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6EB9F-620D-4745-B0DC-239369A89773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7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0D5E9-816A-404D-95C5-1BCCD4E30359}" type="datetime1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85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4DF-3504-4A5A-ACA1-B091F23F45D1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9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F1-C86A-40F8-B29C-18DAE3D14AAE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1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58EE-A39A-4E93-949A-DFFC70D6E94B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/>
              <a:t>Click to edit title </a:t>
            </a:r>
          </a:p>
        </p:txBody>
      </p:sp>
    </p:spTree>
    <p:extLst>
      <p:ext uri="{BB962C8B-B14F-4D97-AF65-F5344CB8AC3E}">
        <p14:creationId xmlns:p14="http://schemas.microsoft.com/office/powerpoint/2010/main" val="206465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FC4D-F93B-431C-B876-5FCBBC91611E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1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8029-EA98-428C-9C94-99DDD0A03049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2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F0A0D-70E5-4974-AD90-8DA8B9AC48B2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0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82296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C0341-FC7F-406E-BA30-1FF03FFEEBCF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Pennsylvania Department of Education Logo">
            <a:extLst>
              <a:ext uri="{FF2B5EF4-FFF2-40B4-BE49-F238E27FC236}">
                <a16:creationId xmlns:a16="http://schemas.microsoft.com/office/drawing/2014/main" id="{0CD1C4D6-D900-70A3-5D19-2FF0B0709CA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6297852" y="5849714"/>
            <a:ext cx="2401888" cy="38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173038" indent="0"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hyperlink" Target="http://www.education.pa.go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F149B-B3D4-C974-A716-FB600B4E0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Teaching The Educator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2636B-CC58-2476-9BF6-874D617E2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Nurse Aide Training and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Competency Evaluation Program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(NATCEP)</a:t>
            </a:r>
          </a:p>
          <a:p>
            <a:pPr algn="ctr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 6 – Tuition Reimbursement</a:t>
            </a:r>
            <a:b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400" b="1" dirty="0"/>
            </a:br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2C728-7D2F-E081-BD13-CEFBAB3A3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6BECF-8F75-B57E-167F-8B6ED44C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</a:t>
            </a:fld>
            <a:endParaRPr lang="en-US"/>
          </a:p>
        </p:txBody>
      </p:sp>
      <p:pic>
        <p:nvPicPr>
          <p:cNvPr id="37" name="Audio 36">
            <a:hlinkClick r:id="" action="ppaction://media"/>
            <a:extLst>
              <a:ext uri="{FF2B5EF4-FFF2-40B4-BE49-F238E27FC236}">
                <a16:creationId xmlns:a16="http://schemas.microsoft.com/office/drawing/2014/main" id="{26CE7DAD-BE15-A232-E727-50B8C13844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752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88"/>
    </mc:Choice>
    <mc:Fallback xmlns="">
      <p:transition spd="slow" advTm="6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6 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672" y="2095500"/>
            <a:ext cx="8229600" cy="2667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b="1" kern="0" dirty="0"/>
              <a:t>                                         </a:t>
            </a:r>
            <a:endParaRPr lang="en-US" sz="1400" kern="0" dirty="0"/>
          </a:p>
          <a:p>
            <a:r>
              <a:rPr lang="en-US" kern="0" dirty="0"/>
              <a:t>Participant will be able to define tuition reimbursement.</a:t>
            </a:r>
          </a:p>
          <a:p>
            <a:pPr marL="0" indent="0">
              <a:buFontTx/>
              <a:buNone/>
            </a:pPr>
            <a:endParaRPr lang="en-US" kern="0" dirty="0"/>
          </a:p>
          <a:p>
            <a:pPr marL="742950" lvl="2" indent="-342900">
              <a:buNone/>
            </a:pPr>
            <a:endParaRPr lang="en-US" kern="0" dirty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</a:t>
            </a:fld>
            <a:endParaRPr lang="en-US"/>
          </a:p>
        </p:txBody>
      </p:sp>
      <p:pic>
        <p:nvPicPr>
          <p:cNvPr id="30" name="Audio 29">
            <a:hlinkClick r:id="" action="ppaction://media"/>
            <a:extLst>
              <a:ext uri="{FF2B5EF4-FFF2-40B4-BE49-F238E27FC236}">
                <a16:creationId xmlns:a16="http://schemas.microsoft.com/office/drawing/2014/main" id="{44A726F5-365C-A036-3094-9F1B9CBA9E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478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58"/>
    </mc:Choice>
    <mc:Fallback xmlns="">
      <p:transition spd="slow" advTm="173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FFB11-E9A9-0C7E-79BD-EEB42DA30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839200" cy="914400"/>
          </a:xfrm>
        </p:spPr>
        <p:txBody>
          <a:bodyPr>
            <a:noAutofit/>
          </a:bodyPr>
          <a:lstStyle/>
          <a:p>
            <a:pPr>
              <a:tabLst>
                <a:tab pos="53975" algn="l"/>
                <a:tab pos="1255713" algn="l"/>
                <a:tab pos="1309688" algn="l"/>
              </a:tabLst>
            </a:pPr>
            <a:r>
              <a:rPr lang="en-US" b="1" dirty="0"/>
              <a:t>Federal Regulations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BCE91-B350-275B-339C-064583216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600200"/>
            <a:ext cx="90678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400" kern="0" dirty="0"/>
              <a:t>The Commonwealth may not approve a NATCEP that charges individuals who are employed by or have received an offer of employment from a facility. </a:t>
            </a:r>
          </a:p>
          <a:p>
            <a:pPr>
              <a:buNone/>
              <a:defRPr/>
            </a:pPr>
            <a:endParaRPr lang="en-US" sz="2400" kern="0" dirty="0"/>
          </a:p>
          <a:p>
            <a:pPr>
              <a:buFont typeface="Wingdings" pitchFamily="2" charset="2"/>
              <a:buChar char="§"/>
              <a:defRPr/>
            </a:pPr>
            <a:r>
              <a:rPr lang="en-US" sz="2400" kern="0" dirty="0"/>
              <a:t>A facility will reimburse individuals who pay for a NATCEP or CEP if employed or offered employment within 12 months of completing the course. </a:t>
            </a:r>
          </a:p>
          <a:p>
            <a:pPr>
              <a:buNone/>
              <a:defRPr/>
            </a:pPr>
            <a:endParaRPr lang="en-US" sz="2400" kern="0" dirty="0"/>
          </a:p>
          <a:p>
            <a:pPr>
              <a:buFont typeface="Wingdings" pitchFamily="2" charset="2"/>
              <a:buChar char="§"/>
              <a:defRPr/>
            </a:pPr>
            <a:r>
              <a:rPr lang="en-US" sz="2400" kern="0" dirty="0"/>
              <a:t>A sponsor (program) may issue ONE original receipt.</a:t>
            </a: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C1F02-9407-566A-D01B-EF94796B7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0D2172-866D-B3F2-E4D1-58BB6BF88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</a:t>
            </a:fld>
            <a:endParaRPr lang="en-US"/>
          </a:p>
        </p:txBody>
      </p:sp>
      <p:pic>
        <p:nvPicPr>
          <p:cNvPr id="36" name="Audio 35">
            <a:hlinkClick r:id="" action="ppaction://media"/>
            <a:extLst>
              <a:ext uri="{FF2B5EF4-FFF2-40B4-BE49-F238E27FC236}">
                <a16:creationId xmlns:a16="http://schemas.microsoft.com/office/drawing/2014/main" id="{8B86DD66-F32A-05B4-71FC-798F22FD82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1854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835"/>
    </mc:Choice>
    <mc:Fallback xmlns="">
      <p:transition spd="slow" advTm="818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C7BEC-2B55-566B-F381-B2BCBDE72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Regulations Applicable to Long-Term Care Facilities</a:t>
            </a: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47857-F248-6DD8-78FF-8DA8BB2C0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sz="3100" kern="0" dirty="0"/>
              <a:t>May not charge for training (textbooks and testing)</a:t>
            </a:r>
          </a:p>
          <a:p>
            <a:pPr>
              <a:buNone/>
              <a:defRPr/>
            </a:pPr>
            <a:endParaRPr lang="en-US" sz="3100" dirty="0"/>
          </a:p>
          <a:p>
            <a:pPr>
              <a:buFont typeface="Wingdings" pitchFamily="2" charset="2"/>
              <a:buChar char="§"/>
              <a:defRPr/>
            </a:pPr>
            <a:r>
              <a:rPr lang="en-US" sz="3100" kern="0" dirty="0"/>
              <a:t>May not ask individuals to sign a contract or agree to </a:t>
            </a:r>
          </a:p>
          <a:p>
            <a:pPr marL="0" indent="0">
              <a:buNone/>
              <a:defRPr/>
            </a:pPr>
            <a:r>
              <a:rPr lang="en-US" sz="3100" kern="0" dirty="0"/>
              <a:t>    work for them for a specified time</a:t>
            </a:r>
          </a:p>
          <a:p>
            <a:pPr>
              <a:buNone/>
              <a:defRPr/>
            </a:pPr>
            <a:endParaRPr lang="en-US" sz="3100" dirty="0"/>
          </a:p>
          <a:p>
            <a:pPr>
              <a:buFont typeface="Wingdings" pitchFamily="2" charset="2"/>
              <a:buChar char="§"/>
              <a:defRPr/>
            </a:pPr>
            <a:r>
              <a:rPr lang="en-US" sz="3100" kern="0" dirty="0"/>
              <a:t>Are responsible for providing individuals with a 2nd/3rd attempt at passing the State competency exam</a:t>
            </a:r>
          </a:p>
          <a:p>
            <a:pPr>
              <a:buNone/>
              <a:defRPr/>
            </a:pPr>
            <a:endParaRPr lang="en-US" sz="3100" dirty="0"/>
          </a:p>
          <a:p>
            <a:pPr>
              <a:buFont typeface="Wingdings" pitchFamily="2" charset="2"/>
              <a:buChar char="§"/>
              <a:defRPr/>
            </a:pPr>
            <a:r>
              <a:rPr lang="en-US" sz="3100" kern="0" dirty="0"/>
              <a:t>Tuition seeking institutions must have a private license or be a public-school facility </a:t>
            </a:r>
          </a:p>
          <a:p>
            <a:pPr>
              <a:buNone/>
              <a:defRPr/>
            </a:pPr>
            <a:endParaRPr lang="en-US" sz="3100" kern="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3100" kern="0" dirty="0"/>
              <a:t>Title 55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DCB96-B608-A4CD-38B5-FF5CA2D32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C3F290-3AEB-F5B4-C09C-3B04A071F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4</a:t>
            </a:fld>
            <a:endParaRPr lang="en-US"/>
          </a:p>
        </p:txBody>
      </p:sp>
      <p:pic>
        <p:nvPicPr>
          <p:cNvPr id="40" name="Audio 39">
            <a:hlinkClick r:id="" action="ppaction://media"/>
            <a:extLst>
              <a:ext uri="{FF2B5EF4-FFF2-40B4-BE49-F238E27FC236}">
                <a16:creationId xmlns:a16="http://schemas.microsoft.com/office/drawing/2014/main" id="{DACE54A4-BAEB-55EE-D561-059CD5FC92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5092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228"/>
    </mc:Choice>
    <mc:Fallback xmlns="">
      <p:transition spd="slow" advTm="1992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  <a:r>
              <a:rPr lang="en-US" baseline="0" dirty="0"/>
              <a:t>/Mission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B9204ED-2DC1-8BBC-57A9-83A525129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For more information </a:t>
            </a:r>
            <a:r>
              <a:rPr lang="en-US" altLang="en-US" sz="200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on training </a:t>
            </a: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reimbursements</a:t>
            </a:r>
            <a:r>
              <a:rPr lang="en-US" altLang="en-US" sz="2000" dirty="0">
                <a:solidFill>
                  <a:srgbClr val="000000"/>
                </a:solidFill>
                <a:ea typeface="Verdana" pitchFamily="34" charset="0"/>
              </a:rPr>
              <a:t> </a:t>
            </a: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please visit PDE’s website at 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hlinkClick r:id="rId4"/>
              </a:rPr>
              <a:t>www.education.pa.gov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400" i="1" dirty="0"/>
              <a:t>The mission of the Department of Education is to ensure that every learner has access to a world-class education system that academically prepares children and adults to succeed as productive citizens. Further, the Department seeks to establish a culture that is committed to improving opportunities throughout the commonwealth by ensuring that technical support, resources, and optimal learning environments are available for all students, whether children or adults.</a:t>
            </a:r>
            <a:endParaRPr lang="en-US" sz="1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5</a:t>
            </a:fld>
            <a:endParaRPr lang="en-US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1259871-CCD5-696C-CE84-DECA1C69B9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8321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90"/>
    </mc:Choice>
    <mc:Fallback xmlns="">
      <p:transition spd="slow" advTm="20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DE PowerPoint Template - ADA Accessible  -  version 1.0: 7/21/23 10:12 AM  -  Read-Only" id="{B60E4BA7-3D23-914F-9F78-57D86BC0AAA8}" vid="{7552D814-C380-D742-A299-4A10415536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d6b4e1-a671-4dd6-b6f1-ff96368bd6b7">
      <Terms xmlns="http://schemas.microsoft.com/office/infopath/2007/PartnerControls"/>
    </lcf76f155ced4ddcb4097134ff3c332f>
    <TaxCatchAll xmlns="cc953627-79e3-4c20-8eca-a8a5f59d25b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8732BA1DA0FD429E90BF33985FD1A9" ma:contentTypeVersion="11" ma:contentTypeDescription="Create a new document." ma:contentTypeScope="" ma:versionID="45031beb6a0051b9035a4987cee0bfd9">
  <xsd:schema xmlns:xsd="http://www.w3.org/2001/XMLSchema" xmlns:xs="http://www.w3.org/2001/XMLSchema" xmlns:p="http://schemas.microsoft.com/office/2006/metadata/properties" xmlns:ns2="a4d6b4e1-a671-4dd6-b6f1-ff96368bd6b7" xmlns:ns3="cc953627-79e3-4c20-8eca-a8a5f59d25ba" targetNamespace="http://schemas.microsoft.com/office/2006/metadata/properties" ma:root="true" ma:fieldsID="a834761f2f038bdb126ac3e813ae27f0" ns2:_="" ns3:_="">
    <xsd:import namespace="a4d6b4e1-a671-4dd6-b6f1-ff96368bd6b7"/>
    <xsd:import namespace="cc953627-79e3-4c20-8eca-a8a5f59d25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6b4e1-a671-4dd6-b6f1-ff96368bd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3380fc7-fa52-4f73-84dd-cd41989e36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953627-79e3-4c20-8eca-a8a5f59d25b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d98fe64-e192-425d-b8d4-2bb1d206eb07}" ma:internalName="TaxCatchAll" ma:showField="CatchAllData" ma:web="cc953627-79e3-4c20-8eca-a8a5f59d25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45E959-B139-4928-B6C0-4290FBE61FC4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cc953627-79e3-4c20-8eca-a8a5f59d25ba"/>
    <ds:schemaRef ds:uri="http://schemas.microsoft.com/office/2006/documentManagement/types"/>
    <ds:schemaRef ds:uri="http://schemas.microsoft.com/office/infopath/2007/PartnerControls"/>
    <ds:schemaRef ds:uri="a4d6b4e1-a671-4dd6-b6f1-ff96368bd6b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12A4EA4-2FD6-46CD-858F-1ABF09EFBD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39507B-72FC-4AB9-83C0-EC17C351A0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d6b4e1-a671-4dd6-b6f1-ff96368bd6b7"/>
    <ds:schemaRef ds:uri="cc953627-79e3-4c20-8eca-a8a5f59d25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</TotalTime>
  <Words>266</Words>
  <Application>Microsoft Office PowerPoint</Application>
  <PresentationFormat>On-screen Show (4:3)</PresentationFormat>
  <Paragraphs>37</Paragraphs>
  <Slides>5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Verdana</vt:lpstr>
      <vt:lpstr>Wingdings</vt:lpstr>
      <vt:lpstr>Office Theme</vt:lpstr>
      <vt:lpstr>Teaching The Educator</vt:lpstr>
      <vt:lpstr>Unit 6 Objective</vt:lpstr>
      <vt:lpstr>Federal Regulations</vt:lpstr>
      <vt:lpstr>Regulations Applicable to Long-Term Care Facilities</vt:lpstr>
      <vt:lpstr>Contact/Mission</vt:lpstr>
    </vt:vector>
  </TitlesOfParts>
  <Company>PA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pdeadmin</dc:creator>
  <cp:lastModifiedBy>Henry, Rachel</cp:lastModifiedBy>
  <cp:revision>15</cp:revision>
  <dcterms:created xsi:type="dcterms:W3CDTF">2017-02-01T18:23:33Z</dcterms:created>
  <dcterms:modified xsi:type="dcterms:W3CDTF">2026-09-17T12:44:39Z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33500</vt:r8>
  </property>
  <property fmtid="{D5CDD505-2E9C-101B-9397-08002B2CF9AE}" pid="3" name="_dlc_policyId">
    <vt:lpwstr>/InsidePDE/Documents</vt:lpwstr>
  </property>
  <property fmtid="{D5CDD505-2E9C-101B-9397-08002B2CF9AE}" pid="4" name="xd_ProgID">
    <vt:lpwstr/>
  </property>
  <property fmtid="{D5CDD505-2E9C-101B-9397-08002B2CF9AE}" pid="5" name="_CopySource">
    <vt:lpwstr>https://collab.pde.pa.gov/InsidePDE/Documents/Getting My Job Done/Accessibility/PDE PowerPoint Template - ADA Accessible.pptx</vt:lpwstr>
  </property>
  <property fmtid="{D5CDD505-2E9C-101B-9397-08002B2CF9AE}" pid="6" name="ContentTypeId">
    <vt:lpwstr>0x0101007E8732BA1DA0FD429E90BF33985FD1A9</vt:lpwstr>
  </property>
  <property fmtid="{D5CDD505-2E9C-101B-9397-08002B2CF9AE}" pid="7" name="ItemRetentionFormula">
    <vt:lpwstr>&lt;formula id="Microsoft.Office.RecordsManagement.PolicyFeatures.Expiration.Formula.BuiltIn"&gt;&lt;number&gt;1&lt;/number&gt;&lt;property&gt;Post_x005f_x0020_End_x005f_x0020_Date&lt;/property&gt;&lt;propertyId&gt;00000000-0000-0000-0000-000000000000&lt;/propertyId&gt;&lt;period&gt;days&lt;/period&gt;&lt;/formula&gt;</vt:lpwstr>
  </property>
  <property fmtid="{D5CDD505-2E9C-101B-9397-08002B2CF9AE}" pid="8" name="TemplateUrl">
    <vt:lpwstr/>
  </property>
</Properties>
</file>