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59" r:id="rId6"/>
    <p:sldId id="257" r:id="rId7"/>
    <p:sldId id="260" r:id="rId8"/>
    <p:sldId id="261" r:id="rId9"/>
    <p:sldId id="263" r:id="rId10"/>
    <p:sldId id="262" r:id="rId11"/>
    <p:sldId id="264" r:id="rId12"/>
    <p:sldId id="265" r:id="rId13"/>
    <p:sldId id="266" r:id="rId14"/>
    <p:sldId id="25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988747-F99A-4605-A65D-83FF79A87BC8}" v="20" dt="2026-09-10T16:11:10.5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73" autoAdjust="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way, Rebecca" userId="da7aa239-d768-4c33-b5d8-1af9a984b821" providerId="ADAL" clId="{107FC9AF-CEC6-4A5C-B0F4-372BE9CCCC01}"/>
    <pc:docChg chg="custSel modSld">
      <pc:chgData name="Conway, Rebecca" userId="da7aa239-d768-4c33-b5d8-1af9a984b821" providerId="ADAL" clId="{107FC9AF-CEC6-4A5C-B0F4-372BE9CCCC01}" dt="2026-09-10T16:11:10.559" v="121"/>
      <pc:docMkLst>
        <pc:docMk/>
      </pc:docMkLst>
      <pc:sldChg chg="addSp modSp mod modTransition">
        <pc:chgData name="Conway, Rebecca" userId="da7aa239-d768-4c33-b5d8-1af9a984b821" providerId="ADAL" clId="{107FC9AF-CEC6-4A5C-B0F4-372BE9CCCC01}" dt="2026-09-10T15:17:18.924" v="99"/>
        <pc:sldMkLst>
          <pc:docMk/>
          <pc:sldMk cId="1379834099" sldId="256"/>
        </pc:sldMkLst>
        <pc:spChg chg="mod">
          <ac:chgData name="Conway, Rebecca" userId="da7aa239-d768-4c33-b5d8-1af9a984b821" providerId="ADAL" clId="{107FC9AF-CEC6-4A5C-B0F4-372BE9CCCC01}" dt="2026-08-17T14:22:17.399" v="88" actId="14100"/>
          <ac:spMkLst>
            <pc:docMk/>
            <pc:sldMk cId="1379834099" sldId="256"/>
            <ac:spMk id="2" creationId="{00000000-0000-0000-0000-000000000000}"/>
          </ac:spMkLst>
        </pc:spChg>
        <pc:spChg chg="mod">
          <ac:chgData name="Conway, Rebecca" userId="da7aa239-d768-4c33-b5d8-1af9a984b821" providerId="ADAL" clId="{107FC9AF-CEC6-4A5C-B0F4-372BE9CCCC01}" dt="2026-08-17T14:22:38.363" v="96" actId="20577"/>
          <ac:spMkLst>
            <pc:docMk/>
            <pc:sldMk cId="1379834099" sldId="256"/>
            <ac:spMk id="3" creationId="{00000000-0000-0000-0000-000000000000}"/>
          </ac:spMkLst>
        </pc:spChg>
        <pc:picChg chg="add mod">
          <ac:chgData name="Conway, Rebecca" userId="da7aa239-d768-4c33-b5d8-1af9a984b821" providerId="ADAL" clId="{107FC9AF-CEC6-4A5C-B0F4-372BE9CCCC01}" dt="2026-09-10T15:17:18.924" v="99"/>
          <ac:picMkLst>
            <pc:docMk/>
            <pc:sldMk cId="1379834099" sldId="256"/>
            <ac:picMk id="9" creationId="{D114A059-DFB8-2A4D-4E1A-63992ABAC4FD}"/>
          </ac:picMkLst>
        </pc:picChg>
      </pc:sldChg>
      <pc:sldChg chg="addSp modSp modTransition">
        <pc:chgData name="Conway, Rebecca" userId="da7aa239-d768-4c33-b5d8-1af9a984b821" providerId="ADAL" clId="{107FC9AF-CEC6-4A5C-B0F4-372BE9CCCC01}" dt="2026-09-10T15:22:11.283" v="101"/>
        <pc:sldMkLst>
          <pc:docMk/>
          <pc:sldMk cId="3294783157" sldId="257"/>
        </pc:sldMkLst>
        <pc:picChg chg="add mod">
          <ac:chgData name="Conway, Rebecca" userId="da7aa239-d768-4c33-b5d8-1af9a984b821" providerId="ADAL" clId="{107FC9AF-CEC6-4A5C-B0F4-372BE9CCCC01}" dt="2026-09-10T15:22:11.283" v="101"/>
          <ac:picMkLst>
            <pc:docMk/>
            <pc:sldMk cId="3294783157" sldId="257"/>
            <ac:picMk id="8" creationId="{222C476D-EED7-0564-8662-2A2E27140A2A}"/>
          </ac:picMkLst>
        </pc:picChg>
      </pc:sldChg>
      <pc:sldChg chg="modTransition">
        <pc:chgData name="Conway, Rebecca" userId="da7aa239-d768-4c33-b5d8-1af9a984b821" providerId="ADAL" clId="{107FC9AF-CEC6-4A5C-B0F4-372BE9CCCC01}" dt="2026-09-10T15:15:44.913" v="98"/>
        <pc:sldMkLst>
          <pc:docMk/>
          <pc:sldMk cId="2283214525" sldId="258"/>
        </pc:sldMkLst>
      </pc:sldChg>
      <pc:sldChg chg="addSp modSp modTransition">
        <pc:chgData name="Conway, Rebecca" userId="da7aa239-d768-4c33-b5d8-1af9a984b821" providerId="ADAL" clId="{107FC9AF-CEC6-4A5C-B0F4-372BE9CCCC01}" dt="2026-09-10T15:18:25.033" v="100"/>
        <pc:sldMkLst>
          <pc:docMk/>
          <pc:sldMk cId="885428678" sldId="259"/>
        </pc:sldMkLst>
        <pc:picChg chg="add mod">
          <ac:chgData name="Conway, Rebecca" userId="da7aa239-d768-4c33-b5d8-1af9a984b821" providerId="ADAL" clId="{107FC9AF-CEC6-4A5C-B0F4-372BE9CCCC01}" dt="2026-09-10T15:18:25.033" v="100"/>
          <ac:picMkLst>
            <pc:docMk/>
            <pc:sldMk cId="885428678" sldId="259"/>
            <ac:picMk id="10" creationId="{5A9DA33E-62A3-027B-A24F-4C4C4544929B}"/>
          </ac:picMkLst>
        </pc:picChg>
      </pc:sldChg>
      <pc:sldChg chg="addSp modSp mod modTransition">
        <pc:chgData name="Conway, Rebecca" userId="da7aa239-d768-4c33-b5d8-1af9a984b821" providerId="ADAL" clId="{107FC9AF-CEC6-4A5C-B0F4-372BE9CCCC01}" dt="2026-09-10T15:28:35.320" v="102"/>
        <pc:sldMkLst>
          <pc:docMk/>
          <pc:sldMk cId="3334203680" sldId="260"/>
        </pc:sldMkLst>
        <pc:spChg chg="mod">
          <ac:chgData name="Conway, Rebecca" userId="da7aa239-d768-4c33-b5d8-1af9a984b821" providerId="ADAL" clId="{107FC9AF-CEC6-4A5C-B0F4-372BE9CCCC01}" dt="2026-08-17T16:28:49.390" v="97" actId="255"/>
          <ac:spMkLst>
            <pc:docMk/>
            <pc:sldMk cId="3334203680" sldId="260"/>
            <ac:spMk id="3" creationId="{610145B5-17DD-1DED-6741-C756604D997B}"/>
          </ac:spMkLst>
        </pc:spChg>
        <pc:picChg chg="add mod">
          <ac:chgData name="Conway, Rebecca" userId="da7aa239-d768-4c33-b5d8-1af9a984b821" providerId="ADAL" clId="{107FC9AF-CEC6-4A5C-B0F4-372BE9CCCC01}" dt="2026-09-10T15:28:35.320" v="102"/>
          <ac:picMkLst>
            <pc:docMk/>
            <pc:sldMk cId="3334203680" sldId="260"/>
            <ac:picMk id="8" creationId="{A12EF660-2A22-2DBB-B151-0257A3139B14}"/>
          </ac:picMkLst>
        </pc:picChg>
      </pc:sldChg>
      <pc:sldChg chg="addSp delSp modSp mod modTransition modAnim">
        <pc:chgData name="Conway, Rebecca" userId="da7aa239-d768-4c33-b5d8-1af9a984b821" providerId="ADAL" clId="{107FC9AF-CEC6-4A5C-B0F4-372BE9CCCC01}" dt="2026-09-10T15:33:43.946" v="106"/>
        <pc:sldMkLst>
          <pc:docMk/>
          <pc:sldMk cId="1513959796" sldId="261"/>
        </pc:sldMkLst>
        <pc:picChg chg="add del mod">
          <ac:chgData name="Conway, Rebecca" userId="da7aa239-d768-4c33-b5d8-1af9a984b821" providerId="ADAL" clId="{107FC9AF-CEC6-4A5C-B0F4-372BE9CCCC01}" dt="2026-09-10T15:31:02.480" v="105"/>
          <ac:picMkLst>
            <pc:docMk/>
            <pc:sldMk cId="1513959796" sldId="261"/>
            <ac:picMk id="10" creationId="{2200AA00-832B-9531-AF41-ADF4ABF1160D}"/>
          </ac:picMkLst>
        </pc:picChg>
        <pc:picChg chg="add del mod ord">
          <ac:chgData name="Conway, Rebecca" userId="da7aa239-d768-4c33-b5d8-1af9a984b821" providerId="ADAL" clId="{107FC9AF-CEC6-4A5C-B0F4-372BE9CCCC01}" dt="2026-09-10T15:33:43.946" v="106"/>
          <ac:picMkLst>
            <pc:docMk/>
            <pc:sldMk cId="1513959796" sldId="261"/>
            <ac:picMk id="13" creationId="{0F430AA6-205C-8DBD-CB92-E2E9D9E7048C}"/>
          </ac:picMkLst>
        </pc:picChg>
        <pc:picChg chg="add mod">
          <ac:chgData name="Conway, Rebecca" userId="da7aa239-d768-4c33-b5d8-1af9a984b821" providerId="ADAL" clId="{107FC9AF-CEC6-4A5C-B0F4-372BE9CCCC01}" dt="2026-09-10T15:33:43.946" v="106"/>
          <ac:picMkLst>
            <pc:docMk/>
            <pc:sldMk cId="1513959796" sldId="261"/>
            <ac:picMk id="14" creationId="{855C230E-E93C-BC03-6558-4056B2E3D9F3}"/>
          </ac:picMkLst>
        </pc:picChg>
      </pc:sldChg>
      <pc:sldChg chg="addSp modSp modTransition">
        <pc:chgData name="Conway, Rebecca" userId="da7aa239-d768-4c33-b5d8-1af9a984b821" providerId="ADAL" clId="{107FC9AF-CEC6-4A5C-B0F4-372BE9CCCC01}" dt="2026-09-10T15:41:10.662" v="108"/>
        <pc:sldMkLst>
          <pc:docMk/>
          <pc:sldMk cId="1748851371" sldId="262"/>
        </pc:sldMkLst>
        <pc:picChg chg="add mod">
          <ac:chgData name="Conway, Rebecca" userId="da7aa239-d768-4c33-b5d8-1af9a984b821" providerId="ADAL" clId="{107FC9AF-CEC6-4A5C-B0F4-372BE9CCCC01}" dt="2026-09-10T15:41:10.662" v="108"/>
          <ac:picMkLst>
            <pc:docMk/>
            <pc:sldMk cId="1748851371" sldId="262"/>
            <ac:picMk id="17" creationId="{9377A764-DC0F-36E8-4986-7591948CC082}"/>
          </ac:picMkLst>
        </pc:picChg>
      </pc:sldChg>
      <pc:sldChg chg="addSp modSp modTransition">
        <pc:chgData name="Conway, Rebecca" userId="da7aa239-d768-4c33-b5d8-1af9a984b821" providerId="ADAL" clId="{107FC9AF-CEC6-4A5C-B0F4-372BE9CCCC01}" dt="2026-09-10T15:38:47.586" v="107"/>
        <pc:sldMkLst>
          <pc:docMk/>
          <pc:sldMk cId="2159402078" sldId="263"/>
        </pc:sldMkLst>
        <pc:picChg chg="add mod">
          <ac:chgData name="Conway, Rebecca" userId="da7aa239-d768-4c33-b5d8-1af9a984b821" providerId="ADAL" clId="{107FC9AF-CEC6-4A5C-B0F4-372BE9CCCC01}" dt="2026-09-10T15:38:47.586" v="107"/>
          <ac:picMkLst>
            <pc:docMk/>
            <pc:sldMk cId="2159402078" sldId="263"/>
            <ac:picMk id="9" creationId="{B88FFDEB-73E9-1E49-B27A-9E00E5AE0579}"/>
          </ac:picMkLst>
        </pc:picChg>
      </pc:sldChg>
      <pc:sldChg chg="addSp modSp modTransition">
        <pc:chgData name="Conway, Rebecca" userId="da7aa239-d768-4c33-b5d8-1af9a984b821" providerId="ADAL" clId="{107FC9AF-CEC6-4A5C-B0F4-372BE9CCCC01}" dt="2026-09-10T15:54:45.456" v="109"/>
        <pc:sldMkLst>
          <pc:docMk/>
          <pc:sldMk cId="1363613796" sldId="264"/>
        </pc:sldMkLst>
        <pc:picChg chg="add mod">
          <ac:chgData name="Conway, Rebecca" userId="da7aa239-d768-4c33-b5d8-1af9a984b821" providerId="ADAL" clId="{107FC9AF-CEC6-4A5C-B0F4-372BE9CCCC01}" dt="2026-09-10T15:54:45.456" v="109"/>
          <ac:picMkLst>
            <pc:docMk/>
            <pc:sldMk cId="1363613796" sldId="264"/>
            <ac:picMk id="10" creationId="{9B5AC1D1-8E33-9A84-B736-F3B86FE37840}"/>
          </ac:picMkLst>
        </pc:picChg>
      </pc:sldChg>
      <pc:sldChg chg="addSp delSp modSp mod modTransition modAnim">
        <pc:chgData name="Conway, Rebecca" userId="da7aa239-d768-4c33-b5d8-1af9a984b821" providerId="ADAL" clId="{107FC9AF-CEC6-4A5C-B0F4-372BE9CCCC01}" dt="2026-09-10T16:09:09.515" v="120"/>
        <pc:sldMkLst>
          <pc:docMk/>
          <pc:sldMk cId="915763303" sldId="265"/>
        </pc:sldMkLst>
        <pc:picChg chg="add del mod">
          <ac:chgData name="Conway, Rebecca" userId="da7aa239-d768-4c33-b5d8-1af9a984b821" providerId="ADAL" clId="{107FC9AF-CEC6-4A5C-B0F4-372BE9CCCC01}" dt="2026-09-10T15:58:26.853" v="112"/>
          <ac:picMkLst>
            <pc:docMk/>
            <pc:sldMk cId="915763303" sldId="265"/>
            <ac:picMk id="9" creationId="{8F53D82B-E543-CFA2-B3E6-53B8C35FC093}"/>
          </ac:picMkLst>
        </pc:picChg>
        <pc:picChg chg="add del mod ord">
          <ac:chgData name="Conway, Rebecca" userId="da7aa239-d768-4c33-b5d8-1af9a984b821" providerId="ADAL" clId="{107FC9AF-CEC6-4A5C-B0F4-372BE9CCCC01}" dt="2026-09-10T15:58:42.900" v="113"/>
          <ac:picMkLst>
            <pc:docMk/>
            <pc:sldMk cId="915763303" sldId="265"/>
            <ac:picMk id="12" creationId="{EB8D879E-8088-1F1E-4AD5-F988A6544E78}"/>
          </ac:picMkLst>
        </pc:picChg>
        <pc:picChg chg="add del mod">
          <ac:chgData name="Conway, Rebecca" userId="da7aa239-d768-4c33-b5d8-1af9a984b821" providerId="ADAL" clId="{107FC9AF-CEC6-4A5C-B0F4-372BE9CCCC01}" dt="2026-09-10T15:59:11.779" v="115"/>
          <ac:picMkLst>
            <pc:docMk/>
            <pc:sldMk cId="915763303" sldId="265"/>
            <ac:picMk id="13" creationId="{17E26AA3-07EF-74E2-D215-BE29B7E894CE}"/>
          </ac:picMkLst>
        </pc:picChg>
        <pc:picChg chg="add del mod ord">
          <ac:chgData name="Conway, Rebecca" userId="da7aa239-d768-4c33-b5d8-1af9a984b821" providerId="ADAL" clId="{107FC9AF-CEC6-4A5C-B0F4-372BE9CCCC01}" dt="2026-09-10T16:02:27.301" v="116"/>
          <ac:picMkLst>
            <pc:docMk/>
            <pc:sldMk cId="915763303" sldId="265"/>
            <ac:picMk id="16" creationId="{D4317BDA-D842-6915-EF85-CA50BADDD304}"/>
          </ac:picMkLst>
        </pc:picChg>
        <pc:picChg chg="add del mod">
          <ac:chgData name="Conway, Rebecca" userId="da7aa239-d768-4c33-b5d8-1af9a984b821" providerId="ADAL" clId="{107FC9AF-CEC6-4A5C-B0F4-372BE9CCCC01}" dt="2026-09-10T16:04:31.412" v="117"/>
          <ac:picMkLst>
            <pc:docMk/>
            <pc:sldMk cId="915763303" sldId="265"/>
            <ac:picMk id="17" creationId="{A0081C85-674E-92AC-6BE9-F737BEB3D566}"/>
          </ac:picMkLst>
        </pc:picChg>
        <pc:picChg chg="add del mod">
          <ac:chgData name="Conway, Rebecca" userId="da7aa239-d768-4c33-b5d8-1af9a984b821" providerId="ADAL" clId="{107FC9AF-CEC6-4A5C-B0F4-372BE9CCCC01}" dt="2026-09-10T16:09:09.515" v="120"/>
          <ac:picMkLst>
            <pc:docMk/>
            <pc:sldMk cId="915763303" sldId="265"/>
            <ac:picMk id="21" creationId="{2F076AEF-C064-5F5A-0AD7-646CA1EB95F2}"/>
          </ac:picMkLst>
        </pc:picChg>
        <pc:picChg chg="add mod">
          <ac:chgData name="Conway, Rebecca" userId="da7aa239-d768-4c33-b5d8-1af9a984b821" providerId="ADAL" clId="{107FC9AF-CEC6-4A5C-B0F4-372BE9CCCC01}" dt="2026-09-10T16:09:09.515" v="120"/>
          <ac:picMkLst>
            <pc:docMk/>
            <pc:sldMk cId="915763303" sldId="265"/>
            <ac:picMk id="22" creationId="{193C2A06-D06C-BB3B-943D-47FEBA090E2A}"/>
          </ac:picMkLst>
        </pc:picChg>
      </pc:sldChg>
      <pc:sldChg chg="addSp modSp modTransition">
        <pc:chgData name="Conway, Rebecca" userId="da7aa239-d768-4c33-b5d8-1af9a984b821" providerId="ADAL" clId="{107FC9AF-CEC6-4A5C-B0F4-372BE9CCCC01}" dt="2026-09-10T16:11:10.559" v="121"/>
        <pc:sldMkLst>
          <pc:docMk/>
          <pc:sldMk cId="3647339253" sldId="266"/>
        </pc:sldMkLst>
        <pc:picChg chg="add mod">
          <ac:chgData name="Conway, Rebecca" userId="da7aa239-d768-4c33-b5d8-1af9a984b821" providerId="ADAL" clId="{107FC9AF-CEC6-4A5C-B0F4-372BE9CCCC01}" dt="2026-09-10T16:11:10.559" v="121"/>
          <ac:picMkLst>
            <pc:docMk/>
            <pc:sldMk cId="3647339253" sldId="266"/>
            <ac:picMk id="10" creationId="{F08B7322-654A-CC8B-8B4C-1CF431FE022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EBFCE-E1AD-4C66-8436-2B8546317258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DDAA2-1C43-4F84-BCB8-BB799C3B52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074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630A-B4C6-440D-8DFA-092D64E442B8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11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98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BFCA-7A7C-4191-8BC8-370AEEE02C16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88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6EB9F-620D-4745-B0DC-239369A8977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07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0D5E9-816A-404D-95C5-1BCCD4E303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785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4DF-3504-4A5A-ACA1-B091F23F45D1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49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F1-C86A-40F8-B29C-18DAE3D14AAE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11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58EE-A39A-4E93-949A-DFFC70D6E94B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/>
              <a:t>Click to edit title </a:t>
            </a:r>
          </a:p>
        </p:txBody>
      </p:sp>
    </p:spTree>
    <p:extLst>
      <p:ext uri="{BB962C8B-B14F-4D97-AF65-F5344CB8AC3E}">
        <p14:creationId xmlns:p14="http://schemas.microsoft.com/office/powerpoint/2010/main" val="206465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FC4D-F93B-431C-B876-5FCBBC91611E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11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8029-EA98-428C-9C94-99DDD0A0304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52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F0A0D-70E5-4974-AD90-8DA8B9AC48B2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10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82296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C0341-FC7F-406E-BA30-1FF03FFEEBCF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Pennsylvania Department of Education Logo">
            <a:extLst>
              <a:ext uri="{FF2B5EF4-FFF2-40B4-BE49-F238E27FC236}">
                <a16:creationId xmlns:a16="http://schemas.microsoft.com/office/drawing/2014/main" id="{0CD1C4D6-D900-70A3-5D19-2FF0B0709CA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6297852" y="5849714"/>
            <a:ext cx="2401888" cy="38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marL="173038" indent="0"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hyperlink" Target="https://www.pa.gov/agencies/education/programs-and-services/instruction/career-and-technical-education/nurse-aide-training-program/instructors-corner/pa-act-14-prohibitive-offense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hyperlink" Target="https://epatch.pa.gov/hom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uenroll.identogo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hyperlink" Target="https://www.pa.gov/agencies/education/programs-and-services/instruction/career-and-technical-education/nurse-aide-training-program/instructors-corner" TargetMode="External"/><Relationship Id="rId4" Type="http://schemas.openxmlformats.org/officeDocument/2006/relationships/hyperlink" Target="mailto:ra-natcep@pa.gov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cation.pa.go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84375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Criminal History Record Information (CHRI) &amp; Federal Bureau of Investigation (FBI) Report Review for Nurse Aide Training Programs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400800" cy="990600"/>
          </a:xfrm>
        </p:spPr>
        <p:txBody>
          <a:bodyPr/>
          <a:lstStyle/>
          <a:p>
            <a:r>
              <a:rPr lang="en-US" dirty="0"/>
              <a:t>August 17, 2026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3D52-904E-4A66-ACEA-A7B79BE56C18}" type="datetime1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D114A059-DFB8-2A4D-4E1A-63992ABAC4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79834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871"/>
    </mc:Choice>
    <mc:Fallback>
      <p:transition spd="slow" advTm="248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B0180-3904-BA40-F28C-3CBA4817E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5 – CHRI &amp; FBI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1B897-ABAB-653B-67C8-5CC636FEC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en-US" sz="2800" b="1" kern="0" dirty="0"/>
              <a:t>Learning Objectives                                                </a:t>
            </a:r>
            <a:endParaRPr lang="en-US" sz="2800" kern="0" dirty="0"/>
          </a:p>
          <a:p>
            <a:pPr marL="0" indent="0">
              <a:buFontTx/>
              <a:buNone/>
            </a:pPr>
            <a:endParaRPr lang="en-US" sz="2400" kern="0" dirty="0"/>
          </a:p>
          <a:p>
            <a:pPr lvl="1"/>
            <a:r>
              <a:rPr lang="en-US" sz="2400" kern="0" dirty="0"/>
              <a:t>Identify the statutory requirements for CHRI review</a:t>
            </a:r>
          </a:p>
          <a:p>
            <a:pPr marL="457200" lvl="1" indent="0">
              <a:buNone/>
            </a:pPr>
            <a:endParaRPr lang="en-US" sz="2400" kern="0" dirty="0"/>
          </a:p>
          <a:p>
            <a:pPr lvl="1"/>
            <a:r>
              <a:rPr lang="en-US" sz="2400" kern="0" dirty="0"/>
              <a:t>D</a:t>
            </a:r>
            <a:r>
              <a:rPr lang="en-US" sz="2400" dirty="0"/>
              <a:t>escribe the process for obtaining and reviewing a CHRI and, when applicable, FBI Report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673C8-C727-D08B-DD60-B3C7EA8C6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716105-428E-78D0-D2F4-25A7FED86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</a:t>
            </a:fld>
            <a:endParaRPr lang="en-US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5A9DA33E-62A3-027B-A24F-4C4C454492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85428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874"/>
    </mc:Choice>
    <mc:Fallback>
      <p:transition spd="slow" advTm="218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 Act 14 of 1997 (P.L. 169)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400" kern="0" dirty="0"/>
              <a:t>Requires review of CHRI reports for </a:t>
            </a:r>
            <a:r>
              <a:rPr lang="en-US" sz="2400" b="1" kern="0" dirty="0"/>
              <a:t>ALL</a:t>
            </a:r>
            <a:r>
              <a:rPr lang="en-US" sz="2400" kern="0" dirty="0"/>
              <a:t> nurse aide applicants obtained during the year </a:t>
            </a:r>
            <a:r>
              <a:rPr lang="en-US" sz="2400" i="1" kern="0" dirty="0"/>
              <a:t>prior</a:t>
            </a:r>
            <a:r>
              <a:rPr lang="en-US" sz="2400" kern="0" dirty="0"/>
              <a:t> to enrollment.</a:t>
            </a:r>
          </a:p>
          <a:p>
            <a:pPr marL="171450" indent="-171450">
              <a:buFont typeface="Wingdings" panose="05000000000000000000" pitchFamily="2" charset="2"/>
              <a:buChar char="§"/>
              <a:defRPr/>
            </a:pPr>
            <a:endParaRPr lang="en-US" sz="600" b="1" kern="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400" kern="0" dirty="0"/>
              <a:t>PA Residency</a:t>
            </a:r>
          </a:p>
          <a:p>
            <a:pPr lvl="2">
              <a:defRPr/>
            </a:pPr>
            <a:r>
              <a:rPr lang="en-US" sz="2200" kern="0" dirty="0"/>
              <a:t>Last two years – CHRI from State Police</a:t>
            </a:r>
          </a:p>
          <a:p>
            <a:pPr lvl="2">
              <a:defRPr/>
            </a:pPr>
            <a:r>
              <a:rPr lang="en-US" sz="2200" kern="0" dirty="0"/>
              <a:t>Less than two years – CHRI from State Police and FBI</a:t>
            </a:r>
          </a:p>
          <a:p>
            <a:pPr marL="628650" lvl="1" indent="-171450">
              <a:buFont typeface="Wingdings" panose="05000000000000000000" pitchFamily="2" charset="2"/>
              <a:buChar char="§"/>
              <a:defRPr/>
            </a:pPr>
            <a:endParaRPr lang="en-US" sz="400" kern="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400" kern="0" dirty="0"/>
              <a:t>Program must designate an individual to review reports</a:t>
            </a:r>
          </a:p>
          <a:p>
            <a:pPr marL="171450" indent="-171450">
              <a:buFont typeface="Wingdings" panose="05000000000000000000" pitchFamily="2" charset="2"/>
              <a:buChar char="§"/>
              <a:defRPr/>
            </a:pPr>
            <a:endParaRPr lang="en-US" sz="400" kern="0" dirty="0"/>
          </a:p>
          <a:p>
            <a:pPr marL="171450" indent="-171450">
              <a:buFont typeface="Wingdings" panose="05000000000000000000" pitchFamily="2" charset="2"/>
              <a:buChar char="§"/>
              <a:defRPr/>
            </a:pPr>
            <a:endParaRPr lang="en-US" sz="400" kern="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400" b="1" kern="0" dirty="0"/>
              <a:t>CHRI must be free of Prohibitive Offenses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400" kern="0" dirty="0"/>
              <a:t>Designee must sign and date CHRI report upon review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endParaRPr lang="en-US" sz="400" kern="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2400" kern="0" dirty="0"/>
              <a:t>Program must notify the applicant in writing if admission is denied based on CHRI.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7AF2-7F98-445B-850F-DA14E34254B5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</a:t>
            </a:fld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222C476D-EED7-0564-8662-2A2E27140A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94783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981"/>
    </mc:Choice>
    <mc:Fallback>
      <p:transition spd="slow" advTm="195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CBEB2-E799-F494-145B-66A7E94CF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1929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Prohibitive Offenses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145B5-17DD-1DED-6741-C756604D9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Applicants to a nurse aide training program shall not be admitted if the criminal history record indicates a </a:t>
            </a:r>
            <a:r>
              <a:rPr lang="en-US" sz="24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conviction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of:</a:t>
            </a:r>
          </a:p>
          <a:p>
            <a:pPr marL="457200" marR="0" indent="-457200">
              <a:lnSpc>
                <a:spcPct val="20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felony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 Controlled Substance charge. (See 35 P.S. § 780-101). </a:t>
            </a:r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</a:pP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An offense under Title 18 of the PA Crimes Code listed at </a:t>
            </a:r>
            <a:r>
              <a:rPr lang="en-US" sz="2000" dirty="0">
                <a:hlinkClick r:id="rId4"/>
              </a:rPr>
              <a:t>PA Act 14 Prohibitive Offenses | Department of Education | Commonwealth of Pennsylvania</a:t>
            </a:r>
            <a:endParaRPr lang="en-US" sz="2000" dirty="0">
              <a:solidFill>
                <a:schemeClr val="tx2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</a:pP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A federal or out-of-state offense similar in nature to those crimes listed above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9AF99-2545-17AE-240A-ED22FBE7A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D0CF1AE-9D07-4FAF-9EEC-B15CCCFC2843}" type="datetime1">
              <a:rPr lang="en-US" smtClean="0"/>
              <a:pPr>
                <a:spcAft>
                  <a:spcPts val="600"/>
                </a:spcAft>
              </a:pPr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3E33B4-D1E5-FAEF-9A7B-D9143CF8A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80C5762-CF65-4775-9966-A58D40CC61B9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A12EF660-2A22-2DBB-B151-0257A3139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34203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1792"/>
    </mc:Choice>
    <mc:Fallback>
      <p:transition spd="slow" advTm="331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97FB0-EF64-A14F-94E2-8EC312799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a CHRI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DD35B-A058-089F-52F7-3BCB5827B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buNone/>
              <a:defRPr/>
            </a:pPr>
            <a:endParaRPr lang="en-US" sz="1100" kern="0" dirty="0">
              <a:solidFill>
                <a:schemeClr val="hlink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kern="0" dirty="0"/>
              <a:t>Pennsylvania Access to Criminal History (PATCH)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Pennsylvania Access To Criminal History - Home</a:t>
            </a:r>
            <a:endParaRPr lang="en-US" kern="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en-US" sz="2000" kern="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kern="0" dirty="0"/>
              <a:t>Cost: Pa. State Police - </a:t>
            </a:r>
            <a:r>
              <a:rPr lang="en-US" b="1" kern="0" dirty="0"/>
              <a:t>$22.00</a:t>
            </a:r>
          </a:p>
          <a:p>
            <a:pPr>
              <a:lnSpc>
                <a:spcPct val="90000"/>
              </a:lnSpc>
              <a:spcBef>
                <a:spcPts val="1200"/>
              </a:spcBef>
              <a:defRPr/>
            </a:pPr>
            <a:endParaRPr lang="en-US" b="1" kern="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  <a:defRPr/>
            </a:pPr>
            <a:endParaRPr lang="en-US" b="1" kern="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  <a:defRPr/>
            </a:pPr>
            <a:endParaRPr lang="en-US" b="1" kern="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  <a:defRPr/>
            </a:pPr>
            <a:endParaRPr lang="en-US" b="1" kern="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800" kern="0" dirty="0"/>
              <a:t>Note: Third party Vendor background checks - Unacceptable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Image from PATCH website shows to select Submit New Record Check. Do not select Volunteer Record Check.">
            <a:extLst>
              <a:ext uri="{FF2B5EF4-FFF2-40B4-BE49-F238E27FC236}">
                <a16:creationId xmlns:a16="http://schemas.microsoft.com/office/drawing/2014/main" id="{659B72BE-9765-C18A-D1D0-52FCA8BFED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1039" y="3429000"/>
            <a:ext cx="5268868" cy="16211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D628D-AD3F-F54F-1E0B-6C2DE2D3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B8F76-8877-C862-5301-B6566622B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5</a:t>
            </a:fld>
            <a:endParaRPr lang="en-US" dirty="0"/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855C230E-E93C-BC03-6558-4056B2E3D9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13959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149"/>
    </mc:Choice>
    <mc:Fallback>
      <p:transition spd="slow" advTm="158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9EA47-B566-3C60-5615-7DDBA7F85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 to CHRI Requests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1FA95-BA2D-32B7-51DA-F5143F376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Pending </a:t>
            </a:r>
            <a:r>
              <a:rPr lang="en-US" sz="2800" dirty="0"/>
              <a:t>– system has not run the request</a:t>
            </a:r>
          </a:p>
          <a:p>
            <a:r>
              <a:rPr lang="en-US" sz="2800" b="1" dirty="0"/>
              <a:t>Under Review </a:t>
            </a:r>
            <a:r>
              <a:rPr lang="en-US" sz="2800" dirty="0"/>
              <a:t>– system resolving identifiers</a:t>
            </a:r>
          </a:p>
          <a:p>
            <a:r>
              <a:rPr lang="en-US" sz="2800" b="1" dirty="0"/>
              <a:t>No Record</a:t>
            </a:r>
          </a:p>
          <a:p>
            <a:r>
              <a:rPr lang="en-US" sz="2800" b="1" dirty="0"/>
              <a:t>Record Exists </a:t>
            </a:r>
            <a:r>
              <a:rPr lang="en-US" sz="2800" dirty="0"/>
              <a:t>– will be accompanied by RAP sheet that must be reviewed by the program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Note: The program </a:t>
            </a:r>
            <a:r>
              <a:rPr lang="en-US" sz="2800" i="1" dirty="0"/>
              <a:t>cannot</a:t>
            </a:r>
            <a:r>
              <a:rPr lang="en-US" sz="2800" dirty="0"/>
              <a:t> enroll an individual whose CHRI is still Pending or Under Review.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0754A-15BF-3747-2F04-BC2391181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78271C-2764-F62F-A100-9FC6B1AE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6</a:t>
            </a:fld>
            <a:endParaRPr lang="en-US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B88FFDEB-73E9-1E49-B27A-9E00E5AE05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59402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2007"/>
    </mc:Choice>
    <mc:Fallback>
      <p:transition spd="slow" advTm="152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C65E1-4577-EC4F-179B-EF5321FE5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to Review CHRI</a:t>
            </a:r>
          </a:p>
        </p:txBody>
      </p:sp>
      <p:sp>
        <p:nvSpPr>
          <p:cNvPr id="6" name="Arrow: Bent-Up 5">
            <a:extLst>
              <a:ext uri="{FF2B5EF4-FFF2-40B4-BE49-F238E27FC236}">
                <a16:creationId xmlns:a16="http://schemas.microsoft.com/office/drawing/2014/main" id="{6FB3B665-2748-5B62-0778-803BE023D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969765" y="2797185"/>
            <a:ext cx="1169501" cy="1331436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7" name="Freeform: Shape 6" descr="Step 1: Check for prohibitive offenses.">
            <a:extLst>
              <a:ext uri="{FF2B5EF4-FFF2-40B4-BE49-F238E27FC236}">
                <a16:creationId xmlns:a16="http://schemas.microsoft.com/office/drawing/2014/main" id="{F544F1D9-7768-F5EC-C663-657556F47F9E}"/>
              </a:ext>
            </a:extLst>
          </p:cNvPr>
          <p:cNvSpPr/>
          <p:nvPr/>
        </p:nvSpPr>
        <p:spPr>
          <a:xfrm>
            <a:off x="659918" y="1500769"/>
            <a:ext cx="1968752" cy="1378062"/>
          </a:xfrm>
          <a:custGeom>
            <a:avLst/>
            <a:gdLst>
              <a:gd name="csX0" fmla="*/ 0 w 1968752"/>
              <a:gd name="csY0" fmla="*/ 229723 h 1378062"/>
              <a:gd name="csX1" fmla="*/ 229723 w 1968752"/>
              <a:gd name="csY1" fmla="*/ 0 h 1378062"/>
              <a:gd name="csX2" fmla="*/ 1739029 w 1968752"/>
              <a:gd name="csY2" fmla="*/ 0 h 1378062"/>
              <a:gd name="csX3" fmla="*/ 1968752 w 1968752"/>
              <a:gd name="csY3" fmla="*/ 229723 h 1378062"/>
              <a:gd name="csX4" fmla="*/ 1968752 w 1968752"/>
              <a:gd name="csY4" fmla="*/ 1148339 h 1378062"/>
              <a:gd name="csX5" fmla="*/ 1739029 w 1968752"/>
              <a:gd name="csY5" fmla="*/ 1378062 h 1378062"/>
              <a:gd name="csX6" fmla="*/ 229723 w 1968752"/>
              <a:gd name="csY6" fmla="*/ 1378062 h 1378062"/>
              <a:gd name="csX7" fmla="*/ 0 w 1968752"/>
              <a:gd name="csY7" fmla="*/ 1148339 h 1378062"/>
              <a:gd name="csX8" fmla="*/ 0 w 1968752"/>
              <a:gd name="csY8" fmla="*/ 229723 h 1378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68752" h="1378062">
                <a:moveTo>
                  <a:pt x="0" y="229723"/>
                </a:moveTo>
                <a:cubicBezTo>
                  <a:pt x="0" y="102850"/>
                  <a:pt x="102850" y="0"/>
                  <a:pt x="229723" y="0"/>
                </a:cubicBezTo>
                <a:lnTo>
                  <a:pt x="1739029" y="0"/>
                </a:lnTo>
                <a:cubicBezTo>
                  <a:pt x="1865902" y="0"/>
                  <a:pt x="1968752" y="102850"/>
                  <a:pt x="1968752" y="229723"/>
                </a:cubicBezTo>
                <a:lnTo>
                  <a:pt x="1968752" y="1148339"/>
                </a:lnTo>
                <a:cubicBezTo>
                  <a:pt x="1968752" y="1275212"/>
                  <a:pt x="1865902" y="1378062"/>
                  <a:pt x="1739029" y="1378062"/>
                </a:cubicBezTo>
                <a:lnTo>
                  <a:pt x="229723" y="1378062"/>
                </a:lnTo>
                <a:cubicBezTo>
                  <a:pt x="102850" y="1378062"/>
                  <a:pt x="0" y="1275212"/>
                  <a:pt x="0" y="1148339"/>
                </a:cubicBezTo>
                <a:lnTo>
                  <a:pt x="0" y="22972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534" tIns="162534" rIns="162534" bIns="162534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 dirty="0"/>
              <a:t>Check for prohibitive offenses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F5D41D-E50A-C6E2-BD1F-6A2A08BAA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49539" y="1627242"/>
            <a:ext cx="1431882" cy="111381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Arrow: Bent-Up 8">
            <a:extLst>
              <a:ext uri="{FF2B5EF4-FFF2-40B4-BE49-F238E27FC236}">
                <a16:creationId xmlns:a16="http://schemas.microsoft.com/office/drawing/2014/main" id="{15F763C6-D5AD-5C8D-2F61-181229F93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2602070" y="4345205"/>
            <a:ext cx="1169501" cy="1331436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0" name="Freeform: Shape 9" descr="Step 2: Check the Grade of the offense. ">
            <a:extLst>
              <a:ext uri="{FF2B5EF4-FFF2-40B4-BE49-F238E27FC236}">
                <a16:creationId xmlns:a16="http://schemas.microsoft.com/office/drawing/2014/main" id="{5CE824D9-AC3B-23E2-70E2-D0BA18AA24A5}"/>
              </a:ext>
            </a:extLst>
          </p:cNvPr>
          <p:cNvSpPr/>
          <p:nvPr/>
        </p:nvSpPr>
        <p:spPr>
          <a:xfrm>
            <a:off x="2292223" y="3048789"/>
            <a:ext cx="1968752" cy="1378062"/>
          </a:xfrm>
          <a:custGeom>
            <a:avLst/>
            <a:gdLst>
              <a:gd name="csX0" fmla="*/ 0 w 1968752"/>
              <a:gd name="csY0" fmla="*/ 229723 h 1378062"/>
              <a:gd name="csX1" fmla="*/ 229723 w 1968752"/>
              <a:gd name="csY1" fmla="*/ 0 h 1378062"/>
              <a:gd name="csX2" fmla="*/ 1739029 w 1968752"/>
              <a:gd name="csY2" fmla="*/ 0 h 1378062"/>
              <a:gd name="csX3" fmla="*/ 1968752 w 1968752"/>
              <a:gd name="csY3" fmla="*/ 229723 h 1378062"/>
              <a:gd name="csX4" fmla="*/ 1968752 w 1968752"/>
              <a:gd name="csY4" fmla="*/ 1148339 h 1378062"/>
              <a:gd name="csX5" fmla="*/ 1739029 w 1968752"/>
              <a:gd name="csY5" fmla="*/ 1378062 h 1378062"/>
              <a:gd name="csX6" fmla="*/ 229723 w 1968752"/>
              <a:gd name="csY6" fmla="*/ 1378062 h 1378062"/>
              <a:gd name="csX7" fmla="*/ 0 w 1968752"/>
              <a:gd name="csY7" fmla="*/ 1148339 h 1378062"/>
              <a:gd name="csX8" fmla="*/ 0 w 1968752"/>
              <a:gd name="csY8" fmla="*/ 229723 h 1378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68752" h="1378062">
                <a:moveTo>
                  <a:pt x="0" y="229723"/>
                </a:moveTo>
                <a:cubicBezTo>
                  <a:pt x="0" y="102850"/>
                  <a:pt x="102850" y="0"/>
                  <a:pt x="229723" y="0"/>
                </a:cubicBezTo>
                <a:lnTo>
                  <a:pt x="1739029" y="0"/>
                </a:lnTo>
                <a:cubicBezTo>
                  <a:pt x="1865902" y="0"/>
                  <a:pt x="1968752" y="102850"/>
                  <a:pt x="1968752" y="229723"/>
                </a:cubicBezTo>
                <a:lnTo>
                  <a:pt x="1968752" y="1148339"/>
                </a:lnTo>
                <a:cubicBezTo>
                  <a:pt x="1968752" y="1275212"/>
                  <a:pt x="1865902" y="1378062"/>
                  <a:pt x="1739029" y="1378062"/>
                </a:cubicBezTo>
                <a:lnTo>
                  <a:pt x="229723" y="1378062"/>
                </a:lnTo>
                <a:cubicBezTo>
                  <a:pt x="102850" y="1378062"/>
                  <a:pt x="0" y="1275212"/>
                  <a:pt x="0" y="1148339"/>
                </a:cubicBezTo>
                <a:lnTo>
                  <a:pt x="0" y="22972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534" tIns="162534" rIns="162534" bIns="162534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 dirty="0"/>
              <a:t>Check the Grade of the offense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78B7EA-4452-B409-9587-C745B6264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49741" y="3192771"/>
            <a:ext cx="1431882" cy="111381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4" name="Freeform: Shape 13" descr="Step 3: Check the Disposition.">
            <a:extLst>
              <a:ext uri="{FF2B5EF4-FFF2-40B4-BE49-F238E27FC236}">
                <a16:creationId xmlns:a16="http://schemas.microsoft.com/office/drawing/2014/main" id="{FC808D8B-BAB3-71B8-17E5-4144BC37BE65}"/>
              </a:ext>
            </a:extLst>
          </p:cNvPr>
          <p:cNvSpPr/>
          <p:nvPr/>
        </p:nvSpPr>
        <p:spPr>
          <a:xfrm>
            <a:off x="3916338" y="4599040"/>
            <a:ext cx="1968752" cy="1378062"/>
          </a:xfrm>
          <a:custGeom>
            <a:avLst/>
            <a:gdLst>
              <a:gd name="csX0" fmla="*/ 0 w 1968752"/>
              <a:gd name="csY0" fmla="*/ 229723 h 1378062"/>
              <a:gd name="csX1" fmla="*/ 229723 w 1968752"/>
              <a:gd name="csY1" fmla="*/ 0 h 1378062"/>
              <a:gd name="csX2" fmla="*/ 1739029 w 1968752"/>
              <a:gd name="csY2" fmla="*/ 0 h 1378062"/>
              <a:gd name="csX3" fmla="*/ 1968752 w 1968752"/>
              <a:gd name="csY3" fmla="*/ 229723 h 1378062"/>
              <a:gd name="csX4" fmla="*/ 1968752 w 1968752"/>
              <a:gd name="csY4" fmla="*/ 1148339 h 1378062"/>
              <a:gd name="csX5" fmla="*/ 1739029 w 1968752"/>
              <a:gd name="csY5" fmla="*/ 1378062 h 1378062"/>
              <a:gd name="csX6" fmla="*/ 229723 w 1968752"/>
              <a:gd name="csY6" fmla="*/ 1378062 h 1378062"/>
              <a:gd name="csX7" fmla="*/ 0 w 1968752"/>
              <a:gd name="csY7" fmla="*/ 1148339 h 1378062"/>
              <a:gd name="csX8" fmla="*/ 0 w 1968752"/>
              <a:gd name="csY8" fmla="*/ 229723 h 13780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68752" h="1378062">
                <a:moveTo>
                  <a:pt x="0" y="229723"/>
                </a:moveTo>
                <a:cubicBezTo>
                  <a:pt x="0" y="102850"/>
                  <a:pt x="102850" y="0"/>
                  <a:pt x="229723" y="0"/>
                </a:cubicBezTo>
                <a:lnTo>
                  <a:pt x="1739029" y="0"/>
                </a:lnTo>
                <a:cubicBezTo>
                  <a:pt x="1865902" y="0"/>
                  <a:pt x="1968752" y="102850"/>
                  <a:pt x="1968752" y="229723"/>
                </a:cubicBezTo>
                <a:lnTo>
                  <a:pt x="1968752" y="1148339"/>
                </a:lnTo>
                <a:cubicBezTo>
                  <a:pt x="1968752" y="1275212"/>
                  <a:pt x="1865902" y="1378062"/>
                  <a:pt x="1739029" y="1378062"/>
                </a:cubicBezTo>
                <a:lnTo>
                  <a:pt x="229723" y="1378062"/>
                </a:lnTo>
                <a:cubicBezTo>
                  <a:pt x="102850" y="1378062"/>
                  <a:pt x="0" y="1275212"/>
                  <a:pt x="0" y="1148339"/>
                </a:cubicBezTo>
                <a:lnTo>
                  <a:pt x="0" y="229723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534" tIns="162534" rIns="162534" bIns="162534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 dirty="0"/>
              <a:t>Check the Disposition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12DD03B-B9A0-53DE-B977-921E59C5D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2600" y="1600200"/>
            <a:ext cx="2286000" cy="2286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31788-C404-1398-766A-CF4E00184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7F2C5-0FBF-50FB-7A42-E6F6F635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7</a:t>
            </a:fld>
            <a:endParaRPr lang="en-US" dirty="0"/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9377A764-DC0F-36E8-4986-7591948CC0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48851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453"/>
    </mc:Choice>
    <mc:Fallback>
      <p:transition spd="slow" advTm="1224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B4A8-607A-2276-75A6-D70E9D406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FBI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25BE7-E585-F259-980B-5B35722B2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Applicant registers for fingerprinting at </a:t>
            </a:r>
            <a:r>
              <a:rPr lang="en-US" sz="2800" dirty="0">
                <a:hlinkClick r:id="rId4"/>
              </a:rPr>
              <a:t>IdentoGO</a:t>
            </a:r>
            <a:r>
              <a:rPr lang="en-US" sz="2800" dirty="0"/>
              <a:t> using service code </a:t>
            </a:r>
            <a:r>
              <a:rPr lang="en-US" sz="2800" b="1" dirty="0"/>
              <a:t>1KG6NX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sz="2400" dirty="0"/>
              <a:t>Do </a:t>
            </a:r>
            <a:r>
              <a:rPr lang="en-US" sz="2400" b="1" dirty="0"/>
              <a:t>not</a:t>
            </a:r>
            <a:r>
              <a:rPr lang="en-US" sz="2400" dirty="0"/>
              <a:t> select FBI History Check at bottom of the page</a:t>
            </a:r>
          </a:p>
        </p:txBody>
      </p:sp>
      <p:pic>
        <p:nvPicPr>
          <p:cNvPr id="7" name="Picture 6" descr="Image from website shows where to enter service code.">
            <a:extLst>
              <a:ext uri="{FF2B5EF4-FFF2-40B4-BE49-F238E27FC236}">
                <a16:creationId xmlns:a16="http://schemas.microsoft.com/office/drawing/2014/main" id="{5BAAA410-EDE0-F6E9-B99D-345AEFDF88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1094" y="2735520"/>
            <a:ext cx="4061812" cy="1386960"/>
          </a:xfrm>
          <a:prstGeom prst="rect">
            <a:avLst/>
          </a:prstGeom>
        </p:spPr>
      </p:pic>
      <p:pic>
        <p:nvPicPr>
          <p:cNvPr id="9" name="Picture 8" descr="Image from website shows not to select FBI History Check at bottom of webpage.">
            <a:extLst>
              <a:ext uri="{FF2B5EF4-FFF2-40B4-BE49-F238E27FC236}">
                <a16:creationId xmlns:a16="http://schemas.microsoft.com/office/drawing/2014/main" id="{B3913421-7E65-6E22-1B6E-DD9136E896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0200" y="4876099"/>
            <a:ext cx="2857748" cy="150127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D4FC7-D14C-DD66-33C4-845A15962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2376B-A858-C4AF-C7AF-9EA793C9E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8</a:t>
            </a:fld>
            <a:endParaRPr lang="en-US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9B5AC1D1-8E33-9A84-B736-F3B86FE378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63613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6520"/>
    </mc:Choice>
    <mc:Fallback>
      <p:transition spd="slow" advTm="186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C09AA-1F93-0DF4-AACF-EB6134498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FBI Reports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9044B-C961-7CB8-94BB-7E76CD705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After the applicant has been fingerprinted, they must email </a:t>
            </a:r>
            <a:r>
              <a:rPr lang="en-US" sz="2400" dirty="0">
                <a:hlinkClick r:id="rId4"/>
              </a:rPr>
              <a:t>ra-natcep@pa.gov</a:t>
            </a:r>
            <a:r>
              <a:rPr lang="en-US" sz="2400" dirty="0"/>
              <a:t> to request the official copy of their FBI report. Unofficial copies cannot be accepted for enrollment.</a:t>
            </a:r>
          </a:p>
          <a:p>
            <a:endParaRPr lang="en-US" sz="2400" dirty="0"/>
          </a:p>
          <a:p>
            <a:r>
              <a:rPr lang="en-US" sz="2400" dirty="0"/>
              <a:t>PDE staff will process the request and send the official report to the applicant via certified mail.</a:t>
            </a:r>
          </a:p>
          <a:p>
            <a:endParaRPr lang="en-US" sz="2400" dirty="0"/>
          </a:p>
          <a:p>
            <a:r>
              <a:rPr lang="en-US" sz="2400" dirty="0"/>
              <a:t>Detailed Instructions can be found at </a:t>
            </a:r>
            <a:r>
              <a:rPr lang="en-US" sz="2400" dirty="0">
                <a:hlinkClick r:id="rId5"/>
              </a:rPr>
              <a:t>Instructors Corner | Department of Education | Commonwealth of Pennsylvania</a:t>
            </a:r>
            <a:r>
              <a:rPr lang="en-US" sz="2400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B14AE-B388-CC79-C0E0-6B185E7E8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409557-8BAA-3EE9-BA96-A89D3428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9</a:t>
            </a:fld>
            <a:endParaRPr lang="en-US" dirty="0"/>
          </a:p>
        </p:txBody>
      </p: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193C2A06-D06C-BB3B-943D-47FEBA090E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15763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8188"/>
    </mc:Choice>
    <mc:Fallback>
      <p:transition spd="slow" advTm="2581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0A869-6A49-847F-5AE8-E5C73AFC0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FBI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F1C0B-38C2-4249-0DD9-02694298A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FBI report must be reviewed by the program in the same manner as CHRI reports to determine enrollment eligibility.</a:t>
            </a:r>
          </a:p>
          <a:p>
            <a:endParaRPr lang="en-US" sz="2800" dirty="0"/>
          </a:p>
          <a:p>
            <a:r>
              <a:rPr lang="en-US" sz="2800" dirty="0"/>
              <a:t>Crime codes and names may vary from state to state. If the designated reviewer is uncertain a charge may be prohibitive, they are advised to consult with the school or facility’s solicitor to assist in making an enrollment decision.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A4D3E-7EF2-2CC2-25BE-26B7B2B49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61CD8A-445A-9A78-0155-4D41AAD12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10</a:t>
            </a:fld>
            <a:endParaRPr lang="en-US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F08B7322-654A-CC8B-8B4C-1CF431FE02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47339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264"/>
    </mc:Choice>
    <mc:Fallback>
      <p:transition spd="slow" advTm="1022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  <a:r>
              <a:rPr lang="en-US" baseline="0" dirty="0"/>
              <a:t>/Mission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B9204ED-2DC1-8BBC-57A9-83A525129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For more information on NATCEP please visit PDE’s website at 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hlinkClick r:id="rId2"/>
              </a:rPr>
              <a:t>www.education.pa.gov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400" i="1" dirty="0"/>
              <a:t>The mission of the Department of Education is to ensure that every learner has access to a world-class education system that academically prepares children and adults to succeed as productive citizens. Further, the Department seeks to establish a culture that is committed to improving opportunities throughout the commonwealth by ensuring that technical support, resources, and optimal learning environments are available for all students, whether children or adults.</a:t>
            </a:r>
            <a:endParaRPr lang="en-US" sz="1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09242-B7C9-4E08-B84E-BC2A06CF552E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214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DE PowerPoint Template - ADA Accessible  -  version 1.0: 7/21/23 10:12 AM  -  Read-Only" id="{B60E4BA7-3D23-914F-9F78-57D86BC0AAA8}" vid="{7552D814-C380-D742-A299-4A10415536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d6b4e1-a671-4dd6-b6f1-ff96368bd6b7">
      <Terms xmlns="http://schemas.microsoft.com/office/infopath/2007/PartnerControls"/>
    </lcf76f155ced4ddcb4097134ff3c332f>
    <TaxCatchAll xmlns="cc953627-79e3-4c20-8eca-a8a5f59d25b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8732BA1DA0FD429E90BF33985FD1A9" ma:contentTypeVersion="11" ma:contentTypeDescription="Create a new document." ma:contentTypeScope="" ma:versionID="45031beb6a0051b9035a4987cee0bfd9">
  <xsd:schema xmlns:xsd="http://www.w3.org/2001/XMLSchema" xmlns:xs="http://www.w3.org/2001/XMLSchema" xmlns:p="http://schemas.microsoft.com/office/2006/metadata/properties" xmlns:ns2="a4d6b4e1-a671-4dd6-b6f1-ff96368bd6b7" xmlns:ns3="cc953627-79e3-4c20-8eca-a8a5f59d25ba" targetNamespace="http://schemas.microsoft.com/office/2006/metadata/properties" ma:root="true" ma:fieldsID="a834761f2f038bdb126ac3e813ae27f0" ns2:_="" ns3:_="">
    <xsd:import namespace="a4d6b4e1-a671-4dd6-b6f1-ff96368bd6b7"/>
    <xsd:import namespace="cc953627-79e3-4c20-8eca-a8a5f59d25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6b4e1-a671-4dd6-b6f1-ff96368bd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3380fc7-fa52-4f73-84dd-cd41989e36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953627-79e3-4c20-8eca-a8a5f59d25ba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d98fe64-e192-425d-b8d4-2bb1d206eb07}" ma:internalName="TaxCatchAll" ma:showField="CatchAllData" ma:web="cc953627-79e3-4c20-8eca-a8a5f59d25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45E959-B139-4928-B6C0-4290FBE61FC4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3213682c-4f9e-4663-bc64-712dd7ba0278"/>
    <ds:schemaRef ds:uri="http://schemas.microsoft.com/office/2006/documentManagement/types"/>
    <ds:schemaRef ds:uri="342dd3fb-a6df-412b-a44c-ee47df77da92"/>
    <ds:schemaRef ds:uri="http://schemas.microsoft.com/office/2006/metadata/properties"/>
    <ds:schemaRef ds:uri="http://www.w3.org/XML/1998/namespace"/>
    <ds:schemaRef ds:uri="http://purl.org/dc/dcmitype/"/>
    <ds:schemaRef ds:uri="a4d6b4e1-a671-4dd6-b6f1-ff96368bd6b7"/>
    <ds:schemaRef ds:uri="cc953627-79e3-4c20-8eca-a8a5f59d25ba"/>
  </ds:schemaRefs>
</ds:datastoreItem>
</file>

<file path=customXml/itemProps2.xml><?xml version="1.0" encoding="utf-8"?>
<ds:datastoreItem xmlns:ds="http://schemas.openxmlformats.org/officeDocument/2006/customXml" ds:itemID="{C12A4EA4-2FD6-46CD-858F-1ABF09EFBD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39507B-72FC-4AB9-83C0-EC17C351A0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d6b4e1-a671-4dd6-b6f1-ff96368bd6b7"/>
    <ds:schemaRef ds:uri="cc953627-79e3-4c20-8eca-a8a5f59d25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842</TotalTime>
  <Words>610</Words>
  <Application>Microsoft Office PowerPoint</Application>
  <PresentationFormat>On-screen Show (4:3)</PresentationFormat>
  <Paragraphs>91</Paragraphs>
  <Slides>11</Slides>
  <Notes>0</Notes>
  <HiddenSlides>1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Office Theme</vt:lpstr>
      <vt:lpstr>Criminal History Record Information (CHRI) &amp; Federal Bureau of Investigation (FBI) Report Review for Nurse Aide Training Programs</vt:lpstr>
      <vt:lpstr>Unit 5 – CHRI &amp; FBI Review</vt:lpstr>
      <vt:lpstr>PA Act 14 of 1997 (P.L. 169)</vt:lpstr>
      <vt:lpstr>Prohibitive Offenses</vt:lpstr>
      <vt:lpstr>Obtaining a CHRI Report</vt:lpstr>
      <vt:lpstr>Responses to CHRI Requests </vt:lpstr>
      <vt:lpstr>Steps to Review CHRI</vt:lpstr>
      <vt:lpstr>Obtaining FBI Reports</vt:lpstr>
      <vt:lpstr>Obtaining FBI Reports Continued</vt:lpstr>
      <vt:lpstr>Review of FBI Reports</vt:lpstr>
      <vt:lpstr>Contact/Mission</vt:lpstr>
    </vt:vector>
  </TitlesOfParts>
  <Company>PA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pdeadmin</dc:creator>
  <cp:lastModifiedBy>Conway, Rebecca</cp:lastModifiedBy>
  <cp:revision>13</cp:revision>
  <dcterms:created xsi:type="dcterms:W3CDTF">2017-02-01T18:23:33Z</dcterms:created>
  <dcterms:modified xsi:type="dcterms:W3CDTF">2026-09-10T16:11:19Z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33500</vt:r8>
  </property>
  <property fmtid="{D5CDD505-2E9C-101B-9397-08002B2CF9AE}" pid="3" name="_dlc_policyId">
    <vt:lpwstr>/InsidePDE/Documents</vt:lpwstr>
  </property>
  <property fmtid="{D5CDD505-2E9C-101B-9397-08002B2CF9AE}" pid="4" name="xd_ProgID">
    <vt:lpwstr/>
  </property>
  <property fmtid="{D5CDD505-2E9C-101B-9397-08002B2CF9AE}" pid="5" name="_CopySource">
    <vt:lpwstr>https://collab.pde.pa.gov/InsidePDE/Documents/Getting My Job Done/Accessibility/PDE PowerPoint Template - ADA Accessible.pptx</vt:lpwstr>
  </property>
  <property fmtid="{D5CDD505-2E9C-101B-9397-08002B2CF9AE}" pid="6" name="ContentTypeId">
    <vt:lpwstr>0x0101007E8732BA1DA0FD429E90BF33985FD1A9</vt:lpwstr>
  </property>
  <property fmtid="{D5CDD505-2E9C-101B-9397-08002B2CF9AE}" pid="7" name="ItemRetentionFormula">
    <vt:lpwstr>&lt;formula id="Microsoft.Office.RecordsManagement.PolicyFeatures.Expiration.Formula.BuiltIn"&gt;&lt;number&gt;1&lt;/number&gt;&lt;property&gt;Post_x005f_x0020_End_x005f_x0020_Date&lt;/property&gt;&lt;propertyId&gt;00000000-0000-0000-0000-000000000000&lt;/propertyId&gt;&lt;period&gt;days&lt;/period&gt;&lt;/formula&gt;</vt:lpwstr>
  </property>
  <property fmtid="{D5CDD505-2E9C-101B-9397-08002B2CF9AE}" pid="8" name="TemplateUrl">
    <vt:lpwstr/>
  </property>
</Properties>
</file>