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256" r:id="rId5"/>
    <p:sldId id="257"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58"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94EC56-AB00-4201-98D2-4D995ADFF7D1}" v="28" dt="2026-07-09T23:45:08.3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488" autoAdjust="0"/>
  </p:normalViewPr>
  <p:slideViewPr>
    <p:cSldViewPr>
      <p:cViewPr varScale="1">
        <p:scale>
          <a:sx n="101" d="100"/>
          <a:sy n="101" d="100"/>
        </p:scale>
        <p:origin x="1836"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705C0B-8D30-4854-BC4F-772EBD0B02A8}" type="doc">
      <dgm:prSet loTypeId="urn:microsoft.com/office/officeart/2005/8/layout/default" loCatId="list" qsTypeId="urn:microsoft.com/office/officeart/2005/8/quickstyle/simple4" qsCatId="simple" csTypeId="urn:microsoft.com/office/officeart/2005/8/colors/accent1_2" csCatId="accent1"/>
      <dgm:spPr/>
      <dgm:t>
        <a:bodyPr/>
        <a:lstStyle/>
        <a:p>
          <a:endParaRPr lang="en-US"/>
        </a:p>
      </dgm:t>
    </dgm:pt>
    <dgm:pt modelId="{EF32D428-B74B-4643-BC22-76DFC232C984}">
      <dgm:prSet custT="1"/>
      <dgm:spPr/>
      <dgm:t>
        <a:bodyPr/>
        <a:lstStyle/>
        <a:p>
          <a:r>
            <a:rPr lang="en-US" sz="1800" b="1" dirty="0">
              <a:latin typeface="Arial" panose="020B0604020202020204" pitchFamily="34" charset="0"/>
              <a:cs typeface="Arial" panose="020B0604020202020204" pitchFamily="34" charset="0"/>
            </a:rPr>
            <a:t>Non-Discrimination Policy	</a:t>
          </a:r>
          <a:r>
            <a:rPr lang="en-US" sz="1600" b="1" dirty="0"/>
            <a:t>			</a:t>
          </a:r>
          <a:endParaRPr lang="en-US" sz="1600" dirty="0"/>
        </a:p>
      </dgm:t>
    </dgm:pt>
    <dgm:pt modelId="{D91B7FD3-DD41-43AC-B85C-4A5D5DEF210C}" type="parTrans" cxnId="{68DA51D4-00FD-4FA7-9DB6-60FD9972F590}">
      <dgm:prSet/>
      <dgm:spPr/>
      <dgm:t>
        <a:bodyPr/>
        <a:lstStyle/>
        <a:p>
          <a:endParaRPr lang="en-US"/>
        </a:p>
      </dgm:t>
    </dgm:pt>
    <dgm:pt modelId="{44EEDAC6-EA86-4224-BD29-EBC1B145ED13}" type="sibTrans" cxnId="{68DA51D4-00FD-4FA7-9DB6-60FD9972F590}">
      <dgm:prSet/>
      <dgm:spPr/>
      <dgm:t>
        <a:bodyPr/>
        <a:lstStyle/>
        <a:p>
          <a:endParaRPr lang="en-US"/>
        </a:p>
      </dgm:t>
    </dgm:pt>
    <dgm:pt modelId="{FF279169-633A-41F6-9CAF-16EB296C5660}">
      <dgm:prSet custT="1"/>
      <dgm:spPr/>
      <dgm:t>
        <a:bodyPr/>
        <a:lstStyle/>
        <a:p>
          <a:r>
            <a:rPr lang="en-US" sz="1800" b="1" dirty="0">
              <a:latin typeface="Arial" panose="020B0604020202020204" pitchFamily="34" charset="0"/>
              <a:cs typeface="Arial" panose="020B0604020202020204" pitchFamily="34" charset="0"/>
            </a:rPr>
            <a:t>Admission Policy</a:t>
          </a:r>
          <a:endParaRPr lang="en-US" sz="1800" dirty="0">
            <a:latin typeface="Arial" panose="020B0604020202020204" pitchFamily="34" charset="0"/>
            <a:cs typeface="Arial" panose="020B0604020202020204" pitchFamily="34" charset="0"/>
          </a:endParaRPr>
        </a:p>
      </dgm:t>
    </dgm:pt>
    <dgm:pt modelId="{C1B1410D-EAE3-42D1-9F8B-BA20681E766D}" type="parTrans" cxnId="{358C1D7F-554D-4696-A0A7-811E3C5CC849}">
      <dgm:prSet/>
      <dgm:spPr/>
      <dgm:t>
        <a:bodyPr/>
        <a:lstStyle/>
        <a:p>
          <a:endParaRPr lang="en-US"/>
        </a:p>
      </dgm:t>
    </dgm:pt>
    <dgm:pt modelId="{8AEAA855-913E-434E-80AE-72D497FBEA55}" type="sibTrans" cxnId="{358C1D7F-554D-4696-A0A7-811E3C5CC849}">
      <dgm:prSet/>
      <dgm:spPr/>
      <dgm:t>
        <a:bodyPr/>
        <a:lstStyle/>
        <a:p>
          <a:endParaRPr lang="en-US"/>
        </a:p>
      </dgm:t>
    </dgm:pt>
    <dgm:pt modelId="{0CAE972A-5DDA-48F9-8BD2-EEDAFB4DADAF}">
      <dgm:prSet custT="1"/>
      <dgm:spPr/>
      <dgm:t>
        <a:bodyPr/>
        <a:lstStyle/>
        <a:p>
          <a:r>
            <a:rPr lang="en-US" sz="1800" b="1" dirty="0">
              <a:latin typeface="Arial" panose="020B0604020202020204" pitchFamily="34" charset="0"/>
              <a:cs typeface="Arial" panose="020B0604020202020204" pitchFamily="34" charset="0"/>
            </a:rPr>
            <a:t>Advisement on MA Bulletin, 99-11-05</a:t>
          </a:r>
          <a:endParaRPr lang="en-US" sz="1800" dirty="0">
            <a:latin typeface="Arial" panose="020B0604020202020204" pitchFamily="34" charset="0"/>
            <a:cs typeface="Arial" panose="020B0604020202020204" pitchFamily="34" charset="0"/>
          </a:endParaRPr>
        </a:p>
      </dgm:t>
    </dgm:pt>
    <dgm:pt modelId="{D80C455E-97F5-459F-8C00-C754C97C5692}" type="parTrans" cxnId="{32088252-369F-4498-993E-79883351BC77}">
      <dgm:prSet/>
      <dgm:spPr/>
      <dgm:t>
        <a:bodyPr/>
        <a:lstStyle/>
        <a:p>
          <a:endParaRPr lang="en-US"/>
        </a:p>
      </dgm:t>
    </dgm:pt>
    <dgm:pt modelId="{C7FD15A3-A036-4375-90B0-33500225E9AD}" type="sibTrans" cxnId="{32088252-369F-4498-993E-79883351BC77}">
      <dgm:prSet/>
      <dgm:spPr/>
      <dgm:t>
        <a:bodyPr/>
        <a:lstStyle/>
        <a:p>
          <a:endParaRPr lang="en-US"/>
        </a:p>
      </dgm:t>
    </dgm:pt>
    <dgm:pt modelId="{EE1B965A-5252-4F15-874E-0746A112A0F8}">
      <dgm:prSet custT="1"/>
      <dgm:spPr/>
      <dgm:t>
        <a:bodyPr/>
        <a:lstStyle/>
        <a:p>
          <a:r>
            <a:rPr lang="en-US" sz="1800" b="1" dirty="0">
              <a:latin typeface="Arial" panose="020B0604020202020204" pitchFamily="34" charset="0"/>
              <a:cs typeface="Arial" panose="020B0604020202020204" pitchFamily="34" charset="0"/>
            </a:rPr>
            <a:t>Physical Examination/Health Condition Policy</a:t>
          </a:r>
          <a:endParaRPr lang="en-US" sz="1800" dirty="0">
            <a:latin typeface="Arial" panose="020B0604020202020204" pitchFamily="34" charset="0"/>
            <a:cs typeface="Arial" panose="020B0604020202020204" pitchFamily="34" charset="0"/>
          </a:endParaRPr>
        </a:p>
      </dgm:t>
    </dgm:pt>
    <dgm:pt modelId="{ADF41FD1-4220-4020-BC73-BF80AEA382C0}" type="parTrans" cxnId="{50DB9657-CD99-4B67-AD18-2D31AABE0CB1}">
      <dgm:prSet/>
      <dgm:spPr/>
      <dgm:t>
        <a:bodyPr/>
        <a:lstStyle/>
        <a:p>
          <a:endParaRPr lang="en-US"/>
        </a:p>
      </dgm:t>
    </dgm:pt>
    <dgm:pt modelId="{632EA16B-0035-4139-B30A-3D909CAF5776}" type="sibTrans" cxnId="{50DB9657-CD99-4B67-AD18-2D31AABE0CB1}">
      <dgm:prSet/>
      <dgm:spPr/>
      <dgm:t>
        <a:bodyPr/>
        <a:lstStyle/>
        <a:p>
          <a:endParaRPr lang="en-US"/>
        </a:p>
      </dgm:t>
    </dgm:pt>
    <dgm:pt modelId="{A27A0808-6C5D-469F-95FA-0EACDED7CFEE}">
      <dgm:prSet custT="1"/>
      <dgm:spPr/>
      <dgm:t>
        <a:bodyPr/>
        <a:lstStyle/>
        <a:p>
          <a:r>
            <a:rPr lang="en-US" sz="1800" b="1" dirty="0">
              <a:latin typeface="Arial" panose="020B0604020202020204" pitchFamily="34" charset="0"/>
              <a:cs typeface="Arial" panose="020B0604020202020204" pitchFamily="34" charset="0"/>
            </a:rPr>
            <a:t>Attendance Policy</a:t>
          </a:r>
          <a:endParaRPr lang="en-US" sz="1800" dirty="0">
            <a:latin typeface="Arial" panose="020B0604020202020204" pitchFamily="34" charset="0"/>
            <a:cs typeface="Arial" panose="020B0604020202020204" pitchFamily="34" charset="0"/>
          </a:endParaRPr>
        </a:p>
      </dgm:t>
    </dgm:pt>
    <dgm:pt modelId="{0CEF2605-E07C-4831-821D-94E9E14E8C9C}" type="parTrans" cxnId="{42CF672F-10A0-43CC-BD4F-8FBE22532D6D}">
      <dgm:prSet/>
      <dgm:spPr/>
      <dgm:t>
        <a:bodyPr/>
        <a:lstStyle/>
        <a:p>
          <a:endParaRPr lang="en-US"/>
        </a:p>
      </dgm:t>
    </dgm:pt>
    <dgm:pt modelId="{C70AD741-E034-4B7A-8A3D-FA8AD071C064}" type="sibTrans" cxnId="{42CF672F-10A0-43CC-BD4F-8FBE22532D6D}">
      <dgm:prSet/>
      <dgm:spPr/>
      <dgm:t>
        <a:bodyPr/>
        <a:lstStyle/>
        <a:p>
          <a:endParaRPr lang="en-US"/>
        </a:p>
      </dgm:t>
    </dgm:pt>
    <dgm:pt modelId="{12D7492A-3B95-4993-9702-70D5001D34AB}">
      <dgm:prSet custT="1"/>
      <dgm:spPr/>
      <dgm:t>
        <a:bodyPr/>
        <a:lstStyle/>
        <a:p>
          <a:r>
            <a:rPr lang="en-US" sz="1800" b="1" dirty="0">
              <a:latin typeface="Arial" panose="020B0604020202020204" pitchFamily="34" charset="0"/>
              <a:cs typeface="Arial" panose="020B0604020202020204" pitchFamily="34" charset="0"/>
            </a:rPr>
            <a:t>Level of Achievement Policy</a:t>
          </a:r>
          <a:endParaRPr lang="en-US" sz="1800" dirty="0">
            <a:latin typeface="Arial" panose="020B0604020202020204" pitchFamily="34" charset="0"/>
            <a:cs typeface="Arial" panose="020B0604020202020204" pitchFamily="34" charset="0"/>
          </a:endParaRPr>
        </a:p>
      </dgm:t>
    </dgm:pt>
    <dgm:pt modelId="{39CC62A3-F3F1-4ADF-AB3B-7B7026EDCC13}" type="parTrans" cxnId="{07BBBAC7-BC70-4107-B26D-2E6AB0388CBC}">
      <dgm:prSet/>
      <dgm:spPr/>
      <dgm:t>
        <a:bodyPr/>
        <a:lstStyle/>
        <a:p>
          <a:endParaRPr lang="en-US"/>
        </a:p>
      </dgm:t>
    </dgm:pt>
    <dgm:pt modelId="{C9366C15-D1A4-4499-B9C2-B42C1102C233}" type="sibTrans" cxnId="{07BBBAC7-BC70-4107-B26D-2E6AB0388CBC}">
      <dgm:prSet/>
      <dgm:spPr/>
      <dgm:t>
        <a:bodyPr/>
        <a:lstStyle/>
        <a:p>
          <a:endParaRPr lang="en-US"/>
        </a:p>
      </dgm:t>
    </dgm:pt>
    <dgm:pt modelId="{FBDC5314-1E8B-4A65-A904-A1975A010236}">
      <dgm:prSet custT="1"/>
      <dgm:spPr/>
      <dgm:t>
        <a:bodyPr/>
        <a:lstStyle/>
        <a:p>
          <a:r>
            <a:rPr lang="en-US" sz="1800" b="1" dirty="0">
              <a:latin typeface="Arial" panose="020B0604020202020204" pitchFamily="34" charset="0"/>
              <a:cs typeface="Arial" panose="020B0604020202020204" pitchFamily="34" charset="0"/>
            </a:rPr>
            <a:t>Standard of Conduct Policy</a:t>
          </a:r>
          <a:endParaRPr lang="en-US" sz="1800" dirty="0">
            <a:latin typeface="Arial" panose="020B0604020202020204" pitchFamily="34" charset="0"/>
            <a:cs typeface="Arial" panose="020B0604020202020204" pitchFamily="34" charset="0"/>
          </a:endParaRPr>
        </a:p>
      </dgm:t>
    </dgm:pt>
    <dgm:pt modelId="{9617D1F3-9725-454B-9B03-1003AE9D67A6}" type="parTrans" cxnId="{ACFFAA42-DE07-453C-B90D-9BC14164CE0A}">
      <dgm:prSet/>
      <dgm:spPr/>
      <dgm:t>
        <a:bodyPr/>
        <a:lstStyle/>
        <a:p>
          <a:endParaRPr lang="en-US"/>
        </a:p>
      </dgm:t>
    </dgm:pt>
    <dgm:pt modelId="{EDB475EC-CC3D-4339-B7BD-50D83BF56527}" type="sibTrans" cxnId="{ACFFAA42-DE07-453C-B90D-9BC14164CE0A}">
      <dgm:prSet/>
      <dgm:spPr/>
      <dgm:t>
        <a:bodyPr/>
        <a:lstStyle/>
        <a:p>
          <a:endParaRPr lang="en-US"/>
        </a:p>
      </dgm:t>
    </dgm:pt>
    <dgm:pt modelId="{A05D2418-2DFE-4A31-ACDB-AC1BC446EDD0}">
      <dgm:prSet custT="1"/>
      <dgm:spPr/>
      <dgm:t>
        <a:bodyPr/>
        <a:lstStyle/>
        <a:p>
          <a:r>
            <a:rPr lang="en-US" sz="1800" b="1" dirty="0">
              <a:latin typeface="Arial" panose="020B0604020202020204" pitchFamily="34" charset="0"/>
              <a:cs typeface="Arial" panose="020B0604020202020204" pitchFamily="34" charset="0"/>
            </a:rPr>
            <a:t>Student Grievance Policy</a:t>
          </a:r>
          <a:endParaRPr lang="en-US" sz="1800" dirty="0">
            <a:latin typeface="Arial" panose="020B0604020202020204" pitchFamily="34" charset="0"/>
            <a:cs typeface="Arial" panose="020B0604020202020204" pitchFamily="34" charset="0"/>
          </a:endParaRPr>
        </a:p>
      </dgm:t>
    </dgm:pt>
    <dgm:pt modelId="{932DFDA9-5ABE-4B48-B695-AD924B2F4524}" type="parTrans" cxnId="{2A79D7C3-941F-4845-BA1B-AC13E733A43E}">
      <dgm:prSet/>
      <dgm:spPr/>
      <dgm:t>
        <a:bodyPr/>
        <a:lstStyle/>
        <a:p>
          <a:endParaRPr lang="en-US"/>
        </a:p>
      </dgm:t>
    </dgm:pt>
    <dgm:pt modelId="{316251D3-BDDB-4E5D-9F2F-F1BCD37D65A2}" type="sibTrans" cxnId="{2A79D7C3-941F-4845-BA1B-AC13E733A43E}">
      <dgm:prSet/>
      <dgm:spPr/>
      <dgm:t>
        <a:bodyPr/>
        <a:lstStyle/>
        <a:p>
          <a:endParaRPr lang="en-US"/>
        </a:p>
      </dgm:t>
    </dgm:pt>
    <dgm:pt modelId="{DC5E29F8-5181-4455-802D-DA88C67101A9}">
      <dgm:prSet custT="1"/>
      <dgm:spPr/>
      <dgm:t>
        <a:bodyPr/>
        <a:lstStyle/>
        <a:p>
          <a:r>
            <a:rPr lang="en-US" sz="1800" b="1" dirty="0">
              <a:latin typeface="Arial" panose="020B0604020202020204" pitchFamily="34" charset="0"/>
              <a:cs typeface="Arial" panose="020B0604020202020204" pitchFamily="34" charset="0"/>
            </a:rPr>
            <a:t>Tuition Policy</a:t>
          </a:r>
          <a:endParaRPr lang="en-US" sz="1800" dirty="0">
            <a:latin typeface="Arial" panose="020B0604020202020204" pitchFamily="34" charset="0"/>
            <a:cs typeface="Arial" panose="020B0604020202020204" pitchFamily="34" charset="0"/>
          </a:endParaRPr>
        </a:p>
      </dgm:t>
    </dgm:pt>
    <dgm:pt modelId="{3A143118-1356-4115-BEE4-39FEA2DAE659}" type="parTrans" cxnId="{354C2634-FB45-4644-BAC3-BBA22207EF0F}">
      <dgm:prSet/>
      <dgm:spPr/>
      <dgm:t>
        <a:bodyPr/>
        <a:lstStyle/>
        <a:p>
          <a:endParaRPr lang="en-US"/>
        </a:p>
      </dgm:t>
    </dgm:pt>
    <dgm:pt modelId="{55278B5A-322B-44E5-85E8-91D1479ED041}" type="sibTrans" cxnId="{354C2634-FB45-4644-BAC3-BBA22207EF0F}">
      <dgm:prSet/>
      <dgm:spPr/>
      <dgm:t>
        <a:bodyPr/>
        <a:lstStyle/>
        <a:p>
          <a:endParaRPr lang="en-US"/>
        </a:p>
      </dgm:t>
    </dgm:pt>
    <dgm:pt modelId="{F8D72163-AE08-421E-B1EF-1BDEF3F1733A}">
      <dgm:prSet custT="1"/>
      <dgm:spPr/>
      <dgm:t>
        <a:bodyPr/>
        <a:lstStyle/>
        <a:p>
          <a:r>
            <a:rPr lang="en-US" sz="1800" b="1" dirty="0">
              <a:latin typeface="Arial" panose="020B0604020202020204" pitchFamily="34" charset="0"/>
              <a:cs typeface="Arial" panose="020B0604020202020204" pitchFamily="34" charset="0"/>
            </a:rPr>
            <a:t>Utilization of Student Policy</a:t>
          </a:r>
          <a:endParaRPr lang="en-US" sz="1800" dirty="0">
            <a:latin typeface="Arial" panose="020B0604020202020204" pitchFamily="34" charset="0"/>
            <a:cs typeface="Arial" panose="020B0604020202020204" pitchFamily="34" charset="0"/>
          </a:endParaRPr>
        </a:p>
      </dgm:t>
    </dgm:pt>
    <dgm:pt modelId="{829EF752-B288-4842-9EA9-ADD0439774E1}" type="parTrans" cxnId="{B8FEA2D0-9267-4376-9617-8C81C2C238AE}">
      <dgm:prSet/>
      <dgm:spPr/>
      <dgm:t>
        <a:bodyPr/>
        <a:lstStyle/>
        <a:p>
          <a:endParaRPr lang="en-US"/>
        </a:p>
      </dgm:t>
    </dgm:pt>
    <dgm:pt modelId="{D787AF4E-5175-417C-B52C-7B1AEB5AA28E}" type="sibTrans" cxnId="{B8FEA2D0-9267-4376-9617-8C81C2C238AE}">
      <dgm:prSet/>
      <dgm:spPr/>
      <dgm:t>
        <a:bodyPr/>
        <a:lstStyle/>
        <a:p>
          <a:endParaRPr lang="en-US"/>
        </a:p>
      </dgm:t>
    </dgm:pt>
    <dgm:pt modelId="{2429DB51-4CE9-492A-8B1D-259109EE2682}">
      <dgm:prSet custT="1"/>
      <dgm:spPr/>
      <dgm:t>
        <a:bodyPr/>
        <a:lstStyle/>
        <a:p>
          <a:r>
            <a:rPr lang="en-US" sz="1800" b="1" dirty="0">
              <a:latin typeface="Arial" panose="020B0604020202020204" pitchFamily="34" charset="0"/>
              <a:cs typeface="Arial" panose="020B0604020202020204" pitchFamily="34" charset="0"/>
            </a:rPr>
            <a:t>Receipt of Policies Document</a:t>
          </a:r>
          <a:endParaRPr lang="en-US" sz="1800" dirty="0">
            <a:latin typeface="Arial" panose="020B0604020202020204" pitchFamily="34" charset="0"/>
            <a:cs typeface="Arial" panose="020B0604020202020204" pitchFamily="34" charset="0"/>
          </a:endParaRPr>
        </a:p>
      </dgm:t>
    </dgm:pt>
    <dgm:pt modelId="{285721BE-9FAA-48AD-9EC2-1EC82502601B}" type="parTrans" cxnId="{2E4F042E-1926-4628-8E77-3ED22D90F8A4}">
      <dgm:prSet/>
      <dgm:spPr/>
      <dgm:t>
        <a:bodyPr/>
        <a:lstStyle/>
        <a:p>
          <a:endParaRPr lang="en-US"/>
        </a:p>
      </dgm:t>
    </dgm:pt>
    <dgm:pt modelId="{23947488-6385-46C9-BEC0-F0167E295236}" type="sibTrans" cxnId="{2E4F042E-1926-4628-8E77-3ED22D90F8A4}">
      <dgm:prSet/>
      <dgm:spPr/>
      <dgm:t>
        <a:bodyPr/>
        <a:lstStyle/>
        <a:p>
          <a:endParaRPr lang="en-US"/>
        </a:p>
      </dgm:t>
    </dgm:pt>
    <dgm:pt modelId="{D3E9316A-BB97-4DE9-B3E1-69BD2FCD3899}" type="pres">
      <dgm:prSet presAssocID="{7B705C0B-8D30-4854-BC4F-772EBD0B02A8}" presName="diagram" presStyleCnt="0">
        <dgm:presLayoutVars>
          <dgm:dir/>
          <dgm:resizeHandles val="exact"/>
        </dgm:presLayoutVars>
      </dgm:prSet>
      <dgm:spPr/>
    </dgm:pt>
    <dgm:pt modelId="{0E1C14F3-FB03-4D3A-97DF-921ABFFE04DE}" type="pres">
      <dgm:prSet presAssocID="{EF32D428-B74B-4643-BC22-76DFC232C984}" presName="node" presStyleLbl="node1" presStyleIdx="0" presStyleCnt="11">
        <dgm:presLayoutVars>
          <dgm:bulletEnabled val="1"/>
        </dgm:presLayoutVars>
      </dgm:prSet>
      <dgm:spPr/>
    </dgm:pt>
    <dgm:pt modelId="{C035B338-5B8F-4AB6-97E6-4EFBB7ED8D66}" type="pres">
      <dgm:prSet presAssocID="{44EEDAC6-EA86-4224-BD29-EBC1B145ED13}" presName="sibTrans" presStyleCnt="0"/>
      <dgm:spPr/>
    </dgm:pt>
    <dgm:pt modelId="{B7727256-5A04-4A2B-B686-74A3104F0D44}" type="pres">
      <dgm:prSet presAssocID="{FF279169-633A-41F6-9CAF-16EB296C5660}" presName="node" presStyleLbl="node1" presStyleIdx="1" presStyleCnt="11">
        <dgm:presLayoutVars>
          <dgm:bulletEnabled val="1"/>
        </dgm:presLayoutVars>
      </dgm:prSet>
      <dgm:spPr/>
    </dgm:pt>
    <dgm:pt modelId="{9B29E7E2-25AC-48A2-AF2E-58EA4C1BEB6C}" type="pres">
      <dgm:prSet presAssocID="{8AEAA855-913E-434E-80AE-72D497FBEA55}" presName="sibTrans" presStyleCnt="0"/>
      <dgm:spPr/>
    </dgm:pt>
    <dgm:pt modelId="{75796DED-1175-48A8-8C31-245C3FB0D122}" type="pres">
      <dgm:prSet presAssocID="{0CAE972A-5DDA-48F9-8BD2-EEDAFB4DADAF}" presName="node" presStyleLbl="node1" presStyleIdx="2" presStyleCnt="11">
        <dgm:presLayoutVars>
          <dgm:bulletEnabled val="1"/>
        </dgm:presLayoutVars>
      </dgm:prSet>
      <dgm:spPr/>
    </dgm:pt>
    <dgm:pt modelId="{7264F629-C7F4-4F79-A8F7-7E4177716513}" type="pres">
      <dgm:prSet presAssocID="{C7FD15A3-A036-4375-90B0-33500225E9AD}" presName="sibTrans" presStyleCnt="0"/>
      <dgm:spPr/>
    </dgm:pt>
    <dgm:pt modelId="{793872E2-6D5C-4CD8-81D0-35118A8A7164}" type="pres">
      <dgm:prSet presAssocID="{EE1B965A-5252-4F15-874E-0746A112A0F8}" presName="node" presStyleLbl="node1" presStyleIdx="3" presStyleCnt="11">
        <dgm:presLayoutVars>
          <dgm:bulletEnabled val="1"/>
        </dgm:presLayoutVars>
      </dgm:prSet>
      <dgm:spPr/>
    </dgm:pt>
    <dgm:pt modelId="{4D7D7B88-B39D-4DDD-B756-F8A5C6272B45}" type="pres">
      <dgm:prSet presAssocID="{632EA16B-0035-4139-B30A-3D909CAF5776}" presName="sibTrans" presStyleCnt="0"/>
      <dgm:spPr/>
    </dgm:pt>
    <dgm:pt modelId="{AF5796C0-8E10-419F-A99E-2521D1E76CD8}" type="pres">
      <dgm:prSet presAssocID="{A27A0808-6C5D-469F-95FA-0EACDED7CFEE}" presName="node" presStyleLbl="node1" presStyleIdx="4" presStyleCnt="11">
        <dgm:presLayoutVars>
          <dgm:bulletEnabled val="1"/>
        </dgm:presLayoutVars>
      </dgm:prSet>
      <dgm:spPr/>
    </dgm:pt>
    <dgm:pt modelId="{9BBCE8E0-7F0D-4EBE-A33B-D345E53D2A0F}" type="pres">
      <dgm:prSet presAssocID="{C70AD741-E034-4B7A-8A3D-FA8AD071C064}" presName="sibTrans" presStyleCnt="0"/>
      <dgm:spPr/>
    </dgm:pt>
    <dgm:pt modelId="{28011815-77FE-47F5-8424-C7D997313603}" type="pres">
      <dgm:prSet presAssocID="{12D7492A-3B95-4993-9702-70D5001D34AB}" presName="node" presStyleLbl="node1" presStyleIdx="5" presStyleCnt="11">
        <dgm:presLayoutVars>
          <dgm:bulletEnabled val="1"/>
        </dgm:presLayoutVars>
      </dgm:prSet>
      <dgm:spPr/>
    </dgm:pt>
    <dgm:pt modelId="{5FA2031E-3EFD-4B1C-936E-C55BD4DAA60C}" type="pres">
      <dgm:prSet presAssocID="{C9366C15-D1A4-4499-B9C2-B42C1102C233}" presName="sibTrans" presStyleCnt="0"/>
      <dgm:spPr/>
    </dgm:pt>
    <dgm:pt modelId="{08551D6D-1E7A-423D-B6FB-10E288907936}" type="pres">
      <dgm:prSet presAssocID="{FBDC5314-1E8B-4A65-A904-A1975A010236}" presName="node" presStyleLbl="node1" presStyleIdx="6" presStyleCnt="11">
        <dgm:presLayoutVars>
          <dgm:bulletEnabled val="1"/>
        </dgm:presLayoutVars>
      </dgm:prSet>
      <dgm:spPr/>
    </dgm:pt>
    <dgm:pt modelId="{8E701023-4A46-463E-A244-35A81B6A2117}" type="pres">
      <dgm:prSet presAssocID="{EDB475EC-CC3D-4339-B7BD-50D83BF56527}" presName="sibTrans" presStyleCnt="0"/>
      <dgm:spPr/>
    </dgm:pt>
    <dgm:pt modelId="{09143347-BF9E-4FC3-BA34-C94841A7FB7D}" type="pres">
      <dgm:prSet presAssocID="{A05D2418-2DFE-4A31-ACDB-AC1BC446EDD0}" presName="node" presStyleLbl="node1" presStyleIdx="7" presStyleCnt="11">
        <dgm:presLayoutVars>
          <dgm:bulletEnabled val="1"/>
        </dgm:presLayoutVars>
      </dgm:prSet>
      <dgm:spPr/>
    </dgm:pt>
    <dgm:pt modelId="{B333EE8D-FC58-43ED-A43A-FCE6B6C17F47}" type="pres">
      <dgm:prSet presAssocID="{316251D3-BDDB-4E5D-9F2F-F1BCD37D65A2}" presName="sibTrans" presStyleCnt="0"/>
      <dgm:spPr/>
    </dgm:pt>
    <dgm:pt modelId="{848A8C94-BE4F-47A6-9582-B0FC03A7FE19}" type="pres">
      <dgm:prSet presAssocID="{DC5E29F8-5181-4455-802D-DA88C67101A9}" presName="node" presStyleLbl="node1" presStyleIdx="8" presStyleCnt="11">
        <dgm:presLayoutVars>
          <dgm:bulletEnabled val="1"/>
        </dgm:presLayoutVars>
      </dgm:prSet>
      <dgm:spPr/>
    </dgm:pt>
    <dgm:pt modelId="{D9A798B8-3538-4D75-A285-D599DD3F822C}" type="pres">
      <dgm:prSet presAssocID="{55278B5A-322B-44E5-85E8-91D1479ED041}" presName="sibTrans" presStyleCnt="0"/>
      <dgm:spPr/>
    </dgm:pt>
    <dgm:pt modelId="{C2D78C9C-D651-4FB4-A803-EC883B296FE8}" type="pres">
      <dgm:prSet presAssocID="{F8D72163-AE08-421E-B1EF-1BDEF3F1733A}" presName="node" presStyleLbl="node1" presStyleIdx="9" presStyleCnt="11">
        <dgm:presLayoutVars>
          <dgm:bulletEnabled val="1"/>
        </dgm:presLayoutVars>
      </dgm:prSet>
      <dgm:spPr/>
    </dgm:pt>
    <dgm:pt modelId="{181DF98D-475D-4C4C-AB06-78ADD1618929}" type="pres">
      <dgm:prSet presAssocID="{D787AF4E-5175-417C-B52C-7B1AEB5AA28E}" presName="sibTrans" presStyleCnt="0"/>
      <dgm:spPr/>
    </dgm:pt>
    <dgm:pt modelId="{FB27F75A-3DC8-4D49-BEED-09892070ABE4}" type="pres">
      <dgm:prSet presAssocID="{2429DB51-4CE9-492A-8B1D-259109EE2682}" presName="node" presStyleLbl="node1" presStyleIdx="10" presStyleCnt="11">
        <dgm:presLayoutVars>
          <dgm:bulletEnabled val="1"/>
        </dgm:presLayoutVars>
      </dgm:prSet>
      <dgm:spPr/>
    </dgm:pt>
  </dgm:ptLst>
  <dgm:cxnLst>
    <dgm:cxn modelId="{2E4F042E-1926-4628-8E77-3ED22D90F8A4}" srcId="{7B705C0B-8D30-4854-BC4F-772EBD0B02A8}" destId="{2429DB51-4CE9-492A-8B1D-259109EE2682}" srcOrd="10" destOrd="0" parTransId="{285721BE-9FAA-48AD-9EC2-1EC82502601B}" sibTransId="{23947488-6385-46C9-BEC0-F0167E295236}"/>
    <dgm:cxn modelId="{42CF672F-10A0-43CC-BD4F-8FBE22532D6D}" srcId="{7B705C0B-8D30-4854-BC4F-772EBD0B02A8}" destId="{A27A0808-6C5D-469F-95FA-0EACDED7CFEE}" srcOrd="4" destOrd="0" parTransId="{0CEF2605-E07C-4831-821D-94E9E14E8C9C}" sibTransId="{C70AD741-E034-4B7A-8A3D-FA8AD071C064}"/>
    <dgm:cxn modelId="{354C2634-FB45-4644-BAC3-BBA22207EF0F}" srcId="{7B705C0B-8D30-4854-BC4F-772EBD0B02A8}" destId="{DC5E29F8-5181-4455-802D-DA88C67101A9}" srcOrd="8" destOrd="0" parTransId="{3A143118-1356-4115-BEE4-39FEA2DAE659}" sibTransId="{55278B5A-322B-44E5-85E8-91D1479ED041}"/>
    <dgm:cxn modelId="{0E4F1938-252B-4C1F-88CE-C38AB7DA21DA}" type="presOf" srcId="{12D7492A-3B95-4993-9702-70D5001D34AB}" destId="{28011815-77FE-47F5-8424-C7D997313603}" srcOrd="0" destOrd="0" presId="urn:microsoft.com/office/officeart/2005/8/layout/default"/>
    <dgm:cxn modelId="{ACFFAA42-DE07-453C-B90D-9BC14164CE0A}" srcId="{7B705C0B-8D30-4854-BC4F-772EBD0B02A8}" destId="{FBDC5314-1E8B-4A65-A904-A1975A010236}" srcOrd="6" destOrd="0" parTransId="{9617D1F3-9725-454B-9B03-1003AE9D67A6}" sibTransId="{EDB475EC-CC3D-4339-B7BD-50D83BF56527}"/>
    <dgm:cxn modelId="{79695E47-0358-4C77-8252-F2BE7D58D696}" type="presOf" srcId="{7B705C0B-8D30-4854-BC4F-772EBD0B02A8}" destId="{D3E9316A-BB97-4DE9-B3E1-69BD2FCD3899}" srcOrd="0" destOrd="0" presId="urn:microsoft.com/office/officeart/2005/8/layout/default"/>
    <dgm:cxn modelId="{03857271-AC40-4C4F-A840-9A9BB993B187}" type="presOf" srcId="{A05D2418-2DFE-4A31-ACDB-AC1BC446EDD0}" destId="{09143347-BF9E-4FC3-BA34-C94841A7FB7D}" srcOrd="0" destOrd="0" presId="urn:microsoft.com/office/officeart/2005/8/layout/default"/>
    <dgm:cxn modelId="{32088252-369F-4498-993E-79883351BC77}" srcId="{7B705C0B-8D30-4854-BC4F-772EBD0B02A8}" destId="{0CAE972A-5DDA-48F9-8BD2-EEDAFB4DADAF}" srcOrd="2" destOrd="0" parTransId="{D80C455E-97F5-459F-8C00-C754C97C5692}" sibTransId="{C7FD15A3-A036-4375-90B0-33500225E9AD}"/>
    <dgm:cxn modelId="{50DB9657-CD99-4B67-AD18-2D31AABE0CB1}" srcId="{7B705C0B-8D30-4854-BC4F-772EBD0B02A8}" destId="{EE1B965A-5252-4F15-874E-0746A112A0F8}" srcOrd="3" destOrd="0" parTransId="{ADF41FD1-4220-4020-BC73-BF80AEA382C0}" sibTransId="{632EA16B-0035-4139-B30A-3D909CAF5776}"/>
    <dgm:cxn modelId="{358C1D7F-554D-4696-A0A7-811E3C5CC849}" srcId="{7B705C0B-8D30-4854-BC4F-772EBD0B02A8}" destId="{FF279169-633A-41F6-9CAF-16EB296C5660}" srcOrd="1" destOrd="0" parTransId="{C1B1410D-EAE3-42D1-9F8B-BA20681E766D}" sibTransId="{8AEAA855-913E-434E-80AE-72D497FBEA55}"/>
    <dgm:cxn modelId="{9F8A5290-A15E-4364-ACEE-BCC3548D0B0F}" type="presOf" srcId="{0CAE972A-5DDA-48F9-8BD2-EEDAFB4DADAF}" destId="{75796DED-1175-48A8-8C31-245C3FB0D122}" srcOrd="0" destOrd="0" presId="urn:microsoft.com/office/officeart/2005/8/layout/default"/>
    <dgm:cxn modelId="{B5C61A9C-A045-4988-8113-9BE3610FB0FC}" type="presOf" srcId="{DC5E29F8-5181-4455-802D-DA88C67101A9}" destId="{848A8C94-BE4F-47A6-9582-B0FC03A7FE19}" srcOrd="0" destOrd="0" presId="urn:microsoft.com/office/officeart/2005/8/layout/default"/>
    <dgm:cxn modelId="{B5F6CEAD-911A-4BF3-ACD3-77BE0A851739}" type="presOf" srcId="{EE1B965A-5252-4F15-874E-0746A112A0F8}" destId="{793872E2-6D5C-4CD8-81D0-35118A8A7164}" srcOrd="0" destOrd="0" presId="urn:microsoft.com/office/officeart/2005/8/layout/default"/>
    <dgm:cxn modelId="{BF13D8AE-0D8A-4A6C-B4D7-C9E83C16A8BB}" type="presOf" srcId="{2429DB51-4CE9-492A-8B1D-259109EE2682}" destId="{FB27F75A-3DC8-4D49-BEED-09892070ABE4}" srcOrd="0" destOrd="0" presId="urn:microsoft.com/office/officeart/2005/8/layout/default"/>
    <dgm:cxn modelId="{85F2A6AF-585D-43B1-B672-FF1C41A566E3}" type="presOf" srcId="{EF32D428-B74B-4643-BC22-76DFC232C984}" destId="{0E1C14F3-FB03-4D3A-97DF-921ABFFE04DE}" srcOrd="0" destOrd="0" presId="urn:microsoft.com/office/officeart/2005/8/layout/default"/>
    <dgm:cxn modelId="{47091FB9-F1CC-4F7B-AA03-BCB3956A93B2}" type="presOf" srcId="{F8D72163-AE08-421E-B1EF-1BDEF3F1733A}" destId="{C2D78C9C-D651-4FB4-A803-EC883B296FE8}" srcOrd="0" destOrd="0" presId="urn:microsoft.com/office/officeart/2005/8/layout/default"/>
    <dgm:cxn modelId="{0F40C5BB-A6D2-4223-928F-5B95F0998983}" type="presOf" srcId="{A27A0808-6C5D-469F-95FA-0EACDED7CFEE}" destId="{AF5796C0-8E10-419F-A99E-2521D1E76CD8}" srcOrd="0" destOrd="0" presId="urn:microsoft.com/office/officeart/2005/8/layout/default"/>
    <dgm:cxn modelId="{2A79D7C3-941F-4845-BA1B-AC13E733A43E}" srcId="{7B705C0B-8D30-4854-BC4F-772EBD0B02A8}" destId="{A05D2418-2DFE-4A31-ACDB-AC1BC446EDD0}" srcOrd="7" destOrd="0" parTransId="{932DFDA9-5ABE-4B48-B695-AD924B2F4524}" sibTransId="{316251D3-BDDB-4E5D-9F2F-F1BCD37D65A2}"/>
    <dgm:cxn modelId="{6C2E39C5-F15D-4D92-8377-CCF3013A3278}" type="presOf" srcId="{FBDC5314-1E8B-4A65-A904-A1975A010236}" destId="{08551D6D-1E7A-423D-B6FB-10E288907936}" srcOrd="0" destOrd="0" presId="urn:microsoft.com/office/officeart/2005/8/layout/default"/>
    <dgm:cxn modelId="{07BBBAC7-BC70-4107-B26D-2E6AB0388CBC}" srcId="{7B705C0B-8D30-4854-BC4F-772EBD0B02A8}" destId="{12D7492A-3B95-4993-9702-70D5001D34AB}" srcOrd="5" destOrd="0" parTransId="{39CC62A3-F3F1-4ADF-AB3B-7B7026EDCC13}" sibTransId="{C9366C15-D1A4-4499-B9C2-B42C1102C233}"/>
    <dgm:cxn modelId="{B8FEA2D0-9267-4376-9617-8C81C2C238AE}" srcId="{7B705C0B-8D30-4854-BC4F-772EBD0B02A8}" destId="{F8D72163-AE08-421E-B1EF-1BDEF3F1733A}" srcOrd="9" destOrd="0" parTransId="{829EF752-B288-4842-9EA9-ADD0439774E1}" sibTransId="{D787AF4E-5175-417C-B52C-7B1AEB5AA28E}"/>
    <dgm:cxn modelId="{68DA51D4-00FD-4FA7-9DB6-60FD9972F590}" srcId="{7B705C0B-8D30-4854-BC4F-772EBD0B02A8}" destId="{EF32D428-B74B-4643-BC22-76DFC232C984}" srcOrd="0" destOrd="0" parTransId="{D91B7FD3-DD41-43AC-B85C-4A5D5DEF210C}" sibTransId="{44EEDAC6-EA86-4224-BD29-EBC1B145ED13}"/>
    <dgm:cxn modelId="{93AB3CD5-7BEF-4A95-B578-AAE33CF6C89A}" type="presOf" srcId="{FF279169-633A-41F6-9CAF-16EB296C5660}" destId="{B7727256-5A04-4A2B-B686-74A3104F0D44}" srcOrd="0" destOrd="0" presId="urn:microsoft.com/office/officeart/2005/8/layout/default"/>
    <dgm:cxn modelId="{FB852F58-D32D-4DF3-A9CC-0A46552162D7}" type="presParOf" srcId="{D3E9316A-BB97-4DE9-B3E1-69BD2FCD3899}" destId="{0E1C14F3-FB03-4D3A-97DF-921ABFFE04DE}" srcOrd="0" destOrd="0" presId="urn:microsoft.com/office/officeart/2005/8/layout/default"/>
    <dgm:cxn modelId="{DF574A15-0BFA-4954-8E6C-B3C725902947}" type="presParOf" srcId="{D3E9316A-BB97-4DE9-B3E1-69BD2FCD3899}" destId="{C035B338-5B8F-4AB6-97E6-4EFBB7ED8D66}" srcOrd="1" destOrd="0" presId="urn:microsoft.com/office/officeart/2005/8/layout/default"/>
    <dgm:cxn modelId="{69DE8C73-5EA9-4D9A-8134-999D591E0066}" type="presParOf" srcId="{D3E9316A-BB97-4DE9-B3E1-69BD2FCD3899}" destId="{B7727256-5A04-4A2B-B686-74A3104F0D44}" srcOrd="2" destOrd="0" presId="urn:microsoft.com/office/officeart/2005/8/layout/default"/>
    <dgm:cxn modelId="{AF246F94-AEC4-4033-A905-C37566B51A8B}" type="presParOf" srcId="{D3E9316A-BB97-4DE9-B3E1-69BD2FCD3899}" destId="{9B29E7E2-25AC-48A2-AF2E-58EA4C1BEB6C}" srcOrd="3" destOrd="0" presId="urn:microsoft.com/office/officeart/2005/8/layout/default"/>
    <dgm:cxn modelId="{C55ECCCE-9F4F-45E6-A101-20C69FDB91B0}" type="presParOf" srcId="{D3E9316A-BB97-4DE9-B3E1-69BD2FCD3899}" destId="{75796DED-1175-48A8-8C31-245C3FB0D122}" srcOrd="4" destOrd="0" presId="urn:microsoft.com/office/officeart/2005/8/layout/default"/>
    <dgm:cxn modelId="{0D7BDFCB-0823-46AE-80F6-42F3E8F60BE6}" type="presParOf" srcId="{D3E9316A-BB97-4DE9-B3E1-69BD2FCD3899}" destId="{7264F629-C7F4-4F79-A8F7-7E4177716513}" srcOrd="5" destOrd="0" presId="urn:microsoft.com/office/officeart/2005/8/layout/default"/>
    <dgm:cxn modelId="{40017A67-4C76-4151-B9CC-AE3F777EFB86}" type="presParOf" srcId="{D3E9316A-BB97-4DE9-B3E1-69BD2FCD3899}" destId="{793872E2-6D5C-4CD8-81D0-35118A8A7164}" srcOrd="6" destOrd="0" presId="urn:microsoft.com/office/officeart/2005/8/layout/default"/>
    <dgm:cxn modelId="{E501907E-5083-4C95-8A3F-EBCC672BA651}" type="presParOf" srcId="{D3E9316A-BB97-4DE9-B3E1-69BD2FCD3899}" destId="{4D7D7B88-B39D-4DDD-B756-F8A5C6272B45}" srcOrd="7" destOrd="0" presId="urn:microsoft.com/office/officeart/2005/8/layout/default"/>
    <dgm:cxn modelId="{39F83F3C-5865-48DF-80D6-BE66A47B345F}" type="presParOf" srcId="{D3E9316A-BB97-4DE9-B3E1-69BD2FCD3899}" destId="{AF5796C0-8E10-419F-A99E-2521D1E76CD8}" srcOrd="8" destOrd="0" presId="urn:microsoft.com/office/officeart/2005/8/layout/default"/>
    <dgm:cxn modelId="{2E5A2FE5-2437-4C7B-9D15-4822D651AA1C}" type="presParOf" srcId="{D3E9316A-BB97-4DE9-B3E1-69BD2FCD3899}" destId="{9BBCE8E0-7F0D-4EBE-A33B-D345E53D2A0F}" srcOrd="9" destOrd="0" presId="urn:microsoft.com/office/officeart/2005/8/layout/default"/>
    <dgm:cxn modelId="{350054B6-C846-4F57-9A1E-AE8AC1A8B30D}" type="presParOf" srcId="{D3E9316A-BB97-4DE9-B3E1-69BD2FCD3899}" destId="{28011815-77FE-47F5-8424-C7D997313603}" srcOrd="10" destOrd="0" presId="urn:microsoft.com/office/officeart/2005/8/layout/default"/>
    <dgm:cxn modelId="{37A267EE-644A-48E5-AB2D-E46253868CB7}" type="presParOf" srcId="{D3E9316A-BB97-4DE9-B3E1-69BD2FCD3899}" destId="{5FA2031E-3EFD-4B1C-936E-C55BD4DAA60C}" srcOrd="11" destOrd="0" presId="urn:microsoft.com/office/officeart/2005/8/layout/default"/>
    <dgm:cxn modelId="{1227B415-B6D0-4502-A7B6-56ED650C632A}" type="presParOf" srcId="{D3E9316A-BB97-4DE9-B3E1-69BD2FCD3899}" destId="{08551D6D-1E7A-423D-B6FB-10E288907936}" srcOrd="12" destOrd="0" presId="urn:microsoft.com/office/officeart/2005/8/layout/default"/>
    <dgm:cxn modelId="{D30ACC9A-1185-48A4-8DC0-71F70CDCA756}" type="presParOf" srcId="{D3E9316A-BB97-4DE9-B3E1-69BD2FCD3899}" destId="{8E701023-4A46-463E-A244-35A81B6A2117}" srcOrd="13" destOrd="0" presId="urn:microsoft.com/office/officeart/2005/8/layout/default"/>
    <dgm:cxn modelId="{B5B63DEB-4243-47F9-B1D8-2C022372434F}" type="presParOf" srcId="{D3E9316A-BB97-4DE9-B3E1-69BD2FCD3899}" destId="{09143347-BF9E-4FC3-BA34-C94841A7FB7D}" srcOrd="14" destOrd="0" presId="urn:microsoft.com/office/officeart/2005/8/layout/default"/>
    <dgm:cxn modelId="{8E508845-BCD5-4F78-85A5-1DD5F08ADACA}" type="presParOf" srcId="{D3E9316A-BB97-4DE9-B3E1-69BD2FCD3899}" destId="{B333EE8D-FC58-43ED-A43A-FCE6B6C17F47}" srcOrd="15" destOrd="0" presId="urn:microsoft.com/office/officeart/2005/8/layout/default"/>
    <dgm:cxn modelId="{8712945A-9B9C-43F3-9E39-9699C0BCC23A}" type="presParOf" srcId="{D3E9316A-BB97-4DE9-B3E1-69BD2FCD3899}" destId="{848A8C94-BE4F-47A6-9582-B0FC03A7FE19}" srcOrd="16" destOrd="0" presId="urn:microsoft.com/office/officeart/2005/8/layout/default"/>
    <dgm:cxn modelId="{A29E33A2-FDA6-45DE-B4C1-58612F665CB0}" type="presParOf" srcId="{D3E9316A-BB97-4DE9-B3E1-69BD2FCD3899}" destId="{D9A798B8-3538-4D75-A285-D599DD3F822C}" srcOrd="17" destOrd="0" presId="urn:microsoft.com/office/officeart/2005/8/layout/default"/>
    <dgm:cxn modelId="{3D4151C1-8C1D-44FD-9638-3A041595C48E}" type="presParOf" srcId="{D3E9316A-BB97-4DE9-B3E1-69BD2FCD3899}" destId="{C2D78C9C-D651-4FB4-A803-EC883B296FE8}" srcOrd="18" destOrd="0" presId="urn:microsoft.com/office/officeart/2005/8/layout/default"/>
    <dgm:cxn modelId="{1BC43DB8-68DE-467C-AC27-0DDFAB5C54AD}" type="presParOf" srcId="{D3E9316A-BB97-4DE9-B3E1-69BD2FCD3899}" destId="{181DF98D-475D-4C4C-AB06-78ADD1618929}" srcOrd="19" destOrd="0" presId="urn:microsoft.com/office/officeart/2005/8/layout/default"/>
    <dgm:cxn modelId="{8063BC21-BE9A-4511-93BD-6164CE1948EE}" type="presParOf" srcId="{D3E9316A-BB97-4DE9-B3E1-69BD2FCD3899}" destId="{FB27F75A-3DC8-4D49-BEED-09892070ABE4}"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601914-B27F-415F-B36B-1FBFE890C5B2}"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9EB68AE9-F82D-4C7A-8829-E6D9964AD54D}">
      <dgm:prSet custT="1"/>
      <dgm:spPr/>
      <dgm:t>
        <a:bodyPr/>
        <a:lstStyle/>
        <a:p>
          <a:r>
            <a:rPr lang="en-US" sz="1800" b="1" dirty="0">
              <a:latin typeface="Arial" panose="020B0604020202020204" pitchFamily="34" charset="0"/>
              <a:cs typeface="Arial" panose="020B0604020202020204" pitchFamily="34" charset="0"/>
            </a:rPr>
            <a:t>Documentation of Student Records</a:t>
          </a:r>
          <a:endParaRPr lang="en-US" sz="1800" dirty="0">
            <a:latin typeface="Arial" panose="020B0604020202020204" pitchFamily="34" charset="0"/>
            <a:cs typeface="Arial" panose="020B0604020202020204" pitchFamily="34" charset="0"/>
          </a:endParaRPr>
        </a:p>
      </dgm:t>
    </dgm:pt>
    <dgm:pt modelId="{5330C938-3EF1-4D2C-9685-5FBE8AD79F3F}" type="parTrans" cxnId="{27B71213-85E0-4C9F-B451-E94FCF199492}">
      <dgm:prSet/>
      <dgm:spPr/>
      <dgm:t>
        <a:bodyPr/>
        <a:lstStyle/>
        <a:p>
          <a:endParaRPr lang="en-US"/>
        </a:p>
      </dgm:t>
    </dgm:pt>
    <dgm:pt modelId="{42A5DBA1-730E-48C5-BD66-613B834FB374}" type="sibTrans" cxnId="{27B71213-85E0-4C9F-B451-E94FCF199492}">
      <dgm:prSet/>
      <dgm:spPr/>
      <dgm:t>
        <a:bodyPr/>
        <a:lstStyle/>
        <a:p>
          <a:endParaRPr lang="en-US"/>
        </a:p>
      </dgm:t>
    </dgm:pt>
    <dgm:pt modelId="{BD15946C-515D-4057-BBB4-C6254D6B9A39}">
      <dgm:prSet custT="1"/>
      <dgm:spPr/>
      <dgm:t>
        <a:bodyPr/>
        <a:lstStyle/>
        <a:p>
          <a:r>
            <a:rPr lang="en-US" sz="1800" b="1" dirty="0">
              <a:latin typeface="Arial" panose="020B0604020202020204" pitchFamily="34" charset="0"/>
              <a:cs typeface="Arial" panose="020B0604020202020204" pitchFamily="34" charset="0"/>
            </a:rPr>
            <a:t>Ongoing Evaluation of the Program Policy</a:t>
          </a:r>
          <a:endParaRPr lang="en-US" sz="1800" dirty="0">
            <a:latin typeface="Arial" panose="020B0604020202020204" pitchFamily="34" charset="0"/>
            <a:cs typeface="Arial" panose="020B0604020202020204" pitchFamily="34" charset="0"/>
          </a:endParaRPr>
        </a:p>
      </dgm:t>
    </dgm:pt>
    <dgm:pt modelId="{60103C6D-DDE7-48D6-844F-7D9F106F21DA}" type="parTrans" cxnId="{585A5024-2602-4542-A5B1-0C90B1AA5A1D}">
      <dgm:prSet/>
      <dgm:spPr/>
      <dgm:t>
        <a:bodyPr/>
        <a:lstStyle/>
        <a:p>
          <a:endParaRPr lang="en-US"/>
        </a:p>
      </dgm:t>
    </dgm:pt>
    <dgm:pt modelId="{D271EDF8-CED0-40EC-B005-13BD41AEBEB7}" type="sibTrans" cxnId="{585A5024-2602-4542-A5B1-0C90B1AA5A1D}">
      <dgm:prSet/>
      <dgm:spPr/>
      <dgm:t>
        <a:bodyPr/>
        <a:lstStyle/>
        <a:p>
          <a:endParaRPr lang="en-US"/>
        </a:p>
      </dgm:t>
    </dgm:pt>
    <dgm:pt modelId="{D77C64B9-5223-41A3-B6D4-87F19155834E}">
      <dgm:prSet custT="1"/>
      <dgm:spPr/>
      <dgm:t>
        <a:bodyPr/>
        <a:lstStyle/>
        <a:p>
          <a:r>
            <a:rPr lang="en-US" sz="1800" b="1" dirty="0">
              <a:latin typeface="Arial" panose="020B0604020202020204" pitchFamily="34" charset="0"/>
              <a:cs typeface="Arial" panose="020B0604020202020204" pitchFamily="34" charset="0"/>
            </a:rPr>
            <a:t>Policy Makers</a:t>
          </a:r>
          <a:endParaRPr lang="en-US" sz="1800" dirty="0">
            <a:latin typeface="Arial" panose="020B0604020202020204" pitchFamily="34" charset="0"/>
            <a:cs typeface="Arial" panose="020B0604020202020204" pitchFamily="34" charset="0"/>
          </a:endParaRPr>
        </a:p>
      </dgm:t>
    </dgm:pt>
    <dgm:pt modelId="{9564770F-325B-4F15-9773-569FB5FE8DFB}" type="parTrans" cxnId="{20A88A03-5821-4D9A-BD97-F13B29435FBD}">
      <dgm:prSet/>
      <dgm:spPr/>
      <dgm:t>
        <a:bodyPr/>
        <a:lstStyle/>
        <a:p>
          <a:endParaRPr lang="en-US"/>
        </a:p>
      </dgm:t>
    </dgm:pt>
    <dgm:pt modelId="{97E562C7-0F71-4205-A63C-15C944941BD8}" type="sibTrans" cxnId="{20A88A03-5821-4D9A-BD97-F13B29435FBD}">
      <dgm:prSet/>
      <dgm:spPr/>
      <dgm:t>
        <a:bodyPr/>
        <a:lstStyle/>
        <a:p>
          <a:endParaRPr lang="en-US"/>
        </a:p>
      </dgm:t>
    </dgm:pt>
    <dgm:pt modelId="{ACF99F35-6F24-4655-9C91-8603E8E793C2}">
      <dgm:prSet custT="1"/>
      <dgm:spPr/>
      <dgm:t>
        <a:bodyPr/>
        <a:lstStyle/>
        <a:p>
          <a:r>
            <a:rPr lang="en-US" sz="1800" b="1" dirty="0">
              <a:latin typeface="Arial" panose="020B0604020202020204" pitchFamily="34" charset="0"/>
              <a:cs typeface="Arial" panose="020B0604020202020204" pitchFamily="34" charset="0"/>
            </a:rPr>
            <a:t>Electronic Signatures</a:t>
          </a:r>
          <a:endParaRPr lang="en-US" sz="1800" dirty="0">
            <a:latin typeface="Arial" panose="020B0604020202020204" pitchFamily="34" charset="0"/>
            <a:cs typeface="Arial" panose="020B0604020202020204" pitchFamily="34" charset="0"/>
          </a:endParaRPr>
        </a:p>
      </dgm:t>
    </dgm:pt>
    <dgm:pt modelId="{2657C6C7-CC38-487B-873F-CB753556A7DE}" type="parTrans" cxnId="{107D4EAD-024E-4ABE-9CF1-A2CF019B5378}">
      <dgm:prSet/>
      <dgm:spPr/>
      <dgm:t>
        <a:bodyPr/>
        <a:lstStyle/>
        <a:p>
          <a:endParaRPr lang="en-US"/>
        </a:p>
      </dgm:t>
    </dgm:pt>
    <dgm:pt modelId="{2CD93E92-BC80-4B3E-9755-240F295005AF}" type="sibTrans" cxnId="{107D4EAD-024E-4ABE-9CF1-A2CF019B5378}">
      <dgm:prSet/>
      <dgm:spPr/>
      <dgm:t>
        <a:bodyPr/>
        <a:lstStyle/>
        <a:p>
          <a:endParaRPr lang="en-US"/>
        </a:p>
      </dgm:t>
    </dgm:pt>
    <dgm:pt modelId="{CDB22283-5671-4B33-BC3C-8E3FEC5D0CFE}">
      <dgm:prSet custT="1"/>
      <dgm:spPr/>
      <dgm:t>
        <a:bodyPr/>
        <a:lstStyle/>
        <a:p>
          <a:r>
            <a:rPr lang="en-US" sz="1800" b="1" dirty="0">
              <a:latin typeface="Arial" panose="020B0604020202020204" pitchFamily="34" charset="0"/>
              <a:cs typeface="Arial" panose="020B0604020202020204" pitchFamily="34" charset="0"/>
            </a:rPr>
            <a:t>Record Keeping Policy</a:t>
          </a:r>
          <a:endParaRPr lang="en-US" sz="1800" dirty="0">
            <a:latin typeface="Arial" panose="020B0604020202020204" pitchFamily="34" charset="0"/>
            <a:cs typeface="Arial" panose="020B0604020202020204" pitchFamily="34" charset="0"/>
          </a:endParaRPr>
        </a:p>
      </dgm:t>
    </dgm:pt>
    <dgm:pt modelId="{7C9E9AA2-75BE-4826-82C4-E7EDDEF507AC}" type="parTrans" cxnId="{1FD28D5F-3DFC-444E-9D6F-4AA6E261EB5A}">
      <dgm:prSet/>
      <dgm:spPr/>
      <dgm:t>
        <a:bodyPr/>
        <a:lstStyle/>
        <a:p>
          <a:endParaRPr lang="en-US"/>
        </a:p>
      </dgm:t>
    </dgm:pt>
    <dgm:pt modelId="{97197777-793B-427F-B509-0E824FD77134}" type="sibTrans" cxnId="{1FD28D5F-3DFC-444E-9D6F-4AA6E261EB5A}">
      <dgm:prSet/>
      <dgm:spPr/>
      <dgm:t>
        <a:bodyPr/>
        <a:lstStyle/>
        <a:p>
          <a:endParaRPr lang="en-US"/>
        </a:p>
      </dgm:t>
    </dgm:pt>
    <dgm:pt modelId="{7D773685-FA04-41D4-9B3C-5626BFBBCA49}">
      <dgm:prSet custT="1"/>
      <dgm:spPr/>
      <dgm:t>
        <a:bodyPr/>
        <a:lstStyle/>
        <a:p>
          <a:r>
            <a:rPr lang="en-US" sz="1800" b="1" dirty="0">
              <a:latin typeface="Arial" panose="020B0604020202020204" pitchFamily="34" charset="0"/>
              <a:cs typeface="Arial" panose="020B0604020202020204" pitchFamily="34" charset="0"/>
            </a:rPr>
            <a:t>Student Training Agreement</a:t>
          </a:r>
          <a:endParaRPr lang="en-US" sz="1800" dirty="0">
            <a:latin typeface="Arial" panose="020B0604020202020204" pitchFamily="34" charset="0"/>
            <a:cs typeface="Arial" panose="020B0604020202020204" pitchFamily="34" charset="0"/>
          </a:endParaRPr>
        </a:p>
      </dgm:t>
    </dgm:pt>
    <dgm:pt modelId="{53823B66-C173-4B61-8A28-E98E2035DA33}" type="parTrans" cxnId="{512D9046-D86B-45A3-BED6-34784F7306EC}">
      <dgm:prSet/>
      <dgm:spPr/>
      <dgm:t>
        <a:bodyPr/>
        <a:lstStyle/>
        <a:p>
          <a:endParaRPr lang="en-US"/>
        </a:p>
      </dgm:t>
    </dgm:pt>
    <dgm:pt modelId="{132593B6-F3D1-4C7E-AA03-47CDE8FF8195}" type="sibTrans" cxnId="{512D9046-D86B-45A3-BED6-34784F7306EC}">
      <dgm:prSet/>
      <dgm:spPr/>
      <dgm:t>
        <a:bodyPr/>
        <a:lstStyle/>
        <a:p>
          <a:endParaRPr lang="en-US"/>
        </a:p>
      </dgm:t>
    </dgm:pt>
    <dgm:pt modelId="{0EC46DD0-6F8F-4C79-93D1-0676524F236E}" type="pres">
      <dgm:prSet presAssocID="{7F601914-B27F-415F-B36B-1FBFE890C5B2}" presName="diagram" presStyleCnt="0">
        <dgm:presLayoutVars>
          <dgm:dir/>
          <dgm:resizeHandles val="exact"/>
        </dgm:presLayoutVars>
      </dgm:prSet>
      <dgm:spPr/>
    </dgm:pt>
    <dgm:pt modelId="{01E94A46-C073-4BAD-8978-4BB4C55BBC0A}" type="pres">
      <dgm:prSet presAssocID="{9EB68AE9-F82D-4C7A-8829-E6D9964AD54D}" presName="node" presStyleLbl="node1" presStyleIdx="0" presStyleCnt="6">
        <dgm:presLayoutVars>
          <dgm:bulletEnabled val="1"/>
        </dgm:presLayoutVars>
      </dgm:prSet>
      <dgm:spPr/>
    </dgm:pt>
    <dgm:pt modelId="{FEE383B0-1E46-481B-97CC-58B721DC9DB0}" type="pres">
      <dgm:prSet presAssocID="{42A5DBA1-730E-48C5-BD66-613B834FB374}" presName="sibTrans" presStyleCnt="0"/>
      <dgm:spPr/>
    </dgm:pt>
    <dgm:pt modelId="{9BA66D0F-677A-4EB6-A18E-E7D79B0735EB}" type="pres">
      <dgm:prSet presAssocID="{BD15946C-515D-4057-BBB4-C6254D6B9A39}" presName="node" presStyleLbl="node1" presStyleIdx="1" presStyleCnt="6">
        <dgm:presLayoutVars>
          <dgm:bulletEnabled val="1"/>
        </dgm:presLayoutVars>
      </dgm:prSet>
      <dgm:spPr/>
    </dgm:pt>
    <dgm:pt modelId="{7E8BF5A2-8122-44EB-9E1B-295BEE846A57}" type="pres">
      <dgm:prSet presAssocID="{D271EDF8-CED0-40EC-B005-13BD41AEBEB7}" presName="sibTrans" presStyleCnt="0"/>
      <dgm:spPr/>
    </dgm:pt>
    <dgm:pt modelId="{79296015-F228-4A72-A09A-BA93DF671AFE}" type="pres">
      <dgm:prSet presAssocID="{D77C64B9-5223-41A3-B6D4-87F19155834E}" presName="node" presStyleLbl="node1" presStyleIdx="2" presStyleCnt="6">
        <dgm:presLayoutVars>
          <dgm:bulletEnabled val="1"/>
        </dgm:presLayoutVars>
      </dgm:prSet>
      <dgm:spPr/>
    </dgm:pt>
    <dgm:pt modelId="{41F2AAA9-D92B-41ED-985E-A8063A5C163E}" type="pres">
      <dgm:prSet presAssocID="{97E562C7-0F71-4205-A63C-15C944941BD8}" presName="sibTrans" presStyleCnt="0"/>
      <dgm:spPr/>
    </dgm:pt>
    <dgm:pt modelId="{E81C8BEE-BF92-4437-87E5-DA045F4FA6BA}" type="pres">
      <dgm:prSet presAssocID="{ACF99F35-6F24-4655-9C91-8603E8E793C2}" presName="node" presStyleLbl="node1" presStyleIdx="3" presStyleCnt="6">
        <dgm:presLayoutVars>
          <dgm:bulletEnabled val="1"/>
        </dgm:presLayoutVars>
      </dgm:prSet>
      <dgm:spPr/>
    </dgm:pt>
    <dgm:pt modelId="{6244CAA8-196B-48A5-9660-F60FAF39723C}" type="pres">
      <dgm:prSet presAssocID="{2CD93E92-BC80-4B3E-9755-240F295005AF}" presName="sibTrans" presStyleCnt="0"/>
      <dgm:spPr/>
    </dgm:pt>
    <dgm:pt modelId="{D48109D6-D904-4302-A068-C7BAF26FA9FC}" type="pres">
      <dgm:prSet presAssocID="{CDB22283-5671-4B33-BC3C-8E3FEC5D0CFE}" presName="node" presStyleLbl="node1" presStyleIdx="4" presStyleCnt="6">
        <dgm:presLayoutVars>
          <dgm:bulletEnabled val="1"/>
        </dgm:presLayoutVars>
      </dgm:prSet>
      <dgm:spPr/>
    </dgm:pt>
    <dgm:pt modelId="{0D39E3D0-FD6E-44EF-BD30-BE515665E176}" type="pres">
      <dgm:prSet presAssocID="{97197777-793B-427F-B509-0E824FD77134}" presName="sibTrans" presStyleCnt="0"/>
      <dgm:spPr/>
    </dgm:pt>
    <dgm:pt modelId="{719D7E46-71AB-4B43-BB8C-645FC2F5C340}" type="pres">
      <dgm:prSet presAssocID="{7D773685-FA04-41D4-9B3C-5626BFBBCA49}" presName="node" presStyleLbl="node1" presStyleIdx="5" presStyleCnt="6">
        <dgm:presLayoutVars>
          <dgm:bulletEnabled val="1"/>
        </dgm:presLayoutVars>
      </dgm:prSet>
      <dgm:spPr/>
    </dgm:pt>
  </dgm:ptLst>
  <dgm:cxnLst>
    <dgm:cxn modelId="{20A88A03-5821-4D9A-BD97-F13B29435FBD}" srcId="{7F601914-B27F-415F-B36B-1FBFE890C5B2}" destId="{D77C64B9-5223-41A3-B6D4-87F19155834E}" srcOrd="2" destOrd="0" parTransId="{9564770F-325B-4F15-9773-569FB5FE8DFB}" sibTransId="{97E562C7-0F71-4205-A63C-15C944941BD8}"/>
    <dgm:cxn modelId="{5DA12111-3A16-48EE-8C74-59DBDA8155D3}" type="presOf" srcId="{7D773685-FA04-41D4-9B3C-5626BFBBCA49}" destId="{719D7E46-71AB-4B43-BB8C-645FC2F5C340}" srcOrd="0" destOrd="0" presId="urn:microsoft.com/office/officeart/2005/8/layout/default"/>
    <dgm:cxn modelId="{27B71213-85E0-4C9F-B451-E94FCF199492}" srcId="{7F601914-B27F-415F-B36B-1FBFE890C5B2}" destId="{9EB68AE9-F82D-4C7A-8829-E6D9964AD54D}" srcOrd="0" destOrd="0" parTransId="{5330C938-3EF1-4D2C-9685-5FBE8AD79F3F}" sibTransId="{42A5DBA1-730E-48C5-BD66-613B834FB374}"/>
    <dgm:cxn modelId="{A8671814-64FB-4BEB-A25E-7A408A6F50C4}" type="presOf" srcId="{CDB22283-5671-4B33-BC3C-8E3FEC5D0CFE}" destId="{D48109D6-D904-4302-A068-C7BAF26FA9FC}" srcOrd="0" destOrd="0" presId="urn:microsoft.com/office/officeart/2005/8/layout/default"/>
    <dgm:cxn modelId="{585A5024-2602-4542-A5B1-0C90B1AA5A1D}" srcId="{7F601914-B27F-415F-B36B-1FBFE890C5B2}" destId="{BD15946C-515D-4057-BBB4-C6254D6B9A39}" srcOrd="1" destOrd="0" parTransId="{60103C6D-DDE7-48D6-844F-7D9F106F21DA}" sibTransId="{D271EDF8-CED0-40EC-B005-13BD41AEBEB7}"/>
    <dgm:cxn modelId="{FC57F927-BF78-4E6A-8F64-AB85734C8076}" type="presOf" srcId="{BD15946C-515D-4057-BBB4-C6254D6B9A39}" destId="{9BA66D0F-677A-4EB6-A18E-E7D79B0735EB}" srcOrd="0" destOrd="0" presId="urn:microsoft.com/office/officeart/2005/8/layout/default"/>
    <dgm:cxn modelId="{09753037-7F73-40F5-8A07-09B2AF8E83F3}" type="presOf" srcId="{7F601914-B27F-415F-B36B-1FBFE890C5B2}" destId="{0EC46DD0-6F8F-4C79-93D1-0676524F236E}" srcOrd="0" destOrd="0" presId="urn:microsoft.com/office/officeart/2005/8/layout/default"/>
    <dgm:cxn modelId="{1FD28D5F-3DFC-444E-9D6F-4AA6E261EB5A}" srcId="{7F601914-B27F-415F-B36B-1FBFE890C5B2}" destId="{CDB22283-5671-4B33-BC3C-8E3FEC5D0CFE}" srcOrd="4" destOrd="0" parTransId="{7C9E9AA2-75BE-4826-82C4-E7EDDEF507AC}" sibTransId="{97197777-793B-427F-B509-0E824FD77134}"/>
    <dgm:cxn modelId="{512D9046-D86B-45A3-BED6-34784F7306EC}" srcId="{7F601914-B27F-415F-B36B-1FBFE890C5B2}" destId="{7D773685-FA04-41D4-9B3C-5626BFBBCA49}" srcOrd="5" destOrd="0" parTransId="{53823B66-C173-4B61-8A28-E98E2035DA33}" sibTransId="{132593B6-F3D1-4C7E-AA03-47CDE8FF8195}"/>
    <dgm:cxn modelId="{AC445057-C81A-483D-98B7-130D5C00DA23}" type="presOf" srcId="{D77C64B9-5223-41A3-B6D4-87F19155834E}" destId="{79296015-F228-4A72-A09A-BA93DF671AFE}" srcOrd="0" destOrd="0" presId="urn:microsoft.com/office/officeart/2005/8/layout/default"/>
    <dgm:cxn modelId="{375B5783-31D7-42D9-8A89-7C6DBAD7F175}" type="presOf" srcId="{ACF99F35-6F24-4655-9C91-8603E8E793C2}" destId="{E81C8BEE-BF92-4437-87E5-DA045F4FA6BA}" srcOrd="0" destOrd="0" presId="urn:microsoft.com/office/officeart/2005/8/layout/default"/>
    <dgm:cxn modelId="{B0C1059B-23C0-413A-B8E9-284EFF722664}" type="presOf" srcId="{9EB68AE9-F82D-4C7A-8829-E6D9964AD54D}" destId="{01E94A46-C073-4BAD-8978-4BB4C55BBC0A}" srcOrd="0" destOrd="0" presId="urn:microsoft.com/office/officeart/2005/8/layout/default"/>
    <dgm:cxn modelId="{107D4EAD-024E-4ABE-9CF1-A2CF019B5378}" srcId="{7F601914-B27F-415F-B36B-1FBFE890C5B2}" destId="{ACF99F35-6F24-4655-9C91-8603E8E793C2}" srcOrd="3" destOrd="0" parTransId="{2657C6C7-CC38-487B-873F-CB753556A7DE}" sibTransId="{2CD93E92-BC80-4B3E-9755-240F295005AF}"/>
    <dgm:cxn modelId="{4B62F4C9-8B61-4FBA-8F7C-6C1284C8F7B5}" type="presParOf" srcId="{0EC46DD0-6F8F-4C79-93D1-0676524F236E}" destId="{01E94A46-C073-4BAD-8978-4BB4C55BBC0A}" srcOrd="0" destOrd="0" presId="urn:microsoft.com/office/officeart/2005/8/layout/default"/>
    <dgm:cxn modelId="{0CFFCDF0-1154-47A6-8353-F7134D151CC4}" type="presParOf" srcId="{0EC46DD0-6F8F-4C79-93D1-0676524F236E}" destId="{FEE383B0-1E46-481B-97CC-58B721DC9DB0}" srcOrd="1" destOrd="0" presId="urn:microsoft.com/office/officeart/2005/8/layout/default"/>
    <dgm:cxn modelId="{F3EA7218-D7CA-4E95-A3FC-2BC75A6BA223}" type="presParOf" srcId="{0EC46DD0-6F8F-4C79-93D1-0676524F236E}" destId="{9BA66D0F-677A-4EB6-A18E-E7D79B0735EB}" srcOrd="2" destOrd="0" presId="urn:microsoft.com/office/officeart/2005/8/layout/default"/>
    <dgm:cxn modelId="{BFD8D355-BA4E-4415-95F2-6CCDF19B75EE}" type="presParOf" srcId="{0EC46DD0-6F8F-4C79-93D1-0676524F236E}" destId="{7E8BF5A2-8122-44EB-9E1B-295BEE846A57}" srcOrd="3" destOrd="0" presId="urn:microsoft.com/office/officeart/2005/8/layout/default"/>
    <dgm:cxn modelId="{2E6E3A92-7DDE-46ED-8450-B06BBA251FF6}" type="presParOf" srcId="{0EC46DD0-6F8F-4C79-93D1-0676524F236E}" destId="{79296015-F228-4A72-A09A-BA93DF671AFE}" srcOrd="4" destOrd="0" presId="urn:microsoft.com/office/officeart/2005/8/layout/default"/>
    <dgm:cxn modelId="{0E19B134-A00C-43C8-B175-BA090728F29A}" type="presParOf" srcId="{0EC46DD0-6F8F-4C79-93D1-0676524F236E}" destId="{41F2AAA9-D92B-41ED-985E-A8063A5C163E}" srcOrd="5" destOrd="0" presId="urn:microsoft.com/office/officeart/2005/8/layout/default"/>
    <dgm:cxn modelId="{E0D9E9B0-B86F-4D45-A3B7-DE3490ECBCD3}" type="presParOf" srcId="{0EC46DD0-6F8F-4C79-93D1-0676524F236E}" destId="{E81C8BEE-BF92-4437-87E5-DA045F4FA6BA}" srcOrd="6" destOrd="0" presId="urn:microsoft.com/office/officeart/2005/8/layout/default"/>
    <dgm:cxn modelId="{84A4FEB9-6B03-4CD7-BB7D-AC3F204BF15E}" type="presParOf" srcId="{0EC46DD0-6F8F-4C79-93D1-0676524F236E}" destId="{6244CAA8-196B-48A5-9660-F60FAF39723C}" srcOrd="7" destOrd="0" presId="urn:microsoft.com/office/officeart/2005/8/layout/default"/>
    <dgm:cxn modelId="{6A8E19F4-937E-4C84-93B1-F81C8AACD778}" type="presParOf" srcId="{0EC46DD0-6F8F-4C79-93D1-0676524F236E}" destId="{D48109D6-D904-4302-A068-C7BAF26FA9FC}" srcOrd="8" destOrd="0" presId="urn:microsoft.com/office/officeart/2005/8/layout/default"/>
    <dgm:cxn modelId="{7A416D21-B7F3-47E2-B673-3B2232A96737}" type="presParOf" srcId="{0EC46DD0-6F8F-4C79-93D1-0676524F236E}" destId="{0D39E3D0-FD6E-44EF-BD30-BE515665E176}" srcOrd="9" destOrd="0" presId="urn:microsoft.com/office/officeart/2005/8/layout/default"/>
    <dgm:cxn modelId="{9C62ADAE-203C-4718-86F0-498DEF788699}" type="presParOf" srcId="{0EC46DD0-6F8F-4C79-93D1-0676524F236E}" destId="{719D7E46-71AB-4B43-BB8C-645FC2F5C340}"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1C14F3-FB03-4D3A-97DF-921ABFFE04DE}">
      <dsp:nvSpPr>
        <dsp:cNvPr id="0" name=""/>
        <dsp:cNvSpPr/>
      </dsp:nvSpPr>
      <dsp:spPr>
        <a:xfrm>
          <a:off x="2433" y="447625"/>
          <a:ext cx="1930449" cy="115826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Non-Discrimination Policy	</a:t>
          </a:r>
          <a:r>
            <a:rPr lang="en-US" sz="1600" b="1" kern="1200" dirty="0"/>
            <a:t>			</a:t>
          </a:r>
          <a:endParaRPr lang="en-US" sz="1600" kern="1200" dirty="0"/>
        </a:p>
      </dsp:txBody>
      <dsp:txXfrm>
        <a:off x="2433" y="447625"/>
        <a:ext cx="1930449" cy="1158269"/>
      </dsp:txXfrm>
    </dsp:sp>
    <dsp:sp modelId="{B7727256-5A04-4A2B-B686-74A3104F0D44}">
      <dsp:nvSpPr>
        <dsp:cNvPr id="0" name=""/>
        <dsp:cNvSpPr/>
      </dsp:nvSpPr>
      <dsp:spPr>
        <a:xfrm>
          <a:off x="2125927" y="447625"/>
          <a:ext cx="1930449" cy="115826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Admission Policy</a:t>
          </a:r>
          <a:endParaRPr lang="en-US" sz="1800" kern="1200" dirty="0">
            <a:latin typeface="Arial" panose="020B0604020202020204" pitchFamily="34" charset="0"/>
            <a:cs typeface="Arial" panose="020B0604020202020204" pitchFamily="34" charset="0"/>
          </a:endParaRPr>
        </a:p>
      </dsp:txBody>
      <dsp:txXfrm>
        <a:off x="2125927" y="447625"/>
        <a:ext cx="1930449" cy="1158269"/>
      </dsp:txXfrm>
    </dsp:sp>
    <dsp:sp modelId="{75796DED-1175-48A8-8C31-245C3FB0D122}">
      <dsp:nvSpPr>
        <dsp:cNvPr id="0" name=""/>
        <dsp:cNvSpPr/>
      </dsp:nvSpPr>
      <dsp:spPr>
        <a:xfrm>
          <a:off x="4249422" y="447625"/>
          <a:ext cx="1930449" cy="115826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Advisement on MA Bulletin, 99-11-05</a:t>
          </a:r>
          <a:endParaRPr lang="en-US" sz="1800" kern="1200" dirty="0">
            <a:latin typeface="Arial" panose="020B0604020202020204" pitchFamily="34" charset="0"/>
            <a:cs typeface="Arial" panose="020B0604020202020204" pitchFamily="34" charset="0"/>
          </a:endParaRPr>
        </a:p>
      </dsp:txBody>
      <dsp:txXfrm>
        <a:off x="4249422" y="447625"/>
        <a:ext cx="1930449" cy="1158269"/>
      </dsp:txXfrm>
    </dsp:sp>
    <dsp:sp modelId="{793872E2-6D5C-4CD8-81D0-35118A8A7164}">
      <dsp:nvSpPr>
        <dsp:cNvPr id="0" name=""/>
        <dsp:cNvSpPr/>
      </dsp:nvSpPr>
      <dsp:spPr>
        <a:xfrm>
          <a:off x="6372917" y="447625"/>
          <a:ext cx="1930449" cy="115826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Physical Examination/Health Condition Policy</a:t>
          </a:r>
          <a:endParaRPr lang="en-US" sz="1800" kern="1200" dirty="0">
            <a:latin typeface="Arial" panose="020B0604020202020204" pitchFamily="34" charset="0"/>
            <a:cs typeface="Arial" panose="020B0604020202020204" pitchFamily="34" charset="0"/>
          </a:endParaRPr>
        </a:p>
      </dsp:txBody>
      <dsp:txXfrm>
        <a:off x="6372917" y="447625"/>
        <a:ext cx="1930449" cy="1158269"/>
      </dsp:txXfrm>
    </dsp:sp>
    <dsp:sp modelId="{AF5796C0-8E10-419F-A99E-2521D1E76CD8}">
      <dsp:nvSpPr>
        <dsp:cNvPr id="0" name=""/>
        <dsp:cNvSpPr/>
      </dsp:nvSpPr>
      <dsp:spPr>
        <a:xfrm>
          <a:off x="2433" y="1798940"/>
          <a:ext cx="1930449" cy="115826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Attendance Policy</a:t>
          </a:r>
          <a:endParaRPr lang="en-US" sz="1800" kern="1200" dirty="0">
            <a:latin typeface="Arial" panose="020B0604020202020204" pitchFamily="34" charset="0"/>
            <a:cs typeface="Arial" panose="020B0604020202020204" pitchFamily="34" charset="0"/>
          </a:endParaRPr>
        </a:p>
      </dsp:txBody>
      <dsp:txXfrm>
        <a:off x="2433" y="1798940"/>
        <a:ext cx="1930449" cy="1158269"/>
      </dsp:txXfrm>
    </dsp:sp>
    <dsp:sp modelId="{28011815-77FE-47F5-8424-C7D997313603}">
      <dsp:nvSpPr>
        <dsp:cNvPr id="0" name=""/>
        <dsp:cNvSpPr/>
      </dsp:nvSpPr>
      <dsp:spPr>
        <a:xfrm>
          <a:off x="2125927" y="1798940"/>
          <a:ext cx="1930449" cy="115826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Level of Achievement Policy</a:t>
          </a:r>
          <a:endParaRPr lang="en-US" sz="1800" kern="1200" dirty="0">
            <a:latin typeface="Arial" panose="020B0604020202020204" pitchFamily="34" charset="0"/>
            <a:cs typeface="Arial" panose="020B0604020202020204" pitchFamily="34" charset="0"/>
          </a:endParaRPr>
        </a:p>
      </dsp:txBody>
      <dsp:txXfrm>
        <a:off x="2125927" y="1798940"/>
        <a:ext cx="1930449" cy="1158269"/>
      </dsp:txXfrm>
    </dsp:sp>
    <dsp:sp modelId="{08551D6D-1E7A-423D-B6FB-10E288907936}">
      <dsp:nvSpPr>
        <dsp:cNvPr id="0" name=""/>
        <dsp:cNvSpPr/>
      </dsp:nvSpPr>
      <dsp:spPr>
        <a:xfrm>
          <a:off x="4249422" y="1798940"/>
          <a:ext cx="1930449" cy="115826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Standard of Conduct Policy</a:t>
          </a:r>
          <a:endParaRPr lang="en-US" sz="1800" kern="1200" dirty="0">
            <a:latin typeface="Arial" panose="020B0604020202020204" pitchFamily="34" charset="0"/>
            <a:cs typeface="Arial" panose="020B0604020202020204" pitchFamily="34" charset="0"/>
          </a:endParaRPr>
        </a:p>
      </dsp:txBody>
      <dsp:txXfrm>
        <a:off x="4249422" y="1798940"/>
        <a:ext cx="1930449" cy="1158269"/>
      </dsp:txXfrm>
    </dsp:sp>
    <dsp:sp modelId="{09143347-BF9E-4FC3-BA34-C94841A7FB7D}">
      <dsp:nvSpPr>
        <dsp:cNvPr id="0" name=""/>
        <dsp:cNvSpPr/>
      </dsp:nvSpPr>
      <dsp:spPr>
        <a:xfrm>
          <a:off x="6372917" y="1798940"/>
          <a:ext cx="1930449" cy="115826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Student Grievance Policy</a:t>
          </a:r>
          <a:endParaRPr lang="en-US" sz="1800" kern="1200" dirty="0">
            <a:latin typeface="Arial" panose="020B0604020202020204" pitchFamily="34" charset="0"/>
            <a:cs typeface="Arial" panose="020B0604020202020204" pitchFamily="34" charset="0"/>
          </a:endParaRPr>
        </a:p>
      </dsp:txBody>
      <dsp:txXfrm>
        <a:off x="6372917" y="1798940"/>
        <a:ext cx="1930449" cy="1158269"/>
      </dsp:txXfrm>
    </dsp:sp>
    <dsp:sp modelId="{848A8C94-BE4F-47A6-9582-B0FC03A7FE19}">
      <dsp:nvSpPr>
        <dsp:cNvPr id="0" name=""/>
        <dsp:cNvSpPr/>
      </dsp:nvSpPr>
      <dsp:spPr>
        <a:xfrm>
          <a:off x="1064180" y="3150254"/>
          <a:ext cx="1930449" cy="115826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Tuition Policy</a:t>
          </a:r>
          <a:endParaRPr lang="en-US" sz="1800" kern="1200" dirty="0">
            <a:latin typeface="Arial" panose="020B0604020202020204" pitchFamily="34" charset="0"/>
            <a:cs typeface="Arial" panose="020B0604020202020204" pitchFamily="34" charset="0"/>
          </a:endParaRPr>
        </a:p>
      </dsp:txBody>
      <dsp:txXfrm>
        <a:off x="1064180" y="3150254"/>
        <a:ext cx="1930449" cy="1158269"/>
      </dsp:txXfrm>
    </dsp:sp>
    <dsp:sp modelId="{C2D78C9C-D651-4FB4-A803-EC883B296FE8}">
      <dsp:nvSpPr>
        <dsp:cNvPr id="0" name=""/>
        <dsp:cNvSpPr/>
      </dsp:nvSpPr>
      <dsp:spPr>
        <a:xfrm>
          <a:off x="3187675" y="3150254"/>
          <a:ext cx="1930449" cy="115826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Utilization of Student Policy</a:t>
          </a:r>
          <a:endParaRPr lang="en-US" sz="1800" kern="1200" dirty="0">
            <a:latin typeface="Arial" panose="020B0604020202020204" pitchFamily="34" charset="0"/>
            <a:cs typeface="Arial" panose="020B0604020202020204" pitchFamily="34" charset="0"/>
          </a:endParaRPr>
        </a:p>
      </dsp:txBody>
      <dsp:txXfrm>
        <a:off x="3187675" y="3150254"/>
        <a:ext cx="1930449" cy="1158269"/>
      </dsp:txXfrm>
    </dsp:sp>
    <dsp:sp modelId="{FB27F75A-3DC8-4D49-BEED-09892070ABE4}">
      <dsp:nvSpPr>
        <dsp:cNvPr id="0" name=""/>
        <dsp:cNvSpPr/>
      </dsp:nvSpPr>
      <dsp:spPr>
        <a:xfrm>
          <a:off x="5311169" y="3150254"/>
          <a:ext cx="1930449" cy="115826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Receipt of Policies Document</a:t>
          </a:r>
          <a:endParaRPr lang="en-US" sz="1800" kern="1200" dirty="0">
            <a:latin typeface="Arial" panose="020B0604020202020204" pitchFamily="34" charset="0"/>
            <a:cs typeface="Arial" panose="020B0604020202020204" pitchFamily="34" charset="0"/>
          </a:endParaRPr>
        </a:p>
      </dsp:txBody>
      <dsp:txXfrm>
        <a:off x="5311169" y="3150254"/>
        <a:ext cx="1930449" cy="11582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E94A46-C073-4BAD-8978-4BB4C55BBC0A}">
      <dsp:nvSpPr>
        <dsp:cNvPr id="0" name=""/>
        <dsp:cNvSpPr/>
      </dsp:nvSpPr>
      <dsp:spPr>
        <a:xfrm>
          <a:off x="0" y="652462"/>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Documentation of Student Records</a:t>
          </a:r>
          <a:endParaRPr lang="en-US" sz="1800" kern="1200" dirty="0">
            <a:latin typeface="Arial" panose="020B0604020202020204" pitchFamily="34" charset="0"/>
            <a:cs typeface="Arial" panose="020B0604020202020204" pitchFamily="34" charset="0"/>
          </a:endParaRPr>
        </a:p>
      </dsp:txBody>
      <dsp:txXfrm>
        <a:off x="0" y="652462"/>
        <a:ext cx="2571749" cy="1543050"/>
      </dsp:txXfrm>
    </dsp:sp>
    <dsp:sp modelId="{9BA66D0F-677A-4EB6-A18E-E7D79B0735EB}">
      <dsp:nvSpPr>
        <dsp:cNvPr id="0" name=""/>
        <dsp:cNvSpPr/>
      </dsp:nvSpPr>
      <dsp:spPr>
        <a:xfrm>
          <a:off x="2828925" y="652462"/>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Ongoing Evaluation of the Program Policy</a:t>
          </a:r>
          <a:endParaRPr lang="en-US" sz="1800" kern="1200" dirty="0">
            <a:latin typeface="Arial" panose="020B0604020202020204" pitchFamily="34" charset="0"/>
            <a:cs typeface="Arial" panose="020B0604020202020204" pitchFamily="34" charset="0"/>
          </a:endParaRPr>
        </a:p>
      </dsp:txBody>
      <dsp:txXfrm>
        <a:off x="2828925" y="652462"/>
        <a:ext cx="2571749" cy="1543050"/>
      </dsp:txXfrm>
    </dsp:sp>
    <dsp:sp modelId="{79296015-F228-4A72-A09A-BA93DF671AFE}">
      <dsp:nvSpPr>
        <dsp:cNvPr id="0" name=""/>
        <dsp:cNvSpPr/>
      </dsp:nvSpPr>
      <dsp:spPr>
        <a:xfrm>
          <a:off x="5657849" y="652462"/>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Policy Makers</a:t>
          </a:r>
          <a:endParaRPr lang="en-US" sz="1800" kern="1200" dirty="0">
            <a:latin typeface="Arial" panose="020B0604020202020204" pitchFamily="34" charset="0"/>
            <a:cs typeface="Arial" panose="020B0604020202020204" pitchFamily="34" charset="0"/>
          </a:endParaRPr>
        </a:p>
      </dsp:txBody>
      <dsp:txXfrm>
        <a:off x="5657849" y="652462"/>
        <a:ext cx="2571749" cy="1543050"/>
      </dsp:txXfrm>
    </dsp:sp>
    <dsp:sp modelId="{E81C8BEE-BF92-4437-87E5-DA045F4FA6BA}">
      <dsp:nvSpPr>
        <dsp:cNvPr id="0" name=""/>
        <dsp:cNvSpPr/>
      </dsp:nvSpPr>
      <dsp:spPr>
        <a:xfrm>
          <a:off x="0" y="2452687"/>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Electronic Signatures</a:t>
          </a:r>
          <a:endParaRPr lang="en-US" sz="1800" kern="1200" dirty="0">
            <a:latin typeface="Arial" panose="020B0604020202020204" pitchFamily="34" charset="0"/>
            <a:cs typeface="Arial" panose="020B0604020202020204" pitchFamily="34" charset="0"/>
          </a:endParaRPr>
        </a:p>
      </dsp:txBody>
      <dsp:txXfrm>
        <a:off x="0" y="2452687"/>
        <a:ext cx="2571749" cy="1543050"/>
      </dsp:txXfrm>
    </dsp:sp>
    <dsp:sp modelId="{D48109D6-D904-4302-A068-C7BAF26FA9FC}">
      <dsp:nvSpPr>
        <dsp:cNvPr id="0" name=""/>
        <dsp:cNvSpPr/>
      </dsp:nvSpPr>
      <dsp:spPr>
        <a:xfrm>
          <a:off x="2828925" y="2452687"/>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Record Keeping Policy</a:t>
          </a:r>
          <a:endParaRPr lang="en-US" sz="1800" kern="1200" dirty="0">
            <a:latin typeface="Arial" panose="020B0604020202020204" pitchFamily="34" charset="0"/>
            <a:cs typeface="Arial" panose="020B0604020202020204" pitchFamily="34" charset="0"/>
          </a:endParaRPr>
        </a:p>
      </dsp:txBody>
      <dsp:txXfrm>
        <a:off x="2828925" y="2452687"/>
        <a:ext cx="2571749" cy="1543050"/>
      </dsp:txXfrm>
    </dsp:sp>
    <dsp:sp modelId="{719D7E46-71AB-4B43-BB8C-645FC2F5C340}">
      <dsp:nvSpPr>
        <dsp:cNvPr id="0" name=""/>
        <dsp:cNvSpPr/>
      </dsp:nvSpPr>
      <dsp:spPr>
        <a:xfrm>
          <a:off x="5657849" y="2452687"/>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Student Training Agreement</a:t>
          </a:r>
          <a:endParaRPr lang="en-US" sz="1800" kern="1200" dirty="0">
            <a:latin typeface="Arial" panose="020B0604020202020204" pitchFamily="34" charset="0"/>
            <a:cs typeface="Arial" panose="020B0604020202020204" pitchFamily="34" charset="0"/>
          </a:endParaRPr>
        </a:p>
      </dsp:txBody>
      <dsp:txXfrm>
        <a:off x="5657849" y="2452687"/>
        <a:ext cx="2571749" cy="154305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EEBFCE-E1AD-4C66-8436-2B8546317258}" type="datetimeFigureOut">
              <a:rPr lang="en-US" smtClean="0"/>
              <a:t>9/17/2026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0DDAA2-1C43-4F84-BCB8-BB799C3B521C}" type="slidenum">
              <a:rPr lang="en-US" smtClean="0"/>
              <a:t>‹#›</a:t>
            </a:fld>
            <a:endParaRPr lang="en-US" dirty="0"/>
          </a:p>
        </p:txBody>
      </p:sp>
    </p:spTree>
    <p:extLst>
      <p:ext uri="{BB962C8B-B14F-4D97-AF65-F5344CB8AC3E}">
        <p14:creationId xmlns:p14="http://schemas.microsoft.com/office/powerpoint/2010/main" val="4183074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0DDAA2-1C43-4F84-BCB8-BB799C3B521C}" type="slidenum">
              <a:rPr lang="en-US" smtClean="0"/>
              <a:t>5</a:t>
            </a:fld>
            <a:endParaRPr lang="en-US" dirty="0"/>
          </a:p>
        </p:txBody>
      </p:sp>
    </p:spTree>
    <p:extLst>
      <p:ext uri="{BB962C8B-B14F-4D97-AF65-F5344CB8AC3E}">
        <p14:creationId xmlns:p14="http://schemas.microsoft.com/office/powerpoint/2010/main" val="500910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0DDAA2-1C43-4F84-BCB8-BB799C3B521C}" type="slidenum">
              <a:rPr lang="en-US" smtClean="0"/>
              <a:t>17</a:t>
            </a:fld>
            <a:endParaRPr lang="en-US" dirty="0"/>
          </a:p>
        </p:txBody>
      </p:sp>
    </p:spTree>
    <p:extLst>
      <p:ext uri="{BB962C8B-B14F-4D97-AF65-F5344CB8AC3E}">
        <p14:creationId xmlns:p14="http://schemas.microsoft.com/office/powerpoint/2010/main" val="2501065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7F13630A-B4C6-440D-8DFA-092D64E442B8}" type="datetime1">
              <a:rPr lang="en-US" smtClean="0"/>
              <a:t>9/17/2026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680C5762-CF65-4775-9966-A58D40CC61B9}" type="slidenum">
              <a:rPr lang="en-US" smtClean="0"/>
              <a:t>‹#›</a:t>
            </a:fld>
            <a:endParaRPr lang="en-US" dirty="0"/>
          </a:p>
        </p:txBody>
      </p:sp>
    </p:spTree>
    <p:extLst>
      <p:ext uri="{BB962C8B-B14F-4D97-AF65-F5344CB8AC3E}">
        <p14:creationId xmlns:p14="http://schemas.microsoft.com/office/powerpoint/2010/main" val="3195118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0CF1AE-9D07-4FAF-9EEC-B15CCCFC2843}" type="datetime1">
              <a:rPr lang="en-US" smtClean="0"/>
              <a:t>9/17/2026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680C5762-CF65-4775-9966-A58D40CC61B9}" type="slidenum">
              <a:rPr lang="en-US" smtClean="0"/>
              <a:t>‹#›</a:t>
            </a:fld>
            <a:endParaRPr lang="en-US" dirty="0"/>
          </a:p>
        </p:txBody>
      </p:sp>
    </p:spTree>
    <p:extLst>
      <p:ext uri="{BB962C8B-B14F-4D97-AF65-F5344CB8AC3E}">
        <p14:creationId xmlns:p14="http://schemas.microsoft.com/office/powerpoint/2010/main" val="2918980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ABBFCA-7A7C-4191-8BC8-370AEEE02C16}" type="datetime1">
              <a:rPr lang="en-US" smtClean="0"/>
              <a:t>9/17/2026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680C5762-CF65-4775-9966-A58D40CC61B9}" type="slidenum">
              <a:rPr lang="en-US" smtClean="0"/>
              <a:t>‹#›</a:t>
            </a:fld>
            <a:endParaRPr lang="en-US" dirty="0"/>
          </a:p>
        </p:txBody>
      </p:sp>
    </p:spTree>
    <p:extLst>
      <p:ext uri="{BB962C8B-B14F-4D97-AF65-F5344CB8AC3E}">
        <p14:creationId xmlns:p14="http://schemas.microsoft.com/office/powerpoint/2010/main" val="49788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86EB9F-620D-4745-B0DC-239369A89773}" type="datetime1">
              <a:rPr lang="en-US" smtClean="0"/>
              <a:t>9/17/2026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680C5762-CF65-4775-9966-A58D40CC61B9}" type="slidenum">
              <a:rPr lang="en-US" smtClean="0"/>
              <a:t>‹#›</a:t>
            </a:fld>
            <a:endParaRPr lang="en-US" dirty="0"/>
          </a:p>
        </p:txBody>
      </p:sp>
    </p:spTree>
    <p:extLst>
      <p:ext uri="{BB962C8B-B14F-4D97-AF65-F5344CB8AC3E}">
        <p14:creationId xmlns:p14="http://schemas.microsoft.com/office/powerpoint/2010/main" val="3139075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960D5E9-816A-404D-95C5-1BCCD4E30359}" type="datetime1">
              <a:rPr lang="en-US" smtClean="0"/>
              <a:t>9/17/2026</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680C5762-CF65-4775-9966-A58D40CC61B9}" type="slidenum">
              <a:rPr lang="en-US" smtClean="0"/>
              <a:t>‹#›</a:t>
            </a:fld>
            <a:endParaRPr lang="en-US" dirty="0"/>
          </a:p>
        </p:txBody>
      </p:sp>
    </p:spTree>
    <p:extLst>
      <p:ext uri="{BB962C8B-B14F-4D97-AF65-F5344CB8AC3E}">
        <p14:creationId xmlns:p14="http://schemas.microsoft.com/office/powerpoint/2010/main" val="3468785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931F4DF-3504-4A5A-ACA1-B091F23F45D1}" type="datetime1">
              <a:rPr lang="en-US" smtClean="0"/>
              <a:t>9/17/2026</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680C5762-CF65-4775-9966-A58D40CC61B9}" type="slidenum">
              <a:rPr lang="en-US" smtClean="0"/>
              <a:t>‹#›</a:t>
            </a:fld>
            <a:endParaRPr lang="en-US" dirty="0"/>
          </a:p>
        </p:txBody>
      </p:sp>
    </p:spTree>
    <p:extLst>
      <p:ext uri="{BB962C8B-B14F-4D97-AF65-F5344CB8AC3E}">
        <p14:creationId xmlns:p14="http://schemas.microsoft.com/office/powerpoint/2010/main" val="1518495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7996F1-C86A-40F8-B29C-18DAE3D14AAE}" type="datetime1">
              <a:rPr lang="en-US" smtClean="0"/>
              <a:t>9/17/2026</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p>
            <a:fld id="{680C5762-CF65-4775-9966-A58D40CC61B9}" type="slidenum">
              <a:rPr lang="en-US" smtClean="0"/>
              <a:t>‹#›</a:t>
            </a:fld>
            <a:endParaRPr lang="en-US" dirty="0"/>
          </a:p>
        </p:txBody>
      </p:sp>
    </p:spTree>
    <p:extLst>
      <p:ext uri="{BB962C8B-B14F-4D97-AF65-F5344CB8AC3E}">
        <p14:creationId xmlns:p14="http://schemas.microsoft.com/office/powerpoint/2010/main" val="161311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447800"/>
            <a:ext cx="5111750" cy="4678363"/>
          </a:xfrm>
        </p:spPr>
        <p:txBody>
          <a:bodyPr/>
          <a:lstStyle>
            <a:lvl1pPr>
              <a:defRPr sz="2400">
                <a:solidFill>
                  <a:schemeClr val="tx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44C58EE-A39A-4E93-949A-DFFC70D6E94B}" type="datetime1">
              <a:rPr lang="en-US" smtClean="0"/>
              <a:t>9/17/2026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680C5762-CF65-4775-9966-A58D40CC61B9}" type="slidenum">
              <a:rPr lang="en-US" smtClean="0"/>
              <a:t>‹#›</a:t>
            </a:fld>
            <a:endParaRPr lang="en-US" dirty="0"/>
          </a:p>
        </p:txBody>
      </p:sp>
      <p:sp>
        <p:nvSpPr>
          <p:cNvPr id="8" name="Title 1"/>
          <p:cNvSpPr>
            <a:spLocks noGrp="1"/>
          </p:cNvSpPr>
          <p:nvPr>
            <p:ph type="title" hasCustomPrompt="1"/>
          </p:nvPr>
        </p:nvSpPr>
        <p:spPr>
          <a:xfrm>
            <a:off x="457200" y="304800"/>
            <a:ext cx="8229600" cy="1143000"/>
          </a:xfrm>
        </p:spPr>
        <p:txBody>
          <a:bodyPr/>
          <a:lstStyle/>
          <a:p>
            <a:r>
              <a:rPr lang="en-US" dirty="0"/>
              <a:t>Click to edit title </a:t>
            </a:r>
          </a:p>
        </p:txBody>
      </p:sp>
    </p:spTree>
    <p:extLst>
      <p:ext uri="{BB962C8B-B14F-4D97-AF65-F5344CB8AC3E}">
        <p14:creationId xmlns:p14="http://schemas.microsoft.com/office/powerpoint/2010/main" val="2064657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3FFC4D-F93B-431C-B876-5FCBBC91611E}" type="datetime1">
              <a:rPr lang="en-US" smtClean="0"/>
              <a:t>9/17/2026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680C5762-CF65-4775-9966-A58D40CC61B9}" type="slidenum">
              <a:rPr lang="en-US" smtClean="0"/>
              <a:t>‹#›</a:t>
            </a:fld>
            <a:endParaRPr lang="en-US" dirty="0"/>
          </a:p>
        </p:txBody>
      </p:sp>
    </p:spTree>
    <p:extLst>
      <p:ext uri="{BB962C8B-B14F-4D97-AF65-F5344CB8AC3E}">
        <p14:creationId xmlns:p14="http://schemas.microsoft.com/office/powerpoint/2010/main" val="2745119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868029-EA98-428C-9C94-99DDD0A03049}" type="datetime1">
              <a:rPr lang="en-US" smtClean="0"/>
              <a:t>9/17/2026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680C5762-CF65-4775-9966-A58D40CC61B9}" type="slidenum">
              <a:rPr lang="en-US" smtClean="0"/>
              <a:t>‹#›</a:t>
            </a:fld>
            <a:endParaRPr lang="en-US" dirty="0"/>
          </a:p>
        </p:txBody>
      </p:sp>
    </p:spTree>
    <p:extLst>
      <p:ext uri="{BB962C8B-B14F-4D97-AF65-F5344CB8AC3E}">
        <p14:creationId xmlns:p14="http://schemas.microsoft.com/office/powerpoint/2010/main" val="1858523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2F0A0D-70E5-4974-AD90-8DA8B9AC48B2}" type="datetime1">
              <a:rPr lang="en-US" smtClean="0"/>
              <a:t>9/17/2026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680C5762-CF65-4775-9966-A58D40CC61B9}" type="slidenum">
              <a:rPr lang="en-US" smtClean="0"/>
              <a:t>‹#›</a:t>
            </a:fld>
            <a:endParaRPr lang="en-US" dirty="0"/>
          </a:p>
        </p:txBody>
      </p:sp>
    </p:spTree>
    <p:extLst>
      <p:ext uri="{BB962C8B-B14F-4D97-AF65-F5344CB8AC3E}">
        <p14:creationId xmlns:p14="http://schemas.microsoft.com/office/powerpoint/2010/main" val="3865107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15">
            <a:extLst>
              <a:ext uri="{C183D7F6-B498-43B3-948B-1728B52AA6E4}">
                <adec:decorative xmlns:adec="http://schemas.microsoft.com/office/drawing/2017/decorative" val="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57200" y="609600"/>
            <a:ext cx="8229600"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457200" y="304800"/>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1C0341-FC7F-406E-BA30-1FF03FFEEBCF}" type="datetime1">
              <a:rPr lang="en-US" smtClean="0"/>
              <a:t>9/17/2026</a:t>
            </a:fld>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0C5762-CF65-4775-9966-A58D40CC61B9}" type="slidenum">
              <a:rPr lang="en-US" smtClean="0"/>
              <a:t>‹#›</a:t>
            </a:fld>
            <a:endParaRPr lang="en-US" dirty="0"/>
          </a:p>
        </p:txBody>
      </p:sp>
      <p:pic>
        <p:nvPicPr>
          <p:cNvPr id="5" name="Picture 4" descr="Pennsylvania Department of Education Logo">
            <a:extLst>
              <a:ext uri="{FF2B5EF4-FFF2-40B4-BE49-F238E27FC236}">
                <a16:creationId xmlns:a16="http://schemas.microsoft.com/office/drawing/2014/main" id="{0CD1C4D6-D900-70A3-5D19-2FF0B0709CAE}"/>
              </a:ext>
            </a:extLst>
          </p:cNvPr>
          <p:cNvPicPr>
            <a:picLocks noChangeAspect="1"/>
          </p:cNvPicPr>
          <p:nvPr userDrawn="1"/>
        </p:nvPicPr>
        <p:blipFill>
          <a:blip r:embed="rId14"/>
          <a:srcRect/>
          <a:stretch/>
        </p:blipFill>
        <p:spPr>
          <a:xfrm>
            <a:off x="6297852" y="5849714"/>
            <a:ext cx="2401888" cy="386672"/>
          </a:xfrm>
          <a:prstGeom prst="rect">
            <a:avLst/>
          </a:prstGeom>
        </p:spPr>
      </p:pic>
    </p:spTree>
    <p:extLst>
      <p:ext uri="{BB962C8B-B14F-4D97-AF65-F5344CB8AC3E}">
        <p14:creationId xmlns:p14="http://schemas.microsoft.com/office/powerpoint/2010/main" val="3756100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marL="173038" indent="0" algn="l" defTabSz="914400" rtl="0" eaLnBrk="1" latinLnBrk="0" hangingPunct="1">
        <a:spcBef>
          <a:spcPct val="0"/>
        </a:spcBef>
        <a:buNone/>
        <a:defRPr sz="3200" kern="1200">
          <a:solidFill>
            <a:schemeClr val="bg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pa.gov/agencies/education/programs-and-services/instruction/career-and-technical-education/nurse-aide-training-program/instructors-corner"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hyperlink" Target="https://oig.hhs.gov/exclusion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education.pa.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8001000" cy="4832350"/>
          </a:xfrm>
        </p:spPr>
        <p:txBody>
          <a:bodyPr>
            <a:normAutofit/>
          </a:bodyPr>
          <a:lstStyle/>
          <a:p>
            <a:r>
              <a:rPr lang="en-US" sz="1800" b="1" dirty="0">
                <a:solidFill>
                  <a:srgbClr val="002060"/>
                </a:solidFill>
                <a:effectLst>
                  <a:outerShdw blurRad="38100" dist="38100" dir="2700000" algn="tl">
                    <a:srgbClr val="000000">
                      <a:alpha val="43137"/>
                    </a:srgbClr>
                  </a:outerShdw>
                </a:effectLst>
              </a:rPr>
              <a:t>Nurse Aide Training and </a:t>
            </a:r>
            <a:br>
              <a:rPr lang="en-US" sz="1800" b="1" dirty="0">
                <a:solidFill>
                  <a:srgbClr val="002060"/>
                </a:solidFill>
                <a:effectLst>
                  <a:outerShdw blurRad="38100" dist="38100" dir="2700000" algn="tl">
                    <a:srgbClr val="000000">
                      <a:alpha val="43137"/>
                    </a:srgbClr>
                  </a:outerShdw>
                </a:effectLst>
              </a:rPr>
            </a:br>
            <a:r>
              <a:rPr lang="en-US" sz="1800" b="1" dirty="0">
                <a:solidFill>
                  <a:srgbClr val="002060"/>
                </a:solidFill>
                <a:effectLst>
                  <a:outerShdw blurRad="38100" dist="38100" dir="2700000" algn="tl">
                    <a:srgbClr val="000000">
                      <a:alpha val="43137"/>
                    </a:srgbClr>
                  </a:outerShdw>
                </a:effectLst>
              </a:rPr>
              <a:t>Competency Evaluation Program</a:t>
            </a:r>
            <a:br>
              <a:rPr lang="en-US" sz="1800" b="1" dirty="0">
                <a:solidFill>
                  <a:srgbClr val="002060"/>
                </a:solidFill>
                <a:effectLst>
                  <a:outerShdw blurRad="38100" dist="38100" dir="2700000" algn="tl">
                    <a:srgbClr val="000000">
                      <a:alpha val="43137"/>
                    </a:srgbClr>
                  </a:outerShdw>
                </a:effectLst>
              </a:rPr>
            </a:br>
            <a:r>
              <a:rPr lang="en-US" sz="1800" b="1" dirty="0">
                <a:solidFill>
                  <a:srgbClr val="002060"/>
                </a:solidFill>
                <a:effectLst>
                  <a:outerShdw blurRad="38100" dist="38100" dir="2700000" algn="tl">
                    <a:srgbClr val="000000">
                      <a:alpha val="43137"/>
                    </a:srgbClr>
                  </a:outerShdw>
                </a:effectLst>
              </a:rPr>
              <a:t>NATCEP</a:t>
            </a:r>
            <a:br>
              <a:rPr lang="en-US" sz="1800" b="1" dirty="0">
                <a:solidFill>
                  <a:srgbClr val="002060"/>
                </a:solidFill>
                <a:effectLst>
                  <a:outerShdw blurRad="38100" dist="38100" dir="2700000" algn="tl">
                    <a:srgbClr val="000000">
                      <a:alpha val="43137"/>
                    </a:srgbClr>
                  </a:outerShdw>
                </a:effectLst>
              </a:rPr>
            </a:br>
            <a:br>
              <a:rPr lang="en-US" sz="1800" b="1" dirty="0">
                <a:solidFill>
                  <a:srgbClr val="002060"/>
                </a:solidFill>
                <a:effectLst>
                  <a:outerShdw blurRad="38100" dist="38100" dir="2700000" algn="tl">
                    <a:srgbClr val="000000">
                      <a:alpha val="43137"/>
                    </a:srgbClr>
                  </a:outerShdw>
                </a:effectLst>
              </a:rPr>
            </a:br>
            <a:r>
              <a:rPr lang="en-US" sz="1800" b="1" dirty="0">
                <a:solidFill>
                  <a:srgbClr val="002060"/>
                </a:solidFill>
                <a:effectLst>
                  <a:outerShdw blurRad="38100" dist="38100" dir="2700000" algn="tl">
                    <a:srgbClr val="000000">
                      <a:alpha val="43137"/>
                    </a:srgbClr>
                  </a:outerShdw>
                </a:effectLst>
              </a:rPr>
              <a:t>UNIT 4</a:t>
            </a:r>
            <a:br>
              <a:rPr lang="en-US" sz="1800" b="1" dirty="0">
                <a:solidFill>
                  <a:srgbClr val="002060"/>
                </a:solidFill>
                <a:effectLst>
                  <a:outerShdw blurRad="38100" dist="38100" dir="2700000" algn="tl">
                    <a:srgbClr val="000000">
                      <a:alpha val="43137"/>
                    </a:srgbClr>
                  </a:outerShdw>
                </a:effectLst>
              </a:rPr>
            </a:br>
            <a:br>
              <a:rPr lang="en-US" sz="1800" b="1" dirty="0">
                <a:solidFill>
                  <a:srgbClr val="002060"/>
                </a:solidFill>
                <a:effectLst>
                  <a:outerShdw blurRad="38100" dist="38100" dir="2700000" algn="tl">
                    <a:srgbClr val="000000">
                      <a:alpha val="43137"/>
                    </a:srgbClr>
                  </a:outerShdw>
                </a:effectLst>
              </a:rPr>
            </a:br>
            <a:r>
              <a:rPr lang="en-US" sz="1800" b="1" dirty="0">
                <a:solidFill>
                  <a:srgbClr val="002060"/>
                </a:solidFill>
                <a:effectLst>
                  <a:outerShdw blurRad="38100" dist="38100" dir="2700000" algn="tl">
                    <a:srgbClr val="000000">
                      <a:alpha val="43137"/>
                    </a:srgbClr>
                  </a:outerShdw>
                </a:effectLst>
              </a:rPr>
              <a:t>Student &amp; Administrative Policies</a:t>
            </a:r>
            <a:br>
              <a:rPr lang="en-US" b="1" dirty="0">
                <a:solidFill>
                  <a:srgbClr val="002060"/>
                </a:solidFill>
                <a:effectLst>
                  <a:outerShdw blurRad="38100" dist="38100" dir="2700000" algn="tl">
                    <a:srgbClr val="000000">
                      <a:alpha val="43137"/>
                    </a:srgbClr>
                  </a:outerShdw>
                </a:effectLst>
              </a:rPr>
            </a:br>
            <a:endParaRPr lang="en-US" dirty="0"/>
          </a:p>
        </p:txBody>
      </p:sp>
      <p:sp>
        <p:nvSpPr>
          <p:cNvPr id="4" name="Slide Number Placeholder 3"/>
          <p:cNvSpPr>
            <a:spLocks noGrp="1"/>
          </p:cNvSpPr>
          <p:nvPr>
            <p:ph type="sldNum" sz="quarter" idx="12"/>
          </p:nvPr>
        </p:nvSpPr>
        <p:spPr/>
        <p:txBody>
          <a:bodyPr/>
          <a:lstStyle/>
          <a:p>
            <a:fld id="{680C5762-CF65-4775-9966-A58D40CC61B9}" type="slidenum">
              <a:rPr lang="en-US" smtClean="0"/>
              <a:pPr/>
              <a:t>1</a:t>
            </a:fld>
            <a:endParaRPr lang="en-US" dirty="0"/>
          </a:p>
        </p:txBody>
      </p:sp>
    </p:spTree>
    <p:extLst>
      <p:ext uri="{BB962C8B-B14F-4D97-AF65-F5344CB8AC3E}">
        <p14:creationId xmlns:p14="http://schemas.microsoft.com/office/powerpoint/2010/main" val="1379834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chor="ctr">
            <a:normAutofit/>
          </a:bodyPr>
          <a:lstStyle/>
          <a:p>
            <a:r>
              <a:rPr lang="en-US" dirty="0"/>
              <a:t>Student Nurse Aide Policies</a:t>
            </a:r>
          </a:p>
        </p:txBody>
      </p:sp>
      <p:sp>
        <p:nvSpPr>
          <p:cNvPr id="10" name="Date Placeholder 3">
            <a:extLst>
              <a:ext uri="{FF2B5EF4-FFF2-40B4-BE49-F238E27FC236}">
                <a16:creationId xmlns:a16="http://schemas.microsoft.com/office/drawing/2014/main" id="{0B094CEF-8CF9-759C-2761-0DCE3CB5401C}"/>
              </a:ext>
            </a:extLst>
          </p:cNvPr>
          <p:cNvSpPr>
            <a:spLocks noGrp="1"/>
          </p:cNvSpPr>
          <p:nvPr>
            <p:ph type="dt" sz="half" idx="10"/>
          </p:nvPr>
        </p:nvSpPr>
        <p:spPr>
          <a:xfrm>
            <a:off x="457200" y="6356350"/>
            <a:ext cx="2133600" cy="365125"/>
          </a:xfrm>
        </p:spPr>
        <p:txBody>
          <a:bodyPr/>
          <a:lstStyle/>
          <a:p>
            <a:pPr>
              <a:spcAft>
                <a:spcPts val="600"/>
              </a:spcAft>
            </a:pPr>
            <a:fld id="{ED0CF1AE-9D07-4FAF-9EEC-B15CCCFC2843}" type="datetime1">
              <a:rPr lang="en-US" smtClean="0"/>
              <a:pPr>
                <a:spcAft>
                  <a:spcPts val="600"/>
                </a:spcAft>
              </a:pPr>
              <a:t>9/17/2026</a:t>
            </a:fld>
            <a:endParaRPr lang="en-US"/>
          </a:p>
        </p:txBody>
      </p:sp>
      <p:sp>
        <p:nvSpPr>
          <p:cNvPr id="4" name="Slide Number Placeholder 3"/>
          <p:cNvSpPr>
            <a:spLocks noGrp="1"/>
          </p:cNvSpPr>
          <p:nvPr>
            <p:ph type="sldNum" sz="quarter" idx="12"/>
          </p:nvPr>
        </p:nvSpPr>
        <p:spPr>
          <a:xfrm>
            <a:off x="6553200" y="6356350"/>
            <a:ext cx="2133600" cy="365125"/>
          </a:xfrm>
        </p:spPr>
        <p:txBody>
          <a:bodyPr anchor="ctr">
            <a:normAutofit/>
          </a:bodyPr>
          <a:lstStyle/>
          <a:p>
            <a:pPr>
              <a:spcAft>
                <a:spcPts val="600"/>
              </a:spcAft>
            </a:pPr>
            <a:fld id="{680C5762-CF65-4775-9966-A58D40CC61B9}" type="slidenum">
              <a:rPr lang="en-US" smtClean="0"/>
              <a:pPr>
                <a:spcAft>
                  <a:spcPts val="600"/>
                </a:spcAft>
              </a:pPr>
              <a:t>2</a:t>
            </a:fld>
            <a:endParaRPr lang="en-US"/>
          </a:p>
        </p:txBody>
      </p:sp>
      <p:graphicFrame>
        <p:nvGraphicFramePr>
          <p:cNvPr id="6" name="Content Placeholder 2" descr="Student Nurse Aide Policies that will be discussed prior to a student starting the nurse aide training.">
            <a:extLst>
              <a:ext uri="{FF2B5EF4-FFF2-40B4-BE49-F238E27FC236}">
                <a16:creationId xmlns:a16="http://schemas.microsoft.com/office/drawing/2014/main" id="{7E1B689C-E762-332A-8016-5495E8EA457B}"/>
              </a:ext>
            </a:extLst>
          </p:cNvPr>
          <p:cNvGraphicFramePr>
            <a:graphicFrameLocks noGrp="1"/>
          </p:cNvGraphicFramePr>
          <p:nvPr>
            <p:ph idx="1"/>
            <p:extLst>
              <p:ext uri="{D42A27DB-BD31-4B8C-83A1-F6EECF244321}">
                <p14:modId xmlns:p14="http://schemas.microsoft.com/office/powerpoint/2010/main" val="3795284751"/>
              </p:ext>
            </p:extLst>
          </p:nvPr>
        </p:nvGraphicFramePr>
        <p:xfrm>
          <a:off x="457200" y="1600200"/>
          <a:ext cx="8305800" cy="4756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4783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DE44D-D076-C631-63CB-118E94A6DD63}"/>
              </a:ext>
            </a:extLst>
          </p:cNvPr>
          <p:cNvSpPr>
            <a:spLocks noGrp="1"/>
          </p:cNvSpPr>
          <p:nvPr>
            <p:ph type="title"/>
          </p:nvPr>
        </p:nvSpPr>
        <p:spPr/>
        <p:txBody>
          <a:bodyPr/>
          <a:lstStyle/>
          <a:p>
            <a:r>
              <a:rPr lang="en-US" dirty="0"/>
              <a:t>Student Nurse Aide Policies 2</a:t>
            </a:r>
          </a:p>
        </p:txBody>
      </p:sp>
      <p:sp>
        <p:nvSpPr>
          <p:cNvPr id="3" name="Content Placeholder 2">
            <a:extLst>
              <a:ext uri="{FF2B5EF4-FFF2-40B4-BE49-F238E27FC236}">
                <a16:creationId xmlns:a16="http://schemas.microsoft.com/office/drawing/2014/main" id="{7D4F0BE4-BAE6-1F48-985C-5BAE98C31FA9}"/>
              </a:ext>
            </a:extLst>
          </p:cNvPr>
          <p:cNvSpPr>
            <a:spLocks noGrp="1"/>
          </p:cNvSpPr>
          <p:nvPr>
            <p:ph idx="1"/>
          </p:nvPr>
        </p:nvSpPr>
        <p:spPr/>
        <p:txBody>
          <a:bodyPr>
            <a:normAutofit/>
          </a:bodyPr>
          <a:lstStyle/>
          <a:p>
            <a:r>
              <a:rPr lang="en-US" sz="1850" b="1" dirty="0"/>
              <a:t>Non-Discrimination Policy</a:t>
            </a:r>
          </a:p>
          <a:p>
            <a:endParaRPr lang="en-US" sz="1850" b="1" dirty="0"/>
          </a:p>
          <a:p>
            <a:pPr marL="0" indent="0">
              <a:buNone/>
            </a:pPr>
            <a:endParaRPr lang="en-US" sz="1850" b="1" dirty="0"/>
          </a:p>
          <a:p>
            <a:pPr lvl="1">
              <a:buFont typeface="Wingdings" panose="05000000000000000000" pitchFamily="2" charset="2"/>
              <a:buChar char="Ø"/>
            </a:pPr>
            <a:r>
              <a:rPr lang="en-US" sz="1800" dirty="0"/>
              <a:t>In accordance with state and federal laws, participation in the Nurse Aide Training Program is governed and administered on individual achievement and mastery of program competencies.  Participants will not be discriminated against on the basis of race, color, national origin, sex, age, or disability although some disabilities may preclude a person from being able to perform essential function of the job.  Inquires should be directed to _______________ at street address, PA zip code or telephone number.</a:t>
            </a:r>
          </a:p>
        </p:txBody>
      </p:sp>
      <p:sp>
        <p:nvSpPr>
          <p:cNvPr id="5" name="Slide Number Placeholder 4">
            <a:extLst>
              <a:ext uri="{FF2B5EF4-FFF2-40B4-BE49-F238E27FC236}">
                <a16:creationId xmlns:a16="http://schemas.microsoft.com/office/drawing/2014/main" id="{CC7671AF-FE80-51B8-51DF-B0A4537B7C1F}"/>
              </a:ext>
            </a:extLst>
          </p:cNvPr>
          <p:cNvSpPr>
            <a:spLocks noGrp="1"/>
          </p:cNvSpPr>
          <p:nvPr>
            <p:ph type="sldNum" sz="quarter" idx="12"/>
          </p:nvPr>
        </p:nvSpPr>
        <p:spPr/>
        <p:txBody>
          <a:bodyPr/>
          <a:lstStyle/>
          <a:p>
            <a:fld id="{680C5762-CF65-4775-9966-A58D40CC61B9}" type="slidenum">
              <a:rPr lang="en-US" smtClean="0"/>
              <a:t>3</a:t>
            </a:fld>
            <a:endParaRPr lang="en-US" dirty="0"/>
          </a:p>
        </p:txBody>
      </p:sp>
    </p:spTree>
    <p:extLst>
      <p:ext uri="{BB962C8B-B14F-4D97-AF65-F5344CB8AC3E}">
        <p14:creationId xmlns:p14="http://schemas.microsoft.com/office/powerpoint/2010/main" val="1815260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E1396-01D4-9C3D-54BB-CF1F3C0DF6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CBF412-7C1D-0385-EA9C-1B7CA475D0C1}"/>
              </a:ext>
            </a:extLst>
          </p:cNvPr>
          <p:cNvSpPr>
            <a:spLocks noGrp="1"/>
          </p:cNvSpPr>
          <p:nvPr>
            <p:ph type="title"/>
          </p:nvPr>
        </p:nvSpPr>
        <p:spPr/>
        <p:txBody>
          <a:bodyPr/>
          <a:lstStyle/>
          <a:p>
            <a:r>
              <a:rPr lang="en-US" dirty="0"/>
              <a:t>Student Nurse Aide Policies 3</a:t>
            </a:r>
          </a:p>
        </p:txBody>
      </p:sp>
      <p:sp>
        <p:nvSpPr>
          <p:cNvPr id="3" name="Content Placeholder 2">
            <a:extLst>
              <a:ext uri="{FF2B5EF4-FFF2-40B4-BE49-F238E27FC236}">
                <a16:creationId xmlns:a16="http://schemas.microsoft.com/office/drawing/2014/main" id="{E3FDF7FC-4CFE-C046-1DD0-CF8B6EF6FA6C}"/>
              </a:ext>
            </a:extLst>
          </p:cNvPr>
          <p:cNvSpPr>
            <a:spLocks noGrp="1"/>
          </p:cNvSpPr>
          <p:nvPr>
            <p:ph idx="1"/>
          </p:nvPr>
        </p:nvSpPr>
        <p:spPr>
          <a:xfrm>
            <a:off x="457200" y="1600200"/>
            <a:ext cx="8229600" cy="4648200"/>
          </a:xfrm>
        </p:spPr>
        <p:txBody>
          <a:bodyPr>
            <a:normAutofit/>
          </a:bodyPr>
          <a:lstStyle/>
          <a:p>
            <a:r>
              <a:rPr lang="en-US" sz="1800" b="1" dirty="0"/>
              <a:t>Admission Policy</a:t>
            </a:r>
          </a:p>
          <a:p>
            <a:pPr marL="0" indent="0">
              <a:buNone/>
            </a:pPr>
            <a:endParaRPr lang="en-US" sz="1800" b="1" dirty="0"/>
          </a:p>
          <a:p>
            <a:pPr lvl="1">
              <a:buFont typeface="Wingdings" panose="05000000000000000000" pitchFamily="2" charset="2"/>
              <a:buChar char="Ø"/>
            </a:pPr>
            <a:r>
              <a:rPr lang="en-US" sz="1800" dirty="0"/>
              <a:t>Verification of Residency</a:t>
            </a:r>
          </a:p>
          <a:p>
            <a:pPr marL="914400" lvl="2" indent="0">
              <a:buNone/>
            </a:pPr>
            <a:endParaRPr lang="en-US" sz="1800" dirty="0"/>
          </a:p>
          <a:p>
            <a:pPr marL="914400" lvl="2" indent="0">
              <a:buNone/>
            </a:pPr>
            <a:r>
              <a:rPr lang="en-US" sz="1800" dirty="0"/>
              <a:t>Applicants are required to demonstrate their residency in PA for the last two years prior to enrolling in a nurse aide training program. </a:t>
            </a:r>
            <a:r>
              <a:rPr lang="en-US" sz="1800" i="1" dirty="0"/>
              <a:t>This PDE form is found at </a:t>
            </a:r>
            <a:r>
              <a:rPr lang="en-US" sz="1800" i="1" u="sng" dirty="0">
                <a:hlinkClick r:id="rId2"/>
              </a:rPr>
              <a:t>Instructors Corner | Department of Education | Commonwealth of Pennsylvania</a:t>
            </a:r>
            <a:r>
              <a:rPr lang="en-US" sz="1800" i="1" dirty="0"/>
              <a:t> under the heading “Criminal History Record Information”.</a:t>
            </a:r>
            <a:endParaRPr lang="en-US" sz="1800" dirty="0"/>
          </a:p>
          <a:p>
            <a:pPr lvl="3"/>
            <a:endParaRPr lang="en-US" sz="1700" dirty="0"/>
          </a:p>
          <a:p>
            <a:pPr lvl="3"/>
            <a:endParaRPr lang="en-US" sz="1700" dirty="0"/>
          </a:p>
          <a:p>
            <a:pPr lvl="2">
              <a:buFont typeface="Wingdings" panose="05000000000000000000" pitchFamily="2" charset="2"/>
              <a:buChar char="Ø"/>
            </a:pPr>
            <a:endParaRPr lang="en-US" dirty="0"/>
          </a:p>
        </p:txBody>
      </p:sp>
      <p:sp>
        <p:nvSpPr>
          <p:cNvPr id="5" name="Slide Number Placeholder 4">
            <a:extLst>
              <a:ext uri="{FF2B5EF4-FFF2-40B4-BE49-F238E27FC236}">
                <a16:creationId xmlns:a16="http://schemas.microsoft.com/office/drawing/2014/main" id="{84287590-3F79-4112-CCD6-EBD518CC8B9F}"/>
              </a:ext>
            </a:extLst>
          </p:cNvPr>
          <p:cNvSpPr>
            <a:spLocks noGrp="1"/>
          </p:cNvSpPr>
          <p:nvPr>
            <p:ph type="sldNum" sz="quarter" idx="12"/>
          </p:nvPr>
        </p:nvSpPr>
        <p:spPr/>
        <p:txBody>
          <a:bodyPr/>
          <a:lstStyle/>
          <a:p>
            <a:fld id="{680C5762-CF65-4775-9966-A58D40CC61B9}" type="slidenum">
              <a:rPr lang="en-US" smtClean="0"/>
              <a:t>4</a:t>
            </a:fld>
            <a:endParaRPr lang="en-US" dirty="0"/>
          </a:p>
        </p:txBody>
      </p:sp>
    </p:spTree>
    <p:extLst>
      <p:ext uri="{BB962C8B-B14F-4D97-AF65-F5344CB8AC3E}">
        <p14:creationId xmlns:p14="http://schemas.microsoft.com/office/powerpoint/2010/main" val="3585784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E0D7B-F9DD-C8EF-D161-16C3F5BE2F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DC4B00-D11E-5EB6-5BB4-32ECE95D89D4}"/>
              </a:ext>
            </a:extLst>
          </p:cNvPr>
          <p:cNvSpPr>
            <a:spLocks noGrp="1"/>
          </p:cNvSpPr>
          <p:nvPr>
            <p:ph type="title"/>
          </p:nvPr>
        </p:nvSpPr>
        <p:spPr>
          <a:xfrm>
            <a:off x="457200" y="304800"/>
            <a:ext cx="8229600" cy="1143000"/>
          </a:xfrm>
        </p:spPr>
        <p:txBody>
          <a:bodyPr anchor="ctr">
            <a:normAutofit/>
          </a:bodyPr>
          <a:lstStyle/>
          <a:p>
            <a:r>
              <a:rPr lang="en-US" dirty="0"/>
              <a:t>Student Nurse Aide Policies 4</a:t>
            </a:r>
          </a:p>
        </p:txBody>
      </p:sp>
      <p:pic>
        <p:nvPicPr>
          <p:cNvPr id="10" name="Picture 9" descr="Ilustration of the Verification of Residency for Enrollment into a Nurse Aide Training Program.">
            <a:extLst>
              <a:ext uri="{FF2B5EF4-FFF2-40B4-BE49-F238E27FC236}">
                <a16:creationId xmlns:a16="http://schemas.microsoft.com/office/drawing/2014/main" id="{696EE634-D09F-CE55-95F2-6207CEF68C83}"/>
              </a:ext>
            </a:extLst>
          </p:cNvPr>
          <p:cNvPicPr>
            <a:picLocks noChangeAspect="1"/>
          </p:cNvPicPr>
          <p:nvPr/>
        </p:nvPicPr>
        <p:blipFill>
          <a:blip r:embed="rId3"/>
          <a:stretch>
            <a:fillRect/>
          </a:stretch>
        </p:blipFill>
        <p:spPr>
          <a:xfrm>
            <a:off x="228600" y="1371600"/>
            <a:ext cx="4343400" cy="5174673"/>
          </a:xfrm>
          <a:prstGeom prst="rect">
            <a:avLst/>
          </a:prstGeom>
        </p:spPr>
      </p:pic>
      <p:sp>
        <p:nvSpPr>
          <p:cNvPr id="3" name="Content Placeholder 2">
            <a:extLst>
              <a:ext uri="{FF2B5EF4-FFF2-40B4-BE49-F238E27FC236}">
                <a16:creationId xmlns:a16="http://schemas.microsoft.com/office/drawing/2014/main" id="{DFE5EDB0-42C2-970D-CEA5-3A9C3C916367}"/>
              </a:ext>
            </a:extLst>
          </p:cNvPr>
          <p:cNvSpPr>
            <a:spLocks noGrp="1"/>
          </p:cNvSpPr>
          <p:nvPr>
            <p:ph sz="half" idx="2"/>
          </p:nvPr>
        </p:nvSpPr>
        <p:spPr>
          <a:xfrm>
            <a:off x="4648200" y="1600200"/>
            <a:ext cx="4038600" cy="4724400"/>
          </a:xfrm>
        </p:spPr>
        <p:txBody>
          <a:bodyPr>
            <a:normAutofit/>
          </a:bodyPr>
          <a:lstStyle/>
          <a:p>
            <a:pPr marL="0" indent="0">
              <a:buNone/>
            </a:pPr>
            <a:r>
              <a:rPr lang="en-US" sz="1800" b="1" dirty="0"/>
              <a:t>Verification of Residency</a:t>
            </a:r>
          </a:p>
          <a:p>
            <a:endParaRPr lang="en-US" sz="1800" b="1" dirty="0"/>
          </a:p>
          <a:p>
            <a:r>
              <a:rPr lang="en-US" sz="1800" b="1" dirty="0"/>
              <a:t>Is this sample correctly filled out?</a:t>
            </a:r>
          </a:p>
          <a:p>
            <a:pPr lvl="2">
              <a:buFont typeface="Wingdings" panose="05000000000000000000" pitchFamily="2" charset="2"/>
              <a:buChar char="Ø"/>
            </a:pPr>
            <a:endParaRPr lang="en-US" sz="2800" dirty="0"/>
          </a:p>
        </p:txBody>
      </p:sp>
      <p:sp>
        <p:nvSpPr>
          <p:cNvPr id="5" name="Slide Number Placeholder 4">
            <a:extLst>
              <a:ext uri="{FF2B5EF4-FFF2-40B4-BE49-F238E27FC236}">
                <a16:creationId xmlns:a16="http://schemas.microsoft.com/office/drawing/2014/main" id="{171851AA-E8D8-B2DD-E595-C2C86B168A1E}"/>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680C5762-CF65-4775-9966-A58D40CC61B9}" type="slidenum">
              <a:rPr lang="en-US" smtClean="0"/>
              <a:pPr>
                <a:spcAft>
                  <a:spcPts val="600"/>
                </a:spcAft>
              </a:pPr>
              <a:t>5</a:t>
            </a:fld>
            <a:endParaRPr lang="en-US"/>
          </a:p>
        </p:txBody>
      </p:sp>
    </p:spTree>
    <p:extLst>
      <p:ext uri="{BB962C8B-B14F-4D97-AF65-F5344CB8AC3E}">
        <p14:creationId xmlns:p14="http://schemas.microsoft.com/office/powerpoint/2010/main" val="2148629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365DE-9AE7-8150-99BF-DE9E53A516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523103-3681-8BC7-31DE-CAFD1F52DBF2}"/>
              </a:ext>
            </a:extLst>
          </p:cNvPr>
          <p:cNvSpPr>
            <a:spLocks noGrp="1"/>
          </p:cNvSpPr>
          <p:nvPr>
            <p:ph type="title"/>
          </p:nvPr>
        </p:nvSpPr>
        <p:spPr/>
        <p:txBody>
          <a:bodyPr/>
          <a:lstStyle/>
          <a:p>
            <a:r>
              <a:rPr lang="en-US" dirty="0"/>
              <a:t>Student Nurse Aide Policies 5</a:t>
            </a:r>
          </a:p>
        </p:txBody>
      </p:sp>
      <p:sp>
        <p:nvSpPr>
          <p:cNvPr id="3" name="Content Placeholder 2">
            <a:extLst>
              <a:ext uri="{FF2B5EF4-FFF2-40B4-BE49-F238E27FC236}">
                <a16:creationId xmlns:a16="http://schemas.microsoft.com/office/drawing/2014/main" id="{A92255B1-1995-E20C-2722-A4721B762E14}"/>
              </a:ext>
            </a:extLst>
          </p:cNvPr>
          <p:cNvSpPr>
            <a:spLocks noGrp="1"/>
          </p:cNvSpPr>
          <p:nvPr>
            <p:ph idx="1"/>
          </p:nvPr>
        </p:nvSpPr>
        <p:spPr>
          <a:xfrm>
            <a:off x="457200" y="1600200"/>
            <a:ext cx="8229600" cy="4648200"/>
          </a:xfrm>
        </p:spPr>
        <p:txBody>
          <a:bodyPr>
            <a:normAutofit/>
          </a:bodyPr>
          <a:lstStyle/>
          <a:p>
            <a:r>
              <a:rPr lang="en-US" sz="1800" b="1" dirty="0"/>
              <a:t>Admission Policy</a:t>
            </a:r>
          </a:p>
          <a:p>
            <a:pPr marL="457200" lvl="1" indent="0">
              <a:buNone/>
            </a:pPr>
            <a:r>
              <a:rPr lang="en-US" sz="1800" dirty="0"/>
              <a:t>PA Criminal History Record Information (CHRI) Report</a:t>
            </a:r>
          </a:p>
          <a:p>
            <a:pPr marL="914400" lvl="2" indent="0">
              <a:buNone/>
            </a:pPr>
            <a:endParaRPr lang="en-US" sz="1800" dirty="0"/>
          </a:p>
          <a:p>
            <a:pPr lvl="1">
              <a:buFont typeface="Wingdings" panose="05000000000000000000" pitchFamily="2" charset="2"/>
              <a:buChar char="Ø"/>
            </a:pPr>
            <a:r>
              <a:rPr lang="en-US" sz="1800" dirty="0"/>
              <a:t>Applicants residing in the Commonwealth of PA for the last two years prior to their application will complete and submit a Pennsylvania State Police – Criminal History Record Information report, in compliance with Act 14, before the first day of class. </a:t>
            </a:r>
          </a:p>
          <a:p>
            <a:pPr marL="914400" lvl="2" indent="0">
              <a:buNone/>
            </a:pPr>
            <a:endParaRPr lang="en-US" sz="1800" dirty="0"/>
          </a:p>
          <a:p>
            <a:pPr lvl="1">
              <a:buFont typeface="Wingdings" panose="05000000000000000000" pitchFamily="2" charset="2"/>
              <a:buChar char="Ø"/>
            </a:pPr>
            <a:r>
              <a:rPr lang="en-US" sz="1800" dirty="0"/>
              <a:t>An applicant who has not resided in the Commonwealth of PA for more than two full years, prior to the date of application, must complete and submit a PA CHRI </a:t>
            </a:r>
            <a:r>
              <a:rPr lang="en-US" sz="1800" i="1" dirty="0"/>
              <a:t>and</a:t>
            </a:r>
            <a:r>
              <a:rPr lang="en-US" sz="1800" dirty="0"/>
              <a:t> an FBI Report before the first day of class.</a:t>
            </a:r>
          </a:p>
          <a:p>
            <a:pPr marL="914400" lvl="2" indent="0">
              <a:buNone/>
            </a:pPr>
            <a:endParaRPr lang="en-US" sz="1700" dirty="0"/>
          </a:p>
          <a:p>
            <a:pPr lvl="2">
              <a:buFont typeface="Wingdings" panose="05000000000000000000" pitchFamily="2" charset="2"/>
              <a:buChar char="Ø"/>
            </a:pPr>
            <a:endParaRPr lang="en-US" dirty="0"/>
          </a:p>
          <a:p>
            <a:pPr lvl="3"/>
            <a:endParaRPr lang="en-US" dirty="0"/>
          </a:p>
          <a:p>
            <a:pPr lvl="3"/>
            <a:endParaRPr lang="en-US" dirty="0"/>
          </a:p>
          <a:p>
            <a:pPr lvl="2">
              <a:buFont typeface="Wingdings" panose="05000000000000000000" pitchFamily="2" charset="2"/>
              <a:buChar char="Ø"/>
            </a:pPr>
            <a:endParaRPr lang="en-US" dirty="0"/>
          </a:p>
        </p:txBody>
      </p:sp>
      <p:sp>
        <p:nvSpPr>
          <p:cNvPr id="5" name="Slide Number Placeholder 4">
            <a:extLst>
              <a:ext uri="{FF2B5EF4-FFF2-40B4-BE49-F238E27FC236}">
                <a16:creationId xmlns:a16="http://schemas.microsoft.com/office/drawing/2014/main" id="{9E1E3B12-F4F1-18EB-FC7F-5A5E8D79FD04}"/>
              </a:ext>
            </a:extLst>
          </p:cNvPr>
          <p:cNvSpPr>
            <a:spLocks noGrp="1"/>
          </p:cNvSpPr>
          <p:nvPr>
            <p:ph type="sldNum" sz="quarter" idx="12"/>
          </p:nvPr>
        </p:nvSpPr>
        <p:spPr/>
        <p:txBody>
          <a:bodyPr/>
          <a:lstStyle/>
          <a:p>
            <a:fld id="{680C5762-CF65-4775-9966-A58D40CC61B9}" type="slidenum">
              <a:rPr lang="en-US" smtClean="0"/>
              <a:t>6</a:t>
            </a:fld>
            <a:endParaRPr lang="en-US" dirty="0"/>
          </a:p>
        </p:txBody>
      </p:sp>
    </p:spTree>
    <p:extLst>
      <p:ext uri="{BB962C8B-B14F-4D97-AF65-F5344CB8AC3E}">
        <p14:creationId xmlns:p14="http://schemas.microsoft.com/office/powerpoint/2010/main" val="4062381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F59B8-6ECE-155D-8582-39E28D23EB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3138A0-597F-EB69-F387-197148A102CE}"/>
              </a:ext>
            </a:extLst>
          </p:cNvPr>
          <p:cNvSpPr>
            <a:spLocks noGrp="1"/>
          </p:cNvSpPr>
          <p:nvPr>
            <p:ph type="title"/>
          </p:nvPr>
        </p:nvSpPr>
        <p:spPr>
          <a:xfrm>
            <a:off x="430161" y="457199"/>
            <a:ext cx="8229600" cy="883777"/>
          </a:xfrm>
        </p:spPr>
        <p:txBody>
          <a:bodyPr/>
          <a:lstStyle/>
          <a:p>
            <a:r>
              <a:rPr lang="en-US" dirty="0"/>
              <a:t>Student Nurse Aide Policies 6</a:t>
            </a:r>
          </a:p>
        </p:txBody>
      </p:sp>
      <p:sp>
        <p:nvSpPr>
          <p:cNvPr id="3" name="Content Placeholder 2">
            <a:extLst>
              <a:ext uri="{FF2B5EF4-FFF2-40B4-BE49-F238E27FC236}">
                <a16:creationId xmlns:a16="http://schemas.microsoft.com/office/drawing/2014/main" id="{4E141978-CB0D-5C66-5A86-FAEB7A383029}"/>
              </a:ext>
            </a:extLst>
          </p:cNvPr>
          <p:cNvSpPr>
            <a:spLocks noGrp="1"/>
          </p:cNvSpPr>
          <p:nvPr>
            <p:ph idx="1"/>
          </p:nvPr>
        </p:nvSpPr>
        <p:spPr>
          <a:xfrm>
            <a:off x="457200" y="1600200"/>
            <a:ext cx="8229600" cy="4648200"/>
          </a:xfrm>
        </p:spPr>
        <p:txBody>
          <a:bodyPr>
            <a:normAutofit/>
          </a:bodyPr>
          <a:lstStyle/>
          <a:p>
            <a:r>
              <a:rPr lang="en-US" sz="1800" b="1" dirty="0"/>
              <a:t>Admission Policy</a:t>
            </a:r>
          </a:p>
          <a:p>
            <a:pPr marL="0" indent="0">
              <a:buNone/>
            </a:pPr>
            <a:endParaRPr lang="en-US" sz="1800" b="1" dirty="0"/>
          </a:p>
          <a:p>
            <a:pPr marL="0" indent="0">
              <a:buNone/>
            </a:pPr>
            <a:endParaRPr lang="en-US" sz="1800" b="1" dirty="0"/>
          </a:p>
          <a:p>
            <a:pPr lvl="1">
              <a:buFont typeface="Wingdings" panose="05000000000000000000" pitchFamily="2" charset="2"/>
              <a:buChar char="Ø"/>
            </a:pPr>
            <a:r>
              <a:rPr lang="en-US" sz="1800" dirty="0"/>
              <a:t>The physical exam must document that the applicant is free of communicable disease in a communicable state. </a:t>
            </a:r>
          </a:p>
          <a:p>
            <a:pPr marL="914400" lvl="2" indent="0">
              <a:buNone/>
            </a:pPr>
            <a:endParaRPr lang="en-US" sz="1800" dirty="0"/>
          </a:p>
          <a:p>
            <a:pPr lvl="1">
              <a:buFont typeface="Wingdings" panose="05000000000000000000" pitchFamily="2" charset="2"/>
              <a:buChar char="Ø"/>
            </a:pPr>
            <a:r>
              <a:rPr lang="en-US" sz="1800" dirty="0"/>
              <a:t>A completed, negative TB test obtained within the last year is required. A negative chest x-ray must be submitted if an applicant’s test results are positive. The chest x-ray may not be older than five years. </a:t>
            </a:r>
          </a:p>
          <a:p>
            <a:pPr lvl="2">
              <a:buFont typeface="Wingdings" panose="05000000000000000000" pitchFamily="2" charset="2"/>
              <a:buChar char="Ø"/>
            </a:pPr>
            <a:endParaRPr lang="en-US" sz="1850" dirty="0"/>
          </a:p>
          <a:p>
            <a:pPr marL="914400" lvl="2" indent="0">
              <a:buNone/>
            </a:pPr>
            <a:endParaRPr lang="en-US" dirty="0"/>
          </a:p>
          <a:p>
            <a:pPr marL="914400" lvl="2" indent="0">
              <a:buNone/>
            </a:pPr>
            <a:endParaRPr lang="en-US" dirty="0"/>
          </a:p>
          <a:p>
            <a:pPr lvl="2">
              <a:buFont typeface="Wingdings" panose="05000000000000000000" pitchFamily="2" charset="2"/>
              <a:buChar char="Ø"/>
            </a:pPr>
            <a:endParaRPr lang="en-US" dirty="0"/>
          </a:p>
          <a:p>
            <a:pPr lvl="3"/>
            <a:endParaRPr lang="en-US" dirty="0"/>
          </a:p>
          <a:p>
            <a:pPr lvl="3"/>
            <a:endParaRPr lang="en-US" dirty="0"/>
          </a:p>
          <a:p>
            <a:pPr lvl="2">
              <a:buFont typeface="Wingdings" panose="05000000000000000000" pitchFamily="2" charset="2"/>
              <a:buChar char="Ø"/>
            </a:pPr>
            <a:endParaRPr lang="en-US" dirty="0"/>
          </a:p>
        </p:txBody>
      </p:sp>
      <p:sp>
        <p:nvSpPr>
          <p:cNvPr id="5" name="Slide Number Placeholder 4">
            <a:extLst>
              <a:ext uri="{FF2B5EF4-FFF2-40B4-BE49-F238E27FC236}">
                <a16:creationId xmlns:a16="http://schemas.microsoft.com/office/drawing/2014/main" id="{3CEF9DEC-F92F-D304-B19E-91A734FEAD79}"/>
              </a:ext>
            </a:extLst>
          </p:cNvPr>
          <p:cNvSpPr>
            <a:spLocks noGrp="1"/>
          </p:cNvSpPr>
          <p:nvPr>
            <p:ph type="sldNum" sz="quarter" idx="12"/>
          </p:nvPr>
        </p:nvSpPr>
        <p:spPr/>
        <p:txBody>
          <a:bodyPr/>
          <a:lstStyle/>
          <a:p>
            <a:fld id="{680C5762-CF65-4775-9966-A58D40CC61B9}" type="slidenum">
              <a:rPr lang="en-US" smtClean="0"/>
              <a:t>7</a:t>
            </a:fld>
            <a:endParaRPr lang="en-US" dirty="0"/>
          </a:p>
        </p:txBody>
      </p:sp>
    </p:spTree>
    <p:extLst>
      <p:ext uri="{BB962C8B-B14F-4D97-AF65-F5344CB8AC3E}">
        <p14:creationId xmlns:p14="http://schemas.microsoft.com/office/powerpoint/2010/main" val="4139995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0E476-3269-9D79-8656-FFD236D141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80A927-7CAA-DA8C-323A-2C85CAE69F6E}"/>
              </a:ext>
            </a:extLst>
          </p:cNvPr>
          <p:cNvSpPr>
            <a:spLocks noGrp="1"/>
          </p:cNvSpPr>
          <p:nvPr>
            <p:ph type="title"/>
          </p:nvPr>
        </p:nvSpPr>
        <p:spPr>
          <a:xfrm>
            <a:off x="457200" y="304800"/>
            <a:ext cx="8229600" cy="1143000"/>
          </a:xfrm>
        </p:spPr>
        <p:txBody>
          <a:bodyPr anchor="ctr">
            <a:normAutofit/>
          </a:bodyPr>
          <a:lstStyle/>
          <a:p>
            <a:r>
              <a:rPr lang="en-US" dirty="0"/>
              <a:t>Student Nurse Aide Policies 7</a:t>
            </a:r>
          </a:p>
        </p:txBody>
      </p:sp>
      <p:pic>
        <p:nvPicPr>
          <p:cNvPr id="7" name="Picture 6" descr="Attached is a sample of the physical form applicants must complete for admission.">
            <a:extLst>
              <a:ext uri="{FF2B5EF4-FFF2-40B4-BE49-F238E27FC236}">
                <a16:creationId xmlns:a16="http://schemas.microsoft.com/office/drawing/2014/main" id="{DDC15D2A-9513-F9E4-1124-4953C590F815}"/>
              </a:ext>
            </a:extLst>
          </p:cNvPr>
          <p:cNvPicPr>
            <a:picLocks noChangeAspect="1"/>
          </p:cNvPicPr>
          <p:nvPr/>
        </p:nvPicPr>
        <p:blipFill>
          <a:blip r:embed="rId2"/>
          <a:stretch>
            <a:fillRect/>
          </a:stretch>
        </p:blipFill>
        <p:spPr>
          <a:xfrm>
            <a:off x="609600" y="1600200"/>
            <a:ext cx="3733919" cy="4756150"/>
          </a:xfrm>
          <a:prstGeom prst="rect">
            <a:avLst/>
          </a:prstGeom>
          <a:noFill/>
        </p:spPr>
      </p:pic>
      <p:sp>
        <p:nvSpPr>
          <p:cNvPr id="3" name="Content Placeholder 2">
            <a:extLst>
              <a:ext uri="{FF2B5EF4-FFF2-40B4-BE49-F238E27FC236}">
                <a16:creationId xmlns:a16="http://schemas.microsoft.com/office/drawing/2014/main" id="{DB4B1535-13AD-28A0-3A36-DBE1C211C33A}"/>
              </a:ext>
            </a:extLst>
          </p:cNvPr>
          <p:cNvSpPr>
            <a:spLocks noGrp="1"/>
          </p:cNvSpPr>
          <p:nvPr>
            <p:ph sz="half" idx="2"/>
          </p:nvPr>
        </p:nvSpPr>
        <p:spPr>
          <a:xfrm>
            <a:off x="4648200" y="1600200"/>
            <a:ext cx="4038600" cy="4525963"/>
          </a:xfrm>
        </p:spPr>
        <p:txBody>
          <a:bodyPr>
            <a:normAutofit/>
          </a:bodyPr>
          <a:lstStyle/>
          <a:p>
            <a:pPr marL="114300" indent="0">
              <a:buNone/>
            </a:pPr>
            <a:r>
              <a:rPr lang="en-US" sz="1800" b="1" dirty="0"/>
              <a:t>Admission Policy	</a:t>
            </a:r>
          </a:p>
          <a:p>
            <a:pPr marL="114300" indent="0">
              <a:buNone/>
            </a:pPr>
            <a:r>
              <a:rPr lang="en-US" sz="1800" b="1" dirty="0"/>
              <a:t>Sample Physical Form</a:t>
            </a:r>
          </a:p>
          <a:p>
            <a:pPr marL="114300" indent="0">
              <a:buNone/>
            </a:pPr>
            <a:endParaRPr lang="en-US" sz="1800" b="1" dirty="0"/>
          </a:p>
          <a:p>
            <a:pPr marL="114300" indent="0">
              <a:buNone/>
            </a:pPr>
            <a:endParaRPr lang="en-US" sz="1800" b="1" dirty="0"/>
          </a:p>
          <a:p>
            <a:pPr marL="857250" lvl="1" indent="-342900">
              <a:buFont typeface="Wingdings" panose="05000000000000000000" pitchFamily="2" charset="2"/>
              <a:buChar char="Ø"/>
            </a:pPr>
            <a:r>
              <a:rPr lang="en-US" sz="1800" b="1" dirty="0"/>
              <a:t>Does the physical form state free from communicable disease and have a place to record TB results?</a:t>
            </a:r>
          </a:p>
          <a:p>
            <a:pPr lvl="2">
              <a:buFont typeface="Wingdings" panose="05000000000000000000" pitchFamily="2" charset="2"/>
              <a:buChar char="Ø"/>
            </a:pPr>
            <a:endParaRPr lang="en-US" sz="2800" b="1" dirty="0"/>
          </a:p>
          <a:p>
            <a:pPr lvl="3"/>
            <a:endParaRPr lang="en-US" sz="2800" dirty="0"/>
          </a:p>
          <a:p>
            <a:pPr lvl="3"/>
            <a:endParaRPr lang="en-US" sz="2800" dirty="0"/>
          </a:p>
          <a:p>
            <a:pPr marL="914400" lvl="2" indent="0">
              <a:buNone/>
            </a:pPr>
            <a:endParaRPr lang="en-US" sz="2800" dirty="0"/>
          </a:p>
        </p:txBody>
      </p:sp>
      <p:sp>
        <p:nvSpPr>
          <p:cNvPr id="5" name="Slide Number Placeholder 4">
            <a:extLst>
              <a:ext uri="{FF2B5EF4-FFF2-40B4-BE49-F238E27FC236}">
                <a16:creationId xmlns:a16="http://schemas.microsoft.com/office/drawing/2014/main" id="{730168A9-E965-C2A5-DAA3-02F1283070B2}"/>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680C5762-CF65-4775-9966-A58D40CC61B9}" type="slidenum">
              <a:rPr lang="en-US" smtClean="0"/>
              <a:pPr>
                <a:spcAft>
                  <a:spcPts val="600"/>
                </a:spcAft>
              </a:pPr>
              <a:t>8</a:t>
            </a:fld>
            <a:endParaRPr lang="en-US"/>
          </a:p>
        </p:txBody>
      </p:sp>
    </p:spTree>
    <p:extLst>
      <p:ext uri="{BB962C8B-B14F-4D97-AF65-F5344CB8AC3E}">
        <p14:creationId xmlns:p14="http://schemas.microsoft.com/office/powerpoint/2010/main" val="516478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80845-2206-9E5B-3E70-E8EDD6484E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D3FFC8-7CA3-928D-E592-5612C31A8CAD}"/>
              </a:ext>
            </a:extLst>
          </p:cNvPr>
          <p:cNvSpPr>
            <a:spLocks noGrp="1"/>
          </p:cNvSpPr>
          <p:nvPr>
            <p:ph type="title"/>
          </p:nvPr>
        </p:nvSpPr>
        <p:spPr>
          <a:xfrm>
            <a:off x="430161" y="457199"/>
            <a:ext cx="8229600" cy="883777"/>
          </a:xfrm>
        </p:spPr>
        <p:txBody>
          <a:bodyPr/>
          <a:lstStyle/>
          <a:p>
            <a:r>
              <a:rPr lang="en-US" dirty="0"/>
              <a:t>Student Nurse Aide Policies 8</a:t>
            </a:r>
          </a:p>
        </p:txBody>
      </p:sp>
      <p:sp>
        <p:nvSpPr>
          <p:cNvPr id="3" name="Content Placeholder 2">
            <a:extLst>
              <a:ext uri="{FF2B5EF4-FFF2-40B4-BE49-F238E27FC236}">
                <a16:creationId xmlns:a16="http://schemas.microsoft.com/office/drawing/2014/main" id="{28B0DC29-905E-7801-3D46-56625CFCD67D}"/>
              </a:ext>
            </a:extLst>
          </p:cNvPr>
          <p:cNvSpPr>
            <a:spLocks noGrp="1"/>
          </p:cNvSpPr>
          <p:nvPr>
            <p:ph idx="1"/>
          </p:nvPr>
        </p:nvSpPr>
        <p:spPr>
          <a:xfrm>
            <a:off x="457200" y="1600200"/>
            <a:ext cx="8229600" cy="4648200"/>
          </a:xfrm>
        </p:spPr>
        <p:txBody>
          <a:bodyPr>
            <a:normAutofit lnSpcReduction="10000"/>
          </a:bodyPr>
          <a:lstStyle/>
          <a:p>
            <a:pPr marL="571500" indent="-457200"/>
            <a:r>
              <a:rPr lang="en-US" sz="1900" b="1" dirty="0"/>
              <a:t>Admission Policy</a:t>
            </a:r>
          </a:p>
          <a:p>
            <a:pPr marL="971550" lvl="1" indent="-457200">
              <a:buFont typeface="Wingdings" panose="05000000000000000000" pitchFamily="2" charset="2"/>
              <a:buChar char="§"/>
            </a:pPr>
            <a:r>
              <a:rPr lang="en-US" sz="1900" b="1" dirty="0"/>
              <a:t>Advisement on MA Bulletin, 99-11-05</a:t>
            </a:r>
          </a:p>
          <a:p>
            <a:pPr marL="1371600" lvl="3" indent="0">
              <a:buNone/>
            </a:pPr>
            <a:r>
              <a:rPr lang="en-US" sz="1900" dirty="0"/>
              <a:t>Exclusion from Participation in Medicare, Medicaid or any other federal health care program is required. “While your CHRI may be acceptable for Nurse Aide training, you should be aware that Pennsylvania maintains a database by Department of Health and Human Services’ Office of Inspector General that identifies individuals or entities that have been excluded nationwide from participating in any federal health care program. Health care facilities are required to screen all potential employees to determine if they have been excluded from participation in federal health care programs. If you are on this exclusion list, it is possible that you will not be eligible for employment in a health care agency. To see if you are on the list, please go to the following website </a:t>
            </a:r>
            <a:r>
              <a:rPr lang="en-US" sz="1900" dirty="0">
                <a:hlinkClick r:id="rId2"/>
              </a:rPr>
              <a:t>https://oig.hhs.gov/exclusions/</a:t>
            </a:r>
            <a:r>
              <a:rPr lang="en-US" sz="1900" dirty="0"/>
              <a:t>”</a:t>
            </a:r>
            <a:endParaRPr lang="en-US" sz="1900" b="1" dirty="0"/>
          </a:p>
          <a:p>
            <a:pPr marL="914400" lvl="2" indent="0">
              <a:buNone/>
            </a:pPr>
            <a:endParaRPr lang="en-US" dirty="0"/>
          </a:p>
          <a:p>
            <a:pPr lvl="2">
              <a:buFont typeface="Wingdings" panose="05000000000000000000" pitchFamily="2" charset="2"/>
              <a:buChar char="Ø"/>
            </a:pPr>
            <a:endParaRPr lang="en-US" dirty="0"/>
          </a:p>
          <a:p>
            <a:pPr marL="914400" lvl="2" indent="0">
              <a:buNone/>
            </a:pPr>
            <a:endParaRPr lang="en-US" dirty="0"/>
          </a:p>
          <a:p>
            <a:pPr lvl="2">
              <a:buFont typeface="Wingdings" panose="05000000000000000000" pitchFamily="2" charset="2"/>
              <a:buChar char="Ø"/>
            </a:pPr>
            <a:endParaRPr lang="en-US" dirty="0"/>
          </a:p>
          <a:p>
            <a:pPr lvl="3"/>
            <a:endParaRPr lang="en-US" dirty="0"/>
          </a:p>
          <a:p>
            <a:pPr lvl="3"/>
            <a:endParaRPr lang="en-US" dirty="0"/>
          </a:p>
          <a:p>
            <a:pPr lvl="2">
              <a:buFont typeface="Wingdings" panose="05000000000000000000" pitchFamily="2" charset="2"/>
              <a:buChar char="Ø"/>
            </a:pPr>
            <a:endParaRPr lang="en-US" dirty="0"/>
          </a:p>
        </p:txBody>
      </p:sp>
      <p:sp>
        <p:nvSpPr>
          <p:cNvPr id="5" name="Slide Number Placeholder 4">
            <a:extLst>
              <a:ext uri="{FF2B5EF4-FFF2-40B4-BE49-F238E27FC236}">
                <a16:creationId xmlns:a16="http://schemas.microsoft.com/office/drawing/2014/main" id="{837EB7BC-4D05-69BF-19C8-0F16D48C303E}"/>
              </a:ext>
            </a:extLst>
          </p:cNvPr>
          <p:cNvSpPr>
            <a:spLocks noGrp="1"/>
          </p:cNvSpPr>
          <p:nvPr>
            <p:ph type="sldNum" sz="quarter" idx="12"/>
          </p:nvPr>
        </p:nvSpPr>
        <p:spPr/>
        <p:txBody>
          <a:bodyPr/>
          <a:lstStyle/>
          <a:p>
            <a:fld id="{680C5762-CF65-4775-9966-A58D40CC61B9}" type="slidenum">
              <a:rPr lang="en-US" smtClean="0"/>
              <a:t>9</a:t>
            </a:fld>
            <a:endParaRPr lang="en-US" dirty="0"/>
          </a:p>
        </p:txBody>
      </p:sp>
    </p:spTree>
    <p:extLst>
      <p:ext uri="{BB962C8B-B14F-4D97-AF65-F5344CB8AC3E}">
        <p14:creationId xmlns:p14="http://schemas.microsoft.com/office/powerpoint/2010/main" val="2747302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F0BEF-CC86-AD09-02FB-9DC7131DDF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E46FF3-6B22-4EAB-B3A4-31371B638406}"/>
              </a:ext>
            </a:extLst>
          </p:cNvPr>
          <p:cNvSpPr>
            <a:spLocks noGrp="1"/>
          </p:cNvSpPr>
          <p:nvPr>
            <p:ph type="title"/>
          </p:nvPr>
        </p:nvSpPr>
        <p:spPr>
          <a:xfrm>
            <a:off x="430161" y="457199"/>
            <a:ext cx="8229600" cy="883777"/>
          </a:xfrm>
        </p:spPr>
        <p:txBody>
          <a:bodyPr/>
          <a:lstStyle/>
          <a:p>
            <a:r>
              <a:rPr lang="en-US" dirty="0"/>
              <a:t>Student Nurse Aide Policies 9</a:t>
            </a:r>
          </a:p>
        </p:txBody>
      </p:sp>
      <p:sp>
        <p:nvSpPr>
          <p:cNvPr id="3" name="Content Placeholder 2">
            <a:extLst>
              <a:ext uri="{FF2B5EF4-FFF2-40B4-BE49-F238E27FC236}">
                <a16:creationId xmlns:a16="http://schemas.microsoft.com/office/drawing/2014/main" id="{F41EBEC3-674F-3F64-C1DF-ACC58D1B886A}"/>
              </a:ext>
            </a:extLst>
          </p:cNvPr>
          <p:cNvSpPr>
            <a:spLocks noGrp="1"/>
          </p:cNvSpPr>
          <p:nvPr>
            <p:ph idx="1"/>
          </p:nvPr>
        </p:nvSpPr>
        <p:spPr>
          <a:xfrm>
            <a:off x="457200" y="1340976"/>
            <a:ext cx="8229600" cy="5136024"/>
          </a:xfrm>
        </p:spPr>
        <p:txBody>
          <a:bodyPr>
            <a:normAutofit/>
          </a:bodyPr>
          <a:lstStyle/>
          <a:p>
            <a:pPr marL="571500" indent="-457200"/>
            <a:r>
              <a:rPr lang="en-US" sz="1800" b="1" dirty="0"/>
              <a:t>Physical Examination/Health Condition Policy</a:t>
            </a:r>
          </a:p>
          <a:p>
            <a:pPr marL="114300" indent="0">
              <a:buNone/>
            </a:pPr>
            <a:endParaRPr lang="en-US" sz="1800" b="1" dirty="0"/>
          </a:p>
          <a:p>
            <a:pPr marL="800100" lvl="1">
              <a:buFont typeface="Wingdings" panose="05000000000000000000" pitchFamily="2" charset="2"/>
              <a:buChar char="Ø"/>
            </a:pPr>
            <a:r>
              <a:rPr lang="en-US" sz="1800" dirty="0"/>
              <a:t>The physical exam must include evidence that the applicant is free of communicable disease and in a communicable state and must have full use of hands, ability to stand for extensive periods, bend, pull, push and lift a minimum of 40 pounds without restrictions. </a:t>
            </a:r>
          </a:p>
          <a:p>
            <a:pPr marL="914400" lvl="2" indent="0">
              <a:buNone/>
            </a:pPr>
            <a:endParaRPr lang="en-US" sz="1800" dirty="0"/>
          </a:p>
          <a:p>
            <a:pPr lvl="1">
              <a:buFont typeface="Wingdings" panose="05000000000000000000" pitchFamily="2" charset="2"/>
              <a:buChar char="Ø"/>
            </a:pPr>
            <a:r>
              <a:rPr lang="en-US" sz="1800" dirty="0"/>
              <a:t>The physical form must be signed by a physician, (MD or DO) or physician extender (CRNP or PA). </a:t>
            </a:r>
          </a:p>
          <a:p>
            <a:pPr marL="914400" lvl="2" indent="0">
              <a:buNone/>
            </a:pPr>
            <a:endParaRPr lang="en-US" sz="1800" dirty="0"/>
          </a:p>
          <a:p>
            <a:pPr lvl="1">
              <a:buFont typeface="Wingdings" panose="05000000000000000000" pitchFamily="2" charset="2"/>
              <a:buChar char="Ø"/>
            </a:pPr>
            <a:r>
              <a:rPr lang="en-US" sz="1800" dirty="0"/>
              <a:t>A completed, negative TB test must be obtained within the last year is required.  A negative chest x-ray must be submitted if a student’s test results are positive.</a:t>
            </a:r>
            <a:endParaRPr lang="en-US" sz="1800" b="1" dirty="0"/>
          </a:p>
          <a:p>
            <a:pPr marL="114300" indent="0">
              <a:buNone/>
            </a:pPr>
            <a:endParaRPr lang="en-US" sz="1850" dirty="0"/>
          </a:p>
          <a:p>
            <a:pPr marL="914400" lvl="2" indent="0">
              <a:buNone/>
            </a:pPr>
            <a:endParaRPr lang="en-US" dirty="0"/>
          </a:p>
          <a:p>
            <a:pPr lvl="2">
              <a:buFont typeface="Wingdings" panose="05000000000000000000" pitchFamily="2" charset="2"/>
              <a:buChar char="Ø"/>
            </a:pPr>
            <a:endParaRPr lang="en-US" dirty="0"/>
          </a:p>
          <a:p>
            <a:pPr lvl="3"/>
            <a:endParaRPr lang="en-US" dirty="0"/>
          </a:p>
          <a:p>
            <a:pPr lvl="3"/>
            <a:endParaRPr lang="en-US" dirty="0"/>
          </a:p>
          <a:p>
            <a:pPr lvl="2">
              <a:buFont typeface="Wingdings" panose="05000000000000000000" pitchFamily="2" charset="2"/>
              <a:buChar char="Ø"/>
            </a:pPr>
            <a:endParaRPr lang="en-US" dirty="0"/>
          </a:p>
        </p:txBody>
      </p:sp>
      <p:sp>
        <p:nvSpPr>
          <p:cNvPr id="5" name="Slide Number Placeholder 4">
            <a:extLst>
              <a:ext uri="{FF2B5EF4-FFF2-40B4-BE49-F238E27FC236}">
                <a16:creationId xmlns:a16="http://schemas.microsoft.com/office/drawing/2014/main" id="{B2ACEA04-82BC-513C-233D-2614BE035196}"/>
              </a:ext>
            </a:extLst>
          </p:cNvPr>
          <p:cNvSpPr>
            <a:spLocks noGrp="1"/>
          </p:cNvSpPr>
          <p:nvPr>
            <p:ph type="sldNum" sz="quarter" idx="12"/>
          </p:nvPr>
        </p:nvSpPr>
        <p:spPr/>
        <p:txBody>
          <a:bodyPr/>
          <a:lstStyle/>
          <a:p>
            <a:fld id="{680C5762-CF65-4775-9966-A58D40CC61B9}" type="slidenum">
              <a:rPr lang="en-US" smtClean="0"/>
              <a:t>10</a:t>
            </a:fld>
            <a:endParaRPr lang="en-US" dirty="0"/>
          </a:p>
        </p:txBody>
      </p:sp>
    </p:spTree>
    <p:extLst>
      <p:ext uri="{BB962C8B-B14F-4D97-AF65-F5344CB8AC3E}">
        <p14:creationId xmlns:p14="http://schemas.microsoft.com/office/powerpoint/2010/main" val="1520504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BB448-1CDF-6DD1-D04D-311275AE0B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8AC75E-741B-A487-0DF7-ADA1F996F33D}"/>
              </a:ext>
            </a:extLst>
          </p:cNvPr>
          <p:cNvSpPr>
            <a:spLocks noGrp="1"/>
          </p:cNvSpPr>
          <p:nvPr>
            <p:ph type="title"/>
          </p:nvPr>
        </p:nvSpPr>
        <p:spPr>
          <a:xfrm>
            <a:off x="430161" y="457199"/>
            <a:ext cx="8229600" cy="883777"/>
          </a:xfrm>
        </p:spPr>
        <p:txBody>
          <a:bodyPr/>
          <a:lstStyle/>
          <a:p>
            <a:r>
              <a:rPr lang="en-US" dirty="0"/>
              <a:t>Student Nurse Aide Policies 10</a:t>
            </a:r>
          </a:p>
        </p:txBody>
      </p:sp>
      <p:sp>
        <p:nvSpPr>
          <p:cNvPr id="3" name="Content Placeholder 2">
            <a:extLst>
              <a:ext uri="{FF2B5EF4-FFF2-40B4-BE49-F238E27FC236}">
                <a16:creationId xmlns:a16="http://schemas.microsoft.com/office/drawing/2014/main" id="{FD17615F-5587-A1AA-459F-43B943456B31}"/>
              </a:ext>
            </a:extLst>
          </p:cNvPr>
          <p:cNvSpPr>
            <a:spLocks noGrp="1"/>
          </p:cNvSpPr>
          <p:nvPr>
            <p:ph idx="1"/>
          </p:nvPr>
        </p:nvSpPr>
        <p:spPr>
          <a:xfrm>
            <a:off x="457200" y="1447800"/>
            <a:ext cx="8229600" cy="4343400"/>
          </a:xfrm>
        </p:spPr>
        <p:txBody>
          <a:bodyPr>
            <a:normAutofit fontScale="92500" lnSpcReduction="20000"/>
          </a:bodyPr>
          <a:lstStyle/>
          <a:p>
            <a:pPr marL="571500" indent="-457200"/>
            <a:r>
              <a:rPr lang="en-US" sz="1900" b="1" dirty="0"/>
              <a:t>Attendance Policy</a:t>
            </a:r>
          </a:p>
          <a:p>
            <a:pPr marL="971550" lvl="1" indent="-457200">
              <a:buFont typeface="Wingdings" panose="05000000000000000000" pitchFamily="2" charset="2"/>
              <a:buChar char="Ø"/>
            </a:pPr>
            <a:r>
              <a:rPr lang="en-US" sz="1900" dirty="0"/>
              <a:t>All students must complete the entire amount of approved program hours.</a:t>
            </a:r>
          </a:p>
          <a:p>
            <a:pPr marL="514350" lvl="1" indent="0">
              <a:buNone/>
            </a:pPr>
            <a:endParaRPr lang="en-US" sz="1900" dirty="0"/>
          </a:p>
          <a:p>
            <a:pPr marL="971550" lvl="1" indent="-457200">
              <a:buFont typeface="Wingdings" panose="05000000000000000000" pitchFamily="2" charset="2"/>
              <a:buChar char="Ø"/>
            </a:pPr>
            <a:r>
              <a:rPr lang="en-US" sz="1900" dirty="0"/>
              <a:t>A student must complete a minimum of 16 hours of instruction in the five content areas.</a:t>
            </a:r>
          </a:p>
          <a:p>
            <a:pPr marL="971550" lvl="1" indent="-457200">
              <a:buFont typeface="Wingdings" panose="05000000000000000000" pitchFamily="2" charset="2"/>
              <a:buChar char="Ø"/>
            </a:pPr>
            <a:endParaRPr lang="en-US" sz="1900" dirty="0"/>
          </a:p>
          <a:p>
            <a:pPr marL="971550" lvl="1" indent="-457200">
              <a:buFont typeface="Wingdings" panose="05000000000000000000" pitchFamily="2" charset="2"/>
              <a:buChar char="Ø"/>
            </a:pPr>
            <a:r>
              <a:rPr lang="en-US" sz="1900" dirty="0"/>
              <a:t>Attendance will be documented on a daily basis.</a:t>
            </a:r>
          </a:p>
          <a:p>
            <a:pPr marL="971550" lvl="1" indent="-457200">
              <a:buFont typeface="Wingdings" panose="05000000000000000000" pitchFamily="2" charset="2"/>
              <a:buChar char="Ø"/>
            </a:pPr>
            <a:endParaRPr lang="en-US" sz="1900" dirty="0"/>
          </a:p>
          <a:p>
            <a:pPr marL="971550" lvl="1" indent="-457200">
              <a:buFont typeface="Wingdings" panose="05000000000000000000" pitchFamily="2" charset="2"/>
              <a:buChar char="Ø"/>
            </a:pPr>
            <a:r>
              <a:rPr lang="en-US" sz="1900" dirty="0"/>
              <a:t>Any class or clinical time that is missed MUST be made up within a specified timeframe.</a:t>
            </a:r>
          </a:p>
          <a:p>
            <a:pPr marL="971550" lvl="1" indent="-457200">
              <a:buFont typeface="Wingdings" panose="05000000000000000000" pitchFamily="2" charset="2"/>
              <a:buChar char="Ø"/>
            </a:pPr>
            <a:endParaRPr lang="en-US" sz="1900" dirty="0"/>
          </a:p>
          <a:p>
            <a:pPr marL="971550" lvl="1" indent="-457200">
              <a:buFont typeface="Wingdings" panose="05000000000000000000" pitchFamily="2" charset="2"/>
              <a:buChar char="Ø"/>
            </a:pPr>
            <a:r>
              <a:rPr lang="en-US" sz="1900" dirty="0"/>
              <a:t>Method for students to report absences</a:t>
            </a:r>
          </a:p>
          <a:p>
            <a:pPr marL="971550" lvl="1" indent="-457200">
              <a:buFont typeface="Wingdings" panose="05000000000000000000" pitchFamily="2" charset="2"/>
              <a:buChar char="Ø"/>
            </a:pPr>
            <a:endParaRPr lang="en-US" sz="1900" dirty="0"/>
          </a:p>
          <a:p>
            <a:pPr marL="971550" lvl="1" indent="-457200">
              <a:buFont typeface="Wingdings" panose="05000000000000000000" pitchFamily="2" charset="2"/>
              <a:buChar char="Ø"/>
            </a:pPr>
            <a:r>
              <a:rPr lang="en-US" sz="1900" dirty="0"/>
              <a:t>Disciplinary procedure for tardiness or absence.</a:t>
            </a:r>
          </a:p>
          <a:p>
            <a:pPr marL="1371600" lvl="2" indent="-457200">
              <a:buFont typeface="Wingdings" panose="05000000000000000000" pitchFamily="2" charset="2"/>
              <a:buChar char="Ø"/>
            </a:pPr>
            <a:endParaRPr lang="en-US" dirty="0"/>
          </a:p>
        </p:txBody>
      </p:sp>
      <p:sp>
        <p:nvSpPr>
          <p:cNvPr id="5" name="Slide Number Placeholder 4">
            <a:extLst>
              <a:ext uri="{FF2B5EF4-FFF2-40B4-BE49-F238E27FC236}">
                <a16:creationId xmlns:a16="http://schemas.microsoft.com/office/drawing/2014/main" id="{1CDAA723-125B-66F8-C1FF-579FBCBA31F1}"/>
              </a:ext>
            </a:extLst>
          </p:cNvPr>
          <p:cNvSpPr>
            <a:spLocks noGrp="1"/>
          </p:cNvSpPr>
          <p:nvPr>
            <p:ph type="sldNum" sz="quarter" idx="12"/>
          </p:nvPr>
        </p:nvSpPr>
        <p:spPr/>
        <p:txBody>
          <a:bodyPr/>
          <a:lstStyle/>
          <a:p>
            <a:fld id="{680C5762-CF65-4775-9966-A58D40CC61B9}" type="slidenum">
              <a:rPr lang="en-US" smtClean="0"/>
              <a:t>11</a:t>
            </a:fld>
            <a:endParaRPr lang="en-US" dirty="0"/>
          </a:p>
        </p:txBody>
      </p:sp>
    </p:spTree>
    <p:extLst>
      <p:ext uri="{BB962C8B-B14F-4D97-AF65-F5344CB8AC3E}">
        <p14:creationId xmlns:p14="http://schemas.microsoft.com/office/powerpoint/2010/main" val="2747433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CCDEE-EE33-6F78-B371-7C97D5A91C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FEB617-447D-AB54-338A-C04EEC46C942}"/>
              </a:ext>
            </a:extLst>
          </p:cNvPr>
          <p:cNvSpPr>
            <a:spLocks noGrp="1"/>
          </p:cNvSpPr>
          <p:nvPr>
            <p:ph type="title"/>
          </p:nvPr>
        </p:nvSpPr>
        <p:spPr>
          <a:xfrm>
            <a:off x="457200" y="304800"/>
            <a:ext cx="8229600" cy="1143000"/>
          </a:xfrm>
        </p:spPr>
        <p:txBody>
          <a:bodyPr anchor="ctr">
            <a:normAutofit/>
          </a:bodyPr>
          <a:lstStyle/>
          <a:p>
            <a:r>
              <a:rPr lang="en-US" dirty="0"/>
              <a:t>Student Nurse Aide Policies 11</a:t>
            </a:r>
          </a:p>
        </p:txBody>
      </p:sp>
      <p:sp>
        <p:nvSpPr>
          <p:cNvPr id="9" name="Content Placeholder 8">
            <a:extLst>
              <a:ext uri="{FF2B5EF4-FFF2-40B4-BE49-F238E27FC236}">
                <a16:creationId xmlns:a16="http://schemas.microsoft.com/office/drawing/2014/main" id="{0D194194-7C73-EC71-7FD1-0E5653FDB9EE}"/>
              </a:ext>
            </a:extLst>
          </p:cNvPr>
          <p:cNvSpPr>
            <a:spLocks noGrp="1"/>
          </p:cNvSpPr>
          <p:nvPr>
            <p:ph idx="1"/>
          </p:nvPr>
        </p:nvSpPr>
        <p:spPr>
          <a:xfrm>
            <a:off x="457200" y="1600200"/>
            <a:ext cx="8229600" cy="4525963"/>
          </a:xfrm>
        </p:spPr>
        <p:txBody>
          <a:bodyPr>
            <a:normAutofit/>
          </a:bodyPr>
          <a:lstStyle/>
          <a:p>
            <a:r>
              <a:rPr lang="en-US" sz="1850" b="1" dirty="0"/>
              <a:t>Sample Attendance Record</a:t>
            </a:r>
          </a:p>
          <a:p>
            <a:endParaRPr lang="en-US" dirty="0"/>
          </a:p>
        </p:txBody>
      </p:sp>
      <p:pic>
        <p:nvPicPr>
          <p:cNvPr id="10" name="Picture 9" descr="The sample of the Attendance Record shows how to properly and accurately fill out the form.">
            <a:extLst>
              <a:ext uri="{FF2B5EF4-FFF2-40B4-BE49-F238E27FC236}">
                <a16:creationId xmlns:a16="http://schemas.microsoft.com/office/drawing/2014/main" id="{E547A089-5B7D-E7EF-C635-5F049D1EF5D6}"/>
              </a:ext>
            </a:extLst>
          </p:cNvPr>
          <p:cNvPicPr>
            <a:picLocks noChangeAspect="1"/>
          </p:cNvPicPr>
          <p:nvPr/>
        </p:nvPicPr>
        <p:blipFill>
          <a:blip r:embed="rId2"/>
          <a:stretch>
            <a:fillRect/>
          </a:stretch>
        </p:blipFill>
        <p:spPr>
          <a:xfrm>
            <a:off x="381001" y="2514600"/>
            <a:ext cx="7848600" cy="2438400"/>
          </a:xfrm>
          <a:prstGeom prst="rect">
            <a:avLst/>
          </a:prstGeom>
        </p:spPr>
      </p:pic>
      <p:sp>
        <p:nvSpPr>
          <p:cNvPr id="14" name="Date Placeholder 3">
            <a:extLst>
              <a:ext uri="{FF2B5EF4-FFF2-40B4-BE49-F238E27FC236}">
                <a16:creationId xmlns:a16="http://schemas.microsoft.com/office/drawing/2014/main" id="{24533061-21E6-B8EE-1DF3-56DE978383C3}"/>
              </a:ext>
            </a:extLst>
          </p:cNvPr>
          <p:cNvSpPr>
            <a:spLocks noGrp="1"/>
          </p:cNvSpPr>
          <p:nvPr>
            <p:ph type="dt" sz="half" idx="10"/>
          </p:nvPr>
        </p:nvSpPr>
        <p:spPr>
          <a:xfrm>
            <a:off x="457200" y="6356350"/>
            <a:ext cx="2133600" cy="365125"/>
          </a:xfrm>
        </p:spPr>
        <p:txBody>
          <a:bodyPr/>
          <a:lstStyle/>
          <a:p>
            <a:pPr>
              <a:spcAft>
                <a:spcPts val="600"/>
              </a:spcAft>
            </a:pPr>
            <a:fld id="{ED0CF1AE-9D07-4FAF-9EEC-B15CCCFC2843}" type="datetime1">
              <a:rPr lang="en-US" smtClean="0"/>
              <a:pPr>
                <a:spcAft>
                  <a:spcPts val="600"/>
                </a:spcAft>
              </a:pPr>
              <a:t>9/17/2026</a:t>
            </a:fld>
            <a:endParaRPr lang="en-US"/>
          </a:p>
        </p:txBody>
      </p:sp>
      <p:sp>
        <p:nvSpPr>
          <p:cNvPr id="5" name="Slide Number Placeholder 4">
            <a:extLst>
              <a:ext uri="{FF2B5EF4-FFF2-40B4-BE49-F238E27FC236}">
                <a16:creationId xmlns:a16="http://schemas.microsoft.com/office/drawing/2014/main" id="{16DF9BEE-5456-E9AB-4E0C-E7FD5CB2A3B4}"/>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680C5762-CF65-4775-9966-A58D40CC61B9}" type="slidenum">
              <a:rPr lang="en-US" smtClean="0"/>
              <a:pPr>
                <a:spcAft>
                  <a:spcPts val="600"/>
                </a:spcAft>
              </a:pPr>
              <a:t>12</a:t>
            </a:fld>
            <a:endParaRPr lang="en-US"/>
          </a:p>
        </p:txBody>
      </p:sp>
    </p:spTree>
    <p:extLst>
      <p:ext uri="{BB962C8B-B14F-4D97-AF65-F5344CB8AC3E}">
        <p14:creationId xmlns:p14="http://schemas.microsoft.com/office/powerpoint/2010/main" val="2056550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DF704-8B5E-0F85-7C1B-A5317CC80E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3A1E1F-0C41-54E4-44E1-35F150A07A89}"/>
              </a:ext>
            </a:extLst>
          </p:cNvPr>
          <p:cNvSpPr>
            <a:spLocks noGrp="1"/>
          </p:cNvSpPr>
          <p:nvPr>
            <p:ph type="title"/>
          </p:nvPr>
        </p:nvSpPr>
        <p:spPr>
          <a:xfrm>
            <a:off x="430161" y="457199"/>
            <a:ext cx="8229600" cy="883777"/>
          </a:xfrm>
        </p:spPr>
        <p:txBody>
          <a:bodyPr/>
          <a:lstStyle/>
          <a:p>
            <a:r>
              <a:rPr lang="en-US" dirty="0"/>
              <a:t>Student Nurse Aide Policies 12</a:t>
            </a:r>
          </a:p>
        </p:txBody>
      </p:sp>
      <p:sp>
        <p:nvSpPr>
          <p:cNvPr id="3" name="Content Placeholder 2">
            <a:extLst>
              <a:ext uri="{FF2B5EF4-FFF2-40B4-BE49-F238E27FC236}">
                <a16:creationId xmlns:a16="http://schemas.microsoft.com/office/drawing/2014/main" id="{8819148E-D778-0592-D731-B505884F62D3}"/>
              </a:ext>
            </a:extLst>
          </p:cNvPr>
          <p:cNvSpPr>
            <a:spLocks noGrp="1"/>
          </p:cNvSpPr>
          <p:nvPr>
            <p:ph idx="1"/>
          </p:nvPr>
        </p:nvSpPr>
        <p:spPr>
          <a:xfrm>
            <a:off x="457200" y="1447800"/>
            <a:ext cx="8229600" cy="4343400"/>
          </a:xfrm>
        </p:spPr>
        <p:txBody>
          <a:bodyPr>
            <a:normAutofit/>
          </a:bodyPr>
          <a:lstStyle/>
          <a:p>
            <a:pPr marL="571500" indent="-457200"/>
            <a:r>
              <a:rPr lang="en-US" sz="1800" b="1" dirty="0"/>
              <a:t>Level of Achievement Policy</a:t>
            </a:r>
          </a:p>
          <a:p>
            <a:pPr marL="114300" indent="0">
              <a:buNone/>
            </a:pPr>
            <a:endParaRPr lang="en-US" sz="1800" b="1" dirty="0"/>
          </a:p>
          <a:p>
            <a:pPr marL="971550" lvl="1" indent="-457200">
              <a:buFont typeface="Wingdings" panose="05000000000000000000" pitchFamily="2" charset="2"/>
              <a:buChar char="Ø"/>
            </a:pPr>
            <a:r>
              <a:rPr lang="en-US" sz="1800" dirty="0"/>
              <a:t>Theory: Maintain an 80% pass rate</a:t>
            </a:r>
          </a:p>
          <a:p>
            <a:pPr marL="514350" lvl="1" indent="0">
              <a:buNone/>
            </a:pPr>
            <a:endParaRPr lang="en-US" sz="1800" dirty="0"/>
          </a:p>
          <a:p>
            <a:pPr marL="971550" lvl="1" indent="-457200">
              <a:buFont typeface="Wingdings" panose="05000000000000000000" pitchFamily="2" charset="2"/>
              <a:buChar char="Ø"/>
            </a:pPr>
            <a:r>
              <a:rPr lang="en-US" sz="1800" dirty="0"/>
              <a:t>Skills Lab: Satisfactorily demonstrates all of the required skills</a:t>
            </a:r>
          </a:p>
          <a:p>
            <a:pPr marL="971550" lvl="1" indent="-457200">
              <a:buFont typeface="Wingdings" panose="05000000000000000000" pitchFamily="2" charset="2"/>
              <a:buChar char="Ø"/>
            </a:pPr>
            <a:endParaRPr lang="en-US" sz="1800" dirty="0"/>
          </a:p>
          <a:p>
            <a:pPr marL="971550" lvl="1" indent="-457200">
              <a:buFont typeface="Wingdings" panose="05000000000000000000" pitchFamily="2" charset="2"/>
              <a:buChar char="Ø"/>
            </a:pPr>
            <a:r>
              <a:rPr lang="en-US" sz="1800" dirty="0"/>
              <a:t>Clinical: Satisfactorily demonstrates the performance objectives and professional conduct.</a:t>
            </a:r>
          </a:p>
          <a:p>
            <a:pPr marL="971550" lvl="1" indent="-457200">
              <a:buFont typeface="Wingdings" panose="05000000000000000000" pitchFamily="2" charset="2"/>
              <a:buChar char="Ø"/>
            </a:pPr>
            <a:endParaRPr lang="en-US" sz="1800" dirty="0"/>
          </a:p>
          <a:p>
            <a:pPr lvl="1">
              <a:buFont typeface="Wingdings" panose="05000000000000000000" pitchFamily="2" charset="2"/>
              <a:buChar char="Ø"/>
            </a:pPr>
            <a:r>
              <a:rPr lang="en-US" sz="1800" dirty="0"/>
              <a:t>   A final clinical grade may be a S or U, P or F, or a numerical grade</a:t>
            </a:r>
          </a:p>
          <a:p>
            <a:pPr marL="857250" lvl="2" indent="0">
              <a:buNone/>
            </a:pPr>
            <a:r>
              <a:rPr lang="en-US" sz="1800" dirty="0"/>
              <a:t>(scale of 0 to 10 used, a final average is required to pass the component.)</a:t>
            </a:r>
          </a:p>
        </p:txBody>
      </p:sp>
      <p:sp>
        <p:nvSpPr>
          <p:cNvPr id="5" name="Slide Number Placeholder 4">
            <a:extLst>
              <a:ext uri="{FF2B5EF4-FFF2-40B4-BE49-F238E27FC236}">
                <a16:creationId xmlns:a16="http://schemas.microsoft.com/office/drawing/2014/main" id="{8CAE4777-4F62-E300-079B-D110B69D5665}"/>
              </a:ext>
            </a:extLst>
          </p:cNvPr>
          <p:cNvSpPr>
            <a:spLocks noGrp="1"/>
          </p:cNvSpPr>
          <p:nvPr>
            <p:ph type="sldNum" sz="quarter" idx="12"/>
          </p:nvPr>
        </p:nvSpPr>
        <p:spPr/>
        <p:txBody>
          <a:bodyPr/>
          <a:lstStyle/>
          <a:p>
            <a:fld id="{680C5762-CF65-4775-9966-A58D40CC61B9}" type="slidenum">
              <a:rPr lang="en-US" smtClean="0"/>
              <a:t>13</a:t>
            </a:fld>
            <a:endParaRPr lang="en-US" dirty="0"/>
          </a:p>
        </p:txBody>
      </p:sp>
    </p:spTree>
    <p:extLst>
      <p:ext uri="{BB962C8B-B14F-4D97-AF65-F5344CB8AC3E}">
        <p14:creationId xmlns:p14="http://schemas.microsoft.com/office/powerpoint/2010/main" val="3688122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15346-9CAE-2D8D-2F04-3547238725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291ED0-369C-F61B-182F-24C488C87085}"/>
              </a:ext>
            </a:extLst>
          </p:cNvPr>
          <p:cNvSpPr>
            <a:spLocks noGrp="1"/>
          </p:cNvSpPr>
          <p:nvPr>
            <p:ph type="title"/>
          </p:nvPr>
        </p:nvSpPr>
        <p:spPr>
          <a:xfrm>
            <a:off x="430161" y="457199"/>
            <a:ext cx="8229600" cy="883777"/>
          </a:xfrm>
        </p:spPr>
        <p:txBody>
          <a:bodyPr/>
          <a:lstStyle/>
          <a:p>
            <a:r>
              <a:rPr lang="en-US" dirty="0"/>
              <a:t>Student Nurse Aide Policies 13</a:t>
            </a:r>
          </a:p>
        </p:txBody>
      </p:sp>
      <p:sp>
        <p:nvSpPr>
          <p:cNvPr id="3" name="Content Placeholder 2">
            <a:extLst>
              <a:ext uri="{FF2B5EF4-FFF2-40B4-BE49-F238E27FC236}">
                <a16:creationId xmlns:a16="http://schemas.microsoft.com/office/drawing/2014/main" id="{A45F18BB-5368-A2FF-C31C-5ABA97D6A20D}"/>
              </a:ext>
            </a:extLst>
          </p:cNvPr>
          <p:cNvSpPr>
            <a:spLocks noGrp="1"/>
          </p:cNvSpPr>
          <p:nvPr>
            <p:ph idx="1"/>
          </p:nvPr>
        </p:nvSpPr>
        <p:spPr>
          <a:xfrm>
            <a:off x="457200" y="1447800"/>
            <a:ext cx="8229600" cy="4495800"/>
          </a:xfrm>
        </p:spPr>
        <p:txBody>
          <a:bodyPr>
            <a:normAutofit fontScale="25000" lnSpcReduction="20000"/>
          </a:bodyPr>
          <a:lstStyle/>
          <a:p>
            <a:pPr lvl="0"/>
            <a:r>
              <a:rPr lang="en-US" sz="7200" b="1" dirty="0"/>
              <a:t>Standard of Conduct Policy</a:t>
            </a:r>
          </a:p>
          <a:p>
            <a:pPr lvl="1">
              <a:buFont typeface="Wingdings" panose="05000000000000000000" pitchFamily="2" charset="2"/>
              <a:buChar char="Ø"/>
            </a:pPr>
            <a:r>
              <a:rPr lang="en-US" sz="7200" dirty="0"/>
              <a:t>Program must have a policy that defines expected student behaviors in the program</a:t>
            </a:r>
          </a:p>
          <a:p>
            <a:pPr lvl="1">
              <a:buFont typeface="Wingdings" panose="05000000000000000000" pitchFamily="2" charset="2"/>
              <a:buChar char="Ø"/>
            </a:pPr>
            <a:r>
              <a:rPr lang="en-US" sz="7200" dirty="0"/>
              <a:t>Academic honesty is expected of all Nurse Aide students. Dishonesty or cheating will not be tolerated.</a:t>
            </a:r>
          </a:p>
          <a:p>
            <a:pPr lvl="1">
              <a:buFont typeface="Wingdings" panose="05000000000000000000" pitchFamily="2" charset="2"/>
              <a:buChar char="Ø"/>
            </a:pPr>
            <a:r>
              <a:rPr lang="en-US" sz="7200" dirty="0"/>
              <a:t>All students MUST always wear an identification tag. The tag will clearly identify them as a “Student” or “Trainee” until they satisfactorily complete the state competency examination.</a:t>
            </a:r>
          </a:p>
          <a:p>
            <a:pPr lvl="1">
              <a:buFont typeface="Wingdings" panose="05000000000000000000" pitchFamily="2" charset="2"/>
              <a:buChar char="Ø"/>
            </a:pPr>
            <a:r>
              <a:rPr lang="en-US" sz="7200" dirty="0"/>
              <a:t>Professional and safe behavior is expected of all Nurse Aide students.</a:t>
            </a:r>
          </a:p>
          <a:p>
            <a:pPr lvl="1">
              <a:buFont typeface="Wingdings" panose="05000000000000000000" pitchFamily="2" charset="2"/>
              <a:buChar char="Ø"/>
            </a:pPr>
            <a:r>
              <a:rPr lang="en-US" sz="7200" dirty="0"/>
              <a:t>It is imperative to demonstrate care that is legally sound and to be held to high, ethical standards to ensure abuse-free communication and care delivery.</a:t>
            </a:r>
          </a:p>
          <a:p>
            <a:pPr lvl="1">
              <a:buFont typeface="Wingdings" panose="05000000000000000000" pitchFamily="2" charset="2"/>
              <a:buChar char="Ø"/>
            </a:pPr>
            <a:r>
              <a:rPr lang="en-US" sz="7200" dirty="0"/>
              <a:t>Violation of these standards of conduct will result in disciplinary action, which may include dismissal from the program.</a:t>
            </a:r>
          </a:p>
          <a:p>
            <a:pPr lvl="1">
              <a:buFont typeface="Wingdings" panose="05000000000000000000" pitchFamily="2" charset="2"/>
              <a:buChar char="Ø"/>
            </a:pPr>
            <a:r>
              <a:rPr lang="en-US" sz="7200" dirty="0"/>
              <a:t>Dress code (describe the type of attire that may be worn, length of hair, fingernails, jewelry, etc.).</a:t>
            </a:r>
          </a:p>
          <a:p>
            <a:pPr marL="571500" indent="-457200"/>
            <a:endParaRPr lang="en-US" sz="6000" dirty="0"/>
          </a:p>
          <a:p>
            <a:pPr marL="571500" indent="-457200"/>
            <a:endParaRPr lang="en-US" dirty="0"/>
          </a:p>
        </p:txBody>
      </p:sp>
      <p:sp>
        <p:nvSpPr>
          <p:cNvPr id="5" name="Slide Number Placeholder 4">
            <a:extLst>
              <a:ext uri="{FF2B5EF4-FFF2-40B4-BE49-F238E27FC236}">
                <a16:creationId xmlns:a16="http://schemas.microsoft.com/office/drawing/2014/main" id="{A92096F4-A242-9FB3-6F70-A088536963A0}"/>
              </a:ext>
            </a:extLst>
          </p:cNvPr>
          <p:cNvSpPr>
            <a:spLocks noGrp="1"/>
          </p:cNvSpPr>
          <p:nvPr>
            <p:ph type="sldNum" sz="quarter" idx="12"/>
          </p:nvPr>
        </p:nvSpPr>
        <p:spPr/>
        <p:txBody>
          <a:bodyPr/>
          <a:lstStyle/>
          <a:p>
            <a:fld id="{680C5762-CF65-4775-9966-A58D40CC61B9}" type="slidenum">
              <a:rPr lang="en-US" smtClean="0"/>
              <a:t>14</a:t>
            </a:fld>
            <a:endParaRPr lang="en-US" dirty="0"/>
          </a:p>
        </p:txBody>
      </p:sp>
    </p:spTree>
    <p:extLst>
      <p:ext uri="{BB962C8B-B14F-4D97-AF65-F5344CB8AC3E}">
        <p14:creationId xmlns:p14="http://schemas.microsoft.com/office/powerpoint/2010/main" val="1422602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E6CCB-2D14-C2EC-9B01-D40F23EA8D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4FE87-E0F8-C15E-E2C3-9E9015A278C6}"/>
              </a:ext>
            </a:extLst>
          </p:cNvPr>
          <p:cNvSpPr>
            <a:spLocks noGrp="1"/>
          </p:cNvSpPr>
          <p:nvPr>
            <p:ph type="title"/>
          </p:nvPr>
        </p:nvSpPr>
        <p:spPr>
          <a:xfrm>
            <a:off x="430161" y="457199"/>
            <a:ext cx="8229600" cy="883777"/>
          </a:xfrm>
        </p:spPr>
        <p:txBody>
          <a:bodyPr/>
          <a:lstStyle/>
          <a:p>
            <a:r>
              <a:rPr lang="en-US" dirty="0"/>
              <a:t>Student Nurse Aide Policies 14</a:t>
            </a:r>
          </a:p>
        </p:txBody>
      </p:sp>
      <p:sp>
        <p:nvSpPr>
          <p:cNvPr id="3" name="Content Placeholder 2">
            <a:extLst>
              <a:ext uri="{FF2B5EF4-FFF2-40B4-BE49-F238E27FC236}">
                <a16:creationId xmlns:a16="http://schemas.microsoft.com/office/drawing/2014/main" id="{86B6968C-E947-AEBD-655D-07123EE7279C}"/>
              </a:ext>
            </a:extLst>
          </p:cNvPr>
          <p:cNvSpPr>
            <a:spLocks noGrp="1"/>
          </p:cNvSpPr>
          <p:nvPr>
            <p:ph idx="1"/>
          </p:nvPr>
        </p:nvSpPr>
        <p:spPr>
          <a:xfrm>
            <a:off x="457200" y="1447800"/>
            <a:ext cx="8229600" cy="4343400"/>
          </a:xfrm>
        </p:spPr>
        <p:txBody>
          <a:bodyPr>
            <a:normAutofit/>
          </a:bodyPr>
          <a:lstStyle/>
          <a:p>
            <a:pPr lvl="0"/>
            <a:r>
              <a:rPr lang="en-US" sz="1800" b="1" dirty="0"/>
              <a:t>Student Grievance Policy</a:t>
            </a:r>
          </a:p>
          <a:p>
            <a:pPr marL="0" lvl="0" indent="0">
              <a:buNone/>
            </a:pPr>
            <a:endParaRPr lang="en-US" sz="1800" b="1" dirty="0"/>
          </a:p>
          <a:p>
            <a:pPr marL="0" lvl="0" indent="0">
              <a:buNone/>
            </a:pPr>
            <a:endParaRPr lang="en-US" sz="1800" b="1" dirty="0"/>
          </a:p>
          <a:p>
            <a:pPr lvl="1">
              <a:buFont typeface="Wingdings" panose="05000000000000000000" pitchFamily="2" charset="2"/>
              <a:buChar char="Ø"/>
            </a:pPr>
            <a:r>
              <a:rPr lang="en-US" sz="1800" dirty="0"/>
              <a:t>Must have at least 3 steps.</a:t>
            </a:r>
          </a:p>
          <a:p>
            <a:pPr lvl="1">
              <a:buFont typeface="Wingdings" panose="05000000000000000000" pitchFamily="2" charset="2"/>
              <a:buChar char="Ø"/>
            </a:pPr>
            <a:endParaRPr lang="en-US" sz="1800" dirty="0"/>
          </a:p>
          <a:p>
            <a:pPr lvl="1">
              <a:buFont typeface="Wingdings" panose="05000000000000000000" pitchFamily="2" charset="2"/>
              <a:buChar char="Ø"/>
            </a:pPr>
            <a:r>
              <a:rPr lang="en-US" sz="1800" dirty="0"/>
              <a:t>The timeframe for a student grievance action must be within the length of the NATCEP.</a:t>
            </a:r>
          </a:p>
          <a:p>
            <a:pPr lvl="1">
              <a:buFont typeface="Wingdings" panose="05000000000000000000" pitchFamily="2" charset="2"/>
              <a:buChar char="Ø"/>
            </a:pPr>
            <a:endParaRPr lang="en-US" sz="1800" dirty="0"/>
          </a:p>
          <a:p>
            <a:pPr lvl="1">
              <a:buFont typeface="Wingdings" panose="05000000000000000000" pitchFamily="2" charset="2"/>
              <a:buChar char="Ø"/>
            </a:pPr>
            <a:r>
              <a:rPr lang="en-US" sz="1800" dirty="0"/>
              <a:t>The grievance process should begin with the instructor and end with someone in administration.</a:t>
            </a:r>
          </a:p>
          <a:p>
            <a:pPr lvl="1">
              <a:buFont typeface="Wingdings" panose="05000000000000000000" pitchFamily="2" charset="2"/>
              <a:buChar char="Ø"/>
            </a:pPr>
            <a:endParaRPr lang="en-US" sz="1700" dirty="0"/>
          </a:p>
          <a:p>
            <a:pPr lvl="1">
              <a:buFont typeface="Wingdings" panose="05000000000000000000" pitchFamily="2" charset="2"/>
              <a:buChar char="Ø"/>
            </a:pPr>
            <a:endParaRPr lang="en-US" sz="1700" dirty="0"/>
          </a:p>
          <a:p>
            <a:pPr marL="114300" indent="0">
              <a:buNone/>
            </a:pPr>
            <a:endParaRPr lang="en-US" sz="1700" dirty="0"/>
          </a:p>
          <a:p>
            <a:pPr marL="571500" indent="-457200"/>
            <a:endParaRPr lang="en-US" dirty="0"/>
          </a:p>
        </p:txBody>
      </p:sp>
      <p:sp>
        <p:nvSpPr>
          <p:cNvPr id="5" name="Slide Number Placeholder 4">
            <a:extLst>
              <a:ext uri="{FF2B5EF4-FFF2-40B4-BE49-F238E27FC236}">
                <a16:creationId xmlns:a16="http://schemas.microsoft.com/office/drawing/2014/main" id="{680928C3-9AA1-09AB-A25B-1EC27A87836D}"/>
              </a:ext>
            </a:extLst>
          </p:cNvPr>
          <p:cNvSpPr>
            <a:spLocks noGrp="1"/>
          </p:cNvSpPr>
          <p:nvPr>
            <p:ph type="sldNum" sz="quarter" idx="12"/>
          </p:nvPr>
        </p:nvSpPr>
        <p:spPr/>
        <p:txBody>
          <a:bodyPr/>
          <a:lstStyle/>
          <a:p>
            <a:fld id="{680C5762-CF65-4775-9966-A58D40CC61B9}" type="slidenum">
              <a:rPr lang="en-US" smtClean="0"/>
              <a:t>15</a:t>
            </a:fld>
            <a:endParaRPr lang="en-US" dirty="0"/>
          </a:p>
        </p:txBody>
      </p:sp>
    </p:spTree>
    <p:extLst>
      <p:ext uri="{BB962C8B-B14F-4D97-AF65-F5344CB8AC3E}">
        <p14:creationId xmlns:p14="http://schemas.microsoft.com/office/powerpoint/2010/main" val="3811192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9FCF0-B15A-AF22-0476-CE63845EA2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0AA835-FBC9-99CF-EF8B-597AF456AFEB}"/>
              </a:ext>
            </a:extLst>
          </p:cNvPr>
          <p:cNvSpPr>
            <a:spLocks noGrp="1"/>
          </p:cNvSpPr>
          <p:nvPr>
            <p:ph type="title"/>
          </p:nvPr>
        </p:nvSpPr>
        <p:spPr>
          <a:xfrm>
            <a:off x="430161" y="457199"/>
            <a:ext cx="8229600" cy="883777"/>
          </a:xfrm>
        </p:spPr>
        <p:txBody>
          <a:bodyPr/>
          <a:lstStyle/>
          <a:p>
            <a:r>
              <a:rPr lang="en-US" dirty="0"/>
              <a:t>Student Nurse Aide Policies 15</a:t>
            </a:r>
          </a:p>
        </p:txBody>
      </p:sp>
      <p:sp>
        <p:nvSpPr>
          <p:cNvPr id="3" name="Content Placeholder 2">
            <a:extLst>
              <a:ext uri="{FF2B5EF4-FFF2-40B4-BE49-F238E27FC236}">
                <a16:creationId xmlns:a16="http://schemas.microsoft.com/office/drawing/2014/main" id="{DA685F8F-995E-8677-4942-6CC139AB69BF}"/>
              </a:ext>
            </a:extLst>
          </p:cNvPr>
          <p:cNvSpPr>
            <a:spLocks noGrp="1"/>
          </p:cNvSpPr>
          <p:nvPr>
            <p:ph idx="1"/>
          </p:nvPr>
        </p:nvSpPr>
        <p:spPr>
          <a:xfrm>
            <a:off x="457200" y="1447800"/>
            <a:ext cx="8229600" cy="4343400"/>
          </a:xfrm>
        </p:spPr>
        <p:txBody>
          <a:bodyPr>
            <a:normAutofit/>
          </a:bodyPr>
          <a:lstStyle/>
          <a:p>
            <a:pPr lvl="0"/>
            <a:r>
              <a:rPr lang="en-US" sz="1800" b="1" dirty="0"/>
              <a:t>Tuition Policy</a:t>
            </a:r>
          </a:p>
          <a:p>
            <a:pPr marL="0" lvl="0" indent="0">
              <a:buNone/>
            </a:pPr>
            <a:endParaRPr lang="en-US" sz="1800" b="1" dirty="0"/>
          </a:p>
          <a:p>
            <a:pPr marL="0" lvl="0" indent="0">
              <a:buNone/>
            </a:pPr>
            <a:endParaRPr lang="en-US" sz="1800" b="1" dirty="0"/>
          </a:p>
          <a:p>
            <a:pPr lvl="1">
              <a:buFont typeface="Wingdings" panose="05000000000000000000" pitchFamily="2" charset="2"/>
              <a:buChar char="Ø"/>
            </a:pPr>
            <a:r>
              <a:rPr lang="en-US" sz="1800" dirty="0"/>
              <a:t>Self-Sponsored – Students are responsible for tuition payments</a:t>
            </a:r>
          </a:p>
          <a:p>
            <a:pPr lvl="1">
              <a:buFont typeface="Wingdings" panose="05000000000000000000" pitchFamily="2" charset="2"/>
              <a:buChar char="Ø"/>
            </a:pPr>
            <a:endParaRPr lang="en-US" sz="1800" dirty="0"/>
          </a:p>
          <a:p>
            <a:pPr lvl="1">
              <a:buFont typeface="Wingdings" panose="05000000000000000000" pitchFamily="2" charset="2"/>
              <a:buChar char="Ø"/>
            </a:pPr>
            <a:r>
              <a:rPr lang="en-US" sz="1800" dirty="0"/>
              <a:t>Facility Sponsored – Facility is responsible for the costs of training and testing which is approximately $ amount.</a:t>
            </a:r>
          </a:p>
          <a:p>
            <a:pPr lvl="1">
              <a:buFont typeface="Wingdings" panose="05000000000000000000" pitchFamily="2" charset="2"/>
              <a:buChar char="Ø"/>
            </a:pPr>
            <a:endParaRPr lang="en-US" sz="1800" dirty="0"/>
          </a:p>
          <a:p>
            <a:pPr lvl="2">
              <a:buFont typeface="Wingdings" panose="05000000000000000000" pitchFamily="2" charset="2"/>
              <a:buChar char="v"/>
            </a:pPr>
            <a:r>
              <a:rPr lang="en-US" sz="1800" dirty="0"/>
              <a:t>Facilities are not obligated to pay the students a salary while they attend nurse aide training; however, providing a salary has been reported to boost recruitment and retention efforts.</a:t>
            </a:r>
          </a:p>
          <a:p>
            <a:pPr marL="114300" indent="0">
              <a:buNone/>
            </a:pPr>
            <a:endParaRPr lang="en-US" sz="1700" dirty="0"/>
          </a:p>
          <a:p>
            <a:pPr marL="114300" indent="0">
              <a:buNone/>
            </a:pPr>
            <a:endParaRPr lang="en-US" dirty="0"/>
          </a:p>
        </p:txBody>
      </p:sp>
      <p:sp>
        <p:nvSpPr>
          <p:cNvPr id="5" name="Slide Number Placeholder 4">
            <a:extLst>
              <a:ext uri="{FF2B5EF4-FFF2-40B4-BE49-F238E27FC236}">
                <a16:creationId xmlns:a16="http://schemas.microsoft.com/office/drawing/2014/main" id="{5BF15651-9534-9A2E-B0F0-5F83D62C2626}"/>
              </a:ext>
            </a:extLst>
          </p:cNvPr>
          <p:cNvSpPr>
            <a:spLocks noGrp="1"/>
          </p:cNvSpPr>
          <p:nvPr>
            <p:ph type="sldNum" sz="quarter" idx="12"/>
          </p:nvPr>
        </p:nvSpPr>
        <p:spPr/>
        <p:txBody>
          <a:bodyPr/>
          <a:lstStyle/>
          <a:p>
            <a:fld id="{680C5762-CF65-4775-9966-A58D40CC61B9}" type="slidenum">
              <a:rPr lang="en-US" smtClean="0"/>
              <a:t>16</a:t>
            </a:fld>
            <a:endParaRPr lang="en-US" dirty="0"/>
          </a:p>
        </p:txBody>
      </p:sp>
    </p:spTree>
    <p:extLst>
      <p:ext uri="{BB962C8B-B14F-4D97-AF65-F5344CB8AC3E}">
        <p14:creationId xmlns:p14="http://schemas.microsoft.com/office/powerpoint/2010/main" val="3016485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01E80-991E-F5C4-C52E-CCB17C58A9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5C4343-B6C0-3468-2A7C-27C685AD7A39}"/>
              </a:ext>
            </a:extLst>
          </p:cNvPr>
          <p:cNvSpPr>
            <a:spLocks noGrp="1"/>
          </p:cNvSpPr>
          <p:nvPr>
            <p:ph type="title"/>
          </p:nvPr>
        </p:nvSpPr>
        <p:spPr>
          <a:xfrm>
            <a:off x="457200" y="304800"/>
            <a:ext cx="8229600" cy="1143000"/>
          </a:xfrm>
        </p:spPr>
        <p:txBody>
          <a:bodyPr anchor="ctr">
            <a:normAutofit/>
          </a:bodyPr>
          <a:lstStyle/>
          <a:p>
            <a:r>
              <a:rPr lang="en-US" dirty="0"/>
              <a:t>Student Nurse Aide Policies 16</a:t>
            </a:r>
          </a:p>
        </p:txBody>
      </p:sp>
      <p:pic>
        <p:nvPicPr>
          <p:cNvPr id="7" name="Content Placeholder 6" descr="This is a sample of the Letter of Reimbursement.  This letter can only be issued one time to a student.">
            <a:extLst>
              <a:ext uri="{FF2B5EF4-FFF2-40B4-BE49-F238E27FC236}">
                <a16:creationId xmlns:a16="http://schemas.microsoft.com/office/drawing/2014/main" id="{D9DA72E1-D405-3772-7CDA-91E5E76C7B7C}"/>
              </a:ext>
            </a:extLst>
          </p:cNvPr>
          <p:cNvPicPr>
            <a:picLocks noGrp="1" noChangeAspect="1"/>
          </p:cNvPicPr>
          <p:nvPr>
            <p:ph sz="half" idx="1"/>
          </p:nvPr>
        </p:nvPicPr>
        <p:blipFill>
          <a:blip r:embed="rId3"/>
          <a:stretch>
            <a:fillRect/>
          </a:stretch>
        </p:blipFill>
        <p:spPr>
          <a:xfrm>
            <a:off x="457200" y="1550150"/>
            <a:ext cx="4038600" cy="4525963"/>
          </a:xfrm>
          <a:prstGeom prst="rect">
            <a:avLst/>
          </a:prstGeom>
          <a:noFill/>
        </p:spPr>
      </p:pic>
      <p:sp>
        <p:nvSpPr>
          <p:cNvPr id="3" name="Content Placeholder 2">
            <a:extLst>
              <a:ext uri="{FF2B5EF4-FFF2-40B4-BE49-F238E27FC236}">
                <a16:creationId xmlns:a16="http://schemas.microsoft.com/office/drawing/2014/main" id="{486F6D39-9DBD-D080-8473-B85729A7C0DA}"/>
              </a:ext>
            </a:extLst>
          </p:cNvPr>
          <p:cNvSpPr>
            <a:spLocks noGrp="1"/>
          </p:cNvSpPr>
          <p:nvPr>
            <p:ph sz="half" idx="2"/>
          </p:nvPr>
        </p:nvSpPr>
        <p:spPr>
          <a:xfrm>
            <a:off x="4648200" y="1600200"/>
            <a:ext cx="4038600" cy="4525963"/>
          </a:xfrm>
        </p:spPr>
        <p:txBody>
          <a:bodyPr>
            <a:normAutofit/>
          </a:bodyPr>
          <a:lstStyle/>
          <a:p>
            <a:pPr lvl="0"/>
            <a:r>
              <a:rPr lang="en-US" sz="1800" b="1" dirty="0"/>
              <a:t>Tuition Policy</a:t>
            </a:r>
          </a:p>
          <a:p>
            <a:pPr marL="400050" lvl="1" indent="0">
              <a:buNone/>
            </a:pPr>
            <a:r>
              <a:rPr lang="en-US" sz="1800" b="1" dirty="0"/>
              <a:t>Sample Letter of Reimbursement</a:t>
            </a:r>
          </a:p>
          <a:p>
            <a:pPr marL="114300" indent="0">
              <a:buNone/>
            </a:pPr>
            <a:endParaRPr lang="en-US" sz="1800" dirty="0"/>
          </a:p>
          <a:p>
            <a:pPr marL="457200"/>
            <a:r>
              <a:rPr lang="en-US" sz="1800" b="1" dirty="0"/>
              <a:t>How many receipts can be issued to a student?</a:t>
            </a:r>
          </a:p>
          <a:p>
            <a:pPr marL="114300" indent="0">
              <a:buNone/>
            </a:pPr>
            <a:endParaRPr lang="en-US" dirty="0"/>
          </a:p>
        </p:txBody>
      </p:sp>
      <p:sp>
        <p:nvSpPr>
          <p:cNvPr id="5" name="Slide Number Placeholder 4">
            <a:extLst>
              <a:ext uri="{FF2B5EF4-FFF2-40B4-BE49-F238E27FC236}">
                <a16:creationId xmlns:a16="http://schemas.microsoft.com/office/drawing/2014/main" id="{5F83C42C-917E-6A01-DD18-40CCB7428806}"/>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680C5762-CF65-4775-9966-A58D40CC61B9}" type="slidenum">
              <a:rPr lang="en-US" smtClean="0"/>
              <a:pPr>
                <a:spcAft>
                  <a:spcPts val="600"/>
                </a:spcAft>
              </a:pPr>
              <a:t>17</a:t>
            </a:fld>
            <a:endParaRPr lang="en-US"/>
          </a:p>
        </p:txBody>
      </p:sp>
    </p:spTree>
    <p:extLst>
      <p:ext uri="{BB962C8B-B14F-4D97-AF65-F5344CB8AC3E}">
        <p14:creationId xmlns:p14="http://schemas.microsoft.com/office/powerpoint/2010/main" val="1495524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BFE7B-D427-6E4C-FC15-50F5EA8801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4FFA8D-E731-2306-6B21-FF8CD14C63E1}"/>
              </a:ext>
            </a:extLst>
          </p:cNvPr>
          <p:cNvSpPr>
            <a:spLocks noGrp="1"/>
          </p:cNvSpPr>
          <p:nvPr>
            <p:ph type="title"/>
          </p:nvPr>
        </p:nvSpPr>
        <p:spPr>
          <a:xfrm>
            <a:off x="430161" y="457199"/>
            <a:ext cx="8229600" cy="883777"/>
          </a:xfrm>
        </p:spPr>
        <p:txBody>
          <a:bodyPr/>
          <a:lstStyle/>
          <a:p>
            <a:r>
              <a:rPr lang="en-US" dirty="0"/>
              <a:t>Student Nurse Aide Policies 17</a:t>
            </a:r>
          </a:p>
        </p:txBody>
      </p:sp>
      <p:sp>
        <p:nvSpPr>
          <p:cNvPr id="3" name="Content Placeholder 2">
            <a:extLst>
              <a:ext uri="{FF2B5EF4-FFF2-40B4-BE49-F238E27FC236}">
                <a16:creationId xmlns:a16="http://schemas.microsoft.com/office/drawing/2014/main" id="{36EE2B51-A9B2-8DED-0A41-D2E18B38BAAB}"/>
              </a:ext>
            </a:extLst>
          </p:cNvPr>
          <p:cNvSpPr>
            <a:spLocks noGrp="1"/>
          </p:cNvSpPr>
          <p:nvPr>
            <p:ph idx="1"/>
          </p:nvPr>
        </p:nvSpPr>
        <p:spPr>
          <a:xfrm>
            <a:off x="457200" y="1447800"/>
            <a:ext cx="8229600" cy="4343400"/>
          </a:xfrm>
        </p:spPr>
        <p:txBody>
          <a:bodyPr>
            <a:normAutofit/>
          </a:bodyPr>
          <a:lstStyle/>
          <a:p>
            <a:pPr lvl="0"/>
            <a:r>
              <a:rPr lang="en-US" sz="1800" b="1" dirty="0"/>
              <a:t>Utilization of Student Policy</a:t>
            </a:r>
          </a:p>
          <a:p>
            <a:pPr lvl="0"/>
            <a:endParaRPr lang="en-US" sz="1800" b="1" dirty="0"/>
          </a:p>
          <a:p>
            <a:pPr marL="0" lvl="0" indent="0">
              <a:buNone/>
            </a:pPr>
            <a:endParaRPr lang="en-US" sz="1800" b="1" dirty="0"/>
          </a:p>
          <a:p>
            <a:pPr marL="114300" indent="0">
              <a:buNone/>
            </a:pPr>
            <a:endParaRPr lang="en-US" sz="1800" dirty="0"/>
          </a:p>
          <a:p>
            <a:pPr marL="971550" lvl="1" indent="-457200">
              <a:buFont typeface="Wingdings" panose="05000000000000000000" pitchFamily="2" charset="2"/>
              <a:buChar char="Ø"/>
            </a:pPr>
            <a:r>
              <a:rPr lang="en-US" sz="1800" dirty="0"/>
              <a:t>Students may not replace staff or serve as staff members.  </a:t>
            </a:r>
          </a:p>
          <a:p>
            <a:pPr marL="514350" lvl="1" indent="0">
              <a:buNone/>
            </a:pPr>
            <a:endParaRPr lang="en-US" sz="1800" dirty="0"/>
          </a:p>
          <a:p>
            <a:pPr marL="971550" lvl="1" indent="-457200">
              <a:buFont typeface="Wingdings" panose="05000000000000000000" pitchFamily="2" charset="2"/>
              <a:buChar char="Ø"/>
            </a:pPr>
            <a:r>
              <a:rPr lang="en-US" sz="1800" dirty="0"/>
              <a:t>Students will be supervised in the performance of resident care tasks for which the student has demonstrated competent performance.</a:t>
            </a:r>
          </a:p>
          <a:p>
            <a:pPr marL="571500" indent="-457200">
              <a:buFont typeface="Wingdings" panose="05000000000000000000" pitchFamily="2" charset="2"/>
              <a:buChar char="Ø"/>
            </a:pPr>
            <a:endParaRPr lang="en-US" dirty="0"/>
          </a:p>
        </p:txBody>
      </p:sp>
      <p:sp>
        <p:nvSpPr>
          <p:cNvPr id="5" name="Slide Number Placeholder 4">
            <a:extLst>
              <a:ext uri="{FF2B5EF4-FFF2-40B4-BE49-F238E27FC236}">
                <a16:creationId xmlns:a16="http://schemas.microsoft.com/office/drawing/2014/main" id="{408EF8BC-D653-C02E-A257-3D5653970BC4}"/>
              </a:ext>
            </a:extLst>
          </p:cNvPr>
          <p:cNvSpPr>
            <a:spLocks noGrp="1"/>
          </p:cNvSpPr>
          <p:nvPr>
            <p:ph type="sldNum" sz="quarter" idx="12"/>
          </p:nvPr>
        </p:nvSpPr>
        <p:spPr/>
        <p:txBody>
          <a:bodyPr/>
          <a:lstStyle/>
          <a:p>
            <a:fld id="{680C5762-CF65-4775-9966-A58D40CC61B9}" type="slidenum">
              <a:rPr lang="en-US" smtClean="0"/>
              <a:t>18</a:t>
            </a:fld>
            <a:endParaRPr lang="en-US" dirty="0"/>
          </a:p>
        </p:txBody>
      </p:sp>
    </p:spTree>
    <p:extLst>
      <p:ext uri="{BB962C8B-B14F-4D97-AF65-F5344CB8AC3E}">
        <p14:creationId xmlns:p14="http://schemas.microsoft.com/office/powerpoint/2010/main" val="1176917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161E3-E3D6-CF7E-60DF-0B8D1B550F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531A6-E160-4923-3960-8BC8CBAAD584}"/>
              </a:ext>
            </a:extLst>
          </p:cNvPr>
          <p:cNvSpPr>
            <a:spLocks noGrp="1"/>
          </p:cNvSpPr>
          <p:nvPr>
            <p:ph type="title"/>
          </p:nvPr>
        </p:nvSpPr>
        <p:spPr>
          <a:xfrm>
            <a:off x="457200" y="304800"/>
            <a:ext cx="8229600" cy="1143000"/>
          </a:xfrm>
        </p:spPr>
        <p:txBody>
          <a:bodyPr anchor="ctr">
            <a:normAutofit/>
          </a:bodyPr>
          <a:lstStyle/>
          <a:p>
            <a:r>
              <a:rPr lang="en-US" dirty="0"/>
              <a:t>Student Nurse Aide Policies 18</a:t>
            </a:r>
          </a:p>
        </p:txBody>
      </p:sp>
      <p:pic>
        <p:nvPicPr>
          <p:cNvPr id="8" name="Picture 7" descr="Illustrated is the Signed Receipt of Student Policies showing that the student will sign and date the form after all the Student Nurse Aide Policies have been discussed with nurse aide students prior to training.">
            <a:extLst>
              <a:ext uri="{FF2B5EF4-FFF2-40B4-BE49-F238E27FC236}">
                <a16:creationId xmlns:a16="http://schemas.microsoft.com/office/drawing/2014/main" id="{71C74397-9E02-2AD8-33B3-D4F1A6520B6A}"/>
              </a:ext>
            </a:extLst>
          </p:cNvPr>
          <p:cNvPicPr>
            <a:picLocks noChangeAspect="1"/>
          </p:cNvPicPr>
          <p:nvPr/>
        </p:nvPicPr>
        <p:blipFill>
          <a:blip r:embed="rId2"/>
          <a:stretch>
            <a:fillRect/>
          </a:stretch>
        </p:blipFill>
        <p:spPr>
          <a:xfrm>
            <a:off x="533400" y="1371600"/>
            <a:ext cx="4114801" cy="4815272"/>
          </a:xfrm>
          <a:prstGeom prst="rect">
            <a:avLst/>
          </a:prstGeom>
        </p:spPr>
      </p:pic>
      <p:sp>
        <p:nvSpPr>
          <p:cNvPr id="3" name="Content Placeholder 2">
            <a:extLst>
              <a:ext uri="{FF2B5EF4-FFF2-40B4-BE49-F238E27FC236}">
                <a16:creationId xmlns:a16="http://schemas.microsoft.com/office/drawing/2014/main" id="{0CD50B37-03A5-91D1-1675-8098AD7F6B06}"/>
              </a:ext>
            </a:extLst>
          </p:cNvPr>
          <p:cNvSpPr>
            <a:spLocks noGrp="1"/>
          </p:cNvSpPr>
          <p:nvPr>
            <p:ph sz="half" idx="2"/>
          </p:nvPr>
        </p:nvSpPr>
        <p:spPr>
          <a:xfrm>
            <a:off x="4648200" y="1600200"/>
            <a:ext cx="4038600" cy="4525963"/>
          </a:xfrm>
        </p:spPr>
        <p:txBody>
          <a:bodyPr>
            <a:normAutofit/>
          </a:bodyPr>
          <a:lstStyle/>
          <a:p>
            <a:pPr algn="ctr"/>
            <a:r>
              <a:rPr lang="en-US" sz="1850" b="1" dirty="0"/>
              <a:t>Receipt of Policies Document</a:t>
            </a:r>
          </a:p>
          <a:p>
            <a:pPr marL="0" lvl="0" indent="0">
              <a:buNone/>
            </a:pPr>
            <a:endParaRPr lang="en-US" b="1" dirty="0"/>
          </a:p>
        </p:txBody>
      </p:sp>
      <p:sp>
        <p:nvSpPr>
          <p:cNvPr id="5" name="Slide Number Placeholder 4">
            <a:extLst>
              <a:ext uri="{FF2B5EF4-FFF2-40B4-BE49-F238E27FC236}">
                <a16:creationId xmlns:a16="http://schemas.microsoft.com/office/drawing/2014/main" id="{15A19D46-E48F-5E7F-E64C-282BD220B41E}"/>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680C5762-CF65-4775-9966-A58D40CC61B9}" type="slidenum">
              <a:rPr lang="en-US" smtClean="0"/>
              <a:pPr>
                <a:spcAft>
                  <a:spcPts val="600"/>
                </a:spcAft>
              </a:pPr>
              <a:t>19</a:t>
            </a:fld>
            <a:endParaRPr lang="en-US"/>
          </a:p>
        </p:txBody>
      </p:sp>
    </p:spTree>
    <p:extLst>
      <p:ext uri="{BB962C8B-B14F-4D97-AF65-F5344CB8AC3E}">
        <p14:creationId xmlns:p14="http://schemas.microsoft.com/office/powerpoint/2010/main" val="1657365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A3857-9F5F-3F2B-A92E-80580B184B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D66385-353F-5A6C-69BD-C8891279416E}"/>
              </a:ext>
            </a:extLst>
          </p:cNvPr>
          <p:cNvSpPr>
            <a:spLocks noGrp="1"/>
          </p:cNvSpPr>
          <p:nvPr>
            <p:ph type="title"/>
          </p:nvPr>
        </p:nvSpPr>
        <p:spPr>
          <a:xfrm>
            <a:off x="457200" y="304800"/>
            <a:ext cx="8229600" cy="1143000"/>
          </a:xfrm>
        </p:spPr>
        <p:txBody>
          <a:bodyPr anchor="ctr">
            <a:normAutofit/>
          </a:bodyPr>
          <a:lstStyle/>
          <a:p>
            <a:r>
              <a:rPr lang="en-US" dirty="0"/>
              <a:t>Administrative Policies </a:t>
            </a:r>
          </a:p>
        </p:txBody>
      </p:sp>
      <p:graphicFrame>
        <p:nvGraphicFramePr>
          <p:cNvPr id="7" name="Content Placeholder 2" descr="Illustrated are the Administrative Policies that Nurse Aide programs must incorporate into their program.">
            <a:extLst>
              <a:ext uri="{FF2B5EF4-FFF2-40B4-BE49-F238E27FC236}">
                <a16:creationId xmlns:a16="http://schemas.microsoft.com/office/drawing/2014/main" id="{481E8105-17FD-DB8F-FA5F-1EE38AD975EE}"/>
              </a:ext>
            </a:extLst>
          </p:cNvPr>
          <p:cNvGraphicFramePr>
            <a:graphicFrameLocks noGrp="1"/>
          </p:cNvGraphicFramePr>
          <p:nvPr>
            <p:ph idx="1"/>
            <p:extLst>
              <p:ext uri="{D42A27DB-BD31-4B8C-83A1-F6EECF244321}">
                <p14:modId xmlns:p14="http://schemas.microsoft.com/office/powerpoint/2010/main" val="2729102381"/>
              </p:ext>
            </p:extLst>
          </p:nvPr>
        </p:nvGraphicFramePr>
        <p:xfrm>
          <a:off x="457200" y="1600200"/>
          <a:ext cx="82296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Date Placeholder 3">
            <a:extLst>
              <a:ext uri="{FF2B5EF4-FFF2-40B4-BE49-F238E27FC236}">
                <a16:creationId xmlns:a16="http://schemas.microsoft.com/office/drawing/2014/main" id="{46421D51-921E-1570-3A9B-5B0AC1F7ABA5}"/>
              </a:ext>
            </a:extLst>
          </p:cNvPr>
          <p:cNvSpPr>
            <a:spLocks noGrp="1"/>
          </p:cNvSpPr>
          <p:nvPr>
            <p:ph type="dt" sz="half" idx="10"/>
          </p:nvPr>
        </p:nvSpPr>
        <p:spPr>
          <a:xfrm>
            <a:off x="457200" y="6356350"/>
            <a:ext cx="2133600" cy="365125"/>
          </a:xfrm>
        </p:spPr>
        <p:txBody>
          <a:bodyPr anchor="ctr">
            <a:normAutofit/>
          </a:bodyPr>
          <a:lstStyle/>
          <a:p>
            <a:pPr>
              <a:spcAft>
                <a:spcPts val="600"/>
              </a:spcAft>
            </a:pPr>
            <a:fld id="{ED0CF1AE-9D07-4FAF-9EEC-B15CCCFC2843}" type="datetime1">
              <a:rPr lang="en-US" smtClean="0"/>
              <a:pPr>
                <a:spcAft>
                  <a:spcPts val="600"/>
                </a:spcAft>
              </a:pPr>
              <a:t>9/17/2026</a:t>
            </a:fld>
            <a:endParaRPr lang="en-US"/>
          </a:p>
        </p:txBody>
      </p:sp>
      <p:sp>
        <p:nvSpPr>
          <p:cNvPr id="5" name="Slide Number Placeholder 4">
            <a:extLst>
              <a:ext uri="{FF2B5EF4-FFF2-40B4-BE49-F238E27FC236}">
                <a16:creationId xmlns:a16="http://schemas.microsoft.com/office/drawing/2014/main" id="{D5A7490A-B693-BDC7-A95F-CD6F0976C9C9}"/>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680C5762-CF65-4775-9966-A58D40CC61B9}" type="slidenum">
              <a:rPr lang="en-US" smtClean="0"/>
              <a:pPr>
                <a:spcAft>
                  <a:spcPts val="600"/>
                </a:spcAft>
              </a:pPr>
              <a:t>20</a:t>
            </a:fld>
            <a:endParaRPr lang="en-US"/>
          </a:p>
        </p:txBody>
      </p:sp>
    </p:spTree>
    <p:extLst>
      <p:ext uri="{BB962C8B-B14F-4D97-AF65-F5344CB8AC3E}">
        <p14:creationId xmlns:p14="http://schemas.microsoft.com/office/powerpoint/2010/main" val="2982602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41253-BC2B-179E-C180-5C349B7B22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844862-0985-75F4-42AE-57A4FAA61203}"/>
              </a:ext>
            </a:extLst>
          </p:cNvPr>
          <p:cNvSpPr>
            <a:spLocks noGrp="1"/>
          </p:cNvSpPr>
          <p:nvPr>
            <p:ph type="title"/>
          </p:nvPr>
        </p:nvSpPr>
        <p:spPr>
          <a:xfrm>
            <a:off x="430161" y="457199"/>
            <a:ext cx="8229600" cy="883777"/>
          </a:xfrm>
        </p:spPr>
        <p:txBody>
          <a:bodyPr/>
          <a:lstStyle/>
          <a:p>
            <a:r>
              <a:rPr lang="en-US" dirty="0"/>
              <a:t>Administrative Policies 1 </a:t>
            </a:r>
          </a:p>
        </p:txBody>
      </p:sp>
      <p:sp>
        <p:nvSpPr>
          <p:cNvPr id="3" name="Content Placeholder 2">
            <a:extLst>
              <a:ext uri="{FF2B5EF4-FFF2-40B4-BE49-F238E27FC236}">
                <a16:creationId xmlns:a16="http://schemas.microsoft.com/office/drawing/2014/main" id="{A352BBFA-2007-1857-287E-85632F9CDD82}"/>
              </a:ext>
            </a:extLst>
          </p:cNvPr>
          <p:cNvSpPr>
            <a:spLocks noGrp="1"/>
          </p:cNvSpPr>
          <p:nvPr>
            <p:ph idx="1"/>
          </p:nvPr>
        </p:nvSpPr>
        <p:spPr>
          <a:xfrm>
            <a:off x="457200" y="1447800"/>
            <a:ext cx="8229600" cy="4343400"/>
          </a:xfrm>
        </p:spPr>
        <p:txBody>
          <a:bodyPr>
            <a:normAutofit/>
          </a:bodyPr>
          <a:lstStyle/>
          <a:p>
            <a:pPr lvl="0"/>
            <a:r>
              <a:rPr lang="en-US" sz="1800" b="1" dirty="0"/>
              <a:t>Documentation of Student Records</a:t>
            </a:r>
          </a:p>
          <a:p>
            <a:pPr lvl="0"/>
            <a:endParaRPr lang="en-US" sz="1800" b="1" dirty="0"/>
          </a:p>
          <a:p>
            <a:pPr lvl="1">
              <a:buFont typeface="Wingdings" panose="05000000000000000000" pitchFamily="2" charset="2"/>
              <a:buChar char="Ø"/>
            </a:pPr>
            <a:r>
              <a:rPr lang="en-US" sz="1800" dirty="0"/>
              <a:t>Written description of how grades, attendance, performance and anecdotal notes are to be documented by the instructor.</a:t>
            </a:r>
          </a:p>
          <a:p>
            <a:pPr marL="457200" lvl="1" indent="0">
              <a:buNone/>
            </a:pPr>
            <a:endParaRPr lang="en-US" sz="1800" dirty="0"/>
          </a:p>
          <a:p>
            <a:pPr lvl="1">
              <a:buFont typeface="Wingdings" panose="05000000000000000000" pitchFamily="2" charset="2"/>
              <a:buChar char="Ø"/>
            </a:pPr>
            <a:r>
              <a:rPr lang="en-US" sz="1800" dirty="0"/>
              <a:t>Each class folder will contain program calendar, attendance sheets, copies of each student’s performance checklist, individual test scores and any anecdotal notes.</a:t>
            </a:r>
          </a:p>
          <a:p>
            <a:pPr marL="457200" lvl="1" indent="0">
              <a:buNone/>
            </a:pPr>
            <a:endParaRPr lang="en-US" sz="1800" dirty="0"/>
          </a:p>
          <a:p>
            <a:pPr lvl="1">
              <a:buFont typeface="Wingdings" panose="05000000000000000000" pitchFamily="2" charset="2"/>
              <a:buChar char="Ø"/>
            </a:pPr>
            <a:r>
              <a:rPr lang="en-US" sz="1800" dirty="0"/>
              <a:t>All student records are considered confidential and will be maintained in a secure manner by the Program Coordinator.</a:t>
            </a:r>
          </a:p>
          <a:p>
            <a:pPr lvl="1">
              <a:buFont typeface="Wingdings" panose="05000000000000000000" pitchFamily="2" charset="2"/>
              <a:buChar char="Ø"/>
            </a:pPr>
            <a:endParaRPr lang="en-US" sz="1700" b="1" dirty="0"/>
          </a:p>
        </p:txBody>
      </p:sp>
      <p:sp>
        <p:nvSpPr>
          <p:cNvPr id="5" name="Slide Number Placeholder 4">
            <a:extLst>
              <a:ext uri="{FF2B5EF4-FFF2-40B4-BE49-F238E27FC236}">
                <a16:creationId xmlns:a16="http://schemas.microsoft.com/office/drawing/2014/main" id="{2AD11A6C-51AF-C0C1-CB68-3A4EF8F5E7CB}"/>
              </a:ext>
            </a:extLst>
          </p:cNvPr>
          <p:cNvSpPr>
            <a:spLocks noGrp="1"/>
          </p:cNvSpPr>
          <p:nvPr>
            <p:ph type="sldNum" sz="quarter" idx="12"/>
          </p:nvPr>
        </p:nvSpPr>
        <p:spPr/>
        <p:txBody>
          <a:bodyPr/>
          <a:lstStyle/>
          <a:p>
            <a:fld id="{680C5762-CF65-4775-9966-A58D40CC61B9}" type="slidenum">
              <a:rPr lang="en-US" smtClean="0"/>
              <a:t>21</a:t>
            </a:fld>
            <a:endParaRPr lang="en-US" dirty="0"/>
          </a:p>
        </p:txBody>
      </p:sp>
    </p:spTree>
    <p:extLst>
      <p:ext uri="{BB962C8B-B14F-4D97-AF65-F5344CB8AC3E}">
        <p14:creationId xmlns:p14="http://schemas.microsoft.com/office/powerpoint/2010/main" val="2021385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B2B8B-201F-9445-D2B6-BABD6E0E5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10D236-11FE-CA99-F247-126539029B52}"/>
              </a:ext>
            </a:extLst>
          </p:cNvPr>
          <p:cNvSpPr>
            <a:spLocks noGrp="1"/>
          </p:cNvSpPr>
          <p:nvPr>
            <p:ph type="title"/>
          </p:nvPr>
        </p:nvSpPr>
        <p:spPr>
          <a:xfrm>
            <a:off x="430161" y="457199"/>
            <a:ext cx="8229600" cy="883777"/>
          </a:xfrm>
        </p:spPr>
        <p:txBody>
          <a:bodyPr/>
          <a:lstStyle/>
          <a:p>
            <a:r>
              <a:rPr lang="en-US" dirty="0"/>
              <a:t>Administrative Policies 2 </a:t>
            </a:r>
          </a:p>
        </p:txBody>
      </p:sp>
      <p:sp>
        <p:nvSpPr>
          <p:cNvPr id="3" name="Content Placeholder 2">
            <a:extLst>
              <a:ext uri="{FF2B5EF4-FFF2-40B4-BE49-F238E27FC236}">
                <a16:creationId xmlns:a16="http://schemas.microsoft.com/office/drawing/2014/main" id="{4E5237F5-73E7-5156-C83D-D576B8BEA347}"/>
              </a:ext>
            </a:extLst>
          </p:cNvPr>
          <p:cNvSpPr>
            <a:spLocks noGrp="1"/>
          </p:cNvSpPr>
          <p:nvPr>
            <p:ph idx="1"/>
          </p:nvPr>
        </p:nvSpPr>
        <p:spPr>
          <a:xfrm>
            <a:off x="457200" y="1447800"/>
            <a:ext cx="8229600" cy="4343400"/>
          </a:xfrm>
        </p:spPr>
        <p:txBody>
          <a:bodyPr>
            <a:normAutofit/>
          </a:bodyPr>
          <a:lstStyle/>
          <a:p>
            <a:pPr marL="400050"/>
            <a:r>
              <a:rPr lang="en-US" sz="1800" b="1" dirty="0"/>
              <a:t>Ongoing Evaluation of the Program Policy</a:t>
            </a:r>
          </a:p>
          <a:p>
            <a:pPr marL="57150" indent="0">
              <a:buNone/>
            </a:pPr>
            <a:endParaRPr lang="en-US" sz="1800" b="1" dirty="0"/>
          </a:p>
          <a:p>
            <a:pPr marL="800100" lvl="1">
              <a:buFont typeface="Wingdings" panose="05000000000000000000" pitchFamily="2" charset="2"/>
              <a:buChar char="Ø"/>
            </a:pPr>
            <a:r>
              <a:rPr lang="en-US" sz="1800" dirty="0"/>
              <a:t>The Policy Makers will meet semi-annually.</a:t>
            </a:r>
          </a:p>
          <a:p>
            <a:pPr marL="800100" lvl="1">
              <a:buFont typeface="Wingdings" panose="05000000000000000000" pitchFamily="2" charset="2"/>
              <a:buChar char="Ø"/>
            </a:pPr>
            <a:endParaRPr lang="en-US" sz="1800" dirty="0"/>
          </a:p>
          <a:p>
            <a:pPr marL="800100" lvl="1">
              <a:buFont typeface="Wingdings" panose="05000000000000000000" pitchFamily="2" charset="2"/>
              <a:buChar char="Ø"/>
            </a:pPr>
            <a:r>
              <a:rPr lang="en-US" sz="1800" dirty="0"/>
              <a:t>“Said party” or Program Coordinator will present the data.</a:t>
            </a:r>
          </a:p>
          <a:p>
            <a:pPr marL="800100" lvl="1">
              <a:buFont typeface="Wingdings" panose="05000000000000000000" pitchFamily="2" charset="2"/>
              <a:buChar char="Ø"/>
            </a:pPr>
            <a:endParaRPr lang="en-US" sz="1800" dirty="0"/>
          </a:p>
          <a:p>
            <a:pPr marL="800100" lvl="1">
              <a:buFont typeface="Wingdings" panose="05000000000000000000" pitchFamily="2" charset="2"/>
              <a:buChar char="Ø"/>
            </a:pPr>
            <a:r>
              <a:rPr lang="en-US" sz="1800" dirty="0"/>
              <a:t>Frequency of the meetings is at the discretion of the NATCEP.</a:t>
            </a:r>
          </a:p>
          <a:p>
            <a:pPr marL="800100" lvl="1">
              <a:buFont typeface="Wingdings" panose="05000000000000000000" pitchFamily="2" charset="2"/>
              <a:buChar char="Ø"/>
            </a:pPr>
            <a:endParaRPr lang="en-US" sz="1800" dirty="0"/>
          </a:p>
          <a:p>
            <a:pPr marL="800100" lvl="1">
              <a:buFont typeface="Wingdings" panose="05000000000000000000" pitchFamily="2" charset="2"/>
              <a:buChar char="Ø"/>
            </a:pPr>
            <a:r>
              <a:rPr lang="en-US" sz="1800" dirty="0"/>
              <a:t>Minutes must be maintained</a:t>
            </a:r>
            <a:r>
              <a:rPr lang="en-US" sz="1850" dirty="0"/>
              <a:t>.</a:t>
            </a:r>
          </a:p>
        </p:txBody>
      </p:sp>
      <p:sp>
        <p:nvSpPr>
          <p:cNvPr id="5" name="Slide Number Placeholder 4">
            <a:extLst>
              <a:ext uri="{FF2B5EF4-FFF2-40B4-BE49-F238E27FC236}">
                <a16:creationId xmlns:a16="http://schemas.microsoft.com/office/drawing/2014/main" id="{6F10287E-C22B-0862-798A-E67BE568499B}"/>
              </a:ext>
            </a:extLst>
          </p:cNvPr>
          <p:cNvSpPr>
            <a:spLocks noGrp="1"/>
          </p:cNvSpPr>
          <p:nvPr>
            <p:ph type="sldNum" sz="quarter" idx="12"/>
          </p:nvPr>
        </p:nvSpPr>
        <p:spPr/>
        <p:txBody>
          <a:bodyPr/>
          <a:lstStyle/>
          <a:p>
            <a:fld id="{680C5762-CF65-4775-9966-A58D40CC61B9}" type="slidenum">
              <a:rPr lang="en-US" smtClean="0"/>
              <a:t>22</a:t>
            </a:fld>
            <a:endParaRPr lang="en-US" dirty="0"/>
          </a:p>
        </p:txBody>
      </p:sp>
    </p:spTree>
    <p:extLst>
      <p:ext uri="{BB962C8B-B14F-4D97-AF65-F5344CB8AC3E}">
        <p14:creationId xmlns:p14="http://schemas.microsoft.com/office/powerpoint/2010/main" val="3279370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15D38-3CD5-B6CE-28A9-729584620D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2DA746-3FCE-0C81-5FF8-AC5BA05A2321}"/>
              </a:ext>
            </a:extLst>
          </p:cNvPr>
          <p:cNvSpPr>
            <a:spLocks noGrp="1"/>
          </p:cNvSpPr>
          <p:nvPr>
            <p:ph type="title"/>
          </p:nvPr>
        </p:nvSpPr>
        <p:spPr>
          <a:xfrm>
            <a:off x="430161" y="457199"/>
            <a:ext cx="8229600" cy="883777"/>
          </a:xfrm>
        </p:spPr>
        <p:txBody>
          <a:bodyPr/>
          <a:lstStyle/>
          <a:p>
            <a:r>
              <a:rPr lang="en-US" dirty="0"/>
              <a:t>Administrative Policies 3 </a:t>
            </a:r>
          </a:p>
        </p:txBody>
      </p:sp>
      <p:sp>
        <p:nvSpPr>
          <p:cNvPr id="3" name="Content Placeholder 2">
            <a:extLst>
              <a:ext uri="{FF2B5EF4-FFF2-40B4-BE49-F238E27FC236}">
                <a16:creationId xmlns:a16="http://schemas.microsoft.com/office/drawing/2014/main" id="{C30FED9E-943C-2C56-ACB9-29CB2D1B4170}"/>
              </a:ext>
            </a:extLst>
          </p:cNvPr>
          <p:cNvSpPr>
            <a:spLocks noGrp="1"/>
          </p:cNvSpPr>
          <p:nvPr>
            <p:ph idx="1"/>
          </p:nvPr>
        </p:nvSpPr>
        <p:spPr>
          <a:xfrm>
            <a:off x="457200" y="1447800"/>
            <a:ext cx="8229600" cy="4343400"/>
          </a:xfrm>
        </p:spPr>
        <p:txBody>
          <a:bodyPr>
            <a:normAutofit/>
          </a:bodyPr>
          <a:lstStyle/>
          <a:p>
            <a:pPr marL="400050"/>
            <a:r>
              <a:rPr lang="en-US" sz="1800" b="1" dirty="0"/>
              <a:t>Policy Makers</a:t>
            </a:r>
          </a:p>
          <a:p>
            <a:pPr marL="800100" lvl="1">
              <a:buFont typeface="Wingdings" panose="05000000000000000000" pitchFamily="2" charset="2"/>
              <a:buChar char="Ø"/>
            </a:pPr>
            <a:r>
              <a:rPr lang="en-US" sz="1800" b="1" dirty="0"/>
              <a:t>The following individuals will be responsible for revising and updating the NATCEP policies:</a:t>
            </a:r>
          </a:p>
          <a:p>
            <a:pPr marL="1200150" lvl="2"/>
            <a:endParaRPr lang="en-US" sz="1800" b="1" dirty="0"/>
          </a:p>
          <a:p>
            <a:pPr marL="1200150" lvl="2"/>
            <a:r>
              <a:rPr lang="en-US" sz="1800" dirty="0"/>
              <a:t>Program Coordinator</a:t>
            </a:r>
          </a:p>
          <a:p>
            <a:pPr marL="1257300" lvl="2" indent="-285750"/>
            <a:r>
              <a:rPr lang="en-US" sz="1800" dirty="0"/>
              <a:t>Instructor</a:t>
            </a:r>
          </a:p>
          <a:p>
            <a:pPr marL="1200150" lvl="2"/>
            <a:r>
              <a:rPr lang="en-US" sz="1800" dirty="0"/>
              <a:t>Director of Nursing</a:t>
            </a:r>
          </a:p>
          <a:p>
            <a:pPr marL="1200150" lvl="2"/>
            <a:r>
              <a:rPr lang="en-US" sz="1800" dirty="0"/>
              <a:t>Infection Control Nurse will review, and revise policies as needed</a:t>
            </a:r>
          </a:p>
          <a:p>
            <a:pPr marL="1200150" lvl="2"/>
            <a:r>
              <a:rPr lang="en-US" sz="1800" dirty="0"/>
              <a:t>Administrator will approve all policies before they are implemented</a:t>
            </a:r>
          </a:p>
        </p:txBody>
      </p:sp>
      <p:sp>
        <p:nvSpPr>
          <p:cNvPr id="5" name="Slide Number Placeholder 4">
            <a:extLst>
              <a:ext uri="{FF2B5EF4-FFF2-40B4-BE49-F238E27FC236}">
                <a16:creationId xmlns:a16="http://schemas.microsoft.com/office/drawing/2014/main" id="{1913CC33-5529-F41E-BD07-C59E0014F474}"/>
              </a:ext>
            </a:extLst>
          </p:cNvPr>
          <p:cNvSpPr>
            <a:spLocks noGrp="1"/>
          </p:cNvSpPr>
          <p:nvPr>
            <p:ph type="sldNum" sz="quarter" idx="12"/>
          </p:nvPr>
        </p:nvSpPr>
        <p:spPr/>
        <p:txBody>
          <a:bodyPr/>
          <a:lstStyle/>
          <a:p>
            <a:fld id="{680C5762-CF65-4775-9966-A58D40CC61B9}" type="slidenum">
              <a:rPr lang="en-US" smtClean="0"/>
              <a:t>23</a:t>
            </a:fld>
            <a:endParaRPr lang="en-US" dirty="0"/>
          </a:p>
        </p:txBody>
      </p:sp>
    </p:spTree>
    <p:extLst>
      <p:ext uri="{BB962C8B-B14F-4D97-AF65-F5344CB8AC3E}">
        <p14:creationId xmlns:p14="http://schemas.microsoft.com/office/powerpoint/2010/main" val="3640467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11BFC-B71B-0183-5854-9A7DBF84C7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A216F-229B-1921-560F-E3448EB0224A}"/>
              </a:ext>
            </a:extLst>
          </p:cNvPr>
          <p:cNvSpPr>
            <a:spLocks noGrp="1"/>
          </p:cNvSpPr>
          <p:nvPr>
            <p:ph type="title"/>
          </p:nvPr>
        </p:nvSpPr>
        <p:spPr>
          <a:xfrm>
            <a:off x="430161" y="457199"/>
            <a:ext cx="8229600" cy="883777"/>
          </a:xfrm>
        </p:spPr>
        <p:txBody>
          <a:bodyPr/>
          <a:lstStyle/>
          <a:p>
            <a:r>
              <a:rPr lang="en-US" dirty="0"/>
              <a:t>Administrative Policies 4 </a:t>
            </a:r>
          </a:p>
        </p:txBody>
      </p:sp>
      <p:sp>
        <p:nvSpPr>
          <p:cNvPr id="3" name="Content Placeholder 2">
            <a:extLst>
              <a:ext uri="{FF2B5EF4-FFF2-40B4-BE49-F238E27FC236}">
                <a16:creationId xmlns:a16="http://schemas.microsoft.com/office/drawing/2014/main" id="{29101CE3-8742-542C-5F5D-79B7F2491D0E}"/>
              </a:ext>
            </a:extLst>
          </p:cNvPr>
          <p:cNvSpPr>
            <a:spLocks noGrp="1"/>
          </p:cNvSpPr>
          <p:nvPr>
            <p:ph idx="1"/>
          </p:nvPr>
        </p:nvSpPr>
        <p:spPr>
          <a:xfrm>
            <a:off x="430161" y="1360641"/>
            <a:ext cx="8229600" cy="4343400"/>
          </a:xfrm>
        </p:spPr>
        <p:txBody>
          <a:bodyPr>
            <a:normAutofit/>
          </a:bodyPr>
          <a:lstStyle/>
          <a:p>
            <a:pPr marL="400050"/>
            <a:r>
              <a:rPr lang="en-US" sz="1800" b="1" dirty="0"/>
              <a:t>ELECTRONIC SIGNATURES</a:t>
            </a:r>
          </a:p>
          <a:p>
            <a:pPr lvl="1">
              <a:buFont typeface="Wingdings" panose="05000000000000000000" pitchFamily="2" charset="2"/>
              <a:buChar char="Ø"/>
            </a:pPr>
            <a:r>
              <a:rPr lang="en-US" sz="1800" dirty="0"/>
              <a:t>If the program allows the execution of electronic signatures, a policy is required to provide rules that govern the use of electronic signatures. </a:t>
            </a:r>
          </a:p>
          <a:p>
            <a:pPr marL="457200" lvl="1" indent="0">
              <a:buNone/>
            </a:pPr>
            <a:endParaRPr lang="en-US" sz="1800" dirty="0"/>
          </a:p>
          <a:p>
            <a:pPr lvl="1">
              <a:buFont typeface="Wingdings" panose="05000000000000000000" pitchFamily="2" charset="2"/>
              <a:buChar char="Ø"/>
            </a:pPr>
            <a:r>
              <a:rPr lang="en-US" sz="1800" dirty="0"/>
              <a:t>An electronic signature policy must include procedures that provide:</a:t>
            </a:r>
          </a:p>
          <a:p>
            <a:pPr lvl="2"/>
            <a:r>
              <a:rPr lang="en-US" sz="1800" dirty="0"/>
              <a:t>a method for affixing an electronic signature</a:t>
            </a:r>
          </a:p>
          <a:p>
            <a:pPr lvl="2"/>
            <a:r>
              <a:rPr lang="en-US" sz="1800" dirty="0"/>
              <a:t>when electronic signatures are permitted</a:t>
            </a:r>
          </a:p>
          <a:p>
            <a:pPr lvl="2"/>
            <a:r>
              <a:rPr lang="en-US" sz="1800" dirty="0"/>
              <a:t>which documents upon which an electronic signature is permitted</a:t>
            </a:r>
          </a:p>
          <a:p>
            <a:pPr lvl="2"/>
            <a:r>
              <a:rPr lang="en-US" sz="1800" dirty="0"/>
              <a:t>who is authorized to sign electronically (applicants, faculty and staff?)</a:t>
            </a:r>
          </a:p>
          <a:p>
            <a:pPr lvl="1">
              <a:buFont typeface="Wingdings" panose="05000000000000000000" pitchFamily="2" charset="2"/>
              <a:buChar char="Ø"/>
            </a:pPr>
            <a:endParaRPr lang="en-US" sz="1800" dirty="0"/>
          </a:p>
          <a:p>
            <a:pPr lvl="1">
              <a:buFont typeface="Wingdings" panose="05000000000000000000" pitchFamily="2" charset="2"/>
              <a:buChar char="Ø"/>
            </a:pPr>
            <a:r>
              <a:rPr lang="en-US" sz="1800" dirty="0"/>
              <a:t>It is recommended that a solicitor or legal counsel review electronic signature policy prior to implementation</a:t>
            </a:r>
            <a:r>
              <a:rPr lang="en-US" sz="1850" dirty="0"/>
              <a:t>.</a:t>
            </a:r>
          </a:p>
        </p:txBody>
      </p:sp>
      <p:sp>
        <p:nvSpPr>
          <p:cNvPr id="5" name="Slide Number Placeholder 4">
            <a:extLst>
              <a:ext uri="{FF2B5EF4-FFF2-40B4-BE49-F238E27FC236}">
                <a16:creationId xmlns:a16="http://schemas.microsoft.com/office/drawing/2014/main" id="{EB7AB52E-13EB-6041-841D-EDE5F1BCD458}"/>
              </a:ext>
            </a:extLst>
          </p:cNvPr>
          <p:cNvSpPr>
            <a:spLocks noGrp="1"/>
          </p:cNvSpPr>
          <p:nvPr>
            <p:ph type="sldNum" sz="quarter" idx="12"/>
          </p:nvPr>
        </p:nvSpPr>
        <p:spPr/>
        <p:txBody>
          <a:bodyPr/>
          <a:lstStyle/>
          <a:p>
            <a:fld id="{680C5762-CF65-4775-9966-A58D40CC61B9}" type="slidenum">
              <a:rPr lang="en-US" smtClean="0"/>
              <a:t>24</a:t>
            </a:fld>
            <a:endParaRPr lang="en-US" dirty="0"/>
          </a:p>
        </p:txBody>
      </p:sp>
    </p:spTree>
    <p:extLst>
      <p:ext uri="{BB962C8B-B14F-4D97-AF65-F5344CB8AC3E}">
        <p14:creationId xmlns:p14="http://schemas.microsoft.com/office/powerpoint/2010/main" val="2395142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1A283-CBA4-A6F6-2C34-B177F22BAD2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A38A4A1-CC26-D6E3-2640-7CC50AD28EC3}"/>
              </a:ext>
            </a:extLst>
          </p:cNvPr>
          <p:cNvSpPr>
            <a:spLocks noGrp="1"/>
          </p:cNvSpPr>
          <p:nvPr>
            <p:ph type="title"/>
          </p:nvPr>
        </p:nvSpPr>
        <p:spPr/>
        <p:txBody>
          <a:bodyPr/>
          <a:lstStyle/>
          <a:p>
            <a:r>
              <a:rPr lang="en-US" dirty="0"/>
              <a:t>Administrative Policies 5</a:t>
            </a:r>
          </a:p>
        </p:txBody>
      </p:sp>
      <p:sp>
        <p:nvSpPr>
          <p:cNvPr id="3" name="Content Placeholder 2">
            <a:extLst>
              <a:ext uri="{FF2B5EF4-FFF2-40B4-BE49-F238E27FC236}">
                <a16:creationId xmlns:a16="http://schemas.microsoft.com/office/drawing/2014/main" id="{FDD81445-A713-59C2-1F53-E905DAA2A559}"/>
              </a:ext>
            </a:extLst>
          </p:cNvPr>
          <p:cNvSpPr>
            <a:spLocks noGrp="1"/>
          </p:cNvSpPr>
          <p:nvPr>
            <p:ph idx="1"/>
          </p:nvPr>
        </p:nvSpPr>
        <p:spPr>
          <a:xfrm>
            <a:off x="457200" y="1447800"/>
            <a:ext cx="8229600" cy="4343400"/>
          </a:xfrm>
        </p:spPr>
        <p:txBody>
          <a:bodyPr>
            <a:normAutofit/>
          </a:bodyPr>
          <a:lstStyle/>
          <a:p>
            <a:pPr marL="57150" indent="0">
              <a:buNone/>
            </a:pPr>
            <a:r>
              <a:rPr lang="en-US" sz="1800" b="1" dirty="0"/>
              <a:t>Record Keeping Policy</a:t>
            </a:r>
          </a:p>
          <a:p>
            <a:pPr lvl="1">
              <a:buFont typeface="Wingdings" panose="05000000000000000000" pitchFamily="2" charset="2"/>
              <a:buChar char="Ø"/>
            </a:pPr>
            <a:r>
              <a:rPr lang="en-US" sz="1800" dirty="0"/>
              <a:t>The following must be kept on file ad infinitum:</a:t>
            </a:r>
          </a:p>
          <a:p>
            <a:pPr marL="457200" lvl="1" indent="0">
              <a:buNone/>
            </a:pPr>
            <a:endParaRPr lang="en-US" sz="1800" dirty="0"/>
          </a:p>
          <a:p>
            <a:pPr lvl="3">
              <a:buFont typeface="Arial" panose="020B0604020202020204" pitchFamily="34" charset="0"/>
              <a:buChar char="•"/>
            </a:pPr>
            <a:r>
              <a:rPr lang="en-US" sz="1800" dirty="0"/>
              <a:t>PA Nurse Aide Training Report</a:t>
            </a:r>
          </a:p>
          <a:p>
            <a:pPr marL="1371600" lvl="3" indent="0">
              <a:buNone/>
            </a:pPr>
            <a:endParaRPr lang="en-US" sz="1800" dirty="0"/>
          </a:p>
          <a:p>
            <a:pPr lvl="3">
              <a:buFont typeface="Arial" panose="020B0604020202020204" pitchFamily="34" charset="0"/>
              <a:buChar char="•"/>
            </a:pPr>
            <a:r>
              <a:rPr lang="en-US" sz="1800" dirty="0"/>
              <a:t>Certificate of Completion</a:t>
            </a:r>
          </a:p>
          <a:p>
            <a:pPr marL="1371600" lvl="3" indent="0">
              <a:buNone/>
            </a:pPr>
            <a:endParaRPr lang="en-US" sz="1800" dirty="0"/>
          </a:p>
          <a:p>
            <a:pPr lvl="3">
              <a:buFont typeface="Arial" panose="020B0604020202020204" pitchFamily="34" charset="0"/>
              <a:buChar char="•"/>
            </a:pPr>
            <a:r>
              <a:rPr lang="en-US" sz="1800" dirty="0"/>
              <a:t>Copy of Performance Checklist for every student who begins the NATCEP (Including those students who withdraw or are dismissed during the program.)</a:t>
            </a:r>
          </a:p>
        </p:txBody>
      </p:sp>
      <p:sp>
        <p:nvSpPr>
          <p:cNvPr id="5" name="Slide Number Placeholder 4">
            <a:extLst>
              <a:ext uri="{FF2B5EF4-FFF2-40B4-BE49-F238E27FC236}">
                <a16:creationId xmlns:a16="http://schemas.microsoft.com/office/drawing/2014/main" id="{5813A680-DB28-4FF8-0B36-9039A5E99799}"/>
              </a:ext>
            </a:extLst>
          </p:cNvPr>
          <p:cNvSpPr>
            <a:spLocks noGrp="1"/>
          </p:cNvSpPr>
          <p:nvPr>
            <p:ph type="sldNum" sz="quarter" idx="12"/>
          </p:nvPr>
        </p:nvSpPr>
        <p:spPr/>
        <p:txBody>
          <a:bodyPr/>
          <a:lstStyle/>
          <a:p>
            <a:fld id="{680C5762-CF65-4775-9966-A58D40CC61B9}" type="slidenum">
              <a:rPr lang="en-US" smtClean="0"/>
              <a:t>25</a:t>
            </a:fld>
            <a:endParaRPr lang="en-US" dirty="0"/>
          </a:p>
        </p:txBody>
      </p:sp>
    </p:spTree>
    <p:extLst>
      <p:ext uri="{BB962C8B-B14F-4D97-AF65-F5344CB8AC3E}">
        <p14:creationId xmlns:p14="http://schemas.microsoft.com/office/powerpoint/2010/main" val="2819513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DB683-5064-C82C-3D2E-2A6EF6EA639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932EF0A-2C68-6152-1AAF-59F4AA4A5E46}"/>
              </a:ext>
            </a:extLst>
          </p:cNvPr>
          <p:cNvSpPr>
            <a:spLocks noGrp="1"/>
          </p:cNvSpPr>
          <p:nvPr>
            <p:ph type="title"/>
          </p:nvPr>
        </p:nvSpPr>
        <p:spPr/>
        <p:txBody>
          <a:bodyPr/>
          <a:lstStyle/>
          <a:p>
            <a:r>
              <a:rPr lang="en-US" dirty="0"/>
              <a:t>Administrative Policies 6</a:t>
            </a:r>
          </a:p>
        </p:txBody>
      </p:sp>
      <p:sp>
        <p:nvSpPr>
          <p:cNvPr id="3" name="Content Placeholder 2">
            <a:extLst>
              <a:ext uri="{FF2B5EF4-FFF2-40B4-BE49-F238E27FC236}">
                <a16:creationId xmlns:a16="http://schemas.microsoft.com/office/drawing/2014/main" id="{49B62DD7-B986-E118-F5AF-7F794FFC72F8}"/>
              </a:ext>
            </a:extLst>
          </p:cNvPr>
          <p:cNvSpPr>
            <a:spLocks noGrp="1"/>
          </p:cNvSpPr>
          <p:nvPr>
            <p:ph idx="1"/>
          </p:nvPr>
        </p:nvSpPr>
        <p:spPr>
          <a:xfrm>
            <a:off x="457200" y="1447800"/>
            <a:ext cx="8229600" cy="4343400"/>
          </a:xfrm>
        </p:spPr>
        <p:txBody>
          <a:bodyPr>
            <a:normAutofit/>
          </a:bodyPr>
          <a:lstStyle/>
          <a:p>
            <a:pPr marL="57150" indent="0">
              <a:buNone/>
            </a:pPr>
            <a:r>
              <a:rPr lang="en-US" sz="1800" b="1" dirty="0"/>
              <a:t>Record Keeping Policy</a:t>
            </a:r>
          </a:p>
          <a:p>
            <a:pPr lvl="1">
              <a:buFont typeface="Wingdings" panose="05000000000000000000" pitchFamily="2" charset="2"/>
              <a:buChar char="Ø"/>
            </a:pPr>
            <a:r>
              <a:rPr lang="en-US" sz="1800" dirty="0"/>
              <a:t>The following records shall be kept a minimum of three years:</a:t>
            </a:r>
          </a:p>
          <a:p>
            <a:pPr lvl="2"/>
            <a:r>
              <a:rPr lang="en-US" sz="1800" dirty="0"/>
              <a:t>Attendance Records</a:t>
            </a:r>
          </a:p>
          <a:p>
            <a:pPr lvl="2"/>
            <a:r>
              <a:rPr lang="en-US" sz="1800" dirty="0"/>
              <a:t>Grades (Quiz, Test, Lab, Clinical Evaluations)</a:t>
            </a:r>
          </a:p>
          <a:p>
            <a:pPr lvl="2"/>
            <a:r>
              <a:rPr lang="en-US" sz="1800" dirty="0"/>
              <a:t>Program Calendar/Syllabus</a:t>
            </a:r>
          </a:p>
          <a:p>
            <a:pPr lvl="2"/>
            <a:r>
              <a:rPr lang="en-US" sz="1800" dirty="0"/>
              <a:t>Procedure Evaluation Forms used to evaluate lab skills</a:t>
            </a:r>
          </a:p>
          <a:p>
            <a:pPr lvl="2"/>
            <a:r>
              <a:rPr lang="en-US" sz="1800" dirty="0"/>
              <a:t>Program and Instructor Evaluations completed by students</a:t>
            </a:r>
          </a:p>
          <a:p>
            <a:pPr lvl="2"/>
            <a:r>
              <a:rPr lang="en-US" sz="1800" dirty="0"/>
              <a:t>Anecdotal notes concerning Students or Course</a:t>
            </a:r>
          </a:p>
          <a:p>
            <a:pPr lvl="2"/>
            <a:r>
              <a:rPr lang="en-US" sz="1800" dirty="0"/>
              <a:t>Physical Examination Documentation with TB  test results</a:t>
            </a:r>
          </a:p>
          <a:p>
            <a:pPr lvl="2"/>
            <a:r>
              <a:rPr lang="en-US" sz="1800" dirty="0"/>
              <a:t>Verification of Pennsylvania Residency</a:t>
            </a:r>
          </a:p>
          <a:p>
            <a:pPr lvl="2"/>
            <a:r>
              <a:rPr lang="en-US" sz="1800" dirty="0"/>
              <a:t>CHRI Report and FBI Report (if applicable)</a:t>
            </a:r>
          </a:p>
          <a:p>
            <a:pPr lvl="2"/>
            <a:r>
              <a:rPr lang="en-US" sz="1800" dirty="0"/>
              <a:t>Copy of Reimbursement Letter for self-pay students or Invoice for sponsored students</a:t>
            </a:r>
          </a:p>
          <a:p>
            <a:pPr marL="914400" lvl="2" indent="0">
              <a:buNone/>
            </a:pPr>
            <a:endParaRPr lang="en-US" sz="1700" dirty="0"/>
          </a:p>
        </p:txBody>
      </p:sp>
      <p:sp>
        <p:nvSpPr>
          <p:cNvPr id="5" name="Slide Number Placeholder 4">
            <a:extLst>
              <a:ext uri="{FF2B5EF4-FFF2-40B4-BE49-F238E27FC236}">
                <a16:creationId xmlns:a16="http://schemas.microsoft.com/office/drawing/2014/main" id="{67FA7460-DC25-64E5-EAD2-0B4B2ACD7EAD}"/>
              </a:ext>
            </a:extLst>
          </p:cNvPr>
          <p:cNvSpPr>
            <a:spLocks noGrp="1"/>
          </p:cNvSpPr>
          <p:nvPr>
            <p:ph type="sldNum" sz="quarter" idx="12"/>
          </p:nvPr>
        </p:nvSpPr>
        <p:spPr/>
        <p:txBody>
          <a:bodyPr/>
          <a:lstStyle/>
          <a:p>
            <a:fld id="{680C5762-CF65-4775-9966-A58D40CC61B9}" type="slidenum">
              <a:rPr lang="en-US" smtClean="0"/>
              <a:t>26</a:t>
            </a:fld>
            <a:endParaRPr lang="en-US" dirty="0"/>
          </a:p>
        </p:txBody>
      </p:sp>
    </p:spTree>
    <p:extLst>
      <p:ext uri="{BB962C8B-B14F-4D97-AF65-F5344CB8AC3E}">
        <p14:creationId xmlns:p14="http://schemas.microsoft.com/office/powerpoint/2010/main" val="4117013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87800-95FC-823E-A1ED-06A992A04AA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084A9A3-4820-FAB8-1988-70060D47D26A}"/>
              </a:ext>
            </a:extLst>
          </p:cNvPr>
          <p:cNvSpPr>
            <a:spLocks noGrp="1"/>
          </p:cNvSpPr>
          <p:nvPr>
            <p:ph type="title"/>
          </p:nvPr>
        </p:nvSpPr>
        <p:spPr/>
        <p:txBody>
          <a:bodyPr/>
          <a:lstStyle/>
          <a:p>
            <a:r>
              <a:rPr lang="en-US" dirty="0"/>
              <a:t>Administrative Policies 7</a:t>
            </a:r>
          </a:p>
        </p:txBody>
      </p:sp>
      <p:sp>
        <p:nvSpPr>
          <p:cNvPr id="3" name="Content Placeholder 2">
            <a:extLst>
              <a:ext uri="{FF2B5EF4-FFF2-40B4-BE49-F238E27FC236}">
                <a16:creationId xmlns:a16="http://schemas.microsoft.com/office/drawing/2014/main" id="{A90A535D-D31F-A501-7E00-5201ABE41A18}"/>
              </a:ext>
            </a:extLst>
          </p:cNvPr>
          <p:cNvSpPr>
            <a:spLocks noGrp="1"/>
          </p:cNvSpPr>
          <p:nvPr>
            <p:ph idx="1"/>
          </p:nvPr>
        </p:nvSpPr>
        <p:spPr>
          <a:xfrm>
            <a:off x="457200" y="1447800"/>
            <a:ext cx="8229600" cy="4343400"/>
          </a:xfrm>
        </p:spPr>
        <p:txBody>
          <a:bodyPr>
            <a:noAutofit/>
          </a:bodyPr>
          <a:lstStyle/>
          <a:p>
            <a:pPr marL="57150" indent="0">
              <a:buNone/>
            </a:pPr>
            <a:r>
              <a:rPr lang="en-US" sz="1800" b="1" dirty="0"/>
              <a:t>Student Training Agreement</a:t>
            </a:r>
          </a:p>
          <a:p>
            <a:pPr lvl="1">
              <a:buFont typeface="Wingdings" panose="05000000000000000000" pitchFamily="2" charset="2"/>
              <a:buChar char="Ø"/>
            </a:pPr>
            <a:r>
              <a:rPr lang="en-US" sz="1800" dirty="0"/>
              <a:t>These agreements are used on an infrequent basis by facility-based programs.  This is important  to have especially if the facility does not choose to hire the candidates before the successful completion of the NATCEP.</a:t>
            </a:r>
          </a:p>
          <a:p>
            <a:pPr marL="457200" lvl="1" indent="0">
              <a:buNone/>
            </a:pPr>
            <a:endParaRPr lang="en-US" sz="1800" dirty="0"/>
          </a:p>
          <a:p>
            <a:pPr lvl="2"/>
            <a:r>
              <a:rPr lang="en-US" sz="1800" dirty="0"/>
              <a:t>Student agrees to receive training free of charge.</a:t>
            </a:r>
          </a:p>
          <a:p>
            <a:pPr lvl="2"/>
            <a:r>
              <a:rPr lang="en-US" sz="1800" dirty="0"/>
              <a:t>Student agrees to provide the facility with a completed physical and CHRI.</a:t>
            </a:r>
          </a:p>
          <a:p>
            <a:pPr lvl="2"/>
            <a:r>
              <a:rPr lang="en-US" sz="1800" dirty="0"/>
              <a:t>Student understands that they are responsible for their own liability insurance.</a:t>
            </a:r>
          </a:p>
          <a:p>
            <a:pPr lvl="2"/>
            <a:r>
              <a:rPr lang="en-US" sz="1800" dirty="0"/>
              <a:t>Student understands that employment as a nurse aide may or may not be available to them upon successful completion of the nurse aide training program.</a:t>
            </a:r>
          </a:p>
        </p:txBody>
      </p:sp>
      <p:sp>
        <p:nvSpPr>
          <p:cNvPr id="5" name="Slide Number Placeholder 4">
            <a:extLst>
              <a:ext uri="{FF2B5EF4-FFF2-40B4-BE49-F238E27FC236}">
                <a16:creationId xmlns:a16="http://schemas.microsoft.com/office/drawing/2014/main" id="{5E0741C0-7FDA-35FF-530A-998338896C60}"/>
              </a:ext>
            </a:extLst>
          </p:cNvPr>
          <p:cNvSpPr>
            <a:spLocks noGrp="1"/>
          </p:cNvSpPr>
          <p:nvPr>
            <p:ph type="sldNum" sz="quarter" idx="12"/>
          </p:nvPr>
        </p:nvSpPr>
        <p:spPr/>
        <p:txBody>
          <a:bodyPr/>
          <a:lstStyle/>
          <a:p>
            <a:fld id="{680C5762-CF65-4775-9966-A58D40CC61B9}" type="slidenum">
              <a:rPr lang="en-US" smtClean="0"/>
              <a:t>27</a:t>
            </a:fld>
            <a:endParaRPr lang="en-US" dirty="0"/>
          </a:p>
        </p:txBody>
      </p:sp>
    </p:spTree>
    <p:extLst>
      <p:ext uri="{BB962C8B-B14F-4D97-AF65-F5344CB8AC3E}">
        <p14:creationId xmlns:p14="http://schemas.microsoft.com/office/powerpoint/2010/main" val="418787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Contact</a:t>
            </a:r>
            <a:r>
              <a:rPr lang="en-US" baseline="0" dirty="0"/>
              <a:t>/Mission</a:t>
            </a:r>
            <a:endParaRPr lang="en-US" dirty="0"/>
          </a:p>
        </p:txBody>
      </p:sp>
      <p:sp>
        <p:nvSpPr>
          <p:cNvPr id="10" name="Content Placeholder 9">
            <a:extLst>
              <a:ext uri="{FF2B5EF4-FFF2-40B4-BE49-F238E27FC236}">
                <a16:creationId xmlns:a16="http://schemas.microsoft.com/office/drawing/2014/main" id="{0B9204ED-2DC1-8BBC-57A9-83A525129F8B}"/>
              </a:ext>
            </a:extLst>
          </p:cNvPr>
          <p:cNvSpPr>
            <a:spLocks noGrp="1"/>
          </p:cNvSpPr>
          <p:nvPr>
            <p:ph idx="1"/>
          </p:nvPr>
        </p:nvSpPr>
        <p:spPr/>
        <p:txBody>
          <a:bodyPr>
            <a:normAutofit/>
          </a:bodyPr>
          <a:lstStyle/>
          <a:p>
            <a:pPr marL="0" indent="0" algn="ctr">
              <a:buNone/>
            </a:pPr>
            <a:endParaRPr lang="en-US" altLang="en-US" sz="3200" dirty="0">
              <a:solidFill>
                <a:srgbClr val="000000"/>
              </a:solidFill>
              <a:latin typeface="Arial" panose="020B0604020202020204" pitchFamily="34" charset="0"/>
              <a:ea typeface="Verdana" pitchFamily="34" charset="0"/>
              <a:cs typeface="Arial" panose="020B0604020202020204" pitchFamily="34" charset="0"/>
            </a:endParaRPr>
          </a:p>
          <a:p>
            <a:pPr marL="0" indent="0" algn="ctr">
              <a:buNone/>
            </a:pPr>
            <a:r>
              <a:rPr lang="en-US" altLang="en-US" sz="1800" dirty="0">
                <a:solidFill>
                  <a:srgbClr val="000000"/>
                </a:solidFill>
                <a:latin typeface="Arial" panose="020B0604020202020204" pitchFamily="34" charset="0"/>
                <a:ea typeface="Verdana" pitchFamily="34" charset="0"/>
                <a:cs typeface="Arial" panose="020B0604020202020204" pitchFamily="34" charset="0"/>
              </a:rPr>
              <a:t>For more information on the (the topic of the presentation) please visit PDE’s website at </a:t>
            </a:r>
            <a:r>
              <a:rPr lang="en-US" altLang="en-US" sz="1800" u="sng" dirty="0">
                <a:solidFill>
                  <a:srgbClr val="0000FF"/>
                </a:solidFill>
                <a:latin typeface="Arial" panose="020B0604020202020204" pitchFamily="34" charset="0"/>
                <a:ea typeface="Verdana" pitchFamily="34" charset="0"/>
                <a:cs typeface="Arial" panose="020B0604020202020204" pitchFamily="34" charset="0"/>
                <a:hlinkClick r:id="rId2"/>
              </a:rPr>
              <a:t>www.education.pa.gov</a:t>
            </a:r>
            <a:r>
              <a:rPr lang="en-US" altLang="en-US" sz="1800" u="sng" dirty="0">
                <a:solidFill>
                  <a:srgbClr val="0000FF"/>
                </a:solidFill>
                <a:latin typeface="Arial" panose="020B0604020202020204" pitchFamily="34" charset="0"/>
                <a:ea typeface="Verdana" pitchFamily="34" charset="0"/>
                <a:cs typeface="Arial" panose="020B0604020202020204" pitchFamily="34" charset="0"/>
              </a:rPr>
              <a:t> </a:t>
            </a:r>
          </a:p>
          <a:p>
            <a:pPr marL="0" indent="0" algn="ctr">
              <a:buNone/>
            </a:pPr>
            <a:endParaRPr lang="en-US" altLang="en-US" sz="1800" dirty="0">
              <a:solidFill>
                <a:srgbClr val="000000"/>
              </a:solidFill>
              <a:latin typeface="Arial" panose="020B0604020202020204" pitchFamily="34" charset="0"/>
              <a:ea typeface="Verdana" pitchFamily="34" charset="0"/>
              <a:cs typeface="Arial" panose="020B0604020202020204" pitchFamily="34" charset="0"/>
            </a:endParaRPr>
          </a:p>
          <a:p>
            <a:pPr marL="0" indent="0" algn="ctr">
              <a:buNone/>
            </a:pPr>
            <a:r>
              <a:rPr lang="en-US" sz="1800" i="1" dirty="0"/>
              <a:t>The mission of the Department of Education is to ensure that every learner has access to a world-class education system that academically prepares children and adults to succeed as productive citizens. Further, the Department seeks to establish a culture that is committed to improving opportunities throughout the commonwealth by ensuring that technical support, resources, and optimal learning environments are available for all students, whether children or adults.</a:t>
            </a:r>
            <a:endParaRPr lang="en-US" sz="1800" dirty="0"/>
          </a:p>
        </p:txBody>
      </p:sp>
      <p:sp>
        <p:nvSpPr>
          <p:cNvPr id="4" name="Slide Number Placeholder 3"/>
          <p:cNvSpPr>
            <a:spLocks noGrp="1"/>
          </p:cNvSpPr>
          <p:nvPr>
            <p:ph type="sldNum" sz="quarter" idx="12"/>
          </p:nvPr>
        </p:nvSpPr>
        <p:spPr/>
        <p:txBody>
          <a:bodyPr/>
          <a:lstStyle/>
          <a:p>
            <a:fld id="{680C5762-CF65-4775-9966-A58D40CC61B9}" type="slidenum">
              <a:rPr lang="en-US" smtClean="0"/>
              <a:t>28</a:t>
            </a:fld>
            <a:endParaRPr lang="en-US" dirty="0"/>
          </a:p>
        </p:txBody>
      </p:sp>
    </p:spTree>
    <p:extLst>
      <p:ext uri="{BB962C8B-B14F-4D97-AF65-F5344CB8AC3E}">
        <p14:creationId xmlns:p14="http://schemas.microsoft.com/office/powerpoint/2010/main" val="22832145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DE PowerPoint Template - ADA Accessible  -  version 1.0: 7/21/23 10:12 AM  -  Read-Only" id="{B60E4BA7-3D23-914F-9F78-57D86BC0AAA8}" vid="{7552D814-C380-D742-A299-4A10415536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4d6b4e1-a671-4dd6-b6f1-ff96368bd6b7">
      <Terms xmlns="http://schemas.microsoft.com/office/infopath/2007/PartnerControls"/>
    </lcf76f155ced4ddcb4097134ff3c332f>
    <TaxCatchAll xmlns="cc953627-79e3-4c20-8eca-a8a5f59d25b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E8732BA1DA0FD429E90BF33985FD1A9" ma:contentTypeVersion="11" ma:contentTypeDescription="Create a new document." ma:contentTypeScope="" ma:versionID="45031beb6a0051b9035a4987cee0bfd9">
  <xsd:schema xmlns:xsd="http://www.w3.org/2001/XMLSchema" xmlns:xs="http://www.w3.org/2001/XMLSchema" xmlns:p="http://schemas.microsoft.com/office/2006/metadata/properties" xmlns:ns2="a4d6b4e1-a671-4dd6-b6f1-ff96368bd6b7" xmlns:ns3="cc953627-79e3-4c20-8eca-a8a5f59d25ba" targetNamespace="http://schemas.microsoft.com/office/2006/metadata/properties" ma:root="true" ma:fieldsID="a834761f2f038bdb126ac3e813ae27f0" ns2:_="" ns3:_="">
    <xsd:import namespace="a4d6b4e1-a671-4dd6-b6f1-ff96368bd6b7"/>
    <xsd:import namespace="cc953627-79e3-4c20-8eca-a8a5f59d25b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d6b4e1-a671-4dd6-b6f1-ff96368bd6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3380fc7-fa52-4f73-84dd-cd41989e36d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c953627-79e3-4c20-8eca-a8a5f59d25b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d98fe64-e192-425d-b8d4-2bb1d206eb07}" ma:internalName="TaxCatchAll" ma:showField="CatchAllData" ma:web="cc953627-79e3-4c20-8eca-a8a5f59d25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45E959-B139-4928-B6C0-4290FBE61FC4}">
  <ds:schemaRefs>
    <ds:schemaRef ds:uri="http://purl.org/dc/terms/"/>
    <ds:schemaRef ds:uri="http://purl.org/dc/dcmitype/"/>
    <ds:schemaRef ds:uri="http://purl.org/dc/elements/1.1/"/>
    <ds:schemaRef ds:uri="http://schemas.openxmlformats.org/package/2006/metadata/core-properties"/>
    <ds:schemaRef ds:uri="http://schemas.microsoft.com/office/infopath/2007/PartnerControls"/>
    <ds:schemaRef ds:uri="cc953627-79e3-4c20-8eca-a8a5f59d25ba"/>
    <ds:schemaRef ds:uri="http://schemas.microsoft.com/office/2006/documentManagement/types"/>
    <ds:schemaRef ds:uri="a4d6b4e1-a671-4dd6-b6f1-ff96368bd6b7"/>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AD39507B-72FC-4AB9-83C0-EC17C351A0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d6b4e1-a671-4dd6-b6f1-ff96368bd6b7"/>
    <ds:schemaRef ds:uri="cc953627-79e3-4c20-8eca-a8a5f59d25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12A4EA4-2FD6-46CD-858F-1ABF09EFBD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2614</TotalTime>
  <Words>1845</Words>
  <Application>Microsoft Office PowerPoint</Application>
  <PresentationFormat>On-screen Show (4:3)</PresentationFormat>
  <Paragraphs>263</Paragraphs>
  <Slides>28</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Wingdings</vt:lpstr>
      <vt:lpstr>Office Theme</vt:lpstr>
      <vt:lpstr>Nurse Aide Training and  Competency Evaluation Program NATCEP  UNIT 4  Student &amp; Administrative Policies </vt:lpstr>
      <vt:lpstr>Student Nurse Aide Policies</vt:lpstr>
      <vt:lpstr>Student Nurse Aide Policies 2</vt:lpstr>
      <vt:lpstr>Student Nurse Aide Policies 3</vt:lpstr>
      <vt:lpstr>Student Nurse Aide Policies 4</vt:lpstr>
      <vt:lpstr>Student Nurse Aide Policies 5</vt:lpstr>
      <vt:lpstr>Student Nurse Aide Policies 6</vt:lpstr>
      <vt:lpstr>Student Nurse Aide Policies 7</vt:lpstr>
      <vt:lpstr>Student Nurse Aide Policies 8</vt:lpstr>
      <vt:lpstr>Student Nurse Aide Policies 9</vt:lpstr>
      <vt:lpstr>Student Nurse Aide Policies 10</vt:lpstr>
      <vt:lpstr>Student Nurse Aide Policies 11</vt:lpstr>
      <vt:lpstr>Student Nurse Aide Policies 12</vt:lpstr>
      <vt:lpstr>Student Nurse Aide Policies 13</vt:lpstr>
      <vt:lpstr>Student Nurse Aide Policies 14</vt:lpstr>
      <vt:lpstr>Student Nurse Aide Policies 15</vt:lpstr>
      <vt:lpstr>Student Nurse Aide Policies 16</vt:lpstr>
      <vt:lpstr>Student Nurse Aide Policies 17</vt:lpstr>
      <vt:lpstr>Student Nurse Aide Policies 18</vt:lpstr>
      <vt:lpstr>Administrative Policies </vt:lpstr>
      <vt:lpstr>Administrative Policies 1 </vt:lpstr>
      <vt:lpstr>Administrative Policies 2 </vt:lpstr>
      <vt:lpstr>Administrative Policies 3 </vt:lpstr>
      <vt:lpstr>Administrative Policies 4 </vt:lpstr>
      <vt:lpstr>Administrative Policies 5</vt:lpstr>
      <vt:lpstr>Administrative Policies 6</vt:lpstr>
      <vt:lpstr>Administrative Policies 7</vt:lpstr>
      <vt:lpstr>Contact/Mission</vt:lpstr>
    </vt:vector>
  </TitlesOfParts>
  <Company>PA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pdeadmin</dc:creator>
  <cp:lastModifiedBy>Henry, Rachel</cp:lastModifiedBy>
  <cp:revision>14</cp:revision>
  <dcterms:created xsi:type="dcterms:W3CDTF">2017-02-01T18:23:33Z</dcterms:created>
  <dcterms:modified xsi:type="dcterms:W3CDTF">2026-09-17T12:48:33Z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33500</vt:r8>
  </property>
  <property fmtid="{D5CDD505-2E9C-101B-9397-08002B2CF9AE}" pid="3" name="_dlc_policyId">
    <vt:lpwstr>/InsidePDE/Documents</vt:lpwstr>
  </property>
  <property fmtid="{D5CDD505-2E9C-101B-9397-08002B2CF9AE}" pid="4" name="xd_ProgID">
    <vt:lpwstr/>
  </property>
  <property fmtid="{D5CDD505-2E9C-101B-9397-08002B2CF9AE}" pid="5" name="_CopySource">
    <vt:lpwstr>https://collab.pde.pa.gov/InsidePDE/Documents/Getting My Job Done/Accessibility/PDE PowerPoint Template - ADA Accessible.pptx</vt:lpwstr>
  </property>
  <property fmtid="{D5CDD505-2E9C-101B-9397-08002B2CF9AE}" pid="6" name="ContentTypeId">
    <vt:lpwstr>0x0101007E8732BA1DA0FD429E90BF33985FD1A9</vt:lpwstr>
  </property>
  <property fmtid="{D5CDD505-2E9C-101B-9397-08002B2CF9AE}" pid="7" name="ItemRetentionFormula">
    <vt:lpwstr>&lt;formula id="Microsoft.Office.RecordsManagement.PolicyFeatures.Expiration.Formula.BuiltIn"&gt;&lt;number&gt;1&lt;/number&gt;&lt;property&gt;Post_x005f_x0020_End_x005f_x0020_Date&lt;/property&gt;&lt;propertyId&gt;00000000-0000-0000-0000-000000000000&lt;/propertyId&gt;&lt;period&gt;days&lt;/period&gt;&lt;/formula&gt;</vt:lpwstr>
  </property>
  <property fmtid="{D5CDD505-2E9C-101B-9397-08002B2CF9AE}" pid="8" name="TemplateUrl">
    <vt:lpwstr/>
  </property>
</Properties>
</file>