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70" r:id="rId5"/>
    <p:sldId id="257" r:id="rId6"/>
    <p:sldId id="284" r:id="rId7"/>
    <p:sldId id="285" r:id="rId8"/>
    <p:sldId id="259" r:id="rId9"/>
    <p:sldId id="286" r:id="rId10"/>
    <p:sldId id="287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341" autoAdjust="0"/>
  </p:normalViewPr>
  <p:slideViewPr>
    <p:cSldViewPr>
      <p:cViewPr varScale="1">
        <p:scale>
          <a:sx n="100" d="100"/>
          <a:sy n="100" d="100"/>
        </p:scale>
        <p:origin x="18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EBFCE-E1AD-4C66-8436-2B854631725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DDAA2-1C43-4F84-BCB8-BB799C3B5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7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82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28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34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630A-B4C6-440D-8DFA-092D64E442B8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1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BFCA-7A7C-4191-8BC8-370AEEE02C16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6EB9F-620D-4745-B0DC-239369A89773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7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0D5E9-816A-404D-95C5-1BCCD4E30359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8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4DF-3504-4A5A-ACA1-B091F23F45D1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9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F1-C86A-40F8-B29C-18DAE3D14AAE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58EE-A39A-4E93-949A-DFFC70D6E94B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Click to edit title </a:t>
            </a:r>
          </a:p>
        </p:txBody>
      </p:sp>
    </p:spTree>
    <p:extLst>
      <p:ext uri="{BB962C8B-B14F-4D97-AF65-F5344CB8AC3E}">
        <p14:creationId xmlns:p14="http://schemas.microsoft.com/office/powerpoint/2010/main" val="206465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FC4D-F93B-431C-B876-5FCBBC91611E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1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8029-EA98-428C-9C94-99DDD0A03049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2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F0A0D-70E5-4974-AD90-8DA8B9AC48B2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0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296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0341-FC7F-406E-BA30-1FF03FFEEBCF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Pennsylvania Department of Education Logo">
            <a:extLst>
              <a:ext uri="{FF2B5EF4-FFF2-40B4-BE49-F238E27FC236}">
                <a16:creationId xmlns:a16="http://schemas.microsoft.com/office/drawing/2014/main" id="{0CD1C4D6-D900-70A3-5D19-2FF0B0709CA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6297852" y="5849714"/>
            <a:ext cx="2401888" cy="38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173038" indent="0"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hyperlink" Target="https://www.pa.gov/agencies/education/programs-and-services/instruction/career-and-technical-education/nurse-aide-training-program/instructors-corn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hyperlink" Target="mailto:support@credentia.co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hyperlink" Target="http://www.education.pa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149B-B3D4-C974-A716-FB600B4E0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636B-CC58-2476-9BF6-874D617E2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/>
              <a:t>Nurse Aide Training and </a:t>
            </a:r>
            <a:br>
              <a:rPr lang="en-US" sz="3000" b="1" dirty="0"/>
            </a:br>
            <a:r>
              <a:rPr lang="en-US" sz="3000" b="1" dirty="0"/>
              <a:t>Competency Evaluation Program</a:t>
            </a:r>
            <a:br>
              <a:rPr lang="en-US" sz="3000" b="1" dirty="0"/>
            </a:br>
            <a:r>
              <a:rPr lang="en-US" sz="3000" b="1" dirty="0"/>
              <a:t>(NATCEP)</a:t>
            </a:r>
          </a:p>
          <a:p>
            <a:pPr marL="0" indent="0" algn="ctr">
              <a:buNone/>
            </a:pPr>
            <a:endParaRPr lang="en-US" sz="3000" b="1" dirty="0"/>
          </a:p>
          <a:p>
            <a:pPr marL="0" indent="0" algn="ctr">
              <a:buNone/>
            </a:pPr>
            <a:r>
              <a:rPr lang="en-US" sz="3000" b="1" dirty="0"/>
              <a:t>Unit 3 – Reports of Change</a:t>
            </a:r>
            <a:br>
              <a:rPr lang="en-US" b="1" dirty="0"/>
            </a:br>
            <a:br>
              <a:rPr lang="en-US" b="1" dirty="0"/>
            </a:br>
            <a:br>
              <a:rPr lang="en-US" sz="2800" dirty="0"/>
            </a:br>
            <a:br>
              <a:rPr lang="en-US" sz="2800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6BECF-8F75-B57E-167F-8B6ED44C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</a:t>
            </a:fld>
            <a:endParaRPr lang="en-US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E58B5A09-D520-4457-F4B2-E1AD0AAA4E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752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3"/>
    </mc:Choice>
    <mc:Fallback xmlns="">
      <p:transition spd="slow" advTm="7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Learning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Participant will be able to discuss the process for reporting changes for a NATCEP program. </a:t>
            </a:r>
          </a:p>
          <a:p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80C5762-CF65-4775-9966-A58D40CC61B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8308CC8-E93F-8FF9-C271-6255ED414F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478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24"/>
    </mc:Choice>
    <mc:Fallback xmlns="">
      <p:transition spd="slow" advTm="11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D4BB0-69FA-8A93-DEE1-BC538E559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 Legislative Mandates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66C74-10B7-3E48-E408-B2D39DBED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Federal OBRA requires major changes made to a nurse aide training program be reported and approved prior to implementation.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6645B2-7D8A-7509-D2E6-47557B22D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80C5762-CF65-4775-9966-A58D40CC61B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0E76716-B65A-0DDF-6A74-1C9F13B4E5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765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45"/>
    </mc:Choice>
    <mc:Fallback xmlns="">
      <p:transition spd="slow" advTm="151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6C765-BC54-0068-B88B-33A29FD86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Report of Change Process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79750-18BD-A548-86A1-43B0731BC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defRPr/>
            </a:pPr>
            <a:r>
              <a:rPr lang="en-US" sz="2600" kern="0" dirty="0"/>
              <a:t>Submit 1 copy of form PDE - 292 (Report of Change) and appropriate paperwork to the Department of Education (mail, email, fax)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defRPr/>
            </a:pPr>
            <a:r>
              <a:rPr lang="en-US" sz="2600" kern="0" dirty="0"/>
              <a:t>Must be received by Friday, preceding the scheduled review date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§"/>
              <a:defRPr/>
            </a:pPr>
            <a:r>
              <a:rPr lang="en-US" sz="2600" kern="0" dirty="0"/>
              <a:t>Only the Information Sheet with PDE signature will be scanned and returned to program 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600" kern="0" dirty="0"/>
              <a:t>Incomplete reports are returned and reviewed in 2 weeks</a:t>
            </a:r>
          </a:p>
          <a:p>
            <a:pPr marL="0" indent="0">
              <a:buNone/>
              <a:defRPr/>
            </a:pPr>
            <a:endParaRPr lang="en-US" sz="1300" kern="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600" kern="0" dirty="0"/>
              <a:t>Reports are reviewed every 2 weeks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244498-FC53-5208-8F07-36DEE4A22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4</a:t>
            </a:fld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7F665E1-34D1-15EE-D241-6FFC1D5A21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773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973"/>
    </mc:Choice>
    <mc:Fallback xmlns="">
      <p:transition spd="slow" advTm="77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1F627-A577-A802-70CB-3CD30FF2A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/>
              <a:t>Major Changes to be Reported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CBFEFA-4D07-CA6D-082D-10107B6F0A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Sponsor or Name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Administrator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Theory site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Lab site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Clinical site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Coordinator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RN Supervisor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RN Instructor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LPN Instructor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7CD47B-C059-A806-4389-99EDE9744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Inactive Instructor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Inactive Clinical Site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Curriculum/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Performance Checklist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Program Hours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Inactivate Approval of NATCEP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9D33F-185B-97CA-57B3-9445F77AE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80C5762-CF65-4775-9966-A58D40CC61B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681BBC0-08F0-276E-8A3D-B50E71BDFC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76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63"/>
    </mc:Choice>
    <mc:Fallback xmlns="">
      <p:transition spd="slow" advTm="33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4F23E-8AD3-43C4-37EE-07626E28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Report of Change Form and Review Schedule </a:t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092452-9178-7758-6C60-3415D0661524}"/>
              </a:ext>
            </a:extLst>
          </p:cNvPr>
          <p:cNvSpPr txBox="1"/>
          <p:nvPr/>
        </p:nvSpPr>
        <p:spPr>
          <a:xfrm>
            <a:off x="381000" y="1752600"/>
            <a:ext cx="8305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Both items are located at: </a:t>
            </a:r>
          </a:p>
          <a:p>
            <a:pPr algn="l" eaLnBrk="1" hangingPunct="1">
              <a:defRPr/>
            </a:pPr>
            <a:endParaRPr lang="en-US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defRPr/>
            </a:pPr>
            <a:endParaRPr lang="en-US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Instructor’s Corner </a:t>
            </a:r>
          </a:p>
          <a:p>
            <a:pPr algn="ctr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Instructors Corner | Department of Education | Commonwealth of Pennsylvania</a:t>
            </a:r>
            <a:r>
              <a:rPr lang="en-US" sz="2800" kern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kern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kern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C6CA9-BEBD-E7E0-5630-915396395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6</a:t>
            </a:fld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79243AD-D54A-3DF3-FEB4-358A9CCDB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999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20"/>
    </mc:Choice>
    <mc:Fallback xmlns="">
      <p:transition spd="slow" advTm="17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020B-F10B-D894-E5FB-821209BEF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err="1"/>
              <a:t>Credentia</a:t>
            </a:r>
            <a:r>
              <a:rPr lang="en-US" dirty="0"/>
              <a:t> Requirements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89EF4-5CCF-F743-2F4A-666FAB9E3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80C5762-CF65-4775-9966-A58D40CC61B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D75D99-4B31-B1C3-C569-514AE67BCB14}"/>
              </a:ext>
            </a:extLst>
          </p:cNvPr>
          <p:cNvSpPr txBox="1"/>
          <p:nvPr/>
        </p:nvSpPr>
        <p:spPr>
          <a:xfrm>
            <a:off x="533400" y="1600200"/>
            <a:ext cx="8229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FontTx/>
              <a:buNone/>
              <a:tabLst>
                <a:tab pos="177800" algn="l"/>
              </a:tabLst>
              <a:defRPr/>
            </a:pPr>
            <a:r>
              <a:rPr lang="en-US" sz="2800" kern="0" dirty="0">
                <a:latin typeface="Arial" pitchFamily="34" charset="0"/>
                <a:cs typeface="Arial" pitchFamily="34" charset="0"/>
              </a:rPr>
              <a:t>NATCEP is responsible to report a change in the Program Coordinator and Program Administrator to </a:t>
            </a:r>
            <a:r>
              <a:rPr lang="en-US" sz="2800" kern="0" dirty="0" err="1">
                <a:latin typeface="Arial" pitchFamily="34" charset="0"/>
                <a:cs typeface="Arial" pitchFamily="34" charset="0"/>
              </a:rPr>
              <a:t>Credentia</a:t>
            </a:r>
            <a:r>
              <a:rPr lang="en-US" sz="2800" kern="0" dirty="0">
                <a:latin typeface="Arial" pitchFamily="34" charset="0"/>
                <a:cs typeface="Arial" pitchFamily="34" charset="0"/>
              </a:rPr>
              <a:t> at </a:t>
            </a:r>
            <a:r>
              <a:rPr lang="en-US" sz="2800" kern="0" dirty="0">
                <a:latin typeface="Arial" pitchFamily="34" charset="0"/>
                <a:cs typeface="Arial" pitchFamily="34" charset="0"/>
                <a:hlinkClick r:id="rId4"/>
              </a:rPr>
              <a:t>support@credentia.com</a:t>
            </a:r>
            <a:endParaRPr lang="en-US" sz="2800" kern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A1BF5CB-9060-D841-E4D8-B7B9F08BE2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2192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81"/>
    </mc:Choice>
    <mc:Fallback xmlns="">
      <p:transition spd="slow" advTm="17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  <a:r>
              <a:rPr lang="en-US" baseline="0" dirty="0"/>
              <a:t>/Mission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9204ED-2DC1-8BBC-57A9-83A525129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For more information on the </a:t>
            </a:r>
            <a:r>
              <a:rPr lang="en-US" altLang="en-US" sz="2000" dirty="0">
                <a:solidFill>
                  <a:srgbClr val="000000"/>
                </a:solidFill>
                <a:ea typeface="Verdana" pitchFamily="34" charset="0"/>
              </a:rPr>
              <a:t>reports </a:t>
            </a:r>
            <a:r>
              <a:rPr lang="en-US" altLang="en-US" sz="2000">
                <a:solidFill>
                  <a:srgbClr val="000000"/>
                </a:solidFill>
                <a:ea typeface="Verdana" pitchFamily="34" charset="0"/>
              </a:rPr>
              <a:t>of change </a:t>
            </a:r>
            <a:r>
              <a:rPr lang="en-US" altLang="en-US" sz="200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please </a:t>
            </a: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visit PDE’s website at 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hlinkClick r:id="rId4"/>
              </a:rPr>
              <a:t>www.education.pa.gov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400" i="1" dirty="0"/>
              <a:t>The mission of the Department of Education is to ensure that every learner has access to a world-class education system that academically prepares children and adults to succeed as productive citizens. Further, the Department seeks to establish a culture that is committed to improving opportunities throughout the commonwealth by ensuring that technical support, resources, and optimal learning environments are available for all students, whether children or adults.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8</a:t>
            </a:fld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2FCB75E-0117-8B35-0325-2AB880ED24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32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19"/>
    </mc:Choice>
    <mc:Fallback xmlns="">
      <p:transition spd="slow" advTm="27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DE PowerPoint Template - ADA Accessible  -  version 1.0: 7/21/23 10:12 AM  -  Read-Only" id="{B60E4BA7-3D23-914F-9F78-57D86BC0AAA8}" vid="{7552D814-C380-D742-A299-4A10415536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8732BA1DA0FD429E90BF33985FD1A9" ma:contentTypeVersion="11" ma:contentTypeDescription="Create a new document." ma:contentTypeScope="" ma:versionID="45031beb6a0051b9035a4987cee0bfd9">
  <xsd:schema xmlns:xsd="http://www.w3.org/2001/XMLSchema" xmlns:xs="http://www.w3.org/2001/XMLSchema" xmlns:p="http://schemas.microsoft.com/office/2006/metadata/properties" xmlns:ns2="a4d6b4e1-a671-4dd6-b6f1-ff96368bd6b7" xmlns:ns3="cc953627-79e3-4c20-8eca-a8a5f59d25ba" targetNamespace="http://schemas.microsoft.com/office/2006/metadata/properties" ma:root="true" ma:fieldsID="a834761f2f038bdb126ac3e813ae27f0" ns2:_="" ns3:_="">
    <xsd:import namespace="a4d6b4e1-a671-4dd6-b6f1-ff96368bd6b7"/>
    <xsd:import namespace="cc953627-79e3-4c20-8eca-a8a5f59d2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6b4e1-a671-4dd6-b6f1-ff96368bd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3380fc7-fa52-4f73-84dd-cd41989e36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53627-79e3-4c20-8eca-a8a5f59d25b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d98fe64-e192-425d-b8d4-2bb1d206eb07}" ma:internalName="TaxCatchAll" ma:showField="CatchAllData" ma:web="cc953627-79e3-4c20-8eca-a8a5f59d2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6b4e1-a671-4dd6-b6f1-ff96368bd6b7">
      <Terms xmlns="http://schemas.microsoft.com/office/infopath/2007/PartnerControls"/>
    </lcf76f155ced4ddcb4097134ff3c332f>
    <TaxCatchAll xmlns="cc953627-79e3-4c20-8eca-a8a5f59d25ba" xsi:nil="true"/>
  </documentManagement>
</p:properties>
</file>

<file path=customXml/itemProps1.xml><?xml version="1.0" encoding="utf-8"?>
<ds:datastoreItem xmlns:ds="http://schemas.openxmlformats.org/officeDocument/2006/customXml" ds:itemID="{AD39507B-72FC-4AB9-83C0-EC17C351A0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6b4e1-a671-4dd6-b6f1-ff96368bd6b7"/>
    <ds:schemaRef ds:uri="cc953627-79e3-4c20-8eca-a8a5f59d2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2A4EA4-2FD6-46CD-858F-1ABF09EFBD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45E959-B139-4928-B6C0-4290FBE61FC4}">
  <ds:schemaRefs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cc953627-79e3-4c20-8eca-a8a5f59d25ba"/>
    <ds:schemaRef ds:uri="http://schemas.microsoft.com/office/2006/documentManagement/types"/>
    <ds:schemaRef ds:uri="a4d6b4e1-a671-4dd6-b6f1-ff96368bd6b7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</TotalTime>
  <Words>330</Words>
  <Application>Microsoft Office PowerPoint</Application>
  <PresentationFormat>On-screen Show (4:3)</PresentationFormat>
  <Paragraphs>56</Paragraphs>
  <Slides>8</Slides>
  <Notes>3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Office Theme</vt:lpstr>
      <vt:lpstr>Introduction</vt:lpstr>
      <vt:lpstr>Learning Objective</vt:lpstr>
      <vt:lpstr> Legislative Mandates </vt:lpstr>
      <vt:lpstr>Report of Change Process</vt:lpstr>
      <vt:lpstr>Major Changes to be Reported</vt:lpstr>
      <vt:lpstr>Report of Change Form and Review Schedule  </vt:lpstr>
      <vt:lpstr>Credentia Requirements </vt:lpstr>
      <vt:lpstr>Contact/Mission</vt:lpstr>
    </vt:vector>
  </TitlesOfParts>
  <Company>PA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pdeadmin</dc:creator>
  <cp:lastModifiedBy>Henry, Rachel</cp:lastModifiedBy>
  <cp:revision>18</cp:revision>
  <dcterms:created xsi:type="dcterms:W3CDTF">2017-02-01T18:23:33Z</dcterms:created>
  <dcterms:modified xsi:type="dcterms:W3CDTF">2026-09-17T12:44:13Z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33500</vt:r8>
  </property>
  <property fmtid="{D5CDD505-2E9C-101B-9397-08002B2CF9AE}" pid="3" name="_dlc_policyId">
    <vt:lpwstr>/InsidePDE/Documents</vt:lpwstr>
  </property>
  <property fmtid="{D5CDD505-2E9C-101B-9397-08002B2CF9AE}" pid="4" name="xd_ProgID">
    <vt:lpwstr/>
  </property>
  <property fmtid="{D5CDD505-2E9C-101B-9397-08002B2CF9AE}" pid="5" name="_CopySource">
    <vt:lpwstr>https://collab.pde.pa.gov/InsidePDE/Documents/Getting My Job Done/Accessibility/PDE PowerPoint Template - ADA Accessible.pptx</vt:lpwstr>
  </property>
  <property fmtid="{D5CDD505-2E9C-101B-9397-08002B2CF9AE}" pid="6" name="ContentTypeId">
    <vt:lpwstr>0x0101007E8732BA1DA0FD429E90BF33985FD1A9</vt:lpwstr>
  </property>
  <property fmtid="{D5CDD505-2E9C-101B-9397-08002B2CF9AE}" pid="7" name="ItemRetentionFormula">
    <vt:lpwstr>&lt;formula id="Microsoft.Office.RecordsManagement.PolicyFeatures.Expiration.Formula.BuiltIn"&gt;&lt;number&gt;1&lt;/number&gt;&lt;property&gt;Post_x005f_x0020_End_x005f_x0020_Date&lt;/property&gt;&lt;propertyId&gt;00000000-0000-0000-0000-000000000000&lt;/propertyId&gt;&lt;period&gt;days&lt;/period&gt;&lt;/formula&gt;</vt:lpwstr>
  </property>
  <property fmtid="{D5CDD505-2E9C-101B-9397-08002B2CF9AE}" pid="8" name="TemplateUrl">
    <vt:lpwstr/>
  </property>
</Properties>
</file>