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0" r:id="rId5"/>
    <p:sldId id="269" r:id="rId6"/>
    <p:sldId id="259" r:id="rId7"/>
    <p:sldId id="260" r:id="rId8"/>
    <p:sldId id="274" r:id="rId9"/>
    <p:sldId id="262" r:id="rId10"/>
    <p:sldId id="263" r:id="rId11"/>
    <p:sldId id="264" r:id="rId12"/>
    <p:sldId id="265" r:id="rId13"/>
    <p:sldId id="267" r:id="rId14"/>
    <p:sldId id="268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5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4DC9B0-AEB9-4D9B-95A6-3DC5DF31FE11}" v="3" dt="2026-08-29T15:37:09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0" autoAdjust="0"/>
    <p:restoredTop sz="86405" autoAdjust="0"/>
  </p:normalViewPr>
  <p:slideViewPr>
    <p:cSldViewPr>
      <p:cViewPr varScale="1">
        <p:scale>
          <a:sx n="92" d="100"/>
          <a:sy n="92" d="100"/>
        </p:scale>
        <p:origin x="16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7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8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3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28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OBRA 1987 requires 16 hours of training in the following 5 areas prior to resident contact.</a:t>
            </a:r>
            <a:endParaRPr lang="en-US" sz="12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lphaUcParenR"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 </a:t>
            </a:r>
          </a:p>
          <a:p>
            <a:pPr marL="514350" indent="-514350">
              <a:buAutoNum type="alphaUcParenR"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Resident’s Rights </a:t>
            </a:r>
          </a:p>
          <a:p>
            <a:pPr marL="514350" indent="-514350">
              <a:buAutoNum type="alphaUcParenR"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Infection Control </a:t>
            </a:r>
          </a:p>
          <a:p>
            <a:pPr marL="514350" indent="-514350">
              <a:buAutoNum type="alphaUcParenR"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Safety and Emergency  </a:t>
            </a:r>
          </a:p>
          <a:p>
            <a:pPr marL="514350" indent="-514350">
              <a:buAutoNum type="alphaUcParenR"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Promoting Resident’s Independence.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hyperlink" Target="https://sites.google.com/view/pa-nurse-aide-instructor-resou/hom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hyperlink" Target="http://www.dos.pa.gov/Pages/default.aspx" TargetMode="External"/><Relationship Id="rId5" Type="http://schemas.openxmlformats.org/officeDocument/2006/relationships/hyperlink" Target="http://www.pabulletin.com/secure/data/vol45/45-42/1827.html" TargetMode="External"/><Relationship Id="rId4" Type="http://schemas.openxmlformats.org/officeDocument/2006/relationships/hyperlink" Target="http://sais.health.pa.gov/commonpoc/nhLocatorie.as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hyperlink" Target="http://www.education.p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149B-B3D4-C974-A716-FB600B4E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Teaching The Educator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636B-CC58-2476-9BF6-874D617E2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Nurse Aide Training and </a:t>
            </a:r>
            <a:br>
              <a:rPr lang="en-US" b="1" dirty="0"/>
            </a:br>
            <a:r>
              <a:rPr lang="en-US" b="1" dirty="0"/>
              <a:t>Competency Evaluation Program</a:t>
            </a:r>
            <a:br>
              <a:rPr lang="en-US" b="1" dirty="0"/>
            </a:br>
            <a:r>
              <a:rPr lang="en-US" b="1" dirty="0"/>
              <a:t>(NATCEP)</a:t>
            </a:r>
          </a:p>
          <a:p>
            <a:pPr marL="0" indent="0" algn="ctr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b="1" dirty="0"/>
              <a:t>Unit 2 – Curriculum Requirements</a:t>
            </a:r>
            <a:br>
              <a:rPr lang="en-US" b="1" dirty="0">
                <a:solidFill>
                  <a:srgbClr val="002060"/>
                </a:solidFill>
              </a:rPr>
            </a:br>
            <a:br>
              <a:rPr lang="en-US" b="1" dirty="0">
                <a:solidFill>
                  <a:srgbClr val="002060"/>
                </a:solidFill>
              </a:rPr>
            </a:br>
            <a:br>
              <a:rPr lang="en-US" sz="2800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2C728-7D2F-E081-BD13-CEFBAB3A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6BECF-8F75-B57E-167F-8B6ED44C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</a:t>
            </a:fld>
            <a:endParaRPr lang="en-US"/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30990DD9-3B27-8FB9-DF46-FFCE1AB1DC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752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75"/>
    </mc:Choice>
    <mc:Fallback xmlns="">
      <p:transition spd="slow" advTm="238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49DA-CB5F-1E5F-03ED-E8A10DD8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2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F0687-9A35-3580-0472-BD927F8DD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Our objective in this unit is identifying Federal Regulations known as OBRA and State Laws (Act 14) and how they stipulate what information needs to be presented during training.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These guidelines ensure that Nurse Aide students are trained properly and provide the highest level of care to residents of nursing homes in Pennsylvania.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AA6D-713A-0346-5C9F-2A6D10886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1876F-A93A-FE59-76E7-1E1F79E9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</a:t>
            </a:fld>
            <a:endParaRPr lang="en-US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BE8751D3-F562-7CAA-52E2-9304447A0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6220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61"/>
    </mc:Choice>
    <mc:Fallback xmlns="">
      <p:transition spd="slow" advTm="28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F627-A577-A802-70CB-3CD30FF2A0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2575DA-ED27-D42E-0023-383144139B1B}"/>
              </a:ext>
            </a:extLst>
          </p:cNvPr>
          <p:cNvSpPr txBox="1"/>
          <p:nvPr/>
        </p:nvSpPr>
        <p:spPr>
          <a:xfrm>
            <a:off x="609600" y="1600200"/>
            <a:ext cx="7620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Omnibus Budget Reconciliation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 of 1987           (OBRA) 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90AFD2-760A-A7B6-F384-D411BB1DBDB9}"/>
              </a:ext>
            </a:extLst>
          </p:cNvPr>
          <p:cNvSpPr txBox="1"/>
          <p:nvPr/>
        </p:nvSpPr>
        <p:spPr>
          <a:xfrm>
            <a:off x="838200" y="2712803"/>
            <a:ext cx="7772400" cy="2978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FontTx/>
              <a:buNone/>
              <a:tabLst>
                <a:tab pos="177800" algn="l"/>
              </a:tabLst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OBRA sets forth the following requirements:</a:t>
            </a:r>
          </a:p>
          <a:p>
            <a:pPr marL="0" indent="0" eaLnBrk="1" hangingPunct="1">
              <a:buFontTx/>
              <a:buNone/>
              <a:tabLst>
                <a:tab pos="177800" algn="l"/>
              </a:tabLst>
              <a:defRPr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635000" lvl="3" indent="519113"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Qualifications for Nurse Aide Instructors</a:t>
            </a:r>
          </a:p>
          <a:p>
            <a:pPr marL="635000" lvl="3" indent="519113"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Approval of NATCEPs</a:t>
            </a:r>
          </a:p>
          <a:p>
            <a:pPr marL="635000" lvl="3" indent="519113"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Basic Curriculum Content</a:t>
            </a:r>
          </a:p>
          <a:p>
            <a:pPr marL="635000" lvl="3" indent="519113" eaLnBrk="1" hangingPunct="1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A minimum number of program hours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C2C44-4806-762C-9809-428476087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9D33F-185B-97CA-57B3-9445F77AEF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</a:t>
            </a:fld>
            <a:endParaRPr lang="en-US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43338CE-8458-BE7E-A919-C0A71D28F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76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39"/>
    </mc:Choice>
    <mc:Fallback xmlns="">
      <p:transition spd="slow" advTm="38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33461-0ED4-D70D-AE62-2566E6797A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 - Act 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55027-D6DD-6CFE-425B-3268A159FBD1}"/>
              </a:ext>
            </a:extLst>
          </p:cNvPr>
          <p:cNvSpPr txBox="1"/>
          <p:nvPr/>
        </p:nvSpPr>
        <p:spPr>
          <a:xfrm>
            <a:off x="457200" y="1447800"/>
            <a:ext cx="822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State Law – Act 14 of 1997- Nurse Aide Resident Abuse Prevention Training Act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E33478-8D2A-F26D-BF4A-80961BAEBB60}"/>
              </a:ext>
            </a:extLst>
          </p:cNvPr>
          <p:cNvSpPr txBox="1"/>
          <p:nvPr/>
        </p:nvSpPr>
        <p:spPr>
          <a:xfrm>
            <a:off x="914400" y="2829112"/>
            <a:ext cx="76581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§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Additional Instructional Requirements    </a:t>
            </a:r>
          </a:p>
          <a:p>
            <a:pPr marL="0" indent="0" eaLnBrk="1" hangingPunct="1">
              <a:buFont typeface="Wingdings" pitchFamily="2" charset="2"/>
              <a:buChar char="§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   Identification, prevention and reporting of:</a:t>
            </a:r>
          </a:p>
          <a:p>
            <a:pPr marL="911225" lvl="3" indent="403225" eaLnBrk="1" hangingPunct="1">
              <a:buFont typeface="Arial" pitchFamily="34" charset="0"/>
              <a:buChar char="-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Abuse</a:t>
            </a:r>
          </a:p>
          <a:p>
            <a:pPr marL="911225" lvl="3" indent="403225" eaLnBrk="1" hangingPunct="1">
              <a:buFont typeface="Arial" pitchFamily="34" charset="0"/>
              <a:buChar char="-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Neglect</a:t>
            </a:r>
          </a:p>
          <a:p>
            <a:pPr marL="911225" lvl="3" indent="403225" eaLnBrk="1" hangingPunct="1">
              <a:buFont typeface="Arial" pitchFamily="34" charset="0"/>
              <a:buChar char="-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Exploitation</a:t>
            </a:r>
          </a:p>
          <a:p>
            <a:pPr marL="0" indent="0" eaLnBrk="1" hangingPunct="1">
              <a:buFont typeface="Wingdings" pitchFamily="2" charset="2"/>
              <a:buChar char="§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    Improper use of restraints</a:t>
            </a:r>
          </a:p>
          <a:p>
            <a:pPr marL="0" indent="0" eaLnBrk="1" hangingPunct="1">
              <a:buFont typeface="Wingdings" pitchFamily="2" charset="2"/>
              <a:buChar char="§"/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    Responsiveness to abuse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018863-C3C6-7936-A05D-9149B42E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035FA-88B5-CA1D-A080-EA1391EEEF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4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1CD28E7-1304-FE7C-22A3-BE6999AE95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007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85"/>
    </mc:Choice>
    <mc:Fallback xmlns="">
      <p:transition spd="slow" advTm="28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A338-0C7A-6D1D-2866-26B86AFEB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Requirements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CFB5EB-2624-DB2A-6252-64ABB683AD95}"/>
              </a:ext>
            </a:extLst>
          </p:cNvPr>
          <p:cNvSpPr txBox="1"/>
          <p:nvPr/>
        </p:nvSpPr>
        <p:spPr>
          <a:xfrm>
            <a:off x="381000" y="1295400"/>
            <a:ext cx="8534400" cy="4578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federal and state requirements for approval of a NATCEP in the Commonwealth are as follows: </a:t>
            </a:r>
          </a:p>
          <a:p>
            <a:pPr marL="514350" marR="0" lvl="0" indent="-5143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Federal regulations require a minimum 75 total hours of course instruction. </a:t>
            </a:r>
            <a:endParaRPr lang="en-US" sz="2400" kern="100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14350" marR="0" lvl="0" indent="-5143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 state minimums are 80 total hours of course   instruction.  </a:t>
            </a:r>
          </a:p>
          <a:p>
            <a:pPr marL="971550" lvl="1" indent="-5143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There must be 37.5 hours of clinical instruction (5 hours of abuse training per Act 14).  </a:t>
            </a:r>
            <a:endParaRPr lang="en-US" sz="2000" kern="100" dirty="0">
              <a:solidFill>
                <a:srgbClr val="00000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 recommendation is 120</a:t>
            </a:r>
            <a:r>
              <a:rPr lang="en-US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total hours of instruction with 55 hours of clinical instruction.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DBD5F0-D965-4214-E68C-F5B294D8D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91C48-8EDC-0FEC-57E5-0A6AEF48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5</a:t>
            </a:fld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4804F33-BE91-FC47-9233-61188788CE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599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32"/>
    </mc:Choice>
    <mc:Fallback xmlns="">
      <p:transition spd="slow" advTm="51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1E284-C4C7-D395-0D4F-C29A5B034E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CRISP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C3866-AC39-71C7-EF1F-33F1668F95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81000" y="1371600"/>
            <a:ext cx="822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Omnibus Budget Reconciliation Act of 1987            (OBRA)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F8C192-141E-D429-764E-555FD533BC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62000" y="2325707"/>
            <a:ext cx="7924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FontTx/>
              <a:buNone/>
              <a:tabLst>
                <a:tab pos="177800" algn="l"/>
              </a:tabLst>
              <a:defRPr/>
            </a:pP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Requires 16 hours of training in the following 5 areas, </a:t>
            </a:r>
            <a:r>
              <a:rPr lang="en-US" sz="2800" b="1" kern="0" dirty="0">
                <a:latin typeface="Arial" panose="020B0604020202020204" pitchFamily="34" charset="0"/>
                <a:cs typeface="Arial" pitchFamily="34" charset="0"/>
              </a:rPr>
              <a:t>prior</a:t>
            </a: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 to direct contact with residents:</a:t>
            </a:r>
          </a:p>
          <a:p>
            <a:pPr marL="0" indent="0" eaLnBrk="1" hangingPunct="1">
              <a:buFontTx/>
              <a:buNone/>
              <a:tabLst>
                <a:tab pos="177800" algn="l"/>
              </a:tabLst>
              <a:defRPr/>
            </a:pPr>
            <a:endParaRPr lang="en-US" sz="2800" kern="0" dirty="0">
              <a:latin typeface="Arial" panose="020B0604020202020204" pitchFamily="34" charset="0"/>
              <a:cs typeface="Arial" pitchFamily="34" charset="0"/>
            </a:endParaRP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b="1" kern="0" dirty="0">
                <a:latin typeface="Arial" panose="020B0604020202020204" pitchFamily="34" charset="0"/>
                <a:cs typeface="Arial" pitchFamily="34" charset="0"/>
              </a:rPr>
              <a:t>C</a:t>
            </a: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ommunication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b="1" kern="0" dirty="0">
                <a:latin typeface="Arial" panose="020B0604020202020204" pitchFamily="34" charset="0"/>
                <a:cs typeface="Arial" pitchFamily="34" charset="0"/>
              </a:rPr>
              <a:t>R</a:t>
            </a: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esident’s Rights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b="1" kern="0" dirty="0">
                <a:latin typeface="Arial" panose="020B0604020202020204" pitchFamily="34" charset="0"/>
                <a:cs typeface="Arial" pitchFamily="34" charset="0"/>
              </a:rPr>
              <a:t>I</a:t>
            </a: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nfection Control 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b="1" kern="0" dirty="0">
                <a:latin typeface="Arial" panose="020B0604020202020204" pitchFamily="34" charset="0"/>
                <a:cs typeface="Arial" pitchFamily="34" charset="0"/>
              </a:rPr>
              <a:t>S</a:t>
            </a: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afety and Emergency 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b="1" kern="0" dirty="0">
                <a:latin typeface="Arial" panose="020B0604020202020204" pitchFamily="34" charset="0"/>
                <a:cs typeface="Arial" pitchFamily="34" charset="0"/>
              </a:rPr>
              <a:t>P</a:t>
            </a:r>
            <a:r>
              <a:rPr lang="en-US" sz="2800" kern="0" dirty="0">
                <a:latin typeface="Arial" panose="020B0604020202020204" pitchFamily="34" charset="0"/>
                <a:cs typeface="Arial" pitchFamily="34" charset="0"/>
              </a:rPr>
              <a:t>romoting Resident’s Independence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A77FB1-A9A6-556F-01F0-7EAED43C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57A40-E8D4-91CD-052F-A66F7E45CA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6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C4A8FB6-9131-6F63-424C-D98834B15B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593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00"/>
    </mc:Choice>
    <mc:Fallback xmlns="">
      <p:transition spd="slow" advTm="30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F7E82-52F0-11EE-327A-997AFFD59C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Mandatory Content…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2098D-C34F-F477-D5D8-46CF667E1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9392" y="1295400"/>
            <a:ext cx="822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Omnibus Budget Reconciliation Act of 1987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                               (OBRA)         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CCED6F-3DD0-3E40-86A0-DD64E5CB4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6764" y="2404872"/>
            <a:ext cx="91104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Nutrition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Client’s Environment 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Identify and Report Body Systems and Diseases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Personal Care Skills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Caring for the Resident when Death is Imminent 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Basic Restorative Services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Behavioral Health &amp; Social Service Needs</a:t>
            </a:r>
          </a:p>
          <a:p>
            <a:pPr marL="177800" lvl="2" indent="519113" eaLnBrk="1" hangingPunct="1">
              <a:buFont typeface="Wingdings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Care of Cognitively Impaired Client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195FD2-5194-49EE-6243-24C030AC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BD4D7-1120-464C-2522-F46C4CC6B3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7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3D68631-1494-BB4D-BB9E-0C26CD523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45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96"/>
    </mc:Choice>
    <mc:Fallback xmlns="">
      <p:transition spd="slow" advTm="43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56118-EBE4-A063-5C59-B2C539E9A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/>
              <a:t>Creating a Curriculum: Required Items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690C5C-0C73-8FEA-29AB-A083DCC6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2BEAD-971B-D80B-7E79-61E18572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2B5C78-203C-21C3-BE79-05D30E08322E}"/>
              </a:ext>
            </a:extLst>
          </p:cNvPr>
          <p:cNvSpPr txBox="1"/>
          <p:nvPr/>
        </p:nvSpPr>
        <p:spPr>
          <a:xfrm>
            <a:off x="228600" y="1524258"/>
            <a:ext cx="8839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Textbook </a:t>
            </a:r>
            <a:r>
              <a:rPr lang="en-US" sz="2400" kern="0" dirty="0">
                <a:latin typeface="Arial" pitchFamily="34" charset="0"/>
                <a:cs typeface="Arial" pitchFamily="34" charset="0"/>
              </a:rPr>
              <a:t>– relevant, current (generally &lt; 5 years old)</a:t>
            </a:r>
          </a:p>
          <a:p>
            <a:pPr eaLnBrk="1" hangingPunct="1"/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Program Calendar  </a:t>
            </a:r>
          </a:p>
          <a:p>
            <a:pPr eaLnBrk="1" hangingPunct="1">
              <a:buNone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       - orientation, lunch, and breaks </a:t>
            </a:r>
          </a:p>
          <a:p>
            <a:pPr eaLnBrk="1" hangingPunct="1">
              <a:buNone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         (not included in NATCEP hours) </a:t>
            </a:r>
          </a:p>
          <a:p>
            <a:pPr eaLnBrk="1" hangingPunct="1">
              <a:buNone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 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Lesson Plans</a:t>
            </a:r>
            <a:r>
              <a:rPr lang="en-US" sz="2400" kern="0" dirty="0">
                <a:latin typeface="Arial" pitchFamily="34" charset="0"/>
                <a:cs typeface="Arial" pitchFamily="34" charset="0"/>
              </a:rPr>
              <a:t>: OBRA says must address specific content </a:t>
            </a:r>
          </a:p>
          <a:p>
            <a:r>
              <a:rPr lang="en-US" sz="2400" kern="0" dirty="0">
                <a:latin typeface="Arial" pitchFamily="34" charset="0"/>
                <a:cs typeface="Arial" pitchFamily="34" charset="0"/>
              </a:rPr>
              <a:t>     - one per day (includes clinical day lesson plans)</a:t>
            </a:r>
          </a:p>
          <a:p>
            <a:pPr eaLnBrk="1" hangingPunct="1">
              <a:buNone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     - instructional sequence </a:t>
            </a:r>
          </a:p>
          <a:p>
            <a:pPr eaLnBrk="1" hangingPunct="1">
              <a:buNone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     - resources to be used</a:t>
            </a:r>
            <a:endParaRPr lang="en-US" sz="24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6504797-028B-2BF6-FB34-A69C72EF89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8870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07"/>
    </mc:Choice>
    <mc:Fallback xmlns="">
      <p:transition spd="slow" advTm="60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B6FA-05EF-8B72-D10E-D8D226B8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Required Items Continued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405BF-48C1-4C78-18E5-3704204F4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259F3-9689-BA71-BF58-C2E99E71F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95BA3-5552-E1D7-3CCC-6926316E8FEC}"/>
              </a:ext>
            </a:extLst>
          </p:cNvPr>
          <p:cNvSpPr txBox="1"/>
          <p:nvPr/>
        </p:nvSpPr>
        <p:spPr>
          <a:xfrm>
            <a:off x="490728" y="1393949"/>
            <a:ext cx="84582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The curriculum content must include all </a:t>
            </a:r>
            <a:r>
              <a:rPr lang="en-US" sz="2400" b="1" u="sng" kern="0" dirty="0">
                <a:latin typeface="Arial" pitchFamily="34" charset="0"/>
                <a:cs typeface="Arial" pitchFamily="34" charset="0"/>
              </a:rPr>
              <a:t>23</a:t>
            </a:r>
            <a:r>
              <a:rPr lang="en-US" sz="2400" kern="0" dirty="0">
                <a:latin typeface="Arial" pitchFamily="34" charset="0"/>
                <a:cs typeface="Arial" pitchFamily="34" charset="0"/>
              </a:rPr>
              <a:t> objectives specific to Act 14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Quizzes, handouts, etc. – at the program’s discretion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Must have written evidence of the students’ understanding</a:t>
            </a:r>
          </a:p>
          <a:p>
            <a:pPr eaLnBrk="1" hangingPunct="1"/>
            <a:r>
              <a:rPr lang="en-US" sz="24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Laboratory Skill Checklists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Model curriculum available at: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PA Nurse Aide Instructor Resources - Home</a:t>
            </a: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endParaRPr lang="en-US" sz="2400" kern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C2F4D33-6EFA-4E5F-E4BA-DA8000EE62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331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79"/>
    </mc:Choice>
    <mc:Fallback xmlns="">
      <p:transition spd="slow" advTm="57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FBD4B6B-00D9-FCA3-A697-81BE78DD8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 14 Quiz – Example Question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A0618-1A74-BD98-9925-145EDAE9CE88}"/>
              </a:ext>
            </a:extLst>
          </p:cNvPr>
          <p:cNvSpPr txBox="1"/>
          <p:nvPr/>
        </p:nvSpPr>
        <p:spPr>
          <a:xfrm>
            <a:off x="533400" y="1520786"/>
            <a:ext cx="81534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According to Act 14, a mandated reporter is someone who is:</a:t>
            </a:r>
          </a:p>
          <a:p>
            <a:pPr marL="0" lvl="0" indent="0">
              <a:buNone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AutoNum type="alphaLcPeriod"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Legally required to report when abuse or neglect is observed or suspected</a:t>
            </a:r>
          </a:p>
          <a:p>
            <a:pPr marL="0" lvl="0" indent="0">
              <a:buNone/>
            </a:pPr>
            <a:endParaRPr lang="en-US" sz="2000" kern="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AutoNum type="alphaLcPeriod" startAt="2"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Legally required to submit a written report of the suspected </a:t>
            </a:r>
          </a:p>
          <a:p>
            <a:pPr marL="0" lvl="0" indent="0">
              <a:buNone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      abuse to the Department of Health</a:t>
            </a:r>
          </a:p>
          <a:p>
            <a:pPr marL="457200" lvl="0" indent="-457200">
              <a:buAutoNum type="alphaLcPeriod"/>
            </a:pPr>
            <a:endParaRPr lang="en-US" sz="2000" kern="0" dirty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c.   Responsible for investigating abuse allegations</a:t>
            </a:r>
          </a:p>
          <a:p>
            <a:pPr marL="0" lvl="0" indent="0">
              <a:buNone/>
            </a:pPr>
            <a:endParaRPr lang="en-US" sz="2000" kern="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AutoNum type="alphaLcPeriod" startAt="4"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Responsible for determining the punishment for suspected </a:t>
            </a:r>
          </a:p>
          <a:p>
            <a:pPr marL="0" lvl="0" indent="0">
              <a:buNone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      abusers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F99EED-92F6-FA5D-13BB-DE15666BD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325BD-F7E3-A39F-D188-D9A5A4FEB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10</a:t>
            </a:fld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62FBD11-8AEF-97C6-9A3C-FC2DC4D591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321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53"/>
    </mc:Choice>
    <mc:Fallback xmlns="">
      <p:transition spd="slow" advTm="53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E14F6-5252-7CE2-47BA-5DA8952FD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Procedure Evaluation Checklists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98C408-C299-8630-53A8-F3133B8AC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27521-25B1-9ED3-E780-6718FF53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D9AD71-2E65-45F6-EBFA-2BA1A9F5B7EB}"/>
              </a:ext>
            </a:extLst>
          </p:cNvPr>
          <p:cNvSpPr txBox="1"/>
          <p:nvPr/>
        </p:nvSpPr>
        <p:spPr>
          <a:xfrm>
            <a:off x="457200" y="1676400"/>
            <a:ext cx="8763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Comprehensive list of required procedures </a:t>
            </a:r>
          </a:p>
          <a:p>
            <a:pPr algn="l" eaLnBrk="1" hangingPunct="1">
              <a:spcBef>
                <a:spcPts val="0"/>
              </a:spcBef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Required for </a:t>
            </a:r>
            <a:r>
              <a:rPr lang="en-US" sz="2400" b="1" i="1" kern="0" dirty="0">
                <a:latin typeface="Arial" pitchFamily="34" charset="0"/>
                <a:cs typeface="Arial" pitchFamily="34" charset="0"/>
              </a:rPr>
              <a:t>all</a:t>
            </a:r>
            <a:r>
              <a:rPr lang="en-US" sz="2400" kern="0" dirty="0">
                <a:latin typeface="Arial" pitchFamily="34" charset="0"/>
                <a:cs typeface="Arial" pitchFamily="34" charset="0"/>
              </a:rPr>
              <a:t> procedures</a:t>
            </a:r>
          </a:p>
          <a:p>
            <a:pPr marL="342900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List the steps for each procedure to be taught/demonstrated</a:t>
            </a:r>
          </a:p>
          <a:p>
            <a:pPr marL="800100" lvl="1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Students should have a checklist to use when practicing</a:t>
            </a:r>
          </a:p>
          <a:p>
            <a:pPr marL="800100" lvl="1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 algn="l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Inform students of the level of competency they must achieve to pass each procedure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This should be outlined in the student policies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BD2F86F-BD58-DE2C-001B-CF6C96FE11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657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56"/>
    </mc:Choice>
    <mc:Fallback xmlns="">
      <p:transition spd="slow" advTm="38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E5E20-6720-6C38-8F0B-AD428D7D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Federal and State Requirements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611AA5-B12C-B161-A244-136C068AB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010400" cy="639762"/>
          </a:xfrm>
        </p:spPr>
        <p:txBody>
          <a:bodyPr>
            <a:normAutofit/>
          </a:bodyPr>
          <a:lstStyle/>
          <a:p>
            <a:r>
              <a:rPr lang="en-US" dirty="0"/>
              <a:t>Classroom and Laboratory Environments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E2593F-BE00-381C-372B-3DFE60A94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743199"/>
            <a:ext cx="8001000" cy="3382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kern="0" dirty="0"/>
              <a:t>Lab Equipment  - Good Working Order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kern="0" dirty="0"/>
              <a:t>Optimal Learning Environment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kern="0" dirty="0"/>
              <a:t>Complete Mock Unit (1 per 6 students)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800" kern="0" dirty="0"/>
              <a:t>Restrooms Within Reasonable Distance of Classroom</a:t>
            </a:r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B0898-1689-4AB7-5FEE-7C2BA88CF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DFCCF-59AE-945E-DDBA-91E466314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4991D7C-35B0-DC6F-658E-DCEFAADFCD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74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44"/>
    </mc:Choice>
    <mc:Fallback xmlns="">
      <p:transition spd="slow" advTm="611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3143-06E6-C37D-42A4-402D12C43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Federal and State Requirements - Clinical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0AAE9F-EE99-1E45-3BB4-1C94CA02B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AFCA7-31F3-E66F-E8B3-EE2804E6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4BCFFE-345F-4F34-43AB-6FC96D98E061}"/>
              </a:ext>
            </a:extLst>
          </p:cNvPr>
          <p:cNvSpPr txBox="1"/>
          <p:nvPr/>
        </p:nvSpPr>
        <p:spPr>
          <a:xfrm>
            <a:off x="470452" y="1600200"/>
            <a:ext cx="82296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Licensed as a LTC facility- without substandard issues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Direct supervision by an approved Instructor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Students many not perform a skill for which they have not been trained and deemed competent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Student may not replace regular staff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Student may not be assigned with nurse aide staff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10:1 student to instructor ratio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Objective driven experiences that progress from simple to complex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2-3 resident assignments per student and in close proximity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4C246B3-F9CC-A3DE-D407-B9B0E18E1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4808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866"/>
    </mc:Choice>
    <mc:Fallback xmlns="">
      <p:transition spd="slow" advTm="99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B3ED0-89D6-5CD2-AA43-264947825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Experience Requirements (Cont.)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D88702-59BC-20F1-F663-7AB8CE1AF1F8}"/>
              </a:ext>
            </a:extLst>
          </p:cNvPr>
          <p:cNvSpPr txBox="1"/>
          <p:nvPr/>
        </p:nvSpPr>
        <p:spPr>
          <a:xfrm>
            <a:off x="685800" y="1454426"/>
            <a:ext cx="8229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Clinical experience should include:</a:t>
            </a:r>
          </a:p>
          <a:p>
            <a:pPr marL="914400" lvl="1" indent="-457200" eaLnBrk="1" hangingPunct="1">
              <a:buFont typeface="Wingdings" panose="05000000000000000000" pitchFamily="2" charset="2"/>
              <a:buChar char="v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Mechanical lift (if 18 or older)</a:t>
            </a:r>
          </a:p>
          <a:p>
            <a:pPr marL="914400" lvl="1" indent="-457200" eaLnBrk="1" hangingPunct="1">
              <a:buFont typeface="Wingdings" panose="05000000000000000000" pitchFamily="2" charset="2"/>
              <a:buChar char="v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Shower and/or whirlpool</a:t>
            </a:r>
          </a:p>
          <a:p>
            <a:pPr marL="914400" lvl="1" indent="-457200" eaLnBrk="1" hangingPunct="1">
              <a:buFont typeface="Wingdings" panose="05000000000000000000" pitchFamily="2" charset="2"/>
              <a:buChar char="v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Vital signs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  <a:tabLst>
                <a:tab pos="395288" algn="l"/>
              </a:tabLst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Daily evaluation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  <a:tabLst>
                <a:tab pos="395288" algn="l"/>
              </a:tabLst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Final evaluation grade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  <a:tabLst>
                <a:tab pos="395288" algn="l"/>
              </a:tabLst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Generic Documentation Form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  <a:tabLst>
                <a:tab pos="395288" algn="l"/>
              </a:tabLst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May not be in a locked unit or ventilator unit for entirety of clinical experience </a:t>
            </a:r>
          </a:p>
          <a:p>
            <a:pPr marL="457200" indent="-457200" eaLnBrk="1" hangingPunct="1">
              <a:buFont typeface="Wingdings" panose="05000000000000000000" pitchFamily="2" charset="2"/>
              <a:buChar char="§"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Clinical affiliation agreement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49D1DF-1F6E-E8FA-5379-A684551FE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470F9-18BF-F701-FC13-BAD3C1EE5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14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BA2FB19-1450-8DCC-27EC-7EFD0D050F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4273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03"/>
    </mc:Choice>
    <mc:Fallback xmlns="">
      <p:transition spd="slow" advTm="74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5049-06AC-987A-12DA-B53652473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Site Status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ACBFC-A61C-C766-AE5D-E8535A455268}"/>
              </a:ext>
            </a:extLst>
          </p:cNvPr>
          <p:cNvSpPr txBox="1"/>
          <p:nvPr/>
        </p:nvSpPr>
        <p:spPr>
          <a:xfrm>
            <a:off x="533400" y="1295400"/>
            <a:ext cx="81534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Substandard Quality of Care- any deficiency in: 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CFR-483.12 Freedom from Abuse, Neglect, Exploitation 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v"/>
            </a:pPr>
            <a:r>
              <a:rPr lang="en-US" sz="2200" b="1" kern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kern="0" dirty="0">
                <a:latin typeface="Arial" pitchFamily="34" charset="0"/>
                <a:cs typeface="Arial" pitchFamily="34" charset="0"/>
              </a:rPr>
              <a:t>CFR-483.13 Resident Behavior and Facility Practices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v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 CFR-483.15 Quality of Life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v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 CFR-483.25 Quality of Care   (S/S F,H,I,J,K,L)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Staffing waiver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Extended Survey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Civil money penalty of not less than $13,690.00 (adj. annually)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Termination of Medicare and/or Medicaid participation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Denial of payment for admission under Medicare/Medicaid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Operated under temporary management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200" kern="0" dirty="0">
                <a:latin typeface="Arial" pitchFamily="34" charset="0"/>
                <a:cs typeface="Arial" pitchFamily="34" charset="0"/>
              </a:rPr>
              <a:t>Was closed or had its residents transferred pursuant to state action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42956-B212-FE28-A56A-5B8D14A3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BA1B6-04B7-F6C0-4723-1FA6FA218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15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0DC48CB-1DA3-1C6C-A142-AFA75127C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231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22"/>
    </mc:Choice>
    <mc:Fallback xmlns="">
      <p:transition spd="slow" advTm="71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9E8B-6074-576E-3A86-8576977D6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Interpreting Department of Health Surveys</a:t>
            </a:r>
          </a:p>
        </p:txBody>
      </p:sp>
      <p:pic>
        <p:nvPicPr>
          <p:cNvPr id="5" name="Picture 3" descr="This table is to identify scope and severity of DOH violations.  The horizontal line represents scope and the vertical categories represent the severity of the offenses.">
            <a:extLst>
              <a:ext uri="{FF2B5EF4-FFF2-40B4-BE49-F238E27FC236}">
                <a16:creationId xmlns:a16="http://schemas.microsoft.com/office/drawing/2014/main" id="{EFCFD2D9-6701-224B-8967-A03D942C3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14853"/>
            <a:ext cx="8534400" cy="437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514620-A382-1C7D-022D-55FE6D24E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B0E5E-668B-048E-40BA-6A15F737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16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1B128F8-5E3D-D776-D0B4-89BF9CFFC2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97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355"/>
    </mc:Choice>
    <mc:Fallback xmlns="">
      <p:transition spd="slow" advTm="80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6C5E4-DED7-6360-B38D-B29CB39E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Term Care in Pennsylvania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2605-F7AB-F9C8-85C4-2115A358E426}"/>
              </a:ext>
            </a:extLst>
          </p:cNvPr>
          <p:cNvSpPr txBox="1"/>
          <p:nvPr/>
        </p:nvSpPr>
        <p:spPr>
          <a:xfrm>
            <a:off x="304800" y="1600200"/>
            <a:ext cx="86106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For information on locating a Nursing Care Facility in Pennsylvania</a:t>
            </a:r>
          </a:p>
          <a:p>
            <a:pPr marL="0" indent="0" eaLnBrk="1" hangingPunct="1">
              <a:buNone/>
            </a:pPr>
            <a:endParaRPr lang="en-US" sz="2800" kern="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  <a:hlinkClick r:id="rId4"/>
              </a:rPr>
              <a:t>http://sais.health.pa.gov/commonpoc/nhLocatorie.asp</a:t>
            </a:r>
            <a:r>
              <a:rPr lang="en-US" sz="2400" kern="0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eaLnBrk="1" hangingPunct="1"/>
            <a:r>
              <a:rPr lang="en-US" sz="2800" kern="0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 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</a:pPr>
            <a:r>
              <a:rPr lang="en-US" sz="2400" u="sng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http://www.pabulletin.com/secure/data/vol45/45-42/1827.html </a:t>
            </a:r>
            <a:endParaRPr lang="en-US" sz="2400" u="sng" kern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hlinkClick r:id="rId6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561857-4CDB-6D19-2563-0D20744E9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6060A-AC15-5094-EB34-B9FA808A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17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B7ADB5A-26E1-4606-DF5E-A1A9FA47F6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064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83"/>
    </mc:Choice>
    <mc:Fallback xmlns="">
      <p:transition spd="slow" advTm="19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3366-56F2-6F02-140B-4F4DC5D3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Checklist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0E2996-B88A-F445-BD6E-BAB55A9B47A9}"/>
              </a:ext>
            </a:extLst>
          </p:cNvPr>
          <p:cNvSpPr txBox="1"/>
          <p:nvPr/>
        </p:nvSpPr>
        <p:spPr>
          <a:xfrm>
            <a:off x="457200" y="1607989"/>
            <a:ext cx="8229600" cy="4455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Master record of each Student’s level of competency that must be accurately and confidentially maintained when the objectives are taught and demonstrated 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All spaces must be completed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Denote Lab (*) and Test Questions (+)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Provide final theory, lab and clinical grade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Signature of Instructor and Student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Original or copy to Completer (student)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Arial" pitchFamily="34" charset="0"/>
                <a:cs typeface="Arial" pitchFamily="34" charset="0"/>
              </a:rPr>
              <a:t>Copy kept on file ad infinitum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60AB9D-C98D-66C9-D8E2-8C1609777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62417-B145-F55F-6858-A3B756AB2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18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1FB162D-12F0-2C67-12F6-4A2C9FD21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072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84"/>
    </mc:Choice>
    <mc:Fallback xmlns="">
      <p:transition spd="slow" advTm="78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8EB2-2932-20F1-F0C3-BD9ECC72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Checklist - Form</a:t>
            </a:r>
            <a:endParaRPr lang="en-US" dirty="0"/>
          </a:p>
        </p:txBody>
      </p:sp>
      <p:graphicFrame>
        <p:nvGraphicFramePr>
          <p:cNvPr id="5" name="Table 4" descr="Image of a performance checklist that has the skill list in the first column and columns labeled: Date taught, Date demonstrated, Satisfactory or Unsatisfactory, and then a column for the instructor's initials.&#10;">
            <a:extLst>
              <a:ext uri="{FF2B5EF4-FFF2-40B4-BE49-F238E27FC236}">
                <a16:creationId xmlns:a16="http://schemas.microsoft.com/office/drawing/2014/main" id="{AE6CBAD9-E36E-0D44-33AE-3CE2D2496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381886"/>
              </p:ext>
            </p:extLst>
          </p:nvPr>
        </p:nvGraphicFramePr>
        <p:xfrm>
          <a:off x="0" y="1371601"/>
          <a:ext cx="9144000" cy="4520225"/>
        </p:xfrm>
        <a:graphic>
          <a:graphicData uri="http://schemas.openxmlformats.org/drawingml/2006/table">
            <a:tbl>
              <a:tblPr firstRow="1"/>
              <a:tblGrid>
                <a:gridCol w="5093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5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498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/>
                        </a:rPr>
                        <a:t>Skill List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Date Taught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58428" marR="58428" marT="0" marB="0" vert="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Times New Roman"/>
                        </a:rPr>
                        <a:t>Date</a:t>
                      </a:r>
                      <a:endParaRPr lang="en-US" sz="900" b="1" i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Demonstrated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 vert="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Satisfactory/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Unsatisfactory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 vert="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Instructor’s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Initials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 vert="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8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COMMUNICATION SKILLS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  Demonstrates appropriate and effective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    communication skills.</a:t>
                      </a: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6/8/22</a:t>
                      </a:r>
                      <a:endParaRPr lang="en-US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6/24 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S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SW</a:t>
                      </a: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849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1.2.1* Demonstrates effective, abuse-free verbal and non-verbal communication in keeping with the NA’s role with residents and their families.</a:t>
                      </a: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6/8/22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</a:rPr>
                        <a:t>626 +</a:t>
                      </a:r>
                      <a:endParaRPr lang="en-US" sz="1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9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S</a:t>
                      </a:r>
                      <a:endParaRPr 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SW</a:t>
                      </a:r>
                    </a:p>
                    <a:p>
                      <a:pPr marL="71755" marR="7175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    </a:t>
                      </a: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849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1.2.2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Observes by using the senses of sight, hearing, touch and smell to report resident behavior to the licensed nurse.</a:t>
                      </a: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6/8/22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6/13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Times New Roman"/>
                        </a:rPr>
                        <a:t>S</a:t>
                      </a:r>
                      <a:endParaRPr lang="en-US" sz="9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SW</a:t>
                      </a:r>
                      <a:endParaRPr lang="en-US" sz="8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853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1.2.3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Documents observations using appropriate terms.</a:t>
                      </a: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6/8/22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6/25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  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S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Times New Roman"/>
                        </a:rPr>
                        <a:t>SW</a:t>
                      </a:r>
                      <a:endParaRPr lang="en-US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566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1.2.4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Recognizes the importance of maintaining the resident’s record.</a:t>
                      </a: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6/8/22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6/25</a:t>
                      </a:r>
                      <a:endParaRPr lang="en-US" sz="105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S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SW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849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1.2.5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*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Communicates in a respectful, adult manner, according to the resident’s stage of development and cultural background.</a:t>
                      </a: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6/8/22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6/26</a:t>
                      </a:r>
                      <a:endParaRPr lang="en-US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 S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SW    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8428" marR="58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C2413-674C-91ED-58D7-A52480B2C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D5E8E-FCA5-23E5-6E7C-1023E0176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19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D64B462-A2C8-7388-660B-CCB5BA11D7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394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98"/>
    </mc:Choice>
    <mc:Fallback xmlns="">
      <p:transition spd="slow" advTm="79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  <a:r>
              <a:rPr lang="en-US" baseline="0" dirty="0"/>
              <a:t>/Mission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</a:t>
            </a: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on NATCEP 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curriculum requirements please 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4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20</a:t>
            </a:fld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6361409-32EC-00A4-7997-3F3046EE45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56"/>
    </mc:Choice>
    <mc:Fallback xmlns="">
      <p:transition spd="slow" advTm="17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45E959-B139-4928-B6C0-4290FBE61FC4}">
  <ds:schemaRefs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c953627-79e3-4c20-8eca-a8a5f59d25ba"/>
    <ds:schemaRef ds:uri="a4d6b4e1-a671-4dd6-b6f1-ff96368bd6b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</TotalTime>
  <Words>1228</Words>
  <Application>Microsoft Office PowerPoint</Application>
  <PresentationFormat>On-screen Show (4:3)</PresentationFormat>
  <Paragraphs>255</Paragraphs>
  <Slides>20</Slides>
  <Notes>4</Notes>
  <HiddenSlides>0</HiddenSlides>
  <MMClips>20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Times New Roman</vt:lpstr>
      <vt:lpstr>Wingdings</vt:lpstr>
      <vt:lpstr>Office Theme</vt:lpstr>
      <vt:lpstr>Teaching The Educator</vt:lpstr>
      <vt:lpstr>Unit 2 Objective</vt:lpstr>
      <vt:lpstr>OBRA</vt:lpstr>
      <vt:lpstr>PA - Act 14</vt:lpstr>
      <vt:lpstr>Time Requirements</vt:lpstr>
      <vt:lpstr>CRISP</vt:lpstr>
      <vt:lpstr>More Mandatory Content…</vt:lpstr>
      <vt:lpstr>Creating a Curriculum: Required Items</vt:lpstr>
      <vt:lpstr>Required Items Continued</vt:lpstr>
      <vt:lpstr>Act 14 Quiz – Example Question</vt:lpstr>
      <vt:lpstr>Procedure Evaluation Checklists</vt:lpstr>
      <vt:lpstr>Federal and State Requirements</vt:lpstr>
      <vt:lpstr>Federal and State Requirements - Clinical</vt:lpstr>
      <vt:lpstr>Clinical Experience Requirements (Cont.)</vt:lpstr>
      <vt:lpstr>Clinical Site Status</vt:lpstr>
      <vt:lpstr>Interpreting Department of Health Surveys</vt:lpstr>
      <vt:lpstr>Long Term Care in Pennsylvania</vt:lpstr>
      <vt:lpstr>Performance Checklist</vt:lpstr>
      <vt:lpstr>Performance Checklist - Form</vt:lpstr>
      <vt:lpstr>Contact/Mission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Henry, Rachel</cp:lastModifiedBy>
  <cp:revision>18</cp:revision>
  <dcterms:created xsi:type="dcterms:W3CDTF">2017-02-01T18:23:33Z</dcterms:created>
  <dcterms:modified xsi:type="dcterms:W3CDTF">2026-09-17T12:46:15Z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