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Lst>
  <p:notesMasterIdLst>
    <p:notesMasterId r:id="rId44"/>
  </p:notesMasterIdLst>
  <p:handoutMasterIdLst>
    <p:handoutMasterId r:id="rId45"/>
  </p:handoutMasterIdLst>
  <p:sldIdLst>
    <p:sldId id="257" r:id="rId6"/>
    <p:sldId id="258" r:id="rId7"/>
    <p:sldId id="259" r:id="rId8"/>
    <p:sldId id="260" r:id="rId9"/>
    <p:sldId id="261" r:id="rId10"/>
    <p:sldId id="262" r:id="rId11"/>
    <p:sldId id="284" r:id="rId12"/>
    <p:sldId id="264" r:id="rId13"/>
    <p:sldId id="265" r:id="rId14"/>
    <p:sldId id="269" r:id="rId15"/>
    <p:sldId id="270" r:id="rId16"/>
    <p:sldId id="272" r:id="rId17"/>
    <p:sldId id="274" r:id="rId18"/>
    <p:sldId id="275" r:id="rId19"/>
    <p:sldId id="276" r:id="rId20"/>
    <p:sldId id="277" r:id="rId21"/>
    <p:sldId id="278" r:id="rId22"/>
    <p:sldId id="279" r:id="rId23"/>
    <p:sldId id="280" r:id="rId24"/>
    <p:sldId id="281" r:id="rId25"/>
    <p:sldId id="282" r:id="rId26"/>
    <p:sldId id="726" r:id="rId27"/>
    <p:sldId id="283" r:id="rId28"/>
    <p:sldId id="285" r:id="rId29"/>
    <p:sldId id="6097" r:id="rId30"/>
    <p:sldId id="6098" r:id="rId31"/>
    <p:sldId id="286" r:id="rId32"/>
    <p:sldId id="287" r:id="rId33"/>
    <p:sldId id="288" r:id="rId34"/>
    <p:sldId id="289" r:id="rId35"/>
    <p:sldId id="290" r:id="rId36"/>
    <p:sldId id="291" r:id="rId37"/>
    <p:sldId id="292" r:id="rId38"/>
    <p:sldId id="293" r:id="rId39"/>
    <p:sldId id="294" r:id="rId40"/>
    <p:sldId id="298" r:id="rId41"/>
    <p:sldId id="725" r:id="rId42"/>
    <p:sldId id="6096"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58AC703B-5C63-F5E2-33D3-3D9C26F11D67}" name="Laura Mikowychok" initials="" userId="S::lmikowychok@lmdesignmedia.onmicrosoft.com::15a4e0fe-596e-4da1-8cb8-4961837072d5" providerId="AD"/>
  <p188:author id="{7C0C7343-4555-485E-6E0E-EC7F0EEC9D53}" name="Laurie Kolka" initials="LK" userId="S::Laurie_Kolka@iu13.org::2ac67f33-ebf3-4ddd-8435-8e6978c2d67b" providerId="AD"/>
  <p188:author id="{47E827CB-B4FD-DF0E-3642-C307C466F1C9}" name="Jennifer Kurtz" initials="JK" userId="S::jennifer_kurtz@iu13.org::01425404-2688-46c7-a8ca-2d3d8e0b114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7F6B"/>
    <a:srgbClr val="FFECE8"/>
    <a:srgbClr val="E1DF6A"/>
    <a:srgbClr val="7CBA5E"/>
    <a:srgbClr val="8DC3E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CBC4C61-0D53-45B4-BB30-7087B713C341}" v="9" dt="2026-08-14T15:25:30.3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2" d="100"/>
          <a:sy n="102" d="100"/>
        </p:scale>
        <p:origin x="72"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handoutMaster" Target="handoutMasters/handoutMaster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theme" Target="theme/theme1.xml"/><Relationship Id="rId8" Type="http://schemas.openxmlformats.org/officeDocument/2006/relationships/slide" Target="slides/slide3.xml"/><Relationship Id="rId51"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E05A383-9DA7-FF4E-75D8-D6ADD4C694D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3DFACDF-8B58-90DD-DB5D-030D79A3A9A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6823055-4385-BE46-ADBD-D273A8EF5B65}" type="datetimeFigureOut">
              <a:rPr lang="en-US" smtClean="0"/>
              <a:t>8/17/2026</a:t>
            </a:fld>
            <a:endParaRPr lang="en-US"/>
          </a:p>
        </p:txBody>
      </p:sp>
      <p:sp>
        <p:nvSpPr>
          <p:cNvPr id="4" name="Footer Placeholder 3">
            <a:extLst>
              <a:ext uri="{FF2B5EF4-FFF2-40B4-BE49-F238E27FC236}">
                <a16:creationId xmlns:a16="http://schemas.microsoft.com/office/drawing/2014/main" id="{17C92ABD-4460-4D27-DE75-4706238904F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CDDD64A-9A93-6E8C-BF59-1B8C1B7357A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FF97D66-F3B4-3B4D-BFFC-9C91781157E8}" type="slidenum">
              <a:rPr lang="en-US" smtClean="0"/>
              <a:t>‹#›</a:t>
            </a:fld>
            <a:endParaRPr lang="en-US"/>
          </a:p>
        </p:txBody>
      </p:sp>
    </p:spTree>
    <p:extLst>
      <p:ext uri="{BB962C8B-B14F-4D97-AF65-F5344CB8AC3E}">
        <p14:creationId xmlns:p14="http://schemas.microsoft.com/office/powerpoint/2010/main" val="16268086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950B68-BE24-4D4E-8D1C-C1F2BD4DA28D}" type="datetimeFigureOut">
              <a:rPr lang="en-US" smtClean="0"/>
              <a:t>8/17/2026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CB6E6E-779C-3844-8FB0-CD0306EA26C2}" type="slidenum">
              <a:rPr lang="en-US" smtClean="0"/>
              <a:t>‹#›</a:t>
            </a:fld>
            <a:endParaRPr lang="en-US"/>
          </a:p>
        </p:txBody>
      </p:sp>
    </p:spTree>
    <p:extLst>
      <p:ext uri="{BB962C8B-B14F-4D97-AF65-F5344CB8AC3E}">
        <p14:creationId xmlns:p14="http://schemas.microsoft.com/office/powerpoint/2010/main" val="741302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eaLnBrk="1" hangingPunct="1"/>
            <a:r>
              <a:rPr lang="en-US" sz="1200">
                <a:latin typeface="Arial" panose="020B0604020202020204" pitchFamily="34" charset="0"/>
                <a:cs typeface="Arial" panose="020B0604020202020204" pitchFamily="34" charset="0"/>
              </a:rPr>
              <a:t>[</a:t>
            </a:r>
            <a:r>
              <a:rPr lang="en-US" sz="1200" b="0">
                <a:latin typeface="Arial" panose="020B0604020202020204" pitchFamily="34" charset="0"/>
                <a:cs typeface="Arial" panose="020B0604020202020204" pitchFamily="34" charset="0"/>
              </a:rPr>
              <a:t>SPEAKER’S NOTE: </a:t>
            </a:r>
            <a:r>
              <a:rPr lang="en-US" sz="1200">
                <a:latin typeface="Arial" panose="020B0604020202020204" pitchFamily="34" charset="0"/>
                <a:cs typeface="Arial" panose="020B0604020202020204" pitchFamily="34" charset="0"/>
              </a:rPr>
              <a:t>This template is for presenting PVAAS to an individual School Board. Therefore, it contains placeholder slides for scatterplot graphs, as well as a value-added summary, for your individual district/LEA audience.]</a:t>
            </a:r>
          </a:p>
          <a:p>
            <a:endParaRPr lang="en-US">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8CB6E6E-779C-3844-8FB0-CD0306EA26C2}" type="slidenum">
              <a:rPr lang="en-US" smtClean="0"/>
              <a:t>1</a:t>
            </a:fld>
            <a:endParaRPr lang="en-US"/>
          </a:p>
        </p:txBody>
      </p:sp>
    </p:spTree>
    <p:extLst>
      <p:ext uri="{BB962C8B-B14F-4D97-AF65-F5344CB8AC3E}">
        <p14:creationId xmlns:p14="http://schemas.microsoft.com/office/powerpoint/2010/main" val="38134350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a:latin typeface="Arial" panose="020B0604020202020204" pitchFamily="34" charset="0"/>
                <a:cs typeface="Arial" panose="020B0604020202020204" pitchFamily="34" charset="0"/>
              </a:rPr>
              <a:t>What is also important to remember is that all groups of students</a:t>
            </a:r>
            <a:r>
              <a:rPr lang="en-US" b="0" baseline="0">
                <a:latin typeface="Arial" panose="020B0604020202020204" pitchFamily="34" charset="0"/>
                <a:cs typeface="Arial" panose="020B0604020202020204" pitchFamily="34" charset="0"/>
              </a:rPr>
              <a:t> – no matter who they are demographically, or in terms of achievement – can gain, maintain, or fall behind.</a:t>
            </a:r>
          </a:p>
        </p:txBody>
      </p:sp>
      <p:sp>
        <p:nvSpPr>
          <p:cNvPr id="4" name="Slide Number Placeholder 3"/>
          <p:cNvSpPr>
            <a:spLocks noGrp="1"/>
          </p:cNvSpPr>
          <p:nvPr>
            <p:ph type="sldNum" sz="quarter" idx="5"/>
          </p:nvPr>
        </p:nvSpPr>
        <p:spPr/>
        <p:txBody>
          <a:bodyPr/>
          <a:lstStyle/>
          <a:p>
            <a:fld id="{18CB6E6E-779C-3844-8FB0-CD0306EA26C2}" type="slidenum">
              <a:rPr lang="en-US" smtClean="0"/>
              <a:t>10</a:t>
            </a:fld>
            <a:endParaRPr lang="en-US"/>
          </a:p>
        </p:txBody>
      </p:sp>
    </p:spTree>
    <p:extLst>
      <p:ext uri="{BB962C8B-B14F-4D97-AF65-F5344CB8AC3E}">
        <p14:creationId xmlns:p14="http://schemas.microsoft.com/office/powerpoint/2010/main" val="30383398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latin typeface="Arial" panose="020B0604020202020204" pitchFamily="34" charset="0"/>
                <a:cs typeface="Arial" panose="020B0604020202020204" pitchFamily="34" charset="0"/>
              </a:rPr>
              <a:t>[</a:t>
            </a:r>
            <a:r>
              <a:rPr lang="en-US" sz="1200" b="0">
                <a:latin typeface="Arial" panose="020B0604020202020204" pitchFamily="34" charset="0"/>
                <a:cs typeface="Arial" panose="020B0604020202020204" pitchFamily="34" charset="0"/>
              </a:rPr>
              <a:t>SPEAKER’S NOTE: </a:t>
            </a:r>
            <a:r>
              <a:rPr lang="en-US" sz="1200">
                <a:latin typeface="Arial" panose="020B0604020202020204" pitchFamily="34" charset="0"/>
                <a:cs typeface="Arial" panose="020B0604020202020204" pitchFamily="34" charset="0"/>
              </a:rPr>
              <a:t>This slide introduces the scatter plot displays. Make sure that the audience understands the next slide as it is the key to understanding all of the following slides on scatter plots.]</a:t>
            </a:r>
          </a:p>
          <a:p>
            <a:endParaRPr lang="en-US">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8CB6E6E-779C-3844-8FB0-CD0306EA26C2}" type="slidenum">
              <a:rPr lang="en-US" smtClean="0"/>
              <a:t>11</a:t>
            </a:fld>
            <a:endParaRPr lang="en-US"/>
          </a:p>
        </p:txBody>
      </p:sp>
    </p:spTree>
    <p:extLst>
      <p:ext uri="{BB962C8B-B14F-4D97-AF65-F5344CB8AC3E}">
        <p14:creationId xmlns:p14="http://schemas.microsoft.com/office/powerpoint/2010/main" val="30343942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algn="l">
              <a:spcBef>
                <a:spcPts val="844"/>
              </a:spcBef>
              <a:spcAft>
                <a:spcPts val="844"/>
              </a:spcAft>
              <a:buNone/>
            </a:pPr>
            <a:r>
              <a:rPr lang="en-US" b="0" i="0">
                <a:solidFill>
                  <a:srgbClr val="0F0F0F"/>
                </a:solidFill>
                <a:effectLst/>
                <a:latin typeface="Arial" panose="020B0604020202020204" pitchFamily="34" charset="0"/>
                <a:cs typeface="Arial" panose="020B0604020202020204" pitchFamily="34" charset="0"/>
              </a:rPr>
              <a:t>Scatterplots illustrate the relationship between two variables, such as achievement and growth. Specifically, scatterplots enable you to visually examine the relationship between the variables. On the screen you see the relationship between growth (average growth index) and achievement.</a:t>
            </a:r>
          </a:p>
          <a:p>
            <a:pPr algn="l">
              <a:spcBef>
                <a:spcPts val="844"/>
              </a:spcBef>
              <a:spcAft>
                <a:spcPts val="844"/>
              </a:spcAft>
              <a:buNone/>
            </a:pPr>
            <a:endParaRPr lang="en-US" b="0" i="0">
              <a:solidFill>
                <a:srgbClr val="0F0F0F"/>
              </a:solidFill>
              <a:effectLst/>
              <a:latin typeface="Arial" panose="020B0604020202020204" pitchFamily="34" charset="0"/>
              <a:cs typeface="Arial" panose="020B0604020202020204" pitchFamily="34" charset="0"/>
            </a:endParaRPr>
          </a:p>
          <a:p>
            <a:pPr>
              <a:spcAft>
                <a:spcPts val="844"/>
              </a:spcAft>
              <a:buNone/>
            </a:pPr>
            <a:r>
              <a:rPr lang="en-US" b="1">
                <a:effectLst/>
                <a:latin typeface="Arial" panose="020B0604020202020204" pitchFamily="34" charset="0"/>
                <a:cs typeface="Arial" panose="020B0604020202020204" pitchFamily="34" charset="0"/>
              </a:rPr>
              <a:t>Average Growth Index</a:t>
            </a:r>
            <a:r>
              <a:rPr lang="en-US">
                <a:effectLst/>
                <a:latin typeface="Arial" panose="020B0604020202020204" pitchFamily="34" charset="0"/>
                <a:cs typeface="Arial" panose="020B0604020202020204" pitchFamily="34" charset="0"/>
              </a:rPr>
              <a:t>: The AGI indicates how strong the evidence is that the group of students in the LEA/district, school, or teacher's class exceeded, met, or did not meet the growth standard in the selected subject. The AGI is calculated by dividing the growth measure by its standard error. Because the AGI takes the standard error into account, it is a fair way to compare different members of the selected population.</a:t>
            </a:r>
          </a:p>
          <a:p>
            <a:pPr fontAlgn="t">
              <a:buNone/>
            </a:pPr>
            <a:r>
              <a:rPr lang="en-US" b="1">
                <a:effectLst/>
                <a:latin typeface="Arial" panose="020B0604020202020204" pitchFamily="34" charset="0"/>
                <a:cs typeface="Arial" panose="020B0604020202020204" pitchFamily="34" charset="0"/>
              </a:rPr>
              <a:t>If the AGI </a:t>
            </a:r>
            <a:r>
              <a:rPr lang="en-US" b="0">
                <a:effectLst/>
                <a:latin typeface="Arial" panose="020B0604020202020204" pitchFamily="34" charset="0"/>
                <a:cs typeface="Arial" panose="020B0604020202020204" pitchFamily="34" charset="0"/>
              </a:rPr>
              <a:t>e</a:t>
            </a:r>
            <a:r>
              <a:rPr lang="en-US">
                <a:effectLst/>
                <a:latin typeface="Arial" panose="020B0604020202020204" pitchFamily="34" charset="0"/>
                <a:cs typeface="Arial" panose="020B0604020202020204" pitchFamily="34" charset="0"/>
              </a:rPr>
              <a:t>qual to or near 0, this shows progress similar to the growth standard.</a:t>
            </a:r>
          </a:p>
          <a:p>
            <a:pPr fontAlgn="t">
              <a:buNone/>
            </a:pPr>
            <a:r>
              <a:rPr lang="en-US">
                <a:effectLst/>
                <a:latin typeface="Arial" panose="020B0604020202020204" pitchFamily="34" charset="0"/>
                <a:cs typeface="Arial" panose="020B0604020202020204" pitchFamily="34" charset="0"/>
              </a:rPr>
              <a:t>If the AGI is Greater than 0, this shows more progress than the growth standard.</a:t>
            </a:r>
          </a:p>
          <a:p>
            <a:pPr fontAlgn="t">
              <a:buNone/>
            </a:pPr>
            <a:r>
              <a:rPr lang="en-US">
                <a:effectLst/>
                <a:latin typeface="Arial" panose="020B0604020202020204" pitchFamily="34" charset="0"/>
                <a:cs typeface="Arial" panose="020B0604020202020204" pitchFamily="34" charset="0"/>
              </a:rPr>
              <a:t>If the AGI is Less than 0, this shows less progress than the growth standard.</a:t>
            </a:r>
          </a:p>
          <a:p>
            <a:pPr fontAlgn="t">
              <a:buNone/>
            </a:pPr>
            <a:endParaRPr lang="en-US">
              <a:effectLst/>
              <a:latin typeface="Arial" panose="020B0604020202020204" pitchFamily="34" charset="0"/>
              <a:cs typeface="Arial" panose="020B0604020202020204" pitchFamily="34" charset="0"/>
            </a:endParaRPr>
          </a:p>
          <a:p>
            <a:pPr algn="l">
              <a:spcBef>
                <a:spcPts val="844"/>
              </a:spcBef>
              <a:spcAft>
                <a:spcPts val="844"/>
              </a:spcAft>
            </a:pPr>
            <a:r>
              <a:rPr lang="en-US" b="1" i="0">
                <a:solidFill>
                  <a:srgbClr val="0F0F0F"/>
                </a:solidFill>
                <a:effectLst/>
                <a:latin typeface="Arial" panose="020B0604020202020204" pitchFamily="34" charset="0"/>
                <a:cs typeface="Arial" panose="020B0604020202020204" pitchFamily="34" charset="0"/>
              </a:rPr>
              <a:t>Achievement</a:t>
            </a:r>
            <a:r>
              <a:rPr lang="en-US" b="0" i="0">
                <a:solidFill>
                  <a:srgbClr val="0F0F0F"/>
                </a:solidFill>
                <a:effectLst/>
                <a:latin typeface="Arial" panose="020B0604020202020204" pitchFamily="34" charset="0"/>
                <a:cs typeface="Arial" panose="020B0604020202020204" pitchFamily="34" charset="0"/>
              </a:rPr>
              <a:t>: This value represents the achievement of students in the LEA/district, school, or teacher's class in the currently selected year, subject, or Keystone content area. Higher achievement values indicate higher average achievement levels.</a:t>
            </a:r>
          </a:p>
          <a:p>
            <a:pPr algn="l">
              <a:spcBef>
                <a:spcPts val="844"/>
              </a:spcBef>
              <a:spcAft>
                <a:spcPts val="844"/>
              </a:spcAft>
            </a:pPr>
            <a:endParaRPr lang="en-US" b="0" i="0">
              <a:solidFill>
                <a:srgbClr val="0F0F0F"/>
              </a:solidFill>
              <a:effectLst/>
              <a:latin typeface="Arial" panose="020B0604020202020204" pitchFamily="34" charset="0"/>
              <a:cs typeface="Arial" panose="020B0604020202020204" pitchFamily="34" charset="0"/>
            </a:endParaRPr>
          </a:p>
          <a:p>
            <a:pPr algn="l">
              <a:spcBef>
                <a:spcPts val="844"/>
              </a:spcBef>
              <a:spcAft>
                <a:spcPts val="844"/>
              </a:spcAft>
            </a:pPr>
            <a:r>
              <a:rPr lang="en-US" b="0" i="0">
                <a:solidFill>
                  <a:srgbClr val="0F0F0F"/>
                </a:solidFill>
                <a:effectLst/>
                <a:latin typeface="Arial" panose="020B0604020202020204" pitchFamily="34" charset="0"/>
                <a:cs typeface="Arial" panose="020B0604020202020204" pitchFamily="34" charset="0"/>
              </a:rPr>
              <a:t>Schools or LEAs represented in Quadrant 1 can be thought of as “excelling.” These schools or LEAs have both higher achievement and higher growth. Schools in Quadrant 2 can be thought of as “slipping.” These have higher achievement but lower growth. Schools or LEAs in Quadrant 3 can be thought of as “underperforming.” These have both lower achievement and lower growth. Schools or LEAs in Quadrant 4 can be considered “improving.” These have lower achievement and higher growth.</a:t>
            </a:r>
          </a:p>
          <a:p>
            <a:pPr algn="l">
              <a:spcBef>
                <a:spcPts val="844"/>
              </a:spcBef>
              <a:spcAft>
                <a:spcPts val="844"/>
              </a:spcAft>
            </a:pPr>
            <a:endParaRPr lang="en-US" b="0" i="0">
              <a:solidFill>
                <a:srgbClr val="0F0F0F"/>
              </a:solidFill>
              <a:effectLst/>
              <a:latin typeface="Arial" panose="020B0604020202020204" pitchFamily="34" charset="0"/>
              <a:cs typeface="Arial" panose="020B0604020202020204" pitchFamily="34" charset="0"/>
            </a:endParaRPr>
          </a:p>
          <a:p>
            <a:pPr algn="l">
              <a:spcBef>
                <a:spcPts val="844"/>
              </a:spcBef>
              <a:spcAft>
                <a:spcPts val="844"/>
              </a:spcAft>
            </a:pPr>
            <a:r>
              <a:rPr lang="en-US" b="0" i="0">
                <a:solidFill>
                  <a:srgbClr val="0F0F0F"/>
                </a:solidFill>
                <a:effectLst/>
                <a:latin typeface="Arial" panose="020B0604020202020204" pitchFamily="34" charset="0"/>
                <a:cs typeface="Arial" panose="020B0604020202020204" pitchFamily="34" charset="0"/>
              </a:rPr>
              <a:t>Where is your LEA?</a:t>
            </a:r>
          </a:p>
          <a:p>
            <a:endParaRPr lang="en-US">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8CB6E6E-779C-3844-8FB0-CD0306EA26C2}" type="slidenum">
              <a:rPr lang="en-US" smtClean="0"/>
              <a:t>12</a:t>
            </a:fld>
            <a:endParaRPr lang="en-US"/>
          </a:p>
        </p:txBody>
      </p:sp>
    </p:spTree>
    <p:extLst>
      <p:ext uri="{BB962C8B-B14F-4D97-AF65-F5344CB8AC3E}">
        <p14:creationId xmlns:p14="http://schemas.microsoft.com/office/powerpoint/2010/main" val="42685390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latin typeface="Arial" panose="020B0604020202020204" pitchFamily="34" charset="0"/>
                <a:cs typeface="Arial" panose="020B0604020202020204" pitchFamily="34" charset="0"/>
              </a:rPr>
              <a:t>[</a:t>
            </a:r>
            <a:r>
              <a:rPr lang="en-US" sz="1200" b="0">
                <a:latin typeface="Arial" panose="020B0604020202020204" pitchFamily="34" charset="0"/>
                <a:cs typeface="Arial" panose="020B0604020202020204" pitchFamily="34" charset="0"/>
              </a:rPr>
              <a:t>SPEAKER’S NOTE: You may continue with some or all of the following slides if you wish to share additional information about what PVAAS data provides to your district. You may also choose to remove slides 23-34 and end with resources starting on slide 35.]</a:t>
            </a:r>
            <a:endParaRPr lang="en-US" sz="1200">
              <a:latin typeface="Arial" panose="020B0604020202020204" pitchFamily="34" charset="0"/>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18CB6E6E-779C-3844-8FB0-CD0306EA26C2}" type="slidenum">
              <a:rPr lang="en-US" smtClean="0"/>
              <a:t>22</a:t>
            </a:fld>
            <a:endParaRPr lang="en-US"/>
          </a:p>
        </p:txBody>
      </p:sp>
    </p:spTree>
    <p:extLst>
      <p:ext uri="{BB962C8B-B14F-4D97-AF65-F5344CB8AC3E}">
        <p14:creationId xmlns:p14="http://schemas.microsoft.com/office/powerpoint/2010/main" val="17245791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indent="0">
              <a:buFont typeface="Arial" pitchFamily="34" charset="0"/>
              <a:buNone/>
              <a:defRPr/>
            </a:pPr>
            <a:r>
              <a:rPr lang="en-US">
                <a:latin typeface="Arial" panose="020B0604020202020204" pitchFamily="34" charset="0"/>
                <a:ea typeface="Calibri"/>
                <a:cs typeface="Arial" panose="020B0604020202020204" pitchFamily="34" charset="0"/>
              </a:rPr>
              <a:t>PVAAS</a:t>
            </a:r>
            <a:r>
              <a:rPr lang="en-US">
                <a:latin typeface="Arial" panose="020B0604020202020204" pitchFamily="34" charset="0"/>
                <a:cs typeface="Arial" panose="020B0604020202020204" pitchFamily="34" charset="0"/>
              </a:rPr>
              <a:t> has many different types of data and reporting available for educators each serving its own purpose. However, you can basically visualize PVAAS data in two larger ways– "looking back" and "looking forward.” Let’s start with the looking back side</a:t>
            </a:r>
          </a:p>
          <a:p>
            <a:pPr lvl="1">
              <a:buFont typeface="Arial" pitchFamily="34" charset="0"/>
              <a:buChar char="•"/>
              <a:defRPr/>
            </a:pPr>
            <a:r>
              <a:rPr lang="en-US">
                <a:latin typeface="Arial" panose="020B0604020202020204" pitchFamily="34" charset="0"/>
                <a:cs typeface="Arial" panose="020B0604020202020204" pitchFamily="34" charset="0"/>
              </a:rPr>
              <a:t> The Value-added, or growth, information is what “looks back”</a:t>
            </a:r>
          </a:p>
          <a:p>
            <a:pPr lvl="1">
              <a:buFont typeface="Arial" pitchFamily="34" charset="0"/>
              <a:buChar char="•"/>
              <a:defRPr/>
            </a:pPr>
            <a:r>
              <a:rPr lang="en-US">
                <a:latin typeface="Arial" panose="020B0604020202020204" pitchFamily="34" charset="0"/>
                <a:cs typeface="Arial" panose="020B0604020202020204" pitchFamily="34" charset="0"/>
              </a:rPr>
              <a:t> This information helps educators to evaluate the effectiveness of their schools and the influence they have on the academic growth of their students. How much growth did groups of students make in the past school year?</a:t>
            </a:r>
          </a:p>
          <a:p>
            <a:pPr lvl="1">
              <a:buFont typeface="Arial" pitchFamily="34" charset="0"/>
              <a:buChar char="•"/>
              <a:defRPr/>
            </a:pPr>
            <a:r>
              <a:rPr lang="en-US">
                <a:latin typeface="Arial" panose="020B0604020202020204" pitchFamily="34" charset="0"/>
                <a:cs typeface="Arial" panose="020B0604020202020204" pitchFamily="34" charset="0"/>
              </a:rPr>
              <a:t> This data is available on several different types of reports in PVAAS.</a:t>
            </a:r>
          </a:p>
          <a:p>
            <a:endParaRPr lang="en-US">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8CB6E6E-779C-3844-8FB0-CD0306EA26C2}" type="slidenum">
              <a:rPr lang="en-US" smtClean="0"/>
              <a:t>23</a:t>
            </a:fld>
            <a:endParaRPr lang="en-US"/>
          </a:p>
        </p:txBody>
      </p:sp>
    </p:spTree>
    <p:extLst>
      <p:ext uri="{BB962C8B-B14F-4D97-AF65-F5344CB8AC3E}">
        <p14:creationId xmlns:p14="http://schemas.microsoft.com/office/powerpoint/2010/main" val="26310618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defTabSz="914265" eaLnBrk="1" hangingPunct="1">
              <a:spcBef>
                <a:spcPts val="0"/>
              </a:spcBef>
              <a:buFont typeface="Arial" pitchFamily="34" charset="0"/>
              <a:buNone/>
              <a:defRPr/>
            </a:pPr>
            <a:r>
              <a:rPr lang="en-US" sz="1200">
                <a:solidFill>
                  <a:schemeClr val="accent4">
                    <a:lumMod val="10000"/>
                  </a:schemeClr>
                </a:solidFill>
                <a:latin typeface="Arial" pitchFamily="34" charset="0"/>
                <a:cs typeface="Arial" pitchFamily="34" charset="0"/>
              </a:rPr>
              <a:t>This is an example of a Value-added Report that is available at both the district and school level.  It is important to remember that this report is about the impact of the school or district’s academic programs on student growth!  </a:t>
            </a:r>
          </a:p>
        </p:txBody>
      </p:sp>
      <p:sp>
        <p:nvSpPr>
          <p:cNvPr id="4" name="Slide Number Placeholder 3"/>
          <p:cNvSpPr>
            <a:spLocks noGrp="1"/>
          </p:cNvSpPr>
          <p:nvPr>
            <p:ph type="sldNum" sz="quarter" idx="5"/>
          </p:nvPr>
        </p:nvSpPr>
        <p:spPr/>
        <p:txBody>
          <a:bodyPr/>
          <a:lstStyle/>
          <a:p>
            <a:fld id="{18CB6E6E-779C-3844-8FB0-CD0306EA26C2}" type="slidenum">
              <a:rPr lang="en-US" smtClean="0"/>
              <a:t>24</a:t>
            </a:fld>
            <a:endParaRPr lang="en-US"/>
          </a:p>
        </p:txBody>
      </p:sp>
    </p:spTree>
    <p:extLst>
      <p:ext uri="{BB962C8B-B14F-4D97-AF65-F5344CB8AC3E}">
        <p14:creationId xmlns:p14="http://schemas.microsoft.com/office/powerpoint/2010/main" val="18623113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F05967-DDC8-53BC-CC3A-BE2198AFD0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629F91-FE24-C53E-75CF-825DA298B2A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6B713F3-24D0-70E2-CB90-A0C0F81C30A5}"/>
              </a:ext>
            </a:extLst>
          </p:cNvPr>
          <p:cNvSpPr>
            <a:spLocks noGrp="1"/>
          </p:cNvSpPr>
          <p:nvPr>
            <p:ph type="body" idx="1"/>
          </p:nvPr>
        </p:nvSpPr>
        <p:spPr/>
        <p:txBody>
          <a:bodyPr/>
          <a:lstStyle/>
          <a:p>
            <a:pPr defTabSz="914265" eaLnBrk="1" hangingPunct="1">
              <a:spcBef>
                <a:spcPts val="0"/>
              </a:spcBef>
              <a:buFont typeface="Arial" pitchFamily="34" charset="0"/>
              <a:buNone/>
              <a:defRPr/>
            </a:pPr>
            <a:r>
              <a:rPr lang="en-US" sz="1200">
                <a:solidFill>
                  <a:schemeClr val="accent4">
                    <a:lumMod val="10000"/>
                  </a:schemeClr>
                </a:solidFill>
                <a:latin typeface="Arial" pitchFamily="34" charset="0"/>
                <a:cs typeface="Arial" pitchFamily="34" charset="0"/>
              </a:rPr>
              <a:t>This is an example of a Value-added Report – using the new Summarize By feature - that is available at both the district and school level.  </a:t>
            </a:r>
          </a:p>
          <a:p>
            <a:pPr defTabSz="914265" eaLnBrk="1" hangingPunct="1">
              <a:spcBef>
                <a:spcPts val="0"/>
              </a:spcBef>
              <a:buFont typeface="Arial" pitchFamily="34" charset="0"/>
              <a:buNone/>
              <a:defRPr/>
            </a:pPr>
            <a:endParaRPr lang="en-US" sz="1200">
              <a:solidFill>
                <a:schemeClr val="accent4">
                  <a:lumMod val="10000"/>
                </a:schemeClr>
              </a:solidFill>
              <a:latin typeface="Arial" pitchFamily="34" charset="0"/>
              <a:cs typeface="Arial" pitchFamily="34" charset="0"/>
            </a:endParaRPr>
          </a:p>
          <a:p>
            <a:pPr defTabSz="914265" eaLnBrk="1" hangingPunct="1">
              <a:spcBef>
                <a:spcPts val="0"/>
              </a:spcBef>
              <a:buFont typeface="Arial" pitchFamily="34" charset="0"/>
              <a:buNone/>
              <a:defRPr/>
            </a:pPr>
            <a:r>
              <a:rPr lang="en-US" sz="1200">
                <a:solidFill>
                  <a:schemeClr val="accent4">
                    <a:lumMod val="10000"/>
                  </a:schemeClr>
                </a:solidFill>
                <a:latin typeface="Arial" pitchFamily="34" charset="0"/>
                <a:cs typeface="Arial" pitchFamily="34" charset="0"/>
              </a:rPr>
              <a:t>Here we can quickly see the growth color of each grade and subject over time, giving us more evidence about the strengths and areas of need of the system.</a:t>
            </a:r>
          </a:p>
        </p:txBody>
      </p:sp>
      <p:sp>
        <p:nvSpPr>
          <p:cNvPr id="4" name="Slide Number Placeholder 3">
            <a:extLst>
              <a:ext uri="{FF2B5EF4-FFF2-40B4-BE49-F238E27FC236}">
                <a16:creationId xmlns:a16="http://schemas.microsoft.com/office/drawing/2014/main" id="{E09D8291-28A5-E5CA-3DF0-91361FC08D81}"/>
              </a:ext>
            </a:extLst>
          </p:cNvPr>
          <p:cNvSpPr>
            <a:spLocks noGrp="1"/>
          </p:cNvSpPr>
          <p:nvPr>
            <p:ph type="sldNum" sz="quarter" idx="5"/>
          </p:nvPr>
        </p:nvSpPr>
        <p:spPr/>
        <p:txBody>
          <a:bodyPr/>
          <a:lstStyle/>
          <a:p>
            <a:fld id="{18CB6E6E-779C-3844-8FB0-CD0306EA26C2}" type="slidenum">
              <a:rPr lang="en-US" smtClean="0"/>
              <a:t>25</a:t>
            </a:fld>
            <a:endParaRPr lang="en-US"/>
          </a:p>
        </p:txBody>
      </p:sp>
    </p:spTree>
    <p:extLst>
      <p:ext uri="{BB962C8B-B14F-4D97-AF65-F5344CB8AC3E}">
        <p14:creationId xmlns:p14="http://schemas.microsoft.com/office/powerpoint/2010/main" val="31358477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a:buFont typeface="Wingdings" panose="05000000000000000000" pitchFamily="2" charset="2"/>
              <a:buChar char="§"/>
            </a:pPr>
            <a:r>
              <a:rPr lang="en-US" sz="1200" b="1">
                <a:latin typeface="Arial" panose="020B0604020202020204" pitchFamily="34" charset="0"/>
                <a:cs typeface="Arial" panose="020B0604020202020204" pitchFamily="34" charset="0"/>
              </a:rPr>
              <a:t>LEA/District Administrators use them to:</a:t>
            </a:r>
          </a:p>
          <a:p>
            <a:pPr marL="749808" lvl="1" indent="-457200">
              <a:buFont typeface="Arial" panose="020B0604020202020204" pitchFamily="34" charset="0"/>
              <a:buChar char="•"/>
            </a:pPr>
            <a:r>
              <a:rPr lang="en-US" sz="1200">
                <a:latin typeface="Arial" panose="020B0604020202020204" pitchFamily="34" charset="0"/>
                <a:cs typeface="Arial" panose="020B0604020202020204" pitchFamily="34" charset="0"/>
              </a:rPr>
              <a:t>Inform LEA/district continuous improvement efforts</a:t>
            </a:r>
          </a:p>
          <a:p>
            <a:pPr marL="749808" lvl="1" indent="-457200">
              <a:buFont typeface="Arial" panose="020B0604020202020204" pitchFamily="34" charset="0"/>
              <a:buChar char="•"/>
            </a:pPr>
            <a:r>
              <a:rPr lang="en-US" sz="1200">
                <a:latin typeface="Arial" panose="020B0604020202020204" pitchFamily="34" charset="0"/>
                <a:cs typeface="Arial" panose="020B0604020202020204" pitchFamily="34" charset="0"/>
              </a:rPr>
              <a:t>Plan for resource allocation and professional learning</a:t>
            </a:r>
          </a:p>
          <a:p>
            <a:pPr>
              <a:buFont typeface="Wingdings" panose="05000000000000000000" pitchFamily="2" charset="2"/>
              <a:buChar char="§"/>
            </a:pPr>
            <a:r>
              <a:rPr lang="en-US" sz="1200" b="1">
                <a:latin typeface="Arial" panose="020B0604020202020204" pitchFamily="34" charset="0"/>
                <a:cs typeface="Arial" panose="020B0604020202020204" pitchFamily="34" charset="0"/>
              </a:rPr>
              <a:t>School Administrators use them to:</a:t>
            </a:r>
          </a:p>
          <a:p>
            <a:pPr marL="635508" lvl="1" indent="-342900">
              <a:buFont typeface="Arial" panose="020B0604020202020204" pitchFamily="34" charset="0"/>
              <a:buChar char="•"/>
            </a:pPr>
            <a:r>
              <a:rPr lang="en-US" sz="1200">
                <a:latin typeface="Arial" panose="020B0604020202020204" pitchFamily="34" charset="0"/>
                <a:cs typeface="Arial" panose="020B0604020202020204" pitchFamily="34" charset="0"/>
              </a:rPr>
              <a:t>Enhance the professional growth of teachers</a:t>
            </a:r>
          </a:p>
          <a:p>
            <a:pPr marL="635508" lvl="1" indent="-342900">
              <a:buFont typeface="Arial" panose="020B0604020202020204" pitchFamily="34" charset="0"/>
              <a:buChar char="•"/>
            </a:pPr>
            <a:r>
              <a:rPr lang="en-US" sz="1200">
                <a:latin typeface="Arial" panose="020B0604020202020204" pitchFamily="34" charset="0"/>
                <a:cs typeface="Arial" panose="020B0604020202020204" pitchFamily="34" charset="0"/>
              </a:rPr>
              <a:t>Set goals, priorities and focus areas (schoolwide, grade and subject levels)</a:t>
            </a:r>
          </a:p>
          <a:p>
            <a:pPr marL="635508" lvl="1" indent="-342900">
              <a:buFont typeface="Arial" panose="020B0604020202020204" pitchFamily="34" charset="0"/>
              <a:buChar char="•"/>
            </a:pPr>
            <a:r>
              <a:rPr lang="en-US" sz="1200">
                <a:latin typeface="Arial" panose="020B0604020202020204" pitchFamily="34" charset="0"/>
                <a:cs typeface="Arial" panose="020B0604020202020204" pitchFamily="34" charset="0"/>
              </a:rPr>
              <a:t>Plan professional learning and student supports</a:t>
            </a:r>
          </a:p>
          <a:p>
            <a:pPr>
              <a:buFont typeface="Wingdings" panose="05000000000000000000" pitchFamily="2" charset="2"/>
              <a:buChar char="§"/>
            </a:pPr>
            <a:r>
              <a:rPr lang="en-US" sz="1200" b="1">
                <a:latin typeface="Arial" panose="020B0604020202020204" pitchFamily="34" charset="0"/>
                <a:cs typeface="Arial" panose="020B0604020202020204" pitchFamily="34" charset="0"/>
              </a:rPr>
              <a:t>Teachers use them to:</a:t>
            </a:r>
          </a:p>
          <a:p>
            <a:pPr marL="635508" lvl="1" indent="-342900">
              <a:buFont typeface="Arial" panose="020B0604020202020204" pitchFamily="34" charset="0"/>
              <a:buChar char="•"/>
            </a:pPr>
            <a:r>
              <a:rPr lang="en-US" sz="1200">
                <a:latin typeface="Arial" panose="020B0604020202020204" pitchFamily="34" charset="0"/>
                <a:cs typeface="Arial" panose="020B0604020202020204" pitchFamily="34" charset="0"/>
              </a:rPr>
              <a:t>Reflect on impact of instructional practices</a:t>
            </a:r>
          </a:p>
          <a:p>
            <a:pPr marL="635508" lvl="1" indent="-342900">
              <a:buFont typeface="Arial" panose="020B0604020202020204" pitchFamily="34" charset="0"/>
              <a:buChar char="•"/>
            </a:pPr>
            <a:r>
              <a:rPr lang="en-US" sz="1200">
                <a:latin typeface="Arial" panose="020B0604020202020204" pitchFamily="34" charset="0"/>
                <a:cs typeface="Arial" panose="020B0604020202020204" pitchFamily="34" charset="0"/>
              </a:rPr>
              <a:t>Assess student needs and levels of risk</a:t>
            </a:r>
          </a:p>
        </p:txBody>
      </p:sp>
      <p:sp>
        <p:nvSpPr>
          <p:cNvPr id="4" name="Slide Number Placeholder 3"/>
          <p:cNvSpPr>
            <a:spLocks noGrp="1"/>
          </p:cNvSpPr>
          <p:nvPr>
            <p:ph type="sldNum" sz="quarter" idx="5"/>
          </p:nvPr>
        </p:nvSpPr>
        <p:spPr/>
        <p:txBody>
          <a:bodyPr/>
          <a:lstStyle/>
          <a:p>
            <a:fld id="{18CB6E6E-779C-3844-8FB0-CD0306EA26C2}" type="slidenum">
              <a:rPr lang="en-US" smtClean="0"/>
              <a:t>27</a:t>
            </a:fld>
            <a:endParaRPr lang="en-US"/>
          </a:p>
        </p:txBody>
      </p:sp>
    </p:spTree>
    <p:extLst>
      <p:ext uri="{BB962C8B-B14F-4D97-AF65-F5344CB8AC3E}">
        <p14:creationId xmlns:p14="http://schemas.microsoft.com/office/powerpoint/2010/main" val="42719171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indent="0">
              <a:buFont typeface="Arial" pitchFamily="34" charset="0"/>
              <a:buNone/>
              <a:defRPr/>
            </a:pPr>
            <a:r>
              <a:rPr lang="en-US">
                <a:latin typeface="Arial" panose="020B0604020202020204" pitchFamily="34" charset="0"/>
                <a:cs typeface="Arial" panose="020B0604020202020204" pitchFamily="34" charset="0"/>
              </a:rPr>
              <a:t>Let’s now look at the “looking forward” side of PVAAS</a:t>
            </a:r>
          </a:p>
          <a:p>
            <a:pPr lvl="1">
              <a:buFont typeface="Arial" pitchFamily="34" charset="0"/>
              <a:buChar char="•"/>
              <a:defRPr/>
            </a:pPr>
            <a:r>
              <a:rPr lang="en-US">
                <a:latin typeface="Arial" panose="020B0604020202020204" pitchFamily="34" charset="0"/>
                <a:cs typeface="Arial" panose="020B0604020202020204" pitchFamily="34" charset="0"/>
              </a:rPr>
              <a:t> The student projection information is what “looks ahead”</a:t>
            </a:r>
          </a:p>
          <a:p>
            <a:pPr lvl="1">
              <a:buFont typeface="Arial" pitchFamily="34" charset="0"/>
              <a:buChar char="•"/>
              <a:defRPr/>
            </a:pPr>
            <a:r>
              <a:rPr lang="en-US">
                <a:latin typeface="Arial" panose="020B0604020202020204" pitchFamily="34" charset="0"/>
                <a:cs typeface="Arial" panose="020B0604020202020204" pitchFamily="34" charset="0"/>
              </a:rPr>
              <a:t> This information helps educators to assess if students are on the path to proficiency or reaching</a:t>
            </a:r>
            <a:r>
              <a:rPr lang="en-US" baseline="0">
                <a:latin typeface="Arial" panose="020B0604020202020204" pitchFamily="34" charset="0"/>
                <a:cs typeface="Arial" panose="020B0604020202020204" pitchFamily="34" charset="0"/>
              </a:rPr>
              <a:t> an indicated benchmark on future state assessments or college/career readiness exams.</a:t>
            </a:r>
            <a:endParaRPr lang="en-US">
              <a:latin typeface="Arial" panose="020B0604020202020204" pitchFamily="34" charset="0"/>
              <a:cs typeface="Arial" panose="020B0604020202020204" pitchFamily="34" charset="0"/>
            </a:endParaRPr>
          </a:p>
          <a:p>
            <a:pPr lvl="1">
              <a:buFont typeface="Arial" pitchFamily="34" charset="0"/>
              <a:buChar char="•"/>
              <a:defRPr/>
            </a:pPr>
            <a:r>
              <a:rPr lang="en-US">
                <a:latin typeface="Arial" panose="020B0604020202020204" pitchFamily="34" charset="0"/>
                <a:cs typeface="Arial" panose="020B0604020202020204" pitchFamily="34" charset="0"/>
              </a:rPr>
              <a:t> This data is available on several different types of reports in PVAAS.</a:t>
            </a:r>
          </a:p>
          <a:p>
            <a:endParaRPr lang="en-US">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8CB6E6E-779C-3844-8FB0-CD0306EA26C2}" type="slidenum">
              <a:rPr lang="en-US" smtClean="0"/>
              <a:t>28</a:t>
            </a:fld>
            <a:endParaRPr lang="en-US"/>
          </a:p>
        </p:txBody>
      </p:sp>
    </p:spTree>
    <p:extLst>
      <p:ext uri="{BB962C8B-B14F-4D97-AF65-F5344CB8AC3E}">
        <p14:creationId xmlns:p14="http://schemas.microsoft.com/office/powerpoint/2010/main" val="8812377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latin typeface="Arial" panose="020B0604020202020204" pitchFamily="34" charset="0"/>
                <a:ea typeface="ＭＳ Ｐゴシック" pitchFamily="34" charset="-128"/>
                <a:cs typeface="Arial" panose="020B0604020202020204" pitchFamily="34" charset="0"/>
              </a:rPr>
              <a:t>So what are projections?  They are a way to express what is most likely to occur under a certain set of conditions. They inform us about what to expect in the future.</a:t>
            </a:r>
          </a:p>
        </p:txBody>
      </p:sp>
      <p:sp>
        <p:nvSpPr>
          <p:cNvPr id="4" name="Slide Number Placeholder 3"/>
          <p:cNvSpPr>
            <a:spLocks noGrp="1"/>
          </p:cNvSpPr>
          <p:nvPr>
            <p:ph type="sldNum" sz="quarter" idx="5"/>
          </p:nvPr>
        </p:nvSpPr>
        <p:spPr/>
        <p:txBody>
          <a:bodyPr/>
          <a:lstStyle/>
          <a:p>
            <a:fld id="{18CB6E6E-779C-3844-8FB0-CD0306EA26C2}" type="slidenum">
              <a:rPr lang="en-US" smtClean="0"/>
              <a:t>29</a:t>
            </a:fld>
            <a:endParaRPr lang="en-US"/>
          </a:p>
        </p:txBody>
      </p:sp>
    </p:spTree>
    <p:extLst>
      <p:ext uri="{BB962C8B-B14F-4D97-AF65-F5344CB8AC3E}">
        <p14:creationId xmlns:p14="http://schemas.microsoft.com/office/powerpoint/2010/main" val="34108922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F8ECFB-F964-A3B3-98E2-790C4DF8A3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4B772E-03E8-E485-9BCC-79200E28BF7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7BDB558-12A9-7DFF-4EF3-B88DB74B26CC}"/>
              </a:ext>
            </a:extLst>
          </p:cNvPr>
          <p:cNvSpPr>
            <a:spLocks noGrp="1"/>
          </p:cNvSpPr>
          <p:nvPr>
            <p:ph type="body" idx="1"/>
          </p:nvPr>
        </p:nvSpPr>
        <p:spPr/>
        <p:txBody>
          <a:bodyPr/>
          <a:lstStyle/>
          <a:p>
            <a:pPr eaLnBrk="1" hangingPunct="1"/>
            <a:r>
              <a:rPr lang="en-US" sz="1200">
                <a:latin typeface="Arial" panose="020B0604020202020204" pitchFamily="34" charset="0"/>
                <a:cs typeface="Arial" panose="020B0604020202020204" pitchFamily="34" charset="0"/>
              </a:rPr>
              <a:t>[</a:t>
            </a:r>
            <a:r>
              <a:rPr lang="en-US" sz="1200" b="0">
                <a:latin typeface="Arial" panose="020B0604020202020204" pitchFamily="34" charset="0"/>
                <a:cs typeface="Arial" panose="020B0604020202020204" pitchFamily="34" charset="0"/>
              </a:rPr>
              <a:t>SPEAKER’S NOTE: </a:t>
            </a:r>
            <a:r>
              <a:rPr lang="en-US" sz="1200">
                <a:latin typeface="Arial" panose="020B0604020202020204" pitchFamily="34" charset="0"/>
                <a:cs typeface="Arial" panose="020B0604020202020204" pitchFamily="34" charset="0"/>
              </a:rPr>
              <a:t>This is a cover slide for you to customize. Many of the slides in this template have</a:t>
            </a:r>
            <a:r>
              <a:rPr lang="en-US" sz="1200" baseline="0">
                <a:latin typeface="Arial" panose="020B0604020202020204" pitchFamily="34" charset="0"/>
                <a:cs typeface="Arial" panose="020B0604020202020204" pitchFamily="34" charset="0"/>
              </a:rPr>
              <a:t> trainer notes as well for you.]</a:t>
            </a:r>
            <a:endParaRPr lang="en-US" sz="120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690D1086-E5AC-E8E0-C300-0A88D968523A}"/>
              </a:ext>
            </a:extLst>
          </p:cNvPr>
          <p:cNvSpPr>
            <a:spLocks noGrp="1"/>
          </p:cNvSpPr>
          <p:nvPr>
            <p:ph type="sldNum" sz="quarter" idx="5"/>
          </p:nvPr>
        </p:nvSpPr>
        <p:spPr/>
        <p:txBody>
          <a:bodyPr/>
          <a:lstStyle/>
          <a:p>
            <a:fld id="{18CB6E6E-779C-3844-8FB0-CD0306EA26C2}" type="slidenum">
              <a:rPr lang="en-US" smtClean="0"/>
              <a:t>2</a:t>
            </a:fld>
            <a:endParaRPr lang="en-US"/>
          </a:p>
        </p:txBody>
      </p:sp>
    </p:spTree>
    <p:extLst>
      <p:ext uri="{BB962C8B-B14F-4D97-AF65-F5344CB8AC3E}">
        <p14:creationId xmlns:p14="http://schemas.microsoft.com/office/powerpoint/2010/main" val="12279500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a:defRPr/>
            </a:pPr>
            <a:r>
              <a:rPr lang="en-US">
                <a:latin typeface="Arial" panose="020B0604020202020204" pitchFamily="34" charset="0"/>
                <a:cs typeface="Arial" panose="020B0604020202020204" pitchFamily="34" charset="0"/>
              </a:rPr>
              <a:t>One of the strengths of PVAAS as a statewide system is that it contains individual assessment data for students in Pennsylvania across years, no matter where the student was enrolled at the time of the assessment. This assessment history creates what we call the student’s ‘digital backpack’ that follows them through their academic career. At the individual student level, educators can view both the assessment history– or looking back– data for each student in addition to the student’s projections to future assessments– or looking forward– data as they make instructional decisions for students.</a:t>
            </a:r>
          </a:p>
          <a:p>
            <a:endParaRPr lang="en-US">
              <a:latin typeface="Arial" panose="020B0604020202020204" pitchFamily="34" charset="0"/>
              <a:cs typeface="Arial" panose="020B0604020202020204" pitchFamily="34" charset="0"/>
            </a:endParaRPr>
          </a:p>
          <a:p>
            <a:r>
              <a:rPr lang="en-US">
                <a:latin typeface="Arial" panose="020B0604020202020204" pitchFamily="34" charset="0"/>
                <a:cs typeface="Arial" panose="020B0604020202020204" pitchFamily="34" charset="0"/>
              </a:rPr>
              <a:t>At the student level, [read slide].  </a:t>
            </a:r>
          </a:p>
          <a:p>
            <a:endParaRPr lang="en-US">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8CB6E6E-779C-3844-8FB0-CD0306EA26C2}" type="slidenum">
              <a:rPr lang="en-US" smtClean="0"/>
              <a:t>30</a:t>
            </a:fld>
            <a:endParaRPr lang="en-US"/>
          </a:p>
        </p:txBody>
      </p:sp>
    </p:spTree>
    <p:extLst>
      <p:ext uri="{BB962C8B-B14F-4D97-AF65-F5344CB8AC3E}">
        <p14:creationId xmlns:p14="http://schemas.microsoft.com/office/powerpoint/2010/main" val="361255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latin typeface="Arial" panose="020B0604020202020204" pitchFamily="34" charset="0"/>
                <a:cs typeface="Arial" panose="020B0604020202020204" pitchFamily="34" charset="0"/>
              </a:rPr>
              <a:t>For each individual student, an educator can see…</a:t>
            </a:r>
          </a:p>
          <a:p>
            <a:pPr marL="228600" indent="-228600" eaLnBrk="1" hangingPunct="1">
              <a:spcBef>
                <a:spcPct val="0"/>
              </a:spcBef>
              <a:buFont typeface="+mj-lt"/>
              <a:buAutoNum type="arabicPeriod"/>
            </a:pPr>
            <a:r>
              <a:rPr lang="en-US" sz="1200" baseline="0">
                <a:latin typeface="Arial" panose="020B0604020202020204" pitchFamily="34" charset="0"/>
                <a:cs typeface="Arial" panose="020B0604020202020204" pitchFamily="34" charset="0"/>
              </a:rPr>
              <a:t>The student’s entire testing history on prior year’s state assessments – this includes all subjects and content areas</a:t>
            </a:r>
          </a:p>
          <a:p>
            <a:pPr marL="228600" indent="-228600" eaLnBrk="1" hangingPunct="1">
              <a:spcBef>
                <a:spcPct val="0"/>
              </a:spcBef>
              <a:buFont typeface="+mj-lt"/>
              <a:buAutoNum type="arabicPeriod"/>
            </a:pPr>
            <a:r>
              <a:rPr lang="en-US" sz="1200" baseline="0">
                <a:latin typeface="Arial" panose="020B0604020202020204" pitchFamily="34" charset="0"/>
                <a:cs typeface="Arial" panose="020B0604020202020204" pitchFamily="34" charset="0"/>
              </a:rPr>
              <a:t>The student’s PVAAS projections to upcoming state assessments, and</a:t>
            </a:r>
          </a:p>
          <a:p>
            <a:pPr marL="228600" indent="-228600" eaLnBrk="1" hangingPunct="1">
              <a:spcBef>
                <a:spcPct val="0"/>
              </a:spcBef>
              <a:buFont typeface="+mj-lt"/>
              <a:buAutoNum type="arabicPeriod"/>
            </a:pPr>
            <a:r>
              <a:rPr lang="en-US" sz="1200" baseline="0">
                <a:latin typeface="Arial" panose="020B0604020202020204" pitchFamily="34" charset="0"/>
                <a:cs typeface="Arial" panose="020B0604020202020204" pitchFamily="34" charset="0"/>
              </a:rPr>
              <a:t>The student’s projections to upcoming college readiness AP exams.</a:t>
            </a:r>
          </a:p>
          <a:p>
            <a:endParaRPr lang="en-US">
              <a:latin typeface="Arial" panose="020B0604020202020204" pitchFamily="34" charset="0"/>
              <a:cs typeface="Arial" panose="020B0604020202020204" pitchFamily="34" charset="0"/>
            </a:endParaRPr>
          </a:p>
          <a:p>
            <a:r>
              <a:rPr lang="en-US">
                <a:latin typeface="Arial" panose="020B0604020202020204" pitchFamily="34" charset="0"/>
                <a:cs typeface="Arial" panose="020B0604020202020204" pitchFamily="34" charset="0"/>
              </a:rPr>
              <a:t>This data can help a school leader and team plan for a student’s course enrollment, enrichment, or intervention programming. Additionally, it can serve as a data point for teachers to conference with students and families as they work together to plan for a student’s goals and future educational path. This data is available for a school leader and any account holder with student access in PVAAS.</a:t>
            </a:r>
          </a:p>
        </p:txBody>
      </p:sp>
      <p:sp>
        <p:nvSpPr>
          <p:cNvPr id="4" name="Slide Number Placeholder 3"/>
          <p:cNvSpPr>
            <a:spLocks noGrp="1"/>
          </p:cNvSpPr>
          <p:nvPr>
            <p:ph type="sldNum" sz="quarter" idx="5"/>
          </p:nvPr>
        </p:nvSpPr>
        <p:spPr/>
        <p:txBody>
          <a:bodyPr/>
          <a:lstStyle/>
          <a:p>
            <a:fld id="{18CB6E6E-779C-3844-8FB0-CD0306EA26C2}" type="slidenum">
              <a:rPr lang="en-US" smtClean="0"/>
              <a:t>31</a:t>
            </a:fld>
            <a:endParaRPr lang="en-US"/>
          </a:p>
        </p:txBody>
      </p:sp>
    </p:spTree>
    <p:extLst>
      <p:ext uri="{BB962C8B-B14F-4D97-AF65-F5344CB8AC3E}">
        <p14:creationId xmlns:p14="http://schemas.microsoft.com/office/powerpoint/2010/main" val="42488475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eaLnBrk="1" hangingPunct="1">
              <a:spcBef>
                <a:spcPts val="0"/>
              </a:spcBef>
              <a:buFont typeface="Arial" pitchFamily="34" charset="0"/>
              <a:buNone/>
              <a:defRPr/>
            </a:pPr>
            <a:r>
              <a:rPr lang="en-US" sz="1200">
                <a:latin typeface="Arial" pitchFamily="34" charset="0"/>
                <a:cs typeface="Arial" pitchFamily="34" charset="0"/>
              </a:rPr>
              <a:t>The Projection Summary Report takes the individual students and summarizes the probabilities of all students at the selected grade level within the entire district for whom projections can be calculated based on all</a:t>
            </a:r>
            <a:r>
              <a:rPr lang="en-US" sz="1200" baseline="0">
                <a:latin typeface="Arial" pitchFamily="34" charset="0"/>
                <a:cs typeface="Arial" pitchFamily="34" charset="0"/>
              </a:rPr>
              <a:t> prior PSSA testing.</a:t>
            </a:r>
          </a:p>
          <a:p>
            <a:pPr eaLnBrk="1" hangingPunct="1">
              <a:spcBef>
                <a:spcPts val="0"/>
              </a:spcBef>
              <a:buFont typeface="Arial" pitchFamily="34" charset="0"/>
              <a:buNone/>
              <a:defRPr/>
            </a:pPr>
            <a:endParaRPr lang="en-US" sz="1200">
              <a:latin typeface="Arial" pitchFamily="34" charset="0"/>
              <a:cs typeface="Arial" pitchFamily="34" charset="0"/>
            </a:endParaRPr>
          </a:p>
          <a:p>
            <a:pPr eaLnBrk="1" hangingPunct="1">
              <a:spcBef>
                <a:spcPts val="0"/>
              </a:spcBef>
              <a:buFont typeface="Arial" pitchFamily="34" charset="0"/>
              <a:buNone/>
              <a:defRPr/>
            </a:pPr>
            <a:r>
              <a:rPr lang="en-US" sz="1200">
                <a:latin typeface="Arial" pitchFamily="34" charset="0"/>
                <a:cs typeface="Arial" pitchFamily="34" charset="0"/>
              </a:rPr>
              <a:t>There are other Projection Summaries reports available from PVAAS, such as probabilities to Advanced.  Participants are encouraged to explore these other Projection Summary Reports.</a:t>
            </a:r>
          </a:p>
          <a:p>
            <a:endParaRPr lang="en-US"/>
          </a:p>
        </p:txBody>
      </p:sp>
      <p:sp>
        <p:nvSpPr>
          <p:cNvPr id="4" name="Slide Number Placeholder 3"/>
          <p:cNvSpPr>
            <a:spLocks noGrp="1"/>
          </p:cNvSpPr>
          <p:nvPr>
            <p:ph type="sldNum" sz="quarter" idx="5"/>
          </p:nvPr>
        </p:nvSpPr>
        <p:spPr/>
        <p:txBody>
          <a:bodyPr/>
          <a:lstStyle/>
          <a:p>
            <a:fld id="{18CB6E6E-779C-3844-8FB0-CD0306EA26C2}" type="slidenum">
              <a:rPr lang="en-US" smtClean="0"/>
              <a:t>32</a:t>
            </a:fld>
            <a:endParaRPr lang="en-US"/>
          </a:p>
        </p:txBody>
      </p:sp>
    </p:spTree>
    <p:extLst>
      <p:ext uri="{BB962C8B-B14F-4D97-AF65-F5344CB8AC3E}">
        <p14:creationId xmlns:p14="http://schemas.microsoft.com/office/powerpoint/2010/main" val="18292162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a:buFont typeface="Arial" pitchFamily="34" charset="0"/>
              <a:buNone/>
              <a:defRPr/>
            </a:pPr>
            <a:r>
              <a:rPr lang="en-US">
                <a:latin typeface="Arial" panose="020B0604020202020204" pitchFamily="34" charset="0"/>
                <a:cs typeface="Arial" panose="020B0604020202020204" pitchFamily="34" charset="0"/>
              </a:rPr>
              <a:t>Projection reports can be used for planning purposes by both administrators and teachers, just at a slightly different level</a:t>
            </a:r>
          </a:p>
          <a:p>
            <a:pPr>
              <a:buFont typeface="Arial" pitchFamily="34" charset="0"/>
              <a:buNone/>
              <a:defRPr/>
            </a:pPr>
            <a:r>
              <a:rPr lang="en-US">
                <a:latin typeface="Arial" panose="020B0604020202020204" pitchFamily="34" charset="0"/>
                <a:cs typeface="Arial" panose="020B0604020202020204" pitchFamily="34" charset="0"/>
              </a:rPr>
              <a:t>Administrators can use these reports to facilitate </a:t>
            </a:r>
            <a:r>
              <a:rPr lang="en-US" u="sng">
                <a:latin typeface="Arial" panose="020B0604020202020204" pitchFamily="34" charset="0"/>
                <a:cs typeface="Arial" panose="020B0604020202020204" pitchFamily="34" charset="0"/>
              </a:rPr>
              <a:t>program planning</a:t>
            </a:r>
            <a:r>
              <a:rPr lang="en-US">
                <a:latin typeface="Arial" panose="020B0604020202020204" pitchFamily="34" charset="0"/>
                <a:cs typeface="Arial" panose="020B0604020202020204" pitchFamily="34" charset="0"/>
              </a:rPr>
              <a:t>:</a:t>
            </a:r>
          </a:p>
          <a:p>
            <a:pPr marL="654756" lvl="1" indent="-171450">
              <a:buFont typeface="Arial" panose="020B0604020202020204" pitchFamily="34" charset="0"/>
              <a:buChar char="•"/>
            </a:pPr>
            <a:r>
              <a:rPr lang="en-US">
                <a:latin typeface="Arial" panose="020B0604020202020204" pitchFamily="34" charset="0"/>
                <a:cs typeface="Arial" panose="020B0604020202020204" pitchFamily="34" charset="0"/>
              </a:rPr>
              <a:t>Intervention Planning</a:t>
            </a:r>
          </a:p>
          <a:p>
            <a:pPr marL="654756" lvl="1" indent="-171450">
              <a:buFont typeface="Arial" panose="020B0604020202020204" pitchFamily="34" charset="0"/>
              <a:buChar char="•"/>
            </a:pPr>
            <a:r>
              <a:rPr lang="en-US">
                <a:latin typeface="Arial" panose="020B0604020202020204" pitchFamily="34" charset="0"/>
                <a:cs typeface="Arial" panose="020B0604020202020204" pitchFamily="34" charset="0"/>
              </a:rPr>
              <a:t>Resource Allocation</a:t>
            </a:r>
          </a:p>
          <a:p>
            <a:pPr marL="654756" lvl="1" indent="-171450">
              <a:buFont typeface="Arial" panose="020B0604020202020204" pitchFamily="34" charset="0"/>
              <a:buChar char="•"/>
            </a:pPr>
            <a:r>
              <a:rPr lang="en-US">
                <a:latin typeface="Arial" panose="020B0604020202020204" pitchFamily="34" charset="0"/>
                <a:cs typeface="Arial" panose="020B0604020202020204" pitchFamily="34" charset="0"/>
              </a:rPr>
              <a:t>Course Availability &amp; Placement Decisions</a:t>
            </a:r>
          </a:p>
          <a:p>
            <a:pPr marL="654756" lvl="1" indent="-171450">
              <a:buFont typeface="Arial" panose="020B0604020202020204" pitchFamily="34" charset="0"/>
              <a:buChar char="•"/>
            </a:pPr>
            <a:r>
              <a:rPr lang="en-US">
                <a:latin typeface="Arial" panose="020B0604020202020204" pitchFamily="34" charset="0"/>
                <a:cs typeface="Arial" panose="020B0604020202020204" pitchFamily="34" charset="0"/>
              </a:rPr>
              <a:t>Grade-level and Course-level Planning</a:t>
            </a:r>
          </a:p>
          <a:p>
            <a:pPr marL="654756" lvl="1" indent="-171450">
              <a:buFont typeface="Arial" panose="020B0604020202020204" pitchFamily="34" charset="0"/>
              <a:buChar char="•"/>
            </a:pPr>
            <a:r>
              <a:rPr lang="en-US">
                <a:latin typeface="Arial" panose="020B0604020202020204" pitchFamily="34" charset="0"/>
                <a:cs typeface="Arial" panose="020B0604020202020204" pitchFamily="34" charset="0"/>
              </a:rPr>
              <a:t>School-level Planning</a:t>
            </a:r>
          </a:p>
          <a:p>
            <a:pPr marL="654756" lvl="1" indent="-171450">
              <a:buFont typeface="Arial" panose="020B0604020202020204" pitchFamily="34" charset="0"/>
              <a:buChar char="•"/>
            </a:pPr>
            <a:r>
              <a:rPr lang="en-US">
                <a:latin typeface="Arial" panose="020B0604020202020204" pitchFamily="34" charset="0"/>
                <a:cs typeface="Arial" panose="020B0604020202020204" pitchFamily="34" charset="0"/>
              </a:rPr>
              <a:t>Comprehensive Planning</a:t>
            </a:r>
          </a:p>
          <a:p>
            <a:pPr marL="0" indent="0">
              <a:buFont typeface="Arial" panose="020B0604020202020204" pitchFamily="34" charset="0"/>
              <a:buNone/>
              <a:defRPr/>
            </a:pPr>
            <a:r>
              <a:rPr lang="en-US">
                <a:latin typeface="Arial" panose="020B0604020202020204" pitchFamily="34" charset="0"/>
                <a:cs typeface="Arial" panose="020B0604020202020204" pitchFamily="34" charset="0"/>
              </a:rPr>
              <a:t>Teachers can use these reports to facilitate </a:t>
            </a:r>
            <a:r>
              <a:rPr lang="en-US" u="sng">
                <a:latin typeface="Arial" panose="020B0604020202020204" pitchFamily="34" charset="0"/>
                <a:cs typeface="Arial" panose="020B0604020202020204" pitchFamily="34" charset="0"/>
              </a:rPr>
              <a:t>instructional planning</a:t>
            </a:r>
            <a:r>
              <a:rPr lang="en-US">
                <a:latin typeface="Arial" panose="020B0604020202020204" pitchFamily="34" charset="0"/>
                <a:cs typeface="Arial" panose="020B0604020202020204" pitchFamily="34" charset="0"/>
              </a:rPr>
              <a:t>:</a:t>
            </a:r>
          </a:p>
          <a:p>
            <a:pPr marL="645718" lvl="1" indent="-171450">
              <a:buFont typeface="Arial" panose="020B0604020202020204" pitchFamily="34" charset="0"/>
              <a:buChar char="•"/>
            </a:pPr>
            <a:r>
              <a:rPr lang="en-US">
                <a:latin typeface="Arial" panose="020B0604020202020204" pitchFamily="34" charset="0"/>
                <a:cs typeface="Arial" panose="020B0604020202020204" pitchFamily="34" charset="0"/>
              </a:rPr>
              <a:t>Proportion of students on a path to success (proficiency or higher)</a:t>
            </a:r>
          </a:p>
          <a:p>
            <a:pPr marL="645718" lvl="1" indent="-171450">
              <a:buFont typeface="Arial" panose="020B0604020202020204" pitchFamily="34" charset="0"/>
              <a:buChar char="•"/>
            </a:pPr>
            <a:r>
              <a:rPr lang="en-US">
                <a:latin typeface="Arial" panose="020B0604020202020204" pitchFamily="34" charset="0"/>
                <a:cs typeface="Arial" panose="020B0604020202020204" pitchFamily="34" charset="0"/>
              </a:rPr>
              <a:t>Proportion of students in need of additional support for reaching proficient or advanced levels of performance</a:t>
            </a:r>
          </a:p>
          <a:p>
            <a:pPr marL="645718" lvl="1" indent="-171450">
              <a:buFont typeface="Arial" panose="020B0604020202020204" pitchFamily="34" charset="0"/>
              <a:buChar char="•"/>
            </a:pPr>
            <a:r>
              <a:rPr lang="en-US">
                <a:latin typeface="Arial" panose="020B0604020202020204" pitchFamily="34" charset="0"/>
                <a:cs typeface="Arial" panose="020B0604020202020204" pitchFamily="34" charset="0"/>
              </a:rPr>
              <a:t>Plan for instructional strategies and classroom practices based on students’ needs</a:t>
            </a:r>
          </a:p>
        </p:txBody>
      </p:sp>
      <p:sp>
        <p:nvSpPr>
          <p:cNvPr id="4" name="Slide Number Placeholder 3"/>
          <p:cNvSpPr>
            <a:spLocks noGrp="1"/>
          </p:cNvSpPr>
          <p:nvPr>
            <p:ph type="sldNum" sz="quarter" idx="5"/>
          </p:nvPr>
        </p:nvSpPr>
        <p:spPr/>
        <p:txBody>
          <a:bodyPr/>
          <a:lstStyle/>
          <a:p>
            <a:fld id="{18CB6E6E-779C-3844-8FB0-CD0306EA26C2}" type="slidenum">
              <a:rPr lang="en-US" smtClean="0"/>
              <a:t>33</a:t>
            </a:fld>
            <a:endParaRPr lang="en-US"/>
          </a:p>
        </p:txBody>
      </p:sp>
    </p:spTree>
    <p:extLst>
      <p:ext uri="{BB962C8B-B14F-4D97-AF65-F5344CB8AC3E}">
        <p14:creationId xmlns:p14="http://schemas.microsoft.com/office/powerpoint/2010/main" val="40683900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a:spcBef>
                <a:spcPts val="0"/>
              </a:spcBef>
              <a:buFont typeface="Arial" pitchFamily="34" charset="0"/>
              <a:buNone/>
              <a:defRPr/>
            </a:pPr>
            <a:r>
              <a:rPr lang="en-US" sz="1200">
                <a:latin typeface="Arial" pitchFamily="34" charset="0"/>
                <a:cs typeface="Arial" pitchFamily="34" charset="0"/>
              </a:rPr>
              <a:t>Please be aware that you can access PVAAS Help Menus if you need assistance with any report within the system. </a:t>
            </a:r>
          </a:p>
        </p:txBody>
      </p:sp>
      <p:sp>
        <p:nvSpPr>
          <p:cNvPr id="4" name="Slide Number Placeholder 3"/>
          <p:cNvSpPr>
            <a:spLocks noGrp="1"/>
          </p:cNvSpPr>
          <p:nvPr>
            <p:ph type="sldNum" sz="quarter" idx="5"/>
          </p:nvPr>
        </p:nvSpPr>
        <p:spPr/>
        <p:txBody>
          <a:bodyPr/>
          <a:lstStyle/>
          <a:p>
            <a:fld id="{18CB6E6E-779C-3844-8FB0-CD0306EA26C2}" type="slidenum">
              <a:rPr lang="en-US" smtClean="0"/>
              <a:t>34</a:t>
            </a:fld>
            <a:endParaRPr lang="en-US"/>
          </a:p>
        </p:txBody>
      </p:sp>
    </p:spTree>
    <p:extLst>
      <p:ext uri="{BB962C8B-B14F-4D97-AF65-F5344CB8AC3E}">
        <p14:creationId xmlns:p14="http://schemas.microsoft.com/office/powerpoint/2010/main" val="8592173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BD3813-081E-0BA5-CEFD-BEFC80203E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1076F6-3C74-9339-66A4-74ECA2139CE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7D53C4D-93C6-D77A-4500-18BE9A732956}"/>
              </a:ext>
            </a:extLst>
          </p:cNvPr>
          <p:cNvSpPr>
            <a:spLocks noGrp="1"/>
          </p:cNvSpPr>
          <p:nvPr>
            <p:ph type="body" idx="1"/>
          </p:nvPr>
        </p:nvSpPr>
        <p:spPr/>
        <p:txBody>
          <a:bodyPr/>
          <a:lstStyle/>
          <a:p>
            <a:pPr>
              <a:spcBef>
                <a:spcPts val="0"/>
              </a:spcBef>
              <a:buFont typeface="Arial" pitchFamily="34" charset="0"/>
              <a:buNone/>
              <a:defRPr/>
            </a:pPr>
            <a:r>
              <a:rPr lang="en-US" sz="1200">
                <a:latin typeface="Arial" pitchFamily="34" charset="0"/>
                <a:cs typeface="Arial" pitchFamily="34" charset="0"/>
              </a:rPr>
              <a:t>Please be aware that you can access PVAAS e-Learning Modules on various topics, as well.</a:t>
            </a:r>
          </a:p>
        </p:txBody>
      </p:sp>
      <p:sp>
        <p:nvSpPr>
          <p:cNvPr id="4" name="Slide Number Placeholder 3">
            <a:extLst>
              <a:ext uri="{FF2B5EF4-FFF2-40B4-BE49-F238E27FC236}">
                <a16:creationId xmlns:a16="http://schemas.microsoft.com/office/drawing/2014/main" id="{DC1B3C83-8AA2-CA56-0596-C5661D2F43AB}"/>
              </a:ext>
            </a:extLst>
          </p:cNvPr>
          <p:cNvSpPr>
            <a:spLocks noGrp="1"/>
          </p:cNvSpPr>
          <p:nvPr>
            <p:ph type="sldNum" sz="quarter" idx="5"/>
          </p:nvPr>
        </p:nvSpPr>
        <p:spPr/>
        <p:txBody>
          <a:bodyPr/>
          <a:lstStyle/>
          <a:p>
            <a:fld id="{18CB6E6E-779C-3844-8FB0-CD0306EA26C2}" type="slidenum">
              <a:rPr lang="en-US" smtClean="0"/>
              <a:t>35</a:t>
            </a:fld>
            <a:endParaRPr lang="en-US"/>
          </a:p>
        </p:txBody>
      </p:sp>
    </p:spTree>
    <p:extLst>
      <p:ext uri="{BB962C8B-B14F-4D97-AF65-F5344CB8AC3E}">
        <p14:creationId xmlns:p14="http://schemas.microsoft.com/office/powerpoint/2010/main" val="16304021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This slide helps frame how we can use PVAAS data at a high level to tell the story of what’s happening in our schools and where we may need to focus next. PVAAS doesn’t just give us isolated numbers—it helps us see trends that matter for planning, equity, and improvement. </a:t>
            </a:r>
          </a:p>
          <a:p>
            <a:endParaRPr lang="en-US"/>
          </a:p>
          <a:p>
            <a:r>
              <a:rPr lang="en-US"/>
              <a:t>Growth: One of the most powerful features of PVAAS is that it shows us student growth—not just where students are, but how far they’ve come. This is especially important when achievement alone doesn’t tell the whole story. </a:t>
            </a:r>
          </a:p>
          <a:p>
            <a:endParaRPr lang="en-US"/>
          </a:p>
          <a:p>
            <a:r>
              <a:rPr lang="en-US"/>
              <a:t>Achievement: We can also use the reports to look at how our students are performing against grade-level standards. When we pair this with growth data, we can identify where students are both excelling and where they need more targeted support. </a:t>
            </a:r>
          </a:p>
          <a:p>
            <a:endParaRPr lang="en-US"/>
          </a:p>
          <a:p>
            <a:r>
              <a:rPr lang="en-US"/>
              <a:t>Over time: PVAAS lets us look at patterns across years. Are we seeing consistent growth in a grade level or subject? Did a new initiative last year show an impact? This helps us reflect on what’s working and plan strategically over multiple years.</a:t>
            </a:r>
          </a:p>
          <a:p>
            <a:endParaRPr lang="en-US"/>
          </a:p>
          <a:p>
            <a:r>
              <a:rPr lang="en-US"/>
              <a:t>All students: We’re able to disaggregate the data by different groups—such as economically disadvantaged, English Learners, or students receiving special education services. This ensures we’re asking: Are </a:t>
            </a:r>
            <a:r>
              <a:rPr lang="en-US" i="1"/>
              <a:t>all</a:t>
            </a:r>
            <a:r>
              <a:rPr lang="en-US"/>
              <a:t> of our students growing? Are </a:t>
            </a:r>
            <a:r>
              <a:rPr lang="en-US" i="1"/>
              <a:t>all</a:t>
            </a:r>
            <a:r>
              <a:rPr lang="en-US"/>
              <a:t> of our students achieving? If not, we know where to look more closely.</a:t>
            </a:r>
          </a:p>
          <a:p>
            <a:endParaRPr lang="en-US"/>
          </a:p>
          <a:p>
            <a:r>
              <a:rPr lang="en-US"/>
              <a:t>This is one of the key takeaways: PVAAS helps us prioritize. Where we see concerning patterns—such as a cohort not meeting growth targets for multiple years—that’s a red flag for deeper analysis. It doesn’t give us all the answers, but it tells us where to look.</a:t>
            </a:r>
          </a:p>
        </p:txBody>
      </p:sp>
      <p:sp>
        <p:nvSpPr>
          <p:cNvPr id="4" name="Slide Number Placeholder 3"/>
          <p:cNvSpPr>
            <a:spLocks noGrp="1"/>
          </p:cNvSpPr>
          <p:nvPr>
            <p:ph type="sldNum" sz="quarter" idx="5"/>
          </p:nvPr>
        </p:nvSpPr>
        <p:spPr/>
        <p:txBody>
          <a:bodyPr/>
          <a:lstStyle/>
          <a:p>
            <a:fld id="{18CB6E6E-779C-3844-8FB0-CD0306EA26C2}" type="slidenum">
              <a:rPr lang="en-US" smtClean="0"/>
              <a:t>36</a:t>
            </a:fld>
            <a:endParaRPr lang="en-US"/>
          </a:p>
        </p:txBody>
      </p:sp>
    </p:spTree>
    <p:extLst>
      <p:ext uri="{BB962C8B-B14F-4D97-AF65-F5344CB8AC3E}">
        <p14:creationId xmlns:p14="http://schemas.microsoft.com/office/powerpoint/2010/main" val="3396545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slide is about moving from awareness to action. Once we have the big-picture trends from PVAAS, this is how we begin to use the data in practical ways—ways that inform our continuous improvement efforts, instructional priorities, and system-level decisions. Highlight future plans.</a:t>
            </a:r>
            <a:endParaRPr lang="en-US">
              <a:cs typeface="Calibri" panose="020F0502020204030204" pitchFamily="34" charset="0"/>
            </a:endParaRPr>
          </a:p>
        </p:txBody>
      </p:sp>
      <p:sp>
        <p:nvSpPr>
          <p:cNvPr id="4" name="Slide Number Placeholder 3"/>
          <p:cNvSpPr>
            <a:spLocks noGrp="1"/>
          </p:cNvSpPr>
          <p:nvPr>
            <p:ph type="sldNum" sz="quarter" idx="5"/>
          </p:nvPr>
        </p:nvSpPr>
        <p:spPr/>
        <p:txBody>
          <a:bodyPr/>
          <a:lstStyle/>
          <a:p>
            <a:fld id="{7F27A4AA-9365-4546-9BF7-2FABBFF48B97}" type="slidenum">
              <a:rPr lang="en-US" smtClean="0"/>
              <a:t>37</a:t>
            </a:fld>
            <a:endParaRPr lang="en-US"/>
          </a:p>
        </p:txBody>
      </p:sp>
    </p:spTree>
    <p:extLst>
      <p:ext uri="{BB962C8B-B14F-4D97-AF65-F5344CB8AC3E}">
        <p14:creationId xmlns:p14="http://schemas.microsoft.com/office/powerpoint/2010/main" val="4475508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latin typeface="Arial" panose="020B0604020202020204" pitchFamily="34" charset="0"/>
                <a:cs typeface="Arial" panose="020B0604020202020204" pitchFamily="34" charset="0"/>
              </a:rPr>
              <a:t>[Customize with your district logo and contact information.]</a:t>
            </a:r>
          </a:p>
        </p:txBody>
      </p:sp>
      <p:sp>
        <p:nvSpPr>
          <p:cNvPr id="4" name="Slide Number Placeholder 3"/>
          <p:cNvSpPr>
            <a:spLocks noGrp="1"/>
          </p:cNvSpPr>
          <p:nvPr>
            <p:ph type="sldNum" sz="quarter" idx="5"/>
          </p:nvPr>
        </p:nvSpPr>
        <p:spPr/>
        <p:txBody>
          <a:bodyPr/>
          <a:lstStyle/>
          <a:p>
            <a:fld id="{18CB6E6E-779C-3844-8FB0-CD0306EA26C2}" type="slidenum">
              <a:rPr lang="en-US" smtClean="0"/>
              <a:t>38</a:t>
            </a:fld>
            <a:endParaRPr lang="en-US"/>
          </a:p>
        </p:txBody>
      </p:sp>
    </p:spTree>
    <p:extLst>
      <p:ext uri="{BB962C8B-B14F-4D97-AF65-F5344CB8AC3E}">
        <p14:creationId xmlns:p14="http://schemas.microsoft.com/office/powerpoint/2010/main" val="10588574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eaLnBrk="1" hangingPunct="1">
              <a:spcBef>
                <a:spcPts val="0"/>
              </a:spcBef>
              <a:buFont typeface="Arial" pitchFamily="34" charset="0"/>
              <a:buNone/>
            </a:pPr>
            <a:r>
              <a:rPr lang="en-US" sz="1200">
                <a:latin typeface="Arial" pitchFamily="34" charset="0"/>
                <a:cs typeface="Arial" pitchFamily="34" charset="0"/>
              </a:rPr>
              <a:t>Let’s look at how we have traditionally viewed school achievement. </a:t>
            </a:r>
          </a:p>
          <a:p>
            <a:pPr eaLnBrk="1" hangingPunct="1">
              <a:spcBef>
                <a:spcPts val="0"/>
              </a:spcBef>
              <a:buFont typeface="Arial" pitchFamily="34" charset="0"/>
              <a:buNone/>
            </a:pPr>
            <a:endParaRPr lang="en-US" sz="1200">
              <a:latin typeface="Arial" pitchFamily="34" charset="0"/>
              <a:cs typeface="Arial" pitchFamily="34" charset="0"/>
            </a:endParaRPr>
          </a:p>
          <a:p>
            <a:pPr eaLnBrk="1" hangingPunct="1">
              <a:spcBef>
                <a:spcPts val="0"/>
              </a:spcBef>
              <a:buFontTx/>
              <a:buNone/>
            </a:pPr>
            <a:r>
              <a:rPr lang="en-US" sz="1200">
                <a:latin typeface="Arial" pitchFamily="34" charset="0"/>
                <a:cs typeface="Arial" pitchFamily="34" charset="0"/>
              </a:rPr>
              <a:t>We give a summative assessment, usually at the end of the school year, and see whether or not students are measuring up to end of year expectations, without taking into account their starting point.</a:t>
            </a:r>
          </a:p>
          <a:p>
            <a:pPr eaLnBrk="1" hangingPunct="1">
              <a:spcBef>
                <a:spcPts val="0"/>
              </a:spcBef>
              <a:buFontTx/>
              <a:buNone/>
            </a:pPr>
            <a:endParaRPr lang="en-US" sz="1200">
              <a:latin typeface="Arial" pitchFamily="34" charset="0"/>
              <a:cs typeface="Arial" pitchFamily="34" charset="0"/>
            </a:endParaRPr>
          </a:p>
          <a:p>
            <a:pPr eaLnBrk="1" hangingPunct="1">
              <a:spcBef>
                <a:spcPts val="0"/>
              </a:spcBef>
              <a:buFontTx/>
              <a:buNone/>
            </a:pPr>
            <a:r>
              <a:rPr lang="en-US" sz="1200">
                <a:latin typeface="Arial" pitchFamily="34" charset="0"/>
                <a:cs typeface="Arial" pitchFamily="34" charset="0"/>
              </a:rPr>
              <a:t>By looking at end of year performance, we can conclude that some students, schools or districts are “low,” “average,” or “high” in terms of student achievement. </a:t>
            </a:r>
          </a:p>
          <a:p>
            <a:pPr eaLnBrk="1" hangingPunct="1">
              <a:spcBef>
                <a:spcPts val="0"/>
              </a:spcBef>
              <a:buFontTx/>
              <a:buNone/>
            </a:pPr>
            <a:endParaRPr lang="en-US" sz="1200">
              <a:latin typeface="Arial" pitchFamily="34" charset="0"/>
              <a:cs typeface="Arial" pitchFamily="34" charset="0"/>
            </a:endParaRPr>
          </a:p>
          <a:p>
            <a:pPr eaLnBrk="1" hangingPunct="1">
              <a:spcBef>
                <a:spcPts val="0"/>
              </a:spcBef>
              <a:buFontTx/>
              <a:buNone/>
            </a:pPr>
            <a:r>
              <a:rPr lang="en-US" sz="1200">
                <a:latin typeface="Arial" pitchFamily="34" charset="0"/>
                <a:cs typeface="Arial" pitchFamily="34" charset="0"/>
              </a:rPr>
              <a:t>However, this does not provide the entire picture as we are trying to make data-informed decisions in our schools and LEAs/ districts.</a:t>
            </a:r>
          </a:p>
          <a:p>
            <a:pPr eaLnBrk="1" hangingPunct="1">
              <a:spcBef>
                <a:spcPts val="0"/>
              </a:spcBef>
              <a:buFontTx/>
              <a:buNone/>
            </a:pPr>
            <a:endParaRPr lang="en-US" sz="1200">
              <a:latin typeface="Arial" pitchFamily="34" charset="0"/>
              <a:cs typeface="Arial" pitchFamily="34" charset="0"/>
            </a:endParaRPr>
          </a:p>
          <a:p>
            <a:pPr eaLnBrk="1" hangingPunct="1">
              <a:spcBef>
                <a:spcPts val="0"/>
              </a:spcBef>
              <a:buFontTx/>
              <a:buNone/>
            </a:pPr>
            <a:r>
              <a:rPr lang="en-US" sz="1200">
                <a:latin typeface="Arial" pitchFamily="34" charset="0"/>
                <a:cs typeface="Arial" pitchFamily="34" charset="0"/>
              </a:rPr>
              <a:t>This does </a:t>
            </a:r>
            <a:r>
              <a:rPr lang="en-US" sz="1200" u="none">
                <a:latin typeface="Arial" pitchFamily="34" charset="0"/>
                <a:cs typeface="Arial" pitchFamily="34" charset="0"/>
              </a:rPr>
              <a:t>NOT</a:t>
            </a:r>
            <a:r>
              <a:rPr lang="en-US" sz="1200">
                <a:latin typeface="Arial" pitchFamily="34" charset="0"/>
                <a:cs typeface="Arial" pitchFamily="34" charset="0"/>
              </a:rPr>
              <a:t> tell us about student growth, or progress, that may have occurred during that school year – because we are not taking the starting point into consideration. </a:t>
            </a:r>
          </a:p>
          <a:p>
            <a:endParaRPr lang="en-US"/>
          </a:p>
        </p:txBody>
      </p:sp>
      <p:sp>
        <p:nvSpPr>
          <p:cNvPr id="4" name="Slide Number Placeholder 3"/>
          <p:cNvSpPr>
            <a:spLocks noGrp="1"/>
          </p:cNvSpPr>
          <p:nvPr>
            <p:ph type="sldNum" sz="quarter" idx="5"/>
          </p:nvPr>
        </p:nvSpPr>
        <p:spPr/>
        <p:txBody>
          <a:bodyPr/>
          <a:lstStyle/>
          <a:p>
            <a:fld id="{18CB6E6E-779C-3844-8FB0-CD0306EA26C2}" type="slidenum">
              <a:rPr lang="en-US" smtClean="0"/>
              <a:t>3</a:t>
            </a:fld>
            <a:endParaRPr lang="en-US"/>
          </a:p>
        </p:txBody>
      </p:sp>
    </p:spTree>
    <p:extLst>
      <p:ext uri="{BB962C8B-B14F-4D97-AF65-F5344CB8AC3E}">
        <p14:creationId xmlns:p14="http://schemas.microsoft.com/office/powerpoint/2010/main" val="39722312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eaLnBrk="1" hangingPunct="1">
              <a:spcBef>
                <a:spcPts val="0"/>
              </a:spcBef>
              <a:buFontTx/>
              <a:buNone/>
            </a:pPr>
            <a:r>
              <a:rPr lang="en-US" sz="1200">
                <a:latin typeface="Arial" pitchFamily="34" charset="0"/>
                <a:cs typeface="Arial" pitchFamily="34" charset="0"/>
              </a:rPr>
              <a:t>PVAAS growth DOES take into account the starting point. </a:t>
            </a:r>
          </a:p>
          <a:p>
            <a:pPr eaLnBrk="1" hangingPunct="1">
              <a:spcBef>
                <a:spcPts val="0"/>
              </a:spcBef>
              <a:buFontTx/>
              <a:buNone/>
            </a:pPr>
            <a:endParaRPr lang="en-US" sz="1200">
              <a:latin typeface="Arial" pitchFamily="34" charset="0"/>
              <a:cs typeface="Arial" pitchFamily="34" charset="0"/>
            </a:endParaRPr>
          </a:p>
          <a:p>
            <a:pPr eaLnBrk="1" hangingPunct="1">
              <a:spcBef>
                <a:spcPts val="0"/>
              </a:spcBef>
              <a:buFontTx/>
              <a:buNone/>
            </a:pPr>
            <a:r>
              <a:rPr lang="en-US" sz="1200">
                <a:latin typeface="Arial" pitchFamily="34" charset="0"/>
                <a:cs typeface="Arial" pitchFamily="34" charset="0"/>
              </a:rPr>
              <a:t>PVAAS is a different way of looking at the data that adds the critical dimension of growth, or progress.</a:t>
            </a:r>
          </a:p>
          <a:p>
            <a:pPr eaLnBrk="1" hangingPunct="1">
              <a:spcBef>
                <a:spcPts val="0"/>
              </a:spcBef>
              <a:buFontTx/>
              <a:buNone/>
            </a:pPr>
            <a:endParaRPr lang="en-US" sz="1200">
              <a:latin typeface="Arial" pitchFamily="34" charset="0"/>
              <a:cs typeface="Arial" pitchFamily="34" charset="0"/>
            </a:endParaRPr>
          </a:p>
          <a:p>
            <a:pPr eaLnBrk="1" hangingPunct="1">
              <a:spcBef>
                <a:spcPts val="0"/>
              </a:spcBef>
              <a:buFontTx/>
              <a:buNone/>
            </a:pPr>
            <a:r>
              <a:rPr lang="en-US" sz="1200">
                <a:latin typeface="Arial" pitchFamily="34" charset="0"/>
                <a:cs typeface="Arial" pitchFamily="34" charset="0"/>
              </a:rPr>
              <a:t>It is not another test but a comprehensive analysis of achievement trends and progress rates. </a:t>
            </a:r>
          </a:p>
          <a:p>
            <a:pPr eaLnBrk="1" hangingPunct="1">
              <a:spcBef>
                <a:spcPts val="0"/>
              </a:spcBef>
              <a:buFontTx/>
              <a:buNone/>
            </a:pPr>
            <a:endParaRPr lang="en-US" sz="1200">
              <a:latin typeface="Arial" pitchFamily="34" charset="0"/>
              <a:cs typeface="Arial" pitchFamily="34" charset="0"/>
            </a:endParaRPr>
          </a:p>
          <a:p>
            <a:pPr eaLnBrk="1" hangingPunct="1">
              <a:spcBef>
                <a:spcPts val="0"/>
              </a:spcBef>
              <a:buFontTx/>
              <a:buNone/>
            </a:pPr>
            <a:r>
              <a:rPr lang="en-US" sz="1200">
                <a:latin typeface="Arial" pitchFamily="34" charset="0"/>
                <a:cs typeface="Arial" pitchFamily="34" charset="0"/>
              </a:rPr>
              <a:t>With PVAAS we are able to look at BOTH progress AND the level of achievement at a given point in time.</a:t>
            </a:r>
          </a:p>
          <a:p>
            <a:pPr eaLnBrk="1" hangingPunct="1">
              <a:spcBef>
                <a:spcPts val="0"/>
              </a:spcBef>
              <a:buFontTx/>
              <a:buNone/>
            </a:pPr>
            <a:endParaRPr lang="en-US" sz="1200">
              <a:latin typeface="Arial" pitchFamily="34" charset="0"/>
              <a:cs typeface="Arial" pitchFamily="34" charset="0"/>
            </a:endParaRPr>
          </a:p>
          <a:p>
            <a:pPr eaLnBrk="1" hangingPunct="1">
              <a:spcBef>
                <a:spcPts val="0"/>
              </a:spcBef>
              <a:buFontTx/>
              <a:buNone/>
            </a:pPr>
            <a:r>
              <a:rPr lang="en-US" sz="1200">
                <a:latin typeface="Arial" pitchFamily="34" charset="0"/>
                <a:cs typeface="Arial" pitchFamily="34" charset="0"/>
              </a:rPr>
              <a:t>PVAAS is able to provide a measure that illustrates what effect “schooling” has had on students, regardless of variables such as ethnicity, socio-economic, EL and disability status.</a:t>
            </a:r>
          </a:p>
          <a:p>
            <a:pPr eaLnBrk="1" hangingPunct="1">
              <a:spcBef>
                <a:spcPts val="0"/>
              </a:spcBef>
              <a:buFontTx/>
              <a:buNone/>
            </a:pPr>
            <a:endParaRPr lang="en-US" sz="1200">
              <a:latin typeface="Arial" pitchFamily="34" charset="0"/>
              <a:cs typeface="Arial" pitchFamily="34" charset="0"/>
            </a:endParaRPr>
          </a:p>
          <a:p>
            <a:pPr eaLnBrk="1" hangingPunct="1">
              <a:spcBef>
                <a:spcPts val="0"/>
              </a:spcBef>
              <a:buFontTx/>
              <a:buNone/>
            </a:pPr>
            <a:r>
              <a:rPr lang="en-US" sz="1200">
                <a:latin typeface="Arial" pitchFamily="34" charset="0"/>
                <a:cs typeface="Arial" pitchFamily="34" charset="0"/>
              </a:rPr>
              <a:t>PVAAS indicates the growth, or progress, these groups of students have made between state assessments (PSSA) on an annual basis.</a:t>
            </a:r>
          </a:p>
          <a:p>
            <a:pPr eaLnBrk="1" hangingPunct="1">
              <a:spcBef>
                <a:spcPts val="0"/>
              </a:spcBef>
              <a:buFontTx/>
              <a:buNone/>
            </a:pPr>
            <a:endParaRPr lang="en-US" sz="1200">
              <a:latin typeface="Arial" pitchFamily="34" charset="0"/>
              <a:cs typeface="Arial" pitchFamily="34" charset="0"/>
            </a:endParaRPr>
          </a:p>
          <a:p>
            <a:pPr eaLnBrk="1" hangingPunct="1">
              <a:spcBef>
                <a:spcPts val="0"/>
              </a:spcBef>
              <a:buFontTx/>
              <a:buNone/>
            </a:pPr>
            <a:r>
              <a:rPr lang="en-US" sz="1200">
                <a:latin typeface="Arial" pitchFamily="34" charset="0"/>
                <a:cs typeface="Arial" pitchFamily="34" charset="0"/>
              </a:rPr>
              <a:t>PVAAS is the only PDE data tool that provides these measures of growth.</a:t>
            </a:r>
          </a:p>
          <a:p>
            <a:endParaRPr lang="en-US"/>
          </a:p>
        </p:txBody>
      </p:sp>
      <p:sp>
        <p:nvSpPr>
          <p:cNvPr id="4" name="Slide Number Placeholder 3"/>
          <p:cNvSpPr>
            <a:spLocks noGrp="1"/>
          </p:cNvSpPr>
          <p:nvPr>
            <p:ph type="sldNum" sz="quarter" idx="5"/>
          </p:nvPr>
        </p:nvSpPr>
        <p:spPr/>
        <p:txBody>
          <a:bodyPr/>
          <a:lstStyle/>
          <a:p>
            <a:fld id="{18CB6E6E-779C-3844-8FB0-CD0306EA26C2}" type="slidenum">
              <a:rPr lang="en-US" smtClean="0"/>
              <a:t>4</a:t>
            </a:fld>
            <a:endParaRPr lang="en-US"/>
          </a:p>
        </p:txBody>
      </p:sp>
    </p:spTree>
    <p:extLst>
      <p:ext uri="{BB962C8B-B14F-4D97-AF65-F5344CB8AC3E}">
        <p14:creationId xmlns:p14="http://schemas.microsoft.com/office/powerpoint/2010/main" val="5519074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eaLnBrk="1" hangingPunct="1">
              <a:spcBef>
                <a:spcPct val="0"/>
              </a:spcBef>
            </a:pPr>
            <a:r>
              <a:rPr lang="en-US" altLang="en-US">
                <a:latin typeface="Arial" panose="020B0604020202020204" pitchFamily="34" charset="0"/>
                <a:ea typeface="MS PGothic" pitchFamily="34" charset="-128"/>
                <a:cs typeface="Arial" panose="020B0604020202020204" pitchFamily="34" charset="0"/>
              </a:rPr>
              <a:t>As you review your PVAAS reporting, an important thing to remember</a:t>
            </a:r>
            <a:r>
              <a:rPr lang="en-US" altLang="en-US" baseline="0">
                <a:latin typeface="Arial" panose="020B0604020202020204" pitchFamily="34" charset="0"/>
                <a:ea typeface="MS PGothic" pitchFamily="34" charset="-128"/>
                <a:cs typeface="Arial" panose="020B0604020202020204" pitchFamily="34" charset="0"/>
              </a:rPr>
              <a:t> is the difference between achievement and growth, and how they work together to provide a more complete picture of student learning. While both achievement and growth are important information to you, they provide you with different information.</a:t>
            </a:r>
          </a:p>
          <a:p>
            <a:pPr eaLnBrk="1" hangingPunct="1">
              <a:spcBef>
                <a:spcPct val="0"/>
              </a:spcBef>
            </a:pPr>
            <a:endParaRPr lang="en-US" altLang="en-US" baseline="0">
              <a:latin typeface="Arial" panose="020B0604020202020204" pitchFamily="34" charset="0"/>
              <a:ea typeface="MS PGothic" pitchFamily="34" charset="-128"/>
              <a:cs typeface="Arial" panose="020B0604020202020204" pitchFamily="34" charset="0"/>
            </a:endParaRPr>
          </a:p>
          <a:p>
            <a:pPr eaLnBrk="1" hangingPunct="1">
              <a:spcBef>
                <a:spcPct val="0"/>
              </a:spcBef>
            </a:pPr>
            <a:endParaRPr lang="en-US" altLang="en-US">
              <a:latin typeface="Arial" panose="020B0604020202020204" pitchFamily="34" charset="0"/>
              <a:ea typeface="MS PGothic" pitchFamily="34" charset="-128"/>
              <a:cs typeface="Arial" panose="020B0604020202020204" pitchFamily="34" charset="0"/>
            </a:endParaRPr>
          </a:p>
          <a:p>
            <a:endParaRPr lang="en-US">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8CB6E6E-779C-3844-8FB0-CD0306EA26C2}" type="slidenum">
              <a:rPr lang="en-US" smtClean="0"/>
              <a:t>5</a:t>
            </a:fld>
            <a:endParaRPr lang="en-US"/>
          </a:p>
        </p:txBody>
      </p:sp>
    </p:spTree>
    <p:extLst>
      <p:ext uri="{BB962C8B-B14F-4D97-AF65-F5344CB8AC3E}">
        <p14:creationId xmlns:p14="http://schemas.microsoft.com/office/powerpoint/2010/main" val="36571902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aseline="0">
                <a:latin typeface="Arial" panose="020B0604020202020204" pitchFamily="34" charset="0"/>
                <a:cs typeface="Arial" panose="020B0604020202020204" pitchFamily="34" charset="0"/>
              </a:rPr>
              <a:t>PVAAS provides multiple types of reporting – the one most think of first is the value-added, or growth, reporting that helps educators determine if groups of students have met, exceeded, or fallen short of their expected amount of growth. This is the type of information that helps schools look back to last year’s students and assess if their programs and systems are meeting the needs of all students.</a:t>
            </a:r>
          </a:p>
          <a:p>
            <a:endParaRPr lang="en-US" baseline="0">
              <a:latin typeface="Arial" panose="020B0604020202020204" pitchFamily="34" charset="0"/>
              <a:cs typeface="Arial" panose="020B0604020202020204" pitchFamily="34" charset="0"/>
            </a:endParaRPr>
          </a:p>
          <a:p>
            <a:r>
              <a:rPr lang="en-US" baseline="0">
                <a:latin typeface="Arial" panose="020B0604020202020204" pitchFamily="34" charset="0"/>
                <a:cs typeface="Arial" panose="020B0604020202020204" pitchFamily="34" charset="0"/>
              </a:rPr>
              <a:t>The other type of reporting – that is just as valuable– is student projection reporting, which provides educators with vital information on students about the path in which they are headed. It provides the student’s probability of successfully reaching various academic benchmarks on state assessments and college readiness exams. This is the type of information that helps schools look ahead – into the future – to say what path the student is currently on and is at risk.</a:t>
            </a:r>
          </a:p>
          <a:p>
            <a:endParaRPr lang="en-US" baseline="0">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8CB6E6E-779C-3844-8FB0-CD0306EA26C2}" type="slidenum">
              <a:rPr lang="en-US" smtClean="0"/>
              <a:t>6</a:t>
            </a:fld>
            <a:endParaRPr lang="en-US"/>
          </a:p>
        </p:txBody>
      </p:sp>
    </p:spTree>
    <p:extLst>
      <p:ext uri="{BB962C8B-B14F-4D97-AF65-F5344CB8AC3E}">
        <p14:creationId xmlns:p14="http://schemas.microsoft.com/office/powerpoint/2010/main" val="20962233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eaLnBrk="1" hangingPunct="1"/>
            <a:r>
              <a:rPr lang="en-US" sz="1200" b="1" i="0">
                <a:latin typeface="Arial" panose="020B0604020202020204" pitchFamily="34" charset="0"/>
                <a:cs typeface="Arial" panose="020B0604020202020204" pitchFamily="34" charset="0"/>
              </a:rPr>
              <a:t>[SPEAKER’S NOTE: </a:t>
            </a:r>
            <a:r>
              <a:rPr lang="en-US" sz="1200" i="0">
                <a:latin typeface="Arial" panose="020B0604020202020204" pitchFamily="34" charset="0"/>
                <a:cs typeface="Arial" panose="020B0604020202020204" pitchFamily="34" charset="0"/>
              </a:rPr>
              <a:t>This is the complete list – point out that you are only going to discuss some of the reports. You might want to offer a longer session if members of the audience are interested.]</a:t>
            </a:r>
          </a:p>
        </p:txBody>
      </p:sp>
      <p:sp>
        <p:nvSpPr>
          <p:cNvPr id="4" name="Slide Number Placeholder 3"/>
          <p:cNvSpPr>
            <a:spLocks noGrp="1"/>
          </p:cNvSpPr>
          <p:nvPr>
            <p:ph type="sldNum" sz="quarter" idx="5"/>
          </p:nvPr>
        </p:nvSpPr>
        <p:spPr/>
        <p:txBody>
          <a:bodyPr/>
          <a:lstStyle/>
          <a:p>
            <a:fld id="{18CB6E6E-779C-3844-8FB0-CD0306EA26C2}" type="slidenum">
              <a:rPr lang="en-US" smtClean="0"/>
              <a:t>7</a:t>
            </a:fld>
            <a:endParaRPr lang="en-US"/>
          </a:p>
        </p:txBody>
      </p:sp>
    </p:spTree>
    <p:extLst>
      <p:ext uri="{BB962C8B-B14F-4D97-AF65-F5344CB8AC3E}">
        <p14:creationId xmlns:p14="http://schemas.microsoft.com/office/powerpoint/2010/main" val="11817613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latin typeface="Arial" panose="020B0604020202020204" pitchFamily="34" charset="0"/>
                <a:ea typeface="ＭＳ Ｐゴシック" pitchFamily="34" charset="-128"/>
                <a:cs typeface="Arial" panose="020B0604020202020204" pitchFamily="34" charset="0"/>
              </a:rPr>
              <a:t>If we are going to measure the academic growth that students make, it’s critical to recognize that students don’t all start the year or a course at the same place academically.</a:t>
            </a:r>
          </a:p>
          <a:p>
            <a:endParaRPr lang="en-US">
              <a:latin typeface="Arial" panose="020B0604020202020204" pitchFamily="34" charset="0"/>
              <a:ea typeface="ＭＳ Ｐゴシック" pitchFamily="34" charset="-128"/>
              <a:cs typeface="Arial" panose="020B0604020202020204" pitchFamily="34" charset="0"/>
            </a:endParaRPr>
          </a:p>
          <a:p>
            <a:r>
              <a:rPr lang="en-US">
                <a:latin typeface="Arial" panose="020B0604020202020204" pitchFamily="34" charset="0"/>
                <a:ea typeface="ＭＳ Ｐゴシック" pitchFamily="34" charset="-128"/>
                <a:cs typeface="Arial" panose="020B0604020202020204" pitchFamily="34" charset="0"/>
              </a:rPr>
              <a:t>In</a:t>
            </a:r>
            <a:r>
              <a:rPr lang="en-US" baseline="0">
                <a:latin typeface="Arial" panose="020B0604020202020204" pitchFamily="34" charset="0"/>
                <a:ea typeface="ＭＳ Ｐゴシック" pitchFamily="34" charset="-128"/>
                <a:cs typeface="Arial" panose="020B0604020202020204" pitchFamily="34" charset="0"/>
              </a:rPr>
              <a:t> Pennsylvania, growth is assessed against the s</a:t>
            </a:r>
            <a:r>
              <a:rPr lang="en-US">
                <a:latin typeface="Arial" panose="020B0604020202020204" pitchFamily="34" charset="0"/>
                <a:ea typeface="ＭＳ Ｐゴシック" pitchFamily="34" charset="-128"/>
                <a:cs typeface="Arial" panose="020B0604020202020204" pitchFamily="34" charset="0"/>
              </a:rPr>
              <a:t>tandard for PA Academic Growth.  It is</a:t>
            </a:r>
            <a:r>
              <a:rPr lang="en-US" baseline="0">
                <a:latin typeface="Arial" panose="020B0604020202020204" pitchFamily="34" charset="0"/>
                <a:ea typeface="ＭＳ Ｐゴシック" pitchFamily="34" charset="-128"/>
                <a:cs typeface="Arial" panose="020B0604020202020204" pitchFamily="34" charset="0"/>
              </a:rPr>
              <a:t> based on the philosophy that regardless of the entering achievement level of a group of students, they should not lose ground academically.  </a:t>
            </a:r>
            <a:r>
              <a:rPr lang="en-US">
                <a:latin typeface="Arial" panose="020B0604020202020204" pitchFamily="34" charset="0"/>
                <a:ea typeface="ＭＳ Ｐゴシック" pitchFamily="34" charset="-128"/>
                <a:cs typeface="Arial" panose="020B0604020202020204" pitchFamily="34" charset="0"/>
              </a:rPr>
              <a:t> </a:t>
            </a:r>
          </a:p>
          <a:p>
            <a:endParaRPr lang="en-US">
              <a:latin typeface="Arial" panose="020B0604020202020204" pitchFamily="34" charset="0"/>
              <a:ea typeface="ＭＳ Ｐゴシック" pitchFamily="34" charset="-128"/>
              <a:cs typeface="Arial" panose="020B0604020202020204" pitchFamily="34" charset="0"/>
            </a:endParaRPr>
          </a:p>
          <a:p>
            <a:r>
              <a:rPr lang="en-US">
                <a:latin typeface="Arial" panose="020B0604020202020204" pitchFamily="34" charset="0"/>
                <a:ea typeface="ＭＳ Ｐゴシック" pitchFamily="34" charset="-128"/>
                <a:cs typeface="Arial" panose="020B0604020202020204" pitchFamily="34" charset="0"/>
              </a:rPr>
              <a:t>So</a:t>
            </a:r>
            <a:r>
              <a:rPr lang="en-US" baseline="0">
                <a:latin typeface="Arial" panose="020B0604020202020204" pitchFamily="34" charset="0"/>
                <a:ea typeface="ＭＳ Ｐゴシック" pitchFamily="34" charset="-128"/>
                <a:cs typeface="Arial" panose="020B0604020202020204" pitchFamily="34" charset="0"/>
              </a:rPr>
              <a:t> we ask, is it not a reasonable goal to maintain the achievement level of a group of students?</a:t>
            </a:r>
            <a:endParaRPr lang="en-US">
              <a:latin typeface="Arial" panose="020B0604020202020204" pitchFamily="34" charset="0"/>
              <a:ea typeface="ＭＳ Ｐゴシック" pitchFamily="34" charset="-128"/>
              <a:cs typeface="Arial" panose="020B0604020202020204" pitchFamily="34" charset="0"/>
            </a:endParaRPr>
          </a:p>
          <a:p>
            <a:pPr marL="181222" indent="-181222">
              <a:buFont typeface="Arial" pitchFamily="34" charset="0"/>
              <a:buChar char="•"/>
            </a:pPr>
            <a:r>
              <a:rPr lang="en-US" baseline="0">
                <a:latin typeface="Arial" panose="020B0604020202020204" pitchFamily="34" charset="0"/>
                <a:cs typeface="Arial" panose="020B0604020202020204" pitchFamily="34" charset="0"/>
              </a:rPr>
              <a:t>Is that not a reasonable expectation?</a:t>
            </a:r>
          </a:p>
          <a:p>
            <a:pPr marL="181222" indent="-181222">
              <a:buFont typeface="Arial" pitchFamily="34" charset="0"/>
              <a:buChar char="•"/>
            </a:pPr>
            <a:r>
              <a:rPr lang="en-US" baseline="0">
                <a:latin typeface="Arial" panose="020B0604020202020204" pitchFamily="34" charset="0"/>
                <a:cs typeface="Arial" panose="020B0604020202020204" pitchFamily="34" charset="0"/>
              </a:rPr>
              <a:t>In other words, if students are fairly high achieving, is it not reasonable to expect that we, as educators, keep them fairly high achieving?</a:t>
            </a:r>
          </a:p>
          <a:p>
            <a:pPr marL="181222" indent="-181222">
              <a:buFont typeface="Arial" pitchFamily="34" charset="0"/>
              <a:buChar char="•"/>
            </a:pPr>
            <a:r>
              <a:rPr lang="en-US" baseline="0">
                <a:latin typeface="Arial" panose="020B0604020202020204" pitchFamily="34" charset="0"/>
                <a:cs typeface="Arial" panose="020B0604020202020204" pitchFamily="34" charset="0"/>
              </a:rPr>
              <a:t>And if students are low achieving, is it not reasonable to expect that we would </a:t>
            </a:r>
            <a:r>
              <a:rPr lang="en-US" u="sng" baseline="0">
                <a:latin typeface="Arial" panose="020B0604020202020204" pitchFamily="34" charset="0"/>
                <a:cs typeface="Arial" panose="020B0604020202020204" pitchFamily="34" charset="0"/>
              </a:rPr>
              <a:t>at least</a:t>
            </a:r>
            <a:r>
              <a:rPr lang="en-US" u="none" baseline="0">
                <a:latin typeface="Arial" panose="020B0604020202020204" pitchFamily="34" charset="0"/>
                <a:cs typeface="Arial" panose="020B0604020202020204" pitchFamily="34" charset="0"/>
              </a:rPr>
              <a:t> keep those students at that level of achievement (and not have them slip further behind)?</a:t>
            </a:r>
          </a:p>
          <a:p>
            <a:endParaRPr lang="en-US" u="none" baseline="0">
              <a:latin typeface="Arial" panose="020B0604020202020204" pitchFamily="34" charset="0"/>
              <a:cs typeface="Arial" panose="020B0604020202020204" pitchFamily="34" charset="0"/>
            </a:endParaRPr>
          </a:p>
          <a:p>
            <a:r>
              <a:rPr lang="en-US" u="none" baseline="0">
                <a:latin typeface="Arial" panose="020B0604020202020204" pitchFamily="34" charset="0"/>
                <a:cs typeface="Arial" panose="020B0604020202020204" pitchFamily="34" charset="0"/>
              </a:rPr>
              <a:t>We would hope that everyone would agree that this is a reasonable expectation. </a:t>
            </a:r>
          </a:p>
          <a:p>
            <a:endParaRPr lang="en-US">
              <a:latin typeface="Arial" panose="020B0604020202020204" pitchFamily="34" charset="0"/>
              <a:ea typeface="ＭＳ Ｐゴシック" pitchFamily="34" charset="-128"/>
              <a:cs typeface="Arial" panose="020B0604020202020204" pitchFamily="34" charset="0"/>
            </a:endParaRPr>
          </a:p>
        </p:txBody>
      </p:sp>
      <p:sp>
        <p:nvSpPr>
          <p:cNvPr id="4" name="Slide Number Placeholder 3"/>
          <p:cNvSpPr>
            <a:spLocks noGrp="1"/>
          </p:cNvSpPr>
          <p:nvPr>
            <p:ph type="sldNum" sz="quarter" idx="5"/>
          </p:nvPr>
        </p:nvSpPr>
        <p:spPr/>
        <p:txBody>
          <a:bodyPr/>
          <a:lstStyle/>
          <a:p>
            <a:fld id="{18CB6E6E-779C-3844-8FB0-CD0306EA26C2}" type="slidenum">
              <a:rPr lang="en-US" smtClean="0"/>
              <a:t>8</a:t>
            </a:fld>
            <a:endParaRPr lang="en-US"/>
          </a:p>
        </p:txBody>
      </p:sp>
    </p:spTree>
    <p:extLst>
      <p:ext uri="{BB962C8B-B14F-4D97-AF65-F5344CB8AC3E}">
        <p14:creationId xmlns:p14="http://schemas.microsoft.com/office/powerpoint/2010/main" val="19519436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defTabSz="186052">
              <a:defRPr/>
            </a:pPr>
            <a:r>
              <a:rPr lang="en-US" b="0">
                <a:latin typeface="Arial" panose="020B0604020202020204" pitchFamily="34" charset="0"/>
                <a:cs typeface="Arial" panose="020B0604020202020204" pitchFamily="34" charset="0"/>
              </a:rPr>
              <a:t>On PVAAS</a:t>
            </a:r>
            <a:r>
              <a:rPr lang="en-US" b="0" baseline="0">
                <a:latin typeface="Arial" panose="020B0604020202020204" pitchFamily="34" charset="0"/>
                <a:cs typeface="Arial" panose="020B0604020202020204" pitchFamily="34" charset="0"/>
              </a:rPr>
              <a:t> Value Added reports, you can potentially see all five colors. Let’s do a review of what these colors mean.</a:t>
            </a:r>
          </a:p>
          <a:p>
            <a:pPr defTabSz="186052">
              <a:defRPr/>
            </a:pPr>
            <a:endParaRPr lang="en-US" b="0" baseline="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8CB6E6E-779C-3844-8FB0-CD0306EA26C2}" type="slidenum">
              <a:rPr lang="en-US" smtClean="0"/>
              <a:t>9</a:t>
            </a:fld>
            <a:endParaRPr lang="en-US"/>
          </a:p>
        </p:txBody>
      </p:sp>
    </p:spTree>
    <p:extLst>
      <p:ext uri="{BB962C8B-B14F-4D97-AF65-F5344CB8AC3E}">
        <p14:creationId xmlns:p14="http://schemas.microsoft.com/office/powerpoint/2010/main" val="13766103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hyperlink" Target="mailto:pdepvaas@iu13.org" TargetMode="External"/><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700C3-3A6F-8C3F-2952-BF53B36348D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87D74F-994D-939D-C8D8-92554B01D81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5404A8C-2D18-2DA4-7974-DF6111D8681D}"/>
              </a:ext>
            </a:extLst>
          </p:cNvPr>
          <p:cNvSpPr>
            <a:spLocks noGrp="1"/>
          </p:cNvSpPr>
          <p:nvPr>
            <p:ph type="dt" sz="half" idx="10"/>
          </p:nvPr>
        </p:nvSpPr>
        <p:spPr/>
        <p:txBody>
          <a:bodyPr/>
          <a:lstStyle/>
          <a:p>
            <a:fld id="{C32B75A1-A085-C840-8751-B4D115AC3685}" type="datetime1">
              <a:rPr lang="en-US" smtClean="0"/>
              <a:t>8/17/2026</a:t>
            </a:fld>
            <a:endParaRPr lang="en-US"/>
          </a:p>
        </p:txBody>
      </p:sp>
      <p:sp>
        <p:nvSpPr>
          <p:cNvPr id="5" name="Footer Placeholder 4">
            <a:extLst>
              <a:ext uri="{FF2B5EF4-FFF2-40B4-BE49-F238E27FC236}">
                <a16:creationId xmlns:a16="http://schemas.microsoft.com/office/drawing/2014/main" id="{E91D8E5B-9658-2E76-AFD7-8F38CC8CA0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94F470-DC51-81B0-91AA-F8D8660C1F7F}"/>
              </a:ext>
            </a:extLst>
          </p:cNvPr>
          <p:cNvSpPr>
            <a:spLocks noGrp="1"/>
          </p:cNvSpPr>
          <p:nvPr>
            <p:ph type="sldNum" sz="quarter" idx="12"/>
          </p:nvPr>
        </p:nvSpPr>
        <p:spPr/>
        <p:txBody>
          <a:bodyPr/>
          <a:lstStyle/>
          <a:p>
            <a:fld id="{C4713943-C894-3E43-ACC2-8F186DE5113B}" type="slidenum">
              <a:rPr lang="en-US" smtClean="0"/>
              <a:t>‹#›</a:t>
            </a:fld>
            <a:endParaRPr lang="en-US"/>
          </a:p>
        </p:txBody>
      </p:sp>
    </p:spTree>
    <p:extLst>
      <p:ext uri="{BB962C8B-B14F-4D97-AF65-F5344CB8AC3E}">
        <p14:creationId xmlns:p14="http://schemas.microsoft.com/office/powerpoint/2010/main" val="36631870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7778C8-FD10-951A-56D7-127EF52CA31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678DEC1-0A7F-D362-D158-F0162CD188E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13C07DB-3C3E-A0CE-B2F0-FA0A7526320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C7CDEBF-1107-4EB9-A93C-78C5491C1E6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31EB1D-FC56-9BC6-620E-B7DC280FCB0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C2AF118-5C24-57D0-93E1-0DA918F29F67}"/>
              </a:ext>
            </a:extLst>
          </p:cNvPr>
          <p:cNvSpPr>
            <a:spLocks noGrp="1"/>
          </p:cNvSpPr>
          <p:nvPr>
            <p:ph type="dt" sz="half" idx="10"/>
          </p:nvPr>
        </p:nvSpPr>
        <p:spPr/>
        <p:txBody>
          <a:bodyPr/>
          <a:lstStyle/>
          <a:p>
            <a:fld id="{F9D0857D-0ACF-FB4C-83A6-A3D7538A2CB1}" type="datetime1">
              <a:rPr lang="en-US" smtClean="0"/>
              <a:t>8/17/2026</a:t>
            </a:fld>
            <a:endParaRPr lang="en-US"/>
          </a:p>
        </p:txBody>
      </p:sp>
      <p:sp>
        <p:nvSpPr>
          <p:cNvPr id="8" name="Footer Placeholder 7">
            <a:extLst>
              <a:ext uri="{FF2B5EF4-FFF2-40B4-BE49-F238E27FC236}">
                <a16:creationId xmlns:a16="http://schemas.microsoft.com/office/drawing/2014/main" id="{5E1E716A-E619-C9E5-164E-98283F6EFB6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312564-9755-406E-B597-7A6F52BF82CE}"/>
              </a:ext>
            </a:extLst>
          </p:cNvPr>
          <p:cNvSpPr>
            <a:spLocks noGrp="1"/>
          </p:cNvSpPr>
          <p:nvPr>
            <p:ph type="sldNum" sz="quarter" idx="12"/>
          </p:nvPr>
        </p:nvSpPr>
        <p:spPr/>
        <p:txBody>
          <a:bodyPr/>
          <a:lstStyle/>
          <a:p>
            <a:fld id="{C4713943-C894-3E43-ACC2-8F186DE5113B}" type="slidenum">
              <a:rPr lang="en-US" smtClean="0"/>
              <a:t>‹#›</a:t>
            </a:fld>
            <a:endParaRPr lang="en-US"/>
          </a:p>
        </p:txBody>
      </p:sp>
    </p:spTree>
    <p:extLst>
      <p:ext uri="{BB962C8B-B14F-4D97-AF65-F5344CB8AC3E}">
        <p14:creationId xmlns:p14="http://schemas.microsoft.com/office/powerpoint/2010/main" val="4143608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2D272-4C71-98C2-F082-E62AA40C385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A7ADB2C-B702-D851-5C10-A46142D922FF}"/>
              </a:ext>
            </a:extLst>
          </p:cNvPr>
          <p:cNvSpPr>
            <a:spLocks noGrp="1"/>
          </p:cNvSpPr>
          <p:nvPr>
            <p:ph type="dt" sz="half" idx="10"/>
          </p:nvPr>
        </p:nvSpPr>
        <p:spPr/>
        <p:txBody>
          <a:bodyPr/>
          <a:lstStyle/>
          <a:p>
            <a:fld id="{F9ED46BB-2894-0940-A4D7-FFD6E638AB8B}" type="datetime1">
              <a:rPr lang="en-US" smtClean="0"/>
              <a:t>8/17/2026</a:t>
            </a:fld>
            <a:endParaRPr lang="en-US"/>
          </a:p>
        </p:txBody>
      </p:sp>
      <p:sp>
        <p:nvSpPr>
          <p:cNvPr id="4" name="Footer Placeholder 3">
            <a:extLst>
              <a:ext uri="{FF2B5EF4-FFF2-40B4-BE49-F238E27FC236}">
                <a16:creationId xmlns:a16="http://schemas.microsoft.com/office/drawing/2014/main" id="{61A9EC68-58F1-663E-F99D-B2F023A95EA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6972DA2-F871-2F77-2584-B263F9028124}"/>
              </a:ext>
            </a:extLst>
          </p:cNvPr>
          <p:cNvSpPr>
            <a:spLocks noGrp="1"/>
          </p:cNvSpPr>
          <p:nvPr>
            <p:ph type="sldNum" sz="quarter" idx="12"/>
          </p:nvPr>
        </p:nvSpPr>
        <p:spPr/>
        <p:txBody>
          <a:bodyPr/>
          <a:lstStyle/>
          <a:p>
            <a:fld id="{C4713943-C894-3E43-ACC2-8F186DE5113B}" type="slidenum">
              <a:rPr lang="en-US" smtClean="0"/>
              <a:t>‹#›</a:t>
            </a:fld>
            <a:endParaRPr lang="en-US"/>
          </a:p>
        </p:txBody>
      </p:sp>
    </p:spTree>
    <p:extLst>
      <p:ext uri="{BB962C8B-B14F-4D97-AF65-F5344CB8AC3E}">
        <p14:creationId xmlns:p14="http://schemas.microsoft.com/office/powerpoint/2010/main" val="17315735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F4A425-6240-4E4E-9BCE-06A9AB92F026}"/>
              </a:ext>
            </a:extLst>
          </p:cNvPr>
          <p:cNvSpPr>
            <a:spLocks noGrp="1"/>
          </p:cNvSpPr>
          <p:nvPr>
            <p:ph type="dt" sz="half" idx="10"/>
          </p:nvPr>
        </p:nvSpPr>
        <p:spPr/>
        <p:txBody>
          <a:bodyPr/>
          <a:lstStyle/>
          <a:p>
            <a:fld id="{26E38455-5E15-F345-AB1B-342264AE90C9}" type="datetime1">
              <a:rPr lang="en-US" smtClean="0"/>
              <a:t>8/17/2026</a:t>
            </a:fld>
            <a:endParaRPr lang="en-US"/>
          </a:p>
        </p:txBody>
      </p:sp>
      <p:sp>
        <p:nvSpPr>
          <p:cNvPr id="3" name="Footer Placeholder 2">
            <a:extLst>
              <a:ext uri="{FF2B5EF4-FFF2-40B4-BE49-F238E27FC236}">
                <a16:creationId xmlns:a16="http://schemas.microsoft.com/office/drawing/2014/main" id="{D5E63B20-5D55-8CF9-7CED-977EBC51DD3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2C4DC00-104F-BA71-E4C6-B277D6B2961A}"/>
              </a:ext>
            </a:extLst>
          </p:cNvPr>
          <p:cNvSpPr>
            <a:spLocks noGrp="1"/>
          </p:cNvSpPr>
          <p:nvPr>
            <p:ph type="sldNum" sz="quarter" idx="12"/>
          </p:nvPr>
        </p:nvSpPr>
        <p:spPr/>
        <p:txBody>
          <a:bodyPr/>
          <a:lstStyle/>
          <a:p>
            <a:fld id="{C4713943-C894-3E43-ACC2-8F186DE5113B}" type="slidenum">
              <a:rPr lang="en-US" smtClean="0"/>
              <a:t>‹#›</a:t>
            </a:fld>
            <a:endParaRPr lang="en-US"/>
          </a:p>
        </p:txBody>
      </p:sp>
    </p:spTree>
    <p:extLst>
      <p:ext uri="{BB962C8B-B14F-4D97-AF65-F5344CB8AC3E}">
        <p14:creationId xmlns:p14="http://schemas.microsoft.com/office/powerpoint/2010/main" val="31158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B7718-C024-BD68-D287-E61554140CB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6A99A29-6D82-8BA4-9416-F4E0B9F256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6770599-DB20-C8ED-A40E-393EFF61C0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8861C45-5A27-9074-23E5-8C32AEF5978A}"/>
              </a:ext>
            </a:extLst>
          </p:cNvPr>
          <p:cNvSpPr>
            <a:spLocks noGrp="1"/>
          </p:cNvSpPr>
          <p:nvPr>
            <p:ph type="dt" sz="half" idx="10"/>
          </p:nvPr>
        </p:nvSpPr>
        <p:spPr/>
        <p:txBody>
          <a:bodyPr/>
          <a:lstStyle/>
          <a:p>
            <a:fld id="{5A8C8247-97E7-1542-8D56-0D14DD9FA234}" type="datetime1">
              <a:rPr lang="en-US" smtClean="0"/>
              <a:t>8/17/2026</a:t>
            </a:fld>
            <a:endParaRPr lang="en-US"/>
          </a:p>
        </p:txBody>
      </p:sp>
      <p:sp>
        <p:nvSpPr>
          <p:cNvPr id="6" name="Footer Placeholder 5">
            <a:extLst>
              <a:ext uri="{FF2B5EF4-FFF2-40B4-BE49-F238E27FC236}">
                <a16:creationId xmlns:a16="http://schemas.microsoft.com/office/drawing/2014/main" id="{C5DFCC1F-4D32-807A-30FF-291784878AF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CCDEEE1-3372-3873-A69F-3E190E9D8F11}"/>
              </a:ext>
            </a:extLst>
          </p:cNvPr>
          <p:cNvSpPr>
            <a:spLocks noGrp="1"/>
          </p:cNvSpPr>
          <p:nvPr>
            <p:ph type="sldNum" sz="quarter" idx="12"/>
          </p:nvPr>
        </p:nvSpPr>
        <p:spPr/>
        <p:txBody>
          <a:bodyPr/>
          <a:lstStyle/>
          <a:p>
            <a:fld id="{C4713943-C894-3E43-ACC2-8F186DE5113B}" type="slidenum">
              <a:rPr lang="en-US" smtClean="0"/>
              <a:t>‹#›</a:t>
            </a:fld>
            <a:endParaRPr lang="en-US"/>
          </a:p>
        </p:txBody>
      </p:sp>
    </p:spTree>
    <p:extLst>
      <p:ext uri="{BB962C8B-B14F-4D97-AF65-F5344CB8AC3E}">
        <p14:creationId xmlns:p14="http://schemas.microsoft.com/office/powerpoint/2010/main" val="23200121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0DA60D-F7A4-7402-530A-9DD000934F5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216940D-4330-2682-C315-8A929A2B70A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3FAB902-FD40-9A9B-87A2-E8B88F0CD5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61E380-45C8-DCFE-453E-9C60320B0C99}"/>
              </a:ext>
            </a:extLst>
          </p:cNvPr>
          <p:cNvSpPr>
            <a:spLocks noGrp="1"/>
          </p:cNvSpPr>
          <p:nvPr>
            <p:ph type="dt" sz="half" idx="10"/>
          </p:nvPr>
        </p:nvSpPr>
        <p:spPr/>
        <p:txBody>
          <a:bodyPr/>
          <a:lstStyle/>
          <a:p>
            <a:fld id="{A3D75F30-33EB-CC4C-A047-6EFCB61C07D7}" type="datetime1">
              <a:rPr lang="en-US" smtClean="0"/>
              <a:t>8/17/2026</a:t>
            </a:fld>
            <a:endParaRPr lang="en-US"/>
          </a:p>
        </p:txBody>
      </p:sp>
      <p:sp>
        <p:nvSpPr>
          <p:cNvPr id="6" name="Footer Placeholder 5">
            <a:extLst>
              <a:ext uri="{FF2B5EF4-FFF2-40B4-BE49-F238E27FC236}">
                <a16:creationId xmlns:a16="http://schemas.microsoft.com/office/drawing/2014/main" id="{921282D8-46C7-A1E3-200A-35902F1932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CBC466-C10D-A5E0-D9DA-AB9B779C57DC}"/>
              </a:ext>
            </a:extLst>
          </p:cNvPr>
          <p:cNvSpPr>
            <a:spLocks noGrp="1"/>
          </p:cNvSpPr>
          <p:nvPr>
            <p:ph type="sldNum" sz="quarter" idx="12"/>
          </p:nvPr>
        </p:nvSpPr>
        <p:spPr/>
        <p:txBody>
          <a:bodyPr/>
          <a:lstStyle/>
          <a:p>
            <a:fld id="{C4713943-C894-3E43-ACC2-8F186DE5113B}" type="slidenum">
              <a:rPr lang="en-US" smtClean="0"/>
              <a:t>‹#›</a:t>
            </a:fld>
            <a:endParaRPr lang="en-US"/>
          </a:p>
        </p:txBody>
      </p:sp>
    </p:spTree>
    <p:extLst>
      <p:ext uri="{BB962C8B-B14F-4D97-AF65-F5344CB8AC3E}">
        <p14:creationId xmlns:p14="http://schemas.microsoft.com/office/powerpoint/2010/main" val="6927335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AF244-5C03-2BA3-4EC3-E7FE26F15CB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0186CFA-652A-C23D-DB18-A6899BDE6E1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9085C2-C629-01C2-C54C-5A9D9BD5AF67}"/>
              </a:ext>
            </a:extLst>
          </p:cNvPr>
          <p:cNvSpPr>
            <a:spLocks noGrp="1"/>
          </p:cNvSpPr>
          <p:nvPr>
            <p:ph type="dt" sz="half" idx="10"/>
          </p:nvPr>
        </p:nvSpPr>
        <p:spPr/>
        <p:txBody>
          <a:bodyPr/>
          <a:lstStyle/>
          <a:p>
            <a:fld id="{88A34038-9F70-7F49-AF01-28F81872890C}" type="datetime1">
              <a:rPr lang="en-US" smtClean="0"/>
              <a:t>8/17/2026</a:t>
            </a:fld>
            <a:endParaRPr lang="en-US"/>
          </a:p>
        </p:txBody>
      </p:sp>
      <p:sp>
        <p:nvSpPr>
          <p:cNvPr id="5" name="Footer Placeholder 4">
            <a:extLst>
              <a:ext uri="{FF2B5EF4-FFF2-40B4-BE49-F238E27FC236}">
                <a16:creationId xmlns:a16="http://schemas.microsoft.com/office/drawing/2014/main" id="{9E84476D-94C3-242B-F890-3B77C86998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DBC94F-B49C-3AFE-1E41-749AA768C7D0}"/>
              </a:ext>
            </a:extLst>
          </p:cNvPr>
          <p:cNvSpPr>
            <a:spLocks noGrp="1"/>
          </p:cNvSpPr>
          <p:nvPr>
            <p:ph type="sldNum" sz="quarter" idx="12"/>
          </p:nvPr>
        </p:nvSpPr>
        <p:spPr/>
        <p:txBody>
          <a:bodyPr/>
          <a:lstStyle/>
          <a:p>
            <a:fld id="{C4713943-C894-3E43-ACC2-8F186DE5113B}" type="slidenum">
              <a:rPr lang="en-US" smtClean="0"/>
              <a:t>‹#›</a:t>
            </a:fld>
            <a:endParaRPr lang="en-US"/>
          </a:p>
        </p:txBody>
      </p:sp>
    </p:spTree>
    <p:extLst>
      <p:ext uri="{BB962C8B-B14F-4D97-AF65-F5344CB8AC3E}">
        <p14:creationId xmlns:p14="http://schemas.microsoft.com/office/powerpoint/2010/main" val="9023147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43244A-67E4-63BD-6097-20D21250488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5BE6C5F-712D-0774-CB9C-0CDD177BAE8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D67B4B-9BFB-CCD9-AB86-DBBBFB04AC57}"/>
              </a:ext>
            </a:extLst>
          </p:cNvPr>
          <p:cNvSpPr>
            <a:spLocks noGrp="1"/>
          </p:cNvSpPr>
          <p:nvPr>
            <p:ph type="dt" sz="half" idx="10"/>
          </p:nvPr>
        </p:nvSpPr>
        <p:spPr/>
        <p:txBody>
          <a:bodyPr/>
          <a:lstStyle/>
          <a:p>
            <a:fld id="{148F4CD4-D706-5E44-AFED-45EAE781CFE1}" type="datetime1">
              <a:rPr lang="en-US" smtClean="0"/>
              <a:t>8/17/2026</a:t>
            </a:fld>
            <a:endParaRPr lang="en-US"/>
          </a:p>
        </p:txBody>
      </p:sp>
      <p:sp>
        <p:nvSpPr>
          <p:cNvPr id="5" name="Footer Placeholder 4">
            <a:extLst>
              <a:ext uri="{FF2B5EF4-FFF2-40B4-BE49-F238E27FC236}">
                <a16:creationId xmlns:a16="http://schemas.microsoft.com/office/drawing/2014/main" id="{04A98403-7AC0-9D79-5DE7-6D7C43A2FE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1332E8-32CE-594D-4E10-E331CA7DE1AF}"/>
              </a:ext>
            </a:extLst>
          </p:cNvPr>
          <p:cNvSpPr>
            <a:spLocks noGrp="1"/>
          </p:cNvSpPr>
          <p:nvPr>
            <p:ph type="sldNum" sz="quarter" idx="12"/>
          </p:nvPr>
        </p:nvSpPr>
        <p:spPr/>
        <p:txBody>
          <a:bodyPr/>
          <a:lstStyle/>
          <a:p>
            <a:fld id="{C4713943-C894-3E43-ACC2-8F186DE5113B}" type="slidenum">
              <a:rPr lang="en-US" smtClean="0"/>
              <a:t>‹#›</a:t>
            </a:fld>
            <a:endParaRPr lang="en-US"/>
          </a:p>
        </p:txBody>
      </p:sp>
    </p:spTree>
    <p:extLst>
      <p:ext uri="{BB962C8B-B14F-4D97-AF65-F5344CB8AC3E}">
        <p14:creationId xmlns:p14="http://schemas.microsoft.com/office/powerpoint/2010/main" val="22365339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p:cSld name="1_Title Only">
    <p:spTree>
      <p:nvGrpSpPr>
        <p:cNvPr id="1" name="Shape 137"/>
        <p:cNvGrpSpPr/>
        <p:nvPr/>
      </p:nvGrpSpPr>
      <p:grpSpPr>
        <a:xfrm>
          <a:off x="0" y="0"/>
          <a:ext cx="0" cy="0"/>
          <a:chOff x="0" y="0"/>
          <a:chExt cx="0" cy="0"/>
        </a:xfrm>
      </p:grpSpPr>
      <p:sp>
        <p:nvSpPr>
          <p:cNvPr id="138" name="Google Shape;138;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5000"/>
              <a:buFont typeface="Arial"/>
              <a:buNone/>
              <a:defRPr b="1" i="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9" name="Google Shape;139;p38"/>
          <p:cNvSpPr/>
          <p:nvPr/>
        </p:nvSpPr>
        <p:spPr>
          <a:xfrm>
            <a:off x="308805" y="6327819"/>
            <a:ext cx="227641" cy="227641"/>
          </a:xfrm>
          <a:prstGeom prst="ellipse">
            <a:avLst/>
          </a:prstGeom>
          <a:solidFill>
            <a:srgbClr val="98CCE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Arial"/>
              <a:ea typeface="Arial"/>
              <a:cs typeface="Arial"/>
              <a:sym typeface="Arial"/>
            </a:endParaRPr>
          </a:p>
        </p:txBody>
      </p:sp>
      <p:sp>
        <p:nvSpPr>
          <p:cNvPr id="140" name="Google Shape;140;p38"/>
          <p:cNvSpPr/>
          <p:nvPr/>
        </p:nvSpPr>
        <p:spPr>
          <a:xfrm>
            <a:off x="537824" y="6305450"/>
            <a:ext cx="353343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0" i="0">
                <a:solidFill>
                  <a:srgbClr val="0D4C8E"/>
                </a:solidFill>
                <a:latin typeface="Arial"/>
                <a:ea typeface="Arial"/>
                <a:cs typeface="Arial"/>
                <a:sym typeface="Arial"/>
              </a:rPr>
              <a:t>Questions? Email </a:t>
            </a:r>
            <a:r>
              <a:rPr lang="en-US" sz="1200" b="0" i="0" u="sng">
                <a:solidFill>
                  <a:srgbClr val="0D4C8E"/>
                </a:solidFill>
                <a:latin typeface="Arial"/>
                <a:ea typeface="Arial"/>
                <a:cs typeface="Arial"/>
                <a:sym typeface="Arial"/>
                <a:hlinkClick r:id="rId2">
                  <a:extLst>
                    <a:ext uri="{A12FA001-AC4F-418D-AE19-62706E023703}">
                      <ahyp:hlinkClr xmlns:ahyp="http://schemas.microsoft.com/office/drawing/2018/hyperlinkcolor" val="tx"/>
                    </a:ext>
                  </a:extLst>
                </a:hlinkClick>
              </a:rPr>
              <a:t>pdepvaas@iu13.org</a:t>
            </a:r>
            <a:endParaRPr sz="1200" b="0" i="0">
              <a:solidFill>
                <a:srgbClr val="0D4C8E"/>
              </a:solidFill>
              <a:latin typeface="Arial"/>
              <a:ea typeface="Arial"/>
              <a:cs typeface="Arial"/>
              <a:sym typeface="Arial"/>
            </a:endParaRPr>
          </a:p>
        </p:txBody>
      </p:sp>
      <p:sp>
        <p:nvSpPr>
          <p:cNvPr id="142" name="Google Shape;142;p38"/>
          <p:cNvSpPr/>
          <p:nvPr userDrawn="1"/>
        </p:nvSpPr>
        <p:spPr>
          <a:xfrm>
            <a:off x="11334663" y="6402243"/>
            <a:ext cx="495312" cy="276999"/>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fld id="{00000000-1234-1234-1234-123412341234}" type="slidenum">
              <a:rPr lang="en-US" sz="1200" b="0" i="0">
                <a:solidFill>
                  <a:srgbClr val="0D4C8E"/>
                </a:solidFill>
                <a:latin typeface="Arial"/>
                <a:ea typeface="Arial"/>
                <a:cs typeface="Arial"/>
                <a:sym typeface="Arial"/>
              </a:rPr>
              <a:t>‹#›</a:t>
            </a:fld>
            <a:endParaRPr sz="1200" b="0" i="0">
              <a:solidFill>
                <a:srgbClr val="0D4C8E"/>
              </a:solidFill>
              <a:latin typeface="Arial"/>
              <a:ea typeface="Arial"/>
              <a:cs typeface="Arial"/>
              <a:sym typeface="Arial"/>
            </a:endParaRPr>
          </a:p>
        </p:txBody>
      </p:sp>
      <p:sp>
        <p:nvSpPr>
          <p:cNvPr id="143" name="Google Shape;143;p38"/>
          <p:cNvSpPr txBox="1">
            <a:spLocks noGrp="1"/>
          </p:cNvSpPr>
          <p:nvPr>
            <p:ph type="body" idx="1"/>
          </p:nvPr>
        </p:nvSpPr>
        <p:spPr>
          <a:xfrm>
            <a:off x="1673225" y="2168615"/>
            <a:ext cx="7931150" cy="69215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800"/>
              <a:buNone/>
              <a:defRPr/>
            </a:lvl1pPr>
            <a:lvl2pPr marL="914400" lvl="1" indent="-228600" algn="l">
              <a:lnSpc>
                <a:spcPct val="90000"/>
              </a:lnSpc>
              <a:spcBef>
                <a:spcPts val="500"/>
              </a:spcBef>
              <a:spcAft>
                <a:spcPts val="0"/>
              </a:spcAft>
              <a:buClr>
                <a:srgbClr val="0C437B"/>
              </a:buClr>
              <a:buSzPts val="2400"/>
              <a:buNone/>
              <a:defRPr/>
            </a:lvl2pPr>
            <a:lvl3pPr marL="1371600" lvl="2" indent="-228600" algn="l">
              <a:lnSpc>
                <a:spcPct val="90000"/>
              </a:lnSpc>
              <a:spcBef>
                <a:spcPts val="500"/>
              </a:spcBef>
              <a:spcAft>
                <a:spcPts val="0"/>
              </a:spcAft>
              <a:buClr>
                <a:srgbClr val="0C437B"/>
              </a:buClr>
              <a:buSzPts val="2000"/>
              <a:buNone/>
              <a:defRPr/>
            </a:lvl3pPr>
            <a:lvl4pPr marL="1828800" lvl="3" indent="-228600" algn="l">
              <a:lnSpc>
                <a:spcPct val="90000"/>
              </a:lnSpc>
              <a:spcBef>
                <a:spcPts val="500"/>
              </a:spcBef>
              <a:spcAft>
                <a:spcPts val="0"/>
              </a:spcAft>
              <a:buClr>
                <a:srgbClr val="1062B4"/>
              </a:buClr>
              <a:buSzPts val="1800"/>
              <a:buNone/>
              <a:defRPr/>
            </a:lvl4pPr>
            <a:lvl5pPr marL="2286000" lvl="4" indent="-228600" algn="l">
              <a:lnSpc>
                <a:spcPct val="90000"/>
              </a:lnSpc>
              <a:spcBef>
                <a:spcPts val="500"/>
              </a:spcBef>
              <a:spcAft>
                <a:spcPts val="0"/>
              </a:spcAft>
              <a:buClr>
                <a:srgbClr val="1062B4"/>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4" name="Google Shape;144;p38"/>
          <p:cNvSpPr txBox="1">
            <a:spLocks noGrp="1"/>
          </p:cNvSpPr>
          <p:nvPr>
            <p:ph type="body" idx="2"/>
          </p:nvPr>
        </p:nvSpPr>
        <p:spPr>
          <a:xfrm>
            <a:off x="1673225" y="3082925"/>
            <a:ext cx="7931150" cy="69215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800"/>
              <a:buNone/>
              <a:defRPr/>
            </a:lvl1pPr>
            <a:lvl2pPr marL="914400" lvl="1" indent="-228600" algn="l">
              <a:lnSpc>
                <a:spcPct val="90000"/>
              </a:lnSpc>
              <a:spcBef>
                <a:spcPts val="500"/>
              </a:spcBef>
              <a:spcAft>
                <a:spcPts val="0"/>
              </a:spcAft>
              <a:buClr>
                <a:srgbClr val="0C437B"/>
              </a:buClr>
              <a:buSzPts val="2400"/>
              <a:buNone/>
              <a:defRPr/>
            </a:lvl2pPr>
            <a:lvl3pPr marL="1371600" lvl="2" indent="-228600" algn="l">
              <a:lnSpc>
                <a:spcPct val="90000"/>
              </a:lnSpc>
              <a:spcBef>
                <a:spcPts val="500"/>
              </a:spcBef>
              <a:spcAft>
                <a:spcPts val="0"/>
              </a:spcAft>
              <a:buClr>
                <a:srgbClr val="0C437B"/>
              </a:buClr>
              <a:buSzPts val="2000"/>
              <a:buNone/>
              <a:defRPr/>
            </a:lvl3pPr>
            <a:lvl4pPr marL="1828800" lvl="3" indent="-228600" algn="l">
              <a:lnSpc>
                <a:spcPct val="90000"/>
              </a:lnSpc>
              <a:spcBef>
                <a:spcPts val="500"/>
              </a:spcBef>
              <a:spcAft>
                <a:spcPts val="0"/>
              </a:spcAft>
              <a:buClr>
                <a:srgbClr val="1062B4"/>
              </a:buClr>
              <a:buSzPts val="1800"/>
              <a:buNone/>
              <a:defRPr/>
            </a:lvl4pPr>
            <a:lvl5pPr marL="2286000" lvl="4" indent="-228600" algn="l">
              <a:lnSpc>
                <a:spcPct val="90000"/>
              </a:lnSpc>
              <a:spcBef>
                <a:spcPts val="500"/>
              </a:spcBef>
              <a:spcAft>
                <a:spcPts val="0"/>
              </a:spcAft>
              <a:buClr>
                <a:srgbClr val="1062B4"/>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1951472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700C3-3A6F-8C3F-2952-BF53B36348D0}"/>
              </a:ext>
            </a:extLst>
          </p:cNvPr>
          <p:cNvSpPr>
            <a:spLocks noGrp="1"/>
          </p:cNvSpPr>
          <p:nvPr>
            <p:ph type="ctrTitle"/>
          </p:nvPr>
        </p:nvSpPr>
        <p:spPr>
          <a:xfrm>
            <a:off x="1596332" y="2469209"/>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87D74F-994D-939D-C8D8-92554B01D81C}"/>
              </a:ext>
            </a:extLst>
          </p:cNvPr>
          <p:cNvSpPr>
            <a:spLocks noGrp="1"/>
          </p:cNvSpPr>
          <p:nvPr>
            <p:ph type="subTitle" idx="1"/>
          </p:nvPr>
        </p:nvSpPr>
        <p:spPr>
          <a:xfrm>
            <a:off x="1596332" y="4828888"/>
            <a:ext cx="9144000" cy="1309347"/>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5404A8C-2D18-2DA4-7974-DF6111D8681D}"/>
              </a:ext>
            </a:extLst>
          </p:cNvPr>
          <p:cNvSpPr>
            <a:spLocks noGrp="1"/>
          </p:cNvSpPr>
          <p:nvPr>
            <p:ph type="dt" sz="half" idx="10"/>
          </p:nvPr>
        </p:nvSpPr>
        <p:spPr/>
        <p:txBody>
          <a:bodyPr/>
          <a:lstStyle/>
          <a:p>
            <a:fld id="{4047D46E-11D3-8C46-AA08-73BE7E01B6C0}" type="datetime1">
              <a:rPr lang="en-US" smtClean="0"/>
              <a:t>8/17/2026</a:t>
            </a:fld>
            <a:endParaRPr lang="en-US"/>
          </a:p>
        </p:txBody>
      </p:sp>
      <p:sp>
        <p:nvSpPr>
          <p:cNvPr id="5" name="Footer Placeholder 4">
            <a:extLst>
              <a:ext uri="{FF2B5EF4-FFF2-40B4-BE49-F238E27FC236}">
                <a16:creationId xmlns:a16="http://schemas.microsoft.com/office/drawing/2014/main" id="{E91D8E5B-9658-2E76-AFD7-8F38CC8CA0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94F470-DC51-81B0-91AA-F8D8660C1F7F}"/>
              </a:ext>
            </a:extLst>
          </p:cNvPr>
          <p:cNvSpPr>
            <a:spLocks noGrp="1"/>
          </p:cNvSpPr>
          <p:nvPr>
            <p:ph type="sldNum" sz="quarter" idx="12"/>
          </p:nvPr>
        </p:nvSpPr>
        <p:spPr/>
        <p:txBody>
          <a:bodyPr/>
          <a:lstStyle/>
          <a:p>
            <a:fld id="{C4713943-C894-3E43-ACC2-8F186DE5113B}" type="slidenum">
              <a:rPr lang="en-US" smtClean="0"/>
              <a:t>‹#›</a:t>
            </a:fld>
            <a:endParaRPr lang="en-US"/>
          </a:p>
        </p:txBody>
      </p:sp>
      <p:sp>
        <p:nvSpPr>
          <p:cNvPr id="7" name="Oval 6">
            <a:extLst>
              <a:ext uri="{FF2B5EF4-FFF2-40B4-BE49-F238E27FC236}">
                <a16:creationId xmlns:a16="http://schemas.microsoft.com/office/drawing/2014/main" id="{A26DA455-3677-B06B-4DDC-81241D132494}"/>
              </a:ext>
              <a:ext uri="{C183D7F6-B498-43B3-948B-1728B52AA6E4}">
                <adec:decorative xmlns:adec="http://schemas.microsoft.com/office/drawing/2017/decorative" val="1"/>
              </a:ext>
            </a:extLst>
          </p:cNvPr>
          <p:cNvSpPr/>
          <p:nvPr userDrawn="1"/>
        </p:nvSpPr>
        <p:spPr>
          <a:xfrm rot="16200000" flipV="1">
            <a:off x="2946060" y="-5674282"/>
            <a:ext cx="6343625" cy="6343625"/>
          </a:xfrm>
          <a:prstGeom prst="ellipse">
            <a:avLst/>
          </a:prstGeom>
          <a:solidFill>
            <a:srgbClr val="7DBA5E">
              <a:alpha val="1423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8" name="Oval 7">
            <a:extLst>
              <a:ext uri="{FF2B5EF4-FFF2-40B4-BE49-F238E27FC236}">
                <a16:creationId xmlns:a16="http://schemas.microsoft.com/office/drawing/2014/main" id="{980A11EA-2293-5EB5-55DD-91EEF7256593}"/>
              </a:ext>
              <a:ext uri="{C183D7F6-B498-43B3-948B-1728B52AA6E4}">
                <adec:decorative xmlns:adec="http://schemas.microsoft.com/office/drawing/2017/decorative" val="1"/>
              </a:ext>
            </a:extLst>
          </p:cNvPr>
          <p:cNvSpPr/>
          <p:nvPr userDrawn="1"/>
        </p:nvSpPr>
        <p:spPr>
          <a:xfrm rot="16200000" flipV="1">
            <a:off x="7810500" y="-5674282"/>
            <a:ext cx="6343625" cy="6343625"/>
          </a:xfrm>
          <a:prstGeom prst="ellipse">
            <a:avLst/>
          </a:prstGeom>
          <a:solidFill>
            <a:srgbClr val="98CCE4">
              <a:alpha val="1423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grpSp>
        <p:nvGrpSpPr>
          <p:cNvPr id="10" name="Group 9">
            <a:extLst>
              <a:ext uri="{FF2B5EF4-FFF2-40B4-BE49-F238E27FC236}">
                <a16:creationId xmlns:a16="http://schemas.microsoft.com/office/drawing/2014/main" id="{277A2C21-14DA-1F83-B51B-DCFF8066A1DF}"/>
              </a:ext>
              <a:ext uri="{C183D7F6-B498-43B3-948B-1728B52AA6E4}">
                <adec:decorative xmlns:adec="http://schemas.microsoft.com/office/drawing/2017/decorative" val="1"/>
              </a:ext>
            </a:extLst>
          </p:cNvPr>
          <p:cNvGrpSpPr/>
          <p:nvPr userDrawn="1"/>
        </p:nvGrpSpPr>
        <p:grpSpPr>
          <a:xfrm>
            <a:off x="5175661" y="2207600"/>
            <a:ext cx="1914826" cy="639568"/>
            <a:chOff x="9460427" y="2275878"/>
            <a:chExt cx="1399131" cy="467322"/>
          </a:xfrm>
        </p:grpSpPr>
        <p:grpSp>
          <p:nvGrpSpPr>
            <p:cNvPr id="11" name="Group 10">
              <a:extLst>
                <a:ext uri="{FF2B5EF4-FFF2-40B4-BE49-F238E27FC236}">
                  <a16:creationId xmlns:a16="http://schemas.microsoft.com/office/drawing/2014/main" id="{C91C55B8-20B7-65C0-85DE-26727C2D2F57}"/>
                </a:ext>
                <a:ext uri="{C183D7F6-B498-43B3-948B-1728B52AA6E4}">
                  <adec:decorative xmlns:adec="http://schemas.microsoft.com/office/drawing/2017/decorative" val="1"/>
                </a:ext>
              </a:extLst>
            </p:cNvPr>
            <p:cNvGrpSpPr/>
            <p:nvPr userDrawn="1"/>
          </p:nvGrpSpPr>
          <p:grpSpPr>
            <a:xfrm flipV="1">
              <a:off x="9573669" y="2637354"/>
              <a:ext cx="1066800" cy="105846"/>
              <a:chOff x="5403344" y="1960160"/>
              <a:chExt cx="1982418" cy="196692"/>
            </a:xfrm>
          </p:grpSpPr>
          <p:sp>
            <p:nvSpPr>
              <p:cNvPr id="13" name="Oval 12">
                <a:extLst>
                  <a:ext uri="{FF2B5EF4-FFF2-40B4-BE49-F238E27FC236}">
                    <a16:creationId xmlns:a16="http://schemas.microsoft.com/office/drawing/2014/main" id="{772703EF-BC20-9770-E06C-961E1A312121}"/>
                  </a:ext>
                </a:extLst>
              </p:cNvPr>
              <p:cNvSpPr/>
              <p:nvPr/>
            </p:nvSpPr>
            <p:spPr>
              <a:xfrm rot="5400000">
                <a:off x="7189070" y="1960160"/>
                <a:ext cx="196692" cy="196692"/>
              </a:xfrm>
              <a:prstGeom prst="ellipse">
                <a:avLst/>
              </a:prstGeom>
              <a:solidFill>
                <a:srgbClr val="6887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14" name="Oval 13">
                <a:extLst>
                  <a:ext uri="{FF2B5EF4-FFF2-40B4-BE49-F238E27FC236}">
                    <a16:creationId xmlns:a16="http://schemas.microsoft.com/office/drawing/2014/main" id="{55F1D7F9-D2F1-4500-996C-788F8613EB10}"/>
                  </a:ext>
                </a:extLst>
              </p:cNvPr>
              <p:cNvSpPr/>
              <p:nvPr/>
            </p:nvSpPr>
            <p:spPr>
              <a:xfrm rot="5400000">
                <a:off x="6742640" y="1960160"/>
                <a:ext cx="196692" cy="196692"/>
              </a:xfrm>
              <a:prstGeom prst="ellipse">
                <a:avLst/>
              </a:prstGeom>
              <a:solidFill>
                <a:srgbClr val="98CC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15" name="Oval 14">
                <a:extLst>
                  <a:ext uri="{FF2B5EF4-FFF2-40B4-BE49-F238E27FC236}">
                    <a16:creationId xmlns:a16="http://schemas.microsoft.com/office/drawing/2014/main" id="{695AACB0-5EC0-F6C2-CF1D-36FDCAA61A4D}"/>
                  </a:ext>
                </a:extLst>
              </p:cNvPr>
              <p:cNvSpPr/>
              <p:nvPr/>
            </p:nvSpPr>
            <p:spPr>
              <a:xfrm rot="5400000">
                <a:off x="6296208" y="1960160"/>
                <a:ext cx="196692" cy="196692"/>
              </a:xfrm>
              <a:prstGeom prst="ellipse">
                <a:avLst/>
              </a:prstGeom>
              <a:solidFill>
                <a:srgbClr val="89B8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16" name="Oval 15">
                <a:extLst>
                  <a:ext uri="{FF2B5EF4-FFF2-40B4-BE49-F238E27FC236}">
                    <a16:creationId xmlns:a16="http://schemas.microsoft.com/office/drawing/2014/main" id="{65C3E744-590F-6734-E224-B68E3A65DA3F}"/>
                  </a:ext>
                </a:extLst>
              </p:cNvPr>
              <p:cNvSpPr/>
              <p:nvPr/>
            </p:nvSpPr>
            <p:spPr>
              <a:xfrm rot="5400000">
                <a:off x="5849776" y="1960160"/>
                <a:ext cx="196692" cy="196692"/>
              </a:xfrm>
              <a:prstGeom prst="ellipse">
                <a:avLst/>
              </a:prstGeom>
              <a:solidFill>
                <a:srgbClr val="D8D6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17" name="Oval 16">
                <a:extLst>
                  <a:ext uri="{FF2B5EF4-FFF2-40B4-BE49-F238E27FC236}">
                    <a16:creationId xmlns:a16="http://schemas.microsoft.com/office/drawing/2014/main" id="{837CD4E8-E578-2121-3A45-241F9CAE8D9A}"/>
                  </a:ext>
                </a:extLst>
              </p:cNvPr>
              <p:cNvSpPr/>
              <p:nvPr/>
            </p:nvSpPr>
            <p:spPr>
              <a:xfrm rot="5400000">
                <a:off x="5403344" y="1960160"/>
                <a:ext cx="196692" cy="196692"/>
              </a:xfrm>
              <a:prstGeom prst="ellipse">
                <a:avLst/>
              </a:prstGeom>
              <a:solidFill>
                <a:srgbClr val="DE7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grpSp>
        <p:sp>
          <p:nvSpPr>
            <p:cNvPr id="12" name="TextBox 11">
              <a:extLst>
                <a:ext uri="{FF2B5EF4-FFF2-40B4-BE49-F238E27FC236}">
                  <a16:creationId xmlns:a16="http://schemas.microsoft.com/office/drawing/2014/main" id="{8183A32E-A001-7F94-5329-0BFA5F7D1666}"/>
                </a:ext>
              </a:extLst>
            </p:cNvPr>
            <p:cNvSpPr txBox="1"/>
            <p:nvPr userDrawn="1"/>
          </p:nvSpPr>
          <p:spPr>
            <a:xfrm>
              <a:off x="9460427" y="2275878"/>
              <a:ext cx="1399131" cy="382308"/>
            </a:xfrm>
            <a:prstGeom prst="rect">
              <a:avLst/>
            </a:prstGeom>
            <a:noFill/>
          </p:spPr>
          <p:txBody>
            <a:bodyPr wrap="square" rtlCol="0">
              <a:spAutoFit/>
            </a:bodyPr>
            <a:lstStyle/>
            <a:p>
              <a:pPr algn="ctr"/>
              <a:r>
                <a:rPr lang="en-US" sz="2800" b="1" spc="600">
                  <a:latin typeface="Arial" panose="020B0604020202020204" pitchFamily="34" charset="0"/>
                  <a:cs typeface="Arial" panose="020B0604020202020204" pitchFamily="34" charset="0"/>
                </a:rPr>
                <a:t>PVAAS</a:t>
              </a:r>
            </a:p>
          </p:txBody>
        </p:sp>
      </p:grpSp>
      <p:sp>
        <p:nvSpPr>
          <p:cNvPr id="18" name="Picture Placeholder 2">
            <a:extLst>
              <a:ext uri="{FF2B5EF4-FFF2-40B4-BE49-F238E27FC236}">
                <a16:creationId xmlns:a16="http://schemas.microsoft.com/office/drawing/2014/main" id="{67C19DDC-7C20-1E21-7F05-B9F5E0DF66A0}"/>
              </a:ext>
              <a:ext uri="{C183D7F6-B498-43B3-948B-1728B52AA6E4}">
                <adec:decorative xmlns:adec="http://schemas.microsoft.com/office/drawing/2017/decorative" val="1"/>
              </a:ext>
            </a:extLst>
          </p:cNvPr>
          <p:cNvSpPr>
            <a:spLocks noGrp="1" noChangeAspect="1"/>
          </p:cNvSpPr>
          <p:nvPr>
            <p:ph type="pic" idx="13" hasCustomPrompt="1"/>
          </p:nvPr>
        </p:nvSpPr>
        <p:spPr>
          <a:xfrm>
            <a:off x="5253912" y="942168"/>
            <a:ext cx="1684175" cy="1329840"/>
          </a:xfrm>
        </p:spPr>
        <p:txBody>
          <a:bodyPr anchor="t">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LEA/district logo</a:t>
            </a:r>
          </a:p>
        </p:txBody>
      </p:sp>
      <p:sp>
        <p:nvSpPr>
          <p:cNvPr id="19" name="TextBox 18">
            <a:extLst>
              <a:ext uri="{FF2B5EF4-FFF2-40B4-BE49-F238E27FC236}">
                <a16:creationId xmlns:a16="http://schemas.microsoft.com/office/drawing/2014/main" id="{945194DD-D4D9-AFC8-1354-988646326194}"/>
              </a:ext>
            </a:extLst>
          </p:cNvPr>
          <p:cNvSpPr txBox="1"/>
          <p:nvPr userDrawn="1"/>
        </p:nvSpPr>
        <p:spPr>
          <a:xfrm>
            <a:off x="5396382" y="1932229"/>
            <a:ext cx="1399131" cy="369332"/>
          </a:xfrm>
          <a:prstGeom prst="rect">
            <a:avLst/>
          </a:prstGeom>
          <a:noFill/>
        </p:spPr>
        <p:txBody>
          <a:bodyPr wrap="square" rtlCol="0">
            <a:spAutoFit/>
          </a:bodyPr>
          <a:lstStyle/>
          <a:p>
            <a:pPr algn="ctr"/>
            <a:r>
              <a:rPr lang="en-US" b="1" spc="600">
                <a:latin typeface="Arial" panose="020B0604020202020204" pitchFamily="34" charset="0"/>
                <a:cs typeface="Arial" panose="020B0604020202020204" pitchFamily="34" charset="0"/>
              </a:rPr>
              <a:t>+</a:t>
            </a:r>
          </a:p>
        </p:txBody>
      </p:sp>
      <p:sp>
        <p:nvSpPr>
          <p:cNvPr id="20" name="Oval 19">
            <a:extLst>
              <a:ext uri="{FF2B5EF4-FFF2-40B4-BE49-F238E27FC236}">
                <a16:creationId xmlns:a16="http://schemas.microsoft.com/office/drawing/2014/main" id="{38BC38C8-585F-A2EF-F822-9DBF1E4D514C}"/>
              </a:ext>
              <a:ext uri="{C183D7F6-B498-43B3-948B-1728B52AA6E4}">
                <adec:decorative xmlns:adec="http://schemas.microsoft.com/office/drawing/2017/decorative" val="1"/>
              </a:ext>
            </a:extLst>
          </p:cNvPr>
          <p:cNvSpPr/>
          <p:nvPr userDrawn="1"/>
        </p:nvSpPr>
        <p:spPr>
          <a:xfrm rot="16200000" flipV="1">
            <a:off x="-1918381" y="-5674282"/>
            <a:ext cx="6343625" cy="6343625"/>
          </a:xfrm>
          <a:prstGeom prst="ellipse">
            <a:avLst/>
          </a:prstGeom>
          <a:solidFill>
            <a:srgbClr val="E1DF6A">
              <a:alpha val="1423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Tree>
    <p:extLst>
      <p:ext uri="{BB962C8B-B14F-4D97-AF65-F5344CB8AC3E}">
        <p14:creationId xmlns:p14="http://schemas.microsoft.com/office/powerpoint/2010/main" val="1122780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700C3-3A6F-8C3F-2952-BF53B36348D0}"/>
              </a:ext>
            </a:extLst>
          </p:cNvPr>
          <p:cNvSpPr>
            <a:spLocks noGrp="1"/>
          </p:cNvSpPr>
          <p:nvPr>
            <p:ph type="ctrTitle"/>
          </p:nvPr>
        </p:nvSpPr>
        <p:spPr>
          <a:xfrm>
            <a:off x="838200" y="2197183"/>
            <a:ext cx="6398172" cy="2387600"/>
          </a:xfrm>
        </p:spPr>
        <p:txBody>
          <a:bodyPr anchor="b"/>
          <a:lstStyle>
            <a:lvl1pPr algn="l">
              <a:defRPr sz="6000"/>
            </a:lvl1pPr>
          </a:lstStyle>
          <a:p>
            <a:r>
              <a:rPr lang="en-US"/>
              <a:t>Click to edit Master title style</a:t>
            </a:r>
          </a:p>
        </p:txBody>
      </p:sp>
      <p:sp>
        <p:nvSpPr>
          <p:cNvPr id="3" name="Subtitle 2">
            <a:extLst>
              <a:ext uri="{FF2B5EF4-FFF2-40B4-BE49-F238E27FC236}">
                <a16:creationId xmlns:a16="http://schemas.microsoft.com/office/drawing/2014/main" id="{BA87D74F-994D-939D-C8D8-92554B01D81C}"/>
              </a:ext>
            </a:extLst>
          </p:cNvPr>
          <p:cNvSpPr>
            <a:spLocks noGrp="1"/>
          </p:cNvSpPr>
          <p:nvPr>
            <p:ph type="subTitle" idx="1"/>
          </p:nvPr>
        </p:nvSpPr>
        <p:spPr>
          <a:xfrm>
            <a:off x="838200" y="4738856"/>
            <a:ext cx="9144000" cy="1309347"/>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5404A8C-2D18-2DA4-7974-DF6111D8681D}"/>
              </a:ext>
            </a:extLst>
          </p:cNvPr>
          <p:cNvSpPr>
            <a:spLocks noGrp="1"/>
          </p:cNvSpPr>
          <p:nvPr>
            <p:ph type="dt" sz="half" idx="10"/>
          </p:nvPr>
        </p:nvSpPr>
        <p:spPr/>
        <p:txBody>
          <a:bodyPr/>
          <a:lstStyle/>
          <a:p>
            <a:fld id="{4047D46E-11D3-8C46-AA08-73BE7E01B6C0}" type="datetime1">
              <a:rPr lang="en-US" smtClean="0"/>
              <a:t>8/17/2026</a:t>
            </a:fld>
            <a:endParaRPr lang="en-US"/>
          </a:p>
        </p:txBody>
      </p:sp>
      <p:sp>
        <p:nvSpPr>
          <p:cNvPr id="5" name="Footer Placeholder 4">
            <a:extLst>
              <a:ext uri="{FF2B5EF4-FFF2-40B4-BE49-F238E27FC236}">
                <a16:creationId xmlns:a16="http://schemas.microsoft.com/office/drawing/2014/main" id="{E91D8E5B-9658-2E76-AFD7-8F38CC8CA0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94F470-DC51-81B0-91AA-F8D8660C1F7F}"/>
              </a:ext>
            </a:extLst>
          </p:cNvPr>
          <p:cNvSpPr>
            <a:spLocks noGrp="1"/>
          </p:cNvSpPr>
          <p:nvPr>
            <p:ph type="sldNum" sz="quarter" idx="12"/>
          </p:nvPr>
        </p:nvSpPr>
        <p:spPr/>
        <p:txBody>
          <a:bodyPr/>
          <a:lstStyle/>
          <a:p>
            <a:fld id="{C4713943-C894-3E43-ACC2-8F186DE5113B}" type="slidenum">
              <a:rPr lang="en-US" smtClean="0"/>
              <a:t>‹#›</a:t>
            </a:fld>
            <a:endParaRPr lang="en-US"/>
          </a:p>
        </p:txBody>
      </p:sp>
      <p:sp>
        <p:nvSpPr>
          <p:cNvPr id="7" name="Oval 6">
            <a:extLst>
              <a:ext uri="{FF2B5EF4-FFF2-40B4-BE49-F238E27FC236}">
                <a16:creationId xmlns:a16="http://schemas.microsoft.com/office/drawing/2014/main" id="{A26DA455-3677-B06B-4DDC-81241D132494}"/>
              </a:ext>
              <a:ext uri="{C183D7F6-B498-43B3-948B-1728B52AA6E4}">
                <adec:decorative xmlns:adec="http://schemas.microsoft.com/office/drawing/2017/decorative" val="1"/>
              </a:ext>
            </a:extLst>
          </p:cNvPr>
          <p:cNvSpPr/>
          <p:nvPr userDrawn="1"/>
        </p:nvSpPr>
        <p:spPr>
          <a:xfrm rot="16200000" flipV="1">
            <a:off x="8969143" y="-2209800"/>
            <a:ext cx="6343625" cy="6343625"/>
          </a:xfrm>
          <a:prstGeom prst="ellipse">
            <a:avLst/>
          </a:prstGeom>
          <a:solidFill>
            <a:srgbClr val="7DBA5E">
              <a:alpha val="1423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8" name="Oval 7">
            <a:extLst>
              <a:ext uri="{FF2B5EF4-FFF2-40B4-BE49-F238E27FC236}">
                <a16:creationId xmlns:a16="http://schemas.microsoft.com/office/drawing/2014/main" id="{980A11EA-2293-5EB5-55DD-91EEF7256593}"/>
              </a:ext>
              <a:ext uri="{C183D7F6-B498-43B3-948B-1728B52AA6E4}">
                <adec:decorative xmlns:adec="http://schemas.microsoft.com/office/drawing/2017/decorative" val="1"/>
              </a:ext>
            </a:extLst>
          </p:cNvPr>
          <p:cNvSpPr/>
          <p:nvPr userDrawn="1"/>
        </p:nvSpPr>
        <p:spPr>
          <a:xfrm rot="16200000" flipV="1">
            <a:off x="9651270" y="1995343"/>
            <a:ext cx="6343625" cy="6343625"/>
          </a:xfrm>
          <a:prstGeom prst="ellipse">
            <a:avLst/>
          </a:prstGeom>
          <a:solidFill>
            <a:srgbClr val="98CCE4">
              <a:alpha val="1423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9" name="Picture Placeholder 40">
            <a:extLst>
              <a:ext uri="{FF2B5EF4-FFF2-40B4-BE49-F238E27FC236}">
                <a16:creationId xmlns:a16="http://schemas.microsoft.com/office/drawing/2014/main" id="{805BE4BB-711F-1353-A0AA-AD13C571BB2D}"/>
              </a:ext>
            </a:extLst>
          </p:cNvPr>
          <p:cNvSpPr>
            <a:spLocks noGrp="1"/>
          </p:cNvSpPr>
          <p:nvPr>
            <p:ph type="pic" sz="quarter" idx="14" hasCustomPrompt="1"/>
          </p:nvPr>
        </p:nvSpPr>
        <p:spPr>
          <a:xfrm>
            <a:off x="8347283" y="1828800"/>
            <a:ext cx="3235117" cy="3235117"/>
          </a:xfrm>
          <a:prstGeom prst="ellipse">
            <a:avLst/>
          </a:prstGeom>
          <a:solidFill>
            <a:srgbClr val="FFFFFF">
              <a:shade val="85000"/>
            </a:srgbClr>
          </a:solidFill>
          <a:ln w="60325" cap="sq">
            <a:solidFill>
              <a:srgbClr val="FFFFFF"/>
            </a:solidFill>
            <a:miter lim="800000"/>
          </a:ln>
          <a:effectLst>
            <a:outerShdw blurRad="432786" sx="97169" sy="97169" algn="ctr" rotWithShape="0">
              <a:prstClr val="black">
                <a:alpha val="40000"/>
              </a:prstClr>
            </a:outerShdw>
          </a:effectLst>
          <a:scene3d>
            <a:camera prst="orthographicFront"/>
            <a:lightRig rig="twoPt" dir="t">
              <a:rot lat="0" lon="0" rev="7200000"/>
            </a:lightRig>
          </a:scene3d>
          <a:sp3d>
            <a:contourClr>
              <a:srgbClr val="FFFFFF"/>
            </a:contourClr>
          </a:sp3d>
        </p:spPr>
        <p:txBody>
          <a:bodyPr>
            <a:normAutofit/>
          </a:bodyPr>
          <a:lstStyle>
            <a:lvl1pPr marL="0" indent="0" algn="ctr">
              <a:buNone/>
              <a:defRPr sz="1600"/>
            </a:lvl1pPr>
          </a:lstStyle>
          <a:p>
            <a:r>
              <a:rPr lang="en-US"/>
              <a:t>Click icon to add a relevant photograph</a:t>
            </a:r>
          </a:p>
        </p:txBody>
      </p:sp>
      <p:grpSp>
        <p:nvGrpSpPr>
          <p:cNvPr id="10" name="Group 9">
            <a:extLst>
              <a:ext uri="{FF2B5EF4-FFF2-40B4-BE49-F238E27FC236}">
                <a16:creationId xmlns:a16="http://schemas.microsoft.com/office/drawing/2014/main" id="{277A2C21-14DA-1F83-B51B-DCFF8066A1DF}"/>
              </a:ext>
              <a:ext uri="{C183D7F6-B498-43B3-948B-1728B52AA6E4}">
                <adec:decorative xmlns:adec="http://schemas.microsoft.com/office/drawing/2017/decorative" val="1"/>
              </a:ext>
            </a:extLst>
          </p:cNvPr>
          <p:cNvGrpSpPr/>
          <p:nvPr userDrawn="1"/>
        </p:nvGrpSpPr>
        <p:grpSpPr>
          <a:xfrm>
            <a:off x="828374" y="1848359"/>
            <a:ext cx="1914826" cy="639568"/>
            <a:chOff x="9460427" y="2275878"/>
            <a:chExt cx="1399131" cy="467322"/>
          </a:xfrm>
        </p:grpSpPr>
        <p:grpSp>
          <p:nvGrpSpPr>
            <p:cNvPr id="11" name="Group 10">
              <a:extLst>
                <a:ext uri="{FF2B5EF4-FFF2-40B4-BE49-F238E27FC236}">
                  <a16:creationId xmlns:a16="http://schemas.microsoft.com/office/drawing/2014/main" id="{C91C55B8-20B7-65C0-85DE-26727C2D2F57}"/>
                </a:ext>
                <a:ext uri="{C183D7F6-B498-43B3-948B-1728B52AA6E4}">
                  <adec:decorative xmlns:adec="http://schemas.microsoft.com/office/drawing/2017/decorative" val="1"/>
                </a:ext>
              </a:extLst>
            </p:cNvPr>
            <p:cNvGrpSpPr/>
            <p:nvPr userDrawn="1"/>
          </p:nvGrpSpPr>
          <p:grpSpPr>
            <a:xfrm flipV="1">
              <a:off x="9573669" y="2637354"/>
              <a:ext cx="1066800" cy="105846"/>
              <a:chOff x="5403344" y="1960160"/>
              <a:chExt cx="1982418" cy="196692"/>
            </a:xfrm>
          </p:grpSpPr>
          <p:sp>
            <p:nvSpPr>
              <p:cNvPr id="13" name="Oval 12">
                <a:extLst>
                  <a:ext uri="{FF2B5EF4-FFF2-40B4-BE49-F238E27FC236}">
                    <a16:creationId xmlns:a16="http://schemas.microsoft.com/office/drawing/2014/main" id="{772703EF-BC20-9770-E06C-961E1A312121}"/>
                  </a:ext>
                </a:extLst>
              </p:cNvPr>
              <p:cNvSpPr/>
              <p:nvPr/>
            </p:nvSpPr>
            <p:spPr>
              <a:xfrm rot="5400000">
                <a:off x="7189070" y="1960160"/>
                <a:ext cx="196692" cy="196692"/>
              </a:xfrm>
              <a:prstGeom prst="ellipse">
                <a:avLst/>
              </a:prstGeom>
              <a:solidFill>
                <a:srgbClr val="6887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14" name="Oval 13">
                <a:extLst>
                  <a:ext uri="{FF2B5EF4-FFF2-40B4-BE49-F238E27FC236}">
                    <a16:creationId xmlns:a16="http://schemas.microsoft.com/office/drawing/2014/main" id="{55F1D7F9-D2F1-4500-996C-788F8613EB10}"/>
                  </a:ext>
                </a:extLst>
              </p:cNvPr>
              <p:cNvSpPr/>
              <p:nvPr/>
            </p:nvSpPr>
            <p:spPr>
              <a:xfrm rot="5400000">
                <a:off x="6742640" y="1960160"/>
                <a:ext cx="196692" cy="196692"/>
              </a:xfrm>
              <a:prstGeom prst="ellipse">
                <a:avLst/>
              </a:prstGeom>
              <a:solidFill>
                <a:srgbClr val="98CC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15" name="Oval 14">
                <a:extLst>
                  <a:ext uri="{FF2B5EF4-FFF2-40B4-BE49-F238E27FC236}">
                    <a16:creationId xmlns:a16="http://schemas.microsoft.com/office/drawing/2014/main" id="{695AACB0-5EC0-F6C2-CF1D-36FDCAA61A4D}"/>
                  </a:ext>
                </a:extLst>
              </p:cNvPr>
              <p:cNvSpPr/>
              <p:nvPr/>
            </p:nvSpPr>
            <p:spPr>
              <a:xfrm rot="5400000">
                <a:off x="6296208" y="1960160"/>
                <a:ext cx="196692" cy="196692"/>
              </a:xfrm>
              <a:prstGeom prst="ellipse">
                <a:avLst/>
              </a:prstGeom>
              <a:solidFill>
                <a:srgbClr val="89B8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16" name="Oval 15">
                <a:extLst>
                  <a:ext uri="{FF2B5EF4-FFF2-40B4-BE49-F238E27FC236}">
                    <a16:creationId xmlns:a16="http://schemas.microsoft.com/office/drawing/2014/main" id="{65C3E744-590F-6734-E224-B68E3A65DA3F}"/>
                  </a:ext>
                </a:extLst>
              </p:cNvPr>
              <p:cNvSpPr/>
              <p:nvPr/>
            </p:nvSpPr>
            <p:spPr>
              <a:xfrm rot="5400000">
                <a:off x="5849776" y="1960160"/>
                <a:ext cx="196692" cy="196692"/>
              </a:xfrm>
              <a:prstGeom prst="ellipse">
                <a:avLst/>
              </a:prstGeom>
              <a:solidFill>
                <a:srgbClr val="D8D6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17" name="Oval 16">
                <a:extLst>
                  <a:ext uri="{FF2B5EF4-FFF2-40B4-BE49-F238E27FC236}">
                    <a16:creationId xmlns:a16="http://schemas.microsoft.com/office/drawing/2014/main" id="{837CD4E8-E578-2121-3A45-241F9CAE8D9A}"/>
                  </a:ext>
                </a:extLst>
              </p:cNvPr>
              <p:cNvSpPr/>
              <p:nvPr/>
            </p:nvSpPr>
            <p:spPr>
              <a:xfrm rot="5400000">
                <a:off x="5403344" y="1960160"/>
                <a:ext cx="196692" cy="196692"/>
              </a:xfrm>
              <a:prstGeom prst="ellipse">
                <a:avLst/>
              </a:prstGeom>
              <a:solidFill>
                <a:srgbClr val="DE7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grpSp>
        <p:sp>
          <p:nvSpPr>
            <p:cNvPr id="12" name="TextBox 11">
              <a:extLst>
                <a:ext uri="{FF2B5EF4-FFF2-40B4-BE49-F238E27FC236}">
                  <a16:creationId xmlns:a16="http://schemas.microsoft.com/office/drawing/2014/main" id="{8183A32E-A001-7F94-5329-0BFA5F7D1666}"/>
                </a:ext>
              </a:extLst>
            </p:cNvPr>
            <p:cNvSpPr txBox="1"/>
            <p:nvPr userDrawn="1"/>
          </p:nvSpPr>
          <p:spPr>
            <a:xfrm>
              <a:off x="9460427" y="2275878"/>
              <a:ext cx="1399131" cy="382308"/>
            </a:xfrm>
            <a:prstGeom prst="rect">
              <a:avLst/>
            </a:prstGeom>
            <a:noFill/>
          </p:spPr>
          <p:txBody>
            <a:bodyPr wrap="square" rtlCol="0">
              <a:spAutoFit/>
            </a:bodyPr>
            <a:lstStyle/>
            <a:p>
              <a:pPr algn="ctr"/>
              <a:r>
                <a:rPr lang="en-US" sz="2800" b="1" spc="600">
                  <a:latin typeface="Arial" panose="020B0604020202020204" pitchFamily="34" charset="0"/>
                  <a:cs typeface="Arial" panose="020B0604020202020204" pitchFamily="34" charset="0"/>
                </a:rPr>
                <a:t>PVAAS</a:t>
              </a:r>
            </a:p>
          </p:txBody>
        </p:sp>
      </p:grpSp>
      <p:sp>
        <p:nvSpPr>
          <p:cNvPr id="18" name="Picture Placeholder 2">
            <a:extLst>
              <a:ext uri="{FF2B5EF4-FFF2-40B4-BE49-F238E27FC236}">
                <a16:creationId xmlns:a16="http://schemas.microsoft.com/office/drawing/2014/main" id="{67C19DDC-7C20-1E21-7F05-B9F5E0DF66A0}"/>
              </a:ext>
              <a:ext uri="{C183D7F6-B498-43B3-948B-1728B52AA6E4}">
                <adec:decorative xmlns:adec="http://schemas.microsoft.com/office/drawing/2017/decorative" val="1"/>
              </a:ext>
            </a:extLst>
          </p:cNvPr>
          <p:cNvSpPr>
            <a:spLocks noGrp="1" noChangeAspect="1"/>
          </p:cNvSpPr>
          <p:nvPr>
            <p:ph type="pic" idx="13" hasCustomPrompt="1"/>
          </p:nvPr>
        </p:nvSpPr>
        <p:spPr>
          <a:xfrm>
            <a:off x="906625" y="582927"/>
            <a:ext cx="1684175" cy="1329840"/>
          </a:xfrm>
        </p:spPr>
        <p:txBody>
          <a:bodyPr anchor="t">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LEA/district logo</a:t>
            </a:r>
          </a:p>
        </p:txBody>
      </p:sp>
      <p:sp>
        <p:nvSpPr>
          <p:cNvPr id="19" name="TextBox 18">
            <a:extLst>
              <a:ext uri="{FF2B5EF4-FFF2-40B4-BE49-F238E27FC236}">
                <a16:creationId xmlns:a16="http://schemas.microsoft.com/office/drawing/2014/main" id="{945194DD-D4D9-AFC8-1354-988646326194}"/>
              </a:ext>
            </a:extLst>
          </p:cNvPr>
          <p:cNvSpPr txBox="1"/>
          <p:nvPr userDrawn="1"/>
        </p:nvSpPr>
        <p:spPr>
          <a:xfrm>
            <a:off x="1049095" y="1572988"/>
            <a:ext cx="1399131" cy="369332"/>
          </a:xfrm>
          <a:prstGeom prst="rect">
            <a:avLst/>
          </a:prstGeom>
          <a:noFill/>
        </p:spPr>
        <p:txBody>
          <a:bodyPr wrap="square" rtlCol="0">
            <a:spAutoFit/>
          </a:bodyPr>
          <a:lstStyle/>
          <a:p>
            <a:pPr algn="ctr"/>
            <a:r>
              <a:rPr lang="en-US" b="1" spc="60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0649008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D47AC-89D8-DAFE-B048-2F9B63E0A1B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39CD6EF-FD62-9F1C-DE07-5A0B297193A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4020F3-329E-03F8-2572-2255384F6EEB}"/>
              </a:ext>
            </a:extLst>
          </p:cNvPr>
          <p:cNvSpPr>
            <a:spLocks noGrp="1"/>
          </p:cNvSpPr>
          <p:nvPr>
            <p:ph type="dt" sz="half" idx="10"/>
          </p:nvPr>
        </p:nvSpPr>
        <p:spPr/>
        <p:txBody>
          <a:bodyPr/>
          <a:lstStyle/>
          <a:p>
            <a:fld id="{E064D996-E056-3F40-A85B-7973969118D9}" type="datetime1">
              <a:rPr lang="en-US" smtClean="0"/>
              <a:t>8/17/2026</a:t>
            </a:fld>
            <a:endParaRPr lang="en-US"/>
          </a:p>
        </p:txBody>
      </p:sp>
      <p:sp>
        <p:nvSpPr>
          <p:cNvPr id="5" name="Footer Placeholder 4">
            <a:extLst>
              <a:ext uri="{FF2B5EF4-FFF2-40B4-BE49-F238E27FC236}">
                <a16:creationId xmlns:a16="http://schemas.microsoft.com/office/drawing/2014/main" id="{16C18766-AF22-04D2-6B91-1CCB3603F8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D9E503-A3C9-E335-F1A0-CC27ADDD51BB}"/>
              </a:ext>
            </a:extLst>
          </p:cNvPr>
          <p:cNvSpPr>
            <a:spLocks noGrp="1"/>
          </p:cNvSpPr>
          <p:nvPr>
            <p:ph type="sldNum" sz="quarter" idx="12"/>
          </p:nvPr>
        </p:nvSpPr>
        <p:spPr/>
        <p:txBody>
          <a:bodyPr/>
          <a:lstStyle/>
          <a:p>
            <a:fld id="{C4713943-C894-3E43-ACC2-8F186DE5113B}" type="slidenum">
              <a:rPr lang="en-US" smtClean="0"/>
              <a:t>‹#›</a:t>
            </a:fld>
            <a:endParaRPr lang="en-US"/>
          </a:p>
        </p:txBody>
      </p:sp>
    </p:spTree>
    <p:extLst>
      <p:ext uri="{BB962C8B-B14F-4D97-AF65-F5344CB8AC3E}">
        <p14:creationId xmlns:p14="http://schemas.microsoft.com/office/powerpoint/2010/main" val="2160207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D47AC-89D8-DAFE-B048-2F9B63E0A1BE}"/>
              </a:ext>
            </a:extLst>
          </p:cNvPr>
          <p:cNvSpPr>
            <a:spLocks noGrp="1"/>
          </p:cNvSpPr>
          <p:nvPr>
            <p:ph type="title"/>
          </p:nvPr>
        </p:nvSpPr>
        <p:spPr/>
        <p:txBody>
          <a:bodyPr/>
          <a:lstStyle/>
          <a:p>
            <a:r>
              <a:rPr lang="en-US"/>
              <a:t>Click to edit Master title style</a:t>
            </a:r>
          </a:p>
        </p:txBody>
      </p:sp>
      <p:sp>
        <p:nvSpPr>
          <p:cNvPr id="4" name="Date Placeholder 3">
            <a:extLst>
              <a:ext uri="{FF2B5EF4-FFF2-40B4-BE49-F238E27FC236}">
                <a16:creationId xmlns:a16="http://schemas.microsoft.com/office/drawing/2014/main" id="{824020F3-329E-03F8-2572-2255384F6EEB}"/>
              </a:ext>
            </a:extLst>
          </p:cNvPr>
          <p:cNvSpPr>
            <a:spLocks noGrp="1"/>
          </p:cNvSpPr>
          <p:nvPr>
            <p:ph type="dt" sz="half" idx="10"/>
          </p:nvPr>
        </p:nvSpPr>
        <p:spPr/>
        <p:txBody>
          <a:bodyPr/>
          <a:lstStyle/>
          <a:p>
            <a:fld id="{E064D996-E056-3F40-A85B-7973969118D9}" type="datetime1">
              <a:rPr lang="en-US" smtClean="0"/>
              <a:t>8/17/2026</a:t>
            </a:fld>
            <a:endParaRPr lang="en-US"/>
          </a:p>
        </p:txBody>
      </p:sp>
      <p:sp>
        <p:nvSpPr>
          <p:cNvPr id="5" name="Footer Placeholder 4">
            <a:extLst>
              <a:ext uri="{FF2B5EF4-FFF2-40B4-BE49-F238E27FC236}">
                <a16:creationId xmlns:a16="http://schemas.microsoft.com/office/drawing/2014/main" id="{16C18766-AF22-04D2-6B91-1CCB3603F8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D9E503-A3C9-E335-F1A0-CC27ADDD51BB}"/>
              </a:ext>
            </a:extLst>
          </p:cNvPr>
          <p:cNvSpPr>
            <a:spLocks noGrp="1"/>
          </p:cNvSpPr>
          <p:nvPr>
            <p:ph type="sldNum" sz="quarter" idx="12"/>
          </p:nvPr>
        </p:nvSpPr>
        <p:spPr/>
        <p:txBody>
          <a:bodyPr/>
          <a:lstStyle/>
          <a:p>
            <a:fld id="{C4713943-C894-3E43-ACC2-8F186DE5113B}" type="slidenum">
              <a:rPr lang="en-US" smtClean="0"/>
              <a:t>‹#›</a:t>
            </a:fld>
            <a:endParaRPr lang="en-US"/>
          </a:p>
        </p:txBody>
      </p:sp>
      <p:sp>
        <p:nvSpPr>
          <p:cNvPr id="8" name="Picture Placeholder 7">
            <a:extLst>
              <a:ext uri="{FF2B5EF4-FFF2-40B4-BE49-F238E27FC236}">
                <a16:creationId xmlns:a16="http://schemas.microsoft.com/office/drawing/2014/main" id="{014AB234-CA2A-1D11-55D9-E3EBEED5E92B}"/>
              </a:ext>
            </a:extLst>
          </p:cNvPr>
          <p:cNvSpPr>
            <a:spLocks noGrp="1"/>
          </p:cNvSpPr>
          <p:nvPr>
            <p:ph type="pic" sz="quarter" idx="13" hasCustomPrompt="1"/>
          </p:nvPr>
        </p:nvSpPr>
        <p:spPr>
          <a:xfrm>
            <a:off x="838200" y="1976438"/>
            <a:ext cx="10690225" cy="4000500"/>
          </a:xfrm>
        </p:spPr>
        <p:txBody>
          <a:bodyPr/>
          <a:lstStyle>
            <a:lvl1pPr marL="0" indent="0">
              <a:buNone/>
              <a:defRPr/>
            </a:lvl1pPr>
          </a:lstStyle>
          <a:p>
            <a:r>
              <a:rPr lang="en-US"/>
              <a:t>Click the center icon to upload a Scatterplot image </a:t>
            </a:r>
            <a:br>
              <a:rPr lang="en-US"/>
            </a:br>
            <a:r>
              <a:rPr lang="en-US"/>
              <a:t>(.jpeg, .png, or other image type)</a:t>
            </a:r>
          </a:p>
        </p:txBody>
      </p:sp>
    </p:spTree>
    <p:extLst>
      <p:ext uri="{BB962C8B-B14F-4D97-AF65-F5344CB8AC3E}">
        <p14:creationId xmlns:p14="http://schemas.microsoft.com/office/powerpoint/2010/main" val="39924323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D47AC-89D8-DAFE-B048-2F9B63E0A1BE}"/>
              </a:ext>
            </a:extLst>
          </p:cNvPr>
          <p:cNvSpPr>
            <a:spLocks noGrp="1"/>
          </p:cNvSpPr>
          <p:nvPr>
            <p:ph type="title"/>
          </p:nvPr>
        </p:nvSpPr>
        <p:spPr/>
        <p:txBody>
          <a:bodyPr/>
          <a:lstStyle/>
          <a:p>
            <a:r>
              <a:rPr lang="en-US"/>
              <a:t>Click to edit Master title style</a:t>
            </a:r>
          </a:p>
        </p:txBody>
      </p:sp>
      <p:sp>
        <p:nvSpPr>
          <p:cNvPr id="4" name="Date Placeholder 3">
            <a:extLst>
              <a:ext uri="{FF2B5EF4-FFF2-40B4-BE49-F238E27FC236}">
                <a16:creationId xmlns:a16="http://schemas.microsoft.com/office/drawing/2014/main" id="{824020F3-329E-03F8-2572-2255384F6EEB}"/>
              </a:ext>
            </a:extLst>
          </p:cNvPr>
          <p:cNvSpPr>
            <a:spLocks noGrp="1"/>
          </p:cNvSpPr>
          <p:nvPr>
            <p:ph type="dt" sz="half" idx="10"/>
          </p:nvPr>
        </p:nvSpPr>
        <p:spPr/>
        <p:txBody>
          <a:bodyPr/>
          <a:lstStyle/>
          <a:p>
            <a:fld id="{E064D996-E056-3F40-A85B-7973969118D9}" type="datetime1">
              <a:rPr lang="en-US" smtClean="0"/>
              <a:t>8/17/2026</a:t>
            </a:fld>
            <a:endParaRPr lang="en-US"/>
          </a:p>
        </p:txBody>
      </p:sp>
      <p:sp>
        <p:nvSpPr>
          <p:cNvPr id="5" name="Footer Placeholder 4">
            <a:extLst>
              <a:ext uri="{FF2B5EF4-FFF2-40B4-BE49-F238E27FC236}">
                <a16:creationId xmlns:a16="http://schemas.microsoft.com/office/drawing/2014/main" id="{16C18766-AF22-04D2-6B91-1CCB3603F8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D9E503-A3C9-E335-F1A0-CC27ADDD51BB}"/>
              </a:ext>
            </a:extLst>
          </p:cNvPr>
          <p:cNvSpPr>
            <a:spLocks noGrp="1"/>
          </p:cNvSpPr>
          <p:nvPr>
            <p:ph type="sldNum" sz="quarter" idx="12"/>
          </p:nvPr>
        </p:nvSpPr>
        <p:spPr/>
        <p:txBody>
          <a:bodyPr/>
          <a:lstStyle/>
          <a:p>
            <a:fld id="{C4713943-C894-3E43-ACC2-8F186DE5113B}" type="slidenum">
              <a:rPr lang="en-US" smtClean="0"/>
              <a:t>‹#›</a:t>
            </a:fld>
            <a:endParaRPr lang="en-US"/>
          </a:p>
        </p:txBody>
      </p:sp>
      <p:sp>
        <p:nvSpPr>
          <p:cNvPr id="8" name="Picture Placeholder 7">
            <a:extLst>
              <a:ext uri="{FF2B5EF4-FFF2-40B4-BE49-F238E27FC236}">
                <a16:creationId xmlns:a16="http://schemas.microsoft.com/office/drawing/2014/main" id="{014AB234-CA2A-1D11-55D9-E3EBEED5E92B}"/>
              </a:ext>
            </a:extLst>
          </p:cNvPr>
          <p:cNvSpPr>
            <a:spLocks noGrp="1"/>
          </p:cNvSpPr>
          <p:nvPr>
            <p:ph type="pic" sz="quarter" idx="13" hasCustomPrompt="1"/>
          </p:nvPr>
        </p:nvSpPr>
        <p:spPr>
          <a:xfrm>
            <a:off x="838200" y="1976438"/>
            <a:ext cx="10690225" cy="4000500"/>
          </a:xfrm>
        </p:spPr>
        <p:txBody>
          <a:bodyPr/>
          <a:lstStyle>
            <a:lvl1pPr marL="0" indent="0">
              <a:buNone/>
              <a:defRPr/>
            </a:lvl1pPr>
          </a:lstStyle>
          <a:p>
            <a:r>
              <a:rPr lang="en-US"/>
              <a:t>Click the center icon to upload a Value-Added image </a:t>
            </a:r>
            <a:br>
              <a:rPr lang="en-US"/>
            </a:br>
            <a:r>
              <a:rPr lang="en-US"/>
              <a:t>(.jpeg, .png, or other image type)</a:t>
            </a:r>
          </a:p>
        </p:txBody>
      </p:sp>
    </p:spTree>
    <p:extLst>
      <p:ext uri="{BB962C8B-B14F-4D97-AF65-F5344CB8AC3E}">
        <p14:creationId xmlns:p14="http://schemas.microsoft.com/office/powerpoint/2010/main" val="1193433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D47AC-89D8-DAFE-B048-2F9B63E0A1B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39CD6EF-FD62-9F1C-DE07-5A0B297193A3}"/>
              </a:ext>
            </a:extLst>
          </p:cNvPr>
          <p:cNvSpPr>
            <a:spLocks noGrp="1"/>
          </p:cNvSpPr>
          <p:nvPr>
            <p:ph idx="1"/>
          </p:nvPr>
        </p:nvSpPr>
        <p:spPr>
          <a:xfrm>
            <a:off x="838200" y="1825625"/>
            <a:ext cx="3402724"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4020F3-329E-03F8-2572-2255384F6EEB}"/>
              </a:ext>
            </a:extLst>
          </p:cNvPr>
          <p:cNvSpPr>
            <a:spLocks noGrp="1"/>
          </p:cNvSpPr>
          <p:nvPr>
            <p:ph type="dt" sz="half" idx="10"/>
          </p:nvPr>
        </p:nvSpPr>
        <p:spPr/>
        <p:txBody>
          <a:bodyPr/>
          <a:lstStyle/>
          <a:p>
            <a:fld id="{9BAB049F-C573-EC4C-BF0F-601723B3608C}" type="datetime1">
              <a:rPr lang="en-US" smtClean="0"/>
              <a:t>8/17/2026</a:t>
            </a:fld>
            <a:endParaRPr lang="en-US"/>
          </a:p>
        </p:txBody>
      </p:sp>
      <p:sp>
        <p:nvSpPr>
          <p:cNvPr id="5" name="Footer Placeholder 4">
            <a:extLst>
              <a:ext uri="{FF2B5EF4-FFF2-40B4-BE49-F238E27FC236}">
                <a16:creationId xmlns:a16="http://schemas.microsoft.com/office/drawing/2014/main" id="{16C18766-AF22-04D2-6B91-1CCB3603F8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D9E503-A3C9-E335-F1A0-CC27ADDD51BB}"/>
              </a:ext>
            </a:extLst>
          </p:cNvPr>
          <p:cNvSpPr>
            <a:spLocks noGrp="1"/>
          </p:cNvSpPr>
          <p:nvPr>
            <p:ph type="sldNum" sz="quarter" idx="12"/>
          </p:nvPr>
        </p:nvSpPr>
        <p:spPr/>
        <p:txBody>
          <a:bodyPr/>
          <a:lstStyle/>
          <a:p>
            <a:fld id="{C4713943-C894-3E43-ACC2-8F186DE5113B}" type="slidenum">
              <a:rPr lang="en-US" smtClean="0"/>
              <a:t>‹#›</a:t>
            </a:fld>
            <a:endParaRPr lang="en-US"/>
          </a:p>
        </p:txBody>
      </p:sp>
      <p:sp>
        <p:nvSpPr>
          <p:cNvPr id="7" name="Content Placeholder 2">
            <a:extLst>
              <a:ext uri="{FF2B5EF4-FFF2-40B4-BE49-F238E27FC236}">
                <a16:creationId xmlns:a16="http://schemas.microsoft.com/office/drawing/2014/main" id="{9E317524-8464-9D04-AAED-38DAAF12A972}"/>
              </a:ext>
            </a:extLst>
          </p:cNvPr>
          <p:cNvSpPr>
            <a:spLocks noGrp="1"/>
          </p:cNvSpPr>
          <p:nvPr>
            <p:ph idx="13"/>
          </p:nvPr>
        </p:nvSpPr>
        <p:spPr>
          <a:xfrm>
            <a:off x="4548354" y="1825625"/>
            <a:ext cx="3402724"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824D5AFE-0953-E73A-9FD5-F93FFF689400}"/>
              </a:ext>
            </a:extLst>
          </p:cNvPr>
          <p:cNvSpPr>
            <a:spLocks noGrp="1"/>
          </p:cNvSpPr>
          <p:nvPr>
            <p:ph idx="14"/>
          </p:nvPr>
        </p:nvSpPr>
        <p:spPr>
          <a:xfrm>
            <a:off x="8258508" y="1825625"/>
            <a:ext cx="3402724"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869294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D1A4B-8ECB-0BCA-1B86-17A60F0881D8}"/>
              </a:ext>
            </a:extLst>
          </p:cNvPr>
          <p:cNvSpPr>
            <a:spLocks noGrp="1"/>
          </p:cNvSpPr>
          <p:nvPr>
            <p:ph type="title"/>
          </p:nvPr>
        </p:nvSpPr>
        <p:spPr>
          <a:xfrm>
            <a:off x="831850" y="1709738"/>
            <a:ext cx="10515600" cy="2852737"/>
          </a:xfrm>
        </p:spPr>
        <p:txBody>
          <a:bodyPr anchor="b"/>
          <a:lstStyle>
            <a:lvl1pPr algn="ctr">
              <a:defRPr sz="6000"/>
            </a:lvl1pPr>
          </a:lstStyle>
          <a:p>
            <a:r>
              <a:rPr lang="en-US"/>
              <a:t>Click to edit Master title style</a:t>
            </a:r>
          </a:p>
        </p:txBody>
      </p:sp>
      <p:sp>
        <p:nvSpPr>
          <p:cNvPr id="3" name="Text Placeholder 2">
            <a:extLst>
              <a:ext uri="{FF2B5EF4-FFF2-40B4-BE49-F238E27FC236}">
                <a16:creationId xmlns:a16="http://schemas.microsoft.com/office/drawing/2014/main" id="{1F3C9445-306D-80E7-97CE-45A965984582}"/>
              </a:ext>
            </a:extLst>
          </p:cNvPr>
          <p:cNvSpPr>
            <a:spLocks noGrp="1"/>
          </p:cNvSpPr>
          <p:nvPr>
            <p:ph type="body" idx="1"/>
          </p:nvPr>
        </p:nvSpPr>
        <p:spPr>
          <a:xfrm>
            <a:off x="831850" y="4589463"/>
            <a:ext cx="10515600" cy="1500187"/>
          </a:xfrm>
        </p:spPr>
        <p:txBody>
          <a:bodyPr/>
          <a:lstStyle>
            <a:lvl1pPr marL="0" indent="0" algn="ctr">
              <a:buNone/>
              <a:defRPr sz="2400">
                <a:solidFill>
                  <a:schemeClr val="tx1">
                    <a:lumMod val="50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35C365F-514F-F83C-6FAC-E591E62D4856}"/>
              </a:ext>
            </a:extLst>
          </p:cNvPr>
          <p:cNvSpPr>
            <a:spLocks noGrp="1"/>
          </p:cNvSpPr>
          <p:nvPr>
            <p:ph type="dt" sz="half" idx="10"/>
          </p:nvPr>
        </p:nvSpPr>
        <p:spPr/>
        <p:txBody>
          <a:bodyPr/>
          <a:lstStyle/>
          <a:p>
            <a:fld id="{0D98CCA5-D89B-7B4A-A769-9AD2AF003B81}" type="datetime1">
              <a:rPr lang="en-US" smtClean="0"/>
              <a:t>8/17/2026</a:t>
            </a:fld>
            <a:endParaRPr lang="en-US"/>
          </a:p>
        </p:txBody>
      </p:sp>
      <p:sp>
        <p:nvSpPr>
          <p:cNvPr id="5" name="Footer Placeholder 4">
            <a:extLst>
              <a:ext uri="{FF2B5EF4-FFF2-40B4-BE49-F238E27FC236}">
                <a16:creationId xmlns:a16="http://schemas.microsoft.com/office/drawing/2014/main" id="{A18363AF-265C-557F-E643-1B073FEC5F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270BA3-7723-FBA2-D4ED-80CB716A1D9B}"/>
              </a:ext>
            </a:extLst>
          </p:cNvPr>
          <p:cNvSpPr>
            <a:spLocks noGrp="1"/>
          </p:cNvSpPr>
          <p:nvPr>
            <p:ph type="sldNum" sz="quarter" idx="12"/>
          </p:nvPr>
        </p:nvSpPr>
        <p:spPr/>
        <p:txBody>
          <a:bodyPr/>
          <a:lstStyle/>
          <a:p>
            <a:fld id="{C4713943-C894-3E43-ACC2-8F186DE5113B}" type="slidenum">
              <a:rPr lang="en-US" smtClean="0"/>
              <a:t>‹#›</a:t>
            </a:fld>
            <a:endParaRPr lang="en-US"/>
          </a:p>
        </p:txBody>
      </p:sp>
      <p:grpSp>
        <p:nvGrpSpPr>
          <p:cNvPr id="14" name="Group 13">
            <a:extLst>
              <a:ext uri="{FF2B5EF4-FFF2-40B4-BE49-F238E27FC236}">
                <a16:creationId xmlns:a16="http://schemas.microsoft.com/office/drawing/2014/main" id="{E42F829C-5814-2170-DE15-C0A7873BB558}"/>
              </a:ext>
            </a:extLst>
          </p:cNvPr>
          <p:cNvGrpSpPr/>
          <p:nvPr userDrawn="1"/>
        </p:nvGrpSpPr>
        <p:grpSpPr>
          <a:xfrm>
            <a:off x="4468541" y="2147476"/>
            <a:ext cx="3409432" cy="298939"/>
            <a:chOff x="4468541" y="2147476"/>
            <a:chExt cx="3409432" cy="298939"/>
          </a:xfrm>
        </p:grpSpPr>
        <p:sp>
          <p:nvSpPr>
            <p:cNvPr id="11" name="Oval 10">
              <a:extLst>
                <a:ext uri="{FF2B5EF4-FFF2-40B4-BE49-F238E27FC236}">
                  <a16:creationId xmlns:a16="http://schemas.microsoft.com/office/drawing/2014/main" id="{767A4020-AAF2-F64A-2E17-FDD04EF0B7D9}"/>
                </a:ext>
                <a:ext uri="{C183D7F6-B498-43B3-948B-1728B52AA6E4}">
                  <adec:decorative xmlns:adec="http://schemas.microsoft.com/office/drawing/2017/decorative" val="1"/>
                </a:ext>
              </a:extLst>
            </p:cNvPr>
            <p:cNvSpPr/>
            <p:nvPr userDrawn="1"/>
          </p:nvSpPr>
          <p:spPr>
            <a:xfrm rot="16200000" flipV="1">
              <a:off x="7579034" y="2147476"/>
              <a:ext cx="298939" cy="298939"/>
            </a:xfrm>
            <a:prstGeom prst="ellipse">
              <a:avLst/>
            </a:prstGeom>
            <a:solidFill>
              <a:srgbClr val="0070C0">
                <a:alpha val="398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7" name="Oval 6">
              <a:extLst>
                <a:ext uri="{FF2B5EF4-FFF2-40B4-BE49-F238E27FC236}">
                  <a16:creationId xmlns:a16="http://schemas.microsoft.com/office/drawing/2014/main" id="{4AC7AF49-0302-A387-20BA-9C482BD0BB7A}"/>
                </a:ext>
                <a:ext uri="{C183D7F6-B498-43B3-948B-1728B52AA6E4}">
                  <adec:decorative xmlns:adec="http://schemas.microsoft.com/office/drawing/2017/decorative" val="1"/>
                </a:ext>
              </a:extLst>
            </p:cNvPr>
            <p:cNvSpPr/>
            <p:nvPr userDrawn="1"/>
          </p:nvSpPr>
          <p:spPr>
            <a:xfrm rot="16200000" flipV="1">
              <a:off x="6023788" y="2147476"/>
              <a:ext cx="298939" cy="298939"/>
            </a:xfrm>
            <a:prstGeom prst="ellipse">
              <a:avLst/>
            </a:prstGeom>
            <a:solidFill>
              <a:srgbClr val="7DBA5E">
                <a:alpha val="398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8" name="Oval 7">
              <a:extLst>
                <a:ext uri="{FF2B5EF4-FFF2-40B4-BE49-F238E27FC236}">
                  <a16:creationId xmlns:a16="http://schemas.microsoft.com/office/drawing/2014/main" id="{84510FE5-4C46-0377-B5C6-5548EA828666}"/>
                </a:ext>
                <a:ext uri="{C183D7F6-B498-43B3-948B-1728B52AA6E4}">
                  <adec:decorative xmlns:adec="http://schemas.microsoft.com/office/drawing/2017/decorative" val="1"/>
                </a:ext>
              </a:extLst>
            </p:cNvPr>
            <p:cNvSpPr/>
            <p:nvPr userDrawn="1"/>
          </p:nvSpPr>
          <p:spPr>
            <a:xfrm rot="16200000" flipV="1">
              <a:off x="6801411" y="2147476"/>
              <a:ext cx="298939" cy="298939"/>
            </a:xfrm>
            <a:prstGeom prst="ellipse">
              <a:avLst/>
            </a:prstGeom>
            <a:solidFill>
              <a:srgbClr val="98CCE4">
                <a:alpha val="398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12" name="Oval 11">
              <a:extLst>
                <a:ext uri="{FF2B5EF4-FFF2-40B4-BE49-F238E27FC236}">
                  <a16:creationId xmlns:a16="http://schemas.microsoft.com/office/drawing/2014/main" id="{FF5A8CB8-ED20-D9FA-83CF-DDD560D45C44}"/>
                </a:ext>
                <a:ext uri="{C183D7F6-B498-43B3-948B-1728B52AA6E4}">
                  <adec:decorative xmlns:adec="http://schemas.microsoft.com/office/drawing/2017/decorative" val="1"/>
                </a:ext>
              </a:extLst>
            </p:cNvPr>
            <p:cNvSpPr/>
            <p:nvPr userDrawn="1"/>
          </p:nvSpPr>
          <p:spPr>
            <a:xfrm rot="16200000" flipV="1">
              <a:off x="5246165" y="2147476"/>
              <a:ext cx="298939" cy="298939"/>
            </a:xfrm>
            <a:prstGeom prst="ellipse">
              <a:avLst/>
            </a:prstGeom>
            <a:solidFill>
              <a:srgbClr val="E1DF6A">
                <a:alpha val="398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13" name="Oval 12">
              <a:extLst>
                <a:ext uri="{FF2B5EF4-FFF2-40B4-BE49-F238E27FC236}">
                  <a16:creationId xmlns:a16="http://schemas.microsoft.com/office/drawing/2014/main" id="{662500C2-6BD2-D6FA-955F-0177545415AF}"/>
                </a:ext>
                <a:ext uri="{C183D7F6-B498-43B3-948B-1728B52AA6E4}">
                  <adec:decorative xmlns:adec="http://schemas.microsoft.com/office/drawing/2017/decorative" val="1"/>
                </a:ext>
              </a:extLst>
            </p:cNvPr>
            <p:cNvSpPr/>
            <p:nvPr userDrawn="1"/>
          </p:nvSpPr>
          <p:spPr>
            <a:xfrm rot="16200000" flipV="1">
              <a:off x="4468541" y="2147476"/>
              <a:ext cx="298939" cy="298939"/>
            </a:xfrm>
            <a:prstGeom prst="ellipse">
              <a:avLst/>
            </a:prstGeom>
            <a:solidFill>
              <a:srgbClr val="CD7F6B">
                <a:alpha val="398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grpSp>
    </p:spTree>
    <p:extLst>
      <p:ext uri="{BB962C8B-B14F-4D97-AF65-F5344CB8AC3E}">
        <p14:creationId xmlns:p14="http://schemas.microsoft.com/office/powerpoint/2010/main" val="29687316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D1A4B-8ECB-0BCA-1B86-17A60F0881D8}"/>
              </a:ext>
            </a:extLst>
          </p:cNvPr>
          <p:cNvSpPr>
            <a:spLocks noGrp="1"/>
          </p:cNvSpPr>
          <p:nvPr>
            <p:ph type="title"/>
          </p:nvPr>
        </p:nvSpPr>
        <p:spPr>
          <a:xfrm>
            <a:off x="831850" y="1709738"/>
            <a:ext cx="10515600" cy="2852737"/>
          </a:xfrm>
        </p:spPr>
        <p:txBody>
          <a:bodyPr anchor="b"/>
          <a:lstStyle>
            <a:lvl1pPr algn="ctr">
              <a:defRPr sz="6000"/>
            </a:lvl1pPr>
          </a:lstStyle>
          <a:p>
            <a:r>
              <a:rPr lang="en-US"/>
              <a:t>Click to edit Master title style</a:t>
            </a:r>
          </a:p>
        </p:txBody>
      </p:sp>
      <p:sp>
        <p:nvSpPr>
          <p:cNvPr id="3" name="Text Placeholder 2">
            <a:extLst>
              <a:ext uri="{FF2B5EF4-FFF2-40B4-BE49-F238E27FC236}">
                <a16:creationId xmlns:a16="http://schemas.microsoft.com/office/drawing/2014/main" id="{1F3C9445-306D-80E7-97CE-45A965984582}"/>
              </a:ext>
            </a:extLst>
          </p:cNvPr>
          <p:cNvSpPr>
            <a:spLocks noGrp="1"/>
          </p:cNvSpPr>
          <p:nvPr>
            <p:ph type="body" idx="1"/>
          </p:nvPr>
        </p:nvSpPr>
        <p:spPr>
          <a:xfrm>
            <a:off x="831850" y="4589463"/>
            <a:ext cx="10515600" cy="1500187"/>
          </a:xfrm>
        </p:spPr>
        <p:txBody>
          <a:bodyPr/>
          <a:lstStyle>
            <a:lvl1pPr marL="0" indent="0" algn="ctr">
              <a:buNone/>
              <a:defRPr sz="2400">
                <a:solidFill>
                  <a:schemeClr val="tx1">
                    <a:lumMod val="50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35C365F-514F-F83C-6FAC-E591E62D4856}"/>
              </a:ext>
            </a:extLst>
          </p:cNvPr>
          <p:cNvSpPr>
            <a:spLocks noGrp="1"/>
          </p:cNvSpPr>
          <p:nvPr>
            <p:ph type="dt" sz="half" idx="10"/>
          </p:nvPr>
        </p:nvSpPr>
        <p:spPr/>
        <p:txBody>
          <a:bodyPr/>
          <a:lstStyle/>
          <a:p>
            <a:fld id="{0D98CCA5-D89B-7B4A-A769-9AD2AF003B81}" type="datetime1">
              <a:rPr lang="en-US" smtClean="0"/>
              <a:t>8/17/2026</a:t>
            </a:fld>
            <a:endParaRPr lang="en-US"/>
          </a:p>
        </p:txBody>
      </p:sp>
      <p:sp>
        <p:nvSpPr>
          <p:cNvPr id="5" name="Footer Placeholder 4">
            <a:extLst>
              <a:ext uri="{FF2B5EF4-FFF2-40B4-BE49-F238E27FC236}">
                <a16:creationId xmlns:a16="http://schemas.microsoft.com/office/drawing/2014/main" id="{A18363AF-265C-557F-E643-1B073FEC5F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270BA3-7723-FBA2-D4ED-80CB716A1D9B}"/>
              </a:ext>
            </a:extLst>
          </p:cNvPr>
          <p:cNvSpPr>
            <a:spLocks noGrp="1"/>
          </p:cNvSpPr>
          <p:nvPr>
            <p:ph type="sldNum" sz="quarter" idx="12"/>
          </p:nvPr>
        </p:nvSpPr>
        <p:spPr/>
        <p:txBody>
          <a:bodyPr/>
          <a:lstStyle/>
          <a:p>
            <a:fld id="{C4713943-C894-3E43-ACC2-8F186DE5113B}" type="slidenum">
              <a:rPr lang="en-US" smtClean="0"/>
              <a:t>‹#›</a:t>
            </a:fld>
            <a:endParaRPr lang="en-US"/>
          </a:p>
        </p:txBody>
      </p:sp>
    </p:spTree>
    <p:extLst>
      <p:ext uri="{BB962C8B-B14F-4D97-AF65-F5344CB8AC3E}">
        <p14:creationId xmlns:p14="http://schemas.microsoft.com/office/powerpoint/2010/main" val="15943279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EC60A-6E34-A2F4-5A74-6B1731CC339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4BBCA1B-5ADA-D5AA-5C2D-74DE4B2852C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08C9515-AFCF-4A91-DBAF-668A27AFC9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D0A2BE6-FC9F-C9C2-618A-3753A718B43C}"/>
              </a:ext>
            </a:extLst>
          </p:cNvPr>
          <p:cNvSpPr>
            <a:spLocks noGrp="1"/>
          </p:cNvSpPr>
          <p:nvPr>
            <p:ph type="dt" sz="half" idx="10"/>
          </p:nvPr>
        </p:nvSpPr>
        <p:spPr/>
        <p:txBody>
          <a:bodyPr/>
          <a:lstStyle/>
          <a:p>
            <a:fld id="{79DE063E-26FC-4642-AD69-16E9803DDEE1}" type="datetime1">
              <a:rPr lang="en-US" smtClean="0"/>
              <a:t>8/17/2026</a:t>
            </a:fld>
            <a:endParaRPr lang="en-US"/>
          </a:p>
        </p:txBody>
      </p:sp>
      <p:sp>
        <p:nvSpPr>
          <p:cNvPr id="6" name="Footer Placeholder 5">
            <a:extLst>
              <a:ext uri="{FF2B5EF4-FFF2-40B4-BE49-F238E27FC236}">
                <a16:creationId xmlns:a16="http://schemas.microsoft.com/office/drawing/2014/main" id="{86C17995-C58B-A873-4498-92BE51AA6C8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954FDB8-2BD3-1ECE-8FF0-F730DBD9A6FA}"/>
              </a:ext>
            </a:extLst>
          </p:cNvPr>
          <p:cNvSpPr>
            <a:spLocks noGrp="1"/>
          </p:cNvSpPr>
          <p:nvPr>
            <p:ph type="sldNum" sz="quarter" idx="12"/>
          </p:nvPr>
        </p:nvSpPr>
        <p:spPr/>
        <p:txBody>
          <a:bodyPr/>
          <a:lstStyle/>
          <a:p>
            <a:fld id="{C4713943-C894-3E43-ACC2-8F186DE5113B}" type="slidenum">
              <a:rPr lang="en-US" smtClean="0"/>
              <a:t>‹#›</a:t>
            </a:fld>
            <a:endParaRPr lang="en-US"/>
          </a:p>
        </p:txBody>
      </p:sp>
    </p:spTree>
    <p:extLst>
      <p:ext uri="{BB962C8B-B14F-4D97-AF65-F5344CB8AC3E}">
        <p14:creationId xmlns:p14="http://schemas.microsoft.com/office/powerpoint/2010/main" val="11751623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90F0954-0401-2878-A384-74F8685BD7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492A584-DD88-C3DC-1B15-582A513E12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BDD568-4177-9FED-0EB3-1B6700448C9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1052D3E-161C-AD47-BB22-0AA1E8A63657}" type="datetime1">
              <a:rPr lang="en-US" smtClean="0"/>
              <a:t>8/17/2026</a:t>
            </a:fld>
            <a:endParaRPr lang="en-US"/>
          </a:p>
        </p:txBody>
      </p:sp>
      <p:sp>
        <p:nvSpPr>
          <p:cNvPr id="5" name="Footer Placeholder 4">
            <a:extLst>
              <a:ext uri="{FF2B5EF4-FFF2-40B4-BE49-F238E27FC236}">
                <a16:creationId xmlns:a16="http://schemas.microsoft.com/office/drawing/2014/main" id="{9C9C4114-ACBE-01A6-2D7E-C3B5C548700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7" name="Oval 6">
            <a:extLst>
              <a:ext uri="{FF2B5EF4-FFF2-40B4-BE49-F238E27FC236}">
                <a16:creationId xmlns:a16="http://schemas.microsoft.com/office/drawing/2014/main" id="{8D389508-7ADF-CE71-0E5C-546DF5074B08}"/>
              </a:ext>
              <a:ext uri="{C183D7F6-B498-43B3-948B-1728B52AA6E4}">
                <adec:decorative xmlns:adec="http://schemas.microsoft.com/office/drawing/2017/decorative" val="1"/>
              </a:ext>
            </a:extLst>
          </p:cNvPr>
          <p:cNvSpPr/>
          <p:nvPr userDrawn="1"/>
        </p:nvSpPr>
        <p:spPr>
          <a:xfrm rot="16200000" flipV="1">
            <a:off x="10974927" y="5747691"/>
            <a:ext cx="2170598" cy="2170598"/>
          </a:xfrm>
          <a:prstGeom prst="ellipse">
            <a:avLst/>
          </a:prstGeom>
          <a:solidFill>
            <a:srgbClr val="98CCE4">
              <a:alpha val="1423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6" name="Slide Number Placeholder 5">
            <a:extLst>
              <a:ext uri="{FF2B5EF4-FFF2-40B4-BE49-F238E27FC236}">
                <a16:creationId xmlns:a16="http://schemas.microsoft.com/office/drawing/2014/main" id="{09F8501A-ACC4-4B40-5344-7932F4352545}"/>
              </a:ext>
            </a:extLst>
          </p:cNvPr>
          <p:cNvSpPr>
            <a:spLocks noGrp="1"/>
          </p:cNvSpPr>
          <p:nvPr>
            <p:ph type="sldNum" sz="quarter" idx="4"/>
          </p:nvPr>
        </p:nvSpPr>
        <p:spPr>
          <a:xfrm>
            <a:off x="9083565"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4713943-C894-3E43-ACC2-8F186DE5113B}" type="slidenum">
              <a:rPr lang="en-US" smtClean="0"/>
              <a:t>‹#›</a:t>
            </a:fld>
            <a:endParaRPr lang="en-US"/>
          </a:p>
        </p:txBody>
      </p:sp>
    </p:spTree>
    <p:extLst>
      <p:ext uri="{BB962C8B-B14F-4D97-AF65-F5344CB8AC3E}">
        <p14:creationId xmlns:p14="http://schemas.microsoft.com/office/powerpoint/2010/main" val="50154530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62" r:id="rId4"/>
    <p:sldLayoutId id="2147483667" r:id="rId5"/>
    <p:sldLayoutId id="2147483661" r:id="rId6"/>
    <p:sldLayoutId id="2147483651" r:id="rId7"/>
    <p:sldLayoutId id="2147483665" r:id="rId8"/>
    <p:sldLayoutId id="2147483652" r:id="rId9"/>
    <p:sldLayoutId id="2147483653" r:id="rId10"/>
    <p:sldLayoutId id="2147483654" r:id="rId11"/>
    <p:sldLayoutId id="2147483655" r:id="rId12"/>
    <p:sldLayoutId id="2147483656" r:id="rId13"/>
    <p:sldLayoutId id="2147483657" r:id="rId14"/>
    <p:sldLayoutId id="2147483658" r:id="rId15"/>
    <p:sldLayoutId id="2147483659" r:id="rId16"/>
    <p:sldLayoutId id="2147483663" r:id="rId17"/>
    <p:sldLayoutId id="2147483666" r:id="rId18"/>
  </p:sldLayoutIdLst>
  <p:hf hdr="0" ftr="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7.jpeg"/></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image" Target="../media/image18.png"/><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image" Target="../media/image15.png"/></Relationships>
</file>

<file path=ppt/slides/_rels/slide2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7.jpeg"/></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22.svg"/><Relationship Id="rId4" Type="http://schemas.openxmlformats.org/officeDocument/2006/relationships/image" Target="../media/image21.svg"/></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4.emf"/><Relationship Id="rId5" Type="http://schemas.openxmlformats.org/officeDocument/2006/relationships/image" Target="../media/image3.emf"/><Relationship Id="rId4" Type="http://schemas.openxmlformats.org/officeDocument/2006/relationships/image" Target="../media/image2.emf"/></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10.svg"/><Relationship Id="rId5" Type="http://schemas.openxmlformats.org/officeDocument/2006/relationships/image" Target="../media/image25.jpeg"/><Relationship Id="rId4" Type="http://schemas.openxmlformats.org/officeDocument/2006/relationships/image" Target="../media/image24.jpeg"/></Relationships>
</file>

<file path=ppt/slides/_rels/slide3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image" Target="../media/image26.png"/><Relationship Id="rId4" Type="http://schemas.openxmlformats.org/officeDocument/2006/relationships/image" Target="../media/image20.png"/></Relationships>
</file>

<file path=ppt/slides/_rels/slide3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22.xml"/><Relationship Id="rId1" Type="http://schemas.openxmlformats.org/officeDocument/2006/relationships/slideLayout" Target="../slideLayouts/slideLayout3.xml"/><Relationship Id="rId5" Type="http://schemas.openxmlformats.org/officeDocument/2006/relationships/image" Target="../media/image28.png"/><Relationship Id="rId4" Type="http://schemas.openxmlformats.org/officeDocument/2006/relationships/image" Target="../media/image27.png"/></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13.xml"/><Relationship Id="rId4" Type="http://schemas.openxmlformats.org/officeDocument/2006/relationships/image" Target="../media/image30.png"/></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13.xml"/><Relationship Id="rId4" Type="http://schemas.openxmlformats.org/officeDocument/2006/relationships/image" Target="../media/image31.png"/></Relationships>
</file>

<file path=ppt/slides/_rels/slide36.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notesSlide" Target="../notesSlides/notesSlide27.xml"/><Relationship Id="rId1" Type="http://schemas.openxmlformats.org/officeDocument/2006/relationships/slideLayout" Target="../slideLayouts/slideLayout17.xml"/><Relationship Id="rId5" Type="http://schemas.openxmlformats.org/officeDocument/2006/relationships/image" Target="../media/image35.svg"/><Relationship Id="rId4" Type="http://schemas.openxmlformats.org/officeDocument/2006/relationships/image" Target="../media/image34.sv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e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4.emf"/><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3.emf"/><Relationship Id="rId5" Type="http://schemas.openxmlformats.org/officeDocument/2006/relationships/image" Target="../media/image2.emf"/><Relationship Id="rId4" Type="http://schemas.openxmlformats.org/officeDocument/2006/relationships/image" Target="../media/image1.emf"/></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C4C9CE-C302-58EC-AA01-303032BB6EC5}"/>
              </a:ext>
            </a:extLst>
          </p:cNvPr>
          <p:cNvSpPr>
            <a:spLocks noGrp="1"/>
          </p:cNvSpPr>
          <p:nvPr>
            <p:ph type="ctrTitle"/>
          </p:nvPr>
        </p:nvSpPr>
        <p:spPr>
          <a:xfrm>
            <a:off x="838199" y="2197183"/>
            <a:ext cx="7296807" cy="2387600"/>
          </a:xfrm>
        </p:spPr>
        <p:txBody>
          <a:bodyPr>
            <a:normAutofit fontScale="90000"/>
          </a:bodyPr>
          <a:lstStyle/>
          <a:p>
            <a:r>
              <a:rPr lang="en-US" sz="3300" b="1" spc="300">
                <a:solidFill>
                  <a:srgbClr val="0070C0"/>
                </a:solidFill>
              </a:rPr>
              <a:t>TEMPLATE:</a:t>
            </a:r>
            <a:br>
              <a:rPr lang="en-US" sz="4800"/>
            </a:br>
            <a:r>
              <a:rPr lang="en-US" sz="5000" b="1"/>
              <a:t>Presenting PVAAS to an Individual School Board</a:t>
            </a:r>
            <a:endParaRPr lang="en-US" sz="5000"/>
          </a:p>
        </p:txBody>
      </p:sp>
      <p:sp>
        <p:nvSpPr>
          <p:cNvPr id="5" name="Picture Placeholder 4">
            <a:extLst>
              <a:ext uri="{FF2B5EF4-FFF2-40B4-BE49-F238E27FC236}">
                <a16:creationId xmlns:a16="http://schemas.microsoft.com/office/drawing/2014/main" id="{4F2A1F6A-2F26-08FA-361F-60DC065FE0D0}"/>
              </a:ext>
              <a:ext uri="{C183D7F6-B498-43B3-948B-1728B52AA6E4}">
                <adec:decorative xmlns:adec="http://schemas.microsoft.com/office/drawing/2017/decorative" val="1"/>
              </a:ext>
            </a:extLst>
          </p:cNvPr>
          <p:cNvSpPr>
            <a:spLocks noGrp="1"/>
          </p:cNvSpPr>
          <p:nvPr>
            <p:ph type="pic" idx="13"/>
          </p:nvPr>
        </p:nvSpPr>
        <p:spPr/>
        <p:txBody>
          <a:bodyPr/>
          <a:lstStyle/>
          <a:p>
            <a:endParaRPr lang="en-US"/>
          </a:p>
        </p:txBody>
      </p:sp>
      <p:sp>
        <p:nvSpPr>
          <p:cNvPr id="3" name="Subtitle 2">
            <a:extLst>
              <a:ext uri="{FF2B5EF4-FFF2-40B4-BE49-F238E27FC236}">
                <a16:creationId xmlns:a16="http://schemas.microsoft.com/office/drawing/2014/main" id="{568C8B0F-B7D7-84C9-5CF0-D99FEEBD8941}"/>
              </a:ext>
            </a:extLst>
          </p:cNvPr>
          <p:cNvSpPr>
            <a:spLocks noGrp="1"/>
          </p:cNvSpPr>
          <p:nvPr>
            <p:ph type="subTitle" idx="1"/>
          </p:nvPr>
        </p:nvSpPr>
        <p:spPr/>
        <p:txBody>
          <a:bodyPr/>
          <a:lstStyle/>
          <a:p>
            <a:r>
              <a:rPr lang="en-US" i="1"/>
              <a:t>PowerPoint Template with Trainer Notes</a:t>
            </a:r>
            <a:endParaRPr lang="en-US"/>
          </a:p>
        </p:txBody>
      </p:sp>
      <p:sp>
        <p:nvSpPr>
          <p:cNvPr id="4" name="Picture Placeholder 3">
            <a:extLst>
              <a:ext uri="{FF2B5EF4-FFF2-40B4-BE49-F238E27FC236}">
                <a16:creationId xmlns:a16="http://schemas.microsoft.com/office/drawing/2014/main" id="{74CA1CAE-C025-3DAB-4D73-66A229F0B8CB}"/>
              </a:ext>
            </a:extLst>
          </p:cNvPr>
          <p:cNvSpPr>
            <a:spLocks noGrp="1"/>
          </p:cNvSpPr>
          <p:nvPr>
            <p:ph type="pic" sz="quarter" idx="14"/>
          </p:nvPr>
        </p:nvSpPr>
        <p:spPr/>
        <p:txBody>
          <a:bodyPr/>
          <a:lstStyle/>
          <a:p>
            <a:endParaRPr lang="en-US"/>
          </a:p>
        </p:txBody>
      </p:sp>
      <p:sp>
        <p:nvSpPr>
          <p:cNvPr id="8" name="Slide Number Placeholder 7">
            <a:extLst>
              <a:ext uri="{FF2B5EF4-FFF2-40B4-BE49-F238E27FC236}">
                <a16:creationId xmlns:a16="http://schemas.microsoft.com/office/drawing/2014/main" id="{268453D7-214A-8ECA-5E89-9C523C0503C0}"/>
              </a:ext>
              <a:ext uri="{C183D7F6-B498-43B3-948B-1728B52AA6E4}">
                <adec:decorative xmlns:adec="http://schemas.microsoft.com/office/drawing/2017/decorative" val="1"/>
              </a:ext>
            </a:extLst>
          </p:cNvPr>
          <p:cNvSpPr>
            <a:spLocks noGrp="1"/>
          </p:cNvSpPr>
          <p:nvPr>
            <p:ph type="sldNum" sz="quarter" idx="12"/>
          </p:nvPr>
        </p:nvSpPr>
        <p:spPr/>
        <p:txBody>
          <a:bodyPr/>
          <a:lstStyle/>
          <a:p>
            <a:fld id="{C4713943-C894-3E43-ACC2-8F186DE5113B}" type="slidenum">
              <a:rPr lang="en-US" smtClean="0"/>
              <a:t>1</a:t>
            </a:fld>
            <a:endParaRPr lang="en-US"/>
          </a:p>
        </p:txBody>
      </p:sp>
    </p:spTree>
    <p:extLst>
      <p:ext uri="{BB962C8B-B14F-4D97-AF65-F5344CB8AC3E}">
        <p14:creationId xmlns:p14="http://schemas.microsoft.com/office/powerpoint/2010/main" val="2940033237"/>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879FE93-6F0E-ECB7-FA64-C6625BBCC0E7}"/>
              </a:ext>
            </a:extLst>
          </p:cNvPr>
          <p:cNvSpPr>
            <a:spLocks noGrp="1"/>
          </p:cNvSpPr>
          <p:nvPr>
            <p:ph type="title"/>
          </p:nvPr>
        </p:nvSpPr>
        <p:spPr/>
        <p:txBody>
          <a:bodyPr>
            <a:noAutofit/>
          </a:bodyPr>
          <a:lstStyle/>
          <a:p>
            <a:r>
              <a:rPr lang="en-US" sz="3600"/>
              <a:t>ALL Growth Colors Are Possible </a:t>
            </a:r>
            <a:br>
              <a:rPr lang="en-US" sz="3600"/>
            </a:br>
            <a:r>
              <a:rPr lang="en-US" sz="3600" b="0" i="1"/>
              <a:t>with ALL levels of achievement</a:t>
            </a:r>
          </a:p>
        </p:txBody>
      </p:sp>
      <p:sp>
        <p:nvSpPr>
          <p:cNvPr id="9" name="Content Placeholder 8">
            <a:extLst>
              <a:ext uri="{FF2B5EF4-FFF2-40B4-BE49-F238E27FC236}">
                <a16:creationId xmlns:a16="http://schemas.microsoft.com/office/drawing/2014/main" id="{29E93579-6B3A-0A5A-48C1-DDCADB94CA7D}"/>
              </a:ext>
            </a:extLst>
          </p:cNvPr>
          <p:cNvSpPr>
            <a:spLocks noGrp="1"/>
          </p:cNvSpPr>
          <p:nvPr>
            <p:ph idx="1"/>
          </p:nvPr>
        </p:nvSpPr>
        <p:spPr>
          <a:xfrm>
            <a:off x="838200" y="1825624"/>
            <a:ext cx="10515595" cy="1233685"/>
          </a:xfrm>
        </p:spPr>
        <p:txBody>
          <a:bodyPr>
            <a:normAutofit/>
          </a:bodyPr>
          <a:lstStyle/>
          <a:p>
            <a:pPr marL="0" indent="0">
              <a:lnSpc>
                <a:spcPct val="100000"/>
              </a:lnSpc>
              <a:buNone/>
            </a:pPr>
            <a:r>
              <a:rPr lang="en-US" sz="2800"/>
              <a:t>A </a:t>
            </a:r>
            <a:r>
              <a:rPr lang="en-US" sz="2800" b="1"/>
              <a:t>gaining, maintaining, falling behind </a:t>
            </a:r>
            <a:r>
              <a:rPr lang="en-US" sz="2800"/>
              <a:t>color indicator is possible, regardless of beginning achievement level.</a:t>
            </a:r>
          </a:p>
        </p:txBody>
      </p:sp>
      <p:sp>
        <p:nvSpPr>
          <p:cNvPr id="5" name="Slide Number Placeholder 4">
            <a:extLst>
              <a:ext uri="{FF2B5EF4-FFF2-40B4-BE49-F238E27FC236}">
                <a16:creationId xmlns:a16="http://schemas.microsoft.com/office/drawing/2014/main" id="{C0640BB5-DE54-100A-0A4F-DE929BA74F41}"/>
              </a:ext>
              <a:ext uri="{C183D7F6-B498-43B3-948B-1728B52AA6E4}">
                <adec:decorative xmlns:adec="http://schemas.microsoft.com/office/drawing/2017/decorative" val="1"/>
              </a:ext>
            </a:extLst>
          </p:cNvPr>
          <p:cNvSpPr>
            <a:spLocks noGrp="1"/>
          </p:cNvSpPr>
          <p:nvPr>
            <p:ph type="sldNum" sz="quarter" idx="12"/>
          </p:nvPr>
        </p:nvSpPr>
        <p:spPr/>
        <p:txBody>
          <a:bodyPr/>
          <a:lstStyle/>
          <a:p>
            <a:fld id="{C4713943-C894-3E43-ACC2-8F186DE5113B}" type="slidenum">
              <a:rPr lang="en-US" smtClean="0"/>
              <a:t>10</a:t>
            </a:fld>
            <a:endParaRPr lang="en-US"/>
          </a:p>
        </p:txBody>
      </p:sp>
      <p:grpSp>
        <p:nvGrpSpPr>
          <p:cNvPr id="13" name="Group 12" descr="This graphic depicts how all groups of students – no matter who they are demographically, or in terms of achievement – can gain, maintain, or fall behind.">
            <a:extLst>
              <a:ext uri="{FF2B5EF4-FFF2-40B4-BE49-F238E27FC236}">
                <a16:creationId xmlns:a16="http://schemas.microsoft.com/office/drawing/2014/main" id="{BBC8F22F-C4A4-8717-1BF7-EDEDF8CE0B41}"/>
              </a:ext>
            </a:extLst>
          </p:cNvPr>
          <p:cNvGrpSpPr>
            <a:grpSpLocks noChangeAspect="1"/>
          </p:cNvGrpSpPr>
          <p:nvPr/>
        </p:nvGrpSpPr>
        <p:grpSpPr>
          <a:xfrm>
            <a:off x="2603259" y="2965421"/>
            <a:ext cx="7474211" cy="3236447"/>
            <a:chOff x="-57043" y="1849315"/>
            <a:chExt cx="9149102" cy="3961700"/>
          </a:xfrm>
        </p:grpSpPr>
        <p:sp>
          <p:nvSpPr>
            <p:cNvPr id="14" name="Right Arrow 13">
              <a:extLst>
                <a:ext uri="{FF2B5EF4-FFF2-40B4-BE49-F238E27FC236}">
                  <a16:creationId xmlns:a16="http://schemas.microsoft.com/office/drawing/2014/main" id="{6E8987EC-0595-7CBF-9D5B-A4EA49F12380}"/>
                </a:ext>
              </a:extLst>
            </p:cNvPr>
            <p:cNvSpPr/>
            <p:nvPr/>
          </p:nvSpPr>
          <p:spPr>
            <a:xfrm rot="1141287">
              <a:off x="6640471" y="4591384"/>
              <a:ext cx="2027634" cy="574674"/>
            </a:xfrm>
            <a:prstGeom prst="rightArrow">
              <a:avLst>
                <a:gd name="adj1" fmla="val 59847"/>
                <a:gd name="adj2" fmla="val 85188"/>
              </a:avLst>
            </a:prstGeom>
            <a:solidFill>
              <a:schemeClr val="accent2">
                <a:lumMod val="75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0" b="1" kern="0">
                  <a:solidFill>
                    <a:prstClr val="white"/>
                  </a:solidFill>
                  <a:latin typeface="Arial" panose="020B0604020202020204" pitchFamily="34" charset="0"/>
                  <a:cs typeface="Arial" panose="020B0604020202020204" pitchFamily="34" charset="0"/>
                  <a:sym typeface="Arial"/>
                  <a:rtl val="0"/>
                </a:rPr>
                <a:t>Fell Behind**</a:t>
              </a:r>
            </a:p>
          </p:txBody>
        </p:sp>
        <p:grpSp>
          <p:nvGrpSpPr>
            <p:cNvPr id="15" name="Group 14">
              <a:extLst>
                <a:ext uri="{FF2B5EF4-FFF2-40B4-BE49-F238E27FC236}">
                  <a16:creationId xmlns:a16="http://schemas.microsoft.com/office/drawing/2014/main" id="{F62FFC0C-1259-D54E-A121-5BE930849E3B}"/>
                </a:ext>
              </a:extLst>
            </p:cNvPr>
            <p:cNvGrpSpPr/>
            <p:nvPr/>
          </p:nvGrpSpPr>
          <p:grpSpPr>
            <a:xfrm>
              <a:off x="165267" y="2343315"/>
              <a:ext cx="2916148" cy="3467700"/>
              <a:chOff x="1056784" y="1027476"/>
              <a:chExt cx="4019550" cy="3519141"/>
            </a:xfrm>
          </p:grpSpPr>
          <p:cxnSp>
            <p:nvCxnSpPr>
              <p:cNvPr id="40" name="Straight Connector 39">
                <a:extLst>
                  <a:ext uri="{FF2B5EF4-FFF2-40B4-BE49-F238E27FC236}">
                    <a16:creationId xmlns:a16="http://schemas.microsoft.com/office/drawing/2014/main" id="{9800FFA3-366B-505B-7FAE-8642091C373F}"/>
                  </a:ext>
                </a:extLst>
              </p:cNvPr>
              <p:cNvCxnSpPr/>
              <p:nvPr/>
            </p:nvCxnSpPr>
            <p:spPr>
              <a:xfrm>
                <a:off x="1132984" y="2317823"/>
                <a:ext cx="0" cy="188237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421AF34-5F17-029D-F93A-4D3F9F1DD0D7}"/>
                  </a:ext>
                </a:extLst>
              </p:cNvPr>
              <p:cNvCxnSpPr/>
              <p:nvPr/>
            </p:nvCxnSpPr>
            <p:spPr>
              <a:xfrm flipH="1">
                <a:off x="1132984" y="4200202"/>
                <a:ext cx="394335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42" name="TextBox 8">
                <a:extLst>
                  <a:ext uri="{FF2B5EF4-FFF2-40B4-BE49-F238E27FC236}">
                    <a16:creationId xmlns:a16="http://schemas.microsoft.com/office/drawing/2014/main" id="{E016A39E-3B2F-FA85-136D-FD9622BD4154}"/>
                  </a:ext>
                </a:extLst>
              </p:cNvPr>
              <p:cNvSpPr txBox="1">
                <a:spLocks noChangeArrowheads="1"/>
              </p:cNvSpPr>
              <p:nvPr/>
            </p:nvSpPr>
            <p:spPr bwMode="auto">
              <a:xfrm>
                <a:off x="3590433" y="4221633"/>
                <a:ext cx="1485901" cy="32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rgbClr val="292929"/>
                    </a:solidFill>
                    <a:latin typeface="Arial" charset="0"/>
                    <a:ea typeface="ＭＳ Ｐゴシック" pitchFamily="34" charset="-128"/>
                  </a:defRPr>
                </a:lvl1pPr>
                <a:lvl2pPr marL="742950" indent="-285750" eaLnBrk="0" hangingPunct="0">
                  <a:defRPr sz="1400">
                    <a:solidFill>
                      <a:srgbClr val="292929"/>
                    </a:solidFill>
                    <a:latin typeface="Arial" charset="0"/>
                    <a:ea typeface="ＭＳ Ｐゴシック" pitchFamily="34" charset="-128"/>
                  </a:defRPr>
                </a:lvl2pPr>
                <a:lvl3pPr marL="1143000" indent="-228600" eaLnBrk="0" hangingPunct="0">
                  <a:defRPr sz="1400">
                    <a:solidFill>
                      <a:srgbClr val="292929"/>
                    </a:solidFill>
                    <a:latin typeface="Arial" charset="0"/>
                    <a:ea typeface="ＭＳ Ｐゴシック" pitchFamily="34" charset="-128"/>
                  </a:defRPr>
                </a:lvl3pPr>
                <a:lvl4pPr marL="1600200" indent="-228600" eaLnBrk="0" hangingPunct="0">
                  <a:defRPr sz="1400">
                    <a:solidFill>
                      <a:srgbClr val="292929"/>
                    </a:solidFill>
                    <a:latin typeface="Arial" charset="0"/>
                    <a:ea typeface="ＭＳ Ｐゴシック" pitchFamily="34" charset="-128"/>
                  </a:defRPr>
                </a:lvl4pPr>
                <a:lvl5pPr marL="2057400" indent="-228600" eaLnBrk="0" hangingPunct="0">
                  <a:defRPr sz="1400">
                    <a:solidFill>
                      <a:srgbClr val="292929"/>
                    </a:solidFill>
                    <a:latin typeface="Arial" charset="0"/>
                    <a:ea typeface="ＭＳ Ｐゴシック" pitchFamily="34" charset="-128"/>
                  </a:defRPr>
                </a:lvl5pPr>
                <a:lvl6pPr marL="2514600" indent="-228600" eaLnBrk="0" fontAlgn="base" hangingPunct="0">
                  <a:spcBef>
                    <a:spcPct val="0"/>
                  </a:spcBef>
                  <a:spcAft>
                    <a:spcPct val="0"/>
                  </a:spcAft>
                  <a:defRPr sz="1400">
                    <a:solidFill>
                      <a:srgbClr val="292929"/>
                    </a:solidFill>
                    <a:latin typeface="Arial" charset="0"/>
                    <a:ea typeface="ＭＳ Ｐゴシック" pitchFamily="34" charset="-128"/>
                  </a:defRPr>
                </a:lvl6pPr>
                <a:lvl7pPr marL="2971800" indent="-228600" eaLnBrk="0" fontAlgn="base" hangingPunct="0">
                  <a:spcBef>
                    <a:spcPct val="0"/>
                  </a:spcBef>
                  <a:spcAft>
                    <a:spcPct val="0"/>
                  </a:spcAft>
                  <a:defRPr sz="1400">
                    <a:solidFill>
                      <a:srgbClr val="292929"/>
                    </a:solidFill>
                    <a:latin typeface="Arial" charset="0"/>
                    <a:ea typeface="ＭＳ Ｐゴシック" pitchFamily="34" charset="-128"/>
                  </a:defRPr>
                </a:lvl7pPr>
                <a:lvl8pPr marL="3429000" indent="-228600" eaLnBrk="0" fontAlgn="base" hangingPunct="0">
                  <a:spcBef>
                    <a:spcPct val="0"/>
                  </a:spcBef>
                  <a:spcAft>
                    <a:spcPct val="0"/>
                  </a:spcAft>
                  <a:defRPr sz="1400">
                    <a:solidFill>
                      <a:srgbClr val="292929"/>
                    </a:solidFill>
                    <a:latin typeface="Arial" charset="0"/>
                    <a:ea typeface="ＭＳ Ｐゴシック" pitchFamily="34" charset="-128"/>
                  </a:defRPr>
                </a:lvl8pPr>
                <a:lvl9pPr marL="3886200" indent="-228600" eaLnBrk="0" fontAlgn="base" hangingPunct="0">
                  <a:spcBef>
                    <a:spcPct val="0"/>
                  </a:spcBef>
                  <a:spcAft>
                    <a:spcPct val="0"/>
                  </a:spcAft>
                  <a:defRPr sz="1400">
                    <a:solidFill>
                      <a:srgbClr val="292929"/>
                    </a:solidFill>
                    <a:latin typeface="Arial" charset="0"/>
                    <a:ea typeface="ＭＳ Ｐゴシック" pitchFamily="34" charset="-128"/>
                  </a:defRPr>
                </a:lvl9pPr>
              </a:lstStyle>
              <a:p>
                <a:pPr algn="r" eaLnBrk="1" hangingPunct="1"/>
                <a:r>
                  <a:rPr lang="en-US" sz="1100" b="1" kern="0">
                    <a:cs typeface="Arial"/>
                    <a:sym typeface="Arial"/>
                    <a:rtl val="0"/>
                  </a:rPr>
                  <a:t>End</a:t>
                </a:r>
              </a:p>
            </p:txBody>
          </p:sp>
          <p:cxnSp>
            <p:nvCxnSpPr>
              <p:cNvPr id="43" name="Straight Connector 42">
                <a:extLst>
                  <a:ext uri="{FF2B5EF4-FFF2-40B4-BE49-F238E27FC236}">
                    <a16:creationId xmlns:a16="http://schemas.microsoft.com/office/drawing/2014/main" id="{8AC4CFDE-AF1A-6626-CDA6-DE980044F616}"/>
                  </a:ext>
                </a:extLst>
              </p:cNvPr>
              <p:cNvCxnSpPr/>
              <p:nvPr/>
            </p:nvCxnSpPr>
            <p:spPr>
              <a:xfrm>
                <a:off x="1132984" y="2735733"/>
                <a:ext cx="3943350" cy="0"/>
              </a:xfrm>
              <a:prstGeom prst="line">
                <a:avLst/>
              </a:prstGeom>
              <a:ln w="38100">
                <a:solidFill>
                  <a:srgbClr val="00B050"/>
                </a:solidFill>
                <a:prstDash val="dash"/>
              </a:ln>
            </p:spPr>
            <p:style>
              <a:lnRef idx="1">
                <a:schemeClr val="accent1"/>
              </a:lnRef>
              <a:fillRef idx="0">
                <a:schemeClr val="accent1"/>
              </a:fillRef>
              <a:effectRef idx="0">
                <a:schemeClr val="accent1"/>
              </a:effectRef>
              <a:fontRef idx="minor">
                <a:schemeClr val="tx1"/>
              </a:fontRef>
            </p:style>
          </p:cxnSp>
          <p:sp>
            <p:nvSpPr>
              <p:cNvPr id="44" name="TextBox 27">
                <a:extLst>
                  <a:ext uri="{FF2B5EF4-FFF2-40B4-BE49-F238E27FC236}">
                    <a16:creationId xmlns:a16="http://schemas.microsoft.com/office/drawing/2014/main" id="{9D68075F-8B8F-5C07-57C1-B4F96A76962A}"/>
                  </a:ext>
                </a:extLst>
              </p:cNvPr>
              <p:cNvSpPr txBox="1">
                <a:spLocks noChangeArrowheads="1"/>
              </p:cNvSpPr>
              <p:nvPr/>
            </p:nvSpPr>
            <p:spPr bwMode="auto">
              <a:xfrm>
                <a:off x="1056784" y="4226396"/>
                <a:ext cx="1485900" cy="273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rgbClr val="292929"/>
                    </a:solidFill>
                    <a:latin typeface="Arial" charset="0"/>
                    <a:ea typeface="ＭＳ Ｐゴシック" pitchFamily="34" charset="-128"/>
                  </a:defRPr>
                </a:lvl1pPr>
                <a:lvl2pPr marL="742950" indent="-285750" eaLnBrk="0" hangingPunct="0">
                  <a:defRPr sz="1400">
                    <a:solidFill>
                      <a:srgbClr val="292929"/>
                    </a:solidFill>
                    <a:latin typeface="Arial" charset="0"/>
                    <a:ea typeface="ＭＳ Ｐゴシック" pitchFamily="34" charset="-128"/>
                  </a:defRPr>
                </a:lvl2pPr>
                <a:lvl3pPr marL="1143000" indent="-228600" eaLnBrk="0" hangingPunct="0">
                  <a:defRPr sz="1400">
                    <a:solidFill>
                      <a:srgbClr val="292929"/>
                    </a:solidFill>
                    <a:latin typeface="Arial" charset="0"/>
                    <a:ea typeface="ＭＳ Ｐゴシック" pitchFamily="34" charset="-128"/>
                  </a:defRPr>
                </a:lvl3pPr>
                <a:lvl4pPr marL="1600200" indent="-228600" eaLnBrk="0" hangingPunct="0">
                  <a:defRPr sz="1400">
                    <a:solidFill>
                      <a:srgbClr val="292929"/>
                    </a:solidFill>
                    <a:latin typeface="Arial" charset="0"/>
                    <a:ea typeface="ＭＳ Ｐゴシック" pitchFamily="34" charset="-128"/>
                  </a:defRPr>
                </a:lvl4pPr>
                <a:lvl5pPr marL="2057400" indent="-228600" eaLnBrk="0" hangingPunct="0">
                  <a:defRPr sz="1400">
                    <a:solidFill>
                      <a:srgbClr val="292929"/>
                    </a:solidFill>
                    <a:latin typeface="Arial" charset="0"/>
                    <a:ea typeface="ＭＳ Ｐゴシック" pitchFamily="34" charset="-128"/>
                  </a:defRPr>
                </a:lvl5pPr>
                <a:lvl6pPr marL="2514600" indent="-228600" eaLnBrk="0" fontAlgn="base" hangingPunct="0">
                  <a:spcBef>
                    <a:spcPct val="0"/>
                  </a:spcBef>
                  <a:spcAft>
                    <a:spcPct val="0"/>
                  </a:spcAft>
                  <a:defRPr sz="1400">
                    <a:solidFill>
                      <a:srgbClr val="292929"/>
                    </a:solidFill>
                    <a:latin typeface="Arial" charset="0"/>
                    <a:ea typeface="ＭＳ Ｐゴシック" pitchFamily="34" charset="-128"/>
                  </a:defRPr>
                </a:lvl6pPr>
                <a:lvl7pPr marL="2971800" indent="-228600" eaLnBrk="0" fontAlgn="base" hangingPunct="0">
                  <a:spcBef>
                    <a:spcPct val="0"/>
                  </a:spcBef>
                  <a:spcAft>
                    <a:spcPct val="0"/>
                  </a:spcAft>
                  <a:defRPr sz="1400">
                    <a:solidFill>
                      <a:srgbClr val="292929"/>
                    </a:solidFill>
                    <a:latin typeface="Arial" charset="0"/>
                    <a:ea typeface="ＭＳ Ｐゴシック" pitchFamily="34" charset="-128"/>
                  </a:defRPr>
                </a:lvl7pPr>
                <a:lvl8pPr marL="3429000" indent="-228600" eaLnBrk="0" fontAlgn="base" hangingPunct="0">
                  <a:spcBef>
                    <a:spcPct val="0"/>
                  </a:spcBef>
                  <a:spcAft>
                    <a:spcPct val="0"/>
                  </a:spcAft>
                  <a:defRPr sz="1400">
                    <a:solidFill>
                      <a:srgbClr val="292929"/>
                    </a:solidFill>
                    <a:latin typeface="Arial" charset="0"/>
                    <a:ea typeface="ＭＳ Ｐゴシック" pitchFamily="34" charset="-128"/>
                  </a:defRPr>
                </a:lvl8pPr>
                <a:lvl9pPr marL="3886200" indent="-228600" eaLnBrk="0" fontAlgn="base" hangingPunct="0">
                  <a:spcBef>
                    <a:spcPct val="0"/>
                  </a:spcBef>
                  <a:spcAft>
                    <a:spcPct val="0"/>
                  </a:spcAft>
                  <a:defRPr sz="1400">
                    <a:solidFill>
                      <a:srgbClr val="292929"/>
                    </a:solidFill>
                    <a:latin typeface="Arial" charset="0"/>
                    <a:ea typeface="ＭＳ Ｐゴシック" pitchFamily="34" charset="-128"/>
                  </a:defRPr>
                </a:lvl9pPr>
              </a:lstStyle>
              <a:p>
                <a:pPr algn="ctr" eaLnBrk="1" hangingPunct="1"/>
                <a:r>
                  <a:rPr lang="en-US" sz="1100" b="1" kern="0">
                    <a:cs typeface="Arial"/>
                    <a:sym typeface="Arial"/>
                    <a:rtl val="0"/>
                  </a:rPr>
                  <a:t>Beginning</a:t>
                </a:r>
              </a:p>
            </p:txBody>
          </p:sp>
          <p:cxnSp>
            <p:nvCxnSpPr>
              <p:cNvPr id="45" name="Straight Connector 44">
                <a:extLst>
                  <a:ext uri="{FF2B5EF4-FFF2-40B4-BE49-F238E27FC236}">
                    <a16:creationId xmlns:a16="http://schemas.microsoft.com/office/drawing/2014/main" id="{68F35030-9D64-1F24-432C-C081AE17FDAB}"/>
                  </a:ext>
                </a:extLst>
              </p:cNvPr>
              <p:cNvCxnSpPr/>
              <p:nvPr/>
            </p:nvCxnSpPr>
            <p:spPr>
              <a:xfrm>
                <a:off x="1132983" y="1027476"/>
                <a:ext cx="0" cy="306557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6" name="Right Arrow 15">
              <a:extLst>
                <a:ext uri="{FF2B5EF4-FFF2-40B4-BE49-F238E27FC236}">
                  <a16:creationId xmlns:a16="http://schemas.microsoft.com/office/drawing/2014/main" id="{E1484F6B-69D5-2D0B-7C52-93A811168E43}"/>
                </a:ext>
              </a:extLst>
            </p:cNvPr>
            <p:cNvSpPr/>
            <p:nvPr/>
          </p:nvSpPr>
          <p:spPr>
            <a:xfrm rot="20398580">
              <a:off x="653389" y="2642349"/>
              <a:ext cx="2027634" cy="574675"/>
            </a:xfrm>
            <a:prstGeom prst="rightArrow">
              <a:avLst>
                <a:gd name="adj1" fmla="val 59847"/>
                <a:gd name="adj2" fmla="val 85188"/>
              </a:avLst>
            </a:prstGeom>
            <a:solidFill>
              <a:schemeClr val="tx1">
                <a:lumMod val="90000"/>
                <a:lumOff val="10000"/>
              </a:schemeClr>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0" b="1" kern="0">
                  <a:solidFill>
                    <a:srgbClr val="FFFFFF"/>
                  </a:solidFill>
                  <a:latin typeface="Arial" panose="020B0604020202020204" pitchFamily="34" charset="0"/>
                  <a:cs typeface="Arial" panose="020B0604020202020204" pitchFamily="34" charset="0"/>
                  <a:sym typeface="Arial"/>
                  <a:rtl val="0"/>
                </a:rPr>
                <a:t>Gained**</a:t>
              </a:r>
            </a:p>
          </p:txBody>
        </p:sp>
        <p:sp>
          <p:nvSpPr>
            <p:cNvPr id="17" name="Right Arrow 16">
              <a:extLst>
                <a:ext uri="{FF2B5EF4-FFF2-40B4-BE49-F238E27FC236}">
                  <a16:creationId xmlns:a16="http://schemas.microsoft.com/office/drawing/2014/main" id="{7BBAF33C-864E-1094-9D75-B956ADAA4457}"/>
                </a:ext>
              </a:extLst>
            </p:cNvPr>
            <p:cNvSpPr/>
            <p:nvPr/>
          </p:nvSpPr>
          <p:spPr>
            <a:xfrm rot="20398580">
              <a:off x="668697" y="3470491"/>
              <a:ext cx="2027634" cy="574675"/>
            </a:xfrm>
            <a:prstGeom prst="rightArrow">
              <a:avLst>
                <a:gd name="adj1" fmla="val 59847"/>
                <a:gd name="adj2" fmla="val 85188"/>
              </a:avLst>
            </a:prstGeom>
            <a:solidFill>
              <a:schemeClr val="tx1">
                <a:lumMod val="90000"/>
                <a:lumOff val="10000"/>
              </a:schemeClr>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0" b="1" kern="0">
                  <a:solidFill>
                    <a:srgbClr val="FFFFFF"/>
                  </a:solidFill>
                  <a:latin typeface="Arial" panose="020B0604020202020204" pitchFamily="34" charset="0"/>
                  <a:cs typeface="Arial" panose="020B0604020202020204" pitchFamily="34" charset="0"/>
                  <a:sym typeface="Arial"/>
                  <a:rtl val="0"/>
                </a:rPr>
                <a:t>Gained**</a:t>
              </a:r>
            </a:p>
          </p:txBody>
        </p:sp>
        <p:sp>
          <p:nvSpPr>
            <p:cNvPr id="18" name="Right Arrow 17">
              <a:extLst>
                <a:ext uri="{FF2B5EF4-FFF2-40B4-BE49-F238E27FC236}">
                  <a16:creationId xmlns:a16="http://schemas.microsoft.com/office/drawing/2014/main" id="{EB3FF177-DA7E-E42C-0102-E52315379F61}"/>
                </a:ext>
              </a:extLst>
            </p:cNvPr>
            <p:cNvSpPr/>
            <p:nvPr/>
          </p:nvSpPr>
          <p:spPr>
            <a:xfrm rot="20398580">
              <a:off x="741373" y="4315721"/>
              <a:ext cx="2027634" cy="574675"/>
            </a:xfrm>
            <a:prstGeom prst="rightArrow">
              <a:avLst>
                <a:gd name="adj1" fmla="val 59847"/>
                <a:gd name="adj2" fmla="val 85188"/>
              </a:avLst>
            </a:prstGeom>
            <a:solidFill>
              <a:schemeClr val="tx1">
                <a:lumMod val="90000"/>
                <a:lumOff val="10000"/>
              </a:schemeClr>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0" b="1" kern="0">
                  <a:solidFill>
                    <a:srgbClr val="FFFFFF"/>
                  </a:solidFill>
                  <a:latin typeface="Arial" panose="020B0604020202020204" pitchFamily="34" charset="0"/>
                  <a:cs typeface="Arial" panose="020B0604020202020204" pitchFamily="34" charset="0"/>
                  <a:sym typeface="Arial"/>
                  <a:rtl val="0"/>
                </a:rPr>
                <a:t>Gained**</a:t>
              </a:r>
            </a:p>
          </p:txBody>
        </p:sp>
        <p:grpSp>
          <p:nvGrpSpPr>
            <p:cNvPr id="19" name="Group 18">
              <a:extLst>
                <a:ext uri="{FF2B5EF4-FFF2-40B4-BE49-F238E27FC236}">
                  <a16:creationId xmlns:a16="http://schemas.microsoft.com/office/drawing/2014/main" id="{6454E0DE-2105-C87D-442B-0E6AF1B8F093}"/>
                </a:ext>
              </a:extLst>
            </p:cNvPr>
            <p:cNvGrpSpPr/>
            <p:nvPr/>
          </p:nvGrpSpPr>
          <p:grpSpPr>
            <a:xfrm>
              <a:off x="3186043" y="2343315"/>
              <a:ext cx="2916148" cy="3467700"/>
              <a:chOff x="1056784" y="1027476"/>
              <a:chExt cx="4019550" cy="3519141"/>
            </a:xfrm>
          </p:grpSpPr>
          <p:cxnSp>
            <p:nvCxnSpPr>
              <p:cNvPr id="34" name="Straight Connector 33">
                <a:extLst>
                  <a:ext uri="{FF2B5EF4-FFF2-40B4-BE49-F238E27FC236}">
                    <a16:creationId xmlns:a16="http://schemas.microsoft.com/office/drawing/2014/main" id="{518F25AE-ECF3-B0FC-5AC5-6B3F6FF5D249}"/>
                  </a:ext>
                </a:extLst>
              </p:cNvPr>
              <p:cNvCxnSpPr/>
              <p:nvPr/>
            </p:nvCxnSpPr>
            <p:spPr>
              <a:xfrm>
                <a:off x="1132984" y="2317823"/>
                <a:ext cx="0" cy="188237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55755824-3007-835F-C8D1-29A1F3AD8C23}"/>
                  </a:ext>
                </a:extLst>
              </p:cNvPr>
              <p:cNvCxnSpPr/>
              <p:nvPr/>
            </p:nvCxnSpPr>
            <p:spPr>
              <a:xfrm flipH="1">
                <a:off x="1132984" y="4200202"/>
                <a:ext cx="394335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TextBox 8">
                <a:extLst>
                  <a:ext uri="{FF2B5EF4-FFF2-40B4-BE49-F238E27FC236}">
                    <a16:creationId xmlns:a16="http://schemas.microsoft.com/office/drawing/2014/main" id="{4FB67515-11C7-38CA-8067-5372310CA501}"/>
                  </a:ext>
                </a:extLst>
              </p:cNvPr>
              <p:cNvSpPr txBox="1">
                <a:spLocks noChangeArrowheads="1"/>
              </p:cNvSpPr>
              <p:nvPr/>
            </p:nvSpPr>
            <p:spPr bwMode="auto">
              <a:xfrm>
                <a:off x="3590433" y="4221633"/>
                <a:ext cx="1485901" cy="32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rgbClr val="292929"/>
                    </a:solidFill>
                    <a:latin typeface="Arial" charset="0"/>
                    <a:ea typeface="ＭＳ Ｐゴシック" pitchFamily="34" charset="-128"/>
                  </a:defRPr>
                </a:lvl1pPr>
                <a:lvl2pPr marL="742950" indent="-285750" eaLnBrk="0" hangingPunct="0">
                  <a:defRPr sz="1400">
                    <a:solidFill>
                      <a:srgbClr val="292929"/>
                    </a:solidFill>
                    <a:latin typeface="Arial" charset="0"/>
                    <a:ea typeface="ＭＳ Ｐゴシック" pitchFamily="34" charset="-128"/>
                  </a:defRPr>
                </a:lvl2pPr>
                <a:lvl3pPr marL="1143000" indent="-228600" eaLnBrk="0" hangingPunct="0">
                  <a:defRPr sz="1400">
                    <a:solidFill>
                      <a:srgbClr val="292929"/>
                    </a:solidFill>
                    <a:latin typeface="Arial" charset="0"/>
                    <a:ea typeface="ＭＳ Ｐゴシック" pitchFamily="34" charset="-128"/>
                  </a:defRPr>
                </a:lvl3pPr>
                <a:lvl4pPr marL="1600200" indent="-228600" eaLnBrk="0" hangingPunct="0">
                  <a:defRPr sz="1400">
                    <a:solidFill>
                      <a:srgbClr val="292929"/>
                    </a:solidFill>
                    <a:latin typeface="Arial" charset="0"/>
                    <a:ea typeface="ＭＳ Ｐゴシック" pitchFamily="34" charset="-128"/>
                  </a:defRPr>
                </a:lvl4pPr>
                <a:lvl5pPr marL="2057400" indent="-228600" eaLnBrk="0" hangingPunct="0">
                  <a:defRPr sz="1400">
                    <a:solidFill>
                      <a:srgbClr val="292929"/>
                    </a:solidFill>
                    <a:latin typeface="Arial" charset="0"/>
                    <a:ea typeface="ＭＳ Ｐゴシック" pitchFamily="34" charset="-128"/>
                  </a:defRPr>
                </a:lvl5pPr>
                <a:lvl6pPr marL="2514600" indent="-228600" eaLnBrk="0" fontAlgn="base" hangingPunct="0">
                  <a:spcBef>
                    <a:spcPct val="0"/>
                  </a:spcBef>
                  <a:spcAft>
                    <a:spcPct val="0"/>
                  </a:spcAft>
                  <a:defRPr sz="1400">
                    <a:solidFill>
                      <a:srgbClr val="292929"/>
                    </a:solidFill>
                    <a:latin typeface="Arial" charset="0"/>
                    <a:ea typeface="ＭＳ Ｐゴシック" pitchFamily="34" charset="-128"/>
                  </a:defRPr>
                </a:lvl6pPr>
                <a:lvl7pPr marL="2971800" indent="-228600" eaLnBrk="0" fontAlgn="base" hangingPunct="0">
                  <a:spcBef>
                    <a:spcPct val="0"/>
                  </a:spcBef>
                  <a:spcAft>
                    <a:spcPct val="0"/>
                  </a:spcAft>
                  <a:defRPr sz="1400">
                    <a:solidFill>
                      <a:srgbClr val="292929"/>
                    </a:solidFill>
                    <a:latin typeface="Arial" charset="0"/>
                    <a:ea typeface="ＭＳ Ｐゴシック" pitchFamily="34" charset="-128"/>
                  </a:defRPr>
                </a:lvl7pPr>
                <a:lvl8pPr marL="3429000" indent="-228600" eaLnBrk="0" fontAlgn="base" hangingPunct="0">
                  <a:spcBef>
                    <a:spcPct val="0"/>
                  </a:spcBef>
                  <a:spcAft>
                    <a:spcPct val="0"/>
                  </a:spcAft>
                  <a:defRPr sz="1400">
                    <a:solidFill>
                      <a:srgbClr val="292929"/>
                    </a:solidFill>
                    <a:latin typeface="Arial" charset="0"/>
                    <a:ea typeface="ＭＳ Ｐゴシック" pitchFamily="34" charset="-128"/>
                  </a:defRPr>
                </a:lvl8pPr>
                <a:lvl9pPr marL="3886200" indent="-228600" eaLnBrk="0" fontAlgn="base" hangingPunct="0">
                  <a:spcBef>
                    <a:spcPct val="0"/>
                  </a:spcBef>
                  <a:spcAft>
                    <a:spcPct val="0"/>
                  </a:spcAft>
                  <a:defRPr sz="1400">
                    <a:solidFill>
                      <a:srgbClr val="292929"/>
                    </a:solidFill>
                    <a:latin typeface="Arial" charset="0"/>
                    <a:ea typeface="ＭＳ Ｐゴシック" pitchFamily="34" charset="-128"/>
                  </a:defRPr>
                </a:lvl9pPr>
              </a:lstStyle>
              <a:p>
                <a:pPr algn="r" eaLnBrk="1" hangingPunct="1"/>
                <a:r>
                  <a:rPr lang="en-US" sz="1100" b="1" kern="0">
                    <a:cs typeface="Arial"/>
                    <a:sym typeface="Arial"/>
                    <a:rtl val="0"/>
                  </a:rPr>
                  <a:t>End</a:t>
                </a:r>
              </a:p>
            </p:txBody>
          </p:sp>
          <p:cxnSp>
            <p:nvCxnSpPr>
              <p:cNvPr id="37" name="Straight Connector 36">
                <a:extLst>
                  <a:ext uri="{FF2B5EF4-FFF2-40B4-BE49-F238E27FC236}">
                    <a16:creationId xmlns:a16="http://schemas.microsoft.com/office/drawing/2014/main" id="{06890540-7D00-8D1D-5FF1-BBFAD1831012}"/>
                  </a:ext>
                </a:extLst>
              </p:cNvPr>
              <p:cNvCxnSpPr/>
              <p:nvPr/>
            </p:nvCxnSpPr>
            <p:spPr>
              <a:xfrm>
                <a:off x="1132984" y="2735733"/>
                <a:ext cx="3943350" cy="0"/>
              </a:xfrm>
              <a:prstGeom prst="line">
                <a:avLst/>
              </a:prstGeom>
              <a:ln w="38100">
                <a:solidFill>
                  <a:srgbClr val="00B050"/>
                </a:solidFill>
                <a:prstDash val="dash"/>
              </a:ln>
            </p:spPr>
            <p:style>
              <a:lnRef idx="1">
                <a:schemeClr val="accent1"/>
              </a:lnRef>
              <a:fillRef idx="0">
                <a:schemeClr val="accent1"/>
              </a:fillRef>
              <a:effectRef idx="0">
                <a:schemeClr val="accent1"/>
              </a:effectRef>
              <a:fontRef idx="minor">
                <a:schemeClr val="tx1"/>
              </a:fontRef>
            </p:style>
          </p:cxnSp>
          <p:sp>
            <p:nvSpPr>
              <p:cNvPr id="38" name="TextBox 27">
                <a:extLst>
                  <a:ext uri="{FF2B5EF4-FFF2-40B4-BE49-F238E27FC236}">
                    <a16:creationId xmlns:a16="http://schemas.microsoft.com/office/drawing/2014/main" id="{55BEBBDC-F3E0-D0F4-8F2A-FBE27F4407BF}"/>
                  </a:ext>
                </a:extLst>
              </p:cNvPr>
              <p:cNvSpPr txBox="1">
                <a:spLocks noChangeArrowheads="1"/>
              </p:cNvSpPr>
              <p:nvPr/>
            </p:nvSpPr>
            <p:spPr bwMode="auto">
              <a:xfrm>
                <a:off x="1056784" y="4226396"/>
                <a:ext cx="1485900" cy="273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rgbClr val="292929"/>
                    </a:solidFill>
                    <a:latin typeface="Arial" charset="0"/>
                    <a:ea typeface="ＭＳ Ｐゴシック" pitchFamily="34" charset="-128"/>
                  </a:defRPr>
                </a:lvl1pPr>
                <a:lvl2pPr marL="742950" indent="-285750" eaLnBrk="0" hangingPunct="0">
                  <a:defRPr sz="1400">
                    <a:solidFill>
                      <a:srgbClr val="292929"/>
                    </a:solidFill>
                    <a:latin typeface="Arial" charset="0"/>
                    <a:ea typeface="ＭＳ Ｐゴシック" pitchFamily="34" charset="-128"/>
                  </a:defRPr>
                </a:lvl2pPr>
                <a:lvl3pPr marL="1143000" indent="-228600" eaLnBrk="0" hangingPunct="0">
                  <a:defRPr sz="1400">
                    <a:solidFill>
                      <a:srgbClr val="292929"/>
                    </a:solidFill>
                    <a:latin typeface="Arial" charset="0"/>
                    <a:ea typeface="ＭＳ Ｐゴシック" pitchFamily="34" charset="-128"/>
                  </a:defRPr>
                </a:lvl3pPr>
                <a:lvl4pPr marL="1600200" indent="-228600" eaLnBrk="0" hangingPunct="0">
                  <a:defRPr sz="1400">
                    <a:solidFill>
                      <a:srgbClr val="292929"/>
                    </a:solidFill>
                    <a:latin typeface="Arial" charset="0"/>
                    <a:ea typeface="ＭＳ Ｐゴシック" pitchFamily="34" charset="-128"/>
                  </a:defRPr>
                </a:lvl4pPr>
                <a:lvl5pPr marL="2057400" indent="-228600" eaLnBrk="0" hangingPunct="0">
                  <a:defRPr sz="1400">
                    <a:solidFill>
                      <a:srgbClr val="292929"/>
                    </a:solidFill>
                    <a:latin typeface="Arial" charset="0"/>
                    <a:ea typeface="ＭＳ Ｐゴシック" pitchFamily="34" charset="-128"/>
                  </a:defRPr>
                </a:lvl5pPr>
                <a:lvl6pPr marL="2514600" indent="-228600" eaLnBrk="0" fontAlgn="base" hangingPunct="0">
                  <a:spcBef>
                    <a:spcPct val="0"/>
                  </a:spcBef>
                  <a:spcAft>
                    <a:spcPct val="0"/>
                  </a:spcAft>
                  <a:defRPr sz="1400">
                    <a:solidFill>
                      <a:srgbClr val="292929"/>
                    </a:solidFill>
                    <a:latin typeface="Arial" charset="0"/>
                    <a:ea typeface="ＭＳ Ｐゴシック" pitchFamily="34" charset="-128"/>
                  </a:defRPr>
                </a:lvl6pPr>
                <a:lvl7pPr marL="2971800" indent="-228600" eaLnBrk="0" fontAlgn="base" hangingPunct="0">
                  <a:spcBef>
                    <a:spcPct val="0"/>
                  </a:spcBef>
                  <a:spcAft>
                    <a:spcPct val="0"/>
                  </a:spcAft>
                  <a:defRPr sz="1400">
                    <a:solidFill>
                      <a:srgbClr val="292929"/>
                    </a:solidFill>
                    <a:latin typeface="Arial" charset="0"/>
                    <a:ea typeface="ＭＳ Ｐゴシック" pitchFamily="34" charset="-128"/>
                  </a:defRPr>
                </a:lvl7pPr>
                <a:lvl8pPr marL="3429000" indent="-228600" eaLnBrk="0" fontAlgn="base" hangingPunct="0">
                  <a:spcBef>
                    <a:spcPct val="0"/>
                  </a:spcBef>
                  <a:spcAft>
                    <a:spcPct val="0"/>
                  </a:spcAft>
                  <a:defRPr sz="1400">
                    <a:solidFill>
                      <a:srgbClr val="292929"/>
                    </a:solidFill>
                    <a:latin typeface="Arial" charset="0"/>
                    <a:ea typeface="ＭＳ Ｐゴシック" pitchFamily="34" charset="-128"/>
                  </a:defRPr>
                </a:lvl8pPr>
                <a:lvl9pPr marL="3886200" indent="-228600" eaLnBrk="0" fontAlgn="base" hangingPunct="0">
                  <a:spcBef>
                    <a:spcPct val="0"/>
                  </a:spcBef>
                  <a:spcAft>
                    <a:spcPct val="0"/>
                  </a:spcAft>
                  <a:defRPr sz="1400">
                    <a:solidFill>
                      <a:srgbClr val="292929"/>
                    </a:solidFill>
                    <a:latin typeface="Arial" charset="0"/>
                    <a:ea typeface="ＭＳ Ｐゴシック" pitchFamily="34" charset="-128"/>
                  </a:defRPr>
                </a:lvl9pPr>
              </a:lstStyle>
              <a:p>
                <a:pPr algn="ctr" eaLnBrk="1" hangingPunct="1"/>
                <a:r>
                  <a:rPr lang="en-US" sz="1100" b="1" kern="0">
                    <a:cs typeface="Arial"/>
                    <a:sym typeface="Arial"/>
                    <a:rtl val="0"/>
                  </a:rPr>
                  <a:t>Beginning</a:t>
                </a:r>
              </a:p>
            </p:txBody>
          </p:sp>
          <p:cxnSp>
            <p:nvCxnSpPr>
              <p:cNvPr id="39" name="Straight Connector 38">
                <a:extLst>
                  <a:ext uri="{FF2B5EF4-FFF2-40B4-BE49-F238E27FC236}">
                    <a16:creationId xmlns:a16="http://schemas.microsoft.com/office/drawing/2014/main" id="{696FF6B8-232D-B83A-964E-99978610B3B2}"/>
                  </a:ext>
                </a:extLst>
              </p:cNvPr>
              <p:cNvCxnSpPr/>
              <p:nvPr/>
            </p:nvCxnSpPr>
            <p:spPr>
              <a:xfrm>
                <a:off x="1132983" y="1027476"/>
                <a:ext cx="0" cy="306557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0" name="Right Arrow 19">
              <a:extLst>
                <a:ext uri="{FF2B5EF4-FFF2-40B4-BE49-F238E27FC236}">
                  <a16:creationId xmlns:a16="http://schemas.microsoft.com/office/drawing/2014/main" id="{146B4BE3-ADC7-978C-9801-A65F68988727}"/>
                </a:ext>
              </a:extLst>
            </p:cNvPr>
            <p:cNvSpPr/>
            <p:nvPr/>
          </p:nvSpPr>
          <p:spPr>
            <a:xfrm>
              <a:off x="3657941" y="3698612"/>
              <a:ext cx="2027634" cy="574675"/>
            </a:xfrm>
            <a:prstGeom prst="rightArrow">
              <a:avLst>
                <a:gd name="adj1" fmla="val 59847"/>
                <a:gd name="adj2" fmla="val 85188"/>
              </a:avLst>
            </a:prstGeom>
            <a:solidFill>
              <a:schemeClr val="accent6">
                <a:lumMod val="50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0" b="1" kern="0">
                  <a:solidFill>
                    <a:schemeClr val="bg1"/>
                  </a:solidFill>
                  <a:latin typeface="Arial" panose="020B0604020202020204" pitchFamily="34" charset="0"/>
                  <a:cs typeface="Arial" panose="020B0604020202020204" pitchFamily="34" charset="0"/>
                  <a:sym typeface="Arial"/>
                  <a:rtl val="0"/>
                </a:rPr>
                <a:t>Maintained</a:t>
              </a:r>
            </a:p>
          </p:txBody>
        </p:sp>
        <p:sp>
          <p:nvSpPr>
            <p:cNvPr id="21" name="Right Arrow 20">
              <a:extLst>
                <a:ext uri="{FF2B5EF4-FFF2-40B4-BE49-F238E27FC236}">
                  <a16:creationId xmlns:a16="http://schemas.microsoft.com/office/drawing/2014/main" id="{28222F6D-BB1A-1294-B6BA-143409CE6889}"/>
                </a:ext>
              </a:extLst>
            </p:cNvPr>
            <p:cNvSpPr/>
            <p:nvPr/>
          </p:nvSpPr>
          <p:spPr>
            <a:xfrm>
              <a:off x="3645432" y="4471039"/>
              <a:ext cx="2027634" cy="574675"/>
            </a:xfrm>
            <a:prstGeom prst="rightArrow">
              <a:avLst>
                <a:gd name="adj1" fmla="val 59847"/>
                <a:gd name="adj2" fmla="val 85188"/>
              </a:avLst>
            </a:prstGeom>
            <a:solidFill>
              <a:schemeClr val="accent6">
                <a:lumMod val="50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0" b="1" kern="0">
                  <a:solidFill>
                    <a:schemeClr val="bg1"/>
                  </a:solidFill>
                  <a:latin typeface="Arial" panose="020B0604020202020204" pitchFamily="34" charset="0"/>
                  <a:cs typeface="Arial" panose="020B0604020202020204" pitchFamily="34" charset="0"/>
                  <a:sym typeface="Arial"/>
                  <a:rtl val="0"/>
                </a:rPr>
                <a:t>Maintained</a:t>
              </a:r>
            </a:p>
          </p:txBody>
        </p:sp>
        <p:sp>
          <p:nvSpPr>
            <p:cNvPr id="22" name="Right Arrow 21">
              <a:extLst>
                <a:ext uri="{FF2B5EF4-FFF2-40B4-BE49-F238E27FC236}">
                  <a16:creationId xmlns:a16="http://schemas.microsoft.com/office/drawing/2014/main" id="{C9B82554-413B-1DBD-AD74-44CEF6547C6A}"/>
                </a:ext>
              </a:extLst>
            </p:cNvPr>
            <p:cNvSpPr/>
            <p:nvPr/>
          </p:nvSpPr>
          <p:spPr>
            <a:xfrm>
              <a:off x="3615705" y="2842360"/>
              <a:ext cx="2027634" cy="574675"/>
            </a:xfrm>
            <a:prstGeom prst="rightArrow">
              <a:avLst>
                <a:gd name="adj1" fmla="val 59847"/>
                <a:gd name="adj2" fmla="val 85188"/>
              </a:avLst>
            </a:prstGeom>
            <a:solidFill>
              <a:schemeClr val="accent6">
                <a:lumMod val="50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0" b="1" kern="0">
                  <a:solidFill>
                    <a:schemeClr val="bg1"/>
                  </a:solidFill>
                  <a:latin typeface="Arial" panose="020B0604020202020204" pitchFamily="34" charset="0"/>
                  <a:cs typeface="Arial" panose="020B0604020202020204" pitchFamily="34" charset="0"/>
                  <a:sym typeface="Arial"/>
                  <a:rtl val="0"/>
                </a:rPr>
                <a:t>Maintained</a:t>
              </a:r>
            </a:p>
          </p:txBody>
        </p:sp>
        <p:grpSp>
          <p:nvGrpSpPr>
            <p:cNvPr id="23" name="Group 22">
              <a:extLst>
                <a:ext uri="{FF2B5EF4-FFF2-40B4-BE49-F238E27FC236}">
                  <a16:creationId xmlns:a16="http://schemas.microsoft.com/office/drawing/2014/main" id="{79373031-5B22-F1A3-5FC4-123E35F2E8AB}"/>
                </a:ext>
              </a:extLst>
            </p:cNvPr>
            <p:cNvGrpSpPr/>
            <p:nvPr/>
          </p:nvGrpSpPr>
          <p:grpSpPr>
            <a:xfrm>
              <a:off x="6175911" y="2338621"/>
              <a:ext cx="2916148" cy="3467700"/>
              <a:chOff x="1056784" y="1027476"/>
              <a:chExt cx="4019551" cy="3519141"/>
            </a:xfrm>
          </p:grpSpPr>
          <p:cxnSp>
            <p:nvCxnSpPr>
              <p:cNvPr id="28" name="Straight Connector 27">
                <a:extLst>
                  <a:ext uri="{FF2B5EF4-FFF2-40B4-BE49-F238E27FC236}">
                    <a16:creationId xmlns:a16="http://schemas.microsoft.com/office/drawing/2014/main" id="{F3D0FE0E-0EBE-2A76-D1A2-DCD7AD79EECA}"/>
                  </a:ext>
                </a:extLst>
              </p:cNvPr>
              <p:cNvCxnSpPr/>
              <p:nvPr/>
            </p:nvCxnSpPr>
            <p:spPr>
              <a:xfrm>
                <a:off x="1132984" y="2317823"/>
                <a:ext cx="0" cy="188237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C391C22-3108-DF73-92A9-6988D9FA3594}"/>
                  </a:ext>
                </a:extLst>
              </p:cNvPr>
              <p:cNvCxnSpPr/>
              <p:nvPr/>
            </p:nvCxnSpPr>
            <p:spPr>
              <a:xfrm flipH="1">
                <a:off x="1132984" y="4200202"/>
                <a:ext cx="394335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TextBox 8">
                <a:extLst>
                  <a:ext uri="{FF2B5EF4-FFF2-40B4-BE49-F238E27FC236}">
                    <a16:creationId xmlns:a16="http://schemas.microsoft.com/office/drawing/2014/main" id="{C3458019-C7FC-C57C-ED99-691BC7065FEA}"/>
                  </a:ext>
                </a:extLst>
              </p:cNvPr>
              <p:cNvSpPr txBox="1">
                <a:spLocks noChangeArrowheads="1"/>
              </p:cNvSpPr>
              <p:nvPr/>
            </p:nvSpPr>
            <p:spPr bwMode="auto">
              <a:xfrm>
                <a:off x="3590436" y="4221633"/>
                <a:ext cx="1485899" cy="32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rgbClr val="292929"/>
                    </a:solidFill>
                    <a:latin typeface="Arial" charset="0"/>
                    <a:ea typeface="ＭＳ Ｐゴシック" pitchFamily="34" charset="-128"/>
                  </a:defRPr>
                </a:lvl1pPr>
                <a:lvl2pPr marL="742950" indent="-285750" eaLnBrk="0" hangingPunct="0">
                  <a:defRPr sz="1400">
                    <a:solidFill>
                      <a:srgbClr val="292929"/>
                    </a:solidFill>
                    <a:latin typeface="Arial" charset="0"/>
                    <a:ea typeface="ＭＳ Ｐゴシック" pitchFamily="34" charset="-128"/>
                  </a:defRPr>
                </a:lvl2pPr>
                <a:lvl3pPr marL="1143000" indent="-228600" eaLnBrk="0" hangingPunct="0">
                  <a:defRPr sz="1400">
                    <a:solidFill>
                      <a:srgbClr val="292929"/>
                    </a:solidFill>
                    <a:latin typeface="Arial" charset="0"/>
                    <a:ea typeface="ＭＳ Ｐゴシック" pitchFamily="34" charset="-128"/>
                  </a:defRPr>
                </a:lvl3pPr>
                <a:lvl4pPr marL="1600200" indent="-228600" eaLnBrk="0" hangingPunct="0">
                  <a:defRPr sz="1400">
                    <a:solidFill>
                      <a:srgbClr val="292929"/>
                    </a:solidFill>
                    <a:latin typeface="Arial" charset="0"/>
                    <a:ea typeface="ＭＳ Ｐゴシック" pitchFamily="34" charset="-128"/>
                  </a:defRPr>
                </a:lvl4pPr>
                <a:lvl5pPr marL="2057400" indent="-228600" eaLnBrk="0" hangingPunct="0">
                  <a:defRPr sz="1400">
                    <a:solidFill>
                      <a:srgbClr val="292929"/>
                    </a:solidFill>
                    <a:latin typeface="Arial" charset="0"/>
                    <a:ea typeface="ＭＳ Ｐゴシック" pitchFamily="34" charset="-128"/>
                  </a:defRPr>
                </a:lvl5pPr>
                <a:lvl6pPr marL="2514600" indent="-228600" eaLnBrk="0" fontAlgn="base" hangingPunct="0">
                  <a:spcBef>
                    <a:spcPct val="0"/>
                  </a:spcBef>
                  <a:spcAft>
                    <a:spcPct val="0"/>
                  </a:spcAft>
                  <a:defRPr sz="1400">
                    <a:solidFill>
                      <a:srgbClr val="292929"/>
                    </a:solidFill>
                    <a:latin typeface="Arial" charset="0"/>
                    <a:ea typeface="ＭＳ Ｐゴシック" pitchFamily="34" charset="-128"/>
                  </a:defRPr>
                </a:lvl6pPr>
                <a:lvl7pPr marL="2971800" indent="-228600" eaLnBrk="0" fontAlgn="base" hangingPunct="0">
                  <a:spcBef>
                    <a:spcPct val="0"/>
                  </a:spcBef>
                  <a:spcAft>
                    <a:spcPct val="0"/>
                  </a:spcAft>
                  <a:defRPr sz="1400">
                    <a:solidFill>
                      <a:srgbClr val="292929"/>
                    </a:solidFill>
                    <a:latin typeface="Arial" charset="0"/>
                    <a:ea typeface="ＭＳ Ｐゴシック" pitchFamily="34" charset="-128"/>
                  </a:defRPr>
                </a:lvl7pPr>
                <a:lvl8pPr marL="3429000" indent="-228600" eaLnBrk="0" fontAlgn="base" hangingPunct="0">
                  <a:spcBef>
                    <a:spcPct val="0"/>
                  </a:spcBef>
                  <a:spcAft>
                    <a:spcPct val="0"/>
                  </a:spcAft>
                  <a:defRPr sz="1400">
                    <a:solidFill>
                      <a:srgbClr val="292929"/>
                    </a:solidFill>
                    <a:latin typeface="Arial" charset="0"/>
                    <a:ea typeface="ＭＳ Ｐゴシック" pitchFamily="34" charset="-128"/>
                  </a:defRPr>
                </a:lvl8pPr>
                <a:lvl9pPr marL="3886200" indent="-228600" eaLnBrk="0" fontAlgn="base" hangingPunct="0">
                  <a:spcBef>
                    <a:spcPct val="0"/>
                  </a:spcBef>
                  <a:spcAft>
                    <a:spcPct val="0"/>
                  </a:spcAft>
                  <a:defRPr sz="1400">
                    <a:solidFill>
                      <a:srgbClr val="292929"/>
                    </a:solidFill>
                    <a:latin typeface="Arial" charset="0"/>
                    <a:ea typeface="ＭＳ Ｐゴシック" pitchFamily="34" charset="-128"/>
                  </a:defRPr>
                </a:lvl9pPr>
              </a:lstStyle>
              <a:p>
                <a:pPr algn="r" eaLnBrk="1" hangingPunct="1"/>
                <a:r>
                  <a:rPr lang="en-US" sz="1100" b="1" kern="0">
                    <a:cs typeface="Arial"/>
                    <a:sym typeface="Arial"/>
                    <a:rtl val="0"/>
                  </a:rPr>
                  <a:t>End</a:t>
                </a:r>
              </a:p>
            </p:txBody>
          </p:sp>
          <p:cxnSp>
            <p:nvCxnSpPr>
              <p:cNvPr id="31" name="Straight Connector 30">
                <a:extLst>
                  <a:ext uri="{FF2B5EF4-FFF2-40B4-BE49-F238E27FC236}">
                    <a16:creationId xmlns:a16="http://schemas.microsoft.com/office/drawing/2014/main" id="{6E085599-BF97-8973-F788-018486871776}"/>
                  </a:ext>
                </a:extLst>
              </p:cNvPr>
              <p:cNvCxnSpPr/>
              <p:nvPr/>
            </p:nvCxnSpPr>
            <p:spPr>
              <a:xfrm>
                <a:off x="1132984" y="2735733"/>
                <a:ext cx="3943350" cy="0"/>
              </a:xfrm>
              <a:prstGeom prst="line">
                <a:avLst/>
              </a:prstGeom>
              <a:ln w="38100">
                <a:solidFill>
                  <a:srgbClr val="00B050"/>
                </a:solidFill>
                <a:prstDash val="dash"/>
              </a:ln>
            </p:spPr>
            <p:style>
              <a:lnRef idx="1">
                <a:schemeClr val="accent1"/>
              </a:lnRef>
              <a:fillRef idx="0">
                <a:schemeClr val="accent1"/>
              </a:fillRef>
              <a:effectRef idx="0">
                <a:schemeClr val="accent1"/>
              </a:effectRef>
              <a:fontRef idx="minor">
                <a:schemeClr val="tx1"/>
              </a:fontRef>
            </p:style>
          </p:cxnSp>
          <p:sp>
            <p:nvSpPr>
              <p:cNvPr id="32" name="TextBox 27">
                <a:extLst>
                  <a:ext uri="{FF2B5EF4-FFF2-40B4-BE49-F238E27FC236}">
                    <a16:creationId xmlns:a16="http://schemas.microsoft.com/office/drawing/2014/main" id="{0A1454B5-1A65-D9E2-233A-AF9C0E2E4F62}"/>
                  </a:ext>
                </a:extLst>
              </p:cNvPr>
              <p:cNvSpPr txBox="1">
                <a:spLocks noChangeArrowheads="1"/>
              </p:cNvSpPr>
              <p:nvPr/>
            </p:nvSpPr>
            <p:spPr bwMode="auto">
              <a:xfrm>
                <a:off x="1056784" y="4226396"/>
                <a:ext cx="1485900" cy="273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rgbClr val="292929"/>
                    </a:solidFill>
                    <a:latin typeface="Arial" charset="0"/>
                    <a:ea typeface="ＭＳ Ｐゴシック" pitchFamily="34" charset="-128"/>
                  </a:defRPr>
                </a:lvl1pPr>
                <a:lvl2pPr marL="742950" indent="-285750" eaLnBrk="0" hangingPunct="0">
                  <a:defRPr sz="1400">
                    <a:solidFill>
                      <a:srgbClr val="292929"/>
                    </a:solidFill>
                    <a:latin typeface="Arial" charset="0"/>
                    <a:ea typeface="ＭＳ Ｐゴシック" pitchFamily="34" charset="-128"/>
                  </a:defRPr>
                </a:lvl2pPr>
                <a:lvl3pPr marL="1143000" indent="-228600" eaLnBrk="0" hangingPunct="0">
                  <a:defRPr sz="1400">
                    <a:solidFill>
                      <a:srgbClr val="292929"/>
                    </a:solidFill>
                    <a:latin typeface="Arial" charset="0"/>
                    <a:ea typeface="ＭＳ Ｐゴシック" pitchFamily="34" charset="-128"/>
                  </a:defRPr>
                </a:lvl3pPr>
                <a:lvl4pPr marL="1600200" indent="-228600" eaLnBrk="0" hangingPunct="0">
                  <a:defRPr sz="1400">
                    <a:solidFill>
                      <a:srgbClr val="292929"/>
                    </a:solidFill>
                    <a:latin typeface="Arial" charset="0"/>
                    <a:ea typeface="ＭＳ Ｐゴシック" pitchFamily="34" charset="-128"/>
                  </a:defRPr>
                </a:lvl4pPr>
                <a:lvl5pPr marL="2057400" indent="-228600" eaLnBrk="0" hangingPunct="0">
                  <a:defRPr sz="1400">
                    <a:solidFill>
                      <a:srgbClr val="292929"/>
                    </a:solidFill>
                    <a:latin typeface="Arial" charset="0"/>
                    <a:ea typeface="ＭＳ Ｐゴシック" pitchFamily="34" charset="-128"/>
                  </a:defRPr>
                </a:lvl5pPr>
                <a:lvl6pPr marL="2514600" indent="-228600" eaLnBrk="0" fontAlgn="base" hangingPunct="0">
                  <a:spcBef>
                    <a:spcPct val="0"/>
                  </a:spcBef>
                  <a:spcAft>
                    <a:spcPct val="0"/>
                  </a:spcAft>
                  <a:defRPr sz="1400">
                    <a:solidFill>
                      <a:srgbClr val="292929"/>
                    </a:solidFill>
                    <a:latin typeface="Arial" charset="0"/>
                    <a:ea typeface="ＭＳ Ｐゴシック" pitchFamily="34" charset="-128"/>
                  </a:defRPr>
                </a:lvl6pPr>
                <a:lvl7pPr marL="2971800" indent="-228600" eaLnBrk="0" fontAlgn="base" hangingPunct="0">
                  <a:spcBef>
                    <a:spcPct val="0"/>
                  </a:spcBef>
                  <a:spcAft>
                    <a:spcPct val="0"/>
                  </a:spcAft>
                  <a:defRPr sz="1400">
                    <a:solidFill>
                      <a:srgbClr val="292929"/>
                    </a:solidFill>
                    <a:latin typeface="Arial" charset="0"/>
                    <a:ea typeface="ＭＳ Ｐゴシック" pitchFamily="34" charset="-128"/>
                  </a:defRPr>
                </a:lvl7pPr>
                <a:lvl8pPr marL="3429000" indent="-228600" eaLnBrk="0" fontAlgn="base" hangingPunct="0">
                  <a:spcBef>
                    <a:spcPct val="0"/>
                  </a:spcBef>
                  <a:spcAft>
                    <a:spcPct val="0"/>
                  </a:spcAft>
                  <a:defRPr sz="1400">
                    <a:solidFill>
                      <a:srgbClr val="292929"/>
                    </a:solidFill>
                    <a:latin typeface="Arial" charset="0"/>
                    <a:ea typeface="ＭＳ Ｐゴシック" pitchFamily="34" charset="-128"/>
                  </a:defRPr>
                </a:lvl8pPr>
                <a:lvl9pPr marL="3886200" indent="-228600" eaLnBrk="0" fontAlgn="base" hangingPunct="0">
                  <a:spcBef>
                    <a:spcPct val="0"/>
                  </a:spcBef>
                  <a:spcAft>
                    <a:spcPct val="0"/>
                  </a:spcAft>
                  <a:defRPr sz="1400">
                    <a:solidFill>
                      <a:srgbClr val="292929"/>
                    </a:solidFill>
                    <a:latin typeface="Arial" charset="0"/>
                    <a:ea typeface="ＭＳ Ｐゴシック" pitchFamily="34" charset="-128"/>
                  </a:defRPr>
                </a:lvl9pPr>
              </a:lstStyle>
              <a:p>
                <a:pPr algn="ctr" eaLnBrk="1" hangingPunct="1"/>
                <a:r>
                  <a:rPr lang="en-US" sz="1100" b="1" kern="0">
                    <a:cs typeface="Arial"/>
                    <a:sym typeface="Arial"/>
                    <a:rtl val="0"/>
                  </a:rPr>
                  <a:t>Beginning</a:t>
                </a:r>
              </a:p>
            </p:txBody>
          </p:sp>
          <p:cxnSp>
            <p:nvCxnSpPr>
              <p:cNvPr id="33" name="Straight Connector 32">
                <a:extLst>
                  <a:ext uri="{FF2B5EF4-FFF2-40B4-BE49-F238E27FC236}">
                    <a16:creationId xmlns:a16="http://schemas.microsoft.com/office/drawing/2014/main" id="{1984DF9E-09B3-881D-9F9E-87CD96B2ABCE}"/>
                  </a:ext>
                </a:extLst>
              </p:cNvPr>
              <p:cNvCxnSpPr/>
              <p:nvPr/>
            </p:nvCxnSpPr>
            <p:spPr>
              <a:xfrm>
                <a:off x="1132983" y="1027476"/>
                <a:ext cx="0" cy="306557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4" name="Right Arrow 23">
              <a:extLst>
                <a:ext uri="{FF2B5EF4-FFF2-40B4-BE49-F238E27FC236}">
                  <a16:creationId xmlns:a16="http://schemas.microsoft.com/office/drawing/2014/main" id="{37C15499-9D53-B955-1F11-F3C3FE4F52B4}"/>
                </a:ext>
              </a:extLst>
            </p:cNvPr>
            <p:cNvSpPr/>
            <p:nvPr/>
          </p:nvSpPr>
          <p:spPr>
            <a:xfrm rot="1141287">
              <a:off x="6662610" y="3763241"/>
              <a:ext cx="2027634" cy="574674"/>
            </a:xfrm>
            <a:prstGeom prst="rightArrow">
              <a:avLst>
                <a:gd name="adj1" fmla="val 59847"/>
                <a:gd name="adj2" fmla="val 85188"/>
              </a:avLst>
            </a:prstGeom>
            <a:solidFill>
              <a:schemeClr val="accent2">
                <a:lumMod val="75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0" b="1" kern="0">
                  <a:solidFill>
                    <a:prstClr val="white"/>
                  </a:solidFill>
                  <a:latin typeface="Arial" panose="020B0604020202020204" pitchFamily="34" charset="0"/>
                  <a:cs typeface="Arial" panose="020B0604020202020204" pitchFamily="34" charset="0"/>
                  <a:sym typeface="Arial"/>
                  <a:rtl val="0"/>
                </a:rPr>
                <a:t>Fell Behind**</a:t>
              </a:r>
            </a:p>
          </p:txBody>
        </p:sp>
        <p:sp>
          <p:nvSpPr>
            <p:cNvPr id="25" name="Right Arrow 24">
              <a:extLst>
                <a:ext uri="{FF2B5EF4-FFF2-40B4-BE49-F238E27FC236}">
                  <a16:creationId xmlns:a16="http://schemas.microsoft.com/office/drawing/2014/main" id="{06EF2E3A-94C1-E9C6-8D05-5C08011E6B27}"/>
                </a:ext>
              </a:extLst>
            </p:cNvPr>
            <p:cNvSpPr/>
            <p:nvPr/>
          </p:nvSpPr>
          <p:spPr>
            <a:xfrm rot="1141287">
              <a:off x="6679374" y="2865993"/>
              <a:ext cx="2027634" cy="574674"/>
            </a:xfrm>
            <a:prstGeom prst="rightArrow">
              <a:avLst>
                <a:gd name="adj1" fmla="val 59847"/>
                <a:gd name="adj2" fmla="val 85188"/>
              </a:avLst>
            </a:prstGeom>
            <a:solidFill>
              <a:schemeClr val="accent2">
                <a:lumMod val="75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0" b="1" kern="0">
                  <a:solidFill>
                    <a:prstClr val="white"/>
                  </a:solidFill>
                  <a:latin typeface="Arial" panose="020B0604020202020204" pitchFamily="34" charset="0"/>
                  <a:cs typeface="Arial" panose="020B0604020202020204" pitchFamily="34" charset="0"/>
                  <a:sym typeface="Arial"/>
                  <a:rtl val="0"/>
                </a:rPr>
                <a:t>Fell Behind**</a:t>
              </a:r>
            </a:p>
          </p:txBody>
        </p:sp>
        <p:sp>
          <p:nvSpPr>
            <p:cNvPr id="26" name="Rounded Rectangle 25">
              <a:extLst>
                <a:ext uri="{FF2B5EF4-FFF2-40B4-BE49-F238E27FC236}">
                  <a16:creationId xmlns:a16="http://schemas.microsoft.com/office/drawing/2014/main" id="{19B4CCD3-A469-8F68-45A3-D0443AFCB12C}"/>
                </a:ext>
              </a:extLst>
            </p:cNvPr>
            <p:cNvSpPr/>
            <p:nvPr/>
          </p:nvSpPr>
          <p:spPr>
            <a:xfrm>
              <a:off x="-57043" y="1849315"/>
              <a:ext cx="385751" cy="1739675"/>
            </a:xfrm>
            <a:prstGeom prst="roundRect">
              <a:avLst/>
            </a:prstGeom>
            <a:solidFill>
              <a:srgbClr val="D6D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ln w="0"/>
                  <a:solidFill>
                    <a:schemeClr val="tx1"/>
                  </a:solidFill>
                  <a:latin typeface="Arial" panose="020B0604020202020204" pitchFamily="34" charset="0"/>
                  <a:cs typeface="Arial" panose="020B0604020202020204" pitchFamily="34" charset="0"/>
                </a:rPr>
                <a:t>HIGH</a:t>
              </a:r>
            </a:p>
            <a:p>
              <a:pPr algn="ctr"/>
              <a:r>
                <a:rPr lang="en-US" sz="1400" b="1">
                  <a:ln w="0"/>
                  <a:solidFill>
                    <a:schemeClr val="tx1"/>
                  </a:solidFill>
                  <a:latin typeface="Arial" panose="020B0604020202020204" pitchFamily="34" charset="0"/>
                  <a:cs typeface="Arial" panose="020B0604020202020204" pitchFamily="34" charset="0"/>
                </a:rPr>
                <a:t>ER</a:t>
              </a:r>
              <a:endParaRPr lang="en-US" sz="1400" b="1">
                <a:latin typeface="Arial" panose="020B0604020202020204" pitchFamily="34" charset="0"/>
                <a:cs typeface="Arial" panose="020B0604020202020204" pitchFamily="34" charset="0"/>
              </a:endParaRPr>
            </a:p>
          </p:txBody>
        </p:sp>
        <p:sp>
          <p:nvSpPr>
            <p:cNvPr id="27" name="Rounded Rectangle 26">
              <a:extLst>
                <a:ext uri="{FF2B5EF4-FFF2-40B4-BE49-F238E27FC236}">
                  <a16:creationId xmlns:a16="http://schemas.microsoft.com/office/drawing/2014/main" id="{EC6EF988-AA20-53B3-6913-99D7CD6DABD6}"/>
                </a:ext>
              </a:extLst>
            </p:cNvPr>
            <p:cNvSpPr/>
            <p:nvPr/>
          </p:nvSpPr>
          <p:spPr>
            <a:xfrm>
              <a:off x="-55863" y="4135315"/>
              <a:ext cx="380473" cy="1360158"/>
            </a:xfrm>
            <a:prstGeom prst="roundRect">
              <a:avLst/>
            </a:prstGeom>
            <a:solidFill>
              <a:srgbClr val="D6D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ln w="0"/>
                  <a:solidFill>
                    <a:schemeClr val="tx1"/>
                  </a:solidFill>
                  <a:latin typeface="Arial" panose="020B0604020202020204" pitchFamily="34" charset="0"/>
                  <a:cs typeface="Arial" panose="020B0604020202020204" pitchFamily="34" charset="0"/>
                </a:rPr>
                <a:t>LOWER</a:t>
              </a:r>
              <a:endParaRPr lang="en-US" sz="1400" b="1">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4175638653"/>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B66E4-B87E-AB03-81D9-A9EF507DAC4D}"/>
              </a:ext>
            </a:extLst>
          </p:cNvPr>
          <p:cNvSpPr>
            <a:spLocks noGrp="1"/>
          </p:cNvSpPr>
          <p:nvPr>
            <p:ph type="title"/>
          </p:nvPr>
        </p:nvSpPr>
        <p:spPr>
          <a:xfrm>
            <a:off x="831850" y="1249637"/>
            <a:ext cx="10515600" cy="2852737"/>
          </a:xfrm>
        </p:spPr>
        <p:txBody>
          <a:bodyPr/>
          <a:lstStyle/>
          <a:p>
            <a:pPr algn="ctr"/>
            <a:r>
              <a:rPr lang="en-US"/>
              <a:t>Scatterplots</a:t>
            </a:r>
          </a:p>
        </p:txBody>
      </p:sp>
      <p:sp>
        <p:nvSpPr>
          <p:cNvPr id="3" name="Text Placeholder 2">
            <a:extLst>
              <a:ext uri="{FF2B5EF4-FFF2-40B4-BE49-F238E27FC236}">
                <a16:creationId xmlns:a16="http://schemas.microsoft.com/office/drawing/2014/main" id="{8991BA2F-CDBC-313D-5FA6-AE035CD2EDAD}"/>
              </a:ext>
            </a:extLst>
          </p:cNvPr>
          <p:cNvSpPr>
            <a:spLocks noGrp="1"/>
          </p:cNvSpPr>
          <p:nvPr>
            <p:ph type="body" idx="1"/>
          </p:nvPr>
        </p:nvSpPr>
        <p:spPr>
          <a:xfrm>
            <a:off x="831850" y="4129362"/>
            <a:ext cx="10515600" cy="1500187"/>
          </a:xfrm>
        </p:spPr>
        <p:txBody>
          <a:bodyPr>
            <a:normAutofit/>
          </a:bodyPr>
          <a:lstStyle/>
          <a:p>
            <a:pPr marL="0" indent="0" algn="ctr">
              <a:buNone/>
            </a:pPr>
            <a:r>
              <a:rPr lang="en-US" sz="4000">
                <a:solidFill>
                  <a:schemeClr val="tx1"/>
                </a:solidFill>
              </a:rPr>
              <a:t>Viewing Achievement and Progress Together</a:t>
            </a:r>
          </a:p>
          <a:p>
            <a:pPr marL="0" indent="0" algn="ctr">
              <a:buNone/>
            </a:pPr>
            <a:r>
              <a:rPr lang="en-US" sz="4000" i="1">
                <a:solidFill>
                  <a:schemeClr val="tx1"/>
                </a:solidFill>
              </a:rPr>
              <a:t>with PVAAS Web-based Scatterplots</a:t>
            </a:r>
          </a:p>
        </p:txBody>
      </p:sp>
      <p:sp>
        <p:nvSpPr>
          <p:cNvPr id="5" name="Slide Number Placeholder 4">
            <a:extLst>
              <a:ext uri="{FF2B5EF4-FFF2-40B4-BE49-F238E27FC236}">
                <a16:creationId xmlns:a16="http://schemas.microsoft.com/office/drawing/2014/main" id="{CF08B13B-B3C8-5F89-2DD9-9585091B8E76}"/>
              </a:ext>
              <a:ext uri="{C183D7F6-B498-43B3-948B-1728B52AA6E4}">
                <adec:decorative xmlns:adec="http://schemas.microsoft.com/office/drawing/2017/decorative" val="1"/>
              </a:ext>
            </a:extLst>
          </p:cNvPr>
          <p:cNvSpPr>
            <a:spLocks noGrp="1"/>
          </p:cNvSpPr>
          <p:nvPr>
            <p:ph type="sldNum" sz="quarter" idx="12"/>
          </p:nvPr>
        </p:nvSpPr>
        <p:spPr/>
        <p:txBody>
          <a:bodyPr/>
          <a:lstStyle/>
          <a:p>
            <a:fld id="{C4713943-C894-3E43-ACC2-8F186DE5113B}" type="slidenum">
              <a:rPr lang="en-US" smtClean="0"/>
              <a:t>11</a:t>
            </a:fld>
            <a:endParaRPr lang="en-US"/>
          </a:p>
        </p:txBody>
      </p:sp>
      <p:pic>
        <p:nvPicPr>
          <p:cNvPr id="12" name="Picture 11" descr="Scatterplots">
            <a:extLst>
              <a:ext uri="{FF2B5EF4-FFF2-40B4-BE49-F238E27FC236}">
                <a16:creationId xmlns:a16="http://schemas.microsoft.com/office/drawing/2014/main" id="{ED418798-6859-E88A-5C47-265130F7929C}"/>
              </a:ext>
            </a:extLst>
          </p:cNvPr>
          <p:cNvPicPr>
            <a:picLocks noChangeAspect="1"/>
          </p:cNvPicPr>
          <p:nvPr/>
        </p:nvPicPr>
        <p:blipFill>
          <a:blip r:embed="rId3"/>
          <a:stretch>
            <a:fillRect/>
          </a:stretch>
        </p:blipFill>
        <p:spPr>
          <a:xfrm>
            <a:off x="4627313" y="1154362"/>
            <a:ext cx="2924673" cy="2097173"/>
          </a:xfrm>
          <a:prstGeom prst="rect">
            <a:avLst/>
          </a:prstGeom>
        </p:spPr>
      </p:pic>
    </p:spTree>
    <p:extLst>
      <p:ext uri="{BB962C8B-B14F-4D97-AF65-F5344CB8AC3E}">
        <p14:creationId xmlns:p14="http://schemas.microsoft.com/office/powerpoint/2010/main" val="3616430738"/>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17D40-E5B8-3629-254E-CC5198B4C0E0}"/>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A60007DA-0FA9-A44D-3C7B-064D897CC519}"/>
              </a:ext>
            </a:extLst>
          </p:cNvPr>
          <p:cNvSpPr>
            <a:spLocks noGrp="1"/>
          </p:cNvSpPr>
          <p:nvPr>
            <p:ph type="title"/>
          </p:nvPr>
        </p:nvSpPr>
        <p:spPr/>
        <p:txBody>
          <a:bodyPr>
            <a:normAutofit/>
          </a:bodyPr>
          <a:lstStyle/>
          <a:p>
            <a:r>
              <a:rPr lang="en-US" sz="5400"/>
              <a:t>The Scatterplot Quadrants</a:t>
            </a:r>
            <a:br>
              <a:rPr lang="en-US" sz="5400"/>
            </a:br>
            <a:r>
              <a:rPr lang="en-US" sz="2400" b="0"/>
              <a:t>A Visual and Global View of Achievement and Growth</a:t>
            </a:r>
            <a:endParaRPr lang="en-US" sz="2400"/>
          </a:p>
        </p:txBody>
      </p:sp>
      <p:sp>
        <p:nvSpPr>
          <p:cNvPr id="13" name="TextBox 12">
            <a:extLst>
              <a:ext uri="{FF2B5EF4-FFF2-40B4-BE49-F238E27FC236}">
                <a16:creationId xmlns:a16="http://schemas.microsoft.com/office/drawing/2014/main" id="{D0BC3FEB-E559-8C19-FC7D-B7646DC37CEC}"/>
              </a:ext>
            </a:extLst>
          </p:cNvPr>
          <p:cNvSpPr txBox="1"/>
          <p:nvPr/>
        </p:nvSpPr>
        <p:spPr>
          <a:xfrm rot="16200000">
            <a:off x="-718933" y="3559985"/>
            <a:ext cx="2830058" cy="338554"/>
          </a:xfrm>
          <a:prstGeom prst="rect">
            <a:avLst/>
          </a:prstGeom>
          <a:noFill/>
        </p:spPr>
        <p:txBody>
          <a:bodyPr wrap="square" rtlCol="0">
            <a:spAutoFit/>
          </a:bodyPr>
          <a:lstStyle/>
          <a:p>
            <a:pPr algn="ctr"/>
            <a:r>
              <a:rPr lang="en-US" sz="1600" b="1">
                <a:solidFill>
                  <a:schemeClr val="accent2">
                    <a:lumMod val="50000"/>
                  </a:schemeClr>
                </a:solidFill>
                <a:latin typeface="Arial" panose="020B0604020202020204" pitchFamily="34" charset="0"/>
                <a:cs typeface="Arial" panose="020B0604020202020204" pitchFamily="34" charset="0"/>
              </a:rPr>
              <a:t>ACHIEVEMENT</a:t>
            </a:r>
          </a:p>
        </p:txBody>
      </p:sp>
      <p:sp>
        <p:nvSpPr>
          <p:cNvPr id="2" name="Left Brace 1">
            <a:extLst>
              <a:ext uri="{FF2B5EF4-FFF2-40B4-BE49-F238E27FC236}">
                <a16:creationId xmlns:a16="http://schemas.microsoft.com/office/drawing/2014/main" id="{33D7D978-3BCD-A22C-E210-4C9AE6EF9C04}"/>
              </a:ext>
              <a:ext uri="{C183D7F6-B498-43B3-948B-1728B52AA6E4}">
                <adec:decorative xmlns:adec="http://schemas.microsoft.com/office/drawing/2017/decorative" val="1"/>
              </a:ext>
            </a:extLst>
          </p:cNvPr>
          <p:cNvSpPr/>
          <p:nvPr/>
        </p:nvSpPr>
        <p:spPr>
          <a:xfrm rot="16200000">
            <a:off x="6378565" y="1123778"/>
            <a:ext cx="547172" cy="9228327"/>
          </a:xfrm>
          <a:prstGeom prst="leftBrace">
            <a:avLst>
              <a:gd name="adj1" fmla="val 8333"/>
              <a:gd name="adj2" fmla="val 48989"/>
            </a:avLst>
          </a:prstGeom>
          <a:ln>
            <a:solidFill>
              <a:schemeClr val="accent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C00000"/>
              </a:solidFill>
            </a:endParaRPr>
          </a:p>
        </p:txBody>
      </p:sp>
      <p:sp>
        <p:nvSpPr>
          <p:cNvPr id="12" name="Left Brace 11">
            <a:extLst>
              <a:ext uri="{FF2B5EF4-FFF2-40B4-BE49-F238E27FC236}">
                <a16:creationId xmlns:a16="http://schemas.microsoft.com/office/drawing/2014/main" id="{A6BE64E3-E800-3E19-DEDA-28541DDE45C9}"/>
              </a:ext>
              <a:ext uri="{C183D7F6-B498-43B3-948B-1728B52AA6E4}">
                <adec:decorative xmlns:adec="http://schemas.microsoft.com/office/drawing/2017/decorative" val="1"/>
              </a:ext>
            </a:extLst>
          </p:cNvPr>
          <p:cNvSpPr/>
          <p:nvPr/>
        </p:nvSpPr>
        <p:spPr>
          <a:xfrm>
            <a:off x="836109" y="2100732"/>
            <a:ext cx="307431" cy="3396451"/>
          </a:xfrm>
          <a:prstGeom prst="leftBrace">
            <a:avLst/>
          </a:prstGeom>
          <a:ln>
            <a:solidFill>
              <a:schemeClr val="accent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C00000"/>
              </a:solidFill>
            </a:endParaRPr>
          </a:p>
        </p:txBody>
      </p:sp>
      <p:sp>
        <p:nvSpPr>
          <p:cNvPr id="15" name="Right Arrow 14">
            <a:extLst>
              <a:ext uri="{FF2B5EF4-FFF2-40B4-BE49-F238E27FC236}">
                <a16:creationId xmlns:a16="http://schemas.microsoft.com/office/drawing/2014/main" id="{57E7C781-116F-2D28-5D9C-605B1E6736C3}"/>
              </a:ext>
              <a:ext uri="{C183D7F6-B498-43B3-948B-1728B52AA6E4}">
                <adec:decorative xmlns:adec="http://schemas.microsoft.com/office/drawing/2017/decorative" val="1"/>
              </a:ext>
            </a:extLst>
          </p:cNvPr>
          <p:cNvSpPr/>
          <p:nvPr/>
        </p:nvSpPr>
        <p:spPr>
          <a:xfrm>
            <a:off x="7330592" y="6121921"/>
            <a:ext cx="3474257" cy="338554"/>
          </a:xfrm>
          <a:prstGeom prst="rightArrow">
            <a:avLst/>
          </a:prstGeom>
          <a:solidFill>
            <a:srgbClr val="CD7F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a:extLst>
              <a:ext uri="{FF2B5EF4-FFF2-40B4-BE49-F238E27FC236}">
                <a16:creationId xmlns:a16="http://schemas.microsoft.com/office/drawing/2014/main" id="{E66D4D0B-AAD2-523C-1B46-4487406C7C77}"/>
              </a:ext>
              <a:ext uri="{C183D7F6-B498-43B3-948B-1728B52AA6E4}">
                <adec:decorative xmlns:adec="http://schemas.microsoft.com/office/drawing/2017/decorative" val="1"/>
              </a:ext>
            </a:extLst>
          </p:cNvPr>
          <p:cNvSpPr/>
          <p:nvPr/>
        </p:nvSpPr>
        <p:spPr>
          <a:xfrm rot="10800000">
            <a:off x="2292062" y="6140583"/>
            <a:ext cx="3474257" cy="338554"/>
          </a:xfrm>
          <a:prstGeom prst="rightArrow">
            <a:avLst/>
          </a:prstGeom>
          <a:solidFill>
            <a:srgbClr val="CD7F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a:extLst>
              <a:ext uri="{FF2B5EF4-FFF2-40B4-BE49-F238E27FC236}">
                <a16:creationId xmlns:a16="http://schemas.microsoft.com/office/drawing/2014/main" id="{CE1F790B-2B2A-4EA7-8305-BCE3D2234FEC}"/>
              </a:ext>
              <a:ext uri="{C183D7F6-B498-43B3-948B-1728B52AA6E4}">
                <adec:decorative xmlns:adec="http://schemas.microsoft.com/office/drawing/2017/decorative" val="1"/>
              </a:ext>
            </a:extLst>
          </p:cNvPr>
          <p:cNvSpPr/>
          <p:nvPr/>
        </p:nvSpPr>
        <p:spPr>
          <a:xfrm rot="16200000">
            <a:off x="-282832" y="3635209"/>
            <a:ext cx="3474257" cy="338554"/>
          </a:xfrm>
          <a:prstGeom prst="rightArrow">
            <a:avLst/>
          </a:prstGeom>
          <a:solidFill>
            <a:srgbClr val="CD7F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Scatterplot chart example">
            <a:extLst>
              <a:ext uri="{FF2B5EF4-FFF2-40B4-BE49-F238E27FC236}">
                <a16:creationId xmlns:a16="http://schemas.microsoft.com/office/drawing/2014/main" id="{54ADABBC-AAA5-F0B0-FC77-585439AB6C28}"/>
              </a:ext>
            </a:extLst>
          </p:cNvPr>
          <p:cNvPicPr>
            <a:picLocks noChangeAspect="1"/>
          </p:cNvPicPr>
          <p:nvPr/>
        </p:nvPicPr>
        <p:blipFill>
          <a:blip r:embed="rId3"/>
          <a:stretch>
            <a:fillRect/>
          </a:stretch>
        </p:blipFill>
        <p:spPr>
          <a:xfrm>
            <a:off x="1765052" y="2391484"/>
            <a:ext cx="9315818" cy="2964425"/>
          </a:xfrm>
          <a:prstGeom prst="rect">
            <a:avLst/>
          </a:prstGeom>
        </p:spPr>
      </p:pic>
      <p:sp>
        <p:nvSpPr>
          <p:cNvPr id="5" name="Slide Number Placeholder 4">
            <a:extLst>
              <a:ext uri="{FF2B5EF4-FFF2-40B4-BE49-F238E27FC236}">
                <a16:creationId xmlns:a16="http://schemas.microsoft.com/office/drawing/2014/main" id="{F9B40693-DD2C-FE81-A084-9E813E170985}"/>
              </a:ext>
              <a:ext uri="{C183D7F6-B498-43B3-948B-1728B52AA6E4}">
                <adec:decorative xmlns:adec="http://schemas.microsoft.com/office/drawing/2017/decorative" val="1"/>
              </a:ext>
            </a:extLst>
          </p:cNvPr>
          <p:cNvSpPr>
            <a:spLocks noGrp="1"/>
          </p:cNvSpPr>
          <p:nvPr>
            <p:ph type="sldNum" sz="quarter" idx="12"/>
          </p:nvPr>
        </p:nvSpPr>
        <p:spPr/>
        <p:txBody>
          <a:bodyPr/>
          <a:lstStyle/>
          <a:p>
            <a:fld id="{C4713943-C894-3E43-ACC2-8F186DE5113B}" type="slidenum">
              <a:rPr lang="en-US" smtClean="0"/>
              <a:t>12</a:t>
            </a:fld>
            <a:endParaRPr lang="en-US"/>
          </a:p>
        </p:txBody>
      </p:sp>
      <p:pic>
        <p:nvPicPr>
          <p:cNvPr id="8" name="Picture 7">
            <a:extLst>
              <a:ext uri="{FF2B5EF4-FFF2-40B4-BE49-F238E27FC236}">
                <a16:creationId xmlns:a16="http://schemas.microsoft.com/office/drawing/2014/main" id="{0AEFC984-D0F9-60FA-D2FE-38BBAB806D93}"/>
              </a:ext>
              <a:ext uri="{C183D7F6-B498-43B3-948B-1728B52AA6E4}">
                <adec:decorative xmlns:adec="http://schemas.microsoft.com/office/drawing/2017/decorative" val="1"/>
              </a:ext>
            </a:extLst>
          </p:cNvPr>
          <p:cNvPicPr>
            <a:picLocks noChangeAspect="1"/>
          </p:cNvPicPr>
          <p:nvPr/>
        </p:nvPicPr>
        <p:blipFill>
          <a:blip r:embed="rId4"/>
          <a:srcRect t="15401" b="15401"/>
          <a:stretch/>
        </p:blipFill>
        <p:spPr>
          <a:xfrm>
            <a:off x="10363200" y="284398"/>
            <a:ext cx="1676400" cy="1163402"/>
          </a:xfrm>
          <a:prstGeom prst="rect">
            <a:avLst/>
          </a:prstGeom>
        </p:spPr>
      </p:pic>
      <p:sp>
        <p:nvSpPr>
          <p:cNvPr id="7" name="AutoShape 9">
            <a:extLst>
              <a:ext uri="{FF2B5EF4-FFF2-40B4-BE49-F238E27FC236}">
                <a16:creationId xmlns:a16="http://schemas.microsoft.com/office/drawing/2014/main" id="{E8CACC28-36D8-78EF-2C21-B4DE98873B55}"/>
              </a:ext>
            </a:extLst>
          </p:cNvPr>
          <p:cNvSpPr>
            <a:spLocks/>
          </p:cNvSpPr>
          <p:nvPr/>
        </p:nvSpPr>
        <p:spPr bwMode="auto">
          <a:xfrm>
            <a:off x="1229647" y="2300909"/>
            <a:ext cx="2777075" cy="1005840"/>
          </a:xfrm>
          <a:prstGeom prst="borderCallout2">
            <a:avLst>
              <a:gd name="adj1" fmla="val 43470"/>
              <a:gd name="adj2" fmla="val 100483"/>
              <a:gd name="adj3" fmla="val 56746"/>
              <a:gd name="adj4" fmla="val 129745"/>
              <a:gd name="adj5" fmla="val 94279"/>
              <a:gd name="adj6" fmla="val 149024"/>
            </a:avLst>
          </a:prstGeom>
          <a:solidFill>
            <a:schemeClr val="tx1"/>
          </a:solidFill>
          <a:ln w="28575">
            <a:solidFill>
              <a:schemeClr val="accent1">
                <a:lumMod val="50000"/>
              </a:schemeClr>
            </a:solidFill>
            <a:miter lim="800000"/>
            <a:headEnd/>
            <a:tailEnd/>
          </a:ln>
        </p:spPr>
        <p:txBody>
          <a:bodyPr/>
          <a:lstStyle/>
          <a:p>
            <a:pPr algn="ctr"/>
            <a:r>
              <a:rPr lang="en-US" sz="2000" b="1">
                <a:solidFill>
                  <a:schemeClr val="bg1"/>
                </a:solidFill>
                <a:latin typeface="Arial" panose="020B0604020202020204" pitchFamily="34" charset="0"/>
                <a:cs typeface="Arial" panose="020B0604020202020204" pitchFamily="34" charset="0"/>
              </a:rPr>
              <a:t>Quad 2: Slipping</a:t>
            </a:r>
          </a:p>
          <a:p>
            <a:pPr algn="ctr"/>
            <a:r>
              <a:rPr lang="en-US">
                <a:solidFill>
                  <a:schemeClr val="bg1"/>
                </a:solidFill>
                <a:latin typeface="Arial" panose="020B0604020202020204" pitchFamily="34" charset="0"/>
                <a:cs typeface="Arial" panose="020B0604020202020204" pitchFamily="34" charset="0"/>
              </a:rPr>
              <a:t>Higher Achievement</a:t>
            </a:r>
          </a:p>
          <a:p>
            <a:pPr algn="ctr"/>
            <a:r>
              <a:rPr lang="en-US">
                <a:solidFill>
                  <a:schemeClr val="bg1"/>
                </a:solidFill>
                <a:latin typeface="Arial" panose="020B0604020202020204" pitchFamily="34" charset="0"/>
                <a:cs typeface="Arial" panose="020B0604020202020204" pitchFamily="34" charset="0"/>
              </a:rPr>
              <a:t>Lower Growth</a:t>
            </a:r>
          </a:p>
        </p:txBody>
      </p:sp>
      <p:sp>
        <p:nvSpPr>
          <p:cNvPr id="9" name="AutoShape 11">
            <a:extLst>
              <a:ext uri="{FF2B5EF4-FFF2-40B4-BE49-F238E27FC236}">
                <a16:creationId xmlns:a16="http://schemas.microsoft.com/office/drawing/2014/main" id="{9E955A0C-C6AD-B82C-BECA-350C1E2566B7}"/>
              </a:ext>
            </a:extLst>
          </p:cNvPr>
          <p:cNvSpPr>
            <a:spLocks/>
          </p:cNvSpPr>
          <p:nvPr/>
        </p:nvSpPr>
        <p:spPr bwMode="auto">
          <a:xfrm>
            <a:off x="1229648" y="4422349"/>
            <a:ext cx="2777075" cy="1201374"/>
          </a:xfrm>
          <a:prstGeom prst="borderCallout2">
            <a:avLst>
              <a:gd name="adj1" fmla="val 47023"/>
              <a:gd name="adj2" fmla="val 103152"/>
              <a:gd name="adj3" fmla="val 24312"/>
              <a:gd name="adj4" fmla="val 134095"/>
              <a:gd name="adj5" fmla="val -10113"/>
              <a:gd name="adj6" fmla="val 154487"/>
            </a:avLst>
          </a:prstGeom>
          <a:solidFill>
            <a:schemeClr val="tx1"/>
          </a:solidFill>
          <a:ln w="28575">
            <a:solidFill>
              <a:schemeClr val="accent1">
                <a:lumMod val="50000"/>
              </a:schemeClr>
            </a:solidFill>
            <a:miter lim="800000"/>
            <a:headEnd/>
            <a:tailEnd/>
          </a:ln>
        </p:spPr>
        <p:txBody>
          <a:bodyPr/>
          <a:lstStyle/>
          <a:p>
            <a:pPr algn="ctr"/>
            <a:r>
              <a:rPr lang="en-US" b="1">
                <a:solidFill>
                  <a:schemeClr val="bg1"/>
                </a:solidFill>
                <a:latin typeface="Arial" panose="020B0604020202020204" pitchFamily="34" charset="0"/>
                <a:cs typeface="Arial" panose="020B0604020202020204" pitchFamily="34" charset="0"/>
              </a:rPr>
              <a:t>Quad 3: Underperforming</a:t>
            </a:r>
          </a:p>
          <a:p>
            <a:pPr algn="ctr"/>
            <a:r>
              <a:rPr lang="en-US">
                <a:solidFill>
                  <a:schemeClr val="bg1"/>
                </a:solidFill>
                <a:latin typeface="Arial" panose="020B0604020202020204" pitchFamily="34" charset="0"/>
                <a:cs typeface="Arial" panose="020B0604020202020204" pitchFamily="34" charset="0"/>
              </a:rPr>
              <a:t>Lower Achievement</a:t>
            </a:r>
          </a:p>
          <a:p>
            <a:pPr algn="ctr"/>
            <a:r>
              <a:rPr lang="en-US">
                <a:solidFill>
                  <a:schemeClr val="bg1"/>
                </a:solidFill>
                <a:latin typeface="Arial" panose="020B0604020202020204" pitchFamily="34" charset="0"/>
                <a:cs typeface="Arial" panose="020B0604020202020204" pitchFamily="34" charset="0"/>
              </a:rPr>
              <a:t>Lower Growth</a:t>
            </a:r>
          </a:p>
        </p:txBody>
      </p:sp>
      <p:sp>
        <p:nvSpPr>
          <p:cNvPr id="3" name="AutoShape 5">
            <a:extLst>
              <a:ext uri="{FF2B5EF4-FFF2-40B4-BE49-F238E27FC236}">
                <a16:creationId xmlns:a16="http://schemas.microsoft.com/office/drawing/2014/main" id="{4E829227-EBD4-BD7B-4501-6069F7944592}"/>
              </a:ext>
            </a:extLst>
          </p:cNvPr>
          <p:cNvSpPr>
            <a:spLocks/>
          </p:cNvSpPr>
          <p:nvPr/>
        </p:nvSpPr>
        <p:spPr bwMode="auto">
          <a:xfrm>
            <a:off x="8839200" y="2324042"/>
            <a:ext cx="2743200" cy="1005840"/>
          </a:xfrm>
          <a:prstGeom prst="borderCallout2">
            <a:avLst>
              <a:gd name="adj1" fmla="val 43761"/>
              <a:gd name="adj2" fmla="val -2566"/>
              <a:gd name="adj3" fmla="val 59407"/>
              <a:gd name="adj4" fmla="val -26552"/>
              <a:gd name="adj5" fmla="val 103507"/>
              <a:gd name="adj6" fmla="val -45495"/>
            </a:avLst>
          </a:prstGeom>
          <a:solidFill>
            <a:schemeClr val="tx1"/>
          </a:solidFill>
          <a:ln w="28575">
            <a:solidFill>
              <a:schemeClr val="accent1">
                <a:lumMod val="50000"/>
              </a:schemeClr>
            </a:solidFill>
            <a:miter lim="800000"/>
            <a:headEnd/>
            <a:tailEnd/>
          </a:ln>
        </p:spPr>
        <p:txBody>
          <a:bodyPr/>
          <a:lstStyle/>
          <a:p>
            <a:pPr algn="ctr"/>
            <a:r>
              <a:rPr lang="en-US" sz="2000" b="1">
                <a:solidFill>
                  <a:schemeClr val="bg1"/>
                </a:solidFill>
                <a:latin typeface="Arial" panose="020B0604020202020204" pitchFamily="34" charset="0"/>
                <a:cs typeface="Arial" panose="020B0604020202020204" pitchFamily="34" charset="0"/>
              </a:rPr>
              <a:t>Quad 1: Excelling</a:t>
            </a:r>
          </a:p>
          <a:p>
            <a:pPr algn="ctr"/>
            <a:r>
              <a:rPr lang="en-US">
                <a:solidFill>
                  <a:schemeClr val="bg1"/>
                </a:solidFill>
                <a:latin typeface="Arial" panose="020B0604020202020204" pitchFamily="34" charset="0"/>
                <a:cs typeface="Arial" panose="020B0604020202020204" pitchFamily="34" charset="0"/>
              </a:rPr>
              <a:t>Higher Achievement</a:t>
            </a:r>
          </a:p>
          <a:p>
            <a:pPr algn="ctr"/>
            <a:r>
              <a:rPr lang="en-US">
                <a:solidFill>
                  <a:schemeClr val="bg1"/>
                </a:solidFill>
                <a:latin typeface="Arial" panose="020B0604020202020204" pitchFamily="34" charset="0"/>
                <a:cs typeface="Arial" panose="020B0604020202020204" pitchFamily="34" charset="0"/>
              </a:rPr>
              <a:t>Higher Growth</a:t>
            </a:r>
          </a:p>
        </p:txBody>
      </p:sp>
      <p:sp>
        <p:nvSpPr>
          <p:cNvPr id="10" name="AutoShape 7">
            <a:extLst>
              <a:ext uri="{FF2B5EF4-FFF2-40B4-BE49-F238E27FC236}">
                <a16:creationId xmlns:a16="http://schemas.microsoft.com/office/drawing/2014/main" id="{E29407C3-FBD3-DABC-32DA-C66999E3681E}"/>
              </a:ext>
            </a:extLst>
          </p:cNvPr>
          <p:cNvSpPr>
            <a:spLocks/>
          </p:cNvSpPr>
          <p:nvPr/>
        </p:nvSpPr>
        <p:spPr bwMode="auto">
          <a:xfrm>
            <a:off x="8839200" y="4422349"/>
            <a:ext cx="2743200" cy="1005840"/>
          </a:xfrm>
          <a:prstGeom prst="borderCallout2">
            <a:avLst>
              <a:gd name="adj1" fmla="val 52945"/>
              <a:gd name="adj2" fmla="val -2376"/>
              <a:gd name="adj3" fmla="val 40684"/>
              <a:gd name="adj4" fmla="val -22540"/>
              <a:gd name="adj5" fmla="val -3161"/>
              <a:gd name="adj6" fmla="val -45674"/>
            </a:avLst>
          </a:prstGeom>
          <a:solidFill>
            <a:schemeClr val="tx1"/>
          </a:solidFill>
          <a:ln w="28575">
            <a:solidFill>
              <a:schemeClr val="accent1">
                <a:lumMod val="50000"/>
              </a:schemeClr>
            </a:solidFill>
            <a:miter lim="800000"/>
            <a:headEnd/>
            <a:tailEnd/>
          </a:ln>
        </p:spPr>
        <p:txBody>
          <a:bodyPr/>
          <a:lstStyle/>
          <a:p>
            <a:pPr algn="ctr"/>
            <a:r>
              <a:rPr lang="en-US" sz="2000" b="1">
                <a:solidFill>
                  <a:schemeClr val="bg1"/>
                </a:solidFill>
                <a:latin typeface="Arial" panose="020B0604020202020204" pitchFamily="34" charset="0"/>
                <a:cs typeface="Arial" panose="020B0604020202020204" pitchFamily="34" charset="0"/>
              </a:rPr>
              <a:t>Quad 4: Improving</a:t>
            </a:r>
          </a:p>
          <a:p>
            <a:pPr algn="ctr"/>
            <a:r>
              <a:rPr lang="en-US">
                <a:solidFill>
                  <a:schemeClr val="bg1"/>
                </a:solidFill>
                <a:latin typeface="Arial" panose="020B0604020202020204" pitchFamily="34" charset="0"/>
                <a:cs typeface="Arial" panose="020B0604020202020204" pitchFamily="34" charset="0"/>
              </a:rPr>
              <a:t>Lower Achievement </a:t>
            </a:r>
          </a:p>
          <a:p>
            <a:pPr algn="ctr"/>
            <a:r>
              <a:rPr lang="en-US">
                <a:solidFill>
                  <a:schemeClr val="bg1"/>
                </a:solidFill>
                <a:latin typeface="Arial" panose="020B0604020202020204" pitchFamily="34" charset="0"/>
                <a:cs typeface="Arial" panose="020B0604020202020204" pitchFamily="34" charset="0"/>
              </a:rPr>
              <a:t>Higher Growth</a:t>
            </a:r>
          </a:p>
        </p:txBody>
      </p:sp>
      <p:sp>
        <p:nvSpPr>
          <p:cNvPr id="16" name="Right Arrow 15">
            <a:extLst>
              <a:ext uri="{FF2B5EF4-FFF2-40B4-BE49-F238E27FC236}">
                <a16:creationId xmlns:a16="http://schemas.microsoft.com/office/drawing/2014/main" id="{5BC957BC-2155-C6FE-802B-33DF791E4436}"/>
              </a:ext>
              <a:ext uri="{C183D7F6-B498-43B3-948B-1728B52AA6E4}">
                <adec:decorative xmlns:adec="http://schemas.microsoft.com/office/drawing/2017/decorative" val="1"/>
              </a:ext>
            </a:extLst>
          </p:cNvPr>
          <p:cNvSpPr/>
          <p:nvPr/>
        </p:nvSpPr>
        <p:spPr>
          <a:xfrm rot="16200000">
            <a:off x="6178866" y="5566915"/>
            <a:ext cx="771019" cy="287151"/>
          </a:xfrm>
          <a:prstGeom prst="rightArrow">
            <a:avLst/>
          </a:prstGeom>
          <a:solidFill>
            <a:srgbClr val="CD7F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691EE3D5-47D6-43CA-3379-B6EFA8875247}"/>
              </a:ext>
            </a:extLst>
          </p:cNvPr>
          <p:cNvSpPr txBox="1"/>
          <p:nvPr/>
        </p:nvSpPr>
        <p:spPr>
          <a:xfrm>
            <a:off x="5624005" y="6132166"/>
            <a:ext cx="1920392" cy="338554"/>
          </a:xfrm>
          <a:prstGeom prst="rect">
            <a:avLst/>
          </a:prstGeom>
          <a:noFill/>
        </p:spPr>
        <p:txBody>
          <a:bodyPr wrap="square" rtlCol="0">
            <a:spAutoFit/>
          </a:bodyPr>
          <a:lstStyle/>
          <a:p>
            <a:pPr algn="ctr"/>
            <a:r>
              <a:rPr lang="en-US" sz="1600" b="1">
                <a:solidFill>
                  <a:schemeClr val="accent2">
                    <a:lumMod val="50000"/>
                  </a:schemeClr>
                </a:solidFill>
                <a:latin typeface="Arial" panose="020B0604020202020204" pitchFamily="34" charset="0"/>
                <a:cs typeface="Arial" panose="020B0604020202020204" pitchFamily="34" charset="0"/>
              </a:rPr>
              <a:t>GROWTH</a:t>
            </a:r>
          </a:p>
        </p:txBody>
      </p:sp>
    </p:spTree>
    <p:extLst>
      <p:ext uri="{BB962C8B-B14F-4D97-AF65-F5344CB8AC3E}">
        <p14:creationId xmlns:p14="http://schemas.microsoft.com/office/powerpoint/2010/main" val="3493590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down)">
                                      <p:cBhvr>
                                        <p:cTn id="15" dur="1500"/>
                                        <p:tgtEl>
                                          <p:spTgt spid="16"/>
                                        </p:tgtEl>
                                      </p:cBhvr>
                                    </p:animEffect>
                                  </p:childTnLst>
                                </p:cTn>
                              </p:par>
                            </p:childTnLst>
                          </p:cTn>
                        </p:par>
                        <p:par>
                          <p:cTn id="16" fill="hold">
                            <p:stCondLst>
                              <p:cond delay="1500"/>
                            </p:stCondLst>
                            <p:childTnLst>
                              <p:par>
                                <p:cTn id="17" presetID="10" presetClass="exit" presetSubtype="0" fill="hold" grpId="1" nodeType="afterEffect">
                                  <p:stCondLst>
                                    <p:cond delay="1000"/>
                                  </p:stCondLst>
                                  <p:childTnLst>
                                    <p:animEffect transition="out" filter="fade">
                                      <p:cBhvr>
                                        <p:cTn id="18" dur="1000"/>
                                        <p:tgtEl>
                                          <p:spTgt spid="16"/>
                                        </p:tgtEl>
                                      </p:cBhvr>
                                    </p:animEffect>
                                    <p:set>
                                      <p:cBhvr>
                                        <p:cTn id="19" dur="1" fill="hold">
                                          <p:stCondLst>
                                            <p:cond delay="999"/>
                                          </p:stCondLst>
                                        </p:cTn>
                                        <p:tgtEl>
                                          <p:spTgt spid="16"/>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left)">
                                      <p:cBhvr>
                                        <p:cTn id="24" dur="1500"/>
                                        <p:tgtEl>
                                          <p:spTgt spid="15"/>
                                        </p:tgtEl>
                                      </p:cBhvr>
                                    </p:animEffect>
                                  </p:childTnLst>
                                </p:cTn>
                              </p:par>
                              <p:par>
                                <p:cTn id="25" presetID="10" presetClass="exit" presetSubtype="0" fill="hold" grpId="1" nodeType="withEffect">
                                  <p:stCondLst>
                                    <p:cond delay="1000"/>
                                  </p:stCondLst>
                                  <p:childTnLst>
                                    <p:animEffect transition="out" filter="fade">
                                      <p:cBhvr>
                                        <p:cTn id="26" dur="1000"/>
                                        <p:tgtEl>
                                          <p:spTgt spid="15"/>
                                        </p:tgtEl>
                                      </p:cBhvr>
                                    </p:animEffect>
                                    <p:set>
                                      <p:cBhvr>
                                        <p:cTn id="27" dur="1" fill="hold">
                                          <p:stCondLst>
                                            <p:cond delay="999"/>
                                          </p:stCondLst>
                                        </p:cTn>
                                        <p:tgtEl>
                                          <p:spTgt spid="15"/>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wipe(right)">
                                      <p:cBhvr>
                                        <p:cTn id="32" dur="1500"/>
                                        <p:tgtEl>
                                          <p:spTgt spid="18"/>
                                        </p:tgtEl>
                                      </p:cBhvr>
                                    </p:animEffect>
                                  </p:childTnLst>
                                </p:cTn>
                              </p:par>
                            </p:childTnLst>
                          </p:cTn>
                        </p:par>
                        <p:par>
                          <p:cTn id="33" fill="hold">
                            <p:stCondLst>
                              <p:cond delay="1500"/>
                            </p:stCondLst>
                            <p:childTnLst>
                              <p:par>
                                <p:cTn id="34" presetID="10" presetClass="exit" presetSubtype="0" fill="hold" grpId="1" nodeType="afterEffect">
                                  <p:stCondLst>
                                    <p:cond delay="1000"/>
                                  </p:stCondLst>
                                  <p:childTnLst>
                                    <p:animEffect transition="out" filter="fade">
                                      <p:cBhvr>
                                        <p:cTn id="35" dur="1000"/>
                                        <p:tgtEl>
                                          <p:spTgt spid="18"/>
                                        </p:tgtEl>
                                      </p:cBhvr>
                                    </p:animEffect>
                                    <p:set>
                                      <p:cBhvr>
                                        <p:cTn id="36" dur="1" fill="hold">
                                          <p:stCondLst>
                                            <p:cond delay="999"/>
                                          </p:stCondLst>
                                        </p:cTn>
                                        <p:tgtEl>
                                          <p:spTgt spid="18"/>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fade">
                                      <p:cBhvr>
                                        <p:cTn id="41" dur="500"/>
                                        <p:tgtEl>
                                          <p:spTgt spid="13"/>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500"/>
                                        <p:tgtEl>
                                          <p:spTgt spid="12"/>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wipe(down)">
                                      <p:cBhvr>
                                        <p:cTn id="49" dur="1500"/>
                                        <p:tgtEl>
                                          <p:spTgt spid="19"/>
                                        </p:tgtEl>
                                      </p:cBhvr>
                                    </p:animEffect>
                                  </p:childTnLst>
                                </p:cTn>
                              </p:par>
                              <p:par>
                                <p:cTn id="50" presetID="10" presetClass="exit" presetSubtype="0" fill="hold" grpId="1" nodeType="withEffect">
                                  <p:stCondLst>
                                    <p:cond delay="1000"/>
                                  </p:stCondLst>
                                  <p:childTnLst>
                                    <p:animEffect transition="out" filter="fade">
                                      <p:cBhvr>
                                        <p:cTn id="51" dur="1000"/>
                                        <p:tgtEl>
                                          <p:spTgt spid="19"/>
                                        </p:tgtEl>
                                      </p:cBhvr>
                                    </p:animEffect>
                                    <p:set>
                                      <p:cBhvr>
                                        <p:cTn id="52" dur="1" fill="hold">
                                          <p:stCondLst>
                                            <p:cond delay="999"/>
                                          </p:stCondLst>
                                        </p:cTn>
                                        <p:tgtEl>
                                          <p:spTgt spid="19"/>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
                                        </p:tgtEl>
                                        <p:attrNameLst>
                                          <p:attrName>style.visibility</p:attrName>
                                        </p:attrNameLst>
                                      </p:cBhvr>
                                      <p:to>
                                        <p:strVal val="visible"/>
                                      </p:to>
                                    </p:set>
                                    <p:animEffect transition="in" filter="fade">
                                      <p:cBhvr>
                                        <p:cTn id="57" dur="500"/>
                                        <p:tgtEl>
                                          <p:spTgt spid="3"/>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7"/>
                                        </p:tgtEl>
                                        <p:attrNameLst>
                                          <p:attrName>style.visibility</p:attrName>
                                        </p:attrNameLst>
                                      </p:cBhvr>
                                      <p:to>
                                        <p:strVal val="visible"/>
                                      </p:to>
                                    </p:set>
                                    <p:animEffect transition="in" filter="fade">
                                      <p:cBhvr>
                                        <p:cTn id="62" dur="500"/>
                                        <p:tgtEl>
                                          <p:spTgt spid="7"/>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9"/>
                                        </p:tgtEl>
                                        <p:attrNameLst>
                                          <p:attrName>style.visibility</p:attrName>
                                        </p:attrNameLst>
                                      </p:cBhvr>
                                      <p:to>
                                        <p:strVal val="visible"/>
                                      </p:to>
                                    </p:set>
                                    <p:animEffect transition="in" filter="fade">
                                      <p:cBhvr>
                                        <p:cTn id="67" dur="500"/>
                                        <p:tgtEl>
                                          <p:spTgt spid="9"/>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10"/>
                                        </p:tgtEl>
                                        <p:attrNameLst>
                                          <p:attrName>style.visibility</p:attrName>
                                        </p:attrNameLst>
                                      </p:cBhvr>
                                      <p:to>
                                        <p:strVal val="visible"/>
                                      </p:to>
                                    </p:set>
                                    <p:animEffect transition="in" filter="fade">
                                      <p:cBhvr>
                                        <p:cTn id="7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 grpId="0" animBg="1"/>
      <p:bldP spid="12" grpId="0" animBg="1"/>
      <p:bldP spid="15" grpId="0" animBg="1"/>
      <p:bldP spid="15" grpId="1" animBg="1"/>
      <p:bldP spid="18" grpId="0" animBg="1"/>
      <p:bldP spid="18" grpId="1" animBg="1"/>
      <p:bldP spid="19" grpId="0" animBg="1"/>
      <p:bldP spid="19" grpId="1" animBg="1"/>
      <p:bldP spid="7" grpId="0" animBg="1"/>
      <p:bldP spid="9" grpId="0" animBg="1"/>
      <p:bldP spid="3" grpId="0" animBg="1"/>
      <p:bldP spid="10" grpId="0" animBg="1"/>
      <p:bldP spid="16" grpId="0" animBg="1"/>
      <p:bldP spid="16" grpId="1" animBg="1"/>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0A5F91-9B62-D1B2-3B2D-2852C0671A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B98AC0-7930-59BC-BF38-CBE56EF85491}"/>
              </a:ext>
            </a:extLst>
          </p:cNvPr>
          <p:cNvSpPr>
            <a:spLocks noGrp="1"/>
          </p:cNvSpPr>
          <p:nvPr>
            <p:ph type="title"/>
          </p:nvPr>
        </p:nvSpPr>
        <p:spPr/>
        <p:txBody>
          <a:bodyPr/>
          <a:lstStyle/>
          <a:p>
            <a:r>
              <a:rPr lang="en-US"/>
              <a:t>LEA/District Scatterplot:</a:t>
            </a:r>
            <a:br>
              <a:rPr lang="en-US"/>
            </a:br>
            <a:r>
              <a:rPr lang="en-US" b="0"/>
              <a:t>Grade 4 Math and ELA</a:t>
            </a:r>
            <a:endParaRPr lang="en-US"/>
          </a:p>
        </p:txBody>
      </p:sp>
      <p:sp>
        <p:nvSpPr>
          <p:cNvPr id="5" name="Slide Number Placeholder 4">
            <a:extLst>
              <a:ext uri="{FF2B5EF4-FFF2-40B4-BE49-F238E27FC236}">
                <a16:creationId xmlns:a16="http://schemas.microsoft.com/office/drawing/2014/main" id="{6AB86713-F69A-A34F-6E44-E21A5F1802DA}"/>
              </a:ext>
              <a:ext uri="{C183D7F6-B498-43B3-948B-1728B52AA6E4}">
                <adec:decorative xmlns:adec="http://schemas.microsoft.com/office/drawing/2017/decorative" val="1"/>
              </a:ext>
            </a:extLst>
          </p:cNvPr>
          <p:cNvSpPr>
            <a:spLocks noGrp="1"/>
          </p:cNvSpPr>
          <p:nvPr>
            <p:ph type="sldNum" sz="quarter" idx="12"/>
          </p:nvPr>
        </p:nvSpPr>
        <p:spPr/>
        <p:txBody>
          <a:bodyPr/>
          <a:lstStyle/>
          <a:p>
            <a:fld id="{C4713943-C894-3E43-ACC2-8F186DE5113B}" type="slidenum">
              <a:rPr lang="en-US" smtClean="0"/>
              <a:t>13</a:t>
            </a:fld>
            <a:endParaRPr lang="en-US"/>
          </a:p>
        </p:txBody>
      </p:sp>
      <p:sp>
        <p:nvSpPr>
          <p:cNvPr id="7" name="Picture Placeholder 6">
            <a:extLst>
              <a:ext uri="{FF2B5EF4-FFF2-40B4-BE49-F238E27FC236}">
                <a16:creationId xmlns:a16="http://schemas.microsoft.com/office/drawing/2014/main" id="{975542E8-F10A-77F5-157D-BD8FFE482DE6}"/>
              </a:ext>
            </a:extLst>
          </p:cNvPr>
          <p:cNvSpPr>
            <a:spLocks noGrp="1"/>
          </p:cNvSpPr>
          <p:nvPr>
            <p:ph type="pic" sz="quarter" idx="13"/>
          </p:nvPr>
        </p:nvSpPr>
        <p:spPr/>
        <p:txBody>
          <a:bodyPr/>
          <a:lstStyle/>
          <a:p>
            <a:endParaRPr lang="en-US"/>
          </a:p>
        </p:txBody>
      </p:sp>
    </p:spTree>
    <p:extLst>
      <p:ext uri="{BB962C8B-B14F-4D97-AF65-F5344CB8AC3E}">
        <p14:creationId xmlns:p14="http://schemas.microsoft.com/office/powerpoint/2010/main" val="2432591268"/>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5083C4-F532-7F2A-1671-4818B12336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B6BAFB-4966-EA55-6F6E-3F7ADD9AC288}"/>
              </a:ext>
            </a:extLst>
          </p:cNvPr>
          <p:cNvSpPr>
            <a:spLocks noGrp="1"/>
          </p:cNvSpPr>
          <p:nvPr>
            <p:ph type="title"/>
          </p:nvPr>
        </p:nvSpPr>
        <p:spPr/>
        <p:txBody>
          <a:bodyPr/>
          <a:lstStyle/>
          <a:p>
            <a:r>
              <a:rPr lang="en-US"/>
              <a:t>LEA/District Scatterplots:</a:t>
            </a:r>
            <a:br>
              <a:rPr lang="en-US"/>
            </a:br>
            <a:r>
              <a:rPr lang="en-US" b="0"/>
              <a:t>Grade 5 Math and ELA</a:t>
            </a:r>
            <a:endParaRPr lang="en-US"/>
          </a:p>
        </p:txBody>
      </p:sp>
      <p:sp>
        <p:nvSpPr>
          <p:cNvPr id="5" name="Slide Number Placeholder 4">
            <a:extLst>
              <a:ext uri="{FF2B5EF4-FFF2-40B4-BE49-F238E27FC236}">
                <a16:creationId xmlns:a16="http://schemas.microsoft.com/office/drawing/2014/main" id="{39A86550-155F-CE8D-EF2B-7D8635885834}"/>
              </a:ext>
              <a:ext uri="{C183D7F6-B498-43B3-948B-1728B52AA6E4}">
                <adec:decorative xmlns:adec="http://schemas.microsoft.com/office/drawing/2017/decorative" val="1"/>
              </a:ext>
            </a:extLst>
          </p:cNvPr>
          <p:cNvSpPr>
            <a:spLocks noGrp="1"/>
          </p:cNvSpPr>
          <p:nvPr>
            <p:ph type="sldNum" sz="quarter" idx="12"/>
          </p:nvPr>
        </p:nvSpPr>
        <p:spPr/>
        <p:txBody>
          <a:bodyPr/>
          <a:lstStyle/>
          <a:p>
            <a:fld id="{C4713943-C894-3E43-ACC2-8F186DE5113B}" type="slidenum">
              <a:rPr lang="en-US" smtClean="0"/>
              <a:t>14</a:t>
            </a:fld>
            <a:endParaRPr lang="en-US"/>
          </a:p>
        </p:txBody>
      </p:sp>
      <p:sp>
        <p:nvSpPr>
          <p:cNvPr id="7" name="Picture Placeholder 6">
            <a:extLst>
              <a:ext uri="{FF2B5EF4-FFF2-40B4-BE49-F238E27FC236}">
                <a16:creationId xmlns:a16="http://schemas.microsoft.com/office/drawing/2014/main" id="{7986F2E3-7CA2-EC21-1DAE-B1AE8E402B6A}"/>
              </a:ext>
            </a:extLst>
          </p:cNvPr>
          <p:cNvSpPr>
            <a:spLocks noGrp="1"/>
          </p:cNvSpPr>
          <p:nvPr>
            <p:ph type="pic" sz="quarter" idx="13"/>
          </p:nvPr>
        </p:nvSpPr>
        <p:spPr/>
        <p:txBody>
          <a:bodyPr/>
          <a:lstStyle/>
          <a:p>
            <a:endParaRPr lang="en-US"/>
          </a:p>
        </p:txBody>
      </p:sp>
    </p:spTree>
    <p:extLst>
      <p:ext uri="{BB962C8B-B14F-4D97-AF65-F5344CB8AC3E}">
        <p14:creationId xmlns:p14="http://schemas.microsoft.com/office/powerpoint/2010/main" val="1345874252"/>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99532-36F8-34F2-E85E-55E7D15522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224003-91A2-27C9-685C-7A842647242A}"/>
              </a:ext>
            </a:extLst>
          </p:cNvPr>
          <p:cNvSpPr>
            <a:spLocks noGrp="1"/>
          </p:cNvSpPr>
          <p:nvPr>
            <p:ph type="title"/>
          </p:nvPr>
        </p:nvSpPr>
        <p:spPr/>
        <p:txBody>
          <a:bodyPr/>
          <a:lstStyle/>
          <a:p>
            <a:r>
              <a:rPr lang="en-US"/>
              <a:t>LEA/District Scatterplot: </a:t>
            </a:r>
            <a:br>
              <a:rPr lang="en-US"/>
            </a:br>
            <a:r>
              <a:rPr lang="en-US" b="0"/>
              <a:t>Grade 6 Math and ELA</a:t>
            </a:r>
            <a:endParaRPr lang="en-US"/>
          </a:p>
        </p:txBody>
      </p:sp>
      <p:sp>
        <p:nvSpPr>
          <p:cNvPr id="5" name="Slide Number Placeholder 4">
            <a:extLst>
              <a:ext uri="{FF2B5EF4-FFF2-40B4-BE49-F238E27FC236}">
                <a16:creationId xmlns:a16="http://schemas.microsoft.com/office/drawing/2014/main" id="{42FB41BA-563E-F364-1986-9DE4D5DE3244}"/>
              </a:ext>
              <a:ext uri="{C183D7F6-B498-43B3-948B-1728B52AA6E4}">
                <adec:decorative xmlns:adec="http://schemas.microsoft.com/office/drawing/2017/decorative" val="1"/>
              </a:ext>
            </a:extLst>
          </p:cNvPr>
          <p:cNvSpPr>
            <a:spLocks noGrp="1"/>
          </p:cNvSpPr>
          <p:nvPr>
            <p:ph type="sldNum" sz="quarter" idx="12"/>
          </p:nvPr>
        </p:nvSpPr>
        <p:spPr/>
        <p:txBody>
          <a:bodyPr/>
          <a:lstStyle/>
          <a:p>
            <a:fld id="{C4713943-C894-3E43-ACC2-8F186DE5113B}" type="slidenum">
              <a:rPr lang="en-US" smtClean="0"/>
              <a:t>15</a:t>
            </a:fld>
            <a:endParaRPr lang="en-US"/>
          </a:p>
        </p:txBody>
      </p:sp>
      <p:sp>
        <p:nvSpPr>
          <p:cNvPr id="7" name="Picture Placeholder 6">
            <a:extLst>
              <a:ext uri="{FF2B5EF4-FFF2-40B4-BE49-F238E27FC236}">
                <a16:creationId xmlns:a16="http://schemas.microsoft.com/office/drawing/2014/main" id="{6160BF2D-196B-509F-38AB-84FFB5F59644}"/>
              </a:ext>
            </a:extLst>
          </p:cNvPr>
          <p:cNvSpPr>
            <a:spLocks noGrp="1"/>
          </p:cNvSpPr>
          <p:nvPr>
            <p:ph type="pic" sz="quarter" idx="13"/>
          </p:nvPr>
        </p:nvSpPr>
        <p:spPr/>
        <p:txBody>
          <a:bodyPr/>
          <a:lstStyle/>
          <a:p>
            <a:endParaRPr lang="en-US"/>
          </a:p>
        </p:txBody>
      </p:sp>
    </p:spTree>
    <p:extLst>
      <p:ext uri="{BB962C8B-B14F-4D97-AF65-F5344CB8AC3E}">
        <p14:creationId xmlns:p14="http://schemas.microsoft.com/office/powerpoint/2010/main" val="3614372403"/>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372B3-4900-CF8B-09C1-5AC995F453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458B36-1EBC-0C55-0E3A-5104F25A8590}"/>
              </a:ext>
            </a:extLst>
          </p:cNvPr>
          <p:cNvSpPr>
            <a:spLocks noGrp="1"/>
          </p:cNvSpPr>
          <p:nvPr>
            <p:ph type="title"/>
          </p:nvPr>
        </p:nvSpPr>
        <p:spPr/>
        <p:txBody>
          <a:bodyPr/>
          <a:lstStyle/>
          <a:p>
            <a:r>
              <a:rPr lang="en-US"/>
              <a:t>LEA/District Scatterplot:</a:t>
            </a:r>
            <a:br>
              <a:rPr lang="en-US"/>
            </a:br>
            <a:r>
              <a:rPr lang="en-US" b="0"/>
              <a:t>Grade 7 Math and ELA</a:t>
            </a:r>
            <a:endParaRPr lang="en-US"/>
          </a:p>
        </p:txBody>
      </p:sp>
      <p:sp>
        <p:nvSpPr>
          <p:cNvPr id="5" name="Slide Number Placeholder 4">
            <a:extLst>
              <a:ext uri="{FF2B5EF4-FFF2-40B4-BE49-F238E27FC236}">
                <a16:creationId xmlns:a16="http://schemas.microsoft.com/office/drawing/2014/main" id="{D4BD7015-B84D-F2B9-A069-6192B1F69976}"/>
              </a:ext>
              <a:ext uri="{C183D7F6-B498-43B3-948B-1728B52AA6E4}">
                <adec:decorative xmlns:adec="http://schemas.microsoft.com/office/drawing/2017/decorative" val="1"/>
              </a:ext>
            </a:extLst>
          </p:cNvPr>
          <p:cNvSpPr>
            <a:spLocks noGrp="1"/>
          </p:cNvSpPr>
          <p:nvPr>
            <p:ph type="sldNum" sz="quarter" idx="12"/>
          </p:nvPr>
        </p:nvSpPr>
        <p:spPr/>
        <p:txBody>
          <a:bodyPr/>
          <a:lstStyle/>
          <a:p>
            <a:fld id="{C4713943-C894-3E43-ACC2-8F186DE5113B}" type="slidenum">
              <a:rPr lang="en-US" smtClean="0"/>
              <a:t>16</a:t>
            </a:fld>
            <a:endParaRPr lang="en-US"/>
          </a:p>
        </p:txBody>
      </p:sp>
      <p:sp>
        <p:nvSpPr>
          <p:cNvPr id="7" name="Picture Placeholder 6">
            <a:extLst>
              <a:ext uri="{FF2B5EF4-FFF2-40B4-BE49-F238E27FC236}">
                <a16:creationId xmlns:a16="http://schemas.microsoft.com/office/drawing/2014/main" id="{F7213197-07C3-6CEA-6E81-2E453A577A97}"/>
              </a:ext>
            </a:extLst>
          </p:cNvPr>
          <p:cNvSpPr>
            <a:spLocks noGrp="1"/>
          </p:cNvSpPr>
          <p:nvPr>
            <p:ph type="pic" sz="quarter" idx="13"/>
          </p:nvPr>
        </p:nvSpPr>
        <p:spPr/>
        <p:txBody>
          <a:bodyPr/>
          <a:lstStyle/>
          <a:p>
            <a:endParaRPr lang="en-US"/>
          </a:p>
        </p:txBody>
      </p:sp>
    </p:spTree>
    <p:extLst>
      <p:ext uri="{BB962C8B-B14F-4D97-AF65-F5344CB8AC3E}">
        <p14:creationId xmlns:p14="http://schemas.microsoft.com/office/powerpoint/2010/main" val="1842778587"/>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C80628-19A3-09A7-E276-A343A67D94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4843EA-5AF0-8CD0-EEC1-72A630B9A101}"/>
              </a:ext>
            </a:extLst>
          </p:cNvPr>
          <p:cNvSpPr>
            <a:spLocks noGrp="1"/>
          </p:cNvSpPr>
          <p:nvPr>
            <p:ph type="title"/>
          </p:nvPr>
        </p:nvSpPr>
        <p:spPr/>
        <p:txBody>
          <a:bodyPr/>
          <a:lstStyle/>
          <a:p>
            <a:r>
              <a:rPr lang="en-US"/>
              <a:t>LEA/District Scatterplot:</a:t>
            </a:r>
            <a:br>
              <a:rPr lang="en-US"/>
            </a:br>
            <a:r>
              <a:rPr lang="en-US" b="0"/>
              <a:t>Grade 8 Math and ELA</a:t>
            </a:r>
            <a:endParaRPr lang="en-US"/>
          </a:p>
        </p:txBody>
      </p:sp>
      <p:sp>
        <p:nvSpPr>
          <p:cNvPr id="5" name="Slide Number Placeholder 4">
            <a:extLst>
              <a:ext uri="{FF2B5EF4-FFF2-40B4-BE49-F238E27FC236}">
                <a16:creationId xmlns:a16="http://schemas.microsoft.com/office/drawing/2014/main" id="{7E65F330-137D-7AFB-E2F6-58D8FB9F878F}"/>
              </a:ext>
              <a:ext uri="{C183D7F6-B498-43B3-948B-1728B52AA6E4}">
                <adec:decorative xmlns:adec="http://schemas.microsoft.com/office/drawing/2017/decorative" val="1"/>
              </a:ext>
            </a:extLst>
          </p:cNvPr>
          <p:cNvSpPr>
            <a:spLocks noGrp="1"/>
          </p:cNvSpPr>
          <p:nvPr>
            <p:ph type="sldNum" sz="quarter" idx="12"/>
          </p:nvPr>
        </p:nvSpPr>
        <p:spPr/>
        <p:txBody>
          <a:bodyPr/>
          <a:lstStyle/>
          <a:p>
            <a:fld id="{C4713943-C894-3E43-ACC2-8F186DE5113B}" type="slidenum">
              <a:rPr lang="en-US" smtClean="0"/>
              <a:t>17</a:t>
            </a:fld>
            <a:endParaRPr lang="en-US"/>
          </a:p>
        </p:txBody>
      </p:sp>
      <p:sp>
        <p:nvSpPr>
          <p:cNvPr id="7" name="Picture Placeholder 6">
            <a:extLst>
              <a:ext uri="{FF2B5EF4-FFF2-40B4-BE49-F238E27FC236}">
                <a16:creationId xmlns:a16="http://schemas.microsoft.com/office/drawing/2014/main" id="{A104064B-44C0-EF0F-5191-D7EE32506F64}"/>
              </a:ext>
            </a:extLst>
          </p:cNvPr>
          <p:cNvSpPr>
            <a:spLocks noGrp="1"/>
          </p:cNvSpPr>
          <p:nvPr>
            <p:ph type="pic" sz="quarter" idx="13"/>
          </p:nvPr>
        </p:nvSpPr>
        <p:spPr/>
        <p:txBody>
          <a:bodyPr/>
          <a:lstStyle/>
          <a:p>
            <a:endParaRPr lang="en-US"/>
          </a:p>
        </p:txBody>
      </p:sp>
    </p:spTree>
    <p:extLst>
      <p:ext uri="{BB962C8B-B14F-4D97-AF65-F5344CB8AC3E}">
        <p14:creationId xmlns:p14="http://schemas.microsoft.com/office/powerpoint/2010/main" val="2080095926"/>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37BEB4-12E2-079A-D81D-00AED7DE51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1D0ABC-9B09-1E69-7878-76ED3D9A8B0B}"/>
              </a:ext>
            </a:extLst>
          </p:cNvPr>
          <p:cNvSpPr>
            <a:spLocks noGrp="1"/>
          </p:cNvSpPr>
          <p:nvPr>
            <p:ph type="title"/>
          </p:nvPr>
        </p:nvSpPr>
        <p:spPr/>
        <p:txBody>
          <a:bodyPr/>
          <a:lstStyle/>
          <a:p>
            <a:r>
              <a:rPr lang="en-US"/>
              <a:t>LEA/District Scatterplot:</a:t>
            </a:r>
            <a:br>
              <a:rPr lang="en-US"/>
            </a:br>
            <a:r>
              <a:rPr lang="en-US" b="0"/>
              <a:t>Grades 5 and 8 Science</a:t>
            </a:r>
            <a:endParaRPr lang="en-US"/>
          </a:p>
        </p:txBody>
      </p:sp>
      <p:sp>
        <p:nvSpPr>
          <p:cNvPr id="5" name="Slide Number Placeholder 4">
            <a:extLst>
              <a:ext uri="{FF2B5EF4-FFF2-40B4-BE49-F238E27FC236}">
                <a16:creationId xmlns:a16="http://schemas.microsoft.com/office/drawing/2014/main" id="{FCB0F603-B9D4-EBF7-84A7-D770503193E8}"/>
              </a:ext>
              <a:ext uri="{C183D7F6-B498-43B3-948B-1728B52AA6E4}">
                <adec:decorative xmlns:adec="http://schemas.microsoft.com/office/drawing/2017/decorative" val="1"/>
              </a:ext>
            </a:extLst>
          </p:cNvPr>
          <p:cNvSpPr>
            <a:spLocks noGrp="1"/>
          </p:cNvSpPr>
          <p:nvPr>
            <p:ph type="sldNum" sz="quarter" idx="12"/>
          </p:nvPr>
        </p:nvSpPr>
        <p:spPr/>
        <p:txBody>
          <a:bodyPr/>
          <a:lstStyle/>
          <a:p>
            <a:fld id="{C4713943-C894-3E43-ACC2-8F186DE5113B}" type="slidenum">
              <a:rPr lang="en-US" smtClean="0"/>
              <a:t>18</a:t>
            </a:fld>
            <a:endParaRPr lang="en-US"/>
          </a:p>
        </p:txBody>
      </p:sp>
      <p:sp>
        <p:nvSpPr>
          <p:cNvPr id="7" name="Picture Placeholder 6">
            <a:extLst>
              <a:ext uri="{FF2B5EF4-FFF2-40B4-BE49-F238E27FC236}">
                <a16:creationId xmlns:a16="http://schemas.microsoft.com/office/drawing/2014/main" id="{72BB72E2-DACF-472E-8157-66914E68126B}"/>
              </a:ext>
            </a:extLst>
          </p:cNvPr>
          <p:cNvSpPr>
            <a:spLocks noGrp="1"/>
          </p:cNvSpPr>
          <p:nvPr>
            <p:ph type="pic" sz="quarter" idx="13"/>
          </p:nvPr>
        </p:nvSpPr>
        <p:spPr/>
        <p:txBody>
          <a:bodyPr/>
          <a:lstStyle/>
          <a:p>
            <a:endParaRPr lang="en-US"/>
          </a:p>
        </p:txBody>
      </p:sp>
    </p:spTree>
    <p:extLst>
      <p:ext uri="{BB962C8B-B14F-4D97-AF65-F5344CB8AC3E}">
        <p14:creationId xmlns:p14="http://schemas.microsoft.com/office/powerpoint/2010/main" val="896420518"/>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F41B6B-D586-827F-B460-8EA7B71395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1E1925-1CBB-F94E-A2B8-A9F39B541D3A}"/>
              </a:ext>
            </a:extLst>
          </p:cNvPr>
          <p:cNvSpPr>
            <a:spLocks noGrp="1"/>
          </p:cNvSpPr>
          <p:nvPr>
            <p:ph type="title"/>
          </p:nvPr>
        </p:nvSpPr>
        <p:spPr/>
        <p:txBody>
          <a:bodyPr/>
          <a:lstStyle/>
          <a:p>
            <a:r>
              <a:rPr lang="en-US"/>
              <a:t>LEA/District Scatterplot:</a:t>
            </a:r>
            <a:br>
              <a:rPr lang="en-US"/>
            </a:br>
            <a:r>
              <a:rPr lang="en-US" b="0"/>
              <a:t>Algebra I</a:t>
            </a:r>
            <a:endParaRPr lang="en-US"/>
          </a:p>
        </p:txBody>
      </p:sp>
      <p:sp>
        <p:nvSpPr>
          <p:cNvPr id="5" name="Slide Number Placeholder 4">
            <a:extLst>
              <a:ext uri="{FF2B5EF4-FFF2-40B4-BE49-F238E27FC236}">
                <a16:creationId xmlns:a16="http://schemas.microsoft.com/office/drawing/2014/main" id="{1ADFD02D-09BE-6556-5087-7497881B8327}"/>
              </a:ext>
              <a:ext uri="{C183D7F6-B498-43B3-948B-1728B52AA6E4}">
                <adec:decorative xmlns:adec="http://schemas.microsoft.com/office/drawing/2017/decorative" val="1"/>
              </a:ext>
            </a:extLst>
          </p:cNvPr>
          <p:cNvSpPr>
            <a:spLocks noGrp="1"/>
          </p:cNvSpPr>
          <p:nvPr>
            <p:ph type="sldNum" sz="quarter" idx="12"/>
          </p:nvPr>
        </p:nvSpPr>
        <p:spPr/>
        <p:txBody>
          <a:bodyPr/>
          <a:lstStyle/>
          <a:p>
            <a:fld id="{C4713943-C894-3E43-ACC2-8F186DE5113B}" type="slidenum">
              <a:rPr lang="en-US" smtClean="0"/>
              <a:t>19</a:t>
            </a:fld>
            <a:endParaRPr lang="en-US"/>
          </a:p>
        </p:txBody>
      </p:sp>
      <p:sp>
        <p:nvSpPr>
          <p:cNvPr id="7" name="Picture Placeholder 6">
            <a:extLst>
              <a:ext uri="{FF2B5EF4-FFF2-40B4-BE49-F238E27FC236}">
                <a16:creationId xmlns:a16="http://schemas.microsoft.com/office/drawing/2014/main" id="{85CF4378-02CA-93AE-70F4-401D3C40F849}"/>
              </a:ext>
            </a:extLst>
          </p:cNvPr>
          <p:cNvSpPr>
            <a:spLocks noGrp="1"/>
          </p:cNvSpPr>
          <p:nvPr>
            <p:ph type="pic" sz="quarter" idx="13"/>
          </p:nvPr>
        </p:nvSpPr>
        <p:spPr/>
        <p:txBody>
          <a:bodyPr/>
          <a:lstStyle/>
          <a:p>
            <a:endParaRPr lang="en-US"/>
          </a:p>
        </p:txBody>
      </p:sp>
    </p:spTree>
    <p:extLst>
      <p:ext uri="{BB962C8B-B14F-4D97-AF65-F5344CB8AC3E}">
        <p14:creationId xmlns:p14="http://schemas.microsoft.com/office/powerpoint/2010/main" val="2605709707"/>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B136A-8D0D-C104-67E5-1897FB8EBDCA}"/>
            </a:ext>
          </a:extLst>
        </p:cNvPr>
        <p:cNvGrpSpPr/>
        <p:nvPr/>
      </p:nvGrpSpPr>
      <p:grpSpPr>
        <a:xfrm>
          <a:off x="0" y="0"/>
          <a:ext cx="0" cy="0"/>
          <a:chOff x="0" y="0"/>
          <a:chExt cx="0" cy="0"/>
        </a:xfrm>
      </p:grpSpPr>
      <p:sp>
        <p:nvSpPr>
          <p:cNvPr id="5" name="Picture Placeholder 4">
            <a:extLst>
              <a:ext uri="{FF2B5EF4-FFF2-40B4-BE49-F238E27FC236}">
                <a16:creationId xmlns:a16="http://schemas.microsoft.com/office/drawing/2014/main" id="{6089BFFD-B0BC-3EC0-29BD-8DC4EE02F2D8}"/>
              </a:ext>
              <a:ext uri="{C183D7F6-B498-43B3-948B-1728B52AA6E4}">
                <adec:decorative xmlns:adec="http://schemas.microsoft.com/office/drawing/2017/decorative" val="1"/>
              </a:ext>
            </a:extLst>
          </p:cNvPr>
          <p:cNvSpPr>
            <a:spLocks noGrp="1"/>
          </p:cNvSpPr>
          <p:nvPr>
            <p:ph type="pic" idx="13"/>
          </p:nvPr>
        </p:nvSpPr>
        <p:spPr/>
        <p:txBody>
          <a:bodyPr/>
          <a:lstStyle/>
          <a:p>
            <a:endParaRPr lang="en-US"/>
          </a:p>
        </p:txBody>
      </p:sp>
      <p:sp>
        <p:nvSpPr>
          <p:cNvPr id="2" name="Title 1">
            <a:extLst>
              <a:ext uri="{FF2B5EF4-FFF2-40B4-BE49-F238E27FC236}">
                <a16:creationId xmlns:a16="http://schemas.microsoft.com/office/drawing/2014/main" id="{9DDA4F4E-E136-ADB0-5C10-1515CCD8C939}"/>
              </a:ext>
            </a:extLst>
          </p:cNvPr>
          <p:cNvSpPr>
            <a:spLocks noGrp="1"/>
          </p:cNvSpPr>
          <p:nvPr>
            <p:ph type="ctrTitle"/>
          </p:nvPr>
        </p:nvSpPr>
        <p:spPr>
          <a:xfrm>
            <a:off x="838197" y="2703203"/>
            <a:ext cx="7725940" cy="2671391"/>
          </a:xfrm>
        </p:spPr>
        <p:txBody>
          <a:bodyPr>
            <a:normAutofit/>
          </a:bodyPr>
          <a:lstStyle/>
          <a:p>
            <a:pPr>
              <a:lnSpc>
                <a:spcPts val="4800"/>
              </a:lnSpc>
              <a:spcBef>
                <a:spcPts val="3000"/>
              </a:spcBef>
            </a:pPr>
            <a:r>
              <a:rPr lang="en-US" sz="4600">
                <a:solidFill>
                  <a:schemeClr val="tx1"/>
                </a:solidFill>
              </a:rPr>
              <a:t>Pennsylvania </a:t>
            </a:r>
            <a:br>
              <a:rPr lang="en-US" sz="4600">
                <a:solidFill>
                  <a:schemeClr val="tx1"/>
                </a:solidFill>
              </a:rPr>
            </a:br>
            <a:r>
              <a:rPr lang="en-US" sz="4600">
                <a:solidFill>
                  <a:schemeClr val="tx1"/>
                </a:solidFill>
              </a:rPr>
              <a:t>Value-Added Assessment System </a:t>
            </a:r>
            <a:r>
              <a:rPr lang="en-US" sz="3600">
                <a:solidFill>
                  <a:schemeClr val="tx1"/>
                </a:solidFill>
              </a:rPr>
              <a:t>(PVAAS) </a:t>
            </a:r>
            <a:br>
              <a:rPr lang="en-US" sz="4500">
                <a:solidFill>
                  <a:schemeClr val="tx1"/>
                </a:solidFill>
              </a:rPr>
            </a:br>
            <a:r>
              <a:rPr lang="en-US" sz="3600" b="0" i="1">
                <a:solidFill>
                  <a:schemeClr val="tx1"/>
                </a:solidFill>
              </a:rPr>
              <a:t>A Compass for Improvement</a:t>
            </a:r>
            <a:endParaRPr lang="en-US" sz="3600" b="0" i="1"/>
          </a:p>
        </p:txBody>
      </p:sp>
      <p:sp>
        <p:nvSpPr>
          <p:cNvPr id="3" name="Subtitle 2">
            <a:extLst>
              <a:ext uri="{FF2B5EF4-FFF2-40B4-BE49-F238E27FC236}">
                <a16:creationId xmlns:a16="http://schemas.microsoft.com/office/drawing/2014/main" id="{FA3F64D9-376F-699B-E784-EF88C7E7B576}"/>
              </a:ext>
            </a:extLst>
          </p:cNvPr>
          <p:cNvSpPr>
            <a:spLocks noGrp="1"/>
          </p:cNvSpPr>
          <p:nvPr>
            <p:ph type="subTitle" idx="1"/>
          </p:nvPr>
        </p:nvSpPr>
        <p:spPr>
          <a:xfrm>
            <a:off x="838200" y="5565913"/>
            <a:ext cx="9144000" cy="790437"/>
          </a:xfrm>
        </p:spPr>
        <p:txBody>
          <a:bodyPr/>
          <a:lstStyle/>
          <a:p>
            <a:pPr eaLnBrk="1" hangingPunct="1">
              <a:lnSpc>
                <a:spcPct val="120000"/>
              </a:lnSpc>
            </a:pPr>
            <a:r>
              <a:rPr lang="en-US">
                <a:solidFill>
                  <a:schemeClr val="tx1"/>
                </a:solidFill>
              </a:rPr>
              <a:t>Presented at [District/LEA] School Board Meeting</a:t>
            </a:r>
          </a:p>
        </p:txBody>
      </p:sp>
      <p:sp>
        <p:nvSpPr>
          <p:cNvPr id="4" name="Picture Placeholder 3">
            <a:extLst>
              <a:ext uri="{FF2B5EF4-FFF2-40B4-BE49-F238E27FC236}">
                <a16:creationId xmlns:a16="http://schemas.microsoft.com/office/drawing/2014/main" id="{3E5BF4F0-CF68-5904-9FDC-BA8F6C76F589}"/>
              </a:ext>
            </a:extLst>
          </p:cNvPr>
          <p:cNvSpPr>
            <a:spLocks noGrp="1"/>
          </p:cNvSpPr>
          <p:nvPr>
            <p:ph type="pic" sz="quarter" idx="14"/>
          </p:nvPr>
        </p:nvSpPr>
        <p:spPr/>
        <p:txBody>
          <a:bodyPr/>
          <a:lstStyle/>
          <a:p>
            <a:endParaRPr lang="en-US"/>
          </a:p>
        </p:txBody>
      </p:sp>
      <p:sp>
        <p:nvSpPr>
          <p:cNvPr id="6" name="Slide Number Placeholder 5">
            <a:extLst>
              <a:ext uri="{FF2B5EF4-FFF2-40B4-BE49-F238E27FC236}">
                <a16:creationId xmlns:a16="http://schemas.microsoft.com/office/drawing/2014/main" id="{5754ECAA-922D-1F50-AB43-1AF6FB5EF8E7}"/>
              </a:ext>
              <a:ext uri="{C183D7F6-B498-43B3-948B-1728B52AA6E4}">
                <adec:decorative xmlns:adec="http://schemas.microsoft.com/office/drawing/2017/decorative" val="1"/>
              </a:ext>
            </a:extLst>
          </p:cNvPr>
          <p:cNvSpPr>
            <a:spLocks noGrp="1"/>
          </p:cNvSpPr>
          <p:nvPr>
            <p:ph type="sldNum" sz="quarter" idx="12"/>
          </p:nvPr>
        </p:nvSpPr>
        <p:spPr/>
        <p:txBody>
          <a:bodyPr/>
          <a:lstStyle/>
          <a:p>
            <a:fld id="{C4713943-C894-3E43-ACC2-8F186DE5113B}" type="slidenum">
              <a:rPr lang="en-US" smtClean="0"/>
              <a:t>2</a:t>
            </a:fld>
            <a:endParaRPr lang="en-US"/>
          </a:p>
        </p:txBody>
      </p:sp>
    </p:spTree>
    <p:extLst>
      <p:ext uri="{BB962C8B-B14F-4D97-AF65-F5344CB8AC3E}">
        <p14:creationId xmlns:p14="http://schemas.microsoft.com/office/powerpoint/2010/main" val="3332552304"/>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F37228-3210-D46C-C00E-FF506F3AAE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DAF460-A623-EA54-F584-E7B7FBFFF780}"/>
              </a:ext>
            </a:extLst>
          </p:cNvPr>
          <p:cNvSpPr>
            <a:spLocks noGrp="1"/>
          </p:cNvSpPr>
          <p:nvPr>
            <p:ph type="title"/>
          </p:nvPr>
        </p:nvSpPr>
        <p:spPr/>
        <p:txBody>
          <a:bodyPr/>
          <a:lstStyle/>
          <a:p>
            <a:r>
              <a:rPr lang="en-US"/>
              <a:t>LEA/District Scatterplot:</a:t>
            </a:r>
            <a:br>
              <a:rPr lang="en-US"/>
            </a:br>
            <a:r>
              <a:rPr lang="en-US" b="0"/>
              <a:t>Literature</a:t>
            </a:r>
            <a:endParaRPr lang="en-US"/>
          </a:p>
        </p:txBody>
      </p:sp>
      <p:sp>
        <p:nvSpPr>
          <p:cNvPr id="5" name="Slide Number Placeholder 4">
            <a:extLst>
              <a:ext uri="{FF2B5EF4-FFF2-40B4-BE49-F238E27FC236}">
                <a16:creationId xmlns:a16="http://schemas.microsoft.com/office/drawing/2014/main" id="{6B2BD97D-BD97-72D5-1D83-D79438FD253F}"/>
              </a:ext>
              <a:ext uri="{C183D7F6-B498-43B3-948B-1728B52AA6E4}">
                <adec:decorative xmlns:adec="http://schemas.microsoft.com/office/drawing/2017/decorative" val="1"/>
              </a:ext>
            </a:extLst>
          </p:cNvPr>
          <p:cNvSpPr>
            <a:spLocks noGrp="1"/>
          </p:cNvSpPr>
          <p:nvPr>
            <p:ph type="sldNum" sz="quarter" idx="12"/>
          </p:nvPr>
        </p:nvSpPr>
        <p:spPr/>
        <p:txBody>
          <a:bodyPr/>
          <a:lstStyle/>
          <a:p>
            <a:fld id="{C4713943-C894-3E43-ACC2-8F186DE5113B}" type="slidenum">
              <a:rPr lang="en-US" smtClean="0"/>
              <a:t>20</a:t>
            </a:fld>
            <a:endParaRPr lang="en-US"/>
          </a:p>
        </p:txBody>
      </p:sp>
      <p:sp>
        <p:nvSpPr>
          <p:cNvPr id="7" name="Picture Placeholder 6">
            <a:extLst>
              <a:ext uri="{FF2B5EF4-FFF2-40B4-BE49-F238E27FC236}">
                <a16:creationId xmlns:a16="http://schemas.microsoft.com/office/drawing/2014/main" id="{9AD2A57A-5DC6-1571-84B6-0927F8711BF5}"/>
              </a:ext>
            </a:extLst>
          </p:cNvPr>
          <p:cNvSpPr>
            <a:spLocks noGrp="1"/>
          </p:cNvSpPr>
          <p:nvPr>
            <p:ph type="pic" sz="quarter" idx="13"/>
          </p:nvPr>
        </p:nvSpPr>
        <p:spPr/>
        <p:txBody>
          <a:bodyPr/>
          <a:lstStyle/>
          <a:p>
            <a:endParaRPr lang="en-US"/>
          </a:p>
        </p:txBody>
      </p:sp>
    </p:spTree>
    <p:extLst>
      <p:ext uri="{BB962C8B-B14F-4D97-AF65-F5344CB8AC3E}">
        <p14:creationId xmlns:p14="http://schemas.microsoft.com/office/powerpoint/2010/main" val="3184521665"/>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33A04E-6990-2F87-C198-97560D2324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E0AA66-9F83-002C-9242-163BA88D3429}"/>
              </a:ext>
            </a:extLst>
          </p:cNvPr>
          <p:cNvSpPr>
            <a:spLocks noGrp="1"/>
          </p:cNvSpPr>
          <p:nvPr>
            <p:ph type="title"/>
          </p:nvPr>
        </p:nvSpPr>
        <p:spPr/>
        <p:txBody>
          <a:bodyPr/>
          <a:lstStyle/>
          <a:p>
            <a:r>
              <a:rPr lang="en-US"/>
              <a:t>LEA/District Scatterplot:</a:t>
            </a:r>
            <a:br>
              <a:rPr lang="en-US"/>
            </a:br>
            <a:r>
              <a:rPr lang="en-US" b="0"/>
              <a:t>Biology</a:t>
            </a:r>
            <a:endParaRPr lang="en-US"/>
          </a:p>
        </p:txBody>
      </p:sp>
      <p:sp>
        <p:nvSpPr>
          <p:cNvPr id="5" name="Slide Number Placeholder 4">
            <a:extLst>
              <a:ext uri="{FF2B5EF4-FFF2-40B4-BE49-F238E27FC236}">
                <a16:creationId xmlns:a16="http://schemas.microsoft.com/office/drawing/2014/main" id="{1914F251-189D-30F6-089C-73D181AE5E58}"/>
              </a:ext>
              <a:ext uri="{C183D7F6-B498-43B3-948B-1728B52AA6E4}">
                <adec:decorative xmlns:adec="http://schemas.microsoft.com/office/drawing/2017/decorative" val="1"/>
              </a:ext>
            </a:extLst>
          </p:cNvPr>
          <p:cNvSpPr>
            <a:spLocks noGrp="1"/>
          </p:cNvSpPr>
          <p:nvPr>
            <p:ph type="sldNum" sz="quarter" idx="12"/>
          </p:nvPr>
        </p:nvSpPr>
        <p:spPr/>
        <p:txBody>
          <a:bodyPr/>
          <a:lstStyle/>
          <a:p>
            <a:fld id="{C4713943-C894-3E43-ACC2-8F186DE5113B}" type="slidenum">
              <a:rPr lang="en-US" smtClean="0"/>
              <a:t>21</a:t>
            </a:fld>
            <a:endParaRPr lang="en-US"/>
          </a:p>
        </p:txBody>
      </p:sp>
      <p:sp>
        <p:nvSpPr>
          <p:cNvPr id="7" name="Picture Placeholder 6">
            <a:extLst>
              <a:ext uri="{FF2B5EF4-FFF2-40B4-BE49-F238E27FC236}">
                <a16:creationId xmlns:a16="http://schemas.microsoft.com/office/drawing/2014/main" id="{A36AB41C-FEE5-3172-A8FF-9CE8A53E87D1}"/>
              </a:ext>
            </a:extLst>
          </p:cNvPr>
          <p:cNvSpPr>
            <a:spLocks noGrp="1"/>
          </p:cNvSpPr>
          <p:nvPr>
            <p:ph type="pic" sz="quarter" idx="13"/>
          </p:nvPr>
        </p:nvSpPr>
        <p:spPr/>
        <p:txBody>
          <a:bodyPr/>
          <a:lstStyle/>
          <a:p>
            <a:endParaRPr lang="en-US"/>
          </a:p>
        </p:txBody>
      </p:sp>
    </p:spTree>
    <p:extLst>
      <p:ext uri="{BB962C8B-B14F-4D97-AF65-F5344CB8AC3E}">
        <p14:creationId xmlns:p14="http://schemas.microsoft.com/office/powerpoint/2010/main" val="261192490"/>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F2C5EDF-33CE-B657-2CCB-5C9E575F150F}"/>
              </a:ext>
            </a:extLst>
          </p:cNvPr>
          <p:cNvSpPr>
            <a:spLocks noGrp="1"/>
          </p:cNvSpPr>
          <p:nvPr>
            <p:ph type="title"/>
          </p:nvPr>
        </p:nvSpPr>
        <p:spPr/>
        <p:txBody>
          <a:bodyPr>
            <a:normAutofit/>
          </a:bodyPr>
          <a:lstStyle/>
          <a:p>
            <a:r>
              <a:rPr lang="en-US"/>
              <a:t>Continuing the Conversation</a:t>
            </a:r>
          </a:p>
        </p:txBody>
      </p:sp>
      <p:sp>
        <p:nvSpPr>
          <p:cNvPr id="7" name="Text Placeholder 6">
            <a:extLst>
              <a:ext uri="{FF2B5EF4-FFF2-40B4-BE49-F238E27FC236}">
                <a16:creationId xmlns:a16="http://schemas.microsoft.com/office/drawing/2014/main" id="{EE17DE81-10AF-6DA1-B8A5-A3BE16CA8C2A}"/>
              </a:ext>
              <a:ext uri="{C183D7F6-B498-43B3-948B-1728B52AA6E4}">
                <adec:decorative xmlns:adec="http://schemas.microsoft.com/office/drawing/2017/decorative" val="0"/>
              </a:ext>
            </a:extLst>
          </p:cNvPr>
          <p:cNvSpPr>
            <a:spLocks noGrp="1"/>
          </p:cNvSpPr>
          <p:nvPr>
            <p:ph type="body" idx="1"/>
          </p:nvPr>
        </p:nvSpPr>
        <p:spPr>
          <a:xfrm>
            <a:off x="831850" y="4837471"/>
            <a:ext cx="10515600" cy="1252179"/>
          </a:xfrm>
        </p:spPr>
        <p:txBody>
          <a:bodyPr>
            <a:normAutofit/>
          </a:bodyPr>
          <a:lstStyle/>
          <a:p>
            <a:r>
              <a:rPr lang="en-US" sz="3000" i="1"/>
              <a:t>What else does PVAAS have to offer?</a:t>
            </a:r>
          </a:p>
        </p:txBody>
      </p:sp>
      <p:sp>
        <p:nvSpPr>
          <p:cNvPr id="4" name="Slide Number Placeholder 3">
            <a:extLst>
              <a:ext uri="{FF2B5EF4-FFF2-40B4-BE49-F238E27FC236}">
                <a16:creationId xmlns:a16="http://schemas.microsoft.com/office/drawing/2014/main" id="{C179658A-88FC-E8BE-652A-F1DF99D0A682}"/>
              </a:ext>
              <a:ext uri="{C183D7F6-B498-43B3-948B-1728B52AA6E4}">
                <adec:decorative xmlns:adec="http://schemas.microsoft.com/office/drawing/2017/decorative" val="1"/>
              </a:ext>
            </a:extLst>
          </p:cNvPr>
          <p:cNvSpPr>
            <a:spLocks noGrp="1"/>
          </p:cNvSpPr>
          <p:nvPr>
            <p:ph type="sldNum" sz="quarter" idx="12"/>
          </p:nvPr>
        </p:nvSpPr>
        <p:spPr/>
        <p:txBody>
          <a:bodyPr/>
          <a:lstStyle/>
          <a:p>
            <a:fld id="{C4713943-C894-3E43-ACC2-8F186DE5113B}" type="slidenum">
              <a:rPr lang="en-US" smtClean="0"/>
              <a:t>22</a:t>
            </a:fld>
            <a:endParaRPr lang="en-US"/>
          </a:p>
        </p:txBody>
      </p:sp>
    </p:spTree>
    <p:extLst>
      <p:ext uri="{BB962C8B-B14F-4D97-AF65-F5344CB8AC3E}">
        <p14:creationId xmlns:p14="http://schemas.microsoft.com/office/powerpoint/2010/main" val="775450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1CF9B-8DA1-CA48-A225-62F88BF512E6}"/>
              </a:ext>
            </a:extLst>
          </p:cNvPr>
          <p:cNvSpPr>
            <a:spLocks noGrp="1"/>
          </p:cNvSpPr>
          <p:nvPr>
            <p:ph type="title"/>
          </p:nvPr>
        </p:nvSpPr>
        <p:spPr/>
        <p:txBody>
          <a:bodyPr/>
          <a:lstStyle/>
          <a:p>
            <a:r>
              <a:rPr lang="en-US" sz="4400"/>
              <a:t>Visualize Data in Two Perspectives:</a:t>
            </a:r>
            <a:endParaRPr lang="en-US"/>
          </a:p>
        </p:txBody>
      </p:sp>
      <p:sp>
        <p:nvSpPr>
          <p:cNvPr id="11" name="TextBox 10">
            <a:extLst>
              <a:ext uri="{FF2B5EF4-FFF2-40B4-BE49-F238E27FC236}">
                <a16:creationId xmlns:a16="http://schemas.microsoft.com/office/drawing/2014/main" id="{91DF5025-A6D8-B5E8-9EE8-1B974104E38E}"/>
              </a:ext>
            </a:extLst>
          </p:cNvPr>
          <p:cNvSpPr txBox="1"/>
          <p:nvPr/>
        </p:nvSpPr>
        <p:spPr>
          <a:xfrm>
            <a:off x="1479353" y="3576638"/>
            <a:ext cx="4386262" cy="984885"/>
          </a:xfrm>
          <a:prstGeom prst="rect">
            <a:avLst/>
          </a:prstGeom>
          <a:noFill/>
        </p:spPr>
        <p:txBody>
          <a:bodyPr wrap="square" rtlCol="0">
            <a:spAutoFit/>
          </a:bodyPr>
          <a:lstStyle/>
          <a:p>
            <a:pPr algn="ctr"/>
            <a:r>
              <a:rPr lang="en-US" sz="4000" b="1">
                <a:latin typeface="Arial" panose="020B0604020202020204" pitchFamily="34" charset="0"/>
                <a:cs typeface="Arial" panose="020B0604020202020204" pitchFamily="34" charset="0"/>
              </a:rPr>
              <a:t>Looking Back</a:t>
            </a:r>
          </a:p>
          <a:p>
            <a:pPr algn="ctr"/>
            <a:endParaRPr lang="en-US">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7974C70-2C38-FE0A-A47C-C14E770FE495}"/>
              </a:ext>
            </a:extLst>
          </p:cNvPr>
          <p:cNvSpPr>
            <a:spLocks noGrp="1"/>
          </p:cNvSpPr>
          <p:nvPr>
            <p:ph idx="1"/>
          </p:nvPr>
        </p:nvSpPr>
        <p:spPr>
          <a:xfrm>
            <a:off x="660483" y="4388757"/>
            <a:ext cx="3402724" cy="2332718"/>
          </a:xfrm>
        </p:spPr>
        <p:txBody>
          <a:bodyPr/>
          <a:lstStyle/>
          <a:p>
            <a:pPr marL="0" indent="0" algn="ctr">
              <a:spcBef>
                <a:spcPts val="499"/>
              </a:spcBef>
              <a:buNone/>
            </a:pPr>
            <a:r>
              <a:rPr lang="en-US" sz="2800">
                <a:ea typeface="Calibri"/>
                <a:cs typeface="Arial" panose="020B0604020202020204" pitchFamily="34" charset="0"/>
                <a:sym typeface="Calibri"/>
              </a:rPr>
              <a:t>Determining Effectiveness:</a:t>
            </a:r>
          </a:p>
          <a:p>
            <a:pPr marL="0" indent="0" algn="ctr">
              <a:spcBef>
                <a:spcPts val="499"/>
              </a:spcBef>
              <a:buNone/>
            </a:pPr>
            <a:r>
              <a:rPr lang="en-US" sz="2800" b="1">
                <a:ea typeface="Calibri"/>
                <a:cs typeface="Arial" panose="020B0604020202020204" pitchFamily="34" charset="0"/>
                <a:sym typeface="Calibri"/>
              </a:rPr>
              <a:t>VALUE-ADDED GROWTH Data</a:t>
            </a:r>
          </a:p>
        </p:txBody>
      </p:sp>
      <p:sp>
        <p:nvSpPr>
          <p:cNvPr id="5" name="Slide Number Placeholder 4">
            <a:extLst>
              <a:ext uri="{FF2B5EF4-FFF2-40B4-BE49-F238E27FC236}">
                <a16:creationId xmlns:a16="http://schemas.microsoft.com/office/drawing/2014/main" id="{4A813516-69A5-491D-94C7-05DA9D4629D9}"/>
              </a:ext>
              <a:ext uri="{C183D7F6-B498-43B3-948B-1728B52AA6E4}">
                <adec:decorative xmlns:adec="http://schemas.microsoft.com/office/drawing/2017/decorative" val="1"/>
              </a:ext>
            </a:extLst>
          </p:cNvPr>
          <p:cNvSpPr>
            <a:spLocks noGrp="1"/>
          </p:cNvSpPr>
          <p:nvPr>
            <p:ph type="sldNum" sz="quarter" idx="12"/>
          </p:nvPr>
        </p:nvSpPr>
        <p:spPr/>
        <p:txBody>
          <a:bodyPr/>
          <a:lstStyle/>
          <a:p>
            <a:fld id="{C4713943-C894-3E43-ACC2-8F186DE5113B}" type="slidenum">
              <a:rPr lang="en-US" smtClean="0"/>
              <a:t>23</a:t>
            </a:fld>
            <a:endParaRPr lang="en-US"/>
          </a:p>
        </p:txBody>
      </p:sp>
      <p:sp>
        <p:nvSpPr>
          <p:cNvPr id="6" name="Content Placeholder 5">
            <a:extLst>
              <a:ext uri="{FF2B5EF4-FFF2-40B4-BE49-F238E27FC236}">
                <a16:creationId xmlns:a16="http://schemas.microsoft.com/office/drawing/2014/main" id="{36FFDC73-2614-410D-F1A0-C9D2A11DA4F8}"/>
              </a:ext>
            </a:extLst>
          </p:cNvPr>
          <p:cNvSpPr>
            <a:spLocks noGrp="1"/>
          </p:cNvSpPr>
          <p:nvPr>
            <p:ph idx="13"/>
          </p:nvPr>
        </p:nvSpPr>
        <p:spPr>
          <a:xfrm>
            <a:off x="3788879" y="4388757"/>
            <a:ext cx="3402724" cy="2332718"/>
          </a:xfrm>
        </p:spPr>
        <p:txBody>
          <a:bodyPr/>
          <a:lstStyle/>
          <a:p>
            <a:pPr marL="0" indent="0" algn="ctr">
              <a:spcBef>
                <a:spcPts val="499"/>
              </a:spcBef>
              <a:buNone/>
            </a:pPr>
            <a:r>
              <a:rPr lang="en-US" sz="2800">
                <a:cs typeface="Arial" panose="020B0604020202020204" pitchFamily="34" charset="0"/>
                <a:sym typeface="Calibri"/>
              </a:rPr>
              <a:t>Tracking </a:t>
            </a:r>
            <a:br>
              <a:rPr lang="en-US" sz="2800">
                <a:cs typeface="Arial" panose="020B0604020202020204" pitchFamily="34" charset="0"/>
                <a:sym typeface="Calibri"/>
              </a:rPr>
            </a:br>
            <a:r>
              <a:rPr lang="en-US" sz="2800">
                <a:cs typeface="Arial" panose="020B0604020202020204" pitchFamily="34" charset="0"/>
                <a:sym typeface="Calibri"/>
              </a:rPr>
              <a:t>Student Progress: </a:t>
            </a:r>
          </a:p>
          <a:p>
            <a:pPr marL="0" indent="0" algn="ctr">
              <a:spcBef>
                <a:spcPts val="499"/>
              </a:spcBef>
              <a:buNone/>
            </a:pPr>
            <a:r>
              <a:rPr lang="en-US" sz="2800" b="1">
                <a:cs typeface="Arial" panose="020B0604020202020204" pitchFamily="34" charset="0"/>
                <a:sym typeface="Calibri"/>
              </a:rPr>
              <a:t>TESTING History</a:t>
            </a:r>
            <a:endParaRPr lang="en-US" sz="2800" b="1">
              <a:cs typeface="Arial" panose="020B0604020202020204" pitchFamily="34" charset="0"/>
            </a:endParaRPr>
          </a:p>
          <a:p>
            <a:pPr marL="0" indent="0" algn="ctr">
              <a:buNone/>
            </a:pPr>
            <a:endParaRPr lang="en-US"/>
          </a:p>
        </p:txBody>
      </p:sp>
      <p:sp>
        <p:nvSpPr>
          <p:cNvPr id="10" name="Text Placeholder 10">
            <a:extLst>
              <a:ext uri="{FF2B5EF4-FFF2-40B4-BE49-F238E27FC236}">
                <a16:creationId xmlns:a16="http://schemas.microsoft.com/office/drawing/2014/main" id="{47950F2C-47A9-75FA-892D-E6D221D10F1D}"/>
              </a:ext>
            </a:extLst>
          </p:cNvPr>
          <p:cNvSpPr txBox="1">
            <a:spLocks/>
          </p:cNvSpPr>
          <p:nvPr/>
        </p:nvSpPr>
        <p:spPr>
          <a:xfrm>
            <a:off x="7170339" y="3576638"/>
            <a:ext cx="4386262" cy="9144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4000" b="1"/>
              <a:t>Looking Forward</a:t>
            </a:r>
          </a:p>
        </p:txBody>
      </p:sp>
      <p:sp>
        <p:nvSpPr>
          <p:cNvPr id="7" name="Content Placeholder 6">
            <a:extLst>
              <a:ext uri="{FF2B5EF4-FFF2-40B4-BE49-F238E27FC236}">
                <a16:creationId xmlns:a16="http://schemas.microsoft.com/office/drawing/2014/main" id="{4A0D405B-A532-04AE-6FA5-7B4524E40C84}"/>
              </a:ext>
            </a:extLst>
          </p:cNvPr>
          <p:cNvSpPr>
            <a:spLocks noGrp="1"/>
          </p:cNvSpPr>
          <p:nvPr>
            <p:ph idx="14"/>
          </p:nvPr>
        </p:nvSpPr>
        <p:spPr>
          <a:xfrm>
            <a:off x="7520038" y="4388757"/>
            <a:ext cx="3402724" cy="2332718"/>
          </a:xfrm>
        </p:spPr>
        <p:txBody>
          <a:bodyPr/>
          <a:lstStyle/>
          <a:p>
            <a:pPr marL="0" indent="0" algn="ctr">
              <a:spcBef>
                <a:spcPts val="499"/>
              </a:spcBef>
              <a:buNone/>
            </a:pPr>
            <a:r>
              <a:rPr lang="en-US">
                <a:ea typeface="Calibri"/>
                <a:cs typeface="Arial" panose="020B0604020202020204" pitchFamily="34" charset="0"/>
                <a:sym typeface="Calibri"/>
              </a:rPr>
              <a:t>Planning for Students’ Needs:</a:t>
            </a:r>
          </a:p>
          <a:p>
            <a:pPr marL="0" indent="0" algn="ctr">
              <a:spcBef>
                <a:spcPts val="499"/>
              </a:spcBef>
              <a:buNone/>
            </a:pPr>
            <a:r>
              <a:rPr lang="en-US" b="1">
                <a:ea typeface="Calibri"/>
                <a:cs typeface="Arial" panose="020B0604020202020204" pitchFamily="34" charset="0"/>
                <a:sym typeface="Calibri"/>
              </a:rPr>
              <a:t>Student PROJECTIONS </a:t>
            </a:r>
            <a:br>
              <a:rPr lang="en-US" b="1">
                <a:ea typeface="Calibri"/>
                <a:cs typeface="Arial" panose="020B0604020202020204" pitchFamily="34" charset="0"/>
                <a:sym typeface="Calibri"/>
              </a:rPr>
            </a:br>
            <a:r>
              <a:rPr lang="en-US" b="1">
                <a:ea typeface="Calibri"/>
                <a:cs typeface="Arial" panose="020B0604020202020204" pitchFamily="34" charset="0"/>
                <a:sym typeface="Calibri"/>
              </a:rPr>
              <a:t>to Achievement</a:t>
            </a:r>
          </a:p>
          <a:p>
            <a:pPr marL="0" indent="0" algn="ctr">
              <a:buNone/>
            </a:pPr>
            <a:endParaRPr lang="en-US"/>
          </a:p>
        </p:txBody>
      </p:sp>
      <p:pic>
        <p:nvPicPr>
          <p:cNvPr id="8" name="Picture 7">
            <a:extLst>
              <a:ext uri="{FF2B5EF4-FFF2-40B4-BE49-F238E27FC236}">
                <a16:creationId xmlns:a16="http://schemas.microsoft.com/office/drawing/2014/main" id="{8A1145E6-9C59-7880-21C4-EFFD138B629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478502" y="2000250"/>
            <a:ext cx="2387963" cy="1325563"/>
          </a:xfrm>
          <a:prstGeom prst="rect">
            <a:avLst/>
          </a:prstGeom>
        </p:spPr>
      </p:pic>
      <p:pic>
        <p:nvPicPr>
          <p:cNvPr id="9" name="Picture 8">
            <a:extLst>
              <a:ext uri="{FF2B5EF4-FFF2-40B4-BE49-F238E27FC236}">
                <a16:creationId xmlns:a16="http://schemas.microsoft.com/office/drawing/2014/main" id="{792FE121-84AD-F518-CAA5-D4F5DAF4F38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724400" y="1828800"/>
            <a:ext cx="2994001" cy="1513452"/>
          </a:xfrm>
          <a:prstGeom prst="rect">
            <a:avLst/>
          </a:prstGeom>
        </p:spPr>
      </p:pic>
      <p:sp>
        <p:nvSpPr>
          <p:cNvPr id="12" name="Rectangle 11">
            <a:extLst>
              <a:ext uri="{FF2B5EF4-FFF2-40B4-BE49-F238E27FC236}">
                <a16:creationId xmlns:a16="http://schemas.microsoft.com/office/drawing/2014/main" id="{C496AEFA-7692-6F34-1AE8-39B20F444B65}"/>
              </a:ext>
              <a:ext uri="{C183D7F6-B498-43B3-948B-1728B52AA6E4}">
                <adec:decorative xmlns:adec="http://schemas.microsoft.com/office/drawing/2017/decorative" val="1"/>
              </a:ext>
            </a:extLst>
          </p:cNvPr>
          <p:cNvSpPr/>
          <p:nvPr/>
        </p:nvSpPr>
        <p:spPr>
          <a:xfrm>
            <a:off x="1269238" y="1624013"/>
            <a:ext cx="4889500" cy="2819400"/>
          </a:xfrm>
          <a:prstGeom prst="rect">
            <a:avLst/>
          </a:prstGeom>
          <a:noFill/>
          <a:ln w="38100">
            <a:solidFill>
              <a:srgbClr val="CC6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v</a:t>
            </a:r>
          </a:p>
        </p:txBody>
      </p:sp>
    </p:spTree>
    <p:extLst>
      <p:ext uri="{BB962C8B-B14F-4D97-AF65-F5344CB8AC3E}">
        <p14:creationId xmlns:p14="http://schemas.microsoft.com/office/powerpoint/2010/main" val="258157786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heel(1)">
                                      <p:cBhvr>
                                        <p:cTn id="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A5F2C39-D3BD-6C45-51E7-369D8F1D0DF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5076" y="817556"/>
            <a:ext cx="1651000" cy="1651000"/>
          </a:xfrm>
          <a:prstGeom prst="rect">
            <a:avLst/>
          </a:prstGeom>
        </p:spPr>
      </p:pic>
      <p:sp>
        <p:nvSpPr>
          <p:cNvPr id="2" name="Title 1">
            <a:extLst>
              <a:ext uri="{FF2B5EF4-FFF2-40B4-BE49-F238E27FC236}">
                <a16:creationId xmlns:a16="http://schemas.microsoft.com/office/drawing/2014/main" id="{E69CEA2F-E9C9-CC69-2213-6D4B94394685}"/>
              </a:ext>
            </a:extLst>
          </p:cNvPr>
          <p:cNvSpPr>
            <a:spLocks noGrp="1"/>
          </p:cNvSpPr>
          <p:nvPr>
            <p:ph type="title"/>
          </p:nvPr>
        </p:nvSpPr>
        <p:spPr>
          <a:xfrm>
            <a:off x="838200" y="2321147"/>
            <a:ext cx="6019800" cy="1325563"/>
          </a:xfrm>
        </p:spPr>
        <p:txBody>
          <a:bodyPr>
            <a:normAutofit/>
          </a:bodyPr>
          <a:lstStyle/>
          <a:p>
            <a:r>
              <a:rPr lang="en-US" sz="4000"/>
              <a:t>LEA/District/School Value-Added Report</a:t>
            </a:r>
          </a:p>
        </p:txBody>
      </p:sp>
      <p:sp>
        <p:nvSpPr>
          <p:cNvPr id="3" name="Content Placeholder 2">
            <a:extLst>
              <a:ext uri="{FF2B5EF4-FFF2-40B4-BE49-F238E27FC236}">
                <a16:creationId xmlns:a16="http://schemas.microsoft.com/office/drawing/2014/main" id="{B234B535-B4CE-9BA8-92C6-6554FB5C29EF}"/>
              </a:ext>
              <a:ext uri="{C183D7F6-B498-43B3-948B-1728B52AA6E4}">
                <adec:decorative xmlns:adec="http://schemas.microsoft.com/office/drawing/2017/decorative" val="1"/>
              </a:ext>
            </a:extLst>
          </p:cNvPr>
          <p:cNvSpPr>
            <a:spLocks noGrp="1"/>
          </p:cNvSpPr>
          <p:nvPr>
            <p:ph idx="1"/>
          </p:nvPr>
        </p:nvSpPr>
        <p:spPr>
          <a:xfrm>
            <a:off x="838199" y="3692749"/>
            <a:ext cx="4822371" cy="2590801"/>
          </a:xfrm>
        </p:spPr>
        <p:txBody>
          <a:bodyPr/>
          <a:lstStyle/>
          <a:p>
            <a:pPr marL="0" indent="0">
              <a:buNone/>
            </a:pPr>
            <a:r>
              <a:rPr lang="en-US" b="1"/>
              <a:t>Question for Educators: </a:t>
            </a:r>
            <a:br>
              <a:rPr lang="en-US" b="1"/>
            </a:br>
            <a:r>
              <a:rPr lang="en-US"/>
              <a:t>Are all grade levels, content areas, and student groups meeting or exceeding the growth standard?</a:t>
            </a:r>
          </a:p>
        </p:txBody>
      </p:sp>
      <p:sp>
        <p:nvSpPr>
          <p:cNvPr id="5" name="Slide Number Placeholder 4">
            <a:extLst>
              <a:ext uri="{FF2B5EF4-FFF2-40B4-BE49-F238E27FC236}">
                <a16:creationId xmlns:a16="http://schemas.microsoft.com/office/drawing/2014/main" id="{122A524C-59D5-DF97-EF5E-708FE2D6E119}"/>
              </a:ext>
              <a:ext uri="{C183D7F6-B498-43B3-948B-1728B52AA6E4}">
                <adec:decorative xmlns:adec="http://schemas.microsoft.com/office/drawing/2017/decorative" val="1"/>
              </a:ext>
            </a:extLst>
          </p:cNvPr>
          <p:cNvSpPr>
            <a:spLocks noGrp="1"/>
          </p:cNvSpPr>
          <p:nvPr>
            <p:ph type="sldNum" sz="quarter" idx="12"/>
          </p:nvPr>
        </p:nvSpPr>
        <p:spPr/>
        <p:txBody>
          <a:bodyPr/>
          <a:lstStyle/>
          <a:p>
            <a:fld id="{C4713943-C894-3E43-ACC2-8F186DE5113B}" type="slidenum">
              <a:rPr lang="en-US" smtClean="0"/>
              <a:t>24</a:t>
            </a:fld>
            <a:endParaRPr lang="en-US"/>
          </a:p>
        </p:txBody>
      </p:sp>
      <p:sp>
        <p:nvSpPr>
          <p:cNvPr id="6" name="Content Placeholder 5">
            <a:extLst>
              <a:ext uri="{FF2B5EF4-FFF2-40B4-BE49-F238E27FC236}">
                <a16:creationId xmlns:a16="http://schemas.microsoft.com/office/drawing/2014/main" id="{A28C6DFB-FFF1-E4AB-401C-A9023BF04A59}"/>
              </a:ext>
              <a:ext uri="{C183D7F6-B498-43B3-948B-1728B52AA6E4}">
                <adec:decorative xmlns:adec="http://schemas.microsoft.com/office/drawing/2017/decorative" val="1"/>
              </a:ext>
            </a:extLst>
          </p:cNvPr>
          <p:cNvSpPr>
            <a:spLocks noGrp="1"/>
          </p:cNvSpPr>
          <p:nvPr>
            <p:ph idx="13"/>
          </p:nvPr>
        </p:nvSpPr>
        <p:spPr>
          <a:xfrm>
            <a:off x="4548354" y="7473156"/>
            <a:ext cx="3402724" cy="4351338"/>
          </a:xfrm>
        </p:spPr>
        <p:txBody>
          <a:bodyPr/>
          <a:lstStyle/>
          <a:p>
            <a:endParaRPr lang="en-US"/>
          </a:p>
        </p:txBody>
      </p:sp>
      <p:sp>
        <p:nvSpPr>
          <p:cNvPr id="7" name="Content Placeholder 6">
            <a:extLst>
              <a:ext uri="{FF2B5EF4-FFF2-40B4-BE49-F238E27FC236}">
                <a16:creationId xmlns:a16="http://schemas.microsoft.com/office/drawing/2014/main" id="{A889957E-B19B-353C-460E-87A7B4914F35}"/>
              </a:ext>
              <a:ext uri="{C183D7F6-B498-43B3-948B-1728B52AA6E4}">
                <adec:decorative xmlns:adec="http://schemas.microsoft.com/office/drawing/2017/decorative" val="1"/>
              </a:ext>
            </a:extLst>
          </p:cNvPr>
          <p:cNvSpPr>
            <a:spLocks noGrp="1"/>
          </p:cNvSpPr>
          <p:nvPr>
            <p:ph idx="14"/>
          </p:nvPr>
        </p:nvSpPr>
        <p:spPr>
          <a:xfrm>
            <a:off x="8258508" y="7473156"/>
            <a:ext cx="3402724" cy="4351338"/>
          </a:xfrm>
        </p:spPr>
        <p:txBody>
          <a:bodyPr/>
          <a:lstStyle/>
          <a:p>
            <a:endParaRPr lang="en-US"/>
          </a:p>
        </p:txBody>
      </p:sp>
      <p:pic>
        <p:nvPicPr>
          <p:cNvPr id="18" name="Picture 17" descr="Value-Added">
            <a:extLst>
              <a:ext uri="{FF2B5EF4-FFF2-40B4-BE49-F238E27FC236}">
                <a16:creationId xmlns:a16="http://schemas.microsoft.com/office/drawing/2014/main" id="{1AC92774-C732-4CA5-77CA-D27969A65F59}"/>
              </a:ext>
            </a:extLst>
          </p:cNvPr>
          <p:cNvPicPr>
            <a:picLocks noChangeAspect="1"/>
          </p:cNvPicPr>
          <p:nvPr/>
        </p:nvPicPr>
        <p:blipFill>
          <a:blip r:embed="rId4"/>
          <a:stretch>
            <a:fillRect/>
          </a:stretch>
        </p:blipFill>
        <p:spPr>
          <a:xfrm>
            <a:off x="6053941" y="1253330"/>
            <a:ext cx="5772824" cy="4472489"/>
          </a:xfrm>
          <a:prstGeom prst="rect">
            <a:avLst/>
          </a:prstGeom>
          <a:ln>
            <a:noFill/>
          </a:ln>
          <a:effectLst>
            <a:outerShdw blurRad="292100" dist="139700" dir="2700000" algn="tl" rotWithShape="0">
              <a:srgbClr val="333333">
                <a:alpha val="65000"/>
              </a:srgbClr>
            </a:outerShdw>
          </a:effectLst>
        </p:spPr>
      </p:pic>
      <p:pic>
        <p:nvPicPr>
          <p:cNvPr id="20" name="Picture 19" descr="Value-Added legend and labels">
            <a:extLst>
              <a:ext uri="{FF2B5EF4-FFF2-40B4-BE49-F238E27FC236}">
                <a16:creationId xmlns:a16="http://schemas.microsoft.com/office/drawing/2014/main" id="{7D24F9E8-1EEF-D12A-5D25-017974400790}"/>
              </a:ext>
            </a:extLst>
          </p:cNvPr>
          <p:cNvPicPr>
            <a:picLocks noChangeAspect="1"/>
          </p:cNvPicPr>
          <p:nvPr/>
        </p:nvPicPr>
        <p:blipFill>
          <a:blip r:embed="rId5"/>
          <a:stretch>
            <a:fillRect/>
          </a:stretch>
        </p:blipFill>
        <p:spPr>
          <a:xfrm>
            <a:off x="493704" y="4603522"/>
            <a:ext cx="11512024" cy="15810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7177929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7D2DA5-55C0-A1EC-F048-A8D83AA84358}"/>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076A7F13-FFF7-4A1C-9A11-9453EFA1547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5076" y="817556"/>
            <a:ext cx="1651000" cy="1651000"/>
          </a:xfrm>
          <a:prstGeom prst="rect">
            <a:avLst/>
          </a:prstGeom>
        </p:spPr>
      </p:pic>
      <p:sp>
        <p:nvSpPr>
          <p:cNvPr id="2" name="Title 1">
            <a:extLst>
              <a:ext uri="{FF2B5EF4-FFF2-40B4-BE49-F238E27FC236}">
                <a16:creationId xmlns:a16="http://schemas.microsoft.com/office/drawing/2014/main" id="{6BB0B8FD-5355-5CB6-DDD6-46373566B9BD}"/>
              </a:ext>
            </a:extLst>
          </p:cNvPr>
          <p:cNvSpPr>
            <a:spLocks noGrp="1"/>
          </p:cNvSpPr>
          <p:nvPr>
            <p:ph type="title"/>
          </p:nvPr>
        </p:nvSpPr>
        <p:spPr>
          <a:xfrm>
            <a:off x="838200" y="2321147"/>
            <a:ext cx="5123688" cy="1325563"/>
          </a:xfrm>
        </p:spPr>
        <p:txBody>
          <a:bodyPr>
            <a:normAutofit/>
          </a:bodyPr>
          <a:lstStyle/>
          <a:p>
            <a:r>
              <a:rPr lang="en-US" sz="4000"/>
              <a:t>Value-Added Summary</a:t>
            </a:r>
          </a:p>
        </p:txBody>
      </p:sp>
      <p:sp>
        <p:nvSpPr>
          <p:cNvPr id="3" name="Content Placeholder 2">
            <a:extLst>
              <a:ext uri="{FF2B5EF4-FFF2-40B4-BE49-F238E27FC236}">
                <a16:creationId xmlns:a16="http://schemas.microsoft.com/office/drawing/2014/main" id="{B795D3B4-2438-0E36-05E6-093415AEE19F}"/>
              </a:ext>
              <a:ext uri="{C183D7F6-B498-43B3-948B-1728B52AA6E4}">
                <adec:decorative xmlns:adec="http://schemas.microsoft.com/office/drawing/2017/decorative" val="1"/>
              </a:ext>
            </a:extLst>
          </p:cNvPr>
          <p:cNvSpPr>
            <a:spLocks noGrp="1"/>
          </p:cNvSpPr>
          <p:nvPr>
            <p:ph idx="1"/>
          </p:nvPr>
        </p:nvSpPr>
        <p:spPr>
          <a:xfrm>
            <a:off x="838199" y="3692749"/>
            <a:ext cx="4822371" cy="2590801"/>
          </a:xfrm>
        </p:spPr>
        <p:txBody>
          <a:bodyPr/>
          <a:lstStyle/>
          <a:p>
            <a:pPr marL="0" indent="0">
              <a:buNone/>
            </a:pPr>
            <a:r>
              <a:rPr lang="en-US" b="1"/>
              <a:t>Question for Educators: </a:t>
            </a:r>
            <a:br>
              <a:rPr lang="en-US" b="1"/>
            </a:br>
            <a:r>
              <a:rPr lang="en-US"/>
              <a:t>Are all grade levels, content areas, and student groups meeting or exceeding the growth standard – over time?</a:t>
            </a:r>
          </a:p>
        </p:txBody>
      </p:sp>
      <p:sp>
        <p:nvSpPr>
          <p:cNvPr id="5" name="Slide Number Placeholder 4">
            <a:extLst>
              <a:ext uri="{FF2B5EF4-FFF2-40B4-BE49-F238E27FC236}">
                <a16:creationId xmlns:a16="http://schemas.microsoft.com/office/drawing/2014/main" id="{FE6586D5-F4C5-6D9E-7439-F61D1CBB7F05}"/>
              </a:ext>
              <a:ext uri="{C183D7F6-B498-43B3-948B-1728B52AA6E4}">
                <adec:decorative xmlns:adec="http://schemas.microsoft.com/office/drawing/2017/decorative" val="1"/>
              </a:ext>
            </a:extLst>
          </p:cNvPr>
          <p:cNvSpPr>
            <a:spLocks noGrp="1"/>
          </p:cNvSpPr>
          <p:nvPr>
            <p:ph type="sldNum" sz="quarter" idx="12"/>
          </p:nvPr>
        </p:nvSpPr>
        <p:spPr/>
        <p:txBody>
          <a:bodyPr/>
          <a:lstStyle/>
          <a:p>
            <a:fld id="{C4713943-C894-3E43-ACC2-8F186DE5113B}" type="slidenum">
              <a:rPr lang="en-US" smtClean="0"/>
              <a:t>25</a:t>
            </a:fld>
            <a:endParaRPr lang="en-US"/>
          </a:p>
        </p:txBody>
      </p:sp>
      <p:sp>
        <p:nvSpPr>
          <p:cNvPr id="6" name="Content Placeholder 5">
            <a:extLst>
              <a:ext uri="{FF2B5EF4-FFF2-40B4-BE49-F238E27FC236}">
                <a16:creationId xmlns:a16="http://schemas.microsoft.com/office/drawing/2014/main" id="{8F467496-CF2E-C58D-C184-D6EBA7953D3B}"/>
              </a:ext>
              <a:ext uri="{C183D7F6-B498-43B3-948B-1728B52AA6E4}">
                <adec:decorative xmlns:adec="http://schemas.microsoft.com/office/drawing/2017/decorative" val="1"/>
              </a:ext>
            </a:extLst>
          </p:cNvPr>
          <p:cNvSpPr>
            <a:spLocks noGrp="1"/>
          </p:cNvSpPr>
          <p:nvPr>
            <p:ph idx="13"/>
          </p:nvPr>
        </p:nvSpPr>
        <p:spPr>
          <a:xfrm>
            <a:off x="4548354" y="7473156"/>
            <a:ext cx="3402724" cy="4351338"/>
          </a:xfrm>
        </p:spPr>
        <p:txBody>
          <a:bodyPr/>
          <a:lstStyle/>
          <a:p>
            <a:endParaRPr lang="en-US"/>
          </a:p>
        </p:txBody>
      </p:sp>
      <p:sp>
        <p:nvSpPr>
          <p:cNvPr id="7" name="Content Placeholder 6">
            <a:extLst>
              <a:ext uri="{FF2B5EF4-FFF2-40B4-BE49-F238E27FC236}">
                <a16:creationId xmlns:a16="http://schemas.microsoft.com/office/drawing/2014/main" id="{DCDBD29A-D50E-F184-6848-ADC9BD4FEB73}"/>
              </a:ext>
              <a:ext uri="{C183D7F6-B498-43B3-948B-1728B52AA6E4}">
                <adec:decorative xmlns:adec="http://schemas.microsoft.com/office/drawing/2017/decorative" val="1"/>
              </a:ext>
            </a:extLst>
          </p:cNvPr>
          <p:cNvSpPr>
            <a:spLocks noGrp="1"/>
          </p:cNvSpPr>
          <p:nvPr>
            <p:ph idx="14"/>
          </p:nvPr>
        </p:nvSpPr>
        <p:spPr>
          <a:xfrm>
            <a:off x="8258508" y="7473156"/>
            <a:ext cx="3402724" cy="4351338"/>
          </a:xfrm>
        </p:spPr>
        <p:txBody>
          <a:bodyPr/>
          <a:lstStyle/>
          <a:p>
            <a:endParaRPr lang="en-US"/>
          </a:p>
        </p:txBody>
      </p:sp>
      <p:pic>
        <p:nvPicPr>
          <p:cNvPr id="8" name="Picture 7" descr="Value-Added Summary">
            <a:extLst>
              <a:ext uri="{FF2B5EF4-FFF2-40B4-BE49-F238E27FC236}">
                <a16:creationId xmlns:a16="http://schemas.microsoft.com/office/drawing/2014/main" id="{5D2D2DBA-E12A-CC7A-CBC8-0F0D6E834ADD}"/>
              </a:ext>
            </a:extLst>
          </p:cNvPr>
          <p:cNvPicPr>
            <a:picLocks noChangeAspect="1"/>
          </p:cNvPicPr>
          <p:nvPr/>
        </p:nvPicPr>
        <p:blipFill>
          <a:blip r:embed="rId4"/>
          <a:stretch>
            <a:fillRect/>
          </a:stretch>
        </p:blipFill>
        <p:spPr>
          <a:xfrm>
            <a:off x="6344965" y="264416"/>
            <a:ext cx="4822371" cy="609193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99925192"/>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E9FB2A-7C2C-2DE4-4081-B7F369A31F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43FFFB-E572-C64D-6A52-0B448056C9F7}"/>
              </a:ext>
            </a:extLst>
          </p:cNvPr>
          <p:cNvSpPr>
            <a:spLocks noGrp="1"/>
          </p:cNvSpPr>
          <p:nvPr>
            <p:ph type="title"/>
          </p:nvPr>
        </p:nvSpPr>
        <p:spPr/>
        <p:txBody>
          <a:bodyPr/>
          <a:lstStyle/>
          <a:p>
            <a:r>
              <a:rPr lang="en-US"/>
              <a:t>LEA/District Value-Added Summary:</a:t>
            </a:r>
            <a:br>
              <a:rPr lang="en-US"/>
            </a:br>
            <a:r>
              <a:rPr lang="en-US" b="0"/>
              <a:t>Last Two Years</a:t>
            </a:r>
            <a:endParaRPr lang="en-US"/>
          </a:p>
        </p:txBody>
      </p:sp>
      <p:sp>
        <p:nvSpPr>
          <p:cNvPr id="5" name="Slide Number Placeholder 4">
            <a:extLst>
              <a:ext uri="{FF2B5EF4-FFF2-40B4-BE49-F238E27FC236}">
                <a16:creationId xmlns:a16="http://schemas.microsoft.com/office/drawing/2014/main" id="{66102886-4A21-D9F4-A6CD-3008E79F8621}"/>
              </a:ext>
              <a:ext uri="{C183D7F6-B498-43B3-948B-1728B52AA6E4}">
                <adec:decorative xmlns:adec="http://schemas.microsoft.com/office/drawing/2017/decorative" val="1"/>
              </a:ext>
            </a:extLst>
          </p:cNvPr>
          <p:cNvSpPr>
            <a:spLocks noGrp="1"/>
          </p:cNvSpPr>
          <p:nvPr>
            <p:ph type="sldNum" sz="quarter" idx="12"/>
          </p:nvPr>
        </p:nvSpPr>
        <p:spPr/>
        <p:txBody>
          <a:bodyPr/>
          <a:lstStyle/>
          <a:p>
            <a:fld id="{C4713943-C894-3E43-ACC2-8F186DE5113B}" type="slidenum">
              <a:rPr lang="en-US" smtClean="0"/>
              <a:t>26</a:t>
            </a:fld>
            <a:endParaRPr lang="en-US"/>
          </a:p>
        </p:txBody>
      </p:sp>
      <p:sp>
        <p:nvSpPr>
          <p:cNvPr id="3" name="Picture Placeholder 2">
            <a:extLst>
              <a:ext uri="{FF2B5EF4-FFF2-40B4-BE49-F238E27FC236}">
                <a16:creationId xmlns:a16="http://schemas.microsoft.com/office/drawing/2014/main" id="{4BE5A1A1-3554-107F-747A-0419E9D012D8}"/>
              </a:ext>
            </a:extLst>
          </p:cNvPr>
          <p:cNvSpPr>
            <a:spLocks noGrp="1"/>
          </p:cNvSpPr>
          <p:nvPr>
            <p:ph type="pic" sz="quarter" idx="13"/>
          </p:nvPr>
        </p:nvSpPr>
        <p:spPr/>
        <p:txBody>
          <a:bodyPr/>
          <a:lstStyle/>
          <a:p>
            <a:endParaRPr lang="en-US"/>
          </a:p>
        </p:txBody>
      </p:sp>
    </p:spTree>
    <p:extLst>
      <p:ext uri="{BB962C8B-B14F-4D97-AF65-F5344CB8AC3E}">
        <p14:creationId xmlns:p14="http://schemas.microsoft.com/office/powerpoint/2010/main" val="1850341360"/>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4E718-875D-2524-9ECA-750E3A303395}"/>
              </a:ext>
            </a:extLst>
          </p:cNvPr>
          <p:cNvSpPr>
            <a:spLocks noGrp="1"/>
          </p:cNvSpPr>
          <p:nvPr>
            <p:ph type="title"/>
          </p:nvPr>
        </p:nvSpPr>
        <p:spPr/>
        <p:txBody>
          <a:bodyPr/>
          <a:lstStyle/>
          <a:p>
            <a:r>
              <a:rPr lang="en-US"/>
              <a:t>How Might Educators Use </a:t>
            </a:r>
            <a:br>
              <a:rPr lang="en-US"/>
            </a:br>
            <a:r>
              <a:rPr lang="en-US"/>
              <a:t>PVAAS Growth Reports?</a:t>
            </a:r>
          </a:p>
        </p:txBody>
      </p:sp>
      <p:sp>
        <p:nvSpPr>
          <p:cNvPr id="3" name="Content Placeholder 2">
            <a:extLst>
              <a:ext uri="{FF2B5EF4-FFF2-40B4-BE49-F238E27FC236}">
                <a16:creationId xmlns:a16="http://schemas.microsoft.com/office/drawing/2014/main" id="{A8CAB78B-9F0F-14BA-6E7A-0C52C322180B}"/>
              </a:ext>
            </a:extLst>
          </p:cNvPr>
          <p:cNvSpPr>
            <a:spLocks noGrp="1"/>
          </p:cNvSpPr>
          <p:nvPr>
            <p:ph idx="1"/>
          </p:nvPr>
        </p:nvSpPr>
        <p:spPr>
          <a:xfrm>
            <a:off x="838200" y="1825625"/>
            <a:ext cx="7913914" cy="4667250"/>
          </a:xfrm>
        </p:spPr>
        <p:txBody>
          <a:bodyPr>
            <a:normAutofit/>
          </a:bodyPr>
          <a:lstStyle/>
          <a:p>
            <a:pPr>
              <a:buFont typeface="Wingdings" panose="05000000000000000000" pitchFamily="2" charset="2"/>
              <a:buChar char="§"/>
            </a:pPr>
            <a:r>
              <a:rPr lang="en-US" sz="2800" b="1"/>
              <a:t>LEA/District Administrators use them to:</a:t>
            </a:r>
          </a:p>
          <a:p>
            <a:pPr marL="749808" lvl="1" indent="-457200">
              <a:buFont typeface="Arial" panose="020B0604020202020204" pitchFamily="34" charset="0"/>
              <a:buChar char="•"/>
            </a:pPr>
            <a:r>
              <a:rPr lang="en-US" sz="2200"/>
              <a:t>Inform LEA/district continuous improvement efforts</a:t>
            </a:r>
          </a:p>
          <a:p>
            <a:pPr marL="749808" lvl="1" indent="-457200">
              <a:buFont typeface="Arial" panose="020B0604020202020204" pitchFamily="34" charset="0"/>
              <a:buChar char="•"/>
            </a:pPr>
            <a:r>
              <a:rPr lang="en-US" sz="2200"/>
              <a:t>Plan for resource allocation and professional learning</a:t>
            </a:r>
          </a:p>
          <a:p>
            <a:pPr>
              <a:buFont typeface="Wingdings" panose="05000000000000000000" pitchFamily="2" charset="2"/>
              <a:buChar char="§"/>
            </a:pPr>
            <a:r>
              <a:rPr lang="en-US" sz="2800" b="1"/>
              <a:t>School Administrators use them to:</a:t>
            </a:r>
          </a:p>
          <a:p>
            <a:pPr marL="635508" lvl="1" indent="-342900">
              <a:buFont typeface="Arial" panose="020B0604020202020204" pitchFamily="34" charset="0"/>
              <a:buChar char="•"/>
            </a:pPr>
            <a:r>
              <a:rPr lang="en-US" sz="2200"/>
              <a:t>Enhance the professional growth of teachers</a:t>
            </a:r>
          </a:p>
          <a:p>
            <a:pPr marL="635508" lvl="1" indent="-342900">
              <a:buFont typeface="Arial" panose="020B0604020202020204" pitchFamily="34" charset="0"/>
              <a:buChar char="•"/>
            </a:pPr>
            <a:r>
              <a:rPr lang="en-US" sz="2200"/>
              <a:t>Set goals, priorities and focus areas (schoolwide, grade and subject levels)</a:t>
            </a:r>
          </a:p>
          <a:p>
            <a:pPr marL="635508" lvl="1" indent="-342900">
              <a:buFont typeface="Arial" panose="020B0604020202020204" pitchFamily="34" charset="0"/>
              <a:buChar char="•"/>
            </a:pPr>
            <a:r>
              <a:rPr lang="en-US" sz="2200"/>
              <a:t>Plan professional learning and student supports</a:t>
            </a:r>
          </a:p>
          <a:p>
            <a:pPr>
              <a:buFont typeface="Wingdings" panose="05000000000000000000" pitchFamily="2" charset="2"/>
              <a:buChar char="§"/>
            </a:pPr>
            <a:r>
              <a:rPr lang="en-US" sz="2800" b="1"/>
              <a:t>Teachers use them to:</a:t>
            </a:r>
          </a:p>
          <a:p>
            <a:pPr marL="635508" lvl="1" indent="-342900">
              <a:buFont typeface="Arial" panose="020B0604020202020204" pitchFamily="34" charset="0"/>
              <a:buChar char="•"/>
            </a:pPr>
            <a:r>
              <a:rPr lang="en-US" sz="2200"/>
              <a:t>Reflect on impact of instructional practices</a:t>
            </a:r>
          </a:p>
          <a:p>
            <a:pPr marL="635508" lvl="1" indent="-342900">
              <a:buFont typeface="Arial" panose="020B0604020202020204" pitchFamily="34" charset="0"/>
              <a:buChar char="•"/>
            </a:pPr>
            <a:r>
              <a:rPr lang="en-US" sz="2200"/>
              <a:t>Assess student needs and pathways to proficiency</a:t>
            </a:r>
            <a:endParaRPr lang="en-US"/>
          </a:p>
          <a:p>
            <a:pPr lvl="1"/>
            <a:endParaRPr lang="en-US"/>
          </a:p>
          <a:p>
            <a:endParaRPr lang="en-US"/>
          </a:p>
        </p:txBody>
      </p:sp>
      <p:sp>
        <p:nvSpPr>
          <p:cNvPr id="5" name="Slide Number Placeholder 4">
            <a:extLst>
              <a:ext uri="{FF2B5EF4-FFF2-40B4-BE49-F238E27FC236}">
                <a16:creationId xmlns:a16="http://schemas.microsoft.com/office/drawing/2014/main" id="{9AABC848-D8CD-B440-C567-02377BB3C120}"/>
              </a:ext>
              <a:ext uri="{C183D7F6-B498-43B3-948B-1728B52AA6E4}">
                <adec:decorative xmlns:adec="http://schemas.microsoft.com/office/drawing/2017/decorative" val="1"/>
              </a:ext>
            </a:extLst>
          </p:cNvPr>
          <p:cNvSpPr>
            <a:spLocks noGrp="1"/>
          </p:cNvSpPr>
          <p:nvPr>
            <p:ph type="sldNum" sz="quarter" idx="12"/>
          </p:nvPr>
        </p:nvSpPr>
        <p:spPr/>
        <p:txBody>
          <a:bodyPr/>
          <a:lstStyle/>
          <a:p>
            <a:fld id="{C4713943-C894-3E43-ACC2-8F186DE5113B}" type="slidenum">
              <a:rPr lang="en-US" smtClean="0"/>
              <a:t>27</a:t>
            </a:fld>
            <a:endParaRPr lang="en-US"/>
          </a:p>
        </p:txBody>
      </p:sp>
      <p:pic>
        <p:nvPicPr>
          <p:cNvPr id="6" name="Picture 5">
            <a:extLst>
              <a:ext uri="{FF2B5EF4-FFF2-40B4-BE49-F238E27FC236}">
                <a16:creationId xmlns:a16="http://schemas.microsoft.com/office/drawing/2014/main" id="{CD94876F-360F-E8CC-0CA7-C84C1BF9B88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64563" y="741560"/>
            <a:ext cx="2164842" cy="2164842"/>
          </a:xfrm>
          <a:prstGeom prst="rect">
            <a:avLst/>
          </a:prstGeom>
        </p:spPr>
      </p:pic>
      <p:pic>
        <p:nvPicPr>
          <p:cNvPr id="7" name="Picture 6">
            <a:extLst>
              <a:ext uri="{FF2B5EF4-FFF2-40B4-BE49-F238E27FC236}">
                <a16:creationId xmlns:a16="http://schemas.microsoft.com/office/drawing/2014/main" id="{90E1F70A-0D13-5D6A-366C-0F70F7DEFA88}"/>
              </a:ext>
              <a:ext uri="{C183D7F6-B498-43B3-948B-1728B52AA6E4}">
                <adec:decorative xmlns:adec="http://schemas.microsoft.com/office/drawing/2017/decorative" val="1"/>
              </a:ext>
            </a:extLst>
          </p:cNvPr>
          <p:cNvPicPr>
            <a:picLocks noChangeAspect="1"/>
          </p:cNvPicPr>
          <p:nvPr/>
        </p:nvPicPr>
        <p:blipFill>
          <a:blip r:embed="rId4"/>
          <a:srcRect t="15401" b="15401"/>
          <a:stretch/>
        </p:blipFill>
        <p:spPr>
          <a:xfrm>
            <a:off x="9164564" y="2700193"/>
            <a:ext cx="2113035" cy="1466422"/>
          </a:xfrm>
          <a:prstGeom prst="rect">
            <a:avLst/>
          </a:prstGeom>
        </p:spPr>
      </p:pic>
      <p:pic>
        <p:nvPicPr>
          <p:cNvPr id="8" name="Picture 7">
            <a:extLst>
              <a:ext uri="{FF2B5EF4-FFF2-40B4-BE49-F238E27FC236}">
                <a16:creationId xmlns:a16="http://schemas.microsoft.com/office/drawing/2014/main" id="{CD2719EA-A875-03F3-D54D-F2D3449C23F4}"/>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69138" y="3759794"/>
            <a:ext cx="2184662" cy="2184662"/>
          </a:xfrm>
          <a:prstGeom prst="rect">
            <a:avLst/>
          </a:prstGeom>
        </p:spPr>
      </p:pic>
    </p:spTree>
    <p:extLst>
      <p:ext uri="{BB962C8B-B14F-4D97-AF65-F5344CB8AC3E}">
        <p14:creationId xmlns:p14="http://schemas.microsoft.com/office/powerpoint/2010/main" val="1597742032"/>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4B013-8688-420C-29FD-83D5D9AFE8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514EFD-5BA4-333E-7D50-DDD8924CF44A}"/>
              </a:ext>
            </a:extLst>
          </p:cNvPr>
          <p:cNvSpPr>
            <a:spLocks noGrp="1"/>
          </p:cNvSpPr>
          <p:nvPr>
            <p:ph type="title"/>
          </p:nvPr>
        </p:nvSpPr>
        <p:spPr/>
        <p:txBody>
          <a:bodyPr/>
          <a:lstStyle/>
          <a:p>
            <a:r>
              <a:rPr lang="en-US" sz="4400"/>
              <a:t>Visualizing Data in Two Perspectives:</a:t>
            </a:r>
            <a:endParaRPr lang="en-US"/>
          </a:p>
        </p:txBody>
      </p:sp>
      <p:sp>
        <p:nvSpPr>
          <p:cNvPr id="11" name="TextBox 10">
            <a:extLst>
              <a:ext uri="{FF2B5EF4-FFF2-40B4-BE49-F238E27FC236}">
                <a16:creationId xmlns:a16="http://schemas.microsoft.com/office/drawing/2014/main" id="{AB40558E-BB27-5A4B-0E64-4570F98611AC}"/>
              </a:ext>
            </a:extLst>
          </p:cNvPr>
          <p:cNvSpPr txBox="1"/>
          <p:nvPr/>
        </p:nvSpPr>
        <p:spPr>
          <a:xfrm>
            <a:off x="1479353" y="3576638"/>
            <a:ext cx="4386262" cy="984885"/>
          </a:xfrm>
          <a:prstGeom prst="rect">
            <a:avLst/>
          </a:prstGeom>
          <a:noFill/>
        </p:spPr>
        <p:txBody>
          <a:bodyPr wrap="square" rtlCol="0">
            <a:spAutoFit/>
          </a:bodyPr>
          <a:lstStyle/>
          <a:p>
            <a:pPr algn="ctr"/>
            <a:r>
              <a:rPr lang="en-US" sz="4000" b="1">
                <a:latin typeface="Arial" panose="020B0604020202020204" pitchFamily="34" charset="0"/>
                <a:cs typeface="Arial" panose="020B0604020202020204" pitchFamily="34" charset="0"/>
              </a:rPr>
              <a:t>Looking Back</a:t>
            </a:r>
          </a:p>
          <a:p>
            <a:pPr algn="ctr"/>
            <a:endParaRPr lang="en-US">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B7FE0945-7F4E-F0F9-5935-F9A191AE4A93}"/>
              </a:ext>
            </a:extLst>
          </p:cNvPr>
          <p:cNvSpPr>
            <a:spLocks noGrp="1"/>
          </p:cNvSpPr>
          <p:nvPr>
            <p:ph idx="1"/>
          </p:nvPr>
        </p:nvSpPr>
        <p:spPr>
          <a:xfrm>
            <a:off x="660483" y="4388757"/>
            <a:ext cx="3402724" cy="2332718"/>
          </a:xfrm>
        </p:spPr>
        <p:txBody>
          <a:bodyPr/>
          <a:lstStyle/>
          <a:p>
            <a:pPr marL="0" indent="0" algn="ctr">
              <a:spcBef>
                <a:spcPts val="499"/>
              </a:spcBef>
              <a:buNone/>
            </a:pPr>
            <a:r>
              <a:rPr lang="en-US" sz="2800">
                <a:ea typeface="Calibri"/>
                <a:cs typeface="Arial" panose="020B0604020202020204" pitchFamily="34" charset="0"/>
                <a:sym typeface="Calibri"/>
              </a:rPr>
              <a:t>Determining Effectiveness:</a:t>
            </a:r>
          </a:p>
          <a:p>
            <a:pPr marL="0" indent="0" algn="ctr">
              <a:spcBef>
                <a:spcPts val="499"/>
              </a:spcBef>
              <a:buNone/>
            </a:pPr>
            <a:r>
              <a:rPr lang="en-US" sz="2800" b="1">
                <a:ea typeface="Calibri"/>
                <a:cs typeface="Arial" panose="020B0604020202020204" pitchFamily="34" charset="0"/>
                <a:sym typeface="Calibri"/>
              </a:rPr>
              <a:t>VALUE-ADDED GROWTH Data</a:t>
            </a:r>
          </a:p>
        </p:txBody>
      </p:sp>
      <p:sp>
        <p:nvSpPr>
          <p:cNvPr id="5" name="Slide Number Placeholder 4">
            <a:extLst>
              <a:ext uri="{FF2B5EF4-FFF2-40B4-BE49-F238E27FC236}">
                <a16:creationId xmlns:a16="http://schemas.microsoft.com/office/drawing/2014/main" id="{D6370091-E5C1-5A8C-02C2-8C7199CEDDCE}"/>
              </a:ext>
              <a:ext uri="{C183D7F6-B498-43B3-948B-1728B52AA6E4}">
                <adec:decorative xmlns:adec="http://schemas.microsoft.com/office/drawing/2017/decorative" val="1"/>
              </a:ext>
            </a:extLst>
          </p:cNvPr>
          <p:cNvSpPr>
            <a:spLocks noGrp="1"/>
          </p:cNvSpPr>
          <p:nvPr>
            <p:ph type="sldNum" sz="quarter" idx="12"/>
          </p:nvPr>
        </p:nvSpPr>
        <p:spPr/>
        <p:txBody>
          <a:bodyPr/>
          <a:lstStyle/>
          <a:p>
            <a:fld id="{C4713943-C894-3E43-ACC2-8F186DE5113B}" type="slidenum">
              <a:rPr lang="en-US" smtClean="0"/>
              <a:t>28</a:t>
            </a:fld>
            <a:endParaRPr lang="en-US"/>
          </a:p>
        </p:txBody>
      </p:sp>
      <p:sp>
        <p:nvSpPr>
          <p:cNvPr id="6" name="Content Placeholder 5">
            <a:extLst>
              <a:ext uri="{FF2B5EF4-FFF2-40B4-BE49-F238E27FC236}">
                <a16:creationId xmlns:a16="http://schemas.microsoft.com/office/drawing/2014/main" id="{1383FA36-A359-3130-E013-970FB0BA2EA0}"/>
              </a:ext>
            </a:extLst>
          </p:cNvPr>
          <p:cNvSpPr>
            <a:spLocks noGrp="1"/>
          </p:cNvSpPr>
          <p:nvPr>
            <p:ph idx="13"/>
          </p:nvPr>
        </p:nvSpPr>
        <p:spPr>
          <a:xfrm>
            <a:off x="3788879" y="4388757"/>
            <a:ext cx="3402724" cy="2332718"/>
          </a:xfrm>
        </p:spPr>
        <p:txBody>
          <a:bodyPr/>
          <a:lstStyle/>
          <a:p>
            <a:pPr marL="0" indent="0" algn="ctr">
              <a:spcBef>
                <a:spcPts val="499"/>
              </a:spcBef>
              <a:buNone/>
            </a:pPr>
            <a:r>
              <a:rPr lang="en-US" sz="2800">
                <a:cs typeface="Arial" panose="020B0604020202020204" pitchFamily="34" charset="0"/>
                <a:sym typeface="Calibri"/>
              </a:rPr>
              <a:t>Tracking </a:t>
            </a:r>
            <a:br>
              <a:rPr lang="en-US" sz="2800">
                <a:cs typeface="Arial" panose="020B0604020202020204" pitchFamily="34" charset="0"/>
                <a:sym typeface="Calibri"/>
              </a:rPr>
            </a:br>
            <a:r>
              <a:rPr lang="en-US" sz="2800">
                <a:cs typeface="Arial" panose="020B0604020202020204" pitchFamily="34" charset="0"/>
                <a:sym typeface="Calibri"/>
              </a:rPr>
              <a:t>Student Progress: </a:t>
            </a:r>
          </a:p>
          <a:p>
            <a:pPr marL="0" indent="0" algn="ctr">
              <a:spcBef>
                <a:spcPts val="499"/>
              </a:spcBef>
              <a:buNone/>
            </a:pPr>
            <a:r>
              <a:rPr lang="en-US" sz="2800" b="1">
                <a:cs typeface="Arial" panose="020B0604020202020204" pitchFamily="34" charset="0"/>
                <a:sym typeface="Calibri"/>
              </a:rPr>
              <a:t>TESTING History</a:t>
            </a:r>
            <a:endParaRPr lang="en-US" sz="2800" b="1">
              <a:cs typeface="Arial" panose="020B0604020202020204" pitchFamily="34" charset="0"/>
            </a:endParaRPr>
          </a:p>
          <a:p>
            <a:pPr marL="0" indent="0" algn="ctr">
              <a:buNone/>
            </a:pPr>
            <a:endParaRPr lang="en-US"/>
          </a:p>
        </p:txBody>
      </p:sp>
      <p:sp>
        <p:nvSpPr>
          <p:cNvPr id="10" name="Text Placeholder 10">
            <a:extLst>
              <a:ext uri="{FF2B5EF4-FFF2-40B4-BE49-F238E27FC236}">
                <a16:creationId xmlns:a16="http://schemas.microsoft.com/office/drawing/2014/main" id="{CE6079E8-3C6B-3771-90EA-0B24E23CF9A3}"/>
              </a:ext>
            </a:extLst>
          </p:cNvPr>
          <p:cNvSpPr txBox="1">
            <a:spLocks/>
          </p:cNvSpPr>
          <p:nvPr/>
        </p:nvSpPr>
        <p:spPr>
          <a:xfrm>
            <a:off x="7170339" y="3576638"/>
            <a:ext cx="4386262" cy="9144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4000" b="1"/>
              <a:t>Looking Forward</a:t>
            </a:r>
          </a:p>
        </p:txBody>
      </p:sp>
      <p:sp>
        <p:nvSpPr>
          <p:cNvPr id="7" name="Content Placeholder 6">
            <a:extLst>
              <a:ext uri="{FF2B5EF4-FFF2-40B4-BE49-F238E27FC236}">
                <a16:creationId xmlns:a16="http://schemas.microsoft.com/office/drawing/2014/main" id="{CB36B657-7E7D-355B-5CE3-731C20FD1634}"/>
              </a:ext>
            </a:extLst>
          </p:cNvPr>
          <p:cNvSpPr>
            <a:spLocks noGrp="1"/>
          </p:cNvSpPr>
          <p:nvPr>
            <p:ph idx="14"/>
          </p:nvPr>
        </p:nvSpPr>
        <p:spPr>
          <a:xfrm>
            <a:off x="7520038" y="4388757"/>
            <a:ext cx="3402724" cy="2332718"/>
          </a:xfrm>
        </p:spPr>
        <p:txBody>
          <a:bodyPr/>
          <a:lstStyle/>
          <a:p>
            <a:pPr marL="0" indent="0" algn="ctr">
              <a:spcBef>
                <a:spcPts val="499"/>
              </a:spcBef>
              <a:buNone/>
            </a:pPr>
            <a:r>
              <a:rPr lang="en-US">
                <a:ea typeface="Calibri"/>
                <a:cs typeface="Arial" panose="020B0604020202020204" pitchFamily="34" charset="0"/>
                <a:sym typeface="Calibri"/>
              </a:rPr>
              <a:t>Planning for Students’ Needs:</a:t>
            </a:r>
          </a:p>
          <a:p>
            <a:pPr marL="0" indent="0" algn="ctr">
              <a:spcBef>
                <a:spcPts val="499"/>
              </a:spcBef>
              <a:buNone/>
            </a:pPr>
            <a:r>
              <a:rPr lang="en-US" b="1">
                <a:ea typeface="Calibri"/>
                <a:cs typeface="Arial" panose="020B0604020202020204" pitchFamily="34" charset="0"/>
                <a:sym typeface="Calibri"/>
              </a:rPr>
              <a:t>Student PROJECTIONS </a:t>
            </a:r>
            <a:br>
              <a:rPr lang="en-US" b="1">
                <a:ea typeface="Calibri"/>
                <a:cs typeface="Arial" panose="020B0604020202020204" pitchFamily="34" charset="0"/>
                <a:sym typeface="Calibri"/>
              </a:rPr>
            </a:br>
            <a:r>
              <a:rPr lang="en-US" b="1">
                <a:ea typeface="Calibri"/>
                <a:cs typeface="Arial" panose="020B0604020202020204" pitchFamily="34" charset="0"/>
                <a:sym typeface="Calibri"/>
              </a:rPr>
              <a:t>to Achievement</a:t>
            </a:r>
          </a:p>
          <a:p>
            <a:pPr marL="0" indent="0" algn="ctr">
              <a:buNone/>
            </a:pPr>
            <a:endParaRPr lang="en-US"/>
          </a:p>
        </p:txBody>
      </p:sp>
      <p:pic>
        <p:nvPicPr>
          <p:cNvPr id="8" name="Picture 7">
            <a:extLst>
              <a:ext uri="{FF2B5EF4-FFF2-40B4-BE49-F238E27FC236}">
                <a16:creationId xmlns:a16="http://schemas.microsoft.com/office/drawing/2014/main" id="{9BE8A4BA-9A63-CD7D-04DA-F3153DFF3A2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478502" y="2047875"/>
            <a:ext cx="2387963" cy="1325563"/>
          </a:xfrm>
          <a:prstGeom prst="rect">
            <a:avLst/>
          </a:prstGeom>
        </p:spPr>
      </p:pic>
      <p:pic>
        <p:nvPicPr>
          <p:cNvPr id="9" name="Picture 8">
            <a:extLst>
              <a:ext uri="{FF2B5EF4-FFF2-40B4-BE49-F238E27FC236}">
                <a16:creationId xmlns:a16="http://schemas.microsoft.com/office/drawing/2014/main" id="{3588C98D-BD44-CDB3-6EFE-5F41BCA8170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724400" y="1828800"/>
            <a:ext cx="2994001" cy="1513452"/>
          </a:xfrm>
          <a:prstGeom prst="rect">
            <a:avLst/>
          </a:prstGeom>
        </p:spPr>
      </p:pic>
      <p:sp>
        <p:nvSpPr>
          <p:cNvPr id="12" name="Rectangle 11">
            <a:extLst>
              <a:ext uri="{FF2B5EF4-FFF2-40B4-BE49-F238E27FC236}">
                <a16:creationId xmlns:a16="http://schemas.microsoft.com/office/drawing/2014/main" id="{D0CCCA58-5701-E58C-CAA3-660963AC5646}"/>
              </a:ext>
              <a:ext uri="{C183D7F6-B498-43B3-948B-1728B52AA6E4}">
                <adec:decorative xmlns:adec="http://schemas.microsoft.com/office/drawing/2017/decorative" val="1"/>
              </a:ext>
            </a:extLst>
          </p:cNvPr>
          <p:cNvSpPr/>
          <p:nvPr/>
        </p:nvSpPr>
        <p:spPr>
          <a:xfrm>
            <a:off x="6798421" y="1606325"/>
            <a:ext cx="4889500" cy="2819400"/>
          </a:xfrm>
          <a:prstGeom prst="rect">
            <a:avLst/>
          </a:prstGeom>
          <a:noFill/>
          <a:ln w="38100">
            <a:solidFill>
              <a:srgbClr val="CC6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v</a:t>
            </a:r>
          </a:p>
        </p:txBody>
      </p:sp>
    </p:spTree>
    <p:extLst>
      <p:ext uri="{BB962C8B-B14F-4D97-AF65-F5344CB8AC3E}">
        <p14:creationId xmlns:p14="http://schemas.microsoft.com/office/powerpoint/2010/main" val="298933670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heel(1)">
                                      <p:cBhvr>
                                        <p:cTn id="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73F9C-DC84-812F-280F-BCE51BCD8B03}"/>
              </a:ext>
            </a:extLst>
          </p:cNvPr>
          <p:cNvSpPr>
            <a:spLocks noGrp="1"/>
          </p:cNvSpPr>
          <p:nvPr>
            <p:ph type="title"/>
          </p:nvPr>
        </p:nvSpPr>
        <p:spPr/>
        <p:txBody>
          <a:bodyPr/>
          <a:lstStyle/>
          <a:p>
            <a:r>
              <a:rPr lang="en-US"/>
              <a:t>What are Projections?</a:t>
            </a:r>
          </a:p>
        </p:txBody>
      </p:sp>
      <p:sp>
        <p:nvSpPr>
          <p:cNvPr id="3" name="Content Placeholder 2">
            <a:extLst>
              <a:ext uri="{FF2B5EF4-FFF2-40B4-BE49-F238E27FC236}">
                <a16:creationId xmlns:a16="http://schemas.microsoft.com/office/drawing/2014/main" id="{74F89497-BFCE-4399-4D5E-784107C60620}"/>
              </a:ext>
            </a:extLst>
          </p:cNvPr>
          <p:cNvSpPr>
            <a:spLocks noGrp="1"/>
          </p:cNvSpPr>
          <p:nvPr>
            <p:ph idx="1"/>
          </p:nvPr>
        </p:nvSpPr>
        <p:spPr>
          <a:xfrm>
            <a:off x="1766220" y="2557858"/>
            <a:ext cx="5701380" cy="2310946"/>
          </a:xfrm>
        </p:spPr>
        <p:txBody>
          <a:bodyPr>
            <a:noAutofit/>
          </a:bodyPr>
          <a:lstStyle/>
          <a:p>
            <a:pPr marL="0" indent="0" fontAlgn="base">
              <a:lnSpc>
                <a:spcPct val="100000"/>
              </a:lnSpc>
              <a:spcBef>
                <a:spcPct val="0"/>
              </a:spcBef>
              <a:spcAft>
                <a:spcPct val="0"/>
              </a:spcAft>
              <a:buNone/>
            </a:pPr>
            <a:r>
              <a:rPr lang="en-US" sz="4500">
                <a:solidFill>
                  <a:schemeClr val="tx1"/>
                </a:solidFill>
              </a:rPr>
              <a:t>Given a specific set of circumstances… </a:t>
            </a:r>
          </a:p>
          <a:p>
            <a:pPr marL="0" indent="0" fontAlgn="base">
              <a:lnSpc>
                <a:spcPct val="100000"/>
              </a:lnSpc>
              <a:spcBef>
                <a:spcPct val="0"/>
              </a:spcBef>
              <a:spcAft>
                <a:spcPct val="0"/>
              </a:spcAft>
              <a:buNone/>
            </a:pPr>
            <a:r>
              <a:rPr lang="en-US" sz="4500" b="1">
                <a:solidFill>
                  <a:schemeClr val="tx1"/>
                </a:solidFill>
              </a:rPr>
              <a:t>what is the most likely outcome?</a:t>
            </a:r>
          </a:p>
        </p:txBody>
      </p:sp>
      <p:sp>
        <p:nvSpPr>
          <p:cNvPr id="5" name="Slide Number Placeholder 4">
            <a:extLst>
              <a:ext uri="{FF2B5EF4-FFF2-40B4-BE49-F238E27FC236}">
                <a16:creationId xmlns:a16="http://schemas.microsoft.com/office/drawing/2014/main" id="{C733EDAE-7703-AE45-6801-79AA6A2D8FA3}"/>
              </a:ext>
              <a:ext uri="{C183D7F6-B498-43B3-948B-1728B52AA6E4}">
                <adec:decorative xmlns:adec="http://schemas.microsoft.com/office/drawing/2017/decorative" val="1"/>
              </a:ext>
            </a:extLst>
          </p:cNvPr>
          <p:cNvSpPr>
            <a:spLocks noGrp="1"/>
          </p:cNvSpPr>
          <p:nvPr>
            <p:ph type="sldNum" sz="quarter" idx="12"/>
          </p:nvPr>
        </p:nvSpPr>
        <p:spPr/>
        <p:txBody>
          <a:bodyPr/>
          <a:lstStyle/>
          <a:p>
            <a:fld id="{C4713943-C894-3E43-ACC2-8F186DE5113B}" type="slidenum">
              <a:rPr lang="en-US" smtClean="0"/>
              <a:t>29</a:t>
            </a:fld>
            <a:endParaRPr lang="en-US"/>
          </a:p>
        </p:txBody>
      </p:sp>
      <p:pic>
        <p:nvPicPr>
          <p:cNvPr id="6" name="Picture 5">
            <a:extLst>
              <a:ext uri="{FF2B5EF4-FFF2-40B4-BE49-F238E27FC236}">
                <a16:creationId xmlns:a16="http://schemas.microsoft.com/office/drawing/2014/main" id="{CE128912-4BE0-0C22-665E-FD8588AA829E}"/>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10210800" y="148237"/>
            <a:ext cx="1796786" cy="1347589"/>
          </a:xfrm>
          <a:prstGeom prst="rect">
            <a:avLst/>
          </a:prstGeom>
        </p:spPr>
      </p:pic>
      <p:grpSp>
        <p:nvGrpSpPr>
          <p:cNvPr id="7" name="Group 6">
            <a:extLst>
              <a:ext uri="{FF2B5EF4-FFF2-40B4-BE49-F238E27FC236}">
                <a16:creationId xmlns:a16="http://schemas.microsoft.com/office/drawing/2014/main" id="{45D8E6E1-E902-B674-2D74-2C0484F03FE8}"/>
              </a:ext>
              <a:ext uri="{C183D7F6-B498-43B3-948B-1728B52AA6E4}">
                <adec:decorative xmlns:adec="http://schemas.microsoft.com/office/drawing/2017/decorative" val="1"/>
              </a:ext>
            </a:extLst>
          </p:cNvPr>
          <p:cNvGrpSpPr/>
          <p:nvPr/>
        </p:nvGrpSpPr>
        <p:grpSpPr>
          <a:xfrm>
            <a:off x="7852534" y="2132174"/>
            <a:ext cx="2824200" cy="3583800"/>
            <a:chOff x="5788800" y="3121800"/>
            <a:chExt cx="2824200" cy="3583800"/>
          </a:xfrm>
          <a:solidFill>
            <a:schemeClr val="accent1">
              <a:lumMod val="50000"/>
            </a:schemeClr>
          </a:solidFill>
        </p:grpSpPr>
        <p:pic>
          <p:nvPicPr>
            <p:cNvPr id="9" name="Graphic 8" descr="Arrow Up outline">
              <a:extLst>
                <a:ext uri="{FF2B5EF4-FFF2-40B4-BE49-F238E27FC236}">
                  <a16:creationId xmlns:a16="http://schemas.microsoft.com/office/drawing/2014/main" id="{45F42E61-CDEF-2DED-16EF-32D9951C40B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788800" y="3121800"/>
              <a:ext cx="2821800" cy="2821800"/>
            </a:xfrm>
            <a:prstGeom prst="rect">
              <a:avLst/>
            </a:prstGeom>
          </p:spPr>
        </p:pic>
        <p:pic>
          <p:nvPicPr>
            <p:cNvPr id="8" name="Graphic 7" descr="Fork In Road outline">
              <a:extLst>
                <a:ext uri="{FF2B5EF4-FFF2-40B4-BE49-F238E27FC236}">
                  <a16:creationId xmlns:a16="http://schemas.microsoft.com/office/drawing/2014/main" id="{C583C760-E2DD-D62B-4788-5EEE1387ECC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791200" y="3883800"/>
              <a:ext cx="2821800" cy="2821800"/>
            </a:xfrm>
            <a:prstGeom prst="rect">
              <a:avLst/>
            </a:prstGeom>
          </p:spPr>
        </p:pic>
      </p:grpSp>
    </p:spTree>
    <p:extLst>
      <p:ext uri="{BB962C8B-B14F-4D97-AF65-F5344CB8AC3E}">
        <p14:creationId xmlns:p14="http://schemas.microsoft.com/office/powerpoint/2010/main" val="725932831"/>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BB015915-D3CD-8931-2177-A4490CA5D6FD}"/>
              </a:ext>
            </a:extLst>
          </p:cNvPr>
          <p:cNvSpPr>
            <a:spLocks noGrp="1"/>
          </p:cNvSpPr>
          <p:nvPr>
            <p:ph type="title"/>
          </p:nvPr>
        </p:nvSpPr>
        <p:spPr/>
        <p:txBody>
          <a:bodyPr>
            <a:normAutofit/>
          </a:bodyPr>
          <a:lstStyle/>
          <a:p>
            <a:r>
              <a:rPr lang="en-US" sz="4000"/>
              <a:t>A Traditional Data View of Achievement</a:t>
            </a:r>
          </a:p>
        </p:txBody>
      </p:sp>
      <p:cxnSp>
        <p:nvCxnSpPr>
          <p:cNvPr id="19" name="Straight Connector 18" descr="A bar graph depicting four students and showing that achievement is based on each student's endpoint.">
            <a:extLst>
              <a:ext uri="{FF2B5EF4-FFF2-40B4-BE49-F238E27FC236}">
                <a16:creationId xmlns:a16="http://schemas.microsoft.com/office/drawing/2014/main" id="{A0EFC683-10A3-B3B8-CEEE-E977886A48C1}"/>
              </a:ext>
              <a:ext uri="{C183D7F6-B498-43B3-948B-1728B52AA6E4}">
                <adec:decorative xmlns:adec="http://schemas.microsoft.com/office/drawing/2017/decorative" val="0"/>
              </a:ext>
            </a:extLst>
          </p:cNvPr>
          <p:cNvCxnSpPr>
            <a:cxnSpLocks/>
          </p:cNvCxnSpPr>
          <p:nvPr/>
        </p:nvCxnSpPr>
        <p:spPr>
          <a:xfrm>
            <a:off x="3025505" y="5162633"/>
            <a:ext cx="910261" cy="0"/>
          </a:xfrm>
          <a:prstGeom prst="line">
            <a:avLst/>
          </a:prstGeom>
          <a:ln w="5715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Content Placeholder 10">
            <a:extLst>
              <a:ext uri="{FF2B5EF4-FFF2-40B4-BE49-F238E27FC236}">
                <a16:creationId xmlns:a16="http://schemas.microsoft.com/office/drawing/2014/main" id="{581E1449-ABF1-44E0-D765-559FE0C2A3A2}"/>
              </a:ext>
            </a:extLst>
          </p:cNvPr>
          <p:cNvSpPr>
            <a:spLocks noGrp="1"/>
          </p:cNvSpPr>
          <p:nvPr>
            <p:ph idx="1"/>
          </p:nvPr>
        </p:nvSpPr>
        <p:spPr>
          <a:xfrm>
            <a:off x="6948174" y="2872714"/>
            <a:ext cx="4436641" cy="3152572"/>
          </a:xfrm>
        </p:spPr>
        <p:txBody>
          <a:bodyPr>
            <a:normAutofit/>
          </a:bodyPr>
          <a:lstStyle/>
          <a:p>
            <a:pPr marL="0" indent="0" algn="ctr">
              <a:buNone/>
            </a:pPr>
            <a:r>
              <a:rPr lang="en-US" sz="4000" b="1"/>
              <a:t>Achievement </a:t>
            </a:r>
            <a:br>
              <a:rPr lang="en-US" sz="4000" b="1"/>
            </a:br>
            <a:r>
              <a:rPr lang="en-US" sz="4000"/>
              <a:t>is based on </a:t>
            </a:r>
            <a:br>
              <a:rPr lang="en-US" sz="4000"/>
            </a:br>
            <a:r>
              <a:rPr lang="en-US" sz="4000" b="1"/>
              <a:t>each student’s ending point.</a:t>
            </a:r>
          </a:p>
          <a:p>
            <a:pPr marL="0" indent="0" algn="ctr">
              <a:buNone/>
            </a:pPr>
            <a:endParaRPr lang="en-US" sz="4000"/>
          </a:p>
        </p:txBody>
      </p:sp>
      <p:sp>
        <p:nvSpPr>
          <p:cNvPr id="12" name="Text Placeholder 12">
            <a:extLst>
              <a:ext uri="{FF2B5EF4-FFF2-40B4-BE49-F238E27FC236}">
                <a16:creationId xmlns:a16="http://schemas.microsoft.com/office/drawing/2014/main" id="{323267B8-0B5F-0398-B1A9-C6296365888E}"/>
              </a:ext>
              <a:ext uri="{C183D7F6-B498-43B3-948B-1728B52AA6E4}">
                <adec:decorative xmlns:adec="http://schemas.microsoft.com/office/drawing/2017/decorative" val="1"/>
              </a:ext>
            </a:extLst>
          </p:cNvPr>
          <p:cNvSpPr txBox="1">
            <a:spLocks/>
          </p:cNvSpPr>
          <p:nvPr/>
        </p:nvSpPr>
        <p:spPr>
          <a:xfrm>
            <a:off x="2895390" y="5304965"/>
            <a:ext cx="1125959" cy="493230"/>
          </a:xfrm>
          <a:prstGeom prst="rect">
            <a:avLst/>
          </a:prstGeom>
        </p:spPr>
        <p:txBody>
          <a:bodyPr vert="horz" lIns="91440" tIns="45720" rIns="91440" bIns="45720" rtlCol="0" anchor="ctr">
            <a:normAutofit/>
          </a:bodyPr>
          <a:lstStyle>
            <a:defPPr>
              <a:defRPr lang="en-U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a:t>EOY</a:t>
            </a:r>
          </a:p>
        </p:txBody>
      </p:sp>
      <p:sp>
        <p:nvSpPr>
          <p:cNvPr id="13" name="Text Placeholder 14">
            <a:extLst>
              <a:ext uri="{FF2B5EF4-FFF2-40B4-BE49-F238E27FC236}">
                <a16:creationId xmlns:a16="http://schemas.microsoft.com/office/drawing/2014/main" id="{10BB0824-5340-6A5A-0430-5DEA8A3E9274}"/>
              </a:ext>
              <a:ext uri="{C183D7F6-B498-43B3-948B-1728B52AA6E4}">
                <adec:decorative xmlns:adec="http://schemas.microsoft.com/office/drawing/2017/decorative" val="1"/>
              </a:ext>
            </a:extLst>
          </p:cNvPr>
          <p:cNvSpPr txBox="1">
            <a:spLocks/>
          </p:cNvSpPr>
          <p:nvPr/>
        </p:nvSpPr>
        <p:spPr>
          <a:xfrm>
            <a:off x="1130325" y="2811514"/>
            <a:ext cx="1585803" cy="384386"/>
          </a:xfrm>
          <a:prstGeom prst="rect">
            <a:avLst/>
          </a:prstGeom>
        </p:spPr>
        <p:txBody>
          <a:bodyPr vert="horz" lIns="91440" tIns="45720" rIns="91440" bIns="45720" rtlCol="0" anchor="ctr">
            <a:normAutofit lnSpcReduction="10000"/>
          </a:bodyP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i="1">
                <a:solidFill>
                  <a:srgbClr val="CC6666"/>
                </a:solidFill>
              </a:rPr>
              <a:t>Benchmark</a:t>
            </a:r>
          </a:p>
        </p:txBody>
      </p:sp>
      <p:sp>
        <p:nvSpPr>
          <p:cNvPr id="14" name="Rectangle 13">
            <a:extLst>
              <a:ext uri="{FF2B5EF4-FFF2-40B4-BE49-F238E27FC236}">
                <a16:creationId xmlns:a16="http://schemas.microsoft.com/office/drawing/2014/main" id="{76239562-76E7-049E-7D58-18B5029CB6A8}"/>
              </a:ext>
              <a:ext uri="{C183D7F6-B498-43B3-948B-1728B52AA6E4}">
                <adec:decorative xmlns:adec="http://schemas.microsoft.com/office/drawing/2017/decorative" val="1"/>
              </a:ext>
            </a:extLst>
          </p:cNvPr>
          <p:cNvSpPr/>
          <p:nvPr/>
        </p:nvSpPr>
        <p:spPr>
          <a:xfrm>
            <a:off x="3025505" y="3024391"/>
            <a:ext cx="910261" cy="2138243"/>
          </a:xfrm>
          <a:prstGeom prst="rect">
            <a:avLst/>
          </a:prstGeom>
          <a:gradFill>
            <a:gsLst>
              <a:gs pos="0">
                <a:srgbClr val="DE7471"/>
              </a:gs>
              <a:gs pos="100000">
                <a:schemeClr val="bg1"/>
              </a:gs>
            </a:gsLst>
            <a:lin ang="5400000" scaled="1"/>
          </a:gra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p:nvSpPr>
          <p:cNvPr id="15" name="Rectangle 14">
            <a:extLst>
              <a:ext uri="{FF2B5EF4-FFF2-40B4-BE49-F238E27FC236}">
                <a16:creationId xmlns:a16="http://schemas.microsoft.com/office/drawing/2014/main" id="{ED1E0172-AD9F-E380-B4A3-6ECFAA4557C5}"/>
              </a:ext>
              <a:ext uri="{C183D7F6-B498-43B3-948B-1728B52AA6E4}">
                <adec:decorative xmlns:adec="http://schemas.microsoft.com/office/drawing/2017/decorative" val="1"/>
              </a:ext>
            </a:extLst>
          </p:cNvPr>
          <p:cNvSpPr/>
          <p:nvPr/>
        </p:nvSpPr>
        <p:spPr>
          <a:xfrm>
            <a:off x="4073172" y="3347096"/>
            <a:ext cx="900168" cy="1815539"/>
          </a:xfrm>
          <a:prstGeom prst="rect">
            <a:avLst/>
          </a:prstGeom>
          <a:solidFill>
            <a:schemeClr val="accent3">
              <a:lumMod val="20000"/>
              <a:lumOff val="80000"/>
            </a:schemeClr>
          </a:solidFill>
          <a:ln w="57150" cap="rnd">
            <a:solidFill>
              <a:schemeClr val="bg2"/>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Rectangle 15">
            <a:extLst>
              <a:ext uri="{FF2B5EF4-FFF2-40B4-BE49-F238E27FC236}">
                <a16:creationId xmlns:a16="http://schemas.microsoft.com/office/drawing/2014/main" id="{451B27CE-9540-632B-2633-7149E12CDC53}"/>
              </a:ext>
              <a:ext uri="{C183D7F6-B498-43B3-948B-1728B52AA6E4}">
                <adec:decorative xmlns:adec="http://schemas.microsoft.com/office/drawing/2017/decorative" val="1"/>
              </a:ext>
            </a:extLst>
          </p:cNvPr>
          <p:cNvSpPr/>
          <p:nvPr/>
        </p:nvSpPr>
        <p:spPr>
          <a:xfrm>
            <a:off x="5110528" y="2286000"/>
            <a:ext cx="980895" cy="2876634"/>
          </a:xfrm>
          <a:prstGeom prst="rect">
            <a:avLst/>
          </a:prstGeom>
          <a:solidFill>
            <a:schemeClr val="accent3">
              <a:lumMod val="20000"/>
              <a:lumOff val="80000"/>
            </a:schemeClr>
          </a:solidFill>
          <a:ln w="57150" cap="rnd">
            <a:solidFill>
              <a:schemeClr val="bg2"/>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Rectangle 16">
            <a:extLst>
              <a:ext uri="{FF2B5EF4-FFF2-40B4-BE49-F238E27FC236}">
                <a16:creationId xmlns:a16="http://schemas.microsoft.com/office/drawing/2014/main" id="{D512E1E4-CD15-8292-FF31-91F3579F3C78}"/>
              </a:ext>
              <a:ext uri="{C183D7F6-B498-43B3-948B-1728B52AA6E4}">
                <adec:decorative xmlns:adec="http://schemas.microsoft.com/office/drawing/2017/decorative" val="1"/>
              </a:ext>
            </a:extLst>
          </p:cNvPr>
          <p:cNvSpPr/>
          <p:nvPr/>
        </p:nvSpPr>
        <p:spPr>
          <a:xfrm>
            <a:off x="1964159" y="4142380"/>
            <a:ext cx="910262" cy="998770"/>
          </a:xfrm>
          <a:prstGeom prst="rect">
            <a:avLst/>
          </a:prstGeom>
          <a:solidFill>
            <a:schemeClr val="accent3">
              <a:lumMod val="20000"/>
              <a:lumOff val="80000"/>
            </a:schemeClr>
          </a:solidFill>
          <a:ln w="57150" cap="rnd">
            <a:solidFill>
              <a:schemeClr val="bg2"/>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sp>
        <p:nvSpPr>
          <p:cNvPr id="18" name="Rectangle 17">
            <a:extLst>
              <a:ext uri="{FF2B5EF4-FFF2-40B4-BE49-F238E27FC236}">
                <a16:creationId xmlns:a16="http://schemas.microsoft.com/office/drawing/2014/main" id="{6E8AA2B6-5F7F-E986-1A09-497546CA044C}"/>
              </a:ext>
              <a:ext uri="{C183D7F6-B498-43B3-948B-1728B52AA6E4}">
                <adec:decorative xmlns:adec="http://schemas.microsoft.com/office/drawing/2017/decorative" val="1"/>
              </a:ext>
            </a:extLst>
          </p:cNvPr>
          <p:cNvSpPr/>
          <p:nvPr/>
        </p:nvSpPr>
        <p:spPr>
          <a:xfrm>
            <a:off x="1964161" y="4149305"/>
            <a:ext cx="910261" cy="1013328"/>
          </a:xfrm>
          <a:prstGeom prst="rect">
            <a:avLst/>
          </a:prstGeom>
          <a:ln w="57150" cap="rnd">
            <a:solidFill>
              <a:schemeClr val="bg1">
                <a:lumMod val="85000"/>
              </a:schemeClr>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423152C3-896B-B6CD-4172-55B46D8D59E2}"/>
              </a:ext>
              <a:ext uri="{C183D7F6-B498-43B3-948B-1728B52AA6E4}">
                <adec:decorative xmlns:adec="http://schemas.microsoft.com/office/drawing/2017/decorative" val="1"/>
              </a:ext>
            </a:extLst>
          </p:cNvPr>
          <p:cNvCxnSpPr>
            <a:cxnSpLocks/>
          </p:cNvCxnSpPr>
          <p:nvPr/>
        </p:nvCxnSpPr>
        <p:spPr>
          <a:xfrm>
            <a:off x="1964159" y="3199362"/>
            <a:ext cx="4436641" cy="0"/>
          </a:xfrm>
          <a:prstGeom prst="line">
            <a:avLst/>
          </a:prstGeom>
          <a:ln w="57150" cap="rnd">
            <a:solidFill>
              <a:srgbClr val="CF7E15"/>
            </a:solidFill>
            <a:prstDash val="dash"/>
          </a:ln>
        </p:spPr>
        <p:style>
          <a:lnRef idx="1">
            <a:schemeClr val="accent1"/>
          </a:lnRef>
          <a:fillRef idx="0">
            <a:schemeClr val="accent1"/>
          </a:fillRef>
          <a:effectRef idx="0">
            <a:schemeClr val="accent1"/>
          </a:effectRef>
          <a:fontRef idx="minor">
            <a:schemeClr val="tx1"/>
          </a:fontRef>
        </p:style>
      </p:cxnSp>
      <p:pic>
        <p:nvPicPr>
          <p:cNvPr id="21" name="Picture 20">
            <a:extLst>
              <a:ext uri="{FF2B5EF4-FFF2-40B4-BE49-F238E27FC236}">
                <a16:creationId xmlns:a16="http://schemas.microsoft.com/office/drawing/2014/main" id="{C80BBF08-0893-2C04-3DB9-27E9CA70485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161941" y="4398003"/>
            <a:ext cx="647700" cy="723900"/>
          </a:xfrm>
          <a:prstGeom prst="rect">
            <a:avLst/>
          </a:prstGeom>
        </p:spPr>
      </p:pic>
      <p:pic>
        <p:nvPicPr>
          <p:cNvPr id="22" name="Picture 21">
            <a:extLst>
              <a:ext uri="{FF2B5EF4-FFF2-40B4-BE49-F238E27FC236}">
                <a16:creationId xmlns:a16="http://schemas.microsoft.com/office/drawing/2014/main" id="{672AAF3C-1081-40D6-D7A8-FCDCEB450DD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240315" y="4449000"/>
            <a:ext cx="558800" cy="692150"/>
          </a:xfrm>
          <a:prstGeom prst="rect">
            <a:avLst/>
          </a:prstGeom>
        </p:spPr>
      </p:pic>
      <p:pic>
        <p:nvPicPr>
          <p:cNvPr id="23" name="Picture 22">
            <a:extLst>
              <a:ext uri="{FF2B5EF4-FFF2-40B4-BE49-F238E27FC236}">
                <a16:creationId xmlns:a16="http://schemas.microsoft.com/office/drawing/2014/main" id="{F4D43DF9-D8AD-2446-D99B-9A8EBEAD89F8}"/>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109025" y="4398003"/>
            <a:ext cx="620529" cy="774062"/>
          </a:xfrm>
          <a:prstGeom prst="rect">
            <a:avLst/>
          </a:prstGeom>
        </p:spPr>
      </p:pic>
      <p:pic>
        <p:nvPicPr>
          <p:cNvPr id="24" name="Picture 23">
            <a:extLst>
              <a:ext uri="{FF2B5EF4-FFF2-40B4-BE49-F238E27FC236}">
                <a16:creationId xmlns:a16="http://schemas.microsoft.com/office/drawing/2014/main" id="{99ADD967-64AA-7E1E-9928-8575767B3098}"/>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5279384" y="4425249"/>
            <a:ext cx="602934" cy="746816"/>
          </a:xfrm>
          <a:prstGeom prst="rect">
            <a:avLst/>
          </a:prstGeom>
        </p:spPr>
      </p:pic>
      <p:sp>
        <p:nvSpPr>
          <p:cNvPr id="25" name="Text Placeholder 12">
            <a:extLst>
              <a:ext uri="{FF2B5EF4-FFF2-40B4-BE49-F238E27FC236}">
                <a16:creationId xmlns:a16="http://schemas.microsoft.com/office/drawing/2014/main" id="{7F975397-C0EC-CDEE-C6C9-221F3A5AB2D3}"/>
              </a:ext>
              <a:ext uri="{C183D7F6-B498-43B3-948B-1728B52AA6E4}">
                <adec:decorative xmlns:adec="http://schemas.microsoft.com/office/drawing/2017/decorative" val="1"/>
              </a:ext>
            </a:extLst>
          </p:cNvPr>
          <p:cNvSpPr txBox="1">
            <a:spLocks/>
          </p:cNvSpPr>
          <p:nvPr/>
        </p:nvSpPr>
        <p:spPr>
          <a:xfrm>
            <a:off x="1883713" y="5304965"/>
            <a:ext cx="1125959" cy="49323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2"/>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2"/>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2"/>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400" b="1"/>
              <a:t>EOY</a:t>
            </a:r>
          </a:p>
        </p:txBody>
      </p:sp>
      <p:sp>
        <p:nvSpPr>
          <p:cNvPr id="26" name="Text Placeholder 12">
            <a:extLst>
              <a:ext uri="{FF2B5EF4-FFF2-40B4-BE49-F238E27FC236}">
                <a16:creationId xmlns:a16="http://schemas.microsoft.com/office/drawing/2014/main" id="{51AEB500-B673-BA31-BCA6-DDC4390A1193}"/>
              </a:ext>
              <a:ext uri="{C183D7F6-B498-43B3-948B-1728B52AA6E4}">
                <adec:decorative xmlns:adec="http://schemas.microsoft.com/office/drawing/2017/decorative" val="1"/>
              </a:ext>
            </a:extLst>
          </p:cNvPr>
          <p:cNvSpPr txBox="1">
            <a:spLocks/>
          </p:cNvSpPr>
          <p:nvPr/>
        </p:nvSpPr>
        <p:spPr>
          <a:xfrm>
            <a:off x="3984887" y="5304965"/>
            <a:ext cx="1125959" cy="49323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2"/>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2"/>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2"/>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400" b="1"/>
              <a:t>EOY</a:t>
            </a:r>
          </a:p>
        </p:txBody>
      </p:sp>
      <p:sp>
        <p:nvSpPr>
          <p:cNvPr id="27" name="Text Placeholder 12">
            <a:extLst>
              <a:ext uri="{FF2B5EF4-FFF2-40B4-BE49-F238E27FC236}">
                <a16:creationId xmlns:a16="http://schemas.microsoft.com/office/drawing/2014/main" id="{6C0763EA-D2F9-9FE4-0231-D46B13B1E21B}"/>
              </a:ext>
              <a:ext uri="{C183D7F6-B498-43B3-948B-1728B52AA6E4}">
                <adec:decorative xmlns:adec="http://schemas.microsoft.com/office/drawing/2017/decorative" val="1"/>
              </a:ext>
            </a:extLst>
          </p:cNvPr>
          <p:cNvSpPr txBox="1">
            <a:spLocks/>
          </p:cNvSpPr>
          <p:nvPr/>
        </p:nvSpPr>
        <p:spPr>
          <a:xfrm>
            <a:off x="5035474" y="5304965"/>
            <a:ext cx="1125959" cy="49323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2"/>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2"/>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2"/>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400" b="1"/>
              <a:t>EOY</a:t>
            </a:r>
          </a:p>
        </p:txBody>
      </p:sp>
      <p:sp>
        <p:nvSpPr>
          <p:cNvPr id="28" name="Slide Number Placeholder 27">
            <a:extLst>
              <a:ext uri="{FF2B5EF4-FFF2-40B4-BE49-F238E27FC236}">
                <a16:creationId xmlns:a16="http://schemas.microsoft.com/office/drawing/2014/main" id="{CAFDDE00-6D4E-7175-5BEC-585EE1518FF8}"/>
              </a:ext>
              <a:ext uri="{C183D7F6-B498-43B3-948B-1728B52AA6E4}">
                <adec:decorative xmlns:adec="http://schemas.microsoft.com/office/drawing/2017/decorative" val="1"/>
              </a:ext>
            </a:extLst>
          </p:cNvPr>
          <p:cNvSpPr>
            <a:spLocks noGrp="1"/>
          </p:cNvSpPr>
          <p:nvPr>
            <p:ph type="sldNum" sz="quarter" idx="12"/>
          </p:nvPr>
        </p:nvSpPr>
        <p:spPr/>
        <p:txBody>
          <a:bodyPr/>
          <a:lstStyle/>
          <a:p>
            <a:fld id="{C4713943-C894-3E43-ACC2-8F186DE5113B}" type="slidenum">
              <a:rPr lang="en-US" smtClean="0"/>
              <a:t>3</a:t>
            </a:fld>
            <a:endParaRPr lang="en-US"/>
          </a:p>
        </p:txBody>
      </p:sp>
    </p:spTree>
    <p:extLst>
      <p:ext uri="{BB962C8B-B14F-4D97-AF65-F5344CB8AC3E}">
        <p14:creationId xmlns:p14="http://schemas.microsoft.com/office/powerpoint/2010/main" val="178147199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20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1000"/>
                                        <p:tgtEl>
                                          <p:spTgt spid="21"/>
                                        </p:tgtEl>
                                      </p:cBhvr>
                                    </p:animEffect>
                                    <p:anim calcmode="lin" valueType="num">
                                      <p:cBhvr>
                                        <p:cTn id="13" dur="1000" fill="hold"/>
                                        <p:tgtEl>
                                          <p:spTgt spid="21"/>
                                        </p:tgtEl>
                                        <p:attrNameLst>
                                          <p:attrName>ppt_x</p:attrName>
                                        </p:attrNameLst>
                                      </p:cBhvr>
                                      <p:tavLst>
                                        <p:tav tm="0">
                                          <p:val>
                                            <p:strVal val="#ppt_x"/>
                                          </p:val>
                                        </p:tav>
                                        <p:tav tm="100000">
                                          <p:val>
                                            <p:strVal val="#ppt_x"/>
                                          </p:val>
                                        </p:tav>
                                      </p:tavLst>
                                    </p:anim>
                                    <p:anim calcmode="lin" valueType="num">
                                      <p:cBhvr>
                                        <p:cTn id="14" dur="1000" fill="hold"/>
                                        <p:tgtEl>
                                          <p:spTgt spid="21"/>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40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1000"/>
                                        <p:tgtEl>
                                          <p:spTgt spid="22"/>
                                        </p:tgtEl>
                                      </p:cBhvr>
                                    </p:animEffect>
                                    <p:anim calcmode="lin" valueType="num">
                                      <p:cBhvr>
                                        <p:cTn id="18" dur="1000" fill="hold"/>
                                        <p:tgtEl>
                                          <p:spTgt spid="22"/>
                                        </p:tgtEl>
                                        <p:attrNameLst>
                                          <p:attrName>ppt_x</p:attrName>
                                        </p:attrNameLst>
                                      </p:cBhvr>
                                      <p:tavLst>
                                        <p:tav tm="0">
                                          <p:val>
                                            <p:strVal val="#ppt_x"/>
                                          </p:val>
                                        </p:tav>
                                        <p:tav tm="100000">
                                          <p:val>
                                            <p:strVal val="#ppt_x"/>
                                          </p:val>
                                        </p:tav>
                                      </p:tavLst>
                                    </p:anim>
                                    <p:anim calcmode="lin" valueType="num">
                                      <p:cBhvr>
                                        <p:cTn id="19" dur="1000" fill="hold"/>
                                        <p:tgtEl>
                                          <p:spTgt spid="22"/>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60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1000"/>
                                        <p:tgtEl>
                                          <p:spTgt spid="24"/>
                                        </p:tgtEl>
                                      </p:cBhvr>
                                    </p:animEffect>
                                    <p:anim calcmode="lin" valueType="num">
                                      <p:cBhvr>
                                        <p:cTn id="23" dur="1000" fill="hold"/>
                                        <p:tgtEl>
                                          <p:spTgt spid="24"/>
                                        </p:tgtEl>
                                        <p:attrNameLst>
                                          <p:attrName>ppt_x</p:attrName>
                                        </p:attrNameLst>
                                      </p:cBhvr>
                                      <p:tavLst>
                                        <p:tav tm="0">
                                          <p:val>
                                            <p:strVal val="#ppt_x"/>
                                          </p:val>
                                        </p:tav>
                                        <p:tav tm="100000">
                                          <p:val>
                                            <p:strVal val="#ppt_x"/>
                                          </p:val>
                                        </p:tav>
                                      </p:tavLst>
                                    </p:anim>
                                    <p:anim calcmode="lin" valueType="num">
                                      <p:cBhvr>
                                        <p:cTn id="24" dur="1000" fill="hold"/>
                                        <p:tgtEl>
                                          <p:spTgt spid="24"/>
                                        </p:tgtEl>
                                        <p:attrNameLst>
                                          <p:attrName>ppt_y</p:attrName>
                                        </p:attrNameLst>
                                      </p:cBhvr>
                                      <p:tavLst>
                                        <p:tav tm="0">
                                          <p:val>
                                            <p:strVal val="#ppt_y-.1"/>
                                          </p:val>
                                        </p:tav>
                                        <p:tav tm="100000">
                                          <p:val>
                                            <p:strVal val="#ppt_y"/>
                                          </p:val>
                                        </p:tav>
                                      </p:tavLst>
                                    </p:anim>
                                  </p:childTnLst>
                                </p:cTn>
                              </p:par>
                            </p:childTnLst>
                          </p:cTn>
                        </p:par>
                        <p:par>
                          <p:cTn id="25" fill="hold">
                            <p:stCondLst>
                              <p:cond delay="1600"/>
                            </p:stCondLst>
                            <p:childTnLst>
                              <p:par>
                                <p:cTn id="26" presetID="22" presetClass="entr" presetSubtype="8" fill="hold" nodeType="after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wipe(left)">
                                      <p:cBhvr>
                                        <p:cTn id="28" dur="500"/>
                                        <p:tgtEl>
                                          <p:spTgt spid="2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wipe(down)">
                                      <p:cBhvr>
                                        <p:cTn id="3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9A084-12A5-B376-D3B5-92569750329B}"/>
              </a:ext>
            </a:extLst>
          </p:cNvPr>
          <p:cNvSpPr>
            <a:spLocks noGrp="1"/>
          </p:cNvSpPr>
          <p:nvPr>
            <p:ph type="title"/>
          </p:nvPr>
        </p:nvSpPr>
        <p:spPr/>
        <p:txBody>
          <a:bodyPr/>
          <a:lstStyle/>
          <a:p>
            <a:r>
              <a:rPr kumimoji="0" lang="en-US" sz="4400" b="1" u="none" strike="noStrike" kern="1200" cap="none" spc="0" normalizeH="0" baseline="0" noProof="0">
                <a:ln>
                  <a:noFill/>
                </a:ln>
                <a:effectLst/>
                <a:uLnTx/>
                <a:uFillTx/>
                <a:latin typeface="Arial" panose="020B0604020202020204" pitchFamily="34" charset="0"/>
                <a:ea typeface="+mj-ea"/>
                <a:cs typeface="+mj-cs"/>
              </a:rPr>
              <a:t>A Student’s Data Backpack</a:t>
            </a:r>
            <a:endParaRPr lang="en-US"/>
          </a:p>
        </p:txBody>
      </p:sp>
      <p:sp>
        <p:nvSpPr>
          <p:cNvPr id="5" name="Slide Number Placeholder 4">
            <a:extLst>
              <a:ext uri="{FF2B5EF4-FFF2-40B4-BE49-F238E27FC236}">
                <a16:creationId xmlns:a16="http://schemas.microsoft.com/office/drawing/2014/main" id="{3FDC5E49-E3F5-3338-8AE2-4911E7455B7E}"/>
              </a:ext>
              <a:ext uri="{C183D7F6-B498-43B3-948B-1728B52AA6E4}">
                <adec:decorative xmlns:adec="http://schemas.microsoft.com/office/drawing/2017/decorative" val="1"/>
              </a:ext>
            </a:extLst>
          </p:cNvPr>
          <p:cNvSpPr>
            <a:spLocks noGrp="1"/>
          </p:cNvSpPr>
          <p:nvPr>
            <p:ph type="sldNum" sz="quarter" idx="12"/>
          </p:nvPr>
        </p:nvSpPr>
        <p:spPr/>
        <p:txBody>
          <a:bodyPr/>
          <a:lstStyle/>
          <a:p>
            <a:fld id="{C4713943-C894-3E43-ACC2-8F186DE5113B}" type="slidenum">
              <a:rPr lang="en-US" smtClean="0"/>
              <a:t>30</a:t>
            </a:fld>
            <a:endParaRPr lang="en-US"/>
          </a:p>
        </p:txBody>
      </p:sp>
      <p:pic>
        <p:nvPicPr>
          <p:cNvPr id="6" name="Picture 5">
            <a:extLst>
              <a:ext uri="{FF2B5EF4-FFF2-40B4-BE49-F238E27FC236}">
                <a16:creationId xmlns:a16="http://schemas.microsoft.com/office/drawing/2014/main" id="{EA5DD3F6-B988-E725-7539-5CF125ACC2DA}"/>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0335" y="1518227"/>
            <a:ext cx="3099074" cy="3368798"/>
          </a:xfrm>
          <a:prstGeom prst="rect">
            <a:avLst/>
          </a:prstGeom>
        </p:spPr>
      </p:pic>
      <p:sp>
        <p:nvSpPr>
          <p:cNvPr id="3" name="Content Placeholder 2">
            <a:extLst>
              <a:ext uri="{FF2B5EF4-FFF2-40B4-BE49-F238E27FC236}">
                <a16:creationId xmlns:a16="http://schemas.microsoft.com/office/drawing/2014/main" id="{5AB73D70-3378-B2B6-E2EB-3E29A46894F3}"/>
              </a:ext>
            </a:extLst>
          </p:cNvPr>
          <p:cNvSpPr>
            <a:spLocks noGrp="1"/>
          </p:cNvSpPr>
          <p:nvPr>
            <p:ph idx="1"/>
          </p:nvPr>
        </p:nvSpPr>
        <p:spPr>
          <a:xfrm>
            <a:off x="2808514" y="1825625"/>
            <a:ext cx="7148951" cy="4667250"/>
          </a:xfrm>
        </p:spPr>
        <p:txBody>
          <a:bodyPr>
            <a:normAutofit fontScale="85000" lnSpcReduction="20000"/>
          </a:bodyPr>
          <a:lstStyle/>
          <a:p>
            <a:pPr marL="285750" indent="-285750">
              <a:lnSpc>
                <a:spcPct val="110000"/>
              </a:lnSpc>
              <a:spcBef>
                <a:spcPts val="0"/>
              </a:spcBef>
              <a:spcAft>
                <a:spcPts val="800"/>
              </a:spcAft>
            </a:pPr>
            <a:r>
              <a:rPr lang="en-US">
                <a:cs typeface="Arial"/>
              </a:rPr>
              <a:t>Data follows students across time: across years, schools, and LEAs/districts</a:t>
            </a:r>
          </a:p>
          <a:p>
            <a:pPr marL="285750" indent="-285750">
              <a:lnSpc>
                <a:spcPct val="110000"/>
              </a:lnSpc>
              <a:spcBef>
                <a:spcPts val="0"/>
              </a:spcBef>
              <a:spcAft>
                <a:spcPts val="800"/>
              </a:spcAft>
            </a:pPr>
            <a:r>
              <a:rPr lang="en-US">
                <a:cs typeface="Arial"/>
              </a:rPr>
              <a:t>Includes data from state-selected assessments such as PSSAs, Keystones and ACCESS for ELLs</a:t>
            </a:r>
            <a:endParaRPr lang="en-US"/>
          </a:p>
          <a:p>
            <a:pPr marL="285750" indent="-285750">
              <a:lnSpc>
                <a:spcPct val="110000"/>
              </a:lnSpc>
              <a:spcBef>
                <a:spcPts val="0"/>
              </a:spcBef>
              <a:spcAft>
                <a:spcPts val="800"/>
              </a:spcAft>
            </a:pPr>
            <a:r>
              <a:rPr lang="en-US">
                <a:cs typeface="Arial"/>
              </a:rPr>
              <a:t>Includes college readiness data, such as PSATs, SATs, ACTs and AP</a:t>
            </a:r>
          </a:p>
          <a:p>
            <a:pPr marL="285750" indent="-285750">
              <a:lnSpc>
                <a:spcPct val="110000"/>
              </a:lnSpc>
              <a:spcBef>
                <a:spcPts val="0"/>
              </a:spcBef>
              <a:spcAft>
                <a:spcPts val="800"/>
              </a:spcAft>
            </a:pPr>
            <a:r>
              <a:rPr lang="en-US">
                <a:cs typeface="Arial"/>
              </a:rPr>
              <a:t>Includes student’s projections for upcoming assessments, including PA Higher Ed benchmarks</a:t>
            </a:r>
          </a:p>
          <a:p>
            <a:pPr marL="285750" indent="-285750">
              <a:lnSpc>
                <a:spcPct val="110000"/>
              </a:lnSpc>
              <a:spcBef>
                <a:spcPts val="0"/>
              </a:spcBef>
              <a:spcAft>
                <a:spcPts val="800"/>
              </a:spcAft>
            </a:pPr>
            <a:r>
              <a:rPr lang="en-US">
                <a:cs typeface="Arial"/>
              </a:rPr>
              <a:t>Can include local data </a:t>
            </a:r>
            <a:r>
              <a:rPr lang="en-US" i="1">
                <a:cs typeface="Arial"/>
              </a:rPr>
              <a:t>you</a:t>
            </a:r>
            <a:r>
              <a:rPr lang="en-US">
                <a:cs typeface="Arial"/>
              </a:rPr>
              <a:t> select like benchmark or diagnostic assessments, such as the CDT</a:t>
            </a:r>
          </a:p>
        </p:txBody>
      </p:sp>
      <p:sp>
        <p:nvSpPr>
          <p:cNvPr id="7" name="TextBox 6">
            <a:extLst>
              <a:ext uri="{FF2B5EF4-FFF2-40B4-BE49-F238E27FC236}">
                <a16:creationId xmlns:a16="http://schemas.microsoft.com/office/drawing/2014/main" id="{4B582D88-1207-820D-ED45-254B33845FB6}"/>
              </a:ext>
              <a:ext uri="{C183D7F6-B498-43B3-948B-1728B52AA6E4}">
                <adec:decorative xmlns:adec="http://schemas.microsoft.com/office/drawing/2017/decorative" val="1"/>
              </a:ext>
            </a:extLst>
          </p:cNvPr>
          <p:cNvSpPr txBox="1"/>
          <p:nvPr/>
        </p:nvSpPr>
        <p:spPr>
          <a:xfrm>
            <a:off x="9963327" y="1039471"/>
            <a:ext cx="2303848" cy="707886"/>
          </a:xfrm>
          <a:prstGeom prst="rect">
            <a:avLst/>
          </a:prstGeom>
          <a:noFill/>
        </p:spPr>
        <p:txBody>
          <a:bodyPr wrap="square">
            <a:spAutoFit/>
          </a:bodyPr>
          <a:lstStyle/>
          <a:p>
            <a:pPr marL="0" indent="0" algn="ctr">
              <a:buNone/>
            </a:pPr>
            <a:r>
              <a:rPr lang="en-US" sz="2000">
                <a:latin typeface="Arial" panose="020B0604020202020204" pitchFamily="34" charset="0"/>
                <a:cs typeface="Arial"/>
              </a:rPr>
              <a:t>Looking</a:t>
            </a:r>
          </a:p>
          <a:p>
            <a:pPr marL="0" indent="0" algn="ctr">
              <a:buNone/>
            </a:pPr>
            <a:r>
              <a:rPr lang="en-US" sz="2000">
                <a:latin typeface="Arial" panose="020B0604020202020204" pitchFamily="34" charset="0"/>
                <a:cs typeface="Arial"/>
              </a:rPr>
              <a:t>Forward</a:t>
            </a:r>
            <a:endParaRPr lang="en-US" sz="2000">
              <a:latin typeface="Arial" panose="020B0604020202020204" pitchFamily="34" charset="0"/>
            </a:endParaRPr>
          </a:p>
        </p:txBody>
      </p:sp>
      <p:sp>
        <p:nvSpPr>
          <p:cNvPr id="8" name="TextBox 7">
            <a:extLst>
              <a:ext uri="{FF2B5EF4-FFF2-40B4-BE49-F238E27FC236}">
                <a16:creationId xmlns:a16="http://schemas.microsoft.com/office/drawing/2014/main" id="{618D5EB4-456F-8110-B64C-ADB18D11CCAE}"/>
              </a:ext>
              <a:ext uri="{C183D7F6-B498-43B3-948B-1728B52AA6E4}">
                <adec:decorative xmlns:adec="http://schemas.microsoft.com/office/drawing/2017/decorative" val="1"/>
              </a:ext>
            </a:extLst>
          </p:cNvPr>
          <p:cNvSpPr txBox="1"/>
          <p:nvPr/>
        </p:nvSpPr>
        <p:spPr>
          <a:xfrm>
            <a:off x="10132080" y="2615466"/>
            <a:ext cx="1966342" cy="707886"/>
          </a:xfrm>
          <a:prstGeom prst="rect">
            <a:avLst/>
          </a:prstGeom>
          <a:noFill/>
        </p:spPr>
        <p:txBody>
          <a:bodyPr wrap="square">
            <a:spAutoFit/>
          </a:bodyPr>
          <a:lstStyle/>
          <a:p>
            <a:pPr marL="0" indent="0" algn="ctr">
              <a:buNone/>
            </a:pPr>
            <a:r>
              <a:rPr lang="en-US" sz="2000">
                <a:latin typeface="Arial" panose="020B0604020202020204" pitchFamily="34" charset="0"/>
                <a:cs typeface="Arial"/>
              </a:rPr>
              <a:t>Looking</a:t>
            </a:r>
          </a:p>
          <a:p>
            <a:pPr marL="0" indent="0" algn="ctr">
              <a:buNone/>
            </a:pPr>
            <a:r>
              <a:rPr lang="en-US" sz="2000">
                <a:latin typeface="Arial" panose="020B0604020202020204" pitchFamily="34" charset="0"/>
                <a:cs typeface="Arial"/>
              </a:rPr>
              <a:t>Back</a:t>
            </a:r>
            <a:endParaRPr lang="en-US" sz="2000">
              <a:latin typeface="Arial" panose="020B0604020202020204" pitchFamily="34" charset="0"/>
            </a:endParaRPr>
          </a:p>
        </p:txBody>
      </p:sp>
      <p:pic>
        <p:nvPicPr>
          <p:cNvPr id="9" name="Picture 8">
            <a:extLst>
              <a:ext uri="{FF2B5EF4-FFF2-40B4-BE49-F238E27FC236}">
                <a16:creationId xmlns:a16="http://schemas.microsoft.com/office/drawing/2014/main" id="{3CC7937D-1F20-7E43-EEA3-8B7BBBCF1A2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592981" y="1982336"/>
            <a:ext cx="1044541" cy="579827"/>
          </a:xfrm>
          <a:prstGeom prst="rect">
            <a:avLst/>
          </a:prstGeom>
        </p:spPr>
      </p:pic>
      <p:pic>
        <p:nvPicPr>
          <p:cNvPr id="10" name="Picture 9">
            <a:extLst>
              <a:ext uri="{FF2B5EF4-FFF2-40B4-BE49-F238E27FC236}">
                <a16:creationId xmlns:a16="http://schemas.microsoft.com/office/drawing/2014/main" id="{329E4DB8-6DA2-79C2-BEDC-8E6257B3A57C}"/>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0415060" y="343698"/>
            <a:ext cx="1400383" cy="707886"/>
          </a:xfrm>
          <a:prstGeom prst="rect">
            <a:avLst/>
          </a:prstGeom>
        </p:spPr>
      </p:pic>
      <p:sp>
        <p:nvSpPr>
          <p:cNvPr id="11" name="Rectangle 10">
            <a:extLst>
              <a:ext uri="{FF2B5EF4-FFF2-40B4-BE49-F238E27FC236}">
                <a16:creationId xmlns:a16="http://schemas.microsoft.com/office/drawing/2014/main" id="{1EE6D886-CB99-3507-DDDD-5142527F4067}"/>
              </a:ext>
              <a:ext uri="{C183D7F6-B498-43B3-948B-1728B52AA6E4}">
                <adec:decorative xmlns:adec="http://schemas.microsoft.com/office/drawing/2017/decorative" val="1"/>
              </a:ext>
            </a:extLst>
          </p:cNvPr>
          <p:cNvSpPr/>
          <p:nvPr/>
        </p:nvSpPr>
        <p:spPr>
          <a:xfrm>
            <a:off x="10306696" y="-609600"/>
            <a:ext cx="1617111" cy="4014153"/>
          </a:xfrm>
          <a:prstGeom prst="rect">
            <a:avLst/>
          </a:prstGeom>
          <a:solidFill>
            <a:srgbClr val="98CCE4">
              <a:alpha val="2572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grpSp>
        <p:nvGrpSpPr>
          <p:cNvPr id="14" name="Group 13">
            <a:extLst>
              <a:ext uri="{FF2B5EF4-FFF2-40B4-BE49-F238E27FC236}">
                <a16:creationId xmlns:a16="http://schemas.microsoft.com/office/drawing/2014/main" id="{DC92DA5A-E1C3-2C87-AEE9-6916562ECC03}"/>
              </a:ext>
              <a:ext uri="{C183D7F6-B498-43B3-948B-1728B52AA6E4}">
                <adec:decorative xmlns:adec="http://schemas.microsoft.com/office/drawing/2017/decorative" val="1"/>
              </a:ext>
            </a:extLst>
          </p:cNvPr>
          <p:cNvGrpSpPr/>
          <p:nvPr/>
        </p:nvGrpSpPr>
        <p:grpSpPr>
          <a:xfrm>
            <a:off x="10211632" y="3534649"/>
            <a:ext cx="1807238" cy="1426490"/>
            <a:chOff x="10211632" y="3534649"/>
            <a:chExt cx="1807238" cy="1426490"/>
          </a:xfrm>
        </p:grpSpPr>
        <p:sp>
          <p:nvSpPr>
            <p:cNvPr id="12" name="Content Placeholder 2">
              <a:extLst>
                <a:ext uri="{FF2B5EF4-FFF2-40B4-BE49-F238E27FC236}">
                  <a16:creationId xmlns:a16="http://schemas.microsoft.com/office/drawing/2014/main" id="{583678BD-9684-5FDB-13FC-F18FEB79B02A}"/>
                </a:ext>
              </a:extLst>
            </p:cNvPr>
            <p:cNvSpPr txBox="1">
              <a:spLocks/>
            </p:cNvSpPr>
            <p:nvPr/>
          </p:nvSpPr>
          <p:spPr>
            <a:xfrm>
              <a:off x="10211632" y="4401224"/>
              <a:ext cx="1807238" cy="559915"/>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Font typeface="Arial" panose="020B0604020202020204" pitchFamily="34" charset="0"/>
                <a:buNone/>
              </a:pPr>
              <a:r>
                <a:rPr lang="en-US" sz="2400" i="1">
                  <a:highlight>
                    <a:srgbClr val="FFECE8"/>
                  </a:highlight>
                </a:rPr>
                <a:t>Not on the public site</a:t>
              </a:r>
            </a:p>
          </p:txBody>
        </p:sp>
        <p:pic>
          <p:nvPicPr>
            <p:cNvPr id="13" name="Graphic 12" descr="Lock outline">
              <a:extLst>
                <a:ext uri="{FF2B5EF4-FFF2-40B4-BE49-F238E27FC236}">
                  <a16:creationId xmlns:a16="http://schemas.microsoft.com/office/drawing/2014/main" id="{73294927-B376-2164-CDC7-BC192707791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744151" y="3534649"/>
              <a:ext cx="785374" cy="785374"/>
            </a:xfrm>
            <a:prstGeom prst="rect">
              <a:avLst/>
            </a:prstGeom>
          </p:spPr>
        </p:pic>
      </p:grpSp>
    </p:spTree>
    <p:extLst>
      <p:ext uri="{BB962C8B-B14F-4D97-AF65-F5344CB8AC3E}">
        <p14:creationId xmlns:p14="http://schemas.microsoft.com/office/powerpoint/2010/main" val="3606349627"/>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48A24F-4ED9-BE87-2689-B0BE0D90C6FA}"/>
              </a:ext>
            </a:extLst>
          </p:cNvPr>
          <p:cNvSpPr>
            <a:spLocks noGrp="1"/>
          </p:cNvSpPr>
          <p:nvPr>
            <p:ph type="title"/>
          </p:nvPr>
        </p:nvSpPr>
        <p:spPr/>
        <p:txBody>
          <a:bodyPr/>
          <a:lstStyle/>
          <a:p>
            <a:r>
              <a:rPr lang="en-US" sz="4400"/>
              <a:t>Projections Help </a:t>
            </a:r>
            <a:br>
              <a:rPr lang="en-US" sz="4400"/>
            </a:br>
            <a:r>
              <a:rPr lang="en-US" sz="4400"/>
              <a:t>Educators and Students</a:t>
            </a:r>
            <a:endParaRPr lang="en-US"/>
          </a:p>
        </p:txBody>
      </p:sp>
      <p:sp>
        <p:nvSpPr>
          <p:cNvPr id="3" name="Content Placeholder 2">
            <a:extLst>
              <a:ext uri="{FF2B5EF4-FFF2-40B4-BE49-F238E27FC236}">
                <a16:creationId xmlns:a16="http://schemas.microsoft.com/office/drawing/2014/main" id="{1634008F-093F-4437-18EC-30E003EE17D7}"/>
              </a:ext>
            </a:extLst>
          </p:cNvPr>
          <p:cNvSpPr>
            <a:spLocks noGrp="1"/>
          </p:cNvSpPr>
          <p:nvPr>
            <p:ph idx="1"/>
          </p:nvPr>
        </p:nvSpPr>
        <p:spPr>
          <a:xfrm>
            <a:off x="838200" y="1825625"/>
            <a:ext cx="2898913" cy="3453124"/>
          </a:xfrm>
        </p:spPr>
        <p:txBody>
          <a:bodyPr>
            <a:noAutofit/>
          </a:bodyPr>
          <a:lstStyle/>
          <a:p>
            <a:pPr marL="82296" indent="0">
              <a:lnSpc>
                <a:spcPct val="100000"/>
              </a:lnSpc>
              <a:spcBef>
                <a:spcPts val="600"/>
              </a:spcBef>
              <a:buNone/>
            </a:pPr>
            <a:r>
              <a:rPr lang="en-US" sz="2400"/>
              <a:t>Projections can help assess a student’s probability of reaching proficiency on a future PSSA or Keystone assessment.</a:t>
            </a:r>
          </a:p>
        </p:txBody>
      </p:sp>
      <p:grpSp>
        <p:nvGrpSpPr>
          <p:cNvPr id="11" name="Group 10" descr="Not on the public site">
            <a:extLst>
              <a:ext uri="{FF2B5EF4-FFF2-40B4-BE49-F238E27FC236}">
                <a16:creationId xmlns:a16="http://schemas.microsoft.com/office/drawing/2014/main" id="{FAFD474B-1BD9-2CE1-82F8-C6A42E2FDFB9}"/>
              </a:ext>
            </a:extLst>
          </p:cNvPr>
          <p:cNvGrpSpPr/>
          <p:nvPr/>
        </p:nvGrpSpPr>
        <p:grpSpPr>
          <a:xfrm>
            <a:off x="838200" y="5384262"/>
            <a:ext cx="2308678" cy="785374"/>
            <a:chOff x="10744151" y="3534649"/>
            <a:chExt cx="2308678" cy="785374"/>
          </a:xfrm>
        </p:grpSpPr>
        <p:sp>
          <p:nvSpPr>
            <p:cNvPr id="12" name="Content Placeholder 2">
              <a:extLst>
                <a:ext uri="{FF2B5EF4-FFF2-40B4-BE49-F238E27FC236}">
                  <a16:creationId xmlns:a16="http://schemas.microsoft.com/office/drawing/2014/main" id="{BF00CCEB-5DF4-4707-7935-618CA4CA4190}"/>
                </a:ext>
              </a:extLst>
            </p:cNvPr>
            <p:cNvSpPr txBox="1">
              <a:spLocks/>
            </p:cNvSpPr>
            <p:nvPr/>
          </p:nvSpPr>
          <p:spPr>
            <a:xfrm>
              <a:off x="11245591" y="3687979"/>
              <a:ext cx="1807238" cy="559915"/>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Font typeface="Arial" panose="020B0604020202020204" pitchFamily="34" charset="0"/>
                <a:buNone/>
              </a:pPr>
              <a:r>
                <a:rPr lang="en-US" sz="2400" i="1">
                  <a:highlight>
                    <a:srgbClr val="FFECE8"/>
                  </a:highlight>
                </a:rPr>
                <a:t>Not on the public site</a:t>
              </a:r>
            </a:p>
          </p:txBody>
        </p:sp>
        <p:pic>
          <p:nvPicPr>
            <p:cNvPr id="13" name="Graphic 12" descr="Lock outline">
              <a:extLst>
                <a:ext uri="{FF2B5EF4-FFF2-40B4-BE49-F238E27FC236}">
                  <a16:creationId xmlns:a16="http://schemas.microsoft.com/office/drawing/2014/main" id="{41E23CC9-2F95-15E6-EE86-45DBB9AA04E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744151" y="3534649"/>
              <a:ext cx="785374" cy="785374"/>
            </a:xfrm>
            <a:prstGeom prst="rect">
              <a:avLst/>
            </a:prstGeom>
          </p:spPr>
        </p:pic>
      </p:grpSp>
      <p:sp>
        <p:nvSpPr>
          <p:cNvPr id="5" name="Slide Number Placeholder 4">
            <a:extLst>
              <a:ext uri="{FF2B5EF4-FFF2-40B4-BE49-F238E27FC236}">
                <a16:creationId xmlns:a16="http://schemas.microsoft.com/office/drawing/2014/main" id="{54A39597-7E35-E835-4D1B-9FCB70DAC017}"/>
              </a:ext>
              <a:ext uri="{C183D7F6-B498-43B3-948B-1728B52AA6E4}">
                <adec:decorative xmlns:adec="http://schemas.microsoft.com/office/drawing/2017/decorative" val="1"/>
              </a:ext>
            </a:extLst>
          </p:cNvPr>
          <p:cNvSpPr>
            <a:spLocks noGrp="1"/>
          </p:cNvSpPr>
          <p:nvPr>
            <p:ph type="sldNum" sz="quarter" idx="12"/>
          </p:nvPr>
        </p:nvSpPr>
        <p:spPr/>
        <p:txBody>
          <a:bodyPr/>
          <a:lstStyle/>
          <a:p>
            <a:fld id="{C4713943-C894-3E43-ACC2-8F186DE5113B}" type="slidenum">
              <a:rPr lang="en-US" smtClean="0"/>
              <a:t>31</a:t>
            </a:fld>
            <a:endParaRPr lang="en-US"/>
          </a:p>
        </p:txBody>
      </p:sp>
      <p:pic>
        <p:nvPicPr>
          <p:cNvPr id="6" name="Picture 5">
            <a:extLst>
              <a:ext uri="{FF2B5EF4-FFF2-40B4-BE49-F238E27FC236}">
                <a16:creationId xmlns:a16="http://schemas.microsoft.com/office/drawing/2014/main" id="{1DD0AA3F-8230-41EA-552D-A86276E644E3}"/>
              </a:ext>
              <a:ext uri="{C183D7F6-B498-43B3-948B-1728B52AA6E4}">
                <adec:decorative xmlns:adec="http://schemas.microsoft.com/office/drawing/2017/decorative" val="1"/>
              </a:ext>
            </a:extLst>
          </p:cNvPr>
          <p:cNvPicPr>
            <a:picLocks noChangeAspect="1"/>
          </p:cNvPicPr>
          <p:nvPr/>
        </p:nvPicPr>
        <p:blipFill>
          <a:blip r:embed="rId4"/>
          <a:srcRect/>
          <a:stretch/>
        </p:blipFill>
        <p:spPr>
          <a:xfrm>
            <a:off x="10210800" y="148237"/>
            <a:ext cx="1796786" cy="1347589"/>
          </a:xfrm>
          <a:prstGeom prst="rect">
            <a:avLst/>
          </a:prstGeom>
        </p:spPr>
      </p:pic>
      <p:pic>
        <p:nvPicPr>
          <p:cNvPr id="7" name="Picture 6" descr="Sample Student Report">
            <a:extLst>
              <a:ext uri="{FF2B5EF4-FFF2-40B4-BE49-F238E27FC236}">
                <a16:creationId xmlns:a16="http://schemas.microsoft.com/office/drawing/2014/main" id="{1D3A9C3B-1E0E-2E1F-A112-CD852071763E}"/>
              </a:ext>
            </a:extLst>
          </p:cNvPr>
          <p:cNvPicPr>
            <a:picLocks noChangeAspect="1"/>
          </p:cNvPicPr>
          <p:nvPr/>
        </p:nvPicPr>
        <p:blipFill>
          <a:blip r:embed="rId5"/>
          <a:srcRect t="15337"/>
          <a:stretch/>
        </p:blipFill>
        <p:spPr>
          <a:xfrm>
            <a:off x="4049486" y="2022588"/>
            <a:ext cx="7749322" cy="3709906"/>
          </a:xfrm>
          <a:prstGeom prst="rect">
            <a:avLst/>
          </a:prstGeom>
          <a:ln>
            <a:noFill/>
          </a:ln>
          <a:effectLst>
            <a:outerShdw blurRad="190500" algn="tl" rotWithShape="0">
              <a:srgbClr val="000000">
                <a:alpha val="70000"/>
              </a:srgbClr>
            </a:outerShdw>
          </a:effectLst>
        </p:spPr>
      </p:pic>
      <p:sp>
        <p:nvSpPr>
          <p:cNvPr id="8" name="Rectangle: Rounded Corners 5">
            <a:extLst>
              <a:ext uri="{FF2B5EF4-FFF2-40B4-BE49-F238E27FC236}">
                <a16:creationId xmlns:a16="http://schemas.microsoft.com/office/drawing/2014/main" id="{642554A8-6C0E-9582-F9EE-EEF0B85178CD}"/>
              </a:ext>
              <a:ext uri="{C183D7F6-B498-43B3-948B-1728B52AA6E4}">
                <adec:decorative xmlns:adec="http://schemas.microsoft.com/office/drawing/2017/decorative" val="1"/>
              </a:ext>
            </a:extLst>
          </p:cNvPr>
          <p:cNvSpPr/>
          <p:nvPr/>
        </p:nvSpPr>
        <p:spPr>
          <a:xfrm>
            <a:off x="9767884" y="3688104"/>
            <a:ext cx="1858060" cy="1796787"/>
          </a:xfrm>
          <a:prstGeom prst="roundRect">
            <a:avLst>
              <a:gd name="adj" fmla="val 3477"/>
            </a:avLst>
          </a:prstGeom>
          <a:noFill/>
          <a:ln w="38100">
            <a:solidFill>
              <a:srgbClr val="CC6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Right 7">
            <a:extLst>
              <a:ext uri="{FF2B5EF4-FFF2-40B4-BE49-F238E27FC236}">
                <a16:creationId xmlns:a16="http://schemas.microsoft.com/office/drawing/2014/main" id="{59EF7170-523A-9C4E-96C9-0380B9304E7F}"/>
              </a:ext>
              <a:ext uri="{C183D7F6-B498-43B3-948B-1728B52AA6E4}">
                <adec:decorative xmlns:adec="http://schemas.microsoft.com/office/drawing/2017/decorative" val="1"/>
              </a:ext>
            </a:extLst>
          </p:cNvPr>
          <p:cNvSpPr/>
          <p:nvPr/>
        </p:nvSpPr>
        <p:spPr>
          <a:xfrm>
            <a:off x="8575077" y="4972580"/>
            <a:ext cx="1016976" cy="411682"/>
          </a:xfrm>
          <a:prstGeom prst="rightArrow">
            <a:avLst/>
          </a:prstGeom>
          <a:solidFill>
            <a:srgbClr val="CC66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Sample Student Report">
            <a:extLst>
              <a:ext uri="{FF2B5EF4-FFF2-40B4-BE49-F238E27FC236}">
                <a16:creationId xmlns:a16="http://schemas.microsoft.com/office/drawing/2014/main" id="{1EF953DB-9226-9029-619A-2AB5E0595255}"/>
              </a:ext>
            </a:extLst>
          </p:cNvPr>
          <p:cNvPicPr>
            <a:picLocks noChangeAspect="1"/>
          </p:cNvPicPr>
          <p:nvPr/>
        </p:nvPicPr>
        <p:blipFill>
          <a:blip r:embed="rId5"/>
          <a:srcRect l="74514" t="55333" b="8101"/>
          <a:stretch/>
        </p:blipFill>
        <p:spPr>
          <a:xfrm>
            <a:off x="6128675" y="2315597"/>
            <a:ext cx="4980518" cy="4040753"/>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00108197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par>
                          <p:cTn id="8" fill="hold">
                            <p:stCondLst>
                              <p:cond delay="2000"/>
                            </p:stCondLst>
                            <p:childTnLst>
                              <p:par>
                                <p:cTn id="9" presetID="2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childTnLst>
                          </p:cTn>
                        </p:par>
                        <p:par>
                          <p:cTn id="12" fill="hold">
                            <p:stCondLst>
                              <p:cond delay="2500"/>
                            </p:stCondLst>
                            <p:childTnLst>
                              <p:par>
                                <p:cTn id="13" presetID="53" presetClass="entr" presetSubtype="16"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p:cTn id="15" dur="500" fill="hold"/>
                                        <p:tgtEl>
                                          <p:spTgt spid="10"/>
                                        </p:tgtEl>
                                        <p:attrNameLst>
                                          <p:attrName>ppt_w</p:attrName>
                                        </p:attrNameLst>
                                      </p:cBhvr>
                                      <p:tavLst>
                                        <p:tav tm="0">
                                          <p:val>
                                            <p:fltVal val="0"/>
                                          </p:val>
                                        </p:tav>
                                        <p:tav tm="100000">
                                          <p:val>
                                            <p:strVal val="#ppt_w"/>
                                          </p:val>
                                        </p:tav>
                                      </p:tavLst>
                                    </p:anim>
                                    <p:anim calcmode="lin" valueType="num">
                                      <p:cBhvr>
                                        <p:cTn id="16" dur="500" fill="hold"/>
                                        <p:tgtEl>
                                          <p:spTgt spid="10"/>
                                        </p:tgtEl>
                                        <p:attrNameLst>
                                          <p:attrName>ppt_h</p:attrName>
                                        </p:attrNameLst>
                                      </p:cBhvr>
                                      <p:tavLst>
                                        <p:tav tm="0">
                                          <p:val>
                                            <p:fltVal val="0"/>
                                          </p:val>
                                        </p:tav>
                                        <p:tav tm="100000">
                                          <p:val>
                                            <p:strVal val="#ppt_h"/>
                                          </p:val>
                                        </p:tav>
                                      </p:tavLst>
                                    </p:anim>
                                    <p:animEffect transition="in" filter="fade">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34F80-6628-D99B-3131-5AC543B66FF0}"/>
              </a:ext>
            </a:extLst>
          </p:cNvPr>
          <p:cNvSpPr>
            <a:spLocks noGrp="1"/>
          </p:cNvSpPr>
          <p:nvPr>
            <p:ph type="title"/>
          </p:nvPr>
        </p:nvSpPr>
        <p:spPr>
          <a:xfrm>
            <a:off x="1002051" y="2887491"/>
            <a:ext cx="4082143" cy="1325563"/>
          </a:xfrm>
        </p:spPr>
        <p:txBody>
          <a:bodyPr>
            <a:noAutofit/>
          </a:bodyPr>
          <a:lstStyle/>
          <a:p>
            <a:r>
              <a:rPr lang="en-US" sz="5000"/>
              <a:t>Projection Summary Report</a:t>
            </a:r>
          </a:p>
        </p:txBody>
      </p:sp>
      <p:grpSp>
        <p:nvGrpSpPr>
          <p:cNvPr id="10" name="Group 9" descr="Not on the public site">
            <a:extLst>
              <a:ext uri="{FF2B5EF4-FFF2-40B4-BE49-F238E27FC236}">
                <a16:creationId xmlns:a16="http://schemas.microsoft.com/office/drawing/2014/main" id="{7755CB09-67FA-8C59-D43B-408CC58A9963}"/>
              </a:ext>
            </a:extLst>
          </p:cNvPr>
          <p:cNvGrpSpPr/>
          <p:nvPr/>
        </p:nvGrpSpPr>
        <p:grpSpPr>
          <a:xfrm>
            <a:off x="1002051" y="4892015"/>
            <a:ext cx="2308678" cy="785374"/>
            <a:chOff x="10744151" y="3534649"/>
            <a:chExt cx="2308678" cy="785374"/>
          </a:xfrm>
        </p:grpSpPr>
        <p:sp>
          <p:nvSpPr>
            <p:cNvPr id="11" name="Content Placeholder 2">
              <a:extLst>
                <a:ext uri="{FF2B5EF4-FFF2-40B4-BE49-F238E27FC236}">
                  <a16:creationId xmlns:a16="http://schemas.microsoft.com/office/drawing/2014/main" id="{EDE9DDDF-0DE0-1618-6555-22C42D07F1E1}"/>
                </a:ext>
              </a:extLst>
            </p:cNvPr>
            <p:cNvSpPr txBox="1">
              <a:spLocks/>
            </p:cNvSpPr>
            <p:nvPr/>
          </p:nvSpPr>
          <p:spPr>
            <a:xfrm>
              <a:off x="11245591" y="3687979"/>
              <a:ext cx="1807238" cy="559915"/>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Font typeface="Arial" panose="020B0604020202020204" pitchFamily="34" charset="0"/>
                <a:buNone/>
              </a:pPr>
              <a:r>
                <a:rPr lang="en-US" sz="2400" i="1">
                  <a:highlight>
                    <a:srgbClr val="FFECE8"/>
                  </a:highlight>
                </a:rPr>
                <a:t>Not on the public site</a:t>
              </a:r>
            </a:p>
          </p:txBody>
        </p:sp>
        <p:pic>
          <p:nvPicPr>
            <p:cNvPr id="12" name="Graphic 11" descr="Lock outline">
              <a:extLst>
                <a:ext uri="{FF2B5EF4-FFF2-40B4-BE49-F238E27FC236}">
                  <a16:creationId xmlns:a16="http://schemas.microsoft.com/office/drawing/2014/main" id="{5F6B6C90-4859-F40A-4BDD-CCD18E5E5D4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744151" y="3534649"/>
              <a:ext cx="785374" cy="785374"/>
            </a:xfrm>
            <a:prstGeom prst="rect">
              <a:avLst/>
            </a:prstGeom>
          </p:spPr>
        </p:pic>
      </p:grpSp>
      <p:pic>
        <p:nvPicPr>
          <p:cNvPr id="7" name="Picture 6">
            <a:extLst>
              <a:ext uri="{FF2B5EF4-FFF2-40B4-BE49-F238E27FC236}">
                <a16:creationId xmlns:a16="http://schemas.microsoft.com/office/drawing/2014/main" id="{52BF6274-21DA-08FA-B9F4-81F43EC62EE2}"/>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2678" y="266075"/>
            <a:ext cx="2413000" cy="2413000"/>
          </a:xfrm>
          <a:prstGeom prst="rect">
            <a:avLst/>
          </a:prstGeom>
        </p:spPr>
      </p:pic>
      <p:pic>
        <p:nvPicPr>
          <p:cNvPr id="9" name="Picture 8" descr="Sample Projection Summary Report">
            <a:extLst>
              <a:ext uri="{FF2B5EF4-FFF2-40B4-BE49-F238E27FC236}">
                <a16:creationId xmlns:a16="http://schemas.microsoft.com/office/drawing/2014/main" id="{C21BE9E4-2C7D-B371-9F70-042A38363E10}"/>
              </a:ext>
            </a:extLst>
          </p:cNvPr>
          <p:cNvPicPr>
            <a:picLocks noChangeAspect="1"/>
          </p:cNvPicPr>
          <p:nvPr/>
        </p:nvPicPr>
        <p:blipFill>
          <a:blip r:embed="rId5"/>
          <a:stretch>
            <a:fillRect/>
          </a:stretch>
        </p:blipFill>
        <p:spPr>
          <a:xfrm>
            <a:off x="5279830" y="1125686"/>
            <a:ext cx="6123554" cy="4894568"/>
          </a:xfrm>
          <a:prstGeom prst="rect">
            <a:avLst/>
          </a:prstGeom>
          <a:ln>
            <a:noFill/>
          </a:ln>
          <a:effectLst>
            <a:outerShdw blurRad="190500" algn="tl" rotWithShape="0">
              <a:srgbClr val="000000">
                <a:alpha val="70000"/>
              </a:srgbClr>
            </a:outerShdw>
          </a:effectLst>
        </p:spPr>
      </p:pic>
      <p:sp>
        <p:nvSpPr>
          <p:cNvPr id="5" name="Slide Number Placeholder 4">
            <a:extLst>
              <a:ext uri="{FF2B5EF4-FFF2-40B4-BE49-F238E27FC236}">
                <a16:creationId xmlns:a16="http://schemas.microsoft.com/office/drawing/2014/main" id="{FBD65B1C-36F9-1D1E-37F2-3BE45D90212B}"/>
              </a:ext>
              <a:ext uri="{C183D7F6-B498-43B3-948B-1728B52AA6E4}">
                <adec:decorative xmlns:adec="http://schemas.microsoft.com/office/drawing/2017/decorative" val="1"/>
              </a:ext>
            </a:extLst>
          </p:cNvPr>
          <p:cNvSpPr>
            <a:spLocks noGrp="1"/>
          </p:cNvSpPr>
          <p:nvPr>
            <p:ph type="sldNum" sz="quarter" idx="12"/>
          </p:nvPr>
        </p:nvSpPr>
        <p:spPr/>
        <p:txBody>
          <a:bodyPr/>
          <a:lstStyle/>
          <a:p>
            <a:fld id="{C4713943-C894-3E43-ACC2-8F186DE5113B}" type="slidenum">
              <a:rPr lang="en-US" smtClean="0"/>
              <a:t>32</a:t>
            </a:fld>
            <a:endParaRPr lang="en-US"/>
          </a:p>
        </p:txBody>
      </p:sp>
    </p:spTree>
    <p:extLst>
      <p:ext uri="{BB962C8B-B14F-4D97-AF65-F5344CB8AC3E}">
        <p14:creationId xmlns:p14="http://schemas.microsoft.com/office/powerpoint/2010/main" val="3156947787"/>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02901-34E1-FE1F-C3EA-1E73D0CCA3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D4D58B-62DB-37BA-194C-57F76F375299}"/>
              </a:ext>
            </a:extLst>
          </p:cNvPr>
          <p:cNvSpPr>
            <a:spLocks noGrp="1"/>
          </p:cNvSpPr>
          <p:nvPr>
            <p:ph type="title"/>
          </p:nvPr>
        </p:nvSpPr>
        <p:spPr>
          <a:xfrm>
            <a:off x="838200" y="709081"/>
            <a:ext cx="10515600" cy="1325563"/>
          </a:xfrm>
        </p:spPr>
        <p:txBody>
          <a:bodyPr/>
          <a:lstStyle/>
          <a:p>
            <a:r>
              <a:rPr lang="en-US"/>
              <a:t>How Might Educators Use </a:t>
            </a:r>
            <a:br>
              <a:rPr lang="en-US"/>
            </a:br>
            <a:r>
              <a:rPr lang="en-US"/>
              <a:t>Projection Reports?</a:t>
            </a:r>
          </a:p>
        </p:txBody>
      </p:sp>
      <p:sp>
        <p:nvSpPr>
          <p:cNvPr id="3" name="Content Placeholder 2">
            <a:extLst>
              <a:ext uri="{FF2B5EF4-FFF2-40B4-BE49-F238E27FC236}">
                <a16:creationId xmlns:a16="http://schemas.microsoft.com/office/drawing/2014/main" id="{60A5E319-10F7-39FE-E099-86D9CA83A5B8}"/>
              </a:ext>
            </a:extLst>
          </p:cNvPr>
          <p:cNvSpPr>
            <a:spLocks noGrp="1"/>
          </p:cNvSpPr>
          <p:nvPr>
            <p:ph idx="1"/>
          </p:nvPr>
        </p:nvSpPr>
        <p:spPr>
          <a:xfrm>
            <a:off x="838199" y="2123680"/>
            <a:ext cx="10988565" cy="4068989"/>
          </a:xfrm>
        </p:spPr>
        <p:txBody>
          <a:bodyPr>
            <a:noAutofit/>
          </a:bodyPr>
          <a:lstStyle/>
          <a:p>
            <a:pPr>
              <a:lnSpc>
                <a:spcPct val="100000"/>
              </a:lnSpc>
              <a:buFont typeface="Wingdings" panose="05000000000000000000" pitchFamily="2" charset="2"/>
              <a:buChar char="§"/>
            </a:pPr>
            <a:r>
              <a:rPr lang="en-US" sz="2000" b="1"/>
              <a:t>Administrators can use for program planning:</a:t>
            </a:r>
          </a:p>
          <a:p>
            <a:pPr lvl="1">
              <a:lnSpc>
                <a:spcPct val="100000"/>
              </a:lnSpc>
              <a:buFont typeface="Arial" panose="020B0604020202020204" pitchFamily="34" charset="0"/>
              <a:buChar char="•"/>
            </a:pPr>
            <a:r>
              <a:rPr lang="en-US" sz="2000"/>
              <a:t>Intervention planning</a:t>
            </a:r>
          </a:p>
          <a:p>
            <a:pPr lvl="1">
              <a:lnSpc>
                <a:spcPct val="100000"/>
              </a:lnSpc>
              <a:buFont typeface="Arial" panose="020B0604020202020204" pitchFamily="34" charset="0"/>
              <a:buChar char="•"/>
            </a:pPr>
            <a:r>
              <a:rPr lang="en-US" sz="2000"/>
              <a:t>Resource allocation</a:t>
            </a:r>
          </a:p>
          <a:p>
            <a:pPr lvl="1">
              <a:lnSpc>
                <a:spcPct val="100000"/>
              </a:lnSpc>
              <a:buFont typeface="Arial" panose="020B0604020202020204" pitchFamily="34" charset="0"/>
              <a:buChar char="•"/>
            </a:pPr>
            <a:r>
              <a:rPr lang="en-US" sz="2000"/>
              <a:t>Course availability &amp; placement decisions</a:t>
            </a:r>
          </a:p>
          <a:p>
            <a:pPr lvl="1">
              <a:lnSpc>
                <a:spcPct val="100000"/>
              </a:lnSpc>
              <a:buFont typeface="Arial" panose="020B0604020202020204" pitchFamily="34" charset="0"/>
              <a:buChar char="•"/>
            </a:pPr>
            <a:r>
              <a:rPr lang="en-US" sz="2000"/>
              <a:t>Grade-level and course-level planning</a:t>
            </a:r>
          </a:p>
          <a:p>
            <a:pPr lvl="1">
              <a:lnSpc>
                <a:spcPct val="100000"/>
              </a:lnSpc>
              <a:buFont typeface="Arial" panose="020B0604020202020204" pitchFamily="34" charset="0"/>
              <a:buChar char="•"/>
            </a:pPr>
            <a:r>
              <a:rPr lang="en-US" sz="2000"/>
              <a:t>School-level planning</a:t>
            </a:r>
          </a:p>
          <a:p>
            <a:pPr lvl="1">
              <a:lnSpc>
                <a:spcPct val="100000"/>
              </a:lnSpc>
              <a:buFont typeface="Arial" panose="020B0604020202020204" pitchFamily="34" charset="0"/>
              <a:buChar char="•"/>
            </a:pPr>
            <a:r>
              <a:rPr lang="en-US" sz="2000"/>
              <a:t>Comprehensive planning</a:t>
            </a:r>
          </a:p>
          <a:p>
            <a:pPr>
              <a:lnSpc>
                <a:spcPct val="100000"/>
              </a:lnSpc>
              <a:buFont typeface="Wingdings" panose="05000000000000000000" pitchFamily="2" charset="2"/>
              <a:buChar char="§"/>
            </a:pPr>
            <a:r>
              <a:rPr lang="en-US" sz="2000" b="1"/>
              <a:t>Teachers can use to facilitate instructional planning:</a:t>
            </a:r>
          </a:p>
          <a:p>
            <a:pPr lvl="1">
              <a:lnSpc>
                <a:spcPct val="100000"/>
              </a:lnSpc>
              <a:buFont typeface="Arial" panose="020B0604020202020204" pitchFamily="34" charset="0"/>
              <a:buChar char="•"/>
            </a:pPr>
            <a:r>
              <a:rPr lang="en-US" sz="2000"/>
              <a:t>Proportion of students on a path to success (proficiency or higher)</a:t>
            </a:r>
          </a:p>
          <a:p>
            <a:pPr lvl="1">
              <a:lnSpc>
                <a:spcPct val="100000"/>
              </a:lnSpc>
              <a:buFont typeface="Arial" panose="020B0604020202020204" pitchFamily="34" charset="0"/>
              <a:buChar char="•"/>
            </a:pPr>
            <a:r>
              <a:rPr lang="en-US" sz="2000"/>
              <a:t>Proportion of students in need of additional support for reaching proficient or advanced levels of performance</a:t>
            </a:r>
          </a:p>
          <a:p>
            <a:pPr lvl="1">
              <a:lnSpc>
                <a:spcPct val="100000"/>
              </a:lnSpc>
              <a:buFont typeface="Arial" panose="020B0604020202020204" pitchFamily="34" charset="0"/>
              <a:buChar char="•"/>
            </a:pPr>
            <a:r>
              <a:rPr lang="en-US" sz="2000"/>
              <a:t>Plan for instructional strategies and practices based on students’ needs</a:t>
            </a:r>
          </a:p>
        </p:txBody>
      </p:sp>
      <p:sp>
        <p:nvSpPr>
          <p:cNvPr id="5" name="Slide Number Placeholder 4">
            <a:extLst>
              <a:ext uri="{FF2B5EF4-FFF2-40B4-BE49-F238E27FC236}">
                <a16:creationId xmlns:a16="http://schemas.microsoft.com/office/drawing/2014/main" id="{E2410D63-C63A-A963-9DB0-AC4D30926AE0}"/>
              </a:ext>
              <a:ext uri="{C183D7F6-B498-43B3-948B-1728B52AA6E4}">
                <adec:decorative xmlns:adec="http://schemas.microsoft.com/office/drawing/2017/decorative" val="1"/>
              </a:ext>
            </a:extLst>
          </p:cNvPr>
          <p:cNvSpPr>
            <a:spLocks noGrp="1"/>
          </p:cNvSpPr>
          <p:nvPr>
            <p:ph type="sldNum" sz="quarter" idx="12"/>
          </p:nvPr>
        </p:nvSpPr>
        <p:spPr/>
        <p:txBody>
          <a:bodyPr/>
          <a:lstStyle/>
          <a:p>
            <a:fld id="{C4713943-C894-3E43-ACC2-8F186DE5113B}" type="slidenum">
              <a:rPr lang="en-US" smtClean="0"/>
              <a:t>33</a:t>
            </a:fld>
            <a:endParaRPr lang="en-US"/>
          </a:p>
        </p:txBody>
      </p:sp>
      <p:pic>
        <p:nvPicPr>
          <p:cNvPr id="9" name="Picture 8">
            <a:extLst>
              <a:ext uri="{FF2B5EF4-FFF2-40B4-BE49-F238E27FC236}">
                <a16:creationId xmlns:a16="http://schemas.microsoft.com/office/drawing/2014/main" id="{C501174C-2BC0-0D57-1D79-344CDA8BB7C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48665" y="2657607"/>
            <a:ext cx="2413000" cy="2413000"/>
          </a:xfrm>
          <a:prstGeom prst="rect">
            <a:avLst/>
          </a:prstGeom>
        </p:spPr>
      </p:pic>
      <p:pic>
        <p:nvPicPr>
          <p:cNvPr id="10" name="Picture 9">
            <a:extLst>
              <a:ext uri="{FF2B5EF4-FFF2-40B4-BE49-F238E27FC236}">
                <a16:creationId xmlns:a16="http://schemas.microsoft.com/office/drawing/2014/main" id="{986E7C25-1B0D-17DF-D39D-EF7198B5D4A3}"/>
              </a:ext>
              <a:ext uri="{C183D7F6-B498-43B3-948B-1728B52AA6E4}">
                <adec:decorative xmlns:adec="http://schemas.microsoft.com/office/drawing/2017/decorative" val="1"/>
              </a:ext>
            </a:extLst>
          </p:cNvPr>
          <p:cNvPicPr>
            <a:picLocks noChangeAspect="1"/>
          </p:cNvPicPr>
          <p:nvPr/>
        </p:nvPicPr>
        <p:blipFill>
          <a:blip r:embed="rId4"/>
          <a:srcRect/>
          <a:stretch/>
        </p:blipFill>
        <p:spPr>
          <a:xfrm>
            <a:off x="9294835" y="1371862"/>
            <a:ext cx="2366830" cy="1775122"/>
          </a:xfrm>
          <a:prstGeom prst="rect">
            <a:avLst/>
          </a:prstGeom>
        </p:spPr>
      </p:pic>
    </p:spTree>
    <p:extLst>
      <p:ext uri="{BB962C8B-B14F-4D97-AF65-F5344CB8AC3E}">
        <p14:creationId xmlns:p14="http://schemas.microsoft.com/office/powerpoint/2010/main" val="3105792259"/>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1683233-B8CD-41E7-92F4-8342791D2C9C}"/>
              </a:ext>
            </a:extLst>
          </p:cNvPr>
          <p:cNvSpPr>
            <a:spLocks noGrp="1"/>
          </p:cNvSpPr>
          <p:nvPr>
            <p:ph type="title"/>
          </p:nvPr>
        </p:nvSpPr>
        <p:spPr>
          <a:xfrm>
            <a:off x="838200" y="1033641"/>
            <a:ext cx="3487435" cy="4790717"/>
          </a:xfrm>
        </p:spPr>
        <p:txBody>
          <a:bodyPr>
            <a:noAutofit/>
          </a:bodyPr>
          <a:lstStyle/>
          <a:p>
            <a:r>
              <a:rPr lang="en-US" sz="4800"/>
              <a:t>PVAAS </a:t>
            </a:r>
            <a:br>
              <a:rPr lang="en-US" sz="4800"/>
            </a:br>
            <a:r>
              <a:rPr lang="en-US" sz="4800"/>
              <a:t>“Help”</a:t>
            </a:r>
            <a:br>
              <a:rPr lang="en-US" sz="4800"/>
            </a:br>
            <a:r>
              <a:rPr lang="en-US" sz="4800"/>
              <a:t>Resources</a:t>
            </a:r>
            <a:br>
              <a:rPr lang="en-US" sz="4800"/>
            </a:br>
            <a:br>
              <a:rPr lang="en-US" sz="4800"/>
            </a:br>
            <a:r>
              <a:rPr lang="en-US" sz="3000" b="0" i="1"/>
              <a:t>Available on the public PVAAS website, </a:t>
            </a:r>
            <a:br>
              <a:rPr lang="en-US" sz="3000" b="0" i="1"/>
            </a:br>
            <a:r>
              <a:rPr lang="en-US" sz="3000" i="1"/>
              <a:t>pvaas.sas.com,</a:t>
            </a:r>
            <a:br>
              <a:rPr lang="en-US" sz="3000" i="1"/>
            </a:br>
            <a:r>
              <a:rPr lang="en-US" sz="3000" b="0" i="1"/>
              <a:t>under “Help”</a:t>
            </a:r>
          </a:p>
        </p:txBody>
      </p:sp>
      <p:sp>
        <p:nvSpPr>
          <p:cNvPr id="5" name="Slide Number Placeholder 4">
            <a:extLst>
              <a:ext uri="{FF2B5EF4-FFF2-40B4-BE49-F238E27FC236}">
                <a16:creationId xmlns:a16="http://schemas.microsoft.com/office/drawing/2014/main" id="{88B26705-43C3-64ED-7813-E156BAE31880}"/>
              </a:ext>
              <a:ext uri="{C183D7F6-B498-43B3-948B-1728B52AA6E4}">
                <adec:decorative xmlns:adec="http://schemas.microsoft.com/office/drawing/2017/decorative" val="1"/>
              </a:ext>
            </a:extLst>
          </p:cNvPr>
          <p:cNvSpPr>
            <a:spLocks noGrp="1"/>
          </p:cNvSpPr>
          <p:nvPr>
            <p:ph type="sldNum" sz="quarter" idx="12"/>
          </p:nvPr>
        </p:nvSpPr>
        <p:spPr/>
        <p:txBody>
          <a:bodyPr/>
          <a:lstStyle/>
          <a:p>
            <a:fld id="{C4713943-C894-3E43-ACC2-8F186DE5113B}" type="slidenum">
              <a:rPr lang="en-US" smtClean="0"/>
              <a:t>34</a:t>
            </a:fld>
            <a:endParaRPr lang="en-US"/>
          </a:p>
        </p:txBody>
      </p:sp>
      <p:pic>
        <p:nvPicPr>
          <p:cNvPr id="10" name="Picture 9" descr="screenshot of menu bar">
            <a:extLst>
              <a:ext uri="{FF2B5EF4-FFF2-40B4-BE49-F238E27FC236}">
                <a16:creationId xmlns:a16="http://schemas.microsoft.com/office/drawing/2014/main" id="{0744666B-887C-FC9A-F130-43DEA20A561F}"/>
              </a:ext>
            </a:extLst>
          </p:cNvPr>
          <p:cNvPicPr>
            <a:picLocks noChangeAspect="1"/>
          </p:cNvPicPr>
          <p:nvPr/>
        </p:nvPicPr>
        <p:blipFill rotWithShape="1">
          <a:blip r:embed="rId3"/>
          <a:srcRect l="7285" t="11379"/>
          <a:stretch/>
        </p:blipFill>
        <p:spPr>
          <a:xfrm>
            <a:off x="6790935" y="701393"/>
            <a:ext cx="4562865" cy="850683"/>
          </a:xfrm>
          <a:prstGeom prst="rect">
            <a:avLst/>
          </a:prstGeom>
        </p:spPr>
      </p:pic>
      <p:sp>
        <p:nvSpPr>
          <p:cNvPr id="11" name="Rounded Rectangle 10" descr="highlights help button in menu bar">
            <a:extLst>
              <a:ext uri="{FF2B5EF4-FFF2-40B4-BE49-F238E27FC236}">
                <a16:creationId xmlns:a16="http://schemas.microsoft.com/office/drawing/2014/main" id="{0D8A0EF3-B973-C4C4-811D-2383E438590E}"/>
              </a:ext>
            </a:extLst>
          </p:cNvPr>
          <p:cNvSpPr/>
          <p:nvPr/>
        </p:nvSpPr>
        <p:spPr>
          <a:xfrm>
            <a:off x="9818206" y="677472"/>
            <a:ext cx="1687994" cy="891985"/>
          </a:xfrm>
          <a:prstGeom prst="roundRect">
            <a:avLst/>
          </a:prstGeom>
          <a:noFill/>
          <a:ln w="57150">
            <a:solidFill>
              <a:srgbClr val="CC66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PVAAS Help Page">
            <a:extLst>
              <a:ext uri="{FF2B5EF4-FFF2-40B4-BE49-F238E27FC236}">
                <a16:creationId xmlns:a16="http://schemas.microsoft.com/office/drawing/2014/main" id="{49884BD2-18C3-0EB5-5D83-D3E36A6F3F9D}"/>
              </a:ext>
            </a:extLst>
          </p:cNvPr>
          <p:cNvPicPr>
            <a:picLocks noChangeAspect="1"/>
          </p:cNvPicPr>
          <p:nvPr/>
        </p:nvPicPr>
        <p:blipFill>
          <a:blip r:embed="rId4"/>
          <a:stretch>
            <a:fillRect/>
          </a:stretch>
        </p:blipFill>
        <p:spPr>
          <a:xfrm>
            <a:off x="4478035" y="1515672"/>
            <a:ext cx="6997685" cy="450412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637472097"/>
      </p:ext>
    </p:extLst>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299DE-8FC7-295C-FD73-D607218B4B56}"/>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6F36B74C-F2C7-48F4-1594-3AE1E183E094}"/>
              </a:ext>
            </a:extLst>
          </p:cNvPr>
          <p:cNvSpPr>
            <a:spLocks noGrp="1"/>
          </p:cNvSpPr>
          <p:nvPr>
            <p:ph type="title"/>
          </p:nvPr>
        </p:nvSpPr>
        <p:spPr>
          <a:xfrm>
            <a:off x="1111135" y="883470"/>
            <a:ext cx="4451465" cy="5069651"/>
          </a:xfrm>
        </p:spPr>
        <p:txBody>
          <a:bodyPr>
            <a:noAutofit/>
          </a:bodyPr>
          <a:lstStyle/>
          <a:p>
            <a:r>
              <a:rPr lang="en-US" sz="4500"/>
              <a:t>PVAAS </a:t>
            </a:r>
            <a:br>
              <a:rPr lang="en-US" sz="4500"/>
            </a:br>
            <a:r>
              <a:rPr lang="en-US" sz="4500"/>
              <a:t>e-Learning Modules</a:t>
            </a:r>
            <a:br>
              <a:rPr lang="en-US" sz="7200"/>
            </a:br>
            <a:br>
              <a:rPr lang="en-US" sz="7200"/>
            </a:br>
            <a:r>
              <a:rPr lang="en-US" b="0"/>
              <a:t>Available on the public PVAAS website, </a:t>
            </a:r>
            <a:br>
              <a:rPr lang="en-US" b="0"/>
            </a:br>
            <a:r>
              <a:rPr lang="en-US"/>
              <a:t>pvaas.sas.com,</a:t>
            </a:r>
            <a:br>
              <a:rPr lang="en-US"/>
            </a:br>
            <a:r>
              <a:rPr lang="en-US" b="0"/>
              <a:t>under “e-Learning”</a:t>
            </a:r>
            <a:endParaRPr lang="en-US"/>
          </a:p>
        </p:txBody>
      </p:sp>
      <p:sp>
        <p:nvSpPr>
          <p:cNvPr id="5" name="Slide Number Placeholder 4">
            <a:extLst>
              <a:ext uri="{FF2B5EF4-FFF2-40B4-BE49-F238E27FC236}">
                <a16:creationId xmlns:a16="http://schemas.microsoft.com/office/drawing/2014/main" id="{CE5E8995-257E-9F4B-A101-81459A7FA655}"/>
              </a:ext>
              <a:ext uri="{C183D7F6-B498-43B3-948B-1728B52AA6E4}">
                <adec:decorative xmlns:adec="http://schemas.microsoft.com/office/drawing/2017/decorative" val="1"/>
              </a:ext>
            </a:extLst>
          </p:cNvPr>
          <p:cNvSpPr>
            <a:spLocks noGrp="1"/>
          </p:cNvSpPr>
          <p:nvPr>
            <p:ph type="sldNum" sz="quarter" idx="12"/>
          </p:nvPr>
        </p:nvSpPr>
        <p:spPr/>
        <p:txBody>
          <a:bodyPr/>
          <a:lstStyle/>
          <a:p>
            <a:fld id="{C4713943-C894-3E43-ACC2-8F186DE5113B}" type="slidenum">
              <a:rPr lang="en-US" smtClean="0"/>
              <a:t>35</a:t>
            </a:fld>
            <a:endParaRPr lang="en-US"/>
          </a:p>
        </p:txBody>
      </p:sp>
      <p:pic>
        <p:nvPicPr>
          <p:cNvPr id="2" name="Picture 1" descr="screenshot of menu bar">
            <a:extLst>
              <a:ext uri="{FF2B5EF4-FFF2-40B4-BE49-F238E27FC236}">
                <a16:creationId xmlns:a16="http://schemas.microsoft.com/office/drawing/2014/main" id="{B8935DE9-0775-FF3F-65AC-E549D9CB0906}"/>
              </a:ext>
            </a:extLst>
          </p:cNvPr>
          <p:cNvPicPr>
            <a:picLocks noChangeAspect="1"/>
          </p:cNvPicPr>
          <p:nvPr/>
        </p:nvPicPr>
        <p:blipFill rotWithShape="1">
          <a:blip r:embed="rId3"/>
          <a:srcRect l="7285" t="11379"/>
          <a:stretch/>
        </p:blipFill>
        <p:spPr>
          <a:xfrm>
            <a:off x="6790935" y="701393"/>
            <a:ext cx="4562865" cy="850683"/>
          </a:xfrm>
          <a:prstGeom prst="rect">
            <a:avLst/>
          </a:prstGeom>
        </p:spPr>
      </p:pic>
      <p:sp>
        <p:nvSpPr>
          <p:cNvPr id="3" name="Rounded Rectangle 2" descr="highlights help button in menu bar">
            <a:extLst>
              <a:ext uri="{FF2B5EF4-FFF2-40B4-BE49-F238E27FC236}">
                <a16:creationId xmlns:a16="http://schemas.microsoft.com/office/drawing/2014/main" id="{F72AF3C1-9FE2-F6D0-F5F0-E2575398E533}"/>
              </a:ext>
            </a:extLst>
          </p:cNvPr>
          <p:cNvSpPr/>
          <p:nvPr/>
        </p:nvSpPr>
        <p:spPr>
          <a:xfrm>
            <a:off x="6629400" y="677472"/>
            <a:ext cx="1816001" cy="891985"/>
          </a:xfrm>
          <a:prstGeom prst="roundRect">
            <a:avLst/>
          </a:prstGeom>
          <a:noFill/>
          <a:ln w="57150">
            <a:solidFill>
              <a:srgbClr val="CC66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PVAAS e-Learning Sample Module">
            <a:extLst>
              <a:ext uri="{FF2B5EF4-FFF2-40B4-BE49-F238E27FC236}">
                <a16:creationId xmlns:a16="http://schemas.microsoft.com/office/drawing/2014/main" id="{3D3EA80D-ABCD-5082-71FB-8B05FE3EECBA}"/>
              </a:ext>
            </a:extLst>
          </p:cNvPr>
          <p:cNvPicPr>
            <a:picLocks noChangeAspect="1"/>
          </p:cNvPicPr>
          <p:nvPr/>
        </p:nvPicPr>
        <p:blipFill>
          <a:blip r:embed="rId4"/>
          <a:stretch>
            <a:fillRect/>
          </a:stretch>
        </p:blipFill>
        <p:spPr>
          <a:xfrm>
            <a:off x="6007733" y="1774573"/>
            <a:ext cx="5346067" cy="435928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81043059"/>
      </p:ext>
    </p:extLst>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41C10A8-8F46-52A0-3173-592601134963}"/>
              </a:ext>
            </a:extLst>
          </p:cNvPr>
          <p:cNvSpPr>
            <a:spLocks noGrp="1"/>
          </p:cNvSpPr>
          <p:nvPr>
            <p:ph type="title"/>
          </p:nvPr>
        </p:nvSpPr>
        <p:spPr/>
        <p:txBody>
          <a:bodyPr/>
          <a:lstStyle/>
          <a:p>
            <a:r>
              <a:rPr lang="en-US"/>
              <a:t>PVAAS: Data for the Big Picture</a:t>
            </a:r>
          </a:p>
        </p:txBody>
      </p:sp>
      <p:sp>
        <p:nvSpPr>
          <p:cNvPr id="3" name="Content Placeholder 2">
            <a:extLst>
              <a:ext uri="{FF2B5EF4-FFF2-40B4-BE49-F238E27FC236}">
                <a16:creationId xmlns:a16="http://schemas.microsoft.com/office/drawing/2014/main" id="{14DF7AB6-1DCF-A69B-A24C-41281BB492E8}"/>
              </a:ext>
            </a:extLst>
          </p:cNvPr>
          <p:cNvSpPr>
            <a:spLocks noGrp="1"/>
          </p:cNvSpPr>
          <p:nvPr>
            <p:ph idx="1"/>
          </p:nvPr>
        </p:nvSpPr>
        <p:spPr>
          <a:xfrm>
            <a:off x="1183705" y="2005012"/>
            <a:ext cx="6022052" cy="4351338"/>
          </a:xfrm>
        </p:spPr>
        <p:txBody>
          <a:bodyPr>
            <a:noAutofit/>
          </a:bodyPr>
          <a:lstStyle/>
          <a:p>
            <a:pPr marL="17463" indent="0" rtl="0">
              <a:lnSpc>
                <a:spcPct val="100000"/>
              </a:lnSpc>
              <a:buNone/>
            </a:pPr>
            <a:r>
              <a:rPr lang="en-US" sz="3600" b="0" i="0" u="none" strike="noStrike">
                <a:effectLst/>
              </a:rPr>
              <a:t>Reports allow us to see high-level data trends:</a:t>
            </a:r>
            <a:endParaRPr lang="en-US" sz="3600" b="0">
              <a:effectLst/>
            </a:endParaRPr>
          </a:p>
          <a:p>
            <a:pPr marL="571500" indent="-339725" rtl="0" fontAlgn="base">
              <a:lnSpc>
                <a:spcPct val="100000"/>
              </a:lnSpc>
              <a:spcBef>
                <a:spcPts val="500"/>
              </a:spcBef>
              <a:buFont typeface="Arial" panose="020B0604020202020204" pitchFamily="34" charset="0"/>
              <a:buChar char="•"/>
            </a:pPr>
            <a:r>
              <a:rPr lang="en-US" sz="3400" b="0" i="0" u="none" strike="noStrike">
                <a:solidFill>
                  <a:srgbClr val="0C437B"/>
                </a:solidFill>
                <a:effectLst/>
              </a:rPr>
              <a:t>Growth</a:t>
            </a:r>
          </a:p>
          <a:p>
            <a:pPr marL="571500" indent="-339725" rtl="0" fontAlgn="base">
              <a:lnSpc>
                <a:spcPct val="100000"/>
              </a:lnSpc>
              <a:spcBef>
                <a:spcPts val="500"/>
              </a:spcBef>
              <a:buFont typeface="Arial" panose="020B0604020202020204" pitchFamily="34" charset="0"/>
              <a:buChar char="•"/>
            </a:pPr>
            <a:r>
              <a:rPr lang="en-US" sz="3400" b="0" i="0" u="none" strike="noStrike">
                <a:solidFill>
                  <a:srgbClr val="0C437B"/>
                </a:solidFill>
                <a:effectLst/>
              </a:rPr>
              <a:t>Achievement</a:t>
            </a:r>
          </a:p>
          <a:p>
            <a:pPr marL="571500" indent="-339725" rtl="0" fontAlgn="base">
              <a:lnSpc>
                <a:spcPct val="100000"/>
              </a:lnSpc>
              <a:spcBef>
                <a:spcPts val="500"/>
              </a:spcBef>
              <a:buFont typeface="Arial" panose="020B0604020202020204" pitchFamily="34" charset="0"/>
              <a:buChar char="•"/>
            </a:pPr>
            <a:r>
              <a:rPr lang="en-US" sz="3400" b="0" i="0" u="none" strike="noStrike">
                <a:solidFill>
                  <a:srgbClr val="0C437B"/>
                </a:solidFill>
                <a:effectLst/>
              </a:rPr>
              <a:t>Over time (longitudinally)</a:t>
            </a:r>
          </a:p>
          <a:p>
            <a:pPr marL="571500" indent="-339725" rtl="0" fontAlgn="base">
              <a:lnSpc>
                <a:spcPct val="100000"/>
              </a:lnSpc>
              <a:spcBef>
                <a:spcPts val="500"/>
              </a:spcBef>
              <a:buFont typeface="Arial" panose="020B0604020202020204" pitchFamily="34" charset="0"/>
              <a:buChar char="•"/>
            </a:pPr>
            <a:r>
              <a:rPr lang="en-US" sz="3400" b="0" i="0" u="none" strike="noStrike">
                <a:solidFill>
                  <a:srgbClr val="0C437B"/>
                </a:solidFill>
                <a:effectLst/>
              </a:rPr>
              <a:t>All students</a:t>
            </a:r>
          </a:p>
        </p:txBody>
      </p:sp>
      <p:sp>
        <p:nvSpPr>
          <p:cNvPr id="6" name="Slide Number Placeholder 5">
            <a:extLst>
              <a:ext uri="{FF2B5EF4-FFF2-40B4-BE49-F238E27FC236}">
                <a16:creationId xmlns:a16="http://schemas.microsoft.com/office/drawing/2014/main" id="{F8F02115-9BF5-629C-571A-87EE95B5C280}"/>
              </a:ext>
              <a:ext uri="{C183D7F6-B498-43B3-948B-1728B52AA6E4}">
                <adec:decorative xmlns:adec="http://schemas.microsoft.com/office/drawing/2017/decorative" val="1"/>
              </a:ext>
            </a:extLst>
          </p:cNvPr>
          <p:cNvSpPr>
            <a:spLocks noGrp="1"/>
          </p:cNvSpPr>
          <p:nvPr>
            <p:ph type="sldNum" sz="quarter" idx="12"/>
          </p:nvPr>
        </p:nvSpPr>
        <p:spPr/>
        <p:txBody>
          <a:bodyPr/>
          <a:lstStyle/>
          <a:p>
            <a:fld id="{C4713943-C894-3E43-ACC2-8F186DE5113B}" type="slidenum">
              <a:rPr lang="en-US" smtClean="0"/>
              <a:t>36</a:t>
            </a:fld>
            <a:endParaRPr lang="en-US"/>
          </a:p>
        </p:txBody>
      </p:sp>
      <p:sp>
        <p:nvSpPr>
          <p:cNvPr id="13" name="Content Placeholder 12">
            <a:extLst>
              <a:ext uri="{FF2B5EF4-FFF2-40B4-BE49-F238E27FC236}">
                <a16:creationId xmlns:a16="http://schemas.microsoft.com/office/drawing/2014/main" id="{CAD44CE9-F5CC-B129-258E-1ADE2C0D88C8}"/>
              </a:ext>
            </a:extLst>
          </p:cNvPr>
          <p:cNvSpPr>
            <a:spLocks noGrp="1"/>
          </p:cNvSpPr>
          <p:nvPr>
            <p:ph idx="13"/>
          </p:nvPr>
        </p:nvSpPr>
        <p:spPr>
          <a:xfrm>
            <a:off x="7637277" y="4224224"/>
            <a:ext cx="3487125" cy="904874"/>
          </a:xfrm>
        </p:spPr>
        <p:txBody>
          <a:bodyPr>
            <a:noAutofit/>
          </a:bodyPr>
          <a:lstStyle/>
          <a:p>
            <a:pPr marL="0" indent="0" algn="ctr">
              <a:buNone/>
            </a:pPr>
            <a:r>
              <a:rPr lang="en-US" sz="3600" i="1">
                <a:highlight>
                  <a:srgbClr val="FFECE8"/>
                </a:highlight>
              </a:rPr>
              <a:t>Highlights areas</a:t>
            </a:r>
            <a:r>
              <a:rPr lang="en-US" sz="3600" i="1"/>
              <a:t> for further investigation!</a:t>
            </a:r>
          </a:p>
        </p:txBody>
      </p:sp>
      <p:sp>
        <p:nvSpPr>
          <p:cNvPr id="14" name="Content Placeholder 13">
            <a:extLst>
              <a:ext uri="{FF2B5EF4-FFF2-40B4-BE49-F238E27FC236}">
                <a16:creationId xmlns:a16="http://schemas.microsoft.com/office/drawing/2014/main" id="{8AFD3606-E315-5D41-099D-370684D5BDD3}"/>
              </a:ext>
              <a:ext uri="{C183D7F6-B498-43B3-948B-1728B52AA6E4}">
                <adec:decorative xmlns:adec="http://schemas.microsoft.com/office/drawing/2017/decorative" val="1"/>
              </a:ext>
            </a:extLst>
          </p:cNvPr>
          <p:cNvSpPr>
            <a:spLocks noGrp="1"/>
          </p:cNvSpPr>
          <p:nvPr>
            <p:ph idx="14"/>
          </p:nvPr>
        </p:nvSpPr>
        <p:spPr>
          <a:xfrm>
            <a:off x="178676" y="7330687"/>
            <a:ext cx="3402724" cy="4351338"/>
          </a:xfrm>
        </p:spPr>
        <p:txBody>
          <a:bodyPr/>
          <a:lstStyle/>
          <a:p>
            <a:endParaRPr lang="en-US"/>
          </a:p>
        </p:txBody>
      </p:sp>
      <p:pic>
        <p:nvPicPr>
          <p:cNvPr id="2" name="Picture 1">
            <a:extLst>
              <a:ext uri="{FF2B5EF4-FFF2-40B4-BE49-F238E27FC236}">
                <a16:creationId xmlns:a16="http://schemas.microsoft.com/office/drawing/2014/main" id="{4CB75B1A-72C0-4414-04EE-0169229EFE1C}"/>
              </a:ext>
              <a:ext uri="{C183D7F6-B498-43B3-948B-1728B52AA6E4}">
                <adec:decorative xmlns:adec="http://schemas.microsoft.com/office/drawing/2017/decorative" val="1"/>
              </a:ext>
            </a:extLst>
          </p:cNvPr>
          <p:cNvPicPr>
            <a:picLocks noChangeAspect="1"/>
          </p:cNvPicPr>
          <p:nvPr/>
        </p:nvPicPr>
        <p:blipFill>
          <a:blip r:embed="rId3">
            <a:duotone>
              <a:schemeClr val="accent2">
                <a:shade val="45000"/>
                <a:satMod val="135000"/>
              </a:schemeClr>
              <a:prstClr val="white"/>
            </a:duotone>
          </a:blip>
          <a:stretch>
            <a:fillRect/>
          </a:stretch>
        </p:blipFill>
        <p:spPr>
          <a:xfrm>
            <a:off x="8649648" y="2169950"/>
            <a:ext cx="1768195" cy="1954748"/>
          </a:xfrm>
          <a:prstGeom prst="rect">
            <a:avLst/>
          </a:prstGeom>
        </p:spPr>
      </p:pic>
    </p:spTree>
    <p:extLst>
      <p:ext uri="{BB962C8B-B14F-4D97-AF65-F5344CB8AC3E}">
        <p14:creationId xmlns:p14="http://schemas.microsoft.com/office/powerpoint/2010/main" val="13409855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xEl>
                                              <p:pRg st="0" end="0"/>
                                            </p:txEl>
                                          </p:spTgt>
                                        </p:tgtEl>
                                        <p:attrNameLst>
                                          <p:attrName>style.visibility</p:attrName>
                                        </p:attrNameLst>
                                      </p:cBhvr>
                                      <p:to>
                                        <p:strVal val="visible"/>
                                      </p:to>
                                    </p:set>
                                    <p:animEffect transition="in" filter="fade">
                                      <p:cBhvr>
                                        <p:cTn id="10"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99300EC-34AF-EED5-CDAC-9DEA76BECC04}"/>
              </a:ext>
            </a:extLst>
          </p:cNvPr>
          <p:cNvSpPr>
            <a:spLocks noGrp="1"/>
          </p:cNvSpPr>
          <p:nvPr>
            <p:ph type="title"/>
          </p:nvPr>
        </p:nvSpPr>
        <p:spPr/>
        <p:txBody>
          <a:bodyPr>
            <a:normAutofit/>
          </a:bodyPr>
          <a:lstStyle/>
          <a:p>
            <a:r>
              <a:rPr lang="en-US"/>
              <a:t>Turning Data Into Action</a:t>
            </a:r>
          </a:p>
        </p:txBody>
      </p:sp>
      <p:sp>
        <p:nvSpPr>
          <p:cNvPr id="3" name="Text Placeholder 2">
            <a:extLst>
              <a:ext uri="{FF2B5EF4-FFF2-40B4-BE49-F238E27FC236}">
                <a16:creationId xmlns:a16="http://schemas.microsoft.com/office/drawing/2014/main" id="{5690312E-403B-8A9E-CF38-E1F8FA039A23}"/>
              </a:ext>
            </a:extLst>
          </p:cNvPr>
          <p:cNvSpPr>
            <a:spLocks noGrp="1"/>
          </p:cNvSpPr>
          <p:nvPr>
            <p:ph type="body" idx="1"/>
          </p:nvPr>
        </p:nvSpPr>
        <p:spPr>
          <a:xfrm>
            <a:off x="968687" y="1686900"/>
            <a:ext cx="6510988" cy="4399107"/>
          </a:xfrm>
        </p:spPr>
        <p:txBody>
          <a:bodyPr>
            <a:normAutofit fontScale="92500" lnSpcReduction="10000"/>
          </a:bodyPr>
          <a:lstStyle/>
          <a:p>
            <a:pPr indent="-457200">
              <a:lnSpc>
                <a:spcPct val="100000"/>
              </a:lnSpc>
              <a:spcAft>
                <a:spcPts val="800"/>
              </a:spcAft>
              <a:buClr>
                <a:srgbClr val="6887CD"/>
              </a:buClr>
              <a:buFont typeface="Wingdings" pitchFamily="2" charset="2"/>
              <a:buChar char="ü"/>
            </a:pPr>
            <a:r>
              <a:rPr lang="en-US" b="1"/>
              <a:t>Identify</a:t>
            </a:r>
            <a:r>
              <a:rPr lang="en-US"/>
              <a:t> areas of system strength and areas for improvement</a:t>
            </a:r>
          </a:p>
          <a:p>
            <a:pPr indent="-457200">
              <a:lnSpc>
                <a:spcPct val="100000"/>
              </a:lnSpc>
              <a:spcAft>
                <a:spcPts val="800"/>
              </a:spcAft>
              <a:buClr>
                <a:srgbClr val="6887CD"/>
              </a:buClr>
              <a:buFont typeface="Wingdings" pitchFamily="2" charset="2"/>
              <a:buChar char="ü"/>
            </a:pPr>
            <a:r>
              <a:rPr lang="en-US" b="1"/>
              <a:t>Investigate </a:t>
            </a:r>
            <a:r>
              <a:rPr lang="en-US"/>
              <a:t>growth and achievement reporting in PVAAS </a:t>
            </a:r>
          </a:p>
          <a:p>
            <a:pPr indent="-457200">
              <a:lnSpc>
                <a:spcPct val="100000"/>
              </a:lnSpc>
              <a:spcAft>
                <a:spcPts val="800"/>
              </a:spcAft>
              <a:buClr>
                <a:srgbClr val="6887CD"/>
              </a:buClr>
              <a:buFont typeface="Wingdings" pitchFamily="2" charset="2"/>
              <a:buChar char="ü"/>
            </a:pPr>
            <a:r>
              <a:rPr lang="en-US" b="1"/>
              <a:t>Combine</a:t>
            </a:r>
            <a:r>
              <a:rPr lang="en-US"/>
              <a:t> what we learn from PVAAS data sets with what we learn from local assessment data sets</a:t>
            </a:r>
          </a:p>
          <a:p>
            <a:pPr indent="-457200">
              <a:lnSpc>
                <a:spcPct val="100000"/>
              </a:lnSpc>
              <a:spcAft>
                <a:spcPts val="800"/>
              </a:spcAft>
              <a:buClr>
                <a:srgbClr val="6887CD"/>
              </a:buClr>
              <a:buFont typeface="Wingdings" pitchFamily="2" charset="2"/>
              <a:buChar char="ü"/>
            </a:pPr>
            <a:r>
              <a:rPr lang="en-US" b="1"/>
              <a:t>Use</a:t>
            </a:r>
            <a:r>
              <a:rPr lang="en-US"/>
              <a:t> the data to refine goal statements and action planning</a:t>
            </a:r>
          </a:p>
          <a:p>
            <a:pPr marL="685800" indent="-457200">
              <a:buFont typeface="Wingdings" pitchFamily="2" charset="2"/>
              <a:buChar char="ü"/>
            </a:pPr>
            <a:endParaRPr lang="en-US"/>
          </a:p>
        </p:txBody>
      </p:sp>
      <p:sp>
        <p:nvSpPr>
          <p:cNvPr id="10" name="Text Placeholder 9">
            <a:extLst>
              <a:ext uri="{FF2B5EF4-FFF2-40B4-BE49-F238E27FC236}">
                <a16:creationId xmlns:a16="http://schemas.microsoft.com/office/drawing/2014/main" id="{035F4A45-EEF6-56F4-750D-C3E363B825FA}"/>
              </a:ext>
              <a:ext uri="{C183D7F6-B498-43B3-948B-1728B52AA6E4}">
                <adec:decorative xmlns:adec="http://schemas.microsoft.com/office/drawing/2017/decorative" val="1"/>
              </a:ext>
            </a:extLst>
          </p:cNvPr>
          <p:cNvSpPr>
            <a:spLocks noGrp="1"/>
          </p:cNvSpPr>
          <p:nvPr>
            <p:ph type="body" idx="2"/>
          </p:nvPr>
        </p:nvSpPr>
        <p:spPr>
          <a:xfrm>
            <a:off x="294130" y="7280171"/>
            <a:ext cx="7931150" cy="692150"/>
          </a:xfrm>
        </p:spPr>
        <p:txBody>
          <a:bodyPr/>
          <a:lstStyle/>
          <a:p>
            <a:endParaRPr lang="en-US"/>
          </a:p>
        </p:txBody>
      </p:sp>
      <p:sp>
        <p:nvSpPr>
          <p:cNvPr id="6" name="TextBox 5">
            <a:extLst>
              <a:ext uri="{FF2B5EF4-FFF2-40B4-BE49-F238E27FC236}">
                <a16:creationId xmlns:a16="http://schemas.microsoft.com/office/drawing/2014/main" id="{AE19EFF4-7276-086F-B0BD-E511269F44C9}"/>
              </a:ext>
            </a:extLst>
          </p:cNvPr>
          <p:cNvSpPr txBox="1"/>
          <p:nvPr/>
        </p:nvSpPr>
        <p:spPr>
          <a:xfrm>
            <a:off x="7610162" y="3759632"/>
            <a:ext cx="4251638" cy="1477328"/>
          </a:xfrm>
          <a:prstGeom prst="rect">
            <a:avLst/>
          </a:prstGeom>
          <a:noFill/>
        </p:spPr>
        <p:txBody>
          <a:bodyPr wrap="square">
            <a:spAutoFit/>
          </a:bodyPr>
          <a:lstStyle/>
          <a:p>
            <a:pPr algn="ctr"/>
            <a:r>
              <a:rPr lang="en-US" sz="3000">
                <a:solidFill>
                  <a:schemeClr val="accent1">
                    <a:lumMod val="75000"/>
                  </a:schemeClr>
                </a:solidFill>
                <a:latin typeface="Arial" panose="020B0604020202020204" pitchFamily="34" charset="0"/>
                <a:cs typeface="Arial" panose="020B0604020202020204" pitchFamily="34" charset="0"/>
              </a:rPr>
              <a:t>Multiple data sets </a:t>
            </a:r>
            <a:br>
              <a:rPr lang="en-US" sz="3000">
                <a:solidFill>
                  <a:schemeClr val="accent1">
                    <a:lumMod val="75000"/>
                  </a:schemeClr>
                </a:solidFill>
                <a:latin typeface="Arial" panose="020B0604020202020204" pitchFamily="34" charset="0"/>
                <a:cs typeface="Arial" panose="020B0604020202020204" pitchFamily="34" charset="0"/>
              </a:rPr>
            </a:br>
            <a:r>
              <a:rPr lang="en-US" sz="3000">
                <a:solidFill>
                  <a:schemeClr val="accent1">
                    <a:lumMod val="75000"/>
                  </a:schemeClr>
                </a:solidFill>
                <a:latin typeface="Arial" panose="020B0604020202020204" pitchFamily="34" charset="0"/>
                <a:cs typeface="Arial" panose="020B0604020202020204" pitchFamily="34" charset="0"/>
              </a:rPr>
              <a:t>make your analysis </a:t>
            </a:r>
            <a:r>
              <a:rPr lang="en-US" sz="3000" i="1">
                <a:solidFill>
                  <a:schemeClr val="accent1">
                    <a:lumMod val="75000"/>
                  </a:schemeClr>
                </a:solidFill>
                <a:latin typeface="Arial" panose="020B0604020202020204" pitchFamily="34" charset="0"/>
                <a:cs typeface="Arial" panose="020B0604020202020204" pitchFamily="34" charset="0"/>
              </a:rPr>
              <a:t>stronger!</a:t>
            </a:r>
            <a:endParaRPr lang="en-US" sz="3000" i="1"/>
          </a:p>
        </p:txBody>
      </p:sp>
      <p:grpSp>
        <p:nvGrpSpPr>
          <p:cNvPr id="17" name="Group 16">
            <a:extLst>
              <a:ext uri="{FF2B5EF4-FFF2-40B4-BE49-F238E27FC236}">
                <a16:creationId xmlns:a16="http://schemas.microsoft.com/office/drawing/2014/main" id="{B82518BF-66EC-6695-AFD9-44F18254E309}"/>
              </a:ext>
              <a:ext uri="{C183D7F6-B498-43B3-948B-1728B52AA6E4}">
                <adec:decorative xmlns:adec="http://schemas.microsoft.com/office/drawing/2017/decorative" val="1"/>
              </a:ext>
            </a:extLst>
          </p:cNvPr>
          <p:cNvGrpSpPr/>
          <p:nvPr/>
        </p:nvGrpSpPr>
        <p:grpSpPr>
          <a:xfrm>
            <a:off x="8308090" y="2539734"/>
            <a:ext cx="2855782" cy="966325"/>
            <a:chOff x="8231007" y="1892336"/>
            <a:chExt cx="2855782" cy="966325"/>
          </a:xfrm>
        </p:grpSpPr>
        <p:pic>
          <p:nvPicPr>
            <p:cNvPr id="12" name="Graphic 11">
              <a:extLst>
                <a:ext uri="{FF2B5EF4-FFF2-40B4-BE49-F238E27FC236}">
                  <a16:creationId xmlns:a16="http://schemas.microsoft.com/office/drawing/2014/main" id="{C31A6D9C-A5F6-439C-FEBA-8D3ED4FC5F66}"/>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231007" y="1892336"/>
              <a:ext cx="914400" cy="914400"/>
            </a:xfrm>
            <a:prstGeom prst="rect">
              <a:avLst/>
            </a:prstGeom>
          </p:spPr>
        </p:pic>
        <p:pic>
          <p:nvPicPr>
            <p:cNvPr id="14" name="Graphic 13">
              <a:extLst>
                <a:ext uri="{FF2B5EF4-FFF2-40B4-BE49-F238E27FC236}">
                  <a16:creationId xmlns:a16="http://schemas.microsoft.com/office/drawing/2014/main" id="{FFD00EA6-C37B-0FBF-6680-5FF47A9149E0}"/>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201698" y="1918070"/>
              <a:ext cx="914400" cy="914400"/>
            </a:xfrm>
            <a:prstGeom prst="rect">
              <a:avLst/>
            </a:prstGeom>
          </p:spPr>
        </p:pic>
        <p:pic>
          <p:nvPicPr>
            <p:cNvPr id="16" name="Graphic 15">
              <a:extLst>
                <a:ext uri="{FF2B5EF4-FFF2-40B4-BE49-F238E27FC236}">
                  <a16:creationId xmlns:a16="http://schemas.microsoft.com/office/drawing/2014/main" id="{187D1AA3-9FDD-5D8F-9E06-311CB32AA3ED}"/>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172389" y="1944261"/>
              <a:ext cx="914400" cy="914400"/>
            </a:xfrm>
            <a:prstGeom prst="rect">
              <a:avLst/>
            </a:prstGeom>
          </p:spPr>
        </p:pic>
      </p:grpSp>
    </p:spTree>
    <p:extLst>
      <p:ext uri="{BB962C8B-B14F-4D97-AF65-F5344CB8AC3E}">
        <p14:creationId xmlns:p14="http://schemas.microsoft.com/office/powerpoint/2010/main" val="3271376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30F1A755-0F5B-CA5E-D816-36EA9965160C}"/>
              </a:ext>
              <a:ext uri="{C183D7F6-B498-43B3-948B-1728B52AA6E4}">
                <adec:decorative xmlns:adec="http://schemas.microsoft.com/office/drawing/2017/decorative" val="1"/>
              </a:ext>
            </a:extLst>
          </p:cNvPr>
          <p:cNvSpPr>
            <a:spLocks noGrp="1"/>
          </p:cNvSpPr>
          <p:nvPr>
            <p:ph type="pic" idx="13"/>
          </p:nvPr>
        </p:nvSpPr>
        <p:spPr/>
        <p:txBody>
          <a:bodyPr/>
          <a:lstStyle/>
          <a:p>
            <a:endParaRPr lang="en-US"/>
          </a:p>
        </p:txBody>
      </p:sp>
      <p:sp>
        <p:nvSpPr>
          <p:cNvPr id="2" name="Title 1">
            <a:extLst>
              <a:ext uri="{FF2B5EF4-FFF2-40B4-BE49-F238E27FC236}">
                <a16:creationId xmlns:a16="http://schemas.microsoft.com/office/drawing/2014/main" id="{752AD476-0125-7B3F-E856-3FE4192DB9BF}"/>
              </a:ext>
            </a:extLst>
          </p:cNvPr>
          <p:cNvSpPr>
            <a:spLocks noGrp="1"/>
          </p:cNvSpPr>
          <p:nvPr>
            <p:ph type="ctrTitle"/>
          </p:nvPr>
        </p:nvSpPr>
        <p:spPr>
          <a:xfrm>
            <a:off x="1596332" y="2963852"/>
            <a:ext cx="9144000" cy="1329841"/>
          </a:xfrm>
        </p:spPr>
        <p:txBody>
          <a:bodyPr>
            <a:normAutofit/>
          </a:bodyPr>
          <a:lstStyle/>
          <a:p>
            <a:r>
              <a:rPr lang="en-US" sz="8000"/>
              <a:t>Thank you!</a:t>
            </a:r>
          </a:p>
        </p:txBody>
      </p:sp>
      <p:sp>
        <p:nvSpPr>
          <p:cNvPr id="3" name="Subtitle 2">
            <a:extLst>
              <a:ext uri="{FF2B5EF4-FFF2-40B4-BE49-F238E27FC236}">
                <a16:creationId xmlns:a16="http://schemas.microsoft.com/office/drawing/2014/main" id="{737D96F0-6CCD-D205-E98B-1AFFAE26E059}"/>
              </a:ext>
            </a:extLst>
          </p:cNvPr>
          <p:cNvSpPr>
            <a:spLocks noGrp="1"/>
          </p:cNvSpPr>
          <p:nvPr>
            <p:ph type="subTitle" idx="1"/>
          </p:nvPr>
        </p:nvSpPr>
        <p:spPr>
          <a:xfrm>
            <a:off x="1596332" y="4515812"/>
            <a:ext cx="9144000" cy="1186719"/>
          </a:xfrm>
        </p:spPr>
        <p:txBody>
          <a:bodyPr>
            <a:normAutofit/>
          </a:bodyPr>
          <a:lstStyle/>
          <a:p>
            <a:r>
              <a:rPr lang="en-US" sz="3000" i="1"/>
              <a:t>For more information, please contact:</a:t>
            </a:r>
          </a:p>
          <a:p>
            <a:r>
              <a:rPr lang="en-US" sz="3000"/>
              <a:t>[Add District PVAAS Point of Contact]</a:t>
            </a:r>
          </a:p>
        </p:txBody>
      </p:sp>
      <p:sp>
        <p:nvSpPr>
          <p:cNvPr id="5" name="Slide Number Placeholder 4">
            <a:extLst>
              <a:ext uri="{FF2B5EF4-FFF2-40B4-BE49-F238E27FC236}">
                <a16:creationId xmlns:a16="http://schemas.microsoft.com/office/drawing/2014/main" id="{1C5F1133-9681-76A2-DD21-14B4E6FAAD82}"/>
              </a:ext>
              <a:ext uri="{C183D7F6-B498-43B3-948B-1728B52AA6E4}">
                <adec:decorative xmlns:adec="http://schemas.microsoft.com/office/drawing/2017/decorative" val="1"/>
              </a:ext>
            </a:extLst>
          </p:cNvPr>
          <p:cNvSpPr>
            <a:spLocks noGrp="1"/>
          </p:cNvSpPr>
          <p:nvPr>
            <p:ph type="sldNum" sz="quarter" idx="12"/>
          </p:nvPr>
        </p:nvSpPr>
        <p:spPr/>
        <p:txBody>
          <a:bodyPr/>
          <a:lstStyle/>
          <a:p>
            <a:fld id="{C4713943-C894-3E43-ACC2-8F186DE5113B}" type="slidenum">
              <a:rPr lang="en-US" smtClean="0"/>
              <a:t>38</a:t>
            </a:fld>
            <a:endParaRPr lang="en-US"/>
          </a:p>
        </p:txBody>
      </p:sp>
    </p:spTree>
    <p:extLst>
      <p:ext uri="{BB962C8B-B14F-4D97-AF65-F5344CB8AC3E}">
        <p14:creationId xmlns:p14="http://schemas.microsoft.com/office/powerpoint/2010/main" val="6028360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C3733-D800-15E1-336E-AD6420E611AB}"/>
              </a:ext>
            </a:extLst>
          </p:cNvPr>
          <p:cNvSpPr>
            <a:spLocks noGrp="1"/>
          </p:cNvSpPr>
          <p:nvPr>
            <p:ph type="title"/>
          </p:nvPr>
        </p:nvSpPr>
        <p:spPr/>
        <p:txBody>
          <a:bodyPr>
            <a:normAutofit/>
          </a:bodyPr>
          <a:lstStyle/>
          <a:p>
            <a:r>
              <a:rPr lang="en-US" sz="4000"/>
              <a:t>PVAAS Adds A New Dimension: </a:t>
            </a:r>
            <a:r>
              <a:rPr lang="en-US" sz="4000" i="1"/>
              <a:t>Growth!</a:t>
            </a:r>
            <a:endParaRPr lang="en-US" sz="4000"/>
          </a:p>
        </p:txBody>
      </p:sp>
      <p:pic>
        <p:nvPicPr>
          <p:cNvPr id="19" name="Picture 18" descr="A bar graph depicting four achievement measurements for the same student, over time, some higher than the benchmark level line.">
            <a:extLst>
              <a:ext uri="{FF2B5EF4-FFF2-40B4-BE49-F238E27FC236}">
                <a16:creationId xmlns:a16="http://schemas.microsoft.com/office/drawing/2014/main" id="{0CB3E5D9-1C0A-553F-E8BB-D6BB913C8F00}"/>
              </a:ext>
            </a:extLst>
          </p:cNvPr>
          <p:cNvPicPr>
            <a:picLocks noChangeAspect="1"/>
          </p:cNvPicPr>
          <p:nvPr/>
        </p:nvPicPr>
        <p:blipFill>
          <a:blip r:embed="rId3"/>
          <a:stretch>
            <a:fillRect/>
          </a:stretch>
        </p:blipFill>
        <p:spPr>
          <a:xfrm>
            <a:off x="1431192" y="1580845"/>
            <a:ext cx="5008860" cy="2492447"/>
          </a:xfrm>
          <a:prstGeom prst="rect">
            <a:avLst/>
          </a:prstGeom>
          <a:ln>
            <a:noFill/>
          </a:ln>
        </p:spPr>
      </p:pic>
      <p:sp>
        <p:nvSpPr>
          <p:cNvPr id="3" name="Content Placeholder 2">
            <a:extLst>
              <a:ext uri="{FF2B5EF4-FFF2-40B4-BE49-F238E27FC236}">
                <a16:creationId xmlns:a16="http://schemas.microsoft.com/office/drawing/2014/main" id="{FDB91DDC-A201-066C-96CF-98A23C96A50C}"/>
              </a:ext>
            </a:extLst>
          </p:cNvPr>
          <p:cNvSpPr>
            <a:spLocks noGrp="1"/>
          </p:cNvSpPr>
          <p:nvPr>
            <p:ph idx="1"/>
          </p:nvPr>
        </p:nvSpPr>
        <p:spPr>
          <a:xfrm>
            <a:off x="7473632" y="2656113"/>
            <a:ext cx="3880167" cy="3520849"/>
          </a:xfrm>
        </p:spPr>
        <p:txBody>
          <a:bodyPr>
            <a:normAutofit/>
          </a:bodyPr>
          <a:lstStyle/>
          <a:p>
            <a:pPr marL="0" indent="0" algn="ctr">
              <a:buNone/>
            </a:pPr>
            <a:r>
              <a:rPr lang="en-US" sz="4000" b="1"/>
              <a:t>Growth </a:t>
            </a:r>
            <a:br>
              <a:rPr lang="en-US" sz="4000" b="1"/>
            </a:br>
            <a:r>
              <a:rPr lang="en-US" sz="4000"/>
              <a:t>is based on</a:t>
            </a:r>
            <a:r>
              <a:rPr lang="en-US" sz="4000" b="1"/>
              <a:t> </a:t>
            </a:r>
            <a:br>
              <a:rPr lang="en-US" sz="4000" b="1"/>
            </a:br>
            <a:r>
              <a:rPr lang="en-US" sz="4000" b="1"/>
              <a:t>each student’s starting point!</a:t>
            </a:r>
          </a:p>
          <a:p>
            <a:pPr marL="0" indent="0" algn="ctr">
              <a:buNone/>
            </a:pPr>
            <a:endParaRPr lang="en-US" sz="4000"/>
          </a:p>
        </p:txBody>
      </p:sp>
      <p:sp>
        <p:nvSpPr>
          <p:cNvPr id="4" name="Rectangle 3">
            <a:extLst>
              <a:ext uri="{FF2B5EF4-FFF2-40B4-BE49-F238E27FC236}">
                <a16:creationId xmlns:a16="http://schemas.microsoft.com/office/drawing/2014/main" id="{B76022F9-A93E-82D5-15A8-3DB77F0E9E20}"/>
              </a:ext>
              <a:ext uri="{C183D7F6-B498-43B3-948B-1728B52AA6E4}">
                <adec:decorative xmlns:adec="http://schemas.microsoft.com/office/drawing/2017/decorative" val="1"/>
              </a:ext>
            </a:extLst>
          </p:cNvPr>
          <p:cNvSpPr/>
          <p:nvPr/>
        </p:nvSpPr>
        <p:spPr>
          <a:xfrm>
            <a:off x="3045188" y="3055640"/>
            <a:ext cx="910261" cy="2138243"/>
          </a:xfrm>
          <a:prstGeom prst="rect">
            <a:avLst/>
          </a:prstGeom>
          <a:solidFill>
            <a:schemeClr val="accent3">
              <a:lumMod val="20000"/>
              <a:lumOff val="80000"/>
            </a:schemeClr>
          </a:solidFill>
          <a:ln w="57150" cap="rnd">
            <a:solidFill>
              <a:schemeClr val="bg2"/>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Rectangle 4">
            <a:extLst>
              <a:ext uri="{FF2B5EF4-FFF2-40B4-BE49-F238E27FC236}">
                <a16:creationId xmlns:a16="http://schemas.microsoft.com/office/drawing/2014/main" id="{64A2F59A-FE79-37E8-484D-5A6CA416FFD8}"/>
              </a:ext>
              <a:ext uri="{C183D7F6-B498-43B3-948B-1728B52AA6E4}">
                <adec:decorative xmlns:adec="http://schemas.microsoft.com/office/drawing/2017/decorative" val="1"/>
              </a:ext>
            </a:extLst>
          </p:cNvPr>
          <p:cNvSpPr/>
          <p:nvPr/>
        </p:nvSpPr>
        <p:spPr>
          <a:xfrm>
            <a:off x="4092855" y="3378345"/>
            <a:ext cx="900168" cy="1815539"/>
          </a:xfrm>
          <a:prstGeom prst="rect">
            <a:avLst/>
          </a:prstGeom>
          <a:solidFill>
            <a:schemeClr val="accent3">
              <a:lumMod val="20000"/>
              <a:lumOff val="80000"/>
            </a:schemeClr>
          </a:solidFill>
          <a:ln w="57150" cap="rnd">
            <a:solidFill>
              <a:schemeClr val="bg2"/>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Rectangle 5">
            <a:extLst>
              <a:ext uri="{FF2B5EF4-FFF2-40B4-BE49-F238E27FC236}">
                <a16:creationId xmlns:a16="http://schemas.microsoft.com/office/drawing/2014/main" id="{D349CC85-0030-9FAD-6594-308D5D8F66DF}"/>
              </a:ext>
              <a:ext uri="{C183D7F6-B498-43B3-948B-1728B52AA6E4}">
                <adec:decorative xmlns:adec="http://schemas.microsoft.com/office/drawing/2017/decorative" val="1"/>
              </a:ext>
            </a:extLst>
          </p:cNvPr>
          <p:cNvSpPr/>
          <p:nvPr/>
        </p:nvSpPr>
        <p:spPr>
          <a:xfrm>
            <a:off x="5130211" y="2317249"/>
            <a:ext cx="980895" cy="2876634"/>
          </a:xfrm>
          <a:prstGeom prst="rect">
            <a:avLst/>
          </a:prstGeom>
          <a:solidFill>
            <a:schemeClr val="accent3">
              <a:lumMod val="20000"/>
              <a:lumOff val="80000"/>
            </a:schemeClr>
          </a:solidFill>
          <a:ln w="57150" cap="rnd">
            <a:solidFill>
              <a:schemeClr val="bg2"/>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Rectangle 6">
            <a:extLst>
              <a:ext uri="{FF2B5EF4-FFF2-40B4-BE49-F238E27FC236}">
                <a16:creationId xmlns:a16="http://schemas.microsoft.com/office/drawing/2014/main" id="{11E70373-BC53-BF8D-E1CC-88FB7EE79B84}"/>
              </a:ext>
              <a:ext uri="{C183D7F6-B498-43B3-948B-1728B52AA6E4}">
                <adec:decorative xmlns:adec="http://schemas.microsoft.com/office/drawing/2017/decorative" val="1"/>
              </a:ext>
            </a:extLst>
          </p:cNvPr>
          <p:cNvSpPr/>
          <p:nvPr/>
        </p:nvSpPr>
        <p:spPr>
          <a:xfrm>
            <a:off x="1983842" y="4173629"/>
            <a:ext cx="910262" cy="998770"/>
          </a:xfrm>
          <a:prstGeom prst="rect">
            <a:avLst/>
          </a:prstGeom>
          <a:gradFill>
            <a:gsLst>
              <a:gs pos="0">
                <a:srgbClr val="DE7471"/>
              </a:gs>
              <a:gs pos="100000">
                <a:schemeClr val="bg1"/>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38FFE1D-C9D8-0C59-CA33-03AF1287267D}"/>
              </a:ext>
              <a:ext uri="{C183D7F6-B498-43B3-948B-1728B52AA6E4}">
                <adec:decorative xmlns:adec="http://schemas.microsoft.com/office/drawing/2017/decorative" val="1"/>
              </a:ext>
            </a:extLst>
          </p:cNvPr>
          <p:cNvSpPr/>
          <p:nvPr/>
        </p:nvSpPr>
        <p:spPr>
          <a:xfrm>
            <a:off x="1983844" y="4180554"/>
            <a:ext cx="910261" cy="1013328"/>
          </a:xfrm>
          <a:prstGeom prst="rect">
            <a:avLst/>
          </a:prstGeom>
          <a:ln w="57150" cap="rnd">
            <a:solidFill>
              <a:schemeClr val="tx1"/>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93EC9843-4CC1-1135-DE9E-811F2557EA81}"/>
              </a:ext>
              <a:ext uri="{C183D7F6-B498-43B3-948B-1728B52AA6E4}">
                <adec:decorative xmlns:adec="http://schemas.microsoft.com/office/drawing/2017/decorative" val="1"/>
              </a:ext>
            </a:extLst>
          </p:cNvPr>
          <p:cNvCxnSpPr/>
          <p:nvPr/>
        </p:nvCxnSpPr>
        <p:spPr>
          <a:xfrm>
            <a:off x="1200249" y="5193882"/>
            <a:ext cx="5886351" cy="0"/>
          </a:xfrm>
          <a:prstGeom prst="line">
            <a:avLst/>
          </a:prstGeom>
          <a:ln w="5715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DC0A0FDD-A9C6-B00F-3228-CE696E0299AD}"/>
              </a:ext>
              <a:ext uri="{C183D7F6-B498-43B3-948B-1728B52AA6E4}">
                <adec:decorative xmlns:adec="http://schemas.microsoft.com/office/drawing/2017/decorative" val="1"/>
              </a:ext>
            </a:extLst>
          </p:cNvPr>
          <p:cNvSpPr/>
          <p:nvPr/>
        </p:nvSpPr>
        <p:spPr>
          <a:xfrm>
            <a:off x="5129016" y="2314068"/>
            <a:ext cx="980895" cy="2902796"/>
          </a:xfrm>
          <a:prstGeom prst="rect">
            <a:avLst/>
          </a:prstGeom>
          <a:gradFill>
            <a:gsLst>
              <a:gs pos="0">
                <a:srgbClr val="91B573"/>
              </a:gs>
              <a:gs pos="100000">
                <a:schemeClr val="bg1"/>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79F5137-8578-7BCE-AD5B-F9846BA756DD}"/>
              </a:ext>
              <a:ext uri="{C183D7F6-B498-43B3-948B-1728B52AA6E4}">
                <adec:decorative xmlns:adec="http://schemas.microsoft.com/office/drawing/2017/decorative" val="1"/>
              </a:ext>
            </a:extLst>
          </p:cNvPr>
          <p:cNvSpPr/>
          <p:nvPr/>
        </p:nvSpPr>
        <p:spPr>
          <a:xfrm>
            <a:off x="4091659" y="3375172"/>
            <a:ext cx="900168" cy="1815537"/>
          </a:xfrm>
          <a:prstGeom prst="rect">
            <a:avLst/>
          </a:prstGeom>
          <a:gradFill>
            <a:gsLst>
              <a:gs pos="0">
                <a:srgbClr val="D6D670"/>
              </a:gs>
              <a:gs pos="100000">
                <a:schemeClr val="bg1"/>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A94527F-656B-79D0-E60E-E8F27E45839E}"/>
              </a:ext>
              <a:ext uri="{C183D7F6-B498-43B3-948B-1728B52AA6E4}">
                <adec:decorative xmlns:adec="http://schemas.microsoft.com/office/drawing/2017/decorative" val="1"/>
              </a:ext>
            </a:extLst>
          </p:cNvPr>
          <p:cNvSpPr/>
          <p:nvPr/>
        </p:nvSpPr>
        <p:spPr>
          <a:xfrm>
            <a:off x="1982646" y="4170455"/>
            <a:ext cx="910262" cy="998770"/>
          </a:xfrm>
          <a:prstGeom prst="rect">
            <a:avLst/>
          </a:prstGeom>
          <a:gradFill>
            <a:gsLst>
              <a:gs pos="0">
                <a:srgbClr val="DE7471"/>
              </a:gs>
              <a:gs pos="100000">
                <a:schemeClr val="bg1"/>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9D0CB47-C153-C7D8-AC61-9B93BC8F793F}"/>
              </a:ext>
              <a:ext uri="{C183D7F6-B498-43B3-948B-1728B52AA6E4}">
                <adec:decorative xmlns:adec="http://schemas.microsoft.com/office/drawing/2017/decorative" val="1"/>
              </a:ext>
            </a:extLst>
          </p:cNvPr>
          <p:cNvSpPr/>
          <p:nvPr/>
        </p:nvSpPr>
        <p:spPr>
          <a:xfrm>
            <a:off x="3043992" y="3030983"/>
            <a:ext cx="891630" cy="2138243"/>
          </a:xfrm>
          <a:prstGeom prst="rect">
            <a:avLst/>
          </a:prstGeom>
          <a:gradFill>
            <a:gsLst>
              <a:gs pos="0">
                <a:srgbClr val="FFA85C"/>
              </a:gs>
              <a:gs pos="100000">
                <a:schemeClr val="bg1"/>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78724728-5374-AF63-E4A6-36D04F300EA3}"/>
              </a:ext>
              <a:ext uri="{C183D7F6-B498-43B3-948B-1728B52AA6E4}">
                <adec:decorative xmlns:adec="http://schemas.microsoft.com/office/drawing/2017/decorative" val="1"/>
              </a:ext>
            </a:extLst>
          </p:cNvPr>
          <p:cNvCxnSpPr/>
          <p:nvPr/>
        </p:nvCxnSpPr>
        <p:spPr>
          <a:xfrm>
            <a:off x="1199053" y="5190708"/>
            <a:ext cx="5886351" cy="0"/>
          </a:xfrm>
          <a:prstGeom prst="line">
            <a:avLst/>
          </a:prstGeom>
          <a:ln w="5715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CAB944B5-9912-49A5-DBE3-DC74E38422C1}"/>
              </a:ext>
              <a:ext uri="{C183D7F6-B498-43B3-948B-1728B52AA6E4}">
                <adec:decorative xmlns:adec="http://schemas.microsoft.com/office/drawing/2017/decorative" val="1"/>
              </a:ext>
            </a:extLst>
          </p:cNvPr>
          <p:cNvSpPr/>
          <p:nvPr/>
        </p:nvSpPr>
        <p:spPr>
          <a:xfrm>
            <a:off x="1982648" y="4177380"/>
            <a:ext cx="910261" cy="1013328"/>
          </a:xfrm>
          <a:prstGeom prst="rect">
            <a:avLst/>
          </a:prstGeom>
          <a:ln w="57150" cap="rnd">
            <a:solidFill>
              <a:schemeClr val="tx1"/>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Rectangle 15">
            <a:extLst>
              <a:ext uri="{FF2B5EF4-FFF2-40B4-BE49-F238E27FC236}">
                <a16:creationId xmlns:a16="http://schemas.microsoft.com/office/drawing/2014/main" id="{A065B056-9E23-8682-735B-ED269B992027}"/>
              </a:ext>
              <a:ext uri="{C183D7F6-B498-43B3-948B-1728B52AA6E4}">
                <adec:decorative xmlns:adec="http://schemas.microsoft.com/office/drawing/2017/decorative" val="1"/>
              </a:ext>
            </a:extLst>
          </p:cNvPr>
          <p:cNvSpPr/>
          <p:nvPr/>
        </p:nvSpPr>
        <p:spPr>
          <a:xfrm>
            <a:off x="3043992" y="3052466"/>
            <a:ext cx="910261" cy="2138243"/>
          </a:xfrm>
          <a:prstGeom prst="rect">
            <a:avLst/>
          </a:prstGeom>
          <a:ln w="57150" cap="rnd">
            <a:solidFill>
              <a:schemeClr val="tx1"/>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Rectangle 16">
            <a:extLst>
              <a:ext uri="{FF2B5EF4-FFF2-40B4-BE49-F238E27FC236}">
                <a16:creationId xmlns:a16="http://schemas.microsoft.com/office/drawing/2014/main" id="{C6C33CF1-75A2-6622-F03A-C510FE0EB5EC}"/>
              </a:ext>
              <a:ext uri="{C183D7F6-B498-43B3-948B-1728B52AA6E4}">
                <adec:decorative xmlns:adec="http://schemas.microsoft.com/office/drawing/2017/decorative" val="1"/>
              </a:ext>
            </a:extLst>
          </p:cNvPr>
          <p:cNvSpPr/>
          <p:nvPr/>
        </p:nvSpPr>
        <p:spPr>
          <a:xfrm>
            <a:off x="4091659" y="3375171"/>
            <a:ext cx="900168" cy="1815539"/>
          </a:xfrm>
          <a:prstGeom prst="rect">
            <a:avLst/>
          </a:prstGeom>
          <a:ln w="57150" cap="rnd">
            <a:solidFill>
              <a:schemeClr val="tx1"/>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 name="Rectangle 17">
            <a:extLst>
              <a:ext uri="{FF2B5EF4-FFF2-40B4-BE49-F238E27FC236}">
                <a16:creationId xmlns:a16="http://schemas.microsoft.com/office/drawing/2014/main" id="{FA5054D9-7517-6461-5C1C-75425C8BE0EA}"/>
              </a:ext>
              <a:ext uri="{C183D7F6-B498-43B3-948B-1728B52AA6E4}">
                <adec:decorative xmlns:adec="http://schemas.microsoft.com/office/drawing/2017/decorative" val="1"/>
              </a:ext>
            </a:extLst>
          </p:cNvPr>
          <p:cNvSpPr/>
          <p:nvPr/>
        </p:nvSpPr>
        <p:spPr>
          <a:xfrm>
            <a:off x="5129015" y="2314075"/>
            <a:ext cx="980895" cy="2876634"/>
          </a:xfrm>
          <a:prstGeom prst="rect">
            <a:avLst/>
          </a:prstGeom>
          <a:ln w="57150" cap="rnd">
            <a:solidFill>
              <a:schemeClr val="tx1"/>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20" name="Picture 19">
            <a:extLst>
              <a:ext uri="{FF2B5EF4-FFF2-40B4-BE49-F238E27FC236}">
                <a16:creationId xmlns:a16="http://schemas.microsoft.com/office/drawing/2014/main" id="{BE5B9477-1132-6977-2304-3AFB4C40489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087452" y="4454480"/>
            <a:ext cx="647700" cy="723900"/>
          </a:xfrm>
          <a:prstGeom prst="rect">
            <a:avLst/>
          </a:prstGeom>
        </p:spPr>
      </p:pic>
      <p:pic>
        <p:nvPicPr>
          <p:cNvPr id="21" name="Picture 20">
            <a:extLst>
              <a:ext uri="{FF2B5EF4-FFF2-40B4-BE49-F238E27FC236}">
                <a16:creationId xmlns:a16="http://schemas.microsoft.com/office/drawing/2014/main" id="{DC36B735-B3EF-5832-B56C-4D0B2E9946B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176950" y="4454480"/>
            <a:ext cx="647700" cy="723900"/>
          </a:xfrm>
          <a:prstGeom prst="rect">
            <a:avLst/>
          </a:prstGeom>
        </p:spPr>
      </p:pic>
      <p:pic>
        <p:nvPicPr>
          <p:cNvPr id="22" name="Picture 21">
            <a:extLst>
              <a:ext uri="{FF2B5EF4-FFF2-40B4-BE49-F238E27FC236}">
                <a16:creationId xmlns:a16="http://schemas.microsoft.com/office/drawing/2014/main" id="{D10DFECA-F7D0-F1B1-11CD-03667F304F4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208082" y="4454480"/>
            <a:ext cx="647700" cy="723900"/>
          </a:xfrm>
          <a:prstGeom prst="rect">
            <a:avLst/>
          </a:prstGeom>
        </p:spPr>
      </p:pic>
      <p:pic>
        <p:nvPicPr>
          <p:cNvPr id="23" name="Picture 22">
            <a:extLst>
              <a:ext uri="{FF2B5EF4-FFF2-40B4-BE49-F238E27FC236}">
                <a16:creationId xmlns:a16="http://schemas.microsoft.com/office/drawing/2014/main" id="{EFD74803-F9EA-ECBD-86D6-6A89ED5D0D2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297580" y="4454480"/>
            <a:ext cx="647700" cy="723900"/>
          </a:xfrm>
          <a:prstGeom prst="rect">
            <a:avLst/>
          </a:prstGeom>
        </p:spPr>
      </p:pic>
      <p:sp>
        <p:nvSpPr>
          <p:cNvPr id="24" name="Text Placeholder 12">
            <a:extLst>
              <a:ext uri="{FF2B5EF4-FFF2-40B4-BE49-F238E27FC236}">
                <a16:creationId xmlns:a16="http://schemas.microsoft.com/office/drawing/2014/main" id="{784EAE54-0492-ADFD-B102-18217E54FC2A}"/>
              </a:ext>
              <a:ext uri="{C183D7F6-B498-43B3-948B-1728B52AA6E4}">
                <adec:decorative xmlns:adec="http://schemas.microsoft.com/office/drawing/2017/decorative" val="1"/>
              </a:ext>
            </a:extLst>
          </p:cNvPr>
          <p:cNvSpPr txBox="1">
            <a:spLocks/>
          </p:cNvSpPr>
          <p:nvPr/>
        </p:nvSpPr>
        <p:spPr>
          <a:xfrm>
            <a:off x="1848322" y="5297970"/>
            <a:ext cx="1125959" cy="49323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2"/>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2"/>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2"/>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400" b="1"/>
              <a:t>Y1</a:t>
            </a:r>
          </a:p>
        </p:txBody>
      </p:sp>
      <p:sp>
        <p:nvSpPr>
          <p:cNvPr id="25" name="Text Placeholder 12">
            <a:extLst>
              <a:ext uri="{FF2B5EF4-FFF2-40B4-BE49-F238E27FC236}">
                <a16:creationId xmlns:a16="http://schemas.microsoft.com/office/drawing/2014/main" id="{2828C4BA-06A3-C09A-E693-75F23443A3E5}"/>
              </a:ext>
              <a:ext uri="{C183D7F6-B498-43B3-948B-1728B52AA6E4}">
                <adec:decorative xmlns:adec="http://schemas.microsoft.com/office/drawing/2017/decorative" val="1"/>
              </a:ext>
            </a:extLst>
          </p:cNvPr>
          <p:cNvSpPr txBox="1">
            <a:spLocks/>
          </p:cNvSpPr>
          <p:nvPr/>
        </p:nvSpPr>
        <p:spPr>
          <a:xfrm>
            <a:off x="2898910" y="5297970"/>
            <a:ext cx="1125959" cy="49323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2"/>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2"/>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2"/>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400" b="1"/>
              <a:t>Y2</a:t>
            </a:r>
          </a:p>
        </p:txBody>
      </p:sp>
      <p:sp>
        <p:nvSpPr>
          <p:cNvPr id="26" name="Text Placeholder 12">
            <a:extLst>
              <a:ext uri="{FF2B5EF4-FFF2-40B4-BE49-F238E27FC236}">
                <a16:creationId xmlns:a16="http://schemas.microsoft.com/office/drawing/2014/main" id="{14E4C967-E359-3C49-F1BE-90AA8CD0D254}"/>
              </a:ext>
              <a:ext uri="{C183D7F6-B498-43B3-948B-1728B52AA6E4}">
                <adec:decorative xmlns:adec="http://schemas.microsoft.com/office/drawing/2017/decorative" val="1"/>
              </a:ext>
            </a:extLst>
          </p:cNvPr>
          <p:cNvSpPr txBox="1">
            <a:spLocks/>
          </p:cNvSpPr>
          <p:nvPr/>
        </p:nvSpPr>
        <p:spPr>
          <a:xfrm>
            <a:off x="3968952" y="5297970"/>
            <a:ext cx="1125959" cy="49323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2"/>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2"/>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2"/>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400" b="1"/>
              <a:t>Y3</a:t>
            </a:r>
          </a:p>
        </p:txBody>
      </p:sp>
      <p:sp>
        <p:nvSpPr>
          <p:cNvPr id="27" name="Text Placeholder 12">
            <a:extLst>
              <a:ext uri="{FF2B5EF4-FFF2-40B4-BE49-F238E27FC236}">
                <a16:creationId xmlns:a16="http://schemas.microsoft.com/office/drawing/2014/main" id="{82022B65-D22E-BBD5-881E-E47AC3A89D62}"/>
              </a:ext>
              <a:ext uri="{C183D7F6-B498-43B3-948B-1728B52AA6E4}">
                <adec:decorative xmlns:adec="http://schemas.microsoft.com/office/drawing/2017/decorative" val="1"/>
              </a:ext>
            </a:extLst>
          </p:cNvPr>
          <p:cNvSpPr txBox="1">
            <a:spLocks/>
          </p:cNvSpPr>
          <p:nvPr/>
        </p:nvSpPr>
        <p:spPr>
          <a:xfrm>
            <a:off x="5058450" y="5297970"/>
            <a:ext cx="1125959" cy="49323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2"/>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2"/>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2"/>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400" b="1"/>
              <a:t>Y4</a:t>
            </a:r>
          </a:p>
        </p:txBody>
      </p:sp>
      <p:cxnSp>
        <p:nvCxnSpPr>
          <p:cNvPr id="28" name="Straight Connector 27">
            <a:extLst>
              <a:ext uri="{FF2B5EF4-FFF2-40B4-BE49-F238E27FC236}">
                <a16:creationId xmlns:a16="http://schemas.microsoft.com/office/drawing/2014/main" id="{4240EED2-7C19-238D-7694-2CE366980746}"/>
              </a:ext>
              <a:ext uri="{C183D7F6-B498-43B3-948B-1728B52AA6E4}">
                <adec:decorative xmlns:adec="http://schemas.microsoft.com/office/drawing/2017/decorative" val="1"/>
              </a:ext>
            </a:extLst>
          </p:cNvPr>
          <p:cNvCxnSpPr>
            <a:cxnSpLocks/>
          </p:cNvCxnSpPr>
          <p:nvPr/>
        </p:nvCxnSpPr>
        <p:spPr>
          <a:xfrm>
            <a:off x="1964159" y="3199362"/>
            <a:ext cx="4436641" cy="0"/>
          </a:xfrm>
          <a:prstGeom prst="line">
            <a:avLst/>
          </a:prstGeom>
          <a:ln w="57150" cap="rnd">
            <a:solidFill>
              <a:srgbClr val="CF7E15"/>
            </a:solidFill>
            <a:prstDash val="dash"/>
          </a:ln>
        </p:spPr>
        <p:style>
          <a:lnRef idx="1">
            <a:schemeClr val="accent1"/>
          </a:lnRef>
          <a:fillRef idx="0">
            <a:schemeClr val="accent1"/>
          </a:fillRef>
          <a:effectRef idx="0">
            <a:schemeClr val="accent1"/>
          </a:effectRef>
          <a:fontRef idx="minor">
            <a:schemeClr val="tx1"/>
          </a:fontRef>
        </p:style>
      </p:cxnSp>
      <p:sp>
        <p:nvSpPr>
          <p:cNvPr id="29" name="Text Placeholder 14">
            <a:extLst>
              <a:ext uri="{FF2B5EF4-FFF2-40B4-BE49-F238E27FC236}">
                <a16:creationId xmlns:a16="http://schemas.microsoft.com/office/drawing/2014/main" id="{4783E8AD-3EAF-3505-6CF9-CE649EDE19F2}"/>
              </a:ext>
              <a:ext uri="{C183D7F6-B498-43B3-948B-1728B52AA6E4}">
                <adec:decorative xmlns:adec="http://schemas.microsoft.com/office/drawing/2017/decorative" val="1"/>
              </a:ext>
            </a:extLst>
          </p:cNvPr>
          <p:cNvSpPr txBox="1">
            <a:spLocks/>
          </p:cNvSpPr>
          <p:nvPr/>
        </p:nvSpPr>
        <p:spPr>
          <a:xfrm>
            <a:off x="1130325" y="2811514"/>
            <a:ext cx="1585803" cy="384386"/>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2"/>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2"/>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2"/>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i="1">
                <a:solidFill>
                  <a:srgbClr val="CC6666"/>
                </a:solidFill>
              </a:rPr>
              <a:t>Benchmark</a:t>
            </a:r>
          </a:p>
        </p:txBody>
      </p:sp>
      <p:sp>
        <p:nvSpPr>
          <p:cNvPr id="30" name="Slide Number Placeholder 29">
            <a:extLst>
              <a:ext uri="{FF2B5EF4-FFF2-40B4-BE49-F238E27FC236}">
                <a16:creationId xmlns:a16="http://schemas.microsoft.com/office/drawing/2014/main" id="{4F6EE70E-C3EF-5F15-77EC-357CF3B3B13E}"/>
              </a:ext>
              <a:ext uri="{C183D7F6-B498-43B3-948B-1728B52AA6E4}">
                <adec:decorative xmlns:adec="http://schemas.microsoft.com/office/drawing/2017/decorative" val="1"/>
              </a:ext>
            </a:extLst>
          </p:cNvPr>
          <p:cNvSpPr>
            <a:spLocks noGrp="1"/>
          </p:cNvSpPr>
          <p:nvPr>
            <p:ph type="sldNum" sz="quarter" idx="12"/>
          </p:nvPr>
        </p:nvSpPr>
        <p:spPr/>
        <p:txBody>
          <a:bodyPr/>
          <a:lstStyle/>
          <a:p>
            <a:fld id="{C4713943-C894-3E43-ACC2-8F186DE5113B}" type="slidenum">
              <a:rPr lang="en-US" smtClean="0"/>
              <a:t>4</a:t>
            </a:fld>
            <a:endParaRPr lang="en-US"/>
          </a:p>
        </p:txBody>
      </p:sp>
    </p:spTree>
    <p:extLst>
      <p:ext uri="{BB962C8B-B14F-4D97-AF65-F5344CB8AC3E}">
        <p14:creationId xmlns:p14="http://schemas.microsoft.com/office/powerpoint/2010/main" val="181719193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anim calcmode="lin" valueType="num">
                                      <p:cBhvr>
                                        <p:cTn id="8" dur="500" fill="hold"/>
                                        <p:tgtEl>
                                          <p:spTgt spid="20"/>
                                        </p:tgtEl>
                                        <p:attrNameLst>
                                          <p:attrName>ppt_x</p:attrName>
                                        </p:attrNameLst>
                                      </p:cBhvr>
                                      <p:tavLst>
                                        <p:tav tm="0">
                                          <p:val>
                                            <p:strVal val="#ppt_x"/>
                                          </p:val>
                                        </p:tav>
                                        <p:tav tm="100000">
                                          <p:val>
                                            <p:strVal val="#ppt_x"/>
                                          </p:val>
                                        </p:tav>
                                      </p:tavLst>
                                    </p:anim>
                                    <p:anim calcmode="lin" valueType="num">
                                      <p:cBhvr>
                                        <p:cTn id="9" dur="500" fill="hold"/>
                                        <p:tgtEl>
                                          <p:spTgt spid="2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anim calcmode="lin" valueType="num">
                                      <p:cBhvr>
                                        <p:cTn id="13" dur="500" fill="hold"/>
                                        <p:tgtEl>
                                          <p:spTgt spid="24"/>
                                        </p:tgtEl>
                                        <p:attrNameLst>
                                          <p:attrName>ppt_x</p:attrName>
                                        </p:attrNameLst>
                                      </p:cBhvr>
                                      <p:tavLst>
                                        <p:tav tm="0">
                                          <p:val>
                                            <p:strVal val="#ppt_x"/>
                                          </p:val>
                                        </p:tav>
                                        <p:tav tm="100000">
                                          <p:val>
                                            <p:strVal val="#ppt_x"/>
                                          </p:val>
                                        </p:tav>
                                      </p:tavLst>
                                    </p:anim>
                                    <p:anim calcmode="lin" valueType="num">
                                      <p:cBhvr>
                                        <p:cTn id="14" dur="500" fill="hold"/>
                                        <p:tgtEl>
                                          <p:spTgt spid="24"/>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anim calcmode="lin" valueType="num">
                                      <p:cBhvr>
                                        <p:cTn id="18" dur="500" fill="hold"/>
                                        <p:tgtEl>
                                          <p:spTgt spid="21"/>
                                        </p:tgtEl>
                                        <p:attrNameLst>
                                          <p:attrName>ppt_x</p:attrName>
                                        </p:attrNameLst>
                                      </p:cBhvr>
                                      <p:tavLst>
                                        <p:tav tm="0">
                                          <p:val>
                                            <p:strVal val="#ppt_x"/>
                                          </p:val>
                                        </p:tav>
                                        <p:tav tm="100000">
                                          <p:val>
                                            <p:strVal val="#ppt_x"/>
                                          </p:val>
                                        </p:tav>
                                      </p:tavLst>
                                    </p:anim>
                                    <p:anim calcmode="lin" valueType="num">
                                      <p:cBhvr>
                                        <p:cTn id="19" dur="500" fill="hold"/>
                                        <p:tgtEl>
                                          <p:spTgt spid="21"/>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anim calcmode="lin" valueType="num">
                                      <p:cBhvr>
                                        <p:cTn id="23" dur="500" fill="hold"/>
                                        <p:tgtEl>
                                          <p:spTgt spid="25"/>
                                        </p:tgtEl>
                                        <p:attrNameLst>
                                          <p:attrName>ppt_x</p:attrName>
                                        </p:attrNameLst>
                                      </p:cBhvr>
                                      <p:tavLst>
                                        <p:tav tm="0">
                                          <p:val>
                                            <p:strVal val="#ppt_x"/>
                                          </p:val>
                                        </p:tav>
                                        <p:tav tm="100000">
                                          <p:val>
                                            <p:strVal val="#ppt_x"/>
                                          </p:val>
                                        </p:tav>
                                      </p:tavLst>
                                    </p:anim>
                                    <p:anim calcmode="lin" valueType="num">
                                      <p:cBhvr>
                                        <p:cTn id="24" dur="500" fill="hold"/>
                                        <p:tgtEl>
                                          <p:spTgt spid="25"/>
                                        </p:tgtEl>
                                        <p:attrNameLst>
                                          <p:attrName>ppt_y</p:attrName>
                                        </p:attrNameLst>
                                      </p:cBhvr>
                                      <p:tavLst>
                                        <p:tav tm="0">
                                          <p:val>
                                            <p:strVal val="#ppt_y+.1"/>
                                          </p:val>
                                        </p:tav>
                                        <p:tav tm="100000">
                                          <p:val>
                                            <p:strVal val="#ppt_y"/>
                                          </p:val>
                                        </p:tav>
                                      </p:tavLst>
                                    </p:anim>
                                  </p:childTnLst>
                                </p:cTn>
                              </p:par>
                              <p:par>
                                <p:cTn id="25" presetID="47" presetClass="entr" presetSubtype="0" fill="hold" nodeType="with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500"/>
                                        <p:tgtEl>
                                          <p:spTgt spid="22"/>
                                        </p:tgtEl>
                                      </p:cBhvr>
                                    </p:animEffect>
                                    <p:anim calcmode="lin" valueType="num">
                                      <p:cBhvr>
                                        <p:cTn id="28" dur="500" fill="hold"/>
                                        <p:tgtEl>
                                          <p:spTgt spid="22"/>
                                        </p:tgtEl>
                                        <p:attrNameLst>
                                          <p:attrName>ppt_x</p:attrName>
                                        </p:attrNameLst>
                                      </p:cBhvr>
                                      <p:tavLst>
                                        <p:tav tm="0">
                                          <p:val>
                                            <p:strVal val="#ppt_x"/>
                                          </p:val>
                                        </p:tav>
                                        <p:tav tm="100000">
                                          <p:val>
                                            <p:strVal val="#ppt_x"/>
                                          </p:val>
                                        </p:tav>
                                      </p:tavLst>
                                    </p:anim>
                                    <p:anim calcmode="lin" valueType="num">
                                      <p:cBhvr>
                                        <p:cTn id="29" dur="500" fill="hold"/>
                                        <p:tgtEl>
                                          <p:spTgt spid="22"/>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fade">
                                      <p:cBhvr>
                                        <p:cTn id="32" dur="500"/>
                                        <p:tgtEl>
                                          <p:spTgt spid="26"/>
                                        </p:tgtEl>
                                      </p:cBhvr>
                                    </p:animEffect>
                                    <p:anim calcmode="lin" valueType="num">
                                      <p:cBhvr>
                                        <p:cTn id="33" dur="500" fill="hold"/>
                                        <p:tgtEl>
                                          <p:spTgt spid="26"/>
                                        </p:tgtEl>
                                        <p:attrNameLst>
                                          <p:attrName>ppt_x</p:attrName>
                                        </p:attrNameLst>
                                      </p:cBhvr>
                                      <p:tavLst>
                                        <p:tav tm="0">
                                          <p:val>
                                            <p:strVal val="#ppt_x"/>
                                          </p:val>
                                        </p:tav>
                                        <p:tav tm="100000">
                                          <p:val>
                                            <p:strVal val="#ppt_x"/>
                                          </p:val>
                                        </p:tav>
                                      </p:tavLst>
                                    </p:anim>
                                    <p:anim calcmode="lin" valueType="num">
                                      <p:cBhvr>
                                        <p:cTn id="34" dur="500" fill="hold"/>
                                        <p:tgtEl>
                                          <p:spTgt spid="26"/>
                                        </p:tgtEl>
                                        <p:attrNameLst>
                                          <p:attrName>ppt_y</p:attrName>
                                        </p:attrNameLst>
                                      </p:cBhvr>
                                      <p:tavLst>
                                        <p:tav tm="0">
                                          <p:val>
                                            <p:strVal val="#ppt_y+.1"/>
                                          </p:val>
                                        </p:tav>
                                        <p:tav tm="100000">
                                          <p:val>
                                            <p:strVal val="#ppt_y"/>
                                          </p:val>
                                        </p:tav>
                                      </p:tavLst>
                                    </p:anim>
                                  </p:childTnLst>
                                </p:cTn>
                              </p:par>
                              <p:par>
                                <p:cTn id="35" presetID="47" presetClass="entr" presetSubtype="0" fill="hold" nodeType="with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500"/>
                                        <p:tgtEl>
                                          <p:spTgt spid="23"/>
                                        </p:tgtEl>
                                      </p:cBhvr>
                                    </p:animEffect>
                                    <p:anim calcmode="lin" valueType="num">
                                      <p:cBhvr>
                                        <p:cTn id="38" dur="500" fill="hold"/>
                                        <p:tgtEl>
                                          <p:spTgt spid="23"/>
                                        </p:tgtEl>
                                        <p:attrNameLst>
                                          <p:attrName>ppt_x</p:attrName>
                                        </p:attrNameLst>
                                      </p:cBhvr>
                                      <p:tavLst>
                                        <p:tav tm="0">
                                          <p:val>
                                            <p:strVal val="#ppt_x"/>
                                          </p:val>
                                        </p:tav>
                                        <p:tav tm="100000">
                                          <p:val>
                                            <p:strVal val="#ppt_x"/>
                                          </p:val>
                                        </p:tav>
                                      </p:tavLst>
                                    </p:anim>
                                    <p:anim calcmode="lin" valueType="num">
                                      <p:cBhvr>
                                        <p:cTn id="39" dur="500" fill="hold"/>
                                        <p:tgtEl>
                                          <p:spTgt spid="23"/>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fade">
                                      <p:cBhvr>
                                        <p:cTn id="42" dur="500"/>
                                        <p:tgtEl>
                                          <p:spTgt spid="27"/>
                                        </p:tgtEl>
                                      </p:cBhvr>
                                    </p:animEffect>
                                    <p:anim calcmode="lin" valueType="num">
                                      <p:cBhvr>
                                        <p:cTn id="43" dur="500" fill="hold"/>
                                        <p:tgtEl>
                                          <p:spTgt spid="27"/>
                                        </p:tgtEl>
                                        <p:attrNameLst>
                                          <p:attrName>ppt_x</p:attrName>
                                        </p:attrNameLst>
                                      </p:cBhvr>
                                      <p:tavLst>
                                        <p:tav tm="0">
                                          <p:val>
                                            <p:strVal val="#ppt_x"/>
                                          </p:val>
                                        </p:tav>
                                        <p:tav tm="100000">
                                          <p:val>
                                            <p:strVal val="#ppt_x"/>
                                          </p:val>
                                        </p:tav>
                                      </p:tavLst>
                                    </p:anim>
                                    <p:anim calcmode="lin" valueType="num">
                                      <p:cBhvr>
                                        <p:cTn id="44" dur="500" fill="hold"/>
                                        <p:tgtEl>
                                          <p:spTgt spid="27"/>
                                        </p:tgtEl>
                                        <p:attrNameLst>
                                          <p:attrName>ppt_y</p:attrName>
                                        </p:attrNameLst>
                                      </p:cBhvr>
                                      <p:tavLst>
                                        <p:tav tm="0">
                                          <p:val>
                                            <p:strVal val="#ppt_y+.1"/>
                                          </p:val>
                                        </p:tav>
                                        <p:tav tm="100000">
                                          <p:val>
                                            <p:strVal val="#ppt_y"/>
                                          </p:val>
                                        </p:tav>
                                      </p:tavLst>
                                    </p:anim>
                                  </p:childTnLst>
                                </p:cTn>
                              </p:par>
                            </p:childTnLst>
                          </p:cTn>
                        </p:par>
                        <p:par>
                          <p:cTn id="45" fill="hold">
                            <p:stCondLst>
                              <p:cond delay="500"/>
                            </p:stCondLst>
                            <p:childTnLst>
                              <p:par>
                                <p:cTn id="46" presetID="22" presetClass="entr" presetSubtype="4" fill="hold" nodeType="afterEffect">
                                  <p:stCondLst>
                                    <p:cond delay="500"/>
                                  </p:stCondLst>
                                  <p:childTnLst>
                                    <p:set>
                                      <p:cBhvr>
                                        <p:cTn id="47" dur="1" fill="hold">
                                          <p:stCondLst>
                                            <p:cond delay="0"/>
                                          </p:stCondLst>
                                        </p:cTn>
                                        <p:tgtEl>
                                          <p:spTgt spid="19"/>
                                        </p:tgtEl>
                                        <p:attrNameLst>
                                          <p:attrName>style.visibility</p:attrName>
                                        </p:attrNameLst>
                                      </p:cBhvr>
                                      <p:to>
                                        <p:strVal val="visible"/>
                                      </p:to>
                                    </p:set>
                                    <p:animEffect transition="in" filter="wipe(down)">
                                      <p:cBhvr>
                                        <p:cTn id="48" dur="125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6" grpId="0"/>
      <p:bldP spid="2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val 14">
            <a:extLst>
              <a:ext uri="{FF2B5EF4-FFF2-40B4-BE49-F238E27FC236}">
                <a16:creationId xmlns:a16="http://schemas.microsoft.com/office/drawing/2014/main" id="{6E6692D1-FBB9-6154-EA8B-5B0416D72D9B}"/>
              </a:ext>
              <a:ext uri="{C183D7F6-B498-43B3-948B-1728B52AA6E4}">
                <adec:decorative xmlns:adec="http://schemas.microsoft.com/office/drawing/2017/decorative" val="1"/>
              </a:ext>
            </a:extLst>
          </p:cNvPr>
          <p:cNvSpPr/>
          <p:nvPr/>
        </p:nvSpPr>
        <p:spPr>
          <a:xfrm rot="16200000" flipV="1">
            <a:off x="5350470" y="727019"/>
            <a:ext cx="5664176" cy="6343625"/>
          </a:xfrm>
          <a:prstGeom prst="ellipse">
            <a:avLst/>
          </a:prstGeom>
          <a:gradFill>
            <a:gsLst>
              <a:gs pos="0">
                <a:srgbClr val="8DC3E5">
                  <a:alpha val="18579"/>
                </a:srgbClr>
              </a:gs>
              <a:gs pos="100000">
                <a:schemeClr val="bg1"/>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14" name="Oval 13">
            <a:extLst>
              <a:ext uri="{FF2B5EF4-FFF2-40B4-BE49-F238E27FC236}">
                <a16:creationId xmlns:a16="http://schemas.microsoft.com/office/drawing/2014/main" id="{E99DB248-5F2B-A265-3FE9-F7C89E92402A}"/>
              </a:ext>
              <a:ext uri="{C183D7F6-B498-43B3-948B-1728B52AA6E4}">
                <adec:decorative xmlns:adec="http://schemas.microsoft.com/office/drawing/2017/decorative" val="1"/>
              </a:ext>
            </a:extLst>
          </p:cNvPr>
          <p:cNvSpPr/>
          <p:nvPr/>
        </p:nvSpPr>
        <p:spPr>
          <a:xfrm rot="16200000" flipV="1">
            <a:off x="1434864" y="718184"/>
            <a:ext cx="5664176" cy="6343625"/>
          </a:xfrm>
          <a:prstGeom prst="ellipse">
            <a:avLst/>
          </a:prstGeom>
          <a:gradFill>
            <a:gsLst>
              <a:gs pos="0">
                <a:srgbClr val="7CBA5E">
                  <a:alpha val="0"/>
                </a:srgbClr>
              </a:gs>
              <a:gs pos="100000">
                <a:srgbClr val="7CBA5E">
                  <a:alpha val="22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2" name="Title 1">
            <a:extLst>
              <a:ext uri="{FF2B5EF4-FFF2-40B4-BE49-F238E27FC236}">
                <a16:creationId xmlns:a16="http://schemas.microsoft.com/office/drawing/2014/main" id="{7FF4046D-8A15-A3BA-9F3E-534184781C40}"/>
              </a:ext>
            </a:extLst>
          </p:cNvPr>
          <p:cNvSpPr>
            <a:spLocks noGrp="1"/>
          </p:cNvSpPr>
          <p:nvPr>
            <p:ph type="title"/>
          </p:nvPr>
        </p:nvSpPr>
        <p:spPr/>
        <p:txBody>
          <a:bodyPr/>
          <a:lstStyle/>
          <a:p>
            <a:r>
              <a:rPr lang="en-US"/>
              <a:t>Achievement and Growth:</a:t>
            </a:r>
          </a:p>
        </p:txBody>
      </p:sp>
      <p:sp>
        <p:nvSpPr>
          <p:cNvPr id="5" name="Slide Number Placeholder 4">
            <a:extLst>
              <a:ext uri="{FF2B5EF4-FFF2-40B4-BE49-F238E27FC236}">
                <a16:creationId xmlns:a16="http://schemas.microsoft.com/office/drawing/2014/main" id="{C484CDDE-E681-DD1C-494F-008E324E27D5}"/>
              </a:ext>
              <a:ext uri="{C183D7F6-B498-43B3-948B-1728B52AA6E4}">
                <adec:decorative xmlns:adec="http://schemas.microsoft.com/office/drawing/2017/decorative" val="1"/>
              </a:ext>
            </a:extLst>
          </p:cNvPr>
          <p:cNvSpPr>
            <a:spLocks noGrp="1"/>
          </p:cNvSpPr>
          <p:nvPr>
            <p:ph type="sldNum" sz="quarter" idx="12"/>
          </p:nvPr>
        </p:nvSpPr>
        <p:spPr/>
        <p:txBody>
          <a:bodyPr/>
          <a:lstStyle/>
          <a:p>
            <a:fld id="{C4713943-C894-3E43-ACC2-8F186DE5113B}" type="slidenum">
              <a:rPr lang="en-US" smtClean="0"/>
              <a:t>5</a:t>
            </a:fld>
            <a:endParaRPr lang="en-US"/>
          </a:p>
        </p:txBody>
      </p:sp>
      <p:sp>
        <p:nvSpPr>
          <p:cNvPr id="6" name="Content Placeholder 5">
            <a:extLst>
              <a:ext uri="{FF2B5EF4-FFF2-40B4-BE49-F238E27FC236}">
                <a16:creationId xmlns:a16="http://schemas.microsoft.com/office/drawing/2014/main" id="{7786E33A-84C2-A60E-C3E7-03944DB1993E}"/>
              </a:ext>
            </a:extLst>
          </p:cNvPr>
          <p:cNvSpPr>
            <a:spLocks noGrp="1"/>
          </p:cNvSpPr>
          <p:nvPr>
            <p:ph idx="1"/>
          </p:nvPr>
        </p:nvSpPr>
        <p:spPr>
          <a:xfrm>
            <a:off x="1227367" y="1837636"/>
            <a:ext cx="3402724" cy="4351338"/>
          </a:xfrm>
        </p:spPr>
        <p:txBody>
          <a:bodyPr>
            <a:normAutofit fontScale="62500" lnSpcReduction="20000"/>
          </a:bodyPr>
          <a:lstStyle/>
          <a:p>
            <a:pPr marL="0" indent="0">
              <a:lnSpc>
                <a:spcPct val="120000"/>
              </a:lnSpc>
              <a:buNone/>
              <a:defRPr/>
            </a:pPr>
            <a:r>
              <a:rPr lang="en-US" sz="4400" b="1"/>
              <a:t>ACHIEVEMENT</a:t>
            </a:r>
          </a:p>
          <a:p>
            <a:pPr marL="0" indent="0">
              <a:lnSpc>
                <a:spcPct val="120000"/>
              </a:lnSpc>
              <a:buNone/>
              <a:defRPr/>
            </a:pPr>
            <a:r>
              <a:rPr lang="en-US" sz="2800"/>
              <a:t>Measures student </a:t>
            </a:r>
            <a:r>
              <a:rPr lang="en-US" sz="2800" i="1"/>
              <a:t>performance</a:t>
            </a:r>
            <a:r>
              <a:rPr lang="en-US" sz="2800"/>
              <a:t> at a single point in time</a:t>
            </a:r>
          </a:p>
          <a:p>
            <a:pPr marL="0" indent="0">
              <a:lnSpc>
                <a:spcPct val="120000"/>
              </a:lnSpc>
              <a:buNone/>
              <a:defRPr/>
            </a:pPr>
            <a:r>
              <a:rPr lang="en-US" sz="2800"/>
              <a:t>Typically related to socio-economic and demographic characteristics</a:t>
            </a:r>
          </a:p>
          <a:p>
            <a:pPr marL="0" indent="0">
              <a:lnSpc>
                <a:spcPct val="120000"/>
              </a:lnSpc>
              <a:buNone/>
              <a:defRPr/>
            </a:pPr>
            <a:r>
              <a:rPr lang="en-US" sz="2800"/>
              <a:t>Often measured by percent reaching proficiency</a:t>
            </a:r>
          </a:p>
          <a:p>
            <a:pPr marL="0" indent="0">
              <a:lnSpc>
                <a:spcPct val="120000"/>
              </a:lnSpc>
              <a:buNone/>
              <a:defRPr/>
            </a:pPr>
            <a:r>
              <a:rPr lang="en-US" sz="2800"/>
              <a:t>Might not focus on all students’ achievement</a:t>
            </a:r>
          </a:p>
          <a:p>
            <a:pPr marL="0" indent="0">
              <a:lnSpc>
                <a:spcPct val="120000"/>
              </a:lnSpc>
              <a:buNone/>
              <a:defRPr/>
            </a:pPr>
            <a:r>
              <a:rPr lang="en-US" sz="2800" b="1" i="1">
                <a:solidFill>
                  <a:schemeClr val="tx1"/>
                </a:solidFill>
              </a:rPr>
              <a:t>Educators cannot influence entering achievement</a:t>
            </a:r>
          </a:p>
          <a:p>
            <a:pPr marL="0" indent="0">
              <a:lnSpc>
                <a:spcPct val="120000"/>
              </a:lnSpc>
              <a:buNone/>
            </a:pPr>
            <a:endParaRPr lang="en-US"/>
          </a:p>
        </p:txBody>
      </p:sp>
      <p:sp>
        <p:nvSpPr>
          <p:cNvPr id="7" name="Content Placeholder 6">
            <a:extLst>
              <a:ext uri="{FF2B5EF4-FFF2-40B4-BE49-F238E27FC236}">
                <a16:creationId xmlns:a16="http://schemas.microsoft.com/office/drawing/2014/main" id="{0625F9EE-A1C5-7184-A7AC-7037920E2A44}"/>
              </a:ext>
            </a:extLst>
          </p:cNvPr>
          <p:cNvSpPr>
            <a:spLocks noGrp="1"/>
          </p:cNvSpPr>
          <p:nvPr>
            <p:ph idx="13"/>
          </p:nvPr>
        </p:nvSpPr>
        <p:spPr>
          <a:xfrm>
            <a:off x="5298290" y="2864908"/>
            <a:ext cx="1830675" cy="2398033"/>
          </a:xfrm>
        </p:spPr>
        <p:txBody>
          <a:bodyPr/>
          <a:lstStyle/>
          <a:p>
            <a:pPr marL="0" indent="0" algn="ctr">
              <a:spcBef>
                <a:spcPct val="0"/>
              </a:spcBef>
              <a:buNone/>
            </a:pPr>
            <a:r>
              <a:rPr lang="en-US" altLang="en-US" sz="2000" b="1"/>
              <a:t>TOGETHER:</a:t>
            </a:r>
          </a:p>
          <a:p>
            <a:pPr marL="0" indent="0" algn="ctr">
              <a:spcBef>
                <a:spcPct val="0"/>
              </a:spcBef>
              <a:buNone/>
            </a:pPr>
            <a:r>
              <a:rPr lang="en-US" altLang="en-US" sz="2800" i="1"/>
              <a:t>A more complete picture of student learning</a:t>
            </a:r>
          </a:p>
          <a:p>
            <a:pPr marL="0" indent="0" algn="ctr">
              <a:buNone/>
            </a:pPr>
            <a:endParaRPr lang="en-US"/>
          </a:p>
          <a:p>
            <a:pPr marL="0" indent="0" algn="ctr">
              <a:buNone/>
            </a:pPr>
            <a:endParaRPr lang="en-US"/>
          </a:p>
        </p:txBody>
      </p:sp>
      <p:sp>
        <p:nvSpPr>
          <p:cNvPr id="8" name="Content Placeholder 7">
            <a:extLst>
              <a:ext uri="{FF2B5EF4-FFF2-40B4-BE49-F238E27FC236}">
                <a16:creationId xmlns:a16="http://schemas.microsoft.com/office/drawing/2014/main" id="{4476804A-6E92-A370-3BD0-672EA59D4290}"/>
              </a:ext>
            </a:extLst>
          </p:cNvPr>
          <p:cNvSpPr>
            <a:spLocks noGrp="1"/>
          </p:cNvSpPr>
          <p:nvPr>
            <p:ph idx="14"/>
          </p:nvPr>
        </p:nvSpPr>
        <p:spPr>
          <a:xfrm>
            <a:off x="7570993" y="1910328"/>
            <a:ext cx="3402724" cy="4351338"/>
          </a:xfrm>
        </p:spPr>
        <p:txBody>
          <a:bodyPr>
            <a:normAutofit fontScale="62500" lnSpcReduction="20000"/>
          </a:bodyPr>
          <a:lstStyle/>
          <a:p>
            <a:pPr marL="0" indent="0" algn="r">
              <a:lnSpc>
                <a:spcPct val="120000"/>
              </a:lnSpc>
              <a:buNone/>
              <a:defRPr/>
            </a:pPr>
            <a:r>
              <a:rPr lang="en-US" sz="4500" b="1"/>
              <a:t>GROWTH</a:t>
            </a:r>
            <a:endParaRPr lang="en-US" sz="4500"/>
          </a:p>
          <a:p>
            <a:pPr marL="0" indent="0" algn="r">
              <a:lnSpc>
                <a:spcPct val="120000"/>
              </a:lnSpc>
              <a:buNone/>
              <a:defRPr/>
            </a:pPr>
            <a:r>
              <a:rPr lang="en-US" sz="2800"/>
              <a:t>Compares students’ performance to their own prior performance, students are their own control</a:t>
            </a:r>
          </a:p>
          <a:p>
            <a:pPr marL="0" indent="0" algn="r">
              <a:lnSpc>
                <a:spcPct val="120000"/>
              </a:lnSpc>
              <a:buNone/>
              <a:defRPr/>
            </a:pPr>
            <a:r>
              <a:rPr lang="en-US" sz="2800"/>
              <a:t>More closely related to teaching and schooling effectiveness</a:t>
            </a:r>
          </a:p>
          <a:p>
            <a:pPr marL="0" indent="0" algn="r">
              <a:lnSpc>
                <a:spcPct val="120000"/>
              </a:lnSpc>
              <a:buNone/>
              <a:defRPr/>
            </a:pPr>
            <a:r>
              <a:rPr lang="en-US" sz="2800"/>
              <a:t>Focus placed on all students </a:t>
            </a:r>
          </a:p>
          <a:p>
            <a:pPr marL="0" indent="0" algn="r">
              <a:lnSpc>
                <a:spcPct val="120000"/>
              </a:lnSpc>
              <a:buNone/>
              <a:defRPr/>
            </a:pPr>
            <a:r>
              <a:rPr lang="en-US" sz="2800" b="1"/>
              <a:t>Educators can influence the progress, or growth, </a:t>
            </a:r>
            <a:br>
              <a:rPr lang="en-US" sz="2800" b="1"/>
            </a:br>
            <a:r>
              <a:rPr lang="en-US" sz="2800" b="1"/>
              <a:t>students make</a:t>
            </a:r>
          </a:p>
          <a:p>
            <a:pPr marL="0" indent="0" algn="r">
              <a:lnSpc>
                <a:spcPct val="120000"/>
              </a:lnSpc>
              <a:buNone/>
              <a:defRPr/>
            </a:pPr>
            <a:endParaRPr lang="en-US" sz="2800"/>
          </a:p>
          <a:p>
            <a:pPr marL="0" indent="0" algn="r">
              <a:lnSpc>
                <a:spcPct val="120000"/>
              </a:lnSpc>
              <a:buNone/>
              <a:defRPr/>
            </a:pPr>
            <a:endParaRPr lang="en-US" sz="2800"/>
          </a:p>
          <a:p>
            <a:pPr marL="0" indent="0">
              <a:lnSpc>
                <a:spcPct val="120000"/>
              </a:lnSpc>
              <a:buNone/>
            </a:pPr>
            <a:endParaRPr lang="en-US"/>
          </a:p>
          <a:p>
            <a:pPr marL="0" indent="0">
              <a:buNone/>
            </a:pPr>
            <a:endParaRPr lang="en-US"/>
          </a:p>
        </p:txBody>
      </p:sp>
    </p:spTree>
    <p:extLst>
      <p:ext uri="{BB962C8B-B14F-4D97-AF65-F5344CB8AC3E}">
        <p14:creationId xmlns:p14="http://schemas.microsoft.com/office/powerpoint/2010/main" val="3097561299"/>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Oval 16">
            <a:extLst>
              <a:ext uri="{FF2B5EF4-FFF2-40B4-BE49-F238E27FC236}">
                <a16:creationId xmlns:a16="http://schemas.microsoft.com/office/drawing/2014/main" id="{1806F1A5-E76D-2E0B-6BA5-A7C14A6F88EA}"/>
              </a:ext>
              <a:ext uri="{C183D7F6-B498-43B3-948B-1728B52AA6E4}">
                <adec:decorative xmlns:adec="http://schemas.microsoft.com/office/drawing/2017/decorative" val="1"/>
              </a:ext>
            </a:extLst>
          </p:cNvPr>
          <p:cNvSpPr/>
          <p:nvPr/>
        </p:nvSpPr>
        <p:spPr>
          <a:xfrm rot="16200000" flipV="1">
            <a:off x="3740691" y="1969366"/>
            <a:ext cx="1684368" cy="1684368"/>
          </a:xfrm>
          <a:prstGeom prst="ellipse">
            <a:avLst/>
          </a:prstGeom>
          <a:solidFill>
            <a:srgbClr val="7DBA5E">
              <a:alpha val="2958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18" name="Oval 17">
            <a:extLst>
              <a:ext uri="{FF2B5EF4-FFF2-40B4-BE49-F238E27FC236}">
                <a16:creationId xmlns:a16="http://schemas.microsoft.com/office/drawing/2014/main" id="{6F2A565E-DE85-56F6-E819-29FD22090447}"/>
              </a:ext>
              <a:ext uri="{C183D7F6-B498-43B3-948B-1728B52AA6E4}">
                <adec:decorative xmlns:adec="http://schemas.microsoft.com/office/drawing/2017/decorative" val="1"/>
              </a:ext>
            </a:extLst>
          </p:cNvPr>
          <p:cNvSpPr/>
          <p:nvPr/>
        </p:nvSpPr>
        <p:spPr>
          <a:xfrm rot="16200000" flipV="1">
            <a:off x="7011612" y="2025679"/>
            <a:ext cx="1588156" cy="1588156"/>
          </a:xfrm>
          <a:prstGeom prst="ellipse">
            <a:avLst/>
          </a:prstGeom>
          <a:solidFill>
            <a:srgbClr val="98CCE4">
              <a:alpha val="3593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2" name="Title 1">
            <a:extLst>
              <a:ext uri="{FF2B5EF4-FFF2-40B4-BE49-F238E27FC236}">
                <a16:creationId xmlns:a16="http://schemas.microsoft.com/office/drawing/2014/main" id="{A70DD1B4-C86F-91D2-E551-82E25FCE3E8F}"/>
              </a:ext>
            </a:extLst>
          </p:cNvPr>
          <p:cNvSpPr>
            <a:spLocks noGrp="1"/>
          </p:cNvSpPr>
          <p:nvPr>
            <p:ph type="title"/>
          </p:nvPr>
        </p:nvSpPr>
        <p:spPr/>
        <p:txBody>
          <a:bodyPr/>
          <a:lstStyle/>
          <a:p>
            <a:r>
              <a:rPr lang="en-US" sz="3200"/>
              <a:t>PVAAS Reporting: </a:t>
            </a:r>
            <a:br>
              <a:rPr lang="en-US"/>
            </a:br>
            <a:r>
              <a:rPr lang="en-US" sz="4400"/>
              <a:t>Both Reflective </a:t>
            </a:r>
            <a:r>
              <a:rPr lang="en-US" sz="4400" i="1"/>
              <a:t>and</a:t>
            </a:r>
            <a:r>
              <a:rPr lang="en-US" sz="4400"/>
              <a:t> Proactive</a:t>
            </a:r>
            <a:endParaRPr lang="en-US"/>
          </a:p>
        </p:txBody>
      </p:sp>
      <p:sp>
        <p:nvSpPr>
          <p:cNvPr id="9" name="Text Placeholder 12">
            <a:extLst>
              <a:ext uri="{FF2B5EF4-FFF2-40B4-BE49-F238E27FC236}">
                <a16:creationId xmlns:a16="http://schemas.microsoft.com/office/drawing/2014/main" id="{BAB1FE22-6A20-49B5-D301-1EA485F9E894}"/>
              </a:ext>
            </a:extLst>
          </p:cNvPr>
          <p:cNvSpPr txBox="1">
            <a:spLocks/>
          </p:cNvSpPr>
          <p:nvPr/>
        </p:nvSpPr>
        <p:spPr>
          <a:xfrm>
            <a:off x="669089" y="3325956"/>
            <a:ext cx="3733800" cy="407844"/>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i="1"/>
              <a:t>Last Year’s Students</a:t>
            </a:r>
          </a:p>
        </p:txBody>
      </p:sp>
      <p:sp>
        <p:nvSpPr>
          <p:cNvPr id="6" name="Content Placeholder 5">
            <a:extLst>
              <a:ext uri="{FF2B5EF4-FFF2-40B4-BE49-F238E27FC236}">
                <a16:creationId xmlns:a16="http://schemas.microsoft.com/office/drawing/2014/main" id="{683DFD42-CB8F-088C-A283-C5995119B12A}"/>
              </a:ext>
            </a:extLst>
          </p:cNvPr>
          <p:cNvSpPr>
            <a:spLocks noGrp="1"/>
          </p:cNvSpPr>
          <p:nvPr>
            <p:ph idx="1"/>
          </p:nvPr>
        </p:nvSpPr>
        <p:spPr>
          <a:xfrm>
            <a:off x="974270" y="3945948"/>
            <a:ext cx="5758543" cy="2410402"/>
          </a:xfrm>
        </p:spPr>
        <p:txBody>
          <a:bodyPr>
            <a:normAutofit fontScale="55000" lnSpcReduction="20000"/>
          </a:bodyPr>
          <a:lstStyle/>
          <a:p>
            <a:pPr marL="61722" indent="0" algn="ctr">
              <a:lnSpc>
                <a:spcPct val="120000"/>
              </a:lnSpc>
              <a:buNone/>
            </a:pPr>
            <a:r>
              <a:rPr lang="en-US" sz="5500" b="1"/>
              <a:t>Growth Reporting</a:t>
            </a:r>
          </a:p>
          <a:p>
            <a:pPr marL="395288" indent="-285750">
              <a:lnSpc>
                <a:spcPct val="120000"/>
              </a:lnSpc>
              <a:buFont typeface="Wingdings" panose="05000000000000000000" pitchFamily="2" charset="2"/>
              <a:buChar char="§"/>
            </a:pPr>
            <a:r>
              <a:rPr lang="en-US" sz="2800"/>
              <a:t>Looking back, through the rearview mirror</a:t>
            </a:r>
          </a:p>
          <a:p>
            <a:pPr marL="395288" indent="-285750">
              <a:lnSpc>
                <a:spcPct val="120000"/>
              </a:lnSpc>
              <a:buFont typeface="Wingdings" panose="05000000000000000000" pitchFamily="2" charset="2"/>
              <a:buChar char="§"/>
            </a:pPr>
            <a:r>
              <a:rPr lang="en-US" sz="2800"/>
              <a:t>Value-added (growth) measures compare the entering achievement of a group of students to their current achievement</a:t>
            </a:r>
          </a:p>
          <a:p>
            <a:pPr marL="395288" indent="-285750">
              <a:lnSpc>
                <a:spcPct val="120000"/>
              </a:lnSpc>
              <a:buFont typeface="Wingdings" panose="05000000000000000000" pitchFamily="2" charset="2"/>
              <a:buChar char="§"/>
            </a:pPr>
            <a:r>
              <a:rPr lang="en-US" sz="2800"/>
              <a:t>Determine if the group of students has exceeded, met, or fallen short of the expected amount of growth</a:t>
            </a:r>
          </a:p>
          <a:p>
            <a:pPr marL="0" indent="0">
              <a:lnSpc>
                <a:spcPct val="120000"/>
              </a:lnSpc>
              <a:buNone/>
            </a:pPr>
            <a:endParaRPr lang="en-US"/>
          </a:p>
        </p:txBody>
      </p:sp>
      <p:sp>
        <p:nvSpPr>
          <p:cNvPr id="5" name="Slide Number Placeholder 4">
            <a:extLst>
              <a:ext uri="{FF2B5EF4-FFF2-40B4-BE49-F238E27FC236}">
                <a16:creationId xmlns:a16="http://schemas.microsoft.com/office/drawing/2014/main" id="{E39A7888-5153-437C-6595-E8F7B2964ABE}"/>
              </a:ext>
              <a:ext uri="{C183D7F6-B498-43B3-948B-1728B52AA6E4}">
                <adec:decorative xmlns:adec="http://schemas.microsoft.com/office/drawing/2017/decorative" val="1"/>
              </a:ext>
            </a:extLst>
          </p:cNvPr>
          <p:cNvSpPr>
            <a:spLocks noGrp="1"/>
          </p:cNvSpPr>
          <p:nvPr>
            <p:ph type="sldNum" sz="quarter" idx="12"/>
          </p:nvPr>
        </p:nvSpPr>
        <p:spPr/>
        <p:txBody>
          <a:bodyPr/>
          <a:lstStyle/>
          <a:p>
            <a:fld id="{C4713943-C894-3E43-ACC2-8F186DE5113B}" type="slidenum">
              <a:rPr lang="en-US" smtClean="0"/>
              <a:t>6</a:t>
            </a:fld>
            <a:endParaRPr lang="en-US"/>
          </a:p>
        </p:txBody>
      </p:sp>
      <p:sp>
        <p:nvSpPr>
          <p:cNvPr id="10" name="Text Placeholder 22">
            <a:extLst>
              <a:ext uri="{FF2B5EF4-FFF2-40B4-BE49-F238E27FC236}">
                <a16:creationId xmlns:a16="http://schemas.microsoft.com/office/drawing/2014/main" id="{21E12F83-AF34-5C1A-BC2E-F564CB8E6C90}"/>
              </a:ext>
            </a:extLst>
          </p:cNvPr>
          <p:cNvSpPr txBox="1">
            <a:spLocks/>
          </p:cNvSpPr>
          <p:nvPr/>
        </p:nvSpPr>
        <p:spPr>
          <a:xfrm>
            <a:off x="8023008" y="3324000"/>
            <a:ext cx="3877132" cy="459931"/>
          </a:xfrm>
          <a:prstGeom prst="rect">
            <a:avLst/>
          </a:prstGeom>
        </p:spPr>
        <p:txBody>
          <a:bodyPr vert="horz" lIns="91440" tIns="45720" rIns="91440" bIns="45720" rtlCol="0" anchor="ctr">
            <a:normAutofit/>
          </a:bodyPr>
          <a:lstStyle>
            <a:defPPr>
              <a:defRPr lang="en-U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i="1">
                <a:solidFill>
                  <a:schemeClr val="tx1"/>
                </a:solidFill>
              </a:rPr>
              <a:t>This Year’s Students</a:t>
            </a:r>
          </a:p>
        </p:txBody>
      </p:sp>
      <p:sp>
        <p:nvSpPr>
          <p:cNvPr id="7" name="Content Placeholder 6">
            <a:extLst>
              <a:ext uri="{FF2B5EF4-FFF2-40B4-BE49-F238E27FC236}">
                <a16:creationId xmlns:a16="http://schemas.microsoft.com/office/drawing/2014/main" id="{17077F01-3013-A14B-EB45-310576E9BCDA}"/>
              </a:ext>
            </a:extLst>
          </p:cNvPr>
          <p:cNvSpPr>
            <a:spLocks noGrp="1"/>
          </p:cNvSpPr>
          <p:nvPr>
            <p:ph idx="13"/>
          </p:nvPr>
        </p:nvSpPr>
        <p:spPr>
          <a:xfrm>
            <a:off x="6557146" y="4021154"/>
            <a:ext cx="5342994" cy="2335196"/>
          </a:xfrm>
        </p:spPr>
        <p:txBody>
          <a:bodyPr>
            <a:normAutofit lnSpcReduction="10000"/>
          </a:bodyPr>
          <a:lstStyle/>
          <a:p>
            <a:pPr marL="0" indent="0" algn="ctr">
              <a:buNone/>
            </a:pPr>
            <a:r>
              <a:rPr lang="en-US" sz="3000" b="1"/>
              <a:t>Projection Reporting</a:t>
            </a:r>
          </a:p>
          <a:p>
            <a:pPr marL="393192" indent="-283464">
              <a:buFont typeface="Wingdings" panose="05000000000000000000" pitchFamily="2" charset="2"/>
              <a:buChar char="§"/>
            </a:pPr>
            <a:r>
              <a:rPr lang="en-US" sz="1600"/>
              <a:t>Looking ahead through the windshield</a:t>
            </a:r>
          </a:p>
          <a:p>
            <a:pPr marL="393192" indent="-283464">
              <a:buFont typeface="Wingdings" panose="05000000000000000000" pitchFamily="2" charset="2"/>
              <a:buChar char="§"/>
            </a:pPr>
            <a:r>
              <a:rPr lang="en-US" sz="1600"/>
              <a:t>Projections that provide a student’s probability of successfully reaching various academic benchmarks</a:t>
            </a:r>
          </a:p>
          <a:p>
            <a:pPr marL="742950" lvl="1" indent="-285750">
              <a:buFont typeface="Wingdings" pitchFamily="2" charset="2"/>
              <a:buChar char="ü"/>
            </a:pPr>
            <a:r>
              <a:rPr lang="en-US" sz="1600"/>
              <a:t>On state assessments</a:t>
            </a:r>
          </a:p>
          <a:p>
            <a:pPr marL="742950" lvl="1" indent="-285750">
              <a:buFont typeface="Wingdings" pitchFamily="2" charset="2"/>
              <a:buChar char="ü"/>
            </a:pPr>
            <a:r>
              <a:rPr lang="en-US" sz="1600"/>
              <a:t>On college readiness exams (AP, PSAT, SAT and ACT)</a:t>
            </a:r>
          </a:p>
          <a:p>
            <a:pPr marL="742950" lvl="1" indent="-285750">
              <a:buFont typeface="Wingdings" pitchFamily="2" charset="2"/>
              <a:buChar char="ü"/>
            </a:pPr>
            <a:r>
              <a:rPr lang="en-US" sz="1600"/>
              <a:t>On ACCESS for ELLs</a:t>
            </a:r>
          </a:p>
          <a:p>
            <a:pPr marL="0" indent="0">
              <a:buNone/>
            </a:pPr>
            <a:endParaRPr lang="en-US"/>
          </a:p>
        </p:txBody>
      </p:sp>
      <p:sp>
        <p:nvSpPr>
          <p:cNvPr id="8" name="Content Placeholder 7">
            <a:extLst>
              <a:ext uri="{FF2B5EF4-FFF2-40B4-BE49-F238E27FC236}">
                <a16:creationId xmlns:a16="http://schemas.microsoft.com/office/drawing/2014/main" id="{70A92A45-A1A5-BB84-ED56-EAF04A9FD033}"/>
              </a:ext>
              <a:ext uri="{C183D7F6-B498-43B3-948B-1728B52AA6E4}">
                <adec:decorative xmlns:adec="http://schemas.microsoft.com/office/drawing/2017/decorative" val="1"/>
              </a:ext>
            </a:extLst>
          </p:cNvPr>
          <p:cNvSpPr>
            <a:spLocks noGrp="1"/>
          </p:cNvSpPr>
          <p:nvPr>
            <p:ph idx="14"/>
          </p:nvPr>
        </p:nvSpPr>
        <p:spPr>
          <a:xfrm>
            <a:off x="8258508" y="7507967"/>
            <a:ext cx="3402724" cy="4351338"/>
          </a:xfrm>
        </p:spPr>
        <p:txBody>
          <a:bodyPr/>
          <a:lstStyle/>
          <a:p>
            <a:pPr marL="0" indent="0">
              <a:buNone/>
            </a:pPr>
            <a:endParaRPr lang="en-US"/>
          </a:p>
        </p:txBody>
      </p:sp>
      <p:pic>
        <p:nvPicPr>
          <p:cNvPr id="11" name="Picture 10">
            <a:extLst>
              <a:ext uri="{FF2B5EF4-FFF2-40B4-BE49-F238E27FC236}">
                <a16:creationId xmlns:a16="http://schemas.microsoft.com/office/drawing/2014/main" id="{1D250750-1E3B-2132-859C-61C5E14FFB2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000209" y="2194920"/>
            <a:ext cx="1795543" cy="996709"/>
          </a:xfrm>
          <a:prstGeom prst="rect">
            <a:avLst/>
          </a:prstGeom>
        </p:spPr>
      </p:pic>
      <p:pic>
        <p:nvPicPr>
          <p:cNvPr id="12" name="Picture 11">
            <a:extLst>
              <a:ext uri="{FF2B5EF4-FFF2-40B4-BE49-F238E27FC236}">
                <a16:creationId xmlns:a16="http://schemas.microsoft.com/office/drawing/2014/main" id="{14DA0C83-118E-8BF5-B72F-DB1DC3FCA3B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652844" y="2147676"/>
            <a:ext cx="2065210" cy="1043953"/>
          </a:xfrm>
          <a:prstGeom prst="rect">
            <a:avLst/>
          </a:prstGeom>
        </p:spPr>
      </p:pic>
      <p:pic>
        <p:nvPicPr>
          <p:cNvPr id="13" name="Picture 12">
            <a:extLst>
              <a:ext uri="{FF2B5EF4-FFF2-40B4-BE49-F238E27FC236}">
                <a16:creationId xmlns:a16="http://schemas.microsoft.com/office/drawing/2014/main" id="{162FD7F4-9ABB-1BED-047A-5BA18F478DEA}"/>
              </a:ext>
              <a:ext uri="{C183D7F6-B498-43B3-948B-1728B52AA6E4}">
                <adec:decorative xmlns:adec="http://schemas.microsoft.com/office/drawing/2017/decorative" val="1"/>
              </a:ext>
            </a:extLst>
          </p:cNvPr>
          <p:cNvPicPr/>
          <p:nvPr/>
        </p:nvPicPr>
        <p:blipFill>
          <a:blip r:embed="rId5" cstate="print">
            <a:extLst>
              <a:ext uri="{28A0092B-C50C-407E-A947-70E740481C1C}">
                <a14:useLocalDpi xmlns:a14="http://schemas.microsoft.com/office/drawing/2010/main" val="0"/>
              </a:ext>
            </a:extLst>
          </a:blip>
          <a:srcRect l="18197" t="-1235" r="16645" b="1740"/>
          <a:stretch/>
        </p:blipFill>
        <p:spPr bwMode="auto">
          <a:xfrm>
            <a:off x="3613401" y="1955371"/>
            <a:ext cx="1578977" cy="1551658"/>
          </a:xfrm>
          <a:prstGeom prst="ellipse">
            <a:avLst/>
          </a:prstGeom>
          <a:solidFill>
            <a:srgbClr val="FFFFFF">
              <a:shade val="85000"/>
            </a:srgbClr>
          </a:solidFill>
          <a:ln w="25400" cap="sq">
            <a:solidFill>
              <a:srgbClr val="FFFFFF"/>
            </a:solidFill>
            <a:miter lim="800000"/>
          </a:ln>
          <a:effectLst>
            <a:outerShdw blurRad="432786" sx="97169" sy="97169" algn="ctr" rotWithShape="0">
              <a:prstClr val="black">
                <a:alpha val="40000"/>
              </a:prstClr>
            </a:outerShdw>
          </a:effectLst>
          <a:scene3d>
            <a:camera prst="orthographicFront"/>
            <a:lightRig rig="twoPt" dir="t">
              <a:rot lat="0" lon="0" rev="7200000"/>
            </a:lightRig>
          </a:scene3d>
          <a:sp3d>
            <a:contourClr>
              <a:srgbClr val="FFFFFF"/>
            </a:contourClr>
          </a:sp3d>
          <a:extLst>
            <a:ext uri="{53640926-AAD7-44D8-BBD7-CCE9431645EC}">
              <a14:shadowObscured xmlns:a14="http://schemas.microsoft.com/office/drawing/2010/main"/>
            </a:ext>
          </a:extLst>
        </p:spPr>
      </p:pic>
      <p:pic>
        <p:nvPicPr>
          <p:cNvPr id="14" name="Picture 13">
            <a:extLst>
              <a:ext uri="{FF2B5EF4-FFF2-40B4-BE49-F238E27FC236}">
                <a16:creationId xmlns:a16="http://schemas.microsoft.com/office/drawing/2014/main" id="{FCFD1250-0971-99D4-B0E6-9581DFFB865D}"/>
              </a:ext>
              <a:ext uri="{C183D7F6-B498-43B3-948B-1728B52AA6E4}">
                <adec:decorative xmlns:adec="http://schemas.microsoft.com/office/drawing/2017/decorative" val="1"/>
              </a:ext>
            </a:extLst>
          </p:cNvPr>
          <p:cNvPicPr/>
          <p:nvPr/>
        </p:nvPicPr>
        <p:blipFill>
          <a:blip r:embed="rId6" cstate="print">
            <a:extLst>
              <a:ext uri="{28A0092B-C50C-407E-A947-70E740481C1C}">
                <a14:useLocalDpi xmlns:a14="http://schemas.microsoft.com/office/drawing/2010/main" val="0"/>
              </a:ext>
            </a:extLst>
          </a:blip>
          <a:srcRect l="10539" t="-1127" r="24397" b="1127"/>
          <a:stretch/>
        </p:blipFill>
        <p:spPr bwMode="auto">
          <a:xfrm>
            <a:off x="7256218" y="1916840"/>
            <a:ext cx="1578977" cy="1588155"/>
          </a:xfrm>
          <a:prstGeom prst="ellipse">
            <a:avLst/>
          </a:prstGeom>
          <a:solidFill>
            <a:srgbClr val="FFFFFF">
              <a:shade val="85000"/>
            </a:srgbClr>
          </a:solidFill>
          <a:ln w="25400" cap="sq">
            <a:solidFill>
              <a:srgbClr val="FFFFFF"/>
            </a:solidFill>
            <a:miter lim="800000"/>
          </a:ln>
          <a:effectLst>
            <a:outerShdw blurRad="432786" sx="97169" sy="97169" algn="ctr" rotWithShape="0">
              <a:prstClr val="black">
                <a:alpha val="40000"/>
              </a:prstClr>
            </a:outerShdw>
          </a:effectLst>
          <a:scene3d>
            <a:camera prst="orthographicFront"/>
            <a:lightRig rig="twoPt" dir="t">
              <a:rot lat="0" lon="0" rev="7200000"/>
            </a:lightRig>
          </a:scene3d>
          <a:sp3d>
            <a:contourClr>
              <a:srgbClr val="FFFFFF"/>
            </a:contourClr>
          </a:sp3d>
          <a:extLst>
            <a:ext uri="{53640926-AAD7-44D8-BBD7-CCE9431645EC}">
              <a14:shadowObscured xmlns:a14="http://schemas.microsoft.com/office/drawing/2010/main"/>
            </a:ext>
          </a:extLst>
        </p:spPr>
      </p:pic>
    </p:spTree>
    <p:extLst>
      <p:ext uri="{BB962C8B-B14F-4D97-AF65-F5344CB8AC3E}">
        <p14:creationId xmlns:p14="http://schemas.microsoft.com/office/powerpoint/2010/main" val="2487983584"/>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260C8-80D7-6DCB-0076-33EE91B8B16B}"/>
              </a:ext>
            </a:extLst>
          </p:cNvPr>
          <p:cNvSpPr>
            <a:spLocks noGrp="1"/>
          </p:cNvSpPr>
          <p:nvPr>
            <p:ph type="title"/>
          </p:nvPr>
        </p:nvSpPr>
        <p:spPr/>
        <p:txBody>
          <a:bodyPr/>
          <a:lstStyle/>
          <a:p>
            <a:r>
              <a:rPr lang="en-US"/>
              <a:t>Public Access to PVAAS Reports:</a:t>
            </a:r>
          </a:p>
        </p:txBody>
      </p:sp>
      <p:sp>
        <p:nvSpPr>
          <p:cNvPr id="5" name="Slide Number Placeholder 4">
            <a:extLst>
              <a:ext uri="{FF2B5EF4-FFF2-40B4-BE49-F238E27FC236}">
                <a16:creationId xmlns:a16="http://schemas.microsoft.com/office/drawing/2014/main" id="{C2F742CB-4247-B0F7-6860-3B3CA66859E3}"/>
              </a:ext>
              <a:ext uri="{C183D7F6-B498-43B3-948B-1728B52AA6E4}">
                <adec:decorative xmlns:adec="http://schemas.microsoft.com/office/drawing/2017/decorative" val="1"/>
              </a:ext>
            </a:extLst>
          </p:cNvPr>
          <p:cNvSpPr>
            <a:spLocks noGrp="1"/>
          </p:cNvSpPr>
          <p:nvPr>
            <p:ph type="sldNum" sz="quarter" idx="12"/>
          </p:nvPr>
        </p:nvSpPr>
        <p:spPr/>
        <p:txBody>
          <a:bodyPr/>
          <a:lstStyle/>
          <a:p>
            <a:fld id="{C4713943-C894-3E43-ACC2-8F186DE5113B}" type="slidenum">
              <a:rPr lang="en-US" smtClean="0"/>
              <a:t>7</a:t>
            </a:fld>
            <a:endParaRPr lang="en-US"/>
          </a:p>
        </p:txBody>
      </p:sp>
      <p:sp>
        <p:nvSpPr>
          <p:cNvPr id="6" name="Content Placeholder 5">
            <a:extLst>
              <a:ext uri="{FF2B5EF4-FFF2-40B4-BE49-F238E27FC236}">
                <a16:creationId xmlns:a16="http://schemas.microsoft.com/office/drawing/2014/main" id="{731AA9B9-6416-071F-CF5F-5A03C03E4201}"/>
              </a:ext>
            </a:extLst>
          </p:cNvPr>
          <p:cNvSpPr>
            <a:spLocks noGrp="1"/>
          </p:cNvSpPr>
          <p:nvPr>
            <p:ph idx="13"/>
          </p:nvPr>
        </p:nvSpPr>
        <p:spPr>
          <a:xfrm>
            <a:off x="821267" y="1690688"/>
            <a:ext cx="6697133" cy="4351338"/>
          </a:xfrm>
        </p:spPr>
        <p:txBody>
          <a:bodyPr>
            <a:normAutofit fontScale="77500" lnSpcReduction="20000"/>
          </a:bodyPr>
          <a:lstStyle/>
          <a:p>
            <a:pPr marL="457200" indent="-457200">
              <a:lnSpc>
                <a:spcPct val="110000"/>
              </a:lnSpc>
              <a:spcAft>
                <a:spcPts val="600"/>
              </a:spcAft>
              <a:buFont typeface="Wingdings" pitchFamily="2" charset="2"/>
              <a:buChar char="ü"/>
            </a:pPr>
            <a:r>
              <a:rPr lang="en-US" sz="3000" b="1">
                <a:latin typeface="Arial" panose="020B0604020202020204" pitchFamily="34" charset="0"/>
                <a:cs typeface="Arial" panose="020B0604020202020204" pitchFamily="34" charset="0"/>
              </a:rPr>
              <a:t>Value-Added, Growth of Student Groups, and/or Scatterplots for:</a:t>
            </a:r>
          </a:p>
          <a:p>
            <a:pPr marL="914400" lvl="1" indent="-457200">
              <a:lnSpc>
                <a:spcPct val="110000"/>
              </a:lnSpc>
              <a:spcAft>
                <a:spcPts val="600"/>
              </a:spcAft>
              <a:buFont typeface="Wingdings" pitchFamily="2" charset="2"/>
              <a:buChar char="ü"/>
            </a:pPr>
            <a:r>
              <a:rPr lang="en-US">
                <a:latin typeface="Arial" panose="020B0604020202020204" pitchFamily="34" charset="0"/>
                <a:cs typeface="Arial" panose="020B0604020202020204" pitchFamily="34" charset="0"/>
              </a:rPr>
              <a:t>LEA/District Level Reporting</a:t>
            </a:r>
          </a:p>
          <a:p>
            <a:pPr marL="914400" lvl="1" indent="-457200">
              <a:lnSpc>
                <a:spcPct val="110000"/>
              </a:lnSpc>
              <a:spcAft>
                <a:spcPts val="600"/>
              </a:spcAft>
              <a:buFont typeface="Wingdings" pitchFamily="2" charset="2"/>
              <a:buChar char="ü"/>
            </a:pPr>
            <a:r>
              <a:rPr lang="en-US">
                <a:latin typeface="Arial" panose="020B0604020202020204" pitchFamily="34" charset="0"/>
                <a:cs typeface="Arial" panose="020B0604020202020204" pitchFamily="34" charset="0"/>
              </a:rPr>
              <a:t>School Level Reporting</a:t>
            </a:r>
          </a:p>
          <a:p>
            <a:pPr marL="914400" lvl="1" indent="-457200">
              <a:lnSpc>
                <a:spcPct val="110000"/>
              </a:lnSpc>
              <a:spcAft>
                <a:spcPts val="600"/>
              </a:spcAft>
              <a:buFont typeface="Wingdings" pitchFamily="2" charset="2"/>
              <a:buChar char="ü"/>
            </a:pPr>
            <a:r>
              <a:rPr lang="en-US">
                <a:latin typeface="Arial" panose="020B0604020202020204" pitchFamily="34" charset="0"/>
                <a:cs typeface="Arial" panose="020B0604020202020204" pitchFamily="34" charset="0"/>
              </a:rPr>
              <a:t>Grade Level Reporting</a:t>
            </a:r>
          </a:p>
          <a:p>
            <a:pPr marL="914400" lvl="1" indent="-457200">
              <a:lnSpc>
                <a:spcPct val="110000"/>
              </a:lnSpc>
              <a:spcAft>
                <a:spcPts val="600"/>
              </a:spcAft>
              <a:buFont typeface="Wingdings" pitchFamily="2" charset="2"/>
              <a:buChar char="ü"/>
            </a:pPr>
            <a:r>
              <a:rPr lang="en-US">
                <a:latin typeface="Arial" panose="020B0604020202020204" pitchFamily="34" charset="0"/>
                <a:cs typeface="Arial" panose="020B0604020202020204" pitchFamily="34" charset="0"/>
              </a:rPr>
              <a:t>Student Group Reporting (ex. IEP, ED, EL)</a:t>
            </a:r>
          </a:p>
          <a:p>
            <a:pPr marL="457200" indent="-457200">
              <a:lnSpc>
                <a:spcPct val="110000"/>
              </a:lnSpc>
              <a:spcAft>
                <a:spcPts val="600"/>
              </a:spcAft>
              <a:buFont typeface="Wingdings" pitchFamily="2" charset="2"/>
              <a:buChar char="ü"/>
            </a:pPr>
            <a:r>
              <a:rPr lang="en-US" sz="3000" b="1">
                <a:solidFill>
                  <a:schemeClr val="tx1"/>
                </a:solidFill>
                <a:latin typeface="Arial" panose="020B0604020202020204" pitchFamily="34" charset="0"/>
                <a:cs typeface="Arial" panose="020B0604020202020204" pitchFamily="34" charset="0"/>
              </a:rPr>
              <a:t>For S</a:t>
            </a:r>
            <a:r>
              <a:rPr lang="en-US" sz="3000" b="1">
                <a:latin typeface="Arial" panose="020B0604020202020204" pitchFamily="34" charset="0"/>
                <a:cs typeface="Arial" panose="020B0604020202020204" pitchFamily="34" charset="0"/>
              </a:rPr>
              <a:t>ubjects</a:t>
            </a:r>
            <a:r>
              <a:rPr lang="en-US" sz="3000" b="1">
                <a:solidFill>
                  <a:schemeClr val="tx1"/>
                </a:solidFill>
                <a:latin typeface="Arial" panose="020B0604020202020204" pitchFamily="34" charset="0"/>
                <a:cs typeface="Arial" panose="020B0604020202020204" pitchFamily="34" charset="0"/>
              </a:rPr>
              <a:t>:</a:t>
            </a:r>
          </a:p>
          <a:p>
            <a:pPr marL="914400" lvl="1" indent="-457200">
              <a:lnSpc>
                <a:spcPct val="110000"/>
              </a:lnSpc>
              <a:spcAft>
                <a:spcPts val="600"/>
              </a:spcAft>
              <a:buFont typeface="Wingdings" pitchFamily="2" charset="2"/>
              <a:buChar char="ü"/>
            </a:pPr>
            <a:r>
              <a:rPr lang="en-US">
                <a:latin typeface="Arial" panose="020B0604020202020204" pitchFamily="34" charset="0"/>
                <a:cs typeface="Arial" panose="020B0604020202020204" pitchFamily="34" charset="0"/>
              </a:rPr>
              <a:t>English Language Arts (Grades 4-8, Keystone Literature)</a:t>
            </a:r>
          </a:p>
          <a:p>
            <a:pPr marL="914400" lvl="1" indent="-457200">
              <a:lnSpc>
                <a:spcPct val="110000"/>
              </a:lnSpc>
              <a:spcAft>
                <a:spcPts val="600"/>
              </a:spcAft>
              <a:buFont typeface="Wingdings" pitchFamily="2" charset="2"/>
              <a:buChar char="ü"/>
            </a:pPr>
            <a:r>
              <a:rPr lang="en-US">
                <a:latin typeface="Arial" panose="020B0604020202020204" pitchFamily="34" charset="0"/>
                <a:cs typeface="Arial" panose="020B0604020202020204" pitchFamily="34" charset="0"/>
              </a:rPr>
              <a:t>Math (Grades 4-8, Keystone Algebra I)</a:t>
            </a:r>
          </a:p>
          <a:p>
            <a:pPr marL="914400" lvl="1" indent="-457200">
              <a:lnSpc>
                <a:spcPct val="110000"/>
              </a:lnSpc>
              <a:spcAft>
                <a:spcPts val="600"/>
              </a:spcAft>
              <a:buFont typeface="Wingdings" pitchFamily="2" charset="2"/>
              <a:buChar char="ü"/>
            </a:pPr>
            <a:r>
              <a:rPr lang="en-US">
                <a:latin typeface="Arial" panose="020B0604020202020204" pitchFamily="34" charset="0"/>
                <a:cs typeface="Arial" panose="020B0604020202020204" pitchFamily="34" charset="0"/>
              </a:rPr>
              <a:t>Science (Grades 5, 8, Keystone Biology)</a:t>
            </a:r>
          </a:p>
        </p:txBody>
      </p:sp>
      <p:sp>
        <p:nvSpPr>
          <p:cNvPr id="3" name="Content Placeholder 2">
            <a:extLst>
              <a:ext uri="{FF2B5EF4-FFF2-40B4-BE49-F238E27FC236}">
                <a16:creationId xmlns:a16="http://schemas.microsoft.com/office/drawing/2014/main" id="{7191CA04-A252-B977-673C-9088B9015CA2}"/>
              </a:ext>
            </a:extLst>
          </p:cNvPr>
          <p:cNvSpPr>
            <a:spLocks noGrp="1"/>
          </p:cNvSpPr>
          <p:nvPr>
            <p:ph idx="1"/>
          </p:nvPr>
        </p:nvSpPr>
        <p:spPr>
          <a:xfrm>
            <a:off x="7772322" y="2937764"/>
            <a:ext cx="3902045" cy="446087"/>
          </a:xfrm>
        </p:spPr>
        <p:txBody>
          <a:bodyPr>
            <a:normAutofit lnSpcReduction="10000"/>
          </a:bodyPr>
          <a:lstStyle/>
          <a:p>
            <a:pPr marL="0" indent="0">
              <a:lnSpc>
                <a:spcPct val="100000"/>
              </a:lnSpc>
              <a:buNone/>
            </a:pPr>
            <a:r>
              <a:rPr lang="en-US" sz="2400" i="1">
                <a:solidFill>
                  <a:schemeClr val="tx1"/>
                </a:solidFill>
                <a:highlight>
                  <a:srgbClr val="FFECE8"/>
                </a:highlight>
              </a:rPr>
              <a:t>Not available to the public:</a:t>
            </a:r>
          </a:p>
        </p:txBody>
      </p:sp>
      <p:sp>
        <p:nvSpPr>
          <p:cNvPr id="7" name="Content Placeholder 6">
            <a:extLst>
              <a:ext uri="{FF2B5EF4-FFF2-40B4-BE49-F238E27FC236}">
                <a16:creationId xmlns:a16="http://schemas.microsoft.com/office/drawing/2014/main" id="{35D70F2B-E75E-ABE3-46DA-490FE40B3BE0}"/>
              </a:ext>
            </a:extLst>
          </p:cNvPr>
          <p:cNvSpPr>
            <a:spLocks noGrp="1"/>
          </p:cNvSpPr>
          <p:nvPr>
            <p:ph idx="14"/>
          </p:nvPr>
        </p:nvSpPr>
        <p:spPr>
          <a:xfrm>
            <a:off x="7772322" y="3383851"/>
            <a:ext cx="3902045" cy="2690736"/>
          </a:xfrm>
        </p:spPr>
        <p:txBody>
          <a:bodyPr>
            <a:normAutofit fontScale="92500"/>
          </a:bodyPr>
          <a:lstStyle/>
          <a:p>
            <a:pPr>
              <a:buFont typeface="Wingdings" pitchFamily="2" charset="2"/>
              <a:buChar char="§"/>
            </a:pPr>
            <a:r>
              <a:rPr lang="en-US" sz="2400"/>
              <a:t>Teacher Level Reporting</a:t>
            </a:r>
          </a:p>
          <a:p>
            <a:pPr>
              <a:buFont typeface="Wingdings" pitchFamily="2" charset="2"/>
              <a:buChar char="§"/>
            </a:pPr>
            <a:r>
              <a:rPr lang="en-US" sz="2400"/>
              <a:t>Diagnostic Reporting</a:t>
            </a:r>
          </a:p>
          <a:p>
            <a:pPr>
              <a:lnSpc>
                <a:spcPct val="100000"/>
              </a:lnSpc>
              <a:buFont typeface="Wingdings" panose="05000000000000000000" pitchFamily="2" charset="2"/>
              <a:buChar char="§"/>
            </a:pPr>
            <a:r>
              <a:rPr lang="en-US" sz="2400">
                <a:solidFill>
                  <a:schemeClr val="tx1"/>
                </a:solidFill>
              </a:rPr>
              <a:t>Student Level Reporting</a:t>
            </a:r>
          </a:p>
          <a:p>
            <a:pPr marL="519113" lvl="1" indent="-182563">
              <a:lnSpc>
                <a:spcPct val="100000"/>
              </a:lnSpc>
            </a:pPr>
            <a:r>
              <a:rPr lang="en-US" sz="2000">
                <a:solidFill>
                  <a:schemeClr val="tx1"/>
                </a:solidFill>
              </a:rPr>
              <a:t>Projections to Future PSSA &amp; Keystone exams</a:t>
            </a:r>
          </a:p>
          <a:p>
            <a:pPr marL="519113" lvl="1" indent="-182563">
              <a:lnSpc>
                <a:spcPct val="100000"/>
              </a:lnSpc>
            </a:pPr>
            <a:r>
              <a:rPr lang="en-US" sz="2000">
                <a:solidFill>
                  <a:schemeClr val="tx1"/>
                </a:solidFill>
              </a:rPr>
              <a:t>Projections to AP, PSAT, SAT, ACT &amp; ACCESS exams</a:t>
            </a:r>
          </a:p>
          <a:p>
            <a:endParaRPr lang="en-US" sz="2400"/>
          </a:p>
        </p:txBody>
      </p:sp>
      <p:pic>
        <p:nvPicPr>
          <p:cNvPr id="10" name="Graphic 9">
            <a:extLst>
              <a:ext uri="{FF2B5EF4-FFF2-40B4-BE49-F238E27FC236}">
                <a16:creationId xmlns:a16="http://schemas.microsoft.com/office/drawing/2014/main" id="{AADB8F77-DA83-CCB4-1A36-E99EAA3B3ABE}"/>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032726" y="1556529"/>
            <a:ext cx="1381235" cy="1381235"/>
          </a:xfrm>
          <a:prstGeom prst="rect">
            <a:avLst/>
          </a:prstGeom>
        </p:spPr>
      </p:pic>
    </p:spTree>
    <p:extLst>
      <p:ext uri="{BB962C8B-B14F-4D97-AF65-F5344CB8AC3E}">
        <p14:creationId xmlns:p14="http://schemas.microsoft.com/office/powerpoint/2010/main" val="174369201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uiExpan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10AC2-3133-3BA1-3566-1AB11B3E0C25}"/>
              </a:ext>
            </a:extLst>
          </p:cNvPr>
          <p:cNvSpPr>
            <a:spLocks noGrp="1"/>
          </p:cNvSpPr>
          <p:nvPr>
            <p:ph type="title"/>
          </p:nvPr>
        </p:nvSpPr>
        <p:spPr/>
        <p:txBody>
          <a:bodyPr/>
          <a:lstStyle/>
          <a:p>
            <a:r>
              <a:rPr lang="en-US"/>
              <a:t>Measuring Academic Growth</a:t>
            </a:r>
          </a:p>
        </p:txBody>
      </p:sp>
      <p:sp>
        <p:nvSpPr>
          <p:cNvPr id="3" name="Content Placeholder 2">
            <a:extLst>
              <a:ext uri="{FF2B5EF4-FFF2-40B4-BE49-F238E27FC236}">
                <a16:creationId xmlns:a16="http://schemas.microsoft.com/office/drawing/2014/main" id="{8AF944F5-F18F-BCE8-39D1-C67CE8B2D81F}"/>
              </a:ext>
            </a:extLst>
          </p:cNvPr>
          <p:cNvSpPr>
            <a:spLocks noGrp="1"/>
          </p:cNvSpPr>
          <p:nvPr>
            <p:ph idx="1"/>
          </p:nvPr>
        </p:nvSpPr>
        <p:spPr>
          <a:xfrm>
            <a:off x="838199" y="2110283"/>
            <a:ext cx="5378071" cy="994028"/>
          </a:xfrm>
        </p:spPr>
        <p:txBody>
          <a:bodyPr>
            <a:normAutofit/>
          </a:bodyPr>
          <a:lstStyle/>
          <a:p>
            <a:pPr marL="0" indent="0">
              <a:lnSpc>
                <a:spcPct val="100000"/>
              </a:lnSpc>
              <a:buNone/>
            </a:pPr>
            <a:r>
              <a:rPr lang="en-US" sz="2800"/>
              <a:t>Students don’t all start the year at the same place academically.</a:t>
            </a:r>
          </a:p>
        </p:txBody>
      </p:sp>
      <p:sp>
        <p:nvSpPr>
          <p:cNvPr id="5" name="Slide Number Placeholder 4">
            <a:extLst>
              <a:ext uri="{FF2B5EF4-FFF2-40B4-BE49-F238E27FC236}">
                <a16:creationId xmlns:a16="http://schemas.microsoft.com/office/drawing/2014/main" id="{60AAFEE9-F9BC-9811-A0CD-D50D5D059010}"/>
              </a:ext>
              <a:ext uri="{C183D7F6-B498-43B3-948B-1728B52AA6E4}">
                <adec:decorative xmlns:adec="http://schemas.microsoft.com/office/drawing/2017/decorative" val="1"/>
              </a:ext>
            </a:extLst>
          </p:cNvPr>
          <p:cNvSpPr>
            <a:spLocks noGrp="1"/>
          </p:cNvSpPr>
          <p:nvPr>
            <p:ph type="sldNum" sz="quarter" idx="12"/>
          </p:nvPr>
        </p:nvSpPr>
        <p:spPr/>
        <p:txBody>
          <a:bodyPr/>
          <a:lstStyle/>
          <a:p>
            <a:fld id="{C4713943-C894-3E43-ACC2-8F186DE5113B}" type="slidenum">
              <a:rPr lang="en-US" smtClean="0"/>
              <a:t>8</a:t>
            </a:fld>
            <a:endParaRPr lang="en-US"/>
          </a:p>
        </p:txBody>
      </p:sp>
      <p:sp>
        <p:nvSpPr>
          <p:cNvPr id="7" name="Content Placeholder 6">
            <a:extLst>
              <a:ext uri="{FF2B5EF4-FFF2-40B4-BE49-F238E27FC236}">
                <a16:creationId xmlns:a16="http://schemas.microsoft.com/office/drawing/2014/main" id="{D89B2A6C-F17E-2C67-CA3F-18B0931863B0}"/>
              </a:ext>
            </a:extLst>
          </p:cNvPr>
          <p:cNvSpPr>
            <a:spLocks noGrp="1"/>
          </p:cNvSpPr>
          <p:nvPr>
            <p:ph idx="14"/>
          </p:nvPr>
        </p:nvSpPr>
        <p:spPr>
          <a:xfrm>
            <a:off x="895585" y="3364166"/>
            <a:ext cx="5553109" cy="2732329"/>
          </a:xfrm>
        </p:spPr>
        <p:txBody>
          <a:bodyPr/>
          <a:lstStyle/>
          <a:p>
            <a:pPr marL="0" indent="0">
              <a:lnSpc>
                <a:spcPct val="100000"/>
              </a:lnSpc>
              <a:buNone/>
            </a:pPr>
            <a:endParaRPr lang="en-US" sz="2800" b="1"/>
          </a:p>
          <a:p>
            <a:pPr marL="0" indent="0">
              <a:lnSpc>
                <a:spcPct val="100000"/>
              </a:lnSpc>
              <a:spcBef>
                <a:spcPts val="400"/>
              </a:spcBef>
              <a:spcAft>
                <a:spcPts val="400"/>
              </a:spcAft>
              <a:buNone/>
            </a:pPr>
            <a:r>
              <a:rPr lang="en-US" sz="2800" b="1">
                <a:highlight>
                  <a:srgbClr val="D0D8E8"/>
                </a:highlight>
              </a:rPr>
              <a:t>Growth Standard: </a:t>
            </a:r>
          </a:p>
          <a:p>
            <a:pPr marL="0" indent="0">
              <a:lnSpc>
                <a:spcPct val="100000"/>
              </a:lnSpc>
              <a:spcBef>
                <a:spcPts val="400"/>
              </a:spcBef>
              <a:spcAft>
                <a:spcPts val="400"/>
              </a:spcAft>
              <a:buNone/>
            </a:pPr>
            <a:r>
              <a:rPr lang="en-US" sz="2800" b="1"/>
              <a:t>Regardless of their entering achievement, students should not lose ground academically.</a:t>
            </a:r>
          </a:p>
        </p:txBody>
      </p:sp>
      <p:sp>
        <p:nvSpPr>
          <p:cNvPr id="6" name="Content Placeholder 5">
            <a:extLst>
              <a:ext uri="{FF2B5EF4-FFF2-40B4-BE49-F238E27FC236}">
                <a16:creationId xmlns:a16="http://schemas.microsoft.com/office/drawing/2014/main" id="{D71271F0-2A99-0FA4-57AF-80961BA6F6B4}"/>
              </a:ext>
            </a:extLst>
          </p:cNvPr>
          <p:cNvSpPr>
            <a:spLocks noGrp="1"/>
          </p:cNvSpPr>
          <p:nvPr>
            <p:ph idx="13"/>
          </p:nvPr>
        </p:nvSpPr>
        <p:spPr>
          <a:xfrm>
            <a:off x="7151670" y="4911639"/>
            <a:ext cx="4322348" cy="1093186"/>
          </a:xfrm>
        </p:spPr>
        <p:txBody>
          <a:bodyPr>
            <a:normAutofit fontScale="92500"/>
          </a:bodyPr>
          <a:lstStyle/>
          <a:p>
            <a:pPr marL="0" indent="0" algn="ctr">
              <a:buNone/>
            </a:pPr>
            <a:r>
              <a:rPr lang="en-US" sz="2200" i="1"/>
              <a:t>Is it not a reasonable goal to </a:t>
            </a:r>
            <a:br>
              <a:rPr lang="en-US" sz="2200" i="1"/>
            </a:br>
            <a:r>
              <a:rPr lang="en-US" sz="2200" b="1" i="1"/>
              <a:t>at least maintain </a:t>
            </a:r>
            <a:r>
              <a:rPr lang="en-US" sz="2200" i="1"/>
              <a:t>the achievement of a group of students?</a:t>
            </a:r>
          </a:p>
        </p:txBody>
      </p:sp>
      <p:pic>
        <p:nvPicPr>
          <p:cNvPr id="8" name="Picture 7">
            <a:extLst>
              <a:ext uri="{FF2B5EF4-FFF2-40B4-BE49-F238E27FC236}">
                <a16:creationId xmlns:a16="http://schemas.microsoft.com/office/drawing/2014/main" id="{4F93F474-00B2-A2D5-C13D-20CA280826F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50364" y="-70828"/>
            <a:ext cx="2113036" cy="2113036"/>
          </a:xfrm>
          <a:prstGeom prst="rect">
            <a:avLst/>
          </a:prstGeom>
        </p:spPr>
      </p:pic>
      <p:sp>
        <p:nvSpPr>
          <p:cNvPr id="9" name="Rectangle 8">
            <a:extLst>
              <a:ext uri="{FF2B5EF4-FFF2-40B4-BE49-F238E27FC236}">
                <a16:creationId xmlns:a16="http://schemas.microsoft.com/office/drawing/2014/main" id="{BDD06AFC-E2E6-A064-3A8A-F8F3325DBDCD}"/>
              </a:ext>
              <a:ext uri="{C183D7F6-B498-43B3-948B-1728B52AA6E4}">
                <adec:decorative xmlns:adec="http://schemas.microsoft.com/office/drawing/2017/decorative" val="1"/>
              </a:ext>
            </a:extLst>
          </p:cNvPr>
          <p:cNvSpPr/>
          <p:nvPr/>
        </p:nvSpPr>
        <p:spPr>
          <a:xfrm>
            <a:off x="8317605" y="2529394"/>
            <a:ext cx="900168" cy="2124118"/>
          </a:xfrm>
          <a:prstGeom prst="rect">
            <a:avLst/>
          </a:prstGeom>
          <a:solidFill>
            <a:schemeClr val="accent3">
              <a:lumMod val="20000"/>
              <a:lumOff val="80000"/>
            </a:schemeClr>
          </a:solidFill>
          <a:ln w="57150" cap="rnd">
            <a:solidFill>
              <a:schemeClr val="bg2"/>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Rectangle 9">
            <a:extLst>
              <a:ext uri="{FF2B5EF4-FFF2-40B4-BE49-F238E27FC236}">
                <a16:creationId xmlns:a16="http://schemas.microsoft.com/office/drawing/2014/main" id="{F4CCE28D-C0DF-6FF7-3860-000BEF9B0C0F}"/>
              </a:ext>
              <a:ext uri="{C183D7F6-B498-43B3-948B-1728B52AA6E4}">
                <adec:decorative xmlns:adec="http://schemas.microsoft.com/office/drawing/2017/decorative" val="1"/>
              </a:ext>
            </a:extLst>
          </p:cNvPr>
          <p:cNvSpPr/>
          <p:nvPr/>
        </p:nvSpPr>
        <p:spPr>
          <a:xfrm>
            <a:off x="9368193" y="2837972"/>
            <a:ext cx="900168" cy="1815539"/>
          </a:xfrm>
          <a:prstGeom prst="rect">
            <a:avLst/>
          </a:prstGeom>
          <a:solidFill>
            <a:schemeClr val="accent3">
              <a:lumMod val="20000"/>
              <a:lumOff val="80000"/>
            </a:schemeClr>
          </a:solidFill>
          <a:ln w="57150" cap="rnd">
            <a:solidFill>
              <a:schemeClr val="bg2"/>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Rectangle 10">
            <a:extLst>
              <a:ext uri="{FF2B5EF4-FFF2-40B4-BE49-F238E27FC236}">
                <a16:creationId xmlns:a16="http://schemas.microsoft.com/office/drawing/2014/main" id="{6634FC24-967C-D0C9-37BE-781A0939034A}"/>
              </a:ext>
              <a:ext uri="{C183D7F6-B498-43B3-948B-1728B52AA6E4}">
                <adec:decorative xmlns:adec="http://schemas.microsoft.com/office/drawing/2017/decorative" val="1"/>
              </a:ext>
            </a:extLst>
          </p:cNvPr>
          <p:cNvSpPr/>
          <p:nvPr/>
        </p:nvSpPr>
        <p:spPr>
          <a:xfrm>
            <a:off x="10405549" y="2074824"/>
            <a:ext cx="980895" cy="2578685"/>
          </a:xfrm>
          <a:prstGeom prst="rect">
            <a:avLst/>
          </a:prstGeom>
          <a:solidFill>
            <a:schemeClr val="accent3">
              <a:lumMod val="20000"/>
              <a:lumOff val="80000"/>
            </a:schemeClr>
          </a:solidFill>
          <a:ln w="57150" cap="rnd">
            <a:solidFill>
              <a:schemeClr val="bg2"/>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Rectangle 11">
            <a:extLst>
              <a:ext uri="{FF2B5EF4-FFF2-40B4-BE49-F238E27FC236}">
                <a16:creationId xmlns:a16="http://schemas.microsoft.com/office/drawing/2014/main" id="{B304D25C-ADCD-1228-9ADD-45CEA8DE33A0}"/>
              </a:ext>
              <a:ext uri="{C183D7F6-B498-43B3-948B-1728B52AA6E4}">
                <adec:decorative xmlns:adec="http://schemas.microsoft.com/office/drawing/2017/decorative" val="1"/>
              </a:ext>
            </a:extLst>
          </p:cNvPr>
          <p:cNvSpPr/>
          <p:nvPr/>
        </p:nvSpPr>
        <p:spPr>
          <a:xfrm>
            <a:off x="7259180" y="3633256"/>
            <a:ext cx="910262" cy="998770"/>
          </a:xfrm>
          <a:prstGeom prst="rect">
            <a:avLst/>
          </a:prstGeom>
          <a:solidFill>
            <a:schemeClr val="accent3">
              <a:lumMod val="20000"/>
              <a:lumOff val="80000"/>
            </a:schemeClr>
          </a:solidFill>
          <a:ln w="57150" cap="rnd">
            <a:solidFill>
              <a:schemeClr val="bg2"/>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sp>
        <p:nvSpPr>
          <p:cNvPr id="13" name="Rectangle 12">
            <a:extLst>
              <a:ext uri="{FF2B5EF4-FFF2-40B4-BE49-F238E27FC236}">
                <a16:creationId xmlns:a16="http://schemas.microsoft.com/office/drawing/2014/main" id="{E1EA4813-1E16-5795-365C-AC6BE2226DC3}"/>
              </a:ext>
              <a:ext uri="{C183D7F6-B498-43B3-948B-1728B52AA6E4}">
                <adec:decorative xmlns:adec="http://schemas.microsoft.com/office/drawing/2017/decorative" val="1"/>
              </a:ext>
            </a:extLst>
          </p:cNvPr>
          <p:cNvSpPr/>
          <p:nvPr/>
        </p:nvSpPr>
        <p:spPr>
          <a:xfrm>
            <a:off x="7259182" y="3640181"/>
            <a:ext cx="910261" cy="1013328"/>
          </a:xfrm>
          <a:prstGeom prst="rect">
            <a:avLst/>
          </a:prstGeom>
          <a:solidFill>
            <a:schemeClr val="accent3">
              <a:lumMod val="20000"/>
              <a:lumOff val="80000"/>
            </a:schemeClr>
          </a:solidFill>
          <a:ln w="57150" cap="rnd">
            <a:solidFill>
              <a:schemeClr val="bg2"/>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6ED1A1F9-3886-CC22-250A-7E3A41137379}"/>
              </a:ext>
              <a:ext uri="{C183D7F6-B498-43B3-948B-1728B52AA6E4}">
                <adec:decorative xmlns:adec="http://schemas.microsoft.com/office/drawing/2017/decorative" val="1"/>
              </a:ext>
            </a:extLst>
          </p:cNvPr>
          <p:cNvCxnSpPr>
            <a:cxnSpLocks/>
          </p:cNvCxnSpPr>
          <p:nvPr/>
        </p:nvCxnSpPr>
        <p:spPr>
          <a:xfrm>
            <a:off x="7129899" y="2690238"/>
            <a:ext cx="4509562" cy="0"/>
          </a:xfrm>
          <a:prstGeom prst="line">
            <a:avLst/>
          </a:prstGeom>
          <a:ln w="57150" cap="rnd">
            <a:solidFill>
              <a:srgbClr val="CF7E15"/>
            </a:solidFill>
            <a:prstDash val="dash"/>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FA3D5BCE-B70C-5041-3BF7-9686A61DD26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456962" y="3888879"/>
            <a:ext cx="647700" cy="723900"/>
          </a:xfrm>
          <a:prstGeom prst="rect">
            <a:avLst/>
          </a:prstGeom>
        </p:spPr>
      </p:pic>
      <p:pic>
        <p:nvPicPr>
          <p:cNvPr id="16" name="Picture 15">
            <a:extLst>
              <a:ext uri="{FF2B5EF4-FFF2-40B4-BE49-F238E27FC236}">
                <a16:creationId xmlns:a16="http://schemas.microsoft.com/office/drawing/2014/main" id="{190F41B8-C619-5860-B523-2B65733A6DB0}"/>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9535336" y="3939876"/>
            <a:ext cx="558800" cy="692150"/>
          </a:xfrm>
          <a:prstGeom prst="rect">
            <a:avLst/>
          </a:prstGeom>
        </p:spPr>
      </p:pic>
      <p:pic>
        <p:nvPicPr>
          <p:cNvPr id="17" name="Picture 16">
            <a:extLst>
              <a:ext uri="{FF2B5EF4-FFF2-40B4-BE49-F238E27FC236}">
                <a16:creationId xmlns:a16="http://schemas.microsoft.com/office/drawing/2014/main" id="{7DEA7491-6D8B-3DBF-A8D6-BEF86F295ADF}"/>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7404046" y="3888879"/>
            <a:ext cx="620529" cy="774062"/>
          </a:xfrm>
          <a:prstGeom prst="rect">
            <a:avLst/>
          </a:prstGeom>
        </p:spPr>
      </p:pic>
      <p:pic>
        <p:nvPicPr>
          <p:cNvPr id="18" name="Picture 17">
            <a:extLst>
              <a:ext uri="{FF2B5EF4-FFF2-40B4-BE49-F238E27FC236}">
                <a16:creationId xmlns:a16="http://schemas.microsoft.com/office/drawing/2014/main" id="{926DD46B-8C02-B026-5A84-AA40F8AF5162}"/>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10574405" y="3916125"/>
            <a:ext cx="602934" cy="746816"/>
          </a:xfrm>
          <a:prstGeom prst="rect">
            <a:avLst/>
          </a:prstGeom>
        </p:spPr>
      </p:pic>
    </p:spTree>
    <p:extLst>
      <p:ext uri="{BB962C8B-B14F-4D97-AF65-F5344CB8AC3E}">
        <p14:creationId xmlns:p14="http://schemas.microsoft.com/office/powerpoint/2010/main" val="222127043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animEffect transition="in" filter="fade">
                                      <p:cBhvr>
                                        <p:cTn id="15" dur="500"/>
                                        <p:tgtEl>
                                          <p:spTgt spid="7">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
                                            <p:txEl>
                                              <p:pRg st="2" end="2"/>
                                            </p:txEl>
                                          </p:spTgt>
                                        </p:tgtEl>
                                        <p:attrNameLst>
                                          <p:attrName>style.visibility</p:attrName>
                                        </p:attrNameLst>
                                      </p:cBhvr>
                                      <p:to>
                                        <p:strVal val="visible"/>
                                      </p:to>
                                    </p:set>
                                    <p:animEffect transition="in" filter="fade">
                                      <p:cBhvr>
                                        <p:cTn id="20" dur="500"/>
                                        <p:tgtEl>
                                          <p:spTgt spid="7">
                                            <p:txEl>
                                              <p:pRg st="2" end="2"/>
                                            </p:txEl>
                                          </p:spTgt>
                                        </p:tgtEl>
                                      </p:cBhvr>
                                    </p:animEffect>
                                  </p:childTnLst>
                                </p:cTn>
                              </p:par>
                            </p:childTnLst>
                          </p:cTn>
                        </p:par>
                        <p:par>
                          <p:cTn id="21" fill="hold">
                            <p:stCondLst>
                              <p:cond delay="500"/>
                            </p:stCondLst>
                            <p:childTnLst>
                              <p:par>
                                <p:cTn id="22" presetID="10" presetClass="entr" presetSubtype="0" fill="hold" grpId="0" nodeType="afterEffect">
                                  <p:stCondLst>
                                    <p:cond delay="0"/>
                                  </p:stCondLst>
                                  <p:childTnLst>
                                    <p:set>
                                      <p:cBhvr>
                                        <p:cTn id="23" dur="1" fill="hold">
                                          <p:stCondLst>
                                            <p:cond delay="0"/>
                                          </p:stCondLst>
                                        </p:cTn>
                                        <p:tgtEl>
                                          <p:spTgt spid="6">
                                            <p:txEl>
                                              <p:pRg st="0" end="0"/>
                                            </p:txEl>
                                          </p:spTgt>
                                        </p:tgtEl>
                                        <p:attrNameLst>
                                          <p:attrName>style.visibility</p:attrName>
                                        </p:attrNameLst>
                                      </p:cBhvr>
                                      <p:to>
                                        <p:strVal val="visible"/>
                                      </p:to>
                                    </p:set>
                                    <p:animEffect transition="in" filter="fade">
                                      <p:cBhvr>
                                        <p:cTn id="24"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build="p"/>
      <p:bldP spid="6"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EF4C1-F7AD-100D-23AA-BA59F403E551}"/>
              </a:ext>
            </a:extLst>
          </p:cNvPr>
          <p:cNvSpPr>
            <a:spLocks noGrp="1"/>
          </p:cNvSpPr>
          <p:nvPr>
            <p:ph type="title"/>
          </p:nvPr>
        </p:nvSpPr>
        <p:spPr/>
        <p:txBody>
          <a:bodyPr/>
          <a:lstStyle/>
          <a:p>
            <a:r>
              <a:rPr lang="en-US"/>
              <a:t>Understanding the Colors</a:t>
            </a:r>
          </a:p>
        </p:txBody>
      </p:sp>
      <p:sp>
        <p:nvSpPr>
          <p:cNvPr id="3" name="Content Placeholder 2">
            <a:extLst>
              <a:ext uri="{FF2B5EF4-FFF2-40B4-BE49-F238E27FC236}">
                <a16:creationId xmlns:a16="http://schemas.microsoft.com/office/drawing/2014/main" id="{86ACECE7-9917-CAB8-96CC-0EA9B4CDD61D}"/>
              </a:ext>
            </a:extLst>
          </p:cNvPr>
          <p:cNvSpPr>
            <a:spLocks noGrp="1"/>
          </p:cNvSpPr>
          <p:nvPr>
            <p:ph idx="1"/>
          </p:nvPr>
        </p:nvSpPr>
        <p:spPr>
          <a:xfrm>
            <a:off x="838200" y="2165878"/>
            <a:ext cx="4386943" cy="4351338"/>
          </a:xfrm>
        </p:spPr>
        <p:txBody>
          <a:bodyPr>
            <a:normAutofit/>
          </a:bodyPr>
          <a:lstStyle/>
          <a:p>
            <a:pPr marL="0" indent="0">
              <a:lnSpc>
                <a:spcPct val="100000"/>
              </a:lnSpc>
              <a:buNone/>
            </a:pPr>
            <a:r>
              <a:rPr lang="en-US" sz="4000"/>
              <a:t>Value-Added Measures are </a:t>
            </a:r>
            <a:br>
              <a:rPr lang="en-US" sz="4000"/>
            </a:br>
            <a:r>
              <a:rPr lang="en-US" sz="4000" b="1"/>
              <a:t>color-coded!</a:t>
            </a:r>
          </a:p>
          <a:p>
            <a:pPr marL="0" indent="0">
              <a:lnSpc>
                <a:spcPct val="100000"/>
              </a:lnSpc>
              <a:buNone/>
            </a:pPr>
            <a:endParaRPr lang="en-US" sz="1400" i="1">
              <a:latin typeface="Arial" panose="020B0604020202020204" pitchFamily="34" charset="0"/>
              <a:cs typeface="Arial" panose="020B0604020202020204" pitchFamily="34" charset="0"/>
            </a:endParaRPr>
          </a:p>
          <a:p>
            <a:pPr marL="0" indent="0">
              <a:lnSpc>
                <a:spcPct val="100000"/>
              </a:lnSpc>
              <a:buNone/>
            </a:pPr>
            <a:r>
              <a:rPr lang="en-US" sz="2400" i="1">
                <a:latin typeface="Arial" panose="020B0604020202020204" pitchFamily="34" charset="0"/>
                <a:cs typeface="Arial" panose="020B0604020202020204" pitchFamily="34" charset="0"/>
              </a:rPr>
              <a:t>“On average, did the </a:t>
            </a:r>
            <a:r>
              <a:rPr lang="en-US" sz="2400" b="1" i="1">
                <a:latin typeface="Arial" panose="020B0604020202020204" pitchFamily="34" charset="0"/>
                <a:cs typeface="Arial" panose="020B0604020202020204" pitchFamily="34" charset="0"/>
              </a:rPr>
              <a:t>students gain, maintain, or fall behind </a:t>
            </a:r>
            <a:r>
              <a:rPr lang="en-US" sz="2400" i="1">
                <a:latin typeface="Arial" panose="020B0604020202020204" pitchFamily="34" charset="0"/>
                <a:cs typeface="Arial" panose="020B0604020202020204" pitchFamily="34" charset="0"/>
              </a:rPr>
              <a:t>(in regard to their starting or entering achievement)?”</a:t>
            </a:r>
          </a:p>
        </p:txBody>
      </p:sp>
      <p:sp>
        <p:nvSpPr>
          <p:cNvPr id="5" name="Slide Number Placeholder 4">
            <a:extLst>
              <a:ext uri="{FF2B5EF4-FFF2-40B4-BE49-F238E27FC236}">
                <a16:creationId xmlns:a16="http://schemas.microsoft.com/office/drawing/2014/main" id="{8BC5821A-C2BA-9817-1B64-51EB76196C40}"/>
              </a:ext>
              <a:ext uri="{C183D7F6-B498-43B3-948B-1728B52AA6E4}">
                <adec:decorative xmlns:adec="http://schemas.microsoft.com/office/drawing/2017/decorative" val="1"/>
              </a:ext>
            </a:extLst>
          </p:cNvPr>
          <p:cNvSpPr>
            <a:spLocks noGrp="1"/>
          </p:cNvSpPr>
          <p:nvPr>
            <p:ph type="sldNum" sz="quarter" idx="12"/>
          </p:nvPr>
        </p:nvSpPr>
        <p:spPr/>
        <p:txBody>
          <a:bodyPr/>
          <a:lstStyle/>
          <a:p>
            <a:fld id="{C4713943-C894-3E43-ACC2-8F186DE5113B}" type="slidenum">
              <a:rPr lang="en-US" smtClean="0"/>
              <a:t>9</a:t>
            </a:fld>
            <a:endParaRPr lang="en-US"/>
          </a:p>
        </p:txBody>
      </p:sp>
      <p:pic>
        <p:nvPicPr>
          <p:cNvPr id="8" name="Picture 7">
            <a:extLst>
              <a:ext uri="{FF2B5EF4-FFF2-40B4-BE49-F238E27FC236}">
                <a16:creationId xmlns:a16="http://schemas.microsoft.com/office/drawing/2014/main" id="{824AE903-A4CB-3FF3-EAD6-6830172EB18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50364" y="-70828"/>
            <a:ext cx="2113036" cy="2113036"/>
          </a:xfrm>
          <a:prstGeom prst="rect">
            <a:avLst/>
          </a:prstGeom>
        </p:spPr>
      </p:pic>
      <p:pic>
        <p:nvPicPr>
          <p:cNvPr id="9" name="Picture 8" descr="PVAAS Growth Colors showing a range from darker blue showing higher gains and red showing falling behind.">
            <a:extLst>
              <a:ext uri="{FF2B5EF4-FFF2-40B4-BE49-F238E27FC236}">
                <a16:creationId xmlns:a16="http://schemas.microsoft.com/office/drawing/2014/main" id="{6A3FA3BD-DC9B-522B-07B6-13533BF52DF6}"/>
              </a:ext>
            </a:extLst>
          </p:cNvPr>
          <p:cNvPicPr>
            <a:picLocks noChangeAspect="1"/>
          </p:cNvPicPr>
          <p:nvPr/>
        </p:nvPicPr>
        <p:blipFill>
          <a:blip r:embed="rId4"/>
          <a:stretch>
            <a:fillRect/>
          </a:stretch>
        </p:blipFill>
        <p:spPr>
          <a:xfrm>
            <a:off x="4513010" y="1693931"/>
            <a:ext cx="7015887" cy="3741806"/>
          </a:xfrm>
          <a:prstGeom prst="rect">
            <a:avLst/>
          </a:prstGeom>
        </p:spPr>
      </p:pic>
      <p:sp>
        <p:nvSpPr>
          <p:cNvPr id="10" name="Text Placeholder 9">
            <a:extLst>
              <a:ext uri="{FF2B5EF4-FFF2-40B4-BE49-F238E27FC236}">
                <a16:creationId xmlns:a16="http://schemas.microsoft.com/office/drawing/2014/main" id="{111285EA-22F8-F8C7-B5D7-31C21E127F9E}"/>
              </a:ext>
            </a:extLst>
          </p:cNvPr>
          <p:cNvSpPr txBox="1">
            <a:spLocks/>
          </p:cNvSpPr>
          <p:nvPr/>
        </p:nvSpPr>
        <p:spPr>
          <a:xfrm>
            <a:off x="8790305" y="5149534"/>
            <a:ext cx="3401695" cy="104307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a:t>* Moderate Evidence</a:t>
            </a:r>
          </a:p>
          <a:p>
            <a:pPr marL="0" indent="0">
              <a:buNone/>
            </a:pPr>
            <a:r>
              <a:rPr lang="en-US" sz="1800"/>
              <a:t>** Significant Evidence</a:t>
            </a:r>
          </a:p>
        </p:txBody>
      </p:sp>
    </p:spTree>
    <p:extLst>
      <p:ext uri="{BB962C8B-B14F-4D97-AF65-F5344CB8AC3E}">
        <p14:creationId xmlns:p14="http://schemas.microsoft.com/office/powerpoint/2010/main" val="2893962471"/>
      </p:ext>
    </p:extLst>
  </p:cSld>
  <p:clrMapOvr>
    <a:masterClrMapping/>
  </p:clrMapOvr>
  <p:transition>
    <p:fade/>
  </p:transition>
</p:sld>
</file>

<file path=ppt/theme/theme1.xml><?xml version="1.0" encoding="utf-8"?>
<a:theme xmlns:a="http://schemas.openxmlformats.org/drawingml/2006/main" name="Office Theme">
  <a:themeElements>
    <a:clrScheme name="Custom 7">
      <a:dk1>
        <a:srgbClr val="063564"/>
      </a:dk1>
      <a:lt1>
        <a:srgbClr val="FFFFFF"/>
      </a:lt1>
      <a:dk2>
        <a:srgbClr val="3D638E"/>
      </a:dk2>
      <a:lt2>
        <a:srgbClr val="E7E6E6"/>
      </a:lt2>
      <a:accent1>
        <a:srgbClr val="0B67C3"/>
      </a:accent1>
      <a:accent2>
        <a:srgbClr val="EA4D24"/>
      </a:accent2>
      <a:accent3>
        <a:srgbClr val="A5A5A5"/>
      </a:accent3>
      <a:accent4>
        <a:srgbClr val="FFC000"/>
      </a:accent4>
      <a:accent5>
        <a:srgbClr val="6886CC"/>
      </a:accent5>
      <a:accent6>
        <a:srgbClr val="8AB769"/>
      </a:accent6>
      <a:hlink>
        <a:srgbClr val="0563C1"/>
      </a:hlink>
      <a:folHlink>
        <a:srgbClr val="61A2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59cab60-da07-4e8e-8566-85da28179841">
      <Terms xmlns="http://schemas.microsoft.com/office/infopath/2007/PartnerControls"/>
    </lcf76f155ced4ddcb4097134ff3c332f>
    <TaxCatchAll xmlns="54b87343-78b5-45ee-90c1-d10d1f832d35" xsi:nil="true"/>
    <_dlc_DocId xmlns="54b87343-78b5-45ee-90c1-d10d1f832d35">USQCNN5KTMYN-1694662128-32038</_dlc_DocId>
    <_dlc_DocIdUrl xmlns="54b87343-78b5-45ee-90c1-d10d1f832d35">
      <Url>https://iu13org.sharepoint.com/sites/PVAASTeam950/_layouts/15/DocIdRedir.aspx?ID=USQCNN5KTMYN-1694662128-32038</Url>
      <Description>USQCNN5KTMYN-1694662128-32038</Description>
    </_dlc_DocIdUrl>
  </documentManagement>
</p:properti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8E748A2A83B12C428BA94AE6648453A1" ma:contentTypeVersion="20" ma:contentTypeDescription="Create a new document." ma:contentTypeScope="" ma:versionID="8429cac0fb4b91c3f24e74083b970124">
  <xsd:schema xmlns:xsd="http://www.w3.org/2001/XMLSchema" xmlns:xs="http://www.w3.org/2001/XMLSchema" xmlns:p="http://schemas.microsoft.com/office/2006/metadata/properties" xmlns:ns2="659cab60-da07-4e8e-8566-85da28179841" xmlns:ns3="54b87343-78b5-45ee-90c1-d10d1f832d35" targetNamespace="http://schemas.microsoft.com/office/2006/metadata/properties" ma:root="true" ma:fieldsID="a144e014a50eb13e835fc138e67e90af" ns2:_="" ns3:_="">
    <xsd:import namespace="659cab60-da07-4e8e-8566-85da28179841"/>
    <xsd:import namespace="54b87343-78b5-45ee-90c1-d10d1f832d35"/>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EventHashCode" minOccurs="0"/>
                <xsd:element ref="ns2:MediaServiceGenerationTime" minOccurs="0"/>
                <xsd:element ref="ns2:MediaServiceOCR" minOccurs="0"/>
                <xsd:element ref="ns2:MediaServiceAutoTags" minOccurs="0"/>
                <xsd:element ref="ns3:_dlc_DocId" minOccurs="0"/>
                <xsd:element ref="ns3:_dlc_DocIdUrl" minOccurs="0"/>
                <xsd:element ref="ns3:_dlc_DocIdPersistId" minOccurs="0"/>
                <xsd:element ref="ns2:MediaServiceDateTaken" minOccurs="0"/>
                <xsd:element ref="ns2:MediaServiceAutoKeyPoints" minOccurs="0"/>
                <xsd:element ref="ns2:MediaServiceKeyPoint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59cab60-da07-4e8e-8566-85da281798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ServiceLocation" ma:index="22" nillable="true" ma:displayName="Location" ma:internalName="MediaServiceLocation" ma:readOnly="true">
      <xsd:simpleType>
        <xsd:restriction base="dms:Text"/>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8af5d121-20e0-4a23-a902-7a7b218a8fb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LengthInSeconds" ma:index="28" nillable="true" ma:displayName="MediaLengthInSeconds" ma:hidden="true" ma:internalName="MediaLengthInSeconds" ma:readOnly="true">
      <xsd:simpleType>
        <xsd:restriction base="dms:Unknown"/>
      </xsd:simple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4b87343-78b5-45ee-90c1-d10d1f832d3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_dlc_DocId" ma:index="16" nillable="true" ma:displayName="Document ID Value" ma:description="The value of the document ID assigned to this item." ma:internalName="_dlc_DocId" ma:readOnly="true">
      <xsd:simpleType>
        <xsd:restriction base="dms:Text"/>
      </xsd:simpleType>
    </xsd:element>
    <xsd:element name="_dlc_DocIdUrl" ma:index="17"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8" nillable="true" ma:displayName="Persist ID" ma:description="Keep ID on add." ma:hidden="true" ma:internalName="_dlc_DocIdPersistId" ma:readOnly="true">
      <xsd:simpleType>
        <xsd:restriction base="dms:Boolean"/>
      </xsd:simpleType>
    </xsd:element>
    <xsd:element name="TaxCatchAll" ma:index="25" nillable="true" ma:displayName="Taxonomy Catch All Column" ma:hidden="true" ma:list="{30e80c18-2e6a-403e-a264-6137ced8c2da}" ma:internalName="TaxCatchAll" ma:showField="CatchAllData" ma:web="54b87343-78b5-45ee-90c1-d10d1f832d3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12A92A6-83B8-4745-95B5-54A30A688E98}">
  <ds:schemaRefs>
    <ds:schemaRef ds:uri="http://schemas.microsoft.com/office/infopath/2007/PartnerControls"/>
    <ds:schemaRef ds:uri="54b87343-78b5-45ee-90c1-d10d1f832d35"/>
    <ds:schemaRef ds:uri="http://purl.org/dc/terms/"/>
    <ds:schemaRef ds:uri="http://schemas.microsoft.com/office/2006/metadata/properties"/>
    <ds:schemaRef ds:uri="http://schemas.microsoft.com/office/2006/documentManagement/types"/>
    <ds:schemaRef ds:uri="http://purl.org/dc/elements/1.1/"/>
    <ds:schemaRef ds:uri="http://schemas.openxmlformats.org/package/2006/metadata/core-properties"/>
    <ds:schemaRef ds:uri="659cab60-da07-4e8e-8566-85da28179841"/>
    <ds:schemaRef ds:uri="http://www.w3.org/XML/1998/namespace"/>
    <ds:schemaRef ds:uri="http://purl.org/dc/dcmitype/"/>
  </ds:schemaRefs>
</ds:datastoreItem>
</file>

<file path=customXml/itemProps2.xml><?xml version="1.0" encoding="utf-8"?>
<ds:datastoreItem xmlns:ds="http://schemas.openxmlformats.org/officeDocument/2006/customXml" ds:itemID="{B3CCD648-F54D-4188-8FD7-C387B64418D6}">
  <ds:schemaRefs>
    <ds:schemaRef ds:uri="http://schemas.microsoft.com/sharepoint/events"/>
  </ds:schemaRefs>
</ds:datastoreItem>
</file>

<file path=customXml/itemProps3.xml><?xml version="1.0" encoding="utf-8"?>
<ds:datastoreItem xmlns:ds="http://schemas.openxmlformats.org/officeDocument/2006/customXml" ds:itemID="{0E1165C1-097E-4E1E-BE22-19BC4BDB70BA}">
  <ds:schemaRefs>
    <ds:schemaRef ds:uri="http://schemas.microsoft.com/sharepoint/v3/contenttype/forms"/>
  </ds:schemaRefs>
</ds:datastoreItem>
</file>

<file path=customXml/itemProps4.xml><?xml version="1.0" encoding="utf-8"?>
<ds:datastoreItem xmlns:ds="http://schemas.openxmlformats.org/officeDocument/2006/customXml" ds:itemID="{E0265802-2CBA-4722-8BD0-F47F4D0B90D5}">
  <ds:schemaRefs>
    <ds:schemaRef ds:uri="54b87343-78b5-45ee-90c1-d10d1f832d35"/>
    <ds:schemaRef ds:uri="659cab60-da07-4e8e-8566-85da2817984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3773</Words>
  <Application>Microsoft Office PowerPoint</Application>
  <PresentationFormat>Widescreen</PresentationFormat>
  <Paragraphs>392</Paragraphs>
  <Slides>38</Slides>
  <Notes>28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38</vt:i4>
      </vt:variant>
    </vt:vector>
  </HeadingPairs>
  <TitlesOfParts>
    <vt:vector size="43" baseType="lpstr">
      <vt:lpstr>Aptos</vt:lpstr>
      <vt:lpstr>Arial</vt:lpstr>
      <vt:lpstr>Calibri</vt:lpstr>
      <vt:lpstr>Wingdings</vt:lpstr>
      <vt:lpstr>Office Theme</vt:lpstr>
      <vt:lpstr>TEMPLATE: Presenting PVAAS to an Individual School Board</vt:lpstr>
      <vt:lpstr>Pennsylvania  Value-Added Assessment System (PVAAS)  A Compass for Improvement</vt:lpstr>
      <vt:lpstr>A Traditional Data View of Achievement</vt:lpstr>
      <vt:lpstr>PVAAS Adds A New Dimension: Growth!</vt:lpstr>
      <vt:lpstr>Achievement and Growth:</vt:lpstr>
      <vt:lpstr>PVAAS Reporting:  Both Reflective and Proactive</vt:lpstr>
      <vt:lpstr>Public Access to PVAAS Reports:</vt:lpstr>
      <vt:lpstr>Measuring Academic Growth</vt:lpstr>
      <vt:lpstr>Understanding the Colors</vt:lpstr>
      <vt:lpstr>ALL Growth Colors Are Possible  with ALL levels of achievement</vt:lpstr>
      <vt:lpstr>Scatterplots</vt:lpstr>
      <vt:lpstr>The Scatterplot Quadrants A Visual and Global View of Achievement and Growth</vt:lpstr>
      <vt:lpstr>LEA/District Scatterplot: Grade 4 Math and ELA</vt:lpstr>
      <vt:lpstr>LEA/District Scatterplots: Grade 5 Math and ELA</vt:lpstr>
      <vt:lpstr>LEA/District Scatterplot:  Grade 6 Math and ELA</vt:lpstr>
      <vt:lpstr>LEA/District Scatterplot: Grade 7 Math and ELA</vt:lpstr>
      <vt:lpstr>LEA/District Scatterplot: Grade 8 Math and ELA</vt:lpstr>
      <vt:lpstr>LEA/District Scatterplot: Grades 5 and 8 Science</vt:lpstr>
      <vt:lpstr>LEA/District Scatterplot: Algebra I</vt:lpstr>
      <vt:lpstr>LEA/District Scatterplot: Literature</vt:lpstr>
      <vt:lpstr>LEA/District Scatterplot: Biology</vt:lpstr>
      <vt:lpstr>Continuing the Conversation</vt:lpstr>
      <vt:lpstr>Visualize Data in Two Perspectives:</vt:lpstr>
      <vt:lpstr>LEA/District/School Value-Added Report</vt:lpstr>
      <vt:lpstr>Value-Added Summary</vt:lpstr>
      <vt:lpstr>LEA/District Value-Added Summary: Last Two Years</vt:lpstr>
      <vt:lpstr>How Might Educators Use  PVAAS Growth Reports?</vt:lpstr>
      <vt:lpstr>Visualizing Data in Two Perspectives:</vt:lpstr>
      <vt:lpstr>What are Projections?</vt:lpstr>
      <vt:lpstr>A Student’s Data Backpack</vt:lpstr>
      <vt:lpstr>Projections Help  Educators and Students</vt:lpstr>
      <vt:lpstr>Projection Summary Report</vt:lpstr>
      <vt:lpstr>How Might Educators Use  Projection Reports?</vt:lpstr>
      <vt:lpstr>PVAAS  “Help” Resources  Available on the public PVAAS website,  pvaas.sas.com, under “Help”</vt:lpstr>
      <vt:lpstr>PVAAS  e-Learning Modules  Available on the public PVAAS website,  pvaas.sas.com, under “e-Learning”</vt:lpstr>
      <vt:lpstr>PVAAS: Data for the Big Picture</vt:lpstr>
      <vt:lpstr>Turning Data Into Action</vt:lpstr>
      <vt:lpstr>Thank you!</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School Board Presentation Template</dc:title>
  <dc:subject/>
  <dc:creator>Laura Mikowychok</dc:creator>
  <cp:keywords/>
  <dc:description/>
  <cp:lastModifiedBy>Heimbach, Bunne</cp:lastModifiedBy>
  <cp:revision>2</cp:revision>
  <dcterms:created xsi:type="dcterms:W3CDTF">2025-03-31T02:40:27Z</dcterms:created>
  <dcterms:modified xsi:type="dcterms:W3CDTF">2026-08-17T13:53:59Z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0x0101008E748A2A83B12C428BA94AE6648453A1</vt:lpwstr>
  </property>
  <property fmtid="{D5CDD505-2E9C-101B-9397-08002B2CF9AE}" pid="3" name="_dlc_DocIdItemGuid">
    <vt:lpwstr>857e1819-2831-41e4-a8a1-2ca4d6552ac4</vt:lpwstr>
  </property>
  <property fmtid="{D5CDD505-2E9C-101B-9397-08002B2CF9AE}" pid="4" name="MediaServiceImageTags">
    <vt:lpwstr/>
  </property>
</Properties>
</file>