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90"/>
  </p:notesMasterIdLst>
  <p:sldIdLst>
    <p:sldId id="256" r:id="rId5"/>
    <p:sldId id="361" r:id="rId6"/>
    <p:sldId id="309" r:id="rId7"/>
    <p:sldId id="269" r:id="rId8"/>
    <p:sldId id="356" r:id="rId9"/>
    <p:sldId id="357" r:id="rId10"/>
    <p:sldId id="392" r:id="rId11"/>
    <p:sldId id="393" r:id="rId12"/>
    <p:sldId id="358" r:id="rId13"/>
    <p:sldId id="305" r:id="rId14"/>
    <p:sldId id="310" r:id="rId15"/>
    <p:sldId id="257" r:id="rId16"/>
    <p:sldId id="274" r:id="rId17"/>
    <p:sldId id="366" r:id="rId18"/>
    <p:sldId id="522" r:id="rId19"/>
    <p:sldId id="521" r:id="rId20"/>
    <p:sldId id="456" r:id="rId21"/>
    <p:sldId id="452" r:id="rId22"/>
    <p:sldId id="457" r:id="rId23"/>
    <p:sldId id="349" r:id="rId24"/>
    <p:sldId id="461" r:id="rId25"/>
    <p:sldId id="460" r:id="rId26"/>
    <p:sldId id="462" r:id="rId27"/>
    <p:sldId id="458" r:id="rId28"/>
    <p:sldId id="463" r:id="rId29"/>
    <p:sldId id="459" r:id="rId30"/>
    <p:sldId id="347" r:id="rId31"/>
    <p:sldId id="348" r:id="rId32"/>
    <p:sldId id="311" r:id="rId33"/>
    <p:sldId id="355" r:id="rId34"/>
    <p:sldId id="318" r:id="rId35"/>
    <p:sldId id="470" r:id="rId36"/>
    <p:sldId id="317" r:id="rId37"/>
    <p:sldId id="300" r:id="rId38"/>
    <p:sldId id="372" r:id="rId39"/>
    <p:sldId id="298" r:id="rId40"/>
    <p:sldId id="471" r:id="rId41"/>
    <p:sldId id="472" r:id="rId42"/>
    <p:sldId id="524" r:id="rId43"/>
    <p:sldId id="523" r:id="rId44"/>
    <p:sldId id="350" r:id="rId45"/>
    <p:sldId id="473" r:id="rId46"/>
    <p:sldId id="474" r:id="rId47"/>
    <p:sldId id="297" r:id="rId48"/>
    <p:sldId id="323" r:id="rId49"/>
    <p:sldId id="275" r:id="rId50"/>
    <p:sldId id="354" r:id="rId51"/>
    <p:sldId id="290" r:id="rId52"/>
    <p:sldId id="315" r:id="rId53"/>
    <p:sldId id="295" r:id="rId54"/>
    <p:sldId id="362" r:id="rId55"/>
    <p:sldId id="320" r:id="rId56"/>
    <p:sldId id="475" r:id="rId57"/>
    <p:sldId id="328" r:id="rId58"/>
    <p:sldId id="395" r:id="rId59"/>
    <p:sldId id="330" r:id="rId60"/>
    <p:sldId id="329" r:id="rId61"/>
    <p:sldId id="313" r:id="rId62"/>
    <p:sldId id="276" r:id="rId63"/>
    <p:sldId id="289" r:id="rId64"/>
    <p:sldId id="306" r:id="rId65"/>
    <p:sldId id="351" r:id="rId66"/>
    <p:sldId id="394" r:id="rId67"/>
    <p:sldId id="359" r:id="rId68"/>
    <p:sldId id="312" r:id="rId69"/>
    <p:sldId id="335" r:id="rId70"/>
    <p:sldId id="346" r:id="rId71"/>
    <p:sldId id="390" r:id="rId72"/>
    <p:sldId id="334" r:id="rId73"/>
    <p:sldId id="476" r:id="rId74"/>
    <p:sldId id="450" r:id="rId75"/>
    <p:sldId id="466" r:id="rId76"/>
    <p:sldId id="465" r:id="rId77"/>
    <p:sldId id="467" r:id="rId78"/>
    <p:sldId id="468" r:id="rId79"/>
    <p:sldId id="469" r:id="rId80"/>
    <p:sldId id="331" r:id="rId81"/>
    <p:sldId id="332" r:id="rId82"/>
    <p:sldId id="333" r:id="rId83"/>
    <p:sldId id="342" r:id="rId84"/>
    <p:sldId id="344" r:id="rId85"/>
    <p:sldId id="343" r:id="rId86"/>
    <p:sldId id="352" r:id="rId87"/>
    <p:sldId id="324" r:id="rId88"/>
    <p:sldId id="520" r:id="rId8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C5083CA-549A-C494-BB3C-3B98F206E9C9}" name="Gannon, Beth" initials="EG" userId="S::egannonrit@pa.gov::724ebcc3-9fa2-41a9-bab7-62b863f63db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4E8B486-A725-4CA5-826D-D2B8908B42DA}" v="2" dt="2025-03-14T22:18:33.8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73" autoAdjust="0"/>
    <p:restoredTop sz="81434" autoAdjust="0"/>
  </p:normalViewPr>
  <p:slideViewPr>
    <p:cSldViewPr snapToGrid="0">
      <p:cViewPr varScale="1">
        <p:scale>
          <a:sx n="91" d="100"/>
          <a:sy n="91" d="100"/>
        </p:scale>
        <p:origin x="1296" y="7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slide" Target="slides/slide72.xml"/><Relationship Id="rId84" Type="http://schemas.openxmlformats.org/officeDocument/2006/relationships/slide" Target="slides/slide80.xml"/><Relationship Id="rId89" Type="http://schemas.openxmlformats.org/officeDocument/2006/relationships/slide" Target="slides/slide85.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slide" Target="slides/slide75.xml"/><Relationship Id="rId87" Type="http://schemas.openxmlformats.org/officeDocument/2006/relationships/slide" Target="slides/slide83.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slide" Target="slides/slide78.xml"/><Relationship Id="rId90" Type="http://schemas.openxmlformats.org/officeDocument/2006/relationships/notesMaster" Target="notesMasters/notesMaster1.xml"/><Relationship Id="rId95" Type="http://schemas.microsoft.com/office/2015/10/relationships/revisionInfo" Target="revisionInfo.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93"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presProps" Target="presProps.xml"/><Relationship Id="rId9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D94993-336E-4449-87F7-E5B567E39011}" type="datetimeFigureOut">
              <a:rPr lang="en-US" smtClean="0"/>
              <a:t>3/17/2025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012C48-CBE3-4456-858D-2A38C9D9ED43}" type="slidenum">
              <a:rPr lang="en-US" smtClean="0"/>
              <a:t>‹#›</a:t>
            </a:fld>
            <a:endParaRPr lang="en-US"/>
          </a:p>
        </p:txBody>
      </p:sp>
    </p:spTree>
    <p:extLst>
      <p:ext uri="{BB962C8B-B14F-4D97-AF65-F5344CB8AC3E}">
        <p14:creationId xmlns:p14="http://schemas.microsoft.com/office/powerpoint/2010/main" val="3809366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mailto:ra-edirregularities@pa.gov" TargetMode="External"/><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mailto:ra-edirregularities@pa.gov" TargetMode="External"/><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Segoe UI" panose="020B0502040204020203" pitchFamily="34" charset="0"/>
              </a:rPr>
              <a:t>How to use this PowerPoint document:  Add school-specific information in the areas highlighted in blue. You may delete or skip slides irrelevant to your testing situation (i.e. if your school only administers Keystone Exams, delete the PSSA slides before presenting).  </a:t>
            </a:r>
            <a:endParaRPr lang="en-US" sz="1800" dirty="0">
              <a:effectLst/>
              <a:latin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a:t>
            </a:fld>
            <a:endParaRPr lang="en-US"/>
          </a:p>
        </p:txBody>
      </p:sp>
    </p:spTree>
    <p:extLst>
      <p:ext uri="{BB962C8B-B14F-4D97-AF65-F5344CB8AC3E}">
        <p14:creationId xmlns:p14="http://schemas.microsoft.com/office/powerpoint/2010/main" val="10405020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BE723E-739D-14DD-17C4-8EEEC9A54B5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71C7AC3-6813-DC05-2C33-99E81690B82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860D9D9-560F-CD95-F016-F795110A54FA}"/>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FF0000"/>
                </a:solidFill>
                <a:highlight>
                  <a:srgbClr val="FFFF00"/>
                </a:highlight>
              </a:rPr>
              <a:t>You can add slides for this topics as needed.</a:t>
            </a:r>
          </a:p>
        </p:txBody>
      </p:sp>
      <p:sp>
        <p:nvSpPr>
          <p:cNvPr id="4" name="Slide Number Placeholder 3">
            <a:extLst>
              <a:ext uri="{FF2B5EF4-FFF2-40B4-BE49-F238E27FC236}">
                <a16:creationId xmlns:a16="http://schemas.microsoft.com/office/drawing/2014/main" id="{2FC2BC12-8E97-A61B-B221-61F3D7BE0560}"/>
              </a:ext>
            </a:extLst>
          </p:cNvPr>
          <p:cNvSpPr>
            <a:spLocks noGrp="1"/>
          </p:cNvSpPr>
          <p:nvPr>
            <p:ph type="sldNum" sz="quarter" idx="5"/>
          </p:nvPr>
        </p:nvSpPr>
        <p:spPr/>
        <p:txBody>
          <a:bodyPr/>
          <a:lstStyle/>
          <a:p>
            <a:fld id="{5B012C48-CBE3-4456-858D-2A38C9D9ED43}" type="slidenum">
              <a:rPr lang="en-US" smtClean="0"/>
              <a:t>23</a:t>
            </a:fld>
            <a:endParaRPr lang="en-US"/>
          </a:p>
        </p:txBody>
      </p:sp>
    </p:spTree>
    <p:extLst>
      <p:ext uri="{BB962C8B-B14F-4D97-AF65-F5344CB8AC3E}">
        <p14:creationId xmlns:p14="http://schemas.microsoft.com/office/powerpoint/2010/main" val="15305053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19BE0F-4DE0-8DF9-E672-383E2130330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57E240D-6A89-F5A2-8A63-25F37B52AF5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1A604DB-CF90-0EB5-887A-E9CFB72A2D85}"/>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FF0000"/>
                </a:solidFill>
                <a:highlight>
                  <a:srgbClr val="FFFF00"/>
                </a:highlight>
              </a:rPr>
              <a:t>You can add slides for this topics as needed.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highlight>
                <a:srgbClr val="FFFF00"/>
              </a:highlight>
            </a:endParaRPr>
          </a:p>
        </p:txBody>
      </p:sp>
      <p:sp>
        <p:nvSpPr>
          <p:cNvPr id="4" name="Slide Number Placeholder 3">
            <a:extLst>
              <a:ext uri="{FF2B5EF4-FFF2-40B4-BE49-F238E27FC236}">
                <a16:creationId xmlns:a16="http://schemas.microsoft.com/office/drawing/2014/main" id="{20A0A4C3-9DB1-EB84-D63A-9576A13DE532}"/>
              </a:ext>
            </a:extLst>
          </p:cNvPr>
          <p:cNvSpPr>
            <a:spLocks noGrp="1"/>
          </p:cNvSpPr>
          <p:nvPr>
            <p:ph type="sldNum" sz="quarter" idx="5"/>
          </p:nvPr>
        </p:nvSpPr>
        <p:spPr/>
        <p:txBody>
          <a:bodyPr/>
          <a:lstStyle/>
          <a:p>
            <a:fld id="{5B012C48-CBE3-4456-858D-2A38C9D9ED43}" type="slidenum">
              <a:rPr lang="en-US" smtClean="0"/>
              <a:t>25</a:t>
            </a:fld>
            <a:endParaRPr lang="en-US"/>
          </a:p>
        </p:txBody>
      </p:sp>
    </p:spTree>
    <p:extLst>
      <p:ext uri="{BB962C8B-B14F-4D97-AF65-F5344CB8AC3E}">
        <p14:creationId xmlns:p14="http://schemas.microsoft.com/office/powerpoint/2010/main" val="27093690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FF0000"/>
                </a:solidFill>
                <a:highlight>
                  <a:srgbClr val="FFFF00"/>
                </a:highlight>
              </a:rPr>
              <a:t>You can add slides for this topics as needed.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27</a:t>
            </a:fld>
            <a:endParaRPr lang="en-US"/>
          </a:p>
        </p:txBody>
      </p:sp>
    </p:spTree>
    <p:extLst>
      <p:ext uri="{BB962C8B-B14F-4D97-AF65-F5344CB8AC3E}">
        <p14:creationId xmlns:p14="http://schemas.microsoft.com/office/powerpoint/2010/main" val="19841447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28</a:t>
            </a:fld>
            <a:endParaRPr lang="en-US"/>
          </a:p>
        </p:txBody>
      </p:sp>
    </p:spTree>
    <p:extLst>
      <p:ext uri="{BB962C8B-B14F-4D97-AF65-F5344CB8AC3E}">
        <p14:creationId xmlns:p14="http://schemas.microsoft.com/office/powerpoint/2010/main" val="25251709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FF0000"/>
                </a:solidFill>
                <a:highlight>
                  <a:srgbClr val="FFFF00"/>
                </a:highlight>
              </a:rPr>
              <a:t>You can add slides for this topics as needed.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30</a:t>
            </a:fld>
            <a:endParaRPr lang="en-US"/>
          </a:p>
        </p:txBody>
      </p:sp>
    </p:spTree>
    <p:extLst>
      <p:ext uri="{BB962C8B-B14F-4D97-AF65-F5344CB8AC3E}">
        <p14:creationId xmlns:p14="http://schemas.microsoft.com/office/powerpoint/2010/main" val="36510862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36</a:t>
            </a:fld>
            <a:endParaRPr lang="en-US"/>
          </a:p>
        </p:txBody>
      </p:sp>
    </p:spTree>
    <p:extLst>
      <p:ext uri="{BB962C8B-B14F-4D97-AF65-F5344CB8AC3E}">
        <p14:creationId xmlns:p14="http://schemas.microsoft.com/office/powerpoint/2010/main" val="39453503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Handbook for Secure Test Administration is found in the Appendix of the HAC</a:t>
            </a:r>
          </a:p>
        </p:txBody>
      </p:sp>
      <p:sp>
        <p:nvSpPr>
          <p:cNvPr id="4" name="Slide Number Placeholder 3"/>
          <p:cNvSpPr>
            <a:spLocks noGrp="1"/>
          </p:cNvSpPr>
          <p:nvPr>
            <p:ph type="sldNum" sz="quarter" idx="5"/>
          </p:nvPr>
        </p:nvSpPr>
        <p:spPr/>
        <p:txBody>
          <a:bodyPr/>
          <a:lstStyle/>
          <a:p>
            <a:fld id="{5B012C48-CBE3-4456-858D-2A38C9D9ED43}" type="slidenum">
              <a:rPr lang="en-US" smtClean="0"/>
              <a:t>42</a:t>
            </a:fld>
            <a:endParaRPr lang="en-US" dirty="0"/>
          </a:p>
        </p:txBody>
      </p:sp>
    </p:spTree>
    <p:extLst>
      <p:ext uri="{BB962C8B-B14F-4D97-AF65-F5344CB8AC3E}">
        <p14:creationId xmlns:p14="http://schemas.microsoft.com/office/powerpoint/2010/main" val="37666571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B1B374-0D47-EBD1-C6D2-F6BEA698CC6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08A80E7-4A00-CFFC-6859-54552EC1604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8135532-D514-2EF6-7E08-3D5284138272}"/>
              </a:ext>
            </a:extLst>
          </p:cNvPr>
          <p:cNvSpPr>
            <a:spLocks noGrp="1"/>
          </p:cNvSpPr>
          <p:nvPr>
            <p:ph type="body" idx="1"/>
          </p:nvPr>
        </p:nvSpPr>
        <p:spPr/>
        <p:txBody>
          <a:bodyPr/>
          <a:lstStyle/>
          <a:p>
            <a:r>
              <a:rPr lang="en-US" dirty="0"/>
              <a:t>Email the name(s) of anyone who refuses to sign the Test Security Certificate to PDE </a:t>
            </a:r>
            <a:r>
              <a:rPr lang="en-US" sz="1200" dirty="0">
                <a:latin typeface="Arial" panose="020B0604020202020204" pitchFamily="34" charset="0"/>
                <a:cs typeface="Arial" panose="020B0604020202020204" pitchFamily="34" charset="0"/>
                <a:hlinkClick r:id="rId3"/>
              </a:rPr>
              <a:t>ra-edirregularities@pa.gov</a:t>
            </a:r>
            <a:endParaRPr lang="en-US" dirty="0"/>
          </a:p>
        </p:txBody>
      </p:sp>
      <p:sp>
        <p:nvSpPr>
          <p:cNvPr id="4" name="Slide Number Placeholder 3">
            <a:extLst>
              <a:ext uri="{FF2B5EF4-FFF2-40B4-BE49-F238E27FC236}">
                <a16:creationId xmlns:a16="http://schemas.microsoft.com/office/drawing/2014/main" id="{DC1EB2F1-06A8-D5D9-946B-C9C3FE0A90F7}"/>
              </a:ext>
            </a:extLst>
          </p:cNvPr>
          <p:cNvSpPr>
            <a:spLocks noGrp="1"/>
          </p:cNvSpPr>
          <p:nvPr>
            <p:ph type="sldNum" sz="quarter" idx="5"/>
          </p:nvPr>
        </p:nvSpPr>
        <p:spPr/>
        <p:txBody>
          <a:bodyPr/>
          <a:lstStyle/>
          <a:p>
            <a:fld id="{5B012C48-CBE3-4456-858D-2A38C9D9ED43}" type="slidenum">
              <a:rPr lang="en-US" smtClean="0"/>
              <a:t>43</a:t>
            </a:fld>
            <a:endParaRPr lang="en-US"/>
          </a:p>
        </p:txBody>
      </p:sp>
    </p:spTree>
    <p:extLst>
      <p:ext uri="{BB962C8B-B14F-4D97-AF65-F5344CB8AC3E}">
        <p14:creationId xmlns:p14="http://schemas.microsoft.com/office/powerpoint/2010/main" val="37976576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Email the name(s) of anyone who refuses to sign the Test Security Certificate to PDE </a:t>
            </a:r>
            <a:r>
              <a:rPr lang="en-US" sz="1200" dirty="0">
                <a:latin typeface="Arial" panose="020B0604020202020204" pitchFamily="34" charset="0"/>
                <a:cs typeface="Arial" panose="020B0604020202020204" pitchFamily="34" charset="0"/>
                <a:hlinkClick r:id="rId3"/>
              </a:rPr>
              <a:t>ra-edirregularities@pa.gov</a:t>
            </a:r>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44</a:t>
            </a:fld>
            <a:endParaRPr lang="en-US"/>
          </a:p>
        </p:txBody>
      </p:sp>
    </p:spTree>
    <p:extLst>
      <p:ext uri="{BB962C8B-B14F-4D97-AF65-F5344CB8AC3E}">
        <p14:creationId xmlns:p14="http://schemas.microsoft.com/office/powerpoint/2010/main" val="31854364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Handbook for Secure Test Administration is located in the HAC Appendix </a:t>
            </a:r>
          </a:p>
        </p:txBody>
      </p:sp>
      <p:sp>
        <p:nvSpPr>
          <p:cNvPr id="4" name="Slide Number Placeholder 3"/>
          <p:cNvSpPr>
            <a:spLocks noGrp="1"/>
          </p:cNvSpPr>
          <p:nvPr>
            <p:ph type="sldNum" sz="quarter" idx="5"/>
          </p:nvPr>
        </p:nvSpPr>
        <p:spPr/>
        <p:txBody>
          <a:bodyPr/>
          <a:lstStyle/>
          <a:p>
            <a:fld id="{5B012C48-CBE3-4456-858D-2A38C9D9ED43}" type="slidenum">
              <a:rPr lang="en-US" smtClean="0"/>
              <a:t>48</a:t>
            </a:fld>
            <a:endParaRPr lang="en-US"/>
          </a:p>
        </p:txBody>
      </p:sp>
    </p:spTree>
    <p:extLst>
      <p:ext uri="{BB962C8B-B14F-4D97-AF65-F5344CB8AC3E}">
        <p14:creationId xmlns:p14="http://schemas.microsoft.com/office/powerpoint/2010/main" val="1616461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Receive dates from DAC; consult PDE website for state administration dates for PSSA administration.  </a:t>
            </a:r>
            <a:r>
              <a:rPr lang="en-US" dirty="0">
                <a:solidFill>
                  <a:srgbClr val="FF0000"/>
                </a:solidFill>
                <a:highlight>
                  <a:srgbClr val="FFFF00"/>
                </a:highlight>
              </a:rPr>
              <a:t>You can add slides for these topics as needed.</a:t>
            </a:r>
          </a:p>
        </p:txBody>
      </p:sp>
      <p:sp>
        <p:nvSpPr>
          <p:cNvPr id="4" name="Slide Number Placeholder 3"/>
          <p:cNvSpPr>
            <a:spLocks noGrp="1"/>
          </p:cNvSpPr>
          <p:nvPr>
            <p:ph type="sldNum" sz="quarter" idx="5"/>
          </p:nvPr>
        </p:nvSpPr>
        <p:spPr/>
        <p:txBody>
          <a:bodyPr/>
          <a:lstStyle/>
          <a:p>
            <a:fld id="{5B012C48-CBE3-4456-858D-2A38C9D9ED43}" type="slidenum">
              <a:rPr lang="en-US" smtClean="0"/>
              <a:t>12</a:t>
            </a:fld>
            <a:endParaRPr lang="en-US"/>
          </a:p>
        </p:txBody>
      </p:sp>
    </p:spTree>
    <p:extLst>
      <p:ext uri="{BB962C8B-B14F-4D97-AF65-F5344CB8AC3E}">
        <p14:creationId xmlns:p14="http://schemas.microsoft.com/office/powerpoint/2010/main" val="20316625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Consult HAC for additional details </a:t>
            </a:r>
          </a:p>
        </p:txBody>
      </p:sp>
      <p:sp>
        <p:nvSpPr>
          <p:cNvPr id="4" name="Slide Number Placeholder 3"/>
          <p:cNvSpPr>
            <a:spLocks noGrp="1"/>
          </p:cNvSpPr>
          <p:nvPr>
            <p:ph type="sldNum" sz="quarter" idx="5"/>
          </p:nvPr>
        </p:nvSpPr>
        <p:spPr/>
        <p:txBody>
          <a:bodyPr/>
          <a:lstStyle/>
          <a:p>
            <a:fld id="{5B012C48-CBE3-4456-858D-2A38C9D9ED43}" type="slidenum">
              <a:rPr lang="en-US" smtClean="0"/>
              <a:t>50</a:t>
            </a:fld>
            <a:endParaRPr lang="en-US"/>
          </a:p>
        </p:txBody>
      </p:sp>
    </p:spTree>
    <p:extLst>
      <p:ext uri="{BB962C8B-B14F-4D97-AF65-F5344CB8AC3E}">
        <p14:creationId xmlns:p14="http://schemas.microsoft.com/office/powerpoint/2010/main" val="34645378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highlight>
                  <a:srgbClr val="FFFF00"/>
                </a:highlight>
              </a:rPr>
              <a:t>For the PSSA ELA administration, this information is found </a:t>
            </a:r>
            <a:r>
              <a:rPr lang="en-US" b="1">
                <a:highlight>
                  <a:srgbClr val="FFFF00"/>
                </a:highlight>
              </a:rPr>
              <a:t>on Page 10 of </a:t>
            </a:r>
            <a:r>
              <a:rPr lang="en-US" b="1" dirty="0">
                <a:highlight>
                  <a:srgbClr val="FFFF00"/>
                </a:highlight>
              </a:rPr>
              <a:t>the Online DFA for ELA.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highlight>
                  <a:srgbClr val="FFFF00"/>
                </a:highlight>
              </a:rPr>
              <a:t>For the PSSA Mathematics administration, this information is found on Page 11 of the Online DFA for Mathematics.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highlight>
                  <a:srgbClr val="FFFF00"/>
                </a:highlight>
              </a:rPr>
              <a:t>For the PSSA Science administration, this information is found on Page 11 of the Online DFA for Science.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highlight>
                  <a:srgbClr val="FFFF00"/>
                </a:highlight>
              </a:rPr>
              <a:t>For the Keystone Exams administration, this information is found on Page 12 of the Online DFA for Algebra I, Biology and Literature.</a:t>
            </a:r>
          </a:p>
          <a:p>
            <a:endParaRPr lang="en-US" b="1" dirty="0">
              <a:highlight>
                <a:srgbClr val="FFFF00"/>
              </a:highlight>
            </a:endParaRPr>
          </a:p>
        </p:txBody>
      </p:sp>
      <p:sp>
        <p:nvSpPr>
          <p:cNvPr id="4" name="Slide Number Placeholder 3"/>
          <p:cNvSpPr>
            <a:spLocks noGrp="1"/>
          </p:cNvSpPr>
          <p:nvPr>
            <p:ph type="sldNum" sz="quarter" idx="5"/>
          </p:nvPr>
        </p:nvSpPr>
        <p:spPr/>
        <p:txBody>
          <a:bodyPr/>
          <a:lstStyle/>
          <a:p>
            <a:fld id="{5B012C48-CBE3-4456-858D-2A38C9D9ED43}" type="slidenum">
              <a:rPr lang="en-US" smtClean="0"/>
              <a:t>51</a:t>
            </a:fld>
            <a:endParaRPr lang="en-US"/>
          </a:p>
        </p:txBody>
      </p:sp>
    </p:spTree>
    <p:extLst>
      <p:ext uri="{BB962C8B-B14F-4D97-AF65-F5344CB8AC3E}">
        <p14:creationId xmlns:p14="http://schemas.microsoft.com/office/powerpoint/2010/main" val="6062673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PSSA, Directions for Administration booklets vary by grade level, subject and mode of administration (paper or online).  Directions for Administration for Keystone Exams vary by mode of administration only.  All content areas are located in the same booklet. </a:t>
            </a:r>
          </a:p>
        </p:txBody>
      </p:sp>
      <p:sp>
        <p:nvSpPr>
          <p:cNvPr id="4" name="Slide Number Placeholder 3"/>
          <p:cNvSpPr>
            <a:spLocks noGrp="1"/>
          </p:cNvSpPr>
          <p:nvPr>
            <p:ph type="sldNum" sz="quarter" idx="5"/>
          </p:nvPr>
        </p:nvSpPr>
        <p:spPr/>
        <p:txBody>
          <a:bodyPr/>
          <a:lstStyle/>
          <a:p>
            <a:fld id="{5B012C48-CBE3-4456-858D-2A38C9D9ED43}" type="slidenum">
              <a:rPr lang="en-US" smtClean="0"/>
              <a:t>53</a:t>
            </a:fld>
            <a:endParaRPr lang="en-US" dirty="0"/>
          </a:p>
        </p:txBody>
      </p:sp>
    </p:spTree>
    <p:extLst>
      <p:ext uri="{BB962C8B-B14F-4D97-AF65-F5344CB8AC3E}">
        <p14:creationId xmlns:p14="http://schemas.microsoft.com/office/powerpoint/2010/main" val="13460459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554FD0-8494-0115-C2B8-972E8D57B4E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13261BB-74FE-DED4-5EA7-D4D785436EE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0603826-58D6-EBFA-F65B-C17918691AF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3BF50F94-6D36-30E5-635A-2476764BB045}"/>
              </a:ext>
            </a:extLst>
          </p:cNvPr>
          <p:cNvSpPr>
            <a:spLocks noGrp="1"/>
          </p:cNvSpPr>
          <p:nvPr>
            <p:ph type="sldNum" sz="quarter" idx="5"/>
          </p:nvPr>
        </p:nvSpPr>
        <p:spPr/>
        <p:txBody>
          <a:bodyPr/>
          <a:lstStyle/>
          <a:p>
            <a:fld id="{5B012C48-CBE3-4456-858D-2A38C9D9ED43}" type="slidenum">
              <a:rPr lang="en-US" smtClean="0"/>
              <a:t>55</a:t>
            </a:fld>
            <a:endParaRPr lang="en-US"/>
          </a:p>
        </p:txBody>
      </p:sp>
    </p:spTree>
    <p:extLst>
      <p:ext uri="{BB962C8B-B14F-4D97-AF65-F5344CB8AC3E}">
        <p14:creationId xmlns:p14="http://schemas.microsoft.com/office/powerpoint/2010/main" val="11012787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57</a:t>
            </a:fld>
            <a:endParaRPr lang="en-US"/>
          </a:p>
        </p:txBody>
      </p:sp>
    </p:spTree>
    <p:extLst>
      <p:ext uri="{BB962C8B-B14F-4D97-AF65-F5344CB8AC3E}">
        <p14:creationId xmlns:p14="http://schemas.microsoft.com/office/powerpoint/2010/main" val="35270309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TAs or Proctors should review the Code of Conduct with all students prior to test administration. </a:t>
            </a:r>
          </a:p>
        </p:txBody>
      </p:sp>
      <p:sp>
        <p:nvSpPr>
          <p:cNvPr id="4" name="Slide Number Placeholder 3"/>
          <p:cNvSpPr>
            <a:spLocks noGrp="1"/>
          </p:cNvSpPr>
          <p:nvPr>
            <p:ph type="sldNum" sz="quarter" idx="5"/>
          </p:nvPr>
        </p:nvSpPr>
        <p:spPr/>
        <p:txBody>
          <a:bodyPr/>
          <a:lstStyle/>
          <a:p>
            <a:fld id="{5B012C48-CBE3-4456-858D-2A38C9D9ED43}" type="slidenum">
              <a:rPr lang="en-US" smtClean="0"/>
              <a:t>59</a:t>
            </a:fld>
            <a:endParaRPr lang="en-US"/>
          </a:p>
        </p:txBody>
      </p:sp>
    </p:spTree>
    <p:extLst>
      <p:ext uri="{BB962C8B-B14F-4D97-AF65-F5344CB8AC3E}">
        <p14:creationId xmlns:p14="http://schemas.microsoft.com/office/powerpoint/2010/main" val="41396755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students must take the Algebra I, Biology and Literature Keystone Exam by spring of grade 11.  </a:t>
            </a:r>
          </a:p>
        </p:txBody>
      </p:sp>
      <p:sp>
        <p:nvSpPr>
          <p:cNvPr id="4" name="Slide Number Placeholder 3"/>
          <p:cNvSpPr>
            <a:spLocks noGrp="1"/>
          </p:cNvSpPr>
          <p:nvPr>
            <p:ph type="sldNum" sz="quarter" idx="5"/>
          </p:nvPr>
        </p:nvSpPr>
        <p:spPr/>
        <p:txBody>
          <a:bodyPr/>
          <a:lstStyle/>
          <a:p>
            <a:fld id="{5B012C48-CBE3-4456-858D-2A38C9D9ED43}" type="slidenum">
              <a:rPr lang="en-US" smtClean="0"/>
              <a:t>60</a:t>
            </a:fld>
            <a:endParaRPr lang="en-US"/>
          </a:p>
        </p:txBody>
      </p:sp>
    </p:spTree>
    <p:extLst>
      <p:ext uri="{BB962C8B-B14F-4D97-AF65-F5344CB8AC3E}">
        <p14:creationId xmlns:p14="http://schemas.microsoft.com/office/powerpoint/2010/main" val="743680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61</a:t>
            </a:fld>
            <a:endParaRPr lang="en-US"/>
          </a:p>
        </p:txBody>
      </p:sp>
    </p:spTree>
    <p:extLst>
      <p:ext uri="{BB962C8B-B14F-4D97-AF65-F5344CB8AC3E}">
        <p14:creationId xmlns:p14="http://schemas.microsoft.com/office/powerpoint/2010/main" val="18358034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a list of students and their accommodations to TAs of students receiving accommodations, outline locations and extended time procedures </a:t>
            </a:r>
          </a:p>
        </p:txBody>
      </p:sp>
      <p:sp>
        <p:nvSpPr>
          <p:cNvPr id="4" name="Slide Number Placeholder 3"/>
          <p:cNvSpPr>
            <a:spLocks noGrp="1"/>
          </p:cNvSpPr>
          <p:nvPr>
            <p:ph type="sldNum" sz="quarter" idx="5"/>
          </p:nvPr>
        </p:nvSpPr>
        <p:spPr/>
        <p:txBody>
          <a:bodyPr/>
          <a:lstStyle/>
          <a:p>
            <a:fld id="{5B012C48-CBE3-4456-858D-2A38C9D9ED43}" type="slidenum">
              <a:rPr lang="en-US" smtClean="0"/>
              <a:t>63</a:t>
            </a:fld>
            <a:endParaRPr lang="en-US"/>
          </a:p>
        </p:txBody>
      </p:sp>
    </p:spTree>
    <p:extLst>
      <p:ext uri="{BB962C8B-B14F-4D97-AF65-F5344CB8AC3E}">
        <p14:creationId xmlns:p14="http://schemas.microsoft.com/office/powerpoint/2010/main" val="205444862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a list of students and their accommodations to TAs of students receiving accommodations, outline locations and extended time procedures </a:t>
            </a:r>
          </a:p>
        </p:txBody>
      </p:sp>
      <p:sp>
        <p:nvSpPr>
          <p:cNvPr id="4" name="Slide Number Placeholder 3"/>
          <p:cNvSpPr>
            <a:spLocks noGrp="1"/>
          </p:cNvSpPr>
          <p:nvPr>
            <p:ph type="sldNum" sz="quarter" idx="5"/>
          </p:nvPr>
        </p:nvSpPr>
        <p:spPr/>
        <p:txBody>
          <a:bodyPr/>
          <a:lstStyle/>
          <a:p>
            <a:fld id="{5B012C48-CBE3-4456-858D-2A38C9D9ED43}" type="slidenum">
              <a:rPr lang="en-US" smtClean="0"/>
              <a:t>64</a:t>
            </a:fld>
            <a:endParaRPr lang="en-US"/>
          </a:p>
        </p:txBody>
      </p:sp>
    </p:spTree>
    <p:extLst>
      <p:ext uri="{BB962C8B-B14F-4D97-AF65-F5344CB8AC3E}">
        <p14:creationId xmlns:p14="http://schemas.microsoft.com/office/powerpoint/2010/main" val="41612754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Receive dates from DAC; consult PDE website for state administration dates for Keystone Exam administration</a:t>
            </a:r>
          </a:p>
        </p:txBody>
      </p:sp>
      <p:sp>
        <p:nvSpPr>
          <p:cNvPr id="4" name="Slide Number Placeholder 3"/>
          <p:cNvSpPr>
            <a:spLocks noGrp="1"/>
          </p:cNvSpPr>
          <p:nvPr>
            <p:ph type="sldNum" sz="quarter" idx="5"/>
          </p:nvPr>
        </p:nvSpPr>
        <p:spPr/>
        <p:txBody>
          <a:bodyPr/>
          <a:lstStyle/>
          <a:p>
            <a:fld id="{5B012C48-CBE3-4456-858D-2A38C9D9ED43}" type="slidenum">
              <a:rPr lang="en-US" smtClean="0"/>
              <a:t>13</a:t>
            </a:fld>
            <a:endParaRPr lang="en-US"/>
          </a:p>
        </p:txBody>
      </p:sp>
    </p:spTree>
    <p:extLst>
      <p:ext uri="{BB962C8B-B14F-4D97-AF65-F5344CB8AC3E}">
        <p14:creationId xmlns:p14="http://schemas.microsoft.com/office/powerpoint/2010/main" val="272319853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66</a:t>
            </a:fld>
            <a:endParaRPr lang="en-US"/>
          </a:p>
        </p:txBody>
      </p:sp>
    </p:spTree>
    <p:extLst>
      <p:ext uri="{BB962C8B-B14F-4D97-AF65-F5344CB8AC3E}">
        <p14:creationId xmlns:p14="http://schemas.microsoft.com/office/powerpoint/2010/main" val="371696743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67</a:t>
            </a:fld>
            <a:endParaRPr lang="en-US"/>
          </a:p>
        </p:txBody>
      </p:sp>
    </p:spTree>
    <p:extLst>
      <p:ext uri="{BB962C8B-B14F-4D97-AF65-F5344CB8AC3E}">
        <p14:creationId xmlns:p14="http://schemas.microsoft.com/office/powerpoint/2010/main" val="283627249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0171EF-5A1C-E6B1-4BBE-FF05B74BE81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310206F-8BEF-14F1-0558-EEA61A877D4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AE539BD-4607-E336-F9E0-920CEE12343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5411E23-D52F-40D4-B382-1E2609FE8C33}"/>
              </a:ext>
            </a:extLst>
          </p:cNvPr>
          <p:cNvSpPr>
            <a:spLocks noGrp="1"/>
          </p:cNvSpPr>
          <p:nvPr>
            <p:ph type="sldNum" sz="quarter" idx="5"/>
          </p:nvPr>
        </p:nvSpPr>
        <p:spPr/>
        <p:txBody>
          <a:bodyPr/>
          <a:lstStyle/>
          <a:p>
            <a:fld id="{5B012C48-CBE3-4456-858D-2A38C9D9ED43}" type="slidenum">
              <a:rPr lang="en-US" smtClean="0"/>
              <a:t>68</a:t>
            </a:fld>
            <a:endParaRPr lang="en-US"/>
          </a:p>
        </p:txBody>
      </p:sp>
    </p:spTree>
    <p:extLst>
      <p:ext uri="{BB962C8B-B14F-4D97-AF65-F5344CB8AC3E}">
        <p14:creationId xmlns:p14="http://schemas.microsoft.com/office/powerpoint/2010/main" val="98282356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Consult DFA for details</a:t>
            </a:r>
          </a:p>
        </p:txBody>
      </p:sp>
      <p:sp>
        <p:nvSpPr>
          <p:cNvPr id="4" name="Slide Number Placeholder 3"/>
          <p:cNvSpPr>
            <a:spLocks noGrp="1"/>
          </p:cNvSpPr>
          <p:nvPr>
            <p:ph type="sldNum" sz="quarter" idx="5"/>
          </p:nvPr>
        </p:nvSpPr>
        <p:spPr/>
        <p:txBody>
          <a:bodyPr/>
          <a:lstStyle/>
          <a:p>
            <a:fld id="{5B012C48-CBE3-4456-858D-2A38C9D9ED43}" type="slidenum">
              <a:rPr lang="en-US" smtClean="0"/>
              <a:t>73</a:t>
            </a:fld>
            <a:endParaRPr lang="en-US"/>
          </a:p>
        </p:txBody>
      </p:sp>
    </p:spTree>
    <p:extLst>
      <p:ext uri="{BB962C8B-B14F-4D97-AF65-F5344CB8AC3E}">
        <p14:creationId xmlns:p14="http://schemas.microsoft.com/office/powerpoint/2010/main" val="330764316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Consult DFA for details</a:t>
            </a:r>
          </a:p>
        </p:txBody>
      </p:sp>
      <p:sp>
        <p:nvSpPr>
          <p:cNvPr id="4" name="Slide Number Placeholder 3"/>
          <p:cNvSpPr>
            <a:spLocks noGrp="1"/>
          </p:cNvSpPr>
          <p:nvPr>
            <p:ph type="sldNum" sz="quarter" idx="5"/>
          </p:nvPr>
        </p:nvSpPr>
        <p:spPr/>
        <p:txBody>
          <a:bodyPr/>
          <a:lstStyle/>
          <a:p>
            <a:fld id="{5B012C48-CBE3-4456-858D-2A38C9D9ED43}" type="slidenum">
              <a:rPr lang="en-US" smtClean="0"/>
              <a:t>74</a:t>
            </a:fld>
            <a:endParaRPr lang="en-US"/>
          </a:p>
        </p:txBody>
      </p:sp>
    </p:spTree>
    <p:extLst>
      <p:ext uri="{BB962C8B-B14F-4D97-AF65-F5344CB8AC3E}">
        <p14:creationId xmlns:p14="http://schemas.microsoft.com/office/powerpoint/2010/main" val="57489158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Consult DFA for details</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75</a:t>
            </a:fld>
            <a:endParaRPr lang="en-US"/>
          </a:p>
        </p:txBody>
      </p:sp>
    </p:spTree>
    <p:extLst>
      <p:ext uri="{BB962C8B-B14F-4D97-AF65-F5344CB8AC3E}">
        <p14:creationId xmlns:p14="http://schemas.microsoft.com/office/powerpoint/2010/main" val="212318237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Consult DFA for details</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76</a:t>
            </a:fld>
            <a:endParaRPr lang="en-US"/>
          </a:p>
        </p:txBody>
      </p:sp>
    </p:spTree>
    <p:extLst>
      <p:ext uri="{BB962C8B-B14F-4D97-AF65-F5344CB8AC3E}">
        <p14:creationId xmlns:p14="http://schemas.microsoft.com/office/powerpoint/2010/main" val="376030996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Students may also receive a copy of the General Description of Scoring Guidelines.  The guidelines are available for online administration within the test engine as well, so students do not actually need a separate copy.  Students taking online have access to the formula sheets through the test engine; however they may receive a copy and will likely benefit by having their own copy. </a:t>
            </a:r>
          </a:p>
        </p:txBody>
      </p:sp>
      <p:sp>
        <p:nvSpPr>
          <p:cNvPr id="4" name="Slide Number Placeholder 3"/>
          <p:cNvSpPr>
            <a:spLocks noGrp="1"/>
          </p:cNvSpPr>
          <p:nvPr>
            <p:ph type="sldNum" sz="quarter" idx="5"/>
          </p:nvPr>
        </p:nvSpPr>
        <p:spPr/>
        <p:txBody>
          <a:bodyPr/>
          <a:lstStyle/>
          <a:p>
            <a:fld id="{5B012C48-CBE3-4456-858D-2A38C9D9ED43}" type="slidenum">
              <a:rPr lang="en-US" smtClean="0"/>
              <a:t>78</a:t>
            </a:fld>
            <a:endParaRPr lang="en-US"/>
          </a:p>
        </p:txBody>
      </p:sp>
    </p:spTree>
    <p:extLst>
      <p:ext uri="{BB962C8B-B14F-4D97-AF65-F5344CB8AC3E}">
        <p14:creationId xmlns:p14="http://schemas.microsoft.com/office/powerpoint/2010/main" val="85078880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79</a:t>
            </a:fld>
            <a:endParaRPr lang="en-US"/>
          </a:p>
        </p:txBody>
      </p:sp>
    </p:spTree>
    <p:extLst>
      <p:ext uri="{BB962C8B-B14F-4D97-AF65-F5344CB8AC3E}">
        <p14:creationId xmlns:p14="http://schemas.microsoft.com/office/powerpoint/2010/main" val="16503645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Students may also receive a copy of the General Description of Scoring Guidelines and Writer’s Checklist. These guidelines are available for online administration within the test engine.</a:t>
            </a:r>
          </a:p>
        </p:txBody>
      </p:sp>
      <p:sp>
        <p:nvSpPr>
          <p:cNvPr id="4" name="Slide Number Placeholder 3"/>
          <p:cNvSpPr>
            <a:spLocks noGrp="1"/>
          </p:cNvSpPr>
          <p:nvPr>
            <p:ph type="sldNum" sz="quarter" idx="5"/>
          </p:nvPr>
        </p:nvSpPr>
        <p:spPr/>
        <p:txBody>
          <a:bodyPr/>
          <a:lstStyle/>
          <a:p>
            <a:fld id="{5B012C48-CBE3-4456-858D-2A38C9D9ED43}" type="slidenum">
              <a:rPr lang="en-US" smtClean="0"/>
              <a:t>80</a:t>
            </a:fld>
            <a:endParaRPr lang="en-US"/>
          </a:p>
        </p:txBody>
      </p:sp>
    </p:spTree>
    <p:extLst>
      <p:ext uri="{BB962C8B-B14F-4D97-AF65-F5344CB8AC3E}">
        <p14:creationId xmlns:p14="http://schemas.microsoft.com/office/powerpoint/2010/main" val="25836366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C72F51-71A7-5472-176D-20BB5B81EC5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0E93981-92A0-16E7-5304-1E0568FBDCB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8914503-0DB9-BB79-3F92-A1776597D86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EED4F1A-A42D-A1B0-D081-CEC7DF741708}"/>
              </a:ext>
            </a:extLst>
          </p:cNvPr>
          <p:cNvSpPr>
            <a:spLocks noGrp="1"/>
          </p:cNvSpPr>
          <p:nvPr>
            <p:ph type="sldNum" sz="quarter" idx="5"/>
          </p:nvPr>
        </p:nvSpPr>
        <p:spPr/>
        <p:txBody>
          <a:bodyPr/>
          <a:lstStyle/>
          <a:p>
            <a:fld id="{5B012C48-CBE3-4456-858D-2A38C9D9ED43}" type="slidenum">
              <a:rPr lang="en-US" smtClean="0"/>
              <a:t>15</a:t>
            </a:fld>
            <a:endParaRPr lang="en-US" dirty="0"/>
          </a:p>
        </p:txBody>
      </p:sp>
    </p:spTree>
    <p:extLst>
      <p:ext uri="{BB962C8B-B14F-4D97-AF65-F5344CB8AC3E}">
        <p14:creationId xmlns:p14="http://schemas.microsoft.com/office/powerpoint/2010/main" val="132587268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Students may also receive a copy of the General Description of Scoring Guidelines.  The guidelines are printed in the answer booklet for paper administration and available for online administration within the test engine as well, so students do not actually need a separate copy.  Students taking online have access to the formula sheet through the test engine; however they may receive a copy and will likely benefit by having their own copy. </a:t>
            </a:r>
          </a:p>
        </p:txBody>
      </p:sp>
      <p:sp>
        <p:nvSpPr>
          <p:cNvPr id="4" name="Slide Number Placeholder 3"/>
          <p:cNvSpPr>
            <a:spLocks noGrp="1"/>
          </p:cNvSpPr>
          <p:nvPr>
            <p:ph type="sldNum" sz="quarter" idx="5"/>
          </p:nvPr>
        </p:nvSpPr>
        <p:spPr/>
        <p:txBody>
          <a:bodyPr/>
          <a:lstStyle/>
          <a:p>
            <a:fld id="{5B012C48-CBE3-4456-858D-2A38C9D9ED43}" type="slidenum">
              <a:rPr lang="en-US" smtClean="0"/>
              <a:t>81</a:t>
            </a:fld>
            <a:endParaRPr lang="en-US"/>
          </a:p>
        </p:txBody>
      </p:sp>
    </p:spTree>
    <p:extLst>
      <p:ext uri="{BB962C8B-B14F-4D97-AF65-F5344CB8AC3E}">
        <p14:creationId xmlns:p14="http://schemas.microsoft.com/office/powerpoint/2010/main" val="150531151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Students may also receive a copy of the General Description of Scoring Guidelines and Writer’s Checklist. These guidelines are printed in the answer booklet for paper administration and available for online administration within the test engine.</a:t>
            </a:r>
          </a:p>
        </p:txBody>
      </p:sp>
      <p:sp>
        <p:nvSpPr>
          <p:cNvPr id="4" name="Slide Number Placeholder 3"/>
          <p:cNvSpPr>
            <a:spLocks noGrp="1"/>
          </p:cNvSpPr>
          <p:nvPr>
            <p:ph type="sldNum" sz="quarter" idx="5"/>
          </p:nvPr>
        </p:nvSpPr>
        <p:spPr/>
        <p:txBody>
          <a:bodyPr/>
          <a:lstStyle/>
          <a:p>
            <a:fld id="{5B012C48-CBE3-4456-858D-2A38C9D9ED43}" type="slidenum">
              <a:rPr lang="en-US" smtClean="0"/>
              <a:t>82</a:t>
            </a:fld>
            <a:endParaRPr lang="en-US"/>
          </a:p>
        </p:txBody>
      </p:sp>
    </p:spTree>
    <p:extLst>
      <p:ext uri="{BB962C8B-B14F-4D97-AF65-F5344CB8AC3E}">
        <p14:creationId xmlns:p14="http://schemas.microsoft.com/office/powerpoint/2010/main" val="292327542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83</a:t>
            </a:fld>
            <a:endParaRPr lang="en-US"/>
          </a:p>
        </p:txBody>
      </p:sp>
    </p:spTree>
    <p:extLst>
      <p:ext uri="{BB962C8B-B14F-4D97-AF65-F5344CB8AC3E}">
        <p14:creationId xmlns:p14="http://schemas.microsoft.com/office/powerpoint/2010/main" val="39134778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1DB046-80F8-D287-E6ED-8F04E5E04B7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87E48C8-545D-54C8-63E3-ECC1D7F6D93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DA5A305-87D7-3C4D-6D3D-B17C3E7DEB7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359204AF-D65A-6915-8409-DCB1C4BF94D0}"/>
              </a:ext>
            </a:extLst>
          </p:cNvPr>
          <p:cNvSpPr>
            <a:spLocks noGrp="1"/>
          </p:cNvSpPr>
          <p:nvPr>
            <p:ph type="sldNum" sz="quarter" idx="5"/>
          </p:nvPr>
        </p:nvSpPr>
        <p:spPr/>
        <p:txBody>
          <a:bodyPr/>
          <a:lstStyle/>
          <a:p>
            <a:fld id="{5B012C48-CBE3-4456-858D-2A38C9D9ED43}" type="slidenum">
              <a:rPr lang="en-US" smtClean="0"/>
              <a:t>16</a:t>
            </a:fld>
            <a:endParaRPr lang="en-US" dirty="0"/>
          </a:p>
        </p:txBody>
      </p:sp>
    </p:spTree>
    <p:extLst>
      <p:ext uri="{BB962C8B-B14F-4D97-AF65-F5344CB8AC3E}">
        <p14:creationId xmlns:p14="http://schemas.microsoft.com/office/powerpoint/2010/main" val="36569837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64A88B-429B-FD24-2A41-F62377CA27E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716A5AE-5BB6-626E-8885-B5947D658F4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5FB3112-591C-6A30-A44D-CEFAA6DC0DC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2D9A4AF-CB3E-F3C6-AB07-EA29229F870A}"/>
              </a:ext>
            </a:extLst>
          </p:cNvPr>
          <p:cNvSpPr>
            <a:spLocks noGrp="1"/>
          </p:cNvSpPr>
          <p:nvPr>
            <p:ph type="sldNum" sz="quarter" idx="5"/>
          </p:nvPr>
        </p:nvSpPr>
        <p:spPr/>
        <p:txBody>
          <a:bodyPr/>
          <a:lstStyle/>
          <a:p>
            <a:fld id="{5B012C48-CBE3-4456-858D-2A38C9D9ED43}" type="slidenum">
              <a:rPr lang="en-US" smtClean="0"/>
              <a:t>17</a:t>
            </a:fld>
            <a:endParaRPr lang="en-US" dirty="0"/>
          </a:p>
        </p:txBody>
      </p:sp>
    </p:spTree>
    <p:extLst>
      <p:ext uri="{BB962C8B-B14F-4D97-AF65-F5344CB8AC3E}">
        <p14:creationId xmlns:p14="http://schemas.microsoft.com/office/powerpoint/2010/main" val="9803699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7D11F3-B0E2-901A-9C59-EB9C5BC1E53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32A7B01-578B-DA7C-852C-CAE78E42716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11B4AC6-9FDC-2B52-9E38-8ECE17B4496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7994CDC-F989-F3AC-3132-6E18463AD2EE}"/>
              </a:ext>
            </a:extLst>
          </p:cNvPr>
          <p:cNvSpPr>
            <a:spLocks noGrp="1"/>
          </p:cNvSpPr>
          <p:nvPr>
            <p:ph type="sldNum" sz="quarter" idx="5"/>
          </p:nvPr>
        </p:nvSpPr>
        <p:spPr/>
        <p:txBody>
          <a:bodyPr/>
          <a:lstStyle/>
          <a:p>
            <a:fld id="{5B012C48-CBE3-4456-858D-2A38C9D9ED43}" type="slidenum">
              <a:rPr lang="en-US" smtClean="0"/>
              <a:t>18</a:t>
            </a:fld>
            <a:endParaRPr lang="en-US" dirty="0"/>
          </a:p>
        </p:txBody>
      </p:sp>
    </p:spTree>
    <p:extLst>
      <p:ext uri="{BB962C8B-B14F-4D97-AF65-F5344CB8AC3E}">
        <p14:creationId xmlns:p14="http://schemas.microsoft.com/office/powerpoint/2010/main" val="18944776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19</a:t>
            </a:fld>
            <a:endParaRPr lang="en-US"/>
          </a:p>
        </p:txBody>
      </p:sp>
    </p:spTree>
    <p:extLst>
      <p:ext uri="{BB962C8B-B14F-4D97-AF65-F5344CB8AC3E}">
        <p14:creationId xmlns:p14="http://schemas.microsoft.com/office/powerpoint/2010/main" val="3080002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6F03C0-BB5B-3D00-27A1-224517168FE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BCF92B3-239B-13BE-38FD-570F4B2C4A1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BEC1C95-0F41-4102-9161-062C458CB7D1}"/>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FF0000"/>
                </a:solidFill>
                <a:highlight>
                  <a:srgbClr val="FFFF00"/>
                </a:highlight>
              </a:rPr>
              <a:t>You can add slides for this topics as needed.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highlight>
                <a:srgbClr val="FFFF00"/>
              </a:highlight>
            </a:endParaRPr>
          </a:p>
        </p:txBody>
      </p:sp>
      <p:sp>
        <p:nvSpPr>
          <p:cNvPr id="4" name="Slide Number Placeholder 3">
            <a:extLst>
              <a:ext uri="{FF2B5EF4-FFF2-40B4-BE49-F238E27FC236}">
                <a16:creationId xmlns:a16="http://schemas.microsoft.com/office/drawing/2014/main" id="{28714572-4286-09AC-9C6E-26A60D56A1E2}"/>
              </a:ext>
            </a:extLst>
          </p:cNvPr>
          <p:cNvSpPr>
            <a:spLocks noGrp="1"/>
          </p:cNvSpPr>
          <p:nvPr>
            <p:ph type="sldNum" sz="quarter" idx="5"/>
          </p:nvPr>
        </p:nvSpPr>
        <p:spPr/>
        <p:txBody>
          <a:bodyPr/>
          <a:lstStyle/>
          <a:p>
            <a:fld id="{5B012C48-CBE3-4456-858D-2A38C9D9ED43}" type="slidenum">
              <a:rPr lang="en-US" smtClean="0"/>
              <a:t>21</a:t>
            </a:fld>
            <a:endParaRPr lang="en-US"/>
          </a:p>
        </p:txBody>
      </p:sp>
    </p:spTree>
    <p:extLst>
      <p:ext uri="{BB962C8B-B14F-4D97-AF65-F5344CB8AC3E}">
        <p14:creationId xmlns:p14="http://schemas.microsoft.com/office/powerpoint/2010/main" val="415837114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FF38B-4F72-1840-49DA-E8867A16189A}"/>
              </a:ext>
            </a:extLst>
          </p:cNvPr>
          <p:cNvSpPr>
            <a:spLocks noGrp="1"/>
          </p:cNvSpPr>
          <p:nvPr>
            <p:ph type="ctrTitle"/>
          </p:nvPr>
        </p:nvSpPr>
        <p:spPr>
          <a:xfrm>
            <a:off x="1463615" y="1913178"/>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A6C16A18-8BEE-A3DE-0E0A-257BD711267C}"/>
              </a:ext>
            </a:extLst>
          </p:cNvPr>
          <p:cNvSpPr>
            <a:spLocks noGrp="1"/>
          </p:cNvSpPr>
          <p:nvPr>
            <p:ph type="subTitle" idx="1"/>
          </p:nvPr>
        </p:nvSpPr>
        <p:spPr>
          <a:xfrm>
            <a:off x="1524000" y="430077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D01BEB6-B431-7786-071D-B956BF878A1F}"/>
              </a:ext>
            </a:extLst>
          </p:cNvPr>
          <p:cNvSpPr>
            <a:spLocks noGrp="1"/>
          </p:cNvSpPr>
          <p:nvPr>
            <p:ph type="dt" sz="half" idx="10"/>
          </p:nvPr>
        </p:nvSpPr>
        <p:spPr/>
        <p:txBody>
          <a:bodyPr/>
          <a:lstStyle/>
          <a:p>
            <a:fld id="{E406486C-7D77-4EE3-A303-A18C4C0BEED5}" type="datetime1">
              <a:rPr lang="en-US" smtClean="0"/>
              <a:t>3/17/2025</a:t>
            </a:fld>
            <a:endParaRPr lang="en-US"/>
          </a:p>
        </p:txBody>
      </p:sp>
      <p:sp>
        <p:nvSpPr>
          <p:cNvPr id="5" name="Footer Placeholder 4">
            <a:extLst>
              <a:ext uri="{FF2B5EF4-FFF2-40B4-BE49-F238E27FC236}">
                <a16:creationId xmlns:a16="http://schemas.microsoft.com/office/drawing/2014/main" id="{6FA8B36E-268F-799C-F7BC-8365CD4769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6D37CF-0AD6-ECB7-3ECC-E2DB4F60D73A}"/>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Picture 6" descr="Ornamental shape. Blue gradient and gray rectangles">
            <a:extLst>
              <a:ext uri="{FF2B5EF4-FFF2-40B4-BE49-F238E27FC236}">
                <a16:creationId xmlns:a16="http://schemas.microsoft.com/office/drawing/2014/main" id="{73CA9021-3EA6-3F1D-A425-16C8069FC0B7}"/>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8" name="Picture 7" descr="Pennsylvania Department of Education Logo">
            <a:extLst>
              <a:ext uri="{FF2B5EF4-FFF2-40B4-BE49-F238E27FC236}">
                <a16:creationId xmlns:a16="http://schemas.microsoft.com/office/drawing/2014/main" id="{98288550-DC8A-BF20-9C8D-3C34DBB89C60}"/>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329225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3EA795A8-8EEE-4E45-B8B1-01683563603C}" type="datetime1">
              <a:rPr lang="en-US" smtClean="0"/>
              <a:t>3/17/2025</a:t>
            </a:fld>
            <a:endParaRPr lang="en-US"/>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6" name="Picture 5" descr="Pennsylvania Department of Education Logo">
            <a:extLst>
              <a:ext uri="{FF2B5EF4-FFF2-40B4-BE49-F238E27FC236}">
                <a16:creationId xmlns:a16="http://schemas.microsoft.com/office/drawing/2014/main" id="{BF49D115-6E3C-0A02-2556-15FC8E1DC877}"/>
              </a:ext>
            </a:extLst>
          </p:cNvPr>
          <p:cNvPicPr>
            <a:picLocks noChangeAspect="1"/>
          </p:cNvPicPr>
          <p:nvPr userDrawn="1"/>
        </p:nvPicPr>
        <p:blipFill>
          <a:blip r:embed="rId2"/>
          <a:stretch>
            <a:fillRect/>
          </a:stretch>
        </p:blipFill>
        <p:spPr>
          <a:xfrm>
            <a:off x="10355327" y="136525"/>
            <a:ext cx="1836673" cy="655955"/>
          </a:xfrm>
          <a:prstGeom prst="rect">
            <a:avLst/>
          </a:prstGeom>
        </p:spPr>
      </p:pic>
      <p:pic>
        <p:nvPicPr>
          <p:cNvPr id="7" name="Picture 6" descr="PDE Logo inside a blue square">
            <a:extLst>
              <a:ext uri="{FF2B5EF4-FFF2-40B4-BE49-F238E27FC236}">
                <a16:creationId xmlns:a16="http://schemas.microsoft.com/office/drawing/2014/main" id="{8C504C3F-60BB-14EF-091F-9565A3C0C174}"/>
              </a:ext>
            </a:extLst>
          </p:cNvPr>
          <p:cNvPicPr>
            <a:picLocks noChangeAspect="1"/>
          </p:cNvPicPr>
          <p:nvPr userDrawn="1"/>
        </p:nvPicPr>
        <p:blipFill>
          <a:blip r:embed="rId3"/>
          <a:stretch>
            <a:fillRect/>
          </a:stretch>
        </p:blipFill>
        <p:spPr>
          <a:xfrm>
            <a:off x="9725475" y="257902"/>
            <a:ext cx="2121348" cy="2121348"/>
          </a:xfrm>
          <a:prstGeom prst="rect">
            <a:avLst/>
          </a:prstGeom>
        </p:spPr>
      </p:pic>
      <p:pic>
        <p:nvPicPr>
          <p:cNvPr id="8" name="Picture 7" descr="Pennsylvania Department of Education logo">
            <a:extLst>
              <a:ext uri="{FF2B5EF4-FFF2-40B4-BE49-F238E27FC236}">
                <a16:creationId xmlns:a16="http://schemas.microsoft.com/office/drawing/2014/main" id="{6C65AF12-DFBC-1A92-8273-9466BEB1E9A7}"/>
              </a:ext>
            </a:extLst>
          </p:cNvPr>
          <p:cNvPicPr>
            <a:picLocks noChangeAspect="1"/>
          </p:cNvPicPr>
          <p:nvPr userDrawn="1"/>
        </p:nvPicPr>
        <p:blipFill>
          <a:blip r:embed="rId4"/>
          <a:stretch>
            <a:fillRect/>
          </a:stretch>
        </p:blipFill>
        <p:spPr>
          <a:xfrm>
            <a:off x="10077363" y="792480"/>
            <a:ext cx="1417572" cy="855730"/>
          </a:xfrm>
          <a:prstGeom prst="rect">
            <a:avLst/>
          </a:prstGeom>
        </p:spPr>
      </p:pic>
    </p:spTree>
    <p:extLst>
      <p:ext uri="{BB962C8B-B14F-4D97-AF65-F5344CB8AC3E}">
        <p14:creationId xmlns:p14="http://schemas.microsoft.com/office/powerpoint/2010/main" val="3988613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E685F-8FE5-BAB3-651F-9216D373BE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A66450A-26B0-FB21-73CE-9019D9AC41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A7202F7-784D-F7D4-B425-FA808B4D2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143AEB-D729-04FF-7CA8-FEBE5A69B881}"/>
              </a:ext>
            </a:extLst>
          </p:cNvPr>
          <p:cNvSpPr>
            <a:spLocks noGrp="1"/>
          </p:cNvSpPr>
          <p:nvPr>
            <p:ph type="dt" sz="half" idx="10"/>
          </p:nvPr>
        </p:nvSpPr>
        <p:spPr/>
        <p:txBody>
          <a:bodyPr/>
          <a:lstStyle/>
          <a:p>
            <a:fld id="{CCE6727E-4CF2-49A8-B5D6-B04585F2CC0E}" type="datetime1">
              <a:rPr lang="en-US" smtClean="0"/>
              <a:t>3/17/2025</a:t>
            </a:fld>
            <a:endParaRPr lang="en-US"/>
          </a:p>
        </p:txBody>
      </p:sp>
      <p:sp>
        <p:nvSpPr>
          <p:cNvPr id="6" name="Footer Placeholder 5">
            <a:extLst>
              <a:ext uri="{FF2B5EF4-FFF2-40B4-BE49-F238E27FC236}">
                <a16:creationId xmlns:a16="http://schemas.microsoft.com/office/drawing/2014/main" id="{23EDC3CA-9838-7D30-1571-F4294DB387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B8D24C-2601-ACA8-2C0B-181A7F2C3A42}"/>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8" name="Content Placeholder 6" descr="Ornamental shapes. Dark blue and light blue rectangles">
            <a:extLst>
              <a:ext uri="{FF2B5EF4-FFF2-40B4-BE49-F238E27FC236}">
                <a16:creationId xmlns:a16="http://schemas.microsoft.com/office/drawing/2014/main" id="{000F9132-2FA6-531B-853B-7FA60C4EE986}"/>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9" name="Picture 8" descr="Pennsylvania Department of Education Logo">
            <a:extLst>
              <a:ext uri="{FF2B5EF4-FFF2-40B4-BE49-F238E27FC236}">
                <a16:creationId xmlns:a16="http://schemas.microsoft.com/office/drawing/2014/main" id="{DF560240-EEF9-E3AD-E70F-0049B713CB29}"/>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0910970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6A541-70B4-C2B2-8919-38928449B1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575DF3D-5910-9092-944E-68073C5AD3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721744E-5668-8E0E-7F9D-79A21C0627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754305-D8FA-18F1-7D1C-0323602500FA}"/>
              </a:ext>
            </a:extLst>
          </p:cNvPr>
          <p:cNvSpPr>
            <a:spLocks noGrp="1"/>
          </p:cNvSpPr>
          <p:nvPr>
            <p:ph type="dt" sz="half" idx="10"/>
          </p:nvPr>
        </p:nvSpPr>
        <p:spPr/>
        <p:txBody>
          <a:bodyPr/>
          <a:lstStyle/>
          <a:p>
            <a:fld id="{7A264754-4ADD-49E4-9657-2D042D02AAB8}" type="datetime1">
              <a:rPr lang="en-US" smtClean="0"/>
              <a:t>3/17/2025</a:t>
            </a:fld>
            <a:endParaRPr lang="en-US"/>
          </a:p>
        </p:txBody>
      </p:sp>
      <p:sp>
        <p:nvSpPr>
          <p:cNvPr id="6" name="Footer Placeholder 5">
            <a:extLst>
              <a:ext uri="{FF2B5EF4-FFF2-40B4-BE49-F238E27FC236}">
                <a16:creationId xmlns:a16="http://schemas.microsoft.com/office/drawing/2014/main" id="{71354EDB-B905-1AF9-78F3-44291E2CDA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5354CF-B85A-F363-9999-9A8B7188D703}"/>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10" name="Picture 9" descr="PDE Logo inside a blue square">
            <a:extLst>
              <a:ext uri="{FF2B5EF4-FFF2-40B4-BE49-F238E27FC236}">
                <a16:creationId xmlns:a16="http://schemas.microsoft.com/office/drawing/2014/main" id="{931248E6-F468-3E78-9D55-0EAE4144AE67}"/>
              </a:ext>
            </a:extLst>
          </p:cNvPr>
          <p:cNvPicPr>
            <a:picLocks noChangeAspect="1"/>
          </p:cNvPicPr>
          <p:nvPr userDrawn="1"/>
        </p:nvPicPr>
        <p:blipFill>
          <a:blip r:embed="rId2"/>
          <a:stretch>
            <a:fillRect/>
          </a:stretch>
        </p:blipFill>
        <p:spPr>
          <a:xfrm>
            <a:off x="9501188" y="611585"/>
            <a:ext cx="2121348" cy="2121348"/>
          </a:xfrm>
          <a:prstGeom prst="rect">
            <a:avLst/>
          </a:prstGeom>
        </p:spPr>
      </p:pic>
      <p:pic>
        <p:nvPicPr>
          <p:cNvPr id="11" name="Picture 10" descr="Pennsylvania Department of Education logo">
            <a:extLst>
              <a:ext uri="{FF2B5EF4-FFF2-40B4-BE49-F238E27FC236}">
                <a16:creationId xmlns:a16="http://schemas.microsoft.com/office/drawing/2014/main" id="{F1DFF1FE-B4F3-B08C-899D-E23D461C9503}"/>
              </a:ext>
            </a:extLst>
          </p:cNvPr>
          <p:cNvPicPr>
            <a:picLocks noChangeAspect="1"/>
          </p:cNvPicPr>
          <p:nvPr userDrawn="1"/>
        </p:nvPicPr>
        <p:blipFill>
          <a:blip r:embed="rId3"/>
          <a:stretch>
            <a:fillRect/>
          </a:stretch>
        </p:blipFill>
        <p:spPr>
          <a:xfrm>
            <a:off x="9848415" y="1191811"/>
            <a:ext cx="1417572" cy="855730"/>
          </a:xfrm>
          <a:prstGeom prst="rect">
            <a:avLst/>
          </a:prstGeom>
        </p:spPr>
      </p:pic>
    </p:spTree>
    <p:extLst>
      <p:ext uri="{BB962C8B-B14F-4D97-AF65-F5344CB8AC3E}">
        <p14:creationId xmlns:p14="http://schemas.microsoft.com/office/powerpoint/2010/main" val="1805991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AB487-1515-5EC0-EEE4-58615CC7EDC2}"/>
              </a:ext>
            </a:extLst>
          </p:cNvPr>
          <p:cNvSpPr>
            <a:spLocks noGrp="1"/>
          </p:cNvSpPr>
          <p:nvPr>
            <p:ph type="title" hasCustomPrompt="1"/>
          </p:nvPr>
        </p:nvSpPr>
        <p:spPr/>
        <p:txBody>
          <a:bodyPr/>
          <a:lstStyle>
            <a:lvl1pPr>
              <a:defRPr/>
            </a:lvl1pPr>
          </a:lstStyle>
          <a:p>
            <a:r>
              <a:rPr lang="en-US" dirty="0"/>
              <a:t>Contact/Mission</a:t>
            </a:r>
          </a:p>
        </p:txBody>
      </p:sp>
      <p:sp>
        <p:nvSpPr>
          <p:cNvPr id="3" name="Content Placeholder 2">
            <a:extLst>
              <a:ext uri="{FF2B5EF4-FFF2-40B4-BE49-F238E27FC236}">
                <a16:creationId xmlns:a16="http://schemas.microsoft.com/office/drawing/2014/main" id="{E1E4DAF0-3314-8F24-DDFE-B90A4416247A}"/>
              </a:ext>
            </a:extLst>
          </p:cNvPr>
          <p:cNvSpPr>
            <a:spLocks noGrp="1"/>
          </p:cNvSpPr>
          <p:nvPr>
            <p:ph idx="1"/>
          </p:nvPr>
        </p:nvSpPr>
        <p:spPr>
          <a:xfrm>
            <a:off x="838200" y="1825625"/>
            <a:ext cx="10515600" cy="187510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50363D0-A71B-A696-2912-89A6CF2E6BD6}"/>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C4DB8D61-9786-4A4D-B53B-332C749EB351}" type="datetime1">
              <a:rPr lang="en-US" smtClean="0"/>
              <a:t>3/17/2025</a:t>
            </a:fld>
            <a:endParaRPr lang="en-US" dirty="0"/>
          </a:p>
        </p:txBody>
      </p:sp>
      <p:sp>
        <p:nvSpPr>
          <p:cNvPr id="6" name="Slide Number Placeholder 5">
            <a:extLst>
              <a:ext uri="{FF2B5EF4-FFF2-40B4-BE49-F238E27FC236}">
                <a16:creationId xmlns:a16="http://schemas.microsoft.com/office/drawing/2014/main" id="{F89A4848-B5F4-26E7-D4E3-56FF89A9A004}"/>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7" name="Content Placeholder 6" descr="Ornamental shapes. Dark blue and light blue rectangles">
            <a:extLst>
              <a:ext uri="{FF2B5EF4-FFF2-40B4-BE49-F238E27FC236}">
                <a16:creationId xmlns:a16="http://schemas.microsoft.com/office/drawing/2014/main" id="{79C3DD4C-86BC-D051-AE3E-45FB253C998A}"/>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9A270310-886E-256E-C883-D3A770A4138C}"/>
              </a:ext>
            </a:extLst>
          </p:cNvPr>
          <p:cNvPicPr>
            <a:picLocks noChangeAspect="1"/>
          </p:cNvPicPr>
          <p:nvPr userDrawn="1"/>
        </p:nvPicPr>
        <p:blipFill>
          <a:blip r:embed="rId3"/>
          <a:stretch>
            <a:fillRect/>
          </a:stretch>
        </p:blipFill>
        <p:spPr>
          <a:xfrm>
            <a:off x="10355327" y="136525"/>
            <a:ext cx="1836673" cy="655955"/>
          </a:xfrm>
          <a:prstGeom prst="rect">
            <a:avLst/>
          </a:prstGeom>
        </p:spPr>
      </p:pic>
      <p:sp>
        <p:nvSpPr>
          <p:cNvPr id="9" name="TextBox 8">
            <a:extLst>
              <a:ext uri="{FF2B5EF4-FFF2-40B4-BE49-F238E27FC236}">
                <a16:creationId xmlns:a16="http://schemas.microsoft.com/office/drawing/2014/main" id="{A4913B61-B8DB-8A4C-59D3-7CF2ABAB7F3B}"/>
              </a:ext>
            </a:extLst>
          </p:cNvPr>
          <p:cNvSpPr txBox="1"/>
          <p:nvPr userDrawn="1"/>
        </p:nvSpPr>
        <p:spPr>
          <a:xfrm>
            <a:off x="1086928" y="4606505"/>
            <a:ext cx="10266872" cy="160043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i="1" dirty="0">
                <a:latin typeface="Arial" panose="020B0604020202020204" pitchFamily="34" charset="0"/>
                <a:cs typeface="Arial" panose="020B0604020202020204" pitchFamily="34" charset="0"/>
              </a:rPr>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a:t>
            </a:r>
            <a:endParaRPr lang="en-US" sz="16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099492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AB487-1515-5EC0-EEE4-58615CC7ED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1E4DAF0-3314-8F24-DDFE-B90A4416247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0363D0-A71B-A696-2912-89A6CF2E6BD6}"/>
              </a:ext>
            </a:extLst>
          </p:cNvPr>
          <p:cNvSpPr>
            <a:spLocks noGrp="1"/>
          </p:cNvSpPr>
          <p:nvPr>
            <p:ph type="dt" sz="half" idx="10"/>
          </p:nvPr>
        </p:nvSpPr>
        <p:spPr/>
        <p:txBody>
          <a:bodyPr/>
          <a:lstStyle/>
          <a:p>
            <a:fld id="{25997EB6-29AB-44CB-B617-03B67B0591D6}" type="datetime1">
              <a:rPr lang="en-US" smtClean="0"/>
              <a:t>3/17/2025</a:t>
            </a:fld>
            <a:endParaRPr lang="en-US"/>
          </a:p>
        </p:txBody>
      </p:sp>
      <p:sp>
        <p:nvSpPr>
          <p:cNvPr id="5" name="Footer Placeholder 4">
            <a:extLst>
              <a:ext uri="{FF2B5EF4-FFF2-40B4-BE49-F238E27FC236}">
                <a16:creationId xmlns:a16="http://schemas.microsoft.com/office/drawing/2014/main" id="{DB3E8AFF-CE3F-E0E8-4EF3-7DA0B1E1BB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9A4848-B5F4-26E7-D4E3-56FF89A9A004}"/>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Content Placeholder 6" descr="Ornamental shapes. Dark blue and light blue rectangles">
            <a:extLst>
              <a:ext uri="{FF2B5EF4-FFF2-40B4-BE49-F238E27FC236}">
                <a16:creationId xmlns:a16="http://schemas.microsoft.com/office/drawing/2014/main" id="{79C3DD4C-86BC-D051-AE3E-45FB253C998A}"/>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9A270310-886E-256E-C883-D3A770A4138C}"/>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99072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1F210-029F-E095-CA68-8B2290AD13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BDE8633-CAF1-94AE-D24C-21B3EB5AEE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2C7BC3-E25D-D40A-6B64-7EF414A1EEE2}"/>
              </a:ext>
            </a:extLst>
          </p:cNvPr>
          <p:cNvSpPr>
            <a:spLocks noGrp="1"/>
          </p:cNvSpPr>
          <p:nvPr>
            <p:ph type="dt" sz="half" idx="10"/>
          </p:nvPr>
        </p:nvSpPr>
        <p:spPr/>
        <p:txBody>
          <a:bodyPr/>
          <a:lstStyle/>
          <a:p>
            <a:fld id="{27391793-60E1-4876-97CF-D6C10F5C3F57}" type="datetime1">
              <a:rPr lang="en-US" smtClean="0"/>
              <a:t>3/17/2025</a:t>
            </a:fld>
            <a:endParaRPr lang="en-US"/>
          </a:p>
        </p:txBody>
      </p:sp>
      <p:sp>
        <p:nvSpPr>
          <p:cNvPr id="5" name="Footer Placeholder 4">
            <a:extLst>
              <a:ext uri="{FF2B5EF4-FFF2-40B4-BE49-F238E27FC236}">
                <a16:creationId xmlns:a16="http://schemas.microsoft.com/office/drawing/2014/main" id="{AE47242D-6913-7C20-7953-B581907F3F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79EFF3-20FA-34D5-B90C-BE36221D5CEA}"/>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Picture 6" descr="Ornamental shape. Blue gradient and gray rectangles">
            <a:extLst>
              <a:ext uri="{FF2B5EF4-FFF2-40B4-BE49-F238E27FC236}">
                <a16:creationId xmlns:a16="http://schemas.microsoft.com/office/drawing/2014/main" id="{C56D4987-17F8-5DD6-30EC-9DA0725D3357}"/>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8" name="Picture 7" descr="Pennsylvania Department of Education Logo">
            <a:extLst>
              <a:ext uri="{FF2B5EF4-FFF2-40B4-BE49-F238E27FC236}">
                <a16:creationId xmlns:a16="http://schemas.microsoft.com/office/drawing/2014/main" id="{3A160336-F072-33D2-7025-BC4795EF6A54}"/>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2642947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BE1CD-B1D2-FD34-4B40-B97BAD7444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108F26-BE84-E16A-DCC9-30F0C469824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18E27B-F2B3-D744-F6F2-A89C651C74D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4C5F240-8BB6-EF46-2AF5-52667484661D}"/>
              </a:ext>
            </a:extLst>
          </p:cNvPr>
          <p:cNvSpPr>
            <a:spLocks noGrp="1"/>
          </p:cNvSpPr>
          <p:nvPr>
            <p:ph type="dt" sz="half" idx="10"/>
          </p:nvPr>
        </p:nvSpPr>
        <p:spPr/>
        <p:txBody>
          <a:bodyPr/>
          <a:lstStyle/>
          <a:p>
            <a:fld id="{A659ECBF-743B-407C-85BE-C403042C7A09}" type="datetime1">
              <a:rPr lang="en-US" smtClean="0"/>
              <a:t>3/17/2025</a:t>
            </a:fld>
            <a:endParaRPr lang="en-US"/>
          </a:p>
        </p:txBody>
      </p:sp>
      <p:sp>
        <p:nvSpPr>
          <p:cNvPr id="6" name="Footer Placeholder 5">
            <a:extLst>
              <a:ext uri="{FF2B5EF4-FFF2-40B4-BE49-F238E27FC236}">
                <a16:creationId xmlns:a16="http://schemas.microsoft.com/office/drawing/2014/main" id="{EF3F7E33-4ACC-CA0E-A851-0633E8007C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1526BE-FED8-3A4C-D122-F217B17929FD}"/>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8" name="Content Placeholder 6" descr="Ornamental shapes. Dark blue and light blue rectangles">
            <a:extLst>
              <a:ext uri="{FF2B5EF4-FFF2-40B4-BE49-F238E27FC236}">
                <a16:creationId xmlns:a16="http://schemas.microsoft.com/office/drawing/2014/main" id="{E05121F8-F8D0-12BE-2280-7E60891ED6C5}"/>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9" name="Picture 8" descr="Pennsylvania Department of Education Logo">
            <a:extLst>
              <a:ext uri="{FF2B5EF4-FFF2-40B4-BE49-F238E27FC236}">
                <a16:creationId xmlns:a16="http://schemas.microsoft.com/office/drawing/2014/main" id="{E150CC1C-9925-9798-5AED-1CA3599D8CAA}"/>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3996416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AC45C-FCDD-8C82-6BAE-191F39AEF98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3A0E196-69DC-0037-E268-81EEC6A19E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5793AD-42F2-D892-5BC1-2C2EEFCFD84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4833A3-0D20-240B-BF7B-E79DB765F12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6CD78F-9005-BA9B-FE0C-7CD98EC815B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797DD2-4FC4-4BD3-E123-CBC3D4E319A6}"/>
              </a:ext>
            </a:extLst>
          </p:cNvPr>
          <p:cNvSpPr>
            <a:spLocks noGrp="1"/>
          </p:cNvSpPr>
          <p:nvPr>
            <p:ph type="dt" sz="half" idx="10"/>
          </p:nvPr>
        </p:nvSpPr>
        <p:spPr/>
        <p:txBody>
          <a:bodyPr/>
          <a:lstStyle/>
          <a:p>
            <a:fld id="{55EEF64A-473B-42C6-94F9-8F5C981D6356}" type="datetime1">
              <a:rPr lang="en-US" smtClean="0"/>
              <a:t>3/17/2025</a:t>
            </a:fld>
            <a:endParaRPr lang="en-US"/>
          </a:p>
        </p:txBody>
      </p:sp>
      <p:sp>
        <p:nvSpPr>
          <p:cNvPr id="8" name="Footer Placeholder 7">
            <a:extLst>
              <a:ext uri="{FF2B5EF4-FFF2-40B4-BE49-F238E27FC236}">
                <a16:creationId xmlns:a16="http://schemas.microsoft.com/office/drawing/2014/main" id="{89E03071-322D-C992-7498-959F4A42B66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0F68EC2-081E-D5E2-4E69-34D35705C95E}"/>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10" name="Content Placeholder 6" descr="Ornamental shapes. Dark blue and light blue rectangles">
            <a:extLst>
              <a:ext uri="{FF2B5EF4-FFF2-40B4-BE49-F238E27FC236}">
                <a16:creationId xmlns:a16="http://schemas.microsoft.com/office/drawing/2014/main" id="{7D39C305-7D91-BD64-0A4C-03A5F78D1817}"/>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11" name="Picture 10" descr="Pennsylvania Department of Education Logo">
            <a:extLst>
              <a:ext uri="{FF2B5EF4-FFF2-40B4-BE49-F238E27FC236}">
                <a16:creationId xmlns:a16="http://schemas.microsoft.com/office/drawing/2014/main" id="{755D1E9F-F6AD-9175-7C8F-59495A112C99}"/>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758731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EBD6-84C9-6F8B-1FA6-F3CDF548A6DD}"/>
              </a:ext>
            </a:extLst>
          </p:cNvPr>
          <p:cNvSpPr>
            <a:spLocks noGrp="1"/>
          </p:cNvSpPr>
          <p:nvPr>
            <p:ph type="title"/>
          </p:nvPr>
        </p:nvSpPr>
        <p:spPr>
          <a:xfrm>
            <a:off x="838200" y="2694257"/>
            <a:ext cx="10515600" cy="13255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E9EA2365-C3E5-3626-0B83-978B2CF7F2F7}"/>
              </a:ext>
            </a:extLst>
          </p:cNvPr>
          <p:cNvSpPr>
            <a:spLocks noGrp="1"/>
          </p:cNvSpPr>
          <p:nvPr>
            <p:ph type="dt" sz="half" idx="10"/>
          </p:nvPr>
        </p:nvSpPr>
        <p:spPr/>
        <p:txBody>
          <a:bodyPr/>
          <a:lstStyle/>
          <a:p>
            <a:fld id="{8374C966-735F-47FF-9770-F7D3E5BF4E6F}" type="datetime1">
              <a:rPr lang="en-US" smtClean="0"/>
              <a:t>3/17/2025</a:t>
            </a:fld>
            <a:endParaRPr lang="en-US"/>
          </a:p>
        </p:txBody>
      </p:sp>
      <p:sp>
        <p:nvSpPr>
          <p:cNvPr id="4" name="Footer Placeholder 3">
            <a:extLst>
              <a:ext uri="{FF2B5EF4-FFF2-40B4-BE49-F238E27FC236}">
                <a16:creationId xmlns:a16="http://schemas.microsoft.com/office/drawing/2014/main" id="{DDFDCAC1-0456-600F-02CB-792E298A44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9811319-E93D-F436-D166-049D1CE1B4E2}"/>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6" name="Picture 5" descr="Ornamental shape. Blue gradient and gray rectangles">
            <a:extLst>
              <a:ext uri="{FF2B5EF4-FFF2-40B4-BE49-F238E27FC236}">
                <a16:creationId xmlns:a16="http://schemas.microsoft.com/office/drawing/2014/main" id="{CAD87B9F-3FE8-A5B1-53CA-F7B23BB36498}"/>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7" name="Picture 6" descr="Pennsylvania Department of Education Logo">
            <a:extLst>
              <a:ext uri="{FF2B5EF4-FFF2-40B4-BE49-F238E27FC236}">
                <a16:creationId xmlns:a16="http://schemas.microsoft.com/office/drawing/2014/main" id="{87221160-2A5A-3172-BC02-3233B27E7FEC}"/>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1860688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EBD6-84C9-6F8B-1FA6-F3CDF548A6DD}"/>
              </a:ext>
            </a:extLst>
          </p:cNvPr>
          <p:cNvSpPr>
            <a:spLocks noGrp="1"/>
          </p:cNvSpPr>
          <p:nvPr>
            <p:ph type="title"/>
          </p:nvPr>
        </p:nvSpPr>
        <p:spPr>
          <a:xfrm>
            <a:off x="838200" y="623917"/>
            <a:ext cx="10515600" cy="13255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E9EA2365-C3E5-3626-0B83-978B2CF7F2F7}"/>
              </a:ext>
            </a:extLst>
          </p:cNvPr>
          <p:cNvSpPr>
            <a:spLocks noGrp="1"/>
          </p:cNvSpPr>
          <p:nvPr>
            <p:ph type="dt" sz="half" idx="10"/>
          </p:nvPr>
        </p:nvSpPr>
        <p:spPr/>
        <p:txBody>
          <a:bodyPr/>
          <a:lstStyle/>
          <a:p>
            <a:fld id="{372C9136-5416-4D95-B11C-8B31AB6A4741}" type="datetime1">
              <a:rPr lang="en-US" smtClean="0"/>
              <a:t>3/17/2025</a:t>
            </a:fld>
            <a:endParaRPr lang="en-US"/>
          </a:p>
        </p:txBody>
      </p:sp>
      <p:sp>
        <p:nvSpPr>
          <p:cNvPr id="4" name="Footer Placeholder 3">
            <a:extLst>
              <a:ext uri="{FF2B5EF4-FFF2-40B4-BE49-F238E27FC236}">
                <a16:creationId xmlns:a16="http://schemas.microsoft.com/office/drawing/2014/main" id="{DDFDCAC1-0456-600F-02CB-792E298A44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9811319-E93D-F436-D166-049D1CE1B4E2}"/>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Content Placeholder 6" descr="Ornamental shapes. Dark blue and light blue rectangles">
            <a:extLst>
              <a:ext uri="{FF2B5EF4-FFF2-40B4-BE49-F238E27FC236}">
                <a16:creationId xmlns:a16="http://schemas.microsoft.com/office/drawing/2014/main" id="{E4F887E4-34BD-F7FC-4D22-B4F5E90DECB0}"/>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7491FC91-7DFD-6051-4082-56850C2C06BF}"/>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79868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D59D6BAD-4B36-464B-86DF-E19C2E2861FD}" type="datetime1">
              <a:rPr lang="en-US" smtClean="0"/>
              <a:t>3/17/2025</a:t>
            </a:fld>
            <a:endParaRPr lang="en-US"/>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5" name="Picture 4" descr="Ornamental shape. Blue gradient and gray rectangles">
            <a:extLst>
              <a:ext uri="{FF2B5EF4-FFF2-40B4-BE49-F238E27FC236}">
                <a16:creationId xmlns:a16="http://schemas.microsoft.com/office/drawing/2014/main" id="{0458D707-3027-F739-5F6C-B2E783194165}"/>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6" name="Picture 5" descr="Pennsylvania Department of Education Logo">
            <a:extLst>
              <a:ext uri="{FF2B5EF4-FFF2-40B4-BE49-F238E27FC236}">
                <a16:creationId xmlns:a16="http://schemas.microsoft.com/office/drawing/2014/main" id="{8B1B135F-B2E6-8185-1A0C-17D34F0D9138}"/>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2694991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B1FAA264-22A6-457C-99B0-5C796ADC2667}" type="datetime1">
              <a:rPr lang="en-US" smtClean="0"/>
              <a:t>3/17/2025</a:t>
            </a:fld>
            <a:endParaRPr lang="en-US"/>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5" name="Content Placeholder 6" descr="Ornamental shapes. Dark blue and light blue rectangles">
            <a:extLst>
              <a:ext uri="{FF2B5EF4-FFF2-40B4-BE49-F238E27FC236}">
                <a16:creationId xmlns:a16="http://schemas.microsoft.com/office/drawing/2014/main" id="{8844F8AB-E383-518B-0A27-BEF6C9D7D9B8}"/>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6" name="Picture 5" descr="Pennsylvania Department of Education Logo">
            <a:extLst>
              <a:ext uri="{FF2B5EF4-FFF2-40B4-BE49-F238E27FC236}">
                <a16:creationId xmlns:a16="http://schemas.microsoft.com/office/drawing/2014/main" id="{BF49D115-6E3C-0A02-2556-15FC8E1DC877}"/>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2864512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D5EECB-BA88-AB8C-2130-CCFA959299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E3E900D-2962-0933-E1EE-1A25E5EBFE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10E451C-7B19-00FE-8DB4-9DD64B4958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D160C7-812D-4EB8-9F47-8332FC9C225E}" type="datetime1">
              <a:rPr lang="en-US" smtClean="0"/>
              <a:t>3/17/2025</a:t>
            </a:fld>
            <a:endParaRPr lang="en-US" dirty="0"/>
          </a:p>
        </p:txBody>
      </p:sp>
      <p:sp>
        <p:nvSpPr>
          <p:cNvPr id="5" name="Footer Placeholder 4">
            <a:extLst>
              <a:ext uri="{FF2B5EF4-FFF2-40B4-BE49-F238E27FC236}">
                <a16:creationId xmlns:a16="http://schemas.microsoft.com/office/drawing/2014/main" id="{1BFF7FC3-0481-E379-7CCC-6123B0BE6E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en-US" dirty="0"/>
          </a:p>
        </p:txBody>
      </p:sp>
      <p:sp>
        <p:nvSpPr>
          <p:cNvPr id="6" name="Slide Number Placeholder 5">
            <a:extLst>
              <a:ext uri="{FF2B5EF4-FFF2-40B4-BE49-F238E27FC236}">
                <a16:creationId xmlns:a16="http://schemas.microsoft.com/office/drawing/2014/main" id="{FBC55C25-28C2-4C10-5388-29FF6AE39C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4F5015-3417-4B27-A586-E4CCF4D77832}" type="slidenum">
              <a:rPr lang="en-US" smtClean="0"/>
              <a:t>‹#›</a:t>
            </a:fld>
            <a:endParaRPr lang="en-US" dirty="0"/>
          </a:p>
        </p:txBody>
      </p:sp>
    </p:spTree>
    <p:extLst>
      <p:ext uri="{BB962C8B-B14F-4D97-AF65-F5344CB8AC3E}">
        <p14:creationId xmlns:p14="http://schemas.microsoft.com/office/powerpoint/2010/main" val="1061611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0" r:id="rId7"/>
    <p:sldLayoutId id="2147483655" r:id="rId8"/>
    <p:sldLayoutId id="2147483661" r:id="rId9"/>
    <p:sldLayoutId id="2147483662" r:id="rId10"/>
    <p:sldLayoutId id="2147483656" r:id="rId11"/>
    <p:sldLayoutId id="2147483657" r:id="rId12"/>
    <p:sldLayoutId id="2147483663"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bte.drcedirect.com/PA/portals/pa"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pa.gov/en/agencies/education/programs-and-services/instruction/elementary-and-secondary-education/curriculum/science/science-standard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www.pa.gov/content/dam/copapwp-pagov/en/education/documents/instruction/assessment-and-accountability/pssa/accommodations/read%20aloud%20and%20scribing%20guidelines.pdf" TargetMode="External"/><Relationship Id="rId3" Type="http://schemas.openxmlformats.org/officeDocument/2006/relationships/hyperlink" Target="https://www.education.pa.gov/K-12/Assessment%20and%20Accountability/PSSA/Pages/TestingInformation.aspx" TargetMode="External"/><Relationship Id="rId7" Type="http://schemas.openxmlformats.org/officeDocument/2006/relationships/hyperlink" Target="https://www.pa.gov/content/dam/copapwp-pagov/en/education/documents/instruction/assessment-and-accountability/pssa/accommodations/accommodations%20guidelines%20for%20els.pdf" TargetMode="External"/><Relationship Id="rId12" Type="http://schemas.openxmlformats.org/officeDocument/2006/relationships/hyperlink" Target="https://www.pa.gov/content/dam/copapwp-pagov/en/education/documents/instruction/assessment-and-accountability/pssa/accommodations/confidentiality%20agreement%20for%20language%20interpreters%20form.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www.pa.gov/content/dam/copapwp-pagov/en/education/documents/instruction/assessment-and-accountability/pssa/accommodations/accommodations%20guidelines%20for%20pssa%20and%20keystone%20exams.pdf" TargetMode="External"/><Relationship Id="rId11" Type="http://schemas.openxmlformats.org/officeDocument/2006/relationships/hyperlink" Target="https://www.pa.gov/content/dam/copapwp-pagov/en/education/documents/instruction/assessment-and-accountability/pssa/accommodations/unique%20accommodation%20assurance.pdf" TargetMode="External"/><Relationship Id="rId5" Type="http://schemas.openxmlformats.org/officeDocument/2006/relationships/hyperlink" Target="https://www.youtube.com/watch?v=OXM0gEV6Elo" TargetMode="External"/><Relationship Id="rId10" Type="http://schemas.openxmlformats.org/officeDocument/2006/relationships/hyperlink" Target="https://www.pa.gov/content/dam/copapwp-pagov/en/education/documents/instruction/assessment-and-accountability/pssa/accommodations/supplemental%20guidelines%20for%20asl%20in%20the%20vsl.pdf" TargetMode="External"/><Relationship Id="rId4" Type="http://schemas.openxmlformats.org/officeDocument/2006/relationships/hyperlink" Target="https://www.pa.gov/content/dam/copapwp-pagov/en/education/documents/instruction/assessment-and-accountability/pssa/accommodations/accommodations%20for%20keystone%20and%20pssa%20webinar.pdf" TargetMode="External"/><Relationship Id="rId9" Type="http://schemas.openxmlformats.org/officeDocument/2006/relationships/hyperlink" Target="https://www.pa.gov/en/agencies/education/programs-and-services/instruction/elementary-and-secondary-education/assessment-and-accountability/pennsylvania-system-of-school-assessment-pssa/guidelines-mixed-mode.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3" Type="http://schemas.openxmlformats.org/officeDocument/2006/relationships/hyperlink" Target="mailto:ra-edirregularities@pa.gov"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mailto:ra-edirregularities@pa.gov"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mailto:rgift@pa.gov" TargetMode="Externa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hyperlink" Target="http://www.pstattraining.net/"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3" Type="http://schemas.openxmlformats.org/officeDocument/2006/relationships/hyperlink" Target="https://wbte.drcedirect.com/PA/portals/pa"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www.education.pa.gov/K-12/Assessment%20and%20Accountability/PSSA/Pages/TestingInformation.aspx"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www.pa.gov/content/dam/copapwp-pagov/en/education/documents/instruction/assessment-and-accountability/pssa/pennsylvania%20calculator%20policy.pdf"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hyperlink" Target="https://www.desmos.com/state-pdfs/PA_Desmos_Calculators.pdf"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hyperlink" Target="https://www.pa.gov/content/dam/copapwp-pagov/en/education/documents/instruction/assessment-and-accountability/pssa/pennsylvania%20calculator%20policy.pdf" TargetMode="External"/></Relationships>
</file>

<file path=ppt/slides/_rels/slide74.xml.rels><?xml version="1.0" encoding="UTF-8" standalone="yes"?>
<Relationships xmlns="http://schemas.openxmlformats.org/package/2006/relationships"><Relationship Id="rId3" Type="http://schemas.openxmlformats.org/officeDocument/2006/relationships/hyperlink" Target="https://www.desmos.com/state-pdfs/PA_Desmos_Calculators.pdf"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hyperlink" Target="https://www.pa.gov/content/dam/copapwp-pagov/en/education/documents/instruction/assessment-and-accountability/pssa/pennsylvania%20calculator%20policy.pdf" TargetMode="External"/></Relationships>
</file>

<file path=ppt/slides/_rels/slide75.xml.rels><?xml version="1.0" encoding="UTF-8" standalone="yes"?>
<Relationships xmlns="http://schemas.openxmlformats.org/package/2006/relationships"><Relationship Id="rId3" Type="http://schemas.openxmlformats.org/officeDocument/2006/relationships/hyperlink" Target="https://www.desmos.com/state-pdfs/PA_Desmos_Calculators.pdf"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hyperlink" Target="https://www.pa.gov/content/dam/copapwp-pagov/en/education/documents/instruction/assessment-and-accountability/pssa/pennsylvania%20calculator%20policy.pdf" TargetMode="External"/></Relationships>
</file>

<file path=ppt/slides/_rels/slide76.xml.rels><?xml version="1.0" encoding="UTF-8" standalone="yes"?>
<Relationships xmlns="http://schemas.openxmlformats.org/package/2006/relationships"><Relationship Id="rId3" Type="http://schemas.openxmlformats.org/officeDocument/2006/relationships/hyperlink" Target="https://www.desmos.com/state-pdfs/PA_Desmos_Calculators.pdf"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hyperlink" Target="https://www.pa.gov/content/dam/copapwp-pagov/en/education/documents/instruction/assessment-and-accountability/pssa/pennsylvania%20calculator%20policy.pdf" TargetMode="Externa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3" Type="http://schemas.openxmlformats.org/officeDocument/2006/relationships/hyperlink" Target="mailto:pacustomerservice@datarecognitioncorp.com" TargetMode="External"/><Relationship Id="rId2" Type="http://schemas.openxmlformats.org/officeDocument/2006/relationships/hyperlink" Target="mailto:Ra-ed-pssa-keystone@pa.gov" TargetMode="External"/><Relationship Id="rId1" Type="http://schemas.openxmlformats.org/officeDocument/2006/relationships/slideLayout" Target="../slideLayouts/slideLayout13.xml"/><Relationship Id="rId4" Type="http://schemas.openxmlformats.org/officeDocument/2006/relationships/hyperlink" Target="http://www.education.pa.gov/"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9C3E0-7EF5-2F3E-9DEF-4298D79B234E}"/>
              </a:ext>
            </a:extLst>
          </p:cNvPr>
          <p:cNvSpPr>
            <a:spLocks noGrp="1"/>
          </p:cNvSpPr>
          <p:nvPr>
            <p:ph type="ctrTitle"/>
          </p:nvPr>
        </p:nvSpPr>
        <p:spPr>
          <a:xfrm>
            <a:off x="1355331" y="2296885"/>
            <a:ext cx="9182614" cy="3004457"/>
          </a:xfrm>
        </p:spPr>
        <p:txBody>
          <a:bodyPr>
            <a:normAutofit fontScale="90000"/>
          </a:bodyPr>
          <a:lstStyle/>
          <a:p>
            <a:r>
              <a:rPr lang="en-US" sz="4800" dirty="0"/>
              <a:t>School Assessment Coordinator Training Session for </a:t>
            </a:r>
            <a:br>
              <a:rPr lang="en-US" sz="4800" dirty="0"/>
            </a:br>
            <a:r>
              <a:rPr lang="en-US" sz="4800" dirty="0"/>
              <a:t>Test Administrators and All Involved with PSSA and Keystone Exams</a:t>
            </a:r>
            <a:r>
              <a:rPr lang="en-US" sz="2800" dirty="0"/>
              <a:t> </a:t>
            </a:r>
            <a:br>
              <a:rPr lang="en-US" sz="2800" dirty="0"/>
            </a:br>
            <a:r>
              <a:rPr lang="en-US" sz="2800" dirty="0"/>
              <a:t>Online Administration </a:t>
            </a:r>
          </a:p>
        </p:txBody>
      </p:sp>
      <p:sp>
        <p:nvSpPr>
          <p:cNvPr id="3" name="Subtitle 2">
            <a:extLst>
              <a:ext uri="{FF2B5EF4-FFF2-40B4-BE49-F238E27FC236}">
                <a16:creationId xmlns:a16="http://schemas.microsoft.com/office/drawing/2014/main" id="{FF6D6E6F-B999-BF1B-1F91-B455E0AF12E5}"/>
              </a:ext>
            </a:extLst>
          </p:cNvPr>
          <p:cNvSpPr>
            <a:spLocks noGrp="1"/>
          </p:cNvSpPr>
          <p:nvPr>
            <p:ph type="subTitle" idx="1"/>
          </p:nvPr>
        </p:nvSpPr>
        <p:spPr>
          <a:xfrm>
            <a:off x="1524000" y="5301342"/>
            <a:ext cx="9144000" cy="655197"/>
          </a:xfrm>
        </p:spPr>
        <p:txBody>
          <a:bodyPr>
            <a:normAutofit/>
          </a:bodyPr>
          <a:lstStyle/>
          <a:p>
            <a:r>
              <a:rPr lang="en-US" dirty="0">
                <a:highlight>
                  <a:srgbClr val="00FFFF"/>
                </a:highlight>
              </a:rPr>
              <a:t>Enter the Date Presentation is Given</a:t>
            </a:r>
          </a:p>
        </p:txBody>
      </p:sp>
      <p:sp>
        <p:nvSpPr>
          <p:cNvPr id="5" name="Slide Number Placeholder 4">
            <a:extLst>
              <a:ext uri="{FF2B5EF4-FFF2-40B4-BE49-F238E27FC236}">
                <a16:creationId xmlns:a16="http://schemas.microsoft.com/office/drawing/2014/main" id="{71C4FA12-EEE6-1998-6DAD-405E92860DC7}"/>
              </a:ext>
            </a:extLst>
          </p:cNvPr>
          <p:cNvSpPr>
            <a:spLocks noGrp="1"/>
          </p:cNvSpPr>
          <p:nvPr>
            <p:ph type="sldNum" sz="quarter" idx="12"/>
          </p:nvPr>
        </p:nvSpPr>
        <p:spPr/>
        <p:txBody>
          <a:bodyPr/>
          <a:lstStyle/>
          <a:p>
            <a:fld id="{B24F5015-3417-4B27-A586-E4CCF4D77832}" type="slidenum">
              <a:rPr lang="en-US" smtClean="0"/>
              <a:t>1</a:t>
            </a:fld>
            <a:endParaRPr lang="en-US"/>
          </a:p>
        </p:txBody>
      </p:sp>
    </p:spTree>
    <p:extLst>
      <p:ext uri="{BB962C8B-B14F-4D97-AF65-F5344CB8AC3E}">
        <p14:creationId xmlns:p14="http://schemas.microsoft.com/office/powerpoint/2010/main" val="2242808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Frequently Used Acronyms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85000" lnSpcReduction="20000"/>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PDE – Pennsylvania Department of Education</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DAC – District Assessment Coordinator </a:t>
            </a:r>
          </a:p>
          <a:p>
            <a:pPr marL="285750" indent="-285750">
              <a:buFont typeface="Arial" panose="020B0604020202020204" pitchFamily="34" charset="0"/>
              <a:buChar char="•"/>
            </a:pPr>
            <a:r>
              <a:rPr lang="en-US" sz="3600" dirty="0"/>
              <a:t>SAC – School Assessment Coordinator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TA – Test Administrator </a:t>
            </a:r>
          </a:p>
          <a:p>
            <a:pPr marL="285750" indent="-285750">
              <a:buFont typeface="Arial" panose="020B0604020202020204" pitchFamily="34" charset="0"/>
              <a:buChar char="•"/>
            </a:pPr>
            <a:r>
              <a:rPr lang="en-US" sz="3600" dirty="0"/>
              <a:t>HAC – Handbook for Assessment Coordinators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DFA – Directions for Administration </a:t>
            </a:r>
          </a:p>
          <a:p>
            <a:pPr marL="742950" lvl="1" indent="-285750"/>
            <a:r>
              <a:rPr lang="en-US" sz="3200" dirty="0"/>
              <a:t>Paper</a:t>
            </a:r>
          </a:p>
          <a:p>
            <a:pPr marL="742950" lvl="1" indent="-285750"/>
            <a:r>
              <a:rPr lang="en-US" sz="3200" dirty="0">
                <a:latin typeface="Arial" panose="020B0604020202020204" pitchFamily="34" charset="0"/>
                <a:cs typeface="Arial" panose="020B0604020202020204" pitchFamily="34" charset="0"/>
              </a:rPr>
              <a:t>Online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DRC – Data Recognition Corporation </a:t>
            </a:r>
          </a:p>
          <a:p>
            <a:pPr marL="285750" indent="-285750">
              <a:buFont typeface="Arial" panose="020B0604020202020204" pitchFamily="34" charset="0"/>
              <a:buChar char="•"/>
            </a:pPr>
            <a:r>
              <a:rPr lang="en-US" sz="3600" dirty="0"/>
              <a:t>PSTAT – Pennsylvania State Test Administration Training </a:t>
            </a:r>
            <a:endParaRPr lang="en-US" sz="3600" dirty="0">
              <a:latin typeface="Arial" panose="020B0604020202020204" pitchFamily="34" charset="0"/>
              <a:cs typeface="Arial" panose="020B06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10</a:t>
            </a:fld>
            <a:endParaRPr lang="en-US"/>
          </a:p>
        </p:txBody>
      </p:sp>
    </p:spTree>
    <p:extLst>
      <p:ext uri="{BB962C8B-B14F-4D97-AF65-F5344CB8AC3E}">
        <p14:creationId xmlns:p14="http://schemas.microsoft.com/office/powerpoint/2010/main" val="35072521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School Assessment Schedule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11</a:t>
            </a:fld>
            <a:endParaRPr lang="en-US"/>
          </a:p>
        </p:txBody>
      </p:sp>
    </p:spTree>
    <p:extLst>
      <p:ext uri="{BB962C8B-B14F-4D97-AF65-F5344CB8AC3E}">
        <p14:creationId xmlns:p14="http://schemas.microsoft.com/office/powerpoint/2010/main" val="7442193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School Assessment Schedule:</a:t>
            </a:r>
            <a:br>
              <a:rPr lang="en-US" dirty="0"/>
            </a:br>
            <a:r>
              <a:rPr lang="en-US" dirty="0"/>
              <a:t>PSSA</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highlight>
                  <a:srgbClr val="00FFFF"/>
                </a:highlight>
                <a:latin typeface="Arial" panose="020B0604020202020204" pitchFamily="34" charset="0"/>
                <a:cs typeface="Arial" panose="020B0604020202020204" pitchFamily="34" charset="0"/>
              </a:rPr>
              <a:t>Enter</a:t>
            </a:r>
            <a:r>
              <a:rPr lang="en-US" sz="3600" dirty="0">
                <a:latin typeface="Arial" panose="020B0604020202020204" pitchFamily="34" charset="0"/>
                <a:cs typeface="Arial" panose="020B0604020202020204" pitchFamily="34" charset="0"/>
              </a:rPr>
              <a:t> your PSSA testing dates, including make up dates, for:</a:t>
            </a:r>
          </a:p>
          <a:p>
            <a:pPr marL="742950" lvl="1" indent="-285750"/>
            <a:r>
              <a:rPr lang="en-US" sz="3200" dirty="0"/>
              <a:t>ELA</a:t>
            </a:r>
          </a:p>
          <a:p>
            <a:pPr marL="742950" lvl="1" indent="-285750"/>
            <a:r>
              <a:rPr lang="en-US" sz="3200" dirty="0"/>
              <a:t>Mathematics</a:t>
            </a:r>
          </a:p>
          <a:p>
            <a:pPr marL="742950" lvl="1" indent="-285750"/>
            <a:r>
              <a:rPr lang="en-US" sz="3200" dirty="0"/>
              <a:t>Science</a:t>
            </a:r>
            <a:endParaRPr lang="en-US" sz="3600" dirty="0">
              <a:highlight>
                <a:srgbClr val="00FFFF"/>
              </a:highlight>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12</a:t>
            </a:fld>
            <a:endParaRPr lang="en-US"/>
          </a:p>
        </p:txBody>
      </p:sp>
    </p:spTree>
    <p:extLst>
      <p:ext uri="{BB962C8B-B14F-4D97-AF65-F5344CB8AC3E}">
        <p14:creationId xmlns:p14="http://schemas.microsoft.com/office/powerpoint/2010/main" val="11413175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School Assessment Schedule: </a:t>
            </a:r>
            <a:br>
              <a:rPr lang="en-US" dirty="0"/>
            </a:br>
            <a:r>
              <a:rPr lang="en-US" dirty="0"/>
              <a:t>Keystone Exams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highlight>
                  <a:srgbClr val="00FFFF"/>
                </a:highlight>
                <a:latin typeface="Arial" panose="020B0604020202020204" pitchFamily="34" charset="0"/>
                <a:cs typeface="Arial" panose="020B0604020202020204" pitchFamily="34" charset="0"/>
              </a:rPr>
              <a:t>Enter</a:t>
            </a:r>
            <a:r>
              <a:rPr lang="en-US" sz="3600" dirty="0">
                <a:latin typeface="Arial" panose="020B0604020202020204" pitchFamily="34" charset="0"/>
                <a:cs typeface="Arial" panose="020B0604020202020204" pitchFamily="34" charset="0"/>
              </a:rPr>
              <a:t> your Keystone Exam testing dates, including make up dates, for:</a:t>
            </a:r>
          </a:p>
          <a:p>
            <a:pPr marL="742950" lvl="1" indent="-285750"/>
            <a:r>
              <a:rPr lang="en-US" sz="3200" dirty="0">
                <a:latin typeface="Arial" panose="020B0604020202020204" pitchFamily="34" charset="0"/>
                <a:cs typeface="Arial" panose="020B0604020202020204" pitchFamily="34" charset="0"/>
              </a:rPr>
              <a:t>Algebra I</a:t>
            </a:r>
          </a:p>
          <a:p>
            <a:pPr marL="742950" lvl="1" indent="-285750"/>
            <a:r>
              <a:rPr lang="en-US" sz="3200" dirty="0"/>
              <a:t>Biology</a:t>
            </a:r>
          </a:p>
          <a:p>
            <a:pPr marL="742950" lvl="1" indent="-285750"/>
            <a:r>
              <a:rPr lang="en-US" sz="3200" dirty="0"/>
              <a:t>Literature</a:t>
            </a:r>
          </a:p>
          <a:p>
            <a:pPr marL="0" indent="0">
              <a:buNone/>
            </a:pPr>
            <a:endParaRPr lang="en-US" sz="3200" dirty="0">
              <a:latin typeface="Arial" panose="020B0604020202020204" pitchFamily="34" charset="0"/>
              <a:cs typeface="Arial" panose="020B06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13</a:t>
            </a:fld>
            <a:endParaRPr lang="en-US"/>
          </a:p>
        </p:txBody>
      </p:sp>
    </p:spTree>
    <p:extLst>
      <p:ext uri="{BB962C8B-B14F-4D97-AF65-F5344CB8AC3E}">
        <p14:creationId xmlns:p14="http://schemas.microsoft.com/office/powerpoint/2010/main" val="42887378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Changes for 2024 – 2025</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14</a:t>
            </a:fld>
            <a:endParaRPr lang="en-US" dirty="0"/>
          </a:p>
        </p:txBody>
      </p:sp>
    </p:spTree>
    <p:extLst>
      <p:ext uri="{BB962C8B-B14F-4D97-AF65-F5344CB8AC3E}">
        <p14:creationId xmlns:p14="http://schemas.microsoft.com/office/powerpoint/2010/main" val="21292154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706982-A4C0-D055-D27E-AC89B689342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37470D-F48F-B862-A51F-F559F0E23F89}"/>
              </a:ext>
            </a:extLst>
          </p:cNvPr>
          <p:cNvSpPr>
            <a:spLocks noGrp="1"/>
          </p:cNvSpPr>
          <p:nvPr>
            <p:ph type="title"/>
          </p:nvPr>
        </p:nvSpPr>
        <p:spPr/>
        <p:txBody>
          <a:bodyPr>
            <a:normAutofit/>
          </a:bodyPr>
          <a:lstStyle/>
          <a:p>
            <a:r>
              <a:rPr lang="en-US" dirty="0"/>
              <a:t>Changes for 2024-2025: </a:t>
            </a:r>
            <a:br>
              <a:rPr lang="en-US" dirty="0"/>
            </a:br>
            <a:r>
              <a:rPr lang="en-US" dirty="0"/>
              <a:t>Single Session Test Tickets</a:t>
            </a:r>
          </a:p>
        </p:txBody>
      </p:sp>
      <p:sp>
        <p:nvSpPr>
          <p:cNvPr id="3" name="Content Placeholder 2">
            <a:extLst>
              <a:ext uri="{FF2B5EF4-FFF2-40B4-BE49-F238E27FC236}">
                <a16:creationId xmlns:a16="http://schemas.microsoft.com/office/drawing/2014/main" id="{85EB0636-0EE6-941C-CC22-42F887D5A0E1}"/>
              </a:ext>
            </a:extLst>
          </p:cNvPr>
          <p:cNvSpPr>
            <a:spLocks noGrp="1"/>
          </p:cNvSpPr>
          <p:nvPr>
            <p:ph idx="1"/>
          </p:nvPr>
        </p:nvSpPr>
        <p:spPr/>
        <p:txBody>
          <a:bodyPr>
            <a:normAutofit/>
          </a:bodyPr>
          <a:lstStyle/>
          <a:p>
            <a:r>
              <a:rPr lang="en-US" dirty="0"/>
              <a:t>Single session test tickets. </a:t>
            </a:r>
          </a:p>
          <a:p>
            <a:r>
              <a:rPr lang="en-US" dirty="0"/>
              <a:t>Separate test tickets for each Keystone Exam module or PSSA section.</a:t>
            </a:r>
          </a:p>
          <a:p>
            <a:r>
              <a:rPr lang="en-US" dirty="0"/>
              <a:t>Prevents students from logging into an incorrect module or section.</a:t>
            </a:r>
          </a:p>
          <a:p>
            <a:r>
              <a:rPr lang="en-US" dirty="0"/>
              <a:t>Test tickets are secure materials and must be accounted for at all steps of the test administration process.  </a:t>
            </a:r>
          </a:p>
          <a:p>
            <a:r>
              <a:rPr lang="en-US" dirty="0"/>
              <a:t>SAC should shred all test tickets once testing is complete.</a:t>
            </a:r>
          </a:p>
        </p:txBody>
      </p:sp>
      <p:sp>
        <p:nvSpPr>
          <p:cNvPr id="4" name="Slide Number Placeholder 3">
            <a:extLst>
              <a:ext uri="{FF2B5EF4-FFF2-40B4-BE49-F238E27FC236}">
                <a16:creationId xmlns:a16="http://schemas.microsoft.com/office/drawing/2014/main" id="{D567E103-C70F-A8BD-29F2-04139A46E651}"/>
              </a:ext>
            </a:extLst>
          </p:cNvPr>
          <p:cNvSpPr>
            <a:spLocks noGrp="1"/>
          </p:cNvSpPr>
          <p:nvPr>
            <p:ph type="sldNum" sz="quarter" idx="12"/>
          </p:nvPr>
        </p:nvSpPr>
        <p:spPr/>
        <p:txBody>
          <a:bodyPr/>
          <a:lstStyle/>
          <a:p>
            <a:fld id="{B24F5015-3417-4B27-A586-E4CCF4D77832}" type="slidenum">
              <a:rPr lang="en-US" smtClean="0"/>
              <a:t>15</a:t>
            </a:fld>
            <a:endParaRPr lang="en-US" dirty="0"/>
          </a:p>
        </p:txBody>
      </p:sp>
    </p:spTree>
    <p:extLst>
      <p:ext uri="{BB962C8B-B14F-4D97-AF65-F5344CB8AC3E}">
        <p14:creationId xmlns:p14="http://schemas.microsoft.com/office/powerpoint/2010/main" val="13406446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07F769-668A-ED46-6A0B-98E502BC5C1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FC082E-980D-82A0-BE24-1305DBC2A719}"/>
              </a:ext>
            </a:extLst>
          </p:cNvPr>
          <p:cNvSpPr>
            <a:spLocks noGrp="1"/>
          </p:cNvSpPr>
          <p:nvPr>
            <p:ph type="title"/>
          </p:nvPr>
        </p:nvSpPr>
        <p:spPr/>
        <p:txBody>
          <a:bodyPr>
            <a:normAutofit/>
          </a:bodyPr>
          <a:lstStyle/>
          <a:p>
            <a:r>
              <a:rPr lang="en-US" dirty="0"/>
              <a:t>Changes for 2024-2025: </a:t>
            </a:r>
            <a:br>
              <a:rPr lang="en-US" dirty="0"/>
            </a:br>
            <a:r>
              <a:rPr lang="en-US" dirty="0"/>
              <a:t>Survey Questions</a:t>
            </a:r>
          </a:p>
        </p:txBody>
      </p:sp>
      <p:sp>
        <p:nvSpPr>
          <p:cNvPr id="3" name="Content Placeholder 2">
            <a:extLst>
              <a:ext uri="{FF2B5EF4-FFF2-40B4-BE49-F238E27FC236}">
                <a16:creationId xmlns:a16="http://schemas.microsoft.com/office/drawing/2014/main" id="{A7E0E27E-1EEC-BF67-07C7-33114E8E51C9}"/>
              </a:ext>
            </a:extLst>
          </p:cNvPr>
          <p:cNvSpPr>
            <a:spLocks noGrp="1"/>
          </p:cNvSpPr>
          <p:nvPr>
            <p:ph idx="1"/>
          </p:nvPr>
        </p:nvSpPr>
        <p:spPr/>
        <p:txBody>
          <a:bodyPr>
            <a:normAutofit/>
          </a:bodyPr>
          <a:lstStyle/>
          <a:p>
            <a:r>
              <a:rPr lang="en-US" dirty="0"/>
              <a:t>Students will see 3 quick survey questions after they complete the last section or module of an assessment. </a:t>
            </a:r>
          </a:p>
          <a:p>
            <a:r>
              <a:rPr lang="en-US" dirty="0"/>
              <a:t>While completing the assessment, did you use</a:t>
            </a:r>
          </a:p>
          <a:p>
            <a:pPr lvl="1"/>
            <a:r>
              <a:rPr lang="en-US" dirty="0"/>
              <a:t>A mouse? yes/no </a:t>
            </a:r>
          </a:p>
          <a:p>
            <a:pPr lvl="1"/>
            <a:r>
              <a:rPr lang="en-US" dirty="0"/>
              <a:t>A stylus? yes/no</a:t>
            </a:r>
          </a:p>
          <a:p>
            <a:pPr lvl="1"/>
            <a:r>
              <a:rPr lang="en-US" dirty="0"/>
              <a:t>An external keyboard? yes/no </a:t>
            </a:r>
          </a:p>
          <a:p>
            <a:r>
              <a:rPr lang="en-US" dirty="0"/>
              <a:t>Students may use a keyboard, mouse or stylus (not a smart pen or digital pen) when completing the assessment.</a:t>
            </a:r>
          </a:p>
          <a:p>
            <a:r>
              <a:rPr lang="en-US" dirty="0"/>
              <a:t>The device may be student or school owned, and the software for the device must not interfere with the testing platform.</a:t>
            </a:r>
          </a:p>
          <a:p>
            <a:endParaRPr lang="en-US" dirty="0"/>
          </a:p>
        </p:txBody>
      </p:sp>
      <p:sp>
        <p:nvSpPr>
          <p:cNvPr id="4" name="Slide Number Placeholder 3">
            <a:extLst>
              <a:ext uri="{FF2B5EF4-FFF2-40B4-BE49-F238E27FC236}">
                <a16:creationId xmlns:a16="http://schemas.microsoft.com/office/drawing/2014/main" id="{53BEDC78-FDE7-0DEC-C5D7-379EF79667BC}"/>
              </a:ext>
            </a:extLst>
          </p:cNvPr>
          <p:cNvSpPr>
            <a:spLocks noGrp="1"/>
          </p:cNvSpPr>
          <p:nvPr>
            <p:ph type="sldNum" sz="quarter" idx="12"/>
          </p:nvPr>
        </p:nvSpPr>
        <p:spPr/>
        <p:txBody>
          <a:bodyPr/>
          <a:lstStyle/>
          <a:p>
            <a:fld id="{B24F5015-3417-4B27-A586-E4CCF4D77832}" type="slidenum">
              <a:rPr lang="en-US" smtClean="0"/>
              <a:t>16</a:t>
            </a:fld>
            <a:endParaRPr lang="en-US" dirty="0"/>
          </a:p>
        </p:txBody>
      </p:sp>
    </p:spTree>
    <p:extLst>
      <p:ext uri="{BB962C8B-B14F-4D97-AF65-F5344CB8AC3E}">
        <p14:creationId xmlns:p14="http://schemas.microsoft.com/office/powerpoint/2010/main" val="33544904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1AD69C-DC70-0D08-65B1-81C2990137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F534799-79EE-2F94-895E-1219E8D37864}"/>
              </a:ext>
            </a:extLst>
          </p:cNvPr>
          <p:cNvSpPr>
            <a:spLocks noGrp="1"/>
          </p:cNvSpPr>
          <p:nvPr>
            <p:ph type="title"/>
          </p:nvPr>
        </p:nvSpPr>
        <p:spPr/>
        <p:txBody>
          <a:bodyPr>
            <a:normAutofit/>
          </a:bodyPr>
          <a:lstStyle/>
          <a:p>
            <a:r>
              <a:rPr lang="en-US" dirty="0"/>
              <a:t>Changes for 2024-2025: </a:t>
            </a:r>
            <a:br>
              <a:rPr lang="en-US" dirty="0"/>
            </a:br>
            <a:r>
              <a:rPr lang="en-US" dirty="0"/>
              <a:t>Tech Enhanced Questions</a:t>
            </a:r>
          </a:p>
        </p:txBody>
      </p:sp>
      <p:sp>
        <p:nvSpPr>
          <p:cNvPr id="3" name="Content Placeholder 2">
            <a:extLst>
              <a:ext uri="{FF2B5EF4-FFF2-40B4-BE49-F238E27FC236}">
                <a16:creationId xmlns:a16="http://schemas.microsoft.com/office/drawing/2014/main" id="{8208F983-4BC8-4957-FF9E-C67DE539BFED}"/>
              </a:ext>
            </a:extLst>
          </p:cNvPr>
          <p:cNvSpPr>
            <a:spLocks noGrp="1"/>
          </p:cNvSpPr>
          <p:nvPr>
            <p:ph idx="1"/>
          </p:nvPr>
        </p:nvSpPr>
        <p:spPr/>
        <p:txBody>
          <a:bodyPr>
            <a:normAutofit/>
          </a:bodyPr>
          <a:lstStyle/>
          <a:p>
            <a:r>
              <a:rPr lang="en-US" b="0" i="0" dirty="0">
                <a:solidFill>
                  <a:srgbClr val="000000"/>
                </a:solidFill>
                <a:effectLst/>
              </a:rPr>
              <a:t>Technology Enhanced (TE) questions will appear on all assessments this spring. These item types allow students to utilize features such as click-to-respond, drag-and-drop, and text highlighting to interact with test content.</a:t>
            </a:r>
          </a:p>
          <a:p>
            <a:r>
              <a:rPr lang="en-US" b="0" i="0" dirty="0">
                <a:solidFill>
                  <a:srgbClr val="000000"/>
                </a:solidFill>
                <a:effectLst/>
              </a:rPr>
              <a:t>All TE questions are field test questions for 2025 and do not contribute to a student’s score.</a:t>
            </a:r>
          </a:p>
          <a:p>
            <a:r>
              <a:rPr lang="en-US" dirty="0">
                <a:solidFill>
                  <a:srgbClr val="000000"/>
                </a:solidFill>
                <a:ea typeface="Aptos" panose="020B0004020202020204" pitchFamily="34" charset="0"/>
              </a:rPr>
              <a:t>Online Tools Trainings have been expanded and updated.</a:t>
            </a:r>
          </a:p>
          <a:p>
            <a:r>
              <a:rPr lang="en-US" dirty="0">
                <a:solidFill>
                  <a:srgbClr val="0070C0"/>
                </a:solidFill>
                <a:effectLst/>
                <a:ea typeface="Aptos" panose="020B0004020202020204" pitchFamily="34" charset="0"/>
                <a:hlinkClick r:id="rId3">
                  <a:extLst>
                    <a:ext uri="{A12FA001-AC4F-418D-AE19-62706E023703}">
                      <ahyp:hlinkClr xmlns:ahyp="http://schemas.microsoft.com/office/drawing/2018/hyperlinkcolor" val="tx"/>
                    </a:ext>
                  </a:extLst>
                </a:hlinkClick>
              </a:rPr>
              <a:t>https://wbte.drcedirect.com/PA/portals/pa</a:t>
            </a:r>
            <a:r>
              <a:rPr lang="en-US" dirty="0">
                <a:solidFill>
                  <a:srgbClr val="0070C0"/>
                </a:solidFill>
                <a:effectLst/>
                <a:ea typeface="Aptos" panose="020B0004020202020204" pitchFamily="34" charset="0"/>
              </a:rPr>
              <a:t> </a:t>
            </a:r>
          </a:p>
        </p:txBody>
      </p:sp>
      <p:sp>
        <p:nvSpPr>
          <p:cNvPr id="4" name="Slide Number Placeholder 3">
            <a:extLst>
              <a:ext uri="{FF2B5EF4-FFF2-40B4-BE49-F238E27FC236}">
                <a16:creationId xmlns:a16="http://schemas.microsoft.com/office/drawing/2014/main" id="{2A486446-454C-7ED4-F42E-929C7AC054F7}"/>
              </a:ext>
            </a:extLst>
          </p:cNvPr>
          <p:cNvSpPr>
            <a:spLocks noGrp="1"/>
          </p:cNvSpPr>
          <p:nvPr>
            <p:ph type="sldNum" sz="quarter" idx="12"/>
          </p:nvPr>
        </p:nvSpPr>
        <p:spPr/>
        <p:txBody>
          <a:bodyPr/>
          <a:lstStyle/>
          <a:p>
            <a:fld id="{B24F5015-3417-4B27-A586-E4CCF4D77832}" type="slidenum">
              <a:rPr lang="en-US" smtClean="0"/>
              <a:t>17</a:t>
            </a:fld>
            <a:endParaRPr lang="en-US" dirty="0"/>
          </a:p>
        </p:txBody>
      </p:sp>
    </p:spTree>
    <p:extLst>
      <p:ext uri="{BB962C8B-B14F-4D97-AF65-F5344CB8AC3E}">
        <p14:creationId xmlns:p14="http://schemas.microsoft.com/office/powerpoint/2010/main" val="13752824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33259E-1F02-107B-FF71-3000C8A22CA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34123C2-E88A-11CF-0031-EC63AEE4D5F1}"/>
              </a:ext>
            </a:extLst>
          </p:cNvPr>
          <p:cNvSpPr>
            <a:spLocks noGrp="1"/>
          </p:cNvSpPr>
          <p:nvPr>
            <p:ph type="title"/>
          </p:nvPr>
        </p:nvSpPr>
        <p:spPr/>
        <p:txBody>
          <a:bodyPr>
            <a:normAutofit/>
          </a:bodyPr>
          <a:lstStyle/>
          <a:p>
            <a:r>
              <a:rPr lang="en-US" dirty="0"/>
              <a:t>Changes for 2024-2025: </a:t>
            </a:r>
            <a:br>
              <a:rPr lang="en-US" dirty="0"/>
            </a:br>
            <a:r>
              <a:rPr lang="en-US" dirty="0"/>
              <a:t>Grade 5 Science </a:t>
            </a:r>
          </a:p>
        </p:txBody>
      </p:sp>
      <p:sp>
        <p:nvSpPr>
          <p:cNvPr id="3" name="Content Placeholder 2">
            <a:extLst>
              <a:ext uri="{FF2B5EF4-FFF2-40B4-BE49-F238E27FC236}">
                <a16:creationId xmlns:a16="http://schemas.microsoft.com/office/drawing/2014/main" id="{2E0BEA0D-9F96-3123-E4FD-524267E45220}"/>
              </a:ext>
            </a:extLst>
          </p:cNvPr>
          <p:cNvSpPr>
            <a:spLocks noGrp="1"/>
          </p:cNvSpPr>
          <p:nvPr>
            <p:ph idx="1"/>
          </p:nvPr>
        </p:nvSpPr>
        <p:spPr/>
        <p:txBody>
          <a:bodyPr>
            <a:normAutofit/>
          </a:bodyPr>
          <a:lstStyle/>
          <a:p>
            <a:r>
              <a:rPr lang="en-US" dirty="0"/>
              <a:t>PSSA Science Assessments will be administered to students enrolled in Grade 5 and Grade 8.  </a:t>
            </a:r>
          </a:p>
          <a:p>
            <a:r>
              <a:rPr lang="en-US" dirty="0"/>
              <a:t>Students enrolled in Grade 4 will </a:t>
            </a:r>
            <a:r>
              <a:rPr lang="en-US" b="1" dirty="0"/>
              <a:t>not</a:t>
            </a:r>
            <a:r>
              <a:rPr lang="en-US" dirty="0"/>
              <a:t> take the PSSA Science Assessment.</a:t>
            </a:r>
          </a:p>
          <a:p>
            <a:r>
              <a:rPr lang="en-US" dirty="0"/>
              <a:t>Science, Technology &amp; Engineering, and Environmental Literacy &amp; Sustainability (STEELS) Standards have been adopted.</a:t>
            </a:r>
          </a:p>
          <a:p>
            <a:r>
              <a:rPr lang="en-US" dirty="0">
                <a:solidFill>
                  <a:srgbClr val="0070C0"/>
                </a:solidFill>
                <a:hlinkClick r:id="rId3">
                  <a:extLst>
                    <a:ext uri="{A12FA001-AC4F-418D-AE19-62706E023703}">
                      <ahyp:hlinkClr xmlns:ahyp="http://schemas.microsoft.com/office/drawing/2018/hyperlinkcolor" val="tx"/>
                    </a:ext>
                  </a:extLst>
                </a:hlinkClick>
              </a:rPr>
              <a:t>STEELS Standards</a:t>
            </a:r>
            <a:r>
              <a:rPr lang="en-US" dirty="0">
                <a:solidFill>
                  <a:srgbClr val="0070C0"/>
                </a:solidFill>
              </a:rPr>
              <a:t> </a:t>
            </a:r>
          </a:p>
        </p:txBody>
      </p:sp>
      <p:sp>
        <p:nvSpPr>
          <p:cNvPr id="4" name="Slide Number Placeholder 3">
            <a:extLst>
              <a:ext uri="{FF2B5EF4-FFF2-40B4-BE49-F238E27FC236}">
                <a16:creationId xmlns:a16="http://schemas.microsoft.com/office/drawing/2014/main" id="{75427738-E9CB-CAE4-CEB4-570133F47F43}"/>
              </a:ext>
            </a:extLst>
          </p:cNvPr>
          <p:cNvSpPr>
            <a:spLocks noGrp="1"/>
          </p:cNvSpPr>
          <p:nvPr>
            <p:ph type="sldNum" sz="quarter" idx="12"/>
          </p:nvPr>
        </p:nvSpPr>
        <p:spPr/>
        <p:txBody>
          <a:bodyPr/>
          <a:lstStyle/>
          <a:p>
            <a:fld id="{B24F5015-3417-4B27-A586-E4CCF4D77832}" type="slidenum">
              <a:rPr lang="en-US" smtClean="0"/>
              <a:t>18</a:t>
            </a:fld>
            <a:endParaRPr lang="en-US" dirty="0"/>
          </a:p>
        </p:txBody>
      </p:sp>
    </p:spTree>
    <p:extLst>
      <p:ext uri="{BB962C8B-B14F-4D97-AF65-F5344CB8AC3E}">
        <p14:creationId xmlns:p14="http://schemas.microsoft.com/office/powerpoint/2010/main" val="18668718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7862FD-90E1-49CF-61F8-4FD88FCD7B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A28CAF-AECA-E603-5E5D-8A8D3CE97F6B}"/>
              </a:ext>
            </a:extLst>
          </p:cNvPr>
          <p:cNvSpPr>
            <a:spLocks noGrp="1"/>
          </p:cNvSpPr>
          <p:nvPr>
            <p:ph type="title"/>
          </p:nvPr>
        </p:nvSpPr>
        <p:spPr/>
        <p:txBody>
          <a:bodyPr>
            <a:normAutofit/>
          </a:bodyPr>
          <a:lstStyle/>
          <a:p>
            <a:r>
              <a:rPr lang="en-US" dirty="0"/>
              <a:t>Changes for 2024-2025: </a:t>
            </a:r>
            <a:br>
              <a:rPr lang="en-US" dirty="0"/>
            </a:br>
            <a:r>
              <a:rPr lang="en-US" dirty="0"/>
              <a:t>Updated Accommodations Documents</a:t>
            </a:r>
          </a:p>
        </p:txBody>
      </p:sp>
      <p:sp>
        <p:nvSpPr>
          <p:cNvPr id="3" name="Content Placeholder 2">
            <a:extLst>
              <a:ext uri="{FF2B5EF4-FFF2-40B4-BE49-F238E27FC236}">
                <a16:creationId xmlns:a16="http://schemas.microsoft.com/office/drawing/2014/main" id="{0D814149-9B73-CC1A-3A80-9B919F0C399D}"/>
              </a:ext>
            </a:extLst>
          </p:cNvPr>
          <p:cNvSpPr>
            <a:spLocks noGrp="1"/>
          </p:cNvSpPr>
          <p:nvPr>
            <p:ph idx="1"/>
          </p:nvPr>
        </p:nvSpPr>
        <p:spPr/>
        <p:txBody>
          <a:bodyPr>
            <a:normAutofit/>
          </a:bodyPr>
          <a:lstStyle/>
          <a:p>
            <a:r>
              <a:rPr lang="en-US" dirty="0"/>
              <a:t>The following have been updated and are posted on the PDE website:</a:t>
            </a:r>
            <a:r>
              <a:rPr lang="en-US" sz="2400" dirty="0"/>
              <a:t> </a:t>
            </a:r>
            <a:r>
              <a:rPr lang="en-US" sz="2400" dirty="0">
                <a:solidFill>
                  <a:srgbClr val="0070C0"/>
                </a:solidFill>
                <a:hlinkClick r:id="rId3">
                  <a:extLst>
                    <a:ext uri="{A12FA001-AC4F-418D-AE19-62706E023703}">
                      <ahyp:hlinkClr xmlns:ahyp="http://schemas.microsoft.com/office/drawing/2018/hyperlinkcolor" val="tx"/>
                    </a:ext>
                  </a:extLst>
                </a:hlinkClick>
              </a:rPr>
              <a:t>Accommodations Webpage</a:t>
            </a:r>
          </a:p>
          <a:p>
            <a:pPr marL="457200" lvl="1" indent="0" algn="ctr">
              <a:spcBef>
                <a:spcPts val="400"/>
              </a:spcBef>
              <a:buClr>
                <a:srgbClr val="244061"/>
              </a:buClr>
              <a:buSzPts val="2000"/>
              <a:buNone/>
            </a:pPr>
            <a:r>
              <a:rPr lang="en-US" sz="2000" dirty="0">
                <a:solidFill>
                  <a:srgbClr val="0070C0"/>
                </a:solidFill>
                <a:hlinkClick r:id="rId3">
                  <a:extLst>
                    <a:ext uri="{A12FA001-AC4F-418D-AE19-62706E023703}">
                      <ahyp:hlinkClr xmlns:ahyp="http://schemas.microsoft.com/office/drawing/2018/hyperlinkcolor" val="tx"/>
                    </a:ext>
                  </a:extLst>
                </a:hlinkClick>
              </a:rPr>
              <a:t> </a:t>
            </a:r>
            <a:r>
              <a:rPr lang="en-US" sz="2000" dirty="0">
                <a:solidFill>
                  <a:srgbClr val="0070C0"/>
                </a:solidFill>
                <a:effectLst/>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4">
                  <a:extLst>
                    <a:ext uri="{A12FA001-AC4F-418D-AE19-62706E023703}">
                      <ahyp:hlinkClr xmlns:ahyp="http://schemas.microsoft.com/office/drawing/2018/hyperlinkcolor" val="tx"/>
                    </a:ext>
                  </a:extLst>
                </a:hlinkClick>
              </a:rPr>
              <a:t>Accommodations PowerPoint</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5">
                  <a:extLst>
                    <a:ext uri="{A12FA001-AC4F-418D-AE19-62706E023703}">
                      <ahyp:hlinkClr xmlns:ahyp="http://schemas.microsoft.com/office/drawing/2018/hyperlinkcolor" val="tx"/>
                    </a:ext>
                  </a:extLst>
                </a:hlinkClick>
              </a:rPr>
              <a:t>Accommodations Webinar Link</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6">
                  <a:extLst>
                    <a:ext uri="{A12FA001-AC4F-418D-AE19-62706E023703}">
                      <ahyp:hlinkClr xmlns:ahyp="http://schemas.microsoft.com/office/drawing/2018/hyperlinkcolor" val="tx"/>
                    </a:ext>
                  </a:extLst>
                </a:hlinkClick>
              </a:rPr>
              <a:t>Accommodations Guidelines</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latin typeface="+mn-lt"/>
                <a:ea typeface="Aptos" panose="020B0004020202020204" pitchFamily="34" charset="0"/>
                <a:cs typeface="Aptos" panose="020B0004020202020204" pitchFamily="34" charset="0"/>
                <a:hlinkClick r:id="rId7">
                  <a:extLst>
                    <a:ext uri="{A12FA001-AC4F-418D-AE19-62706E023703}">
                      <ahyp:hlinkClr xmlns:ahyp="http://schemas.microsoft.com/office/drawing/2018/hyperlinkcolor" val="tx"/>
                    </a:ext>
                  </a:extLst>
                </a:hlinkClick>
              </a:rPr>
              <a:t>Accommodations Guidelines for ELs</a:t>
            </a:r>
            <a:r>
              <a:rPr lang="en-US" sz="2400" dirty="0">
                <a:solidFill>
                  <a:srgbClr val="0070C0"/>
                </a:solidFill>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8">
                  <a:extLst>
                    <a:ext uri="{A12FA001-AC4F-418D-AE19-62706E023703}">
                      <ahyp:hlinkClr xmlns:ahyp="http://schemas.microsoft.com/office/drawing/2018/hyperlinkcolor" val="tx"/>
                    </a:ext>
                  </a:extLst>
                </a:hlinkClick>
              </a:rPr>
              <a:t>Read Aloud and Scribing Guidelines</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latin typeface="+mn-lt"/>
                <a:ea typeface="Aptos" panose="020B0004020202020204" pitchFamily="34" charset="0"/>
                <a:cs typeface="Aptos" panose="020B0004020202020204" pitchFamily="34" charset="0"/>
                <a:hlinkClick r:id="rId9">
                  <a:extLst>
                    <a:ext uri="{A12FA001-AC4F-418D-AE19-62706E023703}">
                      <ahyp:hlinkClr xmlns:ahyp="http://schemas.microsoft.com/office/drawing/2018/hyperlinkcolor" val="tx"/>
                    </a:ext>
                  </a:extLst>
                </a:hlinkClick>
              </a:rPr>
              <a:t>Mixed Mode Guidelines</a:t>
            </a:r>
            <a:endParaRPr lang="en-US" sz="2400" dirty="0">
              <a:solidFill>
                <a:srgbClr val="0070C0"/>
              </a:solidFill>
              <a:latin typeface="+mn-lt"/>
              <a:ea typeface="Aptos" panose="020B0004020202020204" pitchFamily="34" charset="0"/>
              <a:cs typeface="Aptos" panose="020B0004020202020204" pitchFamily="34" charset="0"/>
            </a:endParaRP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10">
                  <a:extLst>
                    <a:ext uri="{A12FA001-AC4F-418D-AE19-62706E023703}">
                      <ahyp:hlinkClr xmlns:ahyp="http://schemas.microsoft.com/office/drawing/2018/hyperlinkcolor" val="tx"/>
                    </a:ext>
                  </a:extLst>
                </a:hlinkClick>
              </a:rPr>
              <a:t>Supplemental Guidelines for ASL in VSL </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11">
                  <a:extLst>
                    <a:ext uri="{A12FA001-AC4F-418D-AE19-62706E023703}">
                      <ahyp:hlinkClr xmlns:ahyp="http://schemas.microsoft.com/office/drawing/2018/hyperlinkcolor" val="tx"/>
                    </a:ext>
                  </a:extLst>
                </a:hlinkClick>
              </a:rPr>
              <a:t>Unique Accommodations Assurance</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latin typeface="+mn-lt"/>
                <a:ea typeface="Aptos" panose="020B0004020202020204" pitchFamily="34" charset="0"/>
                <a:cs typeface="Aptos" panose="020B0004020202020204" pitchFamily="34" charset="0"/>
                <a:hlinkClick r:id="rId12">
                  <a:extLst>
                    <a:ext uri="{A12FA001-AC4F-418D-AE19-62706E023703}">
                      <ahyp:hlinkClr xmlns:ahyp="http://schemas.microsoft.com/office/drawing/2018/hyperlinkcolor" val="tx"/>
                    </a:ext>
                  </a:extLst>
                </a:hlinkClick>
              </a:rPr>
              <a:t>Confidentiality Agreement Form</a:t>
            </a:r>
            <a:r>
              <a:rPr lang="en-US" sz="2400" dirty="0">
                <a:solidFill>
                  <a:srgbClr val="0070C0"/>
                </a:solidFill>
                <a:latin typeface="+mn-lt"/>
                <a:ea typeface="Aptos" panose="020B0004020202020204" pitchFamily="34" charset="0"/>
                <a:cs typeface="Aptos" panose="020B0004020202020204" pitchFamily="34" charset="0"/>
              </a:rPr>
              <a:t>  </a:t>
            </a:r>
            <a:endParaRPr lang="en-US" sz="2400" dirty="0">
              <a:solidFill>
                <a:srgbClr val="0070C0"/>
              </a:solidFill>
              <a:effectLst/>
              <a:latin typeface="+mn-lt"/>
              <a:ea typeface="Aptos" panose="020B0004020202020204" pitchFamily="34" charset="0"/>
              <a:cs typeface="Aptos" panose="020B0004020202020204" pitchFamily="34" charset="0"/>
            </a:endParaRPr>
          </a:p>
        </p:txBody>
      </p:sp>
      <p:sp>
        <p:nvSpPr>
          <p:cNvPr id="4" name="Slide Number Placeholder 3">
            <a:extLst>
              <a:ext uri="{FF2B5EF4-FFF2-40B4-BE49-F238E27FC236}">
                <a16:creationId xmlns:a16="http://schemas.microsoft.com/office/drawing/2014/main" id="{1212DB7A-AA0D-D1A7-DAF9-04185B58B943}"/>
              </a:ext>
            </a:extLst>
          </p:cNvPr>
          <p:cNvSpPr>
            <a:spLocks noGrp="1"/>
          </p:cNvSpPr>
          <p:nvPr>
            <p:ph type="sldNum" sz="quarter" idx="12"/>
          </p:nvPr>
        </p:nvSpPr>
        <p:spPr/>
        <p:txBody>
          <a:bodyPr/>
          <a:lstStyle/>
          <a:p>
            <a:fld id="{B24F5015-3417-4B27-A586-E4CCF4D77832}" type="slidenum">
              <a:rPr lang="en-US" smtClean="0"/>
              <a:t>19</a:t>
            </a:fld>
            <a:endParaRPr lang="en-US" dirty="0"/>
          </a:p>
        </p:txBody>
      </p:sp>
    </p:spTree>
    <p:extLst>
      <p:ext uri="{BB962C8B-B14F-4D97-AF65-F5344CB8AC3E}">
        <p14:creationId xmlns:p14="http://schemas.microsoft.com/office/powerpoint/2010/main" val="4042426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E9801-F17D-3025-E769-C1AC50974CB8}"/>
              </a:ext>
            </a:extLst>
          </p:cNvPr>
          <p:cNvSpPr>
            <a:spLocks noGrp="1"/>
          </p:cNvSpPr>
          <p:nvPr>
            <p:ph type="title"/>
          </p:nvPr>
        </p:nvSpPr>
        <p:spPr/>
        <p:txBody>
          <a:bodyPr/>
          <a:lstStyle/>
          <a:p>
            <a:r>
              <a:rPr lang="en-US" dirty="0"/>
              <a:t>Disclaimer</a:t>
            </a:r>
          </a:p>
        </p:txBody>
      </p:sp>
      <p:sp>
        <p:nvSpPr>
          <p:cNvPr id="3" name="Content Placeholder 2">
            <a:extLst>
              <a:ext uri="{FF2B5EF4-FFF2-40B4-BE49-F238E27FC236}">
                <a16:creationId xmlns:a16="http://schemas.microsoft.com/office/drawing/2014/main" id="{99D90213-6B9F-C53B-5451-60609C213D8E}"/>
              </a:ext>
            </a:extLst>
          </p:cNvPr>
          <p:cNvSpPr>
            <a:spLocks noGrp="1"/>
          </p:cNvSpPr>
          <p:nvPr>
            <p:ph idx="1"/>
          </p:nvPr>
        </p:nvSpPr>
        <p:spPr/>
        <p:txBody>
          <a:bodyPr>
            <a:noAutofit/>
          </a:bodyPr>
          <a:lstStyle/>
          <a:p>
            <a:r>
              <a:rPr lang="en-US" dirty="0"/>
              <a:t>Since this document contains the PDE logo, please adhere to the following guidelines as you use this document:</a:t>
            </a:r>
          </a:p>
          <a:p>
            <a:r>
              <a:rPr lang="en-US" dirty="0"/>
              <a:t>You may edit the slides on pages </a:t>
            </a:r>
            <a:r>
              <a:rPr lang="en-US" dirty="0">
                <a:highlight>
                  <a:srgbClr val="00FFFF"/>
                </a:highlight>
              </a:rPr>
              <a:t>1, 12, 13, 21, 23, 25, 27, 28, and 30</a:t>
            </a:r>
            <a:r>
              <a:rPr lang="en-US" dirty="0"/>
              <a:t>.  These slides contain information specific to your LEA.  </a:t>
            </a:r>
          </a:p>
          <a:p>
            <a:r>
              <a:rPr lang="en-US" dirty="0"/>
              <a:t>If you are only administering the PSSA assessments, you may delete the slides for the Keystone Exams, and vice-versa. </a:t>
            </a:r>
          </a:p>
          <a:p>
            <a:r>
              <a:rPr lang="en-US" dirty="0"/>
              <a:t>The content of other slides should not be edited. </a:t>
            </a:r>
          </a:p>
          <a:p>
            <a:r>
              <a:rPr lang="en-US" dirty="0"/>
              <a:t>You may edit the order of the slides.</a:t>
            </a:r>
          </a:p>
        </p:txBody>
      </p:sp>
      <p:sp>
        <p:nvSpPr>
          <p:cNvPr id="4" name="Slide Number Placeholder 3">
            <a:extLst>
              <a:ext uri="{FF2B5EF4-FFF2-40B4-BE49-F238E27FC236}">
                <a16:creationId xmlns:a16="http://schemas.microsoft.com/office/drawing/2014/main" id="{408F12F3-A79B-789D-1A5B-826CFB53674D}"/>
              </a:ext>
            </a:extLst>
          </p:cNvPr>
          <p:cNvSpPr>
            <a:spLocks noGrp="1"/>
          </p:cNvSpPr>
          <p:nvPr>
            <p:ph type="sldNum" sz="quarter" idx="12"/>
          </p:nvPr>
        </p:nvSpPr>
        <p:spPr/>
        <p:txBody>
          <a:bodyPr/>
          <a:lstStyle/>
          <a:p>
            <a:fld id="{B24F5015-3417-4B27-A586-E4CCF4D77832}" type="slidenum">
              <a:rPr lang="en-US" smtClean="0"/>
              <a:t>2</a:t>
            </a:fld>
            <a:endParaRPr lang="en-US"/>
          </a:p>
        </p:txBody>
      </p:sp>
    </p:spTree>
    <p:extLst>
      <p:ext uri="{BB962C8B-B14F-4D97-AF65-F5344CB8AC3E}">
        <p14:creationId xmlns:p14="http://schemas.microsoft.com/office/powerpoint/2010/main" val="29780041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Distribution and Collection of Secure Materials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20</a:t>
            </a:fld>
            <a:endParaRPr lang="en-US"/>
          </a:p>
        </p:txBody>
      </p:sp>
    </p:spTree>
    <p:extLst>
      <p:ext uri="{BB962C8B-B14F-4D97-AF65-F5344CB8AC3E}">
        <p14:creationId xmlns:p14="http://schemas.microsoft.com/office/powerpoint/2010/main" val="13020786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DF64B9-EB15-CA65-E034-04C4D265DC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E24E57-0D0F-E87D-2D0E-EF9B40857F83}"/>
              </a:ext>
            </a:extLst>
          </p:cNvPr>
          <p:cNvSpPr>
            <a:spLocks noGrp="1"/>
          </p:cNvSpPr>
          <p:nvPr>
            <p:ph type="title"/>
          </p:nvPr>
        </p:nvSpPr>
        <p:spPr/>
        <p:txBody>
          <a:bodyPr>
            <a:normAutofit/>
          </a:bodyPr>
          <a:lstStyle/>
          <a:p>
            <a:r>
              <a:rPr lang="en-US" dirty="0"/>
              <a:t>Distribution and Collection of </a:t>
            </a:r>
            <a:br>
              <a:rPr lang="en-US" dirty="0"/>
            </a:br>
            <a:r>
              <a:rPr lang="en-US" dirty="0"/>
              <a:t>Secure Materials</a:t>
            </a:r>
            <a:r>
              <a:rPr lang="en-US" sz="4000" dirty="0"/>
              <a:t> </a:t>
            </a:r>
          </a:p>
        </p:txBody>
      </p:sp>
      <p:sp>
        <p:nvSpPr>
          <p:cNvPr id="3" name="Content Placeholder 2">
            <a:extLst>
              <a:ext uri="{FF2B5EF4-FFF2-40B4-BE49-F238E27FC236}">
                <a16:creationId xmlns:a16="http://schemas.microsoft.com/office/drawing/2014/main" id="{6958F3C8-23E5-F297-4972-7F172DE2B932}"/>
              </a:ext>
            </a:extLst>
          </p:cNvPr>
          <p:cNvSpPr>
            <a:spLocks noGrp="1"/>
          </p:cNvSpPr>
          <p:nvPr>
            <p:ph idx="1"/>
          </p:nvPr>
        </p:nvSpPr>
        <p:spPr/>
        <p:txBody>
          <a:bodyPr>
            <a:normAutofit/>
          </a:bodyPr>
          <a:lstStyle/>
          <a:p>
            <a:pPr marL="285750" indent="-285750"/>
            <a:r>
              <a:rPr lang="en-US" sz="3600" dirty="0">
                <a:highlight>
                  <a:srgbClr val="00FFFF"/>
                </a:highlight>
                <a:latin typeface="Arial" panose="020B0604020202020204" pitchFamily="34" charset="0"/>
                <a:cs typeface="Arial" panose="020B0604020202020204" pitchFamily="34" charset="0"/>
              </a:rPr>
              <a:t>Enter</a:t>
            </a:r>
            <a:r>
              <a:rPr lang="en-US" sz="3600" dirty="0">
                <a:latin typeface="Arial" panose="020B0604020202020204" pitchFamily="34" charset="0"/>
                <a:cs typeface="Arial" panose="020B0604020202020204" pitchFamily="34" charset="0"/>
              </a:rPr>
              <a:t> procedures for distribution and collection of test tickets.</a:t>
            </a:r>
          </a:p>
          <a:p>
            <a:pPr marL="285750" indent="-285750">
              <a:buFont typeface="Arial" panose="020B0604020202020204" pitchFamily="34" charset="0"/>
              <a:buChar char="•"/>
            </a:pPr>
            <a:r>
              <a:rPr lang="en-US" sz="3600" dirty="0"/>
              <a:t>SACs should have TAs count test tickets prior to signing the sign out/sign in sheet when distributing test tickets and when collecting test tickets.</a:t>
            </a:r>
          </a:p>
          <a:p>
            <a:pPr marL="285750" indent="-285750"/>
            <a:r>
              <a:rPr lang="en-US" sz="3600" dirty="0">
                <a:latin typeface="Arial" panose="020B0604020202020204" pitchFamily="34" charset="0"/>
                <a:cs typeface="Arial" panose="020B0604020202020204" pitchFamily="34" charset="0"/>
              </a:rPr>
              <a:t>Test security and accounting of materials are of u</a:t>
            </a:r>
            <a:r>
              <a:rPr lang="en-US" sz="3600" dirty="0"/>
              <a:t>tmost importance.</a:t>
            </a:r>
            <a:r>
              <a:rPr lang="en-US" sz="4000" dirty="0"/>
              <a:t> </a:t>
            </a:r>
            <a:endParaRPr lang="en-US" sz="3600" dirty="0">
              <a:highlight>
                <a:srgbClr val="00FFFF"/>
              </a:highlight>
            </a:endParaRPr>
          </a:p>
          <a:p>
            <a:pPr marL="0" indent="0">
              <a:buNone/>
            </a:pPr>
            <a:endParaRPr lang="en-US" dirty="0"/>
          </a:p>
        </p:txBody>
      </p:sp>
      <p:sp>
        <p:nvSpPr>
          <p:cNvPr id="5" name="Slide Number Placeholder 4">
            <a:extLst>
              <a:ext uri="{FF2B5EF4-FFF2-40B4-BE49-F238E27FC236}">
                <a16:creationId xmlns:a16="http://schemas.microsoft.com/office/drawing/2014/main" id="{26A7CCCE-D423-8450-27C1-BF58ADCC3B44}"/>
              </a:ext>
            </a:extLst>
          </p:cNvPr>
          <p:cNvSpPr>
            <a:spLocks noGrp="1"/>
          </p:cNvSpPr>
          <p:nvPr>
            <p:ph type="sldNum" sz="quarter" idx="12"/>
          </p:nvPr>
        </p:nvSpPr>
        <p:spPr/>
        <p:txBody>
          <a:bodyPr/>
          <a:lstStyle/>
          <a:p>
            <a:fld id="{B24F5015-3417-4B27-A586-E4CCF4D77832}" type="slidenum">
              <a:rPr lang="en-US" smtClean="0"/>
              <a:t>21</a:t>
            </a:fld>
            <a:endParaRPr lang="en-US"/>
          </a:p>
        </p:txBody>
      </p:sp>
    </p:spTree>
    <p:extLst>
      <p:ext uri="{BB962C8B-B14F-4D97-AF65-F5344CB8AC3E}">
        <p14:creationId xmlns:p14="http://schemas.microsoft.com/office/powerpoint/2010/main" val="35051536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B2D0E6-3F7C-2754-CBC7-FE73555DD2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595374-67E1-F291-C0E4-7B1D007A5BA0}"/>
              </a:ext>
            </a:extLst>
          </p:cNvPr>
          <p:cNvSpPr>
            <a:spLocks noGrp="1"/>
          </p:cNvSpPr>
          <p:nvPr>
            <p:ph type="title"/>
          </p:nvPr>
        </p:nvSpPr>
        <p:spPr/>
        <p:txBody>
          <a:bodyPr>
            <a:normAutofit/>
          </a:bodyPr>
          <a:lstStyle/>
          <a:p>
            <a:r>
              <a:rPr lang="en-US" dirty="0"/>
              <a:t>Testing Locations</a:t>
            </a:r>
          </a:p>
        </p:txBody>
      </p:sp>
      <p:sp>
        <p:nvSpPr>
          <p:cNvPr id="5" name="Slide Number Placeholder 4">
            <a:extLst>
              <a:ext uri="{FF2B5EF4-FFF2-40B4-BE49-F238E27FC236}">
                <a16:creationId xmlns:a16="http://schemas.microsoft.com/office/drawing/2014/main" id="{5A700BC7-34CF-ADA3-4C5E-0217E72F4627}"/>
              </a:ext>
            </a:extLst>
          </p:cNvPr>
          <p:cNvSpPr>
            <a:spLocks noGrp="1"/>
          </p:cNvSpPr>
          <p:nvPr>
            <p:ph type="sldNum" sz="quarter" idx="12"/>
          </p:nvPr>
        </p:nvSpPr>
        <p:spPr/>
        <p:txBody>
          <a:bodyPr/>
          <a:lstStyle/>
          <a:p>
            <a:fld id="{B24F5015-3417-4B27-A586-E4CCF4D77832}" type="slidenum">
              <a:rPr lang="en-US" smtClean="0"/>
              <a:t>22</a:t>
            </a:fld>
            <a:endParaRPr lang="en-US"/>
          </a:p>
        </p:txBody>
      </p:sp>
    </p:spTree>
    <p:extLst>
      <p:ext uri="{BB962C8B-B14F-4D97-AF65-F5344CB8AC3E}">
        <p14:creationId xmlns:p14="http://schemas.microsoft.com/office/powerpoint/2010/main" val="24004685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45E776-046C-49F1-DCC7-C899AC8B2F9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A8890AF-86B3-27A9-CC01-F2D8D4ABDB2E}"/>
              </a:ext>
            </a:extLst>
          </p:cNvPr>
          <p:cNvSpPr>
            <a:spLocks noGrp="1"/>
          </p:cNvSpPr>
          <p:nvPr>
            <p:ph type="title"/>
          </p:nvPr>
        </p:nvSpPr>
        <p:spPr/>
        <p:txBody>
          <a:bodyPr>
            <a:normAutofit/>
          </a:bodyPr>
          <a:lstStyle/>
          <a:p>
            <a:r>
              <a:rPr lang="en-US" dirty="0"/>
              <a:t>Testing Locations</a:t>
            </a:r>
          </a:p>
        </p:txBody>
      </p:sp>
      <p:sp>
        <p:nvSpPr>
          <p:cNvPr id="3" name="Content Placeholder 2">
            <a:extLst>
              <a:ext uri="{FF2B5EF4-FFF2-40B4-BE49-F238E27FC236}">
                <a16:creationId xmlns:a16="http://schemas.microsoft.com/office/drawing/2014/main" id="{FF86729D-2C5F-BCD7-DC9C-269174C90377}"/>
              </a:ext>
            </a:extLst>
          </p:cNvPr>
          <p:cNvSpPr>
            <a:spLocks noGrp="1"/>
          </p:cNvSpPr>
          <p:nvPr>
            <p:ph idx="1"/>
          </p:nvPr>
        </p:nvSpPr>
        <p:spPr/>
        <p:txBody>
          <a:bodyPr>
            <a:normAutofit/>
          </a:bodyPr>
          <a:lstStyle/>
          <a:p>
            <a:pPr marL="285750" indent="-285750"/>
            <a:r>
              <a:rPr lang="en-US" sz="3600" dirty="0">
                <a:highlight>
                  <a:srgbClr val="00FFFF"/>
                </a:highlight>
              </a:rPr>
              <a:t>Enter</a:t>
            </a:r>
            <a:r>
              <a:rPr lang="en-US" sz="3600" dirty="0"/>
              <a:t> </a:t>
            </a:r>
            <a:r>
              <a:rPr lang="en-US" sz="3600" dirty="0">
                <a:latin typeface="Arial" panose="020B0604020202020204" pitchFamily="34" charset="0"/>
                <a:cs typeface="Arial" panose="020B0604020202020204" pitchFamily="34" charset="0"/>
              </a:rPr>
              <a:t>testing locations</a:t>
            </a:r>
          </a:p>
          <a:p>
            <a:pPr marL="285750" indent="-285750"/>
            <a:endParaRPr lang="en-US" sz="3600" dirty="0">
              <a:highlight>
                <a:srgbClr val="00FFFF"/>
              </a:highlight>
            </a:endParaRPr>
          </a:p>
          <a:p>
            <a:pPr marL="0" indent="0">
              <a:buNone/>
            </a:pPr>
            <a:endParaRPr lang="en-US" dirty="0"/>
          </a:p>
        </p:txBody>
      </p:sp>
      <p:sp>
        <p:nvSpPr>
          <p:cNvPr id="5" name="Slide Number Placeholder 4">
            <a:extLst>
              <a:ext uri="{FF2B5EF4-FFF2-40B4-BE49-F238E27FC236}">
                <a16:creationId xmlns:a16="http://schemas.microsoft.com/office/drawing/2014/main" id="{5E196D5A-17A4-31D3-D646-E6D7094838F4}"/>
              </a:ext>
            </a:extLst>
          </p:cNvPr>
          <p:cNvSpPr>
            <a:spLocks noGrp="1"/>
          </p:cNvSpPr>
          <p:nvPr>
            <p:ph type="sldNum" sz="quarter" idx="12"/>
          </p:nvPr>
        </p:nvSpPr>
        <p:spPr/>
        <p:txBody>
          <a:bodyPr/>
          <a:lstStyle/>
          <a:p>
            <a:fld id="{B24F5015-3417-4B27-A586-E4CCF4D77832}" type="slidenum">
              <a:rPr lang="en-US" smtClean="0"/>
              <a:t>23</a:t>
            </a:fld>
            <a:endParaRPr lang="en-US"/>
          </a:p>
        </p:txBody>
      </p:sp>
    </p:spTree>
    <p:extLst>
      <p:ext uri="{BB962C8B-B14F-4D97-AF65-F5344CB8AC3E}">
        <p14:creationId xmlns:p14="http://schemas.microsoft.com/office/powerpoint/2010/main" val="5650644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AD2530-EC8F-D870-FA5E-36562FB53A0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BCC451-B354-C9C2-07E7-33FEFEA02FBE}"/>
              </a:ext>
            </a:extLst>
          </p:cNvPr>
          <p:cNvSpPr>
            <a:spLocks noGrp="1"/>
          </p:cNvSpPr>
          <p:nvPr>
            <p:ph type="title"/>
          </p:nvPr>
        </p:nvSpPr>
        <p:spPr/>
        <p:txBody>
          <a:bodyPr/>
          <a:lstStyle/>
          <a:p>
            <a:r>
              <a:rPr lang="en-US" dirty="0"/>
              <a:t>Attendance Procedures</a:t>
            </a:r>
          </a:p>
        </p:txBody>
      </p:sp>
      <p:sp>
        <p:nvSpPr>
          <p:cNvPr id="5" name="Slide Number Placeholder 4">
            <a:extLst>
              <a:ext uri="{FF2B5EF4-FFF2-40B4-BE49-F238E27FC236}">
                <a16:creationId xmlns:a16="http://schemas.microsoft.com/office/drawing/2014/main" id="{AAD40991-DD8E-DDE2-8BD6-C2B15D08E97F}"/>
              </a:ext>
            </a:extLst>
          </p:cNvPr>
          <p:cNvSpPr>
            <a:spLocks noGrp="1"/>
          </p:cNvSpPr>
          <p:nvPr>
            <p:ph type="sldNum" sz="quarter" idx="12"/>
          </p:nvPr>
        </p:nvSpPr>
        <p:spPr/>
        <p:txBody>
          <a:bodyPr/>
          <a:lstStyle/>
          <a:p>
            <a:fld id="{B24F5015-3417-4B27-A586-E4CCF4D77832}" type="slidenum">
              <a:rPr lang="en-US" smtClean="0"/>
              <a:t>24</a:t>
            </a:fld>
            <a:endParaRPr lang="en-US"/>
          </a:p>
        </p:txBody>
      </p:sp>
    </p:spTree>
    <p:extLst>
      <p:ext uri="{BB962C8B-B14F-4D97-AF65-F5344CB8AC3E}">
        <p14:creationId xmlns:p14="http://schemas.microsoft.com/office/powerpoint/2010/main" val="24499673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C7B74B-BFB2-6B0B-B77E-7187648DDC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6CA36A9-73CB-7BB6-E124-934E68D01081}"/>
              </a:ext>
            </a:extLst>
          </p:cNvPr>
          <p:cNvSpPr>
            <a:spLocks noGrp="1"/>
          </p:cNvSpPr>
          <p:nvPr>
            <p:ph type="title"/>
          </p:nvPr>
        </p:nvSpPr>
        <p:spPr/>
        <p:txBody>
          <a:bodyPr>
            <a:normAutofit/>
          </a:bodyPr>
          <a:lstStyle/>
          <a:p>
            <a:r>
              <a:rPr lang="en-US" dirty="0"/>
              <a:t>Attendance Procedures</a:t>
            </a:r>
          </a:p>
        </p:txBody>
      </p:sp>
      <p:sp>
        <p:nvSpPr>
          <p:cNvPr id="3" name="Content Placeholder 2">
            <a:extLst>
              <a:ext uri="{FF2B5EF4-FFF2-40B4-BE49-F238E27FC236}">
                <a16:creationId xmlns:a16="http://schemas.microsoft.com/office/drawing/2014/main" id="{01F32FA8-5E47-FE75-DF38-073DFD22CAB5}"/>
              </a:ext>
            </a:extLst>
          </p:cNvPr>
          <p:cNvSpPr>
            <a:spLocks noGrp="1"/>
          </p:cNvSpPr>
          <p:nvPr>
            <p:ph idx="1"/>
          </p:nvPr>
        </p:nvSpPr>
        <p:spPr/>
        <p:txBody>
          <a:bodyPr>
            <a:normAutofit/>
          </a:bodyPr>
          <a:lstStyle/>
          <a:p>
            <a:pPr marL="285750" indent="-285750"/>
            <a:r>
              <a:rPr lang="en-US" sz="3600" dirty="0">
                <a:highlight>
                  <a:srgbClr val="00FFFF"/>
                </a:highlight>
              </a:rPr>
              <a:t>Enter</a:t>
            </a:r>
            <a:r>
              <a:rPr lang="en-US" sz="3600" dirty="0"/>
              <a:t> attendance procedures</a:t>
            </a:r>
          </a:p>
          <a:p>
            <a:pPr marL="285750" indent="-285750"/>
            <a:endParaRPr lang="en-US" sz="3600" dirty="0">
              <a:highlight>
                <a:srgbClr val="00FFFF"/>
              </a:highlight>
            </a:endParaRPr>
          </a:p>
          <a:p>
            <a:pPr marL="0" indent="0">
              <a:buNone/>
            </a:pPr>
            <a:endParaRPr lang="en-US" dirty="0"/>
          </a:p>
        </p:txBody>
      </p:sp>
      <p:sp>
        <p:nvSpPr>
          <p:cNvPr id="5" name="Slide Number Placeholder 4">
            <a:extLst>
              <a:ext uri="{FF2B5EF4-FFF2-40B4-BE49-F238E27FC236}">
                <a16:creationId xmlns:a16="http://schemas.microsoft.com/office/drawing/2014/main" id="{A027BA07-B478-7218-0387-9AEC825A380F}"/>
              </a:ext>
            </a:extLst>
          </p:cNvPr>
          <p:cNvSpPr>
            <a:spLocks noGrp="1"/>
          </p:cNvSpPr>
          <p:nvPr>
            <p:ph type="sldNum" sz="quarter" idx="12"/>
          </p:nvPr>
        </p:nvSpPr>
        <p:spPr/>
        <p:txBody>
          <a:bodyPr/>
          <a:lstStyle/>
          <a:p>
            <a:fld id="{B24F5015-3417-4B27-A586-E4CCF4D77832}" type="slidenum">
              <a:rPr lang="en-US" smtClean="0"/>
              <a:t>25</a:t>
            </a:fld>
            <a:endParaRPr lang="en-US"/>
          </a:p>
        </p:txBody>
      </p:sp>
    </p:spTree>
    <p:extLst>
      <p:ext uri="{BB962C8B-B14F-4D97-AF65-F5344CB8AC3E}">
        <p14:creationId xmlns:p14="http://schemas.microsoft.com/office/powerpoint/2010/main" val="35209500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1D9D02-0E4D-2573-953D-DAC0EDDB21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ED0D87C-ABF2-6D75-2F91-4AEA403E5A4C}"/>
              </a:ext>
            </a:extLst>
          </p:cNvPr>
          <p:cNvSpPr>
            <a:spLocks noGrp="1"/>
          </p:cNvSpPr>
          <p:nvPr>
            <p:ph type="title"/>
          </p:nvPr>
        </p:nvSpPr>
        <p:spPr/>
        <p:txBody>
          <a:bodyPr/>
          <a:lstStyle/>
          <a:p>
            <a:r>
              <a:rPr lang="en-US" dirty="0"/>
              <a:t>Extended Time and Restroom Procedures</a:t>
            </a:r>
          </a:p>
        </p:txBody>
      </p:sp>
      <p:sp>
        <p:nvSpPr>
          <p:cNvPr id="5" name="Slide Number Placeholder 4">
            <a:extLst>
              <a:ext uri="{FF2B5EF4-FFF2-40B4-BE49-F238E27FC236}">
                <a16:creationId xmlns:a16="http://schemas.microsoft.com/office/drawing/2014/main" id="{4F036369-A08D-E946-C231-FDEEC077CA23}"/>
              </a:ext>
            </a:extLst>
          </p:cNvPr>
          <p:cNvSpPr>
            <a:spLocks noGrp="1"/>
          </p:cNvSpPr>
          <p:nvPr>
            <p:ph type="sldNum" sz="quarter" idx="12"/>
          </p:nvPr>
        </p:nvSpPr>
        <p:spPr/>
        <p:txBody>
          <a:bodyPr/>
          <a:lstStyle/>
          <a:p>
            <a:fld id="{B24F5015-3417-4B27-A586-E4CCF4D77832}" type="slidenum">
              <a:rPr lang="en-US" smtClean="0"/>
              <a:t>26</a:t>
            </a:fld>
            <a:endParaRPr lang="en-US"/>
          </a:p>
        </p:txBody>
      </p:sp>
    </p:spTree>
    <p:extLst>
      <p:ext uri="{BB962C8B-B14F-4D97-AF65-F5344CB8AC3E}">
        <p14:creationId xmlns:p14="http://schemas.microsoft.com/office/powerpoint/2010/main" val="16269643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Extended Time Procedures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85000" lnSpcReduction="20000"/>
          </a:bodyPr>
          <a:lstStyle/>
          <a:p>
            <a:pPr marL="285750" indent="-285750"/>
            <a:r>
              <a:rPr lang="en-US" sz="3600" dirty="0"/>
              <a:t>Enter </a:t>
            </a:r>
            <a:r>
              <a:rPr lang="en-US" sz="3600" dirty="0">
                <a:highlight>
                  <a:srgbClr val="00FFFF"/>
                </a:highlight>
              </a:rPr>
              <a:t>extended time procedures.</a:t>
            </a:r>
          </a:p>
          <a:p>
            <a:pPr marL="285750" indent="-285750"/>
            <a:r>
              <a:rPr lang="en-US" sz="3600" dirty="0"/>
              <a:t>Students should receive the time needed to complete the assessment.</a:t>
            </a:r>
          </a:p>
          <a:p>
            <a:pPr marL="285750" indent="-285750"/>
            <a:r>
              <a:rPr lang="en-US" sz="3600" dirty="0"/>
              <a:t>Students should log out of the testing platform temporarily by using the </a:t>
            </a:r>
            <a:r>
              <a:rPr lang="en-US" sz="3600" b="1" dirty="0"/>
              <a:t>Pause</a:t>
            </a:r>
            <a:r>
              <a:rPr lang="en-US" sz="3600" dirty="0"/>
              <a:t> button. </a:t>
            </a:r>
          </a:p>
          <a:p>
            <a:pPr marL="285750" indent="-285750"/>
            <a:r>
              <a:rPr lang="en-US" sz="3600" dirty="0"/>
              <a:t>Students should </a:t>
            </a:r>
            <a:r>
              <a:rPr lang="en-US" sz="3600" b="1" dirty="0"/>
              <a:t>not</a:t>
            </a:r>
            <a:r>
              <a:rPr lang="en-US" sz="3600" dirty="0"/>
              <a:t> exit the test.</a:t>
            </a:r>
          </a:p>
          <a:p>
            <a:pPr marL="285750" indent="-285750"/>
            <a:r>
              <a:rPr lang="en-US" sz="3600" dirty="0"/>
              <a:t>TAs should transport all testing materials and escort students to the designated location.</a:t>
            </a:r>
          </a:p>
          <a:p>
            <a:pPr marL="285750" indent="-285750"/>
            <a:r>
              <a:rPr lang="en-US" sz="3600" dirty="0"/>
              <a:t>TAs who are supervising extended time location should maintain a record of students and a seating chart.</a:t>
            </a: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27</a:t>
            </a:fld>
            <a:endParaRPr lang="en-US"/>
          </a:p>
        </p:txBody>
      </p:sp>
    </p:spTree>
    <p:extLst>
      <p:ext uri="{BB962C8B-B14F-4D97-AF65-F5344CB8AC3E}">
        <p14:creationId xmlns:p14="http://schemas.microsoft.com/office/powerpoint/2010/main" val="27563520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Restroom Procedures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r>
              <a:rPr lang="en-US" sz="3600" dirty="0"/>
              <a:t>Enter </a:t>
            </a:r>
            <a:r>
              <a:rPr lang="en-US" sz="3600" dirty="0">
                <a:highlight>
                  <a:srgbClr val="00FFFF"/>
                </a:highlight>
              </a:rPr>
              <a:t>restroom procedures.</a:t>
            </a:r>
          </a:p>
          <a:p>
            <a:pPr marL="285750" indent="-285750"/>
            <a:r>
              <a:rPr lang="en-US" sz="3600" dirty="0"/>
              <a:t>Proctors or hallway monitors should escort students to the restroom one at a time to prevent students from discussing test material. </a:t>
            </a:r>
          </a:p>
          <a:p>
            <a:pPr marL="285750" indent="-285750"/>
            <a:r>
              <a:rPr lang="en-US" sz="3600" dirty="0"/>
              <a:t>Students should log out of the testing platform temporarily by using the </a:t>
            </a:r>
            <a:r>
              <a:rPr lang="en-US" sz="3600" b="1" dirty="0"/>
              <a:t>Pause</a:t>
            </a:r>
            <a:r>
              <a:rPr lang="en-US" sz="3600" dirty="0"/>
              <a:t> button. </a:t>
            </a:r>
          </a:p>
          <a:p>
            <a:pPr marL="285750" indent="-285750"/>
            <a:r>
              <a:rPr lang="en-US" sz="3600" dirty="0"/>
              <a:t>Students should </a:t>
            </a:r>
            <a:r>
              <a:rPr lang="en-US" sz="3600" b="1" dirty="0"/>
              <a:t>not</a:t>
            </a:r>
            <a:r>
              <a:rPr lang="en-US" sz="3600" dirty="0"/>
              <a:t> exit the test.</a:t>
            </a:r>
          </a:p>
          <a:p>
            <a:pPr marL="0" indent="0">
              <a:buNone/>
            </a:pPr>
            <a:endParaRPr lang="en-US" sz="3600" dirty="0">
              <a:highlight>
                <a:srgbClr val="00FFFF"/>
              </a:highlight>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28</a:t>
            </a:fld>
            <a:endParaRPr lang="en-US"/>
          </a:p>
        </p:txBody>
      </p:sp>
    </p:spTree>
    <p:extLst>
      <p:ext uri="{BB962C8B-B14F-4D97-AF65-F5344CB8AC3E}">
        <p14:creationId xmlns:p14="http://schemas.microsoft.com/office/powerpoint/2010/main" val="34554587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Emergency Procedures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29</a:t>
            </a:fld>
            <a:endParaRPr lang="en-US"/>
          </a:p>
        </p:txBody>
      </p:sp>
    </p:spTree>
    <p:extLst>
      <p:ext uri="{BB962C8B-B14F-4D97-AF65-F5344CB8AC3E}">
        <p14:creationId xmlns:p14="http://schemas.microsoft.com/office/powerpoint/2010/main" val="4047135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Who Needs to Attend this Training Session?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a:t>
            </a:fld>
            <a:endParaRPr lang="en-US"/>
          </a:p>
        </p:txBody>
      </p:sp>
    </p:spTree>
    <p:extLst>
      <p:ext uri="{BB962C8B-B14F-4D97-AF65-F5344CB8AC3E}">
        <p14:creationId xmlns:p14="http://schemas.microsoft.com/office/powerpoint/2010/main" val="29192353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Emergency Procedures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r>
              <a:rPr lang="en-US" sz="3600" dirty="0"/>
              <a:t>Enter </a:t>
            </a:r>
            <a:r>
              <a:rPr lang="en-US" sz="3600" dirty="0">
                <a:highlight>
                  <a:srgbClr val="00FFFF"/>
                </a:highlight>
              </a:rPr>
              <a:t>emergency procedures.</a:t>
            </a:r>
          </a:p>
          <a:p>
            <a:pPr marL="285750" indent="-285750"/>
            <a:r>
              <a:rPr lang="en-US" sz="3600" dirty="0"/>
              <a:t>TAs should secure the testing materials and lock the classroom as they leave. </a:t>
            </a:r>
          </a:p>
          <a:p>
            <a:pPr marL="285750" indent="-285750"/>
            <a:r>
              <a:rPr lang="en-US" sz="3600" dirty="0"/>
              <a:t>TAs, proctors or hallway monitors should escort students to the designated area and take attendance.</a:t>
            </a:r>
          </a:p>
          <a:p>
            <a:pPr marL="285750" indent="-285750"/>
            <a:r>
              <a:rPr lang="en-US" sz="3600" dirty="0"/>
              <a:t>Do not allow students to discuss test material. </a:t>
            </a:r>
          </a:p>
          <a:p>
            <a:pPr marL="0" indent="0">
              <a:buNone/>
            </a:pPr>
            <a:endParaRPr lang="en-US" sz="3600" dirty="0">
              <a:highlight>
                <a:srgbClr val="00FFFF"/>
              </a:highlight>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30</a:t>
            </a:fld>
            <a:endParaRPr lang="en-US"/>
          </a:p>
        </p:txBody>
      </p:sp>
    </p:spTree>
    <p:extLst>
      <p:ext uri="{BB962C8B-B14F-4D97-AF65-F5344CB8AC3E}">
        <p14:creationId xmlns:p14="http://schemas.microsoft.com/office/powerpoint/2010/main" val="5695043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sz="6000" dirty="0">
                <a:latin typeface="Arial" panose="020B0604020202020204" pitchFamily="34" charset="0"/>
                <a:cs typeface="Arial" panose="020B0604020202020204" pitchFamily="34" charset="0"/>
              </a:rPr>
              <a:t>Qualifications for TAs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31</a:t>
            </a:fld>
            <a:endParaRPr lang="en-US"/>
          </a:p>
        </p:txBody>
      </p:sp>
    </p:spTree>
    <p:extLst>
      <p:ext uri="{BB962C8B-B14F-4D97-AF65-F5344CB8AC3E}">
        <p14:creationId xmlns:p14="http://schemas.microsoft.com/office/powerpoint/2010/main" val="14246904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Qualifications for </a:t>
            </a:r>
            <a:br>
              <a:rPr lang="en-US" dirty="0"/>
            </a:br>
            <a:r>
              <a:rPr lang="en-US" dirty="0"/>
              <a:t>Test Administrators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92500"/>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Employed or contracted directly or indirectly including student teachers who are employed by the LEA. </a:t>
            </a:r>
          </a:p>
          <a:p>
            <a:pPr marL="742950" lvl="1" indent="-285750"/>
            <a:r>
              <a:rPr lang="en-US" sz="3200" dirty="0">
                <a:latin typeface="Arial" panose="020B0604020202020204" pitchFamily="34" charset="0"/>
                <a:cs typeface="Arial" panose="020B0604020202020204" pitchFamily="34" charset="0"/>
              </a:rPr>
              <a:t>Student teachers not employed by LEA may observe if they attend SAC training and complete the PSTAT. </a:t>
            </a:r>
            <a:endParaRPr lang="en-US" sz="3200" dirty="0">
              <a:solidFill>
                <a:srgbClr val="FF000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3600" dirty="0"/>
              <a:t>Completes PSTAT modules annually.</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Trained by SAC annually.</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Not forbidden from servin</a:t>
            </a:r>
            <a:r>
              <a:rPr lang="en-US" sz="3600" dirty="0"/>
              <a:t>g</a:t>
            </a:r>
            <a:r>
              <a:rPr lang="en-US" sz="3600" dirty="0">
                <a:latin typeface="Arial" panose="020B0604020202020204" pitchFamily="34" charset="0"/>
                <a:cs typeface="Arial" panose="020B0604020202020204" pitchFamily="34" charset="0"/>
              </a:rPr>
              <a:t> as a TA/Proctor by PDE.</a:t>
            </a:r>
          </a:p>
          <a:p>
            <a:pPr marL="285750" indent="-285750">
              <a:buFont typeface="Arial" panose="020B0604020202020204" pitchFamily="34" charset="0"/>
              <a:buChar char="•"/>
            </a:pPr>
            <a:r>
              <a:rPr lang="en-US" sz="3600" dirty="0"/>
              <a:t>TSS and PCA may not serve as TA</a:t>
            </a:r>
            <a:r>
              <a:rPr lang="en-US" sz="3600"/>
              <a:t>/Proctor</a:t>
            </a:r>
            <a:r>
              <a:rPr lang="en-US" sz="3600" dirty="0"/>
              <a:t>.</a:t>
            </a:r>
            <a:r>
              <a:rPr lang="en-US" sz="3600" dirty="0">
                <a:latin typeface="Arial" panose="020B0604020202020204" pitchFamily="34" charset="0"/>
                <a:cs typeface="Arial" panose="020B0604020202020204" pitchFamily="34" charset="0"/>
              </a:rPr>
              <a:t>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32</a:t>
            </a:fld>
            <a:endParaRPr lang="en-US" dirty="0"/>
          </a:p>
        </p:txBody>
      </p:sp>
    </p:spTree>
    <p:extLst>
      <p:ext uri="{BB962C8B-B14F-4D97-AF65-F5344CB8AC3E}">
        <p14:creationId xmlns:p14="http://schemas.microsoft.com/office/powerpoint/2010/main" val="9020995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sz="6000" dirty="0"/>
              <a:t>Responsibilities of TAs </a:t>
            </a: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33</a:t>
            </a:fld>
            <a:endParaRPr lang="en-US"/>
          </a:p>
        </p:txBody>
      </p:sp>
    </p:spTree>
    <p:extLst>
      <p:ext uri="{BB962C8B-B14F-4D97-AF65-F5344CB8AC3E}">
        <p14:creationId xmlns:p14="http://schemas.microsoft.com/office/powerpoint/2010/main" val="17427434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Responsibilities of TAs – 1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a:xfrm>
            <a:off x="838200" y="1458686"/>
            <a:ext cx="10515600" cy="4718277"/>
          </a:xfrm>
        </p:spPr>
        <p:txBody>
          <a:bodyPr>
            <a:noAutofit/>
          </a:bodyPr>
          <a:lstStyle/>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Sign the sign out/sign in sheet when receiving and returning secure materials. </a:t>
            </a:r>
          </a:p>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Ensure students with the same form of the test are not sitting next to one another. The form number is found on the roster and the test ticket.</a:t>
            </a:r>
          </a:p>
          <a:p>
            <a:pPr marL="285750" indent="-285750"/>
            <a:r>
              <a:rPr lang="en-US" sz="3200" dirty="0">
                <a:latin typeface="Arial" panose="020B0604020202020204" pitchFamily="34" charset="0"/>
                <a:cs typeface="Arial" panose="020B0604020202020204" pitchFamily="34" charset="0"/>
              </a:rPr>
              <a:t>Assign students to seats based upon form </a:t>
            </a:r>
            <a:r>
              <a:rPr lang="en-US" sz="3200" dirty="0"/>
              <a:t>n</a:t>
            </a:r>
            <a:r>
              <a:rPr lang="en-US" sz="3200" dirty="0">
                <a:latin typeface="Arial" panose="020B0604020202020204" pitchFamily="34" charset="0"/>
                <a:cs typeface="Arial" panose="020B0604020202020204" pitchFamily="34" charset="0"/>
              </a:rPr>
              <a:t>umber.</a:t>
            </a:r>
          </a:p>
          <a:p>
            <a:pPr marL="285750" indent="-285750">
              <a:buFont typeface="Arial" panose="020B0604020202020204" pitchFamily="34" charset="0"/>
              <a:buChar char="•"/>
            </a:pPr>
            <a:r>
              <a:rPr lang="en-US" sz="3200" dirty="0"/>
              <a:t>Ensure students are seated so they cannot view another student’s work.</a:t>
            </a:r>
            <a:endParaRPr lang="en-US" sz="3200" dirty="0">
              <a:latin typeface="Arial" panose="020B0604020202020204" pitchFamily="34" charset="0"/>
              <a:cs typeface="Arial" panose="020B0604020202020204" pitchFamily="34" charset="0"/>
            </a:endParaRPr>
          </a:p>
          <a:p>
            <a:pPr marL="285750" indent="-285750"/>
            <a:r>
              <a:rPr lang="en-US" sz="3200" dirty="0"/>
              <a:t>Maintain a seating chart and return to SAC.</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34</a:t>
            </a:fld>
            <a:endParaRPr lang="en-US"/>
          </a:p>
        </p:txBody>
      </p:sp>
    </p:spTree>
    <p:extLst>
      <p:ext uri="{BB962C8B-B14F-4D97-AF65-F5344CB8AC3E}">
        <p14:creationId xmlns:p14="http://schemas.microsoft.com/office/powerpoint/2010/main" val="42511502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Responsibilities of TAs – 2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a:xfrm>
            <a:off x="838200" y="1458686"/>
            <a:ext cx="10515600" cy="4718277"/>
          </a:xfrm>
        </p:spPr>
        <p:txBody>
          <a:bodyPr>
            <a:noAutofit/>
          </a:bodyPr>
          <a:lstStyle/>
          <a:p>
            <a:pPr marL="285750" indent="-285750"/>
            <a:r>
              <a:rPr lang="en-US" sz="3000" dirty="0"/>
              <a:t>Record information from the DFA on the board including question numbers to answer. </a:t>
            </a:r>
          </a:p>
          <a:p>
            <a:pPr marL="285750" indent="-285750"/>
            <a:r>
              <a:rPr lang="en-US" sz="3000" dirty="0"/>
              <a:t>Have students place backpacks along the perimeter of the room.</a:t>
            </a:r>
            <a:endParaRPr lang="en-US" sz="3000" dirty="0">
              <a:latin typeface="Arial" panose="020B0604020202020204" pitchFamily="34" charset="0"/>
              <a:cs typeface="Arial" panose="020B0604020202020204" pitchFamily="34" charset="0"/>
            </a:endParaRPr>
          </a:p>
          <a:p>
            <a:pPr marL="285750" indent="-285750"/>
            <a:r>
              <a:rPr lang="en-US" sz="3000" dirty="0"/>
              <a:t>Actively monitor during the test sessions. TAs/Proctors should not use electronic devices, plan lessons or grade student work while students are testing.</a:t>
            </a:r>
          </a:p>
          <a:p>
            <a:pPr marL="285750" indent="-285750"/>
            <a:r>
              <a:rPr lang="en-US" sz="3000" dirty="0">
                <a:latin typeface="Arial" panose="020B0604020202020204" pitchFamily="34" charset="0"/>
                <a:cs typeface="Arial" panose="020B0604020202020204" pitchFamily="34" charset="0"/>
              </a:rPr>
              <a:t>The responsibility of the TA/Proctor is to monitor and only to monitor the test session. </a:t>
            </a:r>
          </a:p>
          <a:p>
            <a:pPr marL="0" indent="0">
              <a:buNone/>
            </a:pPr>
            <a:endParaRPr lang="en-US" sz="3000"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35</a:t>
            </a:fld>
            <a:endParaRPr lang="en-US"/>
          </a:p>
        </p:txBody>
      </p:sp>
    </p:spTree>
    <p:extLst>
      <p:ext uri="{BB962C8B-B14F-4D97-AF65-F5344CB8AC3E}">
        <p14:creationId xmlns:p14="http://schemas.microsoft.com/office/powerpoint/2010/main" val="3907141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Responsibilities of TAs – 3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a:xfrm>
            <a:off x="838200" y="1690688"/>
            <a:ext cx="10515600" cy="4486275"/>
          </a:xfrm>
        </p:spPr>
        <p:txBody>
          <a:bodyPr>
            <a:noAutofit/>
          </a:bodyPr>
          <a:lstStyle/>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Encourage students to demonstrate what they know.</a:t>
            </a:r>
          </a:p>
          <a:p>
            <a:pPr marL="285750" indent="-285750"/>
            <a:r>
              <a:rPr lang="en-US" sz="3200" dirty="0"/>
              <a:t>Students should answer </a:t>
            </a:r>
            <a:r>
              <a:rPr lang="en-US" sz="3200" b="1" dirty="0"/>
              <a:t>all</a:t>
            </a:r>
            <a:r>
              <a:rPr lang="en-US" sz="3200" dirty="0"/>
              <a:t> questions.</a:t>
            </a:r>
          </a:p>
          <a:p>
            <a:pPr marL="285750" indent="-285750">
              <a:buFont typeface="Arial" panose="020B0604020202020204" pitchFamily="34" charset="0"/>
              <a:buChar char="•"/>
            </a:pPr>
            <a:r>
              <a:rPr lang="en-US" sz="3200" dirty="0"/>
              <a:t>P</a:t>
            </a:r>
            <a:r>
              <a:rPr lang="en-US" sz="3200" dirty="0">
                <a:latin typeface="Arial" panose="020B0604020202020204" pitchFamily="34" charset="0"/>
                <a:cs typeface="Arial" panose="020B0604020202020204" pitchFamily="34" charset="0"/>
              </a:rPr>
              <a:t>artial credit is awarded on open ended items.</a:t>
            </a:r>
          </a:p>
          <a:p>
            <a:pPr marL="285750" indent="-285750">
              <a:buFont typeface="Arial" panose="020B0604020202020204" pitchFamily="34" charset="0"/>
              <a:buChar char="•"/>
            </a:pPr>
            <a:r>
              <a:rPr lang="en-US" sz="3200" dirty="0"/>
              <a:t>Responses for open ended items should be limited to space provided.  Character limits are provided in the lower right corner.</a:t>
            </a:r>
          </a:p>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If the response box is small, students are not expected to show or explain work for mathematics questions.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36</a:t>
            </a:fld>
            <a:endParaRPr lang="en-US"/>
          </a:p>
        </p:txBody>
      </p:sp>
    </p:spTree>
    <p:extLst>
      <p:ext uri="{BB962C8B-B14F-4D97-AF65-F5344CB8AC3E}">
        <p14:creationId xmlns:p14="http://schemas.microsoft.com/office/powerpoint/2010/main" val="81449370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D65187-4775-CBF6-F687-10E61824F4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AC78B5-534C-6BE6-A37D-6D3F30FCDD24}"/>
              </a:ext>
            </a:extLst>
          </p:cNvPr>
          <p:cNvSpPr>
            <a:spLocks noGrp="1"/>
          </p:cNvSpPr>
          <p:nvPr>
            <p:ph type="title"/>
          </p:nvPr>
        </p:nvSpPr>
        <p:spPr/>
        <p:txBody>
          <a:bodyPr/>
          <a:lstStyle/>
          <a:p>
            <a:r>
              <a:rPr lang="en-US" dirty="0"/>
              <a:t>Responsibilities of TAs – 4  </a:t>
            </a:r>
          </a:p>
        </p:txBody>
      </p:sp>
      <p:sp>
        <p:nvSpPr>
          <p:cNvPr id="3" name="Content Placeholder 2">
            <a:extLst>
              <a:ext uri="{FF2B5EF4-FFF2-40B4-BE49-F238E27FC236}">
                <a16:creationId xmlns:a16="http://schemas.microsoft.com/office/drawing/2014/main" id="{EC01A2A8-5D8E-9964-AD00-E250B80BF1A4}"/>
              </a:ext>
            </a:extLst>
          </p:cNvPr>
          <p:cNvSpPr>
            <a:spLocks noGrp="1"/>
          </p:cNvSpPr>
          <p:nvPr>
            <p:ph idx="1"/>
          </p:nvPr>
        </p:nvSpPr>
        <p:spPr>
          <a:xfrm>
            <a:off x="838200" y="1458686"/>
            <a:ext cx="10515600" cy="4718277"/>
          </a:xfrm>
        </p:spPr>
        <p:txBody>
          <a:bodyPr>
            <a:noAutofit/>
          </a:bodyPr>
          <a:lstStyle/>
          <a:p>
            <a:pPr marL="285750" indent="-285750"/>
            <a:r>
              <a:rPr lang="en-US" sz="3200" dirty="0"/>
              <a:t>Students can flag questions they wish to return to while completing the assessment using the flag symbol in the upper right corner. </a:t>
            </a:r>
          </a:p>
          <a:p>
            <a:pPr marL="285750" indent="-285750"/>
            <a:r>
              <a:rPr lang="en-US" sz="3200" dirty="0"/>
              <a:t>When students exit the assessment, all unanswered and flagged questions will appear on a Review Page.</a:t>
            </a:r>
          </a:p>
          <a:p>
            <a:pPr marL="285750" indent="-285750"/>
            <a:r>
              <a:rPr lang="en-US" sz="3200" dirty="0"/>
              <a:t>Students are able to return to all questions, review answers, and change answers, with the exception of the non-calculator questions.</a:t>
            </a:r>
          </a:p>
        </p:txBody>
      </p:sp>
      <p:sp>
        <p:nvSpPr>
          <p:cNvPr id="5" name="Slide Number Placeholder 4">
            <a:extLst>
              <a:ext uri="{FF2B5EF4-FFF2-40B4-BE49-F238E27FC236}">
                <a16:creationId xmlns:a16="http://schemas.microsoft.com/office/drawing/2014/main" id="{81310C40-11D0-7A45-6401-97B2F0EB981F}"/>
              </a:ext>
            </a:extLst>
          </p:cNvPr>
          <p:cNvSpPr>
            <a:spLocks noGrp="1"/>
          </p:cNvSpPr>
          <p:nvPr>
            <p:ph type="sldNum" sz="quarter" idx="12"/>
          </p:nvPr>
        </p:nvSpPr>
        <p:spPr/>
        <p:txBody>
          <a:bodyPr/>
          <a:lstStyle/>
          <a:p>
            <a:fld id="{B24F5015-3417-4B27-A586-E4CCF4D77832}" type="slidenum">
              <a:rPr lang="en-US" smtClean="0"/>
              <a:t>37</a:t>
            </a:fld>
            <a:endParaRPr lang="en-US"/>
          </a:p>
        </p:txBody>
      </p:sp>
    </p:spTree>
    <p:extLst>
      <p:ext uri="{BB962C8B-B14F-4D97-AF65-F5344CB8AC3E}">
        <p14:creationId xmlns:p14="http://schemas.microsoft.com/office/powerpoint/2010/main" val="27251920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8AD5CE-3AAC-53E0-7006-35B2776BA1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43BD47B-57B9-D525-2915-1250DECBD6EF}"/>
              </a:ext>
            </a:extLst>
          </p:cNvPr>
          <p:cNvSpPr>
            <a:spLocks noGrp="1"/>
          </p:cNvSpPr>
          <p:nvPr>
            <p:ph type="title"/>
          </p:nvPr>
        </p:nvSpPr>
        <p:spPr/>
        <p:txBody>
          <a:bodyPr/>
          <a:lstStyle/>
          <a:p>
            <a:r>
              <a:rPr lang="en-US" dirty="0"/>
              <a:t>Responsibilities of TAs – 5 </a:t>
            </a:r>
          </a:p>
        </p:txBody>
      </p:sp>
      <p:sp>
        <p:nvSpPr>
          <p:cNvPr id="3" name="Content Placeholder 2">
            <a:extLst>
              <a:ext uri="{FF2B5EF4-FFF2-40B4-BE49-F238E27FC236}">
                <a16:creationId xmlns:a16="http://schemas.microsoft.com/office/drawing/2014/main" id="{11CC9AFE-54E2-53B5-0982-2F18BF16BFFE}"/>
              </a:ext>
            </a:extLst>
          </p:cNvPr>
          <p:cNvSpPr>
            <a:spLocks noGrp="1"/>
          </p:cNvSpPr>
          <p:nvPr>
            <p:ph idx="1"/>
          </p:nvPr>
        </p:nvSpPr>
        <p:spPr>
          <a:xfrm>
            <a:off x="838200" y="1458686"/>
            <a:ext cx="10515600" cy="4718277"/>
          </a:xfrm>
        </p:spPr>
        <p:txBody>
          <a:bodyPr>
            <a:noAutofit/>
          </a:bodyPr>
          <a:lstStyle/>
          <a:p>
            <a:pPr marL="285750" indent="-285750"/>
            <a:r>
              <a:rPr lang="en-US" sz="3200" dirty="0"/>
              <a:t>Students receive a second reminder if any questions remain unanswered when they attempt to exit the test session a second time.</a:t>
            </a:r>
          </a:p>
          <a:p>
            <a:pPr marL="285750" indent="-285750"/>
            <a:r>
              <a:rPr lang="en-US" sz="3200" dirty="0"/>
              <a:t>LEAs can instruct students to show the Review Page to the TA prior to exiting the assessment. </a:t>
            </a:r>
          </a:p>
          <a:p>
            <a:pPr marL="285750" indent="-285750"/>
            <a:r>
              <a:rPr lang="en-US" sz="3200" dirty="0"/>
              <a:t>TAs can instruct students to check their work and return to unanswered all questions.</a:t>
            </a:r>
          </a:p>
        </p:txBody>
      </p:sp>
      <p:sp>
        <p:nvSpPr>
          <p:cNvPr id="5" name="Slide Number Placeholder 4">
            <a:extLst>
              <a:ext uri="{FF2B5EF4-FFF2-40B4-BE49-F238E27FC236}">
                <a16:creationId xmlns:a16="http://schemas.microsoft.com/office/drawing/2014/main" id="{CFEAABE8-E8EB-5A57-B810-D689C30C62A7}"/>
              </a:ext>
            </a:extLst>
          </p:cNvPr>
          <p:cNvSpPr>
            <a:spLocks noGrp="1"/>
          </p:cNvSpPr>
          <p:nvPr>
            <p:ph type="sldNum" sz="quarter" idx="12"/>
          </p:nvPr>
        </p:nvSpPr>
        <p:spPr/>
        <p:txBody>
          <a:bodyPr/>
          <a:lstStyle/>
          <a:p>
            <a:fld id="{B24F5015-3417-4B27-A586-E4CCF4D77832}" type="slidenum">
              <a:rPr lang="en-US" smtClean="0"/>
              <a:t>38</a:t>
            </a:fld>
            <a:endParaRPr lang="en-US"/>
          </a:p>
        </p:txBody>
      </p:sp>
    </p:spTree>
    <p:extLst>
      <p:ext uri="{BB962C8B-B14F-4D97-AF65-F5344CB8AC3E}">
        <p14:creationId xmlns:p14="http://schemas.microsoft.com/office/powerpoint/2010/main" val="35569516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5851D0-296A-274F-8BDD-CA4B22A1DB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0948EC8-85A0-605C-283D-D7D4EAC4BB05}"/>
              </a:ext>
            </a:extLst>
          </p:cNvPr>
          <p:cNvSpPr>
            <a:spLocks noGrp="1"/>
          </p:cNvSpPr>
          <p:nvPr>
            <p:ph type="title"/>
          </p:nvPr>
        </p:nvSpPr>
        <p:spPr/>
        <p:txBody>
          <a:bodyPr/>
          <a:lstStyle/>
          <a:p>
            <a:r>
              <a:rPr lang="en-US" dirty="0"/>
              <a:t>Responsibilities of TAs – 6 </a:t>
            </a:r>
          </a:p>
        </p:txBody>
      </p:sp>
      <p:sp>
        <p:nvSpPr>
          <p:cNvPr id="3" name="Content Placeholder 2">
            <a:extLst>
              <a:ext uri="{FF2B5EF4-FFF2-40B4-BE49-F238E27FC236}">
                <a16:creationId xmlns:a16="http://schemas.microsoft.com/office/drawing/2014/main" id="{1D86116F-7524-E587-6DFC-0B2601ECDE33}"/>
              </a:ext>
            </a:extLst>
          </p:cNvPr>
          <p:cNvSpPr>
            <a:spLocks noGrp="1"/>
          </p:cNvSpPr>
          <p:nvPr>
            <p:ph idx="1"/>
          </p:nvPr>
        </p:nvSpPr>
        <p:spPr>
          <a:xfrm>
            <a:off x="838200" y="1458686"/>
            <a:ext cx="10515600" cy="4718277"/>
          </a:xfrm>
        </p:spPr>
        <p:txBody>
          <a:bodyPr>
            <a:noAutofit/>
          </a:bodyPr>
          <a:lstStyle/>
          <a:p>
            <a:pPr marL="285750" indent="-285750"/>
            <a:r>
              <a:rPr lang="en-US" sz="3200" dirty="0"/>
              <a:t>Familiarity with the online platform is key for students. </a:t>
            </a:r>
          </a:p>
          <a:p>
            <a:pPr marL="285750" indent="-285750"/>
            <a:r>
              <a:rPr lang="en-US" sz="3200" dirty="0"/>
              <a:t>Online Tools Training tools are available for students to become familiar with the platform prior to testing.</a:t>
            </a:r>
          </a:p>
        </p:txBody>
      </p:sp>
      <p:sp>
        <p:nvSpPr>
          <p:cNvPr id="5" name="Slide Number Placeholder 4">
            <a:extLst>
              <a:ext uri="{FF2B5EF4-FFF2-40B4-BE49-F238E27FC236}">
                <a16:creationId xmlns:a16="http://schemas.microsoft.com/office/drawing/2014/main" id="{4A7E927C-020A-2ADD-524F-7BC951ADFFD2}"/>
              </a:ext>
            </a:extLst>
          </p:cNvPr>
          <p:cNvSpPr>
            <a:spLocks noGrp="1"/>
          </p:cNvSpPr>
          <p:nvPr>
            <p:ph type="sldNum" sz="quarter" idx="12"/>
          </p:nvPr>
        </p:nvSpPr>
        <p:spPr/>
        <p:txBody>
          <a:bodyPr/>
          <a:lstStyle/>
          <a:p>
            <a:fld id="{B24F5015-3417-4B27-A586-E4CCF4D77832}" type="slidenum">
              <a:rPr lang="en-US" smtClean="0"/>
              <a:t>39</a:t>
            </a:fld>
            <a:endParaRPr lang="en-US"/>
          </a:p>
        </p:txBody>
      </p:sp>
    </p:spTree>
    <p:extLst>
      <p:ext uri="{BB962C8B-B14F-4D97-AF65-F5344CB8AC3E}">
        <p14:creationId xmlns:p14="http://schemas.microsoft.com/office/powerpoint/2010/main" val="3586012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Who Needs This Training?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Test Administrators</a:t>
            </a:r>
          </a:p>
          <a:p>
            <a:pPr marL="285750" indent="-285750">
              <a:buFont typeface="Arial" panose="020B0604020202020204" pitchFamily="34" charset="0"/>
              <a:buChar char="•"/>
            </a:pPr>
            <a:r>
              <a:rPr lang="en-US" dirty="0"/>
              <a:t>Proctors</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Student teachers </a:t>
            </a:r>
            <a:r>
              <a:rPr lang="en-US" dirty="0"/>
              <a:t>e</a:t>
            </a:r>
            <a:r>
              <a:rPr lang="en-US" dirty="0">
                <a:latin typeface="Arial" panose="020B0604020202020204" pitchFamily="34" charset="0"/>
                <a:cs typeface="Arial" panose="020B0604020202020204" pitchFamily="34" charset="0"/>
              </a:rPr>
              <a:t>mployed by the LEA serving as TAs or Proctors</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Student teachers </a:t>
            </a:r>
            <a:r>
              <a:rPr lang="en-US" dirty="0"/>
              <a:t>n</a:t>
            </a:r>
            <a:r>
              <a:rPr lang="en-US" dirty="0">
                <a:latin typeface="Arial" panose="020B0604020202020204" pitchFamily="34" charset="0"/>
                <a:cs typeface="Arial" panose="020B0604020202020204" pitchFamily="34" charset="0"/>
              </a:rPr>
              <a:t>ot </a:t>
            </a:r>
            <a:r>
              <a:rPr lang="en-US" dirty="0"/>
              <a:t>e</a:t>
            </a:r>
            <a:r>
              <a:rPr lang="en-US" dirty="0">
                <a:latin typeface="Arial" panose="020B0604020202020204" pitchFamily="34" charset="0"/>
                <a:cs typeface="Arial" panose="020B0604020202020204" pitchFamily="34" charset="0"/>
              </a:rPr>
              <a:t>mployed by the LEA who will observe  </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Therapeutic Support Staff (TSS) who will observe</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Personal Care Attendants (PCAs) who will observe</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Administrative, custodial staff, and any other employees with access to secure materials, including keys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a:t>
            </a:fld>
            <a:endParaRPr lang="en-US"/>
          </a:p>
        </p:txBody>
      </p:sp>
    </p:spTree>
    <p:extLst>
      <p:ext uri="{BB962C8B-B14F-4D97-AF65-F5344CB8AC3E}">
        <p14:creationId xmlns:p14="http://schemas.microsoft.com/office/powerpoint/2010/main" val="254476033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8AA712-E692-BEE8-8C85-447B422902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B66926-63F7-CCFC-0E3E-3E8353ED7322}"/>
              </a:ext>
            </a:extLst>
          </p:cNvPr>
          <p:cNvSpPr>
            <a:spLocks noGrp="1"/>
          </p:cNvSpPr>
          <p:nvPr>
            <p:ph type="title"/>
          </p:nvPr>
        </p:nvSpPr>
        <p:spPr/>
        <p:txBody>
          <a:bodyPr/>
          <a:lstStyle/>
          <a:p>
            <a:r>
              <a:rPr lang="en-US" dirty="0"/>
              <a:t>Responsibilities of TAs – 7 </a:t>
            </a:r>
          </a:p>
        </p:txBody>
      </p:sp>
      <p:sp>
        <p:nvSpPr>
          <p:cNvPr id="3" name="Content Placeholder 2">
            <a:extLst>
              <a:ext uri="{FF2B5EF4-FFF2-40B4-BE49-F238E27FC236}">
                <a16:creationId xmlns:a16="http://schemas.microsoft.com/office/drawing/2014/main" id="{6E32300C-CFDC-A033-63E0-18D952D4A46C}"/>
              </a:ext>
            </a:extLst>
          </p:cNvPr>
          <p:cNvSpPr>
            <a:spLocks noGrp="1"/>
          </p:cNvSpPr>
          <p:nvPr>
            <p:ph idx="1"/>
          </p:nvPr>
        </p:nvSpPr>
        <p:spPr>
          <a:xfrm>
            <a:off x="838200" y="1458686"/>
            <a:ext cx="10515600" cy="4718277"/>
          </a:xfrm>
        </p:spPr>
        <p:txBody>
          <a:bodyPr>
            <a:noAutofit/>
          </a:bodyPr>
          <a:lstStyle/>
          <a:p>
            <a:pPr marL="285750" indent="-285750"/>
            <a:r>
              <a:rPr lang="en-US" sz="3200" dirty="0"/>
              <a:t>During the assessments, TAs may not assist students in performing the tasks needed to answer questions. For example, if a student asks, “how do I create the bars in a bar graph?” the TA cannot provide the directions to complete the bar graph. </a:t>
            </a:r>
          </a:p>
          <a:p>
            <a:pPr marL="285750" indent="-285750"/>
            <a:r>
              <a:rPr lang="en-US" sz="3200" dirty="0"/>
              <a:t>TAs may direct students to the “?” icon in the upper right corner which is the help feature, is available during the entire assessment, and provides information to students.  </a:t>
            </a:r>
          </a:p>
          <a:p>
            <a:pPr marL="285750" indent="-285750"/>
            <a:endParaRPr lang="en-US" sz="3200" dirty="0"/>
          </a:p>
        </p:txBody>
      </p:sp>
      <p:sp>
        <p:nvSpPr>
          <p:cNvPr id="5" name="Slide Number Placeholder 4">
            <a:extLst>
              <a:ext uri="{FF2B5EF4-FFF2-40B4-BE49-F238E27FC236}">
                <a16:creationId xmlns:a16="http://schemas.microsoft.com/office/drawing/2014/main" id="{3BBF0673-A2C8-BD6B-64D6-3084A068A6F3}"/>
              </a:ext>
            </a:extLst>
          </p:cNvPr>
          <p:cNvSpPr>
            <a:spLocks noGrp="1"/>
          </p:cNvSpPr>
          <p:nvPr>
            <p:ph type="sldNum" sz="quarter" idx="12"/>
          </p:nvPr>
        </p:nvSpPr>
        <p:spPr/>
        <p:txBody>
          <a:bodyPr/>
          <a:lstStyle/>
          <a:p>
            <a:fld id="{B24F5015-3417-4B27-A586-E4CCF4D77832}" type="slidenum">
              <a:rPr lang="en-US" smtClean="0"/>
              <a:t>40</a:t>
            </a:fld>
            <a:endParaRPr lang="en-US"/>
          </a:p>
        </p:txBody>
      </p:sp>
    </p:spTree>
    <p:extLst>
      <p:ext uri="{BB962C8B-B14F-4D97-AF65-F5344CB8AC3E}">
        <p14:creationId xmlns:p14="http://schemas.microsoft.com/office/powerpoint/2010/main" val="14644840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Test Security and</a:t>
            </a:r>
            <a:br>
              <a:rPr lang="en-US" dirty="0"/>
            </a:br>
            <a:r>
              <a:rPr lang="en-US" dirty="0"/>
              <a:t>Certifications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41</a:t>
            </a:fld>
            <a:endParaRPr lang="en-US" dirty="0"/>
          </a:p>
        </p:txBody>
      </p:sp>
    </p:spTree>
    <p:extLst>
      <p:ext uri="{BB962C8B-B14F-4D97-AF65-F5344CB8AC3E}">
        <p14:creationId xmlns:p14="http://schemas.microsoft.com/office/powerpoint/2010/main" val="395233716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Test Security</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a:xfrm>
            <a:off x="838200" y="1690688"/>
            <a:ext cx="10515600" cy="4486275"/>
          </a:xfrm>
        </p:spPr>
        <p:txBody>
          <a:bodyPr>
            <a:noAutofit/>
          </a:bodyPr>
          <a:lstStyle/>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TAs should report any test security violation suspicions to the SAC immediately.  If the TA believes the SAC or DAC is involved, the TA should contact PDE </a:t>
            </a:r>
            <a:r>
              <a:rPr lang="en-US" sz="3200" b="1" dirty="0">
                <a:latin typeface="Arial" panose="020B0604020202020204" pitchFamily="34" charset="0"/>
                <a:cs typeface="Arial" panose="020B0604020202020204" pitchFamily="34" charset="0"/>
              </a:rPr>
              <a:t>immediately </a:t>
            </a:r>
            <a:r>
              <a:rPr lang="en-US" sz="3200" dirty="0">
                <a:latin typeface="Arial" panose="020B0604020202020204" pitchFamily="34" charset="0"/>
                <a:cs typeface="Arial" panose="020B0604020202020204" pitchFamily="34" charset="0"/>
              </a:rPr>
              <a:t>via </a:t>
            </a:r>
            <a:r>
              <a:rPr lang="en-US" sz="3200" dirty="0">
                <a:latin typeface="Arial" panose="020B0604020202020204" pitchFamily="34" charset="0"/>
                <a:cs typeface="Arial" panose="020B0604020202020204" pitchFamily="34" charset="0"/>
                <a:hlinkClick r:id="rId3"/>
              </a:rPr>
              <a:t>ra-edirregularities@pa.gov</a:t>
            </a:r>
            <a:r>
              <a:rPr lang="en-US" sz="32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DACs or SACs should report test security violations or  suspicions </a:t>
            </a:r>
            <a:r>
              <a:rPr lang="en-US" sz="3200" b="1" dirty="0">
                <a:latin typeface="Arial" panose="020B0604020202020204" pitchFamily="34" charset="0"/>
                <a:cs typeface="Arial" panose="020B0604020202020204" pitchFamily="34" charset="0"/>
              </a:rPr>
              <a:t>immediately </a:t>
            </a:r>
            <a:r>
              <a:rPr lang="en-US" sz="3200" dirty="0">
                <a:latin typeface="Arial" panose="020B0604020202020204" pitchFamily="34" charset="0"/>
                <a:cs typeface="Arial" panose="020B0604020202020204" pitchFamily="34" charset="0"/>
              </a:rPr>
              <a:t>via</a:t>
            </a:r>
            <a:r>
              <a:rPr lang="en-US" sz="3200" b="1" dirty="0">
                <a:latin typeface="Arial" panose="020B0604020202020204" pitchFamily="34" charset="0"/>
                <a:cs typeface="Arial" panose="020B0604020202020204" pitchFamily="34" charset="0"/>
              </a:rPr>
              <a:t> </a:t>
            </a:r>
            <a:r>
              <a:rPr lang="en-US" sz="3200" dirty="0">
                <a:solidFill>
                  <a:srgbClr val="0070C0"/>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ra-edirregularities@pa.gov</a:t>
            </a:r>
            <a:r>
              <a:rPr lang="en-US" sz="32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US" sz="3200" dirty="0"/>
              <a:t>Consult the HAC for security examples.</a:t>
            </a:r>
          </a:p>
          <a:p>
            <a:pPr marL="285750" indent="-285750">
              <a:buFont typeface="Arial" panose="020B0604020202020204" pitchFamily="34" charset="0"/>
              <a:buChar char="•"/>
            </a:pPr>
            <a:r>
              <a:rPr lang="en-US" sz="3200" dirty="0"/>
              <a:t>Review the Handbook for Secure Test Administration.</a:t>
            </a:r>
          </a:p>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Complete required PSTAT Trainings.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42</a:t>
            </a:fld>
            <a:endParaRPr lang="en-US" dirty="0"/>
          </a:p>
        </p:txBody>
      </p:sp>
    </p:spTree>
    <p:extLst>
      <p:ext uri="{BB962C8B-B14F-4D97-AF65-F5344CB8AC3E}">
        <p14:creationId xmlns:p14="http://schemas.microsoft.com/office/powerpoint/2010/main" val="29689409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3DED36-8021-3CF2-6D66-3A1DF3906C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557DCD-9D13-D1C2-BE34-C14A1273A86E}"/>
              </a:ext>
            </a:extLst>
          </p:cNvPr>
          <p:cNvSpPr>
            <a:spLocks noGrp="1"/>
          </p:cNvSpPr>
          <p:nvPr>
            <p:ph type="title"/>
          </p:nvPr>
        </p:nvSpPr>
        <p:spPr/>
        <p:txBody>
          <a:bodyPr>
            <a:normAutofit/>
          </a:bodyPr>
          <a:lstStyle/>
          <a:p>
            <a:r>
              <a:rPr lang="en-US" dirty="0"/>
              <a:t>Test Security Certifications – 1 </a:t>
            </a:r>
          </a:p>
        </p:txBody>
      </p:sp>
      <p:sp>
        <p:nvSpPr>
          <p:cNvPr id="3" name="Content Placeholder 2">
            <a:extLst>
              <a:ext uri="{FF2B5EF4-FFF2-40B4-BE49-F238E27FC236}">
                <a16:creationId xmlns:a16="http://schemas.microsoft.com/office/drawing/2014/main" id="{3305C885-8D61-2B15-2411-F6938E16F27D}"/>
              </a:ext>
            </a:extLst>
          </p:cNvPr>
          <p:cNvSpPr>
            <a:spLocks noGrp="1"/>
          </p:cNvSpPr>
          <p:nvPr>
            <p:ph idx="1"/>
          </p:nvPr>
        </p:nvSpPr>
        <p:spPr/>
        <p:txBody>
          <a:bodyPr>
            <a:normAutofit fontScale="92500" lnSpcReduction="10000"/>
          </a:bodyPr>
          <a:lstStyle/>
          <a:p>
            <a:pPr marL="285750" indent="-285750">
              <a:buFont typeface="Arial" panose="020B0604020202020204" pitchFamily="34" charset="0"/>
              <a:buChar char="•"/>
            </a:pPr>
            <a:r>
              <a:rPr lang="en-US" sz="3200" dirty="0"/>
              <a:t>PSSA </a:t>
            </a:r>
          </a:p>
          <a:p>
            <a:pPr marL="742950" lvl="1" indent="-285750"/>
            <a:r>
              <a:rPr lang="en-US" sz="2800" dirty="0"/>
              <a:t>One covers all content areas: ELA, mathematics, science.</a:t>
            </a:r>
          </a:p>
          <a:p>
            <a:pPr marL="285750" indent="-285750">
              <a:buFont typeface="Arial" panose="020B0604020202020204" pitchFamily="34" charset="0"/>
              <a:buChar char="•"/>
            </a:pPr>
            <a:r>
              <a:rPr lang="en-US" sz="3200" dirty="0"/>
              <a:t>Keystone</a:t>
            </a:r>
          </a:p>
          <a:p>
            <a:pPr marL="742950" lvl="1" indent="-285750"/>
            <a:r>
              <a:rPr lang="en-US" sz="2800" dirty="0"/>
              <a:t>One covers all content areas: Algebra I, Biology, Literature</a:t>
            </a:r>
          </a:p>
          <a:p>
            <a:pPr marL="742950" lvl="1" indent="-285750"/>
            <a:r>
              <a:rPr lang="en-US" sz="2800" dirty="0"/>
              <a:t>Each administration (winter, spring, summer) requires signed certificates. </a:t>
            </a:r>
          </a:p>
          <a:p>
            <a:pPr marL="285750" indent="-285750"/>
            <a:r>
              <a:rPr lang="en-US" sz="3200" dirty="0"/>
              <a:t>TAs/Proctors of PSSA and Keystone Exams sign one for PSSA and one for Keystone exams. </a:t>
            </a:r>
          </a:p>
          <a:p>
            <a:pPr marL="285750" indent="-285750"/>
            <a:r>
              <a:rPr lang="en-US" sz="3200" dirty="0"/>
              <a:t>Certificates are located in the Appendix of the DFA, may be removed from the DFA, signed and returned to SAC.</a:t>
            </a:r>
          </a:p>
          <a:p>
            <a:pPr marL="285750" indent="-285750"/>
            <a:endParaRPr lang="en-US" sz="3600" dirty="0"/>
          </a:p>
          <a:p>
            <a:pPr marL="285750" indent="-285750">
              <a:buFont typeface="Arial" panose="020B0604020202020204" pitchFamily="34" charset="0"/>
              <a:buChar char="•"/>
            </a:pPr>
            <a:endParaRPr lang="en-US" sz="3600" dirty="0"/>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34D084FD-8E0A-1B05-5021-0D5967E0A851}"/>
              </a:ext>
            </a:extLst>
          </p:cNvPr>
          <p:cNvSpPr>
            <a:spLocks noGrp="1"/>
          </p:cNvSpPr>
          <p:nvPr>
            <p:ph type="sldNum" sz="quarter" idx="12"/>
          </p:nvPr>
        </p:nvSpPr>
        <p:spPr/>
        <p:txBody>
          <a:bodyPr/>
          <a:lstStyle/>
          <a:p>
            <a:fld id="{B24F5015-3417-4B27-A586-E4CCF4D77832}" type="slidenum">
              <a:rPr lang="en-US" smtClean="0"/>
              <a:t>43</a:t>
            </a:fld>
            <a:endParaRPr lang="en-US"/>
          </a:p>
        </p:txBody>
      </p:sp>
    </p:spTree>
    <p:extLst>
      <p:ext uri="{BB962C8B-B14F-4D97-AF65-F5344CB8AC3E}">
        <p14:creationId xmlns:p14="http://schemas.microsoft.com/office/powerpoint/2010/main" val="39929776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Test Security Certifications – 2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SAC will report anyone who refuses to sign the Test Security Certificate to the Chief School Administrator, and also to PDE </a:t>
            </a:r>
            <a:r>
              <a:rPr lang="en-US" sz="3600" dirty="0">
                <a:hlinkClick r:id="rId3"/>
              </a:rPr>
              <a:t>ra-edirregularities@pa.gov</a:t>
            </a:r>
            <a:r>
              <a:rPr lang="en-US" sz="3600" dirty="0"/>
              <a:t> and to Mr. Jay Gift </a:t>
            </a:r>
            <a:r>
              <a:rPr lang="en-US" sz="3600" dirty="0">
                <a:hlinkClick r:id="rId4"/>
              </a:rPr>
              <a:t>rgift@pa.gov</a:t>
            </a:r>
            <a:r>
              <a:rPr lang="en-US" sz="3600" dirty="0"/>
              <a:t>.</a:t>
            </a:r>
          </a:p>
          <a:p>
            <a:pPr marL="0" indent="0">
              <a:buNone/>
            </a:pPr>
            <a:endParaRPr lang="en-US" sz="3600" dirty="0"/>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44</a:t>
            </a:fld>
            <a:endParaRPr lang="en-US"/>
          </a:p>
        </p:txBody>
      </p:sp>
    </p:spTree>
    <p:extLst>
      <p:ext uri="{BB962C8B-B14F-4D97-AF65-F5344CB8AC3E}">
        <p14:creationId xmlns:p14="http://schemas.microsoft.com/office/powerpoint/2010/main" val="29387334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PSTAT</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45</a:t>
            </a:fld>
            <a:endParaRPr lang="en-US"/>
          </a:p>
        </p:txBody>
      </p:sp>
    </p:spTree>
    <p:extLst>
      <p:ext uri="{BB962C8B-B14F-4D97-AF65-F5344CB8AC3E}">
        <p14:creationId xmlns:p14="http://schemas.microsoft.com/office/powerpoint/2010/main" val="57587686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PSTAT Requirements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r>
              <a:rPr lang="en-US" sz="3600" dirty="0"/>
              <a:t>TAs, proctors, TSS, PCAs, and student teachers employed by the LEA must complete the TA modules annually and p</a:t>
            </a:r>
            <a:r>
              <a:rPr lang="en-US" sz="3600" dirty="0">
                <a:latin typeface="Arial" panose="020B0604020202020204" pitchFamily="34" charset="0"/>
                <a:cs typeface="Arial" panose="020B0604020202020204" pitchFamily="34" charset="0"/>
              </a:rPr>
              <a:t>rovide an electronic or  paper copy of PSTAT certificate to SAC.</a:t>
            </a:r>
            <a:endParaRPr lang="en-US" sz="3600" dirty="0"/>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Student teachers observing testing rooms also complete the PSTAT. </a:t>
            </a:r>
          </a:p>
          <a:p>
            <a:pPr marL="285750" indent="-285750">
              <a:buFont typeface="Arial" panose="020B0604020202020204" pitchFamily="34" charset="0"/>
              <a:buChar char="•"/>
            </a:pPr>
            <a:r>
              <a:rPr lang="en-US" sz="3600" dirty="0">
                <a:hlinkClick r:id="rId2"/>
              </a:rPr>
              <a:t>www.pstattraining.net</a:t>
            </a:r>
            <a:r>
              <a:rPr lang="en-US" sz="3200" dirty="0"/>
              <a:t>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46</a:t>
            </a:fld>
            <a:endParaRPr lang="en-US"/>
          </a:p>
        </p:txBody>
      </p:sp>
    </p:spTree>
    <p:extLst>
      <p:ext uri="{BB962C8B-B14F-4D97-AF65-F5344CB8AC3E}">
        <p14:creationId xmlns:p14="http://schemas.microsoft.com/office/powerpoint/2010/main" val="21130142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Administration Preparation</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47</a:t>
            </a:fld>
            <a:endParaRPr lang="en-US"/>
          </a:p>
        </p:txBody>
      </p:sp>
    </p:spTree>
    <p:extLst>
      <p:ext uri="{BB962C8B-B14F-4D97-AF65-F5344CB8AC3E}">
        <p14:creationId xmlns:p14="http://schemas.microsoft.com/office/powerpoint/2010/main" val="3122124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Administration Preparation</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lnSpcReduction="10000"/>
          </a:bodyPr>
          <a:lstStyle/>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Prior to test administration, TAs/Proctors must: </a:t>
            </a:r>
          </a:p>
          <a:p>
            <a:pPr marL="742950" lvl="1" indent="-285750"/>
            <a:r>
              <a:rPr lang="en-US" sz="2800" dirty="0">
                <a:latin typeface="Arial" panose="020B0604020202020204" pitchFamily="34" charset="0"/>
                <a:cs typeface="Arial" panose="020B0604020202020204" pitchFamily="34" charset="0"/>
              </a:rPr>
              <a:t>Attend in person training by SAC.</a:t>
            </a:r>
          </a:p>
          <a:p>
            <a:pPr marL="742950" lvl="1" indent="-285750"/>
            <a:r>
              <a:rPr lang="en-US" sz="2800" dirty="0">
                <a:latin typeface="Arial" panose="020B0604020202020204" pitchFamily="34" charset="0"/>
                <a:cs typeface="Arial" panose="020B0604020202020204" pitchFamily="34" charset="0"/>
              </a:rPr>
              <a:t>Read the DFA(s) for online administration. </a:t>
            </a:r>
          </a:p>
          <a:p>
            <a:pPr marL="742950" lvl="1" indent="-285750"/>
            <a:r>
              <a:rPr lang="en-US" sz="2800" dirty="0">
                <a:latin typeface="Arial" panose="020B0604020202020204" pitchFamily="34" charset="0"/>
                <a:cs typeface="Arial" panose="020B0604020202020204" pitchFamily="34" charset="0"/>
              </a:rPr>
              <a:t>Read Handbook for Secure Test Administration.</a:t>
            </a:r>
          </a:p>
          <a:p>
            <a:pPr marL="742950" lvl="1" indent="-285750"/>
            <a:r>
              <a:rPr lang="en-US" sz="2800" dirty="0"/>
              <a:t>Complete PSTAT for TAs and Proctors.</a:t>
            </a:r>
          </a:p>
          <a:p>
            <a:pPr marL="742950" lvl="1" indent="-285750"/>
            <a:r>
              <a:rPr lang="en-US" sz="2800" dirty="0">
                <a:latin typeface="Arial" panose="020B0604020202020204" pitchFamily="34" charset="0"/>
                <a:cs typeface="Arial" panose="020B0604020202020204" pitchFamily="34" charset="0"/>
              </a:rPr>
              <a:t>Provide copy of PSTAT certificate (electronic or paper</a:t>
            </a:r>
            <a:r>
              <a:rPr lang="en-US" sz="2800" dirty="0"/>
              <a:t>) to SAC.</a:t>
            </a:r>
          </a:p>
          <a:p>
            <a:pPr marL="742950" lvl="1" indent="-285750"/>
            <a:r>
              <a:rPr lang="en-US" sz="2800" dirty="0">
                <a:latin typeface="Arial" panose="020B0604020202020204" pitchFamily="34" charset="0"/>
                <a:cs typeface="Arial" panose="020B0604020202020204" pitchFamily="34" charset="0"/>
              </a:rPr>
              <a:t>Receive a list of students with accommodations and become familiar with the accommodations for students in their testing rooms.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48</a:t>
            </a:fld>
            <a:endParaRPr lang="en-US"/>
          </a:p>
        </p:txBody>
      </p:sp>
    </p:spTree>
    <p:extLst>
      <p:ext uri="{BB962C8B-B14F-4D97-AF65-F5344CB8AC3E}">
        <p14:creationId xmlns:p14="http://schemas.microsoft.com/office/powerpoint/2010/main" val="421005203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Online Administration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49</a:t>
            </a:fld>
            <a:endParaRPr lang="en-US"/>
          </a:p>
        </p:txBody>
      </p:sp>
    </p:spTree>
    <p:extLst>
      <p:ext uri="{BB962C8B-B14F-4D97-AF65-F5344CB8AC3E}">
        <p14:creationId xmlns:p14="http://schemas.microsoft.com/office/powerpoint/2010/main" val="2869464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Agenda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a:t>
            </a:fld>
            <a:endParaRPr lang="en-US"/>
          </a:p>
        </p:txBody>
      </p:sp>
    </p:spTree>
    <p:extLst>
      <p:ext uri="{BB962C8B-B14F-4D97-AF65-F5344CB8AC3E}">
        <p14:creationId xmlns:p14="http://schemas.microsoft.com/office/powerpoint/2010/main" val="421056428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Online Administration Preparation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Prior to testing, TAs should familiarize students with: </a:t>
            </a:r>
          </a:p>
          <a:p>
            <a:pPr marL="742950" lvl="1" indent="-285750"/>
            <a:r>
              <a:rPr lang="en-US" sz="3400" dirty="0"/>
              <a:t>PA Online Tutorials</a:t>
            </a:r>
          </a:p>
          <a:p>
            <a:pPr marL="742950" lvl="1" indent="-285750"/>
            <a:r>
              <a:rPr lang="en-US" sz="3400" dirty="0"/>
              <a:t>PA Online Tools Training </a:t>
            </a:r>
          </a:p>
          <a:p>
            <a:pPr marL="742950" lvl="1" indent="-285750"/>
            <a:r>
              <a:rPr lang="en-US" sz="3400" dirty="0">
                <a:solidFill>
                  <a:srgbClr val="0070C0"/>
                </a:solidFill>
                <a:hlinkClick r:id="rId3">
                  <a:extLst>
                    <a:ext uri="{A12FA001-AC4F-418D-AE19-62706E023703}">
                      <ahyp:hlinkClr xmlns:ahyp="http://schemas.microsoft.com/office/drawing/2018/hyperlinkcolor" val="tx"/>
                    </a:ext>
                  </a:extLst>
                </a:hlinkClick>
              </a:rPr>
              <a:t>https://wbte.drcedirect.com/PA/portals/pa</a:t>
            </a:r>
            <a:r>
              <a:rPr lang="en-US" sz="3400" dirty="0">
                <a:solidFill>
                  <a:srgbClr val="0070C0"/>
                </a:solidFill>
              </a:rPr>
              <a:t> </a:t>
            </a:r>
          </a:p>
          <a:p>
            <a:pPr marL="742950" lvl="1" indent="-285750"/>
            <a:r>
              <a:rPr lang="en-US" sz="3400" dirty="0"/>
              <a:t>Online Tools Training questions can be used as formative assessment tools.</a:t>
            </a: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50</a:t>
            </a:fld>
            <a:endParaRPr lang="en-US"/>
          </a:p>
        </p:txBody>
      </p:sp>
    </p:spTree>
    <p:extLst>
      <p:ext uri="{BB962C8B-B14F-4D97-AF65-F5344CB8AC3E}">
        <p14:creationId xmlns:p14="http://schemas.microsoft.com/office/powerpoint/2010/main" val="186796330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Assessment Information to Display</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On testing days, TAs should prominently display the required information from the Display Exam Information section of the DFA.</a:t>
            </a:r>
          </a:p>
          <a:p>
            <a:pPr marL="285750" indent="-285750">
              <a:buFont typeface="Arial" panose="020B0604020202020204" pitchFamily="34" charset="0"/>
              <a:buChar char="•"/>
            </a:pPr>
            <a:r>
              <a:rPr lang="en-US" sz="3600" dirty="0"/>
              <a:t>TAs should also display the statement to students about checking their work.</a:t>
            </a: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51</a:t>
            </a:fld>
            <a:endParaRPr lang="en-US"/>
          </a:p>
        </p:txBody>
      </p:sp>
    </p:spTree>
    <p:extLst>
      <p:ext uri="{BB962C8B-B14F-4D97-AF65-F5344CB8AC3E}">
        <p14:creationId xmlns:p14="http://schemas.microsoft.com/office/powerpoint/2010/main" val="409856804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sz="6000" dirty="0">
                <a:latin typeface="Arial" panose="020B0604020202020204" pitchFamily="34" charset="0"/>
                <a:cs typeface="Arial" panose="020B0604020202020204" pitchFamily="34" charset="0"/>
              </a:rPr>
              <a:t>Directions for Administration</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52</a:t>
            </a:fld>
            <a:endParaRPr lang="en-US"/>
          </a:p>
        </p:txBody>
      </p:sp>
    </p:spTree>
    <p:extLst>
      <p:ext uri="{BB962C8B-B14F-4D97-AF65-F5344CB8AC3E}">
        <p14:creationId xmlns:p14="http://schemas.microsoft.com/office/powerpoint/2010/main" val="50230813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Directions for Administration</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Consult DFAs for specific directions which are read to students </a:t>
            </a:r>
          </a:p>
          <a:p>
            <a:pPr marL="285750" indent="-285750">
              <a:buFont typeface="Arial" panose="020B0604020202020204" pitchFamily="34" charset="0"/>
              <a:buChar char="•"/>
            </a:pPr>
            <a:r>
              <a:rPr lang="en-US" sz="3600" dirty="0"/>
              <a:t>PSSA</a:t>
            </a:r>
          </a:p>
          <a:p>
            <a:pPr marL="742950" lvl="1" indent="-285750"/>
            <a:r>
              <a:rPr lang="en-US" sz="3200" dirty="0">
                <a:latin typeface="Arial" panose="020B0604020202020204" pitchFamily="34" charset="0"/>
                <a:cs typeface="Arial" panose="020B0604020202020204" pitchFamily="34" charset="0"/>
              </a:rPr>
              <a:t>Separate online DFAs for each content area</a:t>
            </a:r>
          </a:p>
          <a:p>
            <a:pPr marL="742950" lvl="1" indent="-285750"/>
            <a:r>
              <a:rPr lang="en-US" sz="3200" dirty="0"/>
              <a:t>Spanish DFAs for mathematics and science</a:t>
            </a: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3600" dirty="0"/>
              <a:t>Keystone Exams</a:t>
            </a:r>
          </a:p>
          <a:p>
            <a:pPr marL="742950" lvl="1" indent="-285750"/>
            <a:r>
              <a:rPr lang="en-US" sz="3200" dirty="0"/>
              <a:t>Single </a:t>
            </a:r>
            <a:r>
              <a:rPr lang="en-US" sz="3200" dirty="0">
                <a:latin typeface="Arial" panose="020B0604020202020204" pitchFamily="34" charset="0"/>
                <a:cs typeface="Arial" panose="020B0604020202020204" pitchFamily="34" charset="0"/>
              </a:rPr>
              <a:t>online </a:t>
            </a:r>
            <a:r>
              <a:rPr lang="en-US" sz="3200" dirty="0"/>
              <a:t>DFA for all three content areas</a:t>
            </a:r>
          </a:p>
          <a:p>
            <a:pPr marL="742950" lvl="1" indent="-285750"/>
            <a:r>
              <a:rPr lang="en-US" sz="3200" dirty="0"/>
              <a:t>Spanish DFAs for Algebra I and Biology</a:t>
            </a:r>
          </a:p>
          <a:p>
            <a:pPr marL="742950" lvl="1" indent="-285750">
              <a:buFont typeface="Courier New" panose="02070309020205020404" pitchFamily="49" charset="0"/>
              <a:buChar char="o"/>
            </a:pPr>
            <a:endParaRPr lang="en-US" sz="2800" dirty="0">
              <a:latin typeface="Arial" panose="020B0604020202020204" pitchFamily="34" charset="0"/>
              <a:cs typeface="Arial" panose="020B06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53</a:t>
            </a:fld>
            <a:endParaRPr lang="en-US" dirty="0"/>
          </a:p>
        </p:txBody>
      </p:sp>
    </p:spTree>
    <p:extLst>
      <p:ext uri="{BB962C8B-B14F-4D97-AF65-F5344CB8AC3E}">
        <p14:creationId xmlns:p14="http://schemas.microsoft.com/office/powerpoint/2010/main" val="4794286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Testing Environment</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54</a:t>
            </a:fld>
            <a:endParaRPr lang="en-US"/>
          </a:p>
        </p:txBody>
      </p:sp>
    </p:spTree>
    <p:extLst>
      <p:ext uri="{BB962C8B-B14F-4D97-AF65-F5344CB8AC3E}">
        <p14:creationId xmlns:p14="http://schemas.microsoft.com/office/powerpoint/2010/main" val="99976928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A538D1-F1CC-F640-9E84-63ABCA22B0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4AF146A-53F4-1FBA-C3CB-8D58606E13B0}"/>
              </a:ext>
            </a:extLst>
          </p:cNvPr>
          <p:cNvSpPr>
            <a:spLocks noGrp="1"/>
          </p:cNvSpPr>
          <p:nvPr>
            <p:ph type="title"/>
          </p:nvPr>
        </p:nvSpPr>
        <p:spPr/>
        <p:txBody>
          <a:bodyPr>
            <a:normAutofit/>
          </a:bodyPr>
          <a:lstStyle/>
          <a:p>
            <a:r>
              <a:rPr lang="en-US" dirty="0"/>
              <a:t>Testing Environment</a:t>
            </a:r>
          </a:p>
        </p:txBody>
      </p:sp>
      <p:sp>
        <p:nvSpPr>
          <p:cNvPr id="3" name="Content Placeholder 2">
            <a:extLst>
              <a:ext uri="{FF2B5EF4-FFF2-40B4-BE49-F238E27FC236}">
                <a16:creationId xmlns:a16="http://schemas.microsoft.com/office/drawing/2014/main" id="{F8A3D6D9-D4D1-C249-5EF4-700336A21783}"/>
              </a:ext>
            </a:extLst>
          </p:cNvPr>
          <p:cNvSpPr>
            <a:spLocks noGrp="1"/>
          </p:cNvSpPr>
          <p:nvPr>
            <p:ph idx="1"/>
          </p:nvPr>
        </p:nvSpPr>
        <p:spPr>
          <a:xfrm>
            <a:off x="838200" y="1690688"/>
            <a:ext cx="10515600" cy="4486275"/>
          </a:xfrm>
        </p:spPr>
        <p:txBody>
          <a:bodyPr>
            <a:noAutofit/>
          </a:bodyPr>
          <a:lstStyle/>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TAs should ensure a quiet environment free of distractions and noise.</a:t>
            </a:r>
          </a:p>
          <a:p>
            <a:pPr marL="285750" indent="-285750">
              <a:buFont typeface="Arial" panose="020B0604020202020204" pitchFamily="34" charset="0"/>
              <a:buChar char="•"/>
            </a:pPr>
            <a:r>
              <a:rPr lang="en-US" sz="3200" dirty="0"/>
              <a:t>Provide a positive approach to the assessments.</a:t>
            </a:r>
          </a:p>
        </p:txBody>
      </p:sp>
      <p:sp>
        <p:nvSpPr>
          <p:cNvPr id="5" name="Slide Number Placeholder 4">
            <a:extLst>
              <a:ext uri="{FF2B5EF4-FFF2-40B4-BE49-F238E27FC236}">
                <a16:creationId xmlns:a16="http://schemas.microsoft.com/office/drawing/2014/main" id="{5531C642-B603-AFFE-690C-B7DA204BA03B}"/>
              </a:ext>
            </a:extLst>
          </p:cNvPr>
          <p:cNvSpPr>
            <a:spLocks noGrp="1"/>
          </p:cNvSpPr>
          <p:nvPr>
            <p:ph type="sldNum" sz="quarter" idx="12"/>
          </p:nvPr>
        </p:nvSpPr>
        <p:spPr/>
        <p:txBody>
          <a:bodyPr/>
          <a:lstStyle/>
          <a:p>
            <a:fld id="{B24F5015-3417-4B27-A586-E4CCF4D77832}" type="slidenum">
              <a:rPr lang="en-US" smtClean="0"/>
              <a:t>55</a:t>
            </a:fld>
            <a:endParaRPr lang="en-US"/>
          </a:p>
        </p:txBody>
      </p:sp>
    </p:spTree>
    <p:extLst>
      <p:ext uri="{BB962C8B-B14F-4D97-AF65-F5344CB8AC3E}">
        <p14:creationId xmlns:p14="http://schemas.microsoft.com/office/powerpoint/2010/main" val="193318301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Classroom and Hallway Displays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56</a:t>
            </a:fld>
            <a:endParaRPr lang="en-US"/>
          </a:p>
        </p:txBody>
      </p:sp>
    </p:spTree>
    <p:extLst>
      <p:ext uri="{BB962C8B-B14F-4D97-AF65-F5344CB8AC3E}">
        <p14:creationId xmlns:p14="http://schemas.microsoft.com/office/powerpoint/2010/main" val="194165664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Classroom and Hallway Displays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a:xfrm>
            <a:off x="838200" y="1690688"/>
            <a:ext cx="10515600" cy="4486275"/>
          </a:xfrm>
        </p:spPr>
        <p:txBody>
          <a:bodyPr>
            <a:noAutofit/>
          </a:bodyPr>
          <a:lstStyle/>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Remove or cover all content related materials in testing rooms and hallways.</a:t>
            </a:r>
          </a:p>
          <a:p>
            <a:r>
              <a:rPr lang="en-US" sz="3200" dirty="0"/>
              <a:t>Classroom libraries do not need to be covered. </a:t>
            </a:r>
          </a:p>
          <a:p>
            <a:r>
              <a:rPr lang="en-US" sz="3200" dirty="0"/>
              <a:t>Students may read non-content related material once finished.</a:t>
            </a:r>
            <a:r>
              <a:rPr lang="en-US" sz="3200" dirty="0">
                <a:latin typeface="Arial" panose="020B0604020202020204" pitchFamily="34" charset="0"/>
                <a:cs typeface="Arial" panose="020B0604020202020204" pitchFamily="34" charset="0"/>
              </a:rPr>
              <a:t>  </a:t>
            </a:r>
          </a:p>
          <a:p>
            <a:pPr marL="285750" indent="-285750"/>
            <a:r>
              <a:rPr lang="en-US" sz="3200" dirty="0"/>
              <a:t>General Description of Scoring Guidelines for all content areas may be displayed and/or distributed.</a:t>
            </a:r>
          </a:p>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Mathematics formula sheets </a:t>
            </a:r>
            <a:r>
              <a:rPr lang="en-US" sz="3200" dirty="0"/>
              <a:t>found on the PDE website or </a:t>
            </a:r>
            <a:r>
              <a:rPr lang="en-US" sz="3200" dirty="0">
                <a:latin typeface="Arial" panose="020B0604020202020204" pitchFamily="34" charset="0"/>
                <a:cs typeface="Arial" panose="020B0604020202020204" pitchFamily="34" charset="0"/>
              </a:rPr>
              <a:t>provided by DRC may be displayed and distributed.</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57</a:t>
            </a:fld>
            <a:endParaRPr lang="en-US"/>
          </a:p>
        </p:txBody>
      </p:sp>
    </p:spTree>
    <p:extLst>
      <p:ext uri="{BB962C8B-B14F-4D97-AF65-F5344CB8AC3E}">
        <p14:creationId xmlns:p14="http://schemas.microsoft.com/office/powerpoint/2010/main" val="361016116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Student Participation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58</a:t>
            </a:fld>
            <a:endParaRPr lang="en-US"/>
          </a:p>
        </p:txBody>
      </p:sp>
    </p:spTree>
    <p:extLst>
      <p:ext uri="{BB962C8B-B14F-4D97-AF65-F5344CB8AC3E}">
        <p14:creationId xmlns:p14="http://schemas.microsoft.com/office/powerpoint/2010/main" val="257307212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Student Participation: </a:t>
            </a:r>
            <a:br>
              <a:rPr lang="en-US" dirty="0"/>
            </a:br>
            <a:r>
              <a:rPr lang="en-US" dirty="0"/>
              <a:t>Code of Conduct</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92500" lnSpcReduction="10000"/>
          </a:bodyPr>
          <a:lstStyle/>
          <a:p>
            <a:pPr marL="285750" indent="-285750"/>
            <a:r>
              <a:rPr lang="en-US" sz="3600" dirty="0"/>
              <a:t>TAs or Proctors should review the Code of Conduct with all students prior to test administration. </a:t>
            </a:r>
          </a:p>
          <a:p>
            <a:pPr marL="285750" indent="-285750">
              <a:buFont typeface="Arial" panose="020B0604020202020204" pitchFamily="34" charset="0"/>
              <a:buChar char="•"/>
            </a:pPr>
            <a:r>
              <a:rPr lang="en-US" sz="3600" dirty="0"/>
              <a:t>S</a:t>
            </a:r>
            <a:r>
              <a:rPr lang="en-US" sz="3600" dirty="0">
                <a:latin typeface="Arial" panose="020B0604020202020204" pitchFamily="34" charset="0"/>
                <a:cs typeface="Arial" panose="020B0604020202020204" pitchFamily="34" charset="0"/>
              </a:rPr>
              <a:t>tudents will acknowledge the Code of Conduct  at the beginning of each module of Keystone Exams or section of PSSA assessments. </a:t>
            </a:r>
          </a:p>
          <a:p>
            <a:pPr marL="285750" indent="-285750">
              <a:buFont typeface="Arial" panose="020B0604020202020204" pitchFamily="34" charset="0"/>
              <a:buChar char="•"/>
            </a:pPr>
            <a:r>
              <a:rPr lang="en-US" sz="3600" dirty="0"/>
              <a:t>Students do not log out after completing the Code of Conduct.</a:t>
            </a:r>
            <a:r>
              <a:rPr lang="en-US" sz="3200" dirty="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n-US" sz="3600" dirty="0"/>
              <a:t>Copy provided in DFAs.</a:t>
            </a:r>
          </a:p>
          <a:p>
            <a:pPr marL="0" indent="0">
              <a:buNone/>
            </a:pPr>
            <a:r>
              <a:rPr lang="en-US" sz="3600" dirty="0"/>
              <a:t> </a:t>
            </a:r>
            <a:endParaRPr lang="en-US" sz="2800" dirty="0">
              <a:latin typeface="Arial" panose="020B0604020202020204" pitchFamily="34" charset="0"/>
              <a:cs typeface="Arial" panose="020B06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59</a:t>
            </a:fld>
            <a:endParaRPr lang="en-US"/>
          </a:p>
        </p:txBody>
      </p:sp>
    </p:spTree>
    <p:extLst>
      <p:ext uri="{BB962C8B-B14F-4D97-AF65-F5344CB8AC3E}">
        <p14:creationId xmlns:p14="http://schemas.microsoft.com/office/powerpoint/2010/main" val="850612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Agenda – Page 1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92500" lnSpcReduction="10000"/>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Acronyms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School Assessment Schedule</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Changes for 2024 – 2025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Distribution and Collection of Secure Materials</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Testing Locations</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Attendance Procedures</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Extended Time and Restroom Procedures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Emergency Procedures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a:t>
            </a:fld>
            <a:endParaRPr lang="en-US"/>
          </a:p>
        </p:txBody>
      </p:sp>
    </p:spTree>
    <p:extLst>
      <p:ext uri="{BB962C8B-B14F-4D97-AF65-F5344CB8AC3E}">
        <p14:creationId xmlns:p14="http://schemas.microsoft.com/office/powerpoint/2010/main" val="275190861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General Student Participation</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92500"/>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All students in grades 3-8 participate in PSSA  in their enrolled grade level for federal accountability. </a:t>
            </a:r>
          </a:p>
          <a:p>
            <a:pPr marL="285750" indent="-285750">
              <a:buFont typeface="Arial" panose="020B0604020202020204" pitchFamily="34" charset="0"/>
              <a:buChar char="•"/>
            </a:pPr>
            <a:r>
              <a:rPr lang="en-US" sz="3600" dirty="0"/>
              <a:t>All students must take the Algebra I, Biology and Literature Exams by spring of grade 11. This usually occurs when the student is enrolled in a Keystone Exam trigger courses.</a:t>
            </a:r>
          </a:p>
          <a:p>
            <a:pPr marL="285750" indent="-285750">
              <a:buFont typeface="Arial" panose="020B0604020202020204" pitchFamily="34" charset="0"/>
              <a:buChar char="•"/>
            </a:pPr>
            <a:r>
              <a:rPr lang="en-US" sz="3600" dirty="0"/>
              <a:t>Very limited religious opt out.</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PASA used for </a:t>
            </a:r>
            <a:r>
              <a:rPr lang="en-US" sz="3600" dirty="0"/>
              <a:t>maximum 1% of enrollment.</a:t>
            </a:r>
            <a:endParaRPr lang="en-US" sz="3600" dirty="0">
              <a:latin typeface="Arial" panose="020B0604020202020204" pitchFamily="34" charset="0"/>
              <a:cs typeface="Arial" panose="020B06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60</a:t>
            </a:fld>
            <a:endParaRPr lang="en-US"/>
          </a:p>
        </p:txBody>
      </p:sp>
    </p:spTree>
    <p:extLst>
      <p:ext uri="{BB962C8B-B14F-4D97-AF65-F5344CB8AC3E}">
        <p14:creationId xmlns:p14="http://schemas.microsoft.com/office/powerpoint/2010/main" val="147488807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Student Participation: </a:t>
            </a:r>
            <a:br>
              <a:rPr lang="en-US" dirty="0"/>
            </a:br>
            <a:r>
              <a:rPr lang="en-US" dirty="0"/>
              <a:t>Special Cases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See the SAC or HAC for detailed information regarding: </a:t>
            </a:r>
          </a:p>
          <a:p>
            <a:pPr marL="742950" lvl="1" indent="-285750"/>
            <a:r>
              <a:rPr lang="en-US" sz="3200" dirty="0">
                <a:latin typeface="Arial" panose="020B0604020202020204" pitchFamily="34" charset="0"/>
                <a:cs typeface="Arial" panose="020B0604020202020204" pitchFamily="34" charset="0"/>
              </a:rPr>
              <a:t>PASA</a:t>
            </a:r>
          </a:p>
          <a:p>
            <a:pPr marL="742950" lvl="1" indent="-285750"/>
            <a:r>
              <a:rPr lang="en-US" sz="3200" dirty="0">
                <a:latin typeface="Arial" panose="020B0604020202020204" pitchFamily="34" charset="0"/>
                <a:cs typeface="Arial" panose="020B0604020202020204" pitchFamily="34" charset="0"/>
              </a:rPr>
              <a:t>Court/Agency placed student </a:t>
            </a:r>
            <a:r>
              <a:rPr lang="en-US" sz="3200" dirty="0"/>
              <a:t>p</a:t>
            </a:r>
            <a:r>
              <a:rPr lang="en-US" sz="3200" dirty="0">
                <a:latin typeface="Arial" panose="020B0604020202020204" pitchFamily="34" charset="0"/>
                <a:cs typeface="Arial" panose="020B0604020202020204" pitchFamily="34" charset="0"/>
              </a:rPr>
              <a:t>articipation</a:t>
            </a:r>
          </a:p>
          <a:p>
            <a:pPr marL="742950" lvl="1" indent="-285750"/>
            <a:r>
              <a:rPr lang="en-US" sz="3200" dirty="0"/>
              <a:t>Student withdrawal/enrollment during testing window</a:t>
            </a:r>
          </a:p>
          <a:p>
            <a:pPr marL="742950" lvl="1" indent="-285750"/>
            <a:r>
              <a:rPr lang="en-US" sz="3200" dirty="0">
                <a:latin typeface="Arial" panose="020B0604020202020204" pitchFamily="34" charset="0"/>
                <a:cs typeface="Arial" panose="020B0604020202020204" pitchFamily="34" charset="0"/>
              </a:rPr>
              <a:t>Suspended and expelled students </a:t>
            </a:r>
          </a:p>
          <a:p>
            <a:pPr marL="742950" lvl="1" indent="-285750"/>
            <a:r>
              <a:rPr lang="en-US" sz="3200" dirty="0"/>
              <a:t>Home education students</a:t>
            </a:r>
          </a:p>
          <a:p>
            <a:pPr marL="742950" lvl="1" indent="-285750"/>
            <a:r>
              <a:rPr lang="en-US" sz="3200" dirty="0">
                <a:latin typeface="Arial" panose="020B0604020202020204" pitchFamily="34" charset="0"/>
                <a:cs typeface="Arial" panose="020B0604020202020204" pitchFamily="34" charset="0"/>
              </a:rPr>
              <a:t>First year English Learner </a:t>
            </a: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61</a:t>
            </a:fld>
            <a:endParaRPr lang="en-US"/>
          </a:p>
        </p:txBody>
      </p:sp>
    </p:spTree>
    <p:extLst>
      <p:ext uri="{BB962C8B-B14F-4D97-AF65-F5344CB8AC3E}">
        <p14:creationId xmlns:p14="http://schemas.microsoft.com/office/powerpoint/2010/main" val="148229510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Accommodations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62</a:t>
            </a:fld>
            <a:endParaRPr lang="en-US"/>
          </a:p>
        </p:txBody>
      </p:sp>
    </p:spTree>
    <p:extLst>
      <p:ext uri="{BB962C8B-B14F-4D97-AF65-F5344CB8AC3E}">
        <p14:creationId xmlns:p14="http://schemas.microsoft.com/office/powerpoint/2010/main" val="339869418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Accommodations – 1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r>
              <a:rPr lang="en-US" sz="3200" dirty="0"/>
              <a:t>SAC should provide TAs with a list of students receiving accommodations </a:t>
            </a:r>
            <a:r>
              <a:rPr lang="en-US" sz="3200" dirty="0">
                <a:latin typeface="Arial" panose="020B0604020202020204" pitchFamily="34" charset="0"/>
                <a:cs typeface="Arial" panose="020B0604020202020204" pitchFamily="34" charset="0"/>
              </a:rPr>
              <a:t>at least a week in advance. </a:t>
            </a:r>
          </a:p>
          <a:p>
            <a:pPr marL="285750" indent="-285750">
              <a:buFont typeface="Arial" panose="020B0604020202020204" pitchFamily="34" charset="0"/>
              <a:buChar char="•"/>
            </a:pPr>
            <a:r>
              <a:rPr lang="en-US" sz="3200" dirty="0"/>
              <a:t>TAs should ensure proper accommodations are noted  on the roster. </a:t>
            </a:r>
          </a:p>
          <a:p>
            <a:pPr marL="285750" indent="-285750">
              <a:buFont typeface="Arial" panose="020B0604020202020204" pitchFamily="34" charset="0"/>
              <a:buChar char="•"/>
            </a:pPr>
            <a:r>
              <a:rPr lang="en-US" sz="3200" dirty="0"/>
              <a:t>TAs should ensure students receive the proper accommodations.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63</a:t>
            </a:fld>
            <a:endParaRPr lang="en-US"/>
          </a:p>
        </p:txBody>
      </p:sp>
    </p:spTree>
    <p:extLst>
      <p:ext uri="{BB962C8B-B14F-4D97-AF65-F5344CB8AC3E}">
        <p14:creationId xmlns:p14="http://schemas.microsoft.com/office/powerpoint/2010/main" val="206544875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Accommodations – 2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200" dirty="0">
                <a:effectLst/>
              </a:rPr>
              <a:t>Any TAs providing read aloud or scribing accommodations to students should read the Read Aloud and Scribing Guidelines for Operational Assessments before administration. </a:t>
            </a:r>
          </a:p>
          <a:p>
            <a:pPr marL="285750" indent="-285750">
              <a:buFont typeface="Arial" panose="020B0604020202020204" pitchFamily="34" charset="0"/>
              <a:buChar char="•"/>
            </a:pPr>
            <a:r>
              <a:rPr lang="en-US" sz="3200" dirty="0">
                <a:effectLst/>
              </a:rPr>
              <a:t>Any approved devices used for accommodations must be in lockdown mode prior to the beginning of test administration.</a:t>
            </a:r>
          </a:p>
          <a:p>
            <a:pPr marL="285750" indent="-285750">
              <a:buFont typeface="Arial" panose="020B0604020202020204" pitchFamily="34" charset="0"/>
              <a:buChar char="•"/>
            </a:pPr>
            <a:r>
              <a:rPr lang="en-US" sz="3200" dirty="0"/>
              <a:t>Consult the </a:t>
            </a:r>
            <a:r>
              <a:rPr lang="en-US" sz="3200" dirty="0">
                <a:solidFill>
                  <a:srgbClr val="0070C0"/>
                </a:solidFill>
                <a:effectLst/>
                <a:hlinkClick r:id="rId3">
                  <a:extLst>
                    <a:ext uri="{A12FA001-AC4F-418D-AE19-62706E023703}">
                      <ahyp:hlinkClr xmlns:ahyp="http://schemas.microsoft.com/office/drawing/2018/hyperlinkcolor" val="tx"/>
                    </a:ext>
                  </a:extLst>
                </a:hlinkClick>
              </a:rPr>
              <a:t>Accommodations Webpage</a:t>
            </a:r>
            <a:r>
              <a:rPr lang="en-US" sz="3200" dirty="0">
                <a:solidFill>
                  <a:srgbClr val="0070C0"/>
                </a:solidFill>
                <a:effectLst/>
              </a:rPr>
              <a:t> </a:t>
            </a:r>
            <a:r>
              <a:rPr lang="en-US" sz="3200" dirty="0">
                <a:effectLst/>
              </a:rPr>
              <a:t>for additional information.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64</a:t>
            </a:fld>
            <a:endParaRPr lang="en-US"/>
          </a:p>
        </p:txBody>
      </p:sp>
    </p:spTree>
    <p:extLst>
      <p:ext uri="{BB962C8B-B14F-4D97-AF65-F5344CB8AC3E}">
        <p14:creationId xmlns:p14="http://schemas.microsoft.com/office/powerpoint/2010/main" val="270381738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Electronic Devices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65</a:t>
            </a:fld>
            <a:endParaRPr lang="en-US"/>
          </a:p>
        </p:txBody>
      </p:sp>
    </p:spTree>
    <p:extLst>
      <p:ext uri="{BB962C8B-B14F-4D97-AF65-F5344CB8AC3E}">
        <p14:creationId xmlns:p14="http://schemas.microsoft.com/office/powerpoint/2010/main" val="418737082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Electronic Devices – 1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Prior to test administration, TAs must collect ALL unapproved electronic devices including cell phones, smart phones, smart watches, cameras, etc. </a:t>
            </a:r>
          </a:p>
          <a:p>
            <a:pPr marL="285750" indent="-285750">
              <a:buFont typeface="Arial" panose="020B0604020202020204" pitchFamily="34" charset="0"/>
              <a:buChar char="•"/>
            </a:pPr>
            <a:r>
              <a:rPr lang="en-US" dirty="0"/>
              <a:t>Report students possessing or using an unapproved electronic device to SAC immediately. </a:t>
            </a:r>
          </a:p>
          <a:p>
            <a:pPr marL="285750" indent="-285750">
              <a:buFont typeface="Arial" panose="020B0604020202020204" pitchFamily="34" charset="0"/>
              <a:buChar char="•"/>
            </a:pPr>
            <a:r>
              <a:rPr lang="en-US" dirty="0"/>
              <a:t>The SAC will confiscate the device and report test security violation to the DAC. </a:t>
            </a:r>
          </a:p>
          <a:p>
            <a:pPr marL="285750" indent="-285750">
              <a:buFont typeface="Arial" panose="020B0604020202020204" pitchFamily="34" charset="0"/>
              <a:buChar char="•"/>
            </a:pPr>
            <a:r>
              <a:rPr lang="en-US" dirty="0"/>
              <a:t>The DAC or SAC will report the violation to PDE. </a:t>
            </a:r>
          </a:p>
          <a:p>
            <a:pPr marL="285750" indent="-285750">
              <a:buFont typeface="Arial" panose="020B0604020202020204" pitchFamily="34" charset="0"/>
              <a:buChar char="•"/>
            </a:pPr>
            <a:r>
              <a:rPr lang="en-US" dirty="0"/>
              <a:t>The DAC or SAC should obtain parent permission to view the device and determine if any secure material is stored on the device.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66</a:t>
            </a:fld>
            <a:endParaRPr lang="en-US"/>
          </a:p>
        </p:txBody>
      </p:sp>
    </p:spTree>
    <p:extLst>
      <p:ext uri="{BB962C8B-B14F-4D97-AF65-F5344CB8AC3E}">
        <p14:creationId xmlns:p14="http://schemas.microsoft.com/office/powerpoint/2010/main" val="48047315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Electronic Devices – 2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t>Students possessing or using an unapproved electronic device during testing must re-take the assessment by the end of the makeup testing window using a different form of the test. </a:t>
            </a: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Once the DAC or SAC emails PDE, PDE will email DRC to approve re-generation of the test ticket. </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SAC will then regenerate the test ticket.</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See HAC for additional guidance.</a:t>
            </a: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67</a:t>
            </a:fld>
            <a:endParaRPr lang="en-US"/>
          </a:p>
        </p:txBody>
      </p:sp>
    </p:spTree>
    <p:extLst>
      <p:ext uri="{BB962C8B-B14F-4D97-AF65-F5344CB8AC3E}">
        <p14:creationId xmlns:p14="http://schemas.microsoft.com/office/powerpoint/2010/main" val="189053659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E7CD8A-755E-4FF8-3560-0C87D00D30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072C1D-E620-89F5-E5C8-FA3AE42D0985}"/>
              </a:ext>
            </a:extLst>
          </p:cNvPr>
          <p:cNvSpPr>
            <a:spLocks noGrp="1"/>
          </p:cNvSpPr>
          <p:nvPr>
            <p:ph type="title"/>
          </p:nvPr>
        </p:nvSpPr>
        <p:spPr/>
        <p:txBody>
          <a:bodyPr>
            <a:normAutofit/>
          </a:bodyPr>
          <a:lstStyle/>
          <a:p>
            <a:r>
              <a:rPr lang="en-US" dirty="0"/>
              <a:t>Electronic Devices – 3 </a:t>
            </a:r>
          </a:p>
        </p:txBody>
      </p:sp>
      <p:sp>
        <p:nvSpPr>
          <p:cNvPr id="3" name="Content Placeholder 2">
            <a:extLst>
              <a:ext uri="{FF2B5EF4-FFF2-40B4-BE49-F238E27FC236}">
                <a16:creationId xmlns:a16="http://schemas.microsoft.com/office/drawing/2014/main" id="{00EC43E0-FD49-40D3-A4DA-F2BF429F318C}"/>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effectLst/>
              </a:rPr>
              <a:t>Students who use a cellphone as a medical device (e.g., glucose monitoring) may have the device on their desk or the TAs’ desk and must sit in close proximity to the TA. </a:t>
            </a:r>
          </a:p>
          <a:p>
            <a:pPr marL="285750" indent="-285750">
              <a:buFont typeface="Arial" panose="020B0604020202020204" pitchFamily="34" charset="0"/>
              <a:buChar char="•"/>
            </a:pPr>
            <a:r>
              <a:rPr lang="en-US" dirty="0">
                <a:effectLst/>
              </a:rPr>
              <a:t>TAs must carefully monitor the student to ensure the student does not access the phone. </a:t>
            </a:r>
            <a:r>
              <a:rPr lang="en-US" dirty="0"/>
              <a:t>SAC should complete and submit Unique Assurance Form prior to testing. </a:t>
            </a:r>
            <a:endParaRPr lang="en-US" dirty="0">
              <a:effectLst/>
            </a:endParaRPr>
          </a:p>
        </p:txBody>
      </p:sp>
      <p:sp>
        <p:nvSpPr>
          <p:cNvPr id="5" name="Slide Number Placeholder 4">
            <a:extLst>
              <a:ext uri="{FF2B5EF4-FFF2-40B4-BE49-F238E27FC236}">
                <a16:creationId xmlns:a16="http://schemas.microsoft.com/office/drawing/2014/main" id="{C6B09FE2-2FD9-AA98-E098-14D68C57A047}"/>
              </a:ext>
            </a:extLst>
          </p:cNvPr>
          <p:cNvSpPr>
            <a:spLocks noGrp="1"/>
          </p:cNvSpPr>
          <p:nvPr>
            <p:ph type="sldNum" sz="quarter" idx="12"/>
          </p:nvPr>
        </p:nvSpPr>
        <p:spPr/>
        <p:txBody>
          <a:bodyPr/>
          <a:lstStyle/>
          <a:p>
            <a:fld id="{B24F5015-3417-4B27-A586-E4CCF4D77832}" type="slidenum">
              <a:rPr lang="en-US" smtClean="0"/>
              <a:t>68</a:t>
            </a:fld>
            <a:endParaRPr lang="en-US"/>
          </a:p>
        </p:txBody>
      </p:sp>
    </p:spTree>
    <p:extLst>
      <p:ext uri="{BB962C8B-B14F-4D97-AF65-F5344CB8AC3E}">
        <p14:creationId xmlns:p14="http://schemas.microsoft.com/office/powerpoint/2010/main" val="374716299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Calculators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69</a:t>
            </a:fld>
            <a:endParaRPr lang="en-US"/>
          </a:p>
        </p:txBody>
      </p:sp>
    </p:spTree>
    <p:extLst>
      <p:ext uri="{BB962C8B-B14F-4D97-AF65-F5344CB8AC3E}">
        <p14:creationId xmlns:p14="http://schemas.microsoft.com/office/powerpoint/2010/main" val="3856458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Agenda – Page 2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lnSpcReduction="10000"/>
          </a:bodyPr>
          <a:lstStyle/>
          <a:p>
            <a:pPr marL="285750" indent="-285750"/>
            <a:r>
              <a:rPr lang="en-US" sz="3300" dirty="0"/>
              <a:t>Qualifications for Test Administrators/Proctors</a:t>
            </a:r>
          </a:p>
          <a:p>
            <a:pPr marL="285750" indent="-285750"/>
            <a:r>
              <a:rPr lang="en-US" sz="3300" dirty="0"/>
              <a:t>Responsibilities of Test Administrators/Proctors</a:t>
            </a:r>
          </a:p>
          <a:p>
            <a:pPr marL="285750" indent="-285750">
              <a:buFont typeface="Arial" panose="020B0604020202020204" pitchFamily="34" charset="0"/>
              <a:buChar char="•"/>
            </a:pPr>
            <a:r>
              <a:rPr lang="en-US" sz="3300" dirty="0"/>
              <a:t>Test Security Certifications </a:t>
            </a:r>
          </a:p>
          <a:p>
            <a:pPr marL="285750" indent="-285750">
              <a:buFont typeface="Arial" panose="020B0604020202020204" pitchFamily="34" charset="0"/>
              <a:buChar char="•"/>
            </a:pPr>
            <a:r>
              <a:rPr lang="en-US" sz="3300" dirty="0">
                <a:latin typeface="Arial" panose="020B0604020202020204" pitchFamily="34" charset="0"/>
                <a:cs typeface="Arial" panose="020B0604020202020204" pitchFamily="34" charset="0"/>
              </a:rPr>
              <a:t>PSTAT</a:t>
            </a:r>
          </a:p>
          <a:p>
            <a:pPr marL="285750" indent="-285750">
              <a:buFont typeface="Arial" panose="020B0604020202020204" pitchFamily="34" charset="0"/>
              <a:buChar char="•"/>
            </a:pPr>
            <a:r>
              <a:rPr lang="en-US" sz="3300" dirty="0"/>
              <a:t>Administration Preparation</a:t>
            </a:r>
          </a:p>
          <a:p>
            <a:pPr marL="285750" indent="-285750"/>
            <a:r>
              <a:rPr lang="en-US" sz="3300" dirty="0"/>
              <a:t>Online Administration </a:t>
            </a:r>
          </a:p>
          <a:p>
            <a:pPr marL="285750" indent="-285750"/>
            <a:r>
              <a:rPr lang="en-US" sz="3300" dirty="0"/>
              <a:t>Directions for Administration</a:t>
            </a:r>
          </a:p>
          <a:p>
            <a:pPr marL="285750" indent="-285750"/>
            <a:r>
              <a:rPr lang="en-US" sz="3300" dirty="0"/>
              <a:t>Testing Environment</a:t>
            </a:r>
          </a:p>
          <a:p>
            <a:pPr marL="0" indent="0">
              <a:buNone/>
            </a:pPr>
            <a:endParaRPr lang="en-US" sz="3200" dirty="0"/>
          </a:p>
          <a:p>
            <a:pPr marL="285750" indent="-285750">
              <a:buFont typeface="Arial" panose="020B0604020202020204" pitchFamily="34" charset="0"/>
              <a:buChar char="•"/>
            </a:pPr>
            <a:endParaRPr lang="en-US" sz="3200"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a:t>
            </a:fld>
            <a:endParaRPr lang="en-US"/>
          </a:p>
        </p:txBody>
      </p:sp>
    </p:spTree>
    <p:extLst>
      <p:ext uri="{BB962C8B-B14F-4D97-AF65-F5344CB8AC3E}">
        <p14:creationId xmlns:p14="http://schemas.microsoft.com/office/powerpoint/2010/main" val="350273403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3EAD6-0C49-4E25-F288-8A42A1D380A8}"/>
              </a:ext>
            </a:extLst>
          </p:cNvPr>
          <p:cNvSpPr>
            <a:spLocks noGrp="1"/>
          </p:cNvSpPr>
          <p:nvPr>
            <p:ph type="title"/>
          </p:nvPr>
        </p:nvSpPr>
        <p:spPr/>
        <p:txBody>
          <a:bodyPr>
            <a:normAutofit/>
          </a:bodyPr>
          <a:lstStyle/>
          <a:p>
            <a:r>
              <a:rPr lang="en-US" dirty="0"/>
              <a:t>PDE Calculator Policy</a:t>
            </a:r>
          </a:p>
        </p:txBody>
      </p:sp>
      <p:sp>
        <p:nvSpPr>
          <p:cNvPr id="3" name="Content Placeholder 2">
            <a:extLst>
              <a:ext uri="{FF2B5EF4-FFF2-40B4-BE49-F238E27FC236}">
                <a16:creationId xmlns:a16="http://schemas.microsoft.com/office/drawing/2014/main" id="{C8A2FAF8-891A-37C4-E7FE-F9A1BBBC27CC}"/>
              </a:ext>
            </a:extLst>
          </p:cNvPr>
          <p:cNvSpPr>
            <a:spLocks noGrp="1"/>
          </p:cNvSpPr>
          <p:nvPr>
            <p:ph idx="1"/>
          </p:nvPr>
        </p:nvSpPr>
        <p:spPr/>
        <p:txBody>
          <a:bodyPr>
            <a:normAutofit/>
          </a:bodyPr>
          <a:lstStyle/>
          <a:p>
            <a:r>
              <a:rPr lang="en-US" dirty="0">
                <a:solidFill>
                  <a:srgbClr val="0070C0"/>
                </a:solidFill>
                <a:hlinkClick r:id="rId2">
                  <a:extLst>
                    <a:ext uri="{A12FA001-AC4F-418D-AE19-62706E023703}">
                      <ahyp:hlinkClr xmlns:ahyp="http://schemas.microsoft.com/office/drawing/2018/hyperlinkcolor" val="tx"/>
                    </a:ext>
                  </a:extLst>
                </a:hlinkClick>
              </a:rPr>
              <a:t>PDE Calculator Policy</a:t>
            </a:r>
            <a:r>
              <a:rPr lang="en-US" dirty="0">
                <a:solidFill>
                  <a:srgbClr val="0070C0"/>
                </a:solidFill>
              </a:rPr>
              <a:t> </a:t>
            </a:r>
            <a:r>
              <a:rPr lang="en-US" dirty="0"/>
              <a:t>updated October, 2023.</a:t>
            </a:r>
          </a:p>
          <a:p>
            <a:r>
              <a:rPr lang="en-US" dirty="0"/>
              <a:t>Exam mode or Testing mode must be activated by the TA or proctor prior to each test session for devices with this capability.</a:t>
            </a:r>
          </a:p>
          <a:p>
            <a:r>
              <a:rPr lang="en-US" dirty="0"/>
              <a:t>TAs must set every device to factory settings before and after each test session.  </a:t>
            </a:r>
          </a:p>
          <a:p>
            <a:r>
              <a:rPr lang="en-US" dirty="0"/>
              <a:t>Students are not to be assigned either task.</a:t>
            </a:r>
          </a:p>
          <a:p>
            <a:endParaRPr lang="en-US" dirty="0"/>
          </a:p>
        </p:txBody>
      </p:sp>
      <p:sp>
        <p:nvSpPr>
          <p:cNvPr id="4" name="Slide Number Placeholder 3">
            <a:extLst>
              <a:ext uri="{FF2B5EF4-FFF2-40B4-BE49-F238E27FC236}">
                <a16:creationId xmlns:a16="http://schemas.microsoft.com/office/drawing/2014/main" id="{221C6972-8133-279A-1957-399AFBA16127}"/>
              </a:ext>
            </a:extLst>
          </p:cNvPr>
          <p:cNvSpPr>
            <a:spLocks noGrp="1"/>
          </p:cNvSpPr>
          <p:nvPr>
            <p:ph type="sldNum" sz="quarter" idx="12"/>
          </p:nvPr>
        </p:nvSpPr>
        <p:spPr/>
        <p:txBody>
          <a:bodyPr/>
          <a:lstStyle/>
          <a:p>
            <a:fld id="{B24F5015-3417-4B27-A586-E4CCF4D77832}" type="slidenum">
              <a:rPr lang="en-US" smtClean="0"/>
              <a:t>70</a:t>
            </a:fld>
            <a:endParaRPr lang="en-US" dirty="0"/>
          </a:p>
        </p:txBody>
      </p:sp>
    </p:spTree>
    <p:extLst>
      <p:ext uri="{BB962C8B-B14F-4D97-AF65-F5344CB8AC3E}">
        <p14:creationId xmlns:p14="http://schemas.microsoft.com/office/powerpoint/2010/main" val="33853500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3EAD6-0C49-4E25-F288-8A42A1D380A8}"/>
              </a:ext>
            </a:extLst>
          </p:cNvPr>
          <p:cNvSpPr>
            <a:spLocks noGrp="1"/>
          </p:cNvSpPr>
          <p:nvPr>
            <p:ph type="title"/>
          </p:nvPr>
        </p:nvSpPr>
        <p:spPr/>
        <p:txBody>
          <a:bodyPr>
            <a:normAutofit/>
          </a:bodyPr>
          <a:lstStyle/>
          <a:p>
            <a:r>
              <a:rPr lang="en-US" dirty="0"/>
              <a:t>PSSA Mathematics: </a:t>
            </a:r>
            <a:br>
              <a:rPr lang="en-US" dirty="0"/>
            </a:br>
            <a:r>
              <a:rPr lang="en-US" dirty="0"/>
              <a:t>Non-calculator Questions    </a:t>
            </a:r>
          </a:p>
        </p:txBody>
      </p:sp>
      <p:sp>
        <p:nvSpPr>
          <p:cNvPr id="3" name="Content Placeholder 2">
            <a:extLst>
              <a:ext uri="{FF2B5EF4-FFF2-40B4-BE49-F238E27FC236}">
                <a16:creationId xmlns:a16="http://schemas.microsoft.com/office/drawing/2014/main" id="{C8A2FAF8-891A-37C4-E7FE-F9A1BBBC27CC}"/>
              </a:ext>
            </a:extLst>
          </p:cNvPr>
          <p:cNvSpPr>
            <a:spLocks noGrp="1"/>
          </p:cNvSpPr>
          <p:nvPr>
            <p:ph idx="1"/>
          </p:nvPr>
        </p:nvSpPr>
        <p:spPr/>
        <p:txBody>
          <a:bodyPr>
            <a:normAutofit/>
          </a:bodyPr>
          <a:lstStyle/>
          <a:p>
            <a:r>
              <a:rPr lang="en-US" dirty="0"/>
              <a:t>Grade 3</a:t>
            </a:r>
            <a:r>
              <a:rPr lang="en-US" sz="2800" dirty="0"/>
              <a:t>: entire assessment</a:t>
            </a:r>
          </a:p>
          <a:p>
            <a:r>
              <a:rPr lang="en-US" sz="2800" dirty="0"/>
              <a:t>Grades 4-8: questions 1 through 3</a:t>
            </a:r>
          </a:p>
          <a:p>
            <a:r>
              <a:rPr lang="en-US" sz="2800" dirty="0"/>
              <a:t>The online calculator is not available for non-calculator questions.  TAs must ensure students are not using a handheld calculator while answering these questions.</a:t>
            </a:r>
          </a:p>
          <a:p>
            <a:r>
              <a:rPr lang="en-US" sz="2800" dirty="0"/>
              <a:t>Students will check their work for these questions and then submit their answers.  Once they have submitted their final answers, they will not be able to re-visit these questions.  The system will prompt students to verify they understand this. </a:t>
            </a:r>
          </a:p>
        </p:txBody>
      </p:sp>
      <p:sp>
        <p:nvSpPr>
          <p:cNvPr id="4" name="Slide Number Placeholder 3">
            <a:extLst>
              <a:ext uri="{FF2B5EF4-FFF2-40B4-BE49-F238E27FC236}">
                <a16:creationId xmlns:a16="http://schemas.microsoft.com/office/drawing/2014/main" id="{221C6972-8133-279A-1957-399AFBA16127}"/>
              </a:ext>
            </a:extLst>
          </p:cNvPr>
          <p:cNvSpPr>
            <a:spLocks noGrp="1"/>
          </p:cNvSpPr>
          <p:nvPr>
            <p:ph type="sldNum" sz="quarter" idx="12"/>
          </p:nvPr>
        </p:nvSpPr>
        <p:spPr/>
        <p:txBody>
          <a:bodyPr/>
          <a:lstStyle/>
          <a:p>
            <a:fld id="{B24F5015-3417-4B27-A586-E4CCF4D77832}" type="slidenum">
              <a:rPr lang="en-US" smtClean="0"/>
              <a:t>71</a:t>
            </a:fld>
            <a:endParaRPr lang="en-US" dirty="0"/>
          </a:p>
        </p:txBody>
      </p:sp>
    </p:spTree>
    <p:extLst>
      <p:ext uri="{BB962C8B-B14F-4D97-AF65-F5344CB8AC3E}">
        <p14:creationId xmlns:p14="http://schemas.microsoft.com/office/powerpoint/2010/main" val="35858991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3EAD6-0C49-4E25-F288-8A42A1D380A8}"/>
              </a:ext>
            </a:extLst>
          </p:cNvPr>
          <p:cNvSpPr>
            <a:spLocks noGrp="1"/>
          </p:cNvSpPr>
          <p:nvPr>
            <p:ph type="title"/>
          </p:nvPr>
        </p:nvSpPr>
        <p:spPr/>
        <p:txBody>
          <a:bodyPr>
            <a:normAutofit/>
          </a:bodyPr>
          <a:lstStyle/>
          <a:p>
            <a:r>
              <a:rPr lang="en-US" dirty="0"/>
              <a:t>PSSA Mathematics: </a:t>
            </a:r>
            <a:br>
              <a:rPr lang="en-US" dirty="0"/>
            </a:br>
            <a:r>
              <a:rPr lang="en-US" dirty="0"/>
              <a:t>Calculator Permitted Questions – 1 </a:t>
            </a:r>
          </a:p>
        </p:txBody>
      </p:sp>
      <p:sp>
        <p:nvSpPr>
          <p:cNvPr id="3" name="Content Placeholder 2">
            <a:extLst>
              <a:ext uri="{FF2B5EF4-FFF2-40B4-BE49-F238E27FC236}">
                <a16:creationId xmlns:a16="http://schemas.microsoft.com/office/drawing/2014/main" id="{C8A2FAF8-891A-37C4-E7FE-F9A1BBBC27CC}"/>
              </a:ext>
            </a:extLst>
          </p:cNvPr>
          <p:cNvSpPr>
            <a:spLocks noGrp="1"/>
          </p:cNvSpPr>
          <p:nvPr>
            <p:ph idx="1"/>
          </p:nvPr>
        </p:nvSpPr>
        <p:spPr/>
        <p:txBody>
          <a:bodyPr>
            <a:normAutofit/>
          </a:bodyPr>
          <a:lstStyle/>
          <a:p>
            <a:r>
              <a:rPr lang="en-US" dirty="0"/>
              <a:t>Calculators should be stored under the student’s desk or on the TAs desk when testing begins.</a:t>
            </a:r>
          </a:p>
          <a:p>
            <a:r>
              <a:rPr lang="en-US" dirty="0"/>
              <a:t>Students should raise their hand so TA can collect used scratch/grid paper and distribute new scratch/grid paper or verify scratch/grid paper has not been used.</a:t>
            </a:r>
          </a:p>
          <a:p>
            <a:r>
              <a:rPr lang="en-US" dirty="0"/>
              <a:t>TA should then indicate the student may retrieve a calculator from underneath the desk or provide a calculator to the student.</a:t>
            </a:r>
          </a:p>
          <a:p>
            <a:r>
              <a:rPr lang="en-US" dirty="0"/>
              <a:t>Report test security violations to the DAC and PDE immediately.</a:t>
            </a:r>
          </a:p>
        </p:txBody>
      </p:sp>
      <p:sp>
        <p:nvSpPr>
          <p:cNvPr id="4" name="Slide Number Placeholder 3">
            <a:extLst>
              <a:ext uri="{FF2B5EF4-FFF2-40B4-BE49-F238E27FC236}">
                <a16:creationId xmlns:a16="http://schemas.microsoft.com/office/drawing/2014/main" id="{221C6972-8133-279A-1957-399AFBA16127}"/>
              </a:ext>
            </a:extLst>
          </p:cNvPr>
          <p:cNvSpPr>
            <a:spLocks noGrp="1"/>
          </p:cNvSpPr>
          <p:nvPr>
            <p:ph type="sldNum" sz="quarter" idx="12"/>
          </p:nvPr>
        </p:nvSpPr>
        <p:spPr/>
        <p:txBody>
          <a:bodyPr/>
          <a:lstStyle/>
          <a:p>
            <a:fld id="{B24F5015-3417-4B27-A586-E4CCF4D77832}" type="slidenum">
              <a:rPr lang="en-US" smtClean="0"/>
              <a:t>72</a:t>
            </a:fld>
            <a:endParaRPr lang="en-US" dirty="0"/>
          </a:p>
        </p:txBody>
      </p:sp>
    </p:spTree>
    <p:extLst>
      <p:ext uri="{BB962C8B-B14F-4D97-AF65-F5344CB8AC3E}">
        <p14:creationId xmlns:p14="http://schemas.microsoft.com/office/powerpoint/2010/main" val="427007958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PSSA Mathematics:</a:t>
            </a:r>
            <a:br>
              <a:rPr lang="en-US" dirty="0"/>
            </a:br>
            <a:r>
              <a:rPr lang="en-US" dirty="0"/>
              <a:t>Calculator Permitted Questions – 1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Grade </a:t>
            </a:r>
            <a:r>
              <a:rPr lang="en-US" dirty="0"/>
              <a:t>4-8: Once students have completed the non-calculator questions, they have access to the Desmos calculator </a:t>
            </a:r>
            <a:r>
              <a:rPr lang="en-US" dirty="0">
                <a:solidFill>
                  <a:srgbClr val="0070C0"/>
                </a:solidFill>
                <a:hlinkClick r:id="rId3">
                  <a:extLst>
                    <a:ext uri="{A12FA001-AC4F-418D-AE19-62706E023703}">
                      <ahyp:hlinkClr xmlns:ahyp="http://schemas.microsoft.com/office/drawing/2018/hyperlinkcolor" val="tx"/>
                    </a:ext>
                  </a:extLst>
                </a:hlinkClick>
              </a:rPr>
              <a:t>PA Desmos Calculator</a:t>
            </a:r>
            <a:r>
              <a:rPr lang="en-US" dirty="0"/>
              <a:t>.</a:t>
            </a:r>
            <a:r>
              <a:rPr lang="en-US" dirty="0">
                <a:solidFill>
                  <a:srgbClr val="0070C0"/>
                </a:solidFill>
              </a:rPr>
              <a:t> </a:t>
            </a:r>
          </a:p>
          <a:p>
            <a:pPr marL="285750" indent="-285750">
              <a:buFont typeface="Arial" panose="020B0604020202020204" pitchFamily="34" charset="0"/>
              <a:buChar char="•"/>
            </a:pPr>
            <a:r>
              <a:rPr lang="en-US" dirty="0"/>
              <a:t>Students may use a handheld device which complies with the </a:t>
            </a:r>
            <a:r>
              <a:rPr lang="en-US" dirty="0">
                <a:solidFill>
                  <a:srgbClr val="0070C0"/>
                </a:solidFill>
                <a:hlinkClick r:id="rId4">
                  <a:extLst>
                    <a:ext uri="{A12FA001-AC4F-418D-AE19-62706E023703}">
                      <ahyp:hlinkClr xmlns:ahyp="http://schemas.microsoft.com/office/drawing/2018/hyperlinkcolor" val="tx"/>
                    </a:ext>
                  </a:extLst>
                </a:hlinkClick>
              </a:rPr>
              <a:t>PDE Calculator Policy</a:t>
            </a:r>
            <a:r>
              <a:rPr lang="en-US" dirty="0"/>
              <a:t>.</a:t>
            </a:r>
          </a:p>
          <a:p>
            <a:pPr marL="285750" indent="-285750">
              <a:buFont typeface="Arial" panose="020B0604020202020204" pitchFamily="34" charset="0"/>
              <a:buChar char="•"/>
            </a:pPr>
            <a:r>
              <a:rPr lang="en-US" dirty="0"/>
              <a:t>Any calculator with a Computer Algebra System (CAS) capabilities, including TI Inspire CAS and Casio CAS may not be used.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73</a:t>
            </a:fld>
            <a:endParaRPr lang="en-US"/>
          </a:p>
        </p:txBody>
      </p:sp>
    </p:spTree>
    <p:extLst>
      <p:ext uri="{BB962C8B-B14F-4D97-AF65-F5344CB8AC3E}">
        <p14:creationId xmlns:p14="http://schemas.microsoft.com/office/powerpoint/2010/main" val="306279517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Calculators: PSSA Science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r>
              <a:rPr lang="en-US" dirty="0">
                <a:latin typeface="Arial" panose="020B0604020202020204" pitchFamily="34" charset="0"/>
                <a:cs typeface="Arial" panose="020B0604020202020204" pitchFamily="34" charset="0"/>
              </a:rPr>
              <a:t>Students in grades 5 and 8 </a:t>
            </a:r>
            <a:r>
              <a:rPr lang="en-US" dirty="0"/>
              <a:t>have access to the Desmos calculator </a:t>
            </a:r>
            <a:r>
              <a:rPr lang="en-US" dirty="0">
                <a:solidFill>
                  <a:srgbClr val="0070C0"/>
                </a:solidFill>
                <a:hlinkClick r:id="rId3">
                  <a:extLst>
                    <a:ext uri="{A12FA001-AC4F-418D-AE19-62706E023703}">
                      <ahyp:hlinkClr xmlns:ahyp="http://schemas.microsoft.com/office/drawing/2018/hyperlinkcolor" val="tx"/>
                    </a:ext>
                  </a:extLst>
                </a:hlinkClick>
              </a:rPr>
              <a:t>PA Desmos Calculator</a:t>
            </a:r>
            <a:r>
              <a:rPr lang="en-US" dirty="0">
                <a:solidFill>
                  <a:srgbClr val="0070C0"/>
                </a:solidFill>
              </a:rPr>
              <a:t> </a:t>
            </a:r>
            <a:r>
              <a:rPr lang="en-US" dirty="0"/>
              <a:t>during the assessment. </a:t>
            </a:r>
          </a:p>
          <a:p>
            <a:pPr marL="285750" indent="-285750">
              <a:buFont typeface="Arial" panose="020B0604020202020204" pitchFamily="34" charset="0"/>
              <a:buChar char="•"/>
            </a:pPr>
            <a:r>
              <a:rPr lang="en-US" dirty="0"/>
              <a:t>Students may use a handheld device which complies with the</a:t>
            </a:r>
            <a:r>
              <a:rPr lang="en-US" dirty="0">
                <a:solidFill>
                  <a:srgbClr val="0070C0"/>
                </a:solidFill>
              </a:rPr>
              <a:t> </a:t>
            </a:r>
            <a:r>
              <a:rPr lang="en-US" dirty="0">
                <a:solidFill>
                  <a:srgbClr val="0070C0"/>
                </a:solidFill>
                <a:hlinkClick r:id="rId4">
                  <a:extLst>
                    <a:ext uri="{A12FA001-AC4F-418D-AE19-62706E023703}">
                      <ahyp:hlinkClr xmlns:ahyp="http://schemas.microsoft.com/office/drawing/2018/hyperlinkcolor" val="tx"/>
                    </a:ext>
                  </a:extLst>
                </a:hlinkClick>
              </a:rPr>
              <a:t>PDE Calculator Policy</a:t>
            </a:r>
            <a:r>
              <a:rPr lang="en-US" dirty="0"/>
              <a:t>.  </a:t>
            </a:r>
          </a:p>
          <a:p>
            <a:pPr marL="285750" indent="-285750">
              <a:buFont typeface="Arial" panose="020B0604020202020204" pitchFamily="34" charset="0"/>
              <a:buChar char="•"/>
            </a:pPr>
            <a:r>
              <a:rPr lang="en-US" dirty="0"/>
              <a:t>Any calculator with CAS capabilities, including TI Inspire CAS and Casio CAS may not be used. </a:t>
            </a:r>
          </a:p>
          <a:p>
            <a:pPr marL="285750" indent="-285750"/>
            <a:endParaRPr lang="en-US" dirty="0"/>
          </a:p>
          <a:p>
            <a:pPr marL="457200" lvl="1" indent="0">
              <a:buNone/>
            </a:pPr>
            <a:endParaRPr lang="en-US"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74</a:t>
            </a:fld>
            <a:endParaRPr lang="en-US"/>
          </a:p>
        </p:txBody>
      </p:sp>
    </p:spTree>
    <p:extLst>
      <p:ext uri="{BB962C8B-B14F-4D97-AF65-F5344CB8AC3E}">
        <p14:creationId xmlns:p14="http://schemas.microsoft.com/office/powerpoint/2010/main" val="293494733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Calculators: Keystone Algebra I</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r>
              <a:rPr lang="en-US" dirty="0"/>
              <a:t>Students have access to the Desmos calculator </a:t>
            </a:r>
            <a:r>
              <a:rPr lang="en-US" dirty="0">
                <a:solidFill>
                  <a:srgbClr val="0070C0"/>
                </a:solidFill>
                <a:hlinkClick r:id="rId3">
                  <a:extLst>
                    <a:ext uri="{A12FA001-AC4F-418D-AE19-62706E023703}">
                      <ahyp:hlinkClr xmlns:ahyp="http://schemas.microsoft.com/office/drawing/2018/hyperlinkcolor" val="tx"/>
                    </a:ext>
                  </a:extLst>
                </a:hlinkClick>
              </a:rPr>
              <a:t>PA Desmos Calculator</a:t>
            </a:r>
            <a:r>
              <a:rPr lang="en-US" dirty="0"/>
              <a:t> during the entire exam. </a:t>
            </a:r>
          </a:p>
          <a:p>
            <a:pPr marL="285750" indent="-285750">
              <a:buFont typeface="Arial" panose="020B0604020202020204" pitchFamily="34" charset="0"/>
              <a:buChar char="•"/>
            </a:pPr>
            <a:r>
              <a:rPr lang="en-US" dirty="0"/>
              <a:t>Students may use a handheld device which complies with the </a:t>
            </a:r>
            <a:r>
              <a:rPr lang="en-US" dirty="0">
                <a:solidFill>
                  <a:srgbClr val="0070C0"/>
                </a:solidFill>
                <a:hlinkClick r:id="rId4">
                  <a:extLst>
                    <a:ext uri="{A12FA001-AC4F-418D-AE19-62706E023703}">
                      <ahyp:hlinkClr xmlns:ahyp="http://schemas.microsoft.com/office/drawing/2018/hyperlinkcolor" val="tx"/>
                    </a:ext>
                  </a:extLst>
                </a:hlinkClick>
              </a:rPr>
              <a:t>PDE Calculator Policy</a:t>
            </a:r>
            <a:r>
              <a:rPr lang="en-US" dirty="0"/>
              <a:t>.  </a:t>
            </a:r>
          </a:p>
          <a:p>
            <a:pPr marL="285750" indent="-285750">
              <a:buFont typeface="Arial" panose="020B0604020202020204" pitchFamily="34" charset="0"/>
              <a:buChar char="•"/>
            </a:pPr>
            <a:r>
              <a:rPr lang="en-US" dirty="0"/>
              <a:t>Any calculator with CAS capabilities, including TI Inspire CAS and Casio CAS may not be used. </a:t>
            </a:r>
          </a:p>
          <a:p>
            <a:pPr marL="0" indent="0">
              <a:buNone/>
            </a:pPr>
            <a:endParaRPr lang="en-US" dirty="0"/>
          </a:p>
          <a:p>
            <a:pPr marL="742950" lvl="1" indent="-285750"/>
            <a:endParaRPr lang="en-US"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75</a:t>
            </a:fld>
            <a:endParaRPr lang="en-US"/>
          </a:p>
        </p:txBody>
      </p:sp>
    </p:spTree>
    <p:extLst>
      <p:ext uri="{BB962C8B-B14F-4D97-AF65-F5344CB8AC3E}">
        <p14:creationId xmlns:p14="http://schemas.microsoft.com/office/powerpoint/2010/main" val="301760877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Calculators: Keystone Biology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r>
              <a:rPr lang="en-US" dirty="0"/>
              <a:t>Students have access to the Desmos calculator </a:t>
            </a:r>
            <a:r>
              <a:rPr lang="en-US" dirty="0">
                <a:solidFill>
                  <a:srgbClr val="0070C0"/>
                </a:solidFill>
                <a:hlinkClick r:id="rId3">
                  <a:extLst>
                    <a:ext uri="{A12FA001-AC4F-418D-AE19-62706E023703}">
                      <ahyp:hlinkClr xmlns:ahyp="http://schemas.microsoft.com/office/drawing/2018/hyperlinkcolor" val="tx"/>
                    </a:ext>
                  </a:extLst>
                </a:hlinkClick>
              </a:rPr>
              <a:t>PA Desmos Calculator</a:t>
            </a:r>
            <a:r>
              <a:rPr lang="en-US" dirty="0"/>
              <a:t> during the entire exam. </a:t>
            </a:r>
          </a:p>
          <a:p>
            <a:pPr marL="285750" indent="-285750">
              <a:buFont typeface="Arial" panose="020B0604020202020204" pitchFamily="34" charset="0"/>
              <a:buChar char="•"/>
            </a:pPr>
            <a:r>
              <a:rPr lang="en-US" dirty="0"/>
              <a:t>Students may use a handheld device which complies with the </a:t>
            </a:r>
            <a:r>
              <a:rPr lang="en-US" dirty="0">
                <a:solidFill>
                  <a:srgbClr val="0070C0"/>
                </a:solidFill>
                <a:hlinkClick r:id="rId4">
                  <a:extLst>
                    <a:ext uri="{A12FA001-AC4F-418D-AE19-62706E023703}">
                      <ahyp:hlinkClr xmlns:ahyp="http://schemas.microsoft.com/office/drawing/2018/hyperlinkcolor" val="tx"/>
                    </a:ext>
                  </a:extLst>
                </a:hlinkClick>
              </a:rPr>
              <a:t>PDE Calculator Policy</a:t>
            </a:r>
            <a:r>
              <a:rPr lang="en-US" dirty="0"/>
              <a:t>.  </a:t>
            </a:r>
          </a:p>
          <a:p>
            <a:pPr marL="285750" indent="-285750">
              <a:buFont typeface="Arial" panose="020B0604020202020204" pitchFamily="34" charset="0"/>
              <a:buChar char="•"/>
            </a:pPr>
            <a:r>
              <a:rPr lang="en-US" dirty="0"/>
              <a:t>Any calculator with CAS capabilities, including TI Inspire CAS and Casio CAS may not be used. </a:t>
            </a: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76</a:t>
            </a:fld>
            <a:endParaRPr lang="en-US"/>
          </a:p>
        </p:txBody>
      </p:sp>
    </p:spTree>
    <p:extLst>
      <p:ext uri="{BB962C8B-B14F-4D97-AF65-F5344CB8AC3E}">
        <p14:creationId xmlns:p14="http://schemas.microsoft.com/office/powerpoint/2010/main" val="57523691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Ancillary Materials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77</a:t>
            </a:fld>
            <a:endParaRPr lang="en-US"/>
          </a:p>
        </p:txBody>
      </p:sp>
    </p:spTree>
    <p:extLst>
      <p:ext uri="{BB962C8B-B14F-4D97-AF65-F5344CB8AC3E}">
        <p14:creationId xmlns:p14="http://schemas.microsoft.com/office/powerpoint/2010/main" val="274095871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Ancillary Materials:</a:t>
            </a:r>
            <a:br>
              <a:rPr lang="en-US" dirty="0"/>
            </a:br>
            <a:r>
              <a:rPr lang="en-US" dirty="0"/>
              <a:t>PSSA Mathematics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For PSSA Mathematics assessments, all students should receive:</a:t>
            </a:r>
          </a:p>
          <a:p>
            <a:pPr marL="742950" lvl="1" indent="-285750"/>
            <a:r>
              <a:rPr lang="en-US" sz="3200" dirty="0"/>
              <a:t>Scratch paper</a:t>
            </a:r>
          </a:p>
          <a:p>
            <a:pPr marL="742950" lvl="1" indent="-285750"/>
            <a:r>
              <a:rPr lang="en-US" sz="3200" dirty="0"/>
              <a:t>Grid paper</a:t>
            </a:r>
          </a:p>
          <a:p>
            <a:pPr marL="742950" lvl="1" indent="-285750"/>
            <a:r>
              <a:rPr lang="en-US" sz="3200" dirty="0"/>
              <a:t>Formula sheet (grades 4-8)</a:t>
            </a:r>
          </a:p>
          <a:p>
            <a:pPr marL="457200" lvl="1" indent="0">
              <a:buNone/>
            </a:pPr>
            <a:endParaRPr lang="en-US" sz="3200" dirty="0"/>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78</a:t>
            </a:fld>
            <a:endParaRPr lang="en-US"/>
          </a:p>
        </p:txBody>
      </p:sp>
    </p:spTree>
    <p:extLst>
      <p:ext uri="{BB962C8B-B14F-4D97-AF65-F5344CB8AC3E}">
        <p14:creationId xmlns:p14="http://schemas.microsoft.com/office/powerpoint/2010/main" val="91128863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sz="3600" dirty="0"/>
              <a:t>Ancillary Materials: </a:t>
            </a:r>
            <a:br>
              <a:rPr lang="en-US" sz="3600" dirty="0"/>
            </a:br>
            <a:r>
              <a:rPr lang="en-US" sz="3600" dirty="0"/>
              <a:t>PSSA Mathematics Scratch/Grid Paper</a:t>
            </a:r>
            <a:endParaRPr lang="en-US" dirty="0"/>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TAs/Proctors should collect all </a:t>
            </a:r>
            <a:r>
              <a:rPr lang="en-US" sz="3600" b="1" dirty="0"/>
              <a:t>used</a:t>
            </a:r>
            <a:r>
              <a:rPr lang="en-US" sz="3600" dirty="0"/>
              <a:t> scratch/grid paper once students in grades 4-8 have completed the non-calculator questions.</a:t>
            </a:r>
          </a:p>
          <a:p>
            <a:pPr marL="285750" indent="-285750">
              <a:buFont typeface="Arial" panose="020B0604020202020204" pitchFamily="34" charset="0"/>
              <a:buChar char="•"/>
            </a:pPr>
            <a:r>
              <a:rPr lang="en-US" sz="3600" dirty="0"/>
              <a:t>Provide new scratch/grid paper for students to use while completing the calculator permitted questions.</a:t>
            </a:r>
          </a:p>
          <a:p>
            <a:pPr marL="285750" indent="-285750">
              <a:buFont typeface="Arial" panose="020B0604020202020204" pitchFamily="34" charset="0"/>
              <a:buChar char="•"/>
            </a:pPr>
            <a:r>
              <a:rPr lang="en-US" sz="3600" dirty="0"/>
              <a:t>Return all used scratch/grid paper to SAC to be shredded. </a:t>
            </a:r>
            <a:r>
              <a:rPr lang="en-US" sz="3200" dirty="0"/>
              <a:t> </a:t>
            </a:r>
          </a:p>
          <a:p>
            <a:pPr marL="457200" lvl="1" indent="0">
              <a:buNone/>
            </a:pPr>
            <a:endParaRPr lang="en-US" sz="3200" dirty="0"/>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79</a:t>
            </a:fld>
            <a:endParaRPr lang="en-US"/>
          </a:p>
        </p:txBody>
      </p:sp>
    </p:spTree>
    <p:extLst>
      <p:ext uri="{BB962C8B-B14F-4D97-AF65-F5344CB8AC3E}">
        <p14:creationId xmlns:p14="http://schemas.microsoft.com/office/powerpoint/2010/main" val="2612304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Agenda – Page 3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r>
              <a:rPr lang="en-US" sz="3300" dirty="0"/>
              <a:t>Classroom and Hallway Displays</a:t>
            </a:r>
            <a:endParaRPr lang="en-US" sz="3300" dirty="0">
              <a:highlight>
                <a:srgbClr val="FF00FF"/>
              </a:highlight>
            </a:endParaRPr>
          </a:p>
          <a:p>
            <a:pPr marL="285750" indent="-285750">
              <a:buFont typeface="Arial" panose="020B0604020202020204" pitchFamily="34" charset="0"/>
              <a:buChar char="•"/>
            </a:pPr>
            <a:r>
              <a:rPr lang="en-US" sz="3300" dirty="0"/>
              <a:t>Student Participation</a:t>
            </a:r>
          </a:p>
          <a:p>
            <a:pPr marL="285750" indent="-285750">
              <a:buFont typeface="Arial" panose="020B0604020202020204" pitchFamily="34" charset="0"/>
              <a:buChar char="•"/>
            </a:pPr>
            <a:r>
              <a:rPr lang="en-US" sz="3300" dirty="0"/>
              <a:t>Accommodations</a:t>
            </a:r>
          </a:p>
          <a:p>
            <a:pPr marL="285750" indent="-285750"/>
            <a:r>
              <a:rPr lang="en-US" sz="3300" dirty="0"/>
              <a:t>Electronic Devices</a:t>
            </a:r>
          </a:p>
          <a:p>
            <a:pPr marL="285750" indent="-285750"/>
            <a:r>
              <a:rPr lang="en-US" sz="3300" dirty="0"/>
              <a:t>Calculators</a:t>
            </a:r>
          </a:p>
          <a:p>
            <a:pPr marL="285750" indent="-285750"/>
            <a:r>
              <a:rPr lang="en-US" sz="3300" dirty="0"/>
              <a:t>Ancillary Materials</a:t>
            </a:r>
          </a:p>
          <a:p>
            <a:pPr marL="285750" indent="-285750">
              <a:buFont typeface="Arial" panose="020B0604020202020204" pitchFamily="34" charset="0"/>
              <a:buChar char="•"/>
            </a:pPr>
            <a:r>
              <a:rPr lang="en-US" sz="3300" dirty="0"/>
              <a:t>Contact Information/Mission </a:t>
            </a:r>
          </a:p>
          <a:p>
            <a:pPr marL="285750" indent="-285750">
              <a:buFont typeface="Arial" panose="020B0604020202020204" pitchFamily="34" charset="0"/>
              <a:buChar char="•"/>
            </a:pPr>
            <a:endParaRPr lang="en-US" sz="3600" dirty="0"/>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8</a:t>
            </a:fld>
            <a:endParaRPr lang="en-US"/>
          </a:p>
        </p:txBody>
      </p:sp>
    </p:spTree>
    <p:extLst>
      <p:ext uri="{BB962C8B-B14F-4D97-AF65-F5344CB8AC3E}">
        <p14:creationId xmlns:p14="http://schemas.microsoft.com/office/powerpoint/2010/main" val="246859431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Ancillary Materials:</a:t>
            </a:r>
            <a:br>
              <a:rPr lang="en-US" dirty="0"/>
            </a:br>
            <a:r>
              <a:rPr lang="en-US" dirty="0"/>
              <a:t>PSSA ELA and Science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For PSSA ELA and Science assessments, all students should receive scratch paper.</a:t>
            </a:r>
          </a:p>
          <a:p>
            <a:pPr marL="285750" indent="-285750"/>
            <a:r>
              <a:rPr lang="en-US" sz="3600" dirty="0"/>
              <a:t>Collect all used scratch paper and return to SAC for shredding after administration.</a:t>
            </a:r>
          </a:p>
          <a:p>
            <a:pPr marL="285750" indent="-285750">
              <a:buFont typeface="Arial" panose="020B0604020202020204" pitchFamily="34" charset="0"/>
              <a:buChar char="•"/>
            </a:pPr>
            <a:endParaRPr lang="en-US" sz="3600" dirty="0"/>
          </a:p>
          <a:p>
            <a:pPr marL="285750" indent="-285750">
              <a:buFont typeface="Arial" panose="020B0604020202020204" pitchFamily="34" charset="0"/>
              <a:buChar char="•"/>
            </a:pPr>
            <a:endParaRPr lang="en-US" sz="3200" dirty="0"/>
          </a:p>
          <a:p>
            <a:pPr marL="742950" lvl="1" indent="-285750"/>
            <a:endParaRPr lang="en-US" sz="3200" dirty="0"/>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80</a:t>
            </a:fld>
            <a:endParaRPr lang="en-US"/>
          </a:p>
        </p:txBody>
      </p:sp>
    </p:spTree>
    <p:extLst>
      <p:ext uri="{BB962C8B-B14F-4D97-AF65-F5344CB8AC3E}">
        <p14:creationId xmlns:p14="http://schemas.microsoft.com/office/powerpoint/2010/main" val="223434441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Ancillary Materials:</a:t>
            </a:r>
            <a:br>
              <a:rPr lang="en-US" dirty="0"/>
            </a:br>
            <a:r>
              <a:rPr lang="en-US" dirty="0"/>
              <a:t>Keystone Algebra I</a:t>
            </a:r>
            <a:r>
              <a:rPr lang="en-US" sz="3600" dirty="0"/>
              <a:t> </a:t>
            </a:r>
            <a:endParaRPr lang="en-US" dirty="0"/>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For Keystone Exam Algebra I assessments, all students should receive:</a:t>
            </a:r>
          </a:p>
          <a:p>
            <a:pPr marL="742950" lvl="1" indent="-285750"/>
            <a:r>
              <a:rPr lang="en-US" sz="3200" dirty="0"/>
              <a:t>Scratch paper</a:t>
            </a:r>
          </a:p>
          <a:p>
            <a:pPr marL="742950" lvl="1" indent="-285750"/>
            <a:r>
              <a:rPr lang="en-US" sz="3200" dirty="0"/>
              <a:t>Grid paper</a:t>
            </a:r>
          </a:p>
          <a:p>
            <a:pPr marL="742950" lvl="1" indent="-285750"/>
            <a:r>
              <a:rPr lang="en-US" sz="3200" dirty="0"/>
              <a:t>Formula sheet</a:t>
            </a:r>
          </a:p>
          <a:p>
            <a:pPr marL="742950" lvl="1" indent="-285750"/>
            <a:endParaRPr lang="en-US" sz="3200" dirty="0"/>
          </a:p>
          <a:p>
            <a:pPr marL="285750" indent="-285750"/>
            <a:r>
              <a:rPr lang="en-US" sz="3600" dirty="0"/>
              <a:t>Collect all used scratch and grid paper and return to SAC for shredding after administration.</a:t>
            </a:r>
          </a:p>
          <a:p>
            <a:pPr marL="457200" lvl="1" indent="0">
              <a:buNone/>
            </a:pPr>
            <a:endParaRPr lang="en-US" sz="3200" dirty="0"/>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81</a:t>
            </a:fld>
            <a:endParaRPr lang="en-US"/>
          </a:p>
        </p:txBody>
      </p:sp>
    </p:spTree>
    <p:extLst>
      <p:ext uri="{BB962C8B-B14F-4D97-AF65-F5344CB8AC3E}">
        <p14:creationId xmlns:p14="http://schemas.microsoft.com/office/powerpoint/2010/main" val="10159161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Ancillary Materials: </a:t>
            </a:r>
            <a:br>
              <a:rPr lang="en-US" dirty="0"/>
            </a:br>
            <a:r>
              <a:rPr lang="en-US" dirty="0"/>
              <a:t>Keystone Literature and Biology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For Keystone Exam Literature and Biology assessments, all students should receive scratch paper.</a:t>
            </a:r>
          </a:p>
          <a:p>
            <a:pPr marL="285750" indent="-285750">
              <a:buFont typeface="Arial" panose="020B0604020202020204" pitchFamily="34" charset="0"/>
              <a:buChar char="•"/>
            </a:pPr>
            <a:r>
              <a:rPr lang="en-US" sz="3600" dirty="0"/>
              <a:t>Collect all used scratch paper and return to SAC for shredding after administration.</a:t>
            </a:r>
          </a:p>
          <a:p>
            <a:pPr marL="285750" indent="-285750">
              <a:buFont typeface="Arial" panose="020B0604020202020204" pitchFamily="34" charset="0"/>
              <a:buChar char="•"/>
            </a:pPr>
            <a:endParaRPr lang="en-US" sz="3200" dirty="0"/>
          </a:p>
          <a:p>
            <a:pPr marL="742950" lvl="1" indent="-285750"/>
            <a:endParaRPr lang="en-US" sz="3200" dirty="0"/>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82</a:t>
            </a:fld>
            <a:endParaRPr lang="en-US"/>
          </a:p>
        </p:txBody>
      </p:sp>
    </p:spTree>
    <p:extLst>
      <p:ext uri="{BB962C8B-B14F-4D97-AF65-F5344CB8AC3E}">
        <p14:creationId xmlns:p14="http://schemas.microsoft.com/office/powerpoint/2010/main" val="416061030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Dictionaries, Thesauri, </a:t>
            </a:r>
            <a:br>
              <a:rPr lang="en-US" dirty="0"/>
            </a:br>
            <a:r>
              <a:rPr lang="en-US" dirty="0"/>
              <a:t>Spell Checkers, Grammar Checkers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Students may not use dictionaries, thesauri, spellcheckers or grammar checkers.</a:t>
            </a:r>
          </a:p>
          <a:p>
            <a:pPr marL="285750" indent="-285750">
              <a:buFont typeface="Arial" panose="020B0604020202020204" pitchFamily="34" charset="0"/>
              <a:buChar char="•"/>
            </a:pPr>
            <a:r>
              <a:rPr lang="en-US" sz="3600" dirty="0"/>
              <a:t>These applications must be disabled prior to testing.</a:t>
            </a:r>
          </a:p>
          <a:p>
            <a:pPr marL="285750" indent="-285750">
              <a:buFont typeface="Arial" panose="020B0604020202020204" pitchFamily="34" charset="0"/>
              <a:buChar char="•"/>
            </a:pPr>
            <a:r>
              <a:rPr lang="en-US" sz="3600" dirty="0"/>
              <a:t>English Learners may use word-to-word dictionaries without definitions or pictures for PSSA Mathematics, PSSA Science, Keystone Algebra I and Keystone Biology exams.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83</a:t>
            </a:fld>
            <a:endParaRPr lang="en-US"/>
          </a:p>
        </p:txBody>
      </p:sp>
    </p:spTree>
    <p:extLst>
      <p:ext uri="{BB962C8B-B14F-4D97-AF65-F5344CB8AC3E}">
        <p14:creationId xmlns:p14="http://schemas.microsoft.com/office/powerpoint/2010/main" val="285442655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Contact Information/Mission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84</a:t>
            </a:fld>
            <a:endParaRPr lang="en-US"/>
          </a:p>
        </p:txBody>
      </p:sp>
    </p:spTree>
    <p:extLst>
      <p:ext uri="{BB962C8B-B14F-4D97-AF65-F5344CB8AC3E}">
        <p14:creationId xmlns:p14="http://schemas.microsoft.com/office/powerpoint/2010/main" val="91315389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1167A-319B-4747-B9E6-BD9547AA35A7}"/>
              </a:ext>
            </a:extLst>
          </p:cNvPr>
          <p:cNvSpPr>
            <a:spLocks noGrp="1"/>
          </p:cNvSpPr>
          <p:nvPr>
            <p:ph type="title"/>
          </p:nvPr>
        </p:nvSpPr>
        <p:spPr/>
        <p:txBody>
          <a:bodyPr/>
          <a:lstStyle/>
          <a:p>
            <a:r>
              <a:rPr lang="en-US" dirty="0"/>
              <a:t>Contact Information/Mission</a:t>
            </a:r>
          </a:p>
        </p:txBody>
      </p:sp>
      <p:sp>
        <p:nvSpPr>
          <p:cNvPr id="3" name="Content Placeholder 2">
            <a:extLst>
              <a:ext uri="{FF2B5EF4-FFF2-40B4-BE49-F238E27FC236}">
                <a16:creationId xmlns:a16="http://schemas.microsoft.com/office/drawing/2014/main" id="{9491081C-A9F3-80A2-39FD-D7B0DF8AD679}"/>
              </a:ext>
            </a:extLst>
          </p:cNvPr>
          <p:cNvSpPr>
            <a:spLocks noGrp="1"/>
          </p:cNvSpPr>
          <p:nvPr>
            <p:ph idx="1"/>
          </p:nvPr>
        </p:nvSpPr>
        <p:spPr>
          <a:xfrm>
            <a:off x="838200" y="1825624"/>
            <a:ext cx="10515600" cy="2505075"/>
          </a:xfrm>
        </p:spPr>
        <p:txBody>
          <a:bodyPr>
            <a:normAutofit fontScale="92500"/>
          </a:bodyPr>
          <a:lstStyle/>
          <a:p>
            <a:pPr marL="0" indent="0">
              <a:buNone/>
            </a:pPr>
            <a:r>
              <a:rPr lang="en-US" altLang="en-US" dirty="0">
                <a:solidFill>
                  <a:srgbClr val="000000"/>
                </a:solidFill>
                <a:latin typeface="Arial" panose="020B0604020202020204" pitchFamily="34" charset="0"/>
                <a:ea typeface="Verdana" pitchFamily="34" charset="0"/>
                <a:cs typeface="Arial" panose="020B0604020202020204" pitchFamily="34" charset="0"/>
              </a:rPr>
              <a:t>For more information </a:t>
            </a:r>
            <a:r>
              <a:rPr lang="en-US" altLang="en-US" dirty="0">
                <a:latin typeface="Arial" panose="020B0604020202020204" pitchFamily="34" charset="0"/>
                <a:ea typeface="Verdana" pitchFamily="34" charset="0"/>
                <a:cs typeface="Arial" panose="020B0604020202020204" pitchFamily="34" charset="0"/>
              </a:rPr>
              <a:t>or answers to questions </a:t>
            </a:r>
            <a:r>
              <a:rPr lang="en-US" altLang="en-US" dirty="0">
                <a:solidFill>
                  <a:srgbClr val="000000"/>
                </a:solidFill>
                <a:latin typeface="Arial" panose="020B0604020202020204" pitchFamily="34" charset="0"/>
                <a:ea typeface="Verdana" pitchFamily="34" charset="0"/>
                <a:cs typeface="Arial" panose="020B0604020202020204" pitchFamily="34" charset="0"/>
              </a:rPr>
              <a:t>please </a:t>
            </a:r>
            <a:r>
              <a:rPr lang="en-US" altLang="en-US" dirty="0">
                <a:latin typeface="Arial" panose="020B0604020202020204" pitchFamily="34" charset="0"/>
                <a:ea typeface="Verdana" pitchFamily="34" charset="0"/>
                <a:cs typeface="Arial" panose="020B0604020202020204" pitchFamily="34" charset="0"/>
              </a:rPr>
              <a:t>send questions to </a:t>
            </a:r>
            <a:r>
              <a:rPr lang="en-US" altLang="en-US" u="sng" dirty="0">
                <a:solidFill>
                  <a:srgbClr val="0000FF"/>
                </a:solidFill>
                <a:ea typeface="Verdana" pitchFamily="34" charset="0"/>
              </a:rPr>
              <a:t>r</a:t>
            </a:r>
            <a:r>
              <a:rPr lang="en-US" altLang="en-US" u="sng" dirty="0">
                <a:solidFill>
                  <a:srgbClr val="0000FF"/>
                </a:solidFill>
                <a:latin typeface="Arial" panose="020B0604020202020204" pitchFamily="34" charset="0"/>
                <a:ea typeface="Verdana" pitchFamily="34" charset="0"/>
                <a:cs typeface="Arial" panose="020B0604020202020204" pitchFamily="34" charset="0"/>
                <a:hlinkClick r:id="rId2"/>
              </a:rPr>
              <a:t>a-ed-pssa-keystone@pa.gov</a:t>
            </a:r>
            <a:r>
              <a:rPr lang="en-US" altLang="en-US" dirty="0">
                <a:latin typeface="Arial" panose="020B0604020202020204" pitchFamily="34" charset="0"/>
                <a:ea typeface="Verdana" pitchFamily="34" charset="0"/>
                <a:cs typeface="Arial" panose="020B0604020202020204" pitchFamily="34" charset="0"/>
              </a:rPr>
              <a:t> or to the individuals listed in “Contact Information Concerning Questions” found in the HAC.  PA </a:t>
            </a:r>
            <a:r>
              <a:rPr lang="en-US" altLang="en-US" dirty="0">
                <a:ea typeface="Verdana" pitchFamily="34" charset="0"/>
              </a:rPr>
              <a:t>Customer Service at DRC is available for general questions at 800-451-7849 or </a:t>
            </a:r>
            <a:r>
              <a:rPr lang="en-US" altLang="en-US" dirty="0">
                <a:solidFill>
                  <a:schemeClr val="accent1"/>
                </a:solidFill>
                <a:ea typeface="Verdana" pitchFamily="34" charset="0"/>
                <a:hlinkClick r:id="rId3">
                  <a:extLst>
                    <a:ext uri="{A12FA001-AC4F-418D-AE19-62706E023703}">
                      <ahyp:hlinkClr xmlns:ahyp="http://schemas.microsoft.com/office/drawing/2018/hyperlinkcolor" val="tx"/>
                    </a:ext>
                  </a:extLst>
                </a:hlinkClick>
              </a:rPr>
              <a:t>pacustomerservice@datarecognitioncorp.com</a:t>
            </a:r>
            <a:r>
              <a:rPr lang="en-US" altLang="en-US" dirty="0">
                <a:ea typeface="Verdana" pitchFamily="34" charset="0"/>
              </a:rPr>
              <a:t>. </a:t>
            </a:r>
            <a:endParaRPr lang="en-US" dirty="0"/>
          </a:p>
          <a:p>
            <a:pPr marL="0" indent="0">
              <a:buNone/>
            </a:pPr>
            <a:r>
              <a:rPr lang="en-US" altLang="en-US" dirty="0">
                <a:solidFill>
                  <a:srgbClr val="000000"/>
                </a:solidFill>
                <a:latin typeface="Arial" panose="020B0604020202020204" pitchFamily="34" charset="0"/>
                <a:ea typeface="Verdana" pitchFamily="34" charset="0"/>
                <a:cs typeface="Arial" panose="020B0604020202020204" pitchFamily="34" charset="0"/>
              </a:rPr>
              <a:t>You can also visit PDE’s website at </a:t>
            </a:r>
            <a:r>
              <a:rPr lang="en-US" altLang="en-US" u="sng" dirty="0">
                <a:solidFill>
                  <a:srgbClr val="0000FF"/>
                </a:solidFill>
                <a:latin typeface="Arial" panose="020B0604020202020204" pitchFamily="34" charset="0"/>
                <a:ea typeface="Verdana" pitchFamily="34" charset="0"/>
                <a:cs typeface="Arial" panose="020B0604020202020204" pitchFamily="34" charset="0"/>
                <a:hlinkClick r:id="rId4"/>
              </a:rPr>
              <a:t>www.education.pa.gov</a:t>
            </a:r>
            <a:r>
              <a:rPr lang="en-US" altLang="en-US" u="sng" dirty="0">
                <a:solidFill>
                  <a:srgbClr val="0000FF"/>
                </a:solidFill>
                <a:latin typeface="Arial" panose="020B0604020202020204" pitchFamily="34" charset="0"/>
                <a:ea typeface="Verdana" pitchFamily="34" charset="0"/>
                <a:cs typeface="Arial" panose="020B0604020202020204" pitchFamily="34" charset="0"/>
              </a:rPr>
              <a:t> </a:t>
            </a:r>
          </a:p>
          <a:p>
            <a:pPr marL="0" indent="0">
              <a:buNone/>
            </a:pPr>
            <a:endParaRPr lang="en-US" dirty="0"/>
          </a:p>
        </p:txBody>
      </p:sp>
      <p:sp>
        <p:nvSpPr>
          <p:cNvPr id="5" name="Slide Number Placeholder 4">
            <a:extLst>
              <a:ext uri="{FF2B5EF4-FFF2-40B4-BE49-F238E27FC236}">
                <a16:creationId xmlns:a16="http://schemas.microsoft.com/office/drawing/2014/main" id="{EAFEF462-6E37-636A-3EAC-7B7A58832872}"/>
              </a:ext>
            </a:extLst>
          </p:cNvPr>
          <p:cNvSpPr>
            <a:spLocks noGrp="1"/>
          </p:cNvSpPr>
          <p:nvPr>
            <p:ph type="sldNum" sz="quarter" idx="12"/>
          </p:nvPr>
        </p:nvSpPr>
        <p:spPr/>
        <p:txBody>
          <a:bodyPr/>
          <a:lstStyle/>
          <a:p>
            <a:fld id="{B24F5015-3417-4B27-A586-E4CCF4D77832}" type="slidenum">
              <a:rPr lang="en-US" smtClean="0"/>
              <a:t>85</a:t>
            </a:fld>
            <a:endParaRPr lang="en-US" dirty="0"/>
          </a:p>
        </p:txBody>
      </p:sp>
    </p:spTree>
    <p:extLst>
      <p:ext uri="{BB962C8B-B14F-4D97-AF65-F5344CB8AC3E}">
        <p14:creationId xmlns:p14="http://schemas.microsoft.com/office/powerpoint/2010/main" val="4964667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Acronyms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9</a:t>
            </a:fld>
            <a:endParaRPr lang="en-US"/>
          </a:p>
        </p:txBody>
      </p:sp>
    </p:spTree>
    <p:extLst>
      <p:ext uri="{BB962C8B-B14F-4D97-AF65-F5344CB8AC3E}">
        <p14:creationId xmlns:p14="http://schemas.microsoft.com/office/powerpoint/2010/main" val="33295485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05a4e5ea-2e9e-44e8-9284-1e53b7b63aee">
      <UserInfo>
        <DisplayName/>
        <AccountId xsi:nil="true"/>
        <AccountType/>
      </UserInfo>
    </SharedWithUsers>
    <_activity xmlns="cd827950-c06e-43ba-9895-d73e14a6ae82"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BF20356733D314E9F0169989AE030FD" ma:contentTypeVersion="16" ma:contentTypeDescription="Create a new document." ma:contentTypeScope="" ma:versionID="1557e053edf5059ceb4dcf4e6fbdbc75">
  <xsd:schema xmlns:xsd="http://www.w3.org/2001/XMLSchema" xmlns:xs="http://www.w3.org/2001/XMLSchema" xmlns:p="http://schemas.microsoft.com/office/2006/metadata/properties" xmlns:ns3="cd827950-c06e-43ba-9895-d73e14a6ae82" xmlns:ns4="05a4e5ea-2e9e-44e8-9284-1e53b7b63aee" targetNamespace="http://schemas.microsoft.com/office/2006/metadata/properties" ma:root="true" ma:fieldsID="2c2ac00d32fab5d325baa82921955188" ns3:_="" ns4:_="">
    <xsd:import namespace="cd827950-c06e-43ba-9895-d73e14a6ae82"/>
    <xsd:import namespace="05a4e5ea-2e9e-44e8-9284-1e53b7b63ae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LengthInSeconds"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_activity" minOccurs="0"/>
                <xsd:element ref="ns3:MediaServiceObjectDetectorVersions" minOccurs="0"/>
                <xsd:element ref="ns3:MediaServiceSearchPropertie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d827950-c06e-43ba-9895-d73e14a6ae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_activity" ma:index="20" nillable="true" ma:displayName="_activity" ma:hidden="true" ma:internalName="_activity">
      <xsd:simpleType>
        <xsd:restriction base="dms:Note"/>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SystemTags" ma:index="23"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5a4e5ea-2e9e-44e8-9284-1e53b7b63ae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8CB3FC7-B59E-40D5-A9DE-932E9E5BECE3}">
  <ds:schemaRefs>
    <ds:schemaRef ds:uri="http://purl.org/dc/terms/"/>
    <ds:schemaRef ds:uri="cd827950-c06e-43ba-9895-d73e14a6ae82"/>
    <ds:schemaRef ds:uri="http://schemas.microsoft.com/office/2006/documentManagement/types"/>
    <ds:schemaRef ds:uri="http://purl.org/dc/dcmitype/"/>
    <ds:schemaRef ds:uri="05a4e5ea-2e9e-44e8-9284-1e53b7b63aee"/>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514C1FC7-4E50-493F-BCB4-8C1A73F486B8}">
  <ds:schemaRefs>
    <ds:schemaRef ds:uri="http://schemas.microsoft.com/sharepoint/v3/contenttype/forms"/>
  </ds:schemaRefs>
</ds:datastoreItem>
</file>

<file path=customXml/itemProps3.xml><?xml version="1.0" encoding="utf-8"?>
<ds:datastoreItem xmlns:ds="http://schemas.openxmlformats.org/officeDocument/2006/customXml" ds:itemID="{8FC76FE1-1509-4F8E-BD50-CDC6F915D17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d827950-c06e-43ba-9895-d73e14a6ae82"/>
    <ds:schemaRef ds:uri="05a4e5ea-2e9e-44e8-9284-1e53b7b63ae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18060</TotalTime>
  <Words>4200</Words>
  <Application>Microsoft Office PowerPoint</Application>
  <PresentationFormat>Widescreen</PresentationFormat>
  <Paragraphs>503</Paragraphs>
  <Slides>85</Slides>
  <Notes>42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85</vt:i4>
      </vt:variant>
    </vt:vector>
  </HeadingPairs>
  <TitlesOfParts>
    <vt:vector size="92" baseType="lpstr">
      <vt:lpstr>Aptos</vt:lpstr>
      <vt:lpstr>Arial</vt:lpstr>
      <vt:lpstr>Calibri</vt:lpstr>
      <vt:lpstr>Courier New</vt:lpstr>
      <vt:lpstr>Segoe UI</vt:lpstr>
      <vt:lpstr>Verdana</vt:lpstr>
      <vt:lpstr>Office Theme</vt:lpstr>
      <vt:lpstr>School Assessment Coordinator Training Session for  Test Administrators and All Involved with PSSA and Keystone Exams  Online Administration </vt:lpstr>
      <vt:lpstr>Disclaimer</vt:lpstr>
      <vt:lpstr>Who Needs to Attend this Training Session? </vt:lpstr>
      <vt:lpstr>Who Needs This Training?  </vt:lpstr>
      <vt:lpstr>Agenda </vt:lpstr>
      <vt:lpstr>Agenda – Page 1 </vt:lpstr>
      <vt:lpstr>Agenda – Page 2 </vt:lpstr>
      <vt:lpstr>Agenda – Page 3 </vt:lpstr>
      <vt:lpstr>Acronyms </vt:lpstr>
      <vt:lpstr>Frequently Used Acronyms</vt:lpstr>
      <vt:lpstr>School Assessment Schedule </vt:lpstr>
      <vt:lpstr>School Assessment Schedule: PSSA</vt:lpstr>
      <vt:lpstr>School Assessment Schedule:  Keystone Exams </vt:lpstr>
      <vt:lpstr>Changes for 2024 – 2025</vt:lpstr>
      <vt:lpstr>Changes for 2024-2025:  Single Session Test Tickets</vt:lpstr>
      <vt:lpstr>Changes for 2024-2025:  Survey Questions</vt:lpstr>
      <vt:lpstr>Changes for 2024-2025:  Tech Enhanced Questions</vt:lpstr>
      <vt:lpstr>Changes for 2024-2025:  Grade 5 Science </vt:lpstr>
      <vt:lpstr>Changes for 2024-2025:  Updated Accommodations Documents</vt:lpstr>
      <vt:lpstr>Distribution and Collection of Secure Materials</vt:lpstr>
      <vt:lpstr>Distribution and Collection of  Secure Materials </vt:lpstr>
      <vt:lpstr>Testing Locations</vt:lpstr>
      <vt:lpstr>Testing Locations</vt:lpstr>
      <vt:lpstr>Attendance Procedures</vt:lpstr>
      <vt:lpstr>Attendance Procedures</vt:lpstr>
      <vt:lpstr>Extended Time and Restroom Procedures</vt:lpstr>
      <vt:lpstr>Extended Time Procedures </vt:lpstr>
      <vt:lpstr>Restroom Procedures </vt:lpstr>
      <vt:lpstr>Emergency Procedures</vt:lpstr>
      <vt:lpstr>Emergency Procedures </vt:lpstr>
      <vt:lpstr>Qualifications for TAs</vt:lpstr>
      <vt:lpstr>Qualifications for  Test Administrators</vt:lpstr>
      <vt:lpstr>Responsibilities of TAs </vt:lpstr>
      <vt:lpstr>Responsibilities of TAs – 1  </vt:lpstr>
      <vt:lpstr>Responsibilities of TAs – 2  </vt:lpstr>
      <vt:lpstr>Responsibilities of TAs – 3 </vt:lpstr>
      <vt:lpstr>Responsibilities of TAs – 4  </vt:lpstr>
      <vt:lpstr>Responsibilities of TAs – 5 </vt:lpstr>
      <vt:lpstr>Responsibilities of TAs – 6 </vt:lpstr>
      <vt:lpstr>Responsibilities of TAs – 7 </vt:lpstr>
      <vt:lpstr>Test Security and Certifications </vt:lpstr>
      <vt:lpstr>Test Security</vt:lpstr>
      <vt:lpstr>Test Security Certifications – 1 </vt:lpstr>
      <vt:lpstr>Test Security Certifications – 2 </vt:lpstr>
      <vt:lpstr>PSTAT</vt:lpstr>
      <vt:lpstr>PSTAT Requirements</vt:lpstr>
      <vt:lpstr>Administration Preparation</vt:lpstr>
      <vt:lpstr>Administration Preparation</vt:lpstr>
      <vt:lpstr>Online Administration </vt:lpstr>
      <vt:lpstr>Online Administration Preparation </vt:lpstr>
      <vt:lpstr>Assessment Information to Display</vt:lpstr>
      <vt:lpstr>Directions for Administration</vt:lpstr>
      <vt:lpstr>Directions for Administration</vt:lpstr>
      <vt:lpstr>Testing Environment</vt:lpstr>
      <vt:lpstr>Testing Environment</vt:lpstr>
      <vt:lpstr>Classroom and Hallway Displays</vt:lpstr>
      <vt:lpstr>Classroom and Hallway Displays</vt:lpstr>
      <vt:lpstr>Student Participation </vt:lpstr>
      <vt:lpstr>Student Participation:  Code of Conduct</vt:lpstr>
      <vt:lpstr>General Student Participation</vt:lpstr>
      <vt:lpstr>Student Participation:  Special Cases</vt:lpstr>
      <vt:lpstr>Accommodations</vt:lpstr>
      <vt:lpstr>Accommodations – 1 </vt:lpstr>
      <vt:lpstr>Accommodations – 2 </vt:lpstr>
      <vt:lpstr>Electronic Devices</vt:lpstr>
      <vt:lpstr>Electronic Devices – 1 </vt:lpstr>
      <vt:lpstr>Electronic Devices – 2 </vt:lpstr>
      <vt:lpstr>Electronic Devices – 3 </vt:lpstr>
      <vt:lpstr>Calculators</vt:lpstr>
      <vt:lpstr>PDE Calculator Policy</vt:lpstr>
      <vt:lpstr>PSSA Mathematics:  Non-calculator Questions    </vt:lpstr>
      <vt:lpstr>PSSA Mathematics:  Calculator Permitted Questions – 1 </vt:lpstr>
      <vt:lpstr>PSSA Mathematics: Calculator Permitted Questions – 1  </vt:lpstr>
      <vt:lpstr>Calculators: PSSA Science </vt:lpstr>
      <vt:lpstr>Calculators: Keystone Algebra I</vt:lpstr>
      <vt:lpstr>Calculators: Keystone Biology </vt:lpstr>
      <vt:lpstr>Ancillary Materials</vt:lpstr>
      <vt:lpstr>Ancillary Materials: PSSA Mathematics</vt:lpstr>
      <vt:lpstr>Ancillary Materials:  PSSA Mathematics Scratch/Grid Paper</vt:lpstr>
      <vt:lpstr>Ancillary Materials: PSSA ELA and Science </vt:lpstr>
      <vt:lpstr>Ancillary Materials: Keystone Algebra I </vt:lpstr>
      <vt:lpstr>Ancillary Materials:  Keystone Literature and Biology </vt:lpstr>
      <vt:lpstr>Dictionaries, Thesauri,  Spell Checkers, Grammar Checkers </vt:lpstr>
      <vt:lpstr>Contact Information/Mission </vt:lpstr>
      <vt:lpstr>Contact Information/Mission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SAC Training for all involved with Test Administration and Secure Materials</dc:title>
  <dc:creator>Milakovic, Dana</dc:creator>
  <cp:lastModifiedBy>Heimbach, Bunne</cp:lastModifiedBy>
  <cp:revision>18</cp:revision>
  <dcterms:created xsi:type="dcterms:W3CDTF">2022-07-06T18:28:13Z</dcterms:created>
  <dcterms:modified xsi:type="dcterms:W3CDTF">2025-03-17T11:25:36Z</dcterms:modified>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0x010100FBF20356733D314E9F0169989AE030FD</vt:lpwstr>
  </property>
  <property fmtid="{D5CDD505-2E9C-101B-9397-08002B2CF9AE}" pid="3" name="MigrationSourceURL">
    <vt:lpwstr/>
  </property>
  <property fmtid="{D5CDD505-2E9C-101B-9397-08002B2CF9AE}" pid="4" name="Order">
    <vt:r8>1483600</vt:r8>
  </property>
  <property fmtid="{D5CDD505-2E9C-101B-9397-08002B2CF9AE}" pid="5" name="Category">
    <vt:lpwstr/>
  </property>
  <property fmtid="{D5CDD505-2E9C-101B-9397-08002B2CF9AE}" pid="6" name="xd_Signature">
    <vt:bool>false</vt:bool>
  </property>
  <property fmtid="{D5CDD505-2E9C-101B-9397-08002B2CF9AE}" pid="7" name="xd_ProgID">
    <vt:lpwstr/>
  </property>
  <property fmtid="{D5CDD505-2E9C-101B-9397-08002B2CF9AE}" pid="8" name="TemplateUrl">
    <vt:lpwstr/>
  </property>
</Properties>
</file>