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04"/>
  </p:notesMasterIdLst>
  <p:sldIdLst>
    <p:sldId id="256" r:id="rId5"/>
    <p:sldId id="523" r:id="rId6"/>
    <p:sldId id="521" r:id="rId7"/>
    <p:sldId id="309" r:id="rId8"/>
    <p:sldId id="269" r:id="rId9"/>
    <p:sldId id="356" r:id="rId10"/>
    <p:sldId id="357" r:id="rId11"/>
    <p:sldId id="524" r:id="rId12"/>
    <p:sldId id="393" r:id="rId13"/>
    <p:sldId id="358" r:id="rId14"/>
    <p:sldId id="305" r:id="rId15"/>
    <p:sldId id="310" r:id="rId16"/>
    <p:sldId id="257" r:id="rId17"/>
    <p:sldId id="274" r:id="rId18"/>
    <p:sldId id="366" r:id="rId19"/>
    <p:sldId id="564" r:id="rId20"/>
    <p:sldId id="565" r:id="rId21"/>
    <p:sldId id="566" r:id="rId22"/>
    <p:sldId id="587" r:id="rId23"/>
    <p:sldId id="387" r:id="rId24"/>
    <p:sldId id="318" r:id="rId25"/>
    <p:sldId id="470" r:id="rId26"/>
    <p:sldId id="317" r:id="rId27"/>
    <p:sldId id="290" r:id="rId28"/>
    <p:sldId id="300" r:id="rId29"/>
    <p:sldId id="362" r:id="rId30"/>
    <p:sldId id="372" r:id="rId31"/>
    <p:sldId id="395" r:id="rId32"/>
    <p:sldId id="354" r:id="rId33"/>
    <p:sldId id="298" r:id="rId34"/>
    <p:sldId id="561" r:id="rId35"/>
    <p:sldId id="562" r:id="rId36"/>
    <p:sldId id="323" r:id="rId37"/>
    <p:sldId id="275" r:id="rId38"/>
    <p:sldId id="320" r:id="rId39"/>
    <p:sldId id="582" r:id="rId40"/>
    <p:sldId id="588" r:id="rId41"/>
    <p:sldId id="563" r:id="rId42"/>
    <p:sldId id="581" r:id="rId43"/>
    <p:sldId id="585" r:id="rId44"/>
    <p:sldId id="604" r:id="rId45"/>
    <p:sldId id="351" r:id="rId46"/>
    <p:sldId id="360" r:id="rId47"/>
    <p:sldId id="605" r:id="rId48"/>
    <p:sldId id="330" r:id="rId49"/>
    <p:sldId id="329" r:id="rId50"/>
    <p:sldId id="349" r:id="rId51"/>
    <p:sldId id="461" r:id="rId52"/>
    <p:sldId id="525" r:id="rId53"/>
    <p:sldId id="460" r:id="rId54"/>
    <p:sldId id="462" r:id="rId55"/>
    <p:sldId id="458" r:id="rId56"/>
    <p:sldId id="463" r:id="rId57"/>
    <p:sldId id="315" r:id="rId58"/>
    <p:sldId id="606" r:id="rId59"/>
    <p:sldId id="527" r:id="rId60"/>
    <p:sldId id="532" r:id="rId61"/>
    <p:sldId id="533" r:id="rId62"/>
    <p:sldId id="528" r:id="rId63"/>
    <p:sldId id="531" r:id="rId64"/>
    <p:sldId id="471" r:id="rId65"/>
    <p:sldId id="529" r:id="rId66"/>
    <p:sldId id="472" r:id="rId67"/>
    <p:sldId id="312" r:id="rId68"/>
    <p:sldId id="607" r:id="rId69"/>
    <p:sldId id="390" r:id="rId70"/>
    <p:sldId id="608" r:id="rId71"/>
    <p:sldId id="609" r:id="rId72"/>
    <p:sldId id="610" r:id="rId73"/>
    <p:sldId id="611" r:id="rId74"/>
    <p:sldId id="334" r:id="rId75"/>
    <p:sldId id="476" r:id="rId76"/>
    <p:sldId id="450" r:id="rId77"/>
    <p:sldId id="466" r:id="rId78"/>
    <p:sldId id="465" r:id="rId79"/>
    <p:sldId id="467" r:id="rId80"/>
    <p:sldId id="468" r:id="rId81"/>
    <p:sldId id="469" r:id="rId82"/>
    <p:sldId id="331" r:id="rId83"/>
    <p:sldId id="332" r:id="rId84"/>
    <p:sldId id="333" r:id="rId85"/>
    <p:sldId id="342" r:id="rId86"/>
    <p:sldId id="344" r:id="rId87"/>
    <p:sldId id="343" r:id="rId88"/>
    <p:sldId id="352" r:id="rId89"/>
    <p:sldId id="555" r:id="rId90"/>
    <p:sldId id="348" r:id="rId91"/>
    <p:sldId id="526" r:id="rId92"/>
    <p:sldId id="459" r:id="rId93"/>
    <p:sldId id="347" r:id="rId94"/>
    <p:sldId id="535" r:id="rId95"/>
    <p:sldId id="311" r:id="rId96"/>
    <p:sldId id="355" r:id="rId97"/>
    <p:sldId id="350" r:id="rId98"/>
    <p:sldId id="473" r:id="rId99"/>
    <p:sldId id="474" r:id="rId100"/>
    <p:sldId id="297" r:id="rId101"/>
    <p:sldId id="324" r:id="rId102"/>
    <p:sldId id="520" r:id="rId10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6618F"/>
    <a:srgbClr val="1A5A7A"/>
    <a:srgbClr val="135270"/>
    <a:srgbClr val="2F6781"/>
    <a:srgbClr val="13516E"/>
    <a:srgbClr val="156393"/>
    <a:srgbClr val="14577A"/>
    <a:srgbClr val="155A80"/>
    <a:srgbClr val="165E88"/>
    <a:srgbClr val="15649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78ECB0C-6262-44F7-9DE6-FD602D9B9CCC}" v="19" dt="2026-02-27T16:44:38.26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81551" autoAdjust="0"/>
  </p:normalViewPr>
  <p:slideViewPr>
    <p:cSldViewPr snapToGrid="0">
      <p:cViewPr varScale="1">
        <p:scale>
          <a:sx n="59" d="100"/>
          <a:sy n="59" d="100"/>
        </p:scale>
        <p:origin x="1284" y="72"/>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2.xml"/><Relationship Id="rId21" Type="http://schemas.openxmlformats.org/officeDocument/2006/relationships/slide" Target="slides/slide17.xml"/><Relationship Id="rId42" Type="http://schemas.openxmlformats.org/officeDocument/2006/relationships/slide" Target="slides/slide38.xml"/><Relationship Id="rId47" Type="http://schemas.openxmlformats.org/officeDocument/2006/relationships/slide" Target="slides/slide43.xml"/><Relationship Id="rId63" Type="http://schemas.openxmlformats.org/officeDocument/2006/relationships/slide" Target="slides/slide59.xml"/><Relationship Id="rId68" Type="http://schemas.openxmlformats.org/officeDocument/2006/relationships/slide" Target="slides/slide64.xml"/><Relationship Id="rId84" Type="http://schemas.openxmlformats.org/officeDocument/2006/relationships/slide" Target="slides/slide80.xml"/><Relationship Id="rId89" Type="http://schemas.openxmlformats.org/officeDocument/2006/relationships/slide" Target="slides/slide85.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07" Type="http://schemas.openxmlformats.org/officeDocument/2006/relationships/theme" Target="theme/theme1.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slide" Target="slides/slide54.xml"/><Relationship Id="rId66" Type="http://schemas.openxmlformats.org/officeDocument/2006/relationships/slide" Target="slides/slide62.xml"/><Relationship Id="rId74" Type="http://schemas.openxmlformats.org/officeDocument/2006/relationships/slide" Target="slides/slide70.xml"/><Relationship Id="rId79" Type="http://schemas.openxmlformats.org/officeDocument/2006/relationships/slide" Target="slides/slide75.xml"/><Relationship Id="rId87" Type="http://schemas.openxmlformats.org/officeDocument/2006/relationships/slide" Target="slides/slide83.xml"/><Relationship Id="rId102" Type="http://schemas.openxmlformats.org/officeDocument/2006/relationships/slide" Target="slides/slide98.xml"/><Relationship Id="rId5" Type="http://schemas.openxmlformats.org/officeDocument/2006/relationships/slide" Target="slides/slide1.xml"/><Relationship Id="rId61" Type="http://schemas.openxmlformats.org/officeDocument/2006/relationships/slide" Target="slides/slide57.xml"/><Relationship Id="rId82" Type="http://schemas.openxmlformats.org/officeDocument/2006/relationships/slide" Target="slides/slide78.xml"/><Relationship Id="rId90" Type="http://schemas.openxmlformats.org/officeDocument/2006/relationships/slide" Target="slides/slide86.xml"/><Relationship Id="rId95" Type="http://schemas.openxmlformats.org/officeDocument/2006/relationships/slide" Target="slides/slide91.xml"/><Relationship Id="rId19" Type="http://schemas.openxmlformats.org/officeDocument/2006/relationships/slide" Target="slides/slide1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slide" Target="slides/slide60.xml"/><Relationship Id="rId69" Type="http://schemas.openxmlformats.org/officeDocument/2006/relationships/slide" Target="slides/slide65.xml"/><Relationship Id="rId77" Type="http://schemas.openxmlformats.org/officeDocument/2006/relationships/slide" Target="slides/slide73.xml"/><Relationship Id="rId100" Type="http://schemas.openxmlformats.org/officeDocument/2006/relationships/slide" Target="slides/slide96.xml"/><Relationship Id="rId105" Type="http://schemas.openxmlformats.org/officeDocument/2006/relationships/presProps" Target="presProps.xml"/><Relationship Id="rId8" Type="http://schemas.openxmlformats.org/officeDocument/2006/relationships/slide" Target="slides/slide4.xml"/><Relationship Id="rId51" Type="http://schemas.openxmlformats.org/officeDocument/2006/relationships/slide" Target="slides/slide47.xml"/><Relationship Id="rId72" Type="http://schemas.openxmlformats.org/officeDocument/2006/relationships/slide" Target="slides/slide68.xml"/><Relationship Id="rId80" Type="http://schemas.openxmlformats.org/officeDocument/2006/relationships/slide" Target="slides/slide76.xml"/><Relationship Id="rId85" Type="http://schemas.openxmlformats.org/officeDocument/2006/relationships/slide" Target="slides/slide81.xml"/><Relationship Id="rId93" Type="http://schemas.openxmlformats.org/officeDocument/2006/relationships/slide" Target="slides/slide89.xml"/><Relationship Id="rId98" Type="http://schemas.openxmlformats.org/officeDocument/2006/relationships/slide" Target="slides/slide9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67" Type="http://schemas.openxmlformats.org/officeDocument/2006/relationships/slide" Target="slides/slide63.xml"/><Relationship Id="rId103" Type="http://schemas.openxmlformats.org/officeDocument/2006/relationships/slide" Target="slides/slide99.xml"/><Relationship Id="rId108" Type="http://schemas.openxmlformats.org/officeDocument/2006/relationships/tableStyles" Target="tableStyles.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slide" Target="slides/slide58.xml"/><Relationship Id="rId70" Type="http://schemas.openxmlformats.org/officeDocument/2006/relationships/slide" Target="slides/slide66.xml"/><Relationship Id="rId75" Type="http://schemas.openxmlformats.org/officeDocument/2006/relationships/slide" Target="slides/slide71.xml"/><Relationship Id="rId83" Type="http://schemas.openxmlformats.org/officeDocument/2006/relationships/slide" Target="slides/slide79.xml"/><Relationship Id="rId88" Type="http://schemas.openxmlformats.org/officeDocument/2006/relationships/slide" Target="slides/slide84.xml"/><Relationship Id="rId91" Type="http://schemas.openxmlformats.org/officeDocument/2006/relationships/slide" Target="slides/slide87.xml"/><Relationship Id="rId96" Type="http://schemas.openxmlformats.org/officeDocument/2006/relationships/slide" Target="slides/slide92.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106" Type="http://schemas.openxmlformats.org/officeDocument/2006/relationships/viewProps" Target="viewProps.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slide" Target="slides/slide61.xml"/><Relationship Id="rId73" Type="http://schemas.openxmlformats.org/officeDocument/2006/relationships/slide" Target="slides/slide69.xml"/><Relationship Id="rId78" Type="http://schemas.openxmlformats.org/officeDocument/2006/relationships/slide" Target="slides/slide74.xml"/><Relationship Id="rId81" Type="http://schemas.openxmlformats.org/officeDocument/2006/relationships/slide" Target="slides/slide77.xml"/><Relationship Id="rId86" Type="http://schemas.openxmlformats.org/officeDocument/2006/relationships/slide" Target="slides/slide82.xml"/><Relationship Id="rId94" Type="http://schemas.openxmlformats.org/officeDocument/2006/relationships/slide" Target="slides/slide90.xml"/><Relationship Id="rId99" Type="http://schemas.openxmlformats.org/officeDocument/2006/relationships/slide" Target="slides/slide95.xml"/><Relationship Id="rId101" Type="http://schemas.openxmlformats.org/officeDocument/2006/relationships/slide" Target="slides/slide97.xml"/><Relationship Id="rId4" Type="http://schemas.openxmlformats.org/officeDocument/2006/relationships/slideMaster" Target="slideMasters/slideMaster1.xml"/><Relationship Id="rId9" Type="http://schemas.openxmlformats.org/officeDocument/2006/relationships/slide" Target="slides/slide5.xml"/><Relationship Id="rId13" Type="http://schemas.openxmlformats.org/officeDocument/2006/relationships/slide" Target="slides/slide9.xml"/><Relationship Id="rId18" Type="http://schemas.openxmlformats.org/officeDocument/2006/relationships/slide" Target="slides/slide14.xml"/><Relationship Id="rId39" Type="http://schemas.openxmlformats.org/officeDocument/2006/relationships/slide" Target="slides/slide35.xml"/><Relationship Id="rId109" Type="http://schemas.microsoft.com/office/2015/10/relationships/revisionInfo" Target="revisionInfo.xml"/><Relationship Id="rId34" Type="http://schemas.openxmlformats.org/officeDocument/2006/relationships/slide" Target="slides/slide30.xml"/><Relationship Id="rId50" Type="http://schemas.openxmlformats.org/officeDocument/2006/relationships/slide" Target="slides/slide46.xml"/><Relationship Id="rId55" Type="http://schemas.openxmlformats.org/officeDocument/2006/relationships/slide" Target="slides/slide51.xml"/><Relationship Id="rId76" Type="http://schemas.openxmlformats.org/officeDocument/2006/relationships/slide" Target="slides/slide72.xml"/><Relationship Id="rId97" Type="http://schemas.openxmlformats.org/officeDocument/2006/relationships/slide" Target="slides/slide93.xml"/><Relationship Id="rId104" Type="http://schemas.openxmlformats.org/officeDocument/2006/relationships/notesMaster" Target="notesMasters/notesMaster1.xml"/><Relationship Id="rId7" Type="http://schemas.openxmlformats.org/officeDocument/2006/relationships/slide" Target="slides/slide3.xml"/><Relationship Id="rId71" Type="http://schemas.openxmlformats.org/officeDocument/2006/relationships/slide" Target="slides/slide67.xml"/><Relationship Id="rId92" Type="http://schemas.openxmlformats.org/officeDocument/2006/relationships/slide" Target="slides/slide8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BD94993-336E-4449-87F7-E5B567E39011}" type="datetimeFigureOut">
              <a:rPr lang="en-US" smtClean="0"/>
              <a:t>2/27/2026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B012C48-CBE3-4456-858D-2A38C9D9ED43}" type="slidenum">
              <a:rPr lang="en-US" smtClean="0"/>
              <a:t>‹#›</a:t>
            </a:fld>
            <a:endParaRPr lang="en-US"/>
          </a:p>
        </p:txBody>
      </p:sp>
    </p:spTree>
    <p:extLst>
      <p:ext uri="{BB962C8B-B14F-4D97-AF65-F5344CB8AC3E}">
        <p14:creationId xmlns:p14="http://schemas.microsoft.com/office/powerpoint/2010/main" val="38093668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3" Type="http://schemas.openxmlformats.org/officeDocument/2006/relationships/hyperlink" Target="mailto:ra-edirregularities@pa.gov" TargetMode="External"/><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3" Type="http://schemas.openxmlformats.org/officeDocument/2006/relationships/hyperlink" Target="mailto:ra-edirregularities@pa.gov" TargetMode="External"/><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Segoe UI" panose="020B0502040204020203" pitchFamily="34" charset="0"/>
              </a:rPr>
              <a:t>How to use this PowerPoint document:  Add school-specific information in the areas highlighted in blue. You may delete or skip slides irrelevant to your testing situation (i.e. if your school only administers Keystone Exams, delete the PSSA slides before presenting).  </a:t>
            </a:r>
            <a:endParaRPr lang="en-US" sz="1800" dirty="0">
              <a:effectLst/>
              <a:latin typeface="Arial" panose="020B0604020202020204" pitchFamily="34" charset="0"/>
            </a:endParaRPr>
          </a:p>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1</a:t>
            </a:fld>
            <a:endParaRPr lang="en-US"/>
          </a:p>
        </p:txBody>
      </p:sp>
    </p:spTree>
    <p:extLst>
      <p:ext uri="{BB962C8B-B14F-4D97-AF65-F5344CB8AC3E}">
        <p14:creationId xmlns:p14="http://schemas.microsoft.com/office/powerpoint/2010/main" val="10405020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20</a:t>
            </a:fld>
            <a:endParaRPr lang="en-US" dirty="0"/>
          </a:p>
        </p:txBody>
      </p:sp>
    </p:spTree>
    <p:extLst>
      <p:ext uri="{BB962C8B-B14F-4D97-AF65-F5344CB8AC3E}">
        <p14:creationId xmlns:p14="http://schemas.microsoft.com/office/powerpoint/2010/main" val="361644709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Handbook for Secure Test Administration is located in the HAC Appendix </a:t>
            </a:r>
          </a:p>
        </p:txBody>
      </p:sp>
      <p:sp>
        <p:nvSpPr>
          <p:cNvPr id="4" name="Slide Number Placeholder 3"/>
          <p:cNvSpPr>
            <a:spLocks noGrp="1"/>
          </p:cNvSpPr>
          <p:nvPr>
            <p:ph type="sldNum" sz="quarter" idx="5"/>
          </p:nvPr>
        </p:nvSpPr>
        <p:spPr/>
        <p:txBody>
          <a:bodyPr/>
          <a:lstStyle/>
          <a:p>
            <a:fld id="{5B012C48-CBE3-4456-858D-2A38C9D9ED43}" type="slidenum">
              <a:rPr lang="en-US" smtClean="0"/>
              <a:t>24</a:t>
            </a:fld>
            <a:endParaRPr lang="en-US"/>
          </a:p>
        </p:txBody>
      </p:sp>
    </p:spTree>
    <p:extLst>
      <p:ext uri="{BB962C8B-B14F-4D97-AF65-F5344CB8AC3E}">
        <p14:creationId xmlns:p14="http://schemas.microsoft.com/office/powerpoint/2010/main" val="255496555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Find the correct page in the respective Spring, 2026 DFA</a:t>
            </a:r>
          </a:p>
        </p:txBody>
      </p:sp>
      <p:sp>
        <p:nvSpPr>
          <p:cNvPr id="4" name="Slide Number Placeholder 3"/>
          <p:cNvSpPr>
            <a:spLocks noGrp="1"/>
          </p:cNvSpPr>
          <p:nvPr>
            <p:ph type="sldNum" sz="quarter" idx="5"/>
          </p:nvPr>
        </p:nvSpPr>
        <p:spPr/>
        <p:txBody>
          <a:bodyPr/>
          <a:lstStyle/>
          <a:p>
            <a:fld id="{5B012C48-CBE3-4456-858D-2A38C9D9ED43}" type="slidenum">
              <a:rPr lang="en-US" smtClean="0"/>
              <a:t>26</a:t>
            </a:fld>
            <a:endParaRPr lang="en-US"/>
          </a:p>
        </p:txBody>
      </p:sp>
    </p:spTree>
    <p:extLst>
      <p:ext uri="{BB962C8B-B14F-4D97-AF65-F5344CB8AC3E}">
        <p14:creationId xmlns:p14="http://schemas.microsoft.com/office/powerpoint/2010/main" val="5914986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27</a:t>
            </a:fld>
            <a:endParaRPr lang="en-US"/>
          </a:p>
        </p:txBody>
      </p:sp>
    </p:spTree>
    <p:extLst>
      <p:ext uri="{BB962C8B-B14F-4D97-AF65-F5344CB8AC3E}">
        <p14:creationId xmlns:p14="http://schemas.microsoft.com/office/powerpoint/2010/main" val="159983209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554FD0-8494-0115-C2B8-972E8D57B4E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13261BB-74FE-DED4-5EA7-D4D785436EE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0603826-58D6-EBFA-F65B-C17918691AF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BF50F94-6D36-30E5-635A-2476764BB045}"/>
              </a:ext>
            </a:extLst>
          </p:cNvPr>
          <p:cNvSpPr>
            <a:spLocks noGrp="1"/>
          </p:cNvSpPr>
          <p:nvPr>
            <p:ph type="sldNum" sz="quarter" idx="5"/>
          </p:nvPr>
        </p:nvSpPr>
        <p:spPr/>
        <p:txBody>
          <a:bodyPr/>
          <a:lstStyle/>
          <a:p>
            <a:fld id="{5B012C48-CBE3-4456-858D-2A38C9D9ED43}" type="slidenum">
              <a:rPr lang="en-US" smtClean="0"/>
              <a:t>28</a:t>
            </a:fld>
            <a:endParaRPr lang="en-US"/>
          </a:p>
        </p:txBody>
      </p:sp>
    </p:spTree>
    <p:extLst>
      <p:ext uri="{BB962C8B-B14F-4D97-AF65-F5344CB8AC3E}">
        <p14:creationId xmlns:p14="http://schemas.microsoft.com/office/powerpoint/2010/main" val="373169379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30</a:t>
            </a:fld>
            <a:endParaRPr lang="en-US"/>
          </a:p>
        </p:txBody>
      </p:sp>
    </p:spTree>
    <p:extLst>
      <p:ext uri="{BB962C8B-B14F-4D97-AF65-F5344CB8AC3E}">
        <p14:creationId xmlns:p14="http://schemas.microsoft.com/office/powerpoint/2010/main" val="263308730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679B46-059B-187C-D153-ABE8ADB87B5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581254E-B1F2-3262-98B2-D42242B41E8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7D7E32C-6B59-BCB3-DF51-307DD89EDF7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F4F3A3B-E2F5-C8B7-B22D-81DCCCB9A966}"/>
              </a:ext>
            </a:extLst>
          </p:cNvPr>
          <p:cNvSpPr>
            <a:spLocks noGrp="1"/>
          </p:cNvSpPr>
          <p:nvPr>
            <p:ph type="sldNum" sz="quarter" idx="5"/>
          </p:nvPr>
        </p:nvSpPr>
        <p:spPr/>
        <p:txBody>
          <a:bodyPr/>
          <a:lstStyle/>
          <a:p>
            <a:fld id="{5B012C48-CBE3-4456-858D-2A38C9D9ED43}" type="slidenum">
              <a:rPr lang="en-US" smtClean="0"/>
              <a:t>31</a:t>
            </a:fld>
            <a:endParaRPr lang="en-US"/>
          </a:p>
        </p:txBody>
      </p:sp>
    </p:spTree>
    <p:extLst>
      <p:ext uri="{BB962C8B-B14F-4D97-AF65-F5344CB8AC3E}">
        <p14:creationId xmlns:p14="http://schemas.microsoft.com/office/powerpoint/2010/main" val="389881418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B5855D-A0E5-CC0A-724B-3DB77C07989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8EAF6A9-6098-D31B-4E01-95A1B30E076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2D2D2ED-F3D4-D13D-1011-BB2E12677D2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29E6022-FB07-8011-A77F-FC46D82F9EC8}"/>
              </a:ext>
            </a:extLst>
          </p:cNvPr>
          <p:cNvSpPr>
            <a:spLocks noGrp="1"/>
          </p:cNvSpPr>
          <p:nvPr>
            <p:ph type="sldNum" sz="quarter" idx="5"/>
          </p:nvPr>
        </p:nvSpPr>
        <p:spPr/>
        <p:txBody>
          <a:bodyPr/>
          <a:lstStyle/>
          <a:p>
            <a:fld id="{5B012C48-CBE3-4456-858D-2A38C9D9ED43}" type="slidenum">
              <a:rPr lang="en-US" smtClean="0"/>
              <a:t>32</a:t>
            </a:fld>
            <a:endParaRPr lang="en-US"/>
          </a:p>
        </p:txBody>
      </p:sp>
    </p:spTree>
    <p:extLst>
      <p:ext uri="{BB962C8B-B14F-4D97-AF65-F5344CB8AC3E}">
        <p14:creationId xmlns:p14="http://schemas.microsoft.com/office/powerpoint/2010/main" val="205481051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36</a:t>
            </a:fld>
            <a:endParaRPr lang="en-US" dirty="0"/>
          </a:p>
        </p:txBody>
      </p:sp>
    </p:spTree>
    <p:extLst>
      <p:ext uri="{BB962C8B-B14F-4D97-AF65-F5344CB8AC3E}">
        <p14:creationId xmlns:p14="http://schemas.microsoft.com/office/powerpoint/2010/main" val="156451746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984B98-695F-650B-3C1D-655893D5A97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CEBFD62-39B5-608C-A88A-2F8E36378FC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AB9C821-770F-E33A-A267-25A7E848E7E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4318CA0-97F5-FA8B-1488-6037C20935B9}"/>
              </a:ext>
            </a:extLst>
          </p:cNvPr>
          <p:cNvSpPr>
            <a:spLocks noGrp="1"/>
          </p:cNvSpPr>
          <p:nvPr>
            <p:ph type="sldNum" sz="quarter" idx="5"/>
          </p:nvPr>
        </p:nvSpPr>
        <p:spPr/>
        <p:txBody>
          <a:bodyPr/>
          <a:lstStyle/>
          <a:p>
            <a:fld id="{5B012C48-CBE3-4456-858D-2A38C9D9ED43}" type="slidenum">
              <a:rPr lang="en-US" smtClean="0"/>
              <a:t>37</a:t>
            </a:fld>
            <a:endParaRPr lang="en-US" dirty="0"/>
          </a:p>
        </p:txBody>
      </p:sp>
    </p:spTree>
    <p:extLst>
      <p:ext uri="{BB962C8B-B14F-4D97-AF65-F5344CB8AC3E}">
        <p14:creationId xmlns:p14="http://schemas.microsoft.com/office/powerpoint/2010/main" val="31807992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2</a:t>
            </a:fld>
            <a:endParaRPr lang="en-US" dirty="0"/>
          </a:p>
        </p:txBody>
      </p:sp>
    </p:spTree>
    <p:extLst>
      <p:ext uri="{BB962C8B-B14F-4D97-AF65-F5344CB8AC3E}">
        <p14:creationId xmlns:p14="http://schemas.microsoft.com/office/powerpoint/2010/main" val="311296639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39</a:t>
            </a:fld>
            <a:endParaRPr lang="en-US" dirty="0"/>
          </a:p>
        </p:txBody>
      </p:sp>
    </p:spTree>
    <p:extLst>
      <p:ext uri="{BB962C8B-B14F-4D97-AF65-F5344CB8AC3E}">
        <p14:creationId xmlns:p14="http://schemas.microsoft.com/office/powerpoint/2010/main" val="100201628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40</a:t>
            </a:fld>
            <a:endParaRPr lang="en-US" dirty="0"/>
          </a:p>
        </p:txBody>
      </p:sp>
    </p:spTree>
    <p:extLst>
      <p:ext uri="{BB962C8B-B14F-4D97-AF65-F5344CB8AC3E}">
        <p14:creationId xmlns:p14="http://schemas.microsoft.com/office/powerpoint/2010/main" val="235685535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CD3331-0E75-F037-CEEB-33DC6BFCA64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9C03E50-420F-7D91-BB65-8666A325EE5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A65A98C-FB6E-0C08-AC60-0C77D231731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9ECA104-557A-1B06-FC01-93CF845F1B84}"/>
              </a:ext>
            </a:extLst>
          </p:cNvPr>
          <p:cNvSpPr>
            <a:spLocks noGrp="1"/>
          </p:cNvSpPr>
          <p:nvPr>
            <p:ph type="sldNum" sz="quarter" idx="5"/>
          </p:nvPr>
        </p:nvSpPr>
        <p:spPr/>
        <p:txBody>
          <a:bodyPr/>
          <a:lstStyle/>
          <a:p>
            <a:fld id="{5B012C48-CBE3-4456-858D-2A38C9D9ED43}" type="slidenum">
              <a:rPr lang="en-US" smtClean="0"/>
              <a:t>41</a:t>
            </a:fld>
            <a:endParaRPr lang="en-US" dirty="0"/>
          </a:p>
        </p:txBody>
      </p:sp>
    </p:spTree>
    <p:extLst>
      <p:ext uri="{BB962C8B-B14F-4D97-AF65-F5344CB8AC3E}">
        <p14:creationId xmlns:p14="http://schemas.microsoft.com/office/powerpoint/2010/main" val="36937986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43</a:t>
            </a:fld>
            <a:endParaRPr lang="en-US"/>
          </a:p>
        </p:txBody>
      </p:sp>
    </p:spTree>
    <p:extLst>
      <p:ext uri="{BB962C8B-B14F-4D97-AF65-F5344CB8AC3E}">
        <p14:creationId xmlns:p14="http://schemas.microsoft.com/office/powerpoint/2010/main" val="246992034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44</a:t>
            </a:fld>
            <a:endParaRPr lang="en-US"/>
          </a:p>
        </p:txBody>
      </p:sp>
    </p:spTree>
    <p:extLst>
      <p:ext uri="{BB962C8B-B14F-4D97-AF65-F5344CB8AC3E}">
        <p14:creationId xmlns:p14="http://schemas.microsoft.com/office/powerpoint/2010/main" val="171414600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46</a:t>
            </a:fld>
            <a:endParaRPr lang="en-US"/>
          </a:p>
        </p:txBody>
      </p:sp>
    </p:spTree>
    <p:extLst>
      <p:ext uri="{BB962C8B-B14F-4D97-AF65-F5344CB8AC3E}">
        <p14:creationId xmlns:p14="http://schemas.microsoft.com/office/powerpoint/2010/main" val="207727354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6F03C0-BB5B-3D00-27A1-224517168FE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BCF92B3-239B-13BE-38FD-570F4B2C4A1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BEC1C95-0F41-4102-9161-062C458CB7D1}"/>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srgbClr val="FF0000"/>
                </a:solidFill>
                <a:highlight>
                  <a:srgbClr val="FFFF00"/>
                </a:highlight>
              </a:rPr>
              <a:t>You can add slides for this topic as needed.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srgbClr val="FF0000"/>
              </a:solidFill>
              <a:highlight>
                <a:srgbClr val="FFFF00"/>
              </a:highlight>
            </a:endParaRPr>
          </a:p>
        </p:txBody>
      </p:sp>
      <p:sp>
        <p:nvSpPr>
          <p:cNvPr id="4" name="Slide Number Placeholder 3">
            <a:extLst>
              <a:ext uri="{FF2B5EF4-FFF2-40B4-BE49-F238E27FC236}">
                <a16:creationId xmlns:a16="http://schemas.microsoft.com/office/drawing/2014/main" id="{28714572-4286-09AC-9C6E-26A60D56A1E2}"/>
              </a:ext>
            </a:extLst>
          </p:cNvPr>
          <p:cNvSpPr>
            <a:spLocks noGrp="1"/>
          </p:cNvSpPr>
          <p:nvPr>
            <p:ph type="sldNum" sz="quarter" idx="5"/>
          </p:nvPr>
        </p:nvSpPr>
        <p:spPr/>
        <p:txBody>
          <a:bodyPr/>
          <a:lstStyle/>
          <a:p>
            <a:fld id="{5B012C48-CBE3-4456-858D-2A38C9D9ED43}" type="slidenum">
              <a:rPr lang="en-US" smtClean="0"/>
              <a:t>48</a:t>
            </a:fld>
            <a:endParaRPr lang="en-US"/>
          </a:p>
        </p:txBody>
      </p:sp>
    </p:spTree>
    <p:extLst>
      <p:ext uri="{BB962C8B-B14F-4D97-AF65-F5344CB8AC3E}">
        <p14:creationId xmlns:p14="http://schemas.microsoft.com/office/powerpoint/2010/main" val="415837114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49</a:t>
            </a:fld>
            <a:endParaRPr lang="en-US" dirty="0"/>
          </a:p>
        </p:txBody>
      </p:sp>
    </p:spTree>
    <p:extLst>
      <p:ext uri="{BB962C8B-B14F-4D97-AF65-F5344CB8AC3E}">
        <p14:creationId xmlns:p14="http://schemas.microsoft.com/office/powerpoint/2010/main" val="130890695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BE723E-739D-14DD-17C4-8EEEC9A54B5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71C7AC3-6813-DC05-2C33-99E81690B82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860D9D9-560F-CD95-F016-F795110A54FA}"/>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srgbClr val="FF0000"/>
                </a:solidFill>
                <a:highlight>
                  <a:srgbClr val="FFFF00"/>
                </a:highlight>
              </a:rPr>
              <a:t>You can add slides for this topic as needed.</a:t>
            </a:r>
          </a:p>
        </p:txBody>
      </p:sp>
      <p:sp>
        <p:nvSpPr>
          <p:cNvPr id="4" name="Slide Number Placeholder 3">
            <a:extLst>
              <a:ext uri="{FF2B5EF4-FFF2-40B4-BE49-F238E27FC236}">
                <a16:creationId xmlns:a16="http://schemas.microsoft.com/office/drawing/2014/main" id="{2FC2BC12-8E97-A61B-B221-61F3D7BE0560}"/>
              </a:ext>
            </a:extLst>
          </p:cNvPr>
          <p:cNvSpPr>
            <a:spLocks noGrp="1"/>
          </p:cNvSpPr>
          <p:nvPr>
            <p:ph type="sldNum" sz="quarter" idx="5"/>
          </p:nvPr>
        </p:nvSpPr>
        <p:spPr/>
        <p:txBody>
          <a:bodyPr/>
          <a:lstStyle/>
          <a:p>
            <a:fld id="{5B012C48-CBE3-4456-858D-2A38C9D9ED43}" type="slidenum">
              <a:rPr lang="en-US" smtClean="0"/>
              <a:t>51</a:t>
            </a:fld>
            <a:endParaRPr lang="en-US"/>
          </a:p>
        </p:txBody>
      </p:sp>
    </p:spTree>
    <p:extLst>
      <p:ext uri="{BB962C8B-B14F-4D97-AF65-F5344CB8AC3E}">
        <p14:creationId xmlns:p14="http://schemas.microsoft.com/office/powerpoint/2010/main" val="153050530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19BE0F-4DE0-8DF9-E672-383E2130330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57E240D-6A89-F5A2-8A63-25F37B52AF5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1A604DB-CF90-0EB5-887A-E9CFB72A2D85}"/>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srgbClr val="FF0000"/>
                </a:solidFill>
                <a:highlight>
                  <a:srgbClr val="FFFF00"/>
                </a:highlight>
              </a:rPr>
              <a:t>You can add slides for this topic as needed.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srgbClr val="FF0000"/>
              </a:solidFill>
              <a:highlight>
                <a:srgbClr val="FFFF00"/>
              </a:highlight>
            </a:endParaRPr>
          </a:p>
        </p:txBody>
      </p:sp>
      <p:sp>
        <p:nvSpPr>
          <p:cNvPr id="4" name="Slide Number Placeholder 3">
            <a:extLst>
              <a:ext uri="{FF2B5EF4-FFF2-40B4-BE49-F238E27FC236}">
                <a16:creationId xmlns:a16="http://schemas.microsoft.com/office/drawing/2014/main" id="{20A0A4C3-9DB1-EB84-D63A-9576A13DE532}"/>
              </a:ext>
            </a:extLst>
          </p:cNvPr>
          <p:cNvSpPr>
            <a:spLocks noGrp="1"/>
          </p:cNvSpPr>
          <p:nvPr>
            <p:ph type="sldNum" sz="quarter" idx="5"/>
          </p:nvPr>
        </p:nvSpPr>
        <p:spPr/>
        <p:txBody>
          <a:bodyPr/>
          <a:lstStyle/>
          <a:p>
            <a:fld id="{5B012C48-CBE3-4456-858D-2A38C9D9ED43}" type="slidenum">
              <a:rPr lang="en-US" smtClean="0"/>
              <a:t>53</a:t>
            </a:fld>
            <a:endParaRPr lang="en-US"/>
          </a:p>
        </p:txBody>
      </p:sp>
    </p:spTree>
    <p:extLst>
      <p:ext uri="{BB962C8B-B14F-4D97-AF65-F5344CB8AC3E}">
        <p14:creationId xmlns:p14="http://schemas.microsoft.com/office/powerpoint/2010/main" val="27093690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3</a:t>
            </a:fld>
            <a:endParaRPr lang="en-US"/>
          </a:p>
        </p:txBody>
      </p:sp>
    </p:spTree>
    <p:extLst>
      <p:ext uri="{BB962C8B-B14F-4D97-AF65-F5344CB8AC3E}">
        <p14:creationId xmlns:p14="http://schemas.microsoft.com/office/powerpoint/2010/main" val="313320234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TAs or Proctors should review the Code of Conduct with all students prior to test administration. </a:t>
            </a:r>
          </a:p>
        </p:txBody>
      </p:sp>
      <p:sp>
        <p:nvSpPr>
          <p:cNvPr id="4" name="Slide Number Placeholder 3"/>
          <p:cNvSpPr>
            <a:spLocks noGrp="1"/>
          </p:cNvSpPr>
          <p:nvPr>
            <p:ph type="sldNum" sz="quarter" idx="5"/>
          </p:nvPr>
        </p:nvSpPr>
        <p:spPr/>
        <p:txBody>
          <a:bodyPr/>
          <a:lstStyle/>
          <a:p>
            <a:fld id="{5B012C48-CBE3-4456-858D-2A38C9D9ED43}" type="slidenum">
              <a:rPr lang="en-US" smtClean="0"/>
              <a:t>55</a:t>
            </a:fld>
            <a:endParaRPr lang="en-US" dirty="0"/>
          </a:p>
        </p:txBody>
      </p:sp>
    </p:spTree>
    <p:extLst>
      <p:ext uri="{BB962C8B-B14F-4D97-AF65-F5344CB8AC3E}">
        <p14:creationId xmlns:p14="http://schemas.microsoft.com/office/powerpoint/2010/main" val="19608361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1642C8-553D-FBC6-02CB-6FD52ABE986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C2E58CE-8CCA-B69C-33FB-928AEDD7A8E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86D80C6-6A5A-43AF-D5E8-A1126532738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CE87F02-CB2C-3CE9-0445-8ECADB63024E}"/>
              </a:ext>
            </a:extLst>
          </p:cNvPr>
          <p:cNvSpPr>
            <a:spLocks noGrp="1"/>
          </p:cNvSpPr>
          <p:nvPr>
            <p:ph type="sldNum" sz="quarter" idx="5"/>
          </p:nvPr>
        </p:nvSpPr>
        <p:spPr/>
        <p:txBody>
          <a:bodyPr/>
          <a:lstStyle/>
          <a:p>
            <a:fld id="{5B012C48-CBE3-4456-858D-2A38C9D9ED43}" type="slidenum">
              <a:rPr lang="en-US" smtClean="0"/>
              <a:t>56</a:t>
            </a:fld>
            <a:endParaRPr lang="en-US"/>
          </a:p>
        </p:txBody>
      </p:sp>
    </p:spTree>
    <p:extLst>
      <p:ext uri="{BB962C8B-B14F-4D97-AF65-F5344CB8AC3E}">
        <p14:creationId xmlns:p14="http://schemas.microsoft.com/office/powerpoint/2010/main" val="97299341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65</a:t>
            </a:fld>
            <a:endParaRPr lang="en-US"/>
          </a:p>
        </p:txBody>
      </p:sp>
    </p:spTree>
    <p:extLst>
      <p:ext uri="{BB962C8B-B14F-4D97-AF65-F5344CB8AC3E}">
        <p14:creationId xmlns:p14="http://schemas.microsoft.com/office/powerpoint/2010/main" val="371696743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0171EF-5A1C-E6B1-4BBE-FF05B74BE8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310206F-8BEF-14F1-0558-EEA61A877D4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AE539BD-4607-E336-F9E0-920CEE12343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5411E23-D52F-40D4-B382-1E2609FE8C33}"/>
              </a:ext>
            </a:extLst>
          </p:cNvPr>
          <p:cNvSpPr>
            <a:spLocks noGrp="1"/>
          </p:cNvSpPr>
          <p:nvPr>
            <p:ph type="sldNum" sz="quarter" idx="5"/>
          </p:nvPr>
        </p:nvSpPr>
        <p:spPr/>
        <p:txBody>
          <a:bodyPr/>
          <a:lstStyle/>
          <a:p>
            <a:fld id="{5B012C48-CBE3-4456-858D-2A38C9D9ED43}" type="slidenum">
              <a:rPr lang="en-US" smtClean="0"/>
              <a:t>66</a:t>
            </a:fld>
            <a:endParaRPr lang="en-US"/>
          </a:p>
        </p:txBody>
      </p:sp>
    </p:spTree>
    <p:extLst>
      <p:ext uri="{BB962C8B-B14F-4D97-AF65-F5344CB8AC3E}">
        <p14:creationId xmlns:p14="http://schemas.microsoft.com/office/powerpoint/2010/main" val="160931911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4CFEAE-A046-EC7A-3A2A-302CD5B29EF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3C4C17E-D992-1AA0-B883-E2C19EF2083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E1691F1-F564-A602-9472-580B1105E4C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18F01BF-355B-6DED-1344-8A073A92583D}"/>
              </a:ext>
            </a:extLst>
          </p:cNvPr>
          <p:cNvSpPr>
            <a:spLocks noGrp="1"/>
          </p:cNvSpPr>
          <p:nvPr>
            <p:ph type="sldNum" sz="quarter" idx="5"/>
          </p:nvPr>
        </p:nvSpPr>
        <p:spPr/>
        <p:txBody>
          <a:bodyPr/>
          <a:lstStyle/>
          <a:p>
            <a:fld id="{5B012C48-CBE3-4456-858D-2A38C9D9ED43}" type="slidenum">
              <a:rPr lang="en-US" smtClean="0"/>
              <a:t>67</a:t>
            </a:fld>
            <a:endParaRPr lang="en-US"/>
          </a:p>
        </p:txBody>
      </p:sp>
    </p:spTree>
    <p:extLst>
      <p:ext uri="{BB962C8B-B14F-4D97-AF65-F5344CB8AC3E}">
        <p14:creationId xmlns:p14="http://schemas.microsoft.com/office/powerpoint/2010/main" val="428521396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80F3BE-70B6-83A4-0546-0990D752B88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56D3F61-C807-FD99-3199-F846A528779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CA05330-F209-A4CF-F273-73B5BA9EDCB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6BB2706-42CD-6353-3213-16DCB40C1FC1}"/>
              </a:ext>
            </a:extLst>
          </p:cNvPr>
          <p:cNvSpPr>
            <a:spLocks noGrp="1"/>
          </p:cNvSpPr>
          <p:nvPr>
            <p:ph type="sldNum" sz="quarter" idx="5"/>
          </p:nvPr>
        </p:nvSpPr>
        <p:spPr/>
        <p:txBody>
          <a:bodyPr/>
          <a:lstStyle/>
          <a:p>
            <a:fld id="{5B012C48-CBE3-4456-858D-2A38C9D9ED43}" type="slidenum">
              <a:rPr lang="en-US" smtClean="0"/>
              <a:t>68</a:t>
            </a:fld>
            <a:endParaRPr lang="en-US"/>
          </a:p>
        </p:txBody>
      </p:sp>
    </p:spTree>
    <p:extLst>
      <p:ext uri="{BB962C8B-B14F-4D97-AF65-F5344CB8AC3E}">
        <p14:creationId xmlns:p14="http://schemas.microsoft.com/office/powerpoint/2010/main" val="3478465394"/>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69</a:t>
            </a:fld>
            <a:endParaRPr lang="en-US"/>
          </a:p>
        </p:txBody>
      </p:sp>
    </p:spTree>
    <p:extLst>
      <p:ext uri="{BB962C8B-B14F-4D97-AF65-F5344CB8AC3E}">
        <p14:creationId xmlns:p14="http://schemas.microsoft.com/office/powerpoint/2010/main" val="2836272499"/>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Handbook for Secure Test Administration is found in the Appendix of the HAC</a:t>
            </a:r>
          </a:p>
        </p:txBody>
      </p:sp>
      <p:sp>
        <p:nvSpPr>
          <p:cNvPr id="4" name="Slide Number Placeholder 3"/>
          <p:cNvSpPr>
            <a:spLocks noGrp="1"/>
          </p:cNvSpPr>
          <p:nvPr>
            <p:ph type="sldNum" sz="quarter" idx="5"/>
          </p:nvPr>
        </p:nvSpPr>
        <p:spPr/>
        <p:txBody>
          <a:bodyPr/>
          <a:lstStyle/>
          <a:p>
            <a:fld id="{5B012C48-CBE3-4456-858D-2A38C9D9ED43}" type="slidenum">
              <a:rPr lang="en-US" smtClean="0"/>
              <a:t>70</a:t>
            </a:fld>
            <a:endParaRPr lang="en-US" dirty="0"/>
          </a:p>
        </p:txBody>
      </p:sp>
    </p:spTree>
    <p:extLst>
      <p:ext uri="{BB962C8B-B14F-4D97-AF65-F5344CB8AC3E}">
        <p14:creationId xmlns:p14="http://schemas.microsoft.com/office/powerpoint/2010/main" val="4112510694"/>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Consult DFA for details.</a:t>
            </a:r>
          </a:p>
        </p:txBody>
      </p:sp>
      <p:sp>
        <p:nvSpPr>
          <p:cNvPr id="4" name="Slide Number Placeholder 3"/>
          <p:cNvSpPr>
            <a:spLocks noGrp="1"/>
          </p:cNvSpPr>
          <p:nvPr>
            <p:ph type="sldNum" sz="quarter" idx="5"/>
          </p:nvPr>
        </p:nvSpPr>
        <p:spPr/>
        <p:txBody>
          <a:bodyPr/>
          <a:lstStyle/>
          <a:p>
            <a:fld id="{5B012C48-CBE3-4456-858D-2A38C9D9ED43}" type="slidenum">
              <a:rPr lang="en-US" smtClean="0"/>
              <a:t>72</a:t>
            </a:fld>
            <a:endParaRPr lang="en-US"/>
          </a:p>
        </p:txBody>
      </p:sp>
    </p:spTree>
    <p:extLst>
      <p:ext uri="{BB962C8B-B14F-4D97-AF65-F5344CB8AC3E}">
        <p14:creationId xmlns:p14="http://schemas.microsoft.com/office/powerpoint/2010/main" val="2128945127"/>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Consult DFA for details.</a:t>
            </a:r>
          </a:p>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73</a:t>
            </a:fld>
            <a:endParaRPr lang="en-US"/>
          </a:p>
        </p:txBody>
      </p:sp>
    </p:spTree>
    <p:extLst>
      <p:ext uri="{BB962C8B-B14F-4D97-AF65-F5344CB8AC3E}">
        <p14:creationId xmlns:p14="http://schemas.microsoft.com/office/powerpoint/2010/main" val="33531367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Receive dates from DAC; consult PDE website for state administration dates. </a:t>
            </a:r>
            <a:r>
              <a:rPr lang="en-US" dirty="0">
                <a:solidFill>
                  <a:srgbClr val="FF0000"/>
                </a:solidFill>
                <a:highlight>
                  <a:srgbClr val="FFFF00"/>
                </a:highlight>
              </a:rPr>
              <a:t>You can add slides for this topic as needed.</a:t>
            </a:r>
          </a:p>
        </p:txBody>
      </p:sp>
      <p:sp>
        <p:nvSpPr>
          <p:cNvPr id="4" name="Slide Number Placeholder 3"/>
          <p:cNvSpPr>
            <a:spLocks noGrp="1"/>
          </p:cNvSpPr>
          <p:nvPr>
            <p:ph type="sldNum" sz="quarter" idx="5"/>
          </p:nvPr>
        </p:nvSpPr>
        <p:spPr/>
        <p:txBody>
          <a:bodyPr/>
          <a:lstStyle/>
          <a:p>
            <a:fld id="{5B012C48-CBE3-4456-858D-2A38C9D9ED43}" type="slidenum">
              <a:rPr lang="en-US" smtClean="0"/>
              <a:t>13</a:t>
            </a:fld>
            <a:endParaRPr lang="en-US"/>
          </a:p>
        </p:txBody>
      </p:sp>
    </p:spTree>
    <p:extLst>
      <p:ext uri="{BB962C8B-B14F-4D97-AF65-F5344CB8AC3E}">
        <p14:creationId xmlns:p14="http://schemas.microsoft.com/office/powerpoint/2010/main" val="2337149332"/>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Consult DFA for details.</a:t>
            </a:r>
          </a:p>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74</a:t>
            </a:fld>
            <a:endParaRPr lang="en-US"/>
          </a:p>
        </p:txBody>
      </p:sp>
    </p:spTree>
    <p:extLst>
      <p:ext uri="{BB962C8B-B14F-4D97-AF65-F5344CB8AC3E}">
        <p14:creationId xmlns:p14="http://schemas.microsoft.com/office/powerpoint/2010/main" val="2794438232"/>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Consult DFA for details.</a:t>
            </a:r>
          </a:p>
        </p:txBody>
      </p:sp>
      <p:sp>
        <p:nvSpPr>
          <p:cNvPr id="4" name="Slide Number Placeholder 3"/>
          <p:cNvSpPr>
            <a:spLocks noGrp="1"/>
          </p:cNvSpPr>
          <p:nvPr>
            <p:ph type="sldNum" sz="quarter" idx="5"/>
          </p:nvPr>
        </p:nvSpPr>
        <p:spPr/>
        <p:txBody>
          <a:bodyPr/>
          <a:lstStyle/>
          <a:p>
            <a:fld id="{5B012C48-CBE3-4456-858D-2A38C9D9ED43}" type="slidenum">
              <a:rPr lang="en-US" smtClean="0"/>
              <a:t>75</a:t>
            </a:fld>
            <a:endParaRPr lang="en-US"/>
          </a:p>
        </p:txBody>
      </p:sp>
    </p:spTree>
    <p:extLst>
      <p:ext uri="{BB962C8B-B14F-4D97-AF65-F5344CB8AC3E}">
        <p14:creationId xmlns:p14="http://schemas.microsoft.com/office/powerpoint/2010/main" val="145324408"/>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Consult DFA for details.</a:t>
            </a:r>
          </a:p>
        </p:txBody>
      </p:sp>
      <p:sp>
        <p:nvSpPr>
          <p:cNvPr id="4" name="Slide Number Placeholder 3"/>
          <p:cNvSpPr>
            <a:spLocks noGrp="1"/>
          </p:cNvSpPr>
          <p:nvPr>
            <p:ph type="sldNum" sz="quarter" idx="5"/>
          </p:nvPr>
        </p:nvSpPr>
        <p:spPr/>
        <p:txBody>
          <a:bodyPr/>
          <a:lstStyle/>
          <a:p>
            <a:fld id="{5B012C48-CBE3-4456-858D-2A38C9D9ED43}" type="slidenum">
              <a:rPr lang="en-US" smtClean="0"/>
              <a:t>76</a:t>
            </a:fld>
            <a:endParaRPr lang="en-US"/>
          </a:p>
        </p:txBody>
      </p:sp>
    </p:spTree>
    <p:extLst>
      <p:ext uri="{BB962C8B-B14F-4D97-AF65-F5344CB8AC3E}">
        <p14:creationId xmlns:p14="http://schemas.microsoft.com/office/powerpoint/2010/main" val="3192046805"/>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Consult DFA for details.</a:t>
            </a:r>
          </a:p>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77</a:t>
            </a:fld>
            <a:endParaRPr lang="en-US"/>
          </a:p>
        </p:txBody>
      </p:sp>
    </p:spTree>
    <p:extLst>
      <p:ext uri="{BB962C8B-B14F-4D97-AF65-F5344CB8AC3E}">
        <p14:creationId xmlns:p14="http://schemas.microsoft.com/office/powerpoint/2010/main" val="964323306"/>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Consult DFA for details.</a:t>
            </a:r>
          </a:p>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78</a:t>
            </a:fld>
            <a:endParaRPr lang="en-US"/>
          </a:p>
        </p:txBody>
      </p:sp>
    </p:spTree>
    <p:extLst>
      <p:ext uri="{BB962C8B-B14F-4D97-AF65-F5344CB8AC3E}">
        <p14:creationId xmlns:p14="http://schemas.microsoft.com/office/powerpoint/2010/main" val="3137627964"/>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Students may also receive a copy of the General Description of Scoring Guidelines.  The guidelines are available for online administration within the test engine as well, so students do not actually need a separate copy.</a:t>
            </a:r>
          </a:p>
        </p:txBody>
      </p:sp>
      <p:sp>
        <p:nvSpPr>
          <p:cNvPr id="4" name="Slide Number Placeholder 3"/>
          <p:cNvSpPr>
            <a:spLocks noGrp="1"/>
          </p:cNvSpPr>
          <p:nvPr>
            <p:ph type="sldNum" sz="quarter" idx="5"/>
          </p:nvPr>
        </p:nvSpPr>
        <p:spPr/>
        <p:txBody>
          <a:bodyPr/>
          <a:lstStyle/>
          <a:p>
            <a:fld id="{5B012C48-CBE3-4456-858D-2A38C9D9ED43}" type="slidenum">
              <a:rPr lang="en-US" smtClean="0"/>
              <a:t>80</a:t>
            </a:fld>
            <a:endParaRPr lang="en-US"/>
          </a:p>
        </p:txBody>
      </p:sp>
    </p:spTree>
    <p:extLst>
      <p:ext uri="{BB962C8B-B14F-4D97-AF65-F5344CB8AC3E}">
        <p14:creationId xmlns:p14="http://schemas.microsoft.com/office/powerpoint/2010/main" val="1564361824"/>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81</a:t>
            </a:fld>
            <a:endParaRPr lang="en-US"/>
          </a:p>
        </p:txBody>
      </p:sp>
    </p:spTree>
    <p:extLst>
      <p:ext uri="{BB962C8B-B14F-4D97-AF65-F5344CB8AC3E}">
        <p14:creationId xmlns:p14="http://schemas.microsoft.com/office/powerpoint/2010/main" val="2531944925"/>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Students may also receive a copy of the General Description of Scoring Guidelines and Writer’s Checklist. These guidelines are available for online administration within the test engine.</a:t>
            </a:r>
          </a:p>
        </p:txBody>
      </p:sp>
      <p:sp>
        <p:nvSpPr>
          <p:cNvPr id="4" name="Slide Number Placeholder 3"/>
          <p:cNvSpPr>
            <a:spLocks noGrp="1"/>
          </p:cNvSpPr>
          <p:nvPr>
            <p:ph type="sldNum" sz="quarter" idx="5"/>
          </p:nvPr>
        </p:nvSpPr>
        <p:spPr/>
        <p:txBody>
          <a:bodyPr/>
          <a:lstStyle/>
          <a:p>
            <a:fld id="{5B012C48-CBE3-4456-858D-2A38C9D9ED43}" type="slidenum">
              <a:rPr lang="en-US" smtClean="0"/>
              <a:t>82</a:t>
            </a:fld>
            <a:endParaRPr lang="en-US"/>
          </a:p>
        </p:txBody>
      </p:sp>
    </p:spTree>
    <p:extLst>
      <p:ext uri="{BB962C8B-B14F-4D97-AF65-F5344CB8AC3E}">
        <p14:creationId xmlns:p14="http://schemas.microsoft.com/office/powerpoint/2010/main" val="962513171"/>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Students may also receive a copy of the General Description of Scoring Guidelines.  The guidelines are printed in the answer booklet for paper administration and available for online administration within the test engine as well, so students do not actually need a separate copy.  </a:t>
            </a:r>
          </a:p>
        </p:txBody>
      </p:sp>
      <p:sp>
        <p:nvSpPr>
          <p:cNvPr id="4" name="Slide Number Placeholder 3"/>
          <p:cNvSpPr>
            <a:spLocks noGrp="1"/>
          </p:cNvSpPr>
          <p:nvPr>
            <p:ph type="sldNum" sz="quarter" idx="5"/>
          </p:nvPr>
        </p:nvSpPr>
        <p:spPr/>
        <p:txBody>
          <a:bodyPr/>
          <a:lstStyle/>
          <a:p>
            <a:fld id="{5B012C48-CBE3-4456-858D-2A38C9D9ED43}" type="slidenum">
              <a:rPr lang="en-US" smtClean="0"/>
              <a:t>83</a:t>
            </a:fld>
            <a:endParaRPr lang="en-US"/>
          </a:p>
        </p:txBody>
      </p:sp>
    </p:spTree>
    <p:extLst>
      <p:ext uri="{BB962C8B-B14F-4D97-AF65-F5344CB8AC3E}">
        <p14:creationId xmlns:p14="http://schemas.microsoft.com/office/powerpoint/2010/main" val="723509110"/>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Students may also receive a copy of the General Description of Scoring Guidelines and Writer’s Checklist. These guidelines are printed in the answer booklet for paper administration and available for online administration within the test engine.</a:t>
            </a:r>
          </a:p>
        </p:txBody>
      </p:sp>
      <p:sp>
        <p:nvSpPr>
          <p:cNvPr id="4" name="Slide Number Placeholder 3"/>
          <p:cNvSpPr>
            <a:spLocks noGrp="1"/>
          </p:cNvSpPr>
          <p:nvPr>
            <p:ph type="sldNum" sz="quarter" idx="5"/>
          </p:nvPr>
        </p:nvSpPr>
        <p:spPr/>
        <p:txBody>
          <a:bodyPr/>
          <a:lstStyle/>
          <a:p>
            <a:fld id="{5B012C48-CBE3-4456-858D-2A38C9D9ED43}" type="slidenum">
              <a:rPr lang="en-US" smtClean="0"/>
              <a:t>84</a:t>
            </a:fld>
            <a:endParaRPr lang="en-US"/>
          </a:p>
        </p:txBody>
      </p:sp>
    </p:spTree>
    <p:extLst>
      <p:ext uri="{BB962C8B-B14F-4D97-AF65-F5344CB8AC3E}">
        <p14:creationId xmlns:p14="http://schemas.microsoft.com/office/powerpoint/2010/main" val="2008004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Receive dates from DAC; consult PDE website for state administration dates. </a:t>
            </a:r>
            <a:r>
              <a:rPr lang="en-US" dirty="0">
                <a:solidFill>
                  <a:srgbClr val="FF0000"/>
                </a:solidFill>
                <a:highlight>
                  <a:srgbClr val="FFFF00"/>
                </a:highlight>
              </a:rPr>
              <a:t>You can add slides for this topic as needed.</a:t>
            </a:r>
          </a:p>
        </p:txBody>
      </p:sp>
      <p:sp>
        <p:nvSpPr>
          <p:cNvPr id="4" name="Slide Number Placeholder 3"/>
          <p:cNvSpPr>
            <a:spLocks noGrp="1"/>
          </p:cNvSpPr>
          <p:nvPr>
            <p:ph type="sldNum" sz="quarter" idx="5"/>
          </p:nvPr>
        </p:nvSpPr>
        <p:spPr/>
        <p:txBody>
          <a:bodyPr/>
          <a:lstStyle/>
          <a:p>
            <a:fld id="{5B012C48-CBE3-4456-858D-2A38C9D9ED43}" type="slidenum">
              <a:rPr lang="en-US" smtClean="0"/>
              <a:t>14</a:t>
            </a:fld>
            <a:endParaRPr lang="en-US"/>
          </a:p>
        </p:txBody>
      </p:sp>
    </p:spTree>
    <p:extLst>
      <p:ext uri="{BB962C8B-B14F-4D97-AF65-F5344CB8AC3E}">
        <p14:creationId xmlns:p14="http://schemas.microsoft.com/office/powerpoint/2010/main" val="2116458046"/>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85</a:t>
            </a:fld>
            <a:endParaRPr lang="en-US"/>
          </a:p>
        </p:txBody>
      </p:sp>
    </p:spTree>
    <p:extLst>
      <p:ext uri="{BB962C8B-B14F-4D97-AF65-F5344CB8AC3E}">
        <p14:creationId xmlns:p14="http://schemas.microsoft.com/office/powerpoint/2010/main" val="2807550561"/>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87</a:t>
            </a:fld>
            <a:endParaRPr lang="en-US"/>
          </a:p>
        </p:txBody>
      </p:sp>
    </p:spTree>
    <p:extLst>
      <p:ext uri="{BB962C8B-B14F-4D97-AF65-F5344CB8AC3E}">
        <p14:creationId xmlns:p14="http://schemas.microsoft.com/office/powerpoint/2010/main" val="2525170978"/>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88</a:t>
            </a:fld>
            <a:endParaRPr lang="en-US"/>
          </a:p>
        </p:txBody>
      </p:sp>
    </p:spTree>
    <p:extLst>
      <p:ext uri="{BB962C8B-B14F-4D97-AF65-F5344CB8AC3E}">
        <p14:creationId xmlns:p14="http://schemas.microsoft.com/office/powerpoint/2010/main" val="1464515686"/>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srgbClr val="FF0000"/>
                </a:solidFill>
                <a:highlight>
                  <a:srgbClr val="FFFF00"/>
                </a:highlight>
              </a:rPr>
              <a:t>You can add slides for this topic as needed.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90</a:t>
            </a:fld>
            <a:endParaRPr lang="en-US"/>
          </a:p>
        </p:txBody>
      </p:sp>
    </p:spTree>
    <p:extLst>
      <p:ext uri="{BB962C8B-B14F-4D97-AF65-F5344CB8AC3E}">
        <p14:creationId xmlns:p14="http://schemas.microsoft.com/office/powerpoint/2010/main" val="1984144763"/>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0C2706-99A8-830B-2BA1-2529D3FE98B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F7E1B83-4640-DB51-9D68-2789F5472B4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0F6284C-E94F-C48B-48D9-ECFE0601666B}"/>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srgbClr val="FF0000"/>
                </a:solidFill>
                <a:highlight>
                  <a:srgbClr val="FFFF00"/>
                </a:highlight>
              </a:rPr>
              <a:t>You can add slides for this topic as needed.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a:extLst>
              <a:ext uri="{FF2B5EF4-FFF2-40B4-BE49-F238E27FC236}">
                <a16:creationId xmlns:a16="http://schemas.microsoft.com/office/drawing/2014/main" id="{6C3D3316-0268-6DEC-A515-5429FE829531}"/>
              </a:ext>
            </a:extLst>
          </p:cNvPr>
          <p:cNvSpPr>
            <a:spLocks noGrp="1"/>
          </p:cNvSpPr>
          <p:nvPr>
            <p:ph type="sldNum" sz="quarter" idx="5"/>
          </p:nvPr>
        </p:nvSpPr>
        <p:spPr/>
        <p:txBody>
          <a:bodyPr/>
          <a:lstStyle/>
          <a:p>
            <a:fld id="{5B012C48-CBE3-4456-858D-2A38C9D9ED43}" type="slidenum">
              <a:rPr lang="en-US" smtClean="0"/>
              <a:t>91</a:t>
            </a:fld>
            <a:endParaRPr lang="en-US"/>
          </a:p>
        </p:txBody>
      </p:sp>
    </p:spTree>
    <p:extLst>
      <p:ext uri="{BB962C8B-B14F-4D97-AF65-F5344CB8AC3E}">
        <p14:creationId xmlns:p14="http://schemas.microsoft.com/office/powerpoint/2010/main" val="3475303027"/>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srgbClr val="FF0000"/>
                </a:solidFill>
                <a:highlight>
                  <a:srgbClr val="FFFF00"/>
                </a:highlight>
              </a:rPr>
              <a:t>You can add slides for this topic as needed.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93</a:t>
            </a:fld>
            <a:endParaRPr lang="en-US"/>
          </a:p>
        </p:txBody>
      </p:sp>
    </p:spTree>
    <p:extLst>
      <p:ext uri="{BB962C8B-B14F-4D97-AF65-F5344CB8AC3E}">
        <p14:creationId xmlns:p14="http://schemas.microsoft.com/office/powerpoint/2010/main" val="3651086210"/>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Handbook for Secure Test Administration is located in the Appendix of the HAC</a:t>
            </a:r>
          </a:p>
        </p:txBody>
      </p:sp>
      <p:sp>
        <p:nvSpPr>
          <p:cNvPr id="4" name="Slide Number Placeholder 3"/>
          <p:cNvSpPr>
            <a:spLocks noGrp="1"/>
          </p:cNvSpPr>
          <p:nvPr>
            <p:ph type="sldNum" sz="quarter" idx="5"/>
          </p:nvPr>
        </p:nvSpPr>
        <p:spPr/>
        <p:txBody>
          <a:bodyPr/>
          <a:lstStyle/>
          <a:p>
            <a:fld id="{5B012C48-CBE3-4456-858D-2A38C9D9ED43}" type="slidenum">
              <a:rPr lang="en-US" smtClean="0"/>
              <a:t>95</a:t>
            </a:fld>
            <a:endParaRPr lang="en-US" dirty="0"/>
          </a:p>
        </p:txBody>
      </p:sp>
    </p:spTree>
    <p:extLst>
      <p:ext uri="{BB962C8B-B14F-4D97-AF65-F5344CB8AC3E}">
        <p14:creationId xmlns:p14="http://schemas.microsoft.com/office/powerpoint/2010/main" val="3766657190"/>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B1B374-0D47-EBD1-C6D2-F6BEA698CC6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08A80E7-4A00-CFFC-6859-54552EC1604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8135532-D514-2EF6-7E08-3D5284138272}"/>
              </a:ext>
            </a:extLst>
          </p:cNvPr>
          <p:cNvSpPr>
            <a:spLocks noGrp="1"/>
          </p:cNvSpPr>
          <p:nvPr>
            <p:ph type="body" idx="1"/>
          </p:nvPr>
        </p:nvSpPr>
        <p:spPr/>
        <p:txBody>
          <a:bodyPr/>
          <a:lstStyle/>
          <a:p>
            <a:r>
              <a:rPr lang="en-US" dirty="0"/>
              <a:t>Email the name(s) of anyone who refuses to sign the Test Security Certificate to PDE </a:t>
            </a:r>
            <a:r>
              <a:rPr lang="en-US" sz="1200" dirty="0">
                <a:latin typeface="Arial" panose="020B0604020202020204" pitchFamily="34" charset="0"/>
                <a:cs typeface="Arial" panose="020B0604020202020204" pitchFamily="34" charset="0"/>
                <a:hlinkClick r:id="rId3"/>
              </a:rPr>
              <a:t>ra-edirregularities@pa.gov</a:t>
            </a:r>
            <a:endParaRPr lang="en-US" dirty="0"/>
          </a:p>
        </p:txBody>
      </p:sp>
      <p:sp>
        <p:nvSpPr>
          <p:cNvPr id="4" name="Slide Number Placeholder 3">
            <a:extLst>
              <a:ext uri="{FF2B5EF4-FFF2-40B4-BE49-F238E27FC236}">
                <a16:creationId xmlns:a16="http://schemas.microsoft.com/office/drawing/2014/main" id="{DC1EB2F1-06A8-D5D9-946B-C9C3FE0A90F7}"/>
              </a:ext>
            </a:extLst>
          </p:cNvPr>
          <p:cNvSpPr>
            <a:spLocks noGrp="1"/>
          </p:cNvSpPr>
          <p:nvPr>
            <p:ph type="sldNum" sz="quarter" idx="5"/>
          </p:nvPr>
        </p:nvSpPr>
        <p:spPr/>
        <p:txBody>
          <a:bodyPr/>
          <a:lstStyle/>
          <a:p>
            <a:fld id="{5B012C48-CBE3-4456-858D-2A38C9D9ED43}" type="slidenum">
              <a:rPr lang="en-US" smtClean="0"/>
              <a:t>96</a:t>
            </a:fld>
            <a:endParaRPr lang="en-US"/>
          </a:p>
        </p:txBody>
      </p:sp>
    </p:spTree>
    <p:extLst>
      <p:ext uri="{BB962C8B-B14F-4D97-AF65-F5344CB8AC3E}">
        <p14:creationId xmlns:p14="http://schemas.microsoft.com/office/powerpoint/2010/main" val="3797657694"/>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Email the name(s) of anyone who refuses to sign the Test Security Certificate to PDE </a:t>
            </a:r>
            <a:r>
              <a:rPr lang="en-US" sz="1200" dirty="0">
                <a:latin typeface="Arial" panose="020B0604020202020204" pitchFamily="34" charset="0"/>
                <a:cs typeface="Arial" panose="020B0604020202020204" pitchFamily="34" charset="0"/>
                <a:hlinkClick r:id="rId3"/>
              </a:rPr>
              <a:t>ra-edirregularities@pa.gov</a:t>
            </a:r>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97</a:t>
            </a:fld>
            <a:endParaRPr lang="en-US"/>
          </a:p>
        </p:txBody>
      </p:sp>
    </p:spTree>
    <p:extLst>
      <p:ext uri="{BB962C8B-B14F-4D97-AF65-F5344CB8AC3E}">
        <p14:creationId xmlns:p14="http://schemas.microsoft.com/office/powerpoint/2010/main" val="31854364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64A88B-429B-FD24-2A41-F62377CA27E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716A5AE-5BB6-626E-8885-B5947D658F4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5FB3112-591C-6A30-A44D-CEFAA6DC0DC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2D9A4AF-CB3E-F3C6-AB07-EA29229F870A}"/>
              </a:ext>
            </a:extLst>
          </p:cNvPr>
          <p:cNvSpPr>
            <a:spLocks noGrp="1"/>
          </p:cNvSpPr>
          <p:nvPr>
            <p:ph type="sldNum" sz="quarter" idx="5"/>
          </p:nvPr>
        </p:nvSpPr>
        <p:spPr/>
        <p:txBody>
          <a:bodyPr/>
          <a:lstStyle/>
          <a:p>
            <a:fld id="{5B012C48-CBE3-4456-858D-2A38C9D9ED43}" type="slidenum">
              <a:rPr lang="en-US" smtClean="0"/>
              <a:t>16</a:t>
            </a:fld>
            <a:endParaRPr lang="en-US" dirty="0"/>
          </a:p>
        </p:txBody>
      </p:sp>
    </p:spTree>
    <p:extLst>
      <p:ext uri="{BB962C8B-B14F-4D97-AF65-F5344CB8AC3E}">
        <p14:creationId xmlns:p14="http://schemas.microsoft.com/office/powerpoint/2010/main" val="9803699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A4873C-8ABB-5E24-E9AF-B0AA13EE9EC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543A3C4-E508-EDED-BA4F-E706CED2908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0083CF5-2939-7736-54CA-148C698B1B3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670943F-28A1-D43D-D9DD-CE33180C4D40}"/>
              </a:ext>
            </a:extLst>
          </p:cNvPr>
          <p:cNvSpPr>
            <a:spLocks noGrp="1"/>
          </p:cNvSpPr>
          <p:nvPr>
            <p:ph type="sldNum" sz="quarter" idx="5"/>
          </p:nvPr>
        </p:nvSpPr>
        <p:spPr/>
        <p:txBody>
          <a:bodyPr/>
          <a:lstStyle/>
          <a:p>
            <a:fld id="{5B012C48-CBE3-4456-858D-2A38C9D9ED43}" type="slidenum">
              <a:rPr lang="en-US" smtClean="0"/>
              <a:t>17</a:t>
            </a:fld>
            <a:endParaRPr lang="en-US" dirty="0"/>
          </a:p>
        </p:txBody>
      </p:sp>
    </p:spTree>
    <p:extLst>
      <p:ext uri="{BB962C8B-B14F-4D97-AF65-F5344CB8AC3E}">
        <p14:creationId xmlns:p14="http://schemas.microsoft.com/office/powerpoint/2010/main" val="7464687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7D11F3-B0E2-901A-9C59-EB9C5BC1E53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32A7B01-578B-DA7C-852C-CAE78E42716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11B4AC6-9FDC-2B52-9E38-8ECE17B4496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7994CDC-F989-F3AC-3132-6E18463AD2EE}"/>
              </a:ext>
            </a:extLst>
          </p:cNvPr>
          <p:cNvSpPr>
            <a:spLocks noGrp="1"/>
          </p:cNvSpPr>
          <p:nvPr>
            <p:ph type="sldNum" sz="quarter" idx="5"/>
          </p:nvPr>
        </p:nvSpPr>
        <p:spPr/>
        <p:txBody>
          <a:bodyPr/>
          <a:lstStyle/>
          <a:p>
            <a:fld id="{5B012C48-CBE3-4456-858D-2A38C9D9ED43}" type="slidenum">
              <a:rPr lang="en-US" smtClean="0"/>
              <a:t>18</a:t>
            </a:fld>
            <a:endParaRPr lang="en-US" dirty="0"/>
          </a:p>
        </p:txBody>
      </p:sp>
    </p:spTree>
    <p:extLst>
      <p:ext uri="{BB962C8B-B14F-4D97-AF65-F5344CB8AC3E}">
        <p14:creationId xmlns:p14="http://schemas.microsoft.com/office/powerpoint/2010/main" val="295639600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BD9B64-4D64-EB69-DAD4-701B3177E1A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1FC6BF2-1BF1-4601-D51D-306B5728B43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0A9F720-337E-56D2-B309-0D83B03C3AA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A8EC211-53DF-7B45-214B-8F4C793429C5}"/>
              </a:ext>
            </a:extLst>
          </p:cNvPr>
          <p:cNvSpPr>
            <a:spLocks noGrp="1"/>
          </p:cNvSpPr>
          <p:nvPr>
            <p:ph type="sldNum" sz="quarter" idx="5"/>
          </p:nvPr>
        </p:nvSpPr>
        <p:spPr/>
        <p:txBody>
          <a:bodyPr/>
          <a:lstStyle/>
          <a:p>
            <a:fld id="{5B012C48-CBE3-4456-858D-2A38C9D9ED43}" type="slidenum">
              <a:rPr lang="en-US" smtClean="0"/>
              <a:t>19</a:t>
            </a:fld>
            <a:endParaRPr lang="en-US" dirty="0"/>
          </a:p>
        </p:txBody>
      </p:sp>
    </p:spTree>
    <p:extLst>
      <p:ext uri="{BB962C8B-B14F-4D97-AF65-F5344CB8AC3E}">
        <p14:creationId xmlns:p14="http://schemas.microsoft.com/office/powerpoint/2010/main" val="30901813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9FF38B-4F72-1840-49DA-E8867A16189A}"/>
              </a:ext>
            </a:extLst>
          </p:cNvPr>
          <p:cNvSpPr>
            <a:spLocks noGrp="1"/>
          </p:cNvSpPr>
          <p:nvPr>
            <p:ph type="ctrTitle"/>
          </p:nvPr>
        </p:nvSpPr>
        <p:spPr>
          <a:xfrm>
            <a:off x="1463615" y="1913178"/>
            <a:ext cx="9144000"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A6C16A18-8BEE-A3DE-0E0A-257BD711267C}"/>
              </a:ext>
            </a:extLst>
          </p:cNvPr>
          <p:cNvSpPr>
            <a:spLocks noGrp="1"/>
          </p:cNvSpPr>
          <p:nvPr>
            <p:ph type="subTitle" idx="1"/>
          </p:nvPr>
        </p:nvSpPr>
        <p:spPr>
          <a:xfrm>
            <a:off x="1524000" y="430077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D01BEB6-B431-7786-071D-B956BF878A1F}"/>
              </a:ext>
            </a:extLst>
          </p:cNvPr>
          <p:cNvSpPr>
            <a:spLocks noGrp="1"/>
          </p:cNvSpPr>
          <p:nvPr>
            <p:ph type="dt" sz="half" idx="10"/>
          </p:nvPr>
        </p:nvSpPr>
        <p:spPr/>
        <p:txBody>
          <a:bodyPr/>
          <a:lstStyle/>
          <a:p>
            <a:fld id="{22BA6408-90F9-4FE1-83A4-B1D50ED00294}" type="datetime1">
              <a:rPr lang="en-US" smtClean="0"/>
              <a:t>2/27/2026</a:t>
            </a:fld>
            <a:endParaRPr lang="en-US"/>
          </a:p>
        </p:txBody>
      </p:sp>
      <p:sp>
        <p:nvSpPr>
          <p:cNvPr id="5" name="Footer Placeholder 4">
            <a:extLst>
              <a:ext uri="{FF2B5EF4-FFF2-40B4-BE49-F238E27FC236}">
                <a16:creationId xmlns:a16="http://schemas.microsoft.com/office/drawing/2014/main" id="{6FA8B36E-268F-799C-F7BC-8365CD47690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26D37CF-0AD6-ECB7-3ECC-E2DB4F60D73A}"/>
              </a:ext>
            </a:extLst>
          </p:cNvPr>
          <p:cNvSpPr>
            <a:spLocks noGrp="1"/>
          </p:cNvSpPr>
          <p:nvPr>
            <p:ph type="sldNum" sz="quarter" idx="12"/>
          </p:nvPr>
        </p:nvSpPr>
        <p:spPr/>
        <p:txBody>
          <a:bodyPr/>
          <a:lstStyle/>
          <a:p>
            <a:fld id="{B24F5015-3417-4B27-A586-E4CCF4D77832}" type="slidenum">
              <a:rPr lang="en-US" smtClean="0"/>
              <a:t>‹#›</a:t>
            </a:fld>
            <a:endParaRPr lang="en-US"/>
          </a:p>
        </p:txBody>
      </p:sp>
      <p:pic>
        <p:nvPicPr>
          <p:cNvPr id="7" name="Picture 6">
            <a:extLst>
              <a:ext uri="{FF2B5EF4-FFF2-40B4-BE49-F238E27FC236}">
                <a16:creationId xmlns:a16="http://schemas.microsoft.com/office/drawing/2014/main" id="{73CA9021-3EA6-3F1D-A425-16C8069FC0B7}"/>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0" y="152400"/>
            <a:ext cx="12192000" cy="2381250"/>
          </a:xfrm>
          <a:prstGeom prst="rect">
            <a:avLst/>
          </a:prstGeom>
        </p:spPr>
      </p:pic>
      <p:pic>
        <p:nvPicPr>
          <p:cNvPr id="9" name="Picture 8" descr="Pennsylvania Department of Education">
            <a:extLst>
              <a:ext uri="{FF2B5EF4-FFF2-40B4-BE49-F238E27FC236}">
                <a16:creationId xmlns:a16="http://schemas.microsoft.com/office/drawing/2014/main" id="{19A8CA6C-9F08-BCD4-731C-A3B94D64C23E}"/>
              </a:ext>
              <a:ext uri="{C183D7F6-B498-43B3-948B-1728B52AA6E4}">
                <adec:decorative xmlns:adec="http://schemas.microsoft.com/office/drawing/2017/decorative" val="0"/>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78296" y="739063"/>
            <a:ext cx="5369528" cy="864423"/>
          </a:xfrm>
          <a:prstGeom prst="rect">
            <a:avLst/>
          </a:prstGeom>
        </p:spPr>
      </p:pic>
    </p:spTree>
    <p:extLst>
      <p:ext uri="{BB962C8B-B14F-4D97-AF65-F5344CB8AC3E}">
        <p14:creationId xmlns:p14="http://schemas.microsoft.com/office/powerpoint/2010/main" val="3292250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2_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DF6FB5E-4DF1-CA41-02F2-0061D098F1D3}"/>
              </a:ext>
            </a:extLst>
          </p:cNvPr>
          <p:cNvSpPr>
            <a:spLocks noGrp="1"/>
          </p:cNvSpPr>
          <p:nvPr>
            <p:ph type="dt" sz="half" idx="10"/>
          </p:nvPr>
        </p:nvSpPr>
        <p:spPr/>
        <p:txBody>
          <a:bodyPr/>
          <a:lstStyle/>
          <a:p>
            <a:fld id="{AF212BA9-EFE2-4AFF-BF9D-E8B1DAC0BC18}" type="datetime1">
              <a:rPr lang="en-US" smtClean="0"/>
              <a:t>2/27/2026</a:t>
            </a:fld>
            <a:endParaRPr lang="en-US"/>
          </a:p>
        </p:txBody>
      </p:sp>
      <p:sp>
        <p:nvSpPr>
          <p:cNvPr id="3" name="Footer Placeholder 2">
            <a:extLst>
              <a:ext uri="{FF2B5EF4-FFF2-40B4-BE49-F238E27FC236}">
                <a16:creationId xmlns:a16="http://schemas.microsoft.com/office/drawing/2014/main" id="{A620F973-FB2B-C2C2-2EA1-8E14C4A7082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43DDAEC-C06B-6260-40FA-700AC23B4FE0}"/>
              </a:ext>
            </a:extLst>
          </p:cNvPr>
          <p:cNvSpPr>
            <a:spLocks noGrp="1"/>
          </p:cNvSpPr>
          <p:nvPr>
            <p:ph type="sldNum" sz="quarter" idx="12"/>
          </p:nvPr>
        </p:nvSpPr>
        <p:spPr/>
        <p:txBody>
          <a:bodyPr/>
          <a:lstStyle/>
          <a:p>
            <a:fld id="{B24F5015-3417-4B27-A586-E4CCF4D77832}" type="slidenum">
              <a:rPr lang="en-US" smtClean="0"/>
              <a:t>‹#›</a:t>
            </a:fld>
            <a:endParaRPr lang="en-US"/>
          </a:p>
        </p:txBody>
      </p:sp>
      <p:pic>
        <p:nvPicPr>
          <p:cNvPr id="6" name="Picture 5" descr="Pennsylvania Department of Education Logo">
            <a:extLst>
              <a:ext uri="{FF2B5EF4-FFF2-40B4-BE49-F238E27FC236}">
                <a16:creationId xmlns:a16="http://schemas.microsoft.com/office/drawing/2014/main" id="{BF49D115-6E3C-0A02-2556-15FC8E1DC877}"/>
              </a:ext>
            </a:extLst>
          </p:cNvPr>
          <p:cNvPicPr>
            <a:picLocks noChangeAspect="1"/>
          </p:cNvPicPr>
          <p:nvPr userDrawn="1"/>
        </p:nvPicPr>
        <p:blipFill>
          <a:blip r:embed="rId2"/>
          <a:stretch>
            <a:fillRect/>
          </a:stretch>
        </p:blipFill>
        <p:spPr>
          <a:xfrm>
            <a:off x="10355327" y="136525"/>
            <a:ext cx="1836673" cy="655955"/>
          </a:xfrm>
          <a:prstGeom prst="rect">
            <a:avLst/>
          </a:prstGeom>
        </p:spPr>
      </p:pic>
      <p:pic>
        <p:nvPicPr>
          <p:cNvPr id="7" name="Picture 6">
            <a:extLst>
              <a:ext uri="{FF2B5EF4-FFF2-40B4-BE49-F238E27FC236}">
                <a16:creationId xmlns:a16="http://schemas.microsoft.com/office/drawing/2014/main" id="{8C504C3F-60BB-14EF-091F-9565A3C0C174}"/>
              </a:ext>
              <a:ext uri="{C183D7F6-B498-43B3-948B-1728B52AA6E4}">
                <adec:decorative xmlns:adec="http://schemas.microsoft.com/office/drawing/2017/decorative" val="1"/>
              </a:ext>
            </a:extLst>
          </p:cNvPr>
          <p:cNvPicPr>
            <a:picLocks noChangeAspect="1"/>
          </p:cNvPicPr>
          <p:nvPr userDrawn="1"/>
        </p:nvPicPr>
        <p:blipFill>
          <a:blip r:embed="rId3"/>
          <a:stretch>
            <a:fillRect/>
          </a:stretch>
        </p:blipFill>
        <p:spPr>
          <a:xfrm>
            <a:off x="9725475" y="257902"/>
            <a:ext cx="2121348" cy="2121348"/>
          </a:xfrm>
          <a:prstGeom prst="rect">
            <a:avLst/>
          </a:prstGeom>
        </p:spPr>
      </p:pic>
      <p:pic>
        <p:nvPicPr>
          <p:cNvPr id="5" name="Picture 4">
            <a:extLst>
              <a:ext uri="{FF2B5EF4-FFF2-40B4-BE49-F238E27FC236}">
                <a16:creationId xmlns:a16="http://schemas.microsoft.com/office/drawing/2014/main" id="{ABE4A621-C5EF-F120-204F-E14FF3546E8D}"/>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9990960" y="913857"/>
            <a:ext cx="1619691" cy="682819"/>
          </a:xfrm>
          <a:prstGeom prst="rect">
            <a:avLst/>
          </a:prstGeom>
        </p:spPr>
      </p:pic>
    </p:spTree>
    <p:extLst>
      <p:ext uri="{BB962C8B-B14F-4D97-AF65-F5344CB8AC3E}">
        <p14:creationId xmlns:p14="http://schemas.microsoft.com/office/powerpoint/2010/main" val="39886133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FE685F-8FE5-BAB3-651F-9216D373BEF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A66450A-26B0-FB21-73CE-9019D9AC41B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A7202F7-784D-F7D4-B425-FA808B4D25C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7143AEB-D729-04FF-7CA8-FEBE5A69B881}"/>
              </a:ext>
            </a:extLst>
          </p:cNvPr>
          <p:cNvSpPr>
            <a:spLocks noGrp="1"/>
          </p:cNvSpPr>
          <p:nvPr>
            <p:ph type="dt" sz="half" idx="10"/>
          </p:nvPr>
        </p:nvSpPr>
        <p:spPr/>
        <p:txBody>
          <a:bodyPr/>
          <a:lstStyle/>
          <a:p>
            <a:fld id="{39FB0975-47B6-4BE8-B879-EB115C8840C9}" type="datetime1">
              <a:rPr lang="en-US" smtClean="0"/>
              <a:t>2/27/2026</a:t>
            </a:fld>
            <a:endParaRPr lang="en-US"/>
          </a:p>
        </p:txBody>
      </p:sp>
      <p:sp>
        <p:nvSpPr>
          <p:cNvPr id="6" name="Footer Placeholder 5">
            <a:extLst>
              <a:ext uri="{FF2B5EF4-FFF2-40B4-BE49-F238E27FC236}">
                <a16:creationId xmlns:a16="http://schemas.microsoft.com/office/drawing/2014/main" id="{23EDC3CA-9838-7D30-1571-F4294DB3871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0B8D24C-2601-ACA8-2C0B-181A7F2C3A42}"/>
              </a:ext>
            </a:extLst>
          </p:cNvPr>
          <p:cNvSpPr>
            <a:spLocks noGrp="1"/>
          </p:cNvSpPr>
          <p:nvPr>
            <p:ph type="sldNum" sz="quarter" idx="12"/>
          </p:nvPr>
        </p:nvSpPr>
        <p:spPr/>
        <p:txBody>
          <a:bodyPr/>
          <a:lstStyle/>
          <a:p>
            <a:fld id="{B24F5015-3417-4B27-A586-E4CCF4D77832}" type="slidenum">
              <a:rPr lang="en-US" smtClean="0"/>
              <a:t>‹#›</a:t>
            </a:fld>
            <a:endParaRPr lang="en-US"/>
          </a:p>
        </p:txBody>
      </p:sp>
      <p:pic>
        <p:nvPicPr>
          <p:cNvPr id="8" name="Content Placeholder 6">
            <a:extLst>
              <a:ext uri="{FF2B5EF4-FFF2-40B4-BE49-F238E27FC236}">
                <a16:creationId xmlns:a16="http://schemas.microsoft.com/office/drawing/2014/main" id="{000F9132-2FA6-531B-853B-7FA60C4EE986}"/>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1676400" y="-138509"/>
            <a:ext cx="10515600" cy="1478756"/>
          </a:xfrm>
          <a:prstGeom prst="rect">
            <a:avLst/>
          </a:prstGeom>
        </p:spPr>
      </p:pic>
      <p:pic>
        <p:nvPicPr>
          <p:cNvPr id="10" name="Picture 9">
            <a:extLst>
              <a:ext uri="{FF2B5EF4-FFF2-40B4-BE49-F238E27FC236}">
                <a16:creationId xmlns:a16="http://schemas.microsoft.com/office/drawing/2014/main" id="{C341FCB5-0407-2AE2-B5A5-AAB8FEE4037F}"/>
              </a:ex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450286" y="333133"/>
            <a:ext cx="1702836" cy="274134"/>
          </a:xfrm>
          <a:prstGeom prst="rect">
            <a:avLst/>
          </a:prstGeom>
        </p:spPr>
      </p:pic>
    </p:spTree>
    <p:extLst>
      <p:ext uri="{BB962C8B-B14F-4D97-AF65-F5344CB8AC3E}">
        <p14:creationId xmlns:p14="http://schemas.microsoft.com/office/powerpoint/2010/main" val="10910970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C6A541-70B4-C2B2-8919-38928449B1D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575DF3D-5910-9092-944E-68073C5AD3C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721744E-5668-8E0E-7F9D-79A21C06279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5754305-D8FA-18F1-7D1C-0323602500FA}"/>
              </a:ext>
            </a:extLst>
          </p:cNvPr>
          <p:cNvSpPr>
            <a:spLocks noGrp="1"/>
          </p:cNvSpPr>
          <p:nvPr>
            <p:ph type="dt" sz="half" idx="10"/>
          </p:nvPr>
        </p:nvSpPr>
        <p:spPr/>
        <p:txBody>
          <a:bodyPr/>
          <a:lstStyle/>
          <a:p>
            <a:fld id="{C43C5B11-EC1F-4C0C-86C0-7EC27F255174}" type="datetime1">
              <a:rPr lang="en-US" smtClean="0"/>
              <a:t>2/27/2026</a:t>
            </a:fld>
            <a:endParaRPr lang="en-US"/>
          </a:p>
        </p:txBody>
      </p:sp>
      <p:sp>
        <p:nvSpPr>
          <p:cNvPr id="6" name="Footer Placeholder 5">
            <a:extLst>
              <a:ext uri="{FF2B5EF4-FFF2-40B4-BE49-F238E27FC236}">
                <a16:creationId xmlns:a16="http://schemas.microsoft.com/office/drawing/2014/main" id="{71354EDB-B905-1AF9-78F3-44291E2CDA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45354CF-B85A-F363-9999-9A8B7188D703}"/>
              </a:ext>
            </a:extLst>
          </p:cNvPr>
          <p:cNvSpPr>
            <a:spLocks noGrp="1"/>
          </p:cNvSpPr>
          <p:nvPr>
            <p:ph type="sldNum" sz="quarter" idx="12"/>
          </p:nvPr>
        </p:nvSpPr>
        <p:spPr/>
        <p:txBody>
          <a:bodyPr/>
          <a:lstStyle/>
          <a:p>
            <a:fld id="{B24F5015-3417-4B27-A586-E4CCF4D77832}" type="slidenum">
              <a:rPr lang="en-US" smtClean="0"/>
              <a:t>‹#›</a:t>
            </a:fld>
            <a:endParaRPr lang="en-US"/>
          </a:p>
        </p:txBody>
      </p:sp>
      <p:pic>
        <p:nvPicPr>
          <p:cNvPr id="10" name="Picture 9">
            <a:extLst>
              <a:ext uri="{FF2B5EF4-FFF2-40B4-BE49-F238E27FC236}">
                <a16:creationId xmlns:a16="http://schemas.microsoft.com/office/drawing/2014/main" id="{931248E6-F468-3E78-9D55-0EAE4144AE67}"/>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9501188" y="611585"/>
            <a:ext cx="2121348" cy="2121348"/>
          </a:xfrm>
          <a:prstGeom prst="rect">
            <a:avLst/>
          </a:prstGeom>
        </p:spPr>
      </p:pic>
      <p:pic>
        <p:nvPicPr>
          <p:cNvPr id="8" name="Picture 7">
            <a:extLst>
              <a:ext uri="{FF2B5EF4-FFF2-40B4-BE49-F238E27FC236}">
                <a16:creationId xmlns:a16="http://schemas.microsoft.com/office/drawing/2014/main" id="{1A3512F0-7236-492D-98DD-3848FC95B6BE}"/>
              </a:ex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767028" y="1319032"/>
            <a:ext cx="1619691" cy="682819"/>
          </a:xfrm>
          <a:prstGeom prst="rect">
            <a:avLst/>
          </a:prstGeom>
        </p:spPr>
      </p:pic>
    </p:spTree>
    <p:extLst>
      <p:ext uri="{BB962C8B-B14F-4D97-AF65-F5344CB8AC3E}">
        <p14:creationId xmlns:p14="http://schemas.microsoft.com/office/powerpoint/2010/main" val="18059914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9AB487-1515-5EC0-EEE4-58615CC7EDC2}"/>
              </a:ext>
            </a:extLst>
          </p:cNvPr>
          <p:cNvSpPr>
            <a:spLocks noGrp="1"/>
          </p:cNvSpPr>
          <p:nvPr>
            <p:ph type="title" hasCustomPrompt="1"/>
          </p:nvPr>
        </p:nvSpPr>
        <p:spPr/>
        <p:txBody>
          <a:bodyPr/>
          <a:lstStyle>
            <a:lvl1pPr>
              <a:defRPr/>
            </a:lvl1pPr>
          </a:lstStyle>
          <a:p>
            <a:r>
              <a:rPr lang="en-US" dirty="0"/>
              <a:t>Contact/Mission</a:t>
            </a:r>
          </a:p>
        </p:txBody>
      </p:sp>
      <p:sp>
        <p:nvSpPr>
          <p:cNvPr id="3" name="Content Placeholder 2">
            <a:extLst>
              <a:ext uri="{FF2B5EF4-FFF2-40B4-BE49-F238E27FC236}">
                <a16:creationId xmlns:a16="http://schemas.microsoft.com/office/drawing/2014/main" id="{E1E4DAF0-3314-8F24-DDFE-B90A4416247A}"/>
              </a:ext>
            </a:extLst>
          </p:cNvPr>
          <p:cNvSpPr>
            <a:spLocks noGrp="1"/>
          </p:cNvSpPr>
          <p:nvPr>
            <p:ph idx="1"/>
          </p:nvPr>
        </p:nvSpPr>
        <p:spPr>
          <a:xfrm>
            <a:off x="838200" y="1825625"/>
            <a:ext cx="10515600" cy="1875107"/>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F50363D0-A71B-A696-2912-89A6CF2E6BD6}"/>
              </a:ext>
            </a:extLst>
          </p:cNvPr>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fld id="{4C72E730-7964-4CDF-A2E3-4BCF0755E00A}" type="datetime1">
              <a:rPr lang="en-US" smtClean="0"/>
              <a:t>2/27/2026</a:t>
            </a:fld>
            <a:endParaRPr lang="en-US" dirty="0"/>
          </a:p>
        </p:txBody>
      </p:sp>
      <p:sp>
        <p:nvSpPr>
          <p:cNvPr id="6" name="Slide Number Placeholder 5">
            <a:extLst>
              <a:ext uri="{FF2B5EF4-FFF2-40B4-BE49-F238E27FC236}">
                <a16:creationId xmlns:a16="http://schemas.microsoft.com/office/drawing/2014/main" id="{F89A4848-B5F4-26E7-D4E3-56FF89A9A004}"/>
              </a:ext>
            </a:extLst>
          </p:cNvPr>
          <p:cNvSpPr>
            <a:spLocks noGrp="1"/>
          </p:cNvSpPr>
          <p:nvPr>
            <p:ph type="sldNum" sz="quarter" idx="12"/>
          </p:nvPr>
        </p:nvSpPr>
        <p:spPr/>
        <p:txBody>
          <a:bodyPr/>
          <a:lstStyle/>
          <a:p>
            <a:fld id="{B24F5015-3417-4B27-A586-E4CCF4D77832}" type="slidenum">
              <a:rPr lang="en-US" smtClean="0"/>
              <a:t>‹#›</a:t>
            </a:fld>
            <a:endParaRPr lang="en-US" dirty="0"/>
          </a:p>
        </p:txBody>
      </p:sp>
      <p:pic>
        <p:nvPicPr>
          <p:cNvPr id="7" name="Content Placeholder 6">
            <a:extLst>
              <a:ext uri="{FF2B5EF4-FFF2-40B4-BE49-F238E27FC236}">
                <a16:creationId xmlns:a16="http://schemas.microsoft.com/office/drawing/2014/main" id="{79C3DD4C-86BC-D051-AE3E-45FB253C998A}"/>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1676400" y="-138509"/>
            <a:ext cx="10515600" cy="1478756"/>
          </a:xfrm>
          <a:prstGeom prst="rect">
            <a:avLst/>
          </a:prstGeom>
        </p:spPr>
      </p:pic>
      <p:sp>
        <p:nvSpPr>
          <p:cNvPr id="9" name="TextBox 8">
            <a:extLst>
              <a:ext uri="{FF2B5EF4-FFF2-40B4-BE49-F238E27FC236}">
                <a16:creationId xmlns:a16="http://schemas.microsoft.com/office/drawing/2014/main" id="{A4913B61-B8DB-8A4C-59D3-7CF2ABAB7F3B}"/>
              </a:ext>
            </a:extLst>
          </p:cNvPr>
          <p:cNvSpPr txBox="1"/>
          <p:nvPr userDrawn="1"/>
        </p:nvSpPr>
        <p:spPr>
          <a:xfrm>
            <a:off x="1086928" y="4606505"/>
            <a:ext cx="10266872" cy="160043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i="1" dirty="0">
                <a:latin typeface="Arial" panose="020B0604020202020204" pitchFamily="34" charset="0"/>
                <a:cs typeface="Arial" panose="020B0604020202020204" pitchFamily="34" charset="0"/>
              </a:rPr>
              <a:t>The mission of the Department of Education is to ensure that every learner has access to a world-class education system that academically prepares children and adults to succeed as productive citizens. Further, the Department seeks to establish a culture that is committed to improving opportunities throughout the commonwealth by ensuring that technical support, resources, and optimal learning environments are available for all students, whether children or adults.</a:t>
            </a:r>
            <a:endParaRPr lang="en-US" sz="1600" dirty="0">
              <a:latin typeface="Arial" panose="020B0604020202020204" pitchFamily="34" charset="0"/>
              <a:cs typeface="Arial" panose="020B0604020202020204" pitchFamily="34" charset="0"/>
            </a:endParaRPr>
          </a:p>
          <a:p>
            <a:endParaRPr lang="en-US" dirty="0"/>
          </a:p>
        </p:txBody>
      </p:sp>
      <p:pic>
        <p:nvPicPr>
          <p:cNvPr id="5" name="Picture 4">
            <a:extLst>
              <a:ext uri="{FF2B5EF4-FFF2-40B4-BE49-F238E27FC236}">
                <a16:creationId xmlns:a16="http://schemas.microsoft.com/office/drawing/2014/main" id="{DF73F6BE-725E-5F46-9C6B-F4613CC3CF93}"/>
              </a:ex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450286" y="333133"/>
            <a:ext cx="1702836" cy="274134"/>
          </a:xfrm>
          <a:prstGeom prst="rect">
            <a:avLst/>
          </a:prstGeom>
        </p:spPr>
      </p:pic>
    </p:spTree>
    <p:extLst>
      <p:ext uri="{BB962C8B-B14F-4D97-AF65-F5344CB8AC3E}">
        <p14:creationId xmlns:p14="http://schemas.microsoft.com/office/powerpoint/2010/main" val="40994920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9AB487-1515-5EC0-EEE4-58615CC7ED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1E4DAF0-3314-8F24-DDFE-B90A4416247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50363D0-A71B-A696-2912-89A6CF2E6BD6}"/>
              </a:ext>
            </a:extLst>
          </p:cNvPr>
          <p:cNvSpPr>
            <a:spLocks noGrp="1"/>
          </p:cNvSpPr>
          <p:nvPr>
            <p:ph type="dt" sz="half" idx="10"/>
          </p:nvPr>
        </p:nvSpPr>
        <p:spPr/>
        <p:txBody>
          <a:bodyPr/>
          <a:lstStyle/>
          <a:p>
            <a:fld id="{A1DC029C-5B17-409B-86F2-A65FE5BE79A1}" type="datetime1">
              <a:rPr lang="en-US" smtClean="0"/>
              <a:t>2/27/2026</a:t>
            </a:fld>
            <a:endParaRPr lang="en-US"/>
          </a:p>
        </p:txBody>
      </p:sp>
      <p:sp>
        <p:nvSpPr>
          <p:cNvPr id="5" name="Footer Placeholder 4">
            <a:extLst>
              <a:ext uri="{FF2B5EF4-FFF2-40B4-BE49-F238E27FC236}">
                <a16:creationId xmlns:a16="http://schemas.microsoft.com/office/drawing/2014/main" id="{DB3E8AFF-CE3F-E0E8-4EF3-7DA0B1E1BB9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89A4848-B5F4-26E7-D4E3-56FF89A9A004}"/>
              </a:ext>
            </a:extLst>
          </p:cNvPr>
          <p:cNvSpPr>
            <a:spLocks noGrp="1"/>
          </p:cNvSpPr>
          <p:nvPr>
            <p:ph type="sldNum" sz="quarter" idx="12"/>
          </p:nvPr>
        </p:nvSpPr>
        <p:spPr/>
        <p:txBody>
          <a:bodyPr/>
          <a:lstStyle/>
          <a:p>
            <a:fld id="{B24F5015-3417-4B27-A586-E4CCF4D77832}" type="slidenum">
              <a:rPr lang="en-US" smtClean="0"/>
              <a:t>‹#›</a:t>
            </a:fld>
            <a:endParaRPr lang="en-US"/>
          </a:p>
        </p:txBody>
      </p:sp>
      <p:pic>
        <p:nvPicPr>
          <p:cNvPr id="7" name="Content Placeholder 6">
            <a:extLst>
              <a:ext uri="{FF2B5EF4-FFF2-40B4-BE49-F238E27FC236}">
                <a16:creationId xmlns:a16="http://schemas.microsoft.com/office/drawing/2014/main" id="{79C3DD4C-86BC-D051-AE3E-45FB253C998A}"/>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1676400" y="-138509"/>
            <a:ext cx="10515600" cy="1478756"/>
          </a:xfrm>
          <a:prstGeom prst="rect">
            <a:avLst/>
          </a:prstGeom>
        </p:spPr>
      </p:pic>
      <p:pic>
        <p:nvPicPr>
          <p:cNvPr id="9" name="Picture 8">
            <a:extLst>
              <a:ext uri="{FF2B5EF4-FFF2-40B4-BE49-F238E27FC236}">
                <a16:creationId xmlns:a16="http://schemas.microsoft.com/office/drawing/2014/main" id="{FCEF0906-6B73-E265-67CC-1222F46BCFEF}"/>
              </a:ex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450286" y="333133"/>
            <a:ext cx="1702836" cy="274134"/>
          </a:xfrm>
          <a:prstGeom prst="rect">
            <a:avLst/>
          </a:prstGeom>
        </p:spPr>
      </p:pic>
    </p:spTree>
    <p:extLst>
      <p:ext uri="{BB962C8B-B14F-4D97-AF65-F5344CB8AC3E}">
        <p14:creationId xmlns:p14="http://schemas.microsoft.com/office/powerpoint/2010/main" val="19907213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11F210-029F-E095-CA68-8B2290AD135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BDE8633-CAF1-94AE-D24C-21B3EB5AEE2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22C7BC3-E25D-D40A-6B64-7EF414A1EEE2}"/>
              </a:ext>
            </a:extLst>
          </p:cNvPr>
          <p:cNvSpPr>
            <a:spLocks noGrp="1"/>
          </p:cNvSpPr>
          <p:nvPr>
            <p:ph type="dt" sz="half" idx="10"/>
          </p:nvPr>
        </p:nvSpPr>
        <p:spPr/>
        <p:txBody>
          <a:bodyPr/>
          <a:lstStyle/>
          <a:p>
            <a:fld id="{A918DB6E-6D70-4FEC-A112-5F97BC4AEE43}" type="datetime1">
              <a:rPr lang="en-US" smtClean="0"/>
              <a:t>2/27/2026</a:t>
            </a:fld>
            <a:endParaRPr lang="en-US"/>
          </a:p>
        </p:txBody>
      </p:sp>
      <p:sp>
        <p:nvSpPr>
          <p:cNvPr id="5" name="Footer Placeholder 4">
            <a:extLst>
              <a:ext uri="{FF2B5EF4-FFF2-40B4-BE49-F238E27FC236}">
                <a16:creationId xmlns:a16="http://schemas.microsoft.com/office/drawing/2014/main" id="{AE47242D-6913-7C20-7953-B581907F3F0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279EFF3-20FA-34D5-B90C-BE36221D5CEA}"/>
              </a:ext>
            </a:extLst>
          </p:cNvPr>
          <p:cNvSpPr>
            <a:spLocks noGrp="1"/>
          </p:cNvSpPr>
          <p:nvPr>
            <p:ph type="sldNum" sz="quarter" idx="12"/>
          </p:nvPr>
        </p:nvSpPr>
        <p:spPr/>
        <p:txBody>
          <a:bodyPr/>
          <a:lstStyle/>
          <a:p>
            <a:fld id="{B24F5015-3417-4B27-A586-E4CCF4D77832}" type="slidenum">
              <a:rPr lang="en-US" smtClean="0"/>
              <a:t>‹#›</a:t>
            </a:fld>
            <a:endParaRPr lang="en-US"/>
          </a:p>
        </p:txBody>
      </p:sp>
      <p:pic>
        <p:nvPicPr>
          <p:cNvPr id="7" name="Picture 6">
            <a:extLst>
              <a:ext uri="{FF2B5EF4-FFF2-40B4-BE49-F238E27FC236}">
                <a16:creationId xmlns:a16="http://schemas.microsoft.com/office/drawing/2014/main" id="{C56D4987-17F8-5DD6-30EC-9DA0725D3357}"/>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0" y="152400"/>
            <a:ext cx="12192000" cy="2381250"/>
          </a:xfrm>
          <a:prstGeom prst="rect">
            <a:avLst/>
          </a:prstGeom>
        </p:spPr>
      </p:pic>
      <p:pic>
        <p:nvPicPr>
          <p:cNvPr id="9" name="Picture 8">
            <a:extLst>
              <a:ext uri="{FF2B5EF4-FFF2-40B4-BE49-F238E27FC236}">
                <a16:creationId xmlns:a16="http://schemas.microsoft.com/office/drawing/2014/main" id="{C862E435-AA10-E027-0747-8303CB75EF5A}"/>
              </a:ex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78296" y="739063"/>
            <a:ext cx="5369528" cy="864423"/>
          </a:xfrm>
          <a:prstGeom prst="rect">
            <a:avLst/>
          </a:prstGeom>
        </p:spPr>
      </p:pic>
    </p:spTree>
    <p:extLst>
      <p:ext uri="{BB962C8B-B14F-4D97-AF65-F5344CB8AC3E}">
        <p14:creationId xmlns:p14="http://schemas.microsoft.com/office/powerpoint/2010/main" val="26429472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EBE1CD-B1D2-FD34-4B40-B97BAD7444A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F108F26-BE84-E16A-DCC9-30F0C469824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D18E27B-F2B3-D744-F6F2-A89C651C74D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4C5F240-8BB6-EF46-2AF5-52667484661D}"/>
              </a:ext>
            </a:extLst>
          </p:cNvPr>
          <p:cNvSpPr>
            <a:spLocks noGrp="1"/>
          </p:cNvSpPr>
          <p:nvPr>
            <p:ph type="dt" sz="half" idx="10"/>
          </p:nvPr>
        </p:nvSpPr>
        <p:spPr/>
        <p:txBody>
          <a:bodyPr/>
          <a:lstStyle/>
          <a:p>
            <a:fld id="{956BFE5A-6E96-494B-BDD8-6F437FF9AB11}" type="datetime1">
              <a:rPr lang="en-US" smtClean="0"/>
              <a:t>2/27/2026</a:t>
            </a:fld>
            <a:endParaRPr lang="en-US"/>
          </a:p>
        </p:txBody>
      </p:sp>
      <p:sp>
        <p:nvSpPr>
          <p:cNvPr id="6" name="Footer Placeholder 5">
            <a:extLst>
              <a:ext uri="{FF2B5EF4-FFF2-40B4-BE49-F238E27FC236}">
                <a16:creationId xmlns:a16="http://schemas.microsoft.com/office/drawing/2014/main" id="{EF3F7E33-4ACC-CA0E-A851-0633E8007C3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11526BE-FED8-3A4C-D122-F217B17929FD}"/>
              </a:ext>
            </a:extLst>
          </p:cNvPr>
          <p:cNvSpPr>
            <a:spLocks noGrp="1"/>
          </p:cNvSpPr>
          <p:nvPr>
            <p:ph type="sldNum" sz="quarter" idx="12"/>
          </p:nvPr>
        </p:nvSpPr>
        <p:spPr/>
        <p:txBody>
          <a:bodyPr/>
          <a:lstStyle/>
          <a:p>
            <a:fld id="{B24F5015-3417-4B27-A586-E4CCF4D77832}" type="slidenum">
              <a:rPr lang="en-US" smtClean="0"/>
              <a:t>‹#›</a:t>
            </a:fld>
            <a:endParaRPr lang="en-US"/>
          </a:p>
        </p:txBody>
      </p:sp>
      <p:pic>
        <p:nvPicPr>
          <p:cNvPr id="8" name="Content Placeholder 6">
            <a:extLst>
              <a:ext uri="{FF2B5EF4-FFF2-40B4-BE49-F238E27FC236}">
                <a16:creationId xmlns:a16="http://schemas.microsoft.com/office/drawing/2014/main" id="{E05121F8-F8D0-12BE-2280-7E60891ED6C5}"/>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1676400" y="-138509"/>
            <a:ext cx="10515600" cy="1478756"/>
          </a:xfrm>
          <a:prstGeom prst="rect">
            <a:avLst/>
          </a:prstGeom>
        </p:spPr>
      </p:pic>
      <p:pic>
        <p:nvPicPr>
          <p:cNvPr id="11" name="Picture 10">
            <a:extLst>
              <a:ext uri="{FF2B5EF4-FFF2-40B4-BE49-F238E27FC236}">
                <a16:creationId xmlns:a16="http://schemas.microsoft.com/office/drawing/2014/main" id="{0580675B-B3BC-8CA7-4E82-410286BFD750}"/>
              </a:ex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450286" y="333133"/>
            <a:ext cx="1702836" cy="274134"/>
          </a:xfrm>
          <a:prstGeom prst="rect">
            <a:avLst/>
          </a:prstGeom>
        </p:spPr>
      </p:pic>
    </p:spTree>
    <p:extLst>
      <p:ext uri="{BB962C8B-B14F-4D97-AF65-F5344CB8AC3E}">
        <p14:creationId xmlns:p14="http://schemas.microsoft.com/office/powerpoint/2010/main" val="39964164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FAC45C-FCDD-8C82-6BAE-191F39AEF98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3A0E196-69DC-0037-E268-81EEC6A19E2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45793AD-42F2-D892-5BC1-2C2EEFCFD84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34833A3-0D20-240B-BF7B-E79DB765F12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76CD78F-9005-BA9B-FE0C-7CD98EC815B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F797DD2-4FC4-4BD3-E123-CBC3D4E319A6}"/>
              </a:ext>
            </a:extLst>
          </p:cNvPr>
          <p:cNvSpPr>
            <a:spLocks noGrp="1"/>
          </p:cNvSpPr>
          <p:nvPr>
            <p:ph type="dt" sz="half" idx="10"/>
          </p:nvPr>
        </p:nvSpPr>
        <p:spPr/>
        <p:txBody>
          <a:bodyPr/>
          <a:lstStyle/>
          <a:p>
            <a:fld id="{B1C15760-DF15-44D3-BE51-84A885468F1F}" type="datetime1">
              <a:rPr lang="en-US" smtClean="0"/>
              <a:t>2/27/2026</a:t>
            </a:fld>
            <a:endParaRPr lang="en-US"/>
          </a:p>
        </p:txBody>
      </p:sp>
      <p:sp>
        <p:nvSpPr>
          <p:cNvPr id="8" name="Footer Placeholder 7">
            <a:extLst>
              <a:ext uri="{FF2B5EF4-FFF2-40B4-BE49-F238E27FC236}">
                <a16:creationId xmlns:a16="http://schemas.microsoft.com/office/drawing/2014/main" id="{89E03071-322D-C992-7498-959F4A42B66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0F68EC2-081E-D5E2-4E69-34D35705C95E}"/>
              </a:ext>
            </a:extLst>
          </p:cNvPr>
          <p:cNvSpPr>
            <a:spLocks noGrp="1"/>
          </p:cNvSpPr>
          <p:nvPr>
            <p:ph type="sldNum" sz="quarter" idx="12"/>
          </p:nvPr>
        </p:nvSpPr>
        <p:spPr/>
        <p:txBody>
          <a:bodyPr/>
          <a:lstStyle/>
          <a:p>
            <a:fld id="{B24F5015-3417-4B27-A586-E4CCF4D77832}" type="slidenum">
              <a:rPr lang="en-US" smtClean="0"/>
              <a:t>‹#›</a:t>
            </a:fld>
            <a:endParaRPr lang="en-US"/>
          </a:p>
        </p:txBody>
      </p:sp>
      <p:pic>
        <p:nvPicPr>
          <p:cNvPr id="10" name="Content Placeholder 6">
            <a:extLst>
              <a:ext uri="{FF2B5EF4-FFF2-40B4-BE49-F238E27FC236}">
                <a16:creationId xmlns:a16="http://schemas.microsoft.com/office/drawing/2014/main" id="{7D39C305-7D91-BD64-0A4C-03A5F78D1817}"/>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1676400" y="-138509"/>
            <a:ext cx="10515600" cy="1478756"/>
          </a:xfrm>
          <a:prstGeom prst="rect">
            <a:avLst/>
          </a:prstGeom>
        </p:spPr>
      </p:pic>
      <p:pic>
        <p:nvPicPr>
          <p:cNvPr id="12" name="Picture 11">
            <a:extLst>
              <a:ext uri="{FF2B5EF4-FFF2-40B4-BE49-F238E27FC236}">
                <a16:creationId xmlns:a16="http://schemas.microsoft.com/office/drawing/2014/main" id="{35F192BF-258E-20F7-A4FE-86E7ABF4F534}"/>
              </a:ex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450286" y="333133"/>
            <a:ext cx="1702836" cy="274134"/>
          </a:xfrm>
          <a:prstGeom prst="rect">
            <a:avLst/>
          </a:prstGeom>
        </p:spPr>
      </p:pic>
    </p:spTree>
    <p:extLst>
      <p:ext uri="{BB962C8B-B14F-4D97-AF65-F5344CB8AC3E}">
        <p14:creationId xmlns:p14="http://schemas.microsoft.com/office/powerpoint/2010/main" val="7587312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65EBD6-84C9-6F8B-1FA6-F3CDF548A6DD}"/>
              </a:ext>
            </a:extLst>
          </p:cNvPr>
          <p:cNvSpPr>
            <a:spLocks noGrp="1"/>
          </p:cNvSpPr>
          <p:nvPr>
            <p:ph type="title"/>
          </p:nvPr>
        </p:nvSpPr>
        <p:spPr>
          <a:xfrm>
            <a:off x="838200" y="2694257"/>
            <a:ext cx="10515600" cy="1325563"/>
          </a:xfrm>
        </p:spPr>
        <p:txBody>
          <a:bodyPr/>
          <a:lstStyle/>
          <a:p>
            <a:r>
              <a:rPr lang="en-US"/>
              <a:t>Click to edit Master title style</a:t>
            </a:r>
          </a:p>
        </p:txBody>
      </p:sp>
      <p:sp>
        <p:nvSpPr>
          <p:cNvPr id="3" name="Date Placeholder 2">
            <a:extLst>
              <a:ext uri="{FF2B5EF4-FFF2-40B4-BE49-F238E27FC236}">
                <a16:creationId xmlns:a16="http://schemas.microsoft.com/office/drawing/2014/main" id="{E9EA2365-C3E5-3626-0B83-978B2CF7F2F7}"/>
              </a:ext>
            </a:extLst>
          </p:cNvPr>
          <p:cNvSpPr>
            <a:spLocks noGrp="1"/>
          </p:cNvSpPr>
          <p:nvPr>
            <p:ph type="dt" sz="half" idx="10"/>
          </p:nvPr>
        </p:nvSpPr>
        <p:spPr/>
        <p:txBody>
          <a:bodyPr/>
          <a:lstStyle/>
          <a:p>
            <a:fld id="{3A2CBF18-C1C5-4E58-AE1E-EFC1DEA4ED61}" type="datetime1">
              <a:rPr lang="en-US" smtClean="0"/>
              <a:t>2/27/2026</a:t>
            </a:fld>
            <a:endParaRPr lang="en-US"/>
          </a:p>
        </p:txBody>
      </p:sp>
      <p:sp>
        <p:nvSpPr>
          <p:cNvPr id="4" name="Footer Placeholder 3">
            <a:extLst>
              <a:ext uri="{FF2B5EF4-FFF2-40B4-BE49-F238E27FC236}">
                <a16:creationId xmlns:a16="http://schemas.microsoft.com/office/drawing/2014/main" id="{DDFDCAC1-0456-600F-02CB-792E298A446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9811319-E93D-F436-D166-049D1CE1B4E2}"/>
              </a:ext>
            </a:extLst>
          </p:cNvPr>
          <p:cNvSpPr>
            <a:spLocks noGrp="1"/>
          </p:cNvSpPr>
          <p:nvPr>
            <p:ph type="sldNum" sz="quarter" idx="12"/>
          </p:nvPr>
        </p:nvSpPr>
        <p:spPr/>
        <p:txBody>
          <a:bodyPr/>
          <a:lstStyle/>
          <a:p>
            <a:fld id="{B24F5015-3417-4B27-A586-E4CCF4D77832}" type="slidenum">
              <a:rPr lang="en-US" smtClean="0"/>
              <a:t>‹#›</a:t>
            </a:fld>
            <a:endParaRPr lang="en-US"/>
          </a:p>
        </p:txBody>
      </p:sp>
      <p:pic>
        <p:nvPicPr>
          <p:cNvPr id="6" name="Picture 5">
            <a:extLst>
              <a:ext uri="{FF2B5EF4-FFF2-40B4-BE49-F238E27FC236}">
                <a16:creationId xmlns:a16="http://schemas.microsoft.com/office/drawing/2014/main" id="{CAD87B9F-3FE8-A5B1-53CA-F7B23BB36498}"/>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0" y="152400"/>
            <a:ext cx="12192000" cy="2381250"/>
          </a:xfrm>
          <a:prstGeom prst="rect">
            <a:avLst/>
          </a:prstGeom>
        </p:spPr>
      </p:pic>
      <p:pic>
        <p:nvPicPr>
          <p:cNvPr id="8" name="Picture 7">
            <a:extLst>
              <a:ext uri="{FF2B5EF4-FFF2-40B4-BE49-F238E27FC236}">
                <a16:creationId xmlns:a16="http://schemas.microsoft.com/office/drawing/2014/main" id="{042C348F-656E-A509-A3F4-C9BF0BEE9629}"/>
              </a:ex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78296" y="739063"/>
            <a:ext cx="5369528" cy="864423"/>
          </a:xfrm>
          <a:prstGeom prst="rect">
            <a:avLst/>
          </a:prstGeom>
        </p:spPr>
      </p:pic>
    </p:spTree>
    <p:extLst>
      <p:ext uri="{BB962C8B-B14F-4D97-AF65-F5344CB8AC3E}">
        <p14:creationId xmlns:p14="http://schemas.microsoft.com/office/powerpoint/2010/main" val="18606886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1_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65EBD6-84C9-6F8B-1FA6-F3CDF548A6DD}"/>
              </a:ext>
            </a:extLst>
          </p:cNvPr>
          <p:cNvSpPr>
            <a:spLocks noGrp="1"/>
          </p:cNvSpPr>
          <p:nvPr>
            <p:ph type="title"/>
          </p:nvPr>
        </p:nvSpPr>
        <p:spPr>
          <a:xfrm>
            <a:off x="838200" y="623917"/>
            <a:ext cx="10515600" cy="1325563"/>
          </a:xfrm>
        </p:spPr>
        <p:txBody>
          <a:bodyPr/>
          <a:lstStyle/>
          <a:p>
            <a:r>
              <a:rPr lang="en-US"/>
              <a:t>Click to edit Master title style</a:t>
            </a:r>
          </a:p>
        </p:txBody>
      </p:sp>
      <p:sp>
        <p:nvSpPr>
          <p:cNvPr id="3" name="Date Placeholder 2">
            <a:extLst>
              <a:ext uri="{FF2B5EF4-FFF2-40B4-BE49-F238E27FC236}">
                <a16:creationId xmlns:a16="http://schemas.microsoft.com/office/drawing/2014/main" id="{E9EA2365-C3E5-3626-0B83-978B2CF7F2F7}"/>
              </a:ext>
            </a:extLst>
          </p:cNvPr>
          <p:cNvSpPr>
            <a:spLocks noGrp="1"/>
          </p:cNvSpPr>
          <p:nvPr>
            <p:ph type="dt" sz="half" idx="10"/>
          </p:nvPr>
        </p:nvSpPr>
        <p:spPr/>
        <p:txBody>
          <a:bodyPr/>
          <a:lstStyle/>
          <a:p>
            <a:fld id="{C2423AD3-50EC-4B5C-A8DC-11AAD0AA691E}" type="datetime1">
              <a:rPr lang="en-US" smtClean="0"/>
              <a:t>2/27/2026</a:t>
            </a:fld>
            <a:endParaRPr lang="en-US"/>
          </a:p>
        </p:txBody>
      </p:sp>
      <p:sp>
        <p:nvSpPr>
          <p:cNvPr id="4" name="Footer Placeholder 3">
            <a:extLst>
              <a:ext uri="{FF2B5EF4-FFF2-40B4-BE49-F238E27FC236}">
                <a16:creationId xmlns:a16="http://schemas.microsoft.com/office/drawing/2014/main" id="{DDFDCAC1-0456-600F-02CB-792E298A446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9811319-E93D-F436-D166-049D1CE1B4E2}"/>
              </a:ext>
            </a:extLst>
          </p:cNvPr>
          <p:cNvSpPr>
            <a:spLocks noGrp="1"/>
          </p:cNvSpPr>
          <p:nvPr>
            <p:ph type="sldNum" sz="quarter" idx="12"/>
          </p:nvPr>
        </p:nvSpPr>
        <p:spPr/>
        <p:txBody>
          <a:bodyPr/>
          <a:lstStyle/>
          <a:p>
            <a:fld id="{B24F5015-3417-4B27-A586-E4CCF4D77832}" type="slidenum">
              <a:rPr lang="en-US" smtClean="0"/>
              <a:t>‹#›</a:t>
            </a:fld>
            <a:endParaRPr lang="en-US"/>
          </a:p>
        </p:txBody>
      </p:sp>
      <p:pic>
        <p:nvPicPr>
          <p:cNvPr id="7" name="Content Placeholder 6">
            <a:extLst>
              <a:ext uri="{FF2B5EF4-FFF2-40B4-BE49-F238E27FC236}">
                <a16:creationId xmlns:a16="http://schemas.microsoft.com/office/drawing/2014/main" id="{E4F887E4-34BD-F7FC-4D22-B4F5E90DECB0}"/>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1676400" y="-138509"/>
            <a:ext cx="10515600" cy="1478756"/>
          </a:xfrm>
          <a:prstGeom prst="rect">
            <a:avLst/>
          </a:prstGeom>
        </p:spPr>
      </p:pic>
      <p:pic>
        <p:nvPicPr>
          <p:cNvPr id="6" name="Picture 5">
            <a:extLst>
              <a:ext uri="{FF2B5EF4-FFF2-40B4-BE49-F238E27FC236}">
                <a16:creationId xmlns:a16="http://schemas.microsoft.com/office/drawing/2014/main" id="{718AE777-06EB-70FE-4255-062F8A9CF20F}"/>
              </a:ex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450286" y="333133"/>
            <a:ext cx="1702836" cy="274134"/>
          </a:xfrm>
          <a:prstGeom prst="rect">
            <a:avLst/>
          </a:prstGeom>
        </p:spPr>
      </p:pic>
    </p:spTree>
    <p:extLst>
      <p:ext uri="{BB962C8B-B14F-4D97-AF65-F5344CB8AC3E}">
        <p14:creationId xmlns:p14="http://schemas.microsoft.com/office/powerpoint/2010/main" val="1798680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DF6FB5E-4DF1-CA41-02F2-0061D098F1D3}"/>
              </a:ext>
            </a:extLst>
          </p:cNvPr>
          <p:cNvSpPr>
            <a:spLocks noGrp="1"/>
          </p:cNvSpPr>
          <p:nvPr>
            <p:ph type="dt" sz="half" idx="10"/>
          </p:nvPr>
        </p:nvSpPr>
        <p:spPr/>
        <p:txBody>
          <a:bodyPr/>
          <a:lstStyle/>
          <a:p>
            <a:fld id="{F3509735-4568-4232-8455-719822765581}" type="datetime1">
              <a:rPr lang="en-US" smtClean="0"/>
              <a:t>2/27/2026</a:t>
            </a:fld>
            <a:endParaRPr lang="en-US"/>
          </a:p>
        </p:txBody>
      </p:sp>
      <p:sp>
        <p:nvSpPr>
          <p:cNvPr id="3" name="Footer Placeholder 2">
            <a:extLst>
              <a:ext uri="{FF2B5EF4-FFF2-40B4-BE49-F238E27FC236}">
                <a16:creationId xmlns:a16="http://schemas.microsoft.com/office/drawing/2014/main" id="{A620F973-FB2B-C2C2-2EA1-8E14C4A7082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43DDAEC-C06B-6260-40FA-700AC23B4FE0}"/>
              </a:ext>
            </a:extLst>
          </p:cNvPr>
          <p:cNvSpPr>
            <a:spLocks noGrp="1"/>
          </p:cNvSpPr>
          <p:nvPr>
            <p:ph type="sldNum" sz="quarter" idx="12"/>
          </p:nvPr>
        </p:nvSpPr>
        <p:spPr/>
        <p:txBody>
          <a:bodyPr/>
          <a:lstStyle/>
          <a:p>
            <a:fld id="{B24F5015-3417-4B27-A586-E4CCF4D77832}" type="slidenum">
              <a:rPr lang="en-US" smtClean="0"/>
              <a:t>‹#›</a:t>
            </a:fld>
            <a:endParaRPr lang="en-US"/>
          </a:p>
        </p:txBody>
      </p:sp>
      <p:pic>
        <p:nvPicPr>
          <p:cNvPr id="5" name="Picture 4">
            <a:extLst>
              <a:ext uri="{FF2B5EF4-FFF2-40B4-BE49-F238E27FC236}">
                <a16:creationId xmlns:a16="http://schemas.microsoft.com/office/drawing/2014/main" id="{0458D707-3027-F739-5F6C-B2E783194165}"/>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0" y="152400"/>
            <a:ext cx="12192000" cy="2381250"/>
          </a:xfrm>
          <a:prstGeom prst="rect">
            <a:avLst/>
          </a:prstGeom>
        </p:spPr>
      </p:pic>
      <p:pic>
        <p:nvPicPr>
          <p:cNvPr id="7" name="Picture 6">
            <a:extLst>
              <a:ext uri="{FF2B5EF4-FFF2-40B4-BE49-F238E27FC236}">
                <a16:creationId xmlns:a16="http://schemas.microsoft.com/office/drawing/2014/main" id="{BF81B16E-BDC0-1CE6-746A-3B85BFA0CD06}"/>
              </a:ex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78296" y="739063"/>
            <a:ext cx="5369528" cy="864423"/>
          </a:xfrm>
          <a:prstGeom prst="rect">
            <a:avLst/>
          </a:prstGeom>
        </p:spPr>
      </p:pic>
    </p:spTree>
    <p:extLst>
      <p:ext uri="{BB962C8B-B14F-4D97-AF65-F5344CB8AC3E}">
        <p14:creationId xmlns:p14="http://schemas.microsoft.com/office/powerpoint/2010/main" val="26949919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DF6FB5E-4DF1-CA41-02F2-0061D098F1D3}"/>
              </a:ext>
            </a:extLst>
          </p:cNvPr>
          <p:cNvSpPr>
            <a:spLocks noGrp="1"/>
          </p:cNvSpPr>
          <p:nvPr>
            <p:ph type="dt" sz="half" idx="10"/>
          </p:nvPr>
        </p:nvSpPr>
        <p:spPr/>
        <p:txBody>
          <a:bodyPr/>
          <a:lstStyle/>
          <a:p>
            <a:fld id="{40F2A2EE-1442-4CB6-BF6C-1D64706A3A6A}" type="datetime1">
              <a:rPr lang="en-US" smtClean="0"/>
              <a:t>2/27/2026</a:t>
            </a:fld>
            <a:endParaRPr lang="en-US"/>
          </a:p>
        </p:txBody>
      </p:sp>
      <p:sp>
        <p:nvSpPr>
          <p:cNvPr id="3" name="Footer Placeholder 2">
            <a:extLst>
              <a:ext uri="{FF2B5EF4-FFF2-40B4-BE49-F238E27FC236}">
                <a16:creationId xmlns:a16="http://schemas.microsoft.com/office/drawing/2014/main" id="{A620F973-FB2B-C2C2-2EA1-8E14C4A7082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43DDAEC-C06B-6260-40FA-700AC23B4FE0}"/>
              </a:ext>
            </a:extLst>
          </p:cNvPr>
          <p:cNvSpPr>
            <a:spLocks noGrp="1"/>
          </p:cNvSpPr>
          <p:nvPr>
            <p:ph type="sldNum" sz="quarter" idx="12"/>
          </p:nvPr>
        </p:nvSpPr>
        <p:spPr/>
        <p:txBody>
          <a:bodyPr/>
          <a:lstStyle/>
          <a:p>
            <a:fld id="{B24F5015-3417-4B27-A586-E4CCF4D77832}" type="slidenum">
              <a:rPr lang="en-US" smtClean="0"/>
              <a:t>‹#›</a:t>
            </a:fld>
            <a:endParaRPr lang="en-US"/>
          </a:p>
        </p:txBody>
      </p:sp>
      <p:pic>
        <p:nvPicPr>
          <p:cNvPr id="5" name="Content Placeholder 6">
            <a:extLst>
              <a:ext uri="{FF2B5EF4-FFF2-40B4-BE49-F238E27FC236}">
                <a16:creationId xmlns:a16="http://schemas.microsoft.com/office/drawing/2014/main" id="{8844F8AB-E383-518B-0A27-BEF6C9D7D9B8}"/>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1676400" y="-138509"/>
            <a:ext cx="10515600" cy="1478756"/>
          </a:xfrm>
          <a:prstGeom prst="rect">
            <a:avLst/>
          </a:prstGeom>
        </p:spPr>
      </p:pic>
      <p:pic>
        <p:nvPicPr>
          <p:cNvPr id="7" name="Picture 6">
            <a:extLst>
              <a:ext uri="{FF2B5EF4-FFF2-40B4-BE49-F238E27FC236}">
                <a16:creationId xmlns:a16="http://schemas.microsoft.com/office/drawing/2014/main" id="{3970D4DD-2558-A489-2A93-523F829204FB}"/>
              </a:ex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450286" y="333133"/>
            <a:ext cx="1702836" cy="274134"/>
          </a:xfrm>
          <a:prstGeom prst="rect">
            <a:avLst/>
          </a:prstGeom>
        </p:spPr>
      </p:pic>
    </p:spTree>
    <p:extLst>
      <p:ext uri="{BB962C8B-B14F-4D97-AF65-F5344CB8AC3E}">
        <p14:creationId xmlns:p14="http://schemas.microsoft.com/office/powerpoint/2010/main" val="28645123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AD5EECB-BA88-AB8C-2130-CCFA959299E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CE3E900D-2962-0933-E1EE-1A25E5EBFE5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410E451C-7B19-00FE-8DB4-9DD64B49581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3A295EC-14AD-4FC4-B914-473EB0A47781}" type="datetime1">
              <a:rPr lang="en-US" smtClean="0"/>
              <a:t>2/27/2026</a:t>
            </a:fld>
            <a:endParaRPr lang="en-US" dirty="0"/>
          </a:p>
        </p:txBody>
      </p:sp>
      <p:sp>
        <p:nvSpPr>
          <p:cNvPr id="5" name="Footer Placeholder 4">
            <a:extLst>
              <a:ext uri="{FF2B5EF4-FFF2-40B4-BE49-F238E27FC236}">
                <a16:creationId xmlns:a16="http://schemas.microsoft.com/office/drawing/2014/main" id="{1BFF7FC3-0481-E379-7CCC-6123B0BE6EE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Arial" panose="020B0604020202020204" pitchFamily="34" charset="0"/>
                <a:cs typeface="Arial" panose="020B0604020202020204" pitchFamily="34" charset="0"/>
              </a:defRPr>
            </a:lvl1pPr>
          </a:lstStyle>
          <a:p>
            <a:endParaRPr lang="en-US" dirty="0"/>
          </a:p>
        </p:txBody>
      </p:sp>
      <p:sp>
        <p:nvSpPr>
          <p:cNvPr id="6" name="Slide Number Placeholder 5">
            <a:extLst>
              <a:ext uri="{FF2B5EF4-FFF2-40B4-BE49-F238E27FC236}">
                <a16:creationId xmlns:a16="http://schemas.microsoft.com/office/drawing/2014/main" id="{FBC55C25-28C2-4C10-5388-29FF6AE39C2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4F5015-3417-4B27-A586-E4CCF4D77832}" type="slidenum">
              <a:rPr lang="en-US" smtClean="0"/>
              <a:t>‹#›</a:t>
            </a:fld>
            <a:endParaRPr lang="en-US" dirty="0"/>
          </a:p>
        </p:txBody>
      </p:sp>
    </p:spTree>
    <p:extLst>
      <p:ext uri="{BB962C8B-B14F-4D97-AF65-F5344CB8AC3E}">
        <p14:creationId xmlns:p14="http://schemas.microsoft.com/office/powerpoint/2010/main" val="10616115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60" r:id="rId7"/>
    <p:sldLayoutId id="2147483655" r:id="rId8"/>
    <p:sldLayoutId id="2147483661" r:id="rId9"/>
    <p:sldLayoutId id="2147483662" r:id="rId10"/>
    <p:sldLayoutId id="2147483656" r:id="rId11"/>
    <p:sldLayoutId id="2147483657" r:id="rId12"/>
    <p:sldLayoutId id="2147483663" r:id="rId13"/>
  </p:sldLayoutIdLst>
  <p:hf hdr="0" ftr="0"/>
  <p:txStyles>
    <p:titleStyle>
      <a:lvl1pPr algn="l" defTabSz="914400"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8.svg"/></Relationships>
</file>

<file path=ppt/slides/_rels/slide1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0.sv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hyperlink" Target="https://portal.te.drcedirect.com/PA"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portal.te.drcedirect.com/PA"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www.pa.gov/en/agencies/education/programs-and-services/instruction/elementary-and-secondary-education/curriculum/science/science-standards.html"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12.svg"/><Relationship Id="rId4" Type="http://schemas.openxmlformats.org/officeDocument/2006/relationships/image" Target="../media/image11.png"/></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hyperlink" Target="https://www.pa.gov/content/dam/copapwp-pagov/en/education/documents/instruction/assessment-and-accountability/pssa/accommodations/supplemental%20guidelines%20for%20asl%20in%20the%20vsl.pdf" TargetMode="External"/><Relationship Id="rId3" Type="http://schemas.openxmlformats.org/officeDocument/2006/relationships/hyperlink" Target="https://www.pa.gov/agencies/education/programs-and-services/instruction/elementary-and-secondary-education/assessment-and-accountability/keystone-exams#accordion-58d7db976b-item-ab0418d2e8" TargetMode="External"/><Relationship Id="rId7" Type="http://schemas.openxmlformats.org/officeDocument/2006/relationships/hyperlink" Target="https://www.pa.gov/content/dam/copapwp-pagov/en/education/documents/instruction/assessment-and-accountability/pssa/accommodations/accommodations%20guidelines%20for%20els.pdf"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hyperlink" Target="https://www.pa.gov/content/dam/copapwp-pagov/en/education/documents/instruction/assessment-and-accountability/pssa/accommodations/accommodations%20guidelines%20for%20pssa%20and%20keystone%20exams.pdf" TargetMode="External"/><Relationship Id="rId5" Type="http://schemas.openxmlformats.org/officeDocument/2006/relationships/hyperlink" Target="https://www.youtube.com/watch?v=lMcLr_uAm4A" TargetMode="External"/><Relationship Id="rId10" Type="http://schemas.openxmlformats.org/officeDocument/2006/relationships/hyperlink" Target="https://www.pa.gov/content/dam/copapwp-pagov/en/education/documents/instruction/assessment-and-accountability/pssa/accommodations/confidentiality%20agreement%20for%20language%20interpreters%20form.pdf" TargetMode="External"/><Relationship Id="rId4" Type="http://schemas.openxmlformats.org/officeDocument/2006/relationships/hyperlink" Target="https://www.pa.gov/content/dam/copapwp-pagov/en/education/documents/instruction/assessment-and-accountability/pssa/accommodations/2026%20guidelines%20for%20selection%20and%20use%20of%20accommodations.pdf" TargetMode="External"/><Relationship Id="rId9" Type="http://schemas.openxmlformats.org/officeDocument/2006/relationships/hyperlink" Target="https://www.pa.gov/content/dam/copapwp-pagov/en/education/documents/instruction/assessment-and-accountability/pssa/accommodations/unique%20accommodation%20assurance.pdf" TargetMode="Externa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14.svg"/></Relationships>
</file>

<file path=ppt/slides/_rels/slide27.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16.svg"/></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https://portal.te.drcedirect.com/PA"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hyperlink" Target="https://www.pa.gov/agencies/education/programs-and-services/instruction/elementary-and-secondary-education/assessment-and-accountability/pennsylvania-system-of-school-assessment-pssa"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hyperlink" Target="https://www.pa.gov/agencies/education/programs-and-services/instruction/elementary-and-secondary-education/assessment-and-accountability/keystone-exams"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hyperlink" Target="http://www.pstattraining.net/" TargetMode="Externa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hyperlink" Target="https://www.pa.gov/content/dam/copapwp-pagov/en/education/documents/instruction/assessment-and-accountability/pssa/accommodations/accommodations%20guidelines%20for%20els.pdf" TargetMode="External"/><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hyperlink" Target="https://www.education.pa.gov/K-12/Assessment%20and%20Accountability/PSSA/Pages/TestingInformation.aspx" TargetMode="External"/><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1.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28.xml"/><Relationship Id="rId1" Type="http://schemas.openxmlformats.org/officeDocument/2006/relationships/slideLayout" Target="../slideLayouts/slideLayout2.xml"/><Relationship Id="rId4" Type="http://schemas.openxmlformats.org/officeDocument/2006/relationships/image" Target="../media/image18.svg"/></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3.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29.xml"/><Relationship Id="rId1" Type="http://schemas.openxmlformats.org/officeDocument/2006/relationships/slideLayout" Target="../slideLayouts/slideLayout2.xml"/><Relationship Id="rId4" Type="http://schemas.openxmlformats.org/officeDocument/2006/relationships/image" Target="../media/image20.svg"/></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1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0.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1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1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3" Type="http://schemas.openxmlformats.org/officeDocument/2006/relationships/hyperlink" Target="mailto:ra-edirregularities@pa.gov" TargetMode="External"/><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2.xml.rels><?xml version="1.0" encoding="UTF-8" standalone="yes"?>
<Relationships xmlns="http://schemas.openxmlformats.org/package/2006/relationships"><Relationship Id="rId3" Type="http://schemas.openxmlformats.org/officeDocument/2006/relationships/hyperlink" Target="https://www.pa.gov/content/dam/copapwp-pagov/en/education/documents/instruction/assessment-and-accountability/pssa/pennsylvania%20calculator%20policy.pdf" TargetMode="External"/><Relationship Id="rId2" Type="http://schemas.openxmlformats.org/officeDocument/2006/relationships/notesSlide" Target="../notesSlides/notesSlide38.xml"/><Relationship Id="rId1" Type="http://schemas.openxmlformats.org/officeDocument/2006/relationships/slideLayout" Target="../slideLayouts/slideLayout2.xml"/><Relationship Id="rId5" Type="http://schemas.openxmlformats.org/officeDocument/2006/relationships/image" Target="../media/image24.svg"/><Relationship Id="rId4" Type="http://schemas.openxmlformats.org/officeDocument/2006/relationships/image" Target="../media/image23.png"/></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3" Type="http://schemas.openxmlformats.org/officeDocument/2006/relationships/hyperlink" Target="https://www.desmos.com/state-pdfs/PA_Desmos_Calculators.pdf" TargetMode="External"/><Relationship Id="rId2" Type="http://schemas.openxmlformats.org/officeDocument/2006/relationships/notesSlide" Target="../notesSlides/notesSlide41.xml"/><Relationship Id="rId1" Type="http://schemas.openxmlformats.org/officeDocument/2006/relationships/slideLayout" Target="../slideLayouts/slideLayout2.xml"/><Relationship Id="rId4" Type="http://schemas.openxmlformats.org/officeDocument/2006/relationships/hyperlink" Target="https://www.pa.gov/content/dam/copapwp-pagov/en/education/documents/instruction/assessment-and-accountability/pssa/pennsylvania%20calculator%20policy.pdf" TargetMode="External"/></Relationships>
</file>

<file path=ppt/slides/_rels/slide76.xml.rels><?xml version="1.0" encoding="UTF-8" standalone="yes"?>
<Relationships xmlns="http://schemas.openxmlformats.org/package/2006/relationships"><Relationship Id="rId3" Type="http://schemas.openxmlformats.org/officeDocument/2006/relationships/hyperlink" Target="https://www.desmos.com/state-pdfs/PA_Desmos_Calculators.pdf" TargetMode="External"/><Relationship Id="rId2" Type="http://schemas.openxmlformats.org/officeDocument/2006/relationships/notesSlide" Target="../notesSlides/notesSlide42.xml"/><Relationship Id="rId1" Type="http://schemas.openxmlformats.org/officeDocument/2006/relationships/slideLayout" Target="../slideLayouts/slideLayout2.xml"/><Relationship Id="rId4" Type="http://schemas.openxmlformats.org/officeDocument/2006/relationships/hyperlink" Target="https://www.pa.gov/content/dam/copapwp-pagov/en/education/documents/instruction/assessment-and-accountability/pssa/pennsylvania%20calculator%20policy.pdf" TargetMode="External"/></Relationships>
</file>

<file path=ppt/slides/_rels/slide77.xml.rels><?xml version="1.0" encoding="UTF-8" standalone="yes"?>
<Relationships xmlns="http://schemas.openxmlformats.org/package/2006/relationships"><Relationship Id="rId3" Type="http://schemas.openxmlformats.org/officeDocument/2006/relationships/hyperlink" Target="https://www.desmos.com/state-pdfs/PA_Desmos_Calculators.pdf" TargetMode="External"/><Relationship Id="rId2" Type="http://schemas.openxmlformats.org/officeDocument/2006/relationships/notesSlide" Target="../notesSlides/notesSlide43.xml"/><Relationship Id="rId1" Type="http://schemas.openxmlformats.org/officeDocument/2006/relationships/slideLayout" Target="../slideLayouts/slideLayout2.xml"/><Relationship Id="rId4" Type="http://schemas.openxmlformats.org/officeDocument/2006/relationships/hyperlink" Target="https://www.pa.gov/content/dam/copapwp-pagov/en/education/documents/instruction/assessment-and-accountability/pssa/pennsylvania%20calculator%20policy.pdf" TargetMode="External"/></Relationships>
</file>

<file path=ppt/slides/_rels/slide78.xml.rels><?xml version="1.0" encoding="UTF-8" standalone="yes"?>
<Relationships xmlns="http://schemas.openxmlformats.org/package/2006/relationships"><Relationship Id="rId3" Type="http://schemas.openxmlformats.org/officeDocument/2006/relationships/hyperlink" Target="https://www.desmos.com/state-pdfs/PA_Desmos_Calculators.pdf" TargetMode="External"/><Relationship Id="rId2" Type="http://schemas.openxmlformats.org/officeDocument/2006/relationships/notesSlide" Target="../notesSlides/notesSlide44.xml"/><Relationship Id="rId1" Type="http://schemas.openxmlformats.org/officeDocument/2006/relationships/slideLayout" Target="../slideLayouts/slideLayout2.xml"/><Relationship Id="rId4" Type="http://schemas.openxmlformats.org/officeDocument/2006/relationships/hyperlink" Target="https://www.pa.gov/content/dam/copapwp-pagov/en/education/documents/instruction/assessment-and-accountability/pssa/pennsylvania%20calculator%20policy.pdf" TargetMode="Externa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notesSlide" Target="../notesSlides/notesSlide45.xml"/><Relationship Id="rId1" Type="http://schemas.openxmlformats.org/officeDocument/2006/relationships/slideLayout" Target="../slideLayouts/slideLayout2.xml"/><Relationship Id="rId4" Type="http://schemas.openxmlformats.org/officeDocument/2006/relationships/image" Target="../media/image26.svg"/></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notesSlide" Target="../notesSlides/notesSlide47.xml"/><Relationship Id="rId1" Type="http://schemas.openxmlformats.org/officeDocument/2006/relationships/slideLayout" Target="../slideLayouts/slideLayout2.xml"/><Relationship Id="rId4" Type="http://schemas.openxmlformats.org/officeDocument/2006/relationships/image" Target="../media/image28.svg"/></Relationships>
</file>

<file path=ppt/slides/_rels/slide83.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notesSlide" Target="../notesSlides/notesSlide48.xml"/><Relationship Id="rId1" Type="http://schemas.openxmlformats.org/officeDocument/2006/relationships/slideLayout" Target="../slideLayouts/slideLayout2.xml"/><Relationship Id="rId4" Type="http://schemas.openxmlformats.org/officeDocument/2006/relationships/image" Target="../media/image26.svg"/></Relationships>
</file>

<file path=ppt/slides/_rels/slide84.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notesSlide" Target="../notesSlides/notesSlide49.xml"/><Relationship Id="rId1" Type="http://schemas.openxmlformats.org/officeDocument/2006/relationships/slideLayout" Target="../slideLayouts/slideLayout2.xml"/><Relationship Id="rId4" Type="http://schemas.openxmlformats.org/officeDocument/2006/relationships/image" Target="../media/image28.svg"/></Relationships>
</file>

<file path=ppt/slides/_rels/slide85.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notesSlide" Target="../notesSlides/notesSlide50.xml"/><Relationship Id="rId1" Type="http://schemas.openxmlformats.org/officeDocument/2006/relationships/slideLayout" Target="../slideLayouts/slideLayout2.xml"/><Relationship Id="rId4" Type="http://schemas.openxmlformats.org/officeDocument/2006/relationships/image" Target="../media/image30.svg"/></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notesSlide" Target="../notesSlides/notesSlide52.xml"/><Relationship Id="rId1" Type="http://schemas.openxmlformats.org/officeDocument/2006/relationships/slideLayout" Target="../slideLayouts/slideLayout1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notesSlide" Target="../notesSlides/notesSlide54.xml"/><Relationship Id="rId1" Type="http://schemas.openxmlformats.org/officeDocument/2006/relationships/slideLayout" Target="../slideLayouts/slideLayout2.xml"/><Relationship Id="rId4" Type="http://schemas.openxmlformats.org/officeDocument/2006/relationships/image" Target="../media/image33.svg"/></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5.xml.rels><?xml version="1.0" encoding="UTF-8" standalone="yes"?>
<Relationships xmlns="http://schemas.openxmlformats.org/package/2006/relationships"><Relationship Id="rId3" Type="http://schemas.openxmlformats.org/officeDocument/2006/relationships/hyperlink" Target="mailto:ra-edirregularities@pa.gov" TargetMode="External"/><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3" Type="http://schemas.openxmlformats.org/officeDocument/2006/relationships/hyperlink" Target="mailto:ra-edirregularities@pa.gov" TargetMode="External"/><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9.xml.rels><?xml version="1.0" encoding="UTF-8" standalone="yes"?>
<Relationships xmlns="http://schemas.openxmlformats.org/package/2006/relationships"><Relationship Id="rId3" Type="http://schemas.openxmlformats.org/officeDocument/2006/relationships/hyperlink" Target="mailto:pacustomerservice@datarecognitioncorp.com" TargetMode="External"/><Relationship Id="rId2" Type="http://schemas.openxmlformats.org/officeDocument/2006/relationships/hyperlink" Target="mailto:Ra-ed-pssa-keystone@pa.gov" TargetMode="External"/><Relationship Id="rId1" Type="http://schemas.openxmlformats.org/officeDocument/2006/relationships/slideLayout" Target="../slideLayouts/slideLayout13.xml"/><Relationship Id="rId4" Type="http://schemas.openxmlformats.org/officeDocument/2006/relationships/hyperlink" Target="http://www.education.pa.gov/"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E9C3E0-7EF5-2F3E-9DEF-4298D79B234E}"/>
              </a:ext>
            </a:extLst>
          </p:cNvPr>
          <p:cNvSpPr>
            <a:spLocks noGrp="1"/>
          </p:cNvSpPr>
          <p:nvPr>
            <p:ph type="ctrTitle"/>
          </p:nvPr>
        </p:nvSpPr>
        <p:spPr>
          <a:xfrm>
            <a:off x="1355331" y="2296885"/>
            <a:ext cx="9182614" cy="3004457"/>
          </a:xfrm>
        </p:spPr>
        <p:txBody>
          <a:bodyPr>
            <a:normAutofit fontScale="90000"/>
          </a:bodyPr>
          <a:lstStyle/>
          <a:p>
            <a:r>
              <a:rPr lang="en-US" sz="4800" dirty="0"/>
              <a:t>School Assessment Coordinator Training Session for </a:t>
            </a:r>
            <a:br>
              <a:rPr lang="en-US" sz="4800" dirty="0"/>
            </a:br>
            <a:r>
              <a:rPr lang="en-US" sz="4800" dirty="0"/>
              <a:t>Test Administrators and All Involved   with PSSA and Keystone Exams</a:t>
            </a:r>
            <a:br>
              <a:rPr lang="en-US" sz="2800" dirty="0"/>
            </a:br>
            <a:r>
              <a:rPr lang="en-US" sz="2800" dirty="0"/>
              <a:t>Online Administration</a:t>
            </a:r>
          </a:p>
        </p:txBody>
      </p:sp>
      <p:sp>
        <p:nvSpPr>
          <p:cNvPr id="3" name="Subtitle 2">
            <a:extLst>
              <a:ext uri="{FF2B5EF4-FFF2-40B4-BE49-F238E27FC236}">
                <a16:creationId xmlns:a16="http://schemas.microsoft.com/office/drawing/2014/main" id="{FF6D6E6F-B999-BF1B-1F91-B455E0AF12E5}"/>
              </a:ext>
            </a:extLst>
          </p:cNvPr>
          <p:cNvSpPr>
            <a:spLocks noGrp="1"/>
          </p:cNvSpPr>
          <p:nvPr>
            <p:ph type="subTitle" idx="1"/>
          </p:nvPr>
        </p:nvSpPr>
        <p:spPr>
          <a:xfrm>
            <a:off x="1524000" y="5301342"/>
            <a:ext cx="9144000" cy="655197"/>
          </a:xfrm>
        </p:spPr>
        <p:txBody>
          <a:bodyPr>
            <a:normAutofit/>
          </a:bodyPr>
          <a:lstStyle/>
          <a:p>
            <a:r>
              <a:rPr lang="en-US" dirty="0">
                <a:highlight>
                  <a:srgbClr val="00FFFF"/>
                </a:highlight>
              </a:rPr>
              <a:t>Enter the Date Presentation is Given</a:t>
            </a:r>
          </a:p>
        </p:txBody>
      </p:sp>
      <p:sp>
        <p:nvSpPr>
          <p:cNvPr id="5" name="Slide Number Placeholder 4">
            <a:extLst>
              <a:ext uri="{FF2B5EF4-FFF2-40B4-BE49-F238E27FC236}">
                <a16:creationId xmlns:a16="http://schemas.microsoft.com/office/drawing/2014/main" id="{71C4FA12-EEE6-1998-6DAD-405E92860DC7}"/>
              </a:ext>
            </a:extLst>
          </p:cNvPr>
          <p:cNvSpPr>
            <a:spLocks noGrp="1"/>
          </p:cNvSpPr>
          <p:nvPr>
            <p:ph type="sldNum" sz="quarter" idx="12"/>
          </p:nvPr>
        </p:nvSpPr>
        <p:spPr/>
        <p:txBody>
          <a:bodyPr/>
          <a:lstStyle/>
          <a:p>
            <a:fld id="{B24F5015-3417-4B27-A586-E4CCF4D77832}" type="slidenum">
              <a:rPr lang="en-US" smtClean="0"/>
              <a:t>1</a:t>
            </a:fld>
            <a:endParaRPr lang="en-US"/>
          </a:p>
        </p:txBody>
      </p:sp>
    </p:spTree>
    <p:extLst>
      <p:ext uri="{BB962C8B-B14F-4D97-AF65-F5344CB8AC3E}">
        <p14:creationId xmlns:p14="http://schemas.microsoft.com/office/powerpoint/2010/main" val="22428088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Acronyms </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10</a:t>
            </a:fld>
            <a:endParaRPr lang="en-US"/>
          </a:p>
        </p:txBody>
      </p:sp>
    </p:spTree>
    <p:extLst>
      <p:ext uri="{BB962C8B-B14F-4D97-AF65-F5344CB8AC3E}">
        <p14:creationId xmlns:p14="http://schemas.microsoft.com/office/powerpoint/2010/main" val="33295485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Frequently Used Acronyms</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fontScale="85000" lnSpcReduction="20000"/>
          </a:bodyPr>
          <a:lstStyle/>
          <a:p>
            <a:pPr marL="285750" indent="-285750">
              <a:buFont typeface="Arial" panose="020B0604020202020204" pitchFamily="34" charset="0"/>
              <a:buChar char="•"/>
            </a:pPr>
            <a:r>
              <a:rPr lang="en-US" sz="3500" dirty="0">
                <a:latin typeface="Arial" panose="020B0604020202020204" pitchFamily="34" charset="0"/>
                <a:cs typeface="Arial" panose="020B0604020202020204" pitchFamily="34" charset="0"/>
              </a:rPr>
              <a:t>PDE – Pennsylvania Department of Education</a:t>
            </a:r>
          </a:p>
          <a:p>
            <a:pPr marL="285750" indent="-285750">
              <a:buFont typeface="Arial" panose="020B0604020202020204" pitchFamily="34" charset="0"/>
              <a:buChar char="•"/>
            </a:pPr>
            <a:r>
              <a:rPr lang="en-US" sz="3500" dirty="0">
                <a:latin typeface="Arial" panose="020B0604020202020204" pitchFamily="34" charset="0"/>
                <a:cs typeface="Arial" panose="020B0604020202020204" pitchFamily="34" charset="0"/>
              </a:rPr>
              <a:t>DAC – District Assessment Coordinator </a:t>
            </a:r>
          </a:p>
          <a:p>
            <a:pPr marL="285750" indent="-285750">
              <a:buFont typeface="Arial" panose="020B0604020202020204" pitchFamily="34" charset="0"/>
              <a:buChar char="•"/>
            </a:pPr>
            <a:r>
              <a:rPr lang="en-US" sz="3500" dirty="0"/>
              <a:t>SAC – School Assessment Coordinator </a:t>
            </a:r>
          </a:p>
          <a:p>
            <a:pPr marL="285750" indent="-285750">
              <a:buFont typeface="Arial" panose="020B0604020202020204" pitchFamily="34" charset="0"/>
              <a:buChar char="•"/>
            </a:pPr>
            <a:r>
              <a:rPr lang="en-US" sz="3500" dirty="0">
                <a:latin typeface="Arial" panose="020B0604020202020204" pitchFamily="34" charset="0"/>
                <a:cs typeface="Arial" panose="020B0604020202020204" pitchFamily="34" charset="0"/>
              </a:rPr>
              <a:t>TA – Test Administrator </a:t>
            </a:r>
          </a:p>
          <a:p>
            <a:pPr marL="285750" indent="-285750">
              <a:buFont typeface="Arial" panose="020B0604020202020204" pitchFamily="34" charset="0"/>
              <a:buChar char="•"/>
            </a:pPr>
            <a:r>
              <a:rPr lang="en-US" sz="3500" dirty="0"/>
              <a:t>HAC – Handbook for Assessment Coordinators </a:t>
            </a:r>
          </a:p>
          <a:p>
            <a:pPr marL="285750" indent="-285750">
              <a:buFont typeface="Arial" panose="020B0604020202020204" pitchFamily="34" charset="0"/>
              <a:buChar char="•"/>
            </a:pPr>
            <a:r>
              <a:rPr lang="en-US" sz="3500" dirty="0">
                <a:latin typeface="Arial" panose="020B0604020202020204" pitchFamily="34" charset="0"/>
                <a:cs typeface="Arial" panose="020B0604020202020204" pitchFamily="34" charset="0"/>
              </a:rPr>
              <a:t>DFA – Directions for Administration</a:t>
            </a:r>
            <a:r>
              <a:rPr lang="en-US" sz="3600" dirty="0">
                <a:latin typeface="Arial" panose="020B0604020202020204" pitchFamily="34" charset="0"/>
                <a:cs typeface="Arial" panose="020B0604020202020204" pitchFamily="34" charset="0"/>
              </a:rPr>
              <a:t> </a:t>
            </a:r>
          </a:p>
          <a:p>
            <a:pPr marL="742950" lvl="1" indent="-285750"/>
            <a:r>
              <a:rPr lang="en-US" sz="3200" dirty="0">
                <a:latin typeface="Arial" panose="020B0604020202020204" pitchFamily="34" charset="0"/>
                <a:cs typeface="Arial" panose="020B0604020202020204" pitchFamily="34" charset="0"/>
              </a:rPr>
              <a:t>Online </a:t>
            </a:r>
          </a:p>
          <a:p>
            <a:pPr marL="742950" lvl="1" indent="-285750"/>
            <a:r>
              <a:rPr lang="en-US" sz="3200" dirty="0"/>
              <a:t>Spanish</a:t>
            </a:r>
            <a:endParaRPr lang="en-US" sz="32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3500" dirty="0"/>
              <a:t>PSTAT – Pennsylvania State Test Administration Training </a:t>
            </a:r>
          </a:p>
          <a:p>
            <a:pPr marL="285750" indent="-285750"/>
            <a:r>
              <a:rPr lang="en-US" sz="3500" dirty="0"/>
              <a:t>DRC – Data Recognition Corporation</a:t>
            </a:r>
            <a:endParaRPr lang="en-US" sz="3500" dirty="0">
              <a:latin typeface="Arial" panose="020B0604020202020204" pitchFamily="34" charset="0"/>
              <a:cs typeface="Arial" panose="020B0604020202020204" pitchFamily="34" charset="0"/>
            </a:endParaRPr>
          </a:p>
          <a:p>
            <a:pPr marL="0" indent="0">
              <a:buNone/>
            </a:pPr>
            <a:endParaRPr lang="en-US" dirty="0"/>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11</a:t>
            </a:fld>
            <a:endParaRPr lang="en-US"/>
          </a:p>
        </p:txBody>
      </p:sp>
    </p:spTree>
    <p:extLst>
      <p:ext uri="{BB962C8B-B14F-4D97-AF65-F5344CB8AC3E}">
        <p14:creationId xmlns:p14="http://schemas.microsoft.com/office/powerpoint/2010/main" val="35072521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School Assessment Schedule </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12</a:t>
            </a:fld>
            <a:endParaRPr lang="en-US"/>
          </a:p>
        </p:txBody>
      </p:sp>
    </p:spTree>
    <p:extLst>
      <p:ext uri="{BB962C8B-B14F-4D97-AF65-F5344CB8AC3E}">
        <p14:creationId xmlns:p14="http://schemas.microsoft.com/office/powerpoint/2010/main" val="1569874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normAutofit/>
          </a:bodyPr>
          <a:lstStyle/>
          <a:p>
            <a:r>
              <a:rPr lang="en-US" dirty="0"/>
              <a:t>PSSA Assessment Schedule</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13</a:t>
            </a:fld>
            <a:endParaRPr lang="en-US"/>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a:bodyPr>
          <a:lstStyle/>
          <a:p>
            <a:pPr marL="285750" indent="-285750">
              <a:buFont typeface="Arial" panose="020B0604020202020204" pitchFamily="34" charset="0"/>
              <a:buChar char="•"/>
            </a:pPr>
            <a:r>
              <a:rPr lang="en-US" sz="3000" dirty="0">
                <a:highlight>
                  <a:srgbClr val="00FFFF"/>
                </a:highlight>
                <a:latin typeface="Arial" panose="020B0604020202020204" pitchFamily="34" charset="0"/>
                <a:cs typeface="Arial" panose="020B0604020202020204" pitchFamily="34" charset="0"/>
              </a:rPr>
              <a:t>Enter</a:t>
            </a:r>
            <a:r>
              <a:rPr lang="en-US" sz="3000" dirty="0">
                <a:latin typeface="Arial" panose="020B0604020202020204" pitchFamily="34" charset="0"/>
                <a:cs typeface="Arial" panose="020B0604020202020204" pitchFamily="34" charset="0"/>
              </a:rPr>
              <a:t> your PSSA testing dates, including make up dates, for:</a:t>
            </a:r>
          </a:p>
          <a:p>
            <a:pPr marL="742950" lvl="1" indent="-285750"/>
            <a:r>
              <a:rPr lang="en-US" sz="2700" dirty="0"/>
              <a:t>ELA</a:t>
            </a:r>
          </a:p>
          <a:p>
            <a:pPr marL="742950" lvl="1" indent="-285750"/>
            <a:r>
              <a:rPr lang="en-US" sz="2700" dirty="0"/>
              <a:t>Mathematics</a:t>
            </a:r>
          </a:p>
          <a:p>
            <a:pPr marL="742950" lvl="1" indent="-285750"/>
            <a:r>
              <a:rPr lang="en-US" sz="2700" dirty="0"/>
              <a:t>Science</a:t>
            </a:r>
            <a:endParaRPr lang="en-US" sz="2700" dirty="0">
              <a:highlight>
                <a:srgbClr val="00FFFF"/>
              </a:highlight>
            </a:endParaRPr>
          </a:p>
          <a:p>
            <a:pPr marL="0" indent="0">
              <a:buNone/>
            </a:pPr>
            <a:endParaRPr lang="en-US" dirty="0"/>
          </a:p>
        </p:txBody>
      </p:sp>
      <p:pic>
        <p:nvPicPr>
          <p:cNvPr id="6" name="Graphic 5" descr="List outline">
            <a:extLst>
              <a:ext uri="{FF2B5EF4-FFF2-40B4-BE49-F238E27FC236}">
                <a16:creationId xmlns:a16="http://schemas.microsoft.com/office/drawing/2014/main" id="{C5387DA7-E6C5-9093-556C-3EEF974E6877}"/>
              </a:ext>
              <a:ext uri="{C183D7F6-B498-43B3-948B-1728B52AA6E4}">
                <adec:decorative xmlns:adec="http://schemas.microsoft.com/office/drawing/2017/decorative" val="0"/>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9188116" y="3923047"/>
            <a:ext cx="2253916" cy="2253916"/>
          </a:xfrm>
          <a:prstGeom prst="rect">
            <a:avLst/>
          </a:prstGeom>
        </p:spPr>
      </p:pic>
    </p:spTree>
    <p:extLst>
      <p:ext uri="{BB962C8B-B14F-4D97-AF65-F5344CB8AC3E}">
        <p14:creationId xmlns:p14="http://schemas.microsoft.com/office/powerpoint/2010/main" val="6871109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normAutofit/>
          </a:bodyPr>
          <a:lstStyle/>
          <a:p>
            <a:r>
              <a:rPr lang="en-US" dirty="0"/>
              <a:t>Keystone Exams </a:t>
            </a:r>
            <a:br>
              <a:rPr lang="en-US" dirty="0"/>
            </a:br>
            <a:r>
              <a:rPr lang="en-US" dirty="0"/>
              <a:t>Assessment Schedule</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a:bodyPr>
          <a:lstStyle/>
          <a:p>
            <a:pPr marL="285750" indent="-285750">
              <a:buFont typeface="Arial" panose="020B0604020202020204" pitchFamily="34" charset="0"/>
              <a:buChar char="•"/>
            </a:pPr>
            <a:r>
              <a:rPr lang="en-US" sz="3000" dirty="0">
                <a:highlight>
                  <a:srgbClr val="00FFFF"/>
                </a:highlight>
                <a:latin typeface="Arial" panose="020B0604020202020204" pitchFamily="34" charset="0"/>
                <a:cs typeface="Arial" panose="020B0604020202020204" pitchFamily="34" charset="0"/>
              </a:rPr>
              <a:t>Enter</a:t>
            </a:r>
            <a:r>
              <a:rPr lang="en-US" sz="3000" dirty="0">
                <a:latin typeface="Arial" panose="020B0604020202020204" pitchFamily="34" charset="0"/>
                <a:cs typeface="Arial" panose="020B0604020202020204" pitchFamily="34" charset="0"/>
              </a:rPr>
              <a:t> your Keystone Exam testing dates, including make up dates, for:</a:t>
            </a:r>
          </a:p>
          <a:p>
            <a:pPr marL="742950" lvl="1" indent="-285750"/>
            <a:r>
              <a:rPr lang="en-US" sz="2700" dirty="0">
                <a:latin typeface="Arial" panose="020B0604020202020204" pitchFamily="34" charset="0"/>
                <a:cs typeface="Arial" panose="020B0604020202020204" pitchFamily="34" charset="0"/>
              </a:rPr>
              <a:t>Algebra I</a:t>
            </a:r>
          </a:p>
          <a:p>
            <a:pPr marL="742950" lvl="1" indent="-285750"/>
            <a:r>
              <a:rPr lang="en-US" sz="2700" dirty="0"/>
              <a:t>Biology</a:t>
            </a:r>
          </a:p>
          <a:p>
            <a:pPr marL="742950" lvl="1" indent="-285750"/>
            <a:r>
              <a:rPr lang="en-US" sz="2700" dirty="0"/>
              <a:t>Literature</a:t>
            </a:r>
          </a:p>
          <a:p>
            <a:pPr marL="0" indent="0">
              <a:buNone/>
            </a:pPr>
            <a:endParaRPr lang="en-US" sz="3200" dirty="0">
              <a:latin typeface="Arial" panose="020B0604020202020204" pitchFamily="34" charset="0"/>
              <a:cs typeface="Arial" panose="020B0604020202020204" pitchFamily="34" charset="0"/>
            </a:endParaRPr>
          </a:p>
          <a:p>
            <a:pPr marL="0" indent="0">
              <a:buNone/>
            </a:pPr>
            <a:endParaRPr lang="en-US" dirty="0"/>
          </a:p>
        </p:txBody>
      </p:sp>
      <p:pic>
        <p:nvPicPr>
          <p:cNvPr id="6" name="Graphic 5" descr="List with solid fill">
            <a:extLst>
              <a:ext uri="{FF2B5EF4-FFF2-40B4-BE49-F238E27FC236}">
                <a16:creationId xmlns:a16="http://schemas.microsoft.com/office/drawing/2014/main" id="{57BD06DE-70C5-2943-DBBC-5D81898FC11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9284369" y="4114800"/>
            <a:ext cx="1925052" cy="1925052"/>
          </a:xfrm>
          <a:prstGeom prst="rect">
            <a:avLst/>
          </a:prstGeom>
        </p:spPr>
      </p:pic>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14</a:t>
            </a:fld>
            <a:endParaRPr lang="en-US"/>
          </a:p>
        </p:txBody>
      </p:sp>
    </p:spTree>
    <p:extLst>
      <p:ext uri="{BB962C8B-B14F-4D97-AF65-F5344CB8AC3E}">
        <p14:creationId xmlns:p14="http://schemas.microsoft.com/office/powerpoint/2010/main" val="35367064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Changes for 2025 – 2026</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15</a:t>
            </a:fld>
            <a:endParaRPr lang="en-US" dirty="0"/>
          </a:p>
        </p:txBody>
      </p:sp>
    </p:spTree>
    <p:extLst>
      <p:ext uri="{BB962C8B-B14F-4D97-AF65-F5344CB8AC3E}">
        <p14:creationId xmlns:p14="http://schemas.microsoft.com/office/powerpoint/2010/main" val="38616454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1AD69C-DC70-0D08-65B1-81C2990137F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F534799-79EE-2F94-895E-1219E8D37864}"/>
              </a:ext>
            </a:extLst>
          </p:cNvPr>
          <p:cNvSpPr>
            <a:spLocks noGrp="1"/>
          </p:cNvSpPr>
          <p:nvPr>
            <p:ph type="title"/>
          </p:nvPr>
        </p:nvSpPr>
        <p:spPr/>
        <p:txBody>
          <a:bodyPr>
            <a:normAutofit/>
          </a:bodyPr>
          <a:lstStyle/>
          <a:p>
            <a:r>
              <a:rPr lang="en-US" dirty="0"/>
              <a:t>Tech Enhanced Questions</a:t>
            </a:r>
          </a:p>
        </p:txBody>
      </p:sp>
      <p:sp>
        <p:nvSpPr>
          <p:cNvPr id="3" name="Content Placeholder 2">
            <a:extLst>
              <a:ext uri="{FF2B5EF4-FFF2-40B4-BE49-F238E27FC236}">
                <a16:creationId xmlns:a16="http://schemas.microsoft.com/office/drawing/2014/main" id="{8208F983-4BC8-4957-FF9E-C67DE539BFED}"/>
              </a:ext>
            </a:extLst>
          </p:cNvPr>
          <p:cNvSpPr>
            <a:spLocks noGrp="1"/>
          </p:cNvSpPr>
          <p:nvPr>
            <p:ph idx="1"/>
          </p:nvPr>
        </p:nvSpPr>
        <p:spPr/>
        <p:txBody>
          <a:bodyPr>
            <a:noAutofit/>
          </a:bodyPr>
          <a:lstStyle/>
          <a:p>
            <a:r>
              <a:rPr lang="en-US" sz="3000" b="0" i="0" dirty="0">
                <a:solidFill>
                  <a:srgbClr val="000000"/>
                </a:solidFill>
                <a:effectLst/>
              </a:rPr>
              <a:t>Technology Enhanced (TE) questions will appear on all PSSA and Keystone assessments. </a:t>
            </a:r>
            <a:r>
              <a:rPr lang="en-US" sz="3000" dirty="0">
                <a:solidFill>
                  <a:srgbClr val="000000"/>
                </a:solidFill>
              </a:rPr>
              <a:t>St</a:t>
            </a:r>
            <a:r>
              <a:rPr lang="en-US" sz="3000" b="0" i="0" dirty="0">
                <a:solidFill>
                  <a:srgbClr val="000000"/>
                </a:solidFill>
                <a:effectLst/>
              </a:rPr>
              <a:t>udents utilize features such as click-to-respond, drag-and-drop, drop-down, and text highlighting to answer questions. </a:t>
            </a:r>
          </a:p>
          <a:p>
            <a:r>
              <a:rPr lang="en-US" sz="3000" b="0" i="0" dirty="0">
                <a:solidFill>
                  <a:srgbClr val="000000"/>
                </a:solidFill>
                <a:effectLst/>
              </a:rPr>
              <a:t>Both field test and operational TE questions are included</a:t>
            </a:r>
            <a:r>
              <a:rPr lang="en-US" sz="3000" dirty="0">
                <a:solidFill>
                  <a:srgbClr val="000000"/>
                </a:solidFill>
              </a:rPr>
              <a:t>. </a:t>
            </a:r>
            <a:endParaRPr lang="en-US" sz="3000" b="0" i="0" dirty="0">
              <a:solidFill>
                <a:srgbClr val="000000"/>
              </a:solidFill>
              <a:effectLst/>
            </a:endParaRPr>
          </a:p>
          <a:p>
            <a:r>
              <a:rPr lang="en-US" sz="3000" dirty="0">
                <a:solidFill>
                  <a:srgbClr val="000000"/>
                </a:solidFill>
                <a:ea typeface="Aptos" panose="020B0004020202020204" pitchFamily="34" charset="0"/>
              </a:rPr>
              <a:t>Online Tools Trainings have been expanded and updated to  include all types of TE questions. </a:t>
            </a:r>
            <a:r>
              <a:rPr lang="en-US" sz="3000" u="sng" dirty="0">
                <a:solidFill>
                  <a:schemeClr val="accent1"/>
                </a:solidFill>
                <a:hlinkClick r:id="rId3">
                  <a:extLst>
                    <a:ext uri="{A12FA001-AC4F-418D-AE19-62706E023703}">
                      <ahyp:hlinkClr xmlns:ahyp="http://schemas.microsoft.com/office/drawing/2018/hyperlinkcolor" val="tx"/>
                    </a:ext>
                  </a:extLst>
                </a:hlinkClick>
              </a:rPr>
              <a:t>https://portal.te.drcedirect.com/PA</a:t>
            </a:r>
            <a:endParaRPr lang="en-US" sz="3000" dirty="0">
              <a:solidFill>
                <a:schemeClr val="accent1"/>
              </a:solidFill>
            </a:endParaRPr>
          </a:p>
        </p:txBody>
      </p:sp>
      <p:sp>
        <p:nvSpPr>
          <p:cNvPr id="4" name="Slide Number Placeholder 3">
            <a:extLst>
              <a:ext uri="{FF2B5EF4-FFF2-40B4-BE49-F238E27FC236}">
                <a16:creationId xmlns:a16="http://schemas.microsoft.com/office/drawing/2014/main" id="{2A486446-454C-7ED4-F42E-929C7AC054F7}"/>
              </a:ext>
            </a:extLst>
          </p:cNvPr>
          <p:cNvSpPr>
            <a:spLocks noGrp="1"/>
          </p:cNvSpPr>
          <p:nvPr>
            <p:ph type="sldNum" sz="quarter" idx="12"/>
          </p:nvPr>
        </p:nvSpPr>
        <p:spPr/>
        <p:txBody>
          <a:bodyPr/>
          <a:lstStyle/>
          <a:p>
            <a:fld id="{B24F5015-3417-4B27-A586-E4CCF4D77832}" type="slidenum">
              <a:rPr lang="en-US" smtClean="0"/>
              <a:t>16</a:t>
            </a:fld>
            <a:endParaRPr lang="en-US" dirty="0"/>
          </a:p>
        </p:txBody>
      </p:sp>
    </p:spTree>
    <p:extLst>
      <p:ext uri="{BB962C8B-B14F-4D97-AF65-F5344CB8AC3E}">
        <p14:creationId xmlns:p14="http://schemas.microsoft.com/office/powerpoint/2010/main" val="11631406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6F426B-D1B8-A49A-C1D9-E92B7C0D65A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BCD6F4B-36D1-E5A2-AD3D-B1FBDC4F80CB}"/>
              </a:ext>
            </a:extLst>
          </p:cNvPr>
          <p:cNvSpPr>
            <a:spLocks noGrp="1"/>
          </p:cNvSpPr>
          <p:nvPr>
            <p:ph type="title"/>
          </p:nvPr>
        </p:nvSpPr>
        <p:spPr/>
        <p:txBody>
          <a:bodyPr>
            <a:normAutofit/>
          </a:bodyPr>
          <a:lstStyle/>
          <a:p>
            <a:r>
              <a:rPr lang="en-US" dirty="0"/>
              <a:t>Spanish Assessments </a:t>
            </a:r>
          </a:p>
        </p:txBody>
      </p:sp>
      <p:sp>
        <p:nvSpPr>
          <p:cNvPr id="3" name="Content Placeholder 2">
            <a:extLst>
              <a:ext uri="{FF2B5EF4-FFF2-40B4-BE49-F238E27FC236}">
                <a16:creationId xmlns:a16="http://schemas.microsoft.com/office/drawing/2014/main" id="{475D9396-5EA3-5DD4-CB8C-9FB92ECE9CDE}"/>
              </a:ext>
            </a:extLst>
          </p:cNvPr>
          <p:cNvSpPr>
            <a:spLocks noGrp="1"/>
          </p:cNvSpPr>
          <p:nvPr>
            <p:ph idx="1"/>
          </p:nvPr>
        </p:nvSpPr>
        <p:spPr/>
        <p:txBody>
          <a:bodyPr>
            <a:normAutofit/>
          </a:bodyPr>
          <a:lstStyle/>
          <a:p>
            <a:r>
              <a:rPr lang="en-US" sz="3000" dirty="0"/>
              <a:t>All Spanish assessments will be delivered online.</a:t>
            </a:r>
          </a:p>
          <a:p>
            <a:r>
              <a:rPr lang="en-US" sz="3000" dirty="0"/>
              <a:t>SACs must request Mathematics formula sheets in Spanish and Spanish DFAs through additional material orders or print from the PDE website.</a:t>
            </a:r>
          </a:p>
          <a:p>
            <a:r>
              <a:rPr lang="en-US" sz="3000" dirty="0">
                <a:solidFill>
                  <a:srgbClr val="000000"/>
                </a:solidFill>
                <a:ea typeface="Aptos" panose="020B0004020202020204" pitchFamily="34" charset="0"/>
              </a:rPr>
              <a:t>Spanish Online Tools Trainings (OTTs) are available within the accommodated version of the OTTs for Mathematics and Science beginning March 11, 2026. </a:t>
            </a:r>
            <a:r>
              <a:rPr lang="en-US" sz="3000" u="sng" dirty="0">
                <a:solidFill>
                  <a:schemeClr val="accent1"/>
                </a:solidFill>
                <a:hlinkClick r:id="rId3">
                  <a:extLst>
                    <a:ext uri="{A12FA001-AC4F-418D-AE19-62706E023703}">
                      <ahyp:hlinkClr xmlns:ahyp="http://schemas.microsoft.com/office/drawing/2018/hyperlinkcolor" val="tx"/>
                    </a:ext>
                  </a:extLst>
                </a:hlinkClick>
              </a:rPr>
              <a:t>https://portal.te.drcedirect.com/PA</a:t>
            </a:r>
            <a:endParaRPr lang="en-US" sz="3000" dirty="0">
              <a:solidFill>
                <a:schemeClr val="accent1"/>
              </a:solidFill>
            </a:endParaRPr>
          </a:p>
          <a:p>
            <a:endParaRPr lang="en-US" sz="3200" dirty="0">
              <a:solidFill>
                <a:srgbClr val="0070C0"/>
              </a:solidFill>
            </a:endParaRPr>
          </a:p>
        </p:txBody>
      </p:sp>
      <p:sp>
        <p:nvSpPr>
          <p:cNvPr id="4" name="Slide Number Placeholder 3">
            <a:extLst>
              <a:ext uri="{FF2B5EF4-FFF2-40B4-BE49-F238E27FC236}">
                <a16:creationId xmlns:a16="http://schemas.microsoft.com/office/drawing/2014/main" id="{8F0DD195-E65B-21F8-D904-81DCD7E7D63C}"/>
              </a:ext>
            </a:extLst>
          </p:cNvPr>
          <p:cNvSpPr>
            <a:spLocks noGrp="1"/>
          </p:cNvSpPr>
          <p:nvPr>
            <p:ph type="sldNum" sz="quarter" idx="12"/>
          </p:nvPr>
        </p:nvSpPr>
        <p:spPr/>
        <p:txBody>
          <a:bodyPr/>
          <a:lstStyle/>
          <a:p>
            <a:fld id="{B24F5015-3417-4B27-A586-E4CCF4D77832}" type="slidenum">
              <a:rPr lang="en-US" smtClean="0"/>
              <a:t>17</a:t>
            </a:fld>
            <a:endParaRPr lang="en-US" dirty="0"/>
          </a:p>
        </p:txBody>
      </p:sp>
    </p:spTree>
    <p:extLst>
      <p:ext uri="{BB962C8B-B14F-4D97-AF65-F5344CB8AC3E}">
        <p14:creationId xmlns:p14="http://schemas.microsoft.com/office/powerpoint/2010/main" val="19745863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33259E-1F02-107B-FF71-3000C8A22CA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34123C2-E88A-11CF-0031-EC63AEE4D5F1}"/>
              </a:ext>
            </a:extLst>
          </p:cNvPr>
          <p:cNvSpPr>
            <a:spLocks noGrp="1"/>
          </p:cNvSpPr>
          <p:nvPr>
            <p:ph type="title"/>
          </p:nvPr>
        </p:nvSpPr>
        <p:spPr/>
        <p:txBody>
          <a:bodyPr>
            <a:normAutofit/>
          </a:bodyPr>
          <a:lstStyle/>
          <a:p>
            <a:r>
              <a:rPr lang="en-US"/>
              <a:t>Keystone Biology Exam </a:t>
            </a:r>
            <a:endParaRPr lang="en-US" dirty="0"/>
          </a:p>
        </p:txBody>
      </p:sp>
      <p:sp>
        <p:nvSpPr>
          <p:cNvPr id="3" name="Content Placeholder 2">
            <a:extLst>
              <a:ext uri="{FF2B5EF4-FFF2-40B4-BE49-F238E27FC236}">
                <a16:creationId xmlns:a16="http://schemas.microsoft.com/office/drawing/2014/main" id="{2E0BEA0D-9F96-3123-E4FD-524267E45220}"/>
              </a:ext>
            </a:extLst>
          </p:cNvPr>
          <p:cNvSpPr>
            <a:spLocks noGrp="1"/>
          </p:cNvSpPr>
          <p:nvPr>
            <p:ph idx="1"/>
          </p:nvPr>
        </p:nvSpPr>
        <p:spPr/>
        <p:txBody>
          <a:bodyPr>
            <a:normAutofit/>
          </a:bodyPr>
          <a:lstStyle/>
          <a:p>
            <a:r>
              <a:rPr lang="en-US" sz="3000" dirty="0"/>
              <a:t>The spring Keystone Biology Exam is aligned to the </a:t>
            </a:r>
            <a:r>
              <a:rPr lang="en-US" sz="3000" dirty="0">
                <a:solidFill>
                  <a:srgbClr val="0070C0"/>
                </a:solidFill>
                <a:hlinkClick r:id="rId3">
                  <a:extLst>
                    <a:ext uri="{A12FA001-AC4F-418D-AE19-62706E023703}">
                      <ahyp:hlinkClr xmlns:ahyp="http://schemas.microsoft.com/office/drawing/2018/hyperlinkcolor" val="tx"/>
                    </a:ext>
                  </a:extLst>
                </a:hlinkClick>
              </a:rPr>
              <a:t>STEELS Standards</a:t>
            </a:r>
            <a:r>
              <a:rPr lang="en-US" sz="3000" dirty="0">
                <a:solidFill>
                  <a:srgbClr val="0070C0"/>
                </a:solidFill>
              </a:rPr>
              <a:t> </a:t>
            </a:r>
          </a:p>
          <a:p>
            <a:r>
              <a:rPr lang="en-US" sz="3000" dirty="0"/>
              <a:t>First time Biology test takers must take the STEELS form</a:t>
            </a:r>
          </a:p>
          <a:p>
            <a:r>
              <a:rPr lang="en-US" sz="3000" dirty="0"/>
              <a:t>For students needing to retest, the SAC will select the legacy form within the accommodations portal </a:t>
            </a:r>
          </a:p>
          <a:p>
            <a:pPr marL="0" indent="0">
              <a:buNone/>
            </a:pPr>
            <a:endParaRPr lang="en-US" sz="3000" dirty="0">
              <a:solidFill>
                <a:srgbClr val="0070C0"/>
              </a:solidFill>
            </a:endParaRPr>
          </a:p>
        </p:txBody>
      </p:sp>
      <p:pic>
        <p:nvPicPr>
          <p:cNvPr id="5" name="Graphic 4" descr="Nerve with solid fill">
            <a:extLst>
              <a:ext uri="{FF2B5EF4-FFF2-40B4-BE49-F238E27FC236}">
                <a16:creationId xmlns:a16="http://schemas.microsoft.com/office/drawing/2014/main" id="{C42094FB-3916-DC03-2F21-614CE2B9A290}"/>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9308432" y="4464469"/>
            <a:ext cx="1712494" cy="1712494"/>
          </a:xfrm>
          <a:prstGeom prst="rect">
            <a:avLst/>
          </a:prstGeom>
        </p:spPr>
      </p:pic>
      <p:sp>
        <p:nvSpPr>
          <p:cNvPr id="4" name="Slide Number Placeholder 3">
            <a:extLst>
              <a:ext uri="{FF2B5EF4-FFF2-40B4-BE49-F238E27FC236}">
                <a16:creationId xmlns:a16="http://schemas.microsoft.com/office/drawing/2014/main" id="{75427738-E9CB-CAE4-CEB4-570133F47F43}"/>
              </a:ext>
            </a:extLst>
          </p:cNvPr>
          <p:cNvSpPr>
            <a:spLocks noGrp="1"/>
          </p:cNvSpPr>
          <p:nvPr>
            <p:ph type="sldNum" sz="quarter" idx="12"/>
          </p:nvPr>
        </p:nvSpPr>
        <p:spPr/>
        <p:txBody>
          <a:bodyPr/>
          <a:lstStyle/>
          <a:p>
            <a:fld id="{B24F5015-3417-4B27-A586-E4CCF4D77832}" type="slidenum">
              <a:rPr lang="en-US" smtClean="0"/>
              <a:t>18</a:t>
            </a:fld>
            <a:endParaRPr lang="en-US" dirty="0"/>
          </a:p>
        </p:txBody>
      </p:sp>
    </p:spTree>
    <p:extLst>
      <p:ext uri="{BB962C8B-B14F-4D97-AF65-F5344CB8AC3E}">
        <p14:creationId xmlns:p14="http://schemas.microsoft.com/office/powerpoint/2010/main" val="175221908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B74188-E194-8283-D790-E2B7F368230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39A37E9-7027-2AB0-214F-B2DAFE300C38}"/>
              </a:ext>
            </a:extLst>
          </p:cNvPr>
          <p:cNvSpPr>
            <a:spLocks noGrp="1"/>
          </p:cNvSpPr>
          <p:nvPr>
            <p:ph type="title"/>
          </p:nvPr>
        </p:nvSpPr>
        <p:spPr/>
        <p:txBody>
          <a:bodyPr>
            <a:normAutofit/>
          </a:bodyPr>
          <a:lstStyle/>
          <a:p>
            <a:r>
              <a:rPr lang="en-US" dirty="0"/>
              <a:t>Survey Questions</a:t>
            </a:r>
          </a:p>
        </p:txBody>
      </p:sp>
      <p:sp>
        <p:nvSpPr>
          <p:cNvPr id="3" name="Content Placeholder 2">
            <a:extLst>
              <a:ext uri="{FF2B5EF4-FFF2-40B4-BE49-F238E27FC236}">
                <a16:creationId xmlns:a16="http://schemas.microsoft.com/office/drawing/2014/main" id="{5A371DD5-ABF1-BD1D-673B-62D502398635}"/>
              </a:ext>
            </a:extLst>
          </p:cNvPr>
          <p:cNvSpPr>
            <a:spLocks noGrp="1"/>
          </p:cNvSpPr>
          <p:nvPr>
            <p:ph idx="1"/>
          </p:nvPr>
        </p:nvSpPr>
        <p:spPr/>
        <p:txBody>
          <a:bodyPr>
            <a:noAutofit/>
          </a:bodyPr>
          <a:lstStyle/>
          <a:p>
            <a:r>
              <a:rPr lang="en-US" sz="3000" dirty="0"/>
              <a:t>Four brief survey questions appear before the review page at the end of the final section or module of all assessments. </a:t>
            </a:r>
          </a:p>
          <a:p>
            <a:r>
              <a:rPr lang="en-US" sz="3000" dirty="0"/>
              <a:t>The questions ask students (1) if they used an external keyboard, (2) mouse, (3) stylus and (4) whether they practiced the online tools (OTTs) prior to testing. </a:t>
            </a:r>
          </a:p>
          <a:p>
            <a:r>
              <a:rPr lang="en-US" sz="3000" dirty="0"/>
              <a:t>TAs should instruct students who navigate to the survey before answering all test questions to check their work and answer each question before submitting the test. </a:t>
            </a:r>
          </a:p>
          <a:p>
            <a:r>
              <a:rPr lang="en-US" sz="3000" dirty="0"/>
              <a:t>Survey answers have no impact on the student’s score.</a:t>
            </a:r>
          </a:p>
        </p:txBody>
      </p:sp>
      <p:sp>
        <p:nvSpPr>
          <p:cNvPr id="4" name="Slide Number Placeholder 3">
            <a:extLst>
              <a:ext uri="{FF2B5EF4-FFF2-40B4-BE49-F238E27FC236}">
                <a16:creationId xmlns:a16="http://schemas.microsoft.com/office/drawing/2014/main" id="{B039BCBF-6E8B-B8D5-9D06-185A71DA1864}"/>
              </a:ext>
            </a:extLst>
          </p:cNvPr>
          <p:cNvSpPr>
            <a:spLocks noGrp="1"/>
          </p:cNvSpPr>
          <p:nvPr>
            <p:ph type="sldNum" sz="quarter" idx="12"/>
          </p:nvPr>
        </p:nvSpPr>
        <p:spPr/>
        <p:txBody>
          <a:bodyPr/>
          <a:lstStyle/>
          <a:p>
            <a:fld id="{B24F5015-3417-4B27-A586-E4CCF4D77832}" type="slidenum">
              <a:rPr lang="en-US" smtClean="0"/>
              <a:t>19</a:t>
            </a:fld>
            <a:endParaRPr lang="en-US" dirty="0"/>
          </a:p>
        </p:txBody>
      </p:sp>
    </p:spTree>
    <p:extLst>
      <p:ext uri="{BB962C8B-B14F-4D97-AF65-F5344CB8AC3E}">
        <p14:creationId xmlns:p14="http://schemas.microsoft.com/office/powerpoint/2010/main" val="41108738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5E9801-F17D-3025-E769-C1AC50974CB8}"/>
              </a:ext>
            </a:extLst>
          </p:cNvPr>
          <p:cNvSpPr>
            <a:spLocks noGrp="1"/>
          </p:cNvSpPr>
          <p:nvPr>
            <p:ph type="title"/>
          </p:nvPr>
        </p:nvSpPr>
        <p:spPr/>
        <p:txBody>
          <a:bodyPr/>
          <a:lstStyle/>
          <a:p>
            <a:r>
              <a:rPr lang="en-US" dirty="0"/>
              <a:t>Spring Administration, 2026 </a:t>
            </a:r>
          </a:p>
        </p:txBody>
      </p:sp>
      <p:sp>
        <p:nvSpPr>
          <p:cNvPr id="3" name="Content Placeholder 2">
            <a:extLst>
              <a:ext uri="{FF2B5EF4-FFF2-40B4-BE49-F238E27FC236}">
                <a16:creationId xmlns:a16="http://schemas.microsoft.com/office/drawing/2014/main" id="{99D90213-6B9F-C53B-5451-60609C213D8E}"/>
              </a:ext>
            </a:extLst>
          </p:cNvPr>
          <p:cNvSpPr>
            <a:spLocks noGrp="1"/>
          </p:cNvSpPr>
          <p:nvPr>
            <p:ph idx="1"/>
          </p:nvPr>
        </p:nvSpPr>
        <p:spPr/>
        <p:txBody>
          <a:bodyPr>
            <a:normAutofit/>
          </a:bodyPr>
          <a:lstStyle/>
          <a:p>
            <a:r>
              <a:rPr lang="en-US" sz="3000" dirty="0"/>
              <a:t>This document should be used for administration of PSSA and Keystone Exams in spring, 2026.</a:t>
            </a:r>
          </a:p>
          <a:p>
            <a:endParaRPr lang="en-US" dirty="0"/>
          </a:p>
        </p:txBody>
      </p:sp>
      <p:sp>
        <p:nvSpPr>
          <p:cNvPr id="4" name="Slide Number Placeholder 3">
            <a:extLst>
              <a:ext uri="{FF2B5EF4-FFF2-40B4-BE49-F238E27FC236}">
                <a16:creationId xmlns:a16="http://schemas.microsoft.com/office/drawing/2014/main" id="{408F12F3-A79B-789D-1A5B-826CFB53674D}"/>
              </a:ext>
            </a:extLst>
          </p:cNvPr>
          <p:cNvSpPr>
            <a:spLocks noGrp="1"/>
          </p:cNvSpPr>
          <p:nvPr>
            <p:ph type="sldNum" sz="quarter" idx="12"/>
          </p:nvPr>
        </p:nvSpPr>
        <p:spPr/>
        <p:txBody>
          <a:bodyPr/>
          <a:lstStyle/>
          <a:p>
            <a:fld id="{B24F5015-3417-4B27-A586-E4CCF4D77832}" type="slidenum">
              <a:rPr lang="en-US" smtClean="0"/>
              <a:t>2</a:t>
            </a:fld>
            <a:endParaRPr lang="en-US"/>
          </a:p>
        </p:txBody>
      </p:sp>
    </p:spTree>
    <p:extLst>
      <p:ext uri="{BB962C8B-B14F-4D97-AF65-F5344CB8AC3E}">
        <p14:creationId xmlns:p14="http://schemas.microsoft.com/office/powerpoint/2010/main" val="413995014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7862FD-90E1-49CF-61F8-4FD88FCD7B5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2A28CAF-AECA-E603-5E5D-8A8D3CE97F6B}"/>
              </a:ext>
            </a:extLst>
          </p:cNvPr>
          <p:cNvSpPr>
            <a:spLocks noGrp="1"/>
          </p:cNvSpPr>
          <p:nvPr>
            <p:ph type="title"/>
          </p:nvPr>
        </p:nvSpPr>
        <p:spPr/>
        <p:txBody>
          <a:bodyPr>
            <a:normAutofit/>
          </a:bodyPr>
          <a:lstStyle/>
          <a:p>
            <a:r>
              <a:rPr lang="en-US" dirty="0"/>
              <a:t>Updated Accommodations </a:t>
            </a:r>
            <a:br>
              <a:rPr lang="en-US" dirty="0"/>
            </a:br>
            <a:r>
              <a:rPr lang="en-US" dirty="0"/>
              <a:t>Documents</a:t>
            </a:r>
          </a:p>
        </p:txBody>
      </p:sp>
      <p:sp>
        <p:nvSpPr>
          <p:cNvPr id="3" name="Content Placeholder 2">
            <a:extLst>
              <a:ext uri="{FF2B5EF4-FFF2-40B4-BE49-F238E27FC236}">
                <a16:creationId xmlns:a16="http://schemas.microsoft.com/office/drawing/2014/main" id="{0D814149-9B73-CC1A-3A80-9B919F0C399D}"/>
              </a:ext>
            </a:extLst>
          </p:cNvPr>
          <p:cNvSpPr>
            <a:spLocks noGrp="1"/>
          </p:cNvSpPr>
          <p:nvPr>
            <p:ph idx="1"/>
          </p:nvPr>
        </p:nvSpPr>
        <p:spPr/>
        <p:txBody>
          <a:bodyPr>
            <a:normAutofit/>
          </a:bodyPr>
          <a:lstStyle/>
          <a:p>
            <a:r>
              <a:rPr lang="en-US" dirty="0"/>
              <a:t>The following have been updated and posted on the PDE website:</a:t>
            </a:r>
            <a:r>
              <a:rPr lang="en-US" sz="2400" dirty="0"/>
              <a:t> </a:t>
            </a:r>
            <a:r>
              <a:rPr lang="en-US" sz="2400" dirty="0">
                <a:solidFill>
                  <a:srgbClr val="0070C0"/>
                </a:solidFill>
                <a:hlinkClick r:id="rId3">
                  <a:extLst>
                    <a:ext uri="{A12FA001-AC4F-418D-AE19-62706E023703}">
                      <ahyp:hlinkClr xmlns:ahyp="http://schemas.microsoft.com/office/drawing/2018/hyperlinkcolor" val="tx"/>
                    </a:ext>
                  </a:extLst>
                </a:hlinkClick>
              </a:rPr>
              <a:t>Accommodations Webpage</a:t>
            </a:r>
          </a:p>
          <a:p>
            <a:pPr marL="457200" lvl="1" indent="0" algn="ctr">
              <a:spcBef>
                <a:spcPts val="400"/>
              </a:spcBef>
              <a:buClr>
                <a:srgbClr val="244061"/>
              </a:buClr>
              <a:buSzPts val="2000"/>
              <a:buNone/>
            </a:pPr>
            <a:r>
              <a:rPr lang="en-US" sz="2000" dirty="0">
                <a:solidFill>
                  <a:srgbClr val="0070C0"/>
                </a:solidFill>
                <a:hlinkClick r:id="rId3">
                  <a:extLst>
                    <a:ext uri="{A12FA001-AC4F-418D-AE19-62706E023703}">
                      <ahyp:hlinkClr xmlns:ahyp="http://schemas.microsoft.com/office/drawing/2018/hyperlinkcolor" val="tx"/>
                    </a:ext>
                  </a:extLst>
                </a:hlinkClick>
              </a:rPr>
              <a:t> </a:t>
            </a:r>
            <a:r>
              <a:rPr lang="en-US" sz="2000" dirty="0">
                <a:solidFill>
                  <a:srgbClr val="0070C0"/>
                </a:solidFill>
                <a:effectLst/>
              </a:rPr>
              <a:t> </a:t>
            </a:r>
          </a:p>
          <a:p>
            <a:pPr marL="285750" marR="0" indent="-285750">
              <a:spcBef>
                <a:spcPts val="0"/>
              </a:spcBef>
              <a:spcAft>
                <a:spcPts val="0"/>
              </a:spcAft>
              <a:buFont typeface="Arial" panose="020B0604020202020204" pitchFamily="34" charset="0"/>
              <a:buChar char="•"/>
            </a:pPr>
            <a:r>
              <a:rPr lang="en-US" sz="2400" dirty="0">
                <a:solidFill>
                  <a:srgbClr val="0070C0"/>
                </a:solidFill>
                <a:effectLst/>
                <a:latin typeface="+mn-lt"/>
                <a:ea typeface="Aptos" panose="020B0004020202020204" pitchFamily="34" charset="0"/>
                <a:cs typeface="Aptos" panose="020B0004020202020204" pitchFamily="34" charset="0"/>
                <a:hlinkClick r:id="rId4">
                  <a:extLst>
                    <a:ext uri="{A12FA001-AC4F-418D-AE19-62706E023703}">
                      <ahyp:hlinkClr xmlns:ahyp="http://schemas.microsoft.com/office/drawing/2018/hyperlinkcolor" val="tx"/>
                    </a:ext>
                  </a:extLst>
                </a:hlinkClick>
              </a:rPr>
              <a:t>Accommodations PowerPoint</a:t>
            </a:r>
            <a:r>
              <a:rPr lang="en-US" sz="2400" dirty="0">
                <a:solidFill>
                  <a:srgbClr val="0070C0"/>
                </a:solidFill>
                <a:effectLst/>
                <a:latin typeface="+mn-lt"/>
                <a:ea typeface="Aptos" panose="020B0004020202020204" pitchFamily="34" charset="0"/>
                <a:cs typeface="Aptos" panose="020B0004020202020204" pitchFamily="34" charset="0"/>
              </a:rPr>
              <a:t> </a:t>
            </a:r>
          </a:p>
          <a:p>
            <a:pPr marL="285750" marR="0" indent="-285750">
              <a:spcBef>
                <a:spcPts val="0"/>
              </a:spcBef>
              <a:spcAft>
                <a:spcPts val="0"/>
              </a:spcAft>
              <a:buFont typeface="Arial" panose="020B0604020202020204" pitchFamily="34" charset="0"/>
              <a:buChar char="•"/>
            </a:pPr>
            <a:r>
              <a:rPr lang="en-US" sz="2400" dirty="0">
                <a:solidFill>
                  <a:srgbClr val="0070C0"/>
                </a:solidFill>
                <a:effectLst/>
                <a:latin typeface="+mn-lt"/>
                <a:ea typeface="Aptos" panose="020B0004020202020204" pitchFamily="34" charset="0"/>
                <a:cs typeface="Aptos" panose="020B0004020202020204" pitchFamily="34" charset="0"/>
                <a:hlinkClick r:id="rId5">
                  <a:extLst>
                    <a:ext uri="{A12FA001-AC4F-418D-AE19-62706E023703}">
                      <ahyp:hlinkClr xmlns:ahyp="http://schemas.microsoft.com/office/drawing/2018/hyperlinkcolor" val="tx"/>
                    </a:ext>
                  </a:extLst>
                </a:hlinkClick>
              </a:rPr>
              <a:t>Accommodations Webinar Link</a:t>
            </a:r>
            <a:r>
              <a:rPr lang="en-US" sz="2400" dirty="0">
                <a:solidFill>
                  <a:srgbClr val="0070C0"/>
                </a:solidFill>
                <a:effectLst/>
                <a:latin typeface="+mn-lt"/>
                <a:ea typeface="Aptos" panose="020B0004020202020204" pitchFamily="34" charset="0"/>
                <a:cs typeface="Aptos" panose="020B0004020202020204" pitchFamily="34" charset="0"/>
              </a:rPr>
              <a:t> </a:t>
            </a:r>
          </a:p>
          <a:p>
            <a:pPr marL="285750" marR="0" indent="-285750">
              <a:spcBef>
                <a:spcPts val="0"/>
              </a:spcBef>
              <a:spcAft>
                <a:spcPts val="0"/>
              </a:spcAft>
              <a:buFont typeface="Arial" panose="020B0604020202020204" pitchFamily="34" charset="0"/>
              <a:buChar char="•"/>
            </a:pPr>
            <a:r>
              <a:rPr lang="en-US" sz="2400" dirty="0">
                <a:solidFill>
                  <a:srgbClr val="0070C0"/>
                </a:solidFill>
                <a:effectLst/>
                <a:latin typeface="+mn-lt"/>
                <a:ea typeface="Aptos" panose="020B0004020202020204" pitchFamily="34" charset="0"/>
                <a:cs typeface="Aptos" panose="020B0004020202020204" pitchFamily="34" charset="0"/>
                <a:hlinkClick r:id="rId6">
                  <a:extLst>
                    <a:ext uri="{A12FA001-AC4F-418D-AE19-62706E023703}">
                      <ahyp:hlinkClr xmlns:ahyp="http://schemas.microsoft.com/office/drawing/2018/hyperlinkcolor" val="tx"/>
                    </a:ext>
                  </a:extLst>
                </a:hlinkClick>
              </a:rPr>
              <a:t>Accommodations Guidelines</a:t>
            </a:r>
            <a:r>
              <a:rPr lang="en-US" sz="2400" dirty="0">
                <a:solidFill>
                  <a:srgbClr val="0070C0"/>
                </a:solidFill>
                <a:effectLst/>
                <a:latin typeface="+mn-lt"/>
                <a:ea typeface="Aptos" panose="020B0004020202020204" pitchFamily="34" charset="0"/>
                <a:cs typeface="Aptos" panose="020B0004020202020204" pitchFamily="34" charset="0"/>
              </a:rPr>
              <a:t>  </a:t>
            </a:r>
          </a:p>
          <a:p>
            <a:pPr marL="285750" marR="0" indent="-285750">
              <a:spcBef>
                <a:spcPts val="0"/>
              </a:spcBef>
              <a:spcAft>
                <a:spcPts val="0"/>
              </a:spcAft>
              <a:buFont typeface="Arial" panose="020B0604020202020204" pitchFamily="34" charset="0"/>
              <a:buChar char="•"/>
            </a:pPr>
            <a:r>
              <a:rPr lang="en-US" sz="2400" dirty="0">
                <a:solidFill>
                  <a:srgbClr val="0070C0"/>
                </a:solidFill>
                <a:effectLst/>
                <a:latin typeface="+mn-lt"/>
                <a:ea typeface="Aptos" panose="020B0004020202020204" pitchFamily="34" charset="0"/>
                <a:cs typeface="Aptos" panose="020B0004020202020204" pitchFamily="34" charset="0"/>
                <a:hlinkClick r:id="rId7">
                  <a:extLst>
                    <a:ext uri="{A12FA001-AC4F-418D-AE19-62706E023703}">
                      <ahyp:hlinkClr xmlns:ahyp="http://schemas.microsoft.com/office/drawing/2018/hyperlinkcolor" val="tx"/>
                    </a:ext>
                  </a:extLst>
                </a:hlinkClick>
              </a:rPr>
              <a:t>Accommodations Guidelines for English Learners</a:t>
            </a:r>
            <a:r>
              <a:rPr lang="en-US" sz="2400" dirty="0">
                <a:solidFill>
                  <a:srgbClr val="0070C0"/>
                </a:solidFill>
                <a:effectLst/>
                <a:latin typeface="+mn-lt"/>
                <a:ea typeface="Aptos" panose="020B0004020202020204" pitchFamily="34" charset="0"/>
                <a:cs typeface="Aptos" panose="020B0004020202020204" pitchFamily="34" charset="0"/>
              </a:rPr>
              <a:t> </a:t>
            </a:r>
          </a:p>
          <a:p>
            <a:pPr marL="285750" marR="0" indent="-285750">
              <a:spcBef>
                <a:spcPts val="0"/>
              </a:spcBef>
              <a:spcAft>
                <a:spcPts val="0"/>
              </a:spcAft>
              <a:buFont typeface="Arial" panose="020B0604020202020204" pitchFamily="34" charset="0"/>
              <a:buChar char="•"/>
            </a:pPr>
            <a:r>
              <a:rPr lang="en-US" sz="2400" dirty="0">
                <a:solidFill>
                  <a:srgbClr val="0070C0"/>
                </a:solidFill>
                <a:effectLst/>
                <a:latin typeface="+mn-lt"/>
                <a:ea typeface="Aptos" panose="020B0004020202020204" pitchFamily="34" charset="0"/>
                <a:cs typeface="Aptos" panose="020B0004020202020204" pitchFamily="34" charset="0"/>
                <a:hlinkClick r:id="rId7">
                  <a:extLst>
                    <a:ext uri="{A12FA001-AC4F-418D-AE19-62706E023703}">
                      <ahyp:hlinkClr xmlns:ahyp="http://schemas.microsoft.com/office/drawing/2018/hyperlinkcolor" val="tx"/>
                    </a:ext>
                  </a:extLst>
                </a:hlinkClick>
              </a:rPr>
              <a:t>Read Aloud and Scribing Guidelines</a:t>
            </a:r>
            <a:r>
              <a:rPr lang="en-US" sz="2400" dirty="0">
                <a:solidFill>
                  <a:srgbClr val="0070C0"/>
                </a:solidFill>
                <a:effectLst/>
                <a:latin typeface="+mn-lt"/>
                <a:ea typeface="Aptos" panose="020B0004020202020204" pitchFamily="34" charset="0"/>
                <a:cs typeface="Aptos" panose="020B0004020202020204" pitchFamily="34" charset="0"/>
              </a:rPr>
              <a:t> </a:t>
            </a:r>
          </a:p>
          <a:p>
            <a:pPr marL="285750" marR="0" indent="-285750">
              <a:spcBef>
                <a:spcPts val="0"/>
              </a:spcBef>
              <a:spcAft>
                <a:spcPts val="0"/>
              </a:spcAft>
              <a:buFont typeface="Arial" panose="020B0604020202020204" pitchFamily="34" charset="0"/>
              <a:buChar char="•"/>
            </a:pPr>
            <a:r>
              <a:rPr lang="en-US" sz="2400" dirty="0">
                <a:solidFill>
                  <a:srgbClr val="0070C0"/>
                </a:solidFill>
                <a:effectLst/>
                <a:latin typeface="+mn-lt"/>
                <a:ea typeface="Aptos" panose="020B0004020202020204" pitchFamily="34" charset="0"/>
                <a:cs typeface="Aptos" panose="020B0004020202020204" pitchFamily="34" charset="0"/>
                <a:hlinkClick r:id="rId8">
                  <a:extLst>
                    <a:ext uri="{A12FA001-AC4F-418D-AE19-62706E023703}">
                      <ahyp:hlinkClr xmlns:ahyp="http://schemas.microsoft.com/office/drawing/2018/hyperlinkcolor" val="tx"/>
                    </a:ext>
                  </a:extLst>
                </a:hlinkClick>
              </a:rPr>
              <a:t>Supplemental Guidelines for ASL in VSL </a:t>
            </a:r>
            <a:r>
              <a:rPr lang="en-US" sz="2400" dirty="0">
                <a:solidFill>
                  <a:srgbClr val="0070C0"/>
                </a:solidFill>
                <a:effectLst/>
                <a:latin typeface="+mn-lt"/>
                <a:ea typeface="Aptos" panose="020B0004020202020204" pitchFamily="34" charset="0"/>
                <a:cs typeface="Aptos" panose="020B0004020202020204" pitchFamily="34" charset="0"/>
              </a:rPr>
              <a:t> </a:t>
            </a:r>
          </a:p>
          <a:p>
            <a:pPr marL="285750" marR="0" indent="-285750">
              <a:spcBef>
                <a:spcPts val="0"/>
              </a:spcBef>
              <a:spcAft>
                <a:spcPts val="0"/>
              </a:spcAft>
              <a:buFont typeface="Arial" panose="020B0604020202020204" pitchFamily="34" charset="0"/>
              <a:buChar char="•"/>
            </a:pPr>
            <a:r>
              <a:rPr lang="en-US" sz="2400" dirty="0">
                <a:solidFill>
                  <a:srgbClr val="0070C0"/>
                </a:solidFill>
                <a:effectLst/>
                <a:latin typeface="+mn-lt"/>
                <a:ea typeface="Aptos" panose="020B0004020202020204" pitchFamily="34" charset="0"/>
                <a:cs typeface="Aptos" panose="020B0004020202020204" pitchFamily="34" charset="0"/>
                <a:hlinkClick r:id="rId9">
                  <a:extLst>
                    <a:ext uri="{A12FA001-AC4F-418D-AE19-62706E023703}">
                      <ahyp:hlinkClr xmlns:ahyp="http://schemas.microsoft.com/office/drawing/2018/hyperlinkcolor" val="tx"/>
                    </a:ext>
                  </a:extLst>
                </a:hlinkClick>
              </a:rPr>
              <a:t>Unique Accommodation Assurance</a:t>
            </a:r>
            <a:r>
              <a:rPr lang="en-US" sz="2400" dirty="0">
                <a:solidFill>
                  <a:srgbClr val="0070C0"/>
                </a:solidFill>
                <a:effectLst/>
                <a:latin typeface="+mn-lt"/>
                <a:ea typeface="Aptos" panose="020B0004020202020204" pitchFamily="34" charset="0"/>
                <a:cs typeface="Aptos" panose="020B0004020202020204" pitchFamily="34" charset="0"/>
              </a:rPr>
              <a:t> </a:t>
            </a:r>
          </a:p>
          <a:p>
            <a:pPr marL="285750" marR="0" indent="-285750">
              <a:spcBef>
                <a:spcPts val="0"/>
              </a:spcBef>
              <a:spcAft>
                <a:spcPts val="0"/>
              </a:spcAft>
              <a:buFont typeface="Arial" panose="020B0604020202020204" pitchFamily="34" charset="0"/>
              <a:buChar char="•"/>
            </a:pPr>
            <a:r>
              <a:rPr lang="en-US" sz="2400" dirty="0">
                <a:solidFill>
                  <a:srgbClr val="0070C0"/>
                </a:solidFill>
                <a:latin typeface="+mn-lt"/>
                <a:ea typeface="Aptos" panose="020B0004020202020204" pitchFamily="34" charset="0"/>
                <a:cs typeface="Aptos" panose="020B0004020202020204" pitchFamily="34" charset="0"/>
                <a:hlinkClick r:id="rId10">
                  <a:extLst>
                    <a:ext uri="{A12FA001-AC4F-418D-AE19-62706E023703}">
                      <ahyp:hlinkClr xmlns:ahyp="http://schemas.microsoft.com/office/drawing/2018/hyperlinkcolor" val="tx"/>
                    </a:ext>
                  </a:extLst>
                </a:hlinkClick>
              </a:rPr>
              <a:t>Confidentiality Agreement Form</a:t>
            </a:r>
            <a:r>
              <a:rPr lang="en-US" sz="2400" dirty="0">
                <a:solidFill>
                  <a:srgbClr val="0070C0"/>
                </a:solidFill>
                <a:latin typeface="+mn-lt"/>
                <a:ea typeface="Aptos" panose="020B0004020202020204" pitchFamily="34" charset="0"/>
                <a:cs typeface="Aptos" panose="020B0004020202020204" pitchFamily="34" charset="0"/>
              </a:rPr>
              <a:t>  </a:t>
            </a:r>
          </a:p>
          <a:p>
            <a:pPr marL="285750" indent="-285750">
              <a:spcBef>
                <a:spcPts val="0"/>
              </a:spcBef>
            </a:pPr>
            <a:r>
              <a:rPr lang="en-US" sz="2400" dirty="0">
                <a:solidFill>
                  <a:srgbClr val="0070C0"/>
                </a:solidFill>
                <a:latin typeface="+mn-lt"/>
                <a:ea typeface="Aptos" panose="020B0004020202020204" pitchFamily="34" charset="0"/>
                <a:cs typeface="Aptos" panose="020B0004020202020204" pitchFamily="34" charset="0"/>
              </a:rPr>
              <a:t>Print on demand Document – available early March on PDE website</a:t>
            </a:r>
          </a:p>
        </p:txBody>
      </p:sp>
      <p:sp>
        <p:nvSpPr>
          <p:cNvPr id="4" name="Slide Number Placeholder 3">
            <a:extLst>
              <a:ext uri="{FF2B5EF4-FFF2-40B4-BE49-F238E27FC236}">
                <a16:creationId xmlns:a16="http://schemas.microsoft.com/office/drawing/2014/main" id="{1212DB7A-AA0D-D1A7-DAF9-04185B58B943}"/>
              </a:ext>
            </a:extLst>
          </p:cNvPr>
          <p:cNvSpPr>
            <a:spLocks noGrp="1"/>
          </p:cNvSpPr>
          <p:nvPr>
            <p:ph type="sldNum" sz="quarter" idx="12"/>
          </p:nvPr>
        </p:nvSpPr>
        <p:spPr/>
        <p:txBody>
          <a:bodyPr/>
          <a:lstStyle/>
          <a:p>
            <a:fld id="{B24F5015-3417-4B27-A586-E4CCF4D77832}" type="slidenum">
              <a:rPr lang="en-US" smtClean="0"/>
              <a:t>20</a:t>
            </a:fld>
            <a:endParaRPr lang="en-US" dirty="0"/>
          </a:p>
        </p:txBody>
      </p:sp>
    </p:spTree>
    <p:extLst>
      <p:ext uri="{BB962C8B-B14F-4D97-AF65-F5344CB8AC3E}">
        <p14:creationId xmlns:p14="http://schemas.microsoft.com/office/powerpoint/2010/main" val="16795123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sz="6000" dirty="0">
                <a:latin typeface="Arial" panose="020B0604020202020204" pitchFamily="34" charset="0"/>
                <a:cs typeface="Arial" panose="020B0604020202020204" pitchFamily="34" charset="0"/>
              </a:rPr>
              <a:t>Qualifications for TAs</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21</a:t>
            </a:fld>
            <a:endParaRPr lang="en-US"/>
          </a:p>
        </p:txBody>
      </p:sp>
    </p:spTree>
    <p:extLst>
      <p:ext uri="{BB962C8B-B14F-4D97-AF65-F5344CB8AC3E}">
        <p14:creationId xmlns:p14="http://schemas.microsoft.com/office/powerpoint/2010/main" val="194162417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normAutofit/>
          </a:bodyPr>
          <a:lstStyle/>
          <a:p>
            <a:r>
              <a:rPr lang="en-US" dirty="0"/>
              <a:t>Qualifications for </a:t>
            </a:r>
            <a:br>
              <a:rPr lang="en-US" dirty="0"/>
            </a:br>
            <a:r>
              <a:rPr lang="en-US" dirty="0"/>
              <a:t>Test Administrators</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a:bodyPr>
          <a:lstStyle/>
          <a:p>
            <a:pPr marL="285750" indent="-285750">
              <a:buFont typeface="Arial" panose="020B0604020202020204" pitchFamily="34" charset="0"/>
              <a:buChar char="•"/>
            </a:pPr>
            <a:r>
              <a:rPr lang="en-US" sz="3000" dirty="0">
                <a:latin typeface="Arial" panose="020B0604020202020204" pitchFamily="34" charset="0"/>
                <a:cs typeface="Arial" panose="020B0604020202020204" pitchFamily="34" charset="0"/>
              </a:rPr>
              <a:t>Employed or contracted directly or indirectly including student teachers who are employed by the LEA. </a:t>
            </a:r>
          </a:p>
          <a:p>
            <a:pPr marL="285750" indent="-285750">
              <a:buFont typeface="Arial" panose="020B0604020202020204" pitchFamily="34" charset="0"/>
              <a:buChar char="•"/>
            </a:pPr>
            <a:r>
              <a:rPr lang="en-US" sz="3000" dirty="0"/>
              <a:t>S</a:t>
            </a:r>
            <a:r>
              <a:rPr lang="en-US" sz="3000" dirty="0">
                <a:latin typeface="Arial" panose="020B0604020202020204" pitchFamily="34" charset="0"/>
                <a:cs typeface="Arial" panose="020B0604020202020204" pitchFamily="34" charset="0"/>
              </a:rPr>
              <a:t>tudent teachers not employed by LEA may observe if they attend SAC training and complete the PSTAT. </a:t>
            </a:r>
            <a:endParaRPr lang="en-US" sz="3000" dirty="0">
              <a:solidFill>
                <a:srgbClr val="FF0000"/>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3000" dirty="0"/>
              <a:t>Completes PSTAT modules annually.</a:t>
            </a:r>
          </a:p>
          <a:p>
            <a:pPr marL="285750" indent="-285750">
              <a:buFont typeface="Arial" panose="020B0604020202020204" pitchFamily="34" charset="0"/>
              <a:buChar char="•"/>
            </a:pPr>
            <a:r>
              <a:rPr lang="en-US" sz="3000" dirty="0">
                <a:latin typeface="Arial" panose="020B0604020202020204" pitchFamily="34" charset="0"/>
                <a:cs typeface="Arial" panose="020B0604020202020204" pitchFamily="34" charset="0"/>
              </a:rPr>
              <a:t>Trained by SAC annually.</a:t>
            </a:r>
          </a:p>
          <a:p>
            <a:pPr marL="285750" indent="-285750">
              <a:buFont typeface="Arial" panose="020B0604020202020204" pitchFamily="34" charset="0"/>
              <a:buChar char="•"/>
            </a:pPr>
            <a:r>
              <a:rPr lang="en-US" sz="3000" dirty="0">
                <a:latin typeface="Arial" panose="020B0604020202020204" pitchFamily="34" charset="0"/>
                <a:cs typeface="Arial" panose="020B0604020202020204" pitchFamily="34" charset="0"/>
              </a:rPr>
              <a:t>Not forbidden from servin</a:t>
            </a:r>
            <a:r>
              <a:rPr lang="en-US" sz="3000" dirty="0"/>
              <a:t>g</a:t>
            </a:r>
            <a:r>
              <a:rPr lang="en-US" sz="3000" dirty="0">
                <a:latin typeface="Arial" panose="020B0604020202020204" pitchFamily="34" charset="0"/>
                <a:cs typeface="Arial" panose="020B0604020202020204" pitchFamily="34" charset="0"/>
              </a:rPr>
              <a:t> as a TA/Proctor by PDE.</a:t>
            </a:r>
          </a:p>
          <a:p>
            <a:pPr marL="285750" indent="-285750">
              <a:buFont typeface="Arial" panose="020B0604020202020204" pitchFamily="34" charset="0"/>
              <a:buChar char="•"/>
            </a:pPr>
            <a:r>
              <a:rPr lang="en-US" sz="3000" dirty="0"/>
              <a:t>TSS and PCA may not serve as TA/Proctor.</a:t>
            </a:r>
            <a:r>
              <a:rPr lang="en-US" sz="3000" dirty="0">
                <a:latin typeface="Arial" panose="020B0604020202020204" pitchFamily="34" charset="0"/>
                <a:cs typeface="Arial" panose="020B0604020202020204" pitchFamily="34" charset="0"/>
              </a:rPr>
              <a:t> </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22</a:t>
            </a:fld>
            <a:endParaRPr lang="en-US" dirty="0"/>
          </a:p>
        </p:txBody>
      </p:sp>
    </p:spTree>
    <p:extLst>
      <p:ext uri="{BB962C8B-B14F-4D97-AF65-F5344CB8AC3E}">
        <p14:creationId xmlns:p14="http://schemas.microsoft.com/office/powerpoint/2010/main" val="176569483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sz="6000" dirty="0"/>
              <a:t>Responsibilities of TAs </a:t>
            </a:r>
            <a:endParaRPr lang="en-US" dirty="0"/>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23</a:t>
            </a:fld>
            <a:endParaRPr lang="en-US"/>
          </a:p>
        </p:txBody>
      </p:sp>
    </p:spTree>
    <p:extLst>
      <p:ext uri="{BB962C8B-B14F-4D97-AF65-F5344CB8AC3E}">
        <p14:creationId xmlns:p14="http://schemas.microsoft.com/office/powerpoint/2010/main" val="112399830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normAutofit/>
          </a:bodyPr>
          <a:lstStyle/>
          <a:p>
            <a:r>
              <a:rPr lang="en-US" dirty="0"/>
              <a:t>All TAs Are To:</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a:xfrm>
            <a:off x="838200" y="1450068"/>
            <a:ext cx="10515600" cy="4351338"/>
          </a:xfrm>
        </p:spPr>
        <p:txBody>
          <a:bodyPr>
            <a:noAutofit/>
          </a:bodyPr>
          <a:lstStyle/>
          <a:p>
            <a:pPr marL="285750" indent="-285750">
              <a:buFont typeface="Arial" panose="020B0604020202020204" pitchFamily="34" charset="0"/>
              <a:buChar char="•"/>
            </a:pPr>
            <a:r>
              <a:rPr lang="en-US" sz="3000" dirty="0">
                <a:latin typeface="Arial" panose="020B0604020202020204" pitchFamily="34" charset="0"/>
                <a:cs typeface="Arial" panose="020B0604020202020204" pitchFamily="34" charset="0"/>
              </a:rPr>
              <a:t>Attend in person training by SAC</a:t>
            </a:r>
          </a:p>
          <a:p>
            <a:pPr marL="285750" indent="-285750">
              <a:buFont typeface="Arial" panose="020B0604020202020204" pitchFamily="34" charset="0"/>
              <a:buChar char="•"/>
            </a:pPr>
            <a:r>
              <a:rPr lang="en-US" sz="3000" dirty="0">
                <a:latin typeface="Arial" panose="020B0604020202020204" pitchFamily="34" charset="0"/>
                <a:cs typeface="Arial" panose="020B0604020202020204" pitchFamily="34" charset="0"/>
              </a:rPr>
              <a:t>Read the DFA(s) for online administration </a:t>
            </a:r>
          </a:p>
          <a:p>
            <a:pPr marL="285750" indent="-285750">
              <a:buFont typeface="Arial" panose="020B0604020202020204" pitchFamily="34" charset="0"/>
              <a:buChar char="•"/>
            </a:pPr>
            <a:r>
              <a:rPr lang="en-US" sz="3000" dirty="0">
                <a:latin typeface="Arial" panose="020B0604020202020204" pitchFamily="34" charset="0"/>
                <a:cs typeface="Arial" panose="020B0604020202020204" pitchFamily="34" charset="0"/>
              </a:rPr>
              <a:t>Read Handbook for Secure Test Administration</a:t>
            </a:r>
          </a:p>
          <a:p>
            <a:pPr marL="285750" indent="-285750">
              <a:buFont typeface="Arial" panose="020B0604020202020204" pitchFamily="34" charset="0"/>
              <a:buChar char="•"/>
            </a:pPr>
            <a:r>
              <a:rPr lang="en-US" sz="3000" dirty="0"/>
              <a:t>Complete PSTAT for TAs and Proctors</a:t>
            </a:r>
          </a:p>
          <a:p>
            <a:pPr marL="285750" indent="-285750">
              <a:buFont typeface="Arial" panose="020B0604020202020204" pitchFamily="34" charset="0"/>
              <a:buChar char="•"/>
            </a:pPr>
            <a:r>
              <a:rPr lang="en-US" sz="3000" dirty="0">
                <a:latin typeface="Arial" panose="020B0604020202020204" pitchFamily="34" charset="0"/>
                <a:cs typeface="Arial" panose="020B0604020202020204" pitchFamily="34" charset="0"/>
              </a:rPr>
              <a:t>Provide a copy of the PSTAT certificate </a:t>
            </a:r>
            <a:r>
              <a:rPr lang="en-US" sz="3000" dirty="0"/>
              <a:t>to SAC</a:t>
            </a:r>
          </a:p>
          <a:p>
            <a:pPr marL="285750" indent="-285750">
              <a:buFont typeface="Arial" panose="020B0604020202020204" pitchFamily="34" charset="0"/>
              <a:buChar char="•"/>
            </a:pPr>
            <a:r>
              <a:rPr lang="en-US" sz="3000" dirty="0">
                <a:latin typeface="Arial" panose="020B0604020202020204" pitchFamily="34" charset="0"/>
                <a:cs typeface="Arial" panose="020B0604020202020204" pitchFamily="34" charset="0"/>
              </a:rPr>
              <a:t>Review the list of student(s) with an accommodation in their testing room and become familiar with the accommodation</a:t>
            </a:r>
          </a:p>
          <a:p>
            <a:pPr marL="285750" indent="-285750">
              <a:buFont typeface="Arial" panose="020B0604020202020204" pitchFamily="34" charset="0"/>
              <a:buChar char="•"/>
            </a:pPr>
            <a:r>
              <a:rPr lang="en-US" sz="3000" dirty="0"/>
              <a:t>Sign the Test Security Certification Statement</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24</a:t>
            </a:fld>
            <a:endParaRPr lang="en-US"/>
          </a:p>
        </p:txBody>
      </p:sp>
    </p:spTree>
    <p:extLst>
      <p:ext uri="{BB962C8B-B14F-4D97-AF65-F5344CB8AC3E}">
        <p14:creationId xmlns:p14="http://schemas.microsoft.com/office/powerpoint/2010/main" val="367685066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Seat Assignments, Seating Chart</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a:xfrm>
            <a:off x="838200" y="1458686"/>
            <a:ext cx="10515600" cy="4718277"/>
          </a:xfrm>
        </p:spPr>
        <p:txBody>
          <a:bodyPr>
            <a:noAutofit/>
          </a:bodyPr>
          <a:lstStyle/>
          <a:p>
            <a:pPr marL="285750" indent="-285750">
              <a:buFont typeface="Arial" panose="020B0604020202020204" pitchFamily="34" charset="0"/>
              <a:buChar char="•"/>
            </a:pPr>
            <a:r>
              <a:rPr lang="en-US" sz="3000" dirty="0">
                <a:latin typeface="Arial" panose="020B0604020202020204" pitchFamily="34" charset="0"/>
                <a:cs typeface="Arial" panose="020B0604020202020204" pitchFamily="34" charset="0"/>
              </a:rPr>
              <a:t>Ensure students with the same form of the test are not sitting next to one another. The form number is found on the roster and the test ticket.</a:t>
            </a:r>
          </a:p>
          <a:p>
            <a:pPr marL="285750" indent="-285750"/>
            <a:r>
              <a:rPr lang="en-US" sz="3000" dirty="0">
                <a:latin typeface="Arial" panose="020B0604020202020204" pitchFamily="34" charset="0"/>
                <a:cs typeface="Arial" panose="020B0604020202020204" pitchFamily="34" charset="0"/>
              </a:rPr>
              <a:t>Assign students to seats based upon form </a:t>
            </a:r>
            <a:r>
              <a:rPr lang="en-US" sz="3000" dirty="0"/>
              <a:t>n</a:t>
            </a:r>
            <a:r>
              <a:rPr lang="en-US" sz="3000" dirty="0">
                <a:latin typeface="Arial" panose="020B0604020202020204" pitchFamily="34" charset="0"/>
                <a:cs typeface="Arial" panose="020B0604020202020204" pitchFamily="34" charset="0"/>
              </a:rPr>
              <a:t>umber.</a:t>
            </a:r>
          </a:p>
          <a:p>
            <a:pPr marL="285750" indent="-285750">
              <a:buFont typeface="Arial" panose="020B0604020202020204" pitchFamily="34" charset="0"/>
              <a:buChar char="•"/>
            </a:pPr>
            <a:r>
              <a:rPr lang="en-US" sz="3000" dirty="0"/>
              <a:t>Ensure students are seated so they cannot view another student’s work.</a:t>
            </a:r>
            <a:endParaRPr lang="en-US" sz="3000" dirty="0">
              <a:latin typeface="Arial" panose="020B0604020202020204" pitchFamily="34" charset="0"/>
              <a:cs typeface="Arial" panose="020B0604020202020204" pitchFamily="34" charset="0"/>
            </a:endParaRPr>
          </a:p>
          <a:p>
            <a:pPr marL="285750" indent="-285750"/>
            <a:r>
              <a:rPr lang="en-US" sz="3000" dirty="0"/>
              <a:t>Maintain a seating chart and return to SAC.</a:t>
            </a:r>
          </a:p>
          <a:p>
            <a:pPr marL="285750" indent="-285750"/>
            <a:r>
              <a:rPr lang="en-US" sz="3000" dirty="0"/>
              <a:t>Distribute the correct test ticket to each student. All responses from a student who answers questions using an incorrect test ticket will be deleted and the student will need to retest.</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25</a:t>
            </a:fld>
            <a:endParaRPr lang="en-US"/>
          </a:p>
        </p:txBody>
      </p:sp>
    </p:spTree>
    <p:extLst>
      <p:ext uri="{BB962C8B-B14F-4D97-AF65-F5344CB8AC3E}">
        <p14:creationId xmlns:p14="http://schemas.microsoft.com/office/powerpoint/2010/main" val="371318558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Display Assessment Information</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a:bodyPr>
          <a:lstStyle/>
          <a:p>
            <a:pPr marL="285750" indent="-285750">
              <a:buFont typeface="Arial" panose="020B0604020202020204" pitchFamily="34" charset="0"/>
              <a:buChar char="•"/>
            </a:pPr>
            <a:r>
              <a:rPr lang="en-US" sz="3000" dirty="0"/>
              <a:t>On testing days, TAs should prominently display the required information from the </a:t>
            </a:r>
            <a:r>
              <a:rPr lang="en-US" sz="3000" dirty="0">
                <a:highlight>
                  <a:srgbClr val="FFFF00"/>
                </a:highlight>
              </a:rPr>
              <a:t>Display Exam Information section of the DFA.</a:t>
            </a:r>
          </a:p>
          <a:p>
            <a:pPr marL="285750" indent="-285750">
              <a:buFont typeface="Arial" panose="020B0604020202020204" pitchFamily="34" charset="0"/>
              <a:buChar char="•"/>
            </a:pPr>
            <a:r>
              <a:rPr lang="en-US" sz="3000" dirty="0"/>
              <a:t>TAs should also display the statement to students about checking their work.</a:t>
            </a:r>
          </a:p>
        </p:txBody>
      </p:sp>
      <p:pic>
        <p:nvPicPr>
          <p:cNvPr id="6" name="Graphic 5" descr="Presentation with checklist with solid fill">
            <a:extLst>
              <a:ext uri="{FF2B5EF4-FFF2-40B4-BE49-F238E27FC236}">
                <a16:creationId xmlns:a16="http://schemas.microsoft.com/office/drawing/2014/main" id="{2CAABFE2-BC83-25FD-9A87-1132ECD346D9}"/>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9164053" y="4206875"/>
            <a:ext cx="2286000" cy="2286000"/>
          </a:xfrm>
          <a:prstGeom prst="rect">
            <a:avLst/>
          </a:prstGeom>
        </p:spPr>
      </p:pic>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26</a:t>
            </a:fld>
            <a:endParaRPr lang="en-US"/>
          </a:p>
        </p:txBody>
      </p:sp>
    </p:spTree>
    <p:extLst>
      <p:ext uri="{BB962C8B-B14F-4D97-AF65-F5344CB8AC3E}">
        <p14:creationId xmlns:p14="http://schemas.microsoft.com/office/powerpoint/2010/main" val="385328465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Backpacks, Monitoring</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a:xfrm>
            <a:off x="838200" y="1458686"/>
            <a:ext cx="10515600" cy="4718277"/>
          </a:xfrm>
        </p:spPr>
        <p:txBody>
          <a:bodyPr>
            <a:noAutofit/>
          </a:bodyPr>
          <a:lstStyle/>
          <a:p>
            <a:pPr marL="285750" indent="-285750"/>
            <a:r>
              <a:rPr lang="en-US" sz="3000" dirty="0"/>
              <a:t>Have students place backpacks along the perimeter of the room.</a:t>
            </a:r>
            <a:endParaRPr lang="en-US" sz="3000" dirty="0">
              <a:latin typeface="Arial" panose="020B0604020202020204" pitchFamily="34" charset="0"/>
              <a:cs typeface="Arial" panose="020B0604020202020204" pitchFamily="34" charset="0"/>
            </a:endParaRPr>
          </a:p>
          <a:p>
            <a:pPr marL="285750" indent="-285750"/>
            <a:r>
              <a:rPr lang="en-US" sz="3000" dirty="0"/>
              <a:t>Actively monitor during the test sessions. TAs/Proctors should not use electronic devices, plan lessons or grade student work while students are testing.</a:t>
            </a:r>
          </a:p>
          <a:p>
            <a:pPr marL="285750" indent="-285750"/>
            <a:r>
              <a:rPr lang="en-US" sz="3000" dirty="0">
                <a:latin typeface="Arial" panose="020B0604020202020204" pitchFamily="34" charset="0"/>
                <a:cs typeface="Arial" panose="020B0604020202020204" pitchFamily="34" charset="0"/>
              </a:rPr>
              <a:t>The responsibility of the TA/Proctor is to actively monitor and only to actively monitor the test session. </a:t>
            </a:r>
          </a:p>
          <a:p>
            <a:pPr marL="0" indent="0">
              <a:buNone/>
            </a:pPr>
            <a:endParaRPr lang="en-US" sz="3000" dirty="0"/>
          </a:p>
        </p:txBody>
      </p:sp>
      <p:pic>
        <p:nvPicPr>
          <p:cNvPr id="6" name="Graphic 5" descr="Backpack with solid fill">
            <a:extLst>
              <a:ext uri="{FF2B5EF4-FFF2-40B4-BE49-F238E27FC236}">
                <a16:creationId xmlns:a16="http://schemas.microsoft.com/office/drawing/2014/main" id="{C9070736-55EA-17F8-C098-C765BDAE7A9C}"/>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388268" y="4683375"/>
            <a:ext cx="1809500" cy="1809500"/>
          </a:xfrm>
          <a:prstGeom prst="rect">
            <a:avLst/>
          </a:prstGeom>
        </p:spPr>
      </p:pic>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27</a:t>
            </a:fld>
            <a:endParaRPr lang="en-US"/>
          </a:p>
        </p:txBody>
      </p:sp>
    </p:spTree>
    <p:extLst>
      <p:ext uri="{BB962C8B-B14F-4D97-AF65-F5344CB8AC3E}">
        <p14:creationId xmlns:p14="http://schemas.microsoft.com/office/powerpoint/2010/main" val="26765542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A538D1-F1CC-F640-9E84-63ABCA22B07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4AF146A-53F4-1FBA-C3CB-8D58606E13B0}"/>
              </a:ext>
            </a:extLst>
          </p:cNvPr>
          <p:cNvSpPr>
            <a:spLocks noGrp="1"/>
          </p:cNvSpPr>
          <p:nvPr>
            <p:ph type="title"/>
          </p:nvPr>
        </p:nvSpPr>
        <p:spPr/>
        <p:txBody>
          <a:bodyPr>
            <a:normAutofit/>
          </a:bodyPr>
          <a:lstStyle/>
          <a:p>
            <a:r>
              <a:rPr lang="en-US" dirty="0"/>
              <a:t>Testing Environment</a:t>
            </a:r>
          </a:p>
        </p:txBody>
      </p:sp>
      <p:sp>
        <p:nvSpPr>
          <p:cNvPr id="3" name="Content Placeholder 2">
            <a:extLst>
              <a:ext uri="{FF2B5EF4-FFF2-40B4-BE49-F238E27FC236}">
                <a16:creationId xmlns:a16="http://schemas.microsoft.com/office/drawing/2014/main" id="{F8A3D6D9-D4D1-C249-5EF4-700336A21783}"/>
              </a:ext>
            </a:extLst>
          </p:cNvPr>
          <p:cNvSpPr>
            <a:spLocks noGrp="1"/>
          </p:cNvSpPr>
          <p:nvPr>
            <p:ph idx="1"/>
          </p:nvPr>
        </p:nvSpPr>
        <p:spPr>
          <a:xfrm>
            <a:off x="838200" y="1690688"/>
            <a:ext cx="10515600" cy="4486275"/>
          </a:xfrm>
        </p:spPr>
        <p:txBody>
          <a:bodyPr>
            <a:noAutofit/>
          </a:bodyPr>
          <a:lstStyle/>
          <a:p>
            <a:pPr marL="285750" indent="-285750">
              <a:buFont typeface="Arial" panose="020B0604020202020204" pitchFamily="34" charset="0"/>
              <a:buChar char="•"/>
            </a:pPr>
            <a:r>
              <a:rPr lang="en-US" sz="3000" dirty="0">
                <a:latin typeface="Arial" panose="020B0604020202020204" pitchFamily="34" charset="0"/>
                <a:cs typeface="Arial" panose="020B0604020202020204" pitchFamily="34" charset="0"/>
              </a:rPr>
              <a:t>TAs should ensure a quiet environment free of distractions and noise.</a:t>
            </a:r>
          </a:p>
          <a:p>
            <a:pPr marL="285750" indent="-285750">
              <a:buFont typeface="Arial" panose="020B0604020202020204" pitchFamily="34" charset="0"/>
              <a:buChar char="•"/>
            </a:pPr>
            <a:r>
              <a:rPr lang="en-US" sz="3000" dirty="0"/>
              <a:t>Provide a positive approach to the assessments.</a:t>
            </a:r>
          </a:p>
        </p:txBody>
      </p:sp>
      <p:sp>
        <p:nvSpPr>
          <p:cNvPr id="5" name="Slide Number Placeholder 4">
            <a:extLst>
              <a:ext uri="{FF2B5EF4-FFF2-40B4-BE49-F238E27FC236}">
                <a16:creationId xmlns:a16="http://schemas.microsoft.com/office/drawing/2014/main" id="{5531C642-B603-AFFE-690C-B7DA204BA03B}"/>
              </a:ext>
            </a:extLst>
          </p:cNvPr>
          <p:cNvSpPr>
            <a:spLocks noGrp="1"/>
          </p:cNvSpPr>
          <p:nvPr>
            <p:ph type="sldNum" sz="quarter" idx="12"/>
          </p:nvPr>
        </p:nvSpPr>
        <p:spPr/>
        <p:txBody>
          <a:bodyPr/>
          <a:lstStyle/>
          <a:p>
            <a:fld id="{B24F5015-3417-4B27-A586-E4CCF4D77832}" type="slidenum">
              <a:rPr lang="en-US" smtClean="0"/>
              <a:t>28</a:t>
            </a:fld>
            <a:endParaRPr lang="en-US"/>
          </a:p>
        </p:txBody>
      </p:sp>
    </p:spTree>
    <p:extLst>
      <p:ext uri="{BB962C8B-B14F-4D97-AF65-F5344CB8AC3E}">
        <p14:creationId xmlns:p14="http://schemas.microsoft.com/office/powerpoint/2010/main" val="130370839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Administration Preparation</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29</a:t>
            </a:fld>
            <a:endParaRPr lang="en-US"/>
          </a:p>
        </p:txBody>
      </p:sp>
    </p:spTree>
    <p:extLst>
      <p:ext uri="{BB962C8B-B14F-4D97-AF65-F5344CB8AC3E}">
        <p14:creationId xmlns:p14="http://schemas.microsoft.com/office/powerpoint/2010/main" val="30015546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059E0A-4AC3-88C8-23C2-18470D33971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6350F02-0A19-6793-8A2F-B4FEFEE015DB}"/>
              </a:ext>
            </a:extLst>
          </p:cNvPr>
          <p:cNvSpPr>
            <a:spLocks noGrp="1"/>
          </p:cNvSpPr>
          <p:nvPr>
            <p:ph type="title"/>
          </p:nvPr>
        </p:nvSpPr>
        <p:spPr/>
        <p:txBody>
          <a:bodyPr/>
          <a:lstStyle/>
          <a:p>
            <a:r>
              <a:rPr lang="en-US" dirty="0"/>
              <a:t>Disclaimer</a:t>
            </a:r>
          </a:p>
        </p:txBody>
      </p:sp>
      <p:sp>
        <p:nvSpPr>
          <p:cNvPr id="3" name="Content Placeholder 2">
            <a:extLst>
              <a:ext uri="{FF2B5EF4-FFF2-40B4-BE49-F238E27FC236}">
                <a16:creationId xmlns:a16="http://schemas.microsoft.com/office/drawing/2014/main" id="{3C9D68BB-DEAF-C48C-ACD0-9A6F5F5DA008}"/>
              </a:ext>
            </a:extLst>
          </p:cNvPr>
          <p:cNvSpPr>
            <a:spLocks noGrp="1"/>
          </p:cNvSpPr>
          <p:nvPr>
            <p:ph idx="1"/>
          </p:nvPr>
        </p:nvSpPr>
        <p:spPr/>
        <p:txBody>
          <a:bodyPr>
            <a:noAutofit/>
          </a:bodyPr>
          <a:lstStyle/>
          <a:p>
            <a:r>
              <a:rPr lang="en-US" dirty="0"/>
              <a:t>Since this document contains the PDE logo, please adhere to the following guidelines as you use this document:</a:t>
            </a:r>
          </a:p>
          <a:p>
            <a:r>
              <a:rPr lang="en-US" dirty="0"/>
              <a:t>You may edit the slides on pages </a:t>
            </a:r>
            <a:r>
              <a:rPr lang="en-US" dirty="0">
                <a:highlight>
                  <a:srgbClr val="00FFFF"/>
                </a:highlight>
              </a:rPr>
              <a:t>1, 13, 14, 48, 51, 53, 87, 90 and 93. </a:t>
            </a:r>
            <a:r>
              <a:rPr lang="en-US" dirty="0"/>
              <a:t>These slides contain information specific to your LEA.  </a:t>
            </a:r>
          </a:p>
          <a:p>
            <a:r>
              <a:rPr lang="en-US" dirty="0"/>
              <a:t>If you are only administering the PSSA assessments, you may delete the slides for the Keystone Exams, and vice-versa. </a:t>
            </a:r>
          </a:p>
          <a:p>
            <a:r>
              <a:rPr lang="en-US" dirty="0"/>
              <a:t>The content of other slides should not be edited. </a:t>
            </a:r>
          </a:p>
          <a:p>
            <a:r>
              <a:rPr lang="en-US" dirty="0"/>
              <a:t>You may edit the order of the slides and add slides with specific LEA information as needed.</a:t>
            </a:r>
          </a:p>
        </p:txBody>
      </p:sp>
      <p:sp>
        <p:nvSpPr>
          <p:cNvPr id="4" name="Slide Number Placeholder 3">
            <a:extLst>
              <a:ext uri="{FF2B5EF4-FFF2-40B4-BE49-F238E27FC236}">
                <a16:creationId xmlns:a16="http://schemas.microsoft.com/office/drawing/2014/main" id="{8AA6D7B7-0274-6090-CB72-0BAE6B9C2D60}"/>
              </a:ext>
            </a:extLst>
          </p:cNvPr>
          <p:cNvSpPr>
            <a:spLocks noGrp="1"/>
          </p:cNvSpPr>
          <p:nvPr>
            <p:ph type="sldNum" sz="quarter" idx="12"/>
          </p:nvPr>
        </p:nvSpPr>
        <p:spPr/>
        <p:txBody>
          <a:bodyPr/>
          <a:lstStyle/>
          <a:p>
            <a:fld id="{B24F5015-3417-4B27-A586-E4CCF4D77832}" type="slidenum">
              <a:rPr lang="en-US" smtClean="0"/>
              <a:t>3</a:t>
            </a:fld>
            <a:endParaRPr lang="en-US"/>
          </a:p>
        </p:txBody>
      </p:sp>
    </p:spTree>
    <p:extLst>
      <p:ext uri="{BB962C8B-B14F-4D97-AF65-F5344CB8AC3E}">
        <p14:creationId xmlns:p14="http://schemas.microsoft.com/office/powerpoint/2010/main" val="66294250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normAutofit/>
          </a:bodyPr>
          <a:lstStyle/>
          <a:p>
            <a:r>
              <a:rPr lang="en-US" dirty="0"/>
              <a:t>Preparation for Testing</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a:xfrm>
            <a:off x="838200" y="1690688"/>
            <a:ext cx="10515600" cy="4486275"/>
          </a:xfrm>
        </p:spPr>
        <p:txBody>
          <a:bodyPr>
            <a:noAutofit/>
          </a:bodyPr>
          <a:lstStyle/>
          <a:p>
            <a:pPr marL="285750" indent="-285750"/>
            <a:r>
              <a:rPr lang="en-US" sz="3000" dirty="0">
                <a:latin typeface="Arial" panose="020B0604020202020204" pitchFamily="34" charset="0"/>
                <a:cs typeface="Arial" panose="020B0604020202020204" pitchFamily="34" charset="0"/>
              </a:rPr>
              <a:t>Provide ample opportunity for students to practice using the test platform via </a:t>
            </a:r>
            <a:r>
              <a:rPr lang="en-US" sz="3000" dirty="0"/>
              <a:t>Online Tools Training (OTTs), </a:t>
            </a:r>
            <a:r>
              <a:rPr lang="en-US" sz="3000" dirty="0">
                <a:latin typeface="Arial" panose="020B0604020202020204" pitchFamily="34" charset="0"/>
                <a:cs typeface="Arial" panose="020B0604020202020204" pitchFamily="34" charset="0"/>
              </a:rPr>
              <a:t>CDT, Firefly, and/or Online Tutorials. </a:t>
            </a:r>
          </a:p>
          <a:p>
            <a:pPr marL="285750" indent="-285750">
              <a:buFont typeface="Arial" panose="020B0604020202020204" pitchFamily="34" charset="0"/>
              <a:buChar char="•"/>
            </a:pPr>
            <a:r>
              <a:rPr lang="en-US" sz="3000" dirty="0"/>
              <a:t>Link for OTTs </a:t>
            </a:r>
            <a:r>
              <a:rPr lang="en-US" sz="3000" dirty="0">
                <a:hlinkClick r:id="rId3"/>
              </a:rPr>
              <a:t>https://portal.te.drcedirect.com/PA</a:t>
            </a:r>
            <a:r>
              <a:rPr lang="en-US" sz="3000" dirty="0"/>
              <a:t> </a:t>
            </a:r>
          </a:p>
          <a:p>
            <a:pPr marL="285750" indent="-285750">
              <a:buFont typeface="Arial" panose="020B0604020202020204" pitchFamily="34" charset="0"/>
              <a:buChar char="•"/>
            </a:pPr>
            <a:r>
              <a:rPr lang="en-US" sz="3000" dirty="0"/>
              <a:t>OTTs blank mathematics questions can be used as formative assessments.</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30</a:t>
            </a:fld>
            <a:endParaRPr lang="en-US"/>
          </a:p>
        </p:txBody>
      </p:sp>
    </p:spTree>
    <p:extLst>
      <p:ext uri="{BB962C8B-B14F-4D97-AF65-F5344CB8AC3E}">
        <p14:creationId xmlns:p14="http://schemas.microsoft.com/office/powerpoint/2010/main" val="181373603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1BDDBD-C922-9301-3969-F53E2D066B5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05912EE-006C-660D-882E-F7D7237D6754}"/>
              </a:ext>
            </a:extLst>
          </p:cNvPr>
          <p:cNvSpPr>
            <a:spLocks noGrp="1"/>
          </p:cNvSpPr>
          <p:nvPr>
            <p:ph type="title"/>
          </p:nvPr>
        </p:nvSpPr>
        <p:spPr/>
        <p:txBody>
          <a:bodyPr>
            <a:normAutofit/>
          </a:bodyPr>
          <a:lstStyle/>
          <a:p>
            <a:r>
              <a:rPr lang="en-US" dirty="0"/>
              <a:t>PSSA Resources  </a:t>
            </a:r>
          </a:p>
        </p:txBody>
      </p:sp>
      <p:sp>
        <p:nvSpPr>
          <p:cNvPr id="3" name="Content Placeholder 2">
            <a:extLst>
              <a:ext uri="{FF2B5EF4-FFF2-40B4-BE49-F238E27FC236}">
                <a16:creationId xmlns:a16="http://schemas.microsoft.com/office/drawing/2014/main" id="{A1BF5C1E-C322-FD7F-2FBD-B92A9BE33485}"/>
              </a:ext>
            </a:extLst>
          </p:cNvPr>
          <p:cNvSpPr>
            <a:spLocks noGrp="1"/>
          </p:cNvSpPr>
          <p:nvPr>
            <p:ph idx="1"/>
          </p:nvPr>
        </p:nvSpPr>
        <p:spPr>
          <a:xfrm>
            <a:off x="838200" y="1690688"/>
            <a:ext cx="10515600" cy="4486275"/>
          </a:xfrm>
        </p:spPr>
        <p:txBody>
          <a:bodyPr>
            <a:noAutofit/>
          </a:bodyPr>
          <a:lstStyle/>
          <a:p>
            <a:pPr marL="285750" indent="-285750"/>
            <a:r>
              <a:rPr lang="en-US" sz="3000" dirty="0"/>
              <a:t>The </a:t>
            </a:r>
            <a:r>
              <a:rPr lang="en-US" sz="3000" dirty="0">
                <a:hlinkClick r:id="rId3"/>
              </a:rPr>
              <a:t>PSSA</a:t>
            </a:r>
            <a:r>
              <a:rPr lang="en-US" sz="3000" dirty="0"/>
              <a:t> page of the PDE </a:t>
            </a:r>
            <a:r>
              <a:rPr lang="en-US" sz="3000" dirty="0">
                <a:latin typeface="Arial" panose="020B0604020202020204" pitchFamily="34" charset="0"/>
                <a:cs typeface="Arial" panose="020B0604020202020204" pitchFamily="34" charset="0"/>
              </a:rPr>
              <a:t>website contains numerous resources</a:t>
            </a:r>
          </a:p>
          <a:p>
            <a:pPr marL="742950" lvl="1" indent="-285750"/>
            <a:r>
              <a:rPr lang="en-US" sz="2700" dirty="0"/>
              <a:t>Test Design documents</a:t>
            </a:r>
            <a:endParaRPr lang="en-US" sz="2700" dirty="0">
              <a:latin typeface="Arial" panose="020B0604020202020204" pitchFamily="34" charset="0"/>
              <a:cs typeface="Arial" panose="020B0604020202020204" pitchFamily="34" charset="0"/>
            </a:endParaRPr>
          </a:p>
          <a:p>
            <a:pPr marL="742950" lvl="1" indent="-285750"/>
            <a:r>
              <a:rPr lang="en-US" sz="2700" dirty="0"/>
              <a:t>Assessment Anchors and Eligible Content documents</a:t>
            </a:r>
          </a:p>
          <a:p>
            <a:pPr marL="742950" lvl="1" indent="-285750"/>
            <a:r>
              <a:rPr lang="en-US" sz="2700" dirty="0">
                <a:latin typeface="Arial" panose="020B0604020202020204" pitchFamily="34" charset="0"/>
                <a:cs typeface="Arial" panose="020B0604020202020204" pitchFamily="34" charset="0"/>
              </a:rPr>
              <a:t>PSSA Glossary for ELA, Mathematics, Science</a:t>
            </a:r>
          </a:p>
          <a:p>
            <a:pPr marL="742950" lvl="1" indent="-285750"/>
            <a:r>
              <a:rPr lang="en-US" sz="2700" dirty="0"/>
              <a:t>Mathematics Reference Sheets - English, Spanish</a:t>
            </a:r>
          </a:p>
          <a:p>
            <a:pPr marL="742950" lvl="1" indent="-285750"/>
            <a:r>
              <a:rPr lang="en-US" sz="2700" dirty="0"/>
              <a:t>Writer’s Checklist</a:t>
            </a:r>
          </a:p>
          <a:p>
            <a:pPr marL="742950" lvl="1" indent="-285750"/>
            <a:r>
              <a:rPr lang="en-US" sz="2700" dirty="0"/>
              <a:t>Item Samplers and Scoring Guidelines</a:t>
            </a:r>
          </a:p>
          <a:p>
            <a:pPr marL="742950" lvl="1" indent="-285750"/>
            <a:r>
              <a:rPr lang="en-US" sz="2700" dirty="0">
                <a:latin typeface="Arial" panose="020B0604020202020204" pitchFamily="34" charset="0"/>
                <a:cs typeface="Arial" panose="020B0604020202020204" pitchFamily="34" charset="0"/>
              </a:rPr>
              <a:t>PDE Calculator Policy </a:t>
            </a:r>
          </a:p>
          <a:p>
            <a:pPr marL="742950" lvl="1" indent="-285750"/>
            <a:r>
              <a:rPr lang="en-US" sz="2700" dirty="0"/>
              <a:t>Desmos Online Calculator document</a:t>
            </a:r>
            <a:endParaRPr lang="en-US" sz="2700" dirty="0">
              <a:latin typeface="Arial" panose="020B0604020202020204" pitchFamily="34" charset="0"/>
              <a:cs typeface="Arial" panose="020B0604020202020204" pitchFamily="34" charset="0"/>
            </a:endParaRPr>
          </a:p>
          <a:p>
            <a:pPr marL="285750" indent="-285750"/>
            <a:endParaRPr lang="en-US" sz="3000" dirty="0">
              <a:latin typeface="Arial" panose="020B0604020202020204" pitchFamily="34" charset="0"/>
              <a:cs typeface="Arial" panose="020B0604020202020204" pitchFamily="34" charset="0"/>
            </a:endParaRPr>
          </a:p>
          <a:p>
            <a:pPr marL="285750" indent="-285750"/>
            <a:endParaRPr lang="en-US" sz="3000" dirty="0">
              <a:highlight>
                <a:srgbClr val="FFFF00"/>
              </a:highlight>
              <a:latin typeface="Arial" panose="020B0604020202020204" pitchFamily="34" charset="0"/>
              <a:cs typeface="Arial" panose="020B0604020202020204" pitchFamily="34" charset="0"/>
            </a:endParaRPr>
          </a:p>
        </p:txBody>
      </p:sp>
      <p:sp>
        <p:nvSpPr>
          <p:cNvPr id="5" name="Slide Number Placeholder 4">
            <a:extLst>
              <a:ext uri="{FF2B5EF4-FFF2-40B4-BE49-F238E27FC236}">
                <a16:creationId xmlns:a16="http://schemas.microsoft.com/office/drawing/2014/main" id="{C07E0714-3FFE-5870-0CDA-A65165326A6F}"/>
              </a:ext>
            </a:extLst>
          </p:cNvPr>
          <p:cNvSpPr>
            <a:spLocks noGrp="1"/>
          </p:cNvSpPr>
          <p:nvPr>
            <p:ph type="sldNum" sz="quarter" idx="12"/>
          </p:nvPr>
        </p:nvSpPr>
        <p:spPr/>
        <p:txBody>
          <a:bodyPr/>
          <a:lstStyle/>
          <a:p>
            <a:fld id="{B24F5015-3417-4B27-A586-E4CCF4D77832}" type="slidenum">
              <a:rPr lang="en-US" smtClean="0"/>
              <a:t>31</a:t>
            </a:fld>
            <a:endParaRPr lang="en-US"/>
          </a:p>
        </p:txBody>
      </p:sp>
    </p:spTree>
    <p:extLst>
      <p:ext uri="{BB962C8B-B14F-4D97-AF65-F5344CB8AC3E}">
        <p14:creationId xmlns:p14="http://schemas.microsoft.com/office/powerpoint/2010/main" val="394858017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D9A2CB-037A-731F-F2B6-E159C22983D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27D275E-09A2-FEC5-C806-8C10C61EB5D3}"/>
              </a:ext>
            </a:extLst>
          </p:cNvPr>
          <p:cNvSpPr>
            <a:spLocks noGrp="1"/>
          </p:cNvSpPr>
          <p:nvPr>
            <p:ph type="title"/>
          </p:nvPr>
        </p:nvSpPr>
        <p:spPr/>
        <p:txBody>
          <a:bodyPr>
            <a:normAutofit/>
          </a:bodyPr>
          <a:lstStyle/>
          <a:p>
            <a:r>
              <a:rPr lang="en-US" dirty="0"/>
              <a:t>Keystone Resources  </a:t>
            </a:r>
          </a:p>
        </p:txBody>
      </p:sp>
      <p:sp>
        <p:nvSpPr>
          <p:cNvPr id="3" name="Content Placeholder 2">
            <a:extLst>
              <a:ext uri="{FF2B5EF4-FFF2-40B4-BE49-F238E27FC236}">
                <a16:creationId xmlns:a16="http://schemas.microsoft.com/office/drawing/2014/main" id="{8E8F8AB9-E695-6A02-3128-48CD253DF02B}"/>
              </a:ext>
            </a:extLst>
          </p:cNvPr>
          <p:cNvSpPr>
            <a:spLocks noGrp="1"/>
          </p:cNvSpPr>
          <p:nvPr>
            <p:ph idx="1"/>
          </p:nvPr>
        </p:nvSpPr>
        <p:spPr>
          <a:xfrm>
            <a:off x="838200" y="1690688"/>
            <a:ext cx="10515600" cy="4486275"/>
          </a:xfrm>
        </p:spPr>
        <p:txBody>
          <a:bodyPr>
            <a:noAutofit/>
          </a:bodyPr>
          <a:lstStyle/>
          <a:p>
            <a:pPr marL="285750" indent="-285750"/>
            <a:r>
              <a:rPr lang="en-US" sz="3000" dirty="0"/>
              <a:t>The </a:t>
            </a:r>
            <a:r>
              <a:rPr lang="en-US" sz="3000" dirty="0">
                <a:hlinkClick r:id="rId3"/>
              </a:rPr>
              <a:t>Keystone Exams</a:t>
            </a:r>
            <a:r>
              <a:rPr lang="en-US" sz="3000" dirty="0"/>
              <a:t> page of the PDE </a:t>
            </a:r>
            <a:r>
              <a:rPr lang="en-US" sz="3000" dirty="0">
                <a:latin typeface="Arial" panose="020B0604020202020204" pitchFamily="34" charset="0"/>
                <a:cs typeface="Arial" panose="020B0604020202020204" pitchFamily="34" charset="0"/>
              </a:rPr>
              <a:t>website contains numerous resources</a:t>
            </a:r>
          </a:p>
          <a:p>
            <a:pPr marL="742950" lvl="1" indent="-285750"/>
            <a:r>
              <a:rPr lang="en-US" sz="2700" dirty="0"/>
              <a:t>Test Design documents</a:t>
            </a:r>
            <a:endParaRPr lang="en-US" sz="2700" dirty="0">
              <a:latin typeface="Arial" panose="020B0604020202020204" pitchFamily="34" charset="0"/>
              <a:cs typeface="Arial" panose="020B0604020202020204" pitchFamily="34" charset="0"/>
            </a:endParaRPr>
          </a:p>
          <a:p>
            <a:pPr marL="742950" lvl="1" indent="-285750"/>
            <a:r>
              <a:rPr lang="en-US" sz="2700" dirty="0"/>
              <a:t>Assessment Anchors and Eligible Content documents</a:t>
            </a:r>
          </a:p>
          <a:p>
            <a:pPr marL="742950" lvl="1" indent="-285750"/>
            <a:r>
              <a:rPr lang="en-US" sz="2700" dirty="0">
                <a:latin typeface="Arial" panose="020B0604020202020204" pitchFamily="34" charset="0"/>
                <a:cs typeface="Arial" panose="020B0604020202020204" pitchFamily="34" charset="0"/>
              </a:rPr>
              <a:t>Algebra I </a:t>
            </a:r>
            <a:r>
              <a:rPr lang="en-US" sz="2700" dirty="0"/>
              <a:t>Reference Sheet - English, Spanish and </a:t>
            </a:r>
            <a:r>
              <a:rPr lang="en-US" sz="2700" dirty="0">
                <a:latin typeface="Arial" panose="020B0604020202020204" pitchFamily="34" charset="0"/>
                <a:cs typeface="Arial" panose="020B0604020202020204" pitchFamily="34" charset="0"/>
              </a:rPr>
              <a:t>Glossary</a:t>
            </a:r>
          </a:p>
          <a:p>
            <a:pPr marL="742950" lvl="1" indent="-285750"/>
            <a:r>
              <a:rPr lang="en-US" sz="2700" dirty="0"/>
              <a:t>Item Samplers and </a:t>
            </a:r>
          </a:p>
          <a:p>
            <a:pPr marL="742950" lvl="1" indent="-285750"/>
            <a:r>
              <a:rPr lang="en-US" sz="2700" dirty="0"/>
              <a:t>General Scoring Guidelines</a:t>
            </a:r>
          </a:p>
          <a:p>
            <a:pPr marL="742950" lvl="1" indent="-285750"/>
            <a:r>
              <a:rPr lang="en-US" sz="2700" dirty="0">
                <a:latin typeface="Arial" panose="020B0604020202020204" pitchFamily="34" charset="0"/>
                <a:cs typeface="Arial" panose="020B0604020202020204" pitchFamily="34" charset="0"/>
              </a:rPr>
              <a:t>PDE Calculator Policy </a:t>
            </a:r>
          </a:p>
          <a:p>
            <a:pPr marL="742950" lvl="1" indent="-285750"/>
            <a:r>
              <a:rPr lang="en-US" sz="2700" dirty="0"/>
              <a:t>Desmos Online Calculator document</a:t>
            </a:r>
            <a:endParaRPr lang="en-US" sz="2700" dirty="0">
              <a:latin typeface="Arial" panose="020B0604020202020204" pitchFamily="34" charset="0"/>
              <a:cs typeface="Arial" panose="020B0604020202020204" pitchFamily="34" charset="0"/>
            </a:endParaRPr>
          </a:p>
          <a:p>
            <a:pPr marL="285750" indent="-285750"/>
            <a:endParaRPr lang="en-US" sz="3000" dirty="0">
              <a:latin typeface="Arial" panose="020B0604020202020204" pitchFamily="34" charset="0"/>
              <a:cs typeface="Arial" panose="020B0604020202020204" pitchFamily="34" charset="0"/>
            </a:endParaRPr>
          </a:p>
          <a:p>
            <a:pPr marL="285750" indent="-285750"/>
            <a:endParaRPr lang="en-US" sz="3000" dirty="0">
              <a:highlight>
                <a:srgbClr val="FFFF00"/>
              </a:highlight>
              <a:latin typeface="Arial" panose="020B0604020202020204" pitchFamily="34" charset="0"/>
              <a:cs typeface="Arial" panose="020B0604020202020204" pitchFamily="34" charset="0"/>
            </a:endParaRPr>
          </a:p>
        </p:txBody>
      </p:sp>
      <p:sp>
        <p:nvSpPr>
          <p:cNvPr id="5" name="Slide Number Placeholder 4">
            <a:extLst>
              <a:ext uri="{FF2B5EF4-FFF2-40B4-BE49-F238E27FC236}">
                <a16:creationId xmlns:a16="http://schemas.microsoft.com/office/drawing/2014/main" id="{D1FEE709-3AAF-F221-455B-959FFCB419AA}"/>
              </a:ext>
            </a:extLst>
          </p:cNvPr>
          <p:cNvSpPr>
            <a:spLocks noGrp="1"/>
          </p:cNvSpPr>
          <p:nvPr>
            <p:ph type="sldNum" sz="quarter" idx="12"/>
          </p:nvPr>
        </p:nvSpPr>
        <p:spPr/>
        <p:txBody>
          <a:bodyPr/>
          <a:lstStyle/>
          <a:p>
            <a:fld id="{B24F5015-3417-4B27-A586-E4CCF4D77832}" type="slidenum">
              <a:rPr lang="en-US" smtClean="0"/>
              <a:t>32</a:t>
            </a:fld>
            <a:endParaRPr lang="en-US"/>
          </a:p>
        </p:txBody>
      </p:sp>
    </p:spTree>
    <p:extLst>
      <p:ext uri="{BB962C8B-B14F-4D97-AF65-F5344CB8AC3E}">
        <p14:creationId xmlns:p14="http://schemas.microsoft.com/office/powerpoint/2010/main" val="21209644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PSTAT</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33</a:t>
            </a:fld>
            <a:endParaRPr lang="en-US"/>
          </a:p>
        </p:txBody>
      </p:sp>
    </p:spTree>
    <p:extLst>
      <p:ext uri="{BB962C8B-B14F-4D97-AF65-F5344CB8AC3E}">
        <p14:creationId xmlns:p14="http://schemas.microsoft.com/office/powerpoint/2010/main" val="320403511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PSTAT Requirements</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a:bodyPr>
          <a:lstStyle/>
          <a:p>
            <a:pPr marL="285750" indent="-285750"/>
            <a:r>
              <a:rPr lang="en-US" sz="3000" dirty="0"/>
              <a:t>TAs, proctors, TSS, PCAs, and student teachers employed by the LEA must complete the TA modules annually and p</a:t>
            </a:r>
            <a:r>
              <a:rPr lang="en-US" sz="3000" dirty="0">
                <a:latin typeface="Arial" panose="020B0604020202020204" pitchFamily="34" charset="0"/>
                <a:cs typeface="Arial" panose="020B0604020202020204" pitchFamily="34" charset="0"/>
              </a:rPr>
              <a:t>rovide an electronic or  paper copy of PSTAT certificate to SAC.</a:t>
            </a:r>
            <a:endParaRPr lang="en-US" sz="3000" dirty="0"/>
          </a:p>
          <a:p>
            <a:pPr marL="285750" indent="-285750">
              <a:buFont typeface="Arial" panose="020B0604020202020204" pitchFamily="34" charset="0"/>
              <a:buChar char="•"/>
            </a:pPr>
            <a:r>
              <a:rPr lang="en-US" sz="3000" dirty="0">
                <a:latin typeface="Arial" panose="020B0604020202020204" pitchFamily="34" charset="0"/>
                <a:cs typeface="Arial" panose="020B0604020202020204" pitchFamily="34" charset="0"/>
              </a:rPr>
              <a:t>Student teachers observing testing rooms also complete the PSTAT. </a:t>
            </a:r>
          </a:p>
          <a:p>
            <a:pPr marL="285750" indent="-285750">
              <a:buFont typeface="Arial" panose="020B0604020202020204" pitchFamily="34" charset="0"/>
              <a:buChar char="•"/>
            </a:pPr>
            <a:r>
              <a:rPr lang="en-US" sz="3000" dirty="0">
                <a:hlinkClick r:id="rId2"/>
              </a:rPr>
              <a:t>www.pstattraining.net</a:t>
            </a:r>
            <a:r>
              <a:rPr lang="en-US" sz="3000" dirty="0"/>
              <a:t> </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34</a:t>
            </a:fld>
            <a:endParaRPr lang="en-US"/>
          </a:p>
        </p:txBody>
      </p:sp>
    </p:spTree>
    <p:extLst>
      <p:ext uri="{BB962C8B-B14F-4D97-AF65-F5344CB8AC3E}">
        <p14:creationId xmlns:p14="http://schemas.microsoft.com/office/powerpoint/2010/main" val="287042426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sz="6000" dirty="0">
                <a:latin typeface="Arial" panose="020B0604020202020204" pitchFamily="34" charset="0"/>
                <a:cs typeface="Arial" panose="020B0604020202020204" pitchFamily="34" charset="0"/>
              </a:rPr>
              <a:t>Directions for Administration</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35</a:t>
            </a:fld>
            <a:endParaRPr lang="en-US"/>
          </a:p>
        </p:txBody>
      </p:sp>
    </p:spTree>
    <p:extLst>
      <p:ext uri="{BB962C8B-B14F-4D97-AF65-F5344CB8AC3E}">
        <p14:creationId xmlns:p14="http://schemas.microsoft.com/office/powerpoint/2010/main" val="203222597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PSSA DFAs</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a:bodyPr>
          <a:lstStyle/>
          <a:p>
            <a:pPr marL="285750" indent="-285750">
              <a:buFont typeface="Arial" panose="020B0604020202020204" pitchFamily="34" charset="0"/>
              <a:buChar char="•"/>
            </a:pPr>
            <a:r>
              <a:rPr lang="en-US" sz="3000" dirty="0">
                <a:latin typeface="Arial" panose="020B0604020202020204" pitchFamily="34" charset="0"/>
                <a:cs typeface="Arial" panose="020B0604020202020204" pitchFamily="34" charset="0"/>
              </a:rPr>
              <a:t>TAs should consult DFAs for specific directions which are read to students </a:t>
            </a:r>
          </a:p>
          <a:p>
            <a:pPr marL="285750" indent="-285750">
              <a:buFont typeface="Arial" panose="020B0604020202020204" pitchFamily="34" charset="0"/>
              <a:buChar char="•"/>
            </a:pPr>
            <a:r>
              <a:rPr lang="en-US" sz="3000" dirty="0"/>
              <a:t>PSSA</a:t>
            </a:r>
          </a:p>
          <a:p>
            <a:pPr marL="742950" lvl="1" indent="-285750"/>
            <a:r>
              <a:rPr lang="en-US" sz="2700" dirty="0">
                <a:latin typeface="Arial" panose="020B0604020202020204" pitchFamily="34" charset="0"/>
                <a:cs typeface="Arial" panose="020B0604020202020204" pitchFamily="34" charset="0"/>
              </a:rPr>
              <a:t>There are separate DFAs for each content area: ELA, Mathematics, and Science</a:t>
            </a:r>
          </a:p>
          <a:p>
            <a:pPr marL="742950" lvl="1" indent="-285750"/>
            <a:r>
              <a:rPr lang="en-US" sz="2700" dirty="0"/>
              <a:t>There are two separate Spanish DFAs: Mathematics and Science</a:t>
            </a:r>
            <a:endParaRPr lang="en-US" sz="2700" dirty="0">
              <a:latin typeface="Arial" panose="020B0604020202020204" pitchFamily="34" charset="0"/>
              <a:cs typeface="Arial" panose="020B0604020202020204" pitchFamily="34" charset="0"/>
            </a:endParaRPr>
          </a:p>
          <a:p>
            <a:pPr marL="0" indent="0">
              <a:buNone/>
            </a:pPr>
            <a:endParaRPr lang="en-US" dirty="0"/>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36</a:t>
            </a:fld>
            <a:endParaRPr lang="en-US" dirty="0"/>
          </a:p>
        </p:txBody>
      </p:sp>
    </p:spTree>
    <p:extLst>
      <p:ext uri="{BB962C8B-B14F-4D97-AF65-F5344CB8AC3E}">
        <p14:creationId xmlns:p14="http://schemas.microsoft.com/office/powerpoint/2010/main" val="384886979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D7A10B-0E5E-B053-BE24-BB33FDD65C7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90EA797-2246-0189-4E52-31FABC3EFF6D}"/>
              </a:ext>
            </a:extLst>
          </p:cNvPr>
          <p:cNvSpPr>
            <a:spLocks noGrp="1"/>
          </p:cNvSpPr>
          <p:nvPr>
            <p:ph type="title"/>
          </p:nvPr>
        </p:nvSpPr>
        <p:spPr/>
        <p:txBody>
          <a:bodyPr/>
          <a:lstStyle/>
          <a:p>
            <a:r>
              <a:rPr lang="en-US" dirty="0"/>
              <a:t>Keystone Exam DFAs</a:t>
            </a:r>
          </a:p>
        </p:txBody>
      </p:sp>
      <p:sp>
        <p:nvSpPr>
          <p:cNvPr id="3" name="Content Placeholder 2">
            <a:extLst>
              <a:ext uri="{FF2B5EF4-FFF2-40B4-BE49-F238E27FC236}">
                <a16:creationId xmlns:a16="http://schemas.microsoft.com/office/drawing/2014/main" id="{4AB31CC0-AAD4-857A-DB46-897C92312CC8}"/>
              </a:ext>
            </a:extLst>
          </p:cNvPr>
          <p:cNvSpPr>
            <a:spLocks noGrp="1"/>
          </p:cNvSpPr>
          <p:nvPr>
            <p:ph idx="1"/>
          </p:nvPr>
        </p:nvSpPr>
        <p:spPr/>
        <p:txBody>
          <a:bodyPr>
            <a:normAutofit/>
          </a:bodyPr>
          <a:lstStyle/>
          <a:p>
            <a:pPr marL="285750" indent="-285750">
              <a:buFont typeface="Arial" panose="020B0604020202020204" pitchFamily="34" charset="0"/>
              <a:buChar char="•"/>
            </a:pPr>
            <a:r>
              <a:rPr lang="en-US" sz="3000" dirty="0">
                <a:latin typeface="Arial" panose="020B0604020202020204" pitchFamily="34" charset="0"/>
                <a:cs typeface="Arial" panose="020B0604020202020204" pitchFamily="34" charset="0"/>
              </a:rPr>
              <a:t>TAs should consult DFAs for specific directions which are read to students </a:t>
            </a:r>
          </a:p>
          <a:p>
            <a:pPr marL="285750" indent="-285750">
              <a:buFont typeface="Arial" panose="020B0604020202020204" pitchFamily="34" charset="0"/>
              <a:buChar char="•"/>
            </a:pPr>
            <a:r>
              <a:rPr lang="en-US" sz="3000" dirty="0"/>
              <a:t>Keystone Exams</a:t>
            </a:r>
          </a:p>
          <a:p>
            <a:pPr marL="742950" lvl="1" indent="-285750"/>
            <a:r>
              <a:rPr lang="en-US" sz="2700" dirty="0"/>
              <a:t>There is one DFA for all three content areas: Algebra I, Biology, and Literature </a:t>
            </a:r>
          </a:p>
          <a:p>
            <a:pPr marL="742950" lvl="1" indent="-285750"/>
            <a:r>
              <a:rPr lang="en-US" sz="2700" dirty="0"/>
              <a:t>There are two separate Spanish DFAs: Algebra I and Biology</a:t>
            </a:r>
          </a:p>
          <a:p>
            <a:pPr marL="742950" lvl="1" indent="-285750">
              <a:buFont typeface="Courier New" panose="02070309020205020404" pitchFamily="49" charset="0"/>
              <a:buChar char="o"/>
            </a:pPr>
            <a:endParaRPr lang="en-US" sz="2800" dirty="0">
              <a:latin typeface="Arial" panose="020B0604020202020204" pitchFamily="34" charset="0"/>
              <a:cs typeface="Arial" panose="020B0604020202020204" pitchFamily="34" charset="0"/>
            </a:endParaRPr>
          </a:p>
          <a:p>
            <a:pPr marL="0" indent="0">
              <a:buNone/>
            </a:pPr>
            <a:endParaRPr lang="en-US" dirty="0"/>
          </a:p>
        </p:txBody>
      </p:sp>
      <p:sp>
        <p:nvSpPr>
          <p:cNvPr id="5" name="Slide Number Placeholder 4">
            <a:extLst>
              <a:ext uri="{FF2B5EF4-FFF2-40B4-BE49-F238E27FC236}">
                <a16:creationId xmlns:a16="http://schemas.microsoft.com/office/drawing/2014/main" id="{D5CA6279-AA59-D1E5-F10A-AF970C152289}"/>
              </a:ext>
            </a:extLst>
          </p:cNvPr>
          <p:cNvSpPr>
            <a:spLocks noGrp="1"/>
          </p:cNvSpPr>
          <p:nvPr>
            <p:ph type="sldNum" sz="quarter" idx="12"/>
          </p:nvPr>
        </p:nvSpPr>
        <p:spPr/>
        <p:txBody>
          <a:bodyPr/>
          <a:lstStyle/>
          <a:p>
            <a:fld id="{B24F5015-3417-4B27-A586-E4CCF4D77832}" type="slidenum">
              <a:rPr lang="en-US" smtClean="0"/>
              <a:t>37</a:t>
            </a:fld>
            <a:endParaRPr lang="en-US" dirty="0"/>
          </a:p>
        </p:txBody>
      </p:sp>
    </p:spTree>
    <p:extLst>
      <p:ext uri="{BB962C8B-B14F-4D97-AF65-F5344CB8AC3E}">
        <p14:creationId xmlns:p14="http://schemas.microsoft.com/office/powerpoint/2010/main" val="1332747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B4478D-E405-12C5-E558-C9651E546D5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E4178D-4B1D-1422-67C7-0EB7C2AE958A}"/>
              </a:ext>
            </a:extLst>
          </p:cNvPr>
          <p:cNvSpPr>
            <a:spLocks noGrp="1"/>
          </p:cNvSpPr>
          <p:nvPr>
            <p:ph type="title"/>
          </p:nvPr>
        </p:nvSpPr>
        <p:spPr/>
        <p:txBody>
          <a:bodyPr/>
          <a:lstStyle/>
          <a:p>
            <a:r>
              <a:rPr lang="en-US" dirty="0"/>
              <a:t>Student Participation </a:t>
            </a:r>
          </a:p>
        </p:txBody>
      </p:sp>
      <p:sp>
        <p:nvSpPr>
          <p:cNvPr id="5" name="Slide Number Placeholder 4">
            <a:extLst>
              <a:ext uri="{FF2B5EF4-FFF2-40B4-BE49-F238E27FC236}">
                <a16:creationId xmlns:a16="http://schemas.microsoft.com/office/drawing/2014/main" id="{DFE714CE-A9A4-58F8-17D6-F0ECCF4FB9B8}"/>
              </a:ext>
            </a:extLst>
          </p:cNvPr>
          <p:cNvSpPr>
            <a:spLocks noGrp="1"/>
          </p:cNvSpPr>
          <p:nvPr>
            <p:ph type="sldNum" sz="quarter" idx="12"/>
          </p:nvPr>
        </p:nvSpPr>
        <p:spPr/>
        <p:txBody>
          <a:bodyPr/>
          <a:lstStyle/>
          <a:p>
            <a:fld id="{B24F5015-3417-4B27-A586-E4CCF4D77832}" type="slidenum">
              <a:rPr lang="en-US" smtClean="0"/>
              <a:t>38</a:t>
            </a:fld>
            <a:endParaRPr lang="en-US"/>
          </a:p>
        </p:txBody>
      </p:sp>
    </p:spTree>
    <p:extLst>
      <p:ext uri="{BB962C8B-B14F-4D97-AF65-F5344CB8AC3E}">
        <p14:creationId xmlns:p14="http://schemas.microsoft.com/office/powerpoint/2010/main" val="325402043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General Student Participation</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a:bodyPr>
          <a:lstStyle/>
          <a:p>
            <a:pPr marL="285750" indent="-285750">
              <a:buFont typeface="Arial" panose="020B0604020202020204" pitchFamily="34" charset="0"/>
              <a:buChar char="•"/>
            </a:pPr>
            <a:r>
              <a:rPr lang="en-US" sz="3000" dirty="0"/>
              <a:t>All students in grades 3-8 participate in PSSA in their enrolled grade level for federal accountability. </a:t>
            </a:r>
          </a:p>
          <a:p>
            <a:pPr marL="285750" indent="-285750"/>
            <a:r>
              <a:rPr lang="en-US" sz="3000" dirty="0"/>
              <a:t>All students complete the three Keystone Exams for federal accountability by the end of grade 11. PDE recommends that students take the Keystone Exam at the end of the Algebra I, Biology, and Literature courses. Some students may not complete all three courses.</a:t>
            </a:r>
          </a:p>
          <a:p>
            <a:pPr marL="285750" indent="-285750"/>
            <a:r>
              <a:rPr lang="en-US" sz="3000" dirty="0" err="1"/>
              <a:t>Opt</a:t>
            </a:r>
            <a:r>
              <a:rPr lang="en-US" sz="3000" dirty="0"/>
              <a:t> outs exist only for religious objection.</a:t>
            </a:r>
          </a:p>
          <a:p>
            <a:pPr marL="285750" indent="-285750"/>
            <a:r>
              <a:rPr lang="en-US" sz="3000" dirty="0"/>
              <a:t>PASA must meet criteria.</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39</a:t>
            </a:fld>
            <a:endParaRPr lang="en-US" dirty="0"/>
          </a:p>
        </p:txBody>
      </p:sp>
    </p:spTree>
    <p:extLst>
      <p:ext uri="{BB962C8B-B14F-4D97-AF65-F5344CB8AC3E}">
        <p14:creationId xmlns:p14="http://schemas.microsoft.com/office/powerpoint/2010/main" val="34317760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Who Needs to Attend this Training Session? </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4</a:t>
            </a:fld>
            <a:endParaRPr lang="en-US"/>
          </a:p>
        </p:txBody>
      </p:sp>
    </p:spTree>
    <p:extLst>
      <p:ext uri="{BB962C8B-B14F-4D97-AF65-F5344CB8AC3E}">
        <p14:creationId xmlns:p14="http://schemas.microsoft.com/office/powerpoint/2010/main" val="291923532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normAutofit/>
          </a:bodyPr>
          <a:lstStyle/>
          <a:p>
            <a:r>
              <a:rPr lang="en-US" dirty="0"/>
              <a:t>ELA Assessments for </a:t>
            </a:r>
            <a:br>
              <a:rPr lang="en-US" dirty="0"/>
            </a:br>
            <a:r>
              <a:rPr lang="en-US" dirty="0"/>
              <a:t>EL Students </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a:bodyPr>
          <a:lstStyle/>
          <a:p>
            <a:pPr marL="342900" indent="-342900">
              <a:buSzPct val="125000"/>
              <a:defRPr/>
            </a:pPr>
            <a:r>
              <a:rPr lang="en-US" altLang="en-US" sz="3000" dirty="0">
                <a:ea typeface="Verdana"/>
                <a:cs typeface="Verdana" panose="020B0604030504040204" pitchFamily="34" charset="0"/>
              </a:rPr>
              <a:t>Participation in the PSSA ELA or Keystone Literature Exam is optional for EL students with </a:t>
            </a:r>
            <a:r>
              <a:rPr lang="en-US" sz="3000" dirty="0"/>
              <a:t>fewer than 12 cumulative (not consecutive) months</a:t>
            </a:r>
            <a:r>
              <a:rPr lang="en-US" altLang="en-US" sz="3000" dirty="0">
                <a:ea typeface="Verdana"/>
                <a:cs typeface="Verdana" panose="020B0604030504040204" pitchFamily="34" charset="0"/>
              </a:rPr>
              <a:t>. </a:t>
            </a:r>
          </a:p>
          <a:p>
            <a:pPr marL="342900" indent="-342900">
              <a:buSzPct val="125000"/>
              <a:defRPr/>
            </a:pPr>
            <a:r>
              <a:rPr lang="en-US" altLang="en-US" sz="3000" dirty="0">
                <a:ea typeface="Verdana"/>
                <a:cs typeface="Verdana" panose="020B0604030504040204" pitchFamily="34" charset="0"/>
              </a:rPr>
              <a:t>Scores for EL students in their first 12 months of enrollment in a U.S. school do not count for accountability, only for participation.</a:t>
            </a:r>
          </a:p>
          <a:p>
            <a:pPr marL="285750" indent="-285750">
              <a:buFont typeface="Arial" panose="020B0604020202020204" pitchFamily="34" charset="0"/>
              <a:buChar char="•"/>
            </a:pPr>
            <a:endParaRPr lang="en-US" sz="3000" dirty="0">
              <a:latin typeface="Arial" panose="020B0604020202020204" pitchFamily="34" charset="0"/>
              <a:cs typeface="Arial" panose="020B0604020202020204" pitchFamily="34" charset="0"/>
            </a:endParaRPr>
          </a:p>
          <a:p>
            <a:pPr marL="0" indent="0">
              <a:buNone/>
            </a:pPr>
            <a:endParaRPr lang="en-US" dirty="0"/>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40</a:t>
            </a:fld>
            <a:endParaRPr lang="en-US" dirty="0"/>
          </a:p>
        </p:txBody>
      </p:sp>
    </p:spTree>
    <p:extLst>
      <p:ext uri="{BB962C8B-B14F-4D97-AF65-F5344CB8AC3E}">
        <p14:creationId xmlns:p14="http://schemas.microsoft.com/office/powerpoint/2010/main" val="325238718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46B33D-8609-C48F-FFB5-97A7DC04099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B424E46-8B3D-96BB-EA59-A1634897F31E}"/>
              </a:ext>
            </a:extLst>
          </p:cNvPr>
          <p:cNvSpPr>
            <a:spLocks noGrp="1"/>
          </p:cNvSpPr>
          <p:nvPr>
            <p:ph type="title"/>
          </p:nvPr>
        </p:nvSpPr>
        <p:spPr/>
        <p:txBody>
          <a:bodyPr>
            <a:normAutofit/>
          </a:bodyPr>
          <a:lstStyle/>
          <a:p>
            <a:r>
              <a:rPr lang="en-US" dirty="0"/>
              <a:t>Mathematics and Science </a:t>
            </a:r>
            <a:br>
              <a:rPr lang="en-US" dirty="0"/>
            </a:br>
            <a:r>
              <a:rPr lang="en-US" dirty="0"/>
              <a:t>Assessments for EL Students </a:t>
            </a:r>
          </a:p>
        </p:txBody>
      </p:sp>
      <p:sp>
        <p:nvSpPr>
          <p:cNvPr id="3" name="Content Placeholder 2">
            <a:extLst>
              <a:ext uri="{FF2B5EF4-FFF2-40B4-BE49-F238E27FC236}">
                <a16:creationId xmlns:a16="http://schemas.microsoft.com/office/drawing/2014/main" id="{9105003D-F16F-7567-6240-098142199201}"/>
              </a:ext>
            </a:extLst>
          </p:cNvPr>
          <p:cNvSpPr>
            <a:spLocks noGrp="1"/>
          </p:cNvSpPr>
          <p:nvPr>
            <p:ph idx="1"/>
          </p:nvPr>
        </p:nvSpPr>
        <p:spPr/>
        <p:txBody>
          <a:bodyPr>
            <a:normAutofit/>
          </a:bodyPr>
          <a:lstStyle/>
          <a:p>
            <a:pPr marL="342900" indent="-342900">
              <a:buSzPct val="125000"/>
              <a:defRPr/>
            </a:pPr>
            <a:r>
              <a:rPr lang="en-US" altLang="en-US" sz="3000" dirty="0">
                <a:ea typeface="Verdana"/>
                <a:cs typeface="Verdana" panose="020B0604030504040204" pitchFamily="34" charset="0"/>
              </a:rPr>
              <a:t>Participation in the PSSA Mathematics, PSSA Science, Keystone Algebra I Exam, and Keystone Biology Exam is mandatory for EL students in their first 12 total months of enrollment in a U.S. school. </a:t>
            </a:r>
          </a:p>
          <a:p>
            <a:pPr marL="342900" indent="-342900">
              <a:buSzPct val="125000"/>
              <a:defRPr/>
            </a:pPr>
            <a:r>
              <a:rPr lang="en-US" altLang="en-US" sz="3000" dirty="0">
                <a:latin typeface="Arial"/>
                <a:ea typeface="Verdana"/>
                <a:cs typeface="Verdana" panose="020B0604030504040204" pitchFamily="34" charset="0"/>
              </a:rPr>
              <a:t>Spanish versions of the assessments are available. </a:t>
            </a:r>
          </a:p>
          <a:p>
            <a:pPr marL="342900" indent="-342900">
              <a:buSzPct val="125000"/>
              <a:defRPr/>
            </a:pPr>
            <a:r>
              <a:rPr lang="en-US" altLang="en-US" sz="3000" dirty="0">
                <a:latin typeface="Arial"/>
                <a:ea typeface="Verdana"/>
                <a:cs typeface="Verdana" panose="020B0604030504040204" pitchFamily="34" charset="0"/>
              </a:rPr>
              <a:t>Students may use word-to-word translation dictionaries without definitions and without pictures.</a:t>
            </a:r>
          </a:p>
          <a:p>
            <a:pPr marL="342900" indent="-342900">
              <a:buSzPct val="125000"/>
              <a:defRPr/>
            </a:pPr>
            <a:r>
              <a:rPr lang="en-US" altLang="en-US" sz="3000" dirty="0">
                <a:latin typeface="Arial"/>
                <a:ea typeface="Verdana"/>
                <a:cs typeface="Verdana" panose="020B0604030504040204" pitchFamily="34" charset="0"/>
              </a:rPr>
              <a:t>LEAs can provide qualified interpreters/sight translators. Consult the </a:t>
            </a:r>
            <a:r>
              <a:rPr lang="en-US" altLang="en-US" sz="3000" dirty="0">
                <a:latin typeface="Arial"/>
                <a:ea typeface="Verdana"/>
                <a:cs typeface="Verdana" panose="020B0604030504040204" pitchFamily="34" charset="0"/>
                <a:hlinkClick r:id="rId3"/>
              </a:rPr>
              <a:t>Accommodations Guidelines for ELs</a:t>
            </a:r>
            <a:r>
              <a:rPr lang="en-US" altLang="en-US" sz="3000" dirty="0">
                <a:latin typeface="Arial"/>
                <a:ea typeface="Verdana"/>
                <a:cs typeface="Verdana" panose="020B0604030504040204" pitchFamily="34" charset="0"/>
              </a:rPr>
              <a:t>  </a:t>
            </a:r>
          </a:p>
          <a:p>
            <a:pPr marL="342900" indent="-342900">
              <a:buSzPct val="125000"/>
              <a:defRPr/>
            </a:pPr>
            <a:endParaRPr lang="en-US" sz="3000" dirty="0">
              <a:latin typeface="Arial" panose="020B0604020202020204" pitchFamily="34" charset="0"/>
              <a:cs typeface="Arial" panose="020B0604020202020204" pitchFamily="34" charset="0"/>
            </a:endParaRPr>
          </a:p>
          <a:p>
            <a:pPr marL="0" indent="0">
              <a:buNone/>
            </a:pPr>
            <a:endParaRPr lang="en-US" dirty="0"/>
          </a:p>
        </p:txBody>
      </p:sp>
      <p:sp>
        <p:nvSpPr>
          <p:cNvPr id="5" name="Slide Number Placeholder 4">
            <a:extLst>
              <a:ext uri="{FF2B5EF4-FFF2-40B4-BE49-F238E27FC236}">
                <a16:creationId xmlns:a16="http://schemas.microsoft.com/office/drawing/2014/main" id="{6EC677AB-6A9A-1447-A470-2193938B4901}"/>
              </a:ext>
            </a:extLst>
          </p:cNvPr>
          <p:cNvSpPr>
            <a:spLocks noGrp="1"/>
          </p:cNvSpPr>
          <p:nvPr>
            <p:ph type="sldNum" sz="quarter" idx="12"/>
          </p:nvPr>
        </p:nvSpPr>
        <p:spPr/>
        <p:txBody>
          <a:bodyPr/>
          <a:lstStyle/>
          <a:p>
            <a:fld id="{B24F5015-3417-4B27-A586-E4CCF4D77832}" type="slidenum">
              <a:rPr lang="en-US" smtClean="0"/>
              <a:t>41</a:t>
            </a:fld>
            <a:endParaRPr lang="en-US" dirty="0"/>
          </a:p>
        </p:txBody>
      </p:sp>
    </p:spTree>
    <p:extLst>
      <p:ext uri="{BB962C8B-B14F-4D97-AF65-F5344CB8AC3E}">
        <p14:creationId xmlns:p14="http://schemas.microsoft.com/office/powerpoint/2010/main" val="376706542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Accommodations</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42</a:t>
            </a:fld>
            <a:endParaRPr lang="en-US"/>
          </a:p>
        </p:txBody>
      </p:sp>
    </p:spTree>
    <p:extLst>
      <p:ext uri="{BB962C8B-B14F-4D97-AF65-F5344CB8AC3E}">
        <p14:creationId xmlns:p14="http://schemas.microsoft.com/office/powerpoint/2010/main" val="360441616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Rosters  </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Autofit/>
          </a:bodyPr>
          <a:lstStyle/>
          <a:p>
            <a:pPr marL="285750" indent="-285750">
              <a:buFont typeface="Arial" panose="020B0604020202020204" pitchFamily="34" charset="0"/>
              <a:buChar char="•"/>
            </a:pPr>
            <a:r>
              <a:rPr lang="en-US" sz="3000" dirty="0"/>
              <a:t>For a student needing an accommodation, TAs should ensure the proper accommodation is noted on the roster.</a:t>
            </a:r>
          </a:p>
          <a:p>
            <a:pPr marL="285750" indent="-285750"/>
            <a:r>
              <a:rPr lang="en-US" sz="3000" dirty="0"/>
              <a:t>TAs should not allow a student to begin the assessment if the accommodation is not listed. The SAC must edit and reprint the test ticket after the accommodation has been added.</a:t>
            </a:r>
          </a:p>
          <a:p>
            <a:pPr marL="285750" indent="-285750">
              <a:buFont typeface="Arial" panose="020B0604020202020204" pitchFamily="34" charset="0"/>
              <a:buChar char="•"/>
            </a:pPr>
            <a:r>
              <a:rPr lang="en-US" sz="3000" dirty="0"/>
              <a:t>TAs should ensure the student receives the proper accommodation.</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43</a:t>
            </a:fld>
            <a:endParaRPr lang="en-US"/>
          </a:p>
        </p:txBody>
      </p:sp>
    </p:spTree>
    <p:extLst>
      <p:ext uri="{BB962C8B-B14F-4D97-AF65-F5344CB8AC3E}">
        <p14:creationId xmlns:p14="http://schemas.microsoft.com/office/powerpoint/2010/main" val="303327888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Accommodations Guidelines</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a:bodyPr>
          <a:lstStyle/>
          <a:p>
            <a:pPr marL="285750" indent="-285750">
              <a:buFont typeface="Arial" panose="020B0604020202020204" pitchFamily="34" charset="0"/>
              <a:buChar char="•"/>
            </a:pPr>
            <a:r>
              <a:rPr lang="en-US" sz="3000" dirty="0">
                <a:effectLst/>
              </a:rPr>
              <a:t>SAC must ensure all TAs providing </a:t>
            </a:r>
            <a:r>
              <a:rPr lang="en-US" sz="3000" dirty="0"/>
              <a:t>the</a:t>
            </a:r>
            <a:r>
              <a:rPr lang="en-US" sz="3000" dirty="0">
                <a:effectLst/>
              </a:rPr>
              <a:t> read aloud, the scribing or the transcribing accommodation to a student follow the Read Aloud and Scribing and Transcription Guidelines for Operational Assessments </a:t>
            </a:r>
          </a:p>
          <a:p>
            <a:pPr marL="285750" indent="-285750">
              <a:buFont typeface="Arial" panose="020B0604020202020204" pitchFamily="34" charset="0"/>
              <a:buChar char="•"/>
            </a:pPr>
            <a:r>
              <a:rPr lang="en-US" sz="3000" dirty="0">
                <a:effectLst/>
              </a:rPr>
              <a:t>SACs must ensure any device approved to provide an accommodation is in lockdown mode prior to the beginning of the test session</a:t>
            </a:r>
          </a:p>
          <a:p>
            <a:pPr marL="285750" indent="-285750">
              <a:buFont typeface="Arial" panose="020B0604020202020204" pitchFamily="34" charset="0"/>
              <a:buChar char="•"/>
            </a:pPr>
            <a:r>
              <a:rPr lang="en-US" sz="3000" dirty="0"/>
              <a:t>Consult the </a:t>
            </a:r>
            <a:r>
              <a:rPr lang="en-US" sz="3000" dirty="0">
                <a:solidFill>
                  <a:srgbClr val="0070C0"/>
                </a:solidFill>
                <a:effectLst/>
                <a:hlinkClick r:id="rId3">
                  <a:extLst>
                    <a:ext uri="{A12FA001-AC4F-418D-AE19-62706E023703}">
                      <ahyp:hlinkClr xmlns:ahyp="http://schemas.microsoft.com/office/drawing/2018/hyperlinkcolor" val="tx"/>
                    </a:ext>
                  </a:extLst>
                </a:hlinkClick>
              </a:rPr>
              <a:t>Accommodations Webpage</a:t>
            </a:r>
            <a:r>
              <a:rPr lang="en-US" sz="3000" dirty="0">
                <a:solidFill>
                  <a:srgbClr val="0070C0"/>
                </a:solidFill>
                <a:effectLst/>
              </a:rPr>
              <a:t> </a:t>
            </a:r>
            <a:r>
              <a:rPr lang="en-US" sz="3000" dirty="0">
                <a:effectLst/>
              </a:rPr>
              <a:t>for additional information </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44</a:t>
            </a:fld>
            <a:endParaRPr lang="en-US"/>
          </a:p>
        </p:txBody>
      </p:sp>
    </p:spTree>
    <p:extLst>
      <p:ext uri="{BB962C8B-B14F-4D97-AF65-F5344CB8AC3E}">
        <p14:creationId xmlns:p14="http://schemas.microsoft.com/office/powerpoint/2010/main" val="217503123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Classroom and </a:t>
            </a:r>
            <a:br>
              <a:rPr lang="en-US" dirty="0"/>
            </a:br>
            <a:r>
              <a:rPr lang="en-US" dirty="0"/>
              <a:t>Hallway Displays</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45</a:t>
            </a:fld>
            <a:endParaRPr lang="en-US"/>
          </a:p>
        </p:txBody>
      </p:sp>
    </p:spTree>
    <p:extLst>
      <p:ext uri="{BB962C8B-B14F-4D97-AF65-F5344CB8AC3E}">
        <p14:creationId xmlns:p14="http://schemas.microsoft.com/office/powerpoint/2010/main" val="273350384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normAutofit/>
          </a:bodyPr>
          <a:lstStyle/>
          <a:p>
            <a:r>
              <a:rPr lang="en-US" dirty="0"/>
              <a:t>Cover or Remove Tested Content </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a:xfrm>
            <a:off x="838200" y="1690688"/>
            <a:ext cx="10515600" cy="4486275"/>
          </a:xfrm>
        </p:spPr>
        <p:txBody>
          <a:bodyPr>
            <a:noAutofit/>
          </a:bodyPr>
          <a:lstStyle/>
          <a:p>
            <a:pPr marL="285750" indent="-285750">
              <a:buFont typeface="Arial" panose="020B0604020202020204" pitchFamily="34" charset="0"/>
              <a:buChar char="•"/>
            </a:pPr>
            <a:r>
              <a:rPr lang="en-US" sz="3000" dirty="0">
                <a:latin typeface="Arial" panose="020B0604020202020204" pitchFamily="34" charset="0"/>
                <a:cs typeface="Arial" panose="020B0604020202020204" pitchFamily="34" charset="0"/>
              </a:rPr>
              <a:t>Remove or cover all content related materials in testing rooms and hallways.</a:t>
            </a:r>
          </a:p>
          <a:p>
            <a:r>
              <a:rPr lang="en-US" sz="3000" dirty="0"/>
              <a:t>Classroom libraries do not need to be covered. </a:t>
            </a:r>
          </a:p>
          <a:p>
            <a:r>
              <a:rPr lang="en-US" sz="3000" dirty="0"/>
              <a:t>Students may read non-content related material when finished.</a:t>
            </a:r>
            <a:r>
              <a:rPr lang="en-US" sz="3000" dirty="0">
                <a:latin typeface="Arial" panose="020B0604020202020204" pitchFamily="34" charset="0"/>
                <a:cs typeface="Arial" panose="020B0604020202020204" pitchFamily="34" charset="0"/>
              </a:rPr>
              <a:t>  </a:t>
            </a:r>
          </a:p>
          <a:p>
            <a:pPr marL="285750" indent="-285750"/>
            <a:r>
              <a:rPr lang="en-US" sz="3000" dirty="0"/>
              <a:t>General Description of Scoring Guidelines for all content areas may be displayed and/or distributed.</a:t>
            </a:r>
          </a:p>
          <a:p>
            <a:pPr marL="285750" indent="-285750">
              <a:buFont typeface="Arial" panose="020B0604020202020204" pitchFamily="34" charset="0"/>
              <a:buChar char="•"/>
            </a:pPr>
            <a:endParaRPr lang="en-US" sz="3000" dirty="0">
              <a:latin typeface="Arial" panose="020B0604020202020204" pitchFamily="34" charset="0"/>
              <a:cs typeface="Arial" panose="020B0604020202020204" pitchFamily="34" charset="0"/>
            </a:endParaRP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46</a:t>
            </a:fld>
            <a:endParaRPr lang="en-US"/>
          </a:p>
        </p:txBody>
      </p:sp>
    </p:spTree>
    <p:extLst>
      <p:ext uri="{BB962C8B-B14F-4D97-AF65-F5344CB8AC3E}">
        <p14:creationId xmlns:p14="http://schemas.microsoft.com/office/powerpoint/2010/main" val="283132418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normAutofit/>
          </a:bodyPr>
          <a:lstStyle/>
          <a:p>
            <a:r>
              <a:rPr lang="en-US" dirty="0"/>
              <a:t>Process for Distribution and Collection of Secure Materials</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47</a:t>
            </a:fld>
            <a:endParaRPr lang="en-US"/>
          </a:p>
        </p:txBody>
      </p:sp>
    </p:spTree>
    <p:extLst>
      <p:ext uri="{BB962C8B-B14F-4D97-AF65-F5344CB8AC3E}">
        <p14:creationId xmlns:p14="http://schemas.microsoft.com/office/powerpoint/2010/main" val="130207866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DF64B9-EB15-CA65-E034-04C4D265DCE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AE24E57-0D0F-E87D-2D0E-EF9B40857F83}"/>
              </a:ext>
            </a:extLst>
          </p:cNvPr>
          <p:cNvSpPr>
            <a:spLocks noGrp="1"/>
          </p:cNvSpPr>
          <p:nvPr>
            <p:ph type="title"/>
          </p:nvPr>
        </p:nvSpPr>
        <p:spPr/>
        <p:txBody>
          <a:bodyPr>
            <a:normAutofit/>
          </a:bodyPr>
          <a:lstStyle/>
          <a:p>
            <a:r>
              <a:rPr lang="en-US" dirty="0"/>
              <a:t>Distribution and Collection of </a:t>
            </a:r>
            <a:br>
              <a:rPr lang="en-US" dirty="0"/>
            </a:br>
            <a:r>
              <a:rPr lang="en-US" dirty="0"/>
              <a:t>Secure Materials</a:t>
            </a:r>
            <a:r>
              <a:rPr lang="en-US" sz="4000" dirty="0"/>
              <a:t> </a:t>
            </a:r>
          </a:p>
        </p:txBody>
      </p:sp>
      <p:sp>
        <p:nvSpPr>
          <p:cNvPr id="3" name="Content Placeholder 2">
            <a:extLst>
              <a:ext uri="{FF2B5EF4-FFF2-40B4-BE49-F238E27FC236}">
                <a16:creationId xmlns:a16="http://schemas.microsoft.com/office/drawing/2014/main" id="{6958F3C8-23E5-F297-4972-7F172DE2B932}"/>
              </a:ext>
            </a:extLst>
          </p:cNvPr>
          <p:cNvSpPr>
            <a:spLocks noGrp="1"/>
          </p:cNvSpPr>
          <p:nvPr>
            <p:ph idx="1"/>
          </p:nvPr>
        </p:nvSpPr>
        <p:spPr/>
        <p:txBody>
          <a:bodyPr>
            <a:normAutofit/>
          </a:bodyPr>
          <a:lstStyle/>
          <a:p>
            <a:pPr marL="285750" indent="-285750"/>
            <a:r>
              <a:rPr lang="en-US" sz="3000" dirty="0">
                <a:highlight>
                  <a:srgbClr val="00FFFF"/>
                </a:highlight>
                <a:latin typeface="Arial" panose="020B0604020202020204" pitchFamily="34" charset="0"/>
                <a:cs typeface="Arial" panose="020B0604020202020204" pitchFamily="34" charset="0"/>
              </a:rPr>
              <a:t>Enter</a:t>
            </a:r>
            <a:r>
              <a:rPr lang="en-US" sz="3000" dirty="0">
                <a:latin typeface="Arial" panose="020B0604020202020204" pitchFamily="34" charset="0"/>
                <a:cs typeface="Arial" panose="020B0604020202020204" pitchFamily="34" charset="0"/>
              </a:rPr>
              <a:t> procedures for distribution and collection of test tickets.</a:t>
            </a:r>
          </a:p>
          <a:p>
            <a:pPr marL="285750" indent="-285750"/>
            <a:r>
              <a:rPr lang="en-US" sz="3000" dirty="0">
                <a:latin typeface="Arial" panose="020B0604020202020204" pitchFamily="34" charset="0"/>
                <a:cs typeface="Arial" panose="020B0604020202020204" pitchFamily="34" charset="0"/>
              </a:rPr>
              <a:t>TAs should only receive tickets for a single session.</a:t>
            </a:r>
          </a:p>
          <a:p>
            <a:pPr marL="285750" indent="-285750">
              <a:buFont typeface="Arial" panose="020B0604020202020204" pitchFamily="34" charset="0"/>
              <a:buChar char="•"/>
            </a:pPr>
            <a:r>
              <a:rPr lang="en-US" sz="3000" dirty="0"/>
              <a:t>TAs should count test tickets prior to signing the sign out/sign in sheet when receiving test tickets. </a:t>
            </a:r>
          </a:p>
          <a:p>
            <a:pPr marL="285750" indent="-285750">
              <a:buFont typeface="Arial" panose="020B0604020202020204" pitchFamily="34" charset="0"/>
              <a:buChar char="•"/>
            </a:pPr>
            <a:r>
              <a:rPr lang="en-US" sz="3000" dirty="0"/>
              <a:t>TAs should count test tickets prior to signing the sign out/sign in sheet when returning test tickets.</a:t>
            </a:r>
          </a:p>
          <a:p>
            <a:pPr marL="285750" indent="-285750"/>
            <a:r>
              <a:rPr lang="en-US" sz="3000" dirty="0">
                <a:latin typeface="Arial" panose="020B0604020202020204" pitchFamily="34" charset="0"/>
                <a:cs typeface="Arial" panose="020B0604020202020204" pitchFamily="34" charset="0"/>
              </a:rPr>
              <a:t>Test security and accounting of materials are of u</a:t>
            </a:r>
            <a:r>
              <a:rPr lang="en-US" sz="3000" dirty="0"/>
              <a:t>tmost importance.</a:t>
            </a:r>
            <a:r>
              <a:rPr lang="en-US" sz="3200" dirty="0"/>
              <a:t> </a:t>
            </a:r>
            <a:endParaRPr lang="en-US" sz="3200" dirty="0">
              <a:highlight>
                <a:srgbClr val="00FFFF"/>
              </a:highlight>
            </a:endParaRPr>
          </a:p>
          <a:p>
            <a:pPr marL="0" indent="0">
              <a:buNone/>
            </a:pPr>
            <a:endParaRPr lang="en-US" dirty="0"/>
          </a:p>
        </p:txBody>
      </p:sp>
      <p:sp>
        <p:nvSpPr>
          <p:cNvPr id="5" name="Slide Number Placeholder 4">
            <a:extLst>
              <a:ext uri="{FF2B5EF4-FFF2-40B4-BE49-F238E27FC236}">
                <a16:creationId xmlns:a16="http://schemas.microsoft.com/office/drawing/2014/main" id="{26A7CCCE-D423-8450-27C1-BF58ADCC3B44}"/>
              </a:ext>
            </a:extLst>
          </p:cNvPr>
          <p:cNvSpPr>
            <a:spLocks noGrp="1"/>
          </p:cNvSpPr>
          <p:nvPr>
            <p:ph type="sldNum" sz="quarter" idx="12"/>
          </p:nvPr>
        </p:nvSpPr>
        <p:spPr/>
        <p:txBody>
          <a:bodyPr/>
          <a:lstStyle/>
          <a:p>
            <a:fld id="{B24F5015-3417-4B27-A586-E4CCF4D77832}" type="slidenum">
              <a:rPr lang="en-US" smtClean="0"/>
              <a:t>48</a:t>
            </a:fld>
            <a:endParaRPr lang="en-US"/>
          </a:p>
        </p:txBody>
      </p:sp>
    </p:spTree>
    <p:extLst>
      <p:ext uri="{BB962C8B-B14F-4D97-AF65-F5344CB8AC3E}">
        <p14:creationId xmlns:p14="http://schemas.microsoft.com/office/powerpoint/2010/main" val="350515368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13EAD6-0C49-4E25-F288-8A42A1D380A8}"/>
              </a:ext>
            </a:extLst>
          </p:cNvPr>
          <p:cNvSpPr>
            <a:spLocks noGrp="1"/>
          </p:cNvSpPr>
          <p:nvPr>
            <p:ph type="title"/>
          </p:nvPr>
        </p:nvSpPr>
        <p:spPr/>
        <p:txBody>
          <a:bodyPr>
            <a:normAutofit/>
          </a:bodyPr>
          <a:lstStyle/>
          <a:p>
            <a:r>
              <a:rPr lang="en-US" dirty="0"/>
              <a:t>Single Session Test Tickets</a:t>
            </a:r>
          </a:p>
        </p:txBody>
      </p:sp>
      <p:sp>
        <p:nvSpPr>
          <p:cNvPr id="3" name="Content Placeholder 2">
            <a:extLst>
              <a:ext uri="{FF2B5EF4-FFF2-40B4-BE49-F238E27FC236}">
                <a16:creationId xmlns:a16="http://schemas.microsoft.com/office/drawing/2014/main" id="{C8A2FAF8-891A-37C4-E7FE-F9A1BBBC27CC}"/>
              </a:ext>
            </a:extLst>
          </p:cNvPr>
          <p:cNvSpPr>
            <a:spLocks noGrp="1"/>
          </p:cNvSpPr>
          <p:nvPr>
            <p:ph idx="1"/>
          </p:nvPr>
        </p:nvSpPr>
        <p:spPr/>
        <p:txBody>
          <a:bodyPr>
            <a:noAutofit/>
          </a:bodyPr>
          <a:lstStyle/>
          <a:p>
            <a:r>
              <a:rPr lang="en-US" sz="3000" dirty="0"/>
              <a:t>Unique test tickets for each PSSA section and Keystone Exam module.</a:t>
            </a:r>
          </a:p>
          <a:p>
            <a:r>
              <a:rPr lang="en-US" sz="3000" dirty="0"/>
              <a:t>Prevents students from logging into an incorrect section or module.</a:t>
            </a:r>
          </a:p>
          <a:p>
            <a:r>
              <a:rPr lang="en-US" sz="3000" dirty="0"/>
              <a:t>TAs should collect all test tickets once students have logged into the assessment.</a:t>
            </a:r>
          </a:p>
          <a:p>
            <a:r>
              <a:rPr lang="en-US" sz="3000" dirty="0"/>
              <a:t>Test tickets are secure materials and must be accounted for at all steps of the test administration process.  </a:t>
            </a:r>
          </a:p>
        </p:txBody>
      </p:sp>
      <p:sp>
        <p:nvSpPr>
          <p:cNvPr id="4" name="Slide Number Placeholder 3">
            <a:extLst>
              <a:ext uri="{FF2B5EF4-FFF2-40B4-BE49-F238E27FC236}">
                <a16:creationId xmlns:a16="http://schemas.microsoft.com/office/drawing/2014/main" id="{221C6972-8133-279A-1957-399AFBA16127}"/>
              </a:ext>
            </a:extLst>
          </p:cNvPr>
          <p:cNvSpPr>
            <a:spLocks noGrp="1"/>
          </p:cNvSpPr>
          <p:nvPr>
            <p:ph type="sldNum" sz="quarter" idx="12"/>
          </p:nvPr>
        </p:nvSpPr>
        <p:spPr/>
        <p:txBody>
          <a:bodyPr/>
          <a:lstStyle/>
          <a:p>
            <a:fld id="{B24F5015-3417-4B27-A586-E4CCF4D77832}" type="slidenum">
              <a:rPr lang="en-US" smtClean="0"/>
              <a:t>49</a:t>
            </a:fld>
            <a:endParaRPr lang="en-US" dirty="0"/>
          </a:p>
        </p:txBody>
      </p:sp>
    </p:spTree>
    <p:extLst>
      <p:ext uri="{BB962C8B-B14F-4D97-AF65-F5344CB8AC3E}">
        <p14:creationId xmlns:p14="http://schemas.microsoft.com/office/powerpoint/2010/main" val="33854290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Staff members including:</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Autofit/>
          </a:bodyPr>
          <a:lstStyle/>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Test Administrators</a:t>
            </a:r>
          </a:p>
          <a:p>
            <a:pPr marL="285750" indent="-285750">
              <a:buFont typeface="Arial" panose="020B0604020202020204" pitchFamily="34" charset="0"/>
              <a:buChar char="•"/>
            </a:pPr>
            <a:r>
              <a:rPr lang="en-US" dirty="0"/>
              <a:t>Proctors</a:t>
            </a: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Student teachers </a:t>
            </a:r>
            <a:r>
              <a:rPr lang="en-US" dirty="0"/>
              <a:t>e</a:t>
            </a:r>
            <a:r>
              <a:rPr lang="en-US" dirty="0">
                <a:latin typeface="Arial" panose="020B0604020202020204" pitchFamily="34" charset="0"/>
                <a:cs typeface="Arial" panose="020B0604020202020204" pitchFamily="34" charset="0"/>
              </a:rPr>
              <a:t>mployed by the LEA serving as TAs or Proctors</a:t>
            </a: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Student teachers </a:t>
            </a:r>
            <a:r>
              <a:rPr lang="en-US" dirty="0"/>
              <a:t>n</a:t>
            </a:r>
            <a:r>
              <a:rPr lang="en-US" dirty="0">
                <a:latin typeface="Arial" panose="020B0604020202020204" pitchFamily="34" charset="0"/>
                <a:cs typeface="Arial" panose="020B0604020202020204" pitchFamily="34" charset="0"/>
              </a:rPr>
              <a:t>ot </a:t>
            </a:r>
            <a:r>
              <a:rPr lang="en-US" dirty="0"/>
              <a:t>e</a:t>
            </a:r>
            <a:r>
              <a:rPr lang="en-US" dirty="0">
                <a:latin typeface="Arial" panose="020B0604020202020204" pitchFamily="34" charset="0"/>
                <a:cs typeface="Arial" panose="020B0604020202020204" pitchFamily="34" charset="0"/>
              </a:rPr>
              <a:t>mployed by the LEA who will observe  </a:t>
            </a: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Therapeutic Support Staff (TSS) who will observe</a:t>
            </a: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Personal Care Attendants (PCAs) who will observe</a:t>
            </a: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Administrative, custodial staff, and any other employees with access to secure materials, including keys to offices</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5</a:t>
            </a:fld>
            <a:endParaRPr lang="en-US"/>
          </a:p>
        </p:txBody>
      </p:sp>
    </p:spTree>
    <p:extLst>
      <p:ext uri="{BB962C8B-B14F-4D97-AF65-F5344CB8AC3E}">
        <p14:creationId xmlns:p14="http://schemas.microsoft.com/office/powerpoint/2010/main" val="254476033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B2D0E6-3F7C-2754-CBC7-FE73555DD2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B595374-67E1-F291-C0E4-7B1D007A5BA0}"/>
              </a:ext>
            </a:extLst>
          </p:cNvPr>
          <p:cNvSpPr>
            <a:spLocks noGrp="1"/>
          </p:cNvSpPr>
          <p:nvPr>
            <p:ph type="title"/>
          </p:nvPr>
        </p:nvSpPr>
        <p:spPr/>
        <p:txBody>
          <a:bodyPr>
            <a:normAutofit/>
          </a:bodyPr>
          <a:lstStyle/>
          <a:p>
            <a:r>
              <a:rPr lang="en-US" dirty="0"/>
              <a:t>Testing Locations</a:t>
            </a:r>
          </a:p>
        </p:txBody>
      </p:sp>
      <p:sp>
        <p:nvSpPr>
          <p:cNvPr id="5" name="Slide Number Placeholder 4">
            <a:extLst>
              <a:ext uri="{FF2B5EF4-FFF2-40B4-BE49-F238E27FC236}">
                <a16:creationId xmlns:a16="http://schemas.microsoft.com/office/drawing/2014/main" id="{5A700BC7-34CF-ADA3-4C5E-0217E72F4627}"/>
              </a:ext>
            </a:extLst>
          </p:cNvPr>
          <p:cNvSpPr>
            <a:spLocks noGrp="1"/>
          </p:cNvSpPr>
          <p:nvPr>
            <p:ph type="sldNum" sz="quarter" idx="12"/>
          </p:nvPr>
        </p:nvSpPr>
        <p:spPr/>
        <p:txBody>
          <a:bodyPr/>
          <a:lstStyle/>
          <a:p>
            <a:fld id="{B24F5015-3417-4B27-A586-E4CCF4D77832}" type="slidenum">
              <a:rPr lang="en-US" smtClean="0"/>
              <a:t>50</a:t>
            </a:fld>
            <a:endParaRPr lang="en-US"/>
          </a:p>
        </p:txBody>
      </p:sp>
    </p:spTree>
    <p:extLst>
      <p:ext uri="{BB962C8B-B14F-4D97-AF65-F5344CB8AC3E}">
        <p14:creationId xmlns:p14="http://schemas.microsoft.com/office/powerpoint/2010/main" val="240046852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45E776-046C-49F1-DCC7-C899AC8B2F9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A8890AF-86B3-27A9-CC01-F2D8D4ABDB2E}"/>
              </a:ext>
            </a:extLst>
          </p:cNvPr>
          <p:cNvSpPr>
            <a:spLocks noGrp="1"/>
          </p:cNvSpPr>
          <p:nvPr>
            <p:ph type="title"/>
          </p:nvPr>
        </p:nvSpPr>
        <p:spPr/>
        <p:txBody>
          <a:bodyPr>
            <a:normAutofit/>
          </a:bodyPr>
          <a:lstStyle/>
          <a:p>
            <a:r>
              <a:rPr lang="en-US" dirty="0"/>
              <a:t>Specific Testing Locations</a:t>
            </a:r>
          </a:p>
        </p:txBody>
      </p:sp>
      <p:sp>
        <p:nvSpPr>
          <p:cNvPr id="3" name="Content Placeholder 2">
            <a:extLst>
              <a:ext uri="{FF2B5EF4-FFF2-40B4-BE49-F238E27FC236}">
                <a16:creationId xmlns:a16="http://schemas.microsoft.com/office/drawing/2014/main" id="{FF86729D-2C5F-BCD7-DC9C-269174C90377}"/>
              </a:ext>
            </a:extLst>
          </p:cNvPr>
          <p:cNvSpPr>
            <a:spLocks noGrp="1"/>
          </p:cNvSpPr>
          <p:nvPr>
            <p:ph idx="1"/>
          </p:nvPr>
        </p:nvSpPr>
        <p:spPr/>
        <p:txBody>
          <a:bodyPr>
            <a:normAutofit/>
          </a:bodyPr>
          <a:lstStyle/>
          <a:p>
            <a:pPr marL="285750" indent="-285750"/>
            <a:r>
              <a:rPr lang="en-US" sz="3000" dirty="0">
                <a:highlight>
                  <a:srgbClr val="00FFFF"/>
                </a:highlight>
              </a:rPr>
              <a:t>Enter</a:t>
            </a:r>
            <a:r>
              <a:rPr lang="en-US" sz="3000" dirty="0"/>
              <a:t> </a:t>
            </a:r>
            <a:r>
              <a:rPr lang="en-US" sz="3000" dirty="0">
                <a:latin typeface="Arial" panose="020B0604020202020204" pitchFamily="34" charset="0"/>
                <a:cs typeface="Arial" panose="020B0604020202020204" pitchFamily="34" charset="0"/>
              </a:rPr>
              <a:t>testing locations</a:t>
            </a:r>
          </a:p>
          <a:p>
            <a:pPr marL="285750" indent="-285750"/>
            <a:endParaRPr lang="en-US" sz="3600" dirty="0">
              <a:highlight>
                <a:srgbClr val="00FFFF"/>
              </a:highlight>
            </a:endParaRPr>
          </a:p>
          <a:p>
            <a:pPr marL="0" indent="0">
              <a:buNone/>
            </a:pPr>
            <a:endParaRPr lang="en-US" dirty="0"/>
          </a:p>
        </p:txBody>
      </p:sp>
      <p:pic>
        <p:nvPicPr>
          <p:cNvPr id="6" name="Graphic 5" descr="Classroom outline">
            <a:extLst>
              <a:ext uri="{FF2B5EF4-FFF2-40B4-BE49-F238E27FC236}">
                <a16:creationId xmlns:a16="http://schemas.microsoft.com/office/drawing/2014/main" id="{F8CA5059-D551-8D38-E142-E4273A607ADC}"/>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69757" y="3429000"/>
            <a:ext cx="2662989" cy="2662989"/>
          </a:xfrm>
          <a:prstGeom prst="rect">
            <a:avLst/>
          </a:prstGeom>
        </p:spPr>
      </p:pic>
      <p:sp>
        <p:nvSpPr>
          <p:cNvPr id="5" name="Slide Number Placeholder 4">
            <a:extLst>
              <a:ext uri="{FF2B5EF4-FFF2-40B4-BE49-F238E27FC236}">
                <a16:creationId xmlns:a16="http://schemas.microsoft.com/office/drawing/2014/main" id="{5E196D5A-17A4-31D3-D646-E6D7094838F4}"/>
              </a:ext>
            </a:extLst>
          </p:cNvPr>
          <p:cNvSpPr>
            <a:spLocks noGrp="1"/>
          </p:cNvSpPr>
          <p:nvPr>
            <p:ph type="sldNum" sz="quarter" idx="12"/>
          </p:nvPr>
        </p:nvSpPr>
        <p:spPr/>
        <p:txBody>
          <a:bodyPr/>
          <a:lstStyle/>
          <a:p>
            <a:fld id="{B24F5015-3417-4B27-A586-E4CCF4D77832}" type="slidenum">
              <a:rPr lang="en-US" smtClean="0"/>
              <a:t>51</a:t>
            </a:fld>
            <a:endParaRPr lang="en-US"/>
          </a:p>
        </p:txBody>
      </p:sp>
    </p:spTree>
    <p:extLst>
      <p:ext uri="{BB962C8B-B14F-4D97-AF65-F5344CB8AC3E}">
        <p14:creationId xmlns:p14="http://schemas.microsoft.com/office/powerpoint/2010/main" val="56506443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AD2530-EC8F-D870-FA5E-36562FB53A0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2BCC451-B354-C9C2-07E7-33FEFEA02FBE}"/>
              </a:ext>
            </a:extLst>
          </p:cNvPr>
          <p:cNvSpPr>
            <a:spLocks noGrp="1"/>
          </p:cNvSpPr>
          <p:nvPr>
            <p:ph type="title"/>
          </p:nvPr>
        </p:nvSpPr>
        <p:spPr/>
        <p:txBody>
          <a:bodyPr/>
          <a:lstStyle/>
          <a:p>
            <a:r>
              <a:rPr lang="en-US" dirty="0"/>
              <a:t>Attendance Procedures</a:t>
            </a:r>
          </a:p>
        </p:txBody>
      </p:sp>
      <p:sp>
        <p:nvSpPr>
          <p:cNvPr id="5" name="Slide Number Placeholder 4">
            <a:extLst>
              <a:ext uri="{FF2B5EF4-FFF2-40B4-BE49-F238E27FC236}">
                <a16:creationId xmlns:a16="http://schemas.microsoft.com/office/drawing/2014/main" id="{AAD40991-DD8E-DDE2-8BD6-C2B15D08E97F}"/>
              </a:ext>
            </a:extLst>
          </p:cNvPr>
          <p:cNvSpPr>
            <a:spLocks noGrp="1"/>
          </p:cNvSpPr>
          <p:nvPr>
            <p:ph type="sldNum" sz="quarter" idx="12"/>
          </p:nvPr>
        </p:nvSpPr>
        <p:spPr/>
        <p:txBody>
          <a:bodyPr/>
          <a:lstStyle/>
          <a:p>
            <a:fld id="{B24F5015-3417-4B27-A586-E4CCF4D77832}" type="slidenum">
              <a:rPr lang="en-US" smtClean="0"/>
              <a:t>52</a:t>
            </a:fld>
            <a:endParaRPr lang="en-US"/>
          </a:p>
        </p:txBody>
      </p:sp>
    </p:spTree>
    <p:extLst>
      <p:ext uri="{BB962C8B-B14F-4D97-AF65-F5344CB8AC3E}">
        <p14:creationId xmlns:p14="http://schemas.microsoft.com/office/powerpoint/2010/main" val="244996738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C7B74B-BFB2-6B0B-B77E-7187648DDC0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6CA36A9-73CB-7BB6-E124-934E68D01081}"/>
              </a:ext>
            </a:extLst>
          </p:cNvPr>
          <p:cNvSpPr>
            <a:spLocks noGrp="1"/>
          </p:cNvSpPr>
          <p:nvPr>
            <p:ph type="title"/>
          </p:nvPr>
        </p:nvSpPr>
        <p:spPr/>
        <p:txBody>
          <a:bodyPr>
            <a:normAutofit/>
          </a:bodyPr>
          <a:lstStyle/>
          <a:p>
            <a:r>
              <a:rPr lang="en-US" dirty="0"/>
              <a:t>Outline of Attendance Procedures</a:t>
            </a:r>
          </a:p>
        </p:txBody>
      </p:sp>
      <p:sp>
        <p:nvSpPr>
          <p:cNvPr id="3" name="Content Placeholder 2">
            <a:extLst>
              <a:ext uri="{FF2B5EF4-FFF2-40B4-BE49-F238E27FC236}">
                <a16:creationId xmlns:a16="http://schemas.microsoft.com/office/drawing/2014/main" id="{01F32FA8-5E47-FE75-DF38-073DFD22CAB5}"/>
              </a:ext>
            </a:extLst>
          </p:cNvPr>
          <p:cNvSpPr>
            <a:spLocks noGrp="1"/>
          </p:cNvSpPr>
          <p:nvPr>
            <p:ph idx="1"/>
          </p:nvPr>
        </p:nvSpPr>
        <p:spPr/>
        <p:txBody>
          <a:bodyPr>
            <a:normAutofit/>
          </a:bodyPr>
          <a:lstStyle/>
          <a:p>
            <a:pPr marL="285750" indent="-285750"/>
            <a:r>
              <a:rPr lang="en-US" sz="3000" dirty="0">
                <a:highlight>
                  <a:srgbClr val="00FFFF"/>
                </a:highlight>
              </a:rPr>
              <a:t>Enter</a:t>
            </a:r>
            <a:r>
              <a:rPr lang="en-US" sz="3000" dirty="0"/>
              <a:t> attendance procedures</a:t>
            </a:r>
          </a:p>
          <a:p>
            <a:pPr marL="285750" indent="-285750"/>
            <a:endParaRPr lang="en-US" sz="3600" dirty="0">
              <a:highlight>
                <a:srgbClr val="00FFFF"/>
              </a:highlight>
            </a:endParaRPr>
          </a:p>
          <a:p>
            <a:pPr marL="0" indent="0">
              <a:buNone/>
            </a:pPr>
            <a:endParaRPr lang="en-US" dirty="0"/>
          </a:p>
        </p:txBody>
      </p:sp>
      <p:pic>
        <p:nvPicPr>
          <p:cNvPr id="6" name="Graphic 5" descr="Checklist outline">
            <a:extLst>
              <a:ext uri="{FF2B5EF4-FFF2-40B4-BE49-F238E27FC236}">
                <a16:creationId xmlns:a16="http://schemas.microsoft.com/office/drawing/2014/main" id="{849FA99E-82DF-3F8B-5815-F7A545C0F3C0}"/>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9526796" y="3892759"/>
            <a:ext cx="2284204" cy="2284204"/>
          </a:xfrm>
          <a:prstGeom prst="rect">
            <a:avLst/>
          </a:prstGeom>
        </p:spPr>
      </p:pic>
      <p:sp>
        <p:nvSpPr>
          <p:cNvPr id="5" name="Slide Number Placeholder 4">
            <a:extLst>
              <a:ext uri="{FF2B5EF4-FFF2-40B4-BE49-F238E27FC236}">
                <a16:creationId xmlns:a16="http://schemas.microsoft.com/office/drawing/2014/main" id="{A027BA07-B478-7218-0387-9AEC825A380F}"/>
              </a:ext>
            </a:extLst>
          </p:cNvPr>
          <p:cNvSpPr>
            <a:spLocks noGrp="1"/>
          </p:cNvSpPr>
          <p:nvPr>
            <p:ph type="sldNum" sz="quarter" idx="12"/>
          </p:nvPr>
        </p:nvSpPr>
        <p:spPr/>
        <p:txBody>
          <a:bodyPr/>
          <a:lstStyle/>
          <a:p>
            <a:fld id="{B24F5015-3417-4B27-A586-E4CCF4D77832}" type="slidenum">
              <a:rPr lang="en-US" smtClean="0"/>
              <a:t>53</a:t>
            </a:fld>
            <a:endParaRPr lang="en-US"/>
          </a:p>
        </p:txBody>
      </p:sp>
    </p:spTree>
    <p:extLst>
      <p:ext uri="{BB962C8B-B14F-4D97-AF65-F5344CB8AC3E}">
        <p14:creationId xmlns:p14="http://schemas.microsoft.com/office/powerpoint/2010/main" val="352095009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Online Administration </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54</a:t>
            </a:fld>
            <a:endParaRPr lang="en-US"/>
          </a:p>
        </p:txBody>
      </p:sp>
    </p:spTree>
    <p:extLst>
      <p:ext uri="{BB962C8B-B14F-4D97-AF65-F5344CB8AC3E}">
        <p14:creationId xmlns:p14="http://schemas.microsoft.com/office/powerpoint/2010/main" val="14766663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normAutofit/>
          </a:bodyPr>
          <a:lstStyle/>
          <a:p>
            <a:r>
              <a:rPr lang="en-US" dirty="0"/>
              <a:t>Reviewing the Code of Conduct</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a:bodyPr>
          <a:lstStyle/>
          <a:p>
            <a:pPr marL="285750" indent="-285750"/>
            <a:r>
              <a:rPr lang="en-US" sz="3000" dirty="0"/>
              <a:t>TAs or Proctors should review the Code of Conduct with all students prior to test administration. </a:t>
            </a:r>
          </a:p>
          <a:p>
            <a:pPr marL="285750" indent="-285750"/>
            <a:r>
              <a:rPr lang="en-US" sz="3000" dirty="0"/>
              <a:t>Students will acknowledge the Code of Conduct at the beginning of each section of the PSSA assessments or module of the Keystone Exams. </a:t>
            </a:r>
          </a:p>
          <a:p>
            <a:pPr marL="285750" indent="-285750">
              <a:buFont typeface="Arial" panose="020B0604020202020204" pitchFamily="34" charset="0"/>
              <a:buChar char="•"/>
            </a:pPr>
            <a:r>
              <a:rPr lang="en-US" sz="3000" dirty="0"/>
              <a:t>Students do not log out after acknowledging the Code of Conduct.</a:t>
            </a:r>
            <a:endParaRPr lang="en-US" sz="30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3000" dirty="0"/>
              <a:t>A copy of the Code of Conduct is provided in the HAC and DFAs.</a:t>
            </a:r>
          </a:p>
          <a:p>
            <a:pPr marL="0" indent="0">
              <a:buNone/>
            </a:pPr>
            <a:endParaRPr lang="en-US" dirty="0"/>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55</a:t>
            </a:fld>
            <a:endParaRPr lang="en-US" dirty="0"/>
          </a:p>
        </p:txBody>
      </p:sp>
    </p:spTree>
    <p:extLst>
      <p:ext uri="{BB962C8B-B14F-4D97-AF65-F5344CB8AC3E}">
        <p14:creationId xmlns:p14="http://schemas.microsoft.com/office/powerpoint/2010/main" val="257949990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653602-332D-7AC8-672E-04B09F8E961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918CD81-2773-E8D7-79A0-951E646A85BB}"/>
              </a:ext>
            </a:extLst>
          </p:cNvPr>
          <p:cNvSpPr>
            <a:spLocks noGrp="1"/>
          </p:cNvSpPr>
          <p:nvPr>
            <p:ph type="title"/>
          </p:nvPr>
        </p:nvSpPr>
        <p:spPr/>
        <p:txBody>
          <a:bodyPr>
            <a:normAutofit/>
          </a:bodyPr>
          <a:lstStyle/>
          <a:p>
            <a:r>
              <a:rPr lang="en-US" dirty="0"/>
              <a:t>Share with Students </a:t>
            </a:r>
          </a:p>
        </p:txBody>
      </p:sp>
      <p:sp>
        <p:nvSpPr>
          <p:cNvPr id="3" name="Content Placeholder 2">
            <a:extLst>
              <a:ext uri="{FF2B5EF4-FFF2-40B4-BE49-F238E27FC236}">
                <a16:creationId xmlns:a16="http://schemas.microsoft.com/office/drawing/2014/main" id="{D7FC2CB7-8787-51BE-E5C1-30659339D8BF}"/>
              </a:ext>
            </a:extLst>
          </p:cNvPr>
          <p:cNvSpPr>
            <a:spLocks noGrp="1"/>
          </p:cNvSpPr>
          <p:nvPr>
            <p:ph idx="1"/>
          </p:nvPr>
        </p:nvSpPr>
        <p:spPr>
          <a:xfrm>
            <a:off x="838200" y="1690688"/>
            <a:ext cx="10515600" cy="4486275"/>
          </a:xfrm>
        </p:spPr>
        <p:txBody>
          <a:bodyPr>
            <a:noAutofit/>
          </a:bodyPr>
          <a:lstStyle/>
          <a:p>
            <a:pPr marL="285750" indent="-285750">
              <a:buFont typeface="Arial" panose="020B0604020202020204" pitchFamily="34" charset="0"/>
              <a:buChar char="•"/>
            </a:pPr>
            <a:r>
              <a:rPr lang="en-US" sz="3000" dirty="0">
                <a:latin typeface="Arial" panose="020B0604020202020204" pitchFamily="34" charset="0"/>
                <a:cs typeface="Arial" panose="020B0604020202020204" pitchFamily="34" charset="0"/>
              </a:rPr>
              <a:t>The assessments are an opportunity for students to demonstrate what they know.</a:t>
            </a:r>
          </a:p>
          <a:p>
            <a:pPr marL="285750" indent="-285750"/>
            <a:r>
              <a:rPr lang="en-US" sz="3000" dirty="0"/>
              <a:t>Students should answer </a:t>
            </a:r>
            <a:r>
              <a:rPr lang="en-US" sz="3000" b="1" dirty="0"/>
              <a:t>all</a:t>
            </a:r>
            <a:r>
              <a:rPr lang="en-US" sz="3000" dirty="0"/>
              <a:t> questions.</a:t>
            </a:r>
          </a:p>
          <a:p>
            <a:pPr marL="285750" indent="-285750">
              <a:buFont typeface="Arial" panose="020B0604020202020204" pitchFamily="34" charset="0"/>
              <a:buChar char="•"/>
            </a:pPr>
            <a:r>
              <a:rPr lang="en-US" sz="3000" dirty="0"/>
              <a:t>P</a:t>
            </a:r>
            <a:r>
              <a:rPr lang="en-US" sz="3000" dirty="0">
                <a:latin typeface="Arial" panose="020B0604020202020204" pitchFamily="34" charset="0"/>
                <a:cs typeface="Arial" panose="020B0604020202020204" pitchFamily="34" charset="0"/>
              </a:rPr>
              <a:t>artial credit is awarded on open ended questions.</a:t>
            </a:r>
          </a:p>
          <a:p>
            <a:pPr marL="285750" indent="-285750">
              <a:buFont typeface="Arial" panose="020B0604020202020204" pitchFamily="34" charset="0"/>
              <a:buChar char="•"/>
            </a:pPr>
            <a:r>
              <a:rPr lang="en-US" sz="3000" dirty="0"/>
              <a:t>Responses for open ended questions should be limited to space provided. Character limits are provided.</a:t>
            </a:r>
          </a:p>
          <a:p>
            <a:pPr marL="285750" indent="-285750">
              <a:buFont typeface="Arial" panose="020B0604020202020204" pitchFamily="34" charset="0"/>
              <a:buChar char="•"/>
            </a:pPr>
            <a:r>
              <a:rPr lang="en-US" sz="3000" dirty="0">
                <a:latin typeface="Arial" panose="020B0604020202020204" pitchFamily="34" charset="0"/>
                <a:cs typeface="Arial" panose="020B0604020202020204" pitchFamily="34" charset="0"/>
              </a:rPr>
              <a:t>If the response box is small, students are not expected to show or explain work for mathematics questions. </a:t>
            </a:r>
          </a:p>
        </p:txBody>
      </p:sp>
      <p:sp>
        <p:nvSpPr>
          <p:cNvPr id="5" name="Slide Number Placeholder 4">
            <a:extLst>
              <a:ext uri="{FF2B5EF4-FFF2-40B4-BE49-F238E27FC236}">
                <a16:creationId xmlns:a16="http://schemas.microsoft.com/office/drawing/2014/main" id="{684C9B11-231A-4893-38B6-C2B441866E21}"/>
              </a:ext>
            </a:extLst>
          </p:cNvPr>
          <p:cNvSpPr>
            <a:spLocks noGrp="1"/>
          </p:cNvSpPr>
          <p:nvPr>
            <p:ph type="sldNum" sz="quarter" idx="12"/>
          </p:nvPr>
        </p:nvSpPr>
        <p:spPr/>
        <p:txBody>
          <a:bodyPr/>
          <a:lstStyle/>
          <a:p>
            <a:fld id="{B24F5015-3417-4B27-A586-E4CCF4D77832}" type="slidenum">
              <a:rPr lang="en-US" smtClean="0"/>
              <a:t>56</a:t>
            </a:fld>
            <a:endParaRPr lang="en-US"/>
          </a:p>
        </p:txBody>
      </p:sp>
    </p:spTree>
    <p:extLst>
      <p:ext uri="{BB962C8B-B14F-4D97-AF65-F5344CB8AC3E}">
        <p14:creationId xmlns:p14="http://schemas.microsoft.com/office/powerpoint/2010/main" val="1808550297"/>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EF26F8-467D-FC2F-CCEA-E9E29F1C5D4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9EB3A04-2743-D65F-4807-33DC29809FB1}"/>
              </a:ext>
            </a:extLst>
          </p:cNvPr>
          <p:cNvSpPr>
            <a:spLocks noGrp="1"/>
          </p:cNvSpPr>
          <p:nvPr>
            <p:ph type="title"/>
          </p:nvPr>
        </p:nvSpPr>
        <p:spPr/>
        <p:txBody>
          <a:bodyPr/>
          <a:lstStyle/>
          <a:p>
            <a:r>
              <a:rPr lang="en-US" dirty="0"/>
              <a:t>Help Feature    </a:t>
            </a:r>
          </a:p>
        </p:txBody>
      </p:sp>
      <p:sp>
        <p:nvSpPr>
          <p:cNvPr id="3" name="Content Placeholder 2">
            <a:extLst>
              <a:ext uri="{FF2B5EF4-FFF2-40B4-BE49-F238E27FC236}">
                <a16:creationId xmlns:a16="http://schemas.microsoft.com/office/drawing/2014/main" id="{4B6657E7-EE80-3DBD-3A00-E07E8838588A}"/>
              </a:ext>
            </a:extLst>
          </p:cNvPr>
          <p:cNvSpPr>
            <a:spLocks noGrp="1"/>
          </p:cNvSpPr>
          <p:nvPr>
            <p:ph idx="1"/>
          </p:nvPr>
        </p:nvSpPr>
        <p:spPr>
          <a:xfrm>
            <a:off x="838200" y="1458686"/>
            <a:ext cx="10515600" cy="4718277"/>
          </a:xfrm>
        </p:spPr>
        <p:txBody>
          <a:bodyPr>
            <a:noAutofit/>
          </a:bodyPr>
          <a:lstStyle/>
          <a:p>
            <a:pPr marL="285750" indent="-285750"/>
            <a:r>
              <a:rPr lang="en-US" sz="3000" dirty="0"/>
              <a:t>TAs may </a:t>
            </a:r>
            <a:r>
              <a:rPr lang="en-US" sz="3000" b="1" dirty="0"/>
              <a:t>not</a:t>
            </a:r>
            <a:r>
              <a:rPr lang="en-US" sz="3000" dirty="0"/>
              <a:t> provide information on how to answer questions during testing. </a:t>
            </a:r>
          </a:p>
          <a:p>
            <a:pPr marL="285750" indent="-285750"/>
            <a:r>
              <a:rPr lang="en-US" sz="3000" dirty="0"/>
              <a:t>Students should have ample opportunity to become familiar with the platform prior to testing.</a:t>
            </a:r>
          </a:p>
          <a:p>
            <a:pPr marL="285750" indent="-285750"/>
            <a:r>
              <a:rPr lang="en-US" sz="3000" dirty="0"/>
              <a:t>TAs may only suggest students access the Help Feature, which is available during the entire assessment. </a:t>
            </a:r>
          </a:p>
          <a:p>
            <a:pPr marL="285750" indent="-285750"/>
            <a:endParaRPr lang="en-US" sz="3200" dirty="0"/>
          </a:p>
        </p:txBody>
      </p:sp>
      <p:sp>
        <p:nvSpPr>
          <p:cNvPr id="5" name="Slide Number Placeholder 4">
            <a:extLst>
              <a:ext uri="{FF2B5EF4-FFF2-40B4-BE49-F238E27FC236}">
                <a16:creationId xmlns:a16="http://schemas.microsoft.com/office/drawing/2014/main" id="{FECBFEB8-96A7-E763-0E56-C58EE2C1D327}"/>
              </a:ext>
            </a:extLst>
          </p:cNvPr>
          <p:cNvSpPr>
            <a:spLocks noGrp="1"/>
          </p:cNvSpPr>
          <p:nvPr>
            <p:ph type="sldNum" sz="quarter" idx="12"/>
          </p:nvPr>
        </p:nvSpPr>
        <p:spPr/>
        <p:txBody>
          <a:bodyPr/>
          <a:lstStyle/>
          <a:p>
            <a:fld id="{B24F5015-3417-4B27-A586-E4CCF4D77832}" type="slidenum">
              <a:rPr lang="en-US" smtClean="0"/>
              <a:t>57</a:t>
            </a:fld>
            <a:endParaRPr lang="en-US"/>
          </a:p>
        </p:txBody>
      </p:sp>
    </p:spTree>
    <p:extLst>
      <p:ext uri="{BB962C8B-B14F-4D97-AF65-F5344CB8AC3E}">
        <p14:creationId xmlns:p14="http://schemas.microsoft.com/office/powerpoint/2010/main" val="3869344498"/>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E8E95D-397C-A15B-A00C-F27E5719B2C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5357DAA-25E3-104A-FF54-656CEAED451C}"/>
              </a:ext>
            </a:extLst>
          </p:cNvPr>
          <p:cNvSpPr>
            <a:spLocks noGrp="1"/>
          </p:cNvSpPr>
          <p:nvPr>
            <p:ph type="title"/>
          </p:nvPr>
        </p:nvSpPr>
        <p:spPr/>
        <p:txBody>
          <a:bodyPr>
            <a:normAutofit/>
          </a:bodyPr>
          <a:lstStyle/>
          <a:p>
            <a:r>
              <a:rPr lang="en-US" sz="4400" dirty="0"/>
              <a:t>Help Feature Button</a:t>
            </a:r>
          </a:p>
        </p:txBody>
      </p:sp>
      <p:pic>
        <p:nvPicPr>
          <p:cNvPr id="7" name="Picture Placeholder 6" descr="Icons within the testing platform upper right corner.">
            <a:extLst>
              <a:ext uri="{FF2B5EF4-FFF2-40B4-BE49-F238E27FC236}">
                <a16:creationId xmlns:a16="http://schemas.microsoft.com/office/drawing/2014/main" id="{030F5B0D-89BF-C68F-90E4-2E01B6047E46}"/>
              </a:ext>
            </a:extLst>
          </p:cNvPr>
          <p:cNvPicPr>
            <a:picLocks noGrp="1" noChangeAspect="1"/>
          </p:cNvPicPr>
          <p:nvPr>
            <p:ph type="pic" idx="1"/>
          </p:nvPr>
        </p:nvPicPr>
        <p:blipFill>
          <a:blip r:embed="rId2"/>
          <a:srcRect t="6402" b="6402"/>
          <a:stretch/>
        </p:blipFill>
        <p:spPr>
          <a:prstGeom prst="rect">
            <a:avLst/>
          </a:prstGeom>
        </p:spPr>
      </p:pic>
      <p:sp>
        <p:nvSpPr>
          <p:cNvPr id="5" name="Slide Number Placeholder 4">
            <a:extLst>
              <a:ext uri="{FF2B5EF4-FFF2-40B4-BE49-F238E27FC236}">
                <a16:creationId xmlns:a16="http://schemas.microsoft.com/office/drawing/2014/main" id="{616C398F-8BE0-1906-7DC4-3776B3FDA6B8}"/>
              </a:ext>
              <a:ext uri="{C183D7F6-B498-43B3-948B-1728B52AA6E4}">
                <adec:decorative xmlns:adec="http://schemas.microsoft.com/office/drawing/2017/decorative" val="0"/>
              </a:ext>
            </a:extLst>
          </p:cNvPr>
          <p:cNvSpPr>
            <a:spLocks noGrp="1"/>
          </p:cNvSpPr>
          <p:nvPr>
            <p:ph type="sldNum" sz="quarter" idx="12"/>
          </p:nvPr>
        </p:nvSpPr>
        <p:spPr/>
        <p:txBody>
          <a:bodyPr/>
          <a:lstStyle/>
          <a:p>
            <a:fld id="{B24F5015-3417-4B27-A586-E4CCF4D77832}" type="slidenum">
              <a:rPr lang="en-US" smtClean="0"/>
              <a:t>58</a:t>
            </a:fld>
            <a:endParaRPr lang="en-US"/>
          </a:p>
        </p:txBody>
      </p:sp>
      <p:sp>
        <p:nvSpPr>
          <p:cNvPr id="12" name="Text Placeholder 11">
            <a:extLst>
              <a:ext uri="{FF2B5EF4-FFF2-40B4-BE49-F238E27FC236}">
                <a16:creationId xmlns:a16="http://schemas.microsoft.com/office/drawing/2014/main" id="{3E5BAD88-D87D-BE7F-ECEF-D4CADF981361}"/>
              </a:ext>
              <a:ext uri="{C183D7F6-B498-43B3-948B-1728B52AA6E4}">
                <adec:decorative xmlns:adec="http://schemas.microsoft.com/office/drawing/2017/decorative" val="1"/>
              </a:ext>
            </a:extLst>
          </p:cNvPr>
          <p:cNvSpPr>
            <a:spLocks noGrp="1"/>
          </p:cNvSpPr>
          <p:nvPr>
            <p:ph type="body" sz="half" idx="2"/>
          </p:nvPr>
        </p:nvSpPr>
        <p:spPr>
          <a:xfrm rot="20739484">
            <a:off x="2661196" y="2270329"/>
            <a:ext cx="4632821" cy="491916"/>
          </a:xfrm>
          <a:prstGeom prst="rightArrow">
            <a:avLst/>
          </a:prstGeom>
        </p:spPr>
        <p:style>
          <a:lnRef idx="2">
            <a:schemeClr val="dk1">
              <a:shade val="15000"/>
            </a:schemeClr>
          </a:lnRef>
          <a:fillRef idx="1">
            <a:schemeClr val="dk1"/>
          </a:fillRef>
          <a:effectRef idx="0">
            <a:schemeClr val="dk1"/>
          </a:effectRef>
          <a:fontRef idx="minor">
            <a:schemeClr val="lt1"/>
          </a:fontRef>
        </p:style>
        <p:txBody>
          <a:bodyPr rtlCol="0" anchor="ctr">
            <a:normAutofit fontScale="77500" lnSpcReduction="20000"/>
          </a:bodyPr>
          <a:lstStyle/>
          <a:p>
            <a:endParaRPr lang="en-US" dirty="0"/>
          </a:p>
        </p:txBody>
      </p:sp>
    </p:spTree>
    <p:extLst>
      <p:ext uri="{BB962C8B-B14F-4D97-AF65-F5344CB8AC3E}">
        <p14:creationId xmlns:p14="http://schemas.microsoft.com/office/powerpoint/2010/main" val="1006767031"/>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9C0F49-52AB-C907-D208-C0504A19FB3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21E58D4-1766-A8EC-4673-14C8E915DABF}"/>
              </a:ext>
            </a:extLst>
          </p:cNvPr>
          <p:cNvSpPr>
            <a:spLocks noGrp="1"/>
          </p:cNvSpPr>
          <p:nvPr>
            <p:ph type="title"/>
          </p:nvPr>
        </p:nvSpPr>
        <p:spPr/>
        <p:txBody>
          <a:bodyPr/>
          <a:lstStyle/>
          <a:p>
            <a:r>
              <a:rPr lang="en-US" dirty="0"/>
              <a:t>Flag and Return to Questions</a:t>
            </a:r>
          </a:p>
        </p:txBody>
      </p:sp>
      <p:sp>
        <p:nvSpPr>
          <p:cNvPr id="3" name="Content Placeholder 2">
            <a:extLst>
              <a:ext uri="{FF2B5EF4-FFF2-40B4-BE49-F238E27FC236}">
                <a16:creationId xmlns:a16="http://schemas.microsoft.com/office/drawing/2014/main" id="{9D416571-120A-DB67-80CD-759BF66424F9}"/>
              </a:ext>
            </a:extLst>
          </p:cNvPr>
          <p:cNvSpPr>
            <a:spLocks noGrp="1"/>
          </p:cNvSpPr>
          <p:nvPr>
            <p:ph idx="1"/>
          </p:nvPr>
        </p:nvSpPr>
        <p:spPr>
          <a:xfrm>
            <a:off x="838200" y="1458686"/>
            <a:ext cx="10515600" cy="4718277"/>
          </a:xfrm>
        </p:spPr>
        <p:txBody>
          <a:bodyPr>
            <a:noAutofit/>
          </a:bodyPr>
          <a:lstStyle/>
          <a:p>
            <a:pPr marL="285750" indent="-285750"/>
            <a:r>
              <a:rPr lang="en-US" sz="3000" dirty="0"/>
              <a:t>Students can flag questions they wish to return to while completing the assessment using the flag symbol in the upper right corner. </a:t>
            </a:r>
          </a:p>
          <a:p>
            <a:pPr marL="285750" indent="-285750"/>
            <a:r>
              <a:rPr lang="en-US" sz="3000" dirty="0"/>
              <a:t>Students in grades 4-8 can flag and toggle among the non-calculator questions at the beginning of PSSA Mathematics section 1. </a:t>
            </a:r>
          </a:p>
          <a:p>
            <a:pPr marL="285750" indent="-285750"/>
            <a:r>
              <a:rPr lang="en-US" sz="3000" dirty="0"/>
              <a:t>Students must submit all answers to these questions prior to moving to the calculator permitted questions. </a:t>
            </a:r>
          </a:p>
          <a:p>
            <a:pPr marL="285750" indent="-285750"/>
            <a:endParaRPr lang="en-US" sz="3000" dirty="0"/>
          </a:p>
          <a:p>
            <a:pPr marL="285750" indent="-285750"/>
            <a:endParaRPr lang="en-US" sz="3200" dirty="0"/>
          </a:p>
        </p:txBody>
      </p:sp>
      <p:sp>
        <p:nvSpPr>
          <p:cNvPr id="5" name="Slide Number Placeholder 4">
            <a:extLst>
              <a:ext uri="{FF2B5EF4-FFF2-40B4-BE49-F238E27FC236}">
                <a16:creationId xmlns:a16="http://schemas.microsoft.com/office/drawing/2014/main" id="{B7D9FEC2-80F7-C254-4B7B-C6D3DFAF9450}"/>
              </a:ext>
            </a:extLst>
          </p:cNvPr>
          <p:cNvSpPr>
            <a:spLocks noGrp="1"/>
          </p:cNvSpPr>
          <p:nvPr>
            <p:ph type="sldNum" sz="quarter" idx="12"/>
          </p:nvPr>
        </p:nvSpPr>
        <p:spPr/>
        <p:txBody>
          <a:bodyPr/>
          <a:lstStyle/>
          <a:p>
            <a:fld id="{B24F5015-3417-4B27-A586-E4CCF4D77832}" type="slidenum">
              <a:rPr lang="en-US" smtClean="0"/>
              <a:t>59</a:t>
            </a:fld>
            <a:endParaRPr lang="en-US"/>
          </a:p>
        </p:txBody>
      </p:sp>
    </p:spTree>
    <p:extLst>
      <p:ext uri="{BB962C8B-B14F-4D97-AF65-F5344CB8AC3E}">
        <p14:creationId xmlns:p14="http://schemas.microsoft.com/office/powerpoint/2010/main" val="34152827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Agenda </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6</a:t>
            </a:fld>
            <a:endParaRPr lang="en-US"/>
          </a:p>
        </p:txBody>
      </p:sp>
    </p:spTree>
    <p:extLst>
      <p:ext uri="{BB962C8B-B14F-4D97-AF65-F5344CB8AC3E}">
        <p14:creationId xmlns:p14="http://schemas.microsoft.com/office/powerpoint/2010/main" val="4210564289"/>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008ABF-A857-97E5-D122-526BB8A67B06}"/>
              </a:ext>
            </a:extLst>
          </p:cNvPr>
          <p:cNvSpPr>
            <a:spLocks noGrp="1"/>
          </p:cNvSpPr>
          <p:nvPr>
            <p:ph type="title"/>
          </p:nvPr>
        </p:nvSpPr>
        <p:spPr/>
        <p:txBody>
          <a:bodyPr>
            <a:normAutofit/>
          </a:bodyPr>
          <a:lstStyle/>
          <a:p>
            <a:r>
              <a:rPr lang="en-US" sz="4400" dirty="0"/>
              <a:t>Flag Question Button</a:t>
            </a:r>
          </a:p>
        </p:txBody>
      </p:sp>
      <p:pic>
        <p:nvPicPr>
          <p:cNvPr id="7" name="Picture Placeholder 6" descr="Icons within the testing platform upper right corner.">
            <a:extLst>
              <a:ext uri="{FF2B5EF4-FFF2-40B4-BE49-F238E27FC236}">
                <a16:creationId xmlns:a16="http://schemas.microsoft.com/office/drawing/2014/main" id="{5C90C06B-8A24-F352-B84B-E836B8C6B799}"/>
              </a:ext>
            </a:extLst>
          </p:cNvPr>
          <p:cNvPicPr>
            <a:picLocks noGrp="1" noChangeAspect="1"/>
          </p:cNvPicPr>
          <p:nvPr>
            <p:ph type="pic" idx="1"/>
          </p:nvPr>
        </p:nvPicPr>
        <p:blipFill>
          <a:blip r:embed="rId2"/>
          <a:srcRect t="6402" b="6402"/>
          <a:stretch/>
        </p:blipFill>
        <p:spPr>
          <a:prstGeom prst="rect">
            <a:avLst/>
          </a:prstGeom>
        </p:spPr>
      </p:pic>
      <p:sp>
        <p:nvSpPr>
          <p:cNvPr id="5" name="Slide Number Placeholder 4">
            <a:extLst>
              <a:ext uri="{FF2B5EF4-FFF2-40B4-BE49-F238E27FC236}">
                <a16:creationId xmlns:a16="http://schemas.microsoft.com/office/drawing/2014/main" id="{66E37899-AB39-03E0-3F57-7F7E26015DC6}"/>
              </a:ext>
            </a:extLst>
          </p:cNvPr>
          <p:cNvSpPr>
            <a:spLocks noGrp="1"/>
          </p:cNvSpPr>
          <p:nvPr>
            <p:ph type="sldNum" sz="quarter" idx="12"/>
          </p:nvPr>
        </p:nvSpPr>
        <p:spPr/>
        <p:txBody>
          <a:bodyPr/>
          <a:lstStyle/>
          <a:p>
            <a:fld id="{B24F5015-3417-4B27-A586-E4CCF4D77832}" type="slidenum">
              <a:rPr lang="en-US" smtClean="0"/>
              <a:t>60</a:t>
            </a:fld>
            <a:endParaRPr lang="en-US"/>
          </a:p>
        </p:txBody>
      </p:sp>
      <p:sp>
        <p:nvSpPr>
          <p:cNvPr id="12" name="Text Placeholder 11">
            <a:extLst>
              <a:ext uri="{FF2B5EF4-FFF2-40B4-BE49-F238E27FC236}">
                <a16:creationId xmlns:a16="http://schemas.microsoft.com/office/drawing/2014/main" id="{9C4BDEF3-A4F8-2E4A-C990-F2E476FDFE7A}"/>
              </a:ext>
              <a:ext uri="{C183D7F6-B498-43B3-948B-1728B52AA6E4}">
                <adec:decorative xmlns:adec="http://schemas.microsoft.com/office/drawing/2017/decorative" val="1"/>
              </a:ext>
            </a:extLst>
          </p:cNvPr>
          <p:cNvSpPr>
            <a:spLocks noGrp="1"/>
          </p:cNvSpPr>
          <p:nvPr>
            <p:ph type="body" sz="half" idx="2"/>
          </p:nvPr>
        </p:nvSpPr>
        <p:spPr>
          <a:xfrm rot="2142109">
            <a:off x="1742951" y="3195019"/>
            <a:ext cx="4656880" cy="458437"/>
          </a:xfrm>
          <a:prstGeom prst="rightArrow">
            <a:avLst/>
          </a:prstGeom>
        </p:spPr>
        <p:style>
          <a:lnRef idx="2">
            <a:schemeClr val="dk1">
              <a:shade val="15000"/>
            </a:schemeClr>
          </a:lnRef>
          <a:fillRef idx="1">
            <a:schemeClr val="dk1"/>
          </a:fillRef>
          <a:effectRef idx="0">
            <a:schemeClr val="dk1"/>
          </a:effectRef>
          <a:fontRef idx="minor">
            <a:schemeClr val="lt1"/>
          </a:fontRef>
        </p:style>
        <p:txBody>
          <a:bodyPr rtlCol="0" anchor="ctr">
            <a:normAutofit fontScale="77500" lnSpcReduction="20000"/>
          </a:bodyPr>
          <a:lstStyle/>
          <a:p>
            <a:endParaRPr lang="en-US" dirty="0"/>
          </a:p>
        </p:txBody>
      </p:sp>
    </p:spTree>
    <p:extLst>
      <p:ext uri="{BB962C8B-B14F-4D97-AF65-F5344CB8AC3E}">
        <p14:creationId xmlns:p14="http://schemas.microsoft.com/office/powerpoint/2010/main" val="1963485982"/>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D65187-4775-CBF6-F687-10E61824F43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4AC78B5-534C-6BE6-A37D-6D3F30FCDD24}"/>
              </a:ext>
            </a:extLst>
          </p:cNvPr>
          <p:cNvSpPr>
            <a:spLocks noGrp="1"/>
          </p:cNvSpPr>
          <p:nvPr>
            <p:ph type="title"/>
          </p:nvPr>
        </p:nvSpPr>
        <p:spPr/>
        <p:txBody>
          <a:bodyPr/>
          <a:lstStyle/>
          <a:p>
            <a:r>
              <a:rPr lang="en-US" dirty="0"/>
              <a:t>Submitting the Assessment    </a:t>
            </a:r>
          </a:p>
        </p:txBody>
      </p:sp>
      <p:sp>
        <p:nvSpPr>
          <p:cNvPr id="3" name="Content Placeholder 2">
            <a:extLst>
              <a:ext uri="{FF2B5EF4-FFF2-40B4-BE49-F238E27FC236}">
                <a16:creationId xmlns:a16="http://schemas.microsoft.com/office/drawing/2014/main" id="{EC01A2A8-5D8E-9964-AD00-E250B80BF1A4}"/>
              </a:ext>
            </a:extLst>
          </p:cNvPr>
          <p:cNvSpPr>
            <a:spLocks noGrp="1"/>
          </p:cNvSpPr>
          <p:nvPr>
            <p:ph idx="1"/>
          </p:nvPr>
        </p:nvSpPr>
        <p:spPr>
          <a:xfrm>
            <a:off x="838200" y="1458686"/>
            <a:ext cx="10515600" cy="4718277"/>
          </a:xfrm>
        </p:spPr>
        <p:txBody>
          <a:bodyPr>
            <a:noAutofit/>
          </a:bodyPr>
          <a:lstStyle/>
          <a:p>
            <a:pPr marL="285750" indent="-285750"/>
            <a:r>
              <a:rPr lang="en-US" sz="3000" dirty="0"/>
              <a:t>Students should press the </a:t>
            </a:r>
            <a:r>
              <a:rPr lang="en-US" sz="3000" b="1" dirty="0"/>
              <a:t>Review or End Test Button </a:t>
            </a:r>
            <a:r>
              <a:rPr lang="en-US" sz="3000" dirty="0"/>
              <a:t>when they are ready to submit their work, </a:t>
            </a:r>
            <a:r>
              <a:rPr lang="en-US" sz="3000" b="1" dirty="0"/>
              <a:t>not</a:t>
            </a:r>
            <a:r>
              <a:rPr lang="en-US" sz="3000" dirty="0"/>
              <a:t> the Exit Test Button.</a:t>
            </a:r>
          </a:p>
          <a:p>
            <a:pPr marL="285750" indent="-285750"/>
            <a:r>
              <a:rPr lang="en-US" sz="3000" dirty="0"/>
              <a:t>When students press the </a:t>
            </a:r>
            <a:r>
              <a:rPr lang="en-US" sz="3000" b="1" dirty="0"/>
              <a:t>Review or End test Button</a:t>
            </a:r>
            <a:r>
              <a:rPr lang="en-US" sz="3000" dirty="0"/>
              <a:t>,  unanswered and flagged questions will appear on a Review Page. Students can return to questions, review answers, and change answers (except non-calculator questions).</a:t>
            </a:r>
          </a:p>
          <a:p>
            <a:pPr marL="285750" indent="-285750"/>
            <a:r>
              <a:rPr lang="en-US" sz="3000" dirty="0"/>
              <a:t>Students do not need to remove flags, highlighting or notes to submit their work.</a:t>
            </a:r>
          </a:p>
        </p:txBody>
      </p:sp>
      <p:sp>
        <p:nvSpPr>
          <p:cNvPr id="5" name="Slide Number Placeholder 4">
            <a:extLst>
              <a:ext uri="{FF2B5EF4-FFF2-40B4-BE49-F238E27FC236}">
                <a16:creationId xmlns:a16="http://schemas.microsoft.com/office/drawing/2014/main" id="{81310C40-11D0-7A45-6401-97B2F0EB981F}"/>
              </a:ext>
            </a:extLst>
          </p:cNvPr>
          <p:cNvSpPr>
            <a:spLocks noGrp="1"/>
          </p:cNvSpPr>
          <p:nvPr>
            <p:ph type="sldNum" sz="quarter" idx="12"/>
          </p:nvPr>
        </p:nvSpPr>
        <p:spPr/>
        <p:txBody>
          <a:bodyPr/>
          <a:lstStyle/>
          <a:p>
            <a:fld id="{B24F5015-3417-4B27-A586-E4CCF4D77832}" type="slidenum">
              <a:rPr lang="en-US" smtClean="0"/>
              <a:t>61</a:t>
            </a:fld>
            <a:endParaRPr lang="en-US"/>
          </a:p>
        </p:txBody>
      </p:sp>
    </p:spTree>
    <p:extLst>
      <p:ext uri="{BB962C8B-B14F-4D97-AF65-F5344CB8AC3E}">
        <p14:creationId xmlns:p14="http://schemas.microsoft.com/office/powerpoint/2010/main" val="4202804455"/>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6D3403-1451-B504-6084-1A0EA9777BA9}"/>
              </a:ext>
            </a:extLst>
          </p:cNvPr>
          <p:cNvSpPr>
            <a:spLocks noGrp="1"/>
          </p:cNvSpPr>
          <p:nvPr>
            <p:ph type="title"/>
          </p:nvPr>
        </p:nvSpPr>
        <p:spPr/>
        <p:txBody>
          <a:bodyPr>
            <a:normAutofit/>
          </a:bodyPr>
          <a:lstStyle/>
          <a:p>
            <a:r>
              <a:rPr lang="en-US" sz="4400" dirty="0"/>
              <a:t>Review or End Test Button</a:t>
            </a:r>
          </a:p>
        </p:txBody>
      </p:sp>
      <p:pic>
        <p:nvPicPr>
          <p:cNvPr id="7" name="Picture Placeholder 6" descr="Icons within the testing platform upper right corner.">
            <a:extLst>
              <a:ext uri="{FF2B5EF4-FFF2-40B4-BE49-F238E27FC236}">
                <a16:creationId xmlns:a16="http://schemas.microsoft.com/office/drawing/2014/main" id="{7A8A65A4-5A34-77A9-B460-DC6D2BA598C1}"/>
              </a:ext>
            </a:extLst>
          </p:cNvPr>
          <p:cNvPicPr>
            <a:picLocks noGrp="1" noChangeAspect="1"/>
          </p:cNvPicPr>
          <p:nvPr>
            <p:ph type="pic" idx="1"/>
          </p:nvPr>
        </p:nvPicPr>
        <p:blipFill>
          <a:blip r:embed="rId2"/>
          <a:srcRect t="7371" b="7371"/>
          <a:stretch/>
        </p:blipFill>
        <p:spPr>
          <a:prstGeom prst="rect">
            <a:avLst/>
          </a:prstGeom>
        </p:spPr>
      </p:pic>
      <p:sp>
        <p:nvSpPr>
          <p:cNvPr id="5" name="Slide Number Placeholder 4">
            <a:extLst>
              <a:ext uri="{FF2B5EF4-FFF2-40B4-BE49-F238E27FC236}">
                <a16:creationId xmlns:a16="http://schemas.microsoft.com/office/drawing/2014/main" id="{2BD6E14A-59D7-3BFF-D3EB-DF65972439DD}"/>
              </a:ext>
            </a:extLst>
          </p:cNvPr>
          <p:cNvSpPr>
            <a:spLocks noGrp="1"/>
          </p:cNvSpPr>
          <p:nvPr>
            <p:ph type="sldNum" sz="quarter" idx="12"/>
          </p:nvPr>
        </p:nvSpPr>
        <p:spPr/>
        <p:txBody>
          <a:bodyPr/>
          <a:lstStyle/>
          <a:p>
            <a:fld id="{B24F5015-3417-4B27-A586-E4CCF4D77832}" type="slidenum">
              <a:rPr lang="en-US" smtClean="0"/>
              <a:t>62</a:t>
            </a:fld>
            <a:endParaRPr lang="en-US"/>
          </a:p>
        </p:txBody>
      </p:sp>
      <p:sp>
        <p:nvSpPr>
          <p:cNvPr id="8" name="Text Placeholder 7">
            <a:extLst>
              <a:ext uri="{FF2B5EF4-FFF2-40B4-BE49-F238E27FC236}">
                <a16:creationId xmlns:a16="http://schemas.microsoft.com/office/drawing/2014/main" id="{5C785C9D-701F-914D-145D-D76494726E0A}"/>
              </a:ext>
              <a:ext uri="{C183D7F6-B498-43B3-948B-1728B52AA6E4}">
                <adec:decorative xmlns:adec="http://schemas.microsoft.com/office/drawing/2017/decorative" val="1"/>
              </a:ext>
            </a:extLst>
          </p:cNvPr>
          <p:cNvSpPr>
            <a:spLocks noGrp="1"/>
          </p:cNvSpPr>
          <p:nvPr>
            <p:ph type="body" sz="half" idx="2"/>
          </p:nvPr>
        </p:nvSpPr>
        <p:spPr>
          <a:xfrm rot="2142109">
            <a:off x="4562060" y="2917496"/>
            <a:ext cx="5422097" cy="385336"/>
          </a:xfrm>
          <a:prstGeom prst="rightArrow">
            <a:avLst/>
          </a:prstGeom>
        </p:spPr>
        <p:style>
          <a:lnRef idx="2">
            <a:schemeClr val="dk1">
              <a:shade val="15000"/>
            </a:schemeClr>
          </a:lnRef>
          <a:fillRef idx="1">
            <a:schemeClr val="dk1"/>
          </a:fillRef>
          <a:effectRef idx="0">
            <a:schemeClr val="dk1"/>
          </a:effectRef>
          <a:fontRef idx="minor">
            <a:schemeClr val="lt1"/>
          </a:fontRef>
        </p:style>
        <p:txBody>
          <a:bodyPr rtlCol="0" anchor="ctr">
            <a:normAutofit fontScale="47500" lnSpcReduction="20000"/>
          </a:bodyPr>
          <a:lstStyle/>
          <a:p>
            <a:endParaRPr lang="en-US" dirty="0"/>
          </a:p>
        </p:txBody>
      </p:sp>
    </p:spTree>
    <p:extLst>
      <p:ext uri="{BB962C8B-B14F-4D97-AF65-F5344CB8AC3E}">
        <p14:creationId xmlns:p14="http://schemas.microsoft.com/office/powerpoint/2010/main" val="552408319"/>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8AD5CE-3AAC-53E0-7006-35B2776BA1C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43BD47B-57B9-D525-2915-1250DECBD6EF}"/>
              </a:ext>
            </a:extLst>
          </p:cNvPr>
          <p:cNvSpPr>
            <a:spLocks noGrp="1"/>
          </p:cNvSpPr>
          <p:nvPr>
            <p:ph type="title"/>
          </p:nvPr>
        </p:nvSpPr>
        <p:spPr/>
        <p:txBody>
          <a:bodyPr/>
          <a:lstStyle/>
          <a:p>
            <a:r>
              <a:rPr lang="en-US" dirty="0"/>
              <a:t>Additional Reminder </a:t>
            </a:r>
          </a:p>
        </p:txBody>
      </p:sp>
      <p:sp>
        <p:nvSpPr>
          <p:cNvPr id="3" name="Content Placeholder 2">
            <a:extLst>
              <a:ext uri="{FF2B5EF4-FFF2-40B4-BE49-F238E27FC236}">
                <a16:creationId xmlns:a16="http://schemas.microsoft.com/office/drawing/2014/main" id="{11CC9AFE-54E2-53B5-0982-2F18BF16BFFE}"/>
              </a:ext>
            </a:extLst>
          </p:cNvPr>
          <p:cNvSpPr>
            <a:spLocks noGrp="1"/>
          </p:cNvSpPr>
          <p:nvPr>
            <p:ph idx="1"/>
          </p:nvPr>
        </p:nvSpPr>
        <p:spPr>
          <a:xfrm>
            <a:off x="838200" y="1458686"/>
            <a:ext cx="10515600" cy="4718277"/>
          </a:xfrm>
        </p:spPr>
        <p:txBody>
          <a:bodyPr>
            <a:noAutofit/>
          </a:bodyPr>
          <a:lstStyle/>
          <a:p>
            <a:pPr marL="285750" indent="-285750"/>
            <a:r>
              <a:rPr lang="en-US" sz="3000" dirty="0"/>
              <a:t>Students receive a second reminder if any questions remain unanswered when they attempt to exit the test session a second time.</a:t>
            </a:r>
          </a:p>
          <a:p>
            <a:pPr marL="285750" indent="-285750"/>
            <a:r>
              <a:rPr lang="en-US" sz="3000" dirty="0"/>
              <a:t>LEAs can instruct students to show the Review Page to the TA prior to exiting the assessment. </a:t>
            </a:r>
          </a:p>
          <a:p>
            <a:pPr marL="285750" indent="-285750"/>
            <a:r>
              <a:rPr lang="en-US" sz="3000" dirty="0"/>
              <a:t>TAs can instruct students to check their work and return to unanswered questions.</a:t>
            </a:r>
          </a:p>
        </p:txBody>
      </p:sp>
      <p:sp>
        <p:nvSpPr>
          <p:cNvPr id="5" name="Slide Number Placeholder 4">
            <a:extLst>
              <a:ext uri="{FF2B5EF4-FFF2-40B4-BE49-F238E27FC236}">
                <a16:creationId xmlns:a16="http://schemas.microsoft.com/office/drawing/2014/main" id="{CFEAABE8-E8EB-5A57-B810-D689C30C62A7}"/>
              </a:ext>
            </a:extLst>
          </p:cNvPr>
          <p:cNvSpPr>
            <a:spLocks noGrp="1"/>
          </p:cNvSpPr>
          <p:nvPr>
            <p:ph type="sldNum" sz="quarter" idx="12"/>
          </p:nvPr>
        </p:nvSpPr>
        <p:spPr/>
        <p:txBody>
          <a:bodyPr/>
          <a:lstStyle/>
          <a:p>
            <a:fld id="{B24F5015-3417-4B27-A586-E4CCF4D77832}" type="slidenum">
              <a:rPr lang="en-US" smtClean="0"/>
              <a:t>63</a:t>
            </a:fld>
            <a:endParaRPr lang="en-US"/>
          </a:p>
        </p:txBody>
      </p:sp>
    </p:spTree>
    <p:extLst>
      <p:ext uri="{BB962C8B-B14F-4D97-AF65-F5344CB8AC3E}">
        <p14:creationId xmlns:p14="http://schemas.microsoft.com/office/powerpoint/2010/main" val="3398408962"/>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Electronic Devices</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64</a:t>
            </a:fld>
            <a:endParaRPr lang="en-US"/>
          </a:p>
        </p:txBody>
      </p:sp>
    </p:spTree>
    <p:extLst>
      <p:ext uri="{BB962C8B-B14F-4D97-AF65-F5344CB8AC3E}">
        <p14:creationId xmlns:p14="http://schemas.microsoft.com/office/powerpoint/2010/main" val="224626940"/>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normAutofit/>
          </a:bodyPr>
          <a:lstStyle/>
          <a:p>
            <a:r>
              <a:rPr lang="en-US" dirty="0"/>
              <a:t>Collection of Electronic Devices</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Autofit/>
          </a:bodyPr>
          <a:lstStyle/>
          <a:p>
            <a:pPr marL="285750" indent="-285750"/>
            <a:r>
              <a:rPr lang="en-US" sz="3000" dirty="0"/>
              <a:t>DACs with SACs should develop the procedures for collection and storage of electronic devices during testing.</a:t>
            </a:r>
          </a:p>
          <a:p>
            <a:pPr marL="285750" indent="-285750"/>
            <a:r>
              <a:rPr lang="en-US" sz="3000" dirty="0"/>
              <a:t>TAs must collect all electronic devices prior to distributing secure materials.  </a:t>
            </a:r>
            <a:endParaRPr lang="en-US" sz="3000" dirty="0">
              <a:latin typeface="Arial" panose="020B0604020202020204" pitchFamily="34" charset="0"/>
              <a:cs typeface="Arial" panose="020B0604020202020204" pitchFamily="34" charset="0"/>
            </a:endParaRPr>
          </a:p>
          <a:p>
            <a:pPr marL="0" indent="0">
              <a:buNone/>
            </a:pPr>
            <a:endParaRPr lang="en-US" sz="3000" dirty="0">
              <a:latin typeface="Arial" panose="020B0604020202020204" pitchFamily="34" charset="0"/>
              <a:cs typeface="Arial" panose="020B0604020202020204" pitchFamily="34" charset="0"/>
            </a:endParaRP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65</a:t>
            </a:fld>
            <a:endParaRPr lang="en-US"/>
          </a:p>
        </p:txBody>
      </p:sp>
    </p:spTree>
    <p:extLst>
      <p:ext uri="{BB962C8B-B14F-4D97-AF65-F5344CB8AC3E}">
        <p14:creationId xmlns:p14="http://schemas.microsoft.com/office/powerpoint/2010/main" val="47652163"/>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E7CD8A-755E-4FF8-3560-0C87D00D30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A072C1D-E620-89F5-E5C8-FA3AE42D0985}"/>
              </a:ext>
            </a:extLst>
          </p:cNvPr>
          <p:cNvSpPr>
            <a:spLocks noGrp="1"/>
          </p:cNvSpPr>
          <p:nvPr>
            <p:ph type="title"/>
          </p:nvPr>
        </p:nvSpPr>
        <p:spPr/>
        <p:txBody>
          <a:bodyPr>
            <a:normAutofit/>
          </a:bodyPr>
          <a:lstStyle/>
          <a:p>
            <a:r>
              <a:rPr lang="en-US" dirty="0"/>
              <a:t>Approved Electronic Devices </a:t>
            </a:r>
          </a:p>
        </p:txBody>
      </p:sp>
      <p:sp>
        <p:nvSpPr>
          <p:cNvPr id="3" name="Content Placeholder 2">
            <a:extLst>
              <a:ext uri="{FF2B5EF4-FFF2-40B4-BE49-F238E27FC236}">
                <a16:creationId xmlns:a16="http://schemas.microsoft.com/office/drawing/2014/main" id="{00EC43E0-FD49-40D3-A4DA-F2BF429F318C}"/>
              </a:ext>
            </a:extLst>
          </p:cNvPr>
          <p:cNvSpPr>
            <a:spLocks noGrp="1"/>
          </p:cNvSpPr>
          <p:nvPr>
            <p:ph idx="1"/>
          </p:nvPr>
        </p:nvSpPr>
        <p:spPr/>
        <p:txBody>
          <a:bodyPr>
            <a:noAutofit/>
          </a:bodyPr>
          <a:lstStyle/>
          <a:p>
            <a:pPr marL="285750" indent="-285750">
              <a:buFont typeface="Arial" panose="020B0604020202020204" pitchFamily="34" charset="0"/>
              <a:buChar char="•"/>
            </a:pPr>
            <a:r>
              <a:rPr lang="en-US" sz="3000" dirty="0">
                <a:effectLst/>
              </a:rPr>
              <a:t>Students who use a cellphone as a medical device (e.g., glucose monitoring) may have the device on their desk or the TAs’ desk and must sit in close proximity to the TA. </a:t>
            </a:r>
          </a:p>
          <a:p>
            <a:pPr marL="285750" indent="-285750">
              <a:buFont typeface="Arial" panose="020B0604020202020204" pitchFamily="34" charset="0"/>
              <a:buChar char="•"/>
            </a:pPr>
            <a:r>
              <a:rPr lang="en-US" sz="3000" dirty="0">
                <a:effectLst/>
              </a:rPr>
              <a:t>TAs must carefully monitor the student to ensure the student does not access the phone</a:t>
            </a:r>
            <a:r>
              <a:rPr lang="en-US" sz="3000">
                <a:effectLst/>
              </a:rPr>
              <a:t>. </a:t>
            </a:r>
            <a:endParaRPr lang="en-US" sz="3000" dirty="0">
              <a:effectLst/>
            </a:endParaRPr>
          </a:p>
        </p:txBody>
      </p:sp>
      <p:sp>
        <p:nvSpPr>
          <p:cNvPr id="5" name="Slide Number Placeholder 4">
            <a:extLst>
              <a:ext uri="{FF2B5EF4-FFF2-40B4-BE49-F238E27FC236}">
                <a16:creationId xmlns:a16="http://schemas.microsoft.com/office/drawing/2014/main" id="{C6B09FE2-2FD9-AA98-E098-14D68C57A047}"/>
              </a:ext>
            </a:extLst>
          </p:cNvPr>
          <p:cNvSpPr>
            <a:spLocks noGrp="1"/>
          </p:cNvSpPr>
          <p:nvPr>
            <p:ph type="sldNum" sz="quarter" idx="12"/>
          </p:nvPr>
        </p:nvSpPr>
        <p:spPr/>
        <p:txBody>
          <a:bodyPr/>
          <a:lstStyle/>
          <a:p>
            <a:fld id="{B24F5015-3417-4B27-A586-E4CCF4D77832}" type="slidenum">
              <a:rPr lang="en-US" smtClean="0"/>
              <a:t>66</a:t>
            </a:fld>
            <a:endParaRPr lang="en-US"/>
          </a:p>
        </p:txBody>
      </p:sp>
    </p:spTree>
    <p:extLst>
      <p:ext uri="{BB962C8B-B14F-4D97-AF65-F5344CB8AC3E}">
        <p14:creationId xmlns:p14="http://schemas.microsoft.com/office/powerpoint/2010/main" val="4036610392"/>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5836E4-582D-41FD-D42D-C27472C4E53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FD2375F-5F6F-1CB2-3970-B904D536DCF8}"/>
              </a:ext>
            </a:extLst>
          </p:cNvPr>
          <p:cNvSpPr>
            <a:spLocks noGrp="1"/>
          </p:cNvSpPr>
          <p:nvPr>
            <p:ph type="title"/>
          </p:nvPr>
        </p:nvSpPr>
        <p:spPr/>
        <p:txBody>
          <a:bodyPr>
            <a:normAutofit/>
          </a:bodyPr>
          <a:lstStyle/>
          <a:p>
            <a:r>
              <a:rPr lang="en-US" dirty="0"/>
              <a:t>Steps for Reporting Violations</a:t>
            </a:r>
          </a:p>
        </p:txBody>
      </p:sp>
      <p:sp>
        <p:nvSpPr>
          <p:cNvPr id="3" name="Content Placeholder 2">
            <a:extLst>
              <a:ext uri="{FF2B5EF4-FFF2-40B4-BE49-F238E27FC236}">
                <a16:creationId xmlns:a16="http://schemas.microsoft.com/office/drawing/2014/main" id="{C8815C5E-9848-DD0B-CD49-705B2223A428}"/>
              </a:ext>
            </a:extLst>
          </p:cNvPr>
          <p:cNvSpPr>
            <a:spLocks noGrp="1"/>
          </p:cNvSpPr>
          <p:nvPr>
            <p:ph idx="1"/>
          </p:nvPr>
        </p:nvSpPr>
        <p:spPr/>
        <p:txBody>
          <a:bodyPr>
            <a:noAutofit/>
          </a:bodyPr>
          <a:lstStyle/>
          <a:p>
            <a:pPr marL="285750" indent="-285750">
              <a:buFont typeface="Arial" panose="020B0604020202020204" pitchFamily="34" charset="0"/>
              <a:buChar char="•"/>
            </a:pPr>
            <a:r>
              <a:rPr lang="en-US" sz="3000" dirty="0"/>
              <a:t>TAs should report students possessing or using an unapproved electronic device to SAC immediately. </a:t>
            </a:r>
          </a:p>
          <a:p>
            <a:pPr marL="285750" indent="-285750">
              <a:buFont typeface="Arial" panose="020B0604020202020204" pitchFamily="34" charset="0"/>
              <a:buChar char="•"/>
            </a:pPr>
            <a:r>
              <a:rPr lang="en-US" sz="3000" dirty="0"/>
              <a:t>The SAC will confiscate the device and report the test security violation to the DAC. </a:t>
            </a:r>
          </a:p>
          <a:p>
            <a:pPr marL="285750" indent="-285750">
              <a:buFont typeface="Arial" panose="020B0604020202020204" pitchFamily="34" charset="0"/>
              <a:buChar char="•"/>
            </a:pPr>
            <a:r>
              <a:rPr lang="en-US" sz="3000" dirty="0"/>
              <a:t>The DAC or SAC will report the violation to PDE. </a:t>
            </a:r>
          </a:p>
        </p:txBody>
      </p:sp>
      <p:sp>
        <p:nvSpPr>
          <p:cNvPr id="5" name="Slide Number Placeholder 4">
            <a:extLst>
              <a:ext uri="{FF2B5EF4-FFF2-40B4-BE49-F238E27FC236}">
                <a16:creationId xmlns:a16="http://schemas.microsoft.com/office/drawing/2014/main" id="{AC301C4A-C8B6-BCBB-578D-0252380342C3}"/>
              </a:ext>
            </a:extLst>
          </p:cNvPr>
          <p:cNvSpPr>
            <a:spLocks noGrp="1"/>
          </p:cNvSpPr>
          <p:nvPr>
            <p:ph type="sldNum" sz="quarter" idx="12"/>
          </p:nvPr>
        </p:nvSpPr>
        <p:spPr/>
        <p:txBody>
          <a:bodyPr/>
          <a:lstStyle/>
          <a:p>
            <a:fld id="{B24F5015-3417-4B27-A586-E4CCF4D77832}" type="slidenum">
              <a:rPr lang="en-US" smtClean="0"/>
              <a:t>67</a:t>
            </a:fld>
            <a:endParaRPr lang="en-US"/>
          </a:p>
        </p:txBody>
      </p:sp>
    </p:spTree>
    <p:extLst>
      <p:ext uri="{BB962C8B-B14F-4D97-AF65-F5344CB8AC3E}">
        <p14:creationId xmlns:p14="http://schemas.microsoft.com/office/powerpoint/2010/main" val="1865830428"/>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3F561B-AC28-DCE4-30C3-7747C33FB28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4850988-CD32-72A9-7513-D9B028BEE5BD}"/>
              </a:ext>
            </a:extLst>
          </p:cNvPr>
          <p:cNvSpPr>
            <a:spLocks noGrp="1"/>
          </p:cNvSpPr>
          <p:nvPr>
            <p:ph type="title"/>
          </p:nvPr>
        </p:nvSpPr>
        <p:spPr/>
        <p:txBody>
          <a:bodyPr>
            <a:normAutofit/>
          </a:bodyPr>
          <a:lstStyle/>
          <a:p>
            <a:r>
              <a:rPr lang="en-US" dirty="0"/>
              <a:t>Reviewing the Device </a:t>
            </a:r>
          </a:p>
        </p:txBody>
      </p:sp>
      <p:sp>
        <p:nvSpPr>
          <p:cNvPr id="3" name="Content Placeholder 2">
            <a:extLst>
              <a:ext uri="{FF2B5EF4-FFF2-40B4-BE49-F238E27FC236}">
                <a16:creationId xmlns:a16="http://schemas.microsoft.com/office/drawing/2014/main" id="{CB08CED0-8B89-96B7-1E83-2D64DC4FDA9D}"/>
              </a:ext>
            </a:extLst>
          </p:cNvPr>
          <p:cNvSpPr>
            <a:spLocks noGrp="1"/>
          </p:cNvSpPr>
          <p:nvPr>
            <p:ph idx="1"/>
          </p:nvPr>
        </p:nvSpPr>
        <p:spPr/>
        <p:txBody>
          <a:bodyPr>
            <a:noAutofit/>
          </a:bodyPr>
          <a:lstStyle/>
          <a:p>
            <a:pPr marL="285750" indent="-285750">
              <a:buFont typeface="Arial" panose="020B0604020202020204" pitchFamily="34" charset="0"/>
              <a:buChar char="•"/>
            </a:pPr>
            <a:r>
              <a:rPr lang="en-US" sz="3000" dirty="0"/>
              <a:t>The DAC or SAC should obtain parent permission to view the device and determine if any secure material is stored on the device, including photos, text messages, searches related to tested content, posts to social media, etc. </a:t>
            </a:r>
          </a:p>
          <a:p>
            <a:pPr marL="285750" indent="-285750">
              <a:buFont typeface="Arial" panose="020B0604020202020204" pitchFamily="34" charset="0"/>
              <a:buChar char="•"/>
            </a:pPr>
            <a:r>
              <a:rPr lang="en-US" sz="3000" dirty="0"/>
              <a:t>Send documentation and copies of secure material immediately to PDE.</a:t>
            </a:r>
          </a:p>
        </p:txBody>
      </p:sp>
      <p:sp>
        <p:nvSpPr>
          <p:cNvPr id="5" name="Slide Number Placeholder 4">
            <a:extLst>
              <a:ext uri="{FF2B5EF4-FFF2-40B4-BE49-F238E27FC236}">
                <a16:creationId xmlns:a16="http://schemas.microsoft.com/office/drawing/2014/main" id="{44AE16EB-CAD3-787F-C2E0-AE3B9C3D7BDF}"/>
              </a:ext>
            </a:extLst>
          </p:cNvPr>
          <p:cNvSpPr>
            <a:spLocks noGrp="1"/>
          </p:cNvSpPr>
          <p:nvPr>
            <p:ph type="sldNum" sz="quarter" idx="12"/>
          </p:nvPr>
        </p:nvSpPr>
        <p:spPr/>
        <p:txBody>
          <a:bodyPr/>
          <a:lstStyle/>
          <a:p>
            <a:fld id="{B24F5015-3417-4B27-A586-E4CCF4D77832}" type="slidenum">
              <a:rPr lang="en-US" smtClean="0"/>
              <a:t>68</a:t>
            </a:fld>
            <a:endParaRPr lang="en-US"/>
          </a:p>
        </p:txBody>
      </p:sp>
    </p:spTree>
    <p:extLst>
      <p:ext uri="{BB962C8B-B14F-4D97-AF65-F5344CB8AC3E}">
        <p14:creationId xmlns:p14="http://schemas.microsoft.com/office/powerpoint/2010/main" val="993716473"/>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normAutofit/>
          </a:bodyPr>
          <a:lstStyle/>
          <a:p>
            <a:r>
              <a:rPr lang="en-US" dirty="0"/>
              <a:t>Regeneration of the Test Ticket</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Autofit/>
          </a:bodyPr>
          <a:lstStyle/>
          <a:p>
            <a:pPr marL="285750" indent="-285750">
              <a:buFont typeface="Arial" panose="020B0604020202020204" pitchFamily="34" charset="0"/>
              <a:buChar char="•"/>
            </a:pPr>
            <a:r>
              <a:rPr lang="en-US" sz="3000" dirty="0"/>
              <a:t>A student possessing or using an unapproved electronic device during testing must retake the assessment by the end of the makeup testing window using a different form of the test. </a:t>
            </a:r>
            <a:endParaRPr lang="en-US" sz="3000" dirty="0">
              <a:latin typeface="Arial" panose="020B0604020202020204" pitchFamily="34" charset="0"/>
              <a:cs typeface="Arial" panose="020B0604020202020204" pitchFamily="34" charset="0"/>
            </a:endParaRP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69</a:t>
            </a:fld>
            <a:endParaRPr lang="en-US"/>
          </a:p>
        </p:txBody>
      </p:sp>
    </p:spTree>
    <p:extLst>
      <p:ext uri="{BB962C8B-B14F-4D97-AF65-F5344CB8AC3E}">
        <p14:creationId xmlns:p14="http://schemas.microsoft.com/office/powerpoint/2010/main" val="18764380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Agenda – Page 1 </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a:bodyPr>
          <a:lstStyle/>
          <a:p>
            <a:pPr marL="285750" indent="-285750">
              <a:buFont typeface="Arial" panose="020B0604020202020204" pitchFamily="34" charset="0"/>
              <a:buChar char="•"/>
            </a:pPr>
            <a:r>
              <a:rPr lang="en-US" sz="3000" dirty="0">
                <a:latin typeface="Arial" panose="020B0604020202020204" pitchFamily="34" charset="0"/>
                <a:cs typeface="Arial" panose="020B0604020202020204" pitchFamily="34" charset="0"/>
              </a:rPr>
              <a:t>Acronyms </a:t>
            </a:r>
          </a:p>
          <a:p>
            <a:pPr marL="285750" indent="-285750"/>
            <a:r>
              <a:rPr lang="en-US" sz="3000" dirty="0"/>
              <a:t>School Assessment Schedule</a:t>
            </a:r>
          </a:p>
          <a:p>
            <a:pPr marL="285750" indent="-285750"/>
            <a:r>
              <a:rPr lang="en-US" sz="3000" dirty="0"/>
              <a:t>Changes for 2025 – 2026 </a:t>
            </a:r>
          </a:p>
          <a:p>
            <a:pPr marL="285750" indent="-285750"/>
            <a:r>
              <a:rPr lang="en-US" sz="3000" dirty="0"/>
              <a:t>Qualifications for Test Administrators/Proctors</a:t>
            </a:r>
          </a:p>
          <a:p>
            <a:pPr marL="285750" indent="-285750"/>
            <a:r>
              <a:rPr lang="en-US" sz="3000" dirty="0"/>
              <a:t>Responsibilities of Test Administrators/Proctors</a:t>
            </a:r>
          </a:p>
          <a:p>
            <a:pPr marL="285750" indent="-285750"/>
            <a:r>
              <a:rPr lang="en-US" sz="3000" dirty="0"/>
              <a:t>Administration Preparation</a:t>
            </a:r>
          </a:p>
          <a:p>
            <a:pPr marL="285750" indent="-285750"/>
            <a:r>
              <a:rPr lang="en-US" sz="3000" dirty="0"/>
              <a:t>PSTAT</a:t>
            </a:r>
          </a:p>
          <a:p>
            <a:pPr marL="285750" indent="-285750"/>
            <a:r>
              <a:rPr lang="en-US" sz="3000" dirty="0"/>
              <a:t>Directions for Administration</a:t>
            </a:r>
          </a:p>
          <a:p>
            <a:pPr marL="285750" indent="-285750">
              <a:buFont typeface="Arial" panose="020B0604020202020204" pitchFamily="34" charset="0"/>
              <a:buChar char="•"/>
            </a:pPr>
            <a:endParaRPr lang="en-US" sz="3000" dirty="0">
              <a:latin typeface="Arial" panose="020B0604020202020204" pitchFamily="34" charset="0"/>
              <a:cs typeface="Arial" panose="020B0604020202020204" pitchFamily="34" charset="0"/>
            </a:endParaRP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7</a:t>
            </a:fld>
            <a:endParaRPr lang="en-US"/>
          </a:p>
        </p:txBody>
      </p:sp>
    </p:spTree>
    <p:extLst>
      <p:ext uri="{BB962C8B-B14F-4D97-AF65-F5344CB8AC3E}">
        <p14:creationId xmlns:p14="http://schemas.microsoft.com/office/powerpoint/2010/main" val="2751908610"/>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normAutofit/>
          </a:bodyPr>
          <a:lstStyle/>
          <a:p>
            <a:r>
              <a:rPr lang="en-US" dirty="0"/>
              <a:t>Other Test Security Violations</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a:xfrm>
            <a:off x="838200" y="1690688"/>
            <a:ext cx="10515600" cy="4486275"/>
          </a:xfrm>
        </p:spPr>
        <p:txBody>
          <a:bodyPr>
            <a:noAutofit/>
          </a:bodyPr>
          <a:lstStyle/>
          <a:p>
            <a:pPr marL="285750" indent="-285750">
              <a:buFont typeface="Arial" panose="020B0604020202020204" pitchFamily="34" charset="0"/>
              <a:buChar char="•"/>
            </a:pPr>
            <a:r>
              <a:rPr lang="en-US" sz="3000" dirty="0">
                <a:latin typeface="Arial" panose="020B0604020202020204" pitchFamily="34" charset="0"/>
                <a:cs typeface="Arial" panose="020B0604020202020204" pitchFamily="34" charset="0"/>
              </a:rPr>
              <a:t>TAs should report any test security violation suspicions to the SAC immediately.  If the TA believes the SAC or DAC is involved, the TA should contact PDE </a:t>
            </a:r>
            <a:r>
              <a:rPr lang="en-US" sz="3000" b="1" dirty="0">
                <a:latin typeface="Arial" panose="020B0604020202020204" pitchFamily="34" charset="0"/>
                <a:cs typeface="Arial" panose="020B0604020202020204" pitchFamily="34" charset="0"/>
              </a:rPr>
              <a:t>immediately</a:t>
            </a:r>
            <a:r>
              <a:rPr lang="en-US" sz="3000" dirty="0">
                <a:latin typeface="Arial" panose="020B0604020202020204" pitchFamily="34" charset="0"/>
                <a:cs typeface="Arial" panose="020B0604020202020204" pitchFamily="34" charset="0"/>
              </a:rPr>
              <a:t> </a:t>
            </a:r>
            <a:r>
              <a:rPr lang="en-US" sz="3000" dirty="0">
                <a:latin typeface="Arial" panose="020B0604020202020204" pitchFamily="34" charset="0"/>
                <a:cs typeface="Arial" panose="020B0604020202020204" pitchFamily="34" charset="0"/>
                <a:hlinkClick r:id="rId3"/>
              </a:rPr>
              <a:t>ra-edirregularities@pa.gov</a:t>
            </a:r>
            <a:r>
              <a:rPr lang="en-US" sz="3000" dirty="0">
                <a:latin typeface="Arial" panose="020B0604020202020204" pitchFamily="34" charset="0"/>
                <a:cs typeface="Arial" panose="020B0604020202020204" pitchFamily="34" charset="0"/>
              </a:rPr>
              <a:t>.</a:t>
            </a:r>
          </a:p>
          <a:p>
            <a:pPr marL="285750" indent="-285750">
              <a:buFont typeface="Arial" panose="020B0604020202020204" pitchFamily="34" charset="0"/>
              <a:buChar char="•"/>
            </a:pPr>
            <a:r>
              <a:rPr lang="en-US" sz="3000" dirty="0"/>
              <a:t>Examples include a student using a calculator when answering non-calculator questions, a student viewing another student’s work. Consult the HAC for others.  </a:t>
            </a:r>
          </a:p>
          <a:p>
            <a:pPr marL="285750" indent="-285750">
              <a:buFont typeface="Arial" panose="020B0604020202020204" pitchFamily="34" charset="0"/>
              <a:buChar char="•"/>
            </a:pPr>
            <a:r>
              <a:rPr lang="en-US" sz="3000" dirty="0"/>
              <a:t>Review the Handbook for Secure Test Administration.</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70</a:t>
            </a:fld>
            <a:endParaRPr lang="en-US" dirty="0"/>
          </a:p>
        </p:txBody>
      </p:sp>
    </p:spTree>
    <p:extLst>
      <p:ext uri="{BB962C8B-B14F-4D97-AF65-F5344CB8AC3E}">
        <p14:creationId xmlns:p14="http://schemas.microsoft.com/office/powerpoint/2010/main" val="2684961740"/>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Calculators</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71</a:t>
            </a:fld>
            <a:endParaRPr lang="en-US"/>
          </a:p>
        </p:txBody>
      </p:sp>
    </p:spTree>
    <p:extLst>
      <p:ext uri="{BB962C8B-B14F-4D97-AF65-F5344CB8AC3E}">
        <p14:creationId xmlns:p14="http://schemas.microsoft.com/office/powerpoint/2010/main" val="4000746599"/>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13EAD6-0C49-4E25-F288-8A42A1D380A8}"/>
              </a:ext>
            </a:extLst>
          </p:cNvPr>
          <p:cNvSpPr>
            <a:spLocks noGrp="1"/>
          </p:cNvSpPr>
          <p:nvPr>
            <p:ph type="title"/>
          </p:nvPr>
        </p:nvSpPr>
        <p:spPr/>
        <p:txBody>
          <a:bodyPr>
            <a:normAutofit/>
          </a:bodyPr>
          <a:lstStyle/>
          <a:p>
            <a:r>
              <a:rPr lang="en-US" dirty="0"/>
              <a:t>PDE Calculator Policy</a:t>
            </a:r>
          </a:p>
        </p:txBody>
      </p:sp>
      <p:sp>
        <p:nvSpPr>
          <p:cNvPr id="3" name="Content Placeholder 2">
            <a:extLst>
              <a:ext uri="{FF2B5EF4-FFF2-40B4-BE49-F238E27FC236}">
                <a16:creationId xmlns:a16="http://schemas.microsoft.com/office/drawing/2014/main" id="{C8A2FAF8-891A-37C4-E7FE-F9A1BBBC27CC}"/>
              </a:ext>
            </a:extLst>
          </p:cNvPr>
          <p:cNvSpPr>
            <a:spLocks noGrp="1"/>
          </p:cNvSpPr>
          <p:nvPr>
            <p:ph idx="1"/>
          </p:nvPr>
        </p:nvSpPr>
        <p:spPr/>
        <p:txBody>
          <a:bodyPr>
            <a:normAutofit/>
          </a:bodyPr>
          <a:lstStyle/>
          <a:p>
            <a:r>
              <a:rPr lang="en-US" sz="3000" dirty="0">
                <a:solidFill>
                  <a:srgbClr val="0070C0"/>
                </a:solidFill>
                <a:hlinkClick r:id="rId3">
                  <a:extLst>
                    <a:ext uri="{A12FA001-AC4F-418D-AE19-62706E023703}">
                      <ahyp:hlinkClr xmlns:ahyp="http://schemas.microsoft.com/office/drawing/2018/hyperlinkcolor" val="tx"/>
                    </a:ext>
                  </a:extLst>
                </a:hlinkClick>
              </a:rPr>
              <a:t>PDE Calculator Policy</a:t>
            </a:r>
            <a:r>
              <a:rPr lang="en-US" sz="3000" dirty="0">
                <a:solidFill>
                  <a:srgbClr val="0070C0"/>
                </a:solidFill>
              </a:rPr>
              <a:t> </a:t>
            </a:r>
            <a:r>
              <a:rPr lang="en-US" sz="3000" dirty="0"/>
              <a:t>updated October, 2023.</a:t>
            </a:r>
          </a:p>
          <a:p>
            <a:r>
              <a:rPr lang="en-US" sz="3000" dirty="0"/>
              <a:t>Exam mode or Testing mode must be activated by the TA or proctor prior to each test session for devices with this capability.</a:t>
            </a:r>
          </a:p>
          <a:p>
            <a:r>
              <a:rPr lang="en-US" sz="3000" dirty="0"/>
              <a:t>TAs must set every device to factory settings before and after each test session.  </a:t>
            </a:r>
          </a:p>
          <a:p>
            <a:r>
              <a:rPr lang="en-US" sz="3000" dirty="0"/>
              <a:t>Students are not to be assigned either task.</a:t>
            </a:r>
          </a:p>
          <a:p>
            <a:endParaRPr lang="en-US" dirty="0"/>
          </a:p>
        </p:txBody>
      </p:sp>
      <p:pic>
        <p:nvPicPr>
          <p:cNvPr id="6" name="Graphic 5" descr="Calculator outline">
            <a:extLst>
              <a:ext uri="{FF2B5EF4-FFF2-40B4-BE49-F238E27FC236}">
                <a16:creationId xmlns:a16="http://schemas.microsoft.com/office/drawing/2014/main" id="{05360380-9284-FD4B-D990-3C312B4C1534}"/>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9633284" y="4505282"/>
            <a:ext cx="1851068" cy="1851068"/>
          </a:xfrm>
          <a:prstGeom prst="rect">
            <a:avLst/>
          </a:prstGeom>
        </p:spPr>
      </p:pic>
      <p:sp>
        <p:nvSpPr>
          <p:cNvPr id="4" name="Slide Number Placeholder 3">
            <a:extLst>
              <a:ext uri="{FF2B5EF4-FFF2-40B4-BE49-F238E27FC236}">
                <a16:creationId xmlns:a16="http://schemas.microsoft.com/office/drawing/2014/main" id="{221C6972-8133-279A-1957-399AFBA16127}"/>
              </a:ext>
            </a:extLst>
          </p:cNvPr>
          <p:cNvSpPr>
            <a:spLocks noGrp="1"/>
          </p:cNvSpPr>
          <p:nvPr>
            <p:ph type="sldNum" sz="quarter" idx="12"/>
          </p:nvPr>
        </p:nvSpPr>
        <p:spPr/>
        <p:txBody>
          <a:bodyPr/>
          <a:lstStyle/>
          <a:p>
            <a:fld id="{B24F5015-3417-4B27-A586-E4CCF4D77832}" type="slidenum">
              <a:rPr lang="en-US" smtClean="0"/>
              <a:t>72</a:t>
            </a:fld>
            <a:endParaRPr lang="en-US" dirty="0"/>
          </a:p>
        </p:txBody>
      </p:sp>
    </p:spTree>
    <p:extLst>
      <p:ext uri="{BB962C8B-B14F-4D97-AF65-F5344CB8AC3E}">
        <p14:creationId xmlns:p14="http://schemas.microsoft.com/office/powerpoint/2010/main" val="844247610"/>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13EAD6-0C49-4E25-F288-8A42A1D380A8}"/>
              </a:ext>
            </a:extLst>
          </p:cNvPr>
          <p:cNvSpPr>
            <a:spLocks noGrp="1"/>
          </p:cNvSpPr>
          <p:nvPr>
            <p:ph type="title"/>
          </p:nvPr>
        </p:nvSpPr>
        <p:spPr/>
        <p:txBody>
          <a:bodyPr>
            <a:normAutofit fontScale="90000"/>
          </a:bodyPr>
          <a:lstStyle/>
          <a:p>
            <a:br>
              <a:rPr lang="en-US" dirty="0"/>
            </a:br>
            <a:r>
              <a:rPr lang="en-US" sz="4900" dirty="0"/>
              <a:t>Non-calculator Questions: </a:t>
            </a:r>
            <a:br>
              <a:rPr lang="en-US" sz="4900" dirty="0"/>
            </a:br>
            <a:r>
              <a:rPr lang="en-US" sz="4900" dirty="0"/>
              <a:t>PSSA Mathematics</a:t>
            </a:r>
            <a:br>
              <a:rPr lang="en-US" dirty="0"/>
            </a:br>
            <a:r>
              <a:rPr lang="en-US" dirty="0"/>
              <a:t>    </a:t>
            </a:r>
          </a:p>
        </p:txBody>
      </p:sp>
      <p:sp>
        <p:nvSpPr>
          <p:cNvPr id="3" name="Content Placeholder 2">
            <a:extLst>
              <a:ext uri="{FF2B5EF4-FFF2-40B4-BE49-F238E27FC236}">
                <a16:creationId xmlns:a16="http://schemas.microsoft.com/office/drawing/2014/main" id="{C8A2FAF8-891A-37C4-E7FE-F9A1BBBC27CC}"/>
              </a:ext>
            </a:extLst>
          </p:cNvPr>
          <p:cNvSpPr>
            <a:spLocks noGrp="1"/>
          </p:cNvSpPr>
          <p:nvPr>
            <p:ph idx="1"/>
          </p:nvPr>
        </p:nvSpPr>
        <p:spPr/>
        <p:txBody>
          <a:bodyPr>
            <a:normAutofit/>
          </a:bodyPr>
          <a:lstStyle/>
          <a:p>
            <a:r>
              <a:rPr lang="en-US" dirty="0"/>
              <a:t>Grade 3</a:t>
            </a:r>
            <a:r>
              <a:rPr lang="en-US" sz="2800" dirty="0"/>
              <a:t>: entire assessment</a:t>
            </a:r>
          </a:p>
          <a:p>
            <a:r>
              <a:rPr lang="en-US" sz="2800" dirty="0"/>
              <a:t>Grades 4-8: questions 1 through 4 in section 1</a:t>
            </a:r>
          </a:p>
          <a:p>
            <a:r>
              <a:rPr lang="en-US" sz="2800" dirty="0"/>
              <a:t>The online calculator is not available for non-calculator questions. TAs must ensure students are not using a handheld calculator when answering these questions.</a:t>
            </a:r>
          </a:p>
          <a:p>
            <a:r>
              <a:rPr lang="en-US" sz="2800" dirty="0"/>
              <a:t>Students may toggle among these 4 questions. B</a:t>
            </a:r>
            <a:r>
              <a:rPr lang="en-US" dirty="0"/>
              <a:t>efore advancing to the calculator permitted questions, the system will prompt students to verify they understand that o</a:t>
            </a:r>
            <a:r>
              <a:rPr lang="en-US" sz="2800" dirty="0"/>
              <a:t>nce they have submitted their final answers to these 4 questions, they will not be able to re-visit these questions.</a:t>
            </a:r>
          </a:p>
        </p:txBody>
      </p:sp>
      <p:sp>
        <p:nvSpPr>
          <p:cNvPr id="4" name="Slide Number Placeholder 3">
            <a:extLst>
              <a:ext uri="{FF2B5EF4-FFF2-40B4-BE49-F238E27FC236}">
                <a16:creationId xmlns:a16="http://schemas.microsoft.com/office/drawing/2014/main" id="{221C6972-8133-279A-1957-399AFBA16127}"/>
              </a:ext>
            </a:extLst>
          </p:cNvPr>
          <p:cNvSpPr>
            <a:spLocks noGrp="1"/>
          </p:cNvSpPr>
          <p:nvPr>
            <p:ph type="sldNum" sz="quarter" idx="12"/>
          </p:nvPr>
        </p:nvSpPr>
        <p:spPr/>
        <p:txBody>
          <a:bodyPr/>
          <a:lstStyle/>
          <a:p>
            <a:fld id="{B24F5015-3417-4B27-A586-E4CCF4D77832}" type="slidenum">
              <a:rPr lang="en-US" smtClean="0"/>
              <a:t>73</a:t>
            </a:fld>
            <a:endParaRPr lang="en-US" dirty="0"/>
          </a:p>
        </p:txBody>
      </p:sp>
    </p:spTree>
    <p:extLst>
      <p:ext uri="{BB962C8B-B14F-4D97-AF65-F5344CB8AC3E}">
        <p14:creationId xmlns:p14="http://schemas.microsoft.com/office/powerpoint/2010/main" val="3700801228"/>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13EAD6-0C49-4E25-F288-8A42A1D380A8}"/>
              </a:ext>
            </a:extLst>
          </p:cNvPr>
          <p:cNvSpPr>
            <a:spLocks noGrp="1"/>
          </p:cNvSpPr>
          <p:nvPr>
            <p:ph type="title"/>
          </p:nvPr>
        </p:nvSpPr>
        <p:spPr/>
        <p:txBody>
          <a:bodyPr>
            <a:normAutofit/>
          </a:bodyPr>
          <a:lstStyle/>
          <a:p>
            <a:r>
              <a:rPr lang="en-US" dirty="0"/>
              <a:t>Calculator Permitted Questions: </a:t>
            </a:r>
            <a:br>
              <a:rPr lang="en-US" dirty="0"/>
            </a:br>
            <a:r>
              <a:rPr lang="en-US" dirty="0"/>
              <a:t>PSSA Mathematics  </a:t>
            </a:r>
          </a:p>
        </p:txBody>
      </p:sp>
      <p:sp>
        <p:nvSpPr>
          <p:cNvPr id="3" name="Content Placeholder 2">
            <a:extLst>
              <a:ext uri="{FF2B5EF4-FFF2-40B4-BE49-F238E27FC236}">
                <a16:creationId xmlns:a16="http://schemas.microsoft.com/office/drawing/2014/main" id="{C8A2FAF8-891A-37C4-E7FE-F9A1BBBC27CC}"/>
              </a:ext>
            </a:extLst>
          </p:cNvPr>
          <p:cNvSpPr>
            <a:spLocks noGrp="1"/>
          </p:cNvSpPr>
          <p:nvPr>
            <p:ph idx="1"/>
          </p:nvPr>
        </p:nvSpPr>
        <p:spPr/>
        <p:txBody>
          <a:bodyPr>
            <a:noAutofit/>
          </a:bodyPr>
          <a:lstStyle/>
          <a:p>
            <a:r>
              <a:rPr lang="en-US" sz="3000" dirty="0"/>
              <a:t>Calculators should be stored under the student’s desk or on the TAs desk when testing begins.</a:t>
            </a:r>
          </a:p>
          <a:p>
            <a:r>
              <a:rPr lang="en-US" sz="3000" dirty="0"/>
              <a:t>Students should raise their hand so TA can collect used scratch/grid paper and distribute new scratch/grid paper or verify scratch/grid paper has not been used.</a:t>
            </a:r>
          </a:p>
          <a:p>
            <a:r>
              <a:rPr lang="en-US" sz="3000" dirty="0"/>
              <a:t>TA should then indicate the student may retrieve a calculator from underneath the desk or provide a calculator to the student.</a:t>
            </a:r>
          </a:p>
          <a:p>
            <a:r>
              <a:rPr lang="en-US" sz="3000" dirty="0"/>
              <a:t>Report test security violations to the SAC, DAC and PDE immediately.</a:t>
            </a:r>
          </a:p>
        </p:txBody>
      </p:sp>
      <p:sp>
        <p:nvSpPr>
          <p:cNvPr id="4" name="Slide Number Placeholder 3">
            <a:extLst>
              <a:ext uri="{FF2B5EF4-FFF2-40B4-BE49-F238E27FC236}">
                <a16:creationId xmlns:a16="http://schemas.microsoft.com/office/drawing/2014/main" id="{221C6972-8133-279A-1957-399AFBA16127}"/>
              </a:ext>
            </a:extLst>
          </p:cNvPr>
          <p:cNvSpPr>
            <a:spLocks noGrp="1"/>
          </p:cNvSpPr>
          <p:nvPr>
            <p:ph type="sldNum" sz="quarter" idx="12"/>
          </p:nvPr>
        </p:nvSpPr>
        <p:spPr/>
        <p:txBody>
          <a:bodyPr/>
          <a:lstStyle/>
          <a:p>
            <a:fld id="{B24F5015-3417-4B27-A586-E4CCF4D77832}" type="slidenum">
              <a:rPr lang="en-US" smtClean="0"/>
              <a:t>74</a:t>
            </a:fld>
            <a:endParaRPr lang="en-US" dirty="0"/>
          </a:p>
        </p:txBody>
      </p:sp>
    </p:spTree>
    <p:extLst>
      <p:ext uri="{BB962C8B-B14F-4D97-AF65-F5344CB8AC3E}">
        <p14:creationId xmlns:p14="http://schemas.microsoft.com/office/powerpoint/2010/main" val="3032386251"/>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normAutofit/>
          </a:bodyPr>
          <a:lstStyle/>
          <a:p>
            <a:r>
              <a:rPr lang="en-US" dirty="0"/>
              <a:t>Desmos Online Calculators</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Autofit/>
          </a:bodyPr>
          <a:lstStyle/>
          <a:p>
            <a:pPr marL="285750" indent="-285750">
              <a:buFont typeface="Arial" panose="020B0604020202020204" pitchFamily="34" charset="0"/>
              <a:buChar char="•"/>
            </a:pPr>
            <a:r>
              <a:rPr lang="en-US" sz="3000" dirty="0">
                <a:latin typeface="Arial" panose="020B0604020202020204" pitchFamily="34" charset="0"/>
                <a:cs typeface="Arial" panose="020B0604020202020204" pitchFamily="34" charset="0"/>
              </a:rPr>
              <a:t>Grade </a:t>
            </a:r>
            <a:r>
              <a:rPr lang="en-US" sz="3000" dirty="0"/>
              <a:t>4-8: Once students have completed the non-calculator questions, they have access to the </a:t>
            </a:r>
            <a:r>
              <a:rPr lang="en-US" sz="3000" dirty="0">
                <a:solidFill>
                  <a:srgbClr val="0070C0"/>
                </a:solidFill>
                <a:hlinkClick r:id="rId3">
                  <a:extLst>
                    <a:ext uri="{A12FA001-AC4F-418D-AE19-62706E023703}">
                      <ahyp:hlinkClr xmlns:ahyp="http://schemas.microsoft.com/office/drawing/2018/hyperlinkcolor" val="tx"/>
                    </a:ext>
                  </a:extLst>
                </a:hlinkClick>
              </a:rPr>
              <a:t>PA Desmos Calculator</a:t>
            </a:r>
            <a:r>
              <a:rPr lang="en-US" sz="3000" dirty="0"/>
              <a:t>.</a:t>
            </a:r>
            <a:r>
              <a:rPr lang="en-US" sz="3000" dirty="0">
                <a:solidFill>
                  <a:srgbClr val="0070C0"/>
                </a:solidFill>
              </a:rPr>
              <a:t> </a:t>
            </a:r>
          </a:p>
          <a:p>
            <a:pPr marL="285750" indent="-285750">
              <a:buFont typeface="Arial" panose="020B0604020202020204" pitchFamily="34" charset="0"/>
              <a:buChar char="•"/>
            </a:pPr>
            <a:r>
              <a:rPr lang="en-US" sz="3000" dirty="0"/>
              <a:t>Students may use a handheld device which complies with the </a:t>
            </a:r>
            <a:r>
              <a:rPr lang="en-US" sz="3000" dirty="0">
                <a:solidFill>
                  <a:srgbClr val="0070C0"/>
                </a:solidFill>
                <a:hlinkClick r:id="rId4">
                  <a:extLst>
                    <a:ext uri="{A12FA001-AC4F-418D-AE19-62706E023703}">
                      <ahyp:hlinkClr xmlns:ahyp="http://schemas.microsoft.com/office/drawing/2018/hyperlinkcolor" val="tx"/>
                    </a:ext>
                  </a:extLst>
                </a:hlinkClick>
              </a:rPr>
              <a:t>PDE Calculator Policy</a:t>
            </a:r>
            <a:r>
              <a:rPr lang="en-US" sz="3000" dirty="0"/>
              <a:t>.</a:t>
            </a:r>
          </a:p>
          <a:p>
            <a:pPr marL="285750" indent="-285750">
              <a:buFont typeface="Arial" panose="020B0604020202020204" pitchFamily="34" charset="0"/>
              <a:buChar char="•"/>
            </a:pPr>
            <a:r>
              <a:rPr lang="en-US" sz="3000" dirty="0"/>
              <a:t>Any calculator with a Computer Algebra System (CAS) capabilities, including TI Inspire CAS and Casio CAS may not be used. </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75</a:t>
            </a:fld>
            <a:endParaRPr lang="en-US"/>
          </a:p>
        </p:txBody>
      </p:sp>
    </p:spTree>
    <p:extLst>
      <p:ext uri="{BB962C8B-B14F-4D97-AF65-F5344CB8AC3E}">
        <p14:creationId xmlns:p14="http://schemas.microsoft.com/office/powerpoint/2010/main" val="3252437917"/>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normAutofit/>
          </a:bodyPr>
          <a:lstStyle/>
          <a:p>
            <a:r>
              <a:rPr lang="en-US" dirty="0"/>
              <a:t>PSSA Science </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Autofit/>
          </a:bodyPr>
          <a:lstStyle/>
          <a:p>
            <a:pPr marL="285750" indent="-285750"/>
            <a:r>
              <a:rPr lang="en-US" sz="3000" dirty="0">
                <a:latin typeface="Arial" panose="020B0604020202020204" pitchFamily="34" charset="0"/>
                <a:cs typeface="Arial" panose="020B0604020202020204" pitchFamily="34" charset="0"/>
              </a:rPr>
              <a:t>Students in grades 5 and 8 </a:t>
            </a:r>
            <a:r>
              <a:rPr lang="en-US" sz="3000" dirty="0"/>
              <a:t>have access to the </a:t>
            </a:r>
            <a:r>
              <a:rPr lang="en-US" sz="3000" dirty="0">
                <a:solidFill>
                  <a:srgbClr val="0070C0"/>
                </a:solidFill>
                <a:hlinkClick r:id="rId3">
                  <a:extLst>
                    <a:ext uri="{A12FA001-AC4F-418D-AE19-62706E023703}">
                      <ahyp:hlinkClr xmlns:ahyp="http://schemas.microsoft.com/office/drawing/2018/hyperlinkcolor" val="tx"/>
                    </a:ext>
                  </a:extLst>
                </a:hlinkClick>
              </a:rPr>
              <a:t>PA Desmos Calculator</a:t>
            </a:r>
            <a:r>
              <a:rPr lang="en-US" sz="3000" dirty="0">
                <a:solidFill>
                  <a:srgbClr val="0070C0"/>
                </a:solidFill>
              </a:rPr>
              <a:t> </a:t>
            </a:r>
            <a:r>
              <a:rPr lang="en-US" sz="3000" dirty="0"/>
              <a:t>during the assessment. </a:t>
            </a:r>
          </a:p>
          <a:p>
            <a:pPr marL="285750" indent="-285750">
              <a:buFont typeface="Arial" panose="020B0604020202020204" pitchFamily="34" charset="0"/>
              <a:buChar char="•"/>
            </a:pPr>
            <a:r>
              <a:rPr lang="en-US" sz="3000" dirty="0"/>
              <a:t>Students may use a handheld device which complies with the</a:t>
            </a:r>
            <a:r>
              <a:rPr lang="en-US" sz="3000" dirty="0">
                <a:solidFill>
                  <a:srgbClr val="0070C0"/>
                </a:solidFill>
              </a:rPr>
              <a:t> </a:t>
            </a:r>
            <a:r>
              <a:rPr lang="en-US" sz="3000" dirty="0">
                <a:solidFill>
                  <a:srgbClr val="0070C0"/>
                </a:solidFill>
                <a:hlinkClick r:id="rId4">
                  <a:extLst>
                    <a:ext uri="{A12FA001-AC4F-418D-AE19-62706E023703}">
                      <ahyp:hlinkClr xmlns:ahyp="http://schemas.microsoft.com/office/drawing/2018/hyperlinkcolor" val="tx"/>
                    </a:ext>
                  </a:extLst>
                </a:hlinkClick>
              </a:rPr>
              <a:t>PDE Calculator Policy</a:t>
            </a:r>
            <a:r>
              <a:rPr lang="en-US" sz="3000" dirty="0"/>
              <a:t>.  </a:t>
            </a:r>
          </a:p>
          <a:p>
            <a:pPr marL="285750" indent="-285750">
              <a:buFont typeface="Arial" panose="020B0604020202020204" pitchFamily="34" charset="0"/>
              <a:buChar char="•"/>
            </a:pPr>
            <a:r>
              <a:rPr lang="en-US" sz="3000" dirty="0"/>
              <a:t>Any calculator with CAS capabilities, including TI Inspire CAS and Casio CAS may not be used. </a:t>
            </a:r>
          </a:p>
          <a:p>
            <a:pPr marL="285750" indent="-285750"/>
            <a:endParaRPr lang="en-US" dirty="0"/>
          </a:p>
          <a:p>
            <a:pPr marL="457200" lvl="1" indent="0">
              <a:buNone/>
            </a:pPr>
            <a:endParaRPr lang="en-US" dirty="0">
              <a:latin typeface="Arial" panose="020B0604020202020204" pitchFamily="34" charset="0"/>
              <a:cs typeface="Arial" panose="020B0604020202020204" pitchFamily="34" charset="0"/>
            </a:endParaRP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76</a:t>
            </a:fld>
            <a:endParaRPr lang="en-US"/>
          </a:p>
        </p:txBody>
      </p:sp>
    </p:spTree>
    <p:extLst>
      <p:ext uri="{BB962C8B-B14F-4D97-AF65-F5344CB8AC3E}">
        <p14:creationId xmlns:p14="http://schemas.microsoft.com/office/powerpoint/2010/main" val="681571138"/>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normAutofit/>
          </a:bodyPr>
          <a:lstStyle/>
          <a:p>
            <a:r>
              <a:rPr lang="en-US" dirty="0"/>
              <a:t>Keystone Algebra I</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Autofit/>
          </a:bodyPr>
          <a:lstStyle/>
          <a:p>
            <a:pPr marL="285750" indent="-285750"/>
            <a:r>
              <a:rPr lang="en-US" sz="3000" dirty="0"/>
              <a:t>Students have access to the </a:t>
            </a:r>
            <a:r>
              <a:rPr lang="en-US" sz="3000" dirty="0">
                <a:solidFill>
                  <a:srgbClr val="0070C0"/>
                </a:solidFill>
                <a:hlinkClick r:id="rId3">
                  <a:extLst>
                    <a:ext uri="{A12FA001-AC4F-418D-AE19-62706E023703}">
                      <ahyp:hlinkClr xmlns:ahyp="http://schemas.microsoft.com/office/drawing/2018/hyperlinkcolor" val="tx"/>
                    </a:ext>
                  </a:extLst>
                </a:hlinkClick>
              </a:rPr>
              <a:t>PA Desmos Calculator</a:t>
            </a:r>
            <a:r>
              <a:rPr lang="en-US" sz="3000" dirty="0"/>
              <a:t> during the entire exam. </a:t>
            </a:r>
          </a:p>
          <a:p>
            <a:pPr marL="285750" indent="-285750">
              <a:buFont typeface="Arial" panose="020B0604020202020204" pitchFamily="34" charset="0"/>
              <a:buChar char="•"/>
            </a:pPr>
            <a:r>
              <a:rPr lang="en-US" sz="3000" dirty="0"/>
              <a:t>Students may use a handheld device which complies with the </a:t>
            </a:r>
            <a:r>
              <a:rPr lang="en-US" sz="3000" dirty="0">
                <a:solidFill>
                  <a:srgbClr val="0070C0"/>
                </a:solidFill>
                <a:hlinkClick r:id="rId4">
                  <a:extLst>
                    <a:ext uri="{A12FA001-AC4F-418D-AE19-62706E023703}">
                      <ahyp:hlinkClr xmlns:ahyp="http://schemas.microsoft.com/office/drawing/2018/hyperlinkcolor" val="tx"/>
                    </a:ext>
                  </a:extLst>
                </a:hlinkClick>
              </a:rPr>
              <a:t>PDE Calculator Policy</a:t>
            </a:r>
            <a:r>
              <a:rPr lang="en-US" sz="3000" dirty="0"/>
              <a:t>.  </a:t>
            </a:r>
          </a:p>
          <a:p>
            <a:pPr marL="285750" indent="-285750">
              <a:buFont typeface="Arial" panose="020B0604020202020204" pitchFamily="34" charset="0"/>
              <a:buChar char="•"/>
            </a:pPr>
            <a:r>
              <a:rPr lang="en-US" sz="3000" dirty="0"/>
              <a:t>Any calculator with CAS capabilities, including TI Inspire CAS and Casio CAS may not be used. </a:t>
            </a:r>
          </a:p>
          <a:p>
            <a:pPr marL="0" indent="0">
              <a:buNone/>
            </a:pPr>
            <a:endParaRPr lang="en-US" dirty="0"/>
          </a:p>
          <a:p>
            <a:pPr marL="742950" lvl="1" indent="-285750"/>
            <a:endParaRPr lang="en-US" dirty="0">
              <a:latin typeface="Arial" panose="020B0604020202020204" pitchFamily="34" charset="0"/>
              <a:cs typeface="Arial" panose="020B0604020202020204" pitchFamily="34" charset="0"/>
            </a:endParaRP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77</a:t>
            </a:fld>
            <a:endParaRPr lang="en-US"/>
          </a:p>
        </p:txBody>
      </p:sp>
    </p:spTree>
    <p:extLst>
      <p:ext uri="{BB962C8B-B14F-4D97-AF65-F5344CB8AC3E}">
        <p14:creationId xmlns:p14="http://schemas.microsoft.com/office/powerpoint/2010/main" val="1212888145"/>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normAutofit/>
          </a:bodyPr>
          <a:lstStyle/>
          <a:p>
            <a:r>
              <a:rPr lang="en-US" dirty="0"/>
              <a:t>Keystone Biology </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Autofit/>
          </a:bodyPr>
          <a:lstStyle/>
          <a:p>
            <a:pPr marL="285750" indent="-285750"/>
            <a:r>
              <a:rPr lang="en-US" sz="3000" dirty="0"/>
              <a:t>Students have access to the </a:t>
            </a:r>
            <a:r>
              <a:rPr lang="en-US" sz="3000" dirty="0">
                <a:solidFill>
                  <a:srgbClr val="0070C0"/>
                </a:solidFill>
                <a:hlinkClick r:id="rId3">
                  <a:extLst>
                    <a:ext uri="{A12FA001-AC4F-418D-AE19-62706E023703}">
                      <ahyp:hlinkClr xmlns:ahyp="http://schemas.microsoft.com/office/drawing/2018/hyperlinkcolor" val="tx"/>
                    </a:ext>
                  </a:extLst>
                </a:hlinkClick>
              </a:rPr>
              <a:t>PA Desmos Calculator</a:t>
            </a:r>
            <a:r>
              <a:rPr lang="en-US" sz="3000" dirty="0"/>
              <a:t> during the entire exam. </a:t>
            </a:r>
          </a:p>
          <a:p>
            <a:pPr marL="285750" indent="-285750">
              <a:buFont typeface="Arial" panose="020B0604020202020204" pitchFamily="34" charset="0"/>
              <a:buChar char="•"/>
            </a:pPr>
            <a:r>
              <a:rPr lang="en-US" sz="3000" dirty="0"/>
              <a:t>Students may use a handheld device which complies with the </a:t>
            </a:r>
            <a:r>
              <a:rPr lang="en-US" sz="3000" dirty="0">
                <a:solidFill>
                  <a:srgbClr val="0070C0"/>
                </a:solidFill>
                <a:hlinkClick r:id="rId4">
                  <a:extLst>
                    <a:ext uri="{A12FA001-AC4F-418D-AE19-62706E023703}">
                      <ahyp:hlinkClr xmlns:ahyp="http://schemas.microsoft.com/office/drawing/2018/hyperlinkcolor" val="tx"/>
                    </a:ext>
                  </a:extLst>
                </a:hlinkClick>
              </a:rPr>
              <a:t>PDE Calculator Policy</a:t>
            </a:r>
            <a:r>
              <a:rPr lang="en-US" sz="3000" dirty="0"/>
              <a:t>.  </a:t>
            </a:r>
          </a:p>
          <a:p>
            <a:pPr marL="285750" indent="-285750">
              <a:buFont typeface="Arial" panose="020B0604020202020204" pitchFamily="34" charset="0"/>
              <a:buChar char="•"/>
            </a:pPr>
            <a:r>
              <a:rPr lang="en-US" sz="3000" dirty="0"/>
              <a:t>Any calculator with CAS capabilities, including TI Inspire CAS and Casio CAS may not be used. </a:t>
            </a:r>
          </a:p>
          <a:p>
            <a:pPr marL="0" indent="0">
              <a:buNone/>
            </a:pPr>
            <a:endParaRPr lang="en-US" dirty="0"/>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78</a:t>
            </a:fld>
            <a:endParaRPr lang="en-US"/>
          </a:p>
        </p:txBody>
      </p:sp>
    </p:spTree>
    <p:extLst>
      <p:ext uri="{BB962C8B-B14F-4D97-AF65-F5344CB8AC3E}">
        <p14:creationId xmlns:p14="http://schemas.microsoft.com/office/powerpoint/2010/main" val="1850132212"/>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Ancillary Materials</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79</a:t>
            </a:fld>
            <a:endParaRPr lang="en-US"/>
          </a:p>
        </p:txBody>
      </p:sp>
    </p:spTree>
    <p:extLst>
      <p:ext uri="{BB962C8B-B14F-4D97-AF65-F5344CB8AC3E}">
        <p14:creationId xmlns:p14="http://schemas.microsoft.com/office/powerpoint/2010/main" val="9894199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a:t>Agenda – Page 2 </a:t>
            </a:r>
            <a:endParaRPr lang="en-US" dirty="0"/>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a:bodyPr>
          <a:lstStyle/>
          <a:p>
            <a:pPr marL="285750" indent="-285750"/>
            <a:r>
              <a:rPr lang="en-US" sz="3000" dirty="0"/>
              <a:t>Student Participation</a:t>
            </a:r>
          </a:p>
          <a:p>
            <a:pPr marL="285750" indent="-285750"/>
            <a:r>
              <a:rPr lang="en-US" sz="3000" dirty="0"/>
              <a:t>Accommodations</a:t>
            </a:r>
          </a:p>
          <a:p>
            <a:pPr marL="285750" indent="-285750"/>
            <a:r>
              <a:rPr lang="en-US" sz="3000" dirty="0"/>
              <a:t>Classroom and Hallway Displays</a:t>
            </a:r>
            <a:endParaRPr lang="en-US" sz="3000" dirty="0">
              <a:highlight>
                <a:srgbClr val="FF00FF"/>
              </a:highlight>
            </a:endParaRPr>
          </a:p>
          <a:p>
            <a:pPr marL="285750" indent="-285750"/>
            <a:r>
              <a:rPr lang="en-US" sz="3000" dirty="0"/>
              <a:t>Distribution and Collection of Secure Materials</a:t>
            </a:r>
          </a:p>
          <a:p>
            <a:pPr marL="285750" indent="-285750"/>
            <a:r>
              <a:rPr lang="en-US" sz="3000" dirty="0"/>
              <a:t>Testing Locations</a:t>
            </a:r>
          </a:p>
          <a:p>
            <a:pPr marL="285750" indent="-285750"/>
            <a:r>
              <a:rPr lang="en-US" sz="3000" dirty="0"/>
              <a:t>Attendance Procedures</a:t>
            </a:r>
          </a:p>
          <a:p>
            <a:pPr marL="285750" indent="-285750"/>
            <a:r>
              <a:rPr lang="en-US" sz="3000" dirty="0"/>
              <a:t>Online Administration</a:t>
            </a:r>
          </a:p>
          <a:p>
            <a:pPr marL="285750" indent="-285750"/>
            <a:r>
              <a:rPr lang="en-US" sz="3000" dirty="0"/>
              <a:t>Electronic Devices</a:t>
            </a:r>
          </a:p>
          <a:p>
            <a:pPr marL="285750" indent="-285750"/>
            <a:endParaRPr lang="en-US" sz="3000" dirty="0"/>
          </a:p>
          <a:p>
            <a:pPr marL="0" indent="0">
              <a:buNone/>
            </a:pPr>
            <a:endParaRPr lang="en-US" sz="3200" dirty="0"/>
          </a:p>
          <a:p>
            <a:pPr marL="285750" indent="-285750">
              <a:buFont typeface="Arial" panose="020B0604020202020204" pitchFamily="34" charset="0"/>
              <a:buChar char="•"/>
            </a:pPr>
            <a:endParaRPr lang="en-US" sz="3200" dirty="0"/>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8</a:t>
            </a:fld>
            <a:endParaRPr lang="en-US"/>
          </a:p>
        </p:txBody>
      </p:sp>
    </p:spTree>
    <p:extLst>
      <p:ext uri="{BB962C8B-B14F-4D97-AF65-F5344CB8AC3E}">
        <p14:creationId xmlns:p14="http://schemas.microsoft.com/office/powerpoint/2010/main" val="3502734034"/>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normAutofit/>
          </a:bodyPr>
          <a:lstStyle/>
          <a:p>
            <a:r>
              <a:rPr lang="en-US" dirty="0"/>
              <a:t>PSSA Mathematics</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a:bodyPr>
          <a:lstStyle/>
          <a:p>
            <a:pPr marL="285750" indent="-285750">
              <a:buFont typeface="Arial" panose="020B0604020202020204" pitchFamily="34" charset="0"/>
              <a:buChar char="•"/>
            </a:pPr>
            <a:r>
              <a:rPr lang="en-US" sz="3000" dirty="0"/>
              <a:t>For PSSA Mathematics assessments, all students should receive:</a:t>
            </a:r>
          </a:p>
          <a:p>
            <a:pPr marL="742950" lvl="1" indent="-285750"/>
            <a:r>
              <a:rPr lang="en-US" sz="2700" dirty="0"/>
              <a:t>Scratch paper</a:t>
            </a:r>
          </a:p>
          <a:p>
            <a:pPr marL="742950" lvl="1" indent="-285750"/>
            <a:r>
              <a:rPr lang="en-US" sz="2700" dirty="0"/>
              <a:t>Grid paper</a:t>
            </a:r>
          </a:p>
          <a:p>
            <a:pPr marL="742950" lvl="1" indent="-285750"/>
            <a:r>
              <a:rPr lang="en-US" sz="2700" dirty="0"/>
              <a:t>Formula sheet (grades 4-8)</a:t>
            </a:r>
          </a:p>
          <a:p>
            <a:pPr marL="457200" lvl="1" indent="0">
              <a:buNone/>
            </a:pPr>
            <a:endParaRPr lang="en-US" sz="3200" dirty="0"/>
          </a:p>
          <a:p>
            <a:pPr marL="285750" indent="-285750">
              <a:buFont typeface="Arial" panose="020B0604020202020204" pitchFamily="34" charset="0"/>
              <a:buChar char="•"/>
            </a:pPr>
            <a:endParaRPr lang="en-US" dirty="0"/>
          </a:p>
        </p:txBody>
      </p:sp>
      <p:pic>
        <p:nvPicPr>
          <p:cNvPr id="6" name="Graphic 5" descr="Document with solid fill">
            <a:extLst>
              <a:ext uri="{FF2B5EF4-FFF2-40B4-BE49-F238E27FC236}">
                <a16:creationId xmlns:a16="http://schemas.microsoft.com/office/drawing/2014/main" id="{DECD1120-A774-187F-4E53-DD819A65B5FE}"/>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971547" y="4006516"/>
            <a:ext cx="1913021" cy="1913021"/>
          </a:xfrm>
          <a:prstGeom prst="rect">
            <a:avLst/>
          </a:prstGeom>
        </p:spPr>
      </p:pic>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80</a:t>
            </a:fld>
            <a:endParaRPr lang="en-US"/>
          </a:p>
        </p:txBody>
      </p:sp>
    </p:spTree>
    <p:extLst>
      <p:ext uri="{BB962C8B-B14F-4D97-AF65-F5344CB8AC3E}">
        <p14:creationId xmlns:p14="http://schemas.microsoft.com/office/powerpoint/2010/main" val="3917827538"/>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normAutofit/>
          </a:bodyPr>
          <a:lstStyle/>
          <a:p>
            <a:r>
              <a:rPr lang="en-US" dirty="0"/>
              <a:t>Scratch/Grid Paper</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a:bodyPr>
          <a:lstStyle/>
          <a:p>
            <a:pPr marL="285750" indent="-285750">
              <a:buFont typeface="Arial" panose="020B0604020202020204" pitchFamily="34" charset="0"/>
              <a:buChar char="•"/>
            </a:pPr>
            <a:r>
              <a:rPr lang="en-US" sz="3000" dirty="0"/>
              <a:t>TAs/Proctors should collect all </a:t>
            </a:r>
            <a:r>
              <a:rPr lang="en-US" sz="3000" b="1" dirty="0"/>
              <a:t>used</a:t>
            </a:r>
            <a:r>
              <a:rPr lang="en-US" sz="3000" dirty="0"/>
              <a:t> scratch/grid paper once students in grades 4-8 have completed the non-calculator questions.</a:t>
            </a:r>
          </a:p>
          <a:p>
            <a:pPr marL="285750" indent="-285750">
              <a:buFont typeface="Arial" panose="020B0604020202020204" pitchFamily="34" charset="0"/>
              <a:buChar char="•"/>
            </a:pPr>
            <a:r>
              <a:rPr lang="en-US" sz="3000" dirty="0"/>
              <a:t>Provide new scratch/grid paper for students to use while completing the calculator permitted questions.</a:t>
            </a:r>
          </a:p>
          <a:p>
            <a:pPr marL="285750" indent="-285750">
              <a:buFont typeface="Arial" panose="020B0604020202020204" pitchFamily="34" charset="0"/>
              <a:buChar char="•"/>
            </a:pPr>
            <a:r>
              <a:rPr lang="en-US" sz="3000" dirty="0"/>
              <a:t>Return all used scratch/grid paper to SAC to be shredded.  </a:t>
            </a:r>
          </a:p>
          <a:p>
            <a:pPr marL="457200" lvl="1" indent="0">
              <a:buNone/>
            </a:pPr>
            <a:endParaRPr lang="en-US" sz="3200" dirty="0"/>
          </a:p>
          <a:p>
            <a:pPr marL="285750" indent="-285750">
              <a:buFont typeface="Arial" panose="020B0604020202020204" pitchFamily="34" charset="0"/>
              <a:buChar char="•"/>
            </a:pPr>
            <a:endParaRPr lang="en-US" dirty="0"/>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81</a:t>
            </a:fld>
            <a:endParaRPr lang="en-US"/>
          </a:p>
        </p:txBody>
      </p:sp>
    </p:spTree>
    <p:extLst>
      <p:ext uri="{BB962C8B-B14F-4D97-AF65-F5344CB8AC3E}">
        <p14:creationId xmlns:p14="http://schemas.microsoft.com/office/powerpoint/2010/main" val="228188132"/>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normAutofit/>
          </a:bodyPr>
          <a:lstStyle/>
          <a:p>
            <a:r>
              <a:rPr lang="en-US" dirty="0"/>
              <a:t>PSSA ELA and Science </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a:bodyPr>
          <a:lstStyle/>
          <a:p>
            <a:pPr marL="285750" indent="-285750">
              <a:buFont typeface="Arial" panose="020B0604020202020204" pitchFamily="34" charset="0"/>
              <a:buChar char="•"/>
            </a:pPr>
            <a:r>
              <a:rPr lang="en-US" sz="3000" dirty="0"/>
              <a:t>For PSSA ELA and Science assessments, all students should receive scratch paper.</a:t>
            </a:r>
          </a:p>
          <a:p>
            <a:pPr marL="285750" indent="-285750">
              <a:buFont typeface="Arial" panose="020B0604020202020204" pitchFamily="34" charset="0"/>
              <a:buChar char="•"/>
            </a:pPr>
            <a:r>
              <a:rPr lang="en-US" sz="3000" dirty="0"/>
              <a:t>For PSSA ELA grades 4-8, all students should receive the Writer’s Checklist</a:t>
            </a:r>
          </a:p>
          <a:p>
            <a:pPr marL="285750" indent="-285750"/>
            <a:r>
              <a:rPr lang="en-US" sz="3000" dirty="0"/>
              <a:t>Collect all used scratch paper and return to SAC for shredding after administration.</a:t>
            </a:r>
          </a:p>
          <a:p>
            <a:pPr marL="285750" indent="-285750">
              <a:buFont typeface="Arial" panose="020B0604020202020204" pitchFamily="34" charset="0"/>
              <a:buChar char="•"/>
            </a:pPr>
            <a:endParaRPr lang="en-US" sz="3600" dirty="0"/>
          </a:p>
          <a:p>
            <a:pPr marL="285750" indent="-285750">
              <a:buFont typeface="Arial" panose="020B0604020202020204" pitchFamily="34" charset="0"/>
              <a:buChar char="•"/>
            </a:pPr>
            <a:endParaRPr lang="en-US" sz="3200" dirty="0"/>
          </a:p>
          <a:p>
            <a:pPr marL="742950" lvl="1" indent="-285750"/>
            <a:endParaRPr lang="en-US" sz="3200" dirty="0"/>
          </a:p>
          <a:p>
            <a:pPr marL="285750" indent="-285750">
              <a:buFont typeface="Arial" panose="020B0604020202020204" pitchFamily="34" charset="0"/>
              <a:buChar char="•"/>
            </a:pPr>
            <a:endParaRPr lang="en-US" dirty="0"/>
          </a:p>
        </p:txBody>
      </p:sp>
      <p:pic>
        <p:nvPicPr>
          <p:cNvPr id="6" name="Graphic 5" descr="Document outline">
            <a:extLst>
              <a:ext uri="{FF2B5EF4-FFF2-40B4-BE49-F238E27FC236}">
                <a16:creationId xmlns:a16="http://schemas.microsoft.com/office/drawing/2014/main" id="{30A29883-EEB1-F71D-1049-4A94A0821A8F}"/>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9653738" y="4409030"/>
            <a:ext cx="1947320" cy="1947320"/>
          </a:xfrm>
          <a:prstGeom prst="rect">
            <a:avLst/>
          </a:prstGeom>
        </p:spPr>
      </p:pic>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82</a:t>
            </a:fld>
            <a:endParaRPr lang="en-US"/>
          </a:p>
        </p:txBody>
      </p:sp>
    </p:spTree>
    <p:extLst>
      <p:ext uri="{BB962C8B-B14F-4D97-AF65-F5344CB8AC3E}">
        <p14:creationId xmlns:p14="http://schemas.microsoft.com/office/powerpoint/2010/main" val="608351685"/>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Keystone Algebra I</a:t>
            </a:r>
            <a:r>
              <a:rPr lang="en-US" sz="3600" dirty="0"/>
              <a:t> </a:t>
            </a:r>
            <a:endParaRPr lang="en-US" dirty="0"/>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a:bodyPr>
          <a:lstStyle/>
          <a:p>
            <a:pPr marL="285750" indent="-285750">
              <a:buFont typeface="Arial" panose="020B0604020202020204" pitchFamily="34" charset="0"/>
              <a:buChar char="•"/>
            </a:pPr>
            <a:r>
              <a:rPr lang="en-US" sz="3000" dirty="0"/>
              <a:t>For Keystone Algebra I Exams, all students should receive:</a:t>
            </a:r>
          </a:p>
          <a:p>
            <a:pPr marL="742950" lvl="1" indent="-285750"/>
            <a:r>
              <a:rPr lang="en-US" sz="2700" dirty="0"/>
              <a:t>Scratch paper</a:t>
            </a:r>
          </a:p>
          <a:p>
            <a:pPr marL="742950" lvl="1" indent="-285750"/>
            <a:r>
              <a:rPr lang="en-US" sz="2700" dirty="0"/>
              <a:t>Grid paper</a:t>
            </a:r>
          </a:p>
          <a:p>
            <a:pPr marL="742950" lvl="1" indent="-285750"/>
            <a:r>
              <a:rPr lang="en-US" sz="2700" dirty="0"/>
              <a:t>Formula sheet</a:t>
            </a:r>
          </a:p>
          <a:p>
            <a:pPr marL="742950" lvl="1" indent="-285750"/>
            <a:endParaRPr lang="en-US" sz="3200" dirty="0"/>
          </a:p>
          <a:p>
            <a:pPr marL="285750" indent="-285750"/>
            <a:r>
              <a:rPr lang="en-US" sz="3000" dirty="0"/>
              <a:t>Collect all used scratch and grid paper and return to SAC for shredding after administration.</a:t>
            </a:r>
          </a:p>
          <a:p>
            <a:pPr marL="457200" lvl="1" indent="0">
              <a:buNone/>
            </a:pPr>
            <a:endParaRPr lang="en-US" sz="3200" dirty="0"/>
          </a:p>
          <a:p>
            <a:pPr marL="285750" indent="-285750">
              <a:buFont typeface="Arial" panose="020B0604020202020204" pitchFamily="34" charset="0"/>
              <a:buChar char="•"/>
            </a:pPr>
            <a:endParaRPr lang="en-US" dirty="0"/>
          </a:p>
        </p:txBody>
      </p:sp>
      <p:pic>
        <p:nvPicPr>
          <p:cNvPr id="4" name="Graphic 3" descr="Document with solid fill">
            <a:extLst>
              <a:ext uri="{FF2B5EF4-FFF2-40B4-BE49-F238E27FC236}">
                <a16:creationId xmlns:a16="http://schemas.microsoft.com/office/drawing/2014/main" id="{D2DF280E-19AE-C265-7CF7-5B1EB34963BD}"/>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9440779" y="2472489"/>
            <a:ext cx="1913021" cy="1913021"/>
          </a:xfrm>
          <a:prstGeom prst="rect">
            <a:avLst/>
          </a:prstGeom>
        </p:spPr>
      </p:pic>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83</a:t>
            </a:fld>
            <a:endParaRPr lang="en-US"/>
          </a:p>
        </p:txBody>
      </p:sp>
    </p:spTree>
    <p:extLst>
      <p:ext uri="{BB962C8B-B14F-4D97-AF65-F5344CB8AC3E}">
        <p14:creationId xmlns:p14="http://schemas.microsoft.com/office/powerpoint/2010/main" val="119631586"/>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normAutofit/>
          </a:bodyPr>
          <a:lstStyle/>
          <a:p>
            <a:r>
              <a:rPr lang="en-US" dirty="0"/>
              <a:t>Keystone Literature and Biology </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a:bodyPr>
          <a:lstStyle/>
          <a:p>
            <a:pPr marL="285750" indent="-285750">
              <a:buFont typeface="Arial" panose="020B0604020202020204" pitchFamily="34" charset="0"/>
              <a:buChar char="•"/>
            </a:pPr>
            <a:r>
              <a:rPr lang="en-US" sz="3000" dirty="0"/>
              <a:t>For Keystone Literature and Biology Exams, all students should receive scratch paper.</a:t>
            </a:r>
          </a:p>
          <a:p>
            <a:pPr marL="285750" indent="-285750">
              <a:buFont typeface="Arial" panose="020B0604020202020204" pitchFamily="34" charset="0"/>
              <a:buChar char="•"/>
            </a:pPr>
            <a:r>
              <a:rPr lang="en-US" sz="3000" dirty="0"/>
              <a:t>Collect all used scratch paper and return to SAC for shredding after administration.</a:t>
            </a:r>
          </a:p>
          <a:p>
            <a:pPr marL="285750" indent="-285750">
              <a:buFont typeface="Arial" panose="020B0604020202020204" pitchFamily="34" charset="0"/>
              <a:buChar char="•"/>
            </a:pPr>
            <a:endParaRPr lang="en-US" sz="3200" dirty="0"/>
          </a:p>
          <a:p>
            <a:pPr marL="742950" lvl="1" indent="-285750"/>
            <a:endParaRPr lang="en-US" sz="3200" dirty="0"/>
          </a:p>
          <a:p>
            <a:pPr marL="285750" indent="-285750">
              <a:buFont typeface="Arial" panose="020B0604020202020204" pitchFamily="34" charset="0"/>
              <a:buChar char="•"/>
            </a:pPr>
            <a:endParaRPr lang="en-US" dirty="0"/>
          </a:p>
        </p:txBody>
      </p:sp>
      <p:pic>
        <p:nvPicPr>
          <p:cNvPr id="6" name="Graphic 5" descr="Document outline">
            <a:extLst>
              <a:ext uri="{FF2B5EF4-FFF2-40B4-BE49-F238E27FC236}">
                <a16:creationId xmlns:a16="http://schemas.microsoft.com/office/drawing/2014/main" id="{74A15C09-7C55-5C74-5D7B-0F821B25487A}"/>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320841" y="4121359"/>
            <a:ext cx="1947320" cy="1947320"/>
          </a:xfrm>
          <a:prstGeom prst="rect">
            <a:avLst/>
          </a:prstGeom>
        </p:spPr>
      </p:pic>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84</a:t>
            </a:fld>
            <a:endParaRPr lang="en-US"/>
          </a:p>
        </p:txBody>
      </p:sp>
    </p:spTree>
    <p:extLst>
      <p:ext uri="{BB962C8B-B14F-4D97-AF65-F5344CB8AC3E}">
        <p14:creationId xmlns:p14="http://schemas.microsoft.com/office/powerpoint/2010/main" val="1677897069"/>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Dictionaries, Thesauri, </a:t>
            </a:r>
            <a:br>
              <a:rPr lang="en-US" dirty="0"/>
            </a:br>
            <a:r>
              <a:rPr lang="en-US" dirty="0"/>
              <a:t>Spell Checkers, Grammar Checkers </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a:bodyPr>
          <a:lstStyle/>
          <a:p>
            <a:pPr marL="285750" indent="-285750">
              <a:buFont typeface="Arial" panose="020B0604020202020204" pitchFamily="34" charset="0"/>
              <a:buChar char="•"/>
            </a:pPr>
            <a:r>
              <a:rPr lang="en-US" sz="3000" dirty="0"/>
              <a:t>Students may not use dictionaries, thesauri, spellcheckers or grammar checkers.</a:t>
            </a:r>
          </a:p>
          <a:p>
            <a:pPr marL="285750" indent="-285750">
              <a:buFont typeface="Arial" panose="020B0604020202020204" pitchFamily="34" charset="0"/>
              <a:buChar char="•"/>
            </a:pPr>
            <a:r>
              <a:rPr lang="en-US" sz="3000" dirty="0"/>
              <a:t>These applications must be disabled prior to testing.</a:t>
            </a:r>
          </a:p>
          <a:p>
            <a:pPr marL="285750" indent="-285750">
              <a:buFont typeface="Arial" panose="020B0604020202020204" pitchFamily="34" charset="0"/>
              <a:buChar char="•"/>
            </a:pPr>
            <a:r>
              <a:rPr lang="en-US" sz="3000" dirty="0"/>
              <a:t>English Learners may use word-to-word dictionaries without definitions or pictures for PSSA Mathematics, PSSA Science, Keystone Algebra I and Keystone Biology Exams.</a:t>
            </a:r>
          </a:p>
        </p:txBody>
      </p:sp>
      <p:pic>
        <p:nvPicPr>
          <p:cNvPr id="6" name="Graphic 5" descr="Closed book outline">
            <a:extLst>
              <a:ext uri="{FF2B5EF4-FFF2-40B4-BE49-F238E27FC236}">
                <a16:creationId xmlns:a16="http://schemas.microsoft.com/office/drawing/2014/main" id="{9A07D6F0-5C3F-5A98-B08C-70A6194D4A94}"/>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9609221" y="4940801"/>
            <a:ext cx="1552074" cy="1552074"/>
          </a:xfrm>
          <a:prstGeom prst="rect">
            <a:avLst/>
          </a:prstGeom>
        </p:spPr>
      </p:pic>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85</a:t>
            </a:fld>
            <a:endParaRPr lang="en-US"/>
          </a:p>
        </p:txBody>
      </p:sp>
    </p:spTree>
    <p:extLst>
      <p:ext uri="{BB962C8B-B14F-4D97-AF65-F5344CB8AC3E}">
        <p14:creationId xmlns:p14="http://schemas.microsoft.com/office/powerpoint/2010/main" val="2207971867"/>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D4BDCB-89BF-A8AC-5891-3302C9A1AFF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D93332D-8470-E7EE-92A4-28FBA181BA72}"/>
              </a:ext>
            </a:extLst>
          </p:cNvPr>
          <p:cNvSpPr>
            <a:spLocks noGrp="1"/>
          </p:cNvSpPr>
          <p:nvPr>
            <p:ph type="title"/>
          </p:nvPr>
        </p:nvSpPr>
        <p:spPr/>
        <p:txBody>
          <a:bodyPr/>
          <a:lstStyle/>
          <a:p>
            <a:r>
              <a:rPr lang="en-US" dirty="0"/>
              <a:t>Restroom Procedures</a:t>
            </a:r>
          </a:p>
        </p:txBody>
      </p:sp>
      <p:sp>
        <p:nvSpPr>
          <p:cNvPr id="5" name="Slide Number Placeholder 4">
            <a:extLst>
              <a:ext uri="{FF2B5EF4-FFF2-40B4-BE49-F238E27FC236}">
                <a16:creationId xmlns:a16="http://schemas.microsoft.com/office/drawing/2014/main" id="{2FA8B02A-113D-44A2-C882-B4204537D790}"/>
              </a:ext>
            </a:extLst>
          </p:cNvPr>
          <p:cNvSpPr>
            <a:spLocks noGrp="1"/>
          </p:cNvSpPr>
          <p:nvPr>
            <p:ph type="sldNum" sz="quarter" idx="12"/>
          </p:nvPr>
        </p:nvSpPr>
        <p:spPr/>
        <p:txBody>
          <a:bodyPr/>
          <a:lstStyle/>
          <a:p>
            <a:fld id="{B24F5015-3417-4B27-A586-E4CCF4D77832}" type="slidenum">
              <a:rPr lang="en-US" smtClean="0"/>
              <a:t>86</a:t>
            </a:fld>
            <a:endParaRPr lang="en-US"/>
          </a:p>
        </p:txBody>
      </p:sp>
    </p:spTree>
    <p:extLst>
      <p:ext uri="{BB962C8B-B14F-4D97-AF65-F5344CB8AC3E}">
        <p14:creationId xmlns:p14="http://schemas.microsoft.com/office/powerpoint/2010/main" val="2911552428"/>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Procedures for Restroom Use</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a:bodyPr>
          <a:lstStyle/>
          <a:p>
            <a:pPr marL="285750" indent="-285750"/>
            <a:r>
              <a:rPr lang="en-US" sz="3000" dirty="0"/>
              <a:t>Enter </a:t>
            </a:r>
            <a:r>
              <a:rPr lang="en-US" sz="3000" dirty="0">
                <a:highlight>
                  <a:srgbClr val="00FFFF"/>
                </a:highlight>
              </a:rPr>
              <a:t>procedures for restroom use.</a:t>
            </a:r>
          </a:p>
          <a:p>
            <a:pPr marL="285750" indent="-285750"/>
            <a:r>
              <a:rPr lang="en-US" sz="3000" dirty="0"/>
              <a:t>Proctors or hallway monitors should escort students to the restroom one at a time to prevent students from discussing test material. </a:t>
            </a:r>
          </a:p>
          <a:p>
            <a:pPr marL="285750" indent="-285750"/>
            <a:r>
              <a:rPr lang="en-US" sz="3000" dirty="0"/>
              <a:t>Students should log out of the testing platform temporarily by using the </a:t>
            </a:r>
            <a:r>
              <a:rPr lang="en-US" sz="3000" b="1" dirty="0"/>
              <a:t>Pause</a:t>
            </a:r>
            <a:r>
              <a:rPr lang="en-US" sz="3000" dirty="0"/>
              <a:t> button; the 20 minute timer will begin. </a:t>
            </a:r>
          </a:p>
          <a:p>
            <a:pPr marL="285750" indent="-285750"/>
            <a:r>
              <a:rPr lang="en-US" sz="3000" dirty="0"/>
              <a:t>Students should </a:t>
            </a:r>
            <a:r>
              <a:rPr lang="en-US" sz="3000" b="1" dirty="0"/>
              <a:t>not</a:t>
            </a:r>
            <a:r>
              <a:rPr lang="en-US" sz="3000" dirty="0"/>
              <a:t> exit the test since exiting the test signals the student has completed the assessment.</a:t>
            </a:r>
          </a:p>
          <a:p>
            <a:pPr marL="0" indent="0">
              <a:buNone/>
            </a:pPr>
            <a:endParaRPr lang="en-US" sz="3600" dirty="0">
              <a:highlight>
                <a:srgbClr val="00FFFF"/>
              </a:highlight>
            </a:endParaRPr>
          </a:p>
          <a:p>
            <a:pPr marL="0" indent="0">
              <a:buNone/>
            </a:pPr>
            <a:endParaRPr lang="en-US" dirty="0"/>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87</a:t>
            </a:fld>
            <a:endParaRPr lang="en-US"/>
          </a:p>
        </p:txBody>
      </p:sp>
    </p:spTree>
    <p:extLst>
      <p:ext uri="{BB962C8B-B14F-4D97-AF65-F5344CB8AC3E}">
        <p14:creationId xmlns:p14="http://schemas.microsoft.com/office/powerpoint/2010/main" val="3455458784"/>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607C54-3713-E0BF-FA5C-60DB01FDF526}"/>
              </a:ext>
            </a:extLst>
          </p:cNvPr>
          <p:cNvSpPr>
            <a:spLocks noGrp="1"/>
          </p:cNvSpPr>
          <p:nvPr>
            <p:ph type="title"/>
          </p:nvPr>
        </p:nvSpPr>
        <p:spPr/>
        <p:txBody>
          <a:bodyPr/>
          <a:lstStyle/>
          <a:p>
            <a:r>
              <a:rPr lang="en-US" dirty="0"/>
              <a:t>Pause Button</a:t>
            </a:r>
          </a:p>
        </p:txBody>
      </p:sp>
      <p:pic>
        <p:nvPicPr>
          <p:cNvPr id="7" name="Picture Placeholder 6" descr="Icons within the testing platform upper right corner">
            <a:extLst>
              <a:ext uri="{FF2B5EF4-FFF2-40B4-BE49-F238E27FC236}">
                <a16:creationId xmlns:a16="http://schemas.microsoft.com/office/drawing/2014/main" id="{82C9B92A-FEFA-8052-4ACA-8FADA3075F38}"/>
              </a:ext>
            </a:extLst>
          </p:cNvPr>
          <p:cNvPicPr>
            <a:picLocks noGrp="1" noChangeAspect="1"/>
          </p:cNvPicPr>
          <p:nvPr>
            <p:ph type="pic" idx="1"/>
          </p:nvPr>
        </p:nvPicPr>
        <p:blipFill>
          <a:blip r:embed="rId3"/>
          <a:srcRect t="9337" b="9337"/>
          <a:stretch/>
        </p:blipFill>
        <p:spPr>
          <a:prstGeom prst="rect">
            <a:avLst/>
          </a:prstGeom>
        </p:spPr>
      </p:pic>
      <p:sp>
        <p:nvSpPr>
          <p:cNvPr id="5" name="Slide Number Placeholder 4">
            <a:extLst>
              <a:ext uri="{FF2B5EF4-FFF2-40B4-BE49-F238E27FC236}">
                <a16:creationId xmlns:a16="http://schemas.microsoft.com/office/drawing/2014/main" id="{07713134-9E8C-D4EF-CA0F-F96C9D8E5031}"/>
              </a:ext>
              <a:ext uri="{C183D7F6-B498-43B3-948B-1728B52AA6E4}">
                <adec:decorative xmlns:adec="http://schemas.microsoft.com/office/drawing/2017/decorative" val="1"/>
              </a:ext>
            </a:extLst>
          </p:cNvPr>
          <p:cNvSpPr>
            <a:spLocks noGrp="1"/>
          </p:cNvSpPr>
          <p:nvPr>
            <p:ph type="sldNum" sz="quarter" idx="12"/>
          </p:nvPr>
        </p:nvSpPr>
        <p:spPr/>
        <p:txBody>
          <a:bodyPr/>
          <a:lstStyle/>
          <a:p>
            <a:fld id="{B24F5015-3417-4B27-A586-E4CCF4D77832}" type="slidenum">
              <a:rPr lang="en-US" smtClean="0"/>
              <a:t>88</a:t>
            </a:fld>
            <a:endParaRPr lang="en-US"/>
          </a:p>
        </p:txBody>
      </p:sp>
      <p:sp>
        <p:nvSpPr>
          <p:cNvPr id="15" name="Arrow: Right 14" descr="Icons within the testing platform upper right corner.">
            <a:extLst>
              <a:ext uri="{FF2B5EF4-FFF2-40B4-BE49-F238E27FC236}">
                <a16:creationId xmlns:a16="http://schemas.microsoft.com/office/drawing/2014/main" id="{BB934CC1-E65F-EAF6-694F-DAE3459A4908}"/>
              </a:ext>
            </a:extLst>
          </p:cNvPr>
          <p:cNvSpPr/>
          <p:nvPr/>
        </p:nvSpPr>
        <p:spPr>
          <a:xfrm rot="2142109">
            <a:off x="3043025" y="3062532"/>
            <a:ext cx="4602375" cy="709608"/>
          </a:xfrm>
          <a:prstGeom prst="rightArrow">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57191400"/>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1D9D02-0E4D-2573-953D-DAC0EDDB21E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ED0D87C-ABF2-6D75-2F91-4AEA403E5A4C}"/>
              </a:ext>
            </a:extLst>
          </p:cNvPr>
          <p:cNvSpPr>
            <a:spLocks noGrp="1"/>
          </p:cNvSpPr>
          <p:nvPr>
            <p:ph type="title"/>
          </p:nvPr>
        </p:nvSpPr>
        <p:spPr/>
        <p:txBody>
          <a:bodyPr/>
          <a:lstStyle/>
          <a:p>
            <a:r>
              <a:rPr lang="en-US" dirty="0"/>
              <a:t>Extended Time Procedures</a:t>
            </a:r>
          </a:p>
        </p:txBody>
      </p:sp>
      <p:sp>
        <p:nvSpPr>
          <p:cNvPr id="5" name="Slide Number Placeholder 4">
            <a:extLst>
              <a:ext uri="{FF2B5EF4-FFF2-40B4-BE49-F238E27FC236}">
                <a16:creationId xmlns:a16="http://schemas.microsoft.com/office/drawing/2014/main" id="{4F036369-A08D-E946-C231-FDEEC077CA23}"/>
              </a:ext>
            </a:extLst>
          </p:cNvPr>
          <p:cNvSpPr>
            <a:spLocks noGrp="1"/>
          </p:cNvSpPr>
          <p:nvPr>
            <p:ph type="sldNum" sz="quarter" idx="12"/>
          </p:nvPr>
        </p:nvSpPr>
        <p:spPr/>
        <p:txBody>
          <a:bodyPr/>
          <a:lstStyle/>
          <a:p>
            <a:fld id="{B24F5015-3417-4B27-A586-E4CCF4D77832}" type="slidenum">
              <a:rPr lang="en-US" smtClean="0"/>
              <a:t>89</a:t>
            </a:fld>
            <a:endParaRPr lang="en-US"/>
          </a:p>
        </p:txBody>
      </p:sp>
    </p:spTree>
    <p:extLst>
      <p:ext uri="{BB962C8B-B14F-4D97-AF65-F5344CB8AC3E}">
        <p14:creationId xmlns:p14="http://schemas.microsoft.com/office/powerpoint/2010/main" val="16269643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Agenda – Page 3 </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a:bodyPr>
          <a:lstStyle/>
          <a:p>
            <a:pPr marL="285750" indent="-285750"/>
            <a:r>
              <a:rPr lang="en-US" sz="3000" dirty="0"/>
              <a:t>Calculators</a:t>
            </a:r>
          </a:p>
          <a:p>
            <a:pPr marL="285750" indent="-285750"/>
            <a:r>
              <a:rPr lang="en-US" sz="3000" dirty="0"/>
              <a:t>Ancillary Materials</a:t>
            </a:r>
          </a:p>
          <a:p>
            <a:pPr marL="285750" indent="-285750"/>
            <a:r>
              <a:rPr lang="en-US" sz="3000" dirty="0"/>
              <a:t>Restroom Procedures </a:t>
            </a:r>
          </a:p>
          <a:p>
            <a:pPr marL="285750" indent="-285750"/>
            <a:r>
              <a:rPr lang="en-US" sz="3000" dirty="0"/>
              <a:t>Extended Time Procedures</a:t>
            </a:r>
          </a:p>
          <a:p>
            <a:pPr marL="285750" indent="-285750"/>
            <a:r>
              <a:rPr lang="en-US" sz="3000" dirty="0"/>
              <a:t>Emergency Procedures</a:t>
            </a:r>
          </a:p>
          <a:p>
            <a:pPr marL="285750" indent="-285750"/>
            <a:r>
              <a:rPr lang="en-US" sz="3000" dirty="0"/>
              <a:t>Test Security Certification Statements </a:t>
            </a:r>
          </a:p>
          <a:p>
            <a:pPr marL="285750" indent="-285750">
              <a:buFont typeface="Arial" panose="020B0604020202020204" pitchFamily="34" charset="0"/>
              <a:buChar char="•"/>
            </a:pPr>
            <a:r>
              <a:rPr lang="en-US" sz="3000" dirty="0"/>
              <a:t>Contact Information/Mission </a:t>
            </a:r>
          </a:p>
          <a:p>
            <a:pPr marL="285750" indent="-285750">
              <a:buFont typeface="Arial" panose="020B0604020202020204" pitchFamily="34" charset="0"/>
              <a:buChar char="•"/>
            </a:pPr>
            <a:endParaRPr lang="en-US" sz="3600" dirty="0"/>
          </a:p>
          <a:p>
            <a:pPr marL="0" indent="0">
              <a:buNone/>
            </a:pPr>
            <a:endParaRPr lang="en-US" dirty="0"/>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9</a:t>
            </a:fld>
            <a:endParaRPr lang="en-US"/>
          </a:p>
        </p:txBody>
      </p:sp>
    </p:spTree>
    <p:extLst>
      <p:ext uri="{BB962C8B-B14F-4D97-AF65-F5344CB8AC3E}">
        <p14:creationId xmlns:p14="http://schemas.microsoft.com/office/powerpoint/2010/main" val="2468594313"/>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Procedures for Extended Time</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a:bodyPr>
          <a:lstStyle/>
          <a:p>
            <a:pPr marL="285750" indent="-285750"/>
            <a:r>
              <a:rPr lang="en-US" sz="3000" dirty="0"/>
              <a:t>Enter </a:t>
            </a:r>
            <a:r>
              <a:rPr lang="en-US" sz="3000" dirty="0">
                <a:highlight>
                  <a:srgbClr val="00FFFF"/>
                </a:highlight>
              </a:rPr>
              <a:t>extended time location and procedures.</a:t>
            </a:r>
          </a:p>
          <a:p>
            <a:pPr marL="285750" indent="-285750"/>
            <a:r>
              <a:rPr lang="en-US" sz="3000" dirty="0"/>
              <a:t>Students should receive the time needed to complete the assessment.</a:t>
            </a:r>
          </a:p>
          <a:p>
            <a:pPr marL="285750" indent="-285750"/>
            <a:r>
              <a:rPr lang="en-US" sz="3000" dirty="0"/>
              <a:t>Students should log out of the testing platform temporarily by using the </a:t>
            </a:r>
            <a:r>
              <a:rPr lang="en-US" sz="3000" b="1" dirty="0"/>
              <a:t>Pause</a:t>
            </a:r>
            <a:r>
              <a:rPr lang="en-US" sz="3000" dirty="0"/>
              <a:t> button; the 20 minute timer will begin. </a:t>
            </a:r>
          </a:p>
          <a:p>
            <a:pPr marL="285750" indent="-285750"/>
            <a:r>
              <a:rPr lang="en-US" sz="3000" dirty="0"/>
              <a:t>Students should </a:t>
            </a:r>
            <a:r>
              <a:rPr lang="en-US" sz="3000" b="1" dirty="0"/>
              <a:t>not</a:t>
            </a:r>
            <a:r>
              <a:rPr lang="en-US" sz="3000" dirty="0"/>
              <a:t> exit the test since exiting the test signals the student has completed the assessment.</a:t>
            </a:r>
          </a:p>
          <a:p>
            <a:pPr marL="0" indent="0">
              <a:buNone/>
            </a:pPr>
            <a:endParaRPr lang="en-US" dirty="0"/>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90</a:t>
            </a:fld>
            <a:endParaRPr lang="en-US"/>
          </a:p>
        </p:txBody>
      </p:sp>
    </p:spTree>
    <p:extLst>
      <p:ext uri="{BB962C8B-B14F-4D97-AF65-F5344CB8AC3E}">
        <p14:creationId xmlns:p14="http://schemas.microsoft.com/office/powerpoint/2010/main" val="2756352048"/>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197908-BE5C-AAA2-A395-9BCF3A4E127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A769147-EC5A-2684-B58A-C9383027BED5}"/>
              </a:ext>
            </a:extLst>
          </p:cNvPr>
          <p:cNvSpPr>
            <a:spLocks noGrp="1"/>
          </p:cNvSpPr>
          <p:nvPr>
            <p:ph type="title"/>
          </p:nvPr>
        </p:nvSpPr>
        <p:spPr/>
        <p:txBody>
          <a:bodyPr/>
          <a:lstStyle/>
          <a:p>
            <a:r>
              <a:rPr lang="en-US" dirty="0"/>
              <a:t>Transporting Devices and Secure Materials </a:t>
            </a:r>
          </a:p>
        </p:txBody>
      </p:sp>
      <p:sp>
        <p:nvSpPr>
          <p:cNvPr id="3" name="Content Placeholder 2">
            <a:extLst>
              <a:ext uri="{FF2B5EF4-FFF2-40B4-BE49-F238E27FC236}">
                <a16:creationId xmlns:a16="http://schemas.microsoft.com/office/drawing/2014/main" id="{D5D89120-B324-9782-AD5D-8CA291FE28A0}"/>
              </a:ext>
            </a:extLst>
          </p:cNvPr>
          <p:cNvSpPr>
            <a:spLocks noGrp="1"/>
          </p:cNvSpPr>
          <p:nvPr>
            <p:ph idx="1"/>
          </p:nvPr>
        </p:nvSpPr>
        <p:spPr/>
        <p:txBody>
          <a:bodyPr>
            <a:normAutofit/>
          </a:bodyPr>
          <a:lstStyle/>
          <a:p>
            <a:pPr marL="285750" indent="-285750"/>
            <a:r>
              <a:rPr lang="en-US" sz="3000" dirty="0"/>
              <a:t>TAs should supervise and escort students to the designated location for extended time. </a:t>
            </a:r>
          </a:p>
          <a:p>
            <a:pPr marL="285750" indent="-285750"/>
            <a:r>
              <a:rPr lang="en-US" sz="3000" dirty="0"/>
              <a:t>Students may carry their devices. </a:t>
            </a:r>
          </a:p>
          <a:p>
            <a:pPr marL="285750" indent="-285750"/>
            <a:r>
              <a:rPr lang="en-US" sz="3000" dirty="0"/>
              <a:t>TAs transport all secure materials.</a:t>
            </a:r>
          </a:p>
          <a:p>
            <a:pPr marL="285750" indent="-285750"/>
            <a:r>
              <a:rPr lang="en-US" sz="3000" dirty="0"/>
              <a:t>TAs who are supervising extended time location should maintain a record of students and a seating chart.</a:t>
            </a:r>
          </a:p>
          <a:p>
            <a:pPr marL="0" indent="0">
              <a:buNone/>
            </a:pPr>
            <a:endParaRPr lang="en-US" dirty="0"/>
          </a:p>
        </p:txBody>
      </p:sp>
      <p:pic>
        <p:nvPicPr>
          <p:cNvPr id="6" name="Graphic 5" descr="Cloud Computing with solid fill">
            <a:extLst>
              <a:ext uri="{FF2B5EF4-FFF2-40B4-BE49-F238E27FC236}">
                <a16:creationId xmlns:a16="http://schemas.microsoft.com/office/drawing/2014/main" id="{98BA3C01-BD44-1294-2B61-2DCE3D29DF60}"/>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9633284" y="4228556"/>
            <a:ext cx="2127794" cy="2127794"/>
          </a:xfrm>
          <a:prstGeom prst="rect">
            <a:avLst/>
          </a:prstGeom>
        </p:spPr>
      </p:pic>
      <p:sp>
        <p:nvSpPr>
          <p:cNvPr id="5" name="Slide Number Placeholder 4">
            <a:extLst>
              <a:ext uri="{FF2B5EF4-FFF2-40B4-BE49-F238E27FC236}">
                <a16:creationId xmlns:a16="http://schemas.microsoft.com/office/drawing/2014/main" id="{16DFE89F-C934-C722-224F-262E4B2068AF}"/>
              </a:ext>
            </a:extLst>
          </p:cNvPr>
          <p:cNvSpPr>
            <a:spLocks noGrp="1"/>
          </p:cNvSpPr>
          <p:nvPr>
            <p:ph type="sldNum" sz="quarter" idx="12"/>
          </p:nvPr>
        </p:nvSpPr>
        <p:spPr/>
        <p:txBody>
          <a:bodyPr/>
          <a:lstStyle/>
          <a:p>
            <a:fld id="{B24F5015-3417-4B27-A586-E4CCF4D77832}" type="slidenum">
              <a:rPr lang="en-US" smtClean="0"/>
              <a:t>91</a:t>
            </a:fld>
            <a:endParaRPr lang="en-US"/>
          </a:p>
        </p:txBody>
      </p:sp>
    </p:spTree>
    <p:extLst>
      <p:ext uri="{BB962C8B-B14F-4D97-AF65-F5344CB8AC3E}">
        <p14:creationId xmlns:p14="http://schemas.microsoft.com/office/powerpoint/2010/main" val="1498357603"/>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Emergency Procedures</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92</a:t>
            </a:fld>
            <a:endParaRPr lang="en-US"/>
          </a:p>
        </p:txBody>
      </p:sp>
    </p:spTree>
    <p:extLst>
      <p:ext uri="{BB962C8B-B14F-4D97-AF65-F5344CB8AC3E}">
        <p14:creationId xmlns:p14="http://schemas.microsoft.com/office/powerpoint/2010/main" val="4047135512"/>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Specific Emergency Procedures </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a:bodyPr>
          <a:lstStyle/>
          <a:p>
            <a:pPr marL="285750" indent="-285750"/>
            <a:r>
              <a:rPr lang="en-US" sz="3000" dirty="0"/>
              <a:t>Enter </a:t>
            </a:r>
            <a:r>
              <a:rPr lang="en-US" sz="3000" dirty="0">
                <a:highlight>
                  <a:srgbClr val="00FFFF"/>
                </a:highlight>
              </a:rPr>
              <a:t>emergency procedures, including fire alarms during testing.</a:t>
            </a:r>
          </a:p>
          <a:p>
            <a:pPr marL="285750" indent="-285750"/>
            <a:r>
              <a:rPr lang="en-US" sz="3000" dirty="0"/>
              <a:t>Students should </a:t>
            </a:r>
            <a:r>
              <a:rPr lang="en-US" sz="3000" b="1" dirty="0"/>
              <a:t>pause, not exit,</a:t>
            </a:r>
            <a:r>
              <a:rPr lang="en-US" sz="3000" dirty="0"/>
              <a:t> the test. </a:t>
            </a:r>
          </a:p>
          <a:p>
            <a:pPr marL="285750" indent="-285750"/>
            <a:r>
              <a:rPr lang="en-US" sz="3000" dirty="0"/>
              <a:t>TAs should secure the testing materials and lock the classroom as they leave. </a:t>
            </a:r>
          </a:p>
          <a:p>
            <a:pPr marL="285750" indent="-285750"/>
            <a:r>
              <a:rPr lang="en-US" sz="3000" dirty="0"/>
              <a:t>TAs, proctors or hallway monitors should escort students to the designated area and take attendance.</a:t>
            </a:r>
          </a:p>
          <a:p>
            <a:pPr marL="285750" indent="-285750"/>
            <a:r>
              <a:rPr lang="en-US" sz="3000" dirty="0"/>
              <a:t>Do not allow students to discuss test material. </a:t>
            </a:r>
          </a:p>
          <a:p>
            <a:pPr marL="0" indent="0">
              <a:buNone/>
            </a:pPr>
            <a:endParaRPr lang="en-US" sz="3600" dirty="0">
              <a:highlight>
                <a:srgbClr val="00FFFF"/>
              </a:highlight>
            </a:endParaRPr>
          </a:p>
          <a:p>
            <a:pPr marL="0" indent="0">
              <a:buNone/>
            </a:pPr>
            <a:endParaRPr lang="en-US" dirty="0"/>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93</a:t>
            </a:fld>
            <a:endParaRPr lang="en-US"/>
          </a:p>
        </p:txBody>
      </p:sp>
    </p:spTree>
    <p:extLst>
      <p:ext uri="{BB962C8B-B14F-4D97-AF65-F5344CB8AC3E}">
        <p14:creationId xmlns:p14="http://schemas.microsoft.com/office/powerpoint/2010/main" val="569504329"/>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Test Security Certification Statements </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94</a:t>
            </a:fld>
            <a:endParaRPr lang="en-US" dirty="0"/>
          </a:p>
        </p:txBody>
      </p:sp>
    </p:spTree>
    <p:extLst>
      <p:ext uri="{BB962C8B-B14F-4D97-AF65-F5344CB8AC3E}">
        <p14:creationId xmlns:p14="http://schemas.microsoft.com/office/powerpoint/2010/main" val="3952337165"/>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normAutofit/>
          </a:bodyPr>
          <a:lstStyle/>
          <a:p>
            <a:r>
              <a:rPr lang="en-US" dirty="0"/>
              <a:t>Reporting Test Security Violations</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a:xfrm>
            <a:off x="838200" y="1690688"/>
            <a:ext cx="10515600" cy="4486275"/>
          </a:xfrm>
        </p:spPr>
        <p:txBody>
          <a:bodyPr>
            <a:noAutofit/>
          </a:bodyPr>
          <a:lstStyle/>
          <a:p>
            <a:pPr marL="285750" indent="-285750">
              <a:buFont typeface="Arial" panose="020B0604020202020204" pitchFamily="34" charset="0"/>
              <a:buChar char="•"/>
            </a:pPr>
            <a:r>
              <a:rPr lang="en-US" sz="3000" dirty="0">
                <a:latin typeface="Arial" panose="020B0604020202020204" pitchFamily="34" charset="0"/>
                <a:cs typeface="Arial" panose="020B0604020202020204" pitchFamily="34" charset="0"/>
              </a:rPr>
              <a:t>TAs should report any test security violation suspicions to the SAC immediately.  If the TA believes the SAC or DAC is involved, the TA should contact PDE </a:t>
            </a:r>
            <a:r>
              <a:rPr lang="en-US" sz="3000" b="1" dirty="0">
                <a:latin typeface="Arial" panose="020B0604020202020204" pitchFamily="34" charset="0"/>
                <a:cs typeface="Arial" panose="020B0604020202020204" pitchFamily="34" charset="0"/>
              </a:rPr>
              <a:t>immediately </a:t>
            </a:r>
            <a:r>
              <a:rPr lang="en-US" sz="3000" dirty="0">
                <a:latin typeface="Arial" panose="020B0604020202020204" pitchFamily="34" charset="0"/>
                <a:cs typeface="Arial" panose="020B0604020202020204" pitchFamily="34" charset="0"/>
              </a:rPr>
              <a:t>via </a:t>
            </a:r>
            <a:r>
              <a:rPr lang="en-US" sz="3000" dirty="0">
                <a:latin typeface="Arial" panose="020B0604020202020204" pitchFamily="34" charset="0"/>
                <a:cs typeface="Arial" panose="020B0604020202020204" pitchFamily="34" charset="0"/>
                <a:hlinkClick r:id="rId3"/>
              </a:rPr>
              <a:t>ra-edirregularities@pa.gov</a:t>
            </a:r>
            <a:r>
              <a:rPr lang="en-US" sz="3000" dirty="0">
                <a:latin typeface="Arial" panose="020B0604020202020204" pitchFamily="34" charset="0"/>
                <a:cs typeface="Arial" panose="020B0604020202020204" pitchFamily="34" charset="0"/>
              </a:rPr>
              <a:t>.</a:t>
            </a:r>
          </a:p>
          <a:p>
            <a:pPr marL="285750" indent="-285750">
              <a:buFont typeface="Arial" panose="020B0604020202020204" pitchFamily="34" charset="0"/>
              <a:buChar char="•"/>
            </a:pPr>
            <a:r>
              <a:rPr lang="en-US" sz="3000" dirty="0">
                <a:latin typeface="Arial" panose="020B0604020202020204" pitchFamily="34" charset="0"/>
                <a:cs typeface="Arial" panose="020B0604020202020204" pitchFamily="34" charset="0"/>
              </a:rPr>
              <a:t>DACs or SACs should report test security violations or  suspicions </a:t>
            </a:r>
            <a:r>
              <a:rPr lang="en-US" sz="3000" b="1" dirty="0">
                <a:latin typeface="Arial" panose="020B0604020202020204" pitchFamily="34" charset="0"/>
                <a:cs typeface="Arial" panose="020B0604020202020204" pitchFamily="34" charset="0"/>
              </a:rPr>
              <a:t>immediately </a:t>
            </a:r>
            <a:r>
              <a:rPr lang="en-US" sz="3000" dirty="0">
                <a:latin typeface="Arial" panose="020B0604020202020204" pitchFamily="34" charset="0"/>
                <a:cs typeface="Arial" panose="020B0604020202020204" pitchFamily="34" charset="0"/>
              </a:rPr>
              <a:t>via</a:t>
            </a:r>
            <a:r>
              <a:rPr lang="en-US" sz="3000" b="1" dirty="0">
                <a:latin typeface="Arial" panose="020B0604020202020204" pitchFamily="34" charset="0"/>
                <a:cs typeface="Arial" panose="020B0604020202020204" pitchFamily="34" charset="0"/>
              </a:rPr>
              <a:t> </a:t>
            </a:r>
            <a:r>
              <a:rPr lang="en-US" sz="3000" dirty="0">
                <a:latin typeface="Arial" panose="020B0604020202020204" pitchFamily="34" charset="0"/>
                <a:cs typeface="Arial" panose="020B0604020202020204" pitchFamily="34" charset="0"/>
                <a:hlinkClick r:id="rId3"/>
              </a:rPr>
              <a:t>ra-edirregularities@pa.gov</a:t>
            </a:r>
            <a:r>
              <a:rPr lang="en-US" sz="3000" dirty="0">
                <a:latin typeface="Arial" panose="020B0604020202020204" pitchFamily="34" charset="0"/>
                <a:cs typeface="Arial" panose="020B0604020202020204" pitchFamily="34" charset="0"/>
              </a:rPr>
              <a:t>.</a:t>
            </a:r>
          </a:p>
          <a:p>
            <a:pPr marL="285750" indent="-285750">
              <a:buFont typeface="Arial" panose="020B0604020202020204" pitchFamily="34" charset="0"/>
              <a:buChar char="•"/>
            </a:pPr>
            <a:r>
              <a:rPr lang="en-US" sz="3000" dirty="0"/>
              <a:t>Consult the HAC for security examples.</a:t>
            </a:r>
          </a:p>
          <a:p>
            <a:pPr marL="285750" indent="-285750">
              <a:buFont typeface="Arial" panose="020B0604020202020204" pitchFamily="34" charset="0"/>
              <a:buChar char="•"/>
            </a:pPr>
            <a:r>
              <a:rPr lang="en-US" sz="3000" dirty="0"/>
              <a:t>Review the Handbook for Secure Test Administration.</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95</a:t>
            </a:fld>
            <a:endParaRPr lang="en-US" dirty="0"/>
          </a:p>
        </p:txBody>
      </p:sp>
    </p:spTree>
    <p:extLst>
      <p:ext uri="{BB962C8B-B14F-4D97-AF65-F5344CB8AC3E}">
        <p14:creationId xmlns:p14="http://schemas.microsoft.com/office/powerpoint/2010/main" val="2968940948"/>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3DED36-8021-3CF2-6D66-3A1DF3906CD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0557DCD-9D13-D1C2-BE34-C14A1273A86E}"/>
              </a:ext>
            </a:extLst>
          </p:cNvPr>
          <p:cNvSpPr>
            <a:spLocks noGrp="1"/>
          </p:cNvSpPr>
          <p:nvPr>
            <p:ph type="title"/>
          </p:nvPr>
        </p:nvSpPr>
        <p:spPr/>
        <p:txBody>
          <a:bodyPr>
            <a:normAutofit/>
          </a:bodyPr>
          <a:lstStyle/>
          <a:p>
            <a:r>
              <a:rPr lang="en-US" dirty="0"/>
              <a:t>Test Security Certifications </a:t>
            </a:r>
          </a:p>
        </p:txBody>
      </p:sp>
      <p:sp>
        <p:nvSpPr>
          <p:cNvPr id="3" name="Content Placeholder 2">
            <a:extLst>
              <a:ext uri="{FF2B5EF4-FFF2-40B4-BE49-F238E27FC236}">
                <a16:creationId xmlns:a16="http://schemas.microsoft.com/office/drawing/2014/main" id="{3305C885-8D61-2B15-2411-F6938E16F27D}"/>
              </a:ext>
            </a:extLst>
          </p:cNvPr>
          <p:cNvSpPr>
            <a:spLocks noGrp="1"/>
          </p:cNvSpPr>
          <p:nvPr>
            <p:ph idx="1"/>
          </p:nvPr>
        </p:nvSpPr>
        <p:spPr/>
        <p:txBody>
          <a:bodyPr>
            <a:normAutofit fontScale="92500" lnSpcReduction="10000"/>
          </a:bodyPr>
          <a:lstStyle/>
          <a:p>
            <a:pPr marL="285750" indent="-285750">
              <a:buFont typeface="Arial" panose="020B0604020202020204" pitchFamily="34" charset="0"/>
              <a:buChar char="•"/>
            </a:pPr>
            <a:r>
              <a:rPr lang="en-US" sz="3200" dirty="0"/>
              <a:t>PSSA </a:t>
            </a:r>
          </a:p>
          <a:p>
            <a:pPr marL="742950" lvl="1" indent="-285750"/>
            <a:r>
              <a:rPr lang="en-US" sz="2900" dirty="0"/>
              <a:t>One covers all content areas: ELA, Mathematics, Science.</a:t>
            </a:r>
          </a:p>
          <a:p>
            <a:pPr marL="285750" indent="-285750">
              <a:buFont typeface="Arial" panose="020B0604020202020204" pitchFamily="34" charset="0"/>
              <a:buChar char="•"/>
            </a:pPr>
            <a:r>
              <a:rPr lang="en-US" sz="3200" dirty="0"/>
              <a:t>Keystone</a:t>
            </a:r>
          </a:p>
          <a:p>
            <a:pPr marL="742950" lvl="1" indent="-285750"/>
            <a:r>
              <a:rPr lang="en-US" sz="2900" dirty="0"/>
              <a:t>One covers all content areas: Algebra I, Biology, Literature</a:t>
            </a:r>
          </a:p>
          <a:p>
            <a:pPr marL="742950" lvl="1" indent="-285750"/>
            <a:r>
              <a:rPr lang="en-US" sz="2900" dirty="0"/>
              <a:t>Each administration (winter, spring, summer) requires a signed certificate. </a:t>
            </a:r>
          </a:p>
          <a:p>
            <a:pPr marL="285750" indent="-285750"/>
            <a:r>
              <a:rPr lang="en-US" sz="3200" dirty="0"/>
              <a:t>TAs/Proctors of PSSA and Keystone Exams sign one for PSSA and one for Keystone Exams. </a:t>
            </a:r>
          </a:p>
          <a:p>
            <a:pPr marL="285750" indent="-285750"/>
            <a:r>
              <a:rPr lang="en-US" sz="3200" dirty="0"/>
              <a:t>Certificates are located in the Appendix of the DFA, may be removed from the DFA, signed and returned to SAC.</a:t>
            </a:r>
          </a:p>
          <a:p>
            <a:pPr marL="285750" indent="-285750"/>
            <a:endParaRPr lang="en-US" sz="3600" dirty="0"/>
          </a:p>
          <a:p>
            <a:pPr marL="285750" indent="-285750">
              <a:buFont typeface="Arial" panose="020B0604020202020204" pitchFamily="34" charset="0"/>
              <a:buChar char="•"/>
            </a:pPr>
            <a:endParaRPr lang="en-US" sz="3600" dirty="0"/>
          </a:p>
          <a:p>
            <a:pPr marL="285750" indent="-285750">
              <a:buFont typeface="Arial" panose="020B0604020202020204" pitchFamily="34" charset="0"/>
              <a:buChar char="•"/>
            </a:pPr>
            <a:endParaRPr lang="en-US" dirty="0"/>
          </a:p>
        </p:txBody>
      </p:sp>
      <p:sp>
        <p:nvSpPr>
          <p:cNvPr id="5" name="Slide Number Placeholder 4">
            <a:extLst>
              <a:ext uri="{FF2B5EF4-FFF2-40B4-BE49-F238E27FC236}">
                <a16:creationId xmlns:a16="http://schemas.microsoft.com/office/drawing/2014/main" id="{34D084FD-8E0A-1B05-5021-0D5967E0A851}"/>
              </a:ext>
            </a:extLst>
          </p:cNvPr>
          <p:cNvSpPr>
            <a:spLocks noGrp="1"/>
          </p:cNvSpPr>
          <p:nvPr>
            <p:ph type="sldNum" sz="quarter" idx="12"/>
          </p:nvPr>
        </p:nvSpPr>
        <p:spPr/>
        <p:txBody>
          <a:bodyPr/>
          <a:lstStyle/>
          <a:p>
            <a:fld id="{B24F5015-3417-4B27-A586-E4CCF4D77832}" type="slidenum">
              <a:rPr lang="en-US" smtClean="0"/>
              <a:t>96</a:t>
            </a:fld>
            <a:endParaRPr lang="en-US"/>
          </a:p>
        </p:txBody>
      </p:sp>
    </p:spTree>
    <p:extLst>
      <p:ext uri="{BB962C8B-B14F-4D97-AF65-F5344CB8AC3E}">
        <p14:creationId xmlns:p14="http://schemas.microsoft.com/office/powerpoint/2010/main" val="3992977673"/>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normAutofit/>
          </a:bodyPr>
          <a:lstStyle/>
          <a:p>
            <a:r>
              <a:rPr lang="en-US" dirty="0"/>
              <a:t>Refusal to Sign Test Security Certifications</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a:bodyPr>
          <a:lstStyle/>
          <a:p>
            <a:pPr marL="285750" indent="-285750">
              <a:buFont typeface="Arial" panose="020B0604020202020204" pitchFamily="34" charset="0"/>
              <a:buChar char="•"/>
            </a:pPr>
            <a:r>
              <a:rPr lang="en-US" sz="3000" dirty="0"/>
              <a:t>SAC will report anyone who refuses to sign the Test Security Certificate to the Chief School Administrator, and also to PDE via email:</a:t>
            </a:r>
          </a:p>
          <a:p>
            <a:pPr marL="285750" indent="-285750">
              <a:buFont typeface="Arial" panose="020B0604020202020204" pitchFamily="34" charset="0"/>
              <a:buChar char="•"/>
            </a:pPr>
            <a:r>
              <a:rPr lang="en-US" sz="3000" dirty="0">
                <a:hlinkClick r:id="rId3"/>
              </a:rPr>
              <a:t>ra-edirregularities@pa.gov</a:t>
            </a:r>
            <a:endParaRPr lang="en-US" sz="3000" dirty="0"/>
          </a:p>
          <a:p>
            <a:pPr marL="0" indent="0">
              <a:buNone/>
            </a:pPr>
            <a:endParaRPr lang="en-US" sz="3600" dirty="0"/>
          </a:p>
          <a:p>
            <a:pPr marL="285750" indent="-285750">
              <a:buFont typeface="Arial" panose="020B0604020202020204" pitchFamily="34" charset="0"/>
              <a:buChar char="•"/>
            </a:pPr>
            <a:endParaRPr lang="en-US" dirty="0"/>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97</a:t>
            </a:fld>
            <a:endParaRPr lang="en-US"/>
          </a:p>
        </p:txBody>
      </p:sp>
    </p:spTree>
    <p:extLst>
      <p:ext uri="{BB962C8B-B14F-4D97-AF65-F5344CB8AC3E}">
        <p14:creationId xmlns:p14="http://schemas.microsoft.com/office/powerpoint/2010/main" val="2938733496"/>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Contact Information/Mission </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98</a:t>
            </a:fld>
            <a:endParaRPr lang="en-US"/>
          </a:p>
        </p:txBody>
      </p:sp>
    </p:spTree>
    <p:extLst>
      <p:ext uri="{BB962C8B-B14F-4D97-AF65-F5344CB8AC3E}">
        <p14:creationId xmlns:p14="http://schemas.microsoft.com/office/powerpoint/2010/main" val="913153898"/>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41167A-319B-4747-B9E6-BD9547AA35A7}"/>
              </a:ext>
            </a:extLst>
          </p:cNvPr>
          <p:cNvSpPr>
            <a:spLocks noGrp="1"/>
          </p:cNvSpPr>
          <p:nvPr>
            <p:ph type="title"/>
          </p:nvPr>
        </p:nvSpPr>
        <p:spPr/>
        <p:txBody>
          <a:bodyPr/>
          <a:lstStyle/>
          <a:p>
            <a:r>
              <a:rPr lang="en-US" dirty="0"/>
              <a:t>Contact Information/Mission</a:t>
            </a:r>
          </a:p>
        </p:txBody>
      </p:sp>
      <p:sp>
        <p:nvSpPr>
          <p:cNvPr id="3" name="Content Placeholder 2">
            <a:extLst>
              <a:ext uri="{FF2B5EF4-FFF2-40B4-BE49-F238E27FC236}">
                <a16:creationId xmlns:a16="http://schemas.microsoft.com/office/drawing/2014/main" id="{9491081C-A9F3-80A2-39FD-D7B0DF8AD679}"/>
              </a:ext>
            </a:extLst>
          </p:cNvPr>
          <p:cNvSpPr>
            <a:spLocks noGrp="1"/>
          </p:cNvSpPr>
          <p:nvPr>
            <p:ph idx="1"/>
          </p:nvPr>
        </p:nvSpPr>
        <p:spPr>
          <a:xfrm>
            <a:off x="838200" y="1825624"/>
            <a:ext cx="10515600" cy="2505075"/>
          </a:xfrm>
        </p:spPr>
        <p:txBody>
          <a:bodyPr>
            <a:normAutofit fontScale="92500"/>
          </a:bodyPr>
          <a:lstStyle/>
          <a:p>
            <a:pPr marL="0" indent="0">
              <a:buNone/>
            </a:pPr>
            <a:r>
              <a:rPr lang="en-US" altLang="en-US" dirty="0">
                <a:solidFill>
                  <a:srgbClr val="000000"/>
                </a:solidFill>
                <a:latin typeface="Arial" panose="020B0604020202020204" pitchFamily="34" charset="0"/>
                <a:ea typeface="Verdana" pitchFamily="34" charset="0"/>
                <a:cs typeface="Arial" panose="020B0604020202020204" pitchFamily="34" charset="0"/>
              </a:rPr>
              <a:t>For more information </a:t>
            </a:r>
            <a:r>
              <a:rPr lang="en-US" altLang="en-US" dirty="0">
                <a:latin typeface="Arial" panose="020B0604020202020204" pitchFamily="34" charset="0"/>
                <a:ea typeface="Verdana" pitchFamily="34" charset="0"/>
                <a:cs typeface="Arial" panose="020B0604020202020204" pitchFamily="34" charset="0"/>
              </a:rPr>
              <a:t>or answers to questions </a:t>
            </a:r>
            <a:r>
              <a:rPr lang="en-US" altLang="en-US" dirty="0">
                <a:solidFill>
                  <a:srgbClr val="000000"/>
                </a:solidFill>
                <a:latin typeface="Arial" panose="020B0604020202020204" pitchFamily="34" charset="0"/>
                <a:ea typeface="Verdana" pitchFamily="34" charset="0"/>
                <a:cs typeface="Arial" panose="020B0604020202020204" pitchFamily="34" charset="0"/>
              </a:rPr>
              <a:t>please </a:t>
            </a:r>
            <a:r>
              <a:rPr lang="en-US" altLang="en-US" dirty="0">
                <a:latin typeface="Arial" panose="020B0604020202020204" pitchFamily="34" charset="0"/>
                <a:ea typeface="Verdana" pitchFamily="34" charset="0"/>
                <a:cs typeface="Arial" panose="020B0604020202020204" pitchFamily="34" charset="0"/>
              </a:rPr>
              <a:t>send questions to </a:t>
            </a:r>
            <a:r>
              <a:rPr lang="en-US" altLang="en-US" u="sng" dirty="0">
                <a:solidFill>
                  <a:srgbClr val="0000FF"/>
                </a:solidFill>
                <a:ea typeface="Verdana" pitchFamily="34" charset="0"/>
              </a:rPr>
              <a:t>r</a:t>
            </a:r>
            <a:r>
              <a:rPr lang="en-US" altLang="en-US" u="sng" dirty="0">
                <a:solidFill>
                  <a:srgbClr val="0000FF"/>
                </a:solidFill>
                <a:latin typeface="Arial" panose="020B0604020202020204" pitchFamily="34" charset="0"/>
                <a:ea typeface="Verdana" pitchFamily="34" charset="0"/>
                <a:cs typeface="Arial" panose="020B0604020202020204" pitchFamily="34" charset="0"/>
                <a:hlinkClick r:id="rId2"/>
              </a:rPr>
              <a:t>a-ed-pssa-keystone@pa.gov</a:t>
            </a:r>
            <a:r>
              <a:rPr lang="en-US" altLang="en-US" dirty="0">
                <a:latin typeface="Arial" panose="020B0604020202020204" pitchFamily="34" charset="0"/>
                <a:ea typeface="Verdana" pitchFamily="34" charset="0"/>
                <a:cs typeface="Arial" panose="020B0604020202020204" pitchFamily="34" charset="0"/>
              </a:rPr>
              <a:t> or to the individuals listed in “Contact Information Concerning Questions” found in the HAC.  PA </a:t>
            </a:r>
            <a:r>
              <a:rPr lang="en-US" altLang="en-US" dirty="0">
                <a:ea typeface="Verdana" pitchFamily="34" charset="0"/>
              </a:rPr>
              <a:t>Customer Service at DRC is available for general questions at 800-451-7849 or </a:t>
            </a:r>
            <a:r>
              <a:rPr lang="en-US" altLang="en-US" dirty="0">
                <a:solidFill>
                  <a:schemeClr val="accent1"/>
                </a:solidFill>
                <a:ea typeface="Verdana" pitchFamily="34" charset="0"/>
                <a:hlinkClick r:id="rId3">
                  <a:extLst>
                    <a:ext uri="{A12FA001-AC4F-418D-AE19-62706E023703}">
                      <ahyp:hlinkClr xmlns:ahyp="http://schemas.microsoft.com/office/drawing/2018/hyperlinkcolor" val="tx"/>
                    </a:ext>
                  </a:extLst>
                </a:hlinkClick>
              </a:rPr>
              <a:t>pacustomerservice@datarecognitioncorp.com</a:t>
            </a:r>
            <a:r>
              <a:rPr lang="en-US" altLang="en-US" dirty="0">
                <a:ea typeface="Verdana" pitchFamily="34" charset="0"/>
              </a:rPr>
              <a:t>. </a:t>
            </a:r>
            <a:endParaRPr lang="en-US" dirty="0"/>
          </a:p>
          <a:p>
            <a:pPr marL="0" indent="0">
              <a:buNone/>
            </a:pPr>
            <a:r>
              <a:rPr lang="en-US" altLang="en-US" dirty="0">
                <a:solidFill>
                  <a:srgbClr val="000000"/>
                </a:solidFill>
                <a:latin typeface="Arial" panose="020B0604020202020204" pitchFamily="34" charset="0"/>
                <a:ea typeface="Verdana" pitchFamily="34" charset="0"/>
                <a:cs typeface="Arial" panose="020B0604020202020204" pitchFamily="34" charset="0"/>
              </a:rPr>
              <a:t>You can also visit PDE’s website at </a:t>
            </a:r>
            <a:r>
              <a:rPr lang="en-US" altLang="en-US" u="sng" dirty="0">
                <a:solidFill>
                  <a:srgbClr val="0000FF"/>
                </a:solidFill>
                <a:latin typeface="Arial" panose="020B0604020202020204" pitchFamily="34" charset="0"/>
                <a:ea typeface="Verdana" pitchFamily="34" charset="0"/>
                <a:cs typeface="Arial" panose="020B0604020202020204" pitchFamily="34" charset="0"/>
                <a:hlinkClick r:id="rId4"/>
              </a:rPr>
              <a:t>www.education.pa.gov</a:t>
            </a:r>
            <a:r>
              <a:rPr lang="en-US" altLang="en-US" u="sng" dirty="0">
                <a:solidFill>
                  <a:srgbClr val="0000FF"/>
                </a:solidFill>
                <a:latin typeface="Arial" panose="020B0604020202020204" pitchFamily="34" charset="0"/>
                <a:ea typeface="Verdana" pitchFamily="34" charset="0"/>
                <a:cs typeface="Arial" panose="020B0604020202020204" pitchFamily="34" charset="0"/>
              </a:rPr>
              <a:t> </a:t>
            </a:r>
          </a:p>
          <a:p>
            <a:pPr marL="0" indent="0">
              <a:buNone/>
            </a:pPr>
            <a:endParaRPr lang="en-US" dirty="0"/>
          </a:p>
        </p:txBody>
      </p:sp>
      <p:sp>
        <p:nvSpPr>
          <p:cNvPr id="5" name="Slide Number Placeholder 4">
            <a:extLst>
              <a:ext uri="{FF2B5EF4-FFF2-40B4-BE49-F238E27FC236}">
                <a16:creationId xmlns:a16="http://schemas.microsoft.com/office/drawing/2014/main" id="{EAFEF462-6E37-636A-3EAC-7B7A58832872}"/>
              </a:ext>
            </a:extLst>
          </p:cNvPr>
          <p:cNvSpPr>
            <a:spLocks noGrp="1"/>
          </p:cNvSpPr>
          <p:nvPr>
            <p:ph type="sldNum" sz="quarter" idx="12"/>
          </p:nvPr>
        </p:nvSpPr>
        <p:spPr/>
        <p:txBody>
          <a:bodyPr/>
          <a:lstStyle/>
          <a:p>
            <a:fld id="{B24F5015-3417-4B27-A586-E4CCF4D77832}" type="slidenum">
              <a:rPr lang="en-US" smtClean="0"/>
              <a:t>99</a:t>
            </a:fld>
            <a:endParaRPr lang="en-US" dirty="0"/>
          </a:p>
        </p:txBody>
      </p:sp>
    </p:spTree>
    <p:extLst>
      <p:ext uri="{BB962C8B-B14F-4D97-AF65-F5344CB8AC3E}">
        <p14:creationId xmlns:p14="http://schemas.microsoft.com/office/powerpoint/2010/main" val="49646677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ofessional PP Template  -  version 1.0: 5/17/23 11:46 AM  -  Read-Only" id="{7718041E-F26F-CC48-9CFD-9E26857ECD7B}" vid="{640AF641-C8F3-DD48-89FE-153E175A7F7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cd827950-c06e-43ba-9895-d73e14a6ae82"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FBF20356733D314E9F0169989AE030FD" ma:contentTypeVersion="16" ma:contentTypeDescription="Create a new document." ma:contentTypeScope="" ma:versionID="116c270ab69ef613b0f69e0776047c93">
  <xsd:schema xmlns:xsd="http://www.w3.org/2001/XMLSchema" xmlns:xs="http://www.w3.org/2001/XMLSchema" xmlns:p="http://schemas.microsoft.com/office/2006/metadata/properties" xmlns:ns3="cd827950-c06e-43ba-9895-d73e14a6ae82" xmlns:ns4="05a4e5ea-2e9e-44e8-9284-1e53b7b63aee" targetNamespace="http://schemas.microsoft.com/office/2006/metadata/properties" ma:root="true" ma:fieldsID="5e87f4f345db8e96d56c30107cce27bf" ns3:_="" ns4:_="">
    <xsd:import namespace="cd827950-c06e-43ba-9895-d73e14a6ae82"/>
    <xsd:import namespace="05a4e5ea-2e9e-44e8-9284-1e53b7b63aee"/>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LengthInSeconds" minOccurs="0"/>
                <xsd:element ref="ns4:SharedWithUsers" minOccurs="0"/>
                <xsd:element ref="ns4:SharedWithDetails" minOccurs="0"/>
                <xsd:element ref="ns4:SharingHintHash" minOccurs="0"/>
                <xsd:element ref="ns3:MediaServiceAutoTags" minOccurs="0"/>
                <xsd:element ref="ns3:MediaServiceGenerationTime" minOccurs="0"/>
                <xsd:element ref="ns3:MediaServiceEventHashCode" minOccurs="0"/>
                <xsd:element ref="ns3:MediaServiceOCR" minOccurs="0"/>
                <xsd:element ref="ns3:MediaServiceLocation" minOccurs="0"/>
                <xsd:element ref="ns3:_activity" minOccurs="0"/>
                <xsd:element ref="ns3:MediaServiceObjectDetectorVersions" minOccurs="0"/>
                <xsd:element ref="ns3:MediaServiceSearchProperties" minOccurs="0"/>
                <xsd:element ref="ns3: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d827950-c06e-43ba-9895-d73e14a6ae8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MediaServiceAutoTags" ma:index="15" nillable="true" ma:displayName="Tags" ma:internalName="MediaServiceAutoTags"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_activity" ma:index="20" nillable="true" ma:displayName="_activity" ma:hidden="true" ma:internalName="_activity">
      <xsd:simpleType>
        <xsd:restriction base="dms:Note"/>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SystemTags" ma:index="23"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5a4e5ea-2e9e-44e8-9284-1e53b7b63aee"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SharingHintHash" ma:index="1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8CB3FC7-B59E-40D5-A9DE-932E9E5BECE3}">
  <ds:schemaRefs>
    <ds:schemaRef ds:uri="http://purl.org/dc/terms/"/>
    <ds:schemaRef ds:uri="http://purl.org/dc/dcmitype/"/>
    <ds:schemaRef ds:uri="http://schemas.microsoft.com/office/2006/metadata/properties"/>
    <ds:schemaRef ds:uri="http://schemas.microsoft.com/office/2006/documentManagement/types"/>
    <ds:schemaRef ds:uri="http://schemas.microsoft.com/office/infopath/2007/PartnerControls"/>
    <ds:schemaRef ds:uri="http://schemas.openxmlformats.org/package/2006/metadata/core-properties"/>
    <ds:schemaRef ds:uri="cd827950-c06e-43ba-9895-d73e14a6ae82"/>
    <ds:schemaRef ds:uri="05a4e5ea-2e9e-44e8-9284-1e53b7b63aee"/>
    <ds:schemaRef ds:uri="http://www.w3.org/XML/1998/namespace"/>
    <ds:schemaRef ds:uri="http://purl.org/dc/elements/1.1/"/>
  </ds:schemaRefs>
</ds:datastoreItem>
</file>

<file path=customXml/itemProps2.xml><?xml version="1.0" encoding="utf-8"?>
<ds:datastoreItem xmlns:ds="http://schemas.openxmlformats.org/officeDocument/2006/customXml" ds:itemID="{514C1FC7-4E50-493F-BCB4-8C1A73F486B8}">
  <ds:schemaRefs>
    <ds:schemaRef ds:uri="http://schemas.microsoft.com/sharepoint/v3/contenttype/forms"/>
  </ds:schemaRefs>
</ds:datastoreItem>
</file>

<file path=customXml/itemProps3.xml><?xml version="1.0" encoding="utf-8"?>
<ds:datastoreItem xmlns:ds="http://schemas.openxmlformats.org/officeDocument/2006/customXml" ds:itemID="{EC8D011D-4DF4-4525-91A1-72A2A31C0DD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d827950-c06e-43ba-9895-d73e14a6ae82"/>
    <ds:schemaRef ds:uri="05a4e5ea-2e9e-44e8-9284-1e53b7b63ae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1090</TotalTime>
  <Words>4526</Words>
  <Application>Microsoft Office PowerPoint</Application>
  <PresentationFormat>Widescreen</PresentationFormat>
  <Paragraphs>565</Paragraphs>
  <Slides>99</Slides>
  <Notes>58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99</vt:i4>
      </vt:variant>
    </vt:vector>
  </HeadingPairs>
  <TitlesOfParts>
    <vt:vector size="106" baseType="lpstr">
      <vt:lpstr>Aptos</vt:lpstr>
      <vt:lpstr>Arial</vt:lpstr>
      <vt:lpstr>Calibri</vt:lpstr>
      <vt:lpstr>Courier New</vt:lpstr>
      <vt:lpstr>Segoe UI</vt:lpstr>
      <vt:lpstr>Verdana</vt:lpstr>
      <vt:lpstr>Office Theme</vt:lpstr>
      <vt:lpstr>School Assessment Coordinator Training Session for  Test Administrators and All Involved   with PSSA and Keystone Exams Online Administration</vt:lpstr>
      <vt:lpstr>Spring Administration, 2026 </vt:lpstr>
      <vt:lpstr>Disclaimer</vt:lpstr>
      <vt:lpstr>Who Needs to Attend this Training Session? </vt:lpstr>
      <vt:lpstr>Staff members including:</vt:lpstr>
      <vt:lpstr>Agenda </vt:lpstr>
      <vt:lpstr>Agenda – Page 1 </vt:lpstr>
      <vt:lpstr>Agenda – Page 2 </vt:lpstr>
      <vt:lpstr>Agenda – Page 3 </vt:lpstr>
      <vt:lpstr>Acronyms </vt:lpstr>
      <vt:lpstr>Frequently Used Acronyms</vt:lpstr>
      <vt:lpstr>School Assessment Schedule </vt:lpstr>
      <vt:lpstr>PSSA Assessment Schedule</vt:lpstr>
      <vt:lpstr>Keystone Exams  Assessment Schedule</vt:lpstr>
      <vt:lpstr>Changes for 2025 – 2026</vt:lpstr>
      <vt:lpstr>Tech Enhanced Questions</vt:lpstr>
      <vt:lpstr>Spanish Assessments </vt:lpstr>
      <vt:lpstr>Keystone Biology Exam </vt:lpstr>
      <vt:lpstr>Survey Questions</vt:lpstr>
      <vt:lpstr>Updated Accommodations  Documents</vt:lpstr>
      <vt:lpstr>Qualifications for TAs</vt:lpstr>
      <vt:lpstr>Qualifications for  Test Administrators</vt:lpstr>
      <vt:lpstr>Responsibilities of TAs </vt:lpstr>
      <vt:lpstr>All TAs Are To:</vt:lpstr>
      <vt:lpstr>Seat Assignments, Seating Chart</vt:lpstr>
      <vt:lpstr>Display Assessment Information</vt:lpstr>
      <vt:lpstr>Backpacks, Monitoring</vt:lpstr>
      <vt:lpstr>Testing Environment</vt:lpstr>
      <vt:lpstr>Administration Preparation</vt:lpstr>
      <vt:lpstr>Preparation for Testing</vt:lpstr>
      <vt:lpstr>PSSA Resources  </vt:lpstr>
      <vt:lpstr>Keystone Resources  </vt:lpstr>
      <vt:lpstr>PSTAT</vt:lpstr>
      <vt:lpstr>PSTAT Requirements</vt:lpstr>
      <vt:lpstr>Directions for Administration</vt:lpstr>
      <vt:lpstr>PSSA DFAs</vt:lpstr>
      <vt:lpstr>Keystone Exam DFAs</vt:lpstr>
      <vt:lpstr>Student Participation </vt:lpstr>
      <vt:lpstr>General Student Participation</vt:lpstr>
      <vt:lpstr>ELA Assessments for  EL Students </vt:lpstr>
      <vt:lpstr>Mathematics and Science  Assessments for EL Students </vt:lpstr>
      <vt:lpstr>Accommodations</vt:lpstr>
      <vt:lpstr>Rosters  </vt:lpstr>
      <vt:lpstr>Accommodations Guidelines</vt:lpstr>
      <vt:lpstr>Classroom and  Hallway Displays</vt:lpstr>
      <vt:lpstr>Cover or Remove Tested Content </vt:lpstr>
      <vt:lpstr>Process for Distribution and Collection of Secure Materials</vt:lpstr>
      <vt:lpstr>Distribution and Collection of  Secure Materials </vt:lpstr>
      <vt:lpstr>Single Session Test Tickets</vt:lpstr>
      <vt:lpstr>Testing Locations</vt:lpstr>
      <vt:lpstr>Specific Testing Locations</vt:lpstr>
      <vt:lpstr>Attendance Procedures</vt:lpstr>
      <vt:lpstr>Outline of Attendance Procedures</vt:lpstr>
      <vt:lpstr>Online Administration </vt:lpstr>
      <vt:lpstr>Reviewing the Code of Conduct</vt:lpstr>
      <vt:lpstr>Share with Students </vt:lpstr>
      <vt:lpstr>Help Feature    </vt:lpstr>
      <vt:lpstr>Help Feature Button</vt:lpstr>
      <vt:lpstr>Flag and Return to Questions</vt:lpstr>
      <vt:lpstr>Flag Question Button</vt:lpstr>
      <vt:lpstr>Submitting the Assessment    </vt:lpstr>
      <vt:lpstr>Review or End Test Button</vt:lpstr>
      <vt:lpstr>Additional Reminder </vt:lpstr>
      <vt:lpstr>Electronic Devices</vt:lpstr>
      <vt:lpstr>Collection of Electronic Devices</vt:lpstr>
      <vt:lpstr>Approved Electronic Devices </vt:lpstr>
      <vt:lpstr>Steps for Reporting Violations</vt:lpstr>
      <vt:lpstr>Reviewing the Device </vt:lpstr>
      <vt:lpstr>Regeneration of the Test Ticket</vt:lpstr>
      <vt:lpstr>Other Test Security Violations</vt:lpstr>
      <vt:lpstr>Calculators</vt:lpstr>
      <vt:lpstr>PDE Calculator Policy</vt:lpstr>
      <vt:lpstr> Non-calculator Questions:  PSSA Mathematics     </vt:lpstr>
      <vt:lpstr>Calculator Permitted Questions:  PSSA Mathematics  </vt:lpstr>
      <vt:lpstr>Desmos Online Calculators</vt:lpstr>
      <vt:lpstr>PSSA Science </vt:lpstr>
      <vt:lpstr>Keystone Algebra I</vt:lpstr>
      <vt:lpstr>Keystone Biology </vt:lpstr>
      <vt:lpstr>Ancillary Materials</vt:lpstr>
      <vt:lpstr>PSSA Mathematics</vt:lpstr>
      <vt:lpstr>Scratch/Grid Paper</vt:lpstr>
      <vt:lpstr>PSSA ELA and Science </vt:lpstr>
      <vt:lpstr>Keystone Algebra I </vt:lpstr>
      <vt:lpstr>Keystone Literature and Biology </vt:lpstr>
      <vt:lpstr>Dictionaries, Thesauri,  Spell Checkers, Grammar Checkers </vt:lpstr>
      <vt:lpstr>Restroom Procedures</vt:lpstr>
      <vt:lpstr>Procedures for Restroom Use</vt:lpstr>
      <vt:lpstr>Pause Button</vt:lpstr>
      <vt:lpstr>Extended Time Procedures</vt:lpstr>
      <vt:lpstr>Procedures for Extended Time</vt:lpstr>
      <vt:lpstr>Transporting Devices and Secure Materials </vt:lpstr>
      <vt:lpstr>Emergency Procedures</vt:lpstr>
      <vt:lpstr>Specific Emergency Procedures </vt:lpstr>
      <vt:lpstr>Test Security Certification Statements </vt:lpstr>
      <vt:lpstr>Reporting Test Security Violations</vt:lpstr>
      <vt:lpstr>Test Security Certifications </vt:lpstr>
      <vt:lpstr>Refusal to Sign Test Security Certifications</vt:lpstr>
      <vt:lpstr>Contact Information/Mission </vt:lpstr>
      <vt:lpstr>Contact Information/Mission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SAC Training for all involved with Test Administration and Secure Materials Spring 2026</dc:title>
  <dc:creator>Milakovic, Dana</dc:creator>
  <cp:lastModifiedBy>Heimbach, Bunne</cp:lastModifiedBy>
  <cp:revision>7</cp:revision>
  <dcterms:created xsi:type="dcterms:W3CDTF">2022-07-06T18:28:13Z</dcterms:created>
  <dcterms:modified xsi:type="dcterms:W3CDTF">2026-02-27T17:54:55Z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0x010100FBF20356733D314E9F0169989AE030FD</vt:lpwstr>
  </property>
</Properties>
</file>