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8"/>
  </p:notesMasterIdLst>
  <p:sldIdLst>
    <p:sldId id="392" r:id="rId5"/>
    <p:sldId id="523" r:id="rId6"/>
    <p:sldId id="356" r:id="rId7"/>
    <p:sldId id="269" r:id="rId8"/>
    <p:sldId id="396" r:id="rId9"/>
    <p:sldId id="540" r:id="rId10"/>
    <p:sldId id="329" r:id="rId11"/>
    <p:sldId id="305" r:id="rId12"/>
    <p:sldId id="309" r:id="rId13"/>
    <p:sldId id="522" r:id="rId14"/>
    <p:sldId id="551" r:id="rId15"/>
    <p:sldId id="524" r:id="rId16"/>
    <p:sldId id="560" r:id="rId17"/>
    <p:sldId id="525" r:id="rId18"/>
    <p:sldId id="558" r:id="rId19"/>
    <p:sldId id="559" r:id="rId20"/>
    <p:sldId id="562" r:id="rId21"/>
    <p:sldId id="542" r:id="rId22"/>
    <p:sldId id="310" r:id="rId23"/>
    <p:sldId id="257" r:id="rId24"/>
    <p:sldId id="401" r:id="rId25"/>
    <p:sldId id="317" r:id="rId26"/>
    <p:sldId id="547" r:id="rId27"/>
    <p:sldId id="546" r:id="rId28"/>
    <p:sldId id="565" r:id="rId29"/>
    <p:sldId id="557" r:id="rId30"/>
    <p:sldId id="561" r:id="rId31"/>
    <p:sldId id="391" r:id="rId32"/>
    <p:sldId id="386" r:id="rId33"/>
    <p:sldId id="265" r:id="rId34"/>
    <p:sldId id="539" r:id="rId35"/>
    <p:sldId id="440" r:id="rId36"/>
    <p:sldId id="351" r:id="rId37"/>
    <p:sldId id="288" r:id="rId38"/>
    <p:sldId id="549" r:id="rId39"/>
    <p:sldId id="543" r:id="rId40"/>
    <p:sldId id="544" r:id="rId41"/>
    <p:sldId id="553" r:id="rId42"/>
    <p:sldId id="289" r:id="rId43"/>
    <p:sldId id="306" r:id="rId44"/>
    <p:sldId id="564" r:id="rId45"/>
    <p:sldId id="563" r:id="rId46"/>
    <p:sldId id="307" r:id="rId47"/>
    <p:sldId id="323" r:id="rId48"/>
    <p:sldId id="275" r:id="rId49"/>
    <p:sldId id="390" r:id="rId50"/>
    <p:sldId id="320" r:id="rId51"/>
    <p:sldId id="582" r:id="rId52"/>
    <p:sldId id="588" r:id="rId53"/>
    <p:sldId id="501" r:id="rId54"/>
    <p:sldId id="502" r:id="rId55"/>
    <p:sldId id="555" r:id="rId56"/>
    <p:sldId id="590" r:id="rId57"/>
    <p:sldId id="554" r:id="rId58"/>
    <p:sldId id="298" r:id="rId59"/>
    <p:sldId id="312" r:id="rId60"/>
    <p:sldId id="296" r:id="rId61"/>
    <p:sldId id="595" r:id="rId62"/>
    <p:sldId id="297" r:id="rId63"/>
    <p:sldId id="322" r:id="rId64"/>
    <p:sldId id="270" r:id="rId65"/>
    <p:sldId id="324" r:id="rId66"/>
    <p:sldId id="383"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10017E-849D-4FA0-AED7-BDD697227824}" v="2" dt="2026-02-27T16:44:59.5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1551" autoAdjust="0"/>
  </p:normalViewPr>
  <p:slideViewPr>
    <p:cSldViewPr snapToGrid="0">
      <p:cViewPr varScale="1">
        <p:scale>
          <a:sx n="59" d="100"/>
          <a:sy n="59" d="100"/>
        </p:scale>
        <p:origin x="1470" y="72"/>
      </p:cViewPr>
      <p:guideLst/>
    </p:cSldViewPr>
  </p:slideViewPr>
  <p:outlineViewPr>
    <p:cViewPr>
      <p:scale>
        <a:sx n="33" d="100"/>
        <a:sy n="33" d="100"/>
      </p:scale>
      <p:origin x="0" y="0"/>
    </p:cViewPr>
  </p:outlineViewPr>
  <p:notesTextViewPr>
    <p:cViewPr>
      <p:scale>
        <a:sx n="66" d="100"/>
        <a:sy n="66"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This document provides key information for DACs to prepare for PSSA and Keystone Exams.  </a:t>
            </a:r>
            <a:r>
              <a:rPr lang="en-US" sz="1200">
                <a:effectLst/>
                <a:latin typeface="Segoe UI" panose="020B0502040204020203" pitchFamily="34" charset="0"/>
              </a:rPr>
              <a:t>Slides 20 and 21 </a:t>
            </a:r>
            <a:r>
              <a:rPr lang="en-US" sz="1200" dirty="0">
                <a:effectLst/>
                <a:latin typeface="Segoe UI" panose="020B0502040204020203" pitchFamily="34" charset="0"/>
              </a:rPr>
              <a:t>ask you </a:t>
            </a:r>
            <a:r>
              <a:rPr lang="en-US" sz="1200">
                <a:effectLst/>
                <a:latin typeface="Segoe UI" panose="020B0502040204020203" pitchFamily="34" charset="0"/>
              </a:rPr>
              <a:t>to gather </a:t>
            </a:r>
            <a:r>
              <a:rPr lang="en-US" sz="1200" dirty="0">
                <a:effectLst/>
                <a:latin typeface="Segoe UI" panose="020B0502040204020203" pitchFamily="34" charset="0"/>
              </a:rPr>
              <a:t>information specific to your LEA. </a:t>
            </a:r>
            <a:endParaRPr lang="en-US" sz="12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dirty="0"/>
          </a:p>
        </p:txBody>
      </p:sp>
    </p:spTree>
    <p:extLst>
      <p:ext uri="{BB962C8B-B14F-4D97-AF65-F5344CB8AC3E}">
        <p14:creationId xmlns:p14="http://schemas.microsoft.com/office/powerpoint/2010/main" val="72259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B0EA9-63F3-F7BB-EC77-DB52674871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30513D-8D94-B54A-10FA-FD5FE3E929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7B5C09-79C4-5289-2346-54A117099C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4231CE-BF6F-B08D-CEC9-792C17131E87}"/>
              </a:ext>
            </a:extLst>
          </p:cNvPr>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3262335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EF9AB-9814-963C-F94E-2A28D848CF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4C48F2-2907-B798-2B11-9383D35835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B9028-F779-6486-0224-25E9684A8D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3B76C7-ED5D-2A53-57C8-CA5810C8F5E8}"/>
              </a:ext>
            </a:extLst>
          </p:cNvPr>
          <p:cNvSpPr>
            <a:spLocks noGrp="1"/>
          </p:cNvSpPr>
          <p:nvPr>
            <p:ph type="sldNum" sz="quarter" idx="5"/>
          </p:nvPr>
        </p:nvSpPr>
        <p:spPr/>
        <p:txBody>
          <a:bodyPr/>
          <a:lstStyle/>
          <a:p>
            <a:fld id="{5B012C48-CBE3-4456-858D-2A38C9D9ED43}" type="slidenum">
              <a:rPr lang="en-US" smtClean="0"/>
              <a:t>18</a:t>
            </a:fld>
            <a:endParaRPr lang="en-US" dirty="0"/>
          </a:p>
        </p:txBody>
      </p:sp>
    </p:spTree>
    <p:extLst>
      <p:ext uri="{BB962C8B-B14F-4D97-AF65-F5344CB8AC3E}">
        <p14:creationId xmlns:p14="http://schemas.microsoft.com/office/powerpoint/2010/main" val="1801900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Consult the PDE website for the state assessment window</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20316625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the PDE website for the state assessment window</a:t>
            </a:r>
          </a:p>
        </p:txBody>
      </p:sp>
      <p:sp>
        <p:nvSpPr>
          <p:cNvPr id="4" name="Slide Number Placeholder 3"/>
          <p:cNvSpPr>
            <a:spLocks noGrp="1"/>
          </p:cNvSpPr>
          <p:nvPr>
            <p:ph type="sldNum" sz="quarter" idx="5"/>
          </p:nvPr>
        </p:nvSpPr>
        <p:spPr/>
        <p:txBody>
          <a:bodyPr/>
          <a:lstStyle/>
          <a:p>
            <a:fld id="{5B012C48-CBE3-4456-858D-2A38C9D9ED43}" type="slidenum">
              <a:rPr lang="en-US" smtClean="0"/>
              <a:t>21</a:t>
            </a:fld>
            <a:endParaRPr lang="en-US" dirty="0"/>
          </a:p>
        </p:txBody>
      </p:sp>
    </p:spTree>
    <p:extLst>
      <p:ext uri="{BB962C8B-B14F-4D97-AF65-F5344CB8AC3E}">
        <p14:creationId xmlns:p14="http://schemas.microsoft.com/office/powerpoint/2010/main" val="2723198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A23F-274F-5DAA-239A-3F8D589328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C9E35C-D4BA-6417-575A-B1DB8E5C09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28B5D7-C1E2-CC3D-FFBA-5758976D83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DDDE07-4128-2A98-A85D-F423B7B933CE}"/>
              </a:ext>
            </a:extLst>
          </p:cNvPr>
          <p:cNvSpPr>
            <a:spLocks noGrp="1"/>
          </p:cNvSpPr>
          <p:nvPr>
            <p:ph type="sldNum" sz="quarter" idx="5"/>
          </p:nvPr>
        </p:nvSpPr>
        <p:spPr/>
        <p:txBody>
          <a:bodyPr/>
          <a:lstStyle/>
          <a:p>
            <a:fld id="{5B012C48-CBE3-4456-858D-2A38C9D9ED43}" type="slidenum">
              <a:rPr lang="en-US" smtClean="0"/>
              <a:t>27</a:t>
            </a:fld>
            <a:endParaRPr lang="en-US" dirty="0"/>
          </a:p>
        </p:txBody>
      </p:sp>
    </p:spTree>
    <p:extLst>
      <p:ext uri="{BB962C8B-B14F-4D97-AF65-F5344CB8AC3E}">
        <p14:creationId xmlns:p14="http://schemas.microsoft.com/office/powerpoint/2010/main" val="9791889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34</a:t>
            </a:fld>
            <a:endParaRPr lang="en-US" dirty="0"/>
          </a:p>
        </p:txBody>
      </p:sp>
    </p:spTree>
    <p:extLst>
      <p:ext uri="{BB962C8B-B14F-4D97-AF65-F5344CB8AC3E}">
        <p14:creationId xmlns:p14="http://schemas.microsoft.com/office/powerpoint/2010/main" val="2793001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5F422-37F6-26C8-0BD0-15EC918D8D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6EC555-759E-55F2-D0E0-0FAA7BBC0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F61989-A42E-AAD4-BF6A-2884BC25C8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2B77F3-5693-D48F-96A7-64250B1DD337}"/>
              </a:ext>
            </a:extLst>
          </p:cNvPr>
          <p:cNvSpPr>
            <a:spLocks noGrp="1"/>
          </p:cNvSpPr>
          <p:nvPr>
            <p:ph type="sldNum" sz="quarter" idx="5"/>
          </p:nvPr>
        </p:nvSpPr>
        <p:spPr/>
        <p:txBody>
          <a:bodyPr/>
          <a:lstStyle/>
          <a:p>
            <a:fld id="{5B012C48-CBE3-4456-858D-2A38C9D9ED43}" type="slidenum">
              <a:rPr lang="en-US" smtClean="0"/>
              <a:t>36</a:t>
            </a:fld>
            <a:endParaRPr lang="en-US" dirty="0"/>
          </a:p>
        </p:txBody>
      </p:sp>
    </p:spTree>
    <p:extLst>
      <p:ext uri="{BB962C8B-B14F-4D97-AF65-F5344CB8AC3E}">
        <p14:creationId xmlns:p14="http://schemas.microsoft.com/office/powerpoint/2010/main" val="2592910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704AC-C28D-2D3E-B4A8-B9387E2395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E0C40-FFD5-90B5-4821-DF7132DAD2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6517C7-F534-4218-9659-9B1292201C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DB8A7B-248E-B3F7-3522-F2018B99FF4C}"/>
              </a:ext>
            </a:extLst>
          </p:cNvPr>
          <p:cNvSpPr>
            <a:spLocks noGrp="1"/>
          </p:cNvSpPr>
          <p:nvPr>
            <p:ph type="sldNum" sz="quarter" idx="5"/>
          </p:nvPr>
        </p:nvSpPr>
        <p:spPr/>
        <p:txBody>
          <a:bodyPr/>
          <a:lstStyle/>
          <a:p>
            <a:fld id="{5B012C48-CBE3-4456-858D-2A38C9D9ED43}" type="slidenum">
              <a:rPr lang="en-US" smtClean="0"/>
              <a:t>37</a:t>
            </a:fld>
            <a:endParaRPr lang="en-US" dirty="0"/>
          </a:p>
        </p:txBody>
      </p:sp>
    </p:spTree>
    <p:extLst>
      <p:ext uri="{BB962C8B-B14F-4D97-AF65-F5344CB8AC3E}">
        <p14:creationId xmlns:p14="http://schemas.microsoft.com/office/powerpoint/2010/main" val="38728257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39</a:t>
            </a:fld>
            <a:endParaRPr lang="en-US" dirty="0"/>
          </a:p>
        </p:txBody>
      </p:sp>
    </p:spTree>
    <p:extLst>
      <p:ext uri="{BB962C8B-B14F-4D97-AF65-F5344CB8AC3E}">
        <p14:creationId xmlns:p14="http://schemas.microsoft.com/office/powerpoint/2010/main" val="1002016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40</a:t>
            </a:fld>
            <a:endParaRPr lang="en-US" dirty="0"/>
          </a:p>
        </p:txBody>
      </p:sp>
    </p:spTree>
    <p:extLst>
      <p:ext uri="{BB962C8B-B14F-4D97-AF65-F5344CB8AC3E}">
        <p14:creationId xmlns:p14="http://schemas.microsoft.com/office/powerpoint/2010/main" val="2356855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D3331-0E75-F037-CEEB-33DC6BFCA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C03E50-420F-7D91-BB65-8666A325EE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65A98C-FB6E-0C08-AC60-0C77D23173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ECA104-557A-1B06-FC01-93CF845F1B84}"/>
              </a:ext>
            </a:extLst>
          </p:cNvPr>
          <p:cNvSpPr>
            <a:spLocks noGrp="1"/>
          </p:cNvSpPr>
          <p:nvPr>
            <p:ph type="sldNum" sz="quarter" idx="5"/>
          </p:nvPr>
        </p:nvSpPr>
        <p:spPr/>
        <p:txBody>
          <a:bodyPr/>
          <a:lstStyle/>
          <a:p>
            <a:fld id="{5B012C48-CBE3-4456-858D-2A38C9D9ED43}" type="slidenum">
              <a:rPr lang="en-US" smtClean="0"/>
              <a:t>41</a:t>
            </a:fld>
            <a:endParaRPr lang="en-US" dirty="0"/>
          </a:p>
        </p:txBody>
      </p:sp>
    </p:spTree>
    <p:extLst>
      <p:ext uri="{BB962C8B-B14F-4D97-AF65-F5344CB8AC3E}">
        <p14:creationId xmlns:p14="http://schemas.microsoft.com/office/powerpoint/2010/main" val="369379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8510C-FE55-454C-89A1-9F338CD117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AEE6FC-4D20-893F-E069-CEDA9A960F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F046A-589E-C53E-C926-394645839B27}"/>
              </a:ext>
            </a:extLst>
          </p:cNvPr>
          <p:cNvSpPr>
            <a:spLocks noGrp="1"/>
          </p:cNvSpPr>
          <p:nvPr>
            <p:ph type="body" idx="1"/>
          </p:nvPr>
        </p:nvSpPr>
        <p:spPr/>
        <p:txBody>
          <a:bodyPr/>
          <a:lstStyle/>
          <a:p>
            <a:r>
              <a:rPr lang="en-US" dirty="0"/>
              <a:t>Address each of these topics with the SACs</a:t>
            </a:r>
          </a:p>
        </p:txBody>
      </p:sp>
      <p:sp>
        <p:nvSpPr>
          <p:cNvPr id="4" name="Slide Number Placeholder 3">
            <a:extLst>
              <a:ext uri="{FF2B5EF4-FFF2-40B4-BE49-F238E27FC236}">
                <a16:creationId xmlns:a16="http://schemas.microsoft.com/office/drawing/2014/main" id="{DE34C938-C422-E44C-E29B-CBDE0EF02C04}"/>
              </a:ext>
            </a:extLst>
          </p:cNvPr>
          <p:cNvSpPr>
            <a:spLocks noGrp="1"/>
          </p:cNvSpPr>
          <p:nvPr>
            <p:ph type="sldNum" sz="quarter" idx="5"/>
          </p:nvPr>
        </p:nvSpPr>
        <p:spPr/>
        <p:txBody>
          <a:bodyPr/>
          <a:lstStyle/>
          <a:p>
            <a:fld id="{5B012C48-CBE3-4456-858D-2A38C9D9ED43}" type="slidenum">
              <a:rPr lang="en-US" smtClean="0"/>
              <a:t>42</a:t>
            </a:fld>
            <a:endParaRPr lang="en-US" dirty="0"/>
          </a:p>
        </p:txBody>
      </p:sp>
    </p:spTree>
    <p:extLst>
      <p:ext uri="{BB962C8B-B14F-4D97-AF65-F5344CB8AC3E}">
        <p14:creationId xmlns:p14="http://schemas.microsoft.com/office/powerpoint/2010/main" val="13003513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43</a:t>
            </a:fld>
            <a:endParaRPr lang="en-US" dirty="0"/>
          </a:p>
        </p:txBody>
      </p:sp>
    </p:spTree>
    <p:extLst>
      <p:ext uri="{BB962C8B-B14F-4D97-AF65-F5344CB8AC3E}">
        <p14:creationId xmlns:p14="http://schemas.microsoft.com/office/powerpoint/2010/main" val="27288847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45</a:t>
            </a:fld>
            <a:endParaRPr lang="en-US" dirty="0"/>
          </a:p>
        </p:txBody>
      </p:sp>
    </p:spTree>
    <p:extLst>
      <p:ext uri="{BB962C8B-B14F-4D97-AF65-F5344CB8AC3E}">
        <p14:creationId xmlns:p14="http://schemas.microsoft.com/office/powerpoint/2010/main" val="15351851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B30AD-92E5-382D-E953-DB8BFAFEE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C261C-9AA9-6D13-9941-27D9E1032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C8514-F6C2-4521-B822-A278C745C6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66B0AA-A335-ECBB-7743-D352EC5E3A29}"/>
              </a:ext>
            </a:extLst>
          </p:cNvPr>
          <p:cNvSpPr>
            <a:spLocks noGrp="1"/>
          </p:cNvSpPr>
          <p:nvPr>
            <p:ph type="sldNum" sz="quarter" idx="5"/>
          </p:nvPr>
        </p:nvSpPr>
        <p:spPr/>
        <p:txBody>
          <a:bodyPr/>
          <a:lstStyle/>
          <a:p>
            <a:fld id="{5B012C48-CBE3-4456-858D-2A38C9D9ED43}" type="slidenum">
              <a:rPr lang="en-US" smtClean="0"/>
              <a:t>46</a:t>
            </a:fld>
            <a:endParaRPr lang="en-US" dirty="0"/>
          </a:p>
        </p:txBody>
      </p:sp>
    </p:spTree>
    <p:extLst>
      <p:ext uri="{BB962C8B-B14F-4D97-AF65-F5344CB8AC3E}">
        <p14:creationId xmlns:p14="http://schemas.microsoft.com/office/powerpoint/2010/main" val="31874453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48</a:t>
            </a:fld>
            <a:endParaRPr lang="en-US" dirty="0"/>
          </a:p>
        </p:txBody>
      </p:sp>
    </p:spTree>
    <p:extLst>
      <p:ext uri="{BB962C8B-B14F-4D97-AF65-F5344CB8AC3E}">
        <p14:creationId xmlns:p14="http://schemas.microsoft.com/office/powerpoint/2010/main" val="15645174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84B98-695F-650B-3C1D-655893D5A9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BFD62-39B5-608C-A88A-2F8E36378F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9C821-770F-E33A-A267-25A7E848E7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318CA0-97F5-FA8B-1488-6037C20935B9}"/>
              </a:ext>
            </a:extLst>
          </p:cNvPr>
          <p:cNvSpPr>
            <a:spLocks noGrp="1"/>
          </p:cNvSpPr>
          <p:nvPr>
            <p:ph type="sldNum" sz="quarter" idx="5"/>
          </p:nvPr>
        </p:nvSpPr>
        <p:spPr/>
        <p:txBody>
          <a:bodyPr/>
          <a:lstStyle/>
          <a:p>
            <a:fld id="{5B012C48-CBE3-4456-858D-2A38C9D9ED43}" type="slidenum">
              <a:rPr lang="en-US" smtClean="0"/>
              <a:t>49</a:t>
            </a:fld>
            <a:endParaRPr lang="en-US" dirty="0"/>
          </a:p>
        </p:txBody>
      </p:sp>
    </p:spTree>
    <p:extLst>
      <p:ext uri="{BB962C8B-B14F-4D97-AF65-F5344CB8AC3E}">
        <p14:creationId xmlns:p14="http://schemas.microsoft.com/office/powerpoint/2010/main" val="31807992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51</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CFEAE-A046-EC7A-3A2A-302CD5B29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C4C17E-D992-1AA0-B883-E2C19EF208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1691F1-F564-A602-9472-580B1105E4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F01BF-355B-6DED-1344-8A073A92583D}"/>
              </a:ext>
            </a:extLst>
          </p:cNvPr>
          <p:cNvSpPr>
            <a:spLocks noGrp="1"/>
          </p:cNvSpPr>
          <p:nvPr>
            <p:ph type="sldNum" sz="quarter" idx="5"/>
          </p:nvPr>
        </p:nvSpPr>
        <p:spPr/>
        <p:txBody>
          <a:bodyPr/>
          <a:lstStyle/>
          <a:p>
            <a:fld id="{5B012C48-CBE3-4456-858D-2A38C9D9ED43}" type="slidenum">
              <a:rPr lang="en-US" smtClean="0"/>
              <a:t>52</a:t>
            </a:fld>
            <a:endParaRPr lang="en-US"/>
          </a:p>
        </p:txBody>
      </p:sp>
    </p:spTree>
    <p:extLst>
      <p:ext uri="{BB962C8B-B14F-4D97-AF65-F5344CB8AC3E}">
        <p14:creationId xmlns:p14="http://schemas.microsoft.com/office/powerpoint/2010/main" val="42852139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0F3BE-70B6-83A4-0546-0990D752B8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6D3F61-C807-FD99-3199-F846A52877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A05330-F209-A4CF-F273-73B5BA9ED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BB2706-42CD-6353-3213-16DCB40C1FC1}"/>
              </a:ext>
            </a:extLst>
          </p:cNvPr>
          <p:cNvSpPr>
            <a:spLocks noGrp="1"/>
          </p:cNvSpPr>
          <p:nvPr>
            <p:ph type="sldNum" sz="quarter" idx="5"/>
          </p:nvPr>
        </p:nvSpPr>
        <p:spPr/>
        <p:txBody>
          <a:bodyPr/>
          <a:lstStyle/>
          <a:p>
            <a:fld id="{5B012C48-CBE3-4456-858D-2A38C9D9ED43}" type="slidenum">
              <a:rPr lang="en-US" smtClean="0"/>
              <a:t>53</a:t>
            </a:fld>
            <a:endParaRPr lang="en-US"/>
          </a:p>
        </p:txBody>
      </p:sp>
    </p:spTree>
    <p:extLst>
      <p:ext uri="{BB962C8B-B14F-4D97-AF65-F5344CB8AC3E}">
        <p14:creationId xmlns:p14="http://schemas.microsoft.com/office/powerpoint/2010/main" val="3478465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4A88B-429B-FD24-2A41-F62377CA2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6A5AE-5BB6-626E-8885-B5947D658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B3112-591C-6A30-A44D-CEFAA6DC0D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9A4AF-CB3E-F3C6-AB07-EA29229F870A}"/>
              </a:ext>
            </a:extLst>
          </p:cNvPr>
          <p:cNvSpPr>
            <a:spLocks noGrp="1"/>
          </p:cNvSpPr>
          <p:nvPr>
            <p:ph type="sldNum" sz="quarter" idx="5"/>
          </p:nvPr>
        </p:nvSpPr>
        <p:spPr/>
        <p:txBody>
          <a:bodyPr/>
          <a:lstStyle/>
          <a:p>
            <a:fld id="{5B012C48-CBE3-4456-858D-2A38C9D9ED43}" type="slidenum">
              <a:rPr lang="en-US" smtClean="0"/>
              <a:t>10</a:t>
            </a:fld>
            <a:endParaRPr lang="en-US" dirty="0"/>
          </a:p>
        </p:txBody>
      </p:sp>
    </p:spTree>
    <p:extLst>
      <p:ext uri="{BB962C8B-B14F-4D97-AF65-F5344CB8AC3E}">
        <p14:creationId xmlns:p14="http://schemas.microsoft.com/office/powerpoint/2010/main" val="9803699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54</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55</a:t>
            </a:fld>
            <a:endParaRPr lang="en-US" dirty="0"/>
          </a:p>
        </p:txBody>
      </p:sp>
    </p:spTree>
    <p:extLst>
      <p:ext uri="{BB962C8B-B14F-4D97-AF65-F5344CB8AC3E}">
        <p14:creationId xmlns:p14="http://schemas.microsoft.com/office/powerpoint/2010/main" val="41125106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DAC signs the District Assessment Coordinator Test Security Certification Statement.</a:t>
            </a:r>
          </a:p>
          <a:p>
            <a:r>
              <a:rPr lang="en-US" dirty="0"/>
              <a:t>SAC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Building Principal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TAs and Proctors sign the Test Administrator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Anyone else involved in testing or who has access to secure materials signs the General Test Security Statement.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57</a:t>
            </a:fld>
            <a:endParaRPr lang="en-US" dirty="0"/>
          </a:p>
        </p:txBody>
      </p:sp>
    </p:spTree>
    <p:extLst>
      <p:ext uri="{BB962C8B-B14F-4D97-AF65-F5344CB8AC3E}">
        <p14:creationId xmlns:p14="http://schemas.microsoft.com/office/powerpoint/2010/main" val="10159953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B374-0D47-EBD1-C6D2-F6BEA698C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A80E7-4A00-CFFC-6859-54552EC16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35532-D514-2EF6-7E08-3D5284138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1EB2F1-06A8-D5D9-946B-C9C3FE0A90F7}"/>
              </a:ext>
            </a:extLst>
          </p:cNvPr>
          <p:cNvSpPr>
            <a:spLocks noGrp="1"/>
          </p:cNvSpPr>
          <p:nvPr>
            <p:ph type="sldNum" sz="quarter" idx="5"/>
          </p:nvPr>
        </p:nvSpPr>
        <p:spPr/>
        <p:txBody>
          <a:bodyPr/>
          <a:lstStyle/>
          <a:p>
            <a:fld id="{5B012C48-CBE3-4456-858D-2A38C9D9ED43}" type="slidenum">
              <a:rPr lang="en-US" smtClean="0"/>
              <a:t>58</a:t>
            </a:fld>
            <a:endParaRPr lang="en-US"/>
          </a:p>
        </p:txBody>
      </p:sp>
    </p:spTree>
    <p:extLst>
      <p:ext uri="{BB962C8B-B14F-4D97-AF65-F5344CB8AC3E}">
        <p14:creationId xmlns:p14="http://schemas.microsoft.com/office/powerpoint/2010/main" val="16519702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59</a:t>
            </a:fld>
            <a:endParaRPr lang="en-US" dirty="0"/>
          </a:p>
        </p:txBody>
      </p:sp>
    </p:spTree>
    <p:extLst>
      <p:ext uri="{BB962C8B-B14F-4D97-AF65-F5344CB8AC3E}">
        <p14:creationId xmlns:p14="http://schemas.microsoft.com/office/powerpoint/2010/main" val="2676548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4873C-8ABB-5E24-E9AF-B0AA13EE9E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43A3C4-E508-EDED-BA4F-E706CED290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083CF5-2939-7736-54CA-148C698B1B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70943F-28A1-D43D-D9DD-CE33180C4D40}"/>
              </a:ext>
            </a:extLst>
          </p:cNvPr>
          <p:cNvSpPr>
            <a:spLocks noGrp="1"/>
          </p:cNvSpPr>
          <p:nvPr>
            <p:ph type="sldNum" sz="quarter" idx="5"/>
          </p:nvPr>
        </p:nvSpPr>
        <p:spPr/>
        <p:txBody>
          <a:bodyPr/>
          <a:lstStyle/>
          <a:p>
            <a:fld id="{5B012C48-CBE3-4456-858D-2A38C9D9ED43}" type="slidenum">
              <a:rPr lang="en-US" smtClean="0"/>
              <a:t>11</a:t>
            </a:fld>
            <a:endParaRPr lang="en-US" dirty="0"/>
          </a:p>
        </p:txBody>
      </p:sp>
    </p:spTree>
    <p:extLst>
      <p:ext uri="{BB962C8B-B14F-4D97-AF65-F5344CB8AC3E}">
        <p14:creationId xmlns:p14="http://schemas.microsoft.com/office/powerpoint/2010/main" val="746468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12</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D9B64-4D64-EB69-DAD4-701B3177E1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C6BF2-1BF1-4601-D51D-306B5728B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A9F720-337E-56D2-B309-0D83B03C3A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EC211-53DF-7B45-214B-8F4C793429C5}"/>
              </a:ext>
            </a:extLst>
          </p:cNvPr>
          <p:cNvSpPr>
            <a:spLocks noGrp="1"/>
          </p:cNvSpPr>
          <p:nvPr>
            <p:ph type="sldNum" sz="quarter" idx="5"/>
          </p:nvPr>
        </p:nvSpPr>
        <p:spPr/>
        <p:txBody>
          <a:bodyPr/>
          <a:lstStyle/>
          <a:p>
            <a:fld id="{5B012C48-CBE3-4456-858D-2A38C9D9ED43}" type="slidenum">
              <a:rPr lang="en-US" smtClean="0"/>
              <a:t>13</a:t>
            </a:fld>
            <a:endParaRPr lang="en-US" dirty="0"/>
          </a:p>
        </p:txBody>
      </p:sp>
    </p:spTree>
    <p:extLst>
      <p:ext uri="{BB962C8B-B14F-4D97-AF65-F5344CB8AC3E}">
        <p14:creationId xmlns:p14="http://schemas.microsoft.com/office/powerpoint/2010/main" val="309018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14</a:t>
            </a:fld>
            <a:endParaRPr lang="en-US" dirty="0"/>
          </a:p>
        </p:txBody>
      </p:sp>
    </p:spTree>
    <p:extLst>
      <p:ext uri="{BB962C8B-B14F-4D97-AF65-F5344CB8AC3E}">
        <p14:creationId xmlns:p14="http://schemas.microsoft.com/office/powerpoint/2010/main" val="1292464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E24CA-C6D2-6ABF-3709-202B76A17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CB16AC-2A61-1A7E-3F8A-536D5A859B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AFE9BB-0E8C-4718-5D00-66A880D501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660B8-FEDB-4752-04E5-A3E5756E5B41}"/>
              </a:ext>
            </a:extLst>
          </p:cNvPr>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172597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7F388-82B5-4148-B747-E7DEDD7868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1E0BE-65FB-A07A-D4ED-A8F0BF4E2E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FD795D-9934-F405-5193-E22AE7A393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A2FFC8-F929-4E88-1B73-3E04FCC0A0BA}"/>
              </a:ext>
            </a:extLst>
          </p:cNvPr>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32069671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2/27/2026</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73CA9021-3EA6-3F1D-A425-16C8069FC0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Pennsylvania Department of Education">
            <a:extLst>
              <a:ext uri="{FF2B5EF4-FFF2-40B4-BE49-F238E27FC236}">
                <a16:creationId xmlns:a16="http://schemas.microsoft.com/office/drawing/2014/main" id="{19A8CA6C-9F08-BCD4-731C-A3B94D64C23E}"/>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a:extLst>
              <a:ext uri="{FF2B5EF4-FFF2-40B4-BE49-F238E27FC236}">
                <a16:creationId xmlns:a16="http://schemas.microsoft.com/office/drawing/2014/main" id="{8C504C3F-60BB-14EF-091F-9565A3C0C174}"/>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a:extLst>
              <a:ext uri="{FF2B5EF4-FFF2-40B4-BE49-F238E27FC236}">
                <a16:creationId xmlns:a16="http://schemas.microsoft.com/office/drawing/2014/main" id="{ABE4A621-C5EF-F120-204F-E14FF3546E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2/27/2026</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000F9132-2FA6-531B-853B-7FA60C4EE98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a:extLst>
              <a:ext uri="{FF2B5EF4-FFF2-40B4-BE49-F238E27FC236}">
                <a16:creationId xmlns:a16="http://schemas.microsoft.com/office/drawing/2014/main" id="{C341FCB5-0407-2AE2-B5A5-AAB8FEE4037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2/27/2026</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a:extLst>
              <a:ext uri="{FF2B5EF4-FFF2-40B4-BE49-F238E27FC236}">
                <a16:creationId xmlns:a16="http://schemas.microsoft.com/office/drawing/2014/main" id="{931248E6-F468-3E78-9D55-0EAE4144AE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a:extLst>
              <a:ext uri="{FF2B5EF4-FFF2-40B4-BE49-F238E27FC236}">
                <a16:creationId xmlns:a16="http://schemas.microsoft.com/office/drawing/2014/main" id="{1A3512F0-7236-492D-98DD-3848FC95B6B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2/27/2026</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DF73F6BE-725E-5F46-9C6B-F4613CC3CF9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2/27/2026</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a:extLst>
              <a:ext uri="{FF2B5EF4-FFF2-40B4-BE49-F238E27FC236}">
                <a16:creationId xmlns:a16="http://schemas.microsoft.com/office/drawing/2014/main" id="{FCEF0906-6B73-E265-67CC-1222F46BCFE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2/27/2026</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C56D4987-17F8-5DD6-30EC-9DA0725D33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a:extLst>
              <a:ext uri="{FF2B5EF4-FFF2-40B4-BE49-F238E27FC236}">
                <a16:creationId xmlns:a16="http://schemas.microsoft.com/office/drawing/2014/main" id="{C862E435-AA10-E027-0747-8303CB75EF5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2/27/2026</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E05121F8-F8D0-12BE-2280-7E60891ED6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a:extLst>
              <a:ext uri="{FF2B5EF4-FFF2-40B4-BE49-F238E27FC236}">
                <a16:creationId xmlns:a16="http://schemas.microsoft.com/office/drawing/2014/main" id="{0580675B-B3BC-8CA7-4E82-410286BFD750}"/>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2/27/2026</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a:extLst>
              <a:ext uri="{FF2B5EF4-FFF2-40B4-BE49-F238E27FC236}">
                <a16:creationId xmlns:a16="http://schemas.microsoft.com/office/drawing/2014/main" id="{7D39C305-7D91-BD64-0A4C-03A5F78D181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a:extLst>
              <a:ext uri="{FF2B5EF4-FFF2-40B4-BE49-F238E27FC236}">
                <a16:creationId xmlns:a16="http://schemas.microsoft.com/office/drawing/2014/main" id="{35F192BF-258E-20F7-A4FE-86E7ABF4F534}"/>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2/27/2026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a:extLst>
              <a:ext uri="{FF2B5EF4-FFF2-40B4-BE49-F238E27FC236}">
                <a16:creationId xmlns:a16="http://schemas.microsoft.com/office/drawing/2014/main" id="{CAD87B9F-3FE8-A5B1-53CA-F7B23BB3649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a:extLst>
              <a:ext uri="{FF2B5EF4-FFF2-40B4-BE49-F238E27FC236}">
                <a16:creationId xmlns:a16="http://schemas.microsoft.com/office/drawing/2014/main" id="{042C348F-656E-A509-A3F4-C9BF0BEE962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2/27/2026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E4F887E4-34BD-F7FC-4D22-B4F5E90DEC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a:extLst>
              <a:ext uri="{FF2B5EF4-FFF2-40B4-BE49-F238E27FC236}">
                <a16:creationId xmlns:a16="http://schemas.microsoft.com/office/drawing/2014/main" id="{718AE777-06EB-70FE-4255-062F8A9CF20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a:extLst>
              <a:ext uri="{FF2B5EF4-FFF2-40B4-BE49-F238E27FC236}">
                <a16:creationId xmlns:a16="http://schemas.microsoft.com/office/drawing/2014/main" id="{0458D707-3027-F739-5F6C-B2E7831941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a:extLst>
              <a:ext uri="{FF2B5EF4-FFF2-40B4-BE49-F238E27FC236}">
                <a16:creationId xmlns:a16="http://schemas.microsoft.com/office/drawing/2014/main" id="{BF81B16E-BDC0-1CE6-746A-3B85BFA0CD0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2/27/2026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a:extLst>
              <a:ext uri="{FF2B5EF4-FFF2-40B4-BE49-F238E27FC236}">
                <a16:creationId xmlns:a16="http://schemas.microsoft.com/office/drawing/2014/main" id="{8844F8AB-E383-518B-0A27-BEF6C9D7D9B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a:extLst>
              <a:ext uri="{FF2B5EF4-FFF2-40B4-BE49-F238E27FC236}">
                <a16:creationId xmlns:a16="http://schemas.microsoft.com/office/drawing/2014/main" id="{3970D4DD-2558-A489-2A93-523F829204FB}"/>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2/27/2026</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read%20aloud%20and%20scribing%20guidelines.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accommodations%20guidelines%20for%20pssa%20and%20keystone%20exams.pdf" TargetMode="External"/><Relationship Id="rId11"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unique%20accommodation%20assurance.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supplemental%20guidelines%20for%20asl%20in%20the%20vsl.pdf"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hyperlink" Target="https://sites.google.com/datarecognitioncorp.com/psa-assessments/home?authuser=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mailto:ra-eduniqueaccom@pa.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hyperlink" Target="http://www.pstattraining.net/"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504693" y="2090309"/>
            <a:ext cx="9182614" cy="2811222"/>
          </a:xfrm>
        </p:spPr>
        <p:txBody>
          <a:bodyPr>
            <a:normAutofit/>
          </a:bodyPr>
          <a:lstStyle/>
          <a:p>
            <a:r>
              <a:rPr lang="en-US" sz="4800" dirty="0"/>
              <a:t>District Assessment </a:t>
            </a:r>
            <a:r>
              <a:rPr lang="en-US" sz="4800"/>
              <a:t>Coordinator Training</a:t>
            </a:r>
            <a:br>
              <a:rPr lang="en-US" sz="4800" dirty="0"/>
            </a:br>
            <a:r>
              <a:rPr lang="en-US" sz="2800" dirty="0"/>
              <a:t>Online Administration  </a:t>
            </a:r>
            <a:br>
              <a:rPr lang="en-US" sz="2800" dirty="0"/>
            </a:br>
            <a:r>
              <a:rPr lang="en-US" sz="2800" dirty="0"/>
              <a:t> Spring, 2026</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dirty="0"/>
          </a:p>
        </p:txBody>
      </p:sp>
    </p:spTree>
    <p:extLst>
      <p:ext uri="{BB962C8B-B14F-4D97-AF65-F5344CB8AC3E}">
        <p14:creationId xmlns:p14="http://schemas.microsoft.com/office/powerpoint/2010/main" val="260416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D69C-DC70-0D08-65B1-81C299013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34799-79EE-2F94-895E-1219E8D37864}"/>
              </a:ext>
            </a:extLst>
          </p:cNvPr>
          <p:cNvSpPr>
            <a:spLocks noGrp="1"/>
          </p:cNvSpPr>
          <p:nvPr>
            <p:ph type="title"/>
          </p:nvPr>
        </p:nvSpPr>
        <p:spPr/>
        <p:txBody>
          <a:bodyPr>
            <a:normAutofit/>
          </a:bodyPr>
          <a:lstStyle/>
          <a:p>
            <a:r>
              <a:rPr lang="en-US" dirty="0"/>
              <a:t>Tech Enhanced Questions</a:t>
            </a:r>
          </a:p>
        </p:txBody>
      </p:sp>
      <p:sp>
        <p:nvSpPr>
          <p:cNvPr id="3" name="Content Placeholder 2">
            <a:extLst>
              <a:ext uri="{FF2B5EF4-FFF2-40B4-BE49-F238E27FC236}">
                <a16:creationId xmlns:a16="http://schemas.microsoft.com/office/drawing/2014/main" id="{8208F983-4BC8-4957-FF9E-C67DE539BFED}"/>
              </a:ext>
            </a:extLst>
          </p:cNvPr>
          <p:cNvSpPr>
            <a:spLocks noGrp="1"/>
          </p:cNvSpPr>
          <p:nvPr>
            <p:ph idx="1"/>
          </p:nvPr>
        </p:nvSpPr>
        <p:spPr/>
        <p:txBody>
          <a:bodyPr>
            <a:noAutofit/>
          </a:bodyPr>
          <a:lstStyle/>
          <a:p>
            <a:r>
              <a:rPr lang="en-US" sz="3000" dirty="0">
                <a:solidFill>
                  <a:srgbClr val="000000"/>
                </a:solidFill>
              </a:rPr>
              <a:t>Technology Enhanced (TE) questions will appear on all PSSA and Keystone assessments. Students utilize features such as click-to-respond, drag-and-drop, drop-down, and text highlighting to answer questions. </a:t>
            </a:r>
          </a:p>
          <a:p>
            <a:r>
              <a:rPr lang="en-US" sz="3000" dirty="0">
                <a:solidFill>
                  <a:srgbClr val="000000"/>
                </a:solidFill>
              </a:rPr>
              <a:t>Both field test and operational TE questions are included. </a:t>
            </a:r>
          </a:p>
          <a:p>
            <a:r>
              <a:rPr lang="en-US" sz="3000" dirty="0">
                <a:solidFill>
                  <a:srgbClr val="000000"/>
                </a:solidFill>
                <a:ea typeface="Aptos" panose="020B0004020202020204" pitchFamily="34" charset="0"/>
              </a:rPr>
              <a:t>Online Tools Trainings have been expanded and updated to  include all types of TE questions. </a:t>
            </a:r>
            <a:r>
              <a:rPr lang="en-US" sz="3000" u="sng" dirty="0">
                <a:solidFill>
                  <a:schemeClr val="accent1"/>
                </a:solidFill>
                <a:hlinkClick r:id="rId3">
                  <a:extLst>
                    <a:ext uri="{A12FA001-AC4F-418D-AE19-62706E023703}">
                      <ahyp:hlinkClr xmlns:ahyp="http://schemas.microsoft.com/office/drawing/2018/hyperlinkcolor" val="tx"/>
                    </a:ext>
                  </a:extLst>
                </a:hlinkClick>
              </a:rPr>
              <a:t>https://portal.te.drcedirect.com/PA</a:t>
            </a:r>
            <a:endParaRPr lang="en-US" sz="3000" dirty="0">
              <a:solidFill>
                <a:schemeClr val="accent1"/>
              </a:solidFill>
            </a:endParaRPr>
          </a:p>
        </p:txBody>
      </p:sp>
      <p:sp>
        <p:nvSpPr>
          <p:cNvPr id="4" name="Slide Number Placeholder 3">
            <a:extLst>
              <a:ext uri="{FF2B5EF4-FFF2-40B4-BE49-F238E27FC236}">
                <a16:creationId xmlns:a16="http://schemas.microsoft.com/office/drawing/2014/main" id="{2A486446-454C-7ED4-F42E-929C7AC054F7}"/>
              </a:ext>
            </a:extLst>
          </p:cNvPr>
          <p:cNvSpPr>
            <a:spLocks noGrp="1"/>
          </p:cNvSpPr>
          <p:nvPr>
            <p:ph type="sldNum" sz="quarter" idx="12"/>
          </p:nvPr>
        </p:nvSpPr>
        <p:spPr/>
        <p:txBody>
          <a:bodyPr/>
          <a:lstStyle/>
          <a:p>
            <a:fld id="{B24F5015-3417-4B27-A586-E4CCF4D77832}" type="slidenum">
              <a:rPr lang="en-US" smtClean="0"/>
              <a:t>10</a:t>
            </a:fld>
            <a:endParaRPr lang="en-US" dirty="0"/>
          </a:p>
        </p:txBody>
      </p:sp>
    </p:spTree>
    <p:extLst>
      <p:ext uri="{BB962C8B-B14F-4D97-AF65-F5344CB8AC3E}">
        <p14:creationId xmlns:p14="http://schemas.microsoft.com/office/powerpoint/2010/main" val="2794863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F426B-D1B8-A49A-C1D9-E92B7C0D6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CD6F4B-36D1-E5A2-AD3D-B1FBDC4F80CB}"/>
              </a:ext>
            </a:extLst>
          </p:cNvPr>
          <p:cNvSpPr>
            <a:spLocks noGrp="1"/>
          </p:cNvSpPr>
          <p:nvPr>
            <p:ph type="title"/>
          </p:nvPr>
        </p:nvSpPr>
        <p:spPr/>
        <p:txBody>
          <a:bodyPr>
            <a:normAutofit/>
          </a:bodyPr>
          <a:lstStyle/>
          <a:p>
            <a:r>
              <a:rPr lang="en-US" dirty="0"/>
              <a:t>Spanish Assessments </a:t>
            </a:r>
          </a:p>
        </p:txBody>
      </p:sp>
      <p:sp>
        <p:nvSpPr>
          <p:cNvPr id="3" name="Content Placeholder 2">
            <a:extLst>
              <a:ext uri="{FF2B5EF4-FFF2-40B4-BE49-F238E27FC236}">
                <a16:creationId xmlns:a16="http://schemas.microsoft.com/office/drawing/2014/main" id="{475D9396-5EA3-5DD4-CB8C-9FB92ECE9CDE}"/>
              </a:ext>
            </a:extLst>
          </p:cNvPr>
          <p:cNvSpPr>
            <a:spLocks noGrp="1"/>
          </p:cNvSpPr>
          <p:nvPr>
            <p:ph idx="1"/>
          </p:nvPr>
        </p:nvSpPr>
        <p:spPr/>
        <p:txBody>
          <a:bodyPr>
            <a:normAutofit/>
          </a:bodyPr>
          <a:lstStyle/>
          <a:p>
            <a:r>
              <a:rPr lang="en-US" sz="3000" dirty="0"/>
              <a:t>All Spanish assessments will be delivered online.</a:t>
            </a:r>
          </a:p>
          <a:p>
            <a:r>
              <a:rPr lang="en-US" sz="3000" dirty="0"/>
              <a:t>SACs must request Mathematics formula sheets in Spanish and Spanish DFAs through additional material orders or print from the PDE website.</a:t>
            </a:r>
          </a:p>
          <a:p>
            <a:r>
              <a:rPr lang="en-US" sz="3000" dirty="0">
                <a:solidFill>
                  <a:srgbClr val="000000"/>
                </a:solidFill>
                <a:ea typeface="Aptos" panose="020B0004020202020204" pitchFamily="34" charset="0"/>
              </a:rPr>
              <a:t>Spanish Online Tools Trainings (OTTs) are available within the accommodated version of the OTTs for Mathematics and Science beginning March 11, 2026. </a:t>
            </a:r>
            <a:r>
              <a:rPr lang="en-US" sz="3000" u="sng" dirty="0">
                <a:solidFill>
                  <a:schemeClr val="accent1"/>
                </a:solidFill>
                <a:hlinkClick r:id="rId3">
                  <a:extLst>
                    <a:ext uri="{A12FA001-AC4F-418D-AE19-62706E023703}">
                      <ahyp:hlinkClr xmlns:ahyp="http://schemas.microsoft.com/office/drawing/2018/hyperlinkcolor" val="tx"/>
                    </a:ext>
                  </a:extLst>
                </a:hlinkClick>
              </a:rPr>
              <a:t>https://portal.te.drcedirect.com/PA</a:t>
            </a:r>
            <a:endParaRPr lang="en-US" sz="3000" dirty="0">
              <a:solidFill>
                <a:schemeClr val="accent1"/>
              </a:solidFill>
            </a:endParaRPr>
          </a:p>
          <a:p>
            <a:endParaRPr lang="en-US" sz="3200" dirty="0">
              <a:solidFill>
                <a:srgbClr val="0070C0"/>
              </a:solidFill>
            </a:endParaRPr>
          </a:p>
        </p:txBody>
      </p:sp>
      <p:sp>
        <p:nvSpPr>
          <p:cNvPr id="4" name="Slide Number Placeholder 3">
            <a:extLst>
              <a:ext uri="{FF2B5EF4-FFF2-40B4-BE49-F238E27FC236}">
                <a16:creationId xmlns:a16="http://schemas.microsoft.com/office/drawing/2014/main" id="{8F0DD195-E65B-21F8-D904-81DCD7E7D63C}"/>
              </a:ext>
            </a:extLst>
          </p:cNvPr>
          <p:cNvSpPr>
            <a:spLocks noGrp="1"/>
          </p:cNvSpPr>
          <p:nvPr>
            <p:ph type="sldNum" sz="quarter" idx="12"/>
          </p:nvPr>
        </p:nvSpPr>
        <p:spPr/>
        <p:txBody>
          <a:bodyPr/>
          <a:lstStyle/>
          <a:p>
            <a:fld id="{B24F5015-3417-4B27-A586-E4CCF4D77832}" type="slidenum">
              <a:rPr lang="en-US" smtClean="0"/>
              <a:t>11</a:t>
            </a:fld>
            <a:endParaRPr lang="en-US" dirty="0"/>
          </a:p>
        </p:txBody>
      </p:sp>
    </p:spTree>
    <p:extLst>
      <p:ext uri="{BB962C8B-B14F-4D97-AF65-F5344CB8AC3E}">
        <p14:creationId xmlns:p14="http://schemas.microsoft.com/office/powerpoint/2010/main" val="3575569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a:t>Keystone Biology Exam </a:t>
            </a:r>
            <a:endParaRPr lang="en-US" dirty="0"/>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a:bodyPr>
          <a:lstStyle/>
          <a:p>
            <a:r>
              <a:rPr lang="en-US" sz="3000" dirty="0"/>
              <a:t>The spring Keystone Biology Exam is aligned to the </a:t>
            </a:r>
            <a:r>
              <a:rPr lang="en-US" sz="3000" dirty="0">
                <a:solidFill>
                  <a:srgbClr val="0070C0"/>
                </a:solidFill>
                <a:hlinkClick r:id="rId3">
                  <a:extLst>
                    <a:ext uri="{A12FA001-AC4F-418D-AE19-62706E023703}">
                      <ahyp:hlinkClr xmlns:ahyp="http://schemas.microsoft.com/office/drawing/2018/hyperlinkcolor" val="tx"/>
                    </a:ext>
                  </a:extLst>
                </a:hlinkClick>
              </a:rPr>
              <a:t>STEELS Standards</a:t>
            </a:r>
            <a:r>
              <a:rPr lang="en-US" sz="3000" dirty="0"/>
              <a:t>.</a:t>
            </a:r>
            <a:r>
              <a:rPr lang="en-US" sz="3000" dirty="0">
                <a:solidFill>
                  <a:srgbClr val="0070C0"/>
                </a:solidFill>
              </a:rPr>
              <a:t> </a:t>
            </a:r>
          </a:p>
          <a:p>
            <a:r>
              <a:rPr lang="en-US" sz="3000" dirty="0"/>
              <a:t>First time Biology test takers must take the STEELS form.</a:t>
            </a:r>
          </a:p>
          <a:p>
            <a:r>
              <a:rPr lang="en-US" sz="3000" dirty="0"/>
              <a:t>For students needing to retest, the SAC will select the legacy form within the accommodations portal. </a:t>
            </a:r>
          </a:p>
          <a:p>
            <a:pPr marL="0" indent="0">
              <a:buNone/>
            </a:pPr>
            <a:endParaRPr lang="en-US" sz="3000" dirty="0">
              <a:solidFill>
                <a:srgbClr val="0070C0"/>
              </a:solidFill>
            </a:endParaRPr>
          </a:p>
        </p:txBody>
      </p:sp>
      <p:pic>
        <p:nvPicPr>
          <p:cNvPr id="5" name="Graphic 4" descr="Nerve with solid fill">
            <a:extLst>
              <a:ext uri="{FF2B5EF4-FFF2-40B4-BE49-F238E27FC236}">
                <a16:creationId xmlns:a16="http://schemas.microsoft.com/office/drawing/2014/main" id="{C42094FB-3916-DC03-2F21-614CE2B9A2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308432" y="4464469"/>
            <a:ext cx="1712494" cy="1712494"/>
          </a:xfrm>
          <a:prstGeom prst="rect">
            <a:avLst/>
          </a:prstGeom>
        </p:spPr>
      </p:pic>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12</a:t>
            </a:fld>
            <a:endParaRPr lang="en-US" dirty="0"/>
          </a:p>
        </p:txBody>
      </p:sp>
    </p:spTree>
    <p:extLst>
      <p:ext uri="{BB962C8B-B14F-4D97-AF65-F5344CB8AC3E}">
        <p14:creationId xmlns:p14="http://schemas.microsoft.com/office/powerpoint/2010/main" val="123615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74188-E194-8283-D790-E2B7F3682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9A37E9-7027-2AB0-214F-B2DAFE300C38}"/>
              </a:ext>
            </a:extLst>
          </p:cNvPr>
          <p:cNvSpPr>
            <a:spLocks noGrp="1"/>
          </p:cNvSpPr>
          <p:nvPr>
            <p:ph type="title"/>
          </p:nvPr>
        </p:nvSpPr>
        <p:spPr/>
        <p:txBody>
          <a:bodyPr>
            <a:normAutofit/>
          </a:bodyPr>
          <a:lstStyle/>
          <a:p>
            <a:r>
              <a:rPr lang="en-US" dirty="0"/>
              <a:t>Survey Questions</a:t>
            </a:r>
          </a:p>
        </p:txBody>
      </p:sp>
      <p:sp>
        <p:nvSpPr>
          <p:cNvPr id="3" name="Content Placeholder 2">
            <a:extLst>
              <a:ext uri="{FF2B5EF4-FFF2-40B4-BE49-F238E27FC236}">
                <a16:creationId xmlns:a16="http://schemas.microsoft.com/office/drawing/2014/main" id="{5A371DD5-ABF1-BD1D-673B-62D502398635}"/>
              </a:ext>
            </a:extLst>
          </p:cNvPr>
          <p:cNvSpPr>
            <a:spLocks noGrp="1"/>
          </p:cNvSpPr>
          <p:nvPr>
            <p:ph idx="1"/>
          </p:nvPr>
        </p:nvSpPr>
        <p:spPr/>
        <p:txBody>
          <a:bodyPr>
            <a:noAutofit/>
          </a:bodyPr>
          <a:lstStyle/>
          <a:p>
            <a:r>
              <a:rPr lang="en-US" sz="3000" dirty="0"/>
              <a:t>Four brief survey questions appear before the review page at the end of the final section or module of all assessments. </a:t>
            </a:r>
          </a:p>
          <a:p>
            <a:r>
              <a:rPr lang="en-US" sz="3000" dirty="0"/>
              <a:t>The questions ask students (1) if they used an external keyboard, (2) mouse, (3) stylus and (4) whether they practiced the online tools (OTTs) prior to testing. </a:t>
            </a:r>
          </a:p>
          <a:p>
            <a:r>
              <a:rPr lang="en-US" sz="3000" dirty="0"/>
              <a:t>TAs should instruct students who navigate to the survey before answering all test questions to check their work and answer each question before submitting the test. </a:t>
            </a:r>
          </a:p>
          <a:p>
            <a:r>
              <a:rPr lang="en-US" sz="3000" dirty="0"/>
              <a:t>Survey answers have no impact on the student’s score.</a:t>
            </a:r>
          </a:p>
        </p:txBody>
      </p:sp>
      <p:sp>
        <p:nvSpPr>
          <p:cNvPr id="4" name="Slide Number Placeholder 3">
            <a:extLst>
              <a:ext uri="{FF2B5EF4-FFF2-40B4-BE49-F238E27FC236}">
                <a16:creationId xmlns:a16="http://schemas.microsoft.com/office/drawing/2014/main" id="{B039BCBF-6E8B-B8D5-9D06-185A71DA1864}"/>
              </a:ext>
            </a:extLst>
          </p:cNvPr>
          <p:cNvSpPr>
            <a:spLocks noGrp="1"/>
          </p:cNvSpPr>
          <p:nvPr>
            <p:ph type="sldNum" sz="quarter" idx="12"/>
          </p:nvPr>
        </p:nvSpPr>
        <p:spPr/>
        <p:txBody>
          <a:bodyPr/>
          <a:lstStyle/>
          <a:p>
            <a:fld id="{B24F5015-3417-4B27-A586-E4CCF4D77832}" type="slidenum">
              <a:rPr lang="en-US" smtClean="0"/>
              <a:t>13</a:t>
            </a:fld>
            <a:endParaRPr lang="en-US" dirty="0"/>
          </a:p>
        </p:txBody>
      </p:sp>
    </p:spTree>
    <p:extLst>
      <p:ext uri="{BB962C8B-B14F-4D97-AF65-F5344CB8AC3E}">
        <p14:creationId xmlns:p14="http://schemas.microsoft.com/office/powerpoint/2010/main" val="3828057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Updated Accommodations </a:t>
            </a:r>
            <a:br>
              <a:rPr lang="en-US" dirty="0"/>
            </a:br>
            <a:r>
              <a:rPr lang="en-US" dirty="0"/>
              <a:t>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rPr>
              <a:t>Read Aloud, Scribing, and Transcribing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Unique Accommodation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1">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rPr>
              <a:t>Print on demand Document – available early March on PDE website</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1708580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F3609-8813-1620-EA11-C6A4D986F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E580D1-2676-2956-73A6-FAD015EB3EBF}"/>
              </a:ext>
            </a:extLst>
          </p:cNvPr>
          <p:cNvSpPr>
            <a:spLocks noGrp="1"/>
          </p:cNvSpPr>
          <p:nvPr>
            <p:ph type="title"/>
          </p:nvPr>
        </p:nvSpPr>
        <p:spPr/>
        <p:txBody>
          <a:bodyPr>
            <a:normAutofit/>
          </a:bodyPr>
          <a:lstStyle/>
          <a:p>
            <a:r>
              <a:rPr lang="en-US" dirty="0"/>
              <a:t>Initial Materials Shipment  </a:t>
            </a:r>
          </a:p>
        </p:txBody>
      </p:sp>
      <p:sp>
        <p:nvSpPr>
          <p:cNvPr id="3" name="Content Placeholder 2">
            <a:extLst>
              <a:ext uri="{FF2B5EF4-FFF2-40B4-BE49-F238E27FC236}">
                <a16:creationId xmlns:a16="http://schemas.microsoft.com/office/drawing/2014/main" id="{CA55A0BB-AD9A-06FB-1BD2-81DA9089F1B1}"/>
              </a:ext>
            </a:extLst>
          </p:cNvPr>
          <p:cNvSpPr>
            <a:spLocks noGrp="1"/>
          </p:cNvSpPr>
          <p:nvPr>
            <p:ph idx="1"/>
          </p:nvPr>
        </p:nvSpPr>
        <p:spPr/>
        <p:txBody>
          <a:bodyPr>
            <a:normAutofit/>
          </a:bodyPr>
          <a:lstStyle/>
          <a:p>
            <a:r>
              <a:rPr lang="en-US" sz="3000" dirty="0"/>
              <a:t>Districts/schools will receive a single shipment unless they order additional materials. The initial shipment will include: </a:t>
            </a:r>
          </a:p>
          <a:p>
            <a:pPr lvl="1"/>
            <a:r>
              <a:rPr lang="en-US" sz="2700" dirty="0"/>
              <a:t>HAC and DFAs</a:t>
            </a:r>
          </a:p>
          <a:p>
            <a:pPr lvl="1"/>
            <a:r>
              <a:rPr lang="en-US" sz="2700" dirty="0"/>
              <a:t>Mathematics formula sheets and Writer’s checklists. </a:t>
            </a:r>
          </a:p>
          <a:p>
            <a:pPr lvl="1"/>
            <a:r>
              <a:rPr lang="en-US" sz="2700" dirty="0"/>
              <a:t>A pack of rulers and protractors (as applicable) </a:t>
            </a:r>
          </a:p>
          <a:p>
            <a:endParaRPr lang="en-US" sz="3000" dirty="0"/>
          </a:p>
        </p:txBody>
      </p:sp>
      <p:sp>
        <p:nvSpPr>
          <p:cNvPr id="4" name="Slide Number Placeholder 3">
            <a:extLst>
              <a:ext uri="{FF2B5EF4-FFF2-40B4-BE49-F238E27FC236}">
                <a16:creationId xmlns:a16="http://schemas.microsoft.com/office/drawing/2014/main" id="{CB377269-FCFA-208E-3309-D8F2195E8688}"/>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2606492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E0AB1-9B6A-973A-8F01-7D5AAE5809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8F6088-3B39-62C2-35F7-6E5C37F890AB}"/>
              </a:ext>
            </a:extLst>
          </p:cNvPr>
          <p:cNvSpPr>
            <a:spLocks noGrp="1"/>
          </p:cNvSpPr>
          <p:nvPr>
            <p:ph type="title"/>
          </p:nvPr>
        </p:nvSpPr>
        <p:spPr/>
        <p:txBody>
          <a:bodyPr>
            <a:normAutofit/>
          </a:bodyPr>
          <a:lstStyle/>
          <a:p>
            <a:r>
              <a:rPr lang="en-US" dirty="0"/>
              <a:t>Additional Materials Shipment</a:t>
            </a:r>
          </a:p>
        </p:txBody>
      </p:sp>
      <p:sp>
        <p:nvSpPr>
          <p:cNvPr id="3" name="Content Placeholder 2">
            <a:extLst>
              <a:ext uri="{FF2B5EF4-FFF2-40B4-BE49-F238E27FC236}">
                <a16:creationId xmlns:a16="http://schemas.microsoft.com/office/drawing/2014/main" id="{9F70C8F9-49B5-7006-8648-658DDBFE8515}"/>
              </a:ext>
            </a:extLst>
          </p:cNvPr>
          <p:cNvSpPr>
            <a:spLocks noGrp="1"/>
          </p:cNvSpPr>
          <p:nvPr>
            <p:ph idx="1"/>
          </p:nvPr>
        </p:nvSpPr>
        <p:spPr/>
        <p:txBody>
          <a:bodyPr>
            <a:normAutofit fontScale="92500" lnSpcReduction="10000"/>
          </a:bodyPr>
          <a:lstStyle/>
          <a:p>
            <a:r>
              <a:rPr lang="en-US" sz="3200" dirty="0"/>
              <a:t>If an LEA requires any of the following, the SAC must order these via the additional materials ordering system:   </a:t>
            </a:r>
          </a:p>
          <a:p>
            <a:pPr lvl="1"/>
            <a:r>
              <a:rPr lang="en-US" sz="2900" dirty="0"/>
              <a:t>Spanish DFA(s)</a:t>
            </a:r>
          </a:p>
          <a:p>
            <a:pPr lvl="1"/>
            <a:r>
              <a:rPr lang="en-US" sz="2900" dirty="0"/>
              <a:t>Spanish formula sheet(s)</a:t>
            </a:r>
          </a:p>
          <a:p>
            <a:pPr lvl="1"/>
            <a:r>
              <a:rPr lang="en-US" sz="2900" dirty="0"/>
              <a:t>Large print booklet(s)</a:t>
            </a:r>
          </a:p>
          <a:p>
            <a:pPr lvl="1"/>
            <a:r>
              <a:rPr lang="en-US" sz="2900" dirty="0"/>
              <a:t>Braille booklet(s)</a:t>
            </a:r>
          </a:p>
          <a:p>
            <a:pPr lvl="1"/>
            <a:r>
              <a:rPr lang="en-US" sz="2900" dirty="0"/>
              <a:t>Braille graphic packet(s)</a:t>
            </a:r>
          </a:p>
          <a:p>
            <a:r>
              <a:rPr lang="en-US" sz="3200" dirty="0"/>
              <a:t>Window opens March 23</a:t>
            </a:r>
            <a:r>
              <a:rPr lang="en-US" sz="3200" baseline="30000" dirty="0"/>
              <a:t>rd</a:t>
            </a:r>
            <a:r>
              <a:rPr lang="en-US" sz="3200" dirty="0"/>
              <a:t> for PSSA and April 13</a:t>
            </a:r>
            <a:r>
              <a:rPr lang="en-US" sz="3200" baseline="30000" dirty="0"/>
              <a:t>th</a:t>
            </a:r>
            <a:r>
              <a:rPr lang="en-US" sz="3200" dirty="0"/>
              <a:t> for Keystone Exams</a:t>
            </a:r>
          </a:p>
          <a:p>
            <a:r>
              <a:rPr lang="en-US" sz="3200" dirty="0"/>
              <a:t>Secure materials will be delivered two weeks prior to testing</a:t>
            </a:r>
          </a:p>
        </p:txBody>
      </p:sp>
      <p:sp>
        <p:nvSpPr>
          <p:cNvPr id="4" name="Slide Number Placeholder 3">
            <a:extLst>
              <a:ext uri="{FF2B5EF4-FFF2-40B4-BE49-F238E27FC236}">
                <a16:creationId xmlns:a16="http://schemas.microsoft.com/office/drawing/2014/main" id="{DBD80DD1-C5B6-9408-218A-B29BA6FB5BFE}"/>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4275590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480F3-627D-8D9D-93D9-778E4592E4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15AF72-50A0-27B6-D740-668CDF8A0190}"/>
              </a:ext>
            </a:extLst>
          </p:cNvPr>
          <p:cNvSpPr>
            <a:spLocks noGrp="1"/>
          </p:cNvSpPr>
          <p:nvPr>
            <p:ph type="title"/>
          </p:nvPr>
        </p:nvSpPr>
        <p:spPr/>
        <p:txBody>
          <a:bodyPr>
            <a:normAutofit/>
          </a:bodyPr>
          <a:lstStyle/>
          <a:p>
            <a:r>
              <a:rPr lang="en-US" dirty="0"/>
              <a:t>Print on Demand Information</a:t>
            </a:r>
          </a:p>
        </p:txBody>
      </p:sp>
      <p:sp>
        <p:nvSpPr>
          <p:cNvPr id="3" name="Content Placeholder 2">
            <a:extLst>
              <a:ext uri="{FF2B5EF4-FFF2-40B4-BE49-F238E27FC236}">
                <a16:creationId xmlns:a16="http://schemas.microsoft.com/office/drawing/2014/main" id="{09C21308-9817-B3F0-5029-33C71572429B}"/>
              </a:ext>
            </a:extLst>
          </p:cNvPr>
          <p:cNvSpPr>
            <a:spLocks noGrp="1"/>
          </p:cNvSpPr>
          <p:nvPr>
            <p:ph idx="1"/>
          </p:nvPr>
        </p:nvSpPr>
        <p:spPr/>
        <p:txBody>
          <a:bodyPr>
            <a:noAutofit/>
          </a:bodyPr>
          <a:lstStyle/>
          <a:p>
            <a:pPr marL="285750" indent="-285750"/>
            <a:r>
              <a:rPr lang="en-US" sz="3000" dirty="0"/>
              <a:t>A very small number of students will need the print on demand accommodation. Paper/pencil testing is only available for a student who:</a:t>
            </a:r>
          </a:p>
          <a:p>
            <a:pPr marL="742950" lvl="1" indent="-285750"/>
            <a:r>
              <a:rPr lang="en-US" sz="2700" dirty="0"/>
              <a:t>requires testing in paper/pencil mode as an accommodation due to disability, as documented in the IEP or 504 plan. </a:t>
            </a:r>
          </a:p>
          <a:p>
            <a:pPr marL="742950" lvl="1" indent="-285750"/>
            <a:r>
              <a:rPr lang="en-US" sz="2700" dirty="0"/>
              <a:t>has medical documentation within two weeks of the testing window to test in paper/pencil mode, due to recent injury or illness.  </a:t>
            </a:r>
          </a:p>
          <a:p>
            <a:pPr marL="742950" lvl="1" indent="-285750"/>
            <a:r>
              <a:rPr lang="en-US" sz="2700" dirty="0"/>
              <a:t>is prohibited from using online devices per terms of educational placement or documented legal adjudication.</a:t>
            </a:r>
          </a:p>
        </p:txBody>
      </p:sp>
      <p:sp>
        <p:nvSpPr>
          <p:cNvPr id="4" name="Slide Number Placeholder 3">
            <a:extLst>
              <a:ext uri="{FF2B5EF4-FFF2-40B4-BE49-F238E27FC236}">
                <a16:creationId xmlns:a16="http://schemas.microsoft.com/office/drawing/2014/main" id="{8E68F6E5-170E-C629-008F-F6642A272A98}"/>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3195951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82EB1-5DD2-2681-1A2B-6375BDC9B7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A9324-56E9-D6A7-5E86-DDE5218BE058}"/>
              </a:ext>
            </a:extLst>
          </p:cNvPr>
          <p:cNvSpPr>
            <a:spLocks noGrp="1"/>
          </p:cNvSpPr>
          <p:nvPr>
            <p:ph type="title"/>
          </p:nvPr>
        </p:nvSpPr>
        <p:spPr/>
        <p:txBody>
          <a:bodyPr>
            <a:normAutofit/>
          </a:bodyPr>
          <a:lstStyle/>
          <a:p>
            <a:r>
              <a:rPr lang="en-US" dirty="0"/>
              <a:t>Print on Demand Requirements</a:t>
            </a:r>
          </a:p>
        </p:txBody>
      </p:sp>
      <p:pic>
        <p:nvPicPr>
          <p:cNvPr id="5" name="Graphic 4" descr="Document outline">
            <a:extLst>
              <a:ext uri="{FF2B5EF4-FFF2-40B4-BE49-F238E27FC236}">
                <a16:creationId xmlns:a16="http://schemas.microsoft.com/office/drawing/2014/main" id="{4089D757-6E70-4F4A-0E85-BD0AB6E508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39399" y="1438694"/>
            <a:ext cx="1519989" cy="1519989"/>
          </a:xfrm>
          <a:prstGeom prst="rect">
            <a:avLst/>
          </a:prstGeom>
        </p:spPr>
      </p:pic>
      <p:sp>
        <p:nvSpPr>
          <p:cNvPr id="3" name="Content Placeholder 2">
            <a:extLst>
              <a:ext uri="{FF2B5EF4-FFF2-40B4-BE49-F238E27FC236}">
                <a16:creationId xmlns:a16="http://schemas.microsoft.com/office/drawing/2014/main" id="{0BAEA9F9-C706-A7D6-A109-D48CE68D77D3}"/>
              </a:ext>
            </a:extLst>
          </p:cNvPr>
          <p:cNvSpPr>
            <a:spLocks noGrp="1"/>
          </p:cNvSpPr>
          <p:nvPr>
            <p:ph idx="1"/>
          </p:nvPr>
        </p:nvSpPr>
        <p:spPr/>
        <p:txBody>
          <a:bodyPr>
            <a:normAutofit/>
          </a:bodyPr>
          <a:lstStyle/>
          <a:p>
            <a:r>
              <a:rPr lang="en-US" sz="3000" dirty="0"/>
              <a:t>Consult the Accommodations Guidelines for a student needing a paper copy of the assessment. </a:t>
            </a:r>
          </a:p>
          <a:p>
            <a:r>
              <a:rPr lang="en-US" sz="3000" dirty="0"/>
              <a:t>Follow all PDE directions for print on demand testing.  </a:t>
            </a:r>
          </a:p>
          <a:p>
            <a:r>
              <a:rPr lang="en-US" sz="3000" dirty="0"/>
              <a:t>Print materials must be kept secure until testing and securely destroyed after testing. </a:t>
            </a:r>
          </a:p>
          <a:p>
            <a:r>
              <a:rPr lang="en-US" sz="3000" dirty="0"/>
              <a:t>PDE strongly recommends that schools provide a single section or module of the assessment to the student on testing day. This prevents the student from answering questions in the incorrect section.</a:t>
            </a:r>
          </a:p>
        </p:txBody>
      </p:sp>
      <p:sp>
        <p:nvSpPr>
          <p:cNvPr id="4" name="Slide Number Placeholder 3">
            <a:extLst>
              <a:ext uri="{FF2B5EF4-FFF2-40B4-BE49-F238E27FC236}">
                <a16:creationId xmlns:a16="http://schemas.microsoft.com/office/drawing/2014/main" id="{9EAFADF4-E4A2-6E8F-65D8-73210A2D8D93}"/>
              </a:ext>
            </a:extLst>
          </p:cNvPr>
          <p:cNvSpPr>
            <a:spLocks noGrp="1"/>
          </p:cNvSpPr>
          <p:nvPr>
            <p:ph type="sldNum" sz="quarter" idx="12"/>
          </p:nvPr>
        </p:nvSpPr>
        <p:spPr/>
        <p:txBody>
          <a:bodyPr/>
          <a:lstStyle/>
          <a:p>
            <a:fld id="{B24F5015-3417-4B27-A586-E4CCF4D77832}" type="slidenum">
              <a:rPr lang="en-US" smtClean="0"/>
              <a:t>18</a:t>
            </a:fld>
            <a:endParaRPr lang="en-US" dirty="0"/>
          </a:p>
        </p:txBody>
      </p:sp>
    </p:spTree>
    <p:extLst>
      <p:ext uri="{BB962C8B-B14F-4D97-AF65-F5344CB8AC3E}">
        <p14:creationId xmlns:p14="http://schemas.microsoft.com/office/powerpoint/2010/main" val="891053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District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74421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Spring Administration, 2026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sz="3000" dirty="0"/>
              <a:t>This document should be used for administration of PSSA and Keystone Exams in spring, 2026.</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413995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District Assessment Schedule: </a:t>
            </a:r>
            <a:br>
              <a:rPr lang="en-US" dirty="0"/>
            </a:br>
            <a:r>
              <a:rPr lang="en-US" dirty="0"/>
              <a:t>PSSA</a:t>
            </a:r>
            <a:r>
              <a:rPr lang="en-US" sz="3600"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000" dirty="0">
                <a:highlight>
                  <a:srgbClr val="00FFFF"/>
                </a:highlight>
                <a:latin typeface="Arial" panose="020B0604020202020204" pitchFamily="34" charset="0"/>
                <a:cs typeface="Arial" panose="020B0604020202020204" pitchFamily="34" charset="0"/>
              </a:rPr>
              <a:t>Provide </a:t>
            </a:r>
            <a:r>
              <a:rPr lang="en-US" sz="3000" dirty="0">
                <a:latin typeface="Arial" panose="020B0604020202020204" pitchFamily="34" charset="0"/>
                <a:cs typeface="Arial" panose="020B0604020202020204" pitchFamily="34" charset="0"/>
              </a:rPr>
              <a:t>the SACs with the district’s testing dates, including make up dates, for:</a:t>
            </a:r>
          </a:p>
          <a:p>
            <a:pPr marL="742950" lvl="1" indent="-285750"/>
            <a:r>
              <a:rPr lang="en-US" sz="2700" dirty="0"/>
              <a:t>ELA</a:t>
            </a:r>
          </a:p>
          <a:p>
            <a:pPr marL="742950" lvl="1" indent="-285750"/>
            <a:r>
              <a:rPr lang="en-US" sz="2700" dirty="0"/>
              <a:t>Mathematics</a:t>
            </a:r>
          </a:p>
          <a:p>
            <a:pPr marL="742950" lvl="1" indent="-285750"/>
            <a:r>
              <a:rPr lang="en-US" sz="2700" dirty="0"/>
              <a:t>Science</a:t>
            </a:r>
          </a:p>
          <a:p>
            <a:pPr marL="285750" indent="-285750">
              <a:buFont typeface="Arial" panose="020B0604020202020204" pitchFamily="34" charset="0"/>
              <a:buChar char="•"/>
            </a:pPr>
            <a:r>
              <a:rPr lang="en-US" sz="3000" dirty="0"/>
              <a:t>Gather dates from the SACs for the schools’ testing dates and enter those into the DRC Insight Portal.</a:t>
            </a:r>
            <a:endParaRPr lang="en-US" sz="3000" dirty="0">
              <a:latin typeface="Arial" panose="020B0604020202020204" pitchFamily="34" charset="0"/>
              <a:cs typeface="Arial" panose="020B0604020202020204" pitchFamily="34" charset="0"/>
            </a:endParaRPr>
          </a:p>
          <a:p>
            <a:pPr marL="0" indent="0">
              <a:buNone/>
            </a:pPr>
            <a:endParaRPr lang="en-US" dirty="0"/>
          </a:p>
        </p:txBody>
      </p:sp>
      <p:pic>
        <p:nvPicPr>
          <p:cNvPr id="4" name="Graphic 3" descr="List outline">
            <a:extLst>
              <a:ext uri="{FF2B5EF4-FFF2-40B4-BE49-F238E27FC236}">
                <a16:creationId xmlns:a16="http://schemas.microsoft.com/office/drawing/2014/main" id="{01DB3AD1-8F38-437E-6216-7A4EC147CFB5}"/>
              </a:ext>
              <a:ext uri="{C183D7F6-B498-43B3-948B-1728B52AA6E4}">
                <adec:decorative xmlns:adec="http://schemas.microsoft.com/office/drawing/2017/decorative" val="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46682" y="4467559"/>
            <a:ext cx="2253916" cy="2253916"/>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1141317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District Assessment Schedule: </a:t>
            </a:r>
            <a:br>
              <a:rPr lang="en-US" dirty="0"/>
            </a:br>
            <a:r>
              <a:rPr lang="en-US" dirty="0"/>
              <a:t>Keystone Exams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r>
              <a:rPr lang="en-US" sz="3000" dirty="0">
                <a:highlight>
                  <a:srgbClr val="00FFFF"/>
                </a:highlight>
              </a:rPr>
              <a:t>Provide </a:t>
            </a:r>
            <a:r>
              <a:rPr lang="en-US" sz="3000" dirty="0"/>
              <a:t>the SACs with the district’s testing dates, including make up dates, for:</a:t>
            </a:r>
          </a:p>
          <a:p>
            <a:pPr marL="742950" lvl="1" indent="-285750"/>
            <a:r>
              <a:rPr lang="en-US" sz="2700" dirty="0"/>
              <a:t>Algebra I</a:t>
            </a:r>
          </a:p>
          <a:p>
            <a:pPr marL="742950" lvl="1" indent="-285750"/>
            <a:r>
              <a:rPr lang="en-US" sz="2700" dirty="0"/>
              <a:t>Biology</a:t>
            </a:r>
          </a:p>
          <a:p>
            <a:pPr marL="742950" lvl="1" indent="-285750"/>
            <a:r>
              <a:rPr lang="en-US" sz="2700" dirty="0"/>
              <a:t>Literature</a:t>
            </a:r>
          </a:p>
          <a:p>
            <a:pPr marL="285750" indent="-285750"/>
            <a:r>
              <a:rPr lang="en-US" sz="3000" dirty="0"/>
              <a:t>Gather dates from the SACs for the schools’ testing dates and enter those into the DRC Insight Portal.</a:t>
            </a:r>
          </a:p>
          <a:p>
            <a:pPr marL="457200" lvl="1" indent="0">
              <a:buNone/>
            </a:pPr>
            <a:endParaRPr lang="en-US" sz="3200" dirty="0"/>
          </a:p>
          <a:p>
            <a:pPr marL="457200" lvl="1"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pic>
        <p:nvPicPr>
          <p:cNvPr id="4" name="Graphic 3" descr="List with solid fill">
            <a:extLst>
              <a:ext uri="{FF2B5EF4-FFF2-40B4-BE49-F238E27FC236}">
                <a16:creationId xmlns:a16="http://schemas.microsoft.com/office/drawing/2014/main" id="{46170A9E-B4F3-DD52-0BAA-D2BE42753B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24349" y="4709160"/>
            <a:ext cx="1925052" cy="1925052"/>
          </a:xfrm>
          <a:prstGeom prst="rect">
            <a:avLst/>
          </a:prstGeom>
        </p:spPr>
      </p:pic>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21</a:t>
            </a:fld>
            <a:endParaRPr lang="en-US" dirty="0"/>
          </a:p>
        </p:txBody>
      </p:sp>
    </p:spTree>
    <p:extLst>
      <p:ext uri="{BB962C8B-B14F-4D97-AF65-F5344CB8AC3E}">
        <p14:creationId xmlns:p14="http://schemas.microsoft.com/office/powerpoint/2010/main" val="3307972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DACs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22</a:t>
            </a:fld>
            <a:endParaRPr lang="en-US" dirty="0"/>
          </a:p>
        </p:txBody>
      </p:sp>
    </p:spTree>
    <p:extLst>
      <p:ext uri="{BB962C8B-B14F-4D97-AF65-F5344CB8AC3E}">
        <p14:creationId xmlns:p14="http://schemas.microsoft.com/office/powerpoint/2010/main" val="1137990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A5495-DCCF-E948-9464-2D1700B67E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D5C5A3-D6AD-DACC-0082-C76291A1EA40}"/>
              </a:ext>
            </a:extLst>
          </p:cNvPr>
          <p:cNvSpPr>
            <a:spLocks noGrp="1"/>
          </p:cNvSpPr>
          <p:nvPr>
            <p:ph type="title"/>
          </p:nvPr>
        </p:nvSpPr>
        <p:spPr/>
        <p:txBody>
          <a:bodyPr/>
          <a:lstStyle/>
          <a:p>
            <a:r>
              <a:rPr lang="en-US" dirty="0"/>
              <a:t>DACs are to Review:</a:t>
            </a:r>
          </a:p>
        </p:txBody>
      </p:sp>
      <p:sp>
        <p:nvSpPr>
          <p:cNvPr id="3" name="Content Placeholder 2">
            <a:extLst>
              <a:ext uri="{FF2B5EF4-FFF2-40B4-BE49-F238E27FC236}">
                <a16:creationId xmlns:a16="http://schemas.microsoft.com/office/drawing/2014/main" id="{2CFCCB04-C096-829E-F9D3-19BD6FF4C95A}"/>
              </a:ext>
            </a:extLst>
          </p:cNvPr>
          <p:cNvSpPr>
            <a:spLocks noGrp="1"/>
          </p:cNvSpPr>
          <p:nvPr>
            <p:ph idx="1"/>
          </p:nvPr>
        </p:nvSpPr>
        <p:spPr>
          <a:xfrm>
            <a:off x="838200" y="1458686"/>
            <a:ext cx="10515600" cy="4718277"/>
          </a:xfrm>
        </p:spPr>
        <p:txBody>
          <a:bodyPr>
            <a:noAutofit/>
          </a:bodyPr>
          <a:lstStyle/>
          <a:p>
            <a:pPr marL="285750" indent="-285750"/>
            <a:r>
              <a:rPr lang="en-US" sz="3000" dirty="0">
                <a:latin typeface="Arial" panose="020B0604020202020204" pitchFamily="34" charset="0"/>
                <a:cs typeface="Arial" panose="020B0604020202020204" pitchFamily="34" charset="0"/>
              </a:rPr>
              <a:t>Handbook for Assessment Coordinators</a:t>
            </a:r>
          </a:p>
          <a:p>
            <a:pPr marL="285750" indent="-285750"/>
            <a:r>
              <a:rPr lang="en-US" sz="3000" dirty="0"/>
              <a:t>All Directions for Administration Manuals</a:t>
            </a:r>
            <a:endParaRPr lang="en-US" sz="3000" dirty="0">
              <a:latin typeface="Arial" panose="020B0604020202020204" pitchFamily="34" charset="0"/>
              <a:cs typeface="Arial" panose="020B0604020202020204" pitchFamily="34" charset="0"/>
            </a:endParaRPr>
          </a:p>
          <a:p>
            <a:pPr marL="285750" indent="-285750"/>
            <a:r>
              <a:rPr lang="en-US" sz="3000" dirty="0">
                <a:latin typeface="Arial" panose="020B0604020202020204" pitchFamily="34" charset="0"/>
                <a:cs typeface="Arial" panose="020B0604020202020204" pitchFamily="34" charset="0"/>
              </a:rPr>
              <a:t>Handbook for </a:t>
            </a:r>
            <a:r>
              <a:rPr lang="en-US" sz="3000" dirty="0"/>
              <a:t>S</a:t>
            </a:r>
            <a:r>
              <a:rPr lang="en-US" sz="3000" dirty="0">
                <a:latin typeface="Arial" panose="020B0604020202020204" pitchFamily="34" charset="0"/>
                <a:cs typeface="Arial" panose="020B0604020202020204" pitchFamily="34" charset="0"/>
              </a:rPr>
              <a:t>ecure Test Administration</a:t>
            </a:r>
          </a:p>
          <a:p>
            <a:pPr marL="285750" indent="-285750"/>
            <a:r>
              <a:rPr lang="en-US" sz="3000" dirty="0"/>
              <a:t>Accommodations Webinar (PDF and YouTube)</a:t>
            </a:r>
          </a:p>
          <a:p>
            <a:pPr marL="285750" indent="-285750"/>
            <a:r>
              <a:rPr lang="en-US" sz="3000" dirty="0"/>
              <a:t>All Accommodations Guidelines and Handbooks</a:t>
            </a:r>
          </a:p>
          <a:p>
            <a:pPr marL="285750" indent="-285750"/>
            <a:r>
              <a:rPr lang="en-US" sz="3000" dirty="0"/>
              <a:t>LEA policies for home schooled and cyber students</a:t>
            </a:r>
          </a:p>
          <a:p>
            <a:pPr marL="285750" indent="-285750"/>
            <a:r>
              <a:rPr lang="en-US" sz="3000" dirty="0"/>
              <a:t>Documents posted on the Pennsylvania System of Assessment site </a:t>
            </a:r>
            <a:r>
              <a:rPr lang="en-US" sz="3000" dirty="0">
                <a:solidFill>
                  <a:srgbClr val="0070C0"/>
                </a:solidFill>
                <a:hlinkClick r:id="rId2">
                  <a:extLst>
                    <a:ext uri="{A12FA001-AC4F-418D-AE19-62706E023703}">
                      <ahyp:hlinkClr xmlns:ahyp="http://schemas.microsoft.com/office/drawing/2018/hyperlinkcolor" val="tx"/>
                    </a:ext>
                  </a:extLst>
                </a:hlinkClick>
              </a:rPr>
              <a:t>PSA Administration Training</a:t>
            </a:r>
            <a:r>
              <a:rPr lang="en-US" sz="3000" dirty="0">
                <a:solidFill>
                  <a:srgbClr val="0070C0"/>
                </a:solidFill>
              </a:rPr>
              <a:t> </a:t>
            </a:r>
          </a:p>
          <a:p>
            <a:pPr marL="0" indent="0">
              <a:buNone/>
            </a:pPr>
            <a:endParaRPr lang="en-US" sz="3000" dirty="0">
              <a:solidFill>
                <a:srgbClr val="0070C0"/>
              </a:solidFill>
            </a:endParaRPr>
          </a:p>
          <a:p>
            <a:pPr marL="285750" indent="-285750"/>
            <a:endParaRPr lang="en-US" sz="3000" dirty="0"/>
          </a:p>
          <a:p>
            <a:pPr marL="285750" indent="-285750"/>
            <a:endParaRPr lang="en-US" sz="3600" dirty="0"/>
          </a:p>
          <a:p>
            <a:pPr marL="285750" indent="-285750"/>
            <a:endParaRPr lang="en-US" sz="3600" dirty="0"/>
          </a:p>
          <a:p>
            <a:pPr marL="285750" indent="-285750"/>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6038D0C-C16C-1D2F-E2F6-0E2EAC7D27B7}"/>
              </a:ext>
            </a:extLst>
          </p:cNvPr>
          <p:cNvSpPr>
            <a:spLocks noGrp="1"/>
          </p:cNvSpPr>
          <p:nvPr>
            <p:ph type="sldNum" sz="quarter" idx="12"/>
          </p:nvPr>
        </p:nvSpPr>
        <p:spPr/>
        <p:txBody>
          <a:bodyPr/>
          <a:lstStyle/>
          <a:p>
            <a:fld id="{B24F5015-3417-4B27-A586-E4CCF4D77832}" type="slidenum">
              <a:rPr lang="en-US" smtClean="0"/>
              <a:t>23</a:t>
            </a:fld>
            <a:endParaRPr lang="en-US" dirty="0"/>
          </a:p>
        </p:txBody>
      </p:sp>
    </p:spTree>
    <p:extLst>
      <p:ext uri="{BB962C8B-B14F-4D97-AF65-F5344CB8AC3E}">
        <p14:creationId xmlns:p14="http://schemas.microsoft.com/office/powerpoint/2010/main" val="1548029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AC7BD-6B4A-1303-F654-0F0F3998E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D98425-C93E-4B22-196A-795EFFB36E87}"/>
              </a:ext>
            </a:extLst>
          </p:cNvPr>
          <p:cNvSpPr>
            <a:spLocks noGrp="1"/>
          </p:cNvSpPr>
          <p:nvPr>
            <p:ph type="title"/>
          </p:nvPr>
        </p:nvSpPr>
        <p:spPr/>
        <p:txBody>
          <a:bodyPr/>
          <a:lstStyle/>
          <a:p>
            <a:r>
              <a:rPr lang="en-US" dirty="0"/>
              <a:t>DAC Responsibilities</a:t>
            </a:r>
          </a:p>
        </p:txBody>
      </p:sp>
      <p:sp>
        <p:nvSpPr>
          <p:cNvPr id="3" name="Content Placeholder 2">
            <a:extLst>
              <a:ext uri="{FF2B5EF4-FFF2-40B4-BE49-F238E27FC236}">
                <a16:creationId xmlns:a16="http://schemas.microsoft.com/office/drawing/2014/main" id="{5DA6BB9A-0AF1-38FD-0B63-FB83AE48A497}"/>
              </a:ext>
            </a:extLst>
          </p:cNvPr>
          <p:cNvSpPr>
            <a:spLocks noGrp="1"/>
          </p:cNvSpPr>
          <p:nvPr>
            <p:ph idx="1"/>
          </p:nvPr>
        </p:nvSpPr>
        <p:spPr>
          <a:xfrm>
            <a:off x="838200" y="1458686"/>
            <a:ext cx="10515600" cy="4718277"/>
          </a:xfrm>
        </p:spPr>
        <p:txBody>
          <a:bodyPr>
            <a:noAutofit/>
          </a:bodyPr>
          <a:lstStyle/>
          <a:p>
            <a:pPr marL="285750" indent="-285750"/>
            <a:r>
              <a:rPr lang="en-US" sz="3000" dirty="0">
                <a:latin typeface="Arial" panose="020B0604020202020204" pitchFamily="34" charset="0"/>
                <a:cs typeface="Arial" panose="020B0604020202020204" pitchFamily="34" charset="0"/>
              </a:rPr>
              <a:t>Complete PSTAT</a:t>
            </a:r>
            <a:r>
              <a:rPr lang="en-US" sz="3000" dirty="0"/>
              <a:t>: DAC, SAC, and TA </a:t>
            </a:r>
          </a:p>
          <a:p>
            <a:pPr marL="285750" indent="-285750"/>
            <a:r>
              <a:rPr lang="en-US" sz="3000" dirty="0"/>
              <a:t>Enter the testing dates for each school within the DRC Insight portal</a:t>
            </a:r>
          </a:p>
          <a:p>
            <a:pPr marL="285750" indent="-285750"/>
            <a:r>
              <a:rPr lang="en-US" sz="3000" dirty="0"/>
              <a:t>Update accounts and permissions within the DRC Insight portal</a:t>
            </a:r>
          </a:p>
          <a:p>
            <a:pPr marL="285750" indent="-285750"/>
            <a:r>
              <a:rPr lang="en-US" sz="3000" dirty="0"/>
              <a:t>Sign the Test Security Certification Statement after testing is complete</a:t>
            </a:r>
          </a:p>
          <a:p>
            <a:pPr marL="285750" indent="-285750"/>
            <a:endParaRPr lang="en-US" sz="30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C3D1B1A6-C2BB-E78D-A956-A8412DDDDEFB}"/>
              </a:ext>
            </a:extLst>
          </p:cNvPr>
          <p:cNvSpPr>
            <a:spLocks noGrp="1"/>
          </p:cNvSpPr>
          <p:nvPr>
            <p:ph type="sldNum" sz="quarter" idx="12"/>
          </p:nvPr>
        </p:nvSpPr>
        <p:spPr/>
        <p:txBody>
          <a:bodyPr/>
          <a:lstStyle/>
          <a:p>
            <a:fld id="{B24F5015-3417-4B27-A586-E4CCF4D77832}" type="slidenum">
              <a:rPr lang="en-US" smtClean="0"/>
              <a:t>24</a:t>
            </a:fld>
            <a:endParaRPr lang="en-US" dirty="0"/>
          </a:p>
        </p:txBody>
      </p:sp>
    </p:spTree>
    <p:extLst>
      <p:ext uri="{BB962C8B-B14F-4D97-AF65-F5344CB8AC3E}">
        <p14:creationId xmlns:p14="http://schemas.microsoft.com/office/powerpoint/2010/main" val="3499017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36869-96F8-EA69-8C27-A052BAE5F5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8C772-798A-5BDA-48BF-C1BFB87BD486}"/>
              </a:ext>
            </a:extLst>
          </p:cNvPr>
          <p:cNvSpPr>
            <a:spLocks noGrp="1"/>
          </p:cNvSpPr>
          <p:nvPr>
            <p:ph type="title"/>
          </p:nvPr>
        </p:nvSpPr>
        <p:spPr/>
        <p:txBody>
          <a:bodyPr/>
          <a:lstStyle/>
          <a:p>
            <a:r>
              <a:rPr lang="en-US" dirty="0"/>
              <a:t>Additional DAC Responsibilities</a:t>
            </a:r>
          </a:p>
        </p:txBody>
      </p:sp>
      <p:sp>
        <p:nvSpPr>
          <p:cNvPr id="3" name="Content Placeholder 2">
            <a:extLst>
              <a:ext uri="{FF2B5EF4-FFF2-40B4-BE49-F238E27FC236}">
                <a16:creationId xmlns:a16="http://schemas.microsoft.com/office/drawing/2014/main" id="{E6BA6B05-492F-5916-D951-F94005573DA0}"/>
              </a:ext>
            </a:extLst>
          </p:cNvPr>
          <p:cNvSpPr>
            <a:spLocks noGrp="1"/>
          </p:cNvSpPr>
          <p:nvPr>
            <p:ph idx="1"/>
          </p:nvPr>
        </p:nvSpPr>
        <p:spPr>
          <a:xfrm>
            <a:off x="838200" y="1458686"/>
            <a:ext cx="10515600" cy="4718277"/>
          </a:xfrm>
        </p:spPr>
        <p:txBody>
          <a:bodyPr>
            <a:noAutofit/>
          </a:bodyPr>
          <a:lstStyle/>
          <a:p>
            <a:pPr marL="285750" indent="-285750"/>
            <a:r>
              <a:rPr lang="en-US" sz="3000" dirty="0"/>
              <a:t>Report all test security violations to PDE within 24 hours and provide all documentation necessary </a:t>
            </a:r>
          </a:p>
          <a:p>
            <a:pPr marL="285750" indent="-285750"/>
            <a:r>
              <a:rPr lang="en-US" sz="3000" dirty="0"/>
              <a:t>Oversee all SACs</a:t>
            </a:r>
          </a:p>
          <a:p>
            <a:pPr marL="285750" indent="-285750"/>
            <a:r>
              <a:rPr lang="en-US" sz="3000" dirty="0"/>
              <a:t>Ensure SACs set up all test sessions within the DRC Insight portal</a:t>
            </a:r>
          </a:p>
          <a:p>
            <a:pPr marL="285750" indent="-285750"/>
            <a:r>
              <a:rPr lang="en-US" sz="3000" dirty="0"/>
              <a:t>Ensure SACs submit the Unique Accommodation Assurance Form when applicable by deadline</a:t>
            </a:r>
          </a:p>
          <a:p>
            <a:pPr marL="285750" indent="-285750"/>
            <a:r>
              <a:rPr lang="en-US" sz="3000" dirty="0"/>
              <a:t>Ensure SACs physically monitor all testing locations</a:t>
            </a:r>
          </a:p>
          <a:p>
            <a:pPr marL="285750" indent="-285750">
              <a:buFont typeface="Arial" panose="020B0604020202020204" pitchFamily="34" charset="0"/>
              <a:buChar char="•"/>
            </a:pPr>
            <a:r>
              <a:rPr lang="en-US" sz="3000" dirty="0"/>
              <a:t>Ensure SACs maintain all documentation for PDE monitoring visit</a:t>
            </a:r>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81A24EAF-DF8C-61BB-5CEF-F3287BA47C03}"/>
              </a:ext>
            </a:extLst>
          </p:cNvPr>
          <p:cNvSpPr>
            <a:spLocks noGrp="1"/>
          </p:cNvSpPr>
          <p:nvPr>
            <p:ph type="sldNum" sz="quarter" idx="12"/>
          </p:nvPr>
        </p:nvSpPr>
        <p:spPr/>
        <p:txBody>
          <a:bodyPr/>
          <a:lstStyle/>
          <a:p>
            <a:fld id="{B24F5015-3417-4B27-A586-E4CCF4D77832}" type="slidenum">
              <a:rPr lang="en-US" smtClean="0"/>
              <a:t>25</a:t>
            </a:fld>
            <a:endParaRPr lang="en-US" dirty="0"/>
          </a:p>
        </p:txBody>
      </p:sp>
    </p:spTree>
    <p:extLst>
      <p:ext uri="{BB962C8B-B14F-4D97-AF65-F5344CB8AC3E}">
        <p14:creationId xmlns:p14="http://schemas.microsoft.com/office/powerpoint/2010/main" val="111744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A2AA1-C45F-2B9A-E9D6-D90F7594F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6B9F12-ABFE-6948-841B-88F7718DDEE9}"/>
              </a:ext>
            </a:extLst>
          </p:cNvPr>
          <p:cNvSpPr>
            <a:spLocks noGrp="1"/>
          </p:cNvSpPr>
          <p:nvPr>
            <p:ph type="title"/>
          </p:nvPr>
        </p:nvSpPr>
        <p:spPr/>
        <p:txBody>
          <a:bodyPr/>
          <a:lstStyle/>
          <a:p>
            <a:r>
              <a:rPr lang="en-US" dirty="0"/>
              <a:t>DACs and SACs Will Develop:</a:t>
            </a:r>
          </a:p>
        </p:txBody>
      </p:sp>
      <p:sp>
        <p:nvSpPr>
          <p:cNvPr id="3" name="Content Placeholder 2">
            <a:extLst>
              <a:ext uri="{FF2B5EF4-FFF2-40B4-BE49-F238E27FC236}">
                <a16:creationId xmlns:a16="http://schemas.microsoft.com/office/drawing/2014/main" id="{4B2C7647-9038-5443-D2E6-102586EA6339}"/>
              </a:ext>
            </a:extLst>
          </p:cNvPr>
          <p:cNvSpPr>
            <a:spLocks noGrp="1"/>
          </p:cNvSpPr>
          <p:nvPr>
            <p:ph idx="1"/>
          </p:nvPr>
        </p:nvSpPr>
        <p:spPr>
          <a:xfrm>
            <a:off x="838200" y="1458686"/>
            <a:ext cx="10515600" cy="4718277"/>
          </a:xfrm>
        </p:spPr>
        <p:txBody>
          <a:bodyPr>
            <a:noAutofit/>
          </a:bodyPr>
          <a:lstStyle/>
          <a:p>
            <a:pPr marL="285750" indent="-285750"/>
            <a:r>
              <a:rPr lang="en-US" sz="3000" dirty="0">
                <a:latin typeface="Arial" panose="020B0604020202020204" pitchFamily="34" charset="0"/>
                <a:cs typeface="Arial" panose="020B0604020202020204" pitchFamily="34" charset="0"/>
              </a:rPr>
              <a:t>A plan with District Technology Coordinator to ensure all devices have the testing software installed and a plan to communicate technology issues. </a:t>
            </a:r>
          </a:p>
          <a:p>
            <a:pPr marL="285750" indent="-285750"/>
            <a:r>
              <a:rPr lang="en-US" sz="3000" dirty="0"/>
              <a:t>A plan for adequate devices, chargers, outlets.</a:t>
            </a:r>
            <a:endParaRPr lang="en-US" sz="3000" dirty="0">
              <a:latin typeface="Arial" panose="020B0604020202020204" pitchFamily="34" charset="0"/>
              <a:cs typeface="Arial" panose="020B0604020202020204" pitchFamily="34" charset="0"/>
            </a:endParaRPr>
          </a:p>
          <a:p>
            <a:pPr marL="285750" indent="-285750"/>
            <a:r>
              <a:rPr lang="en-US" sz="3000" dirty="0"/>
              <a:t>A plan for students to become familiar with the online testing platform using Online Tools Training. The CDT and/or Firefly assessments can also help prepare students. Ensure TAs understand they </a:t>
            </a:r>
            <a:r>
              <a:rPr lang="en-US" sz="3000" b="1" dirty="0"/>
              <a:t>cannot</a:t>
            </a:r>
            <a:r>
              <a:rPr lang="en-US" sz="3000" dirty="0"/>
              <a:t> assist students with how questions are answered during testing. Students must be familiar with the platform prior to the assessments. TAs may encourage students to use the Help feature.</a:t>
            </a:r>
          </a:p>
          <a:p>
            <a:pPr marL="285750" indent="-285750"/>
            <a:endParaRPr lang="en-US" sz="3000" dirty="0"/>
          </a:p>
          <a:p>
            <a:pPr marL="0" indent="0">
              <a:buNone/>
            </a:pPr>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CFBC57F-F203-46FF-0C4E-C80A1ABD70E4}"/>
              </a:ext>
            </a:extLst>
          </p:cNvPr>
          <p:cNvSpPr>
            <a:spLocks noGrp="1"/>
          </p:cNvSpPr>
          <p:nvPr>
            <p:ph type="sldNum" sz="quarter" idx="12"/>
          </p:nvPr>
        </p:nvSpPr>
        <p:spPr/>
        <p:txBody>
          <a:bodyPr/>
          <a:lstStyle/>
          <a:p>
            <a:fld id="{B24F5015-3417-4B27-A586-E4CCF4D77832}" type="slidenum">
              <a:rPr lang="en-US" smtClean="0"/>
              <a:t>26</a:t>
            </a:fld>
            <a:endParaRPr lang="en-US" dirty="0"/>
          </a:p>
        </p:txBody>
      </p:sp>
    </p:spTree>
    <p:extLst>
      <p:ext uri="{BB962C8B-B14F-4D97-AF65-F5344CB8AC3E}">
        <p14:creationId xmlns:p14="http://schemas.microsoft.com/office/powerpoint/2010/main" val="27897811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1946F-C103-80F2-E2F3-C9C4901EB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D9C304-7E7A-80C7-4401-759DCE140B6E}"/>
              </a:ext>
            </a:extLst>
          </p:cNvPr>
          <p:cNvSpPr>
            <a:spLocks noGrp="1"/>
          </p:cNvSpPr>
          <p:nvPr>
            <p:ph type="title"/>
          </p:nvPr>
        </p:nvSpPr>
        <p:spPr/>
        <p:txBody>
          <a:bodyPr>
            <a:normAutofit/>
          </a:bodyPr>
          <a:lstStyle/>
          <a:p>
            <a:r>
              <a:rPr lang="en-US" dirty="0"/>
              <a:t>Background Applications </a:t>
            </a:r>
          </a:p>
        </p:txBody>
      </p:sp>
      <p:sp>
        <p:nvSpPr>
          <p:cNvPr id="3" name="Content Placeholder 2">
            <a:extLst>
              <a:ext uri="{FF2B5EF4-FFF2-40B4-BE49-F238E27FC236}">
                <a16:creationId xmlns:a16="http://schemas.microsoft.com/office/drawing/2014/main" id="{04624FAE-FE90-45AA-B006-F2AA9D40BDD5}"/>
              </a:ext>
            </a:extLst>
          </p:cNvPr>
          <p:cNvSpPr>
            <a:spLocks noGrp="1"/>
          </p:cNvSpPr>
          <p:nvPr>
            <p:ph idx="1"/>
          </p:nvPr>
        </p:nvSpPr>
        <p:spPr/>
        <p:txBody>
          <a:bodyPr>
            <a:normAutofit/>
          </a:bodyPr>
          <a:lstStyle/>
          <a:p>
            <a:r>
              <a:rPr lang="en-US" sz="3000" dirty="0"/>
              <a:t>DACs, SACs and District Technology Coordinators must ensure all background applications are turned off every device used for testing. </a:t>
            </a:r>
          </a:p>
          <a:p>
            <a:r>
              <a:rPr lang="en-US" sz="3000" dirty="0"/>
              <a:t>Background applications include Grammarly, spell check, word suggestions, etc. </a:t>
            </a:r>
          </a:p>
          <a:p>
            <a:pPr marL="0" indent="0">
              <a:buNone/>
            </a:pPr>
            <a:endParaRPr lang="en-US" sz="3000" dirty="0"/>
          </a:p>
        </p:txBody>
      </p:sp>
      <p:pic>
        <p:nvPicPr>
          <p:cNvPr id="5" name="Graphic 4" descr="Cloud Computing with solid fill">
            <a:extLst>
              <a:ext uri="{FF2B5EF4-FFF2-40B4-BE49-F238E27FC236}">
                <a16:creationId xmlns:a16="http://schemas.microsoft.com/office/drawing/2014/main" id="{C6FA0B31-4A63-9D2A-E54D-7CD66B0B3AF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33284" y="4228556"/>
            <a:ext cx="2127794" cy="2127794"/>
          </a:xfrm>
          <a:prstGeom prst="rect">
            <a:avLst/>
          </a:prstGeom>
        </p:spPr>
      </p:pic>
      <p:sp>
        <p:nvSpPr>
          <p:cNvPr id="4" name="Slide Number Placeholder 3">
            <a:extLst>
              <a:ext uri="{FF2B5EF4-FFF2-40B4-BE49-F238E27FC236}">
                <a16:creationId xmlns:a16="http://schemas.microsoft.com/office/drawing/2014/main" id="{EF221E87-52DC-8A87-3732-5CFE8095CC12}"/>
              </a:ext>
            </a:extLst>
          </p:cNvPr>
          <p:cNvSpPr>
            <a:spLocks noGrp="1"/>
          </p:cNvSpPr>
          <p:nvPr>
            <p:ph type="sldNum" sz="quarter" idx="12"/>
          </p:nvPr>
        </p:nvSpPr>
        <p:spPr/>
        <p:txBody>
          <a:bodyPr/>
          <a:lstStyle/>
          <a:p>
            <a:fld id="{B24F5015-3417-4B27-A586-E4CCF4D77832}" type="slidenum">
              <a:rPr lang="en-US" smtClean="0"/>
              <a:t>27</a:t>
            </a:fld>
            <a:endParaRPr lang="en-US" dirty="0"/>
          </a:p>
        </p:txBody>
      </p:sp>
    </p:spTree>
    <p:extLst>
      <p:ext uri="{BB962C8B-B14F-4D97-AF65-F5344CB8AC3E}">
        <p14:creationId xmlns:p14="http://schemas.microsoft.com/office/powerpoint/2010/main" val="1616084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287BA-50C1-33E0-BAF4-2B5813D7D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09349-BE31-FE09-F1D5-C24286CC9D34}"/>
              </a:ext>
            </a:extLst>
          </p:cNvPr>
          <p:cNvSpPr>
            <a:spLocks noGrp="1"/>
          </p:cNvSpPr>
          <p:nvPr>
            <p:ph type="title"/>
          </p:nvPr>
        </p:nvSpPr>
        <p:spPr/>
        <p:txBody>
          <a:bodyPr/>
          <a:lstStyle/>
          <a:p>
            <a:r>
              <a:rPr lang="en-US" dirty="0"/>
              <a:t>Training Sessions to Provide</a:t>
            </a:r>
          </a:p>
        </p:txBody>
      </p:sp>
      <p:sp>
        <p:nvSpPr>
          <p:cNvPr id="3" name="Content Placeholder 2">
            <a:extLst>
              <a:ext uri="{FF2B5EF4-FFF2-40B4-BE49-F238E27FC236}">
                <a16:creationId xmlns:a16="http://schemas.microsoft.com/office/drawing/2014/main" id="{76A5E9B3-F6D7-10A0-AFA4-6E2F2012A6E1}"/>
              </a:ext>
            </a:extLst>
          </p:cNvPr>
          <p:cNvSpPr>
            <a:spLocks noGrp="1"/>
          </p:cNvSpPr>
          <p:nvPr>
            <p:ph idx="1"/>
          </p:nvPr>
        </p:nvSpPr>
        <p:spPr>
          <a:xfrm>
            <a:off x="838200" y="1458686"/>
            <a:ext cx="10515600" cy="4718277"/>
          </a:xfrm>
        </p:spPr>
        <p:txBody>
          <a:bodyPr>
            <a:noAutofit/>
          </a:bodyPr>
          <a:lstStyle/>
          <a:p>
            <a:pPr marL="285750" indent="-285750"/>
            <a:r>
              <a:rPr lang="en-US" sz="3000" dirty="0">
                <a:latin typeface="Arial" panose="020B0604020202020204" pitchFamily="34" charset="0"/>
                <a:cs typeface="Arial" panose="020B0604020202020204" pitchFamily="34" charset="0"/>
              </a:rPr>
              <a:t>Provide training to all </a:t>
            </a:r>
            <a:r>
              <a:rPr lang="en-US" sz="3000" dirty="0"/>
              <a:t>SACs </a:t>
            </a:r>
          </a:p>
          <a:p>
            <a:pPr marL="285750" indent="-285750"/>
            <a:r>
              <a:rPr lang="en-US" sz="3000" dirty="0"/>
              <a:t>Sessions are held in person</a:t>
            </a:r>
          </a:p>
          <a:p>
            <a:pPr marL="285750" indent="-285750"/>
            <a:r>
              <a:rPr lang="en-US" sz="3000" dirty="0"/>
              <a:t>Maintain copies of agendas and sign in sheets</a:t>
            </a:r>
          </a:p>
          <a:p>
            <a:pPr marL="285750" indent="-285750"/>
            <a:r>
              <a:rPr lang="en-US" sz="3000" dirty="0"/>
              <a:t>Ensure the SACs complete the PSTAT for SACs and TAs</a:t>
            </a:r>
          </a:p>
          <a:p>
            <a:pPr marL="285750" indent="-285750"/>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B8E813DF-5E18-047E-FAE4-5CBC74596E90}"/>
              </a:ext>
            </a:extLst>
          </p:cNvPr>
          <p:cNvSpPr>
            <a:spLocks noGrp="1"/>
          </p:cNvSpPr>
          <p:nvPr>
            <p:ph type="sldNum" sz="quarter" idx="12"/>
          </p:nvPr>
        </p:nvSpPr>
        <p:spPr/>
        <p:txBody>
          <a:bodyPr/>
          <a:lstStyle/>
          <a:p>
            <a:fld id="{B24F5015-3417-4B27-A586-E4CCF4D77832}" type="slidenum">
              <a:rPr lang="en-US" smtClean="0"/>
              <a:t>28</a:t>
            </a:fld>
            <a:endParaRPr lang="en-US" dirty="0"/>
          </a:p>
        </p:txBody>
      </p:sp>
    </p:spTree>
    <p:extLst>
      <p:ext uri="{BB962C8B-B14F-4D97-AF65-F5344CB8AC3E}">
        <p14:creationId xmlns:p14="http://schemas.microsoft.com/office/powerpoint/2010/main" val="1030011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8CDC7-28F7-1D6A-7A56-36E37E17AD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AA2E9-5398-D956-8B0D-BC6D7985C3F3}"/>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Receiving Secure Materials</a:t>
            </a:r>
            <a:endParaRPr lang="en-US" dirty="0"/>
          </a:p>
        </p:txBody>
      </p:sp>
      <p:sp>
        <p:nvSpPr>
          <p:cNvPr id="5" name="Slide Number Placeholder 4">
            <a:extLst>
              <a:ext uri="{FF2B5EF4-FFF2-40B4-BE49-F238E27FC236}">
                <a16:creationId xmlns:a16="http://schemas.microsoft.com/office/drawing/2014/main" id="{ED5585FD-CA10-F6D6-A325-E692EA94D3FA}"/>
              </a:ext>
            </a:extLst>
          </p:cNvPr>
          <p:cNvSpPr>
            <a:spLocks noGrp="1"/>
          </p:cNvSpPr>
          <p:nvPr>
            <p:ph type="sldNum" sz="quarter" idx="12"/>
          </p:nvPr>
        </p:nvSpPr>
        <p:spPr/>
        <p:txBody>
          <a:bodyPr/>
          <a:lstStyle/>
          <a:p>
            <a:fld id="{B24F5015-3417-4B27-A586-E4CCF4D77832}" type="slidenum">
              <a:rPr lang="en-US" smtClean="0"/>
              <a:t>29</a:t>
            </a:fld>
            <a:endParaRPr lang="en-US" dirty="0"/>
          </a:p>
        </p:txBody>
      </p:sp>
    </p:spTree>
    <p:extLst>
      <p:ext uri="{BB962C8B-B14F-4D97-AF65-F5344CB8AC3E}">
        <p14:creationId xmlns:p14="http://schemas.microsoft.com/office/powerpoint/2010/main" val="3424291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42105642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Booklets for large print and braille</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The large print and braille booklets are the only printed assessment booklets sent to districts/schools</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SACs should take inventory immediately upon receipt of materials</a:t>
            </a:r>
          </a:p>
          <a:p>
            <a:pPr marL="285750" indent="-285750">
              <a:buFont typeface="Arial" panose="020B0604020202020204" pitchFamily="34" charset="0"/>
              <a:buChar char="•"/>
            </a:pPr>
            <a:r>
              <a:rPr lang="en-US" sz="3000" dirty="0"/>
              <a:t>SACs are to maintain copies of inventory lists</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Test security and accounting of materials are of u</a:t>
            </a:r>
            <a:r>
              <a:rPr lang="en-US" sz="3000" dirty="0"/>
              <a:t>tmost importance</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t>Consult DAC and SAC checklists located in HAC</a:t>
            </a: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30</a:t>
            </a:fld>
            <a:endParaRPr lang="en-US" dirty="0"/>
          </a:p>
        </p:txBody>
      </p:sp>
    </p:spTree>
    <p:extLst>
      <p:ext uri="{BB962C8B-B14F-4D97-AF65-F5344CB8AC3E}">
        <p14:creationId xmlns:p14="http://schemas.microsoft.com/office/powerpoint/2010/main" val="36196117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F1874-7788-F68E-48C7-4AEAB50E4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FA28B-A6BB-7D9B-2F1C-DE76DC039EBF}"/>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Secure Materials</a:t>
            </a:r>
            <a:endParaRPr lang="en-US" dirty="0"/>
          </a:p>
        </p:txBody>
      </p:sp>
      <p:sp>
        <p:nvSpPr>
          <p:cNvPr id="5" name="Slide Number Placeholder 4">
            <a:extLst>
              <a:ext uri="{FF2B5EF4-FFF2-40B4-BE49-F238E27FC236}">
                <a16:creationId xmlns:a16="http://schemas.microsoft.com/office/drawing/2014/main" id="{E6F55F64-AC3F-3E48-1CDD-8EC5731A59A6}"/>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9434988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Storage of Secure Materials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Secure materials should </a:t>
            </a:r>
            <a:r>
              <a:rPr lang="en-US" sz="3000" dirty="0"/>
              <a:t>be stored in locked cabinets/storage room with limited access.</a:t>
            </a:r>
          </a:p>
          <a:p>
            <a:pPr marL="285750" indent="-285750">
              <a:buFont typeface="Arial" panose="020B0604020202020204" pitchFamily="34" charset="0"/>
              <a:buChar char="•"/>
            </a:pPr>
            <a:r>
              <a:rPr lang="en-US" sz="3000" dirty="0"/>
              <a:t>Maintain a list of those with access to the space.  </a:t>
            </a:r>
          </a:p>
          <a:p>
            <a:pPr marL="285750" indent="-285750">
              <a:buFont typeface="Arial" panose="020B0604020202020204" pitchFamily="34" charset="0"/>
              <a:buChar char="•"/>
            </a:pPr>
            <a:r>
              <a:rPr lang="en-US" sz="3000" dirty="0"/>
              <a:t>Anyone with access to the secure storage area, including keys, needs to attend SAC training of TAs and All Involved with Administration of PSSA and Keystone Exams and sign the appropriate test security certificate.</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32</a:t>
            </a:fld>
            <a:endParaRPr lang="en-US" dirty="0"/>
          </a:p>
        </p:txBody>
      </p:sp>
    </p:spTree>
    <p:extLst>
      <p:ext uri="{BB962C8B-B14F-4D97-AF65-F5344CB8AC3E}">
        <p14:creationId xmlns:p14="http://schemas.microsoft.com/office/powerpoint/2010/main" val="2572183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33</a:t>
            </a:fld>
            <a:endParaRPr lang="en-US"/>
          </a:p>
        </p:txBody>
      </p:sp>
    </p:spTree>
    <p:extLst>
      <p:ext uri="{BB962C8B-B14F-4D97-AF65-F5344CB8AC3E}">
        <p14:creationId xmlns:p14="http://schemas.microsoft.com/office/powerpoint/2010/main" val="31395627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fontScale="90000"/>
          </a:bodyPr>
          <a:lstStyle/>
          <a:p>
            <a:r>
              <a:rPr lang="en-US" dirty="0"/>
              <a:t> </a:t>
            </a:r>
            <a:br>
              <a:rPr lang="en-US" dirty="0"/>
            </a:br>
            <a:r>
              <a:rPr lang="en-US" sz="4900" dirty="0"/>
              <a:t>Unique Accommodation </a:t>
            </a:r>
            <a:br>
              <a:rPr lang="en-US" sz="4900" dirty="0"/>
            </a:br>
            <a:r>
              <a:rPr lang="en-US" sz="4900" dirty="0"/>
              <a:t>Assurance Process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latin typeface="Arial" panose="020B0604020202020204" pitchFamily="34" charset="0"/>
                <a:cs typeface="Arial" panose="020B0604020202020204" pitchFamily="34" charset="0"/>
              </a:rPr>
              <a:t>DACs must ensure SACs submit Unique Accommodation </a:t>
            </a:r>
            <a:r>
              <a:rPr lang="en-US" sz="3000">
                <a:latin typeface="Arial" panose="020B0604020202020204" pitchFamily="34" charset="0"/>
                <a:cs typeface="Arial" panose="020B0604020202020204" pitchFamily="34" charset="0"/>
              </a:rPr>
              <a:t>Assurances </a:t>
            </a:r>
            <a:r>
              <a:rPr lang="en-US" sz="3000"/>
              <a:t>for </a:t>
            </a:r>
            <a:r>
              <a:rPr lang="en-US" sz="3000" dirty="0"/>
              <a:t>accommodations indicated in Table A of the Accommodations Manual</a:t>
            </a:r>
          </a:p>
          <a:p>
            <a:pPr marL="285750" indent="-285750"/>
            <a:r>
              <a:rPr lang="en-US" sz="3000" dirty="0"/>
              <a:t>Submissions are due </a:t>
            </a:r>
            <a:r>
              <a:rPr lang="en-US" sz="3000" b="1" dirty="0"/>
              <a:t>at least 6 weeks prior to testing</a:t>
            </a:r>
          </a:p>
          <a:p>
            <a:pPr marL="742950" lvl="1" indent="-285750"/>
            <a:r>
              <a:rPr lang="en-US" sz="2700" b="1" dirty="0"/>
              <a:t>By March 9, 2026 for PSSA</a:t>
            </a:r>
          </a:p>
          <a:p>
            <a:pPr marL="742950" lvl="1" indent="-285750"/>
            <a:r>
              <a:rPr lang="en-US" sz="2700" b="1" dirty="0"/>
              <a:t>By April 30, 2026 for Keystone Exams</a:t>
            </a:r>
          </a:p>
          <a:p>
            <a:pPr marL="285750" indent="-285750"/>
            <a:r>
              <a:rPr lang="en-US" sz="3000" dirty="0"/>
              <a:t>PDE will contact the submitter only if there are questions or concerns </a:t>
            </a:r>
          </a:p>
          <a:p>
            <a:pPr marL="285750" indent="-285750"/>
            <a:r>
              <a:rPr lang="en-US" sz="3000" dirty="0"/>
              <a:t>Email: </a:t>
            </a:r>
            <a:r>
              <a:rPr lang="en-US" sz="3000" dirty="0">
                <a:hlinkClick r:id="rId3"/>
              </a:rPr>
              <a:t>ra-eduniqueaccom@pa.gov</a:t>
            </a:r>
            <a:endParaRPr lang="en-US" sz="3000" dirty="0">
              <a:effectLst/>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34</a:t>
            </a:fld>
            <a:endParaRPr lang="en-US" dirty="0"/>
          </a:p>
        </p:txBody>
      </p:sp>
    </p:spTree>
    <p:extLst>
      <p:ext uri="{BB962C8B-B14F-4D97-AF65-F5344CB8AC3E}">
        <p14:creationId xmlns:p14="http://schemas.microsoft.com/office/powerpoint/2010/main" val="28986087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7A359-7294-6C3C-5C7C-27141DAE6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861D8-134A-2725-056B-16938D234284}"/>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Transcribing a Student’s Responses</a:t>
            </a:r>
            <a:endParaRPr lang="en-US" dirty="0"/>
          </a:p>
        </p:txBody>
      </p:sp>
      <p:sp>
        <p:nvSpPr>
          <p:cNvPr id="5" name="Slide Number Placeholder 4">
            <a:extLst>
              <a:ext uri="{FF2B5EF4-FFF2-40B4-BE49-F238E27FC236}">
                <a16:creationId xmlns:a16="http://schemas.microsoft.com/office/drawing/2014/main" id="{35251A51-FA1B-7A00-F10D-88BB992FFA4F}"/>
              </a:ext>
            </a:extLst>
          </p:cNvPr>
          <p:cNvSpPr>
            <a:spLocks noGrp="1"/>
          </p:cNvSpPr>
          <p:nvPr>
            <p:ph type="sldNum" sz="quarter" idx="12"/>
          </p:nvPr>
        </p:nvSpPr>
        <p:spPr/>
        <p:txBody>
          <a:bodyPr/>
          <a:lstStyle/>
          <a:p>
            <a:fld id="{B24F5015-3417-4B27-A586-E4CCF4D77832}" type="slidenum">
              <a:rPr lang="en-US" smtClean="0"/>
              <a:t>35</a:t>
            </a:fld>
            <a:endParaRPr lang="en-US" dirty="0"/>
          </a:p>
        </p:txBody>
      </p:sp>
    </p:spTree>
    <p:extLst>
      <p:ext uri="{BB962C8B-B14F-4D97-AF65-F5344CB8AC3E}">
        <p14:creationId xmlns:p14="http://schemas.microsoft.com/office/powerpoint/2010/main" val="16852258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6392B-F106-57DF-3B60-A052E76ED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1FF8B-4F62-FAD5-79C4-E8638B457DA9}"/>
              </a:ext>
            </a:extLst>
          </p:cNvPr>
          <p:cNvSpPr>
            <a:spLocks noGrp="1"/>
          </p:cNvSpPr>
          <p:nvPr>
            <p:ph type="title"/>
          </p:nvPr>
        </p:nvSpPr>
        <p:spPr/>
        <p:txBody>
          <a:bodyPr>
            <a:normAutofit/>
          </a:bodyPr>
          <a:lstStyle/>
          <a:p>
            <a:r>
              <a:rPr lang="en-US" dirty="0"/>
              <a:t>Handling Transcriptions </a:t>
            </a:r>
          </a:p>
        </p:txBody>
      </p:sp>
      <p:sp>
        <p:nvSpPr>
          <p:cNvPr id="3" name="Content Placeholder 2">
            <a:extLst>
              <a:ext uri="{FF2B5EF4-FFF2-40B4-BE49-F238E27FC236}">
                <a16:creationId xmlns:a16="http://schemas.microsoft.com/office/drawing/2014/main" id="{65A999CA-6B94-EFF8-EAA9-8C660ADA04F8}"/>
              </a:ext>
            </a:extLst>
          </p:cNvPr>
          <p:cNvSpPr>
            <a:spLocks noGrp="1"/>
          </p:cNvSpPr>
          <p:nvPr>
            <p:ph idx="1"/>
          </p:nvPr>
        </p:nvSpPr>
        <p:spPr/>
        <p:txBody>
          <a:bodyPr>
            <a:normAutofit/>
          </a:bodyPr>
          <a:lstStyle/>
          <a:p>
            <a:r>
              <a:rPr lang="en-US" sz="3000" dirty="0"/>
              <a:t>DACs must ensure SACs properly handle transcriptions. </a:t>
            </a:r>
          </a:p>
          <a:p>
            <a:r>
              <a:rPr lang="en-US" sz="3000" dirty="0"/>
              <a:t>A student’s responses for large print, braille and print on demand tests must be transcribed by two adults:</a:t>
            </a:r>
          </a:p>
          <a:p>
            <a:pPr lvl="1"/>
            <a:r>
              <a:rPr lang="en-US" sz="2700" dirty="0"/>
              <a:t>Either the SAC and a TA who has completed the PSTAT and been trained by the SAC or</a:t>
            </a:r>
          </a:p>
          <a:p>
            <a:pPr lvl="1"/>
            <a:r>
              <a:rPr lang="en-US" sz="2700" dirty="0"/>
              <a:t>Two TAs who have completed the PSTAT and been trained by the SAC</a:t>
            </a:r>
          </a:p>
          <a:p>
            <a:pPr lvl="1"/>
            <a:r>
              <a:rPr lang="en-US" sz="2700" dirty="0"/>
              <a:t>One serves as witness and one handles the transcription </a:t>
            </a:r>
          </a:p>
        </p:txBody>
      </p:sp>
      <p:sp>
        <p:nvSpPr>
          <p:cNvPr id="4" name="Slide Number Placeholder 3">
            <a:extLst>
              <a:ext uri="{FF2B5EF4-FFF2-40B4-BE49-F238E27FC236}">
                <a16:creationId xmlns:a16="http://schemas.microsoft.com/office/drawing/2014/main" id="{DA6EF187-D218-1326-2A41-723631FF39C0}"/>
              </a:ext>
            </a:extLst>
          </p:cNvPr>
          <p:cNvSpPr>
            <a:spLocks noGrp="1"/>
          </p:cNvSpPr>
          <p:nvPr>
            <p:ph type="sldNum" sz="quarter" idx="12"/>
          </p:nvPr>
        </p:nvSpPr>
        <p:spPr/>
        <p:txBody>
          <a:bodyPr/>
          <a:lstStyle/>
          <a:p>
            <a:fld id="{B24F5015-3417-4B27-A586-E4CCF4D77832}" type="slidenum">
              <a:rPr lang="en-US" smtClean="0"/>
              <a:t>36</a:t>
            </a:fld>
            <a:endParaRPr lang="en-US" dirty="0"/>
          </a:p>
        </p:txBody>
      </p:sp>
    </p:spTree>
    <p:extLst>
      <p:ext uri="{BB962C8B-B14F-4D97-AF65-F5344CB8AC3E}">
        <p14:creationId xmlns:p14="http://schemas.microsoft.com/office/powerpoint/2010/main" val="349353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9F2B6-0A21-38C3-BE05-67E4A2008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E0603-8F61-5314-92B5-CFCE1C96E96C}"/>
              </a:ext>
            </a:extLst>
          </p:cNvPr>
          <p:cNvSpPr>
            <a:spLocks noGrp="1"/>
          </p:cNvSpPr>
          <p:nvPr>
            <p:ph type="title"/>
          </p:nvPr>
        </p:nvSpPr>
        <p:spPr/>
        <p:txBody>
          <a:bodyPr>
            <a:normAutofit/>
          </a:bodyPr>
          <a:lstStyle/>
          <a:p>
            <a:r>
              <a:rPr lang="en-US" dirty="0"/>
              <a:t>Additional Transcription Guidance </a:t>
            </a:r>
          </a:p>
        </p:txBody>
      </p:sp>
      <p:sp>
        <p:nvSpPr>
          <p:cNvPr id="3" name="Content Placeholder 2">
            <a:extLst>
              <a:ext uri="{FF2B5EF4-FFF2-40B4-BE49-F238E27FC236}">
                <a16:creationId xmlns:a16="http://schemas.microsoft.com/office/drawing/2014/main" id="{DA6D3451-7150-3F61-578A-DABA89726E57}"/>
              </a:ext>
            </a:extLst>
          </p:cNvPr>
          <p:cNvSpPr>
            <a:spLocks noGrp="1"/>
          </p:cNvSpPr>
          <p:nvPr>
            <p:ph idx="1"/>
          </p:nvPr>
        </p:nvSpPr>
        <p:spPr/>
        <p:txBody>
          <a:bodyPr>
            <a:normAutofit/>
          </a:bodyPr>
          <a:lstStyle/>
          <a:p>
            <a:r>
              <a:rPr lang="en-US" sz="3000" dirty="0"/>
              <a:t>The transcription may occur in the testing room so the student can review their work. Adults must not cue the student while transcribing. When this is not possible, the transcription can occur at a later time. The transcription must be completed as soon as possible and no longer than 24 hours after the student completed the section or module.</a:t>
            </a:r>
          </a:p>
          <a:p>
            <a:r>
              <a:rPr lang="en-US" sz="3000" dirty="0"/>
              <a:t>The student’s exact responses, including errors, are entered. </a:t>
            </a:r>
          </a:p>
          <a:p>
            <a:r>
              <a:rPr lang="en-US" sz="3000" dirty="0"/>
              <a:t>The test platform is open until 5pm each day of testing.</a:t>
            </a:r>
          </a:p>
        </p:txBody>
      </p:sp>
      <p:sp>
        <p:nvSpPr>
          <p:cNvPr id="4" name="Slide Number Placeholder 3">
            <a:extLst>
              <a:ext uri="{FF2B5EF4-FFF2-40B4-BE49-F238E27FC236}">
                <a16:creationId xmlns:a16="http://schemas.microsoft.com/office/drawing/2014/main" id="{E98DE81F-E86E-9AFF-6B47-861B092B4082}"/>
              </a:ext>
            </a:extLst>
          </p:cNvPr>
          <p:cNvSpPr>
            <a:spLocks noGrp="1"/>
          </p:cNvSpPr>
          <p:nvPr>
            <p:ph type="sldNum" sz="quarter" idx="12"/>
          </p:nvPr>
        </p:nvSpPr>
        <p:spPr/>
        <p:txBody>
          <a:bodyPr/>
          <a:lstStyle/>
          <a:p>
            <a:fld id="{B24F5015-3417-4B27-A586-E4CCF4D77832}" type="slidenum">
              <a:rPr lang="en-US" smtClean="0"/>
              <a:t>37</a:t>
            </a:fld>
            <a:endParaRPr lang="en-US" dirty="0"/>
          </a:p>
        </p:txBody>
      </p:sp>
    </p:spTree>
    <p:extLst>
      <p:ext uri="{BB962C8B-B14F-4D97-AF65-F5344CB8AC3E}">
        <p14:creationId xmlns:p14="http://schemas.microsoft.com/office/powerpoint/2010/main" val="29957563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A410D-7615-139A-1D19-8734549F8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81B2C-2273-BC09-EEC2-02E8978DD92B}"/>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C99FCD53-5A45-F446-EFAF-C7E4431CFF50}"/>
              </a:ext>
            </a:extLst>
          </p:cNvPr>
          <p:cNvSpPr>
            <a:spLocks noGrp="1"/>
          </p:cNvSpPr>
          <p:nvPr>
            <p:ph type="sldNum" sz="quarter" idx="12"/>
          </p:nvPr>
        </p:nvSpPr>
        <p:spPr/>
        <p:txBody>
          <a:bodyPr/>
          <a:lstStyle/>
          <a:p>
            <a:fld id="{B24F5015-3417-4B27-A586-E4CCF4D77832}" type="slidenum">
              <a:rPr lang="en-US" smtClean="0"/>
              <a:t>38</a:t>
            </a:fld>
            <a:endParaRPr lang="en-US" dirty="0"/>
          </a:p>
        </p:txBody>
      </p:sp>
    </p:spTree>
    <p:extLst>
      <p:ext uri="{BB962C8B-B14F-4D97-AF65-F5344CB8AC3E}">
        <p14:creationId xmlns:p14="http://schemas.microsoft.com/office/powerpoint/2010/main" val="38538451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All students in grades 3-8 participate in PSSA  in their enrolled grade level for federal accountability </a:t>
            </a:r>
          </a:p>
          <a:p>
            <a:pPr marL="285750" indent="-285750"/>
            <a:r>
              <a:rPr lang="en-US" sz="3000" dirty="0"/>
              <a:t>All students complete the three Keystone Exams for federal accountability by the end of grade 11. PDE recommends that students take the Keystone Exam at the end of the Algebra I, Biology, or Literature course. Some students may not complete all three courses.</a:t>
            </a:r>
          </a:p>
          <a:p>
            <a:pPr marL="285750" indent="-285750">
              <a:buFont typeface="Arial" panose="020B0604020202020204" pitchFamily="34" charset="0"/>
              <a:buChar char="•"/>
            </a:pPr>
            <a:r>
              <a:rPr lang="en-US" sz="3000" dirty="0" err="1"/>
              <a:t>Opt</a:t>
            </a:r>
            <a:r>
              <a:rPr lang="en-US" sz="3000" dirty="0"/>
              <a:t> outs exist only for religious objection.</a:t>
            </a:r>
          </a:p>
          <a:p>
            <a:pPr marL="285750" indent="-285750">
              <a:buFont typeface="Arial" panose="020B0604020202020204" pitchFamily="34" charset="0"/>
              <a:buChar char="•"/>
            </a:pPr>
            <a:r>
              <a:rPr lang="en-US" sz="3000" dirty="0"/>
              <a:t>PASA must meet criteria.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39</a:t>
            </a:fld>
            <a:endParaRPr lang="en-US" dirty="0"/>
          </a:p>
        </p:txBody>
      </p:sp>
    </p:spTree>
    <p:extLst>
      <p:ext uri="{BB962C8B-B14F-4D97-AF65-F5344CB8AC3E}">
        <p14:creationId xmlns:p14="http://schemas.microsoft.com/office/powerpoint/2010/main" val="1526446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Acronyms </a:t>
            </a:r>
          </a:p>
          <a:p>
            <a:pPr marL="285750" indent="-285750"/>
            <a:r>
              <a:rPr lang="en-US" sz="3000" dirty="0"/>
              <a:t>Changes for 2025 – 2026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District Assessment Schedule</a:t>
            </a:r>
          </a:p>
          <a:p>
            <a:pPr marL="285750" indent="-285750">
              <a:buFont typeface="Arial" panose="020B0604020202020204" pitchFamily="34" charset="0"/>
              <a:buChar char="•"/>
            </a:pPr>
            <a:r>
              <a:rPr lang="en-US" sz="3000" dirty="0"/>
              <a:t>Responsibilities of DACs</a:t>
            </a:r>
          </a:p>
          <a:p>
            <a:pPr marL="285750" indent="-285750">
              <a:buFont typeface="Arial" panose="020B0604020202020204" pitchFamily="34" charset="0"/>
              <a:buChar char="•"/>
            </a:pPr>
            <a:r>
              <a:rPr lang="en-US" sz="3000" dirty="0"/>
              <a:t>Receiving Secure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dirty="0"/>
          </a:p>
        </p:txBody>
      </p:sp>
    </p:spTree>
    <p:extLst>
      <p:ext uri="{BB962C8B-B14F-4D97-AF65-F5344CB8AC3E}">
        <p14:creationId xmlns:p14="http://schemas.microsoft.com/office/powerpoint/2010/main" val="25447603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ELA Assessments for EL Students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342900" indent="-342900">
              <a:buSzPct val="125000"/>
              <a:defRPr/>
            </a:pPr>
            <a:r>
              <a:rPr lang="en-US" altLang="en-US" sz="3000" dirty="0">
                <a:ea typeface="Verdana"/>
                <a:cs typeface="Verdana" panose="020B0604030504040204" pitchFamily="34" charset="0"/>
              </a:rPr>
              <a:t>Participation in the PSSA ELA or Keystone Literature Exam is optional for EL students with </a:t>
            </a:r>
            <a:r>
              <a:rPr lang="en-US" sz="3000" dirty="0"/>
              <a:t>fewer than 12 cumulative (not consecutive) months.  </a:t>
            </a:r>
          </a:p>
          <a:p>
            <a:pPr marL="342900" indent="-342900">
              <a:buSzPct val="125000"/>
              <a:defRPr/>
            </a:pPr>
            <a:r>
              <a:rPr lang="en-US" altLang="en-US" sz="3000" dirty="0">
                <a:ea typeface="Verdana"/>
                <a:cs typeface="Verdana" panose="020B0604030504040204" pitchFamily="34" charset="0"/>
              </a:rPr>
              <a:t>Scores for EL students in their first 12 months of enrollment in a U.S. school do not count for accountability, only for participation.</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40</a:t>
            </a:fld>
            <a:endParaRPr lang="en-US" dirty="0"/>
          </a:p>
        </p:txBody>
      </p:sp>
    </p:spTree>
    <p:extLst>
      <p:ext uri="{BB962C8B-B14F-4D97-AF65-F5344CB8AC3E}">
        <p14:creationId xmlns:p14="http://schemas.microsoft.com/office/powerpoint/2010/main" val="20611874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6B33D-8609-C48F-FFB5-97A7DC040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24E46-8B3D-96BB-EA59-A1634897F31E}"/>
              </a:ext>
            </a:extLst>
          </p:cNvPr>
          <p:cNvSpPr>
            <a:spLocks noGrp="1"/>
          </p:cNvSpPr>
          <p:nvPr>
            <p:ph type="title"/>
          </p:nvPr>
        </p:nvSpPr>
        <p:spPr/>
        <p:txBody>
          <a:bodyPr>
            <a:normAutofit/>
          </a:bodyPr>
          <a:lstStyle/>
          <a:p>
            <a:r>
              <a:rPr lang="en-US" dirty="0"/>
              <a:t>Mathematics and Science </a:t>
            </a:r>
            <a:br>
              <a:rPr lang="en-US" dirty="0"/>
            </a:br>
            <a:r>
              <a:rPr lang="en-US" dirty="0"/>
              <a:t>Assessments for EL Students </a:t>
            </a:r>
          </a:p>
        </p:txBody>
      </p:sp>
      <p:sp>
        <p:nvSpPr>
          <p:cNvPr id="3" name="Content Placeholder 2">
            <a:extLst>
              <a:ext uri="{FF2B5EF4-FFF2-40B4-BE49-F238E27FC236}">
                <a16:creationId xmlns:a16="http://schemas.microsoft.com/office/drawing/2014/main" id="{9105003D-F16F-7567-6240-098142199201}"/>
              </a:ext>
            </a:extLst>
          </p:cNvPr>
          <p:cNvSpPr>
            <a:spLocks noGrp="1"/>
          </p:cNvSpPr>
          <p:nvPr>
            <p:ph idx="1"/>
          </p:nvPr>
        </p:nvSpPr>
        <p:spPr/>
        <p:txBody>
          <a:bodyPr>
            <a:normAutofit/>
          </a:bodyPr>
          <a:lstStyle/>
          <a:p>
            <a:pPr marL="342900" indent="-342900">
              <a:buSzPct val="125000"/>
              <a:defRPr/>
            </a:pPr>
            <a:r>
              <a:rPr lang="en-US" altLang="en-US" sz="3000" dirty="0">
                <a:ea typeface="Verdana"/>
                <a:cs typeface="Verdana" panose="020B0604030504040204" pitchFamily="34" charset="0"/>
              </a:rPr>
              <a:t>Participation in the PSSA Mathematics, PSSA Science, Keystone Algebra I Exam, and Keystone Biology Exam is mandatory for EL students in their first 12 total months of enrollment in a U.S. school. </a:t>
            </a:r>
          </a:p>
          <a:p>
            <a:pPr marL="342900" indent="-342900">
              <a:buSzPct val="125000"/>
              <a:defRPr/>
            </a:pPr>
            <a:r>
              <a:rPr lang="en-US" altLang="en-US" sz="3000" dirty="0">
                <a:latin typeface="Arial"/>
                <a:ea typeface="Verdana"/>
                <a:cs typeface="Verdana" panose="020B0604030504040204" pitchFamily="34" charset="0"/>
              </a:rPr>
              <a:t>Spanish versions of the assessments are available. </a:t>
            </a:r>
          </a:p>
          <a:p>
            <a:pPr marL="342900" indent="-342900">
              <a:buSzPct val="125000"/>
              <a:defRPr/>
            </a:pPr>
            <a:r>
              <a:rPr lang="en-US" altLang="en-US" sz="3000" dirty="0">
                <a:latin typeface="Arial"/>
                <a:ea typeface="Verdana"/>
                <a:cs typeface="Verdana" panose="020B0604030504040204" pitchFamily="34" charset="0"/>
              </a:rPr>
              <a:t>Students may use word-to-word translation dictionaries without definitions and without pictures.</a:t>
            </a:r>
          </a:p>
          <a:p>
            <a:pPr marL="342900" indent="-342900">
              <a:buSzPct val="125000"/>
              <a:defRPr/>
            </a:pPr>
            <a:r>
              <a:rPr lang="en-US" altLang="en-US" sz="3000" dirty="0">
                <a:latin typeface="Arial"/>
                <a:ea typeface="Verdana"/>
                <a:cs typeface="Verdana" panose="020B0604030504040204" pitchFamily="34" charset="0"/>
              </a:rPr>
              <a:t>LEAs can provide qualified interpreters/sight translators. Consult the </a:t>
            </a:r>
            <a:r>
              <a:rPr lang="en-US" altLang="en-US" sz="3000" dirty="0">
                <a:latin typeface="Arial"/>
                <a:ea typeface="Verdana"/>
                <a:cs typeface="Verdana" panose="020B0604030504040204" pitchFamily="34" charset="0"/>
                <a:hlinkClick r:id="rId3"/>
              </a:rPr>
              <a:t>Accommodations Guidelines for ELs</a:t>
            </a:r>
            <a:r>
              <a:rPr lang="en-US" altLang="en-US" sz="3000" dirty="0">
                <a:latin typeface="Arial"/>
                <a:ea typeface="Verdana"/>
                <a:cs typeface="Verdana" panose="020B0604030504040204" pitchFamily="34" charset="0"/>
              </a:rPr>
              <a:t>  </a:t>
            </a:r>
          </a:p>
          <a:p>
            <a:pPr marL="342900" indent="-342900">
              <a:buSzPct val="125000"/>
              <a:defRP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6EC677AB-6A9A-1447-A470-2193938B4901}"/>
              </a:ext>
            </a:extLst>
          </p:cNvPr>
          <p:cNvSpPr>
            <a:spLocks noGrp="1"/>
          </p:cNvSpPr>
          <p:nvPr>
            <p:ph type="sldNum" sz="quarter" idx="12"/>
          </p:nvPr>
        </p:nvSpPr>
        <p:spPr/>
        <p:txBody>
          <a:bodyPr/>
          <a:lstStyle/>
          <a:p>
            <a:fld id="{B24F5015-3417-4B27-A586-E4CCF4D77832}" type="slidenum">
              <a:rPr lang="en-US" smtClean="0"/>
              <a:t>41</a:t>
            </a:fld>
            <a:endParaRPr lang="en-US" dirty="0"/>
          </a:p>
        </p:txBody>
      </p:sp>
    </p:spTree>
    <p:extLst>
      <p:ext uri="{BB962C8B-B14F-4D97-AF65-F5344CB8AC3E}">
        <p14:creationId xmlns:p14="http://schemas.microsoft.com/office/powerpoint/2010/main" val="24667690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70DB9-AEE1-D211-0CDE-1FE8ABAB4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E2BE53-304A-8598-0668-E821996A93D9}"/>
              </a:ext>
            </a:extLst>
          </p:cNvPr>
          <p:cNvSpPr>
            <a:spLocks noGrp="1"/>
          </p:cNvSpPr>
          <p:nvPr>
            <p:ph type="title"/>
          </p:nvPr>
        </p:nvSpPr>
        <p:spPr/>
        <p:txBody>
          <a:bodyPr>
            <a:normAutofit/>
          </a:bodyPr>
          <a:lstStyle/>
          <a:p>
            <a:r>
              <a:rPr lang="en-US" dirty="0"/>
              <a:t>Special Cases</a:t>
            </a:r>
          </a:p>
        </p:txBody>
      </p:sp>
      <p:sp>
        <p:nvSpPr>
          <p:cNvPr id="3" name="Content Placeholder 2">
            <a:extLst>
              <a:ext uri="{FF2B5EF4-FFF2-40B4-BE49-F238E27FC236}">
                <a16:creationId xmlns:a16="http://schemas.microsoft.com/office/drawing/2014/main" id="{AD73B7A4-B696-0275-9D23-7F3DCF1BA8AB}"/>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See the HAC for detailed information regarding: </a:t>
            </a:r>
          </a:p>
          <a:p>
            <a:pPr marL="742950" lvl="1" indent="-285750"/>
            <a:r>
              <a:rPr lang="en-US" sz="2700" dirty="0">
                <a:latin typeface="Arial" panose="020B0604020202020204" pitchFamily="34" charset="0"/>
                <a:cs typeface="Arial" panose="020B0604020202020204" pitchFamily="34" charset="0"/>
              </a:rPr>
              <a:t>PASA</a:t>
            </a:r>
          </a:p>
          <a:p>
            <a:pPr marL="742950" lvl="1" indent="-285750"/>
            <a:r>
              <a:rPr lang="en-US" sz="2700" dirty="0">
                <a:latin typeface="Arial" panose="020B0604020202020204" pitchFamily="34" charset="0"/>
                <a:cs typeface="Arial" panose="020B0604020202020204" pitchFamily="34" charset="0"/>
              </a:rPr>
              <a:t>Court/Agency placed students</a:t>
            </a:r>
          </a:p>
          <a:p>
            <a:pPr marL="742950" lvl="1" indent="-285750"/>
            <a:r>
              <a:rPr lang="en-US" sz="2700" dirty="0"/>
              <a:t>Student withdrawal/enrollment during testing window</a:t>
            </a:r>
          </a:p>
          <a:p>
            <a:pPr marL="742950" lvl="1" indent="-285750"/>
            <a:r>
              <a:rPr lang="en-US" sz="2700" dirty="0">
                <a:latin typeface="Arial" panose="020B0604020202020204" pitchFamily="34" charset="0"/>
                <a:cs typeface="Arial" panose="020B0604020202020204" pitchFamily="34" charset="0"/>
              </a:rPr>
              <a:t>Suspended and expelled students </a:t>
            </a:r>
          </a:p>
          <a:p>
            <a:pPr marL="742950" lvl="1" indent="-285750"/>
            <a:r>
              <a:rPr lang="en-US" sz="2700" dirty="0"/>
              <a:t>Home schooled students</a:t>
            </a:r>
          </a:p>
          <a:p>
            <a:pPr marL="742950" lvl="1" indent="-285750"/>
            <a:r>
              <a:rPr lang="en-US" sz="2700" dirty="0">
                <a:latin typeface="Arial" panose="020B0604020202020204" pitchFamily="34" charset="0"/>
                <a:cs typeface="Arial" panose="020B0604020202020204" pitchFamily="34" charset="0"/>
              </a:rPr>
              <a:t>First year English Learner students </a:t>
            </a:r>
          </a:p>
          <a:p>
            <a:pPr marL="0" indent="0">
              <a:buNone/>
            </a:pPr>
            <a:endParaRPr lang="en-US" dirty="0"/>
          </a:p>
        </p:txBody>
      </p:sp>
      <p:sp>
        <p:nvSpPr>
          <p:cNvPr id="5" name="Slide Number Placeholder 4">
            <a:extLst>
              <a:ext uri="{FF2B5EF4-FFF2-40B4-BE49-F238E27FC236}">
                <a16:creationId xmlns:a16="http://schemas.microsoft.com/office/drawing/2014/main" id="{F6CE3425-1259-025F-33CB-D78E58C17BBC}"/>
              </a:ext>
            </a:extLst>
          </p:cNvPr>
          <p:cNvSpPr>
            <a:spLocks noGrp="1"/>
          </p:cNvSpPr>
          <p:nvPr>
            <p:ph type="sldNum" sz="quarter" idx="12"/>
          </p:nvPr>
        </p:nvSpPr>
        <p:spPr/>
        <p:txBody>
          <a:bodyPr/>
          <a:lstStyle/>
          <a:p>
            <a:fld id="{B24F5015-3417-4B27-A586-E4CCF4D77832}" type="slidenum">
              <a:rPr lang="en-US" smtClean="0"/>
              <a:t>42</a:t>
            </a:fld>
            <a:endParaRPr lang="en-US" dirty="0"/>
          </a:p>
        </p:txBody>
      </p:sp>
    </p:spTree>
    <p:extLst>
      <p:ext uri="{BB962C8B-B14F-4D97-AF65-F5344CB8AC3E}">
        <p14:creationId xmlns:p14="http://schemas.microsoft.com/office/powerpoint/2010/main" val="40820174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Required Documents for </a:t>
            </a:r>
            <a:br>
              <a:rPr lang="en-US" dirty="0"/>
            </a:br>
            <a:r>
              <a:rPr lang="en-US" dirty="0"/>
              <a:t>Religious Opt-outs</a:t>
            </a:r>
            <a:r>
              <a:rPr lang="en-US" sz="3600"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Written district procedures for religious opt out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Copies of parent requests to view the exams</a:t>
            </a:r>
          </a:p>
          <a:p>
            <a:pPr marL="285750" indent="-285750">
              <a:buFont typeface="Arial" panose="020B0604020202020204" pitchFamily="34" charset="0"/>
              <a:buChar char="•"/>
            </a:pPr>
            <a:r>
              <a:rPr lang="en-US" sz="3000" dirty="0"/>
              <a:t>Copies of parent signed confidentiality statements </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Copies of written parent request</a:t>
            </a:r>
            <a:r>
              <a:rPr lang="en-US" sz="3000" dirty="0"/>
              <a:t>s to opt their child out of testing once the PSSA Assessments or Keystone Exams have been viewed</a:t>
            </a: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43</a:t>
            </a:fld>
            <a:endParaRPr lang="en-US" dirty="0"/>
          </a:p>
        </p:txBody>
      </p:sp>
    </p:spTree>
    <p:extLst>
      <p:ext uri="{BB962C8B-B14F-4D97-AF65-F5344CB8AC3E}">
        <p14:creationId xmlns:p14="http://schemas.microsoft.com/office/powerpoint/2010/main" val="33633951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44</a:t>
            </a:fld>
            <a:endParaRPr lang="en-US" dirty="0"/>
          </a:p>
        </p:txBody>
      </p:sp>
    </p:spTree>
    <p:extLst>
      <p:ext uri="{BB962C8B-B14F-4D97-AF65-F5344CB8AC3E}">
        <p14:creationId xmlns:p14="http://schemas.microsoft.com/office/powerpoint/2010/main" val="20304963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DACs must complete</a:t>
            </a:r>
          </a:p>
          <a:p>
            <a:pPr marL="742950" lvl="1" indent="-285750"/>
            <a:r>
              <a:rPr lang="en-US" sz="2700" dirty="0">
                <a:latin typeface="Arial" panose="020B0604020202020204" pitchFamily="34" charset="0"/>
                <a:cs typeface="Arial" panose="020B0604020202020204" pitchFamily="34" charset="0"/>
              </a:rPr>
              <a:t>D</a:t>
            </a:r>
            <a:r>
              <a:rPr lang="en-US" sz="2700" dirty="0"/>
              <a:t>AC, SAC and TA modules each school year</a:t>
            </a:r>
            <a:endParaRPr lang="en-US" sz="27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solidFill>
                  <a:srgbClr val="0070C0"/>
                </a:solidFill>
                <a:hlinkClick r:id="rId3">
                  <a:extLst>
                    <a:ext uri="{A12FA001-AC4F-418D-AE19-62706E023703}">
                      <ahyp:hlinkClr xmlns:ahyp="http://schemas.microsoft.com/office/drawing/2018/hyperlinkcolor" val="tx"/>
                    </a:ext>
                  </a:extLst>
                </a:hlinkClick>
              </a:rPr>
              <a:t>www.pstattraining.net</a:t>
            </a:r>
            <a:r>
              <a:rPr lang="en-US" sz="3000" dirty="0">
                <a:solidFill>
                  <a:srgbClr val="0070C0"/>
                </a:solidFill>
              </a:rPr>
              <a:t> </a:t>
            </a:r>
            <a:endParaRPr lang="en-US" sz="3000" dirty="0">
              <a:solidFill>
                <a:srgbClr val="0070C0"/>
              </a:solidFill>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45</a:t>
            </a:fld>
            <a:endParaRPr lang="en-US" dirty="0"/>
          </a:p>
        </p:txBody>
      </p:sp>
    </p:spTree>
    <p:extLst>
      <p:ext uri="{BB962C8B-B14F-4D97-AF65-F5344CB8AC3E}">
        <p14:creationId xmlns:p14="http://schemas.microsoft.com/office/powerpoint/2010/main" val="25519758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01C03-5399-9C41-3BA9-6E309E7C2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094A2-2701-D6A5-9137-5FF1FFDD2E80}"/>
              </a:ext>
            </a:extLst>
          </p:cNvPr>
          <p:cNvSpPr>
            <a:spLocks noGrp="1"/>
          </p:cNvSpPr>
          <p:nvPr>
            <p:ph type="title"/>
          </p:nvPr>
        </p:nvSpPr>
        <p:spPr/>
        <p:txBody>
          <a:bodyPr/>
          <a:lstStyle/>
          <a:p>
            <a:r>
              <a:rPr lang="en-US" dirty="0"/>
              <a:t>PSTAT Certificates </a:t>
            </a:r>
          </a:p>
        </p:txBody>
      </p:sp>
      <p:sp>
        <p:nvSpPr>
          <p:cNvPr id="3" name="Content Placeholder 2">
            <a:extLst>
              <a:ext uri="{FF2B5EF4-FFF2-40B4-BE49-F238E27FC236}">
                <a16:creationId xmlns:a16="http://schemas.microsoft.com/office/drawing/2014/main" id="{477AB881-1ED1-6494-9DCB-B22412391F45}"/>
              </a:ext>
            </a:extLst>
          </p:cNvPr>
          <p:cNvSpPr>
            <a:spLocks noGrp="1"/>
          </p:cNvSpPr>
          <p:nvPr>
            <p:ph idx="1"/>
          </p:nvPr>
        </p:nvSpPr>
        <p:spPr/>
        <p:txBody>
          <a:bodyPr>
            <a:normAutofit/>
          </a:bodyPr>
          <a:lstStyle/>
          <a:p>
            <a:pPr marL="285750" indent="-285750"/>
            <a:r>
              <a:rPr lang="en-US" sz="3000" dirty="0"/>
              <a:t>DAC should scan and email copies of the 3 PSTAT certificates to all SACs for monitoring.</a:t>
            </a:r>
          </a:p>
        </p:txBody>
      </p:sp>
      <p:sp>
        <p:nvSpPr>
          <p:cNvPr id="5" name="Slide Number Placeholder 4">
            <a:extLst>
              <a:ext uri="{FF2B5EF4-FFF2-40B4-BE49-F238E27FC236}">
                <a16:creationId xmlns:a16="http://schemas.microsoft.com/office/drawing/2014/main" id="{F0FBFBAE-3B34-69C4-64E7-9AADAB81D194}"/>
              </a:ext>
            </a:extLst>
          </p:cNvPr>
          <p:cNvSpPr>
            <a:spLocks noGrp="1"/>
          </p:cNvSpPr>
          <p:nvPr>
            <p:ph type="sldNum" sz="quarter" idx="12"/>
          </p:nvPr>
        </p:nvSpPr>
        <p:spPr/>
        <p:txBody>
          <a:bodyPr/>
          <a:lstStyle/>
          <a:p>
            <a:fld id="{B24F5015-3417-4B27-A586-E4CCF4D77832}" type="slidenum">
              <a:rPr lang="en-US" smtClean="0"/>
              <a:t>46</a:t>
            </a:fld>
            <a:endParaRPr lang="en-US" dirty="0"/>
          </a:p>
        </p:txBody>
      </p:sp>
    </p:spTree>
    <p:extLst>
      <p:ext uri="{BB962C8B-B14F-4D97-AF65-F5344CB8AC3E}">
        <p14:creationId xmlns:p14="http://schemas.microsoft.com/office/powerpoint/2010/main" val="16723438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dirty="0"/>
          </a:p>
        </p:txBody>
      </p:sp>
    </p:spTree>
    <p:extLst>
      <p:ext uri="{BB962C8B-B14F-4D97-AF65-F5344CB8AC3E}">
        <p14:creationId xmlns:p14="http://schemas.microsoft.com/office/powerpoint/2010/main" val="3416750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PSSA DFAs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SACs, and TAs should consult DFAs for specific directions which are read to students </a:t>
            </a:r>
          </a:p>
          <a:p>
            <a:pPr marL="285750" indent="-285750">
              <a:buFont typeface="Arial" panose="020B0604020202020204" pitchFamily="34" charset="0"/>
              <a:buChar char="•"/>
            </a:pPr>
            <a:r>
              <a:rPr lang="en-US" sz="3000" dirty="0"/>
              <a:t>PSSA</a:t>
            </a:r>
          </a:p>
          <a:p>
            <a:pPr marL="742950" lvl="1" indent="-285750"/>
            <a:r>
              <a:rPr lang="en-US" sz="2700" dirty="0">
                <a:latin typeface="Arial" panose="020B0604020202020204" pitchFamily="34" charset="0"/>
                <a:cs typeface="Arial" panose="020B0604020202020204" pitchFamily="34" charset="0"/>
              </a:rPr>
              <a:t>There are separate DFAs for each content area: ELA, Mathematics, and Science</a:t>
            </a:r>
          </a:p>
          <a:p>
            <a:pPr marL="742950" lvl="1" indent="-285750"/>
            <a:r>
              <a:rPr lang="en-US" sz="2700" dirty="0"/>
              <a:t>There are two separate Spanish DFAs: Mathematics and Science</a:t>
            </a:r>
            <a:endParaRPr lang="en-US" sz="27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48</a:t>
            </a:fld>
            <a:endParaRPr lang="en-US" dirty="0"/>
          </a:p>
        </p:txBody>
      </p:sp>
    </p:spTree>
    <p:extLst>
      <p:ext uri="{BB962C8B-B14F-4D97-AF65-F5344CB8AC3E}">
        <p14:creationId xmlns:p14="http://schemas.microsoft.com/office/powerpoint/2010/main" val="38488697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7A10B-0E5E-B053-BE24-BB33FDD65C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EA797-2246-0189-4E52-31FABC3EFF6D}"/>
              </a:ext>
            </a:extLst>
          </p:cNvPr>
          <p:cNvSpPr>
            <a:spLocks noGrp="1"/>
          </p:cNvSpPr>
          <p:nvPr>
            <p:ph type="title"/>
          </p:nvPr>
        </p:nvSpPr>
        <p:spPr/>
        <p:txBody>
          <a:bodyPr/>
          <a:lstStyle/>
          <a:p>
            <a:r>
              <a:rPr lang="en-US" dirty="0"/>
              <a:t>Keystone Exam DFAs</a:t>
            </a:r>
          </a:p>
        </p:txBody>
      </p:sp>
      <p:sp>
        <p:nvSpPr>
          <p:cNvPr id="3" name="Content Placeholder 2">
            <a:extLst>
              <a:ext uri="{FF2B5EF4-FFF2-40B4-BE49-F238E27FC236}">
                <a16:creationId xmlns:a16="http://schemas.microsoft.com/office/drawing/2014/main" id="{4AB31CC0-AAD4-857A-DB46-897C92312CC8}"/>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SACs, and TAs should consult DFAs for specific directions which are read to students </a:t>
            </a:r>
          </a:p>
          <a:p>
            <a:pPr marL="285750" indent="-285750">
              <a:buFont typeface="Arial" panose="020B0604020202020204" pitchFamily="34" charset="0"/>
              <a:buChar char="•"/>
            </a:pPr>
            <a:r>
              <a:rPr lang="en-US" sz="3000" dirty="0"/>
              <a:t>Keystone Exams</a:t>
            </a:r>
          </a:p>
          <a:p>
            <a:pPr marL="742950" lvl="1" indent="-285750"/>
            <a:r>
              <a:rPr lang="en-US" sz="2700" dirty="0"/>
              <a:t>There is one DFA for all three content areas: Algebra I, Biology, and Literature </a:t>
            </a:r>
          </a:p>
          <a:p>
            <a:pPr marL="742950" lvl="1" indent="-285750"/>
            <a:r>
              <a:rPr lang="en-US" sz="2700" dirty="0"/>
              <a:t>There are two separate Spanish DFAs: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D5CA6279-AA59-D1E5-F10A-AF970C152289}"/>
              </a:ext>
            </a:extLst>
          </p:cNvPr>
          <p:cNvSpPr>
            <a:spLocks noGrp="1"/>
          </p:cNvSpPr>
          <p:nvPr>
            <p:ph type="sldNum" sz="quarter" idx="12"/>
          </p:nvPr>
        </p:nvSpPr>
        <p:spPr/>
        <p:txBody>
          <a:bodyPr/>
          <a:lstStyle/>
          <a:p>
            <a:fld id="{B24F5015-3417-4B27-A586-E4CCF4D77832}" type="slidenum">
              <a:rPr lang="en-US" smtClean="0"/>
              <a:t>49</a:t>
            </a:fld>
            <a:endParaRPr lang="en-US" dirty="0"/>
          </a:p>
        </p:txBody>
      </p:sp>
    </p:spTree>
    <p:extLst>
      <p:ext uri="{BB962C8B-B14F-4D97-AF65-F5344CB8AC3E}">
        <p14:creationId xmlns:p14="http://schemas.microsoft.com/office/powerpoint/2010/main" val="13327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t>Secure Materials</a:t>
            </a:r>
          </a:p>
          <a:p>
            <a:pPr marL="285750" indent="-285750"/>
            <a:r>
              <a:rPr lang="en-US" sz="3000" dirty="0"/>
              <a:t>Accommodations</a:t>
            </a:r>
          </a:p>
          <a:p>
            <a:pPr marL="285750" indent="-285750"/>
            <a:r>
              <a:rPr lang="en-US" sz="3000" dirty="0"/>
              <a:t>Transcribing a Student’s Responses</a:t>
            </a:r>
          </a:p>
          <a:p>
            <a:pPr marL="285750" indent="-285750"/>
            <a:r>
              <a:rPr lang="en-US" sz="3000" dirty="0"/>
              <a:t>Student Participation</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PSTAT</a:t>
            </a:r>
          </a:p>
          <a:p>
            <a:pPr marL="0" indent="0">
              <a:buNone/>
            </a:pP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3000" dirty="0"/>
          </a:p>
          <a:p>
            <a:pPr marL="0" indent="0">
              <a:buNone/>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dirty="0"/>
          </a:p>
        </p:txBody>
      </p:sp>
    </p:spTree>
    <p:extLst>
      <p:ext uri="{BB962C8B-B14F-4D97-AF65-F5344CB8AC3E}">
        <p14:creationId xmlns:p14="http://schemas.microsoft.com/office/powerpoint/2010/main" val="26097674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50</a:t>
            </a:fld>
            <a:endParaRPr lang="en-US"/>
          </a:p>
        </p:txBody>
      </p:sp>
    </p:spTree>
    <p:extLst>
      <p:ext uri="{BB962C8B-B14F-4D97-AF65-F5344CB8AC3E}">
        <p14:creationId xmlns:p14="http://schemas.microsoft.com/office/powerpoint/2010/main" val="27187424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Collection of Electronic Devices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000" dirty="0"/>
              <a:t>DACs with SACs should develop the procedures for collection and storage of electronic devices during testing. </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with SACs should develop the policies for test security violations.</a:t>
            </a:r>
          </a:p>
          <a:p>
            <a:pPr marL="285750" indent="-285750"/>
            <a:r>
              <a:rPr lang="en-US" sz="3000" dirty="0"/>
              <a:t>TAs must collect all electronic devices prior to distributing secure materials.  </a:t>
            </a:r>
          </a:p>
          <a:p>
            <a:pPr marL="285750" indent="-285750">
              <a:buFont typeface="Arial" panose="020B0604020202020204" pitchFamily="34" charset="0"/>
              <a:buChar char="•"/>
            </a:pPr>
            <a:r>
              <a:rPr lang="en-US" sz="3000" dirty="0"/>
              <a:t>These policies should be shared with parents and students prior to testing.</a:t>
            </a:r>
            <a:endParaRPr lang="en-US" sz="3000" dirty="0">
              <a:latin typeface="Arial" panose="020B0604020202020204" pitchFamily="34" charset="0"/>
              <a:cs typeface="Arial" panose="020B0604020202020204" pitchFamily="34" charset="0"/>
            </a:endParaRPr>
          </a:p>
          <a:p>
            <a:pPr marL="0" indent="0">
              <a:buNone/>
            </a:pPr>
            <a:endParaRPr lang="en-US" sz="30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51</a:t>
            </a:fld>
            <a:endParaRPr lang="en-US"/>
          </a:p>
        </p:txBody>
      </p:sp>
    </p:spTree>
    <p:extLst>
      <p:ext uri="{BB962C8B-B14F-4D97-AF65-F5344CB8AC3E}">
        <p14:creationId xmlns:p14="http://schemas.microsoft.com/office/powerpoint/2010/main" val="6204836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836E4-582D-41FD-D42D-C27472C4E5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D2375F-5F6F-1CB2-3970-B904D536DCF8}"/>
              </a:ext>
            </a:extLst>
          </p:cNvPr>
          <p:cNvSpPr>
            <a:spLocks noGrp="1"/>
          </p:cNvSpPr>
          <p:nvPr>
            <p:ph type="title"/>
          </p:nvPr>
        </p:nvSpPr>
        <p:spPr/>
        <p:txBody>
          <a:bodyPr>
            <a:normAutofit/>
          </a:bodyPr>
          <a:lstStyle/>
          <a:p>
            <a:r>
              <a:rPr lang="en-US" dirty="0"/>
              <a:t>Steps for Reporting Violations</a:t>
            </a:r>
          </a:p>
        </p:txBody>
      </p:sp>
      <p:sp>
        <p:nvSpPr>
          <p:cNvPr id="3" name="Content Placeholder 2">
            <a:extLst>
              <a:ext uri="{FF2B5EF4-FFF2-40B4-BE49-F238E27FC236}">
                <a16:creationId xmlns:a16="http://schemas.microsoft.com/office/drawing/2014/main" id="{C8815C5E-9848-DD0B-CD49-705B2223A428}"/>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TAs should report students possessing or using an unapproved electronic device to SAC immediately. </a:t>
            </a:r>
          </a:p>
          <a:p>
            <a:pPr marL="285750" indent="-285750">
              <a:buFont typeface="Arial" panose="020B0604020202020204" pitchFamily="34" charset="0"/>
              <a:buChar char="•"/>
            </a:pPr>
            <a:r>
              <a:rPr lang="en-US" sz="3000" dirty="0"/>
              <a:t>The SAC will confiscate the device and report the test security violation to the DAC. </a:t>
            </a:r>
          </a:p>
          <a:p>
            <a:pPr marL="285750" indent="-285750">
              <a:buFont typeface="Arial" panose="020B0604020202020204" pitchFamily="34" charset="0"/>
              <a:buChar char="•"/>
            </a:pPr>
            <a:r>
              <a:rPr lang="en-US" sz="3000" dirty="0"/>
              <a:t>The DAC or SAC will report the violation to PDE. </a:t>
            </a:r>
          </a:p>
        </p:txBody>
      </p:sp>
      <p:sp>
        <p:nvSpPr>
          <p:cNvPr id="5" name="Slide Number Placeholder 4">
            <a:extLst>
              <a:ext uri="{FF2B5EF4-FFF2-40B4-BE49-F238E27FC236}">
                <a16:creationId xmlns:a16="http://schemas.microsoft.com/office/drawing/2014/main" id="{AC301C4A-C8B6-BCBB-578D-0252380342C3}"/>
              </a:ext>
            </a:extLst>
          </p:cNvPr>
          <p:cNvSpPr>
            <a:spLocks noGrp="1"/>
          </p:cNvSpPr>
          <p:nvPr>
            <p:ph type="sldNum" sz="quarter" idx="12"/>
          </p:nvPr>
        </p:nvSpPr>
        <p:spPr/>
        <p:txBody>
          <a:bodyPr/>
          <a:lstStyle/>
          <a:p>
            <a:fld id="{B24F5015-3417-4B27-A586-E4CCF4D77832}" type="slidenum">
              <a:rPr lang="en-US" smtClean="0"/>
              <a:t>52</a:t>
            </a:fld>
            <a:endParaRPr lang="en-US"/>
          </a:p>
        </p:txBody>
      </p:sp>
    </p:spTree>
    <p:extLst>
      <p:ext uri="{BB962C8B-B14F-4D97-AF65-F5344CB8AC3E}">
        <p14:creationId xmlns:p14="http://schemas.microsoft.com/office/powerpoint/2010/main" val="34404677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F561B-AC28-DCE4-30C3-7747C33FB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850988-CD32-72A9-7513-D9B028BEE5BD}"/>
              </a:ext>
            </a:extLst>
          </p:cNvPr>
          <p:cNvSpPr>
            <a:spLocks noGrp="1"/>
          </p:cNvSpPr>
          <p:nvPr>
            <p:ph type="title"/>
          </p:nvPr>
        </p:nvSpPr>
        <p:spPr/>
        <p:txBody>
          <a:bodyPr>
            <a:normAutofit/>
          </a:bodyPr>
          <a:lstStyle/>
          <a:p>
            <a:r>
              <a:rPr lang="en-US" dirty="0"/>
              <a:t>Reviewing the Device </a:t>
            </a:r>
          </a:p>
        </p:txBody>
      </p:sp>
      <p:sp>
        <p:nvSpPr>
          <p:cNvPr id="3" name="Content Placeholder 2">
            <a:extLst>
              <a:ext uri="{FF2B5EF4-FFF2-40B4-BE49-F238E27FC236}">
                <a16:creationId xmlns:a16="http://schemas.microsoft.com/office/drawing/2014/main" id="{CB08CED0-8B89-96B7-1E83-2D64DC4FDA9D}"/>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The DAC or SAC should obtain parent permission to view the device and determine if any secure material is stored on the device, including photos, text messages, searches related to tested content, posts to social media, etc. </a:t>
            </a:r>
          </a:p>
          <a:p>
            <a:pPr marL="285750" indent="-285750">
              <a:buFont typeface="Arial" panose="020B0604020202020204" pitchFamily="34" charset="0"/>
              <a:buChar char="•"/>
            </a:pPr>
            <a:r>
              <a:rPr lang="en-US" sz="3000" dirty="0"/>
              <a:t>Send documentation and copies of secure material immediately to PDE.</a:t>
            </a:r>
          </a:p>
        </p:txBody>
      </p:sp>
      <p:sp>
        <p:nvSpPr>
          <p:cNvPr id="5" name="Slide Number Placeholder 4">
            <a:extLst>
              <a:ext uri="{FF2B5EF4-FFF2-40B4-BE49-F238E27FC236}">
                <a16:creationId xmlns:a16="http://schemas.microsoft.com/office/drawing/2014/main" id="{44AE16EB-CAD3-787F-C2E0-AE3B9C3D7BDF}"/>
              </a:ext>
            </a:extLst>
          </p:cNvPr>
          <p:cNvSpPr>
            <a:spLocks noGrp="1"/>
          </p:cNvSpPr>
          <p:nvPr>
            <p:ph type="sldNum" sz="quarter" idx="12"/>
          </p:nvPr>
        </p:nvSpPr>
        <p:spPr/>
        <p:txBody>
          <a:bodyPr/>
          <a:lstStyle/>
          <a:p>
            <a:fld id="{B24F5015-3417-4B27-A586-E4CCF4D77832}" type="slidenum">
              <a:rPr lang="en-US" smtClean="0"/>
              <a:t>53</a:t>
            </a:fld>
            <a:endParaRPr lang="en-US"/>
          </a:p>
        </p:txBody>
      </p:sp>
    </p:spTree>
    <p:extLst>
      <p:ext uri="{BB962C8B-B14F-4D97-AF65-F5344CB8AC3E}">
        <p14:creationId xmlns:p14="http://schemas.microsoft.com/office/powerpoint/2010/main" val="9937164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Regeneration of the Test Ticket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sz="3000" dirty="0"/>
              <a:t>A student possessing or using an unapproved electronic device during testing must retake the assessment by the end of the makeup testing window using a different form of the test. </a:t>
            </a:r>
            <a:endParaRPr lang="en-US" sz="3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Once the DAC or SAC emails PDE, PDE approves regeneration of the test ticket. The DAC can then regenerate the ticket.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SAC will then print the regenerated test ticket using a different form number of the assessment.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54</a:t>
            </a:fld>
            <a:endParaRPr lang="en-US"/>
          </a:p>
        </p:txBody>
      </p:sp>
    </p:spTree>
    <p:extLst>
      <p:ext uri="{BB962C8B-B14F-4D97-AF65-F5344CB8AC3E}">
        <p14:creationId xmlns:p14="http://schemas.microsoft.com/office/powerpoint/2010/main" val="9221265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Other Test Security Violations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000" b="1" dirty="0">
                <a:latin typeface="Arial" panose="020B0604020202020204" pitchFamily="34" charset="0"/>
                <a:cs typeface="Arial" panose="020B0604020202020204" pitchFamily="34" charset="0"/>
              </a:rPr>
              <a:t>immediately</a:t>
            </a:r>
            <a:r>
              <a:rPr lang="en-US" sz="3000" dirty="0">
                <a:latin typeface="Arial" panose="020B0604020202020204" pitchFamily="34" charset="0"/>
                <a:cs typeface="Arial" panose="020B0604020202020204" pitchFamily="34" charset="0"/>
              </a:rPr>
              <a:t>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DACs or SACs should report test security violations or suspicions </a:t>
            </a:r>
            <a:r>
              <a:rPr lang="en-US" sz="3000" b="1" dirty="0">
                <a:latin typeface="Arial" panose="020B0604020202020204" pitchFamily="34" charset="0"/>
                <a:cs typeface="Arial" panose="020B0604020202020204" pitchFamily="34" charset="0"/>
              </a:rPr>
              <a:t>immediately </a:t>
            </a:r>
            <a:r>
              <a:rPr lang="en-US" sz="3000" dirty="0">
                <a:latin typeface="Arial" panose="020B0604020202020204" pitchFamily="34" charset="0"/>
                <a:cs typeface="Arial" panose="020B0604020202020204" pitchFamily="34" charset="0"/>
                <a:hlinkClick r:id="rId3"/>
              </a:rPr>
              <a:t>ra-edirregularities@pa.gov</a:t>
            </a:r>
            <a:r>
              <a:rPr lang="en-US" sz="30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000" dirty="0"/>
              <a:t>Examples include a student using a calculator when answering non-calculator questions, a student viewing another student’s work. Consult the HAC for others.  </a:t>
            </a:r>
          </a:p>
          <a:p>
            <a:pPr marL="285750" indent="-285750">
              <a:buFont typeface="Arial" panose="020B0604020202020204" pitchFamily="34" charset="0"/>
              <a:buChar char="•"/>
            </a:pPr>
            <a:r>
              <a:rPr lang="en-US" sz="3000" dirty="0"/>
              <a:t>Review the Handbook for Secure Test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55</a:t>
            </a:fld>
            <a:endParaRPr lang="en-US" dirty="0"/>
          </a:p>
        </p:txBody>
      </p:sp>
    </p:spTree>
    <p:extLst>
      <p:ext uri="{BB962C8B-B14F-4D97-AF65-F5344CB8AC3E}">
        <p14:creationId xmlns:p14="http://schemas.microsoft.com/office/powerpoint/2010/main" val="13506719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Certification Statements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56</a:t>
            </a:fld>
            <a:endParaRPr lang="en-US" dirty="0"/>
          </a:p>
        </p:txBody>
      </p:sp>
    </p:spTree>
    <p:extLst>
      <p:ext uri="{BB962C8B-B14F-4D97-AF65-F5344CB8AC3E}">
        <p14:creationId xmlns:p14="http://schemas.microsoft.com/office/powerpoint/2010/main" val="38671607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Statements are Signed by: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DAC </a:t>
            </a:r>
          </a:p>
          <a:p>
            <a:pPr marL="285750" indent="-285750">
              <a:buFont typeface="Arial" panose="020B0604020202020204" pitchFamily="34" charset="0"/>
              <a:buChar char="•"/>
            </a:pPr>
            <a:r>
              <a:rPr lang="en-US" sz="3000" dirty="0"/>
              <a:t>SAC</a:t>
            </a:r>
          </a:p>
          <a:p>
            <a:pPr marL="285750" indent="-285750">
              <a:buFont typeface="Arial" panose="020B0604020202020204" pitchFamily="34" charset="0"/>
              <a:buChar char="•"/>
            </a:pPr>
            <a:r>
              <a:rPr lang="en-US" sz="3000" dirty="0"/>
              <a:t>Building principal(s)</a:t>
            </a:r>
          </a:p>
          <a:p>
            <a:pPr marL="285750" indent="-285750">
              <a:buFont typeface="Arial" panose="020B0604020202020204" pitchFamily="34" charset="0"/>
              <a:buChar char="•"/>
            </a:pPr>
            <a:r>
              <a:rPr lang="en-US" sz="3000" dirty="0"/>
              <a:t>All TAs and Proctors </a:t>
            </a:r>
          </a:p>
          <a:p>
            <a:pPr marL="285750" indent="-285750">
              <a:buFont typeface="Arial" panose="020B0604020202020204" pitchFamily="34" charset="0"/>
              <a:buChar char="•"/>
            </a:pPr>
            <a:r>
              <a:rPr lang="en-US" sz="3000" dirty="0"/>
              <a:t>All individuals who handle or have access (including keys) to secure materials: custodians, secretarial staff, support staff, TSS, PCAs, student teachers, any others involved in testing</a:t>
            </a:r>
          </a:p>
          <a:p>
            <a:pPr marL="0" indent="0">
              <a:buNone/>
            </a:pPr>
            <a:endParaRPr lang="en-US" sz="30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57</a:t>
            </a:fld>
            <a:endParaRPr lang="en-US" dirty="0"/>
          </a:p>
        </p:txBody>
      </p:sp>
    </p:spTree>
    <p:extLst>
      <p:ext uri="{BB962C8B-B14F-4D97-AF65-F5344CB8AC3E}">
        <p14:creationId xmlns:p14="http://schemas.microsoft.com/office/powerpoint/2010/main" val="28785005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ED36-8021-3CF2-6D66-3A1DF3906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57DCD-9D13-D1C2-BE34-C14A1273A86E}"/>
              </a:ext>
            </a:extLst>
          </p:cNvPr>
          <p:cNvSpPr>
            <a:spLocks noGrp="1"/>
          </p:cNvSpPr>
          <p:nvPr>
            <p:ph type="title"/>
          </p:nvPr>
        </p:nvSpPr>
        <p:spPr/>
        <p:txBody>
          <a:bodyPr/>
          <a:lstStyle/>
          <a:p>
            <a:r>
              <a:rPr lang="en-US" dirty="0"/>
              <a:t>Certifications Signed by DAC</a:t>
            </a:r>
          </a:p>
        </p:txBody>
      </p:sp>
      <p:sp>
        <p:nvSpPr>
          <p:cNvPr id="3" name="Content Placeholder 2">
            <a:extLst>
              <a:ext uri="{FF2B5EF4-FFF2-40B4-BE49-F238E27FC236}">
                <a16:creationId xmlns:a16="http://schemas.microsoft.com/office/drawing/2014/main" id="{3305C885-8D61-2B15-2411-F6938E16F27D}"/>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PSSA </a:t>
            </a:r>
          </a:p>
          <a:p>
            <a:pPr marL="742950" lvl="1" indent="-285750"/>
            <a:r>
              <a:rPr lang="en-US" sz="2900" dirty="0"/>
              <a:t>One covers all content areas: ELA, mathematics, science. </a:t>
            </a:r>
          </a:p>
          <a:p>
            <a:pPr marL="285750" indent="-285750">
              <a:buFont typeface="Arial" panose="020B0604020202020204" pitchFamily="34" charset="0"/>
              <a:buChar char="•"/>
            </a:pPr>
            <a:r>
              <a:rPr lang="en-US" sz="3000" dirty="0"/>
              <a:t>Keystone</a:t>
            </a:r>
          </a:p>
          <a:p>
            <a:pPr marL="742950" lvl="1" indent="-285750"/>
            <a:r>
              <a:rPr lang="en-US" sz="2900" dirty="0"/>
              <a:t>One covers all content areas: Algebra I, Biology, Literature.</a:t>
            </a:r>
          </a:p>
          <a:p>
            <a:pPr marL="742950" lvl="1" indent="-285750"/>
            <a:r>
              <a:rPr lang="en-US" sz="2900" dirty="0"/>
              <a:t>Each administration (winter, spring, summer) requires signed certificates.</a:t>
            </a:r>
            <a:r>
              <a:rPr lang="en-US" sz="2800" dirty="0"/>
              <a:t> </a:t>
            </a:r>
          </a:p>
          <a:p>
            <a:pPr marL="285750" indent="-285750"/>
            <a:r>
              <a:rPr lang="en-US" sz="30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34D084FD-8E0A-1B05-5021-0D5967E0A851}"/>
              </a:ext>
            </a:extLst>
          </p:cNvPr>
          <p:cNvSpPr>
            <a:spLocks noGrp="1"/>
          </p:cNvSpPr>
          <p:nvPr>
            <p:ph type="sldNum" sz="quarter" idx="12"/>
          </p:nvPr>
        </p:nvSpPr>
        <p:spPr/>
        <p:txBody>
          <a:bodyPr/>
          <a:lstStyle/>
          <a:p>
            <a:fld id="{B24F5015-3417-4B27-A586-E4CCF4D77832}" type="slidenum">
              <a:rPr lang="en-US" smtClean="0"/>
              <a:t>58</a:t>
            </a:fld>
            <a:endParaRPr lang="en-US"/>
          </a:p>
        </p:txBody>
      </p:sp>
    </p:spTree>
    <p:extLst>
      <p:ext uri="{BB962C8B-B14F-4D97-AF65-F5344CB8AC3E}">
        <p14:creationId xmlns:p14="http://schemas.microsoft.com/office/powerpoint/2010/main" val="287287864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Failure to Sign Certifications</a:t>
            </a:r>
            <a:endParaRPr lang="en-US" sz="4000"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Report anyone who refuses to sign the Test Security Certificate to the Chief School Administrator, and also to PDE via email </a:t>
            </a:r>
            <a:r>
              <a:rPr lang="en-US" sz="3000" dirty="0">
                <a:hlinkClick r:id="rId3"/>
              </a:rPr>
              <a:t>ra-edirregularities@pa.gov</a:t>
            </a:r>
            <a:r>
              <a:rPr lang="en-US" sz="3000" dirty="0"/>
              <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59</a:t>
            </a:fld>
            <a:endParaRPr lang="en-US" dirty="0"/>
          </a:p>
        </p:txBody>
      </p:sp>
    </p:spTree>
    <p:extLst>
      <p:ext uri="{BB962C8B-B14F-4D97-AF65-F5344CB8AC3E}">
        <p14:creationId xmlns:p14="http://schemas.microsoft.com/office/powerpoint/2010/main" val="775493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7D585-6DF5-06B2-5D1A-222D8C32F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53A45-4827-6553-2C54-FED4BD5B7491}"/>
              </a:ext>
            </a:extLst>
          </p:cNvPr>
          <p:cNvSpPr>
            <a:spLocks noGrp="1"/>
          </p:cNvSpPr>
          <p:nvPr>
            <p:ph type="title"/>
          </p:nvPr>
        </p:nvSpPr>
        <p:spPr/>
        <p:txBody>
          <a:bodyPr/>
          <a:lstStyle/>
          <a:p>
            <a:r>
              <a:rPr lang="en-US" dirty="0"/>
              <a:t>Agenda – Page 3 </a:t>
            </a:r>
          </a:p>
        </p:txBody>
      </p:sp>
      <p:sp>
        <p:nvSpPr>
          <p:cNvPr id="3" name="Content Placeholder 2">
            <a:extLst>
              <a:ext uri="{FF2B5EF4-FFF2-40B4-BE49-F238E27FC236}">
                <a16:creationId xmlns:a16="http://schemas.microsoft.com/office/drawing/2014/main" id="{F5BBAC2E-8217-6869-AA9C-591346B5867F}"/>
              </a:ext>
            </a:extLst>
          </p:cNvPr>
          <p:cNvSpPr>
            <a:spLocks noGrp="1"/>
          </p:cNvSpPr>
          <p:nvPr>
            <p:ph idx="1"/>
          </p:nvPr>
        </p:nvSpPr>
        <p:spPr/>
        <p:txBody>
          <a:bodyPr>
            <a:normAutofit/>
          </a:bodyPr>
          <a:lstStyle/>
          <a:p>
            <a:pPr marL="285750" indent="-285750"/>
            <a:r>
              <a:rPr lang="en-US" sz="3000" dirty="0"/>
              <a:t>Directions for Administration </a:t>
            </a:r>
          </a:p>
          <a:p>
            <a:pPr marL="285750" indent="-285750"/>
            <a:r>
              <a:rPr lang="en-US" sz="3000" dirty="0"/>
              <a:t>Electronic Devices</a:t>
            </a:r>
          </a:p>
          <a:p>
            <a:pPr marL="285750" indent="-285750"/>
            <a:r>
              <a:rPr lang="en-US" sz="3000" dirty="0"/>
              <a:t>Test Security Certification Statements </a:t>
            </a:r>
          </a:p>
          <a:p>
            <a:pPr marL="285750" indent="-285750">
              <a:buFont typeface="Arial" panose="020B0604020202020204" pitchFamily="34" charset="0"/>
              <a:buChar char="•"/>
            </a:pPr>
            <a:r>
              <a:rPr lang="en-US" sz="3000" dirty="0"/>
              <a:t>Parent Information</a:t>
            </a:r>
          </a:p>
          <a:p>
            <a:pPr marL="285750" indent="-285750">
              <a:buFont typeface="Arial" panose="020B0604020202020204" pitchFamily="34" charset="0"/>
              <a:buChar char="•"/>
            </a:pPr>
            <a:r>
              <a:rPr lang="en-US" sz="3000" dirty="0"/>
              <a:t>Contact Information/Mission</a:t>
            </a:r>
          </a:p>
          <a:p>
            <a:pPr marL="285750" indent="-285750">
              <a:buFont typeface="Arial" panose="020B0604020202020204" pitchFamily="34" charset="0"/>
              <a:buChar char="•"/>
            </a:pPr>
            <a:endParaRPr lang="en-US" sz="30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62B1A0E6-65F4-1120-8C04-580AB0385C94}"/>
              </a:ext>
            </a:extLst>
          </p:cNvPr>
          <p:cNvSpPr>
            <a:spLocks noGrp="1"/>
          </p:cNvSpPr>
          <p:nvPr>
            <p:ph type="sldNum" sz="quarter" idx="12"/>
          </p:nvPr>
        </p:nvSpPr>
        <p:spPr/>
        <p:txBody>
          <a:bodyPr/>
          <a:lstStyle/>
          <a:p>
            <a:fld id="{B24F5015-3417-4B27-A586-E4CCF4D77832}" type="slidenum">
              <a:rPr lang="en-US" smtClean="0"/>
              <a:t>6</a:t>
            </a:fld>
            <a:endParaRPr lang="en-US" dirty="0"/>
          </a:p>
        </p:txBody>
      </p:sp>
    </p:spTree>
    <p:extLst>
      <p:ext uri="{BB962C8B-B14F-4D97-AF65-F5344CB8AC3E}">
        <p14:creationId xmlns:p14="http://schemas.microsoft.com/office/powerpoint/2010/main" val="17066949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Parent Information</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60</a:t>
            </a:fld>
            <a:endParaRPr lang="en-US" dirty="0"/>
          </a:p>
        </p:txBody>
      </p:sp>
    </p:spTree>
    <p:extLst>
      <p:ext uri="{BB962C8B-B14F-4D97-AF65-F5344CB8AC3E}">
        <p14:creationId xmlns:p14="http://schemas.microsoft.com/office/powerpoint/2010/main" val="36340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Distribution of Parent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See HAC Appendix for parent FAQs.</a:t>
            </a:r>
          </a:p>
          <a:p>
            <a:pPr marL="285750" indent="-285750">
              <a:buFont typeface="Arial" panose="020B0604020202020204" pitchFamily="34" charset="0"/>
              <a:buChar char="•"/>
            </a:pPr>
            <a:r>
              <a:rPr lang="en-US" sz="3000" dirty="0"/>
              <a:t>Ensure SACs distribute copies of Electronic Device Notification and are aware of consequences of prohibited devices prior to testing.</a:t>
            </a:r>
          </a:p>
          <a:p>
            <a:pPr marL="285750" indent="-285750">
              <a:buFont typeface="Arial" panose="020B0604020202020204" pitchFamily="34" charset="0"/>
              <a:buChar char="•"/>
            </a:pPr>
            <a:r>
              <a:rPr lang="en-US" sz="3000" dirty="0">
                <a:latin typeface="Arial" panose="020B0604020202020204" pitchFamily="34" charset="0"/>
                <a:cs typeface="Arial" panose="020B0604020202020204" pitchFamily="34" charset="0"/>
              </a:rPr>
              <a:t>Ensure SACs provide the Individual Student Report (ISR) to all parents once score reports are shipped to LEA.</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61</a:t>
            </a:fld>
            <a:endParaRPr lang="en-US" dirty="0"/>
          </a:p>
        </p:txBody>
      </p:sp>
    </p:spTree>
    <p:extLst>
      <p:ext uri="{BB962C8B-B14F-4D97-AF65-F5344CB8AC3E}">
        <p14:creationId xmlns:p14="http://schemas.microsoft.com/office/powerpoint/2010/main" val="68355751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62</a:t>
            </a:fld>
            <a:endParaRPr lang="en-US" dirty="0"/>
          </a:p>
        </p:txBody>
      </p:sp>
    </p:spTree>
    <p:extLst>
      <p:ext uri="{BB962C8B-B14F-4D97-AF65-F5344CB8AC3E}">
        <p14:creationId xmlns:p14="http://schemas.microsoft.com/office/powerpoint/2010/main" val="9131538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fontScale="92500"/>
          </a:bodyPr>
          <a:lstStyle/>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For more information </a:t>
            </a:r>
            <a:r>
              <a:rPr lang="en-US" altLang="en-US" dirty="0">
                <a:latin typeface="Arial" panose="020B0604020202020204" pitchFamily="34" charset="0"/>
                <a:ea typeface="Verdana" pitchFamily="34" charset="0"/>
                <a:cs typeface="Arial" panose="020B0604020202020204" pitchFamily="34" charset="0"/>
              </a:rPr>
              <a:t>or answers to questions </a:t>
            </a:r>
            <a:r>
              <a:rPr lang="en-US" altLang="en-US" dirty="0">
                <a:solidFill>
                  <a:srgbClr val="000000"/>
                </a:solidFill>
                <a:latin typeface="Arial" panose="020B0604020202020204" pitchFamily="34" charset="0"/>
                <a:ea typeface="Verdana" pitchFamily="34" charset="0"/>
                <a:cs typeface="Arial" panose="020B0604020202020204" pitchFamily="34" charset="0"/>
              </a:rPr>
              <a:t>please </a:t>
            </a:r>
            <a:r>
              <a:rPr lang="en-US" altLang="en-US" dirty="0">
                <a:latin typeface="Arial" panose="020B0604020202020204" pitchFamily="34" charset="0"/>
                <a:ea typeface="Verdana" pitchFamily="34" charset="0"/>
                <a:cs typeface="Arial" panose="020B0604020202020204" pitchFamily="34" charset="0"/>
              </a:rPr>
              <a:t>send questions to </a:t>
            </a:r>
            <a:r>
              <a:rPr lang="en-US" altLang="en-US" u="sng" dirty="0">
                <a:solidFill>
                  <a:srgbClr val="0000FF"/>
                </a:solidFill>
                <a:ea typeface="Verdana" pitchFamily="34" charset="0"/>
              </a:rPr>
              <a:t>r</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2"/>
              </a:rPr>
              <a:t>a-ed-pssa-keystone@pa.gov</a:t>
            </a:r>
            <a:r>
              <a:rPr lang="en-US" altLang="en-US" dirty="0">
                <a:latin typeface="Arial" panose="020B0604020202020204" pitchFamily="34" charset="0"/>
                <a:ea typeface="Verdana" pitchFamily="34" charset="0"/>
                <a:cs typeface="Arial" panose="020B0604020202020204" pitchFamily="34" charset="0"/>
              </a:rPr>
              <a:t> or to the individuals listed in “Contact Information Concerning Questions” found in the HAC. PA </a:t>
            </a:r>
            <a:r>
              <a:rPr lang="en-US" altLang="en-US" dirty="0">
                <a:ea typeface="Verdana" pitchFamily="34" charset="0"/>
              </a:rPr>
              <a:t>Customer Service at DRC is available for general questions at 800-451-7849 or </a:t>
            </a:r>
            <a:r>
              <a:rPr lang="en-US" altLang="en-US"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dirty="0">
                <a:ea typeface="Verdana" pitchFamily="34" charset="0"/>
              </a:rPr>
              <a:t>. </a:t>
            </a:r>
            <a:endParaRPr lang="en-US" dirty="0"/>
          </a:p>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You can also visit PDE’s website at </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4"/>
              </a:rPr>
              <a:t>www.education.pa.gov</a:t>
            </a:r>
            <a:r>
              <a:rPr lang="en-US" altLang="en-US" u="sng" dirty="0">
                <a:solidFill>
                  <a:srgbClr val="0000FF"/>
                </a:solidFill>
                <a:latin typeface="Arial" panose="020B0604020202020204" pitchFamily="34" charset="0"/>
                <a:ea typeface="Verdana" pitchFamily="34" charset="0"/>
                <a:cs typeface="Arial" panose="020B0604020202020204"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63</a:t>
            </a:fld>
            <a:endParaRPr lang="en-US" dirty="0"/>
          </a:p>
        </p:txBody>
      </p:sp>
    </p:spTree>
    <p:extLst>
      <p:ext uri="{BB962C8B-B14F-4D97-AF65-F5344CB8AC3E}">
        <p14:creationId xmlns:p14="http://schemas.microsoft.com/office/powerpoint/2010/main" val="357956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a:t>
            </a:fld>
            <a:endParaRPr lang="en-US" dirty="0"/>
          </a:p>
        </p:txBody>
      </p:sp>
    </p:spTree>
    <p:extLst>
      <p:ext uri="{BB962C8B-B14F-4D97-AF65-F5344CB8AC3E}">
        <p14:creationId xmlns:p14="http://schemas.microsoft.com/office/powerpoint/2010/main" val="167198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r>
              <a:rPr lang="en-US" sz="3500" dirty="0"/>
              <a:t>PDE – Pennsylvania Department of Education</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500" dirty="0"/>
              <a:t>SAC – School Assessment Coordinator </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500" dirty="0"/>
              <a:t>HAC – Handbook for Assessment Coordinators </a:t>
            </a:r>
          </a:p>
          <a:p>
            <a:pPr marL="285750" indent="-285750">
              <a:buFont typeface="Arial" panose="020B0604020202020204" pitchFamily="34" charset="0"/>
              <a:buChar char="•"/>
            </a:pPr>
            <a:r>
              <a:rPr lang="en-US" sz="3500" dirty="0">
                <a:latin typeface="Arial" panose="020B0604020202020204" pitchFamily="34" charset="0"/>
                <a:cs typeface="Arial" panose="020B0604020202020204" pitchFamily="34" charset="0"/>
              </a:rPr>
              <a:t>DFA – Directions for Administration</a:t>
            </a:r>
            <a:r>
              <a:rPr lang="en-US" sz="3600" dirty="0">
                <a:latin typeface="Arial" panose="020B0604020202020204" pitchFamily="34" charset="0"/>
                <a:cs typeface="Arial" panose="020B0604020202020204" pitchFamily="34" charset="0"/>
              </a:rPr>
              <a:t> </a:t>
            </a:r>
          </a:p>
          <a:p>
            <a:pPr marL="742950" lvl="1" indent="-285750"/>
            <a:r>
              <a:rPr lang="en-US" sz="3200" dirty="0">
                <a:latin typeface="Arial" panose="020B0604020202020204" pitchFamily="34" charset="0"/>
                <a:cs typeface="Arial" panose="020B0604020202020204" pitchFamily="34" charset="0"/>
              </a:rPr>
              <a:t>Online </a:t>
            </a:r>
          </a:p>
          <a:p>
            <a:pPr marL="742950" lvl="1" indent="-285750"/>
            <a:r>
              <a:rPr lang="en-US" sz="3200" dirty="0"/>
              <a:t>Spanish</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500" dirty="0"/>
              <a:t>PSTAT – Pennsylvania State Test Administrator Training</a:t>
            </a:r>
          </a:p>
          <a:p>
            <a:pPr marL="285750" indent="-285750"/>
            <a:r>
              <a:rPr lang="en-US" sz="3500" dirty="0"/>
              <a:t>DRC – Data Recognition Corporation</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dirty="0"/>
          </a:p>
        </p:txBody>
      </p:sp>
    </p:spTree>
    <p:extLst>
      <p:ext uri="{BB962C8B-B14F-4D97-AF65-F5344CB8AC3E}">
        <p14:creationId xmlns:p14="http://schemas.microsoft.com/office/powerpoint/2010/main" val="3507252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dirty="0"/>
          </a:p>
        </p:txBody>
      </p:sp>
    </p:spTree>
    <p:extLst>
      <p:ext uri="{BB962C8B-B14F-4D97-AF65-F5344CB8AC3E}">
        <p14:creationId xmlns:p14="http://schemas.microsoft.com/office/powerpoint/2010/main" val="3845664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4d6b4e1-a671-4dd6-b6f1-ff96368bd6b7">
      <Terms xmlns="http://schemas.microsoft.com/office/infopath/2007/PartnerControls"/>
    </lcf76f155ced4ddcb4097134ff3c332f>
    <TaxCatchAll xmlns="cc953627-79e3-4c20-8eca-a8a5f59d25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11" ma:contentTypeDescription="Create a new document." ma:contentTypeScope="" ma:versionID="45031beb6a0051b9035a4987cee0bfd9">
  <xsd:schema xmlns:xsd="http://www.w3.org/2001/XMLSchema" xmlns:xs="http://www.w3.org/2001/XMLSchema" xmlns:p="http://schemas.microsoft.com/office/2006/metadata/properties" xmlns:ns2="a4d6b4e1-a671-4dd6-b6f1-ff96368bd6b7" xmlns:ns3="cc953627-79e3-4c20-8eca-a8a5f59d25ba" targetNamespace="http://schemas.microsoft.com/office/2006/metadata/properties" ma:root="true" ma:fieldsID="a834761f2f038bdb126ac3e813ae27f0" ns2:_="" ns3:_="">
    <xsd:import namespace="a4d6b4e1-a671-4dd6-b6f1-ff96368bd6b7"/>
    <xsd:import namespace="cc953627-79e3-4c20-8eca-a8a5f59d25b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3380fc7-fa52-4f73-84dd-cd41989e36d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53627-79e3-4c20-8eca-a8a5f59d25b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d98fe64-e192-425d-b8d4-2bb1d206eb07}" ma:internalName="TaxCatchAll" ma:showField="CatchAllData" ma:web="cc953627-79e3-4c20-8eca-a8a5f59d25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cc953627-79e3-4c20-8eca-a8a5f59d25ba"/>
    <ds:schemaRef ds:uri="http://purl.org/dc/terms/"/>
    <ds:schemaRef ds:uri="http://purl.org/dc/dcmitype/"/>
    <ds:schemaRef ds:uri="http://schemas.microsoft.com/office/2006/documentManagement/types"/>
    <ds:schemaRef ds:uri="http://schemas.openxmlformats.org/package/2006/metadata/core-properties"/>
    <ds:schemaRef ds:uri="http://purl.org/dc/elements/1.1/"/>
    <ds:schemaRef ds:uri="http://www.w3.org/XML/1998/namespace"/>
    <ds:schemaRef ds:uri="http://schemas.microsoft.com/office/infopath/2007/PartnerControls"/>
    <ds:schemaRef ds:uri="a4d6b4e1-a671-4dd6-b6f1-ff96368bd6b7"/>
    <ds:schemaRef ds:uri="http://schemas.microsoft.com/office/2006/metadata/properties"/>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C6F6C99E-540C-4391-A382-97BAE961D6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cc953627-79e3-4c20-8eca-a8a5f59d2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1391</TotalTime>
  <Words>2856</Words>
  <Application>Microsoft Office PowerPoint</Application>
  <PresentationFormat>Widescreen</PresentationFormat>
  <Paragraphs>373</Paragraphs>
  <Slides>63</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Aptos</vt:lpstr>
      <vt:lpstr>Arial</vt:lpstr>
      <vt:lpstr>Calibri</vt:lpstr>
      <vt:lpstr>Courier New</vt:lpstr>
      <vt:lpstr>Segoe UI</vt:lpstr>
      <vt:lpstr>Verdana</vt:lpstr>
      <vt:lpstr>Office Theme</vt:lpstr>
      <vt:lpstr>District Assessment Coordinator Training Online Administration    Spring, 2026</vt:lpstr>
      <vt:lpstr>Spring Administration, 2026 </vt:lpstr>
      <vt:lpstr>Agenda </vt:lpstr>
      <vt:lpstr>Agenda – Page 1</vt:lpstr>
      <vt:lpstr>Agenda – Page 2 </vt:lpstr>
      <vt:lpstr>Agenda – Page 3 </vt:lpstr>
      <vt:lpstr>Acronyms </vt:lpstr>
      <vt:lpstr>Frequently Used Acronyms</vt:lpstr>
      <vt:lpstr>Changes for 2025-2026</vt:lpstr>
      <vt:lpstr>Tech Enhanced Questions</vt:lpstr>
      <vt:lpstr>Spanish Assessments </vt:lpstr>
      <vt:lpstr>Keystone Biology Exam </vt:lpstr>
      <vt:lpstr>Survey Questions</vt:lpstr>
      <vt:lpstr>Updated Accommodations  Documents</vt:lpstr>
      <vt:lpstr>Initial Materials Shipment  </vt:lpstr>
      <vt:lpstr>Additional Materials Shipment</vt:lpstr>
      <vt:lpstr>Print on Demand Information</vt:lpstr>
      <vt:lpstr>Print on Demand Requirements</vt:lpstr>
      <vt:lpstr>District Assessment Schedule </vt:lpstr>
      <vt:lpstr>District Assessment Schedule:  PSSA </vt:lpstr>
      <vt:lpstr>District Assessment Schedule:  Keystone Exams</vt:lpstr>
      <vt:lpstr>Responsibilities of DACs </vt:lpstr>
      <vt:lpstr>DACs are to Review:</vt:lpstr>
      <vt:lpstr>DAC Responsibilities</vt:lpstr>
      <vt:lpstr>Additional DAC Responsibilities</vt:lpstr>
      <vt:lpstr>DACs and SACs Will Develop:</vt:lpstr>
      <vt:lpstr>Background Applications </vt:lpstr>
      <vt:lpstr>Training Sessions to Provide</vt:lpstr>
      <vt:lpstr>Receiving Secure Materials</vt:lpstr>
      <vt:lpstr>Booklets for large print and braille</vt:lpstr>
      <vt:lpstr>Secure Materials</vt:lpstr>
      <vt:lpstr>Storage of Secure Materials </vt:lpstr>
      <vt:lpstr>Accommodations</vt:lpstr>
      <vt:lpstr>  Unique Accommodation  Assurance Process </vt:lpstr>
      <vt:lpstr>Transcribing a Student’s Responses</vt:lpstr>
      <vt:lpstr>Handling Transcriptions </vt:lpstr>
      <vt:lpstr>Additional Transcription Guidance </vt:lpstr>
      <vt:lpstr>Student Participation </vt:lpstr>
      <vt:lpstr>General Student Participation</vt:lpstr>
      <vt:lpstr>ELA Assessments for EL Students </vt:lpstr>
      <vt:lpstr>Mathematics and Science  Assessments for EL Students </vt:lpstr>
      <vt:lpstr>Special Cases</vt:lpstr>
      <vt:lpstr>Required Documents for  Religious Opt-outs </vt:lpstr>
      <vt:lpstr>PSTAT</vt:lpstr>
      <vt:lpstr>PSTAT Requirements</vt:lpstr>
      <vt:lpstr>PSTAT Certificates </vt:lpstr>
      <vt:lpstr>Directions for Administration</vt:lpstr>
      <vt:lpstr>PSSA DFAs</vt:lpstr>
      <vt:lpstr>Keystone Exam DFAs</vt:lpstr>
      <vt:lpstr>Electronic Devices</vt:lpstr>
      <vt:lpstr>Collection of Electronic Devices</vt:lpstr>
      <vt:lpstr>Steps for Reporting Violations</vt:lpstr>
      <vt:lpstr>Reviewing the Device </vt:lpstr>
      <vt:lpstr>Regeneration of the Test Ticket</vt:lpstr>
      <vt:lpstr>Other Test Security Violations</vt:lpstr>
      <vt:lpstr>Test Security Certification Statements</vt:lpstr>
      <vt:lpstr>Statements are Signed by:</vt:lpstr>
      <vt:lpstr>Certifications Signed by DAC</vt:lpstr>
      <vt:lpstr>Failure to Sign Certifications</vt:lpstr>
      <vt:lpstr>Parent Information</vt:lpstr>
      <vt:lpstr>Distribution of Parent Information</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DAC Training Online Administration Spring 2026</dc:title>
  <dc:creator>Milakovic, Dana</dc:creator>
  <cp:lastModifiedBy>Heimbach, Bunne</cp:lastModifiedBy>
  <cp:revision>8</cp:revision>
  <dcterms:created xsi:type="dcterms:W3CDTF">2022-07-06T18:28:13Z</dcterms:created>
  <dcterms:modified xsi:type="dcterms:W3CDTF">2026-02-27T17:51:24Z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