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4"/>
  </p:notesMasterIdLst>
  <p:sldIdLst>
    <p:sldId id="256" r:id="rId5"/>
    <p:sldId id="361" r:id="rId6"/>
    <p:sldId id="356" r:id="rId7"/>
    <p:sldId id="269" r:id="rId8"/>
    <p:sldId id="308" r:id="rId9"/>
    <p:sldId id="329" r:id="rId10"/>
    <p:sldId id="305" r:id="rId11"/>
    <p:sldId id="309" r:id="rId12"/>
    <p:sldId id="365" r:id="rId13"/>
    <p:sldId id="521" r:id="rId14"/>
    <p:sldId id="522" r:id="rId15"/>
    <p:sldId id="389" r:id="rId16"/>
    <p:sldId id="505" r:id="rId17"/>
    <p:sldId id="310" r:id="rId18"/>
    <p:sldId id="257" r:id="rId19"/>
    <p:sldId id="274" r:id="rId20"/>
    <p:sldId id="311" r:id="rId21"/>
    <p:sldId id="290" r:id="rId22"/>
    <p:sldId id="304" r:id="rId23"/>
    <p:sldId id="316" r:id="rId24"/>
    <p:sldId id="428" r:id="rId25"/>
    <p:sldId id="448" r:id="rId26"/>
    <p:sldId id="317" r:id="rId27"/>
    <p:sldId id="453" r:id="rId28"/>
    <p:sldId id="506" r:id="rId29"/>
    <p:sldId id="300" r:id="rId30"/>
    <p:sldId id="331" r:id="rId31"/>
    <p:sldId id="367" r:id="rId32"/>
    <p:sldId id="318" r:id="rId33"/>
    <p:sldId id="299" r:id="rId34"/>
    <p:sldId id="386" r:id="rId35"/>
    <p:sldId id="268" r:id="rId36"/>
    <p:sldId id="302" r:id="rId37"/>
    <p:sldId id="325" r:id="rId38"/>
    <p:sldId id="319" r:id="rId39"/>
    <p:sldId id="267" r:id="rId40"/>
    <p:sldId id="312" r:id="rId41"/>
    <p:sldId id="298" r:id="rId42"/>
    <p:sldId id="296" r:id="rId43"/>
    <p:sldId id="397" r:id="rId44"/>
    <p:sldId id="297" r:id="rId45"/>
    <p:sldId id="323" r:id="rId46"/>
    <p:sldId id="275" r:id="rId47"/>
    <p:sldId id="390" r:id="rId48"/>
    <p:sldId id="315" r:id="rId49"/>
    <p:sldId id="294" r:id="rId50"/>
    <p:sldId id="295" r:id="rId51"/>
    <p:sldId id="382" r:id="rId52"/>
    <p:sldId id="449" r:id="rId53"/>
    <p:sldId id="320" r:id="rId54"/>
    <p:sldId id="273" r:id="rId55"/>
    <p:sldId id="313" r:id="rId56"/>
    <p:sldId id="261" r:id="rId57"/>
    <p:sldId id="276" r:id="rId58"/>
    <p:sldId id="289" r:id="rId59"/>
    <p:sldId id="306" r:id="rId60"/>
    <p:sldId id="307" r:id="rId61"/>
    <p:sldId id="351" r:id="rId62"/>
    <p:sldId id="455" r:id="rId63"/>
    <p:sldId id="451" r:id="rId64"/>
    <p:sldId id="327" r:id="rId65"/>
    <p:sldId id="360" r:id="rId66"/>
    <p:sldId id="359" r:id="rId67"/>
    <p:sldId id="501" r:id="rId68"/>
    <p:sldId id="502" r:id="rId69"/>
    <p:sldId id="503" r:id="rId70"/>
    <p:sldId id="504" r:id="rId71"/>
    <p:sldId id="321" r:id="rId72"/>
    <p:sldId id="366" r:id="rId73"/>
    <p:sldId id="450" r:id="rId74"/>
    <p:sldId id="392" r:id="rId75"/>
    <p:sldId id="338" r:id="rId76"/>
    <p:sldId id="340" r:id="rId77"/>
    <p:sldId id="339" r:id="rId78"/>
    <p:sldId id="341" r:id="rId79"/>
    <p:sldId id="322" r:id="rId80"/>
    <p:sldId id="270" r:id="rId81"/>
    <p:sldId id="324" r:id="rId82"/>
    <p:sldId id="383" r:id="rId8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20D477-BE4F-4E04-B9BB-5227BB75F5B1}" v="3" dt="2025-03-14T22:52:41.0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3" autoAdjust="0"/>
    <p:restoredTop sz="81434" autoAdjust="0"/>
  </p:normalViewPr>
  <p:slideViewPr>
    <p:cSldViewPr snapToGrid="0">
      <p:cViewPr varScale="1">
        <p:scale>
          <a:sx n="91" d="100"/>
          <a:sy n="91" d="100"/>
        </p:scale>
        <p:origin x="1296" y="7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1384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notesMaster" Target="notesMasters/notesMaster1.xml"/><Relationship Id="rId89"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BD94993-336E-4449-87F7-E5B567E39011}" type="datetimeFigureOut">
              <a:rPr lang="en-US" smtClean="0"/>
              <a:t>3/17/2025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B012C48-CBE3-4456-858D-2A38C9D9ED43}" type="slidenum">
              <a:rPr lang="en-US" smtClean="0"/>
              <a:t>‹#›</a:t>
            </a:fld>
            <a:endParaRPr lang="en-US" dirty="0"/>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How to use this PowerPoint document:  Add school-specific information in the areas highlighted in blue. You may delete or skip slides irrelevant to your testing situation (i.e. if your school only administers Keystone Exams, delete the PSSA slides before presenting).  </a:t>
            </a:r>
            <a:endParaRPr lang="en-US" sz="12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dirty="0"/>
          </a:p>
        </p:txBody>
      </p:sp>
    </p:spTree>
    <p:extLst>
      <p:ext uri="{BB962C8B-B14F-4D97-AF65-F5344CB8AC3E}">
        <p14:creationId xmlns:p14="http://schemas.microsoft.com/office/powerpoint/2010/main" val="722598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these topics with SACs</a:t>
            </a:r>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dirty="0"/>
          </a:p>
        </p:txBody>
      </p:sp>
    </p:spTree>
    <p:extLst>
      <p:ext uri="{BB962C8B-B14F-4D97-AF65-F5344CB8AC3E}">
        <p14:creationId xmlns:p14="http://schemas.microsoft.com/office/powerpoint/2010/main" val="1616461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Discuss these topics with SACs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dirty="0"/>
          </a:p>
        </p:txBody>
      </p:sp>
    </p:spTree>
    <p:extLst>
      <p:ext uri="{BB962C8B-B14F-4D97-AF65-F5344CB8AC3E}">
        <p14:creationId xmlns:p14="http://schemas.microsoft.com/office/powerpoint/2010/main" val="1920283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20</a:t>
            </a:fld>
            <a:endParaRPr lang="en-US" dirty="0"/>
          </a:p>
        </p:txBody>
      </p:sp>
    </p:spTree>
    <p:extLst>
      <p:ext uri="{BB962C8B-B14F-4D97-AF65-F5344CB8AC3E}">
        <p14:creationId xmlns:p14="http://schemas.microsoft.com/office/powerpoint/2010/main" val="2634200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28</a:t>
            </a:fld>
            <a:endParaRPr lang="en-US" dirty="0"/>
          </a:p>
        </p:txBody>
      </p:sp>
    </p:spTree>
    <p:extLst>
      <p:ext uri="{BB962C8B-B14F-4D97-AF65-F5344CB8AC3E}">
        <p14:creationId xmlns:p14="http://schemas.microsoft.com/office/powerpoint/2010/main" val="35518465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found in the Appendix of the HAC</a:t>
            </a:r>
          </a:p>
        </p:txBody>
      </p:sp>
      <p:sp>
        <p:nvSpPr>
          <p:cNvPr id="4" name="Slide Number Placeholder 3"/>
          <p:cNvSpPr>
            <a:spLocks noGrp="1"/>
          </p:cNvSpPr>
          <p:nvPr>
            <p:ph type="sldNum" sz="quarter" idx="5"/>
          </p:nvPr>
        </p:nvSpPr>
        <p:spPr/>
        <p:txBody>
          <a:bodyPr/>
          <a:lstStyle/>
          <a:p>
            <a:fld id="{5B012C48-CBE3-4456-858D-2A38C9D9ED43}" type="slidenum">
              <a:rPr lang="en-US" smtClean="0"/>
              <a:t>38</a:t>
            </a:fld>
            <a:endParaRPr lang="en-US" dirty="0"/>
          </a:p>
        </p:txBody>
      </p:sp>
    </p:spTree>
    <p:extLst>
      <p:ext uri="{BB962C8B-B14F-4D97-AF65-F5344CB8AC3E}">
        <p14:creationId xmlns:p14="http://schemas.microsoft.com/office/powerpoint/2010/main" val="4112510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DAC signs the District Assessment Coordinator Test Security Certification Statement.</a:t>
            </a:r>
          </a:p>
          <a:p>
            <a:r>
              <a:rPr lang="en-US" dirty="0"/>
              <a:t>SAC signs the School Assessment Coordinator/Building Principal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Building Principal signs the School Assessment Coordinator/Building Principal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TAs and Proctors sign the Test Administrator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Anyone else involved in testing or who has access to secure materials signs the General Test Security Statement.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39</a:t>
            </a:fld>
            <a:endParaRPr lang="en-US" dirty="0"/>
          </a:p>
        </p:txBody>
      </p:sp>
    </p:spTree>
    <p:extLst>
      <p:ext uri="{BB962C8B-B14F-4D97-AF65-F5344CB8AC3E}">
        <p14:creationId xmlns:p14="http://schemas.microsoft.com/office/powerpoint/2010/main" val="29368740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1B374-0D47-EBD1-C6D2-F6BEA698CC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A80E7-4A00-CFFC-6859-54552EC160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135532-D514-2EF6-7E08-3D5284138272}"/>
              </a:ext>
            </a:extLst>
          </p:cNvPr>
          <p:cNvSpPr>
            <a:spLocks noGrp="1"/>
          </p:cNvSpPr>
          <p:nvPr>
            <p:ph type="body" idx="1"/>
          </p:nvPr>
        </p:nvSpPr>
        <p:spPr/>
        <p:txBody>
          <a:bodyPr/>
          <a:lstStyle/>
          <a:p>
            <a:r>
              <a:rPr lang="en-US" dirty="0"/>
              <a:t>Email the name(s) of anyone who refuses to sign the Test Security Certificate to PDE </a:t>
            </a:r>
            <a:r>
              <a:rPr lang="en-US" sz="1200"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a:extLst>
              <a:ext uri="{FF2B5EF4-FFF2-40B4-BE49-F238E27FC236}">
                <a16:creationId xmlns:a16="http://schemas.microsoft.com/office/drawing/2014/main" id="{DC1EB2F1-06A8-D5D9-946B-C9C3FE0A90F7}"/>
              </a:ext>
            </a:extLst>
          </p:cNvPr>
          <p:cNvSpPr>
            <a:spLocks noGrp="1"/>
          </p:cNvSpPr>
          <p:nvPr>
            <p:ph type="sldNum" sz="quarter" idx="5"/>
          </p:nvPr>
        </p:nvSpPr>
        <p:spPr/>
        <p:txBody>
          <a:bodyPr/>
          <a:lstStyle/>
          <a:p>
            <a:fld id="{5B012C48-CBE3-4456-858D-2A38C9D9ED43}" type="slidenum">
              <a:rPr lang="en-US" smtClean="0"/>
              <a:t>40</a:t>
            </a:fld>
            <a:endParaRPr lang="en-US"/>
          </a:p>
        </p:txBody>
      </p:sp>
    </p:spTree>
    <p:extLst>
      <p:ext uri="{BB962C8B-B14F-4D97-AF65-F5344CB8AC3E}">
        <p14:creationId xmlns:p14="http://schemas.microsoft.com/office/powerpoint/2010/main" val="946405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Signed test security certification statements may be scanned, and these electronic copies may be stored by the Chief School Administrator or designee for three years.</a:t>
            </a:r>
          </a:p>
        </p:txBody>
      </p:sp>
      <p:sp>
        <p:nvSpPr>
          <p:cNvPr id="4" name="Slide Number Placeholder 3"/>
          <p:cNvSpPr>
            <a:spLocks noGrp="1"/>
          </p:cNvSpPr>
          <p:nvPr>
            <p:ph type="sldNum" sz="quarter" idx="5"/>
          </p:nvPr>
        </p:nvSpPr>
        <p:spPr/>
        <p:txBody>
          <a:bodyPr/>
          <a:lstStyle/>
          <a:p>
            <a:fld id="{5B012C48-CBE3-4456-858D-2A38C9D9ED43}" type="slidenum">
              <a:rPr lang="en-US" smtClean="0"/>
              <a:t>41</a:t>
            </a:fld>
            <a:endParaRPr lang="en-US" dirty="0"/>
          </a:p>
        </p:txBody>
      </p:sp>
    </p:spTree>
    <p:extLst>
      <p:ext uri="{BB962C8B-B14F-4D97-AF65-F5344CB8AC3E}">
        <p14:creationId xmlns:p14="http://schemas.microsoft.com/office/powerpoint/2010/main" val="25457415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PSTAT training site will be available on 11/4/24</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43</a:t>
            </a:fld>
            <a:endParaRPr lang="en-US" dirty="0"/>
          </a:p>
        </p:txBody>
      </p:sp>
    </p:spTree>
    <p:extLst>
      <p:ext uri="{BB962C8B-B14F-4D97-AF65-F5344CB8AC3E}">
        <p14:creationId xmlns:p14="http://schemas.microsoft.com/office/powerpoint/2010/main" val="15351851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B30AD-92E5-382D-E953-DB8BFAFEE6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C261C-9AA9-6D13-9941-27D9E10328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C8514-F6C2-4521-B822-A278C745C6D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066B0AA-A335-ECBB-7743-D352EC5E3A29}"/>
              </a:ext>
            </a:extLst>
          </p:cNvPr>
          <p:cNvSpPr>
            <a:spLocks noGrp="1"/>
          </p:cNvSpPr>
          <p:nvPr>
            <p:ph type="sldNum" sz="quarter" idx="5"/>
          </p:nvPr>
        </p:nvSpPr>
        <p:spPr/>
        <p:txBody>
          <a:bodyPr/>
          <a:lstStyle/>
          <a:p>
            <a:fld id="{5B012C48-CBE3-4456-858D-2A38C9D9ED43}" type="slidenum">
              <a:rPr lang="en-US" smtClean="0"/>
              <a:t>44</a:t>
            </a:fld>
            <a:endParaRPr lang="en-US" dirty="0"/>
          </a:p>
        </p:txBody>
      </p:sp>
    </p:spTree>
    <p:extLst>
      <p:ext uri="{BB962C8B-B14F-4D97-AF65-F5344CB8AC3E}">
        <p14:creationId xmlns:p14="http://schemas.microsoft.com/office/powerpoint/2010/main" val="3187445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dirty="0"/>
          </a:p>
        </p:txBody>
      </p:sp>
    </p:spTree>
    <p:extLst>
      <p:ext uri="{BB962C8B-B14F-4D97-AF65-F5344CB8AC3E}">
        <p14:creationId xmlns:p14="http://schemas.microsoft.com/office/powerpoint/2010/main" val="3112966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HAC for additional details </a:t>
            </a:r>
          </a:p>
        </p:txBody>
      </p:sp>
      <p:sp>
        <p:nvSpPr>
          <p:cNvPr id="4" name="Slide Number Placeholder 3"/>
          <p:cNvSpPr>
            <a:spLocks noGrp="1"/>
          </p:cNvSpPr>
          <p:nvPr>
            <p:ph type="sldNum" sz="quarter" idx="5"/>
          </p:nvPr>
        </p:nvSpPr>
        <p:spPr/>
        <p:txBody>
          <a:bodyPr/>
          <a:lstStyle/>
          <a:p>
            <a:fld id="{5B012C48-CBE3-4456-858D-2A38C9D9ED43}" type="slidenum">
              <a:rPr lang="en-US" smtClean="0"/>
              <a:t>47</a:t>
            </a:fld>
            <a:endParaRPr lang="en-US" dirty="0"/>
          </a:p>
        </p:txBody>
      </p:sp>
    </p:spTree>
    <p:extLst>
      <p:ext uri="{BB962C8B-B14F-4D97-AF65-F5344CB8AC3E}">
        <p14:creationId xmlns:p14="http://schemas.microsoft.com/office/powerpoint/2010/main" val="32584824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Directions for Administration booklets vary by grade level, subject and mode of administration (paper or online).  Directions for Administration for Keystone Exams vary by mode of administration only </a:t>
            </a:r>
            <a:r>
              <a:rPr lang="en-US"/>
              <a:t>- all </a:t>
            </a:r>
            <a:r>
              <a:rPr lang="en-US" dirty="0"/>
              <a:t>content areas are located in the same booklet. </a:t>
            </a:r>
          </a:p>
        </p:txBody>
      </p:sp>
      <p:sp>
        <p:nvSpPr>
          <p:cNvPr id="4" name="Slide Number Placeholder 3"/>
          <p:cNvSpPr>
            <a:spLocks noGrp="1"/>
          </p:cNvSpPr>
          <p:nvPr>
            <p:ph type="sldNum" sz="quarter" idx="5"/>
          </p:nvPr>
        </p:nvSpPr>
        <p:spPr/>
        <p:txBody>
          <a:bodyPr/>
          <a:lstStyle/>
          <a:p>
            <a:fld id="{5B012C48-CBE3-4456-858D-2A38C9D9ED43}" type="slidenum">
              <a:rPr lang="en-US" smtClean="0"/>
              <a:t>51</a:t>
            </a:fld>
            <a:endParaRPr lang="en-US" dirty="0"/>
          </a:p>
        </p:txBody>
      </p:sp>
    </p:spTree>
    <p:extLst>
      <p:ext uri="{BB962C8B-B14F-4D97-AF65-F5344CB8AC3E}">
        <p14:creationId xmlns:p14="http://schemas.microsoft.com/office/powerpoint/2010/main" val="15645174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a:t>
            </a:r>
          </a:p>
        </p:txBody>
      </p:sp>
      <p:sp>
        <p:nvSpPr>
          <p:cNvPr id="4" name="Slide Number Placeholder 3"/>
          <p:cNvSpPr>
            <a:spLocks noGrp="1"/>
          </p:cNvSpPr>
          <p:nvPr>
            <p:ph type="sldNum" sz="quarter" idx="5"/>
          </p:nvPr>
        </p:nvSpPr>
        <p:spPr/>
        <p:txBody>
          <a:bodyPr/>
          <a:lstStyle/>
          <a:p>
            <a:fld id="{5B012C48-CBE3-4456-858D-2A38C9D9ED43}" type="slidenum">
              <a:rPr lang="en-US" smtClean="0"/>
              <a:t>53</a:t>
            </a:fld>
            <a:endParaRPr lang="en-US" dirty="0"/>
          </a:p>
        </p:txBody>
      </p:sp>
    </p:spTree>
    <p:extLst>
      <p:ext uri="{BB962C8B-B14F-4D97-AF65-F5344CB8AC3E}">
        <p14:creationId xmlns:p14="http://schemas.microsoft.com/office/powerpoint/2010/main" val="13310991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TAs or Proctors should review the Code of Conduct with all students prior to test administration. </a:t>
            </a:r>
          </a:p>
        </p:txBody>
      </p:sp>
      <p:sp>
        <p:nvSpPr>
          <p:cNvPr id="4" name="Slide Number Placeholder 3"/>
          <p:cNvSpPr>
            <a:spLocks noGrp="1"/>
          </p:cNvSpPr>
          <p:nvPr>
            <p:ph type="sldNum" sz="quarter" idx="5"/>
          </p:nvPr>
        </p:nvSpPr>
        <p:spPr/>
        <p:txBody>
          <a:bodyPr/>
          <a:lstStyle/>
          <a:p>
            <a:fld id="{5B012C48-CBE3-4456-858D-2A38C9D9ED43}" type="slidenum">
              <a:rPr lang="en-US" smtClean="0"/>
              <a:t>54</a:t>
            </a:fld>
            <a:endParaRPr lang="en-US" dirty="0"/>
          </a:p>
        </p:txBody>
      </p:sp>
    </p:spTree>
    <p:extLst>
      <p:ext uri="{BB962C8B-B14F-4D97-AF65-F5344CB8AC3E}">
        <p14:creationId xmlns:p14="http://schemas.microsoft.com/office/powerpoint/2010/main" val="1960836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students must take the Algebra I, Biology and Literature Keystone Exam by spring of grade 11.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Students in Keystone Exam trigger courses should take the Keystone Exam at the end of the course. In addition, all three Keystone Exams need to be completed at the end of the grade 11 year. Some students may not complete all three trigger courses.</a:t>
            </a:r>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55</a:t>
            </a:fld>
            <a:endParaRPr lang="en-US" dirty="0"/>
          </a:p>
        </p:txBody>
      </p:sp>
    </p:spTree>
    <p:extLst>
      <p:ext uri="{BB962C8B-B14F-4D97-AF65-F5344CB8AC3E}">
        <p14:creationId xmlns:p14="http://schemas.microsoft.com/office/powerpoint/2010/main" val="15832278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a:t>
            </a:r>
          </a:p>
        </p:txBody>
      </p:sp>
      <p:sp>
        <p:nvSpPr>
          <p:cNvPr id="4" name="Slide Number Placeholder 3"/>
          <p:cNvSpPr>
            <a:spLocks noGrp="1"/>
          </p:cNvSpPr>
          <p:nvPr>
            <p:ph type="sldNum" sz="quarter" idx="5"/>
          </p:nvPr>
        </p:nvSpPr>
        <p:spPr/>
        <p:txBody>
          <a:bodyPr/>
          <a:lstStyle/>
          <a:p>
            <a:fld id="{5B012C48-CBE3-4456-858D-2A38C9D9ED43}" type="slidenum">
              <a:rPr lang="en-US" smtClean="0"/>
              <a:t>56</a:t>
            </a:fld>
            <a:endParaRPr lang="en-US" dirty="0"/>
          </a:p>
        </p:txBody>
      </p:sp>
    </p:spTree>
    <p:extLst>
      <p:ext uri="{BB962C8B-B14F-4D97-AF65-F5344CB8AC3E}">
        <p14:creationId xmlns:p14="http://schemas.microsoft.com/office/powerpoint/2010/main" val="17739930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  All SACs should have copies of these documents.</a:t>
            </a:r>
          </a:p>
        </p:txBody>
      </p:sp>
      <p:sp>
        <p:nvSpPr>
          <p:cNvPr id="4" name="Slide Number Placeholder 3"/>
          <p:cNvSpPr>
            <a:spLocks noGrp="1"/>
          </p:cNvSpPr>
          <p:nvPr>
            <p:ph type="sldNum" sz="quarter" idx="5"/>
          </p:nvPr>
        </p:nvSpPr>
        <p:spPr/>
        <p:txBody>
          <a:bodyPr/>
          <a:lstStyle/>
          <a:p>
            <a:fld id="{5B012C48-CBE3-4456-858D-2A38C9D9ED43}" type="slidenum">
              <a:rPr lang="en-US" smtClean="0"/>
              <a:t>57</a:t>
            </a:fld>
            <a:endParaRPr lang="en-US" dirty="0"/>
          </a:p>
        </p:txBody>
      </p:sp>
    </p:spTree>
    <p:extLst>
      <p:ext uri="{BB962C8B-B14F-4D97-AF65-F5344CB8AC3E}">
        <p14:creationId xmlns:p14="http://schemas.microsoft.com/office/powerpoint/2010/main" val="36425528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Accommodations Manual can be found on the PDE website</a:t>
            </a:r>
          </a:p>
        </p:txBody>
      </p:sp>
      <p:sp>
        <p:nvSpPr>
          <p:cNvPr id="4" name="Slide Number Placeholder 3"/>
          <p:cNvSpPr>
            <a:spLocks noGrp="1"/>
          </p:cNvSpPr>
          <p:nvPr>
            <p:ph type="sldNum" sz="quarter" idx="5"/>
          </p:nvPr>
        </p:nvSpPr>
        <p:spPr/>
        <p:txBody>
          <a:bodyPr/>
          <a:lstStyle/>
          <a:p>
            <a:fld id="{5B012C48-CBE3-4456-858D-2A38C9D9ED43}" type="slidenum">
              <a:rPr lang="en-US" smtClean="0"/>
              <a:t>59</a:t>
            </a:fld>
            <a:endParaRPr lang="en-US" dirty="0"/>
          </a:p>
        </p:txBody>
      </p:sp>
    </p:spTree>
    <p:extLst>
      <p:ext uri="{BB962C8B-B14F-4D97-AF65-F5344CB8AC3E}">
        <p14:creationId xmlns:p14="http://schemas.microsoft.com/office/powerpoint/2010/main" val="33080830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101B6-FF22-84BF-8EF6-D35817B79C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3A762C-8930-5802-3833-508E7699A8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C1C251-0D82-82B0-7EBC-220A39F29AF1}"/>
              </a:ext>
            </a:extLst>
          </p:cNvPr>
          <p:cNvSpPr>
            <a:spLocks noGrp="1"/>
          </p:cNvSpPr>
          <p:nvPr>
            <p:ph type="body" idx="1"/>
          </p:nvPr>
        </p:nvSpPr>
        <p:spPr/>
        <p:txBody>
          <a:bodyPr/>
          <a:lstStyle/>
          <a:p>
            <a:r>
              <a:rPr lang="en-US" dirty="0"/>
              <a:t>The Accommodations Manual can be found on the PDE website</a:t>
            </a:r>
          </a:p>
        </p:txBody>
      </p:sp>
      <p:sp>
        <p:nvSpPr>
          <p:cNvPr id="4" name="Slide Number Placeholder 3">
            <a:extLst>
              <a:ext uri="{FF2B5EF4-FFF2-40B4-BE49-F238E27FC236}">
                <a16:creationId xmlns:a16="http://schemas.microsoft.com/office/drawing/2014/main" id="{35CF12B3-3E94-3164-345C-A05FAE30FE89}"/>
              </a:ext>
            </a:extLst>
          </p:cNvPr>
          <p:cNvSpPr>
            <a:spLocks noGrp="1"/>
          </p:cNvSpPr>
          <p:nvPr>
            <p:ph type="sldNum" sz="quarter" idx="5"/>
          </p:nvPr>
        </p:nvSpPr>
        <p:spPr/>
        <p:txBody>
          <a:bodyPr/>
          <a:lstStyle/>
          <a:p>
            <a:fld id="{5B012C48-CBE3-4456-858D-2A38C9D9ED43}" type="slidenum">
              <a:rPr lang="en-US" smtClean="0"/>
              <a:t>60</a:t>
            </a:fld>
            <a:endParaRPr lang="en-US" dirty="0"/>
          </a:p>
        </p:txBody>
      </p:sp>
    </p:spTree>
    <p:extLst>
      <p:ext uri="{BB962C8B-B14F-4D97-AF65-F5344CB8AC3E}">
        <p14:creationId xmlns:p14="http://schemas.microsoft.com/office/powerpoint/2010/main" val="3108083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61</a:t>
            </a:fld>
            <a:endParaRPr lang="en-US"/>
          </a:p>
        </p:txBody>
      </p:sp>
    </p:spTree>
    <p:extLst>
      <p:ext uri="{BB962C8B-B14F-4D97-AF65-F5344CB8AC3E}">
        <p14:creationId xmlns:p14="http://schemas.microsoft.com/office/powerpoint/2010/main" val="4275586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dirty="0"/>
          </a:p>
        </p:txBody>
      </p:sp>
    </p:spTree>
    <p:extLst>
      <p:ext uri="{BB962C8B-B14F-4D97-AF65-F5344CB8AC3E}">
        <p14:creationId xmlns:p14="http://schemas.microsoft.com/office/powerpoint/2010/main" val="30437617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62</a:t>
            </a:fld>
            <a:endParaRPr lang="en-US"/>
          </a:p>
        </p:txBody>
      </p:sp>
    </p:spTree>
    <p:extLst>
      <p:ext uri="{BB962C8B-B14F-4D97-AF65-F5344CB8AC3E}">
        <p14:creationId xmlns:p14="http://schemas.microsoft.com/office/powerpoint/2010/main" val="39340925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63</a:t>
            </a:fld>
            <a:endParaRPr lang="en-US"/>
          </a:p>
        </p:txBody>
      </p:sp>
    </p:spTree>
    <p:extLst>
      <p:ext uri="{BB962C8B-B14F-4D97-AF65-F5344CB8AC3E}">
        <p14:creationId xmlns:p14="http://schemas.microsoft.com/office/powerpoint/2010/main" val="16557530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65</a:t>
            </a:fld>
            <a:endParaRPr lang="en-US"/>
          </a:p>
        </p:txBody>
      </p:sp>
    </p:spTree>
    <p:extLst>
      <p:ext uri="{BB962C8B-B14F-4D97-AF65-F5344CB8AC3E}">
        <p14:creationId xmlns:p14="http://schemas.microsoft.com/office/powerpoint/2010/main" val="37169674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66</a:t>
            </a:fld>
            <a:endParaRPr lang="en-US"/>
          </a:p>
        </p:txBody>
      </p:sp>
    </p:spTree>
    <p:extLst>
      <p:ext uri="{BB962C8B-B14F-4D97-AF65-F5344CB8AC3E}">
        <p14:creationId xmlns:p14="http://schemas.microsoft.com/office/powerpoint/2010/main" val="28362724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171EF-5A1C-E6B1-4BBE-FF05B74BE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10206F-8BEF-14F1-0558-EEA61A877D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539BD-4607-E336-F9E0-920CEE12343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411E23-D52F-40D4-B382-1E2609FE8C33}"/>
              </a:ext>
            </a:extLst>
          </p:cNvPr>
          <p:cNvSpPr>
            <a:spLocks noGrp="1"/>
          </p:cNvSpPr>
          <p:nvPr>
            <p:ph type="sldNum" sz="quarter" idx="5"/>
          </p:nvPr>
        </p:nvSpPr>
        <p:spPr/>
        <p:txBody>
          <a:bodyPr/>
          <a:lstStyle/>
          <a:p>
            <a:fld id="{5B012C48-CBE3-4456-858D-2A38C9D9ED43}" type="slidenum">
              <a:rPr lang="en-US" smtClean="0"/>
              <a:t>67</a:t>
            </a:fld>
            <a:endParaRPr lang="en-US"/>
          </a:p>
        </p:txBody>
      </p:sp>
    </p:spTree>
    <p:extLst>
      <p:ext uri="{BB962C8B-B14F-4D97-AF65-F5344CB8AC3E}">
        <p14:creationId xmlns:p14="http://schemas.microsoft.com/office/powerpoint/2010/main" val="9828235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72</a:t>
            </a:fld>
            <a:endParaRPr lang="en-US"/>
          </a:p>
        </p:txBody>
      </p:sp>
    </p:spTree>
    <p:extLst>
      <p:ext uri="{BB962C8B-B14F-4D97-AF65-F5344CB8AC3E}">
        <p14:creationId xmlns:p14="http://schemas.microsoft.com/office/powerpoint/2010/main" val="33076431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73</a:t>
            </a:fld>
            <a:endParaRPr lang="en-US"/>
          </a:p>
        </p:txBody>
      </p:sp>
    </p:spTree>
    <p:extLst>
      <p:ext uri="{BB962C8B-B14F-4D97-AF65-F5344CB8AC3E}">
        <p14:creationId xmlns:p14="http://schemas.microsoft.com/office/powerpoint/2010/main" val="5748915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74</a:t>
            </a:fld>
            <a:endParaRPr lang="en-US"/>
          </a:p>
        </p:txBody>
      </p:sp>
    </p:spTree>
    <p:extLst>
      <p:ext uri="{BB962C8B-B14F-4D97-AF65-F5344CB8AC3E}">
        <p14:creationId xmlns:p14="http://schemas.microsoft.com/office/powerpoint/2010/main" val="21231823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75</a:t>
            </a:fld>
            <a:endParaRPr lang="en-US"/>
          </a:p>
        </p:txBody>
      </p:sp>
    </p:spTree>
    <p:extLst>
      <p:ext uri="{BB962C8B-B14F-4D97-AF65-F5344CB8AC3E}">
        <p14:creationId xmlns:p14="http://schemas.microsoft.com/office/powerpoint/2010/main" val="3760309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1DB046-80F8-D287-E6ED-8F04E5E04B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7E48C8-545D-54C8-63E3-ECC1D7F6D9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A5A305-87D7-3C4D-6D3D-B17C3E7DEB7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59204AF-D65A-6915-8409-DCB1C4BF94D0}"/>
              </a:ext>
            </a:extLst>
          </p:cNvPr>
          <p:cNvSpPr>
            <a:spLocks noGrp="1"/>
          </p:cNvSpPr>
          <p:nvPr>
            <p:ph type="sldNum" sz="quarter" idx="5"/>
          </p:nvPr>
        </p:nvSpPr>
        <p:spPr/>
        <p:txBody>
          <a:bodyPr/>
          <a:lstStyle/>
          <a:p>
            <a:fld id="{5B012C48-CBE3-4456-858D-2A38C9D9ED43}" type="slidenum">
              <a:rPr lang="en-US" smtClean="0"/>
              <a:t>10</a:t>
            </a:fld>
            <a:endParaRPr lang="en-US" dirty="0"/>
          </a:p>
        </p:txBody>
      </p:sp>
    </p:spTree>
    <p:extLst>
      <p:ext uri="{BB962C8B-B14F-4D97-AF65-F5344CB8AC3E}">
        <p14:creationId xmlns:p14="http://schemas.microsoft.com/office/powerpoint/2010/main" val="3656983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4A88B-429B-FD24-2A41-F62377CA27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16A5AE-5BB6-626E-8885-B5947D658F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FB3112-591C-6A30-A44D-CEFAA6DC0DC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2D9A4AF-CB3E-F3C6-AB07-EA29229F870A}"/>
              </a:ext>
            </a:extLst>
          </p:cNvPr>
          <p:cNvSpPr>
            <a:spLocks noGrp="1"/>
          </p:cNvSpPr>
          <p:nvPr>
            <p:ph type="sldNum" sz="quarter" idx="5"/>
          </p:nvPr>
        </p:nvSpPr>
        <p:spPr/>
        <p:txBody>
          <a:bodyPr/>
          <a:lstStyle/>
          <a:p>
            <a:fld id="{5B012C48-CBE3-4456-858D-2A38C9D9ED43}" type="slidenum">
              <a:rPr lang="en-US" smtClean="0"/>
              <a:t>11</a:t>
            </a:fld>
            <a:endParaRPr lang="en-US" dirty="0"/>
          </a:p>
        </p:txBody>
      </p:sp>
    </p:spTree>
    <p:extLst>
      <p:ext uri="{BB962C8B-B14F-4D97-AF65-F5344CB8AC3E}">
        <p14:creationId xmlns:p14="http://schemas.microsoft.com/office/powerpoint/2010/main" val="980369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D11F3-B0E2-901A-9C59-EB9C5BC1E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2A7B01-578B-DA7C-852C-CAE78E4271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B4AC6-9FDC-2B52-9E38-8ECE17B449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7994CDC-F989-F3AC-3132-6E18463AD2EE}"/>
              </a:ext>
            </a:extLst>
          </p:cNvPr>
          <p:cNvSpPr>
            <a:spLocks noGrp="1"/>
          </p:cNvSpPr>
          <p:nvPr>
            <p:ph type="sldNum" sz="quarter" idx="5"/>
          </p:nvPr>
        </p:nvSpPr>
        <p:spPr/>
        <p:txBody>
          <a:bodyPr/>
          <a:lstStyle/>
          <a:p>
            <a:fld id="{5B012C48-CBE3-4456-858D-2A38C9D9ED43}" type="slidenum">
              <a:rPr lang="en-US" smtClean="0"/>
              <a:t>12</a:t>
            </a:fld>
            <a:endParaRPr lang="en-US" dirty="0"/>
          </a:p>
        </p:txBody>
      </p:sp>
    </p:spTree>
    <p:extLst>
      <p:ext uri="{BB962C8B-B14F-4D97-AF65-F5344CB8AC3E}">
        <p14:creationId xmlns:p14="http://schemas.microsoft.com/office/powerpoint/2010/main" val="2956396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1292464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Consult the PDE website for the state assessment window</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2031662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the PDE website for the state assessment window</a:t>
            </a:r>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dirty="0"/>
          </a:p>
        </p:txBody>
      </p:sp>
    </p:spTree>
    <p:extLst>
      <p:ext uri="{BB962C8B-B14F-4D97-AF65-F5344CB8AC3E}">
        <p14:creationId xmlns:p14="http://schemas.microsoft.com/office/powerpoint/2010/main" val="27231985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E406486C-7D77-4EE3-A303-A18C4C0BEED5}" type="datetime1">
              <a:rPr lang="en-US" smtClean="0"/>
              <a:t>3/17/2025</a:t>
            </a:fld>
            <a:endParaRPr lang="en-US" dirty="0"/>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3EA795A8-8EEE-4E45-B8B1-01683563603C}" type="datetime1">
              <a:rPr lang="en-US" smtClean="0"/>
              <a:t>3/17/2025</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CCE6727E-4CF2-49A8-B5D6-B04585F2CC0E}" type="datetime1">
              <a:rPr lang="en-US" smtClean="0"/>
              <a:t>3/17/2025</a:t>
            </a:fld>
            <a:endParaRPr lang="en-US" dirty="0"/>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7A264754-4ADD-49E4-9657-2D042D02AAB8}" type="datetime1">
              <a:rPr lang="en-US" smtClean="0"/>
              <a:t>3/17/2025</a:t>
            </a:fld>
            <a:endParaRPr lang="en-US" dirty="0"/>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lstStyle>
            <a:lvl1pPr>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4DB8D61-9786-4A4D-B53B-332C749EB351}" type="datetime1">
              <a:rPr lang="en-US" smtClean="0"/>
              <a:t>3/17/2025</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latin typeface="Arial" panose="020B0604020202020204" pitchFamily="34" charset="0"/>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25997EB6-29AB-44CB-B617-03B67B0591D6}" type="datetime1">
              <a:rPr lang="en-US" smtClean="0"/>
              <a:t>3/17/2025</a:t>
            </a:fld>
            <a:endParaRPr lang="en-US" dirty="0"/>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27391793-60E1-4876-97CF-D6C10F5C3F57}" type="datetime1">
              <a:rPr lang="en-US" smtClean="0"/>
              <a:t>3/17/2025</a:t>
            </a:fld>
            <a:endParaRPr lang="en-US" dirty="0"/>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A659ECBF-743B-407C-85BE-C403042C7A09}" type="datetime1">
              <a:rPr lang="en-US" smtClean="0"/>
              <a:t>3/17/2025</a:t>
            </a:fld>
            <a:endParaRPr lang="en-US" dirty="0"/>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55EEF64A-473B-42C6-94F9-8F5C981D6356}" type="datetime1">
              <a:rPr lang="en-US" smtClean="0"/>
              <a:t>3/17/2025</a:t>
            </a:fld>
            <a:endParaRPr lang="en-US" dirty="0"/>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8374C966-735F-47FF-9770-F7D3E5BF4E6F}" type="datetime1">
              <a:rPr lang="en-US" smtClean="0"/>
              <a:t>3/17/2025</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72C9136-5416-4D95-B11C-8B31AB6A4741}" type="datetime1">
              <a:rPr lang="en-US" smtClean="0"/>
              <a:t>3/17/2025</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D59D6BAD-4B36-464B-86DF-E19C2E2861FD}" type="datetime1">
              <a:rPr lang="en-US" smtClean="0"/>
              <a:t>3/17/2025</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B1FAA264-22A6-457C-99B0-5C796ADC2667}" type="datetime1">
              <a:rPr lang="en-US" smtClean="0"/>
              <a:t>3/17/2025</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160C7-812D-4EB8-9F47-8332FC9C225E}" type="datetime1">
              <a:rPr lang="en-US" smtClean="0"/>
              <a:t>3/17/2025</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bte.drcedirect.com/PA/portals/p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a.gov/en/agencies/education/programs-and-services/instruction/elementary-and-secondary-education/curriculum/science/science-standard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pa.gov/content/dam/copapwp-pagov/en/education/documents/instruction/assessment-and-accountability/pssa/accommodations/read%20aloud%20and%20scribing%20guidelines.pdf" TargetMode="External"/><Relationship Id="rId3" Type="http://schemas.openxmlformats.org/officeDocument/2006/relationships/hyperlink" Target="https://www.education.pa.gov/K-12/Assessment%20and%20Accountability/PSSA/Pages/TestingInformation.aspx" TargetMode="External"/><Relationship Id="rId7" Type="http://schemas.openxmlformats.org/officeDocument/2006/relationships/hyperlink" Target="https://www.pa.gov/content/dam/copapwp-pagov/en/education/documents/instruction/assessment-and-accountability/pssa/accommodations/accommodations%20guidelines%20for%20els.pdf" TargetMode="External"/><Relationship Id="rId12" Type="http://schemas.openxmlformats.org/officeDocument/2006/relationships/hyperlink" Target="https://www.pa.gov/content/dam/copapwp-pagov/en/education/documents/instruction/assessment-and-accountability/pssa/accommodations/confidentiality%20agreement%20for%20language%20interpreters%20form.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pa.gov/content/dam/copapwp-pagov/en/education/documents/instruction/assessment-and-accountability/pssa/accommodations/accommodations%20guidelines%20for%20pssa%20and%20keystone%20exams.pdf" TargetMode="External"/><Relationship Id="rId11" Type="http://schemas.openxmlformats.org/officeDocument/2006/relationships/hyperlink" Target="https://www.pa.gov/content/dam/copapwp-pagov/en/education/documents/instruction/assessment-and-accountability/pssa/accommodations/unique%20accommodation%20assurance.pdf" TargetMode="External"/><Relationship Id="rId5" Type="http://schemas.openxmlformats.org/officeDocument/2006/relationships/hyperlink" Target="https://www.youtube.com/watch?v=OXM0gEV6Elo" TargetMode="External"/><Relationship Id="rId10" Type="http://schemas.openxmlformats.org/officeDocument/2006/relationships/hyperlink" Target="https://www.pa.gov/content/dam/copapwp-pagov/en/education/documents/instruction/assessment-and-accountability/pssa/accommodations/supplemental%20guidelines%20for%20asl%20in%20the%20vsl.pdf" TargetMode="External"/><Relationship Id="rId4" Type="http://schemas.openxmlformats.org/officeDocument/2006/relationships/hyperlink" Target="https://www.pa.gov/content/dam/copapwp-pagov/en/education/documents/instruction/assessment-and-accountability/pssa/accommodations/accommodations%20for%20keystone%20and%20pssa%20webinar.pdf" TargetMode="External"/><Relationship Id="rId9" Type="http://schemas.openxmlformats.org/officeDocument/2006/relationships/hyperlink" Target="https://www.pa.gov/en/agencies/education/programs-and-services/instruction/elementary-and-secondary-education/assessment-and-accountability/pennsylvania-system-of-school-assessment-pssa/guidelines-mixed-mode.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sites.google.com/datarecognitioncorp.com/psa-assessments/home?authuser=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sites.google.com/datarecognitioncorp.com/psa-assessments/home?authuser=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mailto:rgift@pa.gov"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www.pstattraining.ne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hyperlink" Target="https://www.drcedirect.com/all/eca-portal-v2-ui/#/login/PA"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hyperlink" Target="mailto:ra-eduniqueaccom@pa.gov"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education.pa.gov/K-12/Assessment%20and%20Accountability/PSSA/Pages/TestingInformation.aspx"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hyperlink" Target="https://www.pa.gov/content/dam/copapwp-pagov/en/education/documents/instruction/assessment-and-accountability/pssa/pennsylvania%20calculator%20polic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4.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5.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3" Type="http://schemas.openxmlformats.org/officeDocument/2006/relationships/hyperlink" Target="mailto:pacustomerservice@datarecognitioncorp.com" TargetMode="External"/><Relationship Id="rId2" Type="http://schemas.openxmlformats.org/officeDocument/2006/relationships/hyperlink" Target="mailto:Ra-ed-pssa-keystone@pa.gov" TargetMode="External"/><Relationship Id="rId1" Type="http://schemas.openxmlformats.org/officeDocument/2006/relationships/slideLayout" Target="../slideLayouts/slideLayout13.xml"/><Relationship Id="rId4" Type="http://schemas.openxmlformats.org/officeDocument/2006/relationships/hyperlink" Target="http://www.education.pa.gov/"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485386" y="2090309"/>
            <a:ext cx="9182614" cy="2811222"/>
          </a:xfrm>
        </p:spPr>
        <p:txBody>
          <a:bodyPr>
            <a:normAutofit/>
          </a:bodyPr>
          <a:lstStyle/>
          <a:p>
            <a:r>
              <a:rPr lang="en-US" sz="4800" dirty="0"/>
              <a:t>District Assessment Coordinator Training Session for </a:t>
            </a:r>
            <a:br>
              <a:rPr lang="en-US" sz="4800" dirty="0"/>
            </a:br>
            <a:r>
              <a:rPr lang="en-US" sz="4800" dirty="0"/>
              <a:t>School Assessment Coordinators</a:t>
            </a:r>
            <a:br>
              <a:rPr lang="en-US" sz="4800" dirty="0"/>
            </a:br>
            <a:r>
              <a:rPr lang="en-US" sz="2800" dirty="0"/>
              <a:t>Online Administration  </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a:xfrm>
            <a:off x="1524000" y="5301342"/>
            <a:ext cx="9144000" cy="655197"/>
          </a:xfrm>
        </p:spPr>
        <p:txBody>
          <a:bodyPr/>
          <a:lstStyle/>
          <a:p>
            <a:r>
              <a:rPr lang="en-US" dirty="0">
                <a:highlight>
                  <a:srgbClr val="00FFFF"/>
                </a:highlight>
              </a:rPr>
              <a:t>Enter</a:t>
            </a:r>
            <a:r>
              <a:rPr lang="en-US" dirty="0"/>
              <a:t> the Date Presentation is Given</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07F769-668A-ED46-6A0B-98E502BC5C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FC082E-980D-82A0-BE24-1305DBC2A719}"/>
              </a:ext>
            </a:extLst>
          </p:cNvPr>
          <p:cNvSpPr>
            <a:spLocks noGrp="1"/>
          </p:cNvSpPr>
          <p:nvPr>
            <p:ph type="title"/>
          </p:nvPr>
        </p:nvSpPr>
        <p:spPr/>
        <p:txBody>
          <a:bodyPr>
            <a:normAutofit/>
          </a:bodyPr>
          <a:lstStyle/>
          <a:p>
            <a:r>
              <a:rPr lang="en-US" dirty="0"/>
              <a:t>Changes for 2024-2025: </a:t>
            </a:r>
            <a:br>
              <a:rPr lang="en-US" dirty="0"/>
            </a:br>
            <a:r>
              <a:rPr lang="en-US" dirty="0"/>
              <a:t>Survey Questions</a:t>
            </a:r>
          </a:p>
        </p:txBody>
      </p:sp>
      <p:sp>
        <p:nvSpPr>
          <p:cNvPr id="3" name="Content Placeholder 2">
            <a:extLst>
              <a:ext uri="{FF2B5EF4-FFF2-40B4-BE49-F238E27FC236}">
                <a16:creationId xmlns:a16="http://schemas.microsoft.com/office/drawing/2014/main" id="{A7E0E27E-1EEC-BF67-07C7-33114E8E51C9}"/>
              </a:ext>
            </a:extLst>
          </p:cNvPr>
          <p:cNvSpPr>
            <a:spLocks noGrp="1"/>
          </p:cNvSpPr>
          <p:nvPr>
            <p:ph idx="1"/>
          </p:nvPr>
        </p:nvSpPr>
        <p:spPr/>
        <p:txBody>
          <a:bodyPr>
            <a:normAutofit lnSpcReduction="10000"/>
          </a:bodyPr>
          <a:lstStyle/>
          <a:p>
            <a:r>
              <a:rPr lang="en-US" dirty="0"/>
              <a:t>Students will see 3 quick survey questions after they complete the assessment. </a:t>
            </a:r>
          </a:p>
          <a:p>
            <a:r>
              <a:rPr lang="en-US" dirty="0"/>
              <a:t>“While completing the assessment, did you use</a:t>
            </a:r>
          </a:p>
          <a:p>
            <a:pPr lvl="1"/>
            <a:r>
              <a:rPr lang="en-US" dirty="0"/>
              <a:t>An external keyboard? yes/no </a:t>
            </a:r>
          </a:p>
          <a:p>
            <a:pPr lvl="1"/>
            <a:r>
              <a:rPr lang="en-US" dirty="0"/>
              <a:t>A mouse? yes/no </a:t>
            </a:r>
          </a:p>
          <a:p>
            <a:pPr lvl="1"/>
            <a:r>
              <a:rPr lang="en-US" dirty="0"/>
              <a:t>A stylus? yes/no”</a:t>
            </a:r>
          </a:p>
          <a:p>
            <a:r>
              <a:rPr lang="en-US" dirty="0"/>
              <a:t>Students may use a keyboard, mouse or stylus (not a smart pen or digital pen) when completing the assessment. This has always been the case. We are collecting data on how many students use these.</a:t>
            </a:r>
          </a:p>
          <a:p>
            <a:r>
              <a:rPr lang="en-US" dirty="0"/>
              <a:t>The device may be student or school owned.</a:t>
            </a:r>
          </a:p>
          <a:p>
            <a:endParaRPr lang="en-US" dirty="0"/>
          </a:p>
        </p:txBody>
      </p:sp>
      <p:sp>
        <p:nvSpPr>
          <p:cNvPr id="4" name="Slide Number Placeholder 3">
            <a:extLst>
              <a:ext uri="{FF2B5EF4-FFF2-40B4-BE49-F238E27FC236}">
                <a16:creationId xmlns:a16="http://schemas.microsoft.com/office/drawing/2014/main" id="{53BEDC78-FDE7-0DEC-C5D7-379EF79667BC}"/>
              </a:ext>
            </a:extLst>
          </p:cNvPr>
          <p:cNvSpPr>
            <a:spLocks noGrp="1"/>
          </p:cNvSpPr>
          <p:nvPr>
            <p:ph type="sldNum" sz="quarter" idx="12"/>
          </p:nvPr>
        </p:nvSpPr>
        <p:spPr/>
        <p:txBody>
          <a:bodyPr/>
          <a:lstStyle/>
          <a:p>
            <a:fld id="{B24F5015-3417-4B27-A586-E4CCF4D77832}" type="slidenum">
              <a:rPr lang="en-US" smtClean="0"/>
              <a:t>10</a:t>
            </a:fld>
            <a:endParaRPr lang="en-US" dirty="0"/>
          </a:p>
        </p:txBody>
      </p:sp>
    </p:spTree>
    <p:extLst>
      <p:ext uri="{BB962C8B-B14F-4D97-AF65-F5344CB8AC3E}">
        <p14:creationId xmlns:p14="http://schemas.microsoft.com/office/powerpoint/2010/main" val="3354490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1AD69C-DC70-0D08-65B1-81C2990137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534799-79EE-2F94-895E-1219E8D37864}"/>
              </a:ext>
            </a:extLst>
          </p:cNvPr>
          <p:cNvSpPr>
            <a:spLocks noGrp="1"/>
          </p:cNvSpPr>
          <p:nvPr>
            <p:ph type="title"/>
          </p:nvPr>
        </p:nvSpPr>
        <p:spPr/>
        <p:txBody>
          <a:bodyPr>
            <a:normAutofit/>
          </a:bodyPr>
          <a:lstStyle/>
          <a:p>
            <a:r>
              <a:rPr lang="en-US" dirty="0"/>
              <a:t>Changes for 2024-2025: </a:t>
            </a:r>
            <a:br>
              <a:rPr lang="en-US" dirty="0"/>
            </a:br>
            <a:r>
              <a:rPr lang="en-US" dirty="0"/>
              <a:t>Tech Enhanced Questions</a:t>
            </a:r>
          </a:p>
        </p:txBody>
      </p:sp>
      <p:sp>
        <p:nvSpPr>
          <p:cNvPr id="3" name="Content Placeholder 2">
            <a:extLst>
              <a:ext uri="{FF2B5EF4-FFF2-40B4-BE49-F238E27FC236}">
                <a16:creationId xmlns:a16="http://schemas.microsoft.com/office/drawing/2014/main" id="{8208F983-4BC8-4957-FF9E-C67DE539BFED}"/>
              </a:ext>
            </a:extLst>
          </p:cNvPr>
          <p:cNvSpPr>
            <a:spLocks noGrp="1"/>
          </p:cNvSpPr>
          <p:nvPr>
            <p:ph idx="1"/>
          </p:nvPr>
        </p:nvSpPr>
        <p:spPr/>
        <p:txBody>
          <a:bodyPr>
            <a:normAutofit/>
          </a:bodyPr>
          <a:lstStyle/>
          <a:p>
            <a:r>
              <a:rPr lang="en-US" b="0" i="0" dirty="0">
                <a:solidFill>
                  <a:srgbClr val="000000"/>
                </a:solidFill>
                <a:effectLst/>
              </a:rPr>
              <a:t>Technology Enhanced (TE) questions will appear on all assessments this spring. These item types allow students to utilize features such as click-to-respond, drag-and-drop, and text highlighting to interact with test content.</a:t>
            </a:r>
          </a:p>
          <a:p>
            <a:r>
              <a:rPr lang="en-US" b="0" i="0" dirty="0">
                <a:solidFill>
                  <a:srgbClr val="000000"/>
                </a:solidFill>
                <a:effectLst/>
              </a:rPr>
              <a:t>All TE questions are field test questions for 2025 and do not contribute to a student’s score.</a:t>
            </a:r>
          </a:p>
          <a:p>
            <a:r>
              <a:rPr lang="en-US" dirty="0">
                <a:solidFill>
                  <a:srgbClr val="000000"/>
                </a:solidFill>
                <a:ea typeface="Aptos" panose="020B0004020202020204" pitchFamily="34" charset="0"/>
              </a:rPr>
              <a:t>Online Tools Trainings have been expanded and updated.</a:t>
            </a:r>
          </a:p>
          <a:p>
            <a:r>
              <a:rPr lang="en-US" dirty="0">
                <a:solidFill>
                  <a:srgbClr val="0070C0"/>
                </a:solidFill>
                <a:effectLst/>
                <a:ea typeface="Aptos" panose="020B0004020202020204" pitchFamily="34" charset="0"/>
                <a:hlinkClick r:id="rId3">
                  <a:extLst>
                    <a:ext uri="{A12FA001-AC4F-418D-AE19-62706E023703}">
                      <ahyp:hlinkClr xmlns:ahyp="http://schemas.microsoft.com/office/drawing/2018/hyperlinkcolor" val="tx"/>
                    </a:ext>
                  </a:extLst>
                </a:hlinkClick>
              </a:rPr>
              <a:t>https://wbte.drcedirect.com/PA/portals/pa</a:t>
            </a:r>
            <a:r>
              <a:rPr lang="en-US" dirty="0">
                <a:solidFill>
                  <a:srgbClr val="0070C0"/>
                </a:solidFill>
                <a:effectLst/>
                <a:ea typeface="Aptos" panose="020B0004020202020204" pitchFamily="34" charset="0"/>
              </a:rPr>
              <a:t> </a:t>
            </a:r>
          </a:p>
        </p:txBody>
      </p:sp>
      <p:sp>
        <p:nvSpPr>
          <p:cNvPr id="4" name="Slide Number Placeholder 3">
            <a:extLst>
              <a:ext uri="{FF2B5EF4-FFF2-40B4-BE49-F238E27FC236}">
                <a16:creationId xmlns:a16="http://schemas.microsoft.com/office/drawing/2014/main" id="{2A486446-454C-7ED4-F42E-929C7AC054F7}"/>
              </a:ext>
            </a:extLst>
          </p:cNvPr>
          <p:cNvSpPr>
            <a:spLocks noGrp="1"/>
          </p:cNvSpPr>
          <p:nvPr>
            <p:ph type="sldNum" sz="quarter" idx="12"/>
          </p:nvPr>
        </p:nvSpPr>
        <p:spPr/>
        <p:txBody>
          <a:bodyPr/>
          <a:lstStyle/>
          <a:p>
            <a:fld id="{B24F5015-3417-4B27-A586-E4CCF4D77832}" type="slidenum">
              <a:rPr lang="en-US" smtClean="0"/>
              <a:t>11</a:t>
            </a:fld>
            <a:endParaRPr lang="en-US" dirty="0"/>
          </a:p>
        </p:txBody>
      </p:sp>
    </p:spTree>
    <p:extLst>
      <p:ext uri="{BB962C8B-B14F-4D97-AF65-F5344CB8AC3E}">
        <p14:creationId xmlns:p14="http://schemas.microsoft.com/office/powerpoint/2010/main" val="1375282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3259E-1F02-107B-FF71-3000C8A22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4123C2-E88A-11CF-0031-EC63AEE4D5F1}"/>
              </a:ext>
            </a:extLst>
          </p:cNvPr>
          <p:cNvSpPr>
            <a:spLocks noGrp="1"/>
          </p:cNvSpPr>
          <p:nvPr>
            <p:ph type="title"/>
          </p:nvPr>
        </p:nvSpPr>
        <p:spPr/>
        <p:txBody>
          <a:bodyPr>
            <a:normAutofit/>
          </a:bodyPr>
          <a:lstStyle/>
          <a:p>
            <a:r>
              <a:rPr lang="en-US" dirty="0"/>
              <a:t>Changes for 2024-2025: </a:t>
            </a:r>
            <a:br>
              <a:rPr lang="en-US" dirty="0"/>
            </a:br>
            <a:r>
              <a:rPr lang="en-US" dirty="0"/>
              <a:t>Grade 5 Science </a:t>
            </a:r>
          </a:p>
        </p:txBody>
      </p:sp>
      <p:sp>
        <p:nvSpPr>
          <p:cNvPr id="3" name="Content Placeholder 2">
            <a:extLst>
              <a:ext uri="{FF2B5EF4-FFF2-40B4-BE49-F238E27FC236}">
                <a16:creationId xmlns:a16="http://schemas.microsoft.com/office/drawing/2014/main" id="{2E0BEA0D-9F96-3123-E4FD-524267E45220}"/>
              </a:ext>
            </a:extLst>
          </p:cNvPr>
          <p:cNvSpPr>
            <a:spLocks noGrp="1"/>
          </p:cNvSpPr>
          <p:nvPr>
            <p:ph idx="1"/>
          </p:nvPr>
        </p:nvSpPr>
        <p:spPr/>
        <p:txBody>
          <a:bodyPr>
            <a:normAutofit/>
          </a:bodyPr>
          <a:lstStyle/>
          <a:p>
            <a:r>
              <a:rPr lang="en-US" dirty="0"/>
              <a:t>PSSA Science Assessments will be administered to students enrolled in Grade 5 and Grade 8.  </a:t>
            </a:r>
          </a:p>
          <a:p>
            <a:r>
              <a:rPr lang="en-US" dirty="0"/>
              <a:t>All students enrolled in Grade 5 and Grade 8 are required to participate. Students enrolled in Grade 4 will </a:t>
            </a:r>
            <a:r>
              <a:rPr lang="en-US" b="1" dirty="0"/>
              <a:t>not</a:t>
            </a:r>
            <a:r>
              <a:rPr lang="en-US" dirty="0"/>
              <a:t> take the PSSA Science Assessment.</a:t>
            </a:r>
          </a:p>
          <a:p>
            <a:r>
              <a:rPr lang="en-US" dirty="0"/>
              <a:t>Science, Technology &amp; Engineering, and Environmental Literacy &amp; Sustainability (STEELS) Standards have been adopted.</a:t>
            </a:r>
          </a:p>
          <a:p>
            <a:r>
              <a:rPr lang="en-US" dirty="0">
                <a:solidFill>
                  <a:srgbClr val="0070C0"/>
                </a:solidFill>
                <a:hlinkClick r:id="rId3">
                  <a:extLst>
                    <a:ext uri="{A12FA001-AC4F-418D-AE19-62706E023703}">
                      <ahyp:hlinkClr xmlns:ahyp="http://schemas.microsoft.com/office/drawing/2018/hyperlinkcolor" val="tx"/>
                    </a:ext>
                  </a:extLst>
                </a:hlinkClick>
              </a:rPr>
              <a:t>STEELS Standards</a:t>
            </a:r>
            <a:r>
              <a:rPr lang="en-US" dirty="0">
                <a:solidFill>
                  <a:srgbClr val="0070C0"/>
                </a:solidFill>
              </a:rPr>
              <a:t> </a:t>
            </a:r>
          </a:p>
        </p:txBody>
      </p:sp>
      <p:sp>
        <p:nvSpPr>
          <p:cNvPr id="4" name="Slide Number Placeholder 3">
            <a:extLst>
              <a:ext uri="{FF2B5EF4-FFF2-40B4-BE49-F238E27FC236}">
                <a16:creationId xmlns:a16="http://schemas.microsoft.com/office/drawing/2014/main" id="{75427738-E9CB-CAE4-CEB4-570133F47F43}"/>
              </a:ext>
            </a:extLst>
          </p:cNvPr>
          <p:cNvSpPr>
            <a:spLocks noGrp="1"/>
          </p:cNvSpPr>
          <p:nvPr>
            <p:ph type="sldNum" sz="quarter" idx="12"/>
          </p:nvPr>
        </p:nvSpPr>
        <p:spPr/>
        <p:txBody>
          <a:bodyPr/>
          <a:lstStyle/>
          <a:p>
            <a:fld id="{B24F5015-3417-4B27-A586-E4CCF4D77832}" type="slidenum">
              <a:rPr lang="en-US" smtClean="0"/>
              <a:t>12</a:t>
            </a:fld>
            <a:endParaRPr lang="en-US" dirty="0"/>
          </a:p>
        </p:txBody>
      </p:sp>
    </p:spTree>
    <p:extLst>
      <p:ext uri="{BB962C8B-B14F-4D97-AF65-F5344CB8AC3E}">
        <p14:creationId xmlns:p14="http://schemas.microsoft.com/office/powerpoint/2010/main" val="1331341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862FD-90E1-49CF-61F8-4FD88FCD7B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A28CAF-AECA-E603-5E5D-8A8D3CE97F6B}"/>
              </a:ext>
            </a:extLst>
          </p:cNvPr>
          <p:cNvSpPr>
            <a:spLocks noGrp="1"/>
          </p:cNvSpPr>
          <p:nvPr>
            <p:ph type="title"/>
          </p:nvPr>
        </p:nvSpPr>
        <p:spPr/>
        <p:txBody>
          <a:bodyPr>
            <a:normAutofit/>
          </a:bodyPr>
          <a:lstStyle/>
          <a:p>
            <a:r>
              <a:rPr lang="en-US" dirty="0"/>
              <a:t>Changes for 2024-2025: </a:t>
            </a:r>
            <a:br>
              <a:rPr lang="en-US" dirty="0"/>
            </a:br>
            <a:r>
              <a:rPr lang="en-US" dirty="0"/>
              <a:t>Updated Accommodations Documents</a:t>
            </a:r>
          </a:p>
        </p:txBody>
      </p:sp>
      <p:sp>
        <p:nvSpPr>
          <p:cNvPr id="3" name="Content Placeholder 2">
            <a:extLst>
              <a:ext uri="{FF2B5EF4-FFF2-40B4-BE49-F238E27FC236}">
                <a16:creationId xmlns:a16="http://schemas.microsoft.com/office/drawing/2014/main" id="{0D814149-9B73-CC1A-3A80-9B919F0C399D}"/>
              </a:ext>
            </a:extLst>
          </p:cNvPr>
          <p:cNvSpPr>
            <a:spLocks noGrp="1"/>
          </p:cNvSpPr>
          <p:nvPr>
            <p:ph idx="1"/>
          </p:nvPr>
        </p:nvSpPr>
        <p:spPr/>
        <p:txBody>
          <a:bodyPr>
            <a:normAutofit/>
          </a:bodyPr>
          <a:lstStyle/>
          <a:p>
            <a:r>
              <a:rPr lang="en-US" dirty="0"/>
              <a:t>The following have been updated and are posted on the PDE website:</a:t>
            </a:r>
            <a:r>
              <a:rPr lang="en-US" sz="2400" dirty="0"/>
              <a:t> </a:t>
            </a:r>
            <a:r>
              <a:rPr lang="en-US" sz="2400" dirty="0">
                <a:solidFill>
                  <a:srgbClr val="0070C0"/>
                </a:solidFill>
                <a:hlinkClick r:id="rId3">
                  <a:extLst>
                    <a:ext uri="{A12FA001-AC4F-418D-AE19-62706E023703}">
                      <ahyp:hlinkClr xmlns:ahyp="http://schemas.microsoft.com/office/drawing/2018/hyperlinkcolor" val="tx"/>
                    </a:ext>
                  </a:extLst>
                </a:hlinkClick>
              </a:rPr>
              <a:t>Accommodations Webpage</a:t>
            </a:r>
          </a:p>
          <a:p>
            <a:pPr marL="457200" lvl="1" indent="0" algn="ctr">
              <a:spcBef>
                <a:spcPts val="400"/>
              </a:spcBef>
              <a:buClr>
                <a:srgbClr val="244061"/>
              </a:buClr>
              <a:buSzPts val="2000"/>
              <a:buNone/>
            </a:pPr>
            <a:r>
              <a:rPr lang="en-US" sz="2000" dirty="0">
                <a:solidFill>
                  <a:srgbClr val="0070C0"/>
                </a:solidFill>
                <a:hlinkClick r:id="rId3">
                  <a:extLst>
                    <a:ext uri="{A12FA001-AC4F-418D-AE19-62706E023703}">
                      <ahyp:hlinkClr xmlns:ahyp="http://schemas.microsoft.com/office/drawing/2018/hyperlinkcolor" val="tx"/>
                    </a:ext>
                  </a:extLst>
                </a:hlinkClick>
              </a:rPr>
              <a:t> </a:t>
            </a:r>
            <a:r>
              <a:rPr lang="en-US" sz="2000" dirty="0">
                <a:solidFill>
                  <a:srgbClr val="0070C0"/>
                </a:solidFill>
                <a:effectLst/>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Accommodations PowerPoint</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5">
                  <a:extLst>
                    <a:ext uri="{A12FA001-AC4F-418D-AE19-62706E023703}">
                      <ahyp:hlinkClr xmlns:ahyp="http://schemas.microsoft.com/office/drawing/2018/hyperlinkcolor" val="tx"/>
                    </a:ext>
                  </a:extLst>
                </a:hlinkClick>
              </a:rPr>
              <a:t>Accommodations Webinar Link</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6">
                  <a:extLst>
                    <a:ext uri="{A12FA001-AC4F-418D-AE19-62706E023703}">
                      <ahyp:hlinkClr xmlns:ahyp="http://schemas.microsoft.com/office/drawing/2018/hyperlinkcolor" val="tx"/>
                    </a:ext>
                  </a:extLst>
                </a:hlinkClick>
              </a:rPr>
              <a:t>Accommodations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7">
                  <a:extLst>
                    <a:ext uri="{A12FA001-AC4F-418D-AE19-62706E023703}">
                      <ahyp:hlinkClr xmlns:ahyp="http://schemas.microsoft.com/office/drawing/2018/hyperlinkcolor" val="tx"/>
                    </a:ext>
                  </a:extLst>
                </a:hlinkClick>
              </a:rPr>
              <a:t>Accommodations Guidelines for English Learners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8">
                  <a:extLst>
                    <a:ext uri="{A12FA001-AC4F-418D-AE19-62706E023703}">
                      <ahyp:hlinkClr xmlns:ahyp="http://schemas.microsoft.com/office/drawing/2018/hyperlinkcolor" val="tx"/>
                    </a:ext>
                  </a:extLst>
                </a:hlinkClick>
              </a:rPr>
              <a:t>Read Aloud and Scribing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indent="-285750">
              <a:spcBef>
                <a:spcPts val="0"/>
              </a:spcBef>
            </a:pPr>
            <a:r>
              <a:rPr lang="en-US" sz="2400" dirty="0">
                <a:solidFill>
                  <a:srgbClr val="0070C0"/>
                </a:solidFill>
                <a:effectLst/>
                <a:latin typeface="+mn-lt"/>
                <a:ea typeface="Aptos" panose="020B0004020202020204" pitchFamily="34" charset="0"/>
                <a:cs typeface="Aptos" panose="020B0004020202020204" pitchFamily="34" charset="0"/>
                <a:hlinkClick r:id="rId9">
                  <a:extLst>
                    <a:ext uri="{A12FA001-AC4F-418D-AE19-62706E023703}">
                      <ahyp:hlinkClr xmlns:ahyp="http://schemas.microsoft.com/office/drawing/2018/hyperlinkcolor" val="tx"/>
                    </a:ext>
                  </a:extLst>
                </a:hlinkClick>
              </a:rPr>
              <a:t>Mixed Mode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0">
                  <a:extLst>
                    <a:ext uri="{A12FA001-AC4F-418D-AE19-62706E023703}">
                      <ahyp:hlinkClr xmlns:ahyp="http://schemas.microsoft.com/office/drawing/2018/hyperlinkcolor" val="tx"/>
                    </a:ext>
                  </a:extLst>
                </a:hlinkClick>
              </a:rPr>
              <a:t>Supplemental Guidelines for ASL in VSL </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1">
                  <a:extLst>
                    <a:ext uri="{A12FA001-AC4F-418D-AE19-62706E023703}">
                      <ahyp:hlinkClr xmlns:ahyp="http://schemas.microsoft.com/office/drawing/2018/hyperlinkcolor" val="tx"/>
                    </a:ext>
                  </a:extLst>
                </a:hlinkClick>
              </a:rPr>
              <a:t>Unique Accommodations Assurance</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12">
                  <a:extLst>
                    <a:ext uri="{A12FA001-AC4F-418D-AE19-62706E023703}">
                      <ahyp:hlinkClr xmlns:ahyp="http://schemas.microsoft.com/office/drawing/2018/hyperlinkcolor" val="tx"/>
                    </a:ext>
                  </a:extLst>
                </a:hlinkClick>
              </a:rPr>
              <a:t>Confidentiality Agreement Form</a:t>
            </a:r>
            <a:r>
              <a:rPr lang="en-US" sz="2400" dirty="0">
                <a:solidFill>
                  <a:srgbClr val="0070C0"/>
                </a:solidFill>
                <a:latin typeface="+mn-lt"/>
                <a:ea typeface="Aptos" panose="020B0004020202020204" pitchFamily="34" charset="0"/>
                <a:cs typeface="Aptos" panose="020B0004020202020204" pitchFamily="34" charset="0"/>
              </a:rPr>
              <a:t>  </a:t>
            </a:r>
          </a:p>
        </p:txBody>
      </p:sp>
      <p:sp>
        <p:nvSpPr>
          <p:cNvPr id="4" name="Slide Number Placeholder 3">
            <a:extLst>
              <a:ext uri="{FF2B5EF4-FFF2-40B4-BE49-F238E27FC236}">
                <a16:creationId xmlns:a16="http://schemas.microsoft.com/office/drawing/2014/main" id="{1212DB7A-AA0D-D1A7-DAF9-04185B58B943}"/>
              </a:ext>
            </a:extLst>
          </p:cNvPr>
          <p:cNvSpPr>
            <a:spLocks noGrp="1"/>
          </p:cNvSpPr>
          <p:nvPr>
            <p:ph type="sldNum" sz="quarter" idx="12"/>
          </p:nvPr>
        </p:nvSpPr>
        <p:spPr/>
        <p:txBody>
          <a:bodyPr/>
          <a:lstStyle/>
          <a:p>
            <a:fld id="{B24F5015-3417-4B27-A586-E4CCF4D77832}" type="slidenum">
              <a:rPr lang="en-US" smtClean="0"/>
              <a:t>13</a:t>
            </a:fld>
            <a:endParaRPr lang="en-US" dirty="0"/>
          </a:p>
        </p:txBody>
      </p:sp>
    </p:spTree>
    <p:extLst>
      <p:ext uri="{BB962C8B-B14F-4D97-AF65-F5344CB8AC3E}">
        <p14:creationId xmlns:p14="http://schemas.microsoft.com/office/powerpoint/2010/main" val="874112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District Assessment Schedule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14</a:t>
            </a:fld>
            <a:endParaRPr lang="en-US" dirty="0"/>
          </a:p>
        </p:txBody>
      </p:sp>
    </p:spTree>
    <p:extLst>
      <p:ext uri="{BB962C8B-B14F-4D97-AF65-F5344CB8AC3E}">
        <p14:creationId xmlns:p14="http://schemas.microsoft.com/office/powerpoint/2010/main" val="744219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District Assessment Schedule: </a:t>
            </a:r>
            <a:br>
              <a:rPr lang="en-US" dirty="0"/>
            </a:br>
            <a:r>
              <a:rPr lang="en-US" dirty="0"/>
              <a:t>PSSA</a:t>
            </a:r>
            <a:r>
              <a:rPr lang="en-US" sz="36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testing dates, including make up dates, for PSSA assessments:</a:t>
            </a:r>
          </a:p>
          <a:p>
            <a:pPr marL="742950" lvl="1" indent="-285750"/>
            <a:r>
              <a:rPr lang="en-US" sz="3200" dirty="0"/>
              <a:t>ELA</a:t>
            </a:r>
          </a:p>
          <a:p>
            <a:pPr marL="742950" lvl="1" indent="-285750"/>
            <a:r>
              <a:rPr lang="en-US" sz="3200" dirty="0"/>
              <a:t>Mathematics</a:t>
            </a:r>
          </a:p>
          <a:p>
            <a:pPr marL="742950" lvl="1" indent="-285750"/>
            <a:r>
              <a:rPr lang="en-US" sz="3200" dirty="0"/>
              <a:t>Science</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1141317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District Assessment Schedule: </a:t>
            </a:r>
            <a:br>
              <a:rPr lang="en-US" dirty="0"/>
            </a:br>
            <a:r>
              <a:rPr lang="en-US" dirty="0"/>
              <a:t>Keystone Exams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testing dates, including make up dates, for Keystone Exams:</a:t>
            </a:r>
          </a:p>
          <a:p>
            <a:pPr marL="742950" lvl="1" indent="-285750"/>
            <a:r>
              <a:rPr lang="en-US" sz="3200" dirty="0">
                <a:latin typeface="Arial" panose="020B0604020202020204" pitchFamily="34" charset="0"/>
                <a:cs typeface="Arial" panose="020B0604020202020204" pitchFamily="34" charset="0"/>
              </a:rPr>
              <a:t>Algebra I</a:t>
            </a:r>
          </a:p>
          <a:p>
            <a:pPr marL="742950" lvl="1" indent="-285750"/>
            <a:r>
              <a:rPr lang="en-US" sz="3200" dirty="0"/>
              <a:t>Biology</a:t>
            </a:r>
          </a:p>
          <a:p>
            <a:pPr marL="742950" lvl="1" indent="-285750"/>
            <a:r>
              <a:rPr lang="en-US" sz="3200" dirty="0"/>
              <a:t>Literature</a:t>
            </a:r>
          </a:p>
          <a:p>
            <a:pPr marL="457200" lvl="1" indent="0">
              <a:buNone/>
            </a:pPr>
            <a:endParaRPr lang="en-US" sz="3200" dirty="0"/>
          </a:p>
          <a:p>
            <a:pPr marL="457200" lvl="1" indent="0">
              <a:buNone/>
            </a:pP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16</a:t>
            </a:fld>
            <a:endParaRPr lang="en-US" dirty="0"/>
          </a:p>
        </p:txBody>
      </p:sp>
    </p:spTree>
    <p:extLst>
      <p:ext uri="{BB962C8B-B14F-4D97-AF65-F5344CB8AC3E}">
        <p14:creationId xmlns:p14="http://schemas.microsoft.com/office/powerpoint/2010/main" val="4288737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Handbook for Assessment Coordinators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17</a:t>
            </a:fld>
            <a:endParaRPr lang="en-US" dirty="0"/>
          </a:p>
        </p:txBody>
      </p:sp>
    </p:spTree>
    <p:extLst>
      <p:ext uri="{BB962C8B-B14F-4D97-AF65-F5344CB8AC3E}">
        <p14:creationId xmlns:p14="http://schemas.microsoft.com/office/powerpoint/2010/main" val="4047135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Handbook for </a:t>
            </a:r>
            <a:br>
              <a:rPr lang="en-US" dirty="0"/>
            </a:br>
            <a:r>
              <a:rPr lang="en-US" dirty="0"/>
              <a:t>Assessment Coordinators – 1</a:t>
            </a:r>
            <a:r>
              <a:rPr lang="en-US" sz="3600" dirty="0"/>
              <a:t> </a:t>
            </a:r>
            <a:r>
              <a:rPr lang="en-US"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Test Security and Certifications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Student Participation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Test Tickets </a:t>
            </a:r>
          </a:p>
          <a:p>
            <a:pPr marL="1200150" lvl="2" indent="-285750"/>
            <a:r>
              <a:rPr lang="en-US" sz="3200" dirty="0"/>
              <a:t>Accommodations must be entered prior to testing </a:t>
            </a:r>
          </a:p>
          <a:p>
            <a:pPr marL="1200150" lvl="2" indent="-285750"/>
            <a:r>
              <a:rPr lang="en-US" sz="3200" dirty="0"/>
              <a:t>Verify accommodations on printed roster</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18</a:t>
            </a:fld>
            <a:endParaRPr lang="en-US" dirty="0"/>
          </a:p>
        </p:txBody>
      </p:sp>
    </p:spTree>
    <p:extLst>
      <p:ext uri="{BB962C8B-B14F-4D97-AF65-F5344CB8AC3E}">
        <p14:creationId xmlns:p14="http://schemas.microsoft.com/office/powerpoint/2010/main" val="4210052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Handbook for </a:t>
            </a:r>
            <a:br>
              <a:rPr lang="en-US" dirty="0"/>
            </a:br>
            <a:r>
              <a:rPr lang="en-US" dirty="0"/>
              <a:t>Assessment Coordinators – 2</a:t>
            </a:r>
            <a:r>
              <a:rPr lang="en-US" sz="3600" dirty="0"/>
              <a:t> </a:t>
            </a:r>
            <a:r>
              <a:rPr lang="en-US"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Online administration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Responsibilities of DAC</a:t>
            </a:r>
          </a:p>
          <a:p>
            <a:pPr marL="285750" indent="-285750"/>
            <a:r>
              <a:rPr lang="en-US" sz="3600" dirty="0">
                <a:latin typeface="Arial" panose="020B0604020202020204" pitchFamily="34" charset="0"/>
                <a:cs typeface="Arial" panose="020B0604020202020204" pitchFamily="34" charset="0"/>
              </a:rPr>
              <a:t>Responsibilities of SAC</a:t>
            </a:r>
          </a:p>
          <a:p>
            <a:pPr marL="285750" indent="-285750"/>
            <a:r>
              <a:rPr lang="en-US" sz="3600" dirty="0">
                <a:latin typeface="Arial" panose="020B0604020202020204" pitchFamily="34" charset="0"/>
                <a:cs typeface="Arial" panose="020B0604020202020204" pitchFamily="34" charset="0"/>
              </a:rPr>
              <a:t>Responsibilities of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19</a:t>
            </a:fld>
            <a:endParaRPr lang="en-US" dirty="0"/>
          </a:p>
        </p:txBody>
      </p:sp>
    </p:spTree>
    <p:extLst>
      <p:ext uri="{BB962C8B-B14F-4D97-AF65-F5344CB8AC3E}">
        <p14:creationId xmlns:p14="http://schemas.microsoft.com/office/powerpoint/2010/main" val="3912073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9801-F17D-3025-E769-C1AC50974CB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99D90213-6B9F-C53B-5451-60609C213D8E}"/>
              </a:ext>
            </a:extLst>
          </p:cNvPr>
          <p:cNvSpPr>
            <a:spLocks noGrp="1"/>
          </p:cNvSpPr>
          <p:nvPr>
            <p:ph idx="1"/>
          </p:nvPr>
        </p:nvSpPr>
        <p:spPr/>
        <p:txBody>
          <a:bodyPr/>
          <a:lstStyle/>
          <a:p>
            <a:r>
              <a:rPr lang="en-US" dirty="0"/>
              <a:t>Since this document contains the PDE logo, please adhere to the following guidelines as you use this document:</a:t>
            </a:r>
          </a:p>
          <a:p>
            <a:r>
              <a:rPr lang="en-US" dirty="0"/>
              <a:t>You may edit the slides on pages </a:t>
            </a:r>
            <a:r>
              <a:rPr lang="en-US" dirty="0">
                <a:highlight>
                  <a:srgbClr val="00FFFF"/>
                </a:highlight>
              </a:rPr>
              <a:t>1, 15, and 16</a:t>
            </a:r>
            <a:r>
              <a:rPr lang="en-US" dirty="0"/>
              <a:t>. These slides contain information specific to your LEA.  </a:t>
            </a:r>
          </a:p>
          <a:p>
            <a:r>
              <a:rPr lang="en-US" dirty="0"/>
              <a:t>If you are only administering the PSSA assessments, you may delete the slides for the Keystone Exams, and vice-versa.</a:t>
            </a:r>
          </a:p>
          <a:p>
            <a:r>
              <a:rPr lang="en-US" dirty="0"/>
              <a:t>The content of other slides should not be edited. </a:t>
            </a:r>
          </a:p>
          <a:p>
            <a:r>
              <a:rPr lang="en-US" dirty="0"/>
              <a:t>You may edit the order of the slides.</a:t>
            </a:r>
          </a:p>
        </p:txBody>
      </p:sp>
      <p:sp>
        <p:nvSpPr>
          <p:cNvPr id="4" name="Slide Number Placeholder 3">
            <a:extLst>
              <a:ext uri="{FF2B5EF4-FFF2-40B4-BE49-F238E27FC236}">
                <a16:creationId xmlns:a16="http://schemas.microsoft.com/office/drawing/2014/main" id="{408F12F3-A79B-789D-1A5B-826CFB53674D}"/>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2978004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DACs</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20</a:t>
            </a:fld>
            <a:endParaRPr lang="en-US" dirty="0"/>
          </a:p>
        </p:txBody>
      </p:sp>
    </p:spTree>
    <p:extLst>
      <p:ext uri="{BB962C8B-B14F-4D97-AF65-F5344CB8AC3E}">
        <p14:creationId xmlns:p14="http://schemas.microsoft.com/office/powerpoint/2010/main" val="3901345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DACs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Training of SACs</a:t>
            </a:r>
          </a:p>
          <a:p>
            <a:pPr marL="285750" indent="-285750"/>
            <a:r>
              <a:rPr lang="en-US" sz="3600" dirty="0">
                <a:latin typeface="Arial" panose="020B0604020202020204" pitchFamily="34" charset="0"/>
                <a:cs typeface="Arial" panose="020B0604020202020204" pitchFamily="34" charset="0"/>
              </a:rPr>
              <a:t>Review HAC</a:t>
            </a:r>
          </a:p>
          <a:p>
            <a:pPr marL="285750" indent="-285750"/>
            <a:r>
              <a:rPr lang="en-US" sz="3600" dirty="0">
                <a:latin typeface="Arial" panose="020B0604020202020204" pitchFamily="34" charset="0"/>
                <a:cs typeface="Arial" panose="020B0604020202020204" pitchFamily="34" charset="0"/>
              </a:rPr>
              <a:t>Review Handbook for </a:t>
            </a:r>
            <a:r>
              <a:rPr lang="en-US" sz="3600" dirty="0"/>
              <a:t>S</a:t>
            </a:r>
            <a:r>
              <a:rPr lang="en-US" sz="3600" dirty="0">
                <a:latin typeface="Arial" panose="020B0604020202020204" pitchFamily="34" charset="0"/>
                <a:cs typeface="Arial" panose="020B0604020202020204" pitchFamily="34" charset="0"/>
              </a:rPr>
              <a:t>ecure Test Administration</a:t>
            </a:r>
          </a:p>
          <a:p>
            <a:pPr marL="285750" indent="-285750"/>
            <a:r>
              <a:rPr lang="en-US" sz="3600" dirty="0"/>
              <a:t>Review all Accommodations Guidelines</a:t>
            </a:r>
          </a:p>
          <a:p>
            <a:pPr marL="285750" indent="-285750"/>
            <a:r>
              <a:rPr lang="en-US" sz="3600" dirty="0"/>
              <a:t>View Accommodations Webinar</a:t>
            </a:r>
          </a:p>
          <a:p>
            <a:pPr marL="285750" indent="-285750"/>
            <a:r>
              <a:rPr lang="en-US" sz="3600" dirty="0">
                <a:latin typeface="Arial" panose="020B0604020202020204" pitchFamily="34" charset="0"/>
                <a:cs typeface="Arial" panose="020B0604020202020204" pitchFamily="34" charset="0"/>
              </a:rPr>
              <a:t>Complete PSTAT</a:t>
            </a:r>
            <a:r>
              <a:rPr lang="en-US" sz="3600" dirty="0"/>
              <a:t>: TA, SAC, DAC modules</a:t>
            </a:r>
          </a:p>
          <a:p>
            <a:pPr marL="285750" indent="-285750"/>
            <a:r>
              <a:rPr lang="en-US" sz="3600" dirty="0">
                <a:latin typeface="Arial" panose="020B0604020202020204" pitchFamily="34" charset="0"/>
                <a:cs typeface="Arial" panose="020B0604020202020204" pitchFamily="34" charset="0"/>
              </a:rPr>
              <a:t>Review documents posted on DRC’s Assessment Training Site </a:t>
            </a: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PSA Administration Training</a:t>
            </a:r>
            <a:r>
              <a:rPr lang="en-US" sz="3600" dirty="0">
                <a:solidFill>
                  <a:srgbClr val="0070C0"/>
                </a:solidFill>
                <a:latin typeface="Arial" panose="020B0604020202020204" pitchFamily="34" charset="0"/>
                <a:cs typeface="Arial" panose="020B0604020202020204" pitchFamily="34" charset="0"/>
              </a:rPr>
              <a:t> </a:t>
            </a:r>
          </a:p>
          <a:p>
            <a:pPr marL="0" indent="0">
              <a:buNone/>
            </a:pP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21</a:t>
            </a:fld>
            <a:endParaRPr lang="en-US" dirty="0"/>
          </a:p>
        </p:txBody>
      </p:sp>
    </p:spTree>
    <p:extLst>
      <p:ext uri="{BB962C8B-B14F-4D97-AF65-F5344CB8AC3E}">
        <p14:creationId xmlns:p14="http://schemas.microsoft.com/office/powerpoint/2010/main" val="164454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85C8C-AF66-5B84-96FE-FDBE3E32C5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07F18F-20BA-5E46-B0A0-D2C90B8024ED}"/>
              </a:ext>
            </a:extLst>
          </p:cNvPr>
          <p:cNvSpPr>
            <a:spLocks noGrp="1"/>
          </p:cNvSpPr>
          <p:nvPr>
            <p:ph type="title"/>
          </p:nvPr>
        </p:nvSpPr>
        <p:spPr/>
        <p:txBody>
          <a:bodyPr/>
          <a:lstStyle/>
          <a:p>
            <a:r>
              <a:rPr lang="en-US" dirty="0"/>
              <a:t>Responsibilities of DACs – 2 </a:t>
            </a:r>
          </a:p>
        </p:txBody>
      </p:sp>
      <p:sp>
        <p:nvSpPr>
          <p:cNvPr id="3" name="Content Placeholder 2">
            <a:extLst>
              <a:ext uri="{FF2B5EF4-FFF2-40B4-BE49-F238E27FC236}">
                <a16:creationId xmlns:a16="http://schemas.microsoft.com/office/drawing/2014/main" id="{91181125-9FD3-1C8D-C8FD-69B7D26300F4}"/>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Ensure secure storage of all materials.</a:t>
            </a:r>
          </a:p>
          <a:p>
            <a:pPr marL="285750" indent="-285750">
              <a:buFont typeface="Arial" panose="020B0604020202020204" pitchFamily="34" charset="0"/>
              <a:buChar char="•"/>
            </a:pPr>
            <a:r>
              <a:rPr lang="en-US" sz="3600" dirty="0"/>
              <a:t>Maintain all documentation for PDE monitoring visit.</a:t>
            </a:r>
            <a:endParaRPr lang="en-US" sz="3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BC761D7-32C9-62E0-6D81-BE2FC7AD83DE}"/>
              </a:ext>
            </a:extLst>
          </p:cNvPr>
          <p:cNvSpPr>
            <a:spLocks noGrp="1"/>
          </p:cNvSpPr>
          <p:nvPr>
            <p:ph type="sldNum" sz="quarter" idx="12"/>
          </p:nvPr>
        </p:nvSpPr>
        <p:spPr/>
        <p:txBody>
          <a:bodyPr/>
          <a:lstStyle/>
          <a:p>
            <a:fld id="{B24F5015-3417-4B27-A586-E4CCF4D77832}" type="slidenum">
              <a:rPr lang="en-US" smtClean="0"/>
              <a:t>22</a:t>
            </a:fld>
            <a:endParaRPr lang="en-US" dirty="0"/>
          </a:p>
        </p:txBody>
      </p:sp>
    </p:spTree>
    <p:extLst>
      <p:ext uri="{BB962C8B-B14F-4D97-AF65-F5344CB8AC3E}">
        <p14:creationId xmlns:p14="http://schemas.microsoft.com/office/powerpoint/2010/main" val="291488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SACs </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23</a:t>
            </a:fld>
            <a:endParaRPr lang="en-US" dirty="0"/>
          </a:p>
        </p:txBody>
      </p:sp>
    </p:spTree>
    <p:extLst>
      <p:ext uri="{BB962C8B-B14F-4D97-AF65-F5344CB8AC3E}">
        <p14:creationId xmlns:p14="http://schemas.microsoft.com/office/powerpoint/2010/main" val="2204488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287BA-50C1-33E0-BAF4-2B5813D7D3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C09349-BE31-FE09-F1D5-C24286CC9D34}"/>
              </a:ext>
            </a:extLst>
          </p:cNvPr>
          <p:cNvSpPr>
            <a:spLocks noGrp="1"/>
          </p:cNvSpPr>
          <p:nvPr>
            <p:ph type="title"/>
          </p:nvPr>
        </p:nvSpPr>
        <p:spPr/>
        <p:txBody>
          <a:bodyPr/>
          <a:lstStyle/>
          <a:p>
            <a:r>
              <a:rPr lang="en-US" dirty="0"/>
              <a:t>Responsibilities of SACs – 1 </a:t>
            </a:r>
          </a:p>
        </p:txBody>
      </p:sp>
      <p:sp>
        <p:nvSpPr>
          <p:cNvPr id="3" name="Content Placeholder 2">
            <a:extLst>
              <a:ext uri="{FF2B5EF4-FFF2-40B4-BE49-F238E27FC236}">
                <a16:creationId xmlns:a16="http://schemas.microsoft.com/office/drawing/2014/main" id="{76A5E9B3-F6D7-10A0-AFA4-6E2F2012A6E1}"/>
              </a:ext>
            </a:extLst>
          </p:cNvPr>
          <p:cNvSpPr>
            <a:spLocks noGrp="1"/>
          </p:cNvSpPr>
          <p:nvPr>
            <p:ph idx="1"/>
          </p:nvPr>
        </p:nvSpPr>
        <p:spPr>
          <a:xfrm>
            <a:off x="838200" y="1458686"/>
            <a:ext cx="10515600" cy="4718277"/>
          </a:xfrm>
        </p:spPr>
        <p:txBody>
          <a:bodyPr>
            <a:noAutofit/>
          </a:bodyPr>
          <a:lstStyle/>
          <a:p>
            <a:pPr marL="285750" indent="-285750"/>
            <a:r>
              <a:rPr lang="en-US" sz="3600" dirty="0">
                <a:latin typeface="Arial" panose="020B0604020202020204" pitchFamily="34" charset="0"/>
                <a:cs typeface="Arial" panose="020B0604020202020204" pitchFamily="34" charset="0"/>
              </a:rPr>
              <a:t>Training of TAs, Proctors, all staff with access to secure materials: secretarial, custodial, TSS, PCA, student teachers, any others involved in testing.</a:t>
            </a:r>
          </a:p>
          <a:p>
            <a:pPr marL="285750" indent="-285750"/>
            <a:r>
              <a:rPr lang="en-US" sz="3600" dirty="0">
                <a:latin typeface="Arial" panose="020B0604020202020204" pitchFamily="34" charset="0"/>
                <a:cs typeface="Arial" panose="020B0604020202020204" pitchFamily="34" charset="0"/>
              </a:rPr>
              <a:t>Review HAC.</a:t>
            </a:r>
          </a:p>
          <a:p>
            <a:pPr marL="285750" indent="-285750"/>
            <a:r>
              <a:rPr lang="en-US" sz="3600" dirty="0">
                <a:latin typeface="Arial" panose="020B0604020202020204" pitchFamily="34" charset="0"/>
                <a:cs typeface="Arial" panose="020B0604020202020204" pitchFamily="34" charset="0"/>
              </a:rPr>
              <a:t>Review Handbook for </a:t>
            </a:r>
            <a:r>
              <a:rPr lang="en-US" sz="3600" dirty="0"/>
              <a:t>S</a:t>
            </a:r>
            <a:r>
              <a:rPr lang="en-US" sz="3600" dirty="0">
                <a:latin typeface="Arial" panose="020B0604020202020204" pitchFamily="34" charset="0"/>
                <a:cs typeface="Arial" panose="020B0604020202020204" pitchFamily="34" charset="0"/>
              </a:rPr>
              <a:t>ecure Test Administration.</a:t>
            </a:r>
          </a:p>
          <a:p>
            <a:pPr marL="285750" indent="-285750"/>
            <a:r>
              <a:rPr lang="en-US" sz="3600" dirty="0"/>
              <a:t>Review all Accommodations Guidelines.</a:t>
            </a:r>
          </a:p>
          <a:p>
            <a:pPr marL="285750" indent="-285750"/>
            <a:r>
              <a:rPr lang="en-US" sz="3600" dirty="0"/>
              <a:t>View Accommodations Webinar.</a:t>
            </a:r>
          </a:p>
          <a:p>
            <a:pPr marL="285750" indent="-285750"/>
            <a:endParaRPr lang="en-US" sz="3600" dirty="0"/>
          </a:p>
          <a:p>
            <a:pPr marL="0" indent="0">
              <a:buNone/>
            </a:pPr>
            <a:endParaRPr lang="en-US" sz="3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B8E813DF-5E18-047E-FAE4-5CBC74596E90}"/>
              </a:ext>
            </a:extLst>
          </p:cNvPr>
          <p:cNvSpPr>
            <a:spLocks noGrp="1"/>
          </p:cNvSpPr>
          <p:nvPr>
            <p:ph type="sldNum" sz="quarter" idx="12"/>
          </p:nvPr>
        </p:nvSpPr>
        <p:spPr/>
        <p:txBody>
          <a:bodyPr/>
          <a:lstStyle/>
          <a:p>
            <a:fld id="{B24F5015-3417-4B27-A586-E4CCF4D77832}" type="slidenum">
              <a:rPr lang="en-US" smtClean="0"/>
              <a:t>24</a:t>
            </a:fld>
            <a:endParaRPr lang="en-US" dirty="0"/>
          </a:p>
        </p:txBody>
      </p:sp>
    </p:spTree>
    <p:extLst>
      <p:ext uri="{BB962C8B-B14F-4D97-AF65-F5344CB8AC3E}">
        <p14:creationId xmlns:p14="http://schemas.microsoft.com/office/powerpoint/2010/main" val="3534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25219-3447-CC16-23E8-0CD62767A4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64528E-731F-4421-28B0-146FB2FF56B2}"/>
              </a:ext>
            </a:extLst>
          </p:cNvPr>
          <p:cNvSpPr>
            <a:spLocks noGrp="1"/>
          </p:cNvSpPr>
          <p:nvPr>
            <p:ph type="title"/>
          </p:nvPr>
        </p:nvSpPr>
        <p:spPr/>
        <p:txBody>
          <a:bodyPr/>
          <a:lstStyle/>
          <a:p>
            <a:r>
              <a:rPr lang="en-US" dirty="0"/>
              <a:t>Responsibilities of SACs – 2 </a:t>
            </a:r>
          </a:p>
        </p:txBody>
      </p:sp>
      <p:sp>
        <p:nvSpPr>
          <p:cNvPr id="3" name="Content Placeholder 2">
            <a:extLst>
              <a:ext uri="{FF2B5EF4-FFF2-40B4-BE49-F238E27FC236}">
                <a16:creationId xmlns:a16="http://schemas.microsoft.com/office/drawing/2014/main" id="{0E71CCDB-5E7E-AD27-9C9C-FDB8D70878E4}"/>
              </a:ext>
            </a:extLst>
          </p:cNvPr>
          <p:cNvSpPr>
            <a:spLocks noGrp="1"/>
          </p:cNvSpPr>
          <p:nvPr>
            <p:ph idx="1"/>
          </p:nvPr>
        </p:nvSpPr>
        <p:spPr>
          <a:xfrm>
            <a:off x="838200" y="1458686"/>
            <a:ext cx="10515600" cy="4718277"/>
          </a:xfrm>
        </p:spPr>
        <p:txBody>
          <a:bodyPr>
            <a:noAutofit/>
          </a:bodyPr>
          <a:lstStyle/>
          <a:p>
            <a:pPr marL="285750" indent="-285750"/>
            <a:r>
              <a:rPr lang="en-US" sz="3600" dirty="0">
                <a:latin typeface="Arial" panose="020B0604020202020204" pitchFamily="34" charset="0"/>
                <a:cs typeface="Arial" panose="020B0604020202020204" pitchFamily="34" charset="0"/>
              </a:rPr>
              <a:t>Complete PSTAT</a:t>
            </a:r>
            <a:r>
              <a:rPr lang="en-US" sz="3600" dirty="0"/>
              <a:t>: TA, SAC modules.</a:t>
            </a:r>
            <a:endParaRPr lang="en-US" sz="3600" dirty="0">
              <a:latin typeface="Arial" panose="020B0604020202020204" pitchFamily="34" charset="0"/>
              <a:cs typeface="Arial" panose="020B0604020202020204" pitchFamily="34" charset="0"/>
            </a:endParaRPr>
          </a:p>
          <a:p>
            <a:pPr marL="285750" indent="-285750"/>
            <a:r>
              <a:rPr lang="en-US" sz="3600" dirty="0">
                <a:latin typeface="Arial" panose="020B0604020202020204" pitchFamily="34" charset="0"/>
                <a:cs typeface="Arial" panose="020B0604020202020204" pitchFamily="34" charset="0"/>
              </a:rPr>
              <a:t>Review documents posted on DRC’s Assessment Training Site </a:t>
            </a: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PSA Administration Training</a:t>
            </a:r>
            <a:r>
              <a:rPr lang="en-US" sz="3600" dirty="0">
                <a:solidFill>
                  <a:srgbClr val="0070C0"/>
                </a:solidFill>
                <a:latin typeface="Arial" panose="020B0604020202020204" pitchFamily="34" charset="0"/>
                <a:cs typeface="Arial" panose="020B0604020202020204" pitchFamily="34" charset="0"/>
              </a:rPr>
              <a:t> </a:t>
            </a:r>
          </a:p>
          <a:p>
            <a:pPr marL="285750" indent="-285750"/>
            <a:r>
              <a:rPr lang="en-US" sz="3600" dirty="0"/>
              <a:t>Physically monitor all testing locations.</a:t>
            </a:r>
          </a:p>
          <a:p>
            <a:pPr marL="285750" indent="-285750">
              <a:buFont typeface="Arial" panose="020B0604020202020204" pitchFamily="34" charset="0"/>
              <a:buChar char="•"/>
            </a:pPr>
            <a:r>
              <a:rPr lang="en-US" sz="3600" dirty="0"/>
              <a:t>Maintain all documentation for PDE monitoring visit.</a:t>
            </a:r>
          </a:p>
          <a:p>
            <a:pPr marL="0" indent="0">
              <a:buNone/>
            </a:pPr>
            <a:endParaRPr lang="en-US" sz="3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AC56A0B4-233D-9F2C-24F2-AC164E86CDF3}"/>
              </a:ext>
            </a:extLst>
          </p:cNvPr>
          <p:cNvSpPr>
            <a:spLocks noGrp="1"/>
          </p:cNvSpPr>
          <p:nvPr>
            <p:ph type="sldNum" sz="quarter" idx="12"/>
          </p:nvPr>
        </p:nvSpPr>
        <p:spPr/>
        <p:txBody>
          <a:bodyPr/>
          <a:lstStyle/>
          <a:p>
            <a:fld id="{B24F5015-3417-4B27-A586-E4CCF4D77832}" type="slidenum">
              <a:rPr lang="en-US" smtClean="0"/>
              <a:t>25</a:t>
            </a:fld>
            <a:endParaRPr lang="en-US" dirty="0"/>
          </a:p>
        </p:txBody>
      </p:sp>
    </p:spTree>
    <p:extLst>
      <p:ext uri="{BB962C8B-B14F-4D97-AF65-F5344CB8AC3E}">
        <p14:creationId xmlns:p14="http://schemas.microsoft.com/office/powerpoint/2010/main" val="4215105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SACs –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buFont typeface="Arial" panose="020B0604020202020204" pitchFamily="34" charset="0"/>
              <a:buChar char="•"/>
            </a:pPr>
            <a:r>
              <a:rPr lang="en-US" sz="3300" dirty="0">
                <a:latin typeface="Arial" panose="020B0604020202020204" pitchFamily="34" charset="0"/>
                <a:cs typeface="Arial" panose="020B0604020202020204" pitchFamily="34" charset="0"/>
              </a:rPr>
              <a:t>Print, organize, distribute, collect secure materials. </a:t>
            </a:r>
          </a:p>
          <a:p>
            <a:pPr marL="285750" indent="-285750">
              <a:buFont typeface="Arial" panose="020B0604020202020204" pitchFamily="34" charset="0"/>
              <a:buChar char="•"/>
            </a:pPr>
            <a:r>
              <a:rPr lang="en-US" sz="3300" dirty="0"/>
              <a:t>Test tickets are secure materials; treat these as test and answer booklets.</a:t>
            </a:r>
          </a:p>
          <a:p>
            <a:pPr marL="285750" indent="-285750"/>
            <a:r>
              <a:rPr lang="en-US" sz="3300" dirty="0"/>
              <a:t>Inventory secure materials daily during testing.</a:t>
            </a:r>
            <a:endParaRPr lang="en-US" sz="3300" dirty="0">
              <a:latin typeface="Arial" panose="020B0604020202020204" pitchFamily="34" charset="0"/>
              <a:cs typeface="Arial" panose="020B0604020202020204" pitchFamily="34" charset="0"/>
            </a:endParaRPr>
          </a:p>
          <a:p>
            <a:pPr marL="285750" indent="-285750"/>
            <a:r>
              <a:rPr lang="en-US" sz="3300" dirty="0"/>
              <a:t>Organize, distribute, collect all ancillary materials and scratch paper.</a:t>
            </a:r>
            <a:endParaRPr lang="en-US" sz="3300" dirty="0">
              <a:latin typeface="Arial" panose="020B0604020202020204" pitchFamily="34" charset="0"/>
              <a:cs typeface="Arial" panose="020B0604020202020204" pitchFamily="34" charset="0"/>
            </a:endParaRPr>
          </a:p>
          <a:p>
            <a:pPr marL="285750" indent="-285750"/>
            <a:r>
              <a:rPr lang="en-US" sz="3300" dirty="0">
                <a:latin typeface="Arial" panose="020B0604020202020204" pitchFamily="34" charset="0"/>
                <a:cs typeface="Arial" panose="020B0604020202020204" pitchFamily="34" charset="0"/>
              </a:rPr>
              <a:t>Maintain secure storage of all materials.</a:t>
            </a:r>
          </a:p>
          <a:p>
            <a:pPr marL="285750" indent="-285750">
              <a:buFont typeface="Arial" panose="020B0604020202020204" pitchFamily="34" charset="0"/>
              <a:buChar char="•"/>
            </a:pPr>
            <a:r>
              <a:rPr lang="en-US" sz="3300" dirty="0"/>
              <a:t>Shred test tickets when testing is completed.</a:t>
            </a:r>
          </a:p>
          <a:p>
            <a:pPr marL="285750" indent="-285750">
              <a:buFont typeface="Arial" panose="020B0604020202020204" pitchFamily="34" charset="0"/>
              <a:buChar char="•"/>
            </a:pPr>
            <a:endParaRPr lang="en-US" sz="33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26</a:t>
            </a:fld>
            <a:endParaRPr lang="en-US" dirty="0"/>
          </a:p>
        </p:txBody>
      </p:sp>
    </p:spTree>
    <p:extLst>
      <p:ext uri="{BB962C8B-B14F-4D97-AF65-F5344CB8AC3E}">
        <p14:creationId xmlns:p14="http://schemas.microsoft.com/office/powerpoint/2010/main" val="382646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SACs – 4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300" dirty="0"/>
              <a:t>Complete Unique Assurance Forms for students needing Accommodations 6 weeks prior to testing.</a:t>
            </a:r>
          </a:p>
          <a:p>
            <a:pPr marL="285750" indent="-285750"/>
            <a:r>
              <a:rPr lang="en-US" sz="3300" dirty="0"/>
              <a:t>Provide roster with accommodations for each student to TAs ahead of testing.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27</a:t>
            </a:fld>
            <a:endParaRPr lang="en-US" dirty="0"/>
          </a:p>
        </p:txBody>
      </p:sp>
    </p:spTree>
    <p:extLst>
      <p:ext uri="{BB962C8B-B14F-4D97-AF65-F5344CB8AC3E}">
        <p14:creationId xmlns:p14="http://schemas.microsoft.com/office/powerpoint/2010/main" val="2031784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SACs – 5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300" dirty="0"/>
              <a:t>If a student’s work must be transcribed due to accommodations:</a:t>
            </a:r>
          </a:p>
          <a:p>
            <a:pPr marL="742950" lvl="1" indent="-285750"/>
            <a:r>
              <a:rPr lang="en-US" sz="2900" dirty="0"/>
              <a:t>SAC and a TA who has completed the PSTAT handle the transcription.  One transcribes, and one serves as witness.  </a:t>
            </a:r>
          </a:p>
          <a:p>
            <a:pPr marL="742950" lvl="1" indent="-285750"/>
            <a:r>
              <a:rPr lang="en-US" sz="2900" dirty="0"/>
              <a:t>Student’s responses must be copied exactly, including errors.</a:t>
            </a:r>
            <a:endParaRPr lang="en-US" sz="29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28</a:t>
            </a:fld>
            <a:endParaRPr lang="en-US" dirty="0"/>
          </a:p>
        </p:txBody>
      </p:sp>
    </p:spTree>
    <p:extLst>
      <p:ext uri="{BB962C8B-B14F-4D97-AF65-F5344CB8AC3E}">
        <p14:creationId xmlns:p14="http://schemas.microsoft.com/office/powerpoint/2010/main" val="4146098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Qualifications of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29</a:t>
            </a:fld>
            <a:endParaRPr lang="en-US" dirty="0"/>
          </a:p>
        </p:txBody>
      </p:sp>
    </p:spTree>
    <p:extLst>
      <p:ext uri="{BB962C8B-B14F-4D97-AF65-F5344CB8AC3E}">
        <p14:creationId xmlns:p14="http://schemas.microsoft.com/office/powerpoint/2010/main" val="2280746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a:t>
            </a:fld>
            <a:endParaRPr lang="en-US"/>
          </a:p>
        </p:txBody>
      </p:sp>
    </p:spTree>
    <p:extLst>
      <p:ext uri="{BB962C8B-B14F-4D97-AF65-F5344CB8AC3E}">
        <p14:creationId xmlns:p14="http://schemas.microsoft.com/office/powerpoint/2010/main" val="42105642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Qualifications for Test Administrators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Employed or contracted directly or indirectly including student teachers who are employed by the LEA. </a:t>
            </a:r>
          </a:p>
          <a:p>
            <a:pPr marL="742950" lvl="1" indent="-285750"/>
            <a:r>
              <a:rPr lang="en-US" sz="3200" dirty="0">
                <a:latin typeface="Arial" panose="020B0604020202020204" pitchFamily="34" charset="0"/>
                <a:cs typeface="Arial" panose="020B0604020202020204" pitchFamily="34" charset="0"/>
              </a:rPr>
              <a:t>Student teachers not employed by LEA may observe if they attend SAC training and complete the PSTAT. </a:t>
            </a:r>
            <a:endParaRPr lang="en-US" sz="32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Completes PSTAT modules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Trained by SAC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Not forbidden from servin</a:t>
            </a:r>
            <a:r>
              <a:rPr lang="en-US" sz="3600" dirty="0"/>
              <a:t>g</a:t>
            </a:r>
            <a:r>
              <a:rPr lang="en-US" sz="3600" dirty="0">
                <a:latin typeface="Arial" panose="020B0604020202020204" pitchFamily="34" charset="0"/>
                <a:cs typeface="Arial" panose="020B0604020202020204" pitchFamily="34" charset="0"/>
              </a:rPr>
              <a:t> as TA by PDE.</a:t>
            </a:r>
          </a:p>
          <a:p>
            <a:pPr marL="285750" indent="-285750">
              <a:buFont typeface="Arial" panose="020B0604020202020204" pitchFamily="34" charset="0"/>
              <a:buChar char="•"/>
            </a:pPr>
            <a:r>
              <a:rPr lang="en-US" sz="3600" dirty="0"/>
              <a:t>TSS and PCA may not serve as TA or proctor.</a:t>
            </a:r>
            <a:r>
              <a:rPr lang="en-US" sz="3600" dirty="0">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30</a:t>
            </a:fld>
            <a:endParaRPr lang="en-US" dirty="0"/>
          </a:p>
        </p:txBody>
      </p:sp>
    </p:spTree>
    <p:extLst>
      <p:ext uri="{BB962C8B-B14F-4D97-AF65-F5344CB8AC3E}">
        <p14:creationId xmlns:p14="http://schemas.microsoft.com/office/powerpoint/2010/main" val="361095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8CDC7-28F7-1D6A-7A56-36E37E17AD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5AA2E9-5398-D956-8B0D-BC6D7985C3F3}"/>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Secure Materials</a:t>
            </a:r>
            <a:endParaRPr lang="en-US" dirty="0"/>
          </a:p>
        </p:txBody>
      </p:sp>
      <p:sp>
        <p:nvSpPr>
          <p:cNvPr id="5" name="Slide Number Placeholder 4">
            <a:extLst>
              <a:ext uri="{FF2B5EF4-FFF2-40B4-BE49-F238E27FC236}">
                <a16:creationId xmlns:a16="http://schemas.microsoft.com/office/drawing/2014/main" id="{ED5585FD-CA10-F6D6-A325-E692EA94D3FA}"/>
              </a:ext>
            </a:extLst>
          </p:cNvPr>
          <p:cNvSpPr>
            <a:spLocks noGrp="1"/>
          </p:cNvSpPr>
          <p:nvPr>
            <p:ph type="sldNum" sz="quarter" idx="12"/>
          </p:nvPr>
        </p:nvSpPr>
        <p:spPr/>
        <p:txBody>
          <a:bodyPr/>
          <a:lstStyle/>
          <a:p>
            <a:fld id="{B24F5015-3417-4B27-A586-E4CCF4D77832}" type="slidenum">
              <a:rPr lang="en-US" smtClean="0"/>
              <a:t>31</a:t>
            </a:fld>
            <a:endParaRPr lang="en-US" dirty="0"/>
          </a:p>
        </p:txBody>
      </p:sp>
    </p:spTree>
    <p:extLst>
      <p:ext uri="{BB962C8B-B14F-4D97-AF65-F5344CB8AC3E}">
        <p14:creationId xmlns:p14="http://schemas.microsoft.com/office/powerpoint/2010/main" val="39443238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Secure Materials: Storage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Secure materials (test tickets) should </a:t>
            </a:r>
            <a:r>
              <a:rPr lang="en-US" sz="3600" dirty="0"/>
              <a:t>be stored in a locked cabinet/storage room with limited access.</a:t>
            </a:r>
          </a:p>
          <a:p>
            <a:pPr marL="285750" indent="-285750">
              <a:buFont typeface="Arial" panose="020B0604020202020204" pitchFamily="34" charset="0"/>
              <a:buChar char="•"/>
            </a:pPr>
            <a:r>
              <a:rPr lang="en-US" sz="3600" dirty="0"/>
              <a:t>Maintain a list of those with access to the space.  </a:t>
            </a:r>
          </a:p>
          <a:p>
            <a:pPr marL="285750" indent="-285750">
              <a:buFont typeface="Arial" panose="020B0604020202020204" pitchFamily="34" charset="0"/>
              <a:buChar char="•"/>
            </a:pPr>
            <a:r>
              <a:rPr lang="en-US" sz="3600" dirty="0"/>
              <a:t>Anyone with access to secure storage area, including keys, needs to attend SAC training and sign the appropriate test security certificate.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32</a:t>
            </a:fld>
            <a:endParaRPr lang="en-US" dirty="0"/>
          </a:p>
        </p:txBody>
      </p:sp>
    </p:spTree>
    <p:extLst>
      <p:ext uri="{BB962C8B-B14F-4D97-AF65-F5344CB8AC3E}">
        <p14:creationId xmlns:p14="http://schemas.microsoft.com/office/powerpoint/2010/main" val="22251923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Secure Materials: </a:t>
            </a:r>
            <a:br>
              <a:rPr lang="en-US" dirty="0"/>
            </a:br>
            <a:r>
              <a:rPr lang="en-US" dirty="0"/>
              <a:t>Distribution and Collection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SACs should have TAs count test tickets prior to signing the sign out/sign in sheet when distributing test tickets and when collecting test tickets.</a:t>
            </a:r>
          </a:p>
          <a:p>
            <a:pPr marL="285750" indent="-285750">
              <a:buFont typeface="Arial" panose="020B0604020202020204" pitchFamily="34" charset="0"/>
              <a:buChar char="•"/>
            </a:pPr>
            <a:r>
              <a:rPr lang="en-US" sz="3600" dirty="0"/>
              <a:t>Maintain copies of sign out/sign in sheets.</a:t>
            </a:r>
          </a:p>
          <a:p>
            <a:pPr marL="285750" indent="-285750"/>
            <a:r>
              <a:rPr lang="en-US" sz="3600" dirty="0">
                <a:latin typeface="Arial" panose="020B0604020202020204" pitchFamily="34" charset="0"/>
                <a:cs typeface="Arial" panose="020B0604020202020204" pitchFamily="34" charset="0"/>
              </a:rPr>
              <a:t>Test security and accounting of materials are of u</a:t>
            </a:r>
            <a:r>
              <a:rPr lang="en-US" sz="3600" dirty="0"/>
              <a:t>tmost importance. </a:t>
            </a:r>
            <a:endParaRPr lang="en-US" sz="3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3600" dirty="0"/>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33</a:t>
            </a:fld>
            <a:endParaRPr lang="en-US" dirty="0"/>
          </a:p>
        </p:txBody>
      </p:sp>
    </p:spTree>
    <p:extLst>
      <p:ext uri="{BB962C8B-B14F-4D97-AF65-F5344CB8AC3E}">
        <p14:creationId xmlns:p14="http://schemas.microsoft.com/office/powerpoint/2010/main" val="6778325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Secure Materials: Test Tickets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latin typeface="Arial" panose="020B0604020202020204" pitchFamily="34" charset="0"/>
                <a:cs typeface="Arial" panose="020B0604020202020204" pitchFamily="34" charset="0"/>
              </a:rPr>
              <a:t>Test tickets are secure materials and treated as booklets.</a:t>
            </a:r>
          </a:p>
          <a:p>
            <a:pPr marL="285750" indent="-285750"/>
            <a:r>
              <a:rPr lang="en-US" sz="3600" dirty="0">
                <a:latin typeface="Arial" panose="020B0604020202020204" pitchFamily="34" charset="0"/>
                <a:cs typeface="Arial" panose="020B0604020202020204" pitchFamily="34" charset="0"/>
              </a:rPr>
              <a:t>Shred all test tickets after administration has concluded.</a:t>
            </a:r>
          </a:p>
          <a:p>
            <a:pPr marL="285750" indent="-285750"/>
            <a:r>
              <a:rPr lang="en-US" sz="3600" dirty="0">
                <a:latin typeface="Arial" panose="020B0604020202020204" pitchFamily="34" charset="0"/>
                <a:cs typeface="Arial" panose="020B0604020202020204" pitchFamily="34" charset="0"/>
              </a:rPr>
              <a:t>Test security and accounting of materials remain  of u</a:t>
            </a:r>
            <a:r>
              <a:rPr lang="en-US" sz="3600" dirty="0"/>
              <a:t>tmost importance.</a:t>
            </a: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34</a:t>
            </a:fld>
            <a:endParaRPr lang="en-US" dirty="0"/>
          </a:p>
        </p:txBody>
      </p:sp>
    </p:spTree>
    <p:extLst>
      <p:ext uri="{BB962C8B-B14F-4D97-AF65-F5344CB8AC3E}">
        <p14:creationId xmlns:p14="http://schemas.microsoft.com/office/powerpoint/2010/main" val="12019355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Required Trainings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35</a:t>
            </a:fld>
            <a:endParaRPr lang="en-US" dirty="0"/>
          </a:p>
        </p:txBody>
      </p:sp>
    </p:spTree>
    <p:extLst>
      <p:ext uri="{BB962C8B-B14F-4D97-AF65-F5344CB8AC3E}">
        <p14:creationId xmlns:p14="http://schemas.microsoft.com/office/powerpoint/2010/main" val="9170691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Required Trainings – Held in Person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trains all SACs annually.</a:t>
            </a:r>
          </a:p>
          <a:p>
            <a:pPr marL="285750" indent="-285750">
              <a:buFont typeface="Arial" panose="020B0604020202020204" pitchFamily="34" charset="0"/>
              <a:buChar char="•"/>
            </a:pPr>
            <a:r>
              <a:rPr lang="en-US" sz="3600" dirty="0"/>
              <a:t>SAC trains all TAs, Proctors, TSSs, PCAs, staff with access to secure materials (test tickets): secretarial, custodial</a:t>
            </a:r>
          </a:p>
          <a:p>
            <a:pPr marL="742950" lvl="1" indent="-285750"/>
            <a:r>
              <a:rPr lang="en-US" sz="3200" dirty="0">
                <a:latin typeface="Arial" panose="020B0604020202020204" pitchFamily="34" charset="0"/>
                <a:cs typeface="Arial" panose="020B0604020202020204" pitchFamily="34" charset="0"/>
              </a:rPr>
              <a:t>Conduct in spring for PSSA</a:t>
            </a:r>
          </a:p>
          <a:p>
            <a:pPr marL="742950" lvl="1" indent="-285750"/>
            <a:r>
              <a:rPr lang="en-US" sz="3200" dirty="0"/>
              <a:t>Conduct prior to each administration for Keystone </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DAC and SAC must maintain copies of agendas and sign in sheets.</a:t>
            </a:r>
            <a:endParaRPr lang="en-US" sz="3600" dirty="0">
              <a:solidFill>
                <a:srgbClr val="FF0000"/>
              </a:solidFill>
            </a:endParaRPr>
          </a:p>
          <a:p>
            <a:pPr marL="285750" indent="-285750">
              <a:buFont typeface="Arial" panose="020B0604020202020204" pitchFamily="34" charset="0"/>
              <a:buChar char="•"/>
            </a:pPr>
            <a:r>
              <a:rPr lang="en-US" sz="3600" dirty="0"/>
              <a:t>See SAC Training of TAs PowerPoint.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36</a:t>
            </a:fld>
            <a:endParaRPr lang="en-US" dirty="0"/>
          </a:p>
        </p:txBody>
      </p:sp>
    </p:spTree>
    <p:extLst>
      <p:ext uri="{BB962C8B-B14F-4D97-AF65-F5344CB8AC3E}">
        <p14:creationId xmlns:p14="http://schemas.microsoft.com/office/powerpoint/2010/main" val="38206985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and Certifications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37</a:t>
            </a:fld>
            <a:endParaRPr lang="en-US" dirty="0"/>
          </a:p>
        </p:txBody>
      </p:sp>
    </p:spTree>
    <p:extLst>
      <p:ext uri="{BB962C8B-B14F-4D97-AF65-F5344CB8AC3E}">
        <p14:creationId xmlns:p14="http://schemas.microsoft.com/office/powerpoint/2010/main" val="41873708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report any test security violation suspicions to the SAC immediately.  If the TA believes the SAC or DAC is involved, the TA should contact PDE </a:t>
            </a:r>
            <a:r>
              <a:rPr lang="en-US" sz="3200" b="1" dirty="0">
                <a:latin typeface="Arial" panose="020B0604020202020204" pitchFamily="34" charset="0"/>
                <a:cs typeface="Arial" panose="020B0604020202020204" pitchFamily="34" charset="0"/>
              </a:rPr>
              <a:t>immediately</a:t>
            </a:r>
            <a:r>
              <a:rPr lang="en-US" sz="32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DACs or SACs should report test security violations or  suspicions </a:t>
            </a:r>
            <a:r>
              <a:rPr lang="en-US" sz="3200" b="1" dirty="0">
                <a:latin typeface="Arial" panose="020B0604020202020204" pitchFamily="34" charset="0"/>
                <a:cs typeface="Arial" panose="020B0604020202020204" pitchFamily="34" charset="0"/>
              </a:rPr>
              <a:t>immediately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t>Consult the HAC for security examples.</a:t>
            </a:r>
          </a:p>
          <a:p>
            <a:pPr marL="285750" indent="-285750">
              <a:buFont typeface="Arial" panose="020B0604020202020204" pitchFamily="34" charset="0"/>
              <a:buChar char="•"/>
            </a:pPr>
            <a:r>
              <a:rPr lang="en-US" sz="3200" dirty="0"/>
              <a:t>Review the Handbook for Secure Test Administration.</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Complete required PSTAT Trainings.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38</a:t>
            </a:fld>
            <a:endParaRPr lang="en-US" dirty="0"/>
          </a:p>
        </p:txBody>
      </p:sp>
    </p:spTree>
    <p:extLst>
      <p:ext uri="{BB962C8B-B14F-4D97-AF65-F5344CB8AC3E}">
        <p14:creationId xmlns:p14="http://schemas.microsoft.com/office/powerpoint/2010/main" val="13506719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Certifications – 1</a:t>
            </a:r>
            <a:r>
              <a:rPr lang="en-US" sz="4000" dirty="0"/>
              <a:t> </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t>DAC </a:t>
            </a:r>
          </a:p>
          <a:p>
            <a:pPr marL="285750" indent="-285750">
              <a:buFont typeface="Arial" panose="020B0604020202020204" pitchFamily="34" charset="0"/>
              <a:buChar char="•"/>
            </a:pPr>
            <a:r>
              <a:rPr lang="en-US" sz="3600" dirty="0"/>
              <a:t>SAC</a:t>
            </a:r>
          </a:p>
          <a:p>
            <a:pPr marL="285750" indent="-285750">
              <a:buFont typeface="Arial" panose="020B0604020202020204" pitchFamily="34" charset="0"/>
              <a:buChar char="•"/>
            </a:pPr>
            <a:r>
              <a:rPr lang="en-US" sz="3600" dirty="0"/>
              <a:t>Building principal(s)</a:t>
            </a:r>
          </a:p>
          <a:p>
            <a:pPr marL="285750" indent="-285750">
              <a:buFont typeface="Arial" panose="020B0604020202020204" pitchFamily="34" charset="0"/>
              <a:buChar char="•"/>
            </a:pPr>
            <a:r>
              <a:rPr lang="en-US" sz="3600" dirty="0"/>
              <a:t>All TAs and Proctors </a:t>
            </a:r>
          </a:p>
          <a:p>
            <a:pPr marL="285750" indent="-285750">
              <a:buFont typeface="Arial" panose="020B0604020202020204" pitchFamily="34" charset="0"/>
              <a:buChar char="•"/>
            </a:pPr>
            <a:r>
              <a:rPr lang="en-US" sz="3600" dirty="0"/>
              <a:t>All individuals who handle or have access (including keys) to secure materials (test tickets): custodians, secretarial staff, support staff, TSS, PCAs, student teachers, any others involved in testing</a:t>
            </a:r>
          </a:p>
          <a:p>
            <a:pPr marL="0" indent="0">
              <a:buNone/>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39</a:t>
            </a:fld>
            <a:endParaRPr lang="en-US" dirty="0"/>
          </a:p>
        </p:txBody>
      </p:sp>
    </p:spTree>
    <p:extLst>
      <p:ext uri="{BB962C8B-B14F-4D97-AF65-F5344CB8AC3E}">
        <p14:creationId xmlns:p14="http://schemas.microsoft.com/office/powerpoint/2010/main" val="185367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1</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Acronyms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District Assessment Schedule</a:t>
            </a:r>
          </a:p>
          <a:p>
            <a:pPr marL="285750" indent="-285750"/>
            <a:r>
              <a:rPr lang="en-US" sz="3600" dirty="0">
                <a:latin typeface="Arial" panose="020B0604020202020204" pitchFamily="34" charset="0"/>
                <a:cs typeface="Arial" panose="020B0604020202020204" pitchFamily="34" charset="0"/>
              </a:rPr>
              <a:t>Changes for 2024 – 2025 </a:t>
            </a:r>
          </a:p>
          <a:p>
            <a:pPr marL="285750" indent="-285750">
              <a:buFont typeface="Arial" panose="020B0604020202020204" pitchFamily="34" charset="0"/>
              <a:buChar char="•"/>
            </a:pPr>
            <a:r>
              <a:rPr lang="en-US" sz="3600" dirty="0"/>
              <a:t>Handbook for Assessment Coordinators</a:t>
            </a:r>
          </a:p>
          <a:p>
            <a:pPr marL="285750" indent="-285750">
              <a:buFont typeface="Arial" panose="020B0604020202020204" pitchFamily="34" charset="0"/>
              <a:buChar char="•"/>
            </a:pPr>
            <a:r>
              <a:rPr lang="en-US" sz="3600" dirty="0"/>
              <a:t>Test Security and Certifications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PSTAT </a:t>
            </a:r>
          </a:p>
          <a:p>
            <a:pPr marL="285750" indent="-285750">
              <a:buFont typeface="Arial" panose="020B0604020202020204" pitchFamily="34" charset="0"/>
              <a:buChar char="•"/>
            </a:pPr>
            <a:r>
              <a:rPr lang="en-US" sz="3600" dirty="0"/>
              <a:t>Student Participation</a:t>
            </a:r>
          </a:p>
          <a:p>
            <a:pPr marL="285750" indent="-285750">
              <a:buFont typeface="Arial" panose="020B0604020202020204" pitchFamily="34" charset="0"/>
              <a:buChar char="•"/>
            </a:pPr>
            <a:r>
              <a:rPr lang="en-US" sz="3600" dirty="0"/>
              <a:t>Online Administration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25447603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DED36-8021-3CF2-6D66-3A1DF3906C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557DCD-9D13-D1C2-BE34-C14A1273A86E}"/>
              </a:ext>
            </a:extLst>
          </p:cNvPr>
          <p:cNvSpPr>
            <a:spLocks noGrp="1"/>
          </p:cNvSpPr>
          <p:nvPr>
            <p:ph type="title"/>
          </p:nvPr>
        </p:nvSpPr>
        <p:spPr/>
        <p:txBody>
          <a:bodyPr>
            <a:normAutofit/>
          </a:bodyPr>
          <a:lstStyle/>
          <a:p>
            <a:r>
              <a:rPr lang="en-US" dirty="0"/>
              <a:t>Test Security Certifications – 2</a:t>
            </a:r>
            <a:r>
              <a:rPr lang="en-US" sz="4000" dirty="0"/>
              <a:t> </a:t>
            </a:r>
          </a:p>
        </p:txBody>
      </p:sp>
      <p:sp>
        <p:nvSpPr>
          <p:cNvPr id="3" name="Content Placeholder 2">
            <a:extLst>
              <a:ext uri="{FF2B5EF4-FFF2-40B4-BE49-F238E27FC236}">
                <a16:creationId xmlns:a16="http://schemas.microsoft.com/office/drawing/2014/main" id="{3305C885-8D61-2B15-2411-F6938E16F27D}"/>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200" dirty="0"/>
              <a:t>PSSA </a:t>
            </a:r>
          </a:p>
          <a:p>
            <a:pPr marL="742950" lvl="1" indent="-285750"/>
            <a:r>
              <a:rPr lang="en-US" sz="2800" dirty="0"/>
              <a:t>One covers all content areas: ELA, mathematics, science.</a:t>
            </a:r>
          </a:p>
          <a:p>
            <a:pPr marL="285750" indent="-285750">
              <a:buFont typeface="Arial" panose="020B0604020202020204" pitchFamily="34" charset="0"/>
              <a:buChar char="•"/>
            </a:pPr>
            <a:r>
              <a:rPr lang="en-US" sz="3200" dirty="0"/>
              <a:t>Keystone</a:t>
            </a:r>
          </a:p>
          <a:p>
            <a:pPr marL="742950" lvl="1" indent="-285750"/>
            <a:r>
              <a:rPr lang="en-US" sz="2800" dirty="0"/>
              <a:t>One covers all content areas: Algebra I, Biology, Literature</a:t>
            </a:r>
          </a:p>
          <a:p>
            <a:pPr marL="742950" lvl="1" indent="-285750"/>
            <a:r>
              <a:rPr lang="en-US" sz="2800" dirty="0"/>
              <a:t>Each administration (winter, spring, summer) requires signed certificates. </a:t>
            </a:r>
          </a:p>
          <a:p>
            <a:pPr marL="285750" indent="-285750"/>
            <a:r>
              <a:rPr lang="en-US" sz="3200" dirty="0"/>
              <a:t>Proctors of PSSA and </a:t>
            </a:r>
            <a:r>
              <a:rPr lang="en-US" sz="3200"/>
              <a:t>Keystone Exams </a:t>
            </a:r>
            <a:r>
              <a:rPr lang="en-US" sz="3200" dirty="0"/>
              <a:t>sign one for PSSA and one for Keystone exams. </a:t>
            </a:r>
          </a:p>
          <a:p>
            <a:pPr marL="285750" indent="-285750"/>
            <a:r>
              <a:rPr lang="en-US" sz="3200" dirty="0"/>
              <a:t>Certificates are located in the Appendix of the DFA, may be removed from the DFA, signed and returned to SAC.</a:t>
            </a:r>
          </a:p>
          <a:p>
            <a:pPr marL="285750" indent="-285750"/>
            <a:endParaRPr lang="en-US" sz="3600" dirty="0"/>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34D084FD-8E0A-1B05-5021-0D5967E0A851}"/>
              </a:ext>
            </a:extLst>
          </p:cNvPr>
          <p:cNvSpPr>
            <a:spLocks noGrp="1"/>
          </p:cNvSpPr>
          <p:nvPr>
            <p:ph type="sldNum" sz="quarter" idx="12"/>
          </p:nvPr>
        </p:nvSpPr>
        <p:spPr/>
        <p:txBody>
          <a:bodyPr/>
          <a:lstStyle/>
          <a:p>
            <a:fld id="{B24F5015-3417-4B27-A586-E4CCF4D77832}" type="slidenum">
              <a:rPr lang="en-US" smtClean="0"/>
              <a:t>40</a:t>
            </a:fld>
            <a:endParaRPr lang="en-US"/>
          </a:p>
        </p:txBody>
      </p:sp>
    </p:spTree>
    <p:extLst>
      <p:ext uri="{BB962C8B-B14F-4D97-AF65-F5344CB8AC3E}">
        <p14:creationId xmlns:p14="http://schemas.microsoft.com/office/powerpoint/2010/main" val="3860433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 Certifications –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t>Signed after administration is complete.</a:t>
            </a:r>
          </a:p>
          <a:p>
            <a:pPr marL="285750" indent="-285750">
              <a:buFont typeface="Arial" panose="020B0604020202020204" pitchFamily="34" charset="0"/>
              <a:buChar char="•"/>
            </a:pPr>
            <a:r>
              <a:rPr lang="en-US" sz="3600" dirty="0"/>
              <a:t>Copies maintained by Chief School Administrator or designee for three years.</a:t>
            </a:r>
          </a:p>
          <a:p>
            <a:pPr marL="285750" indent="-285750">
              <a:buFont typeface="Arial" panose="020B0604020202020204" pitchFamily="34" charset="0"/>
              <a:buChar char="•"/>
            </a:pPr>
            <a:r>
              <a:rPr lang="en-US" sz="3600" dirty="0"/>
              <a:t>DAC should scan and send copies of signed certificates to all SACs.</a:t>
            </a:r>
          </a:p>
          <a:p>
            <a:pPr marL="285750" indent="-285750">
              <a:buFont typeface="Arial" panose="020B0604020202020204" pitchFamily="34" charset="0"/>
              <a:buChar char="•"/>
            </a:pPr>
            <a:r>
              <a:rPr lang="en-US" sz="3600" dirty="0"/>
              <a:t>Report anyone who refuses to sign the Test Security Certificate to the Chief School Administrator, to PDE </a:t>
            </a:r>
            <a:r>
              <a:rPr lang="en-US" sz="3600" dirty="0">
                <a:hlinkClick r:id="rId3"/>
              </a:rPr>
              <a:t>ra-edirregularities@pa.gov</a:t>
            </a:r>
            <a:r>
              <a:rPr lang="en-US" sz="3600" dirty="0"/>
              <a:t> and to Mr. Jay Gift </a:t>
            </a:r>
            <a:r>
              <a:rPr lang="en-US" sz="3600" dirty="0">
                <a:hlinkClick r:id="rId4"/>
              </a:rPr>
              <a:t>rgift@pa.gov</a:t>
            </a:r>
            <a:r>
              <a:rPr lang="en-US" sz="3600" dirty="0"/>
              <a:t>.</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41</a:t>
            </a:fld>
            <a:endParaRPr lang="en-US" dirty="0"/>
          </a:p>
        </p:txBody>
      </p:sp>
    </p:spTree>
    <p:extLst>
      <p:ext uri="{BB962C8B-B14F-4D97-AF65-F5344CB8AC3E}">
        <p14:creationId xmlns:p14="http://schemas.microsoft.com/office/powerpoint/2010/main" val="2908402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42</a:t>
            </a:fld>
            <a:endParaRPr lang="en-US" dirty="0"/>
          </a:p>
        </p:txBody>
      </p:sp>
    </p:spTree>
    <p:extLst>
      <p:ext uri="{BB962C8B-B14F-4D97-AF65-F5344CB8AC3E}">
        <p14:creationId xmlns:p14="http://schemas.microsoft.com/office/powerpoint/2010/main" val="20304963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 Requirements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DACs must complete</a:t>
            </a:r>
          </a:p>
          <a:p>
            <a:pPr marL="742950" lvl="1" indent="-285750"/>
            <a:r>
              <a:rPr lang="en-US" sz="3200" dirty="0">
                <a:latin typeface="Arial" panose="020B0604020202020204" pitchFamily="34" charset="0"/>
                <a:cs typeface="Arial" panose="020B0604020202020204" pitchFamily="34" charset="0"/>
              </a:rPr>
              <a:t>D</a:t>
            </a:r>
            <a:r>
              <a:rPr lang="en-US" sz="3200" dirty="0"/>
              <a:t>AC, SAC and 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SACs must complete</a:t>
            </a:r>
          </a:p>
          <a:p>
            <a:pPr marL="742950" lvl="1" indent="-285750"/>
            <a:r>
              <a:rPr lang="en-US" sz="3200" dirty="0"/>
              <a:t>SAC and 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TAs, Proctors, TSS, PCAs must complete</a:t>
            </a:r>
          </a:p>
          <a:p>
            <a:pPr marL="742950" lvl="1" indent="-285750"/>
            <a:r>
              <a:rPr lang="en-US" sz="3200" dirty="0"/>
              <a:t>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hlinkClick r:id="rId3"/>
              </a:rPr>
              <a:t>www.pstattraining.net</a:t>
            </a:r>
            <a:r>
              <a:rPr lang="en-US" sz="3200" dirty="0"/>
              <a:t> </a:t>
            </a: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43</a:t>
            </a:fld>
            <a:endParaRPr lang="en-US" dirty="0"/>
          </a:p>
        </p:txBody>
      </p:sp>
    </p:spTree>
    <p:extLst>
      <p:ext uri="{BB962C8B-B14F-4D97-AF65-F5344CB8AC3E}">
        <p14:creationId xmlns:p14="http://schemas.microsoft.com/office/powerpoint/2010/main" val="25519758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01C03-5399-9C41-3BA9-6E309E7C2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E094A2-2701-D6A5-9137-5FF1FFDD2E80}"/>
              </a:ext>
            </a:extLst>
          </p:cNvPr>
          <p:cNvSpPr>
            <a:spLocks noGrp="1"/>
          </p:cNvSpPr>
          <p:nvPr>
            <p:ph type="title"/>
          </p:nvPr>
        </p:nvSpPr>
        <p:spPr/>
        <p:txBody>
          <a:bodyPr/>
          <a:lstStyle/>
          <a:p>
            <a:r>
              <a:rPr lang="en-US" dirty="0"/>
              <a:t>PSTAT Certificates </a:t>
            </a:r>
          </a:p>
        </p:txBody>
      </p:sp>
      <p:sp>
        <p:nvSpPr>
          <p:cNvPr id="3" name="Content Placeholder 2">
            <a:extLst>
              <a:ext uri="{FF2B5EF4-FFF2-40B4-BE49-F238E27FC236}">
                <a16:creationId xmlns:a16="http://schemas.microsoft.com/office/drawing/2014/main" id="{477AB881-1ED1-6494-9DCB-B22412391F45}"/>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DAC or SAC maintains all PSTAT certificates.</a:t>
            </a:r>
          </a:p>
          <a:p>
            <a:pPr marL="285750" indent="-285750"/>
            <a:r>
              <a:rPr lang="en-US" sz="3600" dirty="0"/>
              <a:t>TAs can save a PDF copy of the certificate and email a copy to the SAC.  The SAC can maintain electronic copies – they do not need to </a:t>
            </a:r>
            <a:r>
              <a:rPr lang="en-US" sz="3600"/>
              <a:t>be printed.</a:t>
            </a:r>
            <a:endParaRPr lang="en-US" sz="3600" dirty="0"/>
          </a:p>
          <a:p>
            <a:pPr marL="285750" indent="-285750"/>
            <a:r>
              <a:rPr lang="en-US" sz="3600" dirty="0"/>
              <a:t>DAC should scan and email send copies of the 3 PSTAT certificates to all SACs for monitoring.</a:t>
            </a:r>
            <a:endParaRPr lang="en-US" dirty="0"/>
          </a:p>
        </p:txBody>
      </p:sp>
      <p:sp>
        <p:nvSpPr>
          <p:cNvPr id="5" name="Slide Number Placeholder 4">
            <a:extLst>
              <a:ext uri="{FF2B5EF4-FFF2-40B4-BE49-F238E27FC236}">
                <a16:creationId xmlns:a16="http://schemas.microsoft.com/office/drawing/2014/main" id="{F0FBFBAE-3B34-69C4-64E7-9AADAB81D194}"/>
              </a:ext>
            </a:extLst>
          </p:cNvPr>
          <p:cNvSpPr>
            <a:spLocks noGrp="1"/>
          </p:cNvSpPr>
          <p:nvPr>
            <p:ph type="sldNum" sz="quarter" idx="12"/>
          </p:nvPr>
        </p:nvSpPr>
        <p:spPr/>
        <p:txBody>
          <a:bodyPr/>
          <a:lstStyle/>
          <a:p>
            <a:fld id="{B24F5015-3417-4B27-A586-E4CCF4D77832}" type="slidenum">
              <a:rPr lang="en-US" smtClean="0"/>
              <a:t>44</a:t>
            </a:fld>
            <a:endParaRPr lang="en-US" dirty="0"/>
          </a:p>
        </p:txBody>
      </p:sp>
    </p:spTree>
    <p:extLst>
      <p:ext uri="{BB962C8B-B14F-4D97-AF65-F5344CB8AC3E}">
        <p14:creationId xmlns:p14="http://schemas.microsoft.com/office/powerpoint/2010/main" val="16723438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Online Administration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45</a:t>
            </a:fld>
            <a:endParaRPr lang="en-US" dirty="0"/>
          </a:p>
        </p:txBody>
      </p:sp>
    </p:spTree>
    <p:extLst>
      <p:ext uri="{BB962C8B-B14F-4D97-AF65-F5344CB8AC3E}">
        <p14:creationId xmlns:p14="http://schemas.microsoft.com/office/powerpoint/2010/main" val="4735908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Online Administration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SAC must assign TAs to test sessions.</a:t>
            </a:r>
          </a:p>
          <a:p>
            <a:pPr marL="285750" indent="-285750">
              <a:buFont typeface="Arial" panose="020B0604020202020204" pitchFamily="34" charset="0"/>
              <a:buChar char="•"/>
            </a:pPr>
            <a:r>
              <a:rPr lang="en-US" sz="3600" dirty="0"/>
              <a:t>SAC must enter all accommodations.</a:t>
            </a:r>
          </a:p>
          <a:p>
            <a:pPr marL="285750" indent="-285750">
              <a:buFont typeface="Arial" panose="020B0604020202020204" pitchFamily="34" charset="0"/>
              <a:buChar char="•"/>
            </a:pPr>
            <a:r>
              <a:rPr lang="en-US" sz="3600" dirty="0"/>
              <a:t>SAC or person creating test sessions should not be listed as the TA, unless serving as the TA.</a:t>
            </a:r>
          </a:p>
          <a:p>
            <a:pPr marL="285750" indent="-285750">
              <a:buFont typeface="Arial" panose="020B0604020202020204" pitchFamily="34" charset="0"/>
              <a:buChar char="•"/>
            </a:pP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DRC Insight Portal Login</a:t>
            </a:r>
            <a:r>
              <a:rPr lang="en-US" sz="3600" dirty="0">
                <a:solidFill>
                  <a:srgbClr val="0070C0"/>
                </a:solidFill>
                <a:latin typeface="Arial" panose="020B0604020202020204" pitchFamily="34" charset="0"/>
                <a:cs typeface="Arial" panose="020B0604020202020204" pitchFamily="34" charset="0"/>
              </a:rPr>
              <a:t> </a:t>
            </a:r>
            <a:r>
              <a:rPr lang="en-US" sz="3600" dirty="0">
                <a:solidFill>
                  <a:srgbClr val="0070C0"/>
                </a:solidFill>
              </a:rPr>
              <a:t>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46</a:t>
            </a:fld>
            <a:endParaRPr lang="en-US" dirty="0"/>
          </a:p>
        </p:txBody>
      </p:sp>
    </p:spTree>
    <p:extLst>
      <p:ext uri="{BB962C8B-B14F-4D97-AF65-F5344CB8AC3E}">
        <p14:creationId xmlns:p14="http://schemas.microsoft.com/office/powerpoint/2010/main" val="38848589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Online Administration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Student records from PIMS </a:t>
            </a:r>
          </a:p>
          <a:p>
            <a:pPr marL="285750" indent="-285750">
              <a:buFont typeface="Arial" panose="020B0604020202020204" pitchFamily="34" charset="0"/>
              <a:buChar char="•"/>
            </a:pPr>
            <a:r>
              <a:rPr lang="en-US" sz="3600" dirty="0"/>
              <a:t>PA Online Tutorials</a:t>
            </a:r>
          </a:p>
          <a:p>
            <a:pPr marL="285750" indent="-285750">
              <a:buFont typeface="Arial" panose="020B0604020202020204" pitchFamily="34" charset="0"/>
              <a:buChar char="•"/>
            </a:pPr>
            <a:r>
              <a:rPr lang="en-US" sz="3600" dirty="0"/>
              <a:t>PA Online Tools Training </a:t>
            </a:r>
          </a:p>
          <a:p>
            <a:pPr marL="285750" indent="-285750">
              <a:buFont typeface="Arial" panose="020B0604020202020204" pitchFamily="34" charset="0"/>
              <a:buChar char="•"/>
            </a:pPr>
            <a:r>
              <a:rPr lang="en-US" sz="3600" dirty="0"/>
              <a:t>Technology User Guide </a:t>
            </a:r>
          </a:p>
          <a:p>
            <a:pPr marL="285750" indent="-285750">
              <a:buFont typeface="Arial" panose="020B0604020202020204" pitchFamily="34" charset="0"/>
              <a:buChar char="•"/>
            </a:pPr>
            <a:r>
              <a:rPr lang="en-US" sz="3600" dirty="0"/>
              <a:t>Student devices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DRC INSIGHT Portal User Guide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47</a:t>
            </a:fld>
            <a:endParaRPr lang="en-US" dirty="0"/>
          </a:p>
        </p:txBody>
      </p:sp>
    </p:spTree>
    <p:extLst>
      <p:ext uri="{BB962C8B-B14F-4D97-AF65-F5344CB8AC3E}">
        <p14:creationId xmlns:p14="http://schemas.microsoft.com/office/powerpoint/2010/main" val="15191408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Spanish Assessments:</a:t>
            </a:r>
            <a:br>
              <a:rPr lang="en-US" dirty="0"/>
            </a:br>
            <a:r>
              <a:rPr lang="en-US" dirty="0"/>
              <a:t>Online not Available</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sz="3300" dirty="0"/>
              <a:t>Online versions of Spanish assessments are not available for 2024-2025.  Online versions of Spanish assessments will be available in 2025-2026. </a:t>
            </a:r>
          </a:p>
          <a:p>
            <a:r>
              <a:rPr lang="en-US" sz="3300" dirty="0"/>
              <a:t>See the next slide for information regarding paper booklets for students needing Spanish translations. </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48</a:t>
            </a:fld>
            <a:endParaRPr lang="en-US" dirty="0"/>
          </a:p>
        </p:txBody>
      </p:sp>
    </p:spTree>
    <p:extLst>
      <p:ext uri="{BB962C8B-B14F-4D97-AF65-F5344CB8AC3E}">
        <p14:creationId xmlns:p14="http://schemas.microsoft.com/office/powerpoint/2010/main" val="3472241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2EE3B-307C-4798-A383-06B751FE19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DE4310-0FEC-C851-2128-17AED618E1EB}"/>
              </a:ext>
            </a:extLst>
          </p:cNvPr>
          <p:cNvSpPr>
            <a:spLocks noGrp="1"/>
          </p:cNvSpPr>
          <p:nvPr>
            <p:ph type="title"/>
          </p:nvPr>
        </p:nvSpPr>
        <p:spPr/>
        <p:txBody>
          <a:bodyPr>
            <a:normAutofit/>
          </a:bodyPr>
          <a:lstStyle/>
          <a:p>
            <a:r>
              <a:rPr lang="en-US" dirty="0"/>
              <a:t>Spanish Booklets:</a:t>
            </a:r>
            <a:br>
              <a:rPr lang="en-US" dirty="0"/>
            </a:br>
            <a:r>
              <a:rPr lang="en-US" dirty="0"/>
              <a:t>Mathematics, Science, Algebra I, Biology</a:t>
            </a:r>
          </a:p>
        </p:txBody>
      </p:sp>
      <p:sp>
        <p:nvSpPr>
          <p:cNvPr id="3" name="Content Placeholder 2">
            <a:extLst>
              <a:ext uri="{FF2B5EF4-FFF2-40B4-BE49-F238E27FC236}">
                <a16:creationId xmlns:a16="http://schemas.microsoft.com/office/drawing/2014/main" id="{C0166CB2-D887-CA7F-C376-DAF2D9700B0F}"/>
              </a:ext>
            </a:extLst>
          </p:cNvPr>
          <p:cNvSpPr>
            <a:spLocks noGrp="1"/>
          </p:cNvSpPr>
          <p:nvPr>
            <p:ph idx="1"/>
          </p:nvPr>
        </p:nvSpPr>
        <p:spPr/>
        <p:txBody>
          <a:bodyPr>
            <a:normAutofit fontScale="85000" lnSpcReduction="20000"/>
          </a:bodyPr>
          <a:lstStyle/>
          <a:p>
            <a:r>
              <a:rPr lang="en-US" dirty="0"/>
              <a:t>Spanish booklets will arrive as a single shrink-wrapped packet containing one English combined test/answer booklet and one Spanish combined test/answer booklet.  Provide students with both booklets.</a:t>
            </a:r>
          </a:p>
          <a:p>
            <a:r>
              <a:rPr lang="en-US" dirty="0"/>
              <a:t>Students may record answers using English, Spanish or a combination of both English and Spanish. </a:t>
            </a:r>
          </a:p>
          <a:p>
            <a:r>
              <a:rPr lang="en-US" dirty="0"/>
              <a:t>If a student will record ANY portion of their responses using Spanish, the student records all answers in the Spanish booklet, and that booklet should have the pre-code label.  </a:t>
            </a:r>
          </a:p>
          <a:p>
            <a:r>
              <a:rPr lang="en-US" dirty="0"/>
              <a:t>Responses written in Spanish will not be scored if recorded in the English booklet.  </a:t>
            </a:r>
          </a:p>
          <a:p>
            <a:r>
              <a:rPr lang="en-US" dirty="0"/>
              <a:t>If a student will record ALL responses using English, the student selects and records all answers in one booklet, either English or Spanish, and that booklet should have the pre-code label. </a:t>
            </a:r>
          </a:p>
        </p:txBody>
      </p:sp>
      <p:sp>
        <p:nvSpPr>
          <p:cNvPr id="4" name="Slide Number Placeholder 3">
            <a:extLst>
              <a:ext uri="{FF2B5EF4-FFF2-40B4-BE49-F238E27FC236}">
                <a16:creationId xmlns:a16="http://schemas.microsoft.com/office/drawing/2014/main" id="{2081F0C8-0C01-A5A8-6879-B3C0877C9E35}"/>
              </a:ext>
            </a:extLst>
          </p:cNvPr>
          <p:cNvSpPr>
            <a:spLocks noGrp="1"/>
          </p:cNvSpPr>
          <p:nvPr>
            <p:ph type="sldNum" sz="quarter" idx="12"/>
          </p:nvPr>
        </p:nvSpPr>
        <p:spPr/>
        <p:txBody>
          <a:bodyPr/>
          <a:lstStyle/>
          <a:p>
            <a:fld id="{B24F5015-3417-4B27-A586-E4CCF4D77832}" type="slidenum">
              <a:rPr lang="en-US" smtClean="0"/>
              <a:t>49</a:t>
            </a:fld>
            <a:endParaRPr lang="en-US" dirty="0"/>
          </a:p>
        </p:txBody>
      </p:sp>
    </p:spTree>
    <p:extLst>
      <p:ext uri="{BB962C8B-B14F-4D97-AF65-F5344CB8AC3E}">
        <p14:creationId xmlns:p14="http://schemas.microsoft.com/office/powerpoint/2010/main" val="786324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20000"/>
          </a:bodyPr>
          <a:lstStyle/>
          <a:p>
            <a:pPr marL="285750" indent="-285750">
              <a:buFont typeface="Arial" panose="020B0604020202020204" pitchFamily="34" charset="0"/>
              <a:buChar char="•"/>
            </a:pPr>
            <a:r>
              <a:rPr lang="en-US" sz="3200" dirty="0"/>
              <a:t>Responsibilities of District Assessment Coordinators</a:t>
            </a:r>
          </a:p>
          <a:p>
            <a:pPr marL="285750" indent="-285750">
              <a:buFont typeface="Arial" panose="020B0604020202020204" pitchFamily="34" charset="0"/>
              <a:buChar char="•"/>
            </a:pPr>
            <a:r>
              <a:rPr lang="en-US" sz="3200" dirty="0"/>
              <a:t>Responsibilities of School Assessment Coordinators </a:t>
            </a:r>
            <a:r>
              <a:rPr lang="en-US" sz="32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Qualifications of Test Administrators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Accommodations </a:t>
            </a:r>
          </a:p>
          <a:p>
            <a:pPr marL="285750" indent="-285750">
              <a:buFont typeface="Arial" panose="020B0604020202020204" pitchFamily="34" charset="0"/>
              <a:buChar char="•"/>
            </a:pPr>
            <a:r>
              <a:rPr lang="en-US" sz="3100" dirty="0"/>
              <a:t>Required Trainings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Directions for Administration</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Calculators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Secure Materials</a:t>
            </a:r>
          </a:p>
          <a:p>
            <a:pPr marL="285750" indent="-285750">
              <a:buFont typeface="Arial" panose="020B0604020202020204" pitchFamily="34" charset="0"/>
              <a:buChar char="•"/>
            </a:pPr>
            <a:r>
              <a:rPr lang="en-US" sz="3100" dirty="0"/>
              <a:t>Parent Information</a:t>
            </a:r>
          </a:p>
          <a:p>
            <a:pPr marL="285750" indent="-285750">
              <a:buFont typeface="Arial" panose="020B0604020202020204" pitchFamily="34" charset="0"/>
              <a:buChar char="•"/>
            </a:pPr>
            <a:r>
              <a:rPr lang="en-US" sz="3100" dirty="0"/>
              <a:t>Contact Information/Mission</a:t>
            </a:r>
            <a:endParaRPr lang="en-US" sz="31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a:t>
            </a:fld>
            <a:endParaRPr lang="en-US" dirty="0"/>
          </a:p>
        </p:txBody>
      </p:sp>
    </p:spTree>
    <p:extLst>
      <p:ext uri="{BB962C8B-B14F-4D97-AF65-F5344CB8AC3E}">
        <p14:creationId xmlns:p14="http://schemas.microsoft.com/office/powerpoint/2010/main" val="40924834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Directions for Administration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50</a:t>
            </a:fld>
            <a:endParaRPr lang="en-US" dirty="0"/>
          </a:p>
        </p:txBody>
      </p:sp>
    </p:spTree>
    <p:extLst>
      <p:ext uri="{BB962C8B-B14F-4D97-AF65-F5344CB8AC3E}">
        <p14:creationId xmlns:p14="http://schemas.microsoft.com/office/powerpoint/2010/main" val="11517145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Directions for Administration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DFAs for specific directions which are read to students </a:t>
            </a:r>
          </a:p>
          <a:p>
            <a:pPr marL="285750" indent="-285750">
              <a:buFont typeface="Arial" panose="020B0604020202020204" pitchFamily="34" charset="0"/>
              <a:buChar char="•"/>
            </a:pPr>
            <a:r>
              <a:rPr lang="en-US" sz="3600" dirty="0"/>
              <a:t>PSSA</a:t>
            </a:r>
          </a:p>
          <a:p>
            <a:pPr marL="742950" lvl="1" indent="-285750"/>
            <a:r>
              <a:rPr lang="en-US" sz="3200" dirty="0">
                <a:latin typeface="Arial" panose="020B0604020202020204" pitchFamily="34" charset="0"/>
                <a:cs typeface="Arial" panose="020B0604020202020204" pitchFamily="34" charset="0"/>
              </a:rPr>
              <a:t>Separate online DFAs for each content area</a:t>
            </a:r>
          </a:p>
          <a:p>
            <a:pPr marL="742950" lvl="1" indent="-285750"/>
            <a:r>
              <a:rPr lang="en-US" sz="3200" dirty="0"/>
              <a:t>Spanish DFAs for mathematics and science</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Keystone</a:t>
            </a:r>
          </a:p>
          <a:p>
            <a:pPr marL="742950" lvl="1" indent="-285750"/>
            <a:r>
              <a:rPr lang="en-US" sz="3200" dirty="0"/>
              <a:t>Single online DFA for all three content areas</a:t>
            </a:r>
          </a:p>
          <a:p>
            <a:pPr marL="742950" lvl="1" indent="-285750"/>
            <a:r>
              <a:rPr lang="en-US" sz="3200" dirty="0"/>
              <a:t>Spanish DFAs for Algebra I and Biology</a:t>
            </a:r>
          </a:p>
          <a:p>
            <a:pPr marL="742950" lvl="1" indent="-285750">
              <a:buFont typeface="Courier New" panose="02070309020205020404" pitchFamily="49" charset="0"/>
              <a:buChar char="o"/>
            </a:pPr>
            <a:endParaRPr lang="en-US" sz="28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51</a:t>
            </a:fld>
            <a:endParaRPr lang="en-US" dirty="0"/>
          </a:p>
        </p:txBody>
      </p:sp>
    </p:spTree>
    <p:extLst>
      <p:ext uri="{BB962C8B-B14F-4D97-AF65-F5344CB8AC3E}">
        <p14:creationId xmlns:p14="http://schemas.microsoft.com/office/powerpoint/2010/main" val="21287710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52</a:t>
            </a:fld>
            <a:endParaRPr lang="en-US" dirty="0"/>
          </a:p>
        </p:txBody>
      </p:sp>
    </p:spTree>
    <p:extLst>
      <p:ext uri="{BB962C8B-B14F-4D97-AF65-F5344CB8AC3E}">
        <p14:creationId xmlns:p14="http://schemas.microsoft.com/office/powerpoint/2010/main" val="10392795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Code of Conduct</a:t>
            </a:r>
          </a:p>
          <a:p>
            <a:pPr marL="285750" indent="-285750">
              <a:buFont typeface="Arial" panose="020B0604020202020204" pitchFamily="34" charset="0"/>
              <a:buChar char="•"/>
            </a:pPr>
            <a:r>
              <a:rPr lang="en-US" sz="3600" dirty="0"/>
              <a:t>General student participation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Accommodations </a:t>
            </a:r>
          </a:p>
          <a:p>
            <a:pPr marL="285750" indent="-285750">
              <a:buFont typeface="Arial" panose="020B0604020202020204" pitchFamily="34" charset="0"/>
              <a:buChar char="•"/>
            </a:pPr>
            <a:r>
              <a:rPr lang="en-US" sz="3600" dirty="0"/>
              <a:t>Non-assessed students including religious opt-outs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53</a:t>
            </a:fld>
            <a:endParaRPr lang="en-US" dirty="0"/>
          </a:p>
        </p:txBody>
      </p:sp>
    </p:spTree>
    <p:extLst>
      <p:ext uri="{BB962C8B-B14F-4D97-AF65-F5344CB8AC3E}">
        <p14:creationId xmlns:p14="http://schemas.microsoft.com/office/powerpoint/2010/main" val="4889043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Code of Conduct</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r>
              <a:rPr lang="en-US" sz="3600" dirty="0"/>
              <a:t>TAs or Proctors should review the Code of Conduct with all students prior to test administration. </a:t>
            </a:r>
          </a:p>
          <a:p>
            <a:pPr marL="285750" indent="-285750">
              <a:buFont typeface="Arial" panose="020B0604020202020204" pitchFamily="34" charset="0"/>
              <a:buChar char="•"/>
            </a:pPr>
            <a:r>
              <a:rPr lang="en-US" sz="3600" dirty="0"/>
              <a:t>S</a:t>
            </a:r>
            <a:r>
              <a:rPr lang="en-US" sz="3600" dirty="0">
                <a:latin typeface="Arial" panose="020B0604020202020204" pitchFamily="34" charset="0"/>
                <a:cs typeface="Arial" panose="020B0604020202020204" pitchFamily="34" charset="0"/>
              </a:rPr>
              <a:t>tudents will acknowledge the Code of Conduct  at the beginning of each module of Keystone Exams or section of PSSA assessments. </a:t>
            </a:r>
          </a:p>
          <a:p>
            <a:pPr marL="285750" indent="-285750">
              <a:buFont typeface="Arial" panose="020B0604020202020204" pitchFamily="34" charset="0"/>
              <a:buChar char="•"/>
            </a:pPr>
            <a:r>
              <a:rPr lang="en-US" sz="3600" dirty="0"/>
              <a:t>Students do not log out after completing the Code of Conduct.</a:t>
            </a:r>
            <a:r>
              <a:rPr lang="en-US" sz="32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3600" dirty="0"/>
              <a:t>Copy provided in HAC.</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54</a:t>
            </a:fld>
            <a:endParaRPr lang="en-US" dirty="0"/>
          </a:p>
        </p:txBody>
      </p:sp>
    </p:spTree>
    <p:extLst>
      <p:ext uri="{BB962C8B-B14F-4D97-AF65-F5344CB8AC3E}">
        <p14:creationId xmlns:p14="http://schemas.microsoft.com/office/powerpoint/2010/main" val="25794999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General 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All students in grades 3-8 participate in PSSA  in their enrolled grade level for federal accountability. </a:t>
            </a:r>
          </a:p>
          <a:p>
            <a:pPr marL="285750" indent="-285750">
              <a:buFont typeface="Arial" panose="020B0604020202020204" pitchFamily="34" charset="0"/>
              <a:buChar char="•"/>
            </a:pPr>
            <a:r>
              <a:rPr lang="en-US" sz="3600" dirty="0"/>
              <a:t>All students in Keystone Exam trigger courses participate for federal accountability by the end of grade 11. </a:t>
            </a:r>
          </a:p>
          <a:p>
            <a:pPr marL="285750" indent="-285750">
              <a:buFont typeface="Arial" panose="020B0604020202020204" pitchFamily="34" charset="0"/>
              <a:buChar char="•"/>
            </a:pPr>
            <a:r>
              <a:rPr lang="en-US" sz="3600" dirty="0"/>
              <a:t>Very limited religious opt out.</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PASA used for </a:t>
            </a:r>
            <a:r>
              <a:rPr lang="en-US" sz="3600" dirty="0"/>
              <a:t>maximum 1% of enrollment.</a:t>
            </a: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55</a:t>
            </a:fld>
            <a:endParaRPr lang="en-US" dirty="0"/>
          </a:p>
        </p:txBody>
      </p:sp>
    </p:spTree>
    <p:extLst>
      <p:ext uri="{BB962C8B-B14F-4D97-AF65-F5344CB8AC3E}">
        <p14:creationId xmlns:p14="http://schemas.microsoft.com/office/powerpoint/2010/main" val="34187167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Special Cases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the HAC for detailed information regarding: </a:t>
            </a:r>
          </a:p>
          <a:p>
            <a:pPr marL="742950" lvl="1" indent="-285750"/>
            <a:r>
              <a:rPr lang="en-US" sz="3200" dirty="0">
                <a:latin typeface="Arial" panose="020B0604020202020204" pitchFamily="34" charset="0"/>
                <a:cs typeface="Arial" panose="020B0604020202020204" pitchFamily="34" charset="0"/>
              </a:rPr>
              <a:t>PASA</a:t>
            </a:r>
          </a:p>
          <a:p>
            <a:pPr marL="742950" lvl="1" indent="-285750"/>
            <a:r>
              <a:rPr lang="en-US" sz="3200" dirty="0">
                <a:latin typeface="Arial" panose="020B0604020202020204" pitchFamily="34" charset="0"/>
                <a:cs typeface="Arial" panose="020B0604020202020204" pitchFamily="34" charset="0"/>
              </a:rPr>
              <a:t>Court/Agency placed student </a:t>
            </a:r>
            <a:r>
              <a:rPr lang="en-US" sz="3200" dirty="0"/>
              <a:t>p</a:t>
            </a:r>
            <a:r>
              <a:rPr lang="en-US" sz="3200" dirty="0">
                <a:latin typeface="Arial" panose="020B0604020202020204" pitchFamily="34" charset="0"/>
                <a:cs typeface="Arial" panose="020B0604020202020204" pitchFamily="34" charset="0"/>
              </a:rPr>
              <a:t>articipation</a:t>
            </a:r>
          </a:p>
          <a:p>
            <a:pPr marL="742950" lvl="1" indent="-285750"/>
            <a:r>
              <a:rPr lang="en-US" sz="3200" dirty="0"/>
              <a:t>Student withdrawal/enrollment during testing window</a:t>
            </a:r>
          </a:p>
          <a:p>
            <a:pPr marL="742950" lvl="1" indent="-285750"/>
            <a:r>
              <a:rPr lang="en-US" sz="3200" dirty="0">
                <a:latin typeface="Arial" panose="020B0604020202020204" pitchFamily="34" charset="0"/>
                <a:cs typeface="Arial" panose="020B0604020202020204" pitchFamily="34" charset="0"/>
              </a:rPr>
              <a:t>Suspended and expelled students </a:t>
            </a:r>
          </a:p>
          <a:p>
            <a:pPr marL="742950" lvl="1" indent="-285750"/>
            <a:r>
              <a:rPr lang="en-US" sz="3200" dirty="0"/>
              <a:t>Home schooled students</a:t>
            </a:r>
          </a:p>
          <a:p>
            <a:pPr marL="742950" lvl="1" indent="-285750"/>
            <a:r>
              <a:rPr lang="en-US" sz="3200" dirty="0">
                <a:latin typeface="Arial" panose="020B0604020202020204" pitchFamily="34" charset="0"/>
                <a:cs typeface="Arial" panose="020B0604020202020204" pitchFamily="34" charset="0"/>
              </a:rPr>
              <a:t>First year English Learner students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56</a:t>
            </a:fld>
            <a:endParaRPr lang="en-US" dirty="0"/>
          </a:p>
        </p:txBody>
      </p:sp>
    </p:spTree>
    <p:extLst>
      <p:ext uri="{BB962C8B-B14F-4D97-AF65-F5344CB8AC3E}">
        <p14:creationId xmlns:p14="http://schemas.microsoft.com/office/powerpoint/2010/main" val="9865963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Religious Opt-outs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Required documentation:</a:t>
            </a:r>
          </a:p>
          <a:p>
            <a:pPr marL="742950" lvl="1" indent="-285750"/>
            <a:r>
              <a:rPr lang="en-US" sz="3200" dirty="0">
                <a:latin typeface="Arial" panose="020B0604020202020204" pitchFamily="34" charset="0"/>
                <a:cs typeface="Arial" panose="020B0604020202020204" pitchFamily="34" charset="0"/>
              </a:rPr>
              <a:t>Written district procedures for religious opt out</a:t>
            </a:r>
          </a:p>
          <a:p>
            <a:pPr marL="742950" lvl="1" indent="-285750"/>
            <a:r>
              <a:rPr lang="en-US" sz="3200" dirty="0">
                <a:latin typeface="Arial" panose="020B0604020202020204" pitchFamily="34" charset="0"/>
                <a:cs typeface="Arial" panose="020B0604020202020204" pitchFamily="34" charset="0"/>
              </a:rPr>
              <a:t>Copies of parent requests to view the exams</a:t>
            </a:r>
          </a:p>
          <a:p>
            <a:pPr marL="742950" lvl="1" indent="-285750"/>
            <a:r>
              <a:rPr lang="en-US" sz="3200" dirty="0"/>
              <a:t>Copies of parent signed confidentiality statements</a:t>
            </a:r>
          </a:p>
          <a:p>
            <a:pPr marL="742950" lvl="1" indent="-285750"/>
            <a:r>
              <a:rPr lang="en-US" sz="3200" dirty="0">
                <a:latin typeface="Arial" panose="020B0604020202020204" pitchFamily="34" charset="0"/>
                <a:cs typeface="Arial" panose="020B0604020202020204" pitchFamily="34" charset="0"/>
              </a:rPr>
              <a:t>Copies of written parent request</a:t>
            </a:r>
            <a:r>
              <a:rPr lang="en-US" sz="3200" dirty="0"/>
              <a:t>s to opt their child out of testing once exams have been viewed</a:t>
            </a:r>
            <a:endParaRPr lang="en-US" sz="3200" dirty="0">
              <a:latin typeface="Arial" panose="020B0604020202020204" pitchFamily="34" charset="0"/>
              <a:cs typeface="Arial" panose="020B0604020202020204" pitchFamily="34" charset="0"/>
            </a:endParaRPr>
          </a:p>
          <a:p>
            <a:pPr marL="742950" lvl="1" indent="-285750"/>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57</a:t>
            </a:fld>
            <a:endParaRPr lang="en-US" dirty="0"/>
          </a:p>
        </p:txBody>
      </p:sp>
    </p:spTree>
    <p:extLst>
      <p:ext uri="{BB962C8B-B14F-4D97-AF65-F5344CB8AC3E}">
        <p14:creationId xmlns:p14="http://schemas.microsoft.com/office/powerpoint/2010/main" val="15139990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58</a:t>
            </a:fld>
            <a:endParaRPr lang="en-US"/>
          </a:p>
        </p:txBody>
      </p:sp>
    </p:spTree>
    <p:extLst>
      <p:ext uri="{BB962C8B-B14F-4D97-AF65-F5344CB8AC3E}">
        <p14:creationId xmlns:p14="http://schemas.microsoft.com/office/powerpoint/2010/main" val="31395627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Accommodations: </a:t>
            </a:r>
            <a:br>
              <a:rPr lang="en-US" dirty="0"/>
            </a:br>
            <a:r>
              <a:rPr lang="en-US" dirty="0"/>
              <a:t>Unique Assurance Process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000" dirty="0"/>
              <a:t>Submit Unique Accommodations Assurances only for accommodations indicated in Table A of the Accommodations Manual.</a:t>
            </a:r>
          </a:p>
          <a:p>
            <a:pPr marL="285750" indent="-285750">
              <a:buFont typeface="Arial" panose="020B0604020202020204" pitchFamily="34" charset="0"/>
              <a:buChar char="•"/>
            </a:pPr>
            <a:r>
              <a:rPr lang="en-US" sz="3000" dirty="0"/>
              <a:t>Assurance process</a:t>
            </a:r>
          </a:p>
          <a:p>
            <a:pPr marL="742950" lvl="1" indent="-285750"/>
            <a:r>
              <a:rPr lang="en-US" sz="2600" dirty="0"/>
              <a:t>Submit to PDE via Survey Monkey link at least 6 weeks in advance of testing.</a:t>
            </a:r>
          </a:p>
          <a:p>
            <a:pPr marL="742950" lvl="1" indent="-285750"/>
            <a:r>
              <a:rPr lang="en-US" sz="2600" dirty="0">
                <a:effectLst/>
              </a:rPr>
              <a:t>PDE will send a submission receipt within 6 business days. Retain submission receipt for monitoring with the SAC.</a:t>
            </a:r>
          </a:p>
          <a:p>
            <a:pPr marL="742950" lvl="1" indent="-285750"/>
            <a:r>
              <a:rPr lang="en-US" sz="2600" dirty="0"/>
              <a:t>PDE will contact the submitter only if there are questions or concerns. </a:t>
            </a:r>
            <a:endParaRPr lang="en-US" sz="2600" dirty="0">
              <a:effectLst/>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59</a:t>
            </a:fld>
            <a:endParaRPr lang="en-US" dirty="0"/>
          </a:p>
        </p:txBody>
      </p:sp>
    </p:spTree>
    <p:extLst>
      <p:ext uri="{BB962C8B-B14F-4D97-AF65-F5344CB8AC3E}">
        <p14:creationId xmlns:p14="http://schemas.microsoft.com/office/powerpoint/2010/main" val="587222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Acronyms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a:t>
            </a:fld>
            <a:endParaRPr lang="en-US" dirty="0"/>
          </a:p>
        </p:txBody>
      </p:sp>
    </p:spTree>
    <p:extLst>
      <p:ext uri="{BB962C8B-B14F-4D97-AF65-F5344CB8AC3E}">
        <p14:creationId xmlns:p14="http://schemas.microsoft.com/office/powerpoint/2010/main" val="16719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17722F-F7F4-EC18-3305-D6B906E7B4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621942-1AB7-74A7-D18A-B084E1B83EB9}"/>
              </a:ext>
            </a:extLst>
          </p:cNvPr>
          <p:cNvSpPr>
            <a:spLocks noGrp="1"/>
          </p:cNvSpPr>
          <p:nvPr>
            <p:ph type="title"/>
          </p:nvPr>
        </p:nvSpPr>
        <p:spPr/>
        <p:txBody>
          <a:bodyPr>
            <a:normAutofit/>
          </a:bodyPr>
          <a:lstStyle/>
          <a:p>
            <a:r>
              <a:rPr lang="en-US" dirty="0"/>
              <a:t>Accommodations: </a:t>
            </a:r>
            <a:br>
              <a:rPr lang="en-US" dirty="0"/>
            </a:br>
            <a:r>
              <a:rPr lang="en-US" dirty="0"/>
              <a:t>Unique Assurance Process – 2</a:t>
            </a:r>
            <a:r>
              <a:rPr lang="en-US" sz="3600" dirty="0"/>
              <a:t>  </a:t>
            </a:r>
          </a:p>
        </p:txBody>
      </p:sp>
      <p:sp>
        <p:nvSpPr>
          <p:cNvPr id="3" name="Content Placeholder 2">
            <a:extLst>
              <a:ext uri="{FF2B5EF4-FFF2-40B4-BE49-F238E27FC236}">
                <a16:creationId xmlns:a16="http://schemas.microsoft.com/office/drawing/2014/main" id="{A91163BF-E16C-3CAA-83E4-90AFD07B0D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000" dirty="0"/>
              <a:t>Accommodations </a:t>
            </a:r>
            <a:r>
              <a:rPr lang="en-US" sz="3000" dirty="0">
                <a:latin typeface="Arial" panose="020B0604020202020204" pitchFamily="34" charset="0"/>
                <a:cs typeface="Arial" panose="020B0604020202020204" pitchFamily="34" charset="0"/>
              </a:rPr>
              <a:t>Manual provides additional guidance.</a:t>
            </a:r>
          </a:p>
          <a:p>
            <a:pPr marL="285750" indent="-285750">
              <a:buFont typeface="Arial" panose="020B0604020202020204" pitchFamily="34" charset="0"/>
              <a:buChar char="•"/>
            </a:pPr>
            <a:r>
              <a:rPr lang="en-US" sz="3000" dirty="0"/>
              <a:t>Email: </a:t>
            </a:r>
            <a:r>
              <a:rPr lang="en-US" sz="3000" dirty="0">
                <a:hlinkClick r:id="rId3"/>
              </a:rPr>
              <a:t>ra-eduniqueaccom@pa.gov</a:t>
            </a:r>
            <a:r>
              <a:rPr lang="en-US" sz="3000" dirty="0"/>
              <a:t> </a:t>
            </a:r>
          </a:p>
          <a:p>
            <a:pPr marL="0" indent="0">
              <a:buNone/>
            </a:pPr>
            <a:endParaRPr lang="en-US" dirty="0"/>
          </a:p>
        </p:txBody>
      </p:sp>
      <p:sp>
        <p:nvSpPr>
          <p:cNvPr id="5" name="Slide Number Placeholder 4">
            <a:extLst>
              <a:ext uri="{FF2B5EF4-FFF2-40B4-BE49-F238E27FC236}">
                <a16:creationId xmlns:a16="http://schemas.microsoft.com/office/drawing/2014/main" id="{BEABC166-97F7-715A-ED21-954905BE36A2}"/>
              </a:ext>
            </a:extLst>
          </p:cNvPr>
          <p:cNvSpPr>
            <a:spLocks noGrp="1"/>
          </p:cNvSpPr>
          <p:nvPr>
            <p:ph type="sldNum" sz="quarter" idx="12"/>
          </p:nvPr>
        </p:nvSpPr>
        <p:spPr/>
        <p:txBody>
          <a:bodyPr/>
          <a:lstStyle/>
          <a:p>
            <a:fld id="{B24F5015-3417-4B27-A586-E4CCF4D77832}" type="slidenum">
              <a:rPr lang="en-US" smtClean="0"/>
              <a:t>60</a:t>
            </a:fld>
            <a:endParaRPr lang="en-US" dirty="0"/>
          </a:p>
        </p:txBody>
      </p:sp>
    </p:spTree>
    <p:extLst>
      <p:ext uri="{BB962C8B-B14F-4D97-AF65-F5344CB8AC3E}">
        <p14:creationId xmlns:p14="http://schemas.microsoft.com/office/powerpoint/2010/main" val="2780260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Accommodations: </a:t>
            </a:r>
            <a:br>
              <a:rPr lang="en-US" dirty="0"/>
            </a:br>
            <a:r>
              <a:rPr lang="en-US" dirty="0"/>
              <a:t>DRC INSIGHT Portal</a:t>
            </a:r>
            <a:r>
              <a:rPr lang="en-US" sz="36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sz="3200" dirty="0"/>
              <a:t>SAC enters accommodations into DRC INSIGHT Portal prior to printing test tickets for online administration. </a:t>
            </a:r>
          </a:p>
          <a:p>
            <a:pPr marL="285750" indent="-285750"/>
            <a:r>
              <a:rPr lang="en-US" sz="3200" dirty="0"/>
              <a:t>SAC prints rosters and verifies accommodations have been entered into the system.</a:t>
            </a:r>
          </a:p>
          <a:p>
            <a:pPr marL="285750" indent="-285750"/>
            <a:r>
              <a:rPr lang="en-US" sz="3200" dirty="0"/>
              <a:t>Do not permit a student to begin testing if the correct accommodations do not appear on the roster and test ticket.</a:t>
            </a:r>
          </a:p>
          <a:p>
            <a:pPr marL="285750" indent="-285750"/>
            <a:endParaRPr lang="en-US" sz="3200" dirty="0"/>
          </a:p>
          <a:p>
            <a:pPr marL="285750" indent="-285750">
              <a:buFont typeface="Arial" panose="020B0604020202020204" pitchFamily="34" charset="0"/>
              <a:buChar char="•"/>
            </a:pPr>
            <a:endParaRPr lang="en-US" sz="32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61</a:t>
            </a:fld>
            <a:endParaRPr lang="en-US"/>
          </a:p>
        </p:txBody>
      </p:sp>
    </p:spTree>
    <p:extLst>
      <p:ext uri="{BB962C8B-B14F-4D97-AF65-F5344CB8AC3E}">
        <p14:creationId xmlns:p14="http://schemas.microsoft.com/office/powerpoint/2010/main" val="26302679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br>
              <a:rPr lang="en-US" dirty="0"/>
            </a:br>
            <a:r>
              <a:rPr lang="en-US" dirty="0"/>
              <a:t>Rosters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sz="3200" dirty="0"/>
              <a:t>SAC should provide TAs with a list of students receiving accommodations </a:t>
            </a:r>
            <a:r>
              <a:rPr lang="en-US" sz="3200" dirty="0">
                <a:latin typeface="Arial" panose="020B0604020202020204" pitchFamily="34" charset="0"/>
                <a:cs typeface="Arial" panose="020B0604020202020204" pitchFamily="34" charset="0"/>
              </a:rPr>
              <a:t>at least a week in advance. </a:t>
            </a:r>
          </a:p>
          <a:p>
            <a:pPr marL="285750" indent="-285750">
              <a:buFont typeface="Arial" panose="020B0604020202020204" pitchFamily="34" charset="0"/>
              <a:buChar char="•"/>
            </a:pPr>
            <a:r>
              <a:rPr lang="en-US" sz="3200" dirty="0"/>
              <a:t>TAs should ensure proper accommodations are noted  on the roster. </a:t>
            </a:r>
          </a:p>
          <a:p>
            <a:pPr marL="285750" indent="-285750">
              <a:buFont typeface="Arial" panose="020B0604020202020204" pitchFamily="34" charset="0"/>
              <a:buChar char="•"/>
            </a:pPr>
            <a:r>
              <a:rPr lang="en-US" sz="3200" dirty="0"/>
              <a:t>TAs should ensure students receive the proper 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62</a:t>
            </a:fld>
            <a:endParaRPr lang="en-US"/>
          </a:p>
        </p:txBody>
      </p:sp>
    </p:spTree>
    <p:extLst>
      <p:ext uri="{BB962C8B-B14F-4D97-AF65-F5344CB8AC3E}">
        <p14:creationId xmlns:p14="http://schemas.microsoft.com/office/powerpoint/2010/main" val="26314498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200" dirty="0">
                <a:effectLst/>
              </a:rPr>
              <a:t>SAC should ensure all TAs providing scribing accommodations to students follow the Read Aloud and Scribing Guidelines for Operational Assessments. </a:t>
            </a:r>
          </a:p>
          <a:p>
            <a:pPr marL="285750" indent="-285750">
              <a:buFont typeface="Arial" panose="020B0604020202020204" pitchFamily="34" charset="0"/>
              <a:buChar char="•"/>
            </a:pPr>
            <a:r>
              <a:rPr lang="en-US" sz="3200" dirty="0">
                <a:effectLst/>
              </a:rPr>
              <a:t>Any approved devices used for accommodations must be in lockdown mode prior to the beginning of test administration.</a:t>
            </a:r>
          </a:p>
          <a:p>
            <a:pPr marL="285750" indent="-285750">
              <a:buFont typeface="Arial" panose="020B0604020202020204" pitchFamily="34" charset="0"/>
              <a:buChar char="•"/>
            </a:pPr>
            <a:r>
              <a:rPr lang="en-US" sz="3200" dirty="0"/>
              <a:t>Consult the </a:t>
            </a:r>
            <a:r>
              <a:rPr lang="en-US" sz="3200" dirty="0">
                <a:solidFill>
                  <a:srgbClr val="0070C0"/>
                </a:solidFill>
                <a:effectLst/>
                <a:hlinkClick r:id="rId3">
                  <a:extLst>
                    <a:ext uri="{A12FA001-AC4F-418D-AE19-62706E023703}">
                      <ahyp:hlinkClr xmlns:ahyp="http://schemas.microsoft.com/office/drawing/2018/hyperlinkcolor" val="tx"/>
                    </a:ext>
                  </a:extLst>
                </a:hlinkClick>
              </a:rPr>
              <a:t>Accommodations Webpage</a:t>
            </a:r>
            <a:r>
              <a:rPr lang="en-US" sz="3200" dirty="0">
                <a:solidFill>
                  <a:srgbClr val="0070C0"/>
                </a:solidFill>
                <a:effectLst/>
              </a:rPr>
              <a:t> </a:t>
            </a:r>
            <a:r>
              <a:rPr lang="en-US" sz="3200" dirty="0">
                <a:effectLst/>
              </a:rPr>
              <a:t>for additional information.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63</a:t>
            </a:fld>
            <a:endParaRPr lang="en-US"/>
          </a:p>
        </p:txBody>
      </p:sp>
    </p:spTree>
    <p:extLst>
      <p:ext uri="{BB962C8B-B14F-4D97-AF65-F5344CB8AC3E}">
        <p14:creationId xmlns:p14="http://schemas.microsoft.com/office/powerpoint/2010/main" val="1815965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Electronic Devices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64</a:t>
            </a:fld>
            <a:endParaRPr lang="en-US"/>
          </a:p>
        </p:txBody>
      </p:sp>
    </p:spTree>
    <p:extLst>
      <p:ext uri="{BB962C8B-B14F-4D97-AF65-F5344CB8AC3E}">
        <p14:creationId xmlns:p14="http://schemas.microsoft.com/office/powerpoint/2010/main" val="27187424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Prior to test administration, TAs must collect ALL unapproved electronic devices including cell phones, smart phones, smart watches, cameras, etc. </a:t>
            </a:r>
          </a:p>
          <a:p>
            <a:pPr marL="285750" indent="-285750">
              <a:buFont typeface="Arial" panose="020B0604020202020204" pitchFamily="34" charset="0"/>
              <a:buChar char="•"/>
            </a:pPr>
            <a:r>
              <a:rPr lang="en-US" dirty="0"/>
              <a:t>Report students possessing or using an unapproved electronic device to SAC immediately. </a:t>
            </a:r>
          </a:p>
          <a:p>
            <a:pPr marL="285750" indent="-285750">
              <a:buFont typeface="Arial" panose="020B0604020202020204" pitchFamily="34" charset="0"/>
              <a:buChar char="•"/>
            </a:pPr>
            <a:r>
              <a:rPr lang="en-US" dirty="0"/>
              <a:t>The SAC will confiscate the device and report test security violation to the DAC. </a:t>
            </a:r>
          </a:p>
          <a:p>
            <a:pPr marL="285750" indent="-285750">
              <a:buFont typeface="Arial" panose="020B0604020202020204" pitchFamily="34" charset="0"/>
              <a:buChar char="•"/>
            </a:pPr>
            <a:r>
              <a:rPr lang="en-US" dirty="0"/>
              <a:t>The DAC or SAC will report the violation to PDE. </a:t>
            </a:r>
          </a:p>
          <a:p>
            <a:pPr marL="285750" indent="-285750">
              <a:buFont typeface="Arial" panose="020B0604020202020204" pitchFamily="34" charset="0"/>
              <a:buChar char="•"/>
            </a:pPr>
            <a:r>
              <a:rPr lang="en-US" dirty="0"/>
              <a:t>The DAC or SAC should obtain parent permission to view the device and determine if any secure material is stored on the device.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65</a:t>
            </a:fld>
            <a:endParaRPr lang="en-US"/>
          </a:p>
        </p:txBody>
      </p:sp>
    </p:spTree>
    <p:extLst>
      <p:ext uri="{BB962C8B-B14F-4D97-AF65-F5344CB8AC3E}">
        <p14:creationId xmlns:p14="http://schemas.microsoft.com/office/powerpoint/2010/main" val="6204836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possessing or using an unapproved electronic device during testing must re-take the assessment by the end of the makeup testing window using a different form of the test. </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Once the DAC or SAC emails PDE, PDE will email DRC to approve re-generation of the test ticket.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SAC will then regenerate the test ticket.</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See HAC for additional guidance.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66</a:t>
            </a:fld>
            <a:endParaRPr lang="en-US"/>
          </a:p>
        </p:txBody>
      </p:sp>
    </p:spTree>
    <p:extLst>
      <p:ext uri="{BB962C8B-B14F-4D97-AF65-F5344CB8AC3E}">
        <p14:creationId xmlns:p14="http://schemas.microsoft.com/office/powerpoint/2010/main" val="6753873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7CD8A-755E-4FF8-3560-0C87D00D30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72C1D-E620-89F5-E5C8-FA3AE42D0985}"/>
              </a:ext>
            </a:extLst>
          </p:cNvPr>
          <p:cNvSpPr>
            <a:spLocks noGrp="1"/>
          </p:cNvSpPr>
          <p:nvPr>
            <p:ph type="title"/>
          </p:nvPr>
        </p:nvSpPr>
        <p:spPr/>
        <p:txBody>
          <a:bodyPr>
            <a:normAutofit/>
          </a:bodyPr>
          <a:lstStyle/>
          <a:p>
            <a:r>
              <a:rPr lang="en-US" dirty="0"/>
              <a:t>Electronic Devices – 3 </a:t>
            </a:r>
          </a:p>
        </p:txBody>
      </p:sp>
      <p:sp>
        <p:nvSpPr>
          <p:cNvPr id="3" name="Content Placeholder 2">
            <a:extLst>
              <a:ext uri="{FF2B5EF4-FFF2-40B4-BE49-F238E27FC236}">
                <a16:creationId xmlns:a16="http://schemas.microsoft.com/office/drawing/2014/main" id="{00EC43E0-FD49-40D3-A4DA-F2BF429F318C}"/>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effectLst/>
              </a:rPr>
              <a:t>Students who use a cellphone as a medical device (e.g., glucose monitoring) may have the device on their desk and must sit in close proximity to the TA. </a:t>
            </a:r>
          </a:p>
          <a:p>
            <a:pPr marL="285750" indent="-285750">
              <a:buFont typeface="Arial" panose="020B0604020202020204" pitchFamily="34" charset="0"/>
              <a:buChar char="•"/>
            </a:pPr>
            <a:r>
              <a:rPr lang="en-US" dirty="0">
                <a:effectLst/>
              </a:rPr>
              <a:t>TAs must carefully monitor the student to ensure the student does not access the phone. </a:t>
            </a:r>
            <a:r>
              <a:rPr lang="en-US" dirty="0"/>
              <a:t>SAC should complete and submit Unique Assurance Form prior to testing. </a:t>
            </a:r>
            <a:endParaRPr lang="en-US" dirty="0">
              <a:effectLst/>
            </a:endParaRPr>
          </a:p>
        </p:txBody>
      </p:sp>
      <p:sp>
        <p:nvSpPr>
          <p:cNvPr id="5" name="Slide Number Placeholder 4">
            <a:extLst>
              <a:ext uri="{FF2B5EF4-FFF2-40B4-BE49-F238E27FC236}">
                <a16:creationId xmlns:a16="http://schemas.microsoft.com/office/drawing/2014/main" id="{C6B09FE2-2FD9-AA98-E098-14D68C57A047}"/>
              </a:ext>
            </a:extLst>
          </p:cNvPr>
          <p:cNvSpPr>
            <a:spLocks noGrp="1"/>
          </p:cNvSpPr>
          <p:nvPr>
            <p:ph type="sldNum" sz="quarter" idx="12"/>
          </p:nvPr>
        </p:nvSpPr>
        <p:spPr/>
        <p:txBody>
          <a:bodyPr/>
          <a:lstStyle/>
          <a:p>
            <a:fld id="{B24F5015-3417-4B27-A586-E4CCF4D77832}" type="slidenum">
              <a:rPr lang="en-US" smtClean="0"/>
              <a:t>67</a:t>
            </a:fld>
            <a:endParaRPr lang="en-US"/>
          </a:p>
        </p:txBody>
      </p:sp>
    </p:spTree>
    <p:extLst>
      <p:ext uri="{BB962C8B-B14F-4D97-AF65-F5344CB8AC3E}">
        <p14:creationId xmlns:p14="http://schemas.microsoft.com/office/powerpoint/2010/main" val="374716299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Calculators</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68</a:t>
            </a:fld>
            <a:endParaRPr lang="en-US" dirty="0"/>
          </a:p>
        </p:txBody>
      </p:sp>
    </p:spTree>
    <p:extLst>
      <p:ext uri="{BB962C8B-B14F-4D97-AF65-F5344CB8AC3E}">
        <p14:creationId xmlns:p14="http://schemas.microsoft.com/office/powerpoint/2010/main" val="290238874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PDE Calculator Policy</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solidFill>
                  <a:srgbClr val="0070C0"/>
                </a:solidFill>
                <a:hlinkClick r:id="rId2">
                  <a:extLst>
                    <a:ext uri="{A12FA001-AC4F-418D-AE19-62706E023703}">
                      <ahyp:hlinkClr xmlns:ahyp="http://schemas.microsoft.com/office/drawing/2018/hyperlinkcolor" val="tx"/>
                    </a:ext>
                  </a:extLst>
                </a:hlinkClick>
              </a:rPr>
              <a:t>PDE Calculator Policy</a:t>
            </a:r>
            <a:r>
              <a:rPr lang="en-US" dirty="0">
                <a:solidFill>
                  <a:srgbClr val="0070C0"/>
                </a:solidFill>
              </a:rPr>
              <a:t> </a:t>
            </a:r>
            <a:r>
              <a:rPr lang="en-US" dirty="0"/>
              <a:t>updated October, 2023</a:t>
            </a:r>
          </a:p>
          <a:p>
            <a:r>
              <a:rPr lang="en-US" dirty="0"/>
              <a:t>Exam mode or Testing mode must be activated by the TA or proctor prior to each test session for devices with this capability.</a:t>
            </a:r>
          </a:p>
          <a:p>
            <a:r>
              <a:rPr lang="en-US" dirty="0"/>
              <a:t>TAs must set every device to factory settings before and after each test session.  </a:t>
            </a:r>
          </a:p>
          <a:p>
            <a:r>
              <a:rPr lang="en-US" dirty="0"/>
              <a:t>Students are not to be assigned either task.</a:t>
            </a:r>
          </a:p>
          <a:p>
            <a:endParaRPr lang="en-US" dirty="0"/>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69</a:t>
            </a:fld>
            <a:endParaRPr lang="en-US" dirty="0"/>
          </a:p>
        </p:txBody>
      </p:sp>
    </p:spTree>
    <p:extLst>
      <p:ext uri="{BB962C8B-B14F-4D97-AF65-F5344CB8AC3E}">
        <p14:creationId xmlns:p14="http://schemas.microsoft.com/office/powerpoint/2010/main" val="338535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Frequently Used Acronyms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r>
              <a:rPr lang="en-US" sz="3600" dirty="0"/>
              <a:t>PDE – Pennsylvania Department of Education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 District Assessment Coordinator </a:t>
            </a:r>
          </a:p>
          <a:p>
            <a:pPr marL="285750" indent="-285750">
              <a:buFont typeface="Arial" panose="020B0604020202020204" pitchFamily="34" charset="0"/>
              <a:buChar char="•"/>
            </a:pPr>
            <a:r>
              <a:rPr lang="en-US" sz="3600" dirty="0"/>
              <a:t>SAC – School Assessment Coordinator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TA – Test Administrator </a:t>
            </a:r>
          </a:p>
          <a:p>
            <a:pPr marL="285750" indent="-285750">
              <a:buFont typeface="Arial" panose="020B0604020202020204" pitchFamily="34" charset="0"/>
              <a:buChar char="•"/>
            </a:pPr>
            <a:r>
              <a:rPr lang="en-US" sz="3600" dirty="0"/>
              <a:t>HAC – Handbook for Assessment Coordinators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DFA – Directions for Administration </a:t>
            </a:r>
          </a:p>
          <a:p>
            <a:pPr marL="742950" lvl="1" indent="-285750"/>
            <a:r>
              <a:rPr lang="en-US" sz="3200" dirty="0">
                <a:latin typeface="Arial" panose="020B0604020202020204" pitchFamily="34" charset="0"/>
                <a:cs typeface="Arial" panose="020B0604020202020204" pitchFamily="34" charset="0"/>
              </a:rPr>
              <a:t>Online </a:t>
            </a:r>
          </a:p>
          <a:p>
            <a:pPr marL="742950" lvl="1" indent="-285750"/>
            <a:r>
              <a:rPr lang="en-US" sz="3200" dirty="0"/>
              <a:t>Spanish</a:t>
            </a:r>
            <a:endParaRPr lang="en-US" sz="32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DRC – Data Recognition Corporation .</a:t>
            </a:r>
          </a:p>
          <a:p>
            <a:r>
              <a:rPr lang="en-US" sz="3600" dirty="0"/>
              <a:t>PSTAT – Pennsylvania State Test Administrator Training</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a:t>
            </a:fld>
            <a:endParaRPr lang="en-US" dirty="0"/>
          </a:p>
        </p:txBody>
      </p:sp>
    </p:spTree>
    <p:extLst>
      <p:ext uri="{BB962C8B-B14F-4D97-AF65-F5344CB8AC3E}">
        <p14:creationId xmlns:p14="http://schemas.microsoft.com/office/powerpoint/2010/main" val="35072521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Non-calculator Questions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Grade 3</a:t>
            </a:r>
            <a:r>
              <a:rPr lang="en-US" sz="2800" dirty="0"/>
              <a:t>: entire assessment</a:t>
            </a:r>
          </a:p>
          <a:p>
            <a:r>
              <a:rPr lang="en-US" sz="2800" dirty="0"/>
              <a:t>Grades 4-8: questions 1 through 3</a:t>
            </a:r>
          </a:p>
          <a:p>
            <a:r>
              <a:rPr lang="en-US" sz="2800" dirty="0"/>
              <a:t>The online calculator is not available for non-calculator questions.  TAs must ensure students are not using a handheld calculator while answering these questions.</a:t>
            </a:r>
          </a:p>
          <a:p>
            <a:r>
              <a:rPr lang="en-US" sz="2800" dirty="0"/>
              <a:t>Students will check their work for these questions and then submit their answers.  Once they have submitted their final answers, they will not be able to re-visit these questions.  The system will prompt students to verify they understand this. </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70</a:t>
            </a:fld>
            <a:endParaRPr lang="en-US" dirty="0"/>
          </a:p>
        </p:txBody>
      </p:sp>
    </p:spTree>
    <p:extLst>
      <p:ext uri="{BB962C8B-B14F-4D97-AF65-F5344CB8AC3E}">
        <p14:creationId xmlns:p14="http://schemas.microsoft.com/office/powerpoint/2010/main" val="3585899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Calculator Permitted Questions – 1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Calculators should be stored under the student’s desk or on the TAs desk when testing begins.</a:t>
            </a:r>
          </a:p>
          <a:p>
            <a:r>
              <a:rPr lang="en-US" dirty="0"/>
              <a:t>Students should raise their hand so TA can collect used scratch/grid paper and distribute new scratch/grid paper or verify scratch/grid paper has not been used.</a:t>
            </a:r>
          </a:p>
          <a:p>
            <a:r>
              <a:rPr lang="en-US" dirty="0"/>
              <a:t>TA should then indicate the student may retrieve a calculator from underneath the desk or provide a calculator to the student.</a:t>
            </a:r>
          </a:p>
          <a:p>
            <a:r>
              <a:rPr lang="en-US" dirty="0"/>
              <a:t>Report test security violations to the DAC and PDE immediately.</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71</a:t>
            </a:fld>
            <a:endParaRPr lang="en-US" dirty="0"/>
          </a:p>
        </p:txBody>
      </p:sp>
    </p:spTree>
    <p:extLst>
      <p:ext uri="{BB962C8B-B14F-4D97-AF65-F5344CB8AC3E}">
        <p14:creationId xmlns:p14="http://schemas.microsoft.com/office/powerpoint/2010/main" val="42700795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PSSA Mathematics:</a:t>
            </a:r>
            <a:br>
              <a:rPr lang="en-US" dirty="0"/>
            </a:br>
            <a:r>
              <a:rPr lang="en-US" dirty="0"/>
              <a:t>Calculator Permitted Questions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Grade </a:t>
            </a:r>
            <a:r>
              <a:rPr lang="en-US" dirty="0"/>
              <a:t>4-8: Once students have completed the non-calculator questions, they have access to the online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72</a:t>
            </a:fld>
            <a:endParaRPr lang="en-US"/>
          </a:p>
        </p:txBody>
      </p:sp>
    </p:spTree>
    <p:extLst>
      <p:ext uri="{BB962C8B-B14F-4D97-AF65-F5344CB8AC3E}">
        <p14:creationId xmlns:p14="http://schemas.microsoft.com/office/powerpoint/2010/main" val="23647585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PSSA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latin typeface="Arial" panose="020B0604020202020204" pitchFamily="34" charset="0"/>
                <a:cs typeface="Arial" panose="020B0604020202020204" pitchFamily="34" charset="0"/>
              </a:rPr>
              <a:t>Students in grades 5 and 8 </a:t>
            </a:r>
            <a:r>
              <a:rPr lang="en-US" dirty="0"/>
              <a:t>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solidFill>
                  <a:srgbClr val="0070C0"/>
                </a:solidFill>
              </a:rPr>
              <a:t> </a:t>
            </a:r>
            <a:r>
              <a:rPr lang="en-US" dirty="0"/>
              <a:t>during the assessment.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457200" lvl="1" indent="0">
              <a:buNone/>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73</a:t>
            </a:fld>
            <a:endParaRPr lang="en-US"/>
          </a:p>
        </p:txBody>
      </p:sp>
    </p:spTree>
    <p:extLst>
      <p:ext uri="{BB962C8B-B14F-4D97-AF65-F5344CB8AC3E}">
        <p14:creationId xmlns:p14="http://schemas.microsoft.com/office/powerpoint/2010/main" val="21971273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Algebra I</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t>Students 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 during the entire exam.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742950" lvl="1" indent="-285750"/>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74</a:t>
            </a:fld>
            <a:endParaRPr lang="en-US"/>
          </a:p>
        </p:txBody>
      </p:sp>
    </p:spTree>
    <p:extLst>
      <p:ext uri="{BB962C8B-B14F-4D97-AF65-F5344CB8AC3E}">
        <p14:creationId xmlns:p14="http://schemas.microsoft.com/office/powerpoint/2010/main" val="317112093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t>Students 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 during the entire exam.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75</a:t>
            </a:fld>
            <a:endParaRPr lang="en-US"/>
          </a:p>
        </p:txBody>
      </p:sp>
    </p:spTree>
    <p:extLst>
      <p:ext uri="{BB962C8B-B14F-4D97-AF65-F5344CB8AC3E}">
        <p14:creationId xmlns:p14="http://schemas.microsoft.com/office/powerpoint/2010/main" val="382023698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Parent Information</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76</a:t>
            </a:fld>
            <a:endParaRPr lang="en-US" dirty="0"/>
          </a:p>
        </p:txBody>
      </p:sp>
    </p:spTree>
    <p:extLst>
      <p:ext uri="{BB962C8B-B14F-4D97-AF65-F5344CB8AC3E}">
        <p14:creationId xmlns:p14="http://schemas.microsoft.com/office/powerpoint/2010/main" val="363401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Distribution of Parent Information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HAC Appendix for parent FAQs.</a:t>
            </a:r>
          </a:p>
          <a:p>
            <a:pPr marL="285750" indent="-285750">
              <a:buFont typeface="Arial" panose="020B0604020202020204" pitchFamily="34" charset="0"/>
              <a:buChar char="•"/>
            </a:pPr>
            <a:r>
              <a:rPr lang="en-US" sz="3600" dirty="0"/>
              <a:t>Distribute copies of Electronic Device Notification.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Provide Individual Student Report (ISR) to parents once score reports are shipped </a:t>
            </a:r>
            <a:r>
              <a:rPr lang="en-US" sz="3600">
                <a:latin typeface="Arial" panose="020B0604020202020204" pitchFamily="34" charset="0"/>
                <a:cs typeface="Arial" panose="020B0604020202020204" pitchFamily="34" charset="0"/>
              </a:rPr>
              <a:t>to LEA.</a:t>
            </a: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77</a:t>
            </a:fld>
            <a:endParaRPr lang="en-US" dirty="0"/>
          </a:p>
        </p:txBody>
      </p:sp>
    </p:spTree>
    <p:extLst>
      <p:ext uri="{BB962C8B-B14F-4D97-AF65-F5344CB8AC3E}">
        <p14:creationId xmlns:p14="http://schemas.microsoft.com/office/powerpoint/2010/main" val="6835575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Contact Information/Mission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78</a:t>
            </a:fld>
            <a:endParaRPr lang="en-US" dirty="0"/>
          </a:p>
        </p:txBody>
      </p:sp>
    </p:spTree>
    <p:extLst>
      <p:ext uri="{BB962C8B-B14F-4D97-AF65-F5344CB8AC3E}">
        <p14:creationId xmlns:p14="http://schemas.microsoft.com/office/powerpoint/2010/main" val="91315389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1167A-319B-4747-B9E6-BD9547AA35A7}"/>
              </a:ext>
            </a:extLst>
          </p:cNvPr>
          <p:cNvSpPr>
            <a:spLocks noGrp="1"/>
          </p:cNvSpPr>
          <p:nvPr>
            <p:ph type="title"/>
          </p:nvPr>
        </p:nvSpPr>
        <p:spPr/>
        <p:txBody>
          <a:bodyPr/>
          <a:lstStyle/>
          <a:p>
            <a:r>
              <a:rPr lang="en-US" dirty="0"/>
              <a:t>Contact Information/Mission</a:t>
            </a:r>
          </a:p>
        </p:txBody>
      </p:sp>
      <p:sp>
        <p:nvSpPr>
          <p:cNvPr id="3" name="Content Placeholder 2">
            <a:extLst>
              <a:ext uri="{FF2B5EF4-FFF2-40B4-BE49-F238E27FC236}">
                <a16:creationId xmlns:a16="http://schemas.microsoft.com/office/drawing/2014/main" id="{9491081C-A9F3-80A2-39FD-D7B0DF8AD679}"/>
              </a:ext>
            </a:extLst>
          </p:cNvPr>
          <p:cNvSpPr>
            <a:spLocks noGrp="1"/>
          </p:cNvSpPr>
          <p:nvPr>
            <p:ph idx="1"/>
          </p:nvPr>
        </p:nvSpPr>
        <p:spPr>
          <a:xfrm>
            <a:off x="838200" y="1825624"/>
            <a:ext cx="10515600" cy="2505075"/>
          </a:xfrm>
        </p:spPr>
        <p:txBody>
          <a:bodyPr>
            <a:normAutofit fontScale="92500"/>
          </a:bodyPr>
          <a:lstStyle/>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For more information </a:t>
            </a:r>
            <a:r>
              <a:rPr lang="en-US" altLang="en-US" dirty="0">
                <a:latin typeface="Arial" panose="020B0604020202020204" pitchFamily="34" charset="0"/>
                <a:ea typeface="Verdana" pitchFamily="34" charset="0"/>
                <a:cs typeface="Arial" panose="020B0604020202020204" pitchFamily="34" charset="0"/>
              </a:rPr>
              <a:t>or answers to questions </a:t>
            </a:r>
            <a:r>
              <a:rPr lang="en-US" altLang="en-US" dirty="0">
                <a:solidFill>
                  <a:srgbClr val="000000"/>
                </a:solidFill>
                <a:latin typeface="Arial" panose="020B0604020202020204" pitchFamily="34" charset="0"/>
                <a:ea typeface="Verdana" pitchFamily="34" charset="0"/>
                <a:cs typeface="Arial" panose="020B0604020202020204" pitchFamily="34" charset="0"/>
              </a:rPr>
              <a:t>please </a:t>
            </a:r>
            <a:r>
              <a:rPr lang="en-US" altLang="en-US" dirty="0">
                <a:latin typeface="Arial" panose="020B0604020202020204" pitchFamily="34" charset="0"/>
                <a:ea typeface="Verdana" pitchFamily="34" charset="0"/>
                <a:cs typeface="Arial" panose="020B0604020202020204" pitchFamily="34" charset="0"/>
              </a:rPr>
              <a:t>send questions to </a:t>
            </a:r>
            <a:r>
              <a:rPr lang="en-US" altLang="en-US" u="sng" dirty="0">
                <a:solidFill>
                  <a:srgbClr val="0000FF"/>
                </a:solidFill>
                <a:ea typeface="Verdana" pitchFamily="34" charset="0"/>
              </a:rPr>
              <a:t>r</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2"/>
              </a:rPr>
              <a:t>a-ed-pssa-keystone@pa.gov</a:t>
            </a:r>
            <a:r>
              <a:rPr lang="en-US" altLang="en-US" dirty="0">
                <a:latin typeface="Arial" panose="020B0604020202020204" pitchFamily="34" charset="0"/>
                <a:ea typeface="Verdana" pitchFamily="34" charset="0"/>
                <a:cs typeface="Arial" panose="020B0604020202020204" pitchFamily="34" charset="0"/>
              </a:rPr>
              <a:t> or to the individuals listed in “Contact Information Concerning Questions” found in the HAC.  </a:t>
            </a:r>
            <a:r>
              <a:rPr lang="en-US" altLang="en-US" dirty="0">
                <a:ea typeface="Verdana" pitchFamily="34" charset="0"/>
              </a:rPr>
              <a:t>DRC Customer Service is available for general questions at 800-451-7849 or </a:t>
            </a:r>
            <a:r>
              <a:rPr lang="en-US" altLang="en-US" dirty="0">
                <a:solidFill>
                  <a:schemeClr val="accent1"/>
                </a:solidFill>
                <a:ea typeface="Verdana" pitchFamily="34" charset="0"/>
                <a:hlinkClick r:id="rId3">
                  <a:extLst>
                    <a:ext uri="{A12FA001-AC4F-418D-AE19-62706E023703}">
                      <ahyp:hlinkClr xmlns:ahyp="http://schemas.microsoft.com/office/drawing/2018/hyperlinkcolor" val="tx"/>
                    </a:ext>
                  </a:extLst>
                </a:hlinkClick>
              </a:rPr>
              <a:t>pacustomerservice@datarecognitioncorp.com</a:t>
            </a:r>
            <a:r>
              <a:rPr lang="en-US" altLang="en-US" dirty="0">
                <a:ea typeface="Verdana" pitchFamily="34" charset="0"/>
              </a:rPr>
              <a:t>. </a:t>
            </a:r>
            <a:endParaRPr lang="en-US" dirty="0"/>
          </a:p>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You can also visit PDE’s website at </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4"/>
              </a:rPr>
              <a:t>www.education.pa.gov</a:t>
            </a:r>
            <a:r>
              <a:rPr lang="en-US" altLang="en-US" u="sng" dirty="0">
                <a:solidFill>
                  <a:srgbClr val="0000FF"/>
                </a:solidFill>
                <a:latin typeface="Arial" panose="020B0604020202020204" pitchFamily="34" charset="0"/>
                <a:ea typeface="Verdana" pitchFamily="34" charset="0"/>
                <a:cs typeface="Arial" panose="020B0604020202020204" pitchFamily="34" charset="0"/>
              </a:rPr>
              <a:t> </a:t>
            </a:r>
          </a:p>
          <a:p>
            <a:pPr marL="0" indent="0">
              <a:buNone/>
            </a:pPr>
            <a:endParaRPr lang="en-US" dirty="0"/>
          </a:p>
        </p:txBody>
      </p:sp>
      <p:sp>
        <p:nvSpPr>
          <p:cNvPr id="5" name="Slide Number Placeholder 4">
            <a:extLst>
              <a:ext uri="{FF2B5EF4-FFF2-40B4-BE49-F238E27FC236}">
                <a16:creationId xmlns:a16="http://schemas.microsoft.com/office/drawing/2014/main" id="{EAFEF462-6E37-636A-3EAC-7B7A58832872}"/>
              </a:ext>
            </a:extLst>
          </p:cNvPr>
          <p:cNvSpPr>
            <a:spLocks noGrp="1"/>
          </p:cNvSpPr>
          <p:nvPr>
            <p:ph type="sldNum" sz="quarter" idx="12"/>
          </p:nvPr>
        </p:nvSpPr>
        <p:spPr/>
        <p:txBody>
          <a:bodyPr/>
          <a:lstStyle/>
          <a:p>
            <a:fld id="{B24F5015-3417-4B27-A586-E4CCF4D77832}" type="slidenum">
              <a:rPr lang="en-US" smtClean="0"/>
              <a:t>79</a:t>
            </a:fld>
            <a:endParaRPr lang="en-US" dirty="0"/>
          </a:p>
        </p:txBody>
      </p:sp>
    </p:spTree>
    <p:extLst>
      <p:ext uri="{BB962C8B-B14F-4D97-AF65-F5344CB8AC3E}">
        <p14:creationId xmlns:p14="http://schemas.microsoft.com/office/powerpoint/2010/main" val="357956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Changes for 2024-2025</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a:t>
            </a:fld>
            <a:endParaRPr lang="en-US" dirty="0"/>
          </a:p>
        </p:txBody>
      </p:sp>
    </p:spTree>
    <p:extLst>
      <p:ext uri="{BB962C8B-B14F-4D97-AF65-F5344CB8AC3E}">
        <p14:creationId xmlns:p14="http://schemas.microsoft.com/office/powerpoint/2010/main" val="3172411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Changes for 2024-2025: </a:t>
            </a:r>
            <a:br>
              <a:rPr lang="en-US" dirty="0"/>
            </a:br>
            <a:r>
              <a:rPr lang="en-US" dirty="0"/>
              <a:t>Single Session Test Tickets</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Single session test tickets. </a:t>
            </a:r>
          </a:p>
          <a:p>
            <a:r>
              <a:rPr lang="en-US" dirty="0"/>
              <a:t>Separate test tickets for each Keystone Exam module or PSSA section.</a:t>
            </a:r>
          </a:p>
          <a:p>
            <a:r>
              <a:rPr lang="en-US" dirty="0"/>
              <a:t>Prevents students from logging into an incorrect module or section.</a:t>
            </a:r>
          </a:p>
          <a:p>
            <a:r>
              <a:rPr lang="en-US" dirty="0"/>
              <a:t>Test tickets are secure materials and must be accounted for at all steps of the test administration process.  </a:t>
            </a:r>
          </a:p>
          <a:p>
            <a:r>
              <a:rPr lang="en-US" dirty="0"/>
              <a:t>SAC should shred all test tickets once testing is complete.</a:t>
            </a:r>
          </a:p>
          <a:p>
            <a:endParaRPr lang="en-US" sz="2400" dirty="0">
              <a:solidFill>
                <a:srgbClr val="00B0F0"/>
              </a:solidFill>
              <a:effectLst/>
              <a:latin typeface="+mn-l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9</a:t>
            </a:fld>
            <a:endParaRPr lang="en-US" dirty="0"/>
          </a:p>
        </p:txBody>
      </p:sp>
    </p:spTree>
    <p:extLst>
      <p:ext uri="{BB962C8B-B14F-4D97-AF65-F5344CB8AC3E}">
        <p14:creationId xmlns:p14="http://schemas.microsoft.com/office/powerpoint/2010/main" val="3532616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2.xml><?xml version="1.0" encoding="utf-8"?>
<ds:datastoreItem xmlns:ds="http://schemas.openxmlformats.org/officeDocument/2006/customXml" ds:itemID="{B8CB3FC7-B59E-40D5-A9DE-932E9E5BECE3}">
  <ds:schemaRefs>
    <ds:schemaRef ds:uri="http://schemas.openxmlformats.org/package/2006/metadata/core-properties"/>
    <ds:schemaRef ds:uri="http://purl.org/dc/dcmitype/"/>
    <ds:schemaRef ds:uri="http://schemas.microsoft.com/office/infopath/2007/PartnerControls"/>
    <ds:schemaRef ds:uri="f1c7bf0e-1cb0-48f8-99df-6e3f20f315ba"/>
    <ds:schemaRef ds:uri="http://purl.org/dc/elements/1.1/"/>
    <ds:schemaRef ds:uri="http://schemas.microsoft.com/office/2006/metadata/properties"/>
    <ds:schemaRef ds:uri="http://schemas.microsoft.com/office/2006/documentManagement/types"/>
    <ds:schemaRef ds:uri="http://www.w3.org/XML/1998/namespace"/>
    <ds:schemaRef ds:uri="http://purl.org/dc/terms/"/>
  </ds:schemaRefs>
</ds:datastoreItem>
</file>

<file path=customXml/itemProps3.xml><?xml version="1.0" encoding="utf-8"?>
<ds:datastoreItem xmlns:ds="http://schemas.openxmlformats.org/officeDocument/2006/customXml" ds:itemID="{BB4B3DE0-A293-416A-8B30-8A82F0158D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c7bf0e-1cb0-48f8-99df-6e3f20f315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41605</TotalTime>
  <Words>3862</Words>
  <Application>Microsoft Office PowerPoint</Application>
  <PresentationFormat>Widescreen</PresentationFormat>
  <Paragraphs>498</Paragraphs>
  <Slides>79</Slides>
  <Notes>38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79</vt:i4>
      </vt:variant>
    </vt:vector>
  </HeadingPairs>
  <TitlesOfParts>
    <vt:vector size="86" baseType="lpstr">
      <vt:lpstr>Aptos</vt:lpstr>
      <vt:lpstr>Arial</vt:lpstr>
      <vt:lpstr>Calibri</vt:lpstr>
      <vt:lpstr>Courier New</vt:lpstr>
      <vt:lpstr>Segoe UI</vt:lpstr>
      <vt:lpstr>Verdana</vt:lpstr>
      <vt:lpstr>Office Theme</vt:lpstr>
      <vt:lpstr>District Assessment Coordinator Training Session for  School Assessment Coordinators Online Administration  </vt:lpstr>
      <vt:lpstr>Disclaimer</vt:lpstr>
      <vt:lpstr>Agenda </vt:lpstr>
      <vt:lpstr>Agenda – Page 1</vt:lpstr>
      <vt:lpstr>Agenda – Page 2 </vt:lpstr>
      <vt:lpstr>Acronyms </vt:lpstr>
      <vt:lpstr>Frequently Used Acronyms</vt:lpstr>
      <vt:lpstr>Changes for 2024-2025</vt:lpstr>
      <vt:lpstr>Changes for 2024-2025:  Single Session Test Tickets</vt:lpstr>
      <vt:lpstr>Changes for 2024-2025:  Survey Questions</vt:lpstr>
      <vt:lpstr>Changes for 2024-2025:  Tech Enhanced Questions</vt:lpstr>
      <vt:lpstr>Changes for 2024-2025:  Grade 5 Science </vt:lpstr>
      <vt:lpstr>Changes for 2024-2025:  Updated Accommodations Documents</vt:lpstr>
      <vt:lpstr>District Assessment Schedule </vt:lpstr>
      <vt:lpstr>District Assessment Schedule:  PSSA </vt:lpstr>
      <vt:lpstr>District Assessment Schedule:  Keystone Exams</vt:lpstr>
      <vt:lpstr>Handbook for Assessment Coordinators </vt:lpstr>
      <vt:lpstr>Handbook for  Assessment Coordinators – 1  </vt:lpstr>
      <vt:lpstr>Handbook for  Assessment Coordinators – 2  </vt:lpstr>
      <vt:lpstr>Responsibilities of DACs</vt:lpstr>
      <vt:lpstr>Responsibilities of DACs – 1  </vt:lpstr>
      <vt:lpstr>Responsibilities of DACs – 2 </vt:lpstr>
      <vt:lpstr>Responsibilities of SACs </vt:lpstr>
      <vt:lpstr>Responsibilities of SACs – 1 </vt:lpstr>
      <vt:lpstr>Responsibilities of SACs – 2 </vt:lpstr>
      <vt:lpstr>Responsibilities of SACs – 3 </vt:lpstr>
      <vt:lpstr>Responsibilities of SACs – 4 </vt:lpstr>
      <vt:lpstr>Responsibilities of SACs – 5 </vt:lpstr>
      <vt:lpstr>Qualifications of TAs</vt:lpstr>
      <vt:lpstr>Qualifications for Test Administrators</vt:lpstr>
      <vt:lpstr>Secure Materials</vt:lpstr>
      <vt:lpstr>Secure Materials: Storage </vt:lpstr>
      <vt:lpstr>Secure Materials:  Distribution and Collection </vt:lpstr>
      <vt:lpstr>Secure Materials: Test Tickets</vt:lpstr>
      <vt:lpstr>Required Trainings</vt:lpstr>
      <vt:lpstr>Required Trainings – Held in Person</vt:lpstr>
      <vt:lpstr>Test Security and Certifications </vt:lpstr>
      <vt:lpstr>Test Security</vt:lpstr>
      <vt:lpstr>Test Security Certifications – 1 </vt:lpstr>
      <vt:lpstr>Test Security Certifications – 2 </vt:lpstr>
      <vt:lpstr>Test Security Certifications – 3 </vt:lpstr>
      <vt:lpstr>PSTAT</vt:lpstr>
      <vt:lpstr>PSTAT Requirements</vt:lpstr>
      <vt:lpstr>PSTAT Certificates </vt:lpstr>
      <vt:lpstr>Online Administration </vt:lpstr>
      <vt:lpstr>Online Administration – 1  </vt:lpstr>
      <vt:lpstr>Online Administration – 2  </vt:lpstr>
      <vt:lpstr>Spanish Assessments: Online not Available</vt:lpstr>
      <vt:lpstr>Spanish Booklets: Mathematics, Science, Algebra I, Biology</vt:lpstr>
      <vt:lpstr>Directions for Administration</vt:lpstr>
      <vt:lpstr>Directions for Administration</vt:lpstr>
      <vt:lpstr>Student Participation </vt:lpstr>
      <vt:lpstr>Student Participation</vt:lpstr>
      <vt:lpstr>Student Participation:  Code of Conduct</vt:lpstr>
      <vt:lpstr>General Student Participation</vt:lpstr>
      <vt:lpstr>Student Participation:  Special Cases</vt:lpstr>
      <vt:lpstr>Student Participation:  Religious Opt-outs </vt:lpstr>
      <vt:lpstr>Accommodations</vt:lpstr>
      <vt:lpstr>Accommodations:  Unique Assurance Process – 1  </vt:lpstr>
      <vt:lpstr>Accommodations:  Unique Assurance Process – 2  </vt:lpstr>
      <vt:lpstr>Accommodations:  DRC INSIGHT Portal  </vt:lpstr>
      <vt:lpstr>Accommodations: Rosters  </vt:lpstr>
      <vt:lpstr>Accommodations</vt:lpstr>
      <vt:lpstr>Electronic Devices</vt:lpstr>
      <vt:lpstr>Electronic Devices – 1 </vt:lpstr>
      <vt:lpstr>Electronic Devices – 2 </vt:lpstr>
      <vt:lpstr>Electronic Devices – 3 </vt:lpstr>
      <vt:lpstr>Calculators</vt:lpstr>
      <vt:lpstr>PDE Calculator Policy</vt:lpstr>
      <vt:lpstr>PSSA Mathematics:  Non-calculator Questions    </vt:lpstr>
      <vt:lpstr>PSSA Mathematics:  Calculator Permitted Questions – 1 </vt:lpstr>
      <vt:lpstr>PSSA Mathematics: Calculator Permitted Questions – 2  </vt:lpstr>
      <vt:lpstr>Calculators: PSSA Science </vt:lpstr>
      <vt:lpstr>Calculators: Keystone Algebra I</vt:lpstr>
      <vt:lpstr>Calculators: Keystone Biology </vt:lpstr>
      <vt:lpstr>Parent Information</vt:lpstr>
      <vt:lpstr>Distribution of Parent Information</vt:lpstr>
      <vt:lpstr>Contact Information/Mission </vt:lpstr>
      <vt:lpstr>Contact Information/Mission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DAC Training for SACs Spring 2025 Online Administration</dc:title>
  <dc:creator>Milakovic, Dana</dc:creator>
  <cp:lastModifiedBy>Heimbach, Bunne</cp:lastModifiedBy>
  <cp:revision>16</cp:revision>
  <cp:lastPrinted>2024-10-21T16:18:40Z</cp:lastPrinted>
  <dcterms:created xsi:type="dcterms:W3CDTF">2022-07-06T18:28:13Z</dcterms:created>
  <dcterms:modified xsi:type="dcterms:W3CDTF">2025-03-17T11:22:44Z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