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0"/>
  </p:notesMasterIdLst>
  <p:sldIdLst>
    <p:sldId id="392" r:id="rId5"/>
    <p:sldId id="523" r:id="rId6"/>
    <p:sldId id="506" r:id="rId7"/>
    <p:sldId id="356" r:id="rId8"/>
    <p:sldId id="269" r:id="rId9"/>
    <p:sldId id="396" r:id="rId10"/>
    <p:sldId id="540" r:id="rId11"/>
    <p:sldId id="329" r:id="rId12"/>
    <p:sldId id="305" r:id="rId13"/>
    <p:sldId id="309" r:id="rId14"/>
    <p:sldId id="564" r:id="rId15"/>
    <p:sldId id="565" r:id="rId16"/>
    <p:sldId id="566" r:id="rId17"/>
    <p:sldId id="587" r:id="rId18"/>
    <p:sldId id="567" r:id="rId19"/>
    <p:sldId id="568" r:id="rId20"/>
    <p:sldId id="559" r:id="rId21"/>
    <p:sldId id="596" r:id="rId22"/>
    <p:sldId id="542" r:id="rId23"/>
    <p:sldId id="310" r:id="rId24"/>
    <p:sldId id="573" r:id="rId25"/>
    <p:sldId id="401" r:id="rId26"/>
    <p:sldId id="317" r:id="rId27"/>
    <p:sldId id="547" r:id="rId28"/>
    <p:sldId id="546" r:id="rId29"/>
    <p:sldId id="583" r:id="rId30"/>
    <p:sldId id="557" r:id="rId31"/>
    <p:sldId id="561" r:id="rId32"/>
    <p:sldId id="391" r:id="rId33"/>
    <p:sldId id="597" r:id="rId34"/>
    <p:sldId id="598" r:id="rId35"/>
    <p:sldId id="599" r:id="rId36"/>
    <p:sldId id="545" r:id="rId37"/>
    <p:sldId id="600" r:id="rId38"/>
    <p:sldId id="386" r:id="rId39"/>
    <p:sldId id="265" r:id="rId40"/>
    <p:sldId id="601" r:id="rId41"/>
    <p:sldId id="440" r:id="rId42"/>
    <p:sldId id="302" r:id="rId43"/>
    <p:sldId id="602" r:id="rId44"/>
    <p:sldId id="538" r:id="rId45"/>
    <p:sldId id="535" r:id="rId46"/>
    <p:sldId id="351" r:id="rId47"/>
    <p:sldId id="288" r:id="rId48"/>
    <p:sldId id="300" r:id="rId49"/>
    <p:sldId id="360" r:id="rId50"/>
    <p:sldId id="359" r:id="rId51"/>
    <p:sldId id="549" r:id="rId52"/>
    <p:sldId id="543" r:id="rId53"/>
    <p:sldId id="603" r:id="rId54"/>
    <p:sldId id="553" r:id="rId55"/>
    <p:sldId id="581" r:id="rId56"/>
    <p:sldId id="585" r:id="rId57"/>
    <p:sldId id="604" r:id="rId58"/>
    <p:sldId id="306" r:id="rId59"/>
    <p:sldId id="307" r:id="rId60"/>
    <p:sldId id="318" r:id="rId61"/>
    <p:sldId id="299" r:id="rId62"/>
    <p:sldId id="556" r:id="rId63"/>
    <p:sldId id="592" r:id="rId64"/>
    <p:sldId id="354" r:id="rId65"/>
    <p:sldId id="590" r:id="rId66"/>
    <p:sldId id="591" r:id="rId67"/>
    <p:sldId id="562" r:id="rId68"/>
    <p:sldId id="323" r:id="rId69"/>
    <p:sldId id="275" r:id="rId70"/>
    <p:sldId id="390" r:id="rId71"/>
    <p:sldId id="320" r:id="rId72"/>
    <p:sldId id="588" r:id="rId73"/>
    <p:sldId id="589" r:id="rId74"/>
    <p:sldId id="313" r:id="rId75"/>
    <p:sldId id="610" r:id="rId76"/>
    <p:sldId id="315" r:id="rId77"/>
    <p:sldId id="527" r:id="rId78"/>
    <p:sldId id="532" r:id="rId79"/>
    <p:sldId id="533" r:id="rId80"/>
    <p:sldId id="528" r:id="rId81"/>
    <p:sldId id="531" r:id="rId82"/>
    <p:sldId id="471" r:id="rId83"/>
    <p:sldId id="529" r:id="rId84"/>
    <p:sldId id="472" r:id="rId85"/>
    <p:sldId id="501" r:id="rId86"/>
    <p:sldId id="605" r:id="rId87"/>
    <p:sldId id="611" r:id="rId88"/>
    <p:sldId id="606" r:id="rId89"/>
    <p:sldId id="607" r:id="rId90"/>
    <p:sldId id="608" r:id="rId91"/>
    <p:sldId id="609" r:id="rId92"/>
    <p:sldId id="321" r:id="rId93"/>
    <p:sldId id="366" r:id="rId94"/>
    <p:sldId id="450" r:id="rId95"/>
    <p:sldId id="466" r:id="rId96"/>
    <p:sldId id="465" r:id="rId97"/>
    <p:sldId id="467" r:id="rId98"/>
    <p:sldId id="468" r:id="rId99"/>
    <p:sldId id="341" r:id="rId100"/>
    <p:sldId id="312" r:id="rId101"/>
    <p:sldId id="296" r:id="rId102"/>
    <p:sldId id="593" r:id="rId103"/>
    <p:sldId id="594" r:id="rId104"/>
    <p:sldId id="297" r:id="rId105"/>
    <p:sldId id="322" r:id="rId106"/>
    <p:sldId id="270" r:id="rId107"/>
    <p:sldId id="324" r:id="rId108"/>
    <p:sldId id="383" r:id="rId10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095123-F413-465F-B4AB-6D1FE9136326}" v="27" dt="2026-02-27T16:41:40.8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51" autoAdjust="0"/>
  </p:normalViewPr>
  <p:slideViewPr>
    <p:cSldViewPr snapToGrid="0">
      <p:cViewPr varScale="1">
        <p:scale>
          <a:sx n="59" d="100"/>
          <a:sy n="59" d="100"/>
        </p:scale>
        <p:origin x="1284"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viewProps" Target="viewProps.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110" Type="http://schemas.openxmlformats.org/officeDocument/2006/relationships/notesMaster" Target="notesMasters/notesMaster1.xml"/><Relationship Id="rId115" Type="http://schemas.microsoft.com/office/2015/10/relationships/revisionInfo" Target="revisionInfo.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13"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slide" Target="slides/slide104.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14"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How to use this PowerPoint document:  Add school-specific information in the areas highlighted in blue. You may delete or skip slides irrelevant to your testing situation (i.e. if you are only responsible for administering Keystone Exams, delete the PSSA slides before presenting).  </a:t>
            </a:r>
            <a:endParaRPr lang="en-US" sz="12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72259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7F388-82B5-4148-B747-E7DEDD786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1E0BE-65FB-A07A-D4ED-A8F0BF4E2E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D795D-9934-F405-5193-E22AE7A393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A2FFC8-F929-4E88-1B73-3E04FCC0A0BA}"/>
              </a:ext>
            </a:extLst>
          </p:cNvPr>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3206967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B0EA9-63F3-F7BB-EC77-DB52674871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30513D-8D94-B54A-10FA-FD5FE3E929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7B5C09-79C4-5289-2346-54A117099C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4231CE-BF6F-B08D-CEC9-792C17131E87}"/>
              </a:ext>
            </a:extLst>
          </p:cNvPr>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3262335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EF9AB-9814-963C-F94E-2A28D848CF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4C48F2-2907-B798-2B11-9383D3583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B9028-F779-6486-0224-25E9684A8D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3B76C7-ED5D-2A53-57C8-CA5810C8F5E8}"/>
              </a:ext>
            </a:extLst>
          </p:cNvPr>
          <p:cNvSpPr>
            <a:spLocks noGrp="1"/>
          </p:cNvSpPr>
          <p:nvPr>
            <p:ph type="sldNum" sz="quarter" idx="5"/>
          </p:nvPr>
        </p:nvSpPr>
        <p:spPr/>
        <p:txBody>
          <a:bodyPr/>
          <a:lstStyle/>
          <a:p>
            <a:fld id="{5B012C48-CBE3-4456-858D-2A38C9D9ED43}" type="slidenum">
              <a:rPr lang="en-US" smtClean="0"/>
              <a:t>19</a:t>
            </a:fld>
            <a:endParaRPr lang="en-US" dirty="0"/>
          </a:p>
        </p:txBody>
      </p:sp>
    </p:spTree>
    <p:extLst>
      <p:ext uri="{BB962C8B-B14F-4D97-AF65-F5344CB8AC3E}">
        <p14:creationId xmlns:p14="http://schemas.microsoft.com/office/powerpoint/2010/main" val="1801900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Consult the PDE website for the state assessment window</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21</a:t>
            </a:fld>
            <a:endParaRPr lang="en-US" dirty="0"/>
          </a:p>
        </p:txBody>
      </p:sp>
    </p:spTree>
    <p:extLst>
      <p:ext uri="{BB962C8B-B14F-4D97-AF65-F5344CB8AC3E}">
        <p14:creationId xmlns:p14="http://schemas.microsoft.com/office/powerpoint/2010/main" val="2031662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the PDE website for the state assessment window</a:t>
            </a:r>
          </a:p>
        </p:txBody>
      </p:sp>
      <p:sp>
        <p:nvSpPr>
          <p:cNvPr id="4" name="Slide Number Placeholder 3"/>
          <p:cNvSpPr>
            <a:spLocks noGrp="1"/>
          </p:cNvSpPr>
          <p:nvPr>
            <p:ph type="sldNum" sz="quarter" idx="5"/>
          </p:nvPr>
        </p:nvSpPr>
        <p:spPr/>
        <p:txBody>
          <a:bodyPr/>
          <a:lstStyle/>
          <a:p>
            <a:fld id="{5B012C48-CBE3-4456-858D-2A38C9D9ED43}" type="slidenum">
              <a:rPr lang="en-US" smtClean="0"/>
              <a:t>22</a:t>
            </a:fld>
            <a:endParaRPr lang="en-US" dirty="0"/>
          </a:p>
        </p:txBody>
      </p:sp>
    </p:spTree>
    <p:extLst>
      <p:ext uri="{BB962C8B-B14F-4D97-AF65-F5344CB8AC3E}">
        <p14:creationId xmlns:p14="http://schemas.microsoft.com/office/powerpoint/2010/main" val="2723198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A23F-274F-5DAA-239A-3F8D589328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C9E35C-D4BA-6417-575A-B1DB8E5C09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8B5D7-C1E2-CC3D-FFBA-5758976D83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DDDE07-4128-2A98-A85D-F423B7B933CE}"/>
              </a:ext>
            </a:extLst>
          </p:cNvPr>
          <p:cNvSpPr>
            <a:spLocks noGrp="1"/>
          </p:cNvSpPr>
          <p:nvPr>
            <p:ph type="sldNum" sz="quarter" idx="5"/>
          </p:nvPr>
        </p:nvSpPr>
        <p:spPr/>
        <p:txBody>
          <a:bodyPr/>
          <a:lstStyle/>
          <a:p>
            <a:fld id="{5B012C48-CBE3-4456-858D-2A38C9D9ED43}" type="slidenum">
              <a:rPr lang="en-US" smtClean="0"/>
              <a:t>28</a:t>
            </a:fld>
            <a:endParaRPr lang="en-US" dirty="0"/>
          </a:p>
        </p:txBody>
      </p:sp>
    </p:spTree>
    <p:extLst>
      <p:ext uri="{BB962C8B-B14F-4D97-AF65-F5344CB8AC3E}">
        <p14:creationId xmlns:p14="http://schemas.microsoft.com/office/powerpoint/2010/main" val="979188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Signed test security certification statements may be scanned, and these electronic copies may be stored by the Chief School Administrator or designee for three years.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dirty="0"/>
          </a:p>
        </p:txBody>
      </p:sp>
    </p:spTree>
    <p:extLst>
      <p:ext uri="{BB962C8B-B14F-4D97-AF65-F5344CB8AC3E}">
        <p14:creationId xmlns:p14="http://schemas.microsoft.com/office/powerpoint/2010/main" val="28049722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44</a:t>
            </a:fld>
            <a:endParaRPr lang="en-US" dirty="0"/>
          </a:p>
        </p:txBody>
      </p:sp>
    </p:spTree>
    <p:extLst>
      <p:ext uri="{BB962C8B-B14F-4D97-AF65-F5344CB8AC3E}">
        <p14:creationId xmlns:p14="http://schemas.microsoft.com/office/powerpoint/2010/main" val="27930012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46</a:t>
            </a:fld>
            <a:endParaRPr lang="en-US"/>
          </a:p>
        </p:txBody>
      </p:sp>
    </p:spTree>
    <p:extLst>
      <p:ext uri="{BB962C8B-B14F-4D97-AF65-F5344CB8AC3E}">
        <p14:creationId xmlns:p14="http://schemas.microsoft.com/office/powerpoint/2010/main" val="2469920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47</a:t>
            </a:fld>
            <a:endParaRPr lang="en-US"/>
          </a:p>
        </p:txBody>
      </p:sp>
    </p:spTree>
    <p:extLst>
      <p:ext uri="{BB962C8B-B14F-4D97-AF65-F5344CB8AC3E}">
        <p14:creationId xmlns:p14="http://schemas.microsoft.com/office/powerpoint/2010/main" val="1714146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5F422-37F6-26C8-0BD0-15EC918D8D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6EC555-759E-55F2-D0E0-0FAA7BBC0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61989-A42E-AAD4-BF6A-2884BC25C8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2B77F3-5693-D48F-96A7-64250B1DD337}"/>
              </a:ext>
            </a:extLst>
          </p:cNvPr>
          <p:cNvSpPr>
            <a:spLocks noGrp="1"/>
          </p:cNvSpPr>
          <p:nvPr>
            <p:ph type="sldNum" sz="quarter" idx="5"/>
          </p:nvPr>
        </p:nvSpPr>
        <p:spPr/>
        <p:txBody>
          <a:bodyPr/>
          <a:lstStyle/>
          <a:p>
            <a:fld id="{5B012C48-CBE3-4456-858D-2A38C9D9ED43}" type="slidenum">
              <a:rPr lang="en-US" smtClean="0"/>
              <a:t>49</a:t>
            </a:fld>
            <a:endParaRPr lang="en-US" dirty="0"/>
          </a:p>
        </p:txBody>
      </p:sp>
    </p:spTree>
    <p:extLst>
      <p:ext uri="{BB962C8B-B14F-4D97-AF65-F5344CB8AC3E}">
        <p14:creationId xmlns:p14="http://schemas.microsoft.com/office/powerpoint/2010/main" val="25929102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704AC-C28D-2D3E-B4A8-B9387E239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E0C40-FFD5-90B5-4821-DF7132DAD2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517C7-F534-4218-9659-9B1292201C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DB8A7B-248E-B3F7-3522-F2018B99FF4C}"/>
              </a:ext>
            </a:extLst>
          </p:cNvPr>
          <p:cNvSpPr>
            <a:spLocks noGrp="1"/>
          </p:cNvSpPr>
          <p:nvPr>
            <p:ph type="sldNum" sz="quarter" idx="5"/>
          </p:nvPr>
        </p:nvSpPr>
        <p:spPr/>
        <p:txBody>
          <a:bodyPr/>
          <a:lstStyle/>
          <a:p>
            <a:fld id="{5B012C48-CBE3-4456-858D-2A38C9D9ED43}" type="slidenum">
              <a:rPr lang="en-US" smtClean="0"/>
              <a:t>50</a:t>
            </a:fld>
            <a:endParaRPr lang="en-US" dirty="0"/>
          </a:p>
        </p:txBody>
      </p:sp>
    </p:spTree>
    <p:extLst>
      <p:ext uri="{BB962C8B-B14F-4D97-AF65-F5344CB8AC3E}">
        <p14:creationId xmlns:p14="http://schemas.microsoft.com/office/powerpoint/2010/main" val="38728257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52</a:t>
            </a:fld>
            <a:endParaRPr lang="en-US" dirty="0"/>
          </a:p>
        </p:txBody>
      </p:sp>
    </p:spTree>
    <p:extLst>
      <p:ext uri="{BB962C8B-B14F-4D97-AF65-F5344CB8AC3E}">
        <p14:creationId xmlns:p14="http://schemas.microsoft.com/office/powerpoint/2010/main" val="10020162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53</a:t>
            </a:fld>
            <a:endParaRPr lang="en-US" dirty="0"/>
          </a:p>
        </p:txBody>
      </p:sp>
    </p:spTree>
    <p:extLst>
      <p:ext uri="{BB962C8B-B14F-4D97-AF65-F5344CB8AC3E}">
        <p14:creationId xmlns:p14="http://schemas.microsoft.com/office/powerpoint/2010/main" val="23568553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D3331-0E75-F037-CEEB-33DC6BFCA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C03E50-420F-7D91-BB65-8666A325EE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5A98C-FB6E-0C08-AC60-0C77D2317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CA104-557A-1B06-FC01-93CF845F1B84}"/>
              </a:ext>
            </a:extLst>
          </p:cNvPr>
          <p:cNvSpPr>
            <a:spLocks noGrp="1"/>
          </p:cNvSpPr>
          <p:nvPr>
            <p:ph type="sldNum" sz="quarter" idx="5"/>
          </p:nvPr>
        </p:nvSpPr>
        <p:spPr/>
        <p:txBody>
          <a:bodyPr/>
          <a:lstStyle/>
          <a:p>
            <a:fld id="{5B012C48-CBE3-4456-858D-2A38C9D9ED43}" type="slidenum">
              <a:rPr lang="en-US" smtClean="0"/>
              <a:t>54</a:t>
            </a:fld>
            <a:endParaRPr lang="en-US" dirty="0"/>
          </a:p>
        </p:txBody>
      </p:sp>
    </p:spTree>
    <p:extLst>
      <p:ext uri="{BB962C8B-B14F-4D97-AF65-F5344CB8AC3E}">
        <p14:creationId xmlns:p14="http://schemas.microsoft.com/office/powerpoint/2010/main" val="3693798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a:t>
            </a:r>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23568553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56</a:t>
            </a:fld>
            <a:endParaRPr lang="en-US" dirty="0"/>
          </a:p>
        </p:txBody>
      </p:sp>
    </p:spTree>
    <p:extLst>
      <p:ext uri="{BB962C8B-B14F-4D97-AF65-F5344CB8AC3E}">
        <p14:creationId xmlns:p14="http://schemas.microsoft.com/office/powerpoint/2010/main" val="27288847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62</a:t>
            </a:fld>
            <a:endParaRPr lang="en-US"/>
          </a:p>
        </p:txBody>
      </p:sp>
    </p:spTree>
    <p:extLst>
      <p:ext uri="{BB962C8B-B14F-4D97-AF65-F5344CB8AC3E}">
        <p14:creationId xmlns:p14="http://schemas.microsoft.com/office/powerpoint/2010/main" val="26330873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79B46-059B-187C-D153-ABE8ADB87B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81254E-B1F2-3262-98B2-D42242B41E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D7E32C-6B59-BCB3-DF51-307DD89EDF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4F3A3B-E2F5-C8B7-B22D-81DCCCB9A966}"/>
              </a:ext>
            </a:extLst>
          </p:cNvPr>
          <p:cNvSpPr>
            <a:spLocks noGrp="1"/>
          </p:cNvSpPr>
          <p:nvPr>
            <p:ph type="sldNum" sz="quarter" idx="5"/>
          </p:nvPr>
        </p:nvSpPr>
        <p:spPr/>
        <p:txBody>
          <a:bodyPr/>
          <a:lstStyle/>
          <a:p>
            <a:fld id="{5B012C48-CBE3-4456-858D-2A38C9D9ED43}" type="slidenum">
              <a:rPr lang="en-US" smtClean="0"/>
              <a:t>63</a:t>
            </a:fld>
            <a:endParaRPr lang="en-US"/>
          </a:p>
        </p:txBody>
      </p:sp>
    </p:spTree>
    <p:extLst>
      <p:ext uri="{BB962C8B-B14F-4D97-AF65-F5344CB8AC3E}">
        <p14:creationId xmlns:p14="http://schemas.microsoft.com/office/powerpoint/2010/main" val="389881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5855D-A0E5-CC0A-724B-3DB77C079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EAF6A9-6098-D31B-4E01-95A1B30E0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D2D2ED-F3D4-D13D-1011-BB2E12677D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E6022-FB07-8011-A77F-FC46D82F9EC8}"/>
              </a:ext>
            </a:extLst>
          </p:cNvPr>
          <p:cNvSpPr>
            <a:spLocks noGrp="1"/>
          </p:cNvSpPr>
          <p:nvPr>
            <p:ph type="sldNum" sz="quarter" idx="5"/>
          </p:nvPr>
        </p:nvSpPr>
        <p:spPr/>
        <p:txBody>
          <a:bodyPr/>
          <a:lstStyle/>
          <a:p>
            <a:fld id="{5B012C48-CBE3-4456-858D-2A38C9D9ED43}" type="slidenum">
              <a:rPr lang="en-US" smtClean="0"/>
              <a:t>64</a:t>
            </a:fld>
            <a:endParaRPr lang="en-US"/>
          </a:p>
        </p:txBody>
      </p:sp>
    </p:spTree>
    <p:extLst>
      <p:ext uri="{BB962C8B-B14F-4D97-AF65-F5344CB8AC3E}">
        <p14:creationId xmlns:p14="http://schemas.microsoft.com/office/powerpoint/2010/main" val="2054810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3C87F-A2F2-DCB5-9DC3-09BA197B9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6129F-50A3-8A14-5B55-A29E2D62F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F7770E-3010-04D1-8F8F-2B10EB41E6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42D675-E55F-D0A7-FF72-1F93F9B3710C}"/>
              </a:ext>
            </a:extLst>
          </p:cNvPr>
          <p:cNvSpPr>
            <a:spLocks noGrp="1"/>
          </p:cNvSpPr>
          <p:nvPr>
            <p:ph type="sldNum" sz="quarter" idx="5"/>
          </p:nvPr>
        </p:nvSpPr>
        <p:spPr/>
        <p:txBody>
          <a:bodyPr/>
          <a:lstStyle/>
          <a:p>
            <a:fld id="{5B012C48-CBE3-4456-858D-2A38C9D9ED43}" type="slidenum">
              <a:rPr lang="en-US" smtClean="0"/>
              <a:t>3</a:t>
            </a:fld>
            <a:endParaRPr lang="en-US" dirty="0"/>
          </a:p>
        </p:txBody>
      </p:sp>
    </p:spTree>
    <p:extLst>
      <p:ext uri="{BB962C8B-B14F-4D97-AF65-F5344CB8AC3E}">
        <p14:creationId xmlns:p14="http://schemas.microsoft.com/office/powerpoint/2010/main" val="33412114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66</a:t>
            </a:fld>
            <a:endParaRPr lang="en-US" dirty="0"/>
          </a:p>
        </p:txBody>
      </p:sp>
    </p:spTree>
    <p:extLst>
      <p:ext uri="{BB962C8B-B14F-4D97-AF65-F5344CB8AC3E}">
        <p14:creationId xmlns:p14="http://schemas.microsoft.com/office/powerpoint/2010/main" val="15351851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B30AD-92E5-382D-E953-DB8BFAFEE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C261C-9AA9-6D13-9941-27D9E1032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C8514-F6C2-4521-B822-A278C745C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6B0AA-A335-ECBB-7743-D352EC5E3A29}"/>
              </a:ext>
            </a:extLst>
          </p:cNvPr>
          <p:cNvSpPr>
            <a:spLocks noGrp="1"/>
          </p:cNvSpPr>
          <p:nvPr>
            <p:ph type="sldNum" sz="quarter" idx="5"/>
          </p:nvPr>
        </p:nvSpPr>
        <p:spPr/>
        <p:txBody>
          <a:bodyPr/>
          <a:lstStyle/>
          <a:p>
            <a:fld id="{5B012C48-CBE3-4456-858D-2A38C9D9ED43}" type="slidenum">
              <a:rPr lang="en-US" smtClean="0"/>
              <a:t>67</a:t>
            </a:fld>
            <a:endParaRPr lang="en-US" dirty="0"/>
          </a:p>
        </p:txBody>
      </p:sp>
    </p:spTree>
    <p:extLst>
      <p:ext uri="{BB962C8B-B14F-4D97-AF65-F5344CB8AC3E}">
        <p14:creationId xmlns:p14="http://schemas.microsoft.com/office/powerpoint/2010/main" val="31874453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69</a:t>
            </a:fld>
            <a:endParaRPr lang="en-US" dirty="0"/>
          </a:p>
        </p:txBody>
      </p:sp>
    </p:spTree>
    <p:extLst>
      <p:ext uri="{BB962C8B-B14F-4D97-AF65-F5344CB8AC3E}">
        <p14:creationId xmlns:p14="http://schemas.microsoft.com/office/powerpoint/2010/main" val="15645174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84B98-695F-650B-3C1D-655893D5A9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BFD62-39B5-608C-A88A-2F8E36378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9C821-770F-E33A-A267-25A7E848E7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318CA0-97F5-FA8B-1488-6037C20935B9}"/>
              </a:ext>
            </a:extLst>
          </p:cNvPr>
          <p:cNvSpPr>
            <a:spLocks noGrp="1"/>
          </p:cNvSpPr>
          <p:nvPr>
            <p:ph type="sldNum" sz="quarter" idx="5"/>
          </p:nvPr>
        </p:nvSpPr>
        <p:spPr/>
        <p:txBody>
          <a:bodyPr/>
          <a:lstStyle/>
          <a:p>
            <a:fld id="{5B012C48-CBE3-4456-858D-2A38C9D9ED43}" type="slidenum">
              <a:rPr lang="en-US" smtClean="0"/>
              <a:t>70</a:t>
            </a:fld>
            <a:endParaRPr lang="en-US" dirty="0"/>
          </a:p>
        </p:txBody>
      </p:sp>
    </p:spTree>
    <p:extLst>
      <p:ext uri="{BB962C8B-B14F-4D97-AF65-F5344CB8AC3E}">
        <p14:creationId xmlns:p14="http://schemas.microsoft.com/office/powerpoint/2010/main" val="31807992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72</a:t>
            </a:fld>
            <a:endParaRPr lang="en-US" dirty="0"/>
          </a:p>
        </p:txBody>
      </p:sp>
    </p:spTree>
    <p:extLst>
      <p:ext uri="{BB962C8B-B14F-4D97-AF65-F5344CB8AC3E}">
        <p14:creationId xmlns:p14="http://schemas.microsoft.com/office/powerpoint/2010/main" val="1960836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642C8-553D-FBC6-02CB-6FD52ABE98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2E58CE-8CCA-B69C-33FB-928AEDD7A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6D80C6-6A5A-43AF-D5E8-A112653273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E87F02-CB2C-3CE9-0445-8ECADB63024E}"/>
              </a:ext>
            </a:extLst>
          </p:cNvPr>
          <p:cNvSpPr>
            <a:spLocks noGrp="1"/>
          </p:cNvSpPr>
          <p:nvPr>
            <p:ph type="sldNum" sz="quarter" idx="5"/>
          </p:nvPr>
        </p:nvSpPr>
        <p:spPr/>
        <p:txBody>
          <a:bodyPr/>
          <a:lstStyle/>
          <a:p>
            <a:fld id="{5B012C48-CBE3-4456-858D-2A38C9D9ED43}" type="slidenum">
              <a:rPr lang="en-US" smtClean="0"/>
              <a:t>74</a:t>
            </a:fld>
            <a:endParaRPr lang="en-US"/>
          </a:p>
        </p:txBody>
      </p:sp>
    </p:spTree>
    <p:extLst>
      <p:ext uri="{BB962C8B-B14F-4D97-AF65-F5344CB8AC3E}">
        <p14:creationId xmlns:p14="http://schemas.microsoft.com/office/powerpoint/2010/main" val="23755431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83</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84</a:t>
            </a:fld>
            <a:endParaRPr lang="en-US"/>
          </a:p>
        </p:txBody>
      </p:sp>
    </p:spTree>
    <p:extLst>
      <p:ext uri="{BB962C8B-B14F-4D97-AF65-F5344CB8AC3E}">
        <p14:creationId xmlns:p14="http://schemas.microsoft.com/office/powerpoint/2010/main" val="16093191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CFEAE-A046-EC7A-3A2A-302CD5B29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C4C17E-D992-1AA0-B883-E2C19EF208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691F1-F564-A602-9472-580B1105E4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F01BF-355B-6DED-1344-8A073A92583D}"/>
              </a:ext>
            </a:extLst>
          </p:cNvPr>
          <p:cNvSpPr>
            <a:spLocks noGrp="1"/>
          </p:cNvSpPr>
          <p:nvPr>
            <p:ph type="sldNum" sz="quarter" idx="5"/>
          </p:nvPr>
        </p:nvSpPr>
        <p:spPr/>
        <p:txBody>
          <a:bodyPr/>
          <a:lstStyle/>
          <a:p>
            <a:fld id="{5B012C48-CBE3-4456-858D-2A38C9D9ED43}" type="slidenum">
              <a:rPr lang="en-US" smtClean="0"/>
              <a:t>85</a:t>
            </a:fld>
            <a:endParaRPr lang="en-US"/>
          </a:p>
        </p:txBody>
      </p:sp>
    </p:spTree>
    <p:extLst>
      <p:ext uri="{BB962C8B-B14F-4D97-AF65-F5344CB8AC3E}">
        <p14:creationId xmlns:p14="http://schemas.microsoft.com/office/powerpoint/2010/main" val="42852139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0F3BE-70B6-83A4-0546-0990D752B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D3F61-C807-FD99-3199-F846A52877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A05330-F209-A4CF-F273-73B5BA9ED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BB2706-42CD-6353-3213-16DCB40C1FC1}"/>
              </a:ext>
            </a:extLst>
          </p:cNvPr>
          <p:cNvSpPr>
            <a:spLocks noGrp="1"/>
          </p:cNvSpPr>
          <p:nvPr>
            <p:ph type="sldNum" sz="quarter" idx="5"/>
          </p:nvPr>
        </p:nvSpPr>
        <p:spPr/>
        <p:txBody>
          <a:bodyPr/>
          <a:lstStyle/>
          <a:p>
            <a:fld id="{5B012C48-CBE3-4456-858D-2A38C9D9ED43}" type="slidenum">
              <a:rPr lang="en-US" smtClean="0"/>
              <a:t>86</a:t>
            </a:fld>
            <a:endParaRPr lang="en-US"/>
          </a:p>
        </p:txBody>
      </p:sp>
    </p:spTree>
    <p:extLst>
      <p:ext uri="{BB962C8B-B14F-4D97-AF65-F5344CB8AC3E}">
        <p14:creationId xmlns:p14="http://schemas.microsoft.com/office/powerpoint/2010/main" val="3478465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87</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88</a:t>
            </a:fld>
            <a:endParaRPr lang="en-US" dirty="0"/>
          </a:p>
        </p:txBody>
      </p:sp>
    </p:spTree>
    <p:extLst>
      <p:ext uri="{BB962C8B-B14F-4D97-AF65-F5344CB8AC3E}">
        <p14:creationId xmlns:p14="http://schemas.microsoft.com/office/powerpoint/2010/main" val="41125106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91</a:t>
            </a:fld>
            <a:endParaRPr lang="en-US"/>
          </a:p>
        </p:txBody>
      </p:sp>
    </p:spTree>
    <p:extLst>
      <p:ext uri="{BB962C8B-B14F-4D97-AF65-F5344CB8AC3E}">
        <p14:creationId xmlns:p14="http://schemas.microsoft.com/office/powerpoint/2010/main" val="31218285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92</a:t>
            </a:fld>
            <a:endParaRPr lang="en-US"/>
          </a:p>
        </p:txBody>
      </p:sp>
    </p:spTree>
    <p:extLst>
      <p:ext uri="{BB962C8B-B14F-4D97-AF65-F5344CB8AC3E}">
        <p14:creationId xmlns:p14="http://schemas.microsoft.com/office/powerpoint/2010/main" val="38081607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DFA for details.</a:t>
            </a:r>
          </a:p>
        </p:txBody>
      </p:sp>
      <p:sp>
        <p:nvSpPr>
          <p:cNvPr id="4" name="Slide Number Placeholder 3"/>
          <p:cNvSpPr>
            <a:spLocks noGrp="1"/>
          </p:cNvSpPr>
          <p:nvPr>
            <p:ph type="sldNum" sz="quarter" idx="5"/>
          </p:nvPr>
        </p:nvSpPr>
        <p:spPr/>
        <p:txBody>
          <a:bodyPr/>
          <a:lstStyle/>
          <a:p>
            <a:fld id="{5B012C48-CBE3-4456-858D-2A38C9D9ED43}" type="slidenum">
              <a:rPr lang="en-US" smtClean="0"/>
              <a:t>93</a:t>
            </a:fld>
            <a:endParaRPr lang="en-US"/>
          </a:p>
        </p:txBody>
      </p:sp>
    </p:spTree>
    <p:extLst>
      <p:ext uri="{BB962C8B-B14F-4D97-AF65-F5344CB8AC3E}">
        <p14:creationId xmlns:p14="http://schemas.microsoft.com/office/powerpoint/2010/main" val="33076431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DFA for details.</a:t>
            </a:r>
          </a:p>
        </p:txBody>
      </p:sp>
      <p:sp>
        <p:nvSpPr>
          <p:cNvPr id="4" name="Slide Number Placeholder 3"/>
          <p:cNvSpPr>
            <a:spLocks noGrp="1"/>
          </p:cNvSpPr>
          <p:nvPr>
            <p:ph type="sldNum" sz="quarter" idx="5"/>
          </p:nvPr>
        </p:nvSpPr>
        <p:spPr/>
        <p:txBody>
          <a:bodyPr/>
          <a:lstStyle/>
          <a:p>
            <a:fld id="{5B012C48-CBE3-4456-858D-2A38C9D9ED43}" type="slidenum">
              <a:rPr lang="en-US" smtClean="0"/>
              <a:t>94</a:t>
            </a:fld>
            <a:endParaRPr lang="en-US"/>
          </a:p>
        </p:txBody>
      </p:sp>
    </p:spTree>
    <p:extLst>
      <p:ext uri="{BB962C8B-B14F-4D97-AF65-F5344CB8AC3E}">
        <p14:creationId xmlns:p14="http://schemas.microsoft.com/office/powerpoint/2010/main" val="5748915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95</a:t>
            </a:fld>
            <a:endParaRPr lang="en-US"/>
          </a:p>
        </p:txBody>
      </p:sp>
    </p:spTree>
    <p:extLst>
      <p:ext uri="{BB962C8B-B14F-4D97-AF65-F5344CB8AC3E}">
        <p14:creationId xmlns:p14="http://schemas.microsoft.com/office/powerpoint/2010/main" val="212318237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96</a:t>
            </a:fld>
            <a:endParaRPr lang="en-US"/>
          </a:p>
        </p:txBody>
      </p:sp>
    </p:spTree>
    <p:extLst>
      <p:ext uri="{BB962C8B-B14F-4D97-AF65-F5344CB8AC3E}">
        <p14:creationId xmlns:p14="http://schemas.microsoft.com/office/powerpoint/2010/main" val="37603099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DAC signs the District Assessment Coordinator Test Security Certification Statement.</a:t>
            </a:r>
          </a:p>
          <a:p>
            <a:r>
              <a:rPr lang="en-US" dirty="0"/>
              <a:t>SAC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Building Principal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TAs and Proctors sign the Test Administrator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Anyone else involved in testing or who has access to secure materials signs the General Test Security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98</a:t>
            </a:fld>
            <a:endParaRPr lang="en-US" dirty="0"/>
          </a:p>
        </p:txBody>
      </p:sp>
    </p:spTree>
    <p:extLst>
      <p:ext uri="{BB962C8B-B14F-4D97-AF65-F5344CB8AC3E}">
        <p14:creationId xmlns:p14="http://schemas.microsoft.com/office/powerpoint/2010/main" val="101599533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58BC7-0918-F02A-8009-C066F95AEF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1C80F7-A516-48DA-22A0-D6A395833B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30E2FB-69D1-B4FA-4AC0-452231872F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35C859-EE87-D9C6-6B38-1A92B284115F}"/>
              </a:ext>
            </a:extLst>
          </p:cNvPr>
          <p:cNvSpPr>
            <a:spLocks noGrp="1"/>
          </p:cNvSpPr>
          <p:nvPr>
            <p:ph type="sldNum" sz="quarter" idx="5"/>
          </p:nvPr>
        </p:nvSpPr>
        <p:spPr/>
        <p:txBody>
          <a:bodyPr/>
          <a:lstStyle/>
          <a:p>
            <a:fld id="{5B012C48-CBE3-4456-858D-2A38C9D9ED43}" type="slidenum">
              <a:rPr lang="en-US" smtClean="0"/>
              <a:t>99</a:t>
            </a:fld>
            <a:endParaRPr lang="en-US"/>
          </a:p>
        </p:txBody>
      </p:sp>
    </p:spTree>
    <p:extLst>
      <p:ext uri="{BB962C8B-B14F-4D97-AF65-F5344CB8AC3E}">
        <p14:creationId xmlns:p14="http://schemas.microsoft.com/office/powerpoint/2010/main" val="1407405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4873C-8ABB-5E24-E9AF-B0AA13EE9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3A3C4-E508-EDED-BA4F-E706CED29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083CF5-2939-7736-54CA-148C698B1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70943F-28A1-D43D-D9DD-CE33180C4D40}"/>
              </a:ext>
            </a:extLst>
          </p:cNvPr>
          <p:cNvSpPr>
            <a:spLocks noGrp="1"/>
          </p:cNvSpPr>
          <p:nvPr>
            <p:ph type="sldNum" sz="quarter" idx="5"/>
          </p:nvPr>
        </p:nvSpPr>
        <p:spPr/>
        <p:txBody>
          <a:bodyPr/>
          <a:lstStyle/>
          <a:p>
            <a:fld id="{5B012C48-CBE3-4456-858D-2A38C9D9ED43}" type="slidenum">
              <a:rPr lang="en-US" smtClean="0"/>
              <a:t>12</a:t>
            </a:fld>
            <a:endParaRPr lang="en-US" dirty="0"/>
          </a:p>
        </p:txBody>
      </p:sp>
    </p:spTree>
    <p:extLst>
      <p:ext uri="{BB962C8B-B14F-4D97-AF65-F5344CB8AC3E}">
        <p14:creationId xmlns:p14="http://schemas.microsoft.com/office/powerpoint/2010/main" val="7464687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CFBAA-4B2A-F934-DE6E-58284D3FE2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BDD870-D2D7-2B9F-D1EC-E7C966859A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73A1D8-B425-D17D-2EB0-336DABECD2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0DE728-46D5-D4EC-A0AA-7CAC4698CE43}"/>
              </a:ext>
            </a:extLst>
          </p:cNvPr>
          <p:cNvSpPr>
            <a:spLocks noGrp="1"/>
          </p:cNvSpPr>
          <p:nvPr>
            <p:ph type="sldNum" sz="quarter" idx="5"/>
          </p:nvPr>
        </p:nvSpPr>
        <p:spPr/>
        <p:txBody>
          <a:bodyPr/>
          <a:lstStyle/>
          <a:p>
            <a:fld id="{5B012C48-CBE3-4456-858D-2A38C9D9ED43}" type="slidenum">
              <a:rPr lang="en-US" smtClean="0"/>
              <a:t>100</a:t>
            </a:fld>
            <a:endParaRPr lang="en-US"/>
          </a:p>
        </p:txBody>
      </p:sp>
    </p:spTree>
    <p:extLst>
      <p:ext uri="{BB962C8B-B14F-4D97-AF65-F5344CB8AC3E}">
        <p14:creationId xmlns:p14="http://schemas.microsoft.com/office/powerpoint/2010/main" val="20916673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101</a:t>
            </a:fld>
            <a:endParaRPr lang="en-US" dirty="0"/>
          </a:p>
        </p:txBody>
      </p:sp>
    </p:spTree>
    <p:extLst>
      <p:ext uri="{BB962C8B-B14F-4D97-AF65-F5344CB8AC3E}">
        <p14:creationId xmlns:p14="http://schemas.microsoft.com/office/powerpoint/2010/main" val="2676548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13</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D9B64-4D64-EB69-DAD4-701B3177E1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C6BF2-1BF1-4601-D51D-306B5728B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A9F720-337E-56D2-B309-0D83B03C3A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EC211-53DF-7B45-214B-8F4C793429C5}"/>
              </a:ext>
            </a:extLst>
          </p:cNvPr>
          <p:cNvSpPr>
            <a:spLocks noGrp="1"/>
          </p:cNvSpPr>
          <p:nvPr>
            <p:ph type="sldNum" sz="quarter" idx="5"/>
          </p:nvPr>
        </p:nvSpPr>
        <p:spPr/>
        <p:txBody>
          <a:bodyPr/>
          <a:lstStyle/>
          <a:p>
            <a:fld id="{5B012C48-CBE3-4456-858D-2A38C9D9ED43}" type="slidenum">
              <a:rPr lang="en-US" smtClean="0"/>
              <a:t>14</a:t>
            </a:fld>
            <a:endParaRPr lang="en-US" dirty="0"/>
          </a:p>
        </p:txBody>
      </p:sp>
    </p:spTree>
    <p:extLst>
      <p:ext uri="{BB962C8B-B14F-4D97-AF65-F5344CB8AC3E}">
        <p14:creationId xmlns:p14="http://schemas.microsoft.com/office/powerpoint/2010/main" val="309018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E24CA-C6D2-6ABF-3709-202B76A17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CB16AC-2A61-1A7E-3F8A-536D5A859B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FE9BB-0E8C-4718-5D00-66A880D501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660B8-FEDB-4752-04E5-A3E5756E5B41}"/>
              </a:ext>
            </a:extLst>
          </p:cNvPr>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1725975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2/27/2026</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2/27/2026</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2/27/2026</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2/27/2026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2/27/2026</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2/27/2026</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2/27/2026</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2/27/2026</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2/27/2026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read%20aloud%20and%20scribing%20guidelines.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accommodations%20guidelines%20for%20pssa%20and%20keystone%20exams.pdf" TargetMode="External"/><Relationship Id="rId11"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unique%20accommodation%20assurance.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supplemental%20guidelines%20for%20asl%20in%20the%20vsl.pd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sites.google.com/datarecognitioncorp.com/psa-assessments/home?authuser=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mailto:ra-eduniqueaccom@pa.gov"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education.pa.gov/K-12/Assessment%20and%20Accountability/PSSA/Pages/TestingInformation.asp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pennsylvania-system-of-school-assessment-pssa"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3" Type="http://schemas.openxmlformats.org/officeDocument/2006/relationships/hyperlink" Target="http://www.pstattraining.net/"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www.pa.gov/content/dam/copapwp-pagov/en/education/documents/instruction/assessment-and-accountability/pssa/pennsylvania%20calculator%20policy.pdf" TargetMode="Externa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94.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95.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96.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504693" y="2090309"/>
            <a:ext cx="9182614" cy="2811222"/>
          </a:xfrm>
        </p:spPr>
        <p:txBody>
          <a:bodyPr>
            <a:normAutofit fontScale="90000"/>
          </a:bodyPr>
          <a:lstStyle/>
          <a:p>
            <a:r>
              <a:rPr lang="en-US" sz="4800" dirty="0"/>
              <a:t>District Assessment Coordinator Training Session for</a:t>
            </a:r>
            <a:br>
              <a:rPr lang="en-US" sz="4800" dirty="0"/>
            </a:br>
            <a:r>
              <a:rPr lang="en-US" sz="4800" dirty="0"/>
              <a:t>School Assessment Coordinators</a:t>
            </a:r>
            <a:br>
              <a:rPr lang="en-US" sz="4800" dirty="0"/>
            </a:br>
            <a:r>
              <a:rPr lang="en-US" sz="2800" dirty="0"/>
              <a:t>Online Administration  </a:t>
            </a:r>
            <a:br>
              <a:rPr lang="en-US" sz="2800" dirty="0"/>
            </a:br>
            <a:r>
              <a:rPr lang="en-US" sz="2800" dirty="0"/>
              <a:t> Spring, 2026</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lstStyle/>
          <a:p>
            <a:r>
              <a:rPr lang="en-US" dirty="0">
                <a:highlight>
                  <a:srgbClr val="00FFFF"/>
                </a:highlight>
              </a:rPr>
              <a:t>Enter</a:t>
            </a:r>
            <a:r>
              <a:rPr lang="en-US" dirty="0"/>
              <a:t>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dirty="0"/>
          </a:p>
        </p:txBody>
      </p:sp>
    </p:spTree>
    <p:extLst>
      <p:ext uri="{BB962C8B-B14F-4D97-AF65-F5344CB8AC3E}">
        <p14:creationId xmlns:p14="http://schemas.microsoft.com/office/powerpoint/2010/main" val="260416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a:t>
            </a:fld>
            <a:endParaRPr lang="en-US" dirty="0"/>
          </a:p>
        </p:txBody>
      </p:sp>
    </p:spTree>
    <p:extLst>
      <p:ext uri="{BB962C8B-B14F-4D97-AF65-F5344CB8AC3E}">
        <p14:creationId xmlns:p14="http://schemas.microsoft.com/office/powerpoint/2010/main" val="38456647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7C356-09A4-EC7E-818E-C9285298F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8E316-0F92-758C-26E2-00C3C5F722C8}"/>
              </a:ext>
            </a:extLst>
          </p:cNvPr>
          <p:cNvSpPr>
            <a:spLocks noGrp="1"/>
          </p:cNvSpPr>
          <p:nvPr>
            <p:ph type="title"/>
          </p:nvPr>
        </p:nvSpPr>
        <p:spPr/>
        <p:txBody>
          <a:bodyPr/>
          <a:lstStyle/>
          <a:p>
            <a:r>
              <a:rPr lang="en-US" dirty="0"/>
              <a:t>Certifications Signed by TAs</a:t>
            </a:r>
          </a:p>
        </p:txBody>
      </p:sp>
      <p:sp>
        <p:nvSpPr>
          <p:cNvPr id="3" name="Content Placeholder 2">
            <a:extLst>
              <a:ext uri="{FF2B5EF4-FFF2-40B4-BE49-F238E27FC236}">
                <a16:creationId xmlns:a16="http://schemas.microsoft.com/office/drawing/2014/main" id="{1EB9DA41-C6D5-8D96-A838-BC4E34FC9573}"/>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200" dirty="0"/>
              <a:t>PSSA </a:t>
            </a:r>
          </a:p>
          <a:p>
            <a:pPr marL="742950" lvl="1" indent="-285750"/>
            <a:r>
              <a:rPr lang="en-US" sz="2900" dirty="0"/>
              <a:t>One covers all content areas: ELA, mathematics, science. </a:t>
            </a:r>
          </a:p>
          <a:p>
            <a:pPr marL="285750" indent="-285750">
              <a:buFont typeface="Arial" panose="020B0604020202020204" pitchFamily="34" charset="0"/>
              <a:buChar char="•"/>
            </a:pPr>
            <a:r>
              <a:rPr lang="en-US" sz="3200" dirty="0"/>
              <a:t>Keystone</a:t>
            </a:r>
          </a:p>
          <a:p>
            <a:pPr marL="742950" lvl="1" indent="-285750"/>
            <a:r>
              <a:rPr lang="en-US" sz="2900" dirty="0"/>
              <a:t>One covers all content areas: Algebra I, Biology, Literature.</a:t>
            </a:r>
          </a:p>
          <a:p>
            <a:pPr marL="742950" lvl="1" indent="-285750"/>
            <a:r>
              <a:rPr lang="en-US" sz="2900" dirty="0"/>
              <a:t>Each administration (winter, spring, summer) requires signed certificates.</a:t>
            </a:r>
            <a:r>
              <a:rPr lang="en-US" sz="2800" dirty="0"/>
              <a:t> </a:t>
            </a:r>
          </a:p>
          <a:p>
            <a:pPr marL="285750" indent="-285750"/>
            <a:r>
              <a:rPr lang="en-US" sz="3200" dirty="0"/>
              <a:t>TAs for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7506EC33-7AD4-822D-1E7B-5E39DF37D399}"/>
              </a:ext>
            </a:extLst>
          </p:cNvPr>
          <p:cNvSpPr>
            <a:spLocks noGrp="1"/>
          </p:cNvSpPr>
          <p:nvPr>
            <p:ph type="sldNum" sz="quarter" idx="12"/>
          </p:nvPr>
        </p:nvSpPr>
        <p:spPr/>
        <p:txBody>
          <a:bodyPr/>
          <a:lstStyle/>
          <a:p>
            <a:fld id="{B24F5015-3417-4B27-A586-E4CCF4D77832}" type="slidenum">
              <a:rPr lang="en-US" smtClean="0"/>
              <a:t>100</a:t>
            </a:fld>
            <a:endParaRPr lang="en-US"/>
          </a:p>
        </p:txBody>
      </p:sp>
    </p:spTree>
    <p:extLst>
      <p:ext uri="{BB962C8B-B14F-4D97-AF65-F5344CB8AC3E}">
        <p14:creationId xmlns:p14="http://schemas.microsoft.com/office/powerpoint/2010/main" val="415247569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Failure to Sign Certifications</a:t>
            </a:r>
            <a:endParaRPr lang="en-US" sz="4000"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Report anyone who refuses to sign the Test Security Certificate to the Chief School Administrator, and also to PDE via email </a:t>
            </a:r>
            <a:r>
              <a:rPr lang="en-US" sz="3000" dirty="0">
                <a:hlinkClick r:id="rId3"/>
              </a:rPr>
              <a:t>ra-edirregularities@pa.gov</a:t>
            </a:r>
            <a:r>
              <a:rPr lang="en-US" sz="3000" dirty="0"/>
              <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101</a:t>
            </a:fld>
            <a:endParaRPr lang="en-US" dirty="0"/>
          </a:p>
        </p:txBody>
      </p:sp>
    </p:spTree>
    <p:extLst>
      <p:ext uri="{BB962C8B-B14F-4D97-AF65-F5344CB8AC3E}">
        <p14:creationId xmlns:p14="http://schemas.microsoft.com/office/powerpoint/2010/main" val="7754936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Parent Information</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102</a:t>
            </a:fld>
            <a:endParaRPr lang="en-US" dirty="0"/>
          </a:p>
        </p:txBody>
      </p:sp>
    </p:spTree>
    <p:extLst>
      <p:ext uri="{BB962C8B-B14F-4D97-AF65-F5344CB8AC3E}">
        <p14:creationId xmlns:p14="http://schemas.microsoft.com/office/powerpoint/2010/main" val="363401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of Parent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See HAC Appendix for parent FAQs</a:t>
            </a:r>
          </a:p>
          <a:p>
            <a:pPr marL="285750" indent="-285750">
              <a:buFont typeface="Arial" panose="020B0604020202020204" pitchFamily="34" charset="0"/>
              <a:buChar char="•"/>
            </a:pPr>
            <a:r>
              <a:rPr lang="en-US" sz="3000" dirty="0"/>
              <a:t>Distribute copies of Electronic Device Notification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Provide Individual Student Report (ISR) to parents once score reports are shipped to LEA</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103</a:t>
            </a:fld>
            <a:endParaRPr lang="en-US" dirty="0"/>
          </a:p>
        </p:txBody>
      </p:sp>
    </p:spTree>
    <p:extLst>
      <p:ext uri="{BB962C8B-B14F-4D97-AF65-F5344CB8AC3E}">
        <p14:creationId xmlns:p14="http://schemas.microsoft.com/office/powerpoint/2010/main" val="68355751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104</a:t>
            </a:fld>
            <a:endParaRPr lang="en-US" dirty="0"/>
          </a:p>
        </p:txBody>
      </p:sp>
    </p:spTree>
    <p:extLst>
      <p:ext uri="{BB962C8B-B14F-4D97-AF65-F5344CB8AC3E}">
        <p14:creationId xmlns:p14="http://schemas.microsoft.com/office/powerpoint/2010/main" val="91315389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fontScale="92500"/>
          </a:bodyPr>
          <a:lstStyle/>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For more information </a:t>
            </a:r>
            <a:r>
              <a:rPr lang="en-US" altLang="en-US" dirty="0">
                <a:latin typeface="Arial" panose="020B0604020202020204" pitchFamily="34" charset="0"/>
                <a:ea typeface="Verdana" pitchFamily="34" charset="0"/>
                <a:cs typeface="Arial" panose="020B0604020202020204" pitchFamily="34" charset="0"/>
              </a:rPr>
              <a:t>or answers to questions </a:t>
            </a:r>
            <a:r>
              <a:rPr lang="en-US" altLang="en-US" dirty="0">
                <a:solidFill>
                  <a:srgbClr val="000000"/>
                </a:solidFill>
                <a:latin typeface="Arial" panose="020B0604020202020204" pitchFamily="34" charset="0"/>
                <a:ea typeface="Verdana" pitchFamily="34" charset="0"/>
                <a:cs typeface="Arial" panose="020B0604020202020204" pitchFamily="34" charset="0"/>
              </a:rPr>
              <a:t>please </a:t>
            </a:r>
            <a:r>
              <a:rPr lang="en-US" altLang="en-US" dirty="0">
                <a:latin typeface="Arial" panose="020B0604020202020204" pitchFamily="34" charset="0"/>
                <a:ea typeface="Verdana" pitchFamily="34" charset="0"/>
                <a:cs typeface="Arial" panose="020B0604020202020204" pitchFamily="34" charset="0"/>
              </a:rPr>
              <a:t>send questions to </a:t>
            </a:r>
            <a:r>
              <a:rPr lang="en-US" altLang="en-US" u="sng" dirty="0">
                <a:solidFill>
                  <a:srgbClr val="0000FF"/>
                </a:solidFill>
                <a:ea typeface="Verdana" pitchFamily="34" charset="0"/>
              </a:rPr>
              <a:t>r</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2"/>
              </a:rPr>
              <a:t>a-ed-pssa-keystone@pa.gov</a:t>
            </a:r>
            <a:r>
              <a:rPr lang="en-US" altLang="en-US" dirty="0">
                <a:latin typeface="Arial" panose="020B0604020202020204" pitchFamily="34" charset="0"/>
                <a:ea typeface="Verdana" pitchFamily="34" charset="0"/>
                <a:cs typeface="Arial" panose="020B0604020202020204" pitchFamily="34" charset="0"/>
              </a:rPr>
              <a:t> or to the individuals listed in “Contact Information Concerning Questions” found in the HAC. PA </a:t>
            </a:r>
            <a:r>
              <a:rPr lang="en-US" altLang="en-US" dirty="0">
                <a:ea typeface="Verdana" pitchFamily="34" charset="0"/>
              </a:rPr>
              <a:t>Customer Service at DRC is available for general questions at 800-451-7849 or </a:t>
            </a:r>
            <a:r>
              <a:rPr lang="en-US" altLang="en-US"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dirty="0">
                <a:ea typeface="Verdana" pitchFamily="34" charset="0"/>
              </a:rPr>
              <a:t>. </a:t>
            </a:r>
            <a:endParaRPr lang="en-US" dirty="0"/>
          </a:p>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You can also visit PDE’s website at </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4"/>
              </a:rPr>
              <a:t>www.education.pa.gov</a:t>
            </a:r>
            <a:r>
              <a:rPr lang="en-US" altLang="en-US" u="sng" dirty="0">
                <a:solidFill>
                  <a:srgbClr val="0000FF"/>
                </a:solidFill>
                <a:latin typeface="Arial" panose="020B0604020202020204" pitchFamily="34" charset="0"/>
                <a:ea typeface="Verdana" pitchFamily="34" charset="0"/>
                <a:cs typeface="Arial" panose="020B0604020202020204"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105</a:t>
            </a:fld>
            <a:endParaRPr lang="en-US" dirty="0"/>
          </a:p>
        </p:txBody>
      </p:sp>
    </p:spTree>
    <p:extLst>
      <p:ext uri="{BB962C8B-B14F-4D97-AF65-F5344CB8AC3E}">
        <p14:creationId xmlns:p14="http://schemas.microsoft.com/office/powerpoint/2010/main" val="357956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Tech Enhanced Questions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Autofit/>
          </a:bodyPr>
          <a:lstStyle/>
          <a:p>
            <a:r>
              <a:rPr lang="en-US" sz="3000" dirty="0">
                <a:solidFill>
                  <a:srgbClr val="000000"/>
                </a:solidFill>
              </a:rPr>
              <a:t>Technology Enhanced (TE) questions will appear on all PSSA and Keystone assessments. Students utilize features such as click-to-respond, drag-and-drop, drop-down, and text highlighting to answer questions. </a:t>
            </a:r>
          </a:p>
          <a:p>
            <a:r>
              <a:rPr lang="en-US" sz="3000" dirty="0">
                <a:solidFill>
                  <a:srgbClr val="000000"/>
                </a:solidFill>
              </a:rPr>
              <a:t>Both field test and operational TE questions are included. </a:t>
            </a:r>
          </a:p>
          <a:p>
            <a:r>
              <a:rPr lang="en-US" sz="3000" dirty="0">
                <a:solidFill>
                  <a:srgbClr val="000000"/>
                </a:solidFill>
                <a:ea typeface="Aptos" panose="020B0004020202020204" pitchFamily="34" charset="0"/>
              </a:rPr>
              <a:t>Online Tools Trainings have been expanded and updated to  include all types of TE questions.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1163140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F426B-D1B8-A49A-C1D9-E92B7C0D6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D6F4B-36D1-E5A2-AD3D-B1FBDC4F80CB}"/>
              </a:ext>
            </a:extLst>
          </p:cNvPr>
          <p:cNvSpPr>
            <a:spLocks noGrp="1"/>
          </p:cNvSpPr>
          <p:nvPr>
            <p:ph type="title"/>
          </p:nvPr>
        </p:nvSpPr>
        <p:spPr/>
        <p:txBody>
          <a:bodyPr>
            <a:normAutofit/>
          </a:bodyPr>
          <a:lstStyle/>
          <a:p>
            <a:r>
              <a:rPr lang="en-US" dirty="0"/>
              <a:t>Spanish Assessments </a:t>
            </a:r>
          </a:p>
        </p:txBody>
      </p:sp>
      <p:sp>
        <p:nvSpPr>
          <p:cNvPr id="3" name="Content Placeholder 2">
            <a:extLst>
              <a:ext uri="{FF2B5EF4-FFF2-40B4-BE49-F238E27FC236}">
                <a16:creationId xmlns:a16="http://schemas.microsoft.com/office/drawing/2014/main" id="{475D9396-5EA3-5DD4-CB8C-9FB92ECE9CDE}"/>
              </a:ext>
            </a:extLst>
          </p:cNvPr>
          <p:cNvSpPr>
            <a:spLocks noGrp="1"/>
          </p:cNvSpPr>
          <p:nvPr>
            <p:ph idx="1"/>
          </p:nvPr>
        </p:nvSpPr>
        <p:spPr/>
        <p:txBody>
          <a:bodyPr>
            <a:normAutofit/>
          </a:bodyPr>
          <a:lstStyle/>
          <a:p>
            <a:r>
              <a:rPr lang="en-US" sz="3000" dirty="0"/>
              <a:t>All Spanish assessments will be delivered online.</a:t>
            </a:r>
          </a:p>
          <a:p>
            <a:r>
              <a:rPr lang="en-US" sz="3000" dirty="0"/>
              <a:t>SACs must request Mathematics formula sheets in Spanish and Spanish DFAs through additional material orders or print from the PDE website.</a:t>
            </a:r>
          </a:p>
          <a:p>
            <a:r>
              <a:rPr lang="en-US" sz="3000" dirty="0">
                <a:solidFill>
                  <a:srgbClr val="000000"/>
                </a:solidFill>
                <a:ea typeface="Aptos" panose="020B0004020202020204" pitchFamily="34" charset="0"/>
              </a:rPr>
              <a:t>Spanish Online Tools Trainings (OTTs) are available within the accommodated version of the OTTs for Mathematics and Science beginning March 11, 2026.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a:p>
            <a:endParaRPr lang="en-US" sz="3200" dirty="0">
              <a:solidFill>
                <a:srgbClr val="0070C0"/>
              </a:solidFill>
            </a:endParaRPr>
          </a:p>
        </p:txBody>
      </p:sp>
      <p:sp>
        <p:nvSpPr>
          <p:cNvPr id="4" name="Slide Number Placeholder 3">
            <a:extLst>
              <a:ext uri="{FF2B5EF4-FFF2-40B4-BE49-F238E27FC236}">
                <a16:creationId xmlns:a16="http://schemas.microsoft.com/office/drawing/2014/main" id="{8F0DD195-E65B-21F8-D904-81DCD7E7D63C}"/>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1974586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a:t>Keystone Biology Exam </a:t>
            </a:r>
            <a:endParaRPr lang="en-US" dirty="0"/>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a:bodyPr>
          <a:lstStyle/>
          <a:p>
            <a:r>
              <a:rPr lang="en-US" sz="3000" dirty="0"/>
              <a:t>The spring Keystone Biology Exam is aligned to the </a:t>
            </a:r>
            <a:r>
              <a:rPr lang="en-US" sz="3000" dirty="0">
                <a:solidFill>
                  <a:srgbClr val="0070C0"/>
                </a:solidFill>
                <a:hlinkClick r:id="rId3">
                  <a:extLst>
                    <a:ext uri="{A12FA001-AC4F-418D-AE19-62706E023703}">
                      <ahyp:hlinkClr xmlns:ahyp="http://schemas.microsoft.com/office/drawing/2018/hyperlinkcolor" val="tx"/>
                    </a:ext>
                  </a:extLst>
                </a:hlinkClick>
              </a:rPr>
              <a:t>STEELS Standards</a:t>
            </a:r>
            <a:r>
              <a:rPr lang="en-US" sz="3000" dirty="0">
                <a:solidFill>
                  <a:srgbClr val="0070C0"/>
                </a:solidFill>
              </a:rPr>
              <a:t> </a:t>
            </a:r>
          </a:p>
          <a:p>
            <a:r>
              <a:rPr lang="en-US" sz="3000" dirty="0"/>
              <a:t>First time Biology test takers must take the STEELS form.</a:t>
            </a:r>
          </a:p>
          <a:p>
            <a:r>
              <a:rPr lang="en-US" sz="3000" dirty="0"/>
              <a:t>For students needing to retest, the SAC will select the legacy form within the accommodations portal. </a:t>
            </a:r>
          </a:p>
          <a:p>
            <a:pPr marL="0" indent="0">
              <a:buNone/>
            </a:pPr>
            <a:endParaRPr lang="en-US" sz="3000" dirty="0">
              <a:solidFill>
                <a:srgbClr val="0070C0"/>
              </a:solidFill>
            </a:endParaRPr>
          </a:p>
        </p:txBody>
      </p:sp>
      <p:pic>
        <p:nvPicPr>
          <p:cNvPr id="5" name="Graphic 4" descr="Nerve with solid fill">
            <a:extLst>
              <a:ext uri="{FF2B5EF4-FFF2-40B4-BE49-F238E27FC236}">
                <a16:creationId xmlns:a16="http://schemas.microsoft.com/office/drawing/2014/main" id="{C42094FB-3916-DC03-2F21-614CE2B9A2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08432" y="4464469"/>
            <a:ext cx="1712494" cy="1712494"/>
          </a:xfrm>
          <a:prstGeom prst="rect">
            <a:avLst/>
          </a:prstGeom>
        </p:spPr>
      </p:pic>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1752219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74188-E194-8283-D790-E2B7F3682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A37E9-7027-2AB0-214F-B2DAFE300C38}"/>
              </a:ext>
            </a:extLst>
          </p:cNvPr>
          <p:cNvSpPr>
            <a:spLocks noGrp="1"/>
          </p:cNvSpPr>
          <p:nvPr>
            <p:ph type="title"/>
          </p:nvPr>
        </p:nvSpPr>
        <p:spPr/>
        <p:txBody>
          <a:bodyPr>
            <a:normAutofit/>
          </a:bodyPr>
          <a:lstStyle/>
          <a:p>
            <a:r>
              <a:rPr lang="en-US" dirty="0"/>
              <a:t>Survey Questions</a:t>
            </a:r>
          </a:p>
        </p:txBody>
      </p:sp>
      <p:sp>
        <p:nvSpPr>
          <p:cNvPr id="3" name="Content Placeholder 2">
            <a:extLst>
              <a:ext uri="{FF2B5EF4-FFF2-40B4-BE49-F238E27FC236}">
                <a16:creationId xmlns:a16="http://schemas.microsoft.com/office/drawing/2014/main" id="{5A371DD5-ABF1-BD1D-673B-62D502398635}"/>
              </a:ext>
            </a:extLst>
          </p:cNvPr>
          <p:cNvSpPr>
            <a:spLocks noGrp="1"/>
          </p:cNvSpPr>
          <p:nvPr>
            <p:ph idx="1"/>
          </p:nvPr>
        </p:nvSpPr>
        <p:spPr/>
        <p:txBody>
          <a:bodyPr>
            <a:noAutofit/>
          </a:bodyPr>
          <a:lstStyle/>
          <a:p>
            <a:r>
              <a:rPr lang="en-US" sz="3000" dirty="0"/>
              <a:t>Four brief survey questions appear before the review page at the end of the final section or module of all assessments. </a:t>
            </a:r>
          </a:p>
          <a:p>
            <a:r>
              <a:rPr lang="en-US" sz="3000" dirty="0"/>
              <a:t>The questions ask students (1) if they used an external keyboard, (2) mouse, (3) stylus and (4) whether they practiced the online tools (OTTs) prior to testing. </a:t>
            </a:r>
          </a:p>
          <a:p>
            <a:r>
              <a:rPr lang="en-US" sz="3000" dirty="0"/>
              <a:t>TAs should instruct students who navigate to the survey before answering all test questions to check their work and answer each question before submitting the test. </a:t>
            </a:r>
          </a:p>
          <a:p>
            <a:r>
              <a:rPr lang="en-US" sz="3000" dirty="0"/>
              <a:t>Survey answers have no impact on the student’s score.</a:t>
            </a:r>
          </a:p>
        </p:txBody>
      </p:sp>
      <p:sp>
        <p:nvSpPr>
          <p:cNvPr id="4" name="Slide Number Placeholder 3">
            <a:extLst>
              <a:ext uri="{FF2B5EF4-FFF2-40B4-BE49-F238E27FC236}">
                <a16:creationId xmlns:a16="http://schemas.microsoft.com/office/drawing/2014/main" id="{B039BCBF-6E8B-B8D5-9D06-185A71DA1864}"/>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4110873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Updated Accommodations </a:t>
            </a:r>
            <a:br>
              <a:rPr lang="en-US" dirty="0"/>
            </a:br>
            <a:r>
              <a:rPr lang="en-US" dirty="0"/>
              <a:t>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rPr>
              <a:t>Read Aloud, Scribing, and Transcribing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Unique Accommodation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1">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a:p>
            <a:pPr marL="285750" indent="-285750">
              <a:spcBef>
                <a:spcPts val="0"/>
              </a:spcBef>
            </a:pPr>
            <a:r>
              <a:rPr lang="en-US" sz="2400" dirty="0">
                <a:solidFill>
                  <a:srgbClr val="0070C0"/>
                </a:solidFill>
                <a:latin typeface="+mn-lt"/>
                <a:ea typeface="Aptos" panose="020B0004020202020204" pitchFamily="34" charset="0"/>
                <a:cs typeface="Aptos" panose="020B0004020202020204" pitchFamily="34" charset="0"/>
              </a:rPr>
              <a:t>Print on demand Document – available early March on PDE website</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3008801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F3609-8813-1620-EA11-C6A4D986F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E580D1-2676-2956-73A6-FAD015EB3EBF}"/>
              </a:ext>
            </a:extLst>
          </p:cNvPr>
          <p:cNvSpPr>
            <a:spLocks noGrp="1"/>
          </p:cNvSpPr>
          <p:nvPr>
            <p:ph type="title"/>
          </p:nvPr>
        </p:nvSpPr>
        <p:spPr/>
        <p:txBody>
          <a:bodyPr>
            <a:normAutofit/>
          </a:bodyPr>
          <a:lstStyle/>
          <a:p>
            <a:r>
              <a:rPr lang="en-US" dirty="0"/>
              <a:t>Initial Materials Shipment  </a:t>
            </a:r>
          </a:p>
        </p:txBody>
      </p:sp>
      <p:sp>
        <p:nvSpPr>
          <p:cNvPr id="3" name="Content Placeholder 2">
            <a:extLst>
              <a:ext uri="{FF2B5EF4-FFF2-40B4-BE49-F238E27FC236}">
                <a16:creationId xmlns:a16="http://schemas.microsoft.com/office/drawing/2014/main" id="{CA55A0BB-AD9A-06FB-1BD2-81DA9089F1B1}"/>
              </a:ext>
            </a:extLst>
          </p:cNvPr>
          <p:cNvSpPr>
            <a:spLocks noGrp="1"/>
          </p:cNvSpPr>
          <p:nvPr>
            <p:ph idx="1"/>
          </p:nvPr>
        </p:nvSpPr>
        <p:spPr/>
        <p:txBody>
          <a:bodyPr>
            <a:normAutofit/>
          </a:bodyPr>
          <a:lstStyle/>
          <a:p>
            <a:r>
              <a:rPr lang="en-US" sz="3000" dirty="0"/>
              <a:t>Districts/schools will receive a single shipment unless they order additional materials. The initial shipment will include: </a:t>
            </a:r>
          </a:p>
          <a:p>
            <a:pPr lvl="1"/>
            <a:r>
              <a:rPr lang="en-US" sz="2700" dirty="0"/>
              <a:t>HAC and DFAs</a:t>
            </a:r>
          </a:p>
          <a:p>
            <a:pPr lvl="1"/>
            <a:r>
              <a:rPr lang="en-US" sz="2700" dirty="0"/>
              <a:t>Mathematics formula sheets and Writer’s checklists. </a:t>
            </a:r>
          </a:p>
          <a:p>
            <a:pPr lvl="1"/>
            <a:r>
              <a:rPr lang="en-US" sz="2700" dirty="0"/>
              <a:t>A pack of rulers and protractors (as applicable) </a:t>
            </a:r>
          </a:p>
          <a:p>
            <a:endParaRPr lang="en-US" sz="3000" dirty="0"/>
          </a:p>
        </p:txBody>
      </p:sp>
      <p:sp>
        <p:nvSpPr>
          <p:cNvPr id="4" name="Slide Number Placeholder 3">
            <a:extLst>
              <a:ext uri="{FF2B5EF4-FFF2-40B4-BE49-F238E27FC236}">
                <a16:creationId xmlns:a16="http://schemas.microsoft.com/office/drawing/2014/main" id="{CB377269-FCFA-208E-3309-D8F2195E8688}"/>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2060622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E0AB1-9B6A-973A-8F01-7D5AAE580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8F6088-3B39-62C2-35F7-6E5C37F890AB}"/>
              </a:ext>
            </a:extLst>
          </p:cNvPr>
          <p:cNvSpPr>
            <a:spLocks noGrp="1"/>
          </p:cNvSpPr>
          <p:nvPr>
            <p:ph type="title"/>
          </p:nvPr>
        </p:nvSpPr>
        <p:spPr/>
        <p:txBody>
          <a:bodyPr>
            <a:normAutofit/>
          </a:bodyPr>
          <a:lstStyle/>
          <a:p>
            <a:r>
              <a:rPr lang="en-US" dirty="0"/>
              <a:t>Additional Materials Shipment</a:t>
            </a:r>
          </a:p>
        </p:txBody>
      </p:sp>
      <p:sp>
        <p:nvSpPr>
          <p:cNvPr id="3" name="Content Placeholder 2">
            <a:extLst>
              <a:ext uri="{FF2B5EF4-FFF2-40B4-BE49-F238E27FC236}">
                <a16:creationId xmlns:a16="http://schemas.microsoft.com/office/drawing/2014/main" id="{9F70C8F9-49B5-7006-8648-658DDBFE8515}"/>
              </a:ext>
            </a:extLst>
          </p:cNvPr>
          <p:cNvSpPr>
            <a:spLocks noGrp="1"/>
          </p:cNvSpPr>
          <p:nvPr>
            <p:ph idx="1"/>
          </p:nvPr>
        </p:nvSpPr>
        <p:spPr/>
        <p:txBody>
          <a:bodyPr>
            <a:normAutofit fontScale="92500" lnSpcReduction="10000"/>
          </a:bodyPr>
          <a:lstStyle/>
          <a:p>
            <a:r>
              <a:rPr lang="en-US" sz="3200" dirty="0"/>
              <a:t>If an LEA requires any of the following, the SAC must order these via the additional materials ordering system:   </a:t>
            </a:r>
          </a:p>
          <a:p>
            <a:pPr lvl="1"/>
            <a:r>
              <a:rPr lang="en-US" sz="2900" dirty="0"/>
              <a:t>Spanish DFA(s)</a:t>
            </a:r>
          </a:p>
          <a:p>
            <a:pPr lvl="1"/>
            <a:r>
              <a:rPr lang="en-US" sz="2900" dirty="0"/>
              <a:t>Spanish formula sheet(s)</a:t>
            </a:r>
          </a:p>
          <a:p>
            <a:pPr lvl="1"/>
            <a:r>
              <a:rPr lang="en-US" sz="2900" dirty="0"/>
              <a:t>Large print booklet(s)</a:t>
            </a:r>
          </a:p>
          <a:p>
            <a:pPr lvl="1"/>
            <a:r>
              <a:rPr lang="en-US" sz="2900" dirty="0"/>
              <a:t>Braille booklet(s)</a:t>
            </a:r>
          </a:p>
          <a:p>
            <a:pPr lvl="1"/>
            <a:r>
              <a:rPr lang="en-US" sz="2900" dirty="0"/>
              <a:t>Braille graphic packet(s)</a:t>
            </a:r>
          </a:p>
          <a:p>
            <a:r>
              <a:rPr lang="en-US" sz="3200" dirty="0"/>
              <a:t>Window opens March 23</a:t>
            </a:r>
            <a:r>
              <a:rPr lang="en-US" sz="3200" baseline="30000" dirty="0"/>
              <a:t>rd</a:t>
            </a:r>
            <a:r>
              <a:rPr lang="en-US" sz="3200" dirty="0"/>
              <a:t> for PSSA and April 13</a:t>
            </a:r>
            <a:r>
              <a:rPr lang="en-US" sz="3200" baseline="30000" dirty="0"/>
              <a:t>th</a:t>
            </a:r>
            <a:r>
              <a:rPr lang="en-US" sz="3200" dirty="0"/>
              <a:t> for Keystone Exams</a:t>
            </a:r>
          </a:p>
          <a:p>
            <a:r>
              <a:rPr lang="en-US" sz="3200" dirty="0"/>
              <a:t>Secure materials will be delivered two weeks prior to testing</a:t>
            </a:r>
          </a:p>
        </p:txBody>
      </p:sp>
      <p:sp>
        <p:nvSpPr>
          <p:cNvPr id="4" name="Slide Number Placeholder 3">
            <a:extLst>
              <a:ext uri="{FF2B5EF4-FFF2-40B4-BE49-F238E27FC236}">
                <a16:creationId xmlns:a16="http://schemas.microsoft.com/office/drawing/2014/main" id="{DBD80DD1-C5B6-9408-218A-B29BA6FB5BFE}"/>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4275590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480F3-627D-8D9D-93D9-778E4592E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5AF72-50A0-27B6-D740-668CDF8A0190}"/>
              </a:ext>
            </a:extLst>
          </p:cNvPr>
          <p:cNvSpPr>
            <a:spLocks noGrp="1"/>
          </p:cNvSpPr>
          <p:nvPr>
            <p:ph type="title"/>
          </p:nvPr>
        </p:nvSpPr>
        <p:spPr/>
        <p:txBody>
          <a:bodyPr>
            <a:normAutofit/>
          </a:bodyPr>
          <a:lstStyle/>
          <a:p>
            <a:r>
              <a:rPr lang="en-US" dirty="0"/>
              <a:t>Print on Demand Information</a:t>
            </a:r>
          </a:p>
        </p:txBody>
      </p:sp>
      <p:sp>
        <p:nvSpPr>
          <p:cNvPr id="3" name="Content Placeholder 2">
            <a:extLst>
              <a:ext uri="{FF2B5EF4-FFF2-40B4-BE49-F238E27FC236}">
                <a16:creationId xmlns:a16="http://schemas.microsoft.com/office/drawing/2014/main" id="{09C21308-9817-B3F0-5029-33C71572429B}"/>
              </a:ext>
            </a:extLst>
          </p:cNvPr>
          <p:cNvSpPr>
            <a:spLocks noGrp="1"/>
          </p:cNvSpPr>
          <p:nvPr>
            <p:ph idx="1"/>
          </p:nvPr>
        </p:nvSpPr>
        <p:spPr/>
        <p:txBody>
          <a:bodyPr>
            <a:noAutofit/>
          </a:bodyPr>
          <a:lstStyle/>
          <a:p>
            <a:pPr marL="285750" indent="-285750"/>
            <a:r>
              <a:rPr lang="en-US" sz="3000" dirty="0"/>
              <a:t>A very small number of students will need the print on demand accommodation. Paper/pencil testing is only available for a student who:</a:t>
            </a:r>
          </a:p>
          <a:p>
            <a:pPr marL="742950" lvl="1" indent="-285750"/>
            <a:r>
              <a:rPr lang="en-US" sz="2700" dirty="0"/>
              <a:t>requires testing in paper/pencil mode as an accommodation due to disability, as documented in the IEP or 504 plan. </a:t>
            </a:r>
          </a:p>
          <a:p>
            <a:pPr marL="742950" lvl="1" indent="-285750"/>
            <a:r>
              <a:rPr lang="en-US" sz="2700" dirty="0"/>
              <a:t>has medical documentation within two weeks of the testing window to test in paper/pencil mode, due to recent injury or illness.  </a:t>
            </a:r>
          </a:p>
          <a:p>
            <a:pPr marL="742950" lvl="1" indent="-285750"/>
            <a:r>
              <a:rPr lang="en-US" sz="2700" dirty="0"/>
              <a:t>is prohibited from using online devices per terms of educational placement or documented legal adjudication.</a:t>
            </a:r>
          </a:p>
        </p:txBody>
      </p:sp>
      <p:sp>
        <p:nvSpPr>
          <p:cNvPr id="4" name="Slide Number Placeholder 3">
            <a:extLst>
              <a:ext uri="{FF2B5EF4-FFF2-40B4-BE49-F238E27FC236}">
                <a16:creationId xmlns:a16="http://schemas.microsoft.com/office/drawing/2014/main" id="{8E68F6E5-170E-C629-008F-F6642A272A98}"/>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3195951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82EB1-5DD2-2681-1A2B-6375BDC9B7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A9324-56E9-D6A7-5E86-DDE5218BE058}"/>
              </a:ext>
            </a:extLst>
          </p:cNvPr>
          <p:cNvSpPr>
            <a:spLocks noGrp="1"/>
          </p:cNvSpPr>
          <p:nvPr>
            <p:ph type="title"/>
          </p:nvPr>
        </p:nvSpPr>
        <p:spPr/>
        <p:txBody>
          <a:bodyPr>
            <a:normAutofit/>
          </a:bodyPr>
          <a:lstStyle/>
          <a:p>
            <a:r>
              <a:rPr lang="en-US" dirty="0"/>
              <a:t>Print on Demand Requirements</a:t>
            </a:r>
          </a:p>
        </p:txBody>
      </p:sp>
      <p:pic>
        <p:nvPicPr>
          <p:cNvPr id="5" name="Graphic 4" descr="Document outline">
            <a:extLst>
              <a:ext uri="{FF2B5EF4-FFF2-40B4-BE49-F238E27FC236}">
                <a16:creationId xmlns:a16="http://schemas.microsoft.com/office/drawing/2014/main" id="{4089D757-6E70-4F4A-0E85-BD0AB6E508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39399" y="1438694"/>
            <a:ext cx="1519989" cy="1519989"/>
          </a:xfrm>
          <a:prstGeom prst="rect">
            <a:avLst/>
          </a:prstGeom>
        </p:spPr>
      </p:pic>
      <p:sp>
        <p:nvSpPr>
          <p:cNvPr id="3" name="Content Placeholder 2">
            <a:extLst>
              <a:ext uri="{FF2B5EF4-FFF2-40B4-BE49-F238E27FC236}">
                <a16:creationId xmlns:a16="http://schemas.microsoft.com/office/drawing/2014/main" id="{0BAEA9F9-C706-A7D6-A109-D48CE68D77D3}"/>
              </a:ext>
            </a:extLst>
          </p:cNvPr>
          <p:cNvSpPr>
            <a:spLocks noGrp="1"/>
          </p:cNvSpPr>
          <p:nvPr>
            <p:ph idx="1"/>
          </p:nvPr>
        </p:nvSpPr>
        <p:spPr/>
        <p:txBody>
          <a:bodyPr>
            <a:normAutofit/>
          </a:bodyPr>
          <a:lstStyle/>
          <a:p>
            <a:r>
              <a:rPr lang="en-US" sz="3000" dirty="0"/>
              <a:t>Consult the Accommodations Guidelines for a student needing a paper copy of the assessment. </a:t>
            </a:r>
          </a:p>
          <a:p>
            <a:r>
              <a:rPr lang="en-US" sz="3000" dirty="0"/>
              <a:t>Follow all PDE directions for print on demand testing.  </a:t>
            </a:r>
          </a:p>
          <a:p>
            <a:r>
              <a:rPr lang="en-US" sz="3000" dirty="0"/>
              <a:t>Print materials must be kept secure until testing and securely destroyed after testing. </a:t>
            </a:r>
          </a:p>
          <a:p>
            <a:r>
              <a:rPr lang="en-US" sz="3000" dirty="0"/>
              <a:t>PDE strongly recommends that schools provide a single section or module of the assessment to the student on testing day. This prevents the student from answering questions in the incorrect section.</a:t>
            </a:r>
          </a:p>
        </p:txBody>
      </p:sp>
      <p:sp>
        <p:nvSpPr>
          <p:cNvPr id="4" name="Slide Number Placeholder 3">
            <a:extLst>
              <a:ext uri="{FF2B5EF4-FFF2-40B4-BE49-F238E27FC236}">
                <a16:creationId xmlns:a16="http://schemas.microsoft.com/office/drawing/2014/main" id="{9EAFADF4-E4A2-6E8F-65D8-73210A2D8D93}"/>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89105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Spring Administration, 2026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sz="3000" dirty="0"/>
              <a:t>This document should be used for administration of PSSA and Keystone Exams in spring,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District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744219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a:t>District Assessment Schedule: </a:t>
            </a:r>
            <a:br>
              <a:rPr lang="en-US"/>
            </a:br>
            <a:r>
              <a:rPr lang="en-US"/>
              <a:t>PSSA</a:t>
            </a:r>
            <a:r>
              <a:rPr lang="en-US" sz="3600"/>
              <a:t> </a:t>
            </a:r>
            <a:endParaRPr lang="en-US" sz="3600"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000" dirty="0">
                <a:highlight>
                  <a:srgbClr val="00FFFF"/>
                </a:highlight>
                <a:latin typeface="Arial" panose="020B0604020202020204" pitchFamily="34" charset="0"/>
                <a:cs typeface="Arial" panose="020B0604020202020204" pitchFamily="34" charset="0"/>
              </a:rPr>
              <a:t>Enter</a:t>
            </a:r>
            <a:r>
              <a:rPr lang="en-US" sz="3000" dirty="0">
                <a:latin typeface="Arial" panose="020B0604020202020204" pitchFamily="34" charset="0"/>
                <a:cs typeface="Arial" panose="020B0604020202020204" pitchFamily="34" charset="0"/>
              </a:rPr>
              <a:t> your testing dates, including make up dates, for:</a:t>
            </a:r>
          </a:p>
          <a:p>
            <a:pPr marL="742950" lvl="1" indent="-285750"/>
            <a:r>
              <a:rPr lang="en-US" sz="2700" dirty="0"/>
              <a:t>ELA</a:t>
            </a:r>
          </a:p>
          <a:p>
            <a:pPr marL="742950" lvl="1" indent="-285750"/>
            <a:r>
              <a:rPr lang="en-US" sz="2700" dirty="0"/>
              <a:t>Mathematics</a:t>
            </a:r>
          </a:p>
          <a:p>
            <a:pPr marL="742950" lvl="1" indent="-285750"/>
            <a:r>
              <a:rPr lang="en-US" sz="2700" dirty="0"/>
              <a:t>Science</a:t>
            </a:r>
          </a:p>
          <a:p>
            <a:pPr marL="0" indent="0">
              <a:buNone/>
            </a:pPr>
            <a:endParaRPr lang="en-US" dirty="0"/>
          </a:p>
        </p:txBody>
      </p:sp>
      <p:pic>
        <p:nvPicPr>
          <p:cNvPr id="4" name="Graphic 3" descr="List outline">
            <a:extLst>
              <a:ext uri="{FF2B5EF4-FFF2-40B4-BE49-F238E27FC236}">
                <a16:creationId xmlns:a16="http://schemas.microsoft.com/office/drawing/2014/main" id="{01DB3AD1-8F38-437E-6216-7A4EC147CFB5}"/>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88116" y="3923047"/>
            <a:ext cx="2253916" cy="2253916"/>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21</a:t>
            </a:fld>
            <a:endParaRPr lang="en-US" dirty="0"/>
          </a:p>
        </p:txBody>
      </p:sp>
    </p:spTree>
    <p:extLst>
      <p:ext uri="{BB962C8B-B14F-4D97-AF65-F5344CB8AC3E}">
        <p14:creationId xmlns:p14="http://schemas.microsoft.com/office/powerpoint/2010/main" val="3220009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a:t>District Assessment Schedule: </a:t>
            </a:r>
            <a:br>
              <a:rPr lang="en-US"/>
            </a:br>
            <a:r>
              <a:rPr lang="en-US"/>
              <a:t>Keystone Exams</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000" dirty="0">
                <a:highlight>
                  <a:srgbClr val="00FFFF"/>
                </a:highlight>
                <a:latin typeface="Arial" panose="020B0604020202020204" pitchFamily="34" charset="0"/>
                <a:cs typeface="Arial" panose="020B0604020202020204" pitchFamily="34" charset="0"/>
              </a:rPr>
              <a:t>Enter</a:t>
            </a:r>
            <a:r>
              <a:rPr lang="en-US" sz="3000" dirty="0">
                <a:latin typeface="Arial" panose="020B0604020202020204" pitchFamily="34" charset="0"/>
                <a:cs typeface="Arial" panose="020B0604020202020204" pitchFamily="34" charset="0"/>
              </a:rPr>
              <a:t> your testing dates, including make up dates, for:</a:t>
            </a:r>
          </a:p>
          <a:p>
            <a:pPr marL="742950" lvl="1" indent="-285750"/>
            <a:r>
              <a:rPr lang="en-US" sz="2700" dirty="0">
                <a:latin typeface="Arial" panose="020B0604020202020204" pitchFamily="34" charset="0"/>
                <a:cs typeface="Arial" panose="020B0604020202020204" pitchFamily="34" charset="0"/>
              </a:rPr>
              <a:t>Algebra I</a:t>
            </a:r>
          </a:p>
          <a:p>
            <a:pPr marL="742950" lvl="1" indent="-285750"/>
            <a:r>
              <a:rPr lang="en-US" sz="2700" dirty="0"/>
              <a:t>Biology</a:t>
            </a:r>
          </a:p>
          <a:p>
            <a:pPr marL="742950" lvl="1" indent="-285750"/>
            <a:r>
              <a:rPr lang="en-US" sz="2700" dirty="0"/>
              <a:t>Literature</a:t>
            </a:r>
          </a:p>
          <a:p>
            <a:pPr marL="457200" lvl="1" indent="0">
              <a:buNone/>
            </a:pPr>
            <a:endParaRPr lang="en-US" sz="3200" dirty="0"/>
          </a:p>
          <a:p>
            <a:pPr marL="457200" lvl="1"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pic>
        <p:nvPicPr>
          <p:cNvPr id="4" name="Graphic 3" descr="List with solid fill">
            <a:extLst>
              <a:ext uri="{FF2B5EF4-FFF2-40B4-BE49-F238E27FC236}">
                <a16:creationId xmlns:a16="http://schemas.microsoft.com/office/drawing/2014/main" id="{46170A9E-B4F3-DD52-0BAA-D2BE42753B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84369" y="4114800"/>
            <a:ext cx="1925052" cy="1925052"/>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3307972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SACs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23</a:t>
            </a:fld>
            <a:endParaRPr lang="en-US" dirty="0"/>
          </a:p>
        </p:txBody>
      </p:sp>
    </p:spTree>
    <p:extLst>
      <p:ext uri="{BB962C8B-B14F-4D97-AF65-F5344CB8AC3E}">
        <p14:creationId xmlns:p14="http://schemas.microsoft.com/office/powerpoint/2010/main" val="1137990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A5495-DCCF-E948-9464-2D1700B67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D5C5A3-D6AD-DACC-0082-C76291A1EA40}"/>
              </a:ext>
            </a:extLst>
          </p:cNvPr>
          <p:cNvSpPr>
            <a:spLocks noGrp="1"/>
          </p:cNvSpPr>
          <p:nvPr>
            <p:ph type="title"/>
          </p:nvPr>
        </p:nvSpPr>
        <p:spPr/>
        <p:txBody>
          <a:bodyPr/>
          <a:lstStyle/>
          <a:p>
            <a:r>
              <a:rPr lang="en-US" dirty="0"/>
              <a:t>SACs are to Review:</a:t>
            </a:r>
          </a:p>
        </p:txBody>
      </p:sp>
      <p:sp>
        <p:nvSpPr>
          <p:cNvPr id="3" name="Content Placeholder 2">
            <a:extLst>
              <a:ext uri="{FF2B5EF4-FFF2-40B4-BE49-F238E27FC236}">
                <a16:creationId xmlns:a16="http://schemas.microsoft.com/office/drawing/2014/main" id="{2CFCCB04-C096-829E-F9D3-19BD6FF4C95A}"/>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Handbook for Assessment Coordinators</a:t>
            </a:r>
          </a:p>
          <a:p>
            <a:pPr marL="285750" indent="-285750"/>
            <a:r>
              <a:rPr lang="en-US" sz="3000" dirty="0"/>
              <a:t>All Directions for Administration Manuals</a:t>
            </a:r>
            <a:endParaRPr lang="en-US" sz="3000" dirty="0">
              <a:latin typeface="Arial" panose="020B0604020202020204" pitchFamily="34" charset="0"/>
              <a:cs typeface="Arial" panose="020B0604020202020204" pitchFamily="34" charset="0"/>
            </a:endParaRPr>
          </a:p>
          <a:p>
            <a:pPr marL="285750" indent="-285750"/>
            <a:r>
              <a:rPr lang="en-US" sz="3000" dirty="0">
                <a:latin typeface="Arial" panose="020B0604020202020204" pitchFamily="34" charset="0"/>
                <a:cs typeface="Arial" panose="020B0604020202020204" pitchFamily="34" charset="0"/>
              </a:rPr>
              <a:t>Handbook for </a:t>
            </a:r>
            <a:r>
              <a:rPr lang="en-US" sz="3000" dirty="0"/>
              <a:t>S</a:t>
            </a:r>
            <a:r>
              <a:rPr lang="en-US" sz="3000" dirty="0">
                <a:latin typeface="Arial" panose="020B0604020202020204" pitchFamily="34" charset="0"/>
                <a:cs typeface="Arial" panose="020B0604020202020204" pitchFamily="34" charset="0"/>
              </a:rPr>
              <a:t>ecure Test Administration</a:t>
            </a:r>
          </a:p>
          <a:p>
            <a:pPr marL="285750" indent="-285750"/>
            <a:r>
              <a:rPr lang="en-US" sz="3000" dirty="0"/>
              <a:t>Accommodations Webinar (PDF and YouTube)</a:t>
            </a:r>
          </a:p>
          <a:p>
            <a:pPr marL="285750" indent="-285750"/>
            <a:r>
              <a:rPr lang="en-US" sz="3000" dirty="0"/>
              <a:t>All Accommodations Guidelines and Handbooks</a:t>
            </a:r>
          </a:p>
          <a:p>
            <a:pPr marL="285750" indent="-285750"/>
            <a:r>
              <a:rPr lang="en-US" sz="3000" dirty="0"/>
              <a:t>LEA policies for home schooled and cyber students</a:t>
            </a:r>
          </a:p>
          <a:p>
            <a:pPr marL="285750" indent="-285750"/>
            <a:r>
              <a:rPr lang="en-US" sz="3000" dirty="0"/>
              <a:t>Documents posted on the Pennsylvania System of Assessment site </a:t>
            </a:r>
            <a:r>
              <a:rPr lang="en-US" sz="3000" dirty="0">
                <a:solidFill>
                  <a:srgbClr val="0070C0"/>
                </a:solidFill>
                <a:hlinkClick r:id="rId2">
                  <a:extLst>
                    <a:ext uri="{A12FA001-AC4F-418D-AE19-62706E023703}">
                      <ahyp:hlinkClr xmlns:ahyp="http://schemas.microsoft.com/office/drawing/2018/hyperlinkcolor" val="tx"/>
                    </a:ext>
                  </a:extLst>
                </a:hlinkClick>
              </a:rPr>
              <a:t>PSA Administration Training</a:t>
            </a:r>
            <a:r>
              <a:rPr lang="en-US" sz="3000" dirty="0">
                <a:solidFill>
                  <a:srgbClr val="0070C0"/>
                </a:solidFill>
              </a:rPr>
              <a:t> </a:t>
            </a:r>
          </a:p>
          <a:p>
            <a:pPr marL="285750" indent="-285750"/>
            <a:endParaRPr lang="en-US" sz="3000" dirty="0"/>
          </a:p>
          <a:p>
            <a:pPr marL="285750" indent="-285750"/>
            <a:endParaRPr lang="en-US" sz="3600" dirty="0"/>
          </a:p>
          <a:p>
            <a:pPr marL="285750" indent="-285750"/>
            <a:endParaRPr lang="en-US" sz="3600" dirty="0"/>
          </a:p>
          <a:p>
            <a:pPr marL="285750" indent="-285750"/>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6038D0C-C16C-1D2F-E2F6-0E2EAC7D27B7}"/>
              </a:ext>
            </a:extLst>
          </p:cNvPr>
          <p:cNvSpPr>
            <a:spLocks noGrp="1"/>
          </p:cNvSpPr>
          <p:nvPr>
            <p:ph type="sldNum" sz="quarter" idx="12"/>
          </p:nvPr>
        </p:nvSpPr>
        <p:spPr/>
        <p:txBody>
          <a:bodyPr/>
          <a:lstStyle/>
          <a:p>
            <a:fld id="{B24F5015-3417-4B27-A586-E4CCF4D77832}" type="slidenum">
              <a:rPr lang="en-US" smtClean="0"/>
              <a:t>24</a:t>
            </a:fld>
            <a:endParaRPr lang="en-US" dirty="0"/>
          </a:p>
        </p:txBody>
      </p:sp>
    </p:spTree>
    <p:extLst>
      <p:ext uri="{BB962C8B-B14F-4D97-AF65-F5344CB8AC3E}">
        <p14:creationId xmlns:p14="http://schemas.microsoft.com/office/powerpoint/2010/main" val="1548029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AC7BD-6B4A-1303-F654-0F0F3998E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98425-C93E-4B22-196A-795EFFB36E87}"/>
              </a:ext>
            </a:extLst>
          </p:cNvPr>
          <p:cNvSpPr>
            <a:spLocks noGrp="1"/>
          </p:cNvSpPr>
          <p:nvPr>
            <p:ph type="title"/>
          </p:nvPr>
        </p:nvSpPr>
        <p:spPr/>
        <p:txBody>
          <a:bodyPr/>
          <a:lstStyle/>
          <a:p>
            <a:r>
              <a:rPr lang="en-US" dirty="0"/>
              <a:t>SAC Responsibilities</a:t>
            </a:r>
          </a:p>
        </p:txBody>
      </p:sp>
      <p:sp>
        <p:nvSpPr>
          <p:cNvPr id="3" name="Content Placeholder 2">
            <a:extLst>
              <a:ext uri="{FF2B5EF4-FFF2-40B4-BE49-F238E27FC236}">
                <a16:creationId xmlns:a16="http://schemas.microsoft.com/office/drawing/2014/main" id="{5DA6BB9A-0AF1-38FD-0B63-FB83AE48A497}"/>
              </a:ext>
            </a:extLst>
          </p:cNvPr>
          <p:cNvSpPr>
            <a:spLocks noGrp="1"/>
          </p:cNvSpPr>
          <p:nvPr>
            <p:ph idx="1"/>
          </p:nvPr>
        </p:nvSpPr>
        <p:spPr>
          <a:xfrm>
            <a:off x="838200" y="1458686"/>
            <a:ext cx="10515600" cy="4718277"/>
          </a:xfrm>
        </p:spPr>
        <p:txBody>
          <a:bodyPr>
            <a:noAutofit/>
          </a:bodyPr>
          <a:lstStyle/>
          <a:p>
            <a:pPr marL="285750" indent="-285750"/>
            <a:r>
              <a:rPr lang="en-US" sz="3000" dirty="0"/>
              <a:t>Provide testing dates for the school to the DAC</a:t>
            </a:r>
          </a:p>
          <a:p>
            <a:pPr marL="285750" indent="-285750"/>
            <a:r>
              <a:rPr lang="en-US" sz="3000" dirty="0"/>
              <a:t>Complete PSTAT: TA and SAC modules</a:t>
            </a:r>
          </a:p>
          <a:p>
            <a:pPr marL="285750" indent="-285750"/>
            <a:r>
              <a:rPr lang="en-US" sz="3000" dirty="0">
                <a:latin typeface="Arial" panose="020B0604020202020204" pitchFamily="34" charset="0"/>
                <a:cs typeface="Arial" panose="020B0604020202020204" pitchFamily="34" charset="0"/>
              </a:rPr>
              <a:t>Set up all test sessions within the DRC Insight portal</a:t>
            </a:r>
          </a:p>
          <a:p>
            <a:pPr marL="285750" indent="-285750"/>
            <a:r>
              <a:rPr lang="en-US" sz="3000" dirty="0">
                <a:latin typeface="Arial" panose="020B0604020202020204" pitchFamily="34" charset="0"/>
                <a:cs typeface="Arial" panose="020B0604020202020204" pitchFamily="34" charset="0"/>
              </a:rPr>
              <a:t>Ensure the correct TAs are assigned to each test session</a:t>
            </a:r>
          </a:p>
          <a:p>
            <a:pPr marL="285750" indent="-285750"/>
            <a:r>
              <a:rPr lang="en-US" sz="3000" dirty="0"/>
              <a:t>Physically monitor all testing locations</a:t>
            </a:r>
          </a:p>
          <a:p>
            <a:pPr marL="285750" indent="-285750"/>
            <a:r>
              <a:rPr lang="en-US" sz="3000" dirty="0"/>
              <a:t>Ensure TAs have posted required information from DFA</a:t>
            </a:r>
          </a:p>
          <a:p>
            <a:pPr marL="285750" indent="-285750">
              <a:buFont typeface="Arial" panose="020B0604020202020204" pitchFamily="34" charset="0"/>
              <a:buChar char="•"/>
            </a:pPr>
            <a:r>
              <a:rPr lang="en-US" sz="3000" dirty="0"/>
              <a:t>Maintain all documentation for PDE monitoring visit</a:t>
            </a:r>
          </a:p>
          <a:p>
            <a:pPr marL="285750" indent="-285750"/>
            <a:endParaRPr lang="en-US" sz="3000" dirty="0"/>
          </a:p>
          <a:p>
            <a:pPr marL="285750" indent="-285750">
              <a:buFont typeface="Arial" panose="020B0604020202020204" pitchFamily="34" charset="0"/>
              <a:buChar char="•"/>
            </a:pPr>
            <a:endParaRPr lang="en-US" sz="30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3D1B1A6-C2BB-E78D-A956-A8412DDDDEFB}"/>
              </a:ext>
            </a:extLst>
          </p:cNvPr>
          <p:cNvSpPr>
            <a:spLocks noGrp="1"/>
          </p:cNvSpPr>
          <p:nvPr>
            <p:ph type="sldNum" sz="quarter" idx="12"/>
          </p:nvPr>
        </p:nvSpPr>
        <p:spPr/>
        <p:txBody>
          <a:bodyPr/>
          <a:lstStyle/>
          <a:p>
            <a:fld id="{B24F5015-3417-4B27-A586-E4CCF4D77832}" type="slidenum">
              <a:rPr lang="en-US" smtClean="0"/>
              <a:t>25</a:t>
            </a:fld>
            <a:endParaRPr lang="en-US" dirty="0"/>
          </a:p>
        </p:txBody>
      </p:sp>
    </p:spTree>
    <p:extLst>
      <p:ext uri="{BB962C8B-B14F-4D97-AF65-F5344CB8AC3E}">
        <p14:creationId xmlns:p14="http://schemas.microsoft.com/office/powerpoint/2010/main" val="3499017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D15DC-1FF2-99B5-5A9D-52584A9D46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04B88-BB6E-31A3-A625-2587B642521E}"/>
              </a:ext>
            </a:extLst>
          </p:cNvPr>
          <p:cNvSpPr>
            <a:spLocks noGrp="1"/>
          </p:cNvSpPr>
          <p:nvPr>
            <p:ph type="title"/>
          </p:nvPr>
        </p:nvSpPr>
        <p:spPr/>
        <p:txBody>
          <a:bodyPr/>
          <a:lstStyle/>
          <a:p>
            <a:r>
              <a:rPr lang="en-US" dirty="0"/>
              <a:t>SAC Additional Responsibilities</a:t>
            </a:r>
          </a:p>
        </p:txBody>
      </p:sp>
      <p:sp>
        <p:nvSpPr>
          <p:cNvPr id="3" name="Content Placeholder 2">
            <a:extLst>
              <a:ext uri="{FF2B5EF4-FFF2-40B4-BE49-F238E27FC236}">
                <a16:creationId xmlns:a16="http://schemas.microsoft.com/office/drawing/2014/main" id="{D8F5052E-46CB-AB27-B020-9891BDFDA89C}"/>
              </a:ext>
            </a:extLst>
          </p:cNvPr>
          <p:cNvSpPr>
            <a:spLocks noGrp="1"/>
          </p:cNvSpPr>
          <p:nvPr>
            <p:ph idx="1"/>
          </p:nvPr>
        </p:nvSpPr>
        <p:spPr>
          <a:xfrm>
            <a:off x="838200" y="1458686"/>
            <a:ext cx="10515600" cy="4718277"/>
          </a:xfrm>
        </p:spPr>
        <p:txBody>
          <a:bodyPr>
            <a:noAutofit/>
          </a:bodyPr>
          <a:lstStyle/>
          <a:p>
            <a:pPr marL="285750" indent="-285750"/>
            <a:r>
              <a:rPr lang="en-US" sz="3000" dirty="0"/>
              <a:t>Run Excessive Login Report daily. Report excessive logins to DAC and investigate if necessary. Report to PDE security violations have occurred. Consult page 5 of HAC.</a:t>
            </a:r>
          </a:p>
          <a:p>
            <a:pPr marL="285750" indent="-285750"/>
            <a:r>
              <a:rPr lang="en-US" sz="3000" dirty="0"/>
              <a:t>Report all test security violations to the DAC and/or PDE within 24 hours and provide all documentation necessary </a:t>
            </a:r>
          </a:p>
          <a:p>
            <a:pPr marL="285750" indent="-285750"/>
            <a:r>
              <a:rPr lang="en-US" sz="3000" dirty="0"/>
              <a:t>Sign the Test Security Certification Statement after testing is complete</a:t>
            </a:r>
          </a:p>
          <a:p>
            <a:pPr marL="285750" indent="-285750"/>
            <a:endParaRPr lang="en-US" sz="3000" dirty="0"/>
          </a:p>
          <a:p>
            <a:pPr marL="285750" indent="-285750">
              <a:buFont typeface="Arial" panose="020B0604020202020204" pitchFamily="34" charset="0"/>
              <a:buChar char="•"/>
            </a:pPr>
            <a:endParaRPr lang="en-US" sz="30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6509CA40-E488-2727-5F42-FACA28EEF3F7}"/>
              </a:ext>
            </a:extLst>
          </p:cNvPr>
          <p:cNvSpPr>
            <a:spLocks noGrp="1"/>
          </p:cNvSpPr>
          <p:nvPr>
            <p:ph type="sldNum" sz="quarter" idx="12"/>
          </p:nvPr>
        </p:nvSpPr>
        <p:spPr/>
        <p:txBody>
          <a:bodyPr/>
          <a:lstStyle/>
          <a:p>
            <a:fld id="{B24F5015-3417-4B27-A586-E4CCF4D77832}" type="slidenum">
              <a:rPr lang="en-US" smtClean="0"/>
              <a:t>26</a:t>
            </a:fld>
            <a:endParaRPr lang="en-US" dirty="0"/>
          </a:p>
        </p:txBody>
      </p:sp>
    </p:spTree>
    <p:extLst>
      <p:ext uri="{BB962C8B-B14F-4D97-AF65-F5344CB8AC3E}">
        <p14:creationId xmlns:p14="http://schemas.microsoft.com/office/powerpoint/2010/main" val="4160283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A2AA1-C45F-2B9A-E9D6-D90F7594F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B9F12-ABFE-6948-841B-88F7718DDEE9}"/>
              </a:ext>
            </a:extLst>
          </p:cNvPr>
          <p:cNvSpPr>
            <a:spLocks noGrp="1"/>
          </p:cNvSpPr>
          <p:nvPr>
            <p:ph type="title"/>
          </p:nvPr>
        </p:nvSpPr>
        <p:spPr/>
        <p:txBody>
          <a:bodyPr/>
          <a:lstStyle/>
          <a:p>
            <a:r>
              <a:rPr lang="en-US" dirty="0"/>
              <a:t>DACs and SACs Will Develop:</a:t>
            </a:r>
          </a:p>
        </p:txBody>
      </p:sp>
      <p:sp>
        <p:nvSpPr>
          <p:cNvPr id="3" name="Content Placeholder 2">
            <a:extLst>
              <a:ext uri="{FF2B5EF4-FFF2-40B4-BE49-F238E27FC236}">
                <a16:creationId xmlns:a16="http://schemas.microsoft.com/office/drawing/2014/main" id="{4B2C7647-9038-5443-D2E6-102586EA6339}"/>
              </a:ext>
            </a:extLst>
          </p:cNvPr>
          <p:cNvSpPr>
            <a:spLocks noGrp="1"/>
          </p:cNvSpPr>
          <p:nvPr>
            <p:ph idx="1"/>
          </p:nvPr>
        </p:nvSpPr>
        <p:spPr>
          <a:xfrm>
            <a:off x="838200" y="1458686"/>
            <a:ext cx="10515600" cy="4718277"/>
          </a:xfrm>
        </p:spPr>
        <p:txBody>
          <a:bodyPr>
            <a:noAutofit/>
          </a:bodyPr>
          <a:lstStyle/>
          <a:p>
            <a:pPr marL="285750" indent="-285750"/>
            <a:r>
              <a:rPr lang="en-US" sz="3000" dirty="0"/>
              <a:t>A plan with District Technology Coordinator to ensure all devices have the testing software installed and a </a:t>
            </a:r>
            <a:r>
              <a:rPr lang="en-US" sz="3000"/>
              <a:t>plan to  communicate technology </a:t>
            </a:r>
            <a:r>
              <a:rPr lang="en-US" sz="3000" dirty="0"/>
              <a:t>issues. </a:t>
            </a:r>
          </a:p>
          <a:p>
            <a:pPr marL="285750" indent="-285750"/>
            <a:r>
              <a:rPr lang="en-US" sz="3000" dirty="0"/>
              <a:t>A plan for adequate devices, chargers, outlets.</a:t>
            </a:r>
            <a:endParaRPr lang="en-US" sz="3000" dirty="0">
              <a:latin typeface="Arial" panose="020B0604020202020204" pitchFamily="34" charset="0"/>
              <a:cs typeface="Arial" panose="020B0604020202020204" pitchFamily="34" charset="0"/>
            </a:endParaRPr>
          </a:p>
          <a:p>
            <a:pPr marL="285750" indent="-285750"/>
            <a:r>
              <a:rPr lang="en-US" sz="3000" dirty="0"/>
              <a:t>A plan for students to become familiar with the online testing platform using Online Tools Training. The CDT and/or Firefly assessments can also help prepare students. Ensure TAs understand they </a:t>
            </a:r>
            <a:r>
              <a:rPr lang="en-US" sz="3000" b="1" dirty="0"/>
              <a:t>cannot</a:t>
            </a:r>
            <a:r>
              <a:rPr lang="en-US" sz="3000" dirty="0"/>
              <a:t> assist students with how questions are answered during testing. Students must be familiar with the platform prior to the assessments. TAs may encourage students to use the Help feature.</a:t>
            </a:r>
          </a:p>
          <a:p>
            <a:pPr marL="285750" indent="-285750"/>
            <a:endParaRPr lang="en-US" sz="3000" dirty="0"/>
          </a:p>
          <a:p>
            <a:pPr marL="0" indent="0">
              <a:buNone/>
            </a:pPr>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CFBC57F-F203-46FF-0C4E-C80A1ABD70E4}"/>
              </a:ext>
            </a:extLst>
          </p:cNvPr>
          <p:cNvSpPr>
            <a:spLocks noGrp="1"/>
          </p:cNvSpPr>
          <p:nvPr>
            <p:ph type="sldNum" sz="quarter" idx="12"/>
          </p:nvPr>
        </p:nvSpPr>
        <p:spPr/>
        <p:txBody>
          <a:bodyPr/>
          <a:lstStyle/>
          <a:p>
            <a:fld id="{B24F5015-3417-4B27-A586-E4CCF4D77832}" type="slidenum">
              <a:rPr lang="en-US" smtClean="0"/>
              <a:t>27</a:t>
            </a:fld>
            <a:endParaRPr lang="en-US" dirty="0"/>
          </a:p>
        </p:txBody>
      </p:sp>
    </p:spTree>
    <p:extLst>
      <p:ext uri="{BB962C8B-B14F-4D97-AF65-F5344CB8AC3E}">
        <p14:creationId xmlns:p14="http://schemas.microsoft.com/office/powerpoint/2010/main" val="2789781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1946F-C103-80F2-E2F3-C9C4901EB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D9C304-7E7A-80C7-4401-759DCE140B6E}"/>
              </a:ext>
            </a:extLst>
          </p:cNvPr>
          <p:cNvSpPr>
            <a:spLocks noGrp="1"/>
          </p:cNvSpPr>
          <p:nvPr>
            <p:ph type="title"/>
          </p:nvPr>
        </p:nvSpPr>
        <p:spPr/>
        <p:txBody>
          <a:bodyPr>
            <a:normAutofit/>
          </a:bodyPr>
          <a:lstStyle/>
          <a:p>
            <a:r>
              <a:rPr lang="en-US" dirty="0"/>
              <a:t>Background Applications </a:t>
            </a:r>
          </a:p>
        </p:txBody>
      </p:sp>
      <p:sp>
        <p:nvSpPr>
          <p:cNvPr id="3" name="Content Placeholder 2">
            <a:extLst>
              <a:ext uri="{FF2B5EF4-FFF2-40B4-BE49-F238E27FC236}">
                <a16:creationId xmlns:a16="http://schemas.microsoft.com/office/drawing/2014/main" id="{04624FAE-FE90-45AA-B006-F2AA9D40BDD5}"/>
              </a:ext>
            </a:extLst>
          </p:cNvPr>
          <p:cNvSpPr>
            <a:spLocks noGrp="1"/>
          </p:cNvSpPr>
          <p:nvPr>
            <p:ph idx="1"/>
          </p:nvPr>
        </p:nvSpPr>
        <p:spPr/>
        <p:txBody>
          <a:bodyPr>
            <a:normAutofit/>
          </a:bodyPr>
          <a:lstStyle/>
          <a:p>
            <a:r>
              <a:rPr lang="en-US" sz="3000" dirty="0"/>
              <a:t>DACs, SACs and District Technology Coordinators must ensure all background applications are turned off every device used for testing. </a:t>
            </a:r>
          </a:p>
          <a:p>
            <a:r>
              <a:rPr lang="en-US" sz="3000" dirty="0"/>
              <a:t>Background applications include Grammarly, spell check, word suggestions, etc. </a:t>
            </a:r>
          </a:p>
          <a:p>
            <a:pPr marL="0" indent="0">
              <a:buNone/>
            </a:pPr>
            <a:endParaRPr lang="en-US" sz="3000" dirty="0"/>
          </a:p>
        </p:txBody>
      </p:sp>
      <p:pic>
        <p:nvPicPr>
          <p:cNvPr id="5" name="Graphic 4" descr="Cloud Computing with solid fill">
            <a:extLst>
              <a:ext uri="{FF2B5EF4-FFF2-40B4-BE49-F238E27FC236}">
                <a16:creationId xmlns:a16="http://schemas.microsoft.com/office/drawing/2014/main" id="{C6FA0B31-4A63-9D2A-E54D-7CD66B0B3A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33284" y="4228556"/>
            <a:ext cx="2127794" cy="2127794"/>
          </a:xfrm>
          <a:prstGeom prst="rect">
            <a:avLst/>
          </a:prstGeom>
        </p:spPr>
      </p:pic>
      <p:sp>
        <p:nvSpPr>
          <p:cNvPr id="4" name="Slide Number Placeholder 3">
            <a:extLst>
              <a:ext uri="{FF2B5EF4-FFF2-40B4-BE49-F238E27FC236}">
                <a16:creationId xmlns:a16="http://schemas.microsoft.com/office/drawing/2014/main" id="{EF221E87-52DC-8A87-3732-5CFE8095CC12}"/>
              </a:ext>
            </a:extLst>
          </p:cNvPr>
          <p:cNvSpPr>
            <a:spLocks noGrp="1"/>
          </p:cNvSpPr>
          <p:nvPr>
            <p:ph type="sldNum" sz="quarter" idx="12"/>
          </p:nvPr>
        </p:nvSpPr>
        <p:spPr/>
        <p:txBody>
          <a:bodyPr/>
          <a:lstStyle/>
          <a:p>
            <a:fld id="{B24F5015-3417-4B27-A586-E4CCF4D77832}" type="slidenum">
              <a:rPr lang="en-US" smtClean="0"/>
              <a:t>28</a:t>
            </a:fld>
            <a:endParaRPr lang="en-US" dirty="0"/>
          </a:p>
        </p:txBody>
      </p:sp>
    </p:spTree>
    <p:extLst>
      <p:ext uri="{BB962C8B-B14F-4D97-AF65-F5344CB8AC3E}">
        <p14:creationId xmlns:p14="http://schemas.microsoft.com/office/powerpoint/2010/main" val="161608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287BA-50C1-33E0-BAF4-2B5813D7D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09349-BE31-FE09-F1D5-C24286CC9D34}"/>
              </a:ext>
            </a:extLst>
          </p:cNvPr>
          <p:cNvSpPr>
            <a:spLocks noGrp="1"/>
          </p:cNvSpPr>
          <p:nvPr>
            <p:ph type="title"/>
          </p:nvPr>
        </p:nvSpPr>
        <p:spPr/>
        <p:txBody>
          <a:bodyPr/>
          <a:lstStyle/>
          <a:p>
            <a:r>
              <a:rPr lang="en-US" dirty="0"/>
              <a:t>Training Sessions to Provide</a:t>
            </a:r>
          </a:p>
        </p:txBody>
      </p:sp>
      <p:sp>
        <p:nvSpPr>
          <p:cNvPr id="3" name="Content Placeholder 2">
            <a:extLst>
              <a:ext uri="{FF2B5EF4-FFF2-40B4-BE49-F238E27FC236}">
                <a16:creationId xmlns:a16="http://schemas.microsoft.com/office/drawing/2014/main" id="{76A5E9B3-F6D7-10A0-AFA4-6E2F2012A6E1}"/>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Provide training to TAs, proctors, </a:t>
            </a:r>
            <a:r>
              <a:rPr lang="en-US" sz="3000" dirty="0"/>
              <a:t>anyone present in testing rooms including student teachers, TSS, PCA, and all those with access to secure materials including secretarial and custodial staff</a:t>
            </a:r>
          </a:p>
          <a:p>
            <a:pPr marL="285750" indent="-285750"/>
            <a:r>
              <a:rPr lang="en-US" sz="3000" dirty="0"/>
              <a:t>Sessions are held in person</a:t>
            </a:r>
          </a:p>
          <a:p>
            <a:pPr marL="285750" indent="-285750"/>
            <a:r>
              <a:rPr lang="en-US" sz="3000" dirty="0"/>
              <a:t>Maintain copies of agendas and sign in sheets</a:t>
            </a:r>
          </a:p>
          <a:p>
            <a:pPr marL="285750" indent="-285750"/>
            <a:r>
              <a:rPr lang="en-US" sz="3000" dirty="0"/>
              <a:t>Ensure these individuals complete the PSTAT for TAs </a:t>
            </a:r>
          </a:p>
          <a:p>
            <a:pPr marL="285750" indent="-285750"/>
            <a:endParaRPr lang="en-US" sz="30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8E813DF-5E18-047E-FAE4-5CBC74596E90}"/>
              </a:ext>
            </a:extLst>
          </p:cNvPr>
          <p:cNvSpPr>
            <a:spLocks noGrp="1"/>
          </p:cNvSpPr>
          <p:nvPr>
            <p:ph type="sldNum" sz="quarter" idx="12"/>
          </p:nvPr>
        </p:nvSpPr>
        <p:spPr/>
        <p:txBody>
          <a:bodyPr/>
          <a:lstStyle/>
          <a:p>
            <a:fld id="{B24F5015-3417-4B27-A586-E4CCF4D77832}" type="slidenum">
              <a:rPr lang="en-US" smtClean="0"/>
              <a:t>29</a:t>
            </a:fld>
            <a:endParaRPr lang="en-US" dirty="0"/>
          </a:p>
        </p:txBody>
      </p:sp>
    </p:spTree>
    <p:extLst>
      <p:ext uri="{BB962C8B-B14F-4D97-AF65-F5344CB8AC3E}">
        <p14:creationId xmlns:p14="http://schemas.microsoft.com/office/powerpoint/2010/main" val="103001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5BABB-9F23-2018-F2F0-2DBF4F315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B0857-B30E-86AA-AE9E-39B8FA7E3755}"/>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FD807676-47E3-6BD5-397F-641616BD7E8F}"/>
              </a:ext>
            </a:extLst>
          </p:cNvPr>
          <p:cNvSpPr>
            <a:spLocks noGrp="1"/>
          </p:cNvSpPr>
          <p:nvPr>
            <p:ph idx="1"/>
          </p:nvPr>
        </p:nvSpPr>
        <p:spPr/>
        <p:txBody>
          <a:bodyPr>
            <a:normAutofit/>
          </a:bodyPr>
          <a:lstStyle/>
          <a:p>
            <a:r>
              <a:rPr lang="en-US" sz="3000" dirty="0"/>
              <a:t>Since this document contains the PDE logo, please adhere to the following guidelines as you use this document:</a:t>
            </a:r>
          </a:p>
          <a:p>
            <a:r>
              <a:rPr lang="en-US" sz="3000" dirty="0"/>
              <a:t>You may edit the slides on pages </a:t>
            </a:r>
            <a:r>
              <a:rPr lang="en-US" sz="3000" dirty="0">
                <a:highlight>
                  <a:srgbClr val="00FFFF"/>
                </a:highlight>
              </a:rPr>
              <a:t>1, 21, and 22</a:t>
            </a:r>
            <a:r>
              <a:rPr lang="en-US" sz="3000" dirty="0"/>
              <a:t>. These slides contain information specific to your LEA.  </a:t>
            </a:r>
          </a:p>
          <a:p>
            <a:r>
              <a:rPr lang="en-US" sz="3000" dirty="0"/>
              <a:t>If you are only administering the PSSA assessments, you may delete the slides for the Keystone Exams, and vice-versa.</a:t>
            </a:r>
          </a:p>
          <a:p>
            <a:r>
              <a:rPr lang="en-US" sz="3000" dirty="0"/>
              <a:t>The content of other slides should not be edited. </a:t>
            </a:r>
          </a:p>
          <a:p>
            <a:r>
              <a:rPr lang="en-US" sz="3000" dirty="0"/>
              <a:t>You may edit the order of the slides.</a:t>
            </a:r>
          </a:p>
        </p:txBody>
      </p:sp>
      <p:sp>
        <p:nvSpPr>
          <p:cNvPr id="4" name="Slide Number Placeholder 3">
            <a:extLst>
              <a:ext uri="{FF2B5EF4-FFF2-40B4-BE49-F238E27FC236}">
                <a16:creationId xmlns:a16="http://schemas.microsoft.com/office/drawing/2014/main" id="{2307D1BF-5B6A-274C-A1BE-2215D43BA739}"/>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30692531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25219-3447-CC16-23E8-0CD62767A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4528E-731F-4421-28B0-146FB2FF56B2}"/>
              </a:ext>
            </a:extLst>
          </p:cNvPr>
          <p:cNvSpPr>
            <a:spLocks noGrp="1"/>
          </p:cNvSpPr>
          <p:nvPr>
            <p:ph type="title"/>
          </p:nvPr>
        </p:nvSpPr>
        <p:spPr/>
        <p:txBody>
          <a:bodyPr/>
          <a:lstStyle/>
          <a:p>
            <a:r>
              <a:rPr lang="en-US" dirty="0"/>
              <a:t>Documentation Maintained </a:t>
            </a:r>
            <a:br>
              <a:rPr lang="en-US" dirty="0"/>
            </a:br>
            <a:r>
              <a:rPr lang="en-US" dirty="0"/>
              <a:t>by SACs</a:t>
            </a:r>
          </a:p>
        </p:txBody>
      </p:sp>
      <p:sp>
        <p:nvSpPr>
          <p:cNvPr id="3" name="Content Placeholder 2">
            <a:extLst>
              <a:ext uri="{FF2B5EF4-FFF2-40B4-BE49-F238E27FC236}">
                <a16:creationId xmlns:a16="http://schemas.microsoft.com/office/drawing/2014/main" id="{0E71CCDB-5E7E-AD27-9C9C-FDB8D70878E4}"/>
              </a:ext>
            </a:extLst>
          </p:cNvPr>
          <p:cNvSpPr>
            <a:spLocks noGrp="1"/>
          </p:cNvSpPr>
          <p:nvPr>
            <p:ph idx="1"/>
          </p:nvPr>
        </p:nvSpPr>
        <p:spPr>
          <a:xfrm>
            <a:off x="838200" y="1458686"/>
            <a:ext cx="10515600" cy="4718277"/>
          </a:xfrm>
        </p:spPr>
        <p:txBody>
          <a:bodyPr>
            <a:noAutofit/>
          </a:bodyPr>
          <a:lstStyle/>
          <a:p>
            <a:pPr marL="285750" indent="-285750"/>
            <a:endParaRPr lang="en-US" sz="3000" dirty="0"/>
          </a:p>
          <a:p>
            <a:pPr marL="285750" indent="-285750"/>
            <a:r>
              <a:rPr lang="en-US" sz="3000" dirty="0"/>
              <a:t>PSTAT certificates (electronic or paper)</a:t>
            </a:r>
          </a:p>
          <a:p>
            <a:pPr marL="742950" lvl="1" indent="-285750"/>
            <a:r>
              <a:rPr lang="en-US" sz="2700" dirty="0"/>
              <a:t>DAC, SAC, TAs and all others involved in testing</a:t>
            </a:r>
          </a:p>
          <a:p>
            <a:pPr marL="285750" indent="-285750"/>
            <a:r>
              <a:rPr lang="en-US" sz="3000" dirty="0"/>
              <a:t>Copies of DAC training of SACs agendas and sign in sheet(s)</a:t>
            </a:r>
          </a:p>
          <a:p>
            <a:pPr marL="285750" indent="-285750"/>
            <a:r>
              <a:rPr lang="en-US" sz="3000" dirty="0"/>
              <a:t>Copies of SAC training of TAs agendas and sign in sheet(s)</a:t>
            </a:r>
          </a:p>
          <a:p>
            <a:pPr marL="285750" indent="-285750"/>
            <a:r>
              <a:rPr lang="en-US" sz="3000" dirty="0"/>
              <a:t>Procedures for emergencies, use of restrooms, extended time</a:t>
            </a:r>
          </a:p>
          <a:p>
            <a:pPr marL="285750" indent="-285750"/>
            <a:r>
              <a:rPr lang="en-US" sz="3000" dirty="0"/>
              <a:t>Religious </a:t>
            </a:r>
            <a:r>
              <a:rPr lang="en-US" sz="3000" dirty="0" err="1"/>
              <a:t>Opt</a:t>
            </a:r>
            <a:r>
              <a:rPr lang="en-US" sz="3000" dirty="0"/>
              <a:t> Out documentation</a:t>
            </a:r>
          </a:p>
          <a:p>
            <a:pPr marL="285750" indent="-285750"/>
            <a:endParaRPr lang="en-US" sz="30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C56A0B4-233D-9F2C-24F2-AC164E86CDF3}"/>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2712900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92EF5-FF6E-2AA4-9B0C-2F42034B4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4B2E1-159C-177C-4C47-E85E90941F81}"/>
              </a:ext>
            </a:extLst>
          </p:cNvPr>
          <p:cNvSpPr>
            <a:spLocks noGrp="1"/>
          </p:cNvSpPr>
          <p:nvPr>
            <p:ph type="title"/>
          </p:nvPr>
        </p:nvSpPr>
        <p:spPr/>
        <p:txBody>
          <a:bodyPr/>
          <a:lstStyle/>
          <a:p>
            <a:r>
              <a:rPr lang="en-US" dirty="0"/>
              <a:t>Additional Documentation SACs </a:t>
            </a:r>
            <a:br>
              <a:rPr lang="en-US" dirty="0"/>
            </a:br>
            <a:r>
              <a:rPr lang="en-US" dirty="0"/>
              <a:t>Maintain</a:t>
            </a:r>
          </a:p>
        </p:txBody>
      </p:sp>
      <p:sp>
        <p:nvSpPr>
          <p:cNvPr id="3" name="Content Placeholder 2">
            <a:extLst>
              <a:ext uri="{FF2B5EF4-FFF2-40B4-BE49-F238E27FC236}">
                <a16:creationId xmlns:a16="http://schemas.microsoft.com/office/drawing/2014/main" id="{BE048B30-EA68-BD18-BD4C-263C02F09522}"/>
              </a:ext>
            </a:extLst>
          </p:cNvPr>
          <p:cNvSpPr>
            <a:spLocks noGrp="1"/>
          </p:cNvSpPr>
          <p:nvPr>
            <p:ph idx="1"/>
          </p:nvPr>
        </p:nvSpPr>
        <p:spPr>
          <a:xfrm>
            <a:off x="838200" y="1458686"/>
            <a:ext cx="10515600" cy="4718277"/>
          </a:xfrm>
        </p:spPr>
        <p:txBody>
          <a:bodyPr>
            <a:noAutofit/>
          </a:bodyPr>
          <a:lstStyle/>
          <a:p>
            <a:pPr marL="285750" indent="-285750"/>
            <a:endParaRPr lang="en-US" sz="3000" dirty="0"/>
          </a:p>
          <a:p>
            <a:pPr marL="285750" indent="-285750"/>
            <a:r>
              <a:rPr lang="en-US" sz="3000" dirty="0"/>
              <a:t>List of those with access to secure materials</a:t>
            </a:r>
          </a:p>
          <a:p>
            <a:pPr marL="285750" indent="-285750"/>
            <a:r>
              <a:rPr lang="en-US" sz="3000" dirty="0"/>
              <a:t>Schedule for assessments and make up sessions </a:t>
            </a:r>
          </a:p>
          <a:p>
            <a:pPr marL="285750" indent="-285750"/>
            <a:r>
              <a:rPr lang="en-US" sz="3000" dirty="0"/>
              <a:t>Rosters for all test sessions with TAs and students listed</a:t>
            </a:r>
          </a:p>
          <a:p>
            <a:pPr marL="285750" indent="-285750"/>
            <a:r>
              <a:rPr lang="en-US" sz="3000" dirty="0"/>
              <a:t>Secure materials sign out/sign in sheets</a:t>
            </a:r>
          </a:p>
          <a:p>
            <a:pPr marL="285750" indent="-285750"/>
            <a:r>
              <a:rPr lang="en-US" sz="3000" dirty="0"/>
              <a:t>Seating charts</a:t>
            </a:r>
          </a:p>
          <a:p>
            <a:pPr marL="285750" indent="-285750"/>
            <a:r>
              <a:rPr lang="en-US" sz="3000" dirty="0"/>
              <a:t>Excessive Login Report</a:t>
            </a:r>
          </a:p>
          <a:p>
            <a:pPr marL="285750" indent="-285750"/>
            <a:r>
              <a:rPr lang="en-US" sz="3000" dirty="0"/>
              <a:t>Signed Test Security Certificates</a:t>
            </a:r>
          </a:p>
          <a:p>
            <a:pPr marL="742950" lvl="1" indent="-285750"/>
            <a:r>
              <a:rPr lang="en-US" sz="2700" dirty="0"/>
              <a:t>DAC, SAC and building principal(s), TAs, General </a:t>
            </a:r>
          </a:p>
          <a:p>
            <a:pPr marL="285750" indent="-285750"/>
            <a:endParaRPr lang="en-US" sz="3000" dirty="0"/>
          </a:p>
          <a:p>
            <a:pPr marL="0" indent="0">
              <a:buNone/>
            </a:pPr>
            <a:endParaRPr lang="en-US" sz="33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62A65E63-5939-48E7-0F1A-5188BF823E6B}"/>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1054198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22722-B825-56DB-D23D-FEDE373DD3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C57EA-608F-FB03-ACED-5084F2AC00FA}"/>
              </a:ext>
            </a:extLst>
          </p:cNvPr>
          <p:cNvSpPr>
            <a:spLocks noGrp="1"/>
          </p:cNvSpPr>
          <p:nvPr>
            <p:ph type="title"/>
          </p:nvPr>
        </p:nvSpPr>
        <p:spPr/>
        <p:txBody>
          <a:bodyPr/>
          <a:lstStyle/>
          <a:p>
            <a:r>
              <a:rPr lang="en-US" dirty="0"/>
              <a:t>Storage of Documentation</a:t>
            </a:r>
          </a:p>
        </p:txBody>
      </p:sp>
      <p:sp>
        <p:nvSpPr>
          <p:cNvPr id="3" name="Content Placeholder 2">
            <a:extLst>
              <a:ext uri="{FF2B5EF4-FFF2-40B4-BE49-F238E27FC236}">
                <a16:creationId xmlns:a16="http://schemas.microsoft.com/office/drawing/2014/main" id="{EA2AEB54-AA1D-A8C8-BAE5-AD3525DC4835}"/>
              </a:ext>
            </a:extLst>
          </p:cNvPr>
          <p:cNvSpPr>
            <a:spLocks noGrp="1"/>
          </p:cNvSpPr>
          <p:nvPr>
            <p:ph idx="1"/>
          </p:nvPr>
        </p:nvSpPr>
        <p:spPr>
          <a:xfrm>
            <a:off x="838200" y="1458686"/>
            <a:ext cx="10515600" cy="4718277"/>
          </a:xfrm>
        </p:spPr>
        <p:txBody>
          <a:bodyPr>
            <a:noAutofit/>
          </a:bodyPr>
          <a:lstStyle/>
          <a:p>
            <a:pPr marL="285750" indent="-285750"/>
            <a:r>
              <a:rPr lang="en-US" sz="3000" dirty="0"/>
              <a:t>Copies of signed documents may be scanned and stored electronically.</a:t>
            </a:r>
          </a:p>
          <a:p>
            <a:pPr marL="285750" indent="-285750"/>
            <a:r>
              <a:rPr lang="en-US" sz="3000" dirty="0"/>
              <a:t>Maintain copies of all documents for 3 years.</a:t>
            </a:r>
          </a:p>
          <a:p>
            <a:pPr marL="285750" indent="-285750"/>
            <a:endParaRPr lang="en-US" sz="3000" dirty="0"/>
          </a:p>
          <a:p>
            <a:pPr marL="0" indent="0">
              <a:buNone/>
            </a:pPr>
            <a:endParaRPr lang="en-US" sz="33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48C4591-790D-5763-1ABD-3531590F7D1D}"/>
              </a:ext>
            </a:extLst>
          </p:cNvPr>
          <p:cNvSpPr>
            <a:spLocks noGrp="1"/>
          </p:cNvSpPr>
          <p:nvPr>
            <p:ph type="sldNum" sz="quarter" idx="12"/>
          </p:nvPr>
        </p:nvSpPr>
        <p:spPr/>
        <p:txBody>
          <a:bodyPr/>
          <a:lstStyle/>
          <a:p>
            <a:fld id="{B24F5015-3417-4B27-A586-E4CCF4D77832}" type="slidenum">
              <a:rPr lang="en-US" smtClean="0"/>
              <a:t>32</a:t>
            </a:fld>
            <a:endParaRPr lang="en-US" dirty="0"/>
          </a:p>
        </p:txBody>
      </p:sp>
    </p:spTree>
    <p:extLst>
      <p:ext uri="{BB962C8B-B14F-4D97-AF65-F5344CB8AC3E}">
        <p14:creationId xmlns:p14="http://schemas.microsoft.com/office/powerpoint/2010/main" val="39365373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7D6A9-ADE9-8F78-C168-7FB54B7B2A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C8F24-AE93-A438-8EDA-691493F773AF}"/>
              </a:ext>
            </a:extLst>
          </p:cNvPr>
          <p:cNvSpPr>
            <a:spLocks noGrp="1"/>
          </p:cNvSpPr>
          <p:nvPr>
            <p:ph type="title"/>
          </p:nvPr>
        </p:nvSpPr>
        <p:spPr/>
        <p:txBody>
          <a:bodyPr/>
          <a:lstStyle/>
          <a:p>
            <a:r>
              <a:rPr lang="en-US" dirty="0"/>
              <a:t>Handling of Secure Materials </a:t>
            </a:r>
          </a:p>
        </p:txBody>
      </p:sp>
      <p:sp>
        <p:nvSpPr>
          <p:cNvPr id="3" name="Content Placeholder 2">
            <a:extLst>
              <a:ext uri="{FF2B5EF4-FFF2-40B4-BE49-F238E27FC236}">
                <a16:creationId xmlns:a16="http://schemas.microsoft.com/office/drawing/2014/main" id="{DCEA0D20-DA05-9636-EB17-8E1299771664}"/>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SACs are to: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Print, organize, distribute, and collect test tickets</a:t>
            </a:r>
          </a:p>
          <a:p>
            <a:pPr marL="285750" indent="-285750"/>
            <a:r>
              <a:rPr lang="en-US" sz="3000" dirty="0"/>
              <a:t>Treat test tickets as secure materials</a:t>
            </a:r>
          </a:p>
          <a:p>
            <a:pPr marL="285750" indent="-285750"/>
            <a:r>
              <a:rPr lang="en-US" sz="3000" dirty="0"/>
              <a:t>If applicable, place the student’s name on: </a:t>
            </a:r>
          </a:p>
          <a:p>
            <a:pPr marL="742950" lvl="1" indent="-285750"/>
            <a:r>
              <a:rPr lang="en-US" sz="2700" dirty="0"/>
              <a:t>the large print booklet</a:t>
            </a:r>
          </a:p>
          <a:p>
            <a:pPr marL="742950" lvl="1" indent="-285750"/>
            <a:r>
              <a:rPr lang="en-US" sz="2700" dirty="0"/>
              <a:t>the braille booklet</a:t>
            </a:r>
          </a:p>
          <a:p>
            <a:pPr marL="285750" indent="-285750"/>
            <a:r>
              <a:rPr lang="en-US" sz="3000" dirty="0"/>
              <a:t>Inventory secure materials </a:t>
            </a:r>
            <a:r>
              <a:rPr lang="en-US" sz="3000" b="1" dirty="0"/>
              <a:t>daily</a:t>
            </a:r>
            <a:r>
              <a:rPr lang="en-US" sz="3000" dirty="0"/>
              <a:t> during testing</a:t>
            </a:r>
            <a:endParaRPr lang="en-US" sz="3000" dirty="0">
              <a:latin typeface="Arial" panose="020B0604020202020204" pitchFamily="34" charset="0"/>
              <a:cs typeface="Arial" panose="020B0604020202020204" pitchFamily="34" charset="0"/>
            </a:endParaRPr>
          </a:p>
          <a:p>
            <a:pPr marL="285750" indent="-285750"/>
            <a:r>
              <a:rPr lang="en-US" sz="3000" dirty="0">
                <a:latin typeface="Arial" panose="020B0604020202020204" pitchFamily="34" charset="0"/>
                <a:cs typeface="Arial" panose="020B0604020202020204" pitchFamily="34" charset="0"/>
              </a:rPr>
              <a:t>Maintain secure storage of all materials</a:t>
            </a:r>
            <a:endParaRPr lang="en-US" sz="3000" dirty="0"/>
          </a:p>
          <a:p>
            <a:pPr marL="285750" indent="-285750">
              <a:buFont typeface="Arial" panose="020B0604020202020204" pitchFamily="34" charset="0"/>
              <a:buChar char="•"/>
            </a:pPr>
            <a:endParaRPr lang="en-US" sz="3300" dirty="0"/>
          </a:p>
        </p:txBody>
      </p:sp>
      <p:sp>
        <p:nvSpPr>
          <p:cNvPr id="5" name="Slide Number Placeholder 4">
            <a:extLst>
              <a:ext uri="{FF2B5EF4-FFF2-40B4-BE49-F238E27FC236}">
                <a16:creationId xmlns:a16="http://schemas.microsoft.com/office/drawing/2014/main" id="{9A59BAAB-81B7-D892-A190-8995489A5E81}"/>
              </a:ext>
            </a:extLst>
          </p:cNvPr>
          <p:cNvSpPr>
            <a:spLocks noGrp="1"/>
          </p:cNvSpPr>
          <p:nvPr>
            <p:ph type="sldNum" sz="quarter" idx="12"/>
          </p:nvPr>
        </p:nvSpPr>
        <p:spPr/>
        <p:txBody>
          <a:bodyPr/>
          <a:lstStyle/>
          <a:p>
            <a:fld id="{B24F5015-3417-4B27-A586-E4CCF4D77832}" type="slidenum">
              <a:rPr lang="en-US" smtClean="0"/>
              <a:t>33</a:t>
            </a:fld>
            <a:endParaRPr lang="en-US" dirty="0"/>
          </a:p>
        </p:txBody>
      </p:sp>
    </p:spTree>
    <p:extLst>
      <p:ext uri="{BB962C8B-B14F-4D97-AF65-F5344CB8AC3E}">
        <p14:creationId xmlns:p14="http://schemas.microsoft.com/office/powerpoint/2010/main" val="3076788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22CC1-6521-3C34-59B7-2ACFC3497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C776B-467A-5E17-83EF-8500614BE273}"/>
              </a:ext>
            </a:extLst>
          </p:cNvPr>
          <p:cNvSpPr>
            <a:spLocks noGrp="1"/>
          </p:cNvSpPr>
          <p:nvPr>
            <p:ph type="title"/>
          </p:nvPr>
        </p:nvSpPr>
        <p:spPr/>
        <p:txBody>
          <a:bodyPr/>
          <a:lstStyle/>
          <a:p>
            <a:r>
              <a:rPr lang="en-US" dirty="0"/>
              <a:t>Materials to Shred Post Testing</a:t>
            </a:r>
          </a:p>
        </p:txBody>
      </p:sp>
      <p:sp>
        <p:nvSpPr>
          <p:cNvPr id="3" name="Content Placeholder 2">
            <a:extLst>
              <a:ext uri="{FF2B5EF4-FFF2-40B4-BE49-F238E27FC236}">
                <a16:creationId xmlns:a16="http://schemas.microsoft.com/office/drawing/2014/main" id="{F8AAE79A-5906-95F4-0EDC-CC547A07A743}"/>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Test tickets</a:t>
            </a:r>
          </a:p>
          <a:p>
            <a:pPr marL="285750" indent="-285750"/>
            <a:r>
              <a:rPr lang="en-US" sz="3000" dirty="0"/>
              <a:t>Used scratch and grid paper</a:t>
            </a:r>
          </a:p>
          <a:p>
            <a:pPr marL="285750" indent="-285750"/>
            <a:r>
              <a:rPr lang="en-US" sz="3000" dirty="0"/>
              <a:t>Formula or Reference Sheets with writing</a:t>
            </a:r>
          </a:p>
          <a:p>
            <a:pPr marL="285750" indent="-285750">
              <a:buFont typeface="Arial" panose="020B0604020202020204" pitchFamily="34" charset="0"/>
              <a:buChar char="•"/>
            </a:pPr>
            <a:r>
              <a:rPr lang="en-US" sz="3000" dirty="0"/>
              <a:t>Print on demand tests</a:t>
            </a:r>
          </a:p>
          <a:p>
            <a:pPr marL="285750" indent="-285750">
              <a:buFont typeface="Arial" panose="020B0604020202020204" pitchFamily="34" charset="0"/>
              <a:buChar char="•"/>
            </a:pPr>
            <a:r>
              <a:rPr lang="en-US" sz="3000" dirty="0"/>
              <a:t>Large print and braille booklets</a:t>
            </a:r>
          </a:p>
          <a:p>
            <a:pPr marL="285750" indent="-285750"/>
            <a:endParaRPr lang="en-US" sz="3300" dirty="0"/>
          </a:p>
          <a:p>
            <a:pPr marL="285750" indent="-285750">
              <a:buFont typeface="Arial" panose="020B0604020202020204" pitchFamily="34" charset="0"/>
              <a:buChar char="•"/>
            </a:pPr>
            <a:endParaRPr lang="en-US" sz="3300" dirty="0"/>
          </a:p>
        </p:txBody>
      </p:sp>
      <p:sp>
        <p:nvSpPr>
          <p:cNvPr id="5" name="Slide Number Placeholder 4">
            <a:extLst>
              <a:ext uri="{FF2B5EF4-FFF2-40B4-BE49-F238E27FC236}">
                <a16:creationId xmlns:a16="http://schemas.microsoft.com/office/drawing/2014/main" id="{C61E73EE-51AA-086E-6568-78B78DB50AA4}"/>
              </a:ext>
            </a:extLst>
          </p:cNvPr>
          <p:cNvSpPr>
            <a:spLocks noGrp="1"/>
          </p:cNvSpPr>
          <p:nvPr>
            <p:ph type="sldNum" sz="quarter" idx="12"/>
          </p:nvPr>
        </p:nvSpPr>
        <p:spPr/>
        <p:txBody>
          <a:bodyPr/>
          <a:lstStyle/>
          <a:p>
            <a:fld id="{B24F5015-3417-4B27-A586-E4CCF4D77832}" type="slidenum">
              <a:rPr lang="en-US" smtClean="0"/>
              <a:t>34</a:t>
            </a:fld>
            <a:endParaRPr lang="en-US" dirty="0"/>
          </a:p>
        </p:txBody>
      </p:sp>
    </p:spTree>
    <p:extLst>
      <p:ext uri="{BB962C8B-B14F-4D97-AF65-F5344CB8AC3E}">
        <p14:creationId xmlns:p14="http://schemas.microsoft.com/office/powerpoint/2010/main" val="38410975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8CDC7-28F7-1D6A-7A56-36E37E17A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AA2E9-5398-D956-8B0D-BC6D7985C3F3}"/>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Receiving Secure Materials</a:t>
            </a:r>
            <a:endParaRPr lang="en-US" dirty="0"/>
          </a:p>
        </p:txBody>
      </p:sp>
      <p:sp>
        <p:nvSpPr>
          <p:cNvPr id="5" name="Slide Number Placeholder 4">
            <a:extLst>
              <a:ext uri="{FF2B5EF4-FFF2-40B4-BE49-F238E27FC236}">
                <a16:creationId xmlns:a16="http://schemas.microsoft.com/office/drawing/2014/main" id="{ED5585FD-CA10-F6D6-A325-E692EA94D3FA}"/>
              </a:ext>
            </a:extLst>
          </p:cNvPr>
          <p:cNvSpPr>
            <a:spLocks noGrp="1"/>
          </p:cNvSpPr>
          <p:nvPr>
            <p:ph type="sldNum" sz="quarter" idx="12"/>
          </p:nvPr>
        </p:nvSpPr>
        <p:spPr/>
        <p:txBody>
          <a:bodyPr/>
          <a:lstStyle/>
          <a:p>
            <a:fld id="{B24F5015-3417-4B27-A586-E4CCF4D77832}" type="slidenum">
              <a:rPr lang="en-US" smtClean="0"/>
              <a:t>35</a:t>
            </a:fld>
            <a:endParaRPr lang="en-US" dirty="0"/>
          </a:p>
        </p:txBody>
      </p:sp>
    </p:spTree>
    <p:extLst>
      <p:ext uri="{BB962C8B-B14F-4D97-AF65-F5344CB8AC3E}">
        <p14:creationId xmlns:p14="http://schemas.microsoft.com/office/powerpoint/2010/main" val="34242910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Booklets for large print and braille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The large print and braille booklets are the only printed assessment booklets sent to districts/schools.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SACs should take inventory immediately upon receipt of materials. </a:t>
            </a:r>
          </a:p>
          <a:p>
            <a:pPr marL="285750" indent="-285750">
              <a:buFont typeface="Arial" panose="020B0604020202020204" pitchFamily="34" charset="0"/>
              <a:buChar char="•"/>
            </a:pPr>
            <a:r>
              <a:rPr lang="en-US" sz="3000" dirty="0"/>
              <a:t>Maintain copies of inventory lists.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Test security and accounting of materials are of u</a:t>
            </a:r>
            <a:r>
              <a:rPr lang="en-US" sz="3000" dirty="0"/>
              <a:t>tmost importance.</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Consult DAC and SAC checklists located in HAC.</a:t>
            </a: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36196117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F1874-7788-F68E-48C7-4AEAB50E4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FA28B-A6BB-7D9B-2F1C-DE76DC039EBF}"/>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Secure Materials</a:t>
            </a:r>
            <a:endParaRPr lang="en-US" dirty="0"/>
          </a:p>
        </p:txBody>
      </p:sp>
      <p:sp>
        <p:nvSpPr>
          <p:cNvPr id="5" name="Slide Number Placeholder 4">
            <a:extLst>
              <a:ext uri="{FF2B5EF4-FFF2-40B4-BE49-F238E27FC236}">
                <a16:creationId xmlns:a16="http://schemas.microsoft.com/office/drawing/2014/main" id="{E6F55F64-AC3F-3E48-1CDD-8EC5731A59A6}"/>
              </a:ext>
            </a:extLst>
          </p:cNvPr>
          <p:cNvSpPr>
            <a:spLocks noGrp="1"/>
          </p:cNvSpPr>
          <p:nvPr>
            <p:ph type="sldNum" sz="quarter" idx="12"/>
          </p:nvPr>
        </p:nvSpPr>
        <p:spPr/>
        <p:txBody>
          <a:bodyPr/>
          <a:lstStyle/>
          <a:p>
            <a:fld id="{B24F5015-3417-4B27-A586-E4CCF4D77832}" type="slidenum">
              <a:rPr lang="en-US" smtClean="0"/>
              <a:t>37</a:t>
            </a:fld>
            <a:endParaRPr lang="en-US" dirty="0"/>
          </a:p>
        </p:txBody>
      </p:sp>
    </p:spTree>
    <p:extLst>
      <p:ext uri="{BB962C8B-B14F-4D97-AF65-F5344CB8AC3E}">
        <p14:creationId xmlns:p14="http://schemas.microsoft.com/office/powerpoint/2010/main" val="14303862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Storage of Secure Materials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Secure materials should </a:t>
            </a:r>
            <a:r>
              <a:rPr lang="en-US" sz="3000" dirty="0"/>
              <a:t>be stored in locked cabinets/storage room with limited access.</a:t>
            </a:r>
          </a:p>
          <a:p>
            <a:pPr marL="285750" indent="-285750">
              <a:buFont typeface="Arial" panose="020B0604020202020204" pitchFamily="34" charset="0"/>
              <a:buChar char="•"/>
            </a:pPr>
            <a:r>
              <a:rPr lang="en-US" sz="3000" dirty="0"/>
              <a:t>Maintain a list of those with access to the space.  </a:t>
            </a:r>
          </a:p>
          <a:p>
            <a:pPr marL="285750" indent="-285750">
              <a:buFont typeface="Arial" panose="020B0604020202020204" pitchFamily="34" charset="0"/>
              <a:buChar char="•"/>
            </a:pPr>
            <a:r>
              <a:rPr lang="en-US" sz="3000" dirty="0"/>
              <a:t>Anyone with access to the secure storage area, including keys, needs to attend SAC training of All Involved with Test Administration and sign the appropriate test security certificate.</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38</a:t>
            </a:fld>
            <a:endParaRPr lang="en-US" dirty="0"/>
          </a:p>
        </p:txBody>
      </p:sp>
    </p:spTree>
    <p:extLst>
      <p:ext uri="{BB962C8B-B14F-4D97-AF65-F5344CB8AC3E}">
        <p14:creationId xmlns:p14="http://schemas.microsoft.com/office/powerpoint/2010/main" val="25721831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Printing Test Tickets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When SACs print test tickets, a unique ticket for each section or module will print. This prevents students from logging into the incorrect section or module.</a:t>
            </a:r>
          </a:p>
          <a:p>
            <a:pPr marL="285750" indent="-285750">
              <a:buFont typeface="Arial" panose="020B0604020202020204" pitchFamily="34" charset="0"/>
              <a:buChar char="•"/>
            </a:pPr>
            <a:r>
              <a:rPr lang="en-US" sz="3000" dirty="0"/>
              <a:t>SACs should separate test tickets by section or module according to the TA.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2868226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42105642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2FB4-CB9A-15B3-D602-FAF525EF0E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3DE84-D8B7-C481-ED2C-005D9A0CF75A}"/>
              </a:ext>
            </a:extLst>
          </p:cNvPr>
          <p:cNvSpPr>
            <a:spLocks noGrp="1"/>
          </p:cNvSpPr>
          <p:nvPr>
            <p:ph type="title"/>
          </p:nvPr>
        </p:nvSpPr>
        <p:spPr/>
        <p:txBody>
          <a:bodyPr/>
          <a:lstStyle/>
          <a:p>
            <a:r>
              <a:rPr lang="en-US" dirty="0"/>
              <a:t>Distribution and Collection of </a:t>
            </a:r>
            <a:br>
              <a:rPr lang="en-US" dirty="0"/>
            </a:br>
            <a:r>
              <a:rPr lang="en-US" dirty="0"/>
              <a:t>Secure Materials</a:t>
            </a:r>
          </a:p>
        </p:txBody>
      </p:sp>
      <p:sp>
        <p:nvSpPr>
          <p:cNvPr id="3" name="Content Placeholder 2">
            <a:extLst>
              <a:ext uri="{FF2B5EF4-FFF2-40B4-BE49-F238E27FC236}">
                <a16:creationId xmlns:a16="http://schemas.microsoft.com/office/drawing/2014/main" id="{CD056214-AD4E-E971-C0B0-5BD9AB676CA1}"/>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SACs should: </a:t>
            </a:r>
          </a:p>
          <a:p>
            <a:pPr marL="285750" indent="-285750"/>
            <a:r>
              <a:rPr lang="en-US" sz="3000" dirty="0"/>
              <a:t>Distribute only the test tickets needed for that specific test session to </a:t>
            </a:r>
            <a:r>
              <a:rPr lang="en-US" sz="3000" dirty="0" err="1"/>
              <a:t>TAs.</a:t>
            </a:r>
            <a:r>
              <a:rPr lang="en-US" sz="3000" dirty="0"/>
              <a:t>   </a:t>
            </a:r>
          </a:p>
          <a:p>
            <a:pPr marL="285750" indent="-285750">
              <a:buFont typeface="Arial" panose="020B0604020202020204" pitchFamily="34" charset="0"/>
              <a:buChar char="•"/>
            </a:pPr>
            <a:r>
              <a:rPr lang="en-US" sz="3000" dirty="0"/>
              <a:t>Have TAs count all test tickets prior to signing the sign out/sign in sheet when distributing tickets and when collecting tickets.</a:t>
            </a:r>
          </a:p>
          <a:p>
            <a:pPr marL="285750" indent="-285750">
              <a:buFont typeface="Arial" panose="020B0604020202020204" pitchFamily="34" charset="0"/>
              <a:buChar char="•"/>
            </a:pPr>
            <a:r>
              <a:rPr lang="en-US" sz="3000" dirty="0"/>
              <a:t>Maintain copies of sign out/sign in sheets.</a:t>
            </a:r>
          </a:p>
          <a:p>
            <a:pPr marL="285750" indent="-285750"/>
            <a:r>
              <a:rPr lang="en-US" sz="3000" dirty="0">
                <a:latin typeface="Arial" panose="020B0604020202020204" pitchFamily="34" charset="0"/>
                <a:cs typeface="Arial" panose="020B0604020202020204" pitchFamily="34" charset="0"/>
              </a:rPr>
              <a:t>Understand that test security and accounting of materials are of u</a:t>
            </a:r>
            <a:r>
              <a:rPr lang="en-US" sz="3000" dirty="0"/>
              <a:t>tmost importance.</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1BEAFA39-E5C4-EE60-A97B-6CF2DAC5851E}"/>
              </a:ext>
            </a:extLst>
          </p:cNvPr>
          <p:cNvSpPr>
            <a:spLocks noGrp="1"/>
          </p:cNvSpPr>
          <p:nvPr>
            <p:ph type="sldNum" sz="quarter" idx="12"/>
          </p:nvPr>
        </p:nvSpPr>
        <p:spPr/>
        <p:txBody>
          <a:bodyPr/>
          <a:lstStyle/>
          <a:p>
            <a:fld id="{B24F5015-3417-4B27-A586-E4CCF4D77832}" type="slidenum">
              <a:rPr lang="en-US" smtClean="0"/>
              <a:t>40</a:t>
            </a:fld>
            <a:endParaRPr lang="en-US" dirty="0"/>
          </a:p>
        </p:txBody>
      </p:sp>
    </p:spTree>
    <p:extLst>
      <p:ext uri="{BB962C8B-B14F-4D97-AF65-F5344CB8AC3E}">
        <p14:creationId xmlns:p14="http://schemas.microsoft.com/office/powerpoint/2010/main" val="6706058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0F9C2-54D3-6282-1135-67A203242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2E57CB-BA7F-2AEB-7FAE-228D6DCF9CB4}"/>
              </a:ext>
            </a:extLst>
          </p:cNvPr>
          <p:cNvSpPr>
            <a:spLocks noGrp="1"/>
          </p:cNvSpPr>
          <p:nvPr>
            <p:ph type="title"/>
          </p:nvPr>
        </p:nvSpPr>
        <p:spPr/>
        <p:txBody>
          <a:bodyPr>
            <a:normAutofit/>
          </a:bodyPr>
          <a:lstStyle/>
          <a:p>
            <a:r>
              <a:rPr lang="en-US" dirty="0"/>
              <a:t>All those involved with testing </a:t>
            </a:r>
            <a:br>
              <a:rPr lang="en-US" dirty="0"/>
            </a:br>
            <a:r>
              <a:rPr lang="en-US" dirty="0"/>
              <a:t>should: </a:t>
            </a:r>
          </a:p>
        </p:txBody>
      </p:sp>
      <p:sp>
        <p:nvSpPr>
          <p:cNvPr id="3" name="Content Placeholder 2">
            <a:extLst>
              <a:ext uri="{FF2B5EF4-FFF2-40B4-BE49-F238E27FC236}">
                <a16:creationId xmlns:a16="http://schemas.microsoft.com/office/drawing/2014/main" id="{60623C7F-D2D1-AF1E-5A7F-2B255AC480B0}"/>
              </a:ext>
            </a:extLst>
          </p:cNvPr>
          <p:cNvSpPr>
            <a:spLocks noGrp="1"/>
          </p:cNvSpPr>
          <p:nvPr>
            <p:ph idx="1"/>
          </p:nvPr>
        </p:nvSpPr>
        <p:spPr/>
        <p:txBody>
          <a:bodyPr>
            <a:normAutofit/>
          </a:bodyPr>
          <a:lstStyle/>
          <a:p>
            <a:pPr marL="285750" indent="-285750"/>
            <a:r>
              <a:rPr lang="en-US" sz="3000" dirty="0"/>
              <a:t>Know that students receive a unique test ticket for each section or module – this prevents students from logging into the incorrect section or module.</a:t>
            </a:r>
          </a:p>
          <a:p>
            <a:pPr marL="285750" indent="-285750">
              <a:buFont typeface="Arial" panose="020B0604020202020204" pitchFamily="34" charset="0"/>
              <a:buChar char="•"/>
            </a:pPr>
            <a:r>
              <a:rPr lang="en-US" sz="3000" dirty="0"/>
              <a:t>Understand that test tickets are secure materials.</a:t>
            </a:r>
          </a:p>
          <a:p>
            <a:pPr marL="285750" indent="-285750"/>
            <a:r>
              <a:rPr lang="en-US" sz="3000" dirty="0"/>
              <a:t>Treat test tickets the same as test booklets in terms of test security. </a:t>
            </a:r>
          </a:p>
          <a:p>
            <a:pPr marL="285750" indent="-285750">
              <a:buFont typeface="Arial" panose="020B0604020202020204" pitchFamily="34" charset="0"/>
              <a:buChar char="•"/>
            </a:pPr>
            <a:r>
              <a:rPr lang="en-US" sz="3000" dirty="0"/>
              <a:t>Maintain security of test tickets, a print on demand document, a large print booklet and a braille booklet at all times. </a:t>
            </a:r>
          </a:p>
        </p:txBody>
      </p:sp>
      <p:sp>
        <p:nvSpPr>
          <p:cNvPr id="5" name="Slide Number Placeholder 4">
            <a:extLst>
              <a:ext uri="{FF2B5EF4-FFF2-40B4-BE49-F238E27FC236}">
                <a16:creationId xmlns:a16="http://schemas.microsoft.com/office/drawing/2014/main" id="{0FF3555F-DB59-90D7-7001-165748F1B294}"/>
              </a:ext>
            </a:extLst>
          </p:cNvPr>
          <p:cNvSpPr>
            <a:spLocks noGrp="1"/>
          </p:cNvSpPr>
          <p:nvPr>
            <p:ph type="sldNum" sz="quarter" idx="12"/>
          </p:nvPr>
        </p:nvSpPr>
        <p:spPr/>
        <p:txBody>
          <a:bodyPr/>
          <a:lstStyle/>
          <a:p>
            <a:fld id="{B24F5015-3417-4B27-A586-E4CCF4D77832}" type="slidenum">
              <a:rPr lang="en-US" smtClean="0"/>
              <a:t>41</a:t>
            </a:fld>
            <a:endParaRPr lang="en-US" dirty="0"/>
          </a:p>
        </p:txBody>
      </p:sp>
    </p:spTree>
    <p:extLst>
      <p:ext uri="{BB962C8B-B14F-4D97-AF65-F5344CB8AC3E}">
        <p14:creationId xmlns:p14="http://schemas.microsoft.com/office/powerpoint/2010/main" val="18443572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3B2B1-34A3-4A37-E2C4-53359276F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0B02E-E9E1-2ECC-35AD-DFFE60AB9540}"/>
              </a:ext>
            </a:extLst>
          </p:cNvPr>
          <p:cNvSpPr>
            <a:spLocks noGrp="1"/>
          </p:cNvSpPr>
          <p:nvPr>
            <p:ph type="title"/>
          </p:nvPr>
        </p:nvSpPr>
        <p:spPr/>
        <p:txBody>
          <a:bodyPr>
            <a:normAutofit/>
          </a:bodyPr>
          <a:lstStyle/>
          <a:p>
            <a:r>
              <a:rPr lang="en-US" dirty="0"/>
              <a:t>Print on Demand Materials</a:t>
            </a:r>
          </a:p>
        </p:txBody>
      </p:sp>
      <p:sp>
        <p:nvSpPr>
          <p:cNvPr id="3" name="Content Placeholder 2">
            <a:extLst>
              <a:ext uri="{FF2B5EF4-FFF2-40B4-BE49-F238E27FC236}">
                <a16:creationId xmlns:a16="http://schemas.microsoft.com/office/drawing/2014/main" id="{AE7F1BE8-F538-BB04-508F-BF06ECBE1F88}"/>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Print on demand booklets are secure materials</a:t>
            </a:r>
          </a:p>
          <a:p>
            <a:pPr marL="285750" indent="-285750">
              <a:buFont typeface="Arial" panose="020B0604020202020204" pitchFamily="34" charset="0"/>
              <a:buChar char="•"/>
            </a:pPr>
            <a:r>
              <a:rPr lang="en-US" sz="3000" dirty="0"/>
              <a:t>Follow all PDE directions regarding print on demand</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PDE </a:t>
            </a:r>
            <a:r>
              <a:rPr lang="en-US" sz="3000" dirty="0"/>
              <a:t>strongly recommends that schools d</a:t>
            </a:r>
            <a:r>
              <a:rPr lang="en-US" sz="3000" dirty="0">
                <a:latin typeface="Arial" panose="020B0604020202020204" pitchFamily="34" charset="0"/>
                <a:cs typeface="Arial" panose="020B0604020202020204" pitchFamily="34" charset="0"/>
              </a:rPr>
              <a:t>istribute a single section or module </a:t>
            </a:r>
            <a:r>
              <a:rPr lang="en-US" sz="3000" dirty="0"/>
              <a:t>of the prin</a:t>
            </a:r>
            <a:r>
              <a:rPr lang="en-US" sz="3000" dirty="0">
                <a:latin typeface="Arial" panose="020B0604020202020204" pitchFamily="34" charset="0"/>
                <a:cs typeface="Arial" panose="020B0604020202020204" pitchFamily="34" charset="0"/>
              </a:rPr>
              <a:t>t on </a:t>
            </a:r>
            <a:r>
              <a:rPr lang="en-US" sz="3000" dirty="0"/>
              <a:t>d</a:t>
            </a:r>
            <a:r>
              <a:rPr lang="en-US" sz="3000" dirty="0">
                <a:latin typeface="Arial" panose="020B0604020202020204" pitchFamily="34" charset="0"/>
                <a:cs typeface="Arial" panose="020B0604020202020204" pitchFamily="34" charset="0"/>
              </a:rPr>
              <a:t>emand booklet to the student during testing. For example, if the student is completing ELA section 3, the TA should only receive ELA section 3 pages of the document. </a:t>
            </a:r>
          </a:p>
          <a:p>
            <a:pPr marL="0" indent="0">
              <a:buNone/>
            </a:pPr>
            <a:endParaRPr lang="en-US" dirty="0"/>
          </a:p>
        </p:txBody>
      </p:sp>
      <p:sp>
        <p:nvSpPr>
          <p:cNvPr id="5" name="Slide Number Placeholder 4">
            <a:extLst>
              <a:ext uri="{FF2B5EF4-FFF2-40B4-BE49-F238E27FC236}">
                <a16:creationId xmlns:a16="http://schemas.microsoft.com/office/drawing/2014/main" id="{A04E440E-20DB-6833-B917-7A8D698D89C4}"/>
              </a:ext>
            </a:extLst>
          </p:cNvPr>
          <p:cNvSpPr>
            <a:spLocks noGrp="1"/>
          </p:cNvSpPr>
          <p:nvPr>
            <p:ph type="sldNum" sz="quarter" idx="12"/>
          </p:nvPr>
        </p:nvSpPr>
        <p:spPr/>
        <p:txBody>
          <a:bodyPr/>
          <a:lstStyle/>
          <a:p>
            <a:fld id="{B24F5015-3417-4B27-A586-E4CCF4D77832}" type="slidenum">
              <a:rPr lang="en-US" smtClean="0"/>
              <a:t>42</a:t>
            </a:fld>
            <a:endParaRPr lang="en-US" dirty="0"/>
          </a:p>
        </p:txBody>
      </p:sp>
    </p:spTree>
    <p:extLst>
      <p:ext uri="{BB962C8B-B14F-4D97-AF65-F5344CB8AC3E}">
        <p14:creationId xmlns:p14="http://schemas.microsoft.com/office/powerpoint/2010/main" val="38218819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a:p>
        </p:txBody>
      </p:sp>
    </p:spTree>
    <p:extLst>
      <p:ext uri="{BB962C8B-B14F-4D97-AF65-F5344CB8AC3E}">
        <p14:creationId xmlns:p14="http://schemas.microsoft.com/office/powerpoint/2010/main" val="31395627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fontScale="90000"/>
          </a:bodyPr>
          <a:lstStyle/>
          <a:p>
            <a:r>
              <a:rPr lang="en-US" dirty="0"/>
              <a:t> </a:t>
            </a:r>
            <a:br>
              <a:rPr lang="en-US" dirty="0"/>
            </a:br>
            <a:r>
              <a:rPr lang="en-US" sz="4900" dirty="0"/>
              <a:t>Unique Accommodation </a:t>
            </a:r>
            <a:br>
              <a:rPr lang="en-US" sz="4900" dirty="0"/>
            </a:br>
            <a:r>
              <a:rPr lang="en-US" sz="4900" dirty="0"/>
              <a:t>Assurance Process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latin typeface="Arial" panose="020B0604020202020204" pitchFamily="34" charset="0"/>
                <a:cs typeface="Arial" panose="020B0604020202020204" pitchFamily="34" charset="0"/>
              </a:rPr>
              <a:t>SACs submit a Unique Accommodation Assurance </a:t>
            </a:r>
            <a:r>
              <a:rPr lang="en-US" sz="3000" dirty="0"/>
              <a:t>only for a student needing an accommodation indicated in Table A of the Accommodations Manual </a:t>
            </a:r>
          </a:p>
          <a:p>
            <a:pPr marL="285750" indent="-285750"/>
            <a:r>
              <a:rPr lang="en-US" sz="3000" dirty="0"/>
              <a:t>Submissions are due </a:t>
            </a:r>
            <a:r>
              <a:rPr lang="en-US" sz="3000" b="1" dirty="0"/>
              <a:t>at least 6 weeks prior to testing</a:t>
            </a:r>
          </a:p>
          <a:p>
            <a:pPr marL="742950" lvl="1" indent="-285750"/>
            <a:r>
              <a:rPr lang="en-US" sz="2700" b="1" dirty="0"/>
              <a:t>By March 9, 2026 for PSSA</a:t>
            </a:r>
          </a:p>
          <a:p>
            <a:pPr marL="742950" lvl="1" indent="-285750"/>
            <a:r>
              <a:rPr lang="en-US" sz="2700" b="1" dirty="0"/>
              <a:t>By April 30, 2026 for Keystone Exams</a:t>
            </a:r>
          </a:p>
          <a:p>
            <a:pPr marL="285750" indent="-285750"/>
            <a:r>
              <a:rPr lang="en-US" sz="3000" dirty="0"/>
              <a:t>PDE will contact the submitter only if there are questions or concerns </a:t>
            </a:r>
          </a:p>
          <a:p>
            <a:pPr marL="285750" indent="-285750"/>
            <a:r>
              <a:rPr lang="en-US" sz="3000" dirty="0"/>
              <a:t>Email: </a:t>
            </a:r>
            <a:r>
              <a:rPr lang="en-US" sz="3000" dirty="0">
                <a:hlinkClick r:id="rId3"/>
              </a:rPr>
              <a:t>ra-eduniqueaccom@pa.gov</a:t>
            </a:r>
            <a:endParaRPr lang="en-US" sz="3000" dirty="0">
              <a:effectLst/>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dirty="0"/>
          </a:p>
        </p:txBody>
      </p:sp>
    </p:spTree>
    <p:extLst>
      <p:ext uri="{BB962C8B-B14F-4D97-AF65-F5344CB8AC3E}">
        <p14:creationId xmlns:p14="http://schemas.microsoft.com/office/powerpoint/2010/main" val="28986087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SACs will then: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000" dirty="0"/>
              <a:t>Enter the embedded accommodation for the student into platform.</a:t>
            </a:r>
          </a:p>
          <a:p>
            <a:pPr marL="285750" indent="-285750">
              <a:buFont typeface="Arial" panose="020B0604020202020204" pitchFamily="34" charset="0"/>
              <a:buChar char="•"/>
            </a:pPr>
            <a:r>
              <a:rPr lang="en-US" sz="3000" dirty="0"/>
              <a:t>Verify the accommodation has been entered for the student on the printed roster. </a:t>
            </a:r>
          </a:p>
          <a:p>
            <a:pPr marL="285750" indent="-285750"/>
            <a:r>
              <a:rPr lang="en-US" sz="3000" dirty="0"/>
              <a:t>Provide TAs with the roster at least a week in advance.</a:t>
            </a:r>
          </a:p>
          <a:p>
            <a:pPr marL="285750" indent="-285750">
              <a:buFont typeface="Arial" panose="020B0604020202020204" pitchFamily="34" charset="0"/>
              <a:buChar char="•"/>
            </a:pPr>
            <a:endParaRPr lang="en-US" sz="3000" dirty="0"/>
          </a:p>
          <a:p>
            <a:pPr marL="285750" indent="-285750"/>
            <a:endParaRPr lang="en-US" sz="3200" dirty="0"/>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endParaRPr lang="en-US" sz="33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dirty="0"/>
          </a:p>
        </p:txBody>
      </p:sp>
    </p:spTree>
    <p:extLst>
      <p:ext uri="{BB962C8B-B14F-4D97-AF65-F5344CB8AC3E}">
        <p14:creationId xmlns:p14="http://schemas.microsoft.com/office/powerpoint/2010/main" val="3826465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Rosters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For a student needing an accommodation, TAs should ensure the proper accommodation is noted on the roster.</a:t>
            </a:r>
          </a:p>
          <a:p>
            <a:pPr marL="285750" indent="-285750"/>
            <a:r>
              <a:rPr lang="en-US" sz="3000" dirty="0"/>
              <a:t>TAs should not allow a student to begin the assessment if the accommodation is not listed. The SAC must edit and reprint the test ticket after the accommodation has been added.</a:t>
            </a:r>
          </a:p>
          <a:p>
            <a:pPr marL="285750" indent="-285750">
              <a:buFont typeface="Arial" panose="020B0604020202020204" pitchFamily="34" charset="0"/>
              <a:buChar char="•"/>
            </a:pPr>
            <a:r>
              <a:rPr lang="en-US" sz="3000" dirty="0"/>
              <a:t>TAs should ensure the student receives the proper accommodation.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46</a:t>
            </a:fld>
            <a:endParaRPr lang="en-US"/>
          </a:p>
        </p:txBody>
      </p:sp>
    </p:spTree>
    <p:extLst>
      <p:ext uri="{BB962C8B-B14F-4D97-AF65-F5344CB8AC3E}">
        <p14:creationId xmlns:p14="http://schemas.microsoft.com/office/powerpoint/2010/main" val="30332788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Guidelines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effectLst/>
              </a:rPr>
              <a:t>SAC must ensure all TAs providing </a:t>
            </a:r>
            <a:r>
              <a:rPr lang="en-US" sz="3000" dirty="0"/>
              <a:t>the</a:t>
            </a:r>
            <a:r>
              <a:rPr lang="en-US" sz="3000" dirty="0">
                <a:effectLst/>
              </a:rPr>
              <a:t> read aloud, the scribing or the transcribing accommodation to a student follow the Read Aloud and Scribing and Transcription Guidelines for Operational Assessments </a:t>
            </a:r>
          </a:p>
          <a:p>
            <a:pPr marL="285750" indent="-285750">
              <a:buFont typeface="Arial" panose="020B0604020202020204" pitchFamily="34" charset="0"/>
              <a:buChar char="•"/>
            </a:pPr>
            <a:r>
              <a:rPr lang="en-US" sz="3000" dirty="0">
                <a:effectLst/>
              </a:rPr>
              <a:t>SACs must ensure any device approved to provide an accommodation is in lockdown mode prior to the beginning of the test session</a:t>
            </a:r>
          </a:p>
          <a:p>
            <a:pPr marL="285750" indent="-285750">
              <a:buFont typeface="Arial" panose="020B0604020202020204" pitchFamily="34" charset="0"/>
              <a:buChar char="•"/>
            </a:pPr>
            <a:r>
              <a:rPr lang="en-US" sz="3000" dirty="0"/>
              <a:t>Consult the </a:t>
            </a:r>
            <a:r>
              <a:rPr lang="en-US" sz="30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000" dirty="0">
                <a:solidFill>
                  <a:srgbClr val="0070C0"/>
                </a:solidFill>
                <a:effectLst/>
              </a:rPr>
              <a:t> </a:t>
            </a:r>
            <a:r>
              <a:rPr lang="en-US" sz="30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a:p>
        </p:txBody>
      </p:sp>
    </p:spTree>
    <p:extLst>
      <p:ext uri="{BB962C8B-B14F-4D97-AF65-F5344CB8AC3E}">
        <p14:creationId xmlns:p14="http://schemas.microsoft.com/office/powerpoint/2010/main" val="21750312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7A359-7294-6C3C-5C7C-27141DAE6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861D8-134A-2725-056B-16938D234284}"/>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Transcribing a Student’s Responses</a:t>
            </a:r>
            <a:endParaRPr lang="en-US" dirty="0"/>
          </a:p>
        </p:txBody>
      </p:sp>
      <p:sp>
        <p:nvSpPr>
          <p:cNvPr id="5" name="Slide Number Placeholder 4">
            <a:extLst>
              <a:ext uri="{FF2B5EF4-FFF2-40B4-BE49-F238E27FC236}">
                <a16:creationId xmlns:a16="http://schemas.microsoft.com/office/drawing/2014/main" id="{35251A51-FA1B-7A00-F10D-88BB992FFA4F}"/>
              </a:ext>
            </a:extLst>
          </p:cNvPr>
          <p:cNvSpPr>
            <a:spLocks noGrp="1"/>
          </p:cNvSpPr>
          <p:nvPr>
            <p:ph type="sldNum" sz="quarter" idx="12"/>
          </p:nvPr>
        </p:nvSpPr>
        <p:spPr/>
        <p:txBody>
          <a:bodyPr/>
          <a:lstStyle/>
          <a:p>
            <a:fld id="{B24F5015-3417-4B27-A586-E4CCF4D77832}" type="slidenum">
              <a:rPr lang="en-US" smtClean="0"/>
              <a:t>48</a:t>
            </a:fld>
            <a:endParaRPr lang="en-US" dirty="0"/>
          </a:p>
        </p:txBody>
      </p:sp>
    </p:spTree>
    <p:extLst>
      <p:ext uri="{BB962C8B-B14F-4D97-AF65-F5344CB8AC3E}">
        <p14:creationId xmlns:p14="http://schemas.microsoft.com/office/powerpoint/2010/main" val="16852258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6392B-F106-57DF-3B60-A052E76ED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1FF8B-4F62-FAD5-79C4-E8638B457DA9}"/>
              </a:ext>
            </a:extLst>
          </p:cNvPr>
          <p:cNvSpPr>
            <a:spLocks noGrp="1"/>
          </p:cNvSpPr>
          <p:nvPr>
            <p:ph type="title"/>
          </p:nvPr>
        </p:nvSpPr>
        <p:spPr/>
        <p:txBody>
          <a:bodyPr>
            <a:normAutofit/>
          </a:bodyPr>
          <a:lstStyle/>
          <a:p>
            <a:r>
              <a:rPr lang="en-US" dirty="0"/>
              <a:t>Handling Transcriptions </a:t>
            </a:r>
          </a:p>
        </p:txBody>
      </p:sp>
      <p:sp>
        <p:nvSpPr>
          <p:cNvPr id="3" name="Content Placeholder 2">
            <a:extLst>
              <a:ext uri="{FF2B5EF4-FFF2-40B4-BE49-F238E27FC236}">
                <a16:creationId xmlns:a16="http://schemas.microsoft.com/office/drawing/2014/main" id="{65A999CA-6B94-EFF8-EAA9-8C660ADA04F8}"/>
              </a:ext>
            </a:extLst>
          </p:cNvPr>
          <p:cNvSpPr>
            <a:spLocks noGrp="1"/>
          </p:cNvSpPr>
          <p:nvPr>
            <p:ph idx="1"/>
          </p:nvPr>
        </p:nvSpPr>
        <p:spPr/>
        <p:txBody>
          <a:bodyPr>
            <a:normAutofit/>
          </a:bodyPr>
          <a:lstStyle/>
          <a:p>
            <a:r>
              <a:rPr lang="en-US" sz="3000" dirty="0"/>
              <a:t>SACs should consult the Accommodations Guidelines. </a:t>
            </a:r>
          </a:p>
          <a:p>
            <a:r>
              <a:rPr lang="en-US" sz="3000" dirty="0"/>
              <a:t>A student’s responses for large print, braille and print on demand tests are transcribed by two adults:</a:t>
            </a:r>
          </a:p>
          <a:p>
            <a:pPr lvl="1"/>
            <a:r>
              <a:rPr lang="en-US" sz="2700" dirty="0"/>
              <a:t>Either the SAC and a TA who has completed the PSTAT and been trained by the SAC or</a:t>
            </a:r>
          </a:p>
          <a:p>
            <a:pPr lvl="1"/>
            <a:r>
              <a:rPr lang="en-US" sz="2700" dirty="0"/>
              <a:t>Two TAs who have completed the PSTAT and been trained by the SAC. </a:t>
            </a:r>
          </a:p>
          <a:p>
            <a:pPr lvl="1"/>
            <a:r>
              <a:rPr lang="en-US" sz="2700" dirty="0"/>
              <a:t>One serves as witness and one handles the transcription </a:t>
            </a:r>
          </a:p>
        </p:txBody>
      </p:sp>
      <p:sp>
        <p:nvSpPr>
          <p:cNvPr id="4" name="Slide Number Placeholder 3">
            <a:extLst>
              <a:ext uri="{FF2B5EF4-FFF2-40B4-BE49-F238E27FC236}">
                <a16:creationId xmlns:a16="http://schemas.microsoft.com/office/drawing/2014/main" id="{DA6EF187-D218-1326-2A41-723631FF39C0}"/>
              </a:ext>
            </a:extLst>
          </p:cNvPr>
          <p:cNvSpPr>
            <a:spLocks noGrp="1"/>
          </p:cNvSpPr>
          <p:nvPr>
            <p:ph type="sldNum" sz="quarter" idx="12"/>
          </p:nvPr>
        </p:nvSpPr>
        <p:spPr/>
        <p:txBody>
          <a:bodyPr/>
          <a:lstStyle/>
          <a:p>
            <a:fld id="{B24F5015-3417-4B27-A586-E4CCF4D77832}" type="slidenum">
              <a:rPr lang="en-US" smtClean="0"/>
              <a:t>49</a:t>
            </a:fld>
            <a:endParaRPr lang="en-US" dirty="0"/>
          </a:p>
        </p:txBody>
      </p:sp>
    </p:spTree>
    <p:extLst>
      <p:ext uri="{BB962C8B-B14F-4D97-AF65-F5344CB8AC3E}">
        <p14:creationId xmlns:p14="http://schemas.microsoft.com/office/powerpoint/2010/main" val="349353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Acronyms </a:t>
            </a:r>
          </a:p>
          <a:p>
            <a:pPr marL="285750" indent="-285750"/>
            <a:r>
              <a:rPr lang="en-US" sz="3000" dirty="0"/>
              <a:t>Changes for 2025 – 2026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District Assessment Schedule</a:t>
            </a:r>
          </a:p>
          <a:p>
            <a:pPr marL="285750" indent="-285750">
              <a:buFont typeface="Arial" panose="020B0604020202020204" pitchFamily="34" charset="0"/>
              <a:buChar char="•"/>
            </a:pPr>
            <a:r>
              <a:rPr lang="en-US" sz="3000" dirty="0"/>
              <a:t>Responsibilities of SACs</a:t>
            </a:r>
          </a:p>
          <a:p>
            <a:pPr marL="285750" indent="-285750">
              <a:buFont typeface="Arial" panose="020B0604020202020204" pitchFamily="34" charset="0"/>
              <a:buChar char="•"/>
            </a:pPr>
            <a:r>
              <a:rPr lang="en-US" sz="3000" dirty="0"/>
              <a:t>Receiving Secure Materials</a:t>
            </a:r>
          </a:p>
          <a:p>
            <a:pPr marL="285750" indent="-285750">
              <a:buFont typeface="Arial" panose="020B0604020202020204" pitchFamily="34" charset="0"/>
              <a:buChar char="•"/>
            </a:pPr>
            <a:r>
              <a:rPr lang="en-US" sz="3000" dirty="0"/>
              <a:t>Secure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dirty="0"/>
          </a:p>
        </p:txBody>
      </p:sp>
    </p:spTree>
    <p:extLst>
      <p:ext uri="{BB962C8B-B14F-4D97-AF65-F5344CB8AC3E}">
        <p14:creationId xmlns:p14="http://schemas.microsoft.com/office/powerpoint/2010/main" val="2544760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9F2B6-0A21-38C3-BE05-67E4A2008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E0603-8F61-5314-92B5-CFCE1C96E96C}"/>
              </a:ext>
            </a:extLst>
          </p:cNvPr>
          <p:cNvSpPr>
            <a:spLocks noGrp="1"/>
          </p:cNvSpPr>
          <p:nvPr>
            <p:ph type="title"/>
          </p:nvPr>
        </p:nvSpPr>
        <p:spPr/>
        <p:txBody>
          <a:bodyPr>
            <a:normAutofit/>
          </a:bodyPr>
          <a:lstStyle/>
          <a:p>
            <a:r>
              <a:rPr lang="en-US" dirty="0"/>
              <a:t>Additional Transcription Guidance </a:t>
            </a:r>
          </a:p>
        </p:txBody>
      </p:sp>
      <p:sp>
        <p:nvSpPr>
          <p:cNvPr id="3" name="Content Placeholder 2">
            <a:extLst>
              <a:ext uri="{FF2B5EF4-FFF2-40B4-BE49-F238E27FC236}">
                <a16:creationId xmlns:a16="http://schemas.microsoft.com/office/drawing/2014/main" id="{DA6D3451-7150-3F61-578A-DABA89726E57}"/>
              </a:ext>
            </a:extLst>
          </p:cNvPr>
          <p:cNvSpPr>
            <a:spLocks noGrp="1"/>
          </p:cNvSpPr>
          <p:nvPr>
            <p:ph idx="1"/>
          </p:nvPr>
        </p:nvSpPr>
        <p:spPr/>
        <p:txBody>
          <a:bodyPr>
            <a:normAutofit/>
          </a:bodyPr>
          <a:lstStyle/>
          <a:p>
            <a:r>
              <a:rPr lang="en-US" sz="3000" dirty="0"/>
              <a:t>The transcription may occur in the testing room so the student can review their work. Adults must not cue the student while transcribing. When this is not possible, the transcription can occur at a later time. The transcription must be completed as soon as possible and no longer than 24 hours after the student completed the section or module.</a:t>
            </a:r>
          </a:p>
          <a:p>
            <a:r>
              <a:rPr lang="en-US" sz="3000" dirty="0"/>
              <a:t>The student’s exact responses, including errors, are entered. </a:t>
            </a:r>
          </a:p>
          <a:p>
            <a:r>
              <a:rPr lang="en-US" sz="3000" dirty="0"/>
              <a:t>The test platform is open until 5pm each day of testing.</a:t>
            </a:r>
          </a:p>
        </p:txBody>
      </p:sp>
      <p:sp>
        <p:nvSpPr>
          <p:cNvPr id="4" name="Slide Number Placeholder 3">
            <a:extLst>
              <a:ext uri="{FF2B5EF4-FFF2-40B4-BE49-F238E27FC236}">
                <a16:creationId xmlns:a16="http://schemas.microsoft.com/office/drawing/2014/main" id="{E98DE81F-E86E-9AFF-6B47-861B092B4082}"/>
              </a:ext>
            </a:extLst>
          </p:cNvPr>
          <p:cNvSpPr>
            <a:spLocks noGrp="1"/>
          </p:cNvSpPr>
          <p:nvPr>
            <p:ph type="sldNum" sz="quarter" idx="12"/>
          </p:nvPr>
        </p:nvSpPr>
        <p:spPr/>
        <p:txBody>
          <a:bodyPr/>
          <a:lstStyle/>
          <a:p>
            <a:fld id="{B24F5015-3417-4B27-A586-E4CCF4D77832}" type="slidenum">
              <a:rPr lang="en-US" smtClean="0"/>
              <a:t>50</a:t>
            </a:fld>
            <a:endParaRPr lang="en-US" dirty="0"/>
          </a:p>
        </p:txBody>
      </p:sp>
    </p:spTree>
    <p:extLst>
      <p:ext uri="{BB962C8B-B14F-4D97-AF65-F5344CB8AC3E}">
        <p14:creationId xmlns:p14="http://schemas.microsoft.com/office/powerpoint/2010/main" val="24599593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A410D-7615-139A-1D19-8734549F8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81B2C-2273-BC09-EEC2-02E8978DD92B}"/>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C99FCD53-5A45-F446-EFAF-C7E4431CFF50}"/>
              </a:ext>
            </a:extLst>
          </p:cNvPr>
          <p:cNvSpPr>
            <a:spLocks noGrp="1"/>
          </p:cNvSpPr>
          <p:nvPr>
            <p:ph type="sldNum" sz="quarter" idx="12"/>
          </p:nvPr>
        </p:nvSpPr>
        <p:spPr/>
        <p:txBody>
          <a:bodyPr/>
          <a:lstStyle/>
          <a:p>
            <a:fld id="{B24F5015-3417-4B27-A586-E4CCF4D77832}" type="slidenum">
              <a:rPr lang="en-US" smtClean="0"/>
              <a:t>51</a:t>
            </a:fld>
            <a:endParaRPr lang="en-US" dirty="0"/>
          </a:p>
        </p:txBody>
      </p:sp>
    </p:spTree>
    <p:extLst>
      <p:ext uri="{BB962C8B-B14F-4D97-AF65-F5344CB8AC3E}">
        <p14:creationId xmlns:p14="http://schemas.microsoft.com/office/powerpoint/2010/main" val="38538451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All students in grades 3-8 participate in PSSA  in their enrolled grade level for federal accountability. </a:t>
            </a:r>
          </a:p>
          <a:p>
            <a:pPr marL="285750" indent="-285750"/>
            <a:r>
              <a:rPr lang="en-US" sz="3000" dirty="0"/>
              <a:t>All students complete the three Keystone Exams for federal accountability by the end of grade 11. PDE recommends that students take the Keystone Exam at the end of the Algebra I, Biology, or Literature course. Some students may not complete all three courses.</a:t>
            </a:r>
          </a:p>
          <a:p>
            <a:pPr marL="285750" indent="-285750"/>
            <a:r>
              <a:rPr lang="en-US" sz="3000" dirty="0" err="1"/>
              <a:t>Opt</a:t>
            </a:r>
            <a:r>
              <a:rPr lang="en-US" sz="3000" dirty="0"/>
              <a:t> outs exist only for religious objection.</a:t>
            </a:r>
          </a:p>
          <a:p>
            <a:pPr marL="285750" indent="-285750"/>
            <a:r>
              <a:rPr lang="en-US" sz="3000" dirty="0"/>
              <a:t>PASA must meet criteria.</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52</a:t>
            </a:fld>
            <a:endParaRPr lang="en-US" dirty="0"/>
          </a:p>
        </p:txBody>
      </p:sp>
    </p:spTree>
    <p:extLst>
      <p:ext uri="{BB962C8B-B14F-4D97-AF65-F5344CB8AC3E}">
        <p14:creationId xmlns:p14="http://schemas.microsoft.com/office/powerpoint/2010/main" val="34317760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ELA Assessments for EL Students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ELA or Keystone Literature Exam is optional for EL students with </a:t>
            </a:r>
            <a:r>
              <a:rPr lang="en-US" sz="3000" dirty="0"/>
              <a:t>fewer than 12 cumulative (not consecutive) months.  </a:t>
            </a:r>
          </a:p>
          <a:p>
            <a:pPr marL="342900" indent="-342900">
              <a:buSzPct val="125000"/>
              <a:defRPr/>
            </a:pPr>
            <a:r>
              <a:rPr lang="en-US" altLang="en-US" sz="3000" dirty="0">
                <a:ea typeface="Verdana"/>
                <a:cs typeface="Verdana" panose="020B0604030504040204" pitchFamily="34" charset="0"/>
              </a:rPr>
              <a:t>Scores for EL students in their first 12 months of enrollment in a U.S. school do not count for accountability, only for participation.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53</a:t>
            </a:fld>
            <a:endParaRPr lang="en-US" dirty="0"/>
          </a:p>
        </p:txBody>
      </p:sp>
    </p:spTree>
    <p:extLst>
      <p:ext uri="{BB962C8B-B14F-4D97-AF65-F5344CB8AC3E}">
        <p14:creationId xmlns:p14="http://schemas.microsoft.com/office/powerpoint/2010/main" val="32523871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6B33D-8609-C48F-FFB5-97A7DC040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24E46-8B3D-96BB-EA59-A1634897F31E}"/>
              </a:ext>
            </a:extLst>
          </p:cNvPr>
          <p:cNvSpPr>
            <a:spLocks noGrp="1"/>
          </p:cNvSpPr>
          <p:nvPr>
            <p:ph type="title"/>
          </p:nvPr>
        </p:nvSpPr>
        <p:spPr/>
        <p:txBody>
          <a:bodyPr>
            <a:normAutofit/>
          </a:bodyPr>
          <a:lstStyle/>
          <a:p>
            <a:r>
              <a:rPr lang="en-US" dirty="0"/>
              <a:t>Mathematics and Science </a:t>
            </a:r>
            <a:br>
              <a:rPr lang="en-US" dirty="0"/>
            </a:br>
            <a:r>
              <a:rPr lang="en-US" dirty="0"/>
              <a:t>Assessments for EL Students </a:t>
            </a:r>
          </a:p>
        </p:txBody>
      </p:sp>
      <p:sp>
        <p:nvSpPr>
          <p:cNvPr id="3" name="Content Placeholder 2">
            <a:extLst>
              <a:ext uri="{FF2B5EF4-FFF2-40B4-BE49-F238E27FC236}">
                <a16:creationId xmlns:a16="http://schemas.microsoft.com/office/drawing/2014/main" id="{9105003D-F16F-7567-6240-098142199201}"/>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Mathematics, PSSA Science, Keystone Algebra I Exam, and Keystone Biology Exam is mandatory for EL students in their first 12 total months of enrollment in a U.S. school. </a:t>
            </a:r>
          </a:p>
          <a:p>
            <a:pPr marL="342900" indent="-342900">
              <a:buSzPct val="125000"/>
              <a:defRPr/>
            </a:pPr>
            <a:r>
              <a:rPr lang="en-US" altLang="en-US" sz="3000" dirty="0">
                <a:latin typeface="Arial"/>
                <a:ea typeface="Verdana"/>
                <a:cs typeface="Verdana" panose="020B0604030504040204" pitchFamily="34" charset="0"/>
              </a:rPr>
              <a:t>Spanish versions of the assessments are available. </a:t>
            </a:r>
          </a:p>
          <a:p>
            <a:pPr marL="342900" indent="-342900">
              <a:buSzPct val="125000"/>
              <a:defRPr/>
            </a:pPr>
            <a:r>
              <a:rPr lang="en-US" altLang="en-US" sz="3000" dirty="0">
                <a:latin typeface="Arial"/>
                <a:ea typeface="Verdana"/>
                <a:cs typeface="Verdana" panose="020B0604030504040204" pitchFamily="34" charset="0"/>
              </a:rPr>
              <a:t>Students may use word-to-word translation dictionaries without definitions and without pictures.</a:t>
            </a:r>
          </a:p>
          <a:p>
            <a:pPr marL="342900" indent="-342900">
              <a:buSzPct val="125000"/>
              <a:defRPr/>
            </a:pPr>
            <a:r>
              <a:rPr lang="en-US" altLang="en-US" sz="3000" dirty="0">
                <a:latin typeface="Arial"/>
                <a:ea typeface="Verdana"/>
                <a:cs typeface="Verdana" panose="020B0604030504040204" pitchFamily="34" charset="0"/>
              </a:rPr>
              <a:t>LEAs can provide qualified interpreters/sight translators. Consult the </a:t>
            </a:r>
            <a:r>
              <a:rPr lang="en-US" altLang="en-US" sz="3000" dirty="0">
                <a:latin typeface="Arial"/>
                <a:ea typeface="Verdana"/>
                <a:cs typeface="Verdana" panose="020B0604030504040204" pitchFamily="34" charset="0"/>
                <a:hlinkClick r:id="rId3"/>
              </a:rPr>
              <a:t>Accommodations Guidelines for ELs</a:t>
            </a:r>
            <a:r>
              <a:rPr lang="en-US" altLang="en-US" sz="3000" dirty="0">
                <a:latin typeface="Arial"/>
                <a:ea typeface="Verdana"/>
                <a:cs typeface="Verdana" panose="020B0604030504040204" pitchFamily="34" charset="0"/>
              </a:rPr>
              <a:t>  </a:t>
            </a:r>
          </a:p>
          <a:p>
            <a:pPr marL="342900" indent="-342900">
              <a:buSzPct val="125000"/>
              <a:defRP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6EC677AB-6A9A-1447-A470-2193938B4901}"/>
              </a:ext>
            </a:extLst>
          </p:cNvPr>
          <p:cNvSpPr>
            <a:spLocks noGrp="1"/>
          </p:cNvSpPr>
          <p:nvPr>
            <p:ph type="sldNum" sz="quarter" idx="12"/>
          </p:nvPr>
        </p:nvSpPr>
        <p:spPr/>
        <p:txBody>
          <a:bodyPr/>
          <a:lstStyle/>
          <a:p>
            <a:fld id="{B24F5015-3417-4B27-A586-E4CCF4D77832}" type="slidenum">
              <a:rPr lang="en-US" smtClean="0"/>
              <a:t>54</a:t>
            </a:fld>
            <a:endParaRPr lang="en-US" dirty="0"/>
          </a:p>
        </p:txBody>
      </p:sp>
    </p:spTree>
    <p:extLst>
      <p:ext uri="{BB962C8B-B14F-4D97-AF65-F5344CB8AC3E}">
        <p14:creationId xmlns:p14="http://schemas.microsoft.com/office/powerpoint/2010/main" val="37670654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Special Cases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See the HAC for detailed information regarding: </a:t>
            </a:r>
          </a:p>
          <a:p>
            <a:pPr marL="742950" lvl="1" indent="-285750"/>
            <a:r>
              <a:rPr lang="en-US" sz="2700" dirty="0">
                <a:latin typeface="Arial" panose="020B0604020202020204" pitchFamily="34" charset="0"/>
                <a:cs typeface="Arial" panose="020B0604020202020204" pitchFamily="34" charset="0"/>
              </a:rPr>
              <a:t>PASA</a:t>
            </a:r>
          </a:p>
          <a:p>
            <a:pPr marL="742950" lvl="1" indent="-285750"/>
            <a:r>
              <a:rPr lang="en-US" sz="2700" dirty="0">
                <a:latin typeface="Arial" panose="020B0604020202020204" pitchFamily="34" charset="0"/>
                <a:cs typeface="Arial" panose="020B0604020202020204" pitchFamily="34" charset="0"/>
              </a:rPr>
              <a:t>Court/Agency placed students</a:t>
            </a:r>
          </a:p>
          <a:p>
            <a:pPr marL="742950" lvl="1" indent="-285750"/>
            <a:r>
              <a:rPr lang="en-US" sz="2700" dirty="0"/>
              <a:t>Student withdrawal/enrollment during testing window</a:t>
            </a:r>
          </a:p>
          <a:p>
            <a:pPr marL="742950" lvl="1" indent="-285750"/>
            <a:r>
              <a:rPr lang="en-US" sz="2700" dirty="0">
                <a:latin typeface="Arial" panose="020B0604020202020204" pitchFamily="34" charset="0"/>
                <a:cs typeface="Arial" panose="020B0604020202020204" pitchFamily="34" charset="0"/>
              </a:rPr>
              <a:t>Suspended and expelled students </a:t>
            </a:r>
          </a:p>
          <a:p>
            <a:pPr marL="742950" lvl="1" indent="-285750"/>
            <a:r>
              <a:rPr lang="en-US" sz="2700" dirty="0"/>
              <a:t>Home schooled students</a:t>
            </a:r>
          </a:p>
          <a:p>
            <a:pPr marL="742950" lvl="1" indent="-285750"/>
            <a:r>
              <a:rPr lang="en-US" sz="2700" dirty="0">
                <a:latin typeface="Arial" panose="020B0604020202020204" pitchFamily="34" charset="0"/>
                <a:cs typeface="Arial" panose="020B0604020202020204" pitchFamily="34" charset="0"/>
              </a:rPr>
              <a:t>First year English Learner students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dirty="0"/>
          </a:p>
        </p:txBody>
      </p:sp>
    </p:spTree>
    <p:extLst>
      <p:ext uri="{BB962C8B-B14F-4D97-AF65-F5344CB8AC3E}">
        <p14:creationId xmlns:p14="http://schemas.microsoft.com/office/powerpoint/2010/main" val="20611874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Required Documents for </a:t>
            </a:r>
            <a:br>
              <a:rPr lang="en-US" dirty="0"/>
            </a:br>
            <a:r>
              <a:rPr lang="en-US" dirty="0"/>
              <a:t>Religious Opt-outs</a:t>
            </a:r>
            <a:r>
              <a:rPr lang="en-US" sz="36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Written district procedures for religious opt out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Copies of parent requests to view the exams</a:t>
            </a:r>
          </a:p>
          <a:p>
            <a:pPr marL="285750" indent="-285750">
              <a:buFont typeface="Arial" panose="020B0604020202020204" pitchFamily="34" charset="0"/>
              <a:buChar char="•"/>
            </a:pPr>
            <a:r>
              <a:rPr lang="en-US" sz="3000" dirty="0"/>
              <a:t>Copies of parent signed confidentiality statements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Copies of written parent request</a:t>
            </a:r>
            <a:r>
              <a:rPr lang="en-US" sz="3000" dirty="0"/>
              <a:t>s to opt their child out of testing once exams have been viewed</a:t>
            </a: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dirty="0"/>
          </a:p>
        </p:txBody>
      </p:sp>
    </p:spTree>
    <p:extLst>
      <p:ext uri="{BB962C8B-B14F-4D97-AF65-F5344CB8AC3E}">
        <p14:creationId xmlns:p14="http://schemas.microsoft.com/office/powerpoint/2010/main" val="33633951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a:t>
            </a:r>
            <a:r>
              <a:rPr lang="en-US" dirty="0"/>
              <a:t>and Responsibilities </a:t>
            </a:r>
            <a:r>
              <a:rPr lang="en-US" sz="6000" dirty="0">
                <a:latin typeface="Arial" panose="020B0604020202020204" pitchFamily="34" charset="0"/>
                <a:cs typeface="Arial" panose="020B0604020202020204" pitchFamily="34" charset="0"/>
              </a:rPr>
              <a:t>of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dirty="0"/>
          </a:p>
        </p:txBody>
      </p:sp>
    </p:spTree>
    <p:extLst>
      <p:ext uri="{BB962C8B-B14F-4D97-AF65-F5344CB8AC3E}">
        <p14:creationId xmlns:p14="http://schemas.microsoft.com/office/powerpoint/2010/main" val="30234949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of TAs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Employed or contracted directly or indirectly including student teachers who are employed by LEA.</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Student teachers not employed by LEA may observe if they attend SAC training and complete the PSTAT. </a:t>
            </a:r>
            <a:endParaRPr lang="en-US" sz="30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Not forbidden from serving as TA by PDE or LEA.</a:t>
            </a:r>
          </a:p>
          <a:p>
            <a:pPr marL="285750" indent="-285750">
              <a:buFont typeface="Arial" panose="020B0604020202020204" pitchFamily="34" charset="0"/>
              <a:buChar char="•"/>
            </a:pPr>
            <a:r>
              <a:rPr lang="en-US" sz="3000" dirty="0"/>
              <a:t>TSS and PCA may not serve as TA or proctor.</a:t>
            </a:r>
            <a:r>
              <a:rPr lang="en-US" sz="30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58</a:t>
            </a:fld>
            <a:endParaRPr lang="en-US" dirty="0"/>
          </a:p>
        </p:txBody>
      </p:sp>
    </p:spTree>
    <p:extLst>
      <p:ext uri="{BB962C8B-B14F-4D97-AF65-F5344CB8AC3E}">
        <p14:creationId xmlns:p14="http://schemas.microsoft.com/office/powerpoint/2010/main" val="21038465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57808-246A-31D1-3682-C153DF894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DBF06-0930-807F-DCF9-6BA7029FE815}"/>
              </a:ext>
            </a:extLst>
          </p:cNvPr>
          <p:cNvSpPr>
            <a:spLocks noGrp="1"/>
          </p:cNvSpPr>
          <p:nvPr>
            <p:ph type="title"/>
          </p:nvPr>
        </p:nvSpPr>
        <p:spPr/>
        <p:txBody>
          <a:bodyPr>
            <a:normAutofit/>
          </a:bodyPr>
          <a:lstStyle/>
          <a:p>
            <a:r>
              <a:rPr lang="en-US" dirty="0"/>
              <a:t>Responsibilities of TAs</a:t>
            </a:r>
          </a:p>
        </p:txBody>
      </p:sp>
      <p:sp>
        <p:nvSpPr>
          <p:cNvPr id="3" name="Content Placeholder 2">
            <a:extLst>
              <a:ext uri="{FF2B5EF4-FFF2-40B4-BE49-F238E27FC236}">
                <a16:creationId xmlns:a16="http://schemas.microsoft.com/office/drawing/2014/main" id="{FAEC1C1C-15D0-B2C4-1985-E8977C55E64E}"/>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Complete PSTAT modules each school year</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Attend SAC training prior to each administration </a:t>
            </a:r>
          </a:p>
          <a:p>
            <a:pPr marL="285750" indent="-285750">
              <a:buFont typeface="Arial" panose="020B0604020202020204" pitchFamily="34" charset="0"/>
              <a:buChar char="•"/>
            </a:pPr>
            <a:r>
              <a:rPr lang="en-US" sz="3000" dirty="0"/>
              <a:t>Provide ample opportunity for students to become familiar with testing platform via Online Tools, CDT, and/or Firefly </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Maintain test security and r</a:t>
            </a:r>
            <a:r>
              <a:rPr lang="en-US" sz="3000" dirty="0">
                <a:latin typeface="Arial" panose="020B0604020202020204" pitchFamily="34" charset="0"/>
                <a:cs typeface="Arial" panose="020B0604020202020204" pitchFamily="34" charset="0"/>
              </a:rPr>
              <a:t>eport test security violations</a:t>
            </a:r>
          </a:p>
        </p:txBody>
      </p:sp>
      <p:sp>
        <p:nvSpPr>
          <p:cNvPr id="5" name="Slide Number Placeholder 4">
            <a:extLst>
              <a:ext uri="{FF2B5EF4-FFF2-40B4-BE49-F238E27FC236}">
                <a16:creationId xmlns:a16="http://schemas.microsoft.com/office/drawing/2014/main" id="{47492CBF-1E85-B25C-E367-8AC36B9D9C2B}"/>
              </a:ext>
            </a:extLst>
          </p:cNvPr>
          <p:cNvSpPr>
            <a:spLocks noGrp="1"/>
          </p:cNvSpPr>
          <p:nvPr>
            <p:ph type="sldNum" sz="quarter" idx="12"/>
          </p:nvPr>
        </p:nvSpPr>
        <p:spPr/>
        <p:txBody>
          <a:bodyPr/>
          <a:lstStyle/>
          <a:p>
            <a:fld id="{B24F5015-3417-4B27-A586-E4CCF4D77832}" type="slidenum">
              <a:rPr lang="en-US" smtClean="0"/>
              <a:t>59</a:t>
            </a:fld>
            <a:endParaRPr lang="en-US" dirty="0"/>
          </a:p>
        </p:txBody>
      </p:sp>
    </p:spTree>
    <p:extLst>
      <p:ext uri="{BB962C8B-B14F-4D97-AF65-F5344CB8AC3E}">
        <p14:creationId xmlns:p14="http://schemas.microsoft.com/office/powerpoint/2010/main" val="115622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Accommodations</a:t>
            </a:r>
          </a:p>
          <a:p>
            <a:pPr marL="285750" indent="-285750"/>
            <a:r>
              <a:rPr lang="en-US" sz="3000" dirty="0"/>
              <a:t>Transcribing a Student’s Responses</a:t>
            </a:r>
          </a:p>
          <a:p>
            <a:pPr marL="285750" indent="-285750"/>
            <a:r>
              <a:rPr lang="en-US" sz="3000" dirty="0"/>
              <a:t>Student Participation</a:t>
            </a:r>
            <a:endParaRPr lang="en-US" sz="3000" dirty="0">
              <a:latin typeface="Arial" panose="020B0604020202020204" pitchFamily="34" charset="0"/>
              <a:cs typeface="Arial" panose="020B0604020202020204" pitchFamily="34" charset="0"/>
            </a:endParaRPr>
          </a:p>
          <a:p>
            <a:pPr marL="285750" indent="-285750"/>
            <a:r>
              <a:rPr lang="en-US" sz="3000" dirty="0">
                <a:latin typeface="Arial" panose="020B0604020202020204" pitchFamily="34" charset="0"/>
                <a:cs typeface="Arial" panose="020B0604020202020204" pitchFamily="34" charset="0"/>
              </a:rPr>
              <a:t>Qualifications and </a:t>
            </a:r>
            <a:r>
              <a:rPr lang="en-US" sz="3000" dirty="0"/>
              <a:t>Responsibilities of </a:t>
            </a:r>
            <a:r>
              <a:rPr lang="en-US" sz="3000" dirty="0">
                <a:latin typeface="Arial" panose="020B0604020202020204" pitchFamily="34" charset="0"/>
                <a:cs typeface="Arial" panose="020B0604020202020204" pitchFamily="34" charset="0"/>
              </a:rPr>
              <a:t>TAs</a:t>
            </a:r>
          </a:p>
          <a:p>
            <a:pPr marL="285750" indent="-285750"/>
            <a:r>
              <a:rPr lang="en-US" sz="3000" dirty="0"/>
              <a:t>Administration Preparation</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PSTAT</a:t>
            </a:r>
          </a:p>
          <a:p>
            <a:pPr marL="285750" indent="-285750">
              <a:buFont typeface="Arial" panose="020B0604020202020204" pitchFamily="34" charset="0"/>
              <a:buChar char="•"/>
            </a:pPr>
            <a:r>
              <a:rPr lang="en-US" sz="3000" dirty="0"/>
              <a:t>Directions For Administration</a:t>
            </a:r>
          </a:p>
          <a:p>
            <a:pPr marL="0" indent="0">
              <a:buNone/>
            </a:pP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000" dirty="0"/>
          </a:p>
          <a:p>
            <a:pPr marL="0" indent="0">
              <a:buNone/>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dirty="0"/>
          </a:p>
        </p:txBody>
      </p:sp>
    </p:spTree>
    <p:extLst>
      <p:ext uri="{BB962C8B-B14F-4D97-AF65-F5344CB8AC3E}">
        <p14:creationId xmlns:p14="http://schemas.microsoft.com/office/powerpoint/2010/main" val="26097674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99431-DFDE-2690-D248-533A3E19E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52779-1433-B630-2953-1EBD014B22EB}"/>
              </a:ext>
            </a:extLst>
          </p:cNvPr>
          <p:cNvSpPr>
            <a:spLocks noGrp="1"/>
          </p:cNvSpPr>
          <p:nvPr>
            <p:ph type="title"/>
          </p:nvPr>
        </p:nvSpPr>
        <p:spPr/>
        <p:txBody>
          <a:bodyPr>
            <a:normAutofit/>
          </a:bodyPr>
          <a:lstStyle/>
          <a:p>
            <a:r>
              <a:rPr lang="en-US" dirty="0"/>
              <a:t>Additional Responsibilities of TAs</a:t>
            </a:r>
          </a:p>
        </p:txBody>
      </p:sp>
      <p:sp>
        <p:nvSpPr>
          <p:cNvPr id="3" name="Content Placeholder 2">
            <a:extLst>
              <a:ext uri="{FF2B5EF4-FFF2-40B4-BE49-F238E27FC236}">
                <a16:creationId xmlns:a16="http://schemas.microsoft.com/office/drawing/2014/main" id="{29D463AC-4F62-CE42-690E-E03ECFE6F8A4}"/>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Actively monitor and only actively monitor test sessions</a:t>
            </a:r>
          </a:p>
          <a:p>
            <a:pPr marL="285750" indent="-285750">
              <a:buFont typeface="Arial" panose="020B0604020202020204" pitchFamily="34" charset="0"/>
              <a:buChar char="•"/>
            </a:pPr>
            <a:r>
              <a:rPr lang="en-US" sz="3000" dirty="0"/>
              <a:t>Ensure necessary the accommodation is delivered to a student needing an accommodation</a:t>
            </a:r>
          </a:p>
          <a:p>
            <a:pPr marL="285750" indent="-285750">
              <a:buFont typeface="Arial" panose="020B0604020202020204" pitchFamily="34" charset="0"/>
              <a:buChar char="•"/>
            </a:pPr>
            <a:r>
              <a:rPr lang="en-US" sz="3000" dirty="0"/>
              <a:t>Assign seats based upon Form Number of the assessment and provide seating chart to SAC</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Sign test security certification statement </a:t>
            </a:r>
            <a:r>
              <a:rPr lang="en-US" sz="3000" dirty="0"/>
              <a:t>following testing</a:t>
            </a: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FD3318D-69DB-C21B-731C-8FA6D276D131}"/>
              </a:ext>
            </a:extLst>
          </p:cNvPr>
          <p:cNvSpPr>
            <a:spLocks noGrp="1"/>
          </p:cNvSpPr>
          <p:nvPr>
            <p:ph type="sldNum" sz="quarter" idx="12"/>
          </p:nvPr>
        </p:nvSpPr>
        <p:spPr/>
        <p:txBody>
          <a:bodyPr/>
          <a:lstStyle/>
          <a:p>
            <a:fld id="{B24F5015-3417-4B27-A586-E4CCF4D77832}" type="slidenum">
              <a:rPr lang="en-US" smtClean="0"/>
              <a:t>60</a:t>
            </a:fld>
            <a:endParaRPr lang="en-US" dirty="0"/>
          </a:p>
        </p:txBody>
      </p:sp>
    </p:spTree>
    <p:extLst>
      <p:ext uri="{BB962C8B-B14F-4D97-AF65-F5344CB8AC3E}">
        <p14:creationId xmlns:p14="http://schemas.microsoft.com/office/powerpoint/2010/main" val="30116287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Administration Preparation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30015546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Preparation for Testing</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r>
              <a:rPr lang="en-US" sz="3000" dirty="0">
                <a:latin typeface="Arial" panose="020B0604020202020204" pitchFamily="34" charset="0"/>
                <a:cs typeface="Arial" panose="020B0604020202020204" pitchFamily="34" charset="0"/>
              </a:rPr>
              <a:t>Provide ample opportunity for students to practice using the test platform via </a:t>
            </a:r>
            <a:r>
              <a:rPr lang="en-US" sz="3000" dirty="0"/>
              <a:t>Online Tools Training (OTTs), </a:t>
            </a:r>
            <a:r>
              <a:rPr lang="en-US" sz="3000" dirty="0">
                <a:latin typeface="Arial" panose="020B0604020202020204" pitchFamily="34" charset="0"/>
                <a:cs typeface="Arial" panose="020B0604020202020204" pitchFamily="34" charset="0"/>
              </a:rPr>
              <a:t>CDT, Firefly, and/or Online Tutorials. </a:t>
            </a:r>
          </a:p>
          <a:p>
            <a:pPr marL="285750" indent="-285750">
              <a:buFont typeface="Arial" panose="020B0604020202020204" pitchFamily="34" charset="0"/>
              <a:buChar char="•"/>
            </a:pPr>
            <a:r>
              <a:rPr lang="en-US" sz="3000" dirty="0"/>
              <a:t>Link for OTTs </a:t>
            </a:r>
            <a:r>
              <a:rPr lang="en-US" sz="3000" dirty="0">
                <a:hlinkClick r:id="rId3"/>
              </a:rPr>
              <a:t>https://portal.te.drcedirect.com/PA</a:t>
            </a:r>
            <a:r>
              <a:rPr lang="en-US" sz="3000" dirty="0"/>
              <a:t> </a:t>
            </a:r>
          </a:p>
          <a:p>
            <a:pPr marL="285750" indent="-285750">
              <a:buFont typeface="Arial" panose="020B0604020202020204" pitchFamily="34" charset="0"/>
              <a:buChar char="•"/>
            </a:pPr>
            <a:r>
              <a:rPr lang="en-US" sz="3000" dirty="0"/>
              <a:t>OTTs blank mathematics questions can be used as formative assessments.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62</a:t>
            </a:fld>
            <a:endParaRPr lang="en-US"/>
          </a:p>
        </p:txBody>
      </p:sp>
    </p:spTree>
    <p:extLst>
      <p:ext uri="{BB962C8B-B14F-4D97-AF65-F5344CB8AC3E}">
        <p14:creationId xmlns:p14="http://schemas.microsoft.com/office/powerpoint/2010/main" val="18137360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BDDBD-C922-9301-3969-F53E2D066B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912EE-006C-660D-882E-F7D7237D6754}"/>
              </a:ext>
            </a:extLst>
          </p:cNvPr>
          <p:cNvSpPr>
            <a:spLocks noGrp="1"/>
          </p:cNvSpPr>
          <p:nvPr>
            <p:ph type="title"/>
          </p:nvPr>
        </p:nvSpPr>
        <p:spPr/>
        <p:txBody>
          <a:bodyPr>
            <a:normAutofit/>
          </a:bodyPr>
          <a:lstStyle/>
          <a:p>
            <a:r>
              <a:rPr lang="en-US" dirty="0"/>
              <a:t>PSSA Resources  </a:t>
            </a:r>
          </a:p>
        </p:txBody>
      </p:sp>
      <p:sp>
        <p:nvSpPr>
          <p:cNvPr id="3" name="Content Placeholder 2">
            <a:extLst>
              <a:ext uri="{FF2B5EF4-FFF2-40B4-BE49-F238E27FC236}">
                <a16:creationId xmlns:a16="http://schemas.microsoft.com/office/drawing/2014/main" id="{A1BF5C1E-C322-FD7F-2FBD-B92A9BE33485}"/>
              </a:ext>
            </a:extLst>
          </p:cNvPr>
          <p:cNvSpPr>
            <a:spLocks noGrp="1"/>
          </p:cNvSpPr>
          <p:nvPr>
            <p:ph idx="1"/>
          </p:nvPr>
        </p:nvSpPr>
        <p:spPr>
          <a:xfrm>
            <a:off x="838200" y="1690688"/>
            <a:ext cx="10515600" cy="4486275"/>
          </a:xfrm>
        </p:spPr>
        <p:txBody>
          <a:bodyPr>
            <a:noAutofit/>
          </a:bodyPr>
          <a:lstStyle/>
          <a:p>
            <a:pPr marL="285750" indent="-285750"/>
            <a:r>
              <a:rPr lang="en-US" sz="3000" dirty="0"/>
              <a:t>The </a:t>
            </a:r>
            <a:r>
              <a:rPr lang="en-US" sz="3000" dirty="0">
                <a:hlinkClick r:id="rId3"/>
              </a:rPr>
              <a:t>PSSA</a:t>
            </a:r>
            <a:r>
              <a:rPr lang="en-US" sz="3000" dirty="0"/>
              <a:t> page of the PDE </a:t>
            </a:r>
            <a:r>
              <a:rPr lang="en-US" sz="3000" dirty="0">
                <a:latin typeface="Arial" panose="020B0604020202020204" pitchFamily="34" charset="0"/>
                <a:cs typeface="Arial" panose="020B0604020202020204" pitchFamily="34" charset="0"/>
              </a:rPr>
              <a:t>website contains numerous resources</a:t>
            </a:r>
          </a:p>
          <a:p>
            <a:pPr marL="742950" lvl="1" indent="-285750"/>
            <a:r>
              <a:rPr lang="en-US" sz="2700" dirty="0"/>
              <a:t>Test Design documents</a:t>
            </a:r>
            <a:endParaRPr lang="en-US" sz="2700" dirty="0">
              <a:latin typeface="Arial" panose="020B0604020202020204" pitchFamily="34" charset="0"/>
              <a:cs typeface="Arial" panose="020B0604020202020204" pitchFamily="34" charset="0"/>
            </a:endParaRPr>
          </a:p>
          <a:p>
            <a:pPr marL="742950" lvl="1" indent="-285750"/>
            <a:r>
              <a:rPr lang="en-US" sz="2700" dirty="0"/>
              <a:t>Assessment Anchors and Eligible Content documents</a:t>
            </a:r>
          </a:p>
          <a:p>
            <a:pPr marL="742950" lvl="1" indent="-285750"/>
            <a:r>
              <a:rPr lang="en-US" sz="2700" dirty="0">
                <a:latin typeface="Arial" panose="020B0604020202020204" pitchFamily="34" charset="0"/>
                <a:cs typeface="Arial" panose="020B0604020202020204" pitchFamily="34" charset="0"/>
              </a:rPr>
              <a:t>PSSA Glossaries for ELA, Mathematics, Science</a:t>
            </a:r>
          </a:p>
          <a:p>
            <a:pPr marL="742950" lvl="1" indent="-285750"/>
            <a:r>
              <a:rPr lang="en-US" sz="2700" dirty="0"/>
              <a:t>Mathematics Reference Sheets - English, Spanish</a:t>
            </a:r>
          </a:p>
          <a:p>
            <a:pPr marL="742950" lvl="1" indent="-285750"/>
            <a:r>
              <a:rPr lang="en-US" sz="2700" dirty="0"/>
              <a:t>ELA Writer’s Checklist</a:t>
            </a:r>
          </a:p>
          <a:p>
            <a:pPr marL="742950" lvl="1" indent="-285750"/>
            <a:r>
              <a:rPr lang="en-US" sz="2700" dirty="0"/>
              <a:t>Item Samplers and Scoring Guidelines</a:t>
            </a:r>
          </a:p>
          <a:p>
            <a:pPr marL="742950" lvl="1" indent="-285750"/>
            <a:r>
              <a:rPr lang="en-US" sz="2700" dirty="0">
                <a:latin typeface="Arial" panose="020B0604020202020204" pitchFamily="34" charset="0"/>
                <a:cs typeface="Arial" panose="020B0604020202020204" pitchFamily="34" charset="0"/>
              </a:rPr>
              <a:t>PDE Calculator Policy </a:t>
            </a:r>
          </a:p>
          <a:p>
            <a:pPr marL="742950" lvl="1" indent="-285750"/>
            <a:r>
              <a:rPr lang="en-US" sz="2700" dirty="0"/>
              <a:t>Desmos Online Calculator document</a:t>
            </a:r>
            <a:endParaRPr lang="en-US" sz="2700" dirty="0">
              <a:latin typeface="Arial" panose="020B0604020202020204" pitchFamily="34" charset="0"/>
              <a:cs typeface="Arial" panose="020B0604020202020204" pitchFamily="34" charset="0"/>
            </a:endParaRPr>
          </a:p>
          <a:p>
            <a:pPr marL="285750" indent="-285750"/>
            <a:endParaRPr lang="en-US" sz="3000" dirty="0">
              <a:latin typeface="Arial" panose="020B0604020202020204" pitchFamily="34" charset="0"/>
              <a:cs typeface="Arial" panose="020B0604020202020204" pitchFamily="34" charset="0"/>
            </a:endParaRPr>
          </a:p>
          <a:p>
            <a:pPr marL="285750" indent="-285750"/>
            <a:endParaRPr lang="en-US" sz="3000" dirty="0">
              <a:highlight>
                <a:srgbClr val="FFFF00"/>
              </a:highlight>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07E0714-3FFE-5870-0CDA-A65165326A6F}"/>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39485801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9A2CB-037A-731F-F2B6-E159C2298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7D275E-09A2-FEC5-C806-8C10C61EB5D3}"/>
              </a:ext>
            </a:extLst>
          </p:cNvPr>
          <p:cNvSpPr>
            <a:spLocks noGrp="1"/>
          </p:cNvSpPr>
          <p:nvPr>
            <p:ph type="title"/>
          </p:nvPr>
        </p:nvSpPr>
        <p:spPr/>
        <p:txBody>
          <a:bodyPr>
            <a:normAutofit/>
          </a:bodyPr>
          <a:lstStyle/>
          <a:p>
            <a:r>
              <a:rPr lang="en-US" dirty="0"/>
              <a:t>Keystone Resources  </a:t>
            </a:r>
          </a:p>
        </p:txBody>
      </p:sp>
      <p:sp>
        <p:nvSpPr>
          <p:cNvPr id="3" name="Content Placeholder 2">
            <a:extLst>
              <a:ext uri="{FF2B5EF4-FFF2-40B4-BE49-F238E27FC236}">
                <a16:creationId xmlns:a16="http://schemas.microsoft.com/office/drawing/2014/main" id="{8E8F8AB9-E695-6A02-3128-48CD253DF02B}"/>
              </a:ext>
            </a:extLst>
          </p:cNvPr>
          <p:cNvSpPr>
            <a:spLocks noGrp="1"/>
          </p:cNvSpPr>
          <p:nvPr>
            <p:ph idx="1"/>
          </p:nvPr>
        </p:nvSpPr>
        <p:spPr>
          <a:xfrm>
            <a:off x="838200" y="1690688"/>
            <a:ext cx="10515600" cy="4486275"/>
          </a:xfrm>
        </p:spPr>
        <p:txBody>
          <a:bodyPr>
            <a:noAutofit/>
          </a:bodyPr>
          <a:lstStyle/>
          <a:p>
            <a:pPr marL="285750" indent="-285750"/>
            <a:r>
              <a:rPr lang="en-US" sz="3000" dirty="0"/>
              <a:t>The </a:t>
            </a:r>
            <a:r>
              <a:rPr lang="en-US" sz="3000" dirty="0">
                <a:hlinkClick r:id="rId3"/>
              </a:rPr>
              <a:t>Keystone Exams</a:t>
            </a:r>
            <a:r>
              <a:rPr lang="en-US" sz="3000" dirty="0"/>
              <a:t> page of the PDE </a:t>
            </a:r>
            <a:r>
              <a:rPr lang="en-US" sz="3000" dirty="0">
                <a:latin typeface="Arial" panose="020B0604020202020204" pitchFamily="34" charset="0"/>
                <a:cs typeface="Arial" panose="020B0604020202020204" pitchFamily="34" charset="0"/>
              </a:rPr>
              <a:t>website contains numerous resources</a:t>
            </a:r>
          </a:p>
          <a:p>
            <a:pPr marL="742950" lvl="1" indent="-285750"/>
            <a:r>
              <a:rPr lang="en-US" sz="2700" dirty="0"/>
              <a:t>Test Design documents</a:t>
            </a:r>
            <a:endParaRPr lang="en-US" sz="2700" dirty="0">
              <a:latin typeface="Arial" panose="020B0604020202020204" pitchFamily="34" charset="0"/>
              <a:cs typeface="Arial" panose="020B0604020202020204" pitchFamily="34" charset="0"/>
            </a:endParaRPr>
          </a:p>
          <a:p>
            <a:pPr marL="742950" lvl="1" indent="-285750"/>
            <a:r>
              <a:rPr lang="en-US" sz="2700" dirty="0"/>
              <a:t>Assessment Anchors and Eligible Content documents</a:t>
            </a:r>
          </a:p>
          <a:p>
            <a:pPr marL="742950" lvl="1" indent="-285750"/>
            <a:r>
              <a:rPr lang="en-US" sz="2700" dirty="0">
                <a:latin typeface="Arial" panose="020B0604020202020204" pitchFamily="34" charset="0"/>
                <a:cs typeface="Arial" panose="020B0604020202020204" pitchFamily="34" charset="0"/>
              </a:rPr>
              <a:t>Algebra I </a:t>
            </a:r>
            <a:r>
              <a:rPr lang="en-US" sz="2700" dirty="0"/>
              <a:t>Reference Sheet - English, Spanish</a:t>
            </a:r>
          </a:p>
          <a:p>
            <a:pPr marL="742950" lvl="1" indent="-285750"/>
            <a:r>
              <a:rPr lang="en-US" sz="2700" dirty="0">
                <a:latin typeface="Arial" panose="020B0604020202020204" pitchFamily="34" charset="0"/>
                <a:cs typeface="Arial" panose="020B0604020202020204" pitchFamily="34" charset="0"/>
              </a:rPr>
              <a:t>Algebra I Glossary</a:t>
            </a:r>
          </a:p>
          <a:p>
            <a:pPr marL="742950" lvl="1" indent="-285750"/>
            <a:r>
              <a:rPr lang="en-US" sz="2700" dirty="0"/>
              <a:t>Item Samplers and </a:t>
            </a:r>
          </a:p>
          <a:p>
            <a:pPr marL="742950" lvl="1" indent="-285750"/>
            <a:r>
              <a:rPr lang="en-US" sz="2700" dirty="0"/>
              <a:t>General Scoring Guidelines</a:t>
            </a:r>
          </a:p>
          <a:p>
            <a:pPr marL="742950" lvl="1" indent="-285750"/>
            <a:r>
              <a:rPr lang="en-US" sz="2700" dirty="0">
                <a:latin typeface="Arial" panose="020B0604020202020204" pitchFamily="34" charset="0"/>
                <a:cs typeface="Arial" panose="020B0604020202020204" pitchFamily="34" charset="0"/>
              </a:rPr>
              <a:t>PDE Calculator Policy </a:t>
            </a:r>
          </a:p>
          <a:p>
            <a:pPr marL="742950" lvl="1" indent="-285750"/>
            <a:r>
              <a:rPr lang="en-US" sz="2700" dirty="0"/>
              <a:t>Desmos Online Calculator document</a:t>
            </a:r>
            <a:endParaRPr lang="en-US" sz="2700" dirty="0">
              <a:latin typeface="Arial" panose="020B0604020202020204" pitchFamily="34" charset="0"/>
              <a:cs typeface="Arial" panose="020B0604020202020204" pitchFamily="34" charset="0"/>
            </a:endParaRPr>
          </a:p>
          <a:p>
            <a:pPr marL="285750" indent="-285750"/>
            <a:endParaRPr lang="en-US" sz="3000" dirty="0">
              <a:latin typeface="Arial" panose="020B0604020202020204" pitchFamily="34" charset="0"/>
              <a:cs typeface="Arial" panose="020B0604020202020204" pitchFamily="34" charset="0"/>
            </a:endParaRPr>
          </a:p>
          <a:p>
            <a:pPr marL="285750" indent="-285750"/>
            <a:endParaRPr lang="en-US" sz="3000" dirty="0">
              <a:highlight>
                <a:srgbClr val="FFFF00"/>
              </a:highlight>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1FEE709-3AAF-F221-455B-959FFCB419AA}"/>
              </a:ext>
            </a:extLst>
          </p:cNvPr>
          <p:cNvSpPr>
            <a:spLocks noGrp="1"/>
          </p:cNvSpPr>
          <p:nvPr>
            <p:ph type="sldNum" sz="quarter" idx="12"/>
          </p:nvPr>
        </p:nvSpPr>
        <p:spPr/>
        <p:txBody>
          <a:bodyPr/>
          <a:lstStyle/>
          <a:p>
            <a:fld id="{B24F5015-3417-4B27-A586-E4CCF4D77832}" type="slidenum">
              <a:rPr lang="en-US" smtClean="0"/>
              <a:t>64</a:t>
            </a:fld>
            <a:endParaRPr lang="en-US"/>
          </a:p>
        </p:txBody>
      </p:sp>
    </p:spTree>
    <p:extLst>
      <p:ext uri="{BB962C8B-B14F-4D97-AF65-F5344CB8AC3E}">
        <p14:creationId xmlns:p14="http://schemas.microsoft.com/office/powerpoint/2010/main" val="2120964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65</a:t>
            </a:fld>
            <a:endParaRPr lang="en-US" dirty="0"/>
          </a:p>
        </p:txBody>
      </p:sp>
    </p:spTree>
    <p:extLst>
      <p:ext uri="{BB962C8B-B14F-4D97-AF65-F5344CB8AC3E}">
        <p14:creationId xmlns:p14="http://schemas.microsoft.com/office/powerpoint/2010/main" val="20304963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SACs must complete</a:t>
            </a:r>
          </a:p>
          <a:p>
            <a:pPr marL="742950" lvl="1" indent="-285750"/>
            <a:r>
              <a:rPr lang="en-US" sz="2700" dirty="0"/>
              <a:t>SAC and TA modules each school year </a:t>
            </a:r>
            <a:endParaRPr lang="en-US" sz="2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TAs, Proctors, TSS, PCAs must complete</a:t>
            </a:r>
          </a:p>
          <a:p>
            <a:pPr marL="742950" lvl="1" indent="-285750"/>
            <a:r>
              <a:rPr lang="en-US" sz="2700" dirty="0"/>
              <a:t>TA modules each school year</a:t>
            </a:r>
            <a:endParaRPr lang="en-US" sz="2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solidFill>
                  <a:srgbClr val="0070C0"/>
                </a:solidFill>
                <a:hlinkClick r:id="rId3">
                  <a:extLst>
                    <a:ext uri="{A12FA001-AC4F-418D-AE19-62706E023703}">
                      <ahyp:hlinkClr xmlns:ahyp="http://schemas.microsoft.com/office/drawing/2018/hyperlinkcolor" val="tx"/>
                    </a:ext>
                  </a:extLst>
                </a:hlinkClick>
              </a:rPr>
              <a:t>www.pstattraining.net</a:t>
            </a:r>
            <a:r>
              <a:rPr lang="en-US" sz="3000" dirty="0">
                <a:solidFill>
                  <a:srgbClr val="0070C0"/>
                </a:solidFill>
              </a:rPr>
              <a:t> </a:t>
            </a:r>
            <a:endParaRPr lang="en-US" sz="3000" dirty="0">
              <a:solidFill>
                <a:srgbClr val="0070C0"/>
              </a:solidFill>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66</a:t>
            </a:fld>
            <a:endParaRPr lang="en-US" dirty="0"/>
          </a:p>
        </p:txBody>
      </p:sp>
    </p:spTree>
    <p:extLst>
      <p:ext uri="{BB962C8B-B14F-4D97-AF65-F5344CB8AC3E}">
        <p14:creationId xmlns:p14="http://schemas.microsoft.com/office/powerpoint/2010/main" val="25519758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01C03-5399-9C41-3BA9-6E309E7C2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094A2-2701-D6A5-9137-5FF1FFDD2E80}"/>
              </a:ext>
            </a:extLst>
          </p:cNvPr>
          <p:cNvSpPr>
            <a:spLocks noGrp="1"/>
          </p:cNvSpPr>
          <p:nvPr>
            <p:ph type="title"/>
          </p:nvPr>
        </p:nvSpPr>
        <p:spPr/>
        <p:txBody>
          <a:bodyPr/>
          <a:lstStyle/>
          <a:p>
            <a:r>
              <a:rPr lang="en-US" dirty="0"/>
              <a:t>PSTAT Certificates </a:t>
            </a:r>
          </a:p>
        </p:txBody>
      </p:sp>
      <p:sp>
        <p:nvSpPr>
          <p:cNvPr id="3" name="Content Placeholder 2">
            <a:extLst>
              <a:ext uri="{FF2B5EF4-FFF2-40B4-BE49-F238E27FC236}">
                <a16:creationId xmlns:a16="http://schemas.microsoft.com/office/drawing/2014/main" id="{477AB881-1ED1-6494-9DCB-B22412391F45}"/>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SAC maintains copies all certificates.</a:t>
            </a:r>
          </a:p>
          <a:p>
            <a:pPr marL="285750" indent="-285750"/>
            <a:r>
              <a:rPr lang="en-US" sz="3000" dirty="0"/>
              <a:t>TAs can save a PDF copy of the certificate and email a copy to the SAC.  The SAC can maintain electronic copies of PSTAT certificates – they do not need to be printed.</a:t>
            </a:r>
          </a:p>
          <a:p>
            <a:pPr marL="285750" indent="-285750"/>
            <a:r>
              <a:rPr lang="en-US" sz="3000" dirty="0"/>
              <a:t>DAC should scan and email copies of the 3 PSTAT certificates to all SACs for monitoring.</a:t>
            </a:r>
          </a:p>
        </p:txBody>
      </p:sp>
      <p:sp>
        <p:nvSpPr>
          <p:cNvPr id="5" name="Slide Number Placeholder 4">
            <a:extLst>
              <a:ext uri="{FF2B5EF4-FFF2-40B4-BE49-F238E27FC236}">
                <a16:creationId xmlns:a16="http://schemas.microsoft.com/office/drawing/2014/main" id="{F0FBFBAE-3B34-69C4-64E7-9AADAB81D194}"/>
              </a:ext>
            </a:extLst>
          </p:cNvPr>
          <p:cNvSpPr>
            <a:spLocks noGrp="1"/>
          </p:cNvSpPr>
          <p:nvPr>
            <p:ph type="sldNum" sz="quarter" idx="12"/>
          </p:nvPr>
        </p:nvSpPr>
        <p:spPr/>
        <p:txBody>
          <a:bodyPr/>
          <a:lstStyle/>
          <a:p>
            <a:fld id="{B24F5015-3417-4B27-A586-E4CCF4D77832}" type="slidenum">
              <a:rPr lang="en-US" smtClean="0"/>
              <a:t>67</a:t>
            </a:fld>
            <a:endParaRPr lang="en-US" dirty="0"/>
          </a:p>
        </p:txBody>
      </p:sp>
    </p:spTree>
    <p:extLst>
      <p:ext uri="{BB962C8B-B14F-4D97-AF65-F5344CB8AC3E}">
        <p14:creationId xmlns:p14="http://schemas.microsoft.com/office/powerpoint/2010/main" val="16723438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68</a:t>
            </a:fld>
            <a:endParaRPr lang="en-US" dirty="0"/>
          </a:p>
        </p:txBody>
      </p:sp>
    </p:spTree>
    <p:extLst>
      <p:ext uri="{BB962C8B-B14F-4D97-AF65-F5344CB8AC3E}">
        <p14:creationId xmlns:p14="http://schemas.microsoft.com/office/powerpoint/2010/main" val="341675047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PSSA 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SACs and TAs should consult DFAs for specific directions which are read to students </a:t>
            </a:r>
          </a:p>
          <a:p>
            <a:pPr marL="285750" indent="-285750">
              <a:buFont typeface="Arial" panose="020B0604020202020204" pitchFamily="34" charset="0"/>
              <a:buChar char="•"/>
            </a:pPr>
            <a:r>
              <a:rPr lang="en-US" sz="3000" dirty="0"/>
              <a:t>PSSA</a:t>
            </a:r>
          </a:p>
          <a:p>
            <a:pPr marL="742950" lvl="1" indent="-285750"/>
            <a:r>
              <a:rPr lang="en-US" sz="2700" dirty="0">
                <a:latin typeface="Arial" panose="020B0604020202020204" pitchFamily="34" charset="0"/>
                <a:cs typeface="Arial" panose="020B0604020202020204" pitchFamily="34" charset="0"/>
              </a:rPr>
              <a:t>There are separate DFAs for each content area: ELA, Mathematics, and Science</a:t>
            </a:r>
          </a:p>
          <a:p>
            <a:pPr marL="742950" lvl="1" indent="-285750"/>
            <a:r>
              <a:rPr lang="en-US" sz="2700" dirty="0"/>
              <a:t>There are two separate Spanish DFAs: Mathematics and Science</a:t>
            </a:r>
            <a:endParaRPr lang="en-US" sz="27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69</a:t>
            </a:fld>
            <a:endParaRPr lang="en-US" dirty="0"/>
          </a:p>
        </p:txBody>
      </p:sp>
    </p:spTree>
    <p:extLst>
      <p:ext uri="{BB962C8B-B14F-4D97-AF65-F5344CB8AC3E}">
        <p14:creationId xmlns:p14="http://schemas.microsoft.com/office/powerpoint/2010/main" val="2334549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7D585-6DF5-06B2-5D1A-222D8C32F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53A45-4827-6553-2C54-FED4BD5B7491}"/>
              </a:ext>
            </a:extLst>
          </p:cNvPr>
          <p:cNvSpPr>
            <a:spLocks noGrp="1"/>
          </p:cNvSpPr>
          <p:nvPr>
            <p:ph type="title"/>
          </p:nvPr>
        </p:nvSpPr>
        <p:spPr/>
        <p:txBody>
          <a:bodyPr/>
          <a:lstStyle/>
          <a:p>
            <a:r>
              <a:rPr lang="en-US" dirty="0"/>
              <a:t>Agenda – Page 3 </a:t>
            </a:r>
          </a:p>
        </p:txBody>
      </p:sp>
      <p:sp>
        <p:nvSpPr>
          <p:cNvPr id="3" name="Content Placeholder 2">
            <a:extLst>
              <a:ext uri="{FF2B5EF4-FFF2-40B4-BE49-F238E27FC236}">
                <a16:creationId xmlns:a16="http://schemas.microsoft.com/office/drawing/2014/main" id="{F5BBAC2E-8217-6869-AA9C-591346B5867F}"/>
              </a:ext>
            </a:extLst>
          </p:cNvPr>
          <p:cNvSpPr>
            <a:spLocks noGrp="1"/>
          </p:cNvSpPr>
          <p:nvPr>
            <p:ph idx="1"/>
          </p:nvPr>
        </p:nvSpPr>
        <p:spPr/>
        <p:txBody>
          <a:bodyPr>
            <a:normAutofit/>
          </a:bodyPr>
          <a:lstStyle/>
          <a:p>
            <a:pPr marL="285750" indent="-285750"/>
            <a:r>
              <a:rPr lang="en-US" sz="3000" dirty="0"/>
              <a:t>Code of Conduct</a:t>
            </a:r>
          </a:p>
          <a:p>
            <a:pPr marL="285750" indent="-285750"/>
            <a:r>
              <a:rPr lang="en-US" sz="3000" dirty="0"/>
              <a:t>Online Administration </a:t>
            </a:r>
          </a:p>
          <a:p>
            <a:pPr marL="285750" indent="-285750"/>
            <a:r>
              <a:rPr lang="en-US" sz="3000" dirty="0"/>
              <a:t>Electronic Devices</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Calculators</a:t>
            </a:r>
          </a:p>
          <a:p>
            <a:pPr marL="285750" indent="-285750"/>
            <a:r>
              <a:rPr lang="en-US" sz="3000" dirty="0"/>
              <a:t>Test Security Certification Statements </a:t>
            </a:r>
          </a:p>
          <a:p>
            <a:pPr marL="285750" indent="-285750">
              <a:buFont typeface="Arial" panose="020B0604020202020204" pitchFamily="34" charset="0"/>
              <a:buChar char="•"/>
            </a:pPr>
            <a:r>
              <a:rPr lang="en-US" sz="3000" dirty="0"/>
              <a:t>Parent Information</a:t>
            </a:r>
          </a:p>
          <a:p>
            <a:pPr marL="285750" indent="-285750">
              <a:buFont typeface="Arial" panose="020B0604020202020204" pitchFamily="34" charset="0"/>
              <a:buChar char="•"/>
            </a:pPr>
            <a:r>
              <a:rPr lang="en-US" sz="3000" dirty="0"/>
              <a:t>Contact Information/Mission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62B1A0E6-65F4-1120-8C04-580AB0385C94}"/>
              </a:ext>
            </a:extLst>
          </p:cNvPr>
          <p:cNvSpPr>
            <a:spLocks noGrp="1"/>
          </p:cNvSpPr>
          <p:nvPr>
            <p:ph type="sldNum" sz="quarter" idx="12"/>
          </p:nvPr>
        </p:nvSpPr>
        <p:spPr/>
        <p:txBody>
          <a:bodyPr/>
          <a:lstStyle/>
          <a:p>
            <a:fld id="{B24F5015-3417-4B27-A586-E4CCF4D77832}" type="slidenum">
              <a:rPr lang="en-US" smtClean="0"/>
              <a:t>7</a:t>
            </a:fld>
            <a:endParaRPr lang="en-US" dirty="0"/>
          </a:p>
        </p:txBody>
      </p:sp>
    </p:spTree>
    <p:extLst>
      <p:ext uri="{BB962C8B-B14F-4D97-AF65-F5344CB8AC3E}">
        <p14:creationId xmlns:p14="http://schemas.microsoft.com/office/powerpoint/2010/main" val="170669490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7A10B-0E5E-B053-BE24-BB33FDD65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EA797-2246-0189-4E52-31FABC3EFF6D}"/>
              </a:ext>
            </a:extLst>
          </p:cNvPr>
          <p:cNvSpPr>
            <a:spLocks noGrp="1"/>
          </p:cNvSpPr>
          <p:nvPr>
            <p:ph type="title"/>
          </p:nvPr>
        </p:nvSpPr>
        <p:spPr/>
        <p:txBody>
          <a:bodyPr/>
          <a:lstStyle/>
          <a:p>
            <a:r>
              <a:rPr lang="en-US" dirty="0"/>
              <a:t>Keystone Exam DFAs</a:t>
            </a:r>
          </a:p>
        </p:txBody>
      </p:sp>
      <p:sp>
        <p:nvSpPr>
          <p:cNvPr id="3" name="Content Placeholder 2">
            <a:extLst>
              <a:ext uri="{FF2B5EF4-FFF2-40B4-BE49-F238E27FC236}">
                <a16:creationId xmlns:a16="http://schemas.microsoft.com/office/drawing/2014/main" id="{4AB31CC0-AAD4-857A-DB46-897C92312CC8}"/>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SACs and TAs should consult DFAs for specific directions which are read to students </a:t>
            </a:r>
          </a:p>
          <a:p>
            <a:pPr marL="285750" indent="-285750">
              <a:buFont typeface="Arial" panose="020B0604020202020204" pitchFamily="34" charset="0"/>
              <a:buChar char="•"/>
            </a:pPr>
            <a:r>
              <a:rPr lang="en-US" sz="3000" dirty="0"/>
              <a:t>Keystone Exams</a:t>
            </a:r>
          </a:p>
          <a:p>
            <a:pPr marL="742950" lvl="1" indent="-285750"/>
            <a:r>
              <a:rPr lang="en-US" sz="2700" dirty="0"/>
              <a:t>There is one DFA for all three content areas: Algebra I, Biology, and Literature </a:t>
            </a:r>
          </a:p>
          <a:p>
            <a:pPr marL="742950" lvl="1" indent="-285750"/>
            <a:r>
              <a:rPr lang="en-US" sz="2700" dirty="0"/>
              <a:t>There are two separate Spanish DFAs: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D5CA6279-AA59-D1E5-F10A-AF970C152289}"/>
              </a:ext>
            </a:extLst>
          </p:cNvPr>
          <p:cNvSpPr>
            <a:spLocks noGrp="1"/>
          </p:cNvSpPr>
          <p:nvPr>
            <p:ph type="sldNum" sz="quarter" idx="12"/>
          </p:nvPr>
        </p:nvSpPr>
        <p:spPr/>
        <p:txBody>
          <a:bodyPr/>
          <a:lstStyle/>
          <a:p>
            <a:fld id="{B24F5015-3417-4B27-A586-E4CCF4D77832}" type="slidenum">
              <a:rPr lang="en-US" smtClean="0"/>
              <a:t>70</a:t>
            </a:fld>
            <a:endParaRPr lang="en-US" dirty="0"/>
          </a:p>
        </p:txBody>
      </p:sp>
    </p:spTree>
    <p:extLst>
      <p:ext uri="{BB962C8B-B14F-4D97-AF65-F5344CB8AC3E}">
        <p14:creationId xmlns:p14="http://schemas.microsoft.com/office/powerpoint/2010/main" val="1332747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Code of Conduct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71</a:t>
            </a:fld>
            <a:endParaRPr lang="en-US" dirty="0"/>
          </a:p>
        </p:txBody>
      </p:sp>
    </p:spTree>
    <p:extLst>
      <p:ext uri="{BB962C8B-B14F-4D97-AF65-F5344CB8AC3E}">
        <p14:creationId xmlns:p14="http://schemas.microsoft.com/office/powerpoint/2010/main" val="10392795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Reviewing the 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TAs or Proctors should review the Code of Conduct with all students prior to test administration. </a:t>
            </a:r>
          </a:p>
          <a:p>
            <a:pPr marL="285750" indent="-285750"/>
            <a:r>
              <a:rPr lang="en-US" sz="3000" dirty="0"/>
              <a:t>Students will acknowledge the Code of Conduct at the beginning of each section of the PSSA assessments or module </a:t>
            </a:r>
            <a:r>
              <a:rPr lang="en-US" sz="3000"/>
              <a:t>of the Keystone Exams. </a:t>
            </a:r>
            <a:endParaRPr lang="en-US" sz="3000" dirty="0"/>
          </a:p>
          <a:p>
            <a:pPr marL="285750" indent="-285750">
              <a:buFont typeface="Arial" panose="020B0604020202020204" pitchFamily="34" charset="0"/>
              <a:buChar char="•"/>
            </a:pPr>
            <a:r>
              <a:rPr lang="en-US" sz="3000" dirty="0"/>
              <a:t>Students do not log out after acknowledging the Code of Conduct.</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A copy of the Code of Conduct is provided in the HAC and DFAs.</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72</a:t>
            </a:fld>
            <a:endParaRPr lang="en-US" dirty="0"/>
          </a:p>
        </p:txBody>
      </p:sp>
    </p:spTree>
    <p:extLst>
      <p:ext uri="{BB962C8B-B14F-4D97-AF65-F5344CB8AC3E}">
        <p14:creationId xmlns:p14="http://schemas.microsoft.com/office/powerpoint/2010/main" val="9006462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73</a:t>
            </a:fld>
            <a:endParaRPr lang="en-US"/>
          </a:p>
        </p:txBody>
      </p:sp>
    </p:spTree>
    <p:extLst>
      <p:ext uri="{BB962C8B-B14F-4D97-AF65-F5344CB8AC3E}">
        <p14:creationId xmlns:p14="http://schemas.microsoft.com/office/powerpoint/2010/main" val="286946475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53602-332D-7AC8-672E-04B09F8E9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18CD81-2773-E8D7-79A0-951E646A85BB}"/>
              </a:ext>
            </a:extLst>
          </p:cNvPr>
          <p:cNvSpPr>
            <a:spLocks noGrp="1"/>
          </p:cNvSpPr>
          <p:nvPr>
            <p:ph type="title"/>
          </p:nvPr>
        </p:nvSpPr>
        <p:spPr/>
        <p:txBody>
          <a:bodyPr>
            <a:normAutofit/>
          </a:bodyPr>
          <a:lstStyle/>
          <a:p>
            <a:r>
              <a:rPr lang="en-US" dirty="0"/>
              <a:t>Share with Students </a:t>
            </a:r>
          </a:p>
        </p:txBody>
      </p:sp>
      <p:sp>
        <p:nvSpPr>
          <p:cNvPr id="3" name="Content Placeholder 2">
            <a:extLst>
              <a:ext uri="{FF2B5EF4-FFF2-40B4-BE49-F238E27FC236}">
                <a16:creationId xmlns:a16="http://schemas.microsoft.com/office/drawing/2014/main" id="{D7FC2CB7-8787-51BE-E5C1-30659339D8BF}"/>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The assessments are an opportunity for students to demonstrate what they know.</a:t>
            </a:r>
          </a:p>
          <a:p>
            <a:pPr marL="285750" indent="-285750"/>
            <a:r>
              <a:rPr lang="en-US" sz="3000" dirty="0"/>
              <a:t>Students should answer </a:t>
            </a:r>
            <a:r>
              <a:rPr lang="en-US" sz="3000" b="1" dirty="0"/>
              <a:t>all</a:t>
            </a:r>
            <a:r>
              <a:rPr lang="en-US" sz="3000" dirty="0"/>
              <a:t> questions.</a:t>
            </a:r>
          </a:p>
          <a:p>
            <a:pPr marL="285750" indent="-285750">
              <a:buFont typeface="Arial" panose="020B0604020202020204" pitchFamily="34" charset="0"/>
              <a:buChar char="•"/>
            </a:pPr>
            <a:r>
              <a:rPr lang="en-US" sz="3000" dirty="0"/>
              <a:t>P</a:t>
            </a:r>
            <a:r>
              <a:rPr lang="en-US" sz="3000" dirty="0">
                <a:latin typeface="Arial" panose="020B0604020202020204" pitchFamily="34" charset="0"/>
                <a:cs typeface="Arial" panose="020B0604020202020204" pitchFamily="34" charset="0"/>
              </a:rPr>
              <a:t>artial credit is awarded on open ended mathematics questions. </a:t>
            </a:r>
          </a:p>
          <a:p>
            <a:pPr marL="285750" indent="-285750">
              <a:buFont typeface="Arial" panose="020B0604020202020204" pitchFamily="34" charset="0"/>
              <a:buChar char="•"/>
            </a:pPr>
            <a:r>
              <a:rPr lang="en-US" sz="3000" dirty="0"/>
              <a:t>Responses for open ended items should be limited to space provided.  Character limits are provided.</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If the response box is small, students are not expected to show or explain work for mathematics questions. </a:t>
            </a:r>
          </a:p>
        </p:txBody>
      </p:sp>
      <p:sp>
        <p:nvSpPr>
          <p:cNvPr id="5" name="Slide Number Placeholder 4">
            <a:extLst>
              <a:ext uri="{FF2B5EF4-FFF2-40B4-BE49-F238E27FC236}">
                <a16:creationId xmlns:a16="http://schemas.microsoft.com/office/drawing/2014/main" id="{684C9B11-231A-4893-38B6-C2B441866E21}"/>
              </a:ext>
            </a:extLst>
          </p:cNvPr>
          <p:cNvSpPr>
            <a:spLocks noGrp="1"/>
          </p:cNvSpPr>
          <p:nvPr>
            <p:ph type="sldNum" sz="quarter" idx="12"/>
          </p:nvPr>
        </p:nvSpPr>
        <p:spPr/>
        <p:txBody>
          <a:bodyPr/>
          <a:lstStyle/>
          <a:p>
            <a:fld id="{B24F5015-3417-4B27-A586-E4CCF4D77832}" type="slidenum">
              <a:rPr lang="en-US" smtClean="0"/>
              <a:t>74</a:t>
            </a:fld>
            <a:endParaRPr lang="en-US"/>
          </a:p>
        </p:txBody>
      </p:sp>
    </p:spTree>
    <p:extLst>
      <p:ext uri="{BB962C8B-B14F-4D97-AF65-F5344CB8AC3E}">
        <p14:creationId xmlns:p14="http://schemas.microsoft.com/office/powerpoint/2010/main" val="23190172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F26F8-467D-FC2F-CCEA-E9E29F1C5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EB3A04-2743-D65F-4807-33DC29809FB1}"/>
              </a:ext>
            </a:extLst>
          </p:cNvPr>
          <p:cNvSpPr>
            <a:spLocks noGrp="1"/>
          </p:cNvSpPr>
          <p:nvPr>
            <p:ph type="title"/>
          </p:nvPr>
        </p:nvSpPr>
        <p:spPr/>
        <p:txBody>
          <a:bodyPr/>
          <a:lstStyle/>
          <a:p>
            <a:r>
              <a:rPr lang="en-US" dirty="0"/>
              <a:t>Help Feature    </a:t>
            </a:r>
          </a:p>
        </p:txBody>
      </p:sp>
      <p:sp>
        <p:nvSpPr>
          <p:cNvPr id="3" name="Content Placeholder 2">
            <a:extLst>
              <a:ext uri="{FF2B5EF4-FFF2-40B4-BE49-F238E27FC236}">
                <a16:creationId xmlns:a16="http://schemas.microsoft.com/office/drawing/2014/main" id="{4B6657E7-EE80-3DBD-3A00-E07E8838588A}"/>
              </a:ext>
            </a:extLst>
          </p:cNvPr>
          <p:cNvSpPr>
            <a:spLocks noGrp="1"/>
          </p:cNvSpPr>
          <p:nvPr>
            <p:ph idx="1"/>
          </p:nvPr>
        </p:nvSpPr>
        <p:spPr>
          <a:xfrm>
            <a:off x="838200" y="1458686"/>
            <a:ext cx="10515600" cy="4718277"/>
          </a:xfrm>
        </p:spPr>
        <p:txBody>
          <a:bodyPr>
            <a:noAutofit/>
          </a:bodyPr>
          <a:lstStyle/>
          <a:p>
            <a:pPr marL="285750" indent="-285750"/>
            <a:r>
              <a:rPr lang="en-US" sz="3000" dirty="0"/>
              <a:t>TAs may </a:t>
            </a:r>
            <a:r>
              <a:rPr lang="en-US" sz="3000" b="1" dirty="0"/>
              <a:t>not</a:t>
            </a:r>
            <a:r>
              <a:rPr lang="en-US" sz="3000" dirty="0"/>
              <a:t> provide information on how to answer questions during testing. </a:t>
            </a:r>
          </a:p>
          <a:p>
            <a:pPr marL="285750" indent="-285750"/>
            <a:r>
              <a:rPr lang="en-US" sz="3000" dirty="0"/>
              <a:t>Students should have ample opportunity to become familiar with the platform prior to testing.</a:t>
            </a:r>
          </a:p>
          <a:p>
            <a:pPr marL="285750" indent="-285750"/>
            <a:r>
              <a:rPr lang="en-US" sz="3000" dirty="0"/>
              <a:t>TAs may only suggest students access the Help Feature, which is available during the entire assessment. </a:t>
            </a:r>
          </a:p>
          <a:p>
            <a:pPr marL="285750" indent="-285750"/>
            <a:endParaRPr lang="en-US" sz="3200" dirty="0"/>
          </a:p>
        </p:txBody>
      </p:sp>
      <p:sp>
        <p:nvSpPr>
          <p:cNvPr id="5" name="Slide Number Placeholder 4">
            <a:extLst>
              <a:ext uri="{FF2B5EF4-FFF2-40B4-BE49-F238E27FC236}">
                <a16:creationId xmlns:a16="http://schemas.microsoft.com/office/drawing/2014/main" id="{FECBFEB8-96A7-E763-0E56-C58EE2C1D327}"/>
              </a:ext>
            </a:extLst>
          </p:cNvPr>
          <p:cNvSpPr>
            <a:spLocks noGrp="1"/>
          </p:cNvSpPr>
          <p:nvPr>
            <p:ph type="sldNum" sz="quarter" idx="12"/>
          </p:nvPr>
        </p:nvSpPr>
        <p:spPr/>
        <p:txBody>
          <a:bodyPr/>
          <a:lstStyle/>
          <a:p>
            <a:fld id="{B24F5015-3417-4B27-A586-E4CCF4D77832}" type="slidenum">
              <a:rPr lang="en-US" smtClean="0"/>
              <a:t>75</a:t>
            </a:fld>
            <a:endParaRPr lang="en-US"/>
          </a:p>
        </p:txBody>
      </p:sp>
    </p:spTree>
    <p:extLst>
      <p:ext uri="{BB962C8B-B14F-4D97-AF65-F5344CB8AC3E}">
        <p14:creationId xmlns:p14="http://schemas.microsoft.com/office/powerpoint/2010/main" val="19479172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8E95D-397C-A15B-A00C-F27E5719B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57DAA-25E3-104A-FF54-656CEAED451C}"/>
              </a:ext>
            </a:extLst>
          </p:cNvPr>
          <p:cNvSpPr>
            <a:spLocks noGrp="1"/>
          </p:cNvSpPr>
          <p:nvPr>
            <p:ph type="title"/>
          </p:nvPr>
        </p:nvSpPr>
        <p:spPr/>
        <p:txBody>
          <a:bodyPr>
            <a:normAutofit/>
          </a:bodyPr>
          <a:lstStyle/>
          <a:p>
            <a:r>
              <a:rPr lang="en-US" sz="4400" dirty="0"/>
              <a:t>Help Feature Button</a:t>
            </a:r>
          </a:p>
        </p:txBody>
      </p:sp>
      <p:pic>
        <p:nvPicPr>
          <p:cNvPr id="7" name="Picture Placeholder 6" descr="Icons within the testing platform upper right corner.">
            <a:extLst>
              <a:ext uri="{FF2B5EF4-FFF2-40B4-BE49-F238E27FC236}">
                <a16:creationId xmlns:a16="http://schemas.microsoft.com/office/drawing/2014/main" id="{030F5B0D-89BF-C68F-90E4-2E01B6047E46}"/>
              </a:ext>
            </a:extLst>
          </p:cNvPr>
          <p:cNvPicPr>
            <a:picLocks noGrp="1" noChangeAspect="1"/>
          </p:cNvPicPr>
          <p:nvPr>
            <p:ph type="pic" idx="1"/>
          </p:nvPr>
        </p:nvPicPr>
        <p:blipFill>
          <a:blip r:embed="rId2"/>
          <a:srcRect t="6402" b="6402"/>
          <a:stretch/>
        </p:blipFill>
        <p:spPr>
          <a:prstGeom prst="rect">
            <a:avLst/>
          </a:prstGeom>
        </p:spPr>
      </p:pic>
      <p:sp>
        <p:nvSpPr>
          <p:cNvPr id="5" name="Slide Number Placeholder 4">
            <a:extLst>
              <a:ext uri="{FF2B5EF4-FFF2-40B4-BE49-F238E27FC236}">
                <a16:creationId xmlns:a16="http://schemas.microsoft.com/office/drawing/2014/main" id="{616C398F-8BE0-1906-7DC4-3776B3FDA6B8}"/>
              </a:ext>
              <a:ext uri="{C183D7F6-B498-43B3-948B-1728B52AA6E4}">
                <adec:decorative xmlns:adec="http://schemas.microsoft.com/office/drawing/2017/decorative" val="0"/>
              </a:ext>
            </a:extLst>
          </p:cNvPr>
          <p:cNvSpPr>
            <a:spLocks noGrp="1"/>
          </p:cNvSpPr>
          <p:nvPr>
            <p:ph type="sldNum" sz="quarter" idx="12"/>
          </p:nvPr>
        </p:nvSpPr>
        <p:spPr/>
        <p:txBody>
          <a:bodyPr/>
          <a:lstStyle/>
          <a:p>
            <a:fld id="{B24F5015-3417-4B27-A586-E4CCF4D77832}" type="slidenum">
              <a:rPr lang="en-US" smtClean="0"/>
              <a:t>76</a:t>
            </a:fld>
            <a:endParaRPr lang="en-US"/>
          </a:p>
        </p:txBody>
      </p:sp>
      <p:sp>
        <p:nvSpPr>
          <p:cNvPr id="12" name="Text Placeholder 11">
            <a:extLst>
              <a:ext uri="{FF2B5EF4-FFF2-40B4-BE49-F238E27FC236}">
                <a16:creationId xmlns:a16="http://schemas.microsoft.com/office/drawing/2014/main" id="{3E5BAD88-D87D-BE7F-ECEF-D4CADF981361}"/>
              </a:ext>
              <a:ext uri="{C183D7F6-B498-43B3-948B-1728B52AA6E4}">
                <adec:decorative xmlns:adec="http://schemas.microsoft.com/office/drawing/2017/decorative" val="1"/>
              </a:ext>
            </a:extLst>
          </p:cNvPr>
          <p:cNvSpPr>
            <a:spLocks noGrp="1"/>
          </p:cNvSpPr>
          <p:nvPr>
            <p:ph type="body" sz="half" idx="2"/>
          </p:nvPr>
        </p:nvSpPr>
        <p:spPr>
          <a:xfrm rot="20739484">
            <a:off x="2661196" y="2270329"/>
            <a:ext cx="4632821" cy="491916"/>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77500" lnSpcReduction="20000"/>
          </a:bodyPr>
          <a:lstStyle/>
          <a:p>
            <a:endParaRPr lang="en-US" dirty="0"/>
          </a:p>
        </p:txBody>
      </p:sp>
    </p:spTree>
    <p:extLst>
      <p:ext uri="{BB962C8B-B14F-4D97-AF65-F5344CB8AC3E}">
        <p14:creationId xmlns:p14="http://schemas.microsoft.com/office/powerpoint/2010/main" val="29238669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C0F49-52AB-C907-D208-C0504A19F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E58D4-1766-A8EC-4673-14C8E915DABF}"/>
              </a:ext>
            </a:extLst>
          </p:cNvPr>
          <p:cNvSpPr>
            <a:spLocks noGrp="1"/>
          </p:cNvSpPr>
          <p:nvPr>
            <p:ph type="title"/>
          </p:nvPr>
        </p:nvSpPr>
        <p:spPr/>
        <p:txBody>
          <a:bodyPr/>
          <a:lstStyle/>
          <a:p>
            <a:r>
              <a:rPr lang="en-US" dirty="0"/>
              <a:t>Flag and Return to Questions</a:t>
            </a:r>
          </a:p>
        </p:txBody>
      </p:sp>
      <p:sp>
        <p:nvSpPr>
          <p:cNvPr id="3" name="Content Placeholder 2">
            <a:extLst>
              <a:ext uri="{FF2B5EF4-FFF2-40B4-BE49-F238E27FC236}">
                <a16:creationId xmlns:a16="http://schemas.microsoft.com/office/drawing/2014/main" id="{9D416571-120A-DB67-80CD-759BF66424F9}"/>
              </a:ext>
            </a:extLst>
          </p:cNvPr>
          <p:cNvSpPr>
            <a:spLocks noGrp="1"/>
          </p:cNvSpPr>
          <p:nvPr>
            <p:ph idx="1"/>
          </p:nvPr>
        </p:nvSpPr>
        <p:spPr>
          <a:xfrm>
            <a:off x="838200" y="1458686"/>
            <a:ext cx="10515600" cy="4718277"/>
          </a:xfrm>
        </p:spPr>
        <p:txBody>
          <a:bodyPr>
            <a:noAutofit/>
          </a:bodyPr>
          <a:lstStyle/>
          <a:p>
            <a:pPr marL="285750" indent="-285750"/>
            <a:r>
              <a:rPr lang="en-US" sz="3000" dirty="0"/>
              <a:t>Students can flag questions they wish to return to while completing the assessment using the flag symbol in the upper right corner. </a:t>
            </a:r>
          </a:p>
          <a:p>
            <a:pPr marL="285750" indent="-285750"/>
            <a:r>
              <a:rPr lang="en-US" sz="3000" dirty="0"/>
              <a:t>Students in grades 4-8 can flag and toggle among the non-calculator questions at the beginning of PSSA Mathematics section 1. </a:t>
            </a:r>
          </a:p>
          <a:p>
            <a:pPr marL="285750" indent="-285750"/>
            <a:r>
              <a:rPr lang="en-US" sz="3000" dirty="0"/>
              <a:t>Students must submit all answers to these questions prior to moving to the calculator permitted questions. </a:t>
            </a:r>
          </a:p>
          <a:p>
            <a:pPr marL="285750" indent="-285750"/>
            <a:endParaRPr lang="en-US" sz="3200" dirty="0"/>
          </a:p>
        </p:txBody>
      </p:sp>
      <p:sp>
        <p:nvSpPr>
          <p:cNvPr id="5" name="Slide Number Placeholder 4">
            <a:extLst>
              <a:ext uri="{FF2B5EF4-FFF2-40B4-BE49-F238E27FC236}">
                <a16:creationId xmlns:a16="http://schemas.microsoft.com/office/drawing/2014/main" id="{B7D9FEC2-80F7-C254-4B7B-C6D3DFAF9450}"/>
              </a:ext>
            </a:extLst>
          </p:cNvPr>
          <p:cNvSpPr>
            <a:spLocks noGrp="1"/>
          </p:cNvSpPr>
          <p:nvPr>
            <p:ph type="sldNum" sz="quarter" idx="12"/>
          </p:nvPr>
        </p:nvSpPr>
        <p:spPr/>
        <p:txBody>
          <a:bodyPr/>
          <a:lstStyle/>
          <a:p>
            <a:fld id="{B24F5015-3417-4B27-A586-E4CCF4D77832}" type="slidenum">
              <a:rPr lang="en-US" smtClean="0"/>
              <a:t>77</a:t>
            </a:fld>
            <a:endParaRPr lang="en-US"/>
          </a:p>
        </p:txBody>
      </p:sp>
    </p:spTree>
    <p:extLst>
      <p:ext uri="{BB962C8B-B14F-4D97-AF65-F5344CB8AC3E}">
        <p14:creationId xmlns:p14="http://schemas.microsoft.com/office/powerpoint/2010/main" val="14047991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08ABF-A857-97E5-D122-526BB8A67B06}"/>
              </a:ext>
            </a:extLst>
          </p:cNvPr>
          <p:cNvSpPr>
            <a:spLocks noGrp="1"/>
          </p:cNvSpPr>
          <p:nvPr>
            <p:ph type="title"/>
          </p:nvPr>
        </p:nvSpPr>
        <p:spPr/>
        <p:txBody>
          <a:bodyPr>
            <a:normAutofit/>
          </a:bodyPr>
          <a:lstStyle/>
          <a:p>
            <a:r>
              <a:rPr lang="en-US" sz="4400" dirty="0"/>
              <a:t>Flag Question Button</a:t>
            </a:r>
          </a:p>
        </p:txBody>
      </p:sp>
      <p:pic>
        <p:nvPicPr>
          <p:cNvPr id="7" name="Picture Placeholder 6" descr="Icons within the testing platform upper right corner.">
            <a:extLst>
              <a:ext uri="{FF2B5EF4-FFF2-40B4-BE49-F238E27FC236}">
                <a16:creationId xmlns:a16="http://schemas.microsoft.com/office/drawing/2014/main" id="{5C90C06B-8A24-F352-B84B-E836B8C6B799}"/>
              </a:ext>
            </a:extLst>
          </p:cNvPr>
          <p:cNvPicPr>
            <a:picLocks noGrp="1" noChangeAspect="1"/>
          </p:cNvPicPr>
          <p:nvPr>
            <p:ph type="pic" idx="1"/>
          </p:nvPr>
        </p:nvPicPr>
        <p:blipFill>
          <a:blip r:embed="rId2"/>
          <a:srcRect t="6402" b="6402"/>
          <a:stretch/>
        </p:blipFill>
        <p:spPr>
          <a:prstGeom prst="rect">
            <a:avLst/>
          </a:prstGeom>
        </p:spPr>
      </p:pic>
      <p:sp>
        <p:nvSpPr>
          <p:cNvPr id="5" name="Slide Number Placeholder 4">
            <a:extLst>
              <a:ext uri="{FF2B5EF4-FFF2-40B4-BE49-F238E27FC236}">
                <a16:creationId xmlns:a16="http://schemas.microsoft.com/office/drawing/2014/main" id="{66E37899-AB39-03E0-3F57-7F7E26015DC6}"/>
              </a:ext>
            </a:extLst>
          </p:cNvPr>
          <p:cNvSpPr>
            <a:spLocks noGrp="1"/>
          </p:cNvSpPr>
          <p:nvPr>
            <p:ph type="sldNum" sz="quarter" idx="12"/>
          </p:nvPr>
        </p:nvSpPr>
        <p:spPr/>
        <p:txBody>
          <a:bodyPr/>
          <a:lstStyle/>
          <a:p>
            <a:fld id="{B24F5015-3417-4B27-A586-E4CCF4D77832}" type="slidenum">
              <a:rPr lang="en-US" smtClean="0"/>
              <a:t>78</a:t>
            </a:fld>
            <a:endParaRPr lang="en-US"/>
          </a:p>
        </p:txBody>
      </p:sp>
      <p:sp>
        <p:nvSpPr>
          <p:cNvPr id="12" name="Text Placeholder 11">
            <a:extLst>
              <a:ext uri="{FF2B5EF4-FFF2-40B4-BE49-F238E27FC236}">
                <a16:creationId xmlns:a16="http://schemas.microsoft.com/office/drawing/2014/main" id="{9C4BDEF3-A4F8-2E4A-C990-F2E476FDFE7A}"/>
              </a:ext>
              <a:ext uri="{C183D7F6-B498-43B3-948B-1728B52AA6E4}">
                <adec:decorative xmlns:adec="http://schemas.microsoft.com/office/drawing/2017/decorative" val="1"/>
              </a:ext>
            </a:extLst>
          </p:cNvPr>
          <p:cNvSpPr>
            <a:spLocks noGrp="1"/>
          </p:cNvSpPr>
          <p:nvPr>
            <p:ph type="body" sz="half" idx="2"/>
          </p:nvPr>
        </p:nvSpPr>
        <p:spPr>
          <a:xfrm rot="2142109">
            <a:off x="1742951" y="3195019"/>
            <a:ext cx="4656880" cy="458437"/>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77500" lnSpcReduction="20000"/>
          </a:bodyPr>
          <a:lstStyle/>
          <a:p>
            <a:endParaRPr lang="en-US" dirty="0"/>
          </a:p>
        </p:txBody>
      </p:sp>
    </p:spTree>
    <p:extLst>
      <p:ext uri="{BB962C8B-B14F-4D97-AF65-F5344CB8AC3E}">
        <p14:creationId xmlns:p14="http://schemas.microsoft.com/office/powerpoint/2010/main" val="17622845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65187-4775-CBF6-F687-10E61824F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C78B5-534C-6BE6-A37D-6D3F30FCDD24}"/>
              </a:ext>
            </a:extLst>
          </p:cNvPr>
          <p:cNvSpPr>
            <a:spLocks noGrp="1"/>
          </p:cNvSpPr>
          <p:nvPr>
            <p:ph type="title"/>
          </p:nvPr>
        </p:nvSpPr>
        <p:spPr/>
        <p:txBody>
          <a:bodyPr/>
          <a:lstStyle/>
          <a:p>
            <a:r>
              <a:rPr lang="en-US" dirty="0"/>
              <a:t>Submitting the Assessment    </a:t>
            </a:r>
          </a:p>
        </p:txBody>
      </p:sp>
      <p:sp>
        <p:nvSpPr>
          <p:cNvPr id="3" name="Content Placeholder 2">
            <a:extLst>
              <a:ext uri="{FF2B5EF4-FFF2-40B4-BE49-F238E27FC236}">
                <a16:creationId xmlns:a16="http://schemas.microsoft.com/office/drawing/2014/main" id="{EC01A2A8-5D8E-9964-AD00-E250B80BF1A4}"/>
              </a:ext>
            </a:extLst>
          </p:cNvPr>
          <p:cNvSpPr>
            <a:spLocks noGrp="1"/>
          </p:cNvSpPr>
          <p:nvPr>
            <p:ph idx="1"/>
          </p:nvPr>
        </p:nvSpPr>
        <p:spPr>
          <a:xfrm>
            <a:off x="838200" y="1458686"/>
            <a:ext cx="10515600" cy="4718277"/>
          </a:xfrm>
        </p:spPr>
        <p:txBody>
          <a:bodyPr>
            <a:noAutofit/>
          </a:bodyPr>
          <a:lstStyle/>
          <a:p>
            <a:pPr marL="285750" indent="-285750"/>
            <a:r>
              <a:rPr lang="en-US" sz="3000" dirty="0"/>
              <a:t>Students should press the </a:t>
            </a:r>
            <a:r>
              <a:rPr lang="en-US" sz="3000" b="1" dirty="0"/>
              <a:t>Review or End Test Button </a:t>
            </a:r>
            <a:r>
              <a:rPr lang="en-US" sz="3000" dirty="0"/>
              <a:t>when they are ready to submit their work, </a:t>
            </a:r>
            <a:r>
              <a:rPr lang="en-US" sz="3000" b="1" dirty="0"/>
              <a:t>not</a:t>
            </a:r>
            <a:r>
              <a:rPr lang="en-US" sz="3000" dirty="0"/>
              <a:t> the Exit Test Button.</a:t>
            </a:r>
          </a:p>
          <a:p>
            <a:pPr marL="285750" indent="-285750"/>
            <a:r>
              <a:rPr lang="en-US" sz="3000" dirty="0"/>
              <a:t>When students press the </a:t>
            </a:r>
            <a:r>
              <a:rPr lang="en-US" sz="3000" b="1" dirty="0"/>
              <a:t>Review or End test Button</a:t>
            </a:r>
            <a:r>
              <a:rPr lang="en-US" sz="3000" dirty="0"/>
              <a:t>,  unanswered and flagged questions will appear on a Review Page. Students can return to questions, review answers, and change answers (except non-calculator questions once the student exits that section).</a:t>
            </a:r>
          </a:p>
          <a:p>
            <a:pPr marL="285750" indent="-285750"/>
            <a:r>
              <a:rPr lang="en-US" sz="3000" dirty="0"/>
              <a:t>Students do not need to remove flags, highlighting or notes to submit their work.</a:t>
            </a:r>
          </a:p>
        </p:txBody>
      </p:sp>
      <p:sp>
        <p:nvSpPr>
          <p:cNvPr id="5" name="Slide Number Placeholder 4">
            <a:extLst>
              <a:ext uri="{FF2B5EF4-FFF2-40B4-BE49-F238E27FC236}">
                <a16:creationId xmlns:a16="http://schemas.microsoft.com/office/drawing/2014/main" id="{81310C40-11D0-7A45-6401-97B2F0EB981F}"/>
              </a:ext>
            </a:extLst>
          </p:cNvPr>
          <p:cNvSpPr>
            <a:spLocks noGrp="1"/>
          </p:cNvSpPr>
          <p:nvPr>
            <p:ph type="sldNum" sz="quarter" idx="12"/>
          </p:nvPr>
        </p:nvSpPr>
        <p:spPr/>
        <p:txBody>
          <a:bodyPr/>
          <a:lstStyle/>
          <a:p>
            <a:fld id="{B24F5015-3417-4B27-A586-E4CCF4D77832}" type="slidenum">
              <a:rPr lang="en-US" smtClean="0"/>
              <a:t>79</a:t>
            </a:fld>
            <a:endParaRPr lang="en-US"/>
          </a:p>
        </p:txBody>
      </p:sp>
    </p:spTree>
    <p:extLst>
      <p:ext uri="{BB962C8B-B14F-4D97-AF65-F5344CB8AC3E}">
        <p14:creationId xmlns:p14="http://schemas.microsoft.com/office/powerpoint/2010/main" val="272519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dirty="0"/>
          </a:p>
        </p:txBody>
      </p:sp>
    </p:spTree>
    <p:extLst>
      <p:ext uri="{BB962C8B-B14F-4D97-AF65-F5344CB8AC3E}">
        <p14:creationId xmlns:p14="http://schemas.microsoft.com/office/powerpoint/2010/main" val="1671980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3403-1451-B504-6084-1A0EA9777BA9}"/>
              </a:ext>
            </a:extLst>
          </p:cNvPr>
          <p:cNvSpPr>
            <a:spLocks noGrp="1"/>
          </p:cNvSpPr>
          <p:nvPr>
            <p:ph type="title"/>
          </p:nvPr>
        </p:nvSpPr>
        <p:spPr/>
        <p:txBody>
          <a:bodyPr>
            <a:normAutofit/>
          </a:bodyPr>
          <a:lstStyle/>
          <a:p>
            <a:r>
              <a:rPr lang="en-US" sz="4400" dirty="0"/>
              <a:t>Review or End Test Button</a:t>
            </a:r>
          </a:p>
        </p:txBody>
      </p:sp>
      <p:pic>
        <p:nvPicPr>
          <p:cNvPr id="7" name="Picture Placeholder 6" descr="Icons within the testing platform upper right corner.">
            <a:extLst>
              <a:ext uri="{FF2B5EF4-FFF2-40B4-BE49-F238E27FC236}">
                <a16:creationId xmlns:a16="http://schemas.microsoft.com/office/drawing/2014/main" id="{7A8A65A4-5A34-77A9-B460-DC6D2BA598C1}"/>
              </a:ext>
            </a:extLst>
          </p:cNvPr>
          <p:cNvPicPr>
            <a:picLocks noGrp="1" noChangeAspect="1"/>
          </p:cNvPicPr>
          <p:nvPr>
            <p:ph type="pic" idx="1"/>
          </p:nvPr>
        </p:nvPicPr>
        <p:blipFill>
          <a:blip r:embed="rId2"/>
          <a:srcRect t="7371" b="7371"/>
          <a:stretch/>
        </p:blipFill>
        <p:spPr>
          <a:prstGeom prst="rect">
            <a:avLst/>
          </a:prstGeom>
        </p:spPr>
      </p:pic>
      <p:sp>
        <p:nvSpPr>
          <p:cNvPr id="5" name="Slide Number Placeholder 4">
            <a:extLst>
              <a:ext uri="{FF2B5EF4-FFF2-40B4-BE49-F238E27FC236}">
                <a16:creationId xmlns:a16="http://schemas.microsoft.com/office/drawing/2014/main" id="{2BD6E14A-59D7-3BFF-D3EB-DF65972439DD}"/>
              </a:ext>
            </a:extLst>
          </p:cNvPr>
          <p:cNvSpPr>
            <a:spLocks noGrp="1"/>
          </p:cNvSpPr>
          <p:nvPr>
            <p:ph type="sldNum" sz="quarter" idx="12"/>
          </p:nvPr>
        </p:nvSpPr>
        <p:spPr/>
        <p:txBody>
          <a:bodyPr/>
          <a:lstStyle/>
          <a:p>
            <a:fld id="{B24F5015-3417-4B27-A586-E4CCF4D77832}" type="slidenum">
              <a:rPr lang="en-US" smtClean="0"/>
              <a:t>80</a:t>
            </a:fld>
            <a:endParaRPr lang="en-US"/>
          </a:p>
        </p:txBody>
      </p:sp>
      <p:sp>
        <p:nvSpPr>
          <p:cNvPr id="8" name="Text Placeholder 7">
            <a:extLst>
              <a:ext uri="{FF2B5EF4-FFF2-40B4-BE49-F238E27FC236}">
                <a16:creationId xmlns:a16="http://schemas.microsoft.com/office/drawing/2014/main" id="{5C785C9D-701F-914D-145D-D76494726E0A}"/>
              </a:ext>
              <a:ext uri="{C183D7F6-B498-43B3-948B-1728B52AA6E4}">
                <adec:decorative xmlns:adec="http://schemas.microsoft.com/office/drawing/2017/decorative" val="1"/>
              </a:ext>
            </a:extLst>
          </p:cNvPr>
          <p:cNvSpPr>
            <a:spLocks noGrp="1"/>
          </p:cNvSpPr>
          <p:nvPr>
            <p:ph type="body" sz="half" idx="2"/>
          </p:nvPr>
        </p:nvSpPr>
        <p:spPr>
          <a:xfrm rot="2142109">
            <a:off x="4562060" y="2917496"/>
            <a:ext cx="5422097" cy="385336"/>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normAutofit fontScale="47500" lnSpcReduction="20000"/>
          </a:bodyPr>
          <a:lstStyle/>
          <a:p>
            <a:endParaRPr lang="en-US" dirty="0"/>
          </a:p>
        </p:txBody>
      </p:sp>
    </p:spTree>
    <p:extLst>
      <p:ext uri="{BB962C8B-B14F-4D97-AF65-F5344CB8AC3E}">
        <p14:creationId xmlns:p14="http://schemas.microsoft.com/office/powerpoint/2010/main" val="9157655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AD5CE-3AAC-53E0-7006-35B2776BA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BD47B-57B9-D525-2915-1250DECBD6EF}"/>
              </a:ext>
            </a:extLst>
          </p:cNvPr>
          <p:cNvSpPr>
            <a:spLocks noGrp="1"/>
          </p:cNvSpPr>
          <p:nvPr>
            <p:ph type="title"/>
          </p:nvPr>
        </p:nvSpPr>
        <p:spPr/>
        <p:txBody>
          <a:bodyPr/>
          <a:lstStyle/>
          <a:p>
            <a:r>
              <a:rPr lang="en-US" dirty="0"/>
              <a:t>Additional Reminder </a:t>
            </a:r>
          </a:p>
        </p:txBody>
      </p:sp>
      <p:sp>
        <p:nvSpPr>
          <p:cNvPr id="3" name="Content Placeholder 2">
            <a:extLst>
              <a:ext uri="{FF2B5EF4-FFF2-40B4-BE49-F238E27FC236}">
                <a16:creationId xmlns:a16="http://schemas.microsoft.com/office/drawing/2014/main" id="{11CC9AFE-54E2-53B5-0982-2F18BF16BFFE}"/>
              </a:ext>
            </a:extLst>
          </p:cNvPr>
          <p:cNvSpPr>
            <a:spLocks noGrp="1"/>
          </p:cNvSpPr>
          <p:nvPr>
            <p:ph idx="1"/>
          </p:nvPr>
        </p:nvSpPr>
        <p:spPr>
          <a:xfrm>
            <a:off x="838200" y="1458686"/>
            <a:ext cx="10515600" cy="4718277"/>
          </a:xfrm>
        </p:spPr>
        <p:txBody>
          <a:bodyPr>
            <a:noAutofit/>
          </a:bodyPr>
          <a:lstStyle/>
          <a:p>
            <a:pPr marL="285750" indent="-285750"/>
            <a:r>
              <a:rPr lang="en-US" sz="3000" dirty="0"/>
              <a:t>Students receive a second reminder if any questions remain unanswered when they attempt to exit the test session a second time.</a:t>
            </a:r>
          </a:p>
          <a:p>
            <a:pPr marL="285750" indent="-285750"/>
            <a:r>
              <a:rPr lang="en-US" sz="3000" dirty="0"/>
              <a:t>LEAs can instruct students to show the Review Page to the TA prior to exiting the assessment. </a:t>
            </a:r>
          </a:p>
          <a:p>
            <a:pPr marL="285750" indent="-285750"/>
            <a:r>
              <a:rPr lang="en-US" sz="3000" dirty="0"/>
              <a:t>TAs can instruct students to check their work and return to unanswered all questions.</a:t>
            </a:r>
          </a:p>
        </p:txBody>
      </p:sp>
      <p:sp>
        <p:nvSpPr>
          <p:cNvPr id="5" name="Slide Number Placeholder 4">
            <a:extLst>
              <a:ext uri="{FF2B5EF4-FFF2-40B4-BE49-F238E27FC236}">
                <a16:creationId xmlns:a16="http://schemas.microsoft.com/office/drawing/2014/main" id="{CFEAABE8-E8EB-5A57-B810-D689C30C62A7}"/>
              </a:ext>
            </a:extLst>
          </p:cNvPr>
          <p:cNvSpPr>
            <a:spLocks noGrp="1"/>
          </p:cNvSpPr>
          <p:nvPr>
            <p:ph type="sldNum" sz="quarter" idx="12"/>
          </p:nvPr>
        </p:nvSpPr>
        <p:spPr/>
        <p:txBody>
          <a:bodyPr/>
          <a:lstStyle/>
          <a:p>
            <a:fld id="{B24F5015-3417-4B27-A586-E4CCF4D77832}" type="slidenum">
              <a:rPr lang="en-US" smtClean="0"/>
              <a:t>81</a:t>
            </a:fld>
            <a:endParaRPr lang="en-US"/>
          </a:p>
        </p:txBody>
      </p:sp>
    </p:spTree>
    <p:extLst>
      <p:ext uri="{BB962C8B-B14F-4D97-AF65-F5344CB8AC3E}">
        <p14:creationId xmlns:p14="http://schemas.microsoft.com/office/powerpoint/2010/main" val="35569516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82</a:t>
            </a:fld>
            <a:endParaRPr lang="en-US"/>
          </a:p>
        </p:txBody>
      </p:sp>
    </p:spTree>
    <p:extLst>
      <p:ext uri="{BB962C8B-B14F-4D97-AF65-F5344CB8AC3E}">
        <p14:creationId xmlns:p14="http://schemas.microsoft.com/office/powerpoint/2010/main" val="27187424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Collection of Electronic Devices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DACs with SACs should develop the procedures for collection and storage of electronic devices during testing. </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with SACs should develop the policies for test security violations.</a:t>
            </a:r>
          </a:p>
          <a:p>
            <a:pPr marL="285750" indent="-285750"/>
            <a:r>
              <a:rPr lang="en-US" sz="3000" dirty="0"/>
              <a:t>TAs must collect all electronic devices prior to distributing secure materials.  </a:t>
            </a:r>
          </a:p>
          <a:p>
            <a:pPr marL="285750" indent="-285750">
              <a:buFont typeface="Arial" panose="020B0604020202020204" pitchFamily="34" charset="0"/>
              <a:buChar char="•"/>
            </a:pPr>
            <a:r>
              <a:rPr lang="en-US" sz="3000" dirty="0"/>
              <a:t>These policies should be shared with parents and students prior to testing.</a:t>
            </a:r>
            <a:endParaRPr lang="en-US" sz="3000" dirty="0">
              <a:latin typeface="Arial" panose="020B0604020202020204" pitchFamily="34" charset="0"/>
              <a:cs typeface="Arial" panose="020B0604020202020204" pitchFamily="34" charset="0"/>
            </a:endParaRPr>
          </a:p>
          <a:p>
            <a:pPr marL="0" indent="0">
              <a:buNone/>
            </a:pP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83</a:t>
            </a:fld>
            <a:endParaRPr lang="en-US"/>
          </a:p>
        </p:txBody>
      </p:sp>
    </p:spTree>
    <p:extLst>
      <p:ext uri="{BB962C8B-B14F-4D97-AF65-F5344CB8AC3E}">
        <p14:creationId xmlns:p14="http://schemas.microsoft.com/office/powerpoint/2010/main" val="4765216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Approved Electronic Devices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effectLst/>
              </a:rPr>
              <a:t>Students who use a cellphone as a medical device (e.g., glucose monitoring) may have the device on their desk or the TAs’ desk and must sit in close proximity to the TA. </a:t>
            </a:r>
          </a:p>
          <a:p>
            <a:pPr marL="285750" indent="-285750">
              <a:buFont typeface="Arial" panose="020B0604020202020204" pitchFamily="34" charset="0"/>
              <a:buChar char="•"/>
            </a:pPr>
            <a:r>
              <a:rPr lang="en-US" sz="3000" dirty="0">
                <a:effectLst/>
              </a:rPr>
              <a:t>TAs must carefully monitor the student to ensure the student does not access the phone</a:t>
            </a:r>
            <a:r>
              <a:rPr lang="en-US" sz="3000">
                <a:effectLst/>
              </a:rPr>
              <a:t>. </a:t>
            </a:r>
            <a:endParaRPr lang="en-US" sz="3000"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84</a:t>
            </a:fld>
            <a:endParaRPr lang="en-US"/>
          </a:p>
        </p:txBody>
      </p:sp>
    </p:spTree>
    <p:extLst>
      <p:ext uri="{BB962C8B-B14F-4D97-AF65-F5344CB8AC3E}">
        <p14:creationId xmlns:p14="http://schemas.microsoft.com/office/powerpoint/2010/main" val="40366103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36E4-582D-41FD-D42D-C27472C4E5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D2375F-5F6F-1CB2-3970-B904D536DCF8}"/>
              </a:ext>
            </a:extLst>
          </p:cNvPr>
          <p:cNvSpPr>
            <a:spLocks noGrp="1"/>
          </p:cNvSpPr>
          <p:nvPr>
            <p:ph type="title"/>
          </p:nvPr>
        </p:nvSpPr>
        <p:spPr/>
        <p:txBody>
          <a:bodyPr>
            <a:normAutofit/>
          </a:bodyPr>
          <a:lstStyle/>
          <a:p>
            <a:r>
              <a:rPr lang="en-US" dirty="0"/>
              <a:t>Steps for Reporting Violations</a:t>
            </a:r>
          </a:p>
        </p:txBody>
      </p:sp>
      <p:sp>
        <p:nvSpPr>
          <p:cNvPr id="3" name="Content Placeholder 2">
            <a:extLst>
              <a:ext uri="{FF2B5EF4-FFF2-40B4-BE49-F238E27FC236}">
                <a16:creationId xmlns:a16="http://schemas.microsoft.com/office/drawing/2014/main" id="{C8815C5E-9848-DD0B-CD49-705B2223A428}"/>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TAs should report students possessing or using an unapproved electronic device to SAC immediately. </a:t>
            </a:r>
          </a:p>
          <a:p>
            <a:pPr marL="285750" indent="-285750">
              <a:buFont typeface="Arial" panose="020B0604020202020204" pitchFamily="34" charset="0"/>
              <a:buChar char="•"/>
            </a:pPr>
            <a:r>
              <a:rPr lang="en-US" sz="3000" dirty="0"/>
              <a:t>The SAC will confiscate the device and report the test security violation to the DAC. </a:t>
            </a:r>
          </a:p>
          <a:p>
            <a:pPr marL="285750" indent="-285750">
              <a:buFont typeface="Arial" panose="020B0604020202020204" pitchFamily="34" charset="0"/>
              <a:buChar char="•"/>
            </a:pPr>
            <a:r>
              <a:rPr lang="en-US" sz="3000" dirty="0"/>
              <a:t>The DAC or SAC will report the violation to PDE. </a:t>
            </a:r>
          </a:p>
        </p:txBody>
      </p:sp>
      <p:sp>
        <p:nvSpPr>
          <p:cNvPr id="5" name="Slide Number Placeholder 4">
            <a:extLst>
              <a:ext uri="{FF2B5EF4-FFF2-40B4-BE49-F238E27FC236}">
                <a16:creationId xmlns:a16="http://schemas.microsoft.com/office/drawing/2014/main" id="{AC301C4A-C8B6-BCBB-578D-0252380342C3}"/>
              </a:ext>
            </a:extLst>
          </p:cNvPr>
          <p:cNvSpPr>
            <a:spLocks noGrp="1"/>
          </p:cNvSpPr>
          <p:nvPr>
            <p:ph type="sldNum" sz="quarter" idx="12"/>
          </p:nvPr>
        </p:nvSpPr>
        <p:spPr/>
        <p:txBody>
          <a:bodyPr/>
          <a:lstStyle/>
          <a:p>
            <a:fld id="{B24F5015-3417-4B27-A586-E4CCF4D77832}" type="slidenum">
              <a:rPr lang="en-US" smtClean="0"/>
              <a:t>85</a:t>
            </a:fld>
            <a:endParaRPr lang="en-US"/>
          </a:p>
        </p:txBody>
      </p:sp>
    </p:spTree>
    <p:extLst>
      <p:ext uri="{BB962C8B-B14F-4D97-AF65-F5344CB8AC3E}">
        <p14:creationId xmlns:p14="http://schemas.microsoft.com/office/powerpoint/2010/main" val="186583042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F561B-AC28-DCE4-30C3-7747C33FB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50988-CD32-72A9-7513-D9B028BEE5BD}"/>
              </a:ext>
            </a:extLst>
          </p:cNvPr>
          <p:cNvSpPr>
            <a:spLocks noGrp="1"/>
          </p:cNvSpPr>
          <p:nvPr>
            <p:ph type="title"/>
          </p:nvPr>
        </p:nvSpPr>
        <p:spPr/>
        <p:txBody>
          <a:bodyPr>
            <a:normAutofit/>
          </a:bodyPr>
          <a:lstStyle/>
          <a:p>
            <a:r>
              <a:rPr lang="en-US" dirty="0"/>
              <a:t>Reviewing the Device </a:t>
            </a:r>
          </a:p>
        </p:txBody>
      </p:sp>
      <p:sp>
        <p:nvSpPr>
          <p:cNvPr id="3" name="Content Placeholder 2">
            <a:extLst>
              <a:ext uri="{FF2B5EF4-FFF2-40B4-BE49-F238E27FC236}">
                <a16:creationId xmlns:a16="http://schemas.microsoft.com/office/drawing/2014/main" id="{CB08CED0-8B89-96B7-1E83-2D64DC4FDA9D}"/>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The DAC or SAC should obtain parent permission to view the device and determine if any secure material is stored on the device, including photos, text messages, searches related to tested content, posts to social media, etc. </a:t>
            </a:r>
          </a:p>
          <a:p>
            <a:pPr marL="285750" indent="-285750">
              <a:buFont typeface="Arial" panose="020B0604020202020204" pitchFamily="34" charset="0"/>
              <a:buChar char="•"/>
            </a:pPr>
            <a:r>
              <a:rPr lang="en-US" sz="3000" dirty="0"/>
              <a:t>Send documentation and copies of secure material immediately to PDE.</a:t>
            </a:r>
          </a:p>
        </p:txBody>
      </p:sp>
      <p:sp>
        <p:nvSpPr>
          <p:cNvPr id="5" name="Slide Number Placeholder 4">
            <a:extLst>
              <a:ext uri="{FF2B5EF4-FFF2-40B4-BE49-F238E27FC236}">
                <a16:creationId xmlns:a16="http://schemas.microsoft.com/office/drawing/2014/main" id="{44AE16EB-CAD3-787F-C2E0-AE3B9C3D7BDF}"/>
              </a:ext>
            </a:extLst>
          </p:cNvPr>
          <p:cNvSpPr>
            <a:spLocks noGrp="1"/>
          </p:cNvSpPr>
          <p:nvPr>
            <p:ph type="sldNum" sz="quarter" idx="12"/>
          </p:nvPr>
        </p:nvSpPr>
        <p:spPr/>
        <p:txBody>
          <a:bodyPr/>
          <a:lstStyle/>
          <a:p>
            <a:fld id="{B24F5015-3417-4B27-A586-E4CCF4D77832}" type="slidenum">
              <a:rPr lang="en-US" smtClean="0"/>
              <a:t>86</a:t>
            </a:fld>
            <a:endParaRPr lang="en-US"/>
          </a:p>
        </p:txBody>
      </p:sp>
    </p:spTree>
    <p:extLst>
      <p:ext uri="{BB962C8B-B14F-4D97-AF65-F5344CB8AC3E}">
        <p14:creationId xmlns:p14="http://schemas.microsoft.com/office/powerpoint/2010/main" val="99371647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Regeneration of the Test Ticket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A student possessing or using an unapproved electronic device during testing must retake the assessment by the end of the makeup testing window using a different form of the test. </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Once the DAC or SAC emails PDE, PDE approves regeneration of the test ticket. The DAC can then regenerate the ticket.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 will then print the regenerated test ticket using a different form number of the assessment.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87</a:t>
            </a:fld>
            <a:endParaRPr lang="en-US"/>
          </a:p>
        </p:txBody>
      </p:sp>
    </p:spTree>
    <p:extLst>
      <p:ext uri="{BB962C8B-B14F-4D97-AF65-F5344CB8AC3E}">
        <p14:creationId xmlns:p14="http://schemas.microsoft.com/office/powerpoint/2010/main" val="187643807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Other Test Security Violations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000" b="1" dirty="0">
                <a:latin typeface="Arial" panose="020B0604020202020204" pitchFamily="34" charset="0"/>
                <a:cs typeface="Arial" panose="020B0604020202020204" pitchFamily="34" charset="0"/>
              </a:rPr>
              <a:t>immediately</a:t>
            </a:r>
            <a:r>
              <a:rPr lang="en-US" sz="3000" dirty="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or SACs should report test security violations or suspicions </a:t>
            </a:r>
            <a:r>
              <a:rPr lang="en-US" sz="3000" b="1" dirty="0">
                <a:latin typeface="Arial" panose="020B0604020202020204" pitchFamily="34" charset="0"/>
                <a:cs typeface="Arial" panose="020B0604020202020204" pitchFamily="34" charset="0"/>
              </a:rPr>
              <a:t>immediately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t>Examples include a student using a calculator when answering non-calculator questions, a student viewing another student’s work. Consult the HAC for others.  </a:t>
            </a:r>
          </a:p>
          <a:p>
            <a:pPr marL="285750" indent="-285750">
              <a:buFont typeface="Arial" panose="020B0604020202020204" pitchFamily="34" charset="0"/>
              <a:buChar char="•"/>
            </a:pPr>
            <a:r>
              <a:rPr lang="en-US" sz="3000" dirty="0"/>
              <a:t>Review the Handbook for Secure Test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88</a:t>
            </a:fld>
            <a:endParaRPr lang="en-US" dirty="0"/>
          </a:p>
        </p:txBody>
      </p:sp>
    </p:spTree>
    <p:extLst>
      <p:ext uri="{BB962C8B-B14F-4D97-AF65-F5344CB8AC3E}">
        <p14:creationId xmlns:p14="http://schemas.microsoft.com/office/powerpoint/2010/main" val="26849617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Calculators</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89</a:t>
            </a:fld>
            <a:endParaRPr lang="en-US" dirty="0"/>
          </a:p>
        </p:txBody>
      </p:sp>
    </p:spTree>
    <p:extLst>
      <p:ext uri="{BB962C8B-B14F-4D97-AF65-F5344CB8AC3E}">
        <p14:creationId xmlns:p14="http://schemas.microsoft.com/office/powerpoint/2010/main" val="290238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r>
              <a:rPr lang="en-US" sz="3500" dirty="0"/>
              <a:t>PDE – Pennsylvania Department of Education</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500" dirty="0"/>
              <a:t>SAC – School Assessment Coordinator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500" dirty="0"/>
              <a:t>HAC – Handbook for Assessment Coordinators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DFA – Directions for Administration </a:t>
            </a:r>
          </a:p>
          <a:p>
            <a:pPr marL="742950" lvl="1" indent="-285750"/>
            <a:r>
              <a:rPr lang="en-US" sz="3200" dirty="0">
                <a:latin typeface="Arial" panose="020B0604020202020204" pitchFamily="34" charset="0"/>
                <a:cs typeface="Arial" panose="020B0604020202020204" pitchFamily="34" charset="0"/>
              </a:rPr>
              <a:t>Online </a:t>
            </a:r>
          </a:p>
          <a:p>
            <a:pPr marL="742950" lvl="1" indent="-285750"/>
            <a:r>
              <a:rPr lang="en-US" sz="3200" dirty="0"/>
              <a:t>Spanish</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500" dirty="0"/>
              <a:t>PSTAT – Pennsylvania State Test Administrator Training</a:t>
            </a:r>
          </a:p>
          <a:p>
            <a:pPr marL="285750" indent="-285750"/>
            <a:r>
              <a:rPr lang="en-US" sz="3500" dirty="0"/>
              <a:t>DRC – Data Recognition Corporation</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dirty="0"/>
          </a:p>
        </p:txBody>
      </p:sp>
    </p:spTree>
    <p:extLst>
      <p:ext uri="{BB962C8B-B14F-4D97-AF65-F5344CB8AC3E}">
        <p14:creationId xmlns:p14="http://schemas.microsoft.com/office/powerpoint/2010/main" val="35072521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sz="3000" dirty="0">
                <a:solidFill>
                  <a:srgbClr val="0070C0"/>
                </a:solidFill>
                <a:hlinkClick r:id="rId2">
                  <a:extLst>
                    <a:ext uri="{A12FA001-AC4F-418D-AE19-62706E023703}">
                      <ahyp:hlinkClr xmlns:ahyp="http://schemas.microsoft.com/office/drawing/2018/hyperlinkcolor" val="tx"/>
                    </a:ext>
                  </a:extLst>
                </a:hlinkClick>
              </a:rPr>
              <a:t>PDE Calculator Policy</a:t>
            </a:r>
            <a:r>
              <a:rPr lang="en-US" sz="3000" dirty="0">
                <a:solidFill>
                  <a:srgbClr val="0070C0"/>
                </a:solidFill>
              </a:rPr>
              <a:t> </a:t>
            </a:r>
            <a:r>
              <a:rPr lang="en-US" sz="3000" dirty="0"/>
              <a:t>updated October, 2023.</a:t>
            </a:r>
          </a:p>
          <a:p>
            <a:r>
              <a:rPr lang="en-US" sz="3000" dirty="0"/>
              <a:t>Exam mode or Testing mode must be activated by the TA or proctor prior to each test session for devices with this capability.</a:t>
            </a:r>
          </a:p>
          <a:p>
            <a:r>
              <a:rPr lang="en-US" sz="3000" dirty="0"/>
              <a:t>TAs must set every device to factory settings before and after each test session.  </a:t>
            </a:r>
          </a:p>
          <a:p>
            <a:r>
              <a:rPr lang="en-US" sz="3000" dirty="0"/>
              <a:t>Students are not to be assigned either task.</a:t>
            </a:r>
          </a:p>
          <a:p>
            <a:endParaRPr lang="en-US" dirty="0"/>
          </a:p>
        </p:txBody>
      </p:sp>
      <p:pic>
        <p:nvPicPr>
          <p:cNvPr id="5" name="Graphic 4" descr="Calculator outline">
            <a:extLst>
              <a:ext uri="{FF2B5EF4-FFF2-40B4-BE49-F238E27FC236}">
                <a16:creationId xmlns:a16="http://schemas.microsoft.com/office/drawing/2014/main" id="{69DAC9E9-1E78-EF14-4B19-A4C3E41A68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33284" y="4505282"/>
            <a:ext cx="1851068" cy="1851068"/>
          </a:xfrm>
          <a:prstGeom prst="rect">
            <a:avLst/>
          </a:prstGeom>
        </p:spPr>
      </p:pic>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90</a:t>
            </a:fld>
            <a:endParaRPr lang="en-US" dirty="0"/>
          </a:p>
        </p:txBody>
      </p:sp>
    </p:spTree>
    <p:extLst>
      <p:ext uri="{BB962C8B-B14F-4D97-AF65-F5344CB8AC3E}">
        <p14:creationId xmlns:p14="http://schemas.microsoft.com/office/powerpoint/2010/main" val="33853500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fontScale="90000"/>
          </a:bodyPr>
          <a:lstStyle/>
          <a:p>
            <a:br>
              <a:rPr lang="en-US" dirty="0"/>
            </a:br>
            <a:r>
              <a:rPr lang="en-US" sz="4900" dirty="0"/>
              <a:t>Non-calculator Questions: </a:t>
            </a:r>
            <a:br>
              <a:rPr lang="en-US" sz="4900" dirty="0"/>
            </a:br>
            <a:r>
              <a:rPr lang="en-US" sz="4900" dirty="0"/>
              <a:t>PSSA Mathematics</a:t>
            </a:r>
            <a:br>
              <a:rPr lang="en-US" dirty="0"/>
            </a:br>
            <a:r>
              <a:rPr lang="en-US" dirty="0"/>
              <a:t>    </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000" dirty="0"/>
              <a:t>Grade 3: entire assessment</a:t>
            </a:r>
          </a:p>
          <a:p>
            <a:r>
              <a:rPr lang="en-US" sz="3000" dirty="0"/>
              <a:t>Grades 4-8: questions 1 through 4 in section 1</a:t>
            </a:r>
          </a:p>
          <a:p>
            <a:r>
              <a:rPr lang="en-US" sz="3000" dirty="0"/>
              <a:t>The online calculator is not available for non-calculator questions. TAs must ensure students are not using a handheld calculator when answering these questions.</a:t>
            </a:r>
          </a:p>
          <a:p>
            <a:r>
              <a:rPr lang="en-US" sz="3000" dirty="0"/>
              <a:t>Students may toggle among these questions then submit their answers. Before advancing to the calculator permitted questions, the system will prompt students to verify they understand that once they have submitted their final answers, they will not be able to re-visit these questions.</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91</a:t>
            </a:fld>
            <a:endParaRPr lang="en-US" dirty="0"/>
          </a:p>
        </p:txBody>
      </p:sp>
    </p:spTree>
    <p:extLst>
      <p:ext uri="{BB962C8B-B14F-4D97-AF65-F5344CB8AC3E}">
        <p14:creationId xmlns:p14="http://schemas.microsoft.com/office/powerpoint/2010/main" val="35858991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Calculator Permitted Questions: </a:t>
            </a:r>
            <a:br>
              <a:rPr lang="en-US" dirty="0"/>
            </a:br>
            <a:r>
              <a:rPr lang="en-US" dirty="0"/>
              <a:t>PSSA Mathematics  </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000" dirty="0"/>
              <a:t>Calculators should be stored under the student’s desk or on the TA’s desk when testing begins.</a:t>
            </a:r>
          </a:p>
          <a:p>
            <a:r>
              <a:rPr lang="en-US" sz="3000" dirty="0"/>
              <a:t>Students should raise their hand so TA can collect used scratch/grid paper and distribute new scratch/grid paper or verify scratch/grid paper has not been used.</a:t>
            </a:r>
          </a:p>
          <a:p>
            <a:r>
              <a:rPr lang="en-US" sz="3000" dirty="0"/>
              <a:t>TA should then indicate the student may retrieve a calculator from underneath the desk or provide a calculator to the student.</a:t>
            </a:r>
          </a:p>
          <a:p>
            <a:r>
              <a:rPr lang="en-US" sz="3000" dirty="0"/>
              <a:t>Report test security violations to the DAC and PDE immediately.</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92</a:t>
            </a:fld>
            <a:endParaRPr lang="en-US" dirty="0"/>
          </a:p>
        </p:txBody>
      </p:sp>
    </p:spTree>
    <p:extLst>
      <p:ext uri="{BB962C8B-B14F-4D97-AF65-F5344CB8AC3E}">
        <p14:creationId xmlns:p14="http://schemas.microsoft.com/office/powerpoint/2010/main" val="24810671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Desmos Online Calculators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Grade </a:t>
            </a:r>
            <a:r>
              <a:rPr lang="en-US" sz="3000" dirty="0"/>
              <a:t>4-8: Once students have completed the non-calculator questions, they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a:t>
            </a:r>
            <a:r>
              <a:rPr lang="en-US" sz="3000" dirty="0">
                <a:solidFill>
                  <a:srgbClr val="0070C0"/>
                </a:solidFill>
              </a:rPr>
              <a:t>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a:t>
            </a:r>
          </a:p>
          <a:p>
            <a:pPr marL="285750" indent="-285750">
              <a:buFont typeface="Arial" panose="020B0604020202020204" pitchFamily="34" charset="0"/>
              <a:buChar char="•"/>
            </a:pPr>
            <a:r>
              <a:rPr lang="en-US" sz="3000" dirty="0"/>
              <a:t>Any calculator with a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93</a:t>
            </a:fld>
            <a:endParaRPr lang="en-US"/>
          </a:p>
        </p:txBody>
      </p:sp>
    </p:spTree>
    <p:extLst>
      <p:ext uri="{BB962C8B-B14F-4D97-AF65-F5344CB8AC3E}">
        <p14:creationId xmlns:p14="http://schemas.microsoft.com/office/powerpoint/2010/main" val="306279517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PSSA Science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Students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solidFill>
                  <a:srgbClr val="0070C0"/>
                </a:solidFill>
              </a:rPr>
              <a:t> </a:t>
            </a:r>
            <a:r>
              <a:rPr lang="en-US" sz="3000" dirty="0"/>
              <a:t>during the entire assessment. </a:t>
            </a:r>
          </a:p>
          <a:p>
            <a:pPr marL="285750" indent="-285750"/>
            <a:r>
              <a:rPr lang="en-US" sz="3000" dirty="0"/>
              <a:t>Students may use a handheld device which complies with the</a:t>
            </a:r>
            <a:r>
              <a:rPr lang="en-US" sz="3000" dirty="0">
                <a:solidFill>
                  <a:srgbClr val="0070C0"/>
                </a:solidFill>
              </a:rPr>
              <a:t>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r>
              <a:rPr lang="en-US" sz="3000" dirty="0"/>
              <a:t>Any calculator with Computer Algebra System (CAS) capabilities, including TI Inspire CAS and Casio CAS may not be used.</a:t>
            </a:r>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94</a:t>
            </a:fld>
            <a:endParaRPr lang="en-US"/>
          </a:p>
        </p:txBody>
      </p:sp>
    </p:spTree>
    <p:extLst>
      <p:ext uri="{BB962C8B-B14F-4D97-AF65-F5344CB8AC3E}">
        <p14:creationId xmlns:p14="http://schemas.microsoft.com/office/powerpoint/2010/main" val="29349473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Students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 during the entire assessment.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r>
              <a:rPr lang="en-US" sz="3000" dirty="0"/>
              <a:t>Any calculator with Computer Algebra System (CAS) capabilities, including TI Inspire CAS and Casio CAS may not be used.</a:t>
            </a:r>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95</a:t>
            </a:fld>
            <a:endParaRPr lang="en-US"/>
          </a:p>
        </p:txBody>
      </p:sp>
    </p:spTree>
    <p:extLst>
      <p:ext uri="{BB962C8B-B14F-4D97-AF65-F5344CB8AC3E}">
        <p14:creationId xmlns:p14="http://schemas.microsoft.com/office/powerpoint/2010/main" val="30176087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Biology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Students have access to the </a:t>
            </a:r>
            <a:r>
              <a:rPr lang="en-US" sz="3000" dirty="0">
                <a:solidFill>
                  <a:srgbClr val="0070C0"/>
                </a:solidFill>
                <a:hlinkClick r:id="rId3">
                  <a:extLst>
                    <a:ext uri="{A12FA001-AC4F-418D-AE19-62706E023703}">
                      <ahyp:hlinkClr xmlns:ahyp="http://schemas.microsoft.com/office/drawing/2018/hyperlinkcolor" val="tx"/>
                    </a:ext>
                  </a:extLst>
                </a:hlinkClick>
              </a:rPr>
              <a:t>PA Desmos Calculator</a:t>
            </a:r>
            <a:r>
              <a:rPr lang="en-US" sz="3000" dirty="0"/>
              <a:t> during the entire assessment. </a:t>
            </a:r>
          </a:p>
          <a:p>
            <a:pPr marL="285750" indent="-285750">
              <a:buFont typeface="Arial" panose="020B0604020202020204" pitchFamily="34" charset="0"/>
              <a:buChar char="•"/>
            </a:pPr>
            <a:r>
              <a:rPr lang="en-US" sz="3000" dirty="0"/>
              <a:t>Students may use a handheld device which complies with the </a:t>
            </a:r>
            <a:r>
              <a:rPr lang="en-US" sz="3000" dirty="0">
                <a:solidFill>
                  <a:srgbClr val="0070C0"/>
                </a:solidFill>
                <a:hlinkClick r:id="rId4">
                  <a:extLst>
                    <a:ext uri="{A12FA001-AC4F-418D-AE19-62706E023703}">
                      <ahyp:hlinkClr xmlns:ahyp="http://schemas.microsoft.com/office/drawing/2018/hyperlinkcolor" val="tx"/>
                    </a:ext>
                  </a:extLst>
                </a:hlinkClick>
              </a:rPr>
              <a:t>PDE Calculator Policy</a:t>
            </a:r>
            <a:r>
              <a:rPr lang="en-US" sz="3000" dirty="0"/>
              <a:t>.  </a:t>
            </a:r>
          </a:p>
          <a:p>
            <a:pPr marL="285750" indent="-285750">
              <a:buFont typeface="Arial" panose="020B0604020202020204" pitchFamily="34" charset="0"/>
              <a:buChar char="•"/>
            </a:pPr>
            <a:r>
              <a:rPr lang="en-US" sz="3000" dirty="0"/>
              <a:t>Any calculator with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96</a:t>
            </a:fld>
            <a:endParaRPr lang="en-US"/>
          </a:p>
        </p:txBody>
      </p:sp>
    </p:spTree>
    <p:extLst>
      <p:ext uri="{BB962C8B-B14F-4D97-AF65-F5344CB8AC3E}">
        <p14:creationId xmlns:p14="http://schemas.microsoft.com/office/powerpoint/2010/main" val="382023698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Certification Statements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97</a:t>
            </a:fld>
            <a:endParaRPr lang="en-US" dirty="0"/>
          </a:p>
        </p:txBody>
      </p:sp>
    </p:spTree>
    <p:extLst>
      <p:ext uri="{BB962C8B-B14F-4D97-AF65-F5344CB8AC3E}">
        <p14:creationId xmlns:p14="http://schemas.microsoft.com/office/powerpoint/2010/main" val="386716079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Statements are Signed by: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DAC </a:t>
            </a:r>
          </a:p>
          <a:p>
            <a:pPr marL="285750" indent="-285750">
              <a:buFont typeface="Arial" panose="020B0604020202020204" pitchFamily="34" charset="0"/>
              <a:buChar char="•"/>
            </a:pPr>
            <a:r>
              <a:rPr lang="en-US" sz="3000" dirty="0"/>
              <a:t>SAC</a:t>
            </a:r>
          </a:p>
          <a:p>
            <a:pPr marL="285750" indent="-285750">
              <a:buFont typeface="Arial" panose="020B0604020202020204" pitchFamily="34" charset="0"/>
              <a:buChar char="•"/>
            </a:pPr>
            <a:r>
              <a:rPr lang="en-US" sz="3000" dirty="0"/>
              <a:t>Building principal(s)</a:t>
            </a:r>
          </a:p>
          <a:p>
            <a:pPr marL="285750" indent="-285750">
              <a:buFont typeface="Arial" panose="020B0604020202020204" pitchFamily="34" charset="0"/>
              <a:buChar char="•"/>
            </a:pPr>
            <a:r>
              <a:rPr lang="en-US" sz="3000" dirty="0"/>
              <a:t>All TAs and Proctors </a:t>
            </a:r>
          </a:p>
          <a:p>
            <a:pPr marL="285750" indent="-285750">
              <a:buFont typeface="Arial" panose="020B0604020202020204" pitchFamily="34" charset="0"/>
              <a:buChar char="•"/>
            </a:pPr>
            <a:r>
              <a:rPr lang="en-US" sz="3000" dirty="0"/>
              <a:t>All individuals who handle or have access (including keys) to secure materials: custodians, secretarial staff, support staff, TSS, PCAs, student teachers, any others involved in testing</a:t>
            </a:r>
          </a:p>
          <a:p>
            <a:pPr marL="0" indent="0">
              <a:buNone/>
            </a:pPr>
            <a:endParaRPr lang="en-US" sz="30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98</a:t>
            </a:fld>
            <a:endParaRPr lang="en-US" dirty="0"/>
          </a:p>
        </p:txBody>
      </p:sp>
    </p:spTree>
    <p:extLst>
      <p:ext uri="{BB962C8B-B14F-4D97-AF65-F5344CB8AC3E}">
        <p14:creationId xmlns:p14="http://schemas.microsoft.com/office/powerpoint/2010/main" val="287850059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B5012-6E7D-F92E-9D3D-DD56D3FE82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8A29C-2AD4-1CE0-91F8-09A4B6E1FB72}"/>
              </a:ext>
            </a:extLst>
          </p:cNvPr>
          <p:cNvSpPr>
            <a:spLocks noGrp="1"/>
          </p:cNvSpPr>
          <p:nvPr>
            <p:ph type="title"/>
          </p:nvPr>
        </p:nvSpPr>
        <p:spPr/>
        <p:txBody>
          <a:bodyPr/>
          <a:lstStyle/>
          <a:p>
            <a:r>
              <a:rPr lang="en-US" dirty="0"/>
              <a:t>Certifications Signed by SAC</a:t>
            </a:r>
          </a:p>
        </p:txBody>
      </p:sp>
      <p:sp>
        <p:nvSpPr>
          <p:cNvPr id="3" name="Content Placeholder 2">
            <a:extLst>
              <a:ext uri="{FF2B5EF4-FFF2-40B4-BE49-F238E27FC236}">
                <a16:creationId xmlns:a16="http://schemas.microsoft.com/office/drawing/2014/main" id="{96DD7F2D-BCFB-7F45-2682-FAD325628368}"/>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200" dirty="0"/>
              <a:t>PSSA </a:t>
            </a:r>
          </a:p>
          <a:p>
            <a:pPr marL="742950" lvl="1" indent="-285750"/>
            <a:r>
              <a:rPr lang="en-US" sz="2900" dirty="0"/>
              <a:t>One covers all content areas: ELA, mathematics, science. </a:t>
            </a:r>
          </a:p>
          <a:p>
            <a:pPr marL="285750" indent="-285750">
              <a:buFont typeface="Arial" panose="020B0604020202020204" pitchFamily="34" charset="0"/>
              <a:buChar char="•"/>
            </a:pPr>
            <a:r>
              <a:rPr lang="en-US" sz="3200" dirty="0"/>
              <a:t>Keystone</a:t>
            </a:r>
          </a:p>
          <a:p>
            <a:pPr marL="742950" lvl="1" indent="-285750"/>
            <a:r>
              <a:rPr lang="en-US" sz="2900" dirty="0"/>
              <a:t>One covers all content areas: Algebra I, Biology, Literature.</a:t>
            </a:r>
          </a:p>
          <a:p>
            <a:pPr marL="742950" lvl="1" indent="-285750"/>
            <a:r>
              <a:rPr lang="en-US" sz="2900" dirty="0"/>
              <a:t>Each administration (winter, spring, summer) requires signed certificates.</a:t>
            </a:r>
            <a:r>
              <a:rPr lang="en-US" sz="2800" dirty="0"/>
              <a:t> </a:t>
            </a:r>
          </a:p>
          <a:p>
            <a:pPr marL="285750" indent="-285750"/>
            <a:r>
              <a:rPr lang="en-US" sz="3200" dirty="0"/>
              <a:t>SACs overseeing PSSA and Keystone Exams sign one for PSSA and one for Keystone Exams. </a:t>
            </a:r>
          </a:p>
          <a:p>
            <a:pPr marL="285750" indent="-285750"/>
            <a:r>
              <a:rPr lang="en-US" sz="3200" dirty="0"/>
              <a:t>Certificates are located in the Appendix of the DFA, may be removed from the DFA.</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DC799709-C28D-1E52-16F1-DE75E8EFE622}"/>
              </a:ext>
            </a:extLst>
          </p:cNvPr>
          <p:cNvSpPr>
            <a:spLocks noGrp="1"/>
          </p:cNvSpPr>
          <p:nvPr>
            <p:ph type="sldNum" sz="quarter" idx="12"/>
          </p:nvPr>
        </p:nvSpPr>
        <p:spPr/>
        <p:txBody>
          <a:bodyPr/>
          <a:lstStyle/>
          <a:p>
            <a:fld id="{B24F5015-3417-4B27-A586-E4CCF4D77832}" type="slidenum">
              <a:rPr lang="en-US" smtClean="0"/>
              <a:t>99</a:t>
            </a:fld>
            <a:endParaRPr lang="en-US"/>
          </a:p>
        </p:txBody>
      </p:sp>
    </p:spTree>
    <p:extLst>
      <p:ext uri="{BB962C8B-B14F-4D97-AF65-F5344CB8AC3E}">
        <p14:creationId xmlns:p14="http://schemas.microsoft.com/office/powerpoint/2010/main" val="602919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4d6b4e1-a671-4dd6-b6f1-ff96368bd6b7">
      <Terms xmlns="http://schemas.microsoft.com/office/infopath/2007/PartnerControls"/>
    </lcf76f155ced4ddcb4097134ff3c332f>
    <TaxCatchAll xmlns="cc953627-79e3-4c20-8eca-a8a5f59d25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11" ma:contentTypeDescription="Create a new document." ma:contentTypeScope="" ma:versionID="45031beb6a0051b9035a4987cee0bfd9">
  <xsd:schema xmlns:xsd="http://www.w3.org/2001/XMLSchema" xmlns:xs="http://www.w3.org/2001/XMLSchema" xmlns:p="http://schemas.microsoft.com/office/2006/metadata/properties" xmlns:ns2="a4d6b4e1-a671-4dd6-b6f1-ff96368bd6b7" xmlns:ns3="cc953627-79e3-4c20-8eca-a8a5f59d25ba" targetNamespace="http://schemas.microsoft.com/office/2006/metadata/properties" ma:root="true" ma:fieldsID="a834761f2f038bdb126ac3e813ae27f0" ns2:_="" ns3:_="">
    <xsd:import namespace="a4d6b4e1-a671-4dd6-b6f1-ff96368bd6b7"/>
    <xsd:import namespace="cc953627-79e3-4c20-8eca-a8a5f59d25b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53627-79e3-4c20-8eca-a8a5f59d25b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d98fe64-e192-425d-b8d4-2bb1d206eb07}" ma:internalName="TaxCatchAll" ma:showField="CatchAllData" ma:web="cc953627-79e3-4c20-8eca-a8a5f59d25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http://purl.org/dc/terms/"/>
    <ds:schemaRef ds:uri="http://purl.org/dc/dcmitype/"/>
    <ds:schemaRef ds:uri="http://schemas.microsoft.com/office/2006/documentManagement/types"/>
    <ds:schemaRef ds:uri="cc953627-79e3-4c20-8eca-a8a5f59d25ba"/>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www.w3.org/XML/1998/namespac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C6F6C99E-540C-4391-A382-97BAE961D6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cc953627-79e3-4c20-8eca-a8a5f59d2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3865</TotalTime>
  <Words>5129</Words>
  <Application>Microsoft Office PowerPoint</Application>
  <PresentationFormat>Widescreen</PresentationFormat>
  <Paragraphs>642</Paragraphs>
  <Slides>105</Slides>
  <Notes>51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105</vt:i4>
      </vt:variant>
    </vt:vector>
  </HeadingPairs>
  <TitlesOfParts>
    <vt:vector size="112" baseType="lpstr">
      <vt:lpstr>Aptos</vt:lpstr>
      <vt:lpstr>Arial</vt:lpstr>
      <vt:lpstr>Calibri</vt:lpstr>
      <vt:lpstr>Courier New</vt:lpstr>
      <vt:lpstr>Segoe UI</vt:lpstr>
      <vt:lpstr>Verdana</vt:lpstr>
      <vt:lpstr>Office Theme</vt:lpstr>
      <vt:lpstr>District Assessment Coordinator Training Session for School Assessment Coordinators Online Administration    Spring, 2026</vt:lpstr>
      <vt:lpstr>Spring Administration, 2026 </vt:lpstr>
      <vt:lpstr>Disclaimer</vt:lpstr>
      <vt:lpstr>Agenda </vt:lpstr>
      <vt:lpstr>Agenda – Page 1</vt:lpstr>
      <vt:lpstr>Agenda – Page 2 </vt:lpstr>
      <vt:lpstr>Agenda – Page 3 </vt:lpstr>
      <vt:lpstr>Acronyms </vt:lpstr>
      <vt:lpstr>Frequently Used Acronyms</vt:lpstr>
      <vt:lpstr>Changes for 2025-2026</vt:lpstr>
      <vt:lpstr>Tech Enhanced Questions</vt:lpstr>
      <vt:lpstr>Spanish Assessments </vt:lpstr>
      <vt:lpstr>Keystone Biology Exam </vt:lpstr>
      <vt:lpstr>Survey Questions</vt:lpstr>
      <vt:lpstr>Updated Accommodations  Documents</vt:lpstr>
      <vt:lpstr>Initial Materials Shipment  </vt:lpstr>
      <vt:lpstr>Additional Materials Shipment</vt:lpstr>
      <vt:lpstr>Print on Demand Information</vt:lpstr>
      <vt:lpstr>Print on Demand Requirements</vt:lpstr>
      <vt:lpstr>District Assessment Schedule </vt:lpstr>
      <vt:lpstr>District Assessment Schedule:  PSSA </vt:lpstr>
      <vt:lpstr>District Assessment Schedule:  Keystone Exams</vt:lpstr>
      <vt:lpstr>Responsibilities of SACs </vt:lpstr>
      <vt:lpstr>SACs are to Review:</vt:lpstr>
      <vt:lpstr>SAC Responsibilities</vt:lpstr>
      <vt:lpstr>SAC Additional Responsibilities</vt:lpstr>
      <vt:lpstr>DACs and SACs Will Develop:</vt:lpstr>
      <vt:lpstr>Background Applications </vt:lpstr>
      <vt:lpstr>Training Sessions to Provide</vt:lpstr>
      <vt:lpstr>Documentation Maintained  by SACs</vt:lpstr>
      <vt:lpstr>Additional Documentation SACs  Maintain</vt:lpstr>
      <vt:lpstr>Storage of Documentation</vt:lpstr>
      <vt:lpstr>Handling of Secure Materials </vt:lpstr>
      <vt:lpstr>Materials to Shred Post Testing</vt:lpstr>
      <vt:lpstr>Receiving Secure Materials</vt:lpstr>
      <vt:lpstr>Booklets for large print and braille</vt:lpstr>
      <vt:lpstr>Secure Materials</vt:lpstr>
      <vt:lpstr>Storage of Secure Materials </vt:lpstr>
      <vt:lpstr>Printing Test Tickets</vt:lpstr>
      <vt:lpstr>Distribution and Collection of  Secure Materials</vt:lpstr>
      <vt:lpstr>All those involved with testing  should: </vt:lpstr>
      <vt:lpstr>Print on Demand Materials</vt:lpstr>
      <vt:lpstr>Accommodations</vt:lpstr>
      <vt:lpstr>  Unique Accommodation  Assurance Process </vt:lpstr>
      <vt:lpstr>SACs will then:</vt:lpstr>
      <vt:lpstr>Rosters  </vt:lpstr>
      <vt:lpstr>Accommodations Guidelines</vt:lpstr>
      <vt:lpstr>Transcribing a Student’s Responses</vt:lpstr>
      <vt:lpstr>Handling Transcriptions </vt:lpstr>
      <vt:lpstr>Additional Transcription Guidance </vt:lpstr>
      <vt:lpstr>Student Participation </vt:lpstr>
      <vt:lpstr>General Student Participation</vt:lpstr>
      <vt:lpstr>ELA Assessments for EL Students </vt:lpstr>
      <vt:lpstr>Mathematics and Science  Assessments for EL Students </vt:lpstr>
      <vt:lpstr>Special Cases</vt:lpstr>
      <vt:lpstr>Required Documents for  Religious Opt-outs </vt:lpstr>
      <vt:lpstr>Qualifications and Responsibilities of TAs</vt:lpstr>
      <vt:lpstr>Qualifications of TAs </vt:lpstr>
      <vt:lpstr>Responsibilities of TAs</vt:lpstr>
      <vt:lpstr>Additional Responsibilities of TAs</vt:lpstr>
      <vt:lpstr>Administration Preparation</vt:lpstr>
      <vt:lpstr>Preparation for Testing</vt:lpstr>
      <vt:lpstr>PSSA Resources  </vt:lpstr>
      <vt:lpstr>Keystone Resources  </vt:lpstr>
      <vt:lpstr>PSTAT</vt:lpstr>
      <vt:lpstr>PSTAT Requirements</vt:lpstr>
      <vt:lpstr>PSTAT Certificates </vt:lpstr>
      <vt:lpstr>Directions for Administration</vt:lpstr>
      <vt:lpstr>PSSA DFAs</vt:lpstr>
      <vt:lpstr>Keystone Exam DFAs</vt:lpstr>
      <vt:lpstr>Code of Conduct</vt:lpstr>
      <vt:lpstr>Reviewing the Code of Conduct</vt:lpstr>
      <vt:lpstr>Online Administration </vt:lpstr>
      <vt:lpstr>Share with Students </vt:lpstr>
      <vt:lpstr>Help Feature    </vt:lpstr>
      <vt:lpstr>Help Feature Button</vt:lpstr>
      <vt:lpstr>Flag and Return to Questions</vt:lpstr>
      <vt:lpstr>Flag Question Button</vt:lpstr>
      <vt:lpstr>Submitting the Assessment    </vt:lpstr>
      <vt:lpstr>Review or End Test Button</vt:lpstr>
      <vt:lpstr>Additional Reminder </vt:lpstr>
      <vt:lpstr>Electronic Devices</vt:lpstr>
      <vt:lpstr>Collection of Electronic Devices</vt:lpstr>
      <vt:lpstr>Approved Electronic Devices </vt:lpstr>
      <vt:lpstr>Steps for Reporting Violations</vt:lpstr>
      <vt:lpstr>Reviewing the Device </vt:lpstr>
      <vt:lpstr>Regeneration of the Test Ticket</vt:lpstr>
      <vt:lpstr>Other Test Security Violations</vt:lpstr>
      <vt:lpstr>Calculators</vt:lpstr>
      <vt:lpstr>PDE Calculator Policy</vt:lpstr>
      <vt:lpstr> Non-calculator Questions:  PSSA Mathematics     </vt:lpstr>
      <vt:lpstr>Calculator Permitted Questions:  PSSA Mathematics  </vt:lpstr>
      <vt:lpstr>Desmos Online Calculators</vt:lpstr>
      <vt:lpstr>PSSA Science </vt:lpstr>
      <vt:lpstr>Keystone Algebra I</vt:lpstr>
      <vt:lpstr>Keystone Biology </vt:lpstr>
      <vt:lpstr>Test Security Certification Statements</vt:lpstr>
      <vt:lpstr>Statements are Signed by:</vt:lpstr>
      <vt:lpstr>Certifications Signed by SAC</vt:lpstr>
      <vt:lpstr>Certifications Signed by TAs</vt:lpstr>
      <vt:lpstr>Failure to Sign Certifications</vt:lpstr>
      <vt:lpstr>Parent Information</vt:lpstr>
      <vt:lpstr>Distribution of Parent Information</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DAC Training for SACs Online Administration Spring 2026</dc:title>
  <dc:creator>Milakovic, Dana</dc:creator>
  <cp:lastModifiedBy>Heimbach, Bunne</cp:lastModifiedBy>
  <cp:revision>7</cp:revision>
  <dcterms:created xsi:type="dcterms:W3CDTF">2022-07-06T18:28:13Z</dcterms:created>
  <dcterms:modified xsi:type="dcterms:W3CDTF">2026-02-27T17:53:52Z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