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317" r:id="rId4"/>
    <p:sldId id="318" r:id="rId5"/>
    <p:sldId id="319" r:id="rId6"/>
    <p:sldId id="320" r:id="rId7"/>
    <p:sldId id="321" r:id="rId8"/>
    <p:sldId id="323" r:id="rId9"/>
    <p:sldId id="296" r:id="rId10"/>
    <p:sldId id="3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LH" userId="S::lhauswirth@pa.gov::41f3541a-6b37-421c-b212-7854510a20d7" providerId="AD"/>
  <p188:author id="{F3B36947-631B-4A85-1143-9C149C7DC074}" name="Hampe, Lisa" initials="LH" userId="S::lihampe@pa.gov::1c2cc2b1-9974-405a-bc59-c6a61872068a" providerId="AD"/>
  <p188:author id="{31F02C6A-F6D1-B6A2-B1E6-3EE3B2333FA7}" name="Lynda Lupp" initials="LL" userId="S::llupp@pattankop.net::c4f7d2c9-81ee-4234-b8ed-2f41d3363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DB2E3-7CF1-49AA-BC7F-A0970CE1F8C3}" v="11" dt="2024-08-09T13:56:41.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2" autoAdjust="0"/>
  </p:normalViewPr>
  <p:slideViewPr>
    <p:cSldViewPr snapToGrid="0">
      <p:cViewPr varScale="1">
        <p:scale>
          <a:sx n="74" d="100"/>
          <a:sy n="74" d="100"/>
        </p:scale>
        <p:origin x="139" y="67"/>
      </p:cViewPr>
      <p:guideLst/>
    </p:cSldViewPr>
  </p:slideViewPr>
  <p:outlineViewPr>
    <p:cViewPr>
      <p:scale>
        <a:sx n="33" d="100"/>
        <a:sy n="33" d="100"/>
      </p:scale>
      <p:origin x="0" y="-15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e, Lisa" userId="1c2cc2b1-9974-405a-bc59-c6a61872068a" providerId="ADAL" clId="{38ADB2E3-7CF1-49AA-BC7F-A0970CE1F8C3}"/>
    <pc:docChg chg="modSld">
      <pc:chgData name="Hampe, Lisa" userId="1c2cc2b1-9974-405a-bc59-c6a61872068a" providerId="ADAL" clId="{38ADB2E3-7CF1-49AA-BC7F-A0970CE1F8C3}" dt="2024-08-09T13:56:41.803" v="4"/>
      <pc:docMkLst>
        <pc:docMk/>
      </pc:docMkLst>
      <pc:sldChg chg="delSp modTransition modAnim">
        <pc:chgData name="Hampe, Lisa" userId="1c2cc2b1-9974-405a-bc59-c6a61872068a" providerId="ADAL" clId="{38ADB2E3-7CF1-49AA-BC7F-A0970CE1F8C3}" dt="2024-08-09T13:56:41.803" v="4"/>
        <pc:sldMkLst>
          <pc:docMk/>
          <pc:sldMk cId="3524737644" sldId="256"/>
        </pc:sldMkLst>
        <pc:picChg chg="del">
          <ac:chgData name="Hampe, Lisa" userId="1c2cc2b1-9974-405a-bc59-c6a61872068a" providerId="ADAL" clId="{38ADB2E3-7CF1-49AA-BC7F-A0970CE1F8C3}" dt="2024-08-09T13:56:41.803" v="4"/>
          <ac:picMkLst>
            <pc:docMk/>
            <pc:sldMk cId="3524737644" sldId="256"/>
            <ac:picMk id="15" creationId="{0D8F3EEF-ADF0-FE73-8D58-B2C54A9082C2}"/>
          </ac:picMkLst>
        </pc:picChg>
      </pc:sldChg>
      <pc:sldChg chg="delSp modTransition modAnim">
        <pc:chgData name="Hampe, Lisa" userId="1c2cc2b1-9974-405a-bc59-c6a61872068a" providerId="ADAL" clId="{38ADB2E3-7CF1-49AA-BC7F-A0970CE1F8C3}" dt="2024-08-09T13:56:41.803" v="4"/>
        <pc:sldMkLst>
          <pc:docMk/>
          <pc:sldMk cId="4138960014" sldId="259"/>
        </pc:sldMkLst>
        <pc:picChg chg="del">
          <ac:chgData name="Hampe, Lisa" userId="1c2cc2b1-9974-405a-bc59-c6a61872068a" providerId="ADAL" clId="{38ADB2E3-7CF1-49AA-BC7F-A0970CE1F8C3}" dt="2024-08-09T13:56:41.803" v="4"/>
          <ac:picMkLst>
            <pc:docMk/>
            <pc:sldMk cId="4138960014" sldId="259"/>
            <ac:picMk id="16" creationId="{3AF2FDAA-9266-9C1E-40F2-2BE05B978F90}"/>
          </ac:picMkLst>
        </pc:picChg>
      </pc:sldChg>
      <pc:sldChg chg="delSp modTransition modAnim">
        <pc:chgData name="Hampe, Lisa" userId="1c2cc2b1-9974-405a-bc59-c6a61872068a" providerId="ADAL" clId="{38ADB2E3-7CF1-49AA-BC7F-A0970CE1F8C3}" dt="2024-08-09T13:56:41.803" v="4"/>
        <pc:sldMkLst>
          <pc:docMk/>
          <pc:sldMk cId="2589674934" sldId="296"/>
        </pc:sldMkLst>
        <pc:picChg chg="del">
          <ac:chgData name="Hampe, Lisa" userId="1c2cc2b1-9974-405a-bc59-c6a61872068a" providerId="ADAL" clId="{38ADB2E3-7CF1-49AA-BC7F-A0970CE1F8C3}" dt="2024-08-09T13:56:41.803" v="4"/>
          <ac:picMkLst>
            <pc:docMk/>
            <pc:sldMk cId="2589674934" sldId="296"/>
            <ac:picMk id="7" creationId="{AF3B1F7A-2B2A-C896-B421-5769E2912EAC}"/>
          </ac:picMkLst>
        </pc:picChg>
      </pc:sldChg>
      <pc:sldChg chg="delSp modTransition modAnim">
        <pc:chgData name="Hampe, Lisa" userId="1c2cc2b1-9974-405a-bc59-c6a61872068a" providerId="ADAL" clId="{38ADB2E3-7CF1-49AA-BC7F-A0970CE1F8C3}" dt="2024-08-09T13:56:41.803" v="4"/>
        <pc:sldMkLst>
          <pc:docMk/>
          <pc:sldMk cId="2262612921" sldId="317"/>
        </pc:sldMkLst>
        <pc:picChg chg="del">
          <ac:chgData name="Hampe, Lisa" userId="1c2cc2b1-9974-405a-bc59-c6a61872068a" providerId="ADAL" clId="{38ADB2E3-7CF1-49AA-BC7F-A0970CE1F8C3}" dt="2024-08-09T13:56:41.803" v="4"/>
          <ac:picMkLst>
            <pc:docMk/>
            <pc:sldMk cId="2262612921" sldId="317"/>
            <ac:picMk id="17" creationId="{51DFDB5F-752C-6900-9B27-BB414967C10E}"/>
          </ac:picMkLst>
        </pc:picChg>
      </pc:sldChg>
      <pc:sldChg chg="delSp modTransition modAnim">
        <pc:chgData name="Hampe, Lisa" userId="1c2cc2b1-9974-405a-bc59-c6a61872068a" providerId="ADAL" clId="{38ADB2E3-7CF1-49AA-BC7F-A0970CE1F8C3}" dt="2024-08-09T13:56:41.803" v="4"/>
        <pc:sldMkLst>
          <pc:docMk/>
          <pc:sldMk cId="478485254" sldId="318"/>
        </pc:sldMkLst>
        <pc:picChg chg="del">
          <ac:chgData name="Hampe, Lisa" userId="1c2cc2b1-9974-405a-bc59-c6a61872068a" providerId="ADAL" clId="{38ADB2E3-7CF1-49AA-BC7F-A0970CE1F8C3}" dt="2024-08-09T13:56:41.803" v="4"/>
          <ac:picMkLst>
            <pc:docMk/>
            <pc:sldMk cId="478485254" sldId="318"/>
            <ac:picMk id="13" creationId="{1BEE544F-60CB-C2C7-91BD-A4274AA2255E}"/>
          </ac:picMkLst>
        </pc:picChg>
      </pc:sldChg>
      <pc:sldChg chg="delSp modTransition modAnim delCm">
        <pc:chgData name="Hampe, Lisa" userId="1c2cc2b1-9974-405a-bc59-c6a61872068a" providerId="ADAL" clId="{38ADB2E3-7CF1-49AA-BC7F-A0970CE1F8C3}" dt="2024-08-09T13:56:41.803" v="4"/>
        <pc:sldMkLst>
          <pc:docMk/>
          <pc:sldMk cId="771213100" sldId="319"/>
        </pc:sldMkLst>
        <pc:picChg chg="del">
          <ac:chgData name="Hampe, Lisa" userId="1c2cc2b1-9974-405a-bc59-c6a61872068a" providerId="ADAL" clId="{38ADB2E3-7CF1-49AA-BC7F-A0970CE1F8C3}" dt="2024-08-09T13:56:41.803" v="4"/>
          <ac:picMkLst>
            <pc:docMk/>
            <pc:sldMk cId="771213100" sldId="319"/>
            <ac:picMk id="10" creationId="{F3913142-CC26-7ACF-28E2-80D9A06444B9}"/>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4:55.336" v="0"/>
              <pc2:cmMkLst xmlns:pc2="http://schemas.microsoft.com/office/powerpoint/2019/9/main/command">
                <pc:docMk/>
                <pc:sldMk cId="771213100" sldId="319"/>
                <pc2:cmMk id="{03D6A966-45FC-4C96-8DB0-15B3674E5A10}"/>
              </pc2:cmMkLst>
            </pc226:cmChg>
          </p:ext>
        </pc:extLst>
      </pc:sldChg>
      <pc:sldChg chg="delSp modTransition modAnim delCm">
        <pc:chgData name="Hampe, Lisa" userId="1c2cc2b1-9974-405a-bc59-c6a61872068a" providerId="ADAL" clId="{38ADB2E3-7CF1-49AA-BC7F-A0970CE1F8C3}" dt="2024-08-09T13:56:41.803" v="4"/>
        <pc:sldMkLst>
          <pc:docMk/>
          <pc:sldMk cId="2707356572" sldId="320"/>
        </pc:sldMkLst>
        <pc:picChg chg="del">
          <ac:chgData name="Hampe, Lisa" userId="1c2cc2b1-9974-405a-bc59-c6a61872068a" providerId="ADAL" clId="{38ADB2E3-7CF1-49AA-BC7F-A0970CE1F8C3}" dt="2024-08-09T13:56:41.803" v="4"/>
          <ac:picMkLst>
            <pc:docMk/>
            <pc:sldMk cId="2707356572" sldId="320"/>
            <ac:picMk id="7" creationId="{2B81D667-E4D0-E27F-41A2-79FD7BDB8B11}"/>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6:02.879" v="1"/>
              <pc2:cmMkLst xmlns:pc2="http://schemas.microsoft.com/office/powerpoint/2019/9/main/command">
                <pc:docMk/>
                <pc:sldMk cId="2707356572" sldId="320"/>
                <pc2:cmMk id="{A7B89920-47AB-41E6-BF91-B3F6A325CDF0}"/>
              </pc2:cmMkLst>
            </pc226:cmChg>
          </p:ext>
        </pc:extLst>
      </pc:sldChg>
      <pc:sldChg chg="delSp modTransition modAnim delCm">
        <pc:chgData name="Hampe, Lisa" userId="1c2cc2b1-9974-405a-bc59-c6a61872068a" providerId="ADAL" clId="{38ADB2E3-7CF1-49AA-BC7F-A0970CE1F8C3}" dt="2024-08-09T13:56:41.803" v="4"/>
        <pc:sldMkLst>
          <pc:docMk/>
          <pc:sldMk cId="1401233844" sldId="321"/>
        </pc:sldMkLst>
        <pc:picChg chg="del">
          <ac:chgData name="Hampe, Lisa" userId="1c2cc2b1-9974-405a-bc59-c6a61872068a" providerId="ADAL" clId="{38ADB2E3-7CF1-49AA-BC7F-A0970CE1F8C3}" dt="2024-08-09T13:56:41.803" v="4"/>
          <ac:picMkLst>
            <pc:docMk/>
            <pc:sldMk cId="1401233844" sldId="321"/>
            <ac:picMk id="6" creationId="{2F144E45-360E-3EC9-DB16-97F336BCCFD6}"/>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6:49.227" v="2"/>
              <pc2:cmMkLst xmlns:pc2="http://schemas.microsoft.com/office/powerpoint/2019/9/main/command">
                <pc:docMk/>
                <pc:sldMk cId="1401233844" sldId="321"/>
                <pc2:cmMk id="{5299E855-D700-44B6-BAA0-331B29EDC741}"/>
              </pc2:cmMkLst>
            </pc226:cmChg>
          </p:ext>
        </pc:extLst>
      </pc:sldChg>
      <pc:sldChg chg="delSp modTransition modAnim delCm">
        <pc:chgData name="Hampe, Lisa" userId="1c2cc2b1-9974-405a-bc59-c6a61872068a" providerId="ADAL" clId="{38ADB2E3-7CF1-49AA-BC7F-A0970CE1F8C3}" dt="2024-08-09T13:56:41.803" v="4"/>
        <pc:sldMkLst>
          <pc:docMk/>
          <pc:sldMk cId="4098541143" sldId="323"/>
        </pc:sldMkLst>
        <pc:picChg chg="del">
          <ac:chgData name="Hampe, Lisa" userId="1c2cc2b1-9974-405a-bc59-c6a61872068a" providerId="ADAL" clId="{38ADB2E3-7CF1-49AA-BC7F-A0970CE1F8C3}" dt="2024-08-09T13:56:41.803" v="4"/>
          <ac:picMkLst>
            <pc:docMk/>
            <pc:sldMk cId="4098541143" sldId="323"/>
            <ac:picMk id="8" creationId="{F9F0DFE6-F63F-E277-9954-78E7CDFCF385}"/>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7:26.520" v="3"/>
              <pc2:cmMkLst xmlns:pc2="http://schemas.microsoft.com/office/powerpoint/2019/9/main/command">
                <pc:docMk/>
                <pc:sldMk cId="4098541143" sldId="323"/>
                <pc2:cmMk id="{6205BA88-705B-46FB-9875-A7F0BDACFF65}"/>
              </pc2:cmMkLst>
            </pc226:cmChg>
          </p:ext>
        </pc:extLst>
      </pc:sldChg>
      <pc:sldChg chg="delSp modTransition modAnim">
        <pc:chgData name="Hampe, Lisa" userId="1c2cc2b1-9974-405a-bc59-c6a61872068a" providerId="ADAL" clId="{38ADB2E3-7CF1-49AA-BC7F-A0970CE1F8C3}" dt="2024-08-09T13:56:41.803" v="4"/>
        <pc:sldMkLst>
          <pc:docMk/>
          <pc:sldMk cId="2179482423" sldId="324"/>
        </pc:sldMkLst>
        <pc:picChg chg="del">
          <ac:chgData name="Hampe, Lisa" userId="1c2cc2b1-9974-405a-bc59-c6a61872068a" providerId="ADAL" clId="{38ADB2E3-7CF1-49AA-BC7F-A0970CE1F8C3}" dt="2024-08-09T13:56:41.803" v="4"/>
          <ac:picMkLst>
            <pc:docMk/>
            <pc:sldMk cId="2179482423" sldId="324"/>
            <ac:picMk id="17" creationId="{1C1DAC03-C65A-A70D-6C21-9F282B42CC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3C5F7-026A-40AF-B508-54B38192E6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2D0FDD8-BC0E-4EDB-97C9-E2AAFE70BF40}">
      <dgm:prSet phldrT="[Text]"/>
      <dgm:spPr/>
      <dgm:t>
        <a:bodyPr/>
        <a:lstStyle/>
        <a:p>
          <a:r>
            <a:rPr lang="en-US" dirty="0"/>
            <a:t>ELA Grades 3-8 and 11</a:t>
          </a:r>
        </a:p>
      </dgm:t>
    </dgm:pt>
    <dgm:pt modelId="{6E2D3CAA-8B5D-4B37-A9C8-9CB7547FB7E0}" type="parTrans" cxnId="{E397EF72-456C-48E1-8BA9-0BE90FE4F11B}">
      <dgm:prSet/>
      <dgm:spPr/>
      <dgm:t>
        <a:bodyPr/>
        <a:lstStyle/>
        <a:p>
          <a:endParaRPr lang="en-US"/>
        </a:p>
      </dgm:t>
    </dgm:pt>
    <dgm:pt modelId="{EA2060F9-40C1-4300-9243-29DAA2D50DC9}" type="sibTrans" cxnId="{E397EF72-456C-48E1-8BA9-0BE90FE4F11B}">
      <dgm:prSet/>
      <dgm:spPr/>
      <dgm:t>
        <a:bodyPr/>
        <a:lstStyle/>
        <a:p>
          <a:endParaRPr lang="en-US"/>
        </a:p>
      </dgm:t>
    </dgm:pt>
    <dgm:pt modelId="{C778A42E-78FC-4FE5-8691-941C4A999029}">
      <dgm:prSet phldrT="[Text]"/>
      <dgm:spPr/>
      <dgm:t>
        <a:bodyPr/>
        <a:lstStyle/>
        <a:p>
          <a:r>
            <a:rPr lang="en-US" dirty="0"/>
            <a:t>Math Grades 3-8 and 11</a:t>
          </a:r>
        </a:p>
      </dgm:t>
    </dgm:pt>
    <dgm:pt modelId="{9D93CD73-6051-416E-8E11-87CD5FD77701}" type="parTrans" cxnId="{E199DBD2-8F02-48C8-925F-B01F74E73BFE}">
      <dgm:prSet/>
      <dgm:spPr/>
      <dgm:t>
        <a:bodyPr/>
        <a:lstStyle/>
        <a:p>
          <a:endParaRPr lang="en-US"/>
        </a:p>
      </dgm:t>
    </dgm:pt>
    <dgm:pt modelId="{7ECDD4E2-BE7B-4943-88E1-07CA7AB96164}" type="sibTrans" cxnId="{E199DBD2-8F02-48C8-925F-B01F74E73BFE}">
      <dgm:prSet/>
      <dgm:spPr/>
      <dgm:t>
        <a:bodyPr/>
        <a:lstStyle/>
        <a:p>
          <a:endParaRPr lang="en-US"/>
        </a:p>
      </dgm:t>
    </dgm:pt>
    <dgm:pt modelId="{EB88E867-577A-4151-8283-793AC22307D7}">
      <dgm:prSet phldrT="[Text]"/>
      <dgm:spPr/>
      <dgm:t>
        <a:bodyPr/>
        <a:lstStyle/>
        <a:p>
          <a:r>
            <a:rPr lang="en-US" dirty="0"/>
            <a:t>Science Grades 5 (*new 2025), 8, 11</a:t>
          </a:r>
        </a:p>
      </dgm:t>
    </dgm:pt>
    <dgm:pt modelId="{DEEF3BF3-E68D-488B-BAAF-32ED63CAB0AD}" type="parTrans" cxnId="{F8CAE2B4-470E-46ED-8E4E-46A11C8EF1B3}">
      <dgm:prSet/>
      <dgm:spPr/>
      <dgm:t>
        <a:bodyPr/>
        <a:lstStyle/>
        <a:p>
          <a:endParaRPr lang="en-US"/>
        </a:p>
      </dgm:t>
    </dgm:pt>
    <dgm:pt modelId="{7214D2AC-1767-42FA-8CFF-029A4CBE5925}" type="sibTrans" cxnId="{F8CAE2B4-470E-46ED-8E4E-46A11C8EF1B3}">
      <dgm:prSet/>
      <dgm:spPr/>
      <dgm:t>
        <a:bodyPr/>
        <a:lstStyle/>
        <a:p>
          <a:endParaRPr lang="en-US"/>
        </a:p>
      </dgm:t>
    </dgm:pt>
    <dgm:pt modelId="{4BB46977-2474-47F4-8BED-09826436D5B1}" type="pres">
      <dgm:prSet presAssocID="{15C3C5F7-026A-40AF-B508-54B38192E6F5}" presName="Name0" presStyleCnt="0">
        <dgm:presLayoutVars>
          <dgm:chMax val="7"/>
          <dgm:chPref val="7"/>
          <dgm:dir/>
        </dgm:presLayoutVars>
      </dgm:prSet>
      <dgm:spPr/>
    </dgm:pt>
    <dgm:pt modelId="{9B4BC9F2-218D-4CCF-9668-392445E2D7D5}" type="pres">
      <dgm:prSet presAssocID="{15C3C5F7-026A-40AF-B508-54B38192E6F5}" presName="Name1" presStyleCnt="0"/>
      <dgm:spPr/>
    </dgm:pt>
    <dgm:pt modelId="{41DA7E49-B651-4D10-A8CE-6DC73AAE4C9C}" type="pres">
      <dgm:prSet presAssocID="{15C3C5F7-026A-40AF-B508-54B38192E6F5}" presName="cycle" presStyleCnt="0"/>
      <dgm:spPr/>
    </dgm:pt>
    <dgm:pt modelId="{FCB24BCA-7351-4BA4-96A4-D755855DFDAB}" type="pres">
      <dgm:prSet presAssocID="{15C3C5F7-026A-40AF-B508-54B38192E6F5}" presName="srcNode" presStyleLbl="node1" presStyleIdx="0" presStyleCnt="3"/>
      <dgm:spPr/>
    </dgm:pt>
    <dgm:pt modelId="{F1B1BCA5-4885-41A9-8A40-F0E7852BA20B}" type="pres">
      <dgm:prSet presAssocID="{15C3C5F7-026A-40AF-B508-54B38192E6F5}" presName="conn" presStyleLbl="parChTrans1D2" presStyleIdx="0" presStyleCnt="1"/>
      <dgm:spPr/>
    </dgm:pt>
    <dgm:pt modelId="{75B5F59D-5BAF-4EA7-9E42-E989D21489B5}" type="pres">
      <dgm:prSet presAssocID="{15C3C5F7-026A-40AF-B508-54B38192E6F5}" presName="extraNode" presStyleLbl="node1" presStyleIdx="0" presStyleCnt="3"/>
      <dgm:spPr/>
    </dgm:pt>
    <dgm:pt modelId="{798D2AE3-FF43-421E-AF9C-E9B514342944}" type="pres">
      <dgm:prSet presAssocID="{15C3C5F7-026A-40AF-B508-54B38192E6F5}" presName="dstNode" presStyleLbl="node1" presStyleIdx="0" presStyleCnt="3"/>
      <dgm:spPr/>
    </dgm:pt>
    <dgm:pt modelId="{27DFBF64-B1E3-4742-A42F-337ECF54C5E4}" type="pres">
      <dgm:prSet presAssocID="{32D0FDD8-BC0E-4EDB-97C9-E2AAFE70BF40}" presName="text_1" presStyleLbl="node1" presStyleIdx="0" presStyleCnt="3">
        <dgm:presLayoutVars>
          <dgm:bulletEnabled val="1"/>
        </dgm:presLayoutVars>
      </dgm:prSet>
      <dgm:spPr/>
    </dgm:pt>
    <dgm:pt modelId="{B7DAEBA7-9B09-4AEE-8EB9-F0ADEE7542A1}" type="pres">
      <dgm:prSet presAssocID="{32D0FDD8-BC0E-4EDB-97C9-E2AAFE70BF40}" presName="accent_1" presStyleCnt="0"/>
      <dgm:spPr/>
    </dgm:pt>
    <dgm:pt modelId="{F317B5E5-DC5E-40D9-AB03-E5159144C55C}" type="pres">
      <dgm:prSet presAssocID="{32D0FDD8-BC0E-4EDB-97C9-E2AAFE70BF40}" presName="accentRepeatNode" presStyleLbl="solidFgAcc1" presStyleIdx="0" presStyleCnt="3"/>
      <dgm:spPr/>
    </dgm:pt>
    <dgm:pt modelId="{79ECF3A5-CA86-4704-8B13-0CA627DF71A7}" type="pres">
      <dgm:prSet presAssocID="{C778A42E-78FC-4FE5-8691-941C4A999029}" presName="text_2" presStyleLbl="node1" presStyleIdx="1" presStyleCnt="3">
        <dgm:presLayoutVars>
          <dgm:bulletEnabled val="1"/>
        </dgm:presLayoutVars>
      </dgm:prSet>
      <dgm:spPr/>
    </dgm:pt>
    <dgm:pt modelId="{620426CA-6734-483A-8B72-B026B3EF9096}" type="pres">
      <dgm:prSet presAssocID="{C778A42E-78FC-4FE5-8691-941C4A999029}" presName="accent_2" presStyleCnt="0"/>
      <dgm:spPr/>
    </dgm:pt>
    <dgm:pt modelId="{9A6AE02B-3530-4791-AC82-AA35C1CC3F0E}" type="pres">
      <dgm:prSet presAssocID="{C778A42E-78FC-4FE5-8691-941C4A999029}" presName="accentRepeatNode" presStyleLbl="solidFgAcc1" presStyleIdx="1" presStyleCnt="3"/>
      <dgm:spPr/>
    </dgm:pt>
    <dgm:pt modelId="{FC54FC7B-EC51-4776-B7E9-45751E691462}" type="pres">
      <dgm:prSet presAssocID="{EB88E867-577A-4151-8283-793AC22307D7}" presName="text_3" presStyleLbl="node1" presStyleIdx="2" presStyleCnt="3">
        <dgm:presLayoutVars>
          <dgm:bulletEnabled val="1"/>
        </dgm:presLayoutVars>
      </dgm:prSet>
      <dgm:spPr/>
    </dgm:pt>
    <dgm:pt modelId="{328DF826-7734-459A-97FC-FFEB9DB3CC89}" type="pres">
      <dgm:prSet presAssocID="{EB88E867-577A-4151-8283-793AC22307D7}" presName="accent_3" presStyleCnt="0"/>
      <dgm:spPr/>
    </dgm:pt>
    <dgm:pt modelId="{8DE326CD-62F9-4B5E-B2A6-C1DDA1772452}" type="pres">
      <dgm:prSet presAssocID="{EB88E867-577A-4151-8283-793AC22307D7}" presName="accentRepeatNode" presStyleLbl="solidFgAcc1" presStyleIdx="2" presStyleCnt="3"/>
      <dgm:spPr/>
    </dgm:pt>
  </dgm:ptLst>
  <dgm:cxnLst>
    <dgm:cxn modelId="{FC567501-AADA-4045-93E9-0810DD09E7AE}" type="presOf" srcId="{EA2060F9-40C1-4300-9243-29DAA2D50DC9}" destId="{F1B1BCA5-4885-41A9-8A40-F0E7852BA20B}" srcOrd="0" destOrd="0" presId="urn:microsoft.com/office/officeart/2008/layout/VerticalCurvedList"/>
    <dgm:cxn modelId="{6FF1D763-0176-44C8-BB37-59C798DF8F4A}" type="presOf" srcId="{C778A42E-78FC-4FE5-8691-941C4A999029}" destId="{79ECF3A5-CA86-4704-8B13-0CA627DF71A7}" srcOrd="0" destOrd="0" presId="urn:microsoft.com/office/officeart/2008/layout/VerticalCurvedList"/>
    <dgm:cxn modelId="{AB0DAA49-80A1-46D4-BFF1-EB37744B8DB9}" type="presOf" srcId="{32D0FDD8-BC0E-4EDB-97C9-E2AAFE70BF40}" destId="{27DFBF64-B1E3-4742-A42F-337ECF54C5E4}" srcOrd="0" destOrd="0" presId="urn:microsoft.com/office/officeart/2008/layout/VerticalCurvedList"/>
    <dgm:cxn modelId="{0514746A-37D2-4CEA-A4AE-3DA7C7334A71}" type="presOf" srcId="{EB88E867-577A-4151-8283-793AC22307D7}" destId="{FC54FC7B-EC51-4776-B7E9-45751E691462}" srcOrd="0" destOrd="0" presId="urn:microsoft.com/office/officeart/2008/layout/VerticalCurvedList"/>
    <dgm:cxn modelId="{E397EF72-456C-48E1-8BA9-0BE90FE4F11B}" srcId="{15C3C5F7-026A-40AF-B508-54B38192E6F5}" destId="{32D0FDD8-BC0E-4EDB-97C9-E2AAFE70BF40}" srcOrd="0" destOrd="0" parTransId="{6E2D3CAA-8B5D-4B37-A9C8-9CB7547FB7E0}" sibTransId="{EA2060F9-40C1-4300-9243-29DAA2D50DC9}"/>
    <dgm:cxn modelId="{AB4E569D-93C7-4E6C-A40A-17E21C6A0158}" type="presOf" srcId="{15C3C5F7-026A-40AF-B508-54B38192E6F5}" destId="{4BB46977-2474-47F4-8BED-09826436D5B1}" srcOrd="0" destOrd="0" presId="urn:microsoft.com/office/officeart/2008/layout/VerticalCurvedList"/>
    <dgm:cxn modelId="{F8CAE2B4-470E-46ED-8E4E-46A11C8EF1B3}" srcId="{15C3C5F7-026A-40AF-B508-54B38192E6F5}" destId="{EB88E867-577A-4151-8283-793AC22307D7}" srcOrd="2" destOrd="0" parTransId="{DEEF3BF3-E68D-488B-BAAF-32ED63CAB0AD}" sibTransId="{7214D2AC-1767-42FA-8CFF-029A4CBE5925}"/>
    <dgm:cxn modelId="{E199DBD2-8F02-48C8-925F-B01F74E73BFE}" srcId="{15C3C5F7-026A-40AF-B508-54B38192E6F5}" destId="{C778A42E-78FC-4FE5-8691-941C4A999029}" srcOrd="1" destOrd="0" parTransId="{9D93CD73-6051-416E-8E11-87CD5FD77701}" sibTransId="{7ECDD4E2-BE7B-4943-88E1-07CA7AB96164}"/>
    <dgm:cxn modelId="{FA6BAB17-6584-4506-BA60-10C4956672F2}" type="presParOf" srcId="{4BB46977-2474-47F4-8BED-09826436D5B1}" destId="{9B4BC9F2-218D-4CCF-9668-392445E2D7D5}" srcOrd="0" destOrd="0" presId="urn:microsoft.com/office/officeart/2008/layout/VerticalCurvedList"/>
    <dgm:cxn modelId="{2E759F5C-C689-409C-9D40-2AAE16175CDA}" type="presParOf" srcId="{9B4BC9F2-218D-4CCF-9668-392445E2D7D5}" destId="{41DA7E49-B651-4D10-A8CE-6DC73AAE4C9C}" srcOrd="0" destOrd="0" presId="urn:microsoft.com/office/officeart/2008/layout/VerticalCurvedList"/>
    <dgm:cxn modelId="{1D031B94-2589-48F9-BE8E-1F07EA891B33}" type="presParOf" srcId="{41DA7E49-B651-4D10-A8CE-6DC73AAE4C9C}" destId="{FCB24BCA-7351-4BA4-96A4-D755855DFDAB}" srcOrd="0" destOrd="0" presId="urn:microsoft.com/office/officeart/2008/layout/VerticalCurvedList"/>
    <dgm:cxn modelId="{43DEFB4A-977D-4992-857E-4AC6081FF199}" type="presParOf" srcId="{41DA7E49-B651-4D10-A8CE-6DC73AAE4C9C}" destId="{F1B1BCA5-4885-41A9-8A40-F0E7852BA20B}" srcOrd="1" destOrd="0" presId="urn:microsoft.com/office/officeart/2008/layout/VerticalCurvedList"/>
    <dgm:cxn modelId="{338DEFAB-2296-4115-8D15-97A574B5297A}" type="presParOf" srcId="{41DA7E49-B651-4D10-A8CE-6DC73AAE4C9C}" destId="{75B5F59D-5BAF-4EA7-9E42-E989D21489B5}" srcOrd="2" destOrd="0" presId="urn:microsoft.com/office/officeart/2008/layout/VerticalCurvedList"/>
    <dgm:cxn modelId="{67ED4479-106C-4553-8CBF-9E04CAE216B8}" type="presParOf" srcId="{41DA7E49-B651-4D10-A8CE-6DC73AAE4C9C}" destId="{798D2AE3-FF43-421E-AF9C-E9B514342944}" srcOrd="3" destOrd="0" presId="urn:microsoft.com/office/officeart/2008/layout/VerticalCurvedList"/>
    <dgm:cxn modelId="{A133A679-3430-48CC-A327-5B5E86140921}" type="presParOf" srcId="{9B4BC9F2-218D-4CCF-9668-392445E2D7D5}" destId="{27DFBF64-B1E3-4742-A42F-337ECF54C5E4}" srcOrd="1" destOrd="0" presId="urn:microsoft.com/office/officeart/2008/layout/VerticalCurvedList"/>
    <dgm:cxn modelId="{FB78DDD7-82A3-4C70-85F7-65F90089CAD4}" type="presParOf" srcId="{9B4BC9F2-218D-4CCF-9668-392445E2D7D5}" destId="{B7DAEBA7-9B09-4AEE-8EB9-F0ADEE7542A1}" srcOrd="2" destOrd="0" presId="urn:microsoft.com/office/officeart/2008/layout/VerticalCurvedList"/>
    <dgm:cxn modelId="{C8449C28-7289-40CA-8559-D61F277B77A1}" type="presParOf" srcId="{B7DAEBA7-9B09-4AEE-8EB9-F0ADEE7542A1}" destId="{F317B5E5-DC5E-40D9-AB03-E5159144C55C}" srcOrd="0" destOrd="0" presId="urn:microsoft.com/office/officeart/2008/layout/VerticalCurvedList"/>
    <dgm:cxn modelId="{1B7FEB7A-3FB4-4181-90C6-ED56303C7082}" type="presParOf" srcId="{9B4BC9F2-218D-4CCF-9668-392445E2D7D5}" destId="{79ECF3A5-CA86-4704-8B13-0CA627DF71A7}" srcOrd="3" destOrd="0" presId="urn:microsoft.com/office/officeart/2008/layout/VerticalCurvedList"/>
    <dgm:cxn modelId="{3781B3FF-D5EE-468F-AD1B-03A2942219D7}" type="presParOf" srcId="{9B4BC9F2-218D-4CCF-9668-392445E2D7D5}" destId="{620426CA-6734-483A-8B72-B026B3EF9096}" srcOrd="4" destOrd="0" presId="urn:microsoft.com/office/officeart/2008/layout/VerticalCurvedList"/>
    <dgm:cxn modelId="{1CFB5B69-7C4B-4833-8A85-D626B2AE27A5}" type="presParOf" srcId="{620426CA-6734-483A-8B72-B026B3EF9096}" destId="{9A6AE02B-3530-4791-AC82-AA35C1CC3F0E}" srcOrd="0" destOrd="0" presId="urn:microsoft.com/office/officeart/2008/layout/VerticalCurvedList"/>
    <dgm:cxn modelId="{15D13D42-E668-4501-B8AB-57E149A42397}" type="presParOf" srcId="{9B4BC9F2-218D-4CCF-9668-392445E2D7D5}" destId="{FC54FC7B-EC51-4776-B7E9-45751E691462}" srcOrd="5" destOrd="0" presId="urn:microsoft.com/office/officeart/2008/layout/VerticalCurvedList"/>
    <dgm:cxn modelId="{F3911A56-319D-4348-8609-4CFB099601C4}" type="presParOf" srcId="{9B4BC9F2-218D-4CCF-9668-392445E2D7D5}" destId="{328DF826-7734-459A-97FC-FFEB9DB3CC89}" srcOrd="6" destOrd="0" presId="urn:microsoft.com/office/officeart/2008/layout/VerticalCurvedList"/>
    <dgm:cxn modelId="{883CC9A1-201E-4318-A280-535EA70C5C91}" type="presParOf" srcId="{328DF826-7734-459A-97FC-FFEB9DB3CC89}" destId="{8DE326CD-62F9-4B5E-B2A6-C1DDA177245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Most significant cognitive disability</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dgm:spPr/>
      <dgm:t>
        <a:bodyPr/>
        <a:lstStyle/>
        <a:p>
          <a:r>
            <a:rPr lang="en-US" dirty="0"/>
            <a:t>IQ is typically 2.5 or more standard deviations below the mean (i.e., 63 or lower)</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3883F85F-1A18-40F1-88A3-8615B6F72094}">
      <dgm:prSet phldrT="[Text]"/>
      <dgm:spPr/>
      <dgm:t>
        <a:bodyPr/>
        <a:lstStyle/>
        <a:p>
          <a:r>
            <a:rPr lang="en-US" dirty="0"/>
            <a:t>Chapter 14 primary disability of SLD, ED, SI likely do not meet the definition</a:t>
          </a:r>
        </a:p>
      </dgm:t>
    </dgm:pt>
    <dgm:pt modelId="{C83E46C0-1988-4C47-8606-AA966D9F2680}" type="sibTrans" cxnId="{A815E8C0-7BB6-488D-8237-9DABE6C4E3CD}">
      <dgm:prSet/>
      <dgm:spPr/>
      <dgm:t>
        <a:bodyPr/>
        <a:lstStyle/>
        <a:p>
          <a:endParaRPr lang="en-US"/>
        </a:p>
      </dgm:t>
    </dgm:pt>
    <dgm:pt modelId="{DC7AB6A8-B223-4065-9FAD-BBDA60382272}" type="parTrans" cxnId="{A815E8C0-7BB6-488D-8237-9DABE6C4E3CD}">
      <dgm:prSet/>
      <dgm:spPr/>
      <dgm:t>
        <a:bodyPr/>
        <a:lstStyle/>
        <a:p>
          <a:endParaRPr lang="en-US"/>
        </a:p>
      </dgm:t>
    </dgm:pt>
    <dgm:pt modelId="{58298047-1167-4994-ADD6-F52C4482E8DE}">
      <dgm:prSet phldrT="[Text]"/>
      <dgm:spPr/>
      <dgm:t>
        <a:bodyPr/>
        <a:lstStyle/>
        <a:p>
          <a:r>
            <a:rPr lang="en-US" dirty="0"/>
            <a:t>OHI should be reviewed with caution</a:t>
          </a:r>
        </a:p>
      </dgm:t>
    </dgm:pt>
    <dgm:pt modelId="{66F3F57F-F9C0-4707-955F-FBAA5870D562}" type="sibTrans" cxnId="{4104369B-8123-4CC1-8A1F-86B0C0C6DB9B}">
      <dgm:prSet/>
      <dgm:spPr/>
      <dgm:t>
        <a:bodyPr/>
        <a:lstStyle/>
        <a:p>
          <a:endParaRPr lang="en-US"/>
        </a:p>
      </dgm:t>
    </dgm:pt>
    <dgm:pt modelId="{0E9434FD-E590-495D-AC73-BBE2BA1692DC}" type="parTrans" cxnId="{4104369B-8123-4CC1-8A1F-86B0C0C6DB9B}">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48F6891C-3B04-4166-BED8-04B84DFC1AB7}" type="presOf" srcId="{58298047-1167-4994-ADD6-F52C4482E8DE}" destId="{9DF130DB-B490-4CCA-8B8B-0D2951EA5213}" srcOrd="0" destOrd="2" presId="urn:microsoft.com/office/officeart/2005/8/layout/vList6"/>
    <dgm:cxn modelId="{A98CDB6D-7039-4108-A9BB-42E8CC62FC7C}" srcId="{7AD712F8-F875-492C-B343-8DBC9F864B73}" destId="{3FAB89C2-D2B7-465C-BCC6-223F0D644660}" srcOrd="0" destOrd="0" parTransId="{037F771F-72E0-4173-9C2B-95328D58E29B}" sibTransId="{DAFFB1B6-935F-434F-9D05-4B36251A561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9A076E98-7CC1-46D6-A260-DA8F98D31C74}" type="presOf" srcId="{3883F85F-1A18-40F1-88A3-8615B6F72094}" destId="{9DF130DB-B490-4CCA-8B8B-0D2951EA5213}" srcOrd="0" destOrd="1" presId="urn:microsoft.com/office/officeart/2005/8/layout/vList6"/>
    <dgm:cxn modelId="{4104369B-8123-4CC1-8A1F-86B0C0C6DB9B}" srcId="{7AD712F8-F875-492C-B343-8DBC9F864B73}" destId="{58298047-1167-4994-ADD6-F52C4482E8DE}" srcOrd="2" destOrd="0" parTransId="{0E9434FD-E590-495D-AC73-BBE2BA1692DC}" sibTransId="{66F3F57F-F9C0-4707-955F-FBAA5870D562}"/>
    <dgm:cxn modelId="{5F3B67A9-1CE5-4974-8AF8-DC2D3B630A6B}" type="presOf" srcId="{3FAB89C2-D2B7-465C-BCC6-223F0D644660}" destId="{9DF130DB-B490-4CCA-8B8B-0D2951EA5213}" srcOrd="0" destOrd="0" presId="urn:microsoft.com/office/officeart/2005/8/layout/vList6"/>
    <dgm:cxn modelId="{A815E8C0-7BB6-488D-8237-9DABE6C4E3CD}" srcId="{7AD712F8-F875-492C-B343-8DBC9F864B73}" destId="{3883F85F-1A18-40F1-88A3-8615B6F72094}" srcOrd="1" destOrd="0" parTransId="{DC7AB6A8-B223-4065-9FAD-BBDA60382272}" sibTransId="{C83E46C0-1988-4C47-8606-AA966D9F2680}"/>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Adaptive Behavior Deficits</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Scores in lowest reported range in multiple or all  measured areas</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custT="1"/>
      <dgm:spPr/>
      <dgm:t>
        <a:bodyPr/>
        <a:lstStyle/>
        <a:p>
          <a:endParaRPr lang="en-US" sz="24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622EFFC0-AFA0-4399-BAC4-3C5033C2E1FC}">
      <dgm:prSet phldrT="[Text]" custT="1"/>
      <dgm:spPr/>
      <dgm:t>
        <a:bodyPr/>
        <a:lstStyle/>
        <a:p>
          <a:r>
            <a:rPr lang="en-US" sz="2400" dirty="0"/>
            <a:t>IEP goals devoted to adaptive behavior</a:t>
          </a:r>
        </a:p>
      </dgm:t>
    </dgm:pt>
    <dgm:pt modelId="{CF75BB67-1B4E-4383-B510-71203B341B60}" type="parTrans" cxnId="{B46083A6-FA8C-4C36-87B9-AEF80C328615}">
      <dgm:prSet/>
      <dgm:spPr/>
      <dgm:t>
        <a:bodyPr/>
        <a:lstStyle/>
        <a:p>
          <a:endParaRPr lang="en-US"/>
        </a:p>
      </dgm:t>
    </dgm:pt>
    <dgm:pt modelId="{AA2C28D7-D585-46C9-A621-0D4193D3AE53}" type="sibTrans" cxnId="{B46083A6-FA8C-4C36-87B9-AEF80C328615}">
      <dgm:prSet/>
      <dgm:spPr/>
      <dgm:t>
        <a:bodyPr/>
        <a:lstStyle/>
        <a:p>
          <a:endParaRPr lang="en-US"/>
        </a:p>
      </dgm:t>
    </dgm:pt>
    <dgm:pt modelId="{7F353FE6-DD94-4D94-847C-9370187ED431}">
      <dgm:prSet phldrT="[Text]" custT="1"/>
      <dgm:spPr/>
      <dgm:t>
        <a:bodyPr/>
        <a:lstStyle/>
        <a:p>
          <a:r>
            <a:rPr lang="en-US" sz="2400" dirty="0"/>
            <a:t>Independent living goal if transition age</a:t>
          </a:r>
        </a:p>
      </dgm:t>
    </dgm:pt>
    <dgm:pt modelId="{54EC2223-7D28-4CE1-A064-B91F5B5F573D}" type="parTrans" cxnId="{E5EAA7C4-1294-45EE-BA67-4B3557CCBDF0}">
      <dgm:prSet/>
      <dgm:spPr/>
      <dgm:t>
        <a:bodyPr/>
        <a:lstStyle/>
        <a:p>
          <a:endParaRPr lang="en-US"/>
        </a:p>
      </dgm:t>
    </dgm:pt>
    <dgm:pt modelId="{FAA85359-E1E7-4748-B66D-7E808C8B8341}" type="sibTrans" cxnId="{E5EAA7C4-1294-45EE-BA67-4B3557CCBDF0}">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94E28718-E1C9-458C-BAC4-1A92116B1507}" type="presOf" srcId="{7F353FE6-DD94-4D94-847C-9370187ED431}" destId="{9DF130DB-B490-4CCA-8B8B-0D2951EA5213}" srcOrd="0" destOrd="2" presId="urn:microsoft.com/office/officeart/2005/8/layout/vList6"/>
    <dgm:cxn modelId="{8AB7CD35-BAC4-4913-9B6D-5A82FA4E2DDB}" type="presOf" srcId="{351E1512-0A08-4402-91D3-16A6F1C96A0C}" destId="{9DF130DB-B490-4CCA-8B8B-0D2951EA5213}" srcOrd="0" destOrd="3" presId="urn:microsoft.com/office/officeart/2005/8/layout/vList6"/>
    <dgm:cxn modelId="{85F52937-464E-4A93-9704-E54A458FA747}" srcId="{7AD712F8-F875-492C-B343-8DBC9F864B73}" destId="{8E1AA981-44C9-4C40-BEEA-08E3788FAB55}" srcOrd="4" destOrd="0" parTransId="{AD9FF400-F536-426B-AE60-2E981BAE7149}" sibTransId="{3B96C34F-B915-42FF-B9E2-85715C25654C}"/>
    <dgm:cxn modelId="{BFC52764-1223-46FB-B7EA-2F6181099B95}" type="presOf" srcId="{622EFFC0-AFA0-4399-BAC4-3C5033C2E1FC}" destId="{9DF130DB-B490-4CCA-8B8B-0D2951EA5213}" srcOrd="0" destOrd="1" presId="urn:microsoft.com/office/officeart/2005/8/layout/vList6"/>
    <dgm:cxn modelId="{A98CDB6D-7039-4108-A9BB-42E8CC62FC7C}" srcId="{7AD712F8-F875-492C-B343-8DBC9F864B73}" destId="{3FAB89C2-D2B7-465C-BCC6-223F0D644660}" srcOrd="0" destOrd="0" parTransId="{037F771F-72E0-4173-9C2B-95328D58E29B}" sibTransId="{DAFFB1B6-935F-434F-9D05-4B36251A561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B46083A6-FA8C-4C36-87B9-AEF80C328615}" srcId="{7AD712F8-F875-492C-B343-8DBC9F864B73}" destId="{622EFFC0-AFA0-4399-BAC4-3C5033C2E1FC}" srcOrd="1" destOrd="0" parTransId="{CF75BB67-1B4E-4383-B510-71203B341B60}" sibTransId="{AA2C28D7-D585-46C9-A621-0D4193D3AE53}"/>
    <dgm:cxn modelId="{5F3B67A9-1CE5-4974-8AF8-DC2D3B630A6B}" type="presOf" srcId="{3FAB89C2-D2B7-465C-BCC6-223F0D644660}" destId="{9DF130DB-B490-4CCA-8B8B-0D2951EA5213}" srcOrd="0" destOrd="0" presId="urn:microsoft.com/office/officeart/2005/8/layout/vList6"/>
    <dgm:cxn modelId="{07C1FDB6-BECD-4EE3-8CD4-F1523B01848C}" type="presOf" srcId="{8E1AA981-44C9-4C40-BEEA-08E3788FAB55}" destId="{9DF130DB-B490-4CCA-8B8B-0D2951EA5213}" srcOrd="0" destOrd="4" presId="urn:microsoft.com/office/officeart/2005/8/layout/vList6"/>
    <dgm:cxn modelId="{E5EAA7C4-1294-45EE-BA67-4B3557CCBDF0}" srcId="{7AD712F8-F875-492C-B343-8DBC9F864B73}" destId="{7F353FE6-DD94-4D94-847C-9370187ED431}" srcOrd="2" destOrd="0" parTransId="{54EC2223-7D28-4CE1-A064-B91F5B5F573D}" sibTransId="{FAA85359-E1E7-4748-B66D-7E808C8B8341}"/>
    <dgm:cxn modelId="{3D83D1D3-CB8A-4511-8B74-DAE8B656D379}" srcId="{7AD712F8-F875-492C-B343-8DBC9F864B73}" destId="{351E1512-0A08-4402-91D3-16A6F1C96A0C}" srcOrd="3" destOrd="0" parTransId="{01264D2F-72F2-464D-ACCB-F77DFC8BC188}" sibTransId="{522D7A55-29B2-41DC-8619-FC2B3E37C05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Extensive Support </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Related services (OT, PT, Speech, Augmentative Communication)</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dgm:spPr/>
      <dgm:t>
        <a:bodyPr/>
        <a:lstStyle/>
        <a:p>
          <a:endParaRPr lang="en-US" sz="21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26485824-1E17-40EC-B8D2-FE5F50ADF9C9}">
      <dgm:prSet phldrT="[Text]" custT="1"/>
      <dgm:spPr/>
      <dgm:t>
        <a:bodyPr/>
        <a:lstStyle/>
        <a:p>
          <a:r>
            <a:rPr lang="en-US" sz="2400" dirty="0"/>
            <a:t>Stay in school through age 21</a:t>
          </a:r>
        </a:p>
      </dgm:t>
    </dgm:pt>
    <dgm:pt modelId="{3C946B3D-CD08-4D40-9806-24AB779A6338}" type="parTrans" cxnId="{C5B13E32-C486-47AB-9FB9-C9DF4592A397}">
      <dgm:prSet/>
      <dgm:spPr/>
      <dgm:t>
        <a:bodyPr/>
        <a:lstStyle/>
        <a:p>
          <a:endParaRPr lang="en-US"/>
        </a:p>
      </dgm:t>
    </dgm:pt>
    <dgm:pt modelId="{49A9495D-4D59-4E03-86E8-A0EE655F97DB}" type="sibTrans" cxnId="{C5B13E32-C486-47AB-9FB9-C9DF4592A397}">
      <dgm:prSet/>
      <dgm:spPr/>
      <dgm:t>
        <a:bodyPr/>
        <a:lstStyle/>
        <a:p>
          <a:endParaRPr lang="en-US"/>
        </a:p>
      </dgm:t>
    </dgm:pt>
    <dgm:pt modelId="{59EE51E1-3684-4117-A928-120771911E9C}">
      <dgm:prSet phldrT="[Text]" custT="1"/>
      <dgm:spPr/>
      <dgm:t>
        <a:bodyPr/>
        <a:lstStyle/>
        <a:p>
          <a:r>
            <a:rPr lang="en-US" sz="2400" dirty="0"/>
            <a:t>Graduate based upon IEP goals </a:t>
          </a:r>
        </a:p>
      </dgm:t>
    </dgm:pt>
    <dgm:pt modelId="{FABAFEF4-50D3-43E0-ADD4-D90ED0D12EB8}" type="parTrans" cxnId="{98C23B7C-2C47-4D57-A1A7-C4E9B4495FEC}">
      <dgm:prSet/>
      <dgm:spPr/>
      <dgm:t>
        <a:bodyPr/>
        <a:lstStyle/>
        <a:p>
          <a:endParaRPr lang="en-US"/>
        </a:p>
      </dgm:t>
    </dgm:pt>
    <dgm:pt modelId="{87CFCA4B-24F0-4331-B660-4BFAA7C4C167}" type="sibTrans" cxnId="{98C23B7C-2C47-4D57-A1A7-C4E9B4495FEC}">
      <dgm:prSet/>
      <dgm:spPr/>
      <dgm:t>
        <a:bodyPr/>
        <a:lstStyle/>
        <a:p>
          <a:endParaRPr lang="en-US"/>
        </a:p>
      </dgm:t>
    </dgm:pt>
    <dgm:pt modelId="{07D9DB50-2EA3-4A4B-9CBC-622D22FA0F02}">
      <dgm:prSet phldrT="[Text]" custT="1"/>
      <dgm:spPr/>
      <dgm:t>
        <a:bodyPr/>
        <a:lstStyle/>
        <a:p>
          <a:r>
            <a:rPr lang="en-US" sz="2400" dirty="0"/>
            <a:t>Intensive agency support after graduation</a:t>
          </a:r>
        </a:p>
      </dgm:t>
    </dgm:pt>
    <dgm:pt modelId="{D934041E-6901-4BCA-A070-16182196EE70}" type="parTrans" cxnId="{1DFFC4CE-3CF1-4B5C-906E-206886BAC715}">
      <dgm:prSet/>
      <dgm:spPr/>
      <dgm:t>
        <a:bodyPr/>
        <a:lstStyle/>
        <a:p>
          <a:endParaRPr lang="en-US"/>
        </a:p>
      </dgm:t>
    </dgm:pt>
    <dgm:pt modelId="{9BF18780-4534-40A2-B728-439574AEAA73}" type="sibTrans" cxnId="{1DFFC4CE-3CF1-4B5C-906E-206886BAC715}">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C5B13E32-C486-47AB-9FB9-C9DF4592A397}" srcId="{7AD712F8-F875-492C-B343-8DBC9F864B73}" destId="{26485824-1E17-40EC-B8D2-FE5F50ADF9C9}" srcOrd="1" destOrd="0" parTransId="{3C946B3D-CD08-4D40-9806-24AB779A6338}" sibTransId="{49A9495D-4D59-4E03-86E8-A0EE655F97DB}"/>
    <dgm:cxn modelId="{8AB7CD35-BAC4-4913-9B6D-5A82FA4E2DDB}" type="presOf" srcId="{351E1512-0A08-4402-91D3-16A6F1C96A0C}" destId="{9DF130DB-B490-4CCA-8B8B-0D2951EA5213}" srcOrd="0" destOrd="4" presId="urn:microsoft.com/office/officeart/2005/8/layout/vList6"/>
    <dgm:cxn modelId="{85F52937-464E-4A93-9704-E54A458FA747}" srcId="{7AD712F8-F875-492C-B343-8DBC9F864B73}" destId="{8E1AA981-44C9-4C40-BEEA-08E3788FAB55}" srcOrd="5" destOrd="0" parTransId="{AD9FF400-F536-426B-AE60-2E981BAE7149}" sibTransId="{3B96C34F-B915-42FF-B9E2-85715C25654C}"/>
    <dgm:cxn modelId="{A98CDB6D-7039-4108-A9BB-42E8CC62FC7C}" srcId="{7AD712F8-F875-492C-B343-8DBC9F864B73}" destId="{3FAB89C2-D2B7-465C-BCC6-223F0D644660}" srcOrd="0" destOrd="0" parTransId="{037F771F-72E0-4173-9C2B-95328D58E29B}" sibTransId="{DAFFB1B6-935F-434F-9D05-4B36251A5616}"/>
    <dgm:cxn modelId="{98C23B7C-2C47-4D57-A1A7-C4E9B4495FEC}" srcId="{7AD712F8-F875-492C-B343-8DBC9F864B73}" destId="{59EE51E1-3684-4117-A928-120771911E9C}" srcOrd="2" destOrd="0" parTransId="{FABAFEF4-50D3-43E0-ADD4-D90ED0D12EB8}" sibTransId="{87CFCA4B-24F0-4331-B660-4BFAA7C4C167}"/>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5F3B67A9-1CE5-4974-8AF8-DC2D3B630A6B}" type="presOf" srcId="{3FAB89C2-D2B7-465C-BCC6-223F0D644660}" destId="{9DF130DB-B490-4CCA-8B8B-0D2951EA5213}" srcOrd="0" destOrd="0" presId="urn:microsoft.com/office/officeart/2005/8/layout/vList6"/>
    <dgm:cxn modelId="{7AAC42B3-9700-42E3-BBA1-A25CED588A21}" type="presOf" srcId="{26485824-1E17-40EC-B8D2-FE5F50ADF9C9}" destId="{9DF130DB-B490-4CCA-8B8B-0D2951EA5213}" srcOrd="0" destOrd="1" presId="urn:microsoft.com/office/officeart/2005/8/layout/vList6"/>
    <dgm:cxn modelId="{07C1FDB6-BECD-4EE3-8CD4-F1523B01848C}" type="presOf" srcId="{8E1AA981-44C9-4C40-BEEA-08E3788FAB55}" destId="{9DF130DB-B490-4CCA-8B8B-0D2951EA5213}" srcOrd="0" destOrd="5" presId="urn:microsoft.com/office/officeart/2005/8/layout/vList6"/>
    <dgm:cxn modelId="{F1A7E8BB-C189-471D-9D2C-ECAF43507C54}" type="presOf" srcId="{07D9DB50-2EA3-4A4B-9CBC-622D22FA0F02}" destId="{9DF130DB-B490-4CCA-8B8B-0D2951EA5213}" srcOrd="0" destOrd="3" presId="urn:microsoft.com/office/officeart/2005/8/layout/vList6"/>
    <dgm:cxn modelId="{7F5C1FBE-82A3-4C8F-B9B6-DCA5435D673C}" type="presOf" srcId="{59EE51E1-3684-4117-A928-120771911E9C}" destId="{9DF130DB-B490-4CCA-8B8B-0D2951EA5213}" srcOrd="0" destOrd="2" presId="urn:microsoft.com/office/officeart/2005/8/layout/vList6"/>
    <dgm:cxn modelId="{1DFFC4CE-3CF1-4B5C-906E-206886BAC715}" srcId="{7AD712F8-F875-492C-B343-8DBC9F864B73}" destId="{07D9DB50-2EA3-4A4B-9CBC-622D22FA0F02}" srcOrd="3" destOrd="0" parTransId="{D934041E-6901-4BCA-A070-16182196EE70}" sibTransId="{9BF18780-4534-40A2-B728-439574AEAA73}"/>
    <dgm:cxn modelId="{3D83D1D3-CB8A-4511-8B74-DAE8B656D379}" srcId="{7AD712F8-F875-492C-B343-8DBC9F864B73}" destId="{351E1512-0A08-4402-91D3-16A6F1C96A0C}" srcOrd="4" destOrd="0" parTransId="{01264D2F-72F2-464D-ACCB-F77DFC8BC188}" sibTransId="{522D7A55-29B2-41DC-8619-FC2B3E37C05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Substantial Modifications </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Instruction aligned to DLM Essential Elements</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dgm:spPr/>
      <dgm:t>
        <a:bodyPr/>
        <a:lstStyle/>
        <a:p>
          <a:endParaRPr lang="en-US" sz="21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CC0DC624-B6F4-4166-B10F-4FAD0E25844B}">
      <dgm:prSet phldrT="[Text]" custT="1"/>
      <dgm:spPr/>
      <dgm:t>
        <a:bodyPr/>
        <a:lstStyle/>
        <a:p>
          <a:endParaRPr lang="en-US" sz="2400" dirty="0"/>
        </a:p>
      </dgm:t>
    </dgm:pt>
    <dgm:pt modelId="{00139716-A128-4F97-81CE-711C220AF9E7}" type="parTrans" cxnId="{BBE4C5CA-14EF-448A-BB94-390A5431DD63}">
      <dgm:prSet/>
      <dgm:spPr/>
      <dgm:t>
        <a:bodyPr/>
        <a:lstStyle/>
        <a:p>
          <a:endParaRPr lang="en-US"/>
        </a:p>
      </dgm:t>
    </dgm:pt>
    <dgm:pt modelId="{52E4B8B5-60F7-42ED-9624-6CD9CDD1FF06}" type="sibTrans" cxnId="{BBE4C5CA-14EF-448A-BB94-390A5431DD63}">
      <dgm:prSet/>
      <dgm:spPr/>
      <dgm:t>
        <a:bodyPr/>
        <a:lstStyle/>
        <a:p>
          <a:endParaRPr lang="en-US"/>
        </a:p>
      </dgm:t>
    </dgm:pt>
    <dgm:pt modelId="{4CD18397-4620-46E1-B1BA-1FAA314F31AD}">
      <dgm:prSet phldrT="[Text]" custT="1"/>
      <dgm:spPr/>
      <dgm:t>
        <a:bodyPr/>
        <a:lstStyle/>
        <a:p>
          <a:r>
            <a:rPr lang="en-US" sz="2400" dirty="0"/>
            <a:t>May require tactile materials, objects, assistive technology</a:t>
          </a:r>
        </a:p>
      </dgm:t>
    </dgm:pt>
    <dgm:pt modelId="{D313B4A9-681D-4E0B-BECC-CB139C5A8F11}" type="parTrans" cxnId="{09558715-11E1-40D2-8D8E-64C794CD5CB4}">
      <dgm:prSet/>
      <dgm:spPr/>
      <dgm:t>
        <a:bodyPr/>
        <a:lstStyle/>
        <a:p>
          <a:endParaRPr lang="en-US"/>
        </a:p>
      </dgm:t>
    </dgm:pt>
    <dgm:pt modelId="{A2C6AE66-9FE9-4ACA-9697-A155A3338118}" type="sibTrans" cxnId="{09558715-11E1-40D2-8D8E-64C794CD5CB4}">
      <dgm:prSet/>
      <dgm:spPr/>
      <dgm:t>
        <a:bodyPr/>
        <a:lstStyle/>
        <a:p>
          <a:endParaRPr lang="en-US"/>
        </a:p>
      </dgm:t>
    </dgm:pt>
    <dgm:pt modelId="{77CEBFCF-C41B-45EB-9989-D7D970B75AF7}">
      <dgm:prSet phldrT="[Text]" custT="1"/>
      <dgm:spPr/>
      <dgm:t>
        <a:bodyPr/>
        <a:lstStyle/>
        <a:p>
          <a:r>
            <a:rPr lang="en-US" sz="2400" dirty="0"/>
            <a:t>Alternate local assessment</a:t>
          </a:r>
        </a:p>
      </dgm:t>
    </dgm:pt>
    <dgm:pt modelId="{472F9546-343A-498F-B01F-70BB25D83E99}" type="parTrans" cxnId="{0EF683DD-419C-4AC9-9556-3EC2290264CE}">
      <dgm:prSet/>
      <dgm:spPr/>
      <dgm:t>
        <a:bodyPr/>
        <a:lstStyle/>
        <a:p>
          <a:endParaRPr lang="en-US"/>
        </a:p>
      </dgm:t>
    </dgm:pt>
    <dgm:pt modelId="{5611B038-04FE-46FB-80E8-7931ABD4EB48}" type="sibTrans" cxnId="{0EF683DD-419C-4AC9-9556-3EC2290264CE}">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09558715-11E1-40D2-8D8E-64C794CD5CB4}" srcId="{7AD712F8-F875-492C-B343-8DBC9F864B73}" destId="{4CD18397-4620-46E1-B1BA-1FAA314F31AD}" srcOrd="1" destOrd="0" parTransId="{D313B4A9-681D-4E0B-BECC-CB139C5A8F11}" sibTransId="{A2C6AE66-9FE9-4ACA-9697-A155A3338118}"/>
    <dgm:cxn modelId="{9214F116-1037-43F5-A27B-8539C974E337}" srcId="{F07D22FE-AC3A-493D-823E-DE6DF2ECD436}" destId="{7AD712F8-F875-492C-B343-8DBC9F864B73}" srcOrd="0" destOrd="0" parTransId="{7B630611-A5BA-4BDA-98CB-5AB75C596218}" sibTransId="{4FB7ACDD-5E78-41DE-9313-29C443005EC6}"/>
    <dgm:cxn modelId="{D898C71C-A394-43E3-B742-02E6BCA02714}" type="presOf" srcId="{77CEBFCF-C41B-45EB-9989-D7D970B75AF7}" destId="{9DF130DB-B490-4CCA-8B8B-0D2951EA5213}" srcOrd="0" destOrd="2" presId="urn:microsoft.com/office/officeart/2005/8/layout/vList6"/>
    <dgm:cxn modelId="{8AB7CD35-BAC4-4913-9B6D-5A82FA4E2DDB}" type="presOf" srcId="{351E1512-0A08-4402-91D3-16A6F1C96A0C}" destId="{9DF130DB-B490-4CCA-8B8B-0D2951EA5213}" srcOrd="0" destOrd="4" presId="urn:microsoft.com/office/officeart/2005/8/layout/vList6"/>
    <dgm:cxn modelId="{85F52937-464E-4A93-9704-E54A458FA747}" srcId="{7AD712F8-F875-492C-B343-8DBC9F864B73}" destId="{8E1AA981-44C9-4C40-BEEA-08E3788FAB55}" srcOrd="5" destOrd="0" parTransId="{AD9FF400-F536-426B-AE60-2E981BAE7149}" sibTransId="{3B96C34F-B915-42FF-B9E2-85715C25654C}"/>
    <dgm:cxn modelId="{1BA44D38-642B-43E6-B9EC-069CF213579C}" type="presOf" srcId="{4CD18397-4620-46E1-B1BA-1FAA314F31AD}" destId="{9DF130DB-B490-4CCA-8B8B-0D2951EA5213}" srcOrd="0" destOrd="1" presId="urn:microsoft.com/office/officeart/2005/8/layout/vList6"/>
    <dgm:cxn modelId="{A98CDB6D-7039-4108-A9BB-42E8CC62FC7C}" srcId="{7AD712F8-F875-492C-B343-8DBC9F864B73}" destId="{3FAB89C2-D2B7-465C-BCC6-223F0D644660}" srcOrd="0" destOrd="0" parTransId="{037F771F-72E0-4173-9C2B-95328D58E29B}" sibTransId="{DAFFB1B6-935F-434F-9D05-4B36251A561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5F3B67A9-1CE5-4974-8AF8-DC2D3B630A6B}" type="presOf" srcId="{3FAB89C2-D2B7-465C-BCC6-223F0D644660}" destId="{9DF130DB-B490-4CCA-8B8B-0D2951EA5213}" srcOrd="0" destOrd="0" presId="urn:microsoft.com/office/officeart/2005/8/layout/vList6"/>
    <dgm:cxn modelId="{07C1FDB6-BECD-4EE3-8CD4-F1523B01848C}" type="presOf" srcId="{8E1AA981-44C9-4C40-BEEA-08E3788FAB55}" destId="{9DF130DB-B490-4CCA-8B8B-0D2951EA5213}" srcOrd="0" destOrd="5" presId="urn:microsoft.com/office/officeart/2005/8/layout/vList6"/>
    <dgm:cxn modelId="{BBE4C5CA-14EF-448A-BB94-390A5431DD63}" srcId="{7AD712F8-F875-492C-B343-8DBC9F864B73}" destId="{CC0DC624-B6F4-4166-B10F-4FAD0E25844B}" srcOrd="3" destOrd="0" parTransId="{00139716-A128-4F97-81CE-711C220AF9E7}" sibTransId="{52E4B8B5-60F7-42ED-9624-6CD9CDD1FF06}"/>
    <dgm:cxn modelId="{3D83D1D3-CB8A-4511-8B74-DAE8B656D379}" srcId="{7AD712F8-F875-492C-B343-8DBC9F864B73}" destId="{351E1512-0A08-4402-91D3-16A6F1C96A0C}" srcOrd="4" destOrd="0" parTransId="{01264D2F-72F2-464D-ACCB-F77DFC8BC188}" sibTransId="{522D7A55-29B2-41DC-8619-FC2B3E37C056}"/>
    <dgm:cxn modelId="{0EF683DD-419C-4AC9-9556-3EC2290264CE}" srcId="{7AD712F8-F875-492C-B343-8DBC9F864B73}" destId="{77CEBFCF-C41B-45EB-9989-D7D970B75AF7}" srcOrd="2" destOrd="0" parTransId="{472F9546-343A-498F-B01F-70BB25D83E99}" sibTransId="{5611B038-04FE-46FB-80E8-7931ABD4EB48}"/>
    <dgm:cxn modelId="{06FFF2DE-6842-45C7-9988-EDA769CD4690}" type="presOf" srcId="{CC0DC624-B6F4-4166-B10F-4FAD0E25844B}" destId="{9DF130DB-B490-4CCA-8B8B-0D2951EA5213}" srcOrd="0" destOrd="3" presId="urn:microsoft.com/office/officeart/2005/8/layout/vList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Curriculum substantially differs </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Short-term objectives for every IEP goal</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dgm:spPr/>
      <dgm:t>
        <a:bodyPr/>
        <a:lstStyle/>
        <a:p>
          <a:endParaRPr lang="en-US" sz="21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CC0DC624-B6F4-4166-B10F-4FAD0E25844B}">
      <dgm:prSet phldrT="[Text]" custT="1"/>
      <dgm:spPr/>
      <dgm:t>
        <a:bodyPr/>
        <a:lstStyle/>
        <a:p>
          <a:endParaRPr lang="en-US" sz="2400" dirty="0"/>
        </a:p>
      </dgm:t>
    </dgm:pt>
    <dgm:pt modelId="{00139716-A128-4F97-81CE-711C220AF9E7}" type="parTrans" cxnId="{BBE4C5CA-14EF-448A-BB94-390A5431DD63}">
      <dgm:prSet/>
      <dgm:spPr/>
      <dgm:t>
        <a:bodyPr/>
        <a:lstStyle/>
        <a:p>
          <a:endParaRPr lang="en-US"/>
        </a:p>
      </dgm:t>
    </dgm:pt>
    <dgm:pt modelId="{52E4B8B5-60F7-42ED-9624-6CD9CDD1FF06}" type="sibTrans" cxnId="{BBE4C5CA-14EF-448A-BB94-390A5431DD63}">
      <dgm:prSet/>
      <dgm:spPr/>
      <dgm:t>
        <a:bodyPr/>
        <a:lstStyle/>
        <a:p>
          <a:endParaRPr lang="en-US"/>
        </a:p>
      </dgm:t>
    </dgm:pt>
    <dgm:pt modelId="{77CEBFCF-C41B-45EB-9989-D7D970B75AF7}">
      <dgm:prSet phldrT="[Text]" custT="1"/>
      <dgm:spPr/>
      <dgm:t>
        <a:bodyPr/>
        <a:lstStyle/>
        <a:p>
          <a:endParaRPr lang="en-US" sz="2400" dirty="0"/>
        </a:p>
      </dgm:t>
    </dgm:pt>
    <dgm:pt modelId="{472F9546-343A-498F-B01F-70BB25D83E99}" type="parTrans" cxnId="{0EF683DD-419C-4AC9-9556-3EC2290264CE}">
      <dgm:prSet/>
      <dgm:spPr/>
      <dgm:t>
        <a:bodyPr/>
        <a:lstStyle/>
        <a:p>
          <a:endParaRPr lang="en-US"/>
        </a:p>
      </dgm:t>
    </dgm:pt>
    <dgm:pt modelId="{5611B038-04FE-46FB-80E8-7931ABD4EB48}" type="sibTrans" cxnId="{0EF683DD-419C-4AC9-9556-3EC2290264CE}">
      <dgm:prSet/>
      <dgm:spPr/>
      <dgm:t>
        <a:bodyPr/>
        <a:lstStyle/>
        <a:p>
          <a:endParaRPr lang="en-US"/>
        </a:p>
      </dgm:t>
    </dgm:pt>
    <dgm:pt modelId="{F264386B-7151-41A2-A5D0-98ED184D9D46}">
      <dgm:prSet phldrT="[Text]" custT="1"/>
      <dgm:spPr/>
      <dgm:t>
        <a:bodyPr/>
        <a:lstStyle/>
        <a:p>
          <a:endParaRPr lang="en-US" sz="2400" dirty="0"/>
        </a:p>
      </dgm:t>
    </dgm:pt>
    <dgm:pt modelId="{91931E54-2D71-48CE-93BE-14352BDF1A64}" type="parTrans" cxnId="{C3696C39-7F21-45F9-B8DC-A07BC834E2B4}">
      <dgm:prSet/>
      <dgm:spPr/>
    </dgm:pt>
    <dgm:pt modelId="{C9FB70EA-AA78-4683-9927-D90A0EADF6DB}" type="sibTrans" cxnId="{C3696C39-7F21-45F9-B8DC-A07BC834E2B4}">
      <dgm:prSet/>
      <dgm:spPr/>
    </dgm:pt>
    <dgm:pt modelId="{09C463A4-BCE5-48A9-A491-79C08DBB0259}">
      <dgm:prSet phldrT="[Text]" custT="1"/>
      <dgm:spPr/>
      <dgm:t>
        <a:bodyPr/>
        <a:lstStyle/>
        <a:p>
          <a:r>
            <a:rPr lang="en-US" sz="2400" dirty="0"/>
            <a:t>ULS (Unique Learning Systems) or other modified/alternate curricular materials are used</a:t>
          </a:r>
        </a:p>
      </dgm:t>
    </dgm:pt>
    <dgm:pt modelId="{273AF318-8BBC-49AC-998B-B6BB6FF93E5D}" type="parTrans" cxnId="{0FDEFDB1-5A80-4B3F-829B-2643B62AE774}">
      <dgm:prSet/>
      <dgm:spPr/>
    </dgm:pt>
    <dgm:pt modelId="{E3E0F983-A3A6-4D53-B8BD-2A34C4291C72}" type="sibTrans" cxnId="{0FDEFDB1-5A80-4B3F-829B-2643B62AE774}">
      <dgm:prSet/>
      <dgm:spPr/>
    </dgm:pt>
    <dgm:pt modelId="{9ED5B77C-C6CA-4857-BBFF-89291799F1B2}">
      <dgm:prSet phldrT="[Text]" custT="1"/>
      <dgm:spPr/>
      <dgm:t>
        <a:bodyPr/>
        <a:lstStyle/>
        <a:p>
          <a:r>
            <a:rPr lang="en-US" sz="2400" dirty="0"/>
            <a:t>Does not equate to participation in the general education classroom</a:t>
          </a:r>
        </a:p>
      </dgm:t>
    </dgm:pt>
    <dgm:pt modelId="{692C2535-3FF0-4559-A00E-0C2444AD42EA}" type="parTrans" cxnId="{C5F9231D-42FB-4009-8133-84F007829C21}">
      <dgm:prSet/>
      <dgm:spPr/>
    </dgm:pt>
    <dgm:pt modelId="{DF141A24-55AD-40E6-B6EF-F28275A5C14F}" type="sibTrans" cxnId="{C5F9231D-42FB-4009-8133-84F007829C21}">
      <dgm:prSet/>
      <dgm:spPr/>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D898C71C-A394-43E3-B742-02E6BCA02714}" type="presOf" srcId="{77CEBFCF-C41B-45EB-9989-D7D970B75AF7}" destId="{9DF130DB-B490-4CCA-8B8B-0D2951EA5213}" srcOrd="0" destOrd="4" presId="urn:microsoft.com/office/officeart/2005/8/layout/vList6"/>
    <dgm:cxn modelId="{C5F9231D-42FB-4009-8133-84F007829C21}" srcId="{7AD712F8-F875-492C-B343-8DBC9F864B73}" destId="{9ED5B77C-C6CA-4857-BBFF-89291799F1B2}" srcOrd="2" destOrd="0" parTransId="{692C2535-3FF0-4559-A00E-0C2444AD42EA}" sibTransId="{DF141A24-55AD-40E6-B6EF-F28275A5C14F}"/>
    <dgm:cxn modelId="{8AB7CD35-BAC4-4913-9B6D-5A82FA4E2DDB}" type="presOf" srcId="{351E1512-0A08-4402-91D3-16A6F1C96A0C}" destId="{9DF130DB-B490-4CCA-8B8B-0D2951EA5213}" srcOrd="0" destOrd="6" presId="urn:microsoft.com/office/officeart/2005/8/layout/vList6"/>
    <dgm:cxn modelId="{85F52937-464E-4A93-9704-E54A458FA747}" srcId="{7AD712F8-F875-492C-B343-8DBC9F864B73}" destId="{8E1AA981-44C9-4C40-BEEA-08E3788FAB55}" srcOrd="7" destOrd="0" parTransId="{AD9FF400-F536-426B-AE60-2E981BAE7149}" sibTransId="{3B96C34F-B915-42FF-B9E2-85715C25654C}"/>
    <dgm:cxn modelId="{C3696C39-7F21-45F9-B8DC-A07BC834E2B4}" srcId="{7AD712F8-F875-492C-B343-8DBC9F864B73}" destId="{F264386B-7151-41A2-A5D0-98ED184D9D46}" srcOrd="3" destOrd="0" parTransId="{91931E54-2D71-48CE-93BE-14352BDF1A64}" sibTransId="{C9FB70EA-AA78-4683-9927-D90A0EADF6DB}"/>
    <dgm:cxn modelId="{A98CDB6D-7039-4108-A9BB-42E8CC62FC7C}" srcId="{7AD712F8-F875-492C-B343-8DBC9F864B73}" destId="{3FAB89C2-D2B7-465C-BCC6-223F0D644660}" srcOrd="0" destOrd="0" parTransId="{037F771F-72E0-4173-9C2B-95328D58E29B}" sibTransId="{DAFFB1B6-935F-434F-9D05-4B36251A5616}"/>
    <dgm:cxn modelId="{1215256F-F633-4A33-81F9-6AF12B065D0B}" type="presOf" srcId="{09C463A4-BCE5-48A9-A491-79C08DBB0259}" destId="{9DF130DB-B490-4CCA-8B8B-0D2951EA5213}" srcOrd="0" destOrd="1" presId="urn:microsoft.com/office/officeart/2005/8/layout/vList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5F3B67A9-1CE5-4974-8AF8-DC2D3B630A6B}" type="presOf" srcId="{3FAB89C2-D2B7-465C-BCC6-223F0D644660}" destId="{9DF130DB-B490-4CCA-8B8B-0D2951EA5213}" srcOrd="0" destOrd="0" presId="urn:microsoft.com/office/officeart/2005/8/layout/vList6"/>
    <dgm:cxn modelId="{0FDEFDB1-5A80-4B3F-829B-2643B62AE774}" srcId="{7AD712F8-F875-492C-B343-8DBC9F864B73}" destId="{09C463A4-BCE5-48A9-A491-79C08DBB0259}" srcOrd="1" destOrd="0" parTransId="{273AF318-8BBC-49AC-998B-B6BB6FF93E5D}" sibTransId="{E3E0F983-A3A6-4D53-B8BD-2A34C4291C72}"/>
    <dgm:cxn modelId="{07C1FDB6-BECD-4EE3-8CD4-F1523B01848C}" type="presOf" srcId="{8E1AA981-44C9-4C40-BEEA-08E3788FAB55}" destId="{9DF130DB-B490-4CCA-8B8B-0D2951EA5213}" srcOrd="0" destOrd="7" presId="urn:microsoft.com/office/officeart/2005/8/layout/vList6"/>
    <dgm:cxn modelId="{BBE4C5CA-14EF-448A-BB94-390A5431DD63}" srcId="{7AD712F8-F875-492C-B343-8DBC9F864B73}" destId="{CC0DC624-B6F4-4166-B10F-4FAD0E25844B}" srcOrd="5" destOrd="0" parTransId="{00139716-A128-4F97-81CE-711C220AF9E7}" sibTransId="{52E4B8B5-60F7-42ED-9624-6CD9CDD1FF06}"/>
    <dgm:cxn modelId="{3D83D1D3-CB8A-4511-8B74-DAE8B656D379}" srcId="{7AD712F8-F875-492C-B343-8DBC9F864B73}" destId="{351E1512-0A08-4402-91D3-16A6F1C96A0C}" srcOrd="6" destOrd="0" parTransId="{01264D2F-72F2-464D-ACCB-F77DFC8BC188}" sibTransId="{522D7A55-29B2-41DC-8619-FC2B3E37C056}"/>
    <dgm:cxn modelId="{0EF683DD-419C-4AC9-9556-3EC2290264CE}" srcId="{7AD712F8-F875-492C-B343-8DBC9F864B73}" destId="{77CEBFCF-C41B-45EB-9989-D7D970B75AF7}" srcOrd="4" destOrd="0" parTransId="{472F9546-343A-498F-B01F-70BB25D83E99}" sibTransId="{5611B038-04FE-46FB-80E8-7931ABD4EB48}"/>
    <dgm:cxn modelId="{06FFF2DE-6842-45C7-9988-EDA769CD4690}" type="presOf" srcId="{CC0DC624-B6F4-4166-B10F-4FAD0E25844B}" destId="{9DF130DB-B490-4CCA-8B8B-0D2951EA5213}" srcOrd="0" destOrd="5" presId="urn:microsoft.com/office/officeart/2005/8/layout/vList6"/>
    <dgm:cxn modelId="{2B1C9BDF-9338-49E5-99FE-A9E0343773E4}" type="presOf" srcId="{F264386B-7151-41A2-A5D0-98ED184D9D46}" destId="{9DF130DB-B490-4CCA-8B8B-0D2951EA5213}" srcOrd="0" destOrd="3" presId="urn:microsoft.com/office/officeart/2005/8/layout/vList6"/>
    <dgm:cxn modelId="{516151F2-DF6C-458F-A8B2-1B9FFFE31B63}" type="presOf" srcId="{9ED5B77C-C6CA-4857-BBFF-89291799F1B2}" destId="{9DF130DB-B490-4CCA-8B8B-0D2951EA5213}" srcOrd="0" destOrd="2" presId="urn:microsoft.com/office/officeart/2005/8/layout/vList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1BCA5-4885-41A9-8A40-F0E7852BA20B}">
      <dsp:nvSpPr>
        <dsp:cNvPr id="0" name=""/>
        <dsp:cNvSpPr/>
      </dsp:nvSpPr>
      <dsp:spPr>
        <a:xfrm>
          <a:off x="-3990856" y="-612663"/>
          <a:ext cx="4755926" cy="4755926"/>
        </a:xfrm>
        <a:prstGeom prst="blockArc">
          <a:avLst>
            <a:gd name="adj1" fmla="val 18900000"/>
            <a:gd name="adj2" fmla="val 2700000"/>
            <a:gd name="adj3" fmla="val 454"/>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FBF64-B1E3-4742-A42F-337ECF54C5E4}">
      <dsp:nvSpPr>
        <dsp:cNvPr id="0" name=""/>
        <dsp:cNvSpPr/>
      </dsp:nvSpPr>
      <dsp:spPr>
        <a:xfrm>
          <a:off x="492007" y="353060"/>
          <a:ext cx="7487630" cy="7061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8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ELA Grades 3-8 and 11</a:t>
          </a:r>
        </a:p>
      </dsp:txBody>
      <dsp:txXfrm>
        <a:off x="492007" y="353060"/>
        <a:ext cx="7487630" cy="706120"/>
      </dsp:txXfrm>
    </dsp:sp>
    <dsp:sp modelId="{F317B5E5-DC5E-40D9-AB03-E5159144C55C}">
      <dsp:nvSpPr>
        <dsp:cNvPr id="0" name=""/>
        <dsp:cNvSpPr/>
      </dsp:nvSpPr>
      <dsp:spPr>
        <a:xfrm>
          <a:off x="50682" y="264795"/>
          <a:ext cx="882650" cy="882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CF3A5-CA86-4704-8B13-0CA627DF71A7}">
      <dsp:nvSpPr>
        <dsp:cNvPr id="0" name=""/>
        <dsp:cNvSpPr/>
      </dsp:nvSpPr>
      <dsp:spPr>
        <a:xfrm>
          <a:off x="748682" y="1412240"/>
          <a:ext cx="7230955" cy="7061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8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Math Grades 3-8 and 11</a:t>
          </a:r>
        </a:p>
      </dsp:txBody>
      <dsp:txXfrm>
        <a:off x="748682" y="1412240"/>
        <a:ext cx="7230955" cy="706120"/>
      </dsp:txXfrm>
    </dsp:sp>
    <dsp:sp modelId="{9A6AE02B-3530-4791-AC82-AA35C1CC3F0E}">
      <dsp:nvSpPr>
        <dsp:cNvPr id="0" name=""/>
        <dsp:cNvSpPr/>
      </dsp:nvSpPr>
      <dsp:spPr>
        <a:xfrm>
          <a:off x="307357" y="1323975"/>
          <a:ext cx="882650" cy="882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4FC7B-EC51-4776-B7E9-45751E691462}">
      <dsp:nvSpPr>
        <dsp:cNvPr id="0" name=""/>
        <dsp:cNvSpPr/>
      </dsp:nvSpPr>
      <dsp:spPr>
        <a:xfrm>
          <a:off x="492007" y="2471420"/>
          <a:ext cx="7487630" cy="7061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8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Science Grades 5 (*new 2025), 8, 11</a:t>
          </a:r>
        </a:p>
      </dsp:txBody>
      <dsp:txXfrm>
        <a:off x="492007" y="2471420"/>
        <a:ext cx="7487630" cy="706120"/>
      </dsp:txXfrm>
    </dsp:sp>
    <dsp:sp modelId="{8DE326CD-62F9-4B5E-B2A6-C1DDA1772452}">
      <dsp:nvSpPr>
        <dsp:cNvPr id="0" name=""/>
        <dsp:cNvSpPr/>
      </dsp:nvSpPr>
      <dsp:spPr>
        <a:xfrm>
          <a:off x="50682" y="2383155"/>
          <a:ext cx="882650" cy="882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0"/>
          <a:ext cx="6935274" cy="308982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IQ is typically 2.5 or more standard deviations below the mean (i.e., 63 or lower)</a:t>
          </a:r>
        </a:p>
        <a:p>
          <a:pPr marL="228600" lvl="1" indent="-228600" algn="l" defTabSz="1111250">
            <a:lnSpc>
              <a:spcPct val="90000"/>
            </a:lnSpc>
            <a:spcBef>
              <a:spcPct val="0"/>
            </a:spcBef>
            <a:spcAft>
              <a:spcPct val="15000"/>
            </a:spcAft>
            <a:buChar char="•"/>
          </a:pPr>
          <a:r>
            <a:rPr lang="en-US" sz="2500" kern="1200" dirty="0"/>
            <a:t>Chapter 14 primary disability of SLD, ED, SI likely do not meet the definition</a:t>
          </a:r>
        </a:p>
        <a:p>
          <a:pPr marL="228600" lvl="1" indent="-228600" algn="l" defTabSz="1111250">
            <a:lnSpc>
              <a:spcPct val="90000"/>
            </a:lnSpc>
            <a:spcBef>
              <a:spcPct val="0"/>
            </a:spcBef>
            <a:spcAft>
              <a:spcPct val="15000"/>
            </a:spcAft>
            <a:buChar char="•"/>
          </a:pPr>
          <a:r>
            <a:rPr lang="en-US" sz="2500" kern="1200" dirty="0"/>
            <a:t>OHI should be reviewed with caution</a:t>
          </a:r>
        </a:p>
      </dsp:txBody>
      <dsp:txXfrm>
        <a:off x="3579087" y="386228"/>
        <a:ext cx="5776592" cy="2317365"/>
      </dsp:txXfrm>
    </dsp:sp>
    <dsp:sp modelId="{332BE227-116A-4D5E-91A8-6B901BE9C4F2}">
      <dsp:nvSpPr>
        <dsp:cNvPr id="0" name=""/>
        <dsp:cNvSpPr/>
      </dsp:nvSpPr>
      <dsp:spPr>
        <a:xfrm>
          <a:off x="0" y="339694"/>
          <a:ext cx="3577850" cy="2285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Most significant cognitive disability</a:t>
          </a:r>
        </a:p>
      </dsp:txBody>
      <dsp:txXfrm>
        <a:off x="111592" y="451286"/>
        <a:ext cx="3354666" cy="2062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Scores in lowest reported range in multiple or all  measured areas</a:t>
          </a:r>
        </a:p>
        <a:p>
          <a:pPr marL="228600" lvl="1" indent="-228600" algn="l" defTabSz="1066800">
            <a:lnSpc>
              <a:spcPct val="90000"/>
            </a:lnSpc>
            <a:spcBef>
              <a:spcPct val="0"/>
            </a:spcBef>
            <a:spcAft>
              <a:spcPct val="15000"/>
            </a:spcAft>
            <a:buChar char="•"/>
          </a:pPr>
          <a:r>
            <a:rPr lang="en-US" sz="2400" kern="1200" dirty="0"/>
            <a:t>IEP goals devoted to adaptive behavior</a:t>
          </a:r>
        </a:p>
        <a:p>
          <a:pPr marL="228600" lvl="1" indent="-228600" algn="l" defTabSz="1066800">
            <a:lnSpc>
              <a:spcPct val="90000"/>
            </a:lnSpc>
            <a:spcBef>
              <a:spcPct val="0"/>
            </a:spcBef>
            <a:spcAft>
              <a:spcPct val="15000"/>
            </a:spcAft>
            <a:buChar char="•"/>
          </a:pPr>
          <a:r>
            <a:rPr lang="en-US" sz="2400" kern="1200" dirty="0"/>
            <a:t>Independent living goal if transition age</a:t>
          </a:r>
        </a:p>
        <a:p>
          <a:pPr marL="228600" lvl="1" indent="-228600" algn="l" defTabSz="1066800">
            <a:lnSpc>
              <a:spcPct val="90000"/>
            </a:lnSpc>
            <a:spcBef>
              <a:spcPct val="0"/>
            </a:spcBef>
            <a:spcAft>
              <a:spcPct val="15000"/>
            </a:spcAft>
            <a:buChar char="•"/>
          </a:pPr>
          <a:endParaRPr lang="en-US" sz="24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Adaptive Behavior Deficits</a:t>
          </a:r>
        </a:p>
      </dsp:txBody>
      <dsp:txXfrm>
        <a:off x="99529" y="403849"/>
        <a:ext cx="3378792" cy="183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Related services (OT, PT, Speech, Augmentative Communication)</a:t>
          </a:r>
        </a:p>
        <a:p>
          <a:pPr marL="228600" lvl="1" indent="-228600" algn="l" defTabSz="1066800">
            <a:lnSpc>
              <a:spcPct val="90000"/>
            </a:lnSpc>
            <a:spcBef>
              <a:spcPct val="0"/>
            </a:spcBef>
            <a:spcAft>
              <a:spcPct val="15000"/>
            </a:spcAft>
            <a:buChar char="•"/>
          </a:pPr>
          <a:r>
            <a:rPr lang="en-US" sz="2400" kern="1200" dirty="0"/>
            <a:t>Stay in school through age 21</a:t>
          </a:r>
        </a:p>
        <a:p>
          <a:pPr marL="228600" lvl="1" indent="-228600" algn="l" defTabSz="1066800">
            <a:lnSpc>
              <a:spcPct val="90000"/>
            </a:lnSpc>
            <a:spcBef>
              <a:spcPct val="0"/>
            </a:spcBef>
            <a:spcAft>
              <a:spcPct val="15000"/>
            </a:spcAft>
            <a:buChar char="•"/>
          </a:pPr>
          <a:r>
            <a:rPr lang="en-US" sz="2400" kern="1200" dirty="0"/>
            <a:t>Graduate based upon IEP goals </a:t>
          </a:r>
        </a:p>
        <a:p>
          <a:pPr marL="228600" lvl="1" indent="-228600" algn="l" defTabSz="1066800">
            <a:lnSpc>
              <a:spcPct val="90000"/>
            </a:lnSpc>
            <a:spcBef>
              <a:spcPct val="0"/>
            </a:spcBef>
            <a:spcAft>
              <a:spcPct val="15000"/>
            </a:spcAft>
            <a:buChar char="•"/>
          </a:pPr>
          <a:r>
            <a:rPr lang="en-US" sz="2400" kern="1200" dirty="0"/>
            <a:t>Intensive agency support after graduation</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kern="1200" dirty="0"/>
            <a:t>Extensive Support </a:t>
          </a:r>
        </a:p>
      </dsp:txBody>
      <dsp:txXfrm>
        <a:off x="99529" y="403849"/>
        <a:ext cx="3378792" cy="1839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Instruction aligned to DLM Essential Elements</a:t>
          </a:r>
        </a:p>
        <a:p>
          <a:pPr marL="228600" lvl="1" indent="-228600" algn="l" defTabSz="1066800">
            <a:lnSpc>
              <a:spcPct val="90000"/>
            </a:lnSpc>
            <a:spcBef>
              <a:spcPct val="0"/>
            </a:spcBef>
            <a:spcAft>
              <a:spcPct val="15000"/>
            </a:spcAft>
            <a:buChar char="•"/>
          </a:pPr>
          <a:r>
            <a:rPr lang="en-US" sz="2400" kern="1200" dirty="0"/>
            <a:t>May require tactile materials, objects, assistive technology</a:t>
          </a:r>
        </a:p>
        <a:p>
          <a:pPr marL="228600" lvl="1" indent="-228600" algn="l" defTabSz="1066800">
            <a:lnSpc>
              <a:spcPct val="90000"/>
            </a:lnSpc>
            <a:spcBef>
              <a:spcPct val="0"/>
            </a:spcBef>
            <a:spcAft>
              <a:spcPct val="15000"/>
            </a:spcAft>
            <a:buChar char="•"/>
          </a:pPr>
          <a:r>
            <a:rPr lang="en-US" sz="2400" kern="1200" dirty="0"/>
            <a:t>Alternate local assessment</a:t>
          </a:r>
        </a:p>
        <a:p>
          <a:pPr marL="228600" lvl="1" indent="-228600" algn="l" defTabSz="1066800">
            <a:lnSpc>
              <a:spcPct val="90000"/>
            </a:lnSpc>
            <a:spcBef>
              <a:spcPct val="0"/>
            </a:spcBef>
            <a:spcAft>
              <a:spcPct val="15000"/>
            </a:spcAft>
            <a:buChar char="•"/>
          </a:pPr>
          <a:endParaRPr lang="en-US" sz="24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Substantial Modifications </a:t>
          </a:r>
        </a:p>
      </dsp:txBody>
      <dsp:txXfrm>
        <a:off x="99529" y="403849"/>
        <a:ext cx="3378792" cy="183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Short-term objectives for every IEP goal</a:t>
          </a:r>
        </a:p>
        <a:p>
          <a:pPr marL="228600" lvl="1" indent="-228600" algn="l" defTabSz="1066800">
            <a:lnSpc>
              <a:spcPct val="90000"/>
            </a:lnSpc>
            <a:spcBef>
              <a:spcPct val="0"/>
            </a:spcBef>
            <a:spcAft>
              <a:spcPct val="15000"/>
            </a:spcAft>
            <a:buChar char="•"/>
          </a:pPr>
          <a:r>
            <a:rPr lang="en-US" sz="2400" kern="1200" dirty="0"/>
            <a:t>ULS (Unique Learning Systems) or other modified/alternate curricular materials are used</a:t>
          </a:r>
        </a:p>
        <a:p>
          <a:pPr marL="228600" lvl="1" indent="-228600" algn="l" defTabSz="1066800">
            <a:lnSpc>
              <a:spcPct val="90000"/>
            </a:lnSpc>
            <a:spcBef>
              <a:spcPct val="0"/>
            </a:spcBef>
            <a:spcAft>
              <a:spcPct val="15000"/>
            </a:spcAft>
            <a:buChar char="•"/>
          </a:pPr>
          <a:r>
            <a:rPr lang="en-US" sz="2400" kern="1200" dirty="0"/>
            <a:t>Does not equate to participation in the general education classroom</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Curriculum substantially differs </a:t>
          </a:r>
        </a:p>
      </dsp:txBody>
      <dsp:txXfrm>
        <a:off x="99529" y="403849"/>
        <a:ext cx="3378792" cy="18397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401F2-32A5-44F2-9176-A2554A828404}"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8858A-F0CB-480F-92C7-FDEC57102652}" type="slidenum">
              <a:rPr lang="en-US" smtClean="0"/>
              <a:t>‹#›</a:t>
            </a:fld>
            <a:endParaRPr lang="en-US"/>
          </a:p>
        </p:txBody>
      </p:sp>
    </p:spTree>
    <p:extLst>
      <p:ext uri="{BB962C8B-B14F-4D97-AF65-F5344CB8AC3E}">
        <p14:creationId xmlns:p14="http://schemas.microsoft.com/office/powerpoint/2010/main" val="284116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in state assessments is a Federal requirement for all students and no more than 1% of students with disabilities can participate in an alternate assessment known in Pennsylvania as the PASA DLM. IEP Teams must understand Pennsylvania’s 6 PASA Eligibility Criteria and what data, documentation and considerations should be reviewed.</a:t>
            </a:r>
          </a:p>
        </p:txBody>
      </p:sp>
      <p:sp>
        <p:nvSpPr>
          <p:cNvPr id="4" name="Slide Number Placeholder 3"/>
          <p:cNvSpPr>
            <a:spLocks noGrp="1"/>
          </p:cNvSpPr>
          <p:nvPr>
            <p:ph type="sldNum" sz="quarter" idx="5"/>
          </p:nvPr>
        </p:nvSpPr>
        <p:spPr/>
        <p:txBody>
          <a:bodyPr/>
          <a:lstStyle/>
          <a:p>
            <a:fld id="{ABC8858A-F0CB-480F-92C7-FDEC57102652}" type="slidenum">
              <a:rPr lang="en-US" smtClean="0"/>
              <a:t>1</a:t>
            </a:fld>
            <a:endParaRPr lang="en-US"/>
          </a:p>
        </p:txBody>
      </p:sp>
    </p:spTree>
    <p:extLst>
      <p:ext uri="{BB962C8B-B14F-4D97-AF65-F5344CB8AC3E}">
        <p14:creationId xmlns:p14="http://schemas.microsoft.com/office/powerpoint/2010/main" val="398382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the PASA and related resources, visit the link provided on this slide. </a:t>
            </a:r>
          </a:p>
        </p:txBody>
      </p:sp>
      <p:sp>
        <p:nvSpPr>
          <p:cNvPr id="4" name="Slide Number Placeholder 3"/>
          <p:cNvSpPr>
            <a:spLocks noGrp="1"/>
          </p:cNvSpPr>
          <p:nvPr>
            <p:ph type="sldNum" sz="quarter" idx="5"/>
          </p:nvPr>
        </p:nvSpPr>
        <p:spPr/>
        <p:txBody>
          <a:bodyPr/>
          <a:lstStyle/>
          <a:p>
            <a:fld id="{ABC8858A-F0CB-480F-92C7-FDEC57102652}" type="slidenum">
              <a:rPr lang="en-US" smtClean="0"/>
              <a:t>10</a:t>
            </a:fld>
            <a:endParaRPr lang="en-US"/>
          </a:p>
        </p:txBody>
      </p:sp>
    </p:spTree>
    <p:extLst>
      <p:ext uri="{BB962C8B-B14F-4D97-AF65-F5344CB8AC3E}">
        <p14:creationId xmlns:p14="http://schemas.microsoft.com/office/powerpoint/2010/main" val="19311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Pennsylvania’s 6 criteria and decision-making tool are not new in PA. </a:t>
            </a:r>
          </a:p>
          <a:p>
            <a:pPr>
              <a:spcBef>
                <a:spcPct val="0"/>
              </a:spcBef>
            </a:pPr>
            <a:r>
              <a:rPr lang="en-US" altLang="en-US" sz="1200" dirty="0"/>
              <a:t>IEP teams should download the PASA Eligibility Criteria: Decision Making Companion Tool.</a:t>
            </a:r>
          </a:p>
          <a:p>
            <a:pPr>
              <a:spcBef>
                <a:spcPct val="0"/>
              </a:spcBef>
            </a:pPr>
            <a:r>
              <a:rPr lang="en-US" sz="1200" dirty="0"/>
              <a:t>For a student to be found as having the most significant cognitive disability and eligible for the alternate assessment in PA, each of the six (6) PASA Eligibility Criteria must be true as determined by the student’s IEP team using data and documentation. In other words, there need to be 6 – YES responses to all 6 criteria.</a:t>
            </a:r>
          </a:p>
          <a:p>
            <a:pPr>
              <a:spcBef>
                <a:spcPct val="0"/>
              </a:spcBef>
            </a:pPr>
            <a:r>
              <a:rPr lang="en-US" sz="1200" dirty="0"/>
              <a:t>Let’s review each criteria…</a:t>
            </a:r>
          </a:p>
          <a:p>
            <a:pPr>
              <a:spcBef>
                <a:spcPct val="0"/>
              </a:spcBef>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2</a:t>
            </a:fld>
            <a:endParaRPr lang="en-US"/>
          </a:p>
        </p:txBody>
      </p:sp>
    </p:spTree>
    <p:extLst>
      <p:ext uri="{BB962C8B-B14F-4D97-AF65-F5344CB8AC3E}">
        <p14:creationId xmlns:p14="http://schemas.microsoft.com/office/powerpoint/2010/main" val="302734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Criteria 1 asks the IEP team if the student will be in a tested grade level within the duration of this IEP? </a:t>
            </a:r>
          </a:p>
          <a:p>
            <a:pPr lvl="1"/>
            <a:r>
              <a:rPr lang="en-US" sz="2000" dirty="0"/>
              <a:t>ELA and Math are tested in grades 3-8 and 11</a:t>
            </a:r>
          </a:p>
          <a:p>
            <a:pPr lvl="1"/>
            <a:r>
              <a:rPr lang="en-US" sz="2000" dirty="0"/>
              <a:t>Science is tested in 5, 8, 11 (New for 2025: Science is tested in grade 5 instead of grade 4)</a:t>
            </a:r>
          </a:p>
          <a:p>
            <a:r>
              <a:rPr lang="en-US" sz="2000" dirty="0"/>
              <a:t>Check the accuracy of the reported grade level in all student information systems including PIMS and demographic data listed on the IEP.</a:t>
            </a:r>
          </a:p>
          <a:p>
            <a:r>
              <a:rPr lang="en-US" sz="2000" dirty="0"/>
              <a:t>Prior PASA eligibility is not part of the eligibility consideration since each of the 6 eligibility criteria must be reviewed annually by the IEP team.</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3</a:t>
            </a:fld>
            <a:endParaRPr lang="en-US"/>
          </a:p>
        </p:txBody>
      </p:sp>
    </p:spTree>
    <p:extLst>
      <p:ext uri="{BB962C8B-B14F-4D97-AF65-F5344CB8AC3E}">
        <p14:creationId xmlns:p14="http://schemas.microsoft.com/office/powerpoint/2010/main" val="168357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Criteria #2 asks if the student has ‘Significant Cognitive Disabilities’ or we often say the  most significant cognitive disability. </a:t>
            </a:r>
            <a:r>
              <a:rPr lang="en-US" sz="1200" dirty="0"/>
              <a:t> Pennsylvania defines significant cognitive disabilities as pervasive and global in nature, affecting student learning in all academic content areas, as well as adaptive behaviors and functional skills across life domains. The term most significant cognitive disability does not directly correlate with a disability category.  Rather, it’s a term associated with alternate assessment participation. </a:t>
            </a:r>
          </a:p>
          <a:p>
            <a:r>
              <a:rPr lang="en-US" sz="1200" dirty="0"/>
              <a:t>Evidence you may expect to see in a student with the most significant cognitive disability eligible for the PASA would include an IQ score of 2.5 or more standard deviations below the mean, which is an IQ of 63 or lower.</a:t>
            </a:r>
          </a:p>
          <a:p>
            <a:r>
              <a:rPr lang="en-US" sz="1200" dirty="0"/>
              <a:t>Students with a chapter 14 primary disability of Specific Learning Disability, Emotional Disturbance or Speech only do not by definition have a significant cognitive disability.</a:t>
            </a:r>
          </a:p>
          <a:p>
            <a:r>
              <a:rPr lang="en-US" sz="1200" dirty="0"/>
              <a:t>Students with a primary disability of Other Health Impairment or OHI should be reviewed with caution since this disability encompasses such a wide range of functioning. </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4</a:t>
            </a:fld>
            <a:endParaRPr lang="en-US"/>
          </a:p>
        </p:txBody>
      </p:sp>
    </p:spTree>
    <p:extLst>
      <p:ext uri="{BB962C8B-B14F-4D97-AF65-F5344CB8AC3E}">
        <p14:creationId xmlns:p14="http://schemas.microsoft.com/office/powerpoint/2010/main" val="72535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Criteria 3 asks IEP Teams if the student requires intensive, direct, and repeated instruction to learn and generalize academic, functional, and adaptative behavior skills across multiple settings.</a:t>
            </a:r>
          </a:p>
          <a:p>
            <a:pPr lvl="1"/>
            <a:endPar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b="0" i="0" dirty="0">
                <a:solidFill>
                  <a:srgbClr val="212529"/>
                </a:solidFill>
                <a:effectLst/>
                <a:highlight>
                  <a:srgbClr val="FFFFFF"/>
                </a:highlight>
                <a:latin typeface="Lato" panose="020F0502020204030203" pitchFamily="34" charset="0"/>
              </a:rPr>
              <a:t>Adaptive behavior is the collection of </a:t>
            </a:r>
            <a:r>
              <a:rPr lang="en-US" b="1" i="0" dirty="0">
                <a:solidFill>
                  <a:srgbClr val="212529"/>
                </a:solidFill>
                <a:effectLst/>
                <a:highlight>
                  <a:srgbClr val="FFFFFF"/>
                </a:highlight>
                <a:latin typeface="Lato" panose="020F0502020204030203" pitchFamily="34" charset="0"/>
              </a:rPr>
              <a:t>conceptual, social, and practical skills</a:t>
            </a:r>
            <a:r>
              <a:rPr lang="en-US" b="0" i="0" dirty="0">
                <a:solidFill>
                  <a:srgbClr val="212529"/>
                </a:solidFill>
                <a:effectLst/>
                <a:highlight>
                  <a:srgbClr val="FFFFFF"/>
                </a:highlight>
                <a:latin typeface="Lato" panose="020F0502020204030203" pitchFamily="34" charset="0"/>
              </a:rPr>
              <a:t> that all people learn in order to function in their daily lives. T</a:t>
            </a:r>
            <a:r>
              <a:rPr lang="en-US" altLang="en-US" dirty="0"/>
              <a:t>he student’s evaluation report should include scores in the lowest reporting range in multiple areas of adaptative behavior scales or measures. </a:t>
            </a:r>
          </a:p>
          <a:p>
            <a:pPr lvl="1"/>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IEP team should discuss if </a:t>
            </a:r>
            <a:r>
              <a:rPr lang="en-US" altLang="en-US" dirty="0"/>
              <a:t>the student has IEP goals devoted to adaptive behavior skills such as feeding, toileting, self-help, etc.</a:t>
            </a:r>
          </a:p>
          <a:p>
            <a:pPr lvl="1">
              <a:spcBef>
                <a:spcPct val="0"/>
              </a:spcBef>
              <a:buFont typeface="Arial" panose="020B0604020202020204" pitchFamily="34" charset="0"/>
              <a:buNone/>
            </a:pPr>
            <a:r>
              <a:rPr lang="en-US" altLang="en-US" dirty="0"/>
              <a:t>Also, if the student is of transition age, review if the transition plan in the IEP includes an independent living goal as part of the determination for criteria 3.</a:t>
            </a:r>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5</a:t>
            </a:fld>
            <a:endParaRPr lang="en-US"/>
          </a:p>
        </p:txBody>
      </p:sp>
    </p:spTree>
    <p:extLst>
      <p:ext uri="{BB962C8B-B14F-4D97-AF65-F5344CB8AC3E}">
        <p14:creationId xmlns:p14="http://schemas.microsoft.com/office/powerpoint/2010/main" val="22238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Criteria 4 asks IEP teams if the student requires extensive adaptation and support to perform and or participate meaningfully and productively in the everyday life activities of integrated school, home, community and work environments.</a:t>
            </a:r>
          </a:p>
          <a:p>
            <a:r>
              <a:rPr lang="en-US" sz="2000" dirty="0"/>
              <a:t>An IEP team can look for evidence in the IEP including, but not limited to:</a:t>
            </a:r>
          </a:p>
          <a:p>
            <a:pPr lvl="1"/>
            <a:r>
              <a:rPr lang="en-US" sz="2000" dirty="0"/>
              <a:t>Related services in school (OT, PT, Speech)</a:t>
            </a:r>
          </a:p>
          <a:p>
            <a:pPr lvl="1"/>
            <a:r>
              <a:rPr lang="en-US" sz="2000" dirty="0"/>
              <a:t>Specially designed instruction outlining access for the student to participate meaningfully and productively in everyday life activities</a:t>
            </a:r>
          </a:p>
          <a:p>
            <a:pPr lvl="1"/>
            <a:r>
              <a:rPr lang="en-US" sz="2000" dirty="0"/>
              <a:t>Use of assistive technology such as Augmentative Communication</a:t>
            </a:r>
          </a:p>
          <a:p>
            <a:pPr lvl="1"/>
            <a:r>
              <a:rPr lang="en-US" sz="2000" dirty="0"/>
              <a:t>Whether the student is expected to stay in a school aged program through age 21 and graduate based upon IEP goals and objectives </a:t>
            </a:r>
          </a:p>
          <a:p>
            <a:pPr lvl="1"/>
            <a:r>
              <a:rPr lang="en-US" sz="2000" dirty="0"/>
              <a:t>AND Intensive agency support is in place beyond school aged eligibility in the form of supports coordination for example.</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6</a:t>
            </a:fld>
            <a:endParaRPr lang="en-US"/>
          </a:p>
        </p:txBody>
      </p:sp>
    </p:spTree>
    <p:extLst>
      <p:ext uri="{BB962C8B-B14F-4D97-AF65-F5344CB8AC3E}">
        <p14:creationId xmlns:p14="http://schemas.microsoft.com/office/powerpoint/2010/main" val="351090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Criteria 5 asks IEP teams if the student requires substantial modifications to the general education curriculum. </a:t>
            </a:r>
            <a:r>
              <a:rPr lang="en-US" sz="1200" strike="noStrike" dirty="0"/>
              <a:t>Substantial modifications change the content expectation by a significant reduction in depth, breadth, and complexity of grade-level standards </a:t>
            </a:r>
          </a:p>
          <a:p>
            <a:endParaRPr lang="en-US" sz="1200" strike="noStrike" dirty="0"/>
          </a:p>
          <a:p>
            <a:r>
              <a:rPr lang="en-US" sz="1200" dirty="0"/>
              <a:t>IEP teams may locate documentation to respond to criteria 5 in the student’s IEP Section VI Specially Designed Instruction and Section VII Educational Placement Questions for the IEP Team </a:t>
            </a:r>
          </a:p>
          <a:p>
            <a:endParaRPr lang="en-US" sz="1200" dirty="0"/>
          </a:p>
          <a:p>
            <a:r>
              <a:rPr lang="en-US" sz="1200" dirty="0"/>
              <a:t>Consider whether the student has instruction aligned to the Dynamic Learning Maps Essential Elements</a:t>
            </a:r>
          </a:p>
          <a:p>
            <a:r>
              <a:rPr lang="en-US" sz="1200" dirty="0"/>
              <a:t>Students eligible for the PASA DLM may require tactile materials, assistive technology, or objects to learn and/or respond to instructional tasks</a:t>
            </a:r>
          </a:p>
          <a:p>
            <a:r>
              <a:rPr lang="en-US" sz="1200" dirty="0"/>
              <a:t>Consider whether the student takes an alternate local assessment</a:t>
            </a:r>
          </a:p>
          <a:p>
            <a:r>
              <a:rPr lang="en-US" strike="noStrike" dirty="0"/>
              <a:t>A student may be educated in a regular education classroom, however, the student eligible for the PASA DLM would be instructed using substantial adaptations or modifications to the general education curriculum. Educational environment is not the sole determination of PASA eligibility.</a:t>
            </a:r>
            <a:endParaRPr lang="en-US" sz="1200" strike="noStrike" dirty="0"/>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7</a:t>
            </a:fld>
            <a:endParaRPr lang="en-US"/>
          </a:p>
        </p:txBody>
      </p:sp>
    </p:spTree>
    <p:extLst>
      <p:ext uri="{BB962C8B-B14F-4D97-AF65-F5344CB8AC3E}">
        <p14:creationId xmlns:p14="http://schemas.microsoft.com/office/powerpoint/2010/main" val="17449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Criteria 6 asks if the student’s participation in the general curriculum differs substantially in form and/or substance from that of most other students. </a:t>
            </a:r>
          </a:p>
          <a:p>
            <a:pPr lvl="0"/>
            <a:r>
              <a:rPr lang="en-US" dirty="0"/>
              <a:t>These students have short-term objectives for every goal in the IEP.  </a:t>
            </a:r>
          </a:p>
          <a:p>
            <a:pPr lvl="0"/>
            <a:r>
              <a:rPr lang="en-US" dirty="0"/>
              <a:t>Modified or alternate materials are used to teach the student, such as unique learning systems. </a:t>
            </a:r>
          </a:p>
          <a:p>
            <a:pPr lvl="0"/>
            <a:r>
              <a:rPr lang="en-US" dirty="0"/>
              <a:t>Remember, participation in the general education curriculum does not equate to participation in the general education classroom. </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8</a:t>
            </a:fld>
            <a:endParaRPr lang="en-US"/>
          </a:p>
        </p:txBody>
      </p:sp>
    </p:spTree>
    <p:extLst>
      <p:ext uri="{BB962C8B-B14F-4D97-AF65-F5344CB8AC3E}">
        <p14:creationId xmlns:p14="http://schemas.microsoft.com/office/powerpoint/2010/main" val="245716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annotated IEP linked here lists the 6 eligibility criteria for PASA participation. You would expect to see the analysis of the data discussed by the IEP team for each of the 6 criteria in the “Explain why the PASA is appropriate considering the six eligibility criteria” field when the IEP team answers YES to each criteria.</a:t>
            </a:r>
          </a:p>
        </p:txBody>
      </p:sp>
      <p:sp>
        <p:nvSpPr>
          <p:cNvPr id="4" name="Slide Number Placeholder 3"/>
          <p:cNvSpPr>
            <a:spLocks noGrp="1"/>
          </p:cNvSpPr>
          <p:nvPr>
            <p:ph type="sldNum" sz="quarter" idx="5"/>
          </p:nvPr>
        </p:nvSpPr>
        <p:spPr/>
        <p:txBody>
          <a:bodyPr/>
          <a:lstStyle/>
          <a:p>
            <a:fld id="{ABC8858A-F0CB-480F-92C7-FDEC57102652}" type="slidenum">
              <a:rPr lang="en-US" smtClean="0"/>
              <a:t>9</a:t>
            </a:fld>
            <a:endParaRPr lang="en-US"/>
          </a:p>
        </p:txBody>
      </p:sp>
    </p:spTree>
    <p:extLst>
      <p:ext uri="{BB962C8B-B14F-4D97-AF65-F5344CB8AC3E}">
        <p14:creationId xmlns:p14="http://schemas.microsoft.com/office/powerpoint/2010/main" val="373513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1100-BF4F-E8D8-A113-88D7BD6CF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3DF6F2-01F1-CA86-9336-B12114E79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DB308B-6BB6-96B9-3754-977DF4EDDA0D}"/>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00ABD5E6-90FA-96D8-5563-2C0B125F6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41296-7903-35E2-7DD4-5C57CBA9C46A}"/>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186471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62C7-A0DC-28D4-2EC1-4418BB06C8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9A92B-E4F5-3776-C66D-F5EFCB5AC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B5410-51FF-9249-7DD4-584B3B10F9E3}"/>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C2A3B1D6-3A06-A8E7-AF90-DE93D0539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EE277-B8EB-CCCC-4853-F20C19CCCB1A}"/>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73813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A0121C-4CF4-11FE-639D-99F5F84C3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FB6D2-B3A4-9B98-9BF7-97C1E9B6F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03DA8-1FC4-B7A8-55F9-2E329870D7C0}"/>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A4362683-E155-4945-689D-B0AD878D3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5C29B-87C5-4BFE-57D0-765591C63D93}"/>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4285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4A8F-F44B-7803-538B-D6603D95C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1E047-641F-FC38-1D79-8C77C6E1D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98246-FF82-514E-7614-3382AE487D48}"/>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7AD10BDA-9640-5D1E-E480-4699CE232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60B99-E919-3CB7-B0B9-46B3B01ED763}"/>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253911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D78F-37BB-3052-469B-65C57B0BA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721E6-CBA1-EE82-4963-08880451DC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0C722-85F1-7ED0-A705-49EC76D244AC}"/>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BCB708D7-E836-DDA1-00D0-AAC8E33FF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8786-A104-9E14-F755-95CB3CCD1EFF}"/>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262918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503-0FBD-5B01-B8F3-81739CD73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9934FD-2A84-58EE-C178-6DD6BBB2F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8301F-FB53-C8DF-07EB-76DF0D413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52F7A-7E80-4F02-E7BB-97DA099FED58}"/>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6" name="Footer Placeholder 5">
            <a:extLst>
              <a:ext uri="{FF2B5EF4-FFF2-40B4-BE49-F238E27FC236}">
                <a16:creationId xmlns:a16="http://schemas.microsoft.com/office/drawing/2014/main" id="{16BC76F7-B710-4688-1503-618BEF8D9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4A0A2-CE2E-2BF0-933C-07A4B077077E}"/>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97771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F9EF-481B-A636-95B9-B31A34384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BEE9DC-4141-FA29-58EF-2B19C0092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D5D81-0E59-1008-0317-E4F5E5CB75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D5FFE-7CD2-7ECC-8F48-F8A6AF71C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B9859-EB1D-252A-63C8-32071EFF0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50F47-F776-64B3-9952-9004511D8A14}"/>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8" name="Footer Placeholder 7">
            <a:extLst>
              <a:ext uri="{FF2B5EF4-FFF2-40B4-BE49-F238E27FC236}">
                <a16:creationId xmlns:a16="http://schemas.microsoft.com/office/drawing/2014/main" id="{6279C2C3-9C8D-C107-D89F-B112CA5088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F1AAA-C197-04F4-395D-E276E868A0D7}"/>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265143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C9A1-4FAA-0C8A-758E-F059F5CA72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AFEC2-3962-5FC1-CC14-437D0A0C4872}"/>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4" name="Footer Placeholder 3">
            <a:extLst>
              <a:ext uri="{FF2B5EF4-FFF2-40B4-BE49-F238E27FC236}">
                <a16:creationId xmlns:a16="http://schemas.microsoft.com/office/drawing/2014/main" id="{B1D9BAC6-29F0-DDCF-6804-F47928663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C82B1-D732-7163-B9BE-B13C2EC7C9C2}"/>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12472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F13A7-4DB5-4DC2-745A-5BE6C25025B4}"/>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3" name="Footer Placeholder 2">
            <a:extLst>
              <a:ext uri="{FF2B5EF4-FFF2-40B4-BE49-F238E27FC236}">
                <a16:creationId xmlns:a16="http://schemas.microsoft.com/office/drawing/2014/main" id="{35CC336B-8680-48C4-56E2-8C88D9954E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00D32-5112-E6A8-2AB7-A195667CA495}"/>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7011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6E22-109C-FA4F-1517-E2BB7E427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C2C4C-1983-EC63-8C50-E7408BAC6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C7BDCE-BA7A-8840-B3AC-EB724E3C5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EC2A5-BE82-A600-E25E-A0AD01A54762}"/>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6" name="Footer Placeholder 5">
            <a:extLst>
              <a:ext uri="{FF2B5EF4-FFF2-40B4-BE49-F238E27FC236}">
                <a16:creationId xmlns:a16="http://schemas.microsoft.com/office/drawing/2014/main" id="{12E62A62-6ABC-30AE-DD2A-FBCE81F55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255B2-1502-BC9F-59DD-C8510AE9B580}"/>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73983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B2A9-20B9-9E91-B2C0-484483E8D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01CE7B-F69A-DD5B-0951-1BAF48A67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623BC0-B683-1694-D071-FED07997E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7416C-800C-F375-DD5A-28CF2D00EA22}"/>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6" name="Footer Placeholder 5">
            <a:extLst>
              <a:ext uri="{FF2B5EF4-FFF2-40B4-BE49-F238E27FC236}">
                <a16:creationId xmlns:a16="http://schemas.microsoft.com/office/drawing/2014/main" id="{709DD3C3-9939-7F8E-3B33-98A0D0CE1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6A975-85F3-75C4-62FC-B4B399F9135A}"/>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8380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8314-174A-5CBA-E5FE-ED70F4FF0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248A1-9419-51FF-BFA7-29BDD9A34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1BC8A-6918-185C-F59C-A479C2F52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3B49147C-7ACA-AEE2-3D2E-1D0FDE117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ED3E56-B333-2C71-5594-EBBD75A2D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75929A-3267-4347-9775-669E691618DA}" type="slidenum">
              <a:rPr lang="en-US" smtClean="0"/>
              <a:t>‹#›</a:t>
            </a:fld>
            <a:endParaRPr lang="en-US"/>
          </a:p>
        </p:txBody>
      </p:sp>
    </p:spTree>
    <p:extLst>
      <p:ext uri="{BB962C8B-B14F-4D97-AF65-F5344CB8AC3E}">
        <p14:creationId xmlns:p14="http://schemas.microsoft.com/office/powerpoint/2010/main" val="40880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education.pa.gov/K-12/Special%20Education/Assessments/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pa.gov/Documents/K-12/Special%20Education/Assessment/PASA%20Eligibility%20Criteri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pattan.net/CMSPages/GetAmazonFile.aspx?path=~\pattan\media\forms\files\interactive-annotated-iep.pdf&amp;hash=c0ea2b719d21a38a5c12f35787364505e1915c0b3618e03dec3aae2355fa263a&amp;ex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2677D-DB22-C82A-FC0C-0F2785B655D2}"/>
              </a:ext>
            </a:extLst>
          </p:cNvPr>
          <p:cNvSpPr>
            <a:spLocks noGrp="1"/>
          </p:cNvSpPr>
          <p:nvPr>
            <p:ph type="ctrTitle"/>
          </p:nvPr>
        </p:nvSpPr>
        <p:spPr>
          <a:xfrm>
            <a:off x="1329766" y="1146412"/>
            <a:ext cx="9014348" cy="2402006"/>
          </a:xfrm>
        </p:spPr>
        <p:txBody>
          <a:bodyPr anchor="b">
            <a:normAutofit/>
          </a:bodyPr>
          <a:lstStyle/>
          <a:p>
            <a:pPr algn="l"/>
            <a:r>
              <a:rPr lang="en-US" sz="4800" dirty="0"/>
              <a:t>What IEP Teams Must Consider When Determining Alternate State Assessment Participation</a:t>
            </a:r>
          </a:p>
        </p:txBody>
      </p:sp>
      <p:sp>
        <p:nvSpPr>
          <p:cNvPr id="27" name="Rectangle 2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D9EA727-89CB-C477-05F1-C02DDF3744DA}"/>
              </a:ext>
            </a:extLst>
          </p:cNvPr>
          <p:cNvSpPr>
            <a:spLocks noGrp="1"/>
          </p:cNvSpPr>
          <p:nvPr>
            <p:ph type="subTitle" idx="1"/>
          </p:nvPr>
        </p:nvSpPr>
        <p:spPr>
          <a:xfrm>
            <a:off x="1329765" y="4892722"/>
            <a:ext cx="6387155" cy="1078173"/>
          </a:xfrm>
        </p:spPr>
        <p:txBody>
          <a:bodyPr anchor="ctr">
            <a:normAutofit/>
          </a:bodyPr>
          <a:lstStyle/>
          <a:p>
            <a:pPr algn="l"/>
            <a:r>
              <a:rPr lang="en-US" dirty="0">
                <a:solidFill>
                  <a:srgbClr val="FFFFFF"/>
                </a:solidFill>
              </a:rPr>
              <a:t>Using the PASA Eligibility Criteria: Decision Making Companion Tool</a:t>
            </a:r>
          </a:p>
        </p:txBody>
      </p:sp>
    </p:spTree>
    <p:extLst>
      <p:ext uri="{BB962C8B-B14F-4D97-AF65-F5344CB8AC3E}">
        <p14:creationId xmlns:p14="http://schemas.microsoft.com/office/powerpoint/2010/main" val="352473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9EF96-24BE-8C96-CBEC-B46519C1FA70}"/>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300"/>
              <a:t>Bureau of Special Education</a:t>
            </a:r>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6" descr="A group of 6 children sitting together on playground equipment">
            <a:extLst>
              <a:ext uri="{FF2B5EF4-FFF2-40B4-BE49-F238E27FC236}">
                <a16:creationId xmlns:a16="http://schemas.microsoft.com/office/drawing/2014/main" id="{863F38AB-72AF-6509-E055-0308C0A8CF81}"/>
              </a:ext>
            </a:extLst>
          </p:cNvPr>
          <p:cNvPicPr>
            <a:picLocks noChangeAspect="1"/>
          </p:cNvPicPr>
          <p:nvPr/>
        </p:nvPicPr>
        <p:blipFill>
          <a:blip r:embed="rId3"/>
          <a:srcRect l="16890" r="16359"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04C19FEB-C07B-CE67-A748-5E7070280B93}"/>
              </a:ext>
            </a:extLst>
          </p:cNvPr>
          <p:cNvSpPr>
            <a:spLocks noGrp="1"/>
          </p:cNvSpPr>
          <p:nvPr>
            <p:ph type="body" sz="half" idx="2"/>
          </p:nvPr>
        </p:nvSpPr>
        <p:spPr>
          <a:xfrm>
            <a:off x="6657715" y="2990818"/>
            <a:ext cx="4195673" cy="2913872"/>
          </a:xfrm>
        </p:spPr>
        <p:txBody>
          <a:bodyPr vert="horz" lIns="91440" tIns="45720" rIns="91440" bIns="45720" rtlCol="0" anchor="t">
            <a:normAutofit/>
          </a:bodyPr>
          <a:lstStyle/>
          <a:p>
            <a:pPr indent="-228600">
              <a:buFont typeface="Arial" panose="020B0604020202020204" pitchFamily="34" charset="0"/>
              <a:buChar char="•"/>
            </a:pPr>
            <a:endParaRPr lang="en-US" sz="2000">
              <a:solidFill>
                <a:schemeClr val="tx1">
                  <a:alpha val="80000"/>
                </a:schemeClr>
              </a:solidFill>
              <a:hlinkClick r:id="rId4"/>
            </a:endParaRPr>
          </a:p>
          <a:p>
            <a:pPr indent="-228600">
              <a:buFont typeface="Arial" panose="020B0604020202020204" pitchFamily="34" charset="0"/>
              <a:buChar char="•"/>
            </a:pPr>
            <a:r>
              <a:rPr lang="en-US" sz="2000">
                <a:solidFill>
                  <a:schemeClr val="tx1">
                    <a:alpha val="80000"/>
                  </a:schemeClr>
                </a:solidFill>
                <a:hlinkClick r:id="rId4"/>
              </a:rPr>
              <a:t>Assessments (pa.gov)</a:t>
            </a:r>
            <a:endParaRPr lang="en-US" sz="2000">
              <a:solidFill>
                <a:schemeClr val="tx1">
                  <a:alpha val="80000"/>
                </a:schemeClr>
              </a:solidFill>
            </a:endParaRPr>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6" name="Date Placeholder 5">
            <a:extLst>
              <a:ext uri="{FF2B5EF4-FFF2-40B4-BE49-F238E27FC236}">
                <a16:creationId xmlns:a16="http://schemas.microsoft.com/office/drawing/2014/main" id="{F0704CFC-722E-BE51-07E1-A3AC3C6FF4B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0BD27E96-2943-4845-80C9-923B6DF36F65}" type="datetime1">
              <a:rPr lang="en-US">
                <a:solidFill>
                  <a:schemeClr val="tx1">
                    <a:alpha val="60000"/>
                  </a:schemeClr>
                </a:solidFill>
                <a:latin typeface="Calibri" panose="020F0502020204030204"/>
              </a:rPr>
              <a:pPr>
                <a:spcAft>
                  <a:spcPts val="600"/>
                </a:spcAft>
                <a:defRPr/>
              </a:pPr>
              <a:t>8/9/2024</a:t>
            </a:fld>
            <a:endParaRPr lang="en-US">
              <a:solidFill>
                <a:schemeClr val="tx1">
                  <a:alpha val="60000"/>
                </a:schemeClr>
              </a:solidFill>
              <a:latin typeface="Calibri" panose="020F0502020204030204"/>
            </a:endParaRPr>
          </a:p>
        </p:txBody>
      </p:sp>
      <p:sp>
        <p:nvSpPr>
          <p:cNvPr id="7" name="Slide Number Placeholder 6">
            <a:extLst>
              <a:ext uri="{FF2B5EF4-FFF2-40B4-BE49-F238E27FC236}">
                <a16:creationId xmlns:a16="http://schemas.microsoft.com/office/drawing/2014/main" id="{2CFE86BB-2E88-7D1D-6985-8820128FA00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24F5015-3417-4B27-A586-E4CCF4D77832}" type="slidenum">
              <a:rPr lang="en-US">
                <a:solidFill>
                  <a:schemeClr val="tx1">
                    <a:alpha val="60000"/>
                  </a:schemeClr>
                </a:solidFill>
                <a:latin typeface="Calibri" panose="020F0502020204030204"/>
              </a:rPr>
              <a:pPr>
                <a:spcAft>
                  <a:spcPts val="600"/>
                </a:spcAft>
                <a:defRPr/>
              </a:pPr>
              <a:t>10</a:t>
            </a:fld>
            <a:endParaRPr lang="en-US">
              <a:solidFill>
                <a:schemeClr val="tx1">
                  <a:alpha val="60000"/>
                </a:schemeClr>
              </a:solidFill>
              <a:latin typeface="Calibri" panose="020F0502020204030204"/>
            </a:endParaRPr>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8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307CE-39EE-3490-D496-973602EC3CC7}"/>
              </a:ext>
            </a:extLst>
          </p:cNvPr>
          <p:cNvSpPr>
            <a:spLocks noGrp="1"/>
          </p:cNvSpPr>
          <p:nvPr>
            <p:ph type="title"/>
          </p:nvPr>
        </p:nvSpPr>
        <p:spPr>
          <a:xfrm>
            <a:off x="1149716" y="933030"/>
            <a:ext cx="5929422" cy="1640180"/>
          </a:xfrm>
        </p:spPr>
        <p:txBody>
          <a:bodyPr anchor="b">
            <a:normAutofit fontScale="90000"/>
          </a:bodyPr>
          <a:lstStyle/>
          <a:p>
            <a:r>
              <a:rPr lang="en-US" sz="4000" dirty="0"/>
              <a:t>Who is Eligible for the PASA DLM (Pennsylvania Alternate System of Assessment Dynamic Learning Maps)?</a:t>
            </a:r>
          </a:p>
        </p:txBody>
      </p:sp>
      <p:sp>
        <p:nvSpPr>
          <p:cNvPr id="3" name="Content Placeholder 2">
            <a:extLst>
              <a:ext uri="{FF2B5EF4-FFF2-40B4-BE49-F238E27FC236}">
                <a16:creationId xmlns:a16="http://schemas.microsoft.com/office/drawing/2014/main" id="{CE796321-83A0-DE15-558D-25A406593C51}"/>
              </a:ext>
            </a:extLst>
          </p:cNvPr>
          <p:cNvSpPr>
            <a:spLocks noGrp="1"/>
          </p:cNvSpPr>
          <p:nvPr>
            <p:ph idx="1"/>
          </p:nvPr>
        </p:nvSpPr>
        <p:spPr>
          <a:xfrm>
            <a:off x="1149716" y="2818614"/>
            <a:ext cx="5929422" cy="2927024"/>
          </a:xfrm>
        </p:spPr>
        <p:txBody>
          <a:bodyPr>
            <a:normAutofit/>
          </a:bodyPr>
          <a:lstStyle/>
          <a:p>
            <a:pPr marL="0" indent="0" algn="ctr">
              <a:spcBef>
                <a:spcPct val="0"/>
              </a:spcBef>
              <a:buNone/>
            </a:pPr>
            <a:r>
              <a:rPr lang="en-US" sz="2400" dirty="0">
                <a:hlinkClick r:id="rId3"/>
              </a:rPr>
              <a:t>PASA Eligibility Criteria: Decision Making Companion Tool</a:t>
            </a:r>
            <a:r>
              <a:rPr lang="en-US" altLang="en-US" sz="2400" dirty="0"/>
              <a:t> is the resource IEP teams are </a:t>
            </a:r>
            <a:r>
              <a:rPr lang="en-US" altLang="en-US" sz="2400" u="sng" dirty="0"/>
              <a:t>required</a:t>
            </a:r>
            <a:r>
              <a:rPr lang="en-US" altLang="en-US" sz="2400" dirty="0"/>
              <a:t> to use when determining eligibility for participation in the PASA.  </a:t>
            </a:r>
          </a:p>
          <a:p>
            <a:pPr marL="0" indent="0">
              <a:spcBef>
                <a:spcPct val="0"/>
              </a:spcBef>
              <a:buNone/>
            </a:pPr>
            <a:endParaRPr lang="en-US" altLang="en-US" sz="2000" dirty="0"/>
          </a:p>
          <a:p>
            <a:pPr marL="0" indent="0">
              <a:spcBef>
                <a:spcPct val="0"/>
              </a:spcBef>
              <a:buNone/>
            </a:pPr>
            <a:endParaRPr lang="en-US" altLang="en-US" sz="2000" dirty="0"/>
          </a:p>
          <a:p>
            <a:pPr marL="0" indent="0">
              <a:buNone/>
            </a:pPr>
            <a:endParaRPr lang="en-US" sz="2000" dirty="0"/>
          </a:p>
        </p:txBody>
      </p:sp>
      <p:pic>
        <p:nvPicPr>
          <p:cNvPr id="5" name="Picture 4" descr="Picture of the PASA Eligibility Criteria: Decision Making Companion Tool.">
            <a:extLst>
              <a:ext uri="{FF2B5EF4-FFF2-40B4-BE49-F238E27FC236}">
                <a16:creationId xmlns:a16="http://schemas.microsoft.com/office/drawing/2014/main" id="{79305176-AE08-6834-4C7C-609381145FAE}"/>
              </a:ext>
            </a:extLst>
          </p:cNvPr>
          <p:cNvPicPr>
            <a:picLocks noChangeAspect="1"/>
          </p:cNvPicPr>
          <p:nvPr/>
        </p:nvPicPr>
        <p:blipFill>
          <a:blip r:embed="rId4"/>
          <a:stretch>
            <a:fillRect/>
          </a:stretch>
        </p:blipFill>
        <p:spPr>
          <a:xfrm>
            <a:off x="7794756" y="191406"/>
            <a:ext cx="3247527" cy="6023302"/>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96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4D06-1509-1072-5632-0E069B2C586F}"/>
              </a:ext>
            </a:extLst>
          </p:cNvPr>
          <p:cNvSpPr>
            <a:spLocks noGrp="1"/>
          </p:cNvSpPr>
          <p:nvPr>
            <p:ph type="title"/>
          </p:nvPr>
        </p:nvSpPr>
        <p:spPr/>
        <p:txBody>
          <a:bodyPr/>
          <a:lstStyle/>
          <a:p>
            <a:r>
              <a:rPr lang="en-US" dirty="0"/>
              <a:t>Criteria #1</a:t>
            </a:r>
          </a:p>
        </p:txBody>
      </p:sp>
      <p:sp>
        <p:nvSpPr>
          <p:cNvPr id="3" name="Content Placeholder 2">
            <a:extLst>
              <a:ext uri="{FF2B5EF4-FFF2-40B4-BE49-F238E27FC236}">
                <a16:creationId xmlns:a16="http://schemas.microsoft.com/office/drawing/2014/main" id="{64372B5B-751D-EA40-EEA9-92704A148C16}"/>
              </a:ext>
            </a:extLst>
          </p:cNvPr>
          <p:cNvSpPr>
            <a:spLocks noGrp="1"/>
          </p:cNvSpPr>
          <p:nvPr>
            <p:ph idx="1"/>
          </p:nvPr>
        </p:nvSpPr>
        <p:spPr/>
        <p:txBody>
          <a:bodyPr/>
          <a:lstStyle/>
          <a:p>
            <a:pPr marL="0" indent="0" algn="ctr">
              <a:buNone/>
            </a:pPr>
            <a:r>
              <a:rPr lang="en-US" sz="2800" b="1" dirty="0"/>
              <a:t>Will the student be in grade 3, 4, 5, 6, 7, 8, or 11 by September 1 of the school year during which the IEP will be operative?</a:t>
            </a:r>
            <a:endParaRPr lang="en-US" dirty="0"/>
          </a:p>
        </p:txBody>
      </p:sp>
      <p:graphicFrame>
        <p:nvGraphicFramePr>
          <p:cNvPr id="4" name="Diagram 3">
            <a:extLst>
              <a:ext uri="{FF2B5EF4-FFF2-40B4-BE49-F238E27FC236}">
                <a16:creationId xmlns:a16="http://schemas.microsoft.com/office/drawing/2014/main" id="{51F7F76E-6A47-4D39-1050-A9E738CDF743}"/>
              </a:ext>
            </a:extLst>
          </p:cNvPr>
          <p:cNvGraphicFramePr/>
          <p:nvPr>
            <p:extLst>
              <p:ext uri="{D42A27DB-BD31-4B8C-83A1-F6EECF244321}">
                <p14:modId xmlns:p14="http://schemas.microsoft.com/office/powerpoint/2010/main" val="4171641604"/>
              </p:ext>
            </p:extLst>
          </p:nvPr>
        </p:nvGraphicFramePr>
        <p:xfrm>
          <a:off x="2032000" y="2781300"/>
          <a:ext cx="80264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Open book outline">
            <a:extLst>
              <a:ext uri="{FF2B5EF4-FFF2-40B4-BE49-F238E27FC236}">
                <a16:creationId xmlns:a16="http://schemas.microsoft.com/office/drawing/2014/main" id="{6242FF87-B8F2-0E7A-0E8E-CE6B087EEA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46300" y="3095625"/>
            <a:ext cx="666750" cy="666750"/>
          </a:xfrm>
          <a:prstGeom prst="rect">
            <a:avLst/>
          </a:prstGeom>
        </p:spPr>
      </p:pic>
      <p:pic>
        <p:nvPicPr>
          <p:cNvPr id="8" name="Graphic 7" descr="Mathematics outline">
            <a:extLst>
              <a:ext uri="{FF2B5EF4-FFF2-40B4-BE49-F238E27FC236}">
                <a16:creationId xmlns:a16="http://schemas.microsoft.com/office/drawing/2014/main" id="{4475E424-521F-ECBA-9C90-FFB670C30C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9675" y="4213225"/>
            <a:ext cx="666750" cy="666750"/>
          </a:xfrm>
          <a:prstGeom prst="rect">
            <a:avLst/>
          </a:prstGeom>
        </p:spPr>
      </p:pic>
      <p:pic>
        <p:nvPicPr>
          <p:cNvPr id="10" name="Graphic 9" descr="Atom outline">
            <a:extLst>
              <a:ext uri="{FF2B5EF4-FFF2-40B4-BE49-F238E27FC236}">
                <a16:creationId xmlns:a16="http://schemas.microsoft.com/office/drawing/2014/main" id="{F45E632B-0E84-718A-A682-6942D74A70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46300" y="5235575"/>
            <a:ext cx="666750" cy="666750"/>
          </a:xfrm>
          <a:prstGeom prst="rect">
            <a:avLst/>
          </a:prstGeom>
        </p:spPr>
      </p:pic>
    </p:spTree>
    <p:extLst>
      <p:ext uri="{BB962C8B-B14F-4D97-AF65-F5344CB8AC3E}">
        <p14:creationId xmlns:p14="http://schemas.microsoft.com/office/powerpoint/2010/main" val="226261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1A6-2382-0ED3-821D-614D4F081E93}"/>
              </a:ext>
            </a:extLst>
          </p:cNvPr>
          <p:cNvSpPr>
            <a:spLocks noGrp="1"/>
          </p:cNvSpPr>
          <p:nvPr>
            <p:ph type="title"/>
          </p:nvPr>
        </p:nvSpPr>
        <p:spPr/>
        <p:txBody>
          <a:bodyPr/>
          <a:lstStyle/>
          <a:p>
            <a:r>
              <a:rPr lang="en-US" dirty="0"/>
              <a:t>Criteria #2</a:t>
            </a:r>
          </a:p>
        </p:txBody>
      </p:sp>
      <p:sp>
        <p:nvSpPr>
          <p:cNvPr id="3" name="Content Placeholder 2">
            <a:extLst>
              <a:ext uri="{FF2B5EF4-FFF2-40B4-BE49-F238E27FC236}">
                <a16:creationId xmlns:a16="http://schemas.microsoft.com/office/drawing/2014/main" id="{3ACC1E89-D302-7E3E-D75B-EB08AC323A2C}"/>
              </a:ext>
            </a:extLst>
          </p:cNvPr>
          <p:cNvSpPr>
            <a:spLocks noGrp="1"/>
          </p:cNvSpPr>
          <p:nvPr>
            <p:ph idx="1"/>
          </p:nvPr>
        </p:nvSpPr>
        <p:spPr/>
        <p:txBody>
          <a:bodyPr/>
          <a:lstStyle/>
          <a:p>
            <a:pPr marL="0" indent="0" algn="ctr">
              <a:buNone/>
            </a:pPr>
            <a:r>
              <a:rPr lang="en-US" sz="2800" b="1" dirty="0"/>
              <a:t>Does the student have significant cognitive disabilities? Pennsylvania defines significant cognitive disabilities as pervasive and global in nature, affecting student learning in all academic content areas, as well as adaptive behaviors and functional skills across life domains.</a:t>
            </a:r>
            <a:endParaRPr lang="en-US" dirty="0"/>
          </a:p>
        </p:txBody>
      </p:sp>
      <p:graphicFrame>
        <p:nvGraphicFramePr>
          <p:cNvPr id="4" name="Content Placeholder 3">
            <a:extLst>
              <a:ext uri="{FF2B5EF4-FFF2-40B4-BE49-F238E27FC236}">
                <a16:creationId xmlns:a16="http://schemas.microsoft.com/office/drawing/2014/main" id="{526C9EF8-EA84-08DE-5834-57DFE1D026D7}"/>
              </a:ext>
            </a:extLst>
          </p:cNvPr>
          <p:cNvGraphicFramePr>
            <a:graphicFrameLocks/>
          </p:cNvGraphicFramePr>
          <p:nvPr>
            <p:extLst>
              <p:ext uri="{D42A27DB-BD31-4B8C-83A1-F6EECF244321}">
                <p14:modId xmlns:p14="http://schemas.microsoft.com/office/powerpoint/2010/main" val="2278044189"/>
              </p:ext>
            </p:extLst>
          </p:nvPr>
        </p:nvGraphicFramePr>
        <p:xfrm>
          <a:off x="1369918" y="3579223"/>
          <a:ext cx="10515600" cy="308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8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96F0-37AD-7D85-4CAF-435DFCB533F6}"/>
              </a:ext>
            </a:extLst>
          </p:cNvPr>
          <p:cNvSpPr>
            <a:spLocks noGrp="1"/>
          </p:cNvSpPr>
          <p:nvPr>
            <p:ph type="title"/>
          </p:nvPr>
        </p:nvSpPr>
        <p:spPr/>
        <p:txBody>
          <a:bodyPr/>
          <a:lstStyle/>
          <a:p>
            <a:r>
              <a:rPr lang="en-US" dirty="0"/>
              <a:t>Criteria #3</a:t>
            </a:r>
          </a:p>
        </p:txBody>
      </p:sp>
      <p:sp>
        <p:nvSpPr>
          <p:cNvPr id="3" name="Content Placeholder 2">
            <a:extLst>
              <a:ext uri="{FF2B5EF4-FFF2-40B4-BE49-F238E27FC236}">
                <a16:creationId xmlns:a16="http://schemas.microsoft.com/office/drawing/2014/main" id="{5CB823D2-3BE4-0997-3BCB-E53D8EADE1E7}"/>
              </a:ext>
            </a:extLst>
          </p:cNvPr>
          <p:cNvSpPr>
            <a:spLocks noGrp="1"/>
          </p:cNvSpPr>
          <p:nvPr>
            <p:ph idx="1"/>
          </p:nvPr>
        </p:nvSpPr>
        <p:spPr/>
        <p:txBody>
          <a:bodyPr/>
          <a:lstStyle/>
          <a:p>
            <a:pPr marL="0" indent="0" algn="ctr">
              <a:buNone/>
            </a:pPr>
            <a:r>
              <a:rPr lang="en-US" sz="2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the student require intensive, direct, and repeated instruction in order to learn and generalize academic, functional, and adaptive behavior skills across multiple settings?</a:t>
            </a:r>
            <a:endParaRPr lang="en-US" dirty="0"/>
          </a:p>
        </p:txBody>
      </p:sp>
      <p:graphicFrame>
        <p:nvGraphicFramePr>
          <p:cNvPr id="4" name="Content Placeholder 3">
            <a:extLst>
              <a:ext uri="{FF2B5EF4-FFF2-40B4-BE49-F238E27FC236}">
                <a16:creationId xmlns:a16="http://schemas.microsoft.com/office/drawing/2014/main" id="{8528560A-D597-0C05-99F3-390113D25A7F}"/>
              </a:ext>
            </a:extLst>
          </p:cNvPr>
          <p:cNvGraphicFramePr>
            <a:graphicFrameLocks/>
          </p:cNvGraphicFramePr>
          <p:nvPr>
            <p:extLst>
              <p:ext uri="{D42A27DB-BD31-4B8C-83A1-F6EECF244321}">
                <p14:modId xmlns:p14="http://schemas.microsoft.com/office/powerpoint/2010/main" val="2620649085"/>
              </p:ext>
            </p:extLst>
          </p:nvPr>
        </p:nvGraphicFramePr>
        <p:xfrm>
          <a:off x="1056410" y="3283526"/>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21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8CCB-EFF2-FE8F-F284-C2B51DC09015}"/>
              </a:ext>
            </a:extLst>
          </p:cNvPr>
          <p:cNvSpPr>
            <a:spLocks noGrp="1"/>
          </p:cNvSpPr>
          <p:nvPr>
            <p:ph type="title"/>
          </p:nvPr>
        </p:nvSpPr>
        <p:spPr/>
        <p:txBody>
          <a:bodyPr/>
          <a:lstStyle/>
          <a:p>
            <a:r>
              <a:rPr lang="en-US" dirty="0"/>
              <a:t>Criteria #4</a:t>
            </a:r>
          </a:p>
        </p:txBody>
      </p:sp>
      <p:sp>
        <p:nvSpPr>
          <p:cNvPr id="3" name="Content Placeholder 2">
            <a:extLst>
              <a:ext uri="{FF2B5EF4-FFF2-40B4-BE49-F238E27FC236}">
                <a16:creationId xmlns:a16="http://schemas.microsoft.com/office/drawing/2014/main" id="{3348B980-12D1-93A2-BDA2-8426E3516D66}"/>
              </a:ext>
            </a:extLst>
          </p:cNvPr>
          <p:cNvSpPr>
            <a:spLocks noGrp="1"/>
          </p:cNvSpPr>
          <p:nvPr>
            <p:ph idx="1"/>
          </p:nvPr>
        </p:nvSpPr>
        <p:spPr/>
        <p:txBody>
          <a:bodyPr/>
          <a:lstStyle/>
          <a:p>
            <a:pPr marL="0" indent="0" algn="ctr">
              <a:buNone/>
            </a:pPr>
            <a:r>
              <a:rPr lang="en-US" sz="2800" b="1" dirty="0"/>
              <a:t>Does the student require extensive adaptation and support in order to perform and/or participate meaningfully and productively in the everyday life activities of integrated school, home, community, and work environments?</a:t>
            </a:r>
            <a:endParaRPr lang="en-US" dirty="0"/>
          </a:p>
        </p:txBody>
      </p:sp>
      <p:graphicFrame>
        <p:nvGraphicFramePr>
          <p:cNvPr id="4" name="Content Placeholder 3">
            <a:extLst>
              <a:ext uri="{FF2B5EF4-FFF2-40B4-BE49-F238E27FC236}">
                <a16:creationId xmlns:a16="http://schemas.microsoft.com/office/drawing/2014/main" id="{402D2D6E-A251-80EC-61BA-A2E10F325C78}"/>
              </a:ext>
            </a:extLst>
          </p:cNvPr>
          <p:cNvGraphicFramePr>
            <a:graphicFrameLocks/>
          </p:cNvGraphicFramePr>
          <p:nvPr>
            <p:extLst>
              <p:ext uri="{D42A27DB-BD31-4B8C-83A1-F6EECF244321}">
                <p14:modId xmlns:p14="http://schemas.microsoft.com/office/powerpoint/2010/main" val="1448215901"/>
              </p:ext>
            </p:extLst>
          </p:nvPr>
        </p:nvGraphicFramePr>
        <p:xfrm>
          <a:off x="1056410" y="3283526"/>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35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2924-03C6-7886-A0A7-AD4F3E7533A1}"/>
              </a:ext>
            </a:extLst>
          </p:cNvPr>
          <p:cNvSpPr>
            <a:spLocks noGrp="1"/>
          </p:cNvSpPr>
          <p:nvPr>
            <p:ph type="title"/>
          </p:nvPr>
        </p:nvSpPr>
        <p:spPr/>
        <p:txBody>
          <a:bodyPr/>
          <a:lstStyle/>
          <a:p>
            <a:r>
              <a:rPr lang="en-US" dirty="0"/>
              <a:t>Criteria #5</a:t>
            </a:r>
          </a:p>
        </p:txBody>
      </p:sp>
      <p:sp>
        <p:nvSpPr>
          <p:cNvPr id="3" name="Content Placeholder 2">
            <a:extLst>
              <a:ext uri="{FF2B5EF4-FFF2-40B4-BE49-F238E27FC236}">
                <a16:creationId xmlns:a16="http://schemas.microsoft.com/office/drawing/2014/main" id="{0FC7FFC7-F47E-C2BA-4F3C-B05A17E41C8A}"/>
              </a:ext>
            </a:extLst>
          </p:cNvPr>
          <p:cNvSpPr>
            <a:spLocks noGrp="1"/>
          </p:cNvSpPr>
          <p:nvPr>
            <p:ph idx="1"/>
          </p:nvPr>
        </p:nvSpPr>
        <p:spPr/>
        <p:txBody>
          <a:bodyPr/>
          <a:lstStyle/>
          <a:p>
            <a:pPr marL="0" indent="0" algn="ctr">
              <a:buNone/>
            </a:pPr>
            <a:r>
              <a:rPr lang="en-US" sz="2800" b="1" dirty="0"/>
              <a:t>Does the student require substantial modifications to the general education curriculum?</a:t>
            </a:r>
            <a:endParaRPr lang="en-US" dirty="0"/>
          </a:p>
        </p:txBody>
      </p:sp>
      <p:graphicFrame>
        <p:nvGraphicFramePr>
          <p:cNvPr id="4" name="Content Placeholder 3">
            <a:extLst>
              <a:ext uri="{FF2B5EF4-FFF2-40B4-BE49-F238E27FC236}">
                <a16:creationId xmlns:a16="http://schemas.microsoft.com/office/drawing/2014/main" id="{9CB60BC9-727D-AA59-5412-84920F0C40A1}"/>
              </a:ext>
            </a:extLst>
          </p:cNvPr>
          <p:cNvGraphicFramePr>
            <a:graphicFrameLocks/>
          </p:cNvGraphicFramePr>
          <p:nvPr>
            <p:extLst>
              <p:ext uri="{D42A27DB-BD31-4B8C-83A1-F6EECF244321}">
                <p14:modId xmlns:p14="http://schemas.microsoft.com/office/powerpoint/2010/main" val="1828594693"/>
              </p:ext>
            </p:extLst>
          </p:nvPr>
        </p:nvGraphicFramePr>
        <p:xfrm>
          <a:off x="1056410" y="3283526"/>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23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2924-03C6-7886-A0A7-AD4F3E7533A1}"/>
              </a:ext>
            </a:extLst>
          </p:cNvPr>
          <p:cNvSpPr>
            <a:spLocks noGrp="1"/>
          </p:cNvSpPr>
          <p:nvPr>
            <p:ph type="title"/>
          </p:nvPr>
        </p:nvSpPr>
        <p:spPr/>
        <p:txBody>
          <a:bodyPr/>
          <a:lstStyle/>
          <a:p>
            <a:r>
              <a:rPr lang="en-US" dirty="0"/>
              <a:t>Criteria #6</a:t>
            </a:r>
          </a:p>
        </p:txBody>
      </p:sp>
      <p:sp>
        <p:nvSpPr>
          <p:cNvPr id="3" name="Content Placeholder 2">
            <a:extLst>
              <a:ext uri="{FF2B5EF4-FFF2-40B4-BE49-F238E27FC236}">
                <a16:creationId xmlns:a16="http://schemas.microsoft.com/office/drawing/2014/main" id="{0FC7FFC7-F47E-C2BA-4F3C-B05A17E41C8A}"/>
              </a:ext>
            </a:extLst>
          </p:cNvPr>
          <p:cNvSpPr>
            <a:spLocks noGrp="1"/>
          </p:cNvSpPr>
          <p:nvPr>
            <p:ph idx="1"/>
          </p:nvPr>
        </p:nvSpPr>
        <p:spPr/>
        <p:txBody>
          <a:bodyPr>
            <a:normAutofit/>
          </a:bodyPr>
          <a:lstStyle/>
          <a:p>
            <a:pPr marL="0" indent="0" algn="ctr">
              <a:lnSpc>
                <a:spcPct val="100000"/>
              </a:lnSpc>
              <a:spcBef>
                <a:spcPts val="0"/>
              </a:spcBef>
              <a:buNone/>
            </a:pPr>
            <a:r>
              <a:rPr lang="en-US" sz="2800" b="1" dirty="0"/>
              <a:t>Does the student’s participation in the general curriculum differ substantially in form and/or substance from that of most other students? Students found eligible to take the PASA must have measurable annual goals and short-term objectives reflected in the IEP.</a:t>
            </a:r>
          </a:p>
          <a:p>
            <a:pPr marL="0" indent="0" algn="ctr">
              <a:lnSpc>
                <a:spcPct val="100000"/>
              </a:lnSpc>
              <a:spcBef>
                <a:spcPts val="0"/>
              </a:spcBef>
              <a:buNone/>
            </a:pPr>
            <a:r>
              <a:rPr lang="en-US" sz="4400" b="1" dirty="0">
                <a:solidFill>
                  <a:srgbClr val="FFFFFF"/>
                </a:solidFill>
              </a:rPr>
              <a:t>#</a:t>
            </a:r>
            <a:r>
              <a:rPr lang="en-US" sz="4400" dirty="0">
                <a:solidFill>
                  <a:srgbClr val="FFFFFF"/>
                </a:solidFill>
              </a:rPr>
              <a:t>6</a:t>
            </a:r>
            <a:endParaRPr lang="en-US" dirty="0"/>
          </a:p>
        </p:txBody>
      </p:sp>
      <p:graphicFrame>
        <p:nvGraphicFramePr>
          <p:cNvPr id="4" name="Content Placeholder 3">
            <a:extLst>
              <a:ext uri="{FF2B5EF4-FFF2-40B4-BE49-F238E27FC236}">
                <a16:creationId xmlns:a16="http://schemas.microsoft.com/office/drawing/2014/main" id="{D93BEC54-67AB-CF16-646A-F4EB55A7DE7E}"/>
              </a:ext>
            </a:extLst>
          </p:cNvPr>
          <p:cNvGraphicFramePr>
            <a:graphicFrameLocks/>
          </p:cNvGraphicFramePr>
          <p:nvPr>
            <p:extLst>
              <p:ext uri="{D42A27DB-BD31-4B8C-83A1-F6EECF244321}">
                <p14:modId xmlns:p14="http://schemas.microsoft.com/office/powerpoint/2010/main" val="1596843182"/>
              </p:ext>
            </p:extLst>
          </p:nvPr>
        </p:nvGraphicFramePr>
        <p:xfrm>
          <a:off x="1066801" y="3844635"/>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54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C7E6-98C2-A512-62F8-00AB8F5AEBC3}"/>
              </a:ext>
            </a:extLst>
          </p:cNvPr>
          <p:cNvSpPr>
            <a:spLocks noGrp="1"/>
          </p:cNvSpPr>
          <p:nvPr>
            <p:ph type="title"/>
          </p:nvPr>
        </p:nvSpPr>
        <p:spPr/>
        <p:txBody>
          <a:bodyPr/>
          <a:lstStyle/>
          <a:p>
            <a:r>
              <a:rPr lang="en-US" dirty="0"/>
              <a:t>Annotated IEP</a:t>
            </a:r>
          </a:p>
        </p:txBody>
      </p:sp>
      <p:sp>
        <p:nvSpPr>
          <p:cNvPr id="3" name="Content Placeholder 2">
            <a:extLst>
              <a:ext uri="{FF2B5EF4-FFF2-40B4-BE49-F238E27FC236}">
                <a16:creationId xmlns:a16="http://schemas.microsoft.com/office/drawing/2014/main" id="{FDDF10A1-2B8C-038B-D021-7B0D9130342C}"/>
              </a:ext>
            </a:extLst>
          </p:cNvPr>
          <p:cNvSpPr>
            <a:spLocks noGrp="1"/>
          </p:cNvSpPr>
          <p:nvPr>
            <p:ph idx="1"/>
          </p:nvPr>
        </p:nvSpPr>
        <p:spPr>
          <a:xfrm>
            <a:off x="838200" y="1414021"/>
            <a:ext cx="10515600" cy="4762942"/>
          </a:xfrm>
        </p:spPr>
        <p:txBody>
          <a:bodyPr/>
          <a:lstStyle/>
          <a:p>
            <a:r>
              <a:rPr lang="en-US" dirty="0">
                <a:hlinkClick r:id="rId3"/>
              </a:rPr>
              <a:t>Individualized Education Program (IEP) (Annotated) (pattan.net)</a:t>
            </a:r>
            <a:endParaRPr lang="en-US"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230845AA-748C-27CB-266C-2C853AAF1E66}"/>
              </a:ext>
            </a:extLst>
          </p:cNvPr>
          <p:cNvPicPr>
            <a:picLocks noChangeAspect="1"/>
          </p:cNvPicPr>
          <p:nvPr/>
        </p:nvPicPr>
        <p:blipFill>
          <a:blip r:embed="rId4"/>
          <a:stretch>
            <a:fillRect/>
          </a:stretch>
        </p:blipFill>
        <p:spPr>
          <a:xfrm>
            <a:off x="1885361" y="2180831"/>
            <a:ext cx="7550870" cy="4186386"/>
          </a:xfrm>
          <a:prstGeom prst="rect">
            <a:avLst/>
          </a:prstGeom>
        </p:spPr>
      </p:pic>
    </p:spTree>
    <p:extLst>
      <p:ext uri="{BB962C8B-B14F-4D97-AF65-F5344CB8AC3E}">
        <p14:creationId xmlns:p14="http://schemas.microsoft.com/office/powerpoint/2010/main" val="258967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7385</TotalTime>
  <Words>1513</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Lato</vt:lpstr>
      <vt:lpstr>Office Theme</vt:lpstr>
      <vt:lpstr>What IEP Teams Must Consider When Determining Alternate State Assessment Participation</vt:lpstr>
      <vt:lpstr>Who is Eligible for the PASA DLM (Pennsylvania Alternate System of Assessment Dynamic Learning Maps)?</vt:lpstr>
      <vt:lpstr>Criteria #1</vt:lpstr>
      <vt:lpstr>Criteria #2</vt:lpstr>
      <vt:lpstr>Criteria #3</vt:lpstr>
      <vt:lpstr>Criteria #4</vt:lpstr>
      <vt:lpstr>Criteria #5</vt:lpstr>
      <vt:lpstr>Criteria #6</vt:lpstr>
      <vt:lpstr>Annotated IEP</vt:lpstr>
      <vt:lpstr>Bureau of Special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Students that Qualify for the PASA DLM?</dc:title>
  <dc:creator>Hampe, Lisa</dc:creator>
  <cp:lastModifiedBy>Hampe, Lisa</cp:lastModifiedBy>
  <cp:revision>7</cp:revision>
  <dcterms:created xsi:type="dcterms:W3CDTF">2024-05-06T16:03:34Z</dcterms:created>
  <dcterms:modified xsi:type="dcterms:W3CDTF">2024-08-09T13:56:51Z</dcterms:modified>
</cp:coreProperties>
</file>