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2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6.xml" ContentType="application/vnd.openxmlformats-officedocument.presentationml.slideLayout+xml"/>
  <Override PartName="/ppt/notesSlides/notesSlide2.xml" ContentType="application/vnd.openxmlformats-officedocument.presentationml.notesSlide+xml"/>
  <Override PartName="/ppt/slideLayouts/slideLayout24.xml" ContentType="application/vnd.openxmlformats-officedocument.presentationml.slideLayout+xml"/>
  <Override PartName="/ppt/notesSlides/notesSlide1.xml" ContentType="application/vnd.openxmlformats-officedocument.presentationml.notesSlid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26.xml" ContentType="application/vnd.openxmlformats-officedocument.presentationml.slideLayout+xml"/>
  <Override PartName="/ppt/notesSlides/notesSlide12.xml" ContentType="application/vnd.openxmlformats-officedocument.presentationml.notesSlide+xml"/>
  <Override PartName="/ppt/slideLayouts/slideLayout25.xml" ContentType="application/vnd.openxmlformats-officedocument.presentationml.slideLayout+xml"/>
  <Override PartName="/ppt/slideLayouts/slideLayout27.xml" ContentType="application/vnd.openxmlformats-officedocument.presentationml.slideLayout+xml"/>
  <Override PartName="/ppt/slideLayouts/slideLayout15.xml" ContentType="application/vnd.openxmlformats-officedocument.presentationml.slideLayout+xml"/>
  <Override PartName="/ppt/slideLayouts/slideLayout13.xml" ContentType="application/vnd.openxmlformats-officedocument.presentationml.slideLayout+xml"/>
  <Override PartName="/ppt/notesSlides/notesSlide10.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11.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9.xml" ContentType="application/vnd.openxmlformats-officedocument.presentationml.notesSlide+xml"/>
  <Override PartName="/ppt/slideLayouts/slideLayout12.xml" ContentType="application/vnd.openxmlformats-officedocument.presentationml.slideLayout+xml"/>
  <Override PartName="/ppt/notesSlides/notesSlide5.xml" ContentType="application/vnd.openxmlformats-officedocument.presentationml.notes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slideLayouts/slideLayout8.xml" ContentType="application/vnd.openxmlformats-officedocument.presentationml.slideLayout+xml"/>
  <Override PartName="/ppt/notesSlides/notesSlide6.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heme/theme4.xml" ContentType="application/vnd.openxmlformats-officedocument.theme+xml"/>
  <Override PartName="/ppt/theme/theme5.xml" ContentType="application/vnd.openxmlformats-officedocument.theme+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commentAuthors.xml" ContentType="application/vnd.openxmlformats-officedocument.presentationml.commentAuthors+xml"/>
  <Override PartName="/ppt/diagrams/drawing3.xml" ContentType="application/vnd.ms-office.drawingml.diagramDrawing+xml"/>
  <Override PartName="/ppt/notesMasters/notesMaster1.xml" ContentType="application/vnd.openxmlformats-officedocument.presentationml.notesMaster+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3.xml" ContentType="application/vnd.openxmlformats-officedocument.theme+xml"/>
  <Override PartName="/ppt/diagrams/drawing2.xml" ContentType="application/vnd.ms-office.drawingml.diagramDrawing+xml"/>
  <Override PartName="/ppt/diagrams/quickStyle2.xml" ContentType="application/vnd.openxmlformats-officedocument.drawingml.diagramStyle+xml"/>
  <Override PartName="/ppt/diagrams/quickStyle1.xml" ContentType="application/vnd.openxmlformats-officedocument.drawingml.diagramStyle+xml"/>
  <Override PartName="/ppt/diagrams/layout1.xml" ContentType="application/vnd.openxmlformats-officedocument.drawingml.diagramLayout+xml"/>
  <Override PartName="/ppt/diagrams/colors1.xml" ContentType="application/vnd.openxmlformats-officedocument.drawingml.diagramColors+xml"/>
  <Override PartName="/ppt/diagrams/colors2.xml" ContentType="application/vnd.openxmlformats-officedocument.drawingml.diagramColors+xml"/>
  <Override PartName="/ppt/diagrams/layout2.xml" ContentType="application/vnd.openxmlformats-officedocument.drawingml.diagramLayout+xml"/>
  <Override PartName="/ppt/diagrams/drawing1.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3" r:id="rId3"/>
  </p:sldMasterIdLst>
  <p:notesMasterIdLst>
    <p:notesMasterId r:id="rId18"/>
  </p:notesMasterIdLst>
  <p:handoutMasterIdLst>
    <p:handoutMasterId r:id="rId19"/>
  </p:handoutMasterIdLst>
  <p:sldIdLst>
    <p:sldId id="256" r:id="rId4"/>
    <p:sldId id="356" r:id="rId5"/>
    <p:sldId id="357" r:id="rId6"/>
    <p:sldId id="358" r:id="rId7"/>
    <p:sldId id="359" r:id="rId8"/>
    <p:sldId id="316" r:id="rId9"/>
    <p:sldId id="330" r:id="rId10"/>
    <p:sldId id="281" r:id="rId11"/>
    <p:sldId id="342" r:id="rId12"/>
    <p:sldId id="360" r:id="rId13"/>
    <p:sldId id="290" r:id="rId14"/>
    <p:sldId id="312" r:id="rId15"/>
    <p:sldId id="293" r:id="rId16"/>
    <p:sldId id="258"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deadmin" initials="p"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9D29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8" autoAdjust="0"/>
    <p:restoredTop sz="54971" autoAdjust="0"/>
  </p:normalViewPr>
  <p:slideViewPr>
    <p:cSldViewPr>
      <p:cViewPr varScale="1">
        <p:scale>
          <a:sx n="49" d="100"/>
          <a:sy n="49" d="100"/>
        </p:scale>
        <p:origin x="202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26" Type="http://schemas.openxmlformats.org/officeDocument/2006/relationships/customXml" Target="../customXml/item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 Id="rId27" Type="http://schemas.openxmlformats.org/officeDocument/2006/relationships/customXml" Target="../customXml/item3.xml"/></Relationships>
</file>

<file path=ppt/diagrams/_rels/data4.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_rels/drawing4.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8D0E28-B113-4887-A804-C01C266C6214}" type="doc">
      <dgm:prSet loTypeId="urn:microsoft.com/office/officeart/2005/8/layout/equation1" loCatId="relationship" qsTypeId="urn:microsoft.com/office/officeart/2005/8/quickstyle/simple1" qsCatId="simple" csTypeId="urn:microsoft.com/office/officeart/2005/8/colors/colorful4" csCatId="colorful" phldr="1"/>
      <dgm:spPr/>
    </dgm:pt>
    <dgm:pt modelId="{AFA05FF0-231A-4592-AFB6-A2FA3AB759EF}">
      <dgm:prSet phldrT="[Text]"/>
      <dgm:spPr/>
      <dgm:t>
        <a:bodyPr/>
        <a:lstStyle/>
        <a:p>
          <a:r>
            <a:rPr lang="en-US" b="1" dirty="0">
              <a:latin typeface="Cambria" panose="02040503050406030204" pitchFamily="18" charset="0"/>
            </a:rPr>
            <a:t>Educating LEA</a:t>
          </a:r>
        </a:p>
      </dgm:t>
    </dgm:pt>
    <dgm:pt modelId="{11F868C0-458F-4A20-95B9-3D1A9B52ABFC}" type="parTrans" cxnId="{BE589664-4A0C-42FA-90F9-C5CF0856BEDD}">
      <dgm:prSet/>
      <dgm:spPr/>
      <dgm:t>
        <a:bodyPr/>
        <a:lstStyle/>
        <a:p>
          <a:endParaRPr lang="en-US">
            <a:latin typeface="Cambria" panose="02040503050406030204" pitchFamily="18" charset="0"/>
          </a:endParaRPr>
        </a:p>
      </dgm:t>
    </dgm:pt>
    <dgm:pt modelId="{F699D9B6-4689-4030-8C1E-C759D3D70A08}" type="sibTrans" cxnId="{BE589664-4A0C-42FA-90F9-C5CF0856BEDD}">
      <dgm:prSet/>
      <dgm:spPr/>
      <dgm:t>
        <a:bodyPr/>
        <a:lstStyle/>
        <a:p>
          <a:endParaRPr lang="en-US" dirty="0">
            <a:latin typeface="Cambria" panose="02040503050406030204" pitchFamily="18" charset="0"/>
          </a:endParaRPr>
        </a:p>
      </dgm:t>
    </dgm:pt>
    <dgm:pt modelId="{2DB56A1C-775F-407B-BE28-71FB23EBFC97}">
      <dgm:prSet phldrT="[Text]" custT="1"/>
      <dgm:spPr/>
      <dgm:t>
        <a:bodyPr/>
        <a:lstStyle/>
        <a:p>
          <a:r>
            <a:rPr lang="en-US" sz="2800" b="1" dirty="0">
              <a:latin typeface="Cambria" panose="02040503050406030204" pitchFamily="18" charset="0"/>
            </a:rPr>
            <a:t>Grades 3-8</a:t>
          </a:r>
        </a:p>
      </dgm:t>
    </dgm:pt>
    <dgm:pt modelId="{85C4790B-EE72-41AE-88B2-CB648A3A2AC9}" type="parTrans" cxnId="{C9C58607-C30B-4EBB-8414-3453B318D66A}">
      <dgm:prSet/>
      <dgm:spPr/>
      <dgm:t>
        <a:bodyPr/>
        <a:lstStyle/>
        <a:p>
          <a:endParaRPr lang="en-US">
            <a:latin typeface="Cambria" panose="02040503050406030204" pitchFamily="18" charset="0"/>
          </a:endParaRPr>
        </a:p>
      </dgm:t>
    </dgm:pt>
    <dgm:pt modelId="{72AB2092-4582-4D77-BFF2-87F88F6DA93D}" type="sibTrans" cxnId="{C9C58607-C30B-4EBB-8414-3453B318D66A}">
      <dgm:prSet/>
      <dgm:spPr/>
      <dgm:t>
        <a:bodyPr/>
        <a:lstStyle/>
        <a:p>
          <a:endParaRPr lang="en-US" dirty="0">
            <a:latin typeface="Cambria" panose="02040503050406030204" pitchFamily="18" charset="0"/>
          </a:endParaRPr>
        </a:p>
      </dgm:t>
    </dgm:pt>
    <dgm:pt modelId="{9C991491-7272-4CF3-B5F2-E2686BE90BFD}">
      <dgm:prSet phldrT="[Text]"/>
      <dgm:spPr/>
      <dgm:t>
        <a:bodyPr/>
        <a:lstStyle/>
        <a:p>
          <a:r>
            <a:rPr lang="en-US" b="1" dirty="0">
              <a:latin typeface="Cambria" panose="02040503050406030204" pitchFamily="18" charset="0"/>
            </a:rPr>
            <a:t>Submit Data to PIMS</a:t>
          </a:r>
        </a:p>
      </dgm:t>
    </dgm:pt>
    <dgm:pt modelId="{5DF417F1-F765-41D6-B14E-EE695DF03135}" type="parTrans" cxnId="{2C3A37F7-A69D-4602-BD70-1E11D25CE9CD}">
      <dgm:prSet/>
      <dgm:spPr/>
      <dgm:t>
        <a:bodyPr/>
        <a:lstStyle/>
        <a:p>
          <a:endParaRPr lang="en-US">
            <a:latin typeface="Cambria" panose="02040503050406030204" pitchFamily="18" charset="0"/>
          </a:endParaRPr>
        </a:p>
      </dgm:t>
    </dgm:pt>
    <dgm:pt modelId="{34928EBC-A0A2-40FA-A0BA-27C70C8BCBA6}" type="sibTrans" cxnId="{2C3A37F7-A69D-4602-BD70-1E11D25CE9CD}">
      <dgm:prSet/>
      <dgm:spPr/>
      <dgm:t>
        <a:bodyPr/>
        <a:lstStyle/>
        <a:p>
          <a:endParaRPr lang="en-US">
            <a:latin typeface="Cambria" panose="02040503050406030204" pitchFamily="18" charset="0"/>
          </a:endParaRPr>
        </a:p>
      </dgm:t>
    </dgm:pt>
    <dgm:pt modelId="{9F5EBB68-96C3-4573-B6D8-9818718061CB}" type="pres">
      <dgm:prSet presAssocID="{4E8D0E28-B113-4887-A804-C01C266C6214}" presName="linearFlow" presStyleCnt="0">
        <dgm:presLayoutVars>
          <dgm:dir/>
          <dgm:resizeHandles val="exact"/>
        </dgm:presLayoutVars>
      </dgm:prSet>
      <dgm:spPr/>
    </dgm:pt>
    <dgm:pt modelId="{1B9CB9D7-593B-47FA-9015-D916689846EA}" type="pres">
      <dgm:prSet presAssocID="{AFA05FF0-231A-4592-AFB6-A2FA3AB759EF}" presName="node" presStyleLbl="node1" presStyleIdx="0" presStyleCnt="3">
        <dgm:presLayoutVars>
          <dgm:bulletEnabled val="1"/>
        </dgm:presLayoutVars>
      </dgm:prSet>
      <dgm:spPr/>
    </dgm:pt>
    <dgm:pt modelId="{D5F3E57A-0373-4617-86F6-B2871BA88B8A}" type="pres">
      <dgm:prSet presAssocID="{F699D9B6-4689-4030-8C1E-C759D3D70A08}" presName="spacerL" presStyleCnt="0"/>
      <dgm:spPr/>
    </dgm:pt>
    <dgm:pt modelId="{5C105626-91A0-448F-BCC8-BA8EA8F92F8F}" type="pres">
      <dgm:prSet presAssocID="{F699D9B6-4689-4030-8C1E-C759D3D70A08}" presName="sibTrans" presStyleLbl="sibTrans2D1" presStyleIdx="0" presStyleCnt="2" custScaleX="64285" custScaleY="62205"/>
      <dgm:spPr/>
    </dgm:pt>
    <dgm:pt modelId="{A77D25E7-F793-480F-AC06-A7DE03A39C08}" type="pres">
      <dgm:prSet presAssocID="{F699D9B6-4689-4030-8C1E-C759D3D70A08}" presName="spacerR" presStyleCnt="0"/>
      <dgm:spPr/>
    </dgm:pt>
    <dgm:pt modelId="{DC22AC17-EA59-4405-BCD0-026EFFEDC82B}" type="pres">
      <dgm:prSet presAssocID="{2DB56A1C-775F-407B-BE28-71FB23EBFC97}" presName="node" presStyleLbl="node1" presStyleIdx="1" presStyleCnt="3">
        <dgm:presLayoutVars>
          <dgm:bulletEnabled val="1"/>
        </dgm:presLayoutVars>
      </dgm:prSet>
      <dgm:spPr/>
    </dgm:pt>
    <dgm:pt modelId="{E7FAAF0B-F0B4-4EB4-A3CA-2F8A83176D30}" type="pres">
      <dgm:prSet presAssocID="{72AB2092-4582-4D77-BFF2-87F88F6DA93D}" presName="spacerL" presStyleCnt="0"/>
      <dgm:spPr/>
    </dgm:pt>
    <dgm:pt modelId="{C13A7C9F-11F3-4A49-90B0-74E4B9F8C36E}" type="pres">
      <dgm:prSet presAssocID="{72AB2092-4582-4D77-BFF2-87F88F6DA93D}" presName="sibTrans" presStyleLbl="sibTrans2D1" presStyleIdx="1" presStyleCnt="2" custScaleX="68676" custScaleY="59530"/>
      <dgm:spPr/>
    </dgm:pt>
    <dgm:pt modelId="{D79367E2-C180-449C-9E70-14B818462CD8}" type="pres">
      <dgm:prSet presAssocID="{72AB2092-4582-4D77-BFF2-87F88F6DA93D}" presName="spacerR" presStyleCnt="0"/>
      <dgm:spPr/>
    </dgm:pt>
    <dgm:pt modelId="{CFDCCCB0-8A13-44B9-AD8D-9F0C96ED352A}" type="pres">
      <dgm:prSet presAssocID="{9C991491-7272-4CF3-B5F2-E2686BE90BFD}" presName="node" presStyleLbl="node1" presStyleIdx="2" presStyleCnt="3">
        <dgm:presLayoutVars>
          <dgm:bulletEnabled val="1"/>
        </dgm:presLayoutVars>
      </dgm:prSet>
      <dgm:spPr/>
    </dgm:pt>
  </dgm:ptLst>
  <dgm:cxnLst>
    <dgm:cxn modelId="{C9C58607-C30B-4EBB-8414-3453B318D66A}" srcId="{4E8D0E28-B113-4887-A804-C01C266C6214}" destId="{2DB56A1C-775F-407B-BE28-71FB23EBFC97}" srcOrd="1" destOrd="0" parTransId="{85C4790B-EE72-41AE-88B2-CB648A3A2AC9}" sibTransId="{72AB2092-4582-4D77-BFF2-87F88F6DA93D}"/>
    <dgm:cxn modelId="{1C9FE95C-C5AD-4B37-8CC3-2E6A86977D88}" type="presOf" srcId="{2DB56A1C-775F-407B-BE28-71FB23EBFC97}" destId="{DC22AC17-EA59-4405-BCD0-026EFFEDC82B}" srcOrd="0" destOrd="0" presId="urn:microsoft.com/office/officeart/2005/8/layout/equation1"/>
    <dgm:cxn modelId="{BE589664-4A0C-42FA-90F9-C5CF0856BEDD}" srcId="{4E8D0E28-B113-4887-A804-C01C266C6214}" destId="{AFA05FF0-231A-4592-AFB6-A2FA3AB759EF}" srcOrd="0" destOrd="0" parTransId="{11F868C0-458F-4A20-95B9-3D1A9B52ABFC}" sibTransId="{F699D9B6-4689-4030-8C1E-C759D3D70A08}"/>
    <dgm:cxn modelId="{17429A88-711B-47C2-922A-B1D7C3259793}" type="presOf" srcId="{AFA05FF0-231A-4592-AFB6-A2FA3AB759EF}" destId="{1B9CB9D7-593B-47FA-9015-D916689846EA}" srcOrd="0" destOrd="0" presId="urn:microsoft.com/office/officeart/2005/8/layout/equation1"/>
    <dgm:cxn modelId="{0FACAA88-7AFF-4601-822C-F7777EC59FB6}" type="presOf" srcId="{9C991491-7272-4CF3-B5F2-E2686BE90BFD}" destId="{CFDCCCB0-8A13-44B9-AD8D-9F0C96ED352A}" srcOrd="0" destOrd="0" presId="urn:microsoft.com/office/officeart/2005/8/layout/equation1"/>
    <dgm:cxn modelId="{AD1F6A9F-125A-4B91-9DF5-31F8204750B2}" type="presOf" srcId="{72AB2092-4582-4D77-BFF2-87F88F6DA93D}" destId="{C13A7C9F-11F3-4A49-90B0-74E4B9F8C36E}" srcOrd="0" destOrd="0" presId="urn:microsoft.com/office/officeart/2005/8/layout/equation1"/>
    <dgm:cxn modelId="{296997D6-9EFC-4A35-A73A-148ED13479E0}" type="presOf" srcId="{F699D9B6-4689-4030-8C1E-C759D3D70A08}" destId="{5C105626-91A0-448F-BCC8-BA8EA8F92F8F}" srcOrd="0" destOrd="0" presId="urn:microsoft.com/office/officeart/2005/8/layout/equation1"/>
    <dgm:cxn modelId="{E7DECBD6-F304-43F7-9267-8E8EFBC4F050}" type="presOf" srcId="{4E8D0E28-B113-4887-A804-C01C266C6214}" destId="{9F5EBB68-96C3-4573-B6D8-9818718061CB}" srcOrd="0" destOrd="0" presId="urn:microsoft.com/office/officeart/2005/8/layout/equation1"/>
    <dgm:cxn modelId="{2C3A37F7-A69D-4602-BD70-1E11D25CE9CD}" srcId="{4E8D0E28-B113-4887-A804-C01C266C6214}" destId="{9C991491-7272-4CF3-B5F2-E2686BE90BFD}" srcOrd="2" destOrd="0" parTransId="{5DF417F1-F765-41D6-B14E-EE695DF03135}" sibTransId="{34928EBC-A0A2-40FA-A0BA-27C70C8BCBA6}"/>
    <dgm:cxn modelId="{1067AA57-DE5A-4F69-A7E1-1D3530AE9F27}" type="presParOf" srcId="{9F5EBB68-96C3-4573-B6D8-9818718061CB}" destId="{1B9CB9D7-593B-47FA-9015-D916689846EA}" srcOrd="0" destOrd="0" presId="urn:microsoft.com/office/officeart/2005/8/layout/equation1"/>
    <dgm:cxn modelId="{7C6ABDFD-F5E1-4BFF-8959-F1A9B64764E9}" type="presParOf" srcId="{9F5EBB68-96C3-4573-B6D8-9818718061CB}" destId="{D5F3E57A-0373-4617-86F6-B2871BA88B8A}" srcOrd="1" destOrd="0" presId="urn:microsoft.com/office/officeart/2005/8/layout/equation1"/>
    <dgm:cxn modelId="{1E6A142B-4EE4-42F0-B862-27C7BEE66552}" type="presParOf" srcId="{9F5EBB68-96C3-4573-B6D8-9818718061CB}" destId="{5C105626-91A0-448F-BCC8-BA8EA8F92F8F}" srcOrd="2" destOrd="0" presId="urn:microsoft.com/office/officeart/2005/8/layout/equation1"/>
    <dgm:cxn modelId="{962D14AD-4C7D-45F4-8440-5D9E1925D4E1}" type="presParOf" srcId="{9F5EBB68-96C3-4573-B6D8-9818718061CB}" destId="{A77D25E7-F793-480F-AC06-A7DE03A39C08}" srcOrd="3" destOrd="0" presId="urn:microsoft.com/office/officeart/2005/8/layout/equation1"/>
    <dgm:cxn modelId="{7B450D59-748E-4267-8D96-4C3FA4B3CE0D}" type="presParOf" srcId="{9F5EBB68-96C3-4573-B6D8-9818718061CB}" destId="{DC22AC17-EA59-4405-BCD0-026EFFEDC82B}" srcOrd="4" destOrd="0" presId="urn:microsoft.com/office/officeart/2005/8/layout/equation1"/>
    <dgm:cxn modelId="{098E7BF9-78F6-44B6-B6DC-F82126159EA2}" type="presParOf" srcId="{9F5EBB68-96C3-4573-B6D8-9818718061CB}" destId="{E7FAAF0B-F0B4-4EB4-A3CA-2F8A83176D30}" srcOrd="5" destOrd="0" presId="urn:microsoft.com/office/officeart/2005/8/layout/equation1"/>
    <dgm:cxn modelId="{F20E2059-ABB0-4429-90A4-2149DCFAEC3B}" type="presParOf" srcId="{9F5EBB68-96C3-4573-B6D8-9818718061CB}" destId="{C13A7C9F-11F3-4A49-90B0-74E4B9F8C36E}" srcOrd="6" destOrd="0" presId="urn:microsoft.com/office/officeart/2005/8/layout/equation1"/>
    <dgm:cxn modelId="{7DC42194-DC1C-43AE-AB9C-451749E3A30B}" type="presParOf" srcId="{9F5EBB68-96C3-4573-B6D8-9818718061CB}" destId="{D79367E2-C180-449C-9E70-14B818462CD8}" srcOrd="7" destOrd="0" presId="urn:microsoft.com/office/officeart/2005/8/layout/equation1"/>
    <dgm:cxn modelId="{8740EC00-1A27-4ACD-AE9C-B7AE1EE1F25D}" type="presParOf" srcId="{9F5EBB68-96C3-4573-B6D8-9818718061CB}" destId="{CFDCCCB0-8A13-44B9-AD8D-9F0C96ED352A}" srcOrd="8" destOrd="0" presId="urn:microsoft.com/office/officeart/2005/8/layout/equati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886D46-CE9A-400C-B3DB-338423B8DB7B}"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84899E4C-7B9A-4C6B-80F8-1BFC5EDBBB58}">
      <dgm:prSet phldrT="[Text]" custT="1"/>
      <dgm:spPr>
        <a:xfrm>
          <a:off x="337895" y="1483054"/>
          <a:ext cx="1839328" cy="1559854"/>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PDE sends a reminder to LEAs informing them of the upcoming internal snapshot due date</a:t>
          </a:r>
        </a:p>
      </dgm:t>
    </dgm:pt>
    <dgm:pt modelId="{7F0C54F4-9D8A-4784-A1DA-FF987F2FF1AB}" type="parTrans" cxnId="{89BA0D29-0E27-423B-9D69-451AA5B4A063}">
      <dgm:prSet/>
      <dgm:spPr/>
      <dgm:t>
        <a:bodyPr/>
        <a:lstStyle/>
        <a:p>
          <a:endParaRPr lang="en-US"/>
        </a:p>
      </dgm:t>
    </dgm:pt>
    <dgm:pt modelId="{983A3683-8206-4C33-8E86-8EEA376DCD31}" type="sibTrans" cxnId="{89BA0D29-0E27-423B-9D69-451AA5B4A063}">
      <dgm:prSet/>
      <dgm:spPr/>
      <dgm:t>
        <a:bodyPr/>
        <a:lstStyle/>
        <a:p>
          <a:endParaRPr lang="en-US"/>
        </a:p>
      </dgm:t>
    </dgm:pt>
    <dgm:pt modelId="{032964E9-A076-4AB9-90BC-B9E44478A311}">
      <dgm:prSet phldrT="[Text]" custT="1"/>
      <dgm:spPr>
        <a:xfrm>
          <a:off x="4895191" y="1564120"/>
          <a:ext cx="1351374" cy="1397721"/>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r>
            <a:rPr lang="en-US" sz="1800" dirty="0">
              <a:solidFill>
                <a:sysClr val="windowText" lastClr="000000">
                  <a:hueOff val="0"/>
                  <a:satOff val="0"/>
                  <a:lumOff val="0"/>
                  <a:alphaOff val="0"/>
                </a:sysClr>
              </a:solidFill>
              <a:latin typeface="Calibri"/>
              <a:ea typeface="+mn-ea"/>
              <a:cs typeface="+mn-cs"/>
            </a:rPr>
            <a:t>PDE generates internal snapshot.</a:t>
          </a:r>
        </a:p>
        <a:p>
          <a:r>
            <a:rPr lang="en-US" sz="1800" dirty="0">
              <a:solidFill>
                <a:sysClr val="windowText" lastClr="000000">
                  <a:hueOff val="0"/>
                  <a:satOff val="0"/>
                  <a:lumOff val="0"/>
                  <a:alphaOff val="0"/>
                </a:sysClr>
              </a:solidFill>
              <a:latin typeface="Calibri"/>
              <a:ea typeface="+mn-ea"/>
              <a:cs typeface="+mn-cs"/>
            </a:rPr>
            <a:t>No changes can be made after this time!</a:t>
          </a:r>
        </a:p>
      </dgm:t>
    </dgm:pt>
    <dgm:pt modelId="{80160D21-4EEF-4515-99CE-FA29C3E52676}" type="parTrans" cxnId="{B45955E4-6ED6-4B68-BA51-78D52F3BC023}">
      <dgm:prSet/>
      <dgm:spPr/>
      <dgm:t>
        <a:bodyPr/>
        <a:lstStyle/>
        <a:p>
          <a:endParaRPr lang="en-US"/>
        </a:p>
      </dgm:t>
    </dgm:pt>
    <dgm:pt modelId="{2524C374-0342-4BD0-ACDF-329D0783E49B}" type="sibTrans" cxnId="{B45955E4-6ED6-4B68-BA51-78D52F3BC023}">
      <dgm:prSet/>
      <dgm:spPr/>
      <dgm:t>
        <a:bodyPr/>
        <a:lstStyle/>
        <a:p>
          <a:endParaRPr lang="en-US"/>
        </a:p>
      </dgm:t>
    </dgm:pt>
    <dgm:pt modelId="{C5FE3114-69A9-4F4F-94A7-D62945C33851}">
      <dgm:prSet phldrT="[Text]" custT="1"/>
      <dgm:spPr>
        <a:xfrm>
          <a:off x="2696308" y="1045624"/>
          <a:ext cx="1570323" cy="2434713"/>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LEAs upload templates and ensure that data passes the DQE checks</a:t>
          </a:r>
        </a:p>
        <a:p>
          <a:pPr algn="l"/>
          <a:endParaRPr lang="en-US" sz="500" dirty="0">
            <a:solidFill>
              <a:sysClr val="windowText" lastClr="000000">
                <a:hueOff val="0"/>
                <a:satOff val="0"/>
                <a:lumOff val="0"/>
                <a:alphaOff val="0"/>
              </a:sysClr>
            </a:solidFill>
            <a:latin typeface="Calibri"/>
            <a:ea typeface="+mn-ea"/>
            <a:cs typeface="+mn-cs"/>
          </a:endParaRPr>
        </a:p>
        <a:p>
          <a:pPr algn="l"/>
          <a:r>
            <a:rPr lang="en-US" sz="1800" dirty="0">
              <a:solidFill>
                <a:sysClr val="windowText" lastClr="000000">
                  <a:hueOff val="0"/>
                  <a:satOff val="0"/>
                  <a:lumOff val="0"/>
                  <a:alphaOff val="0"/>
                </a:sysClr>
              </a:solidFill>
              <a:latin typeface="Calibri"/>
              <a:ea typeface="+mn-ea"/>
              <a:cs typeface="+mn-cs"/>
            </a:rPr>
            <a:t>LEAs use pre-snapshot reports to ensure data accuracy.</a:t>
          </a:r>
        </a:p>
      </dgm:t>
    </dgm:pt>
    <dgm:pt modelId="{65F5A413-2199-45A7-80A0-D7D98BC4635D}" type="parTrans" cxnId="{02C91525-A51E-46A4-B5C7-D1EBB5426951}">
      <dgm:prSet/>
      <dgm:spPr/>
      <dgm:t>
        <a:bodyPr/>
        <a:lstStyle/>
        <a:p>
          <a:endParaRPr lang="en-US"/>
        </a:p>
      </dgm:t>
    </dgm:pt>
    <dgm:pt modelId="{79482B63-18A6-42A4-8918-0B4ED8357EE9}" type="sibTrans" cxnId="{02C91525-A51E-46A4-B5C7-D1EBB5426951}">
      <dgm:prSet/>
      <dgm:spPr/>
      <dgm:t>
        <a:bodyPr/>
        <a:lstStyle/>
        <a:p>
          <a:endParaRPr lang="en-US"/>
        </a:p>
      </dgm:t>
    </dgm:pt>
    <dgm:pt modelId="{E454FDC7-369E-4546-8DC4-C09EB2622A96}" type="pres">
      <dgm:prSet presAssocID="{A2886D46-CE9A-400C-B3DB-338423B8DB7B}" presName="Name0" presStyleCnt="0">
        <dgm:presLayoutVars>
          <dgm:dir/>
          <dgm:resizeHandles val="exact"/>
        </dgm:presLayoutVars>
      </dgm:prSet>
      <dgm:spPr/>
    </dgm:pt>
    <dgm:pt modelId="{EDB6E9AA-8152-45FE-B0F2-961767565EBB}" type="pres">
      <dgm:prSet presAssocID="{84899E4C-7B9A-4C6B-80F8-1BFC5EDBBB58}" presName="composite" presStyleCnt="0"/>
      <dgm:spPr/>
    </dgm:pt>
    <dgm:pt modelId="{DBA08792-7D07-4D36-BB3E-E5A27D3EEE39}" type="pres">
      <dgm:prSet presAssocID="{84899E4C-7B9A-4C6B-80F8-1BFC5EDBBB58}" presName="bgChev" presStyleLbl="node1" presStyleIdx="0" presStyleCnt="3" custScaleX="118999" custScaleY="131019" custLinFactNeighborX="-4955"/>
      <dgm:spPr>
        <a:xfrm>
          <a:off x="310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C19A9C82-F731-4415-B685-9ACD385258D5}" type="pres">
      <dgm:prSet presAssocID="{84899E4C-7B9A-4C6B-80F8-1BFC5EDBBB58}" presName="txNode" presStyleLbl="fgAcc1" presStyleIdx="0" presStyleCnt="3" custScaleX="112992" custScaleY="311675" custLinFactNeighborX="3190">
        <dgm:presLayoutVars>
          <dgm:bulletEnabled val="1"/>
        </dgm:presLayoutVars>
      </dgm:prSet>
      <dgm:spPr>
        <a:prstGeom prst="roundRect">
          <a:avLst>
            <a:gd name="adj" fmla="val 10000"/>
          </a:avLst>
        </a:prstGeom>
      </dgm:spPr>
    </dgm:pt>
    <dgm:pt modelId="{D5CF505F-6DE5-46C3-9452-96A62EDB56AE}" type="pres">
      <dgm:prSet presAssocID="{983A3683-8206-4C33-8E86-8EEA376DCD31}" presName="compositeSpace" presStyleCnt="0"/>
      <dgm:spPr/>
    </dgm:pt>
    <dgm:pt modelId="{84A13537-311D-4066-B96B-C206B3AF21FD}" type="pres">
      <dgm:prSet presAssocID="{C5FE3114-69A9-4F4F-94A7-D62945C33851}" presName="composite" presStyleCnt="0"/>
      <dgm:spPr/>
    </dgm:pt>
    <dgm:pt modelId="{1B08CE53-6914-4BF0-8DA2-F5EF8F37F4A9}" type="pres">
      <dgm:prSet presAssocID="{C5FE3114-69A9-4F4F-94A7-D62945C33851}" presName="bgChev" presStyleLbl="node1" presStyleIdx="1" presStyleCnt="3" custScaleX="118999" custScaleY="131019"/>
      <dgm:spPr>
        <a:xfrm>
          <a:off x="222701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22A86030-A058-4CA9-8659-0AB3B975CBA8}" type="pres">
      <dgm:prSet presAssocID="{C5FE3114-69A9-4F4F-94A7-D62945C33851}" presName="txNode" presStyleLbl="fgAcc1" presStyleIdx="1" presStyleCnt="3" custScaleX="120562" custScaleY="499538" custLinFactNeighborX="-3361" custLinFactNeighborY="-6297">
        <dgm:presLayoutVars>
          <dgm:bulletEnabled val="1"/>
        </dgm:presLayoutVars>
      </dgm:prSet>
      <dgm:spPr>
        <a:prstGeom prst="roundRect">
          <a:avLst>
            <a:gd name="adj" fmla="val 10000"/>
          </a:avLst>
        </a:prstGeom>
      </dgm:spPr>
    </dgm:pt>
    <dgm:pt modelId="{B8D2F07E-9493-442F-AF77-51C434148DBF}" type="pres">
      <dgm:prSet presAssocID="{79482B63-18A6-42A4-8918-0B4ED8357EE9}" presName="compositeSpace" presStyleCnt="0"/>
      <dgm:spPr/>
    </dgm:pt>
    <dgm:pt modelId="{160B44D3-49EC-4535-A54E-2C693E2026E6}" type="pres">
      <dgm:prSet presAssocID="{032964E9-A076-4AB9-90BC-B9E44478A311}" presName="composite" presStyleCnt="0"/>
      <dgm:spPr/>
    </dgm:pt>
    <dgm:pt modelId="{D65EB81B-422F-465B-A3EA-1B86F310C1C6}" type="pres">
      <dgm:prSet presAssocID="{032964E9-A076-4AB9-90BC-B9E44478A311}" presName="bgChev" presStyleLbl="node1" presStyleIdx="2" presStyleCnt="3" custScaleX="118999" custScaleY="131019" custLinFactNeighborX="4191"/>
      <dgm:spPr>
        <a:xfrm>
          <a:off x="4316419"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76FAF917-EE0E-4458-B589-A1682D8015C2}" type="pres">
      <dgm:prSet presAssocID="{032964E9-A076-4AB9-90BC-B9E44478A311}" presName="txNode" presStyleLbl="fgAcc1" presStyleIdx="2" presStyleCnt="3" custScaleX="100004" custScaleY="288427" custLinFactNeighborX="3054">
        <dgm:presLayoutVars>
          <dgm:bulletEnabled val="1"/>
        </dgm:presLayoutVars>
      </dgm:prSet>
      <dgm:spPr>
        <a:prstGeom prst="roundRect">
          <a:avLst>
            <a:gd name="adj" fmla="val 10000"/>
          </a:avLst>
        </a:prstGeom>
      </dgm:spPr>
    </dgm:pt>
  </dgm:ptLst>
  <dgm:cxnLst>
    <dgm:cxn modelId="{02C91525-A51E-46A4-B5C7-D1EBB5426951}" srcId="{A2886D46-CE9A-400C-B3DB-338423B8DB7B}" destId="{C5FE3114-69A9-4F4F-94A7-D62945C33851}" srcOrd="1" destOrd="0" parTransId="{65F5A413-2199-45A7-80A0-D7D98BC4635D}" sibTransId="{79482B63-18A6-42A4-8918-0B4ED8357EE9}"/>
    <dgm:cxn modelId="{89BA0D29-0E27-423B-9D69-451AA5B4A063}" srcId="{A2886D46-CE9A-400C-B3DB-338423B8DB7B}" destId="{84899E4C-7B9A-4C6B-80F8-1BFC5EDBBB58}" srcOrd="0" destOrd="0" parTransId="{7F0C54F4-9D8A-4784-A1DA-FF987F2FF1AB}" sibTransId="{983A3683-8206-4C33-8E86-8EEA376DCD31}"/>
    <dgm:cxn modelId="{F61D0840-9ADE-492E-9F08-BD76E39EDAB5}" type="presOf" srcId="{A2886D46-CE9A-400C-B3DB-338423B8DB7B}" destId="{E454FDC7-369E-4546-8DC4-C09EB2622A96}" srcOrd="0" destOrd="0" presId="urn:microsoft.com/office/officeart/2005/8/layout/chevronAccent+Icon"/>
    <dgm:cxn modelId="{58AB1C8D-85D1-4913-8DAC-9220BB2E380A}" type="presOf" srcId="{84899E4C-7B9A-4C6B-80F8-1BFC5EDBBB58}" destId="{C19A9C82-F731-4415-B685-9ACD385258D5}" srcOrd="0" destOrd="0" presId="urn:microsoft.com/office/officeart/2005/8/layout/chevronAccent+Icon"/>
    <dgm:cxn modelId="{714B52A5-E03C-4C8F-981B-E57CAA52A50E}" type="presOf" srcId="{C5FE3114-69A9-4F4F-94A7-D62945C33851}" destId="{22A86030-A058-4CA9-8659-0AB3B975CBA8}" srcOrd="0" destOrd="0" presId="urn:microsoft.com/office/officeart/2005/8/layout/chevronAccent+Icon"/>
    <dgm:cxn modelId="{503B5ED3-DEBF-4A9E-8340-E3009DB5225A}" type="presOf" srcId="{032964E9-A076-4AB9-90BC-B9E44478A311}" destId="{76FAF917-EE0E-4458-B589-A1682D8015C2}" srcOrd="0" destOrd="0" presId="urn:microsoft.com/office/officeart/2005/8/layout/chevronAccent+Icon"/>
    <dgm:cxn modelId="{B45955E4-6ED6-4B68-BA51-78D52F3BC023}" srcId="{A2886D46-CE9A-400C-B3DB-338423B8DB7B}" destId="{032964E9-A076-4AB9-90BC-B9E44478A311}" srcOrd="2" destOrd="0" parTransId="{80160D21-4EEF-4515-99CE-FA29C3E52676}" sibTransId="{2524C374-0342-4BD0-ACDF-329D0783E49B}"/>
    <dgm:cxn modelId="{0C709974-3E73-48DC-A7A9-C3C1658F685C}" type="presParOf" srcId="{E454FDC7-369E-4546-8DC4-C09EB2622A96}" destId="{EDB6E9AA-8152-45FE-B0F2-961767565EBB}" srcOrd="0" destOrd="0" presId="urn:microsoft.com/office/officeart/2005/8/layout/chevronAccent+Icon"/>
    <dgm:cxn modelId="{91F4EA2A-6A30-4471-BD8D-BFB7649688D8}" type="presParOf" srcId="{EDB6E9AA-8152-45FE-B0F2-961767565EBB}" destId="{DBA08792-7D07-4D36-BB3E-E5A27D3EEE39}" srcOrd="0" destOrd="0" presId="urn:microsoft.com/office/officeart/2005/8/layout/chevronAccent+Icon"/>
    <dgm:cxn modelId="{E6D4CAC0-D9D1-49F0-A7F1-3A81DA8AB594}" type="presParOf" srcId="{EDB6E9AA-8152-45FE-B0F2-961767565EBB}" destId="{C19A9C82-F731-4415-B685-9ACD385258D5}" srcOrd="1" destOrd="0" presId="urn:microsoft.com/office/officeart/2005/8/layout/chevronAccent+Icon"/>
    <dgm:cxn modelId="{DF99A914-0AB3-4E0E-A785-E34287F990AD}" type="presParOf" srcId="{E454FDC7-369E-4546-8DC4-C09EB2622A96}" destId="{D5CF505F-6DE5-46C3-9452-96A62EDB56AE}" srcOrd="1" destOrd="0" presId="urn:microsoft.com/office/officeart/2005/8/layout/chevronAccent+Icon"/>
    <dgm:cxn modelId="{6DDDD046-B9AF-4C66-BE2B-71CFA0B35CDE}" type="presParOf" srcId="{E454FDC7-369E-4546-8DC4-C09EB2622A96}" destId="{84A13537-311D-4066-B96B-C206B3AF21FD}" srcOrd="2" destOrd="0" presId="urn:microsoft.com/office/officeart/2005/8/layout/chevronAccent+Icon"/>
    <dgm:cxn modelId="{45F35987-04D2-4162-918A-D948E475BF8D}" type="presParOf" srcId="{84A13537-311D-4066-B96B-C206B3AF21FD}" destId="{1B08CE53-6914-4BF0-8DA2-F5EF8F37F4A9}" srcOrd="0" destOrd="0" presId="urn:microsoft.com/office/officeart/2005/8/layout/chevronAccent+Icon"/>
    <dgm:cxn modelId="{76913729-FBD3-4517-8538-49F72FD7B29F}" type="presParOf" srcId="{84A13537-311D-4066-B96B-C206B3AF21FD}" destId="{22A86030-A058-4CA9-8659-0AB3B975CBA8}" srcOrd="1" destOrd="0" presId="urn:microsoft.com/office/officeart/2005/8/layout/chevronAccent+Icon"/>
    <dgm:cxn modelId="{51289C1A-B0CE-4137-A236-14D8E222F5F9}" type="presParOf" srcId="{E454FDC7-369E-4546-8DC4-C09EB2622A96}" destId="{B8D2F07E-9493-442F-AF77-51C434148DBF}" srcOrd="3" destOrd="0" presId="urn:microsoft.com/office/officeart/2005/8/layout/chevronAccent+Icon"/>
    <dgm:cxn modelId="{C5967510-C008-4EAB-B731-2D841C3524C1}" type="presParOf" srcId="{E454FDC7-369E-4546-8DC4-C09EB2622A96}" destId="{160B44D3-49EC-4535-A54E-2C693E2026E6}" srcOrd="4" destOrd="0" presId="urn:microsoft.com/office/officeart/2005/8/layout/chevronAccent+Icon"/>
    <dgm:cxn modelId="{D6400694-00CD-4934-A9BE-C2A8C42DEF5E}" type="presParOf" srcId="{160B44D3-49EC-4535-A54E-2C693E2026E6}" destId="{D65EB81B-422F-465B-A3EA-1B86F310C1C6}" srcOrd="0" destOrd="0" presId="urn:microsoft.com/office/officeart/2005/8/layout/chevronAccent+Icon"/>
    <dgm:cxn modelId="{CAD02DE1-3E8B-4E1C-B9D6-AD7AA1E8C218}" type="presParOf" srcId="{160B44D3-49EC-4535-A54E-2C693E2026E6}" destId="{76FAF917-EE0E-4458-B589-A1682D8015C2}" srcOrd="1" destOrd="0" presId="urn:microsoft.com/office/officeart/2005/8/layout/chevronAccent+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C66EA2-DDD0-4AC0-B646-FBB84AFB31D2}"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en-US"/>
        </a:p>
      </dgm:t>
    </dgm:pt>
    <dgm:pt modelId="{6A6B12D5-00AC-4B4F-9BBC-DE22339161DB}">
      <dgm:prSet phldrT="[Text]" custT="1"/>
      <dgm:spPr/>
      <dgm:t>
        <a:bodyPr/>
        <a:lstStyle/>
        <a:p>
          <a:r>
            <a:rPr lang="en-US" sz="2000" dirty="0">
              <a:latin typeface="Cambria" panose="02040503050406030204" pitchFamily="18" charset="0"/>
            </a:rPr>
            <a:t>First Name</a:t>
          </a:r>
        </a:p>
        <a:p>
          <a:r>
            <a:rPr lang="en-US" sz="2000" dirty="0">
              <a:latin typeface="Cambria" panose="02040503050406030204" pitchFamily="18" charset="0"/>
            </a:rPr>
            <a:t>Last Name</a:t>
          </a:r>
        </a:p>
        <a:p>
          <a:r>
            <a:rPr lang="en-US" sz="2000" dirty="0">
              <a:latin typeface="Cambria" panose="02040503050406030204" pitchFamily="18" charset="0"/>
            </a:rPr>
            <a:t>Birthdate</a:t>
          </a:r>
        </a:p>
        <a:p>
          <a:r>
            <a:rPr lang="en-US" sz="2000" dirty="0">
              <a:latin typeface="Cambria" panose="02040503050406030204" pitchFamily="18" charset="0"/>
            </a:rPr>
            <a:t>PAsecureID</a:t>
          </a:r>
        </a:p>
        <a:p>
          <a:r>
            <a:rPr lang="en-US" sz="2000" dirty="0">
              <a:latin typeface="Cambria" panose="02040503050406030204" pitchFamily="18" charset="0"/>
            </a:rPr>
            <a:t>Grade</a:t>
          </a:r>
        </a:p>
      </dgm:t>
    </dgm:pt>
    <dgm:pt modelId="{A8E5628C-8A29-42DA-8F0D-9524FBA69C0F}" type="parTrans" cxnId="{D7409D65-35FE-4867-BBB5-410B1F3723DD}">
      <dgm:prSet/>
      <dgm:spPr/>
      <dgm:t>
        <a:bodyPr/>
        <a:lstStyle/>
        <a:p>
          <a:endParaRPr lang="en-US" sz="1600">
            <a:latin typeface="Cambria" panose="02040503050406030204" pitchFamily="18" charset="0"/>
          </a:endParaRPr>
        </a:p>
      </dgm:t>
    </dgm:pt>
    <dgm:pt modelId="{1B36E627-F74D-4152-AB2E-0647119E517E}" type="sibTrans" cxnId="{D7409D65-35FE-4867-BBB5-410B1F3723DD}">
      <dgm:prSet/>
      <dgm:spPr/>
      <dgm:t>
        <a:bodyPr/>
        <a:lstStyle/>
        <a:p>
          <a:endParaRPr lang="en-US" sz="1600">
            <a:latin typeface="Cambria" panose="02040503050406030204" pitchFamily="18" charset="0"/>
          </a:endParaRPr>
        </a:p>
      </dgm:t>
    </dgm:pt>
    <dgm:pt modelId="{B965E156-1D55-45AD-90C2-6F2DBAA86474}">
      <dgm:prSet phldrT="[Text]" custT="1"/>
      <dgm:spPr/>
      <dgm:t>
        <a:bodyPr/>
        <a:lstStyle/>
        <a:p>
          <a:r>
            <a:rPr lang="en-US" sz="2000" dirty="0">
              <a:latin typeface="Cambria" panose="02040503050406030204" pitchFamily="18" charset="0"/>
            </a:rPr>
            <a:t>Student Demographics</a:t>
          </a:r>
        </a:p>
      </dgm:t>
    </dgm:pt>
    <dgm:pt modelId="{39CB4170-1F9C-432E-8D08-06446CA56F6E}" type="parTrans" cxnId="{F7EEC660-9864-4C88-80FA-D16997F90F2C}">
      <dgm:prSet/>
      <dgm:spPr/>
      <dgm:t>
        <a:bodyPr/>
        <a:lstStyle/>
        <a:p>
          <a:endParaRPr lang="en-US" sz="1600">
            <a:latin typeface="Cambria" panose="02040503050406030204" pitchFamily="18" charset="0"/>
          </a:endParaRPr>
        </a:p>
      </dgm:t>
    </dgm:pt>
    <dgm:pt modelId="{0061ABAD-52B2-4183-9631-138BE775E44E}" type="sibTrans" cxnId="{F7EEC660-9864-4C88-80FA-D16997F90F2C}">
      <dgm:prSet/>
      <dgm:spPr/>
      <dgm:t>
        <a:bodyPr/>
        <a:lstStyle/>
        <a:p>
          <a:endParaRPr lang="en-US" sz="1600">
            <a:latin typeface="Cambria" panose="02040503050406030204" pitchFamily="18" charset="0"/>
          </a:endParaRPr>
        </a:p>
      </dgm:t>
    </dgm:pt>
    <dgm:pt modelId="{4771C216-3546-4A20-8D5E-375BF358A421}">
      <dgm:prSet phldrT="[Text]" custT="1"/>
      <dgm:spPr/>
      <dgm:t>
        <a:bodyPr/>
        <a:lstStyle/>
        <a:p>
          <a:r>
            <a:rPr lang="en-US" sz="2000" dirty="0">
              <a:latin typeface="Cambria" panose="02040503050406030204" pitchFamily="18" charset="0"/>
            </a:rPr>
            <a:t>School Enrollment</a:t>
          </a:r>
        </a:p>
      </dgm:t>
    </dgm:pt>
    <dgm:pt modelId="{4E9DA560-3B15-4552-85A1-3CFEB6C20511}" type="parTrans" cxnId="{E37D0030-932A-424E-AE96-0CB99F9A9C86}">
      <dgm:prSet/>
      <dgm:spPr/>
      <dgm:t>
        <a:bodyPr/>
        <a:lstStyle/>
        <a:p>
          <a:endParaRPr lang="en-US" sz="1600">
            <a:latin typeface="Cambria" panose="02040503050406030204" pitchFamily="18" charset="0"/>
          </a:endParaRPr>
        </a:p>
      </dgm:t>
    </dgm:pt>
    <dgm:pt modelId="{279683E2-302F-4ED8-9B71-0E47AE736C89}" type="sibTrans" cxnId="{E37D0030-932A-424E-AE96-0CB99F9A9C86}">
      <dgm:prSet/>
      <dgm:spPr/>
      <dgm:t>
        <a:bodyPr/>
        <a:lstStyle/>
        <a:p>
          <a:endParaRPr lang="en-US" sz="1600">
            <a:latin typeface="Cambria" panose="02040503050406030204" pitchFamily="18" charset="0"/>
          </a:endParaRPr>
        </a:p>
      </dgm:t>
    </dgm:pt>
    <dgm:pt modelId="{4741E3CA-0C5C-45F8-BE46-23FE4C753A16}" type="pres">
      <dgm:prSet presAssocID="{B7C66EA2-DDD0-4AC0-B646-FBB84AFB31D2}" presName="cycle" presStyleCnt="0">
        <dgm:presLayoutVars>
          <dgm:chMax val="1"/>
          <dgm:dir/>
          <dgm:animLvl val="ctr"/>
          <dgm:resizeHandles val="exact"/>
        </dgm:presLayoutVars>
      </dgm:prSet>
      <dgm:spPr/>
    </dgm:pt>
    <dgm:pt modelId="{8BF55CAA-DD50-4475-B6AC-1BEAA74EEF1A}" type="pres">
      <dgm:prSet presAssocID="{6A6B12D5-00AC-4B4F-9BBC-DE22339161DB}" presName="centerShape" presStyleLbl="node0" presStyleIdx="0" presStyleCnt="1"/>
      <dgm:spPr/>
    </dgm:pt>
    <dgm:pt modelId="{2FF6BA2B-F94A-452B-90E3-79849BBE6B56}" type="pres">
      <dgm:prSet presAssocID="{39CB4170-1F9C-432E-8D08-06446CA56F6E}" presName="parTrans" presStyleLbl="bgSibTrans2D1" presStyleIdx="0" presStyleCnt="2"/>
      <dgm:spPr/>
    </dgm:pt>
    <dgm:pt modelId="{665CE081-9C18-42B1-B809-4C515DAB52A4}" type="pres">
      <dgm:prSet presAssocID="{B965E156-1D55-45AD-90C2-6F2DBAA86474}" presName="node" presStyleLbl="node1" presStyleIdx="0" presStyleCnt="2">
        <dgm:presLayoutVars>
          <dgm:bulletEnabled val="1"/>
        </dgm:presLayoutVars>
      </dgm:prSet>
      <dgm:spPr/>
    </dgm:pt>
    <dgm:pt modelId="{9BA1C319-097E-4B0C-BD04-CD8BA4625B3E}" type="pres">
      <dgm:prSet presAssocID="{4E9DA560-3B15-4552-85A1-3CFEB6C20511}" presName="parTrans" presStyleLbl="bgSibTrans2D1" presStyleIdx="1" presStyleCnt="2"/>
      <dgm:spPr/>
    </dgm:pt>
    <dgm:pt modelId="{618DA920-C02B-4E46-9DE5-F67B7865DCC7}" type="pres">
      <dgm:prSet presAssocID="{4771C216-3546-4A20-8D5E-375BF358A421}" presName="node" presStyleLbl="node1" presStyleIdx="1" presStyleCnt="2">
        <dgm:presLayoutVars>
          <dgm:bulletEnabled val="1"/>
        </dgm:presLayoutVars>
      </dgm:prSet>
      <dgm:spPr/>
    </dgm:pt>
  </dgm:ptLst>
  <dgm:cxnLst>
    <dgm:cxn modelId="{E37D0030-932A-424E-AE96-0CB99F9A9C86}" srcId="{6A6B12D5-00AC-4B4F-9BBC-DE22339161DB}" destId="{4771C216-3546-4A20-8D5E-375BF358A421}" srcOrd="1" destOrd="0" parTransId="{4E9DA560-3B15-4552-85A1-3CFEB6C20511}" sibTransId="{279683E2-302F-4ED8-9B71-0E47AE736C89}"/>
    <dgm:cxn modelId="{F7EEC660-9864-4C88-80FA-D16997F90F2C}" srcId="{6A6B12D5-00AC-4B4F-9BBC-DE22339161DB}" destId="{B965E156-1D55-45AD-90C2-6F2DBAA86474}" srcOrd="0" destOrd="0" parTransId="{39CB4170-1F9C-432E-8D08-06446CA56F6E}" sibTransId="{0061ABAD-52B2-4183-9631-138BE775E44E}"/>
    <dgm:cxn modelId="{BC12EC42-E672-4D8C-BC73-1BED7F5A2809}" type="presOf" srcId="{6A6B12D5-00AC-4B4F-9BBC-DE22339161DB}" destId="{8BF55CAA-DD50-4475-B6AC-1BEAA74EEF1A}" srcOrd="0" destOrd="0" presId="urn:microsoft.com/office/officeart/2005/8/layout/radial4"/>
    <dgm:cxn modelId="{D7409D65-35FE-4867-BBB5-410B1F3723DD}" srcId="{B7C66EA2-DDD0-4AC0-B646-FBB84AFB31D2}" destId="{6A6B12D5-00AC-4B4F-9BBC-DE22339161DB}" srcOrd="0" destOrd="0" parTransId="{A8E5628C-8A29-42DA-8F0D-9524FBA69C0F}" sibTransId="{1B36E627-F74D-4152-AB2E-0647119E517E}"/>
    <dgm:cxn modelId="{45700746-259A-4956-B36D-2A5D0F7C6429}" type="presOf" srcId="{4771C216-3546-4A20-8D5E-375BF358A421}" destId="{618DA920-C02B-4E46-9DE5-F67B7865DCC7}" srcOrd="0" destOrd="0" presId="urn:microsoft.com/office/officeart/2005/8/layout/radial4"/>
    <dgm:cxn modelId="{6CA9478D-5DE5-4BD0-A3F8-01002C468D44}" type="presOf" srcId="{B965E156-1D55-45AD-90C2-6F2DBAA86474}" destId="{665CE081-9C18-42B1-B809-4C515DAB52A4}" srcOrd="0" destOrd="0" presId="urn:microsoft.com/office/officeart/2005/8/layout/radial4"/>
    <dgm:cxn modelId="{0721DA98-1E9F-4F9C-B1D4-383BA38C9C64}" type="presOf" srcId="{39CB4170-1F9C-432E-8D08-06446CA56F6E}" destId="{2FF6BA2B-F94A-452B-90E3-79849BBE6B56}" srcOrd="0" destOrd="0" presId="urn:microsoft.com/office/officeart/2005/8/layout/radial4"/>
    <dgm:cxn modelId="{C56022D6-A951-41DE-B35D-38DF8092B476}" type="presOf" srcId="{4E9DA560-3B15-4552-85A1-3CFEB6C20511}" destId="{9BA1C319-097E-4B0C-BD04-CD8BA4625B3E}" srcOrd="0" destOrd="0" presId="urn:microsoft.com/office/officeart/2005/8/layout/radial4"/>
    <dgm:cxn modelId="{170B13EB-7CDA-46C3-8B5B-C8AD072117F4}" type="presOf" srcId="{B7C66EA2-DDD0-4AC0-B646-FBB84AFB31D2}" destId="{4741E3CA-0C5C-45F8-BE46-23FE4C753A16}" srcOrd="0" destOrd="0" presId="urn:microsoft.com/office/officeart/2005/8/layout/radial4"/>
    <dgm:cxn modelId="{9AEDC4AE-2280-4529-A55B-3EE59A5AF363}" type="presParOf" srcId="{4741E3CA-0C5C-45F8-BE46-23FE4C753A16}" destId="{8BF55CAA-DD50-4475-B6AC-1BEAA74EEF1A}" srcOrd="0" destOrd="0" presId="urn:microsoft.com/office/officeart/2005/8/layout/radial4"/>
    <dgm:cxn modelId="{391A0E9E-DB1B-4974-9C6D-7A6795F22DC3}" type="presParOf" srcId="{4741E3CA-0C5C-45F8-BE46-23FE4C753A16}" destId="{2FF6BA2B-F94A-452B-90E3-79849BBE6B56}" srcOrd="1" destOrd="0" presId="urn:microsoft.com/office/officeart/2005/8/layout/radial4"/>
    <dgm:cxn modelId="{FA53405D-F843-4731-8125-16E1F8701D23}" type="presParOf" srcId="{4741E3CA-0C5C-45F8-BE46-23FE4C753A16}" destId="{665CE081-9C18-42B1-B809-4C515DAB52A4}" srcOrd="2" destOrd="0" presId="urn:microsoft.com/office/officeart/2005/8/layout/radial4"/>
    <dgm:cxn modelId="{0D843D1C-D38E-4506-A479-A4D56BF69132}" type="presParOf" srcId="{4741E3CA-0C5C-45F8-BE46-23FE4C753A16}" destId="{9BA1C319-097E-4B0C-BD04-CD8BA4625B3E}" srcOrd="3" destOrd="0" presId="urn:microsoft.com/office/officeart/2005/8/layout/radial4"/>
    <dgm:cxn modelId="{C6F62066-FB80-44D2-9599-276A30407226}" type="presParOf" srcId="{4741E3CA-0C5C-45F8-BE46-23FE4C753A16}" destId="{618DA920-C02B-4E46-9DE5-F67B7865DCC7}" srcOrd="4" destOrd="0" presId="urn:microsoft.com/office/officeart/2005/8/layout/radial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9AC41D-C279-4026-8C7E-5199FBC02A82}"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F3CDAF00-FF1F-4F17-A9EF-1271CF0941DB}">
      <dgm:prSet phldrT="[Text]"/>
      <dgm:spPr/>
      <dgm:t>
        <a:bodyPr/>
        <a:lstStyle/>
        <a:p>
          <a:r>
            <a:rPr lang="en-US" dirty="0">
              <a:latin typeface="Cambria" panose="02040503050406030204" pitchFamily="18" charset="0"/>
            </a:rPr>
            <a:t>Division of Assessment and Accountability: </a:t>
          </a:r>
        </a:p>
        <a:p>
          <a:r>
            <a:rPr lang="en-US" dirty="0">
              <a:latin typeface="Cambria" panose="02040503050406030204" pitchFamily="18" charset="0"/>
              <a:hlinkClick xmlns:r="http://schemas.openxmlformats.org/officeDocument/2006/relationships" r:id="rId1"/>
            </a:rPr>
            <a:t>Ra-pas@pa.gov</a:t>
          </a:r>
          <a:endParaRPr lang="en-US" dirty="0">
            <a:latin typeface="Cambria" panose="02040503050406030204" pitchFamily="18" charset="0"/>
          </a:endParaRPr>
        </a:p>
      </dgm:t>
    </dgm:pt>
    <dgm:pt modelId="{935D288A-A094-4973-9248-AAC62AFD1911}" type="parTrans" cxnId="{3D6CEE52-AD10-4E1F-A9A2-29CFC5A1810F}">
      <dgm:prSet/>
      <dgm:spPr/>
      <dgm:t>
        <a:bodyPr/>
        <a:lstStyle/>
        <a:p>
          <a:endParaRPr lang="en-US"/>
        </a:p>
      </dgm:t>
    </dgm:pt>
    <dgm:pt modelId="{78539746-3920-4345-97F2-9F6FD372FA99}" type="sibTrans" cxnId="{3D6CEE52-AD10-4E1F-A9A2-29CFC5A1810F}">
      <dgm:prSet/>
      <dgm:spPr/>
      <dgm:t>
        <a:bodyPr/>
        <a:lstStyle/>
        <a:p>
          <a:endParaRPr lang="en-US"/>
        </a:p>
      </dgm:t>
    </dgm:pt>
    <dgm:pt modelId="{017CC4D9-0060-4C40-88FC-D29B99B512B5}">
      <dgm:prSet phldrT="[Text]"/>
      <dgm:spPr/>
      <dgm:t>
        <a:bodyPr/>
        <a:lstStyle/>
        <a:p>
          <a:r>
            <a:rPr lang="en-US" dirty="0">
              <a:latin typeface="Cambria" panose="02040503050406030204" pitchFamily="18" charset="0"/>
            </a:rPr>
            <a:t>PIMS Application Support Desk</a:t>
          </a:r>
        </a:p>
        <a:p>
          <a:r>
            <a:rPr lang="en-US" dirty="0">
              <a:latin typeface="Cambria" panose="02040503050406030204" pitchFamily="18" charset="0"/>
            </a:rPr>
            <a:t>800-661-2423</a:t>
          </a:r>
        </a:p>
      </dgm:t>
    </dgm:pt>
    <dgm:pt modelId="{758D24B7-5CF7-4563-A184-8AE6EDCD6FFA}" type="parTrans" cxnId="{CC5BC194-7BEF-478F-9E2C-E05A6788D2FC}">
      <dgm:prSet/>
      <dgm:spPr/>
      <dgm:t>
        <a:bodyPr/>
        <a:lstStyle/>
        <a:p>
          <a:endParaRPr lang="en-US"/>
        </a:p>
      </dgm:t>
    </dgm:pt>
    <dgm:pt modelId="{38D151ED-E73D-4D91-9E54-5A45EC7C84C6}" type="sibTrans" cxnId="{CC5BC194-7BEF-478F-9E2C-E05A6788D2FC}">
      <dgm:prSet/>
      <dgm:spPr/>
      <dgm:t>
        <a:bodyPr/>
        <a:lstStyle/>
        <a:p>
          <a:endParaRPr lang="en-US"/>
        </a:p>
      </dgm:t>
    </dgm:pt>
    <dgm:pt modelId="{1E7F17D5-B047-4059-BE9B-134F7B03B26A}">
      <dgm:prSet phldrT="[Text]"/>
      <dgm:spPr>
        <a:solidFill>
          <a:schemeClr val="accent6">
            <a:lumMod val="75000"/>
          </a:schemeClr>
        </a:solidFill>
      </dgm:spPr>
      <dgm:t>
        <a:bodyPr/>
        <a:lstStyle/>
        <a:p>
          <a:r>
            <a:rPr lang="en-US" dirty="0">
              <a:latin typeface="Cambria" panose="02040503050406030204" pitchFamily="18" charset="0"/>
            </a:rPr>
            <a:t>Office of Data Quality</a:t>
          </a:r>
        </a:p>
        <a:p>
          <a:r>
            <a:rPr lang="en-US" dirty="0">
              <a:latin typeface="Cambria" panose="02040503050406030204" pitchFamily="18" charset="0"/>
              <a:hlinkClick xmlns:r="http://schemas.openxmlformats.org/officeDocument/2006/relationships" r:id="rId2"/>
            </a:rPr>
            <a:t>ra-DDQDataCollection@pa.gov</a:t>
          </a:r>
          <a:endParaRPr lang="en-US" dirty="0">
            <a:latin typeface="Cambria" panose="02040503050406030204" pitchFamily="18" charset="0"/>
          </a:endParaRPr>
        </a:p>
      </dgm:t>
    </dgm:pt>
    <dgm:pt modelId="{BC2ADE48-D6B5-40E9-BB53-82988753A570}" type="parTrans" cxnId="{9B6D26D4-8B3A-4A5E-917A-6783D7A33FFC}">
      <dgm:prSet/>
      <dgm:spPr/>
      <dgm:t>
        <a:bodyPr/>
        <a:lstStyle/>
        <a:p>
          <a:endParaRPr lang="en-US"/>
        </a:p>
      </dgm:t>
    </dgm:pt>
    <dgm:pt modelId="{02C2A382-5C83-43D6-A2F4-2AF430EABC19}" type="sibTrans" cxnId="{9B6D26D4-8B3A-4A5E-917A-6783D7A33FFC}">
      <dgm:prSet/>
      <dgm:spPr/>
      <dgm:t>
        <a:bodyPr/>
        <a:lstStyle/>
        <a:p>
          <a:endParaRPr lang="en-US"/>
        </a:p>
      </dgm:t>
    </dgm:pt>
    <dgm:pt modelId="{F9A98FED-5870-4AAD-9913-CC23110E5633}" type="pres">
      <dgm:prSet presAssocID="{5F9AC41D-C279-4026-8C7E-5199FBC02A82}" presName="linear" presStyleCnt="0">
        <dgm:presLayoutVars>
          <dgm:dir/>
          <dgm:animLvl val="lvl"/>
          <dgm:resizeHandles val="exact"/>
        </dgm:presLayoutVars>
      </dgm:prSet>
      <dgm:spPr/>
    </dgm:pt>
    <dgm:pt modelId="{FE367905-217D-41FC-AF39-CD3ED89D079D}" type="pres">
      <dgm:prSet presAssocID="{F3CDAF00-FF1F-4F17-A9EF-1271CF0941DB}" presName="parentLin" presStyleCnt="0"/>
      <dgm:spPr/>
    </dgm:pt>
    <dgm:pt modelId="{6D958035-CCA5-40CB-9780-92E9109084CB}" type="pres">
      <dgm:prSet presAssocID="{F3CDAF00-FF1F-4F17-A9EF-1271CF0941DB}" presName="parentLeftMargin" presStyleLbl="node1" presStyleIdx="0" presStyleCnt="3"/>
      <dgm:spPr/>
    </dgm:pt>
    <dgm:pt modelId="{6A3D3D91-1EBC-4B11-A914-146FD3E4844B}" type="pres">
      <dgm:prSet presAssocID="{F3CDAF00-FF1F-4F17-A9EF-1271CF0941DB}" presName="parentText" presStyleLbl="node1" presStyleIdx="0" presStyleCnt="3" custScaleX="113228" custScaleY="120841">
        <dgm:presLayoutVars>
          <dgm:chMax val="0"/>
          <dgm:bulletEnabled val="1"/>
        </dgm:presLayoutVars>
      </dgm:prSet>
      <dgm:spPr/>
    </dgm:pt>
    <dgm:pt modelId="{9D1D60DD-5531-45A3-946A-C55CC2C27BAE}" type="pres">
      <dgm:prSet presAssocID="{F3CDAF00-FF1F-4F17-A9EF-1271CF0941DB}" presName="negativeSpace" presStyleCnt="0"/>
      <dgm:spPr/>
    </dgm:pt>
    <dgm:pt modelId="{AF030B68-BFF5-4352-AF13-809FFEE0AF9B}" type="pres">
      <dgm:prSet presAssocID="{F3CDAF00-FF1F-4F17-A9EF-1271CF0941DB}" presName="childText" presStyleLbl="conFgAcc1" presStyleIdx="0" presStyleCnt="3">
        <dgm:presLayoutVars>
          <dgm:bulletEnabled val="1"/>
        </dgm:presLayoutVars>
      </dgm:prSet>
      <dgm:spPr/>
      <dgm:extLst>
        <a:ext uri="{E40237B7-FDA0-4F09-8148-C483321AD2D9}">
          <dgm14:cNvPr xmlns:dgm14="http://schemas.microsoft.com/office/drawing/2010/diagram" id="0" name="" descr="A list of contacts are provided if you have questions or need clarification. &#10;&#10;The Division of Assessment and Accountability can be reached at Ra-pas@pa.gov&#10;&#10;Please call 800-661-2423 to get assistance from the PIMS Application Support Desk.&#10;&#10;Lastly, the Office of Data Quality can be emailed at ra-DDQDataCollection@pa.gov&#10;&#10;Thank you for reviewing this webinar for PSSA Exams -Precodes. &#10;"/>
        </a:ext>
      </dgm:extLst>
    </dgm:pt>
    <dgm:pt modelId="{389FE066-355F-47F3-B3B2-443CA46D5EBD}" type="pres">
      <dgm:prSet presAssocID="{78539746-3920-4345-97F2-9F6FD372FA99}" presName="spaceBetweenRectangles" presStyleCnt="0"/>
      <dgm:spPr/>
    </dgm:pt>
    <dgm:pt modelId="{16BADE81-6519-40CB-9EB2-97822F03986A}" type="pres">
      <dgm:prSet presAssocID="{017CC4D9-0060-4C40-88FC-D29B99B512B5}" presName="parentLin" presStyleCnt="0"/>
      <dgm:spPr/>
    </dgm:pt>
    <dgm:pt modelId="{B671B55A-2D4B-460B-99E1-996050C90E4F}" type="pres">
      <dgm:prSet presAssocID="{017CC4D9-0060-4C40-88FC-D29B99B512B5}" presName="parentLeftMargin" presStyleLbl="node1" presStyleIdx="0" presStyleCnt="3"/>
      <dgm:spPr/>
    </dgm:pt>
    <dgm:pt modelId="{C1779264-B48B-4E9B-8997-ED30D16FC0C6}" type="pres">
      <dgm:prSet presAssocID="{017CC4D9-0060-4C40-88FC-D29B99B512B5}" presName="parentText" presStyleLbl="node1" presStyleIdx="1" presStyleCnt="3" custScaleX="122421" custScaleY="137485">
        <dgm:presLayoutVars>
          <dgm:chMax val="0"/>
          <dgm:bulletEnabled val="1"/>
        </dgm:presLayoutVars>
      </dgm:prSet>
      <dgm:spPr/>
    </dgm:pt>
    <dgm:pt modelId="{E6ECDAB1-B0AC-4474-ABBA-D5C1BFFFB4B5}" type="pres">
      <dgm:prSet presAssocID="{017CC4D9-0060-4C40-88FC-D29B99B512B5}" presName="negativeSpace" presStyleCnt="0"/>
      <dgm:spPr/>
    </dgm:pt>
    <dgm:pt modelId="{26BE22F7-B9E5-49A7-A0CE-2EC548F06847}" type="pres">
      <dgm:prSet presAssocID="{017CC4D9-0060-4C40-88FC-D29B99B512B5}" presName="childText" presStyleLbl="conFgAcc1" presStyleIdx="1" presStyleCnt="3">
        <dgm:presLayoutVars>
          <dgm:bulletEnabled val="1"/>
        </dgm:presLayoutVars>
      </dgm:prSet>
      <dgm:spPr/>
    </dgm:pt>
    <dgm:pt modelId="{1294EBC2-6B95-4F6E-A643-DEA1FDA1AFF2}" type="pres">
      <dgm:prSet presAssocID="{38D151ED-E73D-4D91-9E54-5A45EC7C84C6}" presName="spaceBetweenRectangles" presStyleCnt="0"/>
      <dgm:spPr/>
    </dgm:pt>
    <dgm:pt modelId="{E40207B5-7142-47A1-9E95-8AD6C1E96473}" type="pres">
      <dgm:prSet presAssocID="{1E7F17D5-B047-4059-BE9B-134F7B03B26A}" presName="parentLin" presStyleCnt="0"/>
      <dgm:spPr/>
    </dgm:pt>
    <dgm:pt modelId="{61F57556-45BC-470F-B020-C4957068C589}" type="pres">
      <dgm:prSet presAssocID="{1E7F17D5-B047-4059-BE9B-134F7B03B26A}" presName="parentLeftMargin" presStyleLbl="node1" presStyleIdx="1" presStyleCnt="3"/>
      <dgm:spPr/>
    </dgm:pt>
    <dgm:pt modelId="{5EAE5EA7-B00A-42D2-A804-B47E032B9249}" type="pres">
      <dgm:prSet presAssocID="{1E7F17D5-B047-4059-BE9B-134F7B03B26A}" presName="parentText" presStyleLbl="node1" presStyleIdx="2" presStyleCnt="3" custScaleX="131743" custScaleY="135883" custLinFactNeighborX="515" custLinFactNeighborY="3738">
        <dgm:presLayoutVars>
          <dgm:chMax val="0"/>
          <dgm:bulletEnabled val="1"/>
        </dgm:presLayoutVars>
      </dgm:prSet>
      <dgm:spPr/>
    </dgm:pt>
    <dgm:pt modelId="{E3738E54-71FD-4CE8-9330-AEBEA0FF7894}" type="pres">
      <dgm:prSet presAssocID="{1E7F17D5-B047-4059-BE9B-134F7B03B26A}" presName="negativeSpace" presStyleCnt="0"/>
      <dgm:spPr/>
    </dgm:pt>
    <dgm:pt modelId="{79978C38-2886-4B48-A867-BCE52FB08997}" type="pres">
      <dgm:prSet presAssocID="{1E7F17D5-B047-4059-BE9B-134F7B03B26A}" presName="childText" presStyleLbl="conFgAcc1" presStyleIdx="2" presStyleCnt="3">
        <dgm:presLayoutVars>
          <dgm:bulletEnabled val="1"/>
        </dgm:presLayoutVars>
      </dgm:prSet>
      <dgm:spPr>
        <a:ln>
          <a:solidFill>
            <a:schemeClr val="accent6">
              <a:lumMod val="75000"/>
            </a:schemeClr>
          </a:solidFill>
        </a:ln>
      </dgm:spPr>
    </dgm:pt>
  </dgm:ptLst>
  <dgm:cxnLst>
    <dgm:cxn modelId="{17713260-05AD-41B6-B20A-9FEE9B0B966D}" type="presOf" srcId="{F3CDAF00-FF1F-4F17-A9EF-1271CF0941DB}" destId="{6A3D3D91-1EBC-4B11-A914-146FD3E4844B}" srcOrd="1" destOrd="0" presId="urn:microsoft.com/office/officeart/2005/8/layout/list1"/>
    <dgm:cxn modelId="{AB6E1F48-814E-4CF9-B995-B0DC9A787487}" type="presOf" srcId="{F3CDAF00-FF1F-4F17-A9EF-1271CF0941DB}" destId="{6D958035-CCA5-40CB-9780-92E9109084CB}" srcOrd="0" destOrd="0" presId="urn:microsoft.com/office/officeart/2005/8/layout/list1"/>
    <dgm:cxn modelId="{3D6CEE52-AD10-4E1F-A9A2-29CFC5A1810F}" srcId="{5F9AC41D-C279-4026-8C7E-5199FBC02A82}" destId="{F3CDAF00-FF1F-4F17-A9EF-1271CF0941DB}" srcOrd="0" destOrd="0" parTransId="{935D288A-A094-4973-9248-AAC62AFD1911}" sibTransId="{78539746-3920-4345-97F2-9F6FD372FA99}"/>
    <dgm:cxn modelId="{CE815280-7D14-4A57-95C0-E7C8BED6E824}" type="presOf" srcId="{5F9AC41D-C279-4026-8C7E-5199FBC02A82}" destId="{F9A98FED-5870-4AAD-9913-CC23110E5633}" srcOrd="0" destOrd="0" presId="urn:microsoft.com/office/officeart/2005/8/layout/list1"/>
    <dgm:cxn modelId="{A8EB2582-77BF-4E66-8FDB-390F9D76E0DB}" type="presOf" srcId="{1E7F17D5-B047-4059-BE9B-134F7B03B26A}" destId="{61F57556-45BC-470F-B020-C4957068C589}" srcOrd="0" destOrd="0" presId="urn:microsoft.com/office/officeart/2005/8/layout/list1"/>
    <dgm:cxn modelId="{CC5BC194-7BEF-478F-9E2C-E05A6788D2FC}" srcId="{5F9AC41D-C279-4026-8C7E-5199FBC02A82}" destId="{017CC4D9-0060-4C40-88FC-D29B99B512B5}" srcOrd="1" destOrd="0" parTransId="{758D24B7-5CF7-4563-A184-8AE6EDCD6FFA}" sibTransId="{38D151ED-E73D-4D91-9E54-5A45EC7C84C6}"/>
    <dgm:cxn modelId="{BEDC2C96-DC02-40B8-8A9D-BD10951CD983}" type="presOf" srcId="{017CC4D9-0060-4C40-88FC-D29B99B512B5}" destId="{C1779264-B48B-4E9B-8997-ED30D16FC0C6}" srcOrd="1" destOrd="0" presId="urn:microsoft.com/office/officeart/2005/8/layout/list1"/>
    <dgm:cxn modelId="{9B6D26D4-8B3A-4A5E-917A-6783D7A33FFC}" srcId="{5F9AC41D-C279-4026-8C7E-5199FBC02A82}" destId="{1E7F17D5-B047-4059-BE9B-134F7B03B26A}" srcOrd="2" destOrd="0" parTransId="{BC2ADE48-D6B5-40E9-BB53-82988753A570}" sibTransId="{02C2A382-5C83-43D6-A2F4-2AF430EABC19}"/>
    <dgm:cxn modelId="{ACE8C8E9-98B5-45FA-8667-18F150E314FC}" type="presOf" srcId="{017CC4D9-0060-4C40-88FC-D29B99B512B5}" destId="{B671B55A-2D4B-460B-99E1-996050C90E4F}" srcOrd="0" destOrd="0" presId="urn:microsoft.com/office/officeart/2005/8/layout/list1"/>
    <dgm:cxn modelId="{AAC609F6-542F-4704-BAA3-3209FCB1EDB6}" type="presOf" srcId="{1E7F17D5-B047-4059-BE9B-134F7B03B26A}" destId="{5EAE5EA7-B00A-42D2-A804-B47E032B9249}" srcOrd="1" destOrd="0" presId="urn:microsoft.com/office/officeart/2005/8/layout/list1"/>
    <dgm:cxn modelId="{C931209E-B28A-423E-BF0B-6BDD200453E9}" type="presParOf" srcId="{F9A98FED-5870-4AAD-9913-CC23110E5633}" destId="{FE367905-217D-41FC-AF39-CD3ED89D079D}" srcOrd="0" destOrd="0" presId="urn:microsoft.com/office/officeart/2005/8/layout/list1"/>
    <dgm:cxn modelId="{C9206E8D-8EF3-437B-B4D9-4E6920F5862E}" type="presParOf" srcId="{FE367905-217D-41FC-AF39-CD3ED89D079D}" destId="{6D958035-CCA5-40CB-9780-92E9109084CB}" srcOrd="0" destOrd="0" presId="urn:microsoft.com/office/officeart/2005/8/layout/list1"/>
    <dgm:cxn modelId="{51FB7E3F-3D4E-49C5-9D89-5F74E754F398}" type="presParOf" srcId="{FE367905-217D-41FC-AF39-CD3ED89D079D}" destId="{6A3D3D91-1EBC-4B11-A914-146FD3E4844B}" srcOrd="1" destOrd="0" presId="urn:microsoft.com/office/officeart/2005/8/layout/list1"/>
    <dgm:cxn modelId="{AE699655-DBAB-4E9E-B3E6-E91DB48F8BA0}" type="presParOf" srcId="{F9A98FED-5870-4AAD-9913-CC23110E5633}" destId="{9D1D60DD-5531-45A3-946A-C55CC2C27BAE}" srcOrd="1" destOrd="0" presId="urn:microsoft.com/office/officeart/2005/8/layout/list1"/>
    <dgm:cxn modelId="{461F1CBE-E9DC-41E1-B8A6-14FE8A59309F}" type="presParOf" srcId="{F9A98FED-5870-4AAD-9913-CC23110E5633}" destId="{AF030B68-BFF5-4352-AF13-809FFEE0AF9B}" srcOrd="2" destOrd="0" presId="urn:microsoft.com/office/officeart/2005/8/layout/list1"/>
    <dgm:cxn modelId="{7EC6FF37-EAC9-48DF-8ECA-40C091C1A9AF}" type="presParOf" srcId="{F9A98FED-5870-4AAD-9913-CC23110E5633}" destId="{389FE066-355F-47F3-B3B2-443CA46D5EBD}" srcOrd="3" destOrd="0" presId="urn:microsoft.com/office/officeart/2005/8/layout/list1"/>
    <dgm:cxn modelId="{71089B92-0A0D-4439-BD9D-4E455B605987}" type="presParOf" srcId="{F9A98FED-5870-4AAD-9913-CC23110E5633}" destId="{16BADE81-6519-40CB-9EB2-97822F03986A}" srcOrd="4" destOrd="0" presId="urn:microsoft.com/office/officeart/2005/8/layout/list1"/>
    <dgm:cxn modelId="{1223A244-3482-4777-A594-0687F3341BA0}" type="presParOf" srcId="{16BADE81-6519-40CB-9EB2-97822F03986A}" destId="{B671B55A-2D4B-460B-99E1-996050C90E4F}" srcOrd="0" destOrd="0" presId="urn:microsoft.com/office/officeart/2005/8/layout/list1"/>
    <dgm:cxn modelId="{3B582C92-FC8E-4B86-A2D8-583BF87D24AE}" type="presParOf" srcId="{16BADE81-6519-40CB-9EB2-97822F03986A}" destId="{C1779264-B48B-4E9B-8997-ED30D16FC0C6}" srcOrd="1" destOrd="0" presId="urn:microsoft.com/office/officeart/2005/8/layout/list1"/>
    <dgm:cxn modelId="{DB1E4DD0-18E8-4490-81FC-326B49145BA0}" type="presParOf" srcId="{F9A98FED-5870-4AAD-9913-CC23110E5633}" destId="{E6ECDAB1-B0AC-4474-ABBA-D5C1BFFFB4B5}" srcOrd="5" destOrd="0" presId="urn:microsoft.com/office/officeart/2005/8/layout/list1"/>
    <dgm:cxn modelId="{1051F649-CAEE-4425-9CE2-43AD8C7E83F3}" type="presParOf" srcId="{F9A98FED-5870-4AAD-9913-CC23110E5633}" destId="{26BE22F7-B9E5-49A7-A0CE-2EC548F06847}" srcOrd="6" destOrd="0" presId="urn:microsoft.com/office/officeart/2005/8/layout/list1"/>
    <dgm:cxn modelId="{9A1F662E-3D80-4687-8196-E0457FF1F274}" type="presParOf" srcId="{F9A98FED-5870-4AAD-9913-CC23110E5633}" destId="{1294EBC2-6B95-4F6E-A643-DEA1FDA1AFF2}" srcOrd="7" destOrd="0" presId="urn:microsoft.com/office/officeart/2005/8/layout/list1"/>
    <dgm:cxn modelId="{35F219C9-9C45-4900-BD26-8FB4530EB1C6}" type="presParOf" srcId="{F9A98FED-5870-4AAD-9913-CC23110E5633}" destId="{E40207B5-7142-47A1-9E95-8AD6C1E96473}" srcOrd="8" destOrd="0" presId="urn:microsoft.com/office/officeart/2005/8/layout/list1"/>
    <dgm:cxn modelId="{9D65688C-24A2-4C4A-B964-2072FE58E583}" type="presParOf" srcId="{E40207B5-7142-47A1-9E95-8AD6C1E96473}" destId="{61F57556-45BC-470F-B020-C4957068C589}" srcOrd="0" destOrd="0" presId="urn:microsoft.com/office/officeart/2005/8/layout/list1"/>
    <dgm:cxn modelId="{A1D7E13D-0A9C-43C6-A1FD-4A91BFDDD809}" type="presParOf" srcId="{E40207B5-7142-47A1-9E95-8AD6C1E96473}" destId="{5EAE5EA7-B00A-42D2-A804-B47E032B9249}" srcOrd="1" destOrd="0" presId="urn:microsoft.com/office/officeart/2005/8/layout/list1"/>
    <dgm:cxn modelId="{7AE6FFBC-2925-4D74-A09B-11C850DC2A3E}" type="presParOf" srcId="{F9A98FED-5870-4AAD-9913-CC23110E5633}" destId="{E3738E54-71FD-4CE8-9330-AEBEA0FF7894}" srcOrd="9" destOrd="0" presId="urn:microsoft.com/office/officeart/2005/8/layout/list1"/>
    <dgm:cxn modelId="{7EC829A7-7851-4DBB-9838-5662C27ADD77}" type="presParOf" srcId="{F9A98FED-5870-4AAD-9913-CC23110E5633}" destId="{79978C38-2886-4B48-A867-BCE52FB08997}" srcOrd="10"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9CB9D7-593B-47FA-9015-D916689846EA}">
      <dsp:nvSpPr>
        <dsp:cNvPr id="0" name=""/>
        <dsp:cNvSpPr/>
      </dsp:nvSpPr>
      <dsp:spPr>
        <a:xfrm>
          <a:off x="23" y="746695"/>
          <a:ext cx="1767333" cy="1767333"/>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mbria" panose="02040503050406030204" pitchFamily="18" charset="0"/>
            </a:rPr>
            <a:t>Educating LEA</a:t>
          </a:r>
        </a:p>
      </dsp:txBody>
      <dsp:txXfrm>
        <a:off x="258843" y="1005515"/>
        <a:ext cx="1249693" cy="1249693"/>
      </dsp:txXfrm>
    </dsp:sp>
    <dsp:sp modelId="{5C105626-91A0-448F-BCC8-BA8EA8F92F8F}">
      <dsp:nvSpPr>
        <dsp:cNvPr id="0" name=""/>
        <dsp:cNvSpPr/>
      </dsp:nvSpPr>
      <dsp:spPr>
        <a:xfrm>
          <a:off x="1910864" y="1311544"/>
          <a:ext cx="658955" cy="637634"/>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latin typeface="Cambria" panose="02040503050406030204" pitchFamily="18" charset="0"/>
          </a:endParaRPr>
        </a:p>
      </dsp:txBody>
      <dsp:txXfrm>
        <a:off x="1998208" y="1555375"/>
        <a:ext cx="484267" cy="149972"/>
      </dsp:txXfrm>
    </dsp:sp>
    <dsp:sp modelId="{DC22AC17-EA59-4405-BCD0-026EFFEDC82B}">
      <dsp:nvSpPr>
        <dsp:cNvPr id="0" name=""/>
        <dsp:cNvSpPr/>
      </dsp:nvSpPr>
      <dsp:spPr>
        <a:xfrm>
          <a:off x="2713327" y="746695"/>
          <a:ext cx="1767333" cy="1767333"/>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ambria" panose="02040503050406030204" pitchFamily="18" charset="0"/>
            </a:rPr>
            <a:t>Grades 3-8</a:t>
          </a:r>
        </a:p>
      </dsp:txBody>
      <dsp:txXfrm>
        <a:off x="2972147" y="1005515"/>
        <a:ext cx="1249693" cy="1249693"/>
      </dsp:txXfrm>
    </dsp:sp>
    <dsp:sp modelId="{C13A7C9F-11F3-4A49-90B0-74E4B9F8C36E}">
      <dsp:nvSpPr>
        <dsp:cNvPr id="0" name=""/>
        <dsp:cNvSpPr/>
      </dsp:nvSpPr>
      <dsp:spPr>
        <a:xfrm>
          <a:off x="4624169" y="1325254"/>
          <a:ext cx="703965" cy="610214"/>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Cambria" panose="02040503050406030204" pitchFamily="18" charset="0"/>
          </a:endParaRPr>
        </a:p>
      </dsp:txBody>
      <dsp:txXfrm>
        <a:off x="4717480" y="1450958"/>
        <a:ext cx="517343" cy="358806"/>
      </dsp:txXfrm>
    </dsp:sp>
    <dsp:sp modelId="{CFDCCCB0-8A13-44B9-AD8D-9F0C96ED352A}">
      <dsp:nvSpPr>
        <dsp:cNvPr id="0" name=""/>
        <dsp:cNvSpPr/>
      </dsp:nvSpPr>
      <dsp:spPr>
        <a:xfrm>
          <a:off x="5471642" y="746695"/>
          <a:ext cx="1767333" cy="1767333"/>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mbria" panose="02040503050406030204" pitchFamily="18" charset="0"/>
            </a:rPr>
            <a:t>Submit Data to PIMS</a:t>
          </a:r>
        </a:p>
      </dsp:txBody>
      <dsp:txXfrm>
        <a:off x="5730462" y="1005515"/>
        <a:ext cx="1249693" cy="1249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A08792-7D07-4D36-BB3E-E5A27D3EEE39}">
      <dsp:nvSpPr>
        <dsp:cNvPr id="0" name=""/>
        <dsp:cNvSpPr/>
      </dsp:nvSpPr>
      <dsp:spPr>
        <a:xfrm>
          <a:off x="0" y="1201848"/>
          <a:ext cx="2237998" cy="951125"/>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C19A9C82-F731-4415-B685-9ACD385258D5}">
      <dsp:nvSpPr>
        <dsp:cNvPr id="0" name=""/>
        <dsp:cNvSpPr/>
      </dsp:nvSpPr>
      <dsp:spPr>
        <a:xfrm>
          <a:off x="629768" y="727603"/>
          <a:ext cx="1794466" cy="2262589"/>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sends a reminder to LEAs informing them of the upcoming internal snapshot due date</a:t>
          </a:r>
        </a:p>
      </dsp:txBody>
      <dsp:txXfrm>
        <a:off x="682326" y="780161"/>
        <a:ext cx="1689350" cy="2157473"/>
      </dsp:txXfrm>
    </dsp:sp>
    <dsp:sp modelId="{1B08CE53-6914-4BF0-8DA2-F5EF8F37F4A9}">
      <dsp:nvSpPr>
        <dsp:cNvPr id="0" name=""/>
        <dsp:cNvSpPr/>
      </dsp:nvSpPr>
      <dsp:spPr>
        <a:xfrm>
          <a:off x="2432083" y="1201848"/>
          <a:ext cx="2237998" cy="951125"/>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22A86030-A058-4CA9-8659-0AB3B975CBA8}">
      <dsp:nvSpPr>
        <dsp:cNvPr id="0" name=""/>
        <dsp:cNvSpPr/>
      </dsp:nvSpPr>
      <dsp:spPr>
        <a:xfrm>
          <a:off x="2895602" y="0"/>
          <a:ext cx="1914687" cy="3626371"/>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upload templates and ensure that data passes the DQE checks</a:t>
          </a:r>
        </a:p>
        <a:p>
          <a:pPr marL="0" lvl="0" indent="0" algn="l" defTabSz="800100">
            <a:lnSpc>
              <a:spcPct val="90000"/>
            </a:lnSpc>
            <a:spcBef>
              <a:spcPct val="0"/>
            </a:spcBef>
            <a:spcAft>
              <a:spcPct val="35000"/>
            </a:spcAft>
            <a:buNone/>
          </a:pPr>
          <a:endParaRPr lang="en-US" sz="500" kern="1200" dirty="0">
            <a:solidFill>
              <a:sysClr val="windowText" lastClr="000000">
                <a:hueOff val="0"/>
                <a:satOff val="0"/>
                <a:lumOff val="0"/>
                <a:alphaOff val="0"/>
              </a:sysClr>
            </a:solidFill>
            <a:latin typeface="Calibri"/>
            <a:ea typeface="+mn-ea"/>
            <a:cs typeface="+mn-cs"/>
          </a:endParaRPr>
        </a:p>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use pre-snapshot reports to ensure data accuracy.</a:t>
          </a:r>
        </a:p>
      </dsp:txBody>
      <dsp:txXfrm>
        <a:off x="2951681" y="56079"/>
        <a:ext cx="1802529" cy="3514213"/>
      </dsp:txXfrm>
    </dsp:sp>
    <dsp:sp modelId="{D65EB81B-422F-465B-A3EA-1B86F310C1C6}">
      <dsp:nvSpPr>
        <dsp:cNvPr id="0" name=""/>
        <dsp:cNvSpPr/>
      </dsp:nvSpPr>
      <dsp:spPr>
        <a:xfrm>
          <a:off x="4954618" y="1201848"/>
          <a:ext cx="2237998" cy="951125"/>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76FAF917-EE0E-4458-B589-A1682D8015C2}">
      <dsp:nvSpPr>
        <dsp:cNvPr id="0" name=""/>
        <dsp:cNvSpPr/>
      </dsp:nvSpPr>
      <dsp:spPr>
        <a:xfrm>
          <a:off x="5604418" y="811987"/>
          <a:ext cx="1588198" cy="2093821"/>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generates internal snapshot.</a:t>
          </a:r>
        </a:p>
        <a:p>
          <a:pPr marL="0" lvl="0" indent="0" algn="ctr"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No changes can be made after this time!</a:t>
          </a:r>
        </a:p>
      </dsp:txBody>
      <dsp:txXfrm>
        <a:off x="5650935" y="858504"/>
        <a:ext cx="1495164" cy="20007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55CAA-DD50-4475-B6AC-1BEAA74EEF1A}">
      <dsp:nvSpPr>
        <dsp:cNvPr id="0" name=""/>
        <dsp:cNvSpPr/>
      </dsp:nvSpPr>
      <dsp:spPr>
        <a:xfrm>
          <a:off x="2842140" y="1835022"/>
          <a:ext cx="2621518" cy="26215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First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Last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Birthdate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PAsecureID</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Grade</a:t>
          </a:r>
        </a:p>
      </dsp:txBody>
      <dsp:txXfrm>
        <a:off x="3226052" y="2218934"/>
        <a:ext cx="1853694" cy="1853694"/>
      </dsp:txXfrm>
    </dsp:sp>
    <dsp:sp modelId="{2FF6BA2B-F94A-452B-90E3-79849BBE6B56}">
      <dsp:nvSpPr>
        <dsp:cNvPr id="0" name=""/>
        <dsp:cNvSpPr/>
      </dsp:nvSpPr>
      <dsp:spPr>
        <a:xfrm rot="12900000">
          <a:off x="1056799" y="1343968"/>
          <a:ext cx="2112704" cy="747132"/>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5CE081-9C18-42B1-B809-4C515DAB52A4}">
      <dsp:nvSpPr>
        <dsp:cNvPr id="0" name=""/>
        <dsp:cNvSpPr/>
      </dsp:nvSpPr>
      <dsp:spPr>
        <a:xfrm>
          <a:off x="2617" y="115459"/>
          <a:ext cx="2490442" cy="199235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Student Demographics</a:t>
          </a:r>
        </a:p>
      </dsp:txBody>
      <dsp:txXfrm>
        <a:off x="60971" y="173813"/>
        <a:ext cx="2373734" cy="1875645"/>
      </dsp:txXfrm>
    </dsp:sp>
    <dsp:sp modelId="{9BA1C319-097E-4B0C-BD04-CD8BA4625B3E}">
      <dsp:nvSpPr>
        <dsp:cNvPr id="0" name=""/>
        <dsp:cNvSpPr/>
      </dsp:nvSpPr>
      <dsp:spPr>
        <a:xfrm rot="19500000">
          <a:off x="5136296" y="1343968"/>
          <a:ext cx="2112704" cy="747132"/>
        </a:xfrm>
        <a:prstGeom prst="lef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8DA920-C02B-4E46-9DE5-F67B7865DCC7}">
      <dsp:nvSpPr>
        <dsp:cNvPr id="0" name=""/>
        <dsp:cNvSpPr/>
      </dsp:nvSpPr>
      <dsp:spPr>
        <a:xfrm>
          <a:off x="5812740" y="115459"/>
          <a:ext cx="2490442" cy="1992353"/>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School Enrollment</a:t>
          </a:r>
        </a:p>
      </dsp:txBody>
      <dsp:txXfrm>
        <a:off x="5871094" y="173813"/>
        <a:ext cx="2373734" cy="18756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30B68-BFF5-4352-AF13-809FFEE0AF9B}">
      <dsp:nvSpPr>
        <dsp:cNvPr id="0" name=""/>
        <dsp:cNvSpPr/>
      </dsp:nvSpPr>
      <dsp:spPr>
        <a:xfrm>
          <a:off x="0" y="786774"/>
          <a:ext cx="8229600" cy="5544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3D3D91-1EBC-4B11-A914-146FD3E4844B}">
      <dsp:nvSpPr>
        <dsp:cNvPr id="0" name=""/>
        <dsp:cNvSpPr/>
      </dsp:nvSpPr>
      <dsp:spPr>
        <a:xfrm>
          <a:off x="411480" y="326704"/>
          <a:ext cx="6522748" cy="78478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Division of Assessment and Accountability: </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1"/>
            </a:rPr>
            <a:t>Ra-pas@pa.gov</a:t>
          </a:r>
          <a:endParaRPr lang="en-US" sz="2200" kern="1200" dirty="0">
            <a:latin typeface="Cambria" panose="02040503050406030204" pitchFamily="18" charset="0"/>
          </a:endParaRPr>
        </a:p>
      </dsp:txBody>
      <dsp:txXfrm>
        <a:off x="449790" y="365014"/>
        <a:ext cx="6446128" cy="708169"/>
      </dsp:txXfrm>
    </dsp:sp>
    <dsp:sp modelId="{26BE22F7-B9E5-49A7-A0CE-2EC548F06847}">
      <dsp:nvSpPr>
        <dsp:cNvPr id="0" name=""/>
        <dsp:cNvSpPr/>
      </dsp:nvSpPr>
      <dsp:spPr>
        <a:xfrm>
          <a:off x="0" y="2028136"/>
          <a:ext cx="8229600" cy="554400"/>
        </a:xfrm>
        <a:prstGeom prst="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sp>
    <dsp:sp modelId="{C1779264-B48B-4E9B-8997-ED30D16FC0C6}">
      <dsp:nvSpPr>
        <dsp:cNvPr id="0" name=""/>
        <dsp:cNvSpPr/>
      </dsp:nvSpPr>
      <dsp:spPr>
        <a:xfrm>
          <a:off x="411480" y="1459974"/>
          <a:ext cx="7052331" cy="892882"/>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PIMS Application Support Desk</a:t>
          </a:r>
        </a:p>
        <a:p>
          <a:pPr marL="0" lvl="0" indent="0" algn="l" defTabSz="977900">
            <a:lnSpc>
              <a:spcPct val="90000"/>
            </a:lnSpc>
            <a:spcBef>
              <a:spcPct val="0"/>
            </a:spcBef>
            <a:spcAft>
              <a:spcPct val="35000"/>
            </a:spcAft>
            <a:buNone/>
          </a:pPr>
          <a:r>
            <a:rPr lang="en-US" sz="2200" kern="1200" dirty="0">
              <a:latin typeface="Cambria" panose="02040503050406030204" pitchFamily="18" charset="0"/>
            </a:rPr>
            <a:t>800-661-2423</a:t>
          </a:r>
        </a:p>
      </dsp:txBody>
      <dsp:txXfrm>
        <a:off x="455067" y="1503561"/>
        <a:ext cx="6965157" cy="805708"/>
      </dsp:txXfrm>
    </dsp:sp>
    <dsp:sp modelId="{79978C38-2886-4B48-A867-BCE52FB08997}">
      <dsp:nvSpPr>
        <dsp:cNvPr id="0" name=""/>
        <dsp:cNvSpPr/>
      </dsp:nvSpPr>
      <dsp:spPr>
        <a:xfrm>
          <a:off x="0" y="3259095"/>
          <a:ext cx="8229600" cy="554400"/>
        </a:xfrm>
        <a:prstGeom prst="rect">
          <a:avLst/>
        </a:prstGeom>
        <a:solidFill>
          <a:schemeClr val="lt1">
            <a:alpha val="90000"/>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sp>
    <dsp:sp modelId="{5EAE5EA7-B00A-42D2-A804-B47E032B9249}">
      <dsp:nvSpPr>
        <dsp:cNvPr id="0" name=""/>
        <dsp:cNvSpPr/>
      </dsp:nvSpPr>
      <dsp:spPr>
        <a:xfrm>
          <a:off x="413599" y="2725612"/>
          <a:ext cx="7589345" cy="882478"/>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Office of Data Quality</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2"/>
            </a:rPr>
            <a:t>ra-DDQDataCollection@pa.gov</a:t>
          </a:r>
          <a:endParaRPr lang="en-US" sz="2200" kern="1200" dirty="0">
            <a:latin typeface="Cambria" panose="02040503050406030204" pitchFamily="18" charset="0"/>
          </a:endParaRPr>
        </a:p>
      </dsp:txBody>
      <dsp:txXfrm>
        <a:off x="456678" y="2768691"/>
        <a:ext cx="7503187" cy="79632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2E069414-7619-4DAD-AC46-271C5D489DA8}" type="datetimeFigureOut">
              <a:rPr lang="en-US" smtClean="0"/>
              <a:t>11/13/2019</a:t>
            </a:fld>
            <a:endParaRPr lang="en-US" dirty="0"/>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EC0967E2-D9A5-47F5-85CA-36C486FD77B1}" type="slidenum">
              <a:rPr lang="en-US" smtClean="0"/>
              <a:t>‹#›</a:t>
            </a:fld>
            <a:endParaRPr lang="en-US" dirty="0"/>
          </a:p>
        </p:txBody>
      </p:sp>
    </p:spTree>
    <p:extLst>
      <p:ext uri="{BB962C8B-B14F-4D97-AF65-F5344CB8AC3E}">
        <p14:creationId xmlns:p14="http://schemas.microsoft.com/office/powerpoint/2010/main" val="2258680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3"/>
            <a:ext cx="3038475" cy="464980"/>
          </a:xfrm>
          <a:prstGeom prst="rect">
            <a:avLst/>
          </a:prstGeom>
        </p:spPr>
        <p:txBody>
          <a:bodyPr vert="horz" lIns="92830" tIns="46415" rIns="92830" bIns="46415" rtlCol="0"/>
          <a:lstStyle>
            <a:lvl1pPr algn="l">
              <a:defRPr sz="1200"/>
            </a:lvl1pPr>
          </a:lstStyle>
          <a:p>
            <a:pPr>
              <a:defRPr/>
            </a:pPr>
            <a:endParaRPr lang="en-US" dirty="0"/>
          </a:p>
        </p:txBody>
      </p:sp>
      <p:sp>
        <p:nvSpPr>
          <p:cNvPr id="3" name="Date Placeholder 2"/>
          <p:cNvSpPr>
            <a:spLocks noGrp="1"/>
          </p:cNvSpPr>
          <p:nvPr>
            <p:ph type="dt" idx="1"/>
          </p:nvPr>
        </p:nvSpPr>
        <p:spPr>
          <a:xfrm>
            <a:off x="3970348" y="3"/>
            <a:ext cx="3038475" cy="464980"/>
          </a:xfrm>
          <a:prstGeom prst="rect">
            <a:avLst/>
          </a:prstGeom>
        </p:spPr>
        <p:txBody>
          <a:bodyPr vert="horz" lIns="92830" tIns="46415" rIns="92830" bIns="46415" rtlCol="0"/>
          <a:lstStyle>
            <a:lvl1pPr algn="r">
              <a:defRPr sz="1200"/>
            </a:lvl1pPr>
          </a:lstStyle>
          <a:p>
            <a:pPr>
              <a:defRPr/>
            </a:pPr>
            <a:fld id="{7CD06F0F-7246-4F86-9857-1F771E4C1527}" type="datetimeFigureOut">
              <a:rPr lang="en-US"/>
              <a:pPr>
                <a:defRPr/>
              </a:pPr>
              <a:t>11/13/2019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dirty="0"/>
          </a:p>
        </p:txBody>
      </p:sp>
      <p:sp>
        <p:nvSpPr>
          <p:cNvPr id="5" name="Notes Placeholder 4"/>
          <p:cNvSpPr>
            <a:spLocks noGrp="1"/>
          </p:cNvSpPr>
          <p:nvPr>
            <p:ph type="body" sz="quarter" idx="3"/>
          </p:nvPr>
        </p:nvSpPr>
        <p:spPr>
          <a:xfrm>
            <a:off x="701675" y="4416512"/>
            <a:ext cx="5607050" cy="4183220"/>
          </a:xfrm>
          <a:prstGeom prst="rect">
            <a:avLst/>
          </a:prstGeom>
        </p:spPr>
        <p:txBody>
          <a:bodyPr vert="horz" lIns="92830" tIns="46415" rIns="92830" bIns="464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29825"/>
            <a:ext cx="3038475" cy="464980"/>
          </a:xfrm>
          <a:prstGeom prst="rect">
            <a:avLst/>
          </a:prstGeom>
        </p:spPr>
        <p:txBody>
          <a:bodyPr vert="horz" lIns="92830" tIns="46415" rIns="92830" bIns="46415"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48" y="8829825"/>
            <a:ext cx="3038475" cy="464980"/>
          </a:xfrm>
          <a:prstGeom prst="rect">
            <a:avLst/>
          </a:prstGeom>
        </p:spPr>
        <p:txBody>
          <a:bodyPr vert="horz" lIns="92830" tIns="46415" rIns="92830" bIns="46415" rtlCol="0" anchor="b"/>
          <a:lstStyle>
            <a:lvl1pPr algn="r">
              <a:defRPr sz="1200"/>
            </a:lvl1pPr>
          </a:lstStyle>
          <a:p>
            <a:pPr>
              <a:defRPr/>
            </a:pPr>
            <a:fld id="{26373171-1AD9-4052-89E0-C576612889ED}" type="slidenum">
              <a:rPr lang="en-US"/>
              <a:pPr>
                <a:defRPr/>
              </a:pPr>
              <a:t>‹#›</a:t>
            </a:fld>
            <a:endParaRPr lang="en-US" dirty="0"/>
          </a:p>
        </p:txBody>
      </p:sp>
    </p:spTree>
    <p:extLst>
      <p:ext uri="{BB962C8B-B14F-4D97-AF65-F5344CB8AC3E}">
        <p14:creationId xmlns:p14="http://schemas.microsoft.com/office/powerpoint/2010/main" val="19985813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mailto:Ra-pas@pa.gov"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mailto:ra-DDQDataCollection@pa.gov"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u="none" strike="noStrike" kern="1200" baseline="0" dirty="0">
                <a:solidFill>
                  <a:schemeClr val="tx1"/>
                </a:solidFill>
                <a:effectLst/>
                <a:latin typeface="Cambria" panose="02040503050406030204" pitchFamily="18" charset="0"/>
                <a:ea typeface="+mn-ea"/>
                <a:cs typeface="+mn-cs"/>
              </a:rPr>
              <a:t>Thank you for taking time out of your busy schedules to review this webinar on the Precodes for the PSSAs</a:t>
            </a:r>
          </a:p>
          <a:p>
            <a:r>
              <a:rPr lang="en-US" sz="1100" b="0" i="0" u="none" strike="noStrike" kern="1200" baseline="0" dirty="0">
                <a:solidFill>
                  <a:schemeClr val="tx1"/>
                </a:solidFill>
                <a:effectLst/>
                <a:latin typeface="Cambria" panose="02040503050406030204" pitchFamily="18" charset="0"/>
                <a:ea typeface="+mn-ea"/>
                <a:cs typeface="+mn-cs"/>
              </a:rPr>
              <a:t>The Division of Assessment and Accountability (DAA) in collaboration with the Office of Data Quality (ODQ) are responsible for PIMS trainings, the Attribution Map, PIMS Attribution Rules and all accountability reporting functions. There is contact information at the end of this presentation so please feel free to contact us. </a:t>
            </a:r>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a:t>
            </a:fld>
            <a:endParaRPr lang="en-US" dirty="0"/>
          </a:p>
        </p:txBody>
      </p:sp>
    </p:spTree>
    <p:extLst>
      <p:ext uri="{BB962C8B-B14F-4D97-AF65-F5344CB8AC3E}">
        <p14:creationId xmlns:p14="http://schemas.microsoft.com/office/powerpoint/2010/main" val="3641285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ts val="0"/>
              </a:spcBef>
              <a:spcAft>
                <a:spcPct val="0"/>
              </a:spcAft>
              <a:buClrTx/>
              <a:buSzTx/>
              <a:buFont typeface="Arial" panose="020B0604020202020204" pitchFamily="34" charset="0"/>
              <a:buNone/>
              <a:tabLst/>
              <a:defRPr/>
            </a:pPr>
            <a:r>
              <a:rPr lang="en-US" sz="1200" b="0" i="0" u="none" strike="noStrike" kern="1200" dirty="0">
                <a:solidFill>
                  <a:schemeClr val="tx1"/>
                </a:solidFill>
                <a:effectLst/>
                <a:latin typeface="+mn-lt"/>
                <a:ea typeface="+mn-ea"/>
                <a:cs typeface="+mn-cs"/>
              </a:rPr>
              <a:t>Here are listed a few more of PDE’s deduplication rules for attribution.  Please watch the full version of PSSA Exam </a:t>
            </a:r>
            <a:r>
              <a:rPr lang="en-US" sz="1200" b="0" i="0" u="none" strike="noStrike" kern="1200" dirty="0" err="1">
                <a:solidFill>
                  <a:schemeClr val="tx1"/>
                </a:solidFill>
                <a:effectLst/>
                <a:latin typeface="+mn-lt"/>
                <a:ea typeface="+mn-ea"/>
                <a:cs typeface="+mn-cs"/>
              </a:rPr>
              <a:t>Precodes</a:t>
            </a:r>
            <a:r>
              <a:rPr lang="en-US" sz="1200" b="0" i="0" u="none" strike="noStrike" kern="1200" dirty="0">
                <a:solidFill>
                  <a:schemeClr val="tx1"/>
                </a:solidFill>
                <a:effectLst/>
                <a:latin typeface="+mn-lt"/>
                <a:ea typeface="+mn-ea"/>
                <a:cs typeface="+mn-cs"/>
              </a:rPr>
              <a:t> webinar or consult the Assessment How-To Guide for more details.  </a:t>
            </a:r>
            <a:endParaRPr lang="en-US" sz="1200" b="0" dirty="0">
              <a:solidFill>
                <a:schemeClr val="tx1"/>
              </a:solidFill>
              <a:latin typeface="+mn-lt"/>
            </a:endParaRPr>
          </a:p>
          <a:p>
            <a:pPr marL="171450" indent="-171450">
              <a:spcBef>
                <a:spcPts val="0"/>
              </a:spcBef>
              <a:buFont typeface="Arial" panose="020B0604020202020204" pitchFamily="34" charset="0"/>
              <a:buChar char="•"/>
            </a:pPr>
            <a:endParaRPr lang="en-US" dirty="0">
              <a:latin typeface="Cambria" panose="02040503050406030204" pitchFamily="18" charset="0"/>
            </a:endParaRPr>
          </a:p>
          <a:p>
            <a:pPr marL="171450" indent="-171450">
              <a:spcBef>
                <a:spcPts val="0"/>
              </a:spcBef>
              <a:buFont typeface="Arial" panose="020B0604020202020204" pitchFamily="34" charset="0"/>
              <a:buChar char="•"/>
            </a:pPr>
            <a:r>
              <a:rPr lang="en-US" dirty="0">
                <a:latin typeface="Cambria" panose="02040503050406030204" pitchFamily="18" charset="0"/>
              </a:rPr>
              <a:t>Note: Because all students in grades 3-8 must be assessed, if only an “I” value in field 212 is found, the student will still be sent to the testing vendor and a </a:t>
            </a:r>
            <a:r>
              <a:rPr lang="en-US" dirty="0" err="1">
                <a:latin typeface="Cambria" panose="02040503050406030204" pitchFamily="18" charset="0"/>
              </a:rPr>
              <a:t>precode</a:t>
            </a:r>
            <a:r>
              <a:rPr lang="en-US" dirty="0">
                <a:latin typeface="Cambria" panose="02040503050406030204" pitchFamily="18" charset="0"/>
              </a:rPr>
              <a:t> label will be generated according to deduplication rules.  </a:t>
            </a:r>
          </a:p>
          <a:p>
            <a:pPr rtl="0" eaLnBrk="1" fontAlgn="t" latinLnBrk="0" hangingPunct="1"/>
            <a:endParaRPr lang="en-US" sz="1200" b="0" i="0" u="none" strike="noStrike" kern="1200" dirty="0">
              <a:solidFill>
                <a:schemeClr val="tx1"/>
              </a:solidFill>
              <a:effectLst/>
              <a:latin typeface="+mn-lt"/>
              <a:ea typeface="+mn-ea"/>
              <a:cs typeface="+mn-cs"/>
            </a:endParaRPr>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10</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396749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err="1"/>
              <a:t>Presnapshot</a:t>
            </a:r>
            <a:r>
              <a:rPr lang="en-US" altLang="en-US" baseline="0" dirty="0"/>
              <a:t> reports reflect data loaded into Production. They should be run prior to the internal snapshot date.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The </a:t>
            </a:r>
            <a:r>
              <a:rPr lang="en-US" altLang="en-US" baseline="0" dirty="0"/>
              <a:t>snapshot reports reflect data that was included in the internal snapshot.  They should be run when PIMS reopens, after the internal snapshot is taken.  </a:t>
            </a:r>
            <a:endParaRPr lang="en-US" b="1" dirty="0">
              <a:latin typeface="Cambria" panose="02040503050406030204" pitchFamily="18" charset="0"/>
            </a:endParaRPr>
          </a:p>
          <a:p>
            <a:endParaRPr lang="en-US" baseline="0" dirty="0"/>
          </a:p>
          <a:p>
            <a:r>
              <a:rPr lang="en-US" dirty="0"/>
              <a:t>Please reference the Elementary/Secondary Data collection calendar for prior year and current year dates to utilize when running any </a:t>
            </a:r>
            <a:r>
              <a:rPr lang="en-US" dirty="0" err="1"/>
              <a:t>Presnap</a:t>
            </a:r>
            <a:r>
              <a:rPr lang="en-US" dirty="0"/>
              <a:t> or Snapshot reports.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eaLnBrk="0" hangingPunct="0">
              <a:spcBef>
                <a:spcPct val="30000"/>
              </a:spcBef>
              <a:defRPr sz="1200">
                <a:solidFill>
                  <a:schemeClr val="tx1"/>
                </a:solidFill>
                <a:latin typeface="Calibri" pitchFamily="34" charset="0"/>
              </a:defRPr>
            </a:lvl1pPr>
            <a:lvl2pPr marL="742950" indent="-285750" defTabSz="919163" eaLnBrk="0" hangingPunct="0">
              <a:spcBef>
                <a:spcPct val="30000"/>
              </a:spcBef>
              <a:defRPr sz="1200">
                <a:solidFill>
                  <a:schemeClr val="tx1"/>
                </a:solidFill>
                <a:latin typeface="Calibri" pitchFamily="34" charset="0"/>
              </a:defRPr>
            </a:lvl2pPr>
            <a:lvl3pPr marL="1143000" indent="-228600" defTabSz="919163" eaLnBrk="0" hangingPunct="0">
              <a:spcBef>
                <a:spcPct val="30000"/>
              </a:spcBef>
              <a:defRPr sz="1200">
                <a:solidFill>
                  <a:schemeClr val="tx1"/>
                </a:solidFill>
                <a:latin typeface="Calibri" pitchFamily="34" charset="0"/>
              </a:defRPr>
            </a:lvl3pPr>
            <a:lvl4pPr marL="1600200" indent="-228600" defTabSz="919163" eaLnBrk="0" hangingPunct="0">
              <a:spcBef>
                <a:spcPct val="30000"/>
              </a:spcBef>
              <a:defRPr sz="1200">
                <a:solidFill>
                  <a:schemeClr val="tx1"/>
                </a:solidFill>
                <a:latin typeface="Calibri" pitchFamily="34" charset="0"/>
              </a:defRPr>
            </a:lvl4pPr>
            <a:lvl5pPr marL="2057400" indent="-228600" defTabSz="919163" eaLnBrk="0" hangingPunct="0">
              <a:spcBef>
                <a:spcPct val="30000"/>
              </a:spcBef>
              <a:defRPr sz="1200">
                <a:solidFill>
                  <a:schemeClr val="tx1"/>
                </a:solidFill>
                <a:latin typeface="Calibri" pitchFamily="34" charset="0"/>
              </a:defRPr>
            </a:lvl5pPr>
            <a:lvl6pPr marL="2514600" indent="-228600" defTabSz="919163" eaLnBrk="0" fontAlgn="base" hangingPunct="0">
              <a:spcBef>
                <a:spcPct val="30000"/>
              </a:spcBef>
              <a:spcAft>
                <a:spcPct val="0"/>
              </a:spcAft>
              <a:defRPr sz="1200">
                <a:solidFill>
                  <a:schemeClr val="tx1"/>
                </a:solidFill>
                <a:latin typeface="Calibri" pitchFamily="34" charset="0"/>
              </a:defRPr>
            </a:lvl6pPr>
            <a:lvl7pPr marL="2971800" indent="-228600" defTabSz="919163" eaLnBrk="0" fontAlgn="base" hangingPunct="0">
              <a:spcBef>
                <a:spcPct val="30000"/>
              </a:spcBef>
              <a:spcAft>
                <a:spcPct val="0"/>
              </a:spcAft>
              <a:defRPr sz="1200">
                <a:solidFill>
                  <a:schemeClr val="tx1"/>
                </a:solidFill>
                <a:latin typeface="Calibri" pitchFamily="34" charset="0"/>
              </a:defRPr>
            </a:lvl7pPr>
            <a:lvl8pPr marL="3429000" indent="-228600" defTabSz="919163" eaLnBrk="0" fontAlgn="base" hangingPunct="0">
              <a:spcBef>
                <a:spcPct val="30000"/>
              </a:spcBef>
              <a:spcAft>
                <a:spcPct val="0"/>
              </a:spcAft>
              <a:defRPr sz="1200">
                <a:solidFill>
                  <a:schemeClr val="tx1"/>
                </a:solidFill>
                <a:latin typeface="Calibri" pitchFamily="34" charset="0"/>
              </a:defRPr>
            </a:lvl8pPr>
            <a:lvl9pPr marL="3886200" indent="-228600" defTabSz="9191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5BDEFAC-7856-41EC-A265-154875D9A827}" type="slidenum">
              <a:rPr lang="en-US" altLang="en-US" smtClean="0">
                <a:latin typeface="Arial" charset="0"/>
              </a:rPr>
              <a:pPr eaLnBrk="1" hangingPunct="1">
                <a:spcBef>
                  <a:spcPct val="0"/>
                </a:spcBef>
              </a:pPr>
              <a:t>11</a:t>
            </a:fld>
            <a:endParaRPr lang="en-US" altLang="en-US" dirty="0">
              <a:latin typeface="Arial" charset="0"/>
            </a:endParaRPr>
          </a:p>
        </p:txBody>
      </p:sp>
      <p:sp>
        <p:nvSpPr>
          <p:cNvPr id="3789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dirty="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report state accountability. Lastly, the PIMS webpage is listed. The PIMS calendar, Assessment How-To guide, and the PIMS Manuals can be downloaded from this website. </a:t>
            </a:r>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12</a:t>
            </a:fld>
            <a:endParaRPr lang="en-US" dirty="0"/>
          </a:p>
        </p:txBody>
      </p:sp>
    </p:spTree>
    <p:extLst>
      <p:ext uri="{BB962C8B-B14F-4D97-AF65-F5344CB8AC3E}">
        <p14:creationId xmlns:p14="http://schemas.microsoft.com/office/powerpoint/2010/main" val="33319144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r>
              <a:rPr lang="en-US" baseline="0" dirty="0"/>
              <a:t> list of contacts are provided if you have questions or need clarification. </a:t>
            </a:r>
          </a:p>
          <a:p>
            <a:endParaRPr lang="en-US" baseline="0" dirty="0"/>
          </a:p>
          <a:p>
            <a:pPr lvl="0"/>
            <a:r>
              <a:rPr lang="en-US" dirty="0">
                <a:latin typeface="Cambria" panose="02040503050406030204" pitchFamily="18" charset="0"/>
              </a:rPr>
              <a:t>The Division of Assessment and Accountability can be reached at </a:t>
            </a:r>
            <a:r>
              <a:rPr lang="en-US" dirty="0">
                <a:latin typeface="Cambria" panose="02040503050406030204" pitchFamily="18" charset="0"/>
                <a:hlinkClick r:id="rId3"/>
              </a:rPr>
              <a:t>Ra-pas@pa.gov</a:t>
            </a:r>
            <a:endParaRPr lang="en-US" dirty="0">
              <a:latin typeface="Cambria" panose="02040503050406030204" pitchFamily="18" charset="0"/>
            </a:endParaRPr>
          </a:p>
          <a:p>
            <a:endParaRPr lang="en-US" baseline="0" dirty="0"/>
          </a:p>
          <a:p>
            <a:pPr lvl="0"/>
            <a:r>
              <a:rPr lang="en-US" dirty="0">
                <a:latin typeface="Cambria" panose="02040503050406030204" pitchFamily="18" charset="0"/>
              </a:rPr>
              <a:t>Please call 800-661-2423 to get assistance from the PIMS Application Support Desk.</a:t>
            </a:r>
            <a:endParaRPr lang="en-US" baseline="0" dirty="0"/>
          </a:p>
          <a:p>
            <a:pPr lvl="0"/>
            <a:endParaRPr lang="en-US" dirty="0">
              <a:latin typeface="Cambria" panose="02040503050406030204" pitchFamily="18" charset="0"/>
            </a:endParaRPr>
          </a:p>
          <a:p>
            <a:pPr lvl="0"/>
            <a:r>
              <a:rPr lang="en-US" dirty="0">
                <a:latin typeface="Cambria" panose="02040503050406030204" pitchFamily="18" charset="0"/>
              </a:rPr>
              <a:t>Lastly, the Office of Data Quality can be emailed at </a:t>
            </a:r>
            <a:r>
              <a:rPr lang="en-US" dirty="0">
                <a:latin typeface="Cambria" panose="02040503050406030204" pitchFamily="18" charset="0"/>
                <a:hlinkClick r:id="rId4"/>
              </a:rPr>
              <a:t>ra-DDQDataCollection@pa.gov</a:t>
            </a:r>
            <a:endParaRPr lang="en-US" dirty="0">
              <a:latin typeface="Cambria" panose="02040503050406030204" pitchFamily="18" charset="0"/>
            </a:endParaRPr>
          </a:p>
          <a:p>
            <a:endParaRPr lang="en-US" baseline="0" dirty="0"/>
          </a:p>
          <a:p>
            <a:r>
              <a:rPr lang="en-US" baseline="0" dirty="0"/>
              <a:t>Thank you for reviewing this webinar for PSSA Exams -</a:t>
            </a:r>
            <a:r>
              <a:rPr lang="en-US" baseline="0" dirty="0" err="1"/>
              <a:t>Precodes</a:t>
            </a:r>
            <a:r>
              <a:rPr lang="en-US" baseline="0" dirty="0"/>
              <a:t>. </a:t>
            </a:r>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13</a:t>
            </a:fld>
            <a:endParaRPr lang="en-US" dirty="0"/>
          </a:p>
        </p:txBody>
      </p:sp>
    </p:spTree>
    <p:extLst>
      <p:ext uri="{BB962C8B-B14F-4D97-AF65-F5344CB8AC3E}">
        <p14:creationId xmlns:p14="http://schemas.microsoft.com/office/powerpoint/2010/main" val="39517010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14</a:t>
            </a:fld>
            <a:endParaRPr lang="en-US" dirty="0"/>
          </a:p>
        </p:txBody>
      </p:sp>
    </p:spTree>
    <p:extLst>
      <p:ext uri="{BB962C8B-B14F-4D97-AF65-F5344CB8AC3E}">
        <p14:creationId xmlns:p14="http://schemas.microsoft.com/office/powerpoint/2010/main" val="2427420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submits data to PIMS? </a:t>
            </a:r>
          </a:p>
          <a:p>
            <a:r>
              <a:rPr lang="en-US" dirty="0"/>
              <a:t>Any entity</a:t>
            </a:r>
            <a:r>
              <a:rPr lang="en-US" baseline="0" dirty="0"/>
              <a:t> providing educational services is an “Educating LEA”. Educating LEAs include SDs, CS, IUs, CTCs, PRRI, APS and SJCI. LEAs are responsible for ensuring that all students in grades 3-8 for whom the entity is providing educational services are assessed. Student demographic information is required for all students testing. </a:t>
            </a:r>
          </a:p>
          <a:p>
            <a:r>
              <a:rPr lang="en-US" baseline="0" dirty="0"/>
              <a:t>To prevent hand bubbling information on answer booklets LEAs must submit this data via PIMS to allow for the production of </a:t>
            </a:r>
            <a:r>
              <a:rPr lang="en-US" baseline="0" dirty="0" err="1"/>
              <a:t>precode</a:t>
            </a:r>
            <a:r>
              <a:rPr lang="en-US" baseline="0" dirty="0"/>
              <a:t> labels and setting up test sessions. </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a:t>
            </a:fld>
            <a:endParaRPr lang="en-US" dirty="0"/>
          </a:p>
        </p:txBody>
      </p:sp>
    </p:spTree>
    <p:extLst>
      <p:ext uri="{BB962C8B-B14F-4D97-AF65-F5344CB8AC3E}">
        <p14:creationId xmlns:p14="http://schemas.microsoft.com/office/powerpoint/2010/main" val="14398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There are two templates (Student and School Enrollment) that need to be updated and uploaded in Collection Window 6 to make sure that the data passes the Data Quality Engine Rules. </a:t>
            </a:r>
            <a:r>
              <a:rPr lang="en-US" altLang="en-US" dirty="0"/>
              <a:t>In</a:t>
            </a:r>
            <a:r>
              <a:rPr lang="en-US" altLang="en-US" baseline="0" dirty="0"/>
              <a:t> order to submit the correct data, PIMS Administrators must first identify the students who are taking the PSSA Exams and upload them for this internal snapshot.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r>
              <a:rPr lang="en-US" altLang="en-US" baseline="0" dirty="0"/>
              <a:t>These students should be coded with valid value ‘B’ or “N” for PSSA in field 212. This data is sent to the testing vendor so that LEAs can set up test sessions and receive </a:t>
            </a:r>
            <a:r>
              <a:rPr lang="en-US" altLang="en-US" baseline="0" dirty="0" err="1"/>
              <a:t>precode</a:t>
            </a:r>
            <a:r>
              <a:rPr lang="en-US" altLang="en-US" baseline="0" dirty="0"/>
              <a:t> labels.  </a:t>
            </a:r>
          </a:p>
          <a:p>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It’s important that PIMS Administrators verify that data has been successfully uploaded by running the pre-snapshot verification reports.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Final data must be uploaded by noon </a:t>
            </a:r>
            <a:r>
              <a:rPr lang="en-US" altLang="en-US" baseline="0" dirty="0">
                <a:highlight>
                  <a:srgbClr val="FFFF00"/>
                </a:highlight>
              </a:rPr>
              <a:t>on the deadline on the Elementary and Secondary Data Collection Calendar listed on the PIMS website</a:t>
            </a:r>
            <a:r>
              <a:rPr lang="en-US" altLang="en-US" baseline="0" dirty="0"/>
              <a:t>. Please note that data cannot be corrected after the internal snapshot deadline. </a:t>
            </a:r>
            <a:endParaRPr lang="en-US" altLang="en-US" dirty="0"/>
          </a:p>
          <a:p>
            <a:endParaRPr lang="en-US" altLang="en-US" baseline="0" dirty="0"/>
          </a:p>
          <a:p>
            <a:endParaRPr lang="en-US" altLang="en-US" baseline="0"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3</a:t>
            </a:fld>
            <a:endParaRPr lang="en-US" altLang="en-US" dirty="0">
              <a:latin typeface="Arial" charset="0"/>
            </a:endParaRPr>
          </a:p>
        </p:txBody>
      </p:sp>
    </p:spTree>
    <p:extLst>
      <p:ext uri="{BB962C8B-B14F-4D97-AF65-F5344CB8AC3E}">
        <p14:creationId xmlns:p14="http://schemas.microsoft.com/office/powerpoint/2010/main" val="3894521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a:t>This is an overview of the PIMS process for the internal snapshot. The deadline for the Precode for PSSA Exams is noon on the internal snapshot date.  All internal snapshot dates are listed in the Elementary and Secondary Data Collection calendar located on the PIMS website.  In the first of three blocks, the graphic begins with PDE sending communication to LEAs reminding them of the internal snapshots. Next, LEAs upload the student and school enrollment templates to PIMS.  </a:t>
            </a:r>
          </a:p>
          <a:p>
            <a:endParaRPr lang="en-US" altLang="en-US" baseline="0" dirty="0"/>
          </a:p>
          <a:p>
            <a:r>
              <a:rPr lang="en-US" altLang="en-US" baseline="0" dirty="0"/>
              <a:t>The LEAs then run the pre-snapshot reports to verify accuracy of the data submitted.  Since there is no correction window, this should all occur BEFORE the internal snapshot date. After the deadline, PIMS locks down temporarily to take the internal snapshot and generate the data file that will be sent to the testing vendor. Once PIMS re-opens, LEAs can run their snapshot reports and Accuracy Certification Statement.</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4</a:t>
            </a:fld>
            <a:endParaRPr lang="en-US" altLang="en-US" dirty="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This is an overview of the details we will be discussing for the </a:t>
            </a:r>
            <a:r>
              <a:rPr lang="en-US" baseline="0" dirty="0" err="1"/>
              <a:t>Precode</a:t>
            </a:r>
            <a:r>
              <a:rPr lang="en-US" baseline="0" dirty="0"/>
              <a:t> PSSA Exams’ Internal Snapshot. </a:t>
            </a:r>
          </a:p>
          <a:p>
            <a:endParaRPr lang="en-US" baseline="0" dirty="0"/>
          </a:p>
          <a:p>
            <a:r>
              <a:rPr lang="en-US" baseline="0" dirty="0"/>
              <a:t>It begins with the student in the blue circle, which includes the student’s five matching criteria.  The boxes include data about the student including the student’s demographics and school enrollment information.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5</a:t>
            </a:fld>
            <a:endParaRPr lang="en-US" dirty="0"/>
          </a:p>
        </p:txBody>
      </p:sp>
    </p:spTree>
    <p:extLst>
      <p:ext uri="{BB962C8B-B14F-4D97-AF65-F5344CB8AC3E}">
        <p14:creationId xmlns:p14="http://schemas.microsoft.com/office/powerpoint/2010/main" val="3519655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sz="1200" baseline="0" dirty="0">
                <a:latin typeface="Cambria" panose="02040503050406030204" pitchFamily="18" charset="0"/>
              </a:rPr>
              <a:t>If there are any special characters other than numbers, dashes and apostrophes, it will cause a mismatch in the testing vendor’s system and the LEA will have to </a:t>
            </a:r>
            <a:r>
              <a:rPr lang="en-US" altLang="en-US" sz="1200" i="0" baseline="0" dirty="0">
                <a:latin typeface="Cambria" panose="02040503050406030204" pitchFamily="18" charset="0"/>
              </a:rPr>
              <a:t>manually match each student.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i="0" baseline="0" dirty="0">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Data from the School Enrollment template is used to determine the students who will be included in the internal snapshot. Please pay special attention to the accuracy of entry/withdrawal dates, codes, and grades.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Reminders: Students must have and “E” or “R’ enrollment code prior to the internal snapshot date, and not be withdrawn prior to the snapshot to be included in the internal snapshot.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solidFill>
                  <a:schemeClr val="accent3">
                    <a:lumMod val="75000"/>
                  </a:schemeClr>
                </a:solidFill>
                <a:latin typeface="Cambria" panose="02040503050406030204" pitchFamily="18" charset="0"/>
              </a:rPr>
              <a:t>Also, ensure the student takes assessment that aligns to the student’s grade at the time of testing. </a:t>
            </a:r>
            <a:endParaRPr lang="en-US" sz="1200" kern="1200" dirty="0">
              <a:solidFill>
                <a:schemeClr val="accent3">
                  <a:lumMod val="75000"/>
                </a:schemeClr>
              </a:solidFill>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6</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mbria" panose="02040503050406030204" pitchFamily="18" charset="0"/>
              </a:rPr>
              <a:t>It is extremely</a:t>
            </a:r>
            <a:r>
              <a:rPr lang="en-US" b="1" baseline="0" dirty="0">
                <a:latin typeface="Cambria" panose="02040503050406030204" pitchFamily="18" charset="0"/>
              </a:rPr>
              <a:t> important that you update </a:t>
            </a:r>
            <a:r>
              <a:rPr lang="en-US" b="1" dirty="0">
                <a:latin typeface="Cambria" panose="02040503050406030204" pitchFamily="18" charset="0"/>
              </a:rPr>
              <a:t>Field 212: PSSA/PASA Assessment</a:t>
            </a:r>
          </a:p>
          <a:p>
            <a:pPr marL="800100" lvl="1" indent="-342900">
              <a:buFont typeface="Arial" panose="020B0604020202020204" pitchFamily="34" charset="0"/>
              <a:buChar char="•"/>
            </a:pPr>
            <a:r>
              <a:rPr lang="en-US" dirty="0">
                <a:latin typeface="Cambria" panose="02040503050406030204" pitchFamily="18" charset="0"/>
              </a:rPr>
              <a:t>Enter </a:t>
            </a:r>
            <a:r>
              <a:rPr lang="en-US" b="1" dirty="0">
                <a:latin typeface="Cambria" panose="02040503050406030204" pitchFamily="18" charset="0"/>
              </a:rPr>
              <a:t>‘B’ (PSSA) </a:t>
            </a:r>
            <a:r>
              <a:rPr lang="en-US" dirty="0">
                <a:latin typeface="Cambria" panose="02040503050406030204" pitchFamily="18" charset="0"/>
              </a:rPr>
              <a:t>if student is taking the PSSA and needs a </a:t>
            </a:r>
            <a:r>
              <a:rPr lang="en-US" dirty="0" err="1">
                <a:latin typeface="Cambria" panose="02040503050406030204" pitchFamily="18" charset="0"/>
              </a:rPr>
              <a:t>precode</a:t>
            </a:r>
            <a:r>
              <a:rPr lang="en-US" dirty="0">
                <a:latin typeface="Cambria" panose="02040503050406030204" pitchFamily="18" charset="0"/>
              </a:rPr>
              <a:t> label</a:t>
            </a:r>
          </a:p>
          <a:p>
            <a:pPr marL="800100" lvl="1" indent="-342900">
              <a:buFont typeface="Arial" panose="020B0604020202020204" pitchFamily="34" charset="0"/>
              <a:buChar char="•"/>
            </a:pPr>
            <a:r>
              <a:rPr lang="en-US" dirty="0">
                <a:solidFill>
                  <a:schemeClr val="tx1"/>
                </a:solidFill>
                <a:latin typeface="Cambria" panose="02040503050406030204" pitchFamily="18" charset="0"/>
                <a:ea typeface="Verdana" pitchFamily="34" charset="0"/>
                <a:cs typeface="Verdana" pitchFamily="34" charset="0"/>
              </a:rPr>
              <a:t>Enter </a:t>
            </a:r>
            <a:r>
              <a:rPr lang="en-US" b="1" dirty="0">
                <a:solidFill>
                  <a:schemeClr val="tx1"/>
                </a:solidFill>
                <a:latin typeface="Cambria" panose="02040503050406030204" pitchFamily="18" charset="0"/>
                <a:ea typeface="Verdana" pitchFamily="34" charset="0"/>
                <a:cs typeface="Verdana" pitchFamily="34" charset="0"/>
              </a:rPr>
              <a:t>‘N’ for PSSA Online testers</a:t>
            </a:r>
            <a:r>
              <a:rPr lang="en-US" dirty="0">
                <a:solidFill>
                  <a:schemeClr val="tx1"/>
                </a:solidFill>
                <a:latin typeface="Cambria" panose="02040503050406030204" pitchFamily="18" charset="0"/>
                <a:ea typeface="Verdana" pitchFamily="34" charset="0"/>
                <a:cs typeface="Verdana" pitchFamily="34" charset="0"/>
              </a:rPr>
              <a:t>. These students will appear in the </a:t>
            </a:r>
            <a:r>
              <a:rPr lang="en-US" dirty="0" err="1">
                <a:solidFill>
                  <a:schemeClr val="tx1"/>
                </a:solidFill>
                <a:latin typeface="Cambria" panose="02040503050406030204" pitchFamily="18" charset="0"/>
                <a:ea typeface="Verdana" pitchFamily="34" charset="0"/>
                <a:cs typeface="Verdana" pitchFamily="34" charset="0"/>
              </a:rPr>
              <a:t>precode</a:t>
            </a:r>
            <a:r>
              <a:rPr lang="en-US" dirty="0">
                <a:solidFill>
                  <a:schemeClr val="tx1"/>
                </a:solidFill>
                <a:latin typeface="Cambria" panose="02040503050406030204" pitchFamily="18" charset="0"/>
                <a:ea typeface="Verdana" pitchFamily="34" charset="0"/>
                <a:cs typeface="Verdana" pitchFamily="34" charset="0"/>
              </a:rPr>
              <a:t> file to DRC and can be added to test sessions if needed.</a:t>
            </a:r>
          </a:p>
          <a:p>
            <a:pPr marL="800100" lvl="1" indent="-342900">
              <a:buFont typeface="Arial" panose="020B0604020202020204" pitchFamily="34" charset="0"/>
              <a:buChar char="•"/>
            </a:pPr>
            <a:r>
              <a:rPr lang="en-US" dirty="0">
                <a:solidFill>
                  <a:schemeClr val="tx1"/>
                </a:solidFill>
                <a:latin typeface="Cambria" panose="02040503050406030204" pitchFamily="18" charset="0"/>
                <a:ea typeface="Verdana" pitchFamily="34" charset="0"/>
                <a:cs typeface="Verdana" pitchFamily="34" charset="0"/>
              </a:rPr>
              <a:t>Enter </a:t>
            </a:r>
            <a:r>
              <a:rPr lang="en-US" b="1" dirty="0">
                <a:solidFill>
                  <a:schemeClr val="tx1"/>
                </a:solidFill>
                <a:latin typeface="Cambria" panose="02040503050406030204" pitchFamily="18" charset="0"/>
                <a:ea typeface="Verdana" pitchFamily="34" charset="0"/>
                <a:cs typeface="Verdana" pitchFamily="34" charset="0"/>
              </a:rPr>
              <a:t>‘A’ (PASA) </a:t>
            </a:r>
            <a:r>
              <a:rPr lang="en-US" dirty="0">
                <a:solidFill>
                  <a:schemeClr val="tx1"/>
                </a:solidFill>
                <a:latin typeface="Cambria" panose="02040503050406030204" pitchFamily="18" charset="0"/>
                <a:ea typeface="Verdana" pitchFamily="34" charset="0"/>
                <a:cs typeface="Verdana" pitchFamily="34" charset="0"/>
              </a:rPr>
              <a:t>or</a:t>
            </a:r>
            <a:r>
              <a:rPr lang="en-US" b="1" dirty="0">
                <a:solidFill>
                  <a:schemeClr val="tx1"/>
                </a:solidFill>
                <a:latin typeface="Cambria" panose="02040503050406030204" pitchFamily="18" charset="0"/>
                <a:ea typeface="Verdana" pitchFamily="34" charset="0"/>
                <a:cs typeface="Verdana" pitchFamily="34" charset="0"/>
              </a:rPr>
              <a:t> ‘M’ for PASA Online testers </a:t>
            </a:r>
            <a:r>
              <a:rPr lang="en-US" dirty="0">
                <a:solidFill>
                  <a:schemeClr val="tx1"/>
                </a:solidFill>
                <a:latin typeface="Cambria" panose="02040503050406030204" pitchFamily="18" charset="0"/>
                <a:ea typeface="Verdana" pitchFamily="34" charset="0"/>
                <a:cs typeface="Verdana" pitchFamily="34" charset="0"/>
              </a:rPr>
              <a:t>if the student is taking the PASA. There are no </a:t>
            </a:r>
            <a:r>
              <a:rPr lang="en-US" dirty="0" err="1">
                <a:solidFill>
                  <a:schemeClr val="tx1"/>
                </a:solidFill>
                <a:latin typeface="Cambria" panose="02040503050406030204" pitchFamily="18" charset="0"/>
                <a:ea typeface="Verdana" pitchFamily="34" charset="0"/>
                <a:cs typeface="Verdana" pitchFamily="34" charset="0"/>
              </a:rPr>
              <a:t>precode</a:t>
            </a:r>
            <a:r>
              <a:rPr lang="en-US" dirty="0">
                <a:solidFill>
                  <a:schemeClr val="tx1"/>
                </a:solidFill>
                <a:latin typeface="Cambria" panose="02040503050406030204" pitchFamily="18" charset="0"/>
                <a:ea typeface="Verdana" pitchFamily="34" charset="0"/>
                <a:cs typeface="Verdana" pitchFamily="34" charset="0"/>
              </a:rPr>
              <a:t> labels, but the data will be tracked.</a:t>
            </a:r>
          </a:p>
          <a:p>
            <a:pPr marL="800100" lvl="1" indent="-342900">
              <a:buFont typeface="Arial" panose="020B0604020202020204" pitchFamily="34" charset="0"/>
              <a:buChar char="•"/>
            </a:pPr>
            <a:r>
              <a:rPr lang="en-US" dirty="0">
                <a:solidFill>
                  <a:schemeClr val="tx1"/>
                </a:solidFill>
                <a:latin typeface="Cambria" panose="02040503050406030204" pitchFamily="18" charset="0"/>
                <a:ea typeface="Verdana" pitchFamily="34" charset="0"/>
                <a:cs typeface="Verdana" pitchFamily="34" charset="0"/>
              </a:rPr>
              <a:t>Enter </a:t>
            </a:r>
            <a:r>
              <a:rPr lang="en-US" b="1" dirty="0">
                <a:solidFill>
                  <a:schemeClr val="tx1"/>
                </a:solidFill>
                <a:latin typeface="Cambria" panose="02040503050406030204" pitchFamily="18" charset="0"/>
                <a:ea typeface="Verdana" pitchFamily="34" charset="0"/>
                <a:cs typeface="Verdana" pitchFamily="34" charset="0"/>
              </a:rPr>
              <a:t>‘I’ (not participating) </a:t>
            </a:r>
            <a:r>
              <a:rPr lang="en-US" dirty="0">
                <a:solidFill>
                  <a:schemeClr val="tx1"/>
                </a:solidFill>
                <a:latin typeface="Cambria" panose="02040503050406030204" pitchFamily="18" charset="0"/>
                <a:ea typeface="Verdana" pitchFamily="34" charset="0"/>
                <a:cs typeface="Verdana" pitchFamily="34" charset="0"/>
              </a:rPr>
              <a:t>if the student is not eligible to take the PSSA or PASA.</a:t>
            </a:r>
          </a:p>
          <a:p>
            <a:pPr marL="914400" lvl="2" indent="0">
              <a:buFont typeface="Arial" panose="020B0604020202020204" pitchFamily="34" charset="0"/>
              <a:buNone/>
            </a:pPr>
            <a:endParaRPr lang="en-US" sz="1200" dirty="0">
              <a:solidFill>
                <a:schemeClr val="tx1"/>
              </a:solidFill>
              <a:latin typeface="Cambria" panose="02040503050406030204" pitchFamily="18" charset="0"/>
              <a:ea typeface="Verdana" pitchFamily="34" charset="0"/>
              <a:cs typeface="Verdana" pitchFamily="34" charset="0"/>
            </a:endParaRPr>
          </a:p>
          <a:p>
            <a:r>
              <a:rPr lang="en-US" altLang="en-US" sz="1000" dirty="0"/>
              <a:t>Special Case: The IU is responsible for the students in the IU classroom housed outside the IU even if that IU classroom is in a district building. </a:t>
            </a:r>
          </a:p>
          <a:p>
            <a:r>
              <a:rPr lang="en-US" altLang="en-US" sz="1000" dirty="0"/>
              <a:t>The IU classroom will use the labels sent to the IU.  </a:t>
            </a:r>
          </a:p>
          <a:p>
            <a:r>
              <a:rPr lang="en-US" altLang="en-US" sz="1000" dirty="0"/>
              <a:t>If there are no labels, the students’ booklets will have to be hand bubbled.  The IU classroom students should be bubbled with the AUN of the sending district of residence school. </a:t>
            </a:r>
          </a:p>
          <a:p>
            <a:pPr marL="171450" indent="-171450">
              <a:spcBef>
                <a:spcPts val="0"/>
              </a:spcBef>
              <a:buFont typeface="Arial" panose="020B0604020202020204" pitchFamily="34" charset="0"/>
              <a:buChar char="•"/>
            </a:pPr>
            <a:endParaRPr lang="en-US" sz="1000"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7</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a:t>
            </a:r>
            <a:r>
              <a:rPr lang="en-US" b="1" baseline="0" dirty="0"/>
              <a:t>demographics </a:t>
            </a:r>
            <a:r>
              <a:rPr lang="en-US" baseline="0" dirty="0"/>
              <a:t>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a:t>
            </a:r>
          </a:p>
          <a:p>
            <a:endParaRPr lang="en-US" baseline="0" dirty="0"/>
          </a:p>
          <a:p>
            <a:pPr marL="0" indent="0">
              <a:buFont typeface="Arial" panose="020B0604020202020204" pitchFamily="34" charset="0"/>
              <a:buNone/>
              <a:defRPr/>
            </a:pPr>
            <a:r>
              <a:rPr lang="en-US" sz="1100" dirty="0">
                <a:latin typeface="Cambria" panose="02040503050406030204" pitchFamily="18" charset="0"/>
              </a:rPr>
              <a:t>We use State, LEA, and School Entry data fields to help identify Full Academic Year.  The date in these fields cannot be a future date and must be in logical order.  </a:t>
            </a:r>
            <a:r>
              <a:rPr lang="en-US" baseline="0" dirty="0"/>
              <a:t>For more information on these fields please see PIMS Manual Volume 1.  </a:t>
            </a:r>
          </a:p>
          <a:p>
            <a:endParaRPr lang="en-US" baseline="0" dirty="0"/>
          </a:p>
          <a:p>
            <a:pPr marL="0" indent="0">
              <a:buFont typeface="Arial" panose="020B0604020202020204" pitchFamily="34" charset="0"/>
              <a:buNone/>
            </a:pPr>
            <a:r>
              <a:rPr lang="en-US" sz="1100" dirty="0">
                <a:latin typeface="Cambria" panose="02040503050406030204" pitchFamily="18" charset="0"/>
              </a:rPr>
              <a:t>The following fields will be utilized during attribution.  Please review them for accuracy.</a:t>
            </a:r>
          </a:p>
          <a:p>
            <a:pPr marL="0" indent="0">
              <a:buFont typeface="Arial" panose="020B0604020202020204" pitchFamily="34" charset="0"/>
              <a:buNone/>
            </a:pPr>
            <a:r>
              <a:rPr lang="en-US" sz="1100" dirty="0">
                <a:latin typeface="Cambria" panose="02040503050406030204" pitchFamily="18" charset="0"/>
              </a:rPr>
              <a:t>Field 117 – District Code of Residence (Appendix N of the PIMS Manual Volume 2)</a:t>
            </a:r>
          </a:p>
          <a:p>
            <a:pPr marL="0" lvl="2" indent="0">
              <a:buFont typeface="Arial" panose="020B0604020202020204" pitchFamily="34" charset="0"/>
              <a:buNone/>
            </a:pPr>
            <a:r>
              <a:rPr lang="en-US" sz="1100" dirty="0">
                <a:latin typeface="Cambria" panose="02040503050406030204" pitchFamily="18" charset="0"/>
              </a:rPr>
              <a:t>Field 165 – Location Code of Residence is also utilized during attribution. </a:t>
            </a:r>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8</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r>
              <a:rPr lang="en-US" sz="1200" dirty="0">
                <a:latin typeface="Cambria" panose="02040503050406030204" pitchFamily="18" charset="0"/>
                <a:ea typeface="Verdana" pitchFamily="34" charset="0"/>
                <a:cs typeface="Arial" panose="020B0604020202020204" pitchFamily="34" charset="0"/>
              </a:rPr>
              <a:t>A student’s </a:t>
            </a:r>
            <a:r>
              <a:rPr lang="en-US" sz="1200" dirty="0" err="1">
                <a:latin typeface="Cambria" panose="02040503050406030204" pitchFamily="18" charset="0"/>
                <a:ea typeface="Verdana" pitchFamily="34" charset="0"/>
                <a:cs typeface="Arial" panose="020B0604020202020204" pitchFamily="34" charset="0"/>
              </a:rPr>
              <a:t>PAsecureID</a:t>
            </a:r>
            <a:r>
              <a:rPr lang="en-US" sz="12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1200" u="sng" dirty="0">
                <a:latin typeface="Cambria" panose="02040503050406030204" pitchFamily="18" charset="0"/>
                <a:ea typeface="Verdana" pitchFamily="34" charset="0"/>
                <a:cs typeface="Arial" panose="020B0604020202020204" pitchFamily="34" charset="0"/>
              </a:rPr>
              <a:t>deduplicate</a:t>
            </a:r>
            <a:r>
              <a:rPr lang="en-US" sz="1200" dirty="0">
                <a:latin typeface="Cambria" panose="02040503050406030204" pitchFamily="18" charset="0"/>
                <a:ea typeface="Verdana" pitchFamily="34" charset="0"/>
                <a:cs typeface="Arial" panose="020B0604020202020204" pitchFamily="34" charset="0"/>
              </a:rPr>
              <a:t> the students:</a:t>
            </a:r>
            <a:r>
              <a:rPr lang="en-US" altLang="en-US" u="none" baseline="0" dirty="0"/>
              <a:t>   Please review these student scenarios to determine proper attribution. </a:t>
            </a:r>
            <a:endParaRPr lang="en-US" altLang="en-US" baseline="0" dirty="0"/>
          </a:p>
          <a:p>
            <a:pPr marL="171450" indent="-171450">
              <a:buFont typeface="Arial" panose="020B0604020202020204" pitchFamily="34" charset="0"/>
              <a:buChar char="•"/>
            </a:pPr>
            <a:endParaRPr lang="en-US" altLang="en-US" dirty="0"/>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9</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451194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06D723B-AED9-45E8-A186-A622E988EED4}" type="slidenum">
              <a:rPr lang="en-US"/>
              <a:pPr>
                <a:defRPr/>
              </a:pPr>
              <a:t>‹#›</a:t>
            </a:fld>
            <a:endParaRPr lang="en-US" dirty="0"/>
          </a:p>
        </p:txBody>
      </p:sp>
    </p:spTree>
    <p:extLst>
      <p:ext uri="{BB962C8B-B14F-4D97-AF65-F5344CB8AC3E}">
        <p14:creationId xmlns:p14="http://schemas.microsoft.com/office/powerpoint/2010/main" val="1941060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A8729F6-149C-4525-AD7F-1505B2C4D81E}" type="slidenum">
              <a:rPr lang="en-US"/>
              <a:pPr>
                <a:defRPr/>
              </a:pPr>
              <a:t>‹#›</a:t>
            </a:fld>
            <a:endParaRPr lang="en-US" dirty="0"/>
          </a:p>
        </p:txBody>
      </p:sp>
    </p:spTree>
    <p:extLst>
      <p:ext uri="{BB962C8B-B14F-4D97-AF65-F5344CB8AC3E}">
        <p14:creationId xmlns:p14="http://schemas.microsoft.com/office/powerpoint/2010/main" val="3325339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665CE0C-5FA5-4634-A0F4-F42B1D14E7B7}" type="slidenum">
              <a:rPr lang="en-US"/>
              <a:pPr>
                <a:defRPr/>
              </a:pPr>
              <a:t>‹#›</a:t>
            </a:fld>
            <a:endParaRPr lang="en-US" dirty="0"/>
          </a:p>
        </p:txBody>
      </p:sp>
    </p:spTree>
    <p:extLst>
      <p:ext uri="{BB962C8B-B14F-4D97-AF65-F5344CB8AC3E}">
        <p14:creationId xmlns:p14="http://schemas.microsoft.com/office/powerpoint/2010/main" val="2278570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06D723B-AED9-45E8-A186-A622E988EED4}" type="slidenum">
              <a:rPr lang="en-US" smtClean="0"/>
              <a:pPr>
                <a:defRPr/>
              </a:pPr>
              <a:t>‹#›</a:t>
            </a:fld>
            <a:endParaRPr lang="en-US" dirty="0"/>
          </a:p>
        </p:txBody>
      </p:sp>
    </p:spTree>
    <p:extLst>
      <p:ext uri="{BB962C8B-B14F-4D97-AF65-F5344CB8AC3E}">
        <p14:creationId xmlns:p14="http://schemas.microsoft.com/office/powerpoint/2010/main" val="3419955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EFB4D45-639A-49B8-889C-D3191CC7DF87}" type="slidenum">
              <a:rPr lang="en-US" smtClean="0"/>
              <a:pPr>
                <a:defRPr/>
              </a:pPr>
              <a:t>‹#›</a:t>
            </a:fld>
            <a:endParaRPr lang="en-US" dirty="0"/>
          </a:p>
        </p:txBody>
      </p:sp>
    </p:spTree>
    <p:extLst>
      <p:ext uri="{BB962C8B-B14F-4D97-AF65-F5344CB8AC3E}">
        <p14:creationId xmlns:p14="http://schemas.microsoft.com/office/powerpoint/2010/main" val="1753132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C7D1BCD-6256-4B70-BBFF-5832FC900356}" type="slidenum">
              <a:rPr lang="en-US" smtClean="0"/>
              <a:pPr>
                <a:defRPr/>
              </a:pPr>
              <a:t>‹#›</a:t>
            </a:fld>
            <a:endParaRPr lang="en-US" dirty="0"/>
          </a:p>
        </p:txBody>
      </p:sp>
    </p:spTree>
    <p:extLst>
      <p:ext uri="{BB962C8B-B14F-4D97-AF65-F5344CB8AC3E}">
        <p14:creationId xmlns:p14="http://schemas.microsoft.com/office/powerpoint/2010/main" val="2424618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E3271645-C24D-477B-9B3D-790EFF6D8207}" type="slidenum">
              <a:rPr lang="en-US" smtClean="0"/>
              <a:pPr>
                <a:defRPr/>
              </a:pPr>
              <a:t>‹#›</a:t>
            </a:fld>
            <a:endParaRPr lang="en-US" dirty="0"/>
          </a:p>
        </p:txBody>
      </p:sp>
    </p:spTree>
    <p:extLst>
      <p:ext uri="{BB962C8B-B14F-4D97-AF65-F5344CB8AC3E}">
        <p14:creationId xmlns:p14="http://schemas.microsoft.com/office/powerpoint/2010/main" val="2235588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54F8CEB1-75D3-4A30-981E-32016162B2EC}" type="slidenum">
              <a:rPr lang="en-US" smtClean="0"/>
              <a:pPr>
                <a:defRPr/>
              </a:pPr>
              <a:t>‹#›</a:t>
            </a:fld>
            <a:endParaRPr lang="en-US" dirty="0"/>
          </a:p>
        </p:txBody>
      </p:sp>
    </p:spTree>
    <p:extLst>
      <p:ext uri="{BB962C8B-B14F-4D97-AF65-F5344CB8AC3E}">
        <p14:creationId xmlns:p14="http://schemas.microsoft.com/office/powerpoint/2010/main" val="1946595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916A14A7-B8CB-434B-9498-A098E604D669}" type="slidenum">
              <a:rPr lang="en-US" smtClean="0"/>
              <a:pPr>
                <a:defRPr/>
              </a:pPr>
              <a:t>‹#›</a:t>
            </a:fld>
            <a:endParaRPr lang="en-US" dirty="0"/>
          </a:p>
        </p:txBody>
      </p:sp>
    </p:spTree>
    <p:extLst>
      <p:ext uri="{BB962C8B-B14F-4D97-AF65-F5344CB8AC3E}">
        <p14:creationId xmlns:p14="http://schemas.microsoft.com/office/powerpoint/2010/main" val="24771175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C1E265AC-7DDD-485E-BCA6-53AA3B9FEC87}" type="slidenum">
              <a:rPr lang="en-US" smtClean="0"/>
              <a:pPr>
                <a:defRPr/>
              </a:pPr>
              <a:t>‹#›</a:t>
            </a:fld>
            <a:endParaRPr lang="en-US" dirty="0"/>
          </a:p>
        </p:txBody>
      </p:sp>
    </p:spTree>
    <p:extLst>
      <p:ext uri="{BB962C8B-B14F-4D97-AF65-F5344CB8AC3E}">
        <p14:creationId xmlns:p14="http://schemas.microsoft.com/office/powerpoint/2010/main" val="2092263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262F6A1-9372-4F12-B7F2-F8FF032CDCA8}" type="slidenum">
              <a:rPr lang="en-US" smtClean="0"/>
              <a:pPr>
                <a:defRPr/>
              </a:pPr>
              <a:t>‹#›</a:t>
            </a:fld>
            <a:endParaRPr lang="en-US" dirty="0"/>
          </a:p>
        </p:txBody>
      </p:sp>
    </p:spTree>
    <p:extLst>
      <p:ext uri="{BB962C8B-B14F-4D97-AF65-F5344CB8AC3E}">
        <p14:creationId xmlns:p14="http://schemas.microsoft.com/office/powerpoint/2010/main" val="738553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EFB4D45-639A-49B8-889C-D3191CC7DF87}" type="slidenum">
              <a:rPr lang="en-US"/>
              <a:pPr>
                <a:defRPr/>
              </a:pPr>
              <a:t>‹#›</a:t>
            </a:fld>
            <a:endParaRPr lang="en-US" dirty="0"/>
          </a:p>
        </p:txBody>
      </p:sp>
    </p:spTree>
    <p:extLst>
      <p:ext uri="{BB962C8B-B14F-4D97-AF65-F5344CB8AC3E}">
        <p14:creationId xmlns:p14="http://schemas.microsoft.com/office/powerpoint/2010/main" val="855752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E5F6179-9DDB-486E-BD8F-4759A6871A05}" type="slidenum">
              <a:rPr lang="en-US" smtClean="0"/>
              <a:pPr>
                <a:defRPr/>
              </a:pPr>
              <a:t>‹#›</a:t>
            </a:fld>
            <a:endParaRPr lang="en-US" dirty="0"/>
          </a:p>
        </p:txBody>
      </p:sp>
    </p:spTree>
    <p:extLst>
      <p:ext uri="{BB962C8B-B14F-4D97-AF65-F5344CB8AC3E}">
        <p14:creationId xmlns:p14="http://schemas.microsoft.com/office/powerpoint/2010/main" val="34453045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A8729F6-149C-4525-AD7F-1505B2C4D81E}" type="slidenum">
              <a:rPr lang="en-US" smtClean="0"/>
              <a:pPr>
                <a:defRPr/>
              </a:pPr>
              <a:t>‹#›</a:t>
            </a:fld>
            <a:endParaRPr lang="en-US" dirty="0"/>
          </a:p>
        </p:txBody>
      </p:sp>
    </p:spTree>
    <p:extLst>
      <p:ext uri="{BB962C8B-B14F-4D97-AF65-F5344CB8AC3E}">
        <p14:creationId xmlns:p14="http://schemas.microsoft.com/office/powerpoint/2010/main" val="32186442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665CE0C-5FA5-4634-A0F4-F42B1D14E7B7}" type="slidenum">
              <a:rPr lang="en-US" smtClean="0"/>
              <a:pPr>
                <a:defRPr/>
              </a:pPr>
              <a:t>‹#›</a:t>
            </a:fld>
            <a:endParaRPr lang="en-US" dirty="0"/>
          </a:p>
        </p:txBody>
      </p:sp>
    </p:spTree>
    <p:extLst>
      <p:ext uri="{BB962C8B-B14F-4D97-AF65-F5344CB8AC3E}">
        <p14:creationId xmlns:p14="http://schemas.microsoft.com/office/powerpoint/2010/main" val="1676498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676400"/>
            <a:ext cx="77724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r>
              <a:rPr lang="en-US" noProof="0" dirty="0"/>
              <a:t>Click icon to add table</a:t>
            </a:r>
          </a:p>
        </p:txBody>
      </p:sp>
    </p:spTree>
    <p:extLst>
      <p:ext uri="{BB962C8B-B14F-4D97-AF65-F5344CB8AC3E}">
        <p14:creationId xmlns:p14="http://schemas.microsoft.com/office/powerpoint/2010/main" val="326361214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070961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7331786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411619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0410125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619313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7489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C7D1BCD-6256-4B70-BBFF-5832FC900356}" type="slidenum">
              <a:rPr lang="en-US"/>
              <a:pPr>
                <a:defRPr/>
              </a:pPr>
              <a:t>‹#›</a:t>
            </a:fld>
            <a:endParaRPr lang="en-US" dirty="0"/>
          </a:p>
        </p:txBody>
      </p:sp>
    </p:spTree>
    <p:extLst>
      <p:ext uri="{BB962C8B-B14F-4D97-AF65-F5344CB8AC3E}">
        <p14:creationId xmlns:p14="http://schemas.microsoft.com/office/powerpoint/2010/main" val="41509056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8781980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6857018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247401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77343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571727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3271645-C24D-477B-9B3D-790EFF6D8207}" type="slidenum">
              <a:rPr lang="en-US"/>
              <a:pPr>
                <a:defRPr/>
              </a:pPr>
              <a:t>‹#›</a:t>
            </a:fld>
            <a:endParaRPr lang="en-US" dirty="0"/>
          </a:p>
        </p:txBody>
      </p:sp>
    </p:spTree>
    <p:extLst>
      <p:ext uri="{BB962C8B-B14F-4D97-AF65-F5344CB8AC3E}">
        <p14:creationId xmlns:p14="http://schemas.microsoft.com/office/powerpoint/2010/main" val="118916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54F8CEB1-75D3-4A30-981E-32016162B2EC}" type="slidenum">
              <a:rPr lang="en-US"/>
              <a:pPr>
                <a:defRPr/>
              </a:pPr>
              <a:t>‹#›</a:t>
            </a:fld>
            <a:endParaRPr lang="en-US" dirty="0"/>
          </a:p>
        </p:txBody>
      </p:sp>
    </p:spTree>
    <p:extLst>
      <p:ext uri="{BB962C8B-B14F-4D97-AF65-F5344CB8AC3E}">
        <p14:creationId xmlns:p14="http://schemas.microsoft.com/office/powerpoint/2010/main" val="106755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16A14A7-B8CB-434B-9498-A098E604D669}" type="slidenum">
              <a:rPr lang="en-US"/>
              <a:pPr>
                <a:defRPr/>
              </a:pPr>
              <a:t>‹#›</a:t>
            </a:fld>
            <a:endParaRPr lang="en-US" dirty="0"/>
          </a:p>
        </p:txBody>
      </p:sp>
    </p:spTree>
    <p:extLst>
      <p:ext uri="{BB962C8B-B14F-4D97-AF65-F5344CB8AC3E}">
        <p14:creationId xmlns:p14="http://schemas.microsoft.com/office/powerpoint/2010/main" val="152582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1E265AC-7DDD-485E-BCA6-53AA3B9FEC87}" type="slidenum">
              <a:rPr lang="en-US"/>
              <a:pPr>
                <a:defRPr/>
              </a:pPr>
              <a:t>‹#›</a:t>
            </a:fld>
            <a:endParaRPr lang="en-US" dirty="0"/>
          </a:p>
        </p:txBody>
      </p:sp>
    </p:spTree>
    <p:extLst>
      <p:ext uri="{BB962C8B-B14F-4D97-AF65-F5344CB8AC3E}">
        <p14:creationId xmlns:p14="http://schemas.microsoft.com/office/powerpoint/2010/main" val="193822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262F6A1-9372-4F12-B7F2-F8FF032CDCA8}" type="slidenum">
              <a:rPr lang="en-US"/>
              <a:pPr>
                <a:defRPr/>
              </a:pPr>
              <a:t>‹#›</a:t>
            </a:fld>
            <a:endParaRPr lang="en-US" dirty="0"/>
          </a:p>
        </p:txBody>
      </p:sp>
    </p:spTree>
    <p:extLst>
      <p:ext uri="{BB962C8B-B14F-4D97-AF65-F5344CB8AC3E}">
        <p14:creationId xmlns:p14="http://schemas.microsoft.com/office/powerpoint/2010/main" val="897680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E5F6179-9DDB-486E-BD8F-4759A6871A05}" type="slidenum">
              <a:rPr lang="en-US"/>
              <a:pPr>
                <a:defRPr/>
              </a:pPr>
              <a:t>‹#›</a:t>
            </a:fld>
            <a:endParaRPr lang="en-US" dirty="0"/>
          </a:p>
        </p:txBody>
      </p:sp>
    </p:spTree>
    <p:extLst>
      <p:ext uri="{BB962C8B-B14F-4D97-AF65-F5344CB8AC3E}">
        <p14:creationId xmlns:p14="http://schemas.microsoft.com/office/powerpoint/2010/main" val="34331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3B80C2E-04A8-4E6C-895C-FB3BB6BD4BAA}" type="slidenum">
              <a:rPr lang="en-US"/>
              <a:pPr>
                <a:defRPr/>
              </a:pPr>
              <a:t>‹#›</a:t>
            </a:fld>
            <a:endParaRPr lang="en-US" dirty="0"/>
          </a:p>
        </p:txBody>
      </p:sp>
      <p:sp>
        <p:nvSpPr>
          <p:cNvPr id="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3B80C2E-04A8-4E6C-895C-FB3BB6BD4BAA}" type="slidenum">
              <a:rPr lang="en-US" smtClean="0"/>
              <a:pPr>
                <a:defRPr/>
              </a:pPr>
              <a:t>‹#›</a:t>
            </a:fld>
            <a:endParaRPr lang="en-US" dirty="0"/>
          </a:p>
        </p:txBody>
      </p:sp>
    </p:spTree>
    <p:extLst>
      <p:ext uri="{BB962C8B-B14F-4D97-AF65-F5344CB8AC3E}">
        <p14:creationId xmlns:p14="http://schemas.microsoft.com/office/powerpoint/2010/main" val="2523095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9E1D4-F289-4EAC-966B-34A23BDD66DC}" type="datetimeFigureOut">
              <a:rPr lang="en-US" smtClean="0"/>
              <a:t>11/13/2019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0D63E-D0EA-47B0-AF5B-45146CE78640}" type="slidenum">
              <a:rPr lang="en-US" smtClean="0"/>
              <a:t>‹#›</a:t>
            </a:fld>
            <a:endParaRPr lang="en-US" dirty="0"/>
          </a:p>
        </p:txBody>
      </p:sp>
    </p:spTree>
    <p:extLst>
      <p:ext uri="{BB962C8B-B14F-4D97-AF65-F5344CB8AC3E}">
        <p14:creationId xmlns:p14="http://schemas.microsoft.com/office/powerpoint/2010/main" val="282234586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pimsreports.state.pa.us/Cognos10/cgi-bin/cognosisapi.dll?b_action=xts.run&amp;m=portal/cc.xts&amp;m_folder=i62C36138F3184660AE8724CC6785A17A" TargetMode="External"/><Relationship Id="rId2" Type="http://schemas.openxmlformats.org/officeDocument/2006/relationships/notesSlide" Target="../notesSlides/notesSlide11.xml"/><Relationship Id="rId1" Type="http://schemas.openxmlformats.org/officeDocument/2006/relationships/slideLayout" Target="../slideLayouts/slideLayout18.xml"/><Relationship Id="rId6" Type="http://schemas.openxmlformats.org/officeDocument/2006/relationships/hyperlink" Target="https://www.pimsreports.state.pa.us/Cognos10/cgi-bin/cognosisapi.dll?b_action=xts.run&amp;m=portal/cc.xts&amp;m_folder=i4A1711D2248049E79B970B6408F5663B" TargetMode="External"/><Relationship Id="rId5" Type="http://schemas.openxmlformats.org/officeDocument/2006/relationships/hyperlink" Target="https://www.pimsreports.state.pa.us/Cognos10/cgi-bin/cognosisapi.dll?b_action=xts.run&amp;m=portal/cc.xts&amp;m_folder=i748BCD2543684A0483F4A0C7B090176C"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education.pa.gov/DataAndReporting/PIMS"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hyperlink" Target="https://www.education.pa.gov/K-12/ESSA/FutureReady" TargetMode="External"/><Relationship Id="rId5" Type="http://schemas.openxmlformats.org/officeDocument/2006/relationships/hyperlink" Target="http://www.education.pa.gov/pas" TargetMode="Externa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png"/><Relationship Id="rId7" Type="http://schemas.openxmlformats.org/officeDocument/2006/relationships/diagramQuickStyle" Target="../diagrams/quickStyle4.xm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2.png"/><Relationship Id="rId9" Type="http://schemas.microsoft.com/office/2007/relationships/diagramDrawing" Target="../diagrams/drawing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hyperlink" Target="http://www.education.pa.gov/"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2.png"/><Relationship Id="rId7" Type="http://schemas.openxmlformats.org/officeDocument/2006/relationships/diagramQuickStyle" Target="../diagrams/quickStyle3.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1.png"/><Relationship Id="rId9" Type="http://schemas.microsoft.com/office/2007/relationships/diagramDrawing" Target="../diagrams/drawing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descr="Precodes for the&#10;Keystone Exams&#10;"/>
          <p:cNvSpPr txBox="1">
            <a:spLocks noGrp="1"/>
          </p:cNvSpPr>
          <p:nvPr>
            <p:ph type="title" idx="4294967295"/>
          </p:nvPr>
        </p:nvSpPr>
        <p:spPr bwMode="auto">
          <a:xfrm>
            <a:off x="1333500" y="1752600"/>
            <a:ext cx="6477000" cy="33528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400" b="0" i="0" u="none" strike="noStrike" kern="1200" cap="none" spc="0" normalizeH="0" baseline="0" noProof="0" dirty="0" err="1">
                <a:ln>
                  <a:noFill/>
                </a:ln>
                <a:solidFill>
                  <a:schemeClr val="tx1"/>
                </a:solidFill>
                <a:effectLst/>
                <a:uLnTx/>
                <a:uFillTx/>
                <a:latin typeface="Cambria" panose="02040503050406030204" pitchFamily="18" charset="0"/>
                <a:ea typeface="Verdana" pitchFamily="34" charset="0"/>
                <a:cs typeface="Verdana" pitchFamily="34" charset="0"/>
              </a:rPr>
              <a:t>Precodes</a:t>
            </a: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 </a:t>
            </a:r>
            <a:b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b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for PSSA</a:t>
            </a:r>
            <a:b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b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Quick Tips</a:t>
            </a:r>
            <a:b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br>
            <a:endPar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endParaRPr>
          </a:p>
        </p:txBody>
      </p:sp>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10</a:t>
            </a:fld>
            <a:endParaRPr lang="en-US" altLang="en-US" sz="1400" dirty="0"/>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graphicFrame>
        <p:nvGraphicFramePr>
          <p:cNvPr id="10" name="Table 9" descr="Here are listed a few more of PDE’s deduplication rules for attribution.  Please watch the full version of PSSA Exam Precodes webinar or consult the Assessment How-To Guide for more details.  &#10;&#10;Note: Because all students in grades 3-8 must be assessed, if only an “I” value in field 212 is found, the student will still be sent to the testing vendor and a precode label will be generated according to deduplication rules.  ">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4176841627"/>
              </p:ext>
            </p:extLst>
          </p:nvPr>
        </p:nvGraphicFramePr>
        <p:xfrm>
          <a:off x="498021" y="1416322"/>
          <a:ext cx="8229600" cy="3013890"/>
        </p:xfrm>
        <a:graphic>
          <a:graphicData uri="http://schemas.openxmlformats.org/drawingml/2006/table">
            <a:tbl>
              <a:tblPr firstRow="1" bandRow="1">
                <a:tableStyleId>{5202B0CA-FC54-4496-8BCA-5EF66A818D29}</a:tableStyleId>
              </a:tblPr>
              <a:tblGrid>
                <a:gridCol w="4118600">
                  <a:extLst>
                    <a:ext uri="{9D8B030D-6E8A-4147-A177-3AD203B41FA5}">
                      <a16:colId xmlns:a16="http://schemas.microsoft.com/office/drawing/2014/main" val="623196184"/>
                    </a:ext>
                  </a:extLst>
                </a:gridCol>
                <a:gridCol w="4111000">
                  <a:extLst>
                    <a:ext uri="{9D8B030D-6E8A-4147-A177-3AD203B41FA5}">
                      <a16:colId xmlns:a16="http://schemas.microsoft.com/office/drawing/2014/main" val="1702457716"/>
                    </a:ext>
                  </a:extLst>
                </a:gridCol>
              </a:tblGrid>
              <a:tr h="0">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623025">
                <a:tc>
                  <a:txBody>
                    <a:bodyPr/>
                    <a:lstStyle/>
                    <a:p>
                      <a:r>
                        <a:rPr lang="en-US" sz="1400" dirty="0"/>
                        <a:t>one approved private school and one or more SDs/CSs/CTCs, </a:t>
                      </a:r>
                      <a:endParaRPr lang="en-US" sz="1400" b="0" dirty="0">
                        <a:solidFill>
                          <a:schemeClr val="tx1"/>
                        </a:solidFill>
                        <a:latin typeface="+mn-lt"/>
                      </a:endParaRPr>
                    </a:p>
                  </a:txBody>
                  <a:tcPr/>
                </a:tc>
                <a:tc>
                  <a:txBody>
                    <a:bodyPr/>
                    <a:lstStyle/>
                    <a:p>
                      <a:r>
                        <a:rPr lang="en-US" sz="1400" dirty="0"/>
                        <a:t>the approved private school will be used.</a:t>
                      </a:r>
                      <a:endParaRPr lang="en-US" sz="1400" b="0" dirty="0">
                        <a:solidFill>
                          <a:schemeClr val="tx1"/>
                        </a:solidFill>
                        <a:latin typeface="+mn-lt"/>
                      </a:endParaRPr>
                    </a:p>
                  </a:txBody>
                  <a:tcPr/>
                </a:tc>
                <a:extLst>
                  <a:ext uri="{0D108BD9-81ED-4DB2-BD59-A6C34878D82A}">
                    <a16:rowId xmlns:a16="http://schemas.microsoft.com/office/drawing/2014/main" val="2554957166"/>
                  </a:ext>
                </a:extLst>
              </a:tr>
              <a:tr h="623025">
                <a:tc>
                  <a:txBody>
                    <a:bodyPr/>
                    <a:lstStyle/>
                    <a:p>
                      <a:r>
                        <a:rPr lang="en-US" sz="1400" dirty="0"/>
                        <a:t>one private residential rehabilitation institution and one or more LEAs,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private residential rehabilitation institution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435726318"/>
                  </a:ext>
                </a:extLst>
              </a:tr>
              <a:tr h="509005">
                <a:tc>
                  <a:txBody>
                    <a:bodyPr/>
                    <a:lstStyle/>
                    <a:p>
                      <a:r>
                        <a:rPr lang="en-US" sz="1400" dirty="0"/>
                        <a:t>multiple school districts,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If field 1 = field 217, that LEA’s record will be used.  If both LEA’s have field 1 = field 217, then the district with the latest LEA entry date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378476233"/>
                  </a:ext>
                </a:extLst>
              </a:tr>
              <a:tr h="509005">
                <a:tc>
                  <a:txBody>
                    <a:bodyPr/>
                    <a:lstStyle/>
                    <a:p>
                      <a:r>
                        <a:rPr lang="en-US" sz="1400" dirty="0"/>
                        <a:t>multiple charter schools, </a:t>
                      </a:r>
                      <a:endParaRPr lang="en-US" sz="1400" b="0" dirty="0">
                        <a:solidFill>
                          <a:schemeClr val="tx1"/>
                        </a:solidFill>
                        <a:latin typeface="+mn-lt"/>
                      </a:endParaRPr>
                    </a:p>
                  </a:txBody>
                  <a:tcPr/>
                </a:tc>
                <a:tc>
                  <a:txBody>
                    <a:bodyPr/>
                    <a:lstStyle/>
                    <a:p>
                      <a:r>
                        <a:rPr lang="en-US" sz="1400" dirty="0"/>
                        <a:t>If field 1 = field 217, that LEA’s record will be used.  If both LEA’s have field 1 = field 217, then the charter school with the latest LEA entry date will be used.</a:t>
                      </a:r>
                      <a:endParaRPr lang="en-US" sz="1400" b="0" dirty="0">
                        <a:solidFill>
                          <a:schemeClr val="tx1"/>
                        </a:solidFill>
                        <a:latin typeface="+mn-lt"/>
                      </a:endParaRPr>
                    </a:p>
                  </a:txBody>
                  <a:tcPr/>
                </a:tc>
                <a:extLst>
                  <a:ext uri="{0D108BD9-81ED-4DB2-BD59-A6C34878D82A}">
                    <a16:rowId xmlns:a16="http://schemas.microsoft.com/office/drawing/2014/main" val="2898373075"/>
                  </a:ext>
                </a:extLst>
              </a:tr>
            </a:tbl>
          </a:graphicData>
        </a:graphic>
      </p:graphicFrame>
      <p:sp>
        <p:nvSpPr>
          <p:cNvPr id="2" name="Title 1">
            <a:extLst>
              <a:ext uri="{FF2B5EF4-FFF2-40B4-BE49-F238E27FC236}">
                <a16:creationId xmlns:a16="http://schemas.microsoft.com/office/drawing/2014/main" id="{ED8E26BB-6571-4105-9F64-1F067D8B4D82}"/>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2</a:t>
            </a:r>
          </a:p>
        </p:txBody>
      </p:sp>
      <p:sp>
        <p:nvSpPr>
          <p:cNvPr id="3" name="TextBox 2">
            <a:extLst>
              <a:ext uri="{FF2B5EF4-FFF2-40B4-BE49-F238E27FC236}">
                <a16:creationId xmlns:a16="http://schemas.microsoft.com/office/drawing/2014/main" id="{96D12D6F-4663-45B0-94E2-F9EC1E2269BB}"/>
              </a:ext>
            </a:extLst>
          </p:cNvPr>
          <p:cNvSpPr txBox="1"/>
          <p:nvPr/>
        </p:nvSpPr>
        <p:spPr>
          <a:xfrm>
            <a:off x="685800" y="4800600"/>
            <a:ext cx="7772400" cy="923330"/>
          </a:xfrm>
          <a:prstGeom prst="rect">
            <a:avLst/>
          </a:prstGeom>
          <a:noFill/>
        </p:spPr>
        <p:txBody>
          <a:bodyPr wrap="square" rtlCol="0">
            <a:spAutoFit/>
          </a:bodyPr>
          <a:lstStyle/>
          <a:p>
            <a:pPr marL="171450" indent="-171450">
              <a:spcBef>
                <a:spcPts val="0"/>
              </a:spcBef>
              <a:buFont typeface="Arial" panose="020B0604020202020204" pitchFamily="34" charset="0"/>
              <a:buChar char="•"/>
            </a:pPr>
            <a:r>
              <a:rPr lang="en-US" dirty="0">
                <a:latin typeface="Cambria" panose="02040503050406030204" pitchFamily="18" charset="0"/>
              </a:rPr>
              <a:t>Note: Because all students in grades 3-8 must be assessed, if only an “I” value in field 212 is found, the student will still be sent to the testing vendor and a </a:t>
            </a:r>
            <a:r>
              <a:rPr lang="en-US" dirty="0" err="1">
                <a:latin typeface="Cambria" panose="02040503050406030204" pitchFamily="18" charset="0"/>
              </a:rPr>
              <a:t>precode</a:t>
            </a:r>
            <a:r>
              <a:rPr lang="en-US" dirty="0">
                <a:latin typeface="Cambria" panose="02040503050406030204" pitchFamily="18" charset="0"/>
              </a:rPr>
              <a:t> label will be generated according to deduplication rules.  </a:t>
            </a:r>
          </a:p>
        </p:txBody>
      </p:sp>
    </p:spTree>
    <p:extLst>
      <p:ext uri="{BB962C8B-B14F-4D97-AF65-F5344CB8AC3E}">
        <p14:creationId xmlns:p14="http://schemas.microsoft.com/office/powerpoint/2010/main" val="698148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xfrm>
            <a:off x="8610600" y="6400800"/>
            <a:ext cx="381000" cy="30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6F91D7DF-6EA7-40D6-B6D2-1FD73025B08C}" type="slidenum">
              <a:rPr lang="en-US" altLang="en-US" sz="1400" smtClean="0">
                <a:latin typeface="Arial" charset="0"/>
              </a:rPr>
              <a:pPr eaLnBrk="1" hangingPunct="1">
                <a:spcBef>
                  <a:spcPct val="0"/>
                </a:spcBef>
                <a:buFontTx/>
                <a:buNone/>
              </a:pPr>
              <a:t>11</a:t>
            </a:fld>
            <a:endParaRPr lang="en-US" altLang="en-US" sz="1400" dirty="0">
              <a:latin typeface="Arial" charset="0"/>
            </a:endParaRPr>
          </a:p>
        </p:txBody>
      </p:sp>
      <p:sp>
        <p:nvSpPr>
          <p:cNvPr id="1743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How PIMS Data Affects Precode Labels</a:t>
            </a:r>
          </a:p>
        </p:txBody>
      </p:sp>
      <p:pic>
        <p:nvPicPr>
          <p:cNvPr id="17431"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3" name="TextBox 17"/>
          <p:cNvSpPr txBox="1">
            <a:spLocks noChangeArrowheads="1"/>
          </p:cNvSpPr>
          <p:nvPr/>
        </p:nvSpPr>
        <p:spPr bwMode="auto">
          <a:xfrm>
            <a:off x="736600" y="544513"/>
            <a:ext cx="787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chemeClr val="bg1"/>
                </a:solidFill>
                <a:latin typeface="Verdana" pitchFamily="34" charset="0"/>
                <a:ea typeface="Verdana" pitchFamily="34" charset="0"/>
                <a:cs typeface="Verdana" pitchFamily="34" charset="0"/>
              </a:rPr>
              <a:t>Data Collection for the PSSA Accountability Reporting</a:t>
            </a:r>
          </a:p>
        </p:txBody>
      </p:sp>
      <p:sp>
        <p:nvSpPr>
          <p:cNvPr id="10" name="TextBox 17"/>
          <p:cNvSpPr txBox="1">
            <a:spLocks noChangeArrowheads="1"/>
          </p:cNvSpPr>
          <p:nvPr/>
        </p:nvSpPr>
        <p:spPr bwMode="auto">
          <a:xfrm>
            <a:off x="889000" y="6048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Precodes Winter PSSA </a:t>
            </a:r>
          </a:p>
        </p:txBody>
      </p:sp>
      <p:pic>
        <p:nvPicPr>
          <p:cNvPr id="11"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062" y="338931"/>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
          <p:cNvSpPr txBox="1">
            <a:spLocks noGrp="1" noChangeArrowheads="1"/>
          </p:cNvSpPr>
          <p:nvPr>
            <p:ph type="title" idx="4294967295"/>
          </p:nvPr>
        </p:nvSpPr>
        <p:spPr bwMode="auto">
          <a:xfrm>
            <a:off x="508000" y="15240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Cognos </a:t>
            </a:r>
            <a:r>
              <a:rPr kumimoji="0" lang="en-US" sz="2400" b="0" i="0" u="sng" strike="noStrike" kern="1200" cap="none" spc="0" normalizeH="0" baseline="0" noProof="0" dirty="0" err="1">
                <a:ln>
                  <a:noFill/>
                </a:ln>
                <a:solidFill>
                  <a:schemeClr val="tx1"/>
                </a:solidFill>
                <a:effectLst/>
                <a:uLnTx/>
                <a:uFillTx/>
                <a:latin typeface="Cambria" panose="02040503050406030204" pitchFamily="18" charset="0"/>
                <a:ea typeface="Verdana" pitchFamily="34" charset="0"/>
                <a:cs typeface="Verdana" pitchFamily="34" charset="0"/>
              </a:rPr>
              <a:t>Presnapshot</a:t>
            </a: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 Reports</a:t>
            </a:r>
          </a:p>
        </p:txBody>
      </p:sp>
      <p:sp>
        <p:nvSpPr>
          <p:cNvPr id="14" name="TextBox 17"/>
          <p:cNvSpPr txBox="1">
            <a:spLocks noChangeArrowheads="1"/>
          </p:cNvSpPr>
          <p:nvPr/>
        </p:nvSpPr>
        <p:spPr bwMode="auto">
          <a:xfrm>
            <a:off x="755431" y="355815"/>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2" name="Table 1" descr="Flow to get to Presnap reports">
            <a:extLst>
              <a:ext uri="{FF2B5EF4-FFF2-40B4-BE49-F238E27FC236}">
                <a16:creationId xmlns:a16="http://schemas.microsoft.com/office/drawing/2014/main" id="{23ABC321-BDF7-4921-8E07-FC2BFB6EDFF7}"/>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3271433778"/>
              </p:ext>
            </p:extLst>
          </p:nvPr>
        </p:nvGraphicFramePr>
        <p:xfrm>
          <a:off x="558800" y="2028656"/>
          <a:ext cx="8229600" cy="307975"/>
        </p:xfrm>
        <a:graphic>
          <a:graphicData uri="http://schemas.openxmlformats.org/drawingml/2006/table">
            <a:tbl>
              <a:tblPr firstRow="1"/>
              <a:tblGrid>
                <a:gridCol w="8229600">
                  <a:extLst>
                    <a:ext uri="{9D8B030D-6E8A-4147-A177-3AD203B41FA5}">
                      <a16:colId xmlns:a16="http://schemas.microsoft.com/office/drawing/2014/main" val="3050874374"/>
                    </a:ext>
                  </a:extLst>
                </a:gridCol>
              </a:tblGrid>
              <a:tr h="307975">
                <a:tc>
                  <a:txBody>
                    <a:bodyPr/>
                    <a:lstStyle/>
                    <a:p>
                      <a:r>
                        <a:rPr lang="en-US" sz="1600" b="0" dirty="0">
                          <a:solidFill>
                            <a:srgbClr val="0000CC"/>
                          </a:solidFill>
                          <a:effectLst/>
                          <a:latin typeface="Cambria" panose="02040503050406030204" pitchFamily="18" charset="0"/>
                          <a:hlinkClick r:id="rId5"/>
                        </a:rPr>
                        <a:t>Public Folders</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6"/>
                        </a:rPr>
                        <a:t>eScholar Framework for Cognos - Production</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7"/>
                        </a:rPr>
                        <a:t>PSSA/Keystone</a:t>
                      </a:r>
                      <a:r>
                        <a:rPr lang="en-US" sz="1600" b="0" dirty="0">
                          <a:solidFill>
                            <a:srgbClr val="0000CC"/>
                          </a:solidFill>
                          <a:effectLst/>
                          <a:latin typeface="Cambria" panose="02040503050406030204" pitchFamily="18" charset="0"/>
                        </a:rPr>
                        <a:t> ‎&gt; </a:t>
                      </a:r>
                      <a:r>
                        <a:rPr lang="en-US" sz="1600" b="1" dirty="0">
                          <a:solidFill>
                            <a:srgbClr val="336699"/>
                          </a:solidFill>
                          <a:effectLst/>
                          <a:highlight>
                            <a:srgbClr val="FFFF00"/>
                          </a:highlight>
                          <a:latin typeface="Cambria" panose="02040503050406030204" pitchFamily="18" charset="0"/>
                        </a:rPr>
                        <a:t>Presnap</a:t>
                      </a:r>
                      <a:r>
                        <a:rPr lang="en-US" sz="1600" b="0" dirty="0">
                          <a:solidFill>
                            <a:srgbClr val="336699"/>
                          </a:solidFill>
                          <a:effectLst/>
                          <a:highlight>
                            <a:srgbClr val="FFFF00"/>
                          </a:highlight>
                          <a:latin typeface="Cambria" panose="02040503050406030204" pitchFamily="18" charset="0"/>
                        </a:rPr>
                        <a:t>‬</a:t>
                      </a:r>
                    </a:p>
                  </a:txBody>
                  <a:tcPr marL="0" marR="0" marT="0" marB="0" anchor="ctr">
                    <a:lnL>
                      <a:noFill/>
                    </a:lnL>
                    <a:lnR>
                      <a:noFill/>
                    </a:lnR>
                    <a:lnT>
                      <a:noFill/>
                    </a:lnT>
                    <a:lnB>
                      <a:noFill/>
                    </a:lnB>
                  </a:tcPr>
                </a:tc>
                <a:extLst>
                  <a:ext uri="{0D108BD9-81ED-4DB2-BD59-A6C34878D82A}">
                    <a16:rowId xmlns:a16="http://schemas.microsoft.com/office/drawing/2014/main" val="4085485204"/>
                  </a:ext>
                </a:extLst>
              </a:tr>
            </a:tbl>
          </a:graphicData>
        </a:graphic>
      </p:graphicFrame>
      <p:sp>
        <p:nvSpPr>
          <p:cNvPr id="12" name="TextBox 4">
            <a:extLst>
              <a:ext uri="{FF2B5EF4-FFF2-40B4-BE49-F238E27FC236}">
                <a16:creationId xmlns:a16="http://schemas.microsoft.com/office/drawing/2014/main" id="{44BDD23C-3FDF-4E2A-B6E9-8683804D616E}"/>
              </a:ext>
            </a:extLst>
          </p:cNvPr>
          <p:cNvSpPr txBox="1">
            <a:spLocks noChangeArrowheads="1"/>
          </p:cNvSpPr>
          <p:nvPr/>
        </p:nvSpPr>
        <p:spPr bwMode="auto">
          <a:xfrm>
            <a:off x="508000" y="2747665"/>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ctr" defTabSz="914400" rtl="0" eaLnBrk="0" latinLnBrk="0" hangingPunct="0">
              <a:spcBef>
                <a:spcPct val="0"/>
              </a:spcBef>
              <a:buNone/>
              <a:defRPr sz="4400" kern="1200">
                <a:solidFill>
                  <a:schemeClr val="tx1"/>
                </a:solidFill>
                <a:latin typeface="Arial" charset="0"/>
                <a:ea typeface="+mj-ea"/>
                <a:cs typeface="+mj-cs"/>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fontAlgn="base" hangingPunct="1">
              <a:spcAft>
                <a:spcPct val="0"/>
              </a:spcAft>
              <a:defRPr/>
            </a:pPr>
            <a:r>
              <a:rPr lang="en-US" sz="2400" u="sng" dirty="0">
                <a:latin typeface="Cambria" panose="02040503050406030204" pitchFamily="18" charset="0"/>
                <a:ea typeface="Verdana" pitchFamily="34" charset="0"/>
                <a:cs typeface="Verdana" pitchFamily="34" charset="0"/>
              </a:rPr>
              <a:t>Cognos Snapshot Reports</a:t>
            </a:r>
          </a:p>
        </p:txBody>
      </p:sp>
      <p:graphicFrame>
        <p:nvGraphicFramePr>
          <p:cNvPr id="18" name="Table 17" descr="Flow to get to Snapshot PIMS Reports">
            <a:extLst>
              <a:ext uri="{FF2B5EF4-FFF2-40B4-BE49-F238E27FC236}">
                <a16:creationId xmlns:a16="http://schemas.microsoft.com/office/drawing/2014/main" id="{6B045040-56CC-4B11-BCA3-C6A11E8CF889}"/>
              </a:ext>
            </a:extLst>
          </p:cNvPr>
          <p:cNvGraphicFramePr>
            <a:graphicFrameLocks noGrp="1"/>
          </p:cNvGraphicFramePr>
          <p:nvPr>
            <p:extLst>
              <p:ext uri="{D42A27DB-BD31-4B8C-83A1-F6EECF244321}">
                <p14:modId xmlns:p14="http://schemas.microsoft.com/office/powerpoint/2010/main" val="1977961103"/>
              </p:ext>
            </p:extLst>
          </p:nvPr>
        </p:nvGraphicFramePr>
        <p:xfrm>
          <a:off x="577631" y="3265825"/>
          <a:ext cx="8229600" cy="243840"/>
        </p:xfrm>
        <a:graphic>
          <a:graphicData uri="http://schemas.openxmlformats.org/drawingml/2006/table">
            <a:tbl>
              <a:tblPr firstRow="1"/>
              <a:tblGrid>
                <a:gridCol w="8229600">
                  <a:extLst>
                    <a:ext uri="{9D8B030D-6E8A-4147-A177-3AD203B41FA5}">
                      <a16:colId xmlns:a16="http://schemas.microsoft.com/office/drawing/2014/main" val="903357086"/>
                    </a:ext>
                  </a:extLst>
                </a:gridCol>
              </a:tblGrid>
              <a:tr h="0">
                <a:tc>
                  <a:txBody>
                    <a:bodyPr/>
                    <a:lstStyle/>
                    <a:p>
                      <a:r>
                        <a:rPr lang="en-US" sz="1600" b="0" dirty="0">
                          <a:solidFill>
                            <a:srgbClr val="336699"/>
                          </a:solidFill>
                          <a:effectLst/>
                          <a:latin typeface="Cambria" panose="02040503050406030204" pitchFamily="18" charset="0"/>
                        </a:rPr>
                        <a:t>‪</a:t>
                      </a:r>
                      <a:r>
                        <a:rPr lang="en-US" sz="1600" b="0" dirty="0">
                          <a:solidFill>
                            <a:srgbClr val="0000CC"/>
                          </a:solidFill>
                          <a:effectLst/>
                          <a:latin typeface="Cambria" panose="02040503050406030204" pitchFamily="18" charset="0"/>
                          <a:hlinkClick r:id="rId5"/>
                        </a:rPr>
                        <a:t>Public Folders</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6"/>
                        </a:rPr>
                        <a:t>eScholar Framework for Cognos - Production</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7"/>
                        </a:rPr>
                        <a:t>PSSA/Keystone</a:t>
                      </a:r>
                      <a:r>
                        <a:rPr lang="en-US" sz="1600" b="0" dirty="0">
                          <a:solidFill>
                            <a:srgbClr val="0000CC"/>
                          </a:solidFill>
                          <a:effectLst/>
                          <a:latin typeface="Cambria" panose="02040503050406030204" pitchFamily="18" charset="0"/>
                        </a:rPr>
                        <a:t> ‎&gt; </a:t>
                      </a:r>
                      <a:r>
                        <a:rPr lang="en-US" sz="1600" b="1" dirty="0">
                          <a:solidFill>
                            <a:srgbClr val="336699"/>
                          </a:solidFill>
                          <a:effectLst/>
                          <a:highlight>
                            <a:srgbClr val="FFFF00"/>
                          </a:highlight>
                          <a:latin typeface="Cambria" panose="02040503050406030204" pitchFamily="18" charset="0"/>
                        </a:rPr>
                        <a:t>Snapshot</a:t>
                      </a:r>
                      <a:r>
                        <a:rPr lang="en-US" sz="1600" b="0" dirty="0">
                          <a:solidFill>
                            <a:srgbClr val="336699"/>
                          </a:solidFill>
                          <a:effectLst/>
                          <a:latin typeface="Cambria" panose="02040503050406030204" pitchFamily="18" charset="0"/>
                        </a:rPr>
                        <a:t>‬ </a:t>
                      </a:r>
                    </a:p>
                  </a:txBody>
                  <a:tcPr marL="0" marR="0" marT="0" marB="0" anchor="ctr">
                    <a:lnL>
                      <a:noFill/>
                    </a:lnL>
                    <a:lnR>
                      <a:noFill/>
                    </a:lnR>
                    <a:lnT>
                      <a:noFill/>
                    </a:lnT>
                    <a:lnB>
                      <a:noFill/>
                    </a:lnB>
                  </a:tcPr>
                </a:tc>
                <a:extLst>
                  <a:ext uri="{0D108BD9-81ED-4DB2-BD59-A6C34878D82A}">
                    <a16:rowId xmlns:a16="http://schemas.microsoft.com/office/drawing/2014/main" val="3196310919"/>
                  </a:ext>
                </a:extLst>
              </a:tr>
            </a:tbl>
          </a:graphicData>
        </a:graphic>
      </p:graphicFrame>
      <p:sp>
        <p:nvSpPr>
          <p:cNvPr id="19" name="TextBox 4">
            <a:extLst>
              <a:ext uri="{FF2B5EF4-FFF2-40B4-BE49-F238E27FC236}">
                <a16:creationId xmlns:a16="http://schemas.microsoft.com/office/drawing/2014/main" id="{871FF9E9-8E68-4755-9467-9EB2CF337F27}"/>
              </a:ext>
            </a:extLst>
          </p:cNvPr>
          <p:cNvSpPr txBox="1">
            <a:spLocks noChangeArrowheads="1"/>
          </p:cNvSpPr>
          <p:nvPr/>
        </p:nvSpPr>
        <p:spPr bwMode="auto">
          <a:xfrm>
            <a:off x="482600" y="3957776"/>
            <a:ext cx="8178800" cy="46166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Dates needed to run PIMS reports</a:t>
            </a:r>
          </a:p>
        </p:txBody>
      </p:sp>
      <p:sp>
        <p:nvSpPr>
          <p:cNvPr id="20" name="TextBox 19" descr="Here are listed a few more of PDE’s deduplication rules for attribution.  Please watch the full version of PSSA Exam Precodes webinar or consult the Assessment How-To Guide for more details.  &#10;&#10;Note: Because all students in grades 3-8 must be assessed, if only an “I” value in field 212 is found, the student will still be sent to the testing vendor and a precode label will be generated according to deduplication rules.  &#10;&#10;">
            <a:extLst>
              <a:ext uri="{FF2B5EF4-FFF2-40B4-BE49-F238E27FC236}">
                <a16:creationId xmlns:a16="http://schemas.microsoft.com/office/drawing/2014/main" id="{DD48DC08-05CD-42D1-9E49-095E0CF6B93E}"/>
              </a:ext>
            </a:extLst>
          </p:cNvPr>
          <p:cNvSpPr txBox="1"/>
          <p:nvPr/>
        </p:nvSpPr>
        <p:spPr>
          <a:xfrm>
            <a:off x="508000" y="4419441"/>
            <a:ext cx="7956368" cy="923330"/>
          </a:xfrm>
          <a:prstGeom prst="rect">
            <a:avLst/>
          </a:prstGeom>
          <a:noFill/>
        </p:spPr>
        <p:txBody>
          <a:bodyPr wrap="square" rtlCol="0">
            <a:spAutoFit/>
          </a:bodyPr>
          <a:lstStyle/>
          <a:p>
            <a:r>
              <a:rPr lang="en-US" dirty="0">
                <a:latin typeface="Cambria" panose="02040503050406030204" pitchFamily="18" charset="0"/>
              </a:rPr>
              <a:t>Please reference the Elementary/Secondary Data collection calendar for prior year and current year dates to utilize when running any </a:t>
            </a:r>
            <a:r>
              <a:rPr lang="en-US" dirty="0" err="1">
                <a:latin typeface="Cambria" panose="02040503050406030204" pitchFamily="18" charset="0"/>
              </a:rPr>
              <a:t>Presnap</a:t>
            </a:r>
            <a:r>
              <a:rPr lang="en-US" dirty="0">
                <a:latin typeface="Cambria" panose="02040503050406030204" pitchFamily="18" charset="0"/>
              </a:rPr>
              <a:t> or Snapshot report. </a:t>
            </a:r>
          </a:p>
        </p:txBody>
      </p:sp>
    </p:spTree>
    <p:extLst>
      <p:ext uri="{BB962C8B-B14F-4D97-AF65-F5344CB8AC3E}">
        <p14:creationId xmlns:p14="http://schemas.microsoft.com/office/powerpoint/2010/main" val="4270152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12</a:t>
            </a:fld>
            <a:endParaRPr lang="en-US" altLang="en-US" sz="1200" dirty="0">
              <a:latin typeface="Verdana" pitchFamily="34" charset="0"/>
              <a:ea typeface="Verdana" pitchFamily="34" charset="0"/>
              <a:cs typeface="Verdana" pitchFamily="34" charset="0"/>
            </a:endParaRPr>
          </a:p>
        </p:txBody>
      </p:sp>
      <p:sp>
        <p:nvSpPr>
          <p:cNvPr id="9" name="TextBox 4" descr="There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report federal accountability. Lastly, the PIMS webpage is listed. The PIMS calendar, Assessment How-To guide, and the PIMS Manuals can be downloaded from this website. &#10;"/>
          <p:cNvSpPr txBox="1">
            <a:spLocks noChangeArrowheads="1"/>
          </p:cNvSpPr>
          <p:nvPr/>
        </p:nvSpPr>
        <p:spPr bwMode="auto">
          <a:xfrm>
            <a:off x="584200" y="1380118"/>
            <a:ext cx="8178800" cy="3785652"/>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Resources:</a:t>
            </a: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Division of Assessment and Accountability: </a:t>
            </a:r>
            <a:r>
              <a:rPr lang="en-US" sz="2400" dirty="0">
                <a:latin typeface="Cambria" panose="02040503050406030204" pitchFamily="18" charset="0"/>
                <a:ea typeface="Verdana" panose="020B0604030504040204" pitchFamily="34" charset="0"/>
                <a:cs typeface="Verdana" panose="020B0604030504040204" pitchFamily="34" charset="0"/>
                <a:hlinkClick r:id="rId5"/>
              </a:rPr>
              <a:t>www.education.pa.gov/pas</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Future Ready PA Index:</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6"/>
              </a:rPr>
              <a:t>https://www.education.pa.gov/K-12/ESSA/FutureReady</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Pennsylvania Information Management System (PIMS):</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7"/>
              </a:rPr>
              <a:t>https://www.education.pa.gov/DataAndReporting/PIMS</a:t>
            </a: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endParaRPr lang="en-US" sz="2400" dirty="0">
              <a:latin typeface="Cambria" panose="02040503050406030204" pitchFamily="18" charset="0"/>
              <a:ea typeface="Verdana" panose="020B0604030504040204" pitchFamily="34" charset="0"/>
              <a:cs typeface="Verdana" panose="020B0604030504040204" pitchFamily="34" charset="0"/>
            </a:endParaRPr>
          </a:p>
        </p:txBody>
      </p:sp>
      <p:sp>
        <p:nvSpPr>
          <p:cNvPr id="7"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3FC7F787-745E-4BC1-9EB3-6352D151FB4B}"/>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Resources</a:t>
            </a:r>
          </a:p>
        </p:txBody>
      </p:sp>
    </p:spTree>
    <p:extLst>
      <p:ext uri="{BB962C8B-B14F-4D97-AF65-F5344CB8AC3E}">
        <p14:creationId xmlns:p14="http://schemas.microsoft.com/office/powerpoint/2010/main" val="575614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5070" y="6085522"/>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4E04F7B-22A6-4C27-8E61-244F751AD276}" type="slidenum">
              <a:rPr lang="en-US" altLang="en-US" sz="1200" smtClean="0">
                <a:latin typeface="Verdana" pitchFamily="34" charset="0"/>
                <a:ea typeface="Verdana" pitchFamily="34" charset="0"/>
                <a:cs typeface="Verdana" pitchFamily="34" charset="0"/>
              </a:rPr>
              <a:pPr eaLnBrk="1" hangingPunct="1">
                <a:spcBef>
                  <a:spcPct val="0"/>
                </a:spcBef>
                <a:buFontTx/>
                <a:buNone/>
              </a:pPr>
              <a:t>13</a:t>
            </a:fld>
            <a:endParaRPr lang="en-US" altLang="en-US" sz="1200" dirty="0">
              <a:latin typeface="Verdana" pitchFamily="34" charset="0"/>
              <a:ea typeface="Verdana" pitchFamily="34" charset="0"/>
              <a:cs typeface="Verdana" pitchFamily="34" charset="0"/>
            </a:endParaRP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457200" y="1219200"/>
            <a:ext cx="4114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Contact Information</a:t>
            </a:r>
          </a:p>
        </p:txBody>
      </p:sp>
      <p:graphicFrame>
        <p:nvGraphicFramePr>
          <p:cNvPr id="5" name="Diagram 4" descr="A list of contacts are provided if you have questions or need clarification. &#10;&#10;The Division of Assessment and Accountability can be reached at Ra-pas@pa.gov&#10;&#10;Please call 800-661-2423 to get assistance from the PIMS Application Support Desk.&#10;&#10;Lastly, the Office of Data Quality can be emailed at ra-DDQDataCollection@pa.gov&#10;&#10;Thank you for reviewing this webinar for Keystone Exams -Precodes. &#10;"/>
          <p:cNvGraphicFramePr/>
          <p:nvPr>
            <p:extLst>
              <p:ext uri="{D42A27DB-BD31-4B8C-83A1-F6EECF244321}">
                <p14:modId xmlns:p14="http://schemas.microsoft.com/office/powerpoint/2010/main" val="125075178"/>
              </p:ext>
            </p:extLst>
          </p:nvPr>
        </p:nvGraphicFramePr>
        <p:xfrm>
          <a:off x="381000" y="1752600"/>
          <a:ext cx="8229600" cy="4140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2008688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Slide Number Placeholder 3"/>
          <p:cNvSpPr>
            <a:spLocks noGrp="1"/>
          </p:cNvSpPr>
          <p:nvPr>
            <p:ph type="sldNum" sz="quarter" idx="12"/>
          </p:nvPr>
        </p:nvSpPr>
        <p:spPr>
          <a:xfrm>
            <a:off x="8534400" y="6400801"/>
            <a:ext cx="4572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1734C62-C519-4237-B938-0B85043306A1}" type="slidenum">
              <a:rPr lang="en-US" altLang="en-US" sz="1200" smtClean="0">
                <a:latin typeface="Verdana" pitchFamily="34" charset="0"/>
                <a:ea typeface="Verdana" pitchFamily="34" charset="0"/>
                <a:cs typeface="Verdana" pitchFamily="34" charset="0"/>
              </a:rPr>
              <a:pPr eaLnBrk="1" hangingPunct="1">
                <a:spcBef>
                  <a:spcPct val="0"/>
                </a:spcBef>
                <a:buFontTx/>
                <a:buNone/>
              </a:pPr>
              <a:t>14</a:t>
            </a:fld>
            <a:endParaRPr lang="en-US" altLang="en-US" sz="1200" dirty="0">
              <a:latin typeface="Verdana" pitchFamily="34" charset="0"/>
              <a:ea typeface="Verdana" pitchFamily="34" charset="0"/>
              <a:cs typeface="Verdana" pitchFamily="34" charset="0"/>
            </a:endParaRPr>
          </a:p>
        </p:txBody>
      </p:sp>
      <p:sp>
        <p:nvSpPr>
          <p:cNvPr id="4101" name="TextBox 6" descr="For more information on PSSA Exams-Precodes please visit PDE’s website at www.education.pa.gov. &#10;"/>
          <p:cNvSpPr txBox="1">
            <a:spLocks noChangeArrowheads="1"/>
          </p:cNvSpPr>
          <p:nvPr/>
        </p:nvSpPr>
        <p:spPr bwMode="auto">
          <a:xfrm>
            <a:off x="476250" y="2430463"/>
            <a:ext cx="8229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dirty="0">
                <a:solidFill>
                  <a:srgbClr val="000000"/>
                </a:solidFill>
                <a:latin typeface="Cambria" panose="02040503050406030204" pitchFamily="18" charset="0"/>
                <a:ea typeface="Verdana" pitchFamily="34" charset="0"/>
                <a:cs typeface="Verdana" pitchFamily="34" charset="0"/>
              </a:rPr>
              <a:t>For more information on </a:t>
            </a:r>
            <a:r>
              <a:rPr lang="en-US" altLang="en-US" sz="2000" i="1" dirty="0">
                <a:solidFill>
                  <a:srgbClr val="000000"/>
                </a:solidFill>
                <a:latin typeface="Cambria" panose="02040503050406030204" pitchFamily="18" charset="0"/>
                <a:ea typeface="Verdana" pitchFamily="34" charset="0"/>
                <a:cs typeface="Verdana" pitchFamily="34" charset="0"/>
              </a:rPr>
              <a:t>PSSA</a:t>
            </a:r>
            <a:r>
              <a:rPr lang="en-US" altLang="en-US" sz="2000" i="1" dirty="0">
                <a:latin typeface="Cambria" panose="02040503050406030204" pitchFamily="18" charset="0"/>
                <a:ea typeface="Verdana" pitchFamily="34" charset="0"/>
                <a:cs typeface="Verdana" pitchFamily="34" charset="0"/>
              </a:rPr>
              <a:t> Exams-</a:t>
            </a:r>
            <a:r>
              <a:rPr lang="en-US" altLang="en-US" sz="2000" i="1" dirty="0" err="1">
                <a:latin typeface="Cambria" panose="02040503050406030204" pitchFamily="18" charset="0"/>
                <a:ea typeface="Verdana" pitchFamily="34" charset="0"/>
                <a:cs typeface="Verdana" pitchFamily="34" charset="0"/>
              </a:rPr>
              <a:t>Precodes</a:t>
            </a:r>
            <a:r>
              <a:rPr lang="en-US" altLang="en-US" sz="2000" i="1" dirty="0">
                <a:latin typeface="Cambria" panose="02040503050406030204" pitchFamily="18" charset="0"/>
                <a:ea typeface="Verdana" pitchFamily="34" charset="0"/>
                <a:cs typeface="Verdana" pitchFamily="34" charset="0"/>
              </a:rPr>
              <a:t> </a:t>
            </a:r>
            <a:r>
              <a:rPr lang="en-US" altLang="en-US" sz="2000" dirty="0">
                <a:solidFill>
                  <a:srgbClr val="000000"/>
                </a:solidFill>
                <a:latin typeface="Cambria" panose="02040503050406030204" pitchFamily="18" charset="0"/>
                <a:ea typeface="Verdana" pitchFamily="34" charset="0"/>
                <a:cs typeface="Verdana" pitchFamily="34" charset="0"/>
              </a:rPr>
              <a:t>please visit PDE’s website at </a:t>
            </a:r>
            <a:r>
              <a:rPr lang="en-US" altLang="en-US" sz="2000" u="sng" dirty="0">
                <a:solidFill>
                  <a:srgbClr val="0000FF"/>
                </a:solidFill>
                <a:latin typeface="Cambria" panose="02040503050406030204" pitchFamily="18" charset="0"/>
                <a:ea typeface="Verdana" pitchFamily="34" charset="0"/>
                <a:cs typeface="Verdana" pitchFamily="34" charset="0"/>
                <a:hlinkClick r:id="rId5"/>
              </a:rPr>
              <a:t>www.education.pa.gov</a:t>
            </a:r>
            <a:r>
              <a:rPr lang="en-US" altLang="en-US" sz="2000" dirty="0">
                <a:solidFill>
                  <a:srgbClr val="000000"/>
                </a:solidFill>
                <a:latin typeface="Cambria" panose="02040503050406030204" pitchFamily="18" charset="0"/>
                <a:ea typeface="Verdana" pitchFamily="34" charset="0"/>
                <a:cs typeface="Verdana" pitchFamily="34" charset="0"/>
              </a:rPr>
              <a:t>. </a:t>
            </a:r>
            <a:endParaRPr lang="en-US" altLang="en-US" sz="1800" dirty="0">
              <a:solidFill>
                <a:srgbClr val="000000"/>
              </a:solidFill>
              <a:latin typeface="Cambria" panose="02040503050406030204" pitchFamily="18" charset="0"/>
              <a:ea typeface="Verdana" pitchFamily="34" charset="0"/>
              <a:cs typeface="Verdana" pitchFamily="34" charset="0"/>
            </a:endParaRPr>
          </a:p>
        </p:txBody>
      </p:sp>
      <p:sp>
        <p:nvSpPr>
          <p:cNvPr id="4102" name="TextBox 9"/>
          <p:cNvSpPr txBox="1">
            <a:spLocks noChangeArrowheads="1"/>
          </p:cNvSpPr>
          <p:nvPr/>
        </p:nvSpPr>
        <p:spPr bwMode="auto">
          <a:xfrm>
            <a:off x="457200" y="4343400"/>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altLang="en-US" sz="1400" i="1" dirty="0">
              <a:solidFill>
                <a:srgbClr val="000000"/>
              </a:solidFill>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E6CD10C8-D368-4D0D-9C3B-0838720FD379}"/>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For more information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a:extLst>
              <a:ext uri="{FF2B5EF4-FFF2-40B4-BE49-F238E27FC236}">
                <a16:creationId xmlns:a16="http://schemas.microsoft.com/office/drawing/2014/main" id="{0682C58E-2136-4359-B098-5CF28D803FED}"/>
              </a:ext>
            </a:extLst>
          </p:cNvPr>
          <p:cNvSpPr>
            <a:spLocks noGrp="1"/>
          </p:cNvSpPr>
          <p:nvPr>
            <p:ph type="ctrTitle"/>
          </p:nvPr>
        </p:nvSpPr>
        <p:spPr>
          <a:xfrm>
            <a:off x="-4324350" y="2667000"/>
            <a:ext cx="4076699" cy="1239335"/>
          </a:xfrm>
        </p:spPr>
        <p:txBody>
          <a:bodyPr>
            <a:normAutofit/>
          </a:bodyPr>
          <a:lstStyle/>
          <a:p>
            <a:r>
              <a:rPr lang="en-US" sz="1000" dirty="0"/>
              <a:t>Who Submits Data </a:t>
            </a:r>
          </a:p>
        </p:txBody>
      </p:sp>
      <p:sp>
        <p:nvSpPr>
          <p:cNvPr id="10" name="Slide Number Placeholder 3">
            <a:extLst>
              <a:ext uri="{FF2B5EF4-FFF2-40B4-BE49-F238E27FC236}">
                <a16:creationId xmlns:a16="http://schemas.microsoft.com/office/drawing/2014/main" id="{E84230E6-AB1F-47B0-A8C5-853DF79CBCF2}"/>
              </a:ext>
            </a:extLst>
          </p:cNvPr>
          <p:cNvSpPr txBox="1">
            <a:spLocks/>
          </p:cNvSpPr>
          <p:nvPr/>
        </p:nvSpPr>
        <p:spPr>
          <a:xfrm>
            <a:off x="8686800" y="6400800"/>
            <a:ext cx="304800" cy="307975"/>
          </a:xfrm>
          <a:prstGeom prst="rect">
            <a:avLst/>
          </a:prstGeom>
          <a:noFill/>
        </p:spPr>
        <p:txBody>
          <a:bodyPr vert="horz" lIns="91440" tIns="45720" rIns="91440" bIns="45720" rtlCol="0" anchor="ctr"/>
          <a:lstStyle>
            <a:defPPr>
              <a:defRPr lang="en-US"/>
            </a:defPPr>
            <a:lvl1pPr algn="r" rtl="0" eaLnBrk="0" fontAlgn="base" hangingPunct="0">
              <a:spcBef>
                <a:spcPct val="20000"/>
              </a:spcBef>
              <a:spcAft>
                <a:spcPct val="0"/>
              </a:spcAft>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charset="0"/>
                <a:ea typeface="+mn-ea"/>
                <a:cs typeface="+mn-cs"/>
              </a:defRPr>
            </a:lvl5pPr>
            <a:lvl6pPr marL="2514600" indent="-228600" algn="l" defTabSz="914400" rtl="0" eaLnBrk="0" fontAlgn="base" latinLnBrk="0" hangingPunct="0">
              <a:spcBef>
                <a:spcPct val="20000"/>
              </a:spcBef>
              <a:spcAft>
                <a:spcPct val="0"/>
              </a:spcAft>
              <a:buChar char="»"/>
              <a:defRPr sz="2000" kern="1200">
                <a:solidFill>
                  <a:schemeClr val="tx1"/>
                </a:solidFill>
                <a:latin typeface="Arial" charset="0"/>
                <a:ea typeface="+mn-ea"/>
                <a:cs typeface="+mn-cs"/>
              </a:defRPr>
            </a:lvl6pPr>
            <a:lvl7pPr marL="2971800" indent="-228600" algn="l" defTabSz="914400" rtl="0" eaLnBrk="0" fontAlgn="base" latinLnBrk="0" hangingPunct="0">
              <a:spcBef>
                <a:spcPct val="20000"/>
              </a:spcBef>
              <a:spcAft>
                <a:spcPct val="0"/>
              </a:spcAft>
              <a:buChar char="»"/>
              <a:defRPr sz="2000" kern="1200">
                <a:solidFill>
                  <a:schemeClr val="tx1"/>
                </a:solidFill>
                <a:latin typeface="Arial" charset="0"/>
                <a:ea typeface="+mn-ea"/>
                <a:cs typeface="+mn-cs"/>
              </a:defRPr>
            </a:lvl7pPr>
            <a:lvl8pPr marL="3429000" indent="-228600" algn="l" defTabSz="914400" rtl="0" eaLnBrk="0" fontAlgn="base" latinLnBrk="0" hangingPunct="0">
              <a:spcBef>
                <a:spcPct val="20000"/>
              </a:spcBef>
              <a:spcAft>
                <a:spcPct val="0"/>
              </a:spcAft>
              <a:buChar char="»"/>
              <a:defRPr sz="2000" kern="1200">
                <a:solidFill>
                  <a:schemeClr val="tx1"/>
                </a:solidFill>
                <a:latin typeface="Arial" charset="0"/>
                <a:ea typeface="+mn-ea"/>
                <a:cs typeface="+mn-cs"/>
              </a:defRPr>
            </a:lvl8pPr>
            <a:lvl9pPr marL="3886200" indent="-228600" algn="l" defTabSz="914400" rtl="0" eaLnBrk="0" fontAlgn="base" latinLnBrk="0" hangingPunct="0">
              <a:spcBef>
                <a:spcPct val="20000"/>
              </a:spcBef>
              <a:spcAft>
                <a:spcPct val="0"/>
              </a:spcAft>
              <a:buChar char="»"/>
              <a:defRPr sz="2000" kern="1200">
                <a:solidFill>
                  <a:schemeClr val="tx1"/>
                </a:solidFill>
                <a:latin typeface="Arial" charset="0"/>
                <a:ea typeface="+mn-ea"/>
                <a:cs typeface="+mn-cs"/>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a:t>
            </a:fld>
            <a:endParaRPr lang="en-US" altLang="en-US" sz="1200" dirty="0">
              <a:latin typeface="Verdana" pitchFamily="34" charset="0"/>
              <a:ea typeface="Verdana" pitchFamily="34" charset="0"/>
              <a:cs typeface="Verdana" pitchFamily="34" charset="0"/>
            </a:endParaRPr>
          </a:p>
        </p:txBody>
      </p:sp>
      <p:sp>
        <p:nvSpPr>
          <p:cNvPr id="12" name="Rounded Rectangular Callout 3">
            <a:extLst>
              <a:ext uri="{FF2B5EF4-FFF2-40B4-BE49-F238E27FC236}">
                <a16:creationId xmlns:a16="http://schemas.microsoft.com/office/drawing/2014/main" id="{3146E4CE-684A-4CE2-B601-B55847F956B9}"/>
              </a:ext>
              <a:ext uri="{C183D7F6-B498-43B3-948B-1728B52AA6E4}">
                <adec:decorative xmlns:adec="http://schemas.microsoft.com/office/drawing/2017/decorative" val="1"/>
              </a:ext>
            </a:extLst>
          </p:cNvPr>
          <p:cNvSpPr/>
          <p:nvPr/>
        </p:nvSpPr>
        <p:spPr>
          <a:xfrm rot="10800000">
            <a:off x="457200" y="4113977"/>
            <a:ext cx="3733800" cy="1448622"/>
          </a:xfrm>
          <a:prstGeom prst="wedgeRoundRectCallout">
            <a:avLst>
              <a:gd name="adj1" fmla="val 9488"/>
              <a:gd name="adj2" fmla="val 62500"/>
              <a:gd name="adj3" fmla="val 16667"/>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DFF41DF6-5382-43E3-B43E-C6990960FE68}"/>
              </a:ext>
            </a:extLst>
          </p:cNvPr>
          <p:cNvSpPr txBox="1"/>
          <p:nvPr/>
        </p:nvSpPr>
        <p:spPr>
          <a:xfrm>
            <a:off x="711199" y="4238123"/>
            <a:ext cx="3225800" cy="1200329"/>
          </a:xfrm>
          <a:prstGeom prst="rect">
            <a:avLst/>
          </a:prstGeom>
          <a:noFill/>
        </p:spPr>
        <p:txBody>
          <a:bodyPr wrap="square" rtlCol="0">
            <a:spAutoFit/>
          </a:bodyPr>
          <a:lstStyle/>
          <a:p>
            <a:pPr algn="ctr"/>
            <a:r>
              <a:rPr lang="en-US" sz="1200" dirty="0"/>
              <a:t>School Districts, Charter Schools, Intermediate Units (IU), Career and Technical Centers (CTC), Private Residential Rehabilitation Institutions (PRRI), Approved Private Schools (APS), State Juvenile and Corrections Institutions (SJCI). </a:t>
            </a:r>
          </a:p>
        </p:txBody>
      </p:sp>
      <p:graphicFrame>
        <p:nvGraphicFramePr>
          <p:cNvPr id="11" name="Diagram 10" descr="Who submits data to PIMS? &#10;Any entity providing educational services is an “Educating LEA”. Educating LEAs include SDs, CS, IUs, CTCs, PRRI, APS and SJCI. LEAs are responsible for ensuring that all students in grades 3-8 for whom the entity is providing educational services are assessed. Student demographic information is required for all students testing. &#10;To prevent hand bubbling information on answer booklets LEAs must submit this data via PIMS to allow for the production of precode labels and setting up test sessions. &#10;">
            <a:extLst>
              <a:ext uri="{FF2B5EF4-FFF2-40B4-BE49-F238E27FC236}">
                <a16:creationId xmlns:a16="http://schemas.microsoft.com/office/drawing/2014/main" id="{D2F3A5BC-ECCC-4553-A017-2B77F2E281C9}"/>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1594355264"/>
              </p:ext>
            </p:extLst>
          </p:nvPr>
        </p:nvGraphicFramePr>
        <p:xfrm>
          <a:off x="1054100" y="1447800"/>
          <a:ext cx="7239000" cy="32607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4" name="TextBox 13">
            <a:extLst>
              <a:ext uri="{FF2B5EF4-FFF2-40B4-BE49-F238E27FC236}">
                <a16:creationId xmlns:a16="http://schemas.microsoft.com/office/drawing/2014/main" id="{041815FB-96D5-43E5-807C-13AC0E6B44AA}"/>
              </a:ext>
            </a:extLst>
          </p:cNvPr>
          <p:cNvSpPr txBox="1"/>
          <p:nvPr/>
        </p:nvSpPr>
        <p:spPr>
          <a:xfrm>
            <a:off x="622663" y="1419548"/>
            <a:ext cx="5943600" cy="461665"/>
          </a:xfrm>
          <a:prstGeom prst="rect">
            <a:avLst/>
          </a:prstGeom>
          <a:noFill/>
        </p:spPr>
        <p:txBody>
          <a:bodyPr wrap="square" rtlCol="0">
            <a:spAutoFit/>
          </a:bodyPr>
          <a:lstStyle/>
          <a:p>
            <a:r>
              <a:rPr lang="en-US" sz="2400" u="sng" dirty="0">
                <a:latin typeface="Cambria" panose="02040503050406030204" pitchFamily="18" charset="0"/>
              </a:rPr>
              <a:t>Who Submits Data to PIMS?</a:t>
            </a:r>
          </a:p>
        </p:txBody>
      </p:sp>
      <p:sp>
        <p:nvSpPr>
          <p:cNvPr id="8" name="TextBox 17"/>
          <p:cNvSpPr txBox="1">
            <a:spLocks noChangeArrowheads="1"/>
          </p:cNvSpPr>
          <p:nvPr/>
        </p:nvSpPr>
        <p:spPr bwMode="auto">
          <a:xfrm>
            <a:off x="831850" y="440356"/>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pic>
        <p:nvPicPr>
          <p:cNvPr id="3074" name="Picture 15" descr="blue 50% banne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018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p:cNvSpPr>
            <a:spLocks noGrp="1"/>
          </p:cNvSpPr>
          <p:nvPr>
            <p:ph type="sldNum" sz="quarter" idx="12"/>
          </p:nvPr>
        </p:nvSpPr>
        <p:spPr>
          <a:xfrm>
            <a:off x="8639500" y="6356350"/>
            <a:ext cx="352099" cy="3492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3</a:t>
            </a:fld>
            <a:endParaRPr lang="en-US" altLang="en-US" sz="1200" dirty="0">
              <a:latin typeface="Verdana" pitchFamily="34" charset="0"/>
              <a:ea typeface="Verdana" pitchFamily="34" charset="0"/>
              <a:cs typeface="Verdana" pitchFamily="34" charset="0"/>
            </a:endParaRPr>
          </a:p>
        </p:txBody>
      </p:sp>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60198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37278"/>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descr="There are two templates (Student and School Enrollment) that need to be updated and uploaded in Collection Window 6 to make sure that the data passes the Data Quality Engine Rules. In order to submit the correct data, PIMS Administrators must first identify the students who are taking the PSSA Exams and upload them for this internal snapshot. &#10;&#10;These students should be coded with valid value ‘B’ or “N” for PSSA in field 212. This data is sent to the testing vendor so that LEAs can set up test sessions and receive precode labels.  &#10;&#10;It’s important that PIMS Administrators verify that data has been successfully uploaded by running the pre-snapshot verification reports. &#10;&#10;Final data must be uploaded by noon on the deadline on the Elementary and Secondary Data Collection Calendar listed on the PIMS website. Please note that data cannot be corrected after the internal snapshot deadline. &#10;"/>
          <p:cNvGrpSpPr/>
          <p:nvPr/>
        </p:nvGrpSpPr>
        <p:grpSpPr>
          <a:xfrm>
            <a:off x="457200" y="1447069"/>
            <a:ext cx="8182301" cy="4825535"/>
            <a:chOff x="457200" y="1341567"/>
            <a:chExt cx="8182301" cy="5211634"/>
          </a:xfrm>
        </p:grpSpPr>
        <p:sp>
          <p:nvSpPr>
            <p:cNvPr id="5" name="Freeform 4"/>
            <p:cNvSpPr/>
            <p:nvPr/>
          </p:nvSpPr>
          <p:spPr>
            <a:xfrm>
              <a:off x="457200" y="1341567"/>
              <a:ext cx="1371600" cy="1959666"/>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Collection Window 6</a:t>
              </a:r>
            </a:p>
          </p:txBody>
        </p:sp>
        <p:sp>
          <p:nvSpPr>
            <p:cNvPr id="6" name="Freeform 5"/>
            <p:cNvSpPr/>
            <p:nvPr/>
          </p:nvSpPr>
          <p:spPr>
            <a:xfrm>
              <a:off x="2133599" y="1341567"/>
              <a:ext cx="6477000" cy="1395315"/>
            </a:xfrm>
            <a:custGeom>
              <a:avLst/>
              <a:gdLst>
                <a:gd name="connsiteX0" fmla="*/ 214964 w 1289759"/>
                <a:gd name="connsiteY0" fmla="*/ 0 h 7034794"/>
                <a:gd name="connsiteX1" fmla="*/ 1074795 w 1289759"/>
                <a:gd name="connsiteY1" fmla="*/ 0 h 7034794"/>
                <a:gd name="connsiteX2" fmla="*/ 1289759 w 1289759"/>
                <a:gd name="connsiteY2" fmla="*/ 214964 h 7034794"/>
                <a:gd name="connsiteX3" fmla="*/ 1289759 w 1289759"/>
                <a:gd name="connsiteY3" fmla="*/ 7034794 h 7034794"/>
                <a:gd name="connsiteX4" fmla="*/ 1289759 w 1289759"/>
                <a:gd name="connsiteY4" fmla="*/ 7034794 h 7034794"/>
                <a:gd name="connsiteX5" fmla="*/ 0 w 1289759"/>
                <a:gd name="connsiteY5" fmla="*/ 7034794 h 7034794"/>
                <a:gd name="connsiteX6" fmla="*/ 0 w 1289759"/>
                <a:gd name="connsiteY6" fmla="*/ 7034794 h 7034794"/>
                <a:gd name="connsiteX7" fmla="*/ 0 w 1289759"/>
                <a:gd name="connsiteY7" fmla="*/ 214964 h 7034794"/>
                <a:gd name="connsiteX8" fmla="*/ 214964 w 1289759"/>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759" h="7034794">
                  <a:moveTo>
                    <a:pt x="1289759" y="1172490"/>
                  </a:moveTo>
                  <a:lnTo>
                    <a:pt x="1289759" y="5862304"/>
                  </a:lnTo>
                  <a:cubicBezTo>
                    <a:pt x="1289759" y="6509849"/>
                    <a:pt x="1272114" y="7034791"/>
                    <a:pt x="1250347" y="7034791"/>
                  </a:cubicBezTo>
                  <a:lnTo>
                    <a:pt x="0" y="7034791"/>
                  </a:lnTo>
                  <a:lnTo>
                    <a:pt x="0" y="7034791"/>
                  </a:lnTo>
                  <a:lnTo>
                    <a:pt x="0" y="3"/>
                  </a:lnTo>
                  <a:lnTo>
                    <a:pt x="0" y="3"/>
                  </a:lnTo>
                  <a:lnTo>
                    <a:pt x="1250347" y="3"/>
                  </a:lnTo>
                  <a:cubicBezTo>
                    <a:pt x="1272114" y="3"/>
                    <a:pt x="1289759" y="524945"/>
                    <a:pt x="1289759" y="1172490"/>
                  </a:cubicBez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1" tIns="75661" rIns="75661" bIns="75662" numCol="1" spcCol="1270" anchor="ctr" anchorCtr="0">
              <a:noAutofit/>
            </a:bodyPr>
            <a:lstStyle/>
            <a:p>
              <a:pPr marL="228600" lvl="1" indent="-228600" defTabSz="889000">
                <a:lnSpc>
                  <a:spcPct val="90000"/>
                </a:lnSpc>
                <a:spcAft>
                  <a:spcPct val="15000"/>
                </a:spcAft>
                <a:buChar char="••"/>
              </a:pPr>
              <a:r>
                <a:rPr lang="en-US" sz="2000" kern="1200" dirty="0">
                  <a:latin typeface="Cambria" panose="02040503050406030204" pitchFamily="18" charset="0"/>
                </a:rPr>
                <a:t>Upload students in grades 3-8 who are taking a PSSA</a:t>
              </a:r>
              <a:r>
                <a:rPr lang="en-US" sz="2000" dirty="0">
                  <a:latin typeface="Cambria" panose="02040503050406030204" pitchFamily="18" charset="0"/>
                </a:rPr>
                <a:t> exam </a:t>
              </a:r>
              <a:r>
                <a:rPr lang="en-US" sz="2000" kern="1200" dirty="0">
                  <a:latin typeface="Cambria" panose="02040503050406030204" pitchFamily="18" charset="0"/>
                </a:rPr>
                <a:t>in this internal snapshot</a:t>
              </a:r>
            </a:p>
            <a:p>
              <a:pPr marL="228600" lvl="1" indent="-228600" defTabSz="889000">
                <a:lnSpc>
                  <a:spcPct val="90000"/>
                </a:lnSpc>
                <a:spcAft>
                  <a:spcPct val="15000"/>
                </a:spcAft>
                <a:buChar char="••"/>
              </a:pPr>
              <a:r>
                <a:rPr lang="en-US" sz="2000" dirty="0">
                  <a:latin typeface="Cambria" panose="02040503050406030204" pitchFamily="18" charset="0"/>
                </a:rPr>
                <a:t>Update templates for Student and School Enrollment</a:t>
              </a:r>
              <a:endParaRPr lang="en-US" sz="2000" kern="1200" dirty="0">
                <a:latin typeface="Cambria" panose="02040503050406030204" pitchFamily="18" charset="0"/>
              </a:endParaRPr>
            </a:p>
          </p:txBody>
        </p:sp>
        <p:sp>
          <p:nvSpPr>
            <p:cNvPr id="7" name="Freeform 6"/>
            <p:cNvSpPr/>
            <p:nvPr/>
          </p:nvSpPr>
          <p:spPr>
            <a:xfrm>
              <a:off x="457200" y="2971800"/>
              <a:ext cx="1371600" cy="19812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5625132"/>
                <a:satOff val="-8440"/>
                <a:lumOff val="-1373"/>
                <a:alphaOff val="0"/>
              </a:schemeClr>
            </a:lnRef>
            <a:fillRef idx="1">
              <a:schemeClr val="accent3">
                <a:hueOff val="5625132"/>
                <a:satOff val="-8440"/>
                <a:lumOff val="-1373"/>
                <a:alphaOff val="0"/>
              </a:schemeClr>
            </a:fillRef>
            <a:effectRef idx="0">
              <a:schemeClr val="accent3">
                <a:hueOff val="5625132"/>
                <a:satOff val="-8440"/>
                <a:lumOff val="-1373"/>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Update and pass DQE checks</a:t>
              </a:r>
            </a:p>
          </p:txBody>
        </p:sp>
        <p:sp>
          <p:nvSpPr>
            <p:cNvPr id="9" name="Freeform 8"/>
            <p:cNvSpPr/>
            <p:nvPr/>
          </p:nvSpPr>
          <p:spPr>
            <a:xfrm>
              <a:off x="2133599" y="2822274"/>
              <a:ext cx="6476999" cy="1544841"/>
            </a:xfrm>
            <a:custGeom>
              <a:avLst/>
              <a:gdLst>
                <a:gd name="connsiteX0" fmla="*/ 204745 w 1228446"/>
                <a:gd name="connsiteY0" fmla="*/ 0 h 7034794"/>
                <a:gd name="connsiteX1" fmla="*/ 1023701 w 1228446"/>
                <a:gd name="connsiteY1" fmla="*/ 0 h 7034794"/>
                <a:gd name="connsiteX2" fmla="*/ 1228446 w 1228446"/>
                <a:gd name="connsiteY2" fmla="*/ 204745 h 7034794"/>
                <a:gd name="connsiteX3" fmla="*/ 1228446 w 1228446"/>
                <a:gd name="connsiteY3" fmla="*/ 7034794 h 7034794"/>
                <a:gd name="connsiteX4" fmla="*/ 1228446 w 1228446"/>
                <a:gd name="connsiteY4" fmla="*/ 7034794 h 7034794"/>
                <a:gd name="connsiteX5" fmla="*/ 0 w 1228446"/>
                <a:gd name="connsiteY5" fmla="*/ 7034794 h 7034794"/>
                <a:gd name="connsiteX6" fmla="*/ 0 w 1228446"/>
                <a:gd name="connsiteY6" fmla="*/ 7034794 h 7034794"/>
                <a:gd name="connsiteX7" fmla="*/ 0 w 1228446"/>
                <a:gd name="connsiteY7" fmla="*/ 204745 h 7034794"/>
                <a:gd name="connsiteX8" fmla="*/ 204745 w 1228446"/>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8446" h="7034794">
                  <a:moveTo>
                    <a:pt x="1228446" y="1172490"/>
                  </a:moveTo>
                  <a:lnTo>
                    <a:pt x="1228446" y="5862304"/>
                  </a:lnTo>
                  <a:cubicBezTo>
                    <a:pt x="1228446" y="6509853"/>
                    <a:pt x="1212439" y="7034791"/>
                    <a:pt x="1192693" y="7034791"/>
                  </a:cubicBezTo>
                  <a:lnTo>
                    <a:pt x="0" y="7034791"/>
                  </a:lnTo>
                  <a:lnTo>
                    <a:pt x="0" y="7034791"/>
                  </a:lnTo>
                  <a:lnTo>
                    <a:pt x="0" y="3"/>
                  </a:lnTo>
                  <a:lnTo>
                    <a:pt x="0" y="3"/>
                  </a:lnTo>
                  <a:lnTo>
                    <a:pt x="1192693" y="3"/>
                  </a:lnTo>
                  <a:cubicBezTo>
                    <a:pt x="1212439" y="3"/>
                    <a:pt x="1228446" y="524941"/>
                    <a:pt x="1228446" y="1172490"/>
                  </a:cubicBezTo>
                  <a:close/>
                </a:path>
              </a:pathLst>
            </a:custGeom>
          </p:spPr>
          <p:style>
            <a:lnRef idx="2">
              <a:schemeClr val="accent3">
                <a:hueOff val="5625132"/>
                <a:satOff val="-8440"/>
                <a:lumOff val="-1373"/>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2668" rIns="72668" bIns="72668"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Cambria" panose="02040503050406030204" pitchFamily="18" charset="0"/>
                </a:rPr>
                <a:t>Update Field 212: PSSA/ PASA Assessment on the student template. </a:t>
              </a:r>
            </a:p>
            <a:p>
              <a:pPr marL="228600" lvl="1" indent="-228600" algn="l" defTabSz="889000">
                <a:lnSpc>
                  <a:spcPct val="90000"/>
                </a:lnSpc>
                <a:spcBef>
                  <a:spcPct val="0"/>
                </a:spcBef>
                <a:spcAft>
                  <a:spcPct val="15000"/>
                </a:spcAft>
                <a:buChar char="••"/>
              </a:pPr>
              <a:r>
                <a:rPr lang="en-US" sz="2000" kern="1200" dirty="0">
                  <a:latin typeface="Cambria" panose="02040503050406030204" pitchFamily="18" charset="0"/>
                </a:rPr>
                <a:t> Ensure that data passes the Data Quality Engine (DQE) checks.</a:t>
              </a:r>
            </a:p>
          </p:txBody>
        </p:sp>
        <p:sp>
          <p:nvSpPr>
            <p:cNvPr id="11" name="Freeform 10"/>
            <p:cNvSpPr/>
            <p:nvPr/>
          </p:nvSpPr>
          <p:spPr>
            <a:xfrm>
              <a:off x="457200" y="4495801"/>
              <a:ext cx="1371600" cy="20574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11250264"/>
                <a:satOff val="-16880"/>
                <a:lumOff val="-2745"/>
                <a:alphaOff val="0"/>
              </a:schemeClr>
            </a:lnRef>
            <a:fillRef idx="1">
              <a:schemeClr val="accent3">
                <a:hueOff val="11250264"/>
                <a:satOff val="-16880"/>
                <a:lumOff val="-2745"/>
                <a:alphaOff val="0"/>
              </a:schemeClr>
            </a:fillRef>
            <a:effectRef idx="0">
              <a:schemeClr val="accent3">
                <a:hueOff val="11250264"/>
                <a:satOff val="-16880"/>
                <a:lumOff val="-2745"/>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Aft>
                  <a:spcPct val="35000"/>
                </a:spcAft>
              </a:pPr>
              <a:r>
                <a:rPr lang="en-US" b="1" dirty="0">
                  <a:solidFill>
                    <a:schemeClr val="bg1"/>
                  </a:solidFill>
                  <a:latin typeface="Cambria" panose="02040503050406030204" pitchFamily="18" charset="0"/>
                </a:rPr>
                <a:t>Run reports and upload </a:t>
              </a:r>
              <a:r>
                <a:rPr lang="en-US" b="1" kern="1200" dirty="0">
                  <a:solidFill>
                    <a:schemeClr val="bg1"/>
                  </a:solidFill>
                  <a:latin typeface="Cambria" panose="02040503050406030204" pitchFamily="18" charset="0"/>
                </a:rPr>
                <a:t>to PIMS</a:t>
              </a:r>
            </a:p>
          </p:txBody>
        </p:sp>
        <p:sp>
          <p:nvSpPr>
            <p:cNvPr id="12" name="Freeform 11"/>
            <p:cNvSpPr/>
            <p:nvPr/>
          </p:nvSpPr>
          <p:spPr>
            <a:xfrm>
              <a:off x="2162501" y="4452508"/>
              <a:ext cx="6477000" cy="1827662"/>
            </a:xfrm>
            <a:custGeom>
              <a:avLst/>
              <a:gdLst>
                <a:gd name="connsiteX0" fmla="*/ 211658 w 1269920"/>
                <a:gd name="connsiteY0" fmla="*/ 0 h 7034794"/>
                <a:gd name="connsiteX1" fmla="*/ 1058262 w 1269920"/>
                <a:gd name="connsiteY1" fmla="*/ 0 h 7034794"/>
                <a:gd name="connsiteX2" fmla="*/ 1269920 w 1269920"/>
                <a:gd name="connsiteY2" fmla="*/ 211658 h 7034794"/>
                <a:gd name="connsiteX3" fmla="*/ 1269920 w 1269920"/>
                <a:gd name="connsiteY3" fmla="*/ 7034794 h 7034794"/>
                <a:gd name="connsiteX4" fmla="*/ 1269920 w 1269920"/>
                <a:gd name="connsiteY4" fmla="*/ 7034794 h 7034794"/>
                <a:gd name="connsiteX5" fmla="*/ 0 w 1269920"/>
                <a:gd name="connsiteY5" fmla="*/ 7034794 h 7034794"/>
                <a:gd name="connsiteX6" fmla="*/ 0 w 1269920"/>
                <a:gd name="connsiteY6" fmla="*/ 7034794 h 7034794"/>
                <a:gd name="connsiteX7" fmla="*/ 0 w 1269920"/>
                <a:gd name="connsiteY7" fmla="*/ 211658 h 7034794"/>
                <a:gd name="connsiteX8" fmla="*/ 211658 w 1269920"/>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69920" h="7034794">
                  <a:moveTo>
                    <a:pt x="1269920" y="1172493"/>
                  </a:moveTo>
                  <a:lnTo>
                    <a:pt x="1269920" y="5862301"/>
                  </a:lnTo>
                  <a:cubicBezTo>
                    <a:pt x="1269920" y="6509847"/>
                    <a:pt x="1252813" y="7034791"/>
                    <a:pt x="1231712" y="7034791"/>
                  </a:cubicBezTo>
                  <a:lnTo>
                    <a:pt x="0" y="7034791"/>
                  </a:lnTo>
                  <a:lnTo>
                    <a:pt x="0" y="7034791"/>
                  </a:lnTo>
                  <a:lnTo>
                    <a:pt x="0" y="3"/>
                  </a:lnTo>
                  <a:lnTo>
                    <a:pt x="0" y="3"/>
                  </a:lnTo>
                  <a:lnTo>
                    <a:pt x="1231712" y="3"/>
                  </a:lnTo>
                  <a:cubicBezTo>
                    <a:pt x="1252813" y="3"/>
                    <a:pt x="1269920" y="524947"/>
                    <a:pt x="1269920" y="1172493"/>
                  </a:cubicBezTo>
                  <a:close/>
                </a:path>
              </a:pathLst>
            </a:custGeom>
          </p:spPr>
          <p:style>
            <a:lnRef idx="2">
              <a:schemeClr val="accent3">
                <a:hueOff val="11250264"/>
                <a:satOff val="-16880"/>
                <a:lumOff val="-274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4692" rIns="74692" bIns="74692" numCol="1" spcCol="1270" anchor="ctr" anchorCtr="0">
              <a:noAutofit/>
            </a:bodyPr>
            <a:lstStyle/>
            <a:p>
              <a:pPr marL="228600" lvl="1" indent="-228600" defTabSz="889000">
                <a:lnSpc>
                  <a:spcPct val="90000"/>
                </a:lnSpc>
                <a:spcAft>
                  <a:spcPct val="15000"/>
                </a:spcAft>
                <a:buFontTx/>
                <a:buChar char="••"/>
              </a:pPr>
              <a:r>
                <a:rPr lang="en-US" sz="2000" dirty="0">
                  <a:latin typeface="Cambria" panose="02040503050406030204" pitchFamily="18" charset="0"/>
                </a:rPr>
                <a:t>Verify successful data submission by running the pre-snapshot verification reports. </a:t>
              </a:r>
            </a:p>
            <a:p>
              <a:pPr marL="228600" lvl="1" indent="-228600" defTabSz="889000">
                <a:lnSpc>
                  <a:spcPct val="90000"/>
                </a:lnSpc>
                <a:spcAft>
                  <a:spcPct val="15000"/>
                </a:spcAft>
                <a:buChar char="••"/>
              </a:pPr>
              <a:r>
                <a:rPr lang="en-US" sz="2000" kern="1200" dirty="0">
                  <a:latin typeface="Cambria" panose="02040503050406030204" pitchFamily="18" charset="0"/>
                </a:rPr>
                <a:t>Upload data </a:t>
              </a:r>
              <a:r>
                <a:rPr lang="en-US" sz="2000" b="1" dirty="0">
                  <a:solidFill>
                    <a:srgbClr val="FF0000"/>
                  </a:solidFill>
                  <a:latin typeface="Cambria" panose="02040503050406030204" pitchFamily="18" charset="0"/>
                </a:rPr>
                <a:t>without errors </a:t>
              </a:r>
              <a:r>
                <a:rPr lang="en-US" sz="2000" b="1" kern="1200" dirty="0">
                  <a:solidFill>
                    <a:srgbClr val="FF0000"/>
                  </a:solidFill>
                  <a:latin typeface="Cambria" panose="02040503050406030204" pitchFamily="18" charset="0"/>
                </a:rPr>
                <a:t> </a:t>
              </a:r>
              <a:r>
                <a:rPr lang="en-US" sz="2000" kern="1200" dirty="0">
                  <a:latin typeface="Cambria" panose="02040503050406030204" pitchFamily="18" charset="0"/>
                </a:rPr>
                <a:t>to PIMS Production by </a:t>
              </a:r>
              <a:r>
                <a:rPr lang="en-US" sz="2000" dirty="0">
                  <a:latin typeface="Cambria" panose="02040503050406030204" pitchFamily="18" charset="0"/>
                </a:rPr>
                <a:t>12:00 p.m. (noon) on the internal snapshot date. </a:t>
              </a:r>
            </a:p>
            <a:p>
              <a:pPr marL="228600" lvl="1" indent="-228600" defTabSz="889000">
                <a:lnSpc>
                  <a:spcPct val="90000"/>
                </a:lnSpc>
                <a:spcAft>
                  <a:spcPct val="15000"/>
                </a:spcAft>
                <a:buChar char="••"/>
              </a:pPr>
              <a:r>
                <a:rPr lang="en-US" sz="2000" dirty="0">
                  <a:latin typeface="Cambria" panose="02040503050406030204" pitchFamily="18" charset="0"/>
                </a:rPr>
                <a:t>There will be no extensions.</a:t>
              </a:r>
            </a:p>
          </p:txBody>
        </p:sp>
      </p:gr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
        <p:nvSpPr>
          <p:cNvPr id="2" name="Title 1" descr="Data Flow&#10;">
            <a:extLst>
              <a:ext uri="{FF2B5EF4-FFF2-40B4-BE49-F238E27FC236}">
                <a16:creationId xmlns:a16="http://schemas.microsoft.com/office/drawing/2014/main" id="{A849CCCF-907C-4014-BCC2-6776C953981A}"/>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Data Flow</a:t>
            </a:r>
          </a:p>
        </p:txBody>
      </p:sp>
    </p:spTree>
    <p:extLst>
      <p:ext uri="{BB962C8B-B14F-4D97-AF65-F5344CB8AC3E}">
        <p14:creationId xmlns:p14="http://schemas.microsoft.com/office/powerpoint/2010/main" val="1921947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Cambria" panose="02040503050406030204" pitchFamily="18" charset="0"/>
                <a:ea typeface="Verdana" pitchFamily="34" charset="0"/>
                <a:cs typeface="Verdana" pitchFamily="34" charset="0"/>
              </a:rPr>
              <a:pPr eaLnBrk="1" hangingPunct="1">
                <a:spcBef>
                  <a:spcPct val="0"/>
                </a:spcBef>
                <a:buFontTx/>
                <a:buNone/>
              </a:pPr>
              <a:t>4</a:t>
            </a:fld>
            <a:endParaRPr lang="en-US" altLang="en-US" sz="1200" dirty="0">
              <a:latin typeface="Cambria" panose="02040503050406030204" pitchFamily="18" charset="0"/>
              <a:ea typeface="Verdana" pitchFamily="34" charset="0"/>
              <a:cs typeface="Verdana" pitchFamily="34" charset="0"/>
            </a:endParaRPr>
          </a:p>
        </p:txBody>
      </p:sp>
      <p:graphicFrame>
        <p:nvGraphicFramePr>
          <p:cNvPr id="25" name="Content Placeholder 3" descr="This is an overview of the PIMS process for the internal snapshot. The deadline for the Precode for PSSA Exams is noon on the internal snapshot date.  All internal snapshot dates are listed in the Elementary and Secondary Data Collection calendar located on the PIMS website.  In the first of three blocks, the graphic begins with PDE sending communication to LEAs reminding them of the internal snapshots. Next, LEAs upload the student and school enrollment templates to PIMS.  The LEAs then run the pre-snapshot reports to verify accuracy of the data submitted.  Since there is no correction window, this should all occur BEFORE the internal snapshot date. After the deadline, PIMS locks down temporarily to take the internal snapshot and generate the data file that will be sent to the testing vendor. Once PIMS re-opens, LEAs can run their snapshot reports and Accuracy Certification Statement.&#10;"/>
          <p:cNvGraphicFramePr>
            <a:graphicFrameLocks/>
          </p:cNvGraphicFramePr>
          <p:nvPr/>
        </p:nvGraphicFramePr>
        <p:xfrm>
          <a:off x="457200" y="2408367"/>
          <a:ext cx="7192617" cy="37177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15367" name="Straight Connector 25">
            <a:extLst>
              <a:ext uri="{C183D7F6-B498-43B3-948B-1728B52AA6E4}">
                <adec:decorative xmlns:adec="http://schemas.microsoft.com/office/drawing/2017/decorative" val="1"/>
              </a:ext>
            </a:extLst>
          </p:cNvPr>
          <p:cNvCxnSpPr>
            <a:cxnSpLocks noChangeShapeType="1"/>
          </p:cNvCxnSpPr>
          <p:nvPr/>
        </p:nvCxnSpPr>
        <p:spPr bwMode="auto">
          <a:xfrm>
            <a:off x="5410200" y="1543110"/>
            <a:ext cx="0" cy="5010090"/>
          </a:xfrm>
          <a:prstGeom prst="line">
            <a:avLst/>
          </a:prstGeom>
          <a:noFill/>
          <a:ln w="73025" algn="ctr">
            <a:solidFill>
              <a:srgbClr val="FF0000"/>
            </a:solidFill>
            <a:round/>
            <a:headEnd type="diamond" w="med" len="med"/>
            <a:tailEnd type="diamond" w="med" len="med"/>
          </a:ln>
          <a:extLst>
            <a:ext uri="{909E8E84-426E-40DD-AFC4-6F175D3DCCD1}">
              <a14:hiddenFill xmlns:a14="http://schemas.microsoft.com/office/drawing/2010/main">
                <a:noFill/>
              </a14:hiddenFill>
            </a:ext>
          </a:extLst>
        </p:spPr>
      </p:cxnSp>
      <p:sp>
        <p:nvSpPr>
          <p:cNvPr id="15368" name="TextBox 26"/>
          <p:cNvSpPr txBox="1">
            <a:spLocks noChangeArrowheads="1"/>
          </p:cNvSpPr>
          <p:nvPr/>
        </p:nvSpPr>
        <p:spPr bwMode="auto">
          <a:xfrm>
            <a:off x="5600700" y="1563766"/>
            <a:ext cx="20574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800" b="1" dirty="0">
                <a:solidFill>
                  <a:srgbClr val="FF0000"/>
                </a:solidFill>
                <a:latin typeface="Cambria" panose="02040503050406030204" pitchFamily="18" charset="0"/>
              </a:rPr>
              <a:t>PIMS Locked Down after </a:t>
            </a:r>
          </a:p>
          <a:p>
            <a:pPr algn="ctr" eaLnBrk="1" hangingPunct="1">
              <a:spcBef>
                <a:spcPct val="0"/>
              </a:spcBef>
              <a:buFontTx/>
              <a:buNone/>
            </a:pPr>
            <a:r>
              <a:rPr lang="en-US" altLang="en-US" sz="1800" b="1" dirty="0">
                <a:solidFill>
                  <a:srgbClr val="FF0000"/>
                </a:solidFill>
                <a:latin typeface="Cambria" panose="02040503050406030204" pitchFamily="18" charset="0"/>
              </a:rPr>
              <a:t>12:00 p.m. on internal snapshot date</a:t>
            </a:r>
          </a:p>
        </p:txBody>
      </p:sp>
      <p:sp>
        <p:nvSpPr>
          <p:cNvPr id="28" name="Right Arrow 27"/>
          <p:cNvSpPr/>
          <p:nvPr/>
        </p:nvSpPr>
        <p:spPr>
          <a:xfrm>
            <a:off x="914400" y="1178223"/>
            <a:ext cx="4195818" cy="1488777"/>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r>
              <a:rPr lang="en-US" b="1" kern="0" dirty="0">
                <a:solidFill>
                  <a:prstClr val="white"/>
                </a:solidFill>
                <a:latin typeface="Cambria" panose="02040503050406030204" pitchFamily="18" charset="0"/>
              </a:rPr>
              <a:t>LEAs submit accurate data by 12:00 p.m. in Collection window 6 on internal snapshot date</a:t>
            </a:r>
          </a:p>
        </p:txBody>
      </p:sp>
      <p:cxnSp>
        <p:nvCxnSpPr>
          <p:cNvPr id="15370" name="Straight Connector 28">
            <a:extLst>
              <a:ext uri="{C183D7F6-B498-43B3-948B-1728B52AA6E4}">
                <adec:decorative xmlns:adec="http://schemas.microsoft.com/office/drawing/2017/decorative" val="1"/>
              </a:ext>
            </a:extLst>
          </p:cNvPr>
          <p:cNvCxnSpPr>
            <a:cxnSpLocks noChangeShapeType="1"/>
          </p:cNvCxnSpPr>
          <p:nvPr/>
        </p:nvCxnSpPr>
        <p:spPr bwMode="auto">
          <a:xfrm>
            <a:off x="7848600" y="2061334"/>
            <a:ext cx="0" cy="3581400"/>
          </a:xfrm>
          <a:prstGeom prst="line">
            <a:avLst/>
          </a:prstGeom>
          <a:noFill/>
          <a:ln w="73025" algn="ctr">
            <a:solidFill>
              <a:srgbClr val="00B050"/>
            </a:solidFill>
            <a:round/>
            <a:headEnd type="diamond" w="med" len="med"/>
            <a:tailEnd type="diamond" w="med" len="med"/>
          </a:ln>
          <a:extLst>
            <a:ext uri="{909E8E84-426E-40DD-AFC4-6F175D3DCCD1}">
              <a14:hiddenFill xmlns:a14="http://schemas.microsoft.com/office/drawing/2010/main">
                <a:noFill/>
              </a14:hiddenFill>
            </a:ext>
          </a:extLst>
        </p:spPr>
      </p:cxnSp>
      <p:sp>
        <p:nvSpPr>
          <p:cNvPr id="15371" name="TextBox 29"/>
          <p:cNvSpPr txBox="1">
            <a:spLocks noChangeArrowheads="1"/>
          </p:cNvSpPr>
          <p:nvPr/>
        </p:nvSpPr>
        <p:spPr bwMode="auto">
          <a:xfrm>
            <a:off x="7848600" y="2278605"/>
            <a:ext cx="1143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b="1" dirty="0">
                <a:solidFill>
                  <a:srgbClr val="00B050"/>
                </a:solidFill>
                <a:latin typeface="Cambria" panose="02040503050406030204" pitchFamily="18" charset="0"/>
              </a:rPr>
              <a:t>PIMS Available after the Internal Snapshot is taken.</a:t>
            </a:r>
          </a:p>
        </p:txBody>
      </p:sp>
      <p:sp>
        <p:nvSpPr>
          <p:cNvPr id="15373" name="Rectangle 1"/>
          <p:cNvSpPr>
            <a:spLocks noGrp="1" noChangeArrowheads="1"/>
          </p:cNvSpPr>
          <p:nvPr>
            <p:ph type="title" idx="4294967295"/>
          </p:nvPr>
        </p:nvSpPr>
        <p:spPr bwMode="auto">
          <a:xfrm>
            <a:off x="477783" y="1062335"/>
            <a:ext cx="3848426" cy="46166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Internal Snapshot Overview</a:t>
            </a:r>
          </a:p>
        </p:txBody>
      </p:sp>
      <p:pic>
        <p:nvPicPr>
          <p:cNvPr id="16" name="Picture 15" descr="blue 50% banne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2728443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791200"/>
            <a:ext cx="2198581" cy="52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458200" y="6324600"/>
            <a:ext cx="422246" cy="2286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5</a:t>
            </a:fld>
            <a:endParaRPr lang="en-US" altLang="en-US" sz="1200" dirty="0">
              <a:latin typeface="Verdana" pitchFamily="34" charset="0"/>
              <a:ea typeface="Verdana" pitchFamily="34" charset="0"/>
              <a:cs typeface="Verdana" pitchFamily="34" charset="0"/>
            </a:endParaRPr>
          </a:p>
        </p:txBody>
      </p:sp>
      <p:sp>
        <p:nvSpPr>
          <p:cNvPr id="3" name="Title 2"/>
          <p:cNvSpPr txBox="1">
            <a:spLocks noGrp="1"/>
          </p:cNvSpPr>
          <p:nvPr>
            <p:ph type="title" idx="4294967295"/>
          </p:nvPr>
        </p:nvSpPr>
        <p:spPr>
          <a:xfrm>
            <a:off x="457200" y="1214735"/>
            <a:ext cx="8189806"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mn-ea"/>
                <a:cs typeface="+mn-cs"/>
              </a:rPr>
              <a:t>Internal Snapshot Details</a:t>
            </a:r>
          </a:p>
        </p:txBody>
      </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graphicFrame>
        <p:nvGraphicFramePr>
          <p:cNvPr id="2" name="Diagram 1" descr="This is an overview of the details we will be discussing for the Precode PSSA Exams’ Internal Snapshot. &#10;&#10;It begins with the student in the blue circle, which includes the student’s five matching criteria.  The boxes include data about the student including the student’s demographics and school enrollment information. &#10;">
            <a:extLst>
              <a:ext uri="{FF2B5EF4-FFF2-40B4-BE49-F238E27FC236}">
                <a16:creationId xmlns:a16="http://schemas.microsoft.com/office/drawing/2014/main" id="{B6A063DC-065D-4896-941A-88E2367F69F4}"/>
              </a:ext>
            </a:extLst>
          </p:cNvPr>
          <p:cNvGraphicFramePr/>
          <p:nvPr/>
        </p:nvGraphicFramePr>
        <p:xfrm>
          <a:off x="381000" y="1676400"/>
          <a:ext cx="83058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6</a:t>
            </a:fld>
            <a:endParaRPr lang="en-US" altLang="en-US" sz="1200" dirty="0">
              <a:latin typeface="Verdana" pitchFamily="34" charset="0"/>
              <a:ea typeface="Verdana" pitchFamily="34" charset="0"/>
              <a:cs typeface="Verdana" pitchFamily="34" charset="0"/>
            </a:endParaRPr>
          </a:p>
        </p:txBody>
      </p:sp>
      <p:sp>
        <p:nvSpPr>
          <p:cNvPr id="11" name="Rounded Rectangle 4" descr="Data from the School Enrollment template is used to determine the students who will be included in the internal snapshot. Please pay special attention to the accuracy of entry/withdrawal dates, codes, and grades .&#10;Note: Students must have and “E” or “R’ enrollment code prior to the internal snapshot date, and not be withdrawn prior to the snapshot to be included in the internal snapshot. &#10;&#10;&#10;"/>
          <p:cNvSpPr/>
          <p:nvPr/>
        </p:nvSpPr>
        <p:spPr>
          <a:xfrm>
            <a:off x="3960241" y="3502463"/>
            <a:ext cx="4559872" cy="2180786"/>
          </a:xfrm>
          <a:prstGeom prst="rect">
            <a:avLst/>
          </a:prstGeom>
          <a:ln>
            <a:solidFill>
              <a:schemeClr val="accent3"/>
            </a:solidFill>
          </a:ln>
        </p:spPr>
        <p:style>
          <a:lnRef idx="2">
            <a:schemeClr val="accent4"/>
          </a:lnRef>
          <a:fillRef idx="1">
            <a:schemeClr val="lt1"/>
          </a:fillRef>
          <a:effectRef idx="0">
            <a:schemeClr val="accent4"/>
          </a:effectRef>
          <a:fontRef idx="minor">
            <a:schemeClr val="dk1"/>
          </a:fontRef>
        </p:style>
        <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2000" b="1" kern="1200" dirty="0">
                <a:solidFill>
                  <a:schemeClr val="accent3">
                    <a:lumMod val="75000"/>
                  </a:schemeClr>
                </a:solidFill>
                <a:latin typeface="Cambria" panose="02040503050406030204" pitchFamily="18" charset="0"/>
              </a:rPr>
              <a:t>School Enrollment Template</a:t>
            </a:r>
            <a:endParaRPr lang="en-US" sz="2000" b="1" dirty="0">
              <a:solidFill>
                <a:schemeClr val="accent3">
                  <a:lumMod val="75000"/>
                </a:schemeClr>
              </a:solidFill>
              <a:latin typeface="Cambria" panose="02040503050406030204" pitchFamily="18" charset="0"/>
            </a:endParaRPr>
          </a:p>
          <a:p>
            <a:pPr marL="457200" lvl="0" indent="-457200" defTabSz="1377950">
              <a:lnSpc>
                <a:spcPct val="90000"/>
              </a:lnSpc>
              <a:spcBef>
                <a:spcPct val="0"/>
              </a:spcBef>
              <a:spcAft>
                <a:spcPct val="35000"/>
              </a:spcAft>
              <a:buFont typeface="Arial" panose="020B0604020202020204" pitchFamily="34" charset="0"/>
              <a:buChar char="•"/>
            </a:pPr>
            <a:r>
              <a:rPr lang="en-US" sz="2000" kern="1200" dirty="0">
                <a:solidFill>
                  <a:schemeClr val="tx1"/>
                </a:solidFill>
                <a:latin typeface="Cambria" panose="02040503050406030204" pitchFamily="18" charset="0"/>
              </a:rPr>
              <a:t>Entry and withdrawal dates</a:t>
            </a:r>
          </a:p>
          <a:p>
            <a:pPr marL="457200" lvl="0" indent="-457200" defTabSz="1377950">
              <a:lnSpc>
                <a:spcPct val="90000"/>
              </a:lnSpc>
              <a:spcBef>
                <a:spcPct val="0"/>
              </a:spcBef>
              <a:spcAft>
                <a:spcPct val="35000"/>
              </a:spcAft>
              <a:buFont typeface="Arial" panose="020B0604020202020204" pitchFamily="34" charset="0"/>
              <a:buChar char="•"/>
            </a:pPr>
            <a:r>
              <a:rPr lang="en-US" sz="2000" dirty="0">
                <a:solidFill>
                  <a:schemeClr val="tx1"/>
                </a:solidFill>
                <a:latin typeface="Cambria" panose="02040503050406030204" pitchFamily="18" charset="0"/>
              </a:rPr>
              <a:t>Entry an withdrawal codes</a:t>
            </a:r>
          </a:p>
          <a:p>
            <a:pPr marL="457200" lvl="0" indent="-457200" defTabSz="1377950">
              <a:lnSpc>
                <a:spcPct val="90000"/>
              </a:lnSpc>
              <a:spcBef>
                <a:spcPct val="0"/>
              </a:spcBef>
              <a:spcAft>
                <a:spcPct val="35000"/>
              </a:spcAft>
              <a:buFont typeface="Arial" panose="020B0604020202020204" pitchFamily="34" charset="0"/>
              <a:buChar char="•"/>
            </a:pPr>
            <a:r>
              <a:rPr lang="en-US" sz="2000" kern="1200" dirty="0">
                <a:solidFill>
                  <a:schemeClr val="tx1"/>
                </a:solidFill>
                <a:latin typeface="Cambria" panose="02040503050406030204" pitchFamily="18" charset="0"/>
              </a:rPr>
              <a:t>Entry and withdrawal grades</a:t>
            </a:r>
          </a:p>
          <a:p>
            <a:pPr marL="914400" lvl="1" indent="-457200" defTabSz="1377950">
              <a:lnSpc>
                <a:spcPct val="90000"/>
              </a:lnSpc>
              <a:spcAft>
                <a:spcPct val="35000"/>
              </a:spcAft>
              <a:buFont typeface="Arial" panose="020B0604020202020204" pitchFamily="34" charset="0"/>
              <a:buChar char="•"/>
            </a:pPr>
            <a:r>
              <a:rPr lang="en-US" sz="2000" dirty="0">
                <a:solidFill>
                  <a:schemeClr val="tx1"/>
                </a:solidFill>
                <a:latin typeface="Cambria" panose="02040503050406030204" pitchFamily="18" charset="0"/>
              </a:rPr>
              <a:t>Student takes assessment that aligns to the student’s grade at the time of testing. </a:t>
            </a:r>
          </a:p>
          <a:p>
            <a:pPr marL="914400" lvl="1" indent="-457200" defTabSz="1377950">
              <a:lnSpc>
                <a:spcPct val="90000"/>
              </a:lnSpc>
              <a:spcAft>
                <a:spcPct val="35000"/>
              </a:spcAft>
              <a:buFont typeface="Arial" panose="020B0604020202020204" pitchFamily="34" charset="0"/>
              <a:buChar char="•"/>
            </a:pPr>
            <a:endParaRPr lang="en-US" sz="2000" kern="1200" dirty="0">
              <a:solidFill>
                <a:schemeClr val="tx1"/>
              </a:solidFill>
              <a:latin typeface="Cambria" panose="02040503050406030204" pitchFamily="18" charset="0"/>
            </a:endParaRPr>
          </a:p>
        </p:txBody>
      </p:sp>
      <p:sp>
        <p:nvSpPr>
          <p:cNvPr id="12"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
        <p:nvSpPr>
          <p:cNvPr id="14" name="Oval 13" descr="If there are any special characters other than numbers, dashes and apostrophes, it will cause a mismatch in the testing vendor’s system and the LEA will have to manually match each student. &#10;">
            <a:extLst>
              <a:ext uri="{FF2B5EF4-FFF2-40B4-BE49-F238E27FC236}">
                <a16:creationId xmlns:a16="http://schemas.microsoft.com/office/drawing/2014/main" id="{D7BDEE75-55D2-4EA9-8EF8-F72899B2E982}"/>
              </a:ext>
            </a:extLst>
          </p:cNvPr>
          <p:cNvSpPr/>
          <p:nvPr/>
        </p:nvSpPr>
        <p:spPr>
          <a:xfrm>
            <a:off x="623887" y="1371600"/>
            <a:ext cx="3271838" cy="2971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000" b="1" dirty="0">
                <a:solidFill>
                  <a:schemeClr val="tx2"/>
                </a:solidFill>
                <a:latin typeface="Cambria" panose="02040503050406030204" pitchFamily="18" charset="0"/>
              </a:rPr>
              <a:t>Student Name</a:t>
            </a:r>
          </a:p>
          <a:p>
            <a:pPr algn="ctr"/>
            <a:r>
              <a:rPr lang="en-US" altLang="en-US" sz="2000" dirty="0">
                <a:solidFill>
                  <a:schemeClr val="tx1"/>
                </a:solidFill>
                <a:latin typeface="Cambria" panose="02040503050406030204" pitchFamily="18" charset="0"/>
              </a:rPr>
              <a:t>Numbers, dashes and apostrophes are the only special characters accepted in the students name. </a:t>
            </a:r>
            <a:endParaRPr lang="en-US" sz="2000" dirty="0">
              <a:solidFill>
                <a:schemeClr val="tx1"/>
              </a:solidFill>
            </a:endParaRPr>
          </a:p>
        </p:txBody>
      </p:sp>
      <p:sp>
        <p:nvSpPr>
          <p:cNvPr id="2" name="Title 1">
            <a:extLst>
              <a:ext uri="{FF2B5EF4-FFF2-40B4-BE49-F238E27FC236}">
                <a16:creationId xmlns:a16="http://schemas.microsoft.com/office/drawing/2014/main" id="{223515F5-5887-4484-AD75-D816A941CF5E}"/>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Name and School Enrollment</a:t>
            </a:r>
          </a:p>
        </p:txBody>
      </p:sp>
    </p:spTree>
    <p:extLst>
      <p:ext uri="{BB962C8B-B14F-4D97-AF65-F5344CB8AC3E}">
        <p14:creationId xmlns:p14="http://schemas.microsoft.com/office/powerpoint/2010/main" val="409328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60801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77000"/>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7</a:t>
            </a:fld>
            <a:endParaRPr lang="en-US" altLang="en-US" sz="1200" dirty="0">
              <a:latin typeface="Verdana" pitchFamily="34" charset="0"/>
              <a:ea typeface="Verdana" pitchFamily="34" charset="0"/>
              <a:cs typeface="Verdana" pitchFamily="34" charset="0"/>
            </a:endParaRPr>
          </a:p>
        </p:txBody>
      </p:sp>
      <p:grpSp>
        <p:nvGrpSpPr>
          <p:cNvPr id="9" name="Group 8">
            <a:extLst>
              <a:ext uri="{C183D7F6-B498-43B3-948B-1728B52AA6E4}">
                <adec:decorative xmlns:adec="http://schemas.microsoft.com/office/drawing/2017/decorative" val="1"/>
              </a:ext>
            </a:extLst>
          </p:cNvPr>
          <p:cNvGrpSpPr/>
          <p:nvPr/>
        </p:nvGrpSpPr>
        <p:grpSpPr>
          <a:xfrm>
            <a:off x="457201" y="1311274"/>
            <a:ext cx="8248649" cy="4751717"/>
            <a:chOff x="-75380" y="1491396"/>
            <a:chExt cx="2542497" cy="2051461"/>
          </a:xfrm>
        </p:grpSpPr>
        <p:sp>
          <p:nvSpPr>
            <p:cNvPr id="10" name="Rounded Rectangle 9"/>
            <p:cNvSpPr/>
            <p:nvPr/>
          </p:nvSpPr>
          <p:spPr>
            <a:xfrm>
              <a:off x="-75380" y="1491396"/>
              <a:ext cx="2542497" cy="2051461"/>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descr="It is extremely important that you update Field 212: PSSA/PASA Assessment&#10;Enter ‘B’ (PSSA) if student is taking the PSSA and needs a precode label&#10;Enter ‘N’ for PSSA Online testers. These students will appear in the precode file to DRC and can be added to test sessions if needed.&#10;Enter ‘A’ (PASA) or ‘M’ for PASA Online testers if the student is taking the PASA. There are no precode labels, but the data will be tracked.&#10;Enter ‘I’ (not participating) if the student is not eligible to take the PSSA or PASA.&#10;&#10;Special Case: The IU is responsible for the students in the IU classroom housed outside the IU even if that IU classroom is in a district building. &#10;The IU classroom will use the labels sent to the IU.  &#10;If there are no labels, the students booklets will have to be hand bubbled.  The IU classroom students should be bubbled with the AUN of the sending district of residence school. "/>
            <p:cNvSpPr/>
            <p:nvPr/>
          </p:nvSpPr>
          <p:spPr>
            <a:xfrm>
              <a:off x="-10790" y="1775047"/>
              <a:ext cx="2472035" cy="1484158"/>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endParaRPr lang="en-US" sz="2800" dirty="0">
                <a:solidFill>
                  <a:srgbClr val="C00000"/>
                </a:solidFill>
                <a:latin typeface="Cambria" panose="02040503050406030204" pitchFamily="18" charset="0"/>
                <a:ea typeface="Verdana" pitchFamily="34" charset="0"/>
                <a:cs typeface="Verdana" pitchFamily="34" charset="0"/>
              </a:endParaRPr>
            </a:p>
            <a:p>
              <a:pPr algn="ctr">
                <a:defRPr/>
              </a:pPr>
              <a:r>
                <a:rPr lang="en-US" b="1" dirty="0">
                  <a:solidFill>
                    <a:srgbClr val="C00000"/>
                  </a:solidFill>
                  <a:latin typeface="Cambria" panose="02040503050406030204" pitchFamily="18" charset="0"/>
                  <a:ea typeface="Verdana" pitchFamily="34" charset="0"/>
                  <a:cs typeface="Verdana" pitchFamily="34" charset="0"/>
                </a:rPr>
                <a:t>Student  Template- PSSA/PASA Assessment </a:t>
              </a:r>
            </a:p>
            <a:p>
              <a:pPr algn="ctr">
                <a:defRPr/>
              </a:pPr>
              <a:endParaRPr lang="en-US" dirty="0">
                <a:solidFill>
                  <a:srgbClr val="C00000"/>
                </a:solidFill>
                <a:latin typeface="Cambria" panose="02040503050406030204" pitchFamily="18" charset="0"/>
                <a:ea typeface="Verdana" pitchFamily="34" charset="0"/>
                <a:cs typeface="Verdana" pitchFamily="34" charset="0"/>
              </a:endParaRPr>
            </a:p>
            <a:p>
              <a:r>
                <a:rPr lang="en-US" b="1" dirty="0">
                  <a:latin typeface="Cambria" panose="02040503050406030204" pitchFamily="18" charset="0"/>
                </a:rPr>
                <a:t>Field 212: PSSA/PASA Assessment </a:t>
              </a:r>
            </a:p>
            <a:p>
              <a:pPr marL="800100" lvl="1" indent="-342900">
                <a:buFont typeface="Arial" panose="020B0604020202020204" pitchFamily="34" charset="0"/>
                <a:buChar char="•"/>
              </a:pPr>
              <a:r>
                <a:rPr lang="en-US" dirty="0">
                  <a:latin typeface="Cambria" panose="02040503050406030204" pitchFamily="18" charset="0"/>
                </a:rPr>
                <a:t>Enter </a:t>
              </a:r>
              <a:r>
                <a:rPr lang="en-US" b="1" dirty="0">
                  <a:latin typeface="Cambria" panose="02040503050406030204" pitchFamily="18" charset="0"/>
                </a:rPr>
                <a:t>‘B’ (PSSA) </a:t>
              </a:r>
              <a:r>
                <a:rPr lang="en-US" dirty="0">
                  <a:latin typeface="Cambria" panose="02040503050406030204" pitchFamily="18" charset="0"/>
                </a:rPr>
                <a:t>if student is taking the PSSA and needs a </a:t>
              </a:r>
              <a:r>
                <a:rPr lang="en-US" dirty="0" err="1">
                  <a:latin typeface="Cambria" panose="02040503050406030204" pitchFamily="18" charset="0"/>
                </a:rPr>
                <a:t>precode</a:t>
              </a:r>
              <a:r>
                <a:rPr lang="en-US" dirty="0">
                  <a:latin typeface="Cambria" panose="02040503050406030204" pitchFamily="18" charset="0"/>
                </a:rPr>
                <a:t> label</a:t>
              </a:r>
            </a:p>
            <a:p>
              <a:pPr marL="800100" lvl="1" indent="-342900">
                <a:buFont typeface="Arial" panose="020B0604020202020204" pitchFamily="34" charset="0"/>
                <a:buChar char="•"/>
              </a:pPr>
              <a:r>
                <a:rPr lang="en-US" dirty="0">
                  <a:solidFill>
                    <a:schemeClr val="tx1"/>
                  </a:solidFill>
                  <a:latin typeface="Cambria" panose="02040503050406030204" pitchFamily="18" charset="0"/>
                  <a:ea typeface="Verdana" pitchFamily="34" charset="0"/>
                  <a:cs typeface="Verdana" pitchFamily="34" charset="0"/>
                </a:rPr>
                <a:t>Enter </a:t>
              </a:r>
              <a:r>
                <a:rPr lang="en-US" b="1" dirty="0">
                  <a:solidFill>
                    <a:schemeClr val="tx1"/>
                  </a:solidFill>
                  <a:latin typeface="Cambria" panose="02040503050406030204" pitchFamily="18" charset="0"/>
                  <a:ea typeface="Verdana" pitchFamily="34" charset="0"/>
                  <a:cs typeface="Verdana" pitchFamily="34" charset="0"/>
                </a:rPr>
                <a:t>‘N’ for PSSA Online testers</a:t>
              </a:r>
              <a:r>
                <a:rPr lang="en-US" dirty="0">
                  <a:solidFill>
                    <a:schemeClr val="tx1"/>
                  </a:solidFill>
                  <a:latin typeface="Cambria" panose="02040503050406030204" pitchFamily="18" charset="0"/>
                  <a:ea typeface="Verdana" pitchFamily="34" charset="0"/>
                  <a:cs typeface="Verdana" pitchFamily="34" charset="0"/>
                </a:rPr>
                <a:t>. These students will appear in the </a:t>
              </a:r>
              <a:r>
                <a:rPr lang="en-US" dirty="0" err="1">
                  <a:solidFill>
                    <a:schemeClr val="tx1"/>
                  </a:solidFill>
                  <a:latin typeface="Cambria" panose="02040503050406030204" pitchFamily="18" charset="0"/>
                  <a:ea typeface="Verdana" pitchFamily="34" charset="0"/>
                  <a:cs typeface="Verdana" pitchFamily="34" charset="0"/>
                </a:rPr>
                <a:t>precode</a:t>
              </a:r>
              <a:r>
                <a:rPr lang="en-US" dirty="0">
                  <a:solidFill>
                    <a:schemeClr val="tx1"/>
                  </a:solidFill>
                  <a:latin typeface="Cambria" panose="02040503050406030204" pitchFamily="18" charset="0"/>
                  <a:ea typeface="Verdana" pitchFamily="34" charset="0"/>
                  <a:cs typeface="Verdana" pitchFamily="34" charset="0"/>
                </a:rPr>
                <a:t> file to DRC and can be added to test sessions if needed.</a:t>
              </a:r>
            </a:p>
            <a:p>
              <a:pPr marL="800100" lvl="1" indent="-342900">
                <a:buFont typeface="Arial" panose="020B0604020202020204" pitchFamily="34" charset="0"/>
                <a:buChar char="•"/>
              </a:pPr>
              <a:r>
                <a:rPr lang="en-US" dirty="0">
                  <a:solidFill>
                    <a:schemeClr val="tx1"/>
                  </a:solidFill>
                  <a:latin typeface="Cambria" panose="02040503050406030204" pitchFamily="18" charset="0"/>
                  <a:ea typeface="Verdana" pitchFamily="34" charset="0"/>
                  <a:cs typeface="Verdana" pitchFamily="34" charset="0"/>
                </a:rPr>
                <a:t>Enter </a:t>
              </a:r>
              <a:r>
                <a:rPr lang="en-US" b="1" dirty="0">
                  <a:solidFill>
                    <a:schemeClr val="tx1"/>
                  </a:solidFill>
                  <a:latin typeface="Cambria" panose="02040503050406030204" pitchFamily="18" charset="0"/>
                  <a:ea typeface="Verdana" pitchFamily="34" charset="0"/>
                  <a:cs typeface="Verdana" pitchFamily="34" charset="0"/>
                </a:rPr>
                <a:t>‘A’ (PASA) </a:t>
              </a:r>
              <a:r>
                <a:rPr lang="en-US" dirty="0">
                  <a:solidFill>
                    <a:schemeClr val="tx1"/>
                  </a:solidFill>
                  <a:latin typeface="Cambria" panose="02040503050406030204" pitchFamily="18" charset="0"/>
                  <a:ea typeface="Verdana" pitchFamily="34" charset="0"/>
                  <a:cs typeface="Verdana" pitchFamily="34" charset="0"/>
                </a:rPr>
                <a:t>or</a:t>
              </a:r>
              <a:r>
                <a:rPr lang="en-US" b="1" dirty="0">
                  <a:solidFill>
                    <a:schemeClr val="tx1"/>
                  </a:solidFill>
                  <a:latin typeface="Cambria" panose="02040503050406030204" pitchFamily="18" charset="0"/>
                  <a:ea typeface="Verdana" pitchFamily="34" charset="0"/>
                  <a:cs typeface="Verdana" pitchFamily="34" charset="0"/>
                </a:rPr>
                <a:t> ‘M’ for PASA Online testers </a:t>
              </a:r>
              <a:r>
                <a:rPr lang="en-US" dirty="0">
                  <a:solidFill>
                    <a:schemeClr val="tx1"/>
                  </a:solidFill>
                  <a:latin typeface="Cambria" panose="02040503050406030204" pitchFamily="18" charset="0"/>
                  <a:ea typeface="Verdana" pitchFamily="34" charset="0"/>
                  <a:cs typeface="Verdana" pitchFamily="34" charset="0"/>
                </a:rPr>
                <a:t>if the student is taking the PASA. There are no </a:t>
              </a:r>
              <a:r>
                <a:rPr lang="en-US" dirty="0" err="1">
                  <a:solidFill>
                    <a:schemeClr val="tx1"/>
                  </a:solidFill>
                  <a:latin typeface="Cambria" panose="02040503050406030204" pitchFamily="18" charset="0"/>
                  <a:ea typeface="Verdana" pitchFamily="34" charset="0"/>
                  <a:cs typeface="Verdana" pitchFamily="34" charset="0"/>
                </a:rPr>
                <a:t>precode</a:t>
              </a:r>
              <a:r>
                <a:rPr lang="en-US" dirty="0">
                  <a:solidFill>
                    <a:schemeClr val="tx1"/>
                  </a:solidFill>
                  <a:latin typeface="Cambria" panose="02040503050406030204" pitchFamily="18" charset="0"/>
                  <a:ea typeface="Verdana" pitchFamily="34" charset="0"/>
                  <a:cs typeface="Verdana" pitchFamily="34" charset="0"/>
                </a:rPr>
                <a:t> labels, but the data will be tracked.</a:t>
              </a:r>
            </a:p>
            <a:p>
              <a:pPr marL="800100" lvl="1" indent="-342900">
                <a:buFont typeface="Arial" panose="020B0604020202020204" pitchFamily="34" charset="0"/>
                <a:buChar char="•"/>
              </a:pPr>
              <a:r>
                <a:rPr lang="en-US" dirty="0">
                  <a:solidFill>
                    <a:schemeClr val="tx1"/>
                  </a:solidFill>
                  <a:latin typeface="Cambria" panose="02040503050406030204" pitchFamily="18" charset="0"/>
                  <a:ea typeface="Verdana" pitchFamily="34" charset="0"/>
                  <a:cs typeface="Verdana" pitchFamily="34" charset="0"/>
                </a:rPr>
                <a:t>Enter </a:t>
              </a:r>
              <a:r>
                <a:rPr lang="en-US" b="1" dirty="0">
                  <a:solidFill>
                    <a:schemeClr val="tx1"/>
                  </a:solidFill>
                  <a:latin typeface="Cambria" panose="02040503050406030204" pitchFamily="18" charset="0"/>
                  <a:ea typeface="Verdana" pitchFamily="34" charset="0"/>
                  <a:cs typeface="Verdana" pitchFamily="34" charset="0"/>
                </a:rPr>
                <a:t>‘I’ (not participating) </a:t>
              </a:r>
              <a:r>
                <a:rPr lang="en-US" dirty="0">
                  <a:solidFill>
                    <a:schemeClr val="tx1"/>
                  </a:solidFill>
                  <a:latin typeface="Cambria" panose="02040503050406030204" pitchFamily="18" charset="0"/>
                  <a:ea typeface="Verdana" pitchFamily="34" charset="0"/>
                  <a:cs typeface="Verdana" pitchFamily="34" charset="0"/>
                </a:rPr>
                <a:t>if the student is not eligible to take the PSSA or PASA.</a:t>
              </a:r>
            </a:p>
            <a:p>
              <a:pPr eaLnBrk="1" hangingPunct="1">
                <a:defRPr/>
              </a:pPr>
              <a:r>
                <a:rPr lang="en-US" b="1" dirty="0">
                  <a:latin typeface="Cambria" panose="02040503050406030204" pitchFamily="18" charset="0"/>
                  <a:ea typeface="Verdana" pitchFamily="34" charset="0"/>
                  <a:cs typeface="Arial" panose="020B0604020202020204" pitchFamily="34" charset="0"/>
                </a:rPr>
                <a:t>Intermediate Unit (IU) Classroom in a District Building</a:t>
              </a:r>
            </a:p>
            <a:p>
              <a:pPr marL="342900" indent="-342900">
                <a:buFont typeface="Arial" panose="020B0604020202020204" pitchFamily="34" charset="0"/>
                <a:buChar char="•"/>
                <a:defRPr/>
              </a:pPr>
              <a:r>
                <a:rPr lang="en-US" dirty="0">
                  <a:latin typeface="Cambria" panose="02040503050406030204" pitchFamily="18" charset="0"/>
                  <a:ea typeface="Verdana" pitchFamily="34" charset="0"/>
                  <a:cs typeface="Arial" panose="020B0604020202020204" pitchFamily="34" charset="0"/>
                </a:rPr>
                <a:t>The IU classroom in a district building is responsible for uploading its students’  data and must use the IU’s labels or hand bubble booklets.</a:t>
              </a:r>
            </a:p>
            <a:p>
              <a:pPr marL="342900" indent="-342900" eaLnBrk="1" hangingPunct="1">
                <a:buFont typeface="Arial" panose="020B0604020202020204" pitchFamily="34" charset="0"/>
                <a:buChar char="•"/>
                <a:defRPr/>
              </a:pPr>
              <a:r>
                <a:rPr lang="en-US" dirty="0">
                  <a:latin typeface="Cambria" panose="02040503050406030204" pitchFamily="18" charset="0"/>
                  <a:ea typeface="Verdana" pitchFamily="34" charset="0"/>
                  <a:cs typeface="Arial" panose="020B0604020202020204" pitchFamily="34" charset="0"/>
                </a:rPr>
                <a:t>It’s important that the IU labels bubble the student’s correct district of residence, which may not always be the AUN where the student is being educated.</a:t>
              </a:r>
            </a:p>
            <a:p>
              <a:pPr marL="1257300" lvl="2" indent="-342900">
                <a:buFont typeface="Arial" panose="020B0604020202020204" pitchFamily="34" charset="0"/>
                <a:buChar char="•"/>
              </a:pPr>
              <a:endParaRPr lang="en-US" sz="2400" dirty="0">
                <a:solidFill>
                  <a:schemeClr val="tx1"/>
                </a:solidFill>
                <a:latin typeface="Cambria" panose="02040503050406030204" pitchFamily="18" charset="0"/>
                <a:ea typeface="Verdana" pitchFamily="34" charset="0"/>
                <a:cs typeface="Verdana" pitchFamily="34" charset="0"/>
              </a:endParaRPr>
            </a:p>
          </p:txBody>
        </p:sp>
      </p:gr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PSSA- </a:t>
            </a:r>
            <a:r>
              <a:rPr kumimoji="0" lang="en-US" altLang="en-US" sz="2400" b="0" i="0" u="none" strike="noStrike" kern="1200" cap="none" spc="0" normalizeH="0" baseline="0" noProof="0" dirty="0" err="1">
                <a:ln>
                  <a:noFill/>
                </a:ln>
                <a:solidFill>
                  <a:schemeClr val="bg1"/>
                </a:solidFill>
                <a:effectLst/>
                <a:uLnTx/>
                <a:uFillTx/>
                <a:latin typeface="Cambria" panose="02040503050406030204" pitchFamily="18" charset="0"/>
                <a:ea typeface="Verdana" pitchFamily="34" charset="0"/>
                <a:cs typeface="Verdana" pitchFamily="34" charset="0"/>
              </a:rPr>
              <a:t>Precodes</a:t>
            </a: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BA23C506-1BDC-463F-8EA7-17C77F9BFBDC}"/>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PSSA/PASA Assessment codes</a:t>
            </a:r>
          </a:p>
        </p:txBody>
      </p:sp>
    </p:spTree>
    <p:extLst>
      <p:ext uri="{BB962C8B-B14F-4D97-AF65-F5344CB8AC3E}">
        <p14:creationId xmlns:p14="http://schemas.microsoft.com/office/powerpoint/2010/main" val="2706273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9277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8</a:t>
            </a:fld>
            <a:endParaRPr lang="en-US" altLang="en-US" sz="1200" dirty="0">
              <a:latin typeface="Verdana" pitchFamily="34" charset="0"/>
              <a:ea typeface="Verdana" pitchFamily="34" charset="0"/>
              <a:cs typeface="Verdana" pitchFamily="34" charset="0"/>
            </a:endParaRPr>
          </a:p>
        </p:txBody>
      </p:sp>
      <p:grpSp>
        <p:nvGrpSpPr>
          <p:cNvPr id="9" name="Group 8" descr="The demographics 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10;"/>
          <p:cNvGrpSpPr/>
          <p:nvPr/>
        </p:nvGrpSpPr>
        <p:grpSpPr>
          <a:xfrm>
            <a:off x="438150" y="1143000"/>
            <a:ext cx="8439150" cy="4708524"/>
            <a:chOff x="0" y="1439533"/>
            <a:chExt cx="2456249" cy="1964966"/>
          </a:xfrm>
        </p:grpSpPr>
        <p:sp>
          <p:nvSpPr>
            <p:cNvPr id="10" name="Rounded Rectangle 9"/>
            <p:cNvSpPr/>
            <p:nvPr/>
          </p:nvSpPr>
          <p:spPr>
            <a:xfrm>
              <a:off x="0" y="1439533"/>
              <a:ext cx="2456249" cy="1964966"/>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descr="The demographics 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10;&#10;We use State, LEA, and School Entry data fields to help identify Full Academic Year.  The date in these fields cannot be a future date and must be in logical order.  For more information on these fields please see PIMS Manual Volume 1.  &#10;&#10;The following fields will be utilized during attribution.  Please review them for accuracy.&#10;Field 117 – District Code of Residence (Appendix N of the PIMS Manual Volume 2)&#10;Field 165 – Location Code of Residence is also utilized during attribution. &#10;&#10;"/>
            <p:cNvSpPr/>
            <p:nvPr/>
          </p:nvSpPr>
          <p:spPr>
            <a:xfrm>
              <a:off x="81468" y="1478614"/>
              <a:ext cx="2294686" cy="1879062"/>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r>
                <a:rPr lang="en-US" sz="1600" b="1" dirty="0">
                  <a:solidFill>
                    <a:srgbClr val="C00000"/>
                  </a:solidFill>
                  <a:latin typeface="Cambria" panose="02040503050406030204" pitchFamily="18" charset="0"/>
                  <a:ea typeface="Verdana" pitchFamily="34" charset="0"/>
                  <a:cs typeface="Verdana" pitchFamily="34" charset="0"/>
                </a:rPr>
                <a:t>Student  Template</a:t>
              </a:r>
            </a:p>
            <a:p>
              <a:pPr marL="342900"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Subgroups</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38: Special Education </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41: English learner (EL)</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88: Economically disadvantaged</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27: Race/Ethnicity subgroups</a:t>
              </a:r>
            </a:p>
            <a:p>
              <a:pPr marL="342900" indent="-342900">
                <a:buFont typeface="Arial" panose="020B0604020202020204" pitchFamily="34" charset="0"/>
                <a:buChar char="•"/>
                <a:defRPr/>
              </a:pPr>
              <a:r>
                <a:rPr lang="en-US" sz="1600" dirty="0">
                  <a:latin typeface="Cambria" panose="02040503050406030204" pitchFamily="18" charset="0"/>
                </a:rPr>
                <a:t>Full Academic Year</a:t>
              </a:r>
            </a:p>
            <a:p>
              <a:pPr marL="800100" lvl="1" indent="-342900">
                <a:buFont typeface="Arial" panose="020B0604020202020204" pitchFamily="34" charset="0"/>
                <a:buChar char="•"/>
                <a:defRPr/>
              </a:pPr>
              <a:r>
                <a:rPr lang="en-US" sz="1600" dirty="0">
                  <a:latin typeface="Cambria" panose="02040503050406030204" pitchFamily="18" charset="0"/>
                </a:rPr>
                <a:t>Field 109: </a:t>
              </a:r>
              <a:r>
                <a:rPr lang="en-US" sz="1600" dirty="0">
                  <a:solidFill>
                    <a:schemeClr val="tx1"/>
                  </a:solidFill>
                  <a:latin typeface="Cambria" panose="02040503050406030204" pitchFamily="18" charset="0"/>
                  <a:ea typeface="Verdana" pitchFamily="34" charset="0"/>
                  <a:cs typeface="Verdana" pitchFamily="34" charset="0"/>
                </a:rPr>
                <a:t>State Entry Date</a:t>
              </a:r>
            </a:p>
            <a:p>
              <a:pPr marL="800100" lvl="1" indent="-342900">
                <a:buFont typeface="Arial" panose="020B0604020202020204" pitchFamily="34" charset="0"/>
                <a:buChar char="•"/>
                <a:defRPr/>
              </a:pPr>
              <a:r>
                <a:rPr lang="en-US" sz="1600" dirty="0">
                  <a:latin typeface="Cambria" panose="02040503050406030204" pitchFamily="18" charset="0"/>
                </a:rPr>
                <a:t>Field 99: </a:t>
              </a:r>
              <a:r>
                <a:rPr lang="en-US" sz="1600" dirty="0">
                  <a:solidFill>
                    <a:schemeClr val="tx1"/>
                  </a:solidFill>
                  <a:latin typeface="Cambria" panose="02040503050406030204" pitchFamily="18" charset="0"/>
                  <a:ea typeface="Verdana" pitchFamily="34" charset="0"/>
                  <a:cs typeface="Verdana" pitchFamily="34" charset="0"/>
                </a:rPr>
                <a:t>LEA Entry Date</a:t>
              </a:r>
            </a:p>
            <a:p>
              <a:pPr marL="800100" lvl="1" indent="-342900">
                <a:buFont typeface="Arial" panose="020B0604020202020204" pitchFamily="34" charset="0"/>
                <a:buChar char="•"/>
                <a:defRPr/>
              </a:pPr>
              <a:r>
                <a:rPr lang="en-US" sz="1600" dirty="0">
                  <a:latin typeface="Cambria" panose="02040503050406030204" pitchFamily="18" charset="0"/>
                </a:rPr>
                <a:t>Field 98: </a:t>
              </a:r>
              <a:r>
                <a:rPr lang="en-US" sz="1600" dirty="0">
                  <a:solidFill>
                    <a:schemeClr val="tx1"/>
                  </a:solidFill>
                  <a:latin typeface="Cambria" panose="02040503050406030204" pitchFamily="18" charset="0"/>
                  <a:ea typeface="Verdana" pitchFamily="34" charset="0"/>
                  <a:cs typeface="Verdana" pitchFamily="34" charset="0"/>
                </a:rPr>
                <a:t>School Entry Date</a:t>
              </a:r>
            </a:p>
            <a:p>
              <a:pPr marL="800100" lvl="1" indent="-342900">
                <a:buFont typeface="Arial" panose="020B0604020202020204" pitchFamily="34" charset="0"/>
                <a:buChar char="•"/>
                <a:defRPr/>
              </a:pPr>
              <a:r>
                <a:rPr lang="en-US" sz="1600" dirty="0">
                  <a:solidFill>
                    <a:schemeClr val="tx1"/>
                  </a:solidFill>
                  <a:latin typeface="Cambria" panose="02040503050406030204" pitchFamily="18" charset="0"/>
                  <a:ea typeface="Verdana" pitchFamily="34" charset="0"/>
                  <a:cs typeface="Verdana" pitchFamily="34" charset="0"/>
                </a:rPr>
                <a:t>These dates cannot be a future date. </a:t>
              </a:r>
            </a:p>
            <a:p>
              <a:pPr marL="800100" lvl="1" indent="-342900">
                <a:buFont typeface="Arial" panose="020B0604020202020204" pitchFamily="34" charset="0"/>
                <a:buChar char="•"/>
                <a:defRPr/>
              </a:pPr>
              <a:r>
                <a:rPr lang="en-US" sz="1600" dirty="0">
                  <a:solidFill>
                    <a:schemeClr val="tx1"/>
                  </a:solidFill>
                  <a:latin typeface="Cambria" panose="02040503050406030204" pitchFamily="18" charset="0"/>
                  <a:ea typeface="Verdana" pitchFamily="34" charset="0"/>
                  <a:cs typeface="Verdana" pitchFamily="34" charset="0"/>
                </a:rPr>
                <a:t>State &lt;= LEA &lt;= School</a:t>
              </a:r>
            </a:p>
            <a:p>
              <a:pPr marL="342900" indent="-342900">
                <a:buFont typeface="Arial" panose="020B0604020202020204" pitchFamily="34" charset="0"/>
                <a:buChar char="•"/>
              </a:pPr>
              <a:r>
                <a:rPr lang="en-US" sz="1600" dirty="0">
                  <a:latin typeface="Cambria" panose="02040503050406030204" pitchFamily="18" charset="0"/>
                </a:rPr>
                <a:t>Attribution</a:t>
              </a:r>
            </a:p>
            <a:p>
              <a:pPr marL="800100" lvl="1" indent="-342900">
                <a:buFont typeface="Arial" panose="020B0604020202020204" pitchFamily="34" charset="0"/>
                <a:buChar char="•"/>
              </a:pPr>
              <a:r>
                <a:rPr lang="en-US" sz="1600" dirty="0">
                  <a:latin typeface="Cambria" panose="02040503050406030204" pitchFamily="18" charset="0"/>
                </a:rPr>
                <a:t>Field 117: District Code of Residence (Appendix N)</a:t>
              </a:r>
            </a:p>
            <a:p>
              <a:pPr marL="1257300" lvl="2" indent="-342900">
                <a:buFont typeface="Arial" panose="020B0604020202020204" pitchFamily="34" charset="0"/>
                <a:buChar char="•"/>
              </a:pPr>
              <a:r>
                <a:rPr lang="en-US" sz="1600" dirty="0">
                  <a:latin typeface="Cambria" panose="02040503050406030204" pitchFamily="18" charset="0"/>
                </a:rPr>
                <a:t>Students designated as 1305/1306 without known district use 999999999. </a:t>
              </a:r>
            </a:p>
            <a:p>
              <a:pPr marL="800100" lvl="3" indent="-342900">
                <a:buFont typeface="Arial" panose="020B0604020202020204" pitchFamily="34" charset="0"/>
                <a:buChar char="•"/>
              </a:pPr>
              <a:r>
                <a:rPr lang="en-US" sz="1600" dirty="0">
                  <a:latin typeface="Cambria" panose="02040503050406030204" pitchFamily="18" charset="0"/>
                </a:rPr>
                <a:t>Field 165: Location Code of Residence</a:t>
              </a:r>
            </a:p>
            <a:p>
              <a:pPr marL="1257300" lvl="4" indent="-342900">
                <a:buFont typeface="Arial" panose="020B0604020202020204" pitchFamily="34" charset="0"/>
                <a:buChar char="•"/>
              </a:pPr>
              <a:r>
                <a:rPr lang="en-US" sz="1600" dirty="0">
                  <a:latin typeface="Cambria" panose="02040503050406030204" pitchFamily="18" charset="0"/>
                </a:rPr>
                <a:t>If the District of Residence does not have a school within the student’s grade level, use 0000. </a:t>
              </a:r>
              <a:endParaRPr lang="en-US" sz="1400" dirty="0">
                <a:solidFill>
                  <a:schemeClr val="tx1"/>
                </a:solidFill>
                <a:latin typeface="Cambria" panose="02040503050406030204" pitchFamily="18" charset="0"/>
                <a:ea typeface="Verdana" pitchFamily="34" charset="0"/>
                <a:cs typeface="Verdana" pitchFamily="34" charset="0"/>
              </a:endParaRPr>
            </a:p>
          </p:txBody>
        </p:sp>
      </p:gr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71A9DF3D-6B07-4EA7-AD02-A5AD2D16FF43}"/>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Important Student Template fields</a:t>
            </a:r>
          </a:p>
        </p:txBody>
      </p:sp>
    </p:spTree>
    <p:extLst>
      <p:ext uri="{BB962C8B-B14F-4D97-AF65-F5344CB8AC3E}">
        <p14:creationId xmlns:p14="http://schemas.microsoft.com/office/powerpoint/2010/main" val="353067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9</a:t>
            </a:fld>
            <a:endParaRPr lang="en-US" altLang="en-US" sz="1400" dirty="0"/>
          </a:p>
        </p:txBody>
      </p:sp>
      <p:sp>
        <p:nvSpPr>
          <p:cNvPr id="7" name="TextBox 4"/>
          <p:cNvSpPr txBox="1">
            <a:spLocks noChangeArrowheads="1"/>
          </p:cNvSpPr>
          <p:nvPr/>
        </p:nvSpPr>
        <p:spPr bwMode="auto">
          <a:xfrm>
            <a:off x="457200" y="1143000"/>
            <a:ext cx="8229600" cy="1323439"/>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defRPr/>
            </a:pPr>
            <a:r>
              <a:rPr lang="en-US" sz="2000" u="sng" dirty="0">
                <a:latin typeface="Cambria" panose="02040503050406030204" pitchFamily="18" charset="0"/>
                <a:ea typeface="Verdana" pitchFamily="34" charset="0"/>
                <a:cs typeface="Arial" panose="020B0604020202020204" pitchFamily="34" charset="0"/>
              </a:rPr>
              <a:t>Business Rules</a:t>
            </a:r>
            <a:endParaRPr lang="en-US" sz="600" u="sng" dirty="0">
              <a:latin typeface="Cambria" panose="02040503050406030204" pitchFamily="18" charset="0"/>
              <a:ea typeface="Verdana" pitchFamily="34" charset="0"/>
              <a:cs typeface="Arial" panose="020B0604020202020204" pitchFamily="34" charset="0"/>
            </a:endParaRPr>
          </a:p>
          <a:p>
            <a:pPr eaLnBrk="1" hangingPunct="1">
              <a:defRPr/>
            </a:pPr>
            <a:r>
              <a:rPr lang="en-US" sz="2000" dirty="0">
                <a:latin typeface="Cambria" panose="02040503050406030204" pitchFamily="18" charset="0"/>
                <a:ea typeface="Verdana" pitchFamily="34" charset="0"/>
                <a:cs typeface="Arial" panose="020B0604020202020204" pitchFamily="34" charset="0"/>
              </a:rPr>
              <a:t>A student’s </a:t>
            </a:r>
            <a:r>
              <a:rPr lang="en-US" sz="2000" dirty="0" err="1">
                <a:latin typeface="Cambria" panose="02040503050406030204" pitchFamily="18" charset="0"/>
                <a:ea typeface="Verdana" pitchFamily="34" charset="0"/>
                <a:cs typeface="Arial" panose="020B0604020202020204" pitchFamily="34" charset="0"/>
              </a:rPr>
              <a:t>PAsecureID</a:t>
            </a:r>
            <a:r>
              <a:rPr lang="en-US" sz="20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2000" u="sng" dirty="0">
                <a:latin typeface="Cambria" panose="02040503050406030204" pitchFamily="18" charset="0"/>
                <a:ea typeface="Verdana" pitchFamily="34" charset="0"/>
                <a:cs typeface="Arial" panose="020B0604020202020204" pitchFamily="34" charset="0"/>
              </a:rPr>
              <a:t>deduplicate</a:t>
            </a:r>
            <a:r>
              <a:rPr lang="en-US" sz="2000" dirty="0">
                <a:latin typeface="Cambria" panose="02040503050406030204" pitchFamily="18" charset="0"/>
                <a:ea typeface="Verdana" pitchFamily="34" charset="0"/>
                <a:cs typeface="Arial" panose="020B0604020202020204" pitchFamily="34" charset="0"/>
              </a:rPr>
              <a:t> the students:</a:t>
            </a: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10" name="Table 9" descr="A student’s PAsecureID must be reported to the testing vendor by only one LEA. When more than one LEA reports a student in the internal snapshot, the following rules will be applied to deduplicate the students:   Please review these student scenarios to determine proper attribution. &#10;">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4043862888"/>
              </p:ext>
            </p:extLst>
          </p:nvPr>
        </p:nvGraphicFramePr>
        <p:xfrm>
          <a:off x="457200" y="2913870"/>
          <a:ext cx="8229600" cy="2482312"/>
        </p:xfrm>
        <a:graphic>
          <a:graphicData uri="http://schemas.openxmlformats.org/drawingml/2006/table">
            <a:tbl>
              <a:tblPr firstRow="1" bandRow="1">
                <a:tableStyleId>{5202B0CA-FC54-4496-8BCA-5EF66A818D29}</a:tableStyleId>
              </a:tblPr>
              <a:tblGrid>
                <a:gridCol w="4118601">
                  <a:extLst>
                    <a:ext uri="{9D8B030D-6E8A-4147-A177-3AD203B41FA5}">
                      <a16:colId xmlns:a16="http://schemas.microsoft.com/office/drawing/2014/main" val="623196184"/>
                    </a:ext>
                  </a:extLst>
                </a:gridCol>
                <a:gridCol w="4110999">
                  <a:extLst>
                    <a:ext uri="{9D8B030D-6E8A-4147-A177-3AD203B41FA5}">
                      <a16:colId xmlns:a16="http://schemas.microsoft.com/office/drawing/2014/main" val="1702457716"/>
                    </a:ext>
                  </a:extLst>
                </a:gridCol>
              </a:tblGrid>
              <a:tr h="349622">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594356">
                <a:tc>
                  <a:txBody>
                    <a:bodyPr/>
                    <a:lstStyle/>
                    <a:p>
                      <a:r>
                        <a:rPr lang="en-US" sz="1400" dirty="0"/>
                        <a:t>one or more occupational CTC and an LEA of any other type,</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other LEA will be used.</a:t>
                      </a:r>
                    </a:p>
                    <a:p>
                      <a:endParaRPr lang="en-US" sz="1400" b="0" dirty="0">
                        <a:solidFill>
                          <a:schemeClr val="tx1"/>
                        </a:solidFill>
                        <a:latin typeface="+mn-lt"/>
                      </a:endParaRPr>
                    </a:p>
                  </a:txBody>
                  <a:tcPr/>
                </a:tc>
                <a:extLst>
                  <a:ext uri="{0D108BD9-81ED-4DB2-BD59-A6C34878D82A}">
                    <a16:rowId xmlns:a16="http://schemas.microsoft.com/office/drawing/2014/main" val="4227867644"/>
                  </a:ext>
                </a:extLst>
              </a:tr>
              <a:tr h="594356">
                <a:tc>
                  <a:txBody>
                    <a:bodyPr/>
                    <a:lstStyle/>
                    <a:p>
                      <a:r>
                        <a:rPr lang="en-US" sz="1400" dirty="0"/>
                        <a:t>one comprehensive CTC and a school district (SD)/charter school (CS), </a:t>
                      </a:r>
                      <a:endParaRPr lang="en-US" sz="1400" b="0" dirty="0">
                        <a:solidFill>
                          <a:schemeClr val="tx1"/>
                        </a:solidFill>
                        <a:latin typeface="+mn-lt"/>
                      </a:endParaRPr>
                    </a:p>
                  </a:txBody>
                  <a:tcPr/>
                </a:tc>
                <a:tc>
                  <a:txBody>
                    <a:bodyPr/>
                    <a:lstStyle/>
                    <a:p>
                      <a:r>
                        <a:rPr lang="en-US" sz="1400" dirty="0"/>
                        <a:t>the comprehensive CTC will be used.</a:t>
                      </a:r>
                      <a:endParaRPr lang="en-US" sz="1400" b="0" dirty="0">
                        <a:solidFill>
                          <a:schemeClr val="tx1"/>
                        </a:solidFill>
                        <a:latin typeface="+mn-lt"/>
                      </a:endParaRPr>
                    </a:p>
                  </a:txBody>
                  <a:tcPr/>
                </a:tc>
                <a:extLst>
                  <a:ext uri="{0D108BD9-81ED-4DB2-BD59-A6C34878D82A}">
                    <a16:rowId xmlns:a16="http://schemas.microsoft.com/office/drawing/2014/main" val="2763611466"/>
                  </a:ext>
                </a:extLst>
              </a:tr>
              <a:tr h="594356">
                <a:tc>
                  <a:txBody>
                    <a:bodyPr/>
                    <a:lstStyle/>
                    <a:p>
                      <a:r>
                        <a:rPr lang="en-US" sz="1400" dirty="0"/>
                        <a:t>one IU and one or more other LEA types,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IU will be used.</a:t>
                      </a:r>
                    </a:p>
                    <a:p>
                      <a:endParaRPr lang="en-US" sz="1400" b="0" dirty="0">
                        <a:solidFill>
                          <a:schemeClr val="tx1"/>
                        </a:solidFill>
                        <a:latin typeface="+mn-lt"/>
                      </a:endParaRPr>
                    </a:p>
                  </a:txBody>
                  <a:tcPr/>
                </a:tc>
                <a:extLst>
                  <a:ext uri="{0D108BD9-81ED-4DB2-BD59-A6C34878D82A}">
                    <a16:rowId xmlns:a16="http://schemas.microsoft.com/office/drawing/2014/main" val="1347146763"/>
                  </a:ext>
                </a:extLst>
              </a:tr>
              <a:tr h="349622">
                <a:tc>
                  <a:txBody>
                    <a:bodyPr/>
                    <a:lstStyle/>
                    <a:p>
                      <a:r>
                        <a:rPr lang="en-US" sz="1400" dirty="0"/>
                        <a:t>one CS and one or more SDs,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CS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1507510637"/>
                  </a:ext>
                </a:extLst>
              </a:tr>
            </a:tbl>
          </a:graphicData>
        </a:graphic>
      </p:graphicFrame>
      <p:sp>
        <p:nvSpPr>
          <p:cNvPr id="2" name="Title 1">
            <a:extLst>
              <a:ext uri="{FF2B5EF4-FFF2-40B4-BE49-F238E27FC236}">
                <a16:creationId xmlns:a16="http://schemas.microsoft.com/office/drawing/2014/main" id="{199E858E-C3C9-48BE-A264-26656A9FD7C0}"/>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1</a:t>
            </a:r>
          </a:p>
        </p:txBody>
      </p:sp>
    </p:spTree>
    <p:extLst>
      <p:ext uri="{BB962C8B-B14F-4D97-AF65-F5344CB8AC3E}">
        <p14:creationId xmlns:p14="http://schemas.microsoft.com/office/powerpoint/2010/main" val="206114193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BA3359D-338A-4FEF-999A-AF5B2D98497C}"/>
</file>

<file path=customXml/itemProps2.xml><?xml version="1.0" encoding="utf-8"?>
<ds:datastoreItem xmlns:ds="http://schemas.openxmlformats.org/officeDocument/2006/customXml" ds:itemID="{FC10A76A-48B0-4047-9326-01C44FFB051A}"/>
</file>

<file path=customXml/itemProps3.xml><?xml version="1.0" encoding="utf-8"?>
<ds:datastoreItem xmlns:ds="http://schemas.openxmlformats.org/officeDocument/2006/customXml" ds:itemID="{1F458ADF-94D1-41C5-B56E-BFD3049CDF37}"/>
</file>

<file path=docProps/app.xml><?xml version="1.0" encoding="utf-8"?>
<Properties xmlns="http://schemas.openxmlformats.org/officeDocument/2006/extended-properties" xmlns:vt="http://schemas.openxmlformats.org/officeDocument/2006/docPropsVTypes">
  <TotalTime>11522</TotalTime>
  <Words>2562</Words>
  <Application>Microsoft Office PowerPoint</Application>
  <PresentationFormat>On-screen Show (4:3)</PresentationFormat>
  <Paragraphs>229</Paragraphs>
  <Slides>14</Slides>
  <Notes>14</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14</vt:i4>
      </vt:variant>
    </vt:vector>
  </HeadingPairs>
  <TitlesOfParts>
    <vt:vector size="22" baseType="lpstr">
      <vt:lpstr>Arial</vt:lpstr>
      <vt:lpstr>Calibri</vt:lpstr>
      <vt:lpstr>Cambria</vt:lpstr>
      <vt:lpstr>Verdana</vt:lpstr>
      <vt:lpstr>Wingdings</vt:lpstr>
      <vt:lpstr>Default Design</vt:lpstr>
      <vt:lpstr>Theme2</vt:lpstr>
      <vt:lpstr>Custom Design</vt:lpstr>
      <vt:lpstr>Precodes  for PSSA Quick Tips </vt:lpstr>
      <vt:lpstr>Who Submits Data </vt:lpstr>
      <vt:lpstr>Data Flow</vt:lpstr>
      <vt:lpstr>Internal Snapshot Overview</vt:lpstr>
      <vt:lpstr>Internal Snapshot Details</vt:lpstr>
      <vt:lpstr>Name and School Enrollment</vt:lpstr>
      <vt:lpstr>PSSA/PASA Assessment codes</vt:lpstr>
      <vt:lpstr>Important Student Template fields</vt:lpstr>
      <vt:lpstr>Deduplication rules 1</vt:lpstr>
      <vt:lpstr>Deduplication rules 2</vt:lpstr>
      <vt:lpstr>Cognos Presnapshot Reports</vt:lpstr>
      <vt:lpstr>Resources</vt:lpstr>
      <vt:lpstr>Contact Information</vt:lpstr>
      <vt:lpstr>For more information</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PSSA Precodes Quick Tips</dc:title>
  <dc:creator>aforsman</dc:creator>
  <cp:lastModifiedBy>Felton, Candice</cp:lastModifiedBy>
  <cp:revision>423</cp:revision>
  <cp:lastPrinted>2016-09-13T14:59:14Z</cp:lastPrinted>
  <dcterms:created xsi:type="dcterms:W3CDTF">2011-11-29T20:35:02Z</dcterms:created>
  <dcterms:modified xsi:type="dcterms:W3CDTF">2019-11-13T16:49:25Z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ies>
</file>