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12.xml" ContentType="application/vnd.openxmlformats-officedocument.drawingml.diagramData+xml"/>
  <Override PartName="/ppt/diagrams/data10.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diagrams/data11.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1.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22.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Layouts/slideLayout7.xml" ContentType="application/vnd.openxmlformats-officedocument.presentationml.slideLayout+xml"/>
  <Override PartName="/ppt/slideMasters/slideMaster3.xml" ContentType="application/vnd.openxmlformats-officedocument.presentationml.slideMaster+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slideMasters/slideMaster2.xml" ContentType="application/vnd.openxmlformats-officedocument.presentationml.slideMaster+xml"/>
  <Override PartName="/ppt/notesSlides/notesSlide18.xml" ContentType="application/vnd.openxmlformats-officedocument.presentationml.notes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notesSlides/notesSlide10.xml" ContentType="application/vnd.openxmlformats-officedocument.presentationml.notesSlide+xml"/>
  <Override PartName="/ppt/notesSlides/notesSlide1.xml" ContentType="application/vnd.openxmlformats-officedocument.presentationml.notesSlide+xml"/>
  <Override PartName="/ppt/notesSlides/notesSlide9.xml" ContentType="application/vnd.openxmlformats-officedocument.presentationml.notesSlide+xml"/>
  <Override PartName="/ppt/notesSlides/notesSlide2.xml" ContentType="application/vnd.openxmlformats-officedocument.presentationml.notesSlide+xml"/>
  <Override PartName="/ppt/slideLayouts/slideLayout34.xml" ContentType="application/vnd.openxmlformats-officedocument.presentationml.slideLayout+xml"/>
  <Override PartName="/ppt/slideLayouts/slideLayout33.xml" ContentType="application/vnd.openxmlformats-officedocument.presentationml.slideLayout+xml"/>
  <Override PartName="/ppt/slideLayouts/slideLayout31.xml" ContentType="application/vnd.openxmlformats-officedocument.presentationml.slideLayout+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slideLayouts/slideLayout30.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slideLayouts/slideLayout5.xml" ContentType="application/vnd.openxmlformats-officedocument.presentationml.slideLayout+xml"/>
  <Override PartName="/ppt/notesSlides/notesSlide7.xml" ContentType="application/vnd.openxmlformats-officedocument.presentationml.notesSlide+xml"/>
  <Override PartName="/ppt/slideLayouts/slideLayout2.xml" ContentType="application/vnd.openxmlformats-officedocument.presentationml.slideLayout+xml"/>
  <Override PartName="/ppt/notesSlides/notesSlide3.xml" ContentType="application/vnd.openxmlformats-officedocument.presentationml.notesSlide+xml"/>
  <Override PartName="/ppt/notesSlides/notesSlide14.xml" ContentType="application/vnd.openxmlformats-officedocument.presentationml.notesSlide+xml"/>
  <Override PartName="/ppt/slideLayouts/slideLayout32.xml" ContentType="application/vnd.openxmlformats-officedocument.presentationml.slideLayout+xml"/>
  <Override PartName="/ppt/slideLayouts/slideLayout28.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9.xml" ContentType="application/vnd.openxmlformats-officedocument.presentationml.slideLayout+xml"/>
  <Override PartName="/ppt/slideLayouts/slideLayout18.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notesSlides/notesSlide15.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6.xml" ContentType="application/vnd.openxmlformats-officedocument.presentationml.notesSlide+xml"/>
  <Override PartName="/ppt/slideLayouts/slideLayout19.xml" ContentType="application/vnd.openxmlformats-officedocument.presentationml.slideLayout+xml"/>
  <Override PartName="/ppt/slideLayouts/slideLayout17.xml" ContentType="application/vnd.openxmlformats-officedocument.presentationml.slideLayout+xml"/>
  <Override PartName="/ppt/slideLayouts/slideLayout27.xml" ContentType="application/vnd.openxmlformats-officedocument.presentationml.slideLayout+xml"/>
  <Override PartName="/ppt/slideLayouts/slideLayout20.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1.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layout1.xml" ContentType="application/vnd.openxmlformats-officedocument.drawingml.diagramLayout+xml"/>
  <Override PartName="/ppt/diagrams/layout3.xml" ContentType="application/vnd.openxmlformats-officedocument.drawingml.diagramLayout+xml"/>
  <Override PartName="/ppt/diagrams/colors2.xml" ContentType="application/vnd.openxmlformats-officedocument.drawingml.diagramColors+xml"/>
  <Override PartName="/ppt/diagrams/quickStyle2.xml" ContentType="application/vnd.openxmlformats-officedocument.drawingml.diagramStyle+xml"/>
  <Override PartName="/ppt/diagrams/drawing1.xml" ContentType="application/vnd.ms-office.drawingml.diagramDrawing+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2.xml" ContentType="application/vnd.openxmlformats-officedocument.theme+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4.xml" ContentType="application/vnd.openxmlformats-officedocument.drawingml.diagramStyle+xml"/>
  <Override PartName="/ppt/diagrams/colors3.xml" ContentType="application/vnd.openxmlformats-officedocument.drawingml.diagramColors+xml"/>
  <Override PartName="/ppt/diagrams/layout9.xml" ContentType="application/vnd.openxmlformats-officedocument.drawingml.diagramLayout+xml"/>
  <Override PartName="/ppt/handoutMasters/handoutMaster1.xml" ContentType="application/vnd.openxmlformats-officedocument.presentationml.handoutMaster+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Masters/notesMaster1.xml" ContentType="application/vnd.openxmlformats-officedocument.presentationml.notesMaster+xml"/>
  <Override PartName="/ppt/diagrams/quickStyle3.xml" ContentType="application/vnd.openxmlformats-officedocument.drawingml.diagramStyle+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commentAuthors.xml" ContentType="application/vnd.openxmlformats-officedocument.presentationml.commentAuthors+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colors8.xml" ContentType="application/vnd.openxmlformats-officedocument.drawingml.diagramColors+xml"/>
  <Override PartName="/ppt/diagrams/drawing8.xml" ContentType="application/vnd.ms-office.drawingml.diagramDrawing+xml"/>
  <Override PartName="/ppt/diagrams/layout8.xml" ContentType="application/vnd.openxmlformats-officedocument.drawingml.diagramLayout+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rawing4.xml" ContentType="application/vnd.ms-office.drawingml.diagramDrawing+xml"/>
  <Override PartName="/ppt/diagrams/colors4.xml" ContentType="application/vnd.openxmlformats-officedocument.drawingml.diagramColors+xml"/>
  <Override PartName="/ppt/diagrams/layout4.xml" ContentType="application/vnd.openxmlformats-officedocument.drawingml.diagramLayout+xml"/>
  <Override PartName="/ppt/diagrams/drawing3.xml" ContentType="application/vnd.ms-office.drawingml.diagramDrawing+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theme/theme1.xml" ContentType="application/vnd.openxmlformats-officedocument.theme+xml"/>
  <Override PartName="/ppt/diagrams/drawing7.xml" ContentType="application/vnd.ms-office.drawingml.diagramDrawing+xml"/>
  <Override PartName="/ppt/diagrams/colors7.xml" ContentType="application/vnd.openxmlformats-officedocument.drawingml.diagramColors+xml"/>
  <Override PartName="/ppt/diagrams/quickStyle8.xml" ContentType="application/vnd.openxmlformats-officedocument.drawingml.diagramStyle+xml"/>
  <Override PartName="/ppt/diagrams/layout7.xml" ContentType="application/vnd.openxmlformats-officedocument.drawingml.diagramLayout+xml"/>
  <Override PartName="/ppt/diagrams/drawing6.xml" ContentType="application/vnd.ms-office.drawingml.diagramDrawing+xml"/>
  <Override PartName="/ppt/diagrams/quickStyle7.xml" ContentType="application/vnd.openxmlformats-officedocument.drawingml.diagramStyl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 id="2147483673" r:id="rId3"/>
  </p:sldMasterIdLst>
  <p:notesMasterIdLst>
    <p:notesMasterId r:id="rId28"/>
  </p:notesMasterIdLst>
  <p:handoutMasterIdLst>
    <p:handoutMasterId r:id="rId29"/>
  </p:handoutMasterIdLst>
  <p:sldIdLst>
    <p:sldId id="256" r:id="rId4"/>
    <p:sldId id="314" r:id="rId5"/>
    <p:sldId id="289" r:id="rId6"/>
    <p:sldId id="279" r:id="rId7"/>
    <p:sldId id="338" r:id="rId8"/>
    <p:sldId id="321" r:id="rId9"/>
    <p:sldId id="276" r:id="rId10"/>
    <p:sldId id="274" r:id="rId11"/>
    <p:sldId id="347" r:id="rId12"/>
    <p:sldId id="260" r:id="rId13"/>
    <p:sldId id="316" r:id="rId14"/>
    <p:sldId id="281" r:id="rId15"/>
    <p:sldId id="344" r:id="rId16"/>
    <p:sldId id="322" r:id="rId17"/>
    <p:sldId id="342" r:id="rId18"/>
    <p:sldId id="353" r:id="rId19"/>
    <p:sldId id="361" r:id="rId20"/>
    <p:sldId id="362" r:id="rId21"/>
    <p:sldId id="323" r:id="rId22"/>
    <p:sldId id="290" r:id="rId23"/>
    <p:sldId id="351" r:id="rId24"/>
    <p:sldId id="312" r:id="rId25"/>
    <p:sldId id="293" r:id="rId26"/>
    <p:sldId id="258" r:id="rId2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deadmin" initials="p" lastIdx="1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6600"/>
    <a:srgbClr val="9D29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8" autoAdjust="0"/>
    <p:restoredTop sz="53245" autoAdjust="0"/>
  </p:normalViewPr>
  <p:slideViewPr>
    <p:cSldViewPr>
      <p:cViewPr varScale="1">
        <p:scale>
          <a:sx n="36" d="100"/>
          <a:sy n="36" d="100"/>
        </p:scale>
        <p:origin x="1456" y="40"/>
      </p:cViewPr>
      <p:guideLst>
        <p:guide orient="horz" pos="2160"/>
        <p:guide pos="2880"/>
      </p:guideLst>
    </p:cSldViewPr>
  </p:slideViewPr>
  <p:outlineViewPr>
    <p:cViewPr>
      <p:scale>
        <a:sx n="33" d="100"/>
        <a:sy n="33" d="100"/>
      </p:scale>
      <p:origin x="0" y="-1872"/>
    </p:cViewPr>
  </p:outlin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36" Type="http://schemas.openxmlformats.org/officeDocument/2006/relationships/customXml" Target="../customXml/item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commentAuthors" Target="commentAuthors.xml"/><Relationship Id="rId35" Type="http://schemas.openxmlformats.org/officeDocument/2006/relationships/customXml" Target="../customXml/item1.xml"/><Relationship Id="rId8" Type="http://schemas.openxmlformats.org/officeDocument/2006/relationships/slide" Target="slides/slide5.xml"/><Relationship Id="rId3" Type="http://schemas.openxmlformats.org/officeDocument/2006/relationships/slideMaster" Target="slideMasters/slideMaster3.xml"/></Relationships>
</file>

<file path=ppt/diagrams/_rels/data12.xml.rels><?xml version="1.0" encoding="UTF-8" standalone="yes"?>
<Relationships xmlns="http://schemas.openxmlformats.org/package/2006/relationships"><Relationship Id="rId2" Type="http://schemas.openxmlformats.org/officeDocument/2006/relationships/hyperlink" Target="mailto:ra-DDQDataCollection@pa.gov" TargetMode="External"/><Relationship Id="rId1" Type="http://schemas.openxmlformats.org/officeDocument/2006/relationships/hyperlink" Target="mailto:Ra-pas@pa.gov" TargetMode="External"/></Relationships>
</file>

<file path=ppt/diagrams/_rels/drawing12.xml.rels><?xml version="1.0" encoding="UTF-8" standalone="yes"?>
<Relationships xmlns="http://schemas.openxmlformats.org/package/2006/relationships"><Relationship Id="rId2" Type="http://schemas.openxmlformats.org/officeDocument/2006/relationships/hyperlink" Target="mailto:ra-DDQDataCollection@pa.gov" TargetMode="External"/><Relationship Id="rId1" Type="http://schemas.openxmlformats.org/officeDocument/2006/relationships/hyperlink" Target="mailto:Ra-pas@pa.gov"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ED611F-5282-40C3-A8B1-292D8BCFA7D8}" type="doc">
      <dgm:prSet loTypeId="urn:microsoft.com/office/officeart/2005/8/layout/venn3" loCatId="relationship" qsTypeId="urn:microsoft.com/office/officeart/2005/8/quickstyle/simple1" qsCatId="simple" csTypeId="urn:microsoft.com/office/officeart/2005/8/colors/colorful2" csCatId="colorful" phldr="1"/>
      <dgm:spPr/>
      <dgm:t>
        <a:bodyPr/>
        <a:lstStyle/>
        <a:p>
          <a:endParaRPr lang="en-US"/>
        </a:p>
      </dgm:t>
    </dgm:pt>
    <dgm:pt modelId="{ABBCCBF4-9A10-4136-A461-156480A14E99}">
      <dgm:prSet phldrT="[Text]"/>
      <dgm:spPr/>
      <dgm:t>
        <a:bodyPr/>
        <a:lstStyle/>
        <a:p>
          <a:r>
            <a:rPr lang="en-US" dirty="0">
              <a:latin typeface="Cambria" panose="02040503050406030204" pitchFamily="18" charset="0"/>
            </a:rPr>
            <a:t>Timeline and process</a:t>
          </a:r>
        </a:p>
      </dgm:t>
    </dgm:pt>
    <dgm:pt modelId="{086DA821-135D-40D3-9EA2-EF351CF50C53}" type="parTrans" cxnId="{4EF7CD84-885A-4887-90CA-CE00B998E6C9}">
      <dgm:prSet/>
      <dgm:spPr/>
      <dgm:t>
        <a:bodyPr/>
        <a:lstStyle/>
        <a:p>
          <a:endParaRPr lang="en-US"/>
        </a:p>
      </dgm:t>
    </dgm:pt>
    <dgm:pt modelId="{DF97D370-BD1A-48D3-A748-D733A1D64AD3}" type="sibTrans" cxnId="{4EF7CD84-885A-4887-90CA-CE00B998E6C9}">
      <dgm:prSet/>
      <dgm:spPr/>
      <dgm:t>
        <a:bodyPr/>
        <a:lstStyle/>
        <a:p>
          <a:endParaRPr lang="en-US"/>
        </a:p>
      </dgm:t>
    </dgm:pt>
    <dgm:pt modelId="{0DBC5475-A36F-44B8-99E6-8AB02E3F381D}">
      <dgm:prSet phldrT="[Text]"/>
      <dgm:spPr/>
      <dgm:t>
        <a:bodyPr/>
        <a:lstStyle/>
        <a:p>
          <a:r>
            <a:rPr lang="en-US" dirty="0">
              <a:latin typeface="Cambria" panose="02040503050406030204" pitchFamily="18" charset="0"/>
            </a:rPr>
            <a:t>Data collection details</a:t>
          </a:r>
        </a:p>
      </dgm:t>
    </dgm:pt>
    <dgm:pt modelId="{610BD229-ACD9-42A5-A9A7-DDA5D0003718}" type="parTrans" cxnId="{947514B6-D358-4823-98A1-3D085F269DA8}">
      <dgm:prSet/>
      <dgm:spPr/>
      <dgm:t>
        <a:bodyPr/>
        <a:lstStyle/>
        <a:p>
          <a:endParaRPr lang="en-US"/>
        </a:p>
      </dgm:t>
    </dgm:pt>
    <dgm:pt modelId="{AB8EFA32-C6E9-432C-BA45-3C4505E823F3}" type="sibTrans" cxnId="{947514B6-D358-4823-98A1-3D085F269DA8}">
      <dgm:prSet/>
      <dgm:spPr/>
      <dgm:t>
        <a:bodyPr/>
        <a:lstStyle/>
        <a:p>
          <a:endParaRPr lang="en-US"/>
        </a:p>
      </dgm:t>
    </dgm:pt>
    <dgm:pt modelId="{DC600E12-DBFB-42C1-A456-D68EB67D6B34}">
      <dgm:prSet phldrT="[Text]"/>
      <dgm:spPr/>
      <dgm:t>
        <a:bodyPr/>
        <a:lstStyle/>
        <a:p>
          <a:r>
            <a:rPr lang="en-US" dirty="0">
              <a:latin typeface="Cambria" panose="02040503050406030204" pitchFamily="18" charset="0"/>
            </a:rPr>
            <a:t>Business Rules</a:t>
          </a:r>
        </a:p>
      </dgm:t>
    </dgm:pt>
    <dgm:pt modelId="{021F943A-BD68-4B30-B914-B71FB6DB6DDD}" type="parTrans" cxnId="{B0F3AB59-075E-4635-BD07-E3C7BAAD5351}">
      <dgm:prSet/>
      <dgm:spPr/>
      <dgm:t>
        <a:bodyPr/>
        <a:lstStyle/>
        <a:p>
          <a:endParaRPr lang="en-US"/>
        </a:p>
      </dgm:t>
    </dgm:pt>
    <dgm:pt modelId="{5A82F4F6-49DB-4D2D-B2A9-0DD326D01C05}" type="sibTrans" cxnId="{B0F3AB59-075E-4635-BD07-E3C7BAAD5351}">
      <dgm:prSet/>
      <dgm:spPr/>
      <dgm:t>
        <a:bodyPr/>
        <a:lstStyle/>
        <a:p>
          <a:endParaRPr lang="en-US"/>
        </a:p>
      </dgm:t>
    </dgm:pt>
    <dgm:pt modelId="{1710E1FD-2621-48B6-B464-10D663477F8C}">
      <dgm:prSet phldrT="[Text]"/>
      <dgm:spPr/>
      <dgm:t>
        <a:bodyPr/>
        <a:lstStyle/>
        <a:p>
          <a:r>
            <a:rPr lang="en-US" dirty="0">
              <a:latin typeface="Cambria" panose="02040503050406030204" pitchFamily="18" charset="0"/>
            </a:rPr>
            <a:t>Reports</a:t>
          </a:r>
        </a:p>
      </dgm:t>
    </dgm:pt>
    <dgm:pt modelId="{7FF73D18-5A07-4C3B-8506-B3ACF2BBACFA}" type="parTrans" cxnId="{898E369D-0835-45B3-B56E-2EBE5BED05AE}">
      <dgm:prSet/>
      <dgm:spPr/>
      <dgm:t>
        <a:bodyPr/>
        <a:lstStyle/>
        <a:p>
          <a:endParaRPr lang="en-US"/>
        </a:p>
      </dgm:t>
    </dgm:pt>
    <dgm:pt modelId="{CC49251B-EF7F-4A86-8E47-3ACD0405FE05}" type="sibTrans" cxnId="{898E369D-0835-45B3-B56E-2EBE5BED05AE}">
      <dgm:prSet/>
      <dgm:spPr/>
      <dgm:t>
        <a:bodyPr/>
        <a:lstStyle/>
        <a:p>
          <a:endParaRPr lang="en-US"/>
        </a:p>
      </dgm:t>
    </dgm:pt>
    <dgm:pt modelId="{60C048B9-7427-4682-8862-4A8F2D067DCA}" type="pres">
      <dgm:prSet presAssocID="{3BED611F-5282-40C3-A8B1-292D8BCFA7D8}" presName="Name0" presStyleCnt="0">
        <dgm:presLayoutVars>
          <dgm:dir/>
          <dgm:resizeHandles val="exact"/>
        </dgm:presLayoutVars>
      </dgm:prSet>
      <dgm:spPr/>
    </dgm:pt>
    <dgm:pt modelId="{3CA02497-A841-4052-807D-E5B8D47A58E7}" type="pres">
      <dgm:prSet presAssocID="{ABBCCBF4-9A10-4136-A461-156480A14E99}" presName="Name5" presStyleLbl="vennNode1" presStyleIdx="0" presStyleCnt="4">
        <dgm:presLayoutVars>
          <dgm:bulletEnabled val="1"/>
        </dgm:presLayoutVars>
      </dgm:prSet>
      <dgm:spPr/>
    </dgm:pt>
    <dgm:pt modelId="{EB2D04C4-8231-413B-98AD-01AAA3260AA4}" type="pres">
      <dgm:prSet presAssocID="{DF97D370-BD1A-48D3-A748-D733A1D64AD3}" presName="space" presStyleCnt="0"/>
      <dgm:spPr/>
    </dgm:pt>
    <dgm:pt modelId="{E0519EEE-2B4D-43DF-8793-135C2BEA6AD9}" type="pres">
      <dgm:prSet presAssocID="{0DBC5475-A36F-44B8-99E6-8AB02E3F381D}" presName="Name5" presStyleLbl="vennNode1" presStyleIdx="1" presStyleCnt="4">
        <dgm:presLayoutVars>
          <dgm:bulletEnabled val="1"/>
        </dgm:presLayoutVars>
      </dgm:prSet>
      <dgm:spPr/>
    </dgm:pt>
    <dgm:pt modelId="{695E7FF5-DA6B-4B37-84ED-A4A2E449A3AF}" type="pres">
      <dgm:prSet presAssocID="{AB8EFA32-C6E9-432C-BA45-3C4505E823F3}" presName="space" presStyleCnt="0"/>
      <dgm:spPr/>
    </dgm:pt>
    <dgm:pt modelId="{9D51573B-0B28-42AD-910A-A7B46A813C8C}" type="pres">
      <dgm:prSet presAssocID="{DC600E12-DBFB-42C1-A456-D68EB67D6B34}" presName="Name5" presStyleLbl="vennNode1" presStyleIdx="2" presStyleCnt="4">
        <dgm:presLayoutVars>
          <dgm:bulletEnabled val="1"/>
        </dgm:presLayoutVars>
      </dgm:prSet>
      <dgm:spPr/>
    </dgm:pt>
    <dgm:pt modelId="{29931781-75B4-43DF-A3A6-33EFAFD59AE1}" type="pres">
      <dgm:prSet presAssocID="{5A82F4F6-49DB-4D2D-B2A9-0DD326D01C05}" presName="space" presStyleCnt="0"/>
      <dgm:spPr/>
    </dgm:pt>
    <dgm:pt modelId="{4C55992E-623D-4D7C-826A-09FC07D09763}" type="pres">
      <dgm:prSet presAssocID="{1710E1FD-2621-48B6-B464-10D663477F8C}" presName="Name5" presStyleLbl="vennNode1" presStyleIdx="3" presStyleCnt="4">
        <dgm:presLayoutVars>
          <dgm:bulletEnabled val="1"/>
        </dgm:presLayoutVars>
      </dgm:prSet>
      <dgm:spPr/>
    </dgm:pt>
  </dgm:ptLst>
  <dgm:cxnLst>
    <dgm:cxn modelId="{3D555907-ED60-40CE-9127-63B8C1EBB874}" type="presOf" srcId="{1710E1FD-2621-48B6-B464-10D663477F8C}" destId="{4C55992E-623D-4D7C-826A-09FC07D09763}" srcOrd="0" destOrd="0" presId="urn:microsoft.com/office/officeart/2005/8/layout/venn3"/>
    <dgm:cxn modelId="{77ED523B-9C32-432C-8CC4-1905A20A4DAA}" type="presOf" srcId="{0DBC5475-A36F-44B8-99E6-8AB02E3F381D}" destId="{E0519EEE-2B4D-43DF-8793-135C2BEA6AD9}" srcOrd="0" destOrd="0" presId="urn:microsoft.com/office/officeart/2005/8/layout/venn3"/>
    <dgm:cxn modelId="{88A80951-573B-46B6-B3FC-2868FCF8E360}" type="presOf" srcId="{3BED611F-5282-40C3-A8B1-292D8BCFA7D8}" destId="{60C048B9-7427-4682-8862-4A8F2D067DCA}" srcOrd="0" destOrd="0" presId="urn:microsoft.com/office/officeart/2005/8/layout/venn3"/>
    <dgm:cxn modelId="{92948159-8647-4EEE-AF34-C764D43FF8A4}" type="presOf" srcId="{DC600E12-DBFB-42C1-A456-D68EB67D6B34}" destId="{9D51573B-0B28-42AD-910A-A7B46A813C8C}" srcOrd="0" destOrd="0" presId="urn:microsoft.com/office/officeart/2005/8/layout/venn3"/>
    <dgm:cxn modelId="{B0F3AB59-075E-4635-BD07-E3C7BAAD5351}" srcId="{3BED611F-5282-40C3-A8B1-292D8BCFA7D8}" destId="{DC600E12-DBFB-42C1-A456-D68EB67D6B34}" srcOrd="2" destOrd="0" parTransId="{021F943A-BD68-4B30-B914-B71FB6DB6DDD}" sibTransId="{5A82F4F6-49DB-4D2D-B2A9-0DD326D01C05}"/>
    <dgm:cxn modelId="{4EF7CD84-885A-4887-90CA-CE00B998E6C9}" srcId="{3BED611F-5282-40C3-A8B1-292D8BCFA7D8}" destId="{ABBCCBF4-9A10-4136-A461-156480A14E99}" srcOrd="0" destOrd="0" parTransId="{086DA821-135D-40D3-9EA2-EF351CF50C53}" sibTransId="{DF97D370-BD1A-48D3-A748-D733A1D64AD3}"/>
    <dgm:cxn modelId="{C6A3B196-9C5F-4A2E-AB4A-01342E6A229A}" type="presOf" srcId="{ABBCCBF4-9A10-4136-A461-156480A14E99}" destId="{3CA02497-A841-4052-807D-E5B8D47A58E7}" srcOrd="0" destOrd="0" presId="urn:microsoft.com/office/officeart/2005/8/layout/venn3"/>
    <dgm:cxn modelId="{898E369D-0835-45B3-B56E-2EBE5BED05AE}" srcId="{3BED611F-5282-40C3-A8B1-292D8BCFA7D8}" destId="{1710E1FD-2621-48B6-B464-10D663477F8C}" srcOrd="3" destOrd="0" parTransId="{7FF73D18-5A07-4C3B-8506-B3ACF2BBACFA}" sibTransId="{CC49251B-EF7F-4A86-8E47-3ACD0405FE05}"/>
    <dgm:cxn modelId="{947514B6-D358-4823-98A1-3D085F269DA8}" srcId="{3BED611F-5282-40C3-A8B1-292D8BCFA7D8}" destId="{0DBC5475-A36F-44B8-99E6-8AB02E3F381D}" srcOrd="1" destOrd="0" parTransId="{610BD229-ACD9-42A5-A9A7-DDA5D0003718}" sibTransId="{AB8EFA32-C6E9-432C-BA45-3C4505E823F3}"/>
    <dgm:cxn modelId="{3FF21B5E-AE04-4286-8CC5-6553CC0811A8}" type="presParOf" srcId="{60C048B9-7427-4682-8862-4A8F2D067DCA}" destId="{3CA02497-A841-4052-807D-E5B8D47A58E7}" srcOrd="0" destOrd="0" presId="urn:microsoft.com/office/officeart/2005/8/layout/venn3"/>
    <dgm:cxn modelId="{7457BD17-8B51-4A47-B748-2DB0858065A5}" type="presParOf" srcId="{60C048B9-7427-4682-8862-4A8F2D067DCA}" destId="{EB2D04C4-8231-413B-98AD-01AAA3260AA4}" srcOrd="1" destOrd="0" presId="urn:microsoft.com/office/officeart/2005/8/layout/venn3"/>
    <dgm:cxn modelId="{5CC09AA9-F07B-4A33-8D97-231209EC50F6}" type="presParOf" srcId="{60C048B9-7427-4682-8862-4A8F2D067DCA}" destId="{E0519EEE-2B4D-43DF-8793-135C2BEA6AD9}" srcOrd="2" destOrd="0" presId="urn:microsoft.com/office/officeart/2005/8/layout/venn3"/>
    <dgm:cxn modelId="{D248CB96-2F8B-4315-9777-7D209426A8D7}" type="presParOf" srcId="{60C048B9-7427-4682-8862-4A8F2D067DCA}" destId="{695E7FF5-DA6B-4B37-84ED-A4A2E449A3AF}" srcOrd="3" destOrd="0" presId="urn:microsoft.com/office/officeart/2005/8/layout/venn3"/>
    <dgm:cxn modelId="{8AFE1174-697F-4B71-A44F-95661FBFE8D9}" type="presParOf" srcId="{60C048B9-7427-4682-8862-4A8F2D067DCA}" destId="{9D51573B-0B28-42AD-910A-A7B46A813C8C}" srcOrd="4" destOrd="0" presId="urn:microsoft.com/office/officeart/2005/8/layout/venn3"/>
    <dgm:cxn modelId="{F9EB079E-FF38-4C3B-BE25-96614A673E11}" type="presParOf" srcId="{60C048B9-7427-4682-8862-4A8F2D067DCA}" destId="{29931781-75B4-43DF-A3A6-33EFAFD59AE1}" srcOrd="5" destOrd="0" presId="urn:microsoft.com/office/officeart/2005/8/layout/venn3"/>
    <dgm:cxn modelId="{195C580F-B48B-4A05-8979-5184AF3C7F41}" type="presParOf" srcId="{60C048B9-7427-4682-8862-4A8F2D067DCA}" destId="{4C55992E-623D-4D7C-826A-09FC07D09763}" srcOrd="6" destOrd="0" presId="urn:microsoft.com/office/officeart/2005/8/layout/venn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7B31F3D-8F13-40FF-A9BB-3A97D2DD0120}" type="doc">
      <dgm:prSet loTypeId="urn:microsoft.com/office/officeart/2009/3/layout/PhasedProcess" loCatId="process" qsTypeId="urn:microsoft.com/office/officeart/2005/8/quickstyle/simple1" qsCatId="simple" csTypeId="urn:microsoft.com/office/officeart/2005/8/colors/colorful3" csCatId="colorful" phldr="1"/>
      <dgm:spPr/>
      <dgm:t>
        <a:bodyPr/>
        <a:lstStyle/>
        <a:p>
          <a:endParaRPr lang="en-US"/>
        </a:p>
      </dgm:t>
    </dgm:pt>
    <dgm:pt modelId="{4FDF9C4B-2AF0-4C04-A24A-255564DD4F5E}">
      <dgm:prSet phldrT="[Text]" custT="1"/>
      <dgm:spPr>
        <a:ln w="38100">
          <a:solidFill>
            <a:schemeClr val="accent6">
              <a:lumMod val="75000"/>
            </a:schemeClr>
          </a:solidFill>
        </a:ln>
      </dgm:spPr>
      <dgm:t>
        <a:bodyPr/>
        <a:lstStyle/>
        <a:p>
          <a:r>
            <a:rPr lang="en-US" sz="1800" dirty="0"/>
            <a:t>Any of these LEA types can receive an attribution</a:t>
          </a:r>
        </a:p>
      </dgm:t>
    </dgm:pt>
    <dgm:pt modelId="{3CF25239-3CD1-45D0-A02E-7FD739774E9C}" type="parTrans" cxnId="{1E69E7B2-CD45-4594-A6DE-B412FBF7174F}">
      <dgm:prSet/>
      <dgm:spPr/>
      <dgm:t>
        <a:bodyPr/>
        <a:lstStyle/>
        <a:p>
          <a:endParaRPr lang="en-US"/>
        </a:p>
      </dgm:t>
    </dgm:pt>
    <dgm:pt modelId="{BABC665D-FFB6-499F-9E04-C94B26301EE9}" type="sibTrans" cxnId="{1E69E7B2-CD45-4594-A6DE-B412FBF7174F}">
      <dgm:prSet/>
      <dgm:spPr/>
      <dgm:t>
        <a:bodyPr/>
        <a:lstStyle/>
        <a:p>
          <a:endParaRPr lang="en-US"/>
        </a:p>
      </dgm:t>
    </dgm:pt>
    <dgm:pt modelId="{4DDA97E3-AA09-425A-8FD5-5EAE112D0406}">
      <dgm:prSet phldrT="[Text]" custT="1"/>
      <dgm:spPr/>
      <dgm:t>
        <a:bodyPr/>
        <a:lstStyle/>
        <a:p>
          <a:r>
            <a:rPr lang="en-US" sz="1400" dirty="0">
              <a:latin typeface="Cambria" panose="02040503050406030204" pitchFamily="18" charset="0"/>
            </a:rPr>
            <a:t>Career Technical Centers</a:t>
          </a:r>
        </a:p>
      </dgm:t>
    </dgm:pt>
    <dgm:pt modelId="{5BD13E35-D87F-4607-B62E-ACA04A12074A}" type="parTrans" cxnId="{CA2BAD7D-A3FE-4D7E-9CC4-18FC5ABD87D5}">
      <dgm:prSet/>
      <dgm:spPr/>
      <dgm:t>
        <a:bodyPr/>
        <a:lstStyle/>
        <a:p>
          <a:endParaRPr lang="en-US"/>
        </a:p>
      </dgm:t>
    </dgm:pt>
    <dgm:pt modelId="{F08BC046-C29C-4C5A-A879-76CEAAE7E9D1}" type="sibTrans" cxnId="{CA2BAD7D-A3FE-4D7E-9CC4-18FC5ABD87D5}">
      <dgm:prSet/>
      <dgm:spPr/>
      <dgm:t>
        <a:bodyPr/>
        <a:lstStyle/>
        <a:p>
          <a:endParaRPr lang="en-US"/>
        </a:p>
      </dgm:t>
    </dgm:pt>
    <dgm:pt modelId="{797CEFC3-D848-4621-A65C-E07DBB096ADC}">
      <dgm:prSet phldrT="[Text]" custT="1"/>
      <dgm:spPr/>
      <dgm:t>
        <a:bodyPr/>
        <a:lstStyle/>
        <a:p>
          <a:r>
            <a:rPr lang="en-US" sz="1600" dirty="0">
              <a:latin typeface="Cambria" panose="02040503050406030204" pitchFamily="18" charset="0"/>
            </a:rPr>
            <a:t>School District</a:t>
          </a:r>
        </a:p>
      </dgm:t>
    </dgm:pt>
    <dgm:pt modelId="{28ADC82C-281E-4307-8A75-D3B12AA80DB5}" type="parTrans" cxnId="{21513236-51AF-4061-9CD6-5E8B46470924}">
      <dgm:prSet/>
      <dgm:spPr/>
      <dgm:t>
        <a:bodyPr/>
        <a:lstStyle/>
        <a:p>
          <a:endParaRPr lang="en-US"/>
        </a:p>
      </dgm:t>
    </dgm:pt>
    <dgm:pt modelId="{F84F7F46-EEB4-48D9-917C-75BA09297BB6}" type="sibTrans" cxnId="{21513236-51AF-4061-9CD6-5E8B46470924}">
      <dgm:prSet/>
      <dgm:spPr/>
      <dgm:t>
        <a:bodyPr/>
        <a:lstStyle/>
        <a:p>
          <a:endParaRPr lang="en-US"/>
        </a:p>
      </dgm:t>
    </dgm:pt>
    <dgm:pt modelId="{0E472800-FBE4-4FA8-B3CD-80B64F334037}">
      <dgm:prSet phldrT="[Text]" custT="1"/>
      <dgm:spPr/>
      <dgm:t>
        <a:bodyPr/>
        <a:lstStyle/>
        <a:p>
          <a:r>
            <a:rPr lang="en-US" sz="1600" dirty="0">
              <a:latin typeface="Cambria" panose="02040503050406030204" pitchFamily="18" charset="0"/>
            </a:rPr>
            <a:t>Charter School </a:t>
          </a:r>
        </a:p>
      </dgm:t>
    </dgm:pt>
    <dgm:pt modelId="{608AA815-77C1-4811-AE81-1563A4E73B4F}" type="parTrans" cxnId="{60F3D8C5-5018-4FFC-8788-E7278CC0CAA2}">
      <dgm:prSet/>
      <dgm:spPr/>
      <dgm:t>
        <a:bodyPr/>
        <a:lstStyle/>
        <a:p>
          <a:endParaRPr lang="en-US"/>
        </a:p>
      </dgm:t>
    </dgm:pt>
    <dgm:pt modelId="{9203338F-F00C-4836-A681-8B878DF0F6C4}" type="sibTrans" cxnId="{60F3D8C5-5018-4FFC-8788-E7278CC0CAA2}">
      <dgm:prSet/>
      <dgm:spPr/>
      <dgm:t>
        <a:bodyPr/>
        <a:lstStyle/>
        <a:p>
          <a:endParaRPr lang="en-US"/>
        </a:p>
      </dgm:t>
    </dgm:pt>
    <dgm:pt modelId="{641F97CF-223E-4FEC-BC28-DB976B3BB081}">
      <dgm:prSet phldrT="[Text]" custT="1"/>
      <dgm:spPr>
        <a:ln w="38100">
          <a:solidFill>
            <a:schemeClr val="accent6">
              <a:lumMod val="75000"/>
            </a:schemeClr>
          </a:solidFill>
        </a:ln>
      </dgm:spPr>
      <dgm:t>
        <a:bodyPr/>
        <a:lstStyle/>
        <a:p>
          <a:r>
            <a:rPr lang="en-US" sz="1800" dirty="0"/>
            <a:t>Attributed to the CTCs, School/District or charter school</a:t>
          </a:r>
        </a:p>
      </dgm:t>
    </dgm:pt>
    <dgm:pt modelId="{0310D8F6-5E9D-48E8-BC9C-9D881C74F550}" type="parTrans" cxnId="{12A8EF7C-E052-4477-9BFE-5553CFCC51C0}">
      <dgm:prSet/>
      <dgm:spPr/>
      <dgm:t>
        <a:bodyPr/>
        <a:lstStyle/>
        <a:p>
          <a:endParaRPr lang="en-US"/>
        </a:p>
      </dgm:t>
    </dgm:pt>
    <dgm:pt modelId="{2013E575-9421-43D0-BDB3-5D805A32C3DA}" type="sibTrans" cxnId="{12A8EF7C-E052-4477-9BFE-5553CFCC51C0}">
      <dgm:prSet/>
      <dgm:spPr/>
      <dgm:t>
        <a:bodyPr/>
        <a:lstStyle/>
        <a:p>
          <a:endParaRPr lang="en-US"/>
        </a:p>
      </dgm:t>
    </dgm:pt>
    <dgm:pt modelId="{B192E3A9-9E86-4FB2-ACCB-FE25F4BF3215}">
      <dgm:prSet phldrT="[Text]" custT="1"/>
      <dgm:spPr/>
      <dgm:t>
        <a:bodyPr/>
        <a:lstStyle/>
        <a:p>
          <a:r>
            <a:rPr lang="en-US" sz="1600" dirty="0">
              <a:latin typeface="Cambria" panose="02040503050406030204" pitchFamily="18" charset="0"/>
            </a:rPr>
            <a:t>IU, PRRI, </a:t>
          </a:r>
        </a:p>
        <a:p>
          <a:r>
            <a:rPr lang="en-US" sz="1600" dirty="0">
              <a:latin typeface="Cambria" panose="02040503050406030204" pitchFamily="18" charset="0"/>
            </a:rPr>
            <a:t>and APS, </a:t>
          </a:r>
        </a:p>
      </dgm:t>
    </dgm:pt>
    <dgm:pt modelId="{AD12E7A9-E862-4B88-BF21-FAABE6D0B987}" type="parTrans" cxnId="{39AA5C46-E439-4357-9F69-A8269EBC0DE8}">
      <dgm:prSet/>
      <dgm:spPr/>
      <dgm:t>
        <a:bodyPr/>
        <a:lstStyle/>
        <a:p>
          <a:endParaRPr lang="en-US"/>
        </a:p>
      </dgm:t>
    </dgm:pt>
    <dgm:pt modelId="{741813A0-341E-4884-9BB9-2C959481CF44}" type="sibTrans" cxnId="{39AA5C46-E439-4357-9F69-A8269EBC0DE8}">
      <dgm:prSet/>
      <dgm:spPr/>
      <dgm:t>
        <a:bodyPr/>
        <a:lstStyle/>
        <a:p>
          <a:endParaRPr lang="en-US"/>
        </a:p>
      </dgm:t>
    </dgm:pt>
    <dgm:pt modelId="{2EDE5ADC-F5AB-44C4-B8A6-CAAF6C2C3F32}">
      <dgm:prSet phldrT="[Text]" custT="1"/>
      <dgm:spPr/>
      <dgm:t>
        <a:bodyPr/>
        <a:lstStyle/>
        <a:p>
          <a:r>
            <a:rPr lang="en-US" sz="1600" dirty="0">
              <a:latin typeface="Cambria" panose="02040503050406030204" pitchFamily="18" charset="0"/>
            </a:rPr>
            <a:t>Code 9999 </a:t>
          </a:r>
        </a:p>
        <a:p>
          <a:r>
            <a:rPr lang="en-US" sz="1600" dirty="0">
              <a:latin typeface="Cambria" panose="02040503050406030204" pitchFamily="18" charset="0"/>
            </a:rPr>
            <a:t>and </a:t>
          </a:r>
        </a:p>
        <a:p>
          <a:r>
            <a:rPr lang="en-US" sz="1600" dirty="0">
              <a:latin typeface="Cambria" panose="02040503050406030204" pitchFamily="18" charset="0"/>
            </a:rPr>
            <a:t>Code 0000</a:t>
          </a:r>
        </a:p>
      </dgm:t>
    </dgm:pt>
    <dgm:pt modelId="{1E91C79A-4689-4BA7-BC6D-181B9E311CAF}" type="parTrans" cxnId="{86897115-5748-4DB6-9941-DC1068D16C7D}">
      <dgm:prSet/>
      <dgm:spPr/>
      <dgm:t>
        <a:bodyPr/>
        <a:lstStyle/>
        <a:p>
          <a:endParaRPr lang="en-US"/>
        </a:p>
      </dgm:t>
    </dgm:pt>
    <dgm:pt modelId="{658855DE-1F85-41DD-ABF5-87C90F50F937}" type="sibTrans" cxnId="{86897115-5748-4DB6-9941-DC1068D16C7D}">
      <dgm:prSet/>
      <dgm:spPr/>
      <dgm:t>
        <a:bodyPr/>
        <a:lstStyle/>
        <a:p>
          <a:endParaRPr lang="en-US"/>
        </a:p>
      </dgm:t>
    </dgm:pt>
    <dgm:pt modelId="{284584EB-D196-41C5-834F-EDEABDCB4216}">
      <dgm:prSet phldrT="[Text]" custT="1"/>
      <dgm:spPr>
        <a:ln w="38100">
          <a:solidFill>
            <a:schemeClr val="accent6">
              <a:lumMod val="75000"/>
            </a:schemeClr>
          </a:solidFill>
        </a:ln>
      </dgm:spPr>
      <dgm:t>
        <a:bodyPr/>
        <a:lstStyle/>
        <a:p>
          <a:r>
            <a:rPr lang="en-US" sz="1800" dirty="0"/>
            <a:t>If reported by multiple school districts or charter schools</a:t>
          </a:r>
        </a:p>
      </dgm:t>
    </dgm:pt>
    <dgm:pt modelId="{B316D6E4-61F6-4AA7-AB6E-88A286BE9C34}" type="parTrans" cxnId="{B84F7AC3-9614-4422-B09F-F343318275F3}">
      <dgm:prSet/>
      <dgm:spPr/>
      <dgm:t>
        <a:bodyPr/>
        <a:lstStyle/>
        <a:p>
          <a:endParaRPr lang="en-US"/>
        </a:p>
      </dgm:t>
    </dgm:pt>
    <dgm:pt modelId="{B5FB0825-92D2-45D3-8219-D317EE1BAD3B}" type="sibTrans" cxnId="{B84F7AC3-9614-4422-B09F-F343318275F3}">
      <dgm:prSet/>
      <dgm:spPr/>
      <dgm:t>
        <a:bodyPr/>
        <a:lstStyle/>
        <a:p>
          <a:endParaRPr lang="en-US"/>
        </a:p>
      </dgm:t>
    </dgm:pt>
    <dgm:pt modelId="{6541BC2B-9821-421E-84A4-A4D1B5418D2D}">
      <dgm:prSet phldrT="[Text]" custT="1"/>
      <dgm:spPr/>
      <dgm:t>
        <a:bodyPr/>
        <a:lstStyle/>
        <a:p>
          <a:r>
            <a:rPr lang="en-US" sz="1600" dirty="0">
              <a:latin typeface="Cambria" panose="02040503050406030204" pitchFamily="18" charset="0"/>
            </a:rPr>
            <a:t>LEA with the most recent entry date in the School Enrollment template</a:t>
          </a:r>
        </a:p>
      </dgm:t>
    </dgm:pt>
    <dgm:pt modelId="{55C9424A-B15A-448E-B8E8-3F4C6410B499}" type="parTrans" cxnId="{B8A9C6E9-9DA0-405E-8E06-2B195B51E45B}">
      <dgm:prSet/>
      <dgm:spPr/>
      <dgm:t>
        <a:bodyPr/>
        <a:lstStyle/>
        <a:p>
          <a:endParaRPr lang="en-US"/>
        </a:p>
      </dgm:t>
    </dgm:pt>
    <dgm:pt modelId="{70436121-24BD-46F2-B24E-8AEA28C65FDC}" type="sibTrans" cxnId="{B8A9C6E9-9DA0-405E-8E06-2B195B51E45B}">
      <dgm:prSet/>
      <dgm:spPr/>
      <dgm:t>
        <a:bodyPr/>
        <a:lstStyle/>
        <a:p>
          <a:endParaRPr lang="en-US"/>
        </a:p>
      </dgm:t>
    </dgm:pt>
    <dgm:pt modelId="{A4019F4F-EA38-4696-BA80-76EA2E92D205}" type="pres">
      <dgm:prSet presAssocID="{C7B31F3D-8F13-40FF-A9BB-3A97D2DD0120}" presName="Name0" presStyleCnt="0">
        <dgm:presLayoutVars>
          <dgm:chMax val="3"/>
          <dgm:chPref val="3"/>
          <dgm:bulletEnabled val="1"/>
          <dgm:dir/>
          <dgm:animLvl val="lvl"/>
        </dgm:presLayoutVars>
      </dgm:prSet>
      <dgm:spPr/>
    </dgm:pt>
    <dgm:pt modelId="{499446B8-C5DA-4197-9A69-5ADE2DA3679F}" type="pres">
      <dgm:prSet presAssocID="{C7B31F3D-8F13-40FF-A9BB-3A97D2DD0120}" presName="arc1" presStyleLbl="node1" presStyleIdx="0" presStyleCnt="4" custAng="0" custScaleX="160269" custScaleY="191579" custLinFactNeighborX="-36654" custLinFactNeighborY="15780"/>
      <dgm:spPr/>
    </dgm:pt>
    <dgm:pt modelId="{4F884D6E-1F3D-4A93-9DA5-BF4F7B1E5019}" type="pres">
      <dgm:prSet presAssocID="{C7B31F3D-8F13-40FF-A9BB-3A97D2DD0120}" presName="arc3" presStyleLbl="node1" presStyleIdx="1" presStyleCnt="4" custScaleY="128006" custLinFactNeighborX="-9356" custLinFactNeighborY="15376"/>
      <dgm:spPr/>
    </dgm:pt>
    <dgm:pt modelId="{F571B52F-8597-4562-8659-F3139F69E706}" type="pres">
      <dgm:prSet presAssocID="{C7B31F3D-8F13-40FF-A9BB-3A97D2DD0120}" presName="parentText2" presStyleLbl="revTx" presStyleIdx="0" presStyleCnt="3" custScaleX="115536" custScaleY="233092" custLinFactY="-200000" custLinFactNeighborX="299" custLinFactNeighborY="-239178">
        <dgm:presLayoutVars>
          <dgm:chMax val="4"/>
          <dgm:chPref val="3"/>
          <dgm:bulletEnabled val="1"/>
        </dgm:presLayoutVars>
      </dgm:prSet>
      <dgm:spPr/>
    </dgm:pt>
    <dgm:pt modelId="{3297A45B-F664-475C-A860-95C3F1D1577E}" type="pres">
      <dgm:prSet presAssocID="{C7B31F3D-8F13-40FF-A9BB-3A97D2DD0120}" presName="arc2" presStyleLbl="node1" presStyleIdx="2" presStyleCnt="4" custScaleX="100304" custScaleY="122504" custLinFactNeighborX="15245" custLinFactNeighborY="15376"/>
      <dgm:spPr/>
    </dgm:pt>
    <dgm:pt modelId="{45695355-B135-410D-9D60-669B61556622}" type="pres">
      <dgm:prSet presAssocID="{C7B31F3D-8F13-40FF-A9BB-3A97D2DD0120}" presName="arc4" presStyleLbl="node1" presStyleIdx="3" presStyleCnt="4" custScaleY="117002" custLinFactNeighborX="13380" custLinFactNeighborY="15376"/>
      <dgm:spPr/>
    </dgm:pt>
    <dgm:pt modelId="{5DA8798C-D0ED-47FB-A8A7-46AC8AF1113B}" type="pres">
      <dgm:prSet presAssocID="{C7B31F3D-8F13-40FF-A9BB-3A97D2DD0120}" presName="parentText3" presStyleLbl="revTx" presStyleIdx="1" presStyleCnt="3" custScaleX="65340" custScaleY="285782" custLinFactY="-200000" custLinFactNeighborX="16417" custLinFactNeighborY="-251618">
        <dgm:presLayoutVars>
          <dgm:chMax val="1"/>
          <dgm:chPref val="1"/>
          <dgm:bulletEnabled val="1"/>
        </dgm:presLayoutVars>
      </dgm:prSet>
      <dgm:spPr/>
    </dgm:pt>
    <dgm:pt modelId="{7A10456C-F0C6-47BA-ACBA-0032D6215075}" type="pres">
      <dgm:prSet presAssocID="{C7B31F3D-8F13-40FF-A9BB-3A97D2DD0120}" presName="middleComposite" presStyleCnt="0"/>
      <dgm:spPr/>
    </dgm:pt>
    <dgm:pt modelId="{BCC5CFB3-5A24-4703-948C-A10C24BB97B3}" type="pres">
      <dgm:prSet presAssocID="{B192E3A9-9E86-4FB2-ACCB-FE25F4BF3215}" presName="circ1" presStyleLbl="vennNode1" presStyleIdx="0" presStyleCnt="8" custScaleX="148763" custScaleY="140320" custLinFactNeighborX="-11203" custLinFactNeighborY="33555"/>
      <dgm:spPr/>
    </dgm:pt>
    <dgm:pt modelId="{B44FD058-6809-47E0-9AF4-DB8559EEA90F}" type="pres">
      <dgm:prSet presAssocID="{B192E3A9-9E86-4FB2-ACCB-FE25F4BF3215}" presName="circ1Tx" presStyleLbl="revTx" presStyleIdx="1" presStyleCnt="3">
        <dgm:presLayoutVars>
          <dgm:chMax val="0"/>
          <dgm:chPref val="0"/>
        </dgm:presLayoutVars>
      </dgm:prSet>
      <dgm:spPr/>
    </dgm:pt>
    <dgm:pt modelId="{976C178C-E992-45CA-9EEA-2049FFE16E54}" type="pres">
      <dgm:prSet presAssocID="{2EDE5ADC-F5AB-44C4-B8A6-CAAF6C2C3F32}" presName="circ2" presStyleLbl="vennNode1" presStyleIdx="1" presStyleCnt="8" custScaleX="132569" custScaleY="131569" custLinFactNeighborX="15058" custLinFactNeighborY="33094"/>
      <dgm:spPr/>
    </dgm:pt>
    <dgm:pt modelId="{A431328A-3C7B-43A1-9C19-CD6F53FCB02A}" type="pres">
      <dgm:prSet presAssocID="{2EDE5ADC-F5AB-44C4-B8A6-CAAF6C2C3F32}" presName="circ2Tx" presStyleLbl="revTx" presStyleIdx="1" presStyleCnt="3">
        <dgm:presLayoutVars>
          <dgm:chMax val="0"/>
          <dgm:chPref val="0"/>
        </dgm:presLayoutVars>
      </dgm:prSet>
      <dgm:spPr/>
    </dgm:pt>
    <dgm:pt modelId="{2EEB4095-6698-45A0-8406-0A56FFE40729}" type="pres">
      <dgm:prSet presAssocID="{C7B31F3D-8F13-40FF-A9BB-3A97D2DD0120}" presName="leftComposite" presStyleCnt="0"/>
      <dgm:spPr/>
    </dgm:pt>
    <dgm:pt modelId="{CCAE814B-ABCE-4268-B098-EB87DD256720}" type="pres">
      <dgm:prSet presAssocID="{4DDA97E3-AA09-425A-8FD5-5EAE112D0406}" presName="childText1_1" presStyleLbl="vennNode1" presStyleIdx="2" presStyleCnt="8" custScaleX="198863" custScaleY="185273" custLinFactNeighborX="-74640" custLinFactNeighborY="7348">
        <dgm:presLayoutVars>
          <dgm:chMax val="0"/>
          <dgm:chPref val="0"/>
        </dgm:presLayoutVars>
      </dgm:prSet>
      <dgm:spPr/>
    </dgm:pt>
    <dgm:pt modelId="{E46E33F0-AF9C-499E-8F23-704C20DFA981}" type="pres">
      <dgm:prSet presAssocID="{4DDA97E3-AA09-425A-8FD5-5EAE112D0406}" presName="ellipse1" presStyleLbl="vennNode1" presStyleIdx="3" presStyleCnt="8" custScaleX="42871" custScaleY="39873" custLinFactX="-62324" custLinFactNeighborX="-100000" custLinFactNeighborY="86910"/>
      <dgm:spPr/>
    </dgm:pt>
    <dgm:pt modelId="{E1D3EF02-B848-4023-96A7-510F042489E8}" type="pres">
      <dgm:prSet presAssocID="{4DDA97E3-AA09-425A-8FD5-5EAE112D0406}" presName="ellipse2" presStyleLbl="vennNode1" presStyleIdx="4" presStyleCnt="8" custLinFactNeighborX="-6537" custLinFactNeighborY="44347"/>
      <dgm:spPr/>
    </dgm:pt>
    <dgm:pt modelId="{C83AFD14-5348-48E6-8C4D-B8AD5975C074}" type="pres">
      <dgm:prSet presAssocID="{797CEFC3-D848-4621-A65C-E07DBB096ADC}" presName="childText1_2" presStyleLbl="vennNode1" presStyleIdx="5" presStyleCnt="8" custScaleX="187501" custScaleY="175606" custLinFactNeighborX="-59355" custLinFactNeighborY="40844">
        <dgm:presLayoutVars>
          <dgm:chMax val="0"/>
          <dgm:chPref val="0"/>
        </dgm:presLayoutVars>
      </dgm:prSet>
      <dgm:spPr/>
    </dgm:pt>
    <dgm:pt modelId="{13A82354-F580-4E2B-B000-FDB905813441}" type="pres">
      <dgm:prSet presAssocID="{797CEFC3-D848-4621-A65C-E07DBB096ADC}" presName="ellipse3" presStyleLbl="vennNode1" presStyleIdx="6" presStyleCnt="8" custLinFactY="121887" custLinFactNeighborX="-64164" custLinFactNeighborY="200000"/>
      <dgm:spPr/>
    </dgm:pt>
    <dgm:pt modelId="{CF8D6992-A55B-4A50-8389-171E398E9CCB}" type="pres">
      <dgm:prSet presAssocID="{0E472800-FBE4-4FA8-B3CD-80B64F334037}" presName="childText1_3" presStyleLbl="vennNode1" presStyleIdx="7" presStyleCnt="8" custScaleX="187501" custScaleY="175606" custLinFactNeighborX="-93268" custLinFactNeighborY="77357">
        <dgm:presLayoutVars>
          <dgm:chMax val="0"/>
          <dgm:chPref val="0"/>
        </dgm:presLayoutVars>
      </dgm:prSet>
      <dgm:spPr/>
    </dgm:pt>
    <dgm:pt modelId="{1EABD120-9EC6-4EEE-8C43-7A3EBD05F03E}" type="pres">
      <dgm:prSet presAssocID="{C7B31F3D-8F13-40FF-A9BB-3A97D2DD0120}" presName="rightChild" presStyleLbl="node2" presStyleIdx="0" presStyleCnt="1" custLinFactNeighborX="14046" custLinFactNeighborY="28682">
        <dgm:presLayoutVars>
          <dgm:chMax val="0"/>
          <dgm:chPref val="0"/>
        </dgm:presLayoutVars>
      </dgm:prSet>
      <dgm:spPr/>
    </dgm:pt>
    <dgm:pt modelId="{A820C1D1-D5D0-47C9-BA28-D0E7A90DE99B}" type="pres">
      <dgm:prSet presAssocID="{C7B31F3D-8F13-40FF-A9BB-3A97D2DD0120}" presName="parentText1" presStyleLbl="revTx" presStyleIdx="2" presStyleCnt="3" custScaleX="110849" custScaleY="153780" custLinFactY="-243475" custLinFactNeighborX="-30794" custLinFactNeighborY="-300000">
        <dgm:presLayoutVars>
          <dgm:chMax val="4"/>
          <dgm:chPref val="3"/>
          <dgm:bulletEnabled val="1"/>
        </dgm:presLayoutVars>
      </dgm:prSet>
      <dgm:spPr/>
    </dgm:pt>
  </dgm:ptLst>
  <dgm:cxnLst>
    <dgm:cxn modelId="{86897115-5748-4DB6-9941-DC1068D16C7D}" srcId="{641F97CF-223E-4FEC-BC28-DB976B3BB081}" destId="{2EDE5ADC-F5AB-44C4-B8A6-CAAF6C2C3F32}" srcOrd="1" destOrd="0" parTransId="{1E91C79A-4689-4BA7-BC6D-181B9E311CAF}" sibTransId="{658855DE-1F85-41DD-ABF5-87C90F50F937}"/>
    <dgm:cxn modelId="{93942B25-5B72-4381-9F31-0C1759BD6244}" type="presOf" srcId="{4FDF9C4B-2AF0-4C04-A24A-255564DD4F5E}" destId="{A820C1D1-D5D0-47C9-BA28-D0E7A90DE99B}" srcOrd="0" destOrd="0" presId="urn:microsoft.com/office/officeart/2009/3/layout/PhasedProcess"/>
    <dgm:cxn modelId="{F3467331-1D03-49A5-87A1-D120C6BF4F14}" type="presOf" srcId="{2EDE5ADC-F5AB-44C4-B8A6-CAAF6C2C3F32}" destId="{A431328A-3C7B-43A1-9C19-CD6F53FCB02A}" srcOrd="1" destOrd="0" presId="urn:microsoft.com/office/officeart/2009/3/layout/PhasedProcess"/>
    <dgm:cxn modelId="{21513236-51AF-4061-9CD6-5E8B46470924}" srcId="{4FDF9C4B-2AF0-4C04-A24A-255564DD4F5E}" destId="{797CEFC3-D848-4621-A65C-E07DBB096ADC}" srcOrd="1" destOrd="0" parTransId="{28ADC82C-281E-4307-8A75-D3B12AA80DB5}" sibTransId="{F84F7F46-EEB4-48D9-917C-75BA09297BB6}"/>
    <dgm:cxn modelId="{3E6F2C5F-EA9C-49C1-BF95-88E8E87226C4}" type="presOf" srcId="{0E472800-FBE4-4FA8-B3CD-80B64F334037}" destId="{CF8D6992-A55B-4A50-8389-171E398E9CCB}" srcOrd="0" destOrd="0" presId="urn:microsoft.com/office/officeart/2009/3/layout/PhasedProcess"/>
    <dgm:cxn modelId="{2A1EB641-9727-4648-A3FA-466279320200}" type="presOf" srcId="{4DDA97E3-AA09-425A-8FD5-5EAE112D0406}" destId="{CCAE814B-ABCE-4268-B098-EB87DD256720}" srcOrd="0" destOrd="0" presId="urn:microsoft.com/office/officeart/2009/3/layout/PhasedProcess"/>
    <dgm:cxn modelId="{39AA5C46-E439-4357-9F69-A8269EBC0DE8}" srcId="{641F97CF-223E-4FEC-BC28-DB976B3BB081}" destId="{B192E3A9-9E86-4FB2-ACCB-FE25F4BF3215}" srcOrd="0" destOrd="0" parTransId="{AD12E7A9-E862-4B88-BF21-FAABE6D0B987}" sibTransId="{741813A0-341E-4884-9BB9-2C959481CF44}"/>
    <dgm:cxn modelId="{12A8EF7C-E052-4477-9BFE-5553CFCC51C0}" srcId="{C7B31F3D-8F13-40FF-A9BB-3A97D2DD0120}" destId="{641F97CF-223E-4FEC-BC28-DB976B3BB081}" srcOrd="1" destOrd="0" parTransId="{0310D8F6-5E9D-48E8-BC9C-9D881C74F550}" sibTransId="{2013E575-9421-43D0-BDB3-5D805A32C3DA}"/>
    <dgm:cxn modelId="{CA2BAD7D-A3FE-4D7E-9CC4-18FC5ABD87D5}" srcId="{4FDF9C4B-2AF0-4C04-A24A-255564DD4F5E}" destId="{4DDA97E3-AA09-425A-8FD5-5EAE112D0406}" srcOrd="0" destOrd="0" parTransId="{5BD13E35-D87F-4607-B62E-ACA04A12074A}" sibTransId="{F08BC046-C29C-4C5A-A879-76CEAAE7E9D1}"/>
    <dgm:cxn modelId="{6BA50E99-A1AC-4B16-8380-723153D14EBB}" type="presOf" srcId="{B192E3A9-9E86-4FB2-ACCB-FE25F4BF3215}" destId="{B44FD058-6809-47E0-9AF4-DB8559EEA90F}" srcOrd="1" destOrd="0" presId="urn:microsoft.com/office/officeart/2009/3/layout/PhasedProcess"/>
    <dgm:cxn modelId="{CA90F19F-0DB8-4130-80E9-940734A72BD0}" type="presOf" srcId="{2EDE5ADC-F5AB-44C4-B8A6-CAAF6C2C3F32}" destId="{976C178C-E992-45CA-9EEA-2049FFE16E54}" srcOrd="0" destOrd="0" presId="urn:microsoft.com/office/officeart/2009/3/layout/PhasedProcess"/>
    <dgm:cxn modelId="{3D4BB9A4-12B2-44E4-ABAA-89019A0036FB}" type="presOf" srcId="{797CEFC3-D848-4621-A65C-E07DBB096ADC}" destId="{C83AFD14-5348-48E6-8C4D-B8AD5975C074}" srcOrd="0" destOrd="0" presId="urn:microsoft.com/office/officeart/2009/3/layout/PhasedProcess"/>
    <dgm:cxn modelId="{8A2455B0-A069-4572-AE0C-EA922E64B739}" type="presOf" srcId="{B192E3A9-9E86-4FB2-ACCB-FE25F4BF3215}" destId="{BCC5CFB3-5A24-4703-948C-A10C24BB97B3}" srcOrd="0" destOrd="0" presId="urn:microsoft.com/office/officeart/2009/3/layout/PhasedProcess"/>
    <dgm:cxn modelId="{12AFDCB0-7AEE-4C59-A4EC-943E098B7FC7}" type="presOf" srcId="{284584EB-D196-41C5-834F-EDEABDCB4216}" destId="{5DA8798C-D0ED-47FB-A8A7-46AC8AF1113B}" srcOrd="0" destOrd="0" presId="urn:microsoft.com/office/officeart/2009/3/layout/PhasedProcess"/>
    <dgm:cxn modelId="{1E69E7B2-CD45-4594-A6DE-B412FBF7174F}" srcId="{C7B31F3D-8F13-40FF-A9BB-3A97D2DD0120}" destId="{4FDF9C4B-2AF0-4C04-A24A-255564DD4F5E}" srcOrd="0" destOrd="0" parTransId="{3CF25239-3CD1-45D0-A02E-7FD739774E9C}" sibTransId="{BABC665D-FFB6-499F-9E04-C94B26301EE9}"/>
    <dgm:cxn modelId="{96A92FB5-0D44-49EC-93E5-F415835B8E3C}" type="presOf" srcId="{C7B31F3D-8F13-40FF-A9BB-3A97D2DD0120}" destId="{A4019F4F-EA38-4696-BA80-76EA2E92D205}" srcOrd="0" destOrd="0" presId="urn:microsoft.com/office/officeart/2009/3/layout/PhasedProcess"/>
    <dgm:cxn modelId="{B84F7AC3-9614-4422-B09F-F343318275F3}" srcId="{C7B31F3D-8F13-40FF-A9BB-3A97D2DD0120}" destId="{284584EB-D196-41C5-834F-EDEABDCB4216}" srcOrd="2" destOrd="0" parTransId="{B316D6E4-61F6-4AA7-AB6E-88A286BE9C34}" sibTransId="{B5FB0825-92D2-45D3-8219-D317EE1BAD3B}"/>
    <dgm:cxn modelId="{60F3D8C5-5018-4FFC-8788-E7278CC0CAA2}" srcId="{4FDF9C4B-2AF0-4C04-A24A-255564DD4F5E}" destId="{0E472800-FBE4-4FA8-B3CD-80B64F334037}" srcOrd="2" destOrd="0" parTransId="{608AA815-77C1-4811-AE81-1563A4E73B4F}" sibTransId="{9203338F-F00C-4836-A681-8B878DF0F6C4}"/>
    <dgm:cxn modelId="{389E13E3-F431-4EEF-9D58-894C883AF189}" type="presOf" srcId="{641F97CF-223E-4FEC-BC28-DB976B3BB081}" destId="{F571B52F-8597-4562-8659-F3139F69E706}" srcOrd="0" destOrd="0" presId="urn:microsoft.com/office/officeart/2009/3/layout/PhasedProcess"/>
    <dgm:cxn modelId="{B8A9C6E9-9DA0-405E-8E06-2B195B51E45B}" srcId="{284584EB-D196-41C5-834F-EDEABDCB4216}" destId="{6541BC2B-9821-421E-84A4-A4D1B5418D2D}" srcOrd="0" destOrd="0" parTransId="{55C9424A-B15A-448E-B8E8-3F4C6410B499}" sibTransId="{70436121-24BD-46F2-B24E-8AEA28C65FDC}"/>
    <dgm:cxn modelId="{872E84EB-E341-4203-B76F-8513ABD5CEA0}" type="presOf" srcId="{6541BC2B-9821-421E-84A4-A4D1B5418D2D}" destId="{1EABD120-9EC6-4EEE-8C43-7A3EBD05F03E}" srcOrd="0" destOrd="0" presId="urn:microsoft.com/office/officeart/2009/3/layout/PhasedProcess"/>
    <dgm:cxn modelId="{34073626-A73B-474A-ABC8-1858E38EE75A}" type="presParOf" srcId="{A4019F4F-EA38-4696-BA80-76EA2E92D205}" destId="{499446B8-C5DA-4197-9A69-5ADE2DA3679F}" srcOrd="0" destOrd="0" presId="urn:microsoft.com/office/officeart/2009/3/layout/PhasedProcess"/>
    <dgm:cxn modelId="{67BBCF5C-D686-4236-8FD9-7964CAAB0469}" type="presParOf" srcId="{A4019F4F-EA38-4696-BA80-76EA2E92D205}" destId="{4F884D6E-1F3D-4A93-9DA5-BF4F7B1E5019}" srcOrd="1" destOrd="0" presId="urn:microsoft.com/office/officeart/2009/3/layout/PhasedProcess"/>
    <dgm:cxn modelId="{17311F17-B3AB-4534-98A0-186A9E8D6356}" type="presParOf" srcId="{A4019F4F-EA38-4696-BA80-76EA2E92D205}" destId="{F571B52F-8597-4562-8659-F3139F69E706}" srcOrd="2" destOrd="0" presId="urn:microsoft.com/office/officeart/2009/3/layout/PhasedProcess"/>
    <dgm:cxn modelId="{09AEADBC-5C40-4B22-BB16-DEE883325185}" type="presParOf" srcId="{A4019F4F-EA38-4696-BA80-76EA2E92D205}" destId="{3297A45B-F664-475C-A860-95C3F1D1577E}" srcOrd="3" destOrd="0" presId="urn:microsoft.com/office/officeart/2009/3/layout/PhasedProcess"/>
    <dgm:cxn modelId="{6BA9BAC7-7EA6-414D-90F5-4A7068180A7A}" type="presParOf" srcId="{A4019F4F-EA38-4696-BA80-76EA2E92D205}" destId="{45695355-B135-410D-9D60-669B61556622}" srcOrd="4" destOrd="0" presId="urn:microsoft.com/office/officeart/2009/3/layout/PhasedProcess"/>
    <dgm:cxn modelId="{51A32F49-EE61-4CEF-809A-4F43C953A49D}" type="presParOf" srcId="{A4019F4F-EA38-4696-BA80-76EA2E92D205}" destId="{5DA8798C-D0ED-47FB-A8A7-46AC8AF1113B}" srcOrd="5" destOrd="0" presId="urn:microsoft.com/office/officeart/2009/3/layout/PhasedProcess"/>
    <dgm:cxn modelId="{660B9E12-B672-4ED1-9EBA-CF8C85E4A161}" type="presParOf" srcId="{A4019F4F-EA38-4696-BA80-76EA2E92D205}" destId="{7A10456C-F0C6-47BA-ACBA-0032D6215075}" srcOrd="6" destOrd="0" presId="urn:microsoft.com/office/officeart/2009/3/layout/PhasedProcess"/>
    <dgm:cxn modelId="{0F640C67-FA2B-4C20-8547-1EDEB80B412A}" type="presParOf" srcId="{7A10456C-F0C6-47BA-ACBA-0032D6215075}" destId="{BCC5CFB3-5A24-4703-948C-A10C24BB97B3}" srcOrd="0" destOrd="0" presId="urn:microsoft.com/office/officeart/2009/3/layout/PhasedProcess"/>
    <dgm:cxn modelId="{8D3B4F93-039D-4D1B-957D-41A3A34DBB8B}" type="presParOf" srcId="{7A10456C-F0C6-47BA-ACBA-0032D6215075}" destId="{B44FD058-6809-47E0-9AF4-DB8559EEA90F}" srcOrd="1" destOrd="0" presId="urn:microsoft.com/office/officeart/2009/3/layout/PhasedProcess"/>
    <dgm:cxn modelId="{F4CDFF97-7F6E-4A74-98AA-10E4E81D88FB}" type="presParOf" srcId="{7A10456C-F0C6-47BA-ACBA-0032D6215075}" destId="{976C178C-E992-45CA-9EEA-2049FFE16E54}" srcOrd="2" destOrd="0" presId="urn:microsoft.com/office/officeart/2009/3/layout/PhasedProcess"/>
    <dgm:cxn modelId="{C2876C84-28B1-44D3-8D9C-7C9075C4CD16}" type="presParOf" srcId="{7A10456C-F0C6-47BA-ACBA-0032D6215075}" destId="{A431328A-3C7B-43A1-9C19-CD6F53FCB02A}" srcOrd="3" destOrd="0" presId="urn:microsoft.com/office/officeart/2009/3/layout/PhasedProcess"/>
    <dgm:cxn modelId="{1BEAE102-C704-491D-A03C-2F60BAA1765E}" type="presParOf" srcId="{A4019F4F-EA38-4696-BA80-76EA2E92D205}" destId="{2EEB4095-6698-45A0-8406-0A56FFE40729}" srcOrd="7" destOrd="0" presId="urn:microsoft.com/office/officeart/2009/3/layout/PhasedProcess"/>
    <dgm:cxn modelId="{1AD89ABE-01A2-462A-94FE-B795977306E3}" type="presParOf" srcId="{2EEB4095-6698-45A0-8406-0A56FFE40729}" destId="{CCAE814B-ABCE-4268-B098-EB87DD256720}" srcOrd="0" destOrd="0" presId="urn:microsoft.com/office/officeart/2009/3/layout/PhasedProcess"/>
    <dgm:cxn modelId="{3CCFD28F-B4CC-45EF-AABF-C1CDBC510F45}" type="presParOf" srcId="{2EEB4095-6698-45A0-8406-0A56FFE40729}" destId="{E46E33F0-AF9C-499E-8F23-704C20DFA981}" srcOrd="1" destOrd="0" presId="urn:microsoft.com/office/officeart/2009/3/layout/PhasedProcess"/>
    <dgm:cxn modelId="{A28C233D-2F16-4C8D-BF37-B4E5BEBC3DC8}" type="presParOf" srcId="{2EEB4095-6698-45A0-8406-0A56FFE40729}" destId="{E1D3EF02-B848-4023-96A7-510F042489E8}" srcOrd="2" destOrd="0" presId="urn:microsoft.com/office/officeart/2009/3/layout/PhasedProcess"/>
    <dgm:cxn modelId="{99E7E58D-ACC9-42E2-B848-38A992843B52}" type="presParOf" srcId="{2EEB4095-6698-45A0-8406-0A56FFE40729}" destId="{C83AFD14-5348-48E6-8C4D-B8AD5975C074}" srcOrd="3" destOrd="0" presId="urn:microsoft.com/office/officeart/2009/3/layout/PhasedProcess"/>
    <dgm:cxn modelId="{9942FA87-A988-46B1-A2A4-6A3559C33A83}" type="presParOf" srcId="{2EEB4095-6698-45A0-8406-0A56FFE40729}" destId="{13A82354-F580-4E2B-B000-FDB905813441}" srcOrd="4" destOrd="0" presId="urn:microsoft.com/office/officeart/2009/3/layout/PhasedProcess"/>
    <dgm:cxn modelId="{ED9E596C-AD5D-4D21-A780-D9879517025A}" type="presParOf" srcId="{2EEB4095-6698-45A0-8406-0A56FFE40729}" destId="{CF8D6992-A55B-4A50-8389-171E398E9CCB}" srcOrd="5" destOrd="0" presId="urn:microsoft.com/office/officeart/2009/3/layout/PhasedProcess"/>
    <dgm:cxn modelId="{B51934CF-0AB2-434D-9687-17243CD4AC7E}" type="presParOf" srcId="{A4019F4F-EA38-4696-BA80-76EA2E92D205}" destId="{1EABD120-9EC6-4EEE-8C43-7A3EBD05F03E}" srcOrd="8" destOrd="0" presId="urn:microsoft.com/office/officeart/2009/3/layout/PhasedProcess"/>
    <dgm:cxn modelId="{0F27B039-42C4-4884-A8E4-E1B3EC873F6F}" type="presParOf" srcId="{A4019F4F-EA38-4696-BA80-76EA2E92D205}" destId="{A820C1D1-D5D0-47C9-BA28-D0E7A90DE99B}" srcOrd="9" destOrd="0" presId="urn:microsoft.com/office/officeart/2009/3/layout/Phased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BED611F-5282-40C3-A8B1-292D8BCFA7D8}" type="doc">
      <dgm:prSet loTypeId="urn:microsoft.com/office/officeart/2005/8/layout/venn3" loCatId="relationship" qsTypeId="urn:microsoft.com/office/officeart/2005/8/quickstyle/simple1" qsCatId="simple" csTypeId="urn:microsoft.com/office/officeart/2005/8/colors/colorful2" csCatId="colorful" phldr="1"/>
      <dgm:spPr/>
      <dgm:t>
        <a:bodyPr/>
        <a:lstStyle/>
        <a:p>
          <a:endParaRPr lang="en-US"/>
        </a:p>
      </dgm:t>
    </dgm:pt>
    <dgm:pt modelId="{ABBCCBF4-9A10-4136-A461-156480A14E99}">
      <dgm:prSet phldrT="[Text]"/>
      <dgm:spPr/>
      <dgm:t>
        <a:bodyPr/>
        <a:lstStyle/>
        <a:p>
          <a:r>
            <a:rPr lang="en-US" dirty="0">
              <a:solidFill>
                <a:schemeClr val="bg1">
                  <a:lumMod val="65000"/>
                </a:schemeClr>
              </a:solidFill>
              <a:latin typeface="Cambria" panose="02040503050406030204" pitchFamily="18" charset="0"/>
            </a:rPr>
            <a:t>Timeline and Process</a:t>
          </a:r>
        </a:p>
      </dgm:t>
    </dgm:pt>
    <dgm:pt modelId="{086DA821-135D-40D3-9EA2-EF351CF50C53}" type="parTrans" cxnId="{4EF7CD84-885A-4887-90CA-CE00B998E6C9}">
      <dgm:prSet/>
      <dgm:spPr/>
      <dgm:t>
        <a:bodyPr/>
        <a:lstStyle/>
        <a:p>
          <a:endParaRPr lang="en-US"/>
        </a:p>
      </dgm:t>
    </dgm:pt>
    <dgm:pt modelId="{DF97D370-BD1A-48D3-A748-D733A1D64AD3}" type="sibTrans" cxnId="{4EF7CD84-885A-4887-90CA-CE00B998E6C9}">
      <dgm:prSet/>
      <dgm:spPr/>
      <dgm:t>
        <a:bodyPr/>
        <a:lstStyle/>
        <a:p>
          <a:endParaRPr lang="en-US"/>
        </a:p>
      </dgm:t>
    </dgm:pt>
    <dgm:pt modelId="{0DBC5475-A36F-44B8-99E6-8AB02E3F381D}">
      <dgm:prSet phldrT="[Text]"/>
      <dgm:spPr/>
      <dgm:t>
        <a:bodyPr/>
        <a:lstStyle/>
        <a:p>
          <a:r>
            <a:rPr lang="en-US" dirty="0">
              <a:solidFill>
                <a:schemeClr val="bg1">
                  <a:lumMod val="65000"/>
                </a:schemeClr>
              </a:solidFill>
              <a:latin typeface="Cambria" panose="02040503050406030204" pitchFamily="18" charset="0"/>
            </a:rPr>
            <a:t>Business rules</a:t>
          </a:r>
        </a:p>
      </dgm:t>
    </dgm:pt>
    <dgm:pt modelId="{610BD229-ACD9-42A5-A9A7-DDA5D0003718}" type="parTrans" cxnId="{947514B6-D358-4823-98A1-3D085F269DA8}">
      <dgm:prSet/>
      <dgm:spPr/>
      <dgm:t>
        <a:bodyPr/>
        <a:lstStyle/>
        <a:p>
          <a:endParaRPr lang="en-US"/>
        </a:p>
      </dgm:t>
    </dgm:pt>
    <dgm:pt modelId="{AB8EFA32-C6E9-432C-BA45-3C4505E823F3}" type="sibTrans" cxnId="{947514B6-D358-4823-98A1-3D085F269DA8}">
      <dgm:prSet/>
      <dgm:spPr/>
      <dgm:t>
        <a:bodyPr/>
        <a:lstStyle/>
        <a:p>
          <a:endParaRPr lang="en-US"/>
        </a:p>
      </dgm:t>
    </dgm:pt>
    <dgm:pt modelId="{DC600E12-DBFB-42C1-A456-D68EB67D6B34}">
      <dgm:prSet phldrT="[Text]"/>
      <dgm:spPr/>
      <dgm:t>
        <a:bodyPr/>
        <a:lstStyle/>
        <a:p>
          <a:r>
            <a:rPr lang="en-US" dirty="0">
              <a:solidFill>
                <a:schemeClr val="bg1">
                  <a:lumMod val="65000"/>
                </a:schemeClr>
              </a:solidFill>
              <a:latin typeface="Cambria" panose="02040503050406030204" pitchFamily="18" charset="0"/>
            </a:rPr>
            <a:t>Data collection details</a:t>
          </a:r>
        </a:p>
      </dgm:t>
    </dgm:pt>
    <dgm:pt modelId="{021F943A-BD68-4B30-B914-B71FB6DB6DDD}" type="parTrans" cxnId="{B0F3AB59-075E-4635-BD07-E3C7BAAD5351}">
      <dgm:prSet/>
      <dgm:spPr/>
      <dgm:t>
        <a:bodyPr/>
        <a:lstStyle/>
        <a:p>
          <a:endParaRPr lang="en-US"/>
        </a:p>
      </dgm:t>
    </dgm:pt>
    <dgm:pt modelId="{5A82F4F6-49DB-4D2D-B2A9-0DD326D01C05}" type="sibTrans" cxnId="{B0F3AB59-075E-4635-BD07-E3C7BAAD5351}">
      <dgm:prSet/>
      <dgm:spPr/>
      <dgm:t>
        <a:bodyPr/>
        <a:lstStyle/>
        <a:p>
          <a:endParaRPr lang="en-US"/>
        </a:p>
      </dgm:t>
    </dgm:pt>
    <dgm:pt modelId="{1710E1FD-2621-48B6-B464-10D663477F8C}">
      <dgm:prSet phldrT="[Text]" custT="1"/>
      <dgm:spPr/>
      <dgm:t>
        <a:bodyPr/>
        <a:lstStyle/>
        <a:p>
          <a:r>
            <a:rPr lang="en-US" sz="3200" b="1" i="1" dirty="0">
              <a:latin typeface="Cambria" panose="02040503050406030204" pitchFamily="18" charset="0"/>
            </a:rPr>
            <a:t>Reports</a:t>
          </a:r>
        </a:p>
      </dgm:t>
    </dgm:pt>
    <dgm:pt modelId="{7FF73D18-5A07-4C3B-8506-B3ACF2BBACFA}" type="parTrans" cxnId="{898E369D-0835-45B3-B56E-2EBE5BED05AE}">
      <dgm:prSet/>
      <dgm:spPr/>
      <dgm:t>
        <a:bodyPr/>
        <a:lstStyle/>
        <a:p>
          <a:endParaRPr lang="en-US"/>
        </a:p>
      </dgm:t>
    </dgm:pt>
    <dgm:pt modelId="{CC49251B-EF7F-4A86-8E47-3ACD0405FE05}" type="sibTrans" cxnId="{898E369D-0835-45B3-B56E-2EBE5BED05AE}">
      <dgm:prSet/>
      <dgm:spPr/>
      <dgm:t>
        <a:bodyPr/>
        <a:lstStyle/>
        <a:p>
          <a:endParaRPr lang="en-US"/>
        </a:p>
      </dgm:t>
    </dgm:pt>
    <dgm:pt modelId="{60C048B9-7427-4682-8862-4A8F2D067DCA}" type="pres">
      <dgm:prSet presAssocID="{3BED611F-5282-40C3-A8B1-292D8BCFA7D8}" presName="Name0" presStyleCnt="0">
        <dgm:presLayoutVars>
          <dgm:dir/>
          <dgm:resizeHandles val="exact"/>
        </dgm:presLayoutVars>
      </dgm:prSet>
      <dgm:spPr/>
    </dgm:pt>
    <dgm:pt modelId="{3CA02497-A841-4052-807D-E5B8D47A58E7}" type="pres">
      <dgm:prSet presAssocID="{ABBCCBF4-9A10-4136-A461-156480A14E99}" presName="Name5" presStyleLbl="vennNode1" presStyleIdx="0" presStyleCnt="4">
        <dgm:presLayoutVars>
          <dgm:bulletEnabled val="1"/>
        </dgm:presLayoutVars>
      </dgm:prSet>
      <dgm:spPr/>
    </dgm:pt>
    <dgm:pt modelId="{EB2D04C4-8231-413B-98AD-01AAA3260AA4}" type="pres">
      <dgm:prSet presAssocID="{DF97D370-BD1A-48D3-A748-D733A1D64AD3}" presName="space" presStyleCnt="0"/>
      <dgm:spPr/>
    </dgm:pt>
    <dgm:pt modelId="{E0519EEE-2B4D-43DF-8793-135C2BEA6AD9}" type="pres">
      <dgm:prSet presAssocID="{0DBC5475-A36F-44B8-99E6-8AB02E3F381D}" presName="Name5" presStyleLbl="vennNode1" presStyleIdx="1" presStyleCnt="4">
        <dgm:presLayoutVars>
          <dgm:bulletEnabled val="1"/>
        </dgm:presLayoutVars>
      </dgm:prSet>
      <dgm:spPr/>
    </dgm:pt>
    <dgm:pt modelId="{695E7FF5-DA6B-4B37-84ED-A4A2E449A3AF}" type="pres">
      <dgm:prSet presAssocID="{AB8EFA32-C6E9-432C-BA45-3C4505E823F3}" presName="space" presStyleCnt="0"/>
      <dgm:spPr/>
    </dgm:pt>
    <dgm:pt modelId="{9D51573B-0B28-42AD-910A-A7B46A813C8C}" type="pres">
      <dgm:prSet presAssocID="{DC600E12-DBFB-42C1-A456-D68EB67D6B34}" presName="Name5" presStyleLbl="vennNode1" presStyleIdx="2" presStyleCnt="4">
        <dgm:presLayoutVars>
          <dgm:bulletEnabled val="1"/>
        </dgm:presLayoutVars>
      </dgm:prSet>
      <dgm:spPr/>
    </dgm:pt>
    <dgm:pt modelId="{29931781-75B4-43DF-A3A6-33EFAFD59AE1}" type="pres">
      <dgm:prSet presAssocID="{5A82F4F6-49DB-4D2D-B2A9-0DD326D01C05}" presName="space" presStyleCnt="0"/>
      <dgm:spPr/>
    </dgm:pt>
    <dgm:pt modelId="{4C55992E-623D-4D7C-826A-09FC07D09763}" type="pres">
      <dgm:prSet presAssocID="{1710E1FD-2621-48B6-B464-10D663477F8C}" presName="Name5" presStyleLbl="vennNode1" presStyleIdx="3" presStyleCnt="4" custLinFactNeighborX="1040" custLinFactNeighborY="-65">
        <dgm:presLayoutVars>
          <dgm:bulletEnabled val="1"/>
        </dgm:presLayoutVars>
      </dgm:prSet>
      <dgm:spPr/>
    </dgm:pt>
  </dgm:ptLst>
  <dgm:cxnLst>
    <dgm:cxn modelId="{0B020A5B-92F0-49E6-9BF2-441BC87F90B9}" type="presOf" srcId="{0DBC5475-A36F-44B8-99E6-8AB02E3F381D}" destId="{E0519EEE-2B4D-43DF-8793-135C2BEA6AD9}" srcOrd="0" destOrd="0" presId="urn:microsoft.com/office/officeart/2005/8/layout/venn3"/>
    <dgm:cxn modelId="{65215C64-D69A-4381-8664-151B6F0A8A34}" type="presOf" srcId="{ABBCCBF4-9A10-4136-A461-156480A14E99}" destId="{3CA02497-A841-4052-807D-E5B8D47A58E7}" srcOrd="0" destOrd="0" presId="urn:microsoft.com/office/officeart/2005/8/layout/venn3"/>
    <dgm:cxn modelId="{B0F3AB59-075E-4635-BD07-E3C7BAAD5351}" srcId="{3BED611F-5282-40C3-A8B1-292D8BCFA7D8}" destId="{DC600E12-DBFB-42C1-A456-D68EB67D6B34}" srcOrd="2" destOrd="0" parTransId="{021F943A-BD68-4B30-B914-B71FB6DB6DDD}" sibTransId="{5A82F4F6-49DB-4D2D-B2A9-0DD326D01C05}"/>
    <dgm:cxn modelId="{4EF7CD84-885A-4887-90CA-CE00B998E6C9}" srcId="{3BED611F-5282-40C3-A8B1-292D8BCFA7D8}" destId="{ABBCCBF4-9A10-4136-A461-156480A14E99}" srcOrd="0" destOrd="0" parTransId="{086DA821-135D-40D3-9EA2-EF351CF50C53}" sibTransId="{DF97D370-BD1A-48D3-A748-D733A1D64AD3}"/>
    <dgm:cxn modelId="{FF84CD93-89D8-415A-A9B5-59A0C2078591}" type="presOf" srcId="{3BED611F-5282-40C3-A8B1-292D8BCFA7D8}" destId="{60C048B9-7427-4682-8862-4A8F2D067DCA}" srcOrd="0" destOrd="0" presId="urn:microsoft.com/office/officeart/2005/8/layout/venn3"/>
    <dgm:cxn modelId="{898E369D-0835-45B3-B56E-2EBE5BED05AE}" srcId="{3BED611F-5282-40C3-A8B1-292D8BCFA7D8}" destId="{1710E1FD-2621-48B6-B464-10D663477F8C}" srcOrd="3" destOrd="0" parTransId="{7FF73D18-5A07-4C3B-8506-B3ACF2BBACFA}" sibTransId="{CC49251B-EF7F-4A86-8E47-3ACD0405FE05}"/>
    <dgm:cxn modelId="{F915099E-73E0-4C3A-9037-CC78978ED74B}" type="presOf" srcId="{DC600E12-DBFB-42C1-A456-D68EB67D6B34}" destId="{9D51573B-0B28-42AD-910A-A7B46A813C8C}" srcOrd="0" destOrd="0" presId="urn:microsoft.com/office/officeart/2005/8/layout/venn3"/>
    <dgm:cxn modelId="{947514B6-D358-4823-98A1-3D085F269DA8}" srcId="{3BED611F-5282-40C3-A8B1-292D8BCFA7D8}" destId="{0DBC5475-A36F-44B8-99E6-8AB02E3F381D}" srcOrd="1" destOrd="0" parTransId="{610BD229-ACD9-42A5-A9A7-DDA5D0003718}" sibTransId="{AB8EFA32-C6E9-432C-BA45-3C4505E823F3}"/>
    <dgm:cxn modelId="{DB818FEC-457F-49F3-A1BC-0EFD251DA7BB}" type="presOf" srcId="{1710E1FD-2621-48B6-B464-10D663477F8C}" destId="{4C55992E-623D-4D7C-826A-09FC07D09763}" srcOrd="0" destOrd="0" presId="urn:microsoft.com/office/officeart/2005/8/layout/venn3"/>
    <dgm:cxn modelId="{8D60B975-6E12-4821-A7C3-E5AFAB0BB4AB}" type="presParOf" srcId="{60C048B9-7427-4682-8862-4A8F2D067DCA}" destId="{3CA02497-A841-4052-807D-E5B8D47A58E7}" srcOrd="0" destOrd="0" presId="urn:microsoft.com/office/officeart/2005/8/layout/venn3"/>
    <dgm:cxn modelId="{8A770146-F187-416D-A0F2-FA5462BA7FB8}" type="presParOf" srcId="{60C048B9-7427-4682-8862-4A8F2D067DCA}" destId="{EB2D04C4-8231-413B-98AD-01AAA3260AA4}" srcOrd="1" destOrd="0" presId="urn:microsoft.com/office/officeart/2005/8/layout/venn3"/>
    <dgm:cxn modelId="{FEED546B-E9E1-43C7-87E2-53735605A399}" type="presParOf" srcId="{60C048B9-7427-4682-8862-4A8F2D067DCA}" destId="{E0519EEE-2B4D-43DF-8793-135C2BEA6AD9}" srcOrd="2" destOrd="0" presId="urn:microsoft.com/office/officeart/2005/8/layout/venn3"/>
    <dgm:cxn modelId="{79D0EF80-3A74-4528-B971-8090E05664FB}" type="presParOf" srcId="{60C048B9-7427-4682-8862-4A8F2D067DCA}" destId="{695E7FF5-DA6B-4B37-84ED-A4A2E449A3AF}" srcOrd="3" destOrd="0" presId="urn:microsoft.com/office/officeart/2005/8/layout/venn3"/>
    <dgm:cxn modelId="{7F0F28C6-8FDC-4BBF-9D19-36703B6C2C09}" type="presParOf" srcId="{60C048B9-7427-4682-8862-4A8F2D067DCA}" destId="{9D51573B-0B28-42AD-910A-A7B46A813C8C}" srcOrd="4" destOrd="0" presId="urn:microsoft.com/office/officeart/2005/8/layout/venn3"/>
    <dgm:cxn modelId="{CC927CB1-849C-40A3-BF88-34EBABD0D6C3}" type="presParOf" srcId="{60C048B9-7427-4682-8862-4A8F2D067DCA}" destId="{29931781-75B4-43DF-A3A6-33EFAFD59AE1}" srcOrd="5" destOrd="0" presId="urn:microsoft.com/office/officeart/2005/8/layout/venn3"/>
    <dgm:cxn modelId="{3708D569-A50D-4A13-A33F-0AAA0A00E1DA}" type="presParOf" srcId="{60C048B9-7427-4682-8862-4A8F2D067DCA}" destId="{4C55992E-623D-4D7C-826A-09FC07D09763}" srcOrd="6" destOrd="0" presId="urn:microsoft.com/office/officeart/2005/8/layout/venn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F9AC41D-C279-4026-8C7E-5199FBC02A82}"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n-US"/>
        </a:p>
      </dgm:t>
    </dgm:pt>
    <dgm:pt modelId="{F3CDAF00-FF1F-4F17-A9EF-1271CF0941DB}">
      <dgm:prSet phldrT="[Text]"/>
      <dgm:spPr/>
      <dgm:t>
        <a:bodyPr/>
        <a:lstStyle/>
        <a:p>
          <a:r>
            <a:rPr lang="en-US" dirty="0">
              <a:latin typeface="Cambria" panose="02040503050406030204" pitchFamily="18" charset="0"/>
            </a:rPr>
            <a:t>Division of Assessment and Accountability: </a:t>
          </a:r>
        </a:p>
        <a:p>
          <a:r>
            <a:rPr lang="en-US" dirty="0">
              <a:latin typeface="Cambria" panose="02040503050406030204" pitchFamily="18" charset="0"/>
              <a:hlinkClick xmlns:r="http://schemas.openxmlformats.org/officeDocument/2006/relationships" r:id="rId1"/>
            </a:rPr>
            <a:t>Ra-pas@pa.gov</a:t>
          </a:r>
          <a:endParaRPr lang="en-US" dirty="0">
            <a:latin typeface="Cambria" panose="02040503050406030204" pitchFamily="18" charset="0"/>
          </a:endParaRPr>
        </a:p>
      </dgm:t>
    </dgm:pt>
    <dgm:pt modelId="{935D288A-A094-4973-9248-AAC62AFD1911}" type="parTrans" cxnId="{3D6CEE52-AD10-4E1F-A9A2-29CFC5A1810F}">
      <dgm:prSet/>
      <dgm:spPr/>
      <dgm:t>
        <a:bodyPr/>
        <a:lstStyle/>
        <a:p>
          <a:endParaRPr lang="en-US"/>
        </a:p>
      </dgm:t>
    </dgm:pt>
    <dgm:pt modelId="{78539746-3920-4345-97F2-9F6FD372FA99}" type="sibTrans" cxnId="{3D6CEE52-AD10-4E1F-A9A2-29CFC5A1810F}">
      <dgm:prSet/>
      <dgm:spPr/>
      <dgm:t>
        <a:bodyPr/>
        <a:lstStyle/>
        <a:p>
          <a:endParaRPr lang="en-US"/>
        </a:p>
      </dgm:t>
    </dgm:pt>
    <dgm:pt modelId="{017CC4D9-0060-4C40-88FC-D29B99B512B5}">
      <dgm:prSet phldrT="[Text]"/>
      <dgm:spPr/>
      <dgm:t>
        <a:bodyPr/>
        <a:lstStyle/>
        <a:p>
          <a:r>
            <a:rPr lang="en-US" dirty="0">
              <a:latin typeface="Cambria" panose="02040503050406030204" pitchFamily="18" charset="0"/>
            </a:rPr>
            <a:t>PIMS Application Support Desk</a:t>
          </a:r>
        </a:p>
        <a:p>
          <a:r>
            <a:rPr lang="en-US" dirty="0">
              <a:latin typeface="Cambria" panose="02040503050406030204" pitchFamily="18" charset="0"/>
            </a:rPr>
            <a:t>800-661-2423</a:t>
          </a:r>
        </a:p>
      </dgm:t>
    </dgm:pt>
    <dgm:pt modelId="{758D24B7-5CF7-4563-A184-8AE6EDCD6FFA}" type="parTrans" cxnId="{CC5BC194-7BEF-478F-9E2C-E05A6788D2FC}">
      <dgm:prSet/>
      <dgm:spPr/>
      <dgm:t>
        <a:bodyPr/>
        <a:lstStyle/>
        <a:p>
          <a:endParaRPr lang="en-US"/>
        </a:p>
      </dgm:t>
    </dgm:pt>
    <dgm:pt modelId="{38D151ED-E73D-4D91-9E54-5A45EC7C84C6}" type="sibTrans" cxnId="{CC5BC194-7BEF-478F-9E2C-E05A6788D2FC}">
      <dgm:prSet/>
      <dgm:spPr/>
      <dgm:t>
        <a:bodyPr/>
        <a:lstStyle/>
        <a:p>
          <a:endParaRPr lang="en-US"/>
        </a:p>
      </dgm:t>
    </dgm:pt>
    <dgm:pt modelId="{1E7F17D5-B047-4059-BE9B-134F7B03B26A}">
      <dgm:prSet phldrT="[Text]"/>
      <dgm:spPr>
        <a:solidFill>
          <a:schemeClr val="accent6">
            <a:lumMod val="75000"/>
          </a:schemeClr>
        </a:solidFill>
      </dgm:spPr>
      <dgm:t>
        <a:bodyPr/>
        <a:lstStyle/>
        <a:p>
          <a:r>
            <a:rPr lang="en-US" dirty="0">
              <a:latin typeface="Cambria" panose="02040503050406030204" pitchFamily="18" charset="0"/>
            </a:rPr>
            <a:t>Office of Data Quality</a:t>
          </a:r>
        </a:p>
        <a:p>
          <a:r>
            <a:rPr lang="en-US" dirty="0">
              <a:latin typeface="Cambria" panose="02040503050406030204" pitchFamily="18" charset="0"/>
              <a:hlinkClick xmlns:r="http://schemas.openxmlformats.org/officeDocument/2006/relationships" r:id="rId2"/>
            </a:rPr>
            <a:t>ra-DDQDataCollection@pa.gov</a:t>
          </a:r>
          <a:endParaRPr lang="en-US" dirty="0">
            <a:latin typeface="Cambria" panose="02040503050406030204" pitchFamily="18" charset="0"/>
          </a:endParaRPr>
        </a:p>
      </dgm:t>
    </dgm:pt>
    <dgm:pt modelId="{BC2ADE48-D6B5-40E9-BB53-82988753A570}" type="parTrans" cxnId="{9B6D26D4-8B3A-4A5E-917A-6783D7A33FFC}">
      <dgm:prSet/>
      <dgm:spPr/>
      <dgm:t>
        <a:bodyPr/>
        <a:lstStyle/>
        <a:p>
          <a:endParaRPr lang="en-US"/>
        </a:p>
      </dgm:t>
    </dgm:pt>
    <dgm:pt modelId="{02C2A382-5C83-43D6-A2F4-2AF430EABC19}" type="sibTrans" cxnId="{9B6D26D4-8B3A-4A5E-917A-6783D7A33FFC}">
      <dgm:prSet/>
      <dgm:spPr/>
      <dgm:t>
        <a:bodyPr/>
        <a:lstStyle/>
        <a:p>
          <a:endParaRPr lang="en-US"/>
        </a:p>
      </dgm:t>
    </dgm:pt>
    <dgm:pt modelId="{F9A98FED-5870-4AAD-9913-CC23110E5633}" type="pres">
      <dgm:prSet presAssocID="{5F9AC41D-C279-4026-8C7E-5199FBC02A82}" presName="linear" presStyleCnt="0">
        <dgm:presLayoutVars>
          <dgm:dir/>
          <dgm:animLvl val="lvl"/>
          <dgm:resizeHandles val="exact"/>
        </dgm:presLayoutVars>
      </dgm:prSet>
      <dgm:spPr/>
    </dgm:pt>
    <dgm:pt modelId="{FE367905-217D-41FC-AF39-CD3ED89D079D}" type="pres">
      <dgm:prSet presAssocID="{F3CDAF00-FF1F-4F17-A9EF-1271CF0941DB}" presName="parentLin" presStyleCnt="0"/>
      <dgm:spPr/>
    </dgm:pt>
    <dgm:pt modelId="{6D958035-CCA5-40CB-9780-92E9109084CB}" type="pres">
      <dgm:prSet presAssocID="{F3CDAF00-FF1F-4F17-A9EF-1271CF0941DB}" presName="parentLeftMargin" presStyleLbl="node1" presStyleIdx="0" presStyleCnt="3"/>
      <dgm:spPr/>
    </dgm:pt>
    <dgm:pt modelId="{6A3D3D91-1EBC-4B11-A914-146FD3E4844B}" type="pres">
      <dgm:prSet presAssocID="{F3CDAF00-FF1F-4F17-A9EF-1271CF0941DB}" presName="parentText" presStyleLbl="node1" presStyleIdx="0" presStyleCnt="3" custScaleX="113228" custScaleY="120841">
        <dgm:presLayoutVars>
          <dgm:chMax val="0"/>
          <dgm:bulletEnabled val="1"/>
        </dgm:presLayoutVars>
      </dgm:prSet>
      <dgm:spPr/>
    </dgm:pt>
    <dgm:pt modelId="{9D1D60DD-5531-45A3-946A-C55CC2C27BAE}" type="pres">
      <dgm:prSet presAssocID="{F3CDAF00-FF1F-4F17-A9EF-1271CF0941DB}" presName="negativeSpace" presStyleCnt="0"/>
      <dgm:spPr/>
    </dgm:pt>
    <dgm:pt modelId="{AF030B68-BFF5-4352-AF13-809FFEE0AF9B}" type="pres">
      <dgm:prSet presAssocID="{F3CDAF00-FF1F-4F17-A9EF-1271CF0941DB}" presName="childText" presStyleLbl="conFgAcc1" presStyleIdx="0" presStyleCnt="3">
        <dgm:presLayoutVars>
          <dgm:bulletEnabled val="1"/>
        </dgm:presLayoutVars>
      </dgm:prSet>
      <dgm:spPr/>
    </dgm:pt>
    <dgm:pt modelId="{389FE066-355F-47F3-B3B2-443CA46D5EBD}" type="pres">
      <dgm:prSet presAssocID="{78539746-3920-4345-97F2-9F6FD372FA99}" presName="spaceBetweenRectangles" presStyleCnt="0"/>
      <dgm:spPr/>
    </dgm:pt>
    <dgm:pt modelId="{16BADE81-6519-40CB-9EB2-97822F03986A}" type="pres">
      <dgm:prSet presAssocID="{017CC4D9-0060-4C40-88FC-D29B99B512B5}" presName="parentLin" presStyleCnt="0"/>
      <dgm:spPr/>
    </dgm:pt>
    <dgm:pt modelId="{B671B55A-2D4B-460B-99E1-996050C90E4F}" type="pres">
      <dgm:prSet presAssocID="{017CC4D9-0060-4C40-88FC-D29B99B512B5}" presName="parentLeftMargin" presStyleLbl="node1" presStyleIdx="0" presStyleCnt="3"/>
      <dgm:spPr/>
    </dgm:pt>
    <dgm:pt modelId="{C1779264-B48B-4E9B-8997-ED30D16FC0C6}" type="pres">
      <dgm:prSet presAssocID="{017CC4D9-0060-4C40-88FC-D29B99B512B5}" presName="parentText" presStyleLbl="node1" presStyleIdx="1" presStyleCnt="3" custScaleX="122421" custScaleY="137485">
        <dgm:presLayoutVars>
          <dgm:chMax val="0"/>
          <dgm:bulletEnabled val="1"/>
        </dgm:presLayoutVars>
      </dgm:prSet>
      <dgm:spPr/>
    </dgm:pt>
    <dgm:pt modelId="{E6ECDAB1-B0AC-4474-ABBA-D5C1BFFFB4B5}" type="pres">
      <dgm:prSet presAssocID="{017CC4D9-0060-4C40-88FC-D29B99B512B5}" presName="negativeSpace" presStyleCnt="0"/>
      <dgm:spPr/>
    </dgm:pt>
    <dgm:pt modelId="{26BE22F7-B9E5-49A7-A0CE-2EC548F06847}" type="pres">
      <dgm:prSet presAssocID="{017CC4D9-0060-4C40-88FC-D29B99B512B5}" presName="childText" presStyleLbl="conFgAcc1" presStyleIdx="1" presStyleCnt="3">
        <dgm:presLayoutVars>
          <dgm:bulletEnabled val="1"/>
        </dgm:presLayoutVars>
      </dgm:prSet>
      <dgm:spPr/>
    </dgm:pt>
    <dgm:pt modelId="{1294EBC2-6B95-4F6E-A643-DEA1FDA1AFF2}" type="pres">
      <dgm:prSet presAssocID="{38D151ED-E73D-4D91-9E54-5A45EC7C84C6}" presName="spaceBetweenRectangles" presStyleCnt="0"/>
      <dgm:spPr/>
    </dgm:pt>
    <dgm:pt modelId="{E40207B5-7142-47A1-9E95-8AD6C1E96473}" type="pres">
      <dgm:prSet presAssocID="{1E7F17D5-B047-4059-BE9B-134F7B03B26A}" presName="parentLin" presStyleCnt="0"/>
      <dgm:spPr/>
    </dgm:pt>
    <dgm:pt modelId="{61F57556-45BC-470F-B020-C4957068C589}" type="pres">
      <dgm:prSet presAssocID="{1E7F17D5-B047-4059-BE9B-134F7B03B26A}" presName="parentLeftMargin" presStyleLbl="node1" presStyleIdx="1" presStyleCnt="3"/>
      <dgm:spPr/>
    </dgm:pt>
    <dgm:pt modelId="{5EAE5EA7-B00A-42D2-A804-B47E032B9249}" type="pres">
      <dgm:prSet presAssocID="{1E7F17D5-B047-4059-BE9B-134F7B03B26A}" presName="parentText" presStyleLbl="node1" presStyleIdx="2" presStyleCnt="3" custScaleX="131743" custScaleY="135883" custLinFactNeighborX="515" custLinFactNeighborY="3738">
        <dgm:presLayoutVars>
          <dgm:chMax val="0"/>
          <dgm:bulletEnabled val="1"/>
        </dgm:presLayoutVars>
      </dgm:prSet>
      <dgm:spPr/>
    </dgm:pt>
    <dgm:pt modelId="{E3738E54-71FD-4CE8-9330-AEBEA0FF7894}" type="pres">
      <dgm:prSet presAssocID="{1E7F17D5-B047-4059-BE9B-134F7B03B26A}" presName="negativeSpace" presStyleCnt="0"/>
      <dgm:spPr/>
    </dgm:pt>
    <dgm:pt modelId="{79978C38-2886-4B48-A867-BCE52FB08997}" type="pres">
      <dgm:prSet presAssocID="{1E7F17D5-B047-4059-BE9B-134F7B03B26A}" presName="childText" presStyleLbl="conFgAcc1" presStyleIdx="2" presStyleCnt="3">
        <dgm:presLayoutVars>
          <dgm:bulletEnabled val="1"/>
        </dgm:presLayoutVars>
      </dgm:prSet>
      <dgm:spPr>
        <a:ln>
          <a:solidFill>
            <a:schemeClr val="accent6">
              <a:lumMod val="75000"/>
            </a:schemeClr>
          </a:solidFill>
        </a:ln>
      </dgm:spPr>
    </dgm:pt>
  </dgm:ptLst>
  <dgm:cxnLst>
    <dgm:cxn modelId="{17713260-05AD-41B6-B20A-9FEE9B0B966D}" type="presOf" srcId="{F3CDAF00-FF1F-4F17-A9EF-1271CF0941DB}" destId="{6A3D3D91-1EBC-4B11-A914-146FD3E4844B}" srcOrd="1" destOrd="0" presId="urn:microsoft.com/office/officeart/2005/8/layout/list1"/>
    <dgm:cxn modelId="{AB6E1F48-814E-4CF9-B995-B0DC9A787487}" type="presOf" srcId="{F3CDAF00-FF1F-4F17-A9EF-1271CF0941DB}" destId="{6D958035-CCA5-40CB-9780-92E9109084CB}" srcOrd="0" destOrd="0" presId="urn:microsoft.com/office/officeart/2005/8/layout/list1"/>
    <dgm:cxn modelId="{3D6CEE52-AD10-4E1F-A9A2-29CFC5A1810F}" srcId="{5F9AC41D-C279-4026-8C7E-5199FBC02A82}" destId="{F3CDAF00-FF1F-4F17-A9EF-1271CF0941DB}" srcOrd="0" destOrd="0" parTransId="{935D288A-A094-4973-9248-AAC62AFD1911}" sibTransId="{78539746-3920-4345-97F2-9F6FD372FA99}"/>
    <dgm:cxn modelId="{CE815280-7D14-4A57-95C0-E7C8BED6E824}" type="presOf" srcId="{5F9AC41D-C279-4026-8C7E-5199FBC02A82}" destId="{F9A98FED-5870-4AAD-9913-CC23110E5633}" srcOrd="0" destOrd="0" presId="urn:microsoft.com/office/officeart/2005/8/layout/list1"/>
    <dgm:cxn modelId="{A8EB2582-77BF-4E66-8FDB-390F9D76E0DB}" type="presOf" srcId="{1E7F17D5-B047-4059-BE9B-134F7B03B26A}" destId="{61F57556-45BC-470F-B020-C4957068C589}" srcOrd="0" destOrd="0" presId="urn:microsoft.com/office/officeart/2005/8/layout/list1"/>
    <dgm:cxn modelId="{CC5BC194-7BEF-478F-9E2C-E05A6788D2FC}" srcId="{5F9AC41D-C279-4026-8C7E-5199FBC02A82}" destId="{017CC4D9-0060-4C40-88FC-D29B99B512B5}" srcOrd="1" destOrd="0" parTransId="{758D24B7-5CF7-4563-A184-8AE6EDCD6FFA}" sibTransId="{38D151ED-E73D-4D91-9E54-5A45EC7C84C6}"/>
    <dgm:cxn modelId="{BEDC2C96-DC02-40B8-8A9D-BD10951CD983}" type="presOf" srcId="{017CC4D9-0060-4C40-88FC-D29B99B512B5}" destId="{C1779264-B48B-4E9B-8997-ED30D16FC0C6}" srcOrd="1" destOrd="0" presId="urn:microsoft.com/office/officeart/2005/8/layout/list1"/>
    <dgm:cxn modelId="{9B6D26D4-8B3A-4A5E-917A-6783D7A33FFC}" srcId="{5F9AC41D-C279-4026-8C7E-5199FBC02A82}" destId="{1E7F17D5-B047-4059-BE9B-134F7B03B26A}" srcOrd="2" destOrd="0" parTransId="{BC2ADE48-D6B5-40E9-BB53-82988753A570}" sibTransId="{02C2A382-5C83-43D6-A2F4-2AF430EABC19}"/>
    <dgm:cxn modelId="{ACE8C8E9-98B5-45FA-8667-18F150E314FC}" type="presOf" srcId="{017CC4D9-0060-4C40-88FC-D29B99B512B5}" destId="{B671B55A-2D4B-460B-99E1-996050C90E4F}" srcOrd="0" destOrd="0" presId="urn:microsoft.com/office/officeart/2005/8/layout/list1"/>
    <dgm:cxn modelId="{AAC609F6-542F-4704-BAA3-3209FCB1EDB6}" type="presOf" srcId="{1E7F17D5-B047-4059-BE9B-134F7B03B26A}" destId="{5EAE5EA7-B00A-42D2-A804-B47E032B9249}" srcOrd="1" destOrd="0" presId="urn:microsoft.com/office/officeart/2005/8/layout/list1"/>
    <dgm:cxn modelId="{C931209E-B28A-423E-BF0B-6BDD200453E9}" type="presParOf" srcId="{F9A98FED-5870-4AAD-9913-CC23110E5633}" destId="{FE367905-217D-41FC-AF39-CD3ED89D079D}" srcOrd="0" destOrd="0" presId="urn:microsoft.com/office/officeart/2005/8/layout/list1"/>
    <dgm:cxn modelId="{C9206E8D-8EF3-437B-B4D9-4E6920F5862E}" type="presParOf" srcId="{FE367905-217D-41FC-AF39-CD3ED89D079D}" destId="{6D958035-CCA5-40CB-9780-92E9109084CB}" srcOrd="0" destOrd="0" presId="urn:microsoft.com/office/officeart/2005/8/layout/list1"/>
    <dgm:cxn modelId="{51FB7E3F-3D4E-49C5-9D89-5F74E754F398}" type="presParOf" srcId="{FE367905-217D-41FC-AF39-CD3ED89D079D}" destId="{6A3D3D91-1EBC-4B11-A914-146FD3E4844B}" srcOrd="1" destOrd="0" presId="urn:microsoft.com/office/officeart/2005/8/layout/list1"/>
    <dgm:cxn modelId="{AE699655-DBAB-4E9E-B3E6-E91DB48F8BA0}" type="presParOf" srcId="{F9A98FED-5870-4AAD-9913-CC23110E5633}" destId="{9D1D60DD-5531-45A3-946A-C55CC2C27BAE}" srcOrd="1" destOrd="0" presId="urn:microsoft.com/office/officeart/2005/8/layout/list1"/>
    <dgm:cxn modelId="{461F1CBE-E9DC-41E1-B8A6-14FE8A59309F}" type="presParOf" srcId="{F9A98FED-5870-4AAD-9913-CC23110E5633}" destId="{AF030B68-BFF5-4352-AF13-809FFEE0AF9B}" srcOrd="2" destOrd="0" presId="urn:microsoft.com/office/officeart/2005/8/layout/list1"/>
    <dgm:cxn modelId="{7EC6FF37-EAC9-48DF-8ECA-40C091C1A9AF}" type="presParOf" srcId="{F9A98FED-5870-4AAD-9913-CC23110E5633}" destId="{389FE066-355F-47F3-B3B2-443CA46D5EBD}" srcOrd="3" destOrd="0" presId="urn:microsoft.com/office/officeart/2005/8/layout/list1"/>
    <dgm:cxn modelId="{71089B92-0A0D-4439-BD9D-4E455B605987}" type="presParOf" srcId="{F9A98FED-5870-4AAD-9913-CC23110E5633}" destId="{16BADE81-6519-40CB-9EB2-97822F03986A}" srcOrd="4" destOrd="0" presId="urn:microsoft.com/office/officeart/2005/8/layout/list1"/>
    <dgm:cxn modelId="{1223A244-3482-4777-A594-0687F3341BA0}" type="presParOf" srcId="{16BADE81-6519-40CB-9EB2-97822F03986A}" destId="{B671B55A-2D4B-460B-99E1-996050C90E4F}" srcOrd="0" destOrd="0" presId="urn:microsoft.com/office/officeart/2005/8/layout/list1"/>
    <dgm:cxn modelId="{3B582C92-FC8E-4B86-A2D8-583BF87D24AE}" type="presParOf" srcId="{16BADE81-6519-40CB-9EB2-97822F03986A}" destId="{C1779264-B48B-4E9B-8997-ED30D16FC0C6}" srcOrd="1" destOrd="0" presId="urn:microsoft.com/office/officeart/2005/8/layout/list1"/>
    <dgm:cxn modelId="{DB1E4DD0-18E8-4490-81FC-326B49145BA0}" type="presParOf" srcId="{F9A98FED-5870-4AAD-9913-CC23110E5633}" destId="{E6ECDAB1-B0AC-4474-ABBA-D5C1BFFFB4B5}" srcOrd="5" destOrd="0" presId="urn:microsoft.com/office/officeart/2005/8/layout/list1"/>
    <dgm:cxn modelId="{1051F649-CAEE-4425-9CE2-43AD8C7E83F3}" type="presParOf" srcId="{F9A98FED-5870-4AAD-9913-CC23110E5633}" destId="{26BE22F7-B9E5-49A7-A0CE-2EC548F06847}" srcOrd="6" destOrd="0" presId="urn:microsoft.com/office/officeart/2005/8/layout/list1"/>
    <dgm:cxn modelId="{9A1F662E-3D80-4687-8196-E0457FF1F274}" type="presParOf" srcId="{F9A98FED-5870-4AAD-9913-CC23110E5633}" destId="{1294EBC2-6B95-4F6E-A643-DEA1FDA1AFF2}" srcOrd="7" destOrd="0" presId="urn:microsoft.com/office/officeart/2005/8/layout/list1"/>
    <dgm:cxn modelId="{35F219C9-9C45-4900-BD26-8FB4530EB1C6}" type="presParOf" srcId="{F9A98FED-5870-4AAD-9913-CC23110E5633}" destId="{E40207B5-7142-47A1-9E95-8AD6C1E96473}" srcOrd="8" destOrd="0" presId="urn:microsoft.com/office/officeart/2005/8/layout/list1"/>
    <dgm:cxn modelId="{9D65688C-24A2-4C4A-B964-2072FE58E583}" type="presParOf" srcId="{E40207B5-7142-47A1-9E95-8AD6C1E96473}" destId="{61F57556-45BC-470F-B020-C4957068C589}" srcOrd="0" destOrd="0" presId="urn:microsoft.com/office/officeart/2005/8/layout/list1"/>
    <dgm:cxn modelId="{A1D7E13D-0A9C-43C6-A1FD-4A91BFDDD809}" type="presParOf" srcId="{E40207B5-7142-47A1-9E95-8AD6C1E96473}" destId="{5EAE5EA7-B00A-42D2-A804-B47E032B9249}" srcOrd="1" destOrd="0" presId="urn:microsoft.com/office/officeart/2005/8/layout/list1"/>
    <dgm:cxn modelId="{7AE6FFBC-2925-4D74-A09B-11C850DC2A3E}" type="presParOf" srcId="{F9A98FED-5870-4AAD-9913-CC23110E5633}" destId="{E3738E54-71FD-4CE8-9330-AEBEA0FF7894}" srcOrd="9" destOrd="0" presId="urn:microsoft.com/office/officeart/2005/8/layout/list1"/>
    <dgm:cxn modelId="{7EC829A7-7851-4DBB-9838-5662C27ADD77}" type="presParOf" srcId="{F9A98FED-5870-4AAD-9913-CC23110E5633}" destId="{79978C38-2886-4B48-A867-BCE52FB08997}" srcOrd="10"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8D0E28-B113-4887-A804-C01C266C6214}" type="doc">
      <dgm:prSet loTypeId="urn:microsoft.com/office/officeart/2005/8/layout/equation1" loCatId="relationship" qsTypeId="urn:microsoft.com/office/officeart/2005/8/quickstyle/simple1" qsCatId="simple" csTypeId="urn:microsoft.com/office/officeart/2005/8/colors/colorful4" csCatId="colorful" phldr="1"/>
      <dgm:spPr/>
    </dgm:pt>
    <dgm:pt modelId="{AFA05FF0-231A-4592-AFB6-A2FA3AB759EF}">
      <dgm:prSet phldrT="[Text]"/>
      <dgm:spPr/>
      <dgm:t>
        <a:bodyPr/>
        <a:lstStyle/>
        <a:p>
          <a:r>
            <a:rPr lang="en-US" b="1" dirty="0">
              <a:latin typeface="Cambria" panose="02040503050406030204" pitchFamily="18" charset="0"/>
            </a:rPr>
            <a:t>Educating LEA</a:t>
          </a:r>
        </a:p>
      </dgm:t>
    </dgm:pt>
    <dgm:pt modelId="{11F868C0-458F-4A20-95B9-3D1A9B52ABFC}" type="parTrans" cxnId="{BE589664-4A0C-42FA-90F9-C5CF0856BEDD}">
      <dgm:prSet/>
      <dgm:spPr/>
      <dgm:t>
        <a:bodyPr/>
        <a:lstStyle/>
        <a:p>
          <a:endParaRPr lang="en-US">
            <a:latin typeface="Cambria" panose="02040503050406030204" pitchFamily="18" charset="0"/>
          </a:endParaRPr>
        </a:p>
      </dgm:t>
    </dgm:pt>
    <dgm:pt modelId="{F699D9B6-4689-4030-8C1E-C759D3D70A08}" type="sibTrans" cxnId="{BE589664-4A0C-42FA-90F9-C5CF0856BEDD}">
      <dgm:prSet/>
      <dgm:spPr/>
      <dgm:t>
        <a:bodyPr/>
        <a:lstStyle/>
        <a:p>
          <a:endParaRPr lang="en-US" dirty="0">
            <a:latin typeface="Cambria" panose="02040503050406030204" pitchFamily="18" charset="0"/>
          </a:endParaRPr>
        </a:p>
      </dgm:t>
    </dgm:pt>
    <dgm:pt modelId="{2DB56A1C-775F-407B-BE28-71FB23EBFC97}">
      <dgm:prSet phldrT="[Text]" custT="1"/>
      <dgm:spPr/>
      <dgm:t>
        <a:bodyPr/>
        <a:lstStyle/>
        <a:p>
          <a:r>
            <a:rPr lang="en-US" sz="2800" b="1" dirty="0">
              <a:latin typeface="Cambria" panose="02040503050406030204" pitchFamily="18" charset="0"/>
            </a:rPr>
            <a:t>Grades 3-8</a:t>
          </a:r>
        </a:p>
      </dgm:t>
    </dgm:pt>
    <dgm:pt modelId="{85C4790B-EE72-41AE-88B2-CB648A3A2AC9}" type="parTrans" cxnId="{C9C58607-C30B-4EBB-8414-3453B318D66A}">
      <dgm:prSet/>
      <dgm:spPr/>
      <dgm:t>
        <a:bodyPr/>
        <a:lstStyle/>
        <a:p>
          <a:endParaRPr lang="en-US">
            <a:latin typeface="Cambria" panose="02040503050406030204" pitchFamily="18" charset="0"/>
          </a:endParaRPr>
        </a:p>
      </dgm:t>
    </dgm:pt>
    <dgm:pt modelId="{72AB2092-4582-4D77-BFF2-87F88F6DA93D}" type="sibTrans" cxnId="{C9C58607-C30B-4EBB-8414-3453B318D66A}">
      <dgm:prSet/>
      <dgm:spPr/>
      <dgm:t>
        <a:bodyPr/>
        <a:lstStyle/>
        <a:p>
          <a:endParaRPr lang="en-US" dirty="0">
            <a:latin typeface="Cambria" panose="02040503050406030204" pitchFamily="18" charset="0"/>
          </a:endParaRPr>
        </a:p>
      </dgm:t>
    </dgm:pt>
    <dgm:pt modelId="{9C991491-7272-4CF3-B5F2-E2686BE90BFD}">
      <dgm:prSet phldrT="[Text]"/>
      <dgm:spPr/>
      <dgm:t>
        <a:bodyPr/>
        <a:lstStyle/>
        <a:p>
          <a:r>
            <a:rPr lang="en-US" b="1" dirty="0">
              <a:latin typeface="Cambria" panose="02040503050406030204" pitchFamily="18" charset="0"/>
            </a:rPr>
            <a:t>Submit Data to PIMS</a:t>
          </a:r>
        </a:p>
      </dgm:t>
    </dgm:pt>
    <dgm:pt modelId="{5DF417F1-F765-41D6-B14E-EE695DF03135}" type="parTrans" cxnId="{2C3A37F7-A69D-4602-BD70-1E11D25CE9CD}">
      <dgm:prSet/>
      <dgm:spPr/>
      <dgm:t>
        <a:bodyPr/>
        <a:lstStyle/>
        <a:p>
          <a:endParaRPr lang="en-US">
            <a:latin typeface="Cambria" panose="02040503050406030204" pitchFamily="18" charset="0"/>
          </a:endParaRPr>
        </a:p>
      </dgm:t>
    </dgm:pt>
    <dgm:pt modelId="{34928EBC-A0A2-40FA-A0BA-27C70C8BCBA6}" type="sibTrans" cxnId="{2C3A37F7-A69D-4602-BD70-1E11D25CE9CD}">
      <dgm:prSet/>
      <dgm:spPr/>
      <dgm:t>
        <a:bodyPr/>
        <a:lstStyle/>
        <a:p>
          <a:endParaRPr lang="en-US">
            <a:latin typeface="Cambria" panose="02040503050406030204" pitchFamily="18" charset="0"/>
          </a:endParaRPr>
        </a:p>
      </dgm:t>
    </dgm:pt>
    <dgm:pt modelId="{9F5EBB68-96C3-4573-B6D8-9818718061CB}" type="pres">
      <dgm:prSet presAssocID="{4E8D0E28-B113-4887-A804-C01C266C6214}" presName="linearFlow" presStyleCnt="0">
        <dgm:presLayoutVars>
          <dgm:dir/>
          <dgm:resizeHandles val="exact"/>
        </dgm:presLayoutVars>
      </dgm:prSet>
      <dgm:spPr/>
    </dgm:pt>
    <dgm:pt modelId="{1B9CB9D7-593B-47FA-9015-D916689846EA}" type="pres">
      <dgm:prSet presAssocID="{AFA05FF0-231A-4592-AFB6-A2FA3AB759EF}" presName="node" presStyleLbl="node1" presStyleIdx="0" presStyleCnt="3">
        <dgm:presLayoutVars>
          <dgm:bulletEnabled val="1"/>
        </dgm:presLayoutVars>
      </dgm:prSet>
      <dgm:spPr/>
    </dgm:pt>
    <dgm:pt modelId="{D5F3E57A-0373-4617-86F6-B2871BA88B8A}" type="pres">
      <dgm:prSet presAssocID="{F699D9B6-4689-4030-8C1E-C759D3D70A08}" presName="spacerL" presStyleCnt="0"/>
      <dgm:spPr/>
    </dgm:pt>
    <dgm:pt modelId="{5C105626-91A0-448F-BCC8-BA8EA8F92F8F}" type="pres">
      <dgm:prSet presAssocID="{F699D9B6-4689-4030-8C1E-C759D3D70A08}" presName="sibTrans" presStyleLbl="sibTrans2D1" presStyleIdx="0" presStyleCnt="2" custScaleX="64285" custScaleY="62205"/>
      <dgm:spPr/>
    </dgm:pt>
    <dgm:pt modelId="{A77D25E7-F793-480F-AC06-A7DE03A39C08}" type="pres">
      <dgm:prSet presAssocID="{F699D9B6-4689-4030-8C1E-C759D3D70A08}" presName="spacerR" presStyleCnt="0"/>
      <dgm:spPr/>
    </dgm:pt>
    <dgm:pt modelId="{DC22AC17-EA59-4405-BCD0-026EFFEDC82B}" type="pres">
      <dgm:prSet presAssocID="{2DB56A1C-775F-407B-BE28-71FB23EBFC97}" presName="node" presStyleLbl="node1" presStyleIdx="1" presStyleCnt="3">
        <dgm:presLayoutVars>
          <dgm:bulletEnabled val="1"/>
        </dgm:presLayoutVars>
      </dgm:prSet>
      <dgm:spPr/>
    </dgm:pt>
    <dgm:pt modelId="{E7FAAF0B-F0B4-4EB4-A3CA-2F8A83176D30}" type="pres">
      <dgm:prSet presAssocID="{72AB2092-4582-4D77-BFF2-87F88F6DA93D}" presName="spacerL" presStyleCnt="0"/>
      <dgm:spPr/>
    </dgm:pt>
    <dgm:pt modelId="{C13A7C9F-11F3-4A49-90B0-74E4B9F8C36E}" type="pres">
      <dgm:prSet presAssocID="{72AB2092-4582-4D77-BFF2-87F88F6DA93D}" presName="sibTrans" presStyleLbl="sibTrans2D1" presStyleIdx="1" presStyleCnt="2" custScaleX="68676" custScaleY="59530"/>
      <dgm:spPr/>
    </dgm:pt>
    <dgm:pt modelId="{D79367E2-C180-449C-9E70-14B818462CD8}" type="pres">
      <dgm:prSet presAssocID="{72AB2092-4582-4D77-BFF2-87F88F6DA93D}" presName="spacerR" presStyleCnt="0"/>
      <dgm:spPr/>
    </dgm:pt>
    <dgm:pt modelId="{CFDCCCB0-8A13-44B9-AD8D-9F0C96ED352A}" type="pres">
      <dgm:prSet presAssocID="{9C991491-7272-4CF3-B5F2-E2686BE90BFD}" presName="node" presStyleLbl="node1" presStyleIdx="2" presStyleCnt="3">
        <dgm:presLayoutVars>
          <dgm:bulletEnabled val="1"/>
        </dgm:presLayoutVars>
      </dgm:prSet>
      <dgm:spPr/>
    </dgm:pt>
  </dgm:ptLst>
  <dgm:cxnLst>
    <dgm:cxn modelId="{C9C58607-C30B-4EBB-8414-3453B318D66A}" srcId="{4E8D0E28-B113-4887-A804-C01C266C6214}" destId="{2DB56A1C-775F-407B-BE28-71FB23EBFC97}" srcOrd="1" destOrd="0" parTransId="{85C4790B-EE72-41AE-88B2-CB648A3A2AC9}" sibTransId="{72AB2092-4582-4D77-BFF2-87F88F6DA93D}"/>
    <dgm:cxn modelId="{1C9FE95C-C5AD-4B37-8CC3-2E6A86977D88}" type="presOf" srcId="{2DB56A1C-775F-407B-BE28-71FB23EBFC97}" destId="{DC22AC17-EA59-4405-BCD0-026EFFEDC82B}" srcOrd="0" destOrd="0" presId="urn:microsoft.com/office/officeart/2005/8/layout/equation1"/>
    <dgm:cxn modelId="{BE589664-4A0C-42FA-90F9-C5CF0856BEDD}" srcId="{4E8D0E28-B113-4887-A804-C01C266C6214}" destId="{AFA05FF0-231A-4592-AFB6-A2FA3AB759EF}" srcOrd="0" destOrd="0" parTransId="{11F868C0-458F-4A20-95B9-3D1A9B52ABFC}" sibTransId="{F699D9B6-4689-4030-8C1E-C759D3D70A08}"/>
    <dgm:cxn modelId="{17429A88-711B-47C2-922A-B1D7C3259793}" type="presOf" srcId="{AFA05FF0-231A-4592-AFB6-A2FA3AB759EF}" destId="{1B9CB9D7-593B-47FA-9015-D916689846EA}" srcOrd="0" destOrd="0" presId="urn:microsoft.com/office/officeart/2005/8/layout/equation1"/>
    <dgm:cxn modelId="{0FACAA88-7AFF-4601-822C-F7777EC59FB6}" type="presOf" srcId="{9C991491-7272-4CF3-B5F2-E2686BE90BFD}" destId="{CFDCCCB0-8A13-44B9-AD8D-9F0C96ED352A}" srcOrd="0" destOrd="0" presId="urn:microsoft.com/office/officeart/2005/8/layout/equation1"/>
    <dgm:cxn modelId="{AD1F6A9F-125A-4B91-9DF5-31F8204750B2}" type="presOf" srcId="{72AB2092-4582-4D77-BFF2-87F88F6DA93D}" destId="{C13A7C9F-11F3-4A49-90B0-74E4B9F8C36E}" srcOrd="0" destOrd="0" presId="urn:microsoft.com/office/officeart/2005/8/layout/equation1"/>
    <dgm:cxn modelId="{296997D6-9EFC-4A35-A73A-148ED13479E0}" type="presOf" srcId="{F699D9B6-4689-4030-8C1E-C759D3D70A08}" destId="{5C105626-91A0-448F-BCC8-BA8EA8F92F8F}" srcOrd="0" destOrd="0" presId="urn:microsoft.com/office/officeart/2005/8/layout/equation1"/>
    <dgm:cxn modelId="{E7DECBD6-F304-43F7-9267-8E8EFBC4F050}" type="presOf" srcId="{4E8D0E28-B113-4887-A804-C01C266C6214}" destId="{9F5EBB68-96C3-4573-B6D8-9818718061CB}" srcOrd="0" destOrd="0" presId="urn:microsoft.com/office/officeart/2005/8/layout/equation1"/>
    <dgm:cxn modelId="{2C3A37F7-A69D-4602-BD70-1E11D25CE9CD}" srcId="{4E8D0E28-B113-4887-A804-C01C266C6214}" destId="{9C991491-7272-4CF3-B5F2-E2686BE90BFD}" srcOrd="2" destOrd="0" parTransId="{5DF417F1-F765-41D6-B14E-EE695DF03135}" sibTransId="{34928EBC-A0A2-40FA-A0BA-27C70C8BCBA6}"/>
    <dgm:cxn modelId="{1067AA57-DE5A-4F69-A7E1-1D3530AE9F27}" type="presParOf" srcId="{9F5EBB68-96C3-4573-B6D8-9818718061CB}" destId="{1B9CB9D7-593B-47FA-9015-D916689846EA}" srcOrd="0" destOrd="0" presId="urn:microsoft.com/office/officeart/2005/8/layout/equation1"/>
    <dgm:cxn modelId="{7C6ABDFD-F5E1-4BFF-8959-F1A9B64764E9}" type="presParOf" srcId="{9F5EBB68-96C3-4573-B6D8-9818718061CB}" destId="{D5F3E57A-0373-4617-86F6-B2871BA88B8A}" srcOrd="1" destOrd="0" presId="urn:microsoft.com/office/officeart/2005/8/layout/equation1"/>
    <dgm:cxn modelId="{1E6A142B-4EE4-42F0-B862-27C7BEE66552}" type="presParOf" srcId="{9F5EBB68-96C3-4573-B6D8-9818718061CB}" destId="{5C105626-91A0-448F-BCC8-BA8EA8F92F8F}" srcOrd="2" destOrd="0" presId="urn:microsoft.com/office/officeart/2005/8/layout/equation1"/>
    <dgm:cxn modelId="{962D14AD-4C7D-45F4-8440-5D9E1925D4E1}" type="presParOf" srcId="{9F5EBB68-96C3-4573-B6D8-9818718061CB}" destId="{A77D25E7-F793-480F-AC06-A7DE03A39C08}" srcOrd="3" destOrd="0" presId="urn:microsoft.com/office/officeart/2005/8/layout/equation1"/>
    <dgm:cxn modelId="{7B450D59-748E-4267-8D96-4C3FA4B3CE0D}" type="presParOf" srcId="{9F5EBB68-96C3-4573-B6D8-9818718061CB}" destId="{DC22AC17-EA59-4405-BCD0-026EFFEDC82B}" srcOrd="4" destOrd="0" presId="urn:microsoft.com/office/officeart/2005/8/layout/equation1"/>
    <dgm:cxn modelId="{098E7BF9-78F6-44B6-B6DC-F82126159EA2}" type="presParOf" srcId="{9F5EBB68-96C3-4573-B6D8-9818718061CB}" destId="{E7FAAF0B-F0B4-4EB4-A3CA-2F8A83176D30}" srcOrd="5" destOrd="0" presId="urn:microsoft.com/office/officeart/2005/8/layout/equation1"/>
    <dgm:cxn modelId="{F20E2059-ABB0-4429-90A4-2149DCFAEC3B}" type="presParOf" srcId="{9F5EBB68-96C3-4573-B6D8-9818718061CB}" destId="{C13A7C9F-11F3-4A49-90B0-74E4B9F8C36E}" srcOrd="6" destOrd="0" presId="urn:microsoft.com/office/officeart/2005/8/layout/equation1"/>
    <dgm:cxn modelId="{7DC42194-DC1C-43AE-AB9C-451749E3A30B}" type="presParOf" srcId="{9F5EBB68-96C3-4573-B6D8-9818718061CB}" destId="{D79367E2-C180-449C-9E70-14B818462CD8}" srcOrd="7" destOrd="0" presId="urn:microsoft.com/office/officeart/2005/8/layout/equation1"/>
    <dgm:cxn modelId="{8740EC00-1A27-4ACD-AE9C-B7AE1EE1F25D}" type="presParOf" srcId="{9F5EBB68-96C3-4573-B6D8-9818718061CB}" destId="{CFDCCCB0-8A13-44B9-AD8D-9F0C96ED352A}" srcOrd="8" destOrd="0" presId="urn:microsoft.com/office/officeart/2005/8/layout/equation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2CC707-D1BC-4282-AE09-2CDC476660C8}"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83BE661F-EEAE-42B4-B27A-1830C9D6EB12}">
      <dgm:prSet phldrT="[Text]"/>
      <dgm:spPr/>
      <dgm:t>
        <a:bodyPr/>
        <a:lstStyle/>
        <a:p>
          <a:r>
            <a:rPr lang="en-US" dirty="0">
              <a:latin typeface="Cambria" panose="02040503050406030204" pitchFamily="18" charset="0"/>
            </a:rPr>
            <a:t>Suggestions for LEAs</a:t>
          </a:r>
        </a:p>
      </dgm:t>
    </dgm:pt>
    <dgm:pt modelId="{B2F0ABCA-2B9D-4438-84DF-9B131BF7A36D}" type="parTrans" cxnId="{26123618-FD60-4FB9-99F2-2360F8923A4D}">
      <dgm:prSet/>
      <dgm:spPr/>
      <dgm:t>
        <a:bodyPr/>
        <a:lstStyle/>
        <a:p>
          <a:endParaRPr lang="en-US"/>
        </a:p>
      </dgm:t>
    </dgm:pt>
    <dgm:pt modelId="{46011250-87C4-4F99-91DA-580024D5EAD4}" type="sibTrans" cxnId="{26123618-FD60-4FB9-99F2-2360F8923A4D}">
      <dgm:prSet/>
      <dgm:spPr/>
      <dgm:t>
        <a:bodyPr/>
        <a:lstStyle/>
        <a:p>
          <a:endParaRPr lang="en-US"/>
        </a:p>
      </dgm:t>
    </dgm:pt>
    <dgm:pt modelId="{73D993B0-44EA-4ACD-B0AD-0D8328A32948}">
      <dgm:prSet phldrT="[Text]"/>
      <dgm:spPr/>
      <dgm:t>
        <a:bodyPr/>
        <a:lstStyle/>
        <a:p>
          <a:r>
            <a:rPr lang="en-US" dirty="0">
              <a:latin typeface="Cambria" panose="02040503050406030204" pitchFamily="18" charset="0"/>
            </a:rPr>
            <a:t>Ensure SIS can deliver data required for the internal snapshot</a:t>
          </a:r>
        </a:p>
      </dgm:t>
      <dgm:extLst>
        <a:ext uri="{E40237B7-FDA0-4F09-8148-C483321AD2D9}">
          <dgm14:cNvPr xmlns:dgm14="http://schemas.microsoft.com/office/drawing/2010/diagram" id="0" name="" descr="Suggestions for LEAs and internal snapshot due date details."/>
        </a:ext>
      </dgm:extLst>
    </dgm:pt>
    <dgm:pt modelId="{C124622B-5EB4-4A58-912A-BD9F244AA31E}" type="parTrans" cxnId="{3625D4DF-BF70-4837-A450-0630752D2426}">
      <dgm:prSet/>
      <dgm:spPr/>
      <dgm:t>
        <a:bodyPr/>
        <a:lstStyle/>
        <a:p>
          <a:endParaRPr lang="en-US"/>
        </a:p>
      </dgm:t>
    </dgm:pt>
    <dgm:pt modelId="{CEF6DE29-1BA9-49BC-BD26-D96A311C7945}" type="sibTrans" cxnId="{3625D4DF-BF70-4837-A450-0630752D2426}">
      <dgm:prSet/>
      <dgm:spPr/>
      <dgm:t>
        <a:bodyPr/>
        <a:lstStyle/>
        <a:p>
          <a:endParaRPr lang="en-US"/>
        </a:p>
      </dgm:t>
    </dgm:pt>
    <dgm:pt modelId="{7F0655C4-18D1-48F0-817E-EC91956DA71D}">
      <dgm:prSet phldrT="[Text]"/>
      <dgm:spPr/>
      <dgm:t>
        <a:bodyPr/>
        <a:lstStyle/>
        <a:p>
          <a:r>
            <a:rPr lang="en-US" dirty="0">
              <a:latin typeface="Cambria" panose="02040503050406030204" pitchFamily="18" charset="0"/>
            </a:rPr>
            <a:t>Utilize PIMS Sandbox for testing</a:t>
          </a:r>
        </a:p>
      </dgm:t>
    </dgm:pt>
    <dgm:pt modelId="{A787F75A-4D8F-4512-B00E-21DD928D5311}" type="parTrans" cxnId="{2985FFB3-E9DB-4538-A046-C21451DEEEA5}">
      <dgm:prSet/>
      <dgm:spPr/>
      <dgm:t>
        <a:bodyPr/>
        <a:lstStyle/>
        <a:p>
          <a:endParaRPr lang="en-US"/>
        </a:p>
      </dgm:t>
    </dgm:pt>
    <dgm:pt modelId="{0E65E8D3-C568-4A9C-81F2-8C88D21212E5}" type="sibTrans" cxnId="{2985FFB3-E9DB-4538-A046-C21451DEEEA5}">
      <dgm:prSet/>
      <dgm:spPr/>
      <dgm:t>
        <a:bodyPr/>
        <a:lstStyle/>
        <a:p>
          <a:endParaRPr lang="en-US"/>
        </a:p>
      </dgm:t>
    </dgm:pt>
    <dgm:pt modelId="{49B5607F-D14E-42CE-9574-12DCBB55E34A}">
      <dgm:prSet phldrT="[Text]"/>
      <dgm:spPr/>
      <dgm:t>
        <a:bodyPr/>
        <a:lstStyle/>
        <a:p>
          <a:r>
            <a:rPr lang="en-US" dirty="0">
              <a:latin typeface="Cambria" panose="02040503050406030204" pitchFamily="18" charset="0"/>
            </a:rPr>
            <a:t>Internal Snapshot due date</a:t>
          </a:r>
        </a:p>
      </dgm:t>
    </dgm:pt>
    <dgm:pt modelId="{2A611EE4-3248-4FAD-B253-733944356067}" type="parTrans" cxnId="{2EBB6B79-537E-42E7-A735-04471723713C}">
      <dgm:prSet/>
      <dgm:spPr/>
      <dgm:t>
        <a:bodyPr/>
        <a:lstStyle/>
        <a:p>
          <a:endParaRPr lang="en-US"/>
        </a:p>
      </dgm:t>
    </dgm:pt>
    <dgm:pt modelId="{474E7E3D-BD77-414A-A87F-5DE65AA1CC36}" type="sibTrans" cxnId="{2EBB6B79-537E-42E7-A735-04471723713C}">
      <dgm:prSet/>
      <dgm:spPr/>
      <dgm:t>
        <a:bodyPr/>
        <a:lstStyle/>
        <a:p>
          <a:endParaRPr lang="en-US"/>
        </a:p>
      </dgm:t>
    </dgm:pt>
    <dgm:pt modelId="{152924B1-738C-44FA-A4BE-D2276E660606}">
      <dgm:prSet phldrT="[Text]" custT="1"/>
      <dgm:spPr/>
      <dgm:t>
        <a:bodyPr/>
        <a:lstStyle/>
        <a:p>
          <a:r>
            <a:rPr lang="en-US" sz="2100" kern="1200" dirty="0">
              <a:solidFill>
                <a:prstClr val="black">
                  <a:hueOff val="0"/>
                  <a:satOff val="0"/>
                  <a:lumOff val="0"/>
                  <a:alphaOff val="0"/>
                </a:prstClr>
              </a:solidFill>
              <a:latin typeface="Cambria" panose="02040503050406030204" pitchFamily="18" charset="0"/>
              <a:ea typeface="+mn-ea"/>
              <a:cs typeface="+mn-cs"/>
            </a:rPr>
            <a:t>All internal snapshot due dates are posted on the Elementary-Secondary Data Collection Calendar on the PIMS website</a:t>
          </a:r>
        </a:p>
      </dgm:t>
    </dgm:pt>
    <dgm:pt modelId="{E5A3C979-AAB5-4338-AF8D-ED314340A75A}" type="parTrans" cxnId="{4005A40C-1406-4649-8A29-0CC12F9C7EE3}">
      <dgm:prSet/>
      <dgm:spPr/>
      <dgm:t>
        <a:bodyPr/>
        <a:lstStyle/>
        <a:p>
          <a:endParaRPr lang="en-US"/>
        </a:p>
      </dgm:t>
    </dgm:pt>
    <dgm:pt modelId="{690BA79F-1E94-4EE6-BB05-9D0FE35CA706}" type="sibTrans" cxnId="{4005A40C-1406-4649-8A29-0CC12F9C7EE3}">
      <dgm:prSet/>
      <dgm:spPr/>
      <dgm:t>
        <a:bodyPr/>
        <a:lstStyle/>
        <a:p>
          <a:endParaRPr lang="en-US"/>
        </a:p>
      </dgm:t>
    </dgm:pt>
    <dgm:pt modelId="{A36EFC06-CFB5-4242-B445-7B5B27DBE39A}">
      <dgm:prSet phldrT="[Text]"/>
      <dgm:spPr/>
      <dgm:t>
        <a:bodyPr/>
        <a:lstStyle/>
        <a:p>
          <a:r>
            <a:rPr lang="en-US" dirty="0">
              <a:latin typeface="Cambria" panose="02040503050406030204" pitchFamily="18" charset="0"/>
            </a:rPr>
            <a:t>Start data submission early</a:t>
          </a:r>
        </a:p>
      </dgm:t>
    </dgm:pt>
    <dgm:pt modelId="{5BAD5455-254E-49E3-880D-BF3969F2ACB7}" type="parTrans" cxnId="{197CDBBA-2655-492A-A934-E0CE559332DB}">
      <dgm:prSet/>
      <dgm:spPr/>
      <dgm:t>
        <a:bodyPr/>
        <a:lstStyle/>
        <a:p>
          <a:endParaRPr lang="en-US"/>
        </a:p>
      </dgm:t>
    </dgm:pt>
    <dgm:pt modelId="{E08AF9AC-D055-4A6B-9FD7-E6978968D522}" type="sibTrans" cxnId="{197CDBBA-2655-492A-A934-E0CE559332DB}">
      <dgm:prSet/>
      <dgm:spPr/>
      <dgm:t>
        <a:bodyPr/>
        <a:lstStyle/>
        <a:p>
          <a:endParaRPr lang="en-US"/>
        </a:p>
      </dgm:t>
    </dgm:pt>
    <dgm:pt modelId="{52B0BF88-4E24-4802-808F-43CFC6513DA8}">
      <dgm:prSet phldrT="[Text]"/>
      <dgm:spPr/>
      <dgm:t>
        <a:bodyPr/>
        <a:lstStyle/>
        <a:p>
          <a:r>
            <a:rPr lang="en-US" sz="2100" kern="1200" dirty="0">
              <a:latin typeface="Cambria" panose="02040503050406030204" pitchFamily="18" charset="0"/>
            </a:rPr>
            <a:t>There will be no extensions.</a:t>
          </a:r>
        </a:p>
      </dgm:t>
    </dgm:pt>
    <dgm:pt modelId="{52E4C4B9-BD93-4299-82CD-738BA226570C}" type="parTrans" cxnId="{BE57C16E-CB86-4281-9A15-5CFF056C80C5}">
      <dgm:prSet/>
      <dgm:spPr/>
      <dgm:t>
        <a:bodyPr/>
        <a:lstStyle/>
        <a:p>
          <a:endParaRPr lang="en-US"/>
        </a:p>
      </dgm:t>
    </dgm:pt>
    <dgm:pt modelId="{C938C274-0E34-4930-A974-1A38478E6B1B}" type="sibTrans" cxnId="{BE57C16E-CB86-4281-9A15-5CFF056C80C5}">
      <dgm:prSet/>
      <dgm:spPr/>
      <dgm:t>
        <a:bodyPr/>
        <a:lstStyle/>
        <a:p>
          <a:endParaRPr lang="en-US"/>
        </a:p>
      </dgm:t>
    </dgm:pt>
    <dgm:pt modelId="{ED775A45-DF36-4645-B759-F814DDEB358D}">
      <dgm:prSet phldrT="[Text]"/>
      <dgm:spPr/>
      <dgm:t>
        <a:bodyPr/>
        <a:lstStyle/>
        <a:p>
          <a:r>
            <a:rPr lang="en-US" dirty="0">
              <a:latin typeface="Cambria" panose="02040503050406030204" pitchFamily="18" charset="0"/>
            </a:rPr>
            <a:t>Upload data into PIMS production by the deadline in order for it to be included in the snapshot</a:t>
          </a:r>
        </a:p>
      </dgm:t>
    </dgm:pt>
    <dgm:pt modelId="{BFF6E3C0-E4ED-401F-BC7A-B60E110373BE}" type="parTrans" cxnId="{AE2DE972-14DD-4FF2-98BB-81167CA7461C}">
      <dgm:prSet/>
      <dgm:spPr/>
      <dgm:t>
        <a:bodyPr/>
        <a:lstStyle/>
        <a:p>
          <a:endParaRPr lang="en-US"/>
        </a:p>
      </dgm:t>
    </dgm:pt>
    <dgm:pt modelId="{E7170F96-2BED-43CF-9B9F-3ED02B25C9DF}" type="sibTrans" cxnId="{AE2DE972-14DD-4FF2-98BB-81167CA7461C}">
      <dgm:prSet/>
      <dgm:spPr/>
      <dgm:t>
        <a:bodyPr/>
        <a:lstStyle/>
        <a:p>
          <a:endParaRPr lang="en-US"/>
        </a:p>
      </dgm:t>
    </dgm:pt>
    <dgm:pt modelId="{6F0C4E9E-A736-4925-9754-F9144B64454E}" type="pres">
      <dgm:prSet presAssocID="{AC2CC707-D1BC-4282-AE09-2CDC476660C8}" presName="Name0" presStyleCnt="0">
        <dgm:presLayoutVars>
          <dgm:dir/>
          <dgm:animLvl val="lvl"/>
          <dgm:resizeHandles val="exact"/>
        </dgm:presLayoutVars>
      </dgm:prSet>
      <dgm:spPr/>
    </dgm:pt>
    <dgm:pt modelId="{474545CD-EF6A-46B9-B186-07BF414C92AE}" type="pres">
      <dgm:prSet presAssocID="{83BE661F-EEAE-42B4-B27A-1830C9D6EB12}" presName="linNode" presStyleCnt="0"/>
      <dgm:spPr/>
    </dgm:pt>
    <dgm:pt modelId="{B5D300C3-6496-4BD1-914A-BA7E74688A4C}" type="pres">
      <dgm:prSet presAssocID="{83BE661F-EEAE-42B4-B27A-1830C9D6EB12}" presName="parentText" presStyleLbl="node1" presStyleIdx="0" presStyleCnt="2" custScaleY="153042">
        <dgm:presLayoutVars>
          <dgm:chMax val="1"/>
          <dgm:bulletEnabled val="1"/>
        </dgm:presLayoutVars>
      </dgm:prSet>
      <dgm:spPr/>
    </dgm:pt>
    <dgm:pt modelId="{1D3BCA32-B0B9-4FCC-BE95-9E3D6A570774}" type="pres">
      <dgm:prSet presAssocID="{83BE661F-EEAE-42B4-B27A-1830C9D6EB12}" presName="descendantText" presStyleLbl="alignAccFollowNode1" presStyleIdx="0" presStyleCnt="2" custScaleY="191821">
        <dgm:presLayoutVars>
          <dgm:bulletEnabled val="1"/>
        </dgm:presLayoutVars>
      </dgm:prSet>
      <dgm:spPr/>
    </dgm:pt>
    <dgm:pt modelId="{8C23DBDF-C602-441F-9BE0-4F9D56187015}" type="pres">
      <dgm:prSet presAssocID="{46011250-87C4-4F99-91DA-580024D5EAD4}" presName="sp" presStyleCnt="0"/>
      <dgm:spPr/>
    </dgm:pt>
    <dgm:pt modelId="{EC7F1A67-9A54-462E-A353-C4F4FCC71EF6}" type="pres">
      <dgm:prSet presAssocID="{49B5607F-D14E-42CE-9574-12DCBB55E34A}" presName="linNode" presStyleCnt="0"/>
      <dgm:spPr/>
    </dgm:pt>
    <dgm:pt modelId="{8DA7BD95-C1B1-434E-9077-A93964ABB91D}" type="pres">
      <dgm:prSet presAssocID="{49B5607F-D14E-42CE-9574-12DCBB55E34A}" presName="parentText" presStyleLbl="node1" presStyleIdx="1" presStyleCnt="2">
        <dgm:presLayoutVars>
          <dgm:chMax val="1"/>
          <dgm:bulletEnabled val="1"/>
        </dgm:presLayoutVars>
      </dgm:prSet>
      <dgm:spPr/>
    </dgm:pt>
    <dgm:pt modelId="{F269C7FA-A1EF-4C7B-9F6B-598ADB79C3D1}" type="pres">
      <dgm:prSet presAssocID="{49B5607F-D14E-42CE-9574-12DCBB55E34A}" presName="descendantText" presStyleLbl="alignAccFollowNode1" presStyleIdx="1" presStyleCnt="2" custScaleY="129521">
        <dgm:presLayoutVars>
          <dgm:bulletEnabled val="1"/>
        </dgm:presLayoutVars>
      </dgm:prSet>
      <dgm:spPr/>
    </dgm:pt>
  </dgm:ptLst>
  <dgm:cxnLst>
    <dgm:cxn modelId="{4A8A8C07-12E7-419A-BDAA-B8E523CE4019}" type="presOf" srcId="{152924B1-738C-44FA-A4BE-D2276E660606}" destId="{F269C7FA-A1EF-4C7B-9F6B-598ADB79C3D1}" srcOrd="0" destOrd="0" presId="urn:microsoft.com/office/officeart/2005/8/layout/vList5"/>
    <dgm:cxn modelId="{4005A40C-1406-4649-8A29-0CC12F9C7EE3}" srcId="{49B5607F-D14E-42CE-9574-12DCBB55E34A}" destId="{152924B1-738C-44FA-A4BE-D2276E660606}" srcOrd="0" destOrd="0" parTransId="{E5A3C979-AAB5-4338-AF8D-ED314340A75A}" sibTransId="{690BA79F-1E94-4EE6-BB05-9D0FE35CA706}"/>
    <dgm:cxn modelId="{26123618-FD60-4FB9-99F2-2360F8923A4D}" srcId="{AC2CC707-D1BC-4282-AE09-2CDC476660C8}" destId="{83BE661F-EEAE-42B4-B27A-1830C9D6EB12}" srcOrd="0" destOrd="0" parTransId="{B2F0ABCA-2B9D-4438-84DF-9B131BF7A36D}" sibTransId="{46011250-87C4-4F99-91DA-580024D5EAD4}"/>
    <dgm:cxn modelId="{F41BF122-4ADB-4A23-9CA5-9859DBD6ECD1}" type="presOf" srcId="{49B5607F-D14E-42CE-9574-12DCBB55E34A}" destId="{8DA7BD95-C1B1-434E-9077-A93964ABB91D}" srcOrd="0" destOrd="0" presId="urn:microsoft.com/office/officeart/2005/8/layout/vList5"/>
    <dgm:cxn modelId="{32DE215E-3AA3-40A2-B639-D260B65B2AE8}" type="presOf" srcId="{7F0655C4-18D1-48F0-817E-EC91956DA71D}" destId="{1D3BCA32-B0B9-4FCC-BE95-9E3D6A570774}" srcOrd="0" destOrd="1" presId="urn:microsoft.com/office/officeart/2005/8/layout/vList5"/>
    <dgm:cxn modelId="{06FD6041-1C48-4167-8181-B09899322E8F}" type="presOf" srcId="{73D993B0-44EA-4ACD-B0AD-0D8328A32948}" destId="{1D3BCA32-B0B9-4FCC-BE95-9E3D6A570774}" srcOrd="0" destOrd="0" presId="urn:microsoft.com/office/officeart/2005/8/layout/vList5"/>
    <dgm:cxn modelId="{E507816B-AE89-4699-8B87-C652FF00F2B8}" type="presOf" srcId="{A36EFC06-CFB5-4242-B445-7B5B27DBE39A}" destId="{1D3BCA32-B0B9-4FCC-BE95-9E3D6A570774}" srcOrd="0" destOrd="2" presId="urn:microsoft.com/office/officeart/2005/8/layout/vList5"/>
    <dgm:cxn modelId="{BE57C16E-CB86-4281-9A15-5CFF056C80C5}" srcId="{49B5607F-D14E-42CE-9574-12DCBB55E34A}" destId="{52B0BF88-4E24-4802-808F-43CFC6513DA8}" srcOrd="1" destOrd="0" parTransId="{52E4C4B9-BD93-4299-82CD-738BA226570C}" sibTransId="{C938C274-0E34-4930-A974-1A38478E6B1B}"/>
    <dgm:cxn modelId="{AE2DE972-14DD-4FF2-98BB-81167CA7461C}" srcId="{83BE661F-EEAE-42B4-B27A-1830C9D6EB12}" destId="{ED775A45-DF36-4645-B759-F814DDEB358D}" srcOrd="3" destOrd="0" parTransId="{BFF6E3C0-E4ED-401F-BC7A-B60E110373BE}" sibTransId="{E7170F96-2BED-43CF-9B9F-3ED02B25C9DF}"/>
    <dgm:cxn modelId="{2EBB6B79-537E-42E7-A735-04471723713C}" srcId="{AC2CC707-D1BC-4282-AE09-2CDC476660C8}" destId="{49B5607F-D14E-42CE-9574-12DCBB55E34A}" srcOrd="1" destOrd="0" parTransId="{2A611EE4-3248-4FAD-B253-733944356067}" sibTransId="{474E7E3D-BD77-414A-A87F-5DE65AA1CC36}"/>
    <dgm:cxn modelId="{A372959C-7D63-401B-94A3-457144CC8202}" type="presOf" srcId="{ED775A45-DF36-4645-B759-F814DDEB358D}" destId="{1D3BCA32-B0B9-4FCC-BE95-9E3D6A570774}" srcOrd="0" destOrd="3" presId="urn:microsoft.com/office/officeart/2005/8/layout/vList5"/>
    <dgm:cxn modelId="{B4A540A1-667D-4C96-B4AB-E46526D97B68}" type="presOf" srcId="{AC2CC707-D1BC-4282-AE09-2CDC476660C8}" destId="{6F0C4E9E-A736-4925-9754-F9144B64454E}" srcOrd="0" destOrd="0" presId="urn:microsoft.com/office/officeart/2005/8/layout/vList5"/>
    <dgm:cxn modelId="{2985FFB3-E9DB-4538-A046-C21451DEEEA5}" srcId="{83BE661F-EEAE-42B4-B27A-1830C9D6EB12}" destId="{7F0655C4-18D1-48F0-817E-EC91956DA71D}" srcOrd="1" destOrd="0" parTransId="{A787F75A-4D8F-4512-B00E-21DD928D5311}" sibTransId="{0E65E8D3-C568-4A9C-81F2-8C88D21212E5}"/>
    <dgm:cxn modelId="{197CDBBA-2655-492A-A934-E0CE559332DB}" srcId="{83BE661F-EEAE-42B4-B27A-1830C9D6EB12}" destId="{A36EFC06-CFB5-4242-B445-7B5B27DBE39A}" srcOrd="2" destOrd="0" parTransId="{5BAD5455-254E-49E3-880D-BF3969F2ACB7}" sibTransId="{E08AF9AC-D055-4A6B-9FD7-E6978968D522}"/>
    <dgm:cxn modelId="{30DC14D4-3B33-4129-B556-7F34989BA58F}" type="presOf" srcId="{52B0BF88-4E24-4802-808F-43CFC6513DA8}" destId="{F269C7FA-A1EF-4C7B-9F6B-598ADB79C3D1}" srcOrd="0" destOrd="1" presId="urn:microsoft.com/office/officeart/2005/8/layout/vList5"/>
    <dgm:cxn modelId="{85C454D6-5764-4F4C-98FD-3C0803FB21DA}" type="presOf" srcId="{83BE661F-EEAE-42B4-B27A-1830C9D6EB12}" destId="{B5D300C3-6496-4BD1-914A-BA7E74688A4C}" srcOrd="0" destOrd="0" presId="urn:microsoft.com/office/officeart/2005/8/layout/vList5"/>
    <dgm:cxn modelId="{3625D4DF-BF70-4837-A450-0630752D2426}" srcId="{83BE661F-EEAE-42B4-B27A-1830C9D6EB12}" destId="{73D993B0-44EA-4ACD-B0AD-0D8328A32948}" srcOrd="0" destOrd="0" parTransId="{C124622B-5EB4-4A58-912A-BD9F244AA31E}" sibTransId="{CEF6DE29-1BA9-49BC-BD26-D96A311C7945}"/>
    <dgm:cxn modelId="{315A86BE-BEE4-43EF-BC65-AC86E732FFE7}" type="presParOf" srcId="{6F0C4E9E-A736-4925-9754-F9144B64454E}" destId="{474545CD-EF6A-46B9-B186-07BF414C92AE}" srcOrd="0" destOrd="0" presId="urn:microsoft.com/office/officeart/2005/8/layout/vList5"/>
    <dgm:cxn modelId="{EBC5DA6A-B54C-4D26-B028-A8D5BFE54271}" type="presParOf" srcId="{474545CD-EF6A-46B9-B186-07BF414C92AE}" destId="{B5D300C3-6496-4BD1-914A-BA7E74688A4C}" srcOrd="0" destOrd="0" presId="urn:microsoft.com/office/officeart/2005/8/layout/vList5"/>
    <dgm:cxn modelId="{6F07B4DD-F5FD-4CE8-A2DF-5D09AD1A6EAF}" type="presParOf" srcId="{474545CD-EF6A-46B9-B186-07BF414C92AE}" destId="{1D3BCA32-B0B9-4FCC-BE95-9E3D6A570774}" srcOrd="1" destOrd="0" presId="urn:microsoft.com/office/officeart/2005/8/layout/vList5"/>
    <dgm:cxn modelId="{F0F70532-2427-4D6F-B768-F5A5DCFC6E98}" type="presParOf" srcId="{6F0C4E9E-A736-4925-9754-F9144B64454E}" destId="{8C23DBDF-C602-441F-9BE0-4F9D56187015}" srcOrd="1" destOrd="0" presId="urn:microsoft.com/office/officeart/2005/8/layout/vList5"/>
    <dgm:cxn modelId="{86D79247-5281-4170-8A12-023256AF2305}" type="presParOf" srcId="{6F0C4E9E-A736-4925-9754-F9144B64454E}" destId="{EC7F1A67-9A54-462E-A353-C4F4FCC71EF6}" srcOrd="2" destOrd="0" presId="urn:microsoft.com/office/officeart/2005/8/layout/vList5"/>
    <dgm:cxn modelId="{AF318E00-20E4-48BC-A64B-1C620568641F}" type="presParOf" srcId="{EC7F1A67-9A54-462E-A353-C4F4FCC71EF6}" destId="{8DA7BD95-C1B1-434E-9077-A93964ABB91D}" srcOrd="0" destOrd="0" presId="urn:microsoft.com/office/officeart/2005/8/layout/vList5"/>
    <dgm:cxn modelId="{95BA817C-585D-45AF-9158-D2536ACA676E}" type="presParOf" srcId="{EC7F1A67-9A54-462E-A353-C4F4FCC71EF6}" destId="{F269C7FA-A1EF-4C7B-9F6B-598ADB79C3D1}" srcOrd="1" destOrd="0" presId="urn:microsoft.com/office/officeart/2005/8/layout/vList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BED611F-5282-40C3-A8B1-292D8BCFA7D8}" type="doc">
      <dgm:prSet loTypeId="urn:microsoft.com/office/officeart/2005/8/layout/venn3" loCatId="relationship" qsTypeId="urn:microsoft.com/office/officeart/2005/8/quickstyle/simple1" qsCatId="simple" csTypeId="urn:microsoft.com/office/officeart/2005/8/colors/colorful2" csCatId="colorful" phldr="1"/>
      <dgm:spPr/>
      <dgm:t>
        <a:bodyPr/>
        <a:lstStyle/>
        <a:p>
          <a:endParaRPr lang="en-US"/>
        </a:p>
      </dgm:t>
    </dgm:pt>
    <dgm:pt modelId="{ABBCCBF4-9A10-4136-A461-156480A14E99}">
      <dgm:prSet phldrT="[Text]"/>
      <dgm:spPr/>
      <dgm:t>
        <a:bodyPr/>
        <a:lstStyle/>
        <a:p>
          <a:r>
            <a:rPr lang="en-US" dirty="0">
              <a:solidFill>
                <a:schemeClr val="bg1">
                  <a:lumMod val="65000"/>
                </a:schemeClr>
              </a:solidFill>
              <a:latin typeface="Cambria" panose="02040503050406030204" pitchFamily="18" charset="0"/>
            </a:rPr>
            <a:t>Timeline and process</a:t>
          </a:r>
        </a:p>
      </dgm:t>
    </dgm:pt>
    <dgm:pt modelId="{086DA821-135D-40D3-9EA2-EF351CF50C53}" type="parTrans" cxnId="{4EF7CD84-885A-4887-90CA-CE00B998E6C9}">
      <dgm:prSet/>
      <dgm:spPr/>
      <dgm:t>
        <a:bodyPr/>
        <a:lstStyle/>
        <a:p>
          <a:endParaRPr lang="en-US"/>
        </a:p>
      </dgm:t>
    </dgm:pt>
    <dgm:pt modelId="{DF97D370-BD1A-48D3-A748-D733A1D64AD3}" type="sibTrans" cxnId="{4EF7CD84-885A-4887-90CA-CE00B998E6C9}">
      <dgm:prSet/>
      <dgm:spPr/>
      <dgm:t>
        <a:bodyPr/>
        <a:lstStyle/>
        <a:p>
          <a:endParaRPr lang="en-US"/>
        </a:p>
      </dgm:t>
    </dgm:pt>
    <dgm:pt modelId="{0DBC5475-A36F-44B8-99E6-8AB02E3F381D}">
      <dgm:prSet phldrT="[Text]" custT="1"/>
      <dgm:spPr/>
      <dgm:t>
        <a:bodyPr/>
        <a:lstStyle/>
        <a:p>
          <a:r>
            <a:rPr lang="en-US" sz="2800" dirty="0">
              <a:solidFill>
                <a:schemeClr val="tx1"/>
              </a:solidFill>
              <a:latin typeface="Cambria" panose="02040503050406030204" pitchFamily="18" charset="0"/>
            </a:rPr>
            <a:t>Data collection details</a:t>
          </a:r>
          <a:endParaRPr lang="en-US" sz="2800" b="1" i="1" dirty="0">
            <a:solidFill>
              <a:schemeClr val="tx1"/>
            </a:solidFill>
            <a:latin typeface="Cambria" panose="02040503050406030204" pitchFamily="18" charset="0"/>
          </a:endParaRPr>
        </a:p>
      </dgm:t>
    </dgm:pt>
    <dgm:pt modelId="{610BD229-ACD9-42A5-A9A7-DDA5D0003718}" type="parTrans" cxnId="{947514B6-D358-4823-98A1-3D085F269DA8}">
      <dgm:prSet/>
      <dgm:spPr/>
      <dgm:t>
        <a:bodyPr/>
        <a:lstStyle/>
        <a:p>
          <a:endParaRPr lang="en-US"/>
        </a:p>
      </dgm:t>
    </dgm:pt>
    <dgm:pt modelId="{AB8EFA32-C6E9-432C-BA45-3C4505E823F3}" type="sibTrans" cxnId="{947514B6-D358-4823-98A1-3D085F269DA8}">
      <dgm:prSet/>
      <dgm:spPr/>
      <dgm:t>
        <a:bodyPr/>
        <a:lstStyle/>
        <a:p>
          <a:endParaRPr lang="en-US"/>
        </a:p>
      </dgm:t>
    </dgm:pt>
    <dgm:pt modelId="{DC600E12-DBFB-42C1-A456-D68EB67D6B34}">
      <dgm:prSet phldrT="[Text]"/>
      <dgm:spPr/>
      <dgm:t>
        <a:bodyPr/>
        <a:lstStyle/>
        <a:p>
          <a:r>
            <a:rPr lang="en-US" dirty="0">
              <a:solidFill>
                <a:schemeClr val="bg1">
                  <a:lumMod val="65000"/>
                </a:schemeClr>
              </a:solidFill>
              <a:latin typeface="Cambria" panose="02040503050406030204" pitchFamily="18" charset="0"/>
            </a:rPr>
            <a:t>Business Rules</a:t>
          </a:r>
        </a:p>
      </dgm:t>
    </dgm:pt>
    <dgm:pt modelId="{021F943A-BD68-4B30-B914-B71FB6DB6DDD}" type="parTrans" cxnId="{B0F3AB59-075E-4635-BD07-E3C7BAAD5351}">
      <dgm:prSet/>
      <dgm:spPr/>
      <dgm:t>
        <a:bodyPr/>
        <a:lstStyle/>
        <a:p>
          <a:endParaRPr lang="en-US"/>
        </a:p>
      </dgm:t>
    </dgm:pt>
    <dgm:pt modelId="{5A82F4F6-49DB-4D2D-B2A9-0DD326D01C05}" type="sibTrans" cxnId="{B0F3AB59-075E-4635-BD07-E3C7BAAD5351}">
      <dgm:prSet/>
      <dgm:spPr/>
      <dgm:t>
        <a:bodyPr/>
        <a:lstStyle/>
        <a:p>
          <a:endParaRPr lang="en-US"/>
        </a:p>
      </dgm:t>
    </dgm:pt>
    <dgm:pt modelId="{1710E1FD-2621-48B6-B464-10D663477F8C}">
      <dgm:prSet phldrT="[Text]"/>
      <dgm:spPr/>
      <dgm:t>
        <a:bodyPr/>
        <a:lstStyle/>
        <a:p>
          <a:r>
            <a:rPr lang="en-US" dirty="0">
              <a:solidFill>
                <a:schemeClr val="bg1">
                  <a:lumMod val="65000"/>
                </a:schemeClr>
              </a:solidFill>
              <a:latin typeface="Cambria" panose="02040503050406030204" pitchFamily="18" charset="0"/>
            </a:rPr>
            <a:t>Reports</a:t>
          </a:r>
        </a:p>
      </dgm:t>
    </dgm:pt>
    <dgm:pt modelId="{7FF73D18-5A07-4C3B-8506-B3ACF2BBACFA}" type="parTrans" cxnId="{898E369D-0835-45B3-B56E-2EBE5BED05AE}">
      <dgm:prSet/>
      <dgm:spPr/>
      <dgm:t>
        <a:bodyPr/>
        <a:lstStyle/>
        <a:p>
          <a:endParaRPr lang="en-US"/>
        </a:p>
      </dgm:t>
    </dgm:pt>
    <dgm:pt modelId="{CC49251B-EF7F-4A86-8E47-3ACD0405FE05}" type="sibTrans" cxnId="{898E369D-0835-45B3-B56E-2EBE5BED05AE}">
      <dgm:prSet/>
      <dgm:spPr/>
      <dgm:t>
        <a:bodyPr/>
        <a:lstStyle/>
        <a:p>
          <a:endParaRPr lang="en-US"/>
        </a:p>
      </dgm:t>
    </dgm:pt>
    <dgm:pt modelId="{60C048B9-7427-4682-8862-4A8F2D067DCA}" type="pres">
      <dgm:prSet presAssocID="{3BED611F-5282-40C3-A8B1-292D8BCFA7D8}" presName="Name0" presStyleCnt="0">
        <dgm:presLayoutVars>
          <dgm:dir/>
          <dgm:resizeHandles val="exact"/>
        </dgm:presLayoutVars>
      </dgm:prSet>
      <dgm:spPr/>
    </dgm:pt>
    <dgm:pt modelId="{3CA02497-A841-4052-807D-E5B8D47A58E7}" type="pres">
      <dgm:prSet presAssocID="{ABBCCBF4-9A10-4136-A461-156480A14E99}" presName="Name5" presStyleLbl="vennNode1" presStyleIdx="0" presStyleCnt="4">
        <dgm:presLayoutVars>
          <dgm:bulletEnabled val="1"/>
        </dgm:presLayoutVars>
      </dgm:prSet>
      <dgm:spPr/>
    </dgm:pt>
    <dgm:pt modelId="{EB2D04C4-8231-413B-98AD-01AAA3260AA4}" type="pres">
      <dgm:prSet presAssocID="{DF97D370-BD1A-48D3-A748-D733A1D64AD3}" presName="space" presStyleCnt="0"/>
      <dgm:spPr/>
    </dgm:pt>
    <dgm:pt modelId="{E0519EEE-2B4D-43DF-8793-135C2BEA6AD9}" type="pres">
      <dgm:prSet presAssocID="{0DBC5475-A36F-44B8-99E6-8AB02E3F381D}" presName="Name5" presStyleLbl="vennNode1" presStyleIdx="1" presStyleCnt="4" custScaleX="113693" custScaleY="105017">
        <dgm:presLayoutVars>
          <dgm:bulletEnabled val="1"/>
        </dgm:presLayoutVars>
      </dgm:prSet>
      <dgm:spPr/>
    </dgm:pt>
    <dgm:pt modelId="{695E7FF5-DA6B-4B37-84ED-A4A2E449A3AF}" type="pres">
      <dgm:prSet presAssocID="{AB8EFA32-C6E9-432C-BA45-3C4505E823F3}" presName="space" presStyleCnt="0"/>
      <dgm:spPr/>
    </dgm:pt>
    <dgm:pt modelId="{9D51573B-0B28-42AD-910A-A7B46A813C8C}" type="pres">
      <dgm:prSet presAssocID="{DC600E12-DBFB-42C1-A456-D68EB67D6B34}" presName="Name5" presStyleLbl="vennNode1" presStyleIdx="2" presStyleCnt="4">
        <dgm:presLayoutVars>
          <dgm:bulletEnabled val="1"/>
        </dgm:presLayoutVars>
      </dgm:prSet>
      <dgm:spPr/>
    </dgm:pt>
    <dgm:pt modelId="{29931781-75B4-43DF-A3A6-33EFAFD59AE1}" type="pres">
      <dgm:prSet presAssocID="{5A82F4F6-49DB-4D2D-B2A9-0DD326D01C05}" presName="space" presStyleCnt="0"/>
      <dgm:spPr/>
    </dgm:pt>
    <dgm:pt modelId="{4C55992E-623D-4D7C-826A-09FC07D09763}" type="pres">
      <dgm:prSet presAssocID="{1710E1FD-2621-48B6-B464-10D663477F8C}" presName="Name5" presStyleLbl="vennNode1" presStyleIdx="3" presStyleCnt="4">
        <dgm:presLayoutVars>
          <dgm:bulletEnabled val="1"/>
        </dgm:presLayoutVars>
      </dgm:prSet>
      <dgm:spPr/>
    </dgm:pt>
  </dgm:ptLst>
  <dgm:cxnLst>
    <dgm:cxn modelId="{31BEF613-2043-4E4B-A40D-CE81B2AFADDB}" type="presOf" srcId="{3BED611F-5282-40C3-A8B1-292D8BCFA7D8}" destId="{60C048B9-7427-4682-8862-4A8F2D067DCA}" srcOrd="0" destOrd="0" presId="urn:microsoft.com/office/officeart/2005/8/layout/venn3"/>
    <dgm:cxn modelId="{0AF33015-885D-4398-B6BD-BE400E624069}" type="presOf" srcId="{1710E1FD-2621-48B6-B464-10D663477F8C}" destId="{4C55992E-623D-4D7C-826A-09FC07D09763}" srcOrd="0" destOrd="0" presId="urn:microsoft.com/office/officeart/2005/8/layout/venn3"/>
    <dgm:cxn modelId="{55C56F4B-0951-4E0D-A716-1CB1F8DEDE4F}" type="presOf" srcId="{0DBC5475-A36F-44B8-99E6-8AB02E3F381D}" destId="{E0519EEE-2B4D-43DF-8793-135C2BEA6AD9}" srcOrd="0" destOrd="0" presId="urn:microsoft.com/office/officeart/2005/8/layout/venn3"/>
    <dgm:cxn modelId="{8E14176F-2CCF-4F25-B39F-58EAEDC4D841}" type="presOf" srcId="{ABBCCBF4-9A10-4136-A461-156480A14E99}" destId="{3CA02497-A841-4052-807D-E5B8D47A58E7}" srcOrd="0" destOrd="0" presId="urn:microsoft.com/office/officeart/2005/8/layout/venn3"/>
    <dgm:cxn modelId="{B0F3AB59-075E-4635-BD07-E3C7BAAD5351}" srcId="{3BED611F-5282-40C3-A8B1-292D8BCFA7D8}" destId="{DC600E12-DBFB-42C1-A456-D68EB67D6B34}" srcOrd="2" destOrd="0" parTransId="{021F943A-BD68-4B30-B914-B71FB6DB6DDD}" sibTransId="{5A82F4F6-49DB-4D2D-B2A9-0DD326D01C05}"/>
    <dgm:cxn modelId="{4EF7CD84-885A-4887-90CA-CE00B998E6C9}" srcId="{3BED611F-5282-40C3-A8B1-292D8BCFA7D8}" destId="{ABBCCBF4-9A10-4136-A461-156480A14E99}" srcOrd="0" destOrd="0" parTransId="{086DA821-135D-40D3-9EA2-EF351CF50C53}" sibTransId="{DF97D370-BD1A-48D3-A748-D733A1D64AD3}"/>
    <dgm:cxn modelId="{898E369D-0835-45B3-B56E-2EBE5BED05AE}" srcId="{3BED611F-5282-40C3-A8B1-292D8BCFA7D8}" destId="{1710E1FD-2621-48B6-B464-10D663477F8C}" srcOrd="3" destOrd="0" parTransId="{7FF73D18-5A07-4C3B-8506-B3ACF2BBACFA}" sibTransId="{CC49251B-EF7F-4A86-8E47-3ACD0405FE05}"/>
    <dgm:cxn modelId="{947514B6-D358-4823-98A1-3D085F269DA8}" srcId="{3BED611F-5282-40C3-A8B1-292D8BCFA7D8}" destId="{0DBC5475-A36F-44B8-99E6-8AB02E3F381D}" srcOrd="1" destOrd="0" parTransId="{610BD229-ACD9-42A5-A9A7-DDA5D0003718}" sibTransId="{AB8EFA32-C6E9-432C-BA45-3C4505E823F3}"/>
    <dgm:cxn modelId="{446440B9-7373-4A50-8DF2-EFB949795FFE}" type="presOf" srcId="{DC600E12-DBFB-42C1-A456-D68EB67D6B34}" destId="{9D51573B-0B28-42AD-910A-A7B46A813C8C}" srcOrd="0" destOrd="0" presId="urn:microsoft.com/office/officeart/2005/8/layout/venn3"/>
    <dgm:cxn modelId="{1B053FDF-D67F-4BDF-986E-3C4AC0D08C18}" type="presParOf" srcId="{60C048B9-7427-4682-8862-4A8F2D067DCA}" destId="{3CA02497-A841-4052-807D-E5B8D47A58E7}" srcOrd="0" destOrd="0" presId="urn:microsoft.com/office/officeart/2005/8/layout/venn3"/>
    <dgm:cxn modelId="{96CA1E6D-3F5C-4B82-8105-840284CBC503}" type="presParOf" srcId="{60C048B9-7427-4682-8862-4A8F2D067DCA}" destId="{EB2D04C4-8231-413B-98AD-01AAA3260AA4}" srcOrd="1" destOrd="0" presId="urn:microsoft.com/office/officeart/2005/8/layout/venn3"/>
    <dgm:cxn modelId="{0D047E28-CF3D-4D28-B658-3AA84664B30D}" type="presParOf" srcId="{60C048B9-7427-4682-8862-4A8F2D067DCA}" destId="{E0519EEE-2B4D-43DF-8793-135C2BEA6AD9}" srcOrd="2" destOrd="0" presId="urn:microsoft.com/office/officeart/2005/8/layout/venn3"/>
    <dgm:cxn modelId="{FC950346-59A5-4B82-8826-081FA4253796}" type="presParOf" srcId="{60C048B9-7427-4682-8862-4A8F2D067DCA}" destId="{695E7FF5-DA6B-4B37-84ED-A4A2E449A3AF}" srcOrd="3" destOrd="0" presId="urn:microsoft.com/office/officeart/2005/8/layout/venn3"/>
    <dgm:cxn modelId="{EA2D8BBF-6536-45FE-A7DD-6C3CD830E5A7}" type="presParOf" srcId="{60C048B9-7427-4682-8862-4A8F2D067DCA}" destId="{9D51573B-0B28-42AD-910A-A7B46A813C8C}" srcOrd="4" destOrd="0" presId="urn:microsoft.com/office/officeart/2005/8/layout/venn3"/>
    <dgm:cxn modelId="{D4CD84F1-9EE4-4C9B-A3A2-808CE948DDED}" type="presParOf" srcId="{60C048B9-7427-4682-8862-4A8F2D067DCA}" destId="{29931781-75B4-43DF-A3A6-33EFAFD59AE1}" srcOrd="5" destOrd="0" presId="urn:microsoft.com/office/officeart/2005/8/layout/venn3"/>
    <dgm:cxn modelId="{1E0892B1-4182-47FC-A897-1C992ACF40A1}" type="presParOf" srcId="{60C048B9-7427-4682-8862-4A8F2D067DCA}" destId="{4C55992E-623D-4D7C-826A-09FC07D09763}" srcOrd="6" destOrd="0" presId="urn:microsoft.com/office/officeart/2005/8/layout/venn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791EE70-DCCD-4E40-89D3-5E7114AD7C0C}" type="doc">
      <dgm:prSet loTypeId="urn:microsoft.com/office/officeart/2008/layout/RadialCluster" loCatId="cycle" qsTypeId="urn:microsoft.com/office/officeart/2005/8/quickstyle/simple1" qsCatId="simple" csTypeId="urn:microsoft.com/office/officeart/2005/8/colors/colorful3" csCatId="colorful" phldr="1"/>
      <dgm:spPr/>
      <dgm:t>
        <a:bodyPr/>
        <a:lstStyle/>
        <a:p>
          <a:endParaRPr lang="en-US"/>
        </a:p>
      </dgm:t>
    </dgm:pt>
    <dgm:pt modelId="{40824326-1504-4F9C-A67E-933FE6BCCCF9}">
      <dgm:prSet phldrT="[Text]" custT="1"/>
      <dgm:spPr/>
      <dgm:t>
        <a:bodyPr/>
        <a:lstStyle/>
        <a:p>
          <a:r>
            <a:rPr lang="en-US" sz="1800" b="1" dirty="0">
              <a:latin typeface="Cambria" panose="02040503050406030204" pitchFamily="18" charset="0"/>
            </a:rPr>
            <a:t>Collection Window 6:</a:t>
          </a:r>
        </a:p>
        <a:p>
          <a:r>
            <a:rPr lang="en-US" sz="1800" b="1" dirty="0">
              <a:latin typeface="Cambria" panose="02040503050406030204" pitchFamily="18" charset="0"/>
            </a:rPr>
            <a:t>Open all year</a:t>
          </a:r>
        </a:p>
      </dgm:t>
    </dgm:pt>
    <dgm:pt modelId="{56B0C97D-717F-4CD0-91F0-043C65ED6BB4}" type="parTrans" cxnId="{D8535DFD-525F-463E-B80B-3DB20E5F60F9}">
      <dgm:prSet/>
      <dgm:spPr/>
      <dgm:t>
        <a:bodyPr/>
        <a:lstStyle/>
        <a:p>
          <a:endParaRPr lang="en-US" sz="1800"/>
        </a:p>
      </dgm:t>
    </dgm:pt>
    <dgm:pt modelId="{36390724-4C85-43A7-9426-C1BE57B65B2A}" type="sibTrans" cxnId="{D8535DFD-525F-463E-B80B-3DB20E5F60F9}">
      <dgm:prSet/>
      <dgm:spPr/>
      <dgm:t>
        <a:bodyPr/>
        <a:lstStyle/>
        <a:p>
          <a:endParaRPr lang="en-US" sz="1800"/>
        </a:p>
      </dgm:t>
    </dgm:pt>
    <dgm:pt modelId="{A673D919-9DCE-4E03-BD49-99D29AE15BFC}">
      <dgm:prSet phldrT="[Text]" custT="1"/>
      <dgm:spPr/>
      <dgm:t>
        <a:bodyPr/>
        <a:lstStyle/>
        <a:p>
          <a:r>
            <a:rPr lang="en-US" sz="1800" b="1" dirty="0">
              <a:latin typeface="Cambria" panose="02040503050406030204" pitchFamily="18" charset="0"/>
            </a:rPr>
            <a:t>Upload data</a:t>
          </a:r>
        </a:p>
      </dgm:t>
    </dgm:pt>
    <dgm:pt modelId="{46940648-3FF9-457E-9AB2-EEB26CE61D4B}" type="parTrans" cxnId="{55D9401D-CD83-4A84-A129-DAF1560F249D}">
      <dgm:prSet/>
      <dgm:spPr/>
      <dgm:t>
        <a:bodyPr/>
        <a:lstStyle/>
        <a:p>
          <a:endParaRPr lang="en-US" sz="1800"/>
        </a:p>
      </dgm:t>
    </dgm:pt>
    <dgm:pt modelId="{8DE816F5-F5C0-4DF1-87F8-CF1027A280C0}" type="sibTrans" cxnId="{55D9401D-CD83-4A84-A129-DAF1560F249D}">
      <dgm:prSet/>
      <dgm:spPr/>
      <dgm:t>
        <a:bodyPr/>
        <a:lstStyle/>
        <a:p>
          <a:endParaRPr lang="en-US" sz="1800"/>
        </a:p>
      </dgm:t>
    </dgm:pt>
    <dgm:pt modelId="{F1C1A2C4-5B23-42B1-B28F-99232018597C}">
      <dgm:prSet phldrT="[Text]" custT="1"/>
      <dgm:spPr/>
      <dgm:t>
        <a:bodyPr/>
        <a:lstStyle/>
        <a:p>
          <a:r>
            <a:rPr lang="en-US" sz="1800" b="1" dirty="0">
              <a:latin typeface="Cambria" panose="02040503050406030204" pitchFamily="18" charset="0"/>
            </a:rPr>
            <a:t>Delete data</a:t>
          </a:r>
        </a:p>
      </dgm:t>
    </dgm:pt>
    <dgm:pt modelId="{0FA2E268-33C8-4EB5-AA69-0315B0FE76E9}" type="parTrans" cxnId="{2FB2AF21-A14F-45C6-BF77-09A65983874A}">
      <dgm:prSet/>
      <dgm:spPr/>
      <dgm:t>
        <a:bodyPr/>
        <a:lstStyle/>
        <a:p>
          <a:endParaRPr lang="en-US" sz="1800"/>
        </a:p>
      </dgm:t>
    </dgm:pt>
    <dgm:pt modelId="{1818073B-7123-4F82-BB99-6B9454AAB5F4}" type="sibTrans" cxnId="{2FB2AF21-A14F-45C6-BF77-09A65983874A}">
      <dgm:prSet/>
      <dgm:spPr/>
      <dgm:t>
        <a:bodyPr/>
        <a:lstStyle/>
        <a:p>
          <a:endParaRPr lang="en-US" sz="1800"/>
        </a:p>
      </dgm:t>
    </dgm:pt>
    <dgm:pt modelId="{A2C62CAF-8888-4B49-B2D4-8712670AA01D}">
      <dgm:prSet phldrT="[Text]" custT="1"/>
      <dgm:spPr/>
      <dgm:t>
        <a:bodyPr/>
        <a:lstStyle/>
        <a:p>
          <a:r>
            <a:rPr lang="en-US" sz="1800" b="1" dirty="0">
              <a:latin typeface="Cambria" panose="02040503050406030204" pitchFamily="18" charset="0"/>
            </a:rPr>
            <a:t>Update data</a:t>
          </a:r>
        </a:p>
      </dgm:t>
    </dgm:pt>
    <dgm:pt modelId="{CB5619C6-CA53-407D-A862-7FD9C188D940}" type="parTrans" cxnId="{A5D80060-D64D-4E47-81FB-88DEAAFCE8FE}">
      <dgm:prSet/>
      <dgm:spPr/>
      <dgm:t>
        <a:bodyPr/>
        <a:lstStyle/>
        <a:p>
          <a:endParaRPr lang="en-US" sz="1800"/>
        </a:p>
      </dgm:t>
    </dgm:pt>
    <dgm:pt modelId="{EBDAD50F-A0CF-4EF0-B95C-B800081BD480}" type="sibTrans" cxnId="{A5D80060-D64D-4E47-81FB-88DEAAFCE8FE}">
      <dgm:prSet/>
      <dgm:spPr/>
      <dgm:t>
        <a:bodyPr/>
        <a:lstStyle/>
        <a:p>
          <a:endParaRPr lang="en-US" sz="1800"/>
        </a:p>
      </dgm:t>
    </dgm:pt>
    <dgm:pt modelId="{60FAE732-C4F6-4FBA-8F12-EFA5E7D3B51A}" type="pres">
      <dgm:prSet presAssocID="{F791EE70-DCCD-4E40-89D3-5E7114AD7C0C}" presName="Name0" presStyleCnt="0">
        <dgm:presLayoutVars>
          <dgm:chMax val="1"/>
          <dgm:chPref val="1"/>
          <dgm:dir/>
          <dgm:animOne val="branch"/>
          <dgm:animLvl val="lvl"/>
        </dgm:presLayoutVars>
      </dgm:prSet>
      <dgm:spPr/>
    </dgm:pt>
    <dgm:pt modelId="{69F47479-B088-4DBB-90F6-03CE1F45CBC4}" type="pres">
      <dgm:prSet presAssocID="{40824326-1504-4F9C-A67E-933FE6BCCCF9}" presName="singleCycle" presStyleCnt="0"/>
      <dgm:spPr/>
    </dgm:pt>
    <dgm:pt modelId="{2171C657-ABB7-4D91-892B-C277D8F03B46}" type="pres">
      <dgm:prSet presAssocID="{40824326-1504-4F9C-A67E-933FE6BCCCF9}" presName="singleCenter" presStyleLbl="node1" presStyleIdx="0" presStyleCnt="4" custScaleX="135424" custScaleY="155219" custLinFactNeighborX="146" custLinFactNeighborY="-2862">
        <dgm:presLayoutVars>
          <dgm:chMax val="7"/>
          <dgm:chPref val="7"/>
        </dgm:presLayoutVars>
      </dgm:prSet>
      <dgm:spPr/>
    </dgm:pt>
    <dgm:pt modelId="{51F0C0DF-0C4D-457E-A3CC-8E6B0D4B70E6}" type="pres">
      <dgm:prSet presAssocID="{46940648-3FF9-457E-9AB2-EEB26CE61D4B}" presName="Name56" presStyleLbl="parChTrans1D2" presStyleIdx="0" presStyleCnt="3"/>
      <dgm:spPr/>
    </dgm:pt>
    <dgm:pt modelId="{26992AE2-B85B-451B-83B6-C437FB021094}" type="pres">
      <dgm:prSet presAssocID="{A673D919-9DCE-4E03-BD49-99D29AE15BFC}" presName="text0" presStyleLbl="node1" presStyleIdx="1" presStyleCnt="4" custScaleX="196414" custScaleY="116795" custRadScaleRad="102837" custRadScaleInc="271">
        <dgm:presLayoutVars>
          <dgm:bulletEnabled val="1"/>
        </dgm:presLayoutVars>
      </dgm:prSet>
      <dgm:spPr/>
    </dgm:pt>
    <dgm:pt modelId="{EB750DC5-5B24-43D5-8577-C43C19818E9A}" type="pres">
      <dgm:prSet presAssocID="{0FA2E268-33C8-4EB5-AA69-0315B0FE76E9}" presName="Name56" presStyleLbl="parChTrans1D2" presStyleIdx="1" presStyleCnt="3"/>
      <dgm:spPr/>
    </dgm:pt>
    <dgm:pt modelId="{12B93A8E-758F-4689-A91B-43CD7B70DE73}" type="pres">
      <dgm:prSet presAssocID="{F1C1A2C4-5B23-42B1-B28F-99232018597C}" presName="text0" presStyleLbl="node1" presStyleIdx="2" presStyleCnt="4" custScaleX="196414" custScaleY="116795" custRadScaleRad="114213" custRadScaleInc="-4954">
        <dgm:presLayoutVars>
          <dgm:bulletEnabled val="1"/>
        </dgm:presLayoutVars>
      </dgm:prSet>
      <dgm:spPr/>
    </dgm:pt>
    <dgm:pt modelId="{1A127F5F-1ED1-40F2-B4DF-1110A957365B}" type="pres">
      <dgm:prSet presAssocID="{CB5619C6-CA53-407D-A862-7FD9C188D940}" presName="Name56" presStyleLbl="parChTrans1D2" presStyleIdx="2" presStyleCnt="3"/>
      <dgm:spPr/>
    </dgm:pt>
    <dgm:pt modelId="{8A0E4970-5FEF-40C0-85E4-A94FDC0BB583}" type="pres">
      <dgm:prSet presAssocID="{A2C62CAF-8888-4B49-B2D4-8712670AA01D}" presName="text0" presStyleLbl="node1" presStyleIdx="3" presStyleCnt="4" custScaleX="196414" custScaleY="116795" custRadScaleRad="114519" custRadScaleInc="5084">
        <dgm:presLayoutVars>
          <dgm:bulletEnabled val="1"/>
        </dgm:presLayoutVars>
      </dgm:prSet>
      <dgm:spPr/>
    </dgm:pt>
  </dgm:ptLst>
  <dgm:cxnLst>
    <dgm:cxn modelId="{3489BF0B-BC2E-434C-BE3F-FB9B7FCDCC51}" type="presOf" srcId="{A2C62CAF-8888-4B49-B2D4-8712670AA01D}" destId="{8A0E4970-5FEF-40C0-85E4-A94FDC0BB583}" srcOrd="0" destOrd="0" presId="urn:microsoft.com/office/officeart/2008/layout/RadialCluster"/>
    <dgm:cxn modelId="{F2E3A21A-AF5C-4134-8CB4-3A093AB52A3F}" type="presOf" srcId="{0FA2E268-33C8-4EB5-AA69-0315B0FE76E9}" destId="{EB750DC5-5B24-43D5-8577-C43C19818E9A}" srcOrd="0" destOrd="0" presId="urn:microsoft.com/office/officeart/2008/layout/RadialCluster"/>
    <dgm:cxn modelId="{55D9401D-CD83-4A84-A129-DAF1560F249D}" srcId="{40824326-1504-4F9C-A67E-933FE6BCCCF9}" destId="{A673D919-9DCE-4E03-BD49-99D29AE15BFC}" srcOrd="0" destOrd="0" parTransId="{46940648-3FF9-457E-9AB2-EEB26CE61D4B}" sibTransId="{8DE816F5-F5C0-4DF1-87F8-CF1027A280C0}"/>
    <dgm:cxn modelId="{2FB2AF21-A14F-45C6-BF77-09A65983874A}" srcId="{40824326-1504-4F9C-A67E-933FE6BCCCF9}" destId="{F1C1A2C4-5B23-42B1-B28F-99232018597C}" srcOrd="1" destOrd="0" parTransId="{0FA2E268-33C8-4EB5-AA69-0315B0FE76E9}" sibTransId="{1818073B-7123-4F82-BB99-6B9454AAB5F4}"/>
    <dgm:cxn modelId="{A5D80060-D64D-4E47-81FB-88DEAAFCE8FE}" srcId="{40824326-1504-4F9C-A67E-933FE6BCCCF9}" destId="{A2C62CAF-8888-4B49-B2D4-8712670AA01D}" srcOrd="2" destOrd="0" parTransId="{CB5619C6-CA53-407D-A862-7FD9C188D940}" sibTransId="{EBDAD50F-A0CF-4EF0-B95C-B800081BD480}"/>
    <dgm:cxn modelId="{273C9688-06F8-464F-825D-5AFDDEBE98DA}" type="presOf" srcId="{CB5619C6-CA53-407D-A862-7FD9C188D940}" destId="{1A127F5F-1ED1-40F2-B4DF-1110A957365B}" srcOrd="0" destOrd="0" presId="urn:microsoft.com/office/officeart/2008/layout/RadialCluster"/>
    <dgm:cxn modelId="{381488A0-F123-449E-9928-AAF649D39159}" type="presOf" srcId="{F1C1A2C4-5B23-42B1-B28F-99232018597C}" destId="{12B93A8E-758F-4689-A91B-43CD7B70DE73}" srcOrd="0" destOrd="0" presId="urn:microsoft.com/office/officeart/2008/layout/RadialCluster"/>
    <dgm:cxn modelId="{253ED6A2-8AF9-4F4E-B794-F468B70DD017}" type="presOf" srcId="{40824326-1504-4F9C-A67E-933FE6BCCCF9}" destId="{2171C657-ABB7-4D91-892B-C277D8F03B46}" srcOrd="0" destOrd="0" presId="urn:microsoft.com/office/officeart/2008/layout/RadialCluster"/>
    <dgm:cxn modelId="{C36D1FC5-254C-4724-97DF-312CDDB9C431}" type="presOf" srcId="{46940648-3FF9-457E-9AB2-EEB26CE61D4B}" destId="{51F0C0DF-0C4D-457E-A3CC-8E6B0D4B70E6}" srcOrd="0" destOrd="0" presId="urn:microsoft.com/office/officeart/2008/layout/RadialCluster"/>
    <dgm:cxn modelId="{959881D4-31B5-4C76-8449-52A0AD7B0666}" type="presOf" srcId="{A673D919-9DCE-4E03-BD49-99D29AE15BFC}" destId="{26992AE2-B85B-451B-83B6-C437FB021094}" srcOrd="0" destOrd="0" presId="urn:microsoft.com/office/officeart/2008/layout/RadialCluster"/>
    <dgm:cxn modelId="{252D4AF5-06CC-4D4B-84C3-D286EA3D8A09}" type="presOf" srcId="{F791EE70-DCCD-4E40-89D3-5E7114AD7C0C}" destId="{60FAE732-C4F6-4FBA-8F12-EFA5E7D3B51A}" srcOrd="0" destOrd="0" presId="urn:microsoft.com/office/officeart/2008/layout/RadialCluster"/>
    <dgm:cxn modelId="{D8535DFD-525F-463E-B80B-3DB20E5F60F9}" srcId="{F791EE70-DCCD-4E40-89D3-5E7114AD7C0C}" destId="{40824326-1504-4F9C-A67E-933FE6BCCCF9}" srcOrd="0" destOrd="0" parTransId="{56B0C97D-717F-4CD0-91F0-043C65ED6BB4}" sibTransId="{36390724-4C85-43A7-9426-C1BE57B65B2A}"/>
    <dgm:cxn modelId="{35F19424-41A7-44CF-974C-AB05CF110878}" type="presParOf" srcId="{60FAE732-C4F6-4FBA-8F12-EFA5E7D3B51A}" destId="{69F47479-B088-4DBB-90F6-03CE1F45CBC4}" srcOrd="0" destOrd="0" presId="urn:microsoft.com/office/officeart/2008/layout/RadialCluster"/>
    <dgm:cxn modelId="{D029794C-5910-4BDC-B136-0EC57CE8CFDB}" type="presParOf" srcId="{69F47479-B088-4DBB-90F6-03CE1F45CBC4}" destId="{2171C657-ABB7-4D91-892B-C277D8F03B46}" srcOrd="0" destOrd="0" presId="urn:microsoft.com/office/officeart/2008/layout/RadialCluster"/>
    <dgm:cxn modelId="{C28450DD-DC6C-4526-ABB7-E27CAB411C71}" type="presParOf" srcId="{69F47479-B088-4DBB-90F6-03CE1F45CBC4}" destId="{51F0C0DF-0C4D-457E-A3CC-8E6B0D4B70E6}" srcOrd="1" destOrd="0" presId="urn:microsoft.com/office/officeart/2008/layout/RadialCluster"/>
    <dgm:cxn modelId="{12412ED5-7B35-4483-9FBD-49AD0D1BB3F5}" type="presParOf" srcId="{69F47479-B088-4DBB-90F6-03CE1F45CBC4}" destId="{26992AE2-B85B-451B-83B6-C437FB021094}" srcOrd="2" destOrd="0" presId="urn:microsoft.com/office/officeart/2008/layout/RadialCluster"/>
    <dgm:cxn modelId="{D47CB799-E78F-4986-A262-9B3889A7E48A}" type="presParOf" srcId="{69F47479-B088-4DBB-90F6-03CE1F45CBC4}" destId="{EB750DC5-5B24-43D5-8577-C43C19818E9A}" srcOrd="3" destOrd="0" presId="urn:microsoft.com/office/officeart/2008/layout/RadialCluster"/>
    <dgm:cxn modelId="{42AC9AFF-FAF4-4021-B19D-D14867237F56}" type="presParOf" srcId="{69F47479-B088-4DBB-90F6-03CE1F45CBC4}" destId="{12B93A8E-758F-4689-A91B-43CD7B70DE73}" srcOrd="4" destOrd="0" presId="urn:microsoft.com/office/officeart/2008/layout/RadialCluster"/>
    <dgm:cxn modelId="{AB17D426-06B6-4E30-BFFF-2DE6103949AA}" type="presParOf" srcId="{69F47479-B088-4DBB-90F6-03CE1F45CBC4}" destId="{1A127F5F-1ED1-40F2-B4DF-1110A957365B}" srcOrd="5" destOrd="0" presId="urn:microsoft.com/office/officeart/2008/layout/RadialCluster"/>
    <dgm:cxn modelId="{A0384272-7F02-4685-8E32-8FEFA2B66FA4}" type="presParOf" srcId="{69F47479-B088-4DBB-90F6-03CE1F45CBC4}" destId="{8A0E4970-5FEF-40C0-85E4-A94FDC0BB583}" srcOrd="6" destOrd="0" presId="urn:microsoft.com/office/officeart/2008/layout/RadialCluster"/>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2886D46-CE9A-400C-B3DB-338423B8DB7B}" type="doc">
      <dgm:prSet loTypeId="urn:microsoft.com/office/officeart/2005/8/layout/chevronAccent+Icon" loCatId="process" qsTypeId="urn:microsoft.com/office/officeart/2005/8/quickstyle/simple1" qsCatId="simple" csTypeId="urn:microsoft.com/office/officeart/2005/8/colors/accent1_2" csCatId="accent1" phldr="1"/>
      <dgm:spPr/>
    </dgm:pt>
    <dgm:pt modelId="{84899E4C-7B9A-4C6B-80F8-1BFC5EDBBB58}">
      <dgm:prSet phldrT="[Text]" custT="1"/>
      <dgm:spPr>
        <a:xfrm>
          <a:off x="337895" y="1483054"/>
          <a:ext cx="1839328" cy="1559854"/>
        </a:xfr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pPr algn="l"/>
          <a:r>
            <a:rPr lang="en-US" sz="1800" dirty="0">
              <a:solidFill>
                <a:sysClr val="windowText" lastClr="000000">
                  <a:hueOff val="0"/>
                  <a:satOff val="0"/>
                  <a:lumOff val="0"/>
                  <a:alphaOff val="0"/>
                </a:sysClr>
              </a:solidFill>
              <a:latin typeface="Calibri"/>
              <a:ea typeface="+mn-ea"/>
              <a:cs typeface="+mn-cs"/>
            </a:rPr>
            <a:t>PDE sends reminders to LEAs informing them of the upcoming internal snapshot due dates</a:t>
          </a:r>
        </a:p>
      </dgm:t>
    </dgm:pt>
    <dgm:pt modelId="{7F0C54F4-9D8A-4784-A1DA-FF987F2FF1AB}" type="parTrans" cxnId="{89BA0D29-0E27-423B-9D69-451AA5B4A063}">
      <dgm:prSet/>
      <dgm:spPr/>
      <dgm:t>
        <a:bodyPr/>
        <a:lstStyle/>
        <a:p>
          <a:endParaRPr lang="en-US"/>
        </a:p>
      </dgm:t>
    </dgm:pt>
    <dgm:pt modelId="{983A3683-8206-4C33-8E86-8EEA376DCD31}" type="sibTrans" cxnId="{89BA0D29-0E27-423B-9D69-451AA5B4A063}">
      <dgm:prSet/>
      <dgm:spPr/>
      <dgm:t>
        <a:bodyPr/>
        <a:lstStyle/>
        <a:p>
          <a:endParaRPr lang="en-US"/>
        </a:p>
      </dgm:t>
    </dgm:pt>
    <dgm:pt modelId="{032964E9-A076-4AB9-90BC-B9E44478A311}">
      <dgm:prSet phldrT="[Text]" custT="1"/>
      <dgm:spPr>
        <a:xfrm>
          <a:off x="4895191" y="1564120"/>
          <a:ext cx="1351374" cy="1397721"/>
        </a:xfr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r>
            <a:rPr lang="en-US" sz="1800" dirty="0">
              <a:solidFill>
                <a:sysClr val="windowText" lastClr="000000">
                  <a:hueOff val="0"/>
                  <a:satOff val="0"/>
                  <a:lumOff val="0"/>
                  <a:alphaOff val="0"/>
                </a:sysClr>
              </a:solidFill>
              <a:latin typeface="Calibri"/>
              <a:ea typeface="+mn-ea"/>
              <a:cs typeface="+mn-cs"/>
            </a:rPr>
            <a:t>PDE generates internal snapshot.</a:t>
          </a:r>
        </a:p>
        <a:p>
          <a:r>
            <a:rPr lang="en-US" sz="1800" dirty="0">
              <a:solidFill>
                <a:sysClr val="windowText" lastClr="000000">
                  <a:hueOff val="0"/>
                  <a:satOff val="0"/>
                  <a:lumOff val="0"/>
                  <a:alphaOff val="0"/>
                </a:sysClr>
              </a:solidFill>
              <a:latin typeface="Calibri"/>
              <a:ea typeface="+mn-ea"/>
              <a:cs typeface="+mn-cs"/>
            </a:rPr>
            <a:t>No changes can be made after this time!</a:t>
          </a:r>
        </a:p>
      </dgm:t>
    </dgm:pt>
    <dgm:pt modelId="{80160D21-4EEF-4515-99CE-FA29C3E52676}" type="parTrans" cxnId="{B45955E4-6ED6-4B68-BA51-78D52F3BC023}">
      <dgm:prSet/>
      <dgm:spPr/>
      <dgm:t>
        <a:bodyPr/>
        <a:lstStyle/>
        <a:p>
          <a:endParaRPr lang="en-US"/>
        </a:p>
      </dgm:t>
    </dgm:pt>
    <dgm:pt modelId="{2524C374-0342-4BD0-ACDF-329D0783E49B}" type="sibTrans" cxnId="{B45955E4-6ED6-4B68-BA51-78D52F3BC023}">
      <dgm:prSet/>
      <dgm:spPr/>
      <dgm:t>
        <a:bodyPr/>
        <a:lstStyle/>
        <a:p>
          <a:endParaRPr lang="en-US"/>
        </a:p>
      </dgm:t>
    </dgm:pt>
    <dgm:pt modelId="{C5FE3114-69A9-4F4F-94A7-D62945C33851}">
      <dgm:prSet phldrT="[Text]" custT="1"/>
      <dgm:spPr>
        <a:xfrm>
          <a:off x="2696308" y="1045624"/>
          <a:ext cx="1570323" cy="2434713"/>
        </a:xfr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gm:spPr>
      <dgm:t>
        <a:bodyPr/>
        <a:lstStyle/>
        <a:p>
          <a:pPr algn="l"/>
          <a:r>
            <a:rPr lang="en-US" sz="1800" dirty="0">
              <a:solidFill>
                <a:sysClr val="windowText" lastClr="000000">
                  <a:hueOff val="0"/>
                  <a:satOff val="0"/>
                  <a:lumOff val="0"/>
                  <a:alphaOff val="0"/>
                </a:sysClr>
              </a:solidFill>
              <a:latin typeface="Calibri"/>
              <a:ea typeface="+mn-ea"/>
              <a:cs typeface="+mn-cs"/>
            </a:rPr>
            <a:t>LEAs upload templates and ensure that data passes the DQE checks</a:t>
          </a:r>
        </a:p>
        <a:p>
          <a:pPr algn="l"/>
          <a:endParaRPr lang="en-US" sz="500" dirty="0">
            <a:solidFill>
              <a:sysClr val="windowText" lastClr="000000">
                <a:hueOff val="0"/>
                <a:satOff val="0"/>
                <a:lumOff val="0"/>
                <a:alphaOff val="0"/>
              </a:sysClr>
            </a:solidFill>
            <a:latin typeface="Calibri"/>
            <a:ea typeface="+mn-ea"/>
            <a:cs typeface="+mn-cs"/>
          </a:endParaRPr>
        </a:p>
        <a:p>
          <a:pPr algn="l"/>
          <a:r>
            <a:rPr lang="en-US" sz="1800" dirty="0">
              <a:solidFill>
                <a:sysClr val="windowText" lastClr="000000">
                  <a:hueOff val="0"/>
                  <a:satOff val="0"/>
                  <a:lumOff val="0"/>
                  <a:alphaOff val="0"/>
                </a:sysClr>
              </a:solidFill>
              <a:latin typeface="Calibri"/>
              <a:ea typeface="+mn-ea"/>
              <a:cs typeface="+mn-cs"/>
            </a:rPr>
            <a:t>LEAs use pre-snapshot reports to ensure data accuracy.</a:t>
          </a:r>
        </a:p>
      </dgm:t>
    </dgm:pt>
    <dgm:pt modelId="{65F5A413-2199-45A7-80A0-D7D98BC4635D}" type="parTrans" cxnId="{02C91525-A51E-46A4-B5C7-D1EBB5426951}">
      <dgm:prSet/>
      <dgm:spPr/>
      <dgm:t>
        <a:bodyPr/>
        <a:lstStyle/>
        <a:p>
          <a:endParaRPr lang="en-US"/>
        </a:p>
      </dgm:t>
    </dgm:pt>
    <dgm:pt modelId="{79482B63-18A6-42A4-8918-0B4ED8357EE9}" type="sibTrans" cxnId="{02C91525-A51E-46A4-B5C7-D1EBB5426951}">
      <dgm:prSet/>
      <dgm:spPr/>
      <dgm:t>
        <a:bodyPr/>
        <a:lstStyle/>
        <a:p>
          <a:endParaRPr lang="en-US"/>
        </a:p>
      </dgm:t>
    </dgm:pt>
    <dgm:pt modelId="{E454FDC7-369E-4546-8DC4-C09EB2622A96}" type="pres">
      <dgm:prSet presAssocID="{A2886D46-CE9A-400C-B3DB-338423B8DB7B}" presName="Name0" presStyleCnt="0">
        <dgm:presLayoutVars>
          <dgm:dir/>
          <dgm:resizeHandles val="exact"/>
        </dgm:presLayoutVars>
      </dgm:prSet>
      <dgm:spPr/>
    </dgm:pt>
    <dgm:pt modelId="{EDB6E9AA-8152-45FE-B0F2-961767565EBB}" type="pres">
      <dgm:prSet presAssocID="{84899E4C-7B9A-4C6B-80F8-1BFC5EDBBB58}" presName="composite" presStyleCnt="0"/>
      <dgm:spPr/>
    </dgm:pt>
    <dgm:pt modelId="{DBA08792-7D07-4D36-BB3E-E5A27D3EEE39}" type="pres">
      <dgm:prSet presAssocID="{84899E4C-7B9A-4C6B-80F8-1BFC5EDBBB58}" presName="bgChev" presStyleLbl="node1" presStyleIdx="0" presStyleCnt="3" custScaleX="118999" custScaleY="131019" custLinFactNeighborX="-4955"/>
      <dgm:spPr>
        <a:xfrm>
          <a:off x="3101" y="1703885"/>
          <a:ext cx="1904354" cy="809330"/>
        </a:xfrm>
        <a:prstGeom prst="chevron">
          <a:avLst>
            <a:gd name="adj" fmla="val 4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C19A9C82-F731-4415-B685-9ACD385258D5}" type="pres">
      <dgm:prSet presAssocID="{84899E4C-7B9A-4C6B-80F8-1BFC5EDBBB58}" presName="txNode" presStyleLbl="fgAcc1" presStyleIdx="0" presStyleCnt="3" custScaleX="112992" custScaleY="311675" custLinFactNeighborX="3190">
        <dgm:presLayoutVars>
          <dgm:bulletEnabled val="1"/>
        </dgm:presLayoutVars>
      </dgm:prSet>
      <dgm:spPr>
        <a:prstGeom prst="roundRect">
          <a:avLst>
            <a:gd name="adj" fmla="val 10000"/>
          </a:avLst>
        </a:prstGeom>
      </dgm:spPr>
    </dgm:pt>
    <dgm:pt modelId="{D5CF505F-6DE5-46C3-9452-96A62EDB56AE}" type="pres">
      <dgm:prSet presAssocID="{983A3683-8206-4C33-8E86-8EEA376DCD31}" presName="compositeSpace" presStyleCnt="0"/>
      <dgm:spPr/>
    </dgm:pt>
    <dgm:pt modelId="{84A13537-311D-4066-B96B-C206B3AF21FD}" type="pres">
      <dgm:prSet presAssocID="{C5FE3114-69A9-4F4F-94A7-D62945C33851}" presName="composite" presStyleCnt="0"/>
      <dgm:spPr/>
    </dgm:pt>
    <dgm:pt modelId="{1B08CE53-6914-4BF0-8DA2-F5EF8F37F4A9}" type="pres">
      <dgm:prSet presAssocID="{C5FE3114-69A9-4F4F-94A7-D62945C33851}" presName="bgChev" presStyleLbl="node1" presStyleIdx="1" presStyleCnt="3" custScaleX="118999" custScaleY="131019"/>
      <dgm:spPr>
        <a:xfrm>
          <a:off x="2227011" y="1703885"/>
          <a:ext cx="1904354" cy="809330"/>
        </a:xfrm>
        <a:prstGeom prst="chevron">
          <a:avLst>
            <a:gd name="adj" fmla="val 4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22A86030-A058-4CA9-8659-0AB3B975CBA8}" type="pres">
      <dgm:prSet presAssocID="{C5FE3114-69A9-4F4F-94A7-D62945C33851}" presName="txNode" presStyleLbl="fgAcc1" presStyleIdx="1" presStyleCnt="3" custScaleX="120562" custScaleY="499538" custLinFactNeighborX="-3361" custLinFactNeighborY="-6297">
        <dgm:presLayoutVars>
          <dgm:bulletEnabled val="1"/>
        </dgm:presLayoutVars>
      </dgm:prSet>
      <dgm:spPr>
        <a:prstGeom prst="roundRect">
          <a:avLst>
            <a:gd name="adj" fmla="val 10000"/>
          </a:avLst>
        </a:prstGeom>
      </dgm:spPr>
    </dgm:pt>
    <dgm:pt modelId="{B8D2F07E-9493-442F-AF77-51C434148DBF}" type="pres">
      <dgm:prSet presAssocID="{79482B63-18A6-42A4-8918-0B4ED8357EE9}" presName="compositeSpace" presStyleCnt="0"/>
      <dgm:spPr/>
    </dgm:pt>
    <dgm:pt modelId="{160B44D3-49EC-4535-A54E-2C693E2026E6}" type="pres">
      <dgm:prSet presAssocID="{032964E9-A076-4AB9-90BC-B9E44478A311}" presName="composite" presStyleCnt="0"/>
      <dgm:spPr/>
    </dgm:pt>
    <dgm:pt modelId="{D65EB81B-422F-465B-A3EA-1B86F310C1C6}" type="pres">
      <dgm:prSet presAssocID="{032964E9-A076-4AB9-90BC-B9E44478A311}" presName="bgChev" presStyleLbl="node1" presStyleIdx="2" presStyleCnt="3" custScaleX="118999" custScaleY="131019" custLinFactNeighborX="4191"/>
      <dgm:spPr>
        <a:xfrm>
          <a:off x="4316419" y="1703885"/>
          <a:ext cx="1904354" cy="809330"/>
        </a:xfrm>
        <a:prstGeom prst="chevron">
          <a:avLst>
            <a:gd name="adj" fmla="val 4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76FAF917-EE0E-4458-B589-A1682D8015C2}" type="pres">
      <dgm:prSet presAssocID="{032964E9-A076-4AB9-90BC-B9E44478A311}" presName="txNode" presStyleLbl="fgAcc1" presStyleIdx="2" presStyleCnt="3" custScaleX="100004" custScaleY="288427" custLinFactNeighborX="3054">
        <dgm:presLayoutVars>
          <dgm:bulletEnabled val="1"/>
        </dgm:presLayoutVars>
      </dgm:prSet>
      <dgm:spPr>
        <a:prstGeom prst="roundRect">
          <a:avLst>
            <a:gd name="adj" fmla="val 10000"/>
          </a:avLst>
        </a:prstGeom>
      </dgm:spPr>
    </dgm:pt>
  </dgm:ptLst>
  <dgm:cxnLst>
    <dgm:cxn modelId="{02C91525-A51E-46A4-B5C7-D1EBB5426951}" srcId="{A2886D46-CE9A-400C-B3DB-338423B8DB7B}" destId="{C5FE3114-69A9-4F4F-94A7-D62945C33851}" srcOrd="1" destOrd="0" parTransId="{65F5A413-2199-45A7-80A0-D7D98BC4635D}" sibTransId="{79482B63-18A6-42A4-8918-0B4ED8357EE9}"/>
    <dgm:cxn modelId="{89BA0D29-0E27-423B-9D69-451AA5B4A063}" srcId="{A2886D46-CE9A-400C-B3DB-338423B8DB7B}" destId="{84899E4C-7B9A-4C6B-80F8-1BFC5EDBBB58}" srcOrd="0" destOrd="0" parTransId="{7F0C54F4-9D8A-4784-A1DA-FF987F2FF1AB}" sibTransId="{983A3683-8206-4C33-8E86-8EEA376DCD31}"/>
    <dgm:cxn modelId="{F61D0840-9ADE-492E-9F08-BD76E39EDAB5}" type="presOf" srcId="{A2886D46-CE9A-400C-B3DB-338423B8DB7B}" destId="{E454FDC7-369E-4546-8DC4-C09EB2622A96}" srcOrd="0" destOrd="0" presId="urn:microsoft.com/office/officeart/2005/8/layout/chevronAccent+Icon"/>
    <dgm:cxn modelId="{58AB1C8D-85D1-4913-8DAC-9220BB2E380A}" type="presOf" srcId="{84899E4C-7B9A-4C6B-80F8-1BFC5EDBBB58}" destId="{C19A9C82-F731-4415-B685-9ACD385258D5}" srcOrd="0" destOrd="0" presId="urn:microsoft.com/office/officeart/2005/8/layout/chevronAccent+Icon"/>
    <dgm:cxn modelId="{714B52A5-E03C-4C8F-981B-E57CAA52A50E}" type="presOf" srcId="{C5FE3114-69A9-4F4F-94A7-D62945C33851}" destId="{22A86030-A058-4CA9-8659-0AB3B975CBA8}" srcOrd="0" destOrd="0" presId="urn:microsoft.com/office/officeart/2005/8/layout/chevronAccent+Icon"/>
    <dgm:cxn modelId="{503B5ED3-DEBF-4A9E-8340-E3009DB5225A}" type="presOf" srcId="{032964E9-A076-4AB9-90BC-B9E44478A311}" destId="{76FAF917-EE0E-4458-B589-A1682D8015C2}" srcOrd="0" destOrd="0" presId="urn:microsoft.com/office/officeart/2005/8/layout/chevronAccent+Icon"/>
    <dgm:cxn modelId="{B45955E4-6ED6-4B68-BA51-78D52F3BC023}" srcId="{A2886D46-CE9A-400C-B3DB-338423B8DB7B}" destId="{032964E9-A076-4AB9-90BC-B9E44478A311}" srcOrd="2" destOrd="0" parTransId="{80160D21-4EEF-4515-99CE-FA29C3E52676}" sibTransId="{2524C374-0342-4BD0-ACDF-329D0783E49B}"/>
    <dgm:cxn modelId="{0C709974-3E73-48DC-A7A9-C3C1658F685C}" type="presParOf" srcId="{E454FDC7-369E-4546-8DC4-C09EB2622A96}" destId="{EDB6E9AA-8152-45FE-B0F2-961767565EBB}" srcOrd="0" destOrd="0" presId="urn:microsoft.com/office/officeart/2005/8/layout/chevronAccent+Icon"/>
    <dgm:cxn modelId="{91F4EA2A-6A30-4471-BD8D-BFB7649688D8}" type="presParOf" srcId="{EDB6E9AA-8152-45FE-B0F2-961767565EBB}" destId="{DBA08792-7D07-4D36-BB3E-E5A27D3EEE39}" srcOrd="0" destOrd="0" presId="urn:microsoft.com/office/officeart/2005/8/layout/chevronAccent+Icon"/>
    <dgm:cxn modelId="{E6D4CAC0-D9D1-49F0-A7F1-3A81DA8AB594}" type="presParOf" srcId="{EDB6E9AA-8152-45FE-B0F2-961767565EBB}" destId="{C19A9C82-F731-4415-B685-9ACD385258D5}" srcOrd="1" destOrd="0" presId="urn:microsoft.com/office/officeart/2005/8/layout/chevronAccent+Icon"/>
    <dgm:cxn modelId="{DF99A914-0AB3-4E0E-A785-E34287F990AD}" type="presParOf" srcId="{E454FDC7-369E-4546-8DC4-C09EB2622A96}" destId="{D5CF505F-6DE5-46C3-9452-96A62EDB56AE}" srcOrd="1" destOrd="0" presId="urn:microsoft.com/office/officeart/2005/8/layout/chevronAccent+Icon"/>
    <dgm:cxn modelId="{6DDDD046-B9AF-4C66-BE2B-71CFA0B35CDE}" type="presParOf" srcId="{E454FDC7-369E-4546-8DC4-C09EB2622A96}" destId="{84A13537-311D-4066-B96B-C206B3AF21FD}" srcOrd="2" destOrd="0" presId="urn:microsoft.com/office/officeart/2005/8/layout/chevronAccent+Icon"/>
    <dgm:cxn modelId="{45F35987-04D2-4162-918A-D948E475BF8D}" type="presParOf" srcId="{84A13537-311D-4066-B96B-C206B3AF21FD}" destId="{1B08CE53-6914-4BF0-8DA2-F5EF8F37F4A9}" srcOrd="0" destOrd="0" presId="urn:microsoft.com/office/officeart/2005/8/layout/chevronAccent+Icon"/>
    <dgm:cxn modelId="{76913729-FBD3-4517-8538-49F72FD7B29F}" type="presParOf" srcId="{84A13537-311D-4066-B96B-C206B3AF21FD}" destId="{22A86030-A058-4CA9-8659-0AB3B975CBA8}" srcOrd="1" destOrd="0" presId="urn:microsoft.com/office/officeart/2005/8/layout/chevronAccent+Icon"/>
    <dgm:cxn modelId="{51289C1A-B0CE-4137-A236-14D8E222F5F9}" type="presParOf" srcId="{E454FDC7-369E-4546-8DC4-C09EB2622A96}" destId="{B8D2F07E-9493-442F-AF77-51C434148DBF}" srcOrd="3" destOrd="0" presId="urn:microsoft.com/office/officeart/2005/8/layout/chevronAccent+Icon"/>
    <dgm:cxn modelId="{C5967510-C008-4EAB-B731-2D841C3524C1}" type="presParOf" srcId="{E454FDC7-369E-4546-8DC4-C09EB2622A96}" destId="{160B44D3-49EC-4535-A54E-2C693E2026E6}" srcOrd="4" destOrd="0" presId="urn:microsoft.com/office/officeart/2005/8/layout/chevronAccent+Icon"/>
    <dgm:cxn modelId="{D6400694-00CD-4934-A9BE-C2A8C42DEF5E}" type="presParOf" srcId="{160B44D3-49EC-4535-A54E-2C693E2026E6}" destId="{D65EB81B-422F-465B-A3EA-1B86F310C1C6}" srcOrd="0" destOrd="0" presId="urn:microsoft.com/office/officeart/2005/8/layout/chevronAccent+Icon"/>
    <dgm:cxn modelId="{CAD02DE1-3E8B-4E1C-B9D6-AD7AA1E8C218}" type="presParOf" srcId="{160B44D3-49EC-4535-A54E-2C693E2026E6}" destId="{76FAF917-EE0E-4458-B589-A1682D8015C2}" srcOrd="1" destOrd="0" presId="urn:microsoft.com/office/officeart/2005/8/layout/chevronAccent+Icon"/>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1AEC9B9-3FC2-4BF9-A1ED-2C5642F3293C}" type="doc">
      <dgm:prSet loTypeId="urn:microsoft.com/office/officeart/2005/8/layout/funnel1" loCatId="process" qsTypeId="urn:microsoft.com/office/officeart/2005/8/quickstyle/simple1" qsCatId="simple" csTypeId="urn:microsoft.com/office/officeart/2005/8/colors/accent2_1" csCatId="accent2" phldr="1"/>
      <dgm:spPr/>
      <dgm:t>
        <a:bodyPr/>
        <a:lstStyle/>
        <a:p>
          <a:endParaRPr lang="en-US"/>
        </a:p>
      </dgm:t>
    </dgm:pt>
    <dgm:pt modelId="{917B1A64-BE17-4330-ADB9-B885934D7024}">
      <dgm:prSet phldrT="[Text]" custT="1"/>
      <dgm:spPr/>
      <dgm:t>
        <a:bodyPr/>
        <a:lstStyle/>
        <a:p>
          <a:r>
            <a:rPr lang="en-US" sz="1800" b="1" dirty="0">
              <a:latin typeface="Cambria" panose="02040503050406030204" pitchFamily="18" charset="0"/>
            </a:rPr>
            <a:t>No extensions</a:t>
          </a:r>
        </a:p>
      </dgm:t>
    </dgm:pt>
    <dgm:pt modelId="{66E94176-AFAD-41A7-97FB-B9C13A4F33B8}" type="parTrans" cxnId="{6106EBB4-F958-4258-8F4C-1BDC944B312E}">
      <dgm:prSet/>
      <dgm:spPr/>
      <dgm:t>
        <a:bodyPr/>
        <a:lstStyle/>
        <a:p>
          <a:endParaRPr lang="en-US"/>
        </a:p>
      </dgm:t>
    </dgm:pt>
    <dgm:pt modelId="{C711F1F4-9B47-48F2-B804-F3117EA1375D}" type="sibTrans" cxnId="{6106EBB4-F958-4258-8F4C-1BDC944B312E}">
      <dgm:prSet/>
      <dgm:spPr/>
      <dgm:t>
        <a:bodyPr/>
        <a:lstStyle/>
        <a:p>
          <a:endParaRPr lang="en-US"/>
        </a:p>
      </dgm:t>
    </dgm:pt>
    <dgm:pt modelId="{5AE7F940-86F0-4BF3-8973-E19DA7F3150E}">
      <dgm:prSet phldrT="[Text]" custT="1"/>
      <dgm:spPr/>
      <dgm:t>
        <a:bodyPr/>
        <a:lstStyle/>
        <a:p>
          <a:r>
            <a:rPr lang="en-US" sz="1800" b="1" dirty="0">
              <a:latin typeface="Cambria" panose="02040503050406030204" pitchFamily="18" charset="0"/>
            </a:rPr>
            <a:t>No Corrections</a:t>
          </a:r>
        </a:p>
      </dgm:t>
    </dgm:pt>
    <dgm:pt modelId="{96A0DB15-2402-4020-AFFA-6EFFD31893AA}" type="parTrans" cxnId="{C3C479FB-37CF-4682-ADD5-659E03D64C78}">
      <dgm:prSet/>
      <dgm:spPr/>
      <dgm:t>
        <a:bodyPr/>
        <a:lstStyle/>
        <a:p>
          <a:endParaRPr lang="en-US"/>
        </a:p>
      </dgm:t>
    </dgm:pt>
    <dgm:pt modelId="{8A59F4FA-C66B-4185-B716-680AB12DDAC6}" type="sibTrans" cxnId="{C3C479FB-37CF-4682-ADD5-659E03D64C78}">
      <dgm:prSet/>
      <dgm:spPr/>
      <dgm:t>
        <a:bodyPr/>
        <a:lstStyle/>
        <a:p>
          <a:endParaRPr lang="en-US"/>
        </a:p>
      </dgm:t>
    </dgm:pt>
    <dgm:pt modelId="{37ADC82F-13E6-4DA9-A2F4-AFF61A03CB84}">
      <dgm:prSet phldrT="[Text]" custT="1"/>
      <dgm:spPr/>
      <dgm:t>
        <a:bodyPr/>
        <a:lstStyle/>
        <a:p>
          <a:r>
            <a:rPr lang="en-US" sz="2000" b="1" dirty="0">
              <a:latin typeface="Cambria" panose="02040503050406030204" pitchFamily="18" charset="0"/>
            </a:rPr>
            <a:t>No uploads</a:t>
          </a:r>
        </a:p>
      </dgm:t>
    </dgm:pt>
    <dgm:pt modelId="{A24F05F3-93D0-461E-8CF7-07B5EBE714F5}" type="parTrans" cxnId="{9F418537-C69E-4F4A-9D33-E6D2BFDB4FDC}">
      <dgm:prSet/>
      <dgm:spPr/>
      <dgm:t>
        <a:bodyPr/>
        <a:lstStyle/>
        <a:p>
          <a:endParaRPr lang="en-US"/>
        </a:p>
      </dgm:t>
    </dgm:pt>
    <dgm:pt modelId="{24EE0DB7-BE21-4895-968A-73A205CFDD1F}" type="sibTrans" cxnId="{9F418537-C69E-4F4A-9D33-E6D2BFDB4FDC}">
      <dgm:prSet/>
      <dgm:spPr/>
      <dgm:t>
        <a:bodyPr/>
        <a:lstStyle/>
        <a:p>
          <a:endParaRPr lang="en-US"/>
        </a:p>
      </dgm:t>
    </dgm:pt>
    <dgm:pt modelId="{5AA27BB5-37A8-4193-B169-32ECB48143CA}">
      <dgm:prSet phldrT="[Text]" custT="1"/>
      <dgm:spPr/>
      <dgm:t>
        <a:bodyPr/>
        <a:lstStyle/>
        <a:p>
          <a:r>
            <a:rPr lang="en-US" sz="2800" b="1" dirty="0">
              <a:latin typeface="Cambria" panose="02040503050406030204" pitchFamily="18" charset="0"/>
            </a:rPr>
            <a:t>No changes can be made</a:t>
          </a:r>
        </a:p>
      </dgm:t>
    </dgm:pt>
    <dgm:pt modelId="{4ADC85B5-C22A-4B06-A717-6804D252D5B0}" type="sibTrans" cxnId="{142C48A4-13E6-45DE-90E5-D0FC72E8DEC5}">
      <dgm:prSet/>
      <dgm:spPr/>
      <dgm:t>
        <a:bodyPr/>
        <a:lstStyle/>
        <a:p>
          <a:endParaRPr lang="en-US"/>
        </a:p>
      </dgm:t>
    </dgm:pt>
    <dgm:pt modelId="{CC8D6BBB-3ADE-42FC-BFDB-325EA4D2AE19}" type="parTrans" cxnId="{142C48A4-13E6-45DE-90E5-D0FC72E8DEC5}">
      <dgm:prSet/>
      <dgm:spPr/>
      <dgm:t>
        <a:bodyPr/>
        <a:lstStyle/>
        <a:p>
          <a:endParaRPr lang="en-US"/>
        </a:p>
      </dgm:t>
    </dgm:pt>
    <dgm:pt modelId="{7DDFEEB6-3A90-4B08-8DD9-6897A9DA1AD9}" type="pres">
      <dgm:prSet presAssocID="{91AEC9B9-3FC2-4BF9-A1ED-2C5642F3293C}" presName="Name0" presStyleCnt="0">
        <dgm:presLayoutVars>
          <dgm:chMax val="4"/>
          <dgm:resizeHandles val="exact"/>
        </dgm:presLayoutVars>
      </dgm:prSet>
      <dgm:spPr/>
    </dgm:pt>
    <dgm:pt modelId="{BC2B038E-2D4E-48DF-B3A5-1C7DF71A9B8A}" type="pres">
      <dgm:prSet presAssocID="{91AEC9B9-3FC2-4BF9-A1ED-2C5642F3293C}" presName="ellipse" presStyleLbl="trBgShp" presStyleIdx="0" presStyleCnt="1"/>
      <dgm:spPr/>
    </dgm:pt>
    <dgm:pt modelId="{28F83C5A-FB20-4BDB-ACC6-CFEE75A5A0CD}" type="pres">
      <dgm:prSet presAssocID="{91AEC9B9-3FC2-4BF9-A1ED-2C5642F3293C}" presName="arrow1" presStyleLbl="fgShp" presStyleIdx="0" presStyleCnt="1" custLinFactNeighborY="20755"/>
      <dgm:spPr/>
    </dgm:pt>
    <dgm:pt modelId="{539282DB-2386-4324-B5B3-363C525A1A77}" type="pres">
      <dgm:prSet presAssocID="{91AEC9B9-3FC2-4BF9-A1ED-2C5642F3293C}" presName="rectangle" presStyleLbl="revTx" presStyleIdx="0" presStyleCnt="1" custScaleX="116866" custScaleY="119519" custLinFactNeighborY="-14408">
        <dgm:presLayoutVars>
          <dgm:bulletEnabled val="1"/>
        </dgm:presLayoutVars>
      </dgm:prSet>
      <dgm:spPr/>
    </dgm:pt>
    <dgm:pt modelId="{ACD532F1-B87F-40B8-8DE7-928BD1228FAA}" type="pres">
      <dgm:prSet presAssocID="{5AE7F940-86F0-4BF3-8973-E19DA7F3150E}" presName="item1" presStyleLbl="node1" presStyleIdx="0" presStyleCnt="3" custScaleX="116866" custScaleY="119519">
        <dgm:presLayoutVars>
          <dgm:bulletEnabled val="1"/>
        </dgm:presLayoutVars>
      </dgm:prSet>
      <dgm:spPr/>
    </dgm:pt>
    <dgm:pt modelId="{61354625-43D9-4422-98A5-BA73F1ED8AED}" type="pres">
      <dgm:prSet presAssocID="{37ADC82F-13E6-4DA9-A2F4-AFF61A03CB84}" presName="item2" presStyleLbl="node1" presStyleIdx="1" presStyleCnt="3" custScaleX="116866" custScaleY="119519">
        <dgm:presLayoutVars>
          <dgm:bulletEnabled val="1"/>
        </dgm:presLayoutVars>
      </dgm:prSet>
      <dgm:spPr/>
    </dgm:pt>
    <dgm:pt modelId="{F47E98AB-4334-4CDD-BA83-A56E7E90E394}" type="pres">
      <dgm:prSet presAssocID="{5AA27BB5-37A8-4193-B169-32ECB48143CA}" presName="item3" presStyleLbl="node1" presStyleIdx="2" presStyleCnt="3" custScaleX="116866" custScaleY="119519">
        <dgm:presLayoutVars>
          <dgm:bulletEnabled val="1"/>
        </dgm:presLayoutVars>
      </dgm:prSet>
      <dgm:spPr/>
    </dgm:pt>
    <dgm:pt modelId="{C72CD224-18B2-44FC-AB14-2698EBB56FAA}" type="pres">
      <dgm:prSet presAssocID="{91AEC9B9-3FC2-4BF9-A1ED-2C5642F3293C}" presName="funnel" presStyleLbl="trAlignAcc1" presStyleIdx="0" presStyleCnt="1" custLinFactNeighborX="-1464" custLinFactNeighborY="3832"/>
      <dgm:spPr/>
      <dgm:extLst>
        <a:ext uri="{E40237B7-FDA0-4F09-8148-C483321AD2D9}">
          <dgm14:cNvPr xmlns:dgm14="http://schemas.microsoft.com/office/drawing/2010/diagram" id="0" name="" descr="As a reminder, once the snapshot is taken, a file is prepared to be sent to the testing vendor. Since this is an internal snapshot, there is no corrections window.&#10;&#10;An internal snapshot freezes data at a point in time and that’s why PDE cannot give any extensions. &#10;&#10;If data is uploaded AFTER the internal snapshot, it will NOT be included in the file to the testing vendor, booklets will have to hand bubbled, and online test sessions will have to be uploaded manually, one student at a time. &#10;"/>
        </a:ext>
      </dgm:extLst>
    </dgm:pt>
  </dgm:ptLst>
  <dgm:cxnLst>
    <dgm:cxn modelId="{C66AD31C-6957-4D1B-8C5C-83453B93CAB9}" type="presOf" srcId="{917B1A64-BE17-4330-ADB9-B885934D7024}" destId="{F47E98AB-4334-4CDD-BA83-A56E7E90E394}" srcOrd="0" destOrd="0" presId="urn:microsoft.com/office/officeart/2005/8/layout/funnel1"/>
    <dgm:cxn modelId="{9F418537-C69E-4F4A-9D33-E6D2BFDB4FDC}" srcId="{91AEC9B9-3FC2-4BF9-A1ED-2C5642F3293C}" destId="{37ADC82F-13E6-4DA9-A2F4-AFF61A03CB84}" srcOrd="2" destOrd="0" parTransId="{A24F05F3-93D0-461E-8CF7-07B5EBE714F5}" sibTransId="{24EE0DB7-BE21-4895-968A-73A205CFDD1F}"/>
    <dgm:cxn modelId="{EDB4A46E-4769-48B7-8BC6-6B793068FE6E}" type="presOf" srcId="{37ADC82F-13E6-4DA9-A2F4-AFF61A03CB84}" destId="{ACD532F1-B87F-40B8-8DE7-928BD1228FAA}" srcOrd="0" destOrd="0" presId="urn:microsoft.com/office/officeart/2005/8/layout/funnel1"/>
    <dgm:cxn modelId="{A72D638B-82ED-416A-9566-ACF5621A0E98}" type="presOf" srcId="{5AE7F940-86F0-4BF3-8973-E19DA7F3150E}" destId="{61354625-43D9-4422-98A5-BA73F1ED8AED}" srcOrd="0" destOrd="0" presId="urn:microsoft.com/office/officeart/2005/8/layout/funnel1"/>
    <dgm:cxn modelId="{142C48A4-13E6-45DE-90E5-D0FC72E8DEC5}" srcId="{91AEC9B9-3FC2-4BF9-A1ED-2C5642F3293C}" destId="{5AA27BB5-37A8-4193-B169-32ECB48143CA}" srcOrd="3" destOrd="0" parTransId="{CC8D6BBB-3ADE-42FC-BFDB-325EA4D2AE19}" sibTransId="{4ADC85B5-C22A-4B06-A717-6804D252D5B0}"/>
    <dgm:cxn modelId="{57383FB1-5B0D-40A5-97FE-FD52F17A81BF}" type="presOf" srcId="{5AA27BB5-37A8-4193-B169-32ECB48143CA}" destId="{539282DB-2386-4324-B5B3-363C525A1A77}" srcOrd="0" destOrd="0" presId="urn:microsoft.com/office/officeart/2005/8/layout/funnel1"/>
    <dgm:cxn modelId="{A883F1B2-759A-4F3A-B117-71FEB3E4773A}" type="presOf" srcId="{91AEC9B9-3FC2-4BF9-A1ED-2C5642F3293C}" destId="{7DDFEEB6-3A90-4B08-8DD9-6897A9DA1AD9}" srcOrd="0" destOrd="0" presId="urn:microsoft.com/office/officeart/2005/8/layout/funnel1"/>
    <dgm:cxn modelId="{6106EBB4-F958-4258-8F4C-1BDC944B312E}" srcId="{91AEC9B9-3FC2-4BF9-A1ED-2C5642F3293C}" destId="{917B1A64-BE17-4330-ADB9-B885934D7024}" srcOrd="0" destOrd="0" parTransId="{66E94176-AFAD-41A7-97FB-B9C13A4F33B8}" sibTransId="{C711F1F4-9B47-48F2-B804-F3117EA1375D}"/>
    <dgm:cxn modelId="{C3C479FB-37CF-4682-ADD5-659E03D64C78}" srcId="{91AEC9B9-3FC2-4BF9-A1ED-2C5642F3293C}" destId="{5AE7F940-86F0-4BF3-8973-E19DA7F3150E}" srcOrd="1" destOrd="0" parTransId="{96A0DB15-2402-4020-AFFA-6EFFD31893AA}" sibTransId="{8A59F4FA-C66B-4185-B716-680AB12DDAC6}"/>
    <dgm:cxn modelId="{B198BC60-84B7-4E20-A38F-5B76A96160A9}" type="presParOf" srcId="{7DDFEEB6-3A90-4B08-8DD9-6897A9DA1AD9}" destId="{BC2B038E-2D4E-48DF-B3A5-1C7DF71A9B8A}" srcOrd="0" destOrd="0" presId="urn:microsoft.com/office/officeart/2005/8/layout/funnel1"/>
    <dgm:cxn modelId="{8A1F2174-354B-4C68-A324-455460C09968}" type="presParOf" srcId="{7DDFEEB6-3A90-4B08-8DD9-6897A9DA1AD9}" destId="{28F83C5A-FB20-4BDB-ACC6-CFEE75A5A0CD}" srcOrd="1" destOrd="0" presId="urn:microsoft.com/office/officeart/2005/8/layout/funnel1"/>
    <dgm:cxn modelId="{A4DE6B3A-50DB-4AD0-952F-DEEE67439A0C}" type="presParOf" srcId="{7DDFEEB6-3A90-4B08-8DD9-6897A9DA1AD9}" destId="{539282DB-2386-4324-B5B3-363C525A1A77}" srcOrd="2" destOrd="0" presId="urn:microsoft.com/office/officeart/2005/8/layout/funnel1"/>
    <dgm:cxn modelId="{0456F73E-1D39-4694-A39E-0DB13D7F9A2A}" type="presParOf" srcId="{7DDFEEB6-3A90-4B08-8DD9-6897A9DA1AD9}" destId="{ACD532F1-B87F-40B8-8DE7-928BD1228FAA}" srcOrd="3" destOrd="0" presId="urn:microsoft.com/office/officeart/2005/8/layout/funnel1"/>
    <dgm:cxn modelId="{AE5C5667-B020-404F-8277-CF02A04287AF}" type="presParOf" srcId="{7DDFEEB6-3A90-4B08-8DD9-6897A9DA1AD9}" destId="{61354625-43D9-4422-98A5-BA73F1ED8AED}" srcOrd="4" destOrd="0" presId="urn:microsoft.com/office/officeart/2005/8/layout/funnel1"/>
    <dgm:cxn modelId="{E7EDF769-B953-48D6-B389-8815C847550B}" type="presParOf" srcId="{7DDFEEB6-3A90-4B08-8DD9-6897A9DA1AD9}" destId="{F47E98AB-4334-4CDD-BA83-A56E7E90E394}" srcOrd="5" destOrd="0" presId="urn:microsoft.com/office/officeart/2005/8/layout/funnel1"/>
    <dgm:cxn modelId="{F226CF8C-E0A8-43F1-918F-1BBE1A89893F}" type="presParOf" srcId="{7DDFEEB6-3A90-4B08-8DD9-6897A9DA1AD9}" destId="{C72CD224-18B2-44FC-AB14-2698EBB56FAA}" srcOrd="6" destOrd="0" presId="urn:microsoft.com/office/officeart/2005/8/layout/funnel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7C66EA2-DDD0-4AC0-B646-FBB84AFB31D2}" type="doc">
      <dgm:prSet loTypeId="urn:microsoft.com/office/officeart/2005/8/layout/radial4" loCatId="relationship" qsTypeId="urn:microsoft.com/office/officeart/2005/8/quickstyle/simple1" qsCatId="simple" csTypeId="urn:microsoft.com/office/officeart/2005/8/colors/colorful2" csCatId="colorful" phldr="1"/>
      <dgm:spPr/>
      <dgm:t>
        <a:bodyPr/>
        <a:lstStyle/>
        <a:p>
          <a:endParaRPr lang="en-US"/>
        </a:p>
      </dgm:t>
    </dgm:pt>
    <dgm:pt modelId="{6A6B12D5-00AC-4B4F-9BBC-DE22339161DB}">
      <dgm:prSet phldrT="[Text]" custT="1"/>
      <dgm:spPr/>
      <dgm:t>
        <a:bodyPr/>
        <a:lstStyle/>
        <a:p>
          <a:r>
            <a:rPr lang="en-US" sz="2000" dirty="0">
              <a:latin typeface="Cambria" panose="02040503050406030204" pitchFamily="18" charset="0"/>
            </a:rPr>
            <a:t>First Name</a:t>
          </a:r>
        </a:p>
        <a:p>
          <a:r>
            <a:rPr lang="en-US" sz="2000" dirty="0">
              <a:latin typeface="Cambria" panose="02040503050406030204" pitchFamily="18" charset="0"/>
            </a:rPr>
            <a:t>Last Name</a:t>
          </a:r>
        </a:p>
        <a:p>
          <a:r>
            <a:rPr lang="en-US" sz="2000" dirty="0">
              <a:latin typeface="Cambria" panose="02040503050406030204" pitchFamily="18" charset="0"/>
            </a:rPr>
            <a:t>Birthdate</a:t>
          </a:r>
        </a:p>
        <a:p>
          <a:r>
            <a:rPr lang="en-US" sz="2000" dirty="0">
              <a:latin typeface="Cambria" panose="02040503050406030204" pitchFamily="18" charset="0"/>
            </a:rPr>
            <a:t>PAsecureID</a:t>
          </a:r>
        </a:p>
        <a:p>
          <a:r>
            <a:rPr lang="en-US" sz="2000" dirty="0">
              <a:latin typeface="Cambria" panose="02040503050406030204" pitchFamily="18" charset="0"/>
            </a:rPr>
            <a:t>Grade</a:t>
          </a:r>
        </a:p>
      </dgm:t>
    </dgm:pt>
    <dgm:pt modelId="{A8E5628C-8A29-42DA-8F0D-9524FBA69C0F}" type="parTrans" cxnId="{D7409D65-35FE-4867-BBB5-410B1F3723DD}">
      <dgm:prSet/>
      <dgm:spPr/>
      <dgm:t>
        <a:bodyPr/>
        <a:lstStyle/>
        <a:p>
          <a:endParaRPr lang="en-US" sz="1600">
            <a:latin typeface="Cambria" panose="02040503050406030204" pitchFamily="18" charset="0"/>
          </a:endParaRPr>
        </a:p>
      </dgm:t>
    </dgm:pt>
    <dgm:pt modelId="{1B36E627-F74D-4152-AB2E-0647119E517E}" type="sibTrans" cxnId="{D7409D65-35FE-4867-BBB5-410B1F3723DD}">
      <dgm:prSet/>
      <dgm:spPr/>
      <dgm:t>
        <a:bodyPr/>
        <a:lstStyle/>
        <a:p>
          <a:endParaRPr lang="en-US" sz="1600">
            <a:latin typeface="Cambria" panose="02040503050406030204" pitchFamily="18" charset="0"/>
          </a:endParaRPr>
        </a:p>
      </dgm:t>
    </dgm:pt>
    <dgm:pt modelId="{B965E156-1D55-45AD-90C2-6F2DBAA86474}">
      <dgm:prSet phldrT="[Text]" custT="1"/>
      <dgm:spPr/>
      <dgm:t>
        <a:bodyPr/>
        <a:lstStyle/>
        <a:p>
          <a:r>
            <a:rPr lang="en-US" sz="2000" dirty="0">
              <a:latin typeface="Cambria" panose="02040503050406030204" pitchFamily="18" charset="0"/>
            </a:rPr>
            <a:t>Student Demographics</a:t>
          </a:r>
        </a:p>
      </dgm:t>
    </dgm:pt>
    <dgm:pt modelId="{39CB4170-1F9C-432E-8D08-06446CA56F6E}" type="parTrans" cxnId="{F7EEC660-9864-4C88-80FA-D16997F90F2C}">
      <dgm:prSet/>
      <dgm:spPr/>
      <dgm:t>
        <a:bodyPr/>
        <a:lstStyle/>
        <a:p>
          <a:endParaRPr lang="en-US" sz="1600">
            <a:latin typeface="Cambria" panose="02040503050406030204" pitchFamily="18" charset="0"/>
          </a:endParaRPr>
        </a:p>
      </dgm:t>
    </dgm:pt>
    <dgm:pt modelId="{0061ABAD-52B2-4183-9631-138BE775E44E}" type="sibTrans" cxnId="{F7EEC660-9864-4C88-80FA-D16997F90F2C}">
      <dgm:prSet/>
      <dgm:spPr/>
      <dgm:t>
        <a:bodyPr/>
        <a:lstStyle/>
        <a:p>
          <a:endParaRPr lang="en-US" sz="1600">
            <a:latin typeface="Cambria" panose="02040503050406030204" pitchFamily="18" charset="0"/>
          </a:endParaRPr>
        </a:p>
      </dgm:t>
    </dgm:pt>
    <dgm:pt modelId="{4771C216-3546-4A20-8D5E-375BF358A421}">
      <dgm:prSet phldrT="[Text]" custT="1"/>
      <dgm:spPr/>
      <dgm:t>
        <a:bodyPr/>
        <a:lstStyle/>
        <a:p>
          <a:r>
            <a:rPr lang="en-US" sz="2000" dirty="0">
              <a:latin typeface="Cambria" panose="02040503050406030204" pitchFamily="18" charset="0"/>
            </a:rPr>
            <a:t>School Enrollment</a:t>
          </a:r>
        </a:p>
      </dgm:t>
    </dgm:pt>
    <dgm:pt modelId="{4E9DA560-3B15-4552-85A1-3CFEB6C20511}" type="parTrans" cxnId="{E37D0030-932A-424E-AE96-0CB99F9A9C86}">
      <dgm:prSet/>
      <dgm:spPr/>
      <dgm:t>
        <a:bodyPr/>
        <a:lstStyle/>
        <a:p>
          <a:endParaRPr lang="en-US" sz="1600">
            <a:latin typeface="Cambria" panose="02040503050406030204" pitchFamily="18" charset="0"/>
          </a:endParaRPr>
        </a:p>
      </dgm:t>
    </dgm:pt>
    <dgm:pt modelId="{279683E2-302F-4ED8-9B71-0E47AE736C89}" type="sibTrans" cxnId="{E37D0030-932A-424E-AE96-0CB99F9A9C86}">
      <dgm:prSet/>
      <dgm:spPr/>
      <dgm:t>
        <a:bodyPr/>
        <a:lstStyle/>
        <a:p>
          <a:endParaRPr lang="en-US" sz="1600">
            <a:latin typeface="Cambria" panose="02040503050406030204" pitchFamily="18" charset="0"/>
          </a:endParaRPr>
        </a:p>
      </dgm:t>
    </dgm:pt>
    <dgm:pt modelId="{76934683-0570-4B19-A0B8-962C810AA89E}">
      <dgm:prSet/>
      <dgm:spPr/>
      <dgm:t>
        <a:bodyPr/>
        <a:lstStyle/>
        <a:p>
          <a:endParaRPr lang="en-US" baseline="0" dirty="0"/>
        </a:p>
      </dgm:t>
    </dgm:pt>
    <dgm:pt modelId="{B489D44F-ADC3-4418-8619-223F33BDF318}" type="parTrans" cxnId="{25D6BED3-303D-4AC3-A289-8FB2B2C567E1}">
      <dgm:prSet/>
      <dgm:spPr/>
      <dgm:t>
        <a:bodyPr/>
        <a:lstStyle/>
        <a:p>
          <a:endParaRPr lang="en-US"/>
        </a:p>
      </dgm:t>
    </dgm:pt>
    <dgm:pt modelId="{569DA79D-BE82-4BBA-9CF7-DAC6B674DBBC}" type="sibTrans" cxnId="{25D6BED3-303D-4AC3-A289-8FB2B2C567E1}">
      <dgm:prSet/>
      <dgm:spPr/>
      <dgm:t>
        <a:bodyPr/>
        <a:lstStyle/>
        <a:p>
          <a:endParaRPr lang="en-US"/>
        </a:p>
      </dgm:t>
    </dgm:pt>
    <dgm:pt modelId="{46316E21-D4A5-4224-89BB-A938FD5DF996}">
      <dgm:prSet/>
      <dgm:spPr/>
    </dgm:pt>
    <dgm:pt modelId="{0CD0F234-E2EA-4B31-A49F-C59F640AD0D4}" type="parTrans" cxnId="{FB0E4BA1-6B4F-4B7C-9126-EF10460B9E03}">
      <dgm:prSet/>
      <dgm:spPr/>
      <dgm:t>
        <a:bodyPr/>
        <a:lstStyle/>
        <a:p>
          <a:endParaRPr lang="en-US"/>
        </a:p>
      </dgm:t>
    </dgm:pt>
    <dgm:pt modelId="{7AA39ACF-B953-48C7-A17C-E6EF17AD3013}" type="sibTrans" cxnId="{FB0E4BA1-6B4F-4B7C-9126-EF10460B9E03}">
      <dgm:prSet/>
      <dgm:spPr/>
      <dgm:t>
        <a:bodyPr/>
        <a:lstStyle/>
        <a:p>
          <a:endParaRPr lang="en-US"/>
        </a:p>
      </dgm:t>
    </dgm:pt>
    <dgm:pt modelId="{1B06F291-4D2C-4BDF-92B8-0AEF8B8846D5}">
      <dgm:prSet/>
      <dgm:spPr/>
      <dgm:t>
        <a:bodyPr/>
        <a:lstStyle/>
        <a:p>
          <a:endParaRPr lang="en-US" baseline="0" dirty="0"/>
        </a:p>
      </dgm:t>
    </dgm:pt>
    <dgm:pt modelId="{A2C885FD-BD95-4F10-838B-DF4160E2DC7E}" type="parTrans" cxnId="{E96EB1D8-37FF-4472-BB28-0D03D0F5216F}">
      <dgm:prSet/>
      <dgm:spPr/>
      <dgm:t>
        <a:bodyPr/>
        <a:lstStyle/>
        <a:p>
          <a:endParaRPr lang="en-US"/>
        </a:p>
      </dgm:t>
    </dgm:pt>
    <dgm:pt modelId="{66F33317-2907-47FD-A60A-C9220FC3838B}" type="sibTrans" cxnId="{E96EB1D8-37FF-4472-BB28-0D03D0F5216F}">
      <dgm:prSet/>
      <dgm:spPr/>
      <dgm:t>
        <a:bodyPr/>
        <a:lstStyle/>
        <a:p>
          <a:endParaRPr lang="en-US"/>
        </a:p>
      </dgm:t>
    </dgm:pt>
    <dgm:pt modelId="{49879ECC-FCFF-49DE-A74F-EAD84A0A3E3F}">
      <dgm:prSet/>
      <dgm:spPr/>
    </dgm:pt>
    <dgm:pt modelId="{C67C693D-6512-4D01-A640-97ADD9662655}" type="parTrans" cxnId="{82FFE69B-C3D4-422D-AF10-9961E92461D5}">
      <dgm:prSet/>
      <dgm:spPr/>
      <dgm:t>
        <a:bodyPr/>
        <a:lstStyle/>
        <a:p>
          <a:endParaRPr lang="en-US"/>
        </a:p>
      </dgm:t>
    </dgm:pt>
    <dgm:pt modelId="{76744826-C08D-4C82-AF5C-B84D1A7CDEA9}" type="sibTrans" cxnId="{82FFE69B-C3D4-422D-AF10-9961E92461D5}">
      <dgm:prSet/>
      <dgm:spPr/>
      <dgm:t>
        <a:bodyPr/>
        <a:lstStyle/>
        <a:p>
          <a:endParaRPr lang="en-US"/>
        </a:p>
      </dgm:t>
    </dgm:pt>
    <dgm:pt modelId="{3E4B3DF5-1760-4775-9E1A-3CE482C6C695}">
      <dgm:prSet/>
      <dgm:spPr/>
      <dgm:t>
        <a:bodyPr/>
        <a:lstStyle/>
        <a:p>
          <a:endParaRPr lang="en-US" baseline="0" dirty="0"/>
        </a:p>
      </dgm:t>
    </dgm:pt>
    <dgm:pt modelId="{63FD3E3D-6513-45AC-A6AA-CD3876EF6C32}" type="parTrans" cxnId="{BFE98CE4-9C64-4580-A8BD-E93BCA32255F}">
      <dgm:prSet/>
      <dgm:spPr/>
      <dgm:t>
        <a:bodyPr/>
        <a:lstStyle/>
        <a:p>
          <a:endParaRPr lang="en-US"/>
        </a:p>
      </dgm:t>
    </dgm:pt>
    <dgm:pt modelId="{7CA527C8-7979-41CD-B3AF-BEAB48F3638A}" type="sibTrans" cxnId="{BFE98CE4-9C64-4580-A8BD-E93BCA32255F}">
      <dgm:prSet/>
      <dgm:spPr/>
      <dgm:t>
        <a:bodyPr/>
        <a:lstStyle/>
        <a:p>
          <a:endParaRPr lang="en-US"/>
        </a:p>
      </dgm:t>
    </dgm:pt>
    <dgm:pt modelId="{297B4DE3-0E77-4B39-B478-5977EB574C65}">
      <dgm:prSet/>
      <dgm:spPr/>
    </dgm:pt>
    <dgm:pt modelId="{81D4076C-C095-40E1-B8EC-B838230C5B3A}" type="parTrans" cxnId="{5B6B5F19-210F-4B9A-9469-F3F39AAAA563}">
      <dgm:prSet/>
      <dgm:spPr/>
      <dgm:t>
        <a:bodyPr/>
        <a:lstStyle/>
        <a:p>
          <a:endParaRPr lang="en-US"/>
        </a:p>
      </dgm:t>
    </dgm:pt>
    <dgm:pt modelId="{B36DB02E-4143-4398-88A5-590A7A61D9FA}" type="sibTrans" cxnId="{5B6B5F19-210F-4B9A-9469-F3F39AAAA563}">
      <dgm:prSet/>
      <dgm:spPr/>
      <dgm:t>
        <a:bodyPr/>
        <a:lstStyle/>
        <a:p>
          <a:endParaRPr lang="en-US"/>
        </a:p>
      </dgm:t>
    </dgm:pt>
    <dgm:pt modelId="{4741E3CA-0C5C-45F8-BE46-23FE4C753A16}" type="pres">
      <dgm:prSet presAssocID="{B7C66EA2-DDD0-4AC0-B646-FBB84AFB31D2}" presName="cycle" presStyleCnt="0">
        <dgm:presLayoutVars>
          <dgm:chMax val="1"/>
          <dgm:dir/>
          <dgm:animLvl val="ctr"/>
          <dgm:resizeHandles val="exact"/>
        </dgm:presLayoutVars>
      </dgm:prSet>
      <dgm:spPr/>
    </dgm:pt>
    <dgm:pt modelId="{8BF55CAA-DD50-4475-B6AC-1BEAA74EEF1A}" type="pres">
      <dgm:prSet presAssocID="{6A6B12D5-00AC-4B4F-9BBC-DE22339161DB}" presName="centerShape" presStyleLbl="node0" presStyleIdx="0" presStyleCnt="1"/>
      <dgm:spPr/>
    </dgm:pt>
    <dgm:pt modelId="{2FF6BA2B-F94A-452B-90E3-79849BBE6B56}" type="pres">
      <dgm:prSet presAssocID="{39CB4170-1F9C-432E-8D08-06446CA56F6E}" presName="parTrans" presStyleLbl="bgSibTrans2D1" presStyleIdx="0" presStyleCnt="2"/>
      <dgm:spPr/>
    </dgm:pt>
    <dgm:pt modelId="{665CE081-9C18-42B1-B809-4C515DAB52A4}" type="pres">
      <dgm:prSet presAssocID="{B965E156-1D55-45AD-90C2-6F2DBAA86474}" presName="node" presStyleLbl="node1" presStyleIdx="0" presStyleCnt="2">
        <dgm:presLayoutVars>
          <dgm:bulletEnabled val="1"/>
        </dgm:presLayoutVars>
      </dgm:prSet>
      <dgm:spPr/>
    </dgm:pt>
    <dgm:pt modelId="{9BA1C319-097E-4B0C-BD04-CD8BA4625B3E}" type="pres">
      <dgm:prSet presAssocID="{4E9DA560-3B15-4552-85A1-3CFEB6C20511}" presName="parTrans" presStyleLbl="bgSibTrans2D1" presStyleIdx="1" presStyleCnt="2"/>
      <dgm:spPr/>
    </dgm:pt>
    <dgm:pt modelId="{618DA920-C02B-4E46-9DE5-F67B7865DCC7}" type="pres">
      <dgm:prSet presAssocID="{4771C216-3546-4A20-8D5E-375BF358A421}" presName="node" presStyleLbl="node1" presStyleIdx="1" presStyleCnt="2">
        <dgm:presLayoutVars>
          <dgm:bulletEnabled val="1"/>
        </dgm:presLayoutVars>
      </dgm:prSet>
      <dgm:spPr/>
    </dgm:pt>
  </dgm:ptLst>
  <dgm:cxnLst>
    <dgm:cxn modelId="{5B6B5F19-210F-4B9A-9469-F3F39AAAA563}" srcId="{B7C66EA2-DDD0-4AC0-B646-FBB84AFB31D2}" destId="{297B4DE3-0E77-4B39-B478-5977EB574C65}" srcOrd="6" destOrd="0" parTransId="{81D4076C-C095-40E1-B8EC-B838230C5B3A}" sibTransId="{B36DB02E-4143-4398-88A5-590A7A61D9FA}"/>
    <dgm:cxn modelId="{E37D0030-932A-424E-AE96-0CB99F9A9C86}" srcId="{6A6B12D5-00AC-4B4F-9BBC-DE22339161DB}" destId="{4771C216-3546-4A20-8D5E-375BF358A421}" srcOrd="1" destOrd="0" parTransId="{4E9DA560-3B15-4552-85A1-3CFEB6C20511}" sibTransId="{279683E2-302F-4ED8-9B71-0E47AE736C89}"/>
    <dgm:cxn modelId="{F7EEC660-9864-4C88-80FA-D16997F90F2C}" srcId="{6A6B12D5-00AC-4B4F-9BBC-DE22339161DB}" destId="{B965E156-1D55-45AD-90C2-6F2DBAA86474}" srcOrd="0" destOrd="0" parTransId="{39CB4170-1F9C-432E-8D08-06446CA56F6E}" sibTransId="{0061ABAD-52B2-4183-9631-138BE775E44E}"/>
    <dgm:cxn modelId="{BC12EC42-E672-4D8C-BC73-1BED7F5A2809}" type="presOf" srcId="{6A6B12D5-00AC-4B4F-9BBC-DE22339161DB}" destId="{8BF55CAA-DD50-4475-B6AC-1BEAA74EEF1A}" srcOrd="0" destOrd="0" presId="urn:microsoft.com/office/officeart/2005/8/layout/radial4"/>
    <dgm:cxn modelId="{D7409D65-35FE-4867-BBB5-410B1F3723DD}" srcId="{B7C66EA2-DDD0-4AC0-B646-FBB84AFB31D2}" destId="{6A6B12D5-00AC-4B4F-9BBC-DE22339161DB}" srcOrd="0" destOrd="0" parTransId="{A8E5628C-8A29-42DA-8F0D-9524FBA69C0F}" sibTransId="{1B36E627-F74D-4152-AB2E-0647119E517E}"/>
    <dgm:cxn modelId="{45700746-259A-4956-B36D-2A5D0F7C6429}" type="presOf" srcId="{4771C216-3546-4A20-8D5E-375BF358A421}" destId="{618DA920-C02B-4E46-9DE5-F67B7865DCC7}" srcOrd="0" destOrd="0" presId="urn:microsoft.com/office/officeart/2005/8/layout/radial4"/>
    <dgm:cxn modelId="{6CA9478D-5DE5-4BD0-A3F8-01002C468D44}" type="presOf" srcId="{B965E156-1D55-45AD-90C2-6F2DBAA86474}" destId="{665CE081-9C18-42B1-B809-4C515DAB52A4}" srcOrd="0" destOrd="0" presId="urn:microsoft.com/office/officeart/2005/8/layout/radial4"/>
    <dgm:cxn modelId="{0721DA98-1E9F-4F9C-B1D4-383BA38C9C64}" type="presOf" srcId="{39CB4170-1F9C-432E-8D08-06446CA56F6E}" destId="{2FF6BA2B-F94A-452B-90E3-79849BBE6B56}" srcOrd="0" destOrd="0" presId="urn:microsoft.com/office/officeart/2005/8/layout/radial4"/>
    <dgm:cxn modelId="{82FFE69B-C3D4-422D-AF10-9961E92461D5}" srcId="{B7C66EA2-DDD0-4AC0-B646-FBB84AFB31D2}" destId="{49879ECC-FCFF-49DE-A74F-EAD84A0A3E3F}" srcOrd="4" destOrd="0" parTransId="{C67C693D-6512-4D01-A640-97ADD9662655}" sibTransId="{76744826-C08D-4C82-AF5C-B84D1A7CDEA9}"/>
    <dgm:cxn modelId="{FB0E4BA1-6B4F-4B7C-9126-EF10460B9E03}" srcId="{B7C66EA2-DDD0-4AC0-B646-FBB84AFB31D2}" destId="{46316E21-D4A5-4224-89BB-A938FD5DF996}" srcOrd="2" destOrd="0" parTransId="{0CD0F234-E2EA-4B31-A49F-C59F640AD0D4}" sibTransId="{7AA39ACF-B953-48C7-A17C-E6EF17AD3013}"/>
    <dgm:cxn modelId="{25D6BED3-303D-4AC3-A289-8FB2B2C567E1}" srcId="{B7C66EA2-DDD0-4AC0-B646-FBB84AFB31D2}" destId="{76934683-0570-4B19-A0B8-962C810AA89E}" srcOrd="1" destOrd="0" parTransId="{B489D44F-ADC3-4418-8619-223F33BDF318}" sibTransId="{569DA79D-BE82-4BBA-9CF7-DAC6B674DBBC}"/>
    <dgm:cxn modelId="{C56022D6-A951-41DE-B35D-38DF8092B476}" type="presOf" srcId="{4E9DA560-3B15-4552-85A1-3CFEB6C20511}" destId="{9BA1C319-097E-4B0C-BD04-CD8BA4625B3E}" srcOrd="0" destOrd="0" presId="urn:microsoft.com/office/officeart/2005/8/layout/radial4"/>
    <dgm:cxn modelId="{E96EB1D8-37FF-4472-BB28-0D03D0F5216F}" srcId="{B7C66EA2-DDD0-4AC0-B646-FBB84AFB31D2}" destId="{1B06F291-4D2C-4BDF-92B8-0AEF8B8846D5}" srcOrd="3" destOrd="0" parTransId="{A2C885FD-BD95-4F10-838B-DF4160E2DC7E}" sibTransId="{66F33317-2907-47FD-A60A-C9220FC3838B}"/>
    <dgm:cxn modelId="{BFE98CE4-9C64-4580-A8BD-E93BCA32255F}" srcId="{B7C66EA2-DDD0-4AC0-B646-FBB84AFB31D2}" destId="{3E4B3DF5-1760-4775-9E1A-3CE482C6C695}" srcOrd="5" destOrd="0" parTransId="{63FD3E3D-6513-45AC-A6AA-CD3876EF6C32}" sibTransId="{7CA527C8-7979-41CD-B3AF-BEAB48F3638A}"/>
    <dgm:cxn modelId="{170B13EB-7CDA-46C3-8B5B-C8AD072117F4}" type="presOf" srcId="{B7C66EA2-DDD0-4AC0-B646-FBB84AFB31D2}" destId="{4741E3CA-0C5C-45F8-BE46-23FE4C753A16}" srcOrd="0" destOrd="0" presId="urn:microsoft.com/office/officeart/2005/8/layout/radial4"/>
    <dgm:cxn modelId="{9AEDC4AE-2280-4529-A55B-3EE59A5AF363}" type="presParOf" srcId="{4741E3CA-0C5C-45F8-BE46-23FE4C753A16}" destId="{8BF55CAA-DD50-4475-B6AC-1BEAA74EEF1A}" srcOrd="0" destOrd="0" presId="urn:microsoft.com/office/officeart/2005/8/layout/radial4"/>
    <dgm:cxn modelId="{391A0E9E-DB1B-4974-9C6D-7A6795F22DC3}" type="presParOf" srcId="{4741E3CA-0C5C-45F8-BE46-23FE4C753A16}" destId="{2FF6BA2B-F94A-452B-90E3-79849BBE6B56}" srcOrd="1" destOrd="0" presId="urn:microsoft.com/office/officeart/2005/8/layout/radial4"/>
    <dgm:cxn modelId="{FA53405D-F843-4731-8125-16E1F8701D23}" type="presParOf" srcId="{4741E3CA-0C5C-45F8-BE46-23FE4C753A16}" destId="{665CE081-9C18-42B1-B809-4C515DAB52A4}" srcOrd="2" destOrd="0" presId="urn:microsoft.com/office/officeart/2005/8/layout/radial4"/>
    <dgm:cxn modelId="{0D843D1C-D38E-4506-A479-A4D56BF69132}" type="presParOf" srcId="{4741E3CA-0C5C-45F8-BE46-23FE4C753A16}" destId="{9BA1C319-097E-4B0C-BD04-CD8BA4625B3E}" srcOrd="3" destOrd="0" presId="urn:microsoft.com/office/officeart/2005/8/layout/radial4"/>
    <dgm:cxn modelId="{C6F62066-FB80-44D2-9599-276A30407226}" type="presParOf" srcId="{4741E3CA-0C5C-45F8-BE46-23FE4C753A16}" destId="{618DA920-C02B-4E46-9DE5-F67B7865DCC7}" srcOrd="4" destOrd="0" presId="urn:microsoft.com/office/officeart/2005/8/layout/radial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BED611F-5282-40C3-A8B1-292D8BCFA7D8}" type="doc">
      <dgm:prSet loTypeId="urn:microsoft.com/office/officeart/2005/8/layout/venn3" loCatId="relationship" qsTypeId="urn:microsoft.com/office/officeart/2005/8/quickstyle/simple1" qsCatId="simple" csTypeId="urn:microsoft.com/office/officeart/2005/8/colors/colorful2" csCatId="colorful" phldr="1"/>
      <dgm:spPr/>
      <dgm:t>
        <a:bodyPr/>
        <a:lstStyle/>
        <a:p>
          <a:endParaRPr lang="en-US"/>
        </a:p>
      </dgm:t>
    </dgm:pt>
    <dgm:pt modelId="{ABBCCBF4-9A10-4136-A461-156480A14E99}">
      <dgm:prSet phldrT="[Text]"/>
      <dgm:spPr/>
      <dgm:t>
        <a:bodyPr/>
        <a:lstStyle/>
        <a:p>
          <a:r>
            <a:rPr lang="en-US" dirty="0">
              <a:solidFill>
                <a:schemeClr val="bg1">
                  <a:lumMod val="65000"/>
                </a:schemeClr>
              </a:solidFill>
              <a:latin typeface="Cambria" panose="02040503050406030204" pitchFamily="18" charset="0"/>
            </a:rPr>
            <a:t>Timeline and process</a:t>
          </a:r>
        </a:p>
      </dgm:t>
    </dgm:pt>
    <dgm:pt modelId="{086DA821-135D-40D3-9EA2-EF351CF50C53}" type="parTrans" cxnId="{4EF7CD84-885A-4887-90CA-CE00B998E6C9}">
      <dgm:prSet/>
      <dgm:spPr/>
      <dgm:t>
        <a:bodyPr/>
        <a:lstStyle/>
        <a:p>
          <a:endParaRPr lang="en-US"/>
        </a:p>
      </dgm:t>
    </dgm:pt>
    <dgm:pt modelId="{DF97D370-BD1A-48D3-A748-D733A1D64AD3}" type="sibTrans" cxnId="{4EF7CD84-885A-4887-90CA-CE00B998E6C9}">
      <dgm:prSet/>
      <dgm:spPr/>
      <dgm:t>
        <a:bodyPr/>
        <a:lstStyle/>
        <a:p>
          <a:endParaRPr lang="en-US"/>
        </a:p>
      </dgm:t>
    </dgm:pt>
    <dgm:pt modelId="{0DBC5475-A36F-44B8-99E6-8AB02E3F381D}">
      <dgm:prSet phldrT="[Text]"/>
      <dgm:spPr/>
      <dgm:t>
        <a:bodyPr/>
        <a:lstStyle/>
        <a:p>
          <a:r>
            <a:rPr lang="en-US" b="0" i="1" dirty="0">
              <a:solidFill>
                <a:schemeClr val="bg1">
                  <a:lumMod val="65000"/>
                </a:schemeClr>
              </a:solidFill>
              <a:latin typeface="Cambria" panose="02040503050406030204" pitchFamily="18" charset="0"/>
            </a:rPr>
            <a:t>Data collection details</a:t>
          </a:r>
          <a:endParaRPr lang="en-US" b="0" dirty="0">
            <a:solidFill>
              <a:schemeClr val="bg1">
                <a:lumMod val="65000"/>
              </a:schemeClr>
            </a:solidFill>
            <a:latin typeface="Cambria" panose="02040503050406030204" pitchFamily="18" charset="0"/>
          </a:endParaRPr>
        </a:p>
      </dgm:t>
    </dgm:pt>
    <dgm:pt modelId="{610BD229-ACD9-42A5-A9A7-DDA5D0003718}" type="parTrans" cxnId="{947514B6-D358-4823-98A1-3D085F269DA8}">
      <dgm:prSet/>
      <dgm:spPr/>
      <dgm:t>
        <a:bodyPr/>
        <a:lstStyle/>
        <a:p>
          <a:endParaRPr lang="en-US"/>
        </a:p>
      </dgm:t>
    </dgm:pt>
    <dgm:pt modelId="{AB8EFA32-C6E9-432C-BA45-3C4505E823F3}" type="sibTrans" cxnId="{947514B6-D358-4823-98A1-3D085F269DA8}">
      <dgm:prSet/>
      <dgm:spPr/>
      <dgm:t>
        <a:bodyPr/>
        <a:lstStyle/>
        <a:p>
          <a:endParaRPr lang="en-US"/>
        </a:p>
      </dgm:t>
    </dgm:pt>
    <dgm:pt modelId="{DC600E12-DBFB-42C1-A456-D68EB67D6B34}">
      <dgm:prSet phldrT="[Text]" custT="1"/>
      <dgm:spPr/>
      <dgm:t>
        <a:bodyPr/>
        <a:lstStyle/>
        <a:p>
          <a:r>
            <a:rPr lang="en-US" sz="2400" b="1" i="1" dirty="0">
              <a:latin typeface="Cambria" panose="02040503050406030204" pitchFamily="18" charset="0"/>
            </a:rPr>
            <a:t>Business Rules</a:t>
          </a:r>
        </a:p>
      </dgm:t>
    </dgm:pt>
    <dgm:pt modelId="{021F943A-BD68-4B30-B914-B71FB6DB6DDD}" type="parTrans" cxnId="{B0F3AB59-075E-4635-BD07-E3C7BAAD5351}">
      <dgm:prSet/>
      <dgm:spPr/>
      <dgm:t>
        <a:bodyPr/>
        <a:lstStyle/>
        <a:p>
          <a:endParaRPr lang="en-US"/>
        </a:p>
      </dgm:t>
    </dgm:pt>
    <dgm:pt modelId="{5A82F4F6-49DB-4D2D-B2A9-0DD326D01C05}" type="sibTrans" cxnId="{B0F3AB59-075E-4635-BD07-E3C7BAAD5351}">
      <dgm:prSet/>
      <dgm:spPr/>
      <dgm:t>
        <a:bodyPr/>
        <a:lstStyle/>
        <a:p>
          <a:endParaRPr lang="en-US"/>
        </a:p>
      </dgm:t>
    </dgm:pt>
    <dgm:pt modelId="{1710E1FD-2621-48B6-B464-10D663477F8C}">
      <dgm:prSet phldrT="[Text]"/>
      <dgm:spPr/>
      <dgm:t>
        <a:bodyPr/>
        <a:lstStyle/>
        <a:p>
          <a:r>
            <a:rPr lang="en-US" dirty="0">
              <a:solidFill>
                <a:schemeClr val="bg1">
                  <a:lumMod val="65000"/>
                </a:schemeClr>
              </a:solidFill>
              <a:latin typeface="Cambria" panose="02040503050406030204" pitchFamily="18" charset="0"/>
            </a:rPr>
            <a:t>Reports</a:t>
          </a:r>
        </a:p>
      </dgm:t>
    </dgm:pt>
    <dgm:pt modelId="{7FF73D18-5A07-4C3B-8506-B3ACF2BBACFA}" type="parTrans" cxnId="{898E369D-0835-45B3-B56E-2EBE5BED05AE}">
      <dgm:prSet/>
      <dgm:spPr/>
      <dgm:t>
        <a:bodyPr/>
        <a:lstStyle/>
        <a:p>
          <a:endParaRPr lang="en-US"/>
        </a:p>
      </dgm:t>
    </dgm:pt>
    <dgm:pt modelId="{CC49251B-EF7F-4A86-8E47-3ACD0405FE05}" type="sibTrans" cxnId="{898E369D-0835-45B3-B56E-2EBE5BED05AE}">
      <dgm:prSet/>
      <dgm:spPr/>
      <dgm:t>
        <a:bodyPr/>
        <a:lstStyle/>
        <a:p>
          <a:endParaRPr lang="en-US"/>
        </a:p>
      </dgm:t>
    </dgm:pt>
    <dgm:pt modelId="{60C048B9-7427-4682-8862-4A8F2D067DCA}" type="pres">
      <dgm:prSet presAssocID="{3BED611F-5282-40C3-A8B1-292D8BCFA7D8}" presName="Name0" presStyleCnt="0">
        <dgm:presLayoutVars>
          <dgm:dir/>
          <dgm:resizeHandles val="exact"/>
        </dgm:presLayoutVars>
      </dgm:prSet>
      <dgm:spPr/>
    </dgm:pt>
    <dgm:pt modelId="{3CA02497-A841-4052-807D-E5B8D47A58E7}" type="pres">
      <dgm:prSet presAssocID="{ABBCCBF4-9A10-4136-A461-156480A14E99}" presName="Name5" presStyleLbl="vennNode1" presStyleIdx="0" presStyleCnt="4">
        <dgm:presLayoutVars>
          <dgm:bulletEnabled val="1"/>
        </dgm:presLayoutVars>
      </dgm:prSet>
      <dgm:spPr/>
    </dgm:pt>
    <dgm:pt modelId="{EB2D04C4-8231-413B-98AD-01AAA3260AA4}" type="pres">
      <dgm:prSet presAssocID="{DF97D370-BD1A-48D3-A748-D733A1D64AD3}" presName="space" presStyleCnt="0"/>
      <dgm:spPr/>
    </dgm:pt>
    <dgm:pt modelId="{E0519EEE-2B4D-43DF-8793-135C2BEA6AD9}" type="pres">
      <dgm:prSet presAssocID="{0DBC5475-A36F-44B8-99E6-8AB02E3F381D}" presName="Name5" presStyleLbl="vennNode1" presStyleIdx="1" presStyleCnt="4">
        <dgm:presLayoutVars>
          <dgm:bulletEnabled val="1"/>
        </dgm:presLayoutVars>
      </dgm:prSet>
      <dgm:spPr/>
    </dgm:pt>
    <dgm:pt modelId="{695E7FF5-DA6B-4B37-84ED-A4A2E449A3AF}" type="pres">
      <dgm:prSet presAssocID="{AB8EFA32-C6E9-432C-BA45-3C4505E823F3}" presName="space" presStyleCnt="0"/>
      <dgm:spPr/>
    </dgm:pt>
    <dgm:pt modelId="{9D51573B-0B28-42AD-910A-A7B46A813C8C}" type="pres">
      <dgm:prSet presAssocID="{DC600E12-DBFB-42C1-A456-D68EB67D6B34}" presName="Name5" presStyleLbl="vennNode1" presStyleIdx="2" presStyleCnt="4">
        <dgm:presLayoutVars>
          <dgm:bulletEnabled val="1"/>
        </dgm:presLayoutVars>
      </dgm:prSet>
      <dgm:spPr/>
    </dgm:pt>
    <dgm:pt modelId="{29931781-75B4-43DF-A3A6-33EFAFD59AE1}" type="pres">
      <dgm:prSet presAssocID="{5A82F4F6-49DB-4D2D-B2A9-0DD326D01C05}" presName="space" presStyleCnt="0"/>
      <dgm:spPr/>
    </dgm:pt>
    <dgm:pt modelId="{4C55992E-623D-4D7C-826A-09FC07D09763}" type="pres">
      <dgm:prSet presAssocID="{1710E1FD-2621-48B6-B464-10D663477F8C}" presName="Name5" presStyleLbl="vennNode1" presStyleIdx="3" presStyleCnt="4">
        <dgm:presLayoutVars>
          <dgm:bulletEnabled val="1"/>
        </dgm:presLayoutVars>
      </dgm:prSet>
      <dgm:spPr/>
    </dgm:pt>
  </dgm:ptLst>
  <dgm:cxnLst>
    <dgm:cxn modelId="{B0F3AB59-075E-4635-BD07-E3C7BAAD5351}" srcId="{3BED611F-5282-40C3-A8B1-292D8BCFA7D8}" destId="{DC600E12-DBFB-42C1-A456-D68EB67D6B34}" srcOrd="2" destOrd="0" parTransId="{021F943A-BD68-4B30-B914-B71FB6DB6DDD}" sibTransId="{5A82F4F6-49DB-4D2D-B2A9-0DD326D01C05}"/>
    <dgm:cxn modelId="{AFBD0E82-F383-472D-A5E8-B37DA288A2C4}" type="presOf" srcId="{0DBC5475-A36F-44B8-99E6-8AB02E3F381D}" destId="{E0519EEE-2B4D-43DF-8793-135C2BEA6AD9}" srcOrd="0" destOrd="0" presId="urn:microsoft.com/office/officeart/2005/8/layout/venn3"/>
    <dgm:cxn modelId="{4EF7CD84-885A-4887-90CA-CE00B998E6C9}" srcId="{3BED611F-5282-40C3-A8B1-292D8BCFA7D8}" destId="{ABBCCBF4-9A10-4136-A461-156480A14E99}" srcOrd="0" destOrd="0" parTransId="{086DA821-135D-40D3-9EA2-EF351CF50C53}" sibTransId="{DF97D370-BD1A-48D3-A748-D733A1D64AD3}"/>
    <dgm:cxn modelId="{05B2B287-F963-4165-8308-323060C71E72}" type="presOf" srcId="{ABBCCBF4-9A10-4136-A461-156480A14E99}" destId="{3CA02497-A841-4052-807D-E5B8D47A58E7}" srcOrd="0" destOrd="0" presId="urn:microsoft.com/office/officeart/2005/8/layout/venn3"/>
    <dgm:cxn modelId="{898E369D-0835-45B3-B56E-2EBE5BED05AE}" srcId="{3BED611F-5282-40C3-A8B1-292D8BCFA7D8}" destId="{1710E1FD-2621-48B6-B464-10D663477F8C}" srcOrd="3" destOrd="0" parTransId="{7FF73D18-5A07-4C3B-8506-B3ACF2BBACFA}" sibTransId="{CC49251B-EF7F-4A86-8E47-3ACD0405FE05}"/>
    <dgm:cxn modelId="{6A6CCAAC-ADEC-4131-8243-B51531341F77}" type="presOf" srcId="{DC600E12-DBFB-42C1-A456-D68EB67D6B34}" destId="{9D51573B-0B28-42AD-910A-A7B46A813C8C}" srcOrd="0" destOrd="0" presId="urn:microsoft.com/office/officeart/2005/8/layout/venn3"/>
    <dgm:cxn modelId="{947514B6-D358-4823-98A1-3D085F269DA8}" srcId="{3BED611F-5282-40C3-A8B1-292D8BCFA7D8}" destId="{0DBC5475-A36F-44B8-99E6-8AB02E3F381D}" srcOrd="1" destOrd="0" parTransId="{610BD229-ACD9-42A5-A9A7-DDA5D0003718}" sibTransId="{AB8EFA32-C6E9-432C-BA45-3C4505E823F3}"/>
    <dgm:cxn modelId="{37B05CE8-D406-4B3F-9051-934EBE1052B2}" type="presOf" srcId="{3BED611F-5282-40C3-A8B1-292D8BCFA7D8}" destId="{60C048B9-7427-4682-8862-4A8F2D067DCA}" srcOrd="0" destOrd="0" presId="urn:microsoft.com/office/officeart/2005/8/layout/venn3"/>
    <dgm:cxn modelId="{664194F6-7B72-44CF-82A9-FF51415D9709}" type="presOf" srcId="{1710E1FD-2621-48B6-B464-10D663477F8C}" destId="{4C55992E-623D-4D7C-826A-09FC07D09763}" srcOrd="0" destOrd="0" presId="urn:microsoft.com/office/officeart/2005/8/layout/venn3"/>
    <dgm:cxn modelId="{AE4EC4A0-CEDB-49CC-8D83-A28F7C8C8EA5}" type="presParOf" srcId="{60C048B9-7427-4682-8862-4A8F2D067DCA}" destId="{3CA02497-A841-4052-807D-E5B8D47A58E7}" srcOrd="0" destOrd="0" presId="urn:microsoft.com/office/officeart/2005/8/layout/venn3"/>
    <dgm:cxn modelId="{4B2D3D88-4C18-4440-BD84-98FEA50B07F5}" type="presParOf" srcId="{60C048B9-7427-4682-8862-4A8F2D067DCA}" destId="{EB2D04C4-8231-413B-98AD-01AAA3260AA4}" srcOrd="1" destOrd="0" presId="urn:microsoft.com/office/officeart/2005/8/layout/venn3"/>
    <dgm:cxn modelId="{6CC29696-AD16-44FE-A4F6-878373551B86}" type="presParOf" srcId="{60C048B9-7427-4682-8862-4A8F2D067DCA}" destId="{E0519EEE-2B4D-43DF-8793-135C2BEA6AD9}" srcOrd="2" destOrd="0" presId="urn:microsoft.com/office/officeart/2005/8/layout/venn3"/>
    <dgm:cxn modelId="{1A879872-82CF-4A05-9CFA-3A00D35F79A5}" type="presParOf" srcId="{60C048B9-7427-4682-8862-4A8F2D067DCA}" destId="{695E7FF5-DA6B-4B37-84ED-A4A2E449A3AF}" srcOrd="3" destOrd="0" presId="urn:microsoft.com/office/officeart/2005/8/layout/venn3"/>
    <dgm:cxn modelId="{82E1003F-B51D-4CEF-9993-3FA9D805F409}" type="presParOf" srcId="{60C048B9-7427-4682-8862-4A8F2D067DCA}" destId="{9D51573B-0B28-42AD-910A-A7B46A813C8C}" srcOrd="4" destOrd="0" presId="urn:microsoft.com/office/officeart/2005/8/layout/venn3"/>
    <dgm:cxn modelId="{1E3799A7-9084-40D5-A38D-4065BD25E510}" type="presParOf" srcId="{60C048B9-7427-4682-8862-4A8F2D067DCA}" destId="{29931781-75B4-43DF-A3A6-33EFAFD59AE1}" srcOrd="5" destOrd="0" presId="urn:microsoft.com/office/officeart/2005/8/layout/venn3"/>
    <dgm:cxn modelId="{1715B226-6BB3-40E5-B942-7D7ED8CE4AB6}" type="presParOf" srcId="{60C048B9-7427-4682-8862-4A8F2D067DCA}" destId="{4C55992E-623D-4D7C-826A-09FC07D09763}" srcOrd="6" destOrd="0" presId="urn:microsoft.com/office/officeart/2005/8/layout/venn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A02497-A841-4052-807D-E5B8D47A58E7}">
      <dsp:nvSpPr>
        <dsp:cNvPr id="0" name=""/>
        <dsp:cNvSpPr/>
      </dsp:nvSpPr>
      <dsp:spPr>
        <a:xfrm>
          <a:off x="2416" y="814366"/>
          <a:ext cx="2424652" cy="2424652"/>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34290" rIns="133437" bIns="34290" numCol="1" spcCol="1270" anchor="ctr" anchorCtr="0">
          <a:noAutofit/>
        </a:bodyPr>
        <a:lstStyle/>
        <a:p>
          <a:pPr marL="0" lvl="0" indent="0" algn="ctr" defTabSz="1200150">
            <a:lnSpc>
              <a:spcPct val="90000"/>
            </a:lnSpc>
            <a:spcBef>
              <a:spcPct val="0"/>
            </a:spcBef>
            <a:spcAft>
              <a:spcPct val="35000"/>
            </a:spcAft>
            <a:buNone/>
          </a:pPr>
          <a:r>
            <a:rPr lang="en-US" sz="2700" kern="1200" dirty="0">
              <a:latin typeface="Cambria" panose="02040503050406030204" pitchFamily="18" charset="0"/>
            </a:rPr>
            <a:t>Timeline and process</a:t>
          </a:r>
        </a:p>
      </dsp:txBody>
      <dsp:txXfrm>
        <a:off x="357498" y="1169448"/>
        <a:ext cx="1714488" cy="1714488"/>
      </dsp:txXfrm>
    </dsp:sp>
    <dsp:sp modelId="{E0519EEE-2B4D-43DF-8793-135C2BEA6AD9}">
      <dsp:nvSpPr>
        <dsp:cNvPr id="0" name=""/>
        <dsp:cNvSpPr/>
      </dsp:nvSpPr>
      <dsp:spPr>
        <a:xfrm>
          <a:off x="1942138" y="814366"/>
          <a:ext cx="2424652" cy="2424652"/>
        </a:xfrm>
        <a:prstGeom prst="ellipse">
          <a:avLst/>
        </a:prstGeom>
        <a:solidFill>
          <a:schemeClr val="accent2">
            <a:alpha val="50000"/>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34290" rIns="133437" bIns="34290" numCol="1" spcCol="1270" anchor="ctr" anchorCtr="0">
          <a:noAutofit/>
        </a:bodyPr>
        <a:lstStyle/>
        <a:p>
          <a:pPr marL="0" lvl="0" indent="0" algn="ctr" defTabSz="1200150">
            <a:lnSpc>
              <a:spcPct val="90000"/>
            </a:lnSpc>
            <a:spcBef>
              <a:spcPct val="0"/>
            </a:spcBef>
            <a:spcAft>
              <a:spcPct val="35000"/>
            </a:spcAft>
            <a:buNone/>
          </a:pPr>
          <a:r>
            <a:rPr lang="en-US" sz="2700" kern="1200" dirty="0">
              <a:latin typeface="Cambria" panose="02040503050406030204" pitchFamily="18" charset="0"/>
            </a:rPr>
            <a:t>Data collection details</a:t>
          </a:r>
        </a:p>
      </dsp:txBody>
      <dsp:txXfrm>
        <a:off x="2297220" y="1169448"/>
        <a:ext cx="1714488" cy="1714488"/>
      </dsp:txXfrm>
    </dsp:sp>
    <dsp:sp modelId="{9D51573B-0B28-42AD-910A-A7B46A813C8C}">
      <dsp:nvSpPr>
        <dsp:cNvPr id="0" name=""/>
        <dsp:cNvSpPr/>
      </dsp:nvSpPr>
      <dsp:spPr>
        <a:xfrm>
          <a:off x="3881859" y="814366"/>
          <a:ext cx="2424652" cy="2424652"/>
        </a:xfrm>
        <a:prstGeom prst="ellipse">
          <a:avLst/>
        </a:prstGeom>
        <a:solidFill>
          <a:schemeClr val="accent2">
            <a:alpha val="50000"/>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34290" rIns="133437" bIns="34290" numCol="1" spcCol="1270" anchor="ctr" anchorCtr="0">
          <a:noAutofit/>
        </a:bodyPr>
        <a:lstStyle/>
        <a:p>
          <a:pPr marL="0" lvl="0" indent="0" algn="ctr" defTabSz="1200150">
            <a:lnSpc>
              <a:spcPct val="90000"/>
            </a:lnSpc>
            <a:spcBef>
              <a:spcPct val="0"/>
            </a:spcBef>
            <a:spcAft>
              <a:spcPct val="35000"/>
            </a:spcAft>
            <a:buNone/>
          </a:pPr>
          <a:r>
            <a:rPr lang="en-US" sz="2700" kern="1200" dirty="0">
              <a:latin typeface="Cambria" panose="02040503050406030204" pitchFamily="18" charset="0"/>
            </a:rPr>
            <a:t>Business Rules</a:t>
          </a:r>
        </a:p>
      </dsp:txBody>
      <dsp:txXfrm>
        <a:off x="4236941" y="1169448"/>
        <a:ext cx="1714488" cy="1714488"/>
      </dsp:txXfrm>
    </dsp:sp>
    <dsp:sp modelId="{4C55992E-623D-4D7C-826A-09FC07D09763}">
      <dsp:nvSpPr>
        <dsp:cNvPr id="0" name=""/>
        <dsp:cNvSpPr/>
      </dsp:nvSpPr>
      <dsp:spPr>
        <a:xfrm>
          <a:off x="5821581" y="814366"/>
          <a:ext cx="2424652" cy="2424652"/>
        </a:xfrm>
        <a:prstGeom prst="ellipse">
          <a:avLst/>
        </a:prstGeom>
        <a:solidFill>
          <a:schemeClr val="accent2">
            <a:alpha val="50000"/>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34290" rIns="133437" bIns="34290" numCol="1" spcCol="1270" anchor="ctr" anchorCtr="0">
          <a:noAutofit/>
        </a:bodyPr>
        <a:lstStyle/>
        <a:p>
          <a:pPr marL="0" lvl="0" indent="0" algn="ctr" defTabSz="1200150">
            <a:lnSpc>
              <a:spcPct val="90000"/>
            </a:lnSpc>
            <a:spcBef>
              <a:spcPct val="0"/>
            </a:spcBef>
            <a:spcAft>
              <a:spcPct val="35000"/>
            </a:spcAft>
            <a:buNone/>
          </a:pPr>
          <a:r>
            <a:rPr lang="en-US" sz="2700" kern="1200" dirty="0">
              <a:latin typeface="Cambria" panose="02040503050406030204" pitchFamily="18" charset="0"/>
            </a:rPr>
            <a:t>Reports</a:t>
          </a:r>
        </a:p>
      </dsp:txBody>
      <dsp:txXfrm>
        <a:off x="6176663" y="1169448"/>
        <a:ext cx="1714488" cy="171448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9446B8-C5DA-4197-9A69-5ADE2DA3679F}">
      <dsp:nvSpPr>
        <dsp:cNvPr id="0" name=""/>
        <dsp:cNvSpPr/>
      </dsp:nvSpPr>
      <dsp:spPr>
        <a:xfrm rot="5400000">
          <a:off x="-1984834" y="873091"/>
          <a:ext cx="5644083" cy="4722389"/>
        </a:xfrm>
        <a:prstGeom prst="blockArc">
          <a:avLst>
            <a:gd name="adj1" fmla="val 13500000"/>
            <a:gd name="adj2" fmla="val 18900000"/>
            <a:gd name="adj3" fmla="val 496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884D6E-1F3D-4A93-9DA5-BF4F7B1E5019}">
      <dsp:nvSpPr>
        <dsp:cNvPr id="0" name=""/>
        <dsp:cNvSpPr/>
      </dsp:nvSpPr>
      <dsp:spPr>
        <a:xfrm rot="16200000">
          <a:off x="2788097" y="1749113"/>
          <a:ext cx="3771168" cy="2946539"/>
        </a:xfrm>
        <a:prstGeom prst="blockArc">
          <a:avLst>
            <a:gd name="adj1" fmla="val 13500000"/>
            <a:gd name="adj2" fmla="val 18900000"/>
            <a:gd name="adj3" fmla="val 4960"/>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71B52F-8597-4562-8659-F3139F69E706}">
      <dsp:nvSpPr>
        <dsp:cNvPr id="0" name=""/>
        <dsp:cNvSpPr/>
      </dsp:nvSpPr>
      <dsp:spPr>
        <a:xfrm>
          <a:off x="3657610" y="874712"/>
          <a:ext cx="2584394" cy="1373858"/>
        </a:xfrm>
        <a:prstGeom prst="rect">
          <a:avLst/>
        </a:prstGeom>
        <a:noFill/>
        <a:ln w="38100">
          <a:solidFill>
            <a:schemeClr val="accent6">
              <a:lumMod val="75000"/>
            </a:schemeClr>
          </a:solid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Attributed to the CTCs, School/District or charter school</a:t>
          </a:r>
        </a:p>
      </dsp:txBody>
      <dsp:txXfrm>
        <a:off x="3657610" y="874712"/>
        <a:ext cx="2584394" cy="1373858"/>
      </dsp:txXfrm>
    </dsp:sp>
    <dsp:sp modelId="{3297A45B-F664-475C-A860-95C3F1D1577E}">
      <dsp:nvSpPr>
        <dsp:cNvPr id="0" name=""/>
        <dsp:cNvSpPr/>
      </dsp:nvSpPr>
      <dsp:spPr>
        <a:xfrm rot="5400000">
          <a:off x="3499519" y="1744635"/>
          <a:ext cx="3609074" cy="2955497"/>
        </a:xfrm>
        <a:prstGeom prst="blockArc">
          <a:avLst>
            <a:gd name="adj1" fmla="val 13500000"/>
            <a:gd name="adj2" fmla="val 18900000"/>
            <a:gd name="adj3" fmla="val 4960"/>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695355-B135-410D-9D60-669B61556622}">
      <dsp:nvSpPr>
        <dsp:cNvPr id="0" name=""/>
        <dsp:cNvSpPr/>
      </dsp:nvSpPr>
      <dsp:spPr>
        <a:xfrm rot="16200000">
          <a:off x="6556849" y="1749113"/>
          <a:ext cx="3446980" cy="2946539"/>
        </a:xfrm>
        <a:prstGeom prst="blockArc">
          <a:avLst>
            <a:gd name="adj1" fmla="val 13500000"/>
            <a:gd name="adj2" fmla="val 18900000"/>
            <a:gd name="adj3" fmla="val 496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DA8798C-D0ED-47FB-A8A7-46AC8AF1113B}">
      <dsp:nvSpPr>
        <dsp:cNvPr id="0" name=""/>
        <dsp:cNvSpPr/>
      </dsp:nvSpPr>
      <dsp:spPr>
        <a:xfrm>
          <a:off x="7301431" y="646111"/>
          <a:ext cx="1461573" cy="1684417"/>
        </a:xfrm>
        <a:prstGeom prst="rect">
          <a:avLst/>
        </a:prstGeom>
        <a:noFill/>
        <a:ln w="38100">
          <a:solidFill>
            <a:schemeClr val="accent6">
              <a:lumMod val="75000"/>
            </a:schemeClr>
          </a:solid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If reported by multiple school districts or charter schools</a:t>
          </a:r>
        </a:p>
      </dsp:txBody>
      <dsp:txXfrm>
        <a:off x="7301431" y="646111"/>
        <a:ext cx="1461573" cy="1684417"/>
      </dsp:txXfrm>
    </dsp:sp>
    <dsp:sp modelId="{BCC5CFB3-5A24-4703-948C-A10C24BB97B3}">
      <dsp:nvSpPr>
        <dsp:cNvPr id="0" name=""/>
        <dsp:cNvSpPr/>
      </dsp:nvSpPr>
      <dsp:spPr>
        <a:xfrm>
          <a:off x="3327124" y="2322517"/>
          <a:ext cx="2008043" cy="1894077"/>
        </a:xfrm>
        <a:prstGeom prst="ellipse">
          <a:avLst/>
        </a:prstGeom>
        <a:solidFill>
          <a:schemeClr val="accent3">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mbria" panose="02040503050406030204" pitchFamily="18" charset="0"/>
            </a:rPr>
            <a:t>IU, PRRI, </a:t>
          </a:r>
        </a:p>
        <a:p>
          <a:pPr marL="0" lvl="0" indent="0" algn="ctr" defTabSz="711200">
            <a:lnSpc>
              <a:spcPct val="90000"/>
            </a:lnSpc>
            <a:spcBef>
              <a:spcPct val="0"/>
            </a:spcBef>
            <a:spcAft>
              <a:spcPct val="35000"/>
            </a:spcAft>
            <a:buNone/>
          </a:pPr>
          <a:r>
            <a:rPr lang="en-US" sz="1600" kern="1200" dirty="0">
              <a:latin typeface="Cambria" panose="02040503050406030204" pitchFamily="18" charset="0"/>
            </a:rPr>
            <a:t>and APS, </a:t>
          </a:r>
        </a:p>
      </dsp:txBody>
      <dsp:txXfrm>
        <a:off x="3607527" y="2545869"/>
        <a:ext cx="1157790" cy="1447372"/>
      </dsp:txXfrm>
    </dsp:sp>
    <dsp:sp modelId="{976C178C-E992-45CA-9EEA-2049FFE16E54}">
      <dsp:nvSpPr>
        <dsp:cNvPr id="0" name=""/>
        <dsp:cNvSpPr/>
      </dsp:nvSpPr>
      <dsp:spPr>
        <a:xfrm>
          <a:off x="4763746" y="2375356"/>
          <a:ext cx="1789452" cy="1775954"/>
        </a:xfrm>
        <a:prstGeom prst="ellipse">
          <a:avLst/>
        </a:prstGeom>
        <a:solidFill>
          <a:schemeClr val="accent3">
            <a:alpha val="50000"/>
            <a:hueOff val="1607181"/>
            <a:satOff val="-2411"/>
            <a:lumOff val="-3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mbria" panose="02040503050406030204" pitchFamily="18" charset="0"/>
            </a:rPr>
            <a:t>Code 9999 </a:t>
          </a:r>
        </a:p>
        <a:p>
          <a:pPr marL="0" lvl="0" indent="0" algn="ctr" defTabSz="711200">
            <a:lnSpc>
              <a:spcPct val="90000"/>
            </a:lnSpc>
            <a:spcBef>
              <a:spcPct val="0"/>
            </a:spcBef>
            <a:spcAft>
              <a:spcPct val="35000"/>
            </a:spcAft>
            <a:buNone/>
          </a:pPr>
          <a:r>
            <a:rPr lang="en-US" sz="1600" kern="1200" dirty="0">
              <a:latin typeface="Cambria" panose="02040503050406030204" pitchFamily="18" charset="0"/>
            </a:rPr>
            <a:t>and </a:t>
          </a:r>
        </a:p>
        <a:p>
          <a:pPr marL="0" lvl="0" indent="0" algn="ctr" defTabSz="711200">
            <a:lnSpc>
              <a:spcPct val="90000"/>
            </a:lnSpc>
            <a:spcBef>
              <a:spcPct val="0"/>
            </a:spcBef>
            <a:spcAft>
              <a:spcPct val="35000"/>
            </a:spcAft>
            <a:buNone/>
          </a:pPr>
          <a:r>
            <a:rPr lang="en-US" sz="1600" kern="1200" dirty="0">
              <a:latin typeface="Cambria" panose="02040503050406030204" pitchFamily="18" charset="0"/>
            </a:rPr>
            <a:t>Code 0000</a:t>
          </a:r>
        </a:p>
      </dsp:txBody>
      <dsp:txXfrm>
        <a:off x="5271564" y="2584779"/>
        <a:ext cx="1031756" cy="1357107"/>
      </dsp:txXfrm>
    </dsp:sp>
    <dsp:sp modelId="{CCAE814B-ABCE-4268-B098-EB87DD256720}">
      <dsp:nvSpPr>
        <dsp:cNvPr id="0" name=""/>
        <dsp:cNvSpPr/>
      </dsp:nvSpPr>
      <dsp:spPr>
        <a:xfrm>
          <a:off x="0" y="1436721"/>
          <a:ext cx="1856373" cy="1729552"/>
        </a:xfrm>
        <a:prstGeom prst="ellipse">
          <a:avLst/>
        </a:prstGeom>
        <a:solidFill>
          <a:schemeClr val="accent3">
            <a:alpha val="50000"/>
            <a:hueOff val="3214361"/>
            <a:satOff val="-4823"/>
            <a:lumOff val="-78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latin typeface="Cambria" panose="02040503050406030204" pitchFamily="18" charset="0"/>
            </a:rPr>
            <a:t>Career Technical Centers</a:t>
          </a:r>
        </a:p>
      </dsp:txBody>
      <dsp:txXfrm>
        <a:off x="271860" y="1690008"/>
        <a:ext cx="1312653" cy="1222978"/>
      </dsp:txXfrm>
    </dsp:sp>
    <dsp:sp modelId="{E46E33F0-AF9C-499E-8F23-704C20DFA981}">
      <dsp:nvSpPr>
        <dsp:cNvPr id="0" name=""/>
        <dsp:cNvSpPr/>
      </dsp:nvSpPr>
      <dsp:spPr>
        <a:xfrm>
          <a:off x="190498" y="3082760"/>
          <a:ext cx="196580" cy="182760"/>
        </a:xfrm>
        <a:prstGeom prst="ellipse">
          <a:avLst/>
        </a:prstGeom>
        <a:solidFill>
          <a:schemeClr val="accent3">
            <a:alpha val="50000"/>
            <a:hueOff val="4821541"/>
            <a:satOff val="-7234"/>
            <a:lumOff val="-11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E1D3EF02-B848-4023-96A7-510F042489E8}">
      <dsp:nvSpPr>
        <dsp:cNvPr id="0" name=""/>
        <dsp:cNvSpPr/>
      </dsp:nvSpPr>
      <dsp:spPr>
        <a:xfrm>
          <a:off x="2140783" y="2068014"/>
          <a:ext cx="266806" cy="266631"/>
        </a:xfrm>
        <a:prstGeom prst="ellipse">
          <a:avLst/>
        </a:prstGeom>
        <a:solidFill>
          <a:schemeClr val="accent3">
            <a:alpha val="50000"/>
            <a:hueOff val="6428722"/>
            <a:satOff val="-9646"/>
            <a:lumOff val="-156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83AFD14-5348-48E6-8C4D-B8AD5975C074}">
      <dsp:nvSpPr>
        <dsp:cNvPr id="0" name=""/>
        <dsp:cNvSpPr/>
      </dsp:nvSpPr>
      <dsp:spPr>
        <a:xfrm>
          <a:off x="1096591" y="2352091"/>
          <a:ext cx="1750309" cy="1639309"/>
        </a:xfrm>
        <a:prstGeom prst="ellipse">
          <a:avLst/>
        </a:prstGeom>
        <a:solidFill>
          <a:schemeClr val="accent3">
            <a:alpha val="50000"/>
            <a:hueOff val="8035903"/>
            <a:satOff val="-12057"/>
            <a:lumOff val="-19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mbria" panose="02040503050406030204" pitchFamily="18" charset="0"/>
            </a:rPr>
            <a:t>School District</a:t>
          </a:r>
        </a:p>
      </dsp:txBody>
      <dsp:txXfrm>
        <a:off x="1352918" y="2592162"/>
        <a:ext cx="1237655" cy="1159167"/>
      </dsp:txXfrm>
    </dsp:sp>
    <dsp:sp modelId="{13A82354-F580-4E2B-B000-FDB905813441}">
      <dsp:nvSpPr>
        <dsp:cNvPr id="0" name=""/>
        <dsp:cNvSpPr/>
      </dsp:nvSpPr>
      <dsp:spPr>
        <a:xfrm>
          <a:off x="1985498" y="4172565"/>
          <a:ext cx="266806" cy="266631"/>
        </a:xfrm>
        <a:prstGeom prst="ellipse">
          <a:avLst/>
        </a:prstGeom>
        <a:solidFill>
          <a:schemeClr val="accent3">
            <a:alpha val="50000"/>
            <a:hueOff val="9643083"/>
            <a:satOff val="-14469"/>
            <a:lumOff val="-235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F8D6992-A55B-4A50-8389-171E398E9CCB}">
      <dsp:nvSpPr>
        <dsp:cNvPr id="0" name=""/>
        <dsp:cNvSpPr/>
      </dsp:nvSpPr>
      <dsp:spPr>
        <a:xfrm>
          <a:off x="0" y="3226412"/>
          <a:ext cx="1750309" cy="1639309"/>
        </a:xfrm>
        <a:prstGeom prst="ellipse">
          <a:avLst/>
        </a:prstGeom>
        <a:solidFill>
          <a:schemeClr val="accent3">
            <a:alpha val="50000"/>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mbria" panose="02040503050406030204" pitchFamily="18" charset="0"/>
            </a:rPr>
            <a:t>Charter School </a:t>
          </a:r>
        </a:p>
      </dsp:txBody>
      <dsp:txXfrm>
        <a:off x="256327" y="3466483"/>
        <a:ext cx="1237655" cy="1159167"/>
      </dsp:txXfrm>
    </dsp:sp>
    <dsp:sp modelId="{1EABD120-9EC6-4EEE-8C43-7A3EBD05F03E}">
      <dsp:nvSpPr>
        <dsp:cNvPr id="0" name=""/>
        <dsp:cNvSpPr/>
      </dsp:nvSpPr>
      <dsp:spPr>
        <a:xfrm>
          <a:off x="7042328" y="2398711"/>
          <a:ext cx="1720672" cy="1720361"/>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Cambria" panose="02040503050406030204" pitchFamily="18" charset="0"/>
            </a:rPr>
            <a:t>LEA with the most recent entry date in the School Enrollment template</a:t>
          </a:r>
        </a:p>
      </dsp:txBody>
      <dsp:txXfrm>
        <a:off x="7294315" y="2650652"/>
        <a:ext cx="1216698" cy="1216479"/>
      </dsp:txXfrm>
    </dsp:sp>
    <dsp:sp modelId="{A820C1D1-D5D0-47C9-BA28-D0E7A90DE99B}">
      <dsp:nvSpPr>
        <dsp:cNvPr id="0" name=""/>
        <dsp:cNvSpPr/>
      </dsp:nvSpPr>
      <dsp:spPr>
        <a:xfrm>
          <a:off x="187446" y="493714"/>
          <a:ext cx="2479552" cy="906389"/>
        </a:xfrm>
        <a:prstGeom prst="rect">
          <a:avLst/>
        </a:prstGeom>
        <a:noFill/>
        <a:ln w="38100">
          <a:solidFill>
            <a:schemeClr val="accent6">
              <a:lumMod val="75000"/>
            </a:schemeClr>
          </a:solid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Any of these LEA types can receive an attribution</a:t>
          </a:r>
        </a:p>
      </dsp:txBody>
      <dsp:txXfrm>
        <a:off x="187446" y="493714"/>
        <a:ext cx="2479552" cy="90638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A02497-A841-4052-807D-E5B8D47A58E7}">
      <dsp:nvSpPr>
        <dsp:cNvPr id="0" name=""/>
        <dsp:cNvSpPr/>
      </dsp:nvSpPr>
      <dsp:spPr>
        <a:xfrm>
          <a:off x="2416" y="814366"/>
          <a:ext cx="2424652" cy="2424652"/>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34290" rIns="133437" bIns="34290" numCol="1" spcCol="1270" anchor="ctr" anchorCtr="0">
          <a:noAutofit/>
        </a:bodyPr>
        <a:lstStyle/>
        <a:p>
          <a:pPr marL="0" lvl="0" indent="0" algn="ctr" defTabSz="1200150">
            <a:lnSpc>
              <a:spcPct val="90000"/>
            </a:lnSpc>
            <a:spcBef>
              <a:spcPct val="0"/>
            </a:spcBef>
            <a:spcAft>
              <a:spcPct val="35000"/>
            </a:spcAft>
            <a:buNone/>
          </a:pPr>
          <a:r>
            <a:rPr lang="en-US" sz="2700" kern="1200" dirty="0">
              <a:solidFill>
                <a:schemeClr val="bg1">
                  <a:lumMod val="65000"/>
                </a:schemeClr>
              </a:solidFill>
              <a:latin typeface="Cambria" panose="02040503050406030204" pitchFamily="18" charset="0"/>
            </a:rPr>
            <a:t>Timeline and Process</a:t>
          </a:r>
        </a:p>
      </dsp:txBody>
      <dsp:txXfrm>
        <a:off x="357498" y="1169448"/>
        <a:ext cx="1714488" cy="1714488"/>
      </dsp:txXfrm>
    </dsp:sp>
    <dsp:sp modelId="{E0519EEE-2B4D-43DF-8793-135C2BEA6AD9}">
      <dsp:nvSpPr>
        <dsp:cNvPr id="0" name=""/>
        <dsp:cNvSpPr/>
      </dsp:nvSpPr>
      <dsp:spPr>
        <a:xfrm>
          <a:off x="1942138" y="814366"/>
          <a:ext cx="2424652" cy="2424652"/>
        </a:xfrm>
        <a:prstGeom prst="ellipse">
          <a:avLst/>
        </a:prstGeom>
        <a:solidFill>
          <a:schemeClr val="accent2">
            <a:alpha val="50000"/>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34290" rIns="133437" bIns="34290" numCol="1" spcCol="1270" anchor="ctr" anchorCtr="0">
          <a:noAutofit/>
        </a:bodyPr>
        <a:lstStyle/>
        <a:p>
          <a:pPr marL="0" lvl="0" indent="0" algn="ctr" defTabSz="1200150">
            <a:lnSpc>
              <a:spcPct val="90000"/>
            </a:lnSpc>
            <a:spcBef>
              <a:spcPct val="0"/>
            </a:spcBef>
            <a:spcAft>
              <a:spcPct val="35000"/>
            </a:spcAft>
            <a:buNone/>
          </a:pPr>
          <a:r>
            <a:rPr lang="en-US" sz="2700" kern="1200" dirty="0">
              <a:solidFill>
                <a:schemeClr val="bg1">
                  <a:lumMod val="65000"/>
                </a:schemeClr>
              </a:solidFill>
              <a:latin typeface="Cambria" panose="02040503050406030204" pitchFamily="18" charset="0"/>
            </a:rPr>
            <a:t>Business rules</a:t>
          </a:r>
        </a:p>
      </dsp:txBody>
      <dsp:txXfrm>
        <a:off x="2297220" y="1169448"/>
        <a:ext cx="1714488" cy="1714488"/>
      </dsp:txXfrm>
    </dsp:sp>
    <dsp:sp modelId="{9D51573B-0B28-42AD-910A-A7B46A813C8C}">
      <dsp:nvSpPr>
        <dsp:cNvPr id="0" name=""/>
        <dsp:cNvSpPr/>
      </dsp:nvSpPr>
      <dsp:spPr>
        <a:xfrm>
          <a:off x="3881859" y="814366"/>
          <a:ext cx="2424652" cy="2424652"/>
        </a:xfrm>
        <a:prstGeom prst="ellipse">
          <a:avLst/>
        </a:prstGeom>
        <a:solidFill>
          <a:schemeClr val="accent2">
            <a:alpha val="50000"/>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34290" rIns="133437" bIns="34290" numCol="1" spcCol="1270" anchor="ctr" anchorCtr="0">
          <a:noAutofit/>
        </a:bodyPr>
        <a:lstStyle/>
        <a:p>
          <a:pPr marL="0" lvl="0" indent="0" algn="ctr" defTabSz="1200150">
            <a:lnSpc>
              <a:spcPct val="90000"/>
            </a:lnSpc>
            <a:spcBef>
              <a:spcPct val="0"/>
            </a:spcBef>
            <a:spcAft>
              <a:spcPct val="35000"/>
            </a:spcAft>
            <a:buNone/>
          </a:pPr>
          <a:r>
            <a:rPr lang="en-US" sz="2700" kern="1200" dirty="0">
              <a:solidFill>
                <a:schemeClr val="bg1">
                  <a:lumMod val="65000"/>
                </a:schemeClr>
              </a:solidFill>
              <a:latin typeface="Cambria" panose="02040503050406030204" pitchFamily="18" charset="0"/>
            </a:rPr>
            <a:t>Data collection details</a:t>
          </a:r>
        </a:p>
      </dsp:txBody>
      <dsp:txXfrm>
        <a:off x="4236941" y="1169448"/>
        <a:ext cx="1714488" cy="1714488"/>
      </dsp:txXfrm>
    </dsp:sp>
    <dsp:sp modelId="{4C55992E-623D-4D7C-826A-09FC07D09763}">
      <dsp:nvSpPr>
        <dsp:cNvPr id="0" name=""/>
        <dsp:cNvSpPr/>
      </dsp:nvSpPr>
      <dsp:spPr>
        <a:xfrm>
          <a:off x="5823997" y="812790"/>
          <a:ext cx="2424652" cy="2424652"/>
        </a:xfrm>
        <a:prstGeom prst="ellipse">
          <a:avLst/>
        </a:prstGeom>
        <a:solidFill>
          <a:schemeClr val="accent2">
            <a:alpha val="50000"/>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40640" rIns="133437" bIns="40640" numCol="1" spcCol="1270" anchor="ctr" anchorCtr="0">
          <a:noAutofit/>
        </a:bodyPr>
        <a:lstStyle/>
        <a:p>
          <a:pPr marL="0" lvl="0" indent="0" algn="ctr" defTabSz="1422400">
            <a:lnSpc>
              <a:spcPct val="90000"/>
            </a:lnSpc>
            <a:spcBef>
              <a:spcPct val="0"/>
            </a:spcBef>
            <a:spcAft>
              <a:spcPct val="35000"/>
            </a:spcAft>
            <a:buNone/>
          </a:pPr>
          <a:r>
            <a:rPr lang="en-US" sz="3200" b="1" i="1" kern="1200" dirty="0">
              <a:latin typeface="Cambria" panose="02040503050406030204" pitchFamily="18" charset="0"/>
            </a:rPr>
            <a:t>Reports</a:t>
          </a:r>
        </a:p>
      </dsp:txBody>
      <dsp:txXfrm>
        <a:off x="6179079" y="1167872"/>
        <a:ext cx="1714488" cy="171448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030B68-BFF5-4352-AF13-809FFEE0AF9B}">
      <dsp:nvSpPr>
        <dsp:cNvPr id="0" name=""/>
        <dsp:cNvSpPr/>
      </dsp:nvSpPr>
      <dsp:spPr>
        <a:xfrm>
          <a:off x="0" y="786774"/>
          <a:ext cx="8229600" cy="5544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3D3D91-1EBC-4B11-A914-146FD3E4844B}">
      <dsp:nvSpPr>
        <dsp:cNvPr id="0" name=""/>
        <dsp:cNvSpPr/>
      </dsp:nvSpPr>
      <dsp:spPr>
        <a:xfrm>
          <a:off x="411480" y="326704"/>
          <a:ext cx="6522748" cy="78478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Cambria" panose="02040503050406030204" pitchFamily="18" charset="0"/>
            </a:rPr>
            <a:t>Division of Assessment and Accountability: </a:t>
          </a:r>
        </a:p>
        <a:p>
          <a:pPr marL="0" lvl="0" indent="0" algn="l" defTabSz="977900">
            <a:lnSpc>
              <a:spcPct val="90000"/>
            </a:lnSpc>
            <a:spcBef>
              <a:spcPct val="0"/>
            </a:spcBef>
            <a:spcAft>
              <a:spcPct val="35000"/>
            </a:spcAft>
            <a:buNone/>
          </a:pPr>
          <a:r>
            <a:rPr lang="en-US" sz="2200" kern="1200" dirty="0">
              <a:latin typeface="Cambria" panose="02040503050406030204" pitchFamily="18" charset="0"/>
              <a:hlinkClick xmlns:r="http://schemas.openxmlformats.org/officeDocument/2006/relationships" r:id="rId1"/>
            </a:rPr>
            <a:t>Ra-pas@pa.gov</a:t>
          </a:r>
          <a:endParaRPr lang="en-US" sz="2200" kern="1200" dirty="0">
            <a:latin typeface="Cambria" panose="02040503050406030204" pitchFamily="18" charset="0"/>
          </a:endParaRPr>
        </a:p>
      </dsp:txBody>
      <dsp:txXfrm>
        <a:off x="449790" y="365014"/>
        <a:ext cx="6446128" cy="708169"/>
      </dsp:txXfrm>
    </dsp:sp>
    <dsp:sp modelId="{26BE22F7-B9E5-49A7-A0CE-2EC548F06847}">
      <dsp:nvSpPr>
        <dsp:cNvPr id="0" name=""/>
        <dsp:cNvSpPr/>
      </dsp:nvSpPr>
      <dsp:spPr>
        <a:xfrm>
          <a:off x="0" y="2028136"/>
          <a:ext cx="8229600" cy="554400"/>
        </a:xfrm>
        <a:prstGeom prst="rect">
          <a:avLst/>
        </a:prstGeom>
        <a:solidFill>
          <a:schemeClr val="lt1">
            <a:alpha val="90000"/>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sp>
    <dsp:sp modelId="{C1779264-B48B-4E9B-8997-ED30D16FC0C6}">
      <dsp:nvSpPr>
        <dsp:cNvPr id="0" name=""/>
        <dsp:cNvSpPr/>
      </dsp:nvSpPr>
      <dsp:spPr>
        <a:xfrm>
          <a:off x="411480" y="1459974"/>
          <a:ext cx="7052331" cy="892882"/>
        </a:xfrm>
        <a:prstGeom prst="round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Cambria" panose="02040503050406030204" pitchFamily="18" charset="0"/>
            </a:rPr>
            <a:t>PIMS Application Support Desk</a:t>
          </a:r>
        </a:p>
        <a:p>
          <a:pPr marL="0" lvl="0" indent="0" algn="l" defTabSz="977900">
            <a:lnSpc>
              <a:spcPct val="90000"/>
            </a:lnSpc>
            <a:spcBef>
              <a:spcPct val="0"/>
            </a:spcBef>
            <a:spcAft>
              <a:spcPct val="35000"/>
            </a:spcAft>
            <a:buNone/>
          </a:pPr>
          <a:r>
            <a:rPr lang="en-US" sz="2200" kern="1200" dirty="0">
              <a:latin typeface="Cambria" panose="02040503050406030204" pitchFamily="18" charset="0"/>
            </a:rPr>
            <a:t>800-661-2423</a:t>
          </a:r>
        </a:p>
      </dsp:txBody>
      <dsp:txXfrm>
        <a:off x="455067" y="1503561"/>
        <a:ext cx="6965157" cy="805708"/>
      </dsp:txXfrm>
    </dsp:sp>
    <dsp:sp modelId="{79978C38-2886-4B48-A867-BCE52FB08997}">
      <dsp:nvSpPr>
        <dsp:cNvPr id="0" name=""/>
        <dsp:cNvSpPr/>
      </dsp:nvSpPr>
      <dsp:spPr>
        <a:xfrm>
          <a:off x="0" y="3259095"/>
          <a:ext cx="8229600" cy="554400"/>
        </a:xfrm>
        <a:prstGeom prst="rect">
          <a:avLst/>
        </a:prstGeom>
        <a:solidFill>
          <a:schemeClr val="lt1">
            <a:alpha val="90000"/>
            <a:hueOff val="0"/>
            <a:satOff val="0"/>
            <a:lumOff val="0"/>
            <a:alphaOff val="0"/>
          </a:schemeClr>
        </a:solidFill>
        <a:ln w="25400" cap="flat" cmpd="sng" algn="ctr">
          <a:solidFill>
            <a:schemeClr val="accent6">
              <a:lumMod val="75000"/>
            </a:schemeClr>
          </a:solidFill>
          <a:prstDash val="solid"/>
        </a:ln>
        <a:effectLst/>
      </dsp:spPr>
      <dsp:style>
        <a:lnRef idx="2">
          <a:scrgbClr r="0" g="0" b="0"/>
        </a:lnRef>
        <a:fillRef idx="1">
          <a:scrgbClr r="0" g="0" b="0"/>
        </a:fillRef>
        <a:effectRef idx="0">
          <a:scrgbClr r="0" g="0" b="0"/>
        </a:effectRef>
        <a:fontRef idx="minor"/>
      </dsp:style>
    </dsp:sp>
    <dsp:sp modelId="{5EAE5EA7-B00A-42D2-A804-B47E032B9249}">
      <dsp:nvSpPr>
        <dsp:cNvPr id="0" name=""/>
        <dsp:cNvSpPr/>
      </dsp:nvSpPr>
      <dsp:spPr>
        <a:xfrm>
          <a:off x="413599" y="2725612"/>
          <a:ext cx="7589345" cy="882478"/>
        </a:xfrm>
        <a:prstGeom prst="round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Cambria" panose="02040503050406030204" pitchFamily="18" charset="0"/>
            </a:rPr>
            <a:t>Office of Data Quality</a:t>
          </a:r>
        </a:p>
        <a:p>
          <a:pPr marL="0" lvl="0" indent="0" algn="l" defTabSz="977900">
            <a:lnSpc>
              <a:spcPct val="90000"/>
            </a:lnSpc>
            <a:spcBef>
              <a:spcPct val="0"/>
            </a:spcBef>
            <a:spcAft>
              <a:spcPct val="35000"/>
            </a:spcAft>
            <a:buNone/>
          </a:pPr>
          <a:r>
            <a:rPr lang="en-US" sz="2200" kern="1200" dirty="0">
              <a:latin typeface="Cambria" panose="02040503050406030204" pitchFamily="18" charset="0"/>
              <a:hlinkClick xmlns:r="http://schemas.openxmlformats.org/officeDocument/2006/relationships" r:id="rId2"/>
            </a:rPr>
            <a:t>ra-DDQDataCollection@pa.gov</a:t>
          </a:r>
          <a:endParaRPr lang="en-US" sz="2200" kern="1200" dirty="0">
            <a:latin typeface="Cambria" panose="02040503050406030204" pitchFamily="18" charset="0"/>
          </a:endParaRPr>
        </a:p>
      </dsp:txBody>
      <dsp:txXfrm>
        <a:off x="456678" y="2768691"/>
        <a:ext cx="7503187" cy="7963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9CB9D7-593B-47FA-9015-D916689846EA}">
      <dsp:nvSpPr>
        <dsp:cNvPr id="0" name=""/>
        <dsp:cNvSpPr/>
      </dsp:nvSpPr>
      <dsp:spPr>
        <a:xfrm>
          <a:off x="23" y="746695"/>
          <a:ext cx="1767333" cy="1767333"/>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ambria" panose="02040503050406030204" pitchFamily="18" charset="0"/>
            </a:rPr>
            <a:t>Educating LEA</a:t>
          </a:r>
        </a:p>
      </dsp:txBody>
      <dsp:txXfrm>
        <a:off x="258843" y="1005515"/>
        <a:ext cx="1249693" cy="1249693"/>
      </dsp:txXfrm>
    </dsp:sp>
    <dsp:sp modelId="{5C105626-91A0-448F-BCC8-BA8EA8F92F8F}">
      <dsp:nvSpPr>
        <dsp:cNvPr id="0" name=""/>
        <dsp:cNvSpPr/>
      </dsp:nvSpPr>
      <dsp:spPr>
        <a:xfrm>
          <a:off x="1910864" y="1311544"/>
          <a:ext cx="658955" cy="637634"/>
        </a:xfrm>
        <a:prstGeom prst="mathPlus">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dirty="0">
            <a:latin typeface="Cambria" panose="02040503050406030204" pitchFamily="18" charset="0"/>
          </a:endParaRPr>
        </a:p>
      </dsp:txBody>
      <dsp:txXfrm>
        <a:off x="1998208" y="1555375"/>
        <a:ext cx="484267" cy="149972"/>
      </dsp:txXfrm>
    </dsp:sp>
    <dsp:sp modelId="{DC22AC17-EA59-4405-BCD0-026EFFEDC82B}">
      <dsp:nvSpPr>
        <dsp:cNvPr id="0" name=""/>
        <dsp:cNvSpPr/>
      </dsp:nvSpPr>
      <dsp:spPr>
        <a:xfrm>
          <a:off x="2713327" y="746695"/>
          <a:ext cx="1767333" cy="1767333"/>
        </a:xfrm>
        <a:prstGeom prst="ellipse">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latin typeface="Cambria" panose="02040503050406030204" pitchFamily="18" charset="0"/>
            </a:rPr>
            <a:t>Grades 3-8</a:t>
          </a:r>
        </a:p>
      </dsp:txBody>
      <dsp:txXfrm>
        <a:off x="2972147" y="1005515"/>
        <a:ext cx="1249693" cy="1249693"/>
      </dsp:txXfrm>
    </dsp:sp>
    <dsp:sp modelId="{C13A7C9F-11F3-4A49-90B0-74E4B9F8C36E}">
      <dsp:nvSpPr>
        <dsp:cNvPr id="0" name=""/>
        <dsp:cNvSpPr/>
      </dsp:nvSpPr>
      <dsp:spPr>
        <a:xfrm>
          <a:off x="4624169" y="1325254"/>
          <a:ext cx="703965" cy="610214"/>
        </a:xfrm>
        <a:prstGeom prst="mathEqual">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dirty="0">
            <a:latin typeface="Cambria" panose="02040503050406030204" pitchFamily="18" charset="0"/>
          </a:endParaRPr>
        </a:p>
      </dsp:txBody>
      <dsp:txXfrm>
        <a:off x="4717480" y="1450958"/>
        <a:ext cx="517343" cy="358806"/>
      </dsp:txXfrm>
    </dsp:sp>
    <dsp:sp modelId="{CFDCCCB0-8A13-44B9-AD8D-9F0C96ED352A}">
      <dsp:nvSpPr>
        <dsp:cNvPr id="0" name=""/>
        <dsp:cNvSpPr/>
      </dsp:nvSpPr>
      <dsp:spPr>
        <a:xfrm>
          <a:off x="5471642" y="746695"/>
          <a:ext cx="1767333" cy="1767333"/>
        </a:xfrm>
        <a:prstGeom prst="ellipse">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ambria" panose="02040503050406030204" pitchFamily="18" charset="0"/>
            </a:rPr>
            <a:t>Submit Data to PIMS</a:t>
          </a:r>
        </a:p>
      </dsp:txBody>
      <dsp:txXfrm>
        <a:off x="5730462" y="1005515"/>
        <a:ext cx="1249693" cy="12496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3BCA32-B0B9-4FCC-BE95-9E3D6A570774}">
      <dsp:nvSpPr>
        <dsp:cNvPr id="0" name=""/>
        <dsp:cNvSpPr/>
      </dsp:nvSpPr>
      <dsp:spPr>
        <a:xfrm rot="5400000">
          <a:off x="4154420" y="-1263654"/>
          <a:ext cx="2599925" cy="5129849"/>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a:latin typeface="Cambria" panose="02040503050406030204" pitchFamily="18" charset="0"/>
            </a:rPr>
            <a:t>Ensure SIS can deliver data required for the internal snapshot</a:t>
          </a:r>
        </a:p>
        <a:p>
          <a:pPr marL="228600" lvl="1" indent="-228600" algn="l" defTabSz="977900">
            <a:lnSpc>
              <a:spcPct val="90000"/>
            </a:lnSpc>
            <a:spcBef>
              <a:spcPct val="0"/>
            </a:spcBef>
            <a:spcAft>
              <a:spcPct val="15000"/>
            </a:spcAft>
            <a:buChar char="•"/>
          </a:pPr>
          <a:r>
            <a:rPr lang="en-US" sz="2200" kern="1200" dirty="0">
              <a:latin typeface="Cambria" panose="02040503050406030204" pitchFamily="18" charset="0"/>
            </a:rPr>
            <a:t>Utilize PIMS Sandbox for testing</a:t>
          </a:r>
        </a:p>
        <a:p>
          <a:pPr marL="228600" lvl="1" indent="-228600" algn="l" defTabSz="977900">
            <a:lnSpc>
              <a:spcPct val="90000"/>
            </a:lnSpc>
            <a:spcBef>
              <a:spcPct val="0"/>
            </a:spcBef>
            <a:spcAft>
              <a:spcPct val="15000"/>
            </a:spcAft>
            <a:buChar char="•"/>
          </a:pPr>
          <a:r>
            <a:rPr lang="en-US" sz="2200" kern="1200" dirty="0">
              <a:latin typeface="Cambria" panose="02040503050406030204" pitchFamily="18" charset="0"/>
            </a:rPr>
            <a:t>Start data submission early</a:t>
          </a:r>
        </a:p>
        <a:p>
          <a:pPr marL="228600" lvl="1" indent="-228600" algn="l" defTabSz="977900">
            <a:lnSpc>
              <a:spcPct val="90000"/>
            </a:lnSpc>
            <a:spcBef>
              <a:spcPct val="0"/>
            </a:spcBef>
            <a:spcAft>
              <a:spcPct val="15000"/>
            </a:spcAft>
            <a:buChar char="•"/>
          </a:pPr>
          <a:r>
            <a:rPr lang="en-US" sz="2200" kern="1200" dirty="0">
              <a:latin typeface="Cambria" panose="02040503050406030204" pitchFamily="18" charset="0"/>
            </a:rPr>
            <a:t>Upload data into PIMS production by the deadline in order for it to be included in the snapshot</a:t>
          </a:r>
        </a:p>
      </dsp:txBody>
      <dsp:txXfrm rot="-5400000">
        <a:off x="2889458" y="128226"/>
        <a:ext cx="5002931" cy="2346089"/>
      </dsp:txXfrm>
    </dsp:sp>
    <dsp:sp modelId="{B5D300C3-6496-4BD1-914A-BA7E74688A4C}">
      <dsp:nvSpPr>
        <dsp:cNvPr id="0" name=""/>
        <dsp:cNvSpPr/>
      </dsp:nvSpPr>
      <dsp:spPr>
        <a:xfrm>
          <a:off x="3917" y="4821"/>
          <a:ext cx="2885540" cy="2592897"/>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US" sz="3400" kern="1200" dirty="0">
              <a:latin typeface="Cambria" panose="02040503050406030204" pitchFamily="18" charset="0"/>
            </a:rPr>
            <a:t>Suggestions for LEAs</a:t>
          </a:r>
        </a:p>
      </dsp:txBody>
      <dsp:txXfrm>
        <a:off x="130492" y="131396"/>
        <a:ext cx="2632390" cy="2339747"/>
      </dsp:txXfrm>
    </dsp:sp>
    <dsp:sp modelId="{F269C7FA-A1EF-4C7B-9F6B-598ADB79C3D1}">
      <dsp:nvSpPr>
        <dsp:cNvPr id="0" name=""/>
        <dsp:cNvSpPr/>
      </dsp:nvSpPr>
      <dsp:spPr>
        <a:xfrm rot="5400000">
          <a:off x="4576624" y="998777"/>
          <a:ext cx="1755516" cy="5129849"/>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41910" rIns="83820" bIns="41910"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solidFill>
                <a:prstClr val="black">
                  <a:hueOff val="0"/>
                  <a:satOff val="0"/>
                  <a:lumOff val="0"/>
                  <a:alphaOff val="0"/>
                </a:prstClr>
              </a:solidFill>
              <a:latin typeface="Cambria" panose="02040503050406030204" pitchFamily="18" charset="0"/>
              <a:ea typeface="+mn-ea"/>
              <a:cs typeface="+mn-cs"/>
            </a:rPr>
            <a:t>All internal snapshot due dates are posted on the Elementary-Secondary Data Collection Calendar on the PIMS website</a:t>
          </a:r>
        </a:p>
        <a:p>
          <a:pPr marL="228600" lvl="1" indent="-228600" algn="l" defTabSz="933450">
            <a:lnSpc>
              <a:spcPct val="90000"/>
            </a:lnSpc>
            <a:spcBef>
              <a:spcPct val="0"/>
            </a:spcBef>
            <a:spcAft>
              <a:spcPct val="15000"/>
            </a:spcAft>
            <a:buChar char="•"/>
          </a:pPr>
          <a:r>
            <a:rPr lang="en-US" sz="2100" kern="1200" dirty="0">
              <a:latin typeface="Cambria" panose="02040503050406030204" pitchFamily="18" charset="0"/>
            </a:rPr>
            <a:t>There will be no extensions.</a:t>
          </a:r>
        </a:p>
      </dsp:txBody>
      <dsp:txXfrm rot="-5400000">
        <a:off x="2889458" y="2771641"/>
        <a:ext cx="5044152" cy="1584122"/>
      </dsp:txXfrm>
    </dsp:sp>
    <dsp:sp modelId="{8DA7BD95-C1B1-434E-9077-A93964ABB91D}">
      <dsp:nvSpPr>
        <dsp:cNvPr id="0" name=""/>
        <dsp:cNvSpPr/>
      </dsp:nvSpPr>
      <dsp:spPr>
        <a:xfrm>
          <a:off x="3917" y="2716582"/>
          <a:ext cx="2885540" cy="169423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en-US" sz="3400" kern="1200" dirty="0">
              <a:latin typeface="Cambria" panose="02040503050406030204" pitchFamily="18" charset="0"/>
            </a:rPr>
            <a:t>Internal Snapshot due date</a:t>
          </a:r>
        </a:p>
      </dsp:txBody>
      <dsp:txXfrm>
        <a:off x="86623" y="2799288"/>
        <a:ext cx="2720128" cy="15288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A02497-A841-4052-807D-E5B8D47A58E7}">
      <dsp:nvSpPr>
        <dsp:cNvPr id="0" name=""/>
        <dsp:cNvSpPr/>
      </dsp:nvSpPr>
      <dsp:spPr>
        <a:xfrm>
          <a:off x="236" y="889745"/>
          <a:ext cx="2332015" cy="2332015"/>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8339" tIns="35560" rIns="128339" bIns="3556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lumMod val="65000"/>
                </a:schemeClr>
              </a:solidFill>
              <a:latin typeface="Cambria" panose="02040503050406030204" pitchFamily="18" charset="0"/>
            </a:rPr>
            <a:t>Timeline and process</a:t>
          </a:r>
        </a:p>
      </dsp:txBody>
      <dsp:txXfrm>
        <a:off x="341752" y="1231261"/>
        <a:ext cx="1648983" cy="1648983"/>
      </dsp:txXfrm>
    </dsp:sp>
    <dsp:sp modelId="{E0519EEE-2B4D-43DF-8793-135C2BEA6AD9}">
      <dsp:nvSpPr>
        <dsp:cNvPr id="0" name=""/>
        <dsp:cNvSpPr/>
      </dsp:nvSpPr>
      <dsp:spPr>
        <a:xfrm>
          <a:off x="1865849" y="831246"/>
          <a:ext cx="2651338" cy="2449013"/>
        </a:xfrm>
        <a:prstGeom prst="ellipse">
          <a:avLst/>
        </a:prstGeom>
        <a:solidFill>
          <a:schemeClr val="accent2">
            <a:alpha val="50000"/>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8339" tIns="35560" rIns="128339" bIns="3556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latin typeface="Cambria" panose="02040503050406030204" pitchFamily="18" charset="0"/>
            </a:rPr>
            <a:t>Data collection details</a:t>
          </a:r>
          <a:endParaRPr lang="en-US" sz="2800" b="1" i="1" kern="1200" dirty="0">
            <a:solidFill>
              <a:schemeClr val="tx1"/>
            </a:solidFill>
            <a:latin typeface="Cambria" panose="02040503050406030204" pitchFamily="18" charset="0"/>
          </a:endParaRPr>
        </a:p>
      </dsp:txBody>
      <dsp:txXfrm>
        <a:off x="2254128" y="1189896"/>
        <a:ext cx="1874780" cy="1731713"/>
      </dsp:txXfrm>
    </dsp:sp>
    <dsp:sp modelId="{9D51573B-0B28-42AD-910A-A7B46A813C8C}">
      <dsp:nvSpPr>
        <dsp:cNvPr id="0" name=""/>
        <dsp:cNvSpPr/>
      </dsp:nvSpPr>
      <dsp:spPr>
        <a:xfrm>
          <a:off x="4050784" y="889745"/>
          <a:ext cx="2332015" cy="2332015"/>
        </a:xfrm>
        <a:prstGeom prst="ellipse">
          <a:avLst/>
        </a:prstGeom>
        <a:solidFill>
          <a:schemeClr val="accent2">
            <a:alpha val="50000"/>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8339" tIns="35560" rIns="128339" bIns="3556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lumMod val="65000"/>
                </a:schemeClr>
              </a:solidFill>
              <a:latin typeface="Cambria" panose="02040503050406030204" pitchFamily="18" charset="0"/>
            </a:rPr>
            <a:t>Business Rules</a:t>
          </a:r>
        </a:p>
      </dsp:txBody>
      <dsp:txXfrm>
        <a:off x="4392300" y="1231261"/>
        <a:ext cx="1648983" cy="1648983"/>
      </dsp:txXfrm>
    </dsp:sp>
    <dsp:sp modelId="{4C55992E-623D-4D7C-826A-09FC07D09763}">
      <dsp:nvSpPr>
        <dsp:cNvPr id="0" name=""/>
        <dsp:cNvSpPr/>
      </dsp:nvSpPr>
      <dsp:spPr>
        <a:xfrm>
          <a:off x="5916397" y="889745"/>
          <a:ext cx="2332015" cy="2332015"/>
        </a:xfrm>
        <a:prstGeom prst="ellipse">
          <a:avLst/>
        </a:prstGeom>
        <a:solidFill>
          <a:schemeClr val="accent2">
            <a:alpha val="50000"/>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8339" tIns="35560" rIns="128339" bIns="3556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lumMod val="65000"/>
                </a:schemeClr>
              </a:solidFill>
              <a:latin typeface="Cambria" panose="02040503050406030204" pitchFamily="18" charset="0"/>
            </a:rPr>
            <a:t>Reports</a:t>
          </a:r>
        </a:p>
      </dsp:txBody>
      <dsp:txXfrm>
        <a:off x="6257913" y="1231261"/>
        <a:ext cx="1648983" cy="16489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71C657-ABB7-4D91-892B-C277D8F03B46}">
      <dsp:nvSpPr>
        <dsp:cNvPr id="0" name=""/>
        <dsp:cNvSpPr/>
      </dsp:nvSpPr>
      <dsp:spPr>
        <a:xfrm>
          <a:off x="3232697" y="1577750"/>
          <a:ext cx="1800439" cy="206361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mbria" panose="02040503050406030204" pitchFamily="18" charset="0"/>
            </a:rPr>
            <a:t>Collection Window 6:</a:t>
          </a:r>
        </a:p>
        <a:p>
          <a:pPr marL="0" lvl="0" indent="0" algn="ctr" defTabSz="800100">
            <a:lnSpc>
              <a:spcPct val="90000"/>
            </a:lnSpc>
            <a:spcBef>
              <a:spcPct val="0"/>
            </a:spcBef>
            <a:spcAft>
              <a:spcPct val="35000"/>
            </a:spcAft>
            <a:buNone/>
          </a:pPr>
          <a:r>
            <a:rPr lang="en-US" sz="1800" b="1" kern="1200" dirty="0">
              <a:latin typeface="Cambria" panose="02040503050406030204" pitchFamily="18" charset="0"/>
            </a:rPr>
            <a:t>Open all year</a:t>
          </a:r>
        </a:p>
      </dsp:txBody>
      <dsp:txXfrm>
        <a:off x="3320587" y="1665640"/>
        <a:ext cx="1624659" cy="1887830"/>
      </dsp:txXfrm>
    </dsp:sp>
    <dsp:sp modelId="{51F0C0DF-0C4D-457E-A3CC-8E6B0D4B70E6}">
      <dsp:nvSpPr>
        <dsp:cNvPr id="0" name=""/>
        <dsp:cNvSpPr/>
      </dsp:nvSpPr>
      <dsp:spPr>
        <a:xfrm rot="16199994">
          <a:off x="3917049" y="1361884"/>
          <a:ext cx="431731" cy="0"/>
        </a:xfrm>
        <a:custGeom>
          <a:avLst/>
          <a:gdLst/>
          <a:ahLst/>
          <a:cxnLst/>
          <a:rect l="0" t="0" r="0" b="0"/>
          <a:pathLst>
            <a:path>
              <a:moveTo>
                <a:pt x="0" y="0"/>
              </a:moveTo>
              <a:lnTo>
                <a:pt x="431731"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992AE2-B85B-451B-83B6-C437FB021094}">
      <dsp:nvSpPr>
        <dsp:cNvPr id="0" name=""/>
        <dsp:cNvSpPr/>
      </dsp:nvSpPr>
      <dsp:spPr>
        <a:xfrm>
          <a:off x="3258131" y="105662"/>
          <a:ext cx="1749565" cy="1040355"/>
        </a:xfrm>
        <a:prstGeom prst="roundRect">
          <a:avLst/>
        </a:prstGeom>
        <a:solidFill>
          <a:schemeClr val="accent3">
            <a:hueOff val="3750088"/>
            <a:satOff val="-5627"/>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mbria" panose="02040503050406030204" pitchFamily="18" charset="0"/>
            </a:rPr>
            <a:t>Upload data</a:t>
          </a:r>
        </a:p>
      </dsp:txBody>
      <dsp:txXfrm>
        <a:off x="3308917" y="156448"/>
        <a:ext cx="1647993" cy="938783"/>
      </dsp:txXfrm>
    </dsp:sp>
    <dsp:sp modelId="{EB750DC5-5B24-43D5-8577-C43C19818E9A}">
      <dsp:nvSpPr>
        <dsp:cNvPr id="0" name=""/>
        <dsp:cNvSpPr/>
      </dsp:nvSpPr>
      <dsp:spPr>
        <a:xfrm rot="1775857">
          <a:off x="5010832" y="3205327"/>
          <a:ext cx="341871" cy="0"/>
        </a:xfrm>
        <a:custGeom>
          <a:avLst/>
          <a:gdLst/>
          <a:ahLst/>
          <a:cxnLst/>
          <a:rect l="0" t="0" r="0" b="0"/>
          <a:pathLst>
            <a:path>
              <a:moveTo>
                <a:pt x="0" y="0"/>
              </a:moveTo>
              <a:lnTo>
                <a:pt x="341871"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B93A8E-758F-4689-A91B-43CD7B70DE73}">
      <dsp:nvSpPr>
        <dsp:cNvPr id="0" name=""/>
        <dsp:cNvSpPr/>
      </dsp:nvSpPr>
      <dsp:spPr>
        <a:xfrm>
          <a:off x="5330399" y="3266473"/>
          <a:ext cx="1749565" cy="1040355"/>
        </a:xfrm>
        <a:prstGeom prst="roundRect">
          <a:avLst/>
        </a:prstGeom>
        <a:solidFill>
          <a:schemeClr val="accent3">
            <a:hueOff val="7500176"/>
            <a:satOff val="-11253"/>
            <a:lumOff val="-18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mbria" panose="02040503050406030204" pitchFamily="18" charset="0"/>
            </a:rPr>
            <a:t>Delete data</a:t>
          </a:r>
        </a:p>
      </dsp:txBody>
      <dsp:txXfrm>
        <a:off x="5381185" y="3317259"/>
        <a:ext cx="1647993" cy="938783"/>
      </dsp:txXfrm>
    </dsp:sp>
    <dsp:sp modelId="{1A127F5F-1ED1-40F2-B4DF-1110A957365B}">
      <dsp:nvSpPr>
        <dsp:cNvPr id="0" name=""/>
        <dsp:cNvSpPr/>
      </dsp:nvSpPr>
      <dsp:spPr>
        <a:xfrm rot="9037543">
          <a:off x="2893167" y="3205263"/>
          <a:ext cx="362855" cy="0"/>
        </a:xfrm>
        <a:custGeom>
          <a:avLst/>
          <a:gdLst/>
          <a:ahLst/>
          <a:cxnLst/>
          <a:rect l="0" t="0" r="0" b="0"/>
          <a:pathLst>
            <a:path>
              <a:moveTo>
                <a:pt x="0" y="0"/>
              </a:moveTo>
              <a:lnTo>
                <a:pt x="362855" y="0"/>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0E4970-5FEF-40C0-85E4-A94FDC0BB583}">
      <dsp:nvSpPr>
        <dsp:cNvPr id="0" name=""/>
        <dsp:cNvSpPr/>
      </dsp:nvSpPr>
      <dsp:spPr>
        <a:xfrm>
          <a:off x="1166927" y="3266476"/>
          <a:ext cx="1749565" cy="1040355"/>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mbria" panose="02040503050406030204" pitchFamily="18" charset="0"/>
            </a:rPr>
            <a:t>Update data</a:t>
          </a:r>
        </a:p>
      </dsp:txBody>
      <dsp:txXfrm>
        <a:off x="1217713" y="3317262"/>
        <a:ext cx="1647993" cy="93878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A08792-7D07-4D36-BB3E-E5A27D3EEE39}">
      <dsp:nvSpPr>
        <dsp:cNvPr id="0" name=""/>
        <dsp:cNvSpPr/>
      </dsp:nvSpPr>
      <dsp:spPr>
        <a:xfrm>
          <a:off x="0" y="1201848"/>
          <a:ext cx="2237998" cy="951125"/>
        </a:xfrm>
        <a:prstGeom prst="chevron">
          <a:avLst>
            <a:gd name="adj" fmla="val 4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C19A9C82-F731-4415-B685-9ACD385258D5}">
      <dsp:nvSpPr>
        <dsp:cNvPr id="0" name=""/>
        <dsp:cNvSpPr/>
      </dsp:nvSpPr>
      <dsp:spPr>
        <a:xfrm>
          <a:off x="629768" y="727603"/>
          <a:ext cx="1794466" cy="2262589"/>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en-US" sz="1800" kern="1200" dirty="0">
              <a:solidFill>
                <a:sysClr val="windowText" lastClr="000000">
                  <a:hueOff val="0"/>
                  <a:satOff val="0"/>
                  <a:lumOff val="0"/>
                  <a:alphaOff val="0"/>
                </a:sysClr>
              </a:solidFill>
              <a:latin typeface="Calibri"/>
              <a:ea typeface="+mn-ea"/>
              <a:cs typeface="+mn-cs"/>
            </a:rPr>
            <a:t>PDE sends reminders to LEAs informing them of the upcoming internal snapshot due dates</a:t>
          </a:r>
        </a:p>
      </dsp:txBody>
      <dsp:txXfrm>
        <a:off x="682326" y="780161"/>
        <a:ext cx="1689350" cy="2157473"/>
      </dsp:txXfrm>
    </dsp:sp>
    <dsp:sp modelId="{1B08CE53-6914-4BF0-8DA2-F5EF8F37F4A9}">
      <dsp:nvSpPr>
        <dsp:cNvPr id="0" name=""/>
        <dsp:cNvSpPr/>
      </dsp:nvSpPr>
      <dsp:spPr>
        <a:xfrm>
          <a:off x="2432083" y="1201848"/>
          <a:ext cx="2237998" cy="951125"/>
        </a:xfrm>
        <a:prstGeom prst="chevron">
          <a:avLst>
            <a:gd name="adj" fmla="val 4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22A86030-A058-4CA9-8659-0AB3B975CBA8}">
      <dsp:nvSpPr>
        <dsp:cNvPr id="0" name=""/>
        <dsp:cNvSpPr/>
      </dsp:nvSpPr>
      <dsp:spPr>
        <a:xfrm>
          <a:off x="2895602" y="0"/>
          <a:ext cx="1914687" cy="3626371"/>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l" defTabSz="800100">
            <a:lnSpc>
              <a:spcPct val="90000"/>
            </a:lnSpc>
            <a:spcBef>
              <a:spcPct val="0"/>
            </a:spcBef>
            <a:spcAft>
              <a:spcPct val="35000"/>
            </a:spcAft>
            <a:buNone/>
          </a:pPr>
          <a:r>
            <a:rPr lang="en-US" sz="1800" kern="1200" dirty="0">
              <a:solidFill>
                <a:sysClr val="windowText" lastClr="000000">
                  <a:hueOff val="0"/>
                  <a:satOff val="0"/>
                  <a:lumOff val="0"/>
                  <a:alphaOff val="0"/>
                </a:sysClr>
              </a:solidFill>
              <a:latin typeface="Calibri"/>
              <a:ea typeface="+mn-ea"/>
              <a:cs typeface="+mn-cs"/>
            </a:rPr>
            <a:t>LEAs upload templates and ensure that data passes the DQE checks</a:t>
          </a:r>
        </a:p>
        <a:p>
          <a:pPr marL="0" lvl="0" indent="0" algn="l" defTabSz="800100">
            <a:lnSpc>
              <a:spcPct val="90000"/>
            </a:lnSpc>
            <a:spcBef>
              <a:spcPct val="0"/>
            </a:spcBef>
            <a:spcAft>
              <a:spcPct val="35000"/>
            </a:spcAft>
            <a:buNone/>
          </a:pPr>
          <a:endParaRPr lang="en-US" sz="500" kern="1200" dirty="0">
            <a:solidFill>
              <a:sysClr val="windowText" lastClr="000000">
                <a:hueOff val="0"/>
                <a:satOff val="0"/>
                <a:lumOff val="0"/>
                <a:alphaOff val="0"/>
              </a:sysClr>
            </a:solidFill>
            <a:latin typeface="Calibri"/>
            <a:ea typeface="+mn-ea"/>
            <a:cs typeface="+mn-cs"/>
          </a:endParaRPr>
        </a:p>
        <a:p>
          <a:pPr marL="0" lvl="0" indent="0" algn="l" defTabSz="800100">
            <a:lnSpc>
              <a:spcPct val="90000"/>
            </a:lnSpc>
            <a:spcBef>
              <a:spcPct val="0"/>
            </a:spcBef>
            <a:spcAft>
              <a:spcPct val="35000"/>
            </a:spcAft>
            <a:buNone/>
          </a:pPr>
          <a:r>
            <a:rPr lang="en-US" sz="1800" kern="1200" dirty="0">
              <a:solidFill>
                <a:sysClr val="windowText" lastClr="000000">
                  <a:hueOff val="0"/>
                  <a:satOff val="0"/>
                  <a:lumOff val="0"/>
                  <a:alphaOff val="0"/>
                </a:sysClr>
              </a:solidFill>
              <a:latin typeface="Calibri"/>
              <a:ea typeface="+mn-ea"/>
              <a:cs typeface="+mn-cs"/>
            </a:rPr>
            <a:t>LEAs use pre-snapshot reports to ensure data accuracy.</a:t>
          </a:r>
        </a:p>
      </dsp:txBody>
      <dsp:txXfrm>
        <a:off x="2951681" y="56079"/>
        <a:ext cx="1802529" cy="3514213"/>
      </dsp:txXfrm>
    </dsp:sp>
    <dsp:sp modelId="{D65EB81B-422F-465B-A3EA-1B86F310C1C6}">
      <dsp:nvSpPr>
        <dsp:cNvPr id="0" name=""/>
        <dsp:cNvSpPr/>
      </dsp:nvSpPr>
      <dsp:spPr>
        <a:xfrm>
          <a:off x="4954618" y="1201848"/>
          <a:ext cx="2237998" cy="951125"/>
        </a:xfrm>
        <a:prstGeom prst="chevron">
          <a:avLst>
            <a:gd name="adj" fmla="val 4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76FAF917-EE0E-4458-B589-A1682D8015C2}">
      <dsp:nvSpPr>
        <dsp:cNvPr id="0" name=""/>
        <dsp:cNvSpPr/>
      </dsp:nvSpPr>
      <dsp:spPr>
        <a:xfrm>
          <a:off x="5604418" y="811987"/>
          <a:ext cx="1588198" cy="2093821"/>
        </a:xfrm>
        <a:prstGeom prst="roundRect">
          <a:avLst>
            <a:gd name="adj" fmla="val 10000"/>
          </a:avLst>
        </a:pr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ysClr val="windowText" lastClr="000000">
                  <a:hueOff val="0"/>
                  <a:satOff val="0"/>
                  <a:lumOff val="0"/>
                  <a:alphaOff val="0"/>
                </a:sysClr>
              </a:solidFill>
              <a:latin typeface="Calibri"/>
              <a:ea typeface="+mn-ea"/>
              <a:cs typeface="+mn-cs"/>
            </a:rPr>
            <a:t>PDE generates internal snapshot.</a:t>
          </a:r>
        </a:p>
        <a:p>
          <a:pPr marL="0" lvl="0" indent="0" algn="ctr" defTabSz="800100">
            <a:lnSpc>
              <a:spcPct val="90000"/>
            </a:lnSpc>
            <a:spcBef>
              <a:spcPct val="0"/>
            </a:spcBef>
            <a:spcAft>
              <a:spcPct val="35000"/>
            </a:spcAft>
            <a:buNone/>
          </a:pPr>
          <a:r>
            <a:rPr lang="en-US" sz="1800" kern="1200" dirty="0">
              <a:solidFill>
                <a:sysClr val="windowText" lastClr="000000">
                  <a:hueOff val="0"/>
                  <a:satOff val="0"/>
                  <a:lumOff val="0"/>
                  <a:alphaOff val="0"/>
                </a:sysClr>
              </a:solidFill>
              <a:latin typeface="Calibri"/>
              <a:ea typeface="+mn-ea"/>
              <a:cs typeface="+mn-cs"/>
            </a:rPr>
            <a:t>No changes can be made after this time!</a:t>
          </a:r>
        </a:p>
      </dsp:txBody>
      <dsp:txXfrm>
        <a:off x="5650935" y="858504"/>
        <a:ext cx="1495164" cy="200078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2B038E-2D4E-48DF-B3A5-1C7DF71A9B8A}">
      <dsp:nvSpPr>
        <dsp:cNvPr id="0" name=""/>
        <dsp:cNvSpPr/>
      </dsp:nvSpPr>
      <dsp:spPr>
        <a:xfrm>
          <a:off x="1206804" y="262252"/>
          <a:ext cx="4410133" cy="1531581"/>
        </a:xfrm>
        <a:prstGeom prst="ellipse">
          <a:avLst/>
        </a:prstGeom>
        <a:solidFill>
          <a:schemeClr val="accent2">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F83C5A-FB20-4BDB-ACC6-CFEE75A5A0CD}">
      <dsp:nvSpPr>
        <dsp:cNvPr id="0" name=""/>
        <dsp:cNvSpPr/>
      </dsp:nvSpPr>
      <dsp:spPr>
        <a:xfrm>
          <a:off x="2991369" y="4126104"/>
          <a:ext cx="854677" cy="546993"/>
        </a:xfrm>
        <a:prstGeom prst="downArrow">
          <a:avLst/>
        </a:prstGeom>
        <a:solidFill>
          <a:schemeClr val="accent2">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39282DB-2386-4324-B5B3-363C525A1A77}">
      <dsp:nvSpPr>
        <dsp:cNvPr id="0" name=""/>
        <dsp:cNvSpPr/>
      </dsp:nvSpPr>
      <dsp:spPr>
        <a:xfrm>
          <a:off x="1021523" y="4202305"/>
          <a:ext cx="4794369" cy="12258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US" sz="2800" b="1" kern="1200" dirty="0">
              <a:latin typeface="Cambria" panose="02040503050406030204" pitchFamily="18" charset="0"/>
            </a:rPr>
            <a:t>No changes can be made</a:t>
          </a:r>
        </a:p>
      </dsp:txBody>
      <dsp:txXfrm>
        <a:off x="1021523" y="4202305"/>
        <a:ext cx="4794369" cy="1225801"/>
      </dsp:txXfrm>
    </dsp:sp>
    <dsp:sp modelId="{ACD532F1-B87F-40B8-8DE7-928BD1228FAA}">
      <dsp:nvSpPr>
        <dsp:cNvPr id="0" name=""/>
        <dsp:cNvSpPr/>
      </dsp:nvSpPr>
      <dsp:spPr>
        <a:xfrm>
          <a:off x="2680443" y="1761979"/>
          <a:ext cx="1797888" cy="1838702"/>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ambria" panose="02040503050406030204" pitchFamily="18" charset="0"/>
            </a:rPr>
            <a:t>No uploads</a:t>
          </a:r>
        </a:p>
      </dsp:txBody>
      <dsp:txXfrm>
        <a:off x="2943738" y="2031251"/>
        <a:ext cx="1271298" cy="1300158"/>
      </dsp:txXfrm>
    </dsp:sp>
    <dsp:sp modelId="{61354625-43D9-4422-98A5-BA73F1ED8AED}">
      <dsp:nvSpPr>
        <dsp:cNvPr id="0" name=""/>
        <dsp:cNvSpPr/>
      </dsp:nvSpPr>
      <dsp:spPr>
        <a:xfrm>
          <a:off x="1579619" y="607823"/>
          <a:ext cx="1797888" cy="1838702"/>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mbria" panose="02040503050406030204" pitchFamily="18" charset="0"/>
            </a:rPr>
            <a:t>No Corrections</a:t>
          </a:r>
        </a:p>
      </dsp:txBody>
      <dsp:txXfrm>
        <a:off x="1842914" y="877095"/>
        <a:ext cx="1271298" cy="1300158"/>
      </dsp:txXfrm>
    </dsp:sp>
    <dsp:sp modelId="{F47E98AB-4334-4CDD-BA83-A56E7E90E394}">
      <dsp:nvSpPr>
        <dsp:cNvPr id="0" name=""/>
        <dsp:cNvSpPr/>
      </dsp:nvSpPr>
      <dsp:spPr>
        <a:xfrm>
          <a:off x="3152225" y="235868"/>
          <a:ext cx="1797888" cy="1838702"/>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Cambria" panose="02040503050406030204" pitchFamily="18" charset="0"/>
            </a:rPr>
            <a:t>No extensions</a:t>
          </a:r>
        </a:p>
      </dsp:txBody>
      <dsp:txXfrm>
        <a:off x="3415520" y="505140"/>
        <a:ext cx="1271298" cy="1300158"/>
      </dsp:txXfrm>
    </dsp:sp>
    <dsp:sp modelId="{C72CD224-18B2-44FC-AB14-2698EBB56FAA}">
      <dsp:nvSpPr>
        <dsp:cNvPr id="0" name=""/>
        <dsp:cNvSpPr/>
      </dsp:nvSpPr>
      <dsp:spPr>
        <a:xfrm>
          <a:off x="955542" y="220949"/>
          <a:ext cx="4786191" cy="3828953"/>
        </a:xfrm>
        <a:prstGeom prst="funnel">
          <a:avLst/>
        </a:prstGeom>
        <a:solidFill>
          <a:schemeClr val="accent2">
            <a:alpha val="40000"/>
            <a:tint val="4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F55CAA-DD50-4475-B6AC-1BEAA74EEF1A}">
      <dsp:nvSpPr>
        <dsp:cNvPr id="0" name=""/>
        <dsp:cNvSpPr/>
      </dsp:nvSpPr>
      <dsp:spPr>
        <a:xfrm>
          <a:off x="2842140" y="1835022"/>
          <a:ext cx="2621518" cy="262151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mbria" panose="02040503050406030204" pitchFamily="18" charset="0"/>
            </a:rPr>
            <a:t>First Name</a:t>
          </a:r>
        </a:p>
        <a:p>
          <a:pPr marL="0" lvl="0" indent="0" algn="ctr" defTabSz="889000">
            <a:lnSpc>
              <a:spcPct val="90000"/>
            </a:lnSpc>
            <a:spcBef>
              <a:spcPct val="0"/>
            </a:spcBef>
            <a:spcAft>
              <a:spcPct val="35000"/>
            </a:spcAft>
            <a:buNone/>
          </a:pPr>
          <a:r>
            <a:rPr lang="en-US" sz="2000" kern="1200" dirty="0">
              <a:latin typeface="Cambria" panose="02040503050406030204" pitchFamily="18" charset="0"/>
            </a:rPr>
            <a:t>Last Name</a:t>
          </a:r>
        </a:p>
        <a:p>
          <a:pPr marL="0" lvl="0" indent="0" algn="ctr" defTabSz="889000">
            <a:lnSpc>
              <a:spcPct val="90000"/>
            </a:lnSpc>
            <a:spcBef>
              <a:spcPct val="0"/>
            </a:spcBef>
            <a:spcAft>
              <a:spcPct val="35000"/>
            </a:spcAft>
            <a:buNone/>
          </a:pPr>
          <a:r>
            <a:rPr lang="en-US" sz="2000" kern="1200" dirty="0">
              <a:latin typeface="Cambria" panose="02040503050406030204" pitchFamily="18" charset="0"/>
            </a:rPr>
            <a:t>Birthdate</a:t>
          </a:r>
        </a:p>
        <a:p>
          <a:pPr marL="0" lvl="0" indent="0" algn="ctr" defTabSz="889000">
            <a:lnSpc>
              <a:spcPct val="90000"/>
            </a:lnSpc>
            <a:spcBef>
              <a:spcPct val="0"/>
            </a:spcBef>
            <a:spcAft>
              <a:spcPct val="35000"/>
            </a:spcAft>
            <a:buNone/>
          </a:pPr>
          <a:r>
            <a:rPr lang="en-US" sz="2000" kern="1200" dirty="0">
              <a:latin typeface="Cambria" panose="02040503050406030204" pitchFamily="18" charset="0"/>
            </a:rPr>
            <a:t>PAsecureID</a:t>
          </a:r>
        </a:p>
        <a:p>
          <a:pPr marL="0" lvl="0" indent="0" algn="ctr" defTabSz="889000">
            <a:lnSpc>
              <a:spcPct val="90000"/>
            </a:lnSpc>
            <a:spcBef>
              <a:spcPct val="0"/>
            </a:spcBef>
            <a:spcAft>
              <a:spcPct val="35000"/>
            </a:spcAft>
            <a:buNone/>
          </a:pPr>
          <a:r>
            <a:rPr lang="en-US" sz="2000" kern="1200" dirty="0">
              <a:latin typeface="Cambria" panose="02040503050406030204" pitchFamily="18" charset="0"/>
            </a:rPr>
            <a:t>Grade</a:t>
          </a:r>
        </a:p>
      </dsp:txBody>
      <dsp:txXfrm>
        <a:off x="3226052" y="2218934"/>
        <a:ext cx="1853694" cy="1853694"/>
      </dsp:txXfrm>
    </dsp:sp>
    <dsp:sp modelId="{2FF6BA2B-F94A-452B-90E3-79849BBE6B56}">
      <dsp:nvSpPr>
        <dsp:cNvPr id="0" name=""/>
        <dsp:cNvSpPr/>
      </dsp:nvSpPr>
      <dsp:spPr>
        <a:xfrm rot="12900000">
          <a:off x="1056799" y="1343968"/>
          <a:ext cx="2112704" cy="747132"/>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65CE081-9C18-42B1-B809-4C515DAB52A4}">
      <dsp:nvSpPr>
        <dsp:cNvPr id="0" name=""/>
        <dsp:cNvSpPr/>
      </dsp:nvSpPr>
      <dsp:spPr>
        <a:xfrm>
          <a:off x="2617" y="115459"/>
          <a:ext cx="2490442" cy="1992353"/>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mbria" panose="02040503050406030204" pitchFamily="18" charset="0"/>
            </a:rPr>
            <a:t>Student Demographics</a:t>
          </a:r>
        </a:p>
      </dsp:txBody>
      <dsp:txXfrm>
        <a:off x="60971" y="173813"/>
        <a:ext cx="2373734" cy="1875645"/>
      </dsp:txXfrm>
    </dsp:sp>
    <dsp:sp modelId="{9BA1C319-097E-4B0C-BD04-CD8BA4625B3E}">
      <dsp:nvSpPr>
        <dsp:cNvPr id="0" name=""/>
        <dsp:cNvSpPr/>
      </dsp:nvSpPr>
      <dsp:spPr>
        <a:xfrm rot="19500000">
          <a:off x="5136296" y="1343968"/>
          <a:ext cx="2112704" cy="747132"/>
        </a:xfrm>
        <a:prstGeom prst="leftArrow">
          <a:avLst>
            <a:gd name="adj1" fmla="val 60000"/>
            <a:gd name="adj2" fmla="val 50000"/>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18DA920-C02B-4E46-9DE5-F67B7865DCC7}">
      <dsp:nvSpPr>
        <dsp:cNvPr id="0" name=""/>
        <dsp:cNvSpPr/>
      </dsp:nvSpPr>
      <dsp:spPr>
        <a:xfrm>
          <a:off x="5812740" y="115459"/>
          <a:ext cx="2490442" cy="1992353"/>
        </a:xfrm>
        <a:prstGeom prst="roundRect">
          <a:avLst>
            <a:gd name="adj" fmla="val 1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mbria" panose="02040503050406030204" pitchFamily="18" charset="0"/>
            </a:rPr>
            <a:t>School Enrollment</a:t>
          </a:r>
        </a:p>
      </dsp:txBody>
      <dsp:txXfrm>
        <a:off x="5871094" y="173813"/>
        <a:ext cx="2373734" cy="187564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A02497-A841-4052-807D-E5B8D47A58E7}">
      <dsp:nvSpPr>
        <dsp:cNvPr id="0" name=""/>
        <dsp:cNvSpPr/>
      </dsp:nvSpPr>
      <dsp:spPr>
        <a:xfrm>
          <a:off x="2416" y="814366"/>
          <a:ext cx="2424652" cy="2424652"/>
        </a:xfrm>
        <a:prstGeom prst="ellipse">
          <a:avLst/>
        </a:prstGeom>
        <a:solidFill>
          <a:schemeClr val="accent2">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35560" rIns="133437" bIns="3556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lumMod val="65000"/>
                </a:schemeClr>
              </a:solidFill>
              <a:latin typeface="Cambria" panose="02040503050406030204" pitchFamily="18" charset="0"/>
            </a:rPr>
            <a:t>Timeline and process</a:t>
          </a:r>
        </a:p>
      </dsp:txBody>
      <dsp:txXfrm>
        <a:off x="357498" y="1169448"/>
        <a:ext cx="1714488" cy="1714488"/>
      </dsp:txXfrm>
    </dsp:sp>
    <dsp:sp modelId="{E0519EEE-2B4D-43DF-8793-135C2BEA6AD9}">
      <dsp:nvSpPr>
        <dsp:cNvPr id="0" name=""/>
        <dsp:cNvSpPr/>
      </dsp:nvSpPr>
      <dsp:spPr>
        <a:xfrm>
          <a:off x="1942138" y="814366"/>
          <a:ext cx="2424652" cy="2424652"/>
        </a:xfrm>
        <a:prstGeom prst="ellipse">
          <a:avLst/>
        </a:prstGeom>
        <a:solidFill>
          <a:schemeClr val="accent2">
            <a:alpha val="50000"/>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35560" rIns="133437" bIns="35560" numCol="1" spcCol="1270" anchor="ctr" anchorCtr="0">
          <a:noAutofit/>
        </a:bodyPr>
        <a:lstStyle/>
        <a:p>
          <a:pPr marL="0" lvl="0" indent="0" algn="ctr" defTabSz="1244600">
            <a:lnSpc>
              <a:spcPct val="90000"/>
            </a:lnSpc>
            <a:spcBef>
              <a:spcPct val="0"/>
            </a:spcBef>
            <a:spcAft>
              <a:spcPct val="35000"/>
            </a:spcAft>
            <a:buNone/>
          </a:pPr>
          <a:r>
            <a:rPr lang="en-US" sz="2800" b="0" i="1" kern="1200" dirty="0">
              <a:solidFill>
                <a:schemeClr val="bg1">
                  <a:lumMod val="65000"/>
                </a:schemeClr>
              </a:solidFill>
              <a:latin typeface="Cambria" panose="02040503050406030204" pitchFamily="18" charset="0"/>
            </a:rPr>
            <a:t>Data collection details</a:t>
          </a:r>
          <a:endParaRPr lang="en-US" sz="2800" b="0" kern="1200" dirty="0">
            <a:solidFill>
              <a:schemeClr val="bg1">
                <a:lumMod val="65000"/>
              </a:schemeClr>
            </a:solidFill>
            <a:latin typeface="Cambria" panose="02040503050406030204" pitchFamily="18" charset="0"/>
          </a:endParaRPr>
        </a:p>
      </dsp:txBody>
      <dsp:txXfrm>
        <a:off x="2297220" y="1169448"/>
        <a:ext cx="1714488" cy="1714488"/>
      </dsp:txXfrm>
    </dsp:sp>
    <dsp:sp modelId="{9D51573B-0B28-42AD-910A-A7B46A813C8C}">
      <dsp:nvSpPr>
        <dsp:cNvPr id="0" name=""/>
        <dsp:cNvSpPr/>
      </dsp:nvSpPr>
      <dsp:spPr>
        <a:xfrm>
          <a:off x="3881859" y="814366"/>
          <a:ext cx="2424652" cy="2424652"/>
        </a:xfrm>
        <a:prstGeom prst="ellipse">
          <a:avLst/>
        </a:prstGeom>
        <a:solidFill>
          <a:schemeClr val="accent2">
            <a:alpha val="50000"/>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30480" rIns="133437" bIns="30480" numCol="1" spcCol="1270" anchor="ctr" anchorCtr="0">
          <a:noAutofit/>
        </a:bodyPr>
        <a:lstStyle/>
        <a:p>
          <a:pPr marL="0" lvl="0" indent="0" algn="ctr" defTabSz="1066800">
            <a:lnSpc>
              <a:spcPct val="90000"/>
            </a:lnSpc>
            <a:spcBef>
              <a:spcPct val="0"/>
            </a:spcBef>
            <a:spcAft>
              <a:spcPct val="35000"/>
            </a:spcAft>
            <a:buNone/>
          </a:pPr>
          <a:r>
            <a:rPr lang="en-US" sz="2400" b="1" i="1" kern="1200" dirty="0">
              <a:latin typeface="Cambria" panose="02040503050406030204" pitchFamily="18" charset="0"/>
            </a:rPr>
            <a:t>Business Rules</a:t>
          </a:r>
        </a:p>
      </dsp:txBody>
      <dsp:txXfrm>
        <a:off x="4236941" y="1169448"/>
        <a:ext cx="1714488" cy="1714488"/>
      </dsp:txXfrm>
    </dsp:sp>
    <dsp:sp modelId="{4C55992E-623D-4D7C-826A-09FC07D09763}">
      <dsp:nvSpPr>
        <dsp:cNvPr id="0" name=""/>
        <dsp:cNvSpPr/>
      </dsp:nvSpPr>
      <dsp:spPr>
        <a:xfrm>
          <a:off x="5821581" y="814366"/>
          <a:ext cx="2424652" cy="2424652"/>
        </a:xfrm>
        <a:prstGeom prst="ellipse">
          <a:avLst/>
        </a:prstGeom>
        <a:solidFill>
          <a:schemeClr val="accent2">
            <a:alpha val="50000"/>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3437" tIns="35560" rIns="133437" bIns="35560"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lumMod val="65000"/>
                </a:schemeClr>
              </a:solidFill>
              <a:latin typeface="Cambria" panose="02040503050406030204" pitchFamily="18" charset="0"/>
            </a:rPr>
            <a:t>Reports</a:t>
          </a:r>
        </a:p>
      </dsp:txBody>
      <dsp:txXfrm>
        <a:off x="6176663" y="1169448"/>
        <a:ext cx="1714488" cy="1714488"/>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9/3/layout/PhasedProcess">
  <dgm:title val=""/>
  <dgm:desc val=""/>
  <dgm:catLst>
    <dgm:cat type="process" pri="12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30">
          <dgm:prSet phldr="1"/>
        </dgm:pt>
        <dgm:pt modelId="31">
          <dgm:prSet phldr="1"/>
        </dgm:pt>
      </dgm:ptLst>
      <dgm:cxnLst>
        <dgm:cxn modelId="40" srcId="0" destId="10" srcOrd="0" destOrd="0"/>
        <dgm:cxn modelId="16" srcId="10" destId="11" srcOrd="0" destOrd="0"/>
        <dgm:cxn modelId="17" srcId="10" destId="12" srcOrd="1" destOrd="0"/>
        <dgm:cxn modelId="18" srcId="10" destId="13" srcOrd="2" destOrd="0"/>
        <dgm:cxn modelId="50" srcId="0" destId="20" srcOrd="1" destOrd="0"/>
        <dgm:cxn modelId="60" srcId="0" destId="30" srcOrd="2" destOrd="0"/>
        <dgm:cxn modelId="32" srcId="30" destId="31" srcOrd="0" destOrd="0"/>
        <dgm:cxn modelId="26" srcId="20" destId="21" srcOrd="0" destOrd="0"/>
        <dgm:cxn modelId="27" srcId="20" destId="22" srcOrd="1" destOrd="0"/>
      </dgm:cxnLst>
      <dgm:bg/>
      <dgm:whole/>
    </dgm:dataModel>
  </dgm:clrData>
  <dgm:layoutNode name="Name0">
    <dgm:varLst>
      <dgm:chMax val="3"/>
      <dgm:chPref val="3"/>
      <dgm:bulletEnabled val="1"/>
      <dgm:dir/>
      <dgm:animLvl val="lvl"/>
    </dgm:varLst>
    <dgm:shape xmlns:r="http://schemas.openxmlformats.org/officeDocument/2006/relationships" r:blip="">
      <dgm:adjLst/>
    </dgm:shape>
    <dgm:choose name="Name1">
      <dgm:if name="Name2" axis="ch" ptType="node" func="cnt" op="gte" val="3">
        <dgm:alg type="composite">
          <dgm:param type="ar" val="2.8316"/>
        </dgm:alg>
        <dgm:choose name="Name3">
          <dgm:if name="Name4"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567"/>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rightChild" refType="w" fact="0.713"/>
              <dgm:constr type="t" for="ch" forName="rightChild" refType="h" fact="0.1934"/>
              <dgm:constr type="w" for="ch" forName="rightChild" refType="w" fact="0.193"/>
              <dgm:constr type="h" for="ch" forName="rightChild" refType="h" fact="0.5464"/>
              <dgm:constr type="l" for="ch" forName="parentText1" refType="w" fact="0.0621"/>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6845"/>
              <dgm:constr type="t" for="ch" forName="parentText3" refType="h" fact="0.8128"/>
              <dgm:constr type="w" for="ch" forName="parentText3" refType="w" fact="0.2509"/>
              <dgm:constr type="h" for="ch" forName="parentText3" refType="h" fact="0.1872"/>
            </dgm:constrLst>
          </dgm:if>
          <dgm:else name="Name5">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parentText3"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rightChild" refType="primFontSz" refFor="des" refForName="parentText1" op="lte"/>
              <dgm:constr type="primFontSz" for="des" forName="rightChild" refType="primFontSz" refFor="des" refForName="parentText2" op="lte"/>
              <dgm:constr type="primFontSz" for="des" forName="rightChild"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72"/>
              <dgm:constr type="t" for="ch" forName="leftComposite" refType="h" fact="0.1159"/>
              <dgm:constr type="w" for="ch" forName="leftComposite" refType="w" fact="0.2455"/>
              <dgm:constr type="h" for="ch" forName="leftComposite" refType="h" fact="0.6953"/>
              <dgm:constr type="l" for="ch" forName="middleComposite" refType="w" fact="0.365"/>
              <dgm:constr type="t" for="ch" forName="middleComposite" refType="h" fact="0.1545"/>
              <dgm:constr type="w" for="ch" forName="middleComposite" refType="w" fact="0.2728"/>
              <dgm:constr type="h" for="ch" forName="middleComposite" refType="h" fact="0.6567"/>
              <dgm:constr type="l" for="ch" forName="rightChild" refType="w" fact="0.09"/>
              <dgm:constr type="t" for="ch" forName="rightChild" refType="h" fact="0.1934"/>
              <dgm:constr type="w" for="ch" forName="rightChild" refType="w" fact="0.193"/>
              <dgm:constr type="h" for="ch" forName="rightChild" refType="h" fact="0.5464"/>
              <dgm:constr type="l" for="ch" forName="arc1" refType="w" fact="0"/>
              <dgm:constr type="t" for="ch" forName="arc1" refType="h" fact="0"/>
              <dgm:constr type="w" for="ch" forName="arc1" refType="w" fact="0.3305"/>
              <dgm:constr type="h" for="ch" forName="arc1" refType="h" fact="0.9357"/>
              <dgm:constr type="l" for="ch" forName="arc2" refType="w" fact="0.3295"/>
              <dgm:constr type="t" for="ch" forName="arc2" refType="h" fact="0"/>
              <dgm:constr type="w" for="ch" forName="arc2" refType="w" fact="0.3305"/>
              <dgm:constr type="h" for="ch" forName="arc2" refType="h" fact="0.9357"/>
              <dgm:constr type="l" for="ch" forName="arc3" refType="w" fact="0.3401"/>
              <dgm:constr type="t" for="ch" forName="arc3" refType="h" fact="0"/>
              <dgm:constr type="w" for="ch" forName="arc3" refType="w" fact="0.3305"/>
              <dgm:constr type="h" for="ch" forName="arc3" refType="h" fact="0.9357"/>
              <dgm:constr type="l" for="ch" forName="arc4" refType="w" fact="0.6695"/>
              <dgm:constr type="t" for="ch" forName="arc4" refType="h" fact="0"/>
              <dgm:constr type="w" for="ch" forName="arc4" refType="w" fact="0.3305"/>
              <dgm:constr type="h" for="ch" forName="arc4" refType="h" fact="0.9357"/>
              <dgm:constr type="l" for="ch" forName="parentText1" refType="w" fact="0.7"/>
              <dgm:constr type="t" for="ch" forName="parentText1" refType="h" fact="0.8128"/>
              <dgm:constr type="w" for="ch" forName="parentText1" refType="w" fact="0.2509"/>
              <dgm:constr type="h" for="ch" forName="parentText1" refType="h" fact="0.1872"/>
              <dgm:constr type="l" for="ch" forName="parentText2" refType="w" fact="0.3792"/>
              <dgm:constr type="t" for="ch" forName="parentText2" refType="h" fact="0.8128"/>
              <dgm:constr type="w" for="ch" forName="parentText2" refType="w" fact="0.2509"/>
              <dgm:constr type="h" for="ch" forName="parentText2" refType="h" fact="0.1872"/>
              <dgm:constr type="l" for="ch" forName="parentText3" refType="w" fact="0.062"/>
              <dgm:constr type="t" for="ch" forName="parentText3" refType="h" fact="0.8128"/>
              <dgm:constr type="w" for="ch" forName="parentText3" refType="w" fact="0.2509"/>
              <dgm:constr type="h" for="ch" forName="parentText3" refType="h" fact="0.1872"/>
            </dgm:constrLst>
          </dgm:else>
        </dgm:choose>
      </dgm:if>
      <dgm:if name="Name6" axis="ch" ptType="node" func="cnt" op="gte" val="2">
        <dgm:alg type="composite">
          <dgm:param type="ar" val="1.8986"/>
        </dgm:alg>
        <dgm:choose name="Name7">
          <dgm:if name="Name8" func="var" arg="dir" op="equ" val="norm">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0941"/>
              <dgm:constr type="t" for="ch" forName="leftComposite" refType="h" fact="0.1159"/>
              <dgm:constr type="w" for="ch" forName="leftComposite" refType="w" fact="0.3469"/>
              <dgm:constr type="h" for="ch" forName="leftComposite" refType="h" fact="0.6953"/>
              <dgm:constr type="l" for="ch" forName="middleComposite" refType="w" fact="0.5782"/>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1" refType="w" fact="0.0926"/>
              <dgm:constr type="t" for="ch" forName="parentText1" refType="h" fact="0.8128"/>
              <dgm:constr type="w" for="ch" forName="parentText1" refType="w" fact="0.3742"/>
              <dgm:constr type="h" for="ch" forName="parentText1" refType="h" fact="0.1872"/>
              <dgm:constr type="l" for="ch" forName="parentText2" refType="w" fact="0.5655"/>
              <dgm:constr type="t" for="ch" forName="parentText2" refType="h" fact="0.8128"/>
              <dgm:constr type="w" for="ch" forName="parentText2" refType="w" fact="0.3742"/>
              <dgm:constr type="h" for="ch" forName="parentText2" refType="h" fact="0.1872"/>
            </dgm:constrLst>
          </dgm:if>
          <dgm:else name="Name9">
            <dgm:constrLst>
              <dgm:constr type="primFontSz" for="des" forName="parentText1" val="65"/>
              <dgm:constr type="primFontSz" for="des" forName="childText1_1" val="65"/>
              <dgm:constr type="primFontSz" for="des" forName="circ1Tx" val="65"/>
              <dgm:constr type="primFontSz" for="des" forName="parentText2" refType="primFontSz" refFor="des" refForName="parentText1" op="equ"/>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irc1Tx" refType="primFontSz" refFor="des" refForName="parentText1" op="lte"/>
              <dgm:constr type="primFontSz" for="des" forName="circ2Tx" refType="primFontSz" refFor="des" refForName="parentText1" op="lte"/>
              <dgm:constr type="primFontSz" for="des" forName="circ3Tx" refType="primFontSz" refFor="des" refForName="parentText1" op="lte"/>
              <dgm:constr type="primFontSz" for="des" forName="circ4Tx" refType="primFontSz" refFor="des" refForName="parentText1" op="lte"/>
              <dgm:constr type="primFontSz" for="des" forName="circ1Tx" refType="primFontSz" refFor="des" refForName="parentText2" op="lte"/>
              <dgm:constr type="primFontSz" for="des" forName="circ2Tx" refType="primFontSz" refFor="des" refForName="parentText2" op="lte"/>
              <dgm:constr type="primFontSz" for="des" forName="circ3Tx" refType="primFontSz" refFor="des" refForName="parentText2" op="lte"/>
              <dgm:constr type="primFontSz" for="des" forName="circ4Tx" refType="primFontSz" refFor="des" refForName="parentText2" op="lte"/>
              <dgm:constr type="primFontSz" for="des" forName="circ1Tx" refType="primFontSz" refFor="des" refForName="parentText3" op="lte"/>
              <dgm:constr type="primFontSz" for="des" forName="circ2Tx" refType="primFontSz" refFor="des" refForName="parentText3" op="lte"/>
              <dgm:constr type="primFontSz" for="des" forName="circ3Tx" refType="primFontSz" refFor="des" refForName="parentText3" op="lte"/>
              <dgm:constr type="primFontSz" for="des" forName="circ4Tx"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primFontSz" for="des" forName="circ2Tx" refType="primFontSz" refFor="des" refForName="circ1Tx" op="equ"/>
              <dgm:constr type="primFontSz" for="des" forName="circ3Tx" refType="primFontSz" refFor="des" refForName="circ1Tx" op="equ"/>
              <dgm:constr type="primFontSz" for="des" forName="circ4Tx" refType="primFontSz" refFor="des" refForName="circ1Tx" op="equ"/>
              <dgm:constr type="l" for="ch" forName="leftComposite" refType="w" fact="0.592"/>
              <dgm:constr type="t" for="ch" forName="leftComposite" refType="h" fact="0.1159"/>
              <dgm:constr type="w" for="ch" forName="leftComposite" refType="w" fact="0.3469"/>
              <dgm:constr type="h" for="ch" forName="leftComposite" refType="h" fact="0.6953"/>
              <dgm:constr type="l" for="ch" forName="middleComposite" refType="w" fact="0.0941"/>
              <dgm:constr type="t" for="ch" forName="middleComposite" refType="h" fact="0.1159"/>
              <dgm:constr type="w" for="ch" forName="middleComposite" refType="w" fact="0.3389"/>
              <dgm:constr type="h" for="ch" forName="middleComposite" refType="h" fact="0.6567"/>
              <dgm:constr type="l" for="ch" forName="arc1" refType="w" fact="0"/>
              <dgm:constr type="t" for="ch" forName="arc1" refType="h" fact="0"/>
              <dgm:constr type="w" for="ch" forName="arc1" refType="w" fact="0.4928"/>
              <dgm:constr type="h" for="ch" forName="arc1" refType="h" fact="0.9357"/>
              <dgm:constr type="l" for="ch" forName="arc3" refType="w" fact="0.5072"/>
              <dgm:constr type="t" for="ch" forName="arc3" refType="h" fact="0"/>
              <dgm:constr type="w" for="ch" forName="arc3" refType="w" fact="0.4928"/>
              <dgm:constr type="h" for="ch" forName="arc3" refType="h" fact="0.9357"/>
              <dgm:constr type="l" for="ch" forName="parentText2" refType="w" fact="0.0926"/>
              <dgm:constr type="t" for="ch" forName="parentText2" refType="h" fact="0.8128"/>
              <dgm:constr type="w" for="ch" forName="parentText2" refType="w" fact="0.3742"/>
              <dgm:constr type="h" for="ch" forName="parentText2" refType="h" fact="0.1872"/>
              <dgm:constr type="l" for="ch" forName="parentText1" refType="w" fact="0.5655"/>
              <dgm:constr type="t" for="ch" forName="parentText1" refType="h" fact="0.8128"/>
              <dgm:constr type="w" for="ch" forName="parentText1" refType="w" fact="0.3742"/>
              <dgm:constr type="h" for="ch" forName="parentText1" refType="h" fact="0.1872"/>
            </dgm:constrLst>
          </dgm:else>
        </dgm:choose>
      </dgm:if>
      <dgm:else name="Name10">
        <dgm:alg type="composite">
          <dgm:param type="ar" val="0.8036"/>
        </dgm:alg>
        <dgm:constrLst>
          <dgm:constr type="primFontSz" for="des" forName="parentText1" val="65"/>
          <dgm:constr type="primFontSz" for="des" forName="childText1_1" val="65"/>
          <dgm:constr type="primFontSz" for="des" forName="childText1_1" refType="primFontSz" refFor="des" refForName="parentText1" op="lte"/>
          <dgm:constr type="primFontSz" for="des" forName="childText1_2" refType="primFontSz" refFor="des" refForName="parentText1" op="lte"/>
          <dgm:constr type="primFontSz" for="des" forName="childText1_3" refType="primFontSz" refFor="des" refForName="parentText1" op="lte"/>
          <dgm:constr type="primFontSz" for="des" forName="childText1_4" refType="primFontSz" refFor="des" refForName="parentText1" op="lte"/>
          <dgm:constr type="primFontSz" for="des" forName="childText1_1" refType="primFontSz" refFor="des" refForName="parentText2" op="lte"/>
          <dgm:constr type="primFontSz" for="des" forName="childText1_2" refType="primFontSz" refFor="des" refForName="parentText2" op="lte"/>
          <dgm:constr type="primFontSz" for="des" forName="childText1_3" refType="primFontSz" refFor="des" refForName="parentText2" op="lte"/>
          <dgm:constr type="primFontSz" for="des" forName="childText1_4" refType="primFontSz" refFor="des" refForName="parentText2" op="lte"/>
          <dgm:constr type="primFontSz" for="des" forName="childText1_1" refType="primFontSz" refFor="des" refForName="parentText3" op="lte"/>
          <dgm:constr type="primFontSz" for="des" forName="childText1_2" refType="primFontSz" refFor="des" refForName="parentText3" op="lte"/>
          <dgm:constr type="primFontSz" for="des" forName="childText1_3" refType="primFontSz" refFor="des" refForName="parentText3" op="lte"/>
          <dgm:constr type="primFontSz" for="des" forName="childText1_4" refType="primFontSz" refFor="des" refForName="parentText3" op="lte"/>
          <dgm:constr type="primFontSz" for="des" forName="childText1_2" refType="primFontSz" refFor="des" refForName="childText1_1" op="equ"/>
          <dgm:constr type="primFontSz" for="des" forName="childText1_3" refType="primFontSz" refFor="des" refForName="childText1_1" op="equ"/>
          <dgm:constr type="primFontSz" for="des" forName="childText1_4" refType="primFontSz" refFor="des" refForName="childText1_1" op="equ"/>
          <dgm:constr type="l" for="ch" forName="leftComposite" refType="w" fact="0"/>
          <dgm:constr type="t" for="ch" forName="leftComposite" refType="h" fact="0.1159"/>
          <dgm:constr type="w" for="ch" forName="leftComposite" refType="w"/>
          <dgm:constr type="h" for="ch" forName="leftComposite" refType="h" fact="0.6953"/>
          <dgm:constr type="l" for="ch" forName="parentText1" refType="w" fact="0"/>
          <dgm:constr type="t" for="ch" forName="parentText1" refType="h" fact="0.8128"/>
          <dgm:constr type="w" for="ch" forName="parentText1" refType="w"/>
          <dgm:constr type="h" for="ch" forName="parentText1" refType="h" fact="0.1872"/>
        </dgm:constrLst>
      </dgm:else>
    </dgm:choose>
    <dgm:choose name="Name11">
      <dgm:if name="Name12" axis="ch" ptType="node" func="cnt" op="gte" val="1">
        <dgm:choose name="Name13">
          <dgm:if name="Name14" axis="ch" ptType="node" func="cnt" op="gte" val="2">
            <dgm:layoutNode name="arc1">
              <dgm:alg type="sp"/>
              <dgm:shape xmlns:r="http://schemas.openxmlformats.org/officeDocument/2006/relationships" rot="90" type="blockArc" r:blip="">
                <dgm:adjLst>
                  <dgm:adj idx="1" val="-135"/>
                  <dgm:adj idx="2" val="-45"/>
                  <dgm:adj idx="3" val="0.0496"/>
                </dgm:adjLst>
              </dgm:shape>
              <dgm:presOf/>
            </dgm:layoutNode>
            <dgm:layoutNode name="arc3">
              <dgm:alg type="sp"/>
              <dgm:shape xmlns:r="http://schemas.openxmlformats.org/officeDocument/2006/relationships" rot="270" type="blockArc" r:blip="">
                <dgm:adjLst>
                  <dgm:adj idx="1" val="-135"/>
                  <dgm:adj idx="2" val="-45"/>
                  <dgm:adj idx="3" val="0.0496"/>
                </dgm:adjLst>
              </dgm:shape>
              <dgm:presOf/>
            </dgm:layoutNode>
            <dgm:layoutNode name="parentText2" styleLbl="revTx">
              <dgm:varLst>
                <dgm:chMax val="4"/>
                <dgm:chPref val="3"/>
                <dgm:bulletEnabled val="1"/>
              </dgm:varLst>
              <dgm:alg type="tx"/>
              <dgm:shape xmlns:r="http://schemas.openxmlformats.org/officeDocument/2006/relationships" type="rect" r:blip="">
                <dgm:adjLst/>
              </dgm:shap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5"/>
        </dgm:choose>
        <dgm:choose name="Name16">
          <dgm:if name="Name17" axis="ch" ptType="node" func="cnt" op="gte" val="3">
            <dgm:layoutNode name="arc2">
              <dgm:alg type="sp"/>
              <dgm:shape xmlns:r="http://schemas.openxmlformats.org/officeDocument/2006/relationships" rot="90" type="blockArc" r:blip="">
                <dgm:adjLst>
                  <dgm:adj idx="1" val="-135"/>
                  <dgm:adj idx="2" val="-45"/>
                  <dgm:adj idx="3" val="0.0496"/>
                </dgm:adjLst>
              </dgm:shape>
              <dgm:presOf/>
            </dgm:layoutNode>
            <dgm:layoutNode name="arc4">
              <dgm:alg type="sp"/>
              <dgm:shape xmlns:r="http://schemas.openxmlformats.org/officeDocument/2006/relationships" rot="270" type="blockArc" r:blip="">
                <dgm:adjLst>
                  <dgm:adj idx="1" val="-135"/>
                  <dgm:adj idx="2" val="-45"/>
                  <dgm:adj idx="3" val="0.0496"/>
                </dgm:adjLst>
              </dgm:shape>
              <dgm:presOf/>
            </dgm:layoutNode>
            <dgm:layoutNode name="parentText3" styleLbl="revTx">
              <dgm:varLst>
                <dgm:chMax val="1"/>
                <dgm:chPref val="1"/>
                <dgm:bulletEnabled val="1"/>
              </dgm:varLst>
              <dgm:alg type="tx"/>
              <dgm:shape xmlns:r="http://schemas.openxmlformats.org/officeDocument/2006/relationships" type="rect" r:blip="">
                <dgm:adjLst/>
              </dgm:shape>
              <dgm:presOf axis="ch 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8"/>
        </dgm:choose>
      </dgm:if>
      <dgm:else name="Name19"/>
    </dgm:choose>
    <dgm:layoutNode name="middleComposite">
      <dgm:choose name="Name20">
        <dgm:if name="Name21" axis="ch ch" ptType="node node" st="2 1" cnt="1 0" func="cnt" op="lte" val="1">
          <dgm:alg type="composite">
            <dgm:param type="ar" val="1"/>
          </dgm:alg>
        </dgm:if>
        <dgm:if name="Name22" axis="ch ch" ptType="node node" st="2 1" cnt="1 0" func="cnt" op="equ" val="2">
          <dgm:alg type="composite">
            <dgm:param type="ar" val="1.792"/>
          </dgm:alg>
        </dgm:if>
        <dgm:if name="Name23" axis="ch ch" ptType="node node" st="2 1" cnt="1 0" func="cnt" op="equ" val="3">
          <dgm:alg type="composite">
            <dgm:param type="ar" val="1"/>
          </dgm:alg>
        </dgm:if>
        <dgm:else name="Name24">
          <dgm:alg type="composite">
            <dgm:param type="ar" val="1"/>
          </dgm:alg>
        </dgm:else>
      </dgm:choose>
      <dgm:shape xmlns:r="http://schemas.openxmlformats.org/officeDocument/2006/relationships" r:blip="">
        <dgm:adjLst/>
      </dgm:shape>
      <dgm:presOf/>
      <dgm:choose name="Name25">
        <dgm:if name="Name26" axis="ch ch" ptType="node node" st="2 1" cnt="1 0" func="cnt" op="lte" val="1">
          <dgm:constrLst>
            <dgm:constr type="ctrX" for="ch" forName="circ1" refType="w" fact="0.5"/>
            <dgm:constr type="ctrY" for="ch" forName="circ1" refType="h" fact="0.5"/>
            <dgm:constr type="w" for="ch" forName="circ1" refType="w"/>
            <dgm:constr type="h" for="ch" forName="circ1" refType="h"/>
            <dgm:constr type="l" for="ch" forName="circ1Tx" refType="w" fact="0.2"/>
            <dgm:constr type="t" for="ch" forName="circ1Tx" refType="h" fact="0.1"/>
            <dgm:constr type="w" for="ch" forName="circ1Tx" refType="w" fact="0.6"/>
            <dgm:constr type="h" for="ch" forName="circ1Tx" refType="h" fact="0.8"/>
          </dgm:constrLst>
        </dgm:if>
        <dgm:if name="Name27" axis="ch ch" ptType="node node" st="2 1" cnt="1 0"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Lst>
        </dgm:if>
        <dgm:if name="Name28" axis="ch ch" ptType="node node" st="2 1" cnt="1 0"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Lst>
        </dgm:if>
        <dgm:else name="Name29">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Lst>
        </dgm:else>
      </dgm:choose>
      <dgm:ruleLst/>
      <dgm:forEach name="Name30" axis="ch ch" ptType="node node" st="2 1" cnt="1 1">
        <dgm:layoutNode name="circ1" styleLbl="vennNode1">
          <dgm:alg type="sp"/>
          <dgm:shape xmlns:r="http://schemas.openxmlformats.org/officeDocument/2006/relationships" type="ellipse" r:blip="">
            <dgm:adjLst/>
          </dgm:shape>
          <dgm:presOf axis="desOrSelf" ptType="node"/>
          <dgm:constrLst/>
          <dgm:ruleLst/>
        </dgm:layoutNode>
        <dgm:layoutNode name="circ1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1" axis="ch ch" ptType="node node" st="2 2" cnt="1 1">
        <dgm:layoutNode name="circ2" styleLbl="vennNode1">
          <dgm:alg type="sp"/>
          <dgm:shape xmlns:r="http://schemas.openxmlformats.org/officeDocument/2006/relationships" type="ellipse" r:blip="">
            <dgm:adjLst/>
          </dgm:shape>
          <dgm:presOf axis="desOrSelf" ptType="node"/>
          <dgm:constrLst/>
          <dgm:ruleLst/>
        </dgm:layoutNode>
        <dgm:layoutNode name="circ2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2" axis="ch ch" ptType="node node" st="2 3" cnt="1 1">
        <dgm:layoutNode name="circ3" styleLbl="vennNode1">
          <dgm:alg type="sp"/>
          <dgm:shape xmlns:r="http://schemas.openxmlformats.org/officeDocument/2006/relationships" type="ellipse" r:blip="">
            <dgm:adjLst/>
          </dgm:shape>
          <dgm:presOf axis="desOrSelf" ptType="node"/>
          <dgm:constrLst/>
          <dgm:ruleLst/>
        </dgm:layoutNode>
        <dgm:layoutNode name="circ3Tx" styleLbl="revTx">
          <dgm:varLst>
            <dgm:chMax val="0"/>
            <dgm:chPref val="0"/>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forEach name="Name33" axis="ch ch" ptType="node node" st="2 4" cnt="1 1">
        <dgm:layoutNode name="circ4" styleLbl="vennNode1">
          <dgm:alg type="sp"/>
          <dgm:shape xmlns:r="http://schemas.openxmlformats.org/officeDocument/2006/relationships" type="ellipse" r:blip="">
            <dgm:adjLst/>
          </dgm:shape>
          <dgm:presOf axis="desOrSelf" ptType="nod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presOf axis="desOrSelf" ptType="node"/>
          <dgm:constrLst>
            <dgm:constr type="tMarg"/>
            <dgm:constr type="bMarg"/>
            <dgm:constr type="lMarg"/>
            <dgm:constr type="rMarg"/>
            <dgm:constr type="primFontSz" val="20"/>
          </dgm:constrLst>
          <dgm:ruleLst>
            <dgm:rule type="primFontSz" val="5" fact="NaN" max="NaN"/>
          </dgm:ruleLst>
        </dgm:layoutNode>
      </dgm:forEach>
    </dgm:layoutNode>
    <dgm:layoutNode name="leftComposite">
      <dgm:choose name="Name34">
        <dgm:if name="Name35" axis="ch ch" ptType="node node" st="1 1" cnt="1 0" func="cnt" op="lte" val="1">
          <dgm:alg type="composite">
            <dgm:param type="ar" val="1.3085"/>
          </dgm:alg>
          <dgm:constrLst>
            <dgm:constr type="l" for="ch" forName="childText1_1" refType="w" fact="0.2124"/>
            <dgm:constr type="t" for="ch" forName="childText1_1" refType="h" fact="0"/>
            <dgm:constr type="w" for="ch" forName="childText1_1" refType="w" fact="0.5759"/>
            <dgm:constr type="h" for="ch" forName="childText1_1" refType="h" fact="0.7535"/>
            <dgm:constr type="l" for="ch" forName="ellipse1" refType="w" fact="0"/>
            <dgm:constr type="t" for="ch" forName="ellipse1" refType="h" fact="0.63"/>
            <dgm:constr type="w" for="ch" forName="ellipse1" refType="w" fact="0.2828"/>
            <dgm:constr type="h" for="ch" forName="ellipse1" refType="h" fact="0.37"/>
            <dgm:constr type="l" for="ch" forName="ellipse2" refType="w" fact="0.82"/>
            <dgm:constr type="t" for="ch" forName="ellipse2" refType="h" fact="0.17"/>
            <dgm:constr type="w" for="ch" forName="ellipse2" refType="w" fact="0.1645"/>
            <dgm:constr type="h" for="ch" forName="ellipse2" refType="h" fact="0.2153"/>
          </dgm:constrLst>
        </dgm:if>
        <dgm:if name="Name36" axis="ch ch" ptType="node node" st="1 1" cnt="1 0" func="cnt" op="equ" val="2">
          <dgm:alg type="composite">
            <dgm:param type="ar" val="0.8917"/>
          </dgm:alg>
          <dgm:constrLst>
            <dgm:constr type="l" for="ch" forName="childText1_1" refType="w" fact="0.1864"/>
            <dgm:constr type="t" for="ch" forName="childText1_1" refType="h" fact="0"/>
            <dgm:constr type="w" for="ch" forName="childText1_1" refType="w" fact="0.5055"/>
            <dgm:constr type="h" for="ch" forName="childText1_1" refType="h" fact="0.4507"/>
            <dgm:constr type="l" for="ch" forName="childText1_2" refType="w" fact="0.4945"/>
            <dgm:constr type="t" for="ch" forName="childText1_2" refType="h" fact="0.3929"/>
            <dgm:constr type="w" for="ch" forName="childText1_2" refType="w" fact="0.5055"/>
            <dgm:constr type="h" for="ch" forName="childText1_2" refType="h" fact="0.4507"/>
            <dgm:constr type="l" for="ch" forName="ellipse1" refType="w" fact="0"/>
            <dgm:constr type="t" for="ch" forName="ellipse1" refType="h" fact="0.3768"/>
            <dgm:constr type="w" for="ch" forName="ellipse1" refType="w" fact="0.2482"/>
            <dgm:constr type="h" for="ch" forName="ellipse1" refType="h" fact="0.2213"/>
            <dgm:constr type="l" for="ch" forName="ellipse3" refType="w" fact="0.5474"/>
            <dgm:constr type="t" for="ch" forName="ellipse3" refType="h" fact="0.8712"/>
            <dgm:constr type="w" for="ch" forName="ellipse3" refType="w" fact="0.1444"/>
            <dgm:constr type="h" for="ch" forName="ellipse3" refType="h" fact="0.1288"/>
            <dgm:constr type="l" for="ch" forName="ellipse2" refType="w" fact="0.7333"/>
            <dgm:constr type="t" for="ch" forName="ellipse2" refType="h" fact="0.0887"/>
            <dgm:constr type="w" for="ch" forName="ellipse2" refType="w" fact="0.1444"/>
            <dgm:constr type="h" for="ch" forName="ellipse2" refType="h" fact="0.1288"/>
          </dgm:constrLst>
        </dgm:if>
        <dgm:if name="Name37" axis="ch ch" ptType="node node" st="1 1" cnt="1 0" func="cnt" op="equ" val="3">
          <dgm:alg type="composite">
            <dgm:param type="ar" val="1.0811"/>
          </dgm:alg>
          <dgm:constrLst>
            <dgm:constr type="l" for="ch" forName="childText1_3" refType="w" fact="0.1649"/>
            <dgm:constr type="t" for="ch" forName="childText1_3" refType="h" fact="0.5389"/>
            <dgm:constr type="w" for="ch" forName="childText1_3" refType="w" fact="0.4265"/>
            <dgm:constr type="h" for="ch" forName="childText1_3" refType="h" fact="0.4611"/>
            <dgm:constr type="l" for="ch" forName="childText1_1" refType="w" fact="0.1573"/>
            <dgm:constr type="t" for="ch" forName="childText1_1" refType="h" fact="0"/>
            <dgm:constr type="w" for="ch" forName="childText1_1" refType="w" fact="0.4265"/>
            <dgm:constr type="h" for="ch" forName="childText1_1" refType="h" fact="0.4611"/>
            <dgm:constr type="l" for="ch" forName="childText1_2" refType="w" fact="0.5735"/>
            <dgm:constr type="t" for="ch" forName="childText1_2" refType="h" fact="0.2754"/>
            <dgm:constr type="w" for="ch" forName="childText1_2" refType="w" fact="0.4265"/>
            <dgm:constr type="h" for="ch" forName="childText1_2" refType="h" fact="0.4611"/>
            <dgm:constr type="l" for="ch" forName="ellipse1" refType="w" fact="0"/>
            <dgm:constr type="t" for="ch" forName="ellipse1" refType="h" fact="0.3855"/>
            <dgm:constr type="w" for="ch" forName="ellipse1" refType="w" fact="0.2095"/>
            <dgm:constr type="h" for="ch" forName="ellipse1" refType="h" fact="0.2264"/>
            <dgm:constr type="l" for="ch" forName="ellipse3" refType="w" fact="0.6181"/>
            <dgm:constr type="t" for="ch" forName="ellipse3" refType="h" fact="0.7647"/>
            <dgm:constr type="w" for="ch" forName="ellipse3" refType="w" fact="0.1219"/>
            <dgm:constr type="h" for="ch" forName="ellipse3" refType="h" fact="0.1317"/>
            <dgm:constr type="l" for="ch" forName="ellipse2" refType="w" fact="0.6188"/>
            <dgm:constr type="t" for="ch" forName="ellipse2" refType="h" fact="0.0907"/>
            <dgm:constr type="w" for="ch" forName="ellipse2" refType="w" fact="0.1219"/>
            <dgm:constr type="h" for="ch" forName="ellipse2" refType="h" fact="0.1317"/>
          </dgm:constrLst>
        </dgm:if>
        <dgm:else name="Name38">
          <dgm:alg type="composite">
            <dgm:param type="ar" val="0.9472"/>
          </dgm:alg>
          <dgm:constrLst>
            <dgm:constr type="l" for="ch" forName="childText1_3" refType="w" fact="0"/>
            <dgm:constr type="t" for="ch" forName="childText1_3" refType="h" fact="0.6035"/>
            <dgm:constr type="w" for="ch" forName="childText1_3" refType="w" fact="0.4186"/>
            <dgm:constr type="h" for="ch" forName="childText1_3" refType="h" fact="0.3965"/>
            <dgm:constr type="l" for="ch" forName="childText1_1" refType="w" fact="0.0981"/>
            <dgm:constr type="t" for="ch" forName="childText1_1" refType="h" fact="0"/>
            <dgm:constr type="w" for="ch" forName="childText1_1" refType="w" fact="0.4186"/>
            <dgm:constr type="h" for="ch" forName="childText1_1" refType="h" fact="0.3965"/>
            <dgm:constr type="l" for="ch" forName="childText1_2" refType="w" fact="0.5385"/>
            <dgm:constr type="t" for="ch" forName="childText1_2" refType="h" fact="0.1304"/>
            <dgm:constr type="w" for="ch" forName="childText1_2" refType="w" fact="0.4186"/>
            <dgm:constr type="h" for="ch" forName="childText1_2" refType="h" fact="0.3965"/>
            <dgm:constr type="l" for="ch" forName="ellipse4" refType="w" fact="0.3222"/>
            <dgm:constr type="t" for="ch" forName="ellipse4" refType="h" fact="0.4232"/>
            <dgm:constr type="w" for="ch" forName="ellipse4" refType="w" fact="0.2056"/>
            <dgm:constr type="h" for="ch" forName="ellipse4" refType="h" fact="0.1947"/>
            <dgm:constr type="l" for="ch" forName="ellipse1" refType="w" fact="0.1489"/>
            <dgm:constr type="t" for="ch" forName="ellipse1" refType="h" fact="0.4502"/>
            <dgm:constr type="w" for="ch" forName="ellipse1" refType="w" fact="0.1196"/>
            <dgm:constr type="h" for="ch" forName="ellipse1" refType="h" fact="0.1133"/>
            <dgm:constr type="l" for="ch" forName="ellipse2" refType="w" fact="0.5384"/>
            <dgm:constr type="t" for="ch" forName="ellipse2" refType="h" fact="0.0124"/>
            <dgm:constr type="w" for="ch" forName="ellipse2" refType="w" fact="0.1196"/>
            <dgm:constr type="h" for="ch" forName="ellipse2" refType="h" fact="0.1133"/>
            <dgm:constr type="l" for="ch" forName="childText1_4" refType="w" fact="0.4625"/>
            <dgm:constr type="t" for="ch" forName="childText1_4" refType="h" fact="0.5719"/>
            <dgm:constr type="w" for="ch" forName="childText1_4" refType="w" fact="0.4186"/>
            <dgm:constr type="h" for="ch" forName="childText1_4" refType="h" fact="0.3965"/>
            <dgm:constr type="l" for="ch" forName="ellipse3" refType="w" fact="0.8804"/>
            <dgm:constr type="t" for="ch" forName="ellipse3" refType="h" fact="0.5329"/>
            <dgm:constr type="w" for="ch" forName="ellipse3" refType="w" fact="0.1196"/>
            <dgm:constr type="h" for="ch" forName="ellipse3" refType="h" fact="0.1133"/>
            <dgm:constr type="l" for="ch" forName="ellipse5" refType="w" fact="0.0146"/>
            <dgm:constr type="t" for="ch" forName="ellipse5" refType="h" fact="0.5228"/>
            <dgm:constr type="w" for="ch" forName="ellipse5" refType="w" fact="0.0899"/>
            <dgm:constr type="h" for="ch" forName="ellipse5" refType="h" fact="0.0851"/>
          </dgm:constrLst>
        </dgm:else>
      </dgm:choose>
      <dgm:forEach name="Name39" axis="ch ch" ptType="node node" st="1 1" cnt="1 1">
        <dgm:layoutNode name="childText1_1"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1" styleLbl="vennNode1">
          <dgm:alg type="sp"/>
          <dgm:shape xmlns:r="http://schemas.openxmlformats.org/officeDocument/2006/relationships" type="ellipse" r:blip="">
            <dgm:adjLst/>
          </dgm:shape>
          <dgm:presOf/>
        </dgm:layoutNode>
        <dgm:layoutNode name="ellipse2" styleLbl="vennNode1">
          <dgm:alg type="sp"/>
          <dgm:shape xmlns:r="http://schemas.openxmlformats.org/officeDocument/2006/relationships" type="ellipse" r:blip="">
            <dgm:adjLst/>
          </dgm:shape>
          <dgm:presOf/>
        </dgm:layoutNode>
      </dgm:forEach>
      <dgm:forEach name="Name40" axis="ch ch" ptType="node node" st="1 2" cnt="1 1">
        <dgm:layoutNode name="childText1_2"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3" styleLbl="vennNode1">
          <dgm:alg type="sp"/>
          <dgm:shape xmlns:r="http://schemas.openxmlformats.org/officeDocument/2006/relationships" type="ellipse" r:blip="">
            <dgm:adjLst/>
          </dgm:shape>
          <dgm:presOf/>
        </dgm:layoutNode>
      </dgm:forEach>
      <dgm:forEach name="Name41" axis="ch ch" ptType="node node" st="1 3" cnt="1 1">
        <dgm:layoutNode name="childText1_3"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forEach name="Name42" axis="ch ch" ptType="node node" st="1 4" cnt="1 1">
        <dgm:layoutNode name="childText1_4" styleLbl="vennNode1">
          <dgm:varLst>
            <dgm:chMax val="0"/>
            <dgm:chPref val="0"/>
          </dgm:varLst>
          <dgm:alg type="tx"/>
          <dgm:shape xmlns:r="http://schemas.openxmlformats.org/officeDocument/2006/relationships" type="ellipse"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ellipse4" styleLbl="vennNode1">
          <dgm:alg type="sp"/>
          <dgm:shape xmlns:r="http://schemas.openxmlformats.org/officeDocument/2006/relationships" type="ellipse" r:blip="">
            <dgm:adjLst/>
          </dgm:shape>
          <dgm:presOf/>
        </dgm:layoutNode>
        <dgm:layoutNode name="ellipse5" styleLbl="vennNode1">
          <dgm:alg type="sp"/>
          <dgm:shape xmlns:r="http://schemas.openxmlformats.org/officeDocument/2006/relationships" type="ellipse" r:blip="">
            <dgm:adjLst/>
          </dgm:shape>
          <dgm:presOf/>
        </dgm:layoutNode>
      </dgm:forEach>
    </dgm:layoutNode>
    <dgm:choose name="Name43">
      <dgm:if name="Name44" axis="ch ch" ptType="node node" st="3 1" cnt="1 0" func="cnt" op="gte" val="1">
        <dgm:layoutNode name="rightChild">
          <dgm:varLst>
            <dgm:chMax val="0"/>
            <dgm:chPref val="0"/>
          </dgm:varLst>
          <dgm:alg type="tx"/>
          <dgm:shape xmlns:r="http://schemas.openxmlformats.org/officeDocument/2006/relationships" type="ellipse" r:blip="">
            <dgm:adjLst/>
          </dgm:shape>
          <dgm:presOf axis="ch des"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5"/>
    </dgm:choose>
    <dgm:layoutNode name="parentText1" styleLbl="revTx">
      <dgm:varLst>
        <dgm:chMax val="4"/>
        <dgm:chPref val="3"/>
        <dgm:bulletEnabled val="1"/>
      </dgm:varLst>
      <dgm:alg type="tx"/>
      <dgm:shape xmlns:r="http://schemas.openxmlformats.org/officeDocument/2006/relationships" type="rect" r:blip="">
        <dgm:adjLst/>
      </dgm:shap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Def>
</file>

<file path=ppt/diagrams/layout1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8.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5138"/>
          </a:xfrm>
          <a:prstGeom prst="rect">
            <a:avLst/>
          </a:prstGeom>
        </p:spPr>
        <p:txBody>
          <a:bodyPr vert="horz" lIns="91440" tIns="45720" rIns="91440" bIns="45720" rtlCol="0"/>
          <a:lstStyle>
            <a:lvl1pPr algn="r">
              <a:defRPr sz="1200"/>
            </a:lvl1pPr>
          </a:lstStyle>
          <a:p>
            <a:fld id="{2E069414-7619-4DAD-AC46-271C5D489DA8}" type="datetimeFigureOut">
              <a:rPr lang="en-US" smtClean="0"/>
              <a:t>2/4/2020</a:t>
            </a:fld>
            <a:endParaRPr lang="en-US" dirty="0"/>
          </a:p>
        </p:txBody>
      </p:sp>
      <p:sp>
        <p:nvSpPr>
          <p:cNvPr id="4" name="Footer Placeholder 3"/>
          <p:cNvSpPr>
            <a:spLocks noGrp="1"/>
          </p:cNvSpPr>
          <p:nvPr>
            <p:ph type="ftr" sz="quarter" idx="2"/>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675"/>
            <a:ext cx="3037840" cy="465138"/>
          </a:xfrm>
          <a:prstGeom prst="rect">
            <a:avLst/>
          </a:prstGeom>
        </p:spPr>
        <p:txBody>
          <a:bodyPr vert="horz" lIns="91440" tIns="45720" rIns="91440" bIns="45720" rtlCol="0" anchor="b"/>
          <a:lstStyle>
            <a:lvl1pPr algn="r">
              <a:defRPr sz="1200"/>
            </a:lvl1pPr>
          </a:lstStyle>
          <a:p>
            <a:fld id="{EC0967E2-D9A5-47F5-85CA-36C486FD77B1}" type="slidenum">
              <a:rPr lang="en-US" smtClean="0"/>
              <a:t>‹#›</a:t>
            </a:fld>
            <a:endParaRPr lang="en-US" dirty="0"/>
          </a:p>
        </p:txBody>
      </p:sp>
    </p:spTree>
    <p:extLst>
      <p:ext uri="{BB962C8B-B14F-4D97-AF65-F5344CB8AC3E}">
        <p14:creationId xmlns:p14="http://schemas.microsoft.com/office/powerpoint/2010/main" val="22586806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3"/>
            <a:ext cx="3038475" cy="464980"/>
          </a:xfrm>
          <a:prstGeom prst="rect">
            <a:avLst/>
          </a:prstGeom>
        </p:spPr>
        <p:txBody>
          <a:bodyPr vert="horz" lIns="92830" tIns="46415" rIns="92830" bIns="46415" rtlCol="0"/>
          <a:lstStyle>
            <a:lvl1pPr algn="l">
              <a:defRPr sz="1200"/>
            </a:lvl1pPr>
          </a:lstStyle>
          <a:p>
            <a:pPr>
              <a:defRPr/>
            </a:pPr>
            <a:endParaRPr lang="en-US" dirty="0"/>
          </a:p>
        </p:txBody>
      </p:sp>
      <p:sp>
        <p:nvSpPr>
          <p:cNvPr id="3" name="Date Placeholder 2"/>
          <p:cNvSpPr>
            <a:spLocks noGrp="1"/>
          </p:cNvSpPr>
          <p:nvPr>
            <p:ph type="dt" idx="1"/>
          </p:nvPr>
        </p:nvSpPr>
        <p:spPr>
          <a:xfrm>
            <a:off x="3970348" y="3"/>
            <a:ext cx="3038475" cy="464980"/>
          </a:xfrm>
          <a:prstGeom prst="rect">
            <a:avLst/>
          </a:prstGeom>
        </p:spPr>
        <p:txBody>
          <a:bodyPr vert="horz" lIns="92830" tIns="46415" rIns="92830" bIns="46415" rtlCol="0"/>
          <a:lstStyle>
            <a:lvl1pPr algn="r">
              <a:defRPr sz="1200"/>
            </a:lvl1pPr>
          </a:lstStyle>
          <a:p>
            <a:pPr>
              <a:defRPr/>
            </a:pPr>
            <a:fld id="{7CD06F0F-7246-4F86-9857-1F771E4C1527}" type="datetimeFigureOut">
              <a:rPr lang="en-US"/>
              <a:pPr>
                <a:defRPr/>
              </a:pPr>
              <a:t>2/4/2020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30" tIns="46415" rIns="92830" bIns="46415" rtlCol="0" anchor="ctr"/>
          <a:lstStyle/>
          <a:p>
            <a:pPr lvl="0"/>
            <a:endParaRPr lang="en-US" noProof="0" dirty="0"/>
          </a:p>
        </p:txBody>
      </p:sp>
      <p:sp>
        <p:nvSpPr>
          <p:cNvPr id="5" name="Notes Placeholder 4"/>
          <p:cNvSpPr>
            <a:spLocks noGrp="1"/>
          </p:cNvSpPr>
          <p:nvPr>
            <p:ph type="body" sz="quarter" idx="3"/>
          </p:nvPr>
        </p:nvSpPr>
        <p:spPr>
          <a:xfrm>
            <a:off x="701675" y="4416512"/>
            <a:ext cx="5607050" cy="4183220"/>
          </a:xfrm>
          <a:prstGeom prst="rect">
            <a:avLst/>
          </a:prstGeom>
        </p:spPr>
        <p:txBody>
          <a:bodyPr vert="horz" lIns="92830" tIns="46415" rIns="92830" bIns="46415"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1" y="8829825"/>
            <a:ext cx="3038475" cy="464980"/>
          </a:xfrm>
          <a:prstGeom prst="rect">
            <a:avLst/>
          </a:prstGeom>
        </p:spPr>
        <p:txBody>
          <a:bodyPr vert="horz" lIns="92830" tIns="46415" rIns="92830" bIns="46415"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970348" y="8829825"/>
            <a:ext cx="3038475" cy="464980"/>
          </a:xfrm>
          <a:prstGeom prst="rect">
            <a:avLst/>
          </a:prstGeom>
        </p:spPr>
        <p:txBody>
          <a:bodyPr vert="horz" lIns="92830" tIns="46415" rIns="92830" bIns="46415" rtlCol="0" anchor="b"/>
          <a:lstStyle>
            <a:lvl1pPr algn="r">
              <a:defRPr sz="1200"/>
            </a:lvl1pPr>
          </a:lstStyle>
          <a:p>
            <a:pPr>
              <a:defRPr/>
            </a:pPr>
            <a:fld id="{26373171-1AD9-4052-89E0-C576612889ED}" type="slidenum">
              <a:rPr lang="en-US"/>
              <a:pPr>
                <a:defRPr/>
              </a:pPr>
              <a:t>‹#›</a:t>
            </a:fld>
            <a:endParaRPr lang="en-US" dirty="0"/>
          </a:p>
        </p:txBody>
      </p:sp>
    </p:spTree>
    <p:extLst>
      <p:ext uri="{BB962C8B-B14F-4D97-AF65-F5344CB8AC3E}">
        <p14:creationId xmlns:p14="http://schemas.microsoft.com/office/powerpoint/2010/main" val="19985813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mailto:Ra-pas@pa.gov" TargetMode="External"/><Relationship Id="rId2" Type="http://schemas.openxmlformats.org/officeDocument/2006/relationships/slide" Target="../slides/slide23.xml"/><Relationship Id="rId1" Type="http://schemas.openxmlformats.org/officeDocument/2006/relationships/notesMaster" Target="../notesMasters/notesMaster1.xml"/><Relationship Id="rId4" Type="http://schemas.openxmlformats.org/officeDocument/2006/relationships/hyperlink" Target="mailto:ra-DDQDataCollection@pa.gov" TargetMode="Externa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0" i="0" u="none" strike="noStrike" kern="1200" baseline="0" dirty="0">
                <a:solidFill>
                  <a:schemeClr val="tx1"/>
                </a:solidFill>
                <a:effectLst/>
                <a:latin typeface="Cambria" panose="02040503050406030204" pitchFamily="18" charset="0"/>
                <a:ea typeface="+mn-ea"/>
                <a:cs typeface="+mn-cs"/>
              </a:rPr>
              <a:t>Thank you for taking time out of your busy schedules to review this webinar on PSSA Accountability. </a:t>
            </a:r>
          </a:p>
          <a:p>
            <a:r>
              <a:rPr lang="en-US" sz="1100" b="0" i="0" u="none" strike="noStrike" kern="1200" baseline="0" dirty="0">
                <a:solidFill>
                  <a:schemeClr val="tx1"/>
                </a:solidFill>
                <a:effectLst/>
                <a:latin typeface="Cambria" panose="02040503050406030204" pitchFamily="18" charset="0"/>
                <a:ea typeface="+mn-ea"/>
                <a:cs typeface="+mn-cs"/>
              </a:rPr>
              <a:t>The Division of Assessment and Accountability (DAA) in collaboration with the Office of Data Quality (ODQ) are responsible for PIMS trainings, the Attribution Map, PIMS Attribution Rules and all accountability reporting functions. There is contact information at the end of this presentation so please feel free to contact us. </a:t>
            </a:r>
            <a:endParaRPr lang="en-US" sz="1200" b="0" i="0" u="none" strike="noStrike" kern="1200" dirty="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1</a:t>
            </a:fld>
            <a:endParaRPr lang="en-US" dirty="0"/>
          </a:p>
        </p:txBody>
      </p:sp>
    </p:spTree>
    <p:extLst>
      <p:ext uri="{BB962C8B-B14F-4D97-AF65-F5344CB8AC3E}">
        <p14:creationId xmlns:p14="http://schemas.microsoft.com/office/powerpoint/2010/main" val="36412850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This is an overview of the details we will be discussing for the PSSA Exams’ Internal Snapshot.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It begins with the student in the blue circle, which includes the student’s five matching criteria. It is very important that the </a:t>
            </a:r>
            <a:r>
              <a:rPr lang="en-US" b="1" baseline="0" dirty="0"/>
              <a:t>five matching criteria </a:t>
            </a:r>
            <a:r>
              <a:rPr lang="en-US" baseline="0" dirty="0"/>
              <a:t>are correct because this is how students are linked to test results, this is why there is so much emphasis on getting these fields right. The five match criteria are First Name, Last Name, Birth Date, </a:t>
            </a:r>
            <a:r>
              <a:rPr lang="en-US" baseline="0" dirty="0" err="1"/>
              <a:t>PAsecureID</a:t>
            </a:r>
            <a:r>
              <a:rPr lang="en-US" baseline="0" dirty="0"/>
              <a:t> and Grade.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Please make sure the student’s </a:t>
            </a:r>
            <a:r>
              <a:rPr lang="en-US" baseline="0" dirty="0" err="1"/>
              <a:t>PAsecureID</a:t>
            </a:r>
            <a:r>
              <a:rPr lang="en-US" baseline="0" dirty="0"/>
              <a:t> is unique to the student. Students with two IDs or two students sharing one ID have to be resolved. </a:t>
            </a:r>
            <a:r>
              <a:rPr lang="en-US" dirty="0"/>
              <a:t>Contact the</a:t>
            </a:r>
            <a:r>
              <a:rPr lang="en-US" baseline="0" dirty="0"/>
              <a:t> PIMS Application Support Desk for help with </a:t>
            </a:r>
            <a:r>
              <a:rPr lang="en-US" baseline="0" dirty="0" err="1"/>
              <a:t>PAsecureIDs</a:t>
            </a:r>
            <a:r>
              <a:rPr lang="en-US" baseline="0" dirty="0"/>
              <a: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The boxes include data about the student including the student’s demographics and school enrollment information</a:t>
            </a:r>
          </a:p>
          <a:p>
            <a:endParaRPr lang="en-US" baseline="0" dirty="0"/>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10</a:t>
            </a:fld>
            <a:endParaRPr lang="en-US" dirty="0"/>
          </a:p>
        </p:txBody>
      </p:sp>
    </p:spTree>
    <p:extLst>
      <p:ext uri="{BB962C8B-B14F-4D97-AF65-F5344CB8AC3E}">
        <p14:creationId xmlns:p14="http://schemas.microsoft.com/office/powerpoint/2010/main" val="35196555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200" baseline="0" dirty="0">
                <a:latin typeface="Cambria" panose="02040503050406030204" pitchFamily="18" charset="0"/>
              </a:rPr>
              <a:t>If there are any special characters other than numbers, dashes and apostrophes, it will cause a mismatch in the testing vendor’s system and the LEA will have to </a:t>
            </a:r>
            <a:r>
              <a:rPr lang="en-US" altLang="en-US" sz="1200" i="0" baseline="0" dirty="0">
                <a:latin typeface="Cambria" panose="02040503050406030204" pitchFamily="18" charset="0"/>
              </a:rPr>
              <a:t>manually match each student.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i="0" baseline="0" dirty="0">
              <a:latin typeface="Cambria" panose="02040503050406030204" pitchFamily="18"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Data from the School Enrollment template is used to determine the students who will be included in the internal snapshot. Please pay special attention to the accuracy of entry/withdrawal dates, codes, and grades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Students must have and “E” or “R’ enrollment code prior to the internal snapshot date, and not be withdrawn prior to the snapshot to be included in the internal snapshot.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endParaRPr lang="en-US" baseline="0" dirty="0"/>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11</a:t>
            </a:fld>
            <a:endParaRPr lang="en-US" dirty="0"/>
          </a:p>
        </p:txBody>
      </p:sp>
    </p:spTree>
    <p:extLst>
      <p:ext uri="{BB962C8B-B14F-4D97-AF65-F5344CB8AC3E}">
        <p14:creationId xmlns:p14="http://schemas.microsoft.com/office/powerpoint/2010/main" val="4092224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a:t>
            </a:r>
            <a:r>
              <a:rPr lang="en-US" b="1" baseline="0" dirty="0"/>
              <a:t>demographics </a:t>
            </a:r>
            <a:r>
              <a:rPr lang="en-US" baseline="0" dirty="0"/>
              <a:t>for students were embedded in precode labels. If the student cannot be matched using the five matching criteria, the student record has to be matched manually to their test record by the LEA.  Using student demographics can help LEAs identify unmatched students.  These student groups will be listed in your reports for verification.  </a:t>
            </a:r>
          </a:p>
          <a:p>
            <a:endParaRPr lang="en-US" baseline="0" dirty="0"/>
          </a:p>
          <a:p>
            <a:pPr marL="0" indent="0">
              <a:buFont typeface="Arial" panose="020B0604020202020204" pitchFamily="34" charset="0"/>
              <a:buNone/>
              <a:defRPr/>
            </a:pPr>
            <a:r>
              <a:rPr lang="en-US" sz="1100" dirty="0">
                <a:latin typeface="Cambria" panose="02040503050406030204" pitchFamily="18" charset="0"/>
              </a:rPr>
              <a:t>We use State, LEA, and School Entry data fields to help identify Full Academic Year.  The date in these fields cannot be a future date and must be in logical order.  </a:t>
            </a:r>
            <a:r>
              <a:rPr lang="en-US" baseline="0" dirty="0"/>
              <a:t>For more information on these fields please see PIMS Manual Volume 1.  </a:t>
            </a:r>
          </a:p>
          <a:p>
            <a:endParaRPr lang="en-US" baseline="0" dirty="0"/>
          </a:p>
          <a:p>
            <a:pPr marL="0" indent="0">
              <a:buFont typeface="Arial" panose="020B0604020202020204" pitchFamily="34" charset="0"/>
              <a:buNone/>
            </a:pPr>
            <a:r>
              <a:rPr lang="en-US" sz="1100" dirty="0">
                <a:latin typeface="Cambria" panose="02040503050406030204" pitchFamily="18" charset="0"/>
              </a:rPr>
              <a:t>The following fields will be utilized during attribution.  Please review them for accuracy.</a:t>
            </a:r>
          </a:p>
          <a:p>
            <a:pPr marL="0" indent="0">
              <a:buFont typeface="Arial" panose="020B0604020202020204" pitchFamily="34" charset="0"/>
              <a:buNone/>
            </a:pPr>
            <a:r>
              <a:rPr lang="en-US" sz="1100" dirty="0">
                <a:latin typeface="Cambria" panose="02040503050406030204" pitchFamily="18" charset="0"/>
              </a:rPr>
              <a:t>Field 117 – District Code of Residence (Appendix N of the PIMS Manual Volume 2)</a:t>
            </a:r>
          </a:p>
          <a:p>
            <a:pPr marL="0" lvl="2" indent="0">
              <a:buFont typeface="Arial" panose="020B0604020202020204" pitchFamily="34" charset="0"/>
              <a:buNone/>
            </a:pPr>
            <a:r>
              <a:rPr lang="en-US" sz="1100" dirty="0">
                <a:latin typeface="Cambria" panose="02040503050406030204" pitchFamily="18" charset="0"/>
              </a:rPr>
              <a:t>Field 165 – Location Code of Residence is also utilized during attribution. </a:t>
            </a:r>
          </a:p>
          <a:p>
            <a:endParaRPr lang="en-US" baseline="0" dirty="0"/>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12</a:t>
            </a:fld>
            <a:endParaRPr lang="en-US" dirty="0"/>
          </a:p>
        </p:txBody>
      </p:sp>
    </p:spTree>
    <p:extLst>
      <p:ext uri="{BB962C8B-B14F-4D97-AF65-F5344CB8AC3E}">
        <p14:creationId xmlns:p14="http://schemas.microsoft.com/office/powerpoint/2010/main" val="40922242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Special Case: The IU is responsible for the students in the IU classroom housed outside the IU even if that IU classroom is in a district building. The district should only be uploading its own students. </a:t>
            </a:r>
          </a:p>
        </p:txBody>
      </p:sp>
      <p:sp>
        <p:nvSpPr>
          <p:cNvPr id="1187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3C49BCA-B9F2-4856-9728-E2CC4142E0F2}" type="slidenum">
              <a:rPr lang="en-US" altLang="en-US" smtClean="0"/>
              <a:pPr/>
              <a:t>13</a:t>
            </a:fld>
            <a:endParaRPr lang="en-US" altLang="en-US" dirty="0"/>
          </a:p>
        </p:txBody>
      </p:sp>
      <p:sp>
        <p:nvSpPr>
          <p:cNvPr id="118789"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Tree>
    <p:extLst>
      <p:ext uri="{BB962C8B-B14F-4D97-AF65-F5344CB8AC3E}">
        <p14:creationId xmlns:p14="http://schemas.microsoft.com/office/powerpoint/2010/main" val="20498233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Now, let’s take a look at the deduplication business rules after the internal snapshot. </a:t>
            </a:r>
            <a:endParaRPr lang="en-US" dirty="0"/>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14</a:t>
            </a:fld>
            <a:endParaRPr lang="en-US" dirty="0"/>
          </a:p>
        </p:txBody>
      </p:sp>
    </p:spTree>
    <p:extLst>
      <p:ext uri="{BB962C8B-B14F-4D97-AF65-F5344CB8AC3E}">
        <p14:creationId xmlns:p14="http://schemas.microsoft.com/office/powerpoint/2010/main" val="3135132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defRPr/>
            </a:pPr>
            <a:r>
              <a:rPr lang="en-US" sz="1200" dirty="0">
                <a:latin typeface="Cambria" panose="02040503050406030204" pitchFamily="18" charset="0"/>
                <a:ea typeface="Verdana" pitchFamily="34" charset="0"/>
                <a:cs typeface="Arial" panose="020B0604020202020204" pitchFamily="34" charset="0"/>
              </a:rPr>
              <a:t>A student’s </a:t>
            </a:r>
            <a:r>
              <a:rPr lang="en-US" sz="1200" dirty="0" err="1">
                <a:latin typeface="Cambria" panose="02040503050406030204" pitchFamily="18" charset="0"/>
                <a:ea typeface="Verdana" pitchFamily="34" charset="0"/>
                <a:cs typeface="Arial" panose="020B0604020202020204" pitchFamily="34" charset="0"/>
              </a:rPr>
              <a:t>PAsecureID</a:t>
            </a:r>
            <a:r>
              <a:rPr lang="en-US" sz="1200" dirty="0">
                <a:latin typeface="Cambria" panose="02040503050406030204" pitchFamily="18" charset="0"/>
                <a:ea typeface="Verdana" pitchFamily="34" charset="0"/>
                <a:cs typeface="Arial" panose="020B0604020202020204" pitchFamily="34" charset="0"/>
              </a:rPr>
              <a:t> must be reported to the testing vendor by only one LEA. When more than one LEA reports a student in the internal snapshot, the following rules will be applied to </a:t>
            </a:r>
            <a:r>
              <a:rPr lang="en-US" sz="1200" u="sng" dirty="0">
                <a:latin typeface="Cambria" panose="02040503050406030204" pitchFamily="18" charset="0"/>
                <a:ea typeface="Verdana" pitchFamily="34" charset="0"/>
                <a:cs typeface="Arial" panose="020B0604020202020204" pitchFamily="34" charset="0"/>
              </a:rPr>
              <a:t>deduplicate</a:t>
            </a:r>
            <a:r>
              <a:rPr lang="en-US" sz="1200" dirty="0">
                <a:latin typeface="Cambria" panose="02040503050406030204" pitchFamily="18" charset="0"/>
                <a:ea typeface="Verdana" pitchFamily="34" charset="0"/>
                <a:cs typeface="Arial" panose="020B0604020202020204" pitchFamily="34" charset="0"/>
              </a:rPr>
              <a:t> the students:</a:t>
            </a:r>
            <a:r>
              <a:rPr lang="en-US" altLang="en-US" u="none" baseline="0" dirty="0"/>
              <a:t>  </a:t>
            </a:r>
          </a:p>
          <a:p>
            <a:endParaRPr lang="en-US" altLang="en-US" dirty="0"/>
          </a:p>
          <a:p>
            <a:pPr rtl="0" eaLnBrk="1" fontAlgn="t" latinLnBrk="0" hangingPunct="1"/>
            <a:r>
              <a:rPr lang="en-US" sz="1200" b="1" i="0" u="none" strike="noStrike" kern="1200" dirty="0">
                <a:solidFill>
                  <a:schemeClr val="tx1"/>
                </a:solidFill>
                <a:effectLst/>
                <a:latin typeface="+mn-lt"/>
                <a:ea typeface="+mn-ea"/>
                <a:cs typeface="+mn-cs"/>
              </a:rPr>
              <a:t>If the student is reported at…</a:t>
            </a:r>
            <a:r>
              <a:rPr lang="en-US" sz="1200" b="0" i="0" u="none" strike="noStrike" kern="1200" dirty="0">
                <a:solidFill>
                  <a:schemeClr val="tx1"/>
                </a:solidFill>
                <a:effectLst/>
                <a:latin typeface="+mn-lt"/>
                <a:ea typeface="+mn-ea"/>
                <a:cs typeface="+mn-cs"/>
              </a:rPr>
              <a:t>one or more occupational CTC and an LEA of any other type,</a:t>
            </a:r>
          </a:p>
          <a:p>
            <a:pPr marL="0" marR="0" lvl="0" indent="0" algn="l" defTabSz="914400" rtl="0" eaLnBrk="1" fontAlgn="auto" latinLnBrk="0" hangingPunct="1">
              <a:lnSpc>
                <a:spcPct val="100000"/>
              </a:lnSpc>
              <a:spcBef>
                <a:spcPct val="30000"/>
              </a:spcBef>
              <a:spcAft>
                <a:spcPct val="0"/>
              </a:spcAft>
              <a:buClrTx/>
              <a:buSzTx/>
              <a:buFontTx/>
              <a:buNone/>
              <a:tabLst/>
              <a:defRPr/>
            </a:pPr>
            <a:r>
              <a:rPr lang="en-US" sz="1200" b="1" i="0" u="none" strike="noStrike" kern="1200" dirty="0">
                <a:solidFill>
                  <a:schemeClr val="tx1"/>
                </a:solidFill>
                <a:effectLst/>
                <a:latin typeface="+mn-lt"/>
                <a:ea typeface="+mn-ea"/>
                <a:cs typeface="+mn-cs"/>
              </a:rPr>
              <a:t>The record submitted by…</a:t>
            </a:r>
            <a:r>
              <a:rPr lang="en-US" sz="1200" b="0" i="0" u="none" strike="noStrike" kern="1200" dirty="0">
                <a:solidFill>
                  <a:schemeClr val="tx1"/>
                </a:solidFill>
                <a:effectLst/>
                <a:latin typeface="+mn-lt"/>
                <a:ea typeface="+mn-ea"/>
                <a:cs typeface="+mn-cs"/>
              </a:rPr>
              <a:t>the other LEA will be used.</a:t>
            </a:r>
          </a:p>
          <a:p>
            <a:endParaRPr lang="en-US" altLang="en-US" dirty="0"/>
          </a:p>
          <a:p>
            <a:pPr rtl="0" eaLnBrk="1" fontAlgn="t" latinLnBrk="0" hangingPunct="1"/>
            <a:r>
              <a:rPr lang="en-US" sz="1200" b="1" i="0" u="none" strike="noStrike" kern="1200" dirty="0">
                <a:solidFill>
                  <a:schemeClr val="tx1"/>
                </a:solidFill>
                <a:effectLst/>
                <a:latin typeface="+mn-lt"/>
                <a:ea typeface="+mn-ea"/>
                <a:cs typeface="+mn-cs"/>
              </a:rPr>
              <a:t>If the student is reported at…</a:t>
            </a:r>
            <a:r>
              <a:rPr lang="en-US" sz="1200" b="0" i="0" u="none" strike="noStrike" kern="1200" dirty="0">
                <a:solidFill>
                  <a:schemeClr val="tx1"/>
                </a:solidFill>
                <a:effectLst/>
                <a:latin typeface="+mn-lt"/>
                <a:ea typeface="+mn-ea"/>
                <a:cs typeface="+mn-cs"/>
              </a:rPr>
              <a:t>one comprehensive CTC and a school district or charter school, </a:t>
            </a:r>
          </a:p>
          <a:p>
            <a:pPr marL="0" marR="0" lvl="0" indent="0" algn="l" defTabSz="914400" rtl="0" eaLnBrk="1" fontAlgn="t" latinLnBrk="0" hangingPunct="1">
              <a:lnSpc>
                <a:spcPct val="100000"/>
              </a:lnSpc>
              <a:spcBef>
                <a:spcPct val="30000"/>
              </a:spcBef>
              <a:spcAft>
                <a:spcPct val="0"/>
              </a:spcAft>
              <a:buClrTx/>
              <a:buSzTx/>
              <a:buFontTx/>
              <a:buNone/>
              <a:tabLst/>
              <a:defRPr/>
            </a:pPr>
            <a:r>
              <a:rPr lang="en-US" sz="1200" b="1" i="0" u="none" strike="noStrike" kern="1200" dirty="0">
                <a:solidFill>
                  <a:schemeClr val="tx1"/>
                </a:solidFill>
                <a:effectLst/>
                <a:latin typeface="+mn-lt"/>
                <a:ea typeface="+mn-ea"/>
                <a:cs typeface="+mn-cs"/>
              </a:rPr>
              <a:t>The record submitted by…</a:t>
            </a:r>
            <a:r>
              <a:rPr lang="en-US" sz="1200" b="0" i="0" u="none" strike="noStrike" kern="1200" dirty="0">
                <a:solidFill>
                  <a:schemeClr val="tx1"/>
                </a:solidFill>
                <a:effectLst/>
                <a:latin typeface="+mn-lt"/>
                <a:ea typeface="+mn-ea"/>
                <a:cs typeface="+mn-cs"/>
              </a:rPr>
              <a:t>the comprehensive CTC will be used.</a:t>
            </a:r>
          </a:p>
          <a:p>
            <a:pPr rtl="0" eaLnBrk="1" fontAlgn="t" latinLnBrk="0" hangingPunct="1"/>
            <a:endParaRPr lang="en-US" sz="1200" b="1" i="0" u="none" strike="noStrike" kern="1200" dirty="0">
              <a:solidFill>
                <a:schemeClr val="tx1"/>
              </a:solidFill>
              <a:effectLst/>
              <a:latin typeface="+mn-lt"/>
              <a:ea typeface="+mn-ea"/>
              <a:cs typeface="+mn-cs"/>
            </a:endParaRPr>
          </a:p>
          <a:p>
            <a:pPr rtl="0" eaLnBrk="1" fontAlgn="t" latinLnBrk="0" hangingPunct="1"/>
            <a:r>
              <a:rPr lang="en-US" sz="1200" b="1" i="0" u="none" strike="noStrike" kern="1200" dirty="0">
                <a:solidFill>
                  <a:schemeClr val="tx1"/>
                </a:solidFill>
                <a:effectLst/>
                <a:latin typeface="+mn-lt"/>
                <a:ea typeface="+mn-ea"/>
                <a:cs typeface="+mn-cs"/>
              </a:rPr>
              <a:t>If the student is reported at…</a:t>
            </a:r>
            <a:r>
              <a:rPr lang="en-US" sz="1200" b="0" i="0" u="none" strike="noStrike" kern="1200" dirty="0">
                <a:solidFill>
                  <a:schemeClr val="tx1"/>
                </a:solidFill>
                <a:effectLst/>
                <a:latin typeface="+mn-lt"/>
                <a:ea typeface="+mn-ea"/>
                <a:cs typeface="+mn-cs"/>
              </a:rPr>
              <a:t>one IU and one or more other LEA types, </a:t>
            </a:r>
          </a:p>
          <a:p>
            <a:pPr rtl="0" eaLnBrk="1" fontAlgn="auto" latinLnBrk="0" hangingPunct="1"/>
            <a:r>
              <a:rPr lang="en-US" sz="1200" b="1" i="0" u="none" strike="noStrike" kern="1200" dirty="0">
                <a:solidFill>
                  <a:schemeClr val="tx1"/>
                </a:solidFill>
                <a:effectLst/>
                <a:latin typeface="+mn-lt"/>
                <a:ea typeface="+mn-ea"/>
                <a:cs typeface="+mn-cs"/>
              </a:rPr>
              <a:t>The record submitted by…</a:t>
            </a:r>
            <a:r>
              <a:rPr lang="en-US" sz="1200" b="0" i="0" u="none" strike="noStrike" kern="1200" dirty="0">
                <a:solidFill>
                  <a:schemeClr val="tx1"/>
                </a:solidFill>
                <a:effectLst/>
                <a:latin typeface="+mn-lt"/>
                <a:ea typeface="+mn-ea"/>
                <a:cs typeface="+mn-cs"/>
              </a:rPr>
              <a:t>the IU will be used.</a:t>
            </a:r>
          </a:p>
          <a:p>
            <a:pPr rtl="0" eaLnBrk="1" fontAlgn="t" latinLnBrk="0" hangingPunct="1"/>
            <a:endParaRPr lang="en-US" sz="1200" b="1" i="0" u="none" strike="noStrike" kern="1200" dirty="0">
              <a:solidFill>
                <a:schemeClr val="tx1"/>
              </a:solidFill>
              <a:effectLst/>
              <a:latin typeface="+mn-lt"/>
              <a:ea typeface="+mn-ea"/>
              <a:cs typeface="+mn-cs"/>
            </a:endParaRPr>
          </a:p>
          <a:p>
            <a:pPr rtl="0" eaLnBrk="1" fontAlgn="t" latinLnBrk="0" hangingPunct="1"/>
            <a:r>
              <a:rPr lang="en-US" sz="1200" b="1" i="0" u="none" strike="noStrike" kern="1200" dirty="0">
                <a:solidFill>
                  <a:schemeClr val="tx1"/>
                </a:solidFill>
                <a:effectLst/>
                <a:latin typeface="+mn-lt"/>
                <a:ea typeface="+mn-ea"/>
                <a:cs typeface="+mn-cs"/>
              </a:rPr>
              <a:t>If the student is reported at…</a:t>
            </a:r>
            <a:r>
              <a:rPr lang="en-US" sz="1200" b="0" i="0" u="none" strike="noStrike" kern="1200" dirty="0">
                <a:solidFill>
                  <a:schemeClr val="tx1"/>
                </a:solidFill>
                <a:effectLst/>
                <a:latin typeface="+mn-lt"/>
                <a:ea typeface="+mn-ea"/>
                <a:cs typeface="+mn-cs"/>
              </a:rPr>
              <a:t>one charter school and one or more school districts,</a:t>
            </a:r>
          </a:p>
          <a:p>
            <a:pPr rtl="0" eaLnBrk="1" fontAlgn="auto" latinLnBrk="0" hangingPunct="1"/>
            <a:r>
              <a:rPr lang="en-US" sz="1200" b="1" i="0" u="none" strike="noStrike" kern="1200" dirty="0">
                <a:solidFill>
                  <a:schemeClr val="tx1"/>
                </a:solidFill>
                <a:effectLst/>
                <a:latin typeface="+mn-lt"/>
                <a:ea typeface="+mn-ea"/>
                <a:cs typeface="+mn-cs"/>
              </a:rPr>
              <a:t>The record submitted by…</a:t>
            </a:r>
            <a:r>
              <a:rPr lang="en-US" sz="1200" b="0" i="0" u="none" strike="noStrike" kern="1200" dirty="0">
                <a:solidFill>
                  <a:schemeClr val="tx1"/>
                </a:solidFill>
                <a:effectLst/>
                <a:latin typeface="+mn-lt"/>
                <a:ea typeface="+mn-ea"/>
                <a:cs typeface="+mn-cs"/>
              </a:rPr>
              <a:t>the charter school will be used.</a:t>
            </a:r>
          </a:p>
          <a:p>
            <a:endParaRPr lang="en-US" altLang="en-US" baseline="0" dirty="0"/>
          </a:p>
          <a:p>
            <a:pPr marL="171450" indent="-171450">
              <a:buFont typeface="Arial" panose="020B0604020202020204" pitchFamily="34" charset="0"/>
              <a:buChar char="•"/>
            </a:pPr>
            <a:endParaRPr lang="en-US" altLang="en-US" dirty="0"/>
          </a:p>
        </p:txBody>
      </p:sp>
      <p:sp>
        <p:nvSpPr>
          <p:cNvPr id="117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E961CB4-C4F6-40A4-AE65-C21BF7F67ACC}" type="slidenum">
              <a:rPr lang="en-US" altLang="en-US" smtClean="0"/>
              <a:pPr/>
              <a:t>15</a:t>
            </a:fld>
            <a:endParaRPr lang="en-US" altLang="en-US" dirty="0"/>
          </a:p>
        </p:txBody>
      </p:sp>
      <p:sp>
        <p:nvSpPr>
          <p:cNvPr id="11776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Tree>
    <p:extLst>
      <p:ext uri="{BB962C8B-B14F-4D97-AF65-F5344CB8AC3E}">
        <p14:creationId xmlns:p14="http://schemas.microsoft.com/office/powerpoint/2010/main" val="34511948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t" latinLnBrk="0" hangingPunct="1">
              <a:lnSpc>
                <a:spcPct val="100000"/>
              </a:lnSpc>
              <a:spcBef>
                <a:spcPct val="30000"/>
              </a:spcBef>
              <a:spcAft>
                <a:spcPct val="0"/>
              </a:spcAft>
              <a:buClrTx/>
              <a:buSzTx/>
              <a:buFontTx/>
              <a:buNone/>
              <a:tabLst/>
              <a:defRPr/>
            </a:pPr>
            <a:r>
              <a:rPr lang="en-US" sz="1200" b="1" i="0" u="none" strike="noStrike" kern="1200" dirty="0">
                <a:solidFill>
                  <a:schemeClr val="tx1"/>
                </a:solidFill>
                <a:effectLst/>
                <a:latin typeface="+mn-lt"/>
                <a:ea typeface="+mn-ea"/>
                <a:cs typeface="+mn-cs"/>
              </a:rPr>
              <a:t>If the student is reported at…</a:t>
            </a:r>
            <a:r>
              <a:rPr lang="en-US" sz="1200" b="0" i="0" u="none" strike="noStrike" kern="1200" dirty="0">
                <a:solidFill>
                  <a:schemeClr val="tx1"/>
                </a:solidFill>
                <a:effectLst/>
                <a:latin typeface="+mn-lt"/>
                <a:ea typeface="+mn-ea"/>
                <a:cs typeface="+mn-cs"/>
              </a:rPr>
              <a:t>one approved private school and one or more school district(s), career technical center(s), or charter school(s), </a:t>
            </a:r>
          </a:p>
          <a:p>
            <a:pPr marL="0" marR="0" lvl="0" indent="0" algn="l" defTabSz="914400" rtl="0" eaLnBrk="1" fontAlgn="t" latinLnBrk="0" hangingPunct="1">
              <a:lnSpc>
                <a:spcPct val="100000"/>
              </a:lnSpc>
              <a:spcBef>
                <a:spcPct val="30000"/>
              </a:spcBef>
              <a:spcAft>
                <a:spcPct val="0"/>
              </a:spcAft>
              <a:buClrTx/>
              <a:buSzTx/>
              <a:buFontTx/>
              <a:buNone/>
              <a:tabLst/>
              <a:defRPr/>
            </a:pPr>
            <a:r>
              <a:rPr lang="en-US" sz="1200" b="1" i="0" u="none" strike="noStrike" kern="1200" dirty="0">
                <a:solidFill>
                  <a:schemeClr val="tx1"/>
                </a:solidFill>
                <a:effectLst/>
                <a:latin typeface="+mn-lt"/>
                <a:ea typeface="+mn-ea"/>
                <a:cs typeface="+mn-cs"/>
              </a:rPr>
              <a:t>The record submitted by…</a:t>
            </a:r>
            <a:r>
              <a:rPr lang="en-US" sz="1200" b="0" i="0" u="none" strike="noStrike" kern="1200" dirty="0">
                <a:solidFill>
                  <a:schemeClr val="tx1"/>
                </a:solidFill>
                <a:effectLst/>
                <a:latin typeface="+mn-lt"/>
                <a:ea typeface="+mn-ea"/>
                <a:cs typeface="+mn-cs"/>
              </a:rPr>
              <a:t>the approved private school will be used.</a:t>
            </a:r>
          </a:p>
          <a:p>
            <a:pPr rtl="0" eaLnBrk="1" fontAlgn="t" latinLnBrk="0" hangingPunct="1"/>
            <a:endParaRPr lang="en-US" sz="1200" b="1" i="0" u="none" strike="noStrike" kern="1200" dirty="0">
              <a:solidFill>
                <a:schemeClr val="tx1"/>
              </a:solidFill>
              <a:effectLst/>
              <a:latin typeface="+mn-lt"/>
              <a:ea typeface="+mn-ea"/>
              <a:cs typeface="+mn-cs"/>
            </a:endParaRPr>
          </a:p>
          <a:p>
            <a:pPr rtl="0" eaLnBrk="1" fontAlgn="t" latinLnBrk="0" hangingPunct="1"/>
            <a:r>
              <a:rPr lang="en-US" sz="1200" b="1" i="0" u="none" strike="noStrike" kern="1200" dirty="0">
                <a:solidFill>
                  <a:schemeClr val="tx1"/>
                </a:solidFill>
                <a:effectLst/>
                <a:latin typeface="+mn-lt"/>
                <a:ea typeface="+mn-ea"/>
                <a:cs typeface="+mn-cs"/>
              </a:rPr>
              <a:t>If the student is reported at…</a:t>
            </a:r>
            <a:r>
              <a:rPr lang="en-US" sz="1200" b="0" i="0" u="none" strike="noStrike" kern="1200" dirty="0">
                <a:solidFill>
                  <a:schemeClr val="tx1"/>
                </a:solidFill>
                <a:effectLst/>
                <a:latin typeface="+mn-lt"/>
                <a:ea typeface="+mn-ea"/>
                <a:cs typeface="+mn-cs"/>
              </a:rPr>
              <a:t>one private residential rehabilitation institution and one or more LEAs,</a:t>
            </a:r>
          </a:p>
          <a:p>
            <a:pPr rtl="0" eaLnBrk="1" fontAlgn="auto" latinLnBrk="0" hangingPunct="1"/>
            <a:r>
              <a:rPr lang="en-US" sz="1200" b="1" i="0" u="none" strike="noStrike" kern="1200" dirty="0">
                <a:solidFill>
                  <a:schemeClr val="tx1"/>
                </a:solidFill>
                <a:effectLst/>
                <a:latin typeface="+mn-lt"/>
                <a:ea typeface="+mn-ea"/>
                <a:cs typeface="+mn-cs"/>
              </a:rPr>
              <a:t>The record submitted by…</a:t>
            </a:r>
            <a:r>
              <a:rPr lang="en-US" sz="1200" b="0" i="0" u="none" strike="noStrike" kern="1200" dirty="0">
                <a:solidFill>
                  <a:schemeClr val="tx1"/>
                </a:solidFill>
                <a:effectLst/>
                <a:latin typeface="+mn-lt"/>
                <a:ea typeface="+mn-ea"/>
                <a:cs typeface="+mn-cs"/>
              </a:rPr>
              <a:t>the private residential rehabilitation institution will be used.</a:t>
            </a:r>
          </a:p>
          <a:p>
            <a:pPr rtl="0" eaLnBrk="1" fontAlgn="t" latinLnBrk="0" hangingPunct="1"/>
            <a:endParaRPr lang="en-US" sz="1200" b="1" i="0" u="none" strike="noStrike" kern="1200" dirty="0">
              <a:solidFill>
                <a:schemeClr val="tx1"/>
              </a:solidFill>
              <a:effectLst/>
              <a:latin typeface="+mn-lt"/>
              <a:ea typeface="+mn-ea"/>
              <a:cs typeface="+mn-cs"/>
            </a:endParaRPr>
          </a:p>
          <a:p>
            <a:pPr rtl="0" eaLnBrk="1" fontAlgn="t" latinLnBrk="0" hangingPunct="1"/>
            <a:r>
              <a:rPr lang="en-US" sz="1200" b="1" i="0" u="none" strike="noStrike" kern="1200" dirty="0">
                <a:solidFill>
                  <a:schemeClr val="tx1"/>
                </a:solidFill>
                <a:effectLst/>
                <a:latin typeface="+mn-lt"/>
                <a:ea typeface="+mn-ea"/>
                <a:cs typeface="+mn-cs"/>
              </a:rPr>
              <a:t>If the student is reported at…</a:t>
            </a:r>
            <a:r>
              <a:rPr lang="en-US" sz="1200" b="0" i="0" u="none" strike="noStrike" kern="1200" dirty="0">
                <a:solidFill>
                  <a:schemeClr val="tx1"/>
                </a:solidFill>
                <a:effectLst/>
                <a:latin typeface="+mn-lt"/>
                <a:ea typeface="+mn-ea"/>
                <a:cs typeface="+mn-cs"/>
              </a:rPr>
              <a:t>multiple school districts,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u="none" strike="noStrike" kern="1200" dirty="0">
                <a:solidFill>
                  <a:schemeClr val="tx1"/>
                </a:solidFill>
                <a:effectLst/>
                <a:latin typeface="+mn-lt"/>
                <a:ea typeface="+mn-ea"/>
                <a:cs typeface="+mn-cs"/>
              </a:rPr>
              <a:t>Then... </a:t>
            </a:r>
            <a:r>
              <a:rPr lang="en-US" sz="1200" dirty="0"/>
              <a:t>If field 1 equals field 217, that LEA’s record will be used.  If both LEA’s have field 1 equal to field 217, then the district with the latest LEA entry date will be used.</a:t>
            </a:r>
            <a:endParaRPr lang="en-US" sz="1200" b="0" dirty="0">
              <a:solidFill>
                <a:schemeClr val="tx1"/>
              </a:solidFill>
              <a:latin typeface="+mn-lt"/>
              <a:ea typeface="Verdana" pitchFamily="34" charset="0"/>
              <a:cs typeface="Arial" panose="020B0604020202020204" pitchFamily="34" charset="0"/>
            </a:endParaRPr>
          </a:p>
          <a:p>
            <a:pPr rtl="0" eaLnBrk="1" fontAlgn="t" latinLnBrk="0" hangingPunct="1"/>
            <a:endParaRPr lang="en-US" sz="1200" b="1" i="0" u="none" strike="noStrike" kern="1200" dirty="0">
              <a:solidFill>
                <a:schemeClr val="tx1"/>
              </a:solidFill>
              <a:effectLst/>
              <a:latin typeface="+mn-lt"/>
              <a:ea typeface="+mn-ea"/>
              <a:cs typeface="+mn-cs"/>
            </a:endParaRPr>
          </a:p>
          <a:p>
            <a:pPr rtl="0" eaLnBrk="1" fontAlgn="t" latinLnBrk="0" hangingPunct="1"/>
            <a:r>
              <a:rPr lang="en-US" sz="1200" b="1" i="0" u="none" strike="noStrike" kern="1200" dirty="0">
                <a:solidFill>
                  <a:schemeClr val="tx1"/>
                </a:solidFill>
                <a:effectLst/>
                <a:latin typeface="+mn-lt"/>
                <a:ea typeface="+mn-ea"/>
                <a:cs typeface="+mn-cs"/>
              </a:rPr>
              <a:t>If the student is reported at…</a:t>
            </a:r>
            <a:r>
              <a:rPr lang="en-US" sz="1200" b="0" i="0" u="none" strike="noStrike" kern="1200" dirty="0">
                <a:solidFill>
                  <a:schemeClr val="tx1"/>
                </a:solidFill>
                <a:effectLst/>
                <a:latin typeface="+mn-lt"/>
                <a:ea typeface="+mn-ea"/>
                <a:cs typeface="+mn-cs"/>
              </a:rPr>
              <a:t>multiple charter schools, </a:t>
            </a:r>
          </a:p>
          <a:p>
            <a:pPr marL="0" marR="0" lvl="0" indent="0" algn="l" defTabSz="914400" rtl="0" eaLnBrk="1" fontAlgn="t" latinLnBrk="0" hangingPunct="1">
              <a:lnSpc>
                <a:spcPct val="100000"/>
              </a:lnSpc>
              <a:spcBef>
                <a:spcPct val="30000"/>
              </a:spcBef>
              <a:spcAft>
                <a:spcPct val="0"/>
              </a:spcAft>
              <a:buClrTx/>
              <a:buSzTx/>
              <a:buFontTx/>
              <a:buNone/>
              <a:tabLst/>
              <a:defRPr/>
            </a:pPr>
            <a:r>
              <a:rPr lang="en-US" sz="1200" b="1" i="0" u="none" strike="noStrike" kern="1200" dirty="0">
                <a:solidFill>
                  <a:schemeClr val="tx1"/>
                </a:solidFill>
                <a:effectLst/>
                <a:latin typeface="+mn-lt"/>
                <a:ea typeface="+mn-ea"/>
                <a:cs typeface="+mn-cs"/>
              </a:rPr>
              <a:t>Then...</a:t>
            </a:r>
            <a:r>
              <a:rPr lang="en-US" sz="1200" dirty="0"/>
              <a:t> If field 1 equals field 217, that LEA’s record will be used.  If both LEA’s have field 1 equal to field 217, then the charter school with the latest LEA entry date will be used.</a:t>
            </a:r>
            <a:endParaRPr lang="en-US" sz="1200" b="0" dirty="0">
              <a:solidFill>
                <a:schemeClr val="tx1"/>
              </a:solidFill>
              <a:latin typeface="+mn-lt"/>
            </a:endParaRPr>
          </a:p>
          <a:p>
            <a:pPr marL="171450" indent="-171450">
              <a:spcBef>
                <a:spcPts val="0"/>
              </a:spcBef>
              <a:buFont typeface="Arial" panose="020B0604020202020204" pitchFamily="34" charset="0"/>
              <a:buChar char="•"/>
            </a:pPr>
            <a:endParaRPr lang="en-US" dirty="0">
              <a:latin typeface="Cambria" panose="02040503050406030204" pitchFamily="18" charset="0"/>
            </a:endParaRPr>
          </a:p>
        </p:txBody>
      </p:sp>
      <p:sp>
        <p:nvSpPr>
          <p:cNvPr id="1177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E961CB4-C4F6-40A4-AE65-C21BF7F67ACC}" type="slidenum">
              <a:rPr lang="en-US" altLang="en-US" smtClean="0"/>
              <a:pPr/>
              <a:t>16</a:t>
            </a:fld>
            <a:endParaRPr lang="en-US" altLang="en-US" dirty="0"/>
          </a:p>
        </p:txBody>
      </p:sp>
      <p:sp>
        <p:nvSpPr>
          <p:cNvPr id="11776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Tree>
    <p:extLst>
      <p:ext uri="{BB962C8B-B14F-4D97-AF65-F5344CB8AC3E}">
        <p14:creationId xmlns:p14="http://schemas.microsoft.com/office/powerpoint/2010/main" val="33967494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graphical way to show how PIMS applies business rules to unduplicate student records. The LEA types that can receive an attribution are CTCs, School Districts and Charter Schools. </a:t>
            </a:r>
          </a:p>
          <a:p>
            <a:endParaRPr lang="en-US" dirty="0"/>
          </a:p>
          <a:p>
            <a:r>
              <a:rPr lang="en-US" dirty="0"/>
              <a:t>LEAs that are listed as IUs, PRRIs, APS’s, SJCI’s, Location Code quad 9 [9999] and Location Code quad 0 [0000] are all re-attributed to CTCs, School Districts or Charter Schools. </a:t>
            </a:r>
          </a:p>
          <a:p>
            <a:endParaRPr lang="en-US" dirty="0"/>
          </a:p>
          <a:p>
            <a:r>
              <a:rPr lang="en-US" dirty="0"/>
              <a:t>If PIMS has a duplicate student reported by two LEAs, then the LEA with the most recent entry date in the School Enrollment template will be used. </a:t>
            </a:r>
          </a:p>
        </p:txBody>
      </p:sp>
      <p:sp>
        <p:nvSpPr>
          <p:cNvPr id="4" name="Slide Number Placeholder 3"/>
          <p:cNvSpPr>
            <a:spLocks noGrp="1"/>
          </p:cNvSpPr>
          <p:nvPr>
            <p:ph type="sldNum" sz="quarter" idx="10"/>
          </p:nvPr>
        </p:nvSpPr>
        <p:spPr/>
        <p:txBody>
          <a:bodyPr/>
          <a:lstStyle/>
          <a:p>
            <a:fld id="{7C9E2006-0F17-48F2-BF75-7F9D73DE1914}" type="slidenum">
              <a:rPr lang="en-US" smtClean="0"/>
              <a:t>17</a:t>
            </a:fld>
            <a:endParaRPr lang="en-US" dirty="0"/>
          </a:p>
        </p:txBody>
      </p:sp>
    </p:spTree>
    <p:extLst>
      <p:ext uri="{BB962C8B-B14F-4D97-AF65-F5344CB8AC3E}">
        <p14:creationId xmlns:p14="http://schemas.microsoft.com/office/powerpoint/2010/main" val="23603096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100" baseline="0" dirty="0">
                <a:latin typeface="Cambria" panose="02040503050406030204" pitchFamily="18" charset="0"/>
              </a:rPr>
              <a:t>In addition to the Current Business Rules, let’s discuss how data is </a:t>
            </a:r>
            <a:r>
              <a:rPr lang="en-US" altLang="en-US" sz="1100" i="1" baseline="0" dirty="0">
                <a:latin typeface="Cambria" panose="02040503050406030204" pitchFamily="18" charset="0"/>
              </a:rPr>
              <a:t>used for Accountability from the PIMS Internal Snapshot.</a:t>
            </a:r>
            <a:r>
              <a:rPr lang="en-US" altLang="en-US" sz="1100" baseline="0" dirty="0">
                <a:latin typeface="Cambria" panose="02040503050406030204" pitchFamily="18" charset="0"/>
              </a:rPr>
              <a:t> This flow chart asks a series of questions that show you what data is essential in the PIMS upload if a student record is to be included the file to the testing vendor. </a:t>
            </a:r>
          </a:p>
          <a:p>
            <a:endParaRPr lang="en-US" altLang="en-US" sz="1100" baseline="0" dirty="0">
              <a:latin typeface="Cambria" panose="02040503050406030204" pitchFamily="18" charset="0"/>
            </a:endParaRPr>
          </a:p>
          <a:p>
            <a:r>
              <a:rPr lang="en-US" altLang="en-US" sz="1100" baseline="0" dirty="0">
                <a:latin typeface="Cambria" panose="02040503050406030204" pitchFamily="18" charset="0"/>
              </a:rPr>
              <a:t>We begin with the </a:t>
            </a:r>
            <a:r>
              <a:rPr lang="en-US" sz="1100" dirty="0">
                <a:latin typeface="Arial" panose="020B0604020202020204" pitchFamily="34" charset="0"/>
                <a:ea typeface="Verdana" pitchFamily="34" charset="0"/>
                <a:cs typeface="Arial" panose="020B0604020202020204" pitchFamily="34" charset="0"/>
              </a:rPr>
              <a:t>LEA </a:t>
            </a:r>
            <a:r>
              <a:rPr lang="en-US" altLang="en-US" sz="1100" baseline="0" dirty="0">
                <a:latin typeface="Cambria" panose="02040503050406030204" pitchFamily="18" charset="0"/>
              </a:rPr>
              <a:t>at the top left of the slide and ask the question: </a:t>
            </a:r>
          </a:p>
          <a:p>
            <a:endParaRPr lang="en-US" altLang="en-US" sz="1100" baseline="0" dirty="0">
              <a:latin typeface="Cambria" panose="02040503050406030204" pitchFamily="18" charset="0"/>
            </a:endParaRPr>
          </a:p>
          <a:p>
            <a:pPr marL="228600" indent="-228600">
              <a:buFont typeface="+mj-lt"/>
              <a:buAutoNum type="arabicPeriod"/>
            </a:pPr>
            <a:r>
              <a:rPr lang="en-US" altLang="en-US" sz="1100" i="1" baseline="0" dirty="0">
                <a:latin typeface="Cambria" panose="02040503050406030204" pitchFamily="18" charset="0"/>
              </a:rPr>
              <a:t>Did the LEA upload data to PIMS using the Student and School Enrollment templates? </a:t>
            </a:r>
            <a:r>
              <a:rPr lang="en-US" altLang="en-US" sz="1100" b="1" baseline="0" dirty="0">
                <a:latin typeface="Cambria" panose="02040503050406030204" pitchFamily="18" charset="0"/>
              </a:rPr>
              <a:t>If No</a:t>
            </a:r>
            <a:r>
              <a:rPr lang="en-US" altLang="en-US" sz="1100" baseline="0" dirty="0">
                <a:latin typeface="Cambria" panose="02040503050406030204" pitchFamily="18" charset="0"/>
              </a:rPr>
              <a:t>, then the student is not included in the Accountability file that will be sent to the testing vendor, which means the student will not be included for Attributions. If the answer </a:t>
            </a:r>
            <a:r>
              <a:rPr lang="en-US" altLang="en-US" sz="1100" b="1" baseline="0" dirty="0">
                <a:latin typeface="Cambria" panose="02040503050406030204" pitchFamily="18" charset="0"/>
              </a:rPr>
              <a:t>is ‘Yes’, </a:t>
            </a:r>
            <a:r>
              <a:rPr lang="en-US" altLang="en-US" sz="1100" b="0" baseline="0" dirty="0">
                <a:latin typeface="Cambria" panose="02040503050406030204" pitchFamily="18" charset="0"/>
              </a:rPr>
              <a:t>t</a:t>
            </a:r>
            <a:r>
              <a:rPr lang="en-US" altLang="en-US" sz="1100" baseline="0" dirty="0">
                <a:latin typeface="Cambria" panose="02040503050406030204" pitchFamily="18" charset="0"/>
              </a:rPr>
              <a:t>he </a:t>
            </a:r>
            <a:r>
              <a:rPr lang="en-US" sz="1100" dirty="0">
                <a:latin typeface="Arial" panose="020B0604020202020204" pitchFamily="34" charset="0"/>
                <a:ea typeface="Verdana" pitchFamily="34" charset="0"/>
                <a:cs typeface="Arial" panose="020B0604020202020204" pitchFamily="34" charset="0"/>
              </a:rPr>
              <a:t>LEA</a:t>
            </a:r>
            <a:r>
              <a:rPr lang="en-US" altLang="en-US" sz="1100" baseline="0" dirty="0">
                <a:latin typeface="Cambria" panose="02040503050406030204" pitchFamily="18" charset="0"/>
              </a:rPr>
              <a:t> uploaded the data to PIMS then the next Question is:</a:t>
            </a:r>
          </a:p>
          <a:p>
            <a:pPr marL="228600" indent="-228600">
              <a:buFont typeface="+mj-lt"/>
              <a:buAutoNum type="arabicPeriod"/>
            </a:pPr>
            <a:endParaRPr lang="en-US" altLang="en-US" sz="1100" baseline="0" dirty="0">
              <a:latin typeface="Cambria" panose="02040503050406030204" pitchFamily="18" charset="0"/>
            </a:endParaRPr>
          </a:p>
          <a:p>
            <a:pPr marL="228600" indent="-228600">
              <a:buAutoNum type="arabicPeriod"/>
            </a:pPr>
            <a:r>
              <a:rPr lang="en-US" altLang="en-US" sz="1100" i="1" baseline="0" dirty="0">
                <a:latin typeface="Cambria" panose="02040503050406030204" pitchFamily="18" charset="0"/>
              </a:rPr>
              <a:t>Did the data pass the DQE Rules? </a:t>
            </a:r>
            <a:r>
              <a:rPr lang="en-US" altLang="en-US" sz="1100" baseline="0" dirty="0">
                <a:latin typeface="Cambria" panose="02040503050406030204" pitchFamily="18" charset="0"/>
              </a:rPr>
              <a:t>If </a:t>
            </a:r>
            <a:r>
              <a:rPr lang="en-US" altLang="en-US" sz="1100" b="1" baseline="0" dirty="0">
                <a:latin typeface="Cambria" panose="02040503050406030204" pitchFamily="18" charset="0"/>
              </a:rPr>
              <a:t>No</a:t>
            </a:r>
            <a:r>
              <a:rPr lang="en-US" altLang="en-US" sz="1100" baseline="0" dirty="0">
                <a:latin typeface="Cambria" panose="02040503050406030204" pitchFamily="18" charset="0"/>
              </a:rPr>
              <a:t>, then the </a:t>
            </a:r>
            <a:r>
              <a:rPr lang="en-US" sz="1100" dirty="0">
                <a:latin typeface="Arial" panose="020B0604020202020204" pitchFamily="34" charset="0"/>
                <a:ea typeface="Verdana" pitchFamily="34" charset="0"/>
                <a:cs typeface="Arial" panose="020B0604020202020204" pitchFamily="34" charset="0"/>
              </a:rPr>
              <a:t>LEA</a:t>
            </a:r>
            <a:r>
              <a:rPr lang="en-US" altLang="en-US" sz="1100" baseline="0" dirty="0">
                <a:latin typeface="Cambria" panose="02040503050406030204" pitchFamily="18" charset="0"/>
              </a:rPr>
              <a:t> will have to upload the data again into PIMS. If </a:t>
            </a:r>
            <a:r>
              <a:rPr lang="en-US" altLang="en-US" sz="1100" b="1" baseline="0" dirty="0">
                <a:latin typeface="Cambria" panose="02040503050406030204" pitchFamily="18" charset="0"/>
              </a:rPr>
              <a:t>Yes</a:t>
            </a:r>
            <a:r>
              <a:rPr lang="en-US" altLang="en-US" sz="1100" baseline="0" dirty="0">
                <a:latin typeface="Cambria" panose="02040503050406030204" pitchFamily="18" charset="0"/>
              </a:rPr>
              <a:t>, then the next Question is:</a:t>
            </a:r>
          </a:p>
          <a:p>
            <a:pPr marL="228600" indent="-228600">
              <a:buAutoNum type="arabicPeriod"/>
            </a:pPr>
            <a:endParaRPr lang="en-US" altLang="en-US" sz="1100" i="1" baseline="0" dirty="0">
              <a:latin typeface="Cambria" panose="02040503050406030204" pitchFamily="18" charset="0"/>
            </a:endParaRPr>
          </a:p>
          <a:p>
            <a:pPr marL="228600" indent="-228600">
              <a:buAutoNum type="arabicPeriod"/>
            </a:pPr>
            <a:r>
              <a:rPr lang="en-US" altLang="en-US" sz="1100" i="1" baseline="0" dirty="0">
                <a:latin typeface="Cambria" panose="02040503050406030204" pitchFamily="18" charset="0"/>
              </a:rPr>
              <a:t>Did the School Enrollment Template include the student? </a:t>
            </a:r>
            <a:r>
              <a:rPr lang="en-US" altLang="en-US" sz="1100" b="1" baseline="0" dirty="0">
                <a:latin typeface="Cambria" panose="02040503050406030204" pitchFamily="18" charset="0"/>
              </a:rPr>
              <a:t>If No</a:t>
            </a:r>
            <a:r>
              <a:rPr lang="en-US" altLang="en-US" sz="1100" baseline="0" dirty="0">
                <a:latin typeface="Cambria" panose="02040503050406030204" pitchFamily="18" charset="0"/>
              </a:rPr>
              <a:t>, then the student is not in the Accountability file that will be sent to the testing vendor, which means the student will not be included for Attributions</a:t>
            </a:r>
            <a:r>
              <a:rPr lang="en-US" altLang="en-US" sz="1100" baseline="0" dirty="0"/>
              <a:t>. </a:t>
            </a:r>
            <a:r>
              <a:rPr lang="en-US" altLang="en-US" sz="1100" b="1" baseline="0" dirty="0">
                <a:latin typeface="Cambria" panose="02040503050406030204" pitchFamily="18" charset="0"/>
              </a:rPr>
              <a:t>If Yes</a:t>
            </a:r>
            <a:r>
              <a:rPr lang="en-US" altLang="en-US" sz="1100" baseline="0" dirty="0">
                <a:latin typeface="Cambria" panose="02040503050406030204" pitchFamily="18" charset="0"/>
              </a:rPr>
              <a:t>, then we move to the next Question:</a:t>
            </a:r>
          </a:p>
          <a:p>
            <a:pPr marL="228600" indent="-228600">
              <a:buAutoNum type="arabicPeriod"/>
            </a:pPr>
            <a:endParaRPr lang="en-US" altLang="en-US" sz="1100" baseline="0" dirty="0">
              <a:latin typeface="Cambria" panose="02040503050406030204" pitchFamily="18" charset="0"/>
            </a:endParaRPr>
          </a:p>
          <a:p>
            <a:pPr marL="228600" indent="-228600">
              <a:buAutoNum type="arabicPeriod"/>
            </a:pPr>
            <a:r>
              <a:rPr lang="en-US" altLang="en-US" sz="1100" i="1" baseline="0" dirty="0">
                <a:latin typeface="Cambria" panose="02040503050406030204" pitchFamily="18" charset="0"/>
              </a:rPr>
              <a:t>Are the School, LEA, and State Entry dates within the valid date ranges? </a:t>
            </a:r>
            <a:r>
              <a:rPr lang="en-US" altLang="en-US" sz="1100" b="1" baseline="0" dirty="0">
                <a:latin typeface="Cambria" panose="02040503050406030204" pitchFamily="18" charset="0"/>
              </a:rPr>
              <a:t>If No</a:t>
            </a:r>
            <a:r>
              <a:rPr lang="en-US" altLang="en-US" sz="1100" baseline="0" dirty="0">
                <a:latin typeface="Cambria" panose="02040503050406030204" pitchFamily="18" charset="0"/>
              </a:rPr>
              <a:t>, then the student is not included in the Accountability file that will be sent to the testing vendor, which means that the student will not be included for Attributions</a:t>
            </a:r>
            <a:r>
              <a:rPr lang="en-US" altLang="en-US" sz="1100" baseline="0" dirty="0"/>
              <a:t>.</a:t>
            </a:r>
            <a:r>
              <a:rPr lang="en-US" altLang="en-US" sz="1100" baseline="0" dirty="0">
                <a:latin typeface="Cambria" panose="02040503050406030204" pitchFamily="18" charset="0"/>
              </a:rPr>
              <a:t> </a:t>
            </a:r>
            <a:r>
              <a:rPr lang="en-US" altLang="en-US" sz="1100" b="1" baseline="0" dirty="0">
                <a:latin typeface="Cambria" panose="02040503050406030204" pitchFamily="18" charset="0"/>
              </a:rPr>
              <a:t>If Yes</a:t>
            </a:r>
            <a:r>
              <a:rPr lang="en-US" altLang="en-US" sz="1100" baseline="0" dirty="0">
                <a:latin typeface="Cambria" panose="02040503050406030204" pitchFamily="18" charset="0"/>
              </a:rPr>
              <a:t>, then we move to the next Question:</a:t>
            </a:r>
          </a:p>
          <a:p>
            <a:pPr marL="228600" indent="-228600">
              <a:buAutoNum type="arabicPeriod"/>
            </a:pPr>
            <a:endParaRPr lang="en-US" altLang="en-US" sz="1100" baseline="0" dirty="0">
              <a:latin typeface="Cambria" panose="02040503050406030204" pitchFamily="18" charset="0"/>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US" sz="1100" dirty="0"/>
              <a:t>Is the student </a:t>
            </a:r>
            <a:r>
              <a:rPr lang="en-US" sz="1100" i="1" dirty="0"/>
              <a:t>Full Academic Year (FAY)</a:t>
            </a:r>
            <a:r>
              <a:rPr lang="en-US" sz="1100" dirty="0"/>
              <a:t>? </a:t>
            </a:r>
            <a:r>
              <a:rPr lang="en-US" altLang="en-US" sz="1100" b="1" baseline="0" dirty="0">
                <a:latin typeface="Cambria" panose="02040503050406030204" pitchFamily="18" charset="0"/>
              </a:rPr>
              <a:t>Whether or not the answer is Yes or No, </a:t>
            </a:r>
            <a:r>
              <a:rPr lang="en-US" altLang="en-US" sz="1100" b="0" baseline="0" dirty="0">
                <a:latin typeface="Cambria" panose="02040503050406030204" pitchFamily="18" charset="0"/>
              </a:rPr>
              <a:t>th</a:t>
            </a:r>
            <a:r>
              <a:rPr lang="en-US" altLang="en-US" sz="1100" baseline="0" dirty="0">
                <a:latin typeface="Cambria" panose="02040503050406030204" pitchFamily="18" charset="0"/>
              </a:rPr>
              <a:t>e student </a:t>
            </a:r>
            <a:r>
              <a:rPr lang="en-US" altLang="en-US" sz="1100" b="1" baseline="0" dirty="0">
                <a:solidFill>
                  <a:srgbClr val="FF0000"/>
                </a:solidFill>
                <a:latin typeface="Cambria" panose="02040503050406030204" pitchFamily="18" charset="0"/>
              </a:rPr>
              <a:t>is </a:t>
            </a:r>
            <a:r>
              <a:rPr lang="en-US" altLang="en-US" sz="1100" baseline="0" dirty="0">
                <a:latin typeface="Cambria" panose="02040503050406030204" pitchFamily="18" charset="0"/>
              </a:rPr>
              <a:t>included in the Accountability file that will be sent to the testing vendor. </a:t>
            </a: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endParaRPr lang="en-US" altLang="en-US" sz="1100" baseline="0" dirty="0">
              <a:latin typeface="Cambria" panose="02040503050406030204" pitchFamily="18" charset="0"/>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US" altLang="en-US" sz="1100" baseline="0" dirty="0">
                <a:latin typeface="Cambria" panose="02040503050406030204" pitchFamily="18" charset="0"/>
              </a:rPr>
              <a:t>We move onto the next series of Questions which relate to the Attribution Map and PDE attribution rules:</a:t>
            </a:r>
          </a:p>
          <a:p>
            <a:pPr marL="228600" indent="-228600">
              <a:buAutoNum type="arabicPeriod"/>
            </a:pPr>
            <a:endParaRPr lang="en-US" altLang="en-US" sz="1100" i="1" baseline="0" dirty="0">
              <a:latin typeface="Cambria" panose="02040503050406030204" pitchFamily="18" charset="0"/>
            </a:endParaRPr>
          </a:p>
          <a:p>
            <a:pPr marL="685800" lvl="1" indent="-228600">
              <a:buFont typeface="+mj-lt"/>
              <a:buAutoNum type="alphaLcPeriod"/>
            </a:pPr>
            <a:r>
              <a:rPr lang="en-US" sz="1100" dirty="0"/>
              <a:t>Is the </a:t>
            </a:r>
            <a:r>
              <a:rPr lang="en-US" sz="1100" i="1" dirty="0"/>
              <a:t>student enrolled in a CTC, school district or charter school where the assessed subject is taught? </a:t>
            </a:r>
            <a:endParaRPr lang="en-US" altLang="en-US" sz="1100" i="1" baseline="0" dirty="0">
              <a:latin typeface="Cambria" panose="02040503050406030204" pitchFamily="18" charset="0"/>
            </a:endParaRPr>
          </a:p>
          <a:p>
            <a:pPr marL="685800" lvl="1" indent="-228600">
              <a:buFont typeface="+mj-lt"/>
              <a:buAutoNum type="alphaLcPeriod"/>
            </a:pPr>
            <a:r>
              <a:rPr lang="en-US" altLang="en-US" sz="1100" i="1" baseline="0" dirty="0">
                <a:latin typeface="Cambria" panose="02040503050406030204" pitchFamily="18" charset="0"/>
              </a:rPr>
              <a:t>Is the student coded with Location Code quad 9 [9999]? </a:t>
            </a:r>
          </a:p>
          <a:p>
            <a:pPr marL="685800" lvl="1" indent="-228600">
              <a:buFont typeface="+mj-lt"/>
              <a:buAutoNum type="alphaLcPeriod"/>
            </a:pPr>
            <a:r>
              <a:rPr lang="en-US" sz="1100" i="1" dirty="0">
                <a:latin typeface="Cambria" panose="02040503050406030204" pitchFamily="18" charset="0"/>
              </a:rPr>
              <a:t>Is the student at an IU, PRRI, APS, or Location Code quad 0 [0000]?</a:t>
            </a:r>
            <a:r>
              <a:rPr lang="en-US" sz="1100" baseline="0" dirty="0">
                <a:latin typeface="Cambria" panose="02040503050406030204" pitchFamily="18" charset="0"/>
              </a:rPr>
              <a:t>. </a:t>
            </a:r>
          </a:p>
          <a:p>
            <a:pPr marL="685800" lvl="1" indent="-228600">
              <a:buFont typeface="+mj-lt"/>
              <a:buAutoNum type="alphaLcPeriod"/>
            </a:pPr>
            <a:r>
              <a:rPr lang="en-US" sz="1100" i="1" baseline="0" dirty="0">
                <a:latin typeface="Cambria" panose="02040503050406030204" pitchFamily="18" charset="0"/>
              </a:rPr>
              <a:t>Are there any special circumstances?</a:t>
            </a:r>
          </a:p>
          <a:p>
            <a:pPr marL="457200" lvl="1" indent="0">
              <a:buFont typeface="+mj-lt"/>
              <a:buNone/>
            </a:pPr>
            <a:endParaRPr lang="en-US" sz="1100" i="1" baseline="0" dirty="0">
              <a:latin typeface="Cambria" panose="02040503050406030204" pitchFamily="18" charset="0"/>
            </a:endParaRPr>
          </a:p>
          <a:p>
            <a:pPr marL="228600" lvl="0" indent="-228600">
              <a:buFont typeface="+mj-lt"/>
              <a:buAutoNum type="arabicPeriod"/>
            </a:pPr>
            <a:r>
              <a:rPr lang="en-US" sz="1100" i="0" baseline="0" dirty="0">
                <a:latin typeface="Cambria" panose="02040503050406030204" pitchFamily="18" charset="0"/>
              </a:rPr>
              <a:t>Based on the Attribution Map and PDE Attribution rules, students are either included or excluded from Accountability Reporting.</a:t>
            </a:r>
          </a:p>
          <a:p>
            <a:pPr marL="228600" indent="-228600">
              <a:buFont typeface="+mj-lt"/>
              <a:buAutoNum type="arabicPeriod"/>
            </a:pPr>
            <a:endParaRPr lang="en-US" sz="1100" baseline="0" dirty="0">
              <a:latin typeface="Cambria" panose="02040503050406030204" pitchFamily="18" charset="0"/>
            </a:endParaRPr>
          </a:p>
          <a:p>
            <a:pPr marL="228600" indent="-228600">
              <a:buFont typeface="+mj-lt"/>
              <a:buAutoNum type="arabicPeriod" startAt="9"/>
            </a:pPr>
            <a:endParaRPr lang="en-US" altLang="en-US" sz="1100" baseline="0" dirty="0">
              <a:latin typeface="+mn-lt"/>
            </a:endParaRPr>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0139" indent="-284668" eaLnBrk="0" hangingPunct="0">
              <a:spcBef>
                <a:spcPct val="30000"/>
              </a:spcBef>
              <a:defRPr sz="1200">
                <a:solidFill>
                  <a:schemeClr val="tx1"/>
                </a:solidFill>
                <a:latin typeface="Calibri" pitchFamily="34" charset="0"/>
              </a:defRPr>
            </a:lvl2pPr>
            <a:lvl3pPr marL="1138675" indent="-227735" eaLnBrk="0" hangingPunct="0">
              <a:spcBef>
                <a:spcPct val="30000"/>
              </a:spcBef>
              <a:defRPr sz="1200">
                <a:solidFill>
                  <a:schemeClr val="tx1"/>
                </a:solidFill>
                <a:latin typeface="Calibri" pitchFamily="34" charset="0"/>
              </a:defRPr>
            </a:lvl3pPr>
            <a:lvl4pPr marL="1594144" indent="-227735" eaLnBrk="0" hangingPunct="0">
              <a:spcBef>
                <a:spcPct val="30000"/>
              </a:spcBef>
              <a:defRPr sz="1200">
                <a:solidFill>
                  <a:schemeClr val="tx1"/>
                </a:solidFill>
                <a:latin typeface="Calibri" pitchFamily="34" charset="0"/>
              </a:defRPr>
            </a:lvl4pPr>
            <a:lvl5pPr marL="2049615" indent="-227735" eaLnBrk="0" hangingPunct="0">
              <a:spcBef>
                <a:spcPct val="30000"/>
              </a:spcBef>
              <a:defRPr sz="1200">
                <a:solidFill>
                  <a:schemeClr val="tx1"/>
                </a:solidFill>
                <a:latin typeface="Calibri" pitchFamily="34" charset="0"/>
              </a:defRPr>
            </a:lvl5pPr>
            <a:lvl6pPr marL="2505084" indent="-227735" eaLnBrk="0" fontAlgn="base" hangingPunct="0">
              <a:spcBef>
                <a:spcPct val="30000"/>
              </a:spcBef>
              <a:spcAft>
                <a:spcPct val="0"/>
              </a:spcAft>
              <a:defRPr sz="1200">
                <a:solidFill>
                  <a:schemeClr val="tx1"/>
                </a:solidFill>
                <a:latin typeface="Calibri" pitchFamily="34" charset="0"/>
              </a:defRPr>
            </a:lvl6pPr>
            <a:lvl7pPr marL="2960554" indent="-227735" eaLnBrk="0" fontAlgn="base" hangingPunct="0">
              <a:spcBef>
                <a:spcPct val="30000"/>
              </a:spcBef>
              <a:spcAft>
                <a:spcPct val="0"/>
              </a:spcAft>
              <a:defRPr sz="1200">
                <a:solidFill>
                  <a:schemeClr val="tx1"/>
                </a:solidFill>
                <a:latin typeface="Calibri" pitchFamily="34" charset="0"/>
              </a:defRPr>
            </a:lvl7pPr>
            <a:lvl8pPr marL="3416024" indent="-227735" eaLnBrk="0" fontAlgn="base" hangingPunct="0">
              <a:spcBef>
                <a:spcPct val="30000"/>
              </a:spcBef>
              <a:spcAft>
                <a:spcPct val="0"/>
              </a:spcAft>
              <a:defRPr sz="1200">
                <a:solidFill>
                  <a:schemeClr val="tx1"/>
                </a:solidFill>
                <a:latin typeface="Calibri" pitchFamily="34" charset="0"/>
              </a:defRPr>
            </a:lvl8pPr>
            <a:lvl9pPr marL="3871494" indent="-22773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EC091D0-2E42-4715-AEB0-BB211CAAA3E9}" type="slidenum">
              <a:rPr lang="en-US" altLang="en-US" smtClean="0">
                <a:latin typeface="Arial" charset="0"/>
              </a:rPr>
              <a:pPr eaLnBrk="1" hangingPunct="1">
                <a:spcBef>
                  <a:spcPct val="0"/>
                </a:spcBef>
              </a:pPr>
              <a:t>18</a:t>
            </a:fld>
            <a:endParaRPr lang="en-US" altLang="en-US" dirty="0">
              <a:latin typeface="Arial" charset="0"/>
            </a:endParaRPr>
          </a:p>
        </p:txBody>
      </p:sp>
    </p:spTree>
    <p:extLst>
      <p:ext uri="{BB962C8B-B14F-4D97-AF65-F5344CB8AC3E}">
        <p14:creationId xmlns:p14="http://schemas.microsoft.com/office/powerpoint/2010/main" val="40140847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Lastly, we would like to discuss the PIMS reports that are produced as a result of the data that you, as the LEA, submit to PIMS.  </a:t>
            </a:r>
            <a:endParaRPr lang="en-US" dirty="0"/>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19</a:t>
            </a:fld>
            <a:endParaRPr lang="en-US" dirty="0"/>
          </a:p>
        </p:txBody>
      </p:sp>
    </p:spTree>
    <p:extLst>
      <p:ext uri="{BB962C8B-B14F-4D97-AF65-F5344CB8AC3E}">
        <p14:creationId xmlns:p14="http://schemas.microsoft.com/office/powerpoint/2010/main" val="3135132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mbria" panose="02040503050406030204" pitchFamily="18" charset="0"/>
            </a:endParaRPr>
          </a:p>
          <a:p>
            <a:r>
              <a:rPr lang="en-US" dirty="0">
                <a:latin typeface="Cambria" panose="02040503050406030204" pitchFamily="18" charset="0"/>
              </a:rPr>
              <a:t>The agenda for today will first cover the</a:t>
            </a:r>
            <a:r>
              <a:rPr lang="en-US" baseline="0" dirty="0">
                <a:latin typeface="Cambria" panose="02040503050406030204" pitchFamily="18" charset="0"/>
              </a:rPr>
              <a:t> t</a:t>
            </a:r>
            <a:r>
              <a:rPr lang="en-US" dirty="0">
                <a:latin typeface="Cambria" panose="02040503050406030204" pitchFamily="18" charset="0"/>
              </a:rPr>
              <a:t>imelines and processes for data submission,</a:t>
            </a:r>
            <a:r>
              <a:rPr lang="en-US" baseline="0" dirty="0">
                <a:latin typeface="Cambria" panose="02040503050406030204" pitchFamily="18" charset="0"/>
              </a:rPr>
              <a:t> followed by data collection details.  We will then discuss the deduplication rules and reports that are produced as a result of the data submitted by the LEA.</a:t>
            </a:r>
            <a:endParaRPr lang="en-US" dirty="0">
              <a:latin typeface="Cambria" panose="02040503050406030204" pitchFamily="18" charset="0"/>
            </a:endParaRPr>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2</a:t>
            </a:fld>
            <a:endParaRPr lang="en-US" dirty="0"/>
          </a:p>
        </p:txBody>
      </p:sp>
    </p:spTree>
    <p:extLst>
      <p:ext uri="{BB962C8B-B14F-4D97-AF65-F5344CB8AC3E}">
        <p14:creationId xmlns:p14="http://schemas.microsoft.com/office/powerpoint/2010/main" val="31351323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a:t>These</a:t>
            </a:r>
            <a:r>
              <a:rPr lang="en-US" altLang="en-US" baseline="0" dirty="0"/>
              <a:t> </a:t>
            </a:r>
            <a:r>
              <a:rPr lang="en-US" altLang="en-US" baseline="0" dirty="0" err="1"/>
              <a:t>presnapshot</a:t>
            </a:r>
            <a:r>
              <a:rPr lang="en-US" altLang="en-US" baseline="0" dirty="0"/>
              <a:t> reports reflect data loaded into Production. They should be run prior to the internal snapshot date.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latin typeface="Cambria" panose="02040503050406030204" pitchFamily="18" charset="0"/>
              </a:rPr>
              <a:t>~ The Enrollment PRESNAP Subgroup Comparison Report compares all student group data from previous year to current year based on the dates selected.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latin typeface="Cambria" panose="02040503050406030204" pitchFamily="18" charset="0"/>
              </a:rPr>
              <a:t>~Run the Keystone/PSSA warnings- Duplicate students reported at other LEAs report to identify students reported at multiple LEAs.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latin typeface="Cambria" panose="02040503050406030204" pitchFamily="18" charset="0"/>
              </a:rPr>
              <a:t>~Keystone/PSSA warnings-Reporting District and District of Residence Differ report should be reviewed for accuracy. </a:t>
            </a:r>
          </a:p>
          <a:p>
            <a:r>
              <a:rPr lang="en-US" dirty="0">
                <a:latin typeface="Cambria" panose="02040503050406030204" pitchFamily="18" charset="0"/>
              </a:rPr>
              <a:t>~</a:t>
            </a:r>
            <a:r>
              <a:rPr lang="en-US" dirty="0" err="1">
                <a:latin typeface="Cambria" panose="02040503050406030204" pitchFamily="18" charset="0"/>
              </a:rPr>
              <a:t>Presnap</a:t>
            </a:r>
            <a:r>
              <a:rPr lang="en-US" dirty="0">
                <a:latin typeface="Cambria" panose="02040503050406030204" pitchFamily="18" charset="0"/>
              </a:rPr>
              <a:t> Assessment Subgroup </a:t>
            </a:r>
            <a:r>
              <a:rPr lang="en-US" dirty="0" err="1">
                <a:latin typeface="Cambria" panose="02040503050406030204" pitchFamily="18" charset="0"/>
              </a:rPr>
              <a:t>comparison_PSSA</a:t>
            </a:r>
            <a:r>
              <a:rPr lang="en-US" dirty="0">
                <a:latin typeface="Cambria" panose="02040503050406030204" pitchFamily="18" charset="0"/>
              </a:rPr>
              <a:t> displays like an ACS.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latin typeface="Cambria" panose="020405030504060302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latin typeface="Cambria" panose="020405030504060302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latin typeface="Cambria" panose="02040503050406030204" pitchFamily="18" charset="0"/>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9163" eaLnBrk="0" hangingPunct="0">
              <a:spcBef>
                <a:spcPct val="30000"/>
              </a:spcBef>
              <a:defRPr sz="1200">
                <a:solidFill>
                  <a:schemeClr val="tx1"/>
                </a:solidFill>
                <a:latin typeface="Calibri" pitchFamily="34" charset="0"/>
              </a:defRPr>
            </a:lvl1pPr>
            <a:lvl2pPr marL="742950" indent="-285750" defTabSz="919163" eaLnBrk="0" hangingPunct="0">
              <a:spcBef>
                <a:spcPct val="30000"/>
              </a:spcBef>
              <a:defRPr sz="1200">
                <a:solidFill>
                  <a:schemeClr val="tx1"/>
                </a:solidFill>
                <a:latin typeface="Calibri" pitchFamily="34" charset="0"/>
              </a:defRPr>
            </a:lvl2pPr>
            <a:lvl3pPr marL="1143000" indent="-228600" defTabSz="919163" eaLnBrk="0" hangingPunct="0">
              <a:spcBef>
                <a:spcPct val="30000"/>
              </a:spcBef>
              <a:defRPr sz="1200">
                <a:solidFill>
                  <a:schemeClr val="tx1"/>
                </a:solidFill>
                <a:latin typeface="Calibri" pitchFamily="34" charset="0"/>
              </a:defRPr>
            </a:lvl3pPr>
            <a:lvl4pPr marL="1600200" indent="-228600" defTabSz="919163" eaLnBrk="0" hangingPunct="0">
              <a:spcBef>
                <a:spcPct val="30000"/>
              </a:spcBef>
              <a:defRPr sz="1200">
                <a:solidFill>
                  <a:schemeClr val="tx1"/>
                </a:solidFill>
                <a:latin typeface="Calibri" pitchFamily="34" charset="0"/>
              </a:defRPr>
            </a:lvl4pPr>
            <a:lvl5pPr marL="2057400" indent="-228600" defTabSz="919163" eaLnBrk="0" hangingPunct="0">
              <a:spcBef>
                <a:spcPct val="30000"/>
              </a:spcBef>
              <a:defRPr sz="1200">
                <a:solidFill>
                  <a:schemeClr val="tx1"/>
                </a:solidFill>
                <a:latin typeface="Calibri" pitchFamily="34" charset="0"/>
              </a:defRPr>
            </a:lvl5pPr>
            <a:lvl6pPr marL="2514600" indent="-228600" defTabSz="919163" eaLnBrk="0" fontAlgn="base" hangingPunct="0">
              <a:spcBef>
                <a:spcPct val="30000"/>
              </a:spcBef>
              <a:spcAft>
                <a:spcPct val="0"/>
              </a:spcAft>
              <a:defRPr sz="1200">
                <a:solidFill>
                  <a:schemeClr val="tx1"/>
                </a:solidFill>
                <a:latin typeface="Calibri" pitchFamily="34" charset="0"/>
              </a:defRPr>
            </a:lvl6pPr>
            <a:lvl7pPr marL="2971800" indent="-228600" defTabSz="919163" eaLnBrk="0" fontAlgn="base" hangingPunct="0">
              <a:spcBef>
                <a:spcPct val="30000"/>
              </a:spcBef>
              <a:spcAft>
                <a:spcPct val="0"/>
              </a:spcAft>
              <a:defRPr sz="1200">
                <a:solidFill>
                  <a:schemeClr val="tx1"/>
                </a:solidFill>
                <a:latin typeface="Calibri" pitchFamily="34" charset="0"/>
              </a:defRPr>
            </a:lvl7pPr>
            <a:lvl8pPr marL="3429000" indent="-228600" defTabSz="919163" eaLnBrk="0" fontAlgn="base" hangingPunct="0">
              <a:spcBef>
                <a:spcPct val="30000"/>
              </a:spcBef>
              <a:spcAft>
                <a:spcPct val="0"/>
              </a:spcAft>
              <a:defRPr sz="1200">
                <a:solidFill>
                  <a:schemeClr val="tx1"/>
                </a:solidFill>
                <a:latin typeface="Calibri" pitchFamily="34" charset="0"/>
              </a:defRPr>
            </a:lvl8pPr>
            <a:lvl9pPr marL="3886200" indent="-228600" defTabSz="91916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5BDEFAC-7856-41EC-A265-154875D9A827}" type="slidenum">
              <a:rPr lang="en-US" altLang="en-US" smtClean="0">
                <a:latin typeface="Arial" charset="0"/>
              </a:rPr>
              <a:pPr eaLnBrk="1" hangingPunct="1">
                <a:spcBef>
                  <a:spcPct val="0"/>
                </a:spcBef>
              </a:pPr>
              <a:t>20</a:t>
            </a:fld>
            <a:endParaRPr lang="en-US" altLang="en-US" dirty="0">
              <a:latin typeface="Arial" charset="0"/>
            </a:endParaRPr>
          </a:p>
        </p:txBody>
      </p:sp>
      <p:sp>
        <p:nvSpPr>
          <p:cNvPr id="37893"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dirty="0">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aseline="0" dirty="0"/>
              <a:t>All </a:t>
            </a:r>
            <a:r>
              <a:rPr lang="en-US" altLang="en-US" baseline="0" dirty="0" err="1"/>
              <a:t>presnapshot</a:t>
            </a:r>
            <a:r>
              <a:rPr lang="en-US" altLang="en-US" baseline="0" dirty="0"/>
              <a:t> reports should be run and verified prior to the internal snapshot. </a:t>
            </a:r>
            <a:r>
              <a:rPr lang="en-US" altLang="en-US" dirty="0"/>
              <a:t>The following</a:t>
            </a:r>
            <a:r>
              <a:rPr lang="en-US" altLang="en-US" baseline="0" dirty="0"/>
              <a:t> snapshot reports reflect data that was included in the internal snapshot.</a:t>
            </a:r>
          </a:p>
          <a:p>
            <a:endParaRPr lang="en-US" altLang="en-US"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a:t>The Enrollment Snapshot Subgroup Comparison report </a:t>
            </a:r>
            <a:r>
              <a:rPr lang="en-US" dirty="0">
                <a:latin typeface="Cambria" panose="02040503050406030204" pitchFamily="18" charset="0"/>
              </a:rPr>
              <a:t>compares all student group data from previous year to current year based on the dates selected.</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a:latin typeface="Cambria" panose="02040503050406030204" pitchFamily="18" charset="0"/>
              </a:rPr>
              <a:t>The Duplicate Students Reported- Detail- With Other LEA report will display students who were reported by multiple LEAs.  This report can assist with troubleshooting students who may have been removed by the deduplication process.  </a:t>
            </a:r>
            <a:endParaRPr lang="en-US" altLang="en-US"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a:t>The LEA will have to run, verify, and submit the PSSA Assessment Subgroup ACS for Accountability.  Please be sure to select the correct internal snapshot dates when running this ACS.</a:t>
            </a:r>
          </a:p>
          <a:p>
            <a:endParaRPr lang="en-US" altLang="en-US" baseline="0" dirty="0"/>
          </a:p>
          <a:p>
            <a:endParaRPr lang="en-US" baseline="0" dirty="0"/>
          </a:p>
          <a:p>
            <a:r>
              <a:rPr lang="en-US" dirty="0"/>
              <a:t>Please reference the Elementary/Secondary Data collection calendar for prior year and current year dates to utilize when running any </a:t>
            </a:r>
            <a:r>
              <a:rPr lang="en-US" dirty="0" err="1"/>
              <a:t>Presnap</a:t>
            </a:r>
            <a:r>
              <a:rPr lang="en-US" dirty="0"/>
              <a:t> or Snapshot reports.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dirty="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9163" eaLnBrk="0" hangingPunct="0">
              <a:spcBef>
                <a:spcPct val="30000"/>
              </a:spcBef>
              <a:defRPr sz="1200">
                <a:solidFill>
                  <a:schemeClr val="tx1"/>
                </a:solidFill>
                <a:latin typeface="Calibri" pitchFamily="34" charset="0"/>
              </a:defRPr>
            </a:lvl1pPr>
            <a:lvl2pPr marL="742950" indent="-285750" defTabSz="919163" eaLnBrk="0" hangingPunct="0">
              <a:spcBef>
                <a:spcPct val="30000"/>
              </a:spcBef>
              <a:defRPr sz="1200">
                <a:solidFill>
                  <a:schemeClr val="tx1"/>
                </a:solidFill>
                <a:latin typeface="Calibri" pitchFamily="34" charset="0"/>
              </a:defRPr>
            </a:lvl2pPr>
            <a:lvl3pPr marL="1143000" indent="-228600" defTabSz="919163" eaLnBrk="0" hangingPunct="0">
              <a:spcBef>
                <a:spcPct val="30000"/>
              </a:spcBef>
              <a:defRPr sz="1200">
                <a:solidFill>
                  <a:schemeClr val="tx1"/>
                </a:solidFill>
                <a:latin typeface="Calibri" pitchFamily="34" charset="0"/>
              </a:defRPr>
            </a:lvl3pPr>
            <a:lvl4pPr marL="1600200" indent="-228600" defTabSz="919163" eaLnBrk="0" hangingPunct="0">
              <a:spcBef>
                <a:spcPct val="30000"/>
              </a:spcBef>
              <a:defRPr sz="1200">
                <a:solidFill>
                  <a:schemeClr val="tx1"/>
                </a:solidFill>
                <a:latin typeface="Calibri" pitchFamily="34" charset="0"/>
              </a:defRPr>
            </a:lvl4pPr>
            <a:lvl5pPr marL="2057400" indent="-228600" defTabSz="919163" eaLnBrk="0" hangingPunct="0">
              <a:spcBef>
                <a:spcPct val="30000"/>
              </a:spcBef>
              <a:defRPr sz="1200">
                <a:solidFill>
                  <a:schemeClr val="tx1"/>
                </a:solidFill>
                <a:latin typeface="Calibri" pitchFamily="34" charset="0"/>
              </a:defRPr>
            </a:lvl5pPr>
            <a:lvl6pPr marL="2514600" indent="-228600" defTabSz="919163" eaLnBrk="0" fontAlgn="base" hangingPunct="0">
              <a:spcBef>
                <a:spcPct val="30000"/>
              </a:spcBef>
              <a:spcAft>
                <a:spcPct val="0"/>
              </a:spcAft>
              <a:defRPr sz="1200">
                <a:solidFill>
                  <a:schemeClr val="tx1"/>
                </a:solidFill>
                <a:latin typeface="Calibri" pitchFamily="34" charset="0"/>
              </a:defRPr>
            </a:lvl6pPr>
            <a:lvl7pPr marL="2971800" indent="-228600" defTabSz="919163" eaLnBrk="0" fontAlgn="base" hangingPunct="0">
              <a:spcBef>
                <a:spcPct val="30000"/>
              </a:spcBef>
              <a:spcAft>
                <a:spcPct val="0"/>
              </a:spcAft>
              <a:defRPr sz="1200">
                <a:solidFill>
                  <a:schemeClr val="tx1"/>
                </a:solidFill>
                <a:latin typeface="Calibri" pitchFamily="34" charset="0"/>
              </a:defRPr>
            </a:lvl7pPr>
            <a:lvl8pPr marL="3429000" indent="-228600" defTabSz="919163" eaLnBrk="0" fontAlgn="base" hangingPunct="0">
              <a:spcBef>
                <a:spcPct val="30000"/>
              </a:spcBef>
              <a:spcAft>
                <a:spcPct val="0"/>
              </a:spcAft>
              <a:defRPr sz="1200">
                <a:solidFill>
                  <a:schemeClr val="tx1"/>
                </a:solidFill>
                <a:latin typeface="Calibri" pitchFamily="34" charset="0"/>
              </a:defRPr>
            </a:lvl8pPr>
            <a:lvl9pPr marL="3886200" indent="-228600" defTabSz="919163"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5BDEFAC-7856-41EC-A265-154875D9A827}" type="slidenum">
              <a:rPr lang="en-US" altLang="en-US" smtClean="0">
                <a:latin typeface="Arial" charset="0"/>
              </a:rPr>
              <a:pPr eaLnBrk="1" hangingPunct="1">
                <a:spcBef>
                  <a:spcPct val="0"/>
                </a:spcBef>
              </a:pPr>
              <a:t>21</a:t>
            </a:fld>
            <a:endParaRPr lang="en-US" altLang="en-US" dirty="0">
              <a:latin typeface="Arial" charset="0"/>
            </a:endParaRPr>
          </a:p>
        </p:txBody>
      </p:sp>
      <p:sp>
        <p:nvSpPr>
          <p:cNvPr id="37893"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dirty="0">
              <a:latin typeface="Arial" charset="0"/>
            </a:endParaRPr>
          </a:p>
        </p:txBody>
      </p:sp>
    </p:spTree>
    <p:extLst>
      <p:ext uri="{BB962C8B-B14F-4D97-AF65-F5344CB8AC3E}">
        <p14:creationId xmlns:p14="http://schemas.microsoft.com/office/powerpoint/2010/main" val="923921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a:t>
            </a:r>
            <a:r>
              <a:rPr lang="en-US" baseline="0" dirty="0"/>
              <a:t> are a few resources we would like to point out to you. On PAR’s webpage (of the PDE website), you can find information on Chapter 4: Academic Standards, PA’s ESEA flexibility waiver, the Attribution Map and trainings. There is a link to the Future Ready PA Index website, which contains LEA data that PDE uses to report state accountability. Lastly, the PIMS webpage is listed. The PIMS calendar, Assessment How-To guide, Assessment training presentations and the PIMS Manuals can be downloaded from this website. </a:t>
            </a:r>
            <a:endParaRPr lang="en-US" dirty="0"/>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22</a:t>
            </a:fld>
            <a:endParaRPr lang="en-US" dirty="0"/>
          </a:p>
        </p:txBody>
      </p:sp>
    </p:spTree>
    <p:extLst>
      <p:ext uri="{BB962C8B-B14F-4D97-AF65-F5344CB8AC3E}">
        <p14:creationId xmlns:p14="http://schemas.microsoft.com/office/powerpoint/2010/main" val="33319144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a:t>
            </a:r>
            <a:r>
              <a:rPr lang="en-US" baseline="0" dirty="0"/>
              <a:t> list of contacts are provided if you have questions or need clarification. </a:t>
            </a:r>
          </a:p>
          <a:p>
            <a:endParaRPr lang="en-US" baseline="0" dirty="0"/>
          </a:p>
          <a:p>
            <a:pPr lvl="0"/>
            <a:r>
              <a:rPr lang="en-US" dirty="0">
                <a:latin typeface="Cambria" panose="02040503050406030204" pitchFamily="18" charset="0"/>
              </a:rPr>
              <a:t>The Division of Assessment and Accountability can be reached at </a:t>
            </a:r>
            <a:r>
              <a:rPr lang="en-US" dirty="0">
                <a:latin typeface="Cambria" panose="02040503050406030204" pitchFamily="18" charset="0"/>
                <a:hlinkClick r:id="rId3"/>
              </a:rPr>
              <a:t>Ra-pas@pa.gov</a:t>
            </a:r>
            <a:endParaRPr lang="en-US" dirty="0">
              <a:latin typeface="Cambria" panose="02040503050406030204" pitchFamily="18" charset="0"/>
            </a:endParaRPr>
          </a:p>
          <a:p>
            <a:endParaRPr lang="en-US" baseline="0" dirty="0"/>
          </a:p>
          <a:p>
            <a:pPr lvl="0"/>
            <a:r>
              <a:rPr lang="en-US" dirty="0">
                <a:latin typeface="Cambria" panose="02040503050406030204" pitchFamily="18" charset="0"/>
              </a:rPr>
              <a:t>Please call 800-661-2423 to get assistance from the PIMS Application Support Desk.</a:t>
            </a:r>
            <a:endParaRPr lang="en-US" baseline="0" dirty="0"/>
          </a:p>
          <a:p>
            <a:pPr lvl="0"/>
            <a:endParaRPr lang="en-US" dirty="0">
              <a:latin typeface="Cambria" panose="02040503050406030204" pitchFamily="18" charset="0"/>
            </a:endParaRPr>
          </a:p>
          <a:p>
            <a:pPr lvl="0"/>
            <a:r>
              <a:rPr lang="en-US" dirty="0">
                <a:latin typeface="Cambria" panose="02040503050406030204" pitchFamily="18" charset="0"/>
              </a:rPr>
              <a:t>Lastly, the Office of Data Quality can be emailed at </a:t>
            </a:r>
            <a:r>
              <a:rPr lang="en-US" dirty="0">
                <a:latin typeface="Cambria" panose="02040503050406030204" pitchFamily="18" charset="0"/>
                <a:hlinkClick r:id="rId4"/>
              </a:rPr>
              <a:t>ra-DDQDataCollection@pa.gov</a:t>
            </a:r>
            <a:endParaRPr lang="en-US" dirty="0">
              <a:latin typeface="Cambria" panose="02040503050406030204" pitchFamily="18" charset="0"/>
            </a:endParaRPr>
          </a:p>
          <a:p>
            <a:endParaRPr lang="en-US" baseline="0" dirty="0"/>
          </a:p>
        </p:txBody>
      </p:sp>
      <p:sp>
        <p:nvSpPr>
          <p:cNvPr id="4" name="Slide Number Placeholder 3"/>
          <p:cNvSpPr>
            <a:spLocks noGrp="1"/>
          </p:cNvSpPr>
          <p:nvPr>
            <p:ph type="sldNum" sz="quarter" idx="10"/>
          </p:nvPr>
        </p:nvSpPr>
        <p:spPr/>
        <p:txBody>
          <a:bodyPr/>
          <a:lstStyle/>
          <a:p>
            <a:pPr>
              <a:defRPr/>
            </a:pPr>
            <a:fld id="{3D5D0980-09C5-4AFE-AC04-E50F64DD31F1}" type="slidenum">
              <a:rPr lang="en-US" smtClean="0"/>
              <a:pPr>
                <a:defRPr/>
              </a:pPr>
              <a:t>23</a:t>
            </a:fld>
            <a:endParaRPr lang="en-US" dirty="0"/>
          </a:p>
        </p:txBody>
      </p:sp>
    </p:spTree>
    <p:extLst>
      <p:ext uri="{BB962C8B-B14F-4D97-AF65-F5344CB8AC3E}">
        <p14:creationId xmlns:p14="http://schemas.microsoft.com/office/powerpoint/2010/main" val="39517010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t>Thank you for reviewing this webinar for PSSA Exams -Accountability. </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24</a:t>
            </a:fld>
            <a:endParaRPr lang="en-US" dirty="0"/>
          </a:p>
        </p:txBody>
      </p:sp>
    </p:spTree>
    <p:extLst>
      <p:ext uri="{BB962C8B-B14F-4D97-AF65-F5344CB8AC3E}">
        <p14:creationId xmlns:p14="http://schemas.microsoft.com/office/powerpoint/2010/main" val="2427420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 submits data to PIMS? </a:t>
            </a:r>
          </a:p>
          <a:p>
            <a:r>
              <a:rPr lang="en-US" dirty="0"/>
              <a:t>Any entity</a:t>
            </a:r>
            <a:r>
              <a:rPr lang="en-US" baseline="0" dirty="0"/>
              <a:t> providing educational services is an “Educating LEA”. Educating LEAs include SDs, CS, IUs, CTCs, PRRI, APS and SJCI. LEAs are responsible for ensuring that all students in grades 3-8 for whom the entity is providing educational services are assessed. Student demographic information is required for all students testing. </a:t>
            </a:r>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3</a:t>
            </a:fld>
            <a:endParaRPr lang="en-US" dirty="0"/>
          </a:p>
        </p:txBody>
      </p:sp>
    </p:spTree>
    <p:extLst>
      <p:ext uri="{BB962C8B-B14F-4D97-AF65-F5344CB8AC3E}">
        <p14:creationId xmlns:p14="http://schemas.microsoft.com/office/powerpoint/2010/main" val="1439810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sz="1100" dirty="0">
                <a:latin typeface="Cambria" panose="02040503050406030204" pitchFamily="18" charset="0"/>
              </a:rPr>
              <a:t>Timeline</a:t>
            </a:r>
            <a:r>
              <a:rPr lang="en-US" sz="1100" baseline="0" dirty="0">
                <a:latin typeface="Cambria" panose="02040503050406030204" pitchFamily="18" charset="0"/>
              </a:rPr>
              <a:t>:</a:t>
            </a:r>
          </a:p>
          <a:p>
            <a:pPr marL="628650" lvl="1" indent="-171450">
              <a:buFont typeface="Arial" panose="020B0604020202020204" pitchFamily="34" charset="0"/>
              <a:buChar char="•"/>
            </a:pPr>
            <a:r>
              <a:rPr lang="en-US" sz="1100" baseline="0" dirty="0">
                <a:latin typeface="Cambria" panose="02040503050406030204" pitchFamily="18" charset="0"/>
              </a:rPr>
              <a:t>It is important to work with your SIS vendor to make sure they can deliver the data required for the PSSA Accountability internal snapshot. </a:t>
            </a:r>
          </a:p>
          <a:p>
            <a:pPr marL="628650" lvl="1" indent="-171450">
              <a:buFont typeface="Arial" panose="020B0604020202020204" pitchFamily="34" charset="0"/>
              <a:buChar char="•"/>
            </a:pPr>
            <a:r>
              <a:rPr lang="en-US" sz="1100" baseline="0" dirty="0">
                <a:latin typeface="Cambria" panose="02040503050406030204" pitchFamily="18" charset="0"/>
              </a:rPr>
              <a:t>PDE highly recommends that LEAs use the sandbox as a tool in order to test data against the DQE rules. This is intended to save the LEA time when uploading the data to PIMS production.</a:t>
            </a:r>
          </a:p>
          <a:p>
            <a:pPr marL="628650" lvl="1" indent="-171450">
              <a:buFont typeface="Arial" panose="020B0604020202020204" pitchFamily="34" charset="0"/>
              <a:buChar char="•"/>
            </a:pPr>
            <a:r>
              <a:rPr lang="en-US" sz="1100" dirty="0">
                <a:latin typeface="Cambria" panose="02040503050406030204" pitchFamily="18" charset="0"/>
              </a:rPr>
              <a:t>We strongly encourage LEAs to update data in the sandbox ahead</a:t>
            </a:r>
            <a:r>
              <a:rPr lang="en-US" sz="1100" baseline="0" dirty="0">
                <a:latin typeface="Cambria" panose="02040503050406030204" pitchFamily="18" charset="0"/>
              </a:rPr>
              <a:t> of time, but want to be clear that you must successfully load the data to PIMS production in order for student data to be included when the snapshot is pulled.</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100" baseline="0" dirty="0">
                <a:latin typeface="Cambria" panose="02040503050406030204" pitchFamily="18" charset="0"/>
              </a:rPr>
              <a:t>LEAs who wait until the last day to upload data may encounter problems and not be able to meet the deadline. Since there is no extensions for internal snapshots, if LEAs are unable to submit data for the upload, the students will not be included in the snapshot. </a:t>
            </a:r>
          </a:p>
          <a:p>
            <a:endParaRPr lang="en-US" sz="1100" dirty="0">
              <a:latin typeface="Cambria" panose="02040503050406030204" pitchFamily="18" charset="0"/>
            </a:endParaRPr>
          </a:p>
          <a:p>
            <a:pPr marL="228600" indent="-228600">
              <a:buFont typeface="+mj-lt"/>
              <a:buAutoNum type="arabicPeriod" startAt="2"/>
            </a:pPr>
            <a:r>
              <a:rPr lang="en-US" sz="1100" dirty="0">
                <a:latin typeface="Cambria" panose="02040503050406030204" pitchFamily="18" charset="0"/>
              </a:rPr>
              <a:t>The deadline</a:t>
            </a:r>
            <a:r>
              <a:rPr lang="en-US" sz="1100" baseline="0" dirty="0">
                <a:latin typeface="Cambria" panose="02040503050406030204" pitchFamily="18" charset="0"/>
              </a:rPr>
              <a:t> for submitting data for the PSSA internal snapshot collection are located on the Elementary-Secondary Data Collection Calendar listed on the PIMS website. </a:t>
            </a:r>
          </a:p>
          <a:p>
            <a:pPr marL="685800" lvl="1" indent="-228600">
              <a:buFont typeface="Arial" panose="020B0604020202020204" pitchFamily="34" charset="0"/>
              <a:buChar char="•"/>
            </a:pPr>
            <a:r>
              <a:rPr lang="en-US" sz="1100" baseline="0" dirty="0">
                <a:latin typeface="Cambria" panose="02040503050406030204" pitchFamily="18" charset="0"/>
              </a:rPr>
              <a:t>PIMS will shut down temporarily to take the internal snapshot. </a:t>
            </a:r>
          </a:p>
          <a:p>
            <a:pPr marL="685800" lvl="1" indent="-228600">
              <a:buFont typeface="Arial" panose="020B0604020202020204" pitchFamily="34" charset="0"/>
              <a:buChar char="•"/>
            </a:pPr>
            <a:r>
              <a:rPr lang="en-US" sz="1100" baseline="0" dirty="0">
                <a:latin typeface="Cambria" panose="02040503050406030204" pitchFamily="18" charset="0"/>
              </a:rPr>
              <a:t>Any data updated after the snapshot date will not be available in the testing vendor’s system.  </a:t>
            </a:r>
          </a:p>
          <a:p>
            <a:pPr marL="685800" marR="0" lvl="1"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100" baseline="0" dirty="0">
                <a:latin typeface="Cambria" panose="02040503050406030204" pitchFamily="18" charset="0"/>
              </a:rPr>
              <a:t>Because this is an internal snapshot, the data is frozen in time and extensions cannot be granted. </a:t>
            </a:r>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4</a:t>
            </a:fld>
            <a:endParaRPr lang="en-US" dirty="0"/>
          </a:p>
        </p:txBody>
      </p:sp>
    </p:spTree>
    <p:extLst>
      <p:ext uri="{BB962C8B-B14F-4D97-AF65-F5344CB8AC3E}">
        <p14:creationId xmlns:p14="http://schemas.microsoft.com/office/powerpoint/2010/main" val="3972250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a:t>There are two templates (Student and School Enrollment) that need to be updated and uploaded in Collection Window 6 to make sure that the data passes the Data Quality Engine Rules. </a:t>
            </a:r>
            <a:r>
              <a:rPr lang="en-US" altLang="en-US" dirty="0"/>
              <a:t>In</a:t>
            </a:r>
            <a:r>
              <a:rPr lang="en-US" altLang="en-US" baseline="0" dirty="0"/>
              <a:t> order to submit the correct data, PIMS Administrators must upload correct information for students in grades 3 through 8 for this internal snapshot.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a:t>It’s important that PIMS Administrators verify that data has been successfully uploaded by running the pre-snapshot verification reports.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a:t>Final data must be uploaded by noon </a:t>
            </a:r>
            <a:r>
              <a:rPr lang="en-US" altLang="en-US" baseline="0" dirty="0">
                <a:highlight>
                  <a:srgbClr val="FFFF00"/>
                </a:highlight>
              </a:rPr>
              <a:t>on the deadline on the Elementary and Secondary Data Collection Calendar listed on the PIMS website</a:t>
            </a:r>
            <a:r>
              <a:rPr lang="en-US" altLang="en-US" baseline="0" dirty="0"/>
              <a:t>. Please note that data cannot be corrected after the internal snapshot deadline. </a:t>
            </a:r>
            <a:endParaRPr lang="en-US" altLang="en-US" dirty="0"/>
          </a:p>
          <a:p>
            <a:endParaRPr lang="en-US" altLang="en-US" baseline="0" dirty="0"/>
          </a:p>
          <a:p>
            <a:endParaRPr lang="en-US" altLang="en-US" baseline="0" dirty="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0139" indent="-284668" eaLnBrk="0" hangingPunct="0">
              <a:spcBef>
                <a:spcPct val="30000"/>
              </a:spcBef>
              <a:defRPr sz="1200">
                <a:solidFill>
                  <a:schemeClr val="tx1"/>
                </a:solidFill>
                <a:latin typeface="Calibri" pitchFamily="34" charset="0"/>
              </a:defRPr>
            </a:lvl2pPr>
            <a:lvl3pPr marL="1138675" indent="-227735" eaLnBrk="0" hangingPunct="0">
              <a:spcBef>
                <a:spcPct val="30000"/>
              </a:spcBef>
              <a:defRPr sz="1200">
                <a:solidFill>
                  <a:schemeClr val="tx1"/>
                </a:solidFill>
                <a:latin typeface="Calibri" pitchFamily="34" charset="0"/>
              </a:defRPr>
            </a:lvl3pPr>
            <a:lvl4pPr marL="1594144" indent="-227735" eaLnBrk="0" hangingPunct="0">
              <a:spcBef>
                <a:spcPct val="30000"/>
              </a:spcBef>
              <a:defRPr sz="1200">
                <a:solidFill>
                  <a:schemeClr val="tx1"/>
                </a:solidFill>
                <a:latin typeface="Calibri" pitchFamily="34" charset="0"/>
              </a:defRPr>
            </a:lvl4pPr>
            <a:lvl5pPr marL="2049615" indent="-227735" eaLnBrk="0" hangingPunct="0">
              <a:spcBef>
                <a:spcPct val="30000"/>
              </a:spcBef>
              <a:defRPr sz="1200">
                <a:solidFill>
                  <a:schemeClr val="tx1"/>
                </a:solidFill>
                <a:latin typeface="Calibri" pitchFamily="34" charset="0"/>
              </a:defRPr>
            </a:lvl5pPr>
            <a:lvl6pPr marL="2505084" indent="-227735" eaLnBrk="0" fontAlgn="base" hangingPunct="0">
              <a:spcBef>
                <a:spcPct val="30000"/>
              </a:spcBef>
              <a:spcAft>
                <a:spcPct val="0"/>
              </a:spcAft>
              <a:defRPr sz="1200">
                <a:solidFill>
                  <a:schemeClr val="tx1"/>
                </a:solidFill>
                <a:latin typeface="Calibri" pitchFamily="34" charset="0"/>
              </a:defRPr>
            </a:lvl6pPr>
            <a:lvl7pPr marL="2960554" indent="-227735" eaLnBrk="0" fontAlgn="base" hangingPunct="0">
              <a:spcBef>
                <a:spcPct val="30000"/>
              </a:spcBef>
              <a:spcAft>
                <a:spcPct val="0"/>
              </a:spcAft>
              <a:defRPr sz="1200">
                <a:solidFill>
                  <a:schemeClr val="tx1"/>
                </a:solidFill>
                <a:latin typeface="Calibri" pitchFamily="34" charset="0"/>
              </a:defRPr>
            </a:lvl7pPr>
            <a:lvl8pPr marL="3416024" indent="-227735" eaLnBrk="0" fontAlgn="base" hangingPunct="0">
              <a:spcBef>
                <a:spcPct val="30000"/>
              </a:spcBef>
              <a:spcAft>
                <a:spcPct val="0"/>
              </a:spcAft>
              <a:defRPr sz="1200">
                <a:solidFill>
                  <a:schemeClr val="tx1"/>
                </a:solidFill>
                <a:latin typeface="Calibri" pitchFamily="34" charset="0"/>
              </a:defRPr>
            </a:lvl8pPr>
            <a:lvl9pPr marL="3871494" indent="-22773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EC091D0-2E42-4715-AEB0-BB211CAAA3E9}" type="slidenum">
              <a:rPr lang="en-US" altLang="en-US" smtClean="0">
                <a:latin typeface="Arial" charset="0"/>
              </a:rPr>
              <a:pPr eaLnBrk="1" hangingPunct="1">
                <a:spcBef>
                  <a:spcPct val="0"/>
                </a:spcBef>
              </a:pPr>
              <a:t>5</a:t>
            </a:fld>
            <a:endParaRPr lang="en-US" altLang="en-US" dirty="0">
              <a:latin typeface="Arial" charset="0"/>
            </a:endParaRPr>
          </a:p>
        </p:txBody>
      </p:sp>
    </p:spTree>
    <p:extLst>
      <p:ext uri="{BB962C8B-B14F-4D97-AF65-F5344CB8AC3E}">
        <p14:creationId xmlns:p14="http://schemas.microsoft.com/office/powerpoint/2010/main" val="3894521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latin typeface="Cambria" panose="02040503050406030204" pitchFamily="18" charset="0"/>
              </a:rPr>
              <a:t>Lets take a look at the data collection details that affect Accountability for PSSA exams. </a:t>
            </a:r>
          </a:p>
        </p:txBody>
      </p:sp>
      <p:sp>
        <p:nvSpPr>
          <p:cNvPr id="4" name="Slide Number Placeholder 3"/>
          <p:cNvSpPr>
            <a:spLocks noGrp="1"/>
          </p:cNvSpPr>
          <p:nvPr>
            <p:ph type="sldNum" sz="quarter" idx="10"/>
          </p:nvPr>
        </p:nvSpPr>
        <p:spPr/>
        <p:txBody>
          <a:bodyPr/>
          <a:lstStyle/>
          <a:p>
            <a:pPr>
              <a:defRPr/>
            </a:pPr>
            <a:fld id="{26373171-1AD9-4052-89E0-C576612889ED}" type="slidenum">
              <a:rPr lang="en-US" smtClean="0"/>
              <a:pPr>
                <a:defRPr/>
              </a:pPr>
              <a:t>6</a:t>
            </a:fld>
            <a:endParaRPr lang="en-US" dirty="0"/>
          </a:p>
        </p:txBody>
      </p:sp>
    </p:spTree>
    <p:extLst>
      <p:ext uri="{BB962C8B-B14F-4D97-AF65-F5344CB8AC3E}">
        <p14:creationId xmlns:p14="http://schemas.microsoft.com/office/powerpoint/2010/main" val="3135132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a:t>
            </a:r>
            <a:r>
              <a:rPr lang="en-US" baseline="0" dirty="0"/>
              <a:t> assessment and accountability internal snapshots will be created using the data that was submitted using Collection Window 6. This is open all year and data can be uploaded, updated and deleted (depending on your permissions). Updates to student template and school enrollment data can be made at any time when Collection 6 is open in PIMS production.   Updates to the PIMS data after an internal snapshot is taken will only affect future snapshots. </a:t>
            </a:r>
            <a:endParaRPr lang="en-US" dirty="0"/>
          </a:p>
        </p:txBody>
      </p:sp>
      <p:sp>
        <p:nvSpPr>
          <p:cNvPr id="4" name="Slide Number Placeholder 3"/>
          <p:cNvSpPr>
            <a:spLocks noGrp="1"/>
          </p:cNvSpPr>
          <p:nvPr>
            <p:ph type="sldNum" sz="quarter" idx="10"/>
          </p:nvPr>
        </p:nvSpPr>
        <p:spPr/>
        <p:txBody>
          <a:bodyPr/>
          <a:lstStyle/>
          <a:p>
            <a:pPr>
              <a:defRPr/>
            </a:pPr>
            <a:fld id="{3D5D0980-09C5-4AFE-AC04-E50F64DD31F1}" type="slidenum">
              <a:rPr lang="en-US" smtClean="0"/>
              <a:pPr>
                <a:defRPr/>
              </a:pPr>
              <a:t>7</a:t>
            </a:fld>
            <a:endParaRPr lang="en-US" dirty="0"/>
          </a:p>
        </p:txBody>
      </p:sp>
    </p:spTree>
    <p:extLst>
      <p:ext uri="{BB962C8B-B14F-4D97-AF65-F5344CB8AC3E}">
        <p14:creationId xmlns:p14="http://schemas.microsoft.com/office/powerpoint/2010/main" val="39517010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aseline="0" dirty="0"/>
              <a:t>This is an overview of the PIMS process for the internal snapshot. The deadline for the Accountability for PSSA Exams is noon on the internal snapshot date.  All internal snapshot dates are listed in the Elementary and Secondary Data Collection calendar located on the PIMS website.  In the first of three blocks, the graphic begins with PDE sending communications to LEAs reminding them of the internal snapshots. Next, LEAs upload the student and school enrollment templates to PIMS.  </a:t>
            </a:r>
          </a:p>
          <a:p>
            <a:endParaRPr lang="en-US" altLang="en-US" baseline="0" dirty="0"/>
          </a:p>
          <a:p>
            <a:r>
              <a:rPr lang="en-US" altLang="en-US" baseline="0" dirty="0"/>
              <a:t>The LEAs then run the pre-snapshot reports to verify accuracy of the data submitted.  Since there is no correction window, this should all occur BEFORE the internal snapshot date. After the deadline, PIMS locks down temporarily to take the internal snapshot and generate the data file that will be sent to the testing vendor. Once PIMS re-opens, LEAs can run their snapshot reports and Accuracy Certification Statement.</a:t>
            </a:r>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0139" indent="-284668" eaLnBrk="0" hangingPunct="0">
              <a:spcBef>
                <a:spcPct val="30000"/>
              </a:spcBef>
              <a:defRPr sz="1200">
                <a:solidFill>
                  <a:schemeClr val="tx1"/>
                </a:solidFill>
                <a:latin typeface="Calibri" pitchFamily="34" charset="0"/>
              </a:defRPr>
            </a:lvl2pPr>
            <a:lvl3pPr marL="1138675" indent="-227735" eaLnBrk="0" hangingPunct="0">
              <a:spcBef>
                <a:spcPct val="30000"/>
              </a:spcBef>
              <a:defRPr sz="1200">
                <a:solidFill>
                  <a:schemeClr val="tx1"/>
                </a:solidFill>
                <a:latin typeface="Calibri" pitchFamily="34" charset="0"/>
              </a:defRPr>
            </a:lvl3pPr>
            <a:lvl4pPr marL="1594144" indent="-227735" eaLnBrk="0" hangingPunct="0">
              <a:spcBef>
                <a:spcPct val="30000"/>
              </a:spcBef>
              <a:defRPr sz="1200">
                <a:solidFill>
                  <a:schemeClr val="tx1"/>
                </a:solidFill>
                <a:latin typeface="Calibri" pitchFamily="34" charset="0"/>
              </a:defRPr>
            </a:lvl4pPr>
            <a:lvl5pPr marL="2049615" indent="-227735" eaLnBrk="0" hangingPunct="0">
              <a:spcBef>
                <a:spcPct val="30000"/>
              </a:spcBef>
              <a:defRPr sz="1200">
                <a:solidFill>
                  <a:schemeClr val="tx1"/>
                </a:solidFill>
                <a:latin typeface="Calibri" pitchFamily="34" charset="0"/>
              </a:defRPr>
            </a:lvl5pPr>
            <a:lvl6pPr marL="2505084" indent="-227735" eaLnBrk="0" fontAlgn="base" hangingPunct="0">
              <a:spcBef>
                <a:spcPct val="30000"/>
              </a:spcBef>
              <a:spcAft>
                <a:spcPct val="0"/>
              </a:spcAft>
              <a:defRPr sz="1200">
                <a:solidFill>
                  <a:schemeClr val="tx1"/>
                </a:solidFill>
                <a:latin typeface="Calibri" pitchFamily="34" charset="0"/>
              </a:defRPr>
            </a:lvl6pPr>
            <a:lvl7pPr marL="2960554" indent="-227735" eaLnBrk="0" fontAlgn="base" hangingPunct="0">
              <a:spcBef>
                <a:spcPct val="30000"/>
              </a:spcBef>
              <a:spcAft>
                <a:spcPct val="0"/>
              </a:spcAft>
              <a:defRPr sz="1200">
                <a:solidFill>
                  <a:schemeClr val="tx1"/>
                </a:solidFill>
                <a:latin typeface="Calibri" pitchFamily="34" charset="0"/>
              </a:defRPr>
            </a:lvl7pPr>
            <a:lvl8pPr marL="3416024" indent="-227735" eaLnBrk="0" fontAlgn="base" hangingPunct="0">
              <a:spcBef>
                <a:spcPct val="30000"/>
              </a:spcBef>
              <a:spcAft>
                <a:spcPct val="0"/>
              </a:spcAft>
              <a:defRPr sz="1200">
                <a:solidFill>
                  <a:schemeClr val="tx1"/>
                </a:solidFill>
                <a:latin typeface="Calibri" pitchFamily="34" charset="0"/>
              </a:defRPr>
            </a:lvl8pPr>
            <a:lvl9pPr marL="3871494" indent="-22773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EC091D0-2E42-4715-AEB0-BB211CAAA3E9}" type="slidenum">
              <a:rPr lang="en-US" altLang="en-US" smtClean="0">
                <a:latin typeface="Arial" charset="0"/>
              </a:rPr>
              <a:pPr eaLnBrk="1" hangingPunct="1">
                <a:spcBef>
                  <a:spcPct val="0"/>
                </a:spcBef>
              </a:pPr>
              <a:t>8</a:t>
            </a:fld>
            <a:endParaRPr lang="en-US" altLang="en-US" dirty="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As a reminder, once </a:t>
            </a:r>
            <a:r>
              <a:rPr lang="en-US" altLang="en-US" baseline="0" dirty="0"/>
              <a:t>the snapshot is taken, a file is prepared to be sent to the testing vendor. Since this is an internal snapshot, there is </a:t>
            </a:r>
            <a:r>
              <a:rPr lang="en-US" altLang="en-US" i="1" baseline="0" dirty="0"/>
              <a:t>no corrections window.</a:t>
            </a:r>
            <a:endParaRPr lang="en-US" altLang="en-US" i="0" baseline="0" dirty="0"/>
          </a:p>
          <a:p>
            <a:endParaRPr lang="en-US" altLang="en-US" i="0" baseline="0" dirty="0"/>
          </a:p>
          <a:p>
            <a:r>
              <a:rPr lang="en-US" altLang="en-US" i="0" u="none" baseline="0" dirty="0"/>
              <a:t>An internal snapshot </a:t>
            </a:r>
            <a:r>
              <a:rPr lang="en-US" altLang="en-US" i="0" baseline="0" dirty="0"/>
              <a:t>freezes data at a point in time and that’s why PDE cannot give any extensions. </a:t>
            </a:r>
          </a:p>
          <a:p>
            <a:endParaRPr lang="en-US" altLang="en-US" i="0" baseline="0" dirty="0"/>
          </a:p>
          <a:p>
            <a:r>
              <a:rPr lang="en-US" altLang="en-US" i="0" baseline="0" dirty="0"/>
              <a:t>If data is uploaded </a:t>
            </a:r>
            <a:r>
              <a:rPr lang="en-US" altLang="en-US" i="1" baseline="0" dirty="0"/>
              <a:t>AFTER</a:t>
            </a:r>
            <a:r>
              <a:rPr lang="en-US" altLang="en-US" i="0" baseline="0" dirty="0"/>
              <a:t> the internal snapshot, it will </a:t>
            </a:r>
            <a:r>
              <a:rPr lang="en-US" altLang="en-US" i="0" u="sng" baseline="0" dirty="0"/>
              <a:t>NOT</a:t>
            </a:r>
            <a:r>
              <a:rPr lang="en-US" altLang="en-US" i="0" baseline="0" dirty="0"/>
              <a:t> be included in the file to the testing vendor.</a:t>
            </a:r>
            <a:endParaRPr lang="en-US" altLang="en-US" dirty="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0139" indent="-284668" eaLnBrk="0" hangingPunct="0">
              <a:spcBef>
                <a:spcPct val="30000"/>
              </a:spcBef>
              <a:defRPr sz="1200">
                <a:solidFill>
                  <a:schemeClr val="tx1"/>
                </a:solidFill>
                <a:latin typeface="Calibri" pitchFamily="34" charset="0"/>
              </a:defRPr>
            </a:lvl2pPr>
            <a:lvl3pPr marL="1138675" indent="-227735" eaLnBrk="0" hangingPunct="0">
              <a:spcBef>
                <a:spcPct val="30000"/>
              </a:spcBef>
              <a:defRPr sz="1200">
                <a:solidFill>
                  <a:schemeClr val="tx1"/>
                </a:solidFill>
                <a:latin typeface="Calibri" pitchFamily="34" charset="0"/>
              </a:defRPr>
            </a:lvl3pPr>
            <a:lvl4pPr marL="1594144" indent="-227735" eaLnBrk="0" hangingPunct="0">
              <a:spcBef>
                <a:spcPct val="30000"/>
              </a:spcBef>
              <a:defRPr sz="1200">
                <a:solidFill>
                  <a:schemeClr val="tx1"/>
                </a:solidFill>
                <a:latin typeface="Calibri" pitchFamily="34" charset="0"/>
              </a:defRPr>
            </a:lvl4pPr>
            <a:lvl5pPr marL="2049615" indent="-227735" eaLnBrk="0" hangingPunct="0">
              <a:spcBef>
                <a:spcPct val="30000"/>
              </a:spcBef>
              <a:defRPr sz="1200">
                <a:solidFill>
                  <a:schemeClr val="tx1"/>
                </a:solidFill>
                <a:latin typeface="Calibri" pitchFamily="34" charset="0"/>
              </a:defRPr>
            </a:lvl5pPr>
            <a:lvl6pPr marL="2505084" indent="-227735" eaLnBrk="0" fontAlgn="base" hangingPunct="0">
              <a:spcBef>
                <a:spcPct val="30000"/>
              </a:spcBef>
              <a:spcAft>
                <a:spcPct val="0"/>
              </a:spcAft>
              <a:defRPr sz="1200">
                <a:solidFill>
                  <a:schemeClr val="tx1"/>
                </a:solidFill>
                <a:latin typeface="Calibri" pitchFamily="34" charset="0"/>
              </a:defRPr>
            </a:lvl6pPr>
            <a:lvl7pPr marL="2960554" indent="-227735" eaLnBrk="0" fontAlgn="base" hangingPunct="0">
              <a:spcBef>
                <a:spcPct val="30000"/>
              </a:spcBef>
              <a:spcAft>
                <a:spcPct val="0"/>
              </a:spcAft>
              <a:defRPr sz="1200">
                <a:solidFill>
                  <a:schemeClr val="tx1"/>
                </a:solidFill>
                <a:latin typeface="Calibri" pitchFamily="34" charset="0"/>
              </a:defRPr>
            </a:lvl7pPr>
            <a:lvl8pPr marL="3416024" indent="-227735" eaLnBrk="0" fontAlgn="base" hangingPunct="0">
              <a:spcBef>
                <a:spcPct val="30000"/>
              </a:spcBef>
              <a:spcAft>
                <a:spcPct val="0"/>
              </a:spcAft>
              <a:defRPr sz="1200">
                <a:solidFill>
                  <a:schemeClr val="tx1"/>
                </a:solidFill>
                <a:latin typeface="Calibri" pitchFamily="34" charset="0"/>
              </a:defRPr>
            </a:lvl8pPr>
            <a:lvl9pPr marL="3871494" indent="-227735"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9044E8A-77DC-4BFD-8177-887C06338584}" type="slidenum">
              <a:rPr lang="en-US" altLang="en-US" smtClean="0">
                <a:latin typeface="Arial" charset="0"/>
              </a:rPr>
              <a:pPr eaLnBrk="1" hangingPunct="1">
                <a:spcBef>
                  <a:spcPct val="0"/>
                </a:spcBef>
              </a:pPr>
              <a:t>9</a:t>
            </a:fld>
            <a:endParaRPr lang="en-US" altLang="en-US" dirty="0">
              <a:latin typeface="Arial" charset="0"/>
            </a:endParaRPr>
          </a:p>
        </p:txBody>
      </p:sp>
    </p:spTree>
    <p:extLst>
      <p:ext uri="{BB962C8B-B14F-4D97-AF65-F5344CB8AC3E}">
        <p14:creationId xmlns:p14="http://schemas.microsoft.com/office/powerpoint/2010/main" val="29476905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06D723B-AED9-45E8-A186-A622E988EED4}" type="slidenum">
              <a:rPr lang="en-US"/>
              <a:pPr>
                <a:defRPr/>
              </a:pPr>
              <a:t>‹#›</a:t>
            </a:fld>
            <a:endParaRPr lang="en-US" dirty="0"/>
          </a:p>
        </p:txBody>
      </p:sp>
    </p:spTree>
    <p:extLst>
      <p:ext uri="{BB962C8B-B14F-4D97-AF65-F5344CB8AC3E}">
        <p14:creationId xmlns:p14="http://schemas.microsoft.com/office/powerpoint/2010/main" val="1941060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A8729F6-149C-4525-AD7F-1505B2C4D81E}" type="slidenum">
              <a:rPr lang="en-US"/>
              <a:pPr>
                <a:defRPr/>
              </a:pPr>
              <a:t>‹#›</a:t>
            </a:fld>
            <a:endParaRPr lang="en-US" dirty="0"/>
          </a:p>
        </p:txBody>
      </p:sp>
    </p:spTree>
    <p:extLst>
      <p:ext uri="{BB962C8B-B14F-4D97-AF65-F5344CB8AC3E}">
        <p14:creationId xmlns:p14="http://schemas.microsoft.com/office/powerpoint/2010/main" val="3325339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665CE0C-5FA5-4634-A0F4-F42B1D14E7B7}" type="slidenum">
              <a:rPr lang="en-US"/>
              <a:pPr>
                <a:defRPr/>
              </a:pPr>
              <a:t>‹#›</a:t>
            </a:fld>
            <a:endParaRPr lang="en-US" dirty="0"/>
          </a:p>
        </p:txBody>
      </p:sp>
    </p:spTree>
    <p:extLst>
      <p:ext uri="{BB962C8B-B14F-4D97-AF65-F5344CB8AC3E}">
        <p14:creationId xmlns:p14="http://schemas.microsoft.com/office/powerpoint/2010/main" val="2278570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06D723B-AED9-45E8-A186-A622E988EED4}" type="slidenum">
              <a:rPr lang="en-US" smtClean="0"/>
              <a:pPr>
                <a:defRPr/>
              </a:pPr>
              <a:t>‹#›</a:t>
            </a:fld>
            <a:endParaRPr lang="en-US" dirty="0"/>
          </a:p>
        </p:txBody>
      </p:sp>
    </p:spTree>
    <p:extLst>
      <p:ext uri="{BB962C8B-B14F-4D97-AF65-F5344CB8AC3E}">
        <p14:creationId xmlns:p14="http://schemas.microsoft.com/office/powerpoint/2010/main" val="3419955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EFB4D45-639A-49B8-889C-D3191CC7DF87}" type="slidenum">
              <a:rPr lang="en-US" smtClean="0"/>
              <a:pPr>
                <a:defRPr/>
              </a:pPr>
              <a:t>‹#›</a:t>
            </a:fld>
            <a:endParaRPr lang="en-US" dirty="0"/>
          </a:p>
        </p:txBody>
      </p:sp>
    </p:spTree>
    <p:extLst>
      <p:ext uri="{BB962C8B-B14F-4D97-AF65-F5344CB8AC3E}">
        <p14:creationId xmlns:p14="http://schemas.microsoft.com/office/powerpoint/2010/main" val="1753132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FC7D1BCD-6256-4B70-BBFF-5832FC900356}" type="slidenum">
              <a:rPr lang="en-US" smtClean="0"/>
              <a:pPr>
                <a:defRPr/>
              </a:pPr>
              <a:t>‹#›</a:t>
            </a:fld>
            <a:endParaRPr lang="en-US" dirty="0"/>
          </a:p>
        </p:txBody>
      </p:sp>
    </p:spTree>
    <p:extLst>
      <p:ext uri="{BB962C8B-B14F-4D97-AF65-F5344CB8AC3E}">
        <p14:creationId xmlns:p14="http://schemas.microsoft.com/office/powerpoint/2010/main" val="24246180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E3271645-C24D-477B-9B3D-790EFF6D8207}" type="slidenum">
              <a:rPr lang="en-US" smtClean="0"/>
              <a:pPr>
                <a:defRPr/>
              </a:pPr>
              <a:t>‹#›</a:t>
            </a:fld>
            <a:endParaRPr lang="en-US" dirty="0"/>
          </a:p>
        </p:txBody>
      </p:sp>
    </p:spTree>
    <p:extLst>
      <p:ext uri="{BB962C8B-B14F-4D97-AF65-F5344CB8AC3E}">
        <p14:creationId xmlns:p14="http://schemas.microsoft.com/office/powerpoint/2010/main" val="22355887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54F8CEB1-75D3-4A30-981E-32016162B2EC}" type="slidenum">
              <a:rPr lang="en-US" smtClean="0"/>
              <a:pPr>
                <a:defRPr/>
              </a:pPr>
              <a:t>‹#›</a:t>
            </a:fld>
            <a:endParaRPr lang="en-US" dirty="0"/>
          </a:p>
        </p:txBody>
      </p:sp>
    </p:spTree>
    <p:extLst>
      <p:ext uri="{BB962C8B-B14F-4D97-AF65-F5344CB8AC3E}">
        <p14:creationId xmlns:p14="http://schemas.microsoft.com/office/powerpoint/2010/main" val="19465957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916A14A7-B8CB-434B-9498-A098E604D669}" type="slidenum">
              <a:rPr lang="en-US" smtClean="0"/>
              <a:pPr>
                <a:defRPr/>
              </a:pPr>
              <a:t>‹#›</a:t>
            </a:fld>
            <a:endParaRPr lang="en-US" dirty="0"/>
          </a:p>
        </p:txBody>
      </p:sp>
    </p:spTree>
    <p:extLst>
      <p:ext uri="{BB962C8B-B14F-4D97-AF65-F5344CB8AC3E}">
        <p14:creationId xmlns:p14="http://schemas.microsoft.com/office/powerpoint/2010/main" val="2477117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C1E265AC-7DDD-485E-BCA6-53AA3B9FEC87}" type="slidenum">
              <a:rPr lang="en-US" smtClean="0"/>
              <a:pPr>
                <a:defRPr/>
              </a:pPr>
              <a:t>‹#›</a:t>
            </a:fld>
            <a:endParaRPr lang="en-US" dirty="0"/>
          </a:p>
        </p:txBody>
      </p:sp>
    </p:spTree>
    <p:extLst>
      <p:ext uri="{BB962C8B-B14F-4D97-AF65-F5344CB8AC3E}">
        <p14:creationId xmlns:p14="http://schemas.microsoft.com/office/powerpoint/2010/main" val="20922631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3262F6A1-9372-4F12-B7F2-F8FF032CDCA8}" type="slidenum">
              <a:rPr lang="en-US" smtClean="0"/>
              <a:pPr>
                <a:defRPr/>
              </a:pPr>
              <a:t>‹#›</a:t>
            </a:fld>
            <a:endParaRPr lang="en-US" dirty="0"/>
          </a:p>
        </p:txBody>
      </p:sp>
    </p:spTree>
    <p:extLst>
      <p:ext uri="{BB962C8B-B14F-4D97-AF65-F5344CB8AC3E}">
        <p14:creationId xmlns:p14="http://schemas.microsoft.com/office/powerpoint/2010/main" val="738553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1"/>
          <p:cNvSpPr>
            <a:spLocks noGrp="1"/>
          </p:cNvSpPr>
          <p:nvPr>
            <p:ph type="title"/>
          </p:nvPr>
        </p:nvSpPr>
        <p:spPr>
          <a:xfrm>
            <a:off x="457200" y="274638"/>
            <a:ext cx="8229600" cy="1143000"/>
          </a:xfrm>
        </p:spPr>
        <p:txBody>
          <a:bodyPr/>
          <a:lstStyle/>
          <a:p>
            <a:r>
              <a:rPr lang="en-US"/>
              <a:t>Click to edit Master 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EFB4D45-639A-49B8-889C-D3191CC7DF87}" type="slidenum">
              <a:rPr lang="en-US"/>
              <a:pPr>
                <a:defRPr/>
              </a:pPr>
              <a:t>‹#›</a:t>
            </a:fld>
            <a:endParaRPr lang="en-US" dirty="0"/>
          </a:p>
        </p:txBody>
      </p:sp>
    </p:spTree>
    <p:extLst>
      <p:ext uri="{BB962C8B-B14F-4D97-AF65-F5344CB8AC3E}">
        <p14:creationId xmlns:p14="http://schemas.microsoft.com/office/powerpoint/2010/main" val="855752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E5F6179-9DDB-486E-BD8F-4759A6871A05}" type="slidenum">
              <a:rPr lang="en-US" smtClean="0"/>
              <a:pPr>
                <a:defRPr/>
              </a:pPr>
              <a:t>‹#›</a:t>
            </a:fld>
            <a:endParaRPr lang="en-US" dirty="0"/>
          </a:p>
        </p:txBody>
      </p:sp>
    </p:spTree>
    <p:extLst>
      <p:ext uri="{BB962C8B-B14F-4D97-AF65-F5344CB8AC3E}">
        <p14:creationId xmlns:p14="http://schemas.microsoft.com/office/powerpoint/2010/main" val="34453045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A8729F6-149C-4525-AD7F-1505B2C4D81E}" type="slidenum">
              <a:rPr lang="en-US" smtClean="0"/>
              <a:pPr>
                <a:defRPr/>
              </a:pPr>
              <a:t>‹#›</a:t>
            </a:fld>
            <a:endParaRPr lang="en-US" dirty="0"/>
          </a:p>
        </p:txBody>
      </p:sp>
    </p:spTree>
    <p:extLst>
      <p:ext uri="{BB962C8B-B14F-4D97-AF65-F5344CB8AC3E}">
        <p14:creationId xmlns:p14="http://schemas.microsoft.com/office/powerpoint/2010/main" val="32186442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4665CE0C-5FA5-4634-A0F4-F42B1D14E7B7}" type="slidenum">
              <a:rPr lang="en-US" smtClean="0"/>
              <a:pPr>
                <a:defRPr/>
              </a:pPr>
              <a:t>‹#›</a:t>
            </a:fld>
            <a:endParaRPr lang="en-US" dirty="0"/>
          </a:p>
        </p:txBody>
      </p:sp>
    </p:spTree>
    <p:extLst>
      <p:ext uri="{BB962C8B-B14F-4D97-AF65-F5344CB8AC3E}">
        <p14:creationId xmlns:p14="http://schemas.microsoft.com/office/powerpoint/2010/main" val="16764983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1676400"/>
            <a:ext cx="77724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a:prstGeom prst="rect">
            <a:avLst/>
          </a:prstGeom>
        </p:spPr>
        <p:txBody>
          <a:bodyPr/>
          <a:lstStyle/>
          <a:p>
            <a:pPr lvl="0"/>
            <a:r>
              <a:rPr lang="en-US" noProof="0" dirty="0"/>
              <a:t>Click icon to add table</a:t>
            </a:r>
          </a:p>
        </p:txBody>
      </p:sp>
    </p:spTree>
    <p:extLst>
      <p:ext uri="{BB962C8B-B14F-4D97-AF65-F5344CB8AC3E}">
        <p14:creationId xmlns:p14="http://schemas.microsoft.com/office/powerpoint/2010/main" val="3263612145"/>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59E1D4-F289-4EAC-966B-34A23BDD66DC}" type="datetimeFigureOut">
              <a:rPr lang="en-US" smtClean="0"/>
              <a:t>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210D63E-D0EA-47B0-AF5B-45146CE78640}" type="slidenum">
              <a:rPr lang="en-US" smtClean="0"/>
              <a:t>‹#›</a:t>
            </a:fld>
            <a:endParaRPr lang="en-US" dirty="0"/>
          </a:p>
        </p:txBody>
      </p:sp>
    </p:spTree>
    <p:extLst>
      <p:ext uri="{BB962C8B-B14F-4D97-AF65-F5344CB8AC3E}">
        <p14:creationId xmlns:p14="http://schemas.microsoft.com/office/powerpoint/2010/main" val="10709613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59E1D4-F289-4EAC-966B-34A23BDD66DC}" type="datetimeFigureOut">
              <a:rPr lang="en-US" smtClean="0"/>
              <a:t>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210D63E-D0EA-47B0-AF5B-45146CE78640}" type="slidenum">
              <a:rPr lang="en-US" smtClean="0"/>
              <a:t>‹#›</a:t>
            </a:fld>
            <a:endParaRPr lang="en-US" dirty="0"/>
          </a:p>
        </p:txBody>
      </p:sp>
    </p:spTree>
    <p:extLst>
      <p:ext uri="{BB962C8B-B14F-4D97-AF65-F5344CB8AC3E}">
        <p14:creationId xmlns:p14="http://schemas.microsoft.com/office/powerpoint/2010/main" val="37331786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59E1D4-F289-4EAC-966B-34A23BDD66DC}" type="datetimeFigureOut">
              <a:rPr lang="en-US" smtClean="0"/>
              <a:t>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210D63E-D0EA-47B0-AF5B-45146CE78640}" type="slidenum">
              <a:rPr lang="en-US" smtClean="0"/>
              <a:t>‹#›</a:t>
            </a:fld>
            <a:endParaRPr lang="en-US" dirty="0"/>
          </a:p>
        </p:txBody>
      </p:sp>
    </p:spTree>
    <p:extLst>
      <p:ext uri="{BB962C8B-B14F-4D97-AF65-F5344CB8AC3E}">
        <p14:creationId xmlns:p14="http://schemas.microsoft.com/office/powerpoint/2010/main" val="14116190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59E1D4-F289-4EAC-966B-34A23BDD66DC}" type="datetimeFigureOut">
              <a:rPr lang="en-US" smtClean="0"/>
              <a:t>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210D63E-D0EA-47B0-AF5B-45146CE78640}" type="slidenum">
              <a:rPr lang="en-US" smtClean="0"/>
              <a:t>‹#›</a:t>
            </a:fld>
            <a:endParaRPr lang="en-US" dirty="0"/>
          </a:p>
        </p:txBody>
      </p:sp>
    </p:spTree>
    <p:extLst>
      <p:ext uri="{BB962C8B-B14F-4D97-AF65-F5344CB8AC3E}">
        <p14:creationId xmlns:p14="http://schemas.microsoft.com/office/powerpoint/2010/main" val="30410125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59E1D4-F289-4EAC-966B-34A23BDD66DC}" type="datetimeFigureOut">
              <a:rPr lang="en-US" smtClean="0"/>
              <a:t>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210D63E-D0EA-47B0-AF5B-45146CE78640}" type="slidenum">
              <a:rPr lang="en-US" smtClean="0"/>
              <a:t>‹#›</a:t>
            </a:fld>
            <a:endParaRPr lang="en-US" dirty="0"/>
          </a:p>
        </p:txBody>
      </p:sp>
    </p:spTree>
    <p:extLst>
      <p:ext uri="{BB962C8B-B14F-4D97-AF65-F5344CB8AC3E}">
        <p14:creationId xmlns:p14="http://schemas.microsoft.com/office/powerpoint/2010/main" val="9619313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59E1D4-F289-4EAC-966B-34A23BDD66DC}" type="datetimeFigureOut">
              <a:rPr lang="en-US" smtClean="0"/>
              <a:t>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210D63E-D0EA-47B0-AF5B-45146CE78640}" type="slidenum">
              <a:rPr lang="en-US" smtClean="0"/>
              <a:t>‹#›</a:t>
            </a:fld>
            <a:endParaRPr lang="en-US" dirty="0"/>
          </a:p>
        </p:txBody>
      </p:sp>
    </p:spTree>
    <p:extLst>
      <p:ext uri="{BB962C8B-B14F-4D97-AF65-F5344CB8AC3E}">
        <p14:creationId xmlns:p14="http://schemas.microsoft.com/office/powerpoint/2010/main" val="974897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C7D1BCD-6256-4B70-BBFF-5832FC900356}" type="slidenum">
              <a:rPr lang="en-US"/>
              <a:pPr>
                <a:defRPr/>
              </a:pPr>
              <a:t>‹#›</a:t>
            </a:fld>
            <a:endParaRPr lang="en-US" dirty="0"/>
          </a:p>
        </p:txBody>
      </p:sp>
    </p:spTree>
    <p:extLst>
      <p:ext uri="{BB962C8B-B14F-4D97-AF65-F5344CB8AC3E}">
        <p14:creationId xmlns:p14="http://schemas.microsoft.com/office/powerpoint/2010/main" val="41509056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59E1D4-F289-4EAC-966B-34A23BDD66DC}" type="datetimeFigureOut">
              <a:rPr lang="en-US" smtClean="0"/>
              <a:t>2/4/2020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210D63E-D0EA-47B0-AF5B-45146CE78640}" type="slidenum">
              <a:rPr lang="en-US" smtClean="0"/>
              <a:t>‹#›</a:t>
            </a:fld>
            <a:endParaRPr lang="en-US" dirty="0"/>
          </a:p>
        </p:txBody>
      </p:sp>
    </p:spTree>
    <p:extLst>
      <p:ext uri="{BB962C8B-B14F-4D97-AF65-F5344CB8AC3E}">
        <p14:creationId xmlns:p14="http://schemas.microsoft.com/office/powerpoint/2010/main" val="28781980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59E1D4-F289-4EAC-966B-34A23BDD66DC}" type="datetimeFigureOut">
              <a:rPr lang="en-US" smtClean="0"/>
              <a:t>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210D63E-D0EA-47B0-AF5B-45146CE78640}" type="slidenum">
              <a:rPr lang="en-US" smtClean="0"/>
              <a:t>‹#›</a:t>
            </a:fld>
            <a:endParaRPr lang="en-US" dirty="0"/>
          </a:p>
        </p:txBody>
      </p:sp>
    </p:spTree>
    <p:extLst>
      <p:ext uri="{BB962C8B-B14F-4D97-AF65-F5344CB8AC3E}">
        <p14:creationId xmlns:p14="http://schemas.microsoft.com/office/powerpoint/2010/main" val="26857018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59E1D4-F289-4EAC-966B-34A23BDD66DC}" type="datetimeFigureOut">
              <a:rPr lang="en-US" smtClean="0"/>
              <a:t>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210D63E-D0EA-47B0-AF5B-45146CE78640}" type="slidenum">
              <a:rPr lang="en-US" smtClean="0"/>
              <a:t>‹#›</a:t>
            </a:fld>
            <a:endParaRPr lang="en-US" dirty="0"/>
          </a:p>
        </p:txBody>
      </p:sp>
    </p:spTree>
    <p:extLst>
      <p:ext uri="{BB962C8B-B14F-4D97-AF65-F5344CB8AC3E}">
        <p14:creationId xmlns:p14="http://schemas.microsoft.com/office/powerpoint/2010/main" val="402474012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59E1D4-F289-4EAC-966B-34A23BDD66DC}" type="datetimeFigureOut">
              <a:rPr lang="en-US" smtClean="0"/>
              <a:t>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210D63E-D0EA-47B0-AF5B-45146CE78640}" type="slidenum">
              <a:rPr lang="en-US" smtClean="0"/>
              <a:t>‹#›</a:t>
            </a:fld>
            <a:endParaRPr lang="en-US" dirty="0"/>
          </a:p>
        </p:txBody>
      </p:sp>
    </p:spTree>
    <p:extLst>
      <p:ext uri="{BB962C8B-B14F-4D97-AF65-F5344CB8AC3E}">
        <p14:creationId xmlns:p14="http://schemas.microsoft.com/office/powerpoint/2010/main" val="40773431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59E1D4-F289-4EAC-966B-34A23BDD66DC}" type="datetimeFigureOut">
              <a:rPr lang="en-US" smtClean="0"/>
              <a:t>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210D63E-D0EA-47B0-AF5B-45146CE78640}" type="slidenum">
              <a:rPr lang="en-US" smtClean="0"/>
              <a:t>‹#›</a:t>
            </a:fld>
            <a:endParaRPr lang="en-US" dirty="0"/>
          </a:p>
        </p:txBody>
      </p:sp>
    </p:spTree>
    <p:extLst>
      <p:ext uri="{BB962C8B-B14F-4D97-AF65-F5344CB8AC3E}">
        <p14:creationId xmlns:p14="http://schemas.microsoft.com/office/powerpoint/2010/main" val="2571727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3271645-C24D-477B-9B3D-790EFF6D8207}" type="slidenum">
              <a:rPr lang="en-US"/>
              <a:pPr>
                <a:defRPr/>
              </a:pPr>
              <a:t>‹#›</a:t>
            </a:fld>
            <a:endParaRPr lang="en-US" dirty="0"/>
          </a:p>
        </p:txBody>
      </p:sp>
    </p:spTree>
    <p:extLst>
      <p:ext uri="{BB962C8B-B14F-4D97-AF65-F5344CB8AC3E}">
        <p14:creationId xmlns:p14="http://schemas.microsoft.com/office/powerpoint/2010/main" val="118916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54F8CEB1-75D3-4A30-981E-32016162B2EC}" type="slidenum">
              <a:rPr lang="en-US"/>
              <a:pPr>
                <a:defRPr/>
              </a:pPr>
              <a:t>‹#›</a:t>
            </a:fld>
            <a:endParaRPr lang="en-US" dirty="0"/>
          </a:p>
        </p:txBody>
      </p:sp>
    </p:spTree>
    <p:extLst>
      <p:ext uri="{BB962C8B-B14F-4D97-AF65-F5344CB8AC3E}">
        <p14:creationId xmlns:p14="http://schemas.microsoft.com/office/powerpoint/2010/main" val="1067550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916A14A7-B8CB-434B-9498-A098E604D669}" type="slidenum">
              <a:rPr lang="en-US"/>
              <a:pPr>
                <a:defRPr/>
              </a:pPr>
              <a:t>‹#›</a:t>
            </a:fld>
            <a:endParaRPr lang="en-US" dirty="0"/>
          </a:p>
        </p:txBody>
      </p:sp>
    </p:spTree>
    <p:extLst>
      <p:ext uri="{BB962C8B-B14F-4D97-AF65-F5344CB8AC3E}">
        <p14:creationId xmlns:p14="http://schemas.microsoft.com/office/powerpoint/2010/main" val="1525822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C1E265AC-7DDD-485E-BCA6-53AA3B9FEC87}" type="slidenum">
              <a:rPr lang="en-US"/>
              <a:pPr>
                <a:defRPr/>
              </a:pPr>
              <a:t>‹#›</a:t>
            </a:fld>
            <a:endParaRPr lang="en-US" dirty="0"/>
          </a:p>
        </p:txBody>
      </p:sp>
    </p:spTree>
    <p:extLst>
      <p:ext uri="{BB962C8B-B14F-4D97-AF65-F5344CB8AC3E}">
        <p14:creationId xmlns:p14="http://schemas.microsoft.com/office/powerpoint/2010/main" val="1938222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262F6A1-9372-4F12-B7F2-F8FF032CDCA8}" type="slidenum">
              <a:rPr lang="en-US"/>
              <a:pPr>
                <a:defRPr/>
              </a:pPr>
              <a:t>‹#›</a:t>
            </a:fld>
            <a:endParaRPr lang="en-US" dirty="0"/>
          </a:p>
        </p:txBody>
      </p:sp>
    </p:spTree>
    <p:extLst>
      <p:ext uri="{BB962C8B-B14F-4D97-AF65-F5344CB8AC3E}">
        <p14:creationId xmlns:p14="http://schemas.microsoft.com/office/powerpoint/2010/main" val="897680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E5F6179-9DDB-486E-BD8F-4759A6871A05}" type="slidenum">
              <a:rPr lang="en-US"/>
              <a:pPr>
                <a:defRPr/>
              </a:pPr>
              <a:t>‹#›</a:t>
            </a:fld>
            <a:endParaRPr lang="en-US" dirty="0"/>
          </a:p>
        </p:txBody>
      </p:sp>
    </p:spTree>
    <p:extLst>
      <p:ext uri="{BB962C8B-B14F-4D97-AF65-F5344CB8AC3E}">
        <p14:creationId xmlns:p14="http://schemas.microsoft.com/office/powerpoint/2010/main" val="343310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63B80C2E-04A8-4E6C-895C-FB3BB6BD4BAA}" type="slidenum">
              <a:rPr lang="en-US"/>
              <a:pPr>
                <a:defRPr/>
              </a:pPr>
              <a:t>‹#›</a:t>
            </a:fld>
            <a:endParaRPr lang="en-US" dirty="0"/>
          </a:p>
        </p:txBody>
      </p:sp>
      <p:sp>
        <p:nvSpPr>
          <p:cNvPr id="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2800">
          <a:solidFill>
            <a:srgbClr val="D9D9D9"/>
          </a:solidFill>
          <a:latin typeface="+mj-lt"/>
          <a:ea typeface="+mj-ea"/>
          <a:cs typeface="+mj-cs"/>
        </a:defRPr>
      </a:lvl1pPr>
      <a:lvl2pPr algn="ctr" rtl="0" eaLnBrk="0" fontAlgn="base" hangingPunct="0">
        <a:spcBef>
          <a:spcPct val="0"/>
        </a:spcBef>
        <a:spcAft>
          <a:spcPct val="0"/>
        </a:spcAft>
        <a:defRPr sz="2800">
          <a:solidFill>
            <a:srgbClr val="D9D9D9"/>
          </a:solidFill>
          <a:latin typeface="Arial" charset="0"/>
        </a:defRPr>
      </a:lvl2pPr>
      <a:lvl3pPr algn="ctr" rtl="0" eaLnBrk="0" fontAlgn="base" hangingPunct="0">
        <a:spcBef>
          <a:spcPct val="0"/>
        </a:spcBef>
        <a:spcAft>
          <a:spcPct val="0"/>
        </a:spcAft>
        <a:defRPr sz="2800">
          <a:solidFill>
            <a:srgbClr val="D9D9D9"/>
          </a:solidFill>
          <a:latin typeface="Arial" charset="0"/>
        </a:defRPr>
      </a:lvl3pPr>
      <a:lvl4pPr algn="ctr" rtl="0" eaLnBrk="0" fontAlgn="base" hangingPunct="0">
        <a:spcBef>
          <a:spcPct val="0"/>
        </a:spcBef>
        <a:spcAft>
          <a:spcPct val="0"/>
        </a:spcAft>
        <a:defRPr sz="2800">
          <a:solidFill>
            <a:srgbClr val="D9D9D9"/>
          </a:solidFill>
          <a:latin typeface="Arial" charset="0"/>
        </a:defRPr>
      </a:lvl4pPr>
      <a:lvl5pPr algn="ctr" rtl="0" eaLnBrk="0" fontAlgn="base" hangingPunct="0">
        <a:spcBef>
          <a:spcPct val="0"/>
        </a:spcBef>
        <a:spcAft>
          <a:spcPct val="0"/>
        </a:spcAft>
        <a:defRPr sz="2800">
          <a:solidFill>
            <a:srgbClr val="D9D9D9"/>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3B80C2E-04A8-4E6C-895C-FB3BB6BD4BAA}" type="slidenum">
              <a:rPr lang="en-US" smtClean="0"/>
              <a:pPr>
                <a:defRPr/>
              </a:pPr>
              <a:t>‹#›</a:t>
            </a:fld>
            <a:endParaRPr lang="en-US" dirty="0"/>
          </a:p>
        </p:txBody>
      </p:sp>
    </p:spTree>
    <p:extLst>
      <p:ext uri="{BB962C8B-B14F-4D97-AF65-F5344CB8AC3E}">
        <p14:creationId xmlns:p14="http://schemas.microsoft.com/office/powerpoint/2010/main" val="25230950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59E1D4-F289-4EAC-966B-34A23BDD66DC}" type="datetimeFigureOut">
              <a:rPr lang="en-US" smtClean="0"/>
              <a:t>2/4/2020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10D63E-D0EA-47B0-AF5B-45146CE78640}" type="slidenum">
              <a:rPr lang="en-US" smtClean="0"/>
              <a:t>‹#›</a:t>
            </a:fld>
            <a:endParaRPr lang="en-US" dirty="0"/>
          </a:p>
        </p:txBody>
      </p:sp>
    </p:spTree>
    <p:extLst>
      <p:ext uri="{BB962C8B-B14F-4D97-AF65-F5344CB8AC3E}">
        <p14:creationId xmlns:p14="http://schemas.microsoft.com/office/powerpoint/2010/main" val="282234586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8.xml"/><Relationship Id="rId3" Type="http://schemas.openxmlformats.org/officeDocument/2006/relationships/image" Target="../media/image1.png"/><Relationship Id="rId7" Type="http://schemas.openxmlformats.org/officeDocument/2006/relationships/diagramQuickStyle" Target="../diagrams/quickStyle8.xml"/><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diagramLayout" Target="../diagrams/layout8.xml"/><Relationship Id="rId5" Type="http://schemas.openxmlformats.org/officeDocument/2006/relationships/diagramData" Target="../diagrams/data8.xml"/><Relationship Id="rId4" Type="http://schemas.openxmlformats.org/officeDocument/2006/relationships/image" Target="../media/image2.png"/><Relationship Id="rId9" Type="http://schemas.microsoft.com/office/2007/relationships/diagramDrawing" Target="../diagrams/drawing8.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9.xml"/><Relationship Id="rId3" Type="http://schemas.openxmlformats.org/officeDocument/2006/relationships/image" Target="../media/image1.png"/><Relationship Id="rId7" Type="http://schemas.openxmlformats.org/officeDocument/2006/relationships/diagramQuickStyle" Target="../diagrams/quickStyle9.xml"/><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diagramLayout" Target="../diagrams/layout9.xml"/><Relationship Id="rId5" Type="http://schemas.openxmlformats.org/officeDocument/2006/relationships/diagramData" Target="../diagrams/data9.xml"/><Relationship Id="rId4" Type="http://schemas.openxmlformats.org/officeDocument/2006/relationships/image" Target="../media/image2.png"/><Relationship Id="rId9" Type="http://schemas.microsoft.com/office/2007/relationships/diagramDrawing" Target="../diagrams/drawing9.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8" Type="http://schemas.openxmlformats.org/officeDocument/2006/relationships/diagramColors" Target="../diagrams/colors10.xml"/><Relationship Id="rId3" Type="http://schemas.openxmlformats.org/officeDocument/2006/relationships/image" Target="../media/image2.png"/><Relationship Id="rId7" Type="http://schemas.openxmlformats.org/officeDocument/2006/relationships/diagramQuickStyle" Target="../diagrams/quickStyle10.xml"/><Relationship Id="rId2" Type="http://schemas.openxmlformats.org/officeDocument/2006/relationships/notesSlide" Target="../notesSlides/notesSlide17.xml"/><Relationship Id="rId1" Type="http://schemas.openxmlformats.org/officeDocument/2006/relationships/slideLayout" Target="../slideLayouts/slideLayout13.xml"/><Relationship Id="rId6" Type="http://schemas.openxmlformats.org/officeDocument/2006/relationships/diagramLayout" Target="../diagrams/layout10.xml"/><Relationship Id="rId5" Type="http://schemas.openxmlformats.org/officeDocument/2006/relationships/diagramData" Target="../diagrams/data10.xml"/><Relationship Id="rId4" Type="http://schemas.openxmlformats.org/officeDocument/2006/relationships/image" Target="../media/image1.png"/><Relationship Id="rId9" Type="http://schemas.microsoft.com/office/2007/relationships/diagramDrawing" Target="../diagrams/drawing10.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8" Type="http://schemas.openxmlformats.org/officeDocument/2006/relationships/diagramColors" Target="../diagrams/colors11.xml"/><Relationship Id="rId3" Type="http://schemas.openxmlformats.org/officeDocument/2006/relationships/image" Target="../media/image1.png"/><Relationship Id="rId7" Type="http://schemas.openxmlformats.org/officeDocument/2006/relationships/diagramQuickStyle" Target="../diagrams/quickStyle11.xml"/><Relationship Id="rId2" Type="http://schemas.openxmlformats.org/officeDocument/2006/relationships/notesSlide" Target="../notesSlides/notesSlide19.xml"/><Relationship Id="rId1" Type="http://schemas.openxmlformats.org/officeDocument/2006/relationships/slideLayout" Target="../slideLayouts/slideLayout12.xml"/><Relationship Id="rId6" Type="http://schemas.openxmlformats.org/officeDocument/2006/relationships/diagramLayout" Target="../diagrams/layout11.xml"/><Relationship Id="rId5" Type="http://schemas.openxmlformats.org/officeDocument/2006/relationships/diagramData" Target="../diagrams/data11.xml"/><Relationship Id="rId4" Type="http://schemas.openxmlformats.org/officeDocument/2006/relationships/image" Target="../media/image2.png"/><Relationship Id="rId9" Type="http://schemas.microsoft.com/office/2007/relationships/diagramDrawing" Target="../diagrams/drawing11.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png"/><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png"/><Relationship Id="rId9" Type="http://schemas.microsoft.com/office/2007/relationships/diagramDrawing" Target="../diagrams/drawing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pimsreports.state.pa.us/Cognos10/cgi-bin/cognosisapi.dll?b_action=xts.run&amp;m=portal/cc.xts&amp;m_folder=i62C36138F3184660AE8724CC6785A17A" TargetMode="External"/><Relationship Id="rId2" Type="http://schemas.openxmlformats.org/officeDocument/2006/relationships/notesSlide" Target="../notesSlides/notesSlide20.xml"/><Relationship Id="rId1" Type="http://schemas.openxmlformats.org/officeDocument/2006/relationships/slideLayout" Target="../slideLayouts/slideLayout18.xml"/><Relationship Id="rId6" Type="http://schemas.openxmlformats.org/officeDocument/2006/relationships/hyperlink" Target="https://www.pimsreports.state.pa.us/Cognos10/cgi-bin/cognosisapi.dll?b_action=xts.run&amp;m=portal/cc.xts&amp;m_folder=i4A1711D2248049E79B970B6408F5663B" TargetMode="External"/><Relationship Id="rId5" Type="http://schemas.openxmlformats.org/officeDocument/2006/relationships/hyperlink" Target="https://www.pimsreports.state.pa.us/Cognos10/cgi-bin/cognosisapi.dll?b_action=xts.run&amp;m=portal/cc.xts&amp;m_folder=i748BCD2543684A0483F4A0C7B090176C" TargetMode="Externa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8.xml"/><Relationship Id="rId6" Type="http://schemas.openxmlformats.org/officeDocument/2006/relationships/hyperlink" Target="https://www.pimsreports.state.pa.us/Cognos10/cgi-bin/cognosisapi.dll?b_action=xts.run&amp;m=portal/cc.xts&amp;m_folder=i62C36138F3184660AE8724CC6785A17A" TargetMode="External"/><Relationship Id="rId5" Type="http://schemas.openxmlformats.org/officeDocument/2006/relationships/hyperlink" Target="https://www.pimsreports.state.pa.us/Cognos10/cgi-bin/cognosisapi.dll?b_action=xts.run&amp;m=portal/cc.xts&amp;m_folder=i4A1711D2248049E79B970B6408F5663B" TargetMode="External"/><Relationship Id="rId4" Type="http://schemas.openxmlformats.org/officeDocument/2006/relationships/hyperlink" Target="https://www.pimsreports.state.pa.us/Cognos10/cgi-bin/cognosisapi.dll?b_action=xts.run&amp;m=portal/cc.xts&amp;m_folder=i748BCD2543684A0483F4A0C7B090176C"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www.education.pa.gov/DataAndReporting/PIMS" TargetMode="External"/><Relationship Id="rId2" Type="http://schemas.openxmlformats.org/officeDocument/2006/relationships/notesSlide" Target="../notesSlides/notesSlide22.xml"/><Relationship Id="rId1" Type="http://schemas.openxmlformats.org/officeDocument/2006/relationships/slideLayout" Target="../slideLayouts/slideLayout12.xml"/><Relationship Id="rId6" Type="http://schemas.openxmlformats.org/officeDocument/2006/relationships/hyperlink" Target="https://www.education.pa.gov/K-12/ESSA/FutureReady" TargetMode="External"/><Relationship Id="rId5" Type="http://schemas.openxmlformats.org/officeDocument/2006/relationships/hyperlink" Target="http://www.education.pa.gov/pas" TargetMode="Externa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8" Type="http://schemas.openxmlformats.org/officeDocument/2006/relationships/diagramColors" Target="../diagrams/colors12.xml"/><Relationship Id="rId3" Type="http://schemas.openxmlformats.org/officeDocument/2006/relationships/image" Target="../media/image2.png"/><Relationship Id="rId7" Type="http://schemas.openxmlformats.org/officeDocument/2006/relationships/diagramQuickStyle" Target="../diagrams/quickStyle12.xml"/><Relationship Id="rId2" Type="http://schemas.openxmlformats.org/officeDocument/2006/relationships/notesSlide" Target="../notesSlides/notesSlide23.xml"/><Relationship Id="rId1" Type="http://schemas.openxmlformats.org/officeDocument/2006/relationships/slideLayout" Target="../slideLayouts/slideLayout12.xml"/><Relationship Id="rId6" Type="http://schemas.openxmlformats.org/officeDocument/2006/relationships/diagramLayout" Target="../diagrams/layout12.xml"/><Relationship Id="rId5" Type="http://schemas.openxmlformats.org/officeDocument/2006/relationships/diagramData" Target="../diagrams/data12.xml"/><Relationship Id="rId4" Type="http://schemas.openxmlformats.org/officeDocument/2006/relationships/image" Target="../media/image1.png"/><Relationship Id="rId9" Type="http://schemas.microsoft.com/office/2007/relationships/diagramDrawing" Target="../diagrams/drawing1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2.xml"/><Relationship Id="rId5" Type="http://schemas.openxmlformats.org/officeDocument/2006/relationships/hyperlink" Target="http://www.education.pa.gov/"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1.png"/><Relationship Id="rId7" Type="http://schemas.openxmlformats.org/officeDocument/2006/relationships/diagramQuickStyle" Target="../diagrams/quickStyle2.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2.pn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1.png"/><Relationship Id="rId7" Type="http://schemas.openxmlformats.org/officeDocument/2006/relationships/diagramQuickStyle" Target="../diagrams/quickStyle3.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2.png"/><Relationship Id="rId9" Type="http://schemas.microsoft.com/office/2007/relationships/diagramDrawing" Target="../diagrams/drawing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1.png"/><Relationship Id="rId7" Type="http://schemas.openxmlformats.org/officeDocument/2006/relationships/diagramQuickStyle" Target="../diagrams/quickStyle4.xml"/><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2.png"/><Relationship Id="rId9" Type="http://schemas.microsoft.com/office/2007/relationships/diagramDrawing" Target="../diagrams/drawing4.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image" Target="../media/image2.png"/><Relationship Id="rId7" Type="http://schemas.openxmlformats.org/officeDocument/2006/relationships/diagramQuickStyle" Target="../diagrams/quickStyle5.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Layout" Target="../diagrams/layout5.xml"/><Relationship Id="rId5" Type="http://schemas.openxmlformats.org/officeDocument/2006/relationships/diagramData" Target="../diagrams/data5.xml"/><Relationship Id="rId4" Type="http://schemas.openxmlformats.org/officeDocument/2006/relationships/image" Target="../media/image1.png"/><Relationship Id="rId9" Type="http://schemas.microsoft.com/office/2007/relationships/diagramDrawing" Target="../diagrams/drawing5.xml"/></Relationships>
</file>

<file path=ppt/slides/_rels/slide8.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2.png"/><Relationship Id="rId7" Type="http://schemas.openxmlformats.org/officeDocument/2006/relationships/diagramColors" Target="../diagrams/colors6.xml"/><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 Id="rId9" Type="http://schemas.openxmlformats.org/officeDocument/2006/relationships/image" Target="../media/image1.png"/></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7.xml"/><Relationship Id="rId3" Type="http://schemas.openxmlformats.org/officeDocument/2006/relationships/image" Target="../media/image2.png"/><Relationship Id="rId7" Type="http://schemas.openxmlformats.org/officeDocument/2006/relationships/diagramQuickStyle" Target="../diagrams/quickStyle7.xml"/><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diagramLayout" Target="../diagrams/layout7.xml"/><Relationship Id="rId5" Type="http://schemas.openxmlformats.org/officeDocument/2006/relationships/diagramData" Target="../diagrams/data7.xml"/><Relationship Id="rId4" Type="http://schemas.openxmlformats.org/officeDocument/2006/relationships/image" Target="../media/image1.png"/><Relationship Id="rId9" Type="http://schemas.microsoft.com/office/2007/relationships/diagramDrawing" Target="../diagrams/drawin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5">
            <a:extLst>
              <a:ext uri="{C183D7F6-B498-43B3-948B-1728B52AA6E4}">
                <adec:decorative xmlns:adec="http://schemas.microsoft.com/office/drawing/2017/decorative" val="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itle 1" descr="Precodes for the&#10;Keystone Exams&#10;"/>
          <p:cNvSpPr txBox="1">
            <a:spLocks noGrp="1"/>
          </p:cNvSpPr>
          <p:nvPr>
            <p:ph type="title" idx="4294967295"/>
          </p:nvPr>
        </p:nvSpPr>
        <p:spPr bwMode="auto">
          <a:xfrm>
            <a:off x="1333500" y="1752600"/>
            <a:ext cx="6477000" cy="33528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400" b="0" i="0" u="none"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Verdana" pitchFamily="34" charset="0"/>
              </a:rPr>
              <a:t>PSSA Accountability</a:t>
            </a:r>
            <a:br>
              <a:rPr kumimoji="0" lang="en-US" altLang="en-US" sz="4400" b="0" i="0" u="none"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Verdana" pitchFamily="34" charset="0"/>
              </a:rPr>
            </a:br>
            <a:endParaRPr kumimoji="0" lang="en-US" altLang="en-US" sz="4400" b="0" i="0" u="none"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Verdana" pitchFamily="34" charset="0"/>
            </a:endParaRPr>
          </a:p>
        </p:txBody>
      </p:sp>
      <p:pic>
        <p:nvPicPr>
          <p:cNvPr id="2051" name="Picture 14">
            <a:extLst>
              <a:ext uri="{C183D7F6-B498-43B3-948B-1728B52AA6E4}">
                <adec:decorative xmlns:adec="http://schemas.microsoft.com/office/drawing/2017/decorative" val="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58515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4" descr="Education-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5791200"/>
            <a:ext cx="2198581" cy="5239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Slide Number Placeholder 3"/>
          <p:cNvSpPr>
            <a:spLocks noGrp="1"/>
          </p:cNvSpPr>
          <p:nvPr>
            <p:ph type="sldNum" sz="quarter" idx="12"/>
          </p:nvPr>
        </p:nvSpPr>
        <p:spPr>
          <a:xfrm>
            <a:off x="8458200" y="6324600"/>
            <a:ext cx="422246" cy="228600"/>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EE88B83-00D3-4650-9D1F-E8C0784B92F4}" type="slidenum">
              <a:rPr lang="en-US" altLang="en-US" sz="1200" smtClean="0">
                <a:latin typeface="Verdana" pitchFamily="34" charset="0"/>
                <a:ea typeface="Verdana" pitchFamily="34" charset="0"/>
                <a:cs typeface="Verdana" pitchFamily="34" charset="0"/>
              </a:rPr>
              <a:pPr eaLnBrk="1" hangingPunct="1">
                <a:spcBef>
                  <a:spcPct val="0"/>
                </a:spcBef>
                <a:buFontTx/>
                <a:buNone/>
              </a:pPr>
              <a:t>10</a:t>
            </a:fld>
            <a:endParaRPr lang="en-US" altLang="en-US" sz="1200" dirty="0">
              <a:latin typeface="Verdana" pitchFamily="34" charset="0"/>
              <a:ea typeface="Verdana" pitchFamily="34" charset="0"/>
              <a:cs typeface="Verdana" pitchFamily="34" charset="0"/>
            </a:endParaRPr>
          </a:p>
        </p:txBody>
      </p:sp>
      <p:sp>
        <p:nvSpPr>
          <p:cNvPr id="3" name="Title 2"/>
          <p:cNvSpPr txBox="1">
            <a:spLocks noGrp="1"/>
          </p:cNvSpPr>
          <p:nvPr>
            <p:ph type="title" idx="4294967295"/>
          </p:nvPr>
        </p:nvSpPr>
        <p:spPr>
          <a:xfrm>
            <a:off x="457200" y="1214735"/>
            <a:ext cx="8189806"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defRPr/>
            </a:pPr>
            <a:r>
              <a:rPr kumimoji="0" lang="en-US" sz="2400" b="0" i="0" strike="noStrike" kern="1200" cap="none" spc="0" normalizeH="0" baseline="0" noProof="0" dirty="0">
                <a:ln>
                  <a:noFill/>
                </a:ln>
                <a:solidFill>
                  <a:schemeClr val="tx1"/>
                </a:solidFill>
                <a:effectLst/>
                <a:uLnTx/>
                <a:uFillTx/>
                <a:latin typeface="Cambria" panose="02040503050406030204" pitchFamily="18" charset="0"/>
                <a:ea typeface="+mn-ea"/>
                <a:cs typeface="+mn-cs"/>
              </a:rPr>
              <a:t>Internal Snapshot Details</a:t>
            </a:r>
          </a:p>
        </p:txBody>
      </p:sp>
      <p:sp>
        <p:nvSpPr>
          <p:cNvPr id="15"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Exams-Accountability</a:t>
            </a:r>
          </a:p>
        </p:txBody>
      </p:sp>
      <p:graphicFrame>
        <p:nvGraphicFramePr>
          <p:cNvPr id="2" name="Diagram 1" descr="This is an overview of the details we will be discussing for the Precode Keystone Exams’ Internal Snapshot. &#10;&#10;It begins with the student in the blue circle, which includes the student’s five matching criteria.  The boxes include data about the student including the student’s demographics and school enrollment information. &#10;">
            <a:extLst>
              <a:ext uri="{FF2B5EF4-FFF2-40B4-BE49-F238E27FC236}">
                <a16:creationId xmlns:a16="http://schemas.microsoft.com/office/drawing/2014/main" id="{B6A063DC-065D-4896-941A-88E2367F69F4}"/>
              </a:ext>
            </a:extLst>
          </p:cNvPr>
          <p:cNvGraphicFramePr/>
          <p:nvPr>
            <p:extLst/>
          </p:nvPr>
        </p:nvGraphicFramePr>
        <p:xfrm>
          <a:off x="381000" y="1676400"/>
          <a:ext cx="8305800" cy="4572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4" descr="Education-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58515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Slide Number Placeholder 3"/>
          <p:cNvSpPr>
            <a:spLocks noGrp="1"/>
          </p:cNvSpPr>
          <p:nvPr>
            <p:ph type="sldNum" sz="quarter" idx="12"/>
          </p:nvPr>
        </p:nvSpPr>
        <p:spPr>
          <a:xfrm>
            <a:off x="8610600" y="6400801"/>
            <a:ext cx="381000" cy="304800"/>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EE88B83-00D3-4650-9D1F-E8C0784B92F4}" type="slidenum">
              <a:rPr lang="en-US" altLang="en-US" sz="1200" smtClean="0">
                <a:latin typeface="Verdana" pitchFamily="34" charset="0"/>
                <a:ea typeface="Verdana" pitchFamily="34" charset="0"/>
                <a:cs typeface="Verdana" pitchFamily="34" charset="0"/>
              </a:rPr>
              <a:pPr eaLnBrk="1" hangingPunct="1">
                <a:spcBef>
                  <a:spcPct val="0"/>
                </a:spcBef>
                <a:buFontTx/>
                <a:buNone/>
              </a:pPr>
              <a:t>11</a:t>
            </a:fld>
            <a:endParaRPr lang="en-US" altLang="en-US" sz="1200" dirty="0">
              <a:latin typeface="Verdana" pitchFamily="34" charset="0"/>
              <a:ea typeface="Verdana" pitchFamily="34" charset="0"/>
              <a:cs typeface="Verdana" pitchFamily="34" charset="0"/>
            </a:endParaRPr>
          </a:p>
        </p:txBody>
      </p:sp>
      <p:sp>
        <p:nvSpPr>
          <p:cNvPr id="11" name="Rounded Rectangle 4" descr="Data from the School Enrollment template is used to determine the students who will be included in the internal snapshot. Please pay special attention to the accuracy of entry/withdrawal dates, codes, and grades .&#10;Note: Students must have and “E” or “R’ enrollment code prior to the internal snapshot date, and not be withdrawn prior to the snapshot to be included in the internal snapshot. &#10;&#10;&#10;"/>
          <p:cNvSpPr/>
          <p:nvPr/>
        </p:nvSpPr>
        <p:spPr>
          <a:xfrm>
            <a:off x="457200" y="1371600"/>
            <a:ext cx="4559872" cy="2180786"/>
          </a:xfrm>
          <a:prstGeom prst="rect">
            <a:avLst/>
          </a:prstGeom>
          <a:ln>
            <a:solidFill>
              <a:schemeClr val="accent3"/>
            </a:solidFill>
          </a:ln>
        </p:spPr>
        <p:style>
          <a:lnRef idx="2">
            <a:schemeClr val="accent4"/>
          </a:lnRef>
          <a:fillRef idx="1">
            <a:schemeClr val="lt1"/>
          </a:fillRef>
          <a:effectRef idx="0">
            <a:schemeClr val="accent4"/>
          </a:effectRef>
          <a:fontRef idx="minor">
            <a:schemeClr val="dk1"/>
          </a:fontRef>
        </p:style>
        <p:txBody>
          <a:bodyPr spcFirstLastPara="0" vert="horz" wrap="square" lIns="59055" tIns="59055" rIns="59055" bIns="59055" numCol="1" spcCol="1270" anchor="ctr" anchorCtr="0">
            <a:noAutofit/>
          </a:bodyPr>
          <a:lstStyle/>
          <a:p>
            <a:pPr lvl="0" algn="ctr" defTabSz="1377950">
              <a:lnSpc>
                <a:spcPct val="90000"/>
              </a:lnSpc>
              <a:spcBef>
                <a:spcPct val="0"/>
              </a:spcBef>
              <a:spcAft>
                <a:spcPct val="35000"/>
              </a:spcAft>
            </a:pPr>
            <a:r>
              <a:rPr lang="en-US" sz="2000" b="1" kern="1200" dirty="0">
                <a:solidFill>
                  <a:schemeClr val="accent3">
                    <a:lumMod val="75000"/>
                  </a:schemeClr>
                </a:solidFill>
                <a:latin typeface="Cambria" panose="02040503050406030204" pitchFamily="18" charset="0"/>
              </a:rPr>
              <a:t>School Enrollment Template</a:t>
            </a:r>
            <a:endParaRPr lang="en-US" sz="2000" b="1" dirty="0">
              <a:solidFill>
                <a:schemeClr val="accent3">
                  <a:lumMod val="75000"/>
                </a:schemeClr>
              </a:solidFill>
              <a:latin typeface="Cambria" panose="02040503050406030204" pitchFamily="18" charset="0"/>
            </a:endParaRPr>
          </a:p>
          <a:p>
            <a:pPr marL="457200" lvl="0" indent="-457200" defTabSz="1377950">
              <a:lnSpc>
                <a:spcPct val="90000"/>
              </a:lnSpc>
              <a:spcBef>
                <a:spcPct val="0"/>
              </a:spcBef>
              <a:spcAft>
                <a:spcPct val="35000"/>
              </a:spcAft>
              <a:buFont typeface="Arial" panose="020B0604020202020204" pitchFamily="34" charset="0"/>
              <a:buChar char="•"/>
            </a:pPr>
            <a:r>
              <a:rPr lang="en-US" sz="2000" kern="1200" dirty="0">
                <a:solidFill>
                  <a:schemeClr val="tx1"/>
                </a:solidFill>
                <a:latin typeface="Cambria" panose="02040503050406030204" pitchFamily="18" charset="0"/>
              </a:rPr>
              <a:t>Entry and withdrawal dates</a:t>
            </a:r>
          </a:p>
          <a:p>
            <a:pPr marL="457200" lvl="0" indent="-457200" defTabSz="1377950">
              <a:lnSpc>
                <a:spcPct val="90000"/>
              </a:lnSpc>
              <a:spcBef>
                <a:spcPct val="0"/>
              </a:spcBef>
              <a:spcAft>
                <a:spcPct val="35000"/>
              </a:spcAft>
              <a:buFont typeface="Arial" panose="020B0604020202020204" pitchFamily="34" charset="0"/>
              <a:buChar char="•"/>
            </a:pPr>
            <a:r>
              <a:rPr lang="en-US" sz="2000" dirty="0">
                <a:solidFill>
                  <a:schemeClr val="tx1"/>
                </a:solidFill>
                <a:latin typeface="Cambria" panose="02040503050406030204" pitchFamily="18" charset="0"/>
              </a:rPr>
              <a:t>Entry an withdrawal codes</a:t>
            </a:r>
          </a:p>
          <a:p>
            <a:pPr marL="457200" lvl="0" indent="-457200" defTabSz="1377950">
              <a:lnSpc>
                <a:spcPct val="90000"/>
              </a:lnSpc>
              <a:spcBef>
                <a:spcPct val="0"/>
              </a:spcBef>
              <a:spcAft>
                <a:spcPct val="35000"/>
              </a:spcAft>
              <a:buFont typeface="Arial" panose="020B0604020202020204" pitchFamily="34" charset="0"/>
              <a:buChar char="•"/>
            </a:pPr>
            <a:r>
              <a:rPr lang="en-US" sz="2000" kern="1200" dirty="0">
                <a:solidFill>
                  <a:schemeClr val="tx1"/>
                </a:solidFill>
                <a:latin typeface="Cambria" panose="02040503050406030204" pitchFamily="18" charset="0"/>
              </a:rPr>
              <a:t>Entry and withdrawal grades</a:t>
            </a:r>
          </a:p>
        </p:txBody>
      </p:sp>
      <p:sp>
        <p:nvSpPr>
          <p:cNvPr id="12" name="TextBox 17"/>
          <p:cNvSpPr txBox="1">
            <a:spLocks noChangeArrowheads="1"/>
          </p:cNvSpPr>
          <p:nvPr/>
        </p:nvSpPr>
        <p:spPr bwMode="auto">
          <a:xfrm>
            <a:off x="668337" y="457609"/>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 </a:t>
            </a:r>
          </a:p>
        </p:txBody>
      </p:sp>
      <p:sp>
        <p:nvSpPr>
          <p:cNvPr id="14" name="Oval 13">
            <a:extLst>
              <a:ext uri="{FF2B5EF4-FFF2-40B4-BE49-F238E27FC236}">
                <a16:creationId xmlns:a16="http://schemas.microsoft.com/office/drawing/2014/main" id="{D7BDEE75-55D2-4EA9-8EF8-F72899B2E982}"/>
              </a:ext>
            </a:extLst>
          </p:cNvPr>
          <p:cNvSpPr/>
          <p:nvPr/>
        </p:nvSpPr>
        <p:spPr>
          <a:xfrm>
            <a:off x="5181600" y="2286000"/>
            <a:ext cx="3271838" cy="2971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2000" b="1" dirty="0">
                <a:solidFill>
                  <a:schemeClr val="tx2"/>
                </a:solidFill>
                <a:latin typeface="Cambria" panose="02040503050406030204" pitchFamily="18" charset="0"/>
              </a:rPr>
              <a:t>Student Name</a:t>
            </a:r>
          </a:p>
          <a:p>
            <a:pPr algn="ctr"/>
            <a:r>
              <a:rPr lang="en-US" altLang="en-US" sz="2000" dirty="0">
                <a:solidFill>
                  <a:schemeClr val="tx1"/>
                </a:solidFill>
                <a:latin typeface="Cambria" panose="02040503050406030204" pitchFamily="18" charset="0"/>
              </a:rPr>
              <a:t>Numbers, dashes and apostrophes are the only special characters accepted in the students name. </a:t>
            </a:r>
            <a:endParaRPr lang="en-US" sz="2000" dirty="0">
              <a:solidFill>
                <a:schemeClr val="tx1"/>
              </a:solidFill>
            </a:endParaRPr>
          </a:p>
        </p:txBody>
      </p:sp>
      <p:sp>
        <p:nvSpPr>
          <p:cNvPr id="8" name="Rounded Rectangular Callout 3">
            <a:extLst>
              <a:ext uri="{FF2B5EF4-FFF2-40B4-BE49-F238E27FC236}">
                <a16:creationId xmlns:a16="http://schemas.microsoft.com/office/drawing/2014/main" id="{85DA3B4A-93DF-4627-9568-EFDB55DA02CB}"/>
              </a:ext>
            </a:extLst>
          </p:cNvPr>
          <p:cNvSpPr/>
          <p:nvPr/>
        </p:nvSpPr>
        <p:spPr>
          <a:xfrm rot="10800000">
            <a:off x="746124" y="3817498"/>
            <a:ext cx="3859213" cy="2034027"/>
          </a:xfrm>
          <a:prstGeom prst="wedgeRoundRectCallout">
            <a:avLst>
              <a:gd name="adj1" fmla="val 9488"/>
              <a:gd name="adj2" fmla="val 62501"/>
              <a:gd name="adj3" fmla="val 16667"/>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E6ECDDCF-8B33-46DF-A6B1-8013F0ED700B}"/>
              </a:ext>
            </a:extLst>
          </p:cNvPr>
          <p:cNvSpPr/>
          <p:nvPr/>
        </p:nvSpPr>
        <p:spPr>
          <a:xfrm>
            <a:off x="779465" y="4009072"/>
            <a:ext cx="3640135" cy="1754326"/>
          </a:xfrm>
          <a:prstGeom prst="rect">
            <a:avLst/>
          </a:prstGeom>
        </p:spPr>
        <p:txBody>
          <a:bodyPr wrap="square">
            <a:spAutoFit/>
          </a:bodyPr>
          <a:lstStyle/>
          <a:p>
            <a:pPr algn="ctr" eaLnBrk="0" hangingPunct="0">
              <a:spcBef>
                <a:spcPct val="30000"/>
              </a:spcBef>
              <a:defRPr/>
            </a:pPr>
            <a:r>
              <a:rPr lang="en-US" dirty="0"/>
              <a:t>Students must have and “E” or “R’ enrollment code prior to the internal snapshot date, and not be withdrawn prior to the snapshot to be included in the internal snapshot. </a:t>
            </a:r>
          </a:p>
        </p:txBody>
      </p:sp>
    </p:spTree>
    <p:extLst>
      <p:ext uri="{BB962C8B-B14F-4D97-AF65-F5344CB8AC3E}">
        <p14:creationId xmlns:p14="http://schemas.microsoft.com/office/powerpoint/2010/main" val="409328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4" descr="Education-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59277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Slide Number Placeholder 3"/>
          <p:cNvSpPr>
            <a:spLocks noGrp="1"/>
          </p:cNvSpPr>
          <p:nvPr>
            <p:ph type="sldNum" sz="quarter" idx="12"/>
          </p:nvPr>
        </p:nvSpPr>
        <p:spPr>
          <a:xfrm>
            <a:off x="8610600" y="6400801"/>
            <a:ext cx="381000" cy="304800"/>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EE88B83-00D3-4650-9D1F-E8C0784B92F4}" type="slidenum">
              <a:rPr lang="en-US" altLang="en-US" sz="1200" smtClean="0">
                <a:latin typeface="Verdana" pitchFamily="34" charset="0"/>
                <a:ea typeface="Verdana" pitchFamily="34" charset="0"/>
                <a:cs typeface="Verdana" pitchFamily="34" charset="0"/>
              </a:rPr>
              <a:pPr eaLnBrk="1" hangingPunct="1">
                <a:spcBef>
                  <a:spcPct val="0"/>
                </a:spcBef>
                <a:buFontTx/>
                <a:buNone/>
              </a:pPr>
              <a:t>12</a:t>
            </a:fld>
            <a:endParaRPr lang="en-US" altLang="en-US" sz="1200" dirty="0">
              <a:latin typeface="Verdana" pitchFamily="34" charset="0"/>
              <a:ea typeface="Verdana" pitchFamily="34" charset="0"/>
              <a:cs typeface="Verdana" pitchFamily="34" charset="0"/>
            </a:endParaRPr>
          </a:p>
        </p:txBody>
      </p:sp>
      <p:grpSp>
        <p:nvGrpSpPr>
          <p:cNvPr id="9" name="Group 8" descr="The demographics for students are embedded in precode labels. If the student cannot be matched using the five matching criteria, the student record has to be matched manually to their test record by the LEA.  Using student demographics can help LEAs identify unmatched students.  These subgroups will be listed in your reports for verification.  &#10;"/>
          <p:cNvGrpSpPr/>
          <p:nvPr/>
        </p:nvGrpSpPr>
        <p:grpSpPr>
          <a:xfrm>
            <a:off x="438150" y="1219201"/>
            <a:ext cx="8439150" cy="4809442"/>
            <a:chOff x="0" y="1439533"/>
            <a:chExt cx="2456249" cy="1964966"/>
          </a:xfrm>
        </p:grpSpPr>
        <p:sp>
          <p:nvSpPr>
            <p:cNvPr id="10" name="Rounded Rectangle 9"/>
            <p:cNvSpPr/>
            <p:nvPr/>
          </p:nvSpPr>
          <p:spPr>
            <a:xfrm>
              <a:off x="0" y="1439533"/>
              <a:ext cx="2456249" cy="1964966"/>
            </a:xfrm>
            <a:prstGeom prst="roundRect">
              <a:avLst>
                <a:gd name="adj" fmla="val 10000"/>
              </a:avLst>
            </a:prstGeom>
          </p:spPr>
          <p:style>
            <a:lnRef idx="2">
              <a:schemeClr val="accent2"/>
            </a:lnRef>
            <a:fillRef idx="1">
              <a:schemeClr val="lt1"/>
            </a:fillRef>
            <a:effectRef idx="0">
              <a:schemeClr val="accent2"/>
            </a:effectRef>
            <a:fontRef idx="minor">
              <a:schemeClr val="dk1"/>
            </a:fontRef>
          </p:style>
        </p:sp>
        <p:sp>
          <p:nvSpPr>
            <p:cNvPr id="11" name="Rounded Rectangle 4"/>
            <p:cNvSpPr/>
            <p:nvPr/>
          </p:nvSpPr>
          <p:spPr>
            <a:xfrm>
              <a:off x="81468" y="1478614"/>
              <a:ext cx="2294686" cy="1879062"/>
            </a:xfrm>
            <a:prstGeom prst="rect">
              <a:avLst/>
            </a:prstGeom>
            <a:ln>
              <a:noFill/>
            </a:ln>
          </p:spPr>
          <p:style>
            <a:lnRef idx="2">
              <a:schemeClr val="accent2"/>
            </a:lnRef>
            <a:fillRef idx="1">
              <a:schemeClr val="lt1"/>
            </a:fillRef>
            <a:effectRef idx="0">
              <a:schemeClr val="accent2"/>
            </a:effectRef>
            <a:fontRef idx="minor">
              <a:schemeClr val="dk1"/>
            </a:fontRef>
          </p:style>
          <p:txBody>
            <a:bodyPr spcFirstLastPara="0" vert="horz" wrap="square" lIns="53340" tIns="53340" rIns="53340" bIns="53340" numCol="1" spcCol="1270" anchor="ctr" anchorCtr="0">
              <a:noAutofit/>
            </a:bodyPr>
            <a:lstStyle/>
            <a:p>
              <a:pPr algn="ctr">
                <a:defRPr/>
              </a:pPr>
              <a:r>
                <a:rPr lang="en-US" sz="1600" b="1" dirty="0">
                  <a:solidFill>
                    <a:srgbClr val="C00000"/>
                  </a:solidFill>
                  <a:latin typeface="Cambria" panose="02040503050406030204" pitchFamily="18" charset="0"/>
                  <a:ea typeface="Verdana" pitchFamily="34" charset="0"/>
                  <a:cs typeface="Verdana" pitchFamily="34" charset="0"/>
                </a:rPr>
                <a:t>Student  Template</a:t>
              </a:r>
            </a:p>
            <a:p>
              <a:pPr marL="342900" indent="-342900">
                <a:buFont typeface="Wingdings" pitchFamily="2" charset="2"/>
                <a:buChar char="§"/>
                <a:defRPr/>
              </a:pPr>
              <a:r>
                <a:rPr lang="en-US" sz="1600" dirty="0">
                  <a:solidFill>
                    <a:schemeClr val="tx1"/>
                  </a:solidFill>
                  <a:latin typeface="Cambria" panose="02040503050406030204" pitchFamily="18" charset="0"/>
                  <a:ea typeface="Verdana" pitchFamily="34" charset="0"/>
                  <a:cs typeface="Verdana" pitchFamily="34" charset="0"/>
                </a:rPr>
                <a:t>Student Groups</a:t>
              </a:r>
            </a:p>
            <a:p>
              <a:pPr marL="800100" lvl="1" indent="-342900">
                <a:buFont typeface="Wingdings" pitchFamily="2" charset="2"/>
                <a:buChar char="§"/>
                <a:defRPr/>
              </a:pPr>
              <a:r>
                <a:rPr lang="en-US" sz="1600" dirty="0">
                  <a:solidFill>
                    <a:schemeClr val="tx1"/>
                  </a:solidFill>
                  <a:latin typeface="Cambria" panose="02040503050406030204" pitchFamily="18" charset="0"/>
                  <a:ea typeface="Verdana" pitchFamily="34" charset="0"/>
                  <a:cs typeface="Verdana" pitchFamily="34" charset="0"/>
                </a:rPr>
                <a:t>Field 38: Special Education </a:t>
              </a:r>
            </a:p>
            <a:p>
              <a:pPr marL="800100" lvl="1" indent="-342900">
                <a:buFont typeface="Wingdings" pitchFamily="2" charset="2"/>
                <a:buChar char="§"/>
                <a:defRPr/>
              </a:pPr>
              <a:r>
                <a:rPr lang="en-US" sz="1600" dirty="0">
                  <a:solidFill>
                    <a:schemeClr val="tx1"/>
                  </a:solidFill>
                  <a:latin typeface="Cambria" panose="02040503050406030204" pitchFamily="18" charset="0"/>
                  <a:ea typeface="Verdana" pitchFamily="34" charset="0"/>
                  <a:cs typeface="Verdana" pitchFamily="34" charset="0"/>
                </a:rPr>
                <a:t>Field 41: English learner (EL)</a:t>
              </a:r>
            </a:p>
            <a:p>
              <a:pPr marL="800100" lvl="1" indent="-342900">
                <a:buFont typeface="Wingdings" pitchFamily="2" charset="2"/>
                <a:buChar char="§"/>
                <a:defRPr/>
              </a:pPr>
              <a:r>
                <a:rPr lang="en-US" sz="1600" dirty="0">
                  <a:solidFill>
                    <a:schemeClr val="tx1"/>
                  </a:solidFill>
                  <a:latin typeface="Cambria" panose="02040503050406030204" pitchFamily="18" charset="0"/>
                  <a:ea typeface="Verdana" pitchFamily="34" charset="0"/>
                  <a:cs typeface="Verdana" pitchFamily="34" charset="0"/>
                </a:rPr>
                <a:t>Field 88: Economically disadvantaged</a:t>
              </a:r>
            </a:p>
            <a:p>
              <a:pPr marL="800100" lvl="1" indent="-342900">
                <a:buFont typeface="Wingdings" pitchFamily="2" charset="2"/>
                <a:buChar char="§"/>
                <a:defRPr/>
              </a:pPr>
              <a:r>
                <a:rPr lang="en-US" sz="1600" dirty="0">
                  <a:solidFill>
                    <a:schemeClr val="tx1"/>
                  </a:solidFill>
                  <a:latin typeface="Cambria" panose="02040503050406030204" pitchFamily="18" charset="0"/>
                  <a:ea typeface="Verdana" pitchFamily="34" charset="0"/>
                  <a:cs typeface="Verdana" pitchFamily="34" charset="0"/>
                </a:rPr>
                <a:t>Field 27: Race/Ethnicity student groups</a:t>
              </a:r>
            </a:p>
            <a:p>
              <a:pPr marL="342900" indent="-342900">
                <a:buFont typeface="Arial" panose="020B0604020202020204" pitchFamily="34" charset="0"/>
                <a:buChar char="•"/>
                <a:defRPr/>
              </a:pPr>
              <a:r>
                <a:rPr lang="en-US" sz="1600" dirty="0">
                  <a:latin typeface="Cambria" panose="02040503050406030204" pitchFamily="18" charset="0"/>
                </a:rPr>
                <a:t>Full Academic Year</a:t>
              </a:r>
            </a:p>
            <a:p>
              <a:pPr marL="800100" lvl="1" indent="-342900">
                <a:buFont typeface="Arial" panose="020B0604020202020204" pitchFamily="34" charset="0"/>
                <a:buChar char="•"/>
                <a:defRPr/>
              </a:pPr>
              <a:r>
                <a:rPr lang="en-US" sz="1600" dirty="0">
                  <a:latin typeface="Cambria" panose="02040503050406030204" pitchFamily="18" charset="0"/>
                </a:rPr>
                <a:t>Field 109: </a:t>
              </a:r>
              <a:r>
                <a:rPr lang="en-US" sz="1600" dirty="0">
                  <a:solidFill>
                    <a:schemeClr val="tx1"/>
                  </a:solidFill>
                  <a:latin typeface="Cambria" panose="02040503050406030204" pitchFamily="18" charset="0"/>
                  <a:ea typeface="Verdana" pitchFamily="34" charset="0"/>
                  <a:cs typeface="Verdana" pitchFamily="34" charset="0"/>
                </a:rPr>
                <a:t>State Entry Date</a:t>
              </a:r>
            </a:p>
            <a:p>
              <a:pPr marL="800100" lvl="1" indent="-342900">
                <a:buFont typeface="Arial" panose="020B0604020202020204" pitchFamily="34" charset="0"/>
                <a:buChar char="•"/>
                <a:defRPr/>
              </a:pPr>
              <a:r>
                <a:rPr lang="en-US" sz="1600" dirty="0">
                  <a:latin typeface="Cambria" panose="02040503050406030204" pitchFamily="18" charset="0"/>
                </a:rPr>
                <a:t>Field 99: </a:t>
              </a:r>
              <a:r>
                <a:rPr lang="en-US" sz="1600" dirty="0">
                  <a:solidFill>
                    <a:schemeClr val="tx1"/>
                  </a:solidFill>
                  <a:latin typeface="Cambria" panose="02040503050406030204" pitchFamily="18" charset="0"/>
                  <a:ea typeface="Verdana" pitchFamily="34" charset="0"/>
                  <a:cs typeface="Verdana" pitchFamily="34" charset="0"/>
                </a:rPr>
                <a:t>LEA Entry Date</a:t>
              </a:r>
            </a:p>
            <a:p>
              <a:pPr marL="800100" lvl="1" indent="-342900">
                <a:buFont typeface="Arial" panose="020B0604020202020204" pitchFamily="34" charset="0"/>
                <a:buChar char="•"/>
                <a:defRPr/>
              </a:pPr>
              <a:r>
                <a:rPr lang="en-US" sz="1600" dirty="0">
                  <a:latin typeface="Cambria" panose="02040503050406030204" pitchFamily="18" charset="0"/>
                </a:rPr>
                <a:t>Field 98: </a:t>
              </a:r>
              <a:r>
                <a:rPr lang="en-US" sz="1600" dirty="0">
                  <a:solidFill>
                    <a:schemeClr val="tx1"/>
                  </a:solidFill>
                  <a:latin typeface="Cambria" panose="02040503050406030204" pitchFamily="18" charset="0"/>
                  <a:ea typeface="Verdana" pitchFamily="34" charset="0"/>
                  <a:cs typeface="Verdana" pitchFamily="34" charset="0"/>
                </a:rPr>
                <a:t>School Entry Date</a:t>
              </a:r>
            </a:p>
            <a:p>
              <a:pPr marL="800100" lvl="1" indent="-342900">
                <a:buFont typeface="Arial" panose="020B0604020202020204" pitchFamily="34" charset="0"/>
                <a:buChar char="•"/>
                <a:defRPr/>
              </a:pPr>
              <a:r>
                <a:rPr lang="en-US" sz="1600" dirty="0">
                  <a:solidFill>
                    <a:schemeClr val="tx1"/>
                  </a:solidFill>
                  <a:latin typeface="Cambria" panose="02040503050406030204" pitchFamily="18" charset="0"/>
                  <a:ea typeface="Verdana" pitchFamily="34" charset="0"/>
                  <a:cs typeface="Verdana" pitchFamily="34" charset="0"/>
                </a:rPr>
                <a:t>These dates cannot be a future date. </a:t>
              </a:r>
            </a:p>
            <a:p>
              <a:pPr marL="800100" lvl="1" indent="-342900">
                <a:buFont typeface="Arial" panose="020B0604020202020204" pitchFamily="34" charset="0"/>
                <a:buChar char="•"/>
                <a:defRPr/>
              </a:pPr>
              <a:r>
                <a:rPr lang="en-US" sz="1600" dirty="0">
                  <a:solidFill>
                    <a:schemeClr val="tx1"/>
                  </a:solidFill>
                  <a:latin typeface="Cambria" panose="02040503050406030204" pitchFamily="18" charset="0"/>
                  <a:ea typeface="Verdana" pitchFamily="34" charset="0"/>
                  <a:cs typeface="Verdana" pitchFamily="34" charset="0"/>
                </a:rPr>
                <a:t>State &lt;= LEA &lt;= School</a:t>
              </a:r>
            </a:p>
            <a:p>
              <a:pPr marL="342900" indent="-342900">
                <a:buFont typeface="Arial" panose="020B0604020202020204" pitchFamily="34" charset="0"/>
                <a:buChar char="•"/>
              </a:pPr>
              <a:r>
                <a:rPr lang="en-US" sz="1600" dirty="0">
                  <a:latin typeface="Cambria" panose="02040503050406030204" pitchFamily="18" charset="0"/>
                </a:rPr>
                <a:t>Attribution</a:t>
              </a:r>
            </a:p>
            <a:p>
              <a:pPr marL="800100" lvl="1" indent="-342900">
                <a:buFont typeface="Arial" panose="020B0604020202020204" pitchFamily="34" charset="0"/>
                <a:buChar char="•"/>
              </a:pPr>
              <a:r>
                <a:rPr lang="en-US" sz="1600" dirty="0">
                  <a:latin typeface="Cambria" panose="02040503050406030204" pitchFamily="18" charset="0"/>
                </a:rPr>
                <a:t>Field 117: District Code of Residence (Appendix N)</a:t>
              </a:r>
            </a:p>
            <a:p>
              <a:pPr marL="1257300" lvl="2" indent="-342900">
                <a:buFont typeface="Arial" panose="020B0604020202020204" pitchFamily="34" charset="0"/>
                <a:buChar char="•"/>
              </a:pPr>
              <a:r>
                <a:rPr lang="en-US" sz="1600" dirty="0">
                  <a:latin typeface="Cambria" panose="02040503050406030204" pitchFamily="18" charset="0"/>
                </a:rPr>
                <a:t>Students designated as 1305/1306 without known district use 999999999. </a:t>
              </a:r>
            </a:p>
            <a:p>
              <a:pPr marL="800100" lvl="3" indent="-342900">
                <a:buFont typeface="Arial" panose="020B0604020202020204" pitchFamily="34" charset="0"/>
                <a:buChar char="•"/>
              </a:pPr>
              <a:r>
                <a:rPr lang="en-US" sz="1600" dirty="0">
                  <a:latin typeface="Cambria" panose="02040503050406030204" pitchFamily="18" charset="0"/>
                </a:rPr>
                <a:t>Field 165: Location Code of Residence</a:t>
              </a:r>
            </a:p>
            <a:p>
              <a:pPr marL="1257300" lvl="4" indent="-342900">
                <a:buFont typeface="Arial" panose="020B0604020202020204" pitchFamily="34" charset="0"/>
                <a:buChar char="•"/>
              </a:pPr>
              <a:r>
                <a:rPr lang="en-US" sz="1600" dirty="0">
                  <a:latin typeface="Cambria" panose="02040503050406030204" pitchFamily="18" charset="0"/>
                </a:rPr>
                <a:t>If the District of Residence does not have a school within the student’s grade level, use 0000. </a:t>
              </a:r>
              <a:endParaRPr lang="en-US" sz="1400" dirty="0">
                <a:solidFill>
                  <a:schemeClr val="tx1"/>
                </a:solidFill>
                <a:latin typeface="Cambria" panose="02040503050406030204" pitchFamily="18" charset="0"/>
                <a:ea typeface="Verdana" pitchFamily="34" charset="0"/>
                <a:cs typeface="Verdana" pitchFamily="34" charset="0"/>
              </a:endParaRPr>
            </a:p>
          </p:txBody>
        </p:sp>
      </p:grpSp>
      <p:sp>
        <p:nvSpPr>
          <p:cNvPr id="13"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 </a:t>
            </a:r>
          </a:p>
        </p:txBody>
      </p:sp>
    </p:spTree>
    <p:extLst>
      <p:ext uri="{BB962C8B-B14F-4D97-AF65-F5344CB8AC3E}">
        <p14:creationId xmlns:p14="http://schemas.microsoft.com/office/powerpoint/2010/main" val="353067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2" name="Picture 14" descr="Education-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3150" y="61563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3" name="Slide Number Placeholder 1"/>
          <p:cNvSpPr>
            <a:spLocks noGrp="1"/>
          </p:cNvSpPr>
          <p:nvPr>
            <p:ph type="sldNum" sz="quarter" idx="12"/>
          </p:nvPr>
        </p:nvSpPr>
        <p:spPr>
          <a:xfrm>
            <a:off x="8534400" y="6477000"/>
            <a:ext cx="381000" cy="307975"/>
          </a:xfrm>
          <a:noFill/>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3B1A835A-6571-4FA3-AD6D-D850A5959A61}" type="slidenum">
              <a:rPr lang="en-US" altLang="en-US" sz="1400" smtClean="0"/>
              <a:pPr>
                <a:spcBef>
                  <a:spcPct val="0"/>
                </a:spcBef>
                <a:buFontTx/>
                <a:buNone/>
              </a:pPr>
              <a:t>13</a:t>
            </a:fld>
            <a:endParaRPr lang="en-US" altLang="en-US" sz="1400" dirty="0"/>
          </a:p>
        </p:txBody>
      </p:sp>
      <p:sp>
        <p:nvSpPr>
          <p:cNvPr id="7" name="TextBox 4" descr="Special Case: The IU is responsible for the students in the IU classroom housed outside the IU even if that IU classroom is in a district building. The district should only be uploading its own students. &#10;The IU classroom will use the labels sent to the IU.  If there are no labels, the students booklets will have to be hand bubbled.  The IU classroom students should be bubbled with the AUN of the sending district of residence school. &#10;"/>
          <p:cNvSpPr txBox="1">
            <a:spLocks noChangeArrowheads="1"/>
          </p:cNvSpPr>
          <p:nvPr/>
        </p:nvSpPr>
        <p:spPr bwMode="auto">
          <a:xfrm>
            <a:off x="381000" y="1575894"/>
            <a:ext cx="8305800" cy="2954655"/>
          </a:xfrm>
          <a:prstGeom prst="rect">
            <a:avLst/>
          </a:prstGeom>
          <a:noFill/>
          <a:ln>
            <a:noFill/>
          </a:ln>
        </p:spPr>
        <p:txBody>
          <a:bodyPr wrap="square">
            <a:spAutoFit/>
          </a:bodyPr>
          <a:lstStyle>
            <a:lvl1pPr>
              <a:defRPr sz="3200">
                <a:solidFill>
                  <a:schemeClr val="tx1"/>
                </a:solidFill>
                <a:latin typeface="Arial" charset="0"/>
              </a:defRPr>
            </a:lvl1pPr>
            <a:lvl2pPr marL="1200150" indent="-457200">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defRPr/>
            </a:pPr>
            <a:r>
              <a:rPr lang="en-US" sz="2000" u="sng" dirty="0">
                <a:latin typeface="Cambria" panose="02040503050406030204" pitchFamily="18" charset="0"/>
                <a:ea typeface="Verdana" pitchFamily="34" charset="0"/>
                <a:cs typeface="Arial" panose="020B0604020202020204" pitchFamily="34" charset="0"/>
              </a:rPr>
              <a:t>Intermediate Unit (IU) Classroom in a District Building</a:t>
            </a:r>
          </a:p>
          <a:p>
            <a:pPr eaLnBrk="1" hangingPunct="1">
              <a:defRPr/>
            </a:pPr>
            <a:endParaRPr lang="en-US" sz="2000" u="sng" dirty="0">
              <a:latin typeface="Cambria" panose="02040503050406030204" pitchFamily="18" charset="0"/>
              <a:ea typeface="Verdana" pitchFamily="34" charset="0"/>
              <a:cs typeface="Arial" panose="020B0604020202020204" pitchFamily="34" charset="0"/>
            </a:endParaRPr>
          </a:p>
          <a:p>
            <a:pPr marL="342900" indent="-342900">
              <a:buFont typeface="Arial" panose="020B0604020202020204" pitchFamily="34" charset="0"/>
              <a:buChar char="•"/>
              <a:defRPr/>
            </a:pPr>
            <a:r>
              <a:rPr lang="en-US" sz="2000" dirty="0">
                <a:latin typeface="Cambria" panose="02040503050406030204" pitchFamily="18" charset="0"/>
                <a:ea typeface="Verdana" pitchFamily="34" charset="0"/>
                <a:cs typeface="Arial" panose="020B0604020202020204" pitchFamily="34" charset="0"/>
              </a:rPr>
              <a:t>The IU classroom in a district building is responsible for uploading its students’  data.</a:t>
            </a:r>
          </a:p>
          <a:p>
            <a:pPr>
              <a:defRPr/>
            </a:pPr>
            <a:endParaRPr lang="en-US" sz="2000" dirty="0">
              <a:latin typeface="Cambria" panose="02040503050406030204" pitchFamily="18" charset="0"/>
              <a:ea typeface="Verdana" pitchFamily="34" charset="0"/>
              <a:cs typeface="Arial" panose="020B0604020202020204" pitchFamily="34" charset="0"/>
            </a:endParaRPr>
          </a:p>
          <a:p>
            <a:pPr marL="342900" indent="-342900">
              <a:buFont typeface="Arial" panose="020B0604020202020204" pitchFamily="34" charset="0"/>
              <a:buChar char="•"/>
              <a:defRPr/>
            </a:pPr>
            <a:r>
              <a:rPr lang="en-US" sz="2000" dirty="0">
                <a:latin typeface="Cambria" panose="02040503050406030204" pitchFamily="18" charset="0"/>
                <a:ea typeface="Verdana" pitchFamily="34" charset="0"/>
                <a:cs typeface="Arial" panose="020B0604020202020204" pitchFamily="34" charset="0"/>
              </a:rPr>
              <a:t>A district should upload only the students it is educating at the school and district. </a:t>
            </a:r>
          </a:p>
          <a:p>
            <a:pPr eaLnBrk="1" hangingPunct="1">
              <a:defRPr/>
            </a:pPr>
            <a:endParaRPr lang="en-US" sz="2000" dirty="0">
              <a:latin typeface="Cambria" panose="02040503050406030204" pitchFamily="18" charset="0"/>
              <a:ea typeface="Verdana" pitchFamily="34" charset="0"/>
              <a:cs typeface="Arial" panose="020B0604020202020204" pitchFamily="34" charset="0"/>
            </a:endParaRPr>
          </a:p>
          <a:p>
            <a:pPr eaLnBrk="1" hangingPunct="1">
              <a:defRPr/>
            </a:pPr>
            <a:endParaRPr lang="en-US" sz="2000" dirty="0">
              <a:latin typeface="Cambria" panose="02040503050406030204" pitchFamily="18" charset="0"/>
              <a:ea typeface="Verdana" pitchFamily="34" charset="0"/>
              <a:cs typeface="Arial" panose="020B0604020202020204" pitchFamily="34" charset="0"/>
            </a:endParaRPr>
          </a:p>
          <a:p>
            <a:pPr eaLnBrk="1" hangingPunct="1">
              <a:defRPr/>
            </a:pPr>
            <a:endParaRPr lang="en-US" sz="600" u="sng" dirty="0">
              <a:latin typeface="Cambria" panose="02040503050406030204" pitchFamily="18" charset="0"/>
              <a:ea typeface="Verdana" pitchFamily="34" charset="0"/>
              <a:cs typeface="Arial" panose="020B0604020202020204" pitchFamily="34" charset="0"/>
            </a:endParaRPr>
          </a:p>
        </p:txBody>
      </p:sp>
      <p:pic>
        <p:nvPicPr>
          <p:cNvPr id="9" name="Picture 15" descr="blue 50%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
        <p:nvSpPr>
          <p:cNvPr id="2" name="Title 1">
            <a:extLst>
              <a:ext uri="{FF2B5EF4-FFF2-40B4-BE49-F238E27FC236}">
                <a16:creationId xmlns:a16="http://schemas.microsoft.com/office/drawing/2014/main" id="{83CED9FC-1B9E-4E21-83C4-E5B0AED867A2}"/>
              </a:ext>
            </a:extLst>
          </p:cNvPr>
          <p:cNvSpPr>
            <a:spLocks noGrp="1"/>
          </p:cNvSpPr>
          <p:nvPr>
            <p:ph type="ctrTitle"/>
          </p:nvPr>
        </p:nvSpPr>
        <p:spPr>
          <a:xfrm>
            <a:off x="685800" y="-1470025"/>
            <a:ext cx="7772400" cy="1470025"/>
          </a:xfrm>
        </p:spPr>
        <p:txBody>
          <a:bodyPr vert="horz" lIns="91440" tIns="45720" rIns="91440" bIns="45720" rtlCol="0" anchor="b">
            <a:normAutofit/>
          </a:bodyPr>
          <a:lstStyle/>
          <a:p>
            <a:r>
              <a:rPr lang="en-US" dirty="0"/>
              <a:t>IU Classroom in other LEA</a:t>
            </a:r>
          </a:p>
        </p:txBody>
      </p:sp>
    </p:spTree>
    <p:extLst>
      <p:ext uri="{BB962C8B-B14F-4D97-AF65-F5344CB8AC3E}">
        <p14:creationId xmlns:p14="http://schemas.microsoft.com/office/powerpoint/2010/main" val="1291538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4" descr="Education-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58515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Slide Number Placeholder 3"/>
          <p:cNvSpPr>
            <a:spLocks noGrp="1"/>
          </p:cNvSpPr>
          <p:nvPr>
            <p:ph type="sldNum" sz="quarter" idx="12"/>
          </p:nvPr>
        </p:nvSpPr>
        <p:spPr>
          <a:xfrm>
            <a:off x="8534400" y="6400801"/>
            <a:ext cx="457200" cy="304800"/>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EE88B83-00D3-4650-9D1F-E8C0784B92F4}" type="slidenum">
              <a:rPr lang="en-US" altLang="en-US" sz="1200" smtClean="0">
                <a:latin typeface="Verdana" pitchFamily="34" charset="0"/>
                <a:ea typeface="Verdana" pitchFamily="34" charset="0"/>
                <a:cs typeface="Verdana" pitchFamily="34" charset="0"/>
              </a:rPr>
              <a:pPr eaLnBrk="1" hangingPunct="1">
                <a:spcBef>
                  <a:spcPct val="0"/>
                </a:spcBef>
                <a:buFontTx/>
                <a:buNone/>
              </a:pPr>
              <a:t>14</a:t>
            </a:fld>
            <a:endParaRPr lang="en-US" altLang="en-US" sz="1200" dirty="0">
              <a:latin typeface="Verdana" pitchFamily="34" charset="0"/>
              <a:ea typeface="Verdana" pitchFamily="34" charset="0"/>
              <a:cs typeface="Verdana" pitchFamily="34" charset="0"/>
            </a:endParaRPr>
          </a:p>
        </p:txBody>
      </p:sp>
      <p:graphicFrame>
        <p:nvGraphicFramePr>
          <p:cNvPr id="2" name="Diagram 1" descr="Now, let’s take a look at the deduplication business rules after the internal snapshot. &#10;"/>
          <p:cNvGraphicFramePr/>
          <p:nvPr>
            <p:extLst>
              <p:ext uri="{D42A27DB-BD31-4B8C-83A1-F6EECF244321}">
                <p14:modId xmlns:p14="http://schemas.microsoft.com/office/powerpoint/2010/main" val="1826681712"/>
              </p:ext>
            </p:extLst>
          </p:nvPr>
        </p:nvGraphicFramePr>
        <p:xfrm>
          <a:off x="525082" y="1452314"/>
          <a:ext cx="8248650" cy="405338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3" name="Title 2"/>
          <p:cNvSpPr>
            <a:spLocks noGrp="1"/>
          </p:cNvSpPr>
          <p:nvPr>
            <p:ph type="title" idx="4294967295"/>
          </p:nvPr>
        </p:nvSpPr>
        <p:spPr>
          <a:xfrm>
            <a:off x="457200" y="1349494"/>
            <a:ext cx="4876800"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sng"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Arial" panose="020B0604020202020204" pitchFamily="34" charset="0"/>
              </a:rPr>
              <a:t>Agenda Business Rules</a:t>
            </a:r>
          </a:p>
        </p:txBody>
      </p:sp>
      <p:sp>
        <p:nvSpPr>
          <p:cNvPr id="8"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Tree>
    <p:extLst>
      <p:ext uri="{BB962C8B-B14F-4D97-AF65-F5344CB8AC3E}">
        <p14:creationId xmlns:p14="http://schemas.microsoft.com/office/powerpoint/2010/main" val="12822943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8" name="Picture 14" descr="Education-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0800" y="5943600"/>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9" name="Slide Number Placeholder 1"/>
          <p:cNvSpPr>
            <a:spLocks noGrp="1"/>
          </p:cNvSpPr>
          <p:nvPr>
            <p:ph type="sldNum" sz="quarter" idx="12"/>
          </p:nvPr>
        </p:nvSpPr>
        <p:spPr>
          <a:xfrm>
            <a:off x="8458200" y="6473825"/>
            <a:ext cx="381000" cy="307975"/>
          </a:xfrm>
          <a:noFill/>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729B705C-FA49-4587-A37F-94128CD5B226}" type="slidenum">
              <a:rPr lang="en-US" altLang="en-US" sz="1400" smtClean="0"/>
              <a:pPr>
                <a:spcBef>
                  <a:spcPct val="0"/>
                </a:spcBef>
                <a:buFontTx/>
                <a:buNone/>
              </a:pPr>
              <a:t>15</a:t>
            </a:fld>
            <a:endParaRPr lang="en-US" altLang="en-US" sz="1400" dirty="0"/>
          </a:p>
        </p:txBody>
      </p:sp>
      <p:sp>
        <p:nvSpPr>
          <p:cNvPr id="7" name="TextBox 4"/>
          <p:cNvSpPr txBox="1">
            <a:spLocks noChangeArrowheads="1"/>
          </p:cNvSpPr>
          <p:nvPr/>
        </p:nvSpPr>
        <p:spPr bwMode="auto">
          <a:xfrm>
            <a:off x="457200" y="1143000"/>
            <a:ext cx="8229600" cy="1323439"/>
          </a:xfrm>
          <a:prstGeom prst="rect">
            <a:avLst/>
          </a:prstGeom>
          <a:noFill/>
          <a:ln>
            <a:noFill/>
          </a:ln>
        </p:spPr>
        <p:txBody>
          <a:bodyPr wrap="square">
            <a:spAutoFit/>
          </a:bodyPr>
          <a:lstStyle>
            <a:lvl1pPr>
              <a:defRPr sz="3200">
                <a:solidFill>
                  <a:schemeClr val="tx1"/>
                </a:solidFill>
                <a:latin typeface="Arial" charset="0"/>
              </a:defRPr>
            </a:lvl1pPr>
            <a:lvl2pPr marL="1200150" indent="-457200">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defRPr/>
            </a:pPr>
            <a:r>
              <a:rPr lang="en-US" sz="2000" u="sng" dirty="0">
                <a:latin typeface="Cambria" panose="02040503050406030204" pitchFamily="18" charset="0"/>
                <a:ea typeface="Verdana" pitchFamily="34" charset="0"/>
                <a:cs typeface="Arial" panose="020B0604020202020204" pitchFamily="34" charset="0"/>
              </a:rPr>
              <a:t>Business Rules</a:t>
            </a:r>
            <a:endParaRPr lang="en-US" sz="600" u="sng" dirty="0">
              <a:latin typeface="Cambria" panose="02040503050406030204" pitchFamily="18" charset="0"/>
              <a:ea typeface="Verdana" pitchFamily="34" charset="0"/>
              <a:cs typeface="Arial" panose="020B0604020202020204" pitchFamily="34" charset="0"/>
            </a:endParaRPr>
          </a:p>
          <a:p>
            <a:pPr eaLnBrk="1" hangingPunct="1">
              <a:defRPr/>
            </a:pPr>
            <a:r>
              <a:rPr lang="en-US" sz="2000" dirty="0">
                <a:latin typeface="Cambria" panose="02040503050406030204" pitchFamily="18" charset="0"/>
                <a:ea typeface="Verdana" pitchFamily="34" charset="0"/>
                <a:cs typeface="Arial" panose="020B0604020202020204" pitchFamily="34" charset="0"/>
              </a:rPr>
              <a:t>A student’s </a:t>
            </a:r>
            <a:r>
              <a:rPr lang="en-US" sz="2000" dirty="0" err="1">
                <a:latin typeface="Cambria" panose="02040503050406030204" pitchFamily="18" charset="0"/>
                <a:ea typeface="Verdana" pitchFamily="34" charset="0"/>
                <a:cs typeface="Arial" panose="020B0604020202020204" pitchFamily="34" charset="0"/>
              </a:rPr>
              <a:t>PAsecureID</a:t>
            </a:r>
            <a:r>
              <a:rPr lang="en-US" sz="2000" dirty="0">
                <a:latin typeface="Cambria" panose="02040503050406030204" pitchFamily="18" charset="0"/>
                <a:ea typeface="Verdana" pitchFamily="34" charset="0"/>
                <a:cs typeface="Arial" panose="020B0604020202020204" pitchFamily="34" charset="0"/>
              </a:rPr>
              <a:t> must be reported to the testing vendor by only one LEA. When more than one LEA reports a student in the internal snapshot, the following rules will be applied to </a:t>
            </a:r>
            <a:r>
              <a:rPr lang="en-US" sz="2000" u="sng" dirty="0">
                <a:latin typeface="Cambria" panose="02040503050406030204" pitchFamily="18" charset="0"/>
                <a:ea typeface="Verdana" pitchFamily="34" charset="0"/>
                <a:cs typeface="Arial" panose="020B0604020202020204" pitchFamily="34" charset="0"/>
              </a:rPr>
              <a:t>deduplicate</a:t>
            </a:r>
            <a:r>
              <a:rPr lang="en-US" sz="2000" dirty="0">
                <a:latin typeface="Cambria" panose="02040503050406030204" pitchFamily="18" charset="0"/>
                <a:ea typeface="Verdana" pitchFamily="34" charset="0"/>
                <a:cs typeface="Arial" panose="020B0604020202020204" pitchFamily="34" charset="0"/>
              </a:rPr>
              <a:t> the students:</a:t>
            </a:r>
          </a:p>
        </p:txBody>
      </p:sp>
      <p:pic>
        <p:nvPicPr>
          <p:cNvPr id="9" name="Picture 15" descr="blue 50%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graphicFrame>
        <p:nvGraphicFramePr>
          <p:cNvPr id="10" name="Table 9" descr="A student’s PAsecureID must be reported to the testing vendor by only one LEA. When more than one LEA reports a student in the internal snapshot, the following rules will be applied to deduplicate the students:  &#10;&#10;If the student is reported at…one or more occupational CTC and an LEA of any other type,&#10;The record submitted by…the other LEA will be used.&#10;&#10;If the student is reported at…one comprehensive CTC and a school district or charter school, &#10;The record submitted by…the comprehensive CTC will be used.&#10;&#10;If the student is reported at…one IU and one or more other LEA types, &#10;The record submitted by…the IU will be used.&#10;&#10;If the student is reported at…one charter school and one or more school districts,&#10;The record submitted by…the charter school will be used.&#10;&#10;&#10;">
            <a:extLst>
              <a:ext uri="{FF2B5EF4-FFF2-40B4-BE49-F238E27FC236}">
                <a16:creationId xmlns:a16="http://schemas.microsoft.com/office/drawing/2014/main" id="{52176660-C87B-4A5B-BC75-E124B8D24503}"/>
              </a:ext>
            </a:extLst>
          </p:cNvPr>
          <p:cNvGraphicFramePr>
            <a:graphicFrameLocks noGrp="1"/>
          </p:cNvGraphicFramePr>
          <p:nvPr>
            <p:extLst>
              <p:ext uri="{D42A27DB-BD31-4B8C-83A1-F6EECF244321}">
                <p14:modId xmlns:p14="http://schemas.microsoft.com/office/powerpoint/2010/main" val="345557107"/>
              </p:ext>
            </p:extLst>
          </p:nvPr>
        </p:nvGraphicFramePr>
        <p:xfrm>
          <a:off x="457200" y="2913870"/>
          <a:ext cx="8229600" cy="2482312"/>
        </p:xfrm>
        <a:graphic>
          <a:graphicData uri="http://schemas.openxmlformats.org/drawingml/2006/table">
            <a:tbl>
              <a:tblPr firstRow="1" bandRow="1">
                <a:tableStyleId>{5202B0CA-FC54-4496-8BCA-5EF66A818D29}</a:tableStyleId>
              </a:tblPr>
              <a:tblGrid>
                <a:gridCol w="4118601">
                  <a:extLst>
                    <a:ext uri="{9D8B030D-6E8A-4147-A177-3AD203B41FA5}">
                      <a16:colId xmlns:a16="http://schemas.microsoft.com/office/drawing/2014/main" val="623196184"/>
                    </a:ext>
                  </a:extLst>
                </a:gridCol>
                <a:gridCol w="4110999">
                  <a:extLst>
                    <a:ext uri="{9D8B030D-6E8A-4147-A177-3AD203B41FA5}">
                      <a16:colId xmlns:a16="http://schemas.microsoft.com/office/drawing/2014/main" val="1702457716"/>
                    </a:ext>
                  </a:extLst>
                </a:gridCol>
              </a:tblGrid>
              <a:tr h="349622">
                <a:tc>
                  <a:txBody>
                    <a:bodyPr/>
                    <a:lstStyle/>
                    <a:p>
                      <a:r>
                        <a:rPr lang="en-US" sz="1400" dirty="0"/>
                        <a:t>If the student is reported at…</a:t>
                      </a:r>
                      <a:endParaRPr lang="en-US" sz="1400" b="0" dirty="0">
                        <a:solidFill>
                          <a:schemeClr val="tx1"/>
                        </a:solidFill>
                        <a:latin typeface="+mn-lt"/>
                      </a:endParaRPr>
                    </a:p>
                  </a:txBody>
                  <a:tcPr/>
                </a:tc>
                <a:tc>
                  <a:txBody>
                    <a:bodyPr/>
                    <a:lstStyle/>
                    <a:p>
                      <a:r>
                        <a:rPr lang="en-US" sz="1400" dirty="0"/>
                        <a:t>The record submitted by…</a:t>
                      </a:r>
                      <a:endParaRPr lang="en-US" sz="1400" b="0" dirty="0">
                        <a:solidFill>
                          <a:schemeClr val="tx1"/>
                        </a:solidFill>
                        <a:latin typeface="+mn-lt"/>
                      </a:endParaRPr>
                    </a:p>
                  </a:txBody>
                  <a:tcPr/>
                </a:tc>
                <a:extLst>
                  <a:ext uri="{0D108BD9-81ED-4DB2-BD59-A6C34878D82A}">
                    <a16:rowId xmlns:a16="http://schemas.microsoft.com/office/drawing/2014/main" val="3090163106"/>
                  </a:ext>
                </a:extLst>
              </a:tr>
              <a:tr h="594356">
                <a:tc>
                  <a:txBody>
                    <a:bodyPr/>
                    <a:lstStyle/>
                    <a:p>
                      <a:r>
                        <a:rPr lang="en-US" sz="1400" dirty="0"/>
                        <a:t>one or more occupational CTC and an LEA of any other type,</a:t>
                      </a:r>
                      <a:endParaRPr lang="en-US" sz="1400" b="0" dirty="0">
                        <a:solidFill>
                          <a:schemeClr val="tx1"/>
                        </a:solidFill>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the other LEA will be used.</a:t>
                      </a:r>
                    </a:p>
                    <a:p>
                      <a:endParaRPr lang="en-US" sz="1400" b="0" dirty="0">
                        <a:solidFill>
                          <a:schemeClr val="tx1"/>
                        </a:solidFill>
                        <a:latin typeface="+mn-lt"/>
                      </a:endParaRPr>
                    </a:p>
                  </a:txBody>
                  <a:tcPr/>
                </a:tc>
                <a:extLst>
                  <a:ext uri="{0D108BD9-81ED-4DB2-BD59-A6C34878D82A}">
                    <a16:rowId xmlns:a16="http://schemas.microsoft.com/office/drawing/2014/main" val="4227867644"/>
                  </a:ext>
                </a:extLst>
              </a:tr>
              <a:tr h="594356">
                <a:tc>
                  <a:txBody>
                    <a:bodyPr/>
                    <a:lstStyle/>
                    <a:p>
                      <a:r>
                        <a:rPr lang="en-US" sz="1400" dirty="0"/>
                        <a:t>one comprehensive CTC and a school district (SD)/charter school (CS), </a:t>
                      </a:r>
                      <a:endParaRPr lang="en-US" sz="1400" b="0" dirty="0">
                        <a:solidFill>
                          <a:schemeClr val="tx1"/>
                        </a:solidFill>
                        <a:latin typeface="+mn-lt"/>
                      </a:endParaRPr>
                    </a:p>
                  </a:txBody>
                  <a:tcPr/>
                </a:tc>
                <a:tc>
                  <a:txBody>
                    <a:bodyPr/>
                    <a:lstStyle/>
                    <a:p>
                      <a:r>
                        <a:rPr lang="en-US" sz="1400" dirty="0"/>
                        <a:t>the comprehensive CTC will be used.</a:t>
                      </a:r>
                      <a:endParaRPr lang="en-US" sz="1400" b="0" dirty="0">
                        <a:solidFill>
                          <a:schemeClr val="tx1"/>
                        </a:solidFill>
                        <a:latin typeface="+mn-lt"/>
                      </a:endParaRPr>
                    </a:p>
                  </a:txBody>
                  <a:tcPr/>
                </a:tc>
                <a:extLst>
                  <a:ext uri="{0D108BD9-81ED-4DB2-BD59-A6C34878D82A}">
                    <a16:rowId xmlns:a16="http://schemas.microsoft.com/office/drawing/2014/main" val="2763611466"/>
                  </a:ext>
                </a:extLst>
              </a:tr>
              <a:tr h="594356">
                <a:tc>
                  <a:txBody>
                    <a:bodyPr/>
                    <a:lstStyle/>
                    <a:p>
                      <a:r>
                        <a:rPr lang="en-US" sz="1400" dirty="0"/>
                        <a:t>one IU and one or more other LEA types, </a:t>
                      </a:r>
                      <a:endParaRPr lang="en-US" sz="1400" b="0" dirty="0">
                        <a:solidFill>
                          <a:schemeClr val="tx1"/>
                        </a:solidFill>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the IU will be used.</a:t>
                      </a:r>
                    </a:p>
                    <a:p>
                      <a:endParaRPr lang="en-US" sz="1400" b="0" dirty="0">
                        <a:solidFill>
                          <a:schemeClr val="tx1"/>
                        </a:solidFill>
                        <a:latin typeface="+mn-lt"/>
                      </a:endParaRPr>
                    </a:p>
                  </a:txBody>
                  <a:tcPr/>
                </a:tc>
                <a:extLst>
                  <a:ext uri="{0D108BD9-81ED-4DB2-BD59-A6C34878D82A}">
                    <a16:rowId xmlns:a16="http://schemas.microsoft.com/office/drawing/2014/main" val="1347146763"/>
                  </a:ext>
                </a:extLst>
              </a:tr>
              <a:tr h="349622">
                <a:tc>
                  <a:txBody>
                    <a:bodyPr/>
                    <a:lstStyle/>
                    <a:p>
                      <a:r>
                        <a:rPr lang="en-US" sz="1400" dirty="0"/>
                        <a:t>one CS and one or more SDs,</a:t>
                      </a:r>
                      <a:endParaRPr lang="en-US" sz="1400" b="0" dirty="0">
                        <a:solidFill>
                          <a:schemeClr val="tx1"/>
                        </a:solidFill>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the CS will be used.</a:t>
                      </a:r>
                      <a:endParaRPr lang="en-US" sz="1400" b="0" dirty="0">
                        <a:solidFill>
                          <a:schemeClr val="tx1"/>
                        </a:solidFill>
                        <a:latin typeface="+mn-lt"/>
                        <a:ea typeface="Verdana" pitchFamily="34" charset="0"/>
                        <a:cs typeface="Arial" panose="020B0604020202020204" pitchFamily="34" charset="0"/>
                      </a:endParaRPr>
                    </a:p>
                  </a:txBody>
                  <a:tcPr/>
                </a:tc>
                <a:extLst>
                  <a:ext uri="{0D108BD9-81ED-4DB2-BD59-A6C34878D82A}">
                    <a16:rowId xmlns:a16="http://schemas.microsoft.com/office/drawing/2014/main" val="1507510637"/>
                  </a:ext>
                </a:extLst>
              </a:tr>
            </a:tbl>
          </a:graphicData>
        </a:graphic>
      </p:graphicFrame>
      <p:sp>
        <p:nvSpPr>
          <p:cNvPr id="2" name="Title 1">
            <a:extLst>
              <a:ext uri="{FF2B5EF4-FFF2-40B4-BE49-F238E27FC236}">
                <a16:creationId xmlns:a16="http://schemas.microsoft.com/office/drawing/2014/main" id="{199E858E-C3C9-48BE-A264-26656A9FD7C0}"/>
              </a:ext>
            </a:extLst>
          </p:cNvPr>
          <p:cNvSpPr>
            <a:spLocks noGrp="1"/>
          </p:cNvSpPr>
          <p:nvPr>
            <p:ph type="ctrTitle"/>
          </p:nvPr>
        </p:nvSpPr>
        <p:spPr>
          <a:xfrm>
            <a:off x="685800" y="-1470025"/>
            <a:ext cx="7772400" cy="1470025"/>
          </a:xfrm>
        </p:spPr>
        <p:txBody>
          <a:bodyPr vert="horz" lIns="91440" tIns="45720" rIns="91440" bIns="45720" rtlCol="0" anchor="b">
            <a:normAutofit/>
          </a:bodyPr>
          <a:lstStyle/>
          <a:p>
            <a:r>
              <a:rPr lang="en-US" dirty="0"/>
              <a:t>Deduplication rules 1</a:t>
            </a:r>
          </a:p>
        </p:txBody>
      </p:sp>
    </p:spTree>
    <p:extLst>
      <p:ext uri="{BB962C8B-B14F-4D97-AF65-F5344CB8AC3E}">
        <p14:creationId xmlns:p14="http://schemas.microsoft.com/office/powerpoint/2010/main" val="2061141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8" name="Picture 14" descr="Education-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0800" y="5943600"/>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9" name="Slide Number Placeholder 1"/>
          <p:cNvSpPr>
            <a:spLocks noGrp="1"/>
          </p:cNvSpPr>
          <p:nvPr>
            <p:ph type="sldNum" sz="quarter" idx="12"/>
          </p:nvPr>
        </p:nvSpPr>
        <p:spPr>
          <a:xfrm>
            <a:off x="8458200" y="6473825"/>
            <a:ext cx="381000" cy="307975"/>
          </a:xfrm>
          <a:noFill/>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729B705C-FA49-4587-A37F-94128CD5B226}" type="slidenum">
              <a:rPr lang="en-US" altLang="en-US" sz="1400" smtClean="0"/>
              <a:pPr>
                <a:spcBef>
                  <a:spcPct val="0"/>
                </a:spcBef>
                <a:buFontTx/>
                <a:buNone/>
              </a:pPr>
              <a:t>16</a:t>
            </a:fld>
            <a:endParaRPr lang="en-US" altLang="en-US" sz="1400" dirty="0"/>
          </a:p>
        </p:txBody>
      </p:sp>
      <p:pic>
        <p:nvPicPr>
          <p:cNvPr id="9" name="Picture 15" descr="blue 50%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graphicFrame>
        <p:nvGraphicFramePr>
          <p:cNvPr id="10" name="Table 9" descr="If the student is reported at…one approved private school and one or more school district(s), career technical center(s), or charter school(s), &#10;The record submitted by…the approved private school will be used.&#10;&#10;If the student is reported at…one private residential rehabilitation institution and one or more LEAs,&#10;The record submitted by…the private residential rehabilitation institution will be used.&#10;&#10;If the student is reported at…multiple school districts, &#10;Then... If field 1 equals field 217, that LEA’s record will be used.  If both LEA’s have field 1 equal to field 217, then the district with the latest LEA entry date will be used.&#10;&#10;If the student is reported at…multiple charter schools, &#10;Then... If field 1 equals field 217, that LEA’s record will be used.  If both LEA’s have field 1 equal to field 217, then the charter school with the latest LEA entry date will be used.&#10;&#10;Note: Because all students in grades 3-8 must be assessed, if only an “I” value in field 212 is found, the student will still be sent to the testing vendor and a precode label will be generated according to deduplication rules.  &#10;&#10;">
            <a:extLst>
              <a:ext uri="{FF2B5EF4-FFF2-40B4-BE49-F238E27FC236}">
                <a16:creationId xmlns:a16="http://schemas.microsoft.com/office/drawing/2014/main" id="{52176660-C87B-4A5B-BC75-E124B8D24503}"/>
              </a:ext>
            </a:extLst>
          </p:cNvPr>
          <p:cNvGraphicFramePr>
            <a:graphicFrameLocks noGrp="1"/>
          </p:cNvGraphicFramePr>
          <p:nvPr>
            <p:extLst>
              <p:ext uri="{D42A27DB-BD31-4B8C-83A1-F6EECF244321}">
                <p14:modId xmlns:p14="http://schemas.microsoft.com/office/powerpoint/2010/main" val="2643118146"/>
              </p:ext>
            </p:extLst>
          </p:nvPr>
        </p:nvGraphicFramePr>
        <p:xfrm>
          <a:off x="498021" y="1416322"/>
          <a:ext cx="8229600" cy="3013890"/>
        </p:xfrm>
        <a:graphic>
          <a:graphicData uri="http://schemas.openxmlformats.org/drawingml/2006/table">
            <a:tbl>
              <a:tblPr firstRow="1" bandRow="1">
                <a:tableStyleId>{5202B0CA-FC54-4496-8BCA-5EF66A818D29}</a:tableStyleId>
              </a:tblPr>
              <a:tblGrid>
                <a:gridCol w="4118600">
                  <a:extLst>
                    <a:ext uri="{9D8B030D-6E8A-4147-A177-3AD203B41FA5}">
                      <a16:colId xmlns:a16="http://schemas.microsoft.com/office/drawing/2014/main" val="623196184"/>
                    </a:ext>
                  </a:extLst>
                </a:gridCol>
                <a:gridCol w="4111000">
                  <a:extLst>
                    <a:ext uri="{9D8B030D-6E8A-4147-A177-3AD203B41FA5}">
                      <a16:colId xmlns:a16="http://schemas.microsoft.com/office/drawing/2014/main" val="1702457716"/>
                    </a:ext>
                  </a:extLst>
                </a:gridCol>
              </a:tblGrid>
              <a:tr h="0">
                <a:tc>
                  <a:txBody>
                    <a:bodyPr/>
                    <a:lstStyle/>
                    <a:p>
                      <a:r>
                        <a:rPr lang="en-US" sz="1400" dirty="0"/>
                        <a:t>If the student is reported at…</a:t>
                      </a:r>
                      <a:endParaRPr lang="en-US" sz="1400" b="0" dirty="0">
                        <a:solidFill>
                          <a:schemeClr val="tx1"/>
                        </a:solidFill>
                        <a:latin typeface="+mn-lt"/>
                      </a:endParaRPr>
                    </a:p>
                  </a:txBody>
                  <a:tcPr/>
                </a:tc>
                <a:tc>
                  <a:txBody>
                    <a:bodyPr/>
                    <a:lstStyle/>
                    <a:p>
                      <a:r>
                        <a:rPr lang="en-US" sz="1400" dirty="0"/>
                        <a:t>The record submitted by…</a:t>
                      </a:r>
                      <a:endParaRPr lang="en-US" sz="1400" b="0" dirty="0">
                        <a:solidFill>
                          <a:schemeClr val="tx1"/>
                        </a:solidFill>
                        <a:latin typeface="+mn-lt"/>
                      </a:endParaRPr>
                    </a:p>
                  </a:txBody>
                  <a:tcPr/>
                </a:tc>
                <a:extLst>
                  <a:ext uri="{0D108BD9-81ED-4DB2-BD59-A6C34878D82A}">
                    <a16:rowId xmlns:a16="http://schemas.microsoft.com/office/drawing/2014/main" val="3090163106"/>
                  </a:ext>
                </a:extLst>
              </a:tr>
              <a:tr h="623025">
                <a:tc>
                  <a:txBody>
                    <a:bodyPr/>
                    <a:lstStyle/>
                    <a:p>
                      <a:r>
                        <a:rPr lang="en-US" sz="1400" dirty="0"/>
                        <a:t>one approved private school and one or more SDs/CSs/CTCs, </a:t>
                      </a:r>
                      <a:endParaRPr lang="en-US" sz="1400" b="0" dirty="0">
                        <a:solidFill>
                          <a:schemeClr val="tx1"/>
                        </a:solidFill>
                        <a:latin typeface="+mn-lt"/>
                      </a:endParaRPr>
                    </a:p>
                  </a:txBody>
                  <a:tcPr/>
                </a:tc>
                <a:tc>
                  <a:txBody>
                    <a:bodyPr/>
                    <a:lstStyle/>
                    <a:p>
                      <a:r>
                        <a:rPr lang="en-US" sz="1400" dirty="0"/>
                        <a:t>the approved private school will be used.</a:t>
                      </a:r>
                      <a:endParaRPr lang="en-US" sz="1400" b="0" dirty="0">
                        <a:solidFill>
                          <a:schemeClr val="tx1"/>
                        </a:solidFill>
                        <a:latin typeface="+mn-lt"/>
                      </a:endParaRPr>
                    </a:p>
                  </a:txBody>
                  <a:tcPr/>
                </a:tc>
                <a:extLst>
                  <a:ext uri="{0D108BD9-81ED-4DB2-BD59-A6C34878D82A}">
                    <a16:rowId xmlns:a16="http://schemas.microsoft.com/office/drawing/2014/main" val="2554957166"/>
                  </a:ext>
                </a:extLst>
              </a:tr>
              <a:tr h="623025">
                <a:tc>
                  <a:txBody>
                    <a:bodyPr/>
                    <a:lstStyle/>
                    <a:p>
                      <a:r>
                        <a:rPr lang="en-US" sz="1400" dirty="0"/>
                        <a:t>one private residential rehabilitation institution and one or more LEAs,</a:t>
                      </a:r>
                      <a:endParaRPr lang="en-US" sz="1400" b="0" dirty="0">
                        <a:solidFill>
                          <a:schemeClr val="tx1"/>
                        </a:solidFill>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the private residential rehabilitation institution will be used.</a:t>
                      </a:r>
                      <a:endParaRPr lang="en-US" sz="1400" b="0" dirty="0">
                        <a:solidFill>
                          <a:schemeClr val="tx1"/>
                        </a:solidFill>
                        <a:latin typeface="+mn-lt"/>
                        <a:ea typeface="Verdana" pitchFamily="34" charset="0"/>
                        <a:cs typeface="Arial" panose="020B0604020202020204" pitchFamily="34" charset="0"/>
                      </a:endParaRPr>
                    </a:p>
                  </a:txBody>
                  <a:tcPr/>
                </a:tc>
                <a:extLst>
                  <a:ext uri="{0D108BD9-81ED-4DB2-BD59-A6C34878D82A}">
                    <a16:rowId xmlns:a16="http://schemas.microsoft.com/office/drawing/2014/main" val="2435726318"/>
                  </a:ext>
                </a:extLst>
              </a:tr>
              <a:tr h="509005">
                <a:tc>
                  <a:txBody>
                    <a:bodyPr/>
                    <a:lstStyle/>
                    <a:p>
                      <a:r>
                        <a:rPr lang="en-US" sz="1400" dirty="0"/>
                        <a:t>multiple school districts, </a:t>
                      </a:r>
                      <a:endParaRPr lang="en-US" sz="1400" b="0" dirty="0">
                        <a:solidFill>
                          <a:schemeClr val="tx1"/>
                        </a:solidFill>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If field 1 = field 217, that LEA’s record will be used.  If both LEA’s have field 1 = field 217, then the district with the latest LEA entry date will be used.</a:t>
                      </a:r>
                      <a:endParaRPr lang="en-US" sz="1400" b="0" dirty="0">
                        <a:solidFill>
                          <a:schemeClr val="tx1"/>
                        </a:solidFill>
                        <a:latin typeface="+mn-lt"/>
                        <a:ea typeface="Verdana" pitchFamily="34" charset="0"/>
                        <a:cs typeface="Arial" panose="020B0604020202020204" pitchFamily="34" charset="0"/>
                      </a:endParaRPr>
                    </a:p>
                  </a:txBody>
                  <a:tcPr/>
                </a:tc>
                <a:extLst>
                  <a:ext uri="{0D108BD9-81ED-4DB2-BD59-A6C34878D82A}">
                    <a16:rowId xmlns:a16="http://schemas.microsoft.com/office/drawing/2014/main" val="2378476233"/>
                  </a:ext>
                </a:extLst>
              </a:tr>
              <a:tr h="509005">
                <a:tc>
                  <a:txBody>
                    <a:bodyPr/>
                    <a:lstStyle/>
                    <a:p>
                      <a:r>
                        <a:rPr lang="en-US" sz="1400" dirty="0"/>
                        <a:t>multiple charter schools, </a:t>
                      </a:r>
                      <a:endParaRPr lang="en-US" sz="1400" b="0" dirty="0">
                        <a:solidFill>
                          <a:schemeClr val="tx1"/>
                        </a:solidFill>
                        <a:latin typeface="+mn-lt"/>
                      </a:endParaRPr>
                    </a:p>
                  </a:txBody>
                  <a:tcPr/>
                </a:tc>
                <a:tc>
                  <a:txBody>
                    <a:bodyPr/>
                    <a:lstStyle/>
                    <a:p>
                      <a:r>
                        <a:rPr lang="en-US" sz="1400" dirty="0"/>
                        <a:t>If field 1 = field 217, that LEA’s record will be used.  If both LEA’s have field 1 = field 217, then the charter school with the latest LEA entry date will be used.</a:t>
                      </a:r>
                      <a:endParaRPr lang="en-US" sz="1400" b="0" dirty="0">
                        <a:solidFill>
                          <a:schemeClr val="tx1"/>
                        </a:solidFill>
                        <a:latin typeface="+mn-lt"/>
                      </a:endParaRPr>
                    </a:p>
                  </a:txBody>
                  <a:tcPr/>
                </a:tc>
                <a:extLst>
                  <a:ext uri="{0D108BD9-81ED-4DB2-BD59-A6C34878D82A}">
                    <a16:rowId xmlns:a16="http://schemas.microsoft.com/office/drawing/2014/main" val="2898373075"/>
                  </a:ext>
                </a:extLst>
              </a:tr>
            </a:tbl>
          </a:graphicData>
        </a:graphic>
      </p:graphicFrame>
      <p:sp>
        <p:nvSpPr>
          <p:cNvPr id="2" name="Title 1">
            <a:extLst>
              <a:ext uri="{FF2B5EF4-FFF2-40B4-BE49-F238E27FC236}">
                <a16:creationId xmlns:a16="http://schemas.microsoft.com/office/drawing/2014/main" id="{ED8E26BB-6571-4105-9F64-1F067D8B4D82}"/>
              </a:ext>
            </a:extLst>
          </p:cNvPr>
          <p:cNvSpPr>
            <a:spLocks noGrp="1"/>
          </p:cNvSpPr>
          <p:nvPr>
            <p:ph type="ctrTitle"/>
          </p:nvPr>
        </p:nvSpPr>
        <p:spPr>
          <a:xfrm>
            <a:off x="685800" y="-1470025"/>
            <a:ext cx="7772400" cy="1470025"/>
          </a:xfrm>
        </p:spPr>
        <p:txBody>
          <a:bodyPr vert="horz" lIns="91440" tIns="45720" rIns="91440" bIns="45720" rtlCol="0" anchor="b">
            <a:normAutofit/>
          </a:bodyPr>
          <a:lstStyle/>
          <a:p>
            <a:r>
              <a:rPr lang="en-US" dirty="0"/>
              <a:t>Deduplication rules 2</a:t>
            </a:r>
          </a:p>
        </p:txBody>
      </p:sp>
    </p:spTree>
    <p:extLst>
      <p:ext uri="{BB962C8B-B14F-4D97-AF65-F5344CB8AC3E}">
        <p14:creationId xmlns:p14="http://schemas.microsoft.com/office/powerpoint/2010/main" val="1973480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50" y="1066800"/>
            <a:ext cx="8360128" cy="534988"/>
          </a:xfrm>
        </p:spPr>
        <p:txBody>
          <a:bodyPr>
            <a:noAutofit/>
          </a:bodyPr>
          <a:lstStyle/>
          <a:p>
            <a:pPr algn="l"/>
            <a:r>
              <a:rPr lang="en-US" sz="2000" u="sng" cap="all" dirty="0">
                <a:latin typeface="Cambria" panose="02040503050406030204" pitchFamily="18" charset="0"/>
              </a:rPr>
              <a:t>Assessment and Accountability unduplicating business rules</a:t>
            </a:r>
            <a:endParaRPr lang="en-US" sz="2800" b="1" i="1" u="sng" cap="all" dirty="0">
              <a:solidFill>
                <a:srgbClr val="FF0000"/>
              </a:solidFill>
              <a:latin typeface="Cambria" panose="02040503050406030204" pitchFamily="18" charset="0"/>
            </a:endParaRPr>
          </a:p>
        </p:txBody>
      </p:sp>
      <p:pic>
        <p:nvPicPr>
          <p:cNvPr id="6" name="Picture 14" descr="Education-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5550" y="6096000"/>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3"/>
          <p:cNvSpPr>
            <a:spLocks noGrp="1"/>
          </p:cNvSpPr>
          <p:nvPr>
            <p:ph type="sldNum" sz="quarter" idx="12"/>
          </p:nvPr>
        </p:nvSpPr>
        <p:spPr>
          <a:xfrm>
            <a:off x="8534400" y="6473825"/>
            <a:ext cx="381000" cy="307975"/>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4E04F7B-22A6-4C27-8E61-244F751AD276}" type="slidenum">
              <a:rPr lang="en-US" altLang="en-US" sz="1200" smtClean="0">
                <a:latin typeface="Verdana" pitchFamily="34" charset="0"/>
                <a:ea typeface="Verdana" pitchFamily="34" charset="0"/>
                <a:cs typeface="Verdana" pitchFamily="34" charset="0"/>
              </a:rPr>
              <a:pPr eaLnBrk="1" hangingPunct="1">
                <a:spcBef>
                  <a:spcPct val="0"/>
                </a:spcBef>
                <a:buFontTx/>
                <a:buNone/>
              </a:pPr>
              <a:t>17</a:t>
            </a:fld>
            <a:endParaRPr lang="en-US" altLang="en-US" sz="1200" dirty="0">
              <a:latin typeface="Verdana" pitchFamily="34" charset="0"/>
              <a:ea typeface="Verdana" pitchFamily="34" charset="0"/>
              <a:cs typeface="Verdana" pitchFamily="34" charset="0"/>
            </a:endParaRPr>
          </a:p>
        </p:txBody>
      </p:sp>
      <p:pic>
        <p:nvPicPr>
          <p:cNvPr id="10" name="Picture 15" descr="blue 50%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Diagram 4" title="PIMS Data Submissions"/>
          <p:cNvGraphicFramePr/>
          <p:nvPr>
            <p:extLst>
              <p:ext uri="{D42A27DB-BD31-4B8C-83A1-F6EECF244321}">
                <p14:modId xmlns:p14="http://schemas.microsoft.com/office/powerpoint/2010/main" val="2335083674"/>
              </p:ext>
            </p:extLst>
          </p:nvPr>
        </p:nvGraphicFramePr>
        <p:xfrm>
          <a:off x="228600" y="1106487"/>
          <a:ext cx="8915400" cy="55387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8" name="TextBox 17">
            <a:extLst>
              <a:ext uri="{FF2B5EF4-FFF2-40B4-BE49-F238E27FC236}">
                <a16:creationId xmlns:a16="http://schemas.microsoft.com/office/drawing/2014/main" id="{E96A8ABB-0365-4E65-91DF-42380F649DEF}"/>
              </a:ext>
            </a:extLst>
          </p:cNvPr>
          <p:cNvSpPr txBox="1">
            <a:spLocks noChangeArrowheads="1"/>
          </p:cNvSpPr>
          <p:nvPr/>
        </p:nvSpPr>
        <p:spPr bwMode="auto">
          <a:xfrm>
            <a:off x="736600" y="498752"/>
            <a:ext cx="787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sz="1800" dirty="0">
                <a:solidFill>
                  <a:schemeClr val="bg1"/>
                </a:solidFill>
                <a:latin typeface="Arial" panose="020B0604020202020204" pitchFamily="34" charset="0"/>
                <a:cs typeface="Arial" panose="020B0604020202020204" pitchFamily="34" charset="0"/>
              </a:rPr>
              <a:t>PSSA Accountability</a:t>
            </a:r>
            <a:endParaRPr lang="en-US" altLang="en-US" sz="1800" dirty="0">
              <a:solidFill>
                <a:schemeClr val="bg1"/>
              </a:solidFill>
              <a:latin typeface="Cambria" panose="02040503050406030204" pitchFamily="18" charset="0"/>
              <a:ea typeface="Verdana" pitchFamily="34" charset="0"/>
              <a:cs typeface="Arial" panose="020B0604020202020204" pitchFamily="34" charset="0"/>
            </a:endParaRPr>
          </a:p>
        </p:txBody>
      </p:sp>
    </p:spTree>
    <p:extLst>
      <p:ext uri="{BB962C8B-B14F-4D97-AF65-F5344CB8AC3E}">
        <p14:creationId xmlns:p14="http://schemas.microsoft.com/office/powerpoint/2010/main" val="1555053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73" name="Rectangle 1"/>
          <p:cNvSpPr>
            <a:spLocks noChangeArrowheads="1"/>
          </p:cNvSpPr>
          <p:nvPr/>
        </p:nvSpPr>
        <p:spPr bwMode="auto">
          <a:xfrm>
            <a:off x="381000" y="1123890"/>
            <a:ext cx="719004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u="sng" dirty="0">
                <a:latin typeface="Arial" panose="020B0604020202020204" pitchFamily="34" charset="0"/>
                <a:ea typeface="Verdana" pitchFamily="34" charset="0"/>
                <a:cs typeface="Arial" panose="020B0604020202020204" pitchFamily="34" charset="0"/>
              </a:rPr>
              <a:t>Data Used for Accountability from the PIMS Internal Snapshot</a:t>
            </a:r>
          </a:p>
        </p:txBody>
      </p:sp>
      <p:pic>
        <p:nvPicPr>
          <p:cNvPr id="16"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1009112" y="1652827"/>
            <a:ext cx="2206619" cy="600164"/>
          </a:xfrm>
          <a:prstGeom prst="rect">
            <a:avLst/>
          </a:prstGeom>
          <a:noFill/>
          <a:ln>
            <a:solidFill>
              <a:srgbClr val="0000FF"/>
            </a:solidFill>
          </a:ln>
        </p:spPr>
        <p:txBody>
          <a:bodyPr wrap="square" rtlCol="0">
            <a:spAutoFit/>
          </a:bodyPr>
          <a:lstStyle/>
          <a:p>
            <a:r>
              <a:rPr lang="en-US" sz="1100" dirty="0"/>
              <a:t>Did the LEA upload data to PIMS using the Student and School Enrollment templates?</a:t>
            </a:r>
          </a:p>
        </p:txBody>
      </p:sp>
      <p:sp>
        <p:nvSpPr>
          <p:cNvPr id="15" name="TextBox 14"/>
          <p:cNvSpPr txBox="1"/>
          <p:nvPr/>
        </p:nvSpPr>
        <p:spPr>
          <a:xfrm>
            <a:off x="1009112" y="2736504"/>
            <a:ext cx="2206620" cy="430887"/>
          </a:xfrm>
          <a:prstGeom prst="rect">
            <a:avLst/>
          </a:prstGeom>
          <a:noFill/>
          <a:ln>
            <a:solidFill>
              <a:srgbClr val="0000FF"/>
            </a:solidFill>
          </a:ln>
        </p:spPr>
        <p:txBody>
          <a:bodyPr wrap="square" rtlCol="0">
            <a:spAutoFit/>
          </a:bodyPr>
          <a:lstStyle/>
          <a:p>
            <a:pPr algn="ctr"/>
            <a:r>
              <a:rPr lang="en-US" sz="1100" dirty="0"/>
              <a:t>Did the data pass the DQE Rules?</a:t>
            </a:r>
          </a:p>
        </p:txBody>
      </p:sp>
      <p:sp>
        <p:nvSpPr>
          <p:cNvPr id="17" name="TextBox 16"/>
          <p:cNvSpPr txBox="1"/>
          <p:nvPr/>
        </p:nvSpPr>
        <p:spPr>
          <a:xfrm>
            <a:off x="1009113" y="3574704"/>
            <a:ext cx="2206620" cy="430887"/>
          </a:xfrm>
          <a:prstGeom prst="rect">
            <a:avLst/>
          </a:prstGeom>
          <a:noFill/>
          <a:ln>
            <a:solidFill>
              <a:srgbClr val="0000FF"/>
            </a:solidFill>
          </a:ln>
        </p:spPr>
        <p:txBody>
          <a:bodyPr wrap="square" rtlCol="0">
            <a:spAutoFit/>
          </a:bodyPr>
          <a:lstStyle/>
          <a:p>
            <a:pPr algn="ctr"/>
            <a:r>
              <a:rPr lang="en-US" sz="1100" dirty="0"/>
              <a:t>Does the School Enrollment template include the student?</a:t>
            </a:r>
          </a:p>
        </p:txBody>
      </p:sp>
      <p:sp>
        <p:nvSpPr>
          <p:cNvPr id="21" name="TextBox 20" descr="Are the School/District/State Entry dates are within valid date ranges?&#10;" title="No"/>
          <p:cNvSpPr txBox="1"/>
          <p:nvPr/>
        </p:nvSpPr>
        <p:spPr>
          <a:xfrm>
            <a:off x="1009113" y="4319827"/>
            <a:ext cx="2206620" cy="600164"/>
          </a:xfrm>
          <a:prstGeom prst="rect">
            <a:avLst/>
          </a:prstGeom>
          <a:noFill/>
          <a:ln>
            <a:solidFill>
              <a:srgbClr val="0000FF"/>
            </a:solidFill>
          </a:ln>
        </p:spPr>
        <p:txBody>
          <a:bodyPr wrap="square" rtlCol="0">
            <a:spAutoFit/>
          </a:bodyPr>
          <a:lstStyle/>
          <a:p>
            <a:pPr algn="ctr"/>
            <a:r>
              <a:rPr lang="en-US" sz="1100" dirty="0"/>
              <a:t>Are the School/District/State Entry dates within valid date ranges?</a:t>
            </a:r>
          </a:p>
        </p:txBody>
      </p:sp>
      <p:sp>
        <p:nvSpPr>
          <p:cNvPr id="24" name="TextBox 23"/>
          <p:cNvSpPr txBox="1"/>
          <p:nvPr/>
        </p:nvSpPr>
        <p:spPr>
          <a:xfrm>
            <a:off x="6685655" y="5446930"/>
            <a:ext cx="2012060" cy="1107996"/>
          </a:xfrm>
          <a:prstGeom prst="rect">
            <a:avLst/>
          </a:prstGeom>
          <a:solidFill>
            <a:schemeClr val="accent2">
              <a:lumMod val="20000"/>
              <a:lumOff val="80000"/>
            </a:schemeClr>
          </a:solidFill>
          <a:ln>
            <a:solidFill>
              <a:srgbClr val="0000FF"/>
            </a:solidFill>
          </a:ln>
        </p:spPr>
        <p:txBody>
          <a:bodyPr wrap="square" rtlCol="0">
            <a:spAutoFit/>
          </a:bodyPr>
          <a:lstStyle/>
          <a:p>
            <a:endParaRPr lang="en-US" sz="1100" dirty="0"/>
          </a:p>
          <a:p>
            <a:pPr algn="ctr"/>
            <a:r>
              <a:rPr lang="en-US" sz="1100" dirty="0"/>
              <a:t>Student will not be included in Accountability Reporting for Participation and Performance</a:t>
            </a:r>
          </a:p>
          <a:p>
            <a:endParaRPr lang="en-US" sz="1100" dirty="0"/>
          </a:p>
        </p:txBody>
      </p:sp>
      <p:sp>
        <p:nvSpPr>
          <p:cNvPr id="34" name="TextBox 33"/>
          <p:cNvSpPr txBox="1"/>
          <p:nvPr/>
        </p:nvSpPr>
        <p:spPr>
          <a:xfrm>
            <a:off x="6977311" y="2448581"/>
            <a:ext cx="1681883" cy="2631490"/>
          </a:xfrm>
          <a:prstGeom prst="rect">
            <a:avLst/>
          </a:prstGeom>
          <a:solidFill>
            <a:srgbClr val="00B0F0"/>
          </a:solidFill>
          <a:ln>
            <a:solidFill>
              <a:srgbClr val="0000FF"/>
            </a:solidFill>
          </a:ln>
        </p:spPr>
        <p:txBody>
          <a:bodyPr wrap="square" rtlCol="0">
            <a:spAutoFit/>
          </a:bodyPr>
          <a:lstStyle/>
          <a:p>
            <a:pPr algn="ctr"/>
            <a:r>
              <a:rPr lang="en-US" sz="1400" dirty="0"/>
              <a:t>Student will be included in Accountability Reporting for Participation and Performance</a:t>
            </a:r>
          </a:p>
          <a:p>
            <a:endParaRPr lang="en-US" sz="1400" dirty="0"/>
          </a:p>
          <a:p>
            <a:pPr algn="ctr"/>
            <a:r>
              <a:rPr lang="en-US" sz="1400" dirty="0"/>
              <a:t>Follow the Attribution Map and PDE Attribution Rules</a:t>
            </a:r>
          </a:p>
          <a:p>
            <a:endParaRPr lang="en-US" sz="1100" dirty="0"/>
          </a:p>
        </p:txBody>
      </p:sp>
      <p:cxnSp>
        <p:nvCxnSpPr>
          <p:cNvPr id="6" name="Straight Arrow Connector 5" title="DQE to School Enrollment template"/>
          <p:cNvCxnSpPr/>
          <p:nvPr/>
        </p:nvCxnSpPr>
        <p:spPr>
          <a:xfrm>
            <a:off x="1996532" y="3199148"/>
            <a:ext cx="0" cy="3492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flipH="1">
            <a:off x="524407" y="2728283"/>
            <a:ext cx="438894" cy="261610"/>
          </a:xfrm>
          <a:prstGeom prst="rect">
            <a:avLst/>
          </a:prstGeom>
          <a:noFill/>
        </p:spPr>
        <p:txBody>
          <a:bodyPr wrap="square" rtlCol="0">
            <a:spAutoFit/>
          </a:bodyPr>
          <a:lstStyle/>
          <a:p>
            <a:r>
              <a:rPr lang="en-US" sz="1100" dirty="0"/>
              <a:t>No</a:t>
            </a:r>
          </a:p>
        </p:txBody>
      </p:sp>
      <p:sp>
        <p:nvSpPr>
          <p:cNvPr id="167" name="TextBox 166"/>
          <p:cNvSpPr txBox="1"/>
          <p:nvPr/>
        </p:nvSpPr>
        <p:spPr>
          <a:xfrm>
            <a:off x="2148932" y="2448581"/>
            <a:ext cx="428322" cy="261610"/>
          </a:xfrm>
          <a:prstGeom prst="rect">
            <a:avLst/>
          </a:prstGeom>
          <a:noFill/>
        </p:spPr>
        <p:txBody>
          <a:bodyPr wrap="none" rtlCol="0">
            <a:spAutoFit/>
          </a:bodyPr>
          <a:lstStyle/>
          <a:p>
            <a:r>
              <a:rPr lang="en-US" sz="1100" dirty="0"/>
              <a:t>Yes</a:t>
            </a:r>
          </a:p>
        </p:txBody>
      </p:sp>
      <p:sp>
        <p:nvSpPr>
          <p:cNvPr id="168" name="TextBox 167"/>
          <p:cNvSpPr txBox="1"/>
          <p:nvPr/>
        </p:nvSpPr>
        <p:spPr>
          <a:xfrm>
            <a:off x="2148932" y="4048781"/>
            <a:ext cx="428322" cy="261610"/>
          </a:xfrm>
          <a:prstGeom prst="rect">
            <a:avLst/>
          </a:prstGeom>
          <a:noFill/>
        </p:spPr>
        <p:txBody>
          <a:bodyPr wrap="none" rtlCol="0">
            <a:spAutoFit/>
          </a:bodyPr>
          <a:lstStyle/>
          <a:p>
            <a:r>
              <a:rPr lang="en-US" sz="1100" dirty="0"/>
              <a:t>Yes</a:t>
            </a:r>
          </a:p>
        </p:txBody>
      </p:sp>
      <p:sp>
        <p:nvSpPr>
          <p:cNvPr id="170" name="TextBox 169"/>
          <p:cNvSpPr txBox="1"/>
          <p:nvPr/>
        </p:nvSpPr>
        <p:spPr>
          <a:xfrm>
            <a:off x="2148932" y="3210581"/>
            <a:ext cx="428322" cy="261610"/>
          </a:xfrm>
          <a:prstGeom prst="rect">
            <a:avLst/>
          </a:prstGeom>
          <a:noFill/>
        </p:spPr>
        <p:txBody>
          <a:bodyPr wrap="none" rtlCol="0">
            <a:spAutoFit/>
          </a:bodyPr>
          <a:lstStyle/>
          <a:p>
            <a:r>
              <a:rPr lang="en-US" sz="1100" dirty="0"/>
              <a:t>Yes</a:t>
            </a:r>
          </a:p>
        </p:txBody>
      </p:sp>
      <p:cxnSp>
        <p:nvCxnSpPr>
          <p:cNvPr id="256" name="Straight Arrow Connector 255" descr="Does template include the student?" title="DQE to School Enrollment Template"/>
          <p:cNvCxnSpPr/>
          <p:nvPr/>
        </p:nvCxnSpPr>
        <p:spPr>
          <a:xfrm>
            <a:off x="1996532" y="3994771"/>
            <a:ext cx="0" cy="3156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itle 19" hidden="1"/>
          <p:cNvSpPr>
            <a:spLocks noGrp="1"/>
          </p:cNvSpPr>
          <p:nvPr>
            <p:ph type="title"/>
          </p:nvPr>
        </p:nvSpPr>
        <p:spPr>
          <a:xfrm>
            <a:off x="-609600" y="7198360"/>
            <a:ext cx="8229600" cy="1143000"/>
          </a:xfrm>
        </p:spPr>
        <p:txBody>
          <a:bodyPr>
            <a:normAutofit fontScale="90000"/>
          </a:bodyPr>
          <a:lstStyle/>
          <a:p>
            <a:r>
              <a:rPr lang="en-US" dirty="0"/>
              <a:t>Data Included or Excluded from the PIMS Internal Snapshot</a:t>
            </a:r>
            <a:br>
              <a:rPr lang="en-US" dirty="0"/>
            </a:br>
            <a:endParaRPr lang="en-US" dirty="0"/>
          </a:p>
        </p:txBody>
      </p:sp>
      <p:sp>
        <p:nvSpPr>
          <p:cNvPr id="22" name="Content Placeholder 21" hidden="1"/>
          <p:cNvSpPr>
            <a:spLocks noGrp="1"/>
          </p:cNvSpPr>
          <p:nvPr>
            <p:ph idx="1"/>
          </p:nvPr>
        </p:nvSpPr>
        <p:spPr/>
        <p:txBody>
          <a:bodyPr/>
          <a:lstStyle/>
          <a:p>
            <a:endParaRPr lang="en-US" dirty="0"/>
          </a:p>
        </p:txBody>
      </p:sp>
      <p:sp>
        <p:nvSpPr>
          <p:cNvPr id="261" name="Slide Number Placeholder 3" hidden="1"/>
          <p:cNvSpPr>
            <a:spLocks noGrp="1"/>
          </p:cNvSpPr>
          <p:nvPr>
            <p:ph type="sldNum" sz="quarter" idx="12"/>
          </p:nvPr>
        </p:nvSpPr>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fld id="{DA703D3D-8121-4993-9104-652DE2455B95}" type="slidenum">
              <a:rPr lang="en-US" altLang="en-US" smtClean="0"/>
              <a:pPr/>
              <a:t>18</a:t>
            </a:fld>
            <a:endParaRPr lang="en-US" altLang="en-US" dirty="0"/>
          </a:p>
        </p:txBody>
      </p:sp>
      <p:sp>
        <p:nvSpPr>
          <p:cNvPr id="388" name="TextBox 387"/>
          <p:cNvSpPr txBox="1"/>
          <p:nvPr/>
        </p:nvSpPr>
        <p:spPr>
          <a:xfrm>
            <a:off x="381000" y="3667781"/>
            <a:ext cx="400173" cy="261610"/>
          </a:xfrm>
          <a:prstGeom prst="rect">
            <a:avLst/>
          </a:prstGeom>
          <a:noFill/>
        </p:spPr>
        <p:txBody>
          <a:bodyPr wrap="square" rtlCol="0">
            <a:spAutoFit/>
          </a:bodyPr>
          <a:lstStyle/>
          <a:p>
            <a:r>
              <a:rPr lang="en-US" sz="1100" dirty="0"/>
              <a:t>No</a:t>
            </a:r>
          </a:p>
        </p:txBody>
      </p:sp>
      <p:sp>
        <p:nvSpPr>
          <p:cNvPr id="458" name="TextBox 457"/>
          <p:cNvSpPr txBox="1"/>
          <p:nvPr/>
        </p:nvSpPr>
        <p:spPr>
          <a:xfrm>
            <a:off x="4220739" y="1860449"/>
            <a:ext cx="1661993" cy="1107996"/>
          </a:xfrm>
          <a:prstGeom prst="rect">
            <a:avLst/>
          </a:prstGeom>
          <a:noFill/>
          <a:ln>
            <a:solidFill>
              <a:srgbClr val="0000FF"/>
            </a:solidFill>
          </a:ln>
        </p:spPr>
        <p:txBody>
          <a:bodyPr wrap="square" rtlCol="0">
            <a:spAutoFit/>
          </a:bodyPr>
          <a:lstStyle/>
          <a:p>
            <a:pPr algn="ctr"/>
            <a:r>
              <a:rPr lang="en-US" sz="1100" dirty="0"/>
              <a:t>Is the student enrolled in a CTC, school district or charter/cyber charter school where the assessed subject is taught?</a:t>
            </a:r>
          </a:p>
        </p:txBody>
      </p:sp>
      <p:sp>
        <p:nvSpPr>
          <p:cNvPr id="459" name="TextBox 458"/>
          <p:cNvSpPr txBox="1"/>
          <p:nvPr/>
        </p:nvSpPr>
        <p:spPr>
          <a:xfrm>
            <a:off x="4211947" y="4691391"/>
            <a:ext cx="1651979" cy="600164"/>
          </a:xfrm>
          <a:prstGeom prst="rect">
            <a:avLst/>
          </a:prstGeom>
          <a:noFill/>
          <a:ln>
            <a:solidFill>
              <a:srgbClr val="0000FF"/>
            </a:solidFill>
          </a:ln>
        </p:spPr>
        <p:txBody>
          <a:bodyPr wrap="square" rtlCol="0">
            <a:spAutoFit/>
          </a:bodyPr>
          <a:lstStyle/>
          <a:p>
            <a:pPr algn="ctr"/>
            <a:r>
              <a:rPr lang="en-US" sz="1100" dirty="0"/>
              <a:t>Is the student at an IU, PRRI, APS, Location Code 0000?</a:t>
            </a:r>
          </a:p>
        </p:txBody>
      </p:sp>
      <p:sp>
        <p:nvSpPr>
          <p:cNvPr id="460" name="TextBox 459"/>
          <p:cNvSpPr txBox="1"/>
          <p:nvPr/>
        </p:nvSpPr>
        <p:spPr>
          <a:xfrm>
            <a:off x="4204984" y="3700791"/>
            <a:ext cx="1628170" cy="600164"/>
          </a:xfrm>
          <a:prstGeom prst="rect">
            <a:avLst/>
          </a:prstGeom>
          <a:noFill/>
          <a:ln>
            <a:solidFill>
              <a:srgbClr val="0000FF"/>
            </a:solidFill>
          </a:ln>
        </p:spPr>
        <p:txBody>
          <a:bodyPr wrap="square" rtlCol="0">
            <a:spAutoFit/>
          </a:bodyPr>
          <a:lstStyle/>
          <a:p>
            <a:pPr algn="ctr"/>
            <a:r>
              <a:rPr lang="en-US" sz="1100" dirty="0"/>
              <a:t>Is the student coded with Location Code 9999?</a:t>
            </a:r>
          </a:p>
        </p:txBody>
      </p:sp>
      <p:cxnSp>
        <p:nvCxnSpPr>
          <p:cNvPr id="517" name="Straight Arrow Connector 516" descr="If YES, Did the data pass the DQE Rules?" title="Did LEA upload Data to PIMS?"/>
          <p:cNvCxnSpPr>
            <a:cxnSpLocks/>
          </p:cNvCxnSpPr>
          <p:nvPr/>
        </p:nvCxnSpPr>
        <p:spPr>
          <a:xfrm>
            <a:off x="1996532" y="2252991"/>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2" name="Straight Arrow Connector 561" descr="If YES, Student will be reported at the 'Other&quot; LEA." title="Is the student enrolled in an Occupational CTC?"/>
          <p:cNvCxnSpPr>
            <a:cxnSpLocks/>
          </p:cNvCxnSpPr>
          <p:nvPr/>
        </p:nvCxnSpPr>
        <p:spPr>
          <a:xfrm flipH="1">
            <a:off x="1983924" y="4919991"/>
            <a:ext cx="2661" cy="3622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5" name="Elbow Connector 614" descr="If YES, Student will be included in the precode to DRC, a label will be generated." title="Student will be reported at the 'Other' LEA"/>
          <p:cNvCxnSpPr>
            <a:cxnSpLocks/>
            <a:stCxn id="189" idx="3"/>
            <a:endCxn id="459" idx="1"/>
          </p:cNvCxnSpPr>
          <p:nvPr/>
        </p:nvCxnSpPr>
        <p:spPr>
          <a:xfrm flipV="1">
            <a:off x="3228612" y="4991473"/>
            <a:ext cx="983335" cy="494928"/>
          </a:xfrm>
          <a:prstGeom prst="bentConnector3">
            <a:avLst>
              <a:gd name="adj1" fmla="val 4857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7" name="Elbow Connector 616" descr="If YES, Student will be included in the preocde file to DRC, a label will be generated." title="Student will be reported at the LEA uploading the student."/>
          <p:cNvCxnSpPr>
            <a:cxnSpLocks/>
          </p:cNvCxnSpPr>
          <p:nvPr/>
        </p:nvCxnSpPr>
        <p:spPr>
          <a:xfrm>
            <a:off x="3269813" y="5481018"/>
            <a:ext cx="950926" cy="408483"/>
          </a:xfrm>
          <a:prstGeom prst="bentConnector3">
            <a:avLst>
              <a:gd name="adj1" fmla="val 4704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0" name="Straight Arrow Connector 759" descr="If YES, student will be reported at the LEA uploading the student." title="Is the student at a Comprehensive CTC/IU/PRRI/APS.. and.. Does the student's District code of Enrollment match the code for the LEA?"/>
          <p:cNvCxnSpPr>
            <a:cxnSpLocks/>
          </p:cNvCxnSpPr>
          <p:nvPr/>
        </p:nvCxnSpPr>
        <p:spPr>
          <a:xfrm>
            <a:off x="3704246" y="2378751"/>
            <a:ext cx="500738" cy="11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5" name="Straight Arrow Connector 874" descr="If NO, does the student's District Code of Enrollment match the code for the LEA?" title="Is the student at a Comprehensive CTC/IU/PRRI/APS..?"/>
          <p:cNvCxnSpPr>
            <a:cxnSpLocks/>
          </p:cNvCxnSpPr>
          <p:nvPr/>
        </p:nvCxnSpPr>
        <p:spPr>
          <a:xfrm>
            <a:off x="6367412" y="4152581"/>
            <a:ext cx="609899" cy="0"/>
          </a:xfrm>
          <a:prstGeom prst="straightConnector1">
            <a:avLst/>
          </a:prstGeom>
          <a:ln w="38100" cmpd="tri">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526" name="Straight Connector 15525" descr="If NO, student is not included in the precode file to DRC." title="Did the LEA upload data to PIMS?"/>
          <p:cNvCxnSpPr>
            <a:cxnSpLocks/>
          </p:cNvCxnSpPr>
          <p:nvPr/>
        </p:nvCxnSpPr>
        <p:spPr>
          <a:xfrm flipH="1">
            <a:off x="382046" y="1795791"/>
            <a:ext cx="63994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531" name="Straight Arrow Connector 15530" descr="If NO, student is not included in the precode file to DRC." title="Did the LEA upload data to PIMS?"/>
          <p:cNvCxnSpPr>
            <a:cxnSpLocks/>
          </p:cNvCxnSpPr>
          <p:nvPr/>
        </p:nvCxnSpPr>
        <p:spPr>
          <a:xfrm flipH="1">
            <a:off x="378865" y="1795791"/>
            <a:ext cx="3181" cy="457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43" name="TextBox 942" descr="If NO, student is not included in the precode file to DRC." title="Did the LEA upload data to PIMS?"/>
          <p:cNvSpPr txBox="1"/>
          <p:nvPr/>
        </p:nvSpPr>
        <p:spPr>
          <a:xfrm>
            <a:off x="436419" y="1524000"/>
            <a:ext cx="401781" cy="261610"/>
          </a:xfrm>
          <a:prstGeom prst="rect">
            <a:avLst/>
          </a:prstGeom>
          <a:noFill/>
        </p:spPr>
        <p:txBody>
          <a:bodyPr wrap="square" rtlCol="0">
            <a:spAutoFit/>
          </a:bodyPr>
          <a:lstStyle/>
          <a:p>
            <a:r>
              <a:rPr lang="en-US" sz="1100" dirty="0"/>
              <a:t>No</a:t>
            </a:r>
          </a:p>
        </p:txBody>
      </p:sp>
      <p:sp>
        <p:nvSpPr>
          <p:cNvPr id="53" name="TextBox 52"/>
          <p:cNvSpPr txBox="1"/>
          <p:nvPr/>
        </p:nvSpPr>
        <p:spPr>
          <a:xfrm>
            <a:off x="4222278" y="5758191"/>
            <a:ext cx="1651979" cy="430887"/>
          </a:xfrm>
          <a:prstGeom prst="rect">
            <a:avLst/>
          </a:prstGeom>
          <a:noFill/>
          <a:ln>
            <a:solidFill>
              <a:srgbClr val="0000FF"/>
            </a:solidFill>
          </a:ln>
        </p:spPr>
        <p:txBody>
          <a:bodyPr wrap="square" rtlCol="0">
            <a:spAutoFit/>
          </a:bodyPr>
          <a:lstStyle/>
          <a:p>
            <a:pPr algn="ctr"/>
            <a:r>
              <a:rPr lang="en-US" sz="1100" dirty="0"/>
              <a:t>Are there any special circumstances?</a:t>
            </a:r>
          </a:p>
        </p:txBody>
      </p:sp>
      <p:cxnSp>
        <p:nvCxnSpPr>
          <p:cNvPr id="149" name="Straight Arrow Connector 148" descr="If NO, student is not included in the precode file to DRC." title="Does the student's District Code of Enrollment match the code for the uploading LEA?"/>
          <p:cNvCxnSpPr>
            <a:cxnSpLocks/>
          </p:cNvCxnSpPr>
          <p:nvPr/>
        </p:nvCxnSpPr>
        <p:spPr>
          <a:xfrm>
            <a:off x="378865" y="6367791"/>
            <a:ext cx="630679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8" name="Straight Arrow Connector 97" descr="If NO, Did the LEA upload data to PIMS?" title="Did the data pass the DQE Rules?"/>
          <p:cNvCxnSpPr>
            <a:cxnSpLocks/>
          </p:cNvCxnSpPr>
          <p:nvPr/>
        </p:nvCxnSpPr>
        <p:spPr>
          <a:xfrm>
            <a:off x="5903149" y="2405391"/>
            <a:ext cx="49166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2" name="Straight Connector 181" descr="If YES, student will be reported at the LEA." title="Is the student at a Comprehensive CTC/IU/PRRI/APS ...and... Does the student's District Code of Enrollment match the code for the LEA?"/>
          <p:cNvCxnSpPr>
            <a:cxnSpLocks/>
          </p:cNvCxnSpPr>
          <p:nvPr/>
        </p:nvCxnSpPr>
        <p:spPr>
          <a:xfrm flipH="1" flipV="1">
            <a:off x="3704246" y="2378751"/>
            <a:ext cx="16033" cy="2612722"/>
          </a:xfrm>
          <a:prstGeom prst="line">
            <a:avLst/>
          </a:prstGeom>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1996532" y="5020653"/>
            <a:ext cx="428322" cy="261610"/>
          </a:xfrm>
          <a:prstGeom prst="rect">
            <a:avLst/>
          </a:prstGeom>
          <a:noFill/>
        </p:spPr>
        <p:txBody>
          <a:bodyPr wrap="none" rtlCol="0">
            <a:spAutoFit/>
          </a:bodyPr>
          <a:lstStyle/>
          <a:p>
            <a:r>
              <a:rPr lang="en-US" sz="1100" dirty="0"/>
              <a:t>Yes</a:t>
            </a:r>
          </a:p>
        </p:txBody>
      </p:sp>
      <p:cxnSp>
        <p:nvCxnSpPr>
          <p:cNvPr id="84" name="Straight Connector 83" descr="If NO, Student is not included in the precode file to DRC." title="Does the School Enrollment template include the student?"/>
          <p:cNvCxnSpPr>
            <a:cxnSpLocks/>
          </p:cNvCxnSpPr>
          <p:nvPr/>
        </p:nvCxnSpPr>
        <p:spPr>
          <a:xfrm flipH="1" flipV="1">
            <a:off x="382045" y="3917917"/>
            <a:ext cx="639768"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Connector 115" descr="If NO, student is not included in the precode file to DRC." title="Is field 215 coded with a valid value &quot;Y&quot;?">
            <a:extLst>
              <a:ext uri="{FF2B5EF4-FFF2-40B4-BE49-F238E27FC236}">
                <a16:creationId xmlns:a16="http://schemas.microsoft.com/office/drawing/2014/main" id="{279BE0AF-8F95-4A0B-BF83-BEF1233C27B4}"/>
              </a:ext>
            </a:extLst>
          </p:cNvPr>
          <p:cNvCxnSpPr>
            <a:cxnSpLocks/>
          </p:cNvCxnSpPr>
          <p:nvPr/>
        </p:nvCxnSpPr>
        <p:spPr>
          <a:xfrm flipH="1">
            <a:off x="6367412" y="2397542"/>
            <a:ext cx="6988" cy="3549681"/>
          </a:xfrm>
          <a:prstGeom prst="line">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0" name="Straight Arrow Connector 119" descr="If YES, Student will be reported at the 'Other&quot; LEA." title="Is the student enrolled in an Occupational CTC?">
            <a:extLst>
              <a:ext uri="{FF2B5EF4-FFF2-40B4-BE49-F238E27FC236}">
                <a16:creationId xmlns:a16="http://schemas.microsoft.com/office/drawing/2014/main" id="{663C5541-6B4F-4C24-87DF-931D92E79E4A}"/>
              </a:ext>
            </a:extLst>
          </p:cNvPr>
          <p:cNvCxnSpPr>
            <a:cxnSpLocks/>
          </p:cNvCxnSpPr>
          <p:nvPr/>
        </p:nvCxnSpPr>
        <p:spPr>
          <a:xfrm>
            <a:off x="3711209" y="3994771"/>
            <a:ext cx="47717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7" name="Elbow Connector 616" descr="If YES, Student will be included in the preocde file to DRC, a label will be generated." title="Student will be reported at the LEA uploading the student.">
            <a:extLst>
              <a:ext uri="{FF2B5EF4-FFF2-40B4-BE49-F238E27FC236}">
                <a16:creationId xmlns:a16="http://schemas.microsoft.com/office/drawing/2014/main" id="{D7E4A233-DA47-4BAB-BB2A-514E77B3578B}"/>
              </a:ext>
            </a:extLst>
          </p:cNvPr>
          <p:cNvCxnSpPr>
            <a:cxnSpLocks/>
            <a:stCxn id="15" idx="1"/>
          </p:cNvCxnSpPr>
          <p:nvPr/>
        </p:nvCxnSpPr>
        <p:spPr>
          <a:xfrm rot="10800000" flipV="1">
            <a:off x="366164" y="2951947"/>
            <a:ext cx="642948" cy="1"/>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89" name="TextBox 188" descr="Are the School/District/State Entry dates are within valid date ranges?&#10;" title="No">
            <a:extLst>
              <a:ext uri="{FF2B5EF4-FFF2-40B4-BE49-F238E27FC236}">
                <a16:creationId xmlns:a16="http://schemas.microsoft.com/office/drawing/2014/main" id="{AA1C4555-0E1A-48BA-BDA5-561177F1F93F}"/>
              </a:ext>
            </a:extLst>
          </p:cNvPr>
          <p:cNvSpPr txBox="1"/>
          <p:nvPr/>
        </p:nvSpPr>
        <p:spPr>
          <a:xfrm>
            <a:off x="1021992" y="5270957"/>
            <a:ext cx="2206620" cy="430887"/>
          </a:xfrm>
          <a:prstGeom prst="rect">
            <a:avLst/>
          </a:prstGeom>
          <a:noFill/>
          <a:ln>
            <a:solidFill>
              <a:srgbClr val="0000FF"/>
            </a:solidFill>
          </a:ln>
        </p:spPr>
        <p:txBody>
          <a:bodyPr wrap="square" rtlCol="0">
            <a:spAutoFit/>
          </a:bodyPr>
          <a:lstStyle/>
          <a:p>
            <a:pPr algn="ctr"/>
            <a:r>
              <a:rPr lang="en-US" sz="1100" dirty="0"/>
              <a:t>Is the student Full Academic Year (FAY)?</a:t>
            </a:r>
          </a:p>
        </p:txBody>
      </p:sp>
      <p:sp>
        <p:nvSpPr>
          <p:cNvPr id="248" name="TextBox 247">
            <a:extLst>
              <a:ext uri="{FF2B5EF4-FFF2-40B4-BE49-F238E27FC236}">
                <a16:creationId xmlns:a16="http://schemas.microsoft.com/office/drawing/2014/main" id="{438469DD-E3C7-44F9-BF93-0A4B8DDCC9E5}"/>
              </a:ext>
            </a:extLst>
          </p:cNvPr>
          <p:cNvSpPr txBox="1"/>
          <p:nvPr/>
        </p:nvSpPr>
        <p:spPr>
          <a:xfrm>
            <a:off x="381000" y="4417255"/>
            <a:ext cx="364899" cy="261610"/>
          </a:xfrm>
          <a:prstGeom prst="rect">
            <a:avLst/>
          </a:prstGeom>
          <a:noFill/>
        </p:spPr>
        <p:txBody>
          <a:bodyPr wrap="square" rtlCol="0">
            <a:spAutoFit/>
          </a:bodyPr>
          <a:lstStyle/>
          <a:p>
            <a:r>
              <a:rPr lang="en-US" sz="1100" dirty="0"/>
              <a:t>No</a:t>
            </a:r>
          </a:p>
        </p:txBody>
      </p:sp>
      <p:cxnSp>
        <p:nvCxnSpPr>
          <p:cNvPr id="249" name="Straight Connector 248" descr="If NO, Student is not included in the precode file to DRC." title="Does the School Enrollment template include the student?">
            <a:extLst>
              <a:ext uri="{FF2B5EF4-FFF2-40B4-BE49-F238E27FC236}">
                <a16:creationId xmlns:a16="http://schemas.microsoft.com/office/drawing/2014/main" id="{0B3C4D35-3F26-4190-A789-9D825A463CE6}"/>
              </a:ext>
            </a:extLst>
          </p:cNvPr>
          <p:cNvCxnSpPr>
            <a:cxnSpLocks/>
          </p:cNvCxnSpPr>
          <p:nvPr/>
        </p:nvCxnSpPr>
        <p:spPr>
          <a:xfrm flipH="1" flipV="1">
            <a:off x="366164" y="4679917"/>
            <a:ext cx="639768"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Arrow Connector 261" descr="If NO, Did the LEA upload data to PIMS?" title="Did the data pass the DQE Rules?">
            <a:extLst>
              <a:ext uri="{FF2B5EF4-FFF2-40B4-BE49-F238E27FC236}">
                <a16:creationId xmlns:a16="http://schemas.microsoft.com/office/drawing/2014/main" id="{747F2023-DBB9-4742-98EA-3A57A10A0FDD}"/>
              </a:ext>
            </a:extLst>
          </p:cNvPr>
          <p:cNvCxnSpPr>
            <a:cxnSpLocks/>
          </p:cNvCxnSpPr>
          <p:nvPr/>
        </p:nvCxnSpPr>
        <p:spPr>
          <a:xfrm>
            <a:off x="5827245" y="3962400"/>
            <a:ext cx="56757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3" name="Straight Arrow Connector 262" descr="If NO, Did the LEA upload data to PIMS?" title="Did the data pass the DQE Rules?">
            <a:extLst>
              <a:ext uri="{FF2B5EF4-FFF2-40B4-BE49-F238E27FC236}">
                <a16:creationId xmlns:a16="http://schemas.microsoft.com/office/drawing/2014/main" id="{C4B0A37A-0E13-4A8C-89A1-F5EE06E01A7B}"/>
              </a:ext>
            </a:extLst>
          </p:cNvPr>
          <p:cNvCxnSpPr>
            <a:cxnSpLocks/>
          </p:cNvCxnSpPr>
          <p:nvPr/>
        </p:nvCxnSpPr>
        <p:spPr>
          <a:xfrm>
            <a:off x="5882732" y="4953000"/>
            <a:ext cx="4846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4" name="Straight Arrow Connector 263" descr="If NO, Did the LEA upload data to PIMS?" title="Did the data pass the DQE Rules?">
            <a:extLst>
              <a:ext uri="{FF2B5EF4-FFF2-40B4-BE49-F238E27FC236}">
                <a16:creationId xmlns:a16="http://schemas.microsoft.com/office/drawing/2014/main" id="{D576E19E-A62D-4BDF-9B3A-D70D2EC9BFCB}"/>
              </a:ext>
            </a:extLst>
          </p:cNvPr>
          <p:cNvCxnSpPr>
            <a:cxnSpLocks/>
          </p:cNvCxnSpPr>
          <p:nvPr/>
        </p:nvCxnSpPr>
        <p:spPr>
          <a:xfrm>
            <a:off x="5893283" y="5943417"/>
            <a:ext cx="501534" cy="38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9" name="TextBox 298">
            <a:extLst>
              <a:ext uri="{FF2B5EF4-FFF2-40B4-BE49-F238E27FC236}">
                <a16:creationId xmlns:a16="http://schemas.microsoft.com/office/drawing/2014/main" id="{125F557E-0D58-4DEA-9500-95E7574CCB8E}"/>
              </a:ext>
            </a:extLst>
          </p:cNvPr>
          <p:cNvSpPr txBox="1"/>
          <p:nvPr/>
        </p:nvSpPr>
        <p:spPr>
          <a:xfrm flipH="1">
            <a:off x="3221552" y="5029200"/>
            <a:ext cx="527580" cy="430887"/>
          </a:xfrm>
          <a:prstGeom prst="rect">
            <a:avLst/>
          </a:prstGeom>
          <a:noFill/>
        </p:spPr>
        <p:txBody>
          <a:bodyPr wrap="square" rtlCol="0">
            <a:spAutoFit/>
          </a:bodyPr>
          <a:lstStyle/>
          <a:p>
            <a:r>
              <a:rPr lang="en-US" sz="1100" dirty="0"/>
              <a:t>Yes or No</a:t>
            </a:r>
          </a:p>
        </p:txBody>
      </p:sp>
      <p:sp>
        <p:nvSpPr>
          <p:cNvPr id="300" name="Slide Number Placeholder 3">
            <a:extLst>
              <a:ext uri="{FF2B5EF4-FFF2-40B4-BE49-F238E27FC236}">
                <a16:creationId xmlns:a16="http://schemas.microsoft.com/office/drawing/2014/main" id="{03B767ED-EDB2-469B-8A04-E2C177457105}"/>
              </a:ext>
            </a:extLst>
          </p:cNvPr>
          <p:cNvSpPr txBox="1">
            <a:spLocks/>
          </p:cNvSpPr>
          <p:nvPr/>
        </p:nvSpPr>
        <p:spPr>
          <a:xfrm>
            <a:off x="8534400" y="6473825"/>
            <a:ext cx="381000" cy="307975"/>
          </a:xfrm>
          <a:prstGeom prst="rect">
            <a:avLst/>
          </a:prstGeom>
          <a:noFill/>
        </p:spPr>
        <p:txBody>
          <a:bodyPr vert="horz" lIns="91440" tIns="45720" rIns="91440" bIns="45720" rtlCol="0" anchor="ctr"/>
          <a:lstStyle>
            <a:defPPr>
              <a:defRPr lang="en-US"/>
            </a:defPPr>
            <a:lvl1pPr algn="r" rtl="0" eaLnBrk="0" fontAlgn="base" hangingPunct="0">
              <a:spcBef>
                <a:spcPct val="20000"/>
              </a:spcBef>
              <a:spcAft>
                <a:spcPct val="0"/>
              </a:spcAft>
              <a:buChar char="•"/>
              <a:defRPr sz="3200" kern="1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Arial" charset="0"/>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Arial"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charset="0"/>
                <a:ea typeface="+mn-ea"/>
                <a:cs typeface="+mn-cs"/>
              </a:defRPr>
            </a:lvl5pPr>
            <a:lvl6pPr marL="2514600" indent="-228600" algn="l" defTabSz="914400" rtl="0" eaLnBrk="0" fontAlgn="base" latinLnBrk="0" hangingPunct="0">
              <a:spcBef>
                <a:spcPct val="20000"/>
              </a:spcBef>
              <a:spcAft>
                <a:spcPct val="0"/>
              </a:spcAft>
              <a:buChar char="»"/>
              <a:defRPr sz="2000" kern="1200">
                <a:solidFill>
                  <a:schemeClr val="tx1"/>
                </a:solidFill>
                <a:latin typeface="Arial" charset="0"/>
                <a:ea typeface="+mn-ea"/>
                <a:cs typeface="+mn-cs"/>
              </a:defRPr>
            </a:lvl6pPr>
            <a:lvl7pPr marL="2971800" indent="-228600" algn="l" defTabSz="914400" rtl="0" eaLnBrk="0" fontAlgn="base" latinLnBrk="0" hangingPunct="0">
              <a:spcBef>
                <a:spcPct val="20000"/>
              </a:spcBef>
              <a:spcAft>
                <a:spcPct val="0"/>
              </a:spcAft>
              <a:buChar char="»"/>
              <a:defRPr sz="2000" kern="1200">
                <a:solidFill>
                  <a:schemeClr val="tx1"/>
                </a:solidFill>
                <a:latin typeface="Arial" charset="0"/>
                <a:ea typeface="+mn-ea"/>
                <a:cs typeface="+mn-cs"/>
              </a:defRPr>
            </a:lvl7pPr>
            <a:lvl8pPr marL="3429000" indent="-228600" algn="l" defTabSz="914400" rtl="0" eaLnBrk="0" fontAlgn="base" latinLnBrk="0" hangingPunct="0">
              <a:spcBef>
                <a:spcPct val="20000"/>
              </a:spcBef>
              <a:spcAft>
                <a:spcPct val="0"/>
              </a:spcAft>
              <a:buChar char="»"/>
              <a:defRPr sz="2000" kern="1200">
                <a:solidFill>
                  <a:schemeClr val="tx1"/>
                </a:solidFill>
                <a:latin typeface="Arial" charset="0"/>
                <a:ea typeface="+mn-ea"/>
                <a:cs typeface="+mn-cs"/>
              </a:defRPr>
            </a:lvl8pPr>
            <a:lvl9pPr marL="3886200" indent="-228600" algn="l" defTabSz="914400" rtl="0" eaLnBrk="0" fontAlgn="base" latinLnBrk="0" hangingPunct="0">
              <a:spcBef>
                <a:spcPct val="20000"/>
              </a:spcBef>
              <a:spcAft>
                <a:spcPct val="0"/>
              </a:spcAft>
              <a:buChar char="»"/>
              <a:defRPr sz="2000" kern="1200">
                <a:solidFill>
                  <a:schemeClr val="tx1"/>
                </a:solidFill>
                <a:latin typeface="Arial" charset="0"/>
                <a:ea typeface="+mn-ea"/>
                <a:cs typeface="+mn-cs"/>
              </a:defRPr>
            </a:lvl9pPr>
          </a:lstStyle>
          <a:p>
            <a:pPr eaLnBrk="1" hangingPunct="1">
              <a:spcBef>
                <a:spcPct val="0"/>
              </a:spcBef>
              <a:buFontTx/>
              <a:buNone/>
            </a:pPr>
            <a:fld id="{F4E04F7B-22A6-4C27-8E61-244F751AD276}" type="slidenum">
              <a:rPr lang="en-US" altLang="en-US" sz="1200" smtClean="0">
                <a:latin typeface="Verdana" pitchFamily="34" charset="0"/>
                <a:ea typeface="Verdana" pitchFamily="34" charset="0"/>
                <a:cs typeface="Verdana" pitchFamily="34" charset="0"/>
              </a:rPr>
              <a:pPr eaLnBrk="1" hangingPunct="1">
                <a:spcBef>
                  <a:spcPct val="0"/>
                </a:spcBef>
                <a:buFontTx/>
                <a:buNone/>
              </a:pPr>
              <a:t>18</a:t>
            </a:fld>
            <a:endParaRPr lang="en-US" altLang="en-US" sz="1200" dirty="0">
              <a:latin typeface="Verdana" pitchFamily="34" charset="0"/>
              <a:ea typeface="Verdana" pitchFamily="34" charset="0"/>
              <a:cs typeface="Verdana" pitchFamily="34" charset="0"/>
            </a:endParaRPr>
          </a:p>
        </p:txBody>
      </p:sp>
      <p:sp>
        <p:nvSpPr>
          <p:cNvPr id="301" name="TextBox 17">
            <a:extLst>
              <a:ext uri="{FF2B5EF4-FFF2-40B4-BE49-F238E27FC236}">
                <a16:creationId xmlns:a16="http://schemas.microsoft.com/office/drawing/2014/main" id="{B30651AC-AC96-4D53-A451-017C4DE599B6}"/>
              </a:ext>
            </a:extLst>
          </p:cNvPr>
          <p:cNvSpPr txBox="1">
            <a:spLocks noChangeArrowheads="1"/>
          </p:cNvSpPr>
          <p:nvPr/>
        </p:nvSpPr>
        <p:spPr bwMode="auto">
          <a:xfrm>
            <a:off x="736600" y="498752"/>
            <a:ext cx="787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sz="1800" dirty="0">
                <a:solidFill>
                  <a:schemeClr val="bg1"/>
                </a:solidFill>
                <a:latin typeface="Arial" panose="020B0604020202020204" pitchFamily="34" charset="0"/>
                <a:cs typeface="Arial" panose="020B0604020202020204" pitchFamily="34" charset="0"/>
              </a:rPr>
              <a:t>PSSA Accountability</a:t>
            </a:r>
            <a:endParaRPr lang="en-US" altLang="en-US" sz="1800" dirty="0">
              <a:solidFill>
                <a:schemeClr val="bg1"/>
              </a:solidFill>
              <a:latin typeface="Cambria" panose="02040503050406030204" pitchFamily="18" charset="0"/>
              <a:ea typeface="Verdana" pitchFamily="34" charset="0"/>
              <a:cs typeface="Arial" panose="020B0604020202020204" pitchFamily="34" charset="0"/>
            </a:endParaRPr>
          </a:p>
        </p:txBody>
      </p:sp>
    </p:spTree>
    <p:extLst>
      <p:ext uri="{BB962C8B-B14F-4D97-AF65-F5344CB8AC3E}">
        <p14:creationId xmlns:p14="http://schemas.microsoft.com/office/powerpoint/2010/main" val="8616333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4" descr="Education-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58515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Slide Number Placeholder 3"/>
          <p:cNvSpPr>
            <a:spLocks noGrp="1"/>
          </p:cNvSpPr>
          <p:nvPr>
            <p:ph type="sldNum" sz="quarter" idx="12"/>
          </p:nvPr>
        </p:nvSpPr>
        <p:spPr>
          <a:xfrm>
            <a:off x="8610600" y="6400801"/>
            <a:ext cx="381000" cy="304800"/>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EE88B83-00D3-4650-9D1F-E8C0784B92F4}" type="slidenum">
              <a:rPr lang="en-US" altLang="en-US" sz="1200" smtClean="0">
                <a:latin typeface="Verdana" pitchFamily="34" charset="0"/>
                <a:ea typeface="Verdana" pitchFamily="34" charset="0"/>
                <a:cs typeface="Verdana" pitchFamily="34" charset="0"/>
              </a:rPr>
              <a:pPr eaLnBrk="1" hangingPunct="1">
                <a:spcBef>
                  <a:spcPct val="0"/>
                </a:spcBef>
                <a:buFontTx/>
                <a:buNone/>
              </a:pPr>
              <a:t>19</a:t>
            </a:fld>
            <a:endParaRPr lang="en-US" altLang="en-US" sz="1200" dirty="0">
              <a:latin typeface="Verdana" pitchFamily="34" charset="0"/>
              <a:ea typeface="Verdana" pitchFamily="34" charset="0"/>
              <a:cs typeface="Verdana" pitchFamily="34" charset="0"/>
            </a:endParaRPr>
          </a:p>
        </p:txBody>
      </p:sp>
      <p:graphicFrame>
        <p:nvGraphicFramePr>
          <p:cNvPr id="2" name="Diagram 1" descr="Lastly, we would like to discuss the PIMS reports that are produced as a result of the data that you, as the LEA, submit to PIMS.  &#10;"/>
          <p:cNvGraphicFramePr/>
          <p:nvPr>
            <p:extLst>
              <p:ext uri="{D42A27DB-BD31-4B8C-83A1-F6EECF244321}">
                <p14:modId xmlns:p14="http://schemas.microsoft.com/office/powerpoint/2010/main" val="3931882338"/>
              </p:ext>
            </p:extLst>
          </p:nvPr>
        </p:nvGraphicFramePr>
        <p:xfrm>
          <a:off x="457200" y="1396999"/>
          <a:ext cx="8248650" cy="405338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3" name="Title 2"/>
          <p:cNvSpPr>
            <a:spLocks noGrp="1"/>
          </p:cNvSpPr>
          <p:nvPr>
            <p:ph type="title" idx="4294967295"/>
          </p:nvPr>
        </p:nvSpPr>
        <p:spPr>
          <a:xfrm>
            <a:off x="457200" y="1349495"/>
            <a:ext cx="4572000"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sng"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Arial" panose="020B0604020202020204" pitchFamily="34" charset="0"/>
              </a:rPr>
              <a:t>Agenda Reports </a:t>
            </a:r>
          </a:p>
        </p:txBody>
      </p:sp>
      <p:sp>
        <p:nvSpPr>
          <p:cNvPr id="8"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Tree>
    <p:extLst>
      <p:ext uri="{BB962C8B-B14F-4D97-AF65-F5344CB8AC3E}">
        <p14:creationId xmlns:p14="http://schemas.microsoft.com/office/powerpoint/2010/main" val="1282294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4" descr="Education-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58515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Slide Number Placeholder 3"/>
          <p:cNvSpPr>
            <a:spLocks noGrp="1"/>
          </p:cNvSpPr>
          <p:nvPr>
            <p:ph type="sldNum" sz="quarter" idx="12"/>
          </p:nvPr>
        </p:nvSpPr>
        <p:spPr>
          <a:xfrm>
            <a:off x="8686800" y="6400800"/>
            <a:ext cx="304800" cy="307975"/>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EE88B83-00D3-4650-9D1F-E8C0784B92F4}" type="slidenum">
              <a:rPr lang="en-US" altLang="en-US" sz="1200" smtClean="0">
                <a:latin typeface="Verdana" pitchFamily="34" charset="0"/>
                <a:ea typeface="Verdana" pitchFamily="34" charset="0"/>
                <a:cs typeface="Verdana" pitchFamily="34" charset="0"/>
              </a:rPr>
              <a:pPr eaLnBrk="1" hangingPunct="1">
                <a:spcBef>
                  <a:spcPct val="0"/>
                </a:spcBef>
                <a:buFontTx/>
                <a:buNone/>
              </a:pPr>
              <a:t>2</a:t>
            </a:fld>
            <a:endParaRPr lang="en-US" altLang="en-US" sz="1200" dirty="0">
              <a:latin typeface="Verdana" pitchFamily="34" charset="0"/>
              <a:ea typeface="Verdana" pitchFamily="34" charset="0"/>
              <a:cs typeface="Verdana" pitchFamily="34" charset="0"/>
            </a:endParaRPr>
          </a:p>
        </p:txBody>
      </p:sp>
      <p:graphicFrame>
        <p:nvGraphicFramePr>
          <p:cNvPr id="2" name="Diagram 1" descr="&#10;The agenda for today will first cover the timelines and processes for data submission, followed by data collection details.  We will then discuss the deduplication rules and reports that are produced as a result of the data submitted by the LEA.&#10;"/>
          <p:cNvGraphicFramePr/>
          <p:nvPr>
            <p:extLst>
              <p:ext uri="{D42A27DB-BD31-4B8C-83A1-F6EECF244321}">
                <p14:modId xmlns:p14="http://schemas.microsoft.com/office/powerpoint/2010/main" val="1379755742"/>
              </p:ext>
            </p:extLst>
          </p:nvPr>
        </p:nvGraphicFramePr>
        <p:xfrm>
          <a:off x="457200" y="1433015"/>
          <a:ext cx="8248650" cy="405338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3" name="Title 2"/>
          <p:cNvSpPr>
            <a:spLocks noGrp="1"/>
          </p:cNvSpPr>
          <p:nvPr>
            <p:ph type="title" idx="4294967295"/>
          </p:nvPr>
        </p:nvSpPr>
        <p:spPr>
          <a:xfrm>
            <a:off x="457200" y="1396999"/>
            <a:ext cx="3429000"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sng"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Arial" panose="020B0604020202020204" pitchFamily="34" charset="0"/>
              </a:rPr>
              <a:t>Agenda Overview </a:t>
            </a:r>
          </a:p>
        </p:txBody>
      </p:sp>
      <p:sp>
        <p:nvSpPr>
          <p:cNvPr id="8" name="TextBox 17">
            <a:extLst>
              <a:ext uri="{C183D7F6-B498-43B3-948B-1728B52AA6E4}">
                <adec:decorative xmlns:adec="http://schemas.microsoft.com/office/drawing/2017/decorative" val="0"/>
              </a:ext>
            </a:extLst>
          </p:cNvPr>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Tree>
    <p:extLst>
      <p:ext uri="{BB962C8B-B14F-4D97-AF65-F5344CB8AC3E}">
        <p14:creationId xmlns:p14="http://schemas.microsoft.com/office/powerpoint/2010/main" val="9485717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1"/>
          <p:cNvSpPr>
            <a:spLocks noGrp="1"/>
          </p:cNvSpPr>
          <p:nvPr>
            <p:ph type="sldNum" sz="quarter" idx="12"/>
          </p:nvPr>
        </p:nvSpPr>
        <p:spPr bwMode="auto">
          <a:xfrm>
            <a:off x="8610600" y="6400800"/>
            <a:ext cx="381000" cy="307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fld id="{6F91D7DF-6EA7-40D6-B6D2-1FD73025B08C}" type="slidenum">
              <a:rPr lang="en-US" altLang="en-US" sz="1400" smtClean="0">
                <a:latin typeface="Arial" charset="0"/>
              </a:rPr>
              <a:pPr eaLnBrk="1" hangingPunct="1">
                <a:spcBef>
                  <a:spcPct val="0"/>
                </a:spcBef>
                <a:buFontTx/>
                <a:buNone/>
              </a:pPr>
              <a:t>20</a:t>
            </a:fld>
            <a:endParaRPr lang="en-US" altLang="en-US" sz="1400" dirty="0">
              <a:latin typeface="Arial" charset="0"/>
            </a:endParaRPr>
          </a:p>
        </p:txBody>
      </p:sp>
      <p:sp>
        <p:nvSpPr>
          <p:cNvPr id="17430"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dirty="0">
                <a:solidFill>
                  <a:schemeClr val="bg1"/>
                </a:solidFill>
                <a:latin typeface="Verdana" pitchFamily="34" charset="0"/>
                <a:ea typeface="Verdana" pitchFamily="34" charset="0"/>
                <a:cs typeface="Verdana" pitchFamily="34" charset="0"/>
              </a:rPr>
              <a:t>How PIMS Data Affects Precode Labels</a:t>
            </a:r>
          </a:p>
        </p:txBody>
      </p:sp>
      <p:pic>
        <p:nvPicPr>
          <p:cNvPr id="17431" name="Picture 14" descr="Education-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5943600"/>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33" name="TextBox 17"/>
          <p:cNvSpPr txBox="1">
            <a:spLocks noChangeArrowheads="1"/>
          </p:cNvSpPr>
          <p:nvPr/>
        </p:nvSpPr>
        <p:spPr bwMode="auto">
          <a:xfrm>
            <a:off x="736600" y="544513"/>
            <a:ext cx="7874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solidFill>
                  <a:schemeClr val="bg1"/>
                </a:solidFill>
                <a:latin typeface="Verdana" pitchFamily="34" charset="0"/>
                <a:ea typeface="Verdana" pitchFamily="34" charset="0"/>
                <a:cs typeface="Verdana" pitchFamily="34" charset="0"/>
              </a:rPr>
              <a:t>Data Collection for the PSSA Accountability Reporting</a:t>
            </a:r>
          </a:p>
        </p:txBody>
      </p:sp>
      <p:sp>
        <p:nvSpPr>
          <p:cNvPr id="10" name="TextBox 17"/>
          <p:cNvSpPr txBox="1">
            <a:spLocks noChangeArrowheads="1"/>
          </p:cNvSpPr>
          <p:nvPr/>
        </p:nvSpPr>
        <p:spPr bwMode="auto">
          <a:xfrm>
            <a:off x="889000" y="6048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Verdana" pitchFamily="34" charset="0"/>
                <a:ea typeface="Verdana" pitchFamily="34" charset="0"/>
                <a:cs typeface="Verdana" pitchFamily="34" charset="0"/>
              </a:rPr>
              <a:t>Accountability Winter Keystone Exams </a:t>
            </a:r>
          </a:p>
        </p:txBody>
      </p:sp>
      <p:pic>
        <p:nvPicPr>
          <p:cNvPr id="11" name="Picture 15" descr="blue 50%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1062" y="338931"/>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4"/>
          <p:cNvSpPr txBox="1">
            <a:spLocks noGrp="1" noChangeArrowheads="1"/>
          </p:cNvSpPr>
          <p:nvPr>
            <p:ph type="title" idx="4294967295"/>
          </p:nvPr>
        </p:nvSpPr>
        <p:spPr bwMode="auto">
          <a:xfrm>
            <a:off x="508000" y="1219200"/>
            <a:ext cx="81788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0" i="0" u="sng"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Verdana" pitchFamily="34" charset="0"/>
              </a:rPr>
              <a:t>Cognos </a:t>
            </a:r>
            <a:r>
              <a:rPr kumimoji="0" lang="en-US" sz="2400" b="0" i="0" u="sng" strike="noStrike" kern="1200" cap="none" spc="0" normalizeH="0" baseline="0" noProof="0" dirty="0" err="1">
                <a:ln>
                  <a:noFill/>
                </a:ln>
                <a:solidFill>
                  <a:schemeClr val="tx1"/>
                </a:solidFill>
                <a:effectLst/>
                <a:uLnTx/>
                <a:uFillTx/>
                <a:latin typeface="Cambria" panose="02040503050406030204" pitchFamily="18" charset="0"/>
                <a:ea typeface="Verdana" pitchFamily="34" charset="0"/>
                <a:cs typeface="Verdana" pitchFamily="34" charset="0"/>
              </a:rPr>
              <a:t>Presnapshot</a:t>
            </a:r>
            <a:r>
              <a:rPr kumimoji="0" lang="en-US" sz="2400" b="0" i="0" u="sng"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Verdana" pitchFamily="34" charset="0"/>
              </a:rPr>
              <a:t> Reports</a:t>
            </a:r>
          </a:p>
        </p:txBody>
      </p:sp>
      <p:sp>
        <p:nvSpPr>
          <p:cNvPr id="14" name="TextBox 17"/>
          <p:cNvSpPr txBox="1">
            <a:spLocks noChangeArrowheads="1"/>
          </p:cNvSpPr>
          <p:nvPr/>
        </p:nvSpPr>
        <p:spPr bwMode="auto">
          <a:xfrm>
            <a:off x="755431" y="355815"/>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graphicFrame>
        <p:nvGraphicFramePr>
          <p:cNvPr id="2" name="Table 1">
            <a:extLst>
              <a:ext uri="{FF2B5EF4-FFF2-40B4-BE49-F238E27FC236}">
                <a16:creationId xmlns:a16="http://schemas.microsoft.com/office/drawing/2014/main" id="{23ABC321-BDF7-4921-8E07-FC2BFB6EDFF7}"/>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4032475899"/>
              </p:ext>
            </p:extLst>
          </p:nvPr>
        </p:nvGraphicFramePr>
        <p:xfrm>
          <a:off x="558800" y="1719391"/>
          <a:ext cx="8229600" cy="307975"/>
        </p:xfrm>
        <a:graphic>
          <a:graphicData uri="http://schemas.openxmlformats.org/drawingml/2006/table">
            <a:tbl>
              <a:tblPr firstRow="1"/>
              <a:tblGrid>
                <a:gridCol w="8229600">
                  <a:extLst>
                    <a:ext uri="{9D8B030D-6E8A-4147-A177-3AD203B41FA5}">
                      <a16:colId xmlns:a16="http://schemas.microsoft.com/office/drawing/2014/main" val="3050874374"/>
                    </a:ext>
                  </a:extLst>
                </a:gridCol>
              </a:tblGrid>
              <a:tr h="307975">
                <a:tc>
                  <a:txBody>
                    <a:bodyPr/>
                    <a:lstStyle/>
                    <a:p>
                      <a:r>
                        <a:rPr lang="en-US" sz="1400" b="0" dirty="0">
                          <a:solidFill>
                            <a:srgbClr val="336699"/>
                          </a:solidFill>
                          <a:effectLst/>
                          <a:latin typeface="Cambria" panose="02040503050406030204" pitchFamily="18" charset="0"/>
                        </a:rPr>
                        <a:t>\</a:t>
                      </a:r>
                      <a:r>
                        <a:rPr lang="en-US" sz="1400" b="0" dirty="0">
                          <a:solidFill>
                            <a:srgbClr val="0000CC"/>
                          </a:solidFill>
                          <a:effectLst/>
                          <a:latin typeface="Cambria" panose="02040503050406030204" pitchFamily="18" charset="0"/>
                          <a:hlinkClick r:id="rId5"/>
                        </a:rPr>
                        <a:t>Public Folders</a:t>
                      </a:r>
                      <a:r>
                        <a:rPr lang="en-US" sz="1400" b="0" dirty="0">
                          <a:solidFill>
                            <a:srgbClr val="0000CC"/>
                          </a:solidFill>
                          <a:effectLst/>
                          <a:latin typeface="Cambria" panose="02040503050406030204" pitchFamily="18" charset="0"/>
                        </a:rPr>
                        <a:t> ‎&gt; </a:t>
                      </a:r>
                      <a:r>
                        <a:rPr lang="en-US" sz="1400" b="0" dirty="0">
                          <a:solidFill>
                            <a:srgbClr val="0000CC"/>
                          </a:solidFill>
                          <a:effectLst/>
                          <a:latin typeface="Cambria" panose="02040503050406030204" pitchFamily="18" charset="0"/>
                          <a:hlinkClick r:id="rId6"/>
                        </a:rPr>
                        <a:t>eScholar Framework for Cognos - Production</a:t>
                      </a:r>
                      <a:r>
                        <a:rPr lang="en-US" sz="1400" b="0" dirty="0">
                          <a:solidFill>
                            <a:srgbClr val="0000CC"/>
                          </a:solidFill>
                          <a:effectLst/>
                          <a:latin typeface="Cambria" panose="02040503050406030204" pitchFamily="18" charset="0"/>
                        </a:rPr>
                        <a:t> ‎&gt; </a:t>
                      </a:r>
                      <a:r>
                        <a:rPr lang="en-US" sz="1400" b="0" dirty="0">
                          <a:solidFill>
                            <a:srgbClr val="0000CC"/>
                          </a:solidFill>
                          <a:effectLst/>
                          <a:latin typeface="Cambria" panose="02040503050406030204" pitchFamily="18" charset="0"/>
                          <a:hlinkClick r:id="rId7"/>
                        </a:rPr>
                        <a:t>PSSA/Keystone</a:t>
                      </a:r>
                      <a:r>
                        <a:rPr lang="en-US" sz="1400" b="0" dirty="0">
                          <a:solidFill>
                            <a:srgbClr val="0000CC"/>
                          </a:solidFill>
                          <a:effectLst/>
                          <a:latin typeface="Cambria" panose="02040503050406030204" pitchFamily="18" charset="0"/>
                        </a:rPr>
                        <a:t> ‎&gt; </a:t>
                      </a:r>
                      <a:r>
                        <a:rPr lang="en-US" sz="1400" b="1" dirty="0">
                          <a:solidFill>
                            <a:srgbClr val="336699"/>
                          </a:solidFill>
                          <a:effectLst/>
                          <a:highlight>
                            <a:srgbClr val="FFFF00"/>
                          </a:highlight>
                          <a:latin typeface="Cambria" panose="02040503050406030204" pitchFamily="18" charset="0"/>
                        </a:rPr>
                        <a:t>Presnap</a:t>
                      </a:r>
                      <a:r>
                        <a:rPr lang="en-US" sz="1400" b="0" dirty="0">
                          <a:solidFill>
                            <a:srgbClr val="336699"/>
                          </a:solidFill>
                          <a:effectLst/>
                          <a:highlight>
                            <a:srgbClr val="FFFF00"/>
                          </a:highlight>
                          <a:latin typeface="Cambria" panose="02040503050406030204" pitchFamily="18" charset="0"/>
                        </a:rPr>
                        <a:t>‬</a:t>
                      </a:r>
                    </a:p>
                  </a:txBody>
                  <a:tcPr marL="0" marR="0" marT="0" marB="0" anchor="ctr">
                    <a:lnL>
                      <a:noFill/>
                    </a:lnL>
                    <a:lnR>
                      <a:noFill/>
                    </a:lnR>
                    <a:lnT>
                      <a:noFill/>
                    </a:lnT>
                    <a:lnB>
                      <a:noFill/>
                    </a:lnB>
                  </a:tcPr>
                </a:tc>
                <a:extLst>
                  <a:ext uri="{0D108BD9-81ED-4DB2-BD59-A6C34878D82A}">
                    <a16:rowId xmlns:a16="http://schemas.microsoft.com/office/drawing/2014/main" val="4085485204"/>
                  </a:ext>
                </a:extLst>
              </a:tr>
            </a:tbl>
          </a:graphicData>
        </a:graphic>
      </p:graphicFrame>
      <p:sp>
        <p:nvSpPr>
          <p:cNvPr id="4" name="TextBox 3" descr="These presnapshot reports reflect data loaded into Production. They should be run prior to the internal snapshot date.  &#10;~ The Enrollment PRESNAP Subgroup Comparison Report compares all subgroup data from previous year to current year based on the dates selected. &#10;~Run the Keystone/PSSA warnings- Duplicate students reported at other LEAs report to identify students reported at multiple LEAs.&#10;~Keystone/PSSA warnings-Reporting District and District of Residence Differ report should be reviewed for accuracy. &#10;~The Keystone/PSSA warnings-Students at location quad 9- no labels report will display the students who will not receive labels due to the data submitted. &#10;~The Presnap Assessment Subgroup comparison_PSSA Precode report displays like an ACS based on your precode data prior to the internal snapshot being taken.  &#10;&#10;">
            <a:extLst>
              <a:ext uri="{FF2B5EF4-FFF2-40B4-BE49-F238E27FC236}">
                <a16:creationId xmlns:a16="http://schemas.microsoft.com/office/drawing/2014/main" id="{D9A9E9FD-1DDE-4AAB-A691-FEE9DF8C68B9}"/>
              </a:ext>
            </a:extLst>
          </p:cNvPr>
          <p:cNvSpPr txBox="1"/>
          <p:nvPr/>
        </p:nvSpPr>
        <p:spPr>
          <a:xfrm>
            <a:off x="508000" y="2397711"/>
            <a:ext cx="8191938" cy="2031325"/>
          </a:xfrm>
          <a:prstGeom prst="rect">
            <a:avLst/>
          </a:prstGeom>
          <a:noFill/>
        </p:spPr>
        <p:txBody>
          <a:bodyPr wrap="square" rtlCol="0">
            <a:spAutoFit/>
          </a:bodyPr>
          <a:lstStyle/>
          <a:p>
            <a:r>
              <a:rPr lang="en-US" dirty="0">
                <a:latin typeface="Cambria" panose="02040503050406030204" pitchFamily="18" charset="0"/>
              </a:rPr>
              <a:t>Enrollment PRESNAP Subgroup Comparison Report</a:t>
            </a:r>
          </a:p>
          <a:p>
            <a:endParaRPr lang="en-US" dirty="0">
              <a:latin typeface="Cambria" panose="02040503050406030204" pitchFamily="18" charset="0"/>
            </a:endParaRPr>
          </a:p>
          <a:p>
            <a:r>
              <a:rPr lang="en-US" dirty="0">
                <a:latin typeface="Cambria" panose="02040503050406030204" pitchFamily="18" charset="0"/>
              </a:rPr>
              <a:t>Keystone/PSSA warnings- Duplicate students reported at other LEAs</a:t>
            </a:r>
          </a:p>
          <a:p>
            <a:endParaRPr lang="en-US" dirty="0">
              <a:latin typeface="Cambria" panose="02040503050406030204" pitchFamily="18" charset="0"/>
            </a:endParaRPr>
          </a:p>
          <a:p>
            <a:r>
              <a:rPr lang="en-US" dirty="0">
                <a:latin typeface="Cambria" panose="02040503050406030204" pitchFamily="18" charset="0"/>
              </a:rPr>
              <a:t>Keystone/PSSA warnings-Reporting District and District of Residence Differ</a:t>
            </a:r>
          </a:p>
          <a:p>
            <a:endParaRPr lang="en-US" dirty="0">
              <a:latin typeface="Cambria" panose="02040503050406030204" pitchFamily="18" charset="0"/>
            </a:endParaRPr>
          </a:p>
          <a:p>
            <a:r>
              <a:rPr lang="en-US" dirty="0" err="1">
                <a:latin typeface="Cambria" panose="02040503050406030204" pitchFamily="18" charset="0"/>
              </a:rPr>
              <a:t>Presnap</a:t>
            </a:r>
            <a:r>
              <a:rPr lang="en-US" dirty="0">
                <a:latin typeface="Cambria" panose="02040503050406030204" pitchFamily="18" charset="0"/>
              </a:rPr>
              <a:t> Assessment Subgroup </a:t>
            </a:r>
            <a:r>
              <a:rPr lang="en-US" dirty="0" err="1">
                <a:latin typeface="Cambria" panose="02040503050406030204" pitchFamily="18" charset="0"/>
              </a:rPr>
              <a:t>comparison_PSSA</a:t>
            </a:r>
            <a:endParaRPr lang="en-US" dirty="0">
              <a:latin typeface="Cambria" panose="02040503050406030204" pitchFamily="18" charset="0"/>
            </a:endParaRPr>
          </a:p>
        </p:txBody>
      </p:sp>
    </p:spTree>
    <p:extLst>
      <p:ext uri="{BB962C8B-B14F-4D97-AF65-F5344CB8AC3E}">
        <p14:creationId xmlns:p14="http://schemas.microsoft.com/office/powerpoint/2010/main" val="42701525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1"/>
          <p:cNvSpPr>
            <a:spLocks noGrp="1"/>
          </p:cNvSpPr>
          <p:nvPr>
            <p:ph type="sldNum" sz="quarter" idx="12"/>
          </p:nvPr>
        </p:nvSpPr>
        <p:spPr bwMode="auto">
          <a:xfrm>
            <a:off x="8610600" y="6400800"/>
            <a:ext cx="381000" cy="307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fld id="{6F91D7DF-6EA7-40D6-B6D2-1FD73025B08C}" type="slidenum">
              <a:rPr lang="en-US" altLang="en-US" sz="1400" smtClean="0">
                <a:latin typeface="Arial" charset="0"/>
              </a:rPr>
              <a:pPr eaLnBrk="1" hangingPunct="1">
                <a:spcBef>
                  <a:spcPct val="0"/>
                </a:spcBef>
                <a:buFontTx/>
                <a:buNone/>
              </a:pPr>
              <a:t>21</a:t>
            </a:fld>
            <a:endParaRPr lang="en-US" altLang="en-US" sz="1400" dirty="0">
              <a:latin typeface="Arial" charset="0"/>
            </a:endParaRPr>
          </a:p>
        </p:txBody>
      </p:sp>
      <p:sp>
        <p:nvSpPr>
          <p:cNvPr id="17430"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dirty="0">
                <a:solidFill>
                  <a:schemeClr val="bg1"/>
                </a:solidFill>
                <a:latin typeface="Verdana" pitchFamily="34" charset="0"/>
                <a:ea typeface="Verdana" pitchFamily="34" charset="0"/>
                <a:cs typeface="Verdana" pitchFamily="34" charset="0"/>
              </a:rPr>
              <a:t>How PIMS Data Affects Precode Labels</a:t>
            </a:r>
          </a:p>
        </p:txBody>
      </p:sp>
      <p:sp>
        <p:nvSpPr>
          <p:cNvPr id="17433" name="TextBox 17"/>
          <p:cNvSpPr txBox="1">
            <a:spLocks noChangeArrowheads="1"/>
          </p:cNvSpPr>
          <p:nvPr/>
        </p:nvSpPr>
        <p:spPr bwMode="auto">
          <a:xfrm>
            <a:off x="736600" y="544513"/>
            <a:ext cx="7874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solidFill>
                  <a:schemeClr val="bg1"/>
                </a:solidFill>
                <a:latin typeface="Verdana" pitchFamily="34" charset="0"/>
                <a:ea typeface="Verdana" pitchFamily="34" charset="0"/>
                <a:cs typeface="Verdana" pitchFamily="34" charset="0"/>
              </a:rPr>
              <a:t>Data Collection for the PSSA Accountability Reporting</a:t>
            </a:r>
          </a:p>
        </p:txBody>
      </p:sp>
      <p:sp>
        <p:nvSpPr>
          <p:cNvPr id="10" name="TextBox 17"/>
          <p:cNvSpPr txBox="1">
            <a:spLocks noChangeArrowheads="1"/>
          </p:cNvSpPr>
          <p:nvPr/>
        </p:nvSpPr>
        <p:spPr bwMode="auto">
          <a:xfrm>
            <a:off x="889000" y="6048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Verdana" pitchFamily="34" charset="0"/>
                <a:ea typeface="Verdana" pitchFamily="34" charset="0"/>
                <a:cs typeface="Verdana" pitchFamily="34" charset="0"/>
              </a:rPr>
              <a:t>Accountability Winter Keystone Exams </a:t>
            </a:r>
          </a:p>
        </p:txBody>
      </p:sp>
      <p:pic>
        <p:nvPicPr>
          <p:cNvPr id="11"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062" y="338931"/>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4"/>
          <p:cNvSpPr txBox="1">
            <a:spLocks noChangeArrowheads="1"/>
          </p:cNvSpPr>
          <p:nvPr/>
        </p:nvSpPr>
        <p:spPr bwMode="auto">
          <a:xfrm>
            <a:off x="482600" y="4486711"/>
            <a:ext cx="8178800" cy="461665"/>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400" u="sng" dirty="0">
                <a:latin typeface="Cambria" panose="02040503050406030204" pitchFamily="18" charset="0"/>
                <a:ea typeface="Verdana" pitchFamily="34" charset="0"/>
                <a:cs typeface="Verdana" pitchFamily="34" charset="0"/>
              </a:rPr>
              <a:t>Dates needed to run PIMS reports</a:t>
            </a:r>
          </a:p>
        </p:txBody>
      </p:sp>
      <p:sp>
        <p:nvSpPr>
          <p:cNvPr id="14" name="TextBox 17"/>
          <p:cNvSpPr txBox="1">
            <a:spLocks noChangeArrowheads="1"/>
          </p:cNvSpPr>
          <p:nvPr/>
        </p:nvSpPr>
        <p:spPr bwMode="auto">
          <a:xfrm>
            <a:off x="755431" y="355815"/>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graphicFrame>
        <p:nvGraphicFramePr>
          <p:cNvPr id="4" name="Table 3" descr="Flow to get to Snapshot PIMS Reports">
            <a:extLst>
              <a:ext uri="{FF2B5EF4-FFF2-40B4-BE49-F238E27FC236}">
                <a16:creationId xmlns:a16="http://schemas.microsoft.com/office/drawing/2014/main" id="{AFF7A1C0-3CDF-4316-BB89-461717EE8888}"/>
              </a:ext>
            </a:extLst>
          </p:cNvPr>
          <p:cNvGraphicFramePr>
            <a:graphicFrameLocks noGrp="1"/>
          </p:cNvGraphicFramePr>
          <p:nvPr>
            <p:extLst>
              <p:ext uri="{D42A27DB-BD31-4B8C-83A1-F6EECF244321}">
                <p14:modId xmlns:p14="http://schemas.microsoft.com/office/powerpoint/2010/main" val="3513813963"/>
              </p:ext>
            </p:extLst>
          </p:nvPr>
        </p:nvGraphicFramePr>
        <p:xfrm>
          <a:off x="577631" y="1706880"/>
          <a:ext cx="8229600" cy="243840"/>
        </p:xfrm>
        <a:graphic>
          <a:graphicData uri="http://schemas.openxmlformats.org/drawingml/2006/table">
            <a:tbl>
              <a:tblPr firstRow="1"/>
              <a:tblGrid>
                <a:gridCol w="8229600">
                  <a:extLst>
                    <a:ext uri="{9D8B030D-6E8A-4147-A177-3AD203B41FA5}">
                      <a16:colId xmlns:a16="http://schemas.microsoft.com/office/drawing/2014/main" val="903357086"/>
                    </a:ext>
                  </a:extLst>
                </a:gridCol>
              </a:tblGrid>
              <a:tr h="0">
                <a:tc>
                  <a:txBody>
                    <a:bodyPr/>
                    <a:lstStyle/>
                    <a:p>
                      <a:r>
                        <a:rPr lang="en-US" sz="1600" b="0" dirty="0">
                          <a:solidFill>
                            <a:srgbClr val="336699"/>
                          </a:solidFill>
                          <a:effectLst/>
                          <a:latin typeface="Cambria" panose="02040503050406030204" pitchFamily="18" charset="0"/>
                        </a:rPr>
                        <a:t>‪</a:t>
                      </a:r>
                      <a:r>
                        <a:rPr lang="en-US" sz="1600" b="0" dirty="0">
                          <a:solidFill>
                            <a:srgbClr val="0000CC"/>
                          </a:solidFill>
                          <a:effectLst/>
                          <a:latin typeface="Cambria" panose="02040503050406030204" pitchFamily="18" charset="0"/>
                          <a:hlinkClick r:id="rId4"/>
                        </a:rPr>
                        <a:t>Public Folders</a:t>
                      </a:r>
                      <a:r>
                        <a:rPr lang="en-US" sz="1600" b="0" dirty="0">
                          <a:solidFill>
                            <a:srgbClr val="0000CC"/>
                          </a:solidFill>
                          <a:effectLst/>
                          <a:latin typeface="Cambria" panose="02040503050406030204" pitchFamily="18" charset="0"/>
                        </a:rPr>
                        <a:t> ‎&gt; </a:t>
                      </a:r>
                      <a:r>
                        <a:rPr lang="en-US" sz="1600" b="0" dirty="0">
                          <a:solidFill>
                            <a:srgbClr val="0000CC"/>
                          </a:solidFill>
                          <a:effectLst/>
                          <a:latin typeface="Cambria" panose="02040503050406030204" pitchFamily="18" charset="0"/>
                          <a:hlinkClick r:id="rId5"/>
                        </a:rPr>
                        <a:t>eScholar Framework for Cognos - Production</a:t>
                      </a:r>
                      <a:r>
                        <a:rPr lang="en-US" sz="1600" b="0" dirty="0">
                          <a:solidFill>
                            <a:srgbClr val="0000CC"/>
                          </a:solidFill>
                          <a:effectLst/>
                          <a:latin typeface="Cambria" panose="02040503050406030204" pitchFamily="18" charset="0"/>
                        </a:rPr>
                        <a:t> ‎&gt; </a:t>
                      </a:r>
                      <a:r>
                        <a:rPr lang="en-US" sz="1600" b="0" dirty="0">
                          <a:solidFill>
                            <a:srgbClr val="0000CC"/>
                          </a:solidFill>
                          <a:effectLst/>
                          <a:latin typeface="Cambria" panose="02040503050406030204" pitchFamily="18" charset="0"/>
                          <a:hlinkClick r:id="rId6"/>
                        </a:rPr>
                        <a:t>PSSA/Keystone</a:t>
                      </a:r>
                      <a:r>
                        <a:rPr lang="en-US" sz="1600" b="0" dirty="0">
                          <a:solidFill>
                            <a:srgbClr val="0000CC"/>
                          </a:solidFill>
                          <a:effectLst/>
                          <a:latin typeface="Cambria" panose="02040503050406030204" pitchFamily="18" charset="0"/>
                        </a:rPr>
                        <a:t> ‎&gt; </a:t>
                      </a:r>
                      <a:r>
                        <a:rPr lang="en-US" sz="1600" b="1" dirty="0">
                          <a:solidFill>
                            <a:srgbClr val="336699"/>
                          </a:solidFill>
                          <a:effectLst/>
                          <a:highlight>
                            <a:srgbClr val="FFFF00"/>
                          </a:highlight>
                          <a:latin typeface="Cambria" panose="02040503050406030204" pitchFamily="18" charset="0"/>
                        </a:rPr>
                        <a:t>Snapshot</a:t>
                      </a:r>
                      <a:r>
                        <a:rPr lang="en-US" sz="1600" b="0" dirty="0">
                          <a:solidFill>
                            <a:srgbClr val="336699"/>
                          </a:solidFill>
                          <a:effectLst/>
                          <a:latin typeface="Cambria" panose="02040503050406030204" pitchFamily="18" charset="0"/>
                        </a:rPr>
                        <a:t>‬ &gt;</a:t>
                      </a:r>
                    </a:p>
                  </a:txBody>
                  <a:tcPr marL="0" marR="0" marT="0" marB="0" anchor="ctr">
                    <a:lnL>
                      <a:noFill/>
                    </a:lnL>
                    <a:lnR>
                      <a:noFill/>
                    </a:lnR>
                    <a:lnT>
                      <a:noFill/>
                    </a:lnT>
                    <a:lnB>
                      <a:noFill/>
                    </a:lnB>
                  </a:tcPr>
                </a:tc>
                <a:extLst>
                  <a:ext uri="{0D108BD9-81ED-4DB2-BD59-A6C34878D82A}">
                    <a16:rowId xmlns:a16="http://schemas.microsoft.com/office/drawing/2014/main" val="3196310919"/>
                  </a:ext>
                </a:extLst>
              </a:tr>
            </a:tbl>
          </a:graphicData>
        </a:graphic>
      </p:graphicFrame>
      <p:sp>
        <p:nvSpPr>
          <p:cNvPr id="5" name="TextBox 4">
            <a:extLst>
              <a:ext uri="{FF2B5EF4-FFF2-40B4-BE49-F238E27FC236}">
                <a16:creationId xmlns:a16="http://schemas.microsoft.com/office/drawing/2014/main" id="{D5859A37-BA52-45EA-AF0B-E10176835D75}"/>
              </a:ext>
            </a:extLst>
          </p:cNvPr>
          <p:cNvSpPr txBox="1"/>
          <p:nvPr/>
        </p:nvSpPr>
        <p:spPr>
          <a:xfrm>
            <a:off x="508000" y="4948376"/>
            <a:ext cx="7956368" cy="923330"/>
          </a:xfrm>
          <a:prstGeom prst="rect">
            <a:avLst/>
          </a:prstGeom>
          <a:noFill/>
        </p:spPr>
        <p:txBody>
          <a:bodyPr wrap="square" rtlCol="0">
            <a:spAutoFit/>
          </a:bodyPr>
          <a:lstStyle/>
          <a:p>
            <a:r>
              <a:rPr lang="en-US" dirty="0">
                <a:latin typeface="Cambria" panose="02040503050406030204" pitchFamily="18" charset="0"/>
              </a:rPr>
              <a:t>Please reference the Elementary/Secondary Data collection calendar for prior year and current year dates to utilize when running any </a:t>
            </a:r>
            <a:r>
              <a:rPr lang="en-US" dirty="0" err="1">
                <a:latin typeface="Cambria" panose="02040503050406030204" pitchFamily="18" charset="0"/>
              </a:rPr>
              <a:t>Presnap</a:t>
            </a:r>
            <a:r>
              <a:rPr lang="en-US" dirty="0">
                <a:latin typeface="Cambria" panose="02040503050406030204" pitchFamily="18" charset="0"/>
              </a:rPr>
              <a:t> or Snapshot report. </a:t>
            </a:r>
          </a:p>
        </p:txBody>
      </p:sp>
      <p:sp>
        <p:nvSpPr>
          <p:cNvPr id="15" name="TextBox 4">
            <a:extLst>
              <a:ext uri="{FF2B5EF4-FFF2-40B4-BE49-F238E27FC236}">
                <a16:creationId xmlns:a16="http://schemas.microsoft.com/office/drawing/2014/main" id="{BEE3CC37-271C-44CC-8E2A-ECA99C8F6FF6}"/>
              </a:ext>
            </a:extLst>
          </p:cNvPr>
          <p:cNvSpPr txBox="1">
            <a:spLocks noGrp="1" noChangeArrowheads="1"/>
          </p:cNvSpPr>
          <p:nvPr>
            <p:ph type="title" idx="4294967295"/>
          </p:nvPr>
        </p:nvSpPr>
        <p:spPr bwMode="auto">
          <a:xfrm>
            <a:off x="508000" y="1219200"/>
            <a:ext cx="81788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0" i="0" u="sng"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Verdana" pitchFamily="34" charset="0"/>
              </a:rPr>
              <a:t>Cognos Snapshot Reports</a:t>
            </a:r>
          </a:p>
        </p:txBody>
      </p:sp>
      <p:sp>
        <p:nvSpPr>
          <p:cNvPr id="16" name="TextBox 15" descr="All presnapshot reports should be run and verified prior to the internal snapshot. The following snapshot reports reflect data that was included in the internal snapshot.&#10;&#10;The Enrollment Snapshot Subgroup Comparison report compares all subgroup data from previous year to current year based on the dates selected.&#10;The Duplicate Students Reported- Detail- With Other LEA report will display students who were reported by multiple LEAs.  This report can assist with troubleshooting students who may have been removed by the deduplication process.  &#10;The LEA will have to run, verify, and submit the PSSA Assessment Subgroup ACS for precodes.  Please be sure to select the correct internal snapshot date when running this ACS.&#10;&#10;&#10;Please reference the Elementary/Secondary Data collection calendar for prior year and current year dates to utilize when running any Presnap or Snapshot reports.&#10;">
            <a:extLst>
              <a:ext uri="{FF2B5EF4-FFF2-40B4-BE49-F238E27FC236}">
                <a16:creationId xmlns:a16="http://schemas.microsoft.com/office/drawing/2014/main" id="{EA2A74E8-155D-48D2-B61C-C3466D6284D9}"/>
              </a:ext>
            </a:extLst>
          </p:cNvPr>
          <p:cNvSpPr txBox="1"/>
          <p:nvPr/>
        </p:nvSpPr>
        <p:spPr>
          <a:xfrm>
            <a:off x="508000" y="1828800"/>
            <a:ext cx="7228730" cy="1938992"/>
          </a:xfrm>
          <a:prstGeom prst="rect">
            <a:avLst/>
          </a:prstGeom>
          <a:noFill/>
        </p:spPr>
        <p:txBody>
          <a:bodyPr wrap="square" rtlCol="0">
            <a:spAutoFit/>
          </a:bodyPr>
          <a:lstStyle/>
          <a:p>
            <a:br>
              <a:rPr lang="en-US" sz="2000" dirty="0">
                <a:latin typeface="Cambria" panose="02040503050406030204" pitchFamily="18" charset="0"/>
              </a:rPr>
            </a:br>
            <a:r>
              <a:rPr lang="en-US" sz="2000" dirty="0">
                <a:latin typeface="Cambria" panose="02040503050406030204" pitchFamily="18" charset="0"/>
              </a:rPr>
              <a:t>Enrollment Snapshot Subgroup Comparison Report</a:t>
            </a:r>
          </a:p>
          <a:p>
            <a:endParaRPr lang="en-US" sz="2000" dirty="0">
              <a:latin typeface="Cambria" panose="02040503050406030204" pitchFamily="18" charset="0"/>
            </a:endParaRPr>
          </a:p>
          <a:p>
            <a:r>
              <a:rPr lang="en-US" sz="2000" dirty="0">
                <a:latin typeface="Cambria" panose="02040503050406030204" pitchFamily="18" charset="0"/>
              </a:rPr>
              <a:t>Duplicate Students Reported - Details - With Other LEA</a:t>
            </a:r>
          </a:p>
          <a:p>
            <a:endParaRPr lang="en-US" sz="2000" dirty="0">
              <a:latin typeface="Cambria" panose="02040503050406030204" pitchFamily="18" charset="0"/>
            </a:endParaRPr>
          </a:p>
          <a:p>
            <a:r>
              <a:rPr lang="en-US" sz="2000" dirty="0">
                <a:latin typeface="Cambria" panose="02040503050406030204" pitchFamily="18" charset="0"/>
              </a:rPr>
              <a:t>PSSA Assessment Subgroup ACS – Accountability</a:t>
            </a:r>
          </a:p>
        </p:txBody>
      </p:sp>
    </p:spTree>
    <p:extLst>
      <p:ext uri="{BB962C8B-B14F-4D97-AF65-F5344CB8AC3E}">
        <p14:creationId xmlns:p14="http://schemas.microsoft.com/office/powerpoint/2010/main" val="696136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4" descr="Education-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58515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Slide Number Placeholder 3"/>
          <p:cNvSpPr>
            <a:spLocks noGrp="1"/>
          </p:cNvSpPr>
          <p:nvPr>
            <p:ph type="sldNum" sz="quarter" idx="12"/>
          </p:nvPr>
        </p:nvSpPr>
        <p:spPr>
          <a:xfrm>
            <a:off x="8610600" y="6400801"/>
            <a:ext cx="381000" cy="304800"/>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EE88B83-00D3-4650-9D1F-E8C0784B92F4}" type="slidenum">
              <a:rPr lang="en-US" altLang="en-US" sz="1200" smtClean="0">
                <a:latin typeface="Verdana" pitchFamily="34" charset="0"/>
                <a:ea typeface="Verdana" pitchFamily="34" charset="0"/>
                <a:cs typeface="Verdana" pitchFamily="34" charset="0"/>
              </a:rPr>
              <a:pPr eaLnBrk="1" hangingPunct="1">
                <a:spcBef>
                  <a:spcPct val="0"/>
                </a:spcBef>
                <a:buFontTx/>
                <a:buNone/>
              </a:pPr>
              <a:t>22</a:t>
            </a:fld>
            <a:endParaRPr lang="en-US" altLang="en-US" sz="1200" dirty="0">
              <a:latin typeface="Verdana" pitchFamily="34" charset="0"/>
              <a:ea typeface="Verdana" pitchFamily="34" charset="0"/>
              <a:cs typeface="Verdana" pitchFamily="34" charset="0"/>
            </a:endParaRPr>
          </a:p>
        </p:txBody>
      </p:sp>
      <p:sp>
        <p:nvSpPr>
          <p:cNvPr id="9" name="TextBox 4" descr="There are a few resources we would like to point out to you. On PAR’s webpage (of the PDE website), you can find information on Chapter 4: Academic Standards, PA’s ESEA flexibility waiver, the Attribution Map and trainings. There is a link to the Future Ready PA Index website, which contains LEA data that PDE uses to report federal accountability. Lastly, the PIMS webpage is listed. The PIMS calendar, Assessment How-To guide, and the PIMS Manuals can be downloaded from this website. &#10;"/>
          <p:cNvSpPr txBox="1">
            <a:spLocks noChangeArrowheads="1"/>
          </p:cNvSpPr>
          <p:nvPr/>
        </p:nvSpPr>
        <p:spPr bwMode="auto">
          <a:xfrm>
            <a:off x="584200" y="1380118"/>
            <a:ext cx="8178800" cy="3785652"/>
          </a:xfrm>
          <a:prstGeom prst="rect">
            <a:avLst/>
          </a:prstGeom>
          <a:noFill/>
          <a:ln>
            <a:noFill/>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400" u="sng" dirty="0">
                <a:latin typeface="Cambria" panose="02040503050406030204" pitchFamily="18" charset="0"/>
                <a:ea typeface="Verdana" pitchFamily="34" charset="0"/>
                <a:cs typeface="Verdana" pitchFamily="34" charset="0"/>
              </a:rPr>
              <a:t>Resources:</a:t>
            </a:r>
            <a:endParaRPr lang="en-US" sz="2400" dirty="0">
              <a:latin typeface="Cambria" panose="02040503050406030204" pitchFamily="18" charset="0"/>
              <a:ea typeface="Verdana" panose="020B0604030504040204" pitchFamily="34" charset="0"/>
              <a:cs typeface="Verdana" panose="020B0604030504040204" pitchFamily="34" charset="0"/>
            </a:endParaRPr>
          </a:p>
          <a:p>
            <a:pPr marL="342900" indent="-342900">
              <a:buFont typeface="Wingdings" panose="05000000000000000000" pitchFamily="2" charset="2"/>
              <a:buChar char="§"/>
              <a:defRPr/>
            </a:pPr>
            <a:r>
              <a:rPr lang="en-US" sz="2400" dirty="0">
                <a:latin typeface="Cambria" panose="02040503050406030204" pitchFamily="18" charset="0"/>
                <a:ea typeface="Verdana" panose="020B0604030504040204" pitchFamily="34" charset="0"/>
                <a:cs typeface="Verdana" panose="020B0604030504040204" pitchFamily="34" charset="0"/>
              </a:rPr>
              <a:t>Division of Assessment and Accountability: </a:t>
            </a:r>
            <a:r>
              <a:rPr lang="en-US" sz="2400" dirty="0">
                <a:latin typeface="Cambria" panose="02040503050406030204" pitchFamily="18" charset="0"/>
                <a:ea typeface="Verdana" panose="020B0604030504040204" pitchFamily="34" charset="0"/>
                <a:cs typeface="Verdana" panose="020B0604030504040204" pitchFamily="34" charset="0"/>
                <a:hlinkClick r:id="rId5"/>
              </a:rPr>
              <a:t>www.education.pa.gov/pas</a:t>
            </a:r>
            <a:r>
              <a:rPr lang="en-US" sz="2400" dirty="0">
                <a:latin typeface="Cambria" panose="02040503050406030204" pitchFamily="18" charset="0"/>
                <a:ea typeface="Verdana" panose="020B0604030504040204" pitchFamily="34" charset="0"/>
                <a:cs typeface="Verdana" panose="020B0604030504040204" pitchFamily="34" charset="0"/>
              </a:rPr>
              <a:t> </a:t>
            </a:r>
          </a:p>
          <a:p>
            <a:pPr>
              <a:defRPr/>
            </a:pPr>
            <a:endParaRPr lang="en-US" sz="2400" dirty="0">
              <a:latin typeface="Cambria" panose="02040503050406030204" pitchFamily="18" charset="0"/>
              <a:ea typeface="Verdana" panose="020B0604030504040204" pitchFamily="34" charset="0"/>
              <a:cs typeface="Verdana" panose="020B0604030504040204" pitchFamily="34" charset="0"/>
            </a:endParaRPr>
          </a:p>
          <a:p>
            <a:pPr marL="342900" indent="-342900">
              <a:buFont typeface="Wingdings" panose="05000000000000000000" pitchFamily="2" charset="2"/>
              <a:buChar char="§"/>
              <a:defRPr/>
            </a:pPr>
            <a:r>
              <a:rPr lang="en-US" sz="2400" dirty="0">
                <a:latin typeface="Cambria" panose="02040503050406030204" pitchFamily="18" charset="0"/>
                <a:ea typeface="Verdana" panose="020B0604030504040204" pitchFamily="34" charset="0"/>
                <a:cs typeface="Verdana" panose="020B0604030504040204" pitchFamily="34" charset="0"/>
              </a:rPr>
              <a:t>Future Ready PA Index:</a:t>
            </a:r>
          </a:p>
          <a:p>
            <a:pPr>
              <a:defRPr/>
            </a:pPr>
            <a:r>
              <a:rPr lang="en-US" sz="2400" dirty="0">
                <a:latin typeface="Cambria" panose="02040503050406030204" pitchFamily="18" charset="0"/>
                <a:ea typeface="Verdana" panose="020B0604030504040204" pitchFamily="34" charset="0"/>
                <a:cs typeface="Verdana" panose="020B0604030504040204" pitchFamily="34" charset="0"/>
                <a:hlinkClick r:id="rId6"/>
              </a:rPr>
              <a:t>https://www.education.pa.gov/K-12/ESSA/FutureReady</a:t>
            </a:r>
            <a:r>
              <a:rPr lang="en-US" sz="2400" dirty="0">
                <a:latin typeface="Cambria" panose="02040503050406030204" pitchFamily="18" charset="0"/>
                <a:ea typeface="Verdana" panose="020B0604030504040204" pitchFamily="34" charset="0"/>
                <a:cs typeface="Verdana" panose="020B0604030504040204" pitchFamily="34" charset="0"/>
              </a:rPr>
              <a:t> </a:t>
            </a:r>
          </a:p>
          <a:p>
            <a:pPr>
              <a:defRPr/>
            </a:pPr>
            <a:endParaRPr lang="en-US" sz="2400" dirty="0">
              <a:latin typeface="Cambria" panose="02040503050406030204" pitchFamily="18" charset="0"/>
              <a:ea typeface="Verdana" panose="020B0604030504040204" pitchFamily="34" charset="0"/>
              <a:cs typeface="Verdana" panose="020B0604030504040204" pitchFamily="34" charset="0"/>
            </a:endParaRPr>
          </a:p>
          <a:p>
            <a:pPr marL="342900" indent="-342900">
              <a:buFont typeface="Wingdings" panose="05000000000000000000" pitchFamily="2" charset="2"/>
              <a:buChar char="§"/>
              <a:defRPr/>
            </a:pPr>
            <a:r>
              <a:rPr lang="en-US" sz="2400" dirty="0">
                <a:latin typeface="Cambria" panose="02040503050406030204" pitchFamily="18" charset="0"/>
                <a:ea typeface="Verdana" panose="020B0604030504040204" pitchFamily="34" charset="0"/>
                <a:cs typeface="Verdana" panose="020B0604030504040204" pitchFamily="34" charset="0"/>
              </a:rPr>
              <a:t>Pennsylvania Information Management System (PIMS):</a:t>
            </a:r>
          </a:p>
          <a:p>
            <a:pPr>
              <a:defRPr/>
            </a:pPr>
            <a:r>
              <a:rPr lang="en-US" sz="2400" dirty="0">
                <a:latin typeface="Cambria" panose="02040503050406030204" pitchFamily="18" charset="0"/>
                <a:ea typeface="Verdana" panose="020B0604030504040204" pitchFamily="34" charset="0"/>
                <a:cs typeface="Verdana" panose="020B0604030504040204" pitchFamily="34" charset="0"/>
                <a:hlinkClick r:id="rId7"/>
              </a:rPr>
              <a:t>https://www.education.pa.gov/DataAndReporting/PIMS</a:t>
            </a:r>
            <a:endParaRPr lang="en-US" sz="2400" dirty="0">
              <a:latin typeface="Cambria" panose="02040503050406030204" pitchFamily="18" charset="0"/>
              <a:ea typeface="Verdana" panose="020B0604030504040204" pitchFamily="34" charset="0"/>
              <a:cs typeface="Verdana" panose="020B0604030504040204" pitchFamily="34" charset="0"/>
            </a:endParaRPr>
          </a:p>
          <a:p>
            <a:pPr marL="342900" indent="-342900">
              <a:buFont typeface="Wingdings" panose="05000000000000000000" pitchFamily="2" charset="2"/>
              <a:buChar char="§"/>
              <a:defRPr/>
            </a:pPr>
            <a:endParaRPr lang="en-US" sz="2400" dirty="0">
              <a:latin typeface="Cambria" panose="02040503050406030204" pitchFamily="18" charset="0"/>
              <a:ea typeface="Verdana" panose="020B0604030504040204" pitchFamily="34" charset="0"/>
              <a:cs typeface="Verdana" panose="020B0604030504040204" pitchFamily="34" charset="0"/>
            </a:endParaRPr>
          </a:p>
        </p:txBody>
      </p:sp>
      <p:sp>
        <p:nvSpPr>
          <p:cNvPr id="7"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
        <p:nvSpPr>
          <p:cNvPr id="2" name="Title 1">
            <a:extLst>
              <a:ext uri="{FF2B5EF4-FFF2-40B4-BE49-F238E27FC236}">
                <a16:creationId xmlns:a16="http://schemas.microsoft.com/office/drawing/2014/main" id="{3FC7F787-745E-4BC1-9EB3-6352D151FB4B}"/>
              </a:ext>
            </a:extLst>
          </p:cNvPr>
          <p:cNvSpPr>
            <a:spLocks noGrp="1"/>
          </p:cNvSpPr>
          <p:nvPr>
            <p:ph type="ctrTitle"/>
          </p:nvPr>
        </p:nvSpPr>
        <p:spPr>
          <a:xfrm>
            <a:off x="685800" y="-1470025"/>
            <a:ext cx="7772400" cy="1470025"/>
          </a:xfrm>
        </p:spPr>
        <p:txBody>
          <a:bodyPr vert="horz" lIns="91440" tIns="45720" rIns="91440" bIns="45720" rtlCol="0" anchor="b">
            <a:normAutofit/>
          </a:bodyPr>
          <a:lstStyle/>
          <a:p>
            <a:r>
              <a:rPr lang="en-US" dirty="0"/>
              <a:t>Resources</a:t>
            </a:r>
          </a:p>
        </p:txBody>
      </p:sp>
    </p:spTree>
    <p:extLst>
      <p:ext uri="{BB962C8B-B14F-4D97-AF65-F5344CB8AC3E}">
        <p14:creationId xmlns:p14="http://schemas.microsoft.com/office/powerpoint/2010/main" val="575614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14" descr="Education-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5070" y="6085522"/>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Slide Number Placeholder 3"/>
          <p:cNvSpPr>
            <a:spLocks noGrp="1"/>
          </p:cNvSpPr>
          <p:nvPr>
            <p:ph type="sldNum" sz="quarter" idx="12"/>
          </p:nvPr>
        </p:nvSpPr>
        <p:spPr>
          <a:xfrm>
            <a:off x="8610600" y="6400800"/>
            <a:ext cx="381000" cy="307975"/>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4E04F7B-22A6-4C27-8E61-244F751AD276}" type="slidenum">
              <a:rPr lang="en-US" altLang="en-US" sz="1200" smtClean="0">
                <a:latin typeface="Verdana" pitchFamily="34" charset="0"/>
                <a:ea typeface="Verdana" pitchFamily="34" charset="0"/>
                <a:cs typeface="Verdana" pitchFamily="34" charset="0"/>
              </a:rPr>
              <a:pPr eaLnBrk="1" hangingPunct="1">
                <a:spcBef>
                  <a:spcPct val="0"/>
                </a:spcBef>
                <a:buFontTx/>
                <a:buNone/>
              </a:pPr>
              <a:t>23</a:t>
            </a:fld>
            <a:endParaRPr lang="en-US" altLang="en-US" sz="1200" dirty="0">
              <a:latin typeface="Verdana" pitchFamily="34" charset="0"/>
              <a:ea typeface="Verdana" pitchFamily="34" charset="0"/>
              <a:cs typeface="Verdana" pitchFamily="34" charset="0"/>
            </a:endParaRPr>
          </a:p>
        </p:txBody>
      </p:sp>
      <p:pic>
        <p:nvPicPr>
          <p:cNvPr id="9" name="Picture 15" descr="blue 50%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idx="4294967295"/>
          </p:nvPr>
        </p:nvSpPr>
        <p:spPr>
          <a:xfrm>
            <a:off x="457200" y="1219200"/>
            <a:ext cx="411480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0" i="0" u="sng"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Verdana" pitchFamily="34" charset="0"/>
              </a:rPr>
              <a:t>Contact Information</a:t>
            </a:r>
          </a:p>
        </p:txBody>
      </p:sp>
      <p:graphicFrame>
        <p:nvGraphicFramePr>
          <p:cNvPr id="5" name="Diagram 4" descr="A list of contacts are provided if you have questions or need clarification. &#10;&#10;The Division of Assessment and Accountability can be reached at Ra-pas@pa.gov&#10;&#10;Please call 800-661-2423 to get assistance from the PIMS Application Support Desk.&#10;&#10;Lastly, the Office of Data Quality can be emailed at ra-DDQDataCollection@pa.gov&#10;&#10;Thank you for reviewing this webinar for Keystone Exams -Precodes. &#10;"/>
          <p:cNvGraphicFramePr/>
          <p:nvPr>
            <p:extLst>
              <p:ext uri="{D42A27DB-BD31-4B8C-83A1-F6EECF244321}">
                <p14:modId xmlns:p14="http://schemas.microsoft.com/office/powerpoint/2010/main" val="1812407483"/>
              </p:ext>
            </p:extLst>
          </p:nvPr>
        </p:nvGraphicFramePr>
        <p:xfrm>
          <a:off x="381000" y="1752600"/>
          <a:ext cx="8229600" cy="41402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8"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Tree>
    <p:extLst>
      <p:ext uri="{BB962C8B-B14F-4D97-AF65-F5344CB8AC3E}">
        <p14:creationId xmlns:p14="http://schemas.microsoft.com/office/powerpoint/2010/main" val="20086880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4" descr="Education-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58515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Slide Number Placeholder 3"/>
          <p:cNvSpPr>
            <a:spLocks noGrp="1"/>
          </p:cNvSpPr>
          <p:nvPr>
            <p:ph type="sldNum" sz="quarter" idx="12"/>
          </p:nvPr>
        </p:nvSpPr>
        <p:spPr>
          <a:xfrm>
            <a:off x="8534400" y="6400801"/>
            <a:ext cx="457200" cy="304800"/>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71734C62-C519-4237-B938-0B85043306A1}" type="slidenum">
              <a:rPr lang="en-US" altLang="en-US" sz="1200" smtClean="0">
                <a:latin typeface="Verdana" pitchFamily="34" charset="0"/>
                <a:ea typeface="Verdana" pitchFamily="34" charset="0"/>
                <a:cs typeface="Verdana" pitchFamily="34" charset="0"/>
              </a:rPr>
              <a:pPr eaLnBrk="1" hangingPunct="1">
                <a:spcBef>
                  <a:spcPct val="0"/>
                </a:spcBef>
                <a:buFontTx/>
                <a:buNone/>
              </a:pPr>
              <a:t>24</a:t>
            </a:fld>
            <a:endParaRPr lang="en-US" altLang="en-US" sz="1200" dirty="0">
              <a:latin typeface="Verdana" pitchFamily="34" charset="0"/>
              <a:ea typeface="Verdana" pitchFamily="34" charset="0"/>
              <a:cs typeface="Verdana" pitchFamily="34" charset="0"/>
            </a:endParaRPr>
          </a:p>
        </p:txBody>
      </p:sp>
      <p:sp>
        <p:nvSpPr>
          <p:cNvPr id="4101" name="TextBox 6"/>
          <p:cNvSpPr txBox="1">
            <a:spLocks noChangeArrowheads="1"/>
          </p:cNvSpPr>
          <p:nvPr/>
        </p:nvSpPr>
        <p:spPr bwMode="auto">
          <a:xfrm>
            <a:off x="476250" y="2430463"/>
            <a:ext cx="8229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000" dirty="0">
                <a:solidFill>
                  <a:srgbClr val="000000"/>
                </a:solidFill>
                <a:latin typeface="Cambria" panose="02040503050406030204" pitchFamily="18" charset="0"/>
                <a:ea typeface="Verdana" pitchFamily="34" charset="0"/>
                <a:cs typeface="Verdana" pitchFamily="34" charset="0"/>
              </a:rPr>
              <a:t>For more information on </a:t>
            </a:r>
            <a:r>
              <a:rPr lang="en-US" altLang="en-US" sz="2000" i="1" dirty="0">
                <a:solidFill>
                  <a:srgbClr val="000000"/>
                </a:solidFill>
                <a:latin typeface="Cambria" panose="02040503050406030204" pitchFamily="18" charset="0"/>
                <a:ea typeface="Verdana" pitchFamily="34" charset="0"/>
                <a:cs typeface="Verdana" pitchFamily="34" charset="0"/>
              </a:rPr>
              <a:t>PSSA</a:t>
            </a:r>
            <a:r>
              <a:rPr lang="en-US" altLang="en-US" sz="2000" i="1" dirty="0">
                <a:latin typeface="Cambria" panose="02040503050406030204" pitchFamily="18" charset="0"/>
                <a:ea typeface="Verdana" pitchFamily="34" charset="0"/>
                <a:cs typeface="Verdana" pitchFamily="34" charset="0"/>
              </a:rPr>
              <a:t> Exams-Accountability </a:t>
            </a:r>
            <a:r>
              <a:rPr lang="en-US" altLang="en-US" sz="2000" dirty="0">
                <a:solidFill>
                  <a:srgbClr val="000000"/>
                </a:solidFill>
                <a:latin typeface="Cambria" panose="02040503050406030204" pitchFamily="18" charset="0"/>
                <a:ea typeface="Verdana" pitchFamily="34" charset="0"/>
                <a:cs typeface="Verdana" pitchFamily="34" charset="0"/>
              </a:rPr>
              <a:t>please </a:t>
            </a:r>
            <a:r>
              <a:rPr lang="en-US" altLang="en-US" sz="2000">
                <a:solidFill>
                  <a:srgbClr val="000000"/>
                </a:solidFill>
                <a:latin typeface="Cambria" panose="02040503050406030204" pitchFamily="18" charset="0"/>
                <a:ea typeface="Verdana" pitchFamily="34" charset="0"/>
                <a:cs typeface="Verdana" pitchFamily="34" charset="0"/>
              </a:rPr>
              <a:t>visit </a:t>
            </a:r>
          </a:p>
          <a:p>
            <a:pPr algn="ctr" eaLnBrk="1" hangingPunct="1">
              <a:spcBef>
                <a:spcPct val="0"/>
              </a:spcBef>
              <a:buFontTx/>
              <a:buNone/>
            </a:pPr>
            <a:r>
              <a:rPr lang="en-US" altLang="en-US" sz="2000">
                <a:solidFill>
                  <a:srgbClr val="000000"/>
                </a:solidFill>
                <a:latin typeface="Cambria" panose="02040503050406030204" pitchFamily="18" charset="0"/>
                <a:ea typeface="Verdana" pitchFamily="34" charset="0"/>
                <a:cs typeface="Verdana" pitchFamily="34" charset="0"/>
              </a:rPr>
              <a:t>PDE’s </a:t>
            </a:r>
            <a:r>
              <a:rPr lang="en-US" altLang="en-US" sz="2000" dirty="0">
                <a:solidFill>
                  <a:srgbClr val="000000"/>
                </a:solidFill>
                <a:latin typeface="Cambria" panose="02040503050406030204" pitchFamily="18" charset="0"/>
                <a:ea typeface="Verdana" pitchFamily="34" charset="0"/>
                <a:cs typeface="Verdana" pitchFamily="34" charset="0"/>
              </a:rPr>
              <a:t>website at </a:t>
            </a:r>
            <a:r>
              <a:rPr lang="en-US" altLang="en-US" sz="2000" u="sng" dirty="0">
                <a:solidFill>
                  <a:srgbClr val="0000FF"/>
                </a:solidFill>
                <a:latin typeface="Cambria" panose="02040503050406030204" pitchFamily="18" charset="0"/>
                <a:ea typeface="Verdana" pitchFamily="34" charset="0"/>
                <a:cs typeface="Verdana" pitchFamily="34" charset="0"/>
                <a:hlinkClick r:id="rId5"/>
              </a:rPr>
              <a:t>www.education.pa.gov</a:t>
            </a:r>
            <a:r>
              <a:rPr lang="en-US" altLang="en-US" sz="2000" dirty="0">
                <a:solidFill>
                  <a:srgbClr val="000000"/>
                </a:solidFill>
                <a:latin typeface="Cambria" panose="02040503050406030204" pitchFamily="18" charset="0"/>
                <a:ea typeface="Verdana" pitchFamily="34" charset="0"/>
                <a:cs typeface="Verdana" pitchFamily="34" charset="0"/>
              </a:rPr>
              <a:t>. </a:t>
            </a:r>
            <a:endParaRPr lang="en-US" altLang="en-US" sz="1800" dirty="0">
              <a:solidFill>
                <a:srgbClr val="000000"/>
              </a:solidFill>
              <a:latin typeface="Cambria" panose="02040503050406030204" pitchFamily="18" charset="0"/>
              <a:ea typeface="Verdana" pitchFamily="34" charset="0"/>
              <a:cs typeface="Verdana" pitchFamily="34" charset="0"/>
            </a:endParaRPr>
          </a:p>
        </p:txBody>
      </p:sp>
      <p:sp>
        <p:nvSpPr>
          <p:cNvPr id="4102" name="TextBox 9"/>
          <p:cNvSpPr txBox="1">
            <a:spLocks noChangeArrowheads="1"/>
          </p:cNvSpPr>
          <p:nvPr/>
        </p:nvSpPr>
        <p:spPr bwMode="auto">
          <a:xfrm>
            <a:off x="457200" y="4343400"/>
            <a:ext cx="82296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sz="1600" i="1" dirty="0"/>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altLang="en-US" sz="1400" i="1" dirty="0">
              <a:solidFill>
                <a:srgbClr val="000000"/>
              </a:solidFill>
              <a:latin typeface="Cambria" panose="02040503050406030204" pitchFamily="18" charset="0"/>
              <a:ea typeface="Verdana" pitchFamily="34" charset="0"/>
              <a:cs typeface="Verdana" pitchFamily="34" charset="0"/>
            </a:endParaRPr>
          </a:p>
        </p:txBody>
      </p:sp>
      <p:sp>
        <p:nvSpPr>
          <p:cNvPr id="2" name="Title 1">
            <a:extLst>
              <a:ext uri="{FF2B5EF4-FFF2-40B4-BE49-F238E27FC236}">
                <a16:creationId xmlns:a16="http://schemas.microsoft.com/office/drawing/2014/main" id="{E6CD10C8-D368-4D0D-9C3B-0838720FD379}"/>
              </a:ext>
            </a:extLst>
          </p:cNvPr>
          <p:cNvSpPr>
            <a:spLocks noGrp="1"/>
          </p:cNvSpPr>
          <p:nvPr>
            <p:ph type="ctrTitle"/>
          </p:nvPr>
        </p:nvSpPr>
        <p:spPr>
          <a:xfrm>
            <a:off x="685800" y="-1470025"/>
            <a:ext cx="7772400" cy="1470025"/>
          </a:xfrm>
        </p:spPr>
        <p:txBody>
          <a:bodyPr vert="horz" lIns="91440" tIns="45720" rIns="91440" bIns="45720" rtlCol="0" anchor="b">
            <a:normAutofit/>
          </a:bodyPr>
          <a:lstStyle/>
          <a:p>
            <a:r>
              <a:rPr lang="en-US" dirty="0"/>
              <a:t>For more information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4" descr="Education-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50133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a:extLst>
              <a:ext uri="{FF2B5EF4-FFF2-40B4-BE49-F238E27FC236}">
                <a16:creationId xmlns:a16="http://schemas.microsoft.com/office/drawing/2014/main" id="{0682C58E-2136-4359-B098-5CF28D803FED}"/>
              </a:ext>
            </a:extLst>
          </p:cNvPr>
          <p:cNvSpPr>
            <a:spLocks noGrp="1"/>
          </p:cNvSpPr>
          <p:nvPr>
            <p:ph type="ctrTitle"/>
          </p:nvPr>
        </p:nvSpPr>
        <p:spPr>
          <a:xfrm>
            <a:off x="-4324350" y="2667000"/>
            <a:ext cx="4076699" cy="1239335"/>
          </a:xfrm>
        </p:spPr>
        <p:txBody>
          <a:bodyPr>
            <a:normAutofit/>
          </a:bodyPr>
          <a:lstStyle/>
          <a:p>
            <a:r>
              <a:rPr lang="en-US" sz="1000" dirty="0"/>
              <a:t>Who Submits Data </a:t>
            </a:r>
          </a:p>
        </p:txBody>
      </p:sp>
      <p:sp>
        <p:nvSpPr>
          <p:cNvPr id="3076" name="Slide Number Placeholder 3"/>
          <p:cNvSpPr>
            <a:spLocks noGrp="1"/>
          </p:cNvSpPr>
          <p:nvPr>
            <p:ph type="sldNum" sz="quarter" idx="12"/>
          </p:nvPr>
        </p:nvSpPr>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fld id="{CEE88B83-00D3-4650-9D1F-E8C0784B92F4}" type="slidenum">
              <a:rPr lang="en-US" altLang="en-US" smtClean="0"/>
              <a:pPr/>
              <a:t>3</a:t>
            </a:fld>
            <a:endParaRPr lang="en-US" altLang="en-US" dirty="0"/>
          </a:p>
        </p:txBody>
      </p:sp>
      <p:sp>
        <p:nvSpPr>
          <p:cNvPr id="8" name="TextBox 17"/>
          <p:cNvSpPr txBox="1">
            <a:spLocks noChangeArrowheads="1"/>
          </p:cNvSpPr>
          <p:nvPr/>
        </p:nvSpPr>
        <p:spPr bwMode="auto">
          <a:xfrm>
            <a:off x="831850" y="440356"/>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
        <p:nvSpPr>
          <p:cNvPr id="10" name="Slide Number Placeholder 3">
            <a:extLst>
              <a:ext uri="{FF2B5EF4-FFF2-40B4-BE49-F238E27FC236}">
                <a16:creationId xmlns:a16="http://schemas.microsoft.com/office/drawing/2014/main" id="{E84230E6-AB1F-47B0-A8C5-853DF79CBCF2}"/>
              </a:ext>
            </a:extLst>
          </p:cNvPr>
          <p:cNvSpPr txBox="1">
            <a:spLocks/>
          </p:cNvSpPr>
          <p:nvPr/>
        </p:nvSpPr>
        <p:spPr>
          <a:xfrm>
            <a:off x="8686800" y="5562600"/>
            <a:ext cx="304800" cy="307975"/>
          </a:xfrm>
          <a:prstGeom prst="rect">
            <a:avLst/>
          </a:prstGeom>
          <a:noFill/>
        </p:spPr>
        <p:txBody>
          <a:bodyPr vert="horz" lIns="91440" tIns="45720" rIns="91440" bIns="45720" rtlCol="0" anchor="ctr"/>
          <a:lstStyle>
            <a:defPPr>
              <a:defRPr lang="en-US"/>
            </a:defPPr>
            <a:lvl1pPr algn="r" rtl="0" eaLnBrk="0" fontAlgn="base" hangingPunct="0">
              <a:spcBef>
                <a:spcPct val="20000"/>
              </a:spcBef>
              <a:spcAft>
                <a:spcPct val="0"/>
              </a:spcAft>
              <a:buChar char="•"/>
              <a:defRPr sz="3200" kern="1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Arial" charset="0"/>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Arial" charset="0"/>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charset="0"/>
                <a:ea typeface="+mn-ea"/>
                <a:cs typeface="+mn-cs"/>
              </a:defRPr>
            </a:lvl5pPr>
            <a:lvl6pPr marL="2514600" indent="-228600" algn="l" defTabSz="914400" rtl="0" eaLnBrk="0" fontAlgn="base" latinLnBrk="0" hangingPunct="0">
              <a:spcBef>
                <a:spcPct val="20000"/>
              </a:spcBef>
              <a:spcAft>
                <a:spcPct val="0"/>
              </a:spcAft>
              <a:buChar char="»"/>
              <a:defRPr sz="2000" kern="1200">
                <a:solidFill>
                  <a:schemeClr val="tx1"/>
                </a:solidFill>
                <a:latin typeface="Arial" charset="0"/>
                <a:ea typeface="+mn-ea"/>
                <a:cs typeface="+mn-cs"/>
              </a:defRPr>
            </a:lvl6pPr>
            <a:lvl7pPr marL="2971800" indent="-228600" algn="l" defTabSz="914400" rtl="0" eaLnBrk="0" fontAlgn="base" latinLnBrk="0" hangingPunct="0">
              <a:spcBef>
                <a:spcPct val="20000"/>
              </a:spcBef>
              <a:spcAft>
                <a:spcPct val="0"/>
              </a:spcAft>
              <a:buChar char="»"/>
              <a:defRPr sz="2000" kern="1200">
                <a:solidFill>
                  <a:schemeClr val="tx1"/>
                </a:solidFill>
                <a:latin typeface="Arial" charset="0"/>
                <a:ea typeface="+mn-ea"/>
                <a:cs typeface="+mn-cs"/>
              </a:defRPr>
            </a:lvl7pPr>
            <a:lvl8pPr marL="3429000" indent="-228600" algn="l" defTabSz="914400" rtl="0" eaLnBrk="0" fontAlgn="base" latinLnBrk="0" hangingPunct="0">
              <a:spcBef>
                <a:spcPct val="20000"/>
              </a:spcBef>
              <a:spcAft>
                <a:spcPct val="0"/>
              </a:spcAft>
              <a:buChar char="»"/>
              <a:defRPr sz="2000" kern="1200">
                <a:solidFill>
                  <a:schemeClr val="tx1"/>
                </a:solidFill>
                <a:latin typeface="Arial" charset="0"/>
                <a:ea typeface="+mn-ea"/>
                <a:cs typeface="+mn-cs"/>
              </a:defRPr>
            </a:lvl8pPr>
            <a:lvl9pPr marL="3886200" indent="-228600" algn="l" defTabSz="914400" rtl="0" eaLnBrk="0" fontAlgn="base" latinLnBrk="0" hangingPunct="0">
              <a:spcBef>
                <a:spcPct val="20000"/>
              </a:spcBef>
              <a:spcAft>
                <a:spcPct val="0"/>
              </a:spcAft>
              <a:buChar char="»"/>
              <a:defRPr sz="2000" kern="1200">
                <a:solidFill>
                  <a:schemeClr val="tx1"/>
                </a:solidFill>
                <a:latin typeface="Arial" charset="0"/>
                <a:ea typeface="+mn-ea"/>
                <a:cs typeface="+mn-cs"/>
              </a:defRPr>
            </a:lvl9pPr>
          </a:lstStyle>
          <a:p>
            <a:pPr eaLnBrk="1" hangingPunct="1">
              <a:spcBef>
                <a:spcPct val="0"/>
              </a:spcBef>
              <a:buFontTx/>
              <a:buNone/>
            </a:pPr>
            <a:fld id="{CEE88B83-00D3-4650-9D1F-E8C0784B92F4}" type="slidenum">
              <a:rPr lang="en-US" altLang="en-US" sz="1200" smtClean="0">
                <a:latin typeface="Verdana" pitchFamily="34" charset="0"/>
                <a:ea typeface="Verdana" pitchFamily="34" charset="0"/>
                <a:cs typeface="Verdana" pitchFamily="34" charset="0"/>
              </a:rPr>
              <a:pPr eaLnBrk="1" hangingPunct="1">
                <a:spcBef>
                  <a:spcPct val="0"/>
                </a:spcBef>
                <a:buFontTx/>
                <a:buNone/>
              </a:pPr>
              <a:t>3</a:t>
            </a:fld>
            <a:endParaRPr lang="en-US" altLang="en-US" sz="1200" dirty="0">
              <a:latin typeface="Verdana" pitchFamily="34" charset="0"/>
              <a:ea typeface="Verdana" pitchFamily="34" charset="0"/>
              <a:cs typeface="Verdana" pitchFamily="34" charset="0"/>
            </a:endParaRPr>
          </a:p>
        </p:txBody>
      </p:sp>
      <p:graphicFrame>
        <p:nvGraphicFramePr>
          <p:cNvPr id="11" name="Diagram 10" descr="Who submits data to PIMS? &#10;Any entity providing educational services is an “Educating LEA”. Educating LEAs include SDs, CS, IUs, CTCs, PRRI, APS and SJCI. LEAs are responsible for ensuring that all students in grades 3-8 for whom the entity is providing educational services are assessed. Student demographic information is required for all students testing. &#10;To prevent hand bubbling information on answer booklets LEAs must submit this data via PIMS to allow for the production of precode labels and setting up test sessions. &#10;">
            <a:extLst>
              <a:ext uri="{FF2B5EF4-FFF2-40B4-BE49-F238E27FC236}">
                <a16:creationId xmlns:a16="http://schemas.microsoft.com/office/drawing/2014/main" id="{D2F3A5BC-ECCC-4553-A017-2B77F2E281C9}"/>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687048675"/>
              </p:ext>
            </p:extLst>
          </p:nvPr>
        </p:nvGraphicFramePr>
        <p:xfrm>
          <a:off x="1054100" y="1447800"/>
          <a:ext cx="7239000" cy="326072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2" name="Rounded Rectangular Callout 3">
            <a:extLst>
              <a:ext uri="{FF2B5EF4-FFF2-40B4-BE49-F238E27FC236}">
                <a16:creationId xmlns:a16="http://schemas.microsoft.com/office/drawing/2014/main" id="{3146E4CE-684A-4CE2-B601-B55847F956B9}"/>
              </a:ext>
              <a:ext uri="{C183D7F6-B498-43B3-948B-1728B52AA6E4}">
                <adec:decorative xmlns:adec="http://schemas.microsoft.com/office/drawing/2017/decorative" val="1"/>
              </a:ext>
            </a:extLst>
          </p:cNvPr>
          <p:cNvSpPr/>
          <p:nvPr/>
        </p:nvSpPr>
        <p:spPr>
          <a:xfrm rot="10800000">
            <a:off x="457200" y="4113977"/>
            <a:ext cx="3733800" cy="1448622"/>
          </a:xfrm>
          <a:prstGeom prst="wedgeRoundRectCallout">
            <a:avLst>
              <a:gd name="adj1" fmla="val 9488"/>
              <a:gd name="adj2" fmla="val 62500"/>
              <a:gd name="adj3" fmla="val 16667"/>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DFF41DF6-5382-43E3-B43E-C6990960FE68}"/>
              </a:ext>
            </a:extLst>
          </p:cNvPr>
          <p:cNvSpPr txBox="1"/>
          <p:nvPr/>
        </p:nvSpPr>
        <p:spPr>
          <a:xfrm>
            <a:off x="711199" y="4238123"/>
            <a:ext cx="3225800" cy="1200329"/>
          </a:xfrm>
          <a:prstGeom prst="rect">
            <a:avLst/>
          </a:prstGeom>
          <a:noFill/>
        </p:spPr>
        <p:txBody>
          <a:bodyPr wrap="square" rtlCol="0">
            <a:spAutoFit/>
          </a:bodyPr>
          <a:lstStyle/>
          <a:p>
            <a:pPr algn="ctr"/>
            <a:r>
              <a:rPr lang="en-US" sz="1200" dirty="0"/>
              <a:t>School Districts, Charter Schools, Intermediate Units (IU), Career and Technical Centers (CTC), Private Residential Rehabilitation Institutions (PRRI), Approved Private Schools (APS), State Juvenile and Corrections Institutions (SJCI). </a:t>
            </a:r>
          </a:p>
        </p:txBody>
      </p:sp>
      <p:sp>
        <p:nvSpPr>
          <p:cNvPr id="14" name="TextBox 13">
            <a:extLst>
              <a:ext uri="{FF2B5EF4-FFF2-40B4-BE49-F238E27FC236}">
                <a16:creationId xmlns:a16="http://schemas.microsoft.com/office/drawing/2014/main" id="{041815FB-96D5-43E5-807C-13AC0E6B44AA}"/>
              </a:ext>
            </a:extLst>
          </p:cNvPr>
          <p:cNvSpPr txBox="1"/>
          <p:nvPr/>
        </p:nvSpPr>
        <p:spPr>
          <a:xfrm>
            <a:off x="622663" y="1419548"/>
            <a:ext cx="5943600" cy="461665"/>
          </a:xfrm>
          <a:prstGeom prst="rect">
            <a:avLst/>
          </a:prstGeom>
          <a:noFill/>
        </p:spPr>
        <p:txBody>
          <a:bodyPr wrap="square" rtlCol="0">
            <a:spAutoFit/>
          </a:bodyPr>
          <a:lstStyle/>
          <a:p>
            <a:r>
              <a:rPr lang="en-US" sz="2400" u="sng" dirty="0">
                <a:latin typeface="Cambria" panose="02040503050406030204" pitchFamily="18" charset="0"/>
              </a:rPr>
              <a:t>Who Submits Data to PIMS?</a:t>
            </a:r>
          </a:p>
        </p:txBody>
      </p:sp>
    </p:spTree>
    <p:extLst>
      <p:ext uri="{BB962C8B-B14F-4D97-AF65-F5344CB8AC3E}">
        <p14:creationId xmlns:p14="http://schemas.microsoft.com/office/powerpoint/2010/main" val="3520728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337279"/>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4" descr="Education-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61563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Slide Number Placeholder 3"/>
          <p:cNvSpPr>
            <a:spLocks noGrp="1"/>
          </p:cNvSpPr>
          <p:nvPr>
            <p:ph type="sldNum" sz="quarter" idx="12"/>
          </p:nvPr>
        </p:nvSpPr>
        <p:spPr>
          <a:xfrm>
            <a:off x="8686800" y="6400800"/>
            <a:ext cx="304800" cy="307975"/>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EE88B83-00D3-4650-9D1F-E8C0784B92F4}" type="slidenum">
              <a:rPr lang="en-US" altLang="en-US" sz="1200" smtClean="0">
                <a:latin typeface="Verdana" pitchFamily="34" charset="0"/>
                <a:ea typeface="Verdana" pitchFamily="34" charset="0"/>
                <a:cs typeface="Verdana" pitchFamily="34" charset="0"/>
              </a:rPr>
              <a:pPr eaLnBrk="1" hangingPunct="1">
                <a:spcBef>
                  <a:spcPct val="0"/>
                </a:spcBef>
                <a:buFontTx/>
                <a:buNone/>
              </a:pPr>
              <a:t>4</a:t>
            </a:fld>
            <a:endParaRPr lang="en-US" altLang="en-US" sz="1200" dirty="0">
              <a:latin typeface="Verdana" pitchFamily="34" charset="0"/>
              <a:ea typeface="Verdana" pitchFamily="34" charset="0"/>
              <a:cs typeface="Verdana" pitchFamily="34" charset="0"/>
            </a:endParaRPr>
          </a:p>
        </p:txBody>
      </p:sp>
      <p:sp>
        <p:nvSpPr>
          <p:cNvPr id="2" name="Title 1"/>
          <p:cNvSpPr>
            <a:spLocks noGrp="1"/>
          </p:cNvSpPr>
          <p:nvPr>
            <p:ph type="title" idx="4294967295"/>
          </p:nvPr>
        </p:nvSpPr>
        <p:spPr>
          <a:xfrm>
            <a:off x="487680" y="1191567"/>
            <a:ext cx="1350050" cy="461665"/>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0" i="0" u="sng"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Verdana" pitchFamily="34" charset="0"/>
              </a:rPr>
              <a:t>Timeline</a:t>
            </a:r>
          </a:p>
        </p:txBody>
      </p:sp>
      <p:graphicFrame>
        <p:nvGraphicFramePr>
          <p:cNvPr id="3" name="Diagram 2" descr="Timeline:&#10;It is important to work with your SIS vendor to make sure they can deliver the data required for these PSSA Precode internal snapshots. &#10;PDE highly recommends that LEAs use the sandbox as a tool in order to test data against the DQE rules. This is intended to save the LEA time when uploading the data to PIMS production.&#10;We strongly encourage LEAs to update data in the sandbox ahead of time, but want to be clear that you must successfully load the data to PIMS production in order for student data to be included when the snapshot is pulled.&#10;LEAs who wait until the last day to upload data may encounter problems and not be able to meet the deadline. Since there is no extensions for internal snapshots, if LEAs are unable to submit data for the upload, they will have to hand-bubble all student booklets. &#10;&#10;The deadline for submitting data for the PSSA internal snapshot collections are located on the Elementary-Secondary Data Collection Calendar listed on the PIMS website. &#10;PIMS will shut down temporarily to take the internal snapshot. &#10;Any data updated after the snapshot date will not be available in the testing vendor’s system.  &#10;Because this is an internal snapshot, the data is frozen in time and extensions cannot be granted. &#10;"/>
          <p:cNvGraphicFramePr/>
          <p:nvPr>
            <p:extLst>
              <p:ext uri="{D42A27DB-BD31-4B8C-83A1-F6EECF244321}">
                <p14:modId xmlns:p14="http://schemas.microsoft.com/office/powerpoint/2010/main" val="2921645997"/>
              </p:ext>
            </p:extLst>
          </p:nvPr>
        </p:nvGraphicFramePr>
        <p:xfrm>
          <a:off x="587374" y="1653233"/>
          <a:ext cx="8023225" cy="444276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8"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Tree>
    <p:extLst>
      <p:ext uri="{BB962C8B-B14F-4D97-AF65-F5344CB8AC3E}">
        <p14:creationId xmlns:p14="http://schemas.microsoft.com/office/powerpoint/2010/main" val="3316603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Slide Number Placeholder 3"/>
          <p:cNvSpPr>
            <a:spLocks noGrp="1"/>
          </p:cNvSpPr>
          <p:nvPr>
            <p:ph type="sldNum" sz="quarter" idx="12"/>
          </p:nvPr>
        </p:nvSpPr>
        <p:spPr>
          <a:xfrm>
            <a:off x="8639500" y="6356350"/>
            <a:ext cx="352099" cy="349250"/>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DA703D3D-8121-4993-9104-652DE2455B95}" type="slidenum">
              <a:rPr lang="en-US" altLang="en-US" sz="1200" smtClean="0">
                <a:latin typeface="Verdana" pitchFamily="34" charset="0"/>
                <a:ea typeface="Verdana" pitchFamily="34" charset="0"/>
                <a:cs typeface="Verdana" pitchFamily="34" charset="0"/>
              </a:rPr>
              <a:pPr eaLnBrk="1" hangingPunct="1">
                <a:spcBef>
                  <a:spcPct val="0"/>
                </a:spcBef>
                <a:buFontTx/>
                <a:buNone/>
              </a:pPr>
              <a:t>5</a:t>
            </a:fld>
            <a:endParaRPr lang="en-US" altLang="en-US" sz="1200" dirty="0">
              <a:latin typeface="Verdana" pitchFamily="34" charset="0"/>
              <a:ea typeface="Verdana" pitchFamily="34" charset="0"/>
              <a:cs typeface="Verdana" pitchFamily="34" charset="0"/>
            </a:endParaRPr>
          </a:p>
        </p:txBody>
      </p:sp>
      <p:pic>
        <p:nvPicPr>
          <p:cNvPr id="15363" name="Picture 14" descr="Education-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6019800"/>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5" descr="blue 50%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337278"/>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3" descr="There are two templates (Student and School Enrollment) that need to be updated and uploaded in Collection Window 6 to make sure that the data passes the Data Quality Engine Rules. In order to submit the correct data, PIMS Administrators must first identify the students who are taking the PSSA Exams and upload them for this internal snapshot. &#10;&#10;These students should be coded with valid value ‘B’ or “N” for PSSA in field 212. This data is sent to the testing vendor so that LEAs can set up test sessions and receive precode labels.  &#10;&#10;It’s important that PIMS Administrators verify that data has been successfully uploaded by running the pre-snapshot verification reports. &#10;&#10;Final data must be uploaded by noon on the deadline on the Elementary and Secondary Data Collection Calendar listed on the PIMS website. Please note that data cannot be corrected after the internal snapshot deadline. &#10;"/>
          <p:cNvGrpSpPr/>
          <p:nvPr/>
        </p:nvGrpSpPr>
        <p:grpSpPr>
          <a:xfrm>
            <a:off x="457200" y="1447069"/>
            <a:ext cx="8182301" cy="4825535"/>
            <a:chOff x="457200" y="1341567"/>
            <a:chExt cx="8182301" cy="5211634"/>
          </a:xfrm>
        </p:grpSpPr>
        <p:sp>
          <p:nvSpPr>
            <p:cNvPr id="5" name="Freeform 4"/>
            <p:cNvSpPr/>
            <p:nvPr/>
          </p:nvSpPr>
          <p:spPr>
            <a:xfrm>
              <a:off x="457200" y="1341567"/>
              <a:ext cx="1371600" cy="1959666"/>
            </a:xfrm>
            <a:custGeom>
              <a:avLst/>
              <a:gdLst>
                <a:gd name="connsiteX0" fmla="*/ 0 w 1598007"/>
                <a:gd name="connsiteY0" fmla="*/ 0 h 1118605"/>
                <a:gd name="connsiteX1" fmla="*/ 1038705 w 1598007"/>
                <a:gd name="connsiteY1" fmla="*/ 0 h 1118605"/>
                <a:gd name="connsiteX2" fmla="*/ 1598007 w 1598007"/>
                <a:gd name="connsiteY2" fmla="*/ 559303 h 1118605"/>
                <a:gd name="connsiteX3" fmla="*/ 1038705 w 1598007"/>
                <a:gd name="connsiteY3" fmla="*/ 1118605 h 1118605"/>
                <a:gd name="connsiteX4" fmla="*/ 0 w 1598007"/>
                <a:gd name="connsiteY4" fmla="*/ 1118605 h 1118605"/>
                <a:gd name="connsiteX5" fmla="*/ 559303 w 1598007"/>
                <a:gd name="connsiteY5" fmla="*/ 559303 h 1118605"/>
                <a:gd name="connsiteX6" fmla="*/ 0 w 1598007"/>
                <a:gd name="connsiteY6" fmla="*/ 0 h 1118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8007" h="1118605">
                  <a:moveTo>
                    <a:pt x="1598007" y="0"/>
                  </a:moveTo>
                  <a:lnTo>
                    <a:pt x="1598007" y="727094"/>
                  </a:lnTo>
                  <a:lnTo>
                    <a:pt x="799003" y="1118605"/>
                  </a:lnTo>
                  <a:lnTo>
                    <a:pt x="0" y="727094"/>
                  </a:lnTo>
                  <a:lnTo>
                    <a:pt x="0" y="0"/>
                  </a:lnTo>
                  <a:lnTo>
                    <a:pt x="799003" y="391512"/>
                  </a:lnTo>
                  <a:lnTo>
                    <a:pt x="1598007" y="0"/>
                  </a:lnTo>
                  <a:close/>
                </a:path>
              </a:pathLst>
            </a:cu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10161" tIns="569463" rIns="10159" bIns="569462" numCol="1" spcCol="1270" anchor="ctr" anchorCtr="0">
              <a:noAutofit/>
            </a:bodyPr>
            <a:lstStyle/>
            <a:p>
              <a:pPr lvl="0" algn="ctr" defTabSz="711200">
                <a:lnSpc>
                  <a:spcPct val="90000"/>
                </a:lnSpc>
                <a:spcBef>
                  <a:spcPct val="0"/>
                </a:spcBef>
                <a:spcAft>
                  <a:spcPct val="35000"/>
                </a:spcAft>
              </a:pPr>
              <a:r>
                <a:rPr lang="en-US" b="1" kern="1200" dirty="0">
                  <a:solidFill>
                    <a:schemeClr val="bg1"/>
                  </a:solidFill>
                  <a:latin typeface="Cambria" panose="02040503050406030204" pitchFamily="18" charset="0"/>
                </a:rPr>
                <a:t>Collection Window 6</a:t>
              </a:r>
            </a:p>
          </p:txBody>
        </p:sp>
        <p:sp>
          <p:nvSpPr>
            <p:cNvPr id="6" name="Freeform 5"/>
            <p:cNvSpPr/>
            <p:nvPr/>
          </p:nvSpPr>
          <p:spPr>
            <a:xfrm>
              <a:off x="2133599" y="1341567"/>
              <a:ext cx="6477000" cy="1395315"/>
            </a:xfrm>
            <a:custGeom>
              <a:avLst/>
              <a:gdLst>
                <a:gd name="connsiteX0" fmla="*/ 214964 w 1289759"/>
                <a:gd name="connsiteY0" fmla="*/ 0 h 7034794"/>
                <a:gd name="connsiteX1" fmla="*/ 1074795 w 1289759"/>
                <a:gd name="connsiteY1" fmla="*/ 0 h 7034794"/>
                <a:gd name="connsiteX2" fmla="*/ 1289759 w 1289759"/>
                <a:gd name="connsiteY2" fmla="*/ 214964 h 7034794"/>
                <a:gd name="connsiteX3" fmla="*/ 1289759 w 1289759"/>
                <a:gd name="connsiteY3" fmla="*/ 7034794 h 7034794"/>
                <a:gd name="connsiteX4" fmla="*/ 1289759 w 1289759"/>
                <a:gd name="connsiteY4" fmla="*/ 7034794 h 7034794"/>
                <a:gd name="connsiteX5" fmla="*/ 0 w 1289759"/>
                <a:gd name="connsiteY5" fmla="*/ 7034794 h 7034794"/>
                <a:gd name="connsiteX6" fmla="*/ 0 w 1289759"/>
                <a:gd name="connsiteY6" fmla="*/ 7034794 h 7034794"/>
                <a:gd name="connsiteX7" fmla="*/ 0 w 1289759"/>
                <a:gd name="connsiteY7" fmla="*/ 214964 h 7034794"/>
                <a:gd name="connsiteX8" fmla="*/ 214964 w 1289759"/>
                <a:gd name="connsiteY8" fmla="*/ 0 h 7034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89759" h="7034794">
                  <a:moveTo>
                    <a:pt x="1289759" y="1172490"/>
                  </a:moveTo>
                  <a:lnTo>
                    <a:pt x="1289759" y="5862304"/>
                  </a:lnTo>
                  <a:cubicBezTo>
                    <a:pt x="1289759" y="6509849"/>
                    <a:pt x="1272114" y="7034791"/>
                    <a:pt x="1250347" y="7034791"/>
                  </a:cubicBezTo>
                  <a:lnTo>
                    <a:pt x="0" y="7034791"/>
                  </a:lnTo>
                  <a:lnTo>
                    <a:pt x="0" y="7034791"/>
                  </a:lnTo>
                  <a:lnTo>
                    <a:pt x="0" y="3"/>
                  </a:lnTo>
                  <a:lnTo>
                    <a:pt x="0" y="3"/>
                  </a:lnTo>
                  <a:lnTo>
                    <a:pt x="1250347" y="3"/>
                  </a:lnTo>
                  <a:cubicBezTo>
                    <a:pt x="1272114" y="3"/>
                    <a:pt x="1289759" y="524945"/>
                    <a:pt x="1289759" y="1172490"/>
                  </a:cubicBez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1" tIns="75661" rIns="75661" bIns="75662" numCol="1" spcCol="1270" anchor="ctr" anchorCtr="0">
              <a:noAutofit/>
            </a:bodyPr>
            <a:lstStyle/>
            <a:p>
              <a:pPr marL="228600" lvl="1" indent="-228600" defTabSz="889000">
                <a:lnSpc>
                  <a:spcPct val="90000"/>
                </a:lnSpc>
                <a:spcAft>
                  <a:spcPct val="15000"/>
                </a:spcAft>
                <a:buChar char="••"/>
              </a:pPr>
              <a:r>
                <a:rPr lang="en-US" sz="2000" kern="1200" dirty="0">
                  <a:latin typeface="Cambria" panose="02040503050406030204" pitchFamily="18" charset="0"/>
                </a:rPr>
                <a:t>Upload students in grades 3-8 in this internal snapshot</a:t>
              </a:r>
            </a:p>
            <a:p>
              <a:pPr marL="228600" lvl="1" indent="-228600" defTabSz="889000">
                <a:lnSpc>
                  <a:spcPct val="90000"/>
                </a:lnSpc>
                <a:spcAft>
                  <a:spcPct val="15000"/>
                </a:spcAft>
                <a:buChar char="••"/>
              </a:pPr>
              <a:r>
                <a:rPr lang="en-US" sz="2000" dirty="0">
                  <a:latin typeface="Cambria" panose="02040503050406030204" pitchFamily="18" charset="0"/>
                </a:rPr>
                <a:t>Update templates for Student and School Enrollment</a:t>
              </a:r>
              <a:endParaRPr lang="en-US" sz="2000" kern="1200" dirty="0">
                <a:latin typeface="Cambria" panose="02040503050406030204" pitchFamily="18" charset="0"/>
              </a:endParaRPr>
            </a:p>
          </p:txBody>
        </p:sp>
        <p:sp>
          <p:nvSpPr>
            <p:cNvPr id="7" name="Freeform 6"/>
            <p:cNvSpPr/>
            <p:nvPr/>
          </p:nvSpPr>
          <p:spPr>
            <a:xfrm>
              <a:off x="457200" y="2971800"/>
              <a:ext cx="1371600" cy="1981200"/>
            </a:xfrm>
            <a:custGeom>
              <a:avLst/>
              <a:gdLst>
                <a:gd name="connsiteX0" fmla="*/ 0 w 1598007"/>
                <a:gd name="connsiteY0" fmla="*/ 0 h 1118605"/>
                <a:gd name="connsiteX1" fmla="*/ 1038705 w 1598007"/>
                <a:gd name="connsiteY1" fmla="*/ 0 h 1118605"/>
                <a:gd name="connsiteX2" fmla="*/ 1598007 w 1598007"/>
                <a:gd name="connsiteY2" fmla="*/ 559303 h 1118605"/>
                <a:gd name="connsiteX3" fmla="*/ 1038705 w 1598007"/>
                <a:gd name="connsiteY3" fmla="*/ 1118605 h 1118605"/>
                <a:gd name="connsiteX4" fmla="*/ 0 w 1598007"/>
                <a:gd name="connsiteY4" fmla="*/ 1118605 h 1118605"/>
                <a:gd name="connsiteX5" fmla="*/ 559303 w 1598007"/>
                <a:gd name="connsiteY5" fmla="*/ 559303 h 1118605"/>
                <a:gd name="connsiteX6" fmla="*/ 0 w 1598007"/>
                <a:gd name="connsiteY6" fmla="*/ 0 h 1118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8007" h="1118605">
                  <a:moveTo>
                    <a:pt x="1598007" y="0"/>
                  </a:moveTo>
                  <a:lnTo>
                    <a:pt x="1598007" y="727094"/>
                  </a:lnTo>
                  <a:lnTo>
                    <a:pt x="799003" y="1118605"/>
                  </a:lnTo>
                  <a:lnTo>
                    <a:pt x="0" y="727094"/>
                  </a:lnTo>
                  <a:lnTo>
                    <a:pt x="0" y="0"/>
                  </a:lnTo>
                  <a:lnTo>
                    <a:pt x="799003" y="391512"/>
                  </a:lnTo>
                  <a:lnTo>
                    <a:pt x="1598007" y="0"/>
                  </a:lnTo>
                  <a:close/>
                </a:path>
              </a:pathLst>
            </a:custGeom>
          </p:spPr>
          <p:style>
            <a:lnRef idx="2">
              <a:schemeClr val="accent3">
                <a:hueOff val="5625132"/>
                <a:satOff val="-8440"/>
                <a:lumOff val="-1373"/>
                <a:alphaOff val="0"/>
              </a:schemeClr>
            </a:lnRef>
            <a:fillRef idx="1">
              <a:schemeClr val="accent3">
                <a:hueOff val="5625132"/>
                <a:satOff val="-8440"/>
                <a:lumOff val="-1373"/>
                <a:alphaOff val="0"/>
              </a:schemeClr>
            </a:fillRef>
            <a:effectRef idx="0">
              <a:schemeClr val="accent3">
                <a:hueOff val="5625132"/>
                <a:satOff val="-8440"/>
                <a:lumOff val="-1373"/>
                <a:alphaOff val="0"/>
              </a:schemeClr>
            </a:effectRef>
            <a:fontRef idx="minor">
              <a:schemeClr val="lt1"/>
            </a:fontRef>
          </p:style>
          <p:txBody>
            <a:bodyPr spcFirstLastPara="0" vert="horz" wrap="square" lIns="10161" tIns="569463" rIns="10159" bIns="569462" numCol="1" spcCol="1270" anchor="ctr" anchorCtr="0">
              <a:noAutofit/>
            </a:bodyPr>
            <a:lstStyle/>
            <a:p>
              <a:pPr lvl="0" algn="ctr" defTabSz="711200">
                <a:lnSpc>
                  <a:spcPct val="90000"/>
                </a:lnSpc>
                <a:spcBef>
                  <a:spcPct val="0"/>
                </a:spcBef>
                <a:spcAft>
                  <a:spcPct val="35000"/>
                </a:spcAft>
              </a:pPr>
              <a:endParaRPr lang="en-US" b="1" kern="1200" dirty="0">
                <a:solidFill>
                  <a:schemeClr val="bg1"/>
                </a:solidFill>
                <a:latin typeface="Cambria" panose="02040503050406030204" pitchFamily="18" charset="0"/>
              </a:endParaRPr>
            </a:p>
            <a:p>
              <a:pPr lvl="0" algn="ctr" defTabSz="711200">
                <a:lnSpc>
                  <a:spcPct val="90000"/>
                </a:lnSpc>
                <a:spcBef>
                  <a:spcPct val="0"/>
                </a:spcBef>
                <a:spcAft>
                  <a:spcPct val="35000"/>
                </a:spcAft>
              </a:pPr>
              <a:r>
                <a:rPr lang="en-US" b="1" kern="1200" dirty="0">
                  <a:solidFill>
                    <a:schemeClr val="bg1"/>
                  </a:solidFill>
                  <a:latin typeface="Cambria" panose="02040503050406030204" pitchFamily="18" charset="0"/>
                </a:rPr>
                <a:t>Update and pass DQE checks</a:t>
              </a:r>
            </a:p>
          </p:txBody>
        </p:sp>
        <p:sp>
          <p:nvSpPr>
            <p:cNvPr id="9" name="Freeform 8"/>
            <p:cNvSpPr/>
            <p:nvPr/>
          </p:nvSpPr>
          <p:spPr>
            <a:xfrm>
              <a:off x="2133599" y="2822274"/>
              <a:ext cx="6476999" cy="1544841"/>
            </a:xfrm>
            <a:custGeom>
              <a:avLst/>
              <a:gdLst>
                <a:gd name="connsiteX0" fmla="*/ 204745 w 1228446"/>
                <a:gd name="connsiteY0" fmla="*/ 0 h 7034794"/>
                <a:gd name="connsiteX1" fmla="*/ 1023701 w 1228446"/>
                <a:gd name="connsiteY1" fmla="*/ 0 h 7034794"/>
                <a:gd name="connsiteX2" fmla="*/ 1228446 w 1228446"/>
                <a:gd name="connsiteY2" fmla="*/ 204745 h 7034794"/>
                <a:gd name="connsiteX3" fmla="*/ 1228446 w 1228446"/>
                <a:gd name="connsiteY3" fmla="*/ 7034794 h 7034794"/>
                <a:gd name="connsiteX4" fmla="*/ 1228446 w 1228446"/>
                <a:gd name="connsiteY4" fmla="*/ 7034794 h 7034794"/>
                <a:gd name="connsiteX5" fmla="*/ 0 w 1228446"/>
                <a:gd name="connsiteY5" fmla="*/ 7034794 h 7034794"/>
                <a:gd name="connsiteX6" fmla="*/ 0 w 1228446"/>
                <a:gd name="connsiteY6" fmla="*/ 7034794 h 7034794"/>
                <a:gd name="connsiteX7" fmla="*/ 0 w 1228446"/>
                <a:gd name="connsiteY7" fmla="*/ 204745 h 7034794"/>
                <a:gd name="connsiteX8" fmla="*/ 204745 w 1228446"/>
                <a:gd name="connsiteY8" fmla="*/ 0 h 7034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8446" h="7034794">
                  <a:moveTo>
                    <a:pt x="1228446" y="1172490"/>
                  </a:moveTo>
                  <a:lnTo>
                    <a:pt x="1228446" y="5862304"/>
                  </a:lnTo>
                  <a:cubicBezTo>
                    <a:pt x="1228446" y="6509853"/>
                    <a:pt x="1212439" y="7034791"/>
                    <a:pt x="1192693" y="7034791"/>
                  </a:cubicBezTo>
                  <a:lnTo>
                    <a:pt x="0" y="7034791"/>
                  </a:lnTo>
                  <a:lnTo>
                    <a:pt x="0" y="7034791"/>
                  </a:lnTo>
                  <a:lnTo>
                    <a:pt x="0" y="3"/>
                  </a:lnTo>
                  <a:lnTo>
                    <a:pt x="0" y="3"/>
                  </a:lnTo>
                  <a:lnTo>
                    <a:pt x="1192693" y="3"/>
                  </a:lnTo>
                  <a:cubicBezTo>
                    <a:pt x="1212439" y="3"/>
                    <a:pt x="1228446" y="524941"/>
                    <a:pt x="1228446" y="1172490"/>
                  </a:cubicBezTo>
                  <a:close/>
                </a:path>
              </a:pathLst>
            </a:custGeom>
          </p:spPr>
          <p:style>
            <a:lnRef idx="2">
              <a:schemeClr val="accent3">
                <a:hueOff val="5625132"/>
                <a:satOff val="-8440"/>
                <a:lumOff val="-1373"/>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0" tIns="72668" rIns="72668" bIns="72668"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latin typeface="Cambria" panose="02040503050406030204" pitchFamily="18" charset="0"/>
                </a:rPr>
                <a:t> Ensure that data passes the Data Quality Engine (DQE) checks.</a:t>
              </a:r>
            </a:p>
          </p:txBody>
        </p:sp>
        <p:sp>
          <p:nvSpPr>
            <p:cNvPr id="11" name="Freeform 10"/>
            <p:cNvSpPr/>
            <p:nvPr/>
          </p:nvSpPr>
          <p:spPr>
            <a:xfrm>
              <a:off x="457200" y="4495801"/>
              <a:ext cx="1371600" cy="2057400"/>
            </a:xfrm>
            <a:custGeom>
              <a:avLst/>
              <a:gdLst>
                <a:gd name="connsiteX0" fmla="*/ 0 w 1598007"/>
                <a:gd name="connsiteY0" fmla="*/ 0 h 1118605"/>
                <a:gd name="connsiteX1" fmla="*/ 1038705 w 1598007"/>
                <a:gd name="connsiteY1" fmla="*/ 0 h 1118605"/>
                <a:gd name="connsiteX2" fmla="*/ 1598007 w 1598007"/>
                <a:gd name="connsiteY2" fmla="*/ 559303 h 1118605"/>
                <a:gd name="connsiteX3" fmla="*/ 1038705 w 1598007"/>
                <a:gd name="connsiteY3" fmla="*/ 1118605 h 1118605"/>
                <a:gd name="connsiteX4" fmla="*/ 0 w 1598007"/>
                <a:gd name="connsiteY4" fmla="*/ 1118605 h 1118605"/>
                <a:gd name="connsiteX5" fmla="*/ 559303 w 1598007"/>
                <a:gd name="connsiteY5" fmla="*/ 559303 h 1118605"/>
                <a:gd name="connsiteX6" fmla="*/ 0 w 1598007"/>
                <a:gd name="connsiteY6" fmla="*/ 0 h 1118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8007" h="1118605">
                  <a:moveTo>
                    <a:pt x="1598007" y="0"/>
                  </a:moveTo>
                  <a:lnTo>
                    <a:pt x="1598007" y="727094"/>
                  </a:lnTo>
                  <a:lnTo>
                    <a:pt x="799003" y="1118605"/>
                  </a:lnTo>
                  <a:lnTo>
                    <a:pt x="0" y="727094"/>
                  </a:lnTo>
                  <a:lnTo>
                    <a:pt x="0" y="0"/>
                  </a:lnTo>
                  <a:lnTo>
                    <a:pt x="799003" y="391512"/>
                  </a:lnTo>
                  <a:lnTo>
                    <a:pt x="1598007" y="0"/>
                  </a:lnTo>
                  <a:close/>
                </a:path>
              </a:pathLst>
            </a:custGeom>
          </p:spPr>
          <p:style>
            <a:lnRef idx="2">
              <a:schemeClr val="accent3">
                <a:hueOff val="11250264"/>
                <a:satOff val="-16880"/>
                <a:lumOff val="-2745"/>
                <a:alphaOff val="0"/>
              </a:schemeClr>
            </a:lnRef>
            <a:fillRef idx="1">
              <a:schemeClr val="accent3">
                <a:hueOff val="11250264"/>
                <a:satOff val="-16880"/>
                <a:lumOff val="-2745"/>
                <a:alphaOff val="0"/>
              </a:schemeClr>
            </a:fillRef>
            <a:effectRef idx="0">
              <a:schemeClr val="accent3">
                <a:hueOff val="11250264"/>
                <a:satOff val="-16880"/>
                <a:lumOff val="-2745"/>
                <a:alphaOff val="0"/>
              </a:schemeClr>
            </a:effectRef>
            <a:fontRef idx="minor">
              <a:schemeClr val="lt1"/>
            </a:fontRef>
          </p:style>
          <p:txBody>
            <a:bodyPr spcFirstLastPara="0" vert="horz" wrap="square" lIns="10161" tIns="569463" rIns="10159" bIns="569462" numCol="1" spcCol="1270" anchor="ctr" anchorCtr="0">
              <a:noAutofit/>
            </a:bodyPr>
            <a:lstStyle/>
            <a:p>
              <a:pPr lvl="0" algn="ctr" defTabSz="711200">
                <a:lnSpc>
                  <a:spcPct val="90000"/>
                </a:lnSpc>
                <a:spcBef>
                  <a:spcPct val="0"/>
                </a:spcBef>
                <a:spcAft>
                  <a:spcPct val="35000"/>
                </a:spcAft>
              </a:pPr>
              <a:endParaRPr lang="en-US" b="1" kern="1200" dirty="0">
                <a:solidFill>
                  <a:schemeClr val="bg1"/>
                </a:solidFill>
                <a:latin typeface="Cambria" panose="02040503050406030204" pitchFamily="18" charset="0"/>
              </a:endParaRPr>
            </a:p>
            <a:p>
              <a:pPr lvl="0" algn="ctr" defTabSz="711200">
                <a:lnSpc>
                  <a:spcPct val="90000"/>
                </a:lnSpc>
                <a:spcAft>
                  <a:spcPct val="35000"/>
                </a:spcAft>
              </a:pPr>
              <a:r>
                <a:rPr lang="en-US" b="1" dirty="0">
                  <a:solidFill>
                    <a:schemeClr val="bg1"/>
                  </a:solidFill>
                  <a:latin typeface="Cambria" panose="02040503050406030204" pitchFamily="18" charset="0"/>
                </a:rPr>
                <a:t>Run reports and upload </a:t>
              </a:r>
              <a:r>
                <a:rPr lang="en-US" b="1" kern="1200" dirty="0">
                  <a:solidFill>
                    <a:schemeClr val="bg1"/>
                  </a:solidFill>
                  <a:latin typeface="Cambria" panose="02040503050406030204" pitchFamily="18" charset="0"/>
                </a:rPr>
                <a:t>to PIMS</a:t>
              </a:r>
            </a:p>
          </p:txBody>
        </p:sp>
        <p:sp>
          <p:nvSpPr>
            <p:cNvPr id="12" name="Freeform 11"/>
            <p:cNvSpPr/>
            <p:nvPr/>
          </p:nvSpPr>
          <p:spPr>
            <a:xfrm>
              <a:off x="2162501" y="4452508"/>
              <a:ext cx="6477000" cy="1827662"/>
            </a:xfrm>
            <a:custGeom>
              <a:avLst/>
              <a:gdLst>
                <a:gd name="connsiteX0" fmla="*/ 211658 w 1269920"/>
                <a:gd name="connsiteY0" fmla="*/ 0 h 7034794"/>
                <a:gd name="connsiteX1" fmla="*/ 1058262 w 1269920"/>
                <a:gd name="connsiteY1" fmla="*/ 0 h 7034794"/>
                <a:gd name="connsiteX2" fmla="*/ 1269920 w 1269920"/>
                <a:gd name="connsiteY2" fmla="*/ 211658 h 7034794"/>
                <a:gd name="connsiteX3" fmla="*/ 1269920 w 1269920"/>
                <a:gd name="connsiteY3" fmla="*/ 7034794 h 7034794"/>
                <a:gd name="connsiteX4" fmla="*/ 1269920 w 1269920"/>
                <a:gd name="connsiteY4" fmla="*/ 7034794 h 7034794"/>
                <a:gd name="connsiteX5" fmla="*/ 0 w 1269920"/>
                <a:gd name="connsiteY5" fmla="*/ 7034794 h 7034794"/>
                <a:gd name="connsiteX6" fmla="*/ 0 w 1269920"/>
                <a:gd name="connsiteY6" fmla="*/ 7034794 h 7034794"/>
                <a:gd name="connsiteX7" fmla="*/ 0 w 1269920"/>
                <a:gd name="connsiteY7" fmla="*/ 211658 h 7034794"/>
                <a:gd name="connsiteX8" fmla="*/ 211658 w 1269920"/>
                <a:gd name="connsiteY8" fmla="*/ 0 h 7034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69920" h="7034794">
                  <a:moveTo>
                    <a:pt x="1269920" y="1172493"/>
                  </a:moveTo>
                  <a:lnTo>
                    <a:pt x="1269920" y="5862301"/>
                  </a:lnTo>
                  <a:cubicBezTo>
                    <a:pt x="1269920" y="6509847"/>
                    <a:pt x="1252813" y="7034791"/>
                    <a:pt x="1231712" y="7034791"/>
                  </a:cubicBezTo>
                  <a:lnTo>
                    <a:pt x="0" y="7034791"/>
                  </a:lnTo>
                  <a:lnTo>
                    <a:pt x="0" y="7034791"/>
                  </a:lnTo>
                  <a:lnTo>
                    <a:pt x="0" y="3"/>
                  </a:lnTo>
                  <a:lnTo>
                    <a:pt x="0" y="3"/>
                  </a:lnTo>
                  <a:lnTo>
                    <a:pt x="1231712" y="3"/>
                  </a:lnTo>
                  <a:cubicBezTo>
                    <a:pt x="1252813" y="3"/>
                    <a:pt x="1269920" y="524947"/>
                    <a:pt x="1269920" y="1172493"/>
                  </a:cubicBezTo>
                  <a:close/>
                </a:path>
              </a:pathLst>
            </a:custGeom>
          </p:spPr>
          <p:style>
            <a:lnRef idx="2">
              <a:schemeClr val="accent3">
                <a:hueOff val="11250264"/>
                <a:satOff val="-16880"/>
                <a:lumOff val="-274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42240" tIns="74692" rIns="74692" bIns="74692" numCol="1" spcCol="1270" anchor="ctr" anchorCtr="0">
              <a:noAutofit/>
            </a:bodyPr>
            <a:lstStyle/>
            <a:p>
              <a:pPr marL="228600" lvl="1" indent="-228600" defTabSz="889000">
                <a:lnSpc>
                  <a:spcPct val="90000"/>
                </a:lnSpc>
                <a:spcAft>
                  <a:spcPct val="15000"/>
                </a:spcAft>
                <a:buFontTx/>
                <a:buChar char="••"/>
              </a:pPr>
              <a:r>
                <a:rPr lang="en-US" sz="2000" dirty="0">
                  <a:latin typeface="Cambria" panose="02040503050406030204" pitchFamily="18" charset="0"/>
                </a:rPr>
                <a:t>Verify successful data submission by running the pre-snapshot verification reports. </a:t>
              </a:r>
            </a:p>
            <a:p>
              <a:pPr marL="228600" lvl="1" indent="-228600" defTabSz="889000">
                <a:lnSpc>
                  <a:spcPct val="90000"/>
                </a:lnSpc>
                <a:spcAft>
                  <a:spcPct val="15000"/>
                </a:spcAft>
                <a:buChar char="••"/>
              </a:pPr>
              <a:r>
                <a:rPr lang="en-US" sz="2000" kern="1200" dirty="0">
                  <a:latin typeface="Cambria" panose="02040503050406030204" pitchFamily="18" charset="0"/>
                </a:rPr>
                <a:t>Upload data </a:t>
              </a:r>
              <a:r>
                <a:rPr lang="en-US" sz="2000" b="1" dirty="0">
                  <a:solidFill>
                    <a:srgbClr val="FF0000"/>
                  </a:solidFill>
                  <a:latin typeface="Cambria" panose="02040503050406030204" pitchFamily="18" charset="0"/>
                </a:rPr>
                <a:t>without errors </a:t>
              </a:r>
              <a:r>
                <a:rPr lang="en-US" sz="2000" b="1" kern="1200" dirty="0">
                  <a:solidFill>
                    <a:srgbClr val="FF0000"/>
                  </a:solidFill>
                  <a:latin typeface="Cambria" panose="02040503050406030204" pitchFamily="18" charset="0"/>
                </a:rPr>
                <a:t> </a:t>
              </a:r>
              <a:r>
                <a:rPr lang="en-US" sz="2000" kern="1200" dirty="0">
                  <a:latin typeface="Cambria" panose="02040503050406030204" pitchFamily="18" charset="0"/>
                </a:rPr>
                <a:t>to PIMS Production by </a:t>
              </a:r>
              <a:r>
                <a:rPr lang="en-US" sz="2000" dirty="0">
                  <a:latin typeface="Cambria" panose="02040503050406030204" pitchFamily="18" charset="0"/>
                </a:rPr>
                <a:t>12:00 p.m. (noon) on the internal snapshot date. </a:t>
              </a:r>
            </a:p>
            <a:p>
              <a:pPr marL="228600" lvl="1" indent="-228600" defTabSz="889000">
                <a:lnSpc>
                  <a:spcPct val="90000"/>
                </a:lnSpc>
                <a:spcAft>
                  <a:spcPct val="15000"/>
                </a:spcAft>
                <a:buChar char="••"/>
              </a:pPr>
              <a:r>
                <a:rPr lang="en-US" sz="2000" dirty="0">
                  <a:latin typeface="Cambria" panose="02040503050406030204" pitchFamily="18" charset="0"/>
                </a:rPr>
                <a:t>There will be no extensions.</a:t>
              </a:r>
            </a:p>
          </p:txBody>
        </p:sp>
      </p:grpSp>
      <p:sp>
        <p:nvSpPr>
          <p:cNvPr id="15"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
        <p:nvSpPr>
          <p:cNvPr id="2" name="Title 1">
            <a:extLst>
              <a:ext uri="{FF2B5EF4-FFF2-40B4-BE49-F238E27FC236}">
                <a16:creationId xmlns:a16="http://schemas.microsoft.com/office/drawing/2014/main" id="{A849CCCF-907C-4014-BCC2-6776C953981A}"/>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US" dirty="0"/>
              <a:t>Data Flow</a:t>
            </a:r>
          </a:p>
        </p:txBody>
      </p:sp>
    </p:spTree>
    <p:extLst>
      <p:ext uri="{BB962C8B-B14F-4D97-AF65-F5344CB8AC3E}">
        <p14:creationId xmlns:p14="http://schemas.microsoft.com/office/powerpoint/2010/main" val="3616400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5" descr="blue 50% 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4" descr="Education-r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0800" y="58515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Slide Number Placeholder 3"/>
          <p:cNvSpPr>
            <a:spLocks noGrp="1"/>
          </p:cNvSpPr>
          <p:nvPr>
            <p:ph type="sldNum" sz="quarter" idx="12"/>
          </p:nvPr>
        </p:nvSpPr>
        <p:spPr>
          <a:xfrm>
            <a:off x="8439150" y="6332561"/>
            <a:ext cx="533400" cy="230187"/>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EE88B83-00D3-4650-9D1F-E8C0784B92F4}" type="slidenum">
              <a:rPr lang="en-US" altLang="en-US" sz="1200" smtClean="0">
                <a:latin typeface="Verdana" pitchFamily="34" charset="0"/>
                <a:ea typeface="Verdana" pitchFamily="34" charset="0"/>
                <a:cs typeface="Verdana" pitchFamily="34" charset="0"/>
              </a:rPr>
              <a:pPr eaLnBrk="1" hangingPunct="1">
                <a:spcBef>
                  <a:spcPct val="0"/>
                </a:spcBef>
                <a:buFontTx/>
                <a:buNone/>
              </a:pPr>
              <a:t>6</a:t>
            </a:fld>
            <a:endParaRPr lang="en-US" altLang="en-US" sz="1200" dirty="0">
              <a:latin typeface="Verdana" pitchFamily="34" charset="0"/>
              <a:ea typeface="Verdana" pitchFamily="34" charset="0"/>
              <a:cs typeface="Verdana" pitchFamily="34" charset="0"/>
            </a:endParaRPr>
          </a:p>
        </p:txBody>
      </p:sp>
      <p:sp>
        <p:nvSpPr>
          <p:cNvPr id="3078"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graphicFrame>
        <p:nvGraphicFramePr>
          <p:cNvPr id="2" name="Diagram 1" descr="Lets take a look at the data collection details that affect precodes for PSSA exams. &#10;&#10;"/>
          <p:cNvGraphicFramePr/>
          <p:nvPr>
            <p:extLst>
              <p:ext uri="{D42A27DB-BD31-4B8C-83A1-F6EECF244321}">
                <p14:modId xmlns:p14="http://schemas.microsoft.com/office/powerpoint/2010/main" val="1353945560"/>
              </p:ext>
            </p:extLst>
          </p:nvPr>
        </p:nvGraphicFramePr>
        <p:xfrm>
          <a:off x="457200" y="1396999"/>
          <a:ext cx="8248650" cy="411150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3" name="Title 2"/>
          <p:cNvSpPr>
            <a:spLocks noGrp="1"/>
          </p:cNvSpPr>
          <p:nvPr>
            <p:ph type="title" idx="4294967295"/>
          </p:nvPr>
        </p:nvSpPr>
        <p:spPr>
          <a:xfrm>
            <a:off x="457200" y="1349494"/>
            <a:ext cx="5410200"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sng"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Arial" panose="020B0604020202020204" pitchFamily="34" charset="0"/>
              </a:rPr>
              <a:t>Agenda Data Collection Details</a:t>
            </a:r>
          </a:p>
        </p:txBody>
      </p:sp>
    </p:spTree>
    <p:extLst>
      <p:ext uri="{BB962C8B-B14F-4D97-AF65-F5344CB8AC3E}">
        <p14:creationId xmlns:p14="http://schemas.microsoft.com/office/powerpoint/2010/main" val="1282294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14" descr="Education-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0800" y="60039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Slide Number Placeholder 3"/>
          <p:cNvSpPr>
            <a:spLocks noGrp="1"/>
          </p:cNvSpPr>
          <p:nvPr>
            <p:ph type="sldNum" sz="quarter" idx="12"/>
          </p:nvPr>
        </p:nvSpPr>
        <p:spPr>
          <a:xfrm>
            <a:off x="8610600" y="6400800"/>
            <a:ext cx="381000" cy="307975"/>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4E04F7B-22A6-4C27-8E61-244F751AD276}" type="slidenum">
              <a:rPr lang="en-US" altLang="en-US" sz="1200" smtClean="0">
                <a:latin typeface="Verdana" pitchFamily="34" charset="0"/>
                <a:ea typeface="Verdana" pitchFamily="34" charset="0"/>
                <a:cs typeface="Verdana" pitchFamily="34" charset="0"/>
              </a:rPr>
              <a:pPr eaLnBrk="1" hangingPunct="1">
                <a:spcBef>
                  <a:spcPct val="0"/>
                </a:spcBef>
                <a:buFontTx/>
                <a:buNone/>
              </a:pPr>
              <a:t>7</a:t>
            </a:fld>
            <a:endParaRPr lang="en-US" altLang="en-US" sz="1200" dirty="0">
              <a:latin typeface="Verdana" pitchFamily="34" charset="0"/>
              <a:ea typeface="Verdana" pitchFamily="34" charset="0"/>
              <a:cs typeface="Verdana" pitchFamily="34" charset="0"/>
            </a:endParaRPr>
          </a:p>
        </p:txBody>
      </p:sp>
      <p:pic>
        <p:nvPicPr>
          <p:cNvPr id="7" name="Picture 15" descr="blue 50%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idx="4294967295"/>
          </p:nvPr>
        </p:nvSpPr>
        <p:spPr>
          <a:xfrm>
            <a:off x="421640" y="1143000"/>
            <a:ext cx="8284210"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0" i="0" u="sng"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Verdana" pitchFamily="34" charset="0"/>
              </a:rPr>
              <a:t>Collection Window 6 – Open All Year Guidelines</a:t>
            </a:r>
          </a:p>
        </p:txBody>
      </p:sp>
      <p:graphicFrame>
        <p:nvGraphicFramePr>
          <p:cNvPr id="4" name="Diagram 3" descr="All assessment and accountability internal snapshots will be created using the data that was submitted using Collection Window 6. This is open all year and data can be uploaded, updated and deleted (depending on your permissions). Updates to student template and school enrollment data can be made at any time when Collection 6 is open in PIMS production.   Updates to the PIMS data after an internal snapshot is taken will only affect future snapshots. &#10;"/>
          <p:cNvGraphicFramePr/>
          <p:nvPr>
            <p:extLst>
              <p:ext uri="{D42A27DB-BD31-4B8C-83A1-F6EECF244321}">
                <p14:modId xmlns:p14="http://schemas.microsoft.com/office/powerpoint/2010/main" val="1378023118"/>
              </p:ext>
            </p:extLst>
          </p:nvPr>
        </p:nvGraphicFramePr>
        <p:xfrm>
          <a:off x="451945" y="1502979"/>
          <a:ext cx="8253905" cy="443161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8"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Tree>
    <p:extLst>
      <p:ext uri="{BB962C8B-B14F-4D97-AF65-F5344CB8AC3E}">
        <p14:creationId xmlns:p14="http://schemas.microsoft.com/office/powerpoint/2010/main" val="3102888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3" name="Picture 14" descr="Education-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0800" y="58515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DA703D3D-8121-4993-9104-652DE2455B95}" type="slidenum">
              <a:rPr lang="en-US" altLang="en-US" sz="1200" smtClean="0">
                <a:latin typeface="Cambria" panose="02040503050406030204" pitchFamily="18" charset="0"/>
                <a:ea typeface="Verdana" pitchFamily="34" charset="0"/>
                <a:cs typeface="Verdana" pitchFamily="34" charset="0"/>
              </a:rPr>
              <a:pPr eaLnBrk="1" hangingPunct="1">
                <a:spcBef>
                  <a:spcPct val="0"/>
                </a:spcBef>
                <a:buFontTx/>
                <a:buNone/>
              </a:pPr>
              <a:t>8</a:t>
            </a:fld>
            <a:endParaRPr lang="en-US" altLang="en-US" sz="1200" dirty="0">
              <a:latin typeface="Cambria" panose="02040503050406030204" pitchFamily="18" charset="0"/>
              <a:ea typeface="Verdana" pitchFamily="34" charset="0"/>
              <a:cs typeface="Verdana" pitchFamily="34" charset="0"/>
            </a:endParaRPr>
          </a:p>
        </p:txBody>
      </p:sp>
      <p:graphicFrame>
        <p:nvGraphicFramePr>
          <p:cNvPr id="25" name="Content Placeholder 3" descr="This is an overview of the PIMS process for the internal snapshot. The deadline for the Precode for PSSA Exams is noon on the internal snapshot date.  All internal snapshot dates are listed in the Elementary and Secondary Data Collection calendar located on the PIMS website.  In the first of three blocks, the graphic begins with PDE sending communication to LEAs reminding them of the internal snapshots. Next, LEAs upload the student and school enrollment templates to PIMS.  The LEAs then run the pre-snapshot reports to verify accuracy of the data submitted.  Since there is no correction window, this should all occur BEFORE the internal snapshot date. After the deadline, PIMS locks down temporarily to take the internal snapshot and generate the data file that will be sent to the testing vendor. Once PIMS re-opens, LEAs can run their snapshot reports and Accuracy Certification Statement.&#10;"/>
          <p:cNvGraphicFramePr>
            <a:graphicFrameLocks/>
          </p:cNvGraphicFramePr>
          <p:nvPr>
            <p:extLst>
              <p:ext uri="{D42A27DB-BD31-4B8C-83A1-F6EECF244321}">
                <p14:modId xmlns:p14="http://schemas.microsoft.com/office/powerpoint/2010/main" val="3511023048"/>
              </p:ext>
            </p:extLst>
          </p:nvPr>
        </p:nvGraphicFramePr>
        <p:xfrm>
          <a:off x="457200" y="2408367"/>
          <a:ext cx="7192617" cy="37177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cxnSp>
        <p:nvCxnSpPr>
          <p:cNvPr id="15367" name="Straight Connector 25">
            <a:extLst>
              <a:ext uri="{C183D7F6-B498-43B3-948B-1728B52AA6E4}">
                <adec:decorative xmlns:adec="http://schemas.microsoft.com/office/drawing/2017/decorative" val="1"/>
              </a:ext>
            </a:extLst>
          </p:cNvPr>
          <p:cNvCxnSpPr>
            <a:cxnSpLocks noChangeShapeType="1"/>
          </p:cNvCxnSpPr>
          <p:nvPr/>
        </p:nvCxnSpPr>
        <p:spPr bwMode="auto">
          <a:xfrm>
            <a:off x="5410200" y="1543110"/>
            <a:ext cx="0" cy="5010090"/>
          </a:xfrm>
          <a:prstGeom prst="line">
            <a:avLst/>
          </a:prstGeom>
          <a:noFill/>
          <a:ln w="73025" algn="ctr">
            <a:solidFill>
              <a:srgbClr val="FF0000"/>
            </a:solidFill>
            <a:round/>
            <a:headEnd type="diamond" w="med" len="med"/>
            <a:tailEnd type="diamond" w="med" len="med"/>
          </a:ln>
          <a:extLst>
            <a:ext uri="{909E8E84-426E-40DD-AFC4-6F175D3DCCD1}">
              <a14:hiddenFill xmlns:a14="http://schemas.microsoft.com/office/drawing/2010/main">
                <a:noFill/>
              </a14:hiddenFill>
            </a:ext>
          </a:extLst>
        </p:spPr>
      </p:cxnSp>
      <p:sp>
        <p:nvSpPr>
          <p:cNvPr id="15368" name="TextBox 26"/>
          <p:cNvSpPr txBox="1">
            <a:spLocks noChangeArrowheads="1"/>
          </p:cNvSpPr>
          <p:nvPr/>
        </p:nvSpPr>
        <p:spPr bwMode="auto">
          <a:xfrm>
            <a:off x="5600700" y="1563766"/>
            <a:ext cx="20574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800" b="1" dirty="0">
                <a:solidFill>
                  <a:srgbClr val="FF0000"/>
                </a:solidFill>
                <a:latin typeface="Cambria" panose="02040503050406030204" pitchFamily="18" charset="0"/>
              </a:rPr>
              <a:t>PIMS Locked Down after </a:t>
            </a:r>
          </a:p>
          <a:p>
            <a:pPr algn="ctr" eaLnBrk="1" hangingPunct="1">
              <a:spcBef>
                <a:spcPct val="0"/>
              </a:spcBef>
              <a:buFontTx/>
              <a:buNone/>
            </a:pPr>
            <a:r>
              <a:rPr lang="en-US" altLang="en-US" sz="1800" b="1" dirty="0">
                <a:solidFill>
                  <a:srgbClr val="FF0000"/>
                </a:solidFill>
                <a:latin typeface="Cambria" panose="02040503050406030204" pitchFamily="18" charset="0"/>
              </a:rPr>
              <a:t>12:00 p.m. on internal snapshot date</a:t>
            </a:r>
          </a:p>
        </p:txBody>
      </p:sp>
      <p:sp>
        <p:nvSpPr>
          <p:cNvPr id="28" name="Right Arrow 27"/>
          <p:cNvSpPr/>
          <p:nvPr/>
        </p:nvSpPr>
        <p:spPr>
          <a:xfrm>
            <a:off x="914400" y="1178223"/>
            <a:ext cx="4195818" cy="1488777"/>
          </a:xfrm>
          <a:prstGeom prst="rightArrow">
            <a:avLst/>
          </a:prstGeom>
          <a:solidFill>
            <a:srgbClr val="4F81BD"/>
          </a:solidFill>
          <a:ln w="25400" cap="flat" cmpd="sng" algn="ctr">
            <a:solidFill>
              <a:srgbClr val="4F81BD">
                <a:shade val="50000"/>
              </a:srgbClr>
            </a:solidFill>
            <a:prstDash val="solid"/>
          </a:ln>
          <a:effectLst/>
        </p:spPr>
        <p:txBody>
          <a:bodyPr anchor="ctr"/>
          <a:lstStyle/>
          <a:p>
            <a:pPr algn="ctr" fontAlgn="auto">
              <a:spcBef>
                <a:spcPts val="0"/>
              </a:spcBef>
              <a:spcAft>
                <a:spcPts val="0"/>
              </a:spcAft>
              <a:defRPr/>
            </a:pPr>
            <a:r>
              <a:rPr lang="en-US" b="1" kern="0" dirty="0">
                <a:solidFill>
                  <a:prstClr val="white"/>
                </a:solidFill>
                <a:latin typeface="Cambria" panose="02040503050406030204" pitchFamily="18" charset="0"/>
              </a:rPr>
              <a:t>LEAs submit accurate data by 12:00 p.m. in Collection window 6 on internal snapshot date</a:t>
            </a:r>
          </a:p>
        </p:txBody>
      </p:sp>
      <p:cxnSp>
        <p:nvCxnSpPr>
          <p:cNvPr id="15370" name="Straight Connector 28">
            <a:extLst>
              <a:ext uri="{C183D7F6-B498-43B3-948B-1728B52AA6E4}">
                <adec:decorative xmlns:adec="http://schemas.microsoft.com/office/drawing/2017/decorative" val="1"/>
              </a:ext>
            </a:extLst>
          </p:cNvPr>
          <p:cNvCxnSpPr>
            <a:cxnSpLocks noChangeShapeType="1"/>
          </p:cNvCxnSpPr>
          <p:nvPr/>
        </p:nvCxnSpPr>
        <p:spPr bwMode="auto">
          <a:xfrm>
            <a:off x="7848600" y="2061334"/>
            <a:ext cx="0" cy="3581400"/>
          </a:xfrm>
          <a:prstGeom prst="line">
            <a:avLst/>
          </a:prstGeom>
          <a:noFill/>
          <a:ln w="73025" algn="ctr">
            <a:solidFill>
              <a:srgbClr val="00B050"/>
            </a:solidFill>
            <a:round/>
            <a:headEnd type="diamond" w="med" len="med"/>
            <a:tailEnd type="diamond" w="med" len="med"/>
          </a:ln>
          <a:extLst>
            <a:ext uri="{909E8E84-426E-40DD-AFC4-6F175D3DCCD1}">
              <a14:hiddenFill xmlns:a14="http://schemas.microsoft.com/office/drawing/2010/main">
                <a:noFill/>
              </a14:hiddenFill>
            </a:ext>
          </a:extLst>
        </p:spPr>
      </p:cxnSp>
      <p:sp>
        <p:nvSpPr>
          <p:cNvPr id="15371" name="TextBox 29"/>
          <p:cNvSpPr txBox="1">
            <a:spLocks noChangeArrowheads="1"/>
          </p:cNvSpPr>
          <p:nvPr/>
        </p:nvSpPr>
        <p:spPr bwMode="auto">
          <a:xfrm>
            <a:off x="7848600" y="2278605"/>
            <a:ext cx="114300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600" b="1" dirty="0">
                <a:solidFill>
                  <a:srgbClr val="00B050"/>
                </a:solidFill>
                <a:latin typeface="Cambria" panose="02040503050406030204" pitchFamily="18" charset="0"/>
              </a:rPr>
              <a:t>PIMS will be available after the Internal Snapshot is taken.</a:t>
            </a:r>
          </a:p>
        </p:txBody>
      </p:sp>
      <p:sp>
        <p:nvSpPr>
          <p:cNvPr id="15373" name="Rectangle 1"/>
          <p:cNvSpPr>
            <a:spLocks noGrp="1" noChangeArrowheads="1"/>
          </p:cNvSpPr>
          <p:nvPr>
            <p:ph type="title" idx="4294967295"/>
          </p:nvPr>
        </p:nvSpPr>
        <p:spPr bwMode="auto">
          <a:xfrm>
            <a:off x="477783" y="1062335"/>
            <a:ext cx="3848426" cy="46166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0" i="0" u="sng"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Verdana" pitchFamily="34" charset="0"/>
              </a:rPr>
              <a:t>Internal Snapshot Overview</a:t>
            </a:r>
          </a:p>
        </p:txBody>
      </p:sp>
      <p:pic>
        <p:nvPicPr>
          <p:cNvPr id="16" name="Picture 15" descr="blue 50% banne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Tree>
    <p:extLst>
      <p:ext uri="{BB962C8B-B14F-4D97-AF65-F5344CB8AC3E}">
        <p14:creationId xmlns:p14="http://schemas.microsoft.com/office/powerpoint/2010/main" val="2559169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Picture 14" descr="Education-rg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0800" y="5851525"/>
            <a:ext cx="23050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Slide Number Placeholder 3"/>
          <p:cNvSpPr>
            <a:spLocks noGrp="1"/>
          </p:cNvSpPr>
          <p:nvPr>
            <p:ph type="sldNum" sz="quarter" idx="12"/>
          </p:nvPr>
        </p:nvSpPr>
        <p:spPr>
          <a:xfrm>
            <a:off x="8458200" y="6400800"/>
            <a:ext cx="533400" cy="304800"/>
          </a:xfrm>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6E7C4581-CE7B-464F-86AF-C5E5C5FF3835}" type="slidenum">
              <a:rPr lang="en-US" altLang="en-US" sz="1200" smtClean="0">
                <a:latin typeface="Verdana" pitchFamily="34" charset="0"/>
                <a:ea typeface="Verdana" pitchFamily="34" charset="0"/>
                <a:cs typeface="Verdana" pitchFamily="34" charset="0"/>
              </a:rPr>
              <a:pPr eaLnBrk="1" hangingPunct="1">
                <a:spcBef>
                  <a:spcPct val="0"/>
                </a:spcBef>
                <a:buFontTx/>
                <a:buNone/>
              </a:pPr>
              <a:t>9</a:t>
            </a:fld>
            <a:endParaRPr lang="en-US" altLang="en-US" sz="1200" dirty="0">
              <a:latin typeface="Verdana" pitchFamily="34" charset="0"/>
              <a:ea typeface="Verdana" pitchFamily="34" charset="0"/>
              <a:cs typeface="Verdana" pitchFamily="34" charset="0"/>
            </a:endParaRPr>
          </a:p>
        </p:txBody>
      </p:sp>
      <p:pic>
        <p:nvPicPr>
          <p:cNvPr id="7" name="Picture 15" descr="blue 50% 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7200" y="457200"/>
            <a:ext cx="82296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3124200" y="2971800"/>
            <a:ext cx="3124200" cy="1446550"/>
          </a:xfrm>
          <a:prstGeom prst="rect">
            <a:avLst/>
          </a:prstGeom>
          <a:noFill/>
        </p:spPr>
        <p:txBody>
          <a:bodyPr wrap="square" rtlCol="0">
            <a:spAutoFit/>
          </a:bodyPr>
          <a:lstStyle/>
          <a:p>
            <a:pPr algn="ctr"/>
            <a:r>
              <a:rPr lang="en-US" sz="4400" dirty="0">
                <a:solidFill>
                  <a:schemeClr val="bg1"/>
                </a:solidFill>
                <a:latin typeface="Cambria" panose="02040503050406030204" pitchFamily="18" charset="0"/>
              </a:rPr>
              <a:t>Correction Window</a:t>
            </a:r>
          </a:p>
        </p:txBody>
      </p:sp>
      <p:sp>
        <p:nvSpPr>
          <p:cNvPr id="6" name="TextBox 5"/>
          <p:cNvSpPr txBox="1"/>
          <p:nvPr/>
        </p:nvSpPr>
        <p:spPr>
          <a:xfrm>
            <a:off x="2971800" y="2286000"/>
            <a:ext cx="3505200" cy="2585323"/>
          </a:xfrm>
          <a:prstGeom prst="rect">
            <a:avLst/>
          </a:prstGeom>
          <a:noFill/>
        </p:spPr>
        <p:txBody>
          <a:bodyPr wrap="square" rtlCol="0">
            <a:spAutoFit/>
          </a:bodyPr>
          <a:lstStyle/>
          <a:p>
            <a:pPr algn="ctr"/>
            <a:r>
              <a:rPr lang="en-US" sz="5400" dirty="0">
                <a:solidFill>
                  <a:schemeClr val="bg1"/>
                </a:solidFill>
              </a:rPr>
              <a:t>No Correction Window</a:t>
            </a:r>
          </a:p>
        </p:txBody>
      </p:sp>
      <p:sp>
        <p:nvSpPr>
          <p:cNvPr id="13" name="Rectangle 1"/>
          <p:cNvSpPr>
            <a:spLocks noGrp="1" noChangeArrowheads="1"/>
          </p:cNvSpPr>
          <p:nvPr>
            <p:ph type="title" idx="4294967295"/>
          </p:nvPr>
        </p:nvSpPr>
        <p:spPr bwMode="auto">
          <a:xfrm>
            <a:off x="329792" y="1062335"/>
            <a:ext cx="4021807" cy="46166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1" i="0" strike="noStrike" kern="1200" cap="none" spc="0" normalizeH="0" baseline="0" noProof="0" dirty="0">
                <a:ln>
                  <a:noFill/>
                </a:ln>
                <a:solidFill>
                  <a:srgbClr val="0000FF"/>
                </a:solidFill>
                <a:effectLst/>
                <a:uLnTx/>
                <a:uFillTx/>
                <a:latin typeface="Cambria" panose="02040503050406030204" pitchFamily="18" charset="0"/>
                <a:ea typeface="Verdana" pitchFamily="34" charset="0"/>
                <a:cs typeface="Arial" panose="020B0604020202020204" pitchFamily="34" charset="0"/>
              </a:rPr>
              <a:t>After</a:t>
            </a:r>
            <a:r>
              <a:rPr kumimoji="0" lang="en-US" altLang="en-US" sz="2400" b="1" i="0" strike="noStrike" kern="1200" cap="none" spc="0" normalizeH="0" baseline="0" noProof="0" dirty="0">
                <a:ln>
                  <a:noFill/>
                </a:ln>
                <a:solidFill>
                  <a:schemeClr val="tx1"/>
                </a:solidFill>
                <a:effectLst/>
                <a:uLnTx/>
                <a:uFillTx/>
                <a:latin typeface="Cambria" panose="02040503050406030204" pitchFamily="18" charset="0"/>
                <a:ea typeface="Verdana" pitchFamily="34" charset="0"/>
                <a:cs typeface="Arial" panose="020B0604020202020204" pitchFamily="34" charset="0"/>
              </a:rPr>
              <a:t> the Internal Snapshot</a:t>
            </a:r>
          </a:p>
        </p:txBody>
      </p:sp>
      <p:graphicFrame>
        <p:nvGraphicFramePr>
          <p:cNvPr id="5" name="Diagram 4" descr="As a reminder, once the snapshot is taken, a file is prepared to be sent to the testing vendor. Since this is an internal snapshot, there is no corrections window.&#10;&#10;An internal snapshot freezes data at a point in time and that’s why PDE cannot give any extensions. &#10;&#10;If data is uploaded AFTER the internal snapshot, it will NOT be included in the file to the testing vendor, booklets will have to hand bubbled, and online test sessions will have to be uploaded manually, one student at a time. &#10;">
            <a:extLs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1926401332"/>
              </p:ext>
            </p:extLst>
          </p:nvPr>
        </p:nvGraphicFramePr>
        <p:xfrm>
          <a:off x="477782" y="1360298"/>
          <a:ext cx="6837417" cy="565010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TextBox 17"/>
          <p:cNvSpPr txBox="1">
            <a:spLocks noChangeArrowheads="1"/>
          </p:cNvSpPr>
          <p:nvPr/>
        </p:nvSpPr>
        <p:spPr bwMode="auto">
          <a:xfrm>
            <a:off x="736600" y="452438"/>
            <a:ext cx="7874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400" dirty="0">
                <a:solidFill>
                  <a:schemeClr val="bg1"/>
                </a:solidFill>
                <a:latin typeface="Cambria" panose="02040503050406030204" pitchFamily="18" charset="0"/>
                <a:ea typeface="Verdana" pitchFamily="34" charset="0"/>
                <a:cs typeface="Verdana" pitchFamily="34" charset="0"/>
              </a:rPr>
              <a:t>PSSA Exams- Accountability</a:t>
            </a:r>
          </a:p>
        </p:txBody>
      </p:sp>
    </p:spTree>
    <p:extLst>
      <p:ext uri="{BB962C8B-B14F-4D97-AF65-F5344CB8AC3E}">
        <p14:creationId xmlns:p14="http://schemas.microsoft.com/office/powerpoint/2010/main" val="3557019391"/>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em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A4E9D8B9AE294BB8664582FC3229C4" ma:contentTypeVersion="3" ma:contentTypeDescription="Create a new document." ma:contentTypeScope="" ma:versionID="cf1e4c4ca9d7da6aad23c111eea9510d">
  <xsd:schema xmlns:xsd="http://www.w3.org/2001/XMLSchema" xmlns:xs="http://www.w3.org/2001/XMLSchema" xmlns:p="http://schemas.microsoft.com/office/2006/metadata/properties" xmlns:ns1="http://schemas.microsoft.com/sharepoint/v3" xmlns:ns2="a7af8e22-4aad-4637-bdfe-8881feb25ebc" targetNamespace="http://schemas.microsoft.com/office/2006/metadata/properties" ma:root="true" ma:fieldsID="333eeef662f33d827901a6908d0661d8" ns1:_="" ns2:_="">
    <xsd:import namespace="http://schemas.microsoft.com/sharepoint/v3"/>
    <xsd:import namespace="a7af8e22-4aad-4637-bdfe-8881feb25ebc"/>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7af8e22-4aad-4637-bdfe-8881feb25eb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B391A38-63CD-4FAB-BBDD-912C86A21A1D}"/>
</file>

<file path=customXml/itemProps2.xml><?xml version="1.0" encoding="utf-8"?>
<ds:datastoreItem xmlns:ds="http://schemas.openxmlformats.org/officeDocument/2006/customXml" ds:itemID="{531F4D9A-DF75-41D0-BA13-3B1CC0650E4D}"/>
</file>

<file path=customXml/itemProps3.xml><?xml version="1.0" encoding="utf-8"?>
<ds:datastoreItem xmlns:ds="http://schemas.openxmlformats.org/officeDocument/2006/customXml" ds:itemID="{D9FE5BC7-DE7B-4BC3-8C2A-675D6C9ABEA2}"/>
</file>

<file path=docProps/app.xml><?xml version="1.0" encoding="utf-8"?>
<Properties xmlns="http://schemas.openxmlformats.org/officeDocument/2006/extended-properties" xmlns:vt="http://schemas.openxmlformats.org/officeDocument/2006/docPropsVTypes">
  <TotalTime>11806</TotalTime>
  <Words>3997</Words>
  <Application>Microsoft Office PowerPoint</Application>
  <PresentationFormat>On-screen Show (4:3)</PresentationFormat>
  <Paragraphs>417</Paragraphs>
  <Slides>24</Slides>
  <Notes>24</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24</vt:i4>
      </vt:variant>
    </vt:vector>
  </HeadingPairs>
  <TitlesOfParts>
    <vt:vector size="32" baseType="lpstr">
      <vt:lpstr>Arial</vt:lpstr>
      <vt:lpstr>Calibri</vt:lpstr>
      <vt:lpstr>Cambria</vt:lpstr>
      <vt:lpstr>Verdana</vt:lpstr>
      <vt:lpstr>Wingdings</vt:lpstr>
      <vt:lpstr>Default Design</vt:lpstr>
      <vt:lpstr>Theme2</vt:lpstr>
      <vt:lpstr>Custom Design</vt:lpstr>
      <vt:lpstr>PSSA Accountability </vt:lpstr>
      <vt:lpstr>Agenda Overview </vt:lpstr>
      <vt:lpstr>Who Submits Data </vt:lpstr>
      <vt:lpstr>Timeline</vt:lpstr>
      <vt:lpstr>Data Flow</vt:lpstr>
      <vt:lpstr>Agenda Data Collection Details</vt:lpstr>
      <vt:lpstr>Collection Window 6 – Open All Year Guidelines</vt:lpstr>
      <vt:lpstr>Internal Snapshot Overview</vt:lpstr>
      <vt:lpstr>After the Internal Snapshot</vt:lpstr>
      <vt:lpstr>Internal Snapshot Details</vt:lpstr>
      <vt:lpstr>PowerPoint Presentation</vt:lpstr>
      <vt:lpstr>PowerPoint Presentation</vt:lpstr>
      <vt:lpstr>IU Classroom in other LEA</vt:lpstr>
      <vt:lpstr>Agenda Business Rules</vt:lpstr>
      <vt:lpstr>Deduplication rules 1</vt:lpstr>
      <vt:lpstr>Deduplication rules 2</vt:lpstr>
      <vt:lpstr>Assessment and Accountability unduplicating business rules</vt:lpstr>
      <vt:lpstr>Data Included or Excluded from the PIMS Internal Snapshot </vt:lpstr>
      <vt:lpstr>Agenda Reports </vt:lpstr>
      <vt:lpstr>Cognos Presnapshot Reports</vt:lpstr>
      <vt:lpstr>Cognos Snapshot Reports</vt:lpstr>
      <vt:lpstr>Resources</vt:lpstr>
      <vt:lpstr>Contact Information</vt:lpstr>
      <vt:lpstr>For more information</vt:lpstr>
    </vt:vector>
  </TitlesOfParts>
  <Company>Office of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PSSA Accountability</dc:title>
  <dc:creator>aforsman</dc:creator>
  <cp:lastModifiedBy>Schuld, Candice</cp:lastModifiedBy>
  <cp:revision>438</cp:revision>
  <cp:lastPrinted>2016-09-13T14:59:14Z</cp:lastPrinted>
  <dcterms:created xsi:type="dcterms:W3CDTF">2011-11-29T20:35:02Z</dcterms:created>
  <dcterms:modified xsi:type="dcterms:W3CDTF">2020-02-04T18:05:30Z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0x01010063A4E9D8B9AE294BB8664582FC3229C4</vt:lpwstr>
  </property>
</Properties>
</file>