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11.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7.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6.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3.xml" ContentType="application/vnd.openxmlformats-officedocument.presentationml.slide+xml"/>
  <Override PartName="/ppt/slides/slide4.xml" ContentType="application/vnd.openxmlformats-officedocument.presentationml.slide+xml"/>
  <Override PartName="/ppt/slides/slide29.xml" ContentType="application/vnd.openxmlformats-officedocument.presentationml.slide+xml"/>
  <Override PartName="/ppt/slides/slide5.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Layouts/slideLayout6.xml" ContentType="application/vnd.openxmlformats-officedocument.presentationml.slideLayout+xml"/>
  <Override PartName="/ppt/notesSlides/notesSlide27.xml" ContentType="application/vnd.openxmlformats-officedocument.presentationml.notesSlide+xml"/>
  <Override PartName="/ppt/slideMasters/slideMaster1.xml" ContentType="application/vnd.openxmlformats-officedocument.presentationml.slideMaster+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notesSlides/notesSlide26.xml" ContentType="application/vnd.openxmlformats-officedocument.presentationml.notesSlide+xml"/>
  <Override PartName="/ppt/notesSlides/notesSlide28.xml" ContentType="application/vnd.openxmlformats-officedocument.presentationml.notes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notesSlides/notesSlide10.xml" ContentType="application/vnd.openxmlformats-officedocument.presentationml.notesSlide+xml"/>
  <Override PartName="/ppt/notesSlides/notesSlide25.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notesSlides/notesSlide11.xml" ContentType="application/vnd.openxmlformats-officedocument.presentationml.notesSlid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3.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21.xml" ContentType="application/vnd.openxmlformats-officedocument.presentationml.notesSlide+xml"/>
  <Override PartName="/ppt/notesSlides/notesSlide14.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22.xml" ContentType="application/vnd.openxmlformats-officedocument.presentationml.notesSlide+xml"/>
  <Override PartName="/ppt/diagrams/layout9.xml" ContentType="application/vnd.openxmlformats-officedocument.drawingml.diagramLayout+xml"/>
  <Override PartName="/ppt/diagrams/layout6.xml" ContentType="application/vnd.openxmlformats-officedocument.drawingml.diagramLayout+xml"/>
  <Override PartName="/ppt/theme/theme3.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diagrams/drawing10.xml" ContentType="application/vnd.ms-office.drawingml.diagramDrawing+xml"/>
  <Override PartName="/ppt/diagrams/colors10.xml" ContentType="application/vnd.openxmlformats-officedocument.drawingml.diagramColors+xml"/>
  <Override PartName="/ppt/diagrams/quickStyle10.xml" ContentType="application/vnd.openxmlformats-officedocument.drawingml.diagramStyle+xml"/>
  <Override PartName="/ppt/diagrams/layout10.xml" ContentType="application/vnd.openxmlformats-officedocument.drawingml.diagramLayout+xml"/>
  <Override PartName="/ppt/commentAuthors.xml" ContentType="application/vnd.openxmlformats-officedocument.presentationml.commentAuthors+xml"/>
  <Override PartName="/ppt/diagrams/drawing9.xml" ContentType="application/vnd.ms-office.drawingml.diagramDrawing+xml"/>
  <Override PartName="/ppt/diagrams/colors9.xml" ContentType="application/vnd.openxmlformats-officedocument.drawingml.diagramColors+xml"/>
  <Override PartName="/ppt/handoutMasters/handoutMaster1.xml" ContentType="application/vnd.openxmlformats-officedocument.presentationml.handoutMaster+xml"/>
  <Override PartName="/ppt/diagrams/quickStyle6.xml" ContentType="application/vnd.openxmlformats-officedocument.drawingml.diagramStyle+xml"/>
  <Override PartName="/ppt/diagrams/quickStyle9.xml" ContentType="application/vnd.openxmlformats-officedocument.drawingml.diagramStyle+xml"/>
  <Override PartName="/ppt/diagrams/drawing11.xml" ContentType="application/vnd.ms-office.drawingml.diagramDrawing+xml"/>
  <Override PartName="/ppt/diagrams/colors11.xml" ContentType="application/vnd.openxmlformats-officedocument.drawingml.diagramColors+xml"/>
  <Override PartName="/ppt/diagrams/quickStyle11.xml" ContentType="application/vnd.openxmlformats-officedocument.drawingml.diagramStyle+xml"/>
  <Override PartName="/ppt/diagrams/layout11.xml" ContentType="application/vnd.openxmlformats-officedocument.drawingml.diagramLayout+xml"/>
  <Override PartName="/ppt/notesMasters/notesMaster1.xml" ContentType="application/vnd.openxmlformats-officedocument.presentationml.notesMaster+xml"/>
  <Override PartName="/ppt/diagrams/drawing8.xml" ContentType="application/vnd.ms-office.drawingml.diagramDrawing+xml"/>
  <Override PartName="/ppt/diagrams/quickStyle1.xml" ContentType="application/vnd.openxmlformats-officedocument.drawingml.diagramStyle+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theme/theme1.xml" ContentType="application/vnd.openxmlformats-officedocument.theme+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4.xml" ContentType="application/vnd.ms-office.drawingml.diagramDrawing+xml"/>
  <Override PartName="/ppt/diagrams/colors6.xml" ContentType="application/vnd.openxmlformats-officedocument.drawingml.diagramColors+xml"/>
  <Override PartName="/ppt/diagrams/drawing5.xml" ContentType="application/vnd.ms-office.drawingml.diagramDrawing+xml"/>
  <Override PartName="/ppt/diagrams/colors5.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drawing6.xml" ContentType="application/vnd.ms-office.drawingml.diagramDrawing+xml"/>
  <Override PartName="/ppt/diagrams/layout1.xml" ContentType="application/vnd.openxmlformats-officedocument.drawingml.diagramLayout+xml"/>
  <Override PartName="/ppt/diagrams/colors1.xml" ContentType="application/vnd.openxmlformats-officedocument.drawingml.diagramColors+xml"/>
  <Override PartName="/ppt/diagrams/layout8.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colors8.xml" ContentType="application/vnd.openxmlformats-officedocument.drawingml.diagramColors+xml"/>
  <Override PartName="/ppt/diagrams/layout3.xml" ContentType="application/vnd.openxmlformats-officedocument.drawingml.diagramLayout+xml"/>
  <Override PartName="/ppt/diagrams/quickStyle3.xml" ContentType="application/vnd.openxmlformats-officedocument.drawingml.diagramStyle+xml"/>
  <Override PartName="/ppt/diagrams/drawing7.xml" ContentType="application/vnd.ms-office.drawingml.diagramDrawing+xml"/>
  <Override PartName="/ppt/diagrams/drawing3.xml" ContentType="application/vnd.ms-office.drawingml.diagramDrawing+xml"/>
  <Override PartName="/ppt/diagrams/drawing1.xml" ContentType="application/vnd.ms-office.drawingml.diagramDrawing+xml"/>
  <Override PartName="/ppt/diagrams/colors3.xml" ContentType="application/vnd.openxmlformats-officedocument.drawingml.diagramColors+xml"/>
  <Override PartName="/ppt/diagrams/quickStyle8.xml" ContentType="application/vnd.openxmlformats-officedocument.drawingml.diagramStyl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34"/>
  </p:notesMasterIdLst>
  <p:handoutMasterIdLst>
    <p:handoutMasterId r:id="rId35"/>
  </p:handoutMasterIdLst>
  <p:sldIdLst>
    <p:sldId id="256" r:id="rId4"/>
    <p:sldId id="314" r:id="rId5"/>
    <p:sldId id="289" r:id="rId6"/>
    <p:sldId id="279" r:id="rId7"/>
    <p:sldId id="338" r:id="rId8"/>
    <p:sldId id="334" r:id="rId9"/>
    <p:sldId id="335" r:id="rId10"/>
    <p:sldId id="336" r:id="rId11"/>
    <p:sldId id="321" r:id="rId12"/>
    <p:sldId id="276" r:id="rId13"/>
    <p:sldId id="274" r:id="rId14"/>
    <p:sldId id="347" r:id="rId15"/>
    <p:sldId id="260" r:id="rId16"/>
    <p:sldId id="316" r:id="rId17"/>
    <p:sldId id="283" r:id="rId18"/>
    <p:sldId id="341" r:id="rId19"/>
    <p:sldId id="330" r:id="rId20"/>
    <p:sldId id="281" r:id="rId21"/>
    <p:sldId id="326" r:id="rId22"/>
    <p:sldId id="327" r:id="rId23"/>
    <p:sldId id="344" r:id="rId24"/>
    <p:sldId id="322" r:id="rId25"/>
    <p:sldId id="342" r:id="rId26"/>
    <p:sldId id="353" r:id="rId27"/>
    <p:sldId id="323" r:id="rId28"/>
    <p:sldId id="290" r:id="rId29"/>
    <p:sldId id="351" r:id="rId30"/>
    <p:sldId id="312" r:id="rId31"/>
    <p:sldId id="293" r:id="rId32"/>
    <p:sldId id="258" r:id="rId3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63860" autoAdjust="0"/>
  </p:normalViewPr>
  <p:slideViewPr>
    <p:cSldViewPr>
      <p:cViewPr varScale="1">
        <p:scale>
          <a:sx n="57" d="100"/>
          <a:sy n="57" d="100"/>
        </p:scale>
        <p:origin x="1812" y="114"/>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notesMaster" Target="notesMasters/notesMaster1.xml"/><Relationship Id="rId42" Type="http://schemas.openxmlformats.org/officeDocument/2006/relationships/customXml" Target="../customXml/item2.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43" Type="http://schemas.openxmlformats.org/officeDocument/2006/relationships/customXml" Target="../customXml/item3.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diagrams/_rels/data11.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11.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dirty="0">
              <a:latin typeface="Cambria" panose="02040503050406030204" pitchFamily="18" charset="0"/>
            </a:rPr>
            <a:t>Data collection details</a:t>
          </a: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3D555907-ED60-40CE-9127-63B8C1EBB874}" type="presOf" srcId="{1710E1FD-2621-48B6-B464-10D663477F8C}" destId="{4C55992E-623D-4D7C-826A-09FC07D09763}" srcOrd="0" destOrd="0" presId="urn:microsoft.com/office/officeart/2005/8/layout/venn3"/>
    <dgm:cxn modelId="{77ED523B-9C32-432C-8CC4-1905A20A4DAA}" type="presOf" srcId="{0DBC5475-A36F-44B8-99E6-8AB02E3F381D}" destId="{E0519EEE-2B4D-43DF-8793-135C2BEA6AD9}" srcOrd="0" destOrd="0" presId="urn:microsoft.com/office/officeart/2005/8/layout/venn3"/>
    <dgm:cxn modelId="{88A80951-573B-46B6-B3FC-2868FCF8E360}" type="presOf" srcId="{3BED611F-5282-40C3-A8B1-292D8BCFA7D8}" destId="{60C048B9-7427-4682-8862-4A8F2D067DCA}" srcOrd="0" destOrd="0" presId="urn:microsoft.com/office/officeart/2005/8/layout/venn3"/>
    <dgm:cxn modelId="{92948159-8647-4EEE-AF34-C764D43FF8A4}" type="presOf" srcId="{DC600E12-DBFB-42C1-A456-D68EB67D6B34}" destId="{9D51573B-0B28-42AD-910A-A7B46A813C8C}"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C6A3B196-9C5F-4A2E-AB4A-01342E6A229A}" type="presOf" srcId="{ABBCCBF4-9A10-4136-A461-156480A14E99}" destId="{3CA02497-A841-4052-807D-E5B8D47A58E7}"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947514B6-D358-4823-98A1-3D085F269DA8}" srcId="{3BED611F-5282-40C3-A8B1-292D8BCFA7D8}" destId="{0DBC5475-A36F-44B8-99E6-8AB02E3F381D}" srcOrd="1" destOrd="0" parTransId="{610BD229-ACD9-42A5-A9A7-DDA5D0003718}" sibTransId="{AB8EFA32-C6E9-432C-BA45-3C4505E823F3}"/>
    <dgm:cxn modelId="{3FF21B5E-AE04-4286-8CC5-6553CC0811A8}" type="presParOf" srcId="{60C048B9-7427-4682-8862-4A8F2D067DCA}" destId="{3CA02497-A841-4052-807D-E5B8D47A58E7}" srcOrd="0" destOrd="0" presId="urn:microsoft.com/office/officeart/2005/8/layout/venn3"/>
    <dgm:cxn modelId="{7457BD17-8B51-4A47-B748-2DB0858065A5}" type="presParOf" srcId="{60C048B9-7427-4682-8862-4A8F2D067DCA}" destId="{EB2D04C4-8231-413B-98AD-01AAA3260AA4}" srcOrd="1" destOrd="0" presId="urn:microsoft.com/office/officeart/2005/8/layout/venn3"/>
    <dgm:cxn modelId="{5CC09AA9-F07B-4A33-8D97-231209EC50F6}" type="presParOf" srcId="{60C048B9-7427-4682-8862-4A8F2D067DCA}" destId="{E0519EEE-2B4D-43DF-8793-135C2BEA6AD9}" srcOrd="2" destOrd="0" presId="urn:microsoft.com/office/officeart/2005/8/layout/venn3"/>
    <dgm:cxn modelId="{D248CB96-2F8B-4315-9777-7D209426A8D7}" type="presParOf" srcId="{60C048B9-7427-4682-8862-4A8F2D067DCA}" destId="{695E7FF5-DA6B-4B37-84ED-A4A2E449A3AF}" srcOrd="3" destOrd="0" presId="urn:microsoft.com/office/officeart/2005/8/layout/venn3"/>
    <dgm:cxn modelId="{8AFE1174-697F-4B71-A44F-95661FBFE8D9}" type="presParOf" srcId="{60C048B9-7427-4682-8862-4A8F2D067DCA}" destId="{9D51573B-0B28-42AD-910A-A7B46A813C8C}" srcOrd="4" destOrd="0" presId="urn:microsoft.com/office/officeart/2005/8/layout/venn3"/>
    <dgm:cxn modelId="{F9EB079E-FF38-4C3B-BE25-96614A673E11}" type="presParOf" srcId="{60C048B9-7427-4682-8862-4A8F2D067DCA}" destId="{29931781-75B4-43DF-A3A6-33EFAFD59AE1}" srcOrd="5" destOrd="0" presId="urn:microsoft.com/office/officeart/2005/8/layout/venn3"/>
    <dgm:cxn modelId="{195C580F-B48B-4A05-8979-5184AF3C7F41}"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dirty="0">
              <a:solidFill>
                <a:schemeClr val="bg1">
                  <a:lumMod val="65000"/>
                </a:schemeClr>
              </a:solidFill>
              <a:latin typeface="Cambria" panose="02040503050406030204" pitchFamily="18" charset="0"/>
            </a:rPr>
            <a:t>Business rules</a:t>
          </a: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solidFill>
                <a:schemeClr val="bg1">
                  <a:lumMod val="65000"/>
                </a:schemeClr>
              </a:solidFill>
              <a:latin typeface="Cambria" panose="02040503050406030204" pitchFamily="18" charset="0"/>
            </a:rPr>
            <a:t>Data collection details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custT="1"/>
      <dgm:spPr/>
      <dgm:t>
        <a:bodyPr/>
        <a:lstStyle/>
        <a:p>
          <a:r>
            <a:rPr lang="en-US" sz="3200" b="1" i="1" dirty="0">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custLinFactNeighborX="1040" custLinFactNeighborY="-65">
        <dgm:presLayoutVars>
          <dgm:bulletEnabled val="1"/>
        </dgm:presLayoutVars>
      </dgm:prSet>
      <dgm:spPr/>
    </dgm:pt>
  </dgm:ptLst>
  <dgm:cxnLst>
    <dgm:cxn modelId="{0B020A5B-92F0-49E6-9BF2-441BC87F90B9}" type="presOf" srcId="{0DBC5475-A36F-44B8-99E6-8AB02E3F381D}" destId="{E0519EEE-2B4D-43DF-8793-135C2BEA6AD9}" srcOrd="0" destOrd="0" presId="urn:microsoft.com/office/officeart/2005/8/layout/venn3"/>
    <dgm:cxn modelId="{65215C64-D69A-4381-8664-151B6F0A8A34}" type="presOf" srcId="{ABBCCBF4-9A10-4136-A461-156480A14E99}" destId="{3CA02497-A841-4052-807D-E5B8D47A58E7}"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FF84CD93-89D8-415A-A9B5-59A0C2078591}" type="presOf" srcId="{3BED611F-5282-40C3-A8B1-292D8BCFA7D8}" destId="{60C048B9-7427-4682-8862-4A8F2D067DCA}"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F915099E-73E0-4C3A-9037-CC78978ED74B}" type="presOf" srcId="{DC600E12-DBFB-42C1-A456-D68EB67D6B34}" destId="{9D51573B-0B28-42AD-910A-A7B46A813C8C}" srcOrd="0" destOrd="0" presId="urn:microsoft.com/office/officeart/2005/8/layout/venn3"/>
    <dgm:cxn modelId="{947514B6-D358-4823-98A1-3D085F269DA8}" srcId="{3BED611F-5282-40C3-A8B1-292D8BCFA7D8}" destId="{0DBC5475-A36F-44B8-99E6-8AB02E3F381D}" srcOrd="1" destOrd="0" parTransId="{610BD229-ACD9-42A5-A9A7-DDA5D0003718}" sibTransId="{AB8EFA32-C6E9-432C-BA45-3C4505E823F3}"/>
    <dgm:cxn modelId="{DB818FEC-457F-49F3-A1BC-0EFD251DA7BB}" type="presOf" srcId="{1710E1FD-2621-48B6-B464-10D663477F8C}" destId="{4C55992E-623D-4D7C-826A-09FC07D09763}" srcOrd="0" destOrd="0" presId="urn:microsoft.com/office/officeart/2005/8/layout/venn3"/>
    <dgm:cxn modelId="{8D60B975-6E12-4821-A7C3-E5AFAB0BB4AB}" type="presParOf" srcId="{60C048B9-7427-4682-8862-4A8F2D067DCA}" destId="{3CA02497-A841-4052-807D-E5B8D47A58E7}" srcOrd="0" destOrd="0" presId="urn:microsoft.com/office/officeart/2005/8/layout/venn3"/>
    <dgm:cxn modelId="{8A770146-F187-416D-A0F2-FA5462BA7FB8}" type="presParOf" srcId="{60C048B9-7427-4682-8862-4A8F2D067DCA}" destId="{EB2D04C4-8231-413B-98AD-01AAA3260AA4}" srcOrd="1" destOrd="0" presId="urn:microsoft.com/office/officeart/2005/8/layout/venn3"/>
    <dgm:cxn modelId="{FEED546B-E9E1-43C7-87E2-53735605A399}" type="presParOf" srcId="{60C048B9-7427-4682-8862-4A8F2D067DCA}" destId="{E0519EEE-2B4D-43DF-8793-135C2BEA6AD9}" srcOrd="2" destOrd="0" presId="urn:microsoft.com/office/officeart/2005/8/layout/venn3"/>
    <dgm:cxn modelId="{79D0EF80-3A74-4528-B971-8090E05664FB}" type="presParOf" srcId="{60C048B9-7427-4682-8862-4A8F2D067DCA}" destId="{695E7FF5-DA6B-4B37-84ED-A4A2E449A3AF}" srcOrd="3" destOrd="0" presId="urn:microsoft.com/office/officeart/2005/8/layout/venn3"/>
    <dgm:cxn modelId="{7F0F28C6-8FDC-4BBF-9D19-36703B6C2C09}" type="presParOf" srcId="{60C048B9-7427-4682-8862-4A8F2D067DCA}" destId="{9D51573B-0B28-42AD-910A-A7B46A813C8C}" srcOrd="4" destOrd="0" presId="urn:microsoft.com/office/officeart/2005/8/layout/venn3"/>
    <dgm:cxn modelId="{CC927CB1-849C-40A3-BF88-34EBABD0D6C3}" type="presParOf" srcId="{60C048B9-7427-4682-8862-4A8F2D067DCA}" destId="{29931781-75B4-43DF-A3A6-33EFAFD59AE1}" srcOrd="5" destOrd="0" presId="urn:microsoft.com/office/officeart/2005/8/layout/venn3"/>
    <dgm:cxn modelId="{3708D569-A50D-4A13-A33F-0AAA0A00E1DA}"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latin typeface="Cambria" panose="02040503050406030204" pitchFamily="18" charset="0"/>
          </a:endParaRPr>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custT="1"/>
      <dgm:spPr/>
      <dgm:t>
        <a:bodyPr/>
        <a:lstStyle/>
        <a:p>
          <a:r>
            <a:rPr lang="en-US" sz="2800" b="1" dirty="0">
              <a:latin typeface="Cambria" panose="02040503050406030204" pitchFamily="18" charset="0"/>
            </a:rPr>
            <a:t>Grades 3-8</a:t>
          </a:r>
        </a:p>
      </dgm:t>
    </dgm:pt>
    <dgm:pt modelId="{85C4790B-EE72-41AE-88B2-CB648A3A2AC9}" type="parTrans" cxnId="{C9C58607-C30B-4EBB-8414-3453B318D66A}">
      <dgm:prSet/>
      <dgm:spPr/>
      <dgm:t>
        <a:bodyPr/>
        <a:lstStyle/>
        <a:p>
          <a:endParaRPr lang="en-US">
            <a:latin typeface="Cambria" panose="02040503050406030204" pitchFamily="18" charset="0"/>
          </a:endParaRPr>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Submit Data to PIMS</a:t>
          </a:r>
        </a:p>
      </dgm:t>
    </dgm:pt>
    <dgm:pt modelId="{5DF417F1-F765-41D6-B14E-EE695DF03135}" type="parTrans" cxnId="{2C3A37F7-A69D-4602-BD70-1E11D25CE9CD}">
      <dgm:prSet/>
      <dgm:spPr/>
      <dgm:t>
        <a:bodyPr/>
        <a:lstStyle/>
        <a:p>
          <a:endParaRPr lang="en-US">
            <a:latin typeface="Cambria" panose="02040503050406030204" pitchFamily="18" charset="0"/>
          </a:endParaRPr>
        </a:p>
      </dgm:t>
    </dgm:pt>
    <dgm:pt modelId="{34928EBC-A0A2-40FA-A0BA-27C70C8BCBA6}" type="sibTrans" cxnId="{2C3A37F7-A69D-4602-BD70-1E11D25CE9CD}">
      <dgm:prSet/>
      <dgm:spPr/>
      <dgm:t>
        <a:bodyPr/>
        <a:lstStyle/>
        <a:p>
          <a:endParaRPr lang="en-US">
            <a:latin typeface="Cambria" panose="02040503050406030204" pitchFamily="18" charset="0"/>
          </a:endParaRPr>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ScaleX="64285" custScaleY="62205"/>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custScaleX="68676" custScaleY="59530"/>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C2CC707-D1BC-4282-AE09-2CDC476660C8}"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3BE661F-EEAE-42B4-B27A-1830C9D6EB12}">
      <dgm:prSet phldrT="[Text]"/>
      <dgm:spPr/>
      <dgm:t>
        <a:bodyPr/>
        <a:lstStyle/>
        <a:p>
          <a:r>
            <a:rPr lang="en-US" dirty="0">
              <a:latin typeface="Cambria" panose="02040503050406030204" pitchFamily="18" charset="0"/>
            </a:rPr>
            <a:t>Suggestions for LEAs</a:t>
          </a:r>
        </a:p>
      </dgm:t>
    </dgm:pt>
    <dgm:pt modelId="{B2F0ABCA-2B9D-4438-84DF-9B131BF7A36D}" type="parTrans" cxnId="{26123618-FD60-4FB9-99F2-2360F8923A4D}">
      <dgm:prSet/>
      <dgm:spPr/>
      <dgm:t>
        <a:bodyPr/>
        <a:lstStyle/>
        <a:p>
          <a:endParaRPr lang="en-US"/>
        </a:p>
      </dgm:t>
    </dgm:pt>
    <dgm:pt modelId="{46011250-87C4-4F99-91DA-580024D5EAD4}" type="sibTrans" cxnId="{26123618-FD60-4FB9-99F2-2360F8923A4D}">
      <dgm:prSet/>
      <dgm:spPr/>
      <dgm:t>
        <a:bodyPr/>
        <a:lstStyle/>
        <a:p>
          <a:endParaRPr lang="en-US"/>
        </a:p>
      </dgm:t>
    </dgm:pt>
    <dgm:pt modelId="{73D993B0-44EA-4ACD-B0AD-0D8328A32948}">
      <dgm:prSet phldrT="[Text]"/>
      <dgm:spPr/>
      <dgm:t>
        <a:bodyPr/>
        <a:lstStyle/>
        <a:p>
          <a:r>
            <a:rPr lang="en-US" dirty="0">
              <a:latin typeface="Cambria" panose="02040503050406030204" pitchFamily="18" charset="0"/>
            </a:rPr>
            <a:t>Ensure SIS can deliver data required for the internal snapshot</a:t>
          </a:r>
        </a:p>
      </dgm:t>
      <dgm:extLst>
        <a:ext uri="{E40237B7-FDA0-4F09-8148-C483321AD2D9}">
          <dgm14:cNvPr xmlns:dgm14="http://schemas.microsoft.com/office/drawing/2010/diagram" id="0" name="" descr="Suggestions for LEAs and internal snapshot due date details."/>
        </a:ext>
      </dgm:extLst>
    </dgm:pt>
    <dgm:pt modelId="{C124622B-5EB4-4A58-912A-BD9F244AA31E}" type="parTrans" cxnId="{3625D4DF-BF70-4837-A450-0630752D2426}">
      <dgm:prSet/>
      <dgm:spPr/>
      <dgm:t>
        <a:bodyPr/>
        <a:lstStyle/>
        <a:p>
          <a:endParaRPr lang="en-US"/>
        </a:p>
      </dgm:t>
    </dgm:pt>
    <dgm:pt modelId="{CEF6DE29-1BA9-49BC-BD26-D96A311C7945}" type="sibTrans" cxnId="{3625D4DF-BF70-4837-A450-0630752D2426}">
      <dgm:prSet/>
      <dgm:spPr/>
      <dgm:t>
        <a:bodyPr/>
        <a:lstStyle/>
        <a:p>
          <a:endParaRPr lang="en-US"/>
        </a:p>
      </dgm:t>
    </dgm:pt>
    <dgm:pt modelId="{7F0655C4-18D1-48F0-817E-EC91956DA71D}">
      <dgm:prSet phldrT="[Text]"/>
      <dgm:spPr/>
      <dgm:t>
        <a:bodyPr/>
        <a:lstStyle/>
        <a:p>
          <a:r>
            <a:rPr lang="en-US" dirty="0">
              <a:latin typeface="Cambria" panose="02040503050406030204" pitchFamily="18" charset="0"/>
            </a:rPr>
            <a:t>Utilize PIMS Sandbox for testing</a:t>
          </a:r>
        </a:p>
      </dgm:t>
    </dgm:pt>
    <dgm:pt modelId="{A787F75A-4D8F-4512-B00E-21DD928D5311}" type="parTrans" cxnId="{2985FFB3-E9DB-4538-A046-C21451DEEEA5}">
      <dgm:prSet/>
      <dgm:spPr/>
      <dgm:t>
        <a:bodyPr/>
        <a:lstStyle/>
        <a:p>
          <a:endParaRPr lang="en-US"/>
        </a:p>
      </dgm:t>
    </dgm:pt>
    <dgm:pt modelId="{0E65E8D3-C568-4A9C-81F2-8C88D21212E5}" type="sibTrans" cxnId="{2985FFB3-E9DB-4538-A046-C21451DEEEA5}">
      <dgm:prSet/>
      <dgm:spPr/>
      <dgm:t>
        <a:bodyPr/>
        <a:lstStyle/>
        <a:p>
          <a:endParaRPr lang="en-US"/>
        </a:p>
      </dgm:t>
    </dgm:pt>
    <dgm:pt modelId="{49B5607F-D14E-42CE-9574-12DCBB55E34A}">
      <dgm:prSet phldrT="[Text]"/>
      <dgm:spPr/>
      <dgm:t>
        <a:bodyPr/>
        <a:lstStyle/>
        <a:p>
          <a:r>
            <a:rPr lang="en-US" dirty="0">
              <a:latin typeface="Cambria" panose="02040503050406030204" pitchFamily="18" charset="0"/>
            </a:rPr>
            <a:t>Internal Snapshot due date</a:t>
          </a:r>
        </a:p>
      </dgm:t>
    </dgm:pt>
    <dgm:pt modelId="{2A611EE4-3248-4FAD-B253-733944356067}" type="parTrans" cxnId="{2EBB6B79-537E-42E7-A735-04471723713C}">
      <dgm:prSet/>
      <dgm:spPr/>
      <dgm:t>
        <a:bodyPr/>
        <a:lstStyle/>
        <a:p>
          <a:endParaRPr lang="en-US"/>
        </a:p>
      </dgm:t>
    </dgm:pt>
    <dgm:pt modelId="{474E7E3D-BD77-414A-A87F-5DE65AA1CC36}" type="sibTrans" cxnId="{2EBB6B79-537E-42E7-A735-04471723713C}">
      <dgm:prSet/>
      <dgm:spPr/>
      <dgm:t>
        <a:bodyPr/>
        <a:lstStyle/>
        <a:p>
          <a:endParaRPr lang="en-US"/>
        </a:p>
      </dgm:t>
    </dgm:pt>
    <dgm:pt modelId="{152924B1-738C-44FA-A4BE-D2276E660606}">
      <dgm:prSet phldrT="[Text]" custT="1"/>
      <dgm:spPr/>
      <dgm:t>
        <a:bodyPr/>
        <a:lstStyle/>
        <a:p>
          <a:r>
            <a:rPr lang="en-US" sz="2100" kern="1200" dirty="0">
              <a:solidFill>
                <a:prstClr val="black">
                  <a:hueOff val="0"/>
                  <a:satOff val="0"/>
                  <a:lumOff val="0"/>
                  <a:alphaOff val="0"/>
                </a:prstClr>
              </a:solidFill>
              <a:latin typeface="Cambria" panose="02040503050406030204" pitchFamily="18" charset="0"/>
              <a:ea typeface="+mn-ea"/>
              <a:cs typeface="+mn-cs"/>
            </a:rPr>
            <a:t>All internal snapshot due dates are posted on the Elementary-Secondary Data Collection Calendar on the PIMS website</a:t>
          </a:r>
        </a:p>
      </dgm:t>
    </dgm:pt>
    <dgm:pt modelId="{E5A3C979-AAB5-4338-AF8D-ED314340A75A}" type="parTrans" cxnId="{4005A40C-1406-4649-8A29-0CC12F9C7EE3}">
      <dgm:prSet/>
      <dgm:spPr/>
      <dgm:t>
        <a:bodyPr/>
        <a:lstStyle/>
        <a:p>
          <a:endParaRPr lang="en-US"/>
        </a:p>
      </dgm:t>
    </dgm:pt>
    <dgm:pt modelId="{690BA79F-1E94-4EE6-BB05-9D0FE35CA706}" type="sibTrans" cxnId="{4005A40C-1406-4649-8A29-0CC12F9C7EE3}">
      <dgm:prSet/>
      <dgm:spPr/>
      <dgm:t>
        <a:bodyPr/>
        <a:lstStyle/>
        <a:p>
          <a:endParaRPr lang="en-US"/>
        </a:p>
      </dgm:t>
    </dgm:pt>
    <dgm:pt modelId="{A36EFC06-CFB5-4242-B445-7B5B27DBE39A}">
      <dgm:prSet phldrT="[Text]"/>
      <dgm:spPr/>
      <dgm:t>
        <a:bodyPr/>
        <a:lstStyle/>
        <a:p>
          <a:r>
            <a:rPr lang="en-US" dirty="0">
              <a:latin typeface="Cambria" panose="02040503050406030204" pitchFamily="18" charset="0"/>
            </a:rPr>
            <a:t>Start data submission early</a:t>
          </a:r>
        </a:p>
      </dgm:t>
    </dgm:pt>
    <dgm:pt modelId="{5BAD5455-254E-49E3-880D-BF3969F2ACB7}" type="parTrans" cxnId="{197CDBBA-2655-492A-A934-E0CE559332DB}">
      <dgm:prSet/>
      <dgm:spPr/>
      <dgm:t>
        <a:bodyPr/>
        <a:lstStyle/>
        <a:p>
          <a:endParaRPr lang="en-US"/>
        </a:p>
      </dgm:t>
    </dgm:pt>
    <dgm:pt modelId="{E08AF9AC-D055-4A6B-9FD7-E6978968D522}" type="sibTrans" cxnId="{197CDBBA-2655-492A-A934-E0CE559332DB}">
      <dgm:prSet/>
      <dgm:spPr/>
      <dgm:t>
        <a:bodyPr/>
        <a:lstStyle/>
        <a:p>
          <a:endParaRPr lang="en-US"/>
        </a:p>
      </dgm:t>
    </dgm:pt>
    <dgm:pt modelId="{52B0BF88-4E24-4802-808F-43CFC6513DA8}">
      <dgm:prSet phldrT="[Text]"/>
      <dgm:spPr/>
      <dgm:t>
        <a:bodyPr/>
        <a:lstStyle/>
        <a:p>
          <a:r>
            <a:rPr lang="en-US" sz="2100" kern="1200" dirty="0">
              <a:latin typeface="Cambria" panose="02040503050406030204" pitchFamily="18" charset="0"/>
            </a:rPr>
            <a:t>There will be no extensions.</a:t>
          </a:r>
        </a:p>
      </dgm:t>
    </dgm:pt>
    <dgm:pt modelId="{52E4C4B9-BD93-4299-82CD-738BA226570C}" type="parTrans" cxnId="{BE57C16E-CB86-4281-9A15-5CFF056C80C5}">
      <dgm:prSet/>
      <dgm:spPr/>
      <dgm:t>
        <a:bodyPr/>
        <a:lstStyle/>
        <a:p>
          <a:endParaRPr lang="en-US"/>
        </a:p>
      </dgm:t>
    </dgm:pt>
    <dgm:pt modelId="{C938C274-0E34-4930-A974-1A38478E6B1B}" type="sibTrans" cxnId="{BE57C16E-CB86-4281-9A15-5CFF056C80C5}">
      <dgm:prSet/>
      <dgm:spPr/>
      <dgm:t>
        <a:bodyPr/>
        <a:lstStyle/>
        <a:p>
          <a:endParaRPr lang="en-US"/>
        </a:p>
      </dgm:t>
    </dgm:pt>
    <dgm:pt modelId="{ED775A45-DF36-4645-B759-F814DDEB358D}">
      <dgm:prSet phldrT="[Text]"/>
      <dgm:spPr/>
      <dgm:t>
        <a:bodyPr/>
        <a:lstStyle/>
        <a:p>
          <a:r>
            <a:rPr lang="en-US" dirty="0">
              <a:latin typeface="Cambria" panose="02040503050406030204" pitchFamily="18" charset="0"/>
            </a:rPr>
            <a:t>Upload data into PIMS production by the deadline in order for it to be included in the snapshot</a:t>
          </a:r>
        </a:p>
      </dgm:t>
    </dgm:pt>
    <dgm:pt modelId="{BFF6E3C0-E4ED-401F-BC7A-B60E110373BE}" type="parTrans" cxnId="{AE2DE972-14DD-4FF2-98BB-81167CA7461C}">
      <dgm:prSet/>
      <dgm:spPr/>
      <dgm:t>
        <a:bodyPr/>
        <a:lstStyle/>
        <a:p>
          <a:endParaRPr lang="en-US"/>
        </a:p>
      </dgm:t>
    </dgm:pt>
    <dgm:pt modelId="{E7170F96-2BED-43CF-9B9F-3ED02B25C9DF}" type="sibTrans" cxnId="{AE2DE972-14DD-4FF2-98BB-81167CA7461C}">
      <dgm:prSet/>
      <dgm:spPr/>
      <dgm:t>
        <a:bodyPr/>
        <a:lstStyle/>
        <a:p>
          <a:endParaRPr lang="en-US"/>
        </a:p>
      </dgm:t>
    </dgm:pt>
    <dgm:pt modelId="{6F0C4E9E-A736-4925-9754-F9144B64454E}" type="pres">
      <dgm:prSet presAssocID="{AC2CC707-D1BC-4282-AE09-2CDC476660C8}" presName="Name0" presStyleCnt="0">
        <dgm:presLayoutVars>
          <dgm:dir/>
          <dgm:animLvl val="lvl"/>
          <dgm:resizeHandles val="exact"/>
        </dgm:presLayoutVars>
      </dgm:prSet>
      <dgm:spPr/>
    </dgm:pt>
    <dgm:pt modelId="{474545CD-EF6A-46B9-B186-07BF414C92AE}" type="pres">
      <dgm:prSet presAssocID="{83BE661F-EEAE-42B4-B27A-1830C9D6EB12}" presName="linNode" presStyleCnt="0"/>
      <dgm:spPr/>
    </dgm:pt>
    <dgm:pt modelId="{B5D300C3-6496-4BD1-914A-BA7E74688A4C}" type="pres">
      <dgm:prSet presAssocID="{83BE661F-EEAE-42B4-B27A-1830C9D6EB12}" presName="parentText" presStyleLbl="node1" presStyleIdx="0" presStyleCnt="2" custScaleY="153042">
        <dgm:presLayoutVars>
          <dgm:chMax val="1"/>
          <dgm:bulletEnabled val="1"/>
        </dgm:presLayoutVars>
      </dgm:prSet>
      <dgm:spPr/>
    </dgm:pt>
    <dgm:pt modelId="{1D3BCA32-B0B9-4FCC-BE95-9E3D6A570774}" type="pres">
      <dgm:prSet presAssocID="{83BE661F-EEAE-42B4-B27A-1830C9D6EB12}" presName="descendantText" presStyleLbl="alignAccFollowNode1" presStyleIdx="0" presStyleCnt="2" custScaleY="191821">
        <dgm:presLayoutVars>
          <dgm:bulletEnabled val="1"/>
        </dgm:presLayoutVars>
      </dgm:prSet>
      <dgm:spPr/>
    </dgm:pt>
    <dgm:pt modelId="{8C23DBDF-C602-441F-9BE0-4F9D56187015}" type="pres">
      <dgm:prSet presAssocID="{46011250-87C4-4F99-91DA-580024D5EAD4}" presName="sp" presStyleCnt="0"/>
      <dgm:spPr/>
    </dgm:pt>
    <dgm:pt modelId="{EC7F1A67-9A54-462E-A353-C4F4FCC71EF6}" type="pres">
      <dgm:prSet presAssocID="{49B5607F-D14E-42CE-9574-12DCBB55E34A}" presName="linNode" presStyleCnt="0"/>
      <dgm:spPr/>
    </dgm:pt>
    <dgm:pt modelId="{8DA7BD95-C1B1-434E-9077-A93964ABB91D}" type="pres">
      <dgm:prSet presAssocID="{49B5607F-D14E-42CE-9574-12DCBB55E34A}" presName="parentText" presStyleLbl="node1" presStyleIdx="1" presStyleCnt="2">
        <dgm:presLayoutVars>
          <dgm:chMax val="1"/>
          <dgm:bulletEnabled val="1"/>
        </dgm:presLayoutVars>
      </dgm:prSet>
      <dgm:spPr/>
    </dgm:pt>
    <dgm:pt modelId="{F269C7FA-A1EF-4C7B-9F6B-598ADB79C3D1}" type="pres">
      <dgm:prSet presAssocID="{49B5607F-D14E-42CE-9574-12DCBB55E34A}" presName="descendantText" presStyleLbl="alignAccFollowNode1" presStyleIdx="1" presStyleCnt="2" custScaleY="129521">
        <dgm:presLayoutVars>
          <dgm:bulletEnabled val="1"/>
        </dgm:presLayoutVars>
      </dgm:prSet>
      <dgm:spPr/>
    </dgm:pt>
  </dgm:ptLst>
  <dgm:cxnLst>
    <dgm:cxn modelId="{4A8A8C07-12E7-419A-BDAA-B8E523CE4019}" type="presOf" srcId="{152924B1-738C-44FA-A4BE-D2276E660606}" destId="{F269C7FA-A1EF-4C7B-9F6B-598ADB79C3D1}" srcOrd="0" destOrd="0" presId="urn:microsoft.com/office/officeart/2005/8/layout/vList5"/>
    <dgm:cxn modelId="{4005A40C-1406-4649-8A29-0CC12F9C7EE3}" srcId="{49B5607F-D14E-42CE-9574-12DCBB55E34A}" destId="{152924B1-738C-44FA-A4BE-D2276E660606}" srcOrd="0" destOrd="0" parTransId="{E5A3C979-AAB5-4338-AF8D-ED314340A75A}" sibTransId="{690BA79F-1E94-4EE6-BB05-9D0FE35CA706}"/>
    <dgm:cxn modelId="{26123618-FD60-4FB9-99F2-2360F8923A4D}" srcId="{AC2CC707-D1BC-4282-AE09-2CDC476660C8}" destId="{83BE661F-EEAE-42B4-B27A-1830C9D6EB12}" srcOrd="0" destOrd="0" parTransId="{B2F0ABCA-2B9D-4438-84DF-9B131BF7A36D}" sibTransId="{46011250-87C4-4F99-91DA-580024D5EAD4}"/>
    <dgm:cxn modelId="{F41BF122-4ADB-4A23-9CA5-9859DBD6ECD1}" type="presOf" srcId="{49B5607F-D14E-42CE-9574-12DCBB55E34A}" destId="{8DA7BD95-C1B1-434E-9077-A93964ABB91D}" srcOrd="0" destOrd="0" presId="urn:microsoft.com/office/officeart/2005/8/layout/vList5"/>
    <dgm:cxn modelId="{32DE215E-3AA3-40A2-B639-D260B65B2AE8}" type="presOf" srcId="{7F0655C4-18D1-48F0-817E-EC91956DA71D}" destId="{1D3BCA32-B0B9-4FCC-BE95-9E3D6A570774}" srcOrd="0" destOrd="1" presId="urn:microsoft.com/office/officeart/2005/8/layout/vList5"/>
    <dgm:cxn modelId="{06FD6041-1C48-4167-8181-B09899322E8F}" type="presOf" srcId="{73D993B0-44EA-4ACD-B0AD-0D8328A32948}" destId="{1D3BCA32-B0B9-4FCC-BE95-9E3D6A570774}" srcOrd="0" destOrd="0" presId="urn:microsoft.com/office/officeart/2005/8/layout/vList5"/>
    <dgm:cxn modelId="{E507816B-AE89-4699-8B87-C652FF00F2B8}" type="presOf" srcId="{A36EFC06-CFB5-4242-B445-7B5B27DBE39A}" destId="{1D3BCA32-B0B9-4FCC-BE95-9E3D6A570774}" srcOrd="0" destOrd="2" presId="urn:microsoft.com/office/officeart/2005/8/layout/vList5"/>
    <dgm:cxn modelId="{BE57C16E-CB86-4281-9A15-5CFF056C80C5}" srcId="{49B5607F-D14E-42CE-9574-12DCBB55E34A}" destId="{52B0BF88-4E24-4802-808F-43CFC6513DA8}" srcOrd="1" destOrd="0" parTransId="{52E4C4B9-BD93-4299-82CD-738BA226570C}" sibTransId="{C938C274-0E34-4930-A974-1A38478E6B1B}"/>
    <dgm:cxn modelId="{AE2DE972-14DD-4FF2-98BB-81167CA7461C}" srcId="{83BE661F-EEAE-42B4-B27A-1830C9D6EB12}" destId="{ED775A45-DF36-4645-B759-F814DDEB358D}" srcOrd="3" destOrd="0" parTransId="{BFF6E3C0-E4ED-401F-BC7A-B60E110373BE}" sibTransId="{E7170F96-2BED-43CF-9B9F-3ED02B25C9DF}"/>
    <dgm:cxn modelId="{2EBB6B79-537E-42E7-A735-04471723713C}" srcId="{AC2CC707-D1BC-4282-AE09-2CDC476660C8}" destId="{49B5607F-D14E-42CE-9574-12DCBB55E34A}" srcOrd="1" destOrd="0" parTransId="{2A611EE4-3248-4FAD-B253-733944356067}" sibTransId="{474E7E3D-BD77-414A-A87F-5DE65AA1CC36}"/>
    <dgm:cxn modelId="{A372959C-7D63-401B-94A3-457144CC8202}" type="presOf" srcId="{ED775A45-DF36-4645-B759-F814DDEB358D}" destId="{1D3BCA32-B0B9-4FCC-BE95-9E3D6A570774}" srcOrd="0" destOrd="3" presId="urn:microsoft.com/office/officeart/2005/8/layout/vList5"/>
    <dgm:cxn modelId="{B4A540A1-667D-4C96-B4AB-E46526D97B68}" type="presOf" srcId="{AC2CC707-D1BC-4282-AE09-2CDC476660C8}" destId="{6F0C4E9E-A736-4925-9754-F9144B64454E}" srcOrd="0" destOrd="0" presId="urn:microsoft.com/office/officeart/2005/8/layout/vList5"/>
    <dgm:cxn modelId="{2985FFB3-E9DB-4538-A046-C21451DEEEA5}" srcId="{83BE661F-EEAE-42B4-B27A-1830C9D6EB12}" destId="{7F0655C4-18D1-48F0-817E-EC91956DA71D}" srcOrd="1" destOrd="0" parTransId="{A787F75A-4D8F-4512-B00E-21DD928D5311}" sibTransId="{0E65E8D3-C568-4A9C-81F2-8C88D21212E5}"/>
    <dgm:cxn modelId="{197CDBBA-2655-492A-A934-E0CE559332DB}" srcId="{83BE661F-EEAE-42B4-B27A-1830C9D6EB12}" destId="{A36EFC06-CFB5-4242-B445-7B5B27DBE39A}" srcOrd="2" destOrd="0" parTransId="{5BAD5455-254E-49E3-880D-BF3969F2ACB7}" sibTransId="{E08AF9AC-D055-4A6B-9FD7-E6978968D522}"/>
    <dgm:cxn modelId="{30DC14D4-3B33-4129-B556-7F34989BA58F}" type="presOf" srcId="{52B0BF88-4E24-4802-808F-43CFC6513DA8}" destId="{F269C7FA-A1EF-4C7B-9F6B-598ADB79C3D1}" srcOrd="0" destOrd="1" presId="urn:microsoft.com/office/officeart/2005/8/layout/vList5"/>
    <dgm:cxn modelId="{85C454D6-5764-4F4C-98FD-3C0803FB21DA}" type="presOf" srcId="{83BE661F-EEAE-42B4-B27A-1830C9D6EB12}" destId="{B5D300C3-6496-4BD1-914A-BA7E74688A4C}" srcOrd="0" destOrd="0" presId="urn:microsoft.com/office/officeart/2005/8/layout/vList5"/>
    <dgm:cxn modelId="{3625D4DF-BF70-4837-A450-0630752D2426}" srcId="{83BE661F-EEAE-42B4-B27A-1830C9D6EB12}" destId="{73D993B0-44EA-4ACD-B0AD-0D8328A32948}" srcOrd="0" destOrd="0" parTransId="{C124622B-5EB4-4A58-912A-BD9F244AA31E}" sibTransId="{CEF6DE29-1BA9-49BC-BD26-D96A311C7945}"/>
    <dgm:cxn modelId="{315A86BE-BEE4-43EF-BC65-AC86E732FFE7}" type="presParOf" srcId="{6F0C4E9E-A736-4925-9754-F9144B64454E}" destId="{474545CD-EF6A-46B9-B186-07BF414C92AE}" srcOrd="0" destOrd="0" presId="urn:microsoft.com/office/officeart/2005/8/layout/vList5"/>
    <dgm:cxn modelId="{EBC5DA6A-B54C-4D26-B028-A8D5BFE54271}" type="presParOf" srcId="{474545CD-EF6A-46B9-B186-07BF414C92AE}" destId="{B5D300C3-6496-4BD1-914A-BA7E74688A4C}" srcOrd="0" destOrd="0" presId="urn:microsoft.com/office/officeart/2005/8/layout/vList5"/>
    <dgm:cxn modelId="{6F07B4DD-F5FD-4CE8-A2DF-5D09AD1A6EAF}" type="presParOf" srcId="{474545CD-EF6A-46B9-B186-07BF414C92AE}" destId="{1D3BCA32-B0B9-4FCC-BE95-9E3D6A570774}" srcOrd="1" destOrd="0" presId="urn:microsoft.com/office/officeart/2005/8/layout/vList5"/>
    <dgm:cxn modelId="{F0F70532-2427-4D6F-B768-F5A5DCFC6E98}" type="presParOf" srcId="{6F0C4E9E-A736-4925-9754-F9144B64454E}" destId="{8C23DBDF-C602-441F-9BE0-4F9D56187015}" srcOrd="1" destOrd="0" presId="urn:microsoft.com/office/officeart/2005/8/layout/vList5"/>
    <dgm:cxn modelId="{86D79247-5281-4170-8A12-023256AF2305}" type="presParOf" srcId="{6F0C4E9E-A736-4925-9754-F9144B64454E}" destId="{EC7F1A67-9A54-462E-A353-C4F4FCC71EF6}" srcOrd="2" destOrd="0" presId="urn:microsoft.com/office/officeart/2005/8/layout/vList5"/>
    <dgm:cxn modelId="{AF318E00-20E4-48BC-A64B-1C620568641F}" type="presParOf" srcId="{EC7F1A67-9A54-462E-A353-C4F4FCC71EF6}" destId="{8DA7BD95-C1B1-434E-9077-A93964ABB91D}" srcOrd="0" destOrd="0" presId="urn:microsoft.com/office/officeart/2005/8/layout/vList5"/>
    <dgm:cxn modelId="{95BA817C-585D-45AF-9158-D2536ACA676E}" type="presParOf" srcId="{EC7F1A67-9A54-462E-A353-C4F4FCC71EF6}" destId="{F269C7FA-A1EF-4C7B-9F6B-598ADB79C3D1}"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custT="1"/>
      <dgm:spPr/>
      <dgm:t>
        <a:bodyPr/>
        <a:lstStyle/>
        <a:p>
          <a:r>
            <a:rPr lang="en-US" sz="2800" dirty="0">
              <a:solidFill>
                <a:schemeClr val="tx1"/>
              </a:solidFill>
              <a:latin typeface="Cambria" panose="02040503050406030204" pitchFamily="18" charset="0"/>
            </a:rPr>
            <a:t>Data collection details</a:t>
          </a:r>
          <a:endParaRPr lang="en-US" sz="2800" b="1" i="1" dirty="0">
            <a:solidFill>
              <a:schemeClr val="tx1"/>
            </a:solidFill>
            <a:latin typeface="Cambria" panose="02040503050406030204" pitchFamily="18" charset="0"/>
          </a:endParaRP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solidFill>
                <a:schemeClr val="bg1">
                  <a:lumMod val="65000"/>
                </a:schemeClr>
              </a:solidFill>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solidFill>
                <a:schemeClr val="bg1">
                  <a:lumMod val="65000"/>
                </a:schemeClr>
              </a:solidFill>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custScaleX="113693" custScaleY="105017">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31BEF613-2043-4E4B-A40D-CE81B2AFADDB}" type="presOf" srcId="{3BED611F-5282-40C3-A8B1-292D8BCFA7D8}" destId="{60C048B9-7427-4682-8862-4A8F2D067DCA}" srcOrd="0" destOrd="0" presId="urn:microsoft.com/office/officeart/2005/8/layout/venn3"/>
    <dgm:cxn modelId="{0AF33015-885D-4398-B6BD-BE400E624069}" type="presOf" srcId="{1710E1FD-2621-48B6-B464-10D663477F8C}" destId="{4C55992E-623D-4D7C-826A-09FC07D09763}" srcOrd="0" destOrd="0" presId="urn:microsoft.com/office/officeart/2005/8/layout/venn3"/>
    <dgm:cxn modelId="{55C56F4B-0951-4E0D-A716-1CB1F8DEDE4F}" type="presOf" srcId="{0DBC5475-A36F-44B8-99E6-8AB02E3F381D}" destId="{E0519EEE-2B4D-43DF-8793-135C2BEA6AD9}" srcOrd="0" destOrd="0" presId="urn:microsoft.com/office/officeart/2005/8/layout/venn3"/>
    <dgm:cxn modelId="{8E14176F-2CCF-4F25-B39F-58EAEDC4D841}" type="presOf" srcId="{ABBCCBF4-9A10-4136-A461-156480A14E99}" destId="{3CA02497-A841-4052-807D-E5B8D47A58E7}"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898E369D-0835-45B3-B56E-2EBE5BED05AE}" srcId="{3BED611F-5282-40C3-A8B1-292D8BCFA7D8}" destId="{1710E1FD-2621-48B6-B464-10D663477F8C}" srcOrd="3" destOrd="0" parTransId="{7FF73D18-5A07-4C3B-8506-B3ACF2BBACFA}" sibTransId="{CC49251B-EF7F-4A86-8E47-3ACD0405FE05}"/>
    <dgm:cxn modelId="{947514B6-D358-4823-98A1-3D085F269DA8}" srcId="{3BED611F-5282-40C3-A8B1-292D8BCFA7D8}" destId="{0DBC5475-A36F-44B8-99E6-8AB02E3F381D}" srcOrd="1" destOrd="0" parTransId="{610BD229-ACD9-42A5-A9A7-DDA5D0003718}" sibTransId="{AB8EFA32-C6E9-432C-BA45-3C4505E823F3}"/>
    <dgm:cxn modelId="{446440B9-7373-4A50-8DF2-EFB949795FFE}" type="presOf" srcId="{DC600E12-DBFB-42C1-A456-D68EB67D6B34}" destId="{9D51573B-0B28-42AD-910A-A7B46A813C8C}" srcOrd="0" destOrd="0" presId="urn:microsoft.com/office/officeart/2005/8/layout/venn3"/>
    <dgm:cxn modelId="{1B053FDF-D67F-4BDF-986E-3C4AC0D08C18}" type="presParOf" srcId="{60C048B9-7427-4682-8862-4A8F2D067DCA}" destId="{3CA02497-A841-4052-807D-E5B8D47A58E7}" srcOrd="0" destOrd="0" presId="urn:microsoft.com/office/officeart/2005/8/layout/venn3"/>
    <dgm:cxn modelId="{96CA1E6D-3F5C-4B82-8105-840284CBC503}" type="presParOf" srcId="{60C048B9-7427-4682-8862-4A8F2D067DCA}" destId="{EB2D04C4-8231-413B-98AD-01AAA3260AA4}" srcOrd="1" destOrd="0" presId="urn:microsoft.com/office/officeart/2005/8/layout/venn3"/>
    <dgm:cxn modelId="{0D047E28-CF3D-4D28-B658-3AA84664B30D}" type="presParOf" srcId="{60C048B9-7427-4682-8862-4A8F2D067DCA}" destId="{E0519EEE-2B4D-43DF-8793-135C2BEA6AD9}" srcOrd="2" destOrd="0" presId="urn:microsoft.com/office/officeart/2005/8/layout/venn3"/>
    <dgm:cxn modelId="{FC950346-59A5-4B82-8826-081FA4253796}" type="presParOf" srcId="{60C048B9-7427-4682-8862-4A8F2D067DCA}" destId="{695E7FF5-DA6B-4B37-84ED-A4A2E449A3AF}" srcOrd="3" destOrd="0" presId="urn:microsoft.com/office/officeart/2005/8/layout/venn3"/>
    <dgm:cxn modelId="{EA2D8BBF-6536-45FE-A7DD-6C3CD830E5A7}" type="presParOf" srcId="{60C048B9-7427-4682-8862-4A8F2D067DCA}" destId="{9D51573B-0B28-42AD-910A-A7B46A813C8C}" srcOrd="4" destOrd="0" presId="urn:microsoft.com/office/officeart/2005/8/layout/venn3"/>
    <dgm:cxn modelId="{D4CD84F1-9EE4-4C9B-A3A2-808CE948DDED}" type="presParOf" srcId="{60C048B9-7427-4682-8862-4A8F2D067DCA}" destId="{29931781-75B4-43DF-A3A6-33EFAFD59AE1}" srcOrd="5" destOrd="0" presId="urn:microsoft.com/office/officeart/2005/8/layout/venn3"/>
    <dgm:cxn modelId="{1E0892B1-4182-47FC-A897-1C992ACF40A1}"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791EE70-DCCD-4E40-89D3-5E7114AD7C0C}" type="doc">
      <dgm:prSet loTypeId="urn:microsoft.com/office/officeart/2008/layout/RadialCluster" loCatId="cycle" qsTypeId="urn:microsoft.com/office/officeart/2005/8/quickstyle/simple1" qsCatId="simple" csTypeId="urn:microsoft.com/office/officeart/2005/8/colors/colorful3" csCatId="colorful" phldr="1"/>
      <dgm:spPr/>
      <dgm:t>
        <a:bodyPr/>
        <a:lstStyle/>
        <a:p>
          <a:endParaRPr lang="en-US"/>
        </a:p>
      </dgm:t>
    </dgm:pt>
    <dgm:pt modelId="{40824326-1504-4F9C-A67E-933FE6BCCCF9}">
      <dgm:prSet phldrT="[Text]" custT="1"/>
      <dgm:spPr/>
      <dgm:t>
        <a:bodyPr/>
        <a:lstStyle/>
        <a:p>
          <a:r>
            <a:rPr lang="en-US" sz="1800" b="1" dirty="0">
              <a:latin typeface="Cambria" panose="02040503050406030204" pitchFamily="18" charset="0"/>
            </a:rPr>
            <a:t>Collection Window 6:</a:t>
          </a:r>
        </a:p>
        <a:p>
          <a:r>
            <a:rPr lang="en-US" sz="1800" b="1" dirty="0">
              <a:latin typeface="Cambria" panose="02040503050406030204" pitchFamily="18" charset="0"/>
            </a:rPr>
            <a:t>Open all year</a:t>
          </a:r>
        </a:p>
      </dgm:t>
    </dgm:pt>
    <dgm:pt modelId="{56B0C97D-717F-4CD0-91F0-043C65ED6BB4}" type="parTrans" cxnId="{D8535DFD-525F-463E-B80B-3DB20E5F60F9}">
      <dgm:prSet/>
      <dgm:spPr/>
      <dgm:t>
        <a:bodyPr/>
        <a:lstStyle/>
        <a:p>
          <a:endParaRPr lang="en-US" sz="1800"/>
        </a:p>
      </dgm:t>
    </dgm:pt>
    <dgm:pt modelId="{36390724-4C85-43A7-9426-C1BE57B65B2A}" type="sibTrans" cxnId="{D8535DFD-525F-463E-B80B-3DB20E5F60F9}">
      <dgm:prSet/>
      <dgm:spPr/>
      <dgm:t>
        <a:bodyPr/>
        <a:lstStyle/>
        <a:p>
          <a:endParaRPr lang="en-US" sz="1800"/>
        </a:p>
      </dgm:t>
    </dgm:pt>
    <dgm:pt modelId="{A673D919-9DCE-4E03-BD49-99D29AE15BFC}">
      <dgm:prSet phldrT="[Text]" custT="1"/>
      <dgm:spPr/>
      <dgm:t>
        <a:bodyPr/>
        <a:lstStyle/>
        <a:p>
          <a:r>
            <a:rPr lang="en-US" sz="1800" b="1" dirty="0">
              <a:latin typeface="Cambria" panose="02040503050406030204" pitchFamily="18" charset="0"/>
            </a:rPr>
            <a:t>Upload data</a:t>
          </a:r>
        </a:p>
      </dgm:t>
    </dgm:pt>
    <dgm:pt modelId="{46940648-3FF9-457E-9AB2-EEB26CE61D4B}" type="parTrans" cxnId="{55D9401D-CD83-4A84-A129-DAF1560F249D}">
      <dgm:prSet/>
      <dgm:spPr/>
      <dgm:t>
        <a:bodyPr/>
        <a:lstStyle/>
        <a:p>
          <a:endParaRPr lang="en-US" sz="1800"/>
        </a:p>
      </dgm:t>
    </dgm:pt>
    <dgm:pt modelId="{8DE816F5-F5C0-4DF1-87F8-CF1027A280C0}" type="sibTrans" cxnId="{55D9401D-CD83-4A84-A129-DAF1560F249D}">
      <dgm:prSet/>
      <dgm:spPr/>
      <dgm:t>
        <a:bodyPr/>
        <a:lstStyle/>
        <a:p>
          <a:endParaRPr lang="en-US" sz="1800"/>
        </a:p>
      </dgm:t>
    </dgm:pt>
    <dgm:pt modelId="{F1C1A2C4-5B23-42B1-B28F-99232018597C}">
      <dgm:prSet phldrT="[Text]" custT="1"/>
      <dgm:spPr/>
      <dgm:t>
        <a:bodyPr/>
        <a:lstStyle/>
        <a:p>
          <a:r>
            <a:rPr lang="en-US" sz="1800" b="1" dirty="0">
              <a:latin typeface="Cambria" panose="02040503050406030204" pitchFamily="18" charset="0"/>
            </a:rPr>
            <a:t>Delete data</a:t>
          </a:r>
        </a:p>
      </dgm:t>
    </dgm:pt>
    <dgm:pt modelId="{0FA2E268-33C8-4EB5-AA69-0315B0FE76E9}" type="parTrans" cxnId="{2FB2AF21-A14F-45C6-BF77-09A65983874A}">
      <dgm:prSet/>
      <dgm:spPr/>
      <dgm:t>
        <a:bodyPr/>
        <a:lstStyle/>
        <a:p>
          <a:endParaRPr lang="en-US" sz="1800"/>
        </a:p>
      </dgm:t>
    </dgm:pt>
    <dgm:pt modelId="{1818073B-7123-4F82-BB99-6B9454AAB5F4}" type="sibTrans" cxnId="{2FB2AF21-A14F-45C6-BF77-09A65983874A}">
      <dgm:prSet/>
      <dgm:spPr/>
      <dgm:t>
        <a:bodyPr/>
        <a:lstStyle/>
        <a:p>
          <a:endParaRPr lang="en-US" sz="1800"/>
        </a:p>
      </dgm:t>
    </dgm:pt>
    <dgm:pt modelId="{A2C62CAF-8888-4B49-B2D4-8712670AA01D}">
      <dgm:prSet phldrT="[Text]" custT="1"/>
      <dgm:spPr/>
      <dgm:t>
        <a:bodyPr/>
        <a:lstStyle/>
        <a:p>
          <a:r>
            <a:rPr lang="en-US" sz="1800" b="1" dirty="0">
              <a:latin typeface="Cambria" panose="02040503050406030204" pitchFamily="18" charset="0"/>
            </a:rPr>
            <a:t>Update data</a:t>
          </a:r>
        </a:p>
      </dgm:t>
    </dgm:pt>
    <dgm:pt modelId="{CB5619C6-CA53-407D-A862-7FD9C188D940}" type="parTrans" cxnId="{A5D80060-D64D-4E47-81FB-88DEAAFCE8FE}">
      <dgm:prSet/>
      <dgm:spPr/>
      <dgm:t>
        <a:bodyPr/>
        <a:lstStyle/>
        <a:p>
          <a:endParaRPr lang="en-US" sz="1800"/>
        </a:p>
      </dgm:t>
    </dgm:pt>
    <dgm:pt modelId="{EBDAD50F-A0CF-4EF0-B95C-B800081BD480}" type="sibTrans" cxnId="{A5D80060-D64D-4E47-81FB-88DEAAFCE8FE}">
      <dgm:prSet/>
      <dgm:spPr/>
      <dgm:t>
        <a:bodyPr/>
        <a:lstStyle/>
        <a:p>
          <a:endParaRPr lang="en-US" sz="1800"/>
        </a:p>
      </dgm:t>
    </dgm:pt>
    <dgm:pt modelId="{60FAE732-C4F6-4FBA-8F12-EFA5E7D3B51A}" type="pres">
      <dgm:prSet presAssocID="{F791EE70-DCCD-4E40-89D3-5E7114AD7C0C}" presName="Name0" presStyleCnt="0">
        <dgm:presLayoutVars>
          <dgm:chMax val="1"/>
          <dgm:chPref val="1"/>
          <dgm:dir/>
          <dgm:animOne val="branch"/>
          <dgm:animLvl val="lvl"/>
        </dgm:presLayoutVars>
      </dgm:prSet>
      <dgm:spPr/>
    </dgm:pt>
    <dgm:pt modelId="{69F47479-B088-4DBB-90F6-03CE1F45CBC4}" type="pres">
      <dgm:prSet presAssocID="{40824326-1504-4F9C-A67E-933FE6BCCCF9}" presName="singleCycle" presStyleCnt="0"/>
      <dgm:spPr/>
    </dgm:pt>
    <dgm:pt modelId="{2171C657-ABB7-4D91-892B-C277D8F03B46}" type="pres">
      <dgm:prSet presAssocID="{40824326-1504-4F9C-A67E-933FE6BCCCF9}" presName="singleCenter" presStyleLbl="node1" presStyleIdx="0" presStyleCnt="4" custScaleX="135424" custScaleY="155219" custLinFactNeighborX="146" custLinFactNeighborY="-2862">
        <dgm:presLayoutVars>
          <dgm:chMax val="7"/>
          <dgm:chPref val="7"/>
        </dgm:presLayoutVars>
      </dgm:prSet>
      <dgm:spPr/>
    </dgm:pt>
    <dgm:pt modelId="{51F0C0DF-0C4D-457E-A3CC-8E6B0D4B70E6}" type="pres">
      <dgm:prSet presAssocID="{46940648-3FF9-457E-9AB2-EEB26CE61D4B}" presName="Name56" presStyleLbl="parChTrans1D2" presStyleIdx="0" presStyleCnt="3"/>
      <dgm:spPr/>
    </dgm:pt>
    <dgm:pt modelId="{26992AE2-B85B-451B-83B6-C437FB021094}" type="pres">
      <dgm:prSet presAssocID="{A673D919-9DCE-4E03-BD49-99D29AE15BFC}" presName="text0" presStyleLbl="node1" presStyleIdx="1" presStyleCnt="4" custScaleX="196414" custScaleY="116795" custRadScaleRad="102837" custRadScaleInc="271">
        <dgm:presLayoutVars>
          <dgm:bulletEnabled val="1"/>
        </dgm:presLayoutVars>
      </dgm:prSet>
      <dgm:spPr/>
    </dgm:pt>
    <dgm:pt modelId="{EB750DC5-5B24-43D5-8577-C43C19818E9A}" type="pres">
      <dgm:prSet presAssocID="{0FA2E268-33C8-4EB5-AA69-0315B0FE76E9}" presName="Name56" presStyleLbl="parChTrans1D2" presStyleIdx="1" presStyleCnt="3"/>
      <dgm:spPr/>
    </dgm:pt>
    <dgm:pt modelId="{12B93A8E-758F-4689-A91B-43CD7B70DE73}" type="pres">
      <dgm:prSet presAssocID="{F1C1A2C4-5B23-42B1-B28F-99232018597C}" presName="text0" presStyleLbl="node1" presStyleIdx="2" presStyleCnt="4" custScaleX="196414" custScaleY="116795" custRadScaleRad="114213" custRadScaleInc="-4954">
        <dgm:presLayoutVars>
          <dgm:bulletEnabled val="1"/>
        </dgm:presLayoutVars>
      </dgm:prSet>
      <dgm:spPr/>
    </dgm:pt>
    <dgm:pt modelId="{1A127F5F-1ED1-40F2-B4DF-1110A957365B}" type="pres">
      <dgm:prSet presAssocID="{CB5619C6-CA53-407D-A862-7FD9C188D940}" presName="Name56" presStyleLbl="parChTrans1D2" presStyleIdx="2" presStyleCnt="3"/>
      <dgm:spPr/>
    </dgm:pt>
    <dgm:pt modelId="{8A0E4970-5FEF-40C0-85E4-A94FDC0BB583}" type="pres">
      <dgm:prSet presAssocID="{A2C62CAF-8888-4B49-B2D4-8712670AA01D}" presName="text0" presStyleLbl="node1" presStyleIdx="3" presStyleCnt="4" custScaleX="196414" custScaleY="116795" custRadScaleRad="114519" custRadScaleInc="5084">
        <dgm:presLayoutVars>
          <dgm:bulletEnabled val="1"/>
        </dgm:presLayoutVars>
      </dgm:prSet>
      <dgm:spPr/>
    </dgm:pt>
  </dgm:ptLst>
  <dgm:cxnLst>
    <dgm:cxn modelId="{3489BF0B-BC2E-434C-BE3F-FB9B7FCDCC51}" type="presOf" srcId="{A2C62CAF-8888-4B49-B2D4-8712670AA01D}" destId="{8A0E4970-5FEF-40C0-85E4-A94FDC0BB583}" srcOrd="0" destOrd="0" presId="urn:microsoft.com/office/officeart/2008/layout/RadialCluster"/>
    <dgm:cxn modelId="{F2E3A21A-AF5C-4134-8CB4-3A093AB52A3F}" type="presOf" srcId="{0FA2E268-33C8-4EB5-AA69-0315B0FE76E9}" destId="{EB750DC5-5B24-43D5-8577-C43C19818E9A}" srcOrd="0" destOrd="0" presId="urn:microsoft.com/office/officeart/2008/layout/RadialCluster"/>
    <dgm:cxn modelId="{55D9401D-CD83-4A84-A129-DAF1560F249D}" srcId="{40824326-1504-4F9C-A67E-933FE6BCCCF9}" destId="{A673D919-9DCE-4E03-BD49-99D29AE15BFC}" srcOrd="0" destOrd="0" parTransId="{46940648-3FF9-457E-9AB2-EEB26CE61D4B}" sibTransId="{8DE816F5-F5C0-4DF1-87F8-CF1027A280C0}"/>
    <dgm:cxn modelId="{2FB2AF21-A14F-45C6-BF77-09A65983874A}" srcId="{40824326-1504-4F9C-A67E-933FE6BCCCF9}" destId="{F1C1A2C4-5B23-42B1-B28F-99232018597C}" srcOrd="1" destOrd="0" parTransId="{0FA2E268-33C8-4EB5-AA69-0315B0FE76E9}" sibTransId="{1818073B-7123-4F82-BB99-6B9454AAB5F4}"/>
    <dgm:cxn modelId="{A5D80060-D64D-4E47-81FB-88DEAAFCE8FE}" srcId="{40824326-1504-4F9C-A67E-933FE6BCCCF9}" destId="{A2C62CAF-8888-4B49-B2D4-8712670AA01D}" srcOrd="2" destOrd="0" parTransId="{CB5619C6-CA53-407D-A862-7FD9C188D940}" sibTransId="{EBDAD50F-A0CF-4EF0-B95C-B800081BD480}"/>
    <dgm:cxn modelId="{273C9688-06F8-464F-825D-5AFDDEBE98DA}" type="presOf" srcId="{CB5619C6-CA53-407D-A862-7FD9C188D940}" destId="{1A127F5F-1ED1-40F2-B4DF-1110A957365B}" srcOrd="0" destOrd="0" presId="urn:microsoft.com/office/officeart/2008/layout/RadialCluster"/>
    <dgm:cxn modelId="{381488A0-F123-449E-9928-AAF649D39159}" type="presOf" srcId="{F1C1A2C4-5B23-42B1-B28F-99232018597C}" destId="{12B93A8E-758F-4689-A91B-43CD7B70DE73}" srcOrd="0" destOrd="0" presId="urn:microsoft.com/office/officeart/2008/layout/RadialCluster"/>
    <dgm:cxn modelId="{253ED6A2-8AF9-4F4E-B794-F468B70DD017}" type="presOf" srcId="{40824326-1504-4F9C-A67E-933FE6BCCCF9}" destId="{2171C657-ABB7-4D91-892B-C277D8F03B46}" srcOrd="0" destOrd="0" presId="urn:microsoft.com/office/officeart/2008/layout/RadialCluster"/>
    <dgm:cxn modelId="{C36D1FC5-254C-4724-97DF-312CDDB9C431}" type="presOf" srcId="{46940648-3FF9-457E-9AB2-EEB26CE61D4B}" destId="{51F0C0DF-0C4D-457E-A3CC-8E6B0D4B70E6}" srcOrd="0" destOrd="0" presId="urn:microsoft.com/office/officeart/2008/layout/RadialCluster"/>
    <dgm:cxn modelId="{959881D4-31B5-4C76-8449-52A0AD7B0666}" type="presOf" srcId="{A673D919-9DCE-4E03-BD49-99D29AE15BFC}" destId="{26992AE2-B85B-451B-83B6-C437FB021094}" srcOrd="0" destOrd="0" presId="urn:microsoft.com/office/officeart/2008/layout/RadialCluster"/>
    <dgm:cxn modelId="{252D4AF5-06CC-4D4B-84C3-D286EA3D8A09}" type="presOf" srcId="{F791EE70-DCCD-4E40-89D3-5E7114AD7C0C}" destId="{60FAE732-C4F6-4FBA-8F12-EFA5E7D3B51A}" srcOrd="0" destOrd="0" presId="urn:microsoft.com/office/officeart/2008/layout/RadialCluster"/>
    <dgm:cxn modelId="{D8535DFD-525F-463E-B80B-3DB20E5F60F9}" srcId="{F791EE70-DCCD-4E40-89D3-5E7114AD7C0C}" destId="{40824326-1504-4F9C-A67E-933FE6BCCCF9}" srcOrd="0" destOrd="0" parTransId="{56B0C97D-717F-4CD0-91F0-043C65ED6BB4}" sibTransId="{36390724-4C85-43A7-9426-C1BE57B65B2A}"/>
    <dgm:cxn modelId="{35F19424-41A7-44CF-974C-AB05CF110878}" type="presParOf" srcId="{60FAE732-C4F6-4FBA-8F12-EFA5E7D3B51A}" destId="{69F47479-B088-4DBB-90F6-03CE1F45CBC4}" srcOrd="0" destOrd="0" presId="urn:microsoft.com/office/officeart/2008/layout/RadialCluster"/>
    <dgm:cxn modelId="{D029794C-5910-4BDC-B136-0EC57CE8CFDB}" type="presParOf" srcId="{69F47479-B088-4DBB-90F6-03CE1F45CBC4}" destId="{2171C657-ABB7-4D91-892B-C277D8F03B46}" srcOrd="0" destOrd="0" presId="urn:microsoft.com/office/officeart/2008/layout/RadialCluster"/>
    <dgm:cxn modelId="{C28450DD-DC6C-4526-ABB7-E27CAB411C71}" type="presParOf" srcId="{69F47479-B088-4DBB-90F6-03CE1F45CBC4}" destId="{51F0C0DF-0C4D-457E-A3CC-8E6B0D4B70E6}" srcOrd="1" destOrd="0" presId="urn:microsoft.com/office/officeart/2008/layout/RadialCluster"/>
    <dgm:cxn modelId="{12412ED5-7B35-4483-9FBD-49AD0D1BB3F5}" type="presParOf" srcId="{69F47479-B088-4DBB-90F6-03CE1F45CBC4}" destId="{26992AE2-B85B-451B-83B6-C437FB021094}" srcOrd="2" destOrd="0" presId="urn:microsoft.com/office/officeart/2008/layout/RadialCluster"/>
    <dgm:cxn modelId="{D47CB799-E78F-4986-A262-9B3889A7E48A}" type="presParOf" srcId="{69F47479-B088-4DBB-90F6-03CE1F45CBC4}" destId="{EB750DC5-5B24-43D5-8577-C43C19818E9A}" srcOrd="3" destOrd="0" presId="urn:microsoft.com/office/officeart/2008/layout/RadialCluster"/>
    <dgm:cxn modelId="{42AC9AFF-FAF4-4021-B19D-D14867237F56}" type="presParOf" srcId="{69F47479-B088-4DBB-90F6-03CE1F45CBC4}" destId="{12B93A8E-758F-4689-A91B-43CD7B70DE73}" srcOrd="4" destOrd="0" presId="urn:microsoft.com/office/officeart/2008/layout/RadialCluster"/>
    <dgm:cxn modelId="{AB17D426-06B6-4E30-BFFF-2DE6103949AA}" type="presParOf" srcId="{69F47479-B088-4DBB-90F6-03CE1F45CBC4}" destId="{1A127F5F-1ED1-40F2-B4DF-1110A957365B}" srcOrd="5" destOrd="0" presId="urn:microsoft.com/office/officeart/2008/layout/RadialCluster"/>
    <dgm:cxn modelId="{A0384272-7F02-4685-8E32-8FEFA2B66FA4}" type="presParOf" srcId="{69F47479-B088-4DBB-90F6-03CE1F45CBC4}" destId="{8A0E4970-5FEF-40C0-85E4-A94FDC0BB583}" srcOrd="6" destOrd="0" presId="urn:microsoft.com/office/officeart/2008/layout/RadialCluster"/>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a:t>
          </a:r>
        </a:p>
        <a:p>
          <a:r>
            <a:rPr lang="en-US" sz="1800" dirty="0">
              <a:solidFill>
                <a:sysClr val="windowText" lastClr="000000">
                  <a:hueOff val="0"/>
                  <a:satOff val="0"/>
                  <a:lumOff val="0"/>
                  <a:alphaOff val="0"/>
                </a:sysClr>
              </a:solidFill>
              <a:latin typeface="Calibri"/>
              <a:ea typeface="+mn-ea"/>
              <a:cs typeface="+mn-cs"/>
            </a:rPr>
            <a:t>No changes can be made after this time!</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3361" custLinFactNeighborY="-6297">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custLinFactNeighborX="4191"/>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X="100004" custScaleY="288427" custLinFactNeighborX="3054">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EC9B9-3FC2-4BF9-A1ED-2C5642F3293C}" type="doc">
      <dgm:prSet loTypeId="urn:microsoft.com/office/officeart/2005/8/layout/funnel1" loCatId="process" qsTypeId="urn:microsoft.com/office/officeart/2005/8/quickstyle/simple1" qsCatId="simple" csTypeId="urn:microsoft.com/office/officeart/2005/8/colors/accent2_1" csCatId="accent2" phldr="1"/>
      <dgm:spPr/>
      <dgm:t>
        <a:bodyPr/>
        <a:lstStyle/>
        <a:p>
          <a:endParaRPr lang="en-US"/>
        </a:p>
      </dgm:t>
    </dgm:pt>
    <dgm:pt modelId="{917B1A64-BE17-4330-ADB9-B885934D7024}">
      <dgm:prSet phldrT="[Text]" custT="1"/>
      <dgm:spPr/>
      <dgm:t>
        <a:bodyPr/>
        <a:lstStyle/>
        <a:p>
          <a:r>
            <a:rPr lang="en-US" sz="1800" b="1" dirty="0">
              <a:latin typeface="Cambria" panose="02040503050406030204" pitchFamily="18" charset="0"/>
            </a:rPr>
            <a:t>No extensions</a:t>
          </a:r>
        </a:p>
      </dgm:t>
    </dgm:pt>
    <dgm:pt modelId="{66E94176-AFAD-41A7-97FB-B9C13A4F33B8}" type="parTrans" cxnId="{6106EBB4-F958-4258-8F4C-1BDC944B312E}">
      <dgm:prSet/>
      <dgm:spPr/>
      <dgm:t>
        <a:bodyPr/>
        <a:lstStyle/>
        <a:p>
          <a:endParaRPr lang="en-US"/>
        </a:p>
      </dgm:t>
    </dgm:pt>
    <dgm:pt modelId="{C711F1F4-9B47-48F2-B804-F3117EA1375D}" type="sibTrans" cxnId="{6106EBB4-F958-4258-8F4C-1BDC944B312E}">
      <dgm:prSet/>
      <dgm:spPr/>
      <dgm:t>
        <a:bodyPr/>
        <a:lstStyle/>
        <a:p>
          <a:endParaRPr lang="en-US"/>
        </a:p>
      </dgm:t>
    </dgm:pt>
    <dgm:pt modelId="{5AE7F940-86F0-4BF3-8973-E19DA7F3150E}">
      <dgm:prSet phldrT="[Text]" custT="1"/>
      <dgm:spPr/>
      <dgm:t>
        <a:bodyPr/>
        <a:lstStyle/>
        <a:p>
          <a:r>
            <a:rPr lang="en-US" sz="1800" b="1" dirty="0">
              <a:latin typeface="Cambria" panose="02040503050406030204" pitchFamily="18" charset="0"/>
            </a:rPr>
            <a:t>No Corrections</a:t>
          </a:r>
        </a:p>
      </dgm:t>
    </dgm:pt>
    <dgm:pt modelId="{96A0DB15-2402-4020-AFFA-6EFFD31893AA}" type="parTrans" cxnId="{C3C479FB-37CF-4682-ADD5-659E03D64C78}">
      <dgm:prSet/>
      <dgm:spPr/>
      <dgm:t>
        <a:bodyPr/>
        <a:lstStyle/>
        <a:p>
          <a:endParaRPr lang="en-US"/>
        </a:p>
      </dgm:t>
    </dgm:pt>
    <dgm:pt modelId="{8A59F4FA-C66B-4185-B716-680AB12DDAC6}" type="sibTrans" cxnId="{C3C479FB-37CF-4682-ADD5-659E03D64C78}">
      <dgm:prSet/>
      <dgm:spPr/>
      <dgm:t>
        <a:bodyPr/>
        <a:lstStyle/>
        <a:p>
          <a:endParaRPr lang="en-US"/>
        </a:p>
      </dgm:t>
    </dgm:pt>
    <dgm:pt modelId="{37ADC82F-13E6-4DA9-A2F4-AFF61A03CB84}">
      <dgm:prSet phldrT="[Text]" custT="1"/>
      <dgm:spPr/>
      <dgm:t>
        <a:bodyPr/>
        <a:lstStyle/>
        <a:p>
          <a:r>
            <a:rPr lang="en-US" sz="2000" b="1" dirty="0">
              <a:latin typeface="Cambria" panose="02040503050406030204" pitchFamily="18" charset="0"/>
            </a:rPr>
            <a:t>No uploads</a:t>
          </a:r>
        </a:p>
      </dgm:t>
    </dgm:pt>
    <dgm:pt modelId="{A24F05F3-93D0-461E-8CF7-07B5EBE714F5}" type="parTrans" cxnId="{9F418537-C69E-4F4A-9D33-E6D2BFDB4FDC}">
      <dgm:prSet/>
      <dgm:spPr/>
      <dgm:t>
        <a:bodyPr/>
        <a:lstStyle/>
        <a:p>
          <a:endParaRPr lang="en-US"/>
        </a:p>
      </dgm:t>
    </dgm:pt>
    <dgm:pt modelId="{24EE0DB7-BE21-4895-968A-73A205CFDD1F}" type="sibTrans" cxnId="{9F418537-C69E-4F4A-9D33-E6D2BFDB4FDC}">
      <dgm:prSet/>
      <dgm:spPr/>
      <dgm:t>
        <a:bodyPr/>
        <a:lstStyle/>
        <a:p>
          <a:endParaRPr lang="en-US"/>
        </a:p>
      </dgm:t>
    </dgm:pt>
    <dgm:pt modelId="{5AA27BB5-37A8-4193-B169-32ECB48143CA}">
      <dgm:prSet phldrT="[Text]" custT="1"/>
      <dgm:spPr/>
      <dgm:t>
        <a:bodyPr/>
        <a:lstStyle/>
        <a:p>
          <a:r>
            <a:rPr lang="en-US" sz="2800" b="1" dirty="0">
              <a:latin typeface="Cambria" panose="02040503050406030204" pitchFamily="18" charset="0"/>
            </a:rPr>
            <a:t>No changes can be made</a:t>
          </a:r>
        </a:p>
      </dgm:t>
    </dgm:pt>
    <dgm:pt modelId="{4ADC85B5-C22A-4B06-A717-6804D252D5B0}" type="sibTrans" cxnId="{142C48A4-13E6-45DE-90E5-D0FC72E8DEC5}">
      <dgm:prSet/>
      <dgm:spPr/>
      <dgm:t>
        <a:bodyPr/>
        <a:lstStyle/>
        <a:p>
          <a:endParaRPr lang="en-US"/>
        </a:p>
      </dgm:t>
    </dgm:pt>
    <dgm:pt modelId="{CC8D6BBB-3ADE-42FC-BFDB-325EA4D2AE19}" type="parTrans" cxnId="{142C48A4-13E6-45DE-90E5-D0FC72E8DEC5}">
      <dgm:prSet/>
      <dgm:spPr/>
      <dgm:t>
        <a:bodyPr/>
        <a:lstStyle/>
        <a:p>
          <a:endParaRPr lang="en-US"/>
        </a:p>
      </dgm:t>
    </dgm:pt>
    <dgm:pt modelId="{7DDFEEB6-3A90-4B08-8DD9-6897A9DA1AD9}" type="pres">
      <dgm:prSet presAssocID="{91AEC9B9-3FC2-4BF9-A1ED-2C5642F3293C}" presName="Name0" presStyleCnt="0">
        <dgm:presLayoutVars>
          <dgm:chMax val="4"/>
          <dgm:resizeHandles val="exact"/>
        </dgm:presLayoutVars>
      </dgm:prSet>
      <dgm:spPr/>
    </dgm:pt>
    <dgm:pt modelId="{BC2B038E-2D4E-48DF-B3A5-1C7DF71A9B8A}" type="pres">
      <dgm:prSet presAssocID="{91AEC9B9-3FC2-4BF9-A1ED-2C5642F3293C}" presName="ellipse" presStyleLbl="trBgShp" presStyleIdx="0" presStyleCnt="1"/>
      <dgm:spPr/>
    </dgm:pt>
    <dgm:pt modelId="{28F83C5A-FB20-4BDB-ACC6-CFEE75A5A0CD}" type="pres">
      <dgm:prSet presAssocID="{91AEC9B9-3FC2-4BF9-A1ED-2C5642F3293C}" presName="arrow1" presStyleLbl="fgShp" presStyleIdx="0" presStyleCnt="1" custLinFactNeighborY="20755"/>
      <dgm:spPr/>
    </dgm:pt>
    <dgm:pt modelId="{539282DB-2386-4324-B5B3-363C525A1A77}" type="pres">
      <dgm:prSet presAssocID="{91AEC9B9-3FC2-4BF9-A1ED-2C5642F3293C}" presName="rectangle" presStyleLbl="revTx" presStyleIdx="0" presStyleCnt="1" custScaleX="116866" custScaleY="119519" custLinFactNeighborY="-14408">
        <dgm:presLayoutVars>
          <dgm:bulletEnabled val="1"/>
        </dgm:presLayoutVars>
      </dgm:prSet>
      <dgm:spPr/>
    </dgm:pt>
    <dgm:pt modelId="{ACD532F1-B87F-40B8-8DE7-928BD1228FAA}" type="pres">
      <dgm:prSet presAssocID="{5AE7F940-86F0-4BF3-8973-E19DA7F3150E}" presName="item1" presStyleLbl="node1" presStyleIdx="0" presStyleCnt="3" custScaleX="116866" custScaleY="119519">
        <dgm:presLayoutVars>
          <dgm:bulletEnabled val="1"/>
        </dgm:presLayoutVars>
      </dgm:prSet>
      <dgm:spPr/>
    </dgm:pt>
    <dgm:pt modelId="{61354625-43D9-4422-98A5-BA73F1ED8AED}" type="pres">
      <dgm:prSet presAssocID="{37ADC82F-13E6-4DA9-A2F4-AFF61A03CB84}" presName="item2" presStyleLbl="node1" presStyleIdx="1" presStyleCnt="3" custScaleX="116866" custScaleY="119519">
        <dgm:presLayoutVars>
          <dgm:bulletEnabled val="1"/>
        </dgm:presLayoutVars>
      </dgm:prSet>
      <dgm:spPr/>
    </dgm:pt>
    <dgm:pt modelId="{F47E98AB-4334-4CDD-BA83-A56E7E90E394}" type="pres">
      <dgm:prSet presAssocID="{5AA27BB5-37A8-4193-B169-32ECB48143CA}" presName="item3" presStyleLbl="node1" presStyleIdx="2" presStyleCnt="3" custScaleX="116866" custScaleY="119519">
        <dgm:presLayoutVars>
          <dgm:bulletEnabled val="1"/>
        </dgm:presLayoutVars>
      </dgm:prSet>
      <dgm:spPr/>
    </dgm:pt>
    <dgm:pt modelId="{C72CD224-18B2-44FC-AB14-2698EBB56FAA}" type="pres">
      <dgm:prSet presAssocID="{91AEC9B9-3FC2-4BF9-A1ED-2C5642F3293C}" presName="funnel" presStyleLbl="trAlignAcc1" presStyleIdx="0" presStyleCnt="1" custLinFactNeighborX="-1464" custLinFactNeighborY="3832"/>
      <dgm:spPr/>
      <dgm:extLst>
        <a:ext uri="{E40237B7-FDA0-4F09-8148-C483321AD2D9}">
          <dgm14:cNvPr xmlns:dgm14="http://schemas.microsoft.com/office/drawing/2010/diagram" id="0" name="" descr="As a reminder, once the snapshot is taken, a file is prepared to be sent to the testing vendor. Since this is an internal snapshot, there is no corrections window.&#10;&#10;An internal snapshot freezes data at a point in time and that’s why PDE cannot give any extensions. &#10;&#10;If data is uploaded AFTER the internal snapshot, it will NOT be included in the file to the testing vendor, booklets will have to hand bubbled, and online test sessions will have to be uploaded manually, one student at a time. &#10;"/>
        </a:ext>
      </dgm:extLst>
    </dgm:pt>
  </dgm:ptLst>
  <dgm:cxnLst>
    <dgm:cxn modelId="{C66AD31C-6957-4D1B-8C5C-83453B93CAB9}" type="presOf" srcId="{917B1A64-BE17-4330-ADB9-B885934D7024}" destId="{F47E98AB-4334-4CDD-BA83-A56E7E90E394}" srcOrd="0" destOrd="0" presId="urn:microsoft.com/office/officeart/2005/8/layout/funnel1"/>
    <dgm:cxn modelId="{9F418537-C69E-4F4A-9D33-E6D2BFDB4FDC}" srcId="{91AEC9B9-3FC2-4BF9-A1ED-2C5642F3293C}" destId="{37ADC82F-13E6-4DA9-A2F4-AFF61A03CB84}" srcOrd="2" destOrd="0" parTransId="{A24F05F3-93D0-461E-8CF7-07B5EBE714F5}" sibTransId="{24EE0DB7-BE21-4895-968A-73A205CFDD1F}"/>
    <dgm:cxn modelId="{EDB4A46E-4769-48B7-8BC6-6B793068FE6E}" type="presOf" srcId="{37ADC82F-13E6-4DA9-A2F4-AFF61A03CB84}" destId="{ACD532F1-B87F-40B8-8DE7-928BD1228FAA}" srcOrd="0" destOrd="0" presId="urn:microsoft.com/office/officeart/2005/8/layout/funnel1"/>
    <dgm:cxn modelId="{A72D638B-82ED-416A-9566-ACF5621A0E98}" type="presOf" srcId="{5AE7F940-86F0-4BF3-8973-E19DA7F3150E}" destId="{61354625-43D9-4422-98A5-BA73F1ED8AED}" srcOrd="0" destOrd="0" presId="urn:microsoft.com/office/officeart/2005/8/layout/funnel1"/>
    <dgm:cxn modelId="{142C48A4-13E6-45DE-90E5-D0FC72E8DEC5}" srcId="{91AEC9B9-3FC2-4BF9-A1ED-2C5642F3293C}" destId="{5AA27BB5-37A8-4193-B169-32ECB48143CA}" srcOrd="3" destOrd="0" parTransId="{CC8D6BBB-3ADE-42FC-BFDB-325EA4D2AE19}" sibTransId="{4ADC85B5-C22A-4B06-A717-6804D252D5B0}"/>
    <dgm:cxn modelId="{57383FB1-5B0D-40A5-97FE-FD52F17A81BF}" type="presOf" srcId="{5AA27BB5-37A8-4193-B169-32ECB48143CA}" destId="{539282DB-2386-4324-B5B3-363C525A1A77}" srcOrd="0" destOrd="0" presId="urn:microsoft.com/office/officeart/2005/8/layout/funnel1"/>
    <dgm:cxn modelId="{A883F1B2-759A-4F3A-B117-71FEB3E4773A}" type="presOf" srcId="{91AEC9B9-3FC2-4BF9-A1ED-2C5642F3293C}" destId="{7DDFEEB6-3A90-4B08-8DD9-6897A9DA1AD9}" srcOrd="0" destOrd="0" presId="urn:microsoft.com/office/officeart/2005/8/layout/funnel1"/>
    <dgm:cxn modelId="{6106EBB4-F958-4258-8F4C-1BDC944B312E}" srcId="{91AEC9B9-3FC2-4BF9-A1ED-2C5642F3293C}" destId="{917B1A64-BE17-4330-ADB9-B885934D7024}" srcOrd="0" destOrd="0" parTransId="{66E94176-AFAD-41A7-97FB-B9C13A4F33B8}" sibTransId="{C711F1F4-9B47-48F2-B804-F3117EA1375D}"/>
    <dgm:cxn modelId="{C3C479FB-37CF-4682-ADD5-659E03D64C78}" srcId="{91AEC9B9-3FC2-4BF9-A1ED-2C5642F3293C}" destId="{5AE7F940-86F0-4BF3-8973-E19DA7F3150E}" srcOrd="1" destOrd="0" parTransId="{96A0DB15-2402-4020-AFFA-6EFFD31893AA}" sibTransId="{8A59F4FA-C66B-4185-B716-680AB12DDAC6}"/>
    <dgm:cxn modelId="{B198BC60-84B7-4E20-A38F-5B76A96160A9}" type="presParOf" srcId="{7DDFEEB6-3A90-4B08-8DD9-6897A9DA1AD9}" destId="{BC2B038E-2D4E-48DF-B3A5-1C7DF71A9B8A}" srcOrd="0" destOrd="0" presId="urn:microsoft.com/office/officeart/2005/8/layout/funnel1"/>
    <dgm:cxn modelId="{8A1F2174-354B-4C68-A324-455460C09968}" type="presParOf" srcId="{7DDFEEB6-3A90-4B08-8DD9-6897A9DA1AD9}" destId="{28F83C5A-FB20-4BDB-ACC6-CFEE75A5A0CD}" srcOrd="1" destOrd="0" presId="urn:microsoft.com/office/officeart/2005/8/layout/funnel1"/>
    <dgm:cxn modelId="{A4DE6B3A-50DB-4AD0-952F-DEEE67439A0C}" type="presParOf" srcId="{7DDFEEB6-3A90-4B08-8DD9-6897A9DA1AD9}" destId="{539282DB-2386-4324-B5B3-363C525A1A77}" srcOrd="2" destOrd="0" presId="urn:microsoft.com/office/officeart/2005/8/layout/funnel1"/>
    <dgm:cxn modelId="{0456F73E-1D39-4694-A39E-0DB13D7F9A2A}" type="presParOf" srcId="{7DDFEEB6-3A90-4B08-8DD9-6897A9DA1AD9}" destId="{ACD532F1-B87F-40B8-8DE7-928BD1228FAA}" srcOrd="3" destOrd="0" presId="urn:microsoft.com/office/officeart/2005/8/layout/funnel1"/>
    <dgm:cxn modelId="{AE5C5667-B020-404F-8277-CF02A04287AF}" type="presParOf" srcId="{7DDFEEB6-3A90-4B08-8DD9-6897A9DA1AD9}" destId="{61354625-43D9-4422-98A5-BA73F1ED8AED}" srcOrd="4" destOrd="0" presId="urn:microsoft.com/office/officeart/2005/8/layout/funnel1"/>
    <dgm:cxn modelId="{E7EDF769-B953-48D6-B389-8815C847550B}" type="presParOf" srcId="{7DDFEEB6-3A90-4B08-8DD9-6897A9DA1AD9}" destId="{F47E98AB-4334-4CDD-BA83-A56E7E90E394}" srcOrd="5" destOrd="0" presId="urn:microsoft.com/office/officeart/2005/8/layout/funnel1"/>
    <dgm:cxn modelId="{F226CF8C-E0A8-43F1-918F-1BBE1A89893F}" type="presParOf" srcId="{7DDFEEB6-3A90-4B08-8DD9-6897A9DA1AD9}" destId="{C72CD224-18B2-44FC-AB14-2698EBB56FAA}" srcOrd="6" destOrd="0" presId="urn:microsoft.com/office/officeart/2005/8/layout/funne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C56022D6-A951-41DE-B35D-38DF8092B476}" type="presOf" srcId="{4E9DA560-3B15-4552-85A1-3CFEB6C20511}" destId="{9BA1C319-097E-4B0C-BD04-CD8BA4625B3E}" srcOrd="0" destOrd="0" presId="urn:microsoft.com/office/officeart/2005/8/layout/radial4"/>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b="0" i="1" dirty="0">
              <a:solidFill>
                <a:schemeClr val="bg1">
                  <a:lumMod val="65000"/>
                </a:schemeClr>
              </a:solidFill>
              <a:latin typeface="Cambria" panose="02040503050406030204" pitchFamily="18" charset="0"/>
            </a:rPr>
            <a:t>Data collection details</a:t>
          </a:r>
          <a:endParaRPr lang="en-US" b="0" dirty="0">
            <a:solidFill>
              <a:schemeClr val="bg1">
                <a:lumMod val="65000"/>
              </a:schemeClr>
            </a:solidFill>
            <a:latin typeface="Cambria" panose="02040503050406030204" pitchFamily="18" charset="0"/>
          </a:endParaRP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custT="1"/>
      <dgm:spPr/>
      <dgm:t>
        <a:bodyPr/>
        <a:lstStyle/>
        <a:p>
          <a:r>
            <a:rPr lang="en-US" sz="2400" b="1" i="1" dirty="0">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solidFill>
                <a:schemeClr val="bg1">
                  <a:lumMod val="65000"/>
                </a:schemeClr>
              </a:solidFill>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B0F3AB59-075E-4635-BD07-E3C7BAAD5351}" srcId="{3BED611F-5282-40C3-A8B1-292D8BCFA7D8}" destId="{DC600E12-DBFB-42C1-A456-D68EB67D6B34}" srcOrd="2" destOrd="0" parTransId="{021F943A-BD68-4B30-B914-B71FB6DB6DDD}" sibTransId="{5A82F4F6-49DB-4D2D-B2A9-0DD326D01C05}"/>
    <dgm:cxn modelId="{AFBD0E82-F383-472D-A5E8-B37DA288A2C4}" type="presOf" srcId="{0DBC5475-A36F-44B8-99E6-8AB02E3F381D}" destId="{E0519EEE-2B4D-43DF-8793-135C2BEA6AD9}" srcOrd="0" destOrd="0" presId="urn:microsoft.com/office/officeart/2005/8/layout/venn3"/>
    <dgm:cxn modelId="{4EF7CD84-885A-4887-90CA-CE00B998E6C9}" srcId="{3BED611F-5282-40C3-A8B1-292D8BCFA7D8}" destId="{ABBCCBF4-9A10-4136-A461-156480A14E99}" srcOrd="0" destOrd="0" parTransId="{086DA821-135D-40D3-9EA2-EF351CF50C53}" sibTransId="{DF97D370-BD1A-48D3-A748-D733A1D64AD3}"/>
    <dgm:cxn modelId="{05B2B287-F963-4165-8308-323060C71E72}" type="presOf" srcId="{ABBCCBF4-9A10-4136-A461-156480A14E99}" destId="{3CA02497-A841-4052-807D-E5B8D47A58E7}"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6A6CCAAC-ADEC-4131-8243-B51531341F77}" type="presOf" srcId="{DC600E12-DBFB-42C1-A456-D68EB67D6B34}" destId="{9D51573B-0B28-42AD-910A-A7B46A813C8C}" srcOrd="0" destOrd="0" presId="urn:microsoft.com/office/officeart/2005/8/layout/venn3"/>
    <dgm:cxn modelId="{947514B6-D358-4823-98A1-3D085F269DA8}" srcId="{3BED611F-5282-40C3-A8B1-292D8BCFA7D8}" destId="{0DBC5475-A36F-44B8-99E6-8AB02E3F381D}" srcOrd="1" destOrd="0" parTransId="{610BD229-ACD9-42A5-A9A7-DDA5D0003718}" sibTransId="{AB8EFA32-C6E9-432C-BA45-3C4505E823F3}"/>
    <dgm:cxn modelId="{37B05CE8-D406-4B3F-9051-934EBE1052B2}" type="presOf" srcId="{3BED611F-5282-40C3-A8B1-292D8BCFA7D8}" destId="{60C048B9-7427-4682-8862-4A8F2D067DCA}" srcOrd="0" destOrd="0" presId="urn:microsoft.com/office/officeart/2005/8/layout/venn3"/>
    <dgm:cxn modelId="{664194F6-7B72-44CF-82A9-FF51415D9709}" type="presOf" srcId="{1710E1FD-2621-48B6-B464-10D663477F8C}" destId="{4C55992E-623D-4D7C-826A-09FC07D09763}" srcOrd="0" destOrd="0" presId="urn:microsoft.com/office/officeart/2005/8/layout/venn3"/>
    <dgm:cxn modelId="{AE4EC4A0-CEDB-49CC-8D83-A28F7C8C8EA5}" type="presParOf" srcId="{60C048B9-7427-4682-8862-4A8F2D067DCA}" destId="{3CA02497-A841-4052-807D-E5B8D47A58E7}" srcOrd="0" destOrd="0" presId="urn:microsoft.com/office/officeart/2005/8/layout/venn3"/>
    <dgm:cxn modelId="{4B2D3D88-4C18-4440-BD84-98FEA50B07F5}" type="presParOf" srcId="{60C048B9-7427-4682-8862-4A8F2D067DCA}" destId="{EB2D04C4-8231-413B-98AD-01AAA3260AA4}" srcOrd="1" destOrd="0" presId="urn:microsoft.com/office/officeart/2005/8/layout/venn3"/>
    <dgm:cxn modelId="{6CC29696-AD16-44FE-A4F6-878373551B86}" type="presParOf" srcId="{60C048B9-7427-4682-8862-4A8F2D067DCA}" destId="{E0519EEE-2B4D-43DF-8793-135C2BEA6AD9}" srcOrd="2" destOrd="0" presId="urn:microsoft.com/office/officeart/2005/8/layout/venn3"/>
    <dgm:cxn modelId="{1A879872-82CF-4A05-9CFA-3A00D35F79A5}" type="presParOf" srcId="{60C048B9-7427-4682-8862-4A8F2D067DCA}" destId="{695E7FF5-DA6B-4B37-84ED-A4A2E449A3AF}" srcOrd="3" destOrd="0" presId="urn:microsoft.com/office/officeart/2005/8/layout/venn3"/>
    <dgm:cxn modelId="{82E1003F-B51D-4CEF-9993-3FA9D805F409}" type="presParOf" srcId="{60C048B9-7427-4682-8862-4A8F2D067DCA}" destId="{9D51573B-0B28-42AD-910A-A7B46A813C8C}" srcOrd="4" destOrd="0" presId="urn:microsoft.com/office/officeart/2005/8/layout/venn3"/>
    <dgm:cxn modelId="{1E3799A7-9084-40D5-A38D-4065BD25E510}" type="presParOf" srcId="{60C048B9-7427-4682-8862-4A8F2D067DCA}" destId="{29931781-75B4-43DF-A3A6-33EFAFD59AE1}" srcOrd="5" destOrd="0" presId="urn:microsoft.com/office/officeart/2005/8/layout/venn3"/>
    <dgm:cxn modelId="{1715B226-6BB3-40E5-B942-7D7ED8CE4AB6}"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Data collection details</a:t>
          </a: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Business Rules</a:t>
          </a:r>
        </a:p>
      </dsp:txBody>
      <dsp:txXfrm>
        <a:off x="4236941" y="1169448"/>
        <a:ext cx="1714488" cy="1714488"/>
      </dsp:txXfrm>
    </dsp:sp>
    <dsp:sp modelId="{4C55992E-623D-4D7C-826A-09FC07D09763}">
      <dsp:nvSpPr>
        <dsp:cNvPr id="0" name=""/>
        <dsp:cNvSpPr/>
      </dsp:nvSpPr>
      <dsp:spPr>
        <a:xfrm>
          <a:off x="5821581" y="814366"/>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Reports</a:t>
          </a:r>
        </a:p>
      </dsp:txBody>
      <dsp:txXfrm>
        <a:off x="6176663" y="1169448"/>
        <a:ext cx="1714488" cy="17144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Business rules</a:t>
          </a: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Data collection details</a:t>
          </a:r>
        </a:p>
      </dsp:txBody>
      <dsp:txXfrm>
        <a:off x="4236941" y="1169448"/>
        <a:ext cx="1714488" cy="1714488"/>
      </dsp:txXfrm>
    </dsp:sp>
    <dsp:sp modelId="{4C55992E-623D-4D7C-826A-09FC07D09763}">
      <dsp:nvSpPr>
        <dsp:cNvPr id="0" name=""/>
        <dsp:cNvSpPr/>
      </dsp:nvSpPr>
      <dsp:spPr>
        <a:xfrm>
          <a:off x="5823997" y="812790"/>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40640" rIns="133437" bIns="40640" numCol="1" spcCol="1270" anchor="ctr" anchorCtr="0">
          <a:noAutofit/>
        </a:bodyPr>
        <a:lstStyle/>
        <a:p>
          <a:pPr marL="0" lvl="0" indent="0" algn="ctr" defTabSz="1422400">
            <a:lnSpc>
              <a:spcPct val="90000"/>
            </a:lnSpc>
            <a:spcBef>
              <a:spcPct val="0"/>
            </a:spcBef>
            <a:spcAft>
              <a:spcPct val="35000"/>
            </a:spcAft>
            <a:buNone/>
          </a:pPr>
          <a:r>
            <a:rPr lang="en-US" sz="3200" b="1" i="1" kern="1200" dirty="0">
              <a:latin typeface="Cambria" panose="02040503050406030204" pitchFamily="18" charset="0"/>
            </a:rPr>
            <a:t>Reports</a:t>
          </a:r>
        </a:p>
      </dsp:txBody>
      <dsp:txXfrm>
        <a:off x="6179079" y="1167872"/>
        <a:ext cx="1714488" cy="17144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23" y="746695"/>
          <a:ext cx="1767333" cy="176733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Educating LEA</a:t>
          </a:r>
        </a:p>
      </dsp:txBody>
      <dsp:txXfrm>
        <a:off x="258843" y="1005515"/>
        <a:ext cx="1249693" cy="1249693"/>
      </dsp:txXfrm>
    </dsp:sp>
    <dsp:sp modelId="{5C105626-91A0-448F-BCC8-BA8EA8F92F8F}">
      <dsp:nvSpPr>
        <dsp:cNvPr id="0" name=""/>
        <dsp:cNvSpPr/>
      </dsp:nvSpPr>
      <dsp:spPr>
        <a:xfrm>
          <a:off x="1910864" y="1311544"/>
          <a:ext cx="658955" cy="63763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latin typeface="Cambria" panose="02040503050406030204" pitchFamily="18" charset="0"/>
          </a:endParaRPr>
        </a:p>
      </dsp:txBody>
      <dsp:txXfrm>
        <a:off x="1998208" y="1555375"/>
        <a:ext cx="484267" cy="149972"/>
      </dsp:txXfrm>
    </dsp:sp>
    <dsp:sp modelId="{DC22AC17-EA59-4405-BCD0-026EFFEDC82B}">
      <dsp:nvSpPr>
        <dsp:cNvPr id="0" name=""/>
        <dsp:cNvSpPr/>
      </dsp:nvSpPr>
      <dsp:spPr>
        <a:xfrm>
          <a:off x="2713327" y="746695"/>
          <a:ext cx="1767333" cy="1767333"/>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ambria" panose="02040503050406030204" pitchFamily="18" charset="0"/>
            </a:rPr>
            <a:t>Grades 3-8</a:t>
          </a:r>
        </a:p>
      </dsp:txBody>
      <dsp:txXfrm>
        <a:off x="2972147" y="1005515"/>
        <a:ext cx="1249693" cy="1249693"/>
      </dsp:txXfrm>
    </dsp:sp>
    <dsp:sp modelId="{C13A7C9F-11F3-4A49-90B0-74E4B9F8C36E}">
      <dsp:nvSpPr>
        <dsp:cNvPr id="0" name=""/>
        <dsp:cNvSpPr/>
      </dsp:nvSpPr>
      <dsp:spPr>
        <a:xfrm>
          <a:off x="4624169" y="1325254"/>
          <a:ext cx="703965" cy="6102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latin typeface="Cambria" panose="02040503050406030204" pitchFamily="18" charset="0"/>
          </a:endParaRPr>
        </a:p>
      </dsp:txBody>
      <dsp:txXfrm>
        <a:off x="4717480" y="1450958"/>
        <a:ext cx="517343" cy="358806"/>
      </dsp:txXfrm>
    </dsp:sp>
    <dsp:sp modelId="{CFDCCCB0-8A13-44B9-AD8D-9F0C96ED352A}">
      <dsp:nvSpPr>
        <dsp:cNvPr id="0" name=""/>
        <dsp:cNvSpPr/>
      </dsp:nvSpPr>
      <dsp:spPr>
        <a:xfrm>
          <a:off x="5471642" y="746695"/>
          <a:ext cx="1767333" cy="1767333"/>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Submit Data to PIMS</a:t>
          </a:r>
        </a:p>
      </dsp:txBody>
      <dsp:txXfrm>
        <a:off x="5730462" y="1005515"/>
        <a:ext cx="1249693" cy="124969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BCA32-B0B9-4FCC-BE95-9E3D6A570774}">
      <dsp:nvSpPr>
        <dsp:cNvPr id="0" name=""/>
        <dsp:cNvSpPr/>
      </dsp:nvSpPr>
      <dsp:spPr>
        <a:xfrm rot="5400000">
          <a:off x="4154420" y="-1263654"/>
          <a:ext cx="2599925" cy="5129849"/>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Ensure SIS can deliver data required for the internal snapshot</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Utilize PIMS Sandbox for testing</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Start data submission early</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Upload data into PIMS production by the deadline in order for it to be included in the snapshot</a:t>
          </a:r>
        </a:p>
      </dsp:txBody>
      <dsp:txXfrm rot="-5400000">
        <a:off x="2889458" y="128226"/>
        <a:ext cx="5002931" cy="2346089"/>
      </dsp:txXfrm>
    </dsp:sp>
    <dsp:sp modelId="{B5D300C3-6496-4BD1-914A-BA7E74688A4C}">
      <dsp:nvSpPr>
        <dsp:cNvPr id="0" name=""/>
        <dsp:cNvSpPr/>
      </dsp:nvSpPr>
      <dsp:spPr>
        <a:xfrm>
          <a:off x="3917" y="4821"/>
          <a:ext cx="2885540" cy="259289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Cambria" panose="02040503050406030204" pitchFamily="18" charset="0"/>
            </a:rPr>
            <a:t>Suggestions for LEAs</a:t>
          </a:r>
        </a:p>
      </dsp:txBody>
      <dsp:txXfrm>
        <a:off x="130492" y="131396"/>
        <a:ext cx="2632390" cy="2339747"/>
      </dsp:txXfrm>
    </dsp:sp>
    <dsp:sp modelId="{F269C7FA-A1EF-4C7B-9F6B-598ADB79C3D1}">
      <dsp:nvSpPr>
        <dsp:cNvPr id="0" name=""/>
        <dsp:cNvSpPr/>
      </dsp:nvSpPr>
      <dsp:spPr>
        <a:xfrm rot="5400000">
          <a:off x="4576624" y="998777"/>
          <a:ext cx="1755516" cy="5129849"/>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solidFill>
                <a:prstClr val="black">
                  <a:hueOff val="0"/>
                  <a:satOff val="0"/>
                  <a:lumOff val="0"/>
                  <a:alphaOff val="0"/>
                </a:prstClr>
              </a:solidFill>
              <a:latin typeface="Cambria" panose="02040503050406030204" pitchFamily="18" charset="0"/>
              <a:ea typeface="+mn-ea"/>
              <a:cs typeface="+mn-cs"/>
            </a:rPr>
            <a:t>All internal snapshot due dates are posted on the Elementary-Secondary Data Collection Calendar on the PIMS website</a:t>
          </a:r>
        </a:p>
        <a:p>
          <a:pPr marL="228600" lvl="1" indent="-228600" algn="l" defTabSz="933450">
            <a:lnSpc>
              <a:spcPct val="90000"/>
            </a:lnSpc>
            <a:spcBef>
              <a:spcPct val="0"/>
            </a:spcBef>
            <a:spcAft>
              <a:spcPct val="15000"/>
            </a:spcAft>
            <a:buChar char="•"/>
          </a:pPr>
          <a:r>
            <a:rPr lang="en-US" sz="2100" kern="1200" dirty="0">
              <a:latin typeface="Cambria" panose="02040503050406030204" pitchFamily="18" charset="0"/>
            </a:rPr>
            <a:t>There will be no extensions.</a:t>
          </a:r>
        </a:p>
      </dsp:txBody>
      <dsp:txXfrm rot="-5400000">
        <a:off x="2889458" y="2771641"/>
        <a:ext cx="5044152" cy="1584122"/>
      </dsp:txXfrm>
    </dsp:sp>
    <dsp:sp modelId="{8DA7BD95-C1B1-434E-9077-A93964ABB91D}">
      <dsp:nvSpPr>
        <dsp:cNvPr id="0" name=""/>
        <dsp:cNvSpPr/>
      </dsp:nvSpPr>
      <dsp:spPr>
        <a:xfrm>
          <a:off x="3917" y="2716582"/>
          <a:ext cx="2885540" cy="16942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Cambria" panose="02040503050406030204" pitchFamily="18" charset="0"/>
            </a:rPr>
            <a:t>Internal Snapshot due date</a:t>
          </a:r>
        </a:p>
      </dsp:txBody>
      <dsp:txXfrm>
        <a:off x="86623" y="2799288"/>
        <a:ext cx="2720128" cy="15288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36" y="889745"/>
          <a:ext cx="2332015" cy="2332015"/>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Timeline and process</a:t>
          </a:r>
        </a:p>
      </dsp:txBody>
      <dsp:txXfrm>
        <a:off x="341752" y="1231261"/>
        <a:ext cx="1648983" cy="1648983"/>
      </dsp:txXfrm>
    </dsp:sp>
    <dsp:sp modelId="{E0519EEE-2B4D-43DF-8793-135C2BEA6AD9}">
      <dsp:nvSpPr>
        <dsp:cNvPr id="0" name=""/>
        <dsp:cNvSpPr/>
      </dsp:nvSpPr>
      <dsp:spPr>
        <a:xfrm>
          <a:off x="1865849" y="831246"/>
          <a:ext cx="2651338" cy="2449013"/>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latin typeface="Cambria" panose="02040503050406030204" pitchFamily="18" charset="0"/>
            </a:rPr>
            <a:t>Data collection details</a:t>
          </a:r>
          <a:endParaRPr lang="en-US" sz="2800" b="1" i="1" kern="1200" dirty="0">
            <a:solidFill>
              <a:schemeClr val="tx1"/>
            </a:solidFill>
            <a:latin typeface="Cambria" panose="02040503050406030204" pitchFamily="18" charset="0"/>
          </a:endParaRPr>
        </a:p>
      </dsp:txBody>
      <dsp:txXfrm>
        <a:off x="2254128" y="1189896"/>
        <a:ext cx="1874780" cy="1731713"/>
      </dsp:txXfrm>
    </dsp:sp>
    <dsp:sp modelId="{9D51573B-0B28-42AD-910A-A7B46A813C8C}">
      <dsp:nvSpPr>
        <dsp:cNvPr id="0" name=""/>
        <dsp:cNvSpPr/>
      </dsp:nvSpPr>
      <dsp:spPr>
        <a:xfrm>
          <a:off x="4050784" y="889745"/>
          <a:ext cx="2332015" cy="2332015"/>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Business Rules</a:t>
          </a:r>
        </a:p>
      </dsp:txBody>
      <dsp:txXfrm>
        <a:off x="4392300" y="1231261"/>
        <a:ext cx="1648983" cy="1648983"/>
      </dsp:txXfrm>
    </dsp:sp>
    <dsp:sp modelId="{4C55992E-623D-4D7C-826A-09FC07D09763}">
      <dsp:nvSpPr>
        <dsp:cNvPr id="0" name=""/>
        <dsp:cNvSpPr/>
      </dsp:nvSpPr>
      <dsp:spPr>
        <a:xfrm>
          <a:off x="5916397" y="889745"/>
          <a:ext cx="2332015" cy="2332015"/>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Reports</a:t>
          </a:r>
        </a:p>
      </dsp:txBody>
      <dsp:txXfrm>
        <a:off x="6257913" y="1231261"/>
        <a:ext cx="1648983" cy="164898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1C657-ABB7-4D91-892B-C277D8F03B46}">
      <dsp:nvSpPr>
        <dsp:cNvPr id="0" name=""/>
        <dsp:cNvSpPr/>
      </dsp:nvSpPr>
      <dsp:spPr>
        <a:xfrm>
          <a:off x="3232697" y="1577750"/>
          <a:ext cx="1800439" cy="206361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Collection Window 6:</a:t>
          </a:r>
        </a:p>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Open all year</a:t>
          </a:r>
        </a:p>
      </dsp:txBody>
      <dsp:txXfrm>
        <a:off x="3320587" y="1665640"/>
        <a:ext cx="1624659" cy="1887830"/>
      </dsp:txXfrm>
    </dsp:sp>
    <dsp:sp modelId="{51F0C0DF-0C4D-457E-A3CC-8E6B0D4B70E6}">
      <dsp:nvSpPr>
        <dsp:cNvPr id="0" name=""/>
        <dsp:cNvSpPr/>
      </dsp:nvSpPr>
      <dsp:spPr>
        <a:xfrm rot="16199994">
          <a:off x="3917049" y="1361884"/>
          <a:ext cx="431731" cy="0"/>
        </a:xfrm>
        <a:custGeom>
          <a:avLst/>
          <a:gdLst/>
          <a:ahLst/>
          <a:cxnLst/>
          <a:rect l="0" t="0" r="0" b="0"/>
          <a:pathLst>
            <a:path>
              <a:moveTo>
                <a:pt x="0" y="0"/>
              </a:moveTo>
              <a:lnTo>
                <a:pt x="43173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992AE2-B85B-451B-83B6-C437FB021094}">
      <dsp:nvSpPr>
        <dsp:cNvPr id="0" name=""/>
        <dsp:cNvSpPr/>
      </dsp:nvSpPr>
      <dsp:spPr>
        <a:xfrm>
          <a:off x="3258131" y="105662"/>
          <a:ext cx="1749565" cy="1040355"/>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Upload data</a:t>
          </a:r>
        </a:p>
      </dsp:txBody>
      <dsp:txXfrm>
        <a:off x="3308917" y="156448"/>
        <a:ext cx="1647993" cy="938783"/>
      </dsp:txXfrm>
    </dsp:sp>
    <dsp:sp modelId="{EB750DC5-5B24-43D5-8577-C43C19818E9A}">
      <dsp:nvSpPr>
        <dsp:cNvPr id="0" name=""/>
        <dsp:cNvSpPr/>
      </dsp:nvSpPr>
      <dsp:spPr>
        <a:xfrm rot="1775857">
          <a:off x="5010832" y="3205327"/>
          <a:ext cx="341871" cy="0"/>
        </a:xfrm>
        <a:custGeom>
          <a:avLst/>
          <a:gdLst/>
          <a:ahLst/>
          <a:cxnLst/>
          <a:rect l="0" t="0" r="0" b="0"/>
          <a:pathLst>
            <a:path>
              <a:moveTo>
                <a:pt x="0" y="0"/>
              </a:moveTo>
              <a:lnTo>
                <a:pt x="34187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B93A8E-758F-4689-A91B-43CD7B70DE73}">
      <dsp:nvSpPr>
        <dsp:cNvPr id="0" name=""/>
        <dsp:cNvSpPr/>
      </dsp:nvSpPr>
      <dsp:spPr>
        <a:xfrm>
          <a:off x="5330399" y="3266473"/>
          <a:ext cx="1749565" cy="1040355"/>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Delete data</a:t>
          </a:r>
        </a:p>
      </dsp:txBody>
      <dsp:txXfrm>
        <a:off x="5381185" y="3317259"/>
        <a:ext cx="1647993" cy="938783"/>
      </dsp:txXfrm>
    </dsp:sp>
    <dsp:sp modelId="{1A127F5F-1ED1-40F2-B4DF-1110A957365B}">
      <dsp:nvSpPr>
        <dsp:cNvPr id="0" name=""/>
        <dsp:cNvSpPr/>
      </dsp:nvSpPr>
      <dsp:spPr>
        <a:xfrm rot="9037543">
          <a:off x="2893167" y="3205263"/>
          <a:ext cx="362855" cy="0"/>
        </a:xfrm>
        <a:custGeom>
          <a:avLst/>
          <a:gdLst/>
          <a:ahLst/>
          <a:cxnLst/>
          <a:rect l="0" t="0" r="0" b="0"/>
          <a:pathLst>
            <a:path>
              <a:moveTo>
                <a:pt x="0" y="0"/>
              </a:moveTo>
              <a:lnTo>
                <a:pt x="362855"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0E4970-5FEF-40C0-85E4-A94FDC0BB583}">
      <dsp:nvSpPr>
        <dsp:cNvPr id="0" name=""/>
        <dsp:cNvSpPr/>
      </dsp:nvSpPr>
      <dsp:spPr>
        <a:xfrm>
          <a:off x="1166927" y="3266476"/>
          <a:ext cx="1749565" cy="104035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Update data</a:t>
          </a:r>
        </a:p>
      </dsp:txBody>
      <dsp:txXfrm>
        <a:off x="1217713" y="3317262"/>
        <a:ext cx="1647993" cy="9387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29768" y="727603"/>
          <a:ext cx="1794466" cy="2262589"/>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sp:txBody>
      <dsp:txXfrm>
        <a:off x="682326" y="780161"/>
        <a:ext cx="1689350" cy="2157473"/>
      </dsp:txXfrm>
    </dsp:sp>
    <dsp:sp modelId="{1B08CE53-6914-4BF0-8DA2-F5EF8F37F4A9}">
      <dsp:nvSpPr>
        <dsp:cNvPr id="0" name=""/>
        <dsp:cNvSpPr/>
      </dsp:nvSpPr>
      <dsp:spPr>
        <a:xfrm>
          <a:off x="2432083"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2895602" y="0"/>
          <a:ext cx="1914687" cy="3626371"/>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2951681" y="56079"/>
        <a:ext cx="1802529" cy="3514213"/>
      </dsp:txXfrm>
    </dsp:sp>
    <dsp:sp modelId="{D65EB81B-422F-465B-A3EA-1B86F310C1C6}">
      <dsp:nvSpPr>
        <dsp:cNvPr id="0" name=""/>
        <dsp:cNvSpPr/>
      </dsp:nvSpPr>
      <dsp:spPr>
        <a:xfrm>
          <a:off x="4954618"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04418" y="811987"/>
          <a:ext cx="1588198" cy="2093821"/>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a:t>
          </a:r>
        </a:p>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No changes can be made after this time!</a:t>
          </a:r>
        </a:p>
      </dsp:txBody>
      <dsp:txXfrm>
        <a:off x="5650935" y="858504"/>
        <a:ext cx="1495164" cy="20007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B038E-2D4E-48DF-B3A5-1C7DF71A9B8A}">
      <dsp:nvSpPr>
        <dsp:cNvPr id="0" name=""/>
        <dsp:cNvSpPr/>
      </dsp:nvSpPr>
      <dsp:spPr>
        <a:xfrm>
          <a:off x="1206804" y="262252"/>
          <a:ext cx="4410133" cy="1531581"/>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F83C5A-FB20-4BDB-ACC6-CFEE75A5A0CD}">
      <dsp:nvSpPr>
        <dsp:cNvPr id="0" name=""/>
        <dsp:cNvSpPr/>
      </dsp:nvSpPr>
      <dsp:spPr>
        <a:xfrm>
          <a:off x="2991369" y="4126104"/>
          <a:ext cx="854677" cy="546993"/>
        </a:xfrm>
        <a:prstGeom prst="downArrow">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9282DB-2386-4324-B5B3-363C525A1A77}">
      <dsp:nvSpPr>
        <dsp:cNvPr id="0" name=""/>
        <dsp:cNvSpPr/>
      </dsp:nvSpPr>
      <dsp:spPr>
        <a:xfrm>
          <a:off x="1021523" y="4202305"/>
          <a:ext cx="4794369" cy="12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ambria" panose="02040503050406030204" pitchFamily="18" charset="0"/>
            </a:rPr>
            <a:t>No changes can be made</a:t>
          </a:r>
        </a:p>
      </dsp:txBody>
      <dsp:txXfrm>
        <a:off x="1021523" y="4202305"/>
        <a:ext cx="4794369" cy="1225801"/>
      </dsp:txXfrm>
    </dsp:sp>
    <dsp:sp modelId="{ACD532F1-B87F-40B8-8DE7-928BD1228FAA}">
      <dsp:nvSpPr>
        <dsp:cNvPr id="0" name=""/>
        <dsp:cNvSpPr/>
      </dsp:nvSpPr>
      <dsp:spPr>
        <a:xfrm>
          <a:off x="2680443" y="1761979"/>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No uploads</a:t>
          </a:r>
        </a:p>
      </dsp:txBody>
      <dsp:txXfrm>
        <a:off x="2943738" y="2031251"/>
        <a:ext cx="1271298" cy="1300158"/>
      </dsp:txXfrm>
    </dsp:sp>
    <dsp:sp modelId="{61354625-43D9-4422-98A5-BA73F1ED8AED}">
      <dsp:nvSpPr>
        <dsp:cNvPr id="0" name=""/>
        <dsp:cNvSpPr/>
      </dsp:nvSpPr>
      <dsp:spPr>
        <a:xfrm>
          <a:off x="1579619" y="607823"/>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No Corrections</a:t>
          </a:r>
        </a:p>
      </dsp:txBody>
      <dsp:txXfrm>
        <a:off x="1842914" y="877095"/>
        <a:ext cx="1271298" cy="1300158"/>
      </dsp:txXfrm>
    </dsp:sp>
    <dsp:sp modelId="{F47E98AB-4334-4CDD-BA83-A56E7E90E394}">
      <dsp:nvSpPr>
        <dsp:cNvPr id="0" name=""/>
        <dsp:cNvSpPr/>
      </dsp:nvSpPr>
      <dsp:spPr>
        <a:xfrm>
          <a:off x="3152225" y="235868"/>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No extensions</a:t>
          </a:r>
        </a:p>
      </dsp:txBody>
      <dsp:txXfrm>
        <a:off x="3415520" y="505140"/>
        <a:ext cx="1271298" cy="1300158"/>
      </dsp:txXfrm>
    </dsp:sp>
    <dsp:sp modelId="{C72CD224-18B2-44FC-AB14-2698EBB56FAA}">
      <dsp:nvSpPr>
        <dsp:cNvPr id="0" name=""/>
        <dsp:cNvSpPr/>
      </dsp:nvSpPr>
      <dsp:spPr>
        <a:xfrm>
          <a:off x="955542" y="220949"/>
          <a:ext cx="4786191" cy="3828953"/>
        </a:xfrm>
        <a:prstGeom prst="funnel">
          <a:avLst/>
        </a:prstGeom>
        <a:solidFill>
          <a:schemeClr val="accent2">
            <a:alpha val="4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b="0" i="1" kern="1200" dirty="0">
              <a:solidFill>
                <a:schemeClr val="bg1">
                  <a:lumMod val="65000"/>
                </a:schemeClr>
              </a:solidFill>
              <a:latin typeface="Cambria" panose="02040503050406030204" pitchFamily="18" charset="0"/>
            </a:rPr>
            <a:t>Data collection details</a:t>
          </a:r>
          <a:endParaRPr lang="en-US" sz="2800" b="0" kern="1200" dirty="0">
            <a:solidFill>
              <a:schemeClr val="bg1">
                <a:lumMod val="65000"/>
              </a:schemeClr>
            </a:solidFill>
            <a:latin typeface="Cambria" panose="02040503050406030204" pitchFamily="18" charset="0"/>
          </a:endParaRP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0480" rIns="133437" bIns="30480" numCol="1" spcCol="1270" anchor="ctr" anchorCtr="0">
          <a:noAutofit/>
        </a:bodyPr>
        <a:lstStyle/>
        <a:p>
          <a:pPr marL="0" lvl="0" indent="0" algn="ctr" defTabSz="1066800">
            <a:lnSpc>
              <a:spcPct val="90000"/>
            </a:lnSpc>
            <a:spcBef>
              <a:spcPct val="0"/>
            </a:spcBef>
            <a:spcAft>
              <a:spcPct val="35000"/>
            </a:spcAft>
            <a:buNone/>
          </a:pPr>
          <a:r>
            <a:rPr lang="en-US" sz="2400" b="1" i="1" kern="1200" dirty="0">
              <a:latin typeface="Cambria" panose="02040503050406030204" pitchFamily="18" charset="0"/>
            </a:rPr>
            <a:t>Business Rules</a:t>
          </a:r>
        </a:p>
      </dsp:txBody>
      <dsp:txXfrm>
        <a:off x="4236941" y="1169448"/>
        <a:ext cx="1714488" cy="1714488"/>
      </dsp:txXfrm>
    </dsp:sp>
    <dsp:sp modelId="{4C55992E-623D-4D7C-826A-09FC07D09763}">
      <dsp:nvSpPr>
        <dsp:cNvPr id="0" name=""/>
        <dsp:cNvSpPr/>
      </dsp:nvSpPr>
      <dsp:spPr>
        <a:xfrm>
          <a:off x="5821581" y="814366"/>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Reports</a:t>
          </a:r>
        </a:p>
      </dsp:txBody>
      <dsp:txXfrm>
        <a:off x="6176663" y="1169448"/>
        <a:ext cx="1714488" cy="1714488"/>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8.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11/13/2019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11/13/2019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29.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on the Precodes for the PSSA Exams. </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assessment and accountability internal snapshots will be created using the data that was submitted using Collection Window 6. This is open all year and data can be uploaded, updated and deleted (depending on your permissions). Updates to student template and school enrollment data can be made at any time when Collection 6 is open in PIMS production.   Updates to the PIMS data after an internal snapshot is taken will only affect future snapshots.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10</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Precode for PSSA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a:t>
            </a:r>
          </a:p>
          <a:p>
            <a:endParaRPr lang="en-US" altLang="en-US" baseline="0" dirty="0"/>
          </a:p>
          <a:p>
            <a:r>
              <a:rPr lang="en-US" altLang="en-US" baseline="0" dirty="0"/>
              <a:t>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11</a:t>
            </a:fld>
            <a:endParaRPr lang="en-US" altLang="en-US" dirty="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 a reminder, once </a:t>
            </a:r>
            <a:r>
              <a:rPr lang="en-US" altLang="en-US" baseline="0" dirty="0"/>
              <a:t>the snapshot is taken, a file is prepared to be sent to the testing vendor. Since this is an internal snapshot, there is </a:t>
            </a:r>
            <a:r>
              <a:rPr lang="en-US" altLang="en-US" i="1" baseline="0" dirty="0"/>
              <a:t>no corrections window.</a:t>
            </a:r>
            <a:endParaRPr lang="en-US" altLang="en-US" i="0" baseline="0" dirty="0"/>
          </a:p>
          <a:p>
            <a:endParaRPr lang="en-US" altLang="en-US" i="0" baseline="0" dirty="0"/>
          </a:p>
          <a:p>
            <a:r>
              <a:rPr lang="en-US" altLang="en-US" i="0" u="none" baseline="0" dirty="0"/>
              <a:t>An internal snapshot </a:t>
            </a:r>
            <a:r>
              <a:rPr lang="en-US" altLang="en-US" i="0" baseline="0" dirty="0"/>
              <a:t>freezes data at a point in time and that’s why PDE cannot give any extensions. </a:t>
            </a:r>
          </a:p>
          <a:p>
            <a:endParaRPr lang="en-US" altLang="en-US" i="0" baseline="0" dirty="0"/>
          </a:p>
          <a:p>
            <a:r>
              <a:rPr lang="en-US" altLang="en-US" i="0" baseline="0" dirty="0"/>
              <a:t>If data is uploaded </a:t>
            </a:r>
            <a:r>
              <a:rPr lang="en-US" altLang="en-US" i="1" baseline="0" dirty="0"/>
              <a:t>AFTER</a:t>
            </a:r>
            <a:r>
              <a:rPr lang="en-US" altLang="en-US" i="0" baseline="0" dirty="0"/>
              <a:t> the internal snapshot, it will </a:t>
            </a:r>
            <a:r>
              <a:rPr lang="en-US" altLang="en-US" i="0" u="sng" baseline="0" dirty="0"/>
              <a:t>NOT</a:t>
            </a:r>
            <a:r>
              <a:rPr lang="en-US" altLang="en-US" i="0" baseline="0" dirty="0"/>
              <a:t> be included in the file to the testing vendor, booklets will have to hand bubbled, and online test sessions will have to be uploaded manually, one student at a time. </a:t>
            </a:r>
            <a:endParaRPr lang="en-US" altLang="en-US" dirty="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9044E8A-77DC-4BFD-8177-887C06338584}" type="slidenum">
              <a:rPr lang="en-US" altLang="en-US" smtClean="0">
                <a:latin typeface="Arial" charset="0"/>
              </a:rPr>
              <a:pPr eaLnBrk="1" hangingPunct="1">
                <a:spcBef>
                  <a:spcPct val="0"/>
                </a:spcBef>
              </a:pPr>
              <a:t>12</a:t>
            </a:fld>
            <a:endParaRPr lang="en-US" altLang="en-US" dirty="0">
              <a:latin typeface="Arial" charset="0"/>
            </a:endParaRPr>
          </a:p>
        </p:txBody>
      </p:sp>
    </p:spTree>
    <p:extLst>
      <p:ext uri="{BB962C8B-B14F-4D97-AF65-F5344CB8AC3E}">
        <p14:creationId xmlns:p14="http://schemas.microsoft.com/office/powerpoint/2010/main" val="2947690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a:t>
            </a:r>
            <a:r>
              <a:rPr lang="en-US" baseline="0" dirty="0" err="1"/>
              <a:t>Precode</a:t>
            </a:r>
            <a:r>
              <a:rPr lang="en-US" baseline="0" dirty="0"/>
              <a:t> PSSA Exams’ Internal Snapshot. </a:t>
            </a:r>
          </a:p>
          <a:p>
            <a:endParaRPr lang="en-US" baseline="0" dirty="0"/>
          </a:p>
          <a:p>
            <a:r>
              <a:rPr lang="en-US" baseline="0" dirty="0"/>
              <a:t>It begins with the student in the blue circle, which includes the student’s five matching criteria.  The boxes include data about the student including the student’s demographics and school enrollment information.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13</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Reminders: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Students must have and “E” or “R’ enrollment code prior to the internal snapshot date, and not be withdrawn prior to the snapshot to be included in the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solidFill>
                  <a:schemeClr val="accent3">
                    <a:lumMod val="75000"/>
                  </a:schemeClr>
                </a:solidFill>
                <a:latin typeface="Cambria" panose="02040503050406030204" pitchFamily="18" charset="0"/>
              </a:rPr>
              <a:t>Also, ensure the student takes assessment that aligns to the student’s grade at the time of testing. </a:t>
            </a:r>
            <a:endParaRPr lang="en-US" sz="1200" kern="1200" dirty="0">
              <a:solidFill>
                <a:schemeClr val="accent3">
                  <a:lumMod val="75000"/>
                </a:schemeClr>
              </a:solidFill>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14</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It is very important that the </a:t>
            </a:r>
            <a:r>
              <a:rPr lang="en-US" b="1" baseline="0" dirty="0"/>
              <a:t>five matching criteria </a:t>
            </a:r>
            <a:r>
              <a:rPr lang="en-US" baseline="0" dirty="0"/>
              <a:t>are correct because that is how students are linked to test results later in the year, this is why there is so much emphasis on getting these fields right. The five match criteria are First Name, Last Name, Birth Date, PAsecureID and Grade.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Please make sure the student’s PAsecureID is unique to the student. Students with two IDs or two students sharing one ID have to be resolved. </a:t>
            </a:r>
            <a:r>
              <a:rPr lang="en-US" dirty="0"/>
              <a:t>Contact the</a:t>
            </a:r>
            <a:r>
              <a:rPr lang="en-US" baseline="0" dirty="0"/>
              <a:t> PIMS Application Support Desk for help with PAsecureIDs.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15</a:t>
            </a:fld>
            <a:endParaRPr lang="en-US" dirty="0"/>
          </a:p>
        </p:txBody>
      </p:sp>
    </p:spTree>
    <p:extLst>
      <p:ext uri="{BB962C8B-B14F-4D97-AF65-F5344CB8AC3E}">
        <p14:creationId xmlns:p14="http://schemas.microsoft.com/office/powerpoint/2010/main" val="2230402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r>
              <a:rPr lang="en-US" altLang="en-US" sz="11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100" i="0" baseline="0" dirty="0">
                <a:latin typeface="Cambria" panose="02040503050406030204" pitchFamily="18" charset="0"/>
              </a:rPr>
              <a:t>manually match each student. </a:t>
            </a:r>
            <a:r>
              <a:rPr lang="en-US" altLang="en-US" sz="1100" b="1" u="none" baseline="0" dirty="0">
                <a:effectLst/>
                <a:latin typeface="Cambria" panose="02040503050406030204" pitchFamily="18" charset="0"/>
              </a:rPr>
              <a:t>A word of caution</a:t>
            </a:r>
            <a:r>
              <a:rPr lang="en-US" altLang="en-US" sz="1100" u="none" baseline="0" dirty="0">
                <a:effectLst/>
                <a:latin typeface="Cambria" panose="02040503050406030204" pitchFamily="18" charset="0"/>
              </a:rPr>
              <a:t> </a:t>
            </a:r>
            <a:r>
              <a:rPr lang="en-US" altLang="en-US" sz="1100" baseline="0" dirty="0">
                <a:latin typeface="Cambria" panose="02040503050406030204" pitchFamily="18" charset="0"/>
              </a:rPr>
              <a:t>when looking forward to the Accountability file: If the student does not appear in your PIMS accountability file, but does appear in the DRC system as having taken the test, the student cannot be matched. This is because all test records must match the PIMS accountability file and no students can be added to the Attribution system. </a:t>
            </a:r>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68A544B-CB1E-4AAA-B9F2-6B38BDAA2390}" type="slidenum">
              <a:rPr lang="en-US" altLang="en-US" smtClean="0"/>
              <a:pPr/>
              <a:t>16</a:t>
            </a:fld>
            <a:endParaRPr lang="en-US" altLang="en-US" dirty="0"/>
          </a:p>
        </p:txBody>
      </p:sp>
      <p:sp>
        <p:nvSpPr>
          <p:cNvPr id="116741"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179670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914400" lvl="2" indent="0">
              <a:buFont typeface="Arial" panose="020B0604020202020204" pitchFamily="34" charset="0"/>
              <a:buNone/>
            </a:pPr>
            <a:endParaRPr lang="en-US" sz="1100" dirty="0">
              <a:solidFill>
                <a:schemeClr val="tx1"/>
              </a:solidFill>
              <a:latin typeface="Cambria" panose="02040503050406030204" pitchFamily="18" charset="0"/>
              <a:ea typeface="Verdana" pitchFamily="34" charset="0"/>
              <a:cs typeface="Verdana" pitchFamily="34" charset="0"/>
            </a:endParaRPr>
          </a:p>
          <a:p>
            <a:r>
              <a:rPr lang="en-US" sz="1100" dirty="0">
                <a:latin typeface="Cambria" panose="02040503050406030204" pitchFamily="18" charset="0"/>
              </a:rPr>
              <a:t>Field 212  PSSA/PASA Assessment </a:t>
            </a:r>
          </a:p>
          <a:p>
            <a:pPr marL="1257300" lvl="2" indent="-342900">
              <a:buFont typeface="Arial" panose="020B0604020202020204" pitchFamily="34" charset="0"/>
              <a:buChar char="•"/>
            </a:pPr>
            <a:r>
              <a:rPr lang="en-US" sz="1100" dirty="0">
                <a:latin typeface="Cambria" panose="02040503050406030204" pitchFamily="18" charset="0"/>
              </a:rPr>
              <a:t>Enter </a:t>
            </a:r>
            <a:r>
              <a:rPr lang="en-US" sz="1100" b="1" dirty="0">
                <a:latin typeface="Cambria" panose="02040503050406030204" pitchFamily="18" charset="0"/>
              </a:rPr>
              <a:t>‘B’ (PSSA) </a:t>
            </a:r>
            <a:r>
              <a:rPr lang="en-US" sz="1100" dirty="0">
                <a:latin typeface="Cambria" panose="02040503050406030204" pitchFamily="18" charset="0"/>
              </a:rPr>
              <a:t>if student is taking the PSSA and needs a </a:t>
            </a:r>
            <a:r>
              <a:rPr lang="en-US" sz="1100" dirty="0" err="1">
                <a:latin typeface="Cambria" panose="02040503050406030204" pitchFamily="18" charset="0"/>
              </a:rPr>
              <a:t>precode</a:t>
            </a:r>
            <a:r>
              <a:rPr lang="en-US" sz="1100" dirty="0">
                <a:latin typeface="Cambria" panose="02040503050406030204" pitchFamily="18" charset="0"/>
              </a:rPr>
              <a:t> label</a:t>
            </a:r>
          </a:p>
          <a:p>
            <a:pPr marL="1257300" lvl="2" indent="-342900">
              <a:buFont typeface="Arial" panose="020B0604020202020204" pitchFamily="34" charset="0"/>
              <a:buChar char="•"/>
            </a:pPr>
            <a:r>
              <a:rPr lang="en-US" sz="1100" dirty="0">
                <a:solidFill>
                  <a:schemeClr val="tx1"/>
                </a:solidFill>
                <a:latin typeface="Cambria" panose="02040503050406030204" pitchFamily="18" charset="0"/>
                <a:ea typeface="Verdana" pitchFamily="34" charset="0"/>
                <a:cs typeface="Verdana" pitchFamily="34" charset="0"/>
              </a:rPr>
              <a:t>Enter </a:t>
            </a:r>
            <a:r>
              <a:rPr lang="en-US" sz="1100" b="1" dirty="0">
                <a:solidFill>
                  <a:schemeClr val="tx1"/>
                </a:solidFill>
                <a:latin typeface="Cambria" panose="02040503050406030204" pitchFamily="18" charset="0"/>
                <a:ea typeface="Verdana" pitchFamily="34" charset="0"/>
                <a:cs typeface="Verdana" pitchFamily="34" charset="0"/>
              </a:rPr>
              <a:t>‘N’ for PSSA Online testers</a:t>
            </a:r>
            <a:r>
              <a:rPr lang="en-US" sz="1100" dirty="0">
                <a:solidFill>
                  <a:schemeClr val="tx1"/>
                </a:solidFill>
                <a:latin typeface="Cambria" panose="02040503050406030204" pitchFamily="18" charset="0"/>
                <a:ea typeface="Verdana" pitchFamily="34" charset="0"/>
                <a:cs typeface="Verdana" pitchFamily="34" charset="0"/>
              </a:rPr>
              <a:t>. These students will appear in the </a:t>
            </a:r>
            <a:r>
              <a:rPr lang="en-US" sz="1100" dirty="0" err="1">
                <a:solidFill>
                  <a:schemeClr val="tx1"/>
                </a:solidFill>
                <a:latin typeface="Cambria" panose="02040503050406030204" pitchFamily="18" charset="0"/>
                <a:ea typeface="Verdana" pitchFamily="34" charset="0"/>
                <a:cs typeface="Verdana" pitchFamily="34" charset="0"/>
              </a:rPr>
              <a:t>precode</a:t>
            </a:r>
            <a:r>
              <a:rPr lang="en-US" sz="1100" dirty="0">
                <a:solidFill>
                  <a:schemeClr val="tx1"/>
                </a:solidFill>
                <a:latin typeface="Cambria" panose="02040503050406030204" pitchFamily="18" charset="0"/>
                <a:ea typeface="Verdana" pitchFamily="34" charset="0"/>
                <a:cs typeface="Verdana" pitchFamily="34" charset="0"/>
              </a:rPr>
              <a:t> file to DRC and can be added to test sessions if needed.</a:t>
            </a:r>
          </a:p>
          <a:p>
            <a:pPr marL="1257300" lvl="2" indent="-342900">
              <a:buFont typeface="Arial" panose="020B0604020202020204" pitchFamily="34" charset="0"/>
              <a:buChar char="•"/>
            </a:pPr>
            <a:r>
              <a:rPr lang="en-US" sz="1100" dirty="0">
                <a:solidFill>
                  <a:schemeClr val="tx1"/>
                </a:solidFill>
                <a:latin typeface="Cambria" panose="02040503050406030204" pitchFamily="18" charset="0"/>
                <a:ea typeface="Verdana" pitchFamily="34" charset="0"/>
                <a:cs typeface="Verdana" pitchFamily="34" charset="0"/>
              </a:rPr>
              <a:t>Enter </a:t>
            </a:r>
            <a:r>
              <a:rPr lang="en-US" sz="1100" b="1" dirty="0">
                <a:solidFill>
                  <a:schemeClr val="tx1"/>
                </a:solidFill>
                <a:latin typeface="Cambria" panose="02040503050406030204" pitchFamily="18" charset="0"/>
                <a:ea typeface="Verdana" pitchFamily="34" charset="0"/>
                <a:cs typeface="Verdana" pitchFamily="34" charset="0"/>
              </a:rPr>
              <a:t>‘A’ (PASA) </a:t>
            </a:r>
            <a:r>
              <a:rPr lang="en-US" sz="1100" dirty="0">
                <a:solidFill>
                  <a:schemeClr val="tx1"/>
                </a:solidFill>
                <a:latin typeface="Cambria" panose="02040503050406030204" pitchFamily="18" charset="0"/>
                <a:ea typeface="Verdana" pitchFamily="34" charset="0"/>
                <a:cs typeface="Verdana" pitchFamily="34" charset="0"/>
              </a:rPr>
              <a:t>if the student is taking the PASA. The student will not get a </a:t>
            </a:r>
            <a:r>
              <a:rPr lang="en-US" sz="1100" dirty="0" err="1">
                <a:solidFill>
                  <a:schemeClr val="tx1"/>
                </a:solidFill>
                <a:latin typeface="Cambria" panose="02040503050406030204" pitchFamily="18" charset="0"/>
                <a:ea typeface="Verdana" pitchFamily="34" charset="0"/>
                <a:cs typeface="Verdana" pitchFamily="34" charset="0"/>
              </a:rPr>
              <a:t>precode</a:t>
            </a:r>
            <a:r>
              <a:rPr lang="en-US" sz="1100" dirty="0">
                <a:solidFill>
                  <a:schemeClr val="tx1"/>
                </a:solidFill>
                <a:latin typeface="Cambria" panose="02040503050406030204" pitchFamily="18" charset="0"/>
                <a:ea typeface="Verdana" pitchFamily="34" charset="0"/>
                <a:cs typeface="Verdana" pitchFamily="34" charset="0"/>
              </a:rPr>
              <a:t> label through PIMS, but the data will be tracked.</a:t>
            </a:r>
          </a:p>
          <a:p>
            <a:pPr marL="1257300" lvl="2" indent="-342900">
              <a:buFont typeface="Arial" panose="020B0604020202020204" pitchFamily="34" charset="0"/>
              <a:buChar char="•"/>
            </a:pPr>
            <a:r>
              <a:rPr lang="en-US" sz="1100" dirty="0">
                <a:solidFill>
                  <a:schemeClr val="tx1"/>
                </a:solidFill>
                <a:latin typeface="Cambria" panose="02040503050406030204" pitchFamily="18" charset="0"/>
                <a:ea typeface="Verdana" pitchFamily="34" charset="0"/>
                <a:cs typeface="Verdana" pitchFamily="34" charset="0"/>
              </a:rPr>
              <a:t>Enter </a:t>
            </a:r>
            <a:r>
              <a:rPr lang="en-US" sz="1100" b="1" dirty="0">
                <a:solidFill>
                  <a:schemeClr val="tx1"/>
                </a:solidFill>
                <a:latin typeface="Cambria" panose="02040503050406030204" pitchFamily="18" charset="0"/>
                <a:ea typeface="Verdana" pitchFamily="34" charset="0"/>
                <a:cs typeface="Verdana" pitchFamily="34" charset="0"/>
              </a:rPr>
              <a:t>‘M’ for PASA Online testers</a:t>
            </a:r>
            <a:r>
              <a:rPr lang="en-US" sz="1100" dirty="0">
                <a:solidFill>
                  <a:schemeClr val="tx1"/>
                </a:solidFill>
                <a:latin typeface="Cambria" panose="02040503050406030204" pitchFamily="18" charset="0"/>
                <a:ea typeface="Verdana" pitchFamily="34" charset="0"/>
                <a:cs typeface="Verdana" pitchFamily="34" charset="0"/>
              </a:rPr>
              <a:t>. The student will not get a </a:t>
            </a:r>
            <a:r>
              <a:rPr lang="en-US" sz="1100" dirty="0" err="1">
                <a:solidFill>
                  <a:schemeClr val="tx1"/>
                </a:solidFill>
                <a:latin typeface="Cambria" panose="02040503050406030204" pitchFamily="18" charset="0"/>
                <a:ea typeface="Verdana" pitchFamily="34" charset="0"/>
                <a:cs typeface="Verdana" pitchFamily="34" charset="0"/>
              </a:rPr>
              <a:t>precode</a:t>
            </a:r>
            <a:r>
              <a:rPr lang="en-US" sz="1100" dirty="0">
                <a:solidFill>
                  <a:schemeClr val="tx1"/>
                </a:solidFill>
                <a:latin typeface="Cambria" panose="02040503050406030204" pitchFamily="18" charset="0"/>
                <a:ea typeface="Verdana" pitchFamily="34" charset="0"/>
                <a:cs typeface="Verdana" pitchFamily="34" charset="0"/>
              </a:rPr>
              <a:t> label through PIMS, but the data will be tracked.</a:t>
            </a:r>
          </a:p>
          <a:p>
            <a:pPr marL="1257300" lvl="2" indent="-342900">
              <a:buFont typeface="Arial" panose="020B0604020202020204" pitchFamily="34" charset="0"/>
              <a:buChar char="•"/>
            </a:pPr>
            <a:r>
              <a:rPr lang="en-US" sz="1100" dirty="0">
                <a:solidFill>
                  <a:schemeClr val="tx1"/>
                </a:solidFill>
                <a:latin typeface="Cambria" panose="02040503050406030204" pitchFamily="18" charset="0"/>
                <a:ea typeface="Verdana" pitchFamily="34" charset="0"/>
                <a:cs typeface="Verdana" pitchFamily="34" charset="0"/>
              </a:rPr>
              <a:t>Enter </a:t>
            </a:r>
            <a:r>
              <a:rPr lang="en-US" sz="1100" b="1" dirty="0">
                <a:solidFill>
                  <a:schemeClr val="tx1"/>
                </a:solidFill>
                <a:latin typeface="Cambria" panose="02040503050406030204" pitchFamily="18" charset="0"/>
                <a:ea typeface="Verdana" pitchFamily="34" charset="0"/>
                <a:cs typeface="Verdana" pitchFamily="34" charset="0"/>
              </a:rPr>
              <a:t>‘I’ (not participating) </a:t>
            </a:r>
            <a:r>
              <a:rPr lang="en-US" sz="1100" dirty="0">
                <a:solidFill>
                  <a:schemeClr val="tx1"/>
                </a:solidFill>
                <a:latin typeface="Cambria" panose="02040503050406030204" pitchFamily="18" charset="0"/>
                <a:ea typeface="Verdana" pitchFamily="34" charset="0"/>
                <a:cs typeface="Verdana" pitchFamily="34" charset="0"/>
              </a:rPr>
              <a:t>if the student is not eligible to take the PSSA or PASA.</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17</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18</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defRPr/>
            </a:pPr>
            <a:r>
              <a:rPr lang="en-US" sz="1100" dirty="0">
                <a:latin typeface="Cambria" panose="02040503050406030204" pitchFamily="18" charset="0"/>
              </a:rPr>
              <a:t>We use the following fields to help identify Full Academic Year.  The date in these fields cannot be a future date. </a:t>
            </a:r>
          </a:p>
          <a:p>
            <a:pPr lvl="2">
              <a:defRPr/>
            </a:pPr>
            <a:endParaRPr lang="en-US" sz="1100" dirty="0">
              <a:latin typeface="Cambria" panose="02040503050406030204" pitchFamily="18" charset="0"/>
            </a:endParaRPr>
          </a:p>
          <a:p>
            <a:pPr marL="342900" indent="-342900">
              <a:buFont typeface="Arial" panose="020B0604020202020204" pitchFamily="34" charset="0"/>
              <a:buChar char="•"/>
              <a:defRPr/>
            </a:pPr>
            <a:r>
              <a:rPr lang="en-US" sz="1100" dirty="0">
                <a:latin typeface="Cambria" panose="02040503050406030204" pitchFamily="18" charset="0"/>
              </a:rPr>
              <a:t>Field 109 – </a:t>
            </a:r>
            <a:r>
              <a:rPr lang="en-US" sz="1100" dirty="0">
                <a:solidFill>
                  <a:schemeClr val="tx1"/>
                </a:solidFill>
                <a:latin typeface="Cambria" panose="02040503050406030204" pitchFamily="18" charset="0"/>
                <a:ea typeface="Verdana" pitchFamily="34" charset="0"/>
                <a:cs typeface="Verdana" pitchFamily="34" charset="0"/>
              </a:rPr>
              <a:t>State Entry Date must be on or before the LEA entry date.  </a:t>
            </a:r>
            <a:endParaRPr lang="en-US" sz="1100" dirty="0">
              <a:latin typeface="Cambria" panose="02040503050406030204" pitchFamily="18" charset="0"/>
            </a:endParaRPr>
          </a:p>
          <a:p>
            <a:pPr marL="342900" indent="-342900">
              <a:buFont typeface="Arial" panose="020B0604020202020204" pitchFamily="34" charset="0"/>
              <a:buChar char="•"/>
              <a:defRPr/>
            </a:pPr>
            <a:r>
              <a:rPr lang="en-US" sz="1100" dirty="0">
                <a:latin typeface="Cambria" panose="02040503050406030204" pitchFamily="18" charset="0"/>
              </a:rPr>
              <a:t>Field 99 – </a:t>
            </a:r>
            <a:r>
              <a:rPr lang="en-US" sz="1100" dirty="0">
                <a:solidFill>
                  <a:schemeClr val="tx1"/>
                </a:solidFill>
                <a:latin typeface="Cambria" panose="02040503050406030204" pitchFamily="18" charset="0"/>
                <a:ea typeface="Verdana" pitchFamily="34" charset="0"/>
                <a:cs typeface="Verdana" pitchFamily="34" charset="0"/>
              </a:rPr>
              <a:t>LEA Entry Date must be on or before the school entry date.</a:t>
            </a:r>
          </a:p>
          <a:p>
            <a:pPr marL="342900" indent="-342900">
              <a:buFont typeface="Arial" panose="020B0604020202020204" pitchFamily="34" charset="0"/>
              <a:buChar char="•"/>
              <a:defRPr/>
            </a:pPr>
            <a:r>
              <a:rPr lang="en-US" sz="1100" dirty="0">
                <a:latin typeface="Cambria" panose="02040503050406030204" pitchFamily="18" charset="0"/>
              </a:rPr>
              <a:t>Field 98 – </a:t>
            </a:r>
            <a:r>
              <a:rPr lang="en-US" sz="1100" dirty="0">
                <a:solidFill>
                  <a:schemeClr val="tx1"/>
                </a:solidFill>
                <a:latin typeface="Cambria" panose="02040503050406030204" pitchFamily="18" charset="0"/>
                <a:ea typeface="Verdana" pitchFamily="34" charset="0"/>
                <a:cs typeface="Verdana" pitchFamily="34" charset="0"/>
              </a:rPr>
              <a:t>School Entry Date should be on or before the date in the School Enrollment template.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For more information on these fields please see PIMS Manual Volume 1.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19</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mbria" panose="02040503050406030204" pitchFamily="18" charset="0"/>
            </a:endParaRPr>
          </a:p>
          <a:p>
            <a:r>
              <a:rPr lang="en-US" dirty="0">
                <a:latin typeface="Cambria" panose="02040503050406030204" pitchFamily="18" charset="0"/>
              </a:rPr>
              <a:t>The agenda for today will first cover the</a:t>
            </a:r>
            <a:r>
              <a:rPr lang="en-US" baseline="0" dirty="0">
                <a:latin typeface="Cambria" panose="02040503050406030204" pitchFamily="18" charset="0"/>
              </a:rPr>
              <a:t> t</a:t>
            </a:r>
            <a:r>
              <a:rPr lang="en-US" dirty="0">
                <a:latin typeface="Cambria" panose="02040503050406030204" pitchFamily="18" charset="0"/>
              </a:rPr>
              <a:t>imelines and processes for data submission,</a:t>
            </a:r>
            <a:r>
              <a:rPr lang="en-US" baseline="0" dirty="0">
                <a:latin typeface="Cambria" panose="02040503050406030204" pitchFamily="18" charset="0"/>
              </a:rPr>
              <a:t> followed by data collection details.  We will then discuss the deduplication rules and reports that are produced as a result of the data submitted by the LEA.</a:t>
            </a:r>
            <a:endParaRPr lang="en-US"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1257300" lvl="2" indent="-342900">
              <a:buFont typeface="Arial" panose="020B0604020202020204" pitchFamily="34" charset="0"/>
              <a:buChar char="•"/>
            </a:pPr>
            <a:r>
              <a:rPr lang="en-US" sz="1100" dirty="0">
                <a:latin typeface="Cambria" panose="02040503050406030204" pitchFamily="18" charset="0"/>
              </a:rPr>
              <a:t>Note: If students are designated as 1305/1306 without known district use all 9s. </a:t>
            </a:r>
          </a:p>
          <a:p>
            <a:pPr lvl="2"/>
            <a:endParaRPr lang="en-US" sz="1100" dirty="0">
              <a:latin typeface="Cambria" panose="02040503050406030204" pitchFamily="18" charset="0"/>
            </a:endParaRP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pPr marL="1257300" lvl="4" indent="-342900">
              <a:buFont typeface="Arial" panose="020B0604020202020204" pitchFamily="34" charset="0"/>
              <a:buChar char="•"/>
            </a:pPr>
            <a:r>
              <a:rPr lang="en-US" sz="1100" dirty="0">
                <a:latin typeface="Cambria" panose="02040503050406030204" pitchFamily="18" charset="0"/>
              </a:rPr>
              <a:t>Please Note: In the rare instance that the District of Residence does not have a school within the student’s grade level, use quad zero.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20</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Special Case: The IU is responsible for the students in the IU classroom housed outside the IU even if that IU classroom is in a district building. The district should only be uploading its own students. </a:t>
            </a:r>
          </a:p>
          <a:p>
            <a:r>
              <a:rPr lang="en-US" altLang="en-US" dirty="0"/>
              <a:t>The IU classroom will use the labels sent to the IU.  If there are no labels, the students booklets will have to be hand bubbled.  The IU classroom students should be bubbled with the AUN of the sending district of residence school. </a:t>
            </a:r>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3C49BCA-B9F2-4856-9728-E2CC4142E0F2}" type="slidenum">
              <a:rPr lang="en-US" altLang="en-US" smtClean="0"/>
              <a:pPr/>
              <a:t>21</a:t>
            </a:fld>
            <a:endParaRPr lang="en-US" altLang="en-US" dirty="0"/>
          </a:p>
        </p:txBody>
      </p:sp>
      <p:sp>
        <p:nvSpPr>
          <p:cNvPr id="118789"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20498233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Now, let’s take a look at the deduplication business rules after the internal snapshot.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22</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a:t>
            </a:r>
          </a:p>
          <a:p>
            <a:endParaRPr lang="en-US" altLang="en-US" dirty="0"/>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or more occupational CTC and an LEA of any other type,</a:t>
            </a:r>
          </a:p>
          <a:p>
            <a:pPr marL="0" marR="0" lvl="0" indent="0" algn="l" defTabSz="914400" rtl="0" eaLnBrk="1" fontAlgn="auto"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other LEA will be used.</a:t>
            </a:r>
          </a:p>
          <a:p>
            <a:endParaRPr lang="en-US" altLang="en-US" dirty="0"/>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comprehensive CTC and a school district or charter school,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comprehensive CTC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IU and one or more other LEA types, </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IU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charter school and one or more school districts,</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charter school will be used.</a:t>
            </a:r>
          </a:p>
          <a:p>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23</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approved private school and one or more school district(s), career technical center(s), or charter school(s),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approved private school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private residential rehabilitation institution and one or more LEAs,</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private residential rehabilitation institution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multiple school districts,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Then... </a:t>
            </a:r>
            <a:r>
              <a:rPr lang="en-US" sz="1200" dirty="0"/>
              <a:t>If field 1 equals field 217, that LEA’s record will be used.  If both LEA’s have field 1 equal to field 217, then the district with the latest LEA entry date will be used.</a:t>
            </a:r>
            <a:endParaRPr lang="en-US" sz="1200" b="0" dirty="0">
              <a:solidFill>
                <a:schemeClr val="tx1"/>
              </a:solidFill>
              <a:latin typeface="+mn-lt"/>
              <a:ea typeface="Verdana" pitchFamily="34" charset="0"/>
              <a:cs typeface="Arial" panose="020B0604020202020204" pitchFamily="34" charset="0"/>
            </a:endParaRP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multiple charter schools,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Then...</a:t>
            </a:r>
            <a:r>
              <a:rPr lang="en-US" sz="1200" dirty="0"/>
              <a:t> If field 1 equals field 217, that LEA’s record will be used.  If both LEA’s have field 1 equal to field 217, then the charter school with the latest LEA entry date will be used.</a:t>
            </a:r>
            <a:endParaRPr lang="en-US" sz="1200" b="0" dirty="0">
              <a:solidFill>
                <a:schemeClr val="tx1"/>
              </a:solidFill>
              <a:latin typeface="+mn-lt"/>
            </a:endParaRPr>
          </a:p>
          <a:p>
            <a:pPr marL="171450" indent="-171450">
              <a:spcBef>
                <a:spcPts val="0"/>
              </a:spcBef>
              <a:buFont typeface="Arial" panose="020B0604020202020204" pitchFamily="34" charset="0"/>
              <a:buChar char="•"/>
            </a:pPr>
            <a:endParaRPr lang="en-US" dirty="0">
              <a:latin typeface="Cambria" panose="02040503050406030204" pitchFamily="18" charset="0"/>
            </a:endParaRPr>
          </a:p>
          <a:p>
            <a:pPr marL="171450" indent="-171450">
              <a:spcBef>
                <a:spcPts val="0"/>
              </a:spcBef>
              <a:buFont typeface="Arial" panose="020B0604020202020204" pitchFamily="34" charset="0"/>
              <a:buChar char="•"/>
            </a:pPr>
            <a:r>
              <a:rPr lang="en-US" dirty="0">
                <a:latin typeface="Cambria" panose="02040503050406030204" pitchFamily="18" charset="0"/>
              </a:rPr>
              <a:t>Note: Because all students in grades 3-8 must be assessed, if only an “I” value in field 212 is found, the student will still be sent to the testing vendor and a </a:t>
            </a:r>
            <a:r>
              <a:rPr lang="en-US" dirty="0" err="1">
                <a:latin typeface="Cambria" panose="02040503050406030204" pitchFamily="18" charset="0"/>
              </a:rPr>
              <a:t>precode</a:t>
            </a:r>
            <a:r>
              <a:rPr lang="en-US" dirty="0">
                <a:latin typeface="Cambria" panose="02040503050406030204" pitchFamily="18" charset="0"/>
              </a:rPr>
              <a:t> label will be generated according to deduplication rules.  </a:t>
            </a: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24</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Lastly, we would like to discuss the PIMS reports that are produced as a result of the data that you, as the LEA, submit to PIMS.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25</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t>These</a:t>
            </a:r>
            <a:r>
              <a:rPr lang="en-US" altLang="en-US" baseline="0" dirty="0"/>
              <a:t> </a:t>
            </a: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 The Enrollment PRESNAP Subgroup Comparison Report compares all subgroup data from previous year to current year based on the dates selected.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~Run the Keystone/PSSA warnings- Duplicate students reported at other LEAs report to identify students reported at multiple LEAs.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~Keystone/PSSA warnings-Reporting District and District of Residence Differ report should be reviewed for accuracy.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Keystone/PSSA warnings-Students at location quad 9- no labels report will display the students who will not receive labels due to the data submitted.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a:t>
            </a:r>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comparison_PSSA</a:t>
            </a:r>
            <a:r>
              <a:rPr lang="en-US" dirty="0">
                <a:latin typeface="Cambria" panose="02040503050406030204" pitchFamily="18" charset="0"/>
              </a:rPr>
              <a:t> </a:t>
            </a:r>
            <a:r>
              <a:rPr lang="en-US" dirty="0" err="1">
                <a:latin typeface="Cambria" panose="02040503050406030204" pitchFamily="18" charset="0"/>
              </a:rPr>
              <a:t>Precode</a:t>
            </a:r>
            <a:r>
              <a:rPr lang="en-US" dirty="0">
                <a:latin typeface="Cambria" panose="02040503050406030204" pitchFamily="18" charset="0"/>
              </a:rPr>
              <a:t> report displays like an ACS based on your </a:t>
            </a:r>
            <a:r>
              <a:rPr lang="en-US" dirty="0" err="1">
                <a:latin typeface="Cambria" panose="02040503050406030204" pitchFamily="18" charset="0"/>
              </a:rPr>
              <a:t>precode</a:t>
            </a:r>
            <a:r>
              <a:rPr lang="en-US" dirty="0">
                <a:latin typeface="Cambria" panose="02040503050406030204" pitchFamily="18" charset="0"/>
              </a:rPr>
              <a:t> data prior to the internal snapshot being taken.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26</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All </a:t>
            </a:r>
            <a:r>
              <a:rPr lang="en-US" altLang="en-US" baseline="0" dirty="0" err="1"/>
              <a:t>presnapshot</a:t>
            </a:r>
            <a:r>
              <a:rPr lang="en-US" altLang="en-US" baseline="0" dirty="0"/>
              <a:t> reports should be run and verified prior to the internal snapshot. </a:t>
            </a:r>
            <a:r>
              <a:rPr lang="en-US" altLang="en-US" dirty="0"/>
              <a:t>The following</a:t>
            </a:r>
            <a:r>
              <a:rPr lang="en-US" altLang="en-US" baseline="0" dirty="0"/>
              <a:t> snapshot reports reflect data that was included in the internal snapshot.</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Enrollment Snapshot Subgroup Comparison report </a:t>
            </a:r>
            <a:r>
              <a:rPr lang="en-US" dirty="0">
                <a:latin typeface="Cambria" panose="02040503050406030204" pitchFamily="18" charset="0"/>
              </a:rPr>
              <a:t>compares all subgroup data from previous year to current year based on the dates selected.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latin typeface="Cambria" panose="02040503050406030204" pitchFamily="18" charset="0"/>
              </a:rPr>
              <a:t>The Duplicate Students Reported- Detail- With Other LEA report will display students who were reported by multiple LEAs.  This report can assist with troubleshooting students who may have been removed by the deduplication process.  </a:t>
            </a:r>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LEA will have to run, verify, and submit the PSSA Assessment Subgroup ACS for </a:t>
            </a:r>
            <a:r>
              <a:rPr lang="en-US" altLang="en-US" baseline="0" dirty="0" err="1"/>
              <a:t>precodes</a:t>
            </a:r>
            <a:r>
              <a:rPr lang="en-US" altLang="en-US" baseline="0" dirty="0"/>
              <a:t>.  Please be sure to select the correct internal snapshot date when running this ACS.</a:t>
            </a:r>
          </a:p>
          <a:p>
            <a:endParaRPr lang="en-US" altLang="en-US" baseline="0" dirty="0"/>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27</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extLst>
      <p:ext uri="{BB962C8B-B14F-4D97-AF65-F5344CB8AC3E}">
        <p14:creationId xmlns:p14="http://schemas.microsoft.com/office/powerpoint/2010/main" val="92392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a:t>
            </a:r>
            <a:r>
              <a:rPr lang="en-US" baseline="0"/>
              <a:t>report state </a:t>
            </a:r>
            <a:r>
              <a:rPr lang="en-US" baseline="0" dirty="0"/>
              <a:t>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28</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a:p>
            <a:r>
              <a:rPr lang="en-US" baseline="0" dirty="0"/>
              <a:t>Thank you for reviewing this webinar for PSSA Exams -</a:t>
            </a:r>
            <a:r>
              <a:rPr lang="en-US" baseline="0" dirty="0" err="1"/>
              <a:t>Precodes</a:t>
            </a:r>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29</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a:t>
            </a:r>
            <a:r>
              <a:rPr lang="en-US" baseline="0" dirty="0"/>
              <a:t> providing educational services is an “Educating LEA”. Educating LEAs include SDs, CS, IUs, CTCs, PRRI, APS and SJCI. LEAs are responsible for ensuring that all students in grades 3-8 for whom the entity is providing educational services are assessed. Student demographic information is required for all students testing. </a:t>
            </a:r>
          </a:p>
          <a:p>
            <a:r>
              <a:rPr lang="en-US" baseline="0" dirty="0"/>
              <a:t>To prevent hand bubbling information on answer booklets LEAs must submit this data via PIMS to allow for the production of </a:t>
            </a:r>
            <a:r>
              <a:rPr lang="en-US" baseline="0" dirty="0" err="1"/>
              <a:t>precode</a:t>
            </a:r>
            <a:r>
              <a:rPr lang="en-US" baseline="0" dirty="0"/>
              <a:t> labels and setting up test sessions. </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3</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30</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100" dirty="0">
                <a:latin typeface="Cambria" panose="02040503050406030204" pitchFamily="18" charset="0"/>
              </a:rPr>
              <a:t>Timeline</a:t>
            </a:r>
            <a:r>
              <a:rPr lang="en-US" sz="1100" baseline="0" dirty="0">
                <a:latin typeface="Cambria" panose="02040503050406030204" pitchFamily="18" charset="0"/>
              </a:rPr>
              <a:t>:</a:t>
            </a:r>
          </a:p>
          <a:p>
            <a:pPr marL="628650" lvl="1" indent="-171450">
              <a:buFont typeface="Arial" panose="020B0604020202020204" pitchFamily="34" charset="0"/>
              <a:buChar char="•"/>
            </a:pPr>
            <a:r>
              <a:rPr lang="en-US" sz="1100" baseline="0" dirty="0">
                <a:latin typeface="Cambria" panose="02040503050406030204" pitchFamily="18" charset="0"/>
              </a:rPr>
              <a:t>It is important to work with your SIS vendor to make sure they can deliver the data required for these PSSA </a:t>
            </a:r>
            <a:r>
              <a:rPr lang="en-US" sz="1100" baseline="0" dirty="0" err="1">
                <a:latin typeface="Cambria" panose="02040503050406030204" pitchFamily="18" charset="0"/>
              </a:rPr>
              <a:t>Precode</a:t>
            </a:r>
            <a:r>
              <a:rPr lang="en-US" sz="1100" baseline="0" dirty="0">
                <a:latin typeface="Cambria" panose="02040503050406030204" pitchFamily="18" charset="0"/>
              </a:rPr>
              <a:t> internal snapshots. </a:t>
            </a:r>
          </a:p>
          <a:p>
            <a:pPr marL="628650" lvl="1" indent="-171450">
              <a:buFont typeface="Arial" panose="020B0604020202020204" pitchFamily="34" charset="0"/>
              <a:buChar char="•"/>
            </a:pPr>
            <a:r>
              <a:rPr lang="en-US" sz="1100" baseline="0" dirty="0">
                <a:latin typeface="Cambria" panose="02040503050406030204" pitchFamily="18" charset="0"/>
              </a:rPr>
              <a:t>PDE highly recommends that LEAs use the sandbox as a tool in order to test data against the DQE rules. This is intended to save the LEA time when uploading the data to PIMS production.</a:t>
            </a:r>
          </a:p>
          <a:p>
            <a:pPr marL="628650" lvl="1" indent="-171450">
              <a:buFont typeface="Arial" panose="020B0604020202020204" pitchFamily="34" charset="0"/>
              <a:buChar char="•"/>
            </a:pPr>
            <a:r>
              <a:rPr lang="en-US" sz="1100" dirty="0">
                <a:latin typeface="Cambria" panose="02040503050406030204" pitchFamily="18" charset="0"/>
              </a:rPr>
              <a:t>We strongly encourage LEAs to update data in the sandbox ahead</a:t>
            </a:r>
            <a:r>
              <a:rPr lang="en-US" sz="1100" baseline="0" dirty="0">
                <a:latin typeface="Cambria" panose="02040503050406030204" pitchFamily="18" charset="0"/>
              </a:rPr>
              <a:t> of time, but want to be clear that you must successfully load the data to PIMS production in order for student data to be included when the snapshot is pulled.</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baseline="0" dirty="0">
                <a:latin typeface="Cambria" panose="02040503050406030204" pitchFamily="18" charset="0"/>
              </a:rPr>
              <a:t>LEAs who wait until the last day to upload data may encounter problems and not be able to meet the deadline. Since there is no extensions for internal snapshots, if LEAs are unable to submit data for the upload, they will have to hand-bubble all student booklets. </a:t>
            </a:r>
          </a:p>
          <a:p>
            <a:endParaRPr lang="en-US" sz="1100" dirty="0">
              <a:latin typeface="Cambria" panose="02040503050406030204" pitchFamily="18" charset="0"/>
            </a:endParaRPr>
          </a:p>
          <a:p>
            <a:pPr marL="228600" indent="-228600">
              <a:buFont typeface="+mj-lt"/>
              <a:buAutoNum type="arabicPeriod" startAt="2"/>
            </a:pPr>
            <a:r>
              <a:rPr lang="en-US" sz="1100" dirty="0">
                <a:latin typeface="Cambria" panose="02040503050406030204" pitchFamily="18" charset="0"/>
              </a:rPr>
              <a:t>The deadline</a:t>
            </a:r>
            <a:r>
              <a:rPr lang="en-US" sz="1100" baseline="0" dirty="0">
                <a:latin typeface="Cambria" panose="02040503050406030204" pitchFamily="18" charset="0"/>
              </a:rPr>
              <a:t> for submitting data for the PSSA internal snapshot collections are located on the Elementary-Secondary Data Collection Calendar listed on the PIMS website. </a:t>
            </a:r>
          </a:p>
          <a:p>
            <a:pPr marL="685800" lvl="1" indent="-228600">
              <a:buFont typeface="Arial" panose="020B0604020202020204" pitchFamily="34" charset="0"/>
              <a:buChar char="•"/>
            </a:pPr>
            <a:r>
              <a:rPr lang="en-US" sz="1100" baseline="0" dirty="0">
                <a:latin typeface="Cambria" panose="02040503050406030204" pitchFamily="18" charset="0"/>
              </a:rPr>
              <a:t>PIMS will shut down temporarily to take the internal snapshot. </a:t>
            </a:r>
          </a:p>
          <a:p>
            <a:pPr marL="685800" lvl="1" indent="-228600">
              <a:buFont typeface="Arial" panose="020B0604020202020204" pitchFamily="34" charset="0"/>
              <a:buChar char="•"/>
            </a:pPr>
            <a:r>
              <a:rPr lang="en-US" sz="1100" baseline="0" dirty="0">
                <a:latin typeface="Cambria" panose="02040503050406030204" pitchFamily="18" charset="0"/>
              </a:rPr>
              <a:t>Any data updated after the snapshot date will not be available in the testing vendor’s system.  </a:t>
            </a:r>
          </a:p>
          <a:p>
            <a:pPr marL="685800" marR="0" lvl="1" indent="-22860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baseline="0" dirty="0">
                <a:latin typeface="Cambria" panose="02040503050406030204" pitchFamily="18" charset="0"/>
              </a:rPr>
              <a:t>Because this is an internal snapshot, the data is frozen in time and extensions cannot be granted.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4</a:t>
            </a:fld>
            <a:endParaRPr lang="en-US" dirty="0"/>
          </a:p>
        </p:txBody>
      </p:sp>
    </p:spTree>
    <p:extLst>
      <p:ext uri="{BB962C8B-B14F-4D97-AF65-F5344CB8AC3E}">
        <p14:creationId xmlns:p14="http://schemas.microsoft.com/office/powerpoint/2010/main" val="3972250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r>
              <a:rPr lang="en-US" altLang="en-US" dirty="0"/>
              <a:t>In</a:t>
            </a:r>
            <a:r>
              <a:rPr lang="en-US" altLang="en-US" baseline="0" dirty="0"/>
              <a:t> order to submit the correct data, PIMS Administrators must first identify the students who are taking the PSSA Exams and upload them for this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r>
              <a:rPr lang="en-US" altLang="en-US" baseline="0" dirty="0"/>
              <a:t>These students should be coded with valid value ‘B’ or “N” for PSSA in field 212. This data is sent to the testing vendor so that LEAs can set up test sessions and receive </a:t>
            </a:r>
            <a:r>
              <a:rPr lang="en-US" altLang="en-US" baseline="0" dirty="0" err="1"/>
              <a:t>precode</a:t>
            </a:r>
            <a:r>
              <a:rPr lang="en-US" altLang="en-US" baseline="0" dirty="0"/>
              <a:t> labels.  </a:t>
            </a:r>
          </a:p>
          <a:p>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5</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is the </a:t>
            </a:r>
            <a:r>
              <a:rPr lang="en-US" dirty="0" err="1"/>
              <a:t>Precode</a:t>
            </a:r>
            <a:r>
              <a:rPr lang="en-US" dirty="0"/>
              <a:t> PSSA Data Flow. </a:t>
            </a:r>
            <a:r>
              <a:rPr lang="en-US" baseline="0" dirty="0"/>
              <a:t>It is a complex process and we will discuss it in smaller sections.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It</a:t>
            </a:r>
            <a:r>
              <a:rPr lang="en-US" baseline="0" dirty="0"/>
              <a:t> is</a:t>
            </a:r>
            <a:r>
              <a:rPr lang="en-US" dirty="0"/>
              <a:t> beneficial to understand this</a:t>
            </a:r>
            <a:r>
              <a:rPr lang="en-US" baseline="0" dirty="0"/>
              <a:t> </a:t>
            </a:r>
            <a:r>
              <a:rPr lang="en-US" dirty="0"/>
              <a:t>process because it shows how the</a:t>
            </a:r>
            <a:r>
              <a:rPr lang="en-US" baseline="0" dirty="0"/>
              <a:t> assessment data, that begins with the LEA submitting data to PIMS, become </a:t>
            </a:r>
            <a:r>
              <a:rPr lang="en-US" baseline="0" dirty="0" err="1"/>
              <a:t>precode</a:t>
            </a:r>
            <a:r>
              <a:rPr lang="en-US" baseline="0" dirty="0"/>
              <a:t> labels and testing booklets for your LEA.</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6</a:t>
            </a:fld>
            <a:endParaRPr lang="en-US" dirty="0"/>
          </a:p>
        </p:txBody>
      </p:sp>
    </p:spTree>
    <p:extLst>
      <p:ext uri="{BB962C8B-B14F-4D97-AF65-F5344CB8AC3E}">
        <p14:creationId xmlns:p14="http://schemas.microsoft.com/office/powerpoint/2010/main" val="1414665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We begin with the LEA submitting data to PIMS using the Student and School Enrollment templates as you see in step #1.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Then in step #2, PIMS takes an internal snapshot of the statewide data set and sends a file to the testing vendor. This file is uploaded into DRC’s eDIRECT system.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7</a:t>
            </a:fld>
            <a:endParaRPr lang="en-US" dirty="0"/>
          </a:p>
        </p:txBody>
      </p:sp>
    </p:spTree>
    <p:extLst>
      <p:ext uri="{BB962C8B-B14F-4D97-AF65-F5344CB8AC3E}">
        <p14:creationId xmlns:p14="http://schemas.microsoft.com/office/powerpoint/2010/main" val="30479676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Once the data is loaded into DRC’s eDIRECT system, this next section describes the actions that occur between the LEA and the testing vendor. Although the PIMS Administrator may not be directly involved with this process, it can have disastrous results if the PIMS Administrator has not uploaded student data into PIMS correctly.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In step #3, someone from your LEA who is involved with assessments, generally the LEA’s Assessment Coordinator,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directly from the data uploaded to PIMS.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In step #4 students must be set up in test sessions by the LEA’s Assessment Coordinator for online test takers. This does not happen automatically.  If student data was loaded inaccurately or was missing from the PIMS internal snapshot, the Assessment Coordinator must manually input this data </a:t>
            </a:r>
            <a:r>
              <a:rPr lang="en-US" u="sng" baseline="0" dirty="0"/>
              <a:t>one student at a time</a:t>
            </a:r>
            <a:r>
              <a:rPr lang="en-US" baseline="0" dirty="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In step #5 DRC sends booklets and precode labels based on the information that has been updated by the Assessment Coordinator in DRC.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Next. In step 6, the test is administered and the LEA returns the test materials to DRC.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8</a:t>
            </a:fld>
            <a:endParaRPr lang="en-US" dirty="0"/>
          </a:p>
        </p:txBody>
      </p:sp>
    </p:spTree>
    <p:extLst>
      <p:ext uri="{BB962C8B-B14F-4D97-AF65-F5344CB8AC3E}">
        <p14:creationId xmlns:p14="http://schemas.microsoft.com/office/powerpoint/2010/main" val="1245495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Lets take a look at the data collection details that affect </a:t>
            </a:r>
            <a:r>
              <a:rPr lang="en-US" dirty="0" err="1">
                <a:latin typeface="Cambria" panose="02040503050406030204" pitchFamily="18" charset="0"/>
              </a:rPr>
              <a:t>precodes</a:t>
            </a:r>
            <a:r>
              <a:rPr lang="en-US" dirty="0">
                <a:latin typeface="Cambria" panose="02040503050406030204" pitchFamily="18" charset="0"/>
              </a:rPr>
              <a:t> for PSSA exams.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9</a:t>
            </a:fld>
            <a:endParaRPr lang="en-US" dirty="0"/>
          </a:p>
        </p:txBody>
      </p:sp>
    </p:spTree>
    <p:extLst>
      <p:ext uri="{BB962C8B-B14F-4D97-AF65-F5344CB8AC3E}">
        <p14:creationId xmlns:p14="http://schemas.microsoft.com/office/powerpoint/2010/main" val="3135132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11/13/2019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11/13/2019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2.png"/><Relationship Id="rId7" Type="http://schemas.openxmlformats.org/officeDocument/2006/relationships/diagramQuickStyle" Target="../diagrams/quickStyle5.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1.png"/><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2.png"/><Relationship Id="rId7" Type="http://schemas.openxmlformats.org/officeDocument/2006/relationships/diagramColors" Target="../diagrams/colors6.xml"/><Relationship Id="rId2" Type="http://schemas.openxmlformats.org/officeDocument/2006/relationships/notesSlide" Target="../notesSlides/notesSlide11.xml"/><Relationship Id="rId1" Type="http://schemas.openxmlformats.org/officeDocument/2006/relationships/slideLayout" Target="../slideLayouts/slideLayout13.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image" Target="../media/image1.png"/></Relationships>
</file>

<file path=ppt/slides/_rels/slide12.xml.rels><?xml version="1.0" encoding="UTF-8" standalone="yes"?>
<Relationships xmlns="http://schemas.openxmlformats.org/package/2006/relationships"><Relationship Id="rId8" Type="http://schemas.openxmlformats.org/officeDocument/2006/relationships/diagramColors" Target="../diagrams/colors7.xml"/><Relationship Id="rId3" Type="http://schemas.openxmlformats.org/officeDocument/2006/relationships/image" Target="../media/image2.png"/><Relationship Id="rId7" Type="http://schemas.openxmlformats.org/officeDocument/2006/relationships/diagramQuickStyle" Target="../diagrams/quickStyle7.xml"/><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1.png"/><Relationship Id="rId9" Type="http://schemas.microsoft.com/office/2007/relationships/diagramDrawing" Target="../diagrams/drawing7.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1.png"/><Relationship Id="rId7" Type="http://schemas.openxmlformats.org/officeDocument/2006/relationships/diagramQuickStyle" Target="../diagrams/quickStyle8.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2.png"/><Relationship Id="rId9" Type="http://schemas.microsoft.com/office/2007/relationships/diagramDrawing" Target="../diagrams/drawing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png"/><Relationship Id="rId7" Type="http://schemas.openxmlformats.org/officeDocument/2006/relationships/diagramQuickStyle" Target="../diagrams/quickStyle9.xml"/><Relationship Id="rId2" Type="http://schemas.openxmlformats.org/officeDocument/2006/relationships/notesSlide" Target="../notesSlides/notesSlide22.xml"/><Relationship Id="rId1" Type="http://schemas.openxmlformats.org/officeDocument/2006/relationships/slideLayout" Target="../slideLayouts/slideLayout1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2.png"/><Relationship Id="rId9" Type="http://schemas.microsoft.com/office/2007/relationships/diagramDrawing" Target="../diagrams/drawing9.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1.png"/><Relationship Id="rId7" Type="http://schemas.openxmlformats.org/officeDocument/2006/relationships/diagramQuickStyle" Target="../diagrams/quickStyle10.xml"/><Relationship Id="rId2" Type="http://schemas.openxmlformats.org/officeDocument/2006/relationships/notesSlide" Target="../notesSlides/notesSlide25.xml"/><Relationship Id="rId1" Type="http://schemas.openxmlformats.org/officeDocument/2006/relationships/slideLayout" Target="../slideLayouts/slideLayout12.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2.png"/><Relationship Id="rId9" Type="http://schemas.microsoft.com/office/2007/relationships/diagramDrawing" Target="../diagrams/drawing10.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26.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62C36138F3184660AE8724CC6785A17A" TargetMode="External"/><Relationship Id="rId5" Type="http://schemas.openxmlformats.org/officeDocument/2006/relationships/hyperlink" Target="https://www.pimsreports.state.pa.us/Cognos10/cgi-bin/cognosisapi.dll?b_action=xts.run&amp;m=portal/cc.xts&amp;m_folder=i4A1711D2248049E79B970B6408F5663B" TargetMode="External"/><Relationship Id="rId4" Type="http://schemas.openxmlformats.org/officeDocument/2006/relationships/hyperlink" Target="https://www.pimsreports.state.pa.us/Cognos10/cgi-bin/cognosisapi.dll?b_action=xts.run&amp;m=portal/cc.xts&amp;m_folder=i748BCD2543684A0483F4A0C7B090176C"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28.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2.png"/><Relationship Id="rId7" Type="http://schemas.openxmlformats.org/officeDocument/2006/relationships/diagramQuickStyle" Target="../diagrams/quickStyle1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1.png"/><Relationship Id="rId9" Type="http://schemas.microsoft.com/office/2007/relationships/diagramDrawing" Target="../diagrams/drawing11.xml"/></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png"/><Relationship Id="rId7" Type="http://schemas.openxmlformats.org/officeDocument/2006/relationships/diagramQuickStyle" Target="../diagrams/quickStyle3.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2.png"/><Relationship Id="rId9" Type="http://schemas.microsoft.com/office/2007/relationships/diagramDrawing" Target="../diagrams/drawing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Precodes</a:t>
            </a: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for the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PSSA Exams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60039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10</a:t>
            </a:fld>
            <a:endParaRPr lang="en-US" altLang="en-US" sz="1200" dirty="0">
              <a:latin typeface="Verdana" pitchFamily="34" charset="0"/>
              <a:ea typeface="Verdana" pitchFamily="34" charset="0"/>
              <a:cs typeface="Verdana" pitchFamily="34" charset="0"/>
            </a:endParaRPr>
          </a:p>
        </p:txBody>
      </p:sp>
      <p:pic>
        <p:nvPicPr>
          <p:cNvPr id="7"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21640" y="1143000"/>
            <a:ext cx="828421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Collection Window 6 – Open All Year Guidelines</a:t>
            </a:r>
          </a:p>
        </p:txBody>
      </p:sp>
      <p:graphicFrame>
        <p:nvGraphicFramePr>
          <p:cNvPr id="4" name="Diagram 3" descr="All assessment and accountability internal snapshots will be created using the data that was submitted using Collection Window 6. This is open all year and data can be uploaded, updated and deleted (depending on your permissions). Updates to student template and school enrollment data can be made at any time when Collection 6 is open in PIMS production.   Updates to the PIMS data after an internal snapshot is taken will only affect future snapshots. &#10;"/>
          <p:cNvGraphicFramePr/>
          <p:nvPr>
            <p:extLst>
              <p:ext uri="{D42A27DB-BD31-4B8C-83A1-F6EECF244321}">
                <p14:modId xmlns:p14="http://schemas.microsoft.com/office/powerpoint/2010/main" val="1378023118"/>
              </p:ext>
            </p:extLst>
          </p:nvPr>
        </p:nvGraphicFramePr>
        <p:xfrm>
          <a:off x="451945" y="1502979"/>
          <a:ext cx="8253905" cy="443161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310288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11</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PSSA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extLst>
              <p:ext uri="{D42A27DB-BD31-4B8C-83A1-F6EECF244321}">
                <p14:modId xmlns:p14="http://schemas.microsoft.com/office/powerpoint/2010/main" val="840914986"/>
              </p:ext>
            </p:extLst>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600700" y="1563766"/>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914400" y="1178223"/>
            <a:ext cx="4195818" cy="1488777"/>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in Collection window 6 on internal snapshot date</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Available after the Internal Snapshot is taken.</a:t>
            </a:r>
          </a:p>
        </p:txBody>
      </p:sp>
      <p:sp>
        <p:nvSpPr>
          <p:cNvPr id="15373" name="Rectangle 1"/>
          <p:cNvSpPr>
            <a:spLocks noGrp="1" noChangeArrowheads="1"/>
          </p:cNvSpPr>
          <p:nvPr>
            <p:ph type="title" idx="4294967295"/>
          </p:nvPr>
        </p:nvSpPr>
        <p:spPr bwMode="auto">
          <a:xfrm>
            <a:off x="477783" y="1062335"/>
            <a:ext cx="3848426"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2559169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Slide Number Placeholder 3"/>
          <p:cNvSpPr>
            <a:spLocks noGrp="1"/>
          </p:cNvSpPr>
          <p:nvPr>
            <p:ph type="sldNum" sz="quarter" idx="12"/>
          </p:nvPr>
        </p:nvSpPr>
        <p:spPr>
          <a:xfrm>
            <a:off x="8458200" y="6400800"/>
            <a:ext cx="5334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E7C4581-CE7B-464F-86AF-C5E5C5FF3835}" type="slidenum">
              <a:rPr lang="en-US" altLang="en-US" sz="1200" smtClean="0">
                <a:latin typeface="Verdana" pitchFamily="34" charset="0"/>
                <a:ea typeface="Verdana" pitchFamily="34" charset="0"/>
                <a:cs typeface="Verdana" pitchFamily="34" charset="0"/>
              </a:rPr>
              <a:pPr eaLnBrk="1" hangingPunct="1">
                <a:spcBef>
                  <a:spcPct val="0"/>
                </a:spcBef>
                <a:buFontTx/>
                <a:buNone/>
              </a:pPr>
              <a:t>12</a:t>
            </a:fld>
            <a:endParaRPr lang="en-US" altLang="en-US" sz="1200" dirty="0">
              <a:latin typeface="Verdana" pitchFamily="34" charset="0"/>
              <a:ea typeface="Verdana" pitchFamily="34" charset="0"/>
              <a:cs typeface="Verdana" pitchFamily="34" charset="0"/>
            </a:endParaRPr>
          </a:p>
        </p:txBody>
      </p:sp>
      <p:pic>
        <p:nvPicPr>
          <p:cNvPr id="7"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124200" y="2971800"/>
            <a:ext cx="3124200" cy="1446550"/>
          </a:xfrm>
          <a:prstGeom prst="rect">
            <a:avLst/>
          </a:prstGeom>
          <a:noFill/>
        </p:spPr>
        <p:txBody>
          <a:bodyPr wrap="square" rtlCol="0">
            <a:spAutoFit/>
          </a:bodyPr>
          <a:lstStyle/>
          <a:p>
            <a:pPr algn="ctr"/>
            <a:r>
              <a:rPr lang="en-US" sz="4400" dirty="0">
                <a:solidFill>
                  <a:schemeClr val="bg1"/>
                </a:solidFill>
                <a:latin typeface="Cambria" panose="02040503050406030204" pitchFamily="18" charset="0"/>
              </a:rPr>
              <a:t>Correction Window</a:t>
            </a:r>
          </a:p>
        </p:txBody>
      </p:sp>
      <p:sp>
        <p:nvSpPr>
          <p:cNvPr id="6" name="TextBox 5"/>
          <p:cNvSpPr txBox="1"/>
          <p:nvPr/>
        </p:nvSpPr>
        <p:spPr>
          <a:xfrm>
            <a:off x="2971800" y="2286000"/>
            <a:ext cx="3505200" cy="2585323"/>
          </a:xfrm>
          <a:prstGeom prst="rect">
            <a:avLst/>
          </a:prstGeom>
          <a:noFill/>
        </p:spPr>
        <p:txBody>
          <a:bodyPr wrap="square" rtlCol="0">
            <a:spAutoFit/>
          </a:bodyPr>
          <a:lstStyle/>
          <a:p>
            <a:pPr algn="ctr"/>
            <a:r>
              <a:rPr lang="en-US" sz="5400" dirty="0">
                <a:solidFill>
                  <a:schemeClr val="bg1"/>
                </a:solidFill>
              </a:rPr>
              <a:t>No Correction Window</a:t>
            </a:r>
          </a:p>
        </p:txBody>
      </p:sp>
      <p:sp>
        <p:nvSpPr>
          <p:cNvPr id="13" name="Rectangle 1"/>
          <p:cNvSpPr>
            <a:spLocks noGrp="1" noChangeArrowheads="1"/>
          </p:cNvSpPr>
          <p:nvPr>
            <p:ph type="title" idx="4294967295"/>
          </p:nvPr>
        </p:nvSpPr>
        <p:spPr bwMode="auto">
          <a:xfrm>
            <a:off x="329792" y="1062335"/>
            <a:ext cx="4021807"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strike="noStrike" kern="1200" cap="none" spc="0" normalizeH="0" baseline="0" noProof="0" dirty="0">
                <a:ln>
                  <a:noFill/>
                </a:ln>
                <a:solidFill>
                  <a:srgbClr val="0000FF"/>
                </a:solidFill>
                <a:effectLst/>
                <a:uLnTx/>
                <a:uFillTx/>
                <a:latin typeface="Cambria" panose="02040503050406030204" pitchFamily="18" charset="0"/>
                <a:ea typeface="Verdana" pitchFamily="34" charset="0"/>
                <a:cs typeface="Arial" panose="020B0604020202020204" pitchFamily="34" charset="0"/>
              </a:rPr>
              <a:t>After</a:t>
            </a:r>
            <a:r>
              <a:rPr kumimoji="0" lang="en-US" altLang="en-US" sz="2400" b="1" i="0"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 the Internal Snapshot</a:t>
            </a:r>
          </a:p>
        </p:txBody>
      </p:sp>
      <p:graphicFrame>
        <p:nvGraphicFramePr>
          <p:cNvPr id="5" name="Diagram 4" descr="As a reminder, once the snapshot is taken, a file is prepared to be sent to the testing vendor. Since this is an internal snapshot, there is no corrections window.&#10;&#10;An internal snapshot freezes data at a point in time and that’s why PDE cannot give any extensions. &#10;&#10;If data is uploaded AFTER the internal snapshot, it will NOT be included in the file to the testing vendor, booklets will have to hand bubbled, and online test sessions will have to be uploaded manually, one student at a time. &#10;">
            <a:extLs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926401332"/>
              </p:ext>
            </p:extLst>
          </p:nvPr>
        </p:nvGraphicFramePr>
        <p:xfrm>
          <a:off x="477782" y="1360298"/>
          <a:ext cx="6837417" cy="565010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35570193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2" name="Diagram 1" descr="This is an overview of the details we will be discussing for the Precode PSSA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extLst>
              <p:ext uri="{D42A27DB-BD31-4B8C-83A1-F6EECF244321}">
                <p14:modId xmlns:p14="http://schemas.microsoft.com/office/powerpoint/2010/main" val="2875996657"/>
              </p:ext>
            </p:extLst>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894080" y="2239388"/>
            <a:ext cx="7251525" cy="3506092"/>
            <a:chOff x="5792442" y="1287126"/>
            <a:chExt cx="2456207" cy="1812562"/>
          </a:xfrm>
        </p:grpSpPr>
        <p:sp>
          <p:nvSpPr>
            <p:cNvPr id="10" name="Rounded Rectangle 9"/>
            <p:cNvSpPr/>
            <p:nvPr/>
          </p:nvSpPr>
          <p:spPr>
            <a:xfrm>
              <a:off x="5792442" y="1287126"/>
              <a:ext cx="2456207" cy="1812562"/>
            </a:xfrm>
            <a:prstGeom prst="roundRect">
              <a:avLst>
                <a:gd name="adj" fmla="val 10000"/>
              </a:avLst>
            </a:prstGeom>
          </p:spPr>
          <p:style>
            <a:lnRef idx="2">
              <a:schemeClr val="accent4"/>
            </a:lnRef>
            <a:fillRef idx="1">
              <a:schemeClr val="lt1"/>
            </a:fillRef>
            <a:effectRef idx="0">
              <a:schemeClr val="accent4"/>
            </a:effectRef>
            <a:fontRef idx="minor">
              <a:schemeClr val="dk1"/>
            </a:fontRef>
          </p:style>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
            <p:cNvSpPr/>
            <p:nvPr/>
          </p:nvSpPr>
          <p:spPr>
            <a:xfrm>
              <a:off x="5845530" y="1340214"/>
              <a:ext cx="2350031" cy="1706386"/>
            </a:xfrm>
            <a:prstGeom prst="rect">
              <a:avLst/>
            </a:prstGeom>
            <a:ln>
              <a:no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800" kern="1200" dirty="0">
                  <a:solidFill>
                    <a:schemeClr val="accent3">
                      <a:lumMod val="75000"/>
                    </a:schemeClr>
                  </a:solidFill>
                  <a:latin typeface="Cambria" panose="02040503050406030204" pitchFamily="18" charset="0"/>
                </a:rPr>
                <a:t>School Enrollment Template</a:t>
              </a:r>
            </a:p>
            <a:p>
              <a:pPr marL="457200" lvl="0" indent="-457200" defTabSz="1377950">
                <a:lnSpc>
                  <a:spcPct val="90000"/>
                </a:lnSpc>
                <a:spcBef>
                  <a:spcPct val="0"/>
                </a:spcBef>
                <a:spcAft>
                  <a:spcPct val="35000"/>
                </a:spcAft>
                <a:buFont typeface="Arial" panose="020B0604020202020204" pitchFamily="34" charset="0"/>
                <a:buChar char="•"/>
              </a:pPr>
              <a:r>
                <a:rPr lang="en-US" sz="2800" kern="1200" dirty="0">
                  <a:solidFill>
                    <a:schemeClr val="accent3">
                      <a:lumMod val="75000"/>
                    </a:schemeClr>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800" dirty="0">
                  <a:solidFill>
                    <a:schemeClr val="accent3">
                      <a:lumMod val="75000"/>
                    </a:schemeClr>
                  </a:solidFill>
                  <a:latin typeface="Cambria" panose="02040503050406030204" pitchFamily="18" charset="0"/>
                </a:rPr>
                <a:t>Entry and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800" kern="1200" dirty="0">
                  <a:solidFill>
                    <a:schemeClr val="accent3">
                      <a:lumMod val="75000"/>
                    </a:schemeClr>
                  </a:solidFill>
                  <a:latin typeface="Cambria" panose="02040503050406030204" pitchFamily="18" charset="0"/>
                </a:rPr>
                <a:t>Entry and withdrawal grades</a:t>
              </a:r>
            </a:p>
            <a:p>
              <a:pPr marL="914400" lvl="1" indent="-457200" defTabSz="1377950">
                <a:lnSpc>
                  <a:spcPct val="90000"/>
                </a:lnSpc>
                <a:spcAft>
                  <a:spcPct val="35000"/>
                </a:spcAft>
                <a:buFont typeface="Arial" panose="020B0604020202020204" pitchFamily="34" charset="0"/>
                <a:buChar char="•"/>
              </a:pPr>
              <a:r>
                <a:rPr lang="en-US" sz="2800" dirty="0">
                  <a:solidFill>
                    <a:schemeClr val="accent3">
                      <a:lumMod val="75000"/>
                    </a:schemeClr>
                  </a:solidFill>
                  <a:latin typeface="Cambria" panose="02040503050406030204" pitchFamily="18" charset="0"/>
                </a:rPr>
                <a:t>Student takes assessment that aligns to the student’s grade at the time of testing. </a:t>
              </a:r>
              <a:endParaRPr lang="en-US" sz="2800" kern="1200" dirty="0">
                <a:solidFill>
                  <a:schemeClr val="accent3">
                    <a:lumMod val="75000"/>
                  </a:schemeClr>
                </a:solidFill>
                <a:latin typeface="Cambria" panose="02040503050406030204" pitchFamily="18" charset="0"/>
              </a:endParaRPr>
            </a:p>
          </p:txBody>
        </p:sp>
      </p:grpSp>
      <p:sp>
        <p:nvSpPr>
          <p:cNvPr id="15" name="TextBox 4"/>
          <p:cNvSpPr txBox="1">
            <a:spLocks noGrp="1" noChangeArrowheads="1"/>
          </p:cNvSpPr>
          <p:nvPr>
            <p:ph type="title" idx="4294967295"/>
          </p:nvPr>
        </p:nvSpPr>
        <p:spPr bwMode="auto">
          <a:xfrm>
            <a:off x="508000" y="1295400"/>
            <a:ext cx="81788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Simplified Arabic" panose="02020603050405020304" pitchFamily="18" charset="-78"/>
              </a:rPr>
              <a:t>School Enrollment</a:t>
            </a: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409328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382000" y="6400801"/>
            <a:ext cx="6096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15</a:t>
            </a:fld>
            <a:endParaRPr lang="en-US" altLang="en-US" sz="1200" dirty="0">
              <a:latin typeface="Verdana" pitchFamily="34" charset="0"/>
              <a:ea typeface="Verdana" pitchFamily="34" charset="0"/>
              <a:cs typeface="Verdana" pitchFamily="34" charset="0"/>
            </a:endParaRPr>
          </a:p>
        </p:txBody>
      </p:sp>
      <p:sp>
        <p:nvSpPr>
          <p:cNvPr id="8" name="TextBox 4"/>
          <p:cNvSpPr txBox="1">
            <a:spLocks noGrp="1" noChangeArrowheads="1"/>
          </p:cNvSpPr>
          <p:nvPr>
            <p:ph type="title" idx="4294967295"/>
          </p:nvPr>
        </p:nvSpPr>
        <p:spPr bwMode="auto">
          <a:xfrm>
            <a:off x="508000" y="12954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The Matching Criteria</a:t>
            </a:r>
          </a:p>
        </p:txBody>
      </p:sp>
      <p:grpSp>
        <p:nvGrpSpPr>
          <p:cNvPr id="9" name="Group 8" descr="It is very important that the five matching criteria are correct because that is how students are linked to test results later in the year, this is why there is so much emphasis on getting these fields right. The five match criteria are First Name, Last Name, Birth Date, PAsecureID and Grade. &#10;&#10;Please make sure the student’s PAsecureID is unique to the student. Students with two IDs or two students sharing one ID have to be resolved. Contact the PIMS Application Support Desk for help with PAsecureIDs. &#10;"/>
          <p:cNvGrpSpPr/>
          <p:nvPr/>
        </p:nvGrpSpPr>
        <p:grpSpPr>
          <a:xfrm>
            <a:off x="2366964" y="1649143"/>
            <a:ext cx="4410072" cy="4392110"/>
            <a:chOff x="2790835" y="2332385"/>
            <a:chExt cx="2876545" cy="2840622"/>
          </a:xfrm>
        </p:grpSpPr>
        <p:sp>
          <p:nvSpPr>
            <p:cNvPr id="10" name="Oval 9"/>
            <p:cNvSpPr/>
            <p:nvPr/>
          </p:nvSpPr>
          <p:spPr>
            <a:xfrm>
              <a:off x="2790835" y="2332385"/>
              <a:ext cx="2876545" cy="2840622"/>
            </a:xfrm>
            <a:prstGeom prst="ellipse">
              <a:avLst/>
            </a:prstGeom>
          </p:spPr>
          <p:style>
            <a:lnRef idx="2">
              <a:schemeClr val="accent1"/>
            </a:lnRef>
            <a:fillRef idx="1">
              <a:schemeClr val="lt1"/>
            </a:fillRef>
            <a:effectRef idx="0">
              <a:schemeClr val="accent1"/>
            </a:effectRef>
            <a:fontRef idx="minor">
              <a:schemeClr val="dk1"/>
            </a:fontRef>
          </p:style>
        </p:sp>
        <p:sp>
          <p:nvSpPr>
            <p:cNvPr id="11" name="Oval 4"/>
            <p:cNvSpPr/>
            <p:nvPr/>
          </p:nvSpPr>
          <p:spPr>
            <a:xfrm>
              <a:off x="3212095" y="2748384"/>
              <a:ext cx="2034025" cy="2008624"/>
            </a:xfrm>
            <a:prstGeom prst="rect">
              <a:avLst/>
            </a:prstGeom>
            <a:ln>
              <a:noFill/>
            </a:ln>
          </p:spPr>
          <p:style>
            <a:lnRef idx="2">
              <a:schemeClr val="accent1"/>
            </a:lnRef>
            <a:fillRef idx="1">
              <a:schemeClr val="lt1"/>
            </a:fillRef>
            <a:effectRef idx="0">
              <a:schemeClr val="accent1"/>
            </a:effectRef>
            <a:fontRef idx="minor">
              <a:schemeClr val="dk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3600" kern="1200" dirty="0">
                  <a:latin typeface="Cambria" panose="02040503050406030204" pitchFamily="18" charset="0"/>
                </a:rPr>
                <a:t>First Name</a:t>
              </a:r>
            </a:p>
            <a:p>
              <a:pPr lvl="0" algn="ctr" defTabSz="800100">
                <a:lnSpc>
                  <a:spcPct val="90000"/>
                </a:lnSpc>
                <a:spcBef>
                  <a:spcPct val="0"/>
                </a:spcBef>
                <a:spcAft>
                  <a:spcPct val="35000"/>
                </a:spcAft>
              </a:pPr>
              <a:r>
                <a:rPr lang="en-US" sz="3600" kern="1200" dirty="0">
                  <a:latin typeface="Cambria" panose="02040503050406030204" pitchFamily="18" charset="0"/>
                </a:rPr>
                <a:t>Last Name</a:t>
              </a:r>
            </a:p>
            <a:p>
              <a:pPr lvl="0" algn="ctr" defTabSz="800100">
                <a:lnSpc>
                  <a:spcPct val="90000"/>
                </a:lnSpc>
                <a:spcBef>
                  <a:spcPct val="0"/>
                </a:spcBef>
                <a:spcAft>
                  <a:spcPct val="35000"/>
                </a:spcAft>
              </a:pPr>
              <a:r>
                <a:rPr lang="en-US" sz="3600" kern="1200" dirty="0">
                  <a:latin typeface="Cambria" panose="02040503050406030204" pitchFamily="18" charset="0"/>
                </a:rPr>
                <a:t>Birth Date</a:t>
              </a:r>
            </a:p>
            <a:p>
              <a:pPr lvl="0" algn="ctr" defTabSz="800100">
                <a:lnSpc>
                  <a:spcPct val="90000"/>
                </a:lnSpc>
                <a:spcBef>
                  <a:spcPct val="0"/>
                </a:spcBef>
                <a:spcAft>
                  <a:spcPct val="35000"/>
                </a:spcAft>
              </a:pPr>
              <a:r>
                <a:rPr lang="en-US" sz="3600" dirty="0" err="1">
                  <a:latin typeface="Cambria" panose="02040503050406030204" pitchFamily="18" charset="0"/>
                </a:rPr>
                <a:t>PAsecureID</a:t>
              </a:r>
              <a:endParaRPr lang="en-US" sz="3600" dirty="0">
                <a:latin typeface="Cambria" panose="02040503050406030204" pitchFamily="18" charset="0"/>
              </a:endParaRPr>
            </a:p>
            <a:p>
              <a:pPr lvl="0" algn="ctr" defTabSz="800100">
                <a:lnSpc>
                  <a:spcPct val="90000"/>
                </a:lnSpc>
                <a:spcBef>
                  <a:spcPct val="0"/>
                </a:spcBef>
                <a:spcAft>
                  <a:spcPct val="35000"/>
                </a:spcAft>
              </a:pPr>
              <a:r>
                <a:rPr lang="en-US" sz="3600" dirty="0">
                  <a:latin typeface="Cambria" panose="02040503050406030204" pitchFamily="18" charset="0"/>
                </a:rPr>
                <a:t>Grade</a:t>
              </a:r>
              <a:endParaRPr lang="en-US" sz="3600" kern="1200" dirty="0">
                <a:latin typeface="Cambria" panose="02040503050406030204" pitchFamily="18"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3131178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Slide Number Placeholder 1"/>
          <p:cNvSpPr>
            <a:spLocks noGrp="1"/>
          </p:cNvSpPr>
          <p:nvPr>
            <p:ph type="sldNum" sz="quarter" idx="12"/>
          </p:nvPr>
        </p:nvSpPr>
        <p:spPr>
          <a:xfrm>
            <a:off x="8534400" y="6400800"/>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DA8AB661-26F5-4318-A1FF-7687C5785BA1}" type="slidenum">
              <a:rPr lang="en-US" altLang="en-US" sz="1400" smtClean="0"/>
              <a:pPr>
                <a:spcBef>
                  <a:spcPct val="0"/>
                </a:spcBef>
                <a:buFontTx/>
                <a:buNone/>
              </a:pPr>
              <a:t>16</a:t>
            </a:fld>
            <a:endParaRPr lang="en-US" altLang="en-US" sz="1400" dirty="0"/>
          </a:p>
        </p:txBody>
      </p:sp>
      <p:sp>
        <p:nvSpPr>
          <p:cNvPr id="7" name="TextBox 4" descr="If there are any special characters other than numbers, dashes and apostrophes, it will cause a mismatch in the testing vendor’s system and the LEA will have to manually match each student. A word of caution when looking forward to the Accountability file: If the student does not appear in your PIMS accountability file, but does appear in the DRC system as having taken the test, the student cannot be matched. This is because all test records must match the PIMS accountability file and no students can be added to the Attribution system. &#10;"/>
          <p:cNvSpPr txBox="1">
            <a:spLocks noChangeArrowheads="1"/>
          </p:cNvSpPr>
          <p:nvPr/>
        </p:nvSpPr>
        <p:spPr bwMode="auto">
          <a:xfrm>
            <a:off x="508000" y="1066800"/>
            <a:ext cx="8102600" cy="3954929"/>
          </a:xfrm>
          <a:prstGeom prst="rect">
            <a:avLst/>
          </a:prstGeom>
          <a:noFill/>
          <a:ln>
            <a:noFill/>
          </a:ln>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endParaRPr lang="en-US" sz="1100" u="sng" dirty="0">
              <a:latin typeface="Cambria" panose="02040503050406030204" pitchFamily="18" charset="0"/>
              <a:ea typeface="Verdana" pitchFamily="34" charset="0"/>
              <a:cs typeface="Arial" panose="020B0604020202020204" pitchFamily="34" charset="0"/>
            </a:endParaRPr>
          </a:p>
          <a:p>
            <a:pPr>
              <a:spcAft>
                <a:spcPts val="300"/>
              </a:spcAft>
              <a:defRPr/>
            </a:pPr>
            <a:r>
              <a:rPr lang="en-US" sz="2000" dirty="0">
                <a:latin typeface="Cambria" panose="02040503050406030204" pitchFamily="18" charset="0"/>
                <a:ea typeface="Verdana" pitchFamily="34" charset="0"/>
                <a:cs typeface="Verdana" pitchFamily="34" charset="0"/>
              </a:rPr>
              <a:t>The following special characters in a student’s name will be accepted: numbers, dashes, apostrophes. All other special characters will be removed.</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parentheses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question marks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underscore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suffix (use the suffix field 126 in the Student template)</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nicknames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periods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tildes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accent marks</a:t>
            </a:r>
            <a:endParaRPr lang="en-US" sz="1100" dirty="0">
              <a:latin typeface="Cambria" panose="02040503050406030204" pitchFamily="18" charset="0"/>
              <a:ea typeface="Verdana" pitchFamily="34" charset="0"/>
              <a:cs typeface="Arial" panose="020B0604020202020204" pitchFamily="34" charset="0"/>
            </a:endParaRPr>
          </a:p>
        </p:txBody>
      </p:sp>
      <p:pic>
        <p:nvPicPr>
          <p:cNvPr id="9"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PSSA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endPar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9947098C-F108-48A9-8AF4-6BF15E0FFFA4}"/>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Special Characters</a:t>
            </a:r>
          </a:p>
        </p:txBody>
      </p:sp>
    </p:spTree>
    <p:extLst>
      <p:ext uri="{BB962C8B-B14F-4D97-AF65-F5344CB8AC3E}">
        <p14:creationId xmlns:p14="http://schemas.microsoft.com/office/powerpoint/2010/main" val="2145571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0801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77000"/>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17</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438150" y="1219200"/>
            <a:ext cx="8267700" cy="4860925"/>
            <a:chOff x="-81252" y="1491396"/>
            <a:chExt cx="2548369" cy="1825217"/>
          </a:xfrm>
        </p:grpSpPr>
        <p:sp>
          <p:nvSpPr>
            <p:cNvPr id="10" name="Rounded Rectangle 9"/>
            <p:cNvSpPr/>
            <p:nvPr/>
          </p:nvSpPr>
          <p:spPr>
            <a:xfrm>
              <a:off x="-81252" y="1491396"/>
              <a:ext cx="2548369" cy="1825217"/>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10;Field 212  PSSA/PASA Assessment &#10;Enter ‘B’ (PSSA) if student is taking the PSSA and needs a precode label&#10;Enter ‘N’ for PSSA Online testers. These students will appear in the precode file to DRC and can be added to test sessions if needed.&#10;Enter ‘A’ (PASA) if the student is taking the PASA. The student will not get a precode label through PIMS, but the data will be tracked.&#10;Enter ‘M’ for PASA Online testers. The student will not get a precode label through PIMS, but the data will be tracked.&#10;Enter ‘I’ (not participating) if the student is not eligible to take the PSSA or PASA.&#10;&#10;"/>
            <p:cNvSpPr/>
            <p:nvPr/>
          </p:nvSpPr>
          <p:spPr>
            <a:xfrm>
              <a:off x="0" y="1613881"/>
              <a:ext cx="2384018" cy="1475599"/>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endParaRPr lang="en-US" sz="2000" b="1" dirty="0">
                <a:solidFill>
                  <a:srgbClr val="C00000"/>
                </a:solidFill>
                <a:latin typeface="Cambria" panose="02040503050406030204" pitchFamily="18" charset="0"/>
                <a:ea typeface="Verdana" pitchFamily="34" charset="0"/>
                <a:cs typeface="Verdana" pitchFamily="34" charset="0"/>
              </a:endParaRPr>
            </a:p>
            <a:p>
              <a:pPr algn="ctr">
                <a:defRPr/>
              </a:pPr>
              <a:r>
                <a:rPr lang="en-US" sz="2000" b="1" dirty="0">
                  <a:solidFill>
                    <a:srgbClr val="C00000"/>
                  </a:solidFill>
                  <a:latin typeface="Cambria" panose="02040503050406030204" pitchFamily="18" charset="0"/>
                  <a:ea typeface="Verdana" pitchFamily="34" charset="0"/>
                  <a:cs typeface="Verdana" pitchFamily="34" charset="0"/>
                </a:rPr>
                <a:t>Student  Template</a:t>
              </a:r>
            </a:p>
            <a:p>
              <a:r>
                <a:rPr lang="en-US" sz="2000" b="1" dirty="0">
                  <a:latin typeface="Cambria" panose="02040503050406030204" pitchFamily="18" charset="0"/>
                </a:rPr>
                <a:t>Field 212: PSSA/PASA Assessment </a:t>
              </a:r>
            </a:p>
            <a:p>
              <a:pPr marL="800100" lvl="1" indent="-342900">
                <a:buFont typeface="Arial" panose="020B0604020202020204" pitchFamily="34" charset="0"/>
                <a:buChar char="•"/>
              </a:pPr>
              <a:r>
                <a:rPr lang="en-US" sz="2000" dirty="0">
                  <a:latin typeface="Cambria" panose="02040503050406030204" pitchFamily="18" charset="0"/>
                </a:rPr>
                <a:t> Enter </a:t>
              </a:r>
              <a:r>
                <a:rPr lang="en-US" sz="2000" b="1" dirty="0">
                  <a:latin typeface="Cambria" panose="02040503050406030204" pitchFamily="18" charset="0"/>
                </a:rPr>
                <a:t>‘B’ (PSSA) </a:t>
              </a:r>
              <a:r>
                <a:rPr lang="en-US" sz="2000" dirty="0">
                  <a:latin typeface="Cambria" panose="02040503050406030204" pitchFamily="18" charset="0"/>
                </a:rPr>
                <a:t>if student is taking the PSSA and needs a </a:t>
              </a:r>
              <a:r>
                <a:rPr lang="en-US" sz="2000" dirty="0" err="1">
                  <a:latin typeface="Cambria" panose="02040503050406030204" pitchFamily="18" charset="0"/>
                </a:rPr>
                <a:t>precode</a:t>
              </a:r>
              <a:r>
                <a:rPr lang="en-US" sz="2000" dirty="0">
                  <a:latin typeface="Cambria" panose="02040503050406030204" pitchFamily="18" charset="0"/>
                </a:rPr>
                <a:t> label</a:t>
              </a:r>
            </a:p>
            <a:p>
              <a:pPr marL="800100" lvl="1" indent="-342900">
                <a:buFont typeface="Arial" panose="020B0604020202020204" pitchFamily="34" charset="0"/>
                <a:buChar char="•"/>
              </a:pPr>
              <a:r>
                <a:rPr lang="en-US" sz="2000" dirty="0">
                  <a:solidFill>
                    <a:schemeClr val="tx1"/>
                  </a:solidFill>
                  <a:latin typeface="Cambria" panose="02040503050406030204" pitchFamily="18" charset="0"/>
                  <a:ea typeface="Verdana" pitchFamily="34" charset="0"/>
                  <a:cs typeface="Verdana" pitchFamily="34" charset="0"/>
                </a:rPr>
                <a:t>Enter </a:t>
              </a:r>
              <a:r>
                <a:rPr lang="en-US" sz="2000" b="1" dirty="0">
                  <a:solidFill>
                    <a:schemeClr val="tx1"/>
                  </a:solidFill>
                  <a:latin typeface="Cambria" panose="02040503050406030204" pitchFamily="18" charset="0"/>
                  <a:ea typeface="Verdana" pitchFamily="34" charset="0"/>
                  <a:cs typeface="Verdana" pitchFamily="34" charset="0"/>
                </a:rPr>
                <a:t>‘N’ for PSSA Online testers</a:t>
              </a:r>
              <a:r>
                <a:rPr lang="en-US" sz="2000" dirty="0">
                  <a:solidFill>
                    <a:schemeClr val="tx1"/>
                  </a:solidFill>
                  <a:latin typeface="Cambria" panose="02040503050406030204" pitchFamily="18" charset="0"/>
                  <a:ea typeface="Verdana" pitchFamily="34" charset="0"/>
                  <a:cs typeface="Verdana" pitchFamily="34" charset="0"/>
                </a:rPr>
                <a:t>. These students will appear in the </a:t>
              </a:r>
              <a:r>
                <a:rPr lang="en-US" sz="2000" dirty="0" err="1">
                  <a:solidFill>
                    <a:schemeClr val="tx1"/>
                  </a:solidFill>
                  <a:latin typeface="Cambria" panose="02040503050406030204" pitchFamily="18" charset="0"/>
                  <a:ea typeface="Verdana" pitchFamily="34" charset="0"/>
                  <a:cs typeface="Verdana" pitchFamily="34" charset="0"/>
                </a:rPr>
                <a:t>precode</a:t>
              </a:r>
              <a:r>
                <a:rPr lang="en-US" sz="2000" dirty="0">
                  <a:solidFill>
                    <a:schemeClr val="tx1"/>
                  </a:solidFill>
                  <a:latin typeface="Cambria" panose="02040503050406030204" pitchFamily="18" charset="0"/>
                  <a:ea typeface="Verdana" pitchFamily="34" charset="0"/>
                  <a:cs typeface="Verdana" pitchFamily="34" charset="0"/>
                </a:rPr>
                <a:t> file to DRC and can be added to test sessions if needed.</a:t>
              </a:r>
            </a:p>
            <a:p>
              <a:pPr marL="800100" lvl="1" indent="-342900">
                <a:buFont typeface="Arial" panose="020B0604020202020204" pitchFamily="34" charset="0"/>
                <a:buChar char="•"/>
              </a:pPr>
              <a:r>
                <a:rPr lang="en-US" sz="2000" dirty="0">
                  <a:solidFill>
                    <a:schemeClr val="tx1"/>
                  </a:solidFill>
                  <a:latin typeface="Cambria" panose="02040503050406030204" pitchFamily="18" charset="0"/>
                  <a:ea typeface="Verdana" pitchFamily="34" charset="0"/>
                  <a:cs typeface="Verdana" pitchFamily="34" charset="0"/>
                </a:rPr>
                <a:t>Enter </a:t>
              </a:r>
              <a:r>
                <a:rPr lang="en-US" sz="2000" b="1" dirty="0">
                  <a:solidFill>
                    <a:schemeClr val="tx1"/>
                  </a:solidFill>
                  <a:latin typeface="Cambria" panose="02040503050406030204" pitchFamily="18" charset="0"/>
                  <a:ea typeface="Verdana" pitchFamily="34" charset="0"/>
                  <a:cs typeface="Verdana" pitchFamily="34" charset="0"/>
                </a:rPr>
                <a:t>‘A’ (PASA) </a:t>
              </a:r>
              <a:r>
                <a:rPr lang="en-US" sz="2000" dirty="0">
                  <a:solidFill>
                    <a:schemeClr val="tx1"/>
                  </a:solidFill>
                  <a:latin typeface="Cambria" panose="02040503050406030204" pitchFamily="18" charset="0"/>
                  <a:ea typeface="Verdana" pitchFamily="34" charset="0"/>
                  <a:cs typeface="Verdana" pitchFamily="34" charset="0"/>
                </a:rPr>
                <a:t>if the student is taking the PASA. The student will not get a </a:t>
              </a:r>
              <a:r>
                <a:rPr lang="en-US" sz="2000" dirty="0" err="1">
                  <a:solidFill>
                    <a:schemeClr val="tx1"/>
                  </a:solidFill>
                  <a:latin typeface="Cambria" panose="02040503050406030204" pitchFamily="18" charset="0"/>
                  <a:ea typeface="Verdana" pitchFamily="34" charset="0"/>
                  <a:cs typeface="Verdana" pitchFamily="34" charset="0"/>
                </a:rPr>
                <a:t>precode</a:t>
              </a:r>
              <a:r>
                <a:rPr lang="en-US" sz="2000" dirty="0">
                  <a:solidFill>
                    <a:schemeClr val="tx1"/>
                  </a:solidFill>
                  <a:latin typeface="Cambria" panose="02040503050406030204" pitchFamily="18" charset="0"/>
                  <a:ea typeface="Verdana" pitchFamily="34" charset="0"/>
                  <a:cs typeface="Verdana" pitchFamily="34" charset="0"/>
                </a:rPr>
                <a:t> label through PIMS, but the data will be tracked.</a:t>
              </a:r>
            </a:p>
            <a:p>
              <a:pPr marL="800100" lvl="1" indent="-342900">
                <a:buFont typeface="Arial" panose="020B0604020202020204" pitchFamily="34" charset="0"/>
                <a:buChar char="•"/>
              </a:pPr>
              <a:r>
                <a:rPr lang="en-US" sz="2000" dirty="0">
                  <a:solidFill>
                    <a:schemeClr val="tx1"/>
                  </a:solidFill>
                  <a:latin typeface="Cambria" panose="02040503050406030204" pitchFamily="18" charset="0"/>
                  <a:ea typeface="Verdana" pitchFamily="34" charset="0"/>
                  <a:cs typeface="Verdana" pitchFamily="34" charset="0"/>
                </a:rPr>
                <a:t>Enter </a:t>
              </a:r>
              <a:r>
                <a:rPr lang="en-US" sz="2000" b="1" dirty="0">
                  <a:solidFill>
                    <a:schemeClr val="tx1"/>
                  </a:solidFill>
                  <a:latin typeface="Cambria" panose="02040503050406030204" pitchFamily="18" charset="0"/>
                  <a:ea typeface="Verdana" pitchFamily="34" charset="0"/>
                  <a:cs typeface="Verdana" pitchFamily="34" charset="0"/>
                </a:rPr>
                <a:t>‘M’ for PASA Online testers</a:t>
              </a:r>
              <a:r>
                <a:rPr lang="en-US" sz="2000" dirty="0">
                  <a:solidFill>
                    <a:schemeClr val="tx1"/>
                  </a:solidFill>
                  <a:latin typeface="Cambria" panose="02040503050406030204" pitchFamily="18" charset="0"/>
                  <a:ea typeface="Verdana" pitchFamily="34" charset="0"/>
                  <a:cs typeface="Verdana" pitchFamily="34" charset="0"/>
                </a:rPr>
                <a:t>. The student will not get a </a:t>
              </a:r>
              <a:r>
                <a:rPr lang="en-US" sz="2000" dirty="0" err="1">
                  <a:solidFill>
                    <a:schemeClr val="tx1"/>
                  </a:solidFill>
                  <a:latin typeface="Cambria" panose="02040503050406030204" pitchFamily="18" charset="0"/>
                  <a:ea typeface="Verdana" pitchFamily="34" charset="0"/>
                  <a:cs typeface="Verdana" pitchFamily="34" charset="0"/>
                </a:rPr>
                <a:t>precode</a:t>
              </a:r>
              <a:r>
                <a:rPr lang="en-US" sz="2000" dirty="0">
                  <a:solidFill>
                    <a:schemeClr val="tx1"/>
                  </a:solidFill>
                  <a:latin typeface="Cambria" panose="02040503050406030204" pitchFamily="18" charset="0"/>
                  <a:ea typeface="Verdana" pitchFamily="34" charset="0"/>
                  <a:cs typeface="Verdana" pitchFamily="34" charset="0"/>
                </a:rPr>
                <a:t> label through PIMS, but the data will be tracked.</a:t>
              </a:r>
            </a:p>
            <a:p>
              <a:pPr marL="800100" lvl="1" indent="-342900">
                <a:buFont typeface="Arial" panose="020B0604020202020204" pitchFamily="34" charset="0"/>
                <a:buChar char="•"/>
              </a:pPr>
              <a:r>
                <a:rPr lang="en-US" sz="2000" dirty="0">
                  <a:solidFill>
                    <a:schemeClr val="tx1"/>
                  </a:solidFill>
                  <a:latin typeface="Cambria" panose="02040503050406030204" pitchFamily="18" charset="0"/>
                  <a:ea typeface="Verdana" pitchFamily="34" charset="0"/>
                  <a:cs typeface="Verdana" pitchFamily="34" charset="0"/>
                </a:rPr>
                <a:t>Enter </a:t>
              </a:r>
              <a:r>
                <a:rPr lang="en-US" sz="2000" b="1" dirty="0">
                  <a:solidFill>
                    <a:schemeClr val="tx1"/>
                  </a:solidFill>
                  <a:latin typeface="Cambria" panose="02040503050406030204" pitchFamily="18" charset="0"/>
                  <a:ea typeface="Verdana" pitchFamily="34" charset="0"/>
                  <a:cs typeface="Verdana" pitchFamily="34" charset="0"/>
                </a:rPr>
                <a:t>‘I’ (not participating) </a:t>
              </a:r>
              <a:r>
                <a:rPr lang="en-US" sz="2000" dirty="0">
                  <a:solidFill>
                    <a:schemeClr val="tx1"/>
                  </a:solidFill>
                  <a:latin typeface="Cambria" panose="02040503050406030204" pitchFamily="18" charset="0"/>
                  <a:ea typeface="Verdana" pitchFamily="34" charset="0"/>
                  <a:cs typeface="Verdana" pitchFamily="34" charset="0"/>
                </a:rPr>
                <a:t>if the student is not eligible to take the PSSA or PASA.</a:t>
              </a: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PSSA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endPar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BA23C506-1BDC-463F-8EA7-17C77F9BFBDC}"/>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PSSA Assessment codes</a:t>
            </a:r>
          </a:p>
        </p:txBody>
      </p:sp>
    </p:spTree>
    <p:extLst>
      <p:ext uri="{BB962C8B-B14F-4D97-AF65-F5344CB8AC3E}">
        <p14:creationId xmlns:p14="http://schemas.microsoft.com/office/powerpoint/2010/main" val="27062738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18</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736600" y="1746855"/>
            <a:ext cx="7797800" cy="4180869"/>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104011" y="1497085"/>
              <a:ext cx="2294686" cy="1799974"/>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2800" dirty="0">
                  <a:solidFill>
                    <a:srgbClr val="C00000"/>
                  </a:solidFill>
                  <a:latin typeface="Cambria" panose="02040503050406030204" pitchFamily="18" charset="0"/>
                  <a:ea typeface="Verdana" pitchFamily="34" charset="0"/>
                  <a:cs typeface="Verdana" pitchFamily="34" charset="0"/>
                </a:rPr>
                <a:t>Student  Template</a:t>
              </a:r>
            </a:p>
            <a:p>
              <a:pPr algn="ctr">
                <a:defRPr/>
              </a:pPr>
              <a:endParaRPr lang="en-US" sz="2800" dirty="0">
                <a:solidFill>
                  <a:srgbClr val="C00000"/>
                </a:solidFill>
                <a:latin typeface="Cambria" panose="02040503050406030204" pitchFamily="18" charset="0"/>
                <a:ea typeface="Verdana" pitchFamily="34" charset="0"/>
                <a:cs typeface="Verdana" pitchFamily="34" charset="0"/>
              </a:endParaRP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38: Special Education </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41: English learner (EL)</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88: Economically disadvantaged</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27: Race/Ethnicity subgroups</a:t>
              </a:r>
            </a:p>
          </p:txBody>
        </p:sp>
      </p:grpSp>
      <p:sp>
        <p:nvSpPr>
          <p:cNvPr id="12" name="TextBox 4"/>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3530672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19</a:t>
            </a:fld>
            <a:endParaRPr lang="en-US" altLang="en-US" sz="1200" dirty="0">
              <a:latin typeface="Verdana" pitchFamily="34" charset="0"/>
              <a:ea typeface="Verdana" pitchFamily="34" charset="0"/>
              <a:cs typeface="Verdana" pitchFamily="34" charset="0"/>
            </a:endParaRPr>
          </a:p>
        </p:txBody>
      </p:sp>
      <p:grpSp>
        <p:nvGrpSpPr>
          <p:cNvPr id="9" name="Group 8" descr="We use the following fields to help identify Full Academic Year.  The date in these fields cannot be a future date. &#10;&#10;Field 109 – State Entry Date must be on or before the LEA entry date.  &#10;Field 99 – LEA Entry Date must be on or before the school entry date.&#10;Field 98 – School Entry Date should be on or before the date in the School Enrollment template.&#10;&#10;For more information on these fields please see PIMS Manual Volume 1.  &#10;"/>
          <p:cNvGrpSpPr/>
          <p:nvPr/>
        </p:nvGrpSpPr>
        <p:grpSpPr>
          <a:xfrm>
            <a:off x="508000" y="1655931"/>
            <a:ext cx="8178800" cy="4079706"/>
            <a:chOff x="-70458" y="1439533"/>
            <a:chExt cx="2392826" cy="1979381"/>
          </a:xfrm>
        </p:grpSpPr>
        <p:sp>
          <p:nvSpPr>
            <p:cNvPr id="10" name="Rounded Rectangle 9"/>
            <p:cNvSpPr/>
            <p:nvPr/>
          </p:nvSpPr>
          <p:spPr>
            <a:xfrm>
              <a:off x="-70458" y="1439533"/>
              <a:ext cx="2392826" cy="1979381"/>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038" y="1541289"/>
              <a:ext cx="2162300" cy="1645977"/>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3200" dirty="0">
                  <a:solidFill>
                    <a:srgbClr val="C00000"/>
                  </a:solidFill>
                  <a:latin typeface="Cambria" panose="02040503050406030204" pitchFamily="18" charset="0"/>
                  <a:ea typeface="Verdana" pitchFamily="34" charset="0"/>
                  <a:cs typeface="Verdana" pitchFamily="34" charset="0"/>
                </a:rPr>
                <a:t>Student  Template</a:t>
              </a:r>
            </a:p>
            <a:p>
              <a:pPr>
                <a:defRPr/>
              </a:pPr>
              <a:endParaRPr lang="en-US" sz="900" dirty="0">
                <a:solidFill>
                  <a:srgbClr val="C00000"/>
                </a:solidFill>
                <a:latin typeface="Cambria" panose="02040503050406030204" pitchFamily="18" charset="0"/>
                <a:ea typeface="Verdana" pitchFamily="34" charset="0"/>
                <a:cs typeface="Verdana" pitchFamily="34" charset="0"/>
              </a:endParaRPr>
            </a:p>
            <a:p>
              <a:pPr marL="342900" indent="-342900">
                <a:buFont typeface="Arial" panose="020B0604020202020204" pitchFamily="34" charset="0"/>
                <a:buChar char="•"/>
                <a:defRPr/>
              </a:pPr>
              <a:r>
                <a:rPr lang="en-US" sz="2400" dirty="0">
                  <a:latin typeface="Cambria" panose="02040503050406030204" pitchFamily="18" charset="0"/>
                </a:rPr>
                <a:t>Field 109: </a:t>
              </a:r>
              <a:r>
                <a:rPr lang="en-US" sz="2400" dirty="0">
                  <a:solidFill>
                    <a:schemeClr val="tx1"/>
                  </a:solidFill>
                  <a:latin typeface="Cambria" panose="02040503050406030204" pitchFamily="18" charset="0"/>
                  <a:ea typeface="Verdana" pitchFamily="34" charset="0"/>
                  <a:cs typeface="Verdana" pitchFamily="34" charset="0"/>
                </a:rPr>
                <a:t>State Entry Date</a:t>
              </a:r>
            </a:p>
            <a:p>
              <a:pPr marL="342900" indent="-342900">
                <a:buFont typeface="Arial" panose="020B0604020202020204" pitchFamily="34" charset="0"/>
                <a:buChar char="•"/>
                <a:defRPr/>
              </a:pPr>
              <a:r>
                <a:rPr lang="en-US" sz="2400" dirty="0">
                  <a:latin typeface="Cambria" panose="02040503050406030204" pitchFamily="18" charset="0"/>
                </a:rPr>
                <a:t>Field 99: </a:t>
              </a:r>
              <a:r>
                <a:rPr lang="en-US" sz="2400" dirty="0">
                  <a:solidFill>
                    <a:schemeClr val="tx1"/>
                  </a:solidFill>
                  <a:latin typeface="Cambria" panose="02040503050406030204" pitchFamily="18" charset="0"/>
                  <a:ea typeface="Verdana" pitchFamily="34" charset="0"/>
                  <a:cs typeface="Verdana" pitchFamily="34" charset="0"/>
                </a:rPr>
                <a:t>LEA Entry Date</a:t>
              </a:r>
            </a:p>
            <a:p>
              <a:pPr marL="342900" indent="-342900">
                <a:buFont typeface="Arial" panose="020B0604020202020204" pitchFamily="34" charset="0"/>
                <a:buChar char="•"/>
                <a:defRPr/>
              </a:pPr>
              <a:r>
                <a:rPr lang="en-US" sz="2400" dirty="0">
                  <a:latin typeface="Cambria" panose="02040503050406030204" pitchFamily="18" charset="0"/>
                </a:rPr>
                <a:t>Field 98: </a:t>
              </a:r>
              <a:r>
                <a:rPr lang="en-US" sz="24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Used to identify Full Academic Year</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State &lt;= LEA &lt;= School</a:t>
              </a:r>
            </a:p>
          </p:txBody>
        </p:sp>
      </p:grpSp>
      <p:sp>
        <p:nvSpPr>
          <p:cNvPr id="12" name="TextBox 4"/>
          <p:cNvSpPr txBox="1">
            <a:spLocks noChangeArrowheads="1"/>
          </p:cNvSpPr>
          <p:nvPr/>
        </p:nvSpPr>
        <p:spPr bwMode="auto">
          <a:xfrm>
            <a:off x="508000" y="1143000"/>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F1C6DD69-BA0D-407B-8CAF-5D6ABE2455EE}"/>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School LEA and State Entry Dates</a:t>
            </a:r>
          </a:p>
        </p:txBody>
      </p:sp>
    </p:spTree>
    <p:extLst>
      <p:ext uri="{BB962C8B-B14F-4D97-AF65-F5344CB8AC3E}">
        <p14:creationId xmlns:p14="http://schemas.microsoft.com/office/powerpoint/2010/main" val="2783389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graphicFrame>
        <p:nvGraphicFramePr>
          <p:cNvPr id="2" name="Diagram 1" descr="&#10;The agenda for today will first cover the timelines and processes for data submission, followed by data collection details.  We will then discuss the deduplication rules and reports that are produced as a result of the data submitted by the LEA.&#10;"/>
          <p:cNvGraphicFramePr/>
          <p:nvPr>
            <p:extLst>
              <p:ext uri="{D42A27DB-BD31-4B8C-83A1-F6EECF244321}">
                <p14:modId xmlns:p14="http://schemas.microsoft.com/office/powerpoint/2010/main" val="1379755742"/>
              </p:ext>
            </p:extLst>
          </p:nvPr>
        </p:nvGraphicFramePr>
        <p:xfrm>
          <a:off x="457200" y="1433015"/>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96999"/>
            <a:ext cx="3429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Overview </a:t>
            </a:r>
          </a:p>
        </p:txBody>
      </p:sp>
      <p:sp>
        <p:nvSpPr>
          <p:cNvPr id="8" name="TextBox 17">
            <a:extLst>
              <a:ext uri="{C183D7F6-B498-43B3-948B-1728B52AA6E4}">
                <adec:decorative xmlns:adec="http://schemas.microsoft.com/office/drawing/2017/decorative" val="0"/>
              </a:ext>
            </a:extLst>
          </p:cNvPr>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948571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20</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736600" y="1655930"/>
            <a:ext cx="7969250" cy="4211470"/>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The following fields will be utilized during attribution.  Please review them for accuracy.&#10;Field 117 – District Code of Residence (Appendix N of the PIMS Manual Volume 2)&#10;Note: If students are designated as 1305/1306 without known district use all 9s. &#10;&#10;Field 165 – Location Code of Residence is also utilized during attribution. &#10;Please Note: In the rare instance that the District of Residence does not have a school within the student’s grade level, use quad zero.   &#10;"/>
            <p:cNvSpPr/>
            <p:nvPr/>
          </p:nvSpPr>
          <p:spPr>
            <a:xfrm>
              <a:off x="57552" y="1587084"/>
              <a:ext cx="2341145" cy="17598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2800" dirty="0">
                  <a:solidFill>
                    <a:srgbClr val="C00000"/>
                  </a:solidFill>
                  <a:latin typeface="Cambria" panose="02040503050406030204" pitchFamily="18" charset="0"/>
                  <a:ea typeface="Verdana" pitchFamily="34" charset="0"/>
                  <a:cs typeface="Verdana" pitchFamily="34" charset="0"/>
                </a:rPr>
                <a:t>Student  Template</a:t>
              </a:r>
            </a:p>
            <a:p>
              <a:pPr>
                <a:defRPr/>
              </a:pPr>
              <a:endParaRPr lang="en-US" sz="2100" dirty="0">
                <a:solidFill>
                  <a:schemeClr val="tx1"/>
                </a:solidFill>
                <a:latin typeface="Cambria" panose="02040503050406030204" pitchFamily="18" charset="0"/>
                <a:ea typeface="Verdana" pitchFamily="34" charset="0"/>
                <a:cs typeface="Verdana" pitchFamily="34" charset="0"/>
              </a:endParaRPr>
            </a:p>
            <a:p>
              <a:pPr marL="342900" indent="-342900">
                <a:buFont typeface="Arial" panose="020B0604020202020204" pitchFamily="34" charset="0"/>
                <a:buChar char="•"/>
              </a:pPr>
              <a:r>
                <a:rPr lang="en-US" sz="24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2400" dirty="0">
                  <a:latin typeface="Cambria" panose="02040503050406030204" pitchFamily="18" charset="0"/>
                </a:rPr>
                <a:t>If  students are designated as 1305/1306 without known district use 999999999. </a:t>
              </a:r>
            </a:p>
            <a:p>
              <a:pPr lvl="2"/>
              <a:endParaRPr lang="en-US" sz="2400" dirty="0">
                <a:latin typeface="Cambria" panose="02040503050406030204" pitchFamily="18" charset="0"/>
              </a:endParaRPr>
            </a:p>
            <a:p>
              <a:pPr marL="342900" lvl="2" indent="-342900">
                <a:buFont typeface="Arial" panose="020B0604020202020204" pitchFamily="34" charset="0"/>
                <a:buChar char="•"/>
              </a:pPr>
              <a:r>
                <a:rPr lang="en-US" sz="24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2400" dirty="0">
                  <a:latin typeface="Cambria" panose="02040503050406030204" pitchFamily="18" charset="0"/>
                </a:rPr>
                <a:t>If the District of Residence does not have a school within the student’s grade level, use 0000. </a:t>
              </a:r>
            </a:p>
            <a:p>
              <a:pPr marL="342900" indent="-342900">
                <a:buFont typeface="Arial" panose="020B0604020202020204" pitchFamily="34" charset="0"/>
                <a:buChar char="•"/>
              </a:pPr>
              <a:endParaRPr lang="en-US" sz="2100" dirty="0">
                <a:solidFill>
                  <a:schemeClr val="tx1"/>
                </a:solidFill>
                <a:latin typeface="Cambria" panose="02040503050406030204" pitchFamily="18" charset="0"/>
                <a:ea typeface="Verdana" pitchFamily="34" charset="0"/>
                <a:cs typeface="Verdana" pitchFamily="34" charset="0"/>
              </a:endParaRPr>
            </a:p>
          </p:txBody>
        </p:sp>
      </p:grpSp>
      <p:sp>
        <p:nvSpPr>
          <p:cNvPr id="12" name="TextBox 4"/>
          <p:cNvSpPr txBox="1">
            <a:spLocks noChangeArrowheads="1"/>
          </p:cNvSpPr>
          <p:nvPr/>
        </p:nvSpPr>
        <p:spPr bwMode="auto">
          <a:xfrm>
            <a:off x="508000" y="1143000"/>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217E7B6A-112F-4F57-8AE9-9002B7CD5E07}"/>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District and Location Codes of Residence</a:t>
            </a:r>
          </a:p>
        </p:txBody>
      </p:sp>
    </p:spTree>
    <p:extLst>
      <p:ext uri="{BB962C8B-B14F-4D97-AF65-F5344CB8AC3E}">
        <p14:creationId xmlns:p14="http://schemas.microsoft.com/office/powerpoint/2010/main" val="3214194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2"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3150" y="61563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3" name="Slide Number Placeholder 1"/>
          <p:cNvSpPr>
            <a:spLocks noGrp="1"/>
          </p:cNvSpPr>
          <p:nvPr>
            <p:ph type="sldNum" sz="quarter" idx="12"/>
          </p:nvPr>
        </p:nvSpPr>
        <p:spPr>
          <a:xfrm>
            <a:off x="8534400" y="6477000"/>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B1A835A-6571-4FA3-AD6D-D850A5959A61}" type="slidenum">
              <a:rPr lang="en-US" altLang="en-US" sz="1400" smtClean="0"/>
              <a:pPr>
                <a:spcBef>
                  <a:spcPct val="0"/>
                </a:spcBef>
                <a:buFontTx/>
                <a:buNone/>
              </a:pPr>
              <a:t>21</a:t>
            </a:fld>
            <a:endParaRPr lang="en-US" altLang="en-US" sz="1400" dirty="0"/>
          </a:p>
        </p:txBody>
      </p:sp>
      <p:sp>
        <p:nvSpPr>
          <p:cNvPr id="7" name="TextBox 4" descr="Special Case: The IU is responsible for the students in the IU classroom housed outside the IU even if that IU classroom is in a district building. The district should only be uploading its own students. &#10;The IU classroom will use the labels sent to the IU.  If there are no labels, the students booklets will have to be hand bubbled.  The IU classroom students should be bubbled with the AUN of the sending district of residence school. &#10;"/>
          <p:cNvSpPr txBox="1">
            <a:spLocks noChangeArrowheads="1"/>
          </p:cNvSpPr>
          <p:nvPr/>
        </p:nvSpPr>
        <p:spPr bwMode="auto">
          <a:xfrm>
            <a:off x="381000" y="1122254"/>
            <a:ext cx="8305800" cy="5109091"/>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Intermediate Unit (IU) Classroom in a District Building</a:t>
            </a:r>
          </a:p>
          <a:p>
            <a:pPr eaLnBrk="1" hangingPunct="1">
              <a:defRPr/>
            </a:pPr>
            <a:endParaRPr lang="en-US" sz="2000" u="sng" dirty="0">
              <a:latin typeface="Cambria" panose="02040503050406030204" pitchFamily="18" charset="0"/>
              <a:ea typeface="Verdana" pitchFamily="34" charset="0"/>
              <a:cs typeface="Arial" panose="020B0604020202020204" pitchFamily="34" charset="0"/>
            </a:endParaRPr>
          </a:p>
          <a:p>
            <a:pPr marL="342900" indent="-342900">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The IU classroom in a district building is responsible for uploading its students’  data.</a:t>
            </a:r>
          </a:p>
          <a:p>
            <a:pPr>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A district should upload only the students it is educating at the school and district. </a:t>
            </a:r>
          </a:p>
          <a:p>
            <a:pPr eaLnBrk="1" hangingPunct="1">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eaLnBrk="1" hangingPunct="1">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An IU classroom housed in a district building must use the IU’s labels or hand bubble booklets.</a:t>
            </a:r>
          </a:p>
          <a:p>
            <a:pPr marL="342900" indent="-342900" eaLnBrk="1" hangingPunct="1">
              <a:buFont typeface="Arial" panose="020B0604020202020204" pitchFamily="34" charset="0"/>
              <a:buChar char="•"/>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eaLnBrk="1" hangingPunct="1">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It’s important that the IU labels bubble the student’s correct district of residence. The district of residence may not always be the AUN where the student is being educated; it should be the AUN of the sending district of residence. </a:t>
            </a:r>
          </a:p>
          <a:p>
            <a:pPr eaLnBrk="1" hangingPunct="1">
              <a:defRPr/>
            </a:pPr>
            <a:endParaRPr lang="en-US" sz="2000" dirty="0">
              <a:latin typeface="Cambria" panose="02040503050406030204" pitchFamily="18" charset="0"/>
              <a:ea typeface="Verdana" pitchFamily="34" charset="0"/>
              <a:cs typeface="Arial" panose="020B0604020202020204" pitchFamily="34" charset="0"/>
            </a:endParaRPr>
          </a:p>
          <a:p>
            <a:pPr eaLnBrk="1" hangingPunct="1">
              <a:defRPr/>
            </a:pPr>
            <a:endParaRPr lang="en-US" sz="600" u="sng" dirty="0">
              <a:latin typeface="Cambria" panose="02040503050406030204" pitchFamily="18" charset="0"/>
              <a:ea typeface="Verdana" pitchFamily="34" charset="0"/>
              <a:cs typeface="Arial" panose="020B0604020202020204"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83CED9FC-1B9E-4E21-83C4-E5B0AED867A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IU Classroom in other LEA</a:t>
            </a:r>
          </a:p>
        </p:txBody>
      </p:sp>
    </p:spTree>
    <p:extLst>
      <p:ext uri="{BB962C8B-B14F-4D97-AF65-F5344CB8AC3E}">
        <p14:creationId xmlns:p14="http://schemas.microsoft.com/office/powerpoint/2010/main" val="129153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22</a:t>
            </a:fld>
            <a:endParaRPr lang="en-US" altLang="en-US" sz="1200" dirty="0">
              <a:latin typeface="Verdana" pitchFamily="34" charset="0"/>
              <a:ea typeface="Verdana" pitchFamily="34" charset="0"/>
              <a:cs typeface="Verdana" pitchFamily="34" charset="0"/>
            </a:endParaRPr>
          </a:p>
        </p:txBody>
      </p:sp>
      <p:graphicFrame>
        <p:nvGraphicFramePr>
          <p:cNvPr id="2" name="Diagram 1" descr="Now, let’s take a look at the deduplication business rules after the internal snapshot. &#10;"/>
          <p:cNvGraphicFramePr/>
          <p:nvPr>
            <p:extLst>
              <p:ext uri="{D42A27DB-BD31-4B8C-83A1-F6EECF244321}">
                <p14:modId xmlns:p14="http://schemas.microsoft.com/office/powerpoint/2010/main" val="1826681712"/>
              </p:ext>
            </p:extLst>
          </p:nvPr>
        </p:nvGraphicFramePr>
        <p:xfrm>
          <a:off x="525082" y="1452314"/>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4"/>
            <a:ext cx="48768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Business Rules</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1282294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23</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a:t>
            </a:r>
            <a:endParaRPr lang="en-US" sz="600" u="sng"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10;&#10;If the student is reported at…one or more occupational CTC and an LEA of any other type,&#10;The record submitted by…the other LEA will be used.&#10;&#10;If the student is reported at…one comprehensive CTC and a school district or charter school, &#10;The record submitted by…the comprehensive CTC will be used.&#10;&#10;If the student is reported at…one IU and one or more other LEA types, &#10;The record submitted by…the IU will be used.&#10;&#10;If the student is reported at…one charter school and one or more school districts,&#10;The record submitted by…the charter school will be used.&#10;&#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45557107"/>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24</a:t>
            </a:fld>
            <a:endParaRPr lang="en-US" altLang="en-US" sz="1400" dirty="0"/>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10" name="Table 9" descr="If the student is reported at…one approved private school and one or more school district(s), career technical center(s), or charter school(s), &#10;The record submitted by…the approved private school will be used.&#10;&#10;If the student is reported at…one private residential rehabilitation institution and one or more LEAs,&#10;The record submitted by…the private residential rehabilitation institution will be used.&#10;&#10;If the student is reported at…multiple school districts, &#10;Then... If field 1 equals field 217, that LEA’s record will be used.  If both LEA’s have field 1 equal to field 217, then the district with the latest LEA entry date will be used.&#10;&#10;If the student is reported at…multiple charter schools, &#10;Then... If field 1 equals field 217, that LEA’s record will be used.  If both LEA’s have field 1 equal to field 217, then the charter school with the latest LEA entry date will be used.&#10;&#10;Note: Because all students in grades 3-8 must be assessed, if only an “I” value in field 212 is found, the student will still be sent to the testing vendor and a precode label will be generated according to deduplication rules.  &#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2643118146"/>
              </p:ext>
            </p:extLst>
          </p:nvPr>
        </p:nvGraphicFramePr>
        <p:xfrm>
          <a:off x="498021" y="1416322"/>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
        <p:nvSpPr>
          <p:cNvPr id="3" name="TextBox 2">
            <a:extLst>
              <a:ext uri="{FF2B5EF4-FFF2-40B4-BE49-F238E27FC236}">
                <a16:creationId xmlns:a16="http://schemas.microsoft.com/office/drawing/2014/main" id="{96D12D6F-4663-45B0-94E2-F9EC1E2269BB}"/>
              </a:ext>
            </a:extLst>
          </p:cNvPr>
          <p:cNvSpPr txBox="1"/>
          <p:nvPr/>
        </p:nvSpPr>
        <p:spPr>
          <a:xfrm>
            <a:off x="685800" y="4800600"/>
            <a:ext cx="7772400" cy="923330"/>
          </a:xfrm>
          <a:prstGeom prst="rect">
            <a:avLst/>
          </a:prstGeom>
          <a:noFill/>
        </p:spPr>
        <p:txBody>
          <a:bodyPr wrap="square" rtlCol="0">
            <a:spAutoFit/>
          </a:bodyPr>
          <a:lstStyle/>
          <a:p>
            <a:pPr marL="171450" indent="-171450">
              <a:spcBef>
                <a:spcPts val="0"/>
              </a:spcBef>
              <a:buFont typeface="Arial" panose="020B0604020202020204" pitchFamily="34" charset="0"/>
              <a:buChar char="•"/>
            </a:pPr>
            <a:r>
              <a:rPr lang="en-US" dirty="0">
                <a:latin typeface="Cambria" panose="02040503050406030204" pitchFamily="18" charset="0"/>
              </a:rPr>
              <a:t>Note: Because all students in grades 3-8 must be assessed, if only an “I” value in field 212 is found, the student will still be sent to the testing vendor and a </a:t>
            </a:r>
            <a:r>
              <a:rPr lang="en-US" dirty="0" err="1">
                <a:latin typeface="Cambria" panose="02040503050406030204" pitchFamily="18" charset="0"/>
              </a:rPr>
              <a:t>precode</a:t>
            </a:r>
            <a:r>
              <a:rPr lang="en-US" dirty="0">
                <a:latin typeface="Cambria" panose="02040503050406030204" pitchFamily="18" charset="0"/>
              </a:rPr>
              <a:t> label will be generated according to deduplication rules.  </a:t>
            </a:r>
          </a:p>
        </p:txBody>
      </p:sp>
    </p:spTree>
    <p:extLst>
      <p:ext uri="{BB962C8B-B14F-4D97-AF65-F5344CB8AC3E}">
        <p14:creationId xmlns:p14="http://schemas.microsoft.com/office/powerpoint/2010/main" val="19734808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25</a:t>
            </a:fld>
            <a:endParaRPr lang="en-US" altLang="en-US" sz="1200" dirty="0">
              <a:latin typeface="Verdana" pitchFamily="34" charset="0"/>
              <a:ea typeface="Verdana" pitchFamily="34" charset="0"/>
              <a:cs typeface="Verdana" pitchFamily="34" charset="0"/>
            </a:endParaRPr>
          </a:p>
        </p:txBody>
      </p:sp>
      <p:graphicFrame>
        <p:nvGraphicFramePr>
          <p:cNvPr id="2" name="Diagram 1" descr="Lastly, we would like to discuss the PIMS reports that are produced as a result of the data that you, as the LEA, submit to PIMS.  &#10;"/>
          <p:cNvGraphicFramePr/>
          <p:nvPr>
            <p:extLst>
              <p:ext uri="{D42A27DB-BD31-4B8C-83A1-F6EECF244321}">
                <p14:modId xmlns:p14="http://schemas.microsoft.com/office/powerpoint/2010/main" val="3931882338"/>
              </p:ext>
            </p:extLst>
          </p:nvPr>
        </p:nvGraphicFramePr>
        <p:xfrm>
          <a:off x="457200" y="1396999"/>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5"/>
            <a:ext cx="4572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Reports </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12822943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26</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PSSA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0" i="0" u="sng"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2" name="Table 1">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4032475899"/>
              </p:ext>
            </p:extLst>
          </p:nvPr>
        </p:nvGraphicFramePr>
        <p:xfrm>
          <a:off x="558800" y="1719391"/>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400" b="0" dirty="0">
                          <a:solidFill>
                            <a:srgbClr val="336699"/>
                          </a:solidFill>
                          <a:effectLst/>
                          <a:latin typeface="Cambria" panose="02040503050406030204" pitchFamily="18" charset="0"/>
                        </a:rPr>
                        <a:t>\</a:t>
                      </a:r>
                      <a:r>
                        <a:rPr lang="en-US" sz="1400" b="0" dirty="0">
                          <a:solidFill>
                            <a:srgbClr val="0000CC"/>
                          </a:solidFill>
                          <a:effectLst/>
                          <a:latin typeface="Cambria" panose="02040503050406030204" pitchFamily="18" charset="0"/>
                          <a:hlinkClick r:id="rId5"/>
                        </a:rPr>
                        <a:t>Public Folders</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6"/>
                        </a:rPr>
                        <a:t>eScholar Framework for Cognos - Production</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7"/>
                        </a:rPr>
                        <a:t>PSSA/Keystone</a:t>
                      </a:r>
                      <a:r>
                        <a:rPr lang="en-US" sz="1400" b="0" dirty="0">
                          <a:solidFill>
                            <a:srgbClr val="0000CC"/>
                          </a:solidFill>
                          <a:effectLst/>
                          <a:latin typeface="Cambria" panose="02040503050406030204" pitchFamily="18" charset="0"/>
                        </a:rPr>
                        <a:t> ‎&gt; </a:t>
                      </a:r>
                      <a:r>
                        <a:rPr lang="en-US" sz="1400" b="1" dirty="0">
                          <a:solidFill>
                            <a:srgbClr val="336699"/>
                          </a:solidFill>
                          <a:effectLst/>
                          <a:highlight>
                            <a:srgbClr val="FFFF00"/>
                          </a:highlight>
                          <a:latin typeface="Cambria" panose="02040503050406030204" pitchFamily="18" charset="0"/>
                        </a:rPr>
                        <a:t>Presnap</a:t>
                      </a:r>
                      <a:r>
                        <a:rPr lang="en-US" sz="1400" b="0" dirty="0">
                          <a:solidFill>
                            <a:srgbClr val="336699"/>
                          </a:solidFill>
                          <a:effectLst/>
                          <a:highlight>
                            <a:srgbClr val="FFFF00"/>
                          </a:highligh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4" name="TextBox 3" descr="These presnapshot reports reflect data loaded into Production. They should be run prior to the internal snapshot date.  &#10;~ The Enrollment PRESNAP Subgroup Comparison Report compares all subgroup data from previous year to current year based on the dates selected. &#10;~Run the Keystone/PSSA warnings- Duplicate students reported at other LEAs report to identify students reported at multiple LEAs.&#10;~Keystone/PSSA warnings-Reporting District and District of Residence Differ report should be reviewed for accuracy. &#10;~The Keystone/PSSA warnings-Students at location quad 9- no labels report will display the students who will not receive labels due to the data submitted. &#10;~The Presnap Assessment Subgroup comparison_PSSA Precode report displays like an ACS based on your precode data prior to the internal snapshot being taken.  &#10;&#10;">
            <a:extLst>
              <a:ext uri="{FF2B5EF4-FFF2-40B4-BE49-F238E27FC236}">
                <a16:creationId xmlns:a16="http://schemas.microsoft.com/office/drawing/2014/main" id="{D9A9E9FD-1DDE-4AAB-A691-FEE9DF8C68B9}"/>
              </a:ext>
            </a:extLst>
          </p:cNvPr>
          <p:cNvSpPr txBox="1"/>
          <p:nvPr/>
        </p:nvSpPr>
        <p:spPr>
          <a:xfrm>
            <a:off x="508000" y="2397711"/>
            <a:ext cx="8191938" cy="2585323"/>
          </a:xfrm>
          <a:prstGeom prst="rect">
            <a:avLst/>
          </a:prstGeom>
          <a:noFill/>
        </p:spPr>
        <p:txBody>
          <a:bodyPr wrap="square" rtlCol="0">
            <a:spAutoFit/>
          </a:bodyPr>
          <a:lstStyle/>
          <a:p>
            <a:r>
              <a:rPr lang="en-US" dirty="0">
                <a:latin typeface="Cambria" panose="02040503050406030204" pitchFamily="18" charset="0"/>
              </a:rPr>
              <a:t>Enrollment PRESNAP Subgroup Comparison Report</a:t>
            </a:r>
          </a:p>
          <a:p>
            <a:endParaRPr lang="en-US" dirty="0">
              <a:latin typeface="Cambria" panose="02040503050406030204" pitchFamily="18" charset="0"/>
            </a:endParaRPr>
          </a:p>
          <a:p>
            <a:r>
              <a:rPr lang="en-US" dirty="0">
                <a:latin typeface="Cambria" panose="02040503050406030204" pitchFamily="18" charset="0"/>
              </a:rPr>
              <a:t>Keystone/PSSA warnings- Duplicate students reported at other LEAs</a:t>
            </a:r>
          </a:p>
          <a:p>
            <a:endParaRPr lang="en-US" dirty="0">
              <a:latin typeface="Cambria" panose="02040503050406030204" pitchFamily="18" charset="0"/>
            </a:endParaRPr>
          </a:p>
          <a:p>
            <a:r>
              <a:rPr lang="en-US" dirty="0">
                <a:latin typeface="Cambria" panose="02040503050406030204" pitchFamily="18" charset="0"/>
              </a:rPr>
              <a:t>Keystone/PSSA warnings-Reporting District and District of Residence Differ</a:t>
            </a:r>
          </a:p>
          <a:p>
            <a:endParaRPr lang="en-US" dirty="0">
              <a:latin typeface="Cambria" panose="02040503050406030204" pitchFamily="18" charset="0"/>
            </a:endParaRPr>
          </a:p>
          <a:p>
            <a:r>
              <a:rPr lang="en-US" dirty="0">
                <a:latin typeface="Cambria" panose="02040503050406030204" pitchFamily="18" charset="0"/>
              </a:rPr>
              <a:t>Keystone/PSSA warnings-Students at location 9999- no labels</a:t>
            </a:r>
          </a:p>
          <a:p>
            <a:endParaRPr lang="en-US" dirty="0">
              <a:latin typeface="Cambria" panose="02040503050406030204" pitchFamily="18" charset="0"/>
            </a:endParaRPr>
          </a:p>
          <a:p>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comparison_PSSA</a:t>
            </a:r>
            <a:r>
              <a:rPr lang="en-US" dirty="0">
                <a:latin typeface="Cambria" panose="02040503050406030204" pitchFamily="18" charset="0"/>
              </a:rPr>
              <a:t> </a:t>
            </a:r>
            <a:r>
              <a:rPr lang="en-US" dirty="0" err="1">
                <a:latin typeface="Cambria" panose="02040503050406030204" pitchFamily="18" charset="0"/>
              </a:rPr>
              <a:t>Precode</a:t>
            </a:r>
            <a:endParaRPr lang="en-US" dirty="0">
              <a:latin typeface="Cambria" panose="02040503050406030204" pitchFamily="18" charset="0"/>
            </a:endParaRPr>
          </a:p>
        </p:txBody>
      </p:sp>
    </p:spTree>
    <p:extLst>
      <p:ext uri="{BB962C8B-B14F-4D97-AF65-F5344CB8AC3E}">
        <p14:creationId xmlns:p14="http://schemas.microsoft.com/office/powerpoint/2010/main" val="4270152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27</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PSSA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ChangeArrowheads="1"/>
          </p:cNvSpPr>
          <p:nvPr/>
        </p:nvSpPr>
        <p:spPr bwMode="auto">
          <a:xfrm>
            <a:off x="482600" y="4486711"/>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Dates needed to run PIMS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4" name="Table 3" descr="Flow to get to Snapshot PIMS Reports">
            <a:extLst>
              <a:ext uri="{FF2B5EF4-FFF2-40B4-BE49-F238E27FC236}">
                <a16:creationId xmlns:a16="http://schemas.microsoft.com/office/drawing/2014/main" id="{AFF7A1C0-3CDF-4316-BB89-461717EE8888}"/>
              </a:ext>
            </a:extLst>
          </p:cNvPr>
          <p:cNvGraphicFramePr>
            <a:graphicFrameLocks noGrp="1"/>
          </p:cNvGraphicFramePr>
          <p:nvPr>
            <p:extLst>
              <p:ext uri="{D42A27DB-BD31-4B8C-83A1-F6EECF244321}">
                <p14:modId xmlns:p14="http://schemas.microsoft.com/office/powerpoint/2010/main" val="3513813963"/>
              </p:ext>
            </p:extLst>
          </p:nvPr>
        </p:nvGraphicFramePr>
        <p:xfrm>
          <a:off x="577631" y="1706880"/>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4"/>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5"/>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&gt;</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5" name="TextBox 4">
            <a:extLst>
              <a:ext uri="{FF2B5EF4-FFF2-40B4-BE49-F238E27FC236}">
                <a16:creationId xmlns:a16="http://schemas.microsoft.com/office/drawing/2014/main" id="{D5859A37-BA52-45EA-AF0B-E10176835D75}"/>
              </a:ext>
            </a:extLst>
          </p:cNvPr>
          <p:cNvSpPr txBox="1"/>
          <p:nvPr/>
        </p:nvSpPr>
        <p:spPr>
          <a:xfrm>
            <a:off x="508000" y="4948376"/>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
        <p:nvSpPr>
          <p:cNvPr id="15" name="TextBox 4">
            <a:extLst>
              <a:ext uri="{FF2B5EF4-FFF2-40B4-BE49-F238E27FC236}">
                <a16:creationId xmlns:a16="http://schemas.microsoft.com/office/drawing/2014/main" id="{BEE3CC37-271C-44CC-8E2A-ECA99C8F6FF6}"/>
              </a:ext>
            </a:extLst>
          </p:cNvPr>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Snapshot Reports</a:t>
            </a:r>
          </a:p>
        </p:txBody>
      </p:sp>
      <p:sp>
        <p:nvSpPr>
          <p:cNvPr id="16" name="TextBox 15" descr="All presnapshot reports should be run and verified prior to the internal snapshot. The following snapshot reports reflect data that was included in the internal snapshot.&#10;&#10;The Enrollment Snapshot Subgroup Comparison report compares all subgroup data from previous year to current year based on the dates selected.&#10;The Duplicate Students Reported- Detail- With Other LEA report will display students who were reported by multiple LEAs.  This report can assist with troubleshooting students who may have been removed by the deduplication process.  &#10;The LEA will have to run, verify, and submit the PSSA Assessment Subgroup ACS for precodes.  Please be sure to select the correct internal snapshot date when running this ACS.&#10;&#10;&#10;Please reference the Elementary/Secondary Data collection calendar for prior year and current year dates to utilize when running any Presnap or Snapshot reports.&#10;">
            <a:extLst>
              <a:ext uri="{FF2B5EF4-FFF2-40B4-BE49-F238E27FC236}">
                <a16:creationId xmlns:a16="http://schemas.microsoft.com/office/drawing/2014/main" id="{EA2A74E8-155D-48D2-B61C-C3466D6284D9}"/>
              </a:ext>
            </a:extLst>
          </p:cNvPr>
          <p:cNvSpPr txBox="1"/>
          <p:nvPr/>
        </p:nvSpPr>
        <p:spPr>
          <a:xfrm>
            <a:off x="508000" y="1828800"/>
            <a:ext cx="7228730" cy="1938992"/>
          </a:xfrm>
          <a:prstGeom prst="rect">
            <a:avLst/>
          </a:prstGeom>
          <a:noFill/>
        </p:spPr>
        <p:txBody>
          <a:bodyPr wrap="square" rtlCol="0">
            <a:spAutoFit/>
          </a:bodyPr>
          <a:lstStyle/>
          <a:p>
            <a:br>
              <a:rPr lang="en-US" sz="2000" dirty="0">
                <a:latin typeface="Cambria" panose="02040503050406030204" pitchFamily="18" charset="0"/>
              </a:rPr>
            </a:br>
            <a:r>
              <a:rPr lang="en-US" sz="2000" dirty="0">
                <a:latin typeface="Cambria" panose="02040503050406030204" pitchFamily="18" charset="0"/>
              </a:rPr>
              <a:t>Enrollment Snapshot Subgroup Comparison Report</a:t>
            </a:r>
          </a:p>
          <a:p>
            <a:endParaRPr lang="en-US" sz="2000" dirty="0">
              <a:latin typeface="Cambria" panose="02040503050406030204" pitchFamily="18" charset="0"/>
            </a:endParaRPr>
          </a:p>
          <a:p>
            <a:r>
              <a:rPr lang="en-US" sz="2000" dirty="0">
                <a:latin typeface="Cambria" panose="02040503050406030204" pitchFamily="18" charset="0"/>
              </a:rPr>
              <a:t>Duplicate Students Reported - Details - With Other LEA</a:t>
            </a:r>
          </a:p>
          <a:p>
            <a:endParaRPr lang="en-US" sz="2000" dirty="0">
              <a:latin typeface="Cambria" panose="02040503050406030204" pitchFamily="18" charset="0"/>
            </a:endParaRPr>
          </a:p>
          <a:p>
            <a:r>
              <a:rPr lang="en-US" sz="2000" dirty="0">
                <a:latin typeface="Cambria" panose="02040503050406030204" pitchFamily="18" charset="0"/>
              </a:rPr>
              <a:t>PSSA Assessment Subgroup ACS – </a:t>
            </a:r>
            <a:r>
              <a:rPr lang="en-US" sz="2000" dirty="0" err="1">
                <a:latin typeface="Cambria" panose="02040503050406030204" pitchFamily="18" charset="0"/>
              </a:rPr>
              <a:t>Precodes</a:t>
            </a:r>
            <a:endParaRPr lang="en-US" sz="2000" dirty="0">
              <a:latin typeface="Cambria" panose="02040503050406030204" pitchFamily="18" charset="0"/>
            </a:endParaRPr>
          </a:p>
        </p:txBody>
      </p:sp>
    </p:spTree>
    <p:extLst>
      <p:ext uri="{BB962C8B-B14F-4D97-AF65-F5344CB8AC3E}">
        <p14:creationId xmlns:p14="http://schemas.microsoft.com/office/powerpoint/2010/main" val="696136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28</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Resources: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 </a:t>
            </a: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29</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219200"/>
            <a:ext cx="4114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812407483"/>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200868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0133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2">
            <a:extLst>
              <a:ext uri="{FF2B5EF4-FFF2-40B4-BE49-F238E27FC236}">
                <a16:creationId xmlns:a16="http://schemas.microsoft.com/office/drawing/2014/main" id="{0682C58E-2136-4359-B098-5CF28D803FED}"/>
              </a:ext>
            </a:extLst>
          </p:cNvPr>
          <p:cNvSpPr>
            <a:spLocks noGrp="1"/>
          </p:cNvSpPr>
          <p:nvPr>
            <p:ph type="ctrTitle"/>
          </p:nvPr>
        </p:nvSpPr>
        <p:spPr>
          <a:xfrm>
            <a:off x="-4324350" y="2667000"/>
            <a:ext cx="4076699" cy="1239335"/>
          </a:xfrm>
        </p:spPr>
        <p:txBody>
          <a:bodyPr>
            <a:normAutofit/>
          </a:bodyPr>
          <a:lstStyle/>
          <a:p>
            <a:r>
              <a:rPr lang="en-US" sz="1000" dirty="0"/>
              <a:t>Who Submits Data </a:t>
            </a:r>
          </a:p>
        </p:txBody>
      </p:sp>
      <p:sp>
        <p:nvSpPr>
          <p:cNvPr id="3076" name="Slide Number Placeholder 3"/>
          <p:cNvSpPr>
            <a:spLocks noGrp="1"/>
          </p:cNvSpPr>
          <p:nvPr>
            <p:ph type="sldNum" sz="quarter" idx="12"/>
          </p:nvPr>
        </p:nvSpPr>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fld id="{CEE88B83-00D3-4650-9D1F-E8C0784B92F4}" type="slidenum">
              <a:rPr lang="en-US" altLang="en-US" smtClean="0"/>
              <a:pPr/>
              <a:t>3</a:t>
            </a:fld>
            <a:endParaRPr lang="en-US" altLang="en-US" dirty="0"/>
          </a:p>
        </p:txBody>
      </p:sp>
      <p:sp>
        <p:nvSpPr>
          <p:cNvPr id="8" name="TextBox 17"/>
          <p:cNvSpPr txBox="1">
            <a:spLocks noChangeArrowheads="1"/>
          </p:cNvSpPr>
          <p:nvPr/>
        </p:nvSpPr>
        <p:spPr bwMode="auto">
          <a:xfrm>
            <a:off x="831850" y="440356"/>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10" name="Slide Number Placeholder 3">
            <a:extLst>
              <a:ext uri="{FF2B5EF4-FFF2-40B4-BE49-F238E27FC236}">
                <a16:creationId xmlns:a16="http://schemas.microsoft.com/office/drawing/2014/main" id="{E84230E6-AB1F-47B0-A8C5-853DF79CBCF2}"/>
              </a:ext>
            </a:extLst>
          </p:cNvPr>
          <p:cNvSpPr txBox="1">
            <a:spLocks/>
          </p:cNvSpPr>
          <p:nvPr/>
        </p:nvSpPr>
        <p:spPr>
          <a:xfrm>
            <a:off x="8686800" y="5562600"/>
            <a:ext cx="304800" cy="307975"/>
          </a:xfrm>
          <a:prstGeom prst="rect">
            <a:avLst/>
          </a:prstGeom>
          <a:noFill/>
        </p:spPr>
        <p:txBody>
          <a:bodyPr vert="horz" lIns="91440" tIns="45720" rIns="91440" bIns="45720" rtlCol="0" anchor="ctr"/>
          <a:lstStyle>
            <a:defPPr>
              <a:defRPr lang="en-US"/>
            </a:defPPr>
            <a:lvl1pPr algn="r" rtl="0" eaLnBrk="0" fontAlgn="base" hangingPunct="0">
              <a:spcBef>
                <a:spcPct val="20000"/>
              </a:spcBef>
              <a:spcAft>
                <a:spcPct val="0"/>
              </a:spcAft>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Arial" charset="0"/>
                <a:ea typeface="+mn-ea"/>
                <a:cs typeface="+mn-cs"/>
              </a:defRPr>
            </a:lvl5pPr>
            <a:lvl6pPr marL="25146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6pPr>
            <a:lvl7pPr marL="29718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7pPr>
            <a:lvl8pPr marL="34290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8pPr>
            <a:lvl9pPr marL="3886200" indent="-228600" algn="l" defTabSz="914400" rtl="0" eaLnBrk="0" fontAlgn="base" latinLnBrk="0" hangingPunct="0">
              <a:spcBef>
                <a:spcPct val="20000"/>
              </a:spcBef>
              <a:spcAft>
                <a:spcPct val="0"/>
              </a:spcAft>
              <a:buChar char="»"/>
              <a:defRPr sz="2000" kern="1200">
                <a:solidFill>
                  <a:schemeClr val="tx1"/>
                </a:solidFill>
                <a:latin typeface="Arial" charset="0"/>
                <a:ea typeface="+mn-ea"/>
                <a:cs typeface="+mn-cs"/>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3</a:t>
            </a:fld>
            <a:endParaRPr lang="en-US" altLang="en-US" sz="1200" dirty="0">
              <a:latin typeface="Verdana" pitchFamily="34" charset="0"/>
              <a:ea typeface="Verdana" pitchFamily="34" charset="0"/>
              <a:cs typeface="Verdana" pitchFamily="34" charset="0"/>
            </a:endParaRPr>
          </a:p>
        </p:txBody>
      </p:sp>
      <p:graphicFrame>
        <p:nvGraphicFramePr>
          <p:cNvPr id="11" name="Diagram 10" descr="Who submits data to PIMS? &#10;Any entity providing educational services is an “Educating LEA”. Educating LEAs include SDs, CS, IUs, CTCs, PRRI, APS and SJCI. LEAs are responsible for ensuring that all students in grades 3-8 for whom the entity is providing educational services are assessed. Student demographic information is required for all students testing. &#10;To prevent hand bubbling information on answer booklets LEAs must submit this data via PIMS to allow for the production of precode labels and setting up test sessions. &#10;">
            <a:extLst>
              <a:ext uri="{FF2B5EF4-FFF2-40B4-BE49-F238E27FC236}">
                <a16:creationId xmlns:a16="http://schemas.microsoft.com/office/drawing/2014/main" id="{D2F3A5BC-ECCC-4553-A017-2B77F2E281C9}"/>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687048675"/>
              </p:ext>
            </p:extLst>
          </p:nvPr>
        </p:nvGraphicFramePr>
        <p:xfrm>
          <a:off x="1054100" y="1447800"/>
          <a:ext cx="7239000" cy="326072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2" name="Rounded Rectangular Callout 3">
            <a:extLst>
              <a:ext uri="{FF2B5EF4-FFF2-40B4-BE49-F238E27FC236}">
                <a16:creationId xmlns:a16="http://schemas.microsoft.com/office/drawing/2014/main" id="{3146E4CE-684A-4CE2-B601-B55847F956B9}"/>
              </a:ext>
              <a:ext uri="{C183D7F6-B498-43B3-948B-1728B52AA6E4}">
                <adec:decorative xmlns:adec="http://schemas.microsoft.com/office/drawing/2017/decorative" val="1"/>
              </a:ext>
            </a:extLst>
          </p:cNvPr>
          <p:cNvSpPr/>
          <p:nvPr/>
        </p:nvSpPr>
        <p:spPr>
          <a:xfrm rot="10800000">
            <a:off x="457200" y="4113977"/>
            <a:ext cx="3733800" cy="1448622"/>
          </a:xfrm>
          <a:prstGeom prst="wedgeRoundRectCallout">
            <a:avLst>
              <a:gd name="adj1" fmla="val 9488"/>
              <a:gd name="adj2" fmla="val 62500"/>
              <a:gd name="adj3" fmla="val 16667"/>
            </a:avLst>
          </a:prstGeom>
          <a:no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DFF41DF6-5382-43E3-B43E-C6990960FE68}"/>
              </a:ext>
            </a:extLst>
          </p:cNvPr>
          <p:cNvSpPr txBox="1"/>
          <p:nvPr/>
        </p:nvSpPr>
        <p:spPr>
          <a:xfrm>
            <a:off x="711199" y="4238123"/>
            <a:ext cx="3225800" cy="1200329"/>
          </a:xfrm>
          <a:prstGeom prst="rect">
            <a:avLst/>
          </a:prstGeom>
          <a:noFill/>
        </p:spPr>
        <p:txBody>
          <a:bodyPr wrap="square" rtlCol="0">
            <a:spAutoFit/>
          </a:bodyPr>
          <a:lstStyle/>
          <a:p>
            <a:pPr algn="ctr"/>
            <a:r>
              <a:rPr lang="en-US" sz="1200" dirty="0"/>
              <a:t>School Districts, Charter Schools, Intermediate Units (IU), Career and Technical Centers (CTC), Private Residential Rehabilitation Institutions (PRRI), Approved Private Schools (APS), State Juvenile and Corrections Institutions (SJCI). </a:t>
            </a:r>
          </a:p>
        </p:txBody>
      </p:sp>
      <p:sp>
        <p:nvSpPr>
          <p:cNvPr id="14" name="TextBox 13">
            <a:extLst>
              <a:ext uri="{FF2B5EF4-FFF2-40B4-BE49-F238E27FC236}">
                <a16:creationId xmlns:a16="http://schemas.microsoft.com/office/drawing/2014/main" id="{041815FB-96D5-43E5-807C-13AC0E6B44AA}"/>
              </a:ext>
            </a:extLst>
          </p:cNvPr>
          <p:cNvSpPr txBox="1"/>
          <p:nvPr/>
        </p:nvSpPr>
        <p:spPr>
          <a:xfrm>
            <a:off x="622663" y="1419548"/>
            <a:ext cx="5943600" cy="461665"/>
          </a:xfrm>
          <a:prstGeom prst="rect">
            <a:avLst/>
          </a:prstGeom>
          <a:noFill/>
        </p:spPr>
        <p:txBody>
          <a:bodyPr wrap="square" rtlCol="0">
            <a:spAutoFit/>
          </a:bodyPr>
          <a:lstStyle/>
          <a:p>
            <a:r>
              <a:rPr lang="en-US" sz="2400" u="sng" dirty="0">
                <a:latin typeface="Cambria" panose="02040503050406030204" pitchFamily="18" charset="0"/>
              </a:rPr>
              <a:t>Who Submits Data to PIMS?</a:t>
            </a:r>
          </a:p>
        </p:txBody>
      </p:sp>
    </p:spTree>
    <p:extLst>
      <p:ext uri="{BB962C8B-B14F-4D97-AF65-F5344CB8AC3E}">
        <p14:creationId xmlns:p14="http://schemas.microsoft.com/office/powerpoint/2010/main" val="3520728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30</a:t>
            </a:fld>
            <a:endParaRPr lang="en-US" altLang="en-US" sz="1200" dirty="0">
              <a:latin typeface="Verdana" pitchFamily="34" charset="0"/>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PSSA</a:t>
            </a:r>
            <a:r>
              <a:rPr lang="en-US" altLang="en-US" sz="2000" i="1" dirty="0">
                <a:latin typeface="Cambria" panose="02040503050406030204" pitchFamily="18" charset="0"/>
                <a:ea typeface="Verdana" pitchFamily="34" charset="0"/>
                <a:cs typeface="Verdana" pitchFamily="34" charset="0"/>
              </a:rPr>
              <a:t> Exams-</a:t>
            </a:r>
            <a:r>
              <a:rPr lang="en-US" altLang="en-US" sz="2000" i="1" dirty="0" err="1">
                <a:latin typeface="Cambria" panose="02040503050406030204" pitchFamily="18" charset="0"/>
                <a:ea typeface="Verdana" pitchFamily="34" charset="0"/>
                <a:cs typeface="Verdana" pitchFamily="34" charset="0"/>
              </a:rPr>
              <a:t>Precodes</a:t>
            </a:r>
            <a:r>
              <a:rPr lang="en-US" altLang="en-US" sz="2000" i="1" dirty="0">
                <a:latin typeface="Cambria" panose="02040503050406030204" pitchFamily="18" charset="0"/>
                <a:ea typeface="Verdana" pitchFamily="34" charset="0"/>
                <a:cs typeface="Verdana" pitchFamily="34" charset="0"/>
              </a:rPr>
              <a:t>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337279"/>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1563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4</a:t>
            </a:fld>
            <a:endParaRPr lang="en-US" altLang="en-US" sz="1200" dirty="0">
              <a:latin typeface="Verdana" pitchFamily="34" charset="0"/>
              <a:ea typeface="Verdana" pitchFamily="34" charset="0"/>
              <a:cs typeface="Verdana" pitchFamily="34" charset="0"/>
            </a:endParaRPr>
          </a:p>
        </p:txBody>
      </p:sp>
      <p:sp>
        <p:nvSpPr>
          <p:cNvPr id="2" name="Title 1"/>
          <p:cNvSpPr>
            <a:spLocks noGrp="1"/>
          </p:cNvSpPr>
          <p:nvPr>
            <p:ph type="title" idx="4294967295"/>
          </p:nvPr>
        </p:nvSpPr>
        <p:spPr>
          <a:xfrm>
            <a:off x="487680" y="1191567"/>
            <a:ext cx="1350050" cy="461665"/>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Timeline</a:t>
            </a:r>
          </a:p>
        </p:txBody>
      </p:sp>
      <p:graphicFrame>
        <p:nvGraphicFramePr>
          <p:cNvPr id="3" name="Diagram 2" descr="Timeline:&#10;It is important to work with your SIS vendor to make sure they can deliver the data required for these PSSA Precode internal snapshots. &#10;PDE highly recommends that LEAs use the sandbox as a tool in order to test data against the DQE rules. This is intended to save the LEA time when uploading the data to PIMS production.&#10;We strongly encourage LEAs to update data in the sandbox ahead of time, but want to be clear that you must successfully load the data to PIMS production in order for student data to be included when the snapshot is pulled.&#10;LEAs who wait until the last day to upload data may encounter problems and not be able to meet the deadline. Since there is no extensions for internal snapshots, if LEAs are unable to submit data for the upload, they will have to hand-bubble all student booklets. &#10;&#10;The deadline for submitting data for the PSSA internal snapshot collections are located on the Elementary-Secondary Data Collection Calendar listed on the PIMS website. &#10;PIMS will shut down temporarily to take the internal snapshot. &#10;Any data updated after the snapshot date will not be available in the testing vendor’s system.  &#10;Because this is an internal snapshot, the data is frozen in time and extensions cannot be granted. &#10;"/>
          <p:cNvGraphicFramePr/>
          <p:nvPr>
            <p:extLst>
              <p:ext uri="{D42A27DB-BD31-4B8C-83A1-F6EECF244321}">
                <p14:modId xmlns:p14="http://schemas.microsoft.com/office/powerpoint/2010/main" val="2921645997"/>
              </p:ext>
            </p:extLst>
          </p:nvPr>
        </p:nvGraphicFramePr>
        <p:xfrm>
          <a:off x="587374" y="1653233"/>
          <a:ext cx="8023225" cy="44427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Tree>
    <p:extLst>
      <p:ext uri="{BB962C8B-B14F-4D97-AF65-F5344CB8AC3E}">
        <p14:creationId xmlns:p14="http://schemas.microsoft.com/office/powerpoint/2010/main" val="3316603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5</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PSSA Exams and upload them for this internal snapshot. &#10;&#10;These students should be coded with valid value ‘B’ or “N” for PSSA in field 212. This data is sent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
          <p:cNvGrpSpPr/>
          <p:nvPr/>
        </p:nvGrpSpPr>
        <p:grpSpPr>
          <a:xfrm>
            <a:off x="457200" y="1447069"/>
            <a:ext cx="8182301" cy="4825535"/>
            <a:chOff x="457200" y="1341567"/>
            <a:chExt cx="8182301"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grades 3-8 who are taking a PSSA</a:t>
              </a:r>
              <a:r>
                <a:rPr lang="en-US" sz="2000" dirty="0">
                  <a:latin typeface="Cambria" panose="02040503050406030204" pitchFamily="18" charset="0"/>
                </a:rPr>
                <a:t> exam </a:t>
              </a:r>
              <a:r>
                <a:rPr lang="en-US" sz="2000" kern="1200" dirty="0">
                  <a:latin typeface="Cambria" panose="02040503050406030204" pitchFamily="18" charset="0"/>
                </a:rPr>
                <a:t>in this internal snapshot</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Update Field 212: PSSA/ PASA Assessment on the student template. </a:t>
              </a:r>
            </a:p>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 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1" y="4452508"/>
              <a:ext cx="6477000" cy="1827662"/>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b="1" dirty="0">
                  <a:solidFill>
                    <a:srgbClr val="FF0000"/>
                  </a:solidFill>
                  <a:latin typeface="Cambria" panose="02040503050406030204" pitchFamily="18" charset="0"/>
                </a:rPr>
                <a:t>without errors </a:t>
              </a:r>
              <a:r>
                <a:rPr lang="en-US" sz="2000" b="1"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a:p>
              <a:pPr marL="228600" lvl="1" indent="-228600" defTabSz="889000">
                <a:lnSpc>
                  <a:spcPct val="90000"/>
                </a:lnSpc>
                <a:spcAft>
                  <a:spcPct val="15000"/>
                </a:spcAft>
                <a:buChar char="••"/>
              </a:pPr>
              <a:r>
                <a:rPr lang="en-US" sz="2000" dirty="0">
                  <a:latin typeface="Cambria" panose="02040503050406030204" pitchFamily="18" charset="0"/>
                </a:rPr>
                <a:t>There will be no extensions.</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3616400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This is the Assessment and Accountability Data Flow. This is a complex process and we will discuss it in smaller sections. &#10;&#10;It is beneficial to understand this complex process because it shows how the assessment data that begins with the EEs submitting data to PIMS ends with accountability reporting.&#10;&#10;Numbers 1-6 describe the Precodes and Testing Process, while numbers 7-10 deal with accountability.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C183D7F6-B498-43B3-948B-1728B52AA6E4}">
                <adec:decorative xmlns:adec="http://schemas.microsoft.com/office/drawing/2017/decorative" val="1"/>
              </a:ext>
            </a:extLst>
          </p:cNvPr>
          <p:cNvCxnSpPr/>
          <p:nvPr/>
        </p:nvCxnSpPr>
        <p:spPr>
          <a:xfrm flipV="1">
            <a:off x="617894" y="2422525"/>
            <a:ext cx="0" cy="1070802"/>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22" name="TextBox 21" descr="This is the Precode PSSA Data Flow. It is a complex process and we will discuss it in smaller sections. &#10;&#10;It is beneficial to understand this process because it shows how the assessment data, that begins with the LEA submitting data to PIMS, become precode labels and testing booklets for your LEA.&#10;"/>
          <p:cNvSpPr txBox="1"/>
          <p:nvPr/>
        </p:nvSpPr>
        <p:spPr>
          <a:xfrm>
            <a:off x="685505" y="2722752"/>
            <a:ext cx="1456810" cy="461665"/>
          </a:xfrm>
          <a:prstGeom prst="rect">
            <a:avLst/>
          </a:prstGeom>
          <a:noFill/>
        </p:spPr>
        <p:txBody>
          <a:bodyPr wrap="square" rtlCol="0">
            <a:spAutoFit/>
          </a:bodyPr>
          <a:lstStyle/>
          <a:p>
            <a:r>
              <a:rPr lang="en-US" sz="1200" b="1" dirty="0">
                <a:solidFill>
                  <a:srgbClr val="FF0000"/>
                </a:solidFill>
                <a:latin typeface="Cambria" panose="02040503050406030204" pitchFamily="18" charset="0"/>
              </a:rPr>
              <a:t>1. LEA submits data to PIMS </a:t>
            </a:r>
          </a:p>
        </p:txBody>
      </p:sp>
      <p:sp>
        <p:nvSpPr>
          <p:cNvPr id="17" name="TextBox 16">
            <a:extLst>
              <a:ext uri="{C183D7F6-B498-43B3-948B-1728B52AA6E4}">
                <adec:decorative xmlns:adec="http://schemas.microsoft.com/office/drawing/2017/decorative" val="1"/>
              </a:ext>
            </a:extLst>
          </p:cNvPr>
          <p:cNvSpPr txBox="1"/>
          <p:nvPr/>
        </p:nvSpPr>
        <p:spPr>
          <a:xfrm>
            <a:off x="2138686" y="2339599"/>
            <a:ext cx="1832008" cy="692497"/>
          </a:xfrm>
          <a:prstGeom prst="rect">
            <a:avLst/>
          </a:prstGeom>
          <a:noFill/>
        </p:spPr>
        <p:txBody>
          <a:bodyPr wrap="square" rtlCol="0">
            <a:spAutoFit/>
          </a:bodyPr>
          <a:lstStyle/>
          <a:p>
            <a:pPr algn="ctr"/>
            <a:r>
              <a:rPr lang="en-US" sz="1300" b="1" dirty="0">
                <a:solidFill>
                  <a:schemeClr val="accent1">
                    <a:lumMod val="75000"/>
                  </a:schemeClr>
                </a:solidFill>
                <a:latin typeface="Cambria" panose="02040503050406030204" pitchFamily="18" charset="0"/>
              </a:rPr>
              <a:t>2. PIMS data submitted to the testing vendor</a:t>
            </a:r>
          </a:p>
        </p:txBody>
      </p:sp>
      <p:cxnSp>
        <p:nvCxnSpPr>
          <p:cNvPr id="26" name="Straight Arrow Connector 25">
            <a:extLst>
              <a:ext uri="{C183D7F6-B498-43B3-948B-1728B52AA6E4}">
                <adec:decorative xmlns:adec="http://schemas.microsoft.com/office/drawing/2017/decorative" val="1"/>
              </a:ext>
            </a:extLst>
          </p:cNvPr>
          <p:cNvCxnSpPr/>
          <p:nvPr/>
        </p:nvCxnSpPr>
        <p:spPr>
          <a:xfrm>
            <a:off x="2143330" y="4264993"/>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079" name="TextBox 3078">
            <a:extLst>
              <a:ext uri="{C183D7F6-B498-43B3-948B-1728B52AA6E4}">
                <adec:decorative xmlns:adec="http://schemas.microsoft.com/office/drawing/2017/decorative" val="1"/>
              </a:ext>
            </a:extLst>
          </p:cNvPr>
          <p:cNvSpPr txBox="1"/>
          <p:nvPr/>
        </p:nvSpPr>
        <p:spPr>
          <a:xfrm>
            <a:off x="2065694" y="3288128"/>
            <a:ext cx="2472462" cy="492443"/>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3. Identifies mode (online vs paper/pencil)</a:t>
            </a:r>
          </a:p>
        </p:txBody>
      </p:sp>
      <p:sp>
        <p:nvSpPr>
          <p:cNvPr id="3080" name="TextBox 3079">
            <a:extLst>
              <a:ext uri="{C183D7F6-B498-43B3-948B-1728B52AA6E4}">
                <adec:decorative xmlns:adec="http://schemas.microsoft.com/office/drawing/2017/decorative" val="1"/>
              </a:ext>
            </a:extLst>
          </p:cNvPr>
          <p:cNvSpPr txBox="1"/>
          <p:nvPr/>
        </p:nvSpPr>
        <p:spPr>
          <a:xfrm>
            <a:off x="2168439" y="4398727"/>
            <a:ext cx="2419371" cy="292388"/>
          </a:xfrm>
          <a:prstGeom prst="rect">
            <a:avLst/>
          </a:prstGeom>
          <a:noFill/>
        </p:spPr>
        <p:txBody>
          <a:bodyPr wrap="square" rtlCol="0">
            <a:spAutoFit/>
          </a:bodyPr>
          <a:lstStyle>
            <a:defPPr>
              <a:defRPr lang="en-US"/>
            </a:defPPr>
            <a:lvl1pPr>
              <a:defRPr sz="1400">
                <a:solidFill>
                  <a:srgbClr val="FF6600"/>
                </a:solidFill>
              </a:defRPr>
            </a:lvl1pPr>
          </a:lstStyle>
          <a:p>
            <a:pPr algn="ctr"/>
            <a:r>
              <a:rPr lang="en-US" sz="1300" b="1" dirty="0">
                <a:latin typeface="Cambria" panose="02040503050406030204" pitchFamily="18" charset="0"/>
              </a:rPr>
              <a:t>5. Sends booklets &amp; labels</a:t>
            </a:r>
          </a:p>
        </p:txBody>
      </p:sp>
      <p:sp>
        <p:nvSpPr>
          <p:cNvPr id="3081" name="TextBox 3080">
            <a:extLst>
              <a:ext uri="{C183D7F6-B498-43B3-948B-1728B52AA6E4}">
                <adec:decorative xmlns:adec="http://schemas.microsoft.com/office/drawing/2017/decorative" val="1"/>
              </a:ext>
            </a:extLst>
          </p:cNvPr>
          <p:cNvSpPr txBox="1"/>
          <p:nvPr/>
        </p:nvSpPr>
        <p:spPr>
          <a:xfrm>
            <a:off x="2050668" y="4923022"/>
            <a:ext cx="2296407"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6. Returns test materials</a:t>
            </a:r>
          </a:p>
        </p:txBody>
      </p:sp>
      <p:sp>
        <p:nvSpPr>
          <p:cNvPr id="6" name="Can 5">
            <a:extLst>
              <a:ext uri="{C183D7F6-B498-43B3-948B-1728B52AA6E4}">
                <adec:decorative xmlns:adec="http://schemas.microsoft.com/office/drawing/2017/decorative" val="1"/>
              </a:ext>
            </a:extLst>
          </p:cNvPr>
          <p:cNvSpPr/>
          <p:nvPr/>
        </p:nvSpPr>
        <p:spPr>
          <a:xfrm>
            <a:off x="4632919" y="2093902"/>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12" name="Can 11">
            <a:extLst>
              <a:ext uri="{C183D7F6-B498-43B3-948B-1728B52AA6E4}">
                <adec:decorative xmlns:adec="http://schemas.microsoft.com/office/drawing/2017/decorative" val="1"/>
              </a:ext>
            </a:extLst>
          </p:cNvPr>
          <p:cNvSpPr/>
          <p:nvPr/>
        </p:nvSpPr>
        <p:spPr>
          <a:xfrm>
            <a:off x="533400" y="1203324"/>
            <a:ext cx="1529620" cy="1293139"/>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Pennsylvania Information Management System (PIMS)</a:t>
            </a:r>
          </a:p>
        </p:txBody>
      </p:sp>
      <p:sp>
        <p:nvSpPr>
          <p:cNvPr id="14" name="Cube 13">
            <a:extLst>
              <a:ext uri="{C183D7F6-B498-43B3-948B-1728B52AA6E4}">
                <adec:decorative xmlns:adec="http://schemas.microsoft.com/office/drawing/2017/decorative" val="1"/>
              </a:ext>
            </a:extLst>
          </p:cNvPr>
          <p:cNvSpPr/>
          <p:nvPr/>
        </p:nvSpPr>
        <p:spPr>
          <a:xfrm>
            <a:off x="533401"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31" name="Straight Arrow Connector 30">
            <a:extLst>
              <a:ext uri="{C183D7F6-B498-43B3-948B-1728B52AA6E4}">
                <adec:decorative xmlns:adec="http://schemas.microsoft.com/office/drawing/2017/decorative" val="1"/>
              </a:ext>
            </a:extLst>
          </p:cNvPr>
          <p:cNvCxnSpPr/>
          <p:nvPr/>
        </p:nvCxnSpPr>
        <p:spPr>
          <a:xfrm>
            <a:off x="2127288" y="5297830"/>
            <a:ext cx="2501491"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4" name="Slide Number Placeholder 3">
            <a:extLst>
              <a:ext uri="{C183D7F6-B498-43B3-948B-1728B52AA6E4}">
                <adec:decorative xmlns:adec="http://schemas.microsoft.com/office/drawing/2017/decorative" val="1"/>
              </a:ext>
            </a:extLst>
          </p:cNvPr>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cxnSp>
        <p:nvCxnSpPr>
          <p:cNvPr id="13" name="Straight Arrow Connector 12">
            <a:extLst>
              <a:ext uri="{C183D7F6-B498-43B3-948B-1728B52AA6E4}">
                <adec:decorative xmlns:adec="http://schemas.microsoft.com/office/drawing/2017/decorative" val="1"/>
              </a:ext>
            </a:extLst>
          </p:cNvPr>
          <p:cNvCxnSpPr/>
          <p:nvPr/>
        </p:nvCxnSpPr>
        <p:spPr>
          <a:xfrm>
            <a:off x="617894" y="3493327"/>
            <a:ext cx="279400" cy="0"/>
          </a:xfrm>
          <a:prstGeom prst="straightConnector1">
            <a:avLst/>
          </a:prstGeom>
          <a:ln w="38100"/>
        </p:spPr>
        <p:style>
          <a:lnRef idx="1">
            <a:schemeClr val="accent2"/>
          </a:lnRef>
          <a:fillRef idx="0">
            <a:schemeClr val="accent2"/>
          </a:fillRef>
          <a:effectRef idx="0">
            <a:schemeClr val="accent2"/>
          </a:effectRef>
          <a:fontRef idx="minor">
            <a:schemeClr val="tx1"/>
          </a:fontRef>
        </p:style>
      </p:cxnSp>
      <p:cxnSp>
        <p:nvCxnSpPr>
          <p:cNvPr id="3109" name="Elbow Connector 3108">
            <a:extLst>
              <a:ext uri="{C183D7F6-B498-43B3-948B-1728B52AA6E4}">
                <adec:decorative xmlns:adec="http://schemas.microsoft.com/office/drawing/2017/decorative" val="1"/>
              </a:ext>
            </a:extLst>
          </p:cNvPr>
          <p:cNvCxnSpPr/>
          <p:nvPr/>
        </p:nvCxnSpPr>
        <p:spPr>
          <a:xfrm>
            <a:off x="2063020" y="2277272"/>
            <a:ext cx="2580785" cy="678653"/>
          </a:xfrm>
          <a:prstGeom prst="bentConnector3">
            <a:avLst>
              <a:gd name="adj1" fmla="val 79807"/>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C183D7F6-B498-43B3-948B-1728B52AA6E4}">
                <adec:decorative xmlns:adec="http://schemas.microsoft.com/office/drawing/2017/decorative" val="1"/>
              </a:ext>
            </a:extLst>
          </p:cNvPr>
          <p:cNvCxnSpPr/>
          <p:nvPr/>
        </p:nvCxnSpPr>
        <p:spPr>
          <a:xfrm flipH="1">
            <a:off x="2123469" y="4784725"/>
            <a:ext cx="2475669"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37" name="TextBox 36">
            <a:extLst>
              <a:ext uri="{C183D7F6-B498-43B3-948B-1728B52AA6E4}">
                <adec:decorative xmlns:adec="http://schemas.microsoft.com/office/drawing/2017/decorative" val="1"/>
              </a:ext>
            </a:extLst>
          </p:cNvPr>
          <p:cNvSpPr txBox="1"/>
          <p:nvPr/>
        </p:nvSpPr>
        <p:spPr>
          <a:xfrm>
            <a:off x="2127288" y="3870325"/>
            <a:ext cx="2472462"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4. Sets up Test Sessions</a:t>
            </a:r>
          </a:p>
        </p:txBody>
      </p:sp>
      <p:cxnSp>
        <p:nvCxnSpPr>
          <p:cNvPr id="38" name="Straight Arrow Connector 37">
            <a:extLst>
              <a:ext uri="{C183D7F6-B498-43B3-948B-1728B52AA6E4}">
                <adec:decorative xmlns:adec="http://schemas.microsoft.com/office/drawing/2017/decorative" val="1"/>
              </a:ext>
            </a:extLst>
          </p:cNvPr>
          <p:cNvCxnSpPr/>
          <p:nvPr/>
        </p:nvCxnSpPr>
        <p:spPr>
          <a:xfrm>
            <a:off x="2141894" y="3780571"/>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6"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PSSA Data Flow</a:t>
            </a:r>
          </a:p>
        </p:txBody>
      </p:sp>
      <p:sp>
        <p:nvSpPr>
          <p:cNvPr id="2" name="Title 1">
            <a:extLst>
              <a:ext uri="{FF2B5EF4-FFF2-40B4-BE49-F238E27FC236}">
                <a16:creationId xmlns:a16="http://schemas.microsoft.com/office/drawing/2014/main" id="{C803928C-B917-4D91-A050-9E1771D8F1A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PSSA Data Flow</a:t>
            </a:r>
          </a:p>
        </p:txBody>
      </p:sp>
    </p:spTree>
    <p:extLst>
      <p:ext uri="{BB962C8B-B14F-4D97-AF65-F5344CB8AC3E}">
        <p14:creationId xmlns:p14="http://schemas.microsoft.com/office/powerpoint/2010/main" val="2243243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We begin with the Educating Entity submitting data to PIMS using the Student, School Enrollment and Programs Fact templates as you see in #1. &#10;&#10;Then in #2, PIMS takes an internal snapshot of the statewide data set and sends a file to DRC. This file is uploaded into DRC’s eDIRECT system.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PSSA Data Flow</a:t>
            </a:r>
          </a:p>
        </p:txBody>
      </p:sp>
      <p:sp>
        <p:nvSpPr>
          <p:cNvPr id="34" name="Slide Number Placeholder 3">
            <a:extLst>
              <a:ext uri="{C183D7F6-B498-43B3-948B-1728B52AA6E4}">
                <adec:decorative xmlns:adec="http://schemas.microsoft.com/office/drawing/2017/decorative" val="1"/>
              </a:ext>
            </a:extLst>
          </p:cNvPr>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cxnSp>
        <p:nvCxnSpPr>
          <p:cNvPr id="41" name="Straight Arrow Connector 40">
            <a:extLst>
              <a:ext uri="{FF2B5EF4-FFF2-40B4-BE49-F238E27FC236}">
                <a16:creationId xmlns:a16="http://schemas.microsoft.com/office/drawing/2014/main" id="{D381C885-6EFA-416F-A5C1-0AA6FFDD9D63}"/>
              </a:ext>
              <a:ext uri="{C183D7F6-B498-43B3-948B-1728B52AA6E4}">
                <adec:decorative xmlns:adec="http://schemas.microsoft.com/office/drawing/2017/decorative" val="1"/>
              </a:ext>
            </a:extLst>
          </p:cNvPr>
          <p:cNvCxnSpPr/>
          <p:nvPr/>
        </p:nvCxnSpPr>
        <p:spPr>
          <a:xfrm flipV="1">
            <a:off x="617894" y="2422525"/>
            <a:ext cx="0" cy="1070802"/>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42" name="TextBox 41">
            <a:extLst>
              <a:ext uri="{FF2B5EF4-FFF2-40B4-BE49-F238E27FC236}">
                <a16:creationId xmlns:a16="http://schemas.microsoft.com/office/drawing/2014/main" id="{E423097E-C52E-4491-9A4C-35ED1312D978}"/>
              </a:ext>
              <a:ext uri="{C183D7F6-B498-43B3-948B-1728B52AA6E4}">
                <adec:decorative xmlns:adec="http://schemas.microsoft.com/office/drawing/2017/decorative" val="1"/>
              </a:ext>
            </a:extLst>
          </p:cNvPr>
          <p:cNvSpPr txBox="1"/>
          <p:nvPr/>
        </p:nvSpPr>
        <p:spPr>
          <a:xfrm>
            <a:off x="685505" y="2722752"/>
            <a:ext cx="1456810" cy="461665"/>
          </a:xfrm>
          <a:prstGeom prst="rect">
            <a:avLst/>
          </a:prstGeom>
          <a:noFill/>
        </p:spPr>
        <p:txBody>
          <a:bodyPr wrap="square" rtlCol="0">
            <a:spAutoFit/>
          </a:bodyPr>
          <a:lstStyle/>
          <a:p>
            <a:r>
              <a:rPr lang="en-US" sz="1200" b="1" dirty="0">
                <a:solidFill>
                  <a:srgbClr val="FF0000"/>
                </a:solidFill>
                <a:latin typeface="Cambria" panose="02040503050406030204" pitchFamily="18" charset="0"/>
              </a:rPr>
              <a:t>1. LEA submits data to PIMS </a:t>
            </a:r>
          </a:p>
        </p:txBody>
      </p:sp>
      <p:sp>
        <p:nvSpPr>
          <p:cNvPr id="44" name="TextBox 43">
            <a:extLst>
              <a:ext uri="{FF2B5EF4-FFF2-40B4-BE49-F238E27FC236}">
                <a16:creationId xmlns:a16="http://schemas.microsoft.com/office/drawing/2014/main" id="{E3EE26CB-0AA4-488D-92D0-A4A5619969C0}"/>
              </a:ext>
              <a:ext uri="{C183D7F6-B498-43B3-948B-1728B52AA6E4}">
                <adec:decorative xmlns:adec="http://schemas.microsoft.com/office/drawing/2017/decorative" val="1"/>
              </a:ext>
            </a:extLst>
          </p:cNvPr>
          <p:cNvSpPr txBox="1"/>
          <p:nvPr/>
        </p:nvSpPr>
        <p:spPr>
          <a:xfrm>
            <a:off x="2138686" y="2339599"/>
            <a:ext cx="1832008" cy="692497"/>
          </a:xfrm>
          <a:prstGeom prst="rect">
            <a:avLst/>
          </a:prstGeom>
          <a:noFill/>
        </p:spPr>
        <p:txBody>
          <a:bodyPr wrap="square" rtlCol="0">
            <a:spAutoFit/>
          </a:bodyPr>
          <a:lstStyle/>
          <a:p>
            <a:pPr algn="ctr"/>
            <a:r>
              <a:rPr lang="en-US" sz="1300" b="1" dirty="0">
                <a:solidFill>
                  <a:schemeClr val="accent1">
                    <a:lumMod val="75000"/>
                  </a:schemeClr>
                </a:solidFill>
                <a:latin typeface="Cambria" panose="02040503050406030204" pitchFamily="18" charset="0"/>
              </a:rPr>
              <a:t>2. PIMS data submitted to the testing vendor</a:t>
            </a:r>
          </a:p>
        </p:txBody>
      </p:sp>
      <p:sp>
        <p:nvSpPr>
          <p:cNvPr id="45" name="Can 5">
            <a:extLst>
              <a:ext uri="{FF2B5EF4-FFF2-40B4-BE49-F238E27FC236}">
                <a16:creationId xmlns:a16="http://schemas.microsoft.com/office/drawing/2014/main" id="{B7C2A8D6-C700-49C3-9FA5-CB6688B41911}"/>
              </a:ext>
              <a:ext uri="{C183D7F6-B498-43B3-948B-1728B52AA6E4}">
                <adec:decorative xmlns:adec="http://schemas.microsoft.com/office/drawing/2017/decorative" val="1"/>
              </a:ext>
            </a:extLst>
          </p:cNvPr>
          <p:cNvSpPr/>
          <p:nvPr/>
        </p:nvSpPr>
        <p:spPr>
          <a:xfrm>
            <a:off x="4643805" y="2015036"/>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46" name="Can 11" descr="We begin with the LEA submitting data to PIMS using the Student and School Enrollment templates as you see in step #1. &#10;&#10;Then in step #2, PIMS takes an internal snapshot of the statewide data set and sends a file to the testing vendor. This file is uploaded into DRC’s eDIRECT system. &#10;&#10;&#10;Then in step #2, PIMS takes an internal snapshot of the statewide data set and sends a file to the testing vendor. This file is uploaded into DRC’s eDIRECT system. &#10;">
            <a:extLst>
              <a:ext uri="{FF2B5EF4-FFF2-40B4-BE49-F238E27FC236}">
                <a16:creationId xmlns:a16="http://schemas.microsoft.com/office/drawing/2014/main" id="{188959DF-6CE4-41AC-8436-DD189F58191E}"/>
              </a:ext>
              <a:ext uri="{C183D7F6-B498-43B3-948B-1728B52AA6E4}">
                <adec:decorative xmlns:adec="http://schemas.microsoft.com/office/drawing/2017/decorative" val="0"/>
              </a:ext>
            </a:extLst>
          </p:cNvPr>
          <p:cNvSpPr/>
          <p:nvPr/>
        </p:nvSpPr>
        <p:spPr>
          <a:xfrm>
            <a:off x="533400" y="1203324"/>
            <a:ext cx="1529620" cy="1293139"/>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Pennsylvania Information Management System (PIMS)</a:t>
            </a:r>
          </a:p>
        </p:txBody>
      </p:sp>
      <p:sp>
        <p:nvSpPr>
          <p:cNvPr id="48" name="Cube 47">
            <a:extLst>
              <a:ext uri="{FF2B5EF4-FFF2-40B4-BE49-F238E27FC236}">
                <a16:creationId xmlns:a16="http://schemas.microsoft.com/office/drawing/2014/main" id="{8E8BF316-2D51-4F71-8831-CC0741E6A1FB}"/>
              </a:ext>
              <a:ext uri="{C183D7F6-B498-43B3-948B-1728B52AA6E4}">
                <adec:decorative xmlns:adec="http://schemas.microsoft.com/office/drawing/2017/decorative" val="1"/>
              </a:ext>
            </a:extLst>
          </p:cNvPr>
          <p:cNvSpPr/>
          <p:nvPr/>
        </p:nvSpPr>
        <p:spPr>
          <a:xfrm>
            <a:off x="528315"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49" name="Elbow Connector 3108">
            <a:extLst>
              <a:ext uri="{FF2B5EF4-FFF2-40B4-BE49-F238E27FC236}">
                <a16:creationId xmlns:a16="http://schemas.microsoft.com/office/drawing/2014/main" id="{0D9221B0-2195-47D2-B6B5-E468CE73F0C5}"/>
              </a:ext>
              <a:ext uri="{C183D7F6-B498-43B3-948B-1728B52AA6E4}">
                <adec:decorative xmlns:adec="http://schemas.microsoft.com/office/drawing/2017/decorative" val="1"/>
              </a:ext>
            </a:extLst>
          </p:cNvPr>
          <p:cNvCxnSpPr/>
          <p:nvPr/>
        </p:nvCxnSpPr>
        <p:spPr>
          <a:xfrm>
            <a:off x="2063020" y="2277272"/>
            <a:ext cx="2580785" cy="678653"/>
          </a:xfrm>
          <a:prstGeom prst="bentConnector3">
            <a:avLst>
              <a:gd name="adj1" fmla="val 79807"/>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descr="We begin with the LEA submitting data to PIMS using the Student and School Enrollment templates as you see in step #1. &#10;&#10;Then in step #2, PIMS takes an internal snapshot of the statewide data set and sends a file to the testing vendor. This file is uploaded into DRC’s eDIRECT system. ">
            <a:extLst>
              <a:ext uri="{FF2B5EF4-FFF2-40B4-BE49-F238E27FC236}">
                <a16:creationId xmlns:a16="http://schemas.microsoft.com/office/drawing/2014/main" id="{93D53BAD-B062-4195-8A19-6C3F2D130702}"/>
              </a:ext>
            </a:extLst>
          </p:cNvPr>
          <p:cNvCxnSpPr/>
          <p:nvPr/>
        </p:nvCxnSpPr>
        <p:spPr>
          <a:xfrm>
            <a:off x="617894" y="3493327"/>
            <a:ext cx="279400" cy="0"/>
          </a:xfrm>
          <a:prstGeom prst="straightConnector1">
            <a:avLst/>
          </a:prstGeom>
          <a:ln w="38100"/>
        </p:spPr>
        <p:style>
          <a:lnRef idx="1">
            <a:schemeClr val="accent2"/>
          </a:lnRef>
          <a:fillRef idx="0">
            <a:schemeClr val="accent2"/>
          </a:fillRef>
          <a:effectRef idx="0">
            <a:schemeClr val="accent2"/>
          </a:effectRef>
          <a:fontRef idx="minor">
            <a:schemeClr val="tx1"/>
          </a:fontRef>
        </p:style>
      </p:cxnSp>
      <p:sp>
        <p:nvSpPr>
          <p:cNvPr id="2" name="Title 1">
            <a:extLst>
              <a:ext uri="{FF2B5EF4-FFF2-40B4-BE49-F238E27FC236}">
                <a16:creationId xmlns:a16="http://schemas.microsoft.com/office/drawing/2014/main" id="{BF7D3C9F-2558-4BA9-A0D6-666219041363}"/>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PSSA Data Flow 1</a:t>
            </a:r>
          </a:p>
        </p:txBody>
      </p:sp>
    </p:spTree>
    <p:extLst>
      <p:ext uri="{BB962C8B-B14F-4D97-AF65-F5344CB8AC3E}">
        <p14:creationId xmlns:p14="http://schemas.microsoft.com/office/powerpoint/2010/main" val="3308111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Once the data is loaded into DRC’s eDIRECT system, this next section describes the actions that occur between the Educating Entity and DRC. Although you as the PIMS Administrator are not directly involved with this process, it can have disastrous results if you (PIMS Administrator) have not loaded student data into PIMS correctly.&#10;&#10;In #3, someone from your Educational Entity who is involved with assessments, generally your District Assessment Coordinator or DAC,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from the data you (the PIMS Administrator) provide to PIMS. &#10;&#10;#4 deals with online testers. Students taking the test online must be set up for a test session. Student demographic is required in order for your Assessment Coordinator to set up test sessions. Again, this information is taken from the PIMS information that you as the PIMS Administrator provide to PIMS. If that information has not been submitted to PIMS, your Assessment Coordinator is inputting this one student at a time. &#10;Special Note: Your Assessment Coordinator is responsible for setting up the test sessions. This does not happen automatically. &#10;&#10;Shifting gears and moving to paper/pencil testers, we move to #5 where DRC sends booklets and precode labels to the Educating Entity. &#10;&#10;Next the test is administered and the Educating Entity returns the test materials to DRC as shown in #6. &#10;&#10;DRC then scores the assessments, which then moves us into the next section of this complex process of the Accountability part of this Data Flow Chart.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PSSA Data Flow</a:t>
            </a:r>
          </a:p>
        </p:txBody>
      </p:sp>
      <p:sp>
        <p:nvSpPr>
          <p:cNvPr id="34" name="Slide Number Placeholder 3"/>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8</a:t>
            </a:fld>
            <a:endParaRPr lang="en-US" altLang="en-US" sz="1200" dirty="0">
              <a:latin typeface="Verdana" pitchFamily="34" charset="0"/>
              <a:ea typeface="Verdana" pitchFamily="34" charset="0"/>
              <a:cs typeface="Verdana" pitchFamily="34" charset="0"/>
            </a:endParaRPr>
          </a:p>
        </p:txBody>
      </p:sp>
      <p:cxnSp>
        <p:nvCxnSpPr>
          <p:cNvPr id="46" name="Straight Arrow Connector 45">
            <a:extLst>
              <a:ext uri="{FF2B5EF4-FFF2-40B4-BE49-F238E27FC236}">
                <a16:creationId xmlns:a16="http://schemas.microsoft.com/office/drawing/2014/main" id="{8A0193A8-EBF2-4D47-B14B-795601A2C8C2}"/>
              </a:ext>
              <a:ext uri="{C183D7F6-B498-43B3-948B-1728B52AA6E4}">
                <adec:decorative xmlns:adec="http://schemas.microsoft.com/office/drawing/2017/decorative" val="1"/>
              </a:ext>
            </a:extLst>
          </p:cNvPr>
          <p:cNvCxnSpPr/>
          <p:nvPr/>
        </p:nvCxnSpPr>
        <p:spPr>
          <a:xfrm>
            <a:off x="2143330" y="4264993"/>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8" name="TextBox 47">
            <a:extLst>
              <a:ext uri="{FF2B5EF4-FFF2-40B4-BE49-F238E27FC236}">
                <a16:creationId xmlns:a16="http://schemas.microsoft.com/office/drawing/2014/main" id="{1B89D571-B6D2-49CE-90DE-7527C1BA8C5A}"/>
              </a:ext>
              <a:ext uri="{C183D7F6-B498-43B3-948B-1728B52AA6E4}">
                <adec:decorative xmlns:adec="http://schemas.microsoft.com/office/drawing/2017/decorative" val="1"/>
              </a:ext>
            </a:extLst>
          </p:cNvPr>
          <p:cNvSpPr txBox="1"/>
          <p:nvPr/>
        </p:nvSpPr>
        <p:spPr>
          <a:xfrm>
            <a:off x="2065694" y="3288128"/>
            <a:ext cx="2472462" cy="492443"/>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3. Identifies mode (online vs paper/pencil)</a:t>
            </a:r>
          </a:p>
        </p:txBody>
      </p:sp>
      <p:sp>
        <p:nvSpPr>
          <p:cNvPr id="49" name="TextBox 48">
            <a:extLst>
              <a:ext uri="{FF2B5EF4-FFF2-40B4-BE49-F238E27FC236}">
                <a16:creationId xmlns:a16="http://schemas.microsoft.com/office/drawing/2014/main" id="{4B96145B-5D03-49A5-BE9C-2E478C161A01}"/>
              </a:ext>
              <a:ext uri="{C183D7F6-B498-43B3-948B-1728B52AA6E4}">
                <adec:decorative xmlns:adec="http://schemas.microsoft.com/office/drawing/2017/decorative" val="1"/>
              </a:ext>
            </a:extLst>
          </p:cNvPr>
          <p:cNvSpPr txBox="1"/>
          <p:nvPr/>
        </p:nvSpPr>
        <p:spPr>
          <a:xfrm>
            <a:off x="2168439" y="4398727"/>
            <a:ext cx="2419371" cy="292388"/>
          </a:xfrm>
          <a:prstGeom prst="rect">
            <a:avLst/>
          </a:prstGeom>
          <a:noFill/>
        </p:spPr>
        <p:txBody>
          <a:bodyPr wrap="square" rtlCol="0">
            <a:spAutoFit/>
          </a:bodyPr>
          <a:lstStyle>
            <a:defPPr>
              <a:defRPr lang="en-US"/>
            </a:defPPr>
            <a:lvl1pPr>
              <a:defRPr sz="1400">
                <a:solidFill>
                  <a:srgbClr val="FF6600"/>
                </a:solidFill>
              </a:defRPr>
            </a:lvl1pPr>
          </a:lstStyle>
          <a:p>
            <a:pPr algn="ctr"/>
            <a:r>
              <a:rPr lang="en-US" sz="1300" b="1" dirty="0">
                <a:latin typeface="Cambria" panose="02040503050406030204" pitchFamily="18" charset="0"/>
              </a:rPr>
              <a:t>5. Sends booklets &amp; labels</a:t>
            </a:r>
          </a:p>
        </p:txBody>
      </p:sp>
      <p:sp>
        <p:nvSpPr>
          <p:cNvPr id="50" name="TextBox 49">
            <a:extLst>
              <a:ext uri="{FF2B5EF4-FFF2-40B4-BE49-F238E27FC236}">
                <a16:creationId xmlns:a16="http://schemas.microsoft.com/office/drawing/2014/main" id="{FA0D5C28-8DF2-4D89-B9C9-275063346430}"/>
              </a:ext>
              <a:ext uri="{C183D7F6-B498-43B3-948B-1728B52AA6E4}">
                <adec:decorative xmlns:adec="http://schemas.microsoft.com/office/drawing/2017/decorative" val="1"/>
              </a:ext>
            </a:extLst>
          </p:cNvPr>
          <p:cNvSpPr txBox="1"/>
          <p:nvPr/>
        </p:nvSpPr>
        <p:spPr>
          <a:xfrm>
            <a:off x="2050668" y="4923022"/>
            <a:ext cx="2296407"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6. Returns test materials</a:t>
            </a:r>
          </a:p>
        </p:txBody>
      </p:sp>
      <p:sp>
        <p:nvSpPr>
          <p:cNvPr id="51" name="Can 5">
            <a:extLst>
              <a:ext uri="{FF2B5EF4-FFF2-40B4-BE49-F238E27FC236}">
                <a16:creationId xmlns:a16="http://schemas.microsoft.com/office/drawing/2014/main" id="{AC0EE997-0F36-4A1D-8445-6CFC803252CD}"/>
              </a:ext>
              <a:ext uri="{C183D7F6-B498-43B3-948B-1728B52AA6E4}">
                <adec:decorative xmlns:adec="http://schemas.microsoft.com/office/drawing/2017/decorative" val="1"/>
              </a:ext>
            </a:extLst>
          </p:cNvPr>
          <p:cNvSpPr/>
          <p:nvPr/>
        </p:nvSpPr>
        <p:spPr>
          <a:xfrm>
            <a:off x="4628779" y="2144708"/>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53" name="Cube 52" descr="Once the data is loaded into DRC’s eDIRECT system, this next section describes the actions that occur between the LEA and the testing vendor. Although the PIMS Administrator may not be directly involved with this process, it can have disastrous results if the PIMS Administrator has not uploaded student data into PIMS correctly.&#10;&#10;In step #3, someone from your LEA who is involved with assessments, generally the LEA’s Assessment Coordinator,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directly from the data uploaded to PIMS. &#10;&#10;In step #4 students must be set up in test sessions by the LEA’s Assessment Coordinator for online test takers. This does not happen automatically.  If student data was loaded inaccurately or was missing from the PIMS internal snapshot, the Assessment Coordinator must manually input this data one student at a time. &#10;&#10;In step #5 DRC sends booklets and precode labels based on the information that has been updated by the Assessment Coordinator in DRC.&#10;&#10;Next. In step 6, the test is administered and the LEA returns the test materials to DRC. &#10;&#10;&#10;">
            <a:extLst>
              <a:ext uri="{FF2B5EF4-FFF2-40B4-BE49-F238E27FC236}">
                <a16:creationId xmlns:a16="http://schemas.microsoft.com/office/drawing/2014/main" id="{1D6E6048-A7D5-44E5-A235-A328E48EBF40}"/>
              </a:ext>
            </a:extLst>
          </p:cNvPr>
          <p:cNvSpPr/>
          <p:nvPr/>
        </p:nvSpPr>
        <p:spPr>
          <a:xfrm>
            <a:off x="533401"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54" name="Straight Arrow Connector 53">
            <a:extLst>
              <a:ext uri="{FF2B5EF4-FFF2-40B4-BE49-F238E27FC236}">
                <a16:creationId xmlns:a16="http://schemas.microsoft.com/office/drawing/2014/main" id="{5629D3F9-089E-43D5-BA16-522D1E333FC3}"/>
              </a:ext>
              <a:ext uri="{C183D7F6-B498-43B3-948B-1728B52AA6E4}">
                <adec:decorative xmlns:adec="http://schemas.microsoft.com/office/drawing/2017/decorative" val="1"/>
              </a:ext>
            </a:extLst>
          </p:cNvPr>
          <p:cNvCxnSpPr/>
          <p:nvPr/>
        </p:nvCxnSpPr>
        <p:spPr>
          <a:xfrm>
            <a:off x="2127288" y="5297830"/>
            <a:ext cx="2501491"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7" name="Straight Arrow Connector 56">
            <a:extLst>
              <a:ext uri="{FF2B5EF4-FFF2-40B4-BE49-F238E27FC236}">
                <a16:creationId xmlns:a16="http://schemas.microsoft.com/office/drawing/2014/main" id="{C34EB5F7-D8B2-4B78-BD84-4F8EDDFF4598}"/>
              </a:ext>
              <a:ext uri="{C183D7F6-B498-43B3-948B-1728B52AA6E4}">
                <adec:decorative xmlns:adec="http://schemas.microsoft.com/office/drawing/2017/decorative" val="1"/>
              </a:ext>
            </a:extLst>
          </p:cNvPr>
          <p:cNvCxnSpPr/>
          <p:nvPr/>
        </p:nvCxnSpPr>
        <p:spPr>
          <a:xfrm flipH="1">
            <a:off x="2123469" y="4784725"/>
            <a:ext cx="2475669"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8" name="TextBox 57">
            <a:extLst>
              <a:ext uri="{FF2B5EF4-FFF2-40B4-BE49-F238E27FC236}">
                <a16:creationId xmlns:a16="http://schemas.microsoft.com/office/drawing/2014/main" id="{77FADD57-A575-4184-843C-70571C772FD6}"/>
              </a:ext>
              <a:ext uri="{C183D7F6-B498-43B3-948B-1728B52AA6E4}">
                <adec:decorative xmlns:adec="http://schemas.microsoft.com/office/drawing/2017/decorative" val="1"/>
              </a:ext>
            </a:extLst>
          </p:cNvPr>
          <p:cNvSpPr txBox="1"/>
          <p:nvPr/>
        </p:nvSpPr>
        <p:spPr>
          <a:xfrm>
            <a:off x="2127288" y="3810000"/>
            <a:ext cx="2472462" cy="492443"/>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4. Sets up Test Sessions for online testers</a:t>
            </a:r>
          </a:p>
        </p:txBody>
      </p:sp>
      <p:cxnSp>
        <p:nvCxnSpPr>
          <p:cNvPr id="59" name="Straight Arrow Connector 58">
            <a:extLst>
              <a:ext uri="{FF2B5EF4-FFF2-40B4-BE49-F238E27FC236}">
                <a16:creationId xmlns:a16="http://schemas.microsoft.com/office/drawing/2014/main" id="{A6A30B9F-5E0B-4C78-BFF1-9CCEA5B43FE7}"/>
              </a:ext>
              <a:ext uri="{C183D7F6-B498-43B3-948B-1728B52AA6E4}">
                <adec:decorative xmlns:adec="http://schemas.microsoft.com/office/drawing/2017/decorative" val="1"/>
              </a:ext>
            </a:extLst>
          </p:cNvPr>
          <p:cNvCxnSpPr/>
          <p:nvPr/>
        </p:nvCxnSpPr>
        <p:spPr>
          <a:xfrm>
            <a:off x="2141894" y="3780571"/>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 name="Title 1">
            <a:extLst>
              <a:ext uri="{FF2B5EF4-FFF2-40B4-BE49-F238E27FC236}">
                <a16:creationId xmlns:a16="http://schemas.microsoft.com/office/drawing/2014/main" id="{8DD20004-5AA1-4E24-9088-FEB17E1FEE55}"/>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PSSA Data Flow 2</a:t>
            </a:r>
          </a:p>
        </p:txBody>
      </p:sp>
    </p:spTree>
    <p:extLst>
      <p:ext uri="{BB962C8B-B14F-4D97-AF65-F5344CB8AC3E}">
        <p14:creationId xmlns:p14="http://schemas.microsoft.com/office/powerpoint/2010/main" val="1857975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39150" y="6332561"/>
            <a:ext cx="533400" cy="230187"/>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9</a:t>
            </a:fld>
            <a:endParaRPr lang="en-US" altLang="en-US" sz="1200" dirty="0">
              <a:latin typeface="Verdana" pitchFamily="34" charset="0"/>
              <a:ea typeface="Verdana" pitchFamily="34" charset="0"/>
              <a:cs typeface="Verdana"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PSSA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endParaRPr lang="en-US" altLang="en-US" sz="2400" dirty="0">
              <a:solidFill>
                <a:schemeClr val="bg1"/>
              </a:solidFill>
              <a:latin typeface="Cambria" panose="02040503050406030204" pitchFamily="18" charset="0"/>
              <a:ea typeface="Verdana" pitchFamily="34" charset="0"/>
              <a:cs typeface="Verdana" pitchFamily="34" charset="0"/>
            </a:endParaRPr>
          </a:p>
        </p:txBody>
      </p:sp>
      <p:graphicFrame>
        <p:nvGraphicFramePr>
          <p:cNvPr id="2" name="Diagram 1" descr="Lets take a look at the data collection details that affect precodes for PSSA exams. &#10;&#10;"/>
          <p:cNvGraphicFramePr/>
          <p:nvPr>
            <p:extLst>
              <p:ext uri="{D42A27DB-BD31-4B8C-83A1-F6EECF244321}">
                <p14:modId xmlns:p14="http://schemas.microsoft.com/office/powerpoint/2010/main" val="1353945560"/>
              </p:ext>
            </p:extLst>
          </p:nvPr>
        </p:nvGraphicFramePr>
        <p:xfrm>
          <a:off x="457200" y="1396999"/>
          <a:ext cx="8248650" cy="41115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4"/>
            <a:ext cx="54102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Data Collection Details</a:t>
            </a:r>
          </a:p>
        </p:txBody>
      </p:sp>
    </p:spTree>
    <p:extLst>
      <p:ext uri="{BB962C8B-B14F-4D97-AF65-F5344CB8AC3E}">
        <p14:creationId xmlns:p14="http://schemas.microsoft.com/office/powerpoint/2010/main" val="128229436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EAD75A0-A508-479E-8E3E-454B98840260}"/>
</file>

<file path=customXml/itemProps2.xml><?xml version="1.0" encoding="utf-8"?>
<ds:datastoreItem xmlns:ds="http://schemas.openxmlformats.org/officeDocument/2006/customXml" ds:itemID="{45A356BF-52B6-4C5E-A8A0-238DF52A0749}"/>
</file>

<file path=customXml/itemProps3.xml><?xml version="1.0" encoding="utf-8"?>
<ds:datastoreItem xmlns:ds="http://schemas.openxmlformats.org/officeDocument/2006/customXml" ds:itemID="{2420FB2C-C70C-458B-8BC9-2E3D36AF51C9}"/>
</file>

<file path=docProps/app.xml><?xml version="1.0" encoding="utf-8"?>
<Properties xmlns="http://schemas.openxmlformats.org/officeDocument/2006/extended-properties" xmlns:vt="http://schemas.openxmlformats.org/officeDocument/2006/docPropsVTypes">
  <TotalTime>11687</TotalTime>
  <Words>4661</Words>
  <Application>Microsoft Office PowerPoint</Application>
  <PresentationFormat>On-screen Show (4:3)</PresentationFormat>
  <Paragraphs>473</Paragraphs>
  <Slides>30</Slides>
  <Notes>30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30</vt:i4>
      </vt:variant>
    </vt:vector>
  </HeadingPairs>
  <TitlesOfParts>
    <vt:vector size="39" baseType="lpstr">
      <vt:lpstr>Arial</vt:lpstr>
      <vt:lpstr>Calibri</vt:lpstr>
      <vt:lpstr>Cambria</vt:lpstr>
      <vt:lpstr>Simplified Arabic</vt:lpstr>
      <vt:lpstr>Verdana</vt:lpstr>
      <vt:lpstr>Wingdings</vt:lpstr>
      <vt:lpstr>Default Design</vt:lpstr>
      <vt:lpstr>Theme2</vt:lpstr>
      <vt:lpstr>Custom Design</vt:lpstr>
      <vt:lpstr>Precodes for the PSSA Exams </vt:lpstr>
      <vt:lpstr>Agenda Overview </vt:lpstr>
      <vt:lpstr>Who Submits Data </vt:lpstr>
      <vt:lpstr>Timeline</vt:lpstr>
      <vt:lpstr>Data Flow</vt:lpstr>
      <vt:lpstr>Precode PSSA Data Flow</vt:lpstr>
      <vt:lpstr>Precode PSSA Data Flow 1</vt:lpstr>
      <vt:lpstr>Precode PSSA Data Flow 2</vt:lpstr>
      <vt:lpstr>Agenda Data Collection Details</vt:lpstr>
      <vt:lpstr>Collection Window 6 – Open All Year Guidelines</vt:lpstr>
      <vt:lpstr>Internal Snapshot Overview</vt:lpstr>
      <vt:lpstr>After the Internal Snapshot</vt:lpstr>
      <vt:lpstr>Internal Snapshot Details</vt:lpstr>
      <vt:lpstr>School Enrollment</vt:lpstr>
      <vt:lpstr>The Matching Criteria</vt:lpstr>
      <vt:lpstr>Special Characters</vt:lpstr>
      <vt:lpstr>PSSA Assessment codes</vt:lpstr>
      <vt:lpstr>Student Demographics</vt:lpstr>
      <vt:lpstr>School LEA and State Entry Dates</vt:lpstr>
      <vt:lpstr>District and Location Codes of Residence</vt:lpstr>
      <vt:lpstr>IU Classroom in other LEA</vt:lpstr>
      <vt:lpstr>Agenda Business Rules</vt:lpstr>
      <vt:lpstr>Deduplication rules 1</vt:lpstr>
      <vt:lpstr>Deduplication rules 2</vt:lpstr>
      <vt:lpstr>Agenda Reports </vt:lpstr>
      <vt:lpstr>Cognos Presnapshot Reports</vt:lpstr>
      <vt:lpstr>Cognos 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Precodes for the PSSAs</dc:title>
  <dc:creator>aforsman</dc:creator>
  <cp:lastModifiedBy>Felton, Candice</cp:lastModifiedBy>
  <cp:revision>420</cp:revision>
  <cp:lastPrinted>2016-09-13T14:59:14Z</cp:lastPrinted>
  <dcterms:created xsi:type="dcterms:W3CDTF">2011-11-29T20:35:02Z</dcterms:created>
  <dcterms:modified xsi:type="dcterms:W3CDTF">2019-11-13T16:44:44Z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ies>
</file>