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slideMasters/slideMaster3.xml" ContentType="application/vnd.openxmlformats-officedocument.presentationml.slideMaster+xml"/>
  <Override PartName="/ppt/notesSlides/notesSlide15.xml" ContentType="application/vnd.openxmlformats-officedocument.presentationml.notesSlide+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30.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Masters/slideMaster2.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9.xml" ContentType="application/vnd.openxmlformats-officedocument.presentationml.slideLayout+xml"/>
  <Override PartName="/ppt/diagrams/quickStyle5.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rawing2.xml" ContentType="application/vnd.ms-office.drawingml.diagramDrawing+xml"/>
  <Override PartName="/ppt/diagrams/layout3.xml" ContentType="application/vnd.openxmlformats-officedocument.drawingml.diagramLayout+xml"/>
  <Override PartName="/ppt/handoutMasters/handoutMaster1.xml" ContentType="application/vnd.openxmlformats-officedocument.presentationml.handoutMaster+xml"/>
  <Override PartName="/ppt/diagrams/layout5.xml" ContentType="application/vnd.openxmlformats-officedocument.drawingml.diagramLayout+xml"/>
  <Override PartName="/ppt/diagrams/colors5.xml" ContentType="application/vnd.openxmlformats-officedocument.drawingml.diagramColors+xml"/>
  <Override PartName="/ppt/diagrams/drawing5.xml" ContentType="application/vnd.ms-office.drawingml.diagramDrawing+xml"/>
  <Override PartName="/ppt/notesMasters/notesMaster1.xml" ContentType="application/vnd.openxmlformats-officedocument.presentationml.notesMaster+xml"/>
  <Override PartName="/ppt/diagrams/colors4.xml" ContentType="application/vnd.openxmlformats-officedocument.drawingml.diagramColors+xml"/>
  <Override PartName="/ppt/diagrams/drawing4.xml" ContentType="application/vnd.ms-office.drawingml.diagramDrawing+xml"/>
  <Override PartName="/ppt/diagrams/quickStyle3.xml" ContentType="application/vnd.openxmlformats-officedocument.drawingml.diagramStyle+xml"/>
  <Override PartName="/ppt/diagrams/quickStyle4.xml" ContentType="application/vnd.openxmlformats-officedocument.drawingml.diagramStyle+xml"/>
  <Override PartName="/ppt/diagrams/drawing3.xml" ContentType="application/vnd.ms-office.drawingml.diagramDrawing+xml"/>
  <Override PartName="/ppt/diagrams/colors3.xml" ContentType="application/vnd.openxmlformats-officedocument.drawingml.diagramColors+xml"/>
  <Override PartName="/ppt/commentAuthors.xml" ContentType="application/vnd.openxmlformats-officedocument.presentationml.commentAuthors+xml"/>
  <Override PartName="/ppt/diagrams/layout4.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19"/>
  </p:notesMasterIdLst>
  <p:handoutMasterIdLst>
    <p:handoutMasterId r:id="rId20"/>
  </p:handoutMasterIdLst>
  <p:sldIdLst>
    <p:sldId id="256" r:id="rId4"/>
    <p:sldId id="289" r:id="rId5"/>
    <p:sldId id="355" r:id="rId6"/>
    <p:sldId id="338" r:id="rId7"/>
    <p:sldId id="274" r:id="rId8"/>
    <p:sldId id="260" r:id="rId9"/>
    <p:sldId id="316" r:id="rId10"/>
    <p:sldId id="330" r:id="rId11"/>
    <p:sldId id="281" r:id="rId12"/>
    <p:sldId id="342" r:id="rId13"/>
    <p:sldId id="353" r:id="rId14"/>
    <p:sldId id="290" r:id="rId15"/>
    <p:sldId id="312" r:id="rId16"/>
    <p:sldId id="293" r:id="rId17"/>
    <p:sldId id="258"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8" autoAdjust="0"/>
    <p:restoredTop sz="58480" autoAdjust="0"/>
  </p:normalViewPr>
  <p:slideViewPr>
    <p:cSldViewPr>
      <p:cViewPr varScale="1">
        <p:scale>
          <a:sx n="67" d="100"/>
          <a:sy n="67" d="100"/>
        </p:scale>
        <p:origin x="2472" y="72"/>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openxmlformats.org/officeDocument/2006/relationships/customXml" Target="../customXml/item2.xml"/></Relationships>
</file>

<file path=ppt/diagrams/_rels/data5.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5.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dgm:spPr/>
      <dgm:t>
        <a:bodyPr/>
        <a:lstStyle/>
        <a:p>
          <a:r>
            <a:rPr lang="en-US" b="1" dirty="0">
              <a:latin typeface="Cambria" panose="02040503050406030204" pitchFamily="18" charset="0"/>
            </a:rPr>
            <a:t>Keystone-specific  Course</a:t>
          </a:r>
        </a:p>
      </dgm:t>
    </dgm:pt>
    <dgm:pt modelId="{85C4790B-EE72-41AE-88B2-CB648A3A2AC9}" type="parTrans" cxnId="{C9C58607-C30B-4EBB-8414-3453B318D66A}">
      <dgm:prSet/>
      <dgm:spPr/>
      <dgm:t>
        <a:bodyPr/>
        <a:lstStyle/>
        <a:p>
          <a:endParaRPr lang="en-US"/>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Must Submit Data to PIMS</a:t>
          </a:r>
        </a:p>
      </dgm:t>
    </dgm:pt>
    <dgm:pt modelId="{5DF417F1-F765-41D6-B14E-EE695DF03135}" type="parTrans" cxnId="{2C3A37F7-A69D-4602-BD70-1E11D25CE9CD}">
      <dgm:prSet/>
      <dgm:spPr/>
      <dgm:t>
        <a:bodyPr/>
        <a:lstStyle/>
        <a:p>
          <a:endParaRPr lang="en-US"/>
        </a:p>
      </dgm:t>
    </dgm:pt>
    <dgm:pt modelId="{34928EBC-A0A2-40FA-A0BA-27C70C8BCBA6}" type="sibTrans" cxnId="{2C3A37F7-A69D-4602-BD70-1E11D25CE9CD}">
      <dgm:prSet/>
      <dgm:spPr/>
      <dgm:t>
        <a:bodyPr/>
        <a:lstStyle/>
        <a:p>
          <a:endParaRPr lang="en-US"/>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custLinFactNeighborX="-929" custLinFactNeighborY="2080">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LinFactNeighborX="-929" custLinFactNeighborY="3587"/>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custLinFactNeighborX="-929" custLinFactNeighborY="2080">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33E041-7262-4E6B-9068-6AD659FBE5FD}"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F06113D1-862F-4661-BF32-48E4233214AD}">
      <dgm:prSet phldrT="[Text]"/>
      <dgm:spPr/>
      <dgm:t>
        <a:bodyPr/>
        <a:lstStyle/>
        <a:p>
          <a:r>
            <a:rPr lang="en-US" b="1" dirty="0">
              <a:latin typeface="Cambria" panose="02040503050406030204" pitchFamily="18" charset="0"/>
            </a:rPr>
            <a:t>Federal Requirement</a:t>
          </a:r>
        </a:p>
      </dgm:t>
      <dgm:extLst>
        <a:ext uri="{E40237B7-FDA0-4F09-8148-C483321AD2D9}">
          <dgm14:cNvPr xmlns:dgm14="http://schemas.microsoft.com/office/drawing/2010/diagram" id="0" name="" descr="Flow chart on federal testing requirements."/>
        </a:ext>
      </dgm:extLst>
    </dgm:pt>
    <dgm:pt modelId="{765DD1EA-F147-4FC7-807F-5290CF2543DF}" type="parTrans" cxnId="{6314DDBC-4591-45F3-BE78-4C3A9636678C}">
      <dgm:prSet/>
      <dgm:spPr/>
      <dgm:t>
        <a:bodyPr/>
        <a:lstStyle/>
        <a:p>
          <a:endParaRPr lang="en-US" b="1">
            <a:latin typeface="Cambria" panose="02040503050406030204" pitchFamily="18" charset="0"/>
          </a:endParaRPr>
        </a:p>
      </dgm:t>
    </dgm:pt>
    <dgm:pt modelId="{C2AC1D8D-26F8-4F51-B65D-1AD8664341A2}" type="sibTrans" cxnId="{6314DDBC-4591-45F3-BE78-4C3A9636678C}">
      <dgm:prSet/>
      <dgm:spPr/>
      <dgm:t>
        <a:bodyPr/>
        <a:lstStyle/>
        <a:p>
          <a:endParaRPr lang="en-US" b="1">
            <a:latin typeface="Cambria" panose="02040503050406030204" pitchFamily="18" charset="0"/>
          </a:endParaRPr>
        </a:p>
      </dgm:t>
    </dgm:pt>
    <dgm:pt modelId="{D6E2AFD1-6B81-4617-9070-74B1BD0C4E02}">
      <dgm:prSet phldrT="[Text]" custT="1"/>
      <dgm:spPr/>
      <dgm:t>
        <a:bodyPr/>
        <a:lstStyle/>
        <a:p>
          <a:r>
            <a:rPr lang="en-US" sz="1400" b="1" dirty="0">
              <a:latin typeface="Cambria" panose="02040503050406030204" pitchFamily="18" charset="0"/>
            </a:rPr>
            <a:t>Students must test once in high school in </a:t>
          </a:r>
        </a:p>
        <a:p>
          <a:r>
            <a:rPr lang="en-US" sz="1400" b="1" i="1">
              <a:latin typeface="Cambria" panose="02040503050406030204" pitchFamily="18" charset="0"/>
            </a:rPr>
            <a:t>all </a:t>
          </a:r>
          <a:r>
            <a:rPr lang="en-US" sz="1400" b="1" i="1" dirty="0">
              <a:latin typeface="Cambria" panose="02040503050406030204" pitchFamily="18" charset="0"/>
            </a:rPr>
            <a:t>three Keystone Exams </a:t>
          </a:r>
        </a:p>
      </dgm:t>
    </dgm:pt>
    <dgm:pt modelId="{F89DED99-4492-4482-85D2-37AEDCA907F2}" type="parTrans" cxnId="{775F8768-AB96-4B81-ABC4-231687D18CEF}">
      <dgm:prSet/>
      <dgm:spPr/>
      <dgm:t>
        <a:bodyPr/>
        <a:lstStyle/>
        <a:p>
          <a:endParaRPr lang="en-US" b="1">
            <a:latin typeface="Cambria" panose="02040503050406030204" pitchFamily="18" charset="0"/>
          </a:endParaRPr>
        </a:p>
      </dgm:t>
    </dgm:pt>
    <dgm:pt modelId="{D2BF990F-A726-47D7-8624-38BFD39FBD1A}" type="sibTrans" cxnId="{775F8768-AB96-4B81-ABC4-231687D18CEF}">
      <dgm:prSet/>
      <dgm:spPr/>
      <dgm:t>
        <a:bodyPr/>
        <a:lstStyle/>
        <a:p>
          <a:endParaRPr lang="en-US" b="1">
            <a:latin typeface="Cambria" panose="02040503050406030204" pitchFamily="18" charset="0"/>
          </a:endParaRPr>
        </a:p>
      </dgm:t>
    </dgm:pt>
    <dgm:pt modelId="{DDB0626C-4901-47AA-850D-E86A60092870}">
      <dgm:prSet phldrT="[Text]" custT="1"/>
      <dgm:spPr/>
      <dgm:t>
        <a:bodyPr/>
        <a:lstStyle/>
        <a:p>
          <a:r>
            <a:rPr lang="en-US" sz="1400" b="1" dirty="0">
              <a:latin typeface="Cambria" panose="02040503050406030204" pitchFamily="18" charset="0"/>
            </a:rPr>
            <a:t>Grade 11 is the Accountability year</a:t>
          </a:r>
        </a:p>
      </dgm:t>
    </dgm:pt>
    <dgm:pt modelId="{96B9B62E-1FD3-46B7-ACD5-CDC9CB5DD23E}" type="parTrans" cxnId="{4E758838-4802-4BE1-B5D0-3D1E339B07E3}">
      <dgm:prSet/>
      <dgm:spPr/>
      <dgm:t>
        <a:bodyPr/>
        <a:lstStyle/>
        <a:p>
          <a:endParaRPr lang="en-US" b="1">
            <a:latin typeface="Cambria" panose="02040503050406030204" pitchFamily="18" charset="0"/>
          </a:endParaRPr>
        </a:p>
      </dgm:t>
    </dgm:pt>
    <dgm:pt modelId="{E833CA16-BFBC-47DA-AF5B-BC3B851C36DA}" type="sibTrans" cxnId="{4E758838-4802-4BE1-B5D0-3D1E339B07E3}">
      <dgm:prSet/>
      <dgm:spPr/>
      <dgm:t>
        <a:bodyPr/>
        <a:lstStyle/>
        <a:p>
          <a:endParaRPr lang="en-US" b="1">
            <a:latin typeface="Cambria" panose="02040503050406030204" pitchFamily="18" charset="0"/>
          </a:endParaRPr>
        </a:p>
      </dgm:t>
    </dgm:pt>
    <dgm:pt modelId="{69D99909-6546-4D1D-9F9C-F61202FF540A}">
      <dgm:prSet phldrT="[Text]"/>
      <dgm:spPr/>
      <dgm:t>
        <a:bodyPr/>
        <a:lstStyle/>
        <a:p>
          <a:r>
            <a:rPr lang="en-US" b="1" dirty="0">
              <a:latin typeface="Cambria" panose="02040503050406030204" pitchFamily="18" charset="0"/>
            </a:rPr>
            <a:t>Pennsylvania’s compliance uses the Keystone Exams (and PASA Grade 11)</a:t>
          </a:r>
        </a:p>
      </dgm:t>
    </dgm:pt>
    <dgm:pt modelId="{3AF193E3-9DC3-41A0-8C76-5E28D5FB5CFB}" type="parTrans" cxnId="{13E312A9-FFB1-4735-9F39-4E5E6B99C8CC}">
      <dgm:prSet/>
      <dgm:spPr/>
      <dgm:t>
        <a:bodyPr/>
        <a:lstStyle/>
        <a:p>
          <a:endParaRPr lang="en-US" b="1">
            <a:latin typeface="Cambria" panose="02040503050406030204" pitchFamily="18" charset="0"/>
          </a:endParaRPr>
        </a:p>
      </dgm:t>
    </dgm:pt>
    <dgm:pt modelId="{75DC1DC5-A1AD-4460-9255-46DAB3D1B18B}" type="sibTrans" cxnId="{13E312A9-FFB1-4735-9F39-4E5E6B99C8CC}">
      <dgm:prSet/>
      <dgm:spPr/>
      <dgm:t>
        <a:bodyPr/>
        <a:lstStyle/>
        <a:p>
          <a:endParaRPr lang="en-US" b="1">
            <a:latin typeface="Cambria" panose="02040503050406030204" pitchFamily="18" charset="0"/>
          </a:endParaRPr>
        </a:p>
      </dgm:t>
    </dgm:pt>
    <dgm:pt modelId="{EFB825A0-5394-4678-A9EC-A8BCC43C9C75}">
      <dgm:prSet phldrT="[Text]" custT="1"/>
      <dgm:spPr/>
      <dgm:t>
        <a:bodyPr/>
        <a:lstStyle/>
        <a:p>
          <a:r>
            <a:rPr lang="en-US" sz="1400" b="1" dirty="0">
              <a:latin typeface="Cambria" panose="02040503050406030204" pitchFamily="18" charset="0"/>
            </a:rPr>
            <a:t>The LEA identifies Keystone courses</a:t>
          </a:r>
        </a:p>
      </dgm:t>
    </dgm:pt>
    <dgm:pt modelId="{26F1BD0D-ED94-4AD0-AC94-F1A41B09C946}" type="parTrans" cxnId="{0C85D8E9-2239-4162-A3E9-2214C14FD825}">
      <dgm:prSet/>
      <dgm:spPr/>
      <dgm:t>
        <a:bodyPr/>
        <a:lstStyle/>
        <a:p>
          <a:endParaRPr lang="en-US" b="1">
            <a:latin typeface="Cambria" panose="02040503050406030204" pitchFamily="18" charset="0"/>
          </a:endParaRPr>
        </a:p>
      </dgm:t>
    </dgm:pt>
    <dgm:pt modelId="{8A818A13-3E0F-4084-B952-82DC9F37E086}" type="sibTrans" cxnId="{0C85D8E9-2239-4162-A3E9-2214C14FD825}">
      <dgm:prSet/>
      <dgm:spPr/>
      <dgm:t>
        <a:bodyPr/>
        <a:lstStyle/>
        <a:p>
          <a:endParaRPr lang="en-US" b="1">
            <a:latin typeface="Cambria" panose="02040503050406030204" pitchFamily="18" charset="0"/>
          </a:endParaRPr>
        </a:p>
      </dgm:t>
    </dgm:pt>
    <dgm:pt modelId="{C3BBDE76-3913-4797-8A1F-C72E789FD88B}">
      <dgm:prSet phldrT="[Text]" custT="1"/>
      <dgm:spPr/>
      <dgm:t>
        <a:bodyPr/>
        <a:lstStyle/>
        <a:p>
          <a:r>
            <a:rPr lang="en-US" sz="1400" b="1" dirty="0">
              <a:latin typeface="Cambria" panose="02040503050406030204" pitchFamily="18" charset="0"/>
            </a:rPr>
            <a:t>Students must test if enrolled in a Keystone Course. </a:t>
          </a:r>
        </a:p>
      </dgm:t>
    </dgm:pt>
    <dgm:pt modelId="{34C4DFA2-5A24-499A-8054-F4FD07F04E18}" type="parTrans" cxnId="{9F52CAC7-05CE-4B95-9AF0-D61132EF895D}">
      <dgm:prSet/>
      <dgm:spPr/>
      <dgm:t>
        <a:bodyPr/>
        <a:lstStyle/>
        <a:p>
          <a:endParaRPr lang="en-US" b="1">
            <a:latin typeface="Cambria" panose="02040503050406030204" pitchFamily="18" charset="0"/>
          </a:endParaRPr>
        </a:p>
      </dgm:t>
    </dgm:pt>
    <dgm:pt modelId="{107E319F-4A5A-4972-8266-93738A21CE50}" type="sibTrans" cxnId="{9F52CAC7-05CE-4B95-9AF0-D61132EF895D}">
      <dgm:prSet/>
      <dgm:spPr/>
      <dgm:t>
        <a:bodyPr/>
        <a:lstStyle/>
        <a:p>
          <a:endParaRPr lang="en-US" b="1">
            <a:latin typeface="Cambria" panose="02040503050406030204" pitchFamily="18" charset="0"/>
          </a:endParaRPr>
        </a:p>
      </dgm:t>
    </dgm:pt>
    <dgm:pt modelId="{D14150ED-769D-49C8-959C-3D225C0E6FB5}">
      <dgm:prSet phldrT="[Text]"/>
      <dgm:spPr/>
      <dgm:t>
        <a:bodyPr/>
        <a:lstStyle/>
        <a:p>
          <a:r>
            <a:rPr lang="en-US" b="1" dirty="0">
              <a:latin typeface="Cambria" panose="02040503050406030204" pitchFamily="18" charset="0"/>
            </a:rPr>
            <a:t>Keystone Exams</a:t>
          </a:r>
        </a:p>
      </dgm:t>
      <dgm:extLst>
        <a:ext uri="{E40237B7-FDA0-4F09-8148-C483321AD2D9}">
          <dgm14:cNvPr xmlns:dgm14="http://schemas.microsoft.com/office/drawing/2010/diagram" id="0" name="" descr="Who should test?&#10;&#10;States must comply with the federal requirement that all students must test at least once in high school in all three Keystone Exams. Students can take and test in a Keystone Exam anytime from grades 3-12.   Regardless of when or where the student takes the Keystone exam, the students’ scores are not attributed until grade 11 for accountability. &#10;&#10;LEAs identify the courses that meet the state standards for the Keystone Exams called a ‘trigger course’. This is a local decision. If a student takes the Keystone course identified by the LEA, the student must take the subject-specific Keystone Exam. The student does not have to complete the course in order to take the Keystone Exam if the student scored Advanced on the previous year’s subject-specific PSSA. If the student is near the end of the Keystone course, the student should take the Keystone Exam. &#10;&#10;Students are required to score Proficient or Advanced in Algebra 1, Biology and Literature by spring of grade 11. Act 158 High School Graduation) states that demonstrating proficiency in these three Keystone Exams will be one of the Pathways to meet graduation requirement beginning with the class of 2021-2022. "/>
        </a:ext>
      </dgm:extLst>
    </dgm:pt>
    <dgm:pt modelId="{C4479A14-AF67-4676-936A-B3461589AC45}" type="parTrans" cxnId="{DD2301CE-4F32-4495-B337-3766AD774DF7}">
      <dgm:prSet/>
      <dgm:spPr/>
      <dgm:t>
        <a:bodyPr/>
        <a:lstStyle/>
        <a:p>
          <a:endParaRPr lang="en-US" b="1">
            <a:latin typeface="Cambria" panose="02040503050406030204" pitchFamily="18" charset="0"/>
          </a:endParaRPr>
        </a:p>
      </dgm:t>
    </dgm:pt>
    <dgm:pt modelId="{F6196916-13AC-476A-9E6B-484795F499D2}" type="sibTrans" cxnId="{DD2301CE-4F32-4495-B337-3766AD774DF7}">
      <dgm:prSet/>
      <dgm:spPr/>
      <dgm:t>
        <a:bodyPr/>
        <a:lstStyle/>
        <a:p>
          <a:endParaRPr lang="en-US" b="1">
            <a:latin typeface="Cambria" panose="02040503050406030204" pitchFamily="18" charset="0"/>
          </a:endParaRPr>
        </a:p>
      </dgm:t>
    </dgm:pt>
    <dgm:pt modelId="{8985E77A-3AEC-45F3-8300-F7EBF2697EB2}">
      <dgm:prSet phldrT="[Text]" custT="1"/>
      <dgm:spPr/>
      <dgm:t>
        <a:bodyPr/>
        <a:lstStyle/>
        <a:p>
          <a:r>
            <a:rPr lang="en-US" sz="1200" b="1" dirty="0">
              <a:latin typeface="Cambria" panose="02040503050406030204" pitchFamily="18" charset="0"/>
            </a:rPr>
            <a:t>Three Keystone Exams are one of the Pathways to High School Graduation (Act 158) : Algebra 1, Biology and Literature</a:t>
          </a:r>
        </a:p>
      </dgm:t>
    </dgm:pt>
    <dgm:pt modelId="{BF244DD4-B9CF-4158-A7CF-B87B9BC7B14C}" type="parTrans" cxnId="{21775DD1-D819-4016-833B-0BDE6527D43A}">
      <dgm:prSet/>
      <dgm:spPr/>
      <dgm:t>
        <a:bodyPr/>
        <a:lstStyle/>
        <a:p>
          <a:endParaRPr lang="en-US" b="1">
            <a:latin typeface="Cambria" panose="02040503050406030204" pitchFamily="18" charset="0"/>
          </a:endParaRPr>
        </a:p>
      </dgm:t>
    </dgm:pt>
    <dgm:pt modelId="{504C44B0-1D8A-4312-908C-A2CEDD1D0EFC}" type="sibTrans" cxnId="{21775DD1-D819-4016-833B-0BDE6527D43A}">
      <dgm:prSet/>
      <dgm:spPr/>
      <dgm:t>
        <a:bodyPr/>
        <a:lstStyle/>
        <a:p>
          <a:endParaRPr lang="en-US" b="1">
            <a:latin typeface="Cambria" panose="02040503050406030204" pitchFamily="18" charset="0"/>
          </a:endParaRPr>
        </a:p>
      </dgm:t>
    </dgm:pt>
    <dgm:pt modelId="{6382BD65-82E6-4A03-BF70-69A7B1AEAED4}">
      <dgm:prSet phldrT="[Text]" custT="1"/>
      <dgm:spPr/>
      <dgm:t>
        <a:bodyPr/>
        <a:lstStyle/>
        <a:p>
          <a:r>
            <a:rPr lang="en-US" sz="1200" b="1" dirty="0">
              <a:latin typeface="Cambria" panose="02040503050406030204" pitchFamily="18" charset="0"/>
            </a:rPr>
            <a:t>Projected to be a part of the graduation requirement with the graduating class of 2022</a:t>
          </a:r>
        </a:p>
      </dgm:t>
    </dgm:pt>
    <dgm:pt modelId="{53D98FA1-099D-4755-AEED-C9FC937D9262}" type="parTrans" cxnId="{DA35F920-3751-470D-AA68-8FFC521B6EFB}">
      <dgm:prSet/>
      <dgm:spPr/>
      <dgm:t>
        <a:bodyPr/>
        <a:lstStyle/>
        <a:p>
          <a:endParaRPr lang="en-US" b="1">
            <a:latin typeface="Cambria" panose="02040503050406030204" pitchFamily="18" charset="0"/>
          </a:endParaRPr>
        </a:p>
      </dgm:t>
    </dgm:pt>
    <dgm:pt modelId="{0F22FC1A-D612-4F0B-B025-06A7BD0AAFD8}" type="sibTrans" cxnId="{DA35F920-3751-470D-AA68-8FFC521B6EFB}">
      <dgm:prSet/>
      <dgm:spPr/>
      <dgm:t>
        <a:bodyPr/>
        <a:lstStyle/>
        <a:p>
          <a:endParaRPr lang="en-US" b="1">
            <a:latin typeface="Cambria" panose="02040503050406030204" pitchFamily="18" charset="0"/>
          </a:endParaRPr>
        </a:p>
      </dgm:t>
    </dgm:pt>
    <dgm:pt modelId="{11D571A8-DCCF-4C56-8566-BC8308ABC197}" type="pres">
      <dgm:prSet presAssocID="{2A33E041-7262-4E6B-9068-6AD659FBE5FD}" presName="Name0" presStyleCnt="0">
        <dgm:presLayoutVars>
          <dgm:dir/>
          <dgm:animLvl val="lvl"/>
          <dgm:resizeHandles val="exact"/>
        </dgm:presLayoutVars>
      </dgm:prSet>
      <dgm:spPr/>
    </dgm:pt>
    <dgm:pt modelId="{7C606549-3AFF-4BEF-BF13-87BA72423147}" type="pres">
      <dgm:prSet presAssocID="{D14150ED-769D-49C8-959C-3D225C0E6FB5}" presName="boxAndChildren" presStyleCnt="0"/>
      <dgm:spPr/>
    </dgm:pt>
    <dgm:pt modelId="{B3A8A58D-E070-444E-8143-37339FF7B3F5}" type="pres">
      <dgm:prSet presAssocID="{D14150ED-769D-49C8-959C-3D225C0E6FB5}" presName="parentTextBox" presStyleLbl="node1" presStyleIdx="0" presStyleCnt="3"/>
      <dgm:spPr/>
    </dgm:pt>
    <dgm:pt modelId="{D37CFB8E-EEA2-4821-9795-CDE36874340E}" type="pres">
      <dgm:prSet presAssocID="{D14150ED-769D-49C8-959C-3D225C0E6FB5}" presName="entireBox" presStyleLbl="node1" presStyleIdx="0" presStyleCnt="3"/>
      <dgm:spPr/>
    </dgm:pt>
    <dgm:pt modelId="{2A6AEBF4-E5CD-44CB-9942-E8D44165CA99}" type="pres">
      <dgm:prSet presAssocID="{D14150ED-769D-49C8-959C-3D225C0E6FB5}" presName="descendantBox" presStyleCnt="0"/>
      <dgm:spPr/>
    </dgm:pt>
    <dgm:pt modelId="{93C131C0-0E40-4DC4-B364-C59DFA5BFA73}" type="pres">
      <dgm:prSet presAssocID="{8985E77A-3AEC-45F3-8300-F7EBF2697EB2}" presName="childTextBox" presStyleLbl="fgAccFollowNode1" presStyleIdx="0" presStyleCnt="6">
        <dgm:presLayoutVars>
          <dgm:bulletEnabled val="1"/>
        </dgm:presLayoutVars>
      </dgm:prSet>
      <dgm:spPr/>
    </dgm:pt>
    <dgm:pt modelId="{A1F2EB0D-11B0-4392-BE2E-7FD0372494AD}" type="pres">
      <dgm:prSet presAssocID="{6382BD65-82E6-4A03-BF70-69A7B1AEAED4}" presName="childTextBox" presStyleLbl="fgAccFollowNode1" presStyleIdx="1" presStyleCnt="6">
        <dgm:presLayoutVars>
          <dgm:bulletEnabled val="1"/>
        </dgm:presLayoutVars>
      </dgm:prSet>
      <dgm:spPr/>
    </dgm:pt>
    <dgm:pt modelId="{E2F0ABFA-9017-458E-805C-375AAE1CEE6F}" type="pres">
      <dgm:prSet presAssocID="{75DC1DC5-A1AD-4460-9255-46DAB3D1B18B}" presName="sp" presStyleCnt="0"/>
      <dgm:spPr/>
    </dgm:pt>
    <dgm:pt modelId="{9C17484E-1A1C-4DC7-900D-78D6FC2F29AE}" type="pres">
      <dgm:prSet presAssocID="{69D99909-6546-4D1D-9F9C-F61202FF540A}" presName="arrowAndChildren" presStyleCnt="0"/>
      <dgm:spPr/>
    </dgm:pt>
    <dgm:pt modelId="{408B63D0-17F4-42CC-B43D-416B505D4C76}" type="pres">
      <dgm:prSet presAssocID="{69D99909-6546-4D1D-9F9C-F61202FF540A}" presName="parentTextArrow" presStyleLbl="node1" presStyleIdx="0" presStyleCnt="3"/>
      <dgm:spPr/>
    </dgm:pt>
    <dgm:pt modelId="{6A0FFC32-C007-4AA7-9BE0-A3870062C1EB}" type="pres">
      <dgm:prSet presAssocID="{69D99909-6546-4D1D-9F9C-F61202FF540A}" presName="arrow" presStyleLbl="node1" presStyleIdx="1" presStyleCnt="3"/>
      <dgm:spPr/>
    </dgm:pt>
    <dgm:pt modelId="{44D16632-8CC6-41C5-B52A-4C10FD9AFE2D}" type="pres">
      <dgm:prSet presAssocID="{69D99909-6546-4D1D-9F9C-F61202FF540A}" presName="descendantArrow" presStyleCnt="0"/>
      <dgm:spPr/>
    </dgm:pt>
    <dgm:pt modelId="{20D79931-FA36-497E-9375-A1A72A144F8C}" type="pres">
      <dgm:prSet presAssocID="{EFB825A0-5394-4678-A9EC-A8BCC43C9C75}" presName="childTextArrow" presStyleLbl="fgAccFollowNode1" presStyleIdx="2" presStyleCnt="6">
        <dgm:presLayoutVars>
          <dgm:bulletEnabled val="1"/>
        </dgm:presLayoutVars>
      </dgm:prSet>
      <dgm:spPr/>
    </dgm:pt>
    <dgm:pt modelId="{49B17389-E368-4C9B-945C-A80258C66551}" type="pres">
      <dgm:prSet presAssocID="{C3BBDE76-3913-4797-8A1F-C72E789FD88B}" presName="childTextArrow" presStyleLbl="fgAccFollowNode1" presStyleIdx="3" presStyleCnt="6">
        <dgm:presLayoutVars>
          <dgm:bulletEnabled val="1"/>
        </dgm:presLayoutVars>
      </dgm:prSet>
      <dgm:spPr/>
    </dgm:pt>
    <dgm:pt modelId="{4013DD1B-F0C9-4403-AC15-C07BC72DDA0C}" type="pres">
      <dgm:prSet presAssocID="{C2AC1D8D-26F8-4F51-B65D-1AD8664341A2}" presName="sp" presStyleCnt="0"/>
      <dgm:spPr/>
    </dgm:pt>
    <dgm:pt modelId="{491C788F-3870-45B6-BC2A-A710D53FC22B}" type="pres">
      <dgm:prSet presAssocID="{F06113D1-862F-4661-BF32-48E4233214AD}" presName="arrowAndChildren" presStyleCnt="0"/>
      <dgm:spPr/>
    </dgm:pt>
    <dgm:pt modelId="{82DC1E7A-C5EA-4B39-BBE0-DACC5A76C0FA}" type="pres">
      <dgm:prSet presAssocID="{F06113D1-862F-4661-BF32-48E4233214AD}" presName="parentTextArrow" presStyleLbl="node1" presStyleIdx="1" presStyleCnt="3"/>
      <dgm:spPr/>
    </dgm:pt>
    <dgm:pt modelId="{CA6DD6BF-19DC-4D53-85FB-199107B02D42}" type="pres">
      <dgm:prSet presAssocID="{F06113D1-862F-4661-BF32-48E4233214AD}" presName="arrow" presStyleLbl="node1" presStyleIdx="2" presStyleCnt="3"/>
      <dgm:spPr/>
    </dgm:pt>
    <dgm:pt modelId="{A9FD9DED-8A54-4BDF-8762-608B484CC42E}" type="pres">
      <dgm:prSet presAssocID="{F06113D1-862F-4661-BF32-48E4233214AD}" presName="descendantArrow" presStyleCnt="0"/>
      <dgm:spPr/>
    </dgm:pt>
    <dgm:pt modelId="{6D8147EE-5623-42AD-BCC0-D5D56FDA536A}" type="pres">
      <dgm:prSet presAssocID="{D6E2AFD1-6B81-4617-9070-74B1BD0C4E02}" presName="childTextArrow" presStyleLbl="fgAccFollowNode1" presStyleIdx="4" presStyleCnt="6">
        <dgm:presLayoutVars>
          <dgm:bulletEnabled val="1"/>
        </dgm:presLayoutVars>
      </dgm:prSet>
      <dgm:spPr/>
    </dgm:pt>
    <dgm:pt modelId="{02C9EC56-89B1-4E12-AEC1-8A0A4AA38F24}" type="pres">
      <dgm:prSet presAssocID="{DDB0626C-4901-47AA-850D-E86A60092870}" presName="childTextArrow" presStyleLbl="fgAccFollowNode1" presStyleIdx="5" presStyleCnt="6">
        <dgm:presLayoutVars>
          <dgm:bulletEnabled val="1"/>
        </dgm:presLayoutVars>
      </dgm:prSet>
      <dgm:spPr/>
    </dgm:pt>
  </dgm:ptLst>
  <dgm:cxnLst>
    <dgm:cxn modelId="{94BA6C05-A556-44CA-9A91-B2060534B485}" type="presOf" srcId="{D14150ED-769D-49C8-959C-3D225C0E6FB5}" destId="{D37CFB8E-EEA2-4821-9795-CDE36874340E}" srcOrd="1" destOrd="0" presId="urn:microsoft.com/office/officeart/2005/8/layout/process4"/>
    <dgm:cxn modelId="{8B2E420D-C8FA-4FA5-AA27-9737C8C6AC77}" type="presOf" srcId="{D6E2AFD1-6B81-4617-9070-74B1BD0C4E02}" destId="{6D8147EE-5623-42AD-BCC0-D5D56FDA536A}" srcOrd="0" destOrd="0" presId="urn:microsoft.com/office/officeart/2005/8/layout/process4"/>
    <dgm:cxn modelId="{D39FA919-A8C9-4C36-A69F-CE4456E320B9}" type="presOf" srcId="{DDB0626C-4901-47AA-850D-E86A60092870}" destId="{02C9EC56-89B1-4E12-AEC1-8A0A4AA38F24}" srcOrd="0" destOrd="0" presId="urn:microsoft.com/office/officeart/2005/8/layout/process4"/>
    <dgm:cxn modelId="{8FDD121B-8A27-4645-B8D5-24D2B12C9078}" type="presOf" srcId="{2A33E041-7262-4E6B-9068-6AD659FBE5FD}" destId="{11D571A8-DCCF-4C56-8566-BC8308ABC197}" srcOrd="0" destOrd="0" presId="urn:microsoft.com/office/officeart/2005/8/layout/process4"/>
    <dgm:cxn modelId="{DA35F920-3751-470D-AA68-8FFC521B6EFB}" srcId="{D14150ED-769D-49C8-959C-3D225C0E6FB5}" destId="{6382BD65-82E6-4A03-BF70-69A7B1AEAED4}" srcOrd="1" destOrd="0" parTransId="{53D98FA1-099D-4755-AEED-C9FC937D9262}" sibTransId="{0F22FC1A-D612-4F0B-B025-06A7BD0AAFD8}"/>
    <dgm:cxn modelId="{DAC09021-BAE8-40A7-9488-6426D37D8F58}" type="presOf" srcId="{F06113D1-862F-4661-BF32-48E4233214AD}" destId="{CA6DD6BF-19DC-4D53-85FB-199107B02D42}" srcOrd="1" destOrd="0" presId="urn:microsoft.com/office/officeart/2005/8/layout/process4"/>
    <dgm:cxn modelId="{0A624F24-FCF5-43EA-9CDB-72DDD3B15969}" type="presOf" srcId="{D14150ED-769D-49C8-959C-3D225C0E6FB5}" destId="{B3A8A58D-E070-444E-8143-37339FF7B3F5}" srcOrd="0" destOrd="0" presId="urn:microsoft.com/office/officeart/2005/8/layout/process4"/>
    <dgm:cxn modelId="{1A5DEC35-7697-4B55-9BBD-636E865D53CA}" type="presOf" srcId="{6382BD65-82E6-4A03-BF70-69A7B1AEAED4}" destId="{A1F2EB0D-11B0-4392-BE2E-7FD0372494AD}" srcOrd="0" destOrd="0" presId="urn:microsoft.com/office/officeart/2005/8/layout/process4"/>
    <dgm:cxn modelId="{4E758838-4802-4BE1-B5D0-3D1E339B07E3}" srcId="{F06113D1-862F-4661-BF32-48E4233214AD}" destId="{DDB0626C-4901-47AA-850D-E86A60092870}" srcOrd="1" destOrd="0" parTransId="{96B9B62E-1FD3-46B7-ACD5-CDC9CB5DD23E}" sibTransId="{E833CA16-BFBC-47DA-AF5B-BC3B851C36DA}"/>
    <dgm:cxn modelId="{EB38C860-3362-4AF2-843B-F8748BDAD231}" type="presOf" srcId="{F06113D1-862F-4661-BF32-48E4233214AD}" destId="{82DC1E7A-C5EA-4B39-BBE0-DACC5A76C0FA}" srcOrd="0" destOrd="0" presId="urn:microsoft.com/office/officeart/2005/8/layout/process4"/>
    <dgm:cxn modelId="{775F8768-AB96-4B81-ABC4-231687D18CEF}" srcId="{F06113D1-862F-4661-BF32-48E4233214AD}" destId="{D6E2AFD1-6B81-4617-9070-74B1BD0C4E02}" srcOrd="0" destOrd="0" parTransId="{F89DED99-4492-4482-85D2-37AEDCA907F2}" sibTransId="{D2BF990F-A726-47D7-8624-38BFD39FBD1A}"/>
    <dgm:cxn modelId="{FC09DF4F-320C-4F64-A9FD-E6E4F09D8B04}" type="presOf" srcId="{69D99909-6546-4D1D-9F9C-F61202FF540A}" destId="{6A0FFC32-C007-4AA7-9BE0-A3870062C1EB}" srcOrd="1" destOrd="0" presId="urn:microsoft.com/office/officeart/2005/8/layout/process4"/>
    <dgm:cxn modelId="{56E34992-6365-476C-B0DB-883A59BAF4F0}" type="presOf" srcId="{C3BBDE76-3913-4797-8A1F-C72E789FD88B}" destId="{49B17389-E368-4C9B-945C-A80258C66551}" srcOrd="0" destOrd="0" presId="urn:microsoft.com/office/officeart/2005/8/layout/process4"/>
    <dgm:cxn modelId="{13E312A9-FFB1-4735-9F39-4E5E6B99C8CC}" srcId="{2A33E041-7262-4E6B-9068-6AD659FBE5FD}" destId="{69D99909-6546-4D1D-9F9C-F61202FF540A}" srcOrd="1" destOrd="0" parTransId="{3AF193E3-9DC3-41A0-8C76-5E28D5FB5CFB}" sibTransId="{75DC1DC5-A1AD-4460-9255-46DAB3D1B18B}"/>
    <dgm:cxn modelId="{6314DDBC-4591-45F3-BE78-4C3A9636678C}" srcId="{2A33E041-7262-4E6B-9068-6AD659FBE5FD}" destId="{F06113D1-862F-4661-BF32-48E4233214AD}" srcOrd="0" destOrd="0" parTransId="{765DD1EA-F147-4FC7-807F-5290CF2543DF}" sibTransId="{C2AC1D8D-26F8-4F51-B65D-1AD8664341A2}"/>
    <dgm:cxn modelId="{9F52CAC7-05CE-4B95-9AF0-D61132EF895D}" srcId="{69D99909-6546-4D1D-9F9C-F61202FF540A}" destId="{C3BBDE76-3913-4797-8A1F-C72E789FD88B}" srcOrd="1" destOrd="0" parTransId="{34C4DFA2-5A24-499A-8054-F4FD07F04E18}" sibTransId="{107E319F-4A5A-4972-8266-93738A21CE50}"/>
    <dgm:cxn modelId="{849DF7CD-4A34-4271-A8BB-706FFDF6A263}" type="presOf" srcId="{8985E77A-3AEC-45F3-8300-F7EBF2697EB2}" destId="{93C131C0-0E40-4DC4-B364-C59DFA5BFA73}" srcOrd="0" destOrd="0" presId="urn:microsoft.com/office/officeart/2005/8/layout/process4"/>
    <dgm:cxn modelId="{DD2301CE-4F32-4495-B337-3766AD774DF7}" srcId="{2A33E041-7262-4E6B-9068-6AD659FBE5FD}" destId="{D14150ED-769D-49C8-959C-3D225C0E6FB5}" srcOrd="2" destOrd="0" parTransId="{C4479A14-AF67-4676-936A-B3461589AC45}" sibTransId="{F6196916-13AC-476A-9E6B-484795F499D2}"/>
    <dgm:cxn modelId="{21775DD1-D819-4016-833B-0BDE6527D43A}" srcId="{D14150ED-769D-49C8-959C-3D225C0E6FB5}" destId="{8985E77A-3AEC-45F3-8300-F7EBF2697EB2}" srcOrd="0" destOrd="0" parTransId="{BF244DD4-B9CF-4158-A7CF-B87B9BC7B14C}" sibTransId="{504C44B0-1D8A-4312-908C-A2CEDD1D0EFC}"/>
    <dgm:cxn modelId="{D2BDC9DA-E05E-4CB3-9281-C77C8C9B59E3}" type="presOf" srcId="{69D99909-6546-4D1D-9F9C-F61202FF540A}" destId="{408B63D0-17F4-42CC-B43D-416B505D4C76}" srcOrd="0" destOrd="0" presId="urn:microsoft.com/office/officeart/2005/8/layout/process4"/>
    <dgm:cxn modelId="{0C85D8E9-2239-4162-A3E9-2214C14FD825}" srcId="{69D99909-6546-4D1D-9F9C-F61202FF540A}" destId="{EFB825A0-5394-4678-A9EC-A8BCC43C9C75}" srcOrd="0" destOrd="0" parTransId="{26F1BD0D-ED94-4AD0-AC94-F1A41B09C946}" sibTransId="{8A818A13-3E0F-4084-B952-82DC9F37E086}"/>
    <dgm:cxn modelId="{FBF238FC-E611-40C2-AA77-7EEE9ACE780F}" type="presOf" srcId="{EFB825A0-5394-4678-A9EC-A8BCC43C9C75}" destId="{20D79931-FA36-497E-9375-A1A72A144F8C}" srcOrd="0" destOrd="0" presId="urn:microsoft.com/office/officeart/2005/8/layout/process4"/>
    <dgm:cxn modelId="{7F05F098-4867-4F3A-A561-2C7F488211F3}" type="presParOf" srcId="{11D571A8-DCCF-4C56-8566-BC8308ABC197}" destId="{7C606549-3AFF-4BEF-BF13-87BA72423147}" srcOrd="0" destOrd="0" presId="urn:microsoft.com/office/officeart/2005/8/layout/process4"/>
    <dgm:cxn modelId="{6D1D536C-0660-4882-8BD8-C33BE9321017}" type="presParOf" srcId="{7C606549-3AFF-4BEF-BF13-87BA72423147}" destId="{B3A8A58D-E070-444E-8143-37339FF7B3F5}" srcOrd="0" destOrd="0" presId="urn:microsoft.com/office/officeart/2005/8/layout/process4"/>
    <dgm:cxn modelId="{949931AF-B7C0-44A6-82CC-75D194863E6A}" type="presParOf" srcId="{7C606549-3AFF-4BEF-BF13-87BA72423147}" destId="{D37CFB8E-EEA2-4821-9795-CDE36874340E}" srcOrd="1" destOrd="0" presId="urn:microsoft.com/office/officeart/2005/8/layout/process4"/>
    <dgm:cxn modelId="{CECB96D7-8D3A-4358-BF01-5788EC7C6B03}" type="presParOf" srcId="{7C606549-3AFF-4BEF-BF13-87BA72423147}" destId="{2A6AEBF4-E5CD-44CB-9942-E8D44165CA99}" srcOrd="2" destOrd="0" presId="urn:microsoft.com/office/officeart/2005/8/layout/process4"/>
    <dgm:cxn modelId="{76493CA4-7E2A-4C88-93ED-5F01408A6A36}" type="presParOf" srcId="{2A6AEBF4-E5CD-44CB-9942-E8D44165CA99}" destId="{93C131C0-0E40-4DC4-B364-C59DFA5BFA73}" srcOrd="0" destOrd="0" presId="urn:microsoft.com/office/officeart/2005/8/layout/process4"/>
    <dgm:cxn modelId="{54EB3E17-73BC-40AA-B2D3-45CC0A8CF289}" type="presParOf" srcId="{2A6AEBF4-E5CD-44CB-9942-E8D44165CA99}" destId="{A1F2EB0D-11B0-4392-BE2E-7FD0372494AD}" srcOrd="1" destOrd="0" presId="urn:microsoft.com/office/officeart/2005/8/layout/process4"/>
    <dgm:cxn modelId="{464FDDB2-2AE6-4E1B-B274-7556030305AF}" type="presParOf" srcId="{11D571A8-DCCF-4C56-8566-BC8308ABC197}" destId="{E2F0ABFA-9017-458E-805C-375AAE1CEE6F}" srcOrd="1" destOrd="0" presId="urn:microsoft.com/office/officeart/2005/8/layout/process4"/>
    <dgm:cxn modelId="{F6922CE3-2141-448B-849B-ECFE4CF2651D}" type="presParOf" srcId="{11D571A8-DCCF-4C56-8566-BC8308ABC197}" destId="{9C17484E-1A1C-4DC7-900D-78D6FC2F29AE}" srcOrd="2" destOrd="0" presId="urn:microsoft.com/office/officeart/2005/8/layout/process4"/>
    <dgm:cxn modelId="{E487F5D2-E061-434C-A274-50668D1BCA88}" type="presParOf" srcId="{9C17484E-1A1C-4DC7-900D-78D6FC2F29AE}" destId="{408B63D0-17F4-42CC-B43D-416B505D4C76}" srcOrd="0" destOrd="0" presId="urn:microsoft.com/office/officeart/2005/8/layout/process4"/>
    <dgm:cxn modelId="{DC04536D-0891-4E09-B653-680E8398E150}" type="presParOf" srcId="{9C17484E-1A1C-4DC7-900D-78D6FC2F29AE}" destId="{6A0FFC32-C007-4AA7-9BE0-A3870062C1EB}" srcOrd="1" destOrd="0" presId="urn:microsoft.com/office/officeart/2005/8/layout/process4"/>
    <dgm:cxn modelId="{658461EA-B6BA-4036-98DC-69986C3F596C}" type="presParOf" srcId="{9C17484E-1A1C-4DC7-900D-78D6FC2F29AE}" destId="{44D16632-8CC6-41C5-B52A-4C10FD9AFE2D}" srcOrd="2" destOrd="0" presId="urn:microsoft.com/office/officeart/2005/8/layout/process4"/>
    <dgm:cxn modelId="{3B8D9B6A-7FF6-4075-92C3-F5CF0A00224F}" type="presParOf" srcId="{44D16632-8CC6-41C5-B52A-4C10FD9AFE2D}" destId="{20D79931-FA36-497E-9375-A1A72A144F8C}" srcOrd="0" destOrd="0" presId="urn:microsoft.com/office/officeart/2005/8/layout/process4"/>
    <dgm:cxn modelId="{CB8B35EA-2759-41D7-AEFF-AFAD6CDFDD3B}" type="presParOf" srcId="{44D16632-8CC6-41C5-B52A-4C10FD9AFE2D}" destId="{49B17389-E368-4C9B-945C-A80258C66551}" srcOrd="1" destOrd="0" presId="urn:microsoft.com/office/officeart/2005/8/layout/process4"/>
    <dgm:cxn modelId="{9F647CD7-E5B0-444D-93EB-71792390B750}" type="presParOf" srcId="{11D571A8-DCCF-4C56-8566-BC8308ABC197}" destId="{4013DD1B-F0C9-4403-AC15-C07BC72DDA0C}" srcOrd="3" destOrd="0" presId="urn:microsoft.com/office/officeart/2005/8/layout/process4"/>
    <dgm:cxn modelId="{0E30658B-62D4-4139-90B3-D21A607D75EC}" type="presParOf" srcId="{11D571A8-DCCF-4C56-8566-BC8308ABC197}" destId="{491C788F-3870-45B6-BC2A-A710D53FC22B}" srcOrd="4" destOrd="0" presId="urn:microsoft.com/office/officeart/2005/8/layout/process4"/>
    <dgm:cxn modelId="{EE9A1E92-672D-4880-93F5-467922623ACA}" type="presParOf" srcId="{491C788F-3870-45B6-BC2A-A710D53FC22B}" destId="{82DC1E7A-C5EA-4B39-BBE0-DACC5A76C0FA}" srcOrd="0" destOrd="0" presId="urn:microsoft.com/office/officeart/2005/8/layout/process4"/>
    <dgm:cxn modelId="{7167B218-C007-44BD-82D1-A6F87F909F1C}" type="presParOf" srcId="{491C788F-3870-45B6-BC2A-A710D53FC22B}" destId="{CA6DD6BF-19DC-4D53-85FB-199107B02D42}" srcOrd="1" destOrd="0" presId="urn:microsoft.com/office/officeart/2005/8/layout/process4"/>
    <dgm:cxn modelId="{B1D33451-C87F-448C-9BFC-62BF3EA31D8B}" type="presParOf" srcId="{491C788F-3870-45B6-BC2A-A710D53FC22B}" destId="{A9FD9DED-8A54-4BDF-8762-608B484CC42E}" srcOrd="2" destOrd="0" presId="urn:microsoft.com/office/officeart/2005/8/layout/process4"/>
    <dgm:cxn modelId="{32FB3BB2-5A72-403F-86AB-9D7FAB1B005A}" type="presParOf" srcId="{A9FD9DED-8A54-4BDF-8762-608B484CC42E}" destId="{6D8147EE-5623-42AD-BCC0-D5D56FDA536A}" srcOrd="0" destOrd="0" presId="urn:microsoft.com/office/officeart/2005/8/layout/process4"/>
    <dgm:cxn modelId="{4FC4EF91-55F2-493F-9CC9-03680F0D04D5}" type="presParOf" srcId="{A9FD9DED-8A54-4BDF-8762-608B484CC42E}" destId="{02C9EC56-89B1-4E12-AEC1-8A0A4AA38F24}" srcOrd="1"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  No changes can  be made after this time!</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3362" custLinFactNeighborY="6297">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X="95487" custScaleY="290804" custLinFactNeighborY="1050">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76934683-0570-4B19-A0B8-962C810AA89E}">
      <dgm:prSet/>
      <dgm:spPr/>
      <dgm:t>
        <a:bodyPr/>
        <a:lstStyle/>
        <a:p>
          <a:endParaRPr lang="en-US" baseline="0" dirty="0"/>
        </a:p>
      </dgm:t>
    </dgm:pt>
    <dgm:pt modelId="{B489D44F-ADC3-4418-8619-223F33BDF318}" type="parTrans" cxnId="{25D6BED3-303D-4AC3-A289-8FB2B2C567E1}">
      <dgm:prSet/>
      <dgm:spPr/>
      <dgm:t>
        <a:bodyPr/>
        <a:lstStyle/>
        <a:p>
          <a:endParaRPr lang="en-US"/>
        </a:p>
      </dgm:t>
    </dgm:pt>
    <dgm:pt modelId="{569DA79D-BE82-4BBA-9CF7-DAC6B674DBBC}" type="sibTrans" cxnId="{25D6BED3-303D-4AC3-A289-8FB2B2C567E1}">
      <dgm:prSet/>
      <dgm:spPr/>
      <dgm:t>
        <a:bodyPr/>
        <a:lstStyle/>
        <a:p>
          <a:endParaRPr lang="en-US"/>
        </a:p>
      </dgm:t>
    </dgm:pt>
    <dgm:pt modelId="{46316E21-D4A5-4224-89BB-A938FD5DF996}">
      <dgm:prSet/>
      <dgm:spPr/>
    </dgm:pt>
    <dgm:pt modelId="{0CD0F234-E2EA-4B31-A49F-C59F640AD0D4}" type="parTrans" cxnId="{FB0E4BA1-6B4F-4B7C-9126-EF10460B9E03}">
      <dgm:prSet/>
      <dgm:spPr/>
      <dgm:t>
        <a:bodyPr/>
        <a:lstStyle/>
        <a:p>
          <a:endParaRPr lang="en-US"/>
        </a:p>
      </dgm:t>
    </dgm:pt>
    <dgm:pt modelId="{7AA39ACF-B953-48C7-A17C-E6EF17AD3013}" type="sibTrans" cxnId="{FB0E4BA1-6B4F-4B7C-9126-EF10460B9E03}">
      <dgm:prSet/>
      <dgm:spPr/>
      <dgm:t>
        <a:bodyPr/>
        <a:lstStyle/>
        <a:p>
          <a:endParaRPr lang="en-US"/>
        </a:p>
      </dgm:t>
    </dgm:pt>
    <dgm:pt modelId="{1B06F291-4D2C-4BDF-92B8-0AEF8B8846D5}">
      <dgm:prSet/>
      <dgm:spPr/>
      <dgm:t>
        <a:bodyPr/>
        <a:lstStyle/>
        <a:p>
          <a:endParaRPr lang="en-US" baseline="0" dirty="0"/>
        </a:p>
      </dgm:t>
    </dgm:pt>
    <dgm:pt modelId="{A2C885FD-BD95-4F10-838B-DF4160E2DC7E}" type="parTrans" cxnId="{E96EB1D8-37FF-4472-BB28-0D03D0F5216F}">
      <dgm:prSet/>
      <dgm:spPr/>
      <dgm:t>
        <a:bodyPr/>
        <a:lstStyle/>
        <a:p>
          <a:endParaRPr lang="en-US"/>
        </a:p>
      </dgm:t>
    </dgm:pt>
    <dgm:pt modelId="{66F33317-2907-47FD-A60A-C9220FC3838B}" type="sibTrans" cxnId="{E96EB1D8-37FF-4472-BB28-0D03D0F5216F}">
      <dgm:prSet/>
      <dgm:spPr/>
      <dgm:t>
        <a:bodyPr/>
        <a:lstStyle/>
        <a:p>
          <a:endParaRPr lang="en-US"/>
        </a:p>
      </dgm:t>
    </dgm:pt>
    <dgm:pt modelId="{49879ECC-FCFF-49DE-A74F-EAD84A0A3E3F}">
      <dgm:prSet/>
      <dgm:spPr/>
    </dgm:pt>
    <dgm:pt modelId="{C67C693D-6512-4D01-A640-97ADD9662655}" type="parTrans" cxnId="{82FFE69B-C3D4-422D-AF10-9961E92461D5}">
      <dgm:prSet/>
      <dgm:spPr/>
      <dgm:t>
        <a:bodyPr/>
        <a:lstStyle/>
        <a:p>
          <a:endParaRPr lang="en-US"/>
        </a:p>
      </dgm:t>
    </dgm:pt>
    <dgm:pt modelId="{76744826-C08D-4C82-AF5C-B84D1A7CDEA9}" type="sibTrans" cxnId="{82FFE69B-C3D4-422D-AF10-9961E92461D5}">
      <dgm:prSet/>
      <dgm:spPr/>
      <dgm:t>
        <a:bodyPr/>
        <a:lstStyle/>
        <a:p>
          <a:endParaRPr lang="en-US"/>
        </a:p>
      </dgm:t>
    </dgm:pt>
    <dgm:pt modelId="{3E4B3DF5-1760-4775-9E1A-3CE482C6C695}">
      <dgm:prSet/>
      <dgm:spPr/>
      <dgm:t>
        <a:bodyPr/>
        <a:lstStyle/>
        <a:p>
          <a:endParaRPr lang="en-US" baseline="0" dirty="0"/>
        </a:p>
      </dgm:t>
    </dgm:pt>
    <dgm:pt modelId="{63FD3E3D-6513-45AC-A6AA-CD3876EF6C32}" type="parTrans" cxnId="{BFE98CE4-9C64-4580-A8BD-E93BCA32255F}">
      <dgm:prSet/>
      <dgm:spPr/>
      <dgm:t>
        <a:bodyPr/>
        <a:lstStyle/>
        <a:p>
          <a:endParaRPr lang="en-US"/>
        </a:p>
      </dgm:t>
    </dgm:pt>
    <dgm:pt modelId="{7CA527C8-7979-41CD-B3AF-BEAB48F3638A}" type="sibTrans" cxnId="{BFE98CE4-9C64-4580-A8BD-E93BCA32255F}">
      <dgm:prSet/>
      <dgm:spPr/>
      <dgm:t>
        <a:bodyPr/>
        <a:lstStyle/>
        <a:p>
          <a:endParaRPr lang="en-US"/>
        </a:p>
      </dgm:t>
    </dgm:pt>
    <dgm:pt modelId="{297B4DE3-0E77-4B39-B478-5977EB574C65}">
      <dgm:prSet/>
      <dgm:spPr/>
    </dgm:pt>
    <dgm:pt modelId="{81D4076C-C095-40E1-B8EC-B838230C5B3A}" type="parTrans" cxnId="{5B6B5F19-210F-4B9A-9469-F3F39AAAA563}">
      <dgm:prSet/>
      <dgm:spPr/>
      <dgm:t>
        <a:bodyPr/>
        <a:lstStyle/>
        <a:p>
          <a:endParaRPr lang="en-US"/>
        </a:p>
      </dgm:t>
    </dgm:pt>
    <dgm:pt modelId="{B36DB02E-4143-4398-88A5-590A7A61D9FA}" type="sibTrans" cxnId="{5B6B5F19-210F-4B9A-9469-F3F39AAAA563}">
      <dgm:prSet/>
      <dgm:spPr/>
      <dgm:t>
        <a:bodyPr/>
        <a:lstStyle/>
        <a:p>
          <a:endParaRPr lang="en-US"/>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5B6B5F19-210F-4B9A-9469-F3F39AAAA563}" srcId="{B7C66EA2-DDD0-4AC0-B646-FBB84AFB31D2}" destId="{297B4DE3-0E77-4B39-B478-5977EB574C65}" srcOrd="6" destOrd="0" parTransId="{81D4076C-C095-40E1-B8EC-B838230C5B3A}" sibTransId="{B36DB02E-4143-4398-88A5-590A7A61D9FA}"/>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82FFE69B-C3D4-422D-AF10-9961E92461D5}" srcId="{B7C66EA2-DDD0-4AC0-B646-FBB84AFB31D2}" destId="{49879ECC-FCFF-49DE-A74F-EAD84A0A3E3F}" srcOrd="4" destOrd="0" parTransId="{C67C693D-6512-4D01-A640-97ADD9662655}" sibTransId="{76744826-C08D-4C82-AF5C-B84D1A7CDEA9}"/>
    <dgm:cxn modelId="{FB0E4BA1-6B4F-4B7C-9126-EF10460B9E03}" srcId="{B7C66EA2-DDD0-4AC0-B646-FBB84AFB31D2}" destId="{46316E21-D4A5-4224-89BB-A938FD5DF996}" srcOrd="2" destOrd="0" parTransId="{0CD0F234-E2EA-4B31-A49F-C59F640AD0D4}" sibTransId="{7AA39ACF-B953-48C7-A17C-E6EF17AD3013}"/>
    <dgm:cxn modelId="{25D6BED3-303D-4AC3-A289-8FB2B2C567E1}" srcId="{B7C66EA2-DDD0-4AC0-B646-FBB84AFB31D2}" destId="{76934683-0570-4B19-A0B8-962C810AA89E}" srcOrd="1" destOrd="0" parTransId="{B489D44F-ADC3-4418-8619-223F33BDF318}" sibTransId="{569DA79D-BE82-4BBA-9CF7-DAC6B674DBBC}"/>
    <dgm:cxn modelId="{C56022D6-A951-41DE-B35D-38DF8092B476}" type="presOf" srcId="{4E9DA560-3B15-4552-85A1-3CFEB6C20511}" destId="{9BA1C319-097E-4B0C-BD04-CD8BA4625B3E}" srcOrd="0" destOrd="0" presId="urn:microsoft.com/office/officeart/2005/8/layout/radial4"/>
    <dgm:cxn modelId="{E96EB1D8-37FF-4472-BB28-0D03D0F5216F}" srcId="{B7C66EA2-DDD0-4AC0-B646-FBB84AFB31D2}" destId="{1B06F291-4D2C-4BDF-92B8-0AEF8B8846D5}" srcOrd="3" destOrd="0" parTransId="{A2C885FD-BD95-4F10-838B-DF4160E2DC7E}" sibTransId="{66F33317-2907-47FD-A60A-C9220FC3838B}"/>
    <dgm:cxn modelId="{BFE98CE4-9C64-4580-A8BD-E93BCA32255F}" srcId="{B7C66EA2-DDD0-4AC0-B646-FBB84AFB31D2}" destId="{3E4B3DF5-1760-4775-9E1A-3CE482C6C695}" srcOrd="5" destOrd="0" parTransId="{63FD3E3D-6513-45AC-A6AA-CD3876EF6C32}" sibTransId="{7CA527C8-7979-41CD-B3AF-BEAB48F3638A}"/>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0" y="1346192"/>
          <a:ext cx="1838627" cy="18386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Educating LEA</a:t>
          </a:r>
        </a:p>
      </dsp:txBody>
      <dsp:txXfrm>
        <a:off x="269261" y="1615453"/>
        <a:ext cx="1300105" cy="1300105"/>
      </dsp:txXfrm>
    </dsp:sp>
    <dsp:sp modelId="{5C105626-91A0-448F-BCC8-BA8EA8F92F8F}">
      <dsp:nvSpPr>
        <dsp:cNvPr id="0" name=""/>
        <dsp:cNvSpPr/>
      </dsp:nvSpPr>
      <dsp:spPr>
        <a:xfrm>
          <a:off x="1987924" y="1732312"/>
          <a:ext cx="1066403" cy="1066403"/>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2129276" y="2140105"/>
        <a:ext cx="783699" cy="250817"/>
      </dsp:txXfrm>
    </dsp:sp>
    <dsp:sp modelId="{DC22AC17-EA59-4405-BCD0-026EFFEDC82B}">
      <dsp:nvSpPr>
        <dsp:cNvPr id="0" name=""/>
        <dsp:cNvSpPr/>
      </dsp:nvSpPr>
      <dsp:spPr>
        <a:xfrm>
          <a:off x="3203624" y="1346192"/>
          <a:ext cx="1838627" cy="18386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Keystone-specific  Course</a:t>
          </a:r>
        </a:p>
      </dsp:txBody>
      <dsp:txXfrm>
        <a:off x="3472885" y="1615453"/>
        <a:ext cx="1300105" cy="1300105"/>
      </dsp:txXfrm>
    </dsp:sp>
    <dsp:sp modelId="{C13A7C9F-11F3-4A49-90B0-74E4B9F8C36E}">
      <dsp:nvSpPr>
        <dsp:cNvPr id="0" name=""/>
        <dsp:cNvSpPr/>
      </dsp:nvSpPr>
      <dsp:spPr>
        <a:xfrm>
          <a:off x="5192935" y="1694061"/>
          <a:ext cx="1066403" cy="1066403"/>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5334287" y="1913740"/>
        <a:ext cx="783699" cy="627045"/>
      </dsp:txXfrm>
    </dsp:sp>
    <dsp:sp modelId="{CFDCCCB0-8A13-44B9-AD8D-9F0C96ED352A}">
      <dsp:nvSpPr>
        <dsp:cNvPr id="0" name=""/>
        <dsp:cNvSpPr/>
      </dsp:nvSpPr>
      <dsp:spPr>
        <a:xfrm>
          <a:off x="6408635" y="1307949"/>
          <a:ext cx="1838627" cy="1838627"/>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Must Submit Data to PIMS</a:t>
          </a:r>
        </a:p>
      </dsp:txBody>
      <dsp:txXfrm>
        <a:off x="6677896" y="1577210"/>
        <a:ext cx="1300105" cy="1300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CFB8E-EEA2-4821-9795-CDE36874340E}">
      <dsp:nvSpPr>
        <dsp:cNvPr id="0" name=""/>
        <dsp:cNvSpPr/>
      </dsp:nvSpPr>
      <dsp:spPr>
        <a:xfrm>
          <a:off x="0" y="3455979"/>
          <a:ext cx="8202543" cy="113432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Keystone Exams</a:t>
          </a:r>
        </a:p>
      </dsp:txBody>
      <dsp:txXfrm>
        <a:off x="0" y="3455979"/>
        <a:ext cx="8202543" cy="612538"/>
      </dsp:txXfrm>
    </dsp:sp>
    <dsp:sp modelId="{93C131C0-0E40-4DC4-B364-C59DFA5BFA73}">
      <dsp:nvSpPr>
        <dsp:cNvPr id="0" name=""/>
        <dsp:cNvSpPr/>
      </dsp:nvSpPr>
      <dsp:spPr>
        <a:xfrm>
          <a:off x="0" y="4045831"/>
          <a:ext cx="4101271" cy="52179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Cambria" panose="02040503050406030204" pitchFamily="18" charset="0"/>
            </a:rPr>
            <a:t>Three Keystone Exams are one of the Pathways to High School Graduation (Act 158) : Algebra 1, Biology and Literature</a:t>
          </a:r>
        </a:p>
      </dsp:txBody>
      <dsp:txXfrm>
        <a:off x="0" y="4045831"/>
        <a:ext cx="4101271" cy="521791"/>
      </dsp:txXfrm>
    </dsp:sp>
    <dsp:sp modelId="{A1F2EB0D-11B0-4392-BE2E-7FD0372494AD}">
      <dsp:nvSpPr>
        <dsp:cNvPr id="0" name=""/>
        <dsp:cNvSpPr/>
      </dsp:nvSpPr>
      <dsp:spPr>
        <a:xfrm>
          <a:off x="4101271" y="4045831"/>
          <a:ext cx="4101271" cy="521791"/>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Cambria" panose="02040503050406030204" pitchFamily="18" charset="0"/>
            </a:rPr>
            <a:t>Projected to be a part of the graduation requirement with the graduating class of 2022</a:t>
          </a:r>
        </a:p>
      </dsp:txBody>
      <dsp:txXfrm>
        <a:off x="4101271" y="4045831"/>
        <a:ext cx="4101271" cy="521791"/>
      </dsp:txXfrm>
    </dsp:sp>
    <dsp:sp modelId="{6A0FFC32-C007-4AA7-9BE0-A3870062C1EB}">
      <dsp:nvSpPr>
        <dsp:cNvPr id="0" name=""/>
        <dsp:cNvSpPr/>
      </dsp:nvSpPr>
      <dsp:spPr>
        <a:xfrm rot="10800000">
          <a:off x="0" y="1728395"/>
          <a:ext cx="8202543" cy="1744599"/>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Pennsylvania’s compliance uses the Keystone Exams (and PASA Grade 11)</a:t>
          </a:r>
        </a:p>
      </dsp:txBody>
      <dsp:txXfrm rot="-10800000">
        <a:off x="0" y="1728395"/>
        <a:ext cx="8202543" cy="612354"/>
      </dsp:txXfrm>
    </dsp:sp>
    <dsp:sp modelId="{20D79931-FA36-497E-9375-A1A72A144F8C}">
      <dsp:nvSpPr>
        <dsp:cNvPr id="0" name=""/>
        <dsp:cNvSpPr/>
      </dsp:nvSpPr>
      <dsp:spPr>
        <a:xfrm>
          <a:off x="0" y="2340749"/>
          <a:ext cx="4101271" cy="52163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The LEA identifies Keystone courses</a:t>
          </a:r>
        </a:p>
      </dsp:txBody>
      <dsp:txXfrm>
        <a:off x="0" y="2340749"/>
        <a:ext cx="4101271" cy="521635"/>
      </dsp:txXfrm>
    </dsp:sp>
    <dsp:sp modelId="{49B17389-E368-4C9B-945C-A80258C66551}">
      <dsp:nvSpPr>
        <dsp:cNvPr id="0" name=""/>
        <dsp:cNvSpPr/>
      </dsp:nvSpPr>
      <dsp:spPr>
        <a:xfrm>
          <a:off x="4101271" y="2340749"/>
          <a:ext cx="4101271" cy="521635"/>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Students must test if enrolled in a Keystone Course. </a:t>
          </a:r>
        </a:p>
      </dsp:txBody>
      <dsp:txXfrm>
        <a:off x="4101271" y="2340749"/>
        <a:ext cx="4101271" cy="521635"/>
      </dsp:txXfrm>
    </dsp:sp>
    <dsp:sp modelId="{CA6DD6BF-19DC-4D53-85FB-199107B02D42}">
      <dsp:nvSpPr>
        <dsp:cNvPr id="0" name=""/>
        <dsp:cNvSpPr/>
      </dsp:nvSpPr>
      <dsp:spPr>
        <a:xfrm rot="10800000">
          <a:off x="0" y="811"/>
          <a:ext cx="8202543" cy="1744599"/>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Federal Requirement</a:t>
          </a:r>
        </a:p>
      </dsp:txBody>
      <dsp:txXfrm rot="-10800000">
        <a:off x="0" y="811"/>
        <a:ext cx="8202543" cy="612354"/>
      </dsp:txXfrm>
    </dsp:sp>
    <dsp:sp modelId="{6D8147EE-5623-42AD-BCC0-D5D56FDA536A}">
      <dsp:nvSpPr>
        <dsp:cNvPr id="0" name=""/>
        <dsp:cNvSpPr/>
      </dsp:nvSpPr>
      <dsp:spPr>
        <a:xfrm>
          <a:off x="0" y="613165"/>
          <a:ext cx="4101271" cy="521635"/>
        </a:xfrm>
        <a:prstGeom prst="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Students must test once in high school in </a:t>
          </a:r>
        </a:p>
        <a:p>
          <a:pPr marL="0" lvl="0" indent="0" algn="ctr" defTabSz="622300">
            <a:lnSpc>
              <a:spcPct val="90000"/>
            </a:lnSpc>
            <a:spcBef>
              <a:spcPct val="0"/>
            </a:spcBef>
            <a:spcAft>
              <a:spcPct val="35000"/>
            </a:spcAft>
            <a:buNone/>
          </a:pPr>
          <a:r>
            <a:rPr lang="en-US" sz="1400" b="1" i="1" kern="1200">
              <a:latin typeface="Cambria" panose="02040503050406030204" pitchFamily="18" charset="0"/>
            </a:rPr>
            <a:t>all </a:t>
          </a:r>
          <a:r>
            <a:rPr lang="en-US" sz="1400" b="1" i="1" kern="1200" dirty="0">
              <a:latin typeface="Cambria" panose="02040503050406030204" pitchFamily="18" charset="0"/>
            </a:rPr>
            <a:t>three Keystone Exams </a:t>
          </a:r>
        </a:p>
      </dsp:txBody>
      <dsp:txXfrm>
        <a:off x="0" y="613165"/>
        <a:ext cx="4101271" cy="521635"/>
      </dsp:txXfrm>
    </dsp:sp>
    <dsp:sp modelId="{02C9EC56-89B1-4E12-AEC1-8A0A4AA38F24}">
      <dsp:nvSpPr>
        <dsp:cNvPr id="0" name=""/>
        <dsp:cNvSpPr/>
      </dsp:nvSpPr>
      <dsp:spPr>
        <a:xfrm>
          <a:off x="4101271" y="613165"/>
          <a:ext cx="4101271" cy="521635"/>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Grade 11 is the Accountability year</a:t>
          </a:r>
        </a:p>
      </dsp:txBody>
      <dsp:txXfrm>
        <a:off x="4101271" y="613165"/>
        <a:ext cx="4101271" cy="5216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35018" y="723800"/>
          <a:ext cx="1800497" cy="2270194"/>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sp:txBody>
      <dsp:txXfrm>
        <a:off x="687753" y="776535"/>
        <a:ext cx="1695027" cy="2164724"/>
      </dsp:txXfrm>
    </dsp:sp>
    <dsp:sp modelId="{1B08CE53-6914-4BF0-8DA2-F5EF8F37F4A9}">
      <dsp:nvSpPr>
        <dsp:cNvPr id="0" name=""/>
        <dsp:cNvSpPr/>
      </dsp:nvSpPr>
      <dsp:spPr>
        <a:xfrm>
          <a:off x="2443391"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2908452" y="79235"/>
          <a:ext cx="1921123" cy="363856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2964720" y="135503"/>
        <a:ext cx="1808587" cy="3526024"/>
      </dsp:txXfrm>
    </dsp:sp>
    <dsp:sp modelId="{D65EB81B-422F-465B-A3EA-1B86F310C1C6}">
      <dsp:nvSpPr>
        <dsp:cNvPr id="0" name=""/>
        <dsp:cNvSpPr/>
      </dsp:nvSpPr>
      <dsp:spPr>
        <a:xfrm>
          <a:off x="4941855"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60271" y="807459"/>
          <a:ext cx="1521560" cy="211817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  No changes can  be made after this time!</a:t>
          </a:r>
        </a:p>
      </dsp:txBody>
      <dsp:txXfrm>
        <a:off x="5704836" y="852024"/>
        <a:ext cx="1432430" cy="20290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10/1/2019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10/1/2019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on the Precodes for the Keystone Exams.</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Please review these student scenarios to determine proper attribution. </a:t>
            </a:r>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10</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0" i="0" u="none" strike="noStrike" kern="1200" dirty="0">
                <a:solidFill>
                  <a:schemeClr val="tx1"/>
                </a:solidFill>
                <a:effectLst/>
                <a:latin typeface="+mn-lt"/>
                <a:ea typeface="+mn-ea"/>
                <a:cs typeface="+mn-cs"/>
              </a:rPr>
              <a:t>Here are listed a few more of PDE’s deduplication rules for attribution.  Please watch the full version of Keystone Exam </a:t>
            </a:r>
            <a:r>
              <a:rPr lang="en-US" sz="1200" b="0" i="0" u="none" strike="noStrike" kern="1200" dirty="0" err="1">
                <a:solidFill>
                  <a:schemeClr val="tx1"/>
                </a:solidFill>
                <a:effectLst/>
                <a:latin typeface="+mn-lt"/>
                <a:ea typeface="+mn-ea"/>
                <a:cs typeface="+mn-cs"/>
              </a:rPr>
              <a:t>Precodes</a:t>
            </a:r>
            <a:r>
              <a:rPr lang="en-US" sz="1200" b="0" i="0" u="none" strike="noStrike" kern="1200" dirty="0">
                <a:solidFill>
                  <a:schemeClr val="tx1"/>
                </a:solidFill>
                <a:effectLst/>
                <a:latin typeface="+mn-lt"/>
                <a:ea typeface="+mn-ea"/>
                <a:cs typeface="+mn-cs"/>
              </a:rPr>
              <a:t> webinar or consult the Assessment How-To Guide for more details.  </a:t>
            </a:r>
            <a:endParaRPr lang="en-US" sz="1200" b="0" dirty="0">
              <a:solidFill>
                <a:schemeClr val="tx1"/>
              </a:solidFill>
              <a:latin typeface="+mn-lt"/>
            </a:endParaRP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11</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The </a:t>
            </a:r>
            <a:r>
              <a:rPr lang="en-US" altLang="en-US" baseline="0" dirty="0"/>
              <a:t>snapshot reports reflect data that was included in the internal snapshot.  They should be run when PIMS reopens, after the internal snapshot is taken.  </a:t>
            </a:r>
            <a:endParaRPr lang="en-US" b="1" dirty="0">
              <a:latin typeface="Cambria" panose="02040503050406030204" pitchFamily="18" charset="0"/>
            </a:endParaRPr>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12</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13</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a:p>
            <a:r>
              <a:rPr lang="en-US" baseline="0" dirty="0"/>
              <a:t>Thank you for reviewing this webinar for Keystone Exams -</a:t>
            </a:r>
            <a:r>
              <a:rPr lang="en-US" baseline="0" dirty="0" err="1"/>
              <a:t>Precodes</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14</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15</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 that teaches a</a:t>
            </a:r>
            <a:r>
              <a:rPr lang="en-US" baseline="0" dirty="0"/>
              <a:t>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Who should test?</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States</a:t>
            </a:r>
            <a:r>
              <a:rPr lang="en-US" altLang="en-US" baseline="0" dirty="0"/>
              <a:t> must comply with the federal requirement that all students must test at least once in high school </a:t>
            </a:r>
            <a:r>
              <a:rPr lang="en-US" sz="1200" b="1" dirty="0">
                <a:highlight>
                  <a:srgbClr val="FFFF00"/>
                </a:highlight>
                <a:latin typeface="Cambria" panose="02040503050406030204" pitchFamily="18" charset="0"/>
              </a:rPr>
              <a:t>in all three Keystone Exams</a:t>
            </a:r>
            <a:r>
              <a:rPr lang="en-US" altLang="en-US" baseline="0" dirty="0"/>
              <a:t>. Students can take and test in a Keystone Exam anytime from grades 3-12.   Regardless of when or where the student takes the Keystone exam, the students’ scores are not attributed until grade 11 for accountability. </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LEAs identify the courses that meet the state standards for the Keystone Exams called a ‘trigger course’. This is a local decision. If a student takes the Keystone course identified by the LEA, the student must take the subject-specific Keystone Exam. </a:t>
            </a:r>
            <a:r>
              <a:rPr lang="en-US" sz="1200" dirty="0">
                <a:latin typeface="Cambria" panose="02040503050406030204" pitchFamily="18" charset="0"/>
                <a:ea typeface="Verdana" pitchFamily="34" charset="0"/>
                <a:cs typeface="Arial" panose="020B0604020202020204" pitchFamily="34" charset="0"/>
              </a:rPr>
              <a:t>The student does not have to complete the course in order to take the Keystone Exam </a:t>
            </a:r>
            <a:r>
              <a:rPr lang="en-US" sz="1200" b="1" dirty="0">
                <a:latin typeface="Cambria" panose="02040503050406030204" pitchFamily="18" charset="0"/>
                <a:ea typeface="Verdana" pitchFamily="34" charset="0"/>
                <a:cs typeface="Arial" panose="020B0604020202020204" pitchFamily="34" charset="0"/>
              </a:rPr>
              <a:t>if the student scored Advanced on the previous year’s subject-specific PSSA</a:t>
            </a:r>
            <a:r>
              <a:rPr lang="en-US" sz="1200" dirty="0">
                <a:latin typeface="Cambria" panose="02040503050406030204" pitchFamily="18" charset="0"/>
                <a:ea typeface="Verdana" pitchFamily="34" charset="0"/>
                <a:cs typeface="Arial" panose="020B0604020202020204" pitchFamily="34" charset="0"/>
              </a:rPr>
              <a:t>. If the student is near the end of the Keystone course, the student should take the Keystone Exam. </a:t>
            </a:r>
          </a:p>
          <a:p>
            <a:endParaRPr lang="en-US" altLang="en-US" baseline="0" dirty="0"/>
          </a:p>
          <a:p>
            <a:r>
              <a:rPr lang="en-US" altLang="en-US" baseline="0" dirty="0"/>
              <a:t>Students are required to score Proficient or Advanced in Algebra 1, Biology and Literature by spring of grade 11. Act 158 High School Graduation) states that demonstrating proficiency in these three Keystone Exams will be one of the Pathways to meet graduation requirement beginning with the class of </a:t>
            </a:r>
            <a:r>
              <a:rPr lang="en-US" altLang="en-US" b="1" baseline="0" dirty="0">
                <a:highlight>
                  <a:srgbClr val="FFFF00"/>
                </a:highlight>
              </a:rPr>
              <a:t>2021-</a:t>
            </a:r>
            <a:r>
              <a:rPr lang="en-US" altLang="en-US" baseline="0" dirty="0"/>
              <a:t>2022. </a:t>
            </a:r>
            <a:endParaRPr lang="en-US" altLang="en-US" dirty="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013C4DB-0EBA-4818-96CA-4C4A896ACD6F}" type="slidenum">
              <a:rPr lang="en-US" altLang="en-US" smtClean="0"/>
              <a:pPr/>
              <a:t>3</a:t>
            </a:fld>
            <a:endParaRPr lang="en-US" altLang="en-US" dirty="0"/>
          </a:p>
        </p:txBody>
      </p:sp>
      <p:sp>
        <p:nvSpPr>
          <p:cNvPr id="10957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2083578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r>
              <a:rPr lang="en-US" altLang="en-US" dirty="0"/>
              <a:t>In</a:t>
            </a:r>
            <a:r>
              <a:rPr lang="en-US" altLang="en-US" baseline="0" dirty="0"/>
              <a:t> order to submit the correct data, PIMS Administrators must first identify the students who are taking the Keystone Exams and upload them for this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r>
              <a:rPr lang="en-US" altLang="en-US" baseline="0" dirty="0"/>
              <a:t>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a:t>
            </a:r>
            <a:r>
              <a:rPr lang="en-US" altLang="en-US" baseline="0" dirty="0" err="1"/>
              <a:t>precode</a:t>
            </a:r>
            <a:r>
              <a:rPr lang="en-US" altLang="en-US" baseline="0" dirty="0"/>
              <a:t> labels.  </a:t>
            </a:r>
          </a:p>
          <a:p>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4</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There can be no corrections made after this time.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5</a:t>
            </a:fld>
            <a:endParaRPr lang="en-US" altLang="en-US"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a:t>
            </a:r>
            <a:r>
              <a:rPr lang="en-US" baseline="0" dirty="0" err="1"/>
              <a:t>Precode</a:t>
            </a:r>
            <a:r>
              <a:rPr lang="en-US" baseline="0" dirty="0"/>
              <a:t> Keystone Exams’ Internal Snapshot.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It begins with the student in the blue circle, which includes the student’s five matching criteria. It is very important that the </a:t>
            </a:r>
            <a:r>
              <a:rPr lang="en-US" b="1" baseline="0" dirty="0"/>
              <a:t>five matching criteria </a:t>
            </a:r>
            <a:r>
              <a:rPr lang="en-US" baseline="0" dirty="0"/>
              <a:t>are correct because that is how students are linked to test results later in the year, this is why there is so much emphasis on getting these fields right. The five match criteria are First Name, Last Name, Birth Date, </a:t>
            </a:r>
            <a:r>
              <a:rPr lang="en-US" baseline="0" dirty="0" err="1"/>
              <a:t>PAsecureID</a:t>
            </a:r>
            <a:r>
              <a:rPr lang="en-US" baseline="0" dirty="0"/>
              <a:t> and Grade.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Please make sure the student’s </a:t>
            </a:r>
            <a:r>
              <a:rPr lang="en-US" baseline="0" dirty="0" err="1"/>
              <a:t>PAsecureID</a:t>
            </a:r>
            <a:r>
              <a:rPr lang="en-US" baseline="0" dirty="0"/>
              <a:t> is unique to the student. Students with two IDs or two students sharing one ID have to be resolved. </a:t>
            </a:r>
            <a:r>
              <a:rPr lang="en-US" dirty="0"/>
              <a:t>Contact the</a:t>
            </a:r>
            <a:r>
              <a:rPr lang="en-US" baseline="0" dirty="0"/>
              <a:t> PIMS Application Support Desk for help with </a:t>
            </a:r>
            <a:r>
              <a:rPr lang="en-US" baseline="0" dirty="0" err="1"/>
              <a:t>PAsecureIDs</a:t>
            </a:r>
            <a:r>
              <a:rPr lang="en-US" baseline="0" dirty="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boxes include data about the student including the student’s demographics and school enrollment information</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6</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200" i="0" baseline="0" dirty="0">
                <a:latin typeface="Cambria" panose="02040503050406030204" pitchFamily="18" charset="0"/>
              </a:rPr>
              <a:t>manually match each student.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i="0" baseline="0"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Note: Students must have and “E” or “R’ enrollment code prior to the internal snapshot date, and not be withdrawn prior to the snapshot to be included in the internal snapshot.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7</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kern="1200" dirty="0">
                <a:latin typeface="Cambria" panose="02040503050406030204" pitchFamily="18" charset="0"/>
              </a:rPr>
              <a:t>It is extremely important that you update the appropriate Keystone exam student template </a:t>
            </a:r>
            <a:r>
              <a:rPr lang="en-US" sz="2400" dirty="0">
                <a:latin typeface="Cambria" panose="02040503050406030204" pitchFamily="18" charset="0"/>
              </a:rPr>
              <a:t>Keystone Assessment codes fields:  Field 214 (Winter) , 215 (Spring) , and 216 (Summer):</a:t>
            </a:r>
          </a:p>
          <a:p>
            <a:pPr marL="1257300" lvl="2" indent="-342900">
              <a:buFont typeface="Arial" panose="020B0604020202020204" pitchFamily="34" charset="0"/>
              <a:buChar char="•"/>
            </a:pPr>
            <a:r>
              <a:rPr lang="en-US" sz="2400" dirty="0">
                <a:latin typeface="Cambria" panose="02040503050406030204" pitchFamily="18" charset="0"/>
              </a:rPr>
              <a:t>Enter ‘Y’ if student is taking the Keystone Exam(s) and needs a </a:t>
            </a:r>
            <a:r>
              <a:rPr lang="en-US" sz="2400" dirty="0" err="1">
                <a:latin typeface="Cambria" panose="02040503050406030204" pitchFamily="18" charset="0"/>
              </a:rPr>
              <a:t>precode</a:t>
            </a:r>
            <a:r>
              <a:rPr lang="en-US" sz="2400" dirty="0">
                <a:latin typeface="Cambria" panose="02040503050406030204" pitchFamily="18" charset="0"/>
              </a:rPr>
              <a:t>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‘N’ if the student is not taking the Keystone Exam(s) and does not need a </a:t>
            </a:r>
            <a:r>
              <a:rPr lang="en-US" sz="2400" dirty="0" err="1">
                <a:solidFill>
                  <a:schemeClr val="tx1"/>
                </a:solidFill>
                <a:latin typeface="Cambria" panose="02040503050406030204" pitchFamily="18" charset="0"/>
                <a:ea typeface="Verdana" pitchFamily="34" charset="0"/>
                <a:cs typeface="Verdana" pitchFamily="34" charset="0"/>
              </a:rPr>
              <a:t>precode</a:t>
            </a:r>
            <a:r>
              <a:rPr lang="en-US" sz="2400" dirty="0">
                <a:solidFill>
                  <a:schemeClr val="tx1"/>
                </a:solidFill>
                <a:latin typeface="Cambria" panose="02040503050406030204" pitchFamily="18" charset="0"/>
                <a:ea typeface="Verdana" pitchFamily="34" charset="0"/>
                <a:cs typeface="Verdana" pitchFamily="34" charset="0"/>
              </a:rPr>
              <a:t>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‘O’ for Online testers. These students will appear in the </a:t>
            </a:r>
            <a:r>
              <a:rPr lang="en-US" sz="2400" dirty="0" err="1">
                <a:solidFill>
                  <a:schemeClr val="tx1"/>
                </a:solidFill>
                <a:latin typeface="Cambria" panose="02040503050406030204" pitchFamily="18" charset="0"/>
                <a:ea typeface="Verdana" pitchFamily="34" charset="0"/>
                <a:cs typeface="Verdana" pitchFamily="34" charset="0"/>
              </a:rPr>
              <a:t>precode</a:t>
            </a:r>
            <a:r>
              <a:rPr lang="en-US" sz="2400" dirty="0">
                <a:solidFill>
                  <a:schemeClr val="tx1"/>
                </a:solidFill>
                <a:latin typeface="Cambria" panose="02040503050406030204" pitchFamily="18" charset="0"/>
                <a:ea typeface="Verdana" pitchFamily="34" charset="0"/>
                <a:cs typeface="Verdana" pitchFamily="34" charset="0"/>
              </a:rPr>
              <a:t> file to the testing vendor and can be added to test sessions.</a:t>
            </a:r>
          </a:p>
          <a:p>
            <a:pPr marL="914400" lvl="2" indent="0">
              <a:buFont typeface="Arial" panose="020B0604020202020204" pitchFamily="34" charset="0"/>
              <a:buNone/>
            </a:pPr>
            <a:endParaRPr lang="en-US" sz="1200" dirty="0">
              <a:solidFill>
                <a:schemeClr val="tx1"/>
              </a:solidFill>
              <a:latin typeface="Cambria" panose="02040503050406030204" pitchFamily="18" charset="0"/>
              <a:ea typeface="Verdana" pitchFamily="34" charset="0"/>
              <a:cs typeface="Verdana" pitchFamily="34" charset="0"/>
            </a:endParaRPr>
          </a:p>
          <a:p>
            <a:r>
              <a:rPr lang="en-US" altLang="en-US" sz="1000" dirty="0"/>
              <a:t>Special Case: The IU is responsible for the students in the IU classroom housed outside the IU even if that IU classroom is in a district building. </a:t>
            </a:r>
          </a:p>
          <a:p>
            <a:r>
              <a:rPr lang="en-US" altLang="en-US" sz="1000" dirty="0"/>
              <a:t>The IU classroom will use the labels sent to the IU.  </a:t>
            </a:r>
          </a:p>
          <a:p>
            <a:r>
              <a:rPr lang="en-US" altLang="en-US" sz="1000" dirty="0"/>
              <a:t>If there are no labels, the students booklets will have to be hand bubbled.  The IU classroom students should be bubbled with the AUN of the sending district of residence school. </a:t>
            </a:r>
          </a:p>
          <a:p>
            <a:pPr marL="171450" indent="-171450">
              <a:spcBef>
                <a:spcPts val="0"/>
              </a:spcBef>
              <a:buFont typeface="Arial" panose="020B0604020202020204" pitchFamily="34" charset="0"/>
              <a:buChar char="•"/>
            </a:pPr>
            <a:endParaRPr lang="en-US" sz="10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8</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a:t>
            </a:r>
          </a:p>
          <a:p>
            <a:endParaRPr lang="en-US" baseline="0" dirty="0"/>
          </a:p>
          <a:p>
            <a:pPr marL="0" indent="0">
              <a:buFont typeface="Arial" panose="020B0604020202020204" pitchFamily="34" charset="0"/>
              <a:buNone/>
              <a:defRPr/>
            </a:pPr>
            <a:r>
              <a:rPr lang="en-US" sz="1100" dirty="0">
                <a:latin typeface="Cambria" panose="02040503050406030204" pitchFamily="18" charset="0"/>
              </a:rPr>
              <a:t>We use State, LEA, and School Entry data fields to help identify Full Academic Year.  The date in these fields cannot be a future date and must be in logical order.  </a:t>
            </a:r>
            <a:r>
              <a:rPr lang="en-US" baseline="0" dirty="0"/>
              <a:t>For more information on these fields please see PIMS Manual Volume 1.  </a:t>
            </a:r>
          </a:p>
          <a:p>
            <a:endParaRPr lang="en-US" baseline="0" dirty="0"/>
          </a:p>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9</a:t>
            </a:fld>
            <a:endParaRPr lang="en-US" dirty="0"/>
          </a:p>
        </p:txBody>
      </p:sp>
    </p:spTree>
    <p:extLst>
      <p:ext uri="{BB962C8B-B14F-4D97-AF65-F5344CB8AC3E}">
        <p14:creationId xmlns:p14="http://schemas.microsoft.com/office/powerpoint/2010/main" val="4092224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10/1/2019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png"/><Relationship Id="rId7" Type="http://schemas.openxmlformats.org/officeDocument/2006/relationships/diagramQuickStyle" Target="../diagrams/quickStyle5.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png"/><Relationship Id="rId9" Type="http://schemas.microsoft.com/office/2007/relationships/diagramDrawing" Target="../diagrams/drawing5.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Precodes</a:t>
            </a: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for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a:ln>
                  <a:noFill/>
                </a:ln>
                <a:solidFill>
                  <a:schemeClr val="tx1"/>
                </a:solidFill>
                <a:effectLst/>
                <a:uLnTx/>
                <a:uFillTx/>
                <a:latin typeface="Cambria" panose="02040503050406030204" pitchFamily="18" charset="0"/>
                <a:ea typeface="Verdana" pitchFamily="34" charset="0"/>
                <a:cs typeface="Verdana" pitchFamily="34" charset="0"/>
              </a:rPr>
              <a:t>Keystone Exams</a:t>
            </a:r>
            <a:br>
              <a:rPr kumimoji="0" lang="en-US" altLang="en-US" sz="4400" b="0" i="0" u="none" strike="noStrike" kern="1200" cap="none" spc="0" normalizeH="0" baseline="0" noProof="0">
                <a:ln>
                  <a:noFill/>
                </a:ln>
                <a:solidFill>
                  <a:schemeClr val="tx1"/>
                </a:solidFill>
                <a:effectLst/>
                <a:uLnTx/>
                <a:uFillTx/>
                <a:latin typeface="Cambria" panose="02040503050406030204" pitchFamily="18" charset="0"/>
                <a:ea typeface="Verdana" pitchFamily="34" charset="0"/>
                <a:cs typeface="Verdana" pitchFamily="34" charset="0"/>
              </a:rPr>
            </a:br>
            <a:r>
              <a:rPr kumimoji="0" lang="en-US" altLang="en-US" sz="4400" b="0" i="0" u="none" strike="noStrike" kern="1200" cap="none" spc="0" normalizeH="0" baseline="0" noProof="0">
                <a:ln>
                  <a:noFill/>
                </a:ln>
                <a:solidFill>
                  <a:schemeClr val="tx1"/>
                </a:solidFill>
                <a:effectLst/>
                <a:uLnTx/>
                <a:uFillTx/>
                <a:latin typeface="Cambria" panose="02040503050406030204" pitchFamily="18" charset="0"/>
                <a:ea typeface="Verdana" pitchFamily="34" charset="0"/>
                <a:cs typeface="Verdana" pitchFamily="34" charset="0"/>
              </a:rPr>
              <a:t>Quick Tips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10</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a:t>
            </a:r>
            <a:endParaRPr lang="en-US" sz="600" u="sng"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10;&#10;If the student is reported at…one or more occupational CTC and an LEA of any other type,&#10;The record submitted by…the other LEA will be used.&#10;&#10;If the student is reported at…one comprehensive CTC and a school district or charter school, &#10;The record submitted by…the comprehensive CTC will be used.&#10;&#10;If the student is reported at…one IU and one or more other LEA types, &#10;The record submitted by…the IU will be used.&#10;&#10;If the student is reported at…one charter school and one or more school districts,&#10;The record submitted by…the charter school will be used.&#10;&#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45557107"/>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11</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 (continued)</a:t>
            </a: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10" name="Table 9" descr="If the student is reported at…one approved private school and one or more school district(s), career technical center(s), or charter school(s), &#10;The record submitted by…the approved private school will be used.&#10;&#10;If the student is reported at…one private residential rehabilitation institution and one or more LEAs,&#10;The record submitted by…the private residential rehabilitation institution will be used.&#10;&#10;If the student is reported at…multiple school districts, &#10;Then... If field 1 equals field 217, that LEA’s record will be used.  If both LEA’s have field 1 equal to field 217, then the district with the latest LEA entry date will be used.&#10;&#10;If the student is reported at…multiple charter schools, &#10;Then... If field 1 equals field 217, that LEA’s record will be used.  If both LEA’s have field 1 equal to field 217, then the charter school with the latest LEA entry date will be used.&#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517747283"/>
              </p:ext>
            </p:extLst>
          </p:nvPr>
        </p:nvGraphicFramePr>
        <p:xfrm>
          <a:off x="558800" y="2819400"/>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Tree>
    <p:extLst>
      <p:ext uri="{BB962C8B-B14F-4D97-AF65-F5344CB8AC3E}">
        <p14:creationId xmlns:p14="http://schemas.microsoft.com/office/powerpoint/2010/main" val="197348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12</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5240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0" i="0" u="sng"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Table 1">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19423257"/>
              </p:ext>
            </p:extLst>
          </p:nvPr>
        </p:nvGraphicFramePr>
        <p:xfrm>
          <a:off x="558800" y="2028656"/>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600" b="0" dirty="0">
                          <a:solidFill>
                            <a:srgbClr val="0000CC"/>
                          </a:solidFill>
                          <a:effectLst/>
                          <a:latin typeface="Cambria" panose="02040503050406030204" pitchFamily="18" charset="0"/>
                          <a:hlinkClick r:id="rId5"/>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7"/>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Presnap</a:t>
                      </a:r>
                      <a:r>
                        <a:rPr lang="en-US" sz="1600" b="0" dirty="0">
                          <a:solidFill>
                            <a:srgbClr val="336699"/>
                          </a:solidFill>
                          <a:effectLst/>
                          <a:highlight>
                            <a:srgbClr val="FFFF00"/>
                          </a:highligh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12" name="TextBox 4">
            <a:extLst>
              <a:ext uri="{FF2B5EF4-FFF2-40B4-BE49-F238E27FC236}">
                <a16:creationId xmlns:a16="http://schemas.microsoft.com/office/drawing/2014/main" id="{44BDD23C-3FDF-4E2A-B6E9-8683804D616E}"/>
              </a:ext>
            </a:extLst>
          </p:cNvPr>
          <p:cNvSpPr txBox="1">
            <a:spLocks noChangeArrowheads="1"/>
          </p:cNvSpPr>
          <p:nvPr/>
        </p:nvSpPr>
        <p:spPr bwMode="auto">
          <a:xfrm>
            <a:off x="508000" y="2747665"/>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0" latinLnBrk="0" hangingPunct="0">
              <a:spcBef>
                <a:spcPct val="0"/>
              </a:spcBef>
              <a:buNone/>
              <a:defRPr sz="4400" kern="1200">
                <a:solidFill>
                  <a:schemeClr val="tx1"/>
                </a:solidFill>
                <a:latin typeface="Arial" charset="0"/>
                <a:ea typeface="+mj-ea"/>
                <a:cs typeface="+mj-cs"/>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fontAlgn="base" hangingPunct="1">
              <a:spcAft>
                <a:spcPct val="0"/>
              </a:spcAft>
              <a:defRPr/>
            </a:pPr>
            <a:r>
              <a:rPr lang="en-US" sz="2400" u="sng" dirty="0">
                <a:latin typeface="Cambria" panose="02040503050406030204" pitchFamily="18" charset="0"/>
                <a:ea typeface="Verdana" pitchFamily="34" charset="0"/>
                <a:cs typeface="Verdana" pitchFamily="34" charset="0"/>
              </a:rPr>
              <a:t>Cognos Snapshot Reports</a:t>
            </a:r>
          </a:p>
        </p:txBody>
      </p:sp>
      <p:graphicFrame>
        <p:nvGraphicFramePr>
          <p:cNvPr id="18" name="Table 17" descr="Flow to get to Snapshot PIMS Reports">
            <a:extLst>
              <a:ext uri="{FF2B5EF4-FFF2-40B4-BE49-F238E27FC236}">
                <a16:creationId xmlns:a16="http://schemas.microsoft.com/office/drawing/2014/main" id="{6B045040-56CC-4B11-BCA3-C6A11E8CF889}"/>
              </a:ext>
            </a:extLst>
          </p:cNvPr>
          <p:cNvGraphicFramePr>
            <a:graphicFrameLocks noGrp="1"/>
          </p:cNvGraphicFramePr>
          <p:nvPr>
            <p:extLst>
              <p:ext uri="{D42A27DB-BD31-4B8C-83A1-F6EECF244321}">
                <p14:modId xmlns:p14="http://schemas.microsoft.com/office/powerpoint/2010/main" val="1977961103"/>
              </p:ext>
            </p:extLst>
          </p:nvPr>
        </p:nvGraphicFramePr>
        <p:xfrm>
          <a:off x="577631" y="3265825"/>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5"/>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7"/>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19" name="TextBox 4">
            <a:extLst>
              <a:ext uri="{FF2B5EF4-FFF2-40B4-BE49-F238E27FC236}">
                <a16:creationId xmlns:a16="http://schemas.microsoft.com/office/drawing/2014/main" id="{871FF9E9-8E68-4755-9467-9EB2CF337F27}"/>
              </a:ext>
            </a:extLst>
          </p:cNvPr>
          <p:cNvSpPr txBox="1">
            <a:spLocks noChangeArrowheads="1"/>
          </p:cNvSpPr>
          <p:nvPr/>
        </p:nvSpPr>
        <p:spPr bwMode="auto">
          <a:xfrm>
            <a:off x="482600" y="3957776"/>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Dates needed to run PIMS reports</a:t>
            </a:r>
          </a:p>
        </p:txBody>
      </p:sp>
      <p:sp>
        <p:nvSpPr>
          <p:cNvPr id="20" name="TextBox 19">
            <a:extLst>
              <a:ext uri="{FF2B5EF4-FFF2-40B4-BE49-F238E27FC236}">
                <a16:creationId xmlns:a16="http://schemas.microsoft.com/office/drawing/2014/main" id="{DD48DC08-05CD-42D1-9E49-095E0CF6B93E}"/>
              </a:ext>
            </a:extLst>
          </p:cNvPr>
          <p:cNvSpPr txBox="1"/>
          <p:nvPr/>
        </p:nvSpPr>
        <p:spPr>
          <a:xfrm>
            <a:off x="508000" y="4419441"/>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Tree>
    <p:extLst>
      <p:ext uri="{BB962C8B-B14F-4D97-AF65-F5344CB8AC3E}">
        <p14:creationId xmlns:p14="http://schemas.microsoft.com/office/powerpoint/2010/main" val="427015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Resources: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 </a:t>
            </a: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219200"/>
            <a:ext cx="4114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812407483"/>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008688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15</a:t>
            </a:fld>
            <a:endParaRPr lang="en-US" altLang="en-US" sz="1200" dirty="0">
              <a:latin typeface="Verdana" pitchFamily="34" charset="0"/>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K</a:t>
            </a:r>
            <a:r>
              <a:rPr lang="en-US" altLang="en-US" sz="2000" i="1" dirty="0">
                <a:latin typeface="Cambria" panose="02040503050406030204" pitchFamily="18" charset="0"/>
                <a:ea typeface="Verdana" pitchFamily="34" charset="0"/>
                <a:cs typeface="Verdana" pitchFamily="34" charset="0"/>
              </a:rPr>
              <a:t>eystone Exams-</a:t>
            </a:r>
            <a:r>
              <a:rPr lang="en-US" altLang="en-US" sz="2000" i="1" dirty="0" err="1">
                <a:latin typeface="Cambria" panose="02040503050406030204" pitchFamily="18" charset="0"/>
                <a:ea typeface="Verdana" pitchFamily="34" charset="0"/>
                <a:cs typeface="Verdana" pitchFamily="34" charset="0"/>
              </a:rPr>
              <a:t>Precodes</a:t>
            </a:r>
            <a:r>
              <a:rPr lang="en-US" altLang="en-US" sz="2000" i="1" dirty="0">
                <a:latin typeface="Cambria" panose="02040503050406030204" pitchFamily="18" charset="0"/>
                <a:ea typeface="Verdana" pitchFamily="34" charset="0"/>
                <a:cs typeface="Verdana" pitchFamily="34" charset="0"/>
              </a:rPr>
              <a:t>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graphicFrame>
        <p:nvGraphicFramePr>
          <p:cNvPr id="2" name="Diagram 1" descr="Who submits data to PIMS? &#10;Any entity that teaches a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
          <p:cNvGraphicFramePr/>
          <p:nvPr>
            <p:extLst>
              <p:ext uri="{D42A27DB-BD31-4B8C-83A1-F6EECF244321}">
                <p14:modId xmlns:p14="http://schemas.microsoft.com/office/powerpoint/2010/main" val="881581540"/>
              </p:ext>
            </p:extLst>
          </p:nvPr>
        </p:nvGraphicFramePr>
        <p:xfrm>
          <a:off x="457200" y="1396999"/>
          <a:ext cx="8248650" cy="44545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txBox="1">
            <a:spLocks noGrp="1"/>
          </p:cNvSpPr>
          <p:nvPr>
            <p:ph type="title" idx="4294967295"/>
          </p:nvPr>
        </p:nvSpPr>
        <p:spPr>
          <a:xfrm>
            <a:off x="457200" y="1447800"/>
            <a:ext cx="59436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Who Submits Data to PIMS?</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20728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4" descr="Who should test?"/>
          <p:cNvSpPr txBox="1">
            <a:spLocks noChangeArrowheads="1"/>
          </p:cNvSpPr>
          <p:nvPr/>
        </p:nvSpPr>
        <p:spPr bwMode="auto">
          <a:xfrm>
            <a:off x="508000" y="1219200"/>
            <a:ext cx="8178800" cy="70788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2000" u="sng" dirty="0">
              <a:latin typeface="Arial" panose="020B0604020202020204" pitchFamily="34" charset="0"/>
              <a:ea typeface="Verdana" pitchFamily="34" charset="0"/>
              <a:cs typeface="Arial" panose="020B0604020202020204" pitchFamily="34" charset="0"/>
            </a:endParaRPr>
          </a:p>
          <a:p>
            <a:pPr marL="342900" indent="-342900" eaLnBrk="1" hangingPunct="1">
              <a:buFont typeface="Wingdings" panose="05000000000000000000" pitchFamily="2" charset="2"/>
              <a:buChar char="§"/>
              <a:defRPr/>
            </a:pPr>
            <a:endParaRPr lang="en-US" sz="2000" dirty="0">
              <a:latin typeface="Arial" panose="020B0604020202020204" pitchFamily="34" charset="0"/>
              <a:ea typeface="Verdana" pitchFamily="34" charset="0"/>
              <a:cs typeface="Arial" panose="020B0604020202020204" pitchFamily="34" charset="0"/>
            </a:endParaRPr>
          </a:p>
        </p:txBody>
      </p:sp>
      <p:pic>
        <p:nvPicPr>
          <p:cNvPr id="49157"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8950" y="6281147"/>
            <a:ext cx="1847850" cy="4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Slide Number Placeholder 1"/>
          <p:cNvSpPr>
            <a:spLocks noGrp="1"/>
          </p:cNvSpPr>
          <p:nvPr>
            <p:ph type="sldNum" sz="quarter" idx="12"/>
          </p:nvPr>
        </p:nvSpPr>
        <p:spPr>
          <a:xfrm>
            <a:off x="8686800" y="6356351"/>
            <a:ext cx="304800" cy="349250"/>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73FC752-8E6D-42BC-A149-64775DF8094B}" type="slidenum">
              <a:rPr lang="en-US" altLang="en-US" sz="1400" smtClean="0"/>
              <a:pPr>
                <a:spcBef>
                  <a:spcPct val="0"/>
                </a:spcBef>
                <a:buFontTx/>
                <a:buNone/>
              </a:pPr>
              <a:t>3</a:t>
            </a:fld>
            <a:endParaRPr lang="en-US" altLang="en-US" sz="1400" dirty="0"/>
          </a:p>
        </p:txBody>
      </p:sp>
      <p:sp>
        <p:nvSpPr>
          <p:cNvPr id="10" name="TextBox 9"/>
          <p:cNvSpPr txBox="1"/>
          <p:nvPr/>
        </p:nvSpPr>
        <p:spPr>
          <a:xfrm>
            <a:off x="432816" y="1123890"/>
            <a:ext cx="2129173" cy="400110"/>
          </a:xfrm>
          <a:prstGeom prst="rect">
            <a:avLst/>
          </a:prstGeom>
          <a:noFill/>
        </p:spPr>
        <p:txBody>
          <a:bodyPr wrap="none" rtlCol="0">
            <a:spAutoFit/>
          </a:bodyPr>
          <a:lstStyle/>
          <a:p>
            <a:r>
              <a:rPr lang="en-US" sz="2000" u="sng" dirty="0">
                <a:latin typeface="Cambria" panose="02040503050406030204" pitchFamily="18" charset="0"/>
              </a:rPr>
              <a:t>Who</a:t>
            </a:r>
            <a:r>
              <a:rPr lang="en-US" sz="2000" u="sng" cap="all" dirty="0">
                <a:latin typeface="Cambria" panose="02040503050406030204" pitchFamily="18" charset="0"/>
              </a:rPr>
              <a:t> </a:t>
            </a:r>
            <a:r>
              <a:rPr lang="en-US" sz="2000" u="sng" dirty="0">
                <a:latin typeface="Cambria" panose="02040503050406030204" pitchFamily="18" charset="0"/>
              </a:rPr>
              <a:t>Should Test?</a:t>
            </a:r>
          </a:p>
        </p:txBody>
      </p:sp>
      <p:graphicFrame>
        <p:nvGraphicFramePr>
          <p:cNvPr id="3" name="Diagram 2" descr="States must comply with the federal requirement that all students must test at least once in high school. Students can take and test in a Keystone Exam anytime from grades 3-12, but students’ scores are reported once they reach grade 11. &#10;&#10;LEAs identify the courses that meet the state standards for the Keystone Exams called a ‘trigger course’. This is a local decision. If a student takes the Keystone course identified by the LEA, the student must take the subject-specific Keystone Exam. &#10;&#10;Students are required to score Proficient or Advanced in Algebra 1, Biology and Literature by the spring of their junior year. Senate Bill 880 states that demonstrating proficiency in these three Keystone Exams will be a graduation requirement beginning with the class of 2019. &#10;" title="Who Should Test"/>
          <p:cNvGraphicFramePr/>
          <p:nvPr>
            <p:extLst>
              <p:ext uri="{D42A27DB-BD31-4B8C-83A1-F6EECF244321}">
                <p14:modId xmlns:p14="http://schemas.microsoft.com/office/powerpoint/2010/main" val="3035798487"/>
              </p:ext>
            </p:extLst>
          </p:nvPr>
        </p:nvGraphicFramePr>
        <p:xfrm>
          <a:off x="496375" y="1573142"/>
          <a:ext cx="8202543" cy="459112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7"/>
          <p:cNvSpPr txBox="1">
            <a:spLocks noGrp="1" noChangeArrowheads="1"/>
          </p:cNvSpPr>
          <p:nvPr>
            <p:ph type="title" idx="4294967295"/>
          </p:nvPr>
        </p:nvSpPr>
        <p:spPr bwMode="auto">
          <a:xfrm>
            <a:off x="736600" y="452438"/>
            <a:ext cx="7874000" cy="46196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Keystone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29153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4</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Keystone Exams and upload them for this internal snapshot. &#10;&#10;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10;&#10;"/>
          <p:cNvGrpSpPr/>
          <p:nvPr/>
        </p:nvGrpSpPr>
        <p:grpSpPr>
          <a:xfrm>
            <a:off x="457200" y="1447069"/>
            <a:ext cx="8229599" cy="4825535"/>
            <a:chOff x="457200" y="1341567"/>
            <a:chExt cx="8229599"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grades 3-12 who are taking a Keyston</a:t>
              </a:r>
              <a:r>
                <a:rPr lang="en-US" sz="2000" dirty="0">
                  <a:latin typeface="Cambria" panose="02040503050406030204" pitchFamily="18" charset="0"/>
                </a:rPr>
                <a:t>e exam </a:t>
              </a:r>
              <a:r>
                <a:rPr lang="en-US" sz="2000" kern="1200" dirty="0">
                  <a:latin typeface="Cambria" panose="02040503050406030204" pitchFamily="18" charset="0"/>
                </a:rPr>
                <a:t>in this internal snapshot</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Update appropriate Keystone exam student template fields: Field 214: Winter, Field 215: Spring, Field 216: Summer. </a:t>
              </a:r>
            </a:p>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 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0" y="4452507"/>
              <a:ext cx="6524299" cy="1827662"/>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u="sng" dirty="0">
                  <a:solidFill>
                    <a:srgbClr val="FF0000"/>
                  </a:solidFill>
                  <a:latin typeface="Cambria" panose="02040503050406030204" pitchFamily="18" charset="0"/>
                </a:rPr>
                <a:t>without errors</a:t>
              </a:r>
              <a:r>
                <a:rPr lang="en-US" sz="2000" dirty="0">
                  <a:solidFill>
                    <a:srgbClr val="FF0000"/>
                  </a:solidFill>
                  <a:latin typeface="Cambria" panose="02040503050406030204" pitchFamily="18" charset="0"/>
                </a:rPr>
                <a:t> </a:t>
              </a:r>
              <a:r>
                <a:rPr lang="en-US" sz="2000"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a:p>
              <a:pPr marL="228600" lvl="1" indent="-228600" defTabSz="889000">
                <a:lnSpc>
                  <a:spcPct val="90000"/>
                </a:lnSpc>
                <a:spcAft>
                  <a:spcPct val="15000"/>
                </a:spcAft>
                <a:buChar char="••"/>
              </a:pPr>
              <a:r>
                <a:rPr lang="en-US" sz="2000" dirty="0">
                  <a:latin typeface="Cambria" panose="02040503050406030204" pitchFamily="18" charset="0"/>
                </a:rPr>
                <a:t>There will be no extensions. </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361640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5</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extLst>
              <p:ext uri="{D42A27DB-BD31-4B8C-83A1-F6EECF244321}">
                <p14:modId xmlns:p14="http://schemas.microsoft.com/office/powerpoint/2010/main" val="1039228220"/>
              </p:ext>
            </p:extLst>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571517" y="1676400"/>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762000" y="1210488"/>
            <a:ext cx="4423419" cy="1532712"/>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in Collection window 6 </a:t>
            </a:r>
          </a:p>
          <a:p>
            <a:pPr algn="ctr" fontAlgn="auto">
              <a:spcBef>
                <a:spcPts val="0"/>
              </a:spcBef>
              <a:spcAft>
                <a:spcPts val="0"/>
              </a:spcAft>
              <a:defRPr/>
            </a:pPr>
            <a:r>
              <a:rPr lang="en-US" b="1" kern="0" dirty="0">
                <a:solidFill>
                  <a:prstClr val="white"/>
                </a:solidFill>
                <a:latin typeface="Cambria" panose="02040503050406030204" pitchFamily="18" charset="0"/>
              </a:rPr>
              <a:t>on internal snapshot date </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Available after the Internal Snapshot is taken.</a:t>
            </a:r>
          </a:p>
        </p:txBody>
      </p:sp>
      <p:sp>
        <p:nvSpPr>
          <p:cNvPr id="15373" name="Rectangle 1"/>
          <p:cNvSpPr>
            <a:spLocks noGrp="1" noChangeArrowheads="1"/>
          </p:cNvSpPr>
          <p:nvPr>
            <p:ph type="title" idx="4294967295"/>
          </p:nvPr>
        </p:nvSpPr>
        <p:spPr bwMode="auto">
          <a:xfrm>
            <a:off x="477783" y="1062335"/>
            <a:ext cx="3848426"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55916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Diagram 1" descr="This is an overview of the details we will be discussing for the Precode Keystone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extLst>
              <p:ext uri="{D42A27DB-BD31-4B8C-83A1-F6EECF244321}">
                <p14:modId xmlns:p14="http://schemas.microsoft.com/office/powerpoint/2010/main" val="1147711435"/>
              </p:ext>
            </p:extLst>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10;"/>
          <p:cNvSpPr/>
          <p:nvPr/>
        </p:nvSpPr>
        <p:spPr>
          <a:xfrm>
            <a:off x="3960241" y="3502463"/>
            <a:ext cx="4559872" cy="2180786"/>
          </a:xfrm>
          <a:prstGeom prst="rect">
            <a:avLst/>
          </a:prstGeom>
          <a:ln>
            <a:solidFill>
              <a:schemeClr val="accent3"/>
            </a:solid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000" b="1" kern="1200" dirty="0">
                <a:solidFill>
                  <a:schemeClr val="accent3">
                    <a:lumMod val="75000"/>
                  </a:schemeClr>
                </a:solidFill>
                <a:latin typeface="Cambria" panose="02040503050406030204" pitchFamily="18" charset="0"/>
              </a:rPr>
              <a:t>School Enrollment Template</a:t>
            </a:r>
            <a:endParaRPr lang="en-US" sz="2000" b="1" dirty="0">
              <a:solidFill>
                <a:schemeClr val="accent3">
                  <a:lumMod val="75000"/>
                </a:schemeClr>
              </a:solidFill>
              <a:latin typeface="Cambria" panose="02040503050406030204" pitchFamily="18" charset="0"/>
            </a:endParaRP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000" dirty="0">
                <a:solidFill>
                  <a:schemeClr val="tx1"/>
                </a:solidFill>
                <a:latin typeface="Cambria" panose="02040503050406030204" pitchFamily="18" charset="0"/>
              </a:rPr>
              <a:t>Entry an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grades</a:t>
            </a: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14" name="Oval 13">
            <a:extLst>
              <a:ext uri="{FF2B5EF4-FFF2-40B4-BE49-F238E27FC236}">
                <a16:creationId xmlns:a16="http://schemas.microsoft.com/office/drawing/2014/main" id="{D7BDEE75-55D2-4EA9-8EF8-F72899B2E982}"/>
              </a:ext>
            </a:extLst>
          </p:cNvPr>
          <p:cNvSpPr/>
          <p:nvPr/>
        </p:nvSpPr>
        <p:spPr>
          <a:xfrm>
            <a:off x="623887" y="1371600"/>
            <a:ext cx="3271838" cy="297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b="1" dirty="0">
                <a:solidFill>
                  <a:schemeClr val="tx2"/>
                </a:solidFill>
                <a:latin typeface="Cambria" panose="02040503050406030204" pitchFamily="18" charset="0"/>
              </a:rPr>
              <a:t>Student Name</a:t>
            </a:r>
          </a:p>
          <a:p>
            <a:pPr algn="ctr"/>
            <a:r>
              <a:rPr lang="en-US" altLang="en-US" sz="2000" dirty="0">
                <a:solidFill>
                  <a:schemeClr val="tx1"/>
                </a:solidFill>
                <a:latin typeface="Cambria" panose="02040503050406030204" pitchFamily="18" charset="0"/>
              </a:rPr>
              <a:t>Numbers, dashes and apostrophes are the only special characters accepted in the students name. </a:t>
            </a:r>
            <a:endParaRPr lang="en-US" sz="2000" dirty="0">
              <a:solidFill>
                <a:schemeClr val="tx1"/>
              </a:solidFill>
            </a:endParaRPr>
          </a:p>
        </p:txBody>
      </p:sp>
    </p:spTree>
    <p:extLst>
      <p:ext uri="{BB962C8B-B14F-4D97-AF65-F5344CB8AC3E}">
        <p14:creationId xmlns:p14="http://schemas.microsoft.com/office/powerpoint/2010/main" val="40932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0801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77000"/>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8</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457201" y="1311274"/>
            <a:ext cx="8248649" cy="4751717"/>
            <a:chOff x="-75380" y="1491396"/>
            <a:chExt cx="2542497" cy="2051461"/>
          </a:xfrm>
        </p:grpSpPr>
        <p:sp>
          <p:nvSpPr>
            <p:cNvPr id="10" name="Rounded Rectangle 9"/>
            <p:cNvSpPr/>
            <p:nvPr/>
          </p:nvSpPr>
          <p:spPr>
            <a:xfrm>
              <a:off x="-75380" y="1491396"/>
              <a:ext cx="2542497" cy="2051461"/>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It is extremely important that you update the appropriate Keystone exam student template Keystone Assessment codes fields:  Field 214 (Winter) , 215 (Spring) , and 216 (Summer):&#10;Enter ‘Y’ if student is taking the Keystone Exam(s) and needs a precode label&#10;Enter ‘N’ if the student is not taking the Keystone Exam(s) and does not need a precode label&#10;Enter ‘O’ for Online testers. These students will appear in the precode file to the testing vendor and can be added to test sessions.&#10;&#10;&#10;"/>
            <p:cNvSpPr/>
            <p:nvPr/>
          </p:nvSpPr>
          <p:spPr>
            <a:xfrm>
              <a:off x="-10790" y="1775047"/>
              <a:ext cx="2472035" cy="1484158"/>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algn="ctr">
                <a:defRPr/>
              </a:pPr>
              <a:r>
                <a:rPr lang="en-US" b="1" dirty="0">
                  <a:solidFill>
                    <a:srgbClr val="C00000"/>
                  </a:solidFill>
                  <a:latin typeface="Cambria" panose="02040503050406030204" pitchFamily="18" charset="0"/>
                  <a:ea typeface="Verdana" pitchFamily="34" charset="0"/>
                  <a:cs typeface="Verdana" pitchFamily="34" charset="0"/>
                </a:rPr>
                <a:t>Student  Template- Keystone Assessment </a:t>
              </a:r>
            </a:p>
            <a:p>
              <a:pPr algn="ctr">
                <a:defRPr/>
              </a:pPr>
              <a:endParaRPr lang="en-US" dirty="0">
                <a:solidFill>
                  <a:srgbClr val="C00000"/>
                </a:solidFill>
                <a:latin typeface="Cambria" panose="02040503050406030204" pitchFamily="18" charset="0"/>
                <a:ea typeface="Verdana" pitchFamily="34" charset="0"/>
                <a:cs typeface="Verdana" pitchFamily="34" charset="0"/>
              </a:endParaRPr>
            </a:p>
            <a:p>
              <a:r>
                <a:rPr lang="en-US" b="1" dirty="0">
                  <a:latin typeface="Cambria" panose="02040503050406030204" pitchFamily="18" charset="0"/>
                </a:rPr>
                <a:t>Field 214 (Winter) , 215 (Spring) , and 216 (Summer):</a:t>
              </a:r>
            </a:p>
            <a:p>
              <a:pPr marL="800100" lvl="1" indent="-342900">
                <a:buFont typeface="Arial" panose="020B0604020202020204" pitchFamily="34" charset="0"/>
                <a:buChar char="•"/>
              </a:pPr>
              <a:r>
                <a:rPr lang="en-US" dirty="0">
                  <a:latin typeface="Cambria" panose="02040503050406030204" pitchFamily="18" charset="0"/>
                </a:rPr>
                <a:t> Enter ‘Y’ if student is taking the Keystone Exam(s) and needs a precode label</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‘N’ if the student is not taking the Keystone Exam(s) and does not need a </a:t>
              </a:r>
              <a:r>
                <a:rPr lang="en-US" dirty="0" err="1">
                  <a:solidFill>
                    <a:schemeClr val="tx1"/>
                  </a:solidFill>
                  <a:latin typeface="Cambria" panose="02040503050406030204" pitchFamily="18" charset="0"/>
                  <a:ea typeface="Verdana" pitchFamily="34" charset="0"/>
                  <a:cs typeface="Verdana" pitchFamily="34" charset="0"/>
                </a:rPr>
                <a:t>precode</a:t>
              </a:r>
              <a:r>
                <a:rPr lang="en-US" dirty="0">
                  <a:solidFill>
                    <a:schemeClr val="tx1"/>
                  </a:solidFill>
                  <a:latin typeface="Cambria" panose="02040503050406030204" pitchFamily="18" charset="0"/>
                  <a:ea typeface="Verdana" pitchFamily="34" charset="0"/>
                  <a:cs typeface="Verdana" pitchFamily="34" charset="0"/>
                </a:rPr>
                <a:t> label</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‘O’ for Online testers. These students will appear in the precode file to the testing vendor and can be added to test session.</a:t>
              </a:r>
            </a:p>
            <a:p>
              <a:pPr eaLnBrk="1" hangingPunct="1">
                <a:defRPr/>
              </a:pPr>
              <a:r>
                <a:rPr lang="en-US" b="1" dirty="0">
                  <a:latin typeface="Cambria" panose="02040503050406030204" pitchFamily="18" charset="0"/>
                  <a:ea typeface="Verdana" pitchFamily="34" charset="0"/>
                  <a:cs typeface="Arial" panose="020B0604020202020204" pitchFamily="34" charset="0"/>
                </a:rPr>
                <a:t>Intermediate Unit (IU) Classroom in a District Building</a:t>
              </a:r>
            </a:p>
            <a:p>
              <a:pPr marL="342900" indent="-342900">
                <a:buFont typeface="Arial" panose="020B0604020202020204" pitchFamily="34" charset="0"/>
                <a:buChar char="•"/>
                <a:defRPr/>
              </a:pPr>
              <a:r>
                <a:rPr lang="en-US" dirty="0">
                  <a:latin typeface="Cambria" panose="02040503050406030204" pitchFamily="18" charset="0"/>
                  <a:ea typeface="Verdana" pitchFamily="34" charset="0"/>
                  <a:cs typeface="Arial" panose="020B0604020202020204" pitchFamily="34" charset="0"/>
                </a:rPr>
                <a:t>The IU classroom in a district building is responsible for uploading its students’  data and must use the IU’s labels or hand bubble booklets.</a:t>
              </a:r>
            </a:p>
            <a:p>
              <a:pPr marL="342900" indent="-342900" eaLnBrk="1" hangingPunct="1">
                <a:buFont typeface="Arial" panose="020B0604020202020204" pitchFamily="34" charset="0"/>
                <a:buChar char="•"/>
                <a:defRPr/>
              </a:pPr>
              <a:r>
                <a:rPr lang="en-US" dirty="0">
                  <a:latin typeface="Cambria" panose="02040503050406030204" pitchFamily="18" charset="0"/>
                  <a:ea typeface="Verdana" pitchFamily="34" charset="0"/>
                  <a:cs typeface="Arial" panose="020B0604020202020204" pitchFamily="34" charset="0"/>
                </a:rPr>
                <a:t>It’s important that the IU labels bubble the student’s correct district of residence. </a:t>
              </a:r>
            </a:p>
            <a:p>
              <a:pPr marL="342900" indent="-342900" eaLnBrk="1" hangingPunct="1">
                <a:buFont typeface="Arial" panose="020B0604020202020204" pitchFamily="34" charset="0"/>
                <a:buChar char="•"/>
                <a:defRPr/>
              </a:pPr>
              <a:r>
                <a:rPr lang="en-US" dirty="0">
                  <a:latin typeface="Cambria" panose="02040503050406030204" pitchFamily="18" charset="0"/>
                  <a:ea typeface="Verdana" pitchFamily="34" charset="0"/>
                  <a:cs typeface="Arial" panose="020B0604020202020204" pitchFamily="34" charset="0"/>
                </a:rPr>
                <a:t>The district of residence may not always be the AUN where the student is being educated; it should be the AUN of the sending district of residence. </a:t>
              </a:r>
            </a:p>
            <a:p>
              <a:pPr marL="1257300" lvl="2" indent="-342900">
                <a:buFont typeface="Arial" panose="020B0604020202020204" pitchFamily="34" charset="0"/>
                <a:buChar char="•"/>
              </a:pPr>
              <a:endParaRPr lang="en-US" sz="2400" dirty="0">
                <a:solidFill>
                  <a:schemeClr val="tx1"/>
                </a:solidFill>
                <a:latin typeface="Cambria" panose="02040503050406030204" pitchFamily="18" charset="0"/>
                <a:ea typeface="Verdana" pitchFamily="34" charset="0"/>
                <a:cs typeface="Verdana" pitchFamily="34"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Keystone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BA23C506-1BDC-463F-8EA7-17C77F9BFBDC}"/>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Keystone Assessment codes</a:t>
            </a:r>
          </a:p>
        </p:txBody>
      </p:sp>
    </p:spTree>
    <p:extLst>
      <p:ext uri="{BB962C8B-B14F-4D97-AF65-F5344CB8AC3E}">
        <p14:creationId xmlns:p14="http://schemas.microsoft.com/office/powerpoint/2010/main" val="270627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9</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438150" y="1219201"/>
            <a:ext cx="8439150" cy="4809442"/>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468" y="1478614"/>
              <a:ext cx="2294686" cy="18790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1600" b="1" dirty="0">
                  <a:solidFill>
                    <a:srgbClr val="C00000"/>
                  </a:solidFill>
                  <a:latin typeface="Cambria" panose="02040503050406030204" pitchFamily="18" charset="0"/>
                  <a:ea typeface="Verdana" pitchFamily="34" charset="0"/>
                  <a:cs typeface="Verdana" pitchFamily="34" charset="0"/>
                </a:rPr>
                <a:t>Student  Template</a:t>
              </a:r>
            </a:p>
            <a:p>
              <a:pPr marL="342900"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Subgroups</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38: Special Education </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41: English learner (EL)</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88: Economically disadvantaged</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27: Race/Ethnicity subgroups</a:t>
              </a:r>
            </a:p>
            <a:p>
              <a:pPr marL="342900" indent="-342900">
                <a:buFont typeface="Arial" panose="020B0604020202020204" pitchFamily="34" charset="0"/>
                <a:buChar char="•"/>
                <a:defRPr/>
              </a:pPr>
              <a:r>
                <a:rPr lang="en-US" sz="1600" dirty="0">
                  <a:latin typeface="Cambria" panose="02040503050406030204" pitchFamily="18" charset="0"/>
                </a:rPr>
                <a:t>Full Academic Year</a:t>
              </a:r>
            </a:p>
            <a:p>
              <a:pPr marL="800100" lvl="1" indent="-342900">
                <a:buFont typeface="Arial" panose="020B0604020202020204" pitchFamily="34" charset="0"/>
                <a:buChar char="•"/>
                <a:defRPr/>
              </a:pPr>
              <a:r>
                <a:rPr lang="en-US" sz="1600" dirty="0">
                  <a:latin typeface="Cambria" panose="02040503050406030204" pitchFamily="18" charset="0"/>
                </a:rPr>
                <a:t>Field 109: </a:t>
              </a:r>
              <a:r>
                <a:rPr lang="en-US" sz="1600" dirty="0">
                  <a:solidFill>
                    <a:schemeClr val="tx1"/>
                  </a:solidFill>
                  <a:latin typeface="Cambria" panose="02040503050406030204" pitchFamily="18" charset="0"/>
                  <a:ea typeface="Verdana" pitchFamily="34" charset="0"/>
                  <a:cs typeface="Verdana" pitchFamily="34" charset="0"/>
                </a:rPr>
                <a:t>State Entry Date</a:t>
              </a:r>
            </a:p>
            <a:p>
              <a:pPr marL="800100" lvl="1" indent="-342900">
                <a:buFont typeface="Arial" panose="020B0604020202020204" pitchFamily="34" charset="0"/>
                <a:buChar char="•"/>
                <a:defRPr/>
              </a:pPr>
              <a:r>
                <a:rPr lang="en-US" sz="1600" dirty="0">
                  <a:latin typeface="Cambria" panose="02040503050406030204" pitchFamily="18" charset="0"/>
                </a:rPr>
                <a:t>Field 99: </a:t>
              </a:r>
              <a:r>
                <a:rPr lang="en-US" sz="1600" dirty="0">
                  <a:solidFill>
                    <a:schemeClr val="tx1"/>
                  </a:solidFill>
                  <a:latin typeface="Cambria" panose="02040503050406030204" pitchFamily="18" charset="0"/>
                  <a:ea typeface="Verdana" pitchFamily="34" charset="0"/>
                  <a:cs typeface="Verdana" pitchFamily="34" charset="0"/>
                </a:rPr>
                <a:t>LEA Entry Date</a:t>
              </a:r>
            </a:p>
            <a:p>
              <a:pPr marL="800100" lvl="1" indent="-342900">
                <a:buFont typeface="Arial" panose="020B0604020202020204" pitchFamily="34" charset="0"/>
                <a:buChar char="•"/>
                <a:defRPr/>
              </a:pPr>
              <a:r>
                <a:rPr lang="en-US" sz="1600" dirty="0">
                  <a:latin typeface="Cambria" panose="02040503050406030204" pitchFamily="18" charset="0"/>
                </a:rPr>
                <a:t>Field 98: </a:t>
              </a:r>
              <a:r>
                <a:rPr lang="en-US" sz="16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State &lt;= LEA &lt;= School</a:t>
              </a:r>
            </a:p>
            <a:p>
              <a:pPr marL="342900" indent="-342900">
                <a:buFont typeface="Arial" panose="020B0604020202020204" pitchFamily="34" charset="0"/>
                <a:buChar char="•"/>
              </a:pPr>
              <a:r>
                <a:rPr lang="en-US" sz="1600" dirty="0">
                  <a:latin typeface="Cambria" panose="02040503050406030204" pitchFamily="18" charset="0"/>
                </a:rPr>
                <a:t>Attribution</a:t>
              </a:r>
            </a:p>
            <a:p>
              <a:pPr marL="800100" lvl="1" indent="-342900">
                <a:buFont typeface="Arial" panose="020B0604020202020204" pitchFamily="34" charset="0"/>
                <a:buChar char="•"/>
              </a:pPr>
              <a:r>
                <a:rPr lang="en-US" sz="16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1600" dirty="0">
                  <a:latin typeface="Cambria" panose="02040503050406030204" pitchFamily="18" charset="0"/>
                </a:rPr>
                <a:t>Students designated as 1305/1306 without known district use 999999999. </a:t>
              </a:r>
            </a:p>
            <a:p>
              <a:pPr marL="800100" lvl="3" indent="-342900">
                <a:buFont typeface="Arial" panose="020B0604020202020204" pitchFamily="34" charset="0"/>
                <a:buChar char="•"/>
              </a:pPr>
              <a:r>
                <a:rPr lang="en-US" sz="16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1600" dirty="0">
                  <a:latin typeface="Cambria" panose="02040503050406030204" pitchFamily="18" charset="0"/>
                </a:rPr>
                <a:t>If the District of Residence does not have a school within the student’s grade level, use 0000. </a:t>
              </a:r>
              <a:endParaRPr lang="en-US" sz="1400" dirty="0">
                <a:solidFill>
                  <a:schemeClr val="tx1"/>
                </a:solidFill>
                <a:latin typeface="Cambria" panose="02040503050406030204" pitchFamily="18" charset="0"/>
                <a:ea typeface="Verdana" pitchFamily="34" charset="0"/>
                <a:cs typeface="Verdana" pitchFamily="34"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3067228"/>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8EFDBA0-1724-40CD-A36F-FA002A35B2FA}"/>
</file>

<file path=customXml/itemProps2.xml><?xml version="1.0" encoding="utf-8"?>
<ds:datastoreItem xmlns:ds="http://schemas.openxmlformats.org/officeDocument/2006/customXml" ds:itemID="{95E048F4-29DC-4F8D-8093-B6FC24122484}"/>
</file>

<file path=customXml/itemProps3.xml><?xml version="1.0" encoding="utf-8"?>
<ds:datastoreItem xmlns:ds="http://schemas.openxmlformats.org/officeDocument/2006/customXml" ds:itemID="{650007E5-71F4-4CB5-B464-7A6B45D06D1C}"/>
</file>

<file path=docProps/app.xml><?xml version="1.0" encoding="utf-8"?>
<Properties xmlns="http://schemas.openxmlformats.org/officeDocument/2006/extended-properties" xmlns:vt="http://schemas.openxmlformats.org/officeDocument/2006/docPropsVTypes">
  <TotalTime>11484</TotalTime>
  <Words>2888</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Calibri</vt:lpstr>
      <vt:lpstr>Cambria</vt:lpstr>
      <vt:lpstr>Verdana</vt:lpstr>
      <vt:lpstr>Wingdings</vt:lpstr>
      <vt:lpstr>Default Design</vt:lpstr>
      <vt:lpstr>Theme2</vt:lpstr>
      <vt:lpstr>Custom Design</vt:lpstr>
      <vt:lpstr>Precodes for the Keystone Exams Quick Tips </vt:lpstr>
      <vt:lpstr>Who Submits Data to PIMS?</vt:lpstr>
      <vt:lpstr>Keystone Exams- Precodes </vt:lpstr>
      <vt:lpstr>Data Flow</vt:lpstr>
      <vt:lpstr>Internal Snapshot Overview</vt:lpstr>
      <vt:lpstr>Internal Snapshot Details</vt:lpstr>
      <vt:lpstr>PowerPoint Presentation</vt:lpstr>
      <vt:lpstr>Keystone Assessment codes</vt:lpstr>
      <vt:lpstr>PowerPoint Presentation</vt:lpstr>
      <vt:lpstr>Deduplication rules 1</vt:lpstr>
      <vt:lpstr>Deduplication rules 2</vt:lpstr>
      <vt:lpstr>Cognos Presnapshot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Keystone Exam Precodes QuickTips</dc:title>
  <dc:creator>aforsman</dc:creator>
  <cp:lastModifiedBy>Felton, Candice</cp:lastModifiedBy>
  <cp:revision>408</cp:revision>
  <cp:lastPrinted>2016-09-13T14:59:14Z</cp:lastPrinted>
  <dcterms:created xsi:type="dcterms:W3CDTF">2011-11-29T20:35:02Z</dcterms:created>
  <dcterms:modified xsi:type="dcterms:W3CDTF">2019-10-01T14:50:46Z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