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5.xml" ContentType="application/vnd.openxmlformats-officedocument.drawingml.diagramData+xml"/>
  <Override PartName="/ppt/diagrams/data4.xml" ContentType="application/vnd.openxmlformats-officedocument.drawingml.diagramData+xml"/>
  <Override PartName="/ppt/diagrams/data3.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6.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7.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slideMasters/slideMaster1.xml" ContentType="application/vnd.openxmlformats-officedocument.presentationml.slideMaster+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12.xml" ContentType="application/vnd.openxmlformats-officedocument.presentationml.notesSlide+xml"/>
  <Override PartName="/ppt/slideMasters/slideMaster3.xml" ContentType="application/vnd.openxmlformats-officedocument.presentationml.slideMaster+xml"/>
  <Override PartName="/ppt/notesSlides/notesSlide15.xml" ContentType="application/vnd.openxmlformats-officedocument.presentationml.notesSlide+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30.xml" ContentType="application/vnd.openxmlformats-officedocument.presentationml.slideLayout+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Masters/slideMaster2.xml" ContentType="application/vnd.openxmlformats-officedocument.presentationml.slideMaster+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29.xml" ContentType="application/vnd.openxmlformats-officedocument.presentationml.slideLayout+xml"/>
  <Override PartName="/ppt/diagrams/quickStyle5.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rawing2.xml" ContentType="application/vnd.ms-office.drawingml.diagramDrawing+xml"/>
  <Override PartName="/ppt/diagrams/layout3.xml" ContentType="application/vnd.openxmlformats-officedocument.drawingml.diagramLayout+xml"/>
  <Override PartName="/ppt/handoutMasters/handoutMaster1.xml" ContentType="application/vnd.openxmlformats-officedocument.presentationml.handoutMaster+xml"/>
  <Override PartName="/ppt/diagrams/layout5.xml" ContentType="application/vnd.openxmlformats-officedocument.drawingml.diagramLayout+xml"/>
  <Override PartName="/ppt/diagrams/colors5.xml" ContentType="application/vnd.openxmlformats-officedocument.drawingml.diagramColors+xml"/>
  <Override PartName="/ppt/diagrams/drawing5.xml" ContentType="application/vnd.ms-office.drawingml.diagramDrawing+xml"/>
  <Override PartName="/ppt/notesMasters/notesMaster1.xml" ContentType="application/vnd.openxmlformats-officedocument.presentationml.notesMaster+xml"/>
  <Override PartName="/ppt/diagrams/colors4.xml" ContentType="application/vnd.openxmlformats-officedocument.drawingml.diagramColors+xml"/>
  <Override PartName="/ppt/diagrams/drawing4.xml" ContentType="application/vnd.ms-office.drawingml.diagramDrawing+xml"/>
  <Override PartName="/ppt/diagrams/quickStyle3.xml" ContentType="application/vnd.openxmlformats-officedocument.drawingml.diagramStyle+xml"/>
  <Override PartName="/ppt/diagrams/quickStyle4.xml" ContentType="application/vnd.openxmlformats-officedocument.drawingml.diagramStyle+xml"/>
  <Override PartName="/ppt/diagrams/drawing3.xml" ContentType="application/vnd.ms-office.drawingml.diagramDrawing+xml"/>
  <Override PartName="/ppt/diagrams/colors3.xml" ContentType="application/vnd.openxmlformats-officedocument.drawingml.diagramColors+xml"/>
  <Override PartName="/ppt/commentAuthors.xml" ContentType="application/vnd.openxmlformats-officedocument.presentationml.commentAuthors+xml"/>
  <Override PartName="/ppt/diagrams/layout4.xml" ContentType="application/vnd.openxmlformats-officedocument.drawingml.diagramLayout+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73" r:id="rId3"/>
  </p:sldMasterIdLst>
  <p:notesMasterIdLst>
    <p:notesMasterId r:id="rId19"/>
  </p:notesMasterIdLst>
  <p:handoutMasterIdLst>
    <p:handoutMasterId r:id="rId20"/>
  </p:handoutMasterIdLst>
  <p:sldIdLst>
    <p:sldId id="256" r:id="rId4"/>
    <p:sldId id="289" r:id="rId5"/>
    <p:sldId id="355" r:id="rId6"/>
    <p:sldId id="338" r:id="rId7"/>
    <p:sldId id="274" r:id="rId8"/>
    <p:sldId id="260" r:id="rId9"/>
    <p:sldId id="316" r:id="rId10"/>
    <p:sldId id="330" r:id="rId11"/>
    <p:sldId id="281" r:id="rId12"/>
    <p:sldId id="342" r:id="rId13"/>
    <p:sldId id="353" r:id="rId14"/>
    <p:sldId id="290" r:id="rId15"/>
    <p:sldId id="312" r:id="rId16"/>
    <p:sldId id="293" r:id="rId17"/>
    <p:sldId id="258" r:id="rId1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deadmin" initials="p" lastIdx="1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6600"/>
    <a:srgbClr val="9D29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8" autoAdjust="0"/>
    <p:restoredTop sz="58480" autoAdjust="0"/>
  </p:normalViewPr>
  <p:slideViewPr>
    <p:cSldViewPr>
      <p:cViewPr varScale="1">
        <p:scale>
          <a:sx n="67" d="100"/>
          <a:sy n="67" d="100"/>
        </p:scale>
        <p:origin x="2472" y="72"/>
      </p:cViewPr>
      <p:guideLst>
        <p:guide orient="horz" pos="2160"/>
        <p:guide pos="2880"/>
      </p:guideLst>
    </p:cSldViewPr>
  </p:slideViewPr>
  <p:outlineViewPr>
    <p:cViewPr>
      <p:scale>
        <a:sx n="33" d="100"/>
        <a:sy n="33" d="100"/>
      </p:scale>
      <p:origin x="0" y="-1872"/>
    </p:cViewPr>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customXml" Target="../customXml/item1.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 Id="rId27" Type="http://schemas.openxmlformats.org/officeDocument/2006/relationships/customXml" Target="../customXml/item2.xml"/></Relationships>
</file>

<file path=ppt/diagrams/_rels/data5.xml.rels><?xml version="1.0" encoding="UTF-8" standalone="yes"?>
<Relationships xmlns="http://schemas.openxmlformats.org/package/2006/relationships"><Relationship Id="rId2" Type="http://schemas.openxmlformats.org/officeDocument/2006/relationships/hyperlink" Target="mailto:ra-DDQDataCollection@pa.gov" TargetMode="External"/><Relationship Id="rId1" Type="http://schemas.openxmlformats.org/officeDocument/2006/relationships/hyperlink" Target="mailto:Ra-pas@pa.gov" TargetMode="External"/></Relationships>
</file>

<file path=ppt/diagrams/_rels/drawing5.xml.rels><?xml version="1.0" encoding="UTF-8" standalone="yes"?>
<Relationships xmlns="http://schemas.openxmlformats.org/package/2006/relationships"><Relationship Id="rId2" Type="http://schemas.openxmlformats.org/officeDocument/2006/relationships/hyperlink" Target="mailto:ra-DDQDataCollection@pa.gov" TargetMode="External"/><Relationship Id="rId1" Type="http://schemas.openxmlformats.org/officeDocument/2006/relationships/hyperlink" Target="mailto:Ra-pas@pa.gov" TargetMode="Externa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E8D0E28-B113-4887-A804-C01C266C6214}" type="doc">
      <dgm:prSet loTypeId="urn:microsoft.com/office/officeart/2005/8/layout/equation1" loCatId="relationship" qsTypeId="urn:microsoft.com/office/officeart/2005/8/quickstyle/simple1" qsCatId="simple" csTypeId="urn:microsoft.com/office/officeart/2005/8/colors/colorful4" csCatId="colorful" phldr="1"/>
      <dgm:spPr/>
    </dgm:pt>
    <dgm:pt modelId="{AFA05FF0-231A-4592-AFB6-A2FA3AB759EF}">
      <dgm:prSet phldrT="[Text]"/>
      <dgm:spPr/>
      <dgm:t>
        <a:bodyPr/>
        <a:lstStyle/>
        <a:p>
          <a:r>
            <a:rPr lang="en-US" b="1" dirty="0">
              <a:latin typeface="Cambria" panose="02040503050406030204" pitchFamily="18" charset="0"/>
            </a:rPr>
            <a:t>Educating LEA</a:t>
          </a:r>
        </a:p>
      </dgm:t>
    </dgm:pt>
    <dgm:pt modelId="{11F868C0-458F-4A20-95B9-3D1A9B52ABFC}" type="parTrans" cxnId="{BE589664-4A0C-42FA-90F9-C5CF0856BEDD}">
      <dgm:prSet/>
      <dgm:spPr/>
      <dgm:t>
        <a:bodyPr/>
        <a:lstStyle/>
        <a:p>
          <a:endParaRPr lang="en-US"/>
        </a:p>
      </dgm:t>
    </dgm:pt>
    <dgm:pt modelId="{F699D9B6-4689-4030-8C1E-C759D3D70A08}" type="sibTrans" cxnId="{BE589664-4A0C-42FA-90F9-C5CF0856BEDD}">
      <dgm:prSet/>
      <dgm:spPr/>
      <dgm:t>
        <a:bodyPr/>
        <a:lstStyle/>
        <a:p>
          <a:endParaRPr lang="en-US" dirty="0">
            <a:latin typeface="Cambria" panose="02040503050406030204" pitchFamily="18" charset="0"/>
          </a:endParaRPr>
        </a:p>
      </dgm:t>
    </dgm:pt>
    <dgm:pt modelId="{2DB56A1C-775F-407B-BE28-71FB23EBFC97}">
      <dgm:prSet phldrT="[Text]"/>
      <dgm:spPr/>
      <dgm:t>
        <a:bodyPr/>
        <a:lstStyle/>
        <a:p>
          <a:r>
            <a:rPr lang="en-US" b="1" dirty="0">
              <a:latin typeface="Cambria" panose="02040503050406030204" pitchFamily="18" charset="0"/>
            </a:rPr>
            <a:t>Keystone-specific  Course</a:t>
          </a:r>
        </a:p>
      </dgm:t>
    </dgm:pt>
    <dgm:pt modelId="{85C4790B-EE72-41AE-88B2-CB648A3A2AC9}" type="parTrans" cxnId="{C9C58607-C30B-4EBB-8414-3453B318D66A}">
      <dgm:prSet/>
      <dgm:spPr/>
      <dgm:t>
        <a:bodyPr/>
        <a:lstStyle/>
        <a:p>
          <a:endParaRPr lang="en-US"/>
        </a:p>
      </dgm:t>
    </dgm:pt>
    <dgm:pt modelId="{72AB2092-4582-4D77-BFF2-87F88F6DA93D}" type="sibTrans" cxnId="{C9C58607-C30B-4EBB-8414-3453B318D66A}">
      <dgm:prSet/>
      <dgm:spPr/>
      <dgm:t>
        <a:bodyPr/>
        <a:lstStyle/>
        <a:p>
          <a:endParaRPr lang="en-US" dirty="0">
            <a:latin typeface="Cambria" panose="02040503050406030204" pitchFamily="18" charset="0"/>
          </a:endParaRPr>
        </a:p>
      </dgm:t>
    </dgm:pt>
    <dgm:pt modelId="{9C991491-7272-4CF3-B5F2-E2686BE90BFD}">
      <dgm:prSet phldrT="[Text]"/>
      <dgm:spPr/>
      <dgm:t>
        <a:bodyPr/>
        <a:lstStyle/>
        <a:p>
          <a:r>
            <a:rPr lang="en-US" b="1" dirty="0">
              <a:latin typeface="Cambria" panose="02040503050406030204" pitchFamily="18" charset="0"/>
            </a:rPr>
            <a:t>Must Submit Data to PIMS</a:t>
          </a:r>
        </a:p>
      </dgm:t>
    </dgm:pt>
    <dgm:pt modelId="{5DF417F1-F765-41D6-B14E-EE695DF03135}" type="parTrans" cxnId="{2C3A37F7-A69D-4602-BD70-1E11D25CE9CD}">
      <dgm:prSet/>
      <dgm:spPr/>
      <dgm:t>
        <a:bodyPr/>
        <a:lstStyle/>
        <a:p>
          <a:endParaRPr lang="en-US"/>
        </a:p>
      </dgm:t>
    </dgm:pt>
    <dgm:pt modelId="{34928EBC-A0A2-40FA-A0BA-27C70C8BCBA6}" type="sibTrans" cxnId="{2C3A37F7-A69D-4602-BD70-1E11D25CE9CD}">
      <dgm:prSet/>
      <dgm:spPr/>
      <dgm:t>
        <a:bodyPr/>
        <a:lstStyle/>
        <a:p>
          <a:endParaRPr lang="en-US"/>
        </a:p>
      </dgm:t>
    </dgm:pt>
    <dgm:pt modelId="{9F5EBB68-96C3-4573-B6D8-9818718061CB}" type="pres">
      <dgm:prSet presAssocID="{4E8D0E28-B113-4887-A804-C01C266C6214}" presName="linearFlow" presStyleCnt="0">
        <dgm:presLayoutVars>
          <dgm:dir/>
          <dgm:resizeHandles val="exact"/>
        </dgm:presLayoutVars>
      </dgm:prSet>
      <dgm:spPr/>
    </dgm:pt>
    <dgm:pt modelId="{1B9CB9D7-593B-47FA-9015-D916689846EA}" type="pres">
      <dgm:prSet presAssocID="{AFA05FF0-231A-4592-AFB6-A2FA3AB759EF}" presName="node" presStyleLbl="node1" presStyleIdx="0" presStyleCnt="3" custLinFactNeighborX="-929" custLinFactNeighborY="2080">
        <dgm:presLayoutVars>
          <dgm:bulletEnabled val="1"/>
        </dgm:presLayoutVars>
      </dgm:prSet>
      <dgm:spPr/>
    </dgm:pt>
    <dgm:pt modelId="{D5F3E57A-0373-4617-86F6-B2871BA88B8A}" type="pres">
      <dgm:prSet presAssocID="{F699D9B6-4689-4030-8C1E-C759D3D70A08}" presName="spacerL" presStyleCnt="0"/>
      <dgm:spPr/>
    </dgm:pt>
    <dgm:pt modelId="{5C105626-91A0-448F-BCC8-BA8EA8F92F8F}" type="pres">
      <dgm:prSet presAssocID="{F699D9B6-4689-4030-8C1E-C759D3D70A08}" presName="sibTrans" presStyleLbl="sibTrans2D1" presStyleIdx="0" presStyleCnt="2" custLinFactNeighborX="-929" custLinFactNeighborY="3587"/>
      <dgm:spPr/>
    </dgm:pt>
    <dgm:pt modelId="{A77D25E7-F793-480F-AC06-A7DE03A39C08}" type="pres">
      <dgm:prSet presAssocID="{F699D9B6-4689-4030-8C1E-C759D3D70A08}" presName="spacerR" presStyleCnt="0"/>
      <dgm:spPr/>
    </dgm:pt>
    <dgm:pt modelId="{DC22AC17-EA59-4405-BCD0-026EFFEDC82B}" type="pres">
      <dgm:prSet presAssocID="{2DB56A1C-775F-407B-BE28-71FB23EBFC97}" presName="node" presStyleLbl="node1" presStyleIdx="1" presStyleCnt="3" custLinFactNeighborX="-929" custLinFactNeighborY="2080">
        <dgm:presLayoutVars>
          <dgm:bulletEnabled val="1"/>
        </dgm:presLayoutVars>
      </dgm:prSet>
      <dgm:spPr/>
    </dgm:pt>
    <dgm:pt modelId="{E7FAAF0B-F0B4-4EB4-A3CA-2F8A83176D30}" type="pres">
      <dgm:prSet presAssocID="{72AB2092-4582-4D77-BFF2-87F88F6DA93D}" presName="spacerL" presStyleCnt="0"/>
      <dgm:spPr/>
    </dgm:pt>
    <dgm:pt modelId="{C13A7C9F-11F3-4A49-90B0-74E4B9F8C36E}" type="pres">
      <dgm:prSet presAssocID="{72AB2092-4582-4D77-BFF2-87F88F6DA93D}" presName="sibTrans" presStyleLbl="sibTrans2D1" presStyleIdx="1" presStyleCnt="2"/>
      <dgm:spPr/>
    </dgm:pt>
    <dgm:pt modelId="{D79367E2-C180-449C-9E70-14B818462CD8}" type="pres">
      <dgm:prSet presAssocID="{72AB2092-4582-4D77-BFF2-87F88F6DA93D}" presName="spacerR" presStyleCnt="0"/>
      <dgm:spPr/>
    </dgm:pt>
    <dgm:pt modelId="{CFDCCCB0-8A13-44B9-AD8D-9F0C96ED352A}" type="pres">
      <dgm:prSet presAssocID="{9C991491-7272-4CF3-B5F2-E2686BE90BFD}" presName="node" presStyleLbl="node1" presStyleIdx="2" presStyleCnt="3">
        <dgm:presLayoutVars>
          <dgm:bulletEnabled val="1"/>
        </dgm:presLayoutVars>
      </dgm:prSet>
      <dgm:spPr/>
    </dgm:pt>
  </dgm:ptLst>
  <dgm:cxnLst>
    <dgm:cxn modelId="{C9C58607-C30B-4EBB-8414-3453B318D66A}" srcId="{4E8D0E28-B113-4887-A804-C01C266C6214}" destId="{2DB56A1C-775F-407B-BE28-71FB23EBFC97}" srcOrd="1" destOrd="0" parTransId="{85C4790B-EE72-41AE-88B2-CB648A3A2AC9}" sibTransId="{72AB2092-4582-4D77-BFF2-87F88F6DA93D}"/>
    <dgm:cxn modelId="{1C9FE95C-C5AD-4B37-8CC3-2E6A86977D88}" type="presOf" srcId="{2DB56A1C-775F-407B-BE28-71FB23EBFC97}" destId="{DC22AC17-EA59-4405-BCD0-026EFFEDC82B}" srcOrd="0" destOrd="0" presId="urn:microsoft.com/office/officeart/2005/8/layout/equation1"/>
    <dgm:cxn modelId="{BE589664-4A0C-42FA-90F9-C5CF0856BEDD}" srcId="{4E8D0E28-B113-4887-A804-C01C266C6214}" destId="{AFA05FF0-231A-4592-AFB6-A2FA3AB759EF}" srcOrd="0" destOrd="0" parTransId="{11F868C0-458F-4A20-95B9-3D1A9B52ABFC}" sibTransId="{F699D9B6-4689-4030-8C1E-C759D3D70A08}"/>
    <dgm:cxn modelId="{17429A88-711B-47C2-922A-B1D7C3259793}" type="presOf" srcId="{AFA05FF0-231A-4592-AFB6-A2FA3AB759EF}" destId="{1B9CB9D7-593B-47FA-9015-D916689846EA}" srcOrd="0" destOrd="0" presId="urn:microsoft.com/office/officeart/2005/8/layout/equation1"/>
    <dgm:cxn modelId="{0FACAA88-7AFF-4601-822C-F7777EC59FB6}" type="presOf" srcId="{9C991491-7272-4CF3-B5F2-E2686BE90BFD}" destId="{CFDCCCB0-8A13-44B9-AD8D-9F0C96ED352A}" srcOrd="0" destOrd="0" presId="urn:microsoft.com/office/officeart/2005/8/layout/equation1"/>
    <dgm:cxn modelId="{AD1F6A9F-125A-4B91-9DF5-31F8204750B2}" type="presOf" srcId="{72AB2092-4582-4D77-BFF2-87F88F6DA93D}" destId="{C13A7C9F-11F3-4A49-90B0-74E4B9F8C36E}" srcOrd="0" destOrd="0" presId="urn:microsoft.com/office/officeart/2005/8/layout/equation1"/>
    <dgm:cxn modelId="{296997D6-9EFC-4A35-A73A-148ED13479E0}" type="presOf" srcId="{F699D9B6-4689-4030-8C1E-C759D3D70A08}" destId="{5C105626-91A0-448F-BCC8-BA8EA8F92F8F}" srcOrd="0" destOrd="0" presId="urn:microsoft.com/office/officeart/2005/8/layout/equation1"/>
    <dgm:cxn modelId="{E7DECBD6-F304-43F7-9267-8E8EFBC4F050}" type="presOf" srcId="{4E8D0E28-B113-4887-A804-C01C266C6214}" destId="{9F5EBB68-96C3-4573-B6D8-9818718061CB}" srcOrd="0" destOrd="0" presId="urn:microsoft.com/office/officeart/2005/8/layout/equation1"/>
    <dgm:cxn modelId="{2C3A37F7-A69D-4602-BD70-1E11D25CE9CD}" srcId="{4E8D0E28-B113-4887-A804-C01C266C6214}" destId="{9C991491-7272-4CF3-B5F2-E2686BE90BFD}" srcOrd="2" destOrd="0" parTransId="{5DF417F1-F765-41D6-B14E-EE695DF03135}" sibTransId="{34928EBC-A0A2-40FA-A0BA-27C70C8BCBA6}"/>
    <dgm:cxn modelId="{1067AA57-DE5A-4F69-A7E1-1D3530AE9F27}" type="presParOf" srcId="{9F5EBB68-96C3-4573-B6D8-9818718061CB}" destId="{1B9CB9D7-593B-47FA-9015-D916689846EA}" srcOrd="0" destOrd="0" presId="urn:microsoft.com/office/officeart/2005/8/layout/equation1"/>
    <dgm:cxn modelId="{7C6ABDFD-F5E1-4BFF-8959-F1A9B64764E9}" type="presParOf" srcId="{9F5EBB68-96C3-4573-B6D8-9818718061CB}" destId="{D5F3E57A-0373-4617-86F6-B2871BA88B8A}" srcOrd="1" destOrd="0" presId="urn:microsoft.com/office/officeart/2005/8/layout/equation1"/>
    <dgm:cxn modelId="{1E6A142B-4EE4-42F0-B862-27C7BEE66552}" type="presParOf" srcId="{9F5EBB68-96C3-4573-B6D8-9818718061CB}" destId="{5C105626-91A0-448F-BCC8-BA8EA8F92F8F}" srcOrd="2" destOrd="0" presId="urn:microsoft.com/office/officeart/2005/8/layout/equation1"/>
    <dgm:cxn modelId="{962D14AD-4C7D-45F4-8440-5D9E1925D4E1}" type="presParOf" srcId="{9F5EBB68-96C3-4573-B6D8-9818718061CB}" destId="{A77D25E7-F793-480F-AC06-A7DE03A39C08}" srcOrd="3" destOrd="0" presId="urn:microsoft.com/office/officeart/2005/8/layout/equation1"/>
    <dgm:cxn modelId="{7B450D59-748E-4267-8D96-4C3FA4B3CE0D}" type="presParOf" srcId="{9F5EBB68-96C3-4573-B6D8-9818718061CB}" destId="{DC22AC17-EA59-4405-BCD0-026EFFEDC82B}" srcOrd="4" destOrd="0" presId="urn:microsoft.com/office/officeart/2005/8/layout/equation1"/>
    <dgm:cxn modelId="{098E7BF9-78F6-44B6-B6DC-F82126159EA2}" type="presParOf" srcId="{9F5EBB68-96C3-4573-B6D8-9818718061CB}" destId="{E7FAAF0B-F0B4-4EB4-A3CA-2F8A83176D30}" srcOrd="5" destOrd="0" presId="urn:microsoft.com/office/officeart/2005/8/layout/equation1"/>
    <dgm:cxn modelId="{F20E2059-ABB0-4429-90A4-2149DCFAEC3B}" type="presParOf" srcId="{9F5EBB68-96C3-4573-B6D8-9818718061CB}" destId="{C13A7C9F-11F3-4A49-90B0-74E4B9F8C36E}" srcOrd="6" destOrd="0" presId="urn:microsoft.com/office/officeart/2005/8/layout/equation1"/>
    <dgm:cxn modelId="{7DC42194-DC1C-43AE-AB9C-451749E3A30B}" type="presParOf" srcId="{9F5EBB68-96C3-4573-B6D8-9818718061CB}" destId="{D79367E2-C180-449C-9E70-14B818462CD8}" srcOrd="7" destOrd="0" presId="urn:microsoft.com/office/officeart/2005/8/layout/equation1"/>
    <dgm:cxn modelId="{8740EC00-1A27-4ACD-AE9C-B7AE1EE1F25D}" type="presParOf" srcId="{9F5EBB68-96C3-4573-B6D8-9818718061CB}" destId="{CFDCCCB0-8A13-44B9-AD8D-9F0C96ED352A}" srcOrd="8" destOrd="0" presId="urn:microsoft.com/office/officeart/2005/8/layout/equatio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33E041-7262-4E6B-9068-6AD659FBE5FD}" type="doc">
      <dgm:prSet loTypeId="urn:microsoft.com/office/officeart/2005/8/layout/process4" loCatId="list" qsTypeId="urn:microsoft.com/office/officeart/2005/8/quickstyle/simple1" qsCatId="simple" csTypeId="urn:microsoft.com/office/officeart/2005/8/colors/colorful1" csCatId="colorful" phldr="1"/>
      <dgm:spPr/>
      <dgm:t>
        <a:bodyPr/>
        <a:lstStyle/>
        <a:p>
          <a:endParaRPr lang="en-US"/>
        </a:p>
      </dgm:t>
    </dgm:pt>
    <dgm:pt modelId="{F06113D1-862F-4661-BF32-48E4233214AD}">
      <dgm:prSet phldrT="[Text]"/>
      <dgm:spPr/>
      <dgm:t>
        <a:bodyPr/>
        <a:lstStyle/>
        <a:p>
          <a:r>
            <a:rPr lang="en-US" b="1" dirty="0">
              <a:latin typeface="Cambria" panose="02040503050406030204" pitchFamily="18" charset="0"/>
            </a:rPr>
            <a:t>Federal Requirement</a:t>
          </a:r>
        </a:p>
      </dgm:t>
      <dgm:extLst>
        <a:ext uri="{E40237B7-FDA0-4F09-8148-C483321AD2D9}">
          <dgm14:cNvPr xmlns:dgm14="http://schemas.microsoft.com/office/drawing/2010/diagram" id="0" name="" descr="Flow chart on federal testing requirements."/>
        </a:ext>
      </dgm:extLst>
    </dgm:pt>
    <dgm:pt modelId="{765DD1EA-F147-4FC7-807F-5290CF2543DF}" type="parTrans" cxnId="{6314DDBC-4591-45F3-BE78-4C3A9636678C}">
      <dgm:prSet/>
      <dgm:spPr/>
      <dgm:t>
        <a:bodyPr/>
        <a:lstStyle/>
        <a:p>
          <a:endParaRPr lang="en-US" b="1">
            <a:latin typeface="Cambria" panose="02040503050406030204" pitchFamily="18" charset="0"/>
          </a:endParaRPr>
        </a:p>
      </dgm:t>
    </dgm:pt>
    <dgm:pt modelId="{C2AC1D8D-26F8-4F51-B65D-1AD8664341A2}" type="sibTrans" cxnId="{6314DDBC-4591-45F3-BE78-4C3A9636678C}">
      <dgm:prSet/>
      <dgm:spPr/>
      <dgm:t>
        <a:bodyPr/>
        <a:lstStyle/>
        <a:p>
          <a:endParaRPr lang="en-US" b="1">
            <a:latin typeface="Cambria" panose="02040503050406030204" pitchFamily="18" charset="0"/>
          </a:endParaRPr>
        </a:p>
      </dgm:t>
    </dgm:pt>
    <dgm:pt modelId="{D6E2AFD1-6B81-4617-9070-74B1BD0C4E02}">
      <dgm:prSet phldrT="[Text]" custT="1"/>
      <dgm:spPr/>
      <dgm:t>
        <a:bodyPr/>
        <a:lstStyle/>
        <a:p>
          <a:r>
            <a:rPr lang="en-US" sz="1400" b="1" dirty="0">
              <a:latin typeface="Cambria" panose="02040503050406030204" pitchFamily="18" charset="0"/>
            </a:rPr>
            <a:t>Students must test once in high school in </a:t>
          </a:r>
        </a:p>
        <a:p>
          <a:r>
            <a:rPr lang="en-US" sz="1400" b="1" i="1">
              <a:latin typeface="Cambria" panose="02040503050406030204" pitchFamily="18" charset="0"/>
            </a:rPr>
            <a:t>all </a:t>
          </a:r>
          <a:r>
            <a:rPr lang="en-US" sz="1400" b="1" i="1" dirty="0">
              <a:latin typeface="Cambria" panose="02040503050406030204" pitchFamily="18" charset="0"/>
            </a:rPr>
            <a:t>three Keystone Exams </a:t>
          </a:r>
        </a:p>
      </dgm:t>
    </dgm:pt>
    <dgm:pt modelId="{F89DED99-4492-4482-85D2-37AEDCA907F2}" type="parTrans" cxnId="{775F8768-AB96-4B81-ABC4-231687D18CEF}">
      <dgm:prSet/>
      <dgm:spPr/>
      <dgm:t>
        <a:bodyPr/>
        <a:lstStyle/>
        <a:p>
          <a:endParaRPr lang="en-US" b="1">
            <a:latin typeface="Cambria" panose="02040503050406030204" pitchFamily="18" charset="0"/>
          </a:endParaRPr>
        </a:p>
      </dgm:t>
    </dgm:pt>
    <dgm:pt modelId="{D2BF990F-A726-47D7-8624-38BFD39FBD1A}" type="sibTrans" cxnId="{775F8768-AB96-4B81-ABC4-231687D18CEF}">
      <dgm:prSet/>
      <dgm:spPr/>
      <dgm:t>
        <a:bodyPr/>
        <a:lstStyle/>
        <a:p>
          <a:endParaRPr lang="en-US" b="1">
            <a:latin typeface="Cambria" panose="02040503050406030204" pitchFamily="18" charset="0"/>
          </a:endParaRPr>
        </a:p>
      </dgm:t>
    </dgm:pt>
    <dgm:pt modelId="{DDB0626C-4901-47AA-850D-E86A60092870}">
      <dgm:prSet phldrT="[Text]" custT="1"/>
      <dgm:spPr/>
      <dgm:t>
        <a:bodyPr/>
        <a:lstStyle/>
        <a:p>
          <a:r>
            <a:rPr lang="en-US" sz="1400" b="1" dirty="0">
              <a:latin typeface="Cambria" panose="02040503050406030204" pitchFamily="18" charset="0"/>
            </a:rPr>
            <a:t>Grade 11 is the Accountability year</a:t>
          </a:r>
        </a:p>
      </dgm:t>
    </dgm:pt>
    <dgm:pt modelId="{96B9B62E-1FD3-46B7-ACD5-CDC9CB5DD23E}" type="parTrans" cxnId="{4E758838-4802-4BE1-B5D0-3D1E339B07E3}">
      <dgm:prSet/>
      <dgm:spPr/>
      <dgm:t>
        <a:bodyPr/>
        <a:lstStyle/>
        <a:p>
          <a:endParaRPr lang="en-US" b="1">
            <a:latin typeface="Cambria" panose="02040503050406030204" pitchFamily="18" charset="0"/>
          </a:endParaRPr>
        </a:p>
      </dgm:t>
    </dgm:pt>
    <dgm:pt modelId="{E833CA16-BFBC-47DA-AF5B-BC3B851C36DA}" type="sibTrans" cxnId="{4E758838-4802-4BE1-B5D0-3D1E339B07E3}">
      <dgm:prSet/>
      <dgm:spPr/>
      <dgm:t>
        <a:bodyPr/>
        <a:lstStyle/>
        <a:p>
          <a:endParaRPr lang="en-US" b="1">
            <a:latin typeface="Cambria" panose="02040503050406030204" pitchFamily="18" charset="0"/>
          </a:endParaRPr>
        </a:p>
      </dgm:t>
    </dgm:pt>
    <dgm:pt modelId="{69D99909-6546-4D1D-9F9C-F61202FF540A}">
      <dgm:prSet phldrT="[Text]"/>
      <dgm:spPr/>
      <dgm:t>
        <a:bodyPr/>
        <a:lstStyle/>
        <a:p>
          <a:r>
            <a:rPr lang="en-US" b="1" dirty="0">
              <a:latin typeface="Cambria" panose="02040503050406030204" pitchFamily="18" charset="0"/>
            </a:rPr>
            <a:t>Pennsylvania’s compliance uses the Keystone Exams (and PASA Grade 11)</a:t>
          </a:r>
        </a:p>
      </dgm:t>
    </dgm:pt>
    <dgm:pt modelId="{3AF193E3-9DC3-41A0-8C76-5E28D5FB5CFB}" type="parTrans" cxnId="{13E312A9-FFB1-4735-9F39-4E5E6B99C8CC}">
      <dgm:prSet/>
      <dgm:spPr/>
      <dgm:t>
        <a:bodyPr/>
        <a:lstStyle/>
        <a:p>
          <a:endParaRPr lang="en-US" b="1">
            <a:latin typeface="Cambria" panose="02040503050406030204" pitchFamily="18" charset="0"/>
          </a:endParaRPr>
        </a:p>
      </dgm:t>
    </dgm:pt>
    <dgm:pt modelId="{75DC1DC5-A1AD-4460-9255-46DAB3D1B18B}" type="sibTrans" cxnId="{13E312A9-FFB1-4735-9F39-4E5E6B99C8CC}">
      <dgm:prSet/>
      <dgm:spPr/>
      <dgm:t>
        <a:bodyPr/>
        <a:lstStyle/>
        <a:p>
          <a:endParaRPr lang="en-US" b="1">
            <a:latin typeface="Cambria" panose="02040503050406030204" pitchFamily="18" charset="0"/>
          </a:endParaRPr>
        </a:p>
      </dgm:t>
    </dgm:pt>
    <dgm:pt modelId="{EFB825A0-5394-4678-A9EC-A8BCC43C9C75}">
      <dgm:prSet phldrT="[Text]" custT="1"/>
      <dgm:spPr/>
      <dgm:t>
        <a:bodyPr/>
        <a:lstStyle/>
        <a:p>
          <a:r>
            <a:rPr lang="en-US" sz="1400" b="1" dirty="0">
              <a:latin typeface="Cambria" panose="02040503050406030204" pitchFamily="18" charset="0"/>
            </a:rPr>
            <a:t>The LEA identifies Keystone courses</a:t>
          </a:r>
        </a:p>
      </dgm:t>
    </dgm:pt>
    <dgm:pt modelId="{26F1BD0D-ED94-4AD0-AC94-F1A41B09C946}" type="parTrans" cxnId="{0C85D8E9-2239-4162-A3E9-2214C14FD825}">
      <dgm:prSet/>
      <dgm:spPr/>
      <dgm:t>
        <a:bodyPr/>
        <a:lstStyle/>
        <a:p>
          <a:endParaRPr lang="en-US" b="1">
            <a:latin typeface="Cambria" panose="02040503050406030204" pitchFamily="18" charset="0"/>
          </a:endParaRPr>
        </a:p>
      </dgm:t>
    </dgm:pt>
    <dgm:pt modelId="{8A818A13-3E0F-4084-B952-82DC9F37E086}" type="sibTrans" cxnId="{0C85D8E9-2239-4162-A3E9-2214C14FD825}">
      <dgm:prSet/>
      <dgm:spPr/>
      <dgm:t>
        <a:bodyPr/>
        <a:lstStyle/>
        <a:p>
          <a:endParaRPr lang="en-US" b="1">
            <a:latin typeface="Cambria" panose="02040503050406030204" pitchFamily="18" charset="0"/>
          </a:endParaRPr>
        </a:p>
      </dgm:t>
    </dgm:pt>
    <dgm:pt modelId="{C3BBDE76-3913-4797-8A1F-C72E789FD88B}">
      <dgm:prSet phldrT="[Text]" custT="1"/>
      <dgm:spPr/>
      <dgm:t>
        <a:bodyPr/>
        <a:lstStyle/>
        <a:p>
          <a:r>
            <a:rPr lang="en-US" sz="1400" b="1" dirty="0">
              <a:latin typeface="Cambria" panose="02040503050406030204" pitchFamily="18" charset="0"/>
            </a:rPr>
            <a:t>Students must test if enrolled in a Keystone Course. </a:t>
          </a:r>
        </a:p>
      </dgm:t>
    </dgm:pt>
    <dgm:pt modelId="{34C4DFA2-5A24-499A-8054-F4FD07F04E18}" type="parTrans" cxnId="{9F52CAC7-05CE-4B95-9AF0-D61132EF895D}">
      <dgm:prSet/>
      <dgm:spPr/>
      <dgm:t>
        <a:bodyPr/>
        <a:lstStyle/>
        <a:p>
          <a:endParaRPr lang="en-US" b="1">
            <a:latin typeface="Cambria" panose="02040503050406030204" pitchFamily="18" charset="0"/>
          </a:endParaRPr>
        </a:p>
      </dgm:t>
    </dgm:pt>
    <dgm:pt modelId="{107E319F-4A5A-4972-8266-93738A21CE50}" type="sibTrans" cxnId="{9F52CAC7-05CE-4B95-9AF0-D61132EF895D}">
      <dgm:prSet/>
      <dgm:spPr/>
      <dgm:t>
        <a:bodyPr/>
        <a:lstStyle/>
        <a:p>
          <a:endParaRPr lang="en-US" b="1">
            <a:latin typeface="Cambria" panose="02040503050406030204" pitchFamily="18" charset="0"/>
          </a:endParaRPr>
        </a:p>
      </dgm:t>
    </dgm:pt>
    <dgm:pt modelId="{D14150ED-769D-49C8-959C-3D225C0E6FB5}">
      <dgm:prSet phldrT="[Text]"/>
      <dgm:spPr/>
      <dgm:t>
        <a:bodyPr/>
        <a:lstStyle/>
        <a:p>
          <a:r>
            <a:rPr lang="en-US" b="1" dirty="0">
              <a:latin typeface="Cambria" panose="02040503050406030204" pitchFamily="18" charset="0"/>
            </a:rPr>
            <a:t>Keystone Exams</a:t>
          </a:r>
        </a:p>
      </dgm:t>
      <dgm:extLst>
        <a:ext uri="{E40237B7-FDA0-4F09-8148-C483321AD2D9}">
          <dgm14:cNvPr xmlns:dgm14="http://schemas.microsoft.com/office/drawing/2010/diagram" id="0" name="" descr="Who should test?&#10;&#10;States must comply with the federal requirement that all students must test at least once in high school in all three Keystone Exams. Students can take and test in a Keystone Exam anytime from grades 3-12.   Regardless of when or where the student takes the Keystone exam, the students’ scores are not attributed until grade 11 for accountability. &#10;&#10;LEAs identify the courses that meet the state standards for the Keystone Exams called a ‘trigger course’. This is a local decision. If a student takes the Keystone course identified by the LEA, the student must take the subject-specific Keystone Exam. The student does not have to complete the course in order to take the Keystone Exam if the student scored Advanced on the previous year’s subject-specific PSSA. If the student is near the end of the Keystone course, the student should take the Keystone Exam. &#10;&#10;Students are required to score Proficient or Advanced in Algebra 1, Biology and Literature by spring of grade 11. Act 158 High School Graduation) states that demonstrating proficiency in these three Keystone Exams will be one of the Pathways to meet graduation requirement beginning with the class of 2021-2022. "/>
        </a:ext>
      </dgm:extLst>
    </dgm:pt>
    <dgm:pt modelId="{C4479A14-AF67-4676-936A-B3461589AC45}" type="parTrans" cxnId="{DD2301CE-4F32-4495-B337-3766AD774DF7}">
      <dgm:prSet/>
      <dgm:spPr/>
      <dgm:t>
        <a:bodyPr/>
        <a:lstStyle/>
        <a:p>
          <a:endParaRPr lang="en-US" b="1">
            <a:latin typeface="Cambria" panose="02040503050406030204" pitchFamily="18" charset="0"/>
          </a:endParaRPr>
        </a:p>
      </dgm:t>
    </dgm:pt>
    <dgm:pt modelId="{F6196916-13AC-476A-9E6B-484795F499D2}" type="sibTrans" cxnId="{DD2301CE-4F32-4495-B337-3766AD774DF7}">
      <dgm:prSet/>
      <dgm:spPr/>
      <dgm:t>
        <a:bodyPr/>
        <a:lstStyle/>
        <a:p>
          <a:endParaRPr lang="en-US" b="1">
            <a:latin typeface="Cambria" panose="02040503050406030204" pitchFamily="18" charset="0"/>
          </a:endParaRPr>
        </a:p>
      </dgm:t>
    </dgm:pt>
    <dgm:pt modelId="{8985E77A-3AEC-45F3-8300-F7EBF2697EB2}">
      <dgm:prSet phldrT="[Text]" custT="1"/>
      <dgm:spPr/>
      <dgm:t>
        <a:bodyPr/>
        <a:lstStyle/>
        <a:p>
          <a:r>
            <a:rPr lang="en-US" sz="1200" b="1" dirty="0">
              <a:latin typeface="Cambria" panose="02040503050406030204" pitchFamily="18" charset="0"/>
            </a:rPr>
            <a:t>Three Keystone Exams are one of the Pathways to High School Graduation (Act 158) : Algebra 1, Biology and Literature</a:t>
          </a:r>
        </a:p>
      </dgm:t>
    </dgm:pt>
    <dgm:pt modelId="{BF244DD4-B9CF-4158-A7CF-B87B9BC7B14C}" type="parTrans" cxnId="{21775DD1-D819-4016-833B-0BDE6527D43A}">
      <dgm:prSet/>
      <dgm:spPr/>
      <dgm:t>
        <a:bodyPr/>
        <a:lstStyle/>
        <a:p>
          <a:endParaRPr lang="en-US" b="1">
            <a:latin typeface="Cambria" panose="02040503050406030204" pitchFamily="18" charset="0"/>
          </a:endParaRPr>
        </a:p>
      </dgm:t>
    </dgm:pt>
    <dgm:pt modelId="{504C44B0-1D8A-4312-908C-A2CEDD1D0EFC}" type="sibTrans" cxnId="{21775DD1-D819-4016-833B-0BDE6527D43A}">
      <dgm:prSet/>
      <dgm:spPr/>
      <dgm:t>
        <a:bodyPr/>
        <a:lstStyle/>
        <a:p>
          <a:endParaRPr lang="en-US" b="1">
            <a:latin typeface="Cambria" panose="02040503050406030204" pitchFamily="18" charset="0"/>
          </a:endParaRPr>
        </a:p>
      </dgm:t>
    </dgm:pt>
    <dgm:pt modelId="{6382BD65-82E6-4A03-BF70-69A7B1AEAED4}">
      <dgm:prSet phldrT="[Text]" custT="1"/>
      <dgm:spPr/>
      <dgm:t>
        <a:bodyPr/>
        <a:lstStyle/>
        <a:p>
          <a:r>
            <a:rPr lang="en-US" sz="1200" b="1" dirty="0">
              <a:latin typeface="Cambria" panose="02040503050406030204" pitchFamily="18" charset="0"/>
            </a:rPr>
            <a:t>Projected to be a part of the graduation requirement with the graduating class of 2022</a:t>
          </a:r>
        </a:p>
      </dgm:t>
    </dgm:pt>
    <dgm:pt modelId="{53D98FA1-099D-4755-AEED-C9FC937D9262}" type="parTrans" cxnId="{DA35F920-3751-470D-AA68-8FFC521B6EFB}">
      <dgm:prSet/>
      <dgm:spPr/>
      <dgm:t>
        <a:bodyPr/>
        <a:lstStyle/>
        <a:p>
          <a:endParaRPr lang="en-US" b="1">
            <a:latin typeface="Cambria" panose="02040503050406030204" pitchFamily="18" charset="0"/>
          </a:endParaRPr>
        </a:p>
      </dgm:t>
    </dgm:pt>
    <dgm:pt modelId="{0F22FC1A-D612-4F0B-B025-06A7BD0AAFD8}" type="sibTrans" cxnId="{DA35F920-3751-470D-AA68-8FFC521B6EFB}">
      <dgm:prSet/>
      <dgm:spPr/>
      <dgm:t>
        <a:bodyPr/>
        <a:lstStyle/>
        <a:p>
          <a:endParaRPr lang="en-US" b="1">
            <a:latin typeface="Cambria" panose="02040503050406030204" pitchFamily="18" charset="0"/>
          </a:endParaRPr>
        </a:p>
      </dgm:t>
    </dgm:pt>
    <dgm:pt modelId="{11D571A8-DCCF-4C56-8566-BC8308ABC197}" type="pres">
      <dgm:prSet presAssocID="{2A33E041-7262-4E6B-9068-6AD659FBE5FD}" presName="Name0" presStyleCnt="0">
        <dgm:presLayoutVars>
          <dgm:dir/>
          <dgm:animLvl val="lvl"/>
          <dgm:resizeHandles val="exact"/>
        </dgm:presLayoutVars>
      </dgm:prSet>
      <dgm:spPr/>
    </dgm:pt>
    <dgm:pt modelId="{7C606549-3AFF-4BEF-BF13-87BA72423147}" type="pres">
      <dgm:prSet presAssocID="{D14150ED-769D-49C8-959C-3D225C0E6FB5}" presName="boxAndChildren" presStyleCnt="0"/>
      <dgm:spPr/>
    </dgm:pt>
    <dgm:pt modelId="{B3A8A58D-E070-444E-8143-37339FF7B3F5}" type="pres">
      <dgm:prSet presAssocID="{D14150ED-769D-49C8-959C-3D225C0E6FB5}" presName="parentTextBox" presStyleLbl="node1" presStyleIdx="0" presStyleCnt="3"/>
      <dgm:spPr/>
    </dgm:pt>
    <dgm:pt modelId="{D37CFB8E-EEA2-4821-9795-CDE36874340E}" type="pres">
      <dgm:prSet presAssocID="{D14150ED-769D-49C8-959C-3D225C0E6FB5}" presName="entireBox" presStyleLbl="node1" presStyleIdx="0" presStyleCnt="3"/>
      <dgm:spPr/>
    </dgm:pt>
    <dgm:pt modelId="{2A6AEBF4-E5CD-44CB-9942-E8D44165CA99}" type="pres">
      <dgm:prSet presAssocID="{D14150ED-769D-49C8-959C-3D225C0E6FB5}" presName="descendantBox" presStyleCnt="0"/>
      <dgm:spPr/>
    </dgm:pt>
    <dgm:pt modelId="{93C131C0-0E40-4DC4-B364-C59DFA5BFA73}" type="pres">
      <dgm:prSet presAssocID="{8985E77A-3AEC-45F3-8300-F7EBF2697EB2}" presName="childTextBox" presStyleLbl="fgAccFollowNode1" presStyleIdx="0" presStyleCnt="6">
        <dgm:presLayoutVars>
          <dgm:bulletEnabled val="1"/>
        </dgm:presLayoutVars>
      </dgm:prSet>
      <dgm:spPr/>
    </dgm:pt>
    <dgm:pt modelId="{A1F2EB0D-11B0-4392-BE2E-7FD0372494AD}" type="pres">
      <dgm:prSet presAssocID="{6382BD65-82E6-4A03-BF70-69A7B1AEAED4}" presName="childTextBox" presStyleLbl="fgAccFollowNode1" presStyleIdx="1" presStyleCnt="6">
        <dgm:presLayoutVars>
          <dgm:bulletEnabled val="1"/>
        </dgm:presLayoutVars>
      </dgm:prSet>
      <dgm:spPr/>
    </dgm:pt>
    <dgm:pt modelId="{E2F0ABFA-9017-458E-805C-375AAE1CEE6F}" type="pres">
      <dgm:prSet presAssocID="{75DC1DC5-A1AD-4460-9255-46DAB3D1B18B}" presName="sp" presStyleCnt="0"/>
      <dgm:spPr/>
    </dgm:pt>
    <dgm:pt modelId="{9C17484E-1A1C-4DC7-900D-78D6FC2F29AE}" type="pres">
      <dgm:prSet presAssocID="{69D99909-6546-4D1D-9F9C-F61202FF540A}" presName="arrowAndChildren" presStyleCnt="0"/>
      <dgm:spPr/>
    </dgm:pt>
    <dgm:pt modelId="{408B63D0-17F4-42CC-B43D-416B505D4C76}" type="pres">
      <dgm:prSet presAssocID="{69D99909-6546-4D1D-9F9C-F61202FF540A}" presName="parentTextArrow" presStyleLbl="node1" presStyleIdx="0" presStyleCnt="3"/>
      <dgm:spPr/>
    </dgm:pt>
    <dgm:pt modelId="{6A0FFC32-C007-4AA7-9BE0-A3870062C1EB}" type="pres">
      <dgm:prSet presAssocID="{69D99909-6546-4D1D-9F9C-F61202FF540A}" presName="arrow" presStyleLbl="node1" presStyleIdx="1" presStyleCnt="3"/>
      <dgm:spPr/>
    </dgm:pt>
    <dgm:pt modelId="{44D16632-8CC6-41C5-B52A-4C10FD9AFE2D}" type="pres">
      <dgm:prSet presAssocID="{69D99909-6546-4D1D-9F9C-F61202FF540A}" presName="descendantArrow" presStyleCnt="0"/>
      <dgm:spPr/>
    </dgm:pt>
    <dgm:pt modelId="{20D79931-FA36-497E-9375-A1A72A144F8C}" type="pres">
      <dgm:prSet presAssocID="{EFB825A0-5394-4678-A9EC-A8BCC43C9C75}" presName="childTextArrow" presStyleLbl="fgAccFollowNode1" presStyleIdx="2" presStyleCnt="6">
        <dgm:presLayoutVars>
          <dgm:bulletEnabled val="1"/>
        </dgm:presLayoutVars>
      </dgm:prSet>
      <dgm:spPr/>
    </dgm:pt>
    <dgm:pt modelId="{49B17389-E368-4C9B-945C-A80258C66551}" type="pres">
      <dgm:prSet presAssocID="{C3BBDE76-3913-4797-8A1F-C72E789FD88B}" presName="childTextArrow" presStyleLbl="fgAccFollowNode1" presStyleIdx="3" presStyleCnt="6">
        <dgm:presLayoutVars>
          <dgm:bulletEnabled val="1"/>
        </dgm:presLayoutVars>
      </dgm:prSet>
      <dgm:spPr/>
    </dgm:pt>
    <dgm:pt modelId="{4013DD1B-F0C9-4403-AC15-C07BC72DDA0C}" type="pres">
      <dgm:prSet presAssocID="{C2AC1D8D-26F8-4F51-B65D-1AD8664341A2}" presName="sp" presStyleCnt="0"/>
      <dgm:spPr/>
    </dgm:pt>
    <dgm:pt modelId="{491C788F-3870-45B6-BC2A-A710D53FC22B}" type="pres">
      <dgm:prSet presAssocID="{F06113D1-862F-4661-BF32-48E4233214AD}" presName="arrowAndChildren" presStyleCnt="0"/>
      <dgm:spPr/>
    </dgm:pt>
    <dgm:pt modelId="{82DC1E7A-C5EA-4B39-BBE0-DACC5A76C0FA}" type="pres">
      <dgm:prSet presAssocID="{F06113D1-862F-4661-BF32-48E4233214AD}" presName="parentTextArrow" presStyleLbl="node1" presStyleIdx="1" presStyleCnt="3"/>
      <dgm:spPr/>
    </dgm:pt>
    <dgm:pt modelId="{CA6DD6BF-19DC-4D53-85FB-199107B02D42}" type="pres">
      <dgm:prSet presAssocID="{F06113D1-862F-4661-BF32-48E4233214AD}" presName="arrow" presStyleLbl="node1" presStyleIdx="2" presStyleCnt="3"/>
      <dgm:spPr/>
    </dgm:pt>
    <dgm:pt modelId="{A9FD9DED-8A54-4BDF-8762-608B484CC42E}" type="pres">
      <dgm:prSet presAssocID="{F06113D1-862F-4661-BF32-48E4233214AD}" presName="descendantArrow" presStyleCnt="0"/>
      <dgm:spPr/>
    </dgm:pt>
    <dgm:pt modelId="{6D8147EE-5623-42AD-BCC0-D5D56FDA536A}" type="pres">
      <dgm:prSet presAssocID="{D6E2AFD1-6B81-4617-9070-74B1BD0C4E02}" presName="childTextArrow" presStyleLbl="fgAccFollowNode1" presStyleIdx="4" presStyleCnt="6">
        <dgm:presLayoutVars>
          <dgm:bulletEnabled val="1"/>
        </dgm:presLayoutVars>
      </dgm:prSet>
      <dgm:spPr/>
    </dgm:pt>
    <dgm:pt modelId="{02C9EC56-89B1-4E12-AEC1-8A0A4AA38F24}" type="pres">
      <dgm:prSet presAssocID="{DDB0626C-4901-47AA-850D-E86A60092870}" presName="childTextArrow" presStyleLbl="fgAccFollowNode1" presStyleIdx="5" presStyleCnt="6">
        <dgm:presLayoutVars>
          <dgm:bulletEnabled val="1"/>
        </dgm:presLayoutVars>
      </dgm:prSet>
      <dgm:spPr/>
    </dgm:pt>
  </dgm:ptLst>
  <dgm:cxnLst>
    <dgm:cxn modelId="{94BA6C05-A556-44CA-9A91-B2060534B485}" type="presOf" srcId="{D14150ED-769D-49C8-959C-3D225C0E6FB5}" destId="{D37CFB8E-EEA2-4821-9795-CDE36874340E}" srcOrd="1" destOrd="0" presId="urn:microsoft.com/office/officeart/2005/8/layout/process4"/>
    <dgm:cxn modelId="{8B2E420D-C8FA-4FA5-AA27-9737C8C6AC77}" type="presOf" srcId="{D6E2AFD1-6B81-4617-9070-74B1BD0C4E02}" destId="{6D8147EE-5623-42AD-BCC0-D5D56FDA536A}" srcOrd="0" destOrd="0" presId="urn:microsoft.com/office/officeart/2005/8/layout/process4"/>
    <dgm:cxn modelId="{D39FA919-A8C9-4C36-A69F-CE4456E320B9}" type="presOf" srcId="{DDB0626C-4901-47AA-850D-E86A60092870}" destId="{02C9EC56-89B1-4E12-AEC1-8A0A4AA38F24}" srcOrd="0" destOrd="0" presId="urn:microsoft.com/office/officeart/2005/8/layout/process4"/>
    <dgm:cxn modelId="{8FDD121B-8A27-4645-B8D5-24D2B12C9078}" type="presOf" srcId="{2A33E041-7262-4E6B-9068-6AD659FBE5FD}" destId="{11D571A8-DCCF-4C56-8566-BC8308ABC197}" srcOrd="0" destOrd="0" presId="urn:microsoft.com/office/officeart/2005/8/layout/process4"/>
    <dgm:cxn modelId="{DA35F920-3751-470D-AA68-8FFC521B6EFB}" srcId="{D14150ED-769D-49C8-959C-3D225C0E6FB5}" destId="{6382BD65-82E6-4A03-BF70-69A7B1AEAED4}" srcOrd="1" destOrd="0" parTransId="{53D98FA1-099D-4755-AEED-C9FC937D9262}" sibTransId="{0F22FC1A-D612-4F0B-B025-06A7BD0AAFD8}"/>
    <dgm:cxn modelId="{DAC09021-BAE8-40A7-9488-6426D37D8F58}" type="presOf" srcId="{F06113D1-862F-4661-BF32-48E4233214AD}" destId="{CA6DD6BF-19DC-4D53-85FB-199107B02D42}" srcOrd="1" destOrd="0" presId="urn:microsoft.com/office/officeart/2005/8/layout/process4"/>
    <dgm:cxn modelId="{0A624F24-FCF5-43EA-9CDB-72DDD3B15969}" type="presOf" srcId="{D14150ED-769D-49C8-959C-3D225C0E6FB5}" destId="{B3A8A58D-E070-444E-8143-37339FF7B3F5}" srcOrd="0" destOrd="0" presId="urn:microsoft.com/office/officeart/2005/8/layout/process4"/>
    <dgm:cxn modelId="{1A5DEC35-7697-4B55-9BBD-636E865D53CA}" type="presOf" srcId="{6382BD65-82E6-4A03-BF70-69A7B1AEAED4}" destId="{A1F2EB0D-11B0-4392-BE2E-7FD0372494AD}" srcOrd="0" destOrd="0" presId="urn:microsoft.com/office/officeart/2005/8/layout/process4"/>
    <dgm:cxn modelId="{4E758838-4802-4BE1-B5D0-3D1E339B07E3}" srcId="{F06113D1-862F-4661-BF32-48E4233214AD}" destId="{DDB0626C-4901-47AA-850D-E86A60092870}" srcOrd="1" destOrd="0" parTransId="{96B9B62E-1FD3-46B7-ACD5-CDC9CB5DD23E}" sibTransId="{E833CA16-BFBC-47DA-AF5B-BC3B851C36DA}"/>
    <dgm:cxn modelId="{EB38C860-3362-4AF2-843B-F8748BDAD231}" type="presOf" srcId="{F06113D1-862F-4661-BF32-48E4233214AD}" destId="{82DC1E7A-C5EA-4B39-BBE0-DACC5A76C0FA}" srcOrd="0" destOrd="0" presId="urn:microsoft.com/office/officeart/2005/8/layout/process4"/>
    <dgm:cxn modelId="{775F8768-AB96-4B81-ABC4-231687D18CEF}" srcId="{F06113D1-862F-4661-BF32-48E4233214AD}" destId="{D6E2AFD1-6B81-4617-9070-74B1BD0C4E02}" srcOrd="0" destOrd="0" parTransId="{F89DED99-4492-4482-85D2-37AEDCA907F2}" sibTransId="{D2BF990F-A726-47D7-8624-38BFD39FBD1A}"/>
    <dgm:cxn modelId="{FC09DF4F-320C-4F64-A9FD-E6E4F09D8B04}" type="presOf" srcId="{69D99909-6546-4D1D-9F9C-F61202FF540A}" destId="{6A0FFC32-C007-4AA7-9BE0-A3870062C1EB}" srcOrd="1" destOrd="0" presId="urn:microsoft.com/office/officeart/2005/8/layout/process4"/>
    <dgm:cxn modelId="{56E34992-6365-476C-B0DB-883A59BAF4F0}" type="presOf" srcId="{C3BBDE76-3913-4797-8A1F-C72E789FD88B}" destId="{49B17389-E368-4C9B-945C-A80258C66551}" srcOrd="0" destOrd="0" presId="urn:microsoft.com/office/officeart/2005/8/layout/process4"/>
    <dgm:cxn modelId="{13E312A9-FFB1-4735-9F39-4E5E6B99C8CC}" srcId="{2A33E041-7262-4E6B-9068-6AD659FBE5FD}" destId="{69D99909-6546-4D1D-9F9C-F61202FF540A}" srcOrd="1" destOrd="0" parTransId="{3AF193E3-9DC3-41A0-8C76-5E28D5FB5CFB}" sibTransId="{75DC1DC5-A1AD-4460-9255-46DAB3D1B18B}"/>
    <dgm:cxn modelId="{6314DDBC-4591-45F3-BE78-4C3A9636678C}" srcId="{2A33E041-7262-4E6B-9068-6AD659FBE5FD}" destId="{F06113D1-862F-4661-BF32-48E4233214AD}" srcOrd="0" destOrd="0" parTransId="{765DD1EA-F147-4FC7-807F-5290CF2543DF}" sibTransId="{C2AC1D8D-26F8-4F51-B65D-1AD8664341A2}"/>
    <dgm:cxn modelId="{9F52CAC7-05CE-4B95-9AF0-D61132EF895D}" srcId="{69D99909-6546-4D1D-9F9C-F61202FF540A}" destId="{C3BBDE76-3913-4797-8A1F-C72E789FD88B}" srcOrd="1" destOrd="0" parTransId="{34C4DFA2-5A24-499A-8054-F4FD07F04E18}" sibTransId="{107E319F-4A5A-4972-8266-93738A21CE50}"/>
    <dgm:cxn modelId="{849DF7CD-4A34-4271-A8BB-706FFDF6A263}" type="presOf" srcId="{8985E77A-3AEC-45F3-8300-F7EBF2697EB2}" destId="{93C131C0-0E40-4DC4-B364-C59DFA5BFA73}" srcOrd="0" destOrd="0" presId="urn:microsoft.com/office/officeart/2005/8/layout/process4"/>
    <dgm:cxn modelId="{DD2301CE-4F32-4495-B337-3766AD774DF7}" srcId="{2A33E041-7262-4E6B-9068-6AD659FBE5FD}" destId="{D14150ED-769D-49C8-959C-3D225C0E6FB5}" srcOrd="2" destOrd="0" parTransId="{C4479A14-AF67-4676-936A-B3461589AC45}" sibTransId="{F6196916-13AC-476A-9E6B-484795F499D2}"/>
    <dgm:cxn modelId="{21775DD1-D819-4016-833B-0BDE6527D43A}" srcId="{D14150ED-769D-49C8-959C-3D225C0E6FB5}" destId="{8985E77A-3AEC-45F3-8300-F7EBF2697EB2}" srcOrd="0" destOrd="0" parTransId="{BF244DD4-B9CF-4158-A7CF-B87B9BC7B14C}" sibTransId="{504C44B0-1D8A-4312-908C-A2CEDD1D0EFC}"/>
    <dgm:cxn modelId="{D2BDC9DA-E05E-4CB3-9281-C77C8C9B59E3}" type="presOf" srcId="{69D99909-6546-4D1D-9F9C-F61202FF540A}" destId="{408B63D0-17F4-42CC-B43D-416B505D4C76}" srcOrd="0" destOrd="0" presId="urn:microsoft.com/office/officeart/2005/8/layout/process4"/>
    <dgm:cxn modelId="{0C85D8E9-2239-4162-A3E9-2214C14FD825}" srcId="{69D99909-6546-4D1D-9F9C-F61202FF540A}" destId="{EFB825A0-5394-4678-A9EC-A8BCC43C9C75}" srcOrd="0" destOrd="0" parTransId="{26F1BD0D-ED94-4AD0-AC94-F1A41B09C946}" sibTransId="{8A818A13-3E0F-4084-B952-82DC9F37E086}"/>
    <dgm:cxn modelId="{FBF238FC-E611-40C2-AA77-7EEE9ACE780F}" type="presOf" srcId="{EFB825A0-5394-4678-A9EC-A8BCC43C9C75}" destId="{20D79931-FA36-497E-9375-A1A72A144F8C}" srcOrd="0" destOrd="0" presId="urn:microsoft.com/office/officeart/2005/8/layout/process4"/>
    <dgm:cxn modelId="{7F05F098-4867-4F3A-A561-2C7F488211F3}" type="presParOf" srcId="{11D571A8-DCCF-4C56-8566-BC8308ABC197}" destId="{7C606549-3AFF-4BEF-BF13-87BA72423147}" srcOrd="0" destOrd="0" presId="urn:microsoft.com/office/officeart/2005/8/layout/process4"/>
    <dgm:cxn modelId="{6D1D536C-0660-4882-8BD8-C33BE9321017}" type="presParOf" srcId="{7C606549-3AFF-4BEF-BF13-87BA72423147}" destId="{B3A8A58D-E070-444E-8143-37339FF7B3F5}" srcOrd="0" destOrd="0" presId="urn:microsoft.com/office/officeart/2005/8/layout/process4"/>
    <dgm:cxn modelId="{949931AF-B7C0-44A6-82CC-75D194863E6A}" type="presParOf" srcId="{7C606549-3AFF-4BEF-BF13-87BA72423147}" destId="{D37CFB8E-EEA2-4821-9795-CDE36874340E}" srcOrd="1" destOrd="0" presId="urn:microsoft.com/office/officeart/2005/8/layout/process4"/>
    <dgm:cxn modelId="{CECB96D7-8D3A-4358-BF01-5788EC7C6B03}" type="presParOf" srcId="{7C606549-3AFF-4BEF-BF13-87BA72423147}" destId="{2A6AEBF4-E5CD-44CB-9942-E8D44165CA99}" srcOrd="2" destOrd="0" presId="urn:microsoft.com/office/officeart/2005/8/layout/process4"/>
    <dgm:cxn modelId="{76493CA4-7E2A-4C88-93ED-5F01408A6A36}" type="presParOf" srcId="{2A6AEBF4-E5CD-44CB-9942-E8D44165CA99}" destId="{93C131C0-0E40-4DC4-B364-C59DFA5BFA73}" srcOrd="0" destOrd="0" presId="urn:microsoft.com/office/officeart/2005/8/layout/process4"/>
    <dgm:cxn modelId="{54EB3E17-73BC-40AA-B2D3-45CC0A8CF289}" type="presParOf" srcId="{2A6AEBF4-E5CD-44CB-9942-E8D44165CA99}" destId="{A1F2EB0D-11B0-4392-BE2E-7FD0372494AD}" srcOrd="1" destOrd="0" presId="urn:microsoft.com/office/officeart/2005/8/layout/process4"/>
    <dgm:cxn modelId="{464FDDB2-2AE6-4E1B-B274-7556030305AF}" type="presParOf" srcId="{11D571A8-DCCF-4C56-8566-BC8308ABC197}" destId="{E2F0ABFA-9017-458E-805C-375AAE1CEE6F}" srcOrd="1" destOrd="0" presId="urn:microsoft.com/office/officeart/2005/8/layout/process4"/>
    <dgm:cxn modelId="{F6922CE3-2141-448B-849B-ECFE4CF2651D}" type="presParOf" srcId="{11D571A8-DCCF-4C56-8566-BC8308ABC197}" destId="{9C17484E-1A1C-4DC7-900D-78D6FC2F29AE}" srcOrd="2" destOrd="0" presId="urn:microsoft.com/office/officeart/2005/8/layout/process4"/>
    <dgm:cxn modelId="{E487F5D2-E061-434C-A274-50668D1BCA88}" type="presParOf" srcId="{9C17484E-1A1C-4DC7-900D-78D6FC2F29AE}" destId="{408B63D0-17F4-42CC-B43D-416B505D4C76}" srcOrd="0" destOrd="0" presId="urn:microsoft.com/office/officeart/2005/8/layout/process4"/>
    <dgm:cxn modelId="{DC04536D-0891-4E09-B653-680E8398E150}" type="presParOf" srcId="{9C17484E-1A1C-4DC7-900D-78D6FC2F29AE}" destId="{6A0FFC32-C007-4AA7-9BE0-A3870062C1EB}" srcOrd="1" destOrd="0" presId="urn:microsoft.com/office/officeart/2005/8/layout/process4"/>
    <dgm:cxn modelId="{658461EA-B6BA-4036-98DC-69986C3F596C}" type="presParOf" srcId="{9C17484E-1A1C-4DC7-900D-78D6FC2F29AE}" destId="{44D16632-8CC6-41C5-B52A-4C10FD9AFE2D}" srcOrd="2" destOrd="0" presId="urn:microsoft.com/office/officeart/2005/8/layout/process4"/>
    <dgm:cxn modelId="{3B8D9B6A-7FF6-4075-92C3-F5CF0A00224F}" type="presParOf" srcId="{44D16632-8CC6-41C5-B52A-4C10FD9AFE2D}" destId="{20D79931-FA36-497E-9375-A1A72A144F8C}" srcOrd="0" destOrd="0" presId="urn:microsoft.com/office/officeart/2005/8/layout/process4"/>
    <dgm:cxn modelId="{CB8B35EA-2759-41D7-AEFF-AFAD6CDFDD3B}" type="presParOf" srcId="{44D16632-8CC6-41C5-B52A-4C10FD9AFE2D}" destId="{49B17389-E368-4C9B-945C-A80258C66551}" srcOrd="1" destOrd="0" presId="urn:microsoft.com/office/officeart/2005/8/layout/process4"/>
    <dgm:cxn modelId="{9F647CD7-E5B0-444D-93EB-71792390B750}" type="presParOf" srcId="{11D571A8-DCCF-4C56-8566-BC8308ABC197}" destId="{4013DD1B-F0C9-4403-AC15-C07BC72DDA0C}" srcOrd="3" destOrd="0" presId="urn:microsoft.com/office/officeart/2005/8/layout/process4"/>
    <dgm:cxn modelId="{0E30658B-62D4-4139-90B3-D21A607D75EC}" type="presParOf" srcId="{11D571A8-DCCF-4C56-8566-BC8308ABC197}" destId="{491C788F-3870-45B6-BC2A-A710D53FC22B}" srcOrd="4" destOrd="0" presId="urn:microsoft.com/office/officeart/2005/8/layout/process4"/>
    <dgm:cxn modelId="{EE9A1E92-672D-4880-93F5-467922623ACA}" type="presParOf" srcId="{491C788F-3870-45B6-BC2A-A710D53FC22B}" destId="{82DC1E7A-C5EA-4B39-BBE0-DACC5A76C0FA}" srcOrd="0" destOrd="0" presId="urn:microsoft.com/office/officeart/2005/8/layout/process4"/>
    <dgm:cxn modelId="{7167B218-C007-44BD-82D1-A6F87F909F1C}" type="presParOf" srcId="{491C788F-3870-45B6-BC2A-A710D53FC22B}" destId="{CA6DD6BF-19DC-4D53-85FB-199107B02D42}" srcOrd="1" destOrd="0" presId="urn:microsoft.com/office/officeart/2005/8/layout/process4"/>
    <dgm:cxn modelId="{B1D33451-C87F-448C-9BFC-62BF3EA31D8B}" type="presParOf" srcId="{491C788F-3870-45B6-BC2A-A710D53FC22B}" destId="{A9FD9DED-8A54-4BDF-8762-608B484CC42E}" srcOrd="2" destOrd="0" presId="urn:microsoft.com/office/officeart/2005/8/layout/process4"/>
    <dgm:cxn modelId="{32FB3BB2-5A72-403F-86AB-9D7FAB1B005A}" type="presParOf" srcId="{A9FD9DED-8A54-4BDF-8762-608B484CC42E}" destId="{6D8147EE-5623-42AD-BCC0-D5D56FDA536A}" srcOrd="0" destOrd="0" presId="urn:microsoft.com/office/officeart/2005/8/layout/process4"/>
    <dgm:cxn modelId="{4FC4EF91-55F2-493F-9CC9-03680F0D04D5}" type="presParOf" srcId="{A9FD9DED-8A54-4BDF-8762-608B484CC42E}" destId="{02C9EC56-89B1-4E12-AEC1-8A0A4AA38F24}" srcOrd="1" destOrd="0" presId="urn:microsoft.com/office/officeart/2005/8/layout/process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886D46-CE9A-400C-B3DB-338423B8DB7B}"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84899E4C-7B9A-4C6B-80F8-1BFC5EDBBB58}">
      <dgm:prSet phldrT="[Text]" custT="1"/>
      <dgm:spPr>
        <a:xfrm>
          <a:off x="337895" y="1483054"/>
          <a:ext cx="1839328" cy="1559854"/>
        </a:xfr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lgn="l"/>
          <a:r>
            <a:rPr lang="en-US" sz="1800" dirty="0">
              <a:solidFill>
                <a:sysClr val="windowText" lastClr="000000">
                  <a:hueOff val="0"/>
                  <a:satOff val="0"/>
                  <a:lumOff val="0"/>
                  <a:alphaOff val="0"/>
                </a:sysClr>
              </a:solidFill>
              <a:latin typeface="Calibri"/>
              <a:ea typeface="+mn-ea"/>
              <a:cs typeface="+mn-cs"/>
            </a:rPr>
            <a:t>PDE sends a reminder to LEAs informing them of the upcoming internal snapshot due date</a:t>
          </a:r>
        </a:p>
      </dgm:t>
    </dgm:pt>
    <dgm:pt modelId="{7F0C54F4-9D8A-4784-A1DA-FF987F2FF1AB}" type="parTrans" cxnId="{89BA0D29-0E27-423B-9D69-451AA5B4A063}">
      <dgm:prSet/>
      <dgm:spPr/>
      <dgm:t>
        <a:bodyPr/>
        <a:lstStyle/>
        <a:p>
          <a:endParaRPr lang="en-US"/>
        </a:p>
      </dgm:t>
    </dgm:pt>
    <dgm:pt modelId="{983A3683-8206-4C33-8E86-8EEA376DCD31}" type="sibTrans" cxnId="{89BA0D29-0E27-423B-9D69-451AA5B4A063}">
      <dgm:prSet/>
      <dgm:spPr/>
      <dgm:t>
        <a:bodyPr/>
        <a:lstStyle/>
        <a:p>
          <a:endParaRPr lang="en-US"/>
        </a:p>
      </dgm:t>
    </dgm:pt>
    <dgm:pt modelId="{032964E9-A076-4AB9-90BC-B9E44478A311}">
      <dgm:prSet phldrT="[Text]" custT="1"/>
      <dgm:spPr>
        <a:xfrm>
          <a:off x="4895191" y="1564120"/>
          <a:ext cx="1351374" cy="1397721"/>
        </a:xfr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r>
            <a:rPr lang="en-US" sz="1800" dirty="0">
              <a:solidFill>
                <a:sysClr val="windowText" lastClr="000000">
                  <a:hueOff val="0"/>
                  <a:satOff val="0"/>
                  <a:lumOff val="0"/>
                  <a:alphaOff val="0"/>
                </a:sysClr>
              </a:solidFill>
              <a:latin typeface="Calibri"/>
              <a:ea typeface="+mn-ea"/>
              <a:cs typeface="+mn-cs"/>
            </a:rPr>
            <a:t>PDE generates internal snapshot.  No changes can  be made after this time!</a:t>
          </a:r>
        </a:p>
      </dgm:t>
    </dgm:pt>
    <dgm:pt modelId="{80160D21-4EEF-4515-99CE-FA29C3E52676}" type="parTrans" cxnId="{B45955E4-6ED6-4B68-BA51-78D52F3BC023}">
      <dgm:prSet/>
      <dgm:spPr/>
      <dgm:t>
        <a:bodyPr/>
        <a:lstStyle/>
        <a:p>
          <a:endParaRPr lang="en-US"/>
        </a:p>
      </dgm:t>
    </dgm:pt>
    <dgm:pt modelId="{2524C374-0342-4BD0-ACDF-329D0783E49B}" type="sibTrans" cxnId="{B45955E4-6ED6-4B68-BA51-78D52F3BC023}">
      <dgm:prSet/>
      <dgm:spPr/>
      <dgm:t>
        <a:bodyPr/>
        <a:lstStyle/>
        <a:p>
          <a:endParaRPr lang="en-US"/>
        </a:p>
      </dgm:t>
    </dgm:pt>
    <dgm:pt modelId="{C5FE3114-69A9-4F4F-94A7-D62945C33851}">
      <dgm:prSet phldrT="[Text]" custT="1"/>
      <dgm:spPr>
        <a:xfrm>
          <a:off x="2696308" y="1045624"/>
          <a:ext cx="1570323" cy="2434713"/>
        </a:xfr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lgn="l"/>
          <a:r>
            <a:rPr lang="en-US" sz="1800" dirty="0">
              <a:solidFill>
                <a:sysClr val="windowText" lastClr="000000">
                  <a:hueOff val="0"/>
                  <a:satOff val="0"/>
                  <a:lumOff val="0"/>
                  <a:alphaOff val="0"/>
                </a:sysClr>
              </a:solidFill>
              <a:latin typeface="Calibri"/>
              <a:ea typeface="+mn-ea"/>
              <a:cs typeface="+mn-cs"/>
            </a:rPr>
            <a:t>LEAs upload templates and ensure that data passes the DQE checks</a:t>
          </a:r>
        </a:p>
        <a:p>
          <a:pPr algn="l"/>
          <a:endParaRPr lang="en-US" sz="500" dirty="0">
            <a:solidFill>
              <a:sysClr val="windowText" lastClr="000000">
                <a:hueOff val="0"/>
                <a:satOff val="0"/>
                <a:lumOff val="0"/>
                <a:alphaOff val="0"/>
              </a:sysClr>
            </a:solidFill>
            <a:latin typeface="Calibri"/>
            <a:ea typeface="+mn-ea"/>
            <a:cs typeface="+mn-cs"/>
          </a:endParaRPr>
        </a:p>
        <a:p>
          <a:pPr algn="l"/>
          <a:r>
            <a:rPr lang="en-US" sz="1800" dirty="0">
              <a:solidFill>
                <a:sysClr val="windowText" lastClr="000000">
                  <a:hueOff val="0"/>
                  <a:satOff val="0"/>
                  <a:lumOff val="0"/>
                  <a:alphaOff val="0"/>
                </a:sysClr>
              </a:solidFill>
              <a:latin typeface="Calibri"/>
              <a:ea typeface="+mn-ea"/>
              <a:cs typeface="+mn-cs"/>
            </a:rPr>
            <a:t>LEAs use pre-snapshot reports to ensure data accuracy.</a:t>
          </a:r>
        </a:p>
      </dgm:t>
    </dgm:pt>
    <dgm:pt modelId="{65F5A413-2199-45A7-80A0-D7D98BC4635D}" type="parTrans" cxnId="{02C91525-A51E-46A4-B5C7-D1EBB5426951}">
      <dgm:prSet/>
      <dgm:spPr/>
      <dgm:t>
        <a:bodyPr/>
        <a:lstStyle/>
        <a:p>
          <a:endParaRPr lang="en-US"/>
        </a:p>
      </dgm:t>
    </dgm:pt>
    <dgm:pt modelId="{79482B63-18A6-42A4-8918-0B4ED8357EE9}" type="sibTrans" cxnId="{02C91525-A51E-46A4-B5C7-D1EBB5426951}">
      <dgm:prSet/>
      <dgm:spPr/>
      <dgm:t>
        <a:bodyPr/>
        <a:lstStyle/>
        <a:p>
          <a:endParaRPr lang="en-US"/>
        </a:p>
      </dgm:t>
    </dgm:pt>
    <dgm:pt modelId="{E454FDC7-369E-4546-8DC4-C09EB2622A96}" type="pres">
      <dgm:prSet presAssocID="{A2886D46-CE9A-400C-B3DB-338423B8DB7B}" presName="Name0" presStyleCnt="0">
        <dgm:presLayoutVars>
          <dgm:dir/>
          <dgm:resizeHandles val="exact"/>
        </dgm:presLayoutVars>
      </dgm:prSet>
      <dgm:spPr/>
    </dgm:pt>
    <dgm:pt modelId="{EDB6E9AA-8152-45FE-B0F2-961767565EBB}" type="pres">
      <dgm:prSet presAssocID="{84899E4C-7B9A-4C6B-80F8-1BFC5EDBBB58}" presName="composite" presStyleCnt="0"/>
      <dgm:spPr/>
    </dgm:pt>
    <dgm:pt modelId="{DBA08792-7D07-4D36-BB3E-E5A27D3EEE39}" type="pres">
      <dgm:prSet presAssocID="{84899E4C-7B9A-4C6B-80F8-1BFC5EDBBB58}" presName="bgChev" presStyleLbl="node1" presStyleIdx="0" presStyleCnt="3" custScaleX="118999" custScaleY="131019" custLinFactNeighborX="-4955"/>
      <dgm:spPr>
        <a:xfrm>
          <a:off x="3101" y="1703885"/>
          <a:ext cx="1904354" cy="809330"/>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C19A9C82-F731-4415-B685-9ACD385258D5}" type="pres">
      <dgm:prSet presAssocID="{84899E4C-7B9A-4C6B-80F8-1BFC5EDBBB58}" presName="txNode" presStyleLbl="fgAcc1" presStyleIdx="0" presStyleCnt="3" custScaleX="112992" custScaleY="311675" custLinFactNeighborX="3190">
        <dgm:presLayoutVars>
          <dgm:bulletEnabled val="1"/>
        </dgm:presLayoutVars>
      </dgm:prSet>
      <dgm:spPr>
        <a:prstGeom prst="roundRect">
          <a:avLst>
            <a:gd name="adj" fmla="val 10000"/>
          </a:avLst>
        </a:prstGeom>
      </dgm:spPr>
    </dgm:pt>
    <dgm:pt modelId="{D5CF505F-6DE5-46C3-9452-96A62EDB56AE}" type="pres">
      <dgm:prSet presAssocID="{983A3683-8206-4C33-8E86-8EEA376DCD31}" presName="compositeSpace" presStyleCnt="0"/>
      <dgm:spPr/>
    </dgm:pt>
    <dgm:pt modelId="{84A13537-311D-4066-B96B-C206B3AF21FD}" type="pres">
      <dgm:prSet presAssocID="{C5FE3114-69A9-4F4F-94A7-D62945C33851}" presName="composite" presStyleCnt="0"/>
      <dgm:spPr/>
    </dgm:pt>
    <dgm:pt modelId="{1B08CE53-6914-4BF0-8DA2-F5EF8F37F4A9}" type="pres">
      <dgm:prSet presAssocID="{C5FE3114-69A9-4F4F-94A7-D62945C33851}" presName="bgChev" presStyleLbl="node1" presStyleIdx="1" presStyleCnt="3" custScaleX="118999" custScaleY="131019"/>
      <dgm:spPr>
        <a:xfrm>
          <a:off x="2227011" y="1703885"/>
          <a:ext cx="1904354" cy="809330"/>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22A86030-A058-4CA9-8659-0AB3B975CBA8}" type="pres">
      <dgm:prSet presAssocID="{C5FE3114-69A9-4F4F-94A7-D62945C33851}" presName="txNode" presStyleLbl="fgAcc1" presStyleIdx="1" presStyleCnt="3" custScaleX="120562" custScaleY="499538" custLinFactNeighborX="-3362" custLinFactNeighborY="6297">
        <dgm:presLayoutVars>
          <dgm:bulletEnabled val="1"/>
        </dgm:presLayoutVars>
      </dgm:prSet>
      <dgm:spPr>
        <a:prstGeom prst="roundRect">
          <a:avLst>
            <a:gd name="adj" fmla="val 10000"/>
          </a:avLst>
        </a:prstGeom>
      </dgm:spPr>
    </dgm:pt>
    <dgm:pt modelId="{B8D2F07E-9493-442F-AF77-51C434148DBF}" type="pres">
      <dgm:prSet presAssocID="{79482B63-18A6-42A4-8918-0B4ED8357EE9}" presName="compositeSpace" presStyleCnt="0"/>
      <dgm:spPr/>
    </dgm:pt>
    <dgm:pt modelId="{160B44D3-49EC-4535-A54E-2C693E2026E6}" type="pres">
      <dgm:prSet presAssocID="{032964E9-A076-4AB9-90BC-B9E44478A311}" presName="composite" presStyleCnt="0"/>
      <dgm:spPr/>
    </dgm:pt>
    <dgm:pt modelId="{D65EB81B-422F-465B-A3EA-1B86F310C1C6}" type="pres">
      <dgm:prSet presAssocID="{032964E9-A076-4AB9-90BC-B9E44478A311}" presName="bgChev" presStyleLbl="node1" presStyleIdx="2" presStyleCnt="3" custScaleX="118999" custScaleY="131019"/>
      <dgm:spPr>
        <a:xfrm>
          <a:off x="4316419" y="1703885"/>
          <a:ext cx="1904354" cy="809330"/>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76FAF917-EE0E-4458-B589-A1682D8015C2}" type="pres">
      <dgm:prSet presAssocID="{032964E9-A076-4AB9-90BC-B9E44478A311}" presName="txNode" presStyleLbl="fgAcc1" presStyleIdx="2" presStyleCnt="3" custScaleX="95487" custScaleY="290804" custLinFactNeighborY="1050">
        <dgm:presLayoutVars>
          <dgm:bulletEnabled val="1"/>
        </dgm:presLayoutVars>
      </dgm:prSet>
      <dgm:spPr>
        <a:prstGeom prst="roundRect">
          <a:avLst>
            <a:gd name="adj" fmla="val 10000"/>
          </a:avLst>
        </a:prstGeom>
      </dgm:spPr>
    </dgm:pt>
  </dgm:ptLst>
  <dgm:cxnLst>
    <dgm:cxn modelId="{02C91525-A51E-46A4-B5C7-D1EBB5426951}" srcId="{A2886D46-CE9A-400C-B3DB-338423B8DB7B}" destId="{C5FE3114-69A9-4F4F-94A7-D62945C33851}" srcOrd="1" destOrd="0" parTransId="{65F5A413-2199-45A7-80A0-D7D98BC4635D}" sibTransId="{79482B63-18A6-42A4-8918-0B4ED8357EE9}"/>
    <dgm:cxn modelId="{89BA0D29-0E27-423B-9D69-451AA5B4A063}" srcId="{A2886D46-CE9A-400C-B3DB-338423B8DB7B}" destId="{84899E4C-7B9A-4C6B-80F8-1BFC5EDBBB58}" srcOrd="0" destOrd="0" parTransId="{7F0C54F4-9D8A-4784-A1DA-FF987F2FF1AB}" sibTransId="{983A3683-8206-4C33-8E86-8EEA376DCD31}"/>
    <dgm:cxn modelId="{F61D0840-9ADE-492E-9F08-BD76E39EDAB5}" type="presOf" srcId="{A2886D46-CE9A-400C-B3DB-338423B8DB7B}" destId="{E454FDC7-369E-4546-8DC4-C09EB2622A96}" srcOrd="0" destOrd="0" presId="urn:microsoft.com/office/officeart/2005/8/layout/chevronAccent+Icon"/>
    <dgm:cxn modelId="{58AB1C8D-85D1-4913-8DAC-9220BB2E380A}" type="presOf" srcId="{84899E4C-7B9A-4C6B-80F8-1BFC5EDBBB58}" destId="{C19A9C82-F731-4415-B685-9ACD385258D5}" srcOrd="0" destOrd="0" presId="urn:microsoft.com/office/officeart/2005/8/layout/chevronAccent+Icon"/>
    <dgm:cxn modelId="{714B52A5-E03C-4C8F-981B-E57CAA52A50E}" type="presOf" srcId="{C5FE3114-69A9-4F4F-94A7-D62945C33851}" destId="{22A86030-A058-4CA9-8659-0AB3B975CBA8}" srcOrd="0" destOrd="0" presId="urn:microsoft.com/office/officeart/2005/8/layout/chevronAccent+Icon"/>
    <dgm:cxn modelId="{503B5ED3-DEBF-4A9E-8340-E3009DB5225A}" type="presOf" srcId="{032964E9-A076-4AB9-90BC-B9E44478A311}" destId="{76FAF917-EE0E-4458-B589-A1682D8015C2}" srcOrd="0" destOrd="0" presId="urn:microsoft.com/office/officeart/2005/8/layout/chevronAccent+Icon"/>
    <dgm:cxn modelId="{B45955E4-6ED6-4B68-BA51-78D52F3BC023}" srcId="{A2886D46-CE9A-400C-B3DB-338423B8DB7B}" destId="{032964E9-A076-4AB9-90BC-B9E44478A311}" srcOrd="2" destOrd="0" parTransId="{80160D21-4EEF-4515-99CE-FA29C3E52676}" sibTransId="{2524C374-0342-4BD0-ACDF-329D0783E49B}"/>
    <dgm:cxn modelId="{0C709974-3E73-48DC-A7A9-C3C1658F685C}" type="presParOf" srcId="{E454FDC7-369E-4546-8DC4-C09EB2622A96}" destId="{EDB6E9AA-8152-45FE-B0F2-961767565EBB}" srcOrd="0" destOrd="0" presId="urn:microsoft.com/office/officeart/2005/8/layout/chevronAccent+Icon"/>
    <dgm:cxn modelId="{91F4EA2A-6A30-4471-BD8D-BFB7649688D8}" type="presParOf" srcId="{EDB6E9AA-8152-45FE-B0F2-961767565EBB}" destId="{DBA08792-7D07-4D36-BB3E-E5A27D3EEE39}" srcOrd="0" destOrd="0" presId="urn:microsoft.com/office/officeart/2005/8/layout/chevronAccent+Icon"/>
    <dgm:cxn modelId="{E6D4CAC0-D9D1-49F0-A7F1-3A81DA8AB594}" type="presParOf" srcId="{EDB6E9AA-8152-45FE-B0F2-961767565EBB}" destId="{C19A9C82-F731-4415-B685-9ACD385258D5}" srcOrd="1" destOrd="0" presId="urn:microsoft.com/office/officeart/2005/8/layout/chevronAccent+Icon"/>
    <dgm:cxn modelId="{DF99A914-0AB3-4E0E-A785-E34287F990AD}" type="presParOf" srcId="{E454FDC7-369E-4546-8DC4-C09EB2622A96}" destId="{D5CF505F-6DE5-46C3-9452-96A62EDB56AE}" srcOrd="1" destOrd="0" presId="urn:microsoft.com/office/officeart/2005/8/layout/chevronAccent+Icon"/>
    <dgm:cxn modelId="{6DDDD046-B9AF-4C66-BE2B-71CFA0B35CDE}" type="presParOf" srcId="{E454FDC7-369E-4546-8DC4-C09EB2622A96}" destId="{84A13537-311D-4066-B96B-C206B3AF21FD}" srcOrd="2" destOrd="0" presId="urn:microsoft.com/office/officeart/2005/8/layout/chevronAccent+Icon"/>
    <dgm:cxn modelId="{45F35987-04D2-4162-918A-D948E475BF8D}" type="presParOf" srcId="{84A13537-311D-4066-B96B-C206B3AF21FD}" destId="{1B08CE53-6914-4BF0-8DA2-F5EF8F37F4A9}" srcOrd="0" destOrd="0" presId="urn:microsoft.com/office/officeart/2005/8/layout/chevronAccent+Icon"/>
    <dgm:cxn modelId="{76913729-FBD3-4517-8538-49F72FD7B29F}" type="presParOf" srcId="{84A13537-311D-4066-B96B-C206B3AF21FD}" destId="{22A86030-A058-4CA9-8659-0AB3B975CBA8}" srcOrd="1" destOrd="0" presId="urn:microsoft.com/office/officeart/2005/8/layout/chevronAccent+Icon"/>
    <dgm:cxn modelId="{51289C1A-B0CE-4137-A236-14D8E222F5F9}" type="presParOf" srcId="{E454FDC7-369E-4546-8DC4-C09EB2622A96}" destId="{B8D2F07E-9493-442F-AF77-51C434148DBF}" srcOrd="3" destOrd="0" presId="urn:microsoft.com/office/officeart/2005/8/layout/chevronAccent+Icon"/>
    <dgm:cxn modelId="{C5967510-C008-4EAB-B731-2D841C3524C1}" type="presParOf" srcId="{E454FDC7-369E-4546-8DC4-C09EB2622A96}" destId="{160B44D3-49EC-4535-A54E-2C693E2026E6}" srcOrd="4" destOrd="0" presId="urn:microsoft.com/office/officeart/2005/8/layout/chevronAccent+Icon"/>
    <dgm:cxn modelId="{D6400694-00CD-4934-A9BE-C2A8C42DEF5E}" type="presParOf" srcId="{160B44D3-49EC-4535-A54E-2C693E2026E6}" destId="{D65EB81B-422F-465B-A3EA-1B86F310C1C6}" srcOrd="0" destOrd="0" presId="urn:microsoft.com/office/officeart/2005/8/layout/chevronAccent+Icon"/>
    <dgm:cxn modelId="{CAD02DE1-3E8B-4E1C-B9D6-AD7AA1E8C218}" type="presParOf" srcId="{160B44D3-49EC-4535-A54E-2C693E2026E6}" destId="{76FAF917-EE0E-4458-B589-A1682D8015C2}" srcOrd="1" destOrd="0" presId="urn:microsoft.com/office/officeart/2005/8/layout/chevronAccent+Icon"/>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7C66EA2-DDD0-4AC0-B646-FBB84AFB31D2}" type="doc">
      <dgm:prSet loTypeId="urn:microsoft.com/office/officeart/2005/8/layout/radial4" loCatId="relationship" qsTypeId="urn:microsoft.com/office/officeart/2005/8/quickstyle/simple1" qsCatId="simple" csTypeId="urn:microsoft.com/office/officeart/2005/8/colors/colorful2" csCatId="colorful" phldr="1"/>
      <dgm:spPr/>
      <dgm:t>
        <a:bodyPr/>
        <a:lstStyle/>
        <a:p>
          <a:endParaRPr lang="en-US"/>
        </a:p>
      </dgm:t>
    </dgm:pt>
    <dgm:pt modelId="{6A6B12D5-00AC-4B4F-9BBC-DE22339161DB}">
      <dgm:prSet phldrT="[Text]" custT="1"/>
      <dgm:spPr/>
      <dgm:t>
        <a:bodyPr/>
        <a:lstStyle/>
        <a:p>
          <a:r>
            <a:rPr lang="en-US" sz="2000" dirty="0">
              <a:latin typeface="Cambria" panose="02040503050406030204" pitchFamily="18" charset="0"/>
            </a:rPr>
            <a:t>First Name</a:t>
          </a:r>
        </a:p>
        <a:p>
          <a:r>
            <a:rPr lang="en-US" sz="2000" dirty="0">
              <a:latin typeface="Cambria" panose="02040503050406030204" pitchFamily="18" charset="0"/>
            </a:rPr>
            <a:t>Last Name</a:t>
          </a:r>
        </a:p>
        <a:p>
          <a:r>
            <a:rPr lang="en-US" sz="2000" dirty="0">
              <a:latin typeface="Cambria" panose="02040503050406030204" pitchFamily="18" charset="0"/>
            </a:rPr>
            <a:t>Birthdate</a:t>
          </a:r>
        </a:p>
        <a:p>
          <a:r>
            <a:rPr lang="en-US" sz="2000" dirty="0">
              <a:latin typeface="Cambria" panose="02040503050406030204" pitchFamily="18" charset="0"/>
            </a:rPr>
            <a:t>PAsecureID</a:t>
          </a:r>
        </a:p>
        <a:p>
          <a:r>
            <a:rPr lang="en-US" sz="2000" dirty="0">
              <a:latin typeface="Cambria" panose="02040503050406030204" pitchFamily="18" charset="0"/>
            </a:rPr>
            <a:t>Grade</a:t>
          </a:r>
        </a:p>
      </dgm:t>
    </dgm:pt>
    <dgm:pt modelId="{A8E5628C-8A29-42DA-8F0D-9524FBA69C0F}" type="parTrans" cxnId="{D7409D65-35FE-4867-BBB5-410B1F3723DD}">
      <dgm:prSet/>
      <dgm:spPr/>
      <dgm:t>
        <a:bodyPr/>
        <a:lstStyle/>
        <a:p>
          <a:endParaRPr lang="en-US" sz="1600">
            <a:latin typeface="Cambria" panose="02040503050406030204" pitchFamily="18" charset="0"/>
          </a:endParaRPr>
        </a:p>
      </dgm:t>
    </dgm:pt>
    <dgm:pt modelId="{1B36E627-F74D-4152-AB2E-0647119E517E}" type="sibTrans" cxnId="{D7409D65-35FE-4867-BBB5-410B1F3723DD}">
      <dgm:prSet/>
      <dgm:spPr/>
      <dgm:t>
        <a:bodyPr/>
        <a:lstStyle/>
        <a:p>
          <a:endParaRPr lang="en-US" sz="1600">
            <a:latin typeface="Cambria" panose="02040503050406030204" pitchFamily="18" charset="0"/>
          </a:endParaRPr>
        </a:p>
      </dgm:t>
    </dgm:pt>
    <dgm:pt modelId="{B965E156-1D55-45AD-90C2-6F2DBAA86474}">
      <dgm:prSet phldrT="[Text]" custT="1"/>
      <dgm:spPr/>
      <dgm:t>
        <a:bodyPr/>
        <a:lstStyle/>
        <a:p>
          <a:r>
            <a:rPr lang="en-US" sz="2000" dirty="0">
              <a:latin typeface="Cambria" panose="02040503050406030204" pitchFamily="18" charset="0"/>
            </a:rPr>
            <a:t>Student Demographics</a:t>
          </a:r>
        </a:p>
      </dgm:t>
    </dgm:pt>
    <dgm:pt modelId="{39CB4170-1F9C-432E-8D08-06446CA56F6E}" type="parTrans" cxnId="{F7EEC660-9864-4C88-80FA-D16997F90F2C}">
      <dgm:prSet/>
      <dgm:spPr/>
      <dgm:t>
        <a:bodyPr/>
        <a:lstStyle/>
        <a:p>
          <a:endParaRPr lang="en-US" sz="1600">
            <a:latin typeface="Cambria" panose="02040503050406030204" pitchFamily="18" charset="0"/>
          </a:endParaRPr>
        </a:p>
      </dgm:t>
    </dgm:pt>
    <dgm:pt modelId="{0061ABAD-52B2-4183-9631-138BE775E44E}" type="sibTrans" cxnId="{F7EEC660-9864-4C88-80FA-D16997F90F2C}">
      <dgm:prSet/>
      <dgm:spPr/>
      <dgm:t>
        <a:bodyPr/>
        <a:lstStyle/>
        <a:p>
          <a:endParaRPr lang="en-US" sz="1600">
            <a:latin typeface="Cambria" panose="02040503050406030204" pitchFamily="18" charset="0"/>
          </a:endParaRPr>
        </a:p>
      </dgm:t>
    </dgm:pt>
    <dgm:pt modelId="{4771C216-3546-4A20-8D5E-375BF358A421}">
      <dgm:prSet phldrT="[Text]" custT="1"/>
      <dgm:spPr/>
      <dgm:t>
        <a:bodyPr/>
        <a:lstStyle/>
        <a:p>
          <a:r>
            <a:rPr lang="en-US" sz="2000" dirty="0">
              <a:latin typeface="Cambria" panose="02040503050406030204" pitchFamily="18" charset="0"/>
            </a:rPr>
            <a:t>School Enrollment</a:t>
          </a:r>
        </a:p>
      </dgm:t>
    </dgm:pt>
    <dgm:pt modelId="{4E9DA560-3B15-4552-85A1-3CFEB6C20511}" type="parTrans" cxnId="{E37D0030-932A-424E-AE96-0CB99F9A9C86}">
      <dgm:prSet/>
      <dgm:spPr/>
      <dgm:t>
        <a:bodyPr/>
        <a:lstStyle/>
        <a:p>
          <a:endParaRPr lang="en-US" sz="1600">
            <a:latin typeface="Cambria" panose="02040503050406030204" pitchFamily="18" charset="0"/>
          </a:endParaRPr>
        </a:p>
      </dgm:t>
    </dgm:pt>
    <dgm:pt modelId="{279683E2-302F-4ED8-9B71-0E47AE736C89}" type="sibTrans" cxnId="{E37D0030-932A-424E-AE96-0CB99F9A9C86}">
      <dgm:prSet/>
      <dgm:spPr/>
      <dgm:t>
        <a:bodyPr/>
        <a:lstStyle/>
        <a:p>
          <a:endParaRPr lang="en-US" sz="1600">
            <a:latin typeface="Cambria" panose="02040503050406030204" pitchFamily="18" charset="0"/>
          </a:endParaRPr>
        </a:p>
      </dgm:t>
    </dgm:pt>
    <dgm:pt modelId="{76934683-0570-4B19-A0B8-962C810AA89E}">
      <dgm:prSet/>
      <dgm:spPr/>
      <dgm:t>
        <a:bodyPr/>
        <a:lstStyle/>
        <a:p>
          <a:endParaRPr lang="en-US" baseline="0" dirty="0"/>
        </a:p>
      </dgm:t>
    </dgm:pt>
    <dgm:pt modelId="{B489D44F-ADC3-4418-8619-223F33BDF318}" type="parTrans" cxnId="{25D6BED3-303D-4AC3-A289-8FB2B2C567E1}">
      <dgm:prSet/>
      <dgm:spPr/>
      <dgm:t>
        <a:bodyPr/>
        <a:lstStyle/>
        <a:p>
          <a:endParaRPr lang="en-US"/>
        </a:p>
      </dgm:t>
    </dgm:pt>
    <dgm:pt modelId="{569DA79D-BE82-4BBA-9CF7-DAC6B674DBBC}" type="sibTrans" cxnId="{25D6BED3-303D-4AC3-A289-8FB2B2C567E1}">
      <dgm:prSet/>
      <dgm:spPr/>
      <dgm:t>
        <a:bodyPr/>
        <a:lstStyle/>
        <a:p>
          <a:endParaRPr lang="en-US"/>
        </a:p>
      </dgm:t>
    </dgm:pt>
    <dgm:pt modelId="{46316E21-D4A5-4224-89BB-A938FD5DF996}">
      <dgm:prSet/>
      <dgm:spPr/>
    </dgm:pt>
    <dgm:pt modelId="{0CD0F234-E2EA-4B31-A49F-C59F640AD0D4}" type="parTrans" cxnId="{FB0E4BA1-6B4F-4B7C-9126-EF10460B9E03}">
      <dgm:prSet/>
      <dgm:spPr/>
      <dgm:t>
        <a:bodyPr/>
        <a:lstStyle/>
        <a:p>
          <a:endParaRPr lang="en-US"/>
        </a:p>
      </dgm:t>
    </dgm:pt>
    <dgm:pt modelId="{7AA39ACF-B953-48C7-A17C-E6EF17AD3013}" type="sibTrans" cxnId="{FB0E4BA1-6B4F-4B7C-9126-EF10460B9E03}">
      <dgm:prSet/>
      <dgm:spPr/>
      <dgm:t>
        <a:bodyPr/>
        <a:lstStyle/>
        <a:p>
          <a:endParaRPr lang="en-US"/>
        </a:p>
      </dgm:t>
    </dgm:pt>
    <dgm:pt modelId="{1B06F291-4D2C-4BDF-92B8-0AEF8B8846D5}">
      <dgm:prSet/>
      <dgm:spPr/>
      <dgm:t>
        <a:bodyPr/>
        <a:lstStyle/>
        <a:p>
          <a:endParaRPr lang="en-US" baseline="0" dirty="0"/>
        </a:p>
      </dgm:t>
    </dgm:pt>
    <dgm:pt modelId="{A2C885FD-BD95-4F10-838B-DF4160E2DC7E}" type="parTrans" cxnId="{E96EB1D8-37FF-4472-BB28-0D03D0F5216F}">
      <dgm:prSet/>
      <dgm:spPr/>
      <dgm:t>
        <a:bodyPr/>
        <a:lstStyle/>
        <a:p>
          <a:endParaRPr lang="en-US"/>
        </a:p>
      </dgm:t>
    </dgm:pt>
    <dgm:pt modelId="{66F33317-2907-47FD-A60A-C9220FC3838B}" type="sibTrans" cxnId="{E96EB1D8-37FF-4472-BB28-0D03D0F5216F}">
      <dgm:prSet/>
      <dgm:spPr/>
      <dgm:t>
        <a:bodyPr/>
        <a:lstStyle/>
        <a:p>
          <a:endParaRPr lang="en-US"/>
        </a:p>
      </dgm:t>
    </dgm:pt>
    <dgm:pt modelId="{49879ECC-FCFF-49DE-A74F-EAD84A0A3E3F}">
      <dgm:prSet/>
      <dgm:spPr/>
    </dgm:pt>
    <dgm:pt modelId="{C67C693D-6512-4D01-A640-97ADD9662655}" type="parTrans" cxnId="{82FFE69B-C3D4-422D-AF10-9961E92461D5}">
      <dgm:prSet/>
      <dgm:spPr/>
      <dgm:t>
        <a:bodyPr/>
        <a:lstStyle/>
        <a:p>
          <a:endParaRPr lang="en-US"/>
        </a:p>
      </dgm:t>
    </dgm:pt>
    <dgm:pt modelId="{76744826-C08D-4C82-AF5C-B84D1A7CDEA9}" type="sibTrans" cxnId="{82FFE69B-C3D4-422D-AF10-9961E92461D5}">
      <dgm:prSet/>
      <dgm:spPr/>
      <dgm:t>
        <a:bodyPr/>
        <a:lstStyle/>
        <a:p>
          <a:endParaRPr lang="en-US"/>
        </a:p>
      </dgm:t>
    </dgm:pt>
    <dgm:pt modelId="{3E4B3DF5-1760-4775-9E1A-3CE482C6C695}">
      <dgm:prSet/>
      <dgm:spPr/>
      <dgm:t>
        <a:bodyPr/>
        <a:lstStyle/>
        <a:p>
          <a:endParaRPr lang="en-US" baseline="0" dirty="0"/>
        </a:p>
      </dgm:t>
    </dgm:pt>
    <dgm:pt modelId="{63FD3E3D-6513-45AC-A6AA-CD3876EF6C32}" type="parTrans" cxnId="{BFE98CE4-9C64-4580-A8BD-E93BCA32255F}">
      <dgm:prSet/>
      <dgm:spPr/>
      <dgm:t>
        <a:bodyPr/>
        <a:lstStyle/>
        <a:p>
          <a:endParaRPr lang="en-US"/>
        </a:p>
      </dgm:t>
    </dgm:pt>
    <dgm:pt modelId="{7CA527C8-7979-41CD-B3AF-BEAB48F3638A}" type="sibTrans" cxnId="{BFE98CE4-9C64-4580-A8BD-E93BCA32255F}">
      <dgm:prSet/>
      <dgm:spPr/>
      <dgm:t>
        <a:bodyPr/>
        <a:lstStyle/>
        <a:p>
          <a:endParaRPr lang="en-US"/>
        </a:p>
      </dgm:t>
    </dgm:pt>
    <dgm:pt modelId="{297B4DE3-0E77-4B39-B478-5977EB574C65}">
      <dgm:prSet/>
      <dgm:spPr/>
    </dgm:pt>
    <dgm:pt modelId="{81D4076C-C095-40E1-B8EC-B838230C5B3A}" type="parTrans" cxnId="{5B6B5F19-210F-4B9A-9469-F3F39AAAA563}">
      <dgm:prSet/>
      <dgm:spPr/>
      <dgm:t>
        <a:bodyPr/>
        <a:lstStyle/>
        <a:p>
          <a:endParaRPr lang="en-US"/>
        </a:p>
      </dgm:t>
    </dgm:pt>
    <dgm:pt modelId="{B36DB02E-4143-4398-88A5-590A7A61D9FA}" type="sibTrans" cxnId="{5B6B5F19-210F-4B9A-9469-F3F39AAAA563}">
      <dgm:prSet/>
      <dgm:spPr/>
      <dgm:t>
        <a:bodyPr/>
        <a:lstStyle/>
        <a:p>
          <a:endParaRPr lang="en-US"/>
        </a:p>
      </dgm:t>
    </dgm:pt>
    <dgm:pt modelId="{4741E3CA-0C5C-45F8-BE46-23FE4C753A16}" type="pres">
      <dgm:prSet presAssocID="{B7C66EA2-DDD0-4AC0-B646-FBB84AFB31D2}" presName="cycle" presStyleCnt="0">
        <dgm:presLayoutVars>
          <dgm:chMax val="1"/>
          <dgm:dir/>
          <dgm:animLvl val="ctr"/>
          <dgm:resizeHandles val="exact"/>
        </dgm:presLayoutVars>
      </dgm:prSet>
      <dgm:spPr/>
    </dgm:pt>
    <dgm:pt modelId="{8BF55CAA-DD50-4475-B6AC-1BEAA74EEF1A}" type="pres">
      <dgm:prSet presAssocID="{6A6B12D5-00AC-4B4F-9BBC-DE22339161DB}" presName="centerShape" presStyleLbl="node0" presStyleIdx="0" presStyleCnt="1"/>
      <dgm:spPr/>
    </dgm:pt>
    <dgm:pt modelId="{2FF6BA2B-F94A-452B-90E3-79849BBE6B56}" type="pres">
      <dgm:prSet presAssocID="{39CB4170-1F9C-432E-8D08-06446CA56F6E}" presName="parTrans" presStyleLbl="bgSibTrans2D1" presStyleIdx="0" presStyleCnt="2"/>
      <dgm:spPr/>
    </dgm:pt>
    <dgm:pt modelId="{665CE081-9C18-42B1-B809-4C515DAB52A4}" type="pres">
      <dgm:prSet presAssocID="{B965E156-1D55-45AD-90C2-6F2DBAA86474}" presName="node" presStyleLbl="node1" presStyleIdx="0" presStyleCnt="2">
        <dgm:presLayoutVars>
          <dgm:bulletEnabled val="1"/>
        </dgm:presLayoutVars>
      </dgm:prSet>
      <dgm:spPr/>
    </dgm:pt>
    <dgm:pt modelId="{9BA1C319-097E-4B0C-BD04-CD8BA4625B3E}" type="pres">
      <dgm:prSet presAssocID="{4E9DA560-3B15-4552-85A1-3CFEB6C20511}" presName="parTrans" presStyleLbl="bgSibTrans2D1" presStyleIdx="1" presStyleCnt="2"/>
      <dgm:spPr/>
    </dgm:pt>
    <dgm:pt modelId="{618DA920-C02B-4E46-9DE5-F67B7865DCC7}" type="pres">
      <dgm:prSet presAssocID="{4771C216-3546-4A20-8D5E-375BF358A421}" presName="node" presStyleLbl="node1" presStyleIdx="1" presStyleCnt="2">
        <dgm:presLayoutVars>
          <dgm:bulletEnabled val="1"/>
        </dgm:presLayoutVars>
      </dgm:prSet>
      <dgm:spPr/>
    </dgm:pt>
  </dgm:ptLst>
  <dgm:cxnLst>
    <dgm:cxn modelId="{5B6B5F19-210F-4B9A-9469-F3F39AAAA563}" srcId="{B7C66EA2-DDD0-4AC0-B646-FBB84AFB31D2}" destId="{297B4DE3-0E77-4B39-B478-5977EB574C65}" srcOrd="6" destOrd="0" parTransId="{81D4076C-C095-40E1-B8EC-B838230C5B3A}" sibTransId="{B36DB02E-4143-4398-88A5-590A7A61D9FA}"/>
    <dgm:cxn modelId="{E37D0030-932A-424E-AE96-0CB99F9A9C86}" srcId="{6A6B12D5-00AC-4B4F-9BBC-DE22339161DB}" destId="{4771C216-3546-4A20-8D5E-375BF358A421}" srcOrd="1" destOrd="0" parTransId="{4E9DA560-3B15-4552-85A1-3CFEB6C20511}" sibTransId="{279683E2-302F-4ED8-9B71-0E47AE736C89}"/>
    <dgm:cxn modelId="{F7EEC660-9864-4C88-80FA-D16997F90F2C}" srcId="{6A6B12D5-00AC-4B4F-9BBC-DE22339161DB}" destId="{B965E156-1D55-45AD-90C2-6F2DBAA86474}" srcOrd="0" destOrd="0" parTransId="{39CB4170-1F9C-432E-8D08-06446CA56F6E}" sibTransId="{0061ABAD-52B2-4183-9631-138BE775E44E}"/>
    <dgm:cxn modelId="{BC12EC42-E672-4D8C-BC73-1BED7F5A2809}" type="presOf" srcId="{6A6B12D5-00AC-4B4F-9BBC-DE22339161DB}" destId="{8BF55CAA-DD50-4475-B6AC-1BEAA74EEF1A}" srcOrd="0" destOrd="0" presId="urn:microsoft.com/office/officeart/2005/8/layout/radial4"/>
    <dgm:cxn modelId="{D7409D65-35FE-4867-BBB5-410B1F3723DD}" srcId="{B7C66EA2-DDD0-4AC0-B646-FBB84AFB31D2}" destId="{6A6B12D5-00AC-4B4F-9BBC-DE22339161DB}" srcOrd="0" destOrd="0" parTransId="{A8E5628C-8A29-42DA-8F0D-9524FBA69C0F}" sibTransId="{1B36E627-F74D-4152-AB2E-0647119E517E}"/>
    <dgm:cxn modelId="{45700746-259A-4956-B36D-2A5D0F7C6429}" type="presOf" srcId="{4771C216-3546-4A20-8D5E-375BF358A421}" destId="{618DA920-C02B-4E46-9DE5-F67B7865DCC7}" srcOrd="0" destOrd="0" presId="urn:microsoft.com/office/officeart/2005/8/layout/radial4"/>
    <dgm:cxn modelId="{6CA9478D-5DE5-4BD0-A3F8-01002C468D44}" type="presOf" srcId="{B965E156-1D55-45AD-90C2-6F2DBAA86474}" destId="{665CE081-9C18-42B1-B809-4C515DAB52A4}" srcOrd="0" destOrd="0" presId="urn:microsoft.com/office/officeart/2005/8/layout/radial4"/>
    <dgm:cxn modelId="{0721DA98-1E9F-4F9C-B1D4-383BA38C9C64}" type="presOf" srcId="{39CB4170-1F9C-432E-8D08-06446CA56F6E}" destId="{2FF6BA2B-F94A-452B-90E3-79849BBE6B56}" srcOrd="0" destOrd="0" presId="urn:microsoft.com/office/officeart/2005/8/layout/radial4"/>
    <dgm:cxn modelId="{82FFE69B-C3D4-422D-AF10-9961E92461D5}" srcId="{B7C66EA2-DDD0-4AC0-B646-FBB84AFB31D2}" destId="{49879ECC-FCFF-49DE-A74F-EAD84A0A3E3F}" srcOrd="4" destOrd="0" parTransId="{C67C693D-6512-4D01-A640-97ADD9662655}" sibTransId="{76744826-C08D-4C82-AF5C-B84D1A7CDEA9}"/>
    <dgm:cxn modelId="{FB0E4BA1-6B4F-4B7C-9126-EF10460B9E03}" srcId="{B7C66EA2-DDD0-4AC0-B646-FBB84AFB31D2}" destId="{46316E21-D4A5-4224-89BB-A938FD5DF996}" srcOrd="2" destOrd="0" parTransId="{0CD0F234-E2EA-4B31-A49F-C59F640AD0D4}" sibTransId="{7AA39ACF-B953-48C7-A17C-E6EF17AD3013}"/>
    <dgm:cxn modelId="{25D6BED3-303D-4AC3-A289-8FB2B2C567E1}" srcId="{B7C66EA2-DDD0-4AC0-B646-FBB84AFB31D2}" destId="{76934683-0570-4B19-A0B8-962C810AA89E}" srcOrd="1" destOrd="0" parTransId="{B489D44F-ADC3-4418-8619-223F33BDF318}" sibTransId="{569DA79D-BE82-4BBA-9CF7-DAC6B674DBBC}"/>
    <dgm:cxn modelId="{C56022D6-A951-41DE-B35D-38DF8092B476}" type="presOf" srcId="{4E9DA560-3B15-4552-85A1-3CFEB6C20511}" destId="{9BA1C319-097E-4B0C-BD04-CD8BA4625B3E}" srcOrd="0" destOrd="0" presId="urn:microsoft.com/office/officeart/2005/8/layout/radial4"/>
    <dgm:cxn modelId="{E96EB1D8-37FF-4472-BB28-0D03D0F5216F}" srcId="{B7C66EA2-DDD0-4AC0-B646-FBB84AFB31D2}" destId="{1B06F291-4D2C-4BDF-92B8-0AEF8B8846D5}" srcOrd="3" destOrd="0" parTransId="{A2C885FD-BD95-4F10-838B-DF4160E2DC7E}" sibTransId="{66F33317-2907-47FD-A60A-C9220FC3838B}"/>
    <dgm:cxn modelId="{BFE98CE4-9C64-4580-A8BD-E93BCA32255F}" srcId="{B7C66EA2-DDD0-4AC0-B646-FBB84AFB31D2}" destId="{3E4B3DF5-1760-4775-9E1A-3CE482C6C695}" srcOrd="5" destOrd="0" parTransId="{63FD3E3D-6513-45AC-A6AA-CD3876EF6C32}" sibTransId="{7CA527C8-7979-41CD-B3AF-BEAB48F3638A}"/>
    <dgm:cxn modelId="{170B13EB-7CDA-46C3-8B5B-C8AD072117F4}" type="presOf" srcId="{B7C66EA2-DDD0-4AC0-B646-FBB84AFB31D2}" destId="{4741E3CA-0C5C-45F8-BE46-23FE4C753A16}" srcOrd="0" destOrd="0" presId="urn:microsoft.com/office/officeart/2005/8/layout/radial4"/>
    <dgm:cxn modelId="{9AEDC4AE-2280-4529-A55B-3EE59A5AF363}" type="presParOf" srcId="{4741E3CA-0C5C-45F8-BE46-23FE4C753A16}" destId="{8BF55CAA-DD50-4475-B6AC-1BEAA74EEF1A}" srcOrd="0" destOrd="0" presId="urn:microsoft.com/office/officeart/2005/8/layout/radial4"/>
    <dgm:cxn modelId="{391A0E9E-DB1B-4974-9C6D-7A6795F22DC3}" type="presParOf" srcId="{4741E3CA-0C5C-45F8-BE46-23FE4C753A16}" destId="{2FF6BA2B-F94A-452B-90E3-79849BBE6B56}" srcOrd="1" destOrd="0" presId="urn:microsoft.com/office/officeart/2005/8/layout/radial4"/>
    <dgm:cxn modelId="{FA53405D-F843-4731-8125-16E1F8701D23}" type="presParOf" srcId="{4741E3CA-0C5C-45F8-BE46-23FE4C753A16}" destId="{665CE081-9C18-42B1-B809-4C515DAB52A4}" srcOrd="2" destOrd="0" presId="urn:microsoft.com/office/officeart/2005/8/layout/radial4"/>
    <dgm:cxn modelId="{0D843D1C-D38E-4506-A479-A4D56BF69132}" type="presParOf" srcId="{4741E3CA-0C5C-45F8-BE46-23FE4C753A16}" destId="{9BA1C319-097E-4B0C-BD04-CD8BA4625B3E}" srcOrd="3" destOrd="0" presId="urn:microsoft.com/office/officeart/2005/8/layout/radial4"/>
    <dgm:cxn modelId="{C6F62066-FB80-44D2-9599-276A30407226}" type="presParOf" srcId="{4741E3CA-0C5C-45F8-BE46-23FE4C753A16}" destId="{618DA920-C02B-4E46-9DE5-F67B7865DCC7}" srcOrd="4" destOrd="0" presId="urn:microsoft.com/office/officeart/2005/8/layout/radial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F9AC41D-C279-4026-8C7E-5199FBC02A82}" type="doc">
      <dgm:prSet loTypeId="urn:microsoft.com/office/officeart/2005/8/layout/list1" loCatId="list" qsTypeId="urn:microsoft.com/office/officeart/2005/8/quickstyle/simple1" qsCatId="simple" csTypeId="urn:microsoft.com/office/officeart/2005/8/colors/colorful3" csCatId="colorful" phldr="1"/>
      <dgm:spPr/>
      <dgm:t>
        <a:bodyPr/>
        <a:lstStyle/>
        <a:p>
          <a:endParaRPr lang="en-US"/>
        </a:p>
      </dgm:t>
    </dgm:pt>
    <dgm:pt modelId="{F3CDAF00-FF1F-4F17-A9EF-1271CF0941DB}">
      <dgm:prSet phldrT="[Text]"/>
      <dgm:spPr/>
      <dgm:t>
        <a:bodyPr/>
        <a:lstStyle/>
        <a:p>
          <a:r>
            <a:rPr lang="en-US" dirty="0">
              <a:latin typeface="Cambria" panose="02040503050406030204" pitchFamily="18" charset="0"/>
            </a:rPr>
            <a:t>Division of Assessment and Accountability: </a:t>
          </a:r>
        </a:p>
        <a:p>
          <a:r>
            <a:rPr lang="en-US" dirty="0">
              <a:latin typeface="Cambria" panose="02040503050406030204" pitchFamily="18" charset="0"/>
              <a:hlinkClick xmlns:r="http://schemas.openxmlformats.org/officeDocument/2006/relationships" r:id="rId1"/>
            </a:rPr>
            <a:t>Ra-pas@pa.gov</a:t>
          </a:r>
          <a:endParaRPr lang="en-US" dirty="0">
            <a:latin typeface="Cambria" panose="02040503050406030204" pitchFamily="18" charset="0"/>
          </a:endParaRPr>
        </a:p>
      </dgm:t>
    </dgm:pt>
    <dgm:pt modelId="{935D288A-A094-4973-9248-AAC62AFD1911}" type="parTrans" cxnId="{3D6CEE52-AD10-4E1F-A9A2-29CFC5A1810F}">
      <dgm:prSet/>
      <dgm:spPr/>
      <dgm:t>
        <a:bodyPr/>
        <a:lstStyle/>
        <a:p>
          <a:endParaRPr lang="en-US"/>
        </a:p>
      </dgm:t>
    </dgm:pt>
    <dgm:pt modelId="{78539746-3920-4345-97F2-9F6FD372FA99}" type="sibTrans" cxnId="{3D6CEE52-AD10-4E1F-A9A2-29CFC5A1810F}">
      <dgm:prSet/>
      <dgm:spPr/>
      <dgm:t>
        <a:bodyPr/>
        <a:lstStyle/>
        <a:p>
          <a:endParaRPr lang="en-US"/>
        </a:p>
      </dgm:t>
    </dgm:pt>
    <dgm:pt modelId="{017CC4D9-0060-4C40-88FC-D29B99B512B5}">
      <dgm:prSet phldrT="[Text]"/>
      <dgm:spPr/>
      <dgm:t>
        <a:bodyPr/>
        <a:lstStyle/>
        <a:p>
          <a:r>
            <a:rPr lang="en-US" dirty="0">
              <a:latin typeface="Cambria" panose="02040503050406030204" pitchFamily="18" charset="0"/>
            </a:rPr>
            <a:t>PIMS Application Support Desk</a:t>
          </a:r>
        </a:p>
        <a:p>
          <a:r>
            <a:rPr lang="en-US" dirty="0">
              <a:latin typeface="Cambria" panose="02040503050406030204" pitchFamily="18" charset="0"/>
            </a:rPr>
            <a:t>800-661-2423</a:t>
          </a:r>
        </a:p>
      </dgm:t>
    </dgm:pt>
    <dgm:pt modelId="{758D24B7-5CF7-4563-A184-8AE6EDCD6FFA}" type="parTrans" cxnId="{CC5BC194-7BEF-478F-9E2C-E05A6788D2FC}">
      <dgm:prSet/>
      <dgm:spPr/>
      <dgm:t>
        <a:bodyPr/>
        <a:lstStyle/>
        <a:p>
          <a:endParaRPr lang="en-US"/>
        </a:p>
      </dgm:t>
    </dgm:pt>
    <dgm:pt modelId="{38D151ED-E73D-4D91-9E54-5A45EC7C84C6}" type="sibTrans" cxnId="{CC5BC194-7BEF-478F-9E2C-E05A6788D2FC}">
      <dgm:prSet/>
      <dgm:spPr/>
      <dgm:t>
        <a:bodyPr/>
        <a:lstStyle/>
        <a:p>
          <a:endParaRPr lang="en-US"/>
        </a:p>
      </dgm:t>
    </dgm:pt>
    <dgm:pt modelId="{1E7F17D5-B047-4059-BE9B-134F7B03B26A}">
      <dgm:prSet phldrT="[Text]"/>
      <dgm:spPr>
        <a:solidFill>
          <a:schemeClr val="accent6">
            <a:lumMod val="75000"/>
          </a:schemeClr>
        </a:solidFill>
      </dgm:spPr>
      <dgm:t>
        <a:bodyPr/>
        <a:lstStyle/>
        <a:p>
          <a:r>
            <a:rPr lang="en-US" dirty="0">
              <a:latin typeface="Cambria" panose="02040503050406030204" pitchFamily="18" charset="0"/>
            </a:rPr>
            <a:t>Office of Data Quality</a:t>
          </a:r>
        </a:p>
        <a:p>
          <a:r>
            <a:rPr lang="en-US" dirty="0">
              <a:latin typeface="Cambria" panose="02040503050406030204" pitchFamily="18" charset="0"/>
              <a:hlinkClick xmlns:r="http://schemas.openxmlformats.org/officeDocument/2006/relationships" r:id="rId2"/>
            </a:rPr>
            <a:t>ra-DDQDataCollection@pa.gov</a:t>
          </a:r>
          <a:endParaRPr lang="en-US" dirty="0">
            <a:latin typeface="Cambria" panose="02040503050406030204" pitchFamily="18" charset="0"/>
          </a:endParaRPr>
        </a:p>
      </dgm:t>
    </dgm:pt>
    <dgm:pt modelId="{BC2ADE48-D6B5-40E9-BB53-82988753A570}" type="parTrans" cxnId="{9B6D26D4-8B3A-4A5E-917A-6783D7A33FFC}">
      <dgm:prSet/>
      <dgm:spPr/>
      <dgm:t>
        <a:bodyPr/>
        <a:lstStyle/>
        <a:p>
          <a:endParaRPr lang="en-US"/>
        </a:p>
      </dgm:t>
    </dgm:pt>
    <dgm:pt modelId="{02C2A382-5C83-43D6-A2F4-2AF430EABC19}" type="sibTrans" cxnId="{9B6D26D4-8B3A-4A5E-917A-6783D7A33FFC}">
      <dgm:prSet/>
      <dgm:spPr/>
      <dgm:t>
        <a:bodyPr/>
        <a:lstStyle/>
        <a:p>
          <a:endParaRPr lang="en-US"/>
        </a:p>
      </dgm:t>
    </dgm:pt>
    <dgm:pt modelId="{F9A98FED-5870-4AAD-9913-CC23110E5633}" type="pres">
      <dgm:prSet presAssocID="{5F9AC41D-C279-4026-8C7E-5199FBC02A82}" presName="linear" presStyleCnt="0">
        <dgm:presLayoutVars>
          <dgm:dir/>
          <dgm:animLvl val="lvl"/>
          <dgm:resizeHandles val="exact"/>
        </dgm:presLayoutVars>
      </dgm:prSet>
      <dgm:spPr/>
    </dgm:pt>
    <dgm:pt modelId="{FE367905-217D-41FC-AF39-CD3ED89D079D}" type="pres">
      <dgm:prSet presAssocID="{F3CDAF00-FF1F-4F17-A9EF-1271CF0941DB}" presName="parentLin" presStyleCnt="0"/>
      <dgm:spPr/>
    </dgm:pt>
    <dgm:pt modelId="{6D958035-CCA5-40CB-9780-92E9109084CB}" type="pres">
      <dgm:prSet presAssocID="{F3CDAF00-FF1F-4F17-A9EF-1271CF0941DB}" presName="parentLeftMargin" presStyleLbl="node1" presStyleIdx="0" presStyleCnt="3"/>
      <dgm:spPr/>
    </dgm:pt>
    <dgm:pt modelId="{6A3D3D91-1EBC-4B11-A914-146FD3E4844B}" type="pres">
      <dgm:prSet presAssocID="{F3CDAF00-FF1F-4F17-A9EF-1271CF0941DB}" presName="parentText" presStyleLbl="node1" presStyleIdx="0" presStyleCnt="3" custScaleX="113228" custScaleY="120841">
        <dgm:presLayoutVars>
          <dgm:chMax val="0"/>
          <dgm:bulletEnabled val="1"/>
        </dgm:presLayoutVars>
      </dgm:prSet>
      <dgm:spPr/>
    </dgm:pt>
    <dgm:pt modelId="{9D1D60DD-5531-45A3-946A-C55CC2C27BAE}" type="pres">
      <dgm:prSet presAssocID="{F3CDAF00-FF1F-4F17-A9EF-1271CF0941DB}" presName="negativeSpace" presStyleCnt="0"/>
      <dgm:spPr/>
    </dgm:pt>
    <dgm:pt modelId="{AF030B68-BFF5-4352-AF13-809FFEE0AF9B}" type="pres">
      <dgm:prSet presAssocID="{F3CDAF00-FF1F-4F17-A9EF-1271CF0941DB}" presName="childText" presStyleLbl="conFgAcc1" presStyleIdx="0" presStyleCnt="3">
        <dgm:presLayoutVars>
          <dgm:bulletEnabled val="1"/>
        </dgm:presLayoutVars>
      </dgm:prSet>
      <dgm:spPr/>
    </dgm:pt>
    <dgm:pt modelId="{389FE066-355F-47F3-B3B2-443CA46D5EBD}" type="pres">
      <dgm:prSet presAssocID="{78539746-3920-4345-97F2-9F6FD372FA99}" presName="spaceBetweenRectangles" presStyleCnt="0"/>
      <dgm:spPr/>
    </dgm:pt>
    <dgm:pt modelId="{16BADE81-6519-40CB-9EB2-97822F03986A}" type="pres">
      <dgm:prSet presAssocID="{017CC4D9-0060-4C40-88FC-D29B99B512B5}" presName="parentLin" presStyleCnt="0"/>
      <dgm:spPr/>
    </dgm:pt>
    <dgm:pt modelId="{B671B55A-2D4B-460B-99E1-996050C90E4F}" type="pres">
      <dgm:prSet presAssocID="{017CC4D9-0060-4C40-88FC-D29B99B512B5}" presName="parentLeftMargin" presStyleLbl="node1" presStyleIdx="0" presStyleCnt="3"/>
      <dgm:spPr/>
    </dgm:pt>
    <dgm:pt modelId="{C1779264-B48B-4E9B-8997-ED30D16FC0C6}" type="pres">
      <dgm:prSet presAssocID="{017CC4D9-0060-4C40-88FC-D29B99B512B5}" presName="parentText" presStyleLbl="node1" presStyleIdx="1" presStyleCnt="3" custScaleX="122421" custScaleY="137485">
        <dgm:presLayoutVars>
          <dgm:chMax val="0"/>
          <dgm:bulletEnabled val="1"/>
        </dgm:presLayoutVars>
      </dgm:prSet>
      <dgm:spPr/>
    </dgm:pt>
    <dgm:pt modelId="{E6ECDAB1-B0AC-4474-ABBA-D5C1BFFFB4B5}" type="pres">
      <dgm:prSet presAssocID="{017CC4D9-0060-4C40-88FC-D29B99B512B5}" presName="negativeSpace" presStyleCnt="0"/>
      <dgm:spPr/>
    </dgm:pt>
    <dgm:pt modelId="{26BE22F7-B9E5-49A7-A0CE-2EC548F06847}" type="pres">
      <dgm:prSet presAssocID="{017CC4D9-0060-4C40-88FC-D29B99B512B5}" presName="childText" presStyleLbl="conFgAcc1" presStyleIdx="1" presStyleCnt="3">
        <dgm:presLayoutVars>
          <dgm:bulletEnabled val="1"/>
        </dgm:presLayoutVars>
      </dgm:prSet>
      <dgm:spPr/>
    </dgm:pt>
    <dgm:pt modelId="{1294EBC2-6B95-4F6E-A643-DEA1FDA1AFF2}" type="pres">
      <dgm:prSet presAssocID="{38D151ED-E73D-4D91-9E54-5A45EC7C84C6}" presName="spaceBetweenRectangles" presStyleCnt="0"/>
      <dgm:spPr/>
    </dgm:pt>
    <dgm:pt modelId="{E40207B5-7142-47A1-9E95-8AD6C1E96473}" type="pres">
      <dgm:prSet presAssocID="{1E7F17D5-B047-4059-BE9B-134F7B03B26A}" presName="parentLin" presStyleCnt="0"/>
      <dgm:spPr/>
    </dgm:pt>
    <dgm:pt modelId="{61F57556-45BC-470F-B020-C4957068C589}" type="pres">
      <dgm:prSet presAssocID="{1E7F17D5-B047-4059-BE9B-134F7B03B26A}" presName="parentLeftMargin" presStyleLbl="node1" presStyleIdx="1" presStyleCnt="3"/>
      <dgm:spPr/>
    </dgm:pt>
    <dgm:pt modelId="{5EAE5EA7-B00A-42D2-A804-B47E032B9249}" type="pres">
      <dgm:prSet presAssocID="{1E7F17D5-B047-4059-BE9B-134F7B03B26A}" presName="parentText" presStyleLbl="node1" presStyleIdx="2" presStyleCnt="3" custScaleX="131743" custScaleY="135883" custLinFactNeighborX="515" custLinFactNeighborY="3738">
        <dgm:presLayoutVars>
          <dgm:chMax val="0"/>
          <dgm:bulletEnabled val="1"/>
        </dgm:presLayoutVars>
      </dgm:prSet>
      <dgm:spPr/>
    </dgm:pt>
    <dgm:pt modelId="{E3738E54-71FD-4CE8-9330-AEBEA0FF7894}" type="pres">
      <dgm:prSet presAssocID="{1E7F17D5-B047-4059-BE9B-134F7B03B26A}" presName="negativeSpace" presStyleCnt="0"/>
      <dgm:spPr/>
    </dgm:pt>
    <dgm:pt modelId="{79978C38-2886-4B48-A867-BCE52FB08997}" type="pres">
      <dgm:prSet presAssocID="{1E7F17D5-B047-4059-BE9B-134F7B03B26A}" presName="childText" presStyleLbl="conFgAcc1" presStyleIdx="2" presStyleCnt="3">
        <dgm:presLayoutVars>
          <dgm:bulletEnabled val="1"/>
        </dgm:presLayoutVars>
      </dgm:prSet>
      <dgm:spPr>
        <a:ln>
          <a:solidFill>
            <a:schemeClr val="accent6">
              <a:lumMod val="75000"/>
            </a:schemeClr>
          </a:solidFill>
        </a:ln>
      </dgm:spPr>
    </dgm:pt>
  </dgm:ptLst>
  <dgm:cxnLst>
    <dgm:cxn modelId="{17713260-05AD-41B6-B20A-9FEE9B0B966D}" type="presOf" srcId="{F3CDAF00-FF1F-4F17-A9EF-1271CF0941DB}" destId="{6A3D3D91-1EBC-4B11-A914-146FD3E4844B}" srcOrd="1" destOrd="0" presId="urn:microsoft.com/office/officeart/2005/8/layout/list1"/>
    <dgm:cxn modelId="{AB6E1F48-814E-4CF9-B995-B0DC9A787487}" type="presOf" srcId="{F3CDAF00-FF1F-4F17-A9EF-1271CF0941DB}" destId="{6D958035-CCA5-40CB-9780-92E9109084CB}" srcOrd="0" destOrd="0" presId="urn:microsoft.com/office/officeart/2005/8/layout/list1"/>
    <dgm:cxn modelId="{3D6CEE52-AD10-4E1F-A9A2-29CFC5A1810F}" srcId="{5F9AC41D-C279-4026-8C7E-5199FBC02A82}" destId="{F3CDAF00-FF1F-4F17-A9EF-1271CF0941DB}" srcOrd="0" destOrd="0" parTransId="{935D288A-A094-4973-9248-AAC62AFD1911}" sibTransId="{78539746-3920-4345-97F2-9F6FD372FA99}"/>
    <dgm:cxn modelId="{CE815280-7D14-4A57-95C0-E7C8BED6E824}" type="presOf" srcId="{5F9AC41D-C279-4026-8C7E-5199FBC02A82}" destId="{F9A98FED-5870-4AAD-9913-CC23110E5633}" srcOrd="0" destOrd="0" presId="urn:microsoft.com/office/officeart/2005/8/layout/list1"/>
    <dgm:cxn modelId="{A8EB2582-77BF-4E66-8FDB-390F9D76E0DB}" type="presOf" srcId="{1E7F17D5-B047-4059-BE9B-134F7B03B26A}" destId="{61F57556-45BC-470F-B020-C4957068C589}" srcOrd="0" destOrd="0" presId="urn:microsoft.com/office/officeart/2005/8/layout/list1"/>
    <dgm:cxn modelId="{CC5BC194-7BEF-478F-9E2C-E05A6788D2FC}" srcId="{5F9AC41D-C279-4026-8C7E-5199FBC02A82}" destId="{017CC4D9-0060-4C40-88FC-D29B99B512B5}" srcOrd="1" destOrd="0" parTransId="{758D24B7-5CF7-4563-A184-8AE6EDCD6FFA}" sibTransId="{38D151ED-E73D-4D91-9E54-5A45EC7C84C6}"/>
    <dgm:cxn modelId="{BEDC2C96-DC02-40B8-8A9D-BD10951CD983}" type="presOf" srcId="{017CC4D9-0060-4C40-88FC-D29B99B512B5}" destId="{C1779264-B48B-4E9B-8997-ED30D16FC0C6}" srcOrd="1" destOrd="0" presId="urn:microsoft.com/office/officeart/2005/8/layout/list1"/>
    <dgm:cxn modelId="{9B6D26D4-8B3A-4A5E-917A-6783D7A33FFC}" srcId="{5F9AC41D-C279-4026-8C7E-5199FBC02A82}" destId="{1E7F17D5-B047-4059-BE9B-134F7B03B26A}" srcOrd="2" destOrd="0" parTransId="{BC2ADE48-D6B5-40E9-BB53-82988753A570}" sibTransId="{02C2A382-5C83-43D6-A2F4-2AF430EABC19}"/>
    <dgm:cxn modelId="{ACE8C8E9-98B5-45FA-8667-18F150E314FC}" type="presOf" srcId="{017CC4D9-0060-4C40-88FC-D29B99B512B5}" destId="{B671B55A-2D4B-460B-99E1-996050C90E4F}" srcOrd="0" destOrd="0" presId="urn:microsoft.com/office/officeart/2005/8/layout/list1"/>
    <dgm:cxn modelId="{AAC609F6-542F-4704-BAA3-3209FCB1EDB6}" type="presOf" srcId="{1E7F17D5-B047-4059-BE9B-134F7B03B26A}" destId="{5EAE5EA7-B00A-42D2-A804-B47E032B9249}" srcOrd="1" destOrd="0" presId="urn:microsoft.com/office/officeart/2005/8/layout/list1"/>
    <dgm:cxn modelId="{C931209E-B28A-423E-BF0B-6BDD200453E9}" type="presParOf" srcId="{F9A98FED-5870-4AAD-9913-CC23110E5633}" destId="{FE367905-217D-41FC-AF39-CD3ED89D079D}" srcOrd="0" destOrd="0" presId="urn:microsoft.com/office/officeart/2005/8/layout/list1"/>
    <dgm:cxn modelId="{C9206E8D-8EF3-437B-B4D9-4E6920F5862E}" type="presParOf" srcId="{FE367905-217D-41FC-AF39-CD3ED89D079D}" destId="{6D958035-CCA5-40CB-9780-92E9109084CB}" srcOrd="0" destOrd="0" presId="urn:microsoft.com/office/officeart/2005/8/layout/list1"/>
    <dgm:cxn modelId="{51FB7E3F-3D4E-49C5-9D89-5F74E754F398}" type="presParOf" srcId="{FE367905-217D-41FC-AF39-CD3ED89D079D}" destId="{6A3D3D91-1EBC-4B11-A914-146FD3E4844B}" srcOrd="1" destOrd="0" presId="urn:microsoft.com/office/officeart/2005/8/layout/list1"/>
    <dgm:cxn modelId="{AE699655-DBAB-4E9E-B3E6-E91DB48F8BA0}" type="presParOf" srcId="{F9A98FED-5870-4AAD-9913-CC23110E5633}" destId="{9D1D60DD-5531-45A3-946A-C55CC2C27BAE}" srcOrd="1" destOrd="0" presId="urn:microsoft.com/office/officeart/2005/8/layout/list1"/>
    <dgm:cxn modelId="{461F1CBE-E9DC-41E1-B8A6-14FE8A59309F}" type="presParOf" srcId="{F9A98FED-5870-4AAD-9913-CC23110E5633}" destId="{AF030B68-BFF5-4352-AF13-809FFEE0AF9B}" srcOrd="2" destOrd="0" presId="urn:microsoft.com/office/officeart/2005/8/layout/list1"/>
    <dgm:cxn modelId="{7EC6FF37-EAC9-48DF-8ECA-40C091C1A9AF}" type="presParOf" srcId="{F9A98FED-5870-4AAD-9913-CC23110E5633}" destId="{389FE066-355F-47F3-B3B2-443CA46D5EBD}" srcOrd="3" destOrd="0" presId="urn:microsoft.com/office/officeart/2005/8/layout/list1"/>
    <dgm:cxn modelId="{71089B92-0A0D-4439-BD9D-4E455B605987}" type="presParOf" srcId="{F9A98FED-5870-4AAD-9913-CC23110E5633}" destId="{16BADE81-6519-40CB-9EB2-97822F03986A}" srcOrd="4" destOrd="0" presId="urn:microsoft.com/office/officeart/2005/8/layout/list1"/>
    <dgm:cxn modelId="{1223A244-3482-4777-A594-0687F3341BA0}" type="presParOf" srcId="{16BADE81-6519-40CB-9EB2-97822F03986A}" destId="{B671B55A-2D4B-460B-99E1-996050C90E4F}" srcOrd="0" destOrd="0" presId="urn:microsoft.com/office/officeart/2005/8/layout/list1"/>
    <dgm:cxn modelId="{3B582C92-FC8E-4B86-A2D8-583BF87D24AE}" type="presParOf" srcId="{16BADE81-6519-40CB-9EB2-97822F03986A}" destId="{C1779264-B48B-4E9B-8997-ED30D16FC0C6}" srcOrd="1" destOrd="0" presId="urn:microsoft.com/office/officeart/2005/8/layout/list1"/>
    <dgm:cxn modelId="{DB1E4DD0-18E8-4490-81FC-326B49145BA0}" type="presParOf" srcId="{F9A98FED-5870-4AAD-9913-CC23110E5633}" destId="{E6ECDAB1-B0AC-4474-ABBA-D5C1BFFFB4B5}" srcOrd="5" destOrd="0" presId="urn:microsoft.com/office/officeart/2005/8/layout/list1"/>
    <dgm:cxn modelId="{1051F649-CAEE-4425-9CE2-43AD8C7E83F3}" type="presParOf" srcId="{F9A98FED-5870-4AAD-9913-CC23110E5633}" destId="{26BE22F7-B9E5-49A7-A0CE-2EC548F06847}" srcOrd="6" destOrd="0" presId="urn:microsoft.com/office/officeart/2005/8/layout/list1"/>
    <dgm:cxn modelId="{9A1F662E-3D80-4687-8196-E0457FF1F274}" type="presParOf" srcId="{F9A98FED-5870-4AAD-9913-CC23110E5633}" destId="{1294EBC2-6B95-4F6E-A643-DEA1FDA1AFF2}" srcOrd="7" destOrd="0" presId="urn:microsoft.com/office/officeart/2005/8/layout/list1"/>
    <dgm:cxn modelId="{35F219C9-9C45-4900-BD26-8FB4530EB1C6}" type="presParOf" srcId="{F9A98FED-5870-4AAD-9913-CC23110E5633}" destId="{E40207B5-7142-47A1-9E95-8AD6C1E96473}" srcOrd="8" destOrd="0" presId="urn:microsoft.com/office/officeart/2005/8/layout/list1"/>
    <dgm:cxn modelId="{9D65688C-24A2-4C4A-B964-2072FE58E583}" type="presParOf" srcId="{E40207B5-7142-47A1-9E95-8AD6C1E96473}" destId="{61F57556-45BC-470F-B020-C4957068C589}" srcOrd="0" destOrd="0" presId="urn:microsoft.com/office/officeart/2005/8/layout/list1"/>
    <dgm:cxn modelId="{A1D7E13D-0A9C-43C6-A1FD-4A91BFDDD809}" type="presParOf" srcId="{E40207B5-7142-47A1-9E95-8AD6C1E96473}" destId="{5EAE5EA7-B00A-42D2-A804-B47E032B9249}" srcOrd="1" destOrd="0" presId="urn:microsoft.com/office/officeart/2005/8/layout/list1"/>
    <dgm:cxn modelId="{7AE6FFBC-2925-4D74-A09B-11C850DC2A3E}" type="presParOf" srcId="{F9A98FED-5870-4AAD-9913-CC23110E5633}" destId="{E3738E54-71FD-4CE8-9330-AEBEA0FF7894}" srcOrd="9" destOrd="0" presId="urn:microsoft.com/office/officeart/2005/8/layout/list1"/>
    <dgm:cxn modelId="{7EC829A7-7851-4DBB-9838-5662C27ADD77}" type="presParOf" srcId="{F9A98FED-5870-4AAD-9913-CC23110E5633}" destId="{79978C38-2886-4B48-A867-BCE52FB08997}" srcOrd="10"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9CB9D7-593B-47FA-9015-D916689846EA}">
      <dsp:nvSpPr>
        <dsp:cNvPr id="0" name=""/>
        <dsp:cNvSpPr/>
      </dsp:nvSpPr>
      <dsp:spPr>
        <a:xfrm>
          <a:off x="0" y="1346192"/>
          <a:ext cx="1838627" cy="1838627"/>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b="1" kern="1200" dirty="0">
              <a:latin typeface="Cambria" panose="02040503050406030204" pitchFamily="18" charset="0"/>
            </a:rPr>
            <a:t>Educating LEA</a:t>
          </a:r>
        </a:p>
      </dsp:txBody>
      <dsp:txXfrm>
        <a:off x="269261" y="1615453"/>
        <a:ext cx="1300105" cy="1300105"/>
      </dsp:txXfrm>
    </dsp:sp>
    <dsp:sp modelId="{5C105626-91A0-448F-BCC8-BA8EA8F92F8F}">
      <dsp:nvSpPr>
        <dsp:cNvPr id="0" name=""/>
        <dsp:cNvSpPr/>
      </dsp:nvSpPr>
      <dsp:spPr>
        <a:xfrm>
          <a:off x="1987924" y="1732312"/>
          <a:ext cx="1066403" cy="1066403"/>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dirty="0">
            <a:latin typeface="Cambria" panose="02040503050406030204" pitchFamily="18" charset="0"/>
          </a:endParaRPr>
        </a:p>
      </dsp:txBody>
      <dsp:txXfrm>
        <a:off x="2129276" y="2140105"/>
        <a:ext cx="783699" cy="250817"/>
      </dsp:txXfrm>
    </dsp:sp>
    <dsp:sp modelId="{DC22AC17-EA59-4405-BCD0-026EFFEDC82B}">
      <dsp:nvSpPr>
        <dsp:cNvPr id="0" name=""/>
        <dsp:cNvSpPr/>
      </dsp:nvSpPr>
      <dsp:spPr>
        <a:xfrm>
          <a:off x="3203624" y="1346192"/>
          <a:ext cx="1838627" cy="1838627"/>
        </a:xfrm>
        <a:prstGeom prst="ellipse">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b="1" kern="1200" dirty="0">
              <a:latin typeface="Cambria" panose="02040503050406030204" pitchFamily="18" charset="0"/>
            </a:rPr>
            <a:t>Keystone-specific  Course</a:t>
          </a:r>
        </a:p>
      </dsp:txBody>
      <dsp:txXfrm>
        <a:off x="3472885" y="1615453"/>
        <a:ext cx="1300105" cy="1300105"/>
      </dsp:txXfrm>
    </dsp:sp>
    <dsp:sp modelId="{C13A7C9F-11F3-4A49-90B0-74E4B9F8C36E}">
      <dsp:nvSpPr>
        <dsp:cNvPr id="0" name=""/>
        <dsp:cNvSpPr/>
      </dsp:nvSpPr>
      <dsp:spPr>
        <a:xfrm>
          <a:off x="5192935" y="1694061"/>
          <a:ext cx="1066403" cy="1066403"/>
        </a:xfrm>
        <a:prstGeom prst="mathEqual">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dirty="0">
            <a:latin typeface="Cambria" panose="02040503050406030204" pitchFamily="18" charset="0"/>
          </a:endParaRPr>
        </a:p>
      </dsp:txBody>
      <dsp:txXfrm>
        <a:off x="5334287" y="1913740"/>
        <a:ext cx="783699" cy="627045"/>
      </dsp:txXfrm>
    </dsp:sp>
    <dsp:sp modelId="{CFDCCCB0-8A13-44B9-AD8D-9F0C96ED352A}">
      <dsp:nvSpPr>
        <dsp:cNvPr id="0" name=""/>
        <dsp:cNvSpPr/>
      </dsp:nvSpPr>
      <dsp:spPr>
        <a:xfrm>
          <a:off x="6408635" y="1307949"/>
          <a:ext cx="1838627" cy="1838627"/>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b="1" kern="1200" dirty="0">
              <a:latin typeface="Cambria" panose="02040503050406030204" pitchFamily="18" charset="0"/>
            </a:rPr>
            <a:t>Must Submit Data to PIMS</a:t>
          </a:r>
        </a:p>
      </dsp:txBody>
      <dsp:txXfrm>
        <a:off x="6677896" y="1577210"/>
        <a:ext cx="1300105" cy="130010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7CFB8E-EEA2-4821-9795-CDE36874340E}">
      <dsp:nvSpPr>
        <dsp:cNvPr id="0" name=""/>
        <dsp:cNvSpPr/>
      </dsp:nvSpPr>
      <dsp:spPr>
        <a:xfrm>
          <a:off x="0" y="3455979"/>
          <a:ext cx="8202543" cy="1134329"/>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Cambria" panose="02040503050406030204" pitchFamily="18" charset="0"/>
            </a:rPr>
            <a:t>Keystone Exams</a:t>
          </a:r>
        </a:p>
      </dsp:txBody>
      <dsp:txXfrm>
        <a:off x="0" y="3455979"/>
        <a:ext cx="8202543" cy="612538"/>
      </dsp:txXfrm>
    </dsp:sp>
    <dsp:sp modelId="{93C131C0-0E40-4DC4-B364-C59DFA5BFA73}">
      <dsp:nvSpPr>
        <dsp:cNvPr id="0" name=""/>
        <dsp:cNvSpPr/>
      </dsp:nvSpPr>
      <dsp:spPr>
        <a:xfrm>
          <a:off x="0" y="4045831"/>
          <a:ext cx="4101271" cy="521791"/>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Cambria" panose="02040503050406030204" pitchFamily="18" charset="0"/>
            </a:rPr>
            <a:t>Three Keystone Exams are one of the Pathways to High School Graduation (Act 158) : Algebra 1, Biology and Literature</a:t>
          </a:r>
        </a:p>
      </dsp:txBody>
      <dsp:txXfrm>
        <a:off x="0" y="4045831"/>
        <a:ext cx="4101271" cy="521791"/>
      </dsp:txXfrm>
    </dsp:sp>
    <dsp:sp modelId="{A1F2EB0D-11B0-4392-BE2E-7FD0372494AD}">
      <dsp:nvSpPr>
        <dsp:cNvPr id="0" name=""/>
        <dsp:cNvSpPr/>
      </dsp:nvSpPr>
      <dsp:spPr>
        <a:xfrm>
          <a:off x="4101271" y="4045831"/>
          <a:ext cx="4101271" cy="521791"/>
        </a:xfrm>
        <a:prstGeom prst="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Cambria" panose="02040503050406030204" pitchFamily="18" charset="0"/>
            </a:rPr>
            <a:t>Projected to be a part of the graduation requirement with the graduating class of 2022</a:t>
          </a:r>
        </a:p>
      </dsp:txBody>
      <dsp:txXfrm>
        <a:off x="4101271" y="4045831"/>
        <a:ext cx="4101271" cy="521791"/>
      </dsp:txXfrm>
    </dsp:sp>
    <dsp:sp modelId="{6A0FFC32-C007-4AA7-9BE0-A3870062C1EB}">
      <dsp:nvSpPr>
        <dsp:cNvPr id="0" name=""/>
        <dsp:cNvSpPr/>
      </dsp:nvSpPr>
      <dsp:spPr>
        <a:xfrm rot="10800000">
          <a:off x="0" y="1728395"/>
          <a:ext cx="8202543" cy="1744599"/>
        </a:xfrm>
        <a:prstGeom prst="upArrowCallou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Cambria" panose="02040503050406030204" pitchFamily="18" charset="0"/>
            </a:rPr>
            <a:t>Pennsylvania’s compliance uses the Keystone Exams (and PASA Grade 11)</a:t>
          </a:r>
        </a:p>
      </dsp:txBody>
      <dsp:txXfrm rot="-10800000">
        <a:off x="0" y="1728395"/>
        <a:ext cx="8202543" cy="612354"/>
      </dsp:txXfrm>
    </dsp:sp>
    <dsp:sp modelId="{20D79931-FA36-497E-9375-A1A72A144F8C}">
      <dsp:nvSpPr>
        <dsp:cNvPr id="0" name=""/>
        <dsp:cNvSpPr/>
      </dsp:nvSpPr>
      <dsp:spPr>
        <a:xfrm>
          <a:off x="0" y="2340749"/>
          <a:ext cx="4101271" cy="521635"/>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Cambria" panose="02040503050406030204" pitchFamily="18" charset="0"/>
            </a:rPr>
            <a:t>The LEA identifies Keystone courses</a:t>
          </a:r>
        </a:p>
      </dsp:txBody>
      <dsp:txXfrm>
        <a:off x="0" y="2340749"/>
        <a:ext cx="4101271" cy="521635"/>
      </dsp:txXfrm>
    </dsp:sp>
    <dsp:sp modelId="{49B17389-E368-4C9B-945C-A80258C66551}">
      <dsp:nvSpPr>
        <dsp:cNvPr id="0" name=""/>
        <dsp:cNvSpPr/>
      </dsp:nvSpPr>
      <dsp:spPr>
        <a:xfrm>
          <a:off x="4101271" y="2340749"/>
          <a:ext cx="4101271" cy="521635"/>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Cambria" panose="02040503050406030204" pitchFamily="18" charset="0"/>
            </a:rPr>
            <a:t>Students must test if enrolled in a Keystone Course. </a:t>
          </a:r>
        </a:p>
      </dsp:txBody>
      <dsp:txXfrm>
        <a:off x="4101271" y="2340749"/>
        <a:ext cx="4101271" cy="521635"/>
      </dsp:txXfrm>
    </dsp:sp>
    <dsp:sp modelId="{CA6DD6BF-19DC-4D53-85FB-199107B02D42}">
      <dsp:nvSpPr>
        <dsp:cNvPr id="0" name=""/>
        <dsp:cNvSpPr/>
      </dsp:nvSpPr>
      <dsp:spPr>
        <a:xfrm rot="10800000">
          <a:off x="0" y="811"/>
          <a:ext cx="8202543" cy="1744599"/>
        </a:xfrm>
        <a:prstGeom prst="upArrowCallou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Cambria" panose="02040503050406030204" pitchFamily="18" charset="0"/>
            </a:rPr>
            <a:t>Federal Requirement</a:t>
          </a:r>
        </a:p>
      </dsp:txBody>
      <dsp:txXfrm rot="-10800000">
        <a:off x="0" y="811"/>
        <a:ext cx="8202543" cy="612354"/>
      </dsp:txXfrm>
    </dsp:sp>
    <dsp:sp modelId="{6D8147EE-5623-42AD-BCC0-D5D56FDA536A}">
      <dsp:nvSpPr>
        <dsp:cNvPr id="0" name=""/>
        <dsp:cNvSpPr/>
      </dsp:nvSpPr>
      <dsp:spPr>
        <a:xfrm>
          <a:off x="0" y="613165"/>
          <a:ext cx="4101271" cy="521635"/>
        </a:xfrm>
        <a:prstGeom prst="rect">
          <a:avLst/>
        </a:prstGeom>
        <a:solidFill>
          <a:schemeClr val="accent6">
            <a:tint val="40000"/>
            <a:alpha val="90000"/>
            <a:hueOff val="0"/>
            <a:satOff val="0"/>
            <a:lumOff val="0"/>
            <a:alphaOff val="0"/>
          </a:schemeClr>
        </a:solidFill>
        <a:ln w="25400" cap="flat" cmpd="sng" algn="ctr">
          <a:solidFill>
            <a:schemeClr val="accent6">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Cambria" panose="02040503050406030204" pitchFamily="18" charset="0"/>
            </a:rPr>
            <a:t>Students must test once in high school in </a:t>
          </a:r>
        </a:p>
        <a:p>
          <a:pPr marL="0" lvl="0" indent="0" algn="ctr" defTabSz="622300">
            <a:lnSpc>
              <a:spcPct val="90000"/>
            </a:lnSpc>
            <a:spcBef>
              <a:spcPct val="0"/>
            </a:spcBef>
            <a:spcAft>
              <a:spcPct val="35000"/>
            </a:spcAft>
            <a:buNone/>
          </a:pPr>
          <a:r>
            <a:rPr lang="en-US" sz="1400" b="1" i="1" kern="1200">
              <a:latin typeface="Cambria" panose="02040503050406030204" pitchFamily="18" charset="0"/>
            </a:rPr>
            <a:t>all </a:t>
          </a:r>
          <a:r>
            <a:rPr lang="en-US" sz="1400" b="1" i="1" kern="1200" dirty="0">
              <a:latin typeface="Cambria" panose="02040503050406030204" pitchFamily="18" charset="0"/>
            </a:rPr>
            <a:t>three Keystone Exams </a:t>
          </a:r>
        </a:p>
      </dsp:txBody>
      <dsp:txXfrm>
        <a:off x="0" y="613165"/>
        <a:ext cx="4101271" cy="521635"/>
      </dsp:txXfrm>
    </dsp:sp>
    <dsp:sp modelId="{02C9EC56-89B1-4E12-AEC1-8A0A4AA38F24}">
      <dsp:nvSpPr>
        <dsp:cNvPr id="0" name=""/>
        <dsp:cNvSpPr/>
      </dsp:nvSpPr>
      <dsp:spPr>
        <a:xfrm>
          <a:off x="4101271" y="613165"/>
          <a:ext cx="4101271" cy="521635"/>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Cambria" panose="02040503050406030204" pitchFamily="18" charset="0"/>
            </a:rPr>
            <a:t>Grade 11 is the Accountability year</a:t>
          </a:r>
        </a:p>
      </dsp:txBody>
      <dsp:txXfrm>
        <a:off x="4101271" y="613165"/>
        <a:ext cx="4101271" cy="5216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A08792-7D07-4D36-BB3E-E5A27D3EEE39}">
      <dsp:nvSpPr>
        <dsp:cNvPr id="0" name=""/>
        <dsp:cNvSpPr/>
      </dsp:nvSpPr>
      <dsp:spPr>
        <a:xfrm>
          <a:off x="0" y="1199640"/>
          <a:ext cx="2245521" cy="954323"/>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C19A9C82-F731-4415-B685-9ACD385258D5}">
      <dsp:nvSpPr>
        <dsp:cNvPr id="0" name=""/>
        <dsp:cNvSpPr/>
      </dsp:nvSpPr>
      <dsp:spPr>
        <a:xfrm>
          <a:off x="635018" y="723800"/>
          <a:ext cx="1800497" cy="2270194"/>
        </a:xfrm>
        <a:prstGeom prst="roundRect">
          <a:avLst>
            <a:gd name="adj" fmla="val 1000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PDE sends a reminder to LEAs informing them of the upcoming internal snapshot due date</a:t>
          </a:r>
        </a:p>
      </dsp:txBody>
      <dsp:txXfrm>
        <a:off x="687753" y="776535"/>
        <a:ext cx="1695027" cy="2164724"/>
      </dsp:txXfrm>
    </dsp:sp>
    <dsp:sp modelId="{1B08CE53-6914-4BF0-8DA2-F5EF8F37F4A9}">
      <dsp:nvSpPr>
        <dsp:cNvPr id="0" name=""/>
        <dsp:cNvSpPr/>
      </dsp:nvSpPr>
      <dsp:spPr>
        <a:xfrm>
          <a:off x="2443391" y="1199640"/>
          <a:ext cx="2245521" cy="954323"/>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22A86030-A058-4CA9-8659-0AB3B975CBA8}">
      <dsp:nvSpPr>
        <dsp:cNvPr id="0" name=""/>
        <dsp:cNvSpPr/>
      </dsp:nvSpPr>
      <dsp:spPr>
        <a:xfrm>
          <a:off x="2908452" y="79235"/>
          <a:ext cx="1921123" cy="3638560"/>
        </a:xfrm>
        <a:prstGeom prst="roundRect">
          <a:avLst>
            <a:gd name="adj" fmla="val 1000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LEAs upload templates and ensure that data passes the DQE checks</a:t>
          </a:r>
        </a:p>
        <a:p>
          <a:pPr marL="0" lvl="0" indent="0" algn="l" defTabSz="800100">
            <a:lnSpc>
              <a:spcPct val="90000"/>
            </a:lnSpc>
            <a:spcBef>
              <a:spcPct val="0"/>
            </a:spcBef>
            <a:spcAft>
              <a:spcPct val="35000"/>
            </a:spcAft>
            <a:buNone/>
          </a:pPr>
          <a:endParaRPr lang="en-US" sz="500" kern="1200" dirty="0">
            <a:solidFill>
              <a:sysClr val="windowText" lastClr="000000">
                <a:hueOff val="0"/>
                <a:satOff val="0"/>
                <a:lumOff val="0"/>
                <a:alphaOff val="0"/>
              </a:sysClr>
            </a:solidFill>
            <a:latin typeface="Calibri"/>
            <a:ea typeface="+mn-ea"/>
            <a:cs typeface="+mn-cs"/>
          </a:endParaRPr>
        </a:p>
        <a:p>
          <a:pPr marL="0" lvl="0" indent="0" algn="l"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LEAs use pre-snapshot reports to ensure data accuracy.</a:t>
          </a:r>
        </a:p>
      </dsp:txBody>
      <dsp:txXfrm>
        <a:off x="2964720" y="135503"/>
        <a:ext cx="1808587" cy="3526024"/>
      </dsp:txXfrm>
    </dsp:sp>
    <dsp:sp modelId="{D65EB81B-422F-465B-A3EA-1B86F310C1C6}">
      <dsp:nvSpPr>
        <dsp:cNvPr id="0" name=""/>
        <dsp:cNvSpPr/>
      </dsp:nvSpPr>
      <dsp:spPr>
        <a:xfrm>
          <a:off x="4941855" y="1199640"/>
          <a:ext cx="2245521" cy="954323"/>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76FAF917-EE0E-4458-B589-A1682D8015C2}">
      <dsp:nvSpPr>
        <dsp:cNvPr id="0" name=""/>
        <dsp:cNvSpPr/>
      </dsp:nvSpPr>
      <dsp:spPr>
        <a:xfrm>
          <a:off x="5660271" y="807459"/>
          <a:ext cx="1521560" cy="2118173"/>
        </a:xfrm>
        <a:prstGeom prst="roundRect">
          <a:avLst>
            <a:gd name="adj" fmla="val 1000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PDE generates internal snapshot.  No changes can  be made after this time!</a:t>
          </a:r>
        </a:p>
      </dsp:txBody>
      <dsp:txXfrm>
        <a:off x="5704836" y="852024"/>
        <a:ext cx="1432430" cy="202904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F55CAA-DD50-4475-B6AC-1BEAA74EEF1A}">
      <dsp:nvSpPr>
        <dsp:cNvPr id="0" name=""/>
        <dsp:cNvSpPr/>
      </dsp:nvSpPr>
      <dsp:spPr>
        <a:xfrm>
          <a:off x="2842140" y="1835022"/>
          <a:ext cx="2621518" cy="262151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mbria" panose="02040503050406030204" pitchFamily="18" charset="0"/>
            </a:rPr>
            <a:t>First Name</a:t>
          </a:r>
        </a:p>
        <a:p>
          <a:pPr marL="0" lvl="0" indent="0" algn="ctr" defTabSz="889000">
            <a:lnSpc>
              <a:spcPct val="90000"/>
            </a:lnSpc>
            <a:spcBef>
              <a:spcPct val="0"/>
            </a:spcBef>
            <a:spcAft>
              <a:spcPct val="35000"/>
            </a:spcAft>
            <a:buNone/>
          </a:pPr>
          <a:r>
            <a:rPr lang="en-US" sz="2000" kern="1200" dirty="0">
              <a:latin typeface="Cambria" panose="02040503050406030204" pitchFamily="18" charset="0"/>
            </a:rPr>
            <a:t>Last Name</a:t>
          </a:r>
        </a:p>
        <a:p>
          <a:pPr marL="0" lvl="0" indent="0" algn="ctr" defTabSz="889000">
            <a:lnSpc>
              <a:spcPct val="90000"/>
            </a:lnSpc>
            <a:spcBef>
              <a:spcPct val="0"/>
            </a:spcBef>
            <a:spcAft>
              <a:spcPct val="35000"/>
            </a:spcAft>
            <a:buNone/>
          </a:pPr>
          <a:r>
            <a:rPr lang="en-US" sz="2000" kern="1200" dirty="0">
              <a:latin typeface="Cambria" panose="02040503050406030204" pitchFamily="18" charset="0"/>
            </a:rPr>
            <a:t>Birthdate</a:t>
          </a:r>
        </a:p>
        <a:p>
          <a:pPr marL="0" lvl="0" indent="0" algn="ctr" defTabSz="889000">
            <a:lnSpc>
              <a:spcPct val="90000"/>
            </a:lnSpc>
            <a:spcBef>
              <a:spcPct val="0"/>
            </a:spcBef>
            <a:spcAft>
              <a:spcPct val="35000"/>
            </a:spcAft>
            <a:buNone/>
          </a:pPr>
          <a:r>
            <a:rPr lang="en-US" sz="2000" kern="1200" dirty="0">
              <a:latin typeface="Cambria" panose="02040503050406030204" pitchFamily="18" charset="0"/>
            </a:rPr>
            <a:t>PAsecureID</a:t>
          </a:r>
        </a:p>
        <a:p>
          <a:pPr marL="0" lvl="0" indent="0" algn="ctr" defTabSz="889000">
            <a:lnSpc>
              <a:spcPct val="90000"/>
            </a:lnSpc>
            <a:spcBef>
              <a:spcPct val="0"/>
            </a:spcBef>
            <a:spcAft>
              <a:spcPct val="35000"/>
            </a:spcAft>
            <a:buNone/>
          </a:pPr>
          <a:r>
            <a:rPr lang="en-US" sz="2000" kern="1200" dirty="0">
              <a:latin typeface="Cambria" panose="02040503050406030204" pitchFamily="18" charset="0"/>
            </a:rPr>
            <a:t>Grade</a:t>
          </a:r>
        </a:p>
      </dsp:txBody>
      <dsp:txXfrm>
        <a:off x="3226052" y="2218934"/>
        <a:ext cx="1853694" cy="1853694"/>
      </dsp:txXfrm>
    </dsp:sp>
    <dsp:sp modelId="{2FF6BA2B-F94A-452B-90E3-79849BBE6B56}">
      <dsp:nvSpPr>
        <dsp:cNvPr id="0" name=""/>
        <dsp:cNvSpPr/>
      </dsp:nvSpPr>
      <dsp:spPr>
        <a:xfrm rot="12900000">
          <a:off x="1056799" y="1343968"/>
          <a:ext cx="2112704" cy="747132"/>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5CE081-9C18-42B1-B809-4C515DAB52A4}">
      <dsp:nvSpPr>
        <dsp:cNvPr id="0" name=""/>
        <dsp:cNvSpPr/>
      </dsp:nvSpPr>
      <dsp:spPr>
        <a:xfrm>
          <a:off x="2617" y="115459"/>
          <a:ext cx="2490442" cy="199235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mbria" panose="02040503050406030204" pitchFamily="18" charset="0"/>
            </a:rPr>
            <a:t>Student Demographics</a:t>
          </a:r>
        </a:p>
      </dsp:txBody>
      <dsp:txXfrm>
        <a:off x="60971" y="173813"/>
        <a:ext cx="2373734" cy="1875645"/>
      </dsp:txXfrm>
    </dsp:sp>
    <dsp:sp modelId="{9BA1C319-097E-4B0C-BD04-CD8BA4625B3E}">
      <dsp:nvSpPr>
        <dsp:cNvPr id="0" name=""/>
        <dsp:cNvSpPr/>
      </dsp:nvSpPr>
      <dsp:spPr>
        <a:xfrm rot="19500000">
          <a:off x="5136296" y="1343968"/>
          <a:ext cx="2112704" cy="747132"/>
        </a:xfrm>
        <a:prstGeom prst="leftArrow">
          <a:avLst>
            <a:gd name="adj1" fmla="val 60000"/>
            <a:gd name="adj2" fmla="val 50000"/>
          </a:avLst>
        </a:prstGeom>
        <a:solidFill>
          <a:schemeClr val="accent2">
            <a:hueOff val="4681519"/>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18DA920-C02B-4E46-9DE5-F67B7865DCC7}">
      <dsp:nvSpPr>
        <dsp:cNvPr id="0" name=""/>
        <dsp:cNvSpPr/>
      </dsp:nvSpPr>
      <dsp:spPr>
        <a:xfrm>
          <a:off x="5812740" y="115459"/>
          <a:ext cx="2490442" cy="1992353"/>
        </a:xfrm>
        <a:prstGeom prst="roundRect">
          <a:avLst>
            <a:gd name="adj" fmla="val 1000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mbria" panose="02040503050406030204" pitchFamily="18" charset="0"/>
            </a:rPr>
            <a:t>School Enrollment</a:t>
          </a:r>
        </a:p>
      </dsp:txBody>
      <dsp:txXfrm>
        <a:off x="5871094" y="173813"/>
        <a:ext cx="2373734" cy="187564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030B68-BFF5-4352-AF13-809FFEE0AF9B}">
      <dsp:nvSpPr>
        <dsp:cNvPr id="0" name=""/>
        <dsp:cNvSpPr/>
      </dsp:nvSpPr>
      <dsp:spPr>
        <a:xfrm>
          <a:off x="0" y="786774"/>
          <a:ext cx="8229600" cy="5544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3D3D91-1EBC-4B11-A914-146FD3E4844B}">
      <dsp:nvSpPr>
        <dsp:cNvPr id="0" name=""/>
        <dsp:cNvSpPr/>
      </dsp:nvSpPr>
      <dsp:spPr>
        <a:xfrm>
          <a:off x="411480" y="326704"/>
          <a:ext cx="6522748" cy="78478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ambria" panose="02040503050406030204" pitchFamily="18" charset="0"/>
            </a:rPr>
            <a:t>Division of Assessment and Accountability: </a:t>
          </a:r>
        </a:p>
        <a:p>
          <a:pPr marL="0" lvl="0" indent="0" algn="l" defTabSz="977900">
            <a:lnSpc>
              <a:spcPct val="90000"/>
            </a:lnSpc>
            <a:spcBef>
              <a:spcPct val="0"/>
            </a:spcBef>
            <a:spcAft>
              <a:spcPct val="35000"/>
            </a:spcAft>
            <a:buNone/>
          </a:pPr>
          <a:r>
            <a:rPr lang="en-US" sz="2200" kern="1200" dirty="0">
              <a:latin typeface="Cambria" panose="02040503050406030204" pitchFamily="18" charset="0"/>
              <a:hlinkClick xmlns:r="http://schemas.openxmlformats.org/officeDocument/2006/relationships" r:id="rId1"/>
            </a:rPr>
            <a:t>Ra-pas@pa.gov</a:t>
          </a:r>
          <a:endParaRPr lang="en-US" sz="2200" kern="1200" dirty="0">
            <a:latin typeface="Cambria" panose="02040503050406030204" pitchFamily="18" charset="0"/>
          </a:endParaRPr>
        </a:p>
      </dsp:txBody>
      <dsp:txXfrm>
        <a:off x="449790" y="365014"/>
        <a:ext cx="6446128" cy="708169"/>
      </dsp:txXfrm>
    </dsp:sp>
    <dsp:sp modelId="{26BE22F7-B9E5-49A7-A0CE-2EC548F06847}">
      <dsp:nvSpPr>
        <dsp:cNvPr id="0" name=""/>
        <dsp:cNvSpPr/>
      </dsp:nvSpPr>
      <dsp:spPr>
        <a:xfrm>
          <a:off x="0" y="2028136"/>
          <a:ext cx="8229600" cy="554400"/>
        </a:xfrm>
        <a:prstGeom prst="rect">
          <a:avLst/>
        </a:prstGeom>
        <a:solidFill>
          <a:schemeClr val="lt1">
            <a:alpha val="90000"/>
            <a:hueOff val="0"/>
            <a:satOff val="0"/>
            <a:lumOff val="0"/>
            <a:alphaOff val="0"/>
          </a:schemeClr>
        </a:solidFill>
        <a:ln w="25400" cap="flat" cmpd="sng" algn="ctr">
          <a:solidFill>
            <a:schemeClr val="accent3">
              <a:hueOff val="5625132"/>
              <a:satOff val="-8440"/>
              <a:lumOff val="-1373"/>
              <a:alphaOff val="0"/>
            </a:schemeClr>
          </a:solidFill>
          <a:prstDash val="solid"/>
        </a:ln>
        <a:effectLst/>
      </dsp:spPr>
      <dsp:style>
        <a:lnRef idx="2">
          <a:scrgbClr r="0" g="0" b="0"/>
        </a:lnRef>
        <a:fillRef idx="1">
          <a:scrgbClr r="0" g="0" b="0"/>
        </a:fillRef>
        <a:effectRef idx="0">
          <a:scrgbClr r="0" g="0" b="0"/>
        </a:effectRef>
        <a:fontRef idx="minor"/>
      </dsp:style>
    </dsp:sp>
    <dsp:sp modelId="{C1779264-B48B-4E9B-8997-ED30D16FC0C6}">
      <dsp:nvSpPr>
        <dsp:cNvPr id="0" name=""/>
        <dsp:cNvSpPr/>
      </dsp:nvSpPr>
      <dsp:spPr>
        <a:xfrm>
          <a:off x="411480" y="1459974"/>
          <a:ext cx="7052331" cy="892882"/>
        </a:xfrm>
        <a:prstGeom prst="roundRect">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ambria" panose="02040503050406030204" pitchFamily="18" charset="0"/>
            </a:rPr>
            <a:t>PIMS Application Support Desk</a:t>
          </a:r>
        </a:p>
        <a:p>
          <a:pPr marL="0" lvl="0" indent="0" algn="l" defTabSz="977900">
            <a:lnSpc>
              <a:spcPct val="90000"/>
            </a:lnSpc>
            <a:spcBef>
              <a:spcPct val="0"/>
            </a:spcBef>
            <a:spcAft>
              <a:spcPct val="35000"/>
            </a:spcAft>
            <a:buNone/>
          </a:pPr>
          <a:r>
            <a:rPr lang="en-US" sz="2200" kern="1200" dirty="0">
              <a:latin typeface="Cambria" panose="02040503050406030204" pitchFamily="18" charset="0"/>
            </a:rPr>
            <a:t>800-661-2423</a:t>
          </a:r>
        </a:p>
      </dsp:txBody>
      <dsp:txXfrm>
        <a:off x="455067" y="1503561"/>
        <a:ext cx="6965157" cy="805708"/>
      </dsp:txXfrm>
    </dsp:sp>
    <dsp:sp modelId="{79978C38-2886-4B48-A867-BCE52FB08997}">
      <dsp:nvSpPr>
        <dsp:cNvPr id="0" name=""/>
        <dsp:cNvSpPr/>
      </dsp:nvSpPr>
      <dsp:spPr>
        <a:xfrm>
          <a:off x="0" y="3259095"/>
          <a:ext cx="8229600" cy="554400"/>
        </a:xfrm>
        <a:prstGeom prst="rect">
          <a:avLst/>
        </a:prstGeom>
        <a:solidFill>
          <a:schemeClr val="lt1">
            <a:alpha val="90000"/>
            <a:hueOff val="0"/>
            <a:satOff val="0"/>
            <a:lumOff val="0"/>
            <a:alphaOff val="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dsp:style>
    </dsp:sp>
    <dsp:sp modelId="{5EAE5EA7-B00A-42D2-A804-B47E032B9249}">
      <dsp:nvSpPr>
        <dsp:cNvPr id="0" name=""/>
        <dsp:cNvSpPr/>
      </dsp:nvSpPr>
      <dsp:spPr>
        <a:xfrm>
          <a:off x="413599" y="2725612"/>
          <a:ext cx="7589345" cy="882478"/>
        </a:xfrm>
        <a:prstGeom prst="round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ambria" panose="02040503050406030204" pitchFamily="18" charset="0"/>
            </a:rPr>
            <a:t>Office of Data Quality</a:t>
          </a:r>
        </a:p>
        <a:p>
          <a:pPr marL="0" lvl="0" indent="0" algn="l" defTabSz="977900">
            <a:lnSpc>
              <a:spcPct val="90000"/>
            </a:lnSpc>
            <a:spcBef>
              <a:spcPct val="0"/>
            </a:spcBef>
            <a:spcAft>
              <a:spcPct val="35000"/>
            </a:spcAft>
            <a:buNone/>
          </a:pPr>
          <a:r>
            <a:rPr lang="en-US" sz="2200" kern="1200" dirty="0">
              <a:latin typeface="Cambria" panose="02040503050406030204" pitchFamily="18" charset="0"/>
              <a:hlinkClick xmlns:r="http://schemas.openxmlformats.org/officeDocument/2006/relationships" r:id="rId2"/>
            </a:rPr>
            <a:t>ra-DDQDataCollection@pa.gov</a:t>
          </a:r>
          <a:endParaRPr lang="en-US" sz="2200" kern="1200" dirty="0">
            <a:latin typeface="Cambria" panose="02040503050406030204" pitchFamily="18" charset="0"/>
          </a:endParaRPr>
        </a:p>
      </dsp:txBody>
      <dsp:txXfrm>
        <a:off x="456678" y="2768691"/>
        <a:ext cx="7503187" cy="796320"/>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5138"/>
          </a:xfrm>
          <a:prstGeom prst="rect">
            <a:avLst/>
          </a:prstGeom>
        </p:spPr>
        <p:txBody>
          <a:bodyPr vert="horz" lIns="91440" tIns="45720" rIns="91440" bIns="45720" rtlCol="0"/>
          <a:lstStyle>
            <a:lvl1pPr algn="r">
              <a:defRPr sz="1200"/>
            </a:lvl1pPr>
          </a:lstStyle>
          <a:p>
            <a:fld id="{2E069414-7619-4DAD-AC46-271C5D489DA8}" type="datetimeFigureOut">
              <a:rPr lang="en-US" smtClean="0"/>
              <a:t>10/1/2019</a:t>
            </a:fld>
            <a:endParaRPr lang="en-US" dirty="0"/>
          </a:p>
        </p:txBody>
      </p:sp>
      <p:sp>
        <p:nvSpPr>
          <p:cNvPr id="4" name="Footer Placeholder 3"/>
          <p:cNvSpPr>
            <a:spLocks noGrp="1"/>
          </p:cNvSpPr>
          <p:nvPr>
            <p:ph type="ftr" sz="quarter" idx="2"/>
          </p:nvPr>
        </p:nvSpPr>
        <p:spPr>
          <a:xfrm>
            <a:off x="0" y="8829675"/>
            <a:ext cx="3037840"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675"/>
            <a:ext cx="3037840" cy="465138"/>
          </a:xfrm>
          <a:prstGeom prst="rect">
            <a:avLst/>
          </a:prstGeom>
        </p:spPr>
        <p:txBody>
          <a:bodyPr vert="horz" lIns="91440" tIns="45720" rIns="91440" bIns="45720" rtlCol="0" anchor="b"/>
          <a:lstStyle>
            <a:lvl1pPr algn="r">
              <a:defRPr sz="1200"/>
            </a:lvl1pPr>
          </a:lstStyle>
          <a:p>
            <a:fld id="{EC0967E2-D9A5-47F5-85CA-36C486FD77B1}" type="slidenum">
              <a:rPr lang="en-US" smtClean="0"/>
              <a:t>‹#›</a:t>
            </a:fld>
            <a:endParaRPr lang="en-US" dirty="0"/>
          </a:p>
        </p:txBody>
      </p:sp>
    </p:spTree>
    <p:extLst>
      <p:ext uri="{BB962C8B-B14F-4D97-AF65-F5344CB8AC3E}">
        <p14:creationId xmlns:p14="http://schemas.microsoft.com/office/powerpoint/2010/main" val="22586806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3"/>
            <a:ext cx="3038475" cy="464980"/>
          </a:xfrm>
          <a:prstGeom prst="rect">
            <a:avLst/>
          </a:prstGeom>
        </p:spPr>
        <p:txBody>
          <a:bodyPr vert="horz" lIns="92830" tIns="46415" rIns="92830" bIns="46415" rtlCol="0"/>
          <a:lstStyle>
            <a:lvl1pPr algn="l">
              <a:defRPr sz="1200"/>
            </a:lvl1pPr>
          </a:lstStyle>
          <a:p>
            <a:pPr>
              <a:defRPr/>
            </a:pPr>
            <a:endParaRPr lang="en-US" dirty="0"/>
          </a:p>
        </p:txBody>
      </p:sp>
      <p:sp>
        <p:nvSpPr>
          <p:cNvPr id="3" name="Date Placeholder 2"/>
          <p:cNvSpPr>
            <a:spLocks noGrp="1"/>
          </p:cNvSpPr>
          <p:nvPr>
            <p:ph type="dt" idx="1"/>
          </p:nvPr>
        </p:nvSpPr>
        <p:spPr>
          <a:xfrm>
            <a:off x="3970348" y="3"/>
            <a:ext cx="3038475" cy="464980"/>
          </a:xfrm>
          <a:prstGeom prst="rect">
            <a:avLst/>
          </a:prstGeom>
        </p:spPr>
        <p:txBody>
          <a:bodyPr vert="horz" lIns="92830" tIns="46415" rIns="92830" bIns="46415" rtlCol="0"/>
          <a:lstStyle>
            <a:lvl1pPr algn="r">
              <a:defRPr sz="1200"/>
            </a:lvl1pPr>
          </a:lstStyle>
          <a:p>
            <a:pPr>
              <a:defRPr/>
            </a:pPr>
            <a:fld id="{7CD06F0F-7246-4F86-9857-1F771E4C1527}" type="datetimeFigureOut">
              <a:rPr lang="en-US"/>
              <a:pPr>
                <a:defRPr/>
              </a:pPr>
              <a:t>10/1/2019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pPr lvl="0"/>
            <a:endParaRPr lang="en-US" noProof="0" dirty="0"/>
          </a:p>
        </p:txBody>
      </p:sp>
      <p:sp>
        <p:nvSpPr>
          <p:cNvPr id="5" name="Notes Placeholder 4"/>
          <p:cNvSpPr>
            <a:spLocks noGrp="1"/>
          </p:cNvSpPr>
          <p:nvPr>
            <p:ph type="body" sz="quarter" idx="3"/>
          </p:nvPr>
        </p:nvSpPr>
        <p:spPr>
          <a:xfrm>
            <a:off x="701675" y="4416512"/>
            <a:ext cx="5607050" cy="4183220"/>
          </a:xfrm>
          <a:prstGeom prst="rect">
            <a:avLst/>
          </a:prstGeom>
        </p:spPr>
        <p:txBody>
          <a:bodyPr vert="horz" lIns="92830" tIns="46415" rIns="92830" bIns="46415"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1" y="8829825"/>
            <a:ext cx="3038475" cy="464980"/>
          </a:xfrm>
          <a:prstGeom prst="rect">
            <a:avLst/>
          </a:prstGeom>
        </p:spPr>
        <p:txBody>
          <a:bodyPr vert="horz" lIns="92830" tIns="46415" rIns="92830" bIns="46415"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0348" y="8829825"/>
            <a:ext cx="3038475" cy="464980"/>
          </a:xfrm>
          <a:prstGeom prst="rect">
            <a:avLst/>
          </a:prstGeom>
        </p:spPr>
        <p:txBody>
          <a:bodyPr vert="horz" lIns="92830" tIns="46415" rIns="92830" bIns="46415" rtlCol="0" anchor="b"/>
          <a:lstStyle>
            <a:lvl1pPr algn="r">
              <a:defRPr sz="1200"/>
            </a:lvl1pPr>
          </a:lstStyle>
          <a:p>
            <a:pPr>
              <a:defRPr/>
            </a:pPr>
            <a:fld id="{26373171-1AD9-4052-89E0-C576612889ED}" type="slidenum">
              <a:rPr lang="en-US"/>
              <a:pPr>
                <a:defRPr/>
              </a:pPr>
              <a:t>‹#›</a:t>
            </a:fld>
            <a:endParaRPr lang="en-US" dirty="0"/>
          </a:p>
        </p:txBody>
      </p:sp>
    </p:spTree>
    <p:extLst>
      <p:ext uri="{BB962C8B-B14F-4D97-AF65-F5344CB8AC3E}">
        <p14:creationId xmlns:p14="http://schemas.microsoft.com/office/powerpoint/2010/main" val="19985813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mailto:Ra-pas@pa.gov"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mailto:ra-DDQDataCollection@pa.gov"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u="none" strike="noStrike" kern="1200" baseline="0" dirty="0">
                <a:solidFill>
                  <a:schemeClr val="tx1"/>
                </a:solidFill>
                <a:effectLst/>
                <a:latin typeface="Cambria" panose="02040503050406030204" pitchFamily="18" charset="0"/>
                <a:ea typeface="+mn-ea"/>
                <a:cs typeface="+mn-cs"/>
              </a:rPr>
              <a:t>Thank you for taking time out of your busy schedules to review this webinar on the Precodes for the Keystone Exams.</a:t>
            </a:r>
          </a:p>
          <a:p>
            <a:r>
              <a:rPr lang="en-US" sz="1100" b="0" i="0" u="none" strike="noStrike" kern="1200" baseline="0" dirty="0">
                <a:solidFill>
                  <a:schemeClr val="tx1"/>
                </a:solidFill>
                <a:effectLst/>
                <a:latin typeface="Cambria" panose="02040503050406030204" pitchFamily="18" charset="0"/>
                <a:ea typeface="+mn-ea"/>
                <a:cs typeface="+mn-cs"/>
              </a:rPr>
              <a:t>The Division of Assessment and Accountability (DAA) in collaboration with the Office of Data Quality (ODQ) are responsible for PIMS trainings, the Attribution Map, PIMS Attribution Rules and all accountability reporting functions. There is contact information at the end of this presentation so please feel free to contact us. </a:t>
            </a:r>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a:t>
            </a:fld>
            <a:endParaRPr lang="en-US" dirty="0"/>
          </a:p>
        </p:txBody>
      </p:sp>
    </p:spTree>
    <p:extLst>
      <p:ext uri="{BB962C8B-B14F-4D97-AF65-F5344CB8AC3E}">
        <p14:creationId xmlns:p14="http://schemas.microsoft.com/office/powerpoint/2010/main" val="36412850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r>
              <a:rPr lang="en-US" sz="1200" dirty="0">
                <a:latin typeface="Cambria" panose="02040503050406030204" pitchFamily="18" charset="0"/>
                <a:ea typeface="Verdana" pitchFamily="34" charset="0"/>
                <a:cs typeface="Arial" panose="020B0604020202020204" pitchFamily="34" charset="0"/>
              </a:rPr>
              <a:t>A student’s </a:t>
            </a:r>
            <a:r>
              <a:rPr lang="en-US" sz="1200" dirty="0" err="1">
                <a:latin typeface="Cambria" panose="02040503050406030204" pitchFamily="18" charset="0"/>
                <a:ea typeface="Verdana" pitchFamily="34" charset="0"/>
                <a:cs typeface="Arial" panose="020B0604020202020204" pitchFamily="34" charset="0"/>
              </a:rPr>
              <a:t>PAsecureID</a:t>
            </a:r>
            <a:r>
              <a:rPr lang="en-US" sz="1200" dirty="0">
                <a:latin typeface="Cambria" panose="02040503050406030204" pitchFamily="18" charset="0"/>
                <a:ea typeface="Verdana" pitchFamily="34" charset="0"/>
                <a:cs typeface="Arial" panose="020B0604020202020204" pitchFamily="34" charset="0"/>
              </a:rPr>
              <a:t> must be reported to the testing vendor by only one LEA. When more than one LEA reports a student in the internal snapshot, the following rules will be applied to </a:t>
            </a:r>
            <a:r>
              <a:rPr lang="en-US" sz="1200" u="sng" dirty="0">
                <a:latin typeface="Cambria" panose="02040503050406030204" pitchFamily="18" charset="0"/>
                <a:ea typeface="Verdana" pitchFamily="34" charset="0"/>
                <a:cs typeface="Arial" panose="020B0604020202020204" pitchFamily="34" charset="0"/>
              </a:rPr>
              <a:t>deduplicate</a:t>
            </a:r>
            <a:r>
              <a:rPr lang="en-US" sz="1200" dirty="0">
                <a:latin typeface="Cambria" panose="02040503050406030204" pitchFamily="18" charset="0"/>
                <a:ea typeface="Verdana" pitchFamily="34" charset="0"/>
                <a:cs typeface="Arial" panose="020B0604020202020204" pitchFamily="34" charset="0"/>
              </a:rPr>
              <a:t> the students:</a:t>
            </a:r>
            <a:r>
              <a:rPr lang="en-US" altLang="en-US" u="none" baseline="0" dirty="0"/>
              <a:t>   Please review these student scenarios to determine proper attribution. </a:t>
            </a:r>
            <a:endParaRPr lang="en-US" altLang="en-US" baseline="0" dirty="0"/>
          </a:p>
          <a:p>
            <a:pPr marL="171450" indent="-171450">
              <a:buFont typeface="Arial" panose="020B0604020202020204" pitchFamily="34" charset="0"/>
              <a:buChar char="•"/>
            </a:pPr>
            <a:endParaRPr lang="en-US" altLang="en-US" dirty="0"/>
          </a:p>
        </p:txBody>
      </p:sp>
      <p:sp>
        <p:nvSpPr>
          <p:cNvPr id="1177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E961CB4-C4F6-40A4-AE65-C21BF7F67ACC}" type="slidenum">
              <a:rPr lang="en-US" altLang="en-US" smtClean="0"/>
              <a:pPr/>
              <a:t>10</a:t>
            </a:fld>
            <a:endParaRPr lang="en-US" altLang="en-US" dirty="0"/>
          </a:p>
        </p:txBody>
      </p:sp>
      <p:sp>
        <p:nvSpPr>
          <p:cNvPr id="117765"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Tree>
    <p:extLst>
      <p:ext uri="{BB962C8B-B14F-4D97-AF65-F5344CB8AC3E}">
        <p14:creationId xmlns:p14="http://schemas.microsoft.com/office/powerpoint/2010/main" val="34511948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t" latinLnBrk="0" hangingPunct="1">
              <a:lnSpc>
                <a:spcPct val="100000"/>
              </a:lnSpc>
              <a:spcBef>
                <a:spcPct val="30000"/>
              </a:spcBef>
              <a:spcAft>
                <a:spcPct val="0"/>
              </a:spcAft>
              <a:buClrTx/>
              <a:buSzTx/>
              <a:buFontTx/>
              <a:buNone/>
              <a:tabLst/>
              <a:defRPr/>
            </a:pPr>
            <a:r>
              <a:rPr lang="en-US" sz="1200" b="0" i="0" u="none" strike="noStrike" kern="1200" dirty="0">
                <a:solidFill>
                  <a:schemeClr val="tx1"/>
                </a:solidFill>
                <a:effectLst/>
                <a:latin typeface="+mn-lt"/>
                <a:ea typeface="+mn-ea"/>
                <a:cs typeface="+mn-cs"/>
              </a:rPr>
              <a:t>Here are listed a few more of PDE’s deduplication rules for attribution.  Please watch the full version of Keystone Exam </a:t>
            </a:r>
            <a:r>
              <a:rPr lang="en-US" sz="1200" b="0" i="0" u="none" strike="noStrike" kern="1200" dirty="0" err="1">
                <a:solidFill>
                  <a:schemeClr val="tx1"/>
                </a:solidFill>
                <a:effectLst/>
                <a:latin typeface="+mn-lt"/>
                <a:ea typeface="+mn-ea"/>
                <a:cs typeface="+mn-cs"/>
              </a:rPr>
              <a:t>Precodes</a:t>
            </a:r>
            <a:r>
              <a:rPr lang="en-US" sz="1200" b="0" i="0" u="none" strike="noStrike" kern="1200" dirty="0">
                <a:solidFill>
                  <a:schemeClr val="tx1"/>
                </a:solidFill>
                <a:effectLst/>
                <a:latin typeface="+mn-lt"/>
                <a:ea typeface="+mn-ea"/>
                <a:cs typeface="+mn-cs"/>
              </a:rPr>
              <a:t> webinar or consult the Assessment How-To Guide for more details.  </a:t>
            </a:r>
            <a:endParaRPr lang="en-US" sz="1200" b="0" dirty="0">
              <a:solidFill>
                <a:schemeClr val="tx1"/>
              </a:solidFill>
              <a:latin typeface="+mn-lt"/>
            </a:endParaRPr>
          </a:p>
          <a:p>
            <a:pPr rtl="0" eaLnBrk="1" fontAlgn="t" latinLnBrk="0" hangingPunct="1"/>
            <a:endParaRPr lang="en-US" sz="1200" b="0" i="0" u="none" strike="noStrike" kern="1200" dirty="0">
              <a:solidFill>
                <a:schemeClr val="tx1"/>
              </a:solidFill>
              <a:effectLst/>
              <a:latin typeface="+mn-lt"/>
              <a:ea typeface="+mn-ea"/>
              <a:cs typeface="+mn-cs"/>
            </a:endParaRPr>
          </a:p>
        </p:txBody>
      </p:sp>
      <p:sp>
        <p:nvSpPr>
          <p:cNvPr id="1177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E961CB4-C4F6-40A4-AE65-C21BF7F67ACC}" type="slidenum">
              <a:rPr lang="en-US" altLang="en-US" smtClean="0"/>
              <a:pPr/>
              <a:t>11</a:t>
            </a:fld>
            <a:endParaRPr lang="en-US" altLang="en-US" dirty="0"/>
          </a:p>
        </p:txBody>
      </p:sp>
      <p:sp>
        <p:nvSpPr>
          <p:cNvPr id="117765"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Tree>
    <p:extLst>
      <p:ext uri="{BB962C8B-B14F-4D97-AF65-F5344CB8AC3E}">
        <p14:creationId xmlns:p14="http://schemas.microsoft.com/office/powerpoint/2010/main" val="33967494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err="1"/>
              <a:t>Presnapshot</a:t>
            </a:r>
            <a:r>
              <a:rPr lang="en-US" altLang="en-US" baseline="0" dirty="0"/>
              <a:t> reports reflect data loaded into Production. They should be run prior to the internal snapshot date.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Cambria" panose="020405030504060302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The </a:t>
            </a:r>
            <a:r>
              <a:rPr lang="en-US" altLang="en-US" baseline="0" dirty="0"/>
              <a:t>snapshot reports reflect data that was included in the internal snapshot.  They should be run when PIMS reopens, after the internal snapshot is taken.  </a:t>
            </a:r>
            <a:endParaRPr lang="en-US" b="1" dirty="0">
              <a:latin typeface="Cambria" panose="02040503050406030204" pitchFamily="18" charset="0"/>
            </a:endParaRPr>
          </a:p>
          <a:p>
            <a:endParaRPr lang="en-US" baseline="0" dirty="0"/>
          </a:p>
          <a:p>
            <a:r>
              <a:rPr lang="en-US" dirty="0"/>
              <a:t>Please reference the Elementary/Secondary Data collection calendar for prior year and current year dates to utilize when running any </a:t>
            </a:r>
            <a:r>
              <a:rPr lang="en-US" dirty="0" err="1"/>
              <a:t>Presnap</a:t>
            </a:r>
            <a:r>
              <a:rPr lang="en-US" dirty="0"/>
              <a:t> or Snapshot reports.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Cambria" panose="02040503050406030204" pitchFamily="18"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dirty="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9163" eaLnBrk="0" hangingPunct="0">
              <a:spcBef>
                <a:spcPct val="30000"/>
              </a:spcBef>
              <a:defRPr sz="1200">
                <a:solidFill>
                  <a:schemeClr val="tx1"/>
                </a:solidFill>
                <a:latin typeface="Calibri" pitchFamily="34" charset="0"/>
              </a:defRPr>
            </a:lvl1pPr>
            <a:lvl2pPr marL="742950" indent="-285750" defTabSz="919163" eaLnBrk="0" hangingPunct="0">
              <a:spcBef>
                <a:spcPct val="30000"/>
              </a:spcBef>
              <a:defRPr sz="1200">
                <a:solidFill>
                  <a:schemeClr val="tx1"/>
                </a:solidFill>
                <a:latin typeface="Calibri" pitchFamily="34" charset="0"/>
              </a:defRPr>
            </a:lvl2pPr>
            <a:lvl3pPr marL="1143000" indent="-228600" defTabSz="919163" eaLnBrk="0" hangingPunct="0">
              <a:spcBef>
                <a:spcPct val="30000"/>
              </a:spcBef>
              <a:defRPr sz="1200">
                <a:solidFill>
                  <a:schemeClr val="tx1"/>
                </a:solidFill>
                <a:latin typeface="Calibri" pitchFamily="34" charset="0"/>
              </a:defRPr>
            </a:lvl3pPr>
            <a:lvl4pPr marL="1600200" indent="-228600" defTabSz="919163" eaLnBrk="0" hangingPunct="0">
              <a:spcBef>
                <a:spcPct val="30000"/>
              </a:spcBef>
              <a:defRPr sz="1200">
                <a:solidFill>
                  <a:schemeClr val="tx1"/>
                </a:solidFill>
                <a:latin typeface="Calibri" pitchFamily="34" charset="0"/>
              </a:defRPr>
            </a:lvl4pPr>
            <a:lvl5pPr marL="2057400" indent="-228600" defTabSz="919163" eaLnBrk="0" hangingPunct="0">
              <a:spcBef>
                <a:spcPct val="30000"/>
              </a:spcBef>
              <a:defRPr sz="1200">
                <a:solidFill>
                  <a:schemeClr val="tx1"/>
                </a:solidFill>
                <a:latin typeface="Calibri" pitchFamily="34" charset="0"/>
              </a:defRPr>
            </a:lvl5pPr>
            <a:lvl6pPr marL="2514600" indent="-228600" defTabSz="919163" eaLnBrk="0" fontAlgn="base" hangingPunct="0">
              <a:spcBef>
                <a:spcPct val="30000"/>
              </a:spcBef>
              <a:spcAft>
                <a:spcPct val="0"/>
              </a:spcAft>
              <a:defRPr sz="1200">
                <a:solidFill>
                  <a:schemeClr val="tx1"/>
                </a:solidFill>
                <a:latin typeface="Calibri" pitchFamily="34" charset="0"/>
              </a:defRPr>
            </a:lvl6pPr>
            <a:lvl7pPr marL="2971800" indent="-228600" defTabSz="919163" eaLnBrk="0" fontAlgn="base" hangingPunct="0">
              <a:spcBef>
                <a:spcPct val="30000"/>
              </a:spcBef>
              <a:spcAft>
                <a:spcPct val="0"/>
              </a:spcAft>
              <a:defRPr sz="1200">
                <a:solidFill>
                  <a:schemeClr val="tx1"/>
                </a:solidFill>
                <a:latin typeface="Calibri" pitchFamily="34" charset="0"/>
              </a:defRPr>
            </a:lvl7pPr>
            <a:lvl8pPr marL="3429000" indent="-228600" defTabSz="919163" eaLnBrk="0" fontAlgn="base" hangingPunct="0">
              <a:spcBef>
                <a:spcPct val="30000"/>
              </a:spcBef>
              <a:spcAft>
                <a:spcPct val="0"/>
              </a:spcAft>
              <a:defRPr sz="1200">
                <a:solidFill>
                  <a:schemeClr val="tx1"/>
                </a:solidFill>
                <a:latin typeface="Calibri" pitchFamily="34" charset="0"/>
              </a:defRPr>
            </a:lvl8pPr>
            <a:lvl9pPr marL="3886200" indent="-228600" defTabSz="9191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5BDEFAC-7856-41EC-A265-154875D9A827}" type="slidenum">
              <a:rPr lang="en-US" altLang="en-US" smtClean="0">
                <a:latin typeface="Arial" charset="0"/>
              </a:rPr>
              <a:pPr eaLnBrk="1" hangingPunct="1">
                <a:spcBef>
                  <a:spcPct val="0"/>
                </a:spcBef>
              </a:pPr>
              <a:t>12</a:t>
            </a:fld>
            <a:endParaRPr lang="en-US" altLang="en-US" dirty="0">
              <a:latin typeface="Arial" charset="0"/>
            </a:endParaRPr>
          </a:p>
        </p:txBody>
      </p:sp>
      <p:sp>
        <p:nvSpPr>
          <p:cNvPr id="37893"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endParaRPr lang="en-US" altLang="en-US" dirty="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a:t>
            </a:r>
            <a:r>
              <a:rPr lang="en-US" baseline="0" dirty="0"/>
              <a:t> are a few resources we would like to point out to you. On PAR’s webpage (of the PDE website), you can find information on Chapter 4: Academic Standards, PA’s ESEA flexibility waiver, the Attribution Map and trainings. There is a link to the Future Ready PA Index website, which contains LEA data that PDE uses to report federal accountability. Lastly, the PIMS webpage is listed. The PIMS calendar, Assessment How-To guide, and the PIMS Manuals can be downloaded from this website. </a:t>
            </a:r>
            <a:endParaRPr lang="en-US"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13</a:t>
            </a:fld>
            <a:endParaRPr lang="en-US" dirty="0"/>
          </a:p>
        </p:txBody>
      </p:sp>
    </p:spTree>
    <p:extLst>
      <p:ext uri="{BB962C8B-B14F-4D97-AF65-F5344CB8AC3E}">
        <p14:creationId xmlns:p14="http://schemas.microsoft.com/office/powerpoint/2010/main" val="33319144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a:t>
            </a:r>
            <a:r>
              <a:rPr lang="en-US" baseline="0" dirty="0"/>
              <a:t> list of contacts are provided if you have questions or need clarification. </a:t>
            </a:r>
          </a:p>
          <a:p>
            <a:endParaRPr lang="en-US" baseline="0" dirty="0"/>
          </a:p>
          <a:p>
            <a:pPr lvl="0"/>
            <a:r>
              <a:rPr lang="en-US" dirty="0">
                <a:latin typeface="Cambria" panose="02040503050406030204" pitchFamily="18" charset="0"/>
              </a:rPr>
              <a:t>The Division of Assessment and Accountability can be reached at </a:t>
            </a:r>
            <a:r>
              <a:rPr lang="en-US" dirty="0">
                <a:latin typeface="Cambria" panose="02040503050406030204" pitchFamily="18" charset="0"/>
                <a:hlinkClick r:id="rId3"/>
              </a:rPr>
              <a:t>Ra-pas@pa.gov</a:t>
            </a:r>
            <a:endParaRPr lang="en-US" dirty="0">
              <a:latin typeface="Cambria" panose="02040503050406030204" pitchFamily="18" charset="0"/>
            </a:endParaRPr>
          </a:p>
          <a:p>
            <a:endParaRPr lang="en-US" baseline="0" dirty="0"/>
          </a:p>
          <a:p>
            <a:pPr lvl="0"/>
            <a:r>
              <a:rPr lang="en-US" dirty="0">
                <a:latin typeface="Cambria" panose="02040503050406030204" pitchFamily="18" charset="0"/>
              </a:rPr>
              <a:t>Please call 800-661-2423 to get assistance from the PIMS Application Support Desk.</a:t>
            </a:r>
            <a:endParaRPr lang="en-US" baseline="0" dirty="0"/>
          </a:p>
          <a:p>
            <a:pPr lvl="0"/>
            <a:endParaRPr lang="en-US" dirty="0">
              <a:latin typeface="Cambria" panose="02040503050406030204" pitchFamily="18" charset="0"/>
            </a:endParaRPr>
          </a:p>
          <a:p>
            <a:pPr lvl="0"/>
            <a:r>
              <a:rPr lang="en-US" dirty="0">
                <a:latin typeface="Cambria" panose="02040503050406030204" pitchFamily="18" charset="0"/>
              </a:rPr>
              <a:t>Lastly, the Office of Data Quality can be emailed at </a:t>
            </a:r>
            <a:r>
              <a:rPr lang="en-US" dirty="0">
                <a:latin typeface="Cambria" panose="02040503050406030204" pitchFamily="18" charset="0"/>
                <a:hlinkClick r:id="rId4"/>
              </a:rPr>
              <a:t>ra-DDQDataCollection@pa.gov</a:t>
            </a:r>
            <a:endParaRPr lang="en-US" dirty="0">
              <a:latin typeface="Cambria" panose="02040503050406030204" pitchFamily="18" charset="0"/>
            </a:endParaRPr>
          </a:p>
          <a:p>
            <a:endParaRPr lang="en-US" baseline="0" dirty="0"/>
          </a:p>
          <a:p>
            <a:r>
              <a:rPr lang="en-US" baseline="0" dirty="0"/>
              <a:t>Thank you for reviewing this webinar for Keystone Exams -</a:t>
            </a:r>
            <a:r>
              <a:rPr lang="en-US" baseline="0" dirty="0" err="1"/>
              <a:t>Precodes</a:t>
            </a:r>
            <a:r>
              <a:rPr lang="en-US" baseline="0" dirty="0"/>
              <a:t>. </a:t>
            </a:r>
            <a:endParaRPr lang="en-US" dirty="0"/>
          </a:p>
        </p:txBody>
      </p:sp>
      <p:sp>
        <p:nvSpPr>
          <p:cNvPr id="4" name="Slide Number Placeholder 3"/>
          <p:cNvSpPr>
            <a:spLocks noGrp="1"/>
          </p:cNvSpPr>
          <p:nvPr>
            <p:ph type="sldNum" sz="quarter" idx="10"/>
          </p:nvPr>
        </p:nvSpPr>
        <p:spPr/>
        <p:txBody>
          <a:bodyPr/>
          <a:lstStyle/>
          <a:p>
            <a:pPr>
              <a:defRPr/>
            </a:pPr>
            <a:fld id="{3D5D0980-09C5-4AFE-AC04-E50F64DD31F1}" type="slidenum">
              <a:rPr lang="en-US" smtClean="0"/>
              <a:pPr>
                <a:defRPr/>
              </a:pPr>
              <a:t>14</a:t>
            </a:fld>
            <a:endParaRPr lang="en-US" dirty="0"/>
          </a:p>
        </p:txBody>
      </p:sp>
    </p:spTree>
    <p:extLst>
      <p:ext uri="{BB962C8B-B14F-4D97-AF65-F5344CB8AC3E}">
        <p14:creationId xmlns:p14="http://schemas.microsoft.com/office/powerpoint/2010/main" val="39517010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15</a:t>
            </a:fld>
            <a:endParaRPr lang="en-US" dirty="0"/>
          </a:p>
        </p:txBody>
      </p:sp>
    </p:spTree>
    <p:extLst>
      <p:ext uri="{BB962C8B-B14F-4D97-AF65-F5344CB8AC3E}">
        <p14:creationId xmlns:p14="http://schemas.microsoft.com/office/powerpoint/2010/main" val="2427420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Who submits data to PIMS? </a:t>
            </a:r>
          </a:p>
          <a:p>
            <a:r>
              <a:rPr lang="en-US" dirty="0"/>
              <a:t>Any entity that teaches a</a:t>
            </a:r>
            <a:r>
              <a:rPr lang="en-US" baseline="0" dirty="0"/>
              <a:t> Keystone-related course, must assess the student in Algebra, Biology and/or Literature with an end-of-course Keystone exam(s). Keystone courses are designated by the LEA. Designating a course as a Keystone course is a local decision and not mandated by PDE. LEAs should look at the content standards for a Keystone course before designating the course to ensure that students have the requisite knowledge to demonstrate proficiency in the Keystone Exam(s). Students taking the Keystone Exam must be uploaded to PIMS on the student and enrollment templates.  Their enrollment must be inclusive of the internal snapshot date to be included in the data sent to the testing vendor.</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2</a:t>
            </a:fld>
            <a:endParaRPr lang="en-US" dirty="0"/>
          </a:p>
        </p:txBody>
      </p:sp>
    </p:spTree>
    <p:extLst>
      <p:ext uri="{BB962C8B-B14F-4D97-AF65-F5344CB8AC3E}">
        <p14:creationId xmlns:p14="http://schemas.microsoft.com/office/powerpoint/2010/main" val="1439810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Who should test?</a:t>
            </a:r>
          </a:p>
          <a:p>
            <a:endParaRPr lang="en-US" alt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States</a:t>
            </a:r>
            <a:r>
              <a:rPr lang="en-US" altLang="en-US" baseline="0" dirty="0"/>
              <a:t> must comply with the federal requirement that all students must test at least once in high school </a:t>
            </a:r>
            <a:r>
              <a:rPr lang="en-US" sz="1200" b="1" dirty="0">
                <a:highlight>
                  <a:srgbClr val="FFFF00"/>
                </a:highlight>
                <a:latin typeface="Cambria" panose="02040503050406030204" pitchFamily="18" charset="0"/>
              </a:rPr>
              <a:t>in all three Keystone Exams</a:t>
            </a:r>
            <a:r>
              <a:rPr lang="en-US" altLang="en-US" baseline="0" dirty="0"/>
              <a:t>. Students can take and test in a Keystone Exam anytime from grades 3-12.   Regardless of when or where the student takes the Keystone exam, the students’ scores are not attributed until grade 11 for accountability. </a:t>
            </a:r>
          </a:p>
          <a:p>
            <a:endParaRPr lang="en-US" altLang="en-US"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LEAs identify the courses that meet the state standards for the Keystone Exams called a ‘trigger course’. This is a local decision. If a student takes the Keystone course identified by the LEA, the student must take the subject-specific Keystone Exam. </a:t>
            </a:r>
            <a:r>
              <a:rPr lang="en-US" sz="1200" dirty="0">
                <a:latin typeface="Cambria" panose="02040503050406030204" pitchFamily="18" charset="0"/>
                <a:ea typeface="Verdana" pitchFamily="34" charset="0"/>
                <a:cs typeface="Arial" panose="020B0604020202020204" pitchFamily="34" charset="0"/>
              </a:rPr>
              <a:t>The student does not have to complete the course in order to take the Keystone Exam </a:t>
            </a:r>
            <a:r>
              <a:rPr lang="en-US" sz="1200" b="1" dirty="0">
                <a:latin typeface="Cambria" panose="02040503050406030204" pitchFamily="18" charset="0"/>
                <a:ea typeface="Verdana" pitchFamily="34" charset="0"/>
                <a:cs typeface="Arial" panose="020B0604020202020204" pitchFamily="34" charset="0"/>
              </a:rPr>
              <a:t>if the student scored Advanced on the previous year’s subject-specific PSSA</a:t>
            </a:r>
            <a:r>
              <a:rPr lang="en-US" sz="1200" dirty="0">
                <a:latin typeface="Cambria" panose="02040503050406030204" pitchFamily="18" charset="0"/>
                <a:ea typeface="Verdana" pitchFamily="34" charset="0"/>
                <a:cs typeface="Arial" panose="020B0604020202020204" pitchFamily="34" charset="0"/>
              </a:rPr>
              <a:t>. If the student is near the end of the Keystone course, the student should take the Keystone Exam. </a:t>
            </a:r>
          </a:p>
          <a:p>
            <a:endParaRPr lang="en-US" altLang="en-US" baseline="0" dirty="0"/>
          </a:p>
          <a:p>
            <a:r>
              <a:rPr lang="en-US" altLang="en-US" baseline="0" dirty="0"/>
              <a:t>Students are required to score Proficient or Advanced in Algebra 1, Biology and Literature by spring of grade 11. Act 158 High School Graduation) states that demonstrating proficiency in these three Keystone Exams will be one of the Pathways to meet graduation requirement beginning with the class of </a:t>
            </a:r>
            <a:r>
              <a:rPr lang="en-US" altLang="en-US" b="1" baseline="0" dirty="0">
                <a:highlight>
                  <a:srgbClr val="FFFF00"/>
                </a:highlight>
              </a:rPr>
              <a:t>2021-</a:t>
            </a:r>
            <a:r>
              <a:rPr lang="en-US" altLang="en-US" baseline="0" dirty="0"/>
              <a:t>2022. </a:t>
            </a:r>
            <a:endParaRPr lang="en-US" altLang="en-US" dirty="0"/>
          </a:p>
        </p:txBody>
      </p:sp>
      <p:sp>
        <p:nvSpPr>
          <p:cNvPr id="1095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013C4DB-0EBA-4818-96CA-4C4A896ACD6F}" type="slidenum">
              <a:rPr lang="en-US" altLang="en-US" smtClean="0"/>
              <a:pPr/>
              <a:t>3</a:t>
            </a:fld>
            <a:endParaRPr lang="en-US" altLang="en-US" dirty="0"/>
          </a:p>
        </p:txBody>
      </p:sp>
      <p:sp>
        <p:nvSpPr>
          <p:cNvPr id="109573"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Tree>
    <p:extLst>
      <p:ext uri="{BB962C8B-B14F-4D97-AF65-F5344CB8AC3E}">
        <p14:creationId xmlns:p14="http://schemas.microsoft.com/office/powerpoint/2010/main" val="20835781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There are two templates (Student and School Enrollment) that need to be updated and uploaded in Collection Window 6 to make sure that the data passes the Data Quality Engine Rules. </a:t>
            </a:r>
            <a:r>
              <a:rPr lang="en-US" altLang="en-US" dirty="0"/>
              <a:t>In</a:t>
            </a:r>
            <a:r>
              <a:rPr lang="en-US" altLang="en-US" baseline="0" dirty="0"/>
              <a:t> order to submit the correct data, PIMS Administrators must first identify the students who are taking the Keystone Exams and upload them for this internal snapshot.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baseline="0" dirty="0"/>
          </a:p>
          <a:p>
            <a:r>
              <a:rPr lang="en-US" altLang="en-US" baseline="0" dirty="0"/>
              <a:t>These students should be coded with valid value of ‘Y’, ‘N’ or ‘O’ for the specific Keystone testing window., Field 214 is utilized for Winter Keystone assessments, Field 215 is utilized for Spring Keystone assessments, and Field 216 is utilized for Summer Keystone assessments. These fields are used to send data to the testing vendor so that LEAs can set up test sessions and receive </a:t>
            </a:r>
            <a:r>
              <a:rPr lang="en-US" altLang="en-US" baseline="0" dirty="0" err="1"/>
              <a:t>precode</a:t>
            </a:r>
            <a:r>
              <a:rPr lang="en-US" altLang="en-US" baseline="0" dirty="0"/>
              <a:t> labels.  </a:t>
            </a:r>
          </a:p>
          <a:p>
            <a:endParaRPr lang="en-US" alt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It’s important that PIMS Administrators verify that data has been successfully uploaded by running the pre-snapshot verification reports.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Final data must be uploaded by noon </a:t>
            </a:r>
            <a:r>
              <a:rPr lang="en-US" altLang="en-US" baseline="0" dirty="0">
                <a:highlight>
                  <a:srgbClr val="FFFF00"/>
                </a:highlight>
              </a:rPr>
              <a:t>on the deadline on the Elementary and Secondary Data Collection Calendar listed on the PIMS website</a:t>
            </a:r>
            <a:r>
              <a:rPr lang="en-US" altLang="en-US" baseline="0" dirty="0"/>
              <a:t>. Please note that data cannot be corrected after the internal snapshot deadline. </a:t>
            </a:r>
            <a:endParaRPr lang="en-US" altLang="en-US" dirty="0"/>
          </a:p>
          <a:p>
            <a:endParaRPr lang="en-US" altLang="en-US" baseline="0" dirty="0"/>
          </a:p>
          <a:p>
            <a:endParaRPr lang="en-US" altLang="en-US" baseline="0" dirty="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0139" indent="-284668" eaLnBrk="0" hangingPunct="0">
              <a:spcBef>
                <a:spcPct val="30000"/>
              </a:spcBef>
              <a:defRPr sz="1200">
                <a:solidFill>
                  <a:schemeClr val="tx1"/>
                </a:solidFill>
                <a:latin typeface="Calibri" pitchFamily="34" charset="0"/>
              </a:defRPr>
            </a:lvl2pPr>
            <a:lvl3pPr marL="1138675" indent="-227735" eaLnBrk="0" hangingPunct="0">
              <a:spcBef>
                <a:spcPct val="30000"/>
              </a:spcBef>
              <a:defRPr sz="1200">
                <a:solidFill>
                  <a:schemeClr val="tx1"/>
                </a:solidFill>
                <a:latin typeface="Calibri" pitchFamily="34" charset="0"/>
              </a:defRPr>
            </a:lvl3pPr>
            <a:lvl4pPr marL="1594144" indent="-227735" eaLnBrk="0" hangingPunct="0">
              <a:spcBef>
                <a:spcPct val="30000"/>
              </a:spcBef>
              <a:defRPr sz="1200">
                <a:solidFill>
                  <a:schemeClr val="tx1"/>
                </a:solidFill>
                <a:latin typeface="Calibri" pitchFamily="34" charset="0"/>
              </a:defRPr>
            </a:lvl4pPr>
            <a:lvl5pPr marL="2049615" indent="-227735" eaLnBrk="0" hangingPunct="0">
              <a:spcBef>
                <a:spcPct val="30000"/>
              </a:spcBef>
              <a:defRPr sz="1200">
                <a:solidFill>
                  <a:schemeClr val="tx1"/>
                </a:solidFill>
                <a:latin typeface="Calibri" pitchFamily="34" charset="0"/>
              </a:defRPr>
            </a:lvl5pPr>
            <a:lvl6pPr marL="2505084" indent="-227735" eaLnBrk="0" fontAlgn="base" hangingPunct="0">
              <a:spcBef>
                <a:spcPct val="30000"/>
              </a:spcBef>
              <a:spcAft>
                <a:spcPct val="0"/>
              </a:spcAft>
              <a:defRPr sz="1200">
                <a:solidFill>
                  <a:schemeClr val="tx1"/>
                </a:solidFill>
                <a:latin typeface="Calibri" pitchFamily="34" charset="0"/>
              </a:defRPr>
            </a:lvl6pPr>
            <a:lvl7pPr marL="2960554" indent="-227735" eaLnBrk="0" fontAlgn="base" hangingPunct="0">
              <a:spcBef>
                <a:spcPct val="30000"/>
              </a:spcBef>
              <a:spcAft>
                <a:spcPct val="0"/>
              </a:spcAft>
              <a:defRPr sz="1200">
                <a:solidFill>
                  <a:schemeClr val="tx1"/>
                </a:solidFill>
                <a:latin typeface="Calibri" pitchFamily="34" charset="0"/>
              </a:defRPr>
            </a:lvl7pPr>
            <a:lvl8pPr marL="3416024" indent="-227735" eaLnBrk="0" fontAlgn="base" hangingPunct="0">
              <a:spcBef>
                <a:spcPct val="30000"/>
              </a:spcBef>
              <a:spcAft>
                <a:spcPct val="0"/>
              </a:spcAft>
              <a:defRPr sz="1200">
                <a:solidFill>
                  <a:schemeClr val="tx1"/>
                </a:solidFill>
                <a:latin typeface="Calibri" pitchFamily="34" charset="0"/>
              </a:defRPr>
            </a:lvl8pPr>
            <a:lvl9pPr marL="3871494" indent="-22773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EC091D0-2E42-4715-AEB0-BB211CAAA3E9}" type="slidenum">
              <a:rPr lang="en-US" altLang="en-US" smtClean="0">
                <a:latin typeface="Arial" charset="0"/>
              </a:rPr>
              <a:pPr eaLnBrk="1" hangingPunct="1">
                <a:spcBef>
                  <a:spcPct val="0"/>
                </a:spcBef>
              </a:pPr>
              <a:t>4</a:t>
            </a:fld>
            <a:endParaRPr lang="en-US" altLang="en-US" dirty="0">
              <a:latin typeface="Arial" charset="0"/>
            </a:endParaRPr>
          </a:p>
        </p:txBody>
      </p:sp>
    </p:spTree>
    <p:extLst>
      <p:ext uri="{BB962C8B-B14F-4D97-AF65-F5344CB8AC3E}">
        <p14:creationId xmlns:p14="http://schemas.microsoft.com/office/powerpoint/2010/main" val="3894521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aseline="0" dirty="0"/>
              <a:t>This is an overview of the PIMS process for the internal snapshot. The deadline for the Precode for Keystone Exams is noon on the internal snapshot date.  All internal snapshot dates are listed in the Elementary and Secondary Data Collection calendar located on the PIMS website.  In the first of three blocks, the graphic begins with PDE sending communication to LEAs reminding them of the internal snapshots. Next, LEAs upload the student and school enrollment templates to PIMS.  The LEAs then run the pre-snapshot reports to verify accuracy of the data submitted.  Since there is no correction window, this should all occur BEFORE the internal snapshot date. After the deadline, PIMS locks down temporarily to take the internal snapshot and generate the data file that will be sent to the testing vendor.  There can be no corrections made after this time.  Once PIMS re-opens, LEAs can run their snapshot reports and Accuracy Certification Statement.</a:t>
            </a:r>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0139" indent="-284668" eaLnBrk="0" hangingPunct="0">
              <a:spcBef>
                <a:spcPct val="30000"/>
              </a:spcBef>
              <a:defRPr sz="1200">
                <a:solidFill>
                  <a:schemeClr val="tx1"/>
                </a:solidFill>
                <a:latin typeface="Calibri" pitchFamily="34" charset="0"/>
              </a:defRPr>
            </a:lvl2pPr>
            <a:lvl3pPr marL="1138675" indent="-227735" eaLnBrk="0" hangingPunct="0">
              <a:spcBef>
                <a:spcPct val="30000"/>
              </a:spcBef>
              <a:defRPr sz="1200">
                <a:solidFill>
                  <a:schemeClr val="tx1"/>
                </a:solidFill>
                <a:latin typeface="Calibri" pitchFamily="34" charset="0"/>
              </a:defRPr>
            </a:lvl3pPr>
            <a:lvl4pPr marL="1594144" indent="-227735" eaLnBrk="0" hangingPunct="0">
              <a:spcBef>
                <a:spcPct val="30000"/>
              </a:spcBef>
              <a:defRPr sz="1200">
                <a:solidFill>
                  <a:schemeClr val="tx1"/>
                </a:solidFill>
                <a:latin typeface="Calibri" pitchFamily="34" charset="0"/>
              </a:defRPr>
            </a:lvl4pPr>
            <a:lvl5pPr marL="2049615" indent="-227735" eaLnBrk="0" hangingPunct="0">
              <a:spcBef>
                <a:spcPct val="30000"/>
              </a:spcBef>
              <a:defRPr sz="1200">
                <a:solidFill>
                  <a:schemeClr val="tx1"/>
                </a:solidFill>
                <a:latin typeface="Calibri" pitchFamily="34" charset="0"/>
              </a:defRPr>
            </a:lvl5pPr>
            <a:lvl6pPr marL="2505084" indent="-227735" eaLnBrk="0" fontAlgn="base" hangingPunct="0">
              <a:spcBef>
                <a:spcPct val="30000"/>
              </a:spcBef>
              <a:spcAft>
                <a:spcPct val="0"/>
              </a:spcAft>
              <a:defRPr sz="1200">
                <a:solidFill>
                  <a:schemeClr val="tx1"/>
                </a:solidFill>
                <a:latin typeface="Calibri" pitchFamily="34" charset="0"/>
              </a:defRPr>
            </a:lvl6pPr>
            <a:lvl7pPr marL="2960554" indent="-227735" eaLnBrk="0" fontAlgn="base" hangingPunct="0">
              <a:spcBef>
                <a:spcPct val="30000"/>
              </a:spcBef>
              <a:spcAft>
                <a:spcPct val="0"/>
              </a:spcAft>
              <a:defRPr sz="1200">
                <a:solidFill>
                  <a:schemeClr val="tx1"/>
                </a:solidFill>
                <a:latin typeface="Calibri" pitchFamily="34" charset="0"/>
              </a:defRPr>
            </a:lvl7pPr>
            <a:lvl8pPr marL="3416024" indent="-227735" eaLnBrk="0" fontAlgn="base" hangingPunct="0">
              <a:spcBef>
                <a:spcPct val="30000"/>
              </a:spcBef>
              <a:spcAft>
                <a:spcPct val="0"/>
              </a:spcAft>
              <a:defRPr sz="1200">
                <a:solidFill>
                  <a:schemeClr val="tx1"/>
                </a:solidFill>
                <a:latin typeface="Calibri" pitchFamily="34" charset="0"/>
              </a:defRPr>
            </a:lvl8pPr>
            <a:lvl9pPr marL="3871494" indent="-22773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EC091D0-2E42-4715-AEB0-BB211CAAA3E9}" type="slidenum">
              <a:rPr lang="en-US" altLang="en-US" smtClean="0">
                <a:latin typeface="Arial" charset="0"/>
              </a:rPr>
              <a:pPr eaLnBrk="1" hangingPunct="1">
                <a:spcBef>
                  <a:spcPct val="0"/>
                </a:spcBef>
              </a:pPr>
              <a:t>5</a:t>
            </a:fld>
            <a:endParaRPr lang="en-US" altLang="en-US" dirty="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This is an overview of the details we will be discussing for the </a:t>
            </a:r>
            <a:r>
              <a:rPr lang="en-US" baseline="0" dirty="0" err="1"/>
              <a:t>Precode</a:t>
            </a:r>
            <a:r>
              <a:rPr lang="en-US" baseline="0" dirty="0"/>
              <a:t> Keystone Exams’ Internal Snapshot. </a:t>
            </a:r>
          </a:p>
          <a:p>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It begins with the student in the blue circle, which includes the student’s five matching criteria. It is very important that the </a:t>
            </a:r>
            <a:r>
              <a:rPr lang="en-US" b="1" baseline="0" dirty="0"/>
              <a:t>five matching criteria </a:t>
            </a:r>
            <a:r>
              <a:rPr lang="en-US" baseline="0" dirty="0"/>
              <a:t>are correct because that is how students are linked to test results later in the year, this is why there is so much emphasis on getting these fields right. The five match criteria are First Name, Last Name, Birth Date, </a:t>
            </a:r>
            <a:r>
              <a:rPr lang="en-US" baseline="0" dirty="0" err="1"/>
              <a:t>PAsecureID</a:t>
            </a:r>
            <a:r>
              <a:rPr lang="en-US" baseline="0" dirty="0"/>
              <a:t> and Grade.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Please make sure the student’s </a:t>
            </a:r>
            <a:r>
              <a:rPr lang="en-US" baseline="0" dirty="0" err="1"/>
              <a:t>PAsecureID</a:t>
            </a:r>
            <a:r>
              <a:rPr lang="en-US" baseline="0" dirty="0"/>
              <a:t> is unique to the student. Students with two IDs or two students sharing one ID have to be resolved. </a:t>
            </a:r>
            <a:r>
              <a:rPr lang="en-US" dirty="0"/>
              <a:t>Contact the</a:t>
            </a:r>
            <a:r>
              <a:rPr lang="en-US" baseline="0" dirty="0"/>
              <a:t> PIMS Application Support Desk for help with </a:t>
            </a:r>
            <a:r>
              <a:rPr lang="en-US" baseline="0" dirty="0" err="1"/>
              <a:t>PAsecureIDs</a:t>
            </a:r>
            <a:r>
              <a:rPr lang="en-US" baseline="0" dirty="0"/>
              <a: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The boxes include data about the student including the student’s demographics and school enrollment information</a:t>
            </a:r>
          </a:p>
          <a:p>
            <a:endParaRPr lang="en-US" baseline="0"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6</a:t>
            </a:fld>
            <a:endParaRPr lang="en-US" dirty="0"/>
          </a:p>
        </p:txBody>
      </p:sp>
    </p:spTree>
    <p:extLst>
      <p:ext uri="{BB962C8B-B14F-4D97-AF65-F5344CB8AC3E}">
        <p14:creationId xmlns:p14="http://schemas.microsoft.com/office/powerpoint/2010/main" val="35196555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sz="1200" baseline="0" dirty="0">
                <a:latin typeface="Cambria" panose="02040503050406030204" pitchFamily="18" charset="0"/>
              </a:rPr>
              <a:t>If there are any special characters other than numbers, dashes and apostrophes, it will cause a mismatch in the testing vendor’s system and the LEA will have to </a:t>
            </a:r>
            <a:r>
              <a:rPr lang="en-US" altLang="en-US" sz="1200" i="0" baseline="0" dirty="0">
                <a:latin typeface="Cambria" panose="02040503050406030204" pitchFamily="18" charset="0"/>
              </a:rPr>
              <a:t>manually match each student.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i="0" baseline="0" dirty="0">
              <a:latin typeface="Cambria" panose="02040503050406030204" pitchFamily="18"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Data from the School Enrollment template is used to determine the students who will be included in the internal snapshot. Please pay special attention to the accuracy of entry/withdrawal dates, codes, and grades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Note: Students must have and “E” or “R’ enrollment code prior to the internal snapshot date, and not be withdrawn prior to the snapshot to be included in the internal snapshot.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endParaRPr lang="en-US" baseline="0"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7</a:t>
            </a:fld>
            <a:endParaRPr lang="en-US" dirty="0"/>
          </a:p>
        </p:txBody>
      </p:sp>
    </p:spTree>
    <p:extLst>
      <p:ext uri="{BB962C8B-B14F-4D97-AF65-F5344CB8AC3E}">
        <p14:creationId xmlns:p14="http://schemas.microsoft.com/office/powerpoint/2010/main" val="4092224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kern="1200" dirty="0">
                <a:latin typeface="Cambria" panose="02040503050406030204" pitchFamily="18" charset="0"/>
              </a:rPr>
              <a:t>It is extremely important that you update the appropriate Keystone exam student template </a:t>
            </a:r>
            <a:r>
              <a:rPr lang="en-US" sz="2400" dirty="0">
                <a:latin typeface="Cambria" panose="02040503050406030204" pitchFamily="18" charset="0"/>
              </a:rPr>
              <a:t>Keystone Assessment codes fields:  Field 214 (Winter) , 215 (Spring) , and 216 (Summer):</a:t>
            </a:r>
          </a:p>
          <a:p>
            <a:pPr marL="1257300" lvl="2" indent="-342900">
              <a:buFont typeface="Arial" panose="020B0604020202020204" pitchFamily="34" charset="0"/>
              <a:buChar char="•"/>
            </a:pPr>
            <a:r>
              <a:rPr lang="en-US" sz="2400" dirty="0">
                <a:latin typeface="Cambria" panose="02040503050406030204" pitchFamily="18" charset="0"/>
              </a:rPr>
              <a:t>Enter ‘Y’ if student is taking the Keystone Exam(s) and needs a </a:t>
            </a:r>
            <a:r>
              <a:rPr lang="en-US" sz="2400" dirty="0" err="1">
                <a:latin typeface="Cambria" panose="02040503050406030204" pitchFamily="18" charset="0"/>
              </a:rPr>
              <a:t>precode</a:t>
            </a:r>
            <a:r>
              <a:rPr lang="en-US" sz="2400" dirty="0">
                <a:latin typeface="Cambria" panose="02040503050406030204" pitchFamily="18" charset="0"/>
              </a:rPr>
              <a:t> label</a:t>
            </a:r>
          </a:p>
          <a:p>
            <a:pPr marL="1257300" lvl="2" indent="-342900">
              <a:buFont typeface="Arial" panose="020B0604020202020204" pitchFamily="34" charset="0"/>
              <a:buChar char="•"/>
            </a:pPr>
            <a:r>
              <a:rPr lang="en-US" sz="2400" dirty="0">
                <a:solidFill>
                  <a:schemeClr val="tx1"/>
                </a:solidFill>
                <a:latin typeface="Cambria" panose="02040503050406030204" pitchFamily="18" charset="0"/>
                <a:ea typeface="Verdana" pitchFamily="34" charset="0"/>
                <a:cs typeface="Verdana" pitchFamily="34" charset="0"/>
              </a:rPr>
              <a:t>Enter ‘N’ if the student is not taking the Keystone Exam(s) and does not need a </a:t>
            </a:r>
            <a:r>
              <a:rPr lang="en-US" sz="2400" dirty="0" err="1">
                <a:solidFill>
                  <a:schemeClr val="tx1"/>
                </a:solidFill>
                <a:latin typeface="Cambria" panose="02040503050406030204" pitchFamily="18" charset="0"/>
                <a:ea typeface="Verdana" pitchFamily="34" charset="0"/>
                <a:cs typeface="Verdana" pitchFamily="34" charset="0"/>
              </a:rPr>
              <a:t>precode</a:t>
            </a:r>
            <a:r>
              <a:rPr lang="en-US" sz="2400" dirty="0">
                <a:solidFill>
                  <a:schemeClr val="tx1"/>
                </a:solidFill>
                <a:latin typeface="Cambria" panose="02040503050406030204" pitchFamily="18" charset="0"/>
                <a:ea typeface="Verdana" pitchFamily="34" charset="0"/>
                <a:cs typeface="Verdana" pitchFamily="34" charset="0"/>
              </a:rPr>
              <a:t> label</a:t>
            </a:r>
          </a:p>
          <a:p>
            <a:pPr marL="1257300" lvl="2" indent="-342900">
              <a:buFont typeface="Arial" panose="020B0604020202020204" pitchFamily="34" charset="0"/>
              <a:buChar char="•"/>
            </a:pPr>
            <a:r>
              <a:rPr lang="en-US" sz="2400" dirty="0">
                <a:solidFill>
                  <a:schemeClr val="tx1"/>
                </a:solidFill>
                <a:latin typeface="Cambria" panose="02040503050406030204" pitchFamily="18" charset="0"/>
                <a:ea typeface="Verdana" pitchFamily="34" charset="0"/>
                <a:cs typeface="Verdana" pitchFamily="34" charset="0"/>
              </a:rPr>
              <a:t>Enter ‘O’ for Online testers. These students will appear in the </a:t>
            </a:r>
            <a:r>
              <a:rPr lang="en-US" sz="2400" dirty="0" err="1">
                <a:solidFill>
                  <a:schemeClr val="tx1"/>
                </a:solidFill>
                <a:latin typeface="Cambria" panose="02040503050406030204" pitchFamily="18" charset="0"/>
                <a:ea typeface="Verdana" pitchFamily="34" charset="0"/>
                <a:cs typeface="Verdana" pitchFamily="34" charset="0"/>
              </a:rPr>
              <a:t>precode</a:t>
            </a:r>
            <a:r>
              <a:rPr lang="en-US" sz="2400" dirty="0">
                <a:solidFill>
                  <a:schemeClr val="tx1"/>
                </a:solidFill>
                <a:latin typeface="Cambria" panose="02040503050406030204" pitchFamily="18" charset="0"/>
                <a:ea typeface="Verdana" pitchFamily="34" charset="0"/>
                <a:cs typeface="Verdana" pitchFamily="34" charset="0"/>
              </a:rPr>
              <a:t> file to the testing vendor and can be added to test sessions.</a:t>
            </a:r>
          </a:p>
          <a:p>
            <a:pPr marL="914400" lvl="2" indent="0">
              <a:buFont typeface="Arial" panose="020B0604020202020204" pitchFamily="34" charset="0"/>
              <a:buNone/>
            </a:pPr>
            <a:endParaRPr lang="en-US" sz="1200" dirty="0">
              <a:solidFill>
                <a:schemeClr val="tx1"/>
              </a:solidFill>
              <a:latin typeface="Cambria" panose="02040503050406030204" pitchFamily="18" charset="0"/>
              <a:ea typeface="Verdana" pitchFamily="34" charset="0"/>
              <a:cs typeface="Verdana" pitchFamily="34" charset="0"/>
            </a:endParaRPr>
          </a:p>
          <a:p>
            <a:r>
              <a:rPr lang="en-US" altLang="en-US" sz="1000" dirty="0"/>
              <a:t>Special Case: The IU is responsible for the students in the IU classroom housed outside the IU even if that IU classroom is in a district building. </a:t>
            </a:r>
          </a:p>
          <a:p>
            <a:r>
              <a:rPr lang="en-US" altLang="en-US" sz="1000" dirty="0"/>
              <a:t>The IU classroom will use the labels sent to the IU.  </a:t>
            </a:r>
          </a:p>
          <a:p>
            <a:r>
              <a:rPr lang="en-US" altLang="en-US" sz="1000" dirty="0"/>
              <a:t>If there are no labels, the students booklets will have to be hand bubbled.  The IU classroom students should be bubbled with the AUN of the sending district of residence school. </a:t>
            </a:r>
          </a:p>
          <a:p>
            <a:pPr marL="171450" indent="-171450">
              <a:spcBef>
                <a:spcPts val="0"/>
              </a:spcBef>
              <a:buFont typeface="Arial" panose="020B0604020202020204" pitchFamily="34" charset="0"/>
              <a:buChar char="•"/>
            </a:pPr>
            <a:endParaRPr lang="en-US" sz="1000" dirty="0">
              <a:latin typeface="Cambria" panose="02040503050406030204" pitchFamily="18" charset="0"/>
            </a:endParaRP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8</a:t>
            </a:fld>
            <a:endParaRPr lang="en-US" dirty="0"/>
          </a:p>
        </p:txBody>
      </p:sp>
    </p:spTree>
    <p:extLst>
      <p:ext uri="{BB962C8B-B14F-4D97-AF65-F5344CB8AC3E}">
        <p14:creationId xmlns:p14="http://schemas.microsoft.com/office/powerpoint/2010/main" val="40922242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The </a:t>
            </a:r>
            <a:r>
              <a:rPr lang="en-US" b="1" baseline="0" dirty="0"/>
              <a:t>demographics </a:t>
            </a:r>
            <a:r>
              <a:rPr lang="en-US" baseline="0" dirty="0"/>
              <a:t>for students are embedded in precode labels. If the student cannot be matched using the five matching criteria, the student record has to be matched manually to their test record by the LEA.  Using student demographics can help LEAs identify unmatched students.  These subgroups will be listed in your reports for verification.  </a:t>
            </a:r>
          </a:p>
          <a:p>
            <a:endParaRPr lang="en-US" baseline="0" dirty="0"/>
          </a:p>
          <a:p>
            <a:pPr marL="0" indent="0">
              <a:buFont typeface="Arial" panose="020B0604020202020204" pitchFamily="34" charset="0"/>
              <a:buNone/>
              <a:defRPr/>
            </a:pPr>
            <a:r>
              <a:rPr lang="en-US" sz="1100" dirty="0">
                <a:latin typeface="Cambria" panose="02040503050406030204" pitchFamily="18" charset="0"/>
              </a:rPr>
              <a:t>We use State, LEA, and School Entry data fields to help identify Full Academic Year.  The date in these fields cannot be a future date and must be in logical order.  </a:t>
            </a:r>
            <a:r>
              <a:rPr lang="en-US" baseline="0" dirty="0"/>
              <a:t>For more information on these fields please see PIMS Manual Volume 1.  </a:t>
            </a:r>
          </a:p>
          <a:p>
            <a:endParaRPr lang="en-US" baseline="0" dirty="0"/>
          </a:p>
          <a:p>
            <a:pPr marL="0" indent="0">
              <a:buFont typeface="Arial" panose="020B0604020202020204" pitchFamily="34" charset="0"/>
              <a:buNone/>
            </a:pPr>
            <a:r>
              <a:rPr lang="en-US" sz="1100" dirty="0">
                <a:latin typeface="Cambria" panose="02040503050406030204" pitchFamily="18" charset="0"/>
              </a:rPr>
              <a:t>The following fields will be utilized during attribution.  Please review them for accuracy.</a:t>
            </a:r>
          </a:p>
          <a:p>
            <a:pPr marL="0" indent="0">
              <a:buFont typeface="Arial" panose="020B0604020202020204" pitchFamily="34" charset="0"/>
              <a:buNone/>
            </a:pPr>
            <a:r>
              <a:rPr lang="en-US" sz="1100" dirty="0">
                <a:latin typeface="Cambria" panose="02040503050406030204" pitchFamily="18" charset="0"/>
              </a:rPr>
              <a:t>Field 117 – District Code of Residence (Appendix N of the PIMS Manual Volume 2)</a:t>
            </a:r>
          </a:p>
          <a:p>
            <a:pPr marL="0" lvl="2" indent="0">
              <a:buFont typeface="Arial" panose="020B0604020202020204" pitchFamily="34" charset="0"/>
              <a:buNone/>
            </a:pPr>
            <a:r>
              <a:rPr lang="en-US" sz="1100" dirty="0">
                <a:latin typeface="Cambria" panose="02040503050406030204" pitchFamily="18" charset="0"/>
              </a:rPr>
              <a:t>Field 165 – Location Code of Residence is also utilized during attribution. </a:t>
            </a:r>
          </a:p>
          <a:p>
            <a:endParaRPr lang="en-US" baseline="0"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9</a:t>
            </a:fld>
            <a:endParaRPr lang="en-US" dirty="0"/>
          </a:p>
        </p:txBody>
      </p:sp>
    </p:spTree>
    <p:extLst>
      <p:ext uri="{BB962C8B-B14F-4D97-AF65-F5344CB8AC3E}">
        <p14:creationId xmlns:p14="http://schemas.microsoft.com/office/powerpoint/2010/main" val="40922242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06D723B-AED9-45E8-A186-A622E988EED4}" type="slidenum">
              <a:rPr lang="en-US"/>
              <a:pPr>
                <a:defRPr/>
              </a:pPr>
              <a:t>‹#›</a:t>
            </a:fld>
            <a:endParaRPr lang="en-US" dirty="0"/>
          </a:p>
        </p:txBody>
      </p:sp>
    </p:spTree>
    <p:extLst>
      <p:ext uri="{BB962C8B-B14F-4D97-AF65-F5344CB8AC3E}">
        <p14:creationId xmlns:p14="http://schemas.microsoft.com/office/powerpoint/2010/main" val="1941060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A8729F6-149C-4525-AD7F-1505B2C4D81E}" type="slidenum">
              <a:rPr lang="en-US"/>
              <a:pPr>
                <a:defRPr/>
              </a:pPr>
              <a:t>‹#›</a:t>
            </a:fld>
            <a:endParaRPr lang="en-US" dirty="0"/>
          </a:p>
        </p:txBody>
      </p:sp>
    </p:spTree>
    <p:extLst>
      <p:ext uri="{BB962C8B-B14F-4D97-AF65-F5344CB8AC3E}">
        <p14:creationId xmlns:p14="http://schemas.microsoft.com/office/powerpoint/2010/main" val="3325339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665CE0C-5FA5-4634-A0F4-F42B1D14E7B7}" type="slidenum">
              <a:rPr lang="en-US"/>
              <a:pPr>
                <a:defRPr/>
              </a:pPr>
              <a:t>‹#›</a:t>
            </a:fld>
            <a:endParaRPr lang="en-US" dirty="0"/>
          </a:p>
        </p:txBody>
      </p:sp>
    </p:spTree>
    <p:extLst>
      <p:ext uri="{BB962C8B-B14F-4D97-AF65-F5344CB8AC3E}">
        <p14:creationId xmlns:p14="http://schemas.microsoft.com/office/powerpoint/2010/main" val="2278570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06D723B-AED9-45E8-A186-A622E988EED4}" type="slidenum">
              <a:rPr lang="en-US" smtClean="0"/>
              <a:pPr>
                <a:defRPr/>
              </a:pPr>
              <a:t>‹#›</a:t>
            </a:fld>
            <a:endParaRPr lang="en-US" dirty="0"/>
          </a:p>
        </p:txBody>
      </p:sp>
    </p:spTree>
    <p:extLst>
      <p:ext uri="{BB962C8B-B14F-4D97-AF65-F5344CB8AC3E}">
        <p14:creationId xmlns:p14="http://schemas.microsoft.com/office/powerpoint/2010/main" val="3419955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EFB4D45-639A-49B8-889C-D3191CC7DF87}" type="slidenum">
              <a:rPr lang="en-US" smtClean="0"/>
              <a:pPr>
                <a:defRPr/>
              </a:pPr>
              <a:t>‹#›</a:t>
            </a:fld>
            <a:endParaRPr lang="en-US" dirty="0"/>
          </a:p>
        </p:txBody>
      </p:sp>
    </p:spTree>
    <p:extLst>
      <p:ext uri="{BB962C8B-B14F-4D97-AF65-F5344CB8AC3E}">
        <p14:creationId xmlns:p14="http://schemas.microsoft.com/office/powerpoint/2010/main" val="1753132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C7D1BCD-6256-4B70-BBFF-5832FC900356}" type="slidenum">
              <a:rPr lang="en-US" smtClean="0"/>
              <a:pPr>
                <a:defRPr/>
              </a:pPr>
              <a:t>‹#›</a:t>
            </a:fld>
            <a:endParaRPr lang="en-US" dirty="0"/>
          </a:p>
        </p:txBody>
      </p:sp>
    </p:spTree>
    <p:extLst>
      <p:ext uri="{BB962C8B-B14F-4D97-AF65-F5344CB8AC3E}">
        <p14:creationId xmlns:p14="http://schemas.microsoft.com/office/powerpoint/2010/main" val="24246180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E3271645-C24D-477B-9B3D-790EFF6D8207}" type="slidenum">
              <a:rPr lang="en-US" smtClean="0"/>
              <a:pPr>
                <a:defRPr/>
              </a:pPr>
              <a:t>‹#›</a:t>
            </a:fld>
            <a:endParaRPr lang="en-US" dirty="0"/>
          </a:p>
        </p:txBody>
      </p:sp>
    </p:spTree>
    <p:extLst>
      <p:ext uri="{BB962C8B-B14F-4D97-AF65-F5344CB8AC3E}">
        <p14:creationId xmlns:p14="http://schemas.microsoft.com/office/powerpoint/2010/main" val="22355887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54F8CEB1-75D3-4A30-981E-32016162B2EC}" type="slidenum">
              <a:rPr lang="en-US" smtClean="0"/>
              <a:pPr>
                <a:defRPr/>
              </a:pPr>
              <a:t>‹#›</a:t>
            </a:fld>
            <a:endParaRPr lang="en-US" dirty="0"/>
          </a:p>
        </p:txBody>
      </p:sp>
    </p:spTree>
    <p:extLst>
      <p:ext uri="{BB962C8B-B14F-4D97-AF65-F5344CB8AC3E}">
        <p14:creationId xmlns:p14="http://schemas.microsoft.com/office/powerpoint/2010/main" val="19465957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916A14A7-B8CB-434B-9498-A098E604D669}" type="slidenum">
              <a:rPr lang="en-US" smtClean="0"/>
              <a:pPr>
                <a:defRPr/>
              </a:pPr>
              <a:t>‹#›</a:t>
            </a:fld>
            <a:endParaRPr lang="en-US" dirty="0"/>
          </a:p>
        </p:txBody>
      </p:sp>
    </p:spTree>
    <p:extLst>
      <p:ext uri="{BB962C8B-B14F-4D97-AF65-F5344CB8AC3E}">
        <p14:creationId xmlns:p14="http://schemas.microsoft.com/office/powerpoint/2010/main" val="24771175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C1E265AC-7DDD-485E-BCA6-53AA3B9FEC87}" type="slidenum">
              <a:rPr lang="en-US" smtClean="0"/>
              <a:pPr>
                <a:defRPr/>
              </a:pPr>
              <a:t>‹#›</a:t>
            </a:fld>
            <a:endParaRPr lang="en-US" dirty="0"/>
          </a:p>
        </p:txBody>
      </p:sp>
    </p:spTree>
    <p:extLst>
      <p:ext uri="{BB962C8B-B14F-4D97-AF65-F5344CB8AC3E}">
        <p14:creationId xmlns:p14="http://schemas.microsoft.com/office/powerpoint/2010/main" val="20922631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3262F6A1-9372-4F12-B7F2-F8FF032CDCA8}" type="slidenum">
              <a:rPr lang="en-US" smtClean="0"/>
              <a:pPr>
                <a:defRPr/>
              </a:pPr>
              <a:t>‹#›</a:t>
            </a:fld>
            <a:endParaRPr lang="en-US" dirty="0"/>
          </a:p>
        </p:txBody>
      </p:sp>
    </p:spTree>
    <p:extLst>
      <p:ext uri="{BB962C8B-B14F-4D97-AF65-F5344CB8AC3E}">
        <p14:creationId xmlns:p14="http://schemas.microsoft.com/office/powerpoint/2010/main" val="738553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p:cNvSpPr>
            <a:spLocks noGrp="1"/>
          </p:cNvSpPr>
          <p:nvPr>
            <p:ph type="title"/>
          </p:nvPr>
        </p:nvSpPr>
        <p:spPr>
          <a:xfrm>
            <a:off x="457200" y="274638"/>
            <a:ext cx="8229600" cy="1143000"/>
          </a:xfrm>
        </p:spPr>
        <p:txBody>
          <a:bodyPr/>
          <a:lstStyle/>
          <a:p>
            <a:r>
              <a:rPr lang="en-US"/>
              <a:t>Click to edit Master 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EFB4D45-639A-49B8-889C-D3191CC7DF87}" type="slidenum">
              <a:rPr lang="en-US"/>
              <a:pPr>
                <a:defRPr/>
              </a:pPr>
              <a:t>‹#›</a:t>
            </a:fld>
            <a:endParaRPr lang="en-US" dirty="0"/>
          </a:p>
        </p:txBody>
      </p:sp>
    </p:spTree>
    <p:extLst>
      <p:ext uri="{BB962C8B-B14F-4D97-AF65-F5344CB8AC3E}">
        <p14:creationId xmlns:p14="http://schemas.microsoft.com/office/powerpoint/2010/main" val="855752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E5F6179-9DDB-486E-BD8F-4759A6871A05}" type="slidenum">
              <a:rPr lang="en-US" smtClean="0"/>
              <a:pPr>
                <a:defRPr/>
              </a:pPr>
              <a:t>‹#›</a:t>
            </a:fld>
            <a:endParaRPr lang="en-US" dirty="0"/>
          </a:p>
        </p:txBody>
      </p:sp>
    </p:spTree>
    <p:extLst>
      <p:ext uri="{BB962C8B-B14F-4D97-AF65-F5344CB8AC3E}">
        <p14:creationId xmlns:p14="http://schemas.microsoft.com/office/powerpoint/2010/main" val="34453045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A8729F6-149C-4525-AD7F-1505B2C4D81E}" type="slidenum">
              <a:rPr lang="en-US" smtClean="0"/>
              <a:pPr>
                <a:defRPr/>
              </a:pPr>
              <a:t>‹#›</a:t>
            </a:fld>
            <a:endParaRPr lang="en-US" dirty="0"/>
          </a:p>
        </p:txBody>
      </p:sp>
    </p:spTree>
    <p:extLst>
      <p:ext uri="{BB962C8B-B14F-4D97-AF65-F5344CB8AC3E}">
        <p14:creationId xmlns:p14="http://schemas.microsoft.com/office/powerpoint/2010/main" val="32186442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665CE0C-5FA5-4634-A0F4-F42B1D14E7B7}" type="slidenum">
              <a:rPr lang="en-US" smtClean="0"/>
              <a:pPr>
                <a:defRPr/>
              </a:pPr>
              <a:t>‹#›</a:t>
            </a:fld>
            <a:endParaRPr lang="en-US" dirty="0"/>
          </a:p>
        </p:txBody>
      </p:sp>
    </p:spTree>
    <p:extLst>
      <p:ext uri="{BB962C8B-B14F-4D97-AF65-F5344CB8AC3E}">
        <p14:creationId xmlns:p14="http://schemas.microsoft.com/office/powerpoint/2010/main" val="16764983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1676400"/>
            <a:ext cx="77724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r>
              <a:rPr lang="en-US" noProof="0" dirty="0"/>
              <a:t>Click icon to add table</a:t>
            </a:r>
          </a:p>
        </p:txBody>
      </p:sp>
    </p:spTree>
    <p:extLst>
      <p:ext uri="{BB962C8B-B14F-4D97-AF65-F5344CB8AC3E}">
        <p14:creationId xmlns:p14="http://schemas.microsoft.com/office/powerpoint/2010/main" val="3263612145"/>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59E1D4-F289-4EAC-966B-34A23BDD66DC}" type="datetimeFigureOut">
              <a:rPr lang="en-US" smtClean="0"/>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10709613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59E1D4-F289-4EAC-966B-34A23BDD66DC}" type="datetimeFigureOut">
              <a:rPr lang="en-US" smtClean="0"/>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37331786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59E1D4-F289-4EAC-966B-34A23BDD66DC}" type="datetimeFigureOut">
              <a:rPr lang="en-US" smtClean="0"/>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1411619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59E1D4-F289-4EAC-966B-34A23BDD66DC}" type="datetimeFigureOut">
              <a:rPr lang="en-US" smtClean="0"/>
              <a:t>10/1/2019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30410125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59E1D4-F289-4EAC-966B-34A23BDD66DC}" type="datetimeFigureOut">
              <a:rPr lang="en-US" smtClean="0"/>
              <a:t>10/1/2019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9619313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59E1D4-F289-4EAC-966B-34A23BDD66DC}" type="datetimeFigureOut">
              <a:rPr lang="en-US" smtClean="0"/>
              <a:t>10/1/2019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974897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C7D1BCD-6256-4B70-BBFF-5832FC900356}" type="slidenum">
              <a:rPr lang="en-US"/>
              <a:pPr>
                <a:defRPr/>
              </a:pPr>
              <a:t>‹#›</a:t>
            </a:fld>
            <a:endParaRPr lang="en-US" dirty="0"/>
          </a:p>
        </p:txBody>
      </p:sp>
    </p:spTree>
    <p:extLst>
      <p:ext uri="{BB962C8B-B14F-4D97-AF65-F5344CB8AC3E}">
        <p14:creationId xmlns:p14="http://schemas.microsoft.com/office/powerpoint/2010/main" val="41509056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59E1D4-F289-4EAC-966B-34A23BDD66DC}" type="datetimeFigureOut">
              <a:rPr lang="en-US" smtClean="0"/>
              <a:t>10/1/2019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28781980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59E1D4-F289-4EAC-966B-34A23BDD66DC}" type="datetimeFigureOut">
              <a:rPr lang="en-US" smtClean="0"/>
              <a:t>10/1/2019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26857018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59E1D4-F289-4EAC-966B-34A23BDD66DC}" type="datetimeFigureOut">
              <a:rPr lang="en-US" smtClean="0"/>
              <a:t>10/1/2019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40247401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59E1D4-F289-4EAC-966B-34A23BDD66DC}" type="datetimeFigureOut">
              <a:rPr lang="en-US" smtClean="0"/>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4077343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59E1D4-F289-4EAC-966B-34A23BDD66DC}" type="datetimeFigureOut">
              <a:rPr lang="en-US" smtClean="0"/>
              <a:t>10/1/2019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2571727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3271645-C24D-477B-9B3D-790EFF6D8207}" type="slidenum">
              <a:rPr lang="en-US"/>
              <a:pPr>
                <a:defRPr/>
              </a:pPr>
              <a:t>‹#›</a:t>
            </a:fld>
            <a:endParaRPr lang="en-US" dirty="0"/>
          </a:p>
        </p:txBody>
      </p:sp>
    </p:spTree>
    <p:extLst>
      <p:ext uri="{BB962C8B-B14F-4D97-AF65-F5344CB8AC3E}">
        <p14:creationId xmlns:p14="http://schemas.microsoft.com/office/powerpoint/2010/main" val="1189161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54F8CEB1-75D3-4A30-981E-32016162B2EC}" type="slidenum">
              <a:rPr lang="en-US"/>
              <a:pPr>
                <a:defRPr/>
              </a:pPr>
              <a:t>‹#›</a:t>
            </a:fld>
            <a:endParaRPr lang="en-US" dirty="0"/>
          </a:p>
        </p:txBody>
      </p:sp>
    </p:spTree>
    <p:extLst>
      <p:ext uri="{BB962C8B-B14F-4D97-AF65-F5344CB8AC3E}">
        <p14:creationId xmlns:p14="http://schemas.microsoft.com/office/powerpoint/2010/main" val="1067550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916A14A7-B8CB-434B-9498-A098E604D669}" type="slidenum">
              <a:rPr lang="en-US"/>
              <a:pPr>
                <a:defRPr/>
              </a:pPr>
              <a:t>‹#›</a:t>
            </a:fld>
            <a:endParaRPr lang="en-US" dirty="0"/>
          </a:p>
        </p:txBody>
      </p:sp>
    </p:spTree>
    <p:extLst>
      <p:ext uri="{BB962C8B-B14F-4D97-AF65-F5344CB8AC3E}">
        <p14:creationId xmlns:p14="http://schemas.microsoft.com/office/powerpoint/2010/main" val="1525822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C1E265AC-7DDD-485E-BCA6-53AA3B9FEC87}" type="slidenum">
              <a:rPr lang="en-US"/>
              <a:pPr>
                <a:defRPr/>
              </a:pPr>
              <a:t>‹#›</a:t>
            </a:fld>
            <a:endParaRPr lang="en-US" dirty="0"/>
          </a:p>
        </p:txBody>
      </p:sp>
    </p:spTree>
    <p:extLst>
      <p:ext uri="{BB962C8B-B14F-4D97-AF65-F5344CB8AC3E}">
        <p14:creationId xmlns:p14="http://schemas.microsoft.com/office/powerpoint/2010/main" val="1938222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262F6A1-9372-4F12-B7F2-F8FF032CDCA8}" type="slidenum">
              <a:rPr lang="en-US"/>
              <a:pPr>
                <a:defRPr/>
              </a:pPr>
              <a:t>‹#›</a:t>
            </a:fld>
            <a:endParaRPr lang="en-US" dirty="0"/>
          </a:p>
        </p:txBody>
      </p:sp>
    </p:spTree>
    <p:extLst>
      <p:ext uri="{BB962C8B-B14F-4D97-AF65-F5344CB8AC3E}">
        <p14:creationId xmlns:p14="http://schemas.microsoft.com/office/powerpoint/2010/main" val="897680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E5F6179-9DDB-486E-BD8F-4759A6871A05}" type="slidenum">
              <a:rPr lang="en-US"/>
              <a:pPr>
                <a:defRPr/>
              </a:pPr>
              <a:t>‹#›</a:t>
            </a:fld>
            <a:endParaRPr lang="en-US" dirty="0"/>
          </a:p>
        </p:txBody>
      </p:sp>
    </p:spTree>
    <p:extLst>
      <p:ext uri="{BB962C8B-B14F-4D97-AF65-F5344CB8AC3E}">
        <p14:creationId xmlns:p14="http://schemas.microsoft.com/office/powerpoint/2010/main" val="343310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63B80C2E-04A8-4E6C-895C-FB3BB6BD4BAA}" type="slidenum">
              <a:rPr lang="en-US"/>
              <a:pPr>
                <a:defRPr/>
              </a:pPr>
              <a:t>‹#›</a:t>
            </a:fld>
            <a:endParaRPr lang="en-US" dirty="0"/>
          </a:p>
        </p:txBody>
      </p:sp>
      <p:sp>
        <p:nvSpPr>
          <p:cNvPr id="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3B80C2E-04A8-4E6C-895C-FB3BB6BD4BAA}" type="slidenum">
              <a:rPr lang="en-US" smtClean="0"/>
              <a:pPr>
                <a:defRPr/>
              </a:pPr>
              <a:t>‹#›</a:t>
            </a:fld>
            <a:endParaRPr lang="en-US" dirty="0"/>
          </a:p>
        </p:txBody>
      </p:sp>
    </p:spTree>
    <p:extLst>
      <p:ext uri="{BB962C8B-B14F-4D97-AF65-F5344CB8AC3E}">
        <p14:creationId xmlns:p14="http://schemas.microsoft.com/office/powerpoint/2010/main" val="25230950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59E1D4-F289-4EAC-966B-34A23BDD66DC}" type="datetimeFigureOut">
              <a:rPr lang="en-US" smtClean="0"/>
              <a:t>10/1/2019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10D63E-D0EA-47B0-AF5B-45146CE78640}" type="slidenum">
              <a:rPr lang="en-US" smtClean="0"/>
              <a:t>‹#›</a:t>
            </a:fld>
            <a:endParaRPr lang="en-US" dirty="0"/>
          </a:p>
        </p:txBody>
      </p:sp>
    </p:spTree>
    <p:extLst>
      <p:ext uri="{BB962C8B-B14F-4D97-AF65-F5344CB8AC3E}">
        <p14:creationId xmlns:p14="http://schemas.microsoft.com/office/powerpoint/2010/main" val="282234586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www.pimsreports.state.pa.us/Cognos10/cgi-bin/cognosisapi.dll?b_action=xts.run&amp;m=portal/cc.xts&amp;m_folder=i62C36138F3184660AE8724CC6785A17A" TargetMode="External"/><Relationship Id="rId2" Type="http://schemas.openxmlformats.org/officeDocument/2006/relationships/notesSlide" Target="../notesSlides/notesSlide12.xml"/><Relationship Id="rId1" Type="http://schemas.openxmlformats.org/officeDocument/2006/relationships/slideLayout" Target="../slideLayouts/slideLayout18.xml"/><Relationship Id="rId6" Type="http://schemas.openxmlformats.org/officeDocument/2006/relationships/hyperlink" Target="https://www.pimsreports.state.pa.us/Cognos10/cgi-bin/cognosisapi.dll?b_action=xts.run&amp;m=portal/cc.xts&amp;m_folder=i4A1711D2248049E79B970B6408F5663B" TargetMode="External"/><Relationship Id="rId5" Type="http://schemas.openxmlformats.org/officeDocument/2006/relationships/hyperlink" Target="https://www.pimsreports.state.pa.us/Cognos10/cgi-bin/cognosisapi.dll?b_action=xts.run&amp;m=portal/cc.xts&amp;m_folder=i748BCD2543684A0483F4A0C7B090176C" TargetMode="Externa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education.pa.gov/DataAndReporting/PIMS" TargetMode="External"/><Relationship Id="rId2" Type="http://schemas.openxmlformats.org/officeDocument/2006/relationships/notesSlide" Target="../notesSlides/notesSlide13.xml"/><Relationship Id="rId1" Type="http://schemas.openxmlformats.org/officeDocument/2006/relationships/slideLayout" Target="../slideLayouts/slideLayout12.xml"/><Relationship Id="rId6" Type="http://schemas.openxmlformats.org/officeDocument/2006/relationships/hyperlink" Target="https://www.education.pa.gov/K-12/ESSA/FutureReady" TargetMode="External"/><Relationship Id="rId5" Type="http://schemas.openxmlformats.org/officeDocument/2006/relationships/hyperlink" Target="http://www.education.pa.gov/pas" TargetMode="Externa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image" Target="../media/image2.png"/><Relationship Id="rId7" Type="http://schemas.openxmlformats.org/officeDocument/2006/relationships/diagramQuickStyle" Target="../diagrams/quickStyle5.xml"/><Relationship Id="rId2" Type="http://schemas.openxmlformats.org/officeDocument/2006/relationships/notesSlide" Target="../notesSlides/notesSlide14.xml"/><Relationship Id="rId1" Type="http://schemas.openxmlformats.org/officeDocument/2006/relationships/slideLayout" Target="../slideLayouts/slideLayout12.xml"/><Relationship Id="rId6" Type="http://schemas.openxmlformats.org/officeDocument/2006/relationships/diagramLayout" Target="../diagrams/layout5.xml"/><Relationship Id="rId5" Type="http://schemas.openxmlformats.org/officeDocument/2006/relationships/diagramData" Target="../diagrams/data5.xml"/><Relationship Id="rId4" Type="http://schemas.openxmlformats.org/officeDocument/2006/relationships/image" Target="../media/image1.png"/><Relationship Id="rId9" Type="http://schemas.microsoft.com/office/2007/relationships/diagramDrawing" Target="../diagrams/drawing5.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2.xml"/><Relationship Id="rId5" Type="http://schemas.openxmlformats.org/officeDocument/2006/relationships/hyperlink" Target="http://www.education.pa.gov/"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png"/><Relationship Id="rId7" Type="http://schemas.openxmlformats.org/officeDocument/2006/relationships/diagramQuickStyle" Target="../diagrams/quickStyle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png"/><Relationship Id="rId9" Type="http://schemas.microsoft.com/office/2007/relationships/diagramDrawing" Target="../diagrams/drawing1.xml"/></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3.png"/><Relationship Id="rId7" Type="http://schemas.openxmlformats.org/officeDocument/2006/relationships/diagramQuickStyle" Target="../diagrams/quickStyle2.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4.png"/><Relationship Id="rId9" Type="http://schemas.microsoft.com/office/2007/relationships/diagramDrawing" Target="../diagrams/drawing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png"/><Relationship Id="rId7" Type="http://schemas.openxmlformats.org/officeDocument/2006/relationships/diagramColors" Target="../diagrams/colors3.xml"/><Relationship Id="rId2" Type="http://schemas.openxmlformats.org/officeDocument/2006/relationships/notesSlide" Target="../notesSlides/notesSlide5.xml"/><Relationship Id="rId1" Type="http://schemas.openxmlformats.org/officeDocument/2006/relationships/slideLayout" Target="../slideLayouts/slideLayout13.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 Id="rId9" Type="http://schemas.openxmlformats.org/officeDocument/2006/relationships/image" Target="../media/image1.png"/></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1.png"/><Relationship Id="rId7" Type="http://schemas.openxmlformats.org/officeDocument/2006/relationships/diagramQuickStyle" Target="../diagrams/quickStyle4.xml"/><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2.png"/><Relationship Id="rId9" Type="http://schemas.microsoft.com/office/2007/relationships/diagramDrawing" Target="../diagrams/drawing4.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a:extLs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itle 1" descr="Precodes for the&#10;Keystone Exams&#10;"/>
          <p:cNvSpPr txBox="1">
            <a:spLocks noGrp="1"/>
          </p:cNvSpPr>
          <p:nvPr>
            <p:ph type="title" idx="4294967295"/>
          </p:nvPr>
        </p:nvSpPr>
        <p:spPr bwMode="auto">
          <a:xfrm>
            <a:off x="1333500" y="1752600"/>
            <a:ext cx="6477000" cy="3352800"/>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4400" b="0" i="0" u="none" strike="noStrike" kern="1200" cap="none" spc="0" normalizeH="0" baseline="0" noProof="0" dirty="0" err="1">
                <a:ln>
                  <a:noFill/>
                </a:ln>
                <a:solidFill>
                  <a:schemeClr val="tx1"/>
                </a:solidFill>
                <a:effectLst/>
                <a:uLnTx/>
                <a:uFillTx/>
                <a:latin typeface="Cambria" panose="02040503050406030204" pitchFamily="18" charset="0"/>
                <a:ea typeface="Verdana" pitchFamily="34" charset="0"/>
                <a:cs typeface="Verdana" pitchFamily="34" charset="0"/>
              </a:rPr>
              <a:t>Precodes</a:t>
            </a:r>
            <a:r>
              <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 for the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4400" b="0" i="0" u="none" strike="noStrike" kern="1200" cap="none" spc="0" normalizeH="0" baseline="0" noProof="0">
                <a:ln>
                  <a:noFill/>
                </a:ln>
                <a:solidFill>
                  <a:schemeClr val="tx1"/>
                </a:solidFill>
                <a:effectLst/>
                <a:uLnTx/>
                <a:uFillTx/>
                <a:latin typeface="Cambria" panose="02040503050406030204" pitchFamily="18" charset="0"/>
                <a:ea typeface="Verdana" pitchFamily="34" charset="0"/>
                <a:cs typeface="Verdana" pitchFamily="34" charset="0"/>
              </a:rPr>
              <a:t>Keystone Exams</a:t>
            </a:r>
            <a:br>
              <a:rPr kumimoji="0" lang="en-US" altLang="en-US" sz="4400" b="0" i="0" u="none" strike="noStrike" kern="1200" cap="none" spc="0" normalizeH="0" baseline="0" noProof="0">
                <a:ln>
                  <a:noFill/>
                </a:ln>
                <a:solidFill>
                  <a:schemeClr val="tx1"/>
                </a:solidFill>
                <a:effectLst/>
                <a:uLnTx/>
                <a:uFillTx/>
                <a:latin typeface="Cambria" panose="02040503050406030204" pitchFamily="18" charset="0"/>
                <a:ea typeface="Verdana" pitchFamily="34" charset="0"/>
                <a:cs typeface="Verdana" pitchFamily="34" charset="0"/>
              </a:rPr>
            </a:br>
            <a:r>
              <a:rPr kumimoji="0" lang="en-US" altLang="en-US" sz="4400" b="0" i="0" u="none" strike="noStrike" kern="1200" cap="none" spc="0" normalizeH="0" baseline="0" noProof="0">
                <a:ln>
                  <a:noFill/>
                </a:ln>
                <a:solidFill>
                  <a:schemeClr val="tx1"/>
                </a:solidFill>
                <a:effectLst/>
                <a:uLnTx/>
                <a:uFillTx/>
                <a:latin typeface="Cambria" panose="02040503050406030204" pitchFamily="18" charset="0"/>
                <a:ea typeface="Verdana" pitchFamily="34" charset="0"/>
                <a:cs typeface="Verdana" pitchFamily="34" charset="0"/>
              </a:rPr>
              <a:t>Quick Tips</a:t>
            </a:r>
            <a:br>
              <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br>
            <a:endPar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endParaRPr>
          </a:p>
        </p:txBody>
      </p:sp>
      <p:pic>
        <p:nvPicPr>
          <p:cNvPr id="205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8"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9436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9" name="Slide Number Placeholder 1"/>
          <p:cNvSpPr>
            <a:spLocks noGrp="1"/>
          </p:cNvSpPr>
          <p:nvPr>
            <p:ph type="sldNum" sz="quarter" idx="12"/>
          </p:nvPr>
        </p:nvSpPr>
        <p:spPr>
          <a:xfrm>
            <a:off x="8458200" y="6473825"/>
            <a:ext cx="381000" cy="307975"/>
          </a:xfrm>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729B705C-FA49-4587-A37F-94128CD5B226}" type="slidenum">
              <a:rPr lang="en-US" altLang="en-US" sz="1400" smtClean="0"/>
              <a:pPr>
                <a:spcBef>
                  <a:spcPct val="0"/>
                </a:spcBef>
                <a:buFontTx/>
                <a:buNone/>
              </a:pPr>
              <a:t>10</a:t>
            </a:fld>
            <a:endParaRPr lang="en-US" altLang="en-US" sz="1400" dirty="0"/>
          </a:p>
        </p:txBody>
      </p:sp>
      <p:sp>
        <p:nvSpPr>
          <p:cNvPr id="7" name="TextBox 4"/>
          <p:cNvSpPr txBox="1">
            <a:spLocks noChangeArrowheads="1"/>
          </p:cNvSpPr>
          <p:nvPr/>
        </p:nvSpPr>
        <p:spPr bwMode="auto">
          <a:xfrm>
            <a:off x="457200" y="1143000"/>
            <a:ext cx="8229600" cy="1323439"/>
          </a:xfrm>
          <a:prstGeom prst="rect">
            <a:avLst/>
          </a:prstGeom>
          <a:noFill/>
          <a:ln>
            <a:noFill/>
          </a:ln>
        </p:spPr>
        <p:txBody>
          <a:bodyPr wrap="square">
            <a:spAutoFit/>
          </a:bodyPr>
          <a:lstStyle>
            <a:lvl1pPr>
              <a:defRPr sz="3200">
                <a:solidFill>
                  <a:schemeClr val="tx1"/>
                </a:solidFill>
                <a:latin typeface="Arial" charset="0"/>
              </a:defRPr>
            </a:lvl1pPr>
            <a:lvl2pPr marL="1200150" indent="-457200">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defRPr/>
            </a:pPr>
            <a:r>
              <a:rPr lang="en-US" sz="2000" u="sng" dirty="0">
                <a:latin typeface="Cambria" panose="02040503050406030204" pitchFamily="18" charset="0"/>
                <a:ea typeface="Verdana" pitchFamily="34" charset="0"/>
                <a:cs typeface="Arial" panose="020B0604020202020204" pitchFamily="34" charset="0"/>
              </a:rPr>
              <a:t>Business Rules</a:t>
            </a:r>
            <a:endParaRPr lang="en-US" sz="600" u="sng" dirty="0">
              <a:latin typeface="Cambria" panose="02040503050406030204" pitchFamily="18" charset="0"/>
              <a:ea typeface="Verdana" pitchFamily="34" charset="0"/>
              <a:cs typeface="Arial" panose="020B0604020202020204" pitchFamily="34" charset="0"/>
            </a:endParaRPr>
          </a:p>
          <a:p>
            <a:pPr eaLnBrk="1" hangingPunct="1">
              <a:defRPr/>
            </a:pPr>
            <a:r>
              <a:rPr lang="en-US" sz="2000" dirty="0">
                <a:latin typeface="Cambria" panose="02040503050406030204" pitchFamily="18" charset="0"/>
                <a:ea typeface="Verdana" pitchFamily="34" charset="0"/>
                <a:cs typeface="Arial" panose="020B0604020202020204" pitchFamily="34" charset="0"/>
              </a:rPr>
              <a:t>A student’s </a:t>
            </a:r>
            <a:r>
              <a:rPr lang="en-US" sz="2000" dirty="0" err="1">
                <a:latin typeface="Cambria" panose="02040503050406030204" pitchFamily="18" charset="0"/>
                <a:ea typeface="Verdana" pitchFamily="34" charset="0"/>
                <a:cs typeface="Arial" panose="020B0604020202020204" pitchFamily="34" charset="0"/>
              </a:rPr>
              <a:t>PAsecureID</a:t>
            </a:r>
            <a:r>
              <a:rPr lang="en-US" sz="2000" dirty="0">
                <a:latin typeface="Cambria" panose="02040503050406030204" pitchFamily="18" charset="0"/>
                <a:ea typeface="Verdana" pitchFamily="34" charset="0"/>
                <a:cs typeface="Arial" panose="020B0604020202020204" pitchFamily="34" charset="0"/>
              </a:rPr>
              <a:t> must be reported to the testing vendor by only one LEA. When more than one LEA reports a student in the internal snapshot, the following rules will be applied to </a:t>
            </a:r>
            <a:r>
              <a:rPr lang="en-US" sz="2000" u="sng" dirty="0">
                <a:latin typeface="Cambria" panose="02040503050406030204" pitchFamily="18" charset="0"/>
                <a:ea typeface="Verdana" pitchFamily="34" charset="0"/>
                <a:cs typeface="Arial" panose="020B0604020202020204" pitchFamily="34" charset="0"/>
              </a:rPr>
              <a:t>deduplicate</a:t>
            </a:r>
            <a:r>
              <a:rPr lang="en-US" sz="2000" dirty="0">
                <a:latin typeface="Cambria" panose="02040503050406030204" pitchFamily="18" charset="0"/>
                <a:ea typeface="Verdana" pitchFamily="34" charset="0"/>
                <a:cs typeface="Arial" panose="020B0604020202020204" pitchFamily="34" charset="0"/>
              </a:rPr>
              <a:t> the students:</a:t>
            </a:r>
          </a:p>
        </p:txBody>
      </p:sp>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graphicFrame>
        <p:nvGraphicFramePr>
          <p:cNvPr id="10" name="Table 9" descr="A student’s PAsecureID must be reported to the testing vendor by only one LEA. When more than one LEA reports a student in the internal snapshot, the following rules will be applied to deduplicate the students:  &#10;&#10;If the student is reported at…one or more occupational CTC and an LEA of any other type,&#10;The record submitted by…the other LEA will be used.&#10;&#10;If the student is reported at…one comprehensive CTC and a school district or charter school, &#10;The record submitted by…the comprehensive CTC will be used.&#10;&#10;If the student is reported at…one IU and one or more other LEA types, &#10;The record submitted by…the IU will be used.&#10;&#10;If the student is reported at…one charter school and one or more school districts,&#10;The record submitted by…the charter school will be used.&#10;&#10;&#10;">
            <a:extLst>
              <a:ext uri="{FF2B5EF4-FFF2-40B4-BE49-F238E27FC236}">
                <a16:creationId xmlns:a16="http://schemas.microsoft.com/office/drawing/2014/main" id="{52176660-C87B-4A5B-BC75-E124B8D24503}"/>
              </a:ext>
            </a:extLst>
          </p:cNvPr>
          <p:cNvGraphicFramePr>
            <a:graphicFrameLocks noGrp="1"/>
          </p:cNvGraphicFramePr>
          <p:nvPr>
            <p:extLst>
              <p:ext uri="{D42A27DB-BD31-4B8C-83A1-F6EECF244321}">
                <p14:modId xmlns:p14="http://schemas.microsoft.com/office/powerpoint/2010/main" val="345557107"/>
              </p:ext>
            </p:extLst>
          </p:nvPr>
        </p:nvGraphicFramePr>
        <p:xfrm>
          <a:off x="457200" y="2913870"/>
          <a:ext cx="8229600" cy="2482312"/>
        </p:xfrm>
        <a:graphic>
          <a:graphicData uri="http://schemas.openxmlformats.org/drawingml/2006/table">
            <a:tbl>
              <a:tblPr firstRow="1" bandRow="1">
                <a:tableStyleId>{5202B0CA-FC54-4496-8BCA-5EF66A818D29}</a:tableStyleId>
              </a:tblPr>
              <a:tblGrid>
                <a:gridCol w="4118601">
                  <a:extLst>
                    <a:ext uri="{9D8B030D-6E8A-4147-A177-3AD203B41FA5}">
                      <a16:colId xmlns:a16="http://schemas.microsoft.com/office/drawing/2014/main" val="623196184"/>
                    </a:ext>
                  </a:extLst>
                </a:gridCol>
                <a:gridCol w="4110999">
                  <a:extLst>
                    <a:ext uri="{9D8B030D-6E8A-4147-A177-3AD203B41FA5}">
                      <a16:colId xmlns:a16="http://schemas.microsoft.com/office/drawing/2014/main" val="1702457716"/>
                    </a:ext>
                  </a:extLst>
                </a:gridCol>
              </a:tblGrid>
              <a:tr h="349622">
                <a:tc>
                  <a:txBody>
                    <a:bodyPr/>
                    <a:lstStyle/>
                    <a:p>
                      <a:r>
                        <a:rPr lang="en-US" sz="1400" dirty="0"/>
                        <a:t>If the student is reported at…</a:t>
                      </a:r>
                      <a:endParaRPr lang="en-US" sz="1400" b="0" dirty="0">
                        <a:solidFill>
                          <a:schemeClr val="tx1"/>
                        </a:solidFill>
                        <a:latin typeface="+mn-lt"/>
                      </a:endParaRPr>
                    </a:p>
                  </a:txBody>
                  <a:tcPr/>
                </a:tc>
                <a:tc>
                  <a:txBody>
                    <a:bodyPr/>
                    <a:lstStyle/>
                    <a:p>
                      <a:r>
                        <a:rPr lang="en-US" sz="1400" dirty="0"/>
                        <a:t>The record submitted by…</a:t>
                      </a:r>
                      <a:endParaRPr lang="en-US" sz="1400" b="0" dirty="0">
                        <a:solidFill>
                          <a:schemeClr val="tx1"/>
                        </a:solidFill>
                        <a:latin typeface="+mn-lt"/>
                      </a:endParaRPr>
                    </a:p>
                  </a:txBody>
                  <a:tcPr/>
                </a:tc>
                <a:extLst>
                  <a:ext uri="{0D108BD9-81ED-4DB2-BD59-A6C34878D82A}">
                    <a16:rowId xmlns:a16="http://schemas.microsoft.com/office/drawing/2014/main" val="3090163106"/>
                  </a:ext>
                </a:extLst>
              </a:tr>
              <a:tr h="594356">
                <a:tc>
                  <a:txBody>
                    <a:bodyPr/>
                    <a:lstStyle/>
                    <a:p>
                      <a:r>
                        <a:rPr lang="en-US" sz="1400" dirty="0"/>
                        <a:t>one or more occupational CTC and an LEA of any other type,</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other LEA will be used.</a:t>
                      </a:r>
                    </a:p>
                    <a:p>
                      <a:endParaRPr lang="en-US" sz="1400" b="0" dirty="0">
                        <a:solidFill>
                          <a:schemeClr val="tx1"/>
                        </a:solidFill>
                        <a:latin typeface="+mn-lt"/>
                      </a:endParaRPr>
                    </a:p>
                  </a:txBody>
                  <a:tcPr/>
                </a:tc>
                <a:extLst>
                  <a:ext uri="{0D108BD9-81ED-4DB2-BD59-A6C34878D82A}">
                    <a16:rowId xmlns:a16="http://schemas.microsoft.com/office/drawing/2014/main" val="4227867644"/>
                  </a:ext>
                </a:extLst>
              </a:tr>
              <a:tr h="594356">
                <a:tc>
                  <a:txBody>
                    <a:bodyPr/>
                    <a:lstStyle/>
                    <a:p>
                      <a:r>
                        <a:rPr lang="en-US" sz="1400" dirty="0"/>
                        <a:t>one comprehensive CTC and a school district (SD)/charter school (CS), </a:t>
                      </a:r>
                      <a:endParaRPr lang="en-US" sz="1400" b="0" dirty="0">
                        <a:solidFill>
                          <a:schemeClr val="tx1"/>
                        </a:solidFill>
                        <a:latin typeface="+mn-lt"/>
                      </a:endParaRPr>
                    </a:p>
                  </a:txBody>
                  <a:tcPr/>
                </a:tc>
                <a:tc>
                  <a:txBody>
                    <a:bodyPr/>
                    <a:lstStyle/>
                    <a:p>
                      <a:r>
                        <a:rPr lang="en-US" sz="1400" dirty="0"/>
                        <a:t>the comprehensive CTC will be used.</a:t>
                      </a:r>
                      <a:endParaRPr lang="en-US" sz="1400" b="0" dirty="0">
                        <a:solidFill>
                          <a:schemeClr val="tx1"/>
                        </a:solidFill>
                        <a:latin typeface="+mn-lt"/>
                      </a:endParaRPr>
                    </a:p>
                  </a:txBody>
                  <a:tcPr/>
                </a:tc>
                <a:extLst>
                  <a:ext uri="{0D108BD9-81ED-4DB2-BD59-A6C34878D82A}">
                    <a16:rowId xmlns:a16="http://schemas.microsoft.com/office/drawing/2014/main" val="2763611466"/>
                  </a:ext>
                </a:extLst>
              </a:tr>
              <a:tr h="594356">
                <a:tc>
                  <a:txBody>
                    <a:bodyPr/>
                    <a:lstStyle/>
                    <a:p>
                      <a:r>
                        <a:rPr lang="en-US" sz="1400" dirty="0"/>
                        <a:t>one IU and one or more other LEA types, </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IU will be used.</a:t>
                      </a:r>
                    </a:p>
                    <a:p>
                      <a:endParaRPr lang="en-US" sz="1400" b="0" dirty="0">
                        <a:solidFill>
                          <a:schemeClr val="tx1"/>
                        </a:solidFill>
                        <a:latin typeface="+mn-lt"/>
                      </a:endParaRPr>
                    </a:p>
                  </a:txBody>
                  <a:tcPr/>
                </a:tc>
                <a:extLst>
                  <a:ext uri="{0D108BD9-81ED-4DB2-BD59-A6C34878D82A}">
                    <a16:rowId xmlns:a16="http://schemas.microsoft.com/office/drawing/2014/main" val="1347146763"/>
                  </a:ext>
                </a:extLst>
              </a:tr>
              <a:tr h="349622">
                <a:tc>
                  <a:txBody>
                    <a:bodyPr/>
                    <a:lstStyle/>
                    <a:p>
                      <a:r>
                        <a:rPr lang="en-US" sz="1400" dirty="0"/>
                        <a:t>one CS and one or more SDs,</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CS will be used.</a:t>
                      </a:r>
                      <a:endParaRPr lang="en-US" sz="1400" b="0" dirty="0">
                        <a:solidFill>
                          <a:schemeClr val="tx1"/>
                        </a:solidFill>
                        <a:latin typeface="+mn-lt"/>
                        <a:ea typeface="Verdana" pitchFamily="34" charset="0"/>
                        <a:cs typeface="Arial" panose="020B0604020202020204" pitchFamily="34" charset="0"/>
                      </a:endParaRPr>
                    </a:p>
                  </a:txBody>
                  <a:tcPr/>
                </a:tc>
                <a:extLst>
                  <a:ext uri="{0D108BD9-81ED-4DB2-BD59-A6C34878D82A}">
                    <a16:rowId xmlns:a16="http://schemas.microsoft.com/office/drawing/2014/main" val="1507510637"/>
                  </a:ext>
                </a:extLst>
              </a:tr>
            </a:tbl>
          </a:graphicData>
        </a:graphic>
      </p:graphicFrame>
      <p:sp>
        <p:nvSpPr>
          <p:cNvPr id="2" name="Title 1">
            <a:extLst>
              <a:ext uri="{FF2B5EF4-FFF2-40B4-BE49-F238E27FC236}">
                <a16:creationId xmlns:a16="http://schemas.microsoft.com/office/drawing/2014/main" id="{199E858E-C3C9-48BE-A264-26656A9FD7C0}"/>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Deduplication rules 1</a:t>
            </a:r>
          </a:p>
        </p:txBody>
      </p:sp>
    </p:spTree>
    <p:extLst>
      <p:ext uri="{BB962C8B-B14F-4D97-AF65-F5344CB8AC3E}">
        <p14:creationId xmlns:p14="http://schemas.microsoft.com/office/powerpoint/2010/main" val="2061141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8"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9436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9" name="Slide Number Placeholder 1"/>
          <p:cNvSpPr>
            <a:spLocks noGrp="1"/>
          </p:cNvSpPr>
          <p:nvPr>
            <p:ph type="sldNum" sz="quarter" idx="12"/>
          </p:nvPr>
        </p:nvSpPr>
        <p:spPr>
          <a:xfrm>
            <a:off x="8458200" y="6473825"/>
            <a:ext cx="381000" cy="307975"/>
          </a:xfrm>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729B705C-FA49-4587-A37F-94128CD5B226}" type="slidenum">
              <a:rPr lang="en-US" altLang="en-US" sz="1400" smtClean="0"/>
              <a:pPr>
                <a:spcBef>
                  <a:spcPct val="0"/>
                </a:spcBef>
                <a:buFontTx/>
                <a:buNone/>
              </a:pPr>
              <a:t>11</a:t>
            </a:fld>
            <a:endParaRPr lang="en-US" altLang="en-US" sz="1400" dirty="0"/>
          </a:p>
        </p:txBody>
      </p:sp>
      <p:sp>
        <p:nvSpPr>
          <p:cNvPr id="7" name="TextBox 4"/>
          <p:cNvSpPr txBox="1">
            <a:spLocks noChangeArrowheads="1"/>
          </p:cNvSpPr>
          <p:nvPr/>
        </p:nvSpPr>
        <p:spPr bwMode="auto">
          <a:xfrm>
            <a:off x="457200" y="1143000"/>
            <a:ext cx="8229600" cy="1323439"/>
          </a:xfrm>
          <a:prstGeom prst="rect">
            <a:avLst/>
          </a:prstGeom>
          <a:noFill/>
          <a:ln>
            <a:noFill/>
          </a:ln>
        </p:spPr>
        <p:txBody>
          <a:bodyPr wrap="square">
            <a:spAutoFit/>
          </a:bodyPr>
          <a:lstStyle>
            <a:lvl1pPr>
              <a:defRPr sz="3200">
                <a:solidFill>
                  <a:schemeClr val="tx1"/>
                </a:solidFill>
                <a:latin typeface="Arial" charset="0"/>
              </a:defRPr>
            </a:lvl1pPr>
            <a:lvl2pPr marL="1200150" indent="-457200">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defRPr/>
            </a:pPr>
            <a:r>
              <a:rPr lang="en-US" sz="2000" u="sng" dirty="0">
                <a:latin typeface="Cambria" panose="02040503050406030204" pitchFamily="18" charset="0"/>
                <a:ea typeface="Verdana" pitchFamily="34" charset="0"/>
                <a:cs typeface="Arial" panose="020B0604020202020204" pitchFamily="34" charset="0"/>
              </a:rPr>
              <a:t>Business Rules (continued)</a:t>
            </a:r>
          </a:p>
          <a:p>
            <a:pPr eaLnBrk="1" hangingPunct="1">
              <a:defRPr/>
            </a:pPr>
            <a:r>
              <a:rPr lang="en-US" sz="2000" dirty="0">
                <a:latin typeface="Cambria" panose="02040503050406030204" pitchFamily="18" charset="0"/>
                <a:ea typeface="Verdana" pitchFamily="34" charset="0"/>
                <a:cs typeface="Arial" panose="020B0604020202020204" pitchFamily="34" charset="0"/>
              </a:rPr>
              <a:t>A student’s </a:t>
            </a:r>
            <a:r>
              <a:rPr lang="en-US" sz="2000" dirty="0" err="1">
                <a:latin typeface="Cambria" panose="02040503050406030204" pitchFamily="18" charset="0"/>
                <a:ea typeface="Verdana" pitchFamily="34" charset="0"/>
                <a:cs typeface="Arial" panose="020B0604020202020204" pitchFamily="34" charset="0"/>
              </a:rPr>
              <a:t>PAsecureID</a:t>
            </a:r>
            <a:r>
              <a:rPr lang="en-US" sz="2000" dirty="0">
                <a:latin typeface="Cambria" panose="02040503050406030204" pitchFamily="18" charset="0"/>
                <a:ea typeface="Verdana" pitchFamily="34" charset="0"/>
                <a:cs typeface="Arial" panose="020B0604020202020204" pitchFamily="34" charset="0"/>
              </a:rPr>
              <a:t> must be reported to the testing vendor by only one LEA. When more than one LEA reports a student in the internal snapshot, the following rules will be applied to </a:t>
            </a:r>
            <a:r>
              <a:rPr lang="en-US" sz="2000" u="sng" dirty="0">
                <a:latin typeface="Cambria" panose="02040503050406030204" pitchFamily="18" charset="0"/>
                <a:ea typeface="Verdana" pitchFamily="34" charset="0"/>
                <a:cs typeface="Arial" panose="020B0604020202020204" pitchFamily="34" charset="0"/>
              </a:rPr>
              <a:t>deduplicate</a:t>
            </a:r>
            <a:r>
              <a:rPr lang="en-US" sz="2000" dirty="0">
                <a:latin typeface="Cambria" panose="02040503050406030204" pitchFamily="18" charset="0"/>
                <a:ea typeface="Verdana" pitchFamily="34" charset="0"/>
                <a:cs typeface="Arial" panose="020B0604020202020204" pitchFamily="34" charset="0"/>
              </a:rPr>
              <a:t> the students:</a:t>
            </a:r>
          </a:p>
        </p:txBody>
      </p:sp>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graphicFrame>
        <p:nvGraphicFramePr>
          <p:cNvPr id="10" name="Table 9" descr="If the student is reported at…one approved private school and one or more school district(s), career technical center(s), or charter school(s), &#10;The record submitted by…the approved private school will be used.&#10;&#10;If the student is reported at…one private residential rehabilitation institution and one or more LEAs,&#10;The record submitted by…the private residential rehabilitation institution will be used.&#10;&#10;If the student is reported at…multiple school districts, &#10;Then... If field 1 equals field 217, that LEA’s record will be used.  If both LEA’s have field 1 equal to field 217, then the district with the latest LEA entry date will be used.&#10;&#10;If the student is reported at…multiple charter schools, &#10;Then... If field 1 equals field 217, that LEA’s record will be used.  If both LEA’s have field 1 equal to field 217, then the charter school with the latest LEA entry date will be used.&#10;&#10;">
            <a:extLst>
              <a:ext uri="{FF2B5EF4-FFF2-40B4-BE49-F238E27FC236}">
                <a16:creationId xmlns:a16="http://schemas.microsoft.com/office/drawing/2014/main" id="{52176660-C87B-4A5B-BC75-E124B8D24503}"/>
              </a:ext>
            </a:extLst>
          </p:cNvPr>
          <p:cNvGraphicFramePr>
            <a:graphicFrameLocks noGrp="1"/>
          </p:cNvGraphicFramePr>
          <p:nvPr>
            <p:extLst>
              <p:ext uri="{D42A27DB-BD31-4B8C-83A1-F6EECF244321}">
                <p14:modId xmlns:p14="http://schemas.microsoft.com/office/powerpoint/2010/main" val="3517747283"/>
              </p:ext>
            </p:extLst>
          </p:nvPr>
        </p:nvGraphicFramePr>
        <p:xfrm>
          <a:off x="558800" y="2819400"/>
          <a:ext cx="8229600" cy="3013890"/>
        </p:xfrm>
        <a:graphic>
          <a:graphicData uri="http://schemas.openxmlformats.org/drawingml/2006/table">
            <a:tbl>
              <a:tblPr firstRow="1" bandRow="1">
                <a:tableStyleId>{5202B0CA-FC54-4496-8BCA-5EF66A818D29}</a:tableStyleId>
              </a:tblPr>
              <a:tblGrid>
                <a:gridCol w="4118600">
                  <a:extLst>
                    <a:ext uri="{9D8B030D-6E8A-4147-A177-3AD203B41FA5}">
                      <a16:colId xmlns:a16="http://schemas.microsoft.com/office/drawing/2014/main" val="623196184"/>
                    </a:ext>
                  </a:extLst>
                </a:gridCol>
                <a:gridCol w="4111000">
                  <a:extLst>
                    <a:ext uri="{9D8B030D-6E8A-4147-A177-3AD203B41FA5}">
                      <a16:colId xmlns:a16="http://schemas.microsoft.com/office/drawing/2014/main" val="1702457716"/>
                    </a:ext>
                  </a:extLst>
                </a:gridCol>
              </a:tblGrid>
              <a:tr h="0">
                <a:tc>
                  <a:txBody>
                    <a:bodyPr/>
                    <a:lstStyle/>
                    <a:p>
                      <a:r>
                        <a:rPr lang="en-US" sz="1400" dirty="0"/>
                        <a:t>If the student is reported at…</a:t>
                      </a:r>
                      <a:endParaRPr lang="en-US" sz="1400" b="0" dirty="0">
                        <a:solidFill>
                          <a:schemeClr val="tx1"/>
                        </a:solidFill>
                        <a:latin typeface="+mn-lt"/>
                      </a:endParaRPr>
                    </a:p>
                  </a:txBody>
                  <a:tcPr/>
                </a:tc>
                <a:tc>
                  <a:txBody>
                    <a:bodyPr/>
                    <a:lstStyle/>
                    <a:p>
                      <a:r>
                        <a:rPr lang="en-US" sz="1400" dirty="0"/>
                        <a:t>The record submitted by…</a:t>
                      </a:r>
                      <a:endParaRPr lang="en-US" sz="1400" b="0" dirty="0">
                        <a:solidFill>
                          <a:schemeClr val="tx1"/>
                        </a:solidFill>
                        <a:latin typeface="+mn-lt"/>
                      </a:endParaRPr>
                    </a:p>
                  </a:txBody>
                  <a:tcPr/>
                </a:tc>
                <a:extLst>
                  <a:ext uri="{0D108BD9-81ED-4DB2-BD59-A6C34878D82A}">
                    <a16:rowId xmlns:a16="http://schemas.microsoft.com/office/drawing/2014/main" val="3090163106"/>
                  </a:ext>
                </a:extLst>
              </a:tr>
              <a:tr h="623025">
                <a:tc>
                  <a:txBody>
                    <a:bodyPr/>
                    <a:lstStyle/>
                    <a:p>
                      <a:r>
                        <a:rPr lang="en-US" sz="1400" dirty="0"/>
                        <a:t>one approved private school and one or more SDs/CSs/CTCs, </a:t>
                      </a:r>
                      <a:endParaRPr lang="en-US" sz="1400" b="0" dirty="0">
                        <a:solidFill>
                          <a:schemeClr val="tx1"/>
                        </a:solidFill>
                        <a:latin typeface="+mn-lt"/>
                      </a:endParaRPr>
                    </a:p>
                  </a:txBody>
                  <a:tcPr/>
                </a:tc>
                <a:tc>
                  <a:txBody>
                    <a:bodyPr/>
                    <a:lstStyle/>
                    <a:p>
                      <a:r>
                        <a:rPr lang="en-US" sz="1400" dirty="0"/>
                        <a:t>the approved private school will be used.</a:t>
                      </a:r>
                      <a:endParaRPr lang="en-US" sz="1400" b="0" dirty="0">
                        <a:solidFill>
                          <a:schemeClr val="tx1"/>
                        </a:solidFill>
                        <a:latin typeface="+mn-lt"/>
                      </a:endParaRPr>
                    </a:p>
                  </a:txBody>
                  <a:tcPr/>
                </a:tc>
                <a:extLst>
                  <a:ext uri="{0D108BD9-81ED-4DB2-BD59-A6C34878D82A}">
                    <a16:rowId xmlns:a16="http://schemas.microsoft.com/office/drawing/2014/main" val="2554957166"/>
                  </a:ext>
                </a:extLst>
              </a:tr>
              <a:tr h="623025">
                <a:tc>
                  <a:txBody>
                    <a:bodyPr/>
                    <a:lstStyle/>
                    <a:p>
                      <a:r>
                        <a:rPr lang="en-US" sz="1400" dirty="0"/>
                        <a:t>one private residential rehabilitation institution and one or more LEAs,</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private residential rehabilitation institution will be used.</a:t>
                      </a:r>
                      <a:endParaRPr lang="en-US" sz="1400" b="0" dirty="0">
                        <a:solidFill>
                          <a:schemeClr val="tx1"/>
                        </a:solidFill>
                        <a:latin typeface="+mn-lt"/>
                        <a:ea typeface="Verdana" pitchFamily="34" charset="0"/>
                        <a:cs typeface="Arial" panose="020B0604020202020204" pitchFamily="34" charset="0"/>
                      </a:endParaRPr>
                    </a:p>
                  </a:txBody>
                  <a:tcPr/>
                </a:tc>
                <a:extLst>
                  <a:ext uri="{0D108BD9-81ED-4DB2-BD59-A6C34878D82A}">
                    <a16:rowId xmlns:a16="http://schemas.microsoft.com/office/drawing/2014/main" val="2435726318"/>
                  </a:ext>
                </a:extLst>
              </a:tr>
              <a:tr h="509005">
                <a:tc>
                  <a:txBody>
                    <a:bodyPr/>
                    <a:lstStyle/>
                    <a:p>
                      <a:r>
                        <a:rPr lang="en-US" sz="1400" dirty="0"/>
                        <a:t>multiple school districts, </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If field 1 = field 217, that LEA’s record will be used.  If both LEA’s have field 1 = field 217, then the district with the latest LEA entry date will be used.</a:t>
                      </a:r>
                      <a:endParaRPr lang="en-US" sz="1400" b="0" dirty="0">
                        <a:solidFill>
                          <a:schemeClr val="tx1"/>
                        </a:solidFill>
                        <a:latin typeface="+mn-lt"/>
                        <a:ea typeface="Verdana" pitchFamily="34" charset="0"/>
                        <a:cs typeface="Arial" panose="020B0604020202020204" pitchFamily="34" charset="0"/>
                      </a:endParaRPr>
                    </a:p>
                  </a:txBody>
                  <a:tcPr/>
                </a:tc>
                <a:extLst>
                  <a:ext uri="{0D108BD9-81ED-4DB2-BD59-A6C34878D82A}">
                    <a16:rowId xmlns:a16="http://schemas.microsoft.com/office/drawing/2014/main" val="2378476233"/>
                  </a:ext>
                </a:extLst>
              </a:tr>
              <a:tr h="509005">
                <a:tc>
                  <a:txBody>
                    <a:bodyPr/>
                    <a:lstStyle/>
                    <a:p>
                      <a:r>
                        <a:rPr lang="en-US" sz="1400" dirty="0"/>
                        <a:t>multiple charter schools, </a:t>
                      </a:r>
                      <a:endParaRPr lang="en-US" sz="1400" b="0" dirty="0">
                        <a:solidFill>
                          <a:schemeClr val="tx1"/>
                        </a:solidFill>
                        <a:latin typeface="+mn-lt"/>
                      </a:endParaRPr>
                    </a:p>
                  </a:txBody>
                  <a:tcPr/>
                </a:tc>
                <a:tc>
                  <a:txBody>
                    <a:bodyPr/>
                    <a:lstStyle/>
                    <a:p>
                      <a:r>
                        <a:rPr lang="en-US" sz="1400" dirty="0"/>
                        <a:t>If field 1 = field 217, that LEA’s record will be used.  If both LEA’s have field 1 = field 217, then the charter school with the latest LEA entry date will be used.</a:t>
                      </a:r>
                      <a:endParaRPr lang="en-US" sz="1400" b="0" dirty="0">
                        <a:solidFill>
                          <a:schemeClr val="tx1"/>
                        </a:solidFill>
                        <a:latin typeface="+mn-lt"/>
                      </a:endParaRPr>
                    </a:p>
                  </a:txBody>
                  <a:tcPr/>
                </a:tc>
                <a:extLst>
                  <a:ext uri="{0D108BD9-81ED-4DB2-BD59-A6C34878D82A}">
                    <a16:rowId xmlns:a16="http://schemas.microsoft.com/office/drawing/2014/main" val="2898373075"/>
                  </a:ext>
                </a:extLst>
              </a:tr>
            </a:tbl>
          </a:graphicData>
        </a:graphic>
      </p:graphicFrame>
      <p:sp>
        <p:nvSpPr>
          <p:cNvPr id="2" name="Title 1">
            <a:extLst>
              <a:ext uri="{FF2B5EF4-FFF2-40B4-BE49-F238E27FC236}">
                <a16:creationId xmlns:a16="http://schemas.microsoft.com/office/drawing/2014/main" id="{ED8E26BB-6571-4105-9F64-1F067D8B4D82}"/>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Deduplication rules 2</a:t>
            </a:r>
          </a:p>
        </p:txBody>
      </p:sp>
    </p:spTree>
    <p:extLst>
      <p:ext uri="{BB962C8B-B14F-4D97-AF65-F5344CB8AC3E}">
        <p14:creationId xmlns:p14="http://schemas.microsoft.com/office/powerpoint/2010/main" val="1973480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2"/>
          </p:nvPr>
        </p:nvSpPr>
        <p:spPr bwMode="auto">
          <a:xfrm>
            <a:off x="8610600" y="6400800"/>
            <a:ext cx="381000" cy="3079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fld id="{6F91D7DF-6EA7-40D6-B6D2-1FD73025B08C}" type="slidenum">
              <a:rPr lang="en-US" altLang="en-US" sz="1400" smtClean="0">
                <a:latin typeface="Arial" charset="0"/>
              </a:rPr>
              <a:pPr eaLnBrk="1" hangingPunct="1">
                <a:spcBef>
                  <a:spcPct val="0"/>
                </a:spcBef>
                <a:buFontTx/>
                <a:buNone/>
              </a:pPr>
              <a:t>12</a:t>
            </a:fld>
            <a:endParaRPr lang="en-US" altLang="en-US" sz="1400" dirty="0">
              <a:latin typeface="Arial" charset="0"/>
            </a:endParaRPr>
          </a:p>
        </p:txBody>
      </p:sp>
      <p:sp>
        <p:nvSpPr>
          <p:cNvPr id="17430"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400" dirty="0">
                <a:solidFill>
                  <a:schemeClr val="bg1"/>
                </a:solidFill>
                <a:latin typeface="Verdana" pitchFamily="34" charset="0"/>
                <a:ea typeface="Verdana" pitchFamily="34" charset="0"/>
                <a:cs typeface="Verdana" pitchFamily="34" charset="0"/>
              </a:rPr>
              <a:t>How PIMS Data Affects Precode Labels</a:t>
            </a:r>
          </a:p>
        </p:txBody>
      </p:sp>
      <p:pic>
        <p:nvPicPr>
          <p:cNvPr id="17431"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59436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33" name="TextBox 17"/>
          <p:cNvSpPr txBox="1">
            <a:spLocks noChangeArrowheads="1"/>
          </p:cNvSpPr>
          <p:nvPr/>
        </p:nvSpPr>
        <p:spPr bwMode="auto">
          <a:xfrm>
            <a:off x="736600" y="544513"/>
            <a:ext cx="7874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solidFill>
                  <a:schemeClr val="bg1"/>
                </a:solidFill>
                <a:latin typeface="Verdana" pitchFamily="34" charset="0"/>
                <a:ea typeface="Verdana" pitchFamily="34" charset="0"/>
                <a:cs typeface="Verdana" pitchFamily="34" charset="0"/>
              </a:rPr>
              <a:t>Data Collection for the Keystone Accountability Reporting</a:t>
            </a:r>
          </a:p>
        </p:txBody>
      </p:sp>
      <p:sp>
        <p:nvSpPr>
          <p:cNvPr id="10" name="TextBox 17"/>
          <p:cNvSpPr txBox="1">
            <a:spLocks noChangeArrowheads="1"/>
          </p:cNvSpPr>
          <p:nvPr/>
        </p:nvSpPr>
        <p:spPr bwMode="auto">
          <a:xfrm>
            <a:off x="889000" y="6048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Verdana" pitchFamily="34" charset="0"/>
                <a:ea typeface="Verdana" pitchFamily="34" charset="0"/>
                <a:cs typeface="Verdana" pitchFamily="34" charset="0"/>
              </a:rPr>
              <a:t>Precodes Winter Keystone Exams </a:t>
            </a:r>
          </a:p>
        </p:txBody>
      </p:sp>
      <p:pic>
        <p:nvPicPr>
          <p:cNvPr id="11"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1062" y="338931"/>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4"/>
          <p:cNvSpPr txBox="1">
            <a:spLocks noGrp="1" noChangeArrowheads="1"/>
          </p:cNvSpPr>
          <p:nvPr>
            <p:ph type="title" idx="4294967295"/>
          </p:nvPr>
        </p:nvSpPr>
        <p:spPr bwMode="auto">
          <a:xfrm>
            <a:off x="508000" y="1524000"/>
            <a:ext cx="81788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Cognos </a:t>
            </a:r>
            <a:r>
              <a:rPr kumimoji="0" lang="en-US" sz="2400" b="0" i="0" u="sng" strike="noStrike" kern="1200" cap="none" spc="0" normalizeH="0" baseline="0" noProof="0" dirty="0" err="1">
                <a:ln>
                  <a:noFill/>
                </a:ln>
                <a:solidFill>
                  <a:schemeClr val="tx1"/>
                </a:solidFill>
                <a:effectLst/>
                <a:uLnTx/>
                <a:uFillTx/>
                <a:latin typeface="Cambria" panose="02040503050406030204" pitchFamily="18" charset="0"/>
                <a:ea typeface="Verdana" pitchFamily="34" charset="0"/>
                <a:cs typeface="Verdana" pitchFamily="34" charset="0"/>
              </a:rPr>
              <a:t>Presnapshot</a:t>
            </a: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 Reports</a:t>
            </a:r>
          </a:p>
        </p:txBody>
      </p:sp>
      <p:sp>
        <p:nvSpPr>
          <p:cNvPr id="14" name="TextBox 17"/>
          <p:cNvSpPr txBox="1">
            <a:spLocks noChangeArrowheads="1"/>
          </p:cNvSpPr>
          <p:nvPr/>
        </p:nvSpPr>
        <p:spPr bwMode="auto">
          <a:xfrm>
            <a:off x="755431" y="355815"/>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graphicFrame>
        <p:nvGraphicFramePr>
          <p:cNvPr id="2" name="Table 1">
            <a:extLst>
              <a:ext uri="{FF2B5EF4-FFF2-40B4-BE49-F238E27FC236}">
                <a16:creationId xmlns:a16="http://schemas.microsoft.com/office/drawing/2014/main" id="{23ABC321-BDF7-4921-8E07-FC2BFB6EDFF7}"/>
              </a:ext>
              <a:ext uri="{C183D7F6-B498-43B3-948B-1728B52AA6E4}">
                <adec:decorative xmlns:adec="http://schemas.microsoft.com/office/drawing/2017/decorative" val="0"/>
              </a:ext>
            </a:extLst>
          </p:cNvPr>
          <p:cNvGraphicFramePr>
            <a:graphicFrameLocks noGrp="1"/>
          </p:cNvGraphicFramePr>
          <p:nvPr>
            <p:extLst>
              <p:ext uri="{D42A27DB-BD31-4B8C-83A1-F6EECF244321}">
                <p14:modId xmlns:p14="http://schemas.microsoft.com/office/powerpoint/2010/main" val="19423257"/>
              </p:ext>
            </p:extLst>
          </p:nvPr>
        </p:nvGraphicFramePr>
        <p:xfrm>
          <a:off x="558800" y="2028656"/>
          <a:ext cx="8229600" cy="307975"/>
        </p:xfrm>
        <a:graphic>
          <a:graphicData uri="http://schemas.openxmlformats.org/drawingml/2006/table">
            <a:tbl>
              <a:tblPr firstRow="1"/>
              <a:tblGrid>
                <a:gridCol w="8229600">
                  <a:extLst>
                    <a:ext uri="{9D8B030D-6E8A-4147-A177-3AD203B41FA5}">
                      <a16:colId xmlns:a16="http://schemas.microsoft.com/office/drawing/2014/main" val="3050874374"/>
                    </a:ext>
                  </a:extLst>
                </a:gridCol>
              </a:tblGrid>
              <a:tr h="307975">
                <a:tc>
                  <a:txBody>
                    <a:bodyPr/>
                    <a:lstStyle/>
                    <a:p>
                      <a:r>
                        <a:rPr lang="en-US" sz="1600" b="0" dirty="0">
                          <a:solidFill>
                            <a:srgbClr val="0000CC"/>
                          </a:solidFill>
                          <a:effectLst/>
                          <a:latin typeface="Cambria" panose="02040503050406030204" pitchFamily="18" charset="0"/>
                          <a:hlinkClick r:id="rId5"/>
                        </a:rPr>
                        <a:t>Public Folders</a:t>
                      </a:r>
                      <a:r>
                        <a:rPr lang="en-US" sz="1600" b="0" dirty="0">
                          <a:solidFill>
                            <a:srgbClr val="0000CC"/>
                          </a:solidFill>
                          <a:effectLst/>
                          <a:latin typeface="Cambria" panose="02040503050406030204" pitchFamily="18" charset="0"/>
                        </a:rPr>
                        <a:t> ‎&gt; </a:t>
                      </a:r>
                      <a:r>
                        <a:rPr lang="en-US" sz="1600" b="0" dirty="0">
                          <a:solidFill>
                            <a:srgbClr val="0000CC"/>
                          </a:solidFill>
                          <a:effectLst/>
                          <a:latin typeface="Cambria" panose="02040503050406030204" pitchFamily="18" charset="0"/>
                          <a:hlinkClick r:id="rId6"/>
                        </a:rPr>
                        <a:t>eScholar Framework for Cognos - Production</a:t>
                      </a:r>
                      <a:r>
                        <a:rPr lang="en-US" sz="1600" b="0" dirty="0">
                          <a:solidFill>
                            <a:srgbClr val="0000CC"/>
                          </a:solidFill>
                          <a:effectLst/>
                          <a:latin typeface="Cambria" panose="02040503050406030204" pitchFamily="18" charset="0"/>
                        </a:rPr>
                        <a:t> ‎&gt; </a:t>
                      </a:r>
                      <a:r>
                        <a:rPr lang="en-US" sz="1600" b="0" dirty="0">
                          <a:solidFill>
                            <a:srgbClr val="0000CC"/>
                          </a:solidFill>
                          <a:effectLst/>
                          <a:latin typeface="Cambria" panose="02040503050406030204" pitchFamily="18" charset="0"/>
                          <a:hlinkClick r:id="rId7"/>
                        </a:rPr>
                        <a:t>PSSA/Keystone</a:t>
                      </a:r>
                      <a:r>
                        <a:rPr lang="en-US" sz="1600" b="0" dirty="0">
                          <a:solidFill>
                            <a:srgbClr val="0000CC"/>
                          </a:solidFill>
                          <a:effectLst/>
                          <a:latin typeface="Cambria" panose="02040503050406030204" pitchFamily="18" charset="0"/>
                        </a:rPr>
                        <a:t> ‎&gt; </a:t>
                      </a:r>
                      <a:r>
                        <a:rPr lang="en-US" sz="1600" b="1" dirty="0">
                          <a:solidFill>
                            <a:srgbClr val="336699"/>
                          </a:solidFill>
                          <a:effectLst/>
                          <a:highlight>
                            <a:srgbClr val="FFFF00"/>
                          </a:highlight>
                          <a:latin typeface="Cambria" panose="02040503050406030204" pitchFamily="18" charset="0"/>
                        </a:rPr>
                        <a:t>Presnap</a:t>
                      </a:r>
                      <a:r>
                        <a:rPr lang="en-US" sz="1600" b="0" dirty="0">
                          <a:solidFill>
                            <a:srgbClr val="336699"/>
                          </a:solidFill>
                          <a:effectLst/>
                          <a:highlight>
                            <a:srgbClr val="FFFF00"/>
                          </a:highlight>
                          <a:latin typeface="Cambria" panose="02040503050406030204" pitchFamily="18" charset="0"/>
                        </a:rPr>
                        <a:t>‬</a:t>
                      </a:r>
                    </a:p>
                  </a:txBody>
                  <a:tcPr marL="0" marR="0" marT="0" marB="0" anchor="ctr">
                    <a:lnL>
                      <a:noFill/>
                    </a:lnL>
                    <a:lnR>
                      <a:noFill/>
                    </a:lnR>
                    <a:lnT>
                      <a:noFill/>
                    </a:lnT>
                    <a:lnB>
                      <a:noFill/>
                    </a:lnB>
                  </a:tcPr>
                </a:tc>
                <a:extLst>
                  <a:ext uri="{0D108BD9-81ED-4DB2-BD59-A6C34878D82A}">
                    <a16:rowId xmlns:a16="http://schemas.microsoft.com/office/drawing/2014/main" val="4085485204"/>
                  </a:ext>
                </a:extLst>
              </a:tr>
            </a:tbl>
          </a:graphicData>
        </a:graphic>
      </p:graphicFrame>
      <p:sp>
        <p:nvSpPr>
          <p:cNvPr id="12" name="TextBox 4">
            <a:extLst>
              <a:ext uri="{FF2B5EF4-FFF2-40B4-BE49-F238E27FC236}">
                <a16:creationId xmlns:a16="http://schemas.microsoft.com/office/drawing/2014/main" id="{44BDD23C-3FDF-4E2A-B6E9-8683804D616E}"/>
              </a:ext>
            </a:extLst>
          </p:cNvPr>
          <p:cNvSpPr txBox="1">
            <a:spLocks noChangeArrowheads="1"/>
          </p:cNvSpPr>
          <p:nvPr/>
        </p:nvSpPr>
        <p:spPr bwMode="auto">
          <a:xfrm>
            <a:off x="508000" y="2747665"/>
            <a:ext cx="81788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ctr" defTabSz="914400" rtl="0" eaLnBrk="0" latinLnBrk="0" hangingPunct="0">
              <a:spcBef>
                <a:spcPct val="0"/>
              </a:spcBef>
              <a:buNone/>
              <a:defRPr sz="4400" kern="1200">
                <a:solidFill>
                  <a:schemeClr val="tx1"/>
                </a:solidFill>
                <a:latin typeface="Arial" charset="0"/>
                <a:ea typeface="+mj-ea"/>
                <a:cs typeface="+mj-cs"/>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l" eaLnBrk="1" fontAlgn="base" hangingPunct="1">
              <a:spcAft>
                <a:spcPct val="0"/>
              </a:spcAft>
              <a:defRPr/>
            </a:pPr>
            <a:r>
              <a:rPr lang="en-US" sz="2400" u="sng" dirty="0">
                <a:latin typeface="Cambria" panose="02040503050406030204" pitchFamily="18" charset="0"/>
                <a:ea typeface="Verdana" pitchFamily="34" charset="0"/>
                <a:cs typeface="Verdana" pitchFamily="34" charset="0"/>
              </a:rPr>
              <a:t>Cognos Snapshot Reports</a:t>
            </a:r>
          </a:p>
        </p:txBody>
      </p:sp>
      <p:graphicFrame>
        <p:nvGraphicFramePr>
          <p:cNvPr id="18" name="Table 17" descr="Flow to get to Snapshot PIMS Reports">
            <a:extLst>
              <a:ext uri="{FF2B5EF4-FFF2-40B4-BE49-F238E27FC236}">
                <a16:creationId xmlns:a16="http://schemas.microsoft.com/office/drawing/2014/main" id="{6B045040-56CC-4B11-BCA3-C6A11E8CF889}"/>
              </a:ext>
            </a:extLst>
          </p:cNvPr>
          <p:cNvGraphicFramePr>
            <a:graphicFrameLocks noGrp="1"/>
          </p:cNvGraphicFramePr>
          <p:nvPr>
            <p:extLst>
              <p:ext uri="{D42A27DB-BD31-4B8C-83A1-F6EECF244321}">
                <p14:modId xmlns:p14="http://schemas.microsoft.com/office/powerpoint/2010/main" val="1977961103"/>
              </p:ext>
            </p:extLst>
          </p:nvPr>
        </p:nvGraphicFramePr>
        <p:xfrm>
          <a:off x="577631" y="3265825"/>
          <a:ext cx="8229600" cy="243840"/>
        </p:xfrm>
        <a:graphic>
          <a:graphicData uri="http://schemas.openxmlformats.org/drawingml/2006/table">
            <a:tbl>
              <a:tblPr firstRow="1"/>
              <a:tblGrid>
                <a:gridCol w="8229600">
                  <a:extLst>
                    <a:ext uri="{9D8B030D-6E8A-4147-A177-3AD203B41FA5}">
                      <a16:colId xmlns:a16="http://schemas.microsoft.com/office/drawing/2014/main" val="903357086"/>
                    </a:ext>
                  </a:extLst>
                </a:gridCol>
              </a:tblGrid>
              <a:tr h="0">
                <a:tc>
                  <a:txBody>
                    <a:bodyPr/>
                    <a:lstStyle/>
                    <a:p>
                      <a:r>
                        <a:rPr lang="en-US" sz="1600" b="0" dirty="0">
                          <a:solidFill>
                            <a:srgbClr val="336699"/>
                          </a:solidFill>
                          <a:effectLst/>
                          <a:latin typeface="Cambria" panose="02040503050406030204" pitchFamily="18" charset="0"/>
                        </a:rPr>
                        <a:t>‪</a:t>
                      </a:r>
                      <a:r>
                        <a:rPr lang="en-US" sz="1600" b="0" dirty="0">
                          <a:solidFill>
                            <a:srgbClr val="0000CC"/>
                          </a:solidFill>
                          <a:effectLst/>
                          <a:latin typeface="Cambria" panose="02040503050406030204" pitchFamily="18" charset="0"/>
                          <a:hlinkClick r:id="rId5"/>
                        </a:rPr>
                        <a:t>Public Folders</a:t>
                      </a:r>
                      <a:r>
                        <a:rPr lang="en-US" sz="1600" b="0" dirty="0">
                          <a:solidFill>
                            <a:srgbClr val="0000CC"/>
                          </a:solidFill>
                          <a:effectLst/>
                          <a:latin typeface="Cambria" panose="02040503050406030204" pitchFamily="18" charset="0"/>
                        </a:rPr>
                        <a:t> ‎&gt; </a:t>
                      </a:r>
                      <a:r>
                        <a:rPr lang="en-US" sz="1600" b="0" dirty="0">
                          <a:solidFill>
                            <a:srgbClr val="0000CC"/>
                          </a:solidFill>
                          <a:effectLst/>
                          <a:latin typeface="Cambria" panose="02040503050406030204" pitchFamily="18" charset="0"/>
                          <a:hlinkClick r:id="rId6"/>
                        </a:rPr>
                        <a:t>eScholar Framework for Cognos - Production</a:t>
                      </a:r>
                      <a:r>
                        <a:rPr lang="en-US" sz="1600" b="0" dirty="0">
                          <a:solidFill>
                            <a:srgbClr val="0000CC"/>
                          </a:solidFill>
                          <a:effectLst/>
                          <a:latin typeface="Cambria" panose="02040503050406030204" pitchFamily="18" charset="0"/>
                        </a:rPr>
                        <a:t> ‎&gt; </a:t>
                      </a:r>
                      <a:r>
                        <a:rPr lang="en-US" sz="1600" b="0" dirty="0">
                          <a:solidFill>
                            <a:srgbClr val="0000CC"/>
                          </a:solidFill>
                          <a:effectLst/>
                          <a:latin typeface="Cambria" panose="02040503050406030204" pitchFamily="18" charset="0"/>
                          <a:hlinkClick r:id="rId7"/>
                        </a:rPr>
                        <a:t>PSSA/Keystone</a:t>
                      </a:r>
                      <a:r>
                        <a:rPr lang="en-US" sz="1600" b="0" dirty="0">
                          <a:solidFill>
                            <a:srgbClr val="0000CC"/>
                          </a:solidFill>
                          <a:effectLst/>
                          <a:latin typeface="Cambria" panose="02040503050406030204" pitchFamily="18" charset="0"/>
                        </a:rPr>
                        <a:t> ‎&gt; </a:t>
                      </a:r>
                      <a:r>
                        <a:rPr lang="en-US" sz="1600" b="1" dirty="0">
                          <a:solidFill>
                            <a:srgbClr val="336699"/>
                          </a:solidFill>
                          <a:effectLst/>
                          <a:highlight>
                            <a:srgbClr val="FFFF00"/>
                          </a:highlight>
                          <a:latin typeface="Cambria" panose="02040503050406030204" pitchFamily="18" charset="0"/>
                        </a:rPr>
                        <a:t>Snapshot</a:t>
                      </a:r>
                      <a:r>
                        <a:rPr lang="en-US" sz="1600" b="0" dirty="0">
                          <a:solidFill>
                            <a:srgbClr val="336699"/>
                          </a:solidFill>
                          <a:effectLst/>
                          <a:latin typeface="Cambria" panose="02040503050406030204" pitchFamily="18" charset="0"/>
                        </a:rPr>
                        <a:t>‬ </a:t>
                      </a:r>
                    </a:p>
                  </a:txBody>
                  <a:tcPr marL="0" marR="0" marT="0" marB="0" anchor="ctr">
                    <a:lnL>
                      <a:noFill/>
                    </a:lnL>
                    <a:lnR>
                      <a:noFill/>
                    </a:lnR>
                    <a:lnT>
                      <a:noFill/>
                    </a:lnT>
                    <a:lnB>
                      <a:noFill/>
                    </a:lnB>
                  </a:tcPr>
                </a:tc>
                <a:extLst>
                  <a:ext uri="{0D108BD9-81ED-4DB2-BD59-A6C34878D82A}">
                    <a16:rowId xmlns:a16="http://schemas.microsoft.com/office/drawing/2014/main" val="3196310919"/>
                  </a:ext>
                </a:extLst>
              </a:tr>
            </a:tbl>
          </a:graphicData>
        </a:graphic>
      </p:graphicFrame>
      <p:sp>
        <p:nvSpPr>
          <p:cNvPr id="19" name="TextBox 4">
            <a:extLst>
              <a:ext uri="{FF2B5EF4-FFF2-40B4-BE49-F238E27FC236}">
                <a16:creationId xmlns:a16="http://schemas.microsoft.com/office/drawing/2014/main" id="{871FF9E9-8E68-4755-9467-9EB2CF337F27}"/>
              </a:ext>
            </a:extLst>
          </p:cNvPr>
          <p:cNvSpPr txBox="1">
            <a:spLocks noChangeArrowheads="1"/>
          </p:cNvSpPr>
          <p:nvPr/>
        </p:nvSpPr>
        <p:spPr bwMode="auto">
          <a:xfrm>
            <a:off x="482600" y="3957776"/>
            <a:ext cx="8178800" cy="461665"/>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400" u="sng" dirty="0">
                <a:latin typeface="Cambria" panose="02040503050406030204" pitchFamily="18" charset="0"/>
                <a:ea typeface="Verdana" pitchFamily="34" charset="0"/>
                <a:cs typeface="Verdana" pitchFamily="34" charset="0"/>
              </a:rPr>
              <a:t>Dates needed to run PIMS reports</a:t>
            </a:r>
          </a:p>
        </p:txBody>
      </p:sp>
      <p:sp>
        <p:nvSpPr>
          <p:cNvPr id="20" name="TextBox 19">
            <a:extLst>
              <a:ext uri="{FF2B5EF4-FFF2-40B4-BE49-F238E27FC236}">
                <a16:creationId xmlns:a16="http://schemas.microsoft.com/office/drawing/2014/main" id="{DD48DC08-05CD-42D1-9E49-095E0CF6B93E}"/>
              </a:ext>
            </a:extLst>
          </p:cNvPr>
          <p:cNvSpPr txBox="1"/>
          <p:nvPr/>
        </p:nvSpPr>
        <p:spPr>
          <a:xfrm>
            <a:off x="508000" y="4419441"/>
            <a:ext cx="7956368" cy="923330"/>
          </a:xfrm>
          <a:prstGeom prst="rect">
            <a:avLst/>
          </a:prstGeom>
          <a:noFill/>
        </p:spPr>
        <p:txBody>
          <a:bodyPr wrap="square" rtlCol="0">
            <a:spAutoFit/>
          </a:bodyPr>
          <a:lstStyle/>
          <a:p>
            <a:r>
              <a:rPr lang="en-US" dirty="0">
                <a:latin typeface="Cambria" panose="02040503050406030204" pitchFamily="18" charset="0"/>
              </a:rPr>
              <a:t>Please reference the Elementary/Secondary Data collection calendar for prior year and current year dates to utilize when running any </a:t>
            </a:r>
            <a:r>
              <a:rPr lang="en-US" dirty="0" err="1">
                <a:latin typeface="Cambria" panose="02040503050406030204" pitchFamily="18" charset="0"/>
              </a:rPr>
              <a:t>Presnap</a:t>
            </a:r>
            <a:r>
              <a:rPr lang="en-US" dirty="0">
                <a:latin typeface="Cambria" panose="02040503050406030204" pitchFamily="18" charset="0"/>
              </a:rPr>
              <a:t> or Snapshot report. </a:t>
            </a:r>
          </a:p>
        </p:txBody>
      </p:sp>
    </p:spTree>
    <p:extLst>
      <p:ext uri="{BB962C8B-B14F-4D97-AF65-F5344CB8AC3E}">
        <p14:creationId xmlns:p14="http://schemas.microsoft.com/office/powerpoint/2010/main" val="4270152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13</a:t>
            </a:fld>
            <a:endParaRPr lang="en-US" altLang="en-US" sz="1200" dirty="0">
              <a:latin typeface="Verdana" pitchFamily="34" charset="0"/>
              <a:ea typeface="Verdana" pitchFamily="34" charset="0"/>
              <a:cs typeface="Verdana" pitchFamily="34" charset="0"/>
            </a:endParaRPr>
          </a:p>
        </p:txBody>
      </p:sp>
      <p:sp>
        <p:nvSpPr>
          <p:cNvPr id="9" name="TextBox 4" descr="There are a few resources we would like to point out to you. On PAR’s webpage (of the PDE website), you can find information on Chapter 4: Academic Standards, PA’s ESEA flexibility waiver, the Attribution Map and trainings. There is a link to the Future Ready PA Index website, which contains LEA data that PDE uses to report federal accountability. Lastly, the PIMS webpage is listed. The PIMS calendar, Assessment How-To guide, and the PIMS Manuals can be downloaded from this website. &#10;"/>
          <p:cNvSpPr txBox="1">
            <a:spLocks noChangeArrowheads="1"/>
          </p:cNvSpPr>
          <p:nvPr/>
        </p:nvSpPr>
        <p:spPr bwMode="auto">
          <a:xfrm>
            <a:off x="584200" y="1380118"/>
            <a:ext cx="8178800" cy="3785652"/>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400" u="sng" dirty="0">
                <a:latin typeface="Cambria" panose="02040503050406030204" pitchFamily="18" charset="0"/>
                <a:ea typeface="Verdana" pitchFamily="34" charset="0"/>
                <a:cs typeface="Verdana" pitchFamily="34" charset="0"/>
              </a:rPr>
              <a:t>Resources:</a:t>
            </a:r>
            <a:endParaRPr lang="en-US" sz="2400" dirty="0">
              <a:latin typeface="Cambria" panose="02040503050406030204" pitchFamily="18" charset="0"/>
              <a:ea typeface="Verdana" panose="020B0604030504040204" pitchFamily="34" charset="0"/>
              <a:cs typeface="Verdana" panose="020B0604030504040204" pitchFamily="34" charset="0"/>
            </a:endParaRPr>
          </a:p>
          <a:p>
            <a:pPr marL="342900" indent="-342900">
              <a:buFont typeface="Wingdings" panose="05000000000000000000" pitchFamily="2" charset="2"/>
              <a:buChar char="§"/>
              <a:defRPr/>
            </a:pPr>
            <a:r>
              <a:rPr lang="en-US" sz="2400" dirty="0">
                <a:latin typeface="Cambria" panose="02040503050406030204" pitchFamily="18" charset="0"/>
                <a:ea typeface="Verdana" panose="020B0604030504040204" pitchFamily="34" charset="0"/>
                <a:cs typeface="Verdana" panose="020B0604030504040204" pitchFamily="34" charset="0"/>
              </a:rPr>
              <a:t>Division of Assessment and Accountability: </a:t>
            </a:r>
            <a:r>
              <a:rPr lang="en-US" sz="2400" dirty="0">
                <a:latin typeface="Cambria" panose="02040503050406030204" pitchFamily="18" charset="0"/>
                <a:ea typeface="Verdana" panose="020B0604030504040204" pitchFamily="34" charset="0"/>
                <a:cs typeface="Verdana" panose="020B0604030504040204" pitchFamily="34" charset="0"/>
                <a:hlinkClick r:id="rId5"/>
              </a:rPr>
              <a:t>www.education.pa.gov/pas</a:t>
            </a:r>
            <a:r>
              <a:rPr lang="en-US" sz="2400" dirty="0">
                <a:latin typeface="Cambria" panose="02040503050406030204" pitchFamily="18" charset="0"/>
                <a:ea typeface="Verdana" panose="020B0604030504040204" pitchFamily="34" charset="0"/>
                <a:cs typeface="Verdana" panose="020B0604030504040204" pitchFamily="34" charset="0"/>
              </a:rPr>
              <a:t> </a:t>
            </a:r>
          </a:p>
          <a:p>
            <a:pPr>
              <a:defRPr/>
            </a:pPr>
            <a:endParaRPr lang="en-US" sz="2400" dirty="0">
              <a:latin typeface="Cambria" panose="02040503050406030204" pitchFamily="18" charset="0"/>
              <a:ea typeface="Verdana" panose="020B0604030504040204" pitchFamily="34" charset="0"/>
              <a:cs typeface="Verdana" panose="020B0604030504040204" pitchFamily="34" charset="0"/>
            </a:endParaRPr>
          </a:p>
          <a:p>
            <a:pPr marL="342900" indent="-342900">
              <a:buFont typeface="Wingdings" panose="05000000000000000000" pitchFamily="2" charset="2"/>
              <a:buChar char="§"/>
              <a:defRPr/>
            </a:pPr>
            <a:r>
              <a:rPr lang="en-US" sz="2400" dirty="0">
                <a:latin typeface="Cambria" panose="02040503050406030204" pitchFamily="18" charset="0"/>
                <a:ea typeface="Verdana" panose="020B0604030504040204" pitchFamily="34" charset="0"/>
                <a:cs typeface="Verdana" panose="020B0604030504040204" pitchFamily="34" charset="0"/>
              </a:rPr>
              <a:t>Future Ready PA Index:</a:t>
            </a:r>
          </a:p>
          <a:p>
            <a:pPr>
              <a:defRPr/>
            </a:pPr>
            <a:r>
              <a:rPr lang="en-US" sz="2400" dirty="0">
                <a:latin typeface="Cambria" panose="02040503050406030204" pitchFamily="18" charset="0"/>
                <a:ea typeface="Verdana" panose="020B0604030504040204" pitchFamily="34" charset="0"/>
                <a:cs typeface="Verdana" panose="020B0604030504040204" pitchFamily="34" charset="0"/>
                <a:hlinkClick r:id="rId6"/>
              </a:rPr>
              <a:t>https://www.education.pa.gov/K-12/ESSA/FutureReady</a:t>
            </a:r>
            <a:r>
              <a:rPr lang="en-US" sz="2400" dirty="0">
                <a:latin typeface="Cambria" panose="02040503050406030204" pitchFamily="18" charset="0"/>
                <a:ea typeface="Verdana" panose="020B0604030504040204" pitchFamily="34" charset="0"/>
                <a:cs typeface="Verdana" panose="020B0604030504040204" pitchFamily="34" charset="0"/>
              </a:rPr>
              <a:t> </a:t>
            </a:r>
          </a:p>
          <a:p>
            <a:pPr>
              <a:defRPr/>
            </a:pPr>
            <a:endParaRPr lang="en-US" sz="2400" dirty="0">
              <a:latin typeface="Cambria" panose="02040503050406030204" pitchFamily="18" charset="0"/>
              <a:ea typeface="Verdana" panose="020B0604030504040204" pitchFamily="34" charset="0"/>
              <a:cs typeface="Verdana" panose="020B0604030504040204" pitchFamily="34" charset="0"/>
            </a:endParaRPr>
          </a:p>
          <a:p>
            <a:pPr marL="342900" indent="-342900">
              <a:buFont typeface="Wingdings" panose="05000000000000000000" pitchFamily="2" charset="2"/>
              <a:buChar char="§"/>
              <a:defRPr/>
            </a:pPr>
            <a:r>
              <a:rPr lang="en-US" sz="2400" dirty="0">
                <a:latin typeface="Cambria" panose="02040503050406030204" pitchFamily="18" charset="0"/>
                <a:ea typeface="Verdana" panose="020B0604030504040204" pitchFamily="34" charset="0"/>
                <a:cs typeface="Verdana" panose="020B0604030504040204" pitchFamily="34" charset="0"/>
              </a:rPr>
              <a:t>Pennsylvania Information Management System (PIMS):</a:t>
            </a:r>
          </a:p>
          <a:p>
            <a:pPr>
              <a:defRPr/>
            </a:pPr>
            <a:r>
              <a:rPr lang="en-US" sz="2400" dirty="0">
                <a:latin typeface="Cambria" panose="02040503050406030204" pitchFamily="18" charset="0"/>
                <a:ea typeface="Verdana" panose="020B0604030504040204" pitchFamily="34" charset="0"/>
                <a:cs typeface="Verdana" panose="020B0604030504040204" pitchFamily="34" charset="0"/>
                <a:hlinkClick r:id="rId7"/>
              </a:rPr>
              <a:t>https://www.education.pa.gov/DataAndReporting/PIMS</a:t>
            </a:r>
            <a:endParaRPr lang="en-US" sz="2400" dirty="0">
              <a:latin typeface="Cambria" panose="02040503050406030204" pitchFamily="18" charset="0"/>
              <a:ea typeface="Verdana" panose="020B0604030504040204" pitchFamily="34" charset="0"/>
              <a:cs typeface="Verdana" panose="020B0604030504040204" pitchFamily="34" charset="0"/>
            </a:endParaRPr>
          </a:p>
          <a:p>
            <a:pPr marL="342900" indent="-342900">
              <a:buFont typeface="Wingdings" panose="05000000000000000000" pitchFamily="2" charset="2"/>
              <a:buChar char="§"/>
              <a:defRPr/>
            </a:pPr>
            <a:endParaRPr lang="en-US" sz="2400" dirty="0">
              <a:latin typeface="Cambria" panose="02040503050406030204" pitchFamily="18" charset="0"/>
              <a:ea typeface="Verdana" panose="020B0604030504040204" pitchFamily="34" charset="0"/>
              <a:cs typeface="Verdana" panose="020B0604030504040204" pitchFamily="34" charset="0"/>
            </a:endParaRPr>
          </a:p>
        </p:txBody>
      </p:sp>
      <p:sp>
        <p:nvSpPr>
          <p:cNvPr id="7"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
        <p:nvSpPr>
          <p:cNvPr id="2" name="Title 1">
            <a:extLst>
              <a:ext uri="{FF2B5EF4-FFF2-40B4-BE49-F238E27FC236}">
                <a16:creationId xmlns:a16="http://schemas.microsoft.com/office/drawing/2014/main" id="{3FC7F787-745E-4BC1-9EB3-6352D151FB4B}"/>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Resources</a:t>
            </a:r>
          </a:p>
        </p:txBody>
      </p:sp>
    </p:spTree>
    <p:extLst>
      <p:ext uri="{BB962C8B-B14F-4D97-AF65-F5344CB8AC3E}">
        <p14:creationId xmlns:p14="http://schemas.microsoft.com/office/powerpoint/2010/main" val="575614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5070" y="6085522"/>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F4E04F7B-22A6-4C27-8E61-244F751AD276}" type="slidenum">
              <a:rPr lang="en-US" altLang="en-US" sz="1200" smtClean="0">
                <a:latin typeface="Verdana" pitchFamily="34" charset="0"/>
                <a:ea typeface="Verdana" pitchFamily="34" charset="0"/>
                <a:cs typeface="Verdana" pitchFamily="34" charset="0"/>
              </a:rPr>
              <a:pPr eaLnBrk="1" hangingPunct="1">
                <a:spcBef>
                  <a:spcPct val="0"/>
                </a:spcBef>
                <a:buFontTx/>
                <a:buNone/>
              </a:pPr>
              <a:t>14</a:t>
            </a:fld>
            <a:endParaRPr lang="en-US" altLang="en-US" sz="1200" dirty="0">
              <a:latin typeface="Verdana" pitchFamily="34" charset="0"/>
              <a:ea typeface="Verdana" pitchFamily="34" charset="0"/>
              <a:cs typeface="Verdana" pitchFamily="34" charset="0"/>
            </a:endParaRPr>
          </a:p>
        </p:txBody>
      </p:sp>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idx="4294967295"/>
          </p:nvPr>
        </p:nvSpPr>
        <p:spPr>
          <a:xfrm>
            <a:off x="457200" y="1219200"/>
            <a:ext cx="41148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Contact Information</a:t>
            </a:r>
          </a:p>
        </p:txBody>
      </p:sp>
      <p:graphicFrame>
        <p:nvGraphicFramePr>
          <p:cNvPr id="5" name="Diagram 4" descr="A list of contacts are provided if you have questions or need clarification. &#10;&#10;The Division of Assessment and Accountability can be reached at Ra-pas@pa.gov&#10;&#10;Please call 800-661-2423 to get assistance from the PIMS Application Support Desk.&#10;&#10;Lastly, the Office of Data Quality can be emailed at ra-DDQDataCollection@pa.gov&#10;&#10;Thank you for reviewing this webinar for Keystone Exams -Precodes. &#10;"/>
          <p:cNvGraphicFramePr/>
          <p:nvPr>
            <p:extLst>
              <p:ext uri="{D42A27DB-BD31-4B8C-83A1-F6EECF244321}">
                <p14:modId xmlns:p14="http://schemas.microsoft.com/office/powerpoint/2010/main" val="1812407483"/>
              </p:ext>
            </p:extLst>
          </p:nvPr>
        </p:nvGraphicFramePr>
        <p:xfrm>
          <a:off x="381000" y="1752600"/>
          <a:ext cx="8229600" cy="41402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Tree>
    <p:extLst>
      <p:ext uri="{BB962C8B-B14F-4D97-AF65-F5344CB8AC3E}">
        <p14:creationId xmlns:p14="http://schemas.microsoft.com/office/powerpoint/2010/main" val="20086880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Slide Number Placeholder 3"/>
          <p:cNvSpPr>
            <a:spLocks noGrp="1"/>
          </p:cNvSpPr>
          <p:nvPr>
            <p:ph type="sldNum" sz="quarter" idx="12"/>
          </p:nvPr>
        </p:nvSpPr>
        <p:spPr>
          <a:xfrm>
            <a:off x="8534400" y="6400801"/>
            <a:ext cx="4572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1734C62-C519-4237-B938-0B85043306A1}" type="slidenum">
              <a:rPr lang="en-US" altLang="en-US" sz="1200" smtClean="0">
                <a:latin typeface="Verdana" pitchFamily="34" charset="0"/>
                <a:ea typeface="Verdana" pitchFamily="34" charset="0"/>
                <a:cs typeface="Verdana" pitchFamily="34" charset="0"/>
              </a:rPr>
              <a:pPr eaLnBrk="1" hangingPunct="1">
                <a:spcBef>
                  <a:spcPct val="0"/>
                </a:spcBef>
                <a:buFontTx/>
                <a:buNone/>
              </a:pPr>
              <a:t>15</a:t>
            </a:fld>
            <a:endParaRPr lang="en-US" altLang="en-US" sz="1200" dirty="0">
              <a:latin typeface="Verdana" pitchFamily="34" charset="0"/>
              <a:ea typeface="Verdana" pitchFamily="34" charset="0"/>
              <a:cs typeface="Verdana" pitchFamily="34" charset="0"/>
            </a:endParaRPr>
          </a:p>
        </p:txBody>
      </p:sp>
      <p:sp>
        <p:nvSpPr>
          <p:cNvPr id="4101" name="TextBox 6"/>
          <p:cNvSpPr txBox="1">
            <a:spLocks noChangeArrowheads="1"/>
          </p:cNvSpPr>
          <p:nvPr/>
        </p:nvSpPr>
        <p:spPr bwMode="auto">
          <a:xfrm>
            <a:off x="476250" y="2430463"/>
            <a:ext cx="8229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000" dirty="0">
                <a:solidFill>
                  <a:srgbClr val="000000"/>
                </a:solidFill>
                <a:latin typeface="Cambria" panose="02040503050406030204" pitchFamily="18" charset="0"/>
                <a:ea typeface="Verdana" pitchFamily="34" charset="0"/>
                <a:cs typeface="Verdana" pitchFamily="34" charset="0"/>
              </a:rPr>
              <a:t>For more information on </a:t>
            </a:r>
            <a:r>
              <a:rPr lang="en-US" altLang="en-US" sz="2000" i="1" dirty="0">
                <a:solidFill>
                  <a:srgbClr val="000000"/>
                </a:solidFill>
                <a:latin typeface="Cambria" panose="02040503050406030204" pitchFamily="18" charset="0"/>
                <a:ea typeface="Verdana" pitchFamily="34" charset="0"/>
                <a:cs typeface="Verdana" pitchFamily="34" charset="0"/>
              </a:rPr>
              <a:t>K</a:t>
            </a:r>
            <a:r>
              <a:rPr lang="en-US" altLang="en-US" sz="2000" i="1" dirty="0">
                <a:latin typeface="Cambria" panose="02040503050406030204" pitchFamily="18" charset="0"/>
                <a:ea typeface="Verdana" pitchFamily="34" charset="0"/>
                <a:cs typeface="Verdana" pitchFamily="34" charset="0"/>
              </a:rPr>
              <a:t>eystone Exams-</a:t>
            </a:r>
            <a:r>
              <a:rPr lang="en-US" altLang="en-US" sz="2000" i="1" dirty="0" err="1">
                <a:latin typeface="Cambria" panose="02040503050406030204" pitchFamily="18" charset="0"/>
                <a:ea typeface="Verdana" pitchFamily="34" charset="0"/>
                <a:cs typeface="Verdana" pitchFamily="34" charset="0"/>
              </a:rPr>
              <a:t>Precodes</a:t>
            </a:r>
            <a:r>
              <a:rPr lang="en-US" altLang="en-US" sz="2000" i="1" dirty="0">
                <a:latin typeface="Cambria" panose="02040503050406030204" pitchFamily="18" charset="0"/>
                <a:ea typeface="Verdana" pitchFamily="34" charset="0"/>
                <a:cs typeface="Verdana" pitchFamily="34" charset="0"/>
              </a:rPr>
              <a:t> </a:t>
            </a:r>
            <a:r>
              <a:rPr lang="en-US" altLang="en-US" sz="2000" dirty="0">
                <a:solidFill>
                  <a:srgbClr val="000000"/>
                </a:solidFill>
                <a:latin typeface="Cambria" panose="02040503050406030204" pitchFamily="18" charset="0"/>
                <a:ea typeface="Verdana" pitchFamily="34" charset="0"/>
                <a:cs typeface="Verdana" pitchFamily="34" charset="0"/>
              </a:rPr>
              <a:t>please visit PDE’s website at </a:t>
            </a:r>
            <a:r>
              <a:rPr lang="en-US" altLang="en-US" sz="2000" u="sng" dirty="0">
                <a:solidFill>
                  <a:srgbClr val="0000FF"/>
                </a:solidFill>
                <a:latin typeface="Cambria" panose="02040503050406030204" pitchFamily="18" charset="0"/>
                <a:ea typeface="Verdana" pitchFamily="34" charset="0"/>
                <a:cs typeface="Verdana" pitchFamily="34" charset="0"/>
                <a:hlinkClick r:id="rId5"/>
              </a:rPr>
              <a:t>www.education.pa.gov</a:t>
            </a:r>
            <a:r>
              <a:rPr lang="en-US" altLang="en-US" sz="2000" dirty="0">
                <a:solidFill>
                  <a:srgbClr val="000000"/>
                </a:solidFill>
                <a:latin typeface="Cambria" panose="02040503050406030204" pitchFamily="18" charset="0"/>
                <a:ea typeface="Verdana" pitchFamily="34" charset="0"/>
                <a:cs typeface="Verdana" pitchFamily="34" charset="0"/>
              </a:rPr>
              <a:t>. </a:t>
            </a:r>
            <a:endParaRPr lang="en-US" altLang="en-US" sz="1800" dirty="0">
              <a:solidFill>
                <a:srgbClr val="000000"/>
              </a:solidFill>
              <a:latin typeface="Cambria" panose="02040503050406030204" pitchFamily="18" charset="0"/>
              <a:ea typeface="Verdana" pitchFamily="34" charset="0"/>
              <a:cs typeface="Verdana" pitchFamily="34" charset="0"/>
            </a:endParaRPr>
          </a:p>
        </p:txBody>
      </p:sp>
      <p:sp>
        <p:nvSpPr>
          <p:cNvPr id="4102" name="TextBox 9"/>
          <p:cNvSpPr txBox="1">
            <a:spLocks noChangeArrowheads="1"/>
          </p:cNvSpPr>
          <p:nvPr/>
        </p:nvSpPr>
        <p:spPr bwMode="auto">
          <a:xfrm>
            <a:off x="457200" y="4343400"/>
            <a:ext cx="8229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sz="1600" i="1" dirty="0"/>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altLang="en-US" sz="1400" i="1" dirty="0">
              <a:solidFill>
                <a:srgbClr val="000000"/>
              </a:solidFill>
              <a:latin typeface="Cambria" panose="02040503050406030204" pitchFamily="18" charset="0"/>
              <a:ea typeface="Verdana" pitchFamily="34" charset="0"/>
              <a:cs typeface="Verdana" pitchFamily="34" charset="0"/>
            </a:endParaRPr>
          </a:p>
        </p:txBody>
      </p:sp>
      <p:sp>
        <p:nvSpPr>
          <p:cNvPr id="2" name="Title 1">
            <a:extLst>
              <a:ext uri="{FF2B5EF4-FFF2-40B4-BE49-F238E27FC236}">
                <a16:creationId xmlns:a16="http://schemas.microsoft.com/office/drawing/2014/main" id="{E6CD10C8-D368-4D0D-9C3B-0838720FD379}"/>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For more information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86800" y="6400800"/>
            <a:ext cx="3048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2</a:t>
            </a:fld>
            <a:endParaRPr lang="en-US" altLang="en-US" sz="1200" dirty="0">
              <a:latin typeface="Verdana" pitchFamily="34" charset="0"/>
              <a:ea typeface="Verdana" pitchFamily="34" charset="0"/>
              <a:cs typeface="Verdana" pitchFamily="34" charset="0"/>
            </a:endParaRPr>
          </a:p>
        </p:txBody>
      </p:sp>
      <p:graphicFrame>
        <p:nvGraphicFramePr>
          <p:cNvPr id="2" name="Diagram 1" descr="Who submits data to PIMS? &#10;Any entity that teaches a Keystone-related course, must assess the student in Algebra, Biology and/or Literature with an end-of-course Keystone exam(s). Keystone courses are designated by the LEA. Designating a course as a Keystone course is a local decision and not mandated by PDE. LEAs should look at the content standards for a Keystone course before designating the course to ensure that students have the requisite knowledge to demonstrate proficiency in the Keystone Exam(s). Students taking the Keystone Exam must be uploaded to PIMS on the student and enrollment templates.  Their enrollment must be inclusive of the internal snapshot date to be included in the data sent to the testing vendor."/>
          <p:cNvGraphicFramePr/>
          <p:nvPr>
            <p:extLst>
              <p:ext uri="{D42A27DB-BD31-4B8C-83A1-F6EECF244321}">
                <p14:modId xmlns:p14="http://schemas.microsoft.com/office/powerpoint/2010/main" val="881581540"/>
              </p:ext>
            </p:extLst>
          </p:nvPr>
        </p:nvGraphicFramePr>
        <p:xfrm>
          <a:off x="457200" y="1396999"/>
          <a:ext cx="8248650" cy="445452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3" name="Title 2"/>
          <p:cNvSpPr txBox="1">
            <a:spLocks noGrp="1"/>
          </p:cNvSpPr>
          <p:nvPr>
            <p:ph type="title" idx="4294967295"/>
          </p:nvPr>
        </p:nvSpPr>
        <p:spPr>
          <a:xfrm>
            <a:off x="457200" y="1447800"/>
            <a:ext cx="59436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mn-ea"/>
                <a:cs typeface="+mn-cs"/>
              </a:rPr>
              <a:t>Who Submits Data to PIMS?</a:t>
            </a:r>
          </a:p>
        </p:txBody>
      </p:sp>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Tree>
    <p:extLst>
      <p:ext uri="{BB962C8B-B14F-4D97-AF65-F5344CB8AC3E}">
        <p14:creationId xmlns:p14="http://schemas.microsoft.com/office/powerpoint/2010/main" val="3520728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4" descr="Who should test?"/>
          <p:cNvSpPr txBox="1">
            <a:spLocks noChangeArrowheads="1"/>
          </p:cNvSpPr>
          <p:nvPr/>
        </p:nvSpPr>
        <p:spPr bwMode="auto">
          <a:xfrm>
            <a:off x="508000" y="1219200"/>
            <a:ext cx="8178800" cy="707886"/>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sz="2000" u="sng" dirty="0">
              <a:latin typeface="Arial" panose="020B0604020202020204" pitchFamily="34" charset="0"/>
              <a:ea typeface="Verdana" pitchFamily="34" charset="0"/>
              <a:cs typeface="Arial" panose="020B0604020202020204" pitchFamily="34" charset="0"/>
            </a:endParaRPr>
          </a:p>
          <a:p>
            <a:pPr marL="342900" indent="-342900" eaLnBrk="1" hangingPunct="1">
              <a:buFont typeface="Wingdings" panose="05000000000000000000" pitchFamily="2" charset="2"/>
              <a:buChar char="§"/>
              <a:defRPr/>
            </a:pPr>
            <a:endParaRPr lang="en-US" sz="2000" dirty="0">
              <a:latin typeface="Arial" panose="020B0604020202020204" pitchFamily="34" charset="0"/>
              <a:ea typeface="Verdana" pitchFamily="34" charset="0"/>
              <a:cs typeface="Arial" panose="020B0604020202020204" pitchFamily="34" charset="0"/>
            </a:endParaRPr>
          </a:p>
        </p:txBody>
      </p:sp>
      <p:pic>
        <p:nvPicPr>
          <p:cNvPr id="49157"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38950" y="6281147"/>
            <a:ext cx="1847850" cy="44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58" name="Slide Number Placeholder 1"/>
          <p:cNvSpPr>
            <a:spLocks noGrp="1"/>
          </p:cNvSpPr>
          <p:nvPr>
            <p:ph type="sldNum" sz="quarter" idx="12"/>
          </p:nvPr>
        </p:nvSpPr>
        <p:spPr>
          <a:xfrm>
            <a:off x="8686800" y="6356351"/>
            <a:ext cx="304800" cy="349250"/>
          </a:xfrm>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A73FC752-8E6D-42BC-A149-64775DF8094B}" type="slidenum">
              <a:rPr lang="en-US" altLang="en-US" sz="1400" smtClean="0"/>
              <a:pPr>
                <a:spcBef>
                  <a:spcPct val="0"/>
                </a:spcBef>
                <a:buFontTx/>
                <a:buNone/>
              </a:pPr>
              <a:t>3</a:t>
            </a:fld>
            <a:endParaRPr lang="en-US" altLang="en-US" sz="1400" dirty="0"/>
          </a:p>
        </p:txBody>
      </p:sp>
      <p:sp>
        <p:nvSpPr>
          <p:cNvPr id="10" name="TextBox 9"/>
          <p:cNvSpPr txBox="1"/>
          <p:nvPr/>
        </p:nvSpPr>
        <p:spPr>
          <a:xfrm>
            <a:off x="432816" y="1123890"/>
            <a:ext cx="2129173" cy="400110"/>
          </a:xfrm>
          <a:prstGeom prst="rect">
            <a:avLst/>
          </a:prstGeom>
          <a:noFill/>
        </p:spPr>
        <p:txBody>
          <a:bodyPr wrap="none" rtlCol="0">
            <a:spAutoFit/>
          </a:bodyPr>
          <a:lstStyle/>
          <a:p>
            <a:r>
              <a:rPr lang="en-US" sz="2000" u="sng" dirty="0">
                <a:latin typeface="Cambria" panose="02040503050406030204" pitchFamily="18" charset="0"/>
              </a:rPr>
              <a:t>Who</a:t>
            </a:r>
            <a:r>
              <a:rPr lang="en-US" sz="2000" u="sng" cap="all" dirty="0">
                <a:latin typeface="Cambria" panose="02040503050406030204" pitchFamily="18" charset="0"/>
              </a:rPr>
              <a:t> </a:t>
            </a:r>
            <a:r>
              <a:rPr lang="en-US" sz="2000" u="sng" dirty="0">
                <a:latin typeface="Cambria" panose="02040503050406030204" pitchFamily="18" charset="0"/>
              </a:rPr>
              <a:t>Should Test?</a:t>
            </a:r>
          </a:p>
        </p:txBody>
      </p:sp>
      <p:graphicFrame>
        <p:nvGraphicFramePr>
          <p:cNvPr id="3" name="Diagram 2" descr="States must comply with the federal requirement that all students must test at least once in high school. Students can take and test in a Keystone Exam anytime from grades 3-12, but students’ scores are reported once they reach grade 11. &#10;&#10;LEAs identify the courses that meet the state standards for the Keystone Exams called a ‘trigger course’. This is a local decision. If a student takes the Keystone course identified by the LEA, the student must take the subject-specific Keystone Exam. &#10;&#10;Students are required to score Proficient or Advanced in Algebra 1, Biology and Literature by the spring of their junior year. Senate Bill 880 states that demonstrating proficiency in these three Keystone Exams will be a graduation requirement beginning with the class of 2019. &#10;" title="Who Should Test"/>
          <p:cNvGraphicFramePr/>
          <p:nvPr>
            <p:extLst>
              <p:ext uri="{D42A27DB-BD31-4B8C-83A1-F6EECF244321}">
                <p14:modId xmlns:p14="http://schemas.microsoft.com/office/powerpoint/2010/main" val="3035798487"/>
              </p:ext>
            </p:extLst>
          </p:nvPr>
        </p:nvGraphicFramePr>
        <p:xfrm>
          <a:off x="496375" y="1573142"/>
          <a:ext cx="8202543" cy="459112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1" name="TextBox 17"/>
          <p:cNvSpPr txBox="1">
            <a:spLocks noGrp="1" noChangeArrowheads="1"/>
          </p:cNvSpPr>
          <p:nvPr>
            <p:ph type="title" idx="4294967295"/>
          </p:nvPr>
        </p:nvSpPr>
        <p:spPr bwMode="auto">
          <a:xfrm>
            <a:off x="736600" y="452438"/>
            <a:ext cx="7874000" cy="461962"/>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dirty="0">
                <a:ln>
                  <a:noFill/>
                </a:ln>
                <a:solidFill>
                  <a:schemeClr val="bg1"/>
                </a:solidFill>
                <a:effectLst/>
                <a:uLnTx/>
                <a:uFillTx/>
                <a:latin typeface="Cambria" panose="02040503050406030204" pitchFamily="18" charset="0"/>
                <a:ea typeface="Verdana" pitchFamily="34" charset="0"/>
                <a:cs typeface="Verdana" pitchFamily="34" charset="0"/>
              </a:rPr>
              <a:t>Keystone Exams- </a:t>
            </a:r>
            <a:r>
              <a:rPr kumimoji="0" lang="en-US" altLang="en-US" sz="2400" b="0" i="0" u="none" strike="noStrike" kern="1200" cap="none" spc="0" normalizeH="0" baseline="0" noProof="0" dirty="0" err="1">
                <a:ln>
                  <a:noFill/>
                </a:ln>
                <a:solidFill>
                  <a:schemeClr val="bg1"/>
                </a:solidFill>
                <a:effectLst/>
                <a:uLnTx/>
                <a:uFillTx/>
                <a:latin typeface="Cambria" panose="02040503050406030204" pitchFamily="18" charset="0"/>
                <a:ea typeface="Verdana" pitchFamily="34" charset="0"/>
                <a:cs typeface="Verdana" pitchFamily="34" charset="0"/>
              </a:rPr>
              <a:t>Precodes</a:t>
            </a:r>
            <a:r>
              <a:rPr kumimoji="0" lang="en-US" altLang="en-US" sz="2400" b="0" i="0" u="none" strike="noStrike" kern="1200" cap="none" spc="0" normalizeH="0" baseline="0" noProof="0" dirty="0">
                <a:ln>
                  <a:noFill/>
                </a:ln>
                <a:solidFill>
                  <a:schemeClr val="bg1"/>
                </a:solidFill>
                <a:effectLst/>
                <a:uLnTx/>
                <a:uFillTx/>
                <a:latin typeface="Cambria" panose="02040503050406030204" pitchFamily="18" charset="0"/>
                <a:ea typeface="Verdana" pitchFamily="34" charset="0"/>
                <a:cs typeface="Verdana" pitchFamily="34" charset="0"/>
              </a:rPr>
              <a:t> </a:t>
            </a:r>
          </a:p>
        </p:txBody>
      </p:sp>
    </p:spTree>
    <p:extLst>
      <p:ext uri="{BB962C8B-B14F-4D97-AF65-F5344CB8AC3E}">
        <p14:creationId xmlns:p14="http://schemas.microsoft.com/office/powerpoint/2010/main" val="2291539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3"/>
          <p:cNvSpPr>
            <a:spLocks noGrp="1"/>
          </p:cNvSpPr>
          <p:nvPr>
            <p:ph type="sldNum" sz="quarter" idx="12"/>
          </p:nvPr>
        </p:nvSpPr>
        <p:spPr>
          <a:xfrm>
            <a:off x="8639500" y="6356350"/>
            <a:ext cx="352099" cy="34925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A703D3D-8121-4993-9104-652DE2455B95}" type="slidenum">
              <a:rPr lang="en-US" altLang="en-US" sz="1200" smtClean="0">
                <a:latin typeface="Verdana" pitchFamily="34" charset="0"/>
                <a:ea typeface="Verdana" pitchFamily="34" charset="0"/>
                <a:cs typeface="Verdana" pitchFamily="34" charset="0"/>
              </a:rPr>
              <a:pPr eaLnBrk="1" hangingPunct="1">
                <a:spcBef>
                  <a:spcPct val="0"/>
                </a:spcBef>
                <a:buFontTx/>
                <a:buNone/>
              </a:pPr>
              <a:t>4</a:t>
            </a:fld>
            <a:endParaRPr lang="en-US" altLang="en-US" sz="1200" dirty="0">
              <a:latin typeface="Verdana" pitchFamily="34" charset="0"/>
              <a:ea typeface="Verdana" pitchFamily="34" charset="0"/>
              <a:cs typeface="Verdana" pitchFamily="34" charset="0"/>
            </a:endParaRPr>
          </a:p>
        </p:txBody>
      </p:sp>
      <p:pic>
        <p:nvPicPr>
          <p:cNvPr id="15363"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60198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337278"/>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3" descr="There are two templates (Student and School Enrollment) that need to be updated and uploaded in Collection Window 6 to make sure that the data passes the Data Quality Engine Rules. In order to submit the correct data, PIMS Administrators must first identify the students who are taking the Keystone Exams and upload them for this internal snapshot. &#10;&#10;These students should be coded with valid value of ‘Y’, ‘N’ or ‘O’ for the specific Keystone testing window., Field 214 is utilized for Winter Keystone assessments, Field 215 is utilized for Spring Keystone assessments, and Field 216 is utilized for Summer Keystone assessments. These fields are used to send data to the testing vendor so that LEAs can set up test sessions and receive precode labels.  &#10;&#10;It’s important that PIMS Administrators verify that data has been successfully uploaded by running the pre-snapshot verification reports. &#10;&#10;Final data must be uploaded by noon on the deadline on the Elementary and Secondary Data Collection Calendar listed on the PIMS website. Please note that data cannot be corrected after the internal snapshot deadline. &#10;&#10;&#10;"/>
          <p:cNvGrpSpPr/>
          <p:nvPr/>
        </p:nvGrpSpPr>
        <p:grpSpPr>
          <a:xfrm>
            <a:off x="457200" y="1447069"/>
            <a:ext cx="8229599" cy="4825535"/>
            <a:chOff x="457200" y="1341567"/>
            <a:chExt cx="8229599" cy="5211634"/>
          </a:xfrm>
        </p:grpSpPr>
        <p:sp>
          <p:nvSpPr>
            <p:cNvPr id="5" name="Freeform 4"/>
            <p:cNvSpPr/>
            <p:nvPr/>
          </p:nvSpPr>
          <p:spPr>
            <a:xfrm>
              <a:off x="457200" y="1341567"/>
              <a:ext cx="1371600" cy="1959666"/>
            </a:xfrm>
            <a:custGeom>
              <a:avLst/>
              <a:gdLst>
                <a:gd name="connsiteX0" fmla="*/ 0 w 1598007"/>
                <a:gd name="connsiteY0" fmla="*/ 0 h 1118605"/>
                <a:gd name="connsiteX1" fmla="*/ 1038705 w 1598007"/>
                <a:gd name="connsiteY1" fmla="*/ 0 h 1118605"/>
                <a:gd name="connsiteX2" fmla="*/ 1598007 w 1598007"/>
                <a:gd name="connsiteY2" fmla="*/ 559303 h 1118605"/>
                <a:gd name="connsiteX3" fmla="*/ 1038705 w 1598007"/>
                <a:gd name="connsiteY3" fmla="*/ 1118605 h 1118605"/>
                <a:gd name="connsiteX4" fmla="*/ 0 w 1598007"/>
                <a:gd name="connsiteY4" fmla="*/ 1118605 h 1118605"/>
                <a:gd name="connsiteX5" fmla="*/ 559303 w 1598007"/>
                <a:gd name="connsiteY5" fmla="*/ 559303 h 1118605"/>
                <a:gd name="connsiteX6" fmla="*/ 0 w 1598007"/>
                <a:gd name="connsiteY6" fmla="*/ 0 h 1118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8007" h="1118605">
                  <a:moveTo>
                    <a:pt x="1598007" y="0"/>
                  </a:moveTo>
                  <a:lnTo>
                    <a:pt x="1598007" y="727094"/>
                  </a:lnTo>
                  <a:lnTo>
                    <a:pt x="799003" y="1118605"/>
                  </a:lnTo>
                  <a:lnTo>
                    <a:pt x="0" y="727094"/>
                  </a:lnTo>
                  <a:lnTo>
                    <a:pt x="0" y="0"/>
                  </a:lnTo>
                  <a:lnTo>
                    <a:pt x="799003" y="391512"/>
                  </a:lnTo>
                  <a:lnTo>
                    <a:pt x="1598007" y="0"/>
                  </a:lnTo>
                  <a:close/>
                </a:path>
              </a:pathLst>
            </a:cu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0161" tIns="569463" rIns="10159" bIns="569462" numCol="1" spcCol="1270" anchor="ctr" anchorCtr="0">
              <a:noAutofit/>
            </a:bodyPr>
            <a:lstStyle/>
            <a:p>
              <a:pPr lvl="0" algn="ctr" defTabSz="711200">
                <a:lnSpc>
                  <a:spcPct val="90000"/>
                </a:lnSpc>
                <a:spcBef>
                  <a:spcPct val="0"/>
                </a:spcBef>
                <a:spcAft>
                  <a:spcPct val="35000"/>
                </a:spcAft>
              </a:pPr>
              <a:r>
                <a:rPr lang="en-US" b="1" kern="1200" dirty="0">
                  <a:solidFill>
                    <a:schemeClr val="bg1"/>
                  </a:solidFill>
                  <a:latin typeface="Cambria" panose="02040503050406030204" pitchFamily="18" charset="0"/>
                </a:rPr>
                <a:t>Collection Window 6</a:t>
              </a:r>
            </a:p>
          </p:txBody>
        </p:sp>
        <p:sp>
          <p:nvSpPr>
            <p:cNvPr id="6" name="Freeform 5"/>
            <p:cNvSpPr/>
            <p:nvPr/>
          </p:nvSpPr>
          <p:spPr>
            <a:xfrm>
              <a:off x="2133599" y="1341567"/>
              <a:ext cx="6477000" cy="1395315"/>
            </a:xfrm>
            <a:custGeom>
              <a:avLst/>
              <a:gdLst>
                <a:gd name="connsiteX0" fmla="*/ 214964 w 1289759"/>
                <a:gd name="connsiteY0" fmla="*/ 0 h 7034794"/>
                <a:gd name="connsiteX1" fmla="*/ 1074795 w 1289759"/>
                <a:gd name="connsiteY1" fmla="*/ 0 h 7034794"/>
                <a:gd name="connsiteX2" fmla="*/ 1289759 w 1289759"/>
                <a:gd name="connsiteY2" fmla="*/ 214964 h 7034794"/>
                <a:gd name="connsiteX3" fmla="*/ 1289759 w 1289759"/>
                <a:gd name="connsiteY3" fmla="*/ 7034794 h 7034794"/>
                <a:gd name="connsiteX4" fmla="*/ 1289759 w 1289759"/>
                <a:gd name="connsiteY4" fmla="*/ 7034794 h 7034794"/>
                <a:gd name="connsiteX5" fmla="*/ 0 w 1289759"/>
                <a:gd name="connsiteY5" fmla="*/ 7034794 h 7034794"/>
                <a:gd name="connsiteX6" fmla="*/ 0 w 1289759"/>
                <a:gd name="connsiteY6" fmla="*/ 7034794 h 7034794"/>
                <a:gd name="connsiteX7" fmla="*/ 0 w 1289759"/>
                <a:gd name="connsiteY7" fmla="*/ 214964 h 7034794"/>
                <a:gd name="connsiteX8" fmla="*/ 214964 w 1289759"/>
                <a:gd name="connsiteY8" fmla="*/ 0 h 703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759" h="7034794">
                  <a:moveTo>
                    <a:pt x="1289759" y="1172490"/>
                  </a:moveTo>
                  <a:lnTo>
                    <a:pt x="1289759" y="5862304"/>
                  </a:lnTo>
                  <a:cubicBezTo>
                    <a:pt x="1289759" y="6509849"/>
                    <a:pt x="1272114" y="7034791"/>
                    <a:pt x="1250347" y="7034791"/>
                  </a:cubicBezTo>
                  <a:lnTo>
                    <a:pt x="0" y="7034791"/>
                  </a:lnTo>
                  <a:lnTo>
                    <a:pt x="0" y="7034791"/>
                  </a:lnTo>
                  <a:lnTo>
                    <a:pt x="0" y="3"/>
                  </a:lnTo>
                  <a:lnTo>
                    <a:pt x="0" y="3"/>
                  </a:lnTo>
                  <a:lnTo>
                    <a:pt x="1250347" y="3"/>
                  </a:lnTo>
                  <a:cubicBezTo>
                    <a:pt x="1272114" y="3"/>
                    <a:pt x="1289759" y="524945"/>
                    <a:pt x="1289759" y="1172490"/>
                  </a:cubicBezTo>
                  <a:close/>
                </a:path>
              </a:pathLst>
            </a:cu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2241" tIns="75661" rIns="75661" bIns="75662" numCol="1" spcCol="1270" anchor="ctr" anchorCtr="0">
              <a:noAutofit/>
            </a:bodyPr>
            <a:lstStyle/>
            <a:p>
              <a:pPr marL="228600" lvl="1" indent="-228600" defTabSz="889000">
                <a:lnSpc>
                  <a:spcPct val="90000"/>
                </a:lnSpc>
                <a:spcAft>
                  <a:spcPct val="15000"/>
                </a:spcAft>
                <a:buChar char="••"/>
              </a:pPr>
              <a:r>
                <a:rPr lang="en-US" sz="2000" kern="1200" dirty="0">
                  <a:latin typeface="Cambria" panose="02040503050406030204" pitchFamily="18" charset="0"/>
                </a:rPr>
                <a:t>Upload students in grades 3-12 who are taking a Keyston</a:t>
              </a:r>
              <a:r>
                <a:rPr lang="en-US" sz="2000" dirty="0">
                  <a:latin typeface="Cambria" panose="02040503050406030204" pitchFamily="18" charset="0"/>
                </a:rPr>
                <a:t>e exam </a:t>
              </a:r>
              <a:r>
                <a:rPr lang="en-US" sz="2000" kern="1200" dirty="0">
                  <a:latin typeface="Cambria" panose="02040503050406030204" pitchFamily="18" charset="0"/>
                </a:rPr>
                <a:t>in this internal snapshot</a:t>
              </a:r>
            </a:p>
            <a:p>
              <a:pPr marL="228600" lvl="1" indent="-228600" defTabSz="889000">
                <a:lnSpc>
                  <a:spcPct val="90000"/>
                </a:lnSpc>
                <a:spcAft>
                  <a:spcPct val="15000"/>
                </a:spcAft>
                <a:buChar char="••"/>
              </a:pPr>
              <a:r>
                <a:rPr lang="en-US" sz="2000" dirty="0">
                  <a:latin typeface="Cambria" panose="02040503050406030204" pitchFamily="18" charset="0"/>
                </a:rPr>
                <a:t>Update templates for Student and School Enrollment</a:t>
              </a:r>
              <a:endParaRPr lang="en-US" sz="2000" kern="1200" dirty="0">
                <a:latin typeface="Cambria" panose="02040503050406030204" pitchFamily="18" charset="0"/>
              </a:endParaRPr>
            </a:p>
          </p:txBody>
        </p:sp>
        <p:sp>
          <p:nvSpPr>
            <p:cNvPr id="7" name="Freeform 6"/>
            <p:cNvSpPr/>
            <p:nvPr/>
          </p:nvSpPr>
          <p:spPr>
            <a:xfrm>
              <a:off x="457200" y="2971800"/>
              <a:ext cx="1371600" cy="1981200"/>
            </a:xfrm>
            <a:custGeom>
              <a:avLst/>
              <a:gdLst>
                <a:gd name="connsiteX0" fmla="*/ 0 w 1598007"/>
                <a:gd name="connsiteY0" fmla="*/ 0 h 1118605"/>
                <a:gd name="connsiteX1" fmla="*/ 1038705 w 1598007"/>
                <a:gd name="connsiteY1" fmla="*/ 0 h 1118605"/>
                <a:gd name="connsiteX2" fmla="*/ 1598007 w 1598007"/>
                <a:gd name="connsiteY2" fmla="*/ 559303 h 1118605"/>
                <a:gd name="connsiteX3" fmla="*/ 1038705 w 1598007"/>
                <a:gd name="connsiteY3" fmla="*/ 1118605 h 1118605"/>
                <a:gd name="connsiteX4" fmla="*/ 0 w 1598007"/>
                <a:gd name="connsiteY4" fmla="*/ 1118605 h 1118605"/>
                <a:gd name="connsiteX5" fmla="*/ 559303 w 1598007"/>
                <a:gd name="connsiteY5" fmla="*/ 559303 h 1118605"/>
                <a:gd name="connsiteX6" fmla="*/ 0 w 1598007"/>
                <a:gd name="connsiteY6" fmla="*/ 0 h 1118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8007" h="1118605">
                  <a:moveTo>
                    <a:pt x="1598007" y="0"/>
                  </a:moveTo>
                  <a:lnTo>
                    <a:pt x="1598007" y="727094"/>
                  </a:lnTo>
                  <a:lnTo>
                    <a:pt x="799003" y="1118605"/>
                  </a:lnTo>
                  <a:lnTo>
                    <a:pt x="0" y="727094"/>
                  </a:lnTo>
                  <a:lnTo>
                    <a:pt x="0" y="0"/>
                  </a:lnTo>
                  <a:lnTo>
                    <a:pt x="799003" y="391512"/>
                  </a:lnTo>
                  <a:lnTo>
                    <a:pt x="1598007" y="0"/>
                  </a:lnTo>
                  <a:close/>
                </a:path>
              </a:pathLst>
            </a:custGeom>
          </p:spPr>
          <p:style>
            <a:lnRef idx="2">
              <a:schemeClr val="accent3">
                <a:hueOff val="5625132"/>
                <a:satOff val="-8440"/>
                <a:lumOff val="-1373"/>
                <a:alphaOff val="0"/>
              </a:schemeClr>
            </a:lnRef>
            <a:fillRef idx="1">
              <a:schemeClr val="accent3">
                <a:hueOff val="5625132"/>
                <a:satOff val="-8440"/>
                <a:lumOff val="-1373"/>
                <a:alphaOff val="0"/>
              </a:schemeClr>
            </a:fillRef>
            <a:effectRef idx="0">
              <a:schemeClr val="accent3">
                <a:hueOff val="5625132"/>
                <a:satOff val="-8440"/>
                <a:lumOff val="-1373"/>
                <a:alphaOff val="0"/>
              </a:schemeClr>
            </a:effectRef>
            <a:fontRef idx="minor">
              <a:schemeClr val="lt1"/>
            </a:fontRef>
          </p:style>
          <p:txBody>
            <a:bodyPr spcFirstLastPara="0" vert="horz" wrap="square" lIns="10161" tIns="569463" rIns="10159" bIns="569462" numCol="1" spcCol="1270" anchor="ctr" anchorCtr="0">
              <a:noAutofit/>
            </a:bodyPr>
            <a:lstStyle/>
            <a:p>
              <a:pPr lvl="0" algn="ctr" defTabSz="711200">
                <a:lnSpc>
                  <a:spcPct val="90000"/>
                </a:lnSpc>
                <a:spcBef>
                  <a:spcPct val="0"/>
                </a:spcBef>
                <a:spcAft>
                  <a:spcPct val="35000"/>
                </a:spcAft>
              </a:pPr>
              <a:endParaRPr lang="en-US" b="1" kern="1200" dirty="0">
                <a:solidFill>
                  <a:schemeClr val="bg1"/>
                </a:solidFill>
                <a:latin typeface="Cambria" panose="02040503050406030204" pitchFamily="18" charset="0"/>
              </a:endParaRPr>
            </a:p>
            <a:p>
              <a:pPr lvl="0" algn="ctr" defTabSz="711200">
                <a:lnSpc>
                  <a:spcPct val="90000"/>
                </a:lnSpc>
                <a:spcBef>
                  <a:spcPct val="0"/>
                </a:spcBef>
                <a:spcAft>
                  <a:spcPct val="35000"/>
                </a:spcAft>
              </a:pPr>
              <a:r>
                <a:rPr lang="en-US" b="1" kern="1200" dirty="0">
                  <a:solidFill>
                    <a:schemeClr val="bg1"/>
                  </a:solidFill>
                  <a:latin typeface="Cambria" panose="02040503050406030204" pitchFamily="18" charset="0"/>
                </a:rPr>
                <a:t>Update and pass DQE checks</a:t>
              </a:r>
            </a:p>
          </p:txBody>
        </p:sp>
        <p:sp>
          <p:nvSpPr>
            <p:cNvPr id="9" name="Freeform 8"/>
            <p:cNvSpPr/>
            <p:nvPr/>
          </p:nvSpPr>
          <p:spPr>
            <a:xfrm>
              <a:off x="2133599" y="2822274"/>
              <a:ext cx="6476999" cy="1544841"/>
            </a:xfrm>
            <a:custGeom>
              <a:avLst/>
              <a:gdLst>
                <a:gd name="connsiteX0" fmla="*/ 204745 w 1228446"/>
                <a:gd name="connsiteY0" fmla="*/ 0 h 7034794"/>
                <a:gd name="connsiteX1" fmla="*/ 1023701 w 1228446"/>
                <a:gd name="connsiteY1" fmla="*/ 0 h 7034794"/>
                <a:gd name="connsiteX2" fmla="*/ 1228446 w 1228446"/>
                <a:gd name="connsiteY2" fmla="*/ 204745 h 7034794"/>
                <a:gd name="connsiteX3" fmla="*/ 1228446 w 1228446"/>
                <a:gd name="connsiteY3" fmla="*/ 7034794 h 7034794"/>
                <a:gd name="connsiteX4" fmla="*/ 1228446 w 1228446"/>
                <a:gd name="connsiteY4" fmla="*/ 7034794 h 7034794"/>
                <a:gd name="connsiteX5" fmla="*/ 0 w 1228446"/>
                <a:gd name="connsiteY5" fmla="*/ 7034794 h 7034794"/>
                <a:gd name="connsiteX6" fmla="*/ 0 w 1228446"/>
                <a:gd name="connsiteY6" fmla="*/ 7034794 h 7034794"/>
                <a:gd name="connsiteX7" fmla="*/ 0 w 1228446"/>
                <a:gd name="connsiteY7" fmla="*/ 204745 h 7034794"/>
                <a:gd name="connsiteX8" fmla="*/ 204745 w 1228446"/>
                <a:gd name="connsiteY8" fmla="*/ 0 h 703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8446" h="7034794">
                  <a:moveTo>
                    <a:pt x="1228446" y="1172490"/>
                  </a:moveTo>
                  <a:lnTo>
                    <a:pt x="1228446" y="5862304"/>
                  </a:lnTo>
                  <a:cubicBezTo>
                    <a:pt x="1228446" y="6509853"/>
                    <a:pt x="1212439" y="7034791"/>
                    <a:pt x="1192693" y="7034791"/>
                  </a:cubicBezTo>
                  <a:lnTo>
                    <a:pt x="0" y="7034791"/>
                  </a:lnTo>
                  <a:lnTo>
                    <a:pt x="0" y="7034791"/>
                  </a:lnTo>
                  <a:lnTo>
                    <a:pt x="0" y="3"/>
                  </a:lnTo>
                  <a:lnTo>
                    <a:pt x="0" y="3"/>
                  </a:lnTo>
                  <a:lnTo>
                    <a:pt x="1192693" y="3"/>
                  </a:lnTo>
                  <a:cubicBezTo>
                    <a:pt x="1212439" y="3"/>
                    <a:pt x="1228446" y="524941"/>
                    <a:pt x="1228446" y="1172490"/>
                  </a:cubicBezTo>
                  <a:close/>
                </a:path>
              </a:pathLst>
            </a:custGeom>
          </p:spPr>
          <p:style>
            <a:lnRef idx="2">
              <a:schemeClr val="accent3">
                <a:hueOff val="5625132"/>
                <a:satOff val="-8440"/>
                <a:lumOff val="-1373"/>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2240" tIns="72668" rIns="72668" bIns="72668"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latin typeface="Cambria" panose="02040503050406030204" pitchFamily="18" charset="0"/>
                </a:rPr>
                <a:t>Update appropriate Keystone exam student template fields: Field 214: Winter, Field 215: Spring, Field 216: Summer. </a:t>
              </a:r>
            </a:p>
            <a:p>
              <a:pPr marL="228600" lvl="1" indent="-228600" algn="l" defTabSz="889000">
                <a:lnSpc>
                  <a:spcPct val="90000"/>
                </a:lnSpc>
                <a:spcBef>
                  <a:spcPct val="0"/>
                </a:spcBef>
                <a:spcAft>
                  <a:spcPct val="15000"/>
                </a:spcAft>
                <a:buChar char="••"/>
              </a:pPr>
              <a:r>
                <a:rPr lang="en-US" sz="2000" kern="1200" dirty="0">
                  <a:latin typeface="Cambria" panose="02040503050406030204" pitchFamily="18" charset="0"/>
                </a:rPr>
                <a:t> Ensure that data passes the Data Quality Engine (DQE) checks.</a:t>
              </a:r>
            </a:p>
          </p:txBody>
        </p:sp>
        <p:sp>
          <p:nvSpPr>
            <p:cNvPr id="11" name="Freeform 10"/>
            <p:cNvSpPr/>
            <p:nvPr/>
          </p:nvSpPr>
          <p:spPr>
            <a:xfrm>
              <a:off x="457200" y="4495801"/>
              <a:ext cx="1371600" cy="2057400"/>
            </a:xfrm>
            <a:custGeom>
              <a:avLst/>
              <a:gdLst>
                <a:gd name="connsiteX0" fmla="*/ 0 w 1598007"/>
                <a:gd name="connsiteY0" fmla="*/ 0 h 1118605"/>
                <a:gd name="connsiteX1" fmla="*/ 1038705 w 1598007"/>
                <a:gd name="connsiteY1" fmla="*/ 0 h 1118605"/>
                <a:gd name="connsiteX2" fmla="*/ 1598007 w 1598007"/>
                <a:gd name="connsiteY2" fmla="*/ 559303 h 1118605"/>
                <a:gd name="connsiteX3" fmla="*/ 1038705 w 1598007"/>
                <a:gd name="connsiteY3" fmla="*/ 1118605 h 1118605"/>
                <a:gd name="connsiteX4" fmla="*/ 0 w 1598007"/>
                <a:gd name="connsiteY4" fmla="*/ 1118605 h 1118605"/>
                <a:gd name="connsiteX5" fmla="*/ 559303 w 1598007"/>
                <a:gd name="connsiteY5" fmla="*/ 559303 h 1118605"/>
                <a:gd name="connsiteX6" fmla="*/ 0 w 1598007"/>
                <a:gd name="connsiteY6" fmla="*/ 0 h 1118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8007" h="1118605">
                  <a:moveTo>
                    <a:pt x="1598007" y="0"/>
                  </a:moveTo>
                  <a:lnTo>
                    <a:pt x="1598007" y="727094"/>
                  </a:lnTo>
                  <a:lnTo>
                    <a:pt x="799003" y="1118605"/>
                  </a:lnTo>
                  <a:lnTo>
                    <a:pt x="0" y="727094"/>
                  </a:lnTo>
                  <a:lnTo>
                    <a:pt x="0" y="0"/>
                  </a:lnTo>
                  <a:lnTo>
                    <a:pt x="799003" y="391512"/>
                  </a:lnTo>
                  <a:lnTo>
                    <a:pt x="1598007" y="0"/>
                  </a:lnTo>
                  <a:close/>
                </a:path>
              </a:pathLst>
            </a:custGeom>
          </p:spPr>
          <p:style>
            <a:lnRef idx="2">
              <a:schemeClr val="accent3">
                <a:hueOff val="11250264"/>
                <a:satOff val="-16880"/>
                <a:lumOff val="-2745"/>
                <a:alphaOff val="0"/>
              </a:schemeClr>
            </a:lnRef>
            <a:fillRef idx="1">
              <a:schemeClr val="accent3">
                <a:hueOff val="11250264"/>
                <a:satOff val="-16880"/>
                <a:lumOff val="-2745"/>
                <a:alphaOff val="0"/>
              </a:schemeClr>
            </a:fillRef>
            <a:effectRef idx="0">
              <a:schemeClr val="accent3">
                <a:hueOff val="11250264"/>
                <a:satOff val="-16880"/>
                <a:lumOff val="-2745"/>
                <a:alphaOff val="0"/>
              </a:schemeClr>
            </a:effectRef>
            <a:fontRef idx="minor">
              <a:schemeClr val="lt1"/>
            </a:fontRef>
          </p:style>
          <p:txBody>
            <a:bodyPr spcFirstLastPara="0" vert="horz" wrap="square" lIns="10161" tIns="569463" rIns="10159" bIns="569462" numCol="1" spcCol="1270" anchor="ctr" anchorCtr="0">
              <a:noAutofit/>
            </a:bodyPr>
            <a:lstStyle/>
            <a:p>
              <a:pPr lvl="0" algn="ctr" defTabSz="711200">
                <a:lnSpc>
                  <a:spcPct val="90000"/>
                </a:lnSpc>
                <a:spcBef>
                  <a:spcPct val="0"/>
                </a:spcBef>
                <a:spcAft>
                  <a:spcPct val="35000"/>
                </a:spcAft>
              </a:pPr>
              <a:endParaRPr lang="en-US" b="1" kern="1200" dirty="0">
                <a:solidFill>
                  <a:schemeClr val="bg1"/>
                </a:solidFill>
                <a:latin typeface="Cambria" panose="02040503050406030204" pitchFamily="18" charset="0"/>
              </a:endParaRPr>
            </a:p>
            <a:p>
              <a:pPr lvl="0" algn="ctr" defTabSz="711200">
                <a:lnSpc>
                  <a:spcPct val="90000"/>
                </a:lnSpc>
                <a:spcAft>
                  <a:spcPct val="35000"/>
                </a:spcAft>
              </a:pPr>
              <a:r>
                <a:rPr lang="en-US" b="1" dirty="0">
                  <a:solidFill>
                    <a:schemeClr val="bg1"/>
                  </a:solidFill>
                  <a:latin typeface="Cambria" panose="02040503050406030204" pitchFamily="18" charset="0"/>
                </a:rPr>
                <a:t>Run reports and upload </a:t>
              </a:r>
              <a:r>
                <a:rPr lang="en-US" b="1" kern="1200" dirty="0">
                  <a:solidFill>
                    <a:schemeClr val="bg1"/>
                  </a:solidFill>
                  <a:latin typeface="Cambria" panose="02040503050406030204" pitchFamily="18" charset="0"/>
                </a:rPr>
                <a:t>to PIMS</a:t>
              </a:r>
            </a:p>
          </p:txBody>
        </p:sp>
        <p:sp>
          <p:nvSpPr>
            <p:cNvPr id="12" name="Freeform 11"/>
            <p:cNvSpPr/>
            <p:nvPr/>
          </p:nvSpPr>
          <p:spPr>
            <a:xfrm>
              <a:off x="2162500" y="4452507"/>
              <a:ext cx="6524299" cy="1827662"/>
            </a:xfrm>
            <a:custGeom>
              <a:avLst/>
              <a:gdLst>
                <a:gd name="connsiteX0" fmla="*/ 211658 w 1269920"/>
                <a:gd name="connsiteY0" fmla="*/ 0 h 7034794"/>
                <a:gd name="connsiteX1" fmla="*/ 1058262 w 1269920"/>
                <a:gd name="connsiteY1" fmla="*/ 0 h 7034794"/>
                <a:gd name="connsiteX2" fmla="*/ 1269920 w 1269920"/>
                <a:gd name="connsiteY2" fmla="*/ 211658 h 7034794"/>
                <a:gd name="connsiteX3" fmla="*/ 1269920 w 1269920"/>
                <a:gd name="connsiteY3" fmla="*/ 7034794 h 7034794"/>
                <a:gd name="connsiteX4" fmla="*/ 1269920 w 1269920"/>
                <a:gd name="connsiteY4" fmla="*/ 7034794 h 7034794"/>
                <a:gd name="connsiteX5" fmla="*/ 0 w 1269920"/>
                <a:gd name="connsiteY5" fmla="*/ 7034794 h 7034794"/>
                <a:gd name="connsiteX6" fmla="*/ 0 w 1269920"/>
                <a:gd name="connsiteY6" fmla="*/ 7034794 h 7034794"/>
                <a:gd name="connsiteX7" fmla="*/ 0 w 1269920"/>
                <a:gd name="connsiteY7" fmla="*/ 211658 h 7034794"/>
                <a:gd name="connsiteX8" fmla="*/ 211658 w 1269920"/>
                <a:gd name="connsiteY8" fmla="*/ 0 h 703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69920" h="7034794">
                  <a:moveTo>
                    <a:pt x="1269920" y="1172493"/>
                  </a:moveTo>
                  <a:lnTo>
                    <a:pt x="1269920" y="5862301"/>
                  </a:lnTo>
                  <a:cubicBezTo>
                    <a:pt x="1269920" y="6509847"/>
                    <a:pt x="1252813" y="7034791"/>
                    <a:pt x="1231712" y="7034791"/>
                  </a:cubicBezTo>
                  <a:lnTo>
                    <a:pt x="0" y="7034791"/>
                  </a:lnTo>
                  <a:lnTo>
                    <a:pt x="0" y="7034791"/>
                  </a:lnTo>
                  <a:lnTo>
                    <a:pt x="0" y="3"/>
                  </a:lnTo>
                  <a:lnTo>
                    <a:pt x="0" y="3"/>
                  </a:lnTo>
                  <a:lnTo>
                    <a:pt x="1231712" y="3"/>
                  </a:lnTo>
                  <a:cubicBezTo>
                    <a:pt x="1252813" y="3"/>
                    <a:pt x="1269920" y="524947"/>
                    <a:pt x="1269920" y="1172493"/>
                  </a:cubicBezTo>
                  <a:close/>
                </a:path>
              </a:pathLst>
            </a:custGeom>
          </p:spPr>
          <p:style>
            <a:lnRef idx="2">
              <a:schemeClr val="accent3">
                <a:hueOff val="11250264"/>
                <a:satOff val="-16880"/>
                <a:lumOff val="-2745"/>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2240" tIns="74692" rIns="74692" bIns="74692" numCol="1" spcCol="1270" anchor="ctr" anchorCtr="0">
              <a:noAutofit/>
            </a:bodyPr>
            <a:lstStyle/>
            <a:p>
              <a:pPr marL="228600" lvl="1" indent="-228600" defTabSz="889000">
                <a:lnSpc>
                  <a:spcPct val="90000"/>
                </a:lnSpc>
                <a:spcAft>
                  <a:spcPct val="15000"/>
                </a:spcAft>
                <a:buFontTx/>
                <a:buChar char="••"/>
              </a:pPr>
              <a:r>
                <a:rPr lang="en-US" sz="2000" dirty="0">
                  <a:latin typeface="Cambria" panose="02040503050406030204" pitchFamily="18" charset="0"/>
                </a:rPr>
                <a:t>Verify successful data submission by running the pre-snapshot verification reports. </a:t>
              </a:r>
            </a:p>
            <a:p>
              <a:pPr marL="228600" lvl="1" indent="-228600" defTabSz="889000">
                <a:lnSpc>
                  <a:spcPct val="90000"/>
                </a:lnSpc>
                <a:spcAft>
                  <a:spcPct val="15000"/>
                </a:spcAft>
                <a:buChar char="••"/>
              </a:pPr>
              <a:r>
                <a:rPr lang="en-US" sz="2000" kern="1200" dirty="0">
                  <a:latin typeface="Cambria" panose="02040503050406030204" pitchFamily="18" charset="0"/>
                </a:rPr>
                <a:t>Upload data </a:t>
              </a:r>
              <a:r>
                <a:rPr lang="en-US" sz="2000" u="sng" dirty="0">
                  <a:solidFill>
                    <a:srgbClr val="FF0000"/>
                  </a:solidFill>
                  <a:latin typeface="Cambria" panose="02040503050406030204" pitchFamily="18" charset="0"/>
                </a:rPr>
                <a:t>without errors</a:t>
              </a:r>
              <a:r>
                <a:rPr lang="en-US" sz="2000" dirty="0">
                  <a:solidFill>
                    <a:srgbClr val="FF0000"/>
                  </a:solidFill>
                  <a:latin typeface="Cambria" panose="02040503050406030204" pitchFamily="18" charset="0"/>
                </a:rPr>
                <a:t> </a:t>
              </a:r>
              <a:r>
                <a:rPr lang="en-US" sz="2000" kern="1200" dirty="0">
                  <a:solidFill>
                    <a:srgbClr val="FF0000"/>
                  </a:solidFill>
                  <a:latin typeface="Cambria" panose="02040503050406030204" pitchFamily="18" charset="0"/>
                </a:rPr>
                <a:t> </a:t>
              </a:r>
              <a:r>
                <a:rPr lang="en-US" sz="2000" kern="1200" dirty="0">
                  <a:latin typeface="Cambria" panose="02040503050406030204" pitchFamily="18" charset="0"/>
                </a:rPr>
                <a:t>to PIMS Production by </a:t>
              </a:r>
              <a:r>
                <a:rPr lang="en-US" sz="2000" dirty="0">
                  <a:latin typeface="Cambria" panose="02040503050406030204" pitchFamily="18" charset="0"/>
                </a:rPr>
                <a:t>12:00 p.m. (noon) on the internal snapshot date. </a:t>
              </a:r>
            </a:p>
            <a:p>
              <a:pPr marL="228600" lvl="1" indent="-228600" defTabSz="889000">
                <a:lnSpc>
                  <a:spcPct val="90000"/>
                </a:lnSpc>
                <a:spcAft>
                  <a:spcPct val="15000"/>
                </a:spcAft>
                <a:buChar char="••"/>
              </a:pPr>
              <a:r>
                <a:rPr lang="en-US" sz="2000" dirty="0">
                  <a:latin typeface="Cambria" panose="02040503050406030204" pitchFamily="18" charset="0"/>
                </a:rPr>
                <a:t>There will be no extensions. </a:t>
              </a:r>
            </a:p>
          </p:txBody>
        </p:sp>
      </p:grpSp>
      <p:sp>
        <p:nvSpPr>
          <p:cNvPr id="15"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
        <p:nvSpPr>
          <p:cNvPr id="2" name="Title 1">
            <a:extLst>
              <a:ext uri="{FF2B5EF4-FFF2-40B4-BE49-F238E27FC236}">
                <a16:creationId xmlns:a16="http://schemas.microsoft.com/office/drawing/2014/main" id="{A849CCCF-907C-4014-BCC2-6776C953981A}"/>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Data Flow</a:t>
            </a:r>
          </a:p>
        </p:txBody>
      </p:sp>
    </p:spTree>
    <p:extLst>
      <p:ext uri="{BB962C8B-B14F-4D97-AF65-F5344CB8AC3E}">
        <p14:creationId xmlns:p14="http://schemas.microsoft.com/office/powerpoint/2010/main" val="3616400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A703D3D-8121-4993-9104-652DE2455B95}" type="slidenum">
              <a:rPr lang="en-US" altLang="en-US" sz="1200" smtClean="0">
                <a:latin typeface="Cambria" panose="02040503050406030204" pitchFamily="18" charset="0"/>
                <a:ea typeface="Verdana" pitchFamily="34" charset="0"/>
                <a:cs typeface="Verdana" pitchFamily="34" charset="0"/>
              </a:rPr>
              <a:pPr eaLnBrk="1" hangingPunct="1">
                <a:spcBef>
                  <a:spcPct val="0"/>
                </a:spcBef>
                <a:buFontTx/>
                <a:buNone/>
              </a:pPr>
              <a:t>5</a:t>
            </a:fld>
            <a:endParaRPr lang="en-US" altLang="en-US" sz="1200" dirty="0">
              <a:latin typeface="Cambria" panose="02040503050406030204" pitchFamily="18" charset="0"/>
              <a:ea typeface="Verdana" pitchFamily="34" charset="0"/>
              <a:cs typeface="Verdana" pitchFamily="34" charset="0"/>
            </a:endParaRPr>
          </a:p>
        </p:txBody>
      </p:sp>
      <p:graphicFrame>
        <p:nvGraphicFramePr>
          <p:cNvPr id="25" name="Content Placeholder 3" descr="This is an overview of the PIMS process for the internal snapshot. The deadline for the Precode for Keystone Exams is noon on the internal snapshot date.  All internal snapshot dates are listed in the Elementary and Secondary Data Collection calendar located on the PIMS website.  In the first of three blocks, the graphic begins with PDE sending communication to LEAs reminding them of the internal snapshots. Next, LEAs upload the student and school enrollment templates to PIMS.  The LEAs then run the pre-snapshot reports to verify accuracy of the data submitted.  Since there is no correction window, this should all occur BEFORE the internal snapshot date. After the deadline, PIMS locks down temporarily to take the internal snapshot and generate the data file that will be sent to the testing vendor. Once PIMS re-opens, LEAs can run their snapshot reports and Accuracy Certification Statement.&#10;"/>
          <p:cNvGraphicFramePr>
            <a:graphicFrameLocks/>
          </p:cNvGraphicFramePr>
          <p:nvPr>
            <p:extLst>
              <p:ext uri="{D42A27DB-BD31-4B8C-83A1-F6EECF244321}">
                <p14:modId xmlns:p14="http://schemas.microsoft.com/office/powerpoint/2010/main" val="1039228220"/>
              </p:ext>
            </p:extLst>
          </p:nvPr>
        </p:nvGraphicFramePr>
        <p:xfrm>
          <a:off x="457200" y="2408367"/>
          <a:ext cx="7192617" cy="371779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cxnSp>
        <p:nvCxnSpPr>
          <p:cNvPr id="15367" name="Straight Connector 25">
            <a:extLst>
              <a:ext uri="{C183D7F6-B498-43B3-948B-1728B52AA6E4}">
                <adec:decorative xmlns:adec="http://schemas.microsoft.com/office/drawing/2017/decorative" val="1"/>
              </a:ext>
            </a:extLst>
          </p:cNvPr>
          <p:cNvCxnSpPr>
            <a:cxnSpLocks noChangeShapeType="1"/>
          </p:cNvCxnSpPr>
          <p:nvPr/>
        </p:nvCxnSpPr>
        <p:spPr bwMode="auto">
          <a:xfrm>
            <a:off x="5410200" y="1543110"/>
            <a:ext cx="0" cy="5010090"/>
          </a:xfrm>
          <a:prstGeom prst="line">
            <a:avLst/>
          </a:prstGeom>
          <a:noFill/>
          <a:ln w="73025" algn="ctr">
            <a:solidFill>
              <a:srgbClr val="FF0000"/>
            </a:solidFill>
            <a:round/>
            <a:headEnd type="diamond" w="med" len="med"/>
            <a:tailEnd type="diamond" w="med" len="med"/>
          </a:ln>
          <a:extLst>
            <a:ext uri="{909E8E84-426E-40DD-AFC4-6F175D3DCCD1}">
              <a14:hiddenFill xmlns:a14="http://schemas.microsoft.com/office/drawing/2010/main">
                <a:noFill/>
              </a14:hiddenFill>
            </a:ext>
          </a:extLst>
        </p:spPr>
      </p:cxnSp>
      <p:sp>
        <p:nvSpPr>
          <p:cNvPr id="15368" name="TextBox 26"/>
          <p:cNvSpPr txBox="1">
            <a:spLocks noChangeArrowheads="1"/>
          </p:cNvSpPr>
          <p:nvPr/>
        </p:nvSpPr>
        <p:spPr bwMode="auto">
          <a:xfrm>
            <a:off x="5571517" y="1676400"/>
            <a:ext cx="20574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800" b="1" dirty="0">
                <a:solidFill>
                  <a:srgbClr val="FF0000"/>
                </a:solidFill>
                <a:latin typeface="Cambria" panose="02040503050406030204" pitchFamily="18" charset="0"/>
              </a:rPr>
              <a:t>PIMS Locked Down after </a:t>
            </a:r>
          </a:p>
          <a:p>
            <a:pPr algn="ctr" eaLnBrk="1" hangingPunct="1">
              <a:spcBef>
                <a:spcPct val="0"/>
              </a:spcBef>
              <a:buFontTx/>
              <a:buNone/>
            </a:pPr>
            <a:r>
              <a:rPr lang="en-US" altLang="en-US" sz="1800" b="1" dirty="0">
                <a:solidFill>
                  <a:srgbClr val="FF0000"/>
                </a:solidFill>
                <a:latin typeface="Cambria" panose="02040503050406030204" pitchFamily="18" charset="0"/>
              </a:rPr>
              <a:t>12:00 p.m. on internal snapshot date</a:t>
            </a:r>
          </a:p>
        </p:txBody>
      </p:sp>
      <p:sp>
        <p:nvSpPr>
          <p:cNvPr id="28" name="Right Arrow 27"/>
          <p:cNvSpPr/>
          <p:nvPr/>
        </p:nvSpPr>
        <p:spPr>
          <a:xfrm>
            <a:off x="762000" y="1210488"/>
            <a:ext cx="4423419" cy="1532712"/>
          </a:xfrm>
          <a:prstGeom prst="rightArrow">
            <a:avLst/>
          </a:prstGeom>
          <a:solidFill>
            <a:srgbClr val="4F81BD"/>
          </a:solidFill>
          <a:ln w="25400" cap="flat" cmpd="sng" algn="ctr">
            <a:solidFill>
              <a:srgbClr val="4F81BD">
                <a:shade val="50000"/>
              </a:srgbClr>
            </a:solidFill>
            <a:prstDash val="solid"/>
          </a:ln>
          <a:effectLst/>
        </p:spPr>
        <p:txBody>
          <a:bodyPr anchor="ctr"/>
          <a:lstStyle/>
          <a:p>
            <a:pPr algn="ctr" fontAlgn="auto">
              <a:spcBef>
                <a:spcPts val="0"/>
              </a:spcBef>
              <a:spcAft>
                <a:spcPts val="0"/>
              </a:spcAft>
              <a:defRPr/>
            </a:pPr>
            <a:r>
              <a:rPr lang="en-US" b="1" kern="0" dirty="0">
                <a:solidFill>
                  <a:prstClr val="white"/>
                </a:solidFill>
                <a:latin typeface="Cambria" panose="02040503050406030204" pitchFamily="18" charset="0"/>
              </a:rPr>
              <a:t>LEAs submit accurate data by 12:00 p.m. in Collection window 6 </a:t>
            </a:r>
          </a:p>
          <a:p>
            <a:pPr algn="ctr" fontAlgn="auto">
              <a:spcBef>
                <a:spcPts val="0"/>
              </a:spcBef>
              <a:spcAft>
                <a:spcPts val="0"/>
              </a:spcAft>
              <a:defRPr/>
            </a:pPr>
            <a:r>
              <a:rPr lang="en-US" b="1" kern="0" dirty="0">
                <a:solidFill>
                  <a:prstClr val="white"/>
                </a:solidFill>
                <a:latin typeface="Cambria" panose="02040503050406030204" pitchFamily="18" charset="0"/>
              </a:rPr>
              <a:t>on internal snapshot date </a:t>
            </a:r>
          </a:p>
        </p:txBody>
      </p:sp>
      <p:cxnSp>
        <p:nvCxnSpPr>
          <p:cNvPr id="15370" name="Straight Connector 28">
            <a:extLst>
              <a:ext uri="{C183D7F6-B498-43B3-948B-1728B52AA6E4}">
                <adec:decorative xmlns:adec="http://schemas.microsoft.com/office/drawing/2017/decorative" val="1"/>
              </a:ext>
            </a:extLst>
          </p:cNvPr>
          <p:cNvCxnSpPr>
            <a:cxnSpLocks noChangeShapeType="1"/>
          </p:cNvCxnSpPr>
          <p:nvPr/>
        </p:nvCxnSpPr>
        <p:spPr bwMode="auto">
          <a:xfrm>
            <a:off x="7848600" y="2061334"/>
            <a:ext cx="0" cy="3581400"/>
          </a:xfrm>
          <a:prstGeom prst="line">
            <a:avLst/>
          </a:prstGeom>
          <a:noFill/>
          <a:ln w="73025" algn="ctr">
            <a:solidFill>
              <a:srgbClr val="00B050"/>
            </a:solidFill>
            <a:round/>
            <a:headEnd type="diamond" w="med" len="med"/>
            <a:tailEnd type="diamond" w="med" len="med"/>
          </a:ln>
          <a:extLst>
            <a:ext uri="{909E8E84-426E-40DD-AFC4-6F175D3DCCD1}">
              <a14:hiddenFill xmlns:a14="http://schemas.microsoft.com/office/drawing/2010/main">
                <a:noFill/>
              </a14:hiddenFill>
            </a:ext>
          </a:extLst>
        </p:spPr>
      </p:cxnSp>
      <p:sp>
        <p:nvSpPr>
          <p:cNvPr id="15371" name="TextBox 29"/>
          <p:cNvSpPr txBox="1">
            <a:spLocks noChangeArrowheads="1"/>
          </p:cNvSpPr>
          <p:nvPr/>
        </p:nvSpPr>
        <p:spPr bwMode="auto">
          <a:xfrm>
            <a:off x="7848600" y="2278605"/>
            <a:ext cx="1143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600" b="1" dirty="0">
                <a:solidFill>
                  <a:srgbClr val="00B050"/>
                </a:solidFill>
                <a:latin typeface="Cambria" panose="02040503050406030204" pitchFamily="18" charset="0"/>
              </a:rPr>
              <a:t>PIMS Available after the Internal Snapshot is taken.</a:t>
            </a:r>
          </a:p>
        </p:txBody>
      </p:sp>
      <p:sp>
        <p:nvSpPr>
          <p:cNvPr id="15373" name="Rectangle 1"/>
          <p:cNvSpPr>
            <a:spLocks noGrp="1" noChangeArrowheads="1"/>
          </p:cNvSpPr>
          <p:nvPr>
            <p:ph type="title" idx="4294967295"/>
          </p:nvPr>
        </p:nvSpPr>
        <p:spPr bwMode="auto">
          <a:xfrm>
            <a:off x="477783" y="1062335"/>
            <a:ext cx="3848426" cy="461665"/>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Internal Snapshot Overview</a:t>
            </a:r>
          </a:p>
        </p:txBody>
      </p:sp>
      <p:pic>
        <p:nvPicPr>
          <p:cNvPr id="16" name="Picture 15" descr="blue 50% banne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Tree>
    <p:extLst>
      <p:ext uri="{BB962C8B-B14F-4D97-AF65-F5344CB8AC3E}">
        <p14:creationId xmlns:p14="http://schemas.microsoft.com/office/powerpoint/2010/main" val="2559169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791200"/>
            <a:ext cx="2198581" cy="523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458200" y="6324600"/>
            <a:ext cx="422246" cy="2286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6</a:t>
            </a:fld>
            <a:endParaRPr lang="en-US" altLang="en-US" sz="1200" dirty="0">
              <a:latin typeface="Verdana" pitchFamily="34" charset="0"/>
              <a:ea typeface="Verdana" pitchFamily="34" charset="0"/>
              <a:cs typeface="Verdana" pitchFamily="34" charset="0"/>
            </a:endParaRPr>
          </a:p>
        </p:txBody>
      </p:sp>
      <p:sp>
        <p:nvSpPr>
          <p:cNvPr id="3" name="Title 2"/>
          <p:cNvSpPr txBox="1">
            <a:spLocks noGrp="1"/>
          </p:cNvSpPr>
          <p:nvPr>
            <p:ph type="title" idx="4294967295"/>
          </p:nvPr>
        </p:nvSpPr>
        <p:spPr>
          <a:xfrm>
            <a:off x="457200" y="1214735"/>
            <a:ext cx="8189806"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mn-ea"/>
                <a:cs typeface="+mn-cs"/>
              </a:rPr>
              <a:t>Internal Snapshot Details</a:t>
            </a:r>
          </a:p>
        </p:txBody>
      </p:sp>
      <p:sp>
        <p:nvSpPr>
          <p:cNvPr id="15"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graphicFrame>
        <p:nvGraphicFramePr>
          <p:cNvPr id="2" name="Diagram 1" descr="This is an overview of the details we will be discussing for the Precode Keystone Exams’ Internal Snapshot. &#10;&#10;It begins with the student in the blue circle, which includes the student’s five matching criteria.  The boxes include data about the student including the student’s demographics and school enrollment information. &#10;">
            <a:extLst>
              <a:ext uri="{FF2B5EF4-FFF2-40B4-BE49-F238E27FC236}">
                <a16:creationId xmlns:a16="http://schemas.microsoft.com/office/drawing/2014/main" id="{B6A063DC-065D-4896-941A-88E2367F69F4}"/>
              </a:ext>
            </a:extLst>
          </p:cNvPr>
          <p:cNvGraphicFramePr/>
          <p:nvPr>
            <p:extLst>
              <p:ext uri="{D42A27DB-BD31-4B8C-83A1-F6EECF244321}">
                <p14:modId xmlns:p14="http://schemas.microsoft.com/office/powerpoint/2010/main" val="1147711435"/>
              </p:ext>
            </p:extLst>
          </p:nvPr>
        </p:nvGraphicFramePr>
        <p:xfrm>
          <a:off x="381000" y="1676400"/>
          <a:ext cx="8305800" cy="4572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7</a:t>
            </a:fld>
            <a:endParaRPr lang="en-US" altLang="en-US" sz="1200" dirty="0">
              <a:latin typeface="Verdana" pitchFamily="34" charset="0"/>
              <a:ea typeface="Verdana" pitchFamily="34" charset="0"/>
              <a:cs typeface="Verdana" pitchFamily="34" charset="0"/>
            </a:endParaRPr>
          </a:p>
        </p:txBody>
      </p:sp>
      <p:sp>
        <p:nvSpPr>
          <p:cNvPr id="11" name="Rounded Rectangle 4" descr="Data from the School Enrollment template is used to determine the students who will be included in the internal snapshot. Please pay special attention to the accuracy of entry/withdrawal dates, codes, and grades .&#10;Note: Students must have and “E” or “R’ enrollment code prior to the internal snapshot date, and not be withdrawn prior to the snapshot to be included in the internal snapshot. &#10;&#10;&#10;"/>
          <p:cNvSpPr/>
          <p:nvPr/>
        </p:nvSpPr>
        <p:spPr>
          <a:xfrm>
            <a:off x="3960241" y="3502463"/>
            <a:ext cx="4559872" cy="2180786"/>
          </a:xfrm>
          <a:prstGeom prst="rect">
            <a:avLst/>
          </a:prstGeom>
          <a:ln>
            <a:solidFill>
              <a:schemeClr val="accent3"/>
            </a:solidFill>
          </a:ln>
        </p:spPr>
        <p:style>
          <a:lnRef idx="2">
            <a:schemeClr val="accent4"/>
          </a:lnRef>
          <a:fillRef idx="1">
            <a:schemeClr val="lt1"/>
          </a:fillRef>
          <a:effectRef idx="0">
            <a:schemeClr val="accent4"/>
          </a:effectRef>
          <a:fontRef idx="minor">
            <a:schemeClr val="dk1"/>
          </a:fontRef>
        </p:style>
        <p:txBody>
          <a:bodyPr spcFirstLastPara="0" vert="horz" wrap="square" lIns="59055" tIns="59055" rIns="59055" bIns="59055" numCol="1" spcCol="1270" anchor="ctr" anchorCtr="0">
            <a:noAutofit/>
          </a:bodyPr>
          <a:lstStyle/>
          <a:p>
            <a:pPr lvl="0" algn="ctr" defTabSz="1377950">
              <a:lnSpc>
                <a:spcPct val="90000"/>
              </a:lnSpc>
              <a:spcBef>
                <a:spcPct val="0"/>
              </a:spcBef>
              <a:spcAft>
                <a:spcPct val="35000"/>
              </a:spcAft>
            </a:pPr>
            <a:r>
              <a:rPr lang="en-US" sz="2000" b="1" kern="1200" dirty="0">
                <a:solidFill>
                  <a:schemeClr val="accent3">
                    <a:lumMod val="75000"/>
                  </a:schemeClr>
                </a:solidFill>
                <a:latin typeface="Cambria" panose="02040503050406030204" pitchFamily="18" charset="0"/>
              </a:rPr>
              <a:t>School Enrollment Template</a:t>
            </a:r>
            <a:endParaRPr lang="en-US" sz="2000" b="1" dirty="0">
              <a:solidFill>
                <a:schemeClr val="accent3">
                  <a:lumMod val="75000"/>
                </a:schemeClr>
              </a:solidFill>
              <a:latin typeface="Cambria" panose="02040503050406030204" pitchFamily="18" charset="0"/>
            </a:endParaRPr>
          </a:p>
          <a:p>
            <a:pPr marL="457200" lvl="0" indent="-457200" defTabSz="1377950">
              <a:lnSpc>
                <a:spcPct val="90000"/>
              </a:lnSpc>
              <a:spcBef>
                <a:spcPct val="0"/>
              </a:spcBef>
              <a:spcAft>
                <a:spcPct val="35000"/>
              </a:spcAft>
              <a:buFont typeface="Arial" panose="020B0604020202020204" pitchFamily="34" charset="0"/>
              <a:buChar char="•"/>
            </a:pPr>
            <a:r>
              <a:rPr lang="en-US" sz="2000" kern="1200" dirty="0">
                <a:solidFill>
                  <a:schemeClr val="tx1"/>
                </a:solidFill>
                <a:latin typeface="Cambria" panose="02040503050406030204" pitchFamily="18" charset="0"/>
              </a:rPr>
              <a:t>Entry and withdrawal dates</a:t>
            </a:r>
          </a:p>
          <a:p>
            <a:pPr marL="457200" lvl="0" indent="-457200" defTabSz="1377950">
              <a:lnSpc>
                <a:spcPct val="90000"/>
              </a:lnSpc>
              <a:spcBef>
                <a:spcPct val="0"/>
              </a:spcBef>
              <a:spcAft>
                <a:spcPct val="35000"/>
              </a:spcAft>
              <a:buFont typeface="Arial" panose="020B0604020202020204" pitchFamily="34" charset="0"/>
              <a:buChar char="•"/>
            </a:pPr>
            <a:r>
              <a:rPr lang="en-US" sz="2000" dirty="0">
                <a:solidFill>
                  <a:schemeClr val="tx1"/>
                </a:solidFill>
                <a:latin typeface="Cambria" panose="02040503050406030204" pitchFamily="18" charset="0"/>
              </a:rPr>
              <a:t>Entry an withdrawal codes</a:t>
            </a:r>
          </a:p>
          <a:p>
            <a:pPr marL="457200" lvl="0" indent="-457200" defTabSz="1377950">
              <a:lnSpc>
                <a:spcPct val="90000"/>
              </a:lnSpc>
              <a:spcBef>
                <a:spcPct val="0"/>
              </a:spcBef>
              <a:spcAft>
                <a:spcPct val="35000"/>
              </a:spcAft>
              <a:buFont typeface="Arial" panose="020B0604020202020204" pitchFamily="34" charset="0"/>
              <a:buChar char="•"/>
            </a:pPr>
            <a:r>
              <a:rPr lang="en-US" sz="2000" kern="1200" dirty="0">
                <a:solidFill>
                  <a:schemeClr val="tx1"/>
                </a:solidFill>
                <a:latin typeface="Cambria" panose="02040503050406030204" pitchFamily="18" charset="0"/>
              </a:rPr>
              <a:t>Entry and withdrawal grades</a:t>
            </a:r>
          </a:p>
        </p:txBody>
      </p:sp>
      <p:sp>
        <p:nvSpPr>
          <p:cNvPr id="12"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
        <p:nvSpPr>
          <p:cNvPr id="14" name="Oval 13">
            <a:extLst>
              <a:ext uri="{FF2B5EF4-FFF2-40B4-BE49-F238E27FC236}">
                <a16:creationId xmlns:a16="http://schemas.microsoft.com/office/drawing/2014/main" id="{D7BDEE75-55D2-4EA9-8EF8-F72899B2E982}"/>
              </a:ext>
            </a:extLst>
          </p:cNvPr>
          <p:cNvSpPr/>
          <p:nvPr/>
        </p:nvSpPr>
        <p:spPr>
          <a:xfrm>
            <a:off x="623887" y="1371600"/>
            <a:ext cx="3271838" cy="2971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2000" b="1" dirty="0">
                <a:solidFill>
                  <a:schemeClr val="tx2"/>
                </a:solidFill>
                <a:latin typeface="Cambria" panose="02040503050406030204" pitchFamily="18" charset="0"/>
              </a:rPr>
              <a:t>Student Name</a:t>
            </a:r>
          </a:p>
          <a:p>
            <a:pPr algn="ctr"/>
            <a:r>
              <a:rPr lang="en-US" altLang="en-US" sz="2000" dirty="0">
                <a:solidFill>
                  <a:schemeClr val="tx1"/>
                </a:solidFill>
                <a:latin typeface="Cambria" panose="02040503050406030204" pitchFamily="18" charset="0"/>
              </a:rPr>
              <a:t>Numbers, dashes and apostrophes are the only special characters accepted in the students name. </a:t>
            </a:r>
            <a:endParaRPr lang="en-US" sz="2000" dirty="0">
              <a:solidFill>
                <a:schemeClr val="tx1"/>
              </a:solidFill>
            </a:endParaRPr>
          </a:p>
        </p:txBody>
      </p:sp>
    </p:spTree>
    <p:extLst>
      <p:ext uri="{BB962C8B-B14F-4D97-AF65-F5344CB8AC3E}">
        <p14:creationId xmlns:p14="http://schemas.microsoft.com/office/powerpoint/2010/main" val="409328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60801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86800" y="6477000"/>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8</a:t>
            </a:fld>
            <a:endParaRPr lang="en-US" altLang="en-US" sz="1200" dirty="0">
              <a:latin typeface="Verdana" pitchFamily="34" charset="0"/>
              <a:ea typeface="Verdana" pitchFamily="34" charset="0"/>
              <a:cs typeface="Verdana" pitchFamily="34" charset="0"/>
            </a:endParaRPr>
          </a:p>
        </p:txBody>
      </p:sp>
      <p:grpSp>
        <p:nvGrpSpPr>
          <p:cNvPr id="9" name="Group 8">
            <a:extLst>
              <a:ext uri="{C183D7F6-B498-43B3-948B-1728B52AA6E4}">
                <adec:decorative xmlns:adec="http://schemas.microsoft.com/office/drawing/2017/decorative" val="1"/>
              </a:ext>
            </a:extLst>
          </p:cNvPr>
          <p:cNvGrpSpPr/>
          <p:nvPr/>
        </p:nvGrpSpPr>
        <p:grpSpPr>
          <a:xfrm>
            <a:off x="457201" y="1311274"/>
            <a:ext cx="8248649" cy="4751717"/>
            <a:chOff x="-75380" y="1491396"/>
            <a:chExt cx="2542497" cy="2051461"/>
          </a:xfrm>
        </p:grpSpPr>
        <p:sp>
          <p:nvSpPr>
            <p:cNvPr id="10" name="Rounded Rectangle 9"/>
            <p:cNvSpPr/>
            <p:nvPr/>
          </p:nvSpPr>
          <p:spPr>
            <a:xfrm>
              <a:off x="-75380" y="1491396"/>
              <a:ext cx="2542497" cy="2051461"/>
            </a:xfrm>
            <a:prstGeom prst="roundRect">
              <a:avLst>
                <a:gd name="adj" fmla="val 10000"/>
              </a:avLst>
            </a:prstGeom>
          </p:spPr>
          <p:style>
            <a:lnRef idx="2">
              <a:schemeClr val="accent2"/>
            </a:lnRef>
            <a:fillRef idx="1">
              <a:schemeClr val="lt1"/>
            </a:fillRef>
            <a:effectRef idx="0">
              <a:schemeClr val="accent2"/>
            </a:effectRef>
            <a:fontRef idx="minor">
              <a:schemeClr val="dk1"/>
            </a:fontRef>
          </p:style>
        </p:sp>
        <p:sp>
          <p:nvSpPr>
            <p:cNvPr id="11" name="Rounded Rectangle 4" descr="It is extremely important that you update the appropriate Keystone exam student template Keystone Assessment codes fields:  Field 214 (Winter) , 215 (Spring) , and 216 (Summer):&#10;Enter ‘Y’ if student is taking the Keystone Exam(s) and needs a precode label&#10;Enter ‘N’ if the student is not taking the Keystone Exam(s) and does not need a precode label&#10;Enter ‘O’ for Online testers. These students will appear in the precode file to the testing vendor and can be added to test sessions.&#10;&#10;&#10;"/>
            <p:cNvSpPr/>
            <p:nvPr/>
          </p:nvSpPr>
          <p:spPr>
            <a:xfrm>
              <a:off x="-10790" y="1775047"/>
              <a:ext cx="2472035" cy="1484158"/>
            </a:xfrm>
            <a:prstGeom prst="rect">
              <a:avLst/>
            </a:prstGeom>
            <a:ln>
              <a:noFill/>
            </a:ln>
          </p:spPr>
          <p:style>
            <a:lnRef idx="2">
              <a:schemeClr val="accent2"/>
            </a:lnRef>
            <a:fillRef idx="1">
              <a:schemeClr val="lt1"/>
            </a:fillRef>
            <a:effectRef idx="0">
              <a:schemeClr val="accent2"/>
            </a:effectRef>
            <a:fontRef idx="minor">
              <a:schemeClr val="dk1"/>
            </a:fontRef>
          </p:style>
          <p:txBody>
            <a:bodyPr spcFirstLastPara="0" vert="horz" wrap="square" lIns="53340" tIns="53340" rIns="53340" bIns="53340" numCol="1" spcCol="1270" anchor="ctr" anchorCtr="0">
              <a:noAutofit/>
            </a:bodyPr>
            <a:lstStyle/>
            <a:p>
              <a:pPr algn="ctr">
                <a:defRPr/>
              </a:pPr>
              <a:endParaRPr lang="en-US" sz="2800" dirty="0">
                <a:solidFill>
                  <a:srgbClr val="C00000"/>
                </a:solidFill>
                <a:latin typeface="Cambria" panose="02040503050406030204" pitchFamily="18" charset="0"/>
                <a:ea typeface="Verdana" pitchFamily="34" charset="0"/>
                <a:cs typeface="Verdana" pitchFamily="34" charset="0"/>
              </a:endParaRPr>
            </a:p>
            <a:p>
              <a:pPr algn="ctr">
                <a:defRPr/>
              </a:pPr>
              <a:r>
                <a:rPr lang="en-US" b="1" dirty="0">
                  <a:solidFill>
                    <a:srgbClr val="C00000"/>
                  </a:solidFill>
                  <a:latin typeface="Cambria" panose="02040503050406030204" pitchFamily="18" charset="0"/>
                  <a:ea typeface="Verdana" pitchFamily="34" charset="0"/>
                  <a:cs typeface="Verdana" pitchFamily="34" charset="0"/>
                </a:rPr>
                <a:t>Student  Template- Keystone Assessment </a:t>
              </a:r>
            </a:p>
            <a:p>
              <a:pPr algn="ctr">
                <a:defRPr/>
              </a:pPr>
              <a:endParaRPr lang="en-US" dirty="0">
                <a:solidFill>
                  <a:srgbClr val="C00000"/>
                </a:solidFill>
                <a:latin typeface="Cambria" panose="02040503050406030204" pitchFamily="18" charset="0"/>
                <a:ea typeface="Verdana" pitchFamily="34" charset="0"/>
                <a:cs typeface="Verdana" pitchFamily="34" charset="0"/>
              </a:endParaRPr>
            </a:p>
            <a:p>
              <a:r>
                <a:rPr lang="en-US" b="1" dirty="0">
                  <a:latin typeface="Cambria" panose="02040503050406030204" pitchFamily="18" charset="0"/>
                </a:rPr>
                <a:t>Field 214 (Winter) , 215 (Spring) , and 216 (Summer):</a:t>
              </a:r>
            </a:p>
            <a:p>
              <a:pPr marL="800100" lvl="1" indent="-342900">
                <a:buFont typeface="Arial" panose="020B0604020202020204" pitchFamily="34" charset="0"/>
                <a:buChar char="•"/>
              </a:pPr>
              <a:r>
                <a:rPr lang="en-US" dirty="0">
                  <a:latin typeface="Cambria" panose="02040503050406030204" pitchFamily="18" charset="0"/>
                </a:rPr>
                <a:t> Enter ‘Y’ if student is taking the Keystone Exam(s) and needs a precode label</a:t>
              </a:r>
            </a:p>
            <a:p>
              <a:pPr marL="800100" lvl="1" indent="-342900">
                <a:buFont typeface="Arial" panose="020B0604020202020204" pitchFamily="34" charset="0"/>
                <a:buChar char="•"/>
              </a:pPr>
              <a:r>
                <a:rPr lang="en-US" dirty="0">
                  <a:solidFill>
                    <a:schemeClr val="tx1"/>
                  </a:solidFill>
                  <a:latin typeface="Cambria" panose="02040503050406030204" pitchFamily="18" charset="0"/>
                  <a:ea typeface="Verdana" pitchFamily="34" charset="0"/>
                  <a:cs typeface="Verdana" pitchFamily="34" charset="0"/>
                </a:rPr>
                <a:t>Enter ‘N’ if the student is not taking the Keystone Exam(s) and does not need a </a:t>
              </a:r>
              <a:r>
                <a:rPr lang="en-US" dirty="0" err="1">
                  <a:solidFill>
                    <a:schemeClr val="tx1"/>
                  </a:solidFill>
                  <a:latin typeface="Cambria" panose="02040503050406030204" pitchFamily="18" charset="0"/>
                  <a:ea typeface="Verdana" pitchFamily="34" charset="0"/>
                  <a:cs typeface="Verdana" pitchFamily="34" charset="0"/>
                </a:rPr>
                <a:t>precode</a:t>
              </a:r>
              <a:r>
                <a:rPr lang="en-US" dirty="0">
                  <a:solidFill>
                    <a:schemeClr val="tx1"/>
                  </a:solidFill>
                  <a:latin typeface="Cambria" panose="02040503050406030204" pitchFamily="18" charset="0"/>
                  <a:ea typeface="Verdana" pitchFamily="34" charset="0"/>
                  <a:cs typeface="Verdana" pitchFamily="34" charset="0"/>
                </a:rPr>
                <a:t> label</a:t>
              </a:r>
            </a:p>
            <a:p>
              <a:pPr marL="800100" lvl="1" indent="-342900">
                <a:buFont typeface="Arial" panose="020B0604020202020204" pitchFamily="34" charset="0"/>
                <a:buChar char="•"/>
              </a:pPr>
              <a:r>
                <a:rPr lang="en-US" dirty="0">
                  <a:solidFill>
                    <a:schemeClr val="tx1"/>
                  </a:solidFill>
                  <a:latin typeface="Cambria" panose="02040503050406030204" pitchFamily="18" charset="0"/>
                  <a:ea typeface="Verdana" pitchFamily="34" charset="0"/>
                  <a:cs typeface="Verdana" pitchFamily="34" charset="0"/>
                </a:rPr>
                <a:t>Enter ‘O’ for Online testers. These students will appear in the precode file to the testing vendor and can be added to test session.</a:t>
              </a:r>
            </a:p>
            <a:p>
              <a:pPr eaLnBrk="1" hangingPunct="1">
                <a:defRPr/>
              </a:pPr>
              <a:r>
                <a:rPr lang="en-US" b="1" dirty="0">
                  <a:latin typeface="Cambria" panose="02040503050406030204" pitchFamily="18" charset="0"/>
                  <a:ea typeface="Verdana" pitchFamily="34" charset="0"/>
                  <a:cs typeface="Arial" panose="020B0604020202020204" pitchFamily="34" charset="0"/>
                </a:rPr>
                <a:t>Intermediate Unit (IU) Classroom in a District Building</a:t>
              </a:r>
            </a:p>
            <a:p>
              <a:pPr marL="342900" indent="-342900">
                <a:buFont typeface="Arial" panose="020B0604020202020204" pitchFamily="34" charset="0"/>
                <a:buChar char="•"/>
                <a:defRPr/>
              </a:pPr>
              <a:r>
                <a:rPr lang="en-US" dirty="0">
                  <a:latin typeface="Cambria" panose="02040503050406030204" pitchFamily="18" charset="0"/>
                  <a:ea typeface="Verdana" pitchFamily="34" charset="0"/>
                  <a:cs typeface="Arial" panose="020B0604020202020204" pitchFamily="34" charset="0"/>
                </a:rPr>
                <a:t>The IU classroom in a district building is responsible for uploading its students’  data and must use the IU’s labels or hand bubble booklets.</a:t>
              </a:r>
            </a:p>
            <a:p>
              <a:pPr marL="342900" indent="-342900" eaLnBrk="1" hangingPunct="1">
                <a:buFont typeface="Arial" panose="020B0604020202020204" pitchFamily="34" charset="0"/>
                <a:buChar char="•"/>
                <a:defRPr/>
              </a:pPr>
              <a:r>
                <a:rPr lang="en-US" dirty="0">
                  <a:latin typeface="Cambria" panose="02040503050406030204" pitchFamily="18" charset="0"/>
                  <a:ea typeface="Verdana" pitchFamily="34" charset="0"/>
                  <a:cs typeface="Arial" panose="020B0604020202020204" pitchFamily="34" charset="0"/>
                </a:rPr>
                <a:t>It’s important that the IU labels bubble the student’s correct district of residence. </a:t>
              </a:r>
            </a:p>
            <a:p>
              <a:pPr marL="342900" indent="-342900" eaLnBrk="1" hangingPunct="1">
                <a:buFont typeface="Arial" panose="020B0604020202020204" pitchFamily="34" charset="0"/>
                <a:buChar char="•"/>
                <a:defRPr/>
              </a:pPr>
              <a:r>
                <a:rPr lang="en-US" dirty="0">
                  <a:latin typeface="Cambria" panose="02040503050406030204" pitchFamily="18" charset="0"/>
                  <a:ea typeface="Verdana" pitchFamily="34" charset="0"/>
                  <a:cs typeface="Arial" panose="020B0604020202020204" pitchFamily="34" charset="0"/>
                </a:rPr>
                <a:t>The district of residence may not always be the AUN where the student is being educated; it should be the AUN of the sending district of residence. </a:t>
              </a:r>
            </a:p>
            <a:p>
              <a:pPr marL="1257300" lvl="2" indent="-342900">
                <a:buFont typeface="Arial" panose="020B0604020202020204" pitchFamily="34" charset="0"/>
                <a:buChar char="•"/>
              </a:pPr>
              <a:endParaRPr lang="en-US" sz="2400" dirty="0">
                <a:solidFill>
                  <a:schemeClr val="tx1"/>
                </a:solidFill>
                <a:latin typeface="Cambria" panose="02040503050406030204" pitchFamily="18" charset="0"/>
                <a:ea typeface="Verdana" pitchFamily="34" charset="0"/>
                <a:cs typeface="Verdana" pitchFamily="34" charset="0"/>
              </a:endParaRPr>
            </a:p>
          </p:txBody>
        </p:sp>
      </p:grpSp>
      <p:sp>
        <p:nvSpPr>
          <p:cNvPr id="13"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dirty="0">
                <a:ln>
                  <a:noFill/>
                </a:ln>
                <a:solidFill>
                  <a:schemeClr val="bg1"/>
                </a:solidFill>
                <a:effectLst/>
                <a:uLnTx/>
                <a:uFillTx/>
                <a:latin typeface="Cambria" panose="02040503050406030204" pitchFamily="18" charset="0"/>
                <a:ea typeface="Verdana" pitchFamily="34" charset="0"/>
                <a:cs typeface="Verdana" pitchFamily="34" charset="0"/>
              </a:rPr>
              <a:t>Keystone Exams- </a:t>
            </a:r>
            <a:r>
              <a:rPr kumimoji="0" lang="en-US" altLang="en-US" sz="2400" b="0" i="0" u="none" strike="noStrike" kern="1200" cap="none" spc="0" normalizeH="0" baseline="0" noProof="0" dirty="0" err="1">
                <a:ln>
                  <a:noFill/>
                </a:ln>
                <a:solidFill>
                  <a:schemeClr val="bg1"/>
                </a:solidFill>
                <a:effectLst/>
                <a:uLnTx/>
                <a:uFillTx/>
                <a:latin typeface="Cambria" panose="02040503050406030204" pitchFamily="18" charset="0"/>
                <a:ea typeface="Verdana" pitchFamily="34" charset="0"/>
                <a:cs typeface="Verdana" pitchFamily="34" charset="0"/>
              </a:rPr>
              <a:t>Precodes</a:t>
            </a:r>
            <a:r>
              <a:rPr kumimoji="0" lang="en-US" altLang="en-US" sz="2400" b="0" i="0" u="none" strike="noStrike" kern="1200" cap="none" spc="0" normalizeH="0" baseline="0" noProof="0" dirty="0">
                <a:ln>
                  <a:noFill/>
                </a:ln>
                <a:solidFill>
                  <a:schemeClr val="bg1"/>
                </a:solidFill>
                <a:effectLst/>
                <a:uLnTx/>
                <a:uFillTx/>
                <a:latin typeface="Cambria" panose="02040503050406030204" pitchFamily="18" charset="0"/>
                <a:ea typeface="Verdana" pitchFamily="34" charset="0"/>
                <a:cs typeface="Verdana" pitchFamily="34" charset="0"/>
              </a:rPr>
              <a:t> </a:t>
            </a:r>
          </a:p>
        </p:txBody>
      </p:sp>
      <p:sp>
        <p:nvSpPr>
          <p:cNvPr id="2" name="Title 1">
            <a:extLst>
              <a:ext uri="{FF2B5EF4-FFF2-40B4-BE49-F238E27FC236}">
                <a16:creationId xmlns:a16="http://schemas.microsoft.com/office/drawing/2014/main" id="{BA23C506-1BDC-463F-8EA7-17C77F9BFBDC}"/>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Keystone Assessment codes</a:t>
            </a:r>
          </a:p>
        </p:txBody>
      </p:sp>
    </p:spTree>
    <p:extLst>
      <p:ext uri="{BB962C8B-B14F-4D97-AF65-F5344CB8AC3E}">
        <p14:creationId xmlns:p14="http://schemas.microsoft.com/office/powerpoint/2010/main" val="2706273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9277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9</a:t>
            </a:fld>
            <a:endParaRPr lang="en-US" altLang="en-US" sz="1200" dirty="0">
              <a:latin typeface="Verdana" pitchFamily="34" charset="0"/>
              <a:ea typeface="Verdana" pitchFamily="34" charset="0"/>
              <a:cs typeface="Verdana" pitchFamily="34" charset="0"/>
            </a:endParaRPr>
          </a:p>
        </p:txBody>
      </p:sp>
      <p:grpSp>
        <p:nvGrpSpPr>
          <p:cNvPr id="9" name="Group 8" descr="The demographics for students are embedded in precode labels. If the student cannot be matched using the five matching criteria, the student record has to be matched manually to their test record by the LEA.  Using student demographics can help LEAs identify unmatched students.  These subgroups will be listed in your reports for verification.  &#10;"/>
          <p:cNvGrpSpPr/>
          <p:nvPr/>
        </p:nvGrpSpPr>
        <p:grpSpPr>
          <a:xfrm>
            <a:off x="438150" y="1219201"/>
            <a:ext cx="8439150" cy="4809442"/>
            <a:chOff x="0" y="1439533"/>
            <a:chExt cx="2456249" cy="1964966"/>
          </a:xfrm>
        </p:grpSpPr>
        <p:sp>
          <p:nvSpPr>
            <p:cNvPr id="10" name="Rounded Rectangle 9"/>
            <p:cNvSpPr/>
            <p:nvPr/>
          </p:nvSpPr>
          <p:spPr>
            <a:xfrm>
              <a:off x="0" y="1439533"/>
              <a:ext cx="2456249" cy="1964966"/>
            </a:xfrm>
            <a:prstGeom prst="roundRect">
              <a:avLst>
                <a:gd name="adj" fmla="val 10000"/>
              </a:avLst>
            </a:prstGeom>
          </p:spPr>
          <p:style>
            <a:lnRef idx="2">
              <a:schemeClr val="accent2"/>
            </a:lnRef>
            <a:fillRef idx="1">
              <a:schemeClr val="lt1"/>
            </a:fillRef>
            <a:effectRef idx="0">
              <a:schemeClr val="accent2"/>
            </a:effectRef>
            <a:fontRef idx="minor">
              <a:schemeClr val="dk1"/>
            </a:fontRef>
          </p:style>
        </p:sp>
        <p:sp>
          <p:nvSpPr>
            <p:cNvPr id="11" name="Rounded Rectangle 4"/>
            <p:cNvSpPr/>
            <p:nvPr/>
          </p:nvSpPr>
          <p:spPr>
            <a:xfrm>
              <a:off x="81468" y="1478614"/>
              <a:ext cx="2294686" cy="1879062"/>
            </a:xfrm>
            <a:prstGeom prst="rect">
              <a:avLst/>
            </a:prstGeom>
            <a:ln>
              <a:noFill/>
            </a:ln>
          </p:spPr>
          <p:style>
            <a:lnRef idx="2">
              <a:schemeClr val="accent2"/>
            </a:lnRef>
            <a:fillRef idx="1">
              <a:schemeClr val="lt1"/>
            </a:fillRef>
            <a:effectRef idx="0">
              <a:schemeClr val="accent2"/>
            </a:effectRef>
            <a:fontRef idx="minor">
              <a:schemeClr val="dk1"/>
            </a:fontRef>
          </p:style>
          <p:txBody>
            <a:bodyPr spcFirstLastPara="0" vert="horz" wrap="square" lIns="53340" tIns="53340" rIns="53340" bIns="53340" numCol="1" spcCol="1270" anchor="ctr" anchorCtr="0">
              <a:noAutofit/>
            </a:bodyPr>
            <a:lstStyle/>
            <a:p>
              <a:pPr algn="ctr">
                <a:defRPr/>
              </a:pPr>
              <a:r>
                <a:rPr lang="en-US" sz="1600" b="1" dirty="0">
                  <a:solidFill>
                    <a:srgbClr val="C00000"/>
                  </a:solidFill>
                  <a:latin typeface="Cambria" panose="02040503050406030204" pitchFamily="18" charset="0"/>
                  <a:ea typeface="Verdana" pitchFamily="34" charset="0"/>
                  <a:cs typeface="Verdana" pitchFamily="34" charset="0"/>
                </a:rPr>
                <a:t>Student  Template</a:t>
              </a:r>
            </a:p>
            <a:p>
              <a:pPr marL="342900" indent="-342900">
                <a:buFont typeface="Wingdings" pitchFamily="2" charset="2"/>
                <a:buChar char="§"/>
                <a:defRPr/>
              </a:pPr>
              <a:r>
                <a:rPr lang="en-US" sz="1600" dirty="0">
                  <a:solidFill>
                    <a:schemeClr val="tx1"/>
                  </a:solidFill>
                  <a:latin typeface="Cambria" panose="02040503050406030204" pitchFamily="18" charset="0"/>
                  <a:ea typeface="Verdana" pitchFamily="34" charset="0"/>
                  <a:cs typeface="Verdana" pitchFamily="34" charset="0"/>
                </a:rPr>
                <a:t>Subgroups</a:t>
              </a:r>
            </a:p>
            <a:p>
              <a:pPr marL="800100" lvl="1" indent="-342900">
                <a:buFont typeface="Wingdings" pitchFamily="2" charset="2"/>
                <a:buChar char="§"/>
                <a:defRPr/>
              </a:pPr>
              <a:r>
                <a:rPr lang="en-US" sz="1600" dirty="0">
                  <a:solidFill>
                    <a:schemeClr val="tx1"/>
                  </a:solidFill>
                  <a:latin typeface="Cambria" panose="02040503050406030204" pitchFamily="18" charset="0"/>
                  <a:ea typeface="Verdana" pitchFamily="34" charset="0"/>
                  <a:cs typeface="Verdana" pitchFamily="34" charset="0"/>
                </a:rPr>
                <a:t>Field 38: Special Education </a:t>
              </a:r>
            </a:p>
            <a:p>
              <a:pPr marL="800100" lvl="1" indent="-342900">
                <a:buFont typeface="Wingdings" pitchFamily="2" charset="2"/>
                <a:buChar char="§"/>
                <a:defRPr/>
              </a:pPr>
              <a:r>
                <a:rPr lang="en-US" sz="1600" dirty="0">
                  <a:solidFill>
                    <a:schemeClr val="tx1"/>
                  </a:solidFill>
                  <a:latin typeface="Cambria" panose="02040503050406030204" pitchFamily="18" charset="0"/>
                  <a:ea typeface="Verdana" pitchFamily="34" charset="0"/>
                  <a:cs typeface="Verdana" pitchFamily="34" charset="0"/>
                </a:rPr>
                <a:t>Field 41: English learner (EL)</a:t>
              </a:r>
            </a:p>
            <a:p>
              <a:pPr marL="800100" lvl="1" indent="-342900">
                <a:buFont typeface="Wingdings" pitchFamily="2" charset="2"/>
                <a:buChar char="§"/>
                <a:defRPr/>
              </a:pPr>
              <a:r>
                <a:rPr lang="en-US" sz="1600" dirty="0">
                  <a:solidFill>
                    <a:schemeClr val="tx1"/>
                  </a:solidFill>
                  <a:latin typeface="Cambria" panose="02040503050406030204" pitchFamily="18" charset="0"/>
                  <a:ea typeface="Verdana" pitchFamily="34" charset="0"/>
                  <a:cs typeface="Verdana" pitchFamily="34" charset="0"/>
                </a:rPr>
                <a:t>Field 88: Economically disadvantaged</a:t>
              </a:r>
            </a:p>
            <a:p>
              <a:pPr marL="800100" lvl="1" indent="-342900">
                <a:buFont typeface="Wingdings" pitchFamily="2" charset="2"/>
                <a:buChar char="§"/>
                <a:defRPr/>
              </a:pPr>
              <a:r>
                <a:rPr lang="en-US" sz="1600" dirty="0">
                  <a:solidFill>
                    <a:schemeClr val="tx1"/>
                  </a:solidFill>
                  <a:latin typeface="Cambria" panose="02040503050406030204" pitchFamily="18" charset="0"/>
                  <a:ea typeface="Verdana" pitchFamily="34" charset="0"/>
                  <a:cs typeface="Verdana" pitchFamily="34" charset="0"/>
                </a:rPr>
                <a:t>Field 27: Race/Ethnicity subgroups</a:t>
              </a:r>
            </a:p>
            <a:p>
              <a:pPr marL="342900" indent="-342900">
                <a:buFont typeface="Arial" panose="020B0604020202020204" pitchFamily="34" charset="0"/>
                <a:buChar char="•"/>
                <a:defRPr/>
              </a:pPr>
              <a:r>
                <a:rPr lang="en-US" sz="1600" dirty="0">
                  <a:latin typeface="Cambria" panose="02040503050406030204" pitchFamily="18" charset="0"/>
                </a:rPr>
                <a:t>Full Academic Year</a:t>
              </a:r>
            </a:p>
            <a:p>
              <a:pPr marL="800100" lvl="1" indent="-342900">
                <a:buFont typeface="Arial" panose="020B0604020202020204" pitchFamily="34" charset="0"/>
                <a:buChar char="•"/>
                <a:defRPr/>
              </a:pPr>
              <a:r>
                <a:rPr lang="en-US" sz="1600" dirty="0">
                  <a:latin typeface="Cambria" panose="02040503050406030204" pitchFamily="18" charset="0"/>
                </a:rPr>
                <a:t>Field 109: </a:t>
              </a:r>
              <a:r>
                <a:rPr lang="en-US" sz="1600" dirty="0">
                  <a:solidFill>
                    <a:schemeClr val="tx1"/>
                  </a:solidFill>
                  <a:latin typeface="Cambria" panose="02040503050406030204" pitchFamily="18" charset="0"/>
                  <a:ea typeface="Verdana" pitchFamily="34" charset="0"/>
                  <a:cs typeface="Verdana" pitchFamily="34" charset="0"/>
                </a:rPr>
                <a:t>State Entry Date</a:t>
              </a:r>
            </a:p>
            <a:p>
              <a:pPr marL="800100" lvl="1" indent="-342900">
                <a:buFont typeface="Arial" panose="020B0604020202020204" pitchFamily="34" charset="0"/>
                <a:buChar char="•"/>
                <a:defRPr/>
              </a:pPr>
              <a:r>
                <a:rPr lang="en-US" sz="1600" dirty="0">
                  <a:latin typeface="Cambria" panose="02040503050406030204" pitchFamily="18" charset="0"/>
                </a:rPr>
                <a:t>Field 99: </a:t>
              </a:r>
              <a:r>
                <a:rPr lang="en-US" sz="1600" dirty="0">
                  <a:solidFill>
                    <a:schemeClr val="tx1"/>
                  </a:solidFill>
                  <a:latin typeface="Cambria" panose="02040503050406030204" pitchFamily="18" charset="0"/>
                  <a:ea typeface="Verdana" pitchFamily="34" charset="0"/>
                  <a:cs typeface="Verdana" pitchFamily="34" charset="0"/>
                </a:rPr>
                <a:t>LEA Entry Date</a:t>
              </a:r>
            </a:p>
            <a:p>
              <a:pPr marL="800100" lvl="1" indent="-342900">
                <a:buFont typeface="Arial" panose="020B0604020202020204" pitchFamily="34" charset="0"/>
                <a:buChar char="•"/>
                <a:defRPr/>
              </a:pPr>
              <a:r>
                <a:rPr lang="en-US" sz="1600" dirty="0">
                  <a:latin typeface="Cambria" panose="02040503050406030204" pitchFamily="18" charset="0"/>
                </a:rPr>
                <a:t>Field 98: </a:t>
              </a:r>
              <a:r>
                <a:rPr lang="en-US" sz="1600" dirty="0">
                  <a:solidFill>
                    <a:schemeClr val="tx1"/>
                  </a:solidFill>
                  <a:latin typeface="Cambria" panose="02040503050406030204" pitchFamily="18" charset="0"/>
                  <a:ea typeface="Verdana" pitchFamily="34" charset="0"/>
                  <a:cs typeface="Verdana" pitchFamily="34" charset="0"/>
                </a:rPr>
                <a:t>School Entry Date</a:t>
              </a:r>
            </a:p>
            <a:p>
              <a:pPr marL="800100" lvl="1" indent="-342900">
                <a:buFont typeface="Arial" panose="020B0604020202020204" pitchFamily="34" charset="0"/>
                <a:buChar char="•"/>
                <a:defRPr/>
              </a:pPr>
              <a:r>
                <a:rPr lang="en-US" sz="1600" dirty="0">
                  <a:solidFill>
                    <a:schemeClr val="tx1"/>
                  </a:solidFill>
                  <a:latin typeface="Cambria" panose="02040503050406030204" pitchFamily="18" charset="0"/>
                  <a:ea typeface="Verdana" pitchFamily="34" charset="0"/>
                  <a:cs typeface="Verdana" pitchFamily="34" charset="0"/>
                </a:rPr>
                <a:t>These dates cannot be a future date. </a:t>
              </a:r>
            </a:p>
            <a:p>
              <a:pPr marL="800100" lvl="1" indent="-342900">
                <a:buFont typeface="Arial" panose="020B0604020202020204" pitchFamily="34" charset="0"/>
                <a:buChar char="•"/>
                <a:defRPr/>
              </a:pPr>
              <a:r>
                <a:rPr lang="en-US" sz="1600" dirty="0">
                  <a:solidFill>
                    <a:schemeClr val="tx1"/>
                  </a:solidFill>
                  <a:latin typeface="Cambria" panose="02040503050406030204" pitchFamily="18" charset="0"/>
                  <a:ea typeface="Verdana" pitchFamily="34" charset="0"/>
                  <a:cs typeface="Verdana" pitchFamily="34" charset="0"/>
                </a:rPr>
                <a:t>State &lt;= LEA &lt;= School</a:t>
              </a:r>
            </a:p>
            <a:p>
              <a:pPr marL="342900" indent="-342900">
                <a:buFont typeface="Arial" panose="020B0604020202020204" pitchFamily="34" charset="0"/>
                <a:buChar char="•"/>
              </a:pPr>
              <a:r>
                <a:rPr lang="en-US" sz="1600" dirty="0">
                  <a:latin typeface="Cambria" panose="02040503050406030204" pitchFamily="18" charset="0"/>
                </a:rPr>
                <a:t>Attribution</a:t>
              </a:r>
            </a:p>
            <a:p>
              <a:pPr marL="800100" lvl="1" indent="-342900">
                <a:buFont typeface="Arial" panose="020B0604020202020204" pitchFamily="34" charset="0"/>
                <a:buChar char="•"/>
              </a:pPr>
              <a:r>
                <a:rPr lang="en-US" sz="1600" dirty="0">
                  <a:latin typeface="Cambria" panose="02040503050406030204" pitchFamily="18" charset="0"/>
                </a:rPr>
                <a:t>Field 117: District Code of Residence (Appendix N)</a:t>
              </a:r>
            </a:p>
            <a:p>
              <a:pPr marL="1257300" lvl="2" indent="-342900">
                <a:buFont typeface="Arial" panose="020B0604020202020204" pitchFamily="34" charset="0"/>
                <a:buChar char="•"/>
              </a:pPr>
              <a:r>
                <a:rPr lang="en-US" sz="1600" dirty="0">
                  <a:latin typeface="Cambria" panose="02040503050406030204" pitchFamily="18" charset="0"/>
                </a:rPr>
                <a:t>Students designated as 1305/1306 without known district use 999999999. </a:t>
              </a:r>
            </a:p>
            <a:p>
              <a:pPr marL="800100" lvl="3" indent="-342900">
                <a:buFont typeface="Arial" panose="020B0604020202020204" pitchFamily="34" charset="0"/>
                <a:buChar char="•"/>
              </a:pPr>
              <a:r>
                <a:rPr lang="en-US" sz="1600" dirty="0">
                  <a:latin typeface="Cambria" panose="02040503050406030204" pitchFamily="18" charset="0"/>
                </a:rPr>
                <a:t>Field 165: Location Code of Residence</a:t>
              </a:r>
            </a:p>
            <a:p>
              <a:pPr marL="1257300" lvl="4" indent="-342900">
                <a:buFont typeface="Arial" panose="020B0604020202020204" pitchFamily="34" charset="0"/>
                <a:buChar char="•"/>
              </a:pPr>
              <a:r>
                <a:rPr lang="en-US" sz="1600" dirty="0">
                  <a:latin typeface="Cambria" panose="02040503050406030204" pitchFamily="18" charset="0"/>
                </a:rPr>
                <a:t>If the District of Residence does not have a school within the student’s grade level, use 0000. </a:t>
              </a:r>
              <a:endParaRPr lang="en-US" sz="1400" dirty="0">
                <a:solidFill>
                  <a:schemeClr val="tx1"/>
                </a:solidFill>
                <a:latin typeface="Cambria" panose="02040503050406030204" pitchFamily="18" charset="0"/>
                <a:ea typeface="Verdana" pitchFamily="34" charset="0"/>
                <a:cs typeface="Verdana" pitchFamily="34" charset="0"/>
              </a:endParaRPr>
            </a:p>
          </p:txBody>
        </p:sp>
      </p:grpSp>
      <p:sp>
        <p:nvSpPr>
          <p:cNvPr id="13"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Tree>
    <p:extLst>
      <p:ext uri="{BB962C8B-B14F-4D97-AF65-F5344CB8AC3E}">
        <p14:creationId xmlns:p14="http://schemas.microsoft.com/office/powerpoint/2010/main" val="353067228"/>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A4E9D8B9AE294BB8664582FC3229C4" ma:contentTypeVersion="3" ma:contentTypeDescription="Create a new document." ma:contentTypeScope="" ma:versionID="cf1e4c4ca9d7da6aad23c111eea9510d">
  <xsd:schema xmlns:xsd="http://www.w3.org/2001/XMLSchema" xmlns:xs="http://www.w3.org/2001/XMLSchema" xmlns:p="http://schemas.microsoft.com/office/2006/metadata/properties" xmlns:ns1="http://schemas.microsoft.com/sharepoint/v3" xmlns:ns2="a7af8e22-4aad-4637-bdfe-8881feb25ebc" targetNamespace="http://schemas.microsoft.com/office/2006/metadata/properties" ma:root="true" ma:fieldsID="333eeef662f33d827901a6908d0661d8" ns1:_="" ns2:_="">
    <xsd:import namespace="http://schemas.microsoft.com/sharepoint/v3"/>
    <xsd:import namespace="a7af8e22-4aad-4637-bdfe-8881feb25ebc"/>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7af8e22-4aad-4637-bdfe-8881feb25eb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38EFDBA0-1724-40CD-A36F-FA002A35B2FA}"/>
</file>

<file path=customXml/itemProps2.xml><?xml version="1.0" encoding="utf-8"?>
<ds:datastoreItem xmlns:ds="http://schemas.openxmlformats.org/officeDocument/2006/customXml" ds:itemID="{95E048F4-29DC-4F8D-8093-B6FC24122484}"/>
</file>

<file path=customXml/itemProps3.xml><?xml version="1.0" encoding="utf-8"?>
<ds:datastoreItem xmlns:ds="http://schemas.openxmlformats.org/officeDocument/2006/customXml" ds:itemID="{650007E5-71F4-4CB5-B464-7A6B45D06D1C}"/>
</file>

<file path=docProps/app.xml><?xml version="1.0" encoding="utf-8"?>
<Properties xmlns="http://schemas.openxmlformats.org/officeDocument/2006/extended-properties" xmlns:vt="http://schemas.openxmlformats.org/officeDocument/2006/docPropsVTypes">
  <TotalTime>11484</TotalTime>
  <Words>2888</Words>
  <Application>Microsoft Office PowerPoint</Application>
  <PresentationFormat>On-screen Show (4:3)</PresentationFormat>
  <Paragraphs>244</Paragraphs>
  <Slides>15</Slides>
  <Notes>15</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15</vt:i4>
      </vt:variant>
    </vt:vector>
  </HeadingPairs>
  <TitlesOfParts>
    <vt:vector size="23" baseType="lpstr">
      <vt:lpstr>Arial</vt:lpstr>
      <vt:lpstr>Calibri</vt:lpstr>
      <vt:lpstr>Cambria</vt:lpstr>
      <vt:lpstr>Verdana</vt:lpstr>
      <vt:lpstr>Wingdings</vt:lpstr>
      <vt:lpstr>Default Design</vt:lpstr>
      <vt:lpstr>Theme2</vt:lpstr>
      <vt:lpstr>Custom Design</vt:lpstr>
      <vt:lpstr>Precodes for the Keystone Exams Quick Tips </vt:lpstr>
      <vt:lpstr>Who Submits Data to PIMS?</vt:lpstr>
      <vt:lpstr>Keystone Exams- Precodes </vt:lpstr>
      <vt:lpstr>Data Flow</vt:lpstr>
      <vt:lpstr>Internal Snapshot Overview</vt:lpstr>
      <vt:lpstr>Internal Snapshot Details</vt:lpstr>
      <vt:lpstr>PowerPoint Presentation</vt:lpstr>
      <vt:lpstr>Keystone Assessment codes</vt:lpstr>
      <vt:lpstr>PowerPoint Presentation</vt:lpstr>
      <vt:lpstr>Deduplication rules 1</vt:lpstr>
      <vt:lpstr>Deduplication rules 2</vt:lpstr>
      <vt:lpstr>Cognos Presnapshot Reports</vt:lpstr>
      <vt:lpstr>Resources</vt:lpstr>
      <vt:lpstr>Contact Information</vt:lpstr>
      <vt:lpstr>For more information</vt:lpstr>
    </vt:vector>
  </TitlesOfParts>
  <Company>Office of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Keystone Exam Precodes QuickTips</dc:title>
  <dc:creator>aforsman</dc:creator>
  <cp:lastModifiedBy>Felton, Candice</cp:lastModifiedBy>
  <cp:revision>408</cp:revision>
  <cp:lastPrinted>2016-09-13T14:59:14Z</cp:lastPrinted>
  <dcterms:created xsi:type="dcterms:W3CDTF">2011-11-29T20:35:02Z</dcterms:created>
  <dcterms:modified xsi:type="dcterms:W3CDTF">2019-10-01T14:50:46Z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0x01010063A4E9D8B9AE294BB8664582FC3229C4</vt:lpwstr>
  </property>
</Properties>
</file>