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diagrams/data3.xml" ContentType="application/vnd.openxmlformats-officedocument.drawingml.diagramData+xml"/>
  <Override PartName="/ppt/diagrams/data1.xml" ContentType="application/vnd.openxmlformats-officedocument.drawingml.diagramData+xml"/>
  <Override PartName="/ppt/presentation.xml" ContentType="application/vnd.openxmlformats-officedocument.presentationml.presentation.main+xml"/>
  <Override PartName="/ppt/diagrams/data4.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diagrams/quickStyle1.xml" ContentType="application/vnd.openxmlformats-officedocument.drawingml.diagramStyle+xml"/>
  <Override PartName="/ppt/theme/theme1.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diagrams/drawing4.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colors3.xml" ContentType="application/vnd.openxmlformats-officedocument.drawingml.diagramColors+xml"/>
  <Override PartName="/ppt/diagrams/quickStyle3.xml" ContentType="application/vnd.openxmlformats-officedocument.drawingml.diagramStyle+xml"/>
  <Override PartName="/ppt/diagrams/layout4.xml" ContentType="application/vnd.openxmlformats-officedocument.drawingml.diagramLayout+xml"/>
  <Override PartName="/ppt/theme/theme2.xml" ContentType="application/vnd.openxmlformats-officedocument.theme+xml"/>
  <Override PartName="/ppt/diagrams/quickStyle4.xml" ContentType="application/vnd.openxmlformats-officedocument.drawingml.diagramStyle+xml"/>
  <Override PartName="/ppt/diagrams/colors4.xml" ContentType="application/vnd.openxmlformats-officedocument.drawingml.diagramColors+xml"/>
  <Override PartName="/ppt/diagrams/layout3.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3" r:id="rId3"/>
  </p:sldMasterIdLst>
  <p:notesMasterIdLst>
    <p:notesMasterId r:id="rId18"/>
  </p:notesMasterIdLst>
  <p:handoutMasterIdLst>
    <p:handoutMasterId r:id="rId19"/>
  </p:handoutMasterIdLst>
  <p:sldIdLst>
    <p:sldId id="256" r:id="rId4"/>
    <p:sldId id="289" r:id="rId5"/>
    <p:sldId id="338" r:id="rId6"/>
    <p:sldId id="274" r:id="rId7"/>
    <p:sldId id="260" r:id="rId8"/>
    <p:sldId id="316" r:id="rId9"/>
    <p:sldId id="281" r:id="rId10"/>
    <p:sldId id="342" r:id="rId11"/>
    <p:sldId id="353" r:id="rId12"/>
    <p:sldId id="354" r:id="rId13"/>
    <p:sldId id="351" r:id="rId14"/>
    <p:sldId id="312" r:id="rId15"/>
    <p:sldId id="293" r:id="rId16"/>
    <p:sldId id="258"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deadmin" initials="p"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9D29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58480" autoAdjust="0"/>
  </p:normalViewPr>
  <p:slideViewPr>
    <p:cSldViewPr>
      <p:cViewPr varScale="1">
        <p:scale>
          <a:sx n="66" d="100"/>
          <a:sy n="66" d="100"/>
        </p:scale>
        <p:origin x="2502" y="72"/>
      </p:cViewPr>
      <p:guideLst>
        <p:guide orient="horz" pos="2160"/>
        <p:guide pos="2880"/>
      </p:guideLst>
    </p:cSldViewPr>
  </p:slideViewPr>
  <p:outlineViewPr>
    <p:cViewPr>
      <p:scale>
        <a:sx n="33" d="100"/>
        <a:sy n="33" d="100"/>
      </p:scale>
      <p:origin x="0" y="-1872"/>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26" Type="http://schemas.openxmlformats.org/officeDocument/2006/relationships/customXml" Target="../customXml/item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 Id="rId27" Type="http://schemas.openxmlformats.org/officeDocument/2006/relationships/customXml" Target="../customXml/item3.xml"/></Relationships>
</file>

<file path=ppt/diagrams/_rels/data4.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_rels/drawing4.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8D0E28-B113-4887-A804-C01C266C6214}" type="doc">
      <dgm:prSet loTypeId="urn:microsoft.com/office/officeart/2005/8/layout/equation1" loCatId="relationship" qsTypeId="urn:microsoft.com/office/officeart/2005/8/quickstyle/simple1" qsCatId="simple" csTypeId="urn:microsoft.com/office/officeart/2005/8/colors/colorful4" csCatId="colorful" phldr="1"/>
      <dgm:spPr/>
    </dgm:pt>
    <dgm:pt modelId="{AFA05FF0-231A-4592-AFB6-A2FA3AB759EF}">
      <dgm:prSet phldrT="[Text]"/>
      <dgm:spPr/>
      <dgm:t>
        <a:bodyPr/>
        <a:lstStyle/>
        <a:p>
          <a:r>
            <a:rPr lang="en-US" b="1" dirty="0">
              <a:latin typeface="Cambria" panose="02040503050406030204" pitchFamily="18" charset="0"/>
            </a:rPr>
            <a:t>Educating LEA</a:t>
          </a:r>
        </a:p>
      </dgm:t>
    </dgm:pt>
    <dgm:pt modelId="{11F868C0-458F-4A20-95B9-3D1A9B52ABFC}" type="parTrans" cxnId="{BE589664-4A0C-42FA-90F9-C5CF0856BEDD}">
      <dgm:prSet/>
      <dgm:spPr/>
      <dgm:t>
        <a:bodyPr/>
        <a:lstStyle/>
        <a:p>
          <a:endParaRPr lang="en-US"/>
        </a:p>
      </dgm:t>
    </dgm:pt>
    <dgm:pt modelId="{F699D9B6-4689-4030-8C1E-C759D3D70A08}" type="sibTrans" cxnId="{BE589664-4A0C-42FA-90F9-C5CF0856BEDD}">
      <dgm:prSet/>
      <dgm:spPr/>
      <dgm:t>
        <a:bodyPr/>
        <a:lstStyle/>
        <a:p>
          <a:endParaRPr lang="en-US" dirty="0">
            <a:latin typeface="Cambria" panose="02040503050406030204" pitchFamily="18" charset="0"/>
          </a:endParaRPr>
        </a:p>
      </dgm:t>
    </dgm:pt>
    <dgm:pt modelId="{2DB56A1C-775F-407B-BE28-71FB23EBFC97}">
      <dgm:prSet phldrT="[Text]"/>
      <dgm:spPr/>
      <dgm:t>
        <a:bodyPr/>
        <a:lstStyle/>
        <a:p>
          <a:r>
            <a:rPr lang="en-US" b="1" dirty="0">
              <a:latin typeface="Cambria" panose="02040503050406030204" pitchFamily="18" charset="0"/>
            </a:rPr>
            <a:t>Keystone-specific  Course</a:t>
          </a:r>
        </a:p>
      </dgm:t>
    </dgm:pt>
    <dgm:pt modelId="{85C4790B-EE72-41AE-88B2-CB648A3A2AC9}" type="parTrans" cxnId="{C9C58607-C30B-4EBB-8414-3453B318D66A}">
      <dgm:prSet/>
      <dgm:spPr/>
      <dgm:t>
        <a:bodyPr/>
        <a:lstStyle/>
        <a:p>
          <a:endParaRPr lang="en-US"/>
        </a:p>
      </dgm:t>
    </dgm:pt>
    <dgm:pt modelId="{72AB2092-4582-4D77-BFF2-87F88F6DA93D}" type="sibTrans" cxnId="{C9C58607-C30B-4EBB-8414-3453B318D66A}">
      <dgm:prSet/>
      <dgm:spPr/>
      <dgm:t>
        <a:bodyPr/>
        <a:lstStyle/>
        <a:p>
          <a:endParaRPr lang="en-US" dirty="0">
            <a:latin typeface="Cambria" panose="02040503050406030204" pitchFamily="18" charset="0"/>
          </a:endParaRPr>
        </a:p>
      </dgm:t>
    </dgm:pt>
    <dgm:pt modelId="{9C991491-7272-4CF3-B5F2-E2686BE90BFD}">
      <dgm:prSet phldrT="[Text]"/>
      <dgm:spPr/>
      <dgm:t>
        <a:bodyPr/>
        <a:lstStyle/>
        <a:p>
          <a:r>
            <a:rPr lang="en-US" b="1" dirty="0">
              <a:latin typeface="Cambria" panose="02040503050406030204" pitchFamily="18" charset="0"/>
            </a:rPr>
            <a:t>Must Submit Data to PIMS</a:t>
          </a:r>
        </a:p>
      </dgm:t>
    </dgm:pt>
    <dgm:pt modelId="{5DF417F1-F765-41D6-B14E-EE695DF03135}" type="parTrans" cxnId="{2C3A37F7-A69D-4602-BD70-1E11D25CE9CD}">
      <dgm:prSet/>
      <dgm:spPr/>
      <dgm:t>
        <a:bodyPr/>
        <a:lstStyle/>
        <a:p>
          <a:endParaRPr lang="en-US"/>
        </a:p>
      </dgm:t>
    </dgm:pt>
    <dgm:pt modelId="{34928EBC-A0A2-40FA-A0BA-27C70C8BCBA6}" type="sibTrans" cxnId="{2C3A37F7-A69D-4602-BD70-1E11D25CE9CD}">
      <dgm:prSet/>
      <dgm:spPr/>
      <dgm:t>
        <a:bodyPr/>
        <a:lstStyle/>
        <a:p>
          <a:endParaRPr lang="en-US"/>
        </a:p>
      </dgm:t>
    </dgm:pt>
    <dgm:pt modelId="{9F5EBB68-96C3-4573-B6D8-9818718061CB}" type="pres">
      <dgm:prSet presAssocID="{4E8D0E28-B113-4887-A804-C01C266C6214}" presName="linearFlow" presStyleCnt="0">
        <dgm:presLayoutVars>
          <dgm:dir/>
          <dgm:resizeHandles val="exact"/>
        </dgm:presLayoutVars>
      </dgm:prSet>
      <dgm:spPr/>
    </dgm:pt>
    <dgm:pt modelId="{1B9CB9D7-593B-47FA-9015-D916689846EA}" type="pres">
      <dgm:prSet presAssocID="{AFA05FF0-231A-4592-AFB6-A2FA3AB759EF}" presName="node" presStyleLbl="node1" presStyleIdx="0" presStyleCnt="3" custLinFactNeighborX="-929" custLinFactNeighborY="2080">
        <dgm:presLayoutVars>
          <dgm:bulletEnabled val="1"/>
        </dgm:presLayoutVars>
      </dgm:prSet>
      <dgm:spPr/>
    </dgm:pt>
    <dgm:pt modelId="{D5F3E57A-0373-4617-86F6-B2871BA88B8A}" type="pres">
      <dgm:prSet presAssocID="{F699D9B6-4689-4030-8C1E-C759D3D70A08}" presName="spacerL" presStyleCnt="0"/>
      <dgm:spPr/>
    </dgm:pt>
    <dgm:pt modelId="{5C105626-91A0-448F-BCC8-BA8EA8F92F8F}" type="pres">
      <dgm:prSet presAssocID="{F699D9B6-4689-4030-8C1E-C759D3D70A08}" presName="sibTrans" presStyleLbl="sibTrans2D1" presStyleIdx="0" presStyleCnt="2" custLinFactNeighborX="-929" custLinFactNeighborY="3587"/>
      <dgm:spPr/>
    </dgm:pt>
    <dgm:pt modelId="{A77D25E7-F793-480F-AC06-A7DE03A39C08}" type="pres">
      <dgm:prSet presAssocID="{F699D9B6-4689-4030-8C1E-C759D3D70A08}" presName="spacerR" presStyleCnt="0"/>
      <dgm:spPr/>
    </dgm:pt>
    <dgm:pt modelId="{DC22AC17-EA59-4405-BCD0-026EFFEDC82B}" type="pres">
      <dgm:prSet presAssocID="{2DB56A1C-775F-407B-BE28-71FB23EBFC97}" presName="node" presStyleLbl="node1" presStyleIdx="1" presStyleCnt="3" custLinFactNeighborX="-929" custLinFactNeighborY="2080">
        <dgm:presLayoutVars>
          <dgm:bulletEnabled val="1"/>
        </dgm:presLayoutVars>
      </dgm:prSet>
      <dgm:spPr/>
    </dgm:pt>
    <dgm:pt modelId="{E7FAAF0B-F0B4-4EB4-A3CA-2F8A83176D30}" type="pres">
      <dgm:prSet presAssocID="{72AB2092-4582-4D77-BFF2-87F88F6DA93D}" presName="spacerL" presStyleCnt="0"/>
      <dgm:spPr/>
    </dgm:pt>
    <dgm:pt modelId="{C13A7C9F-11F3-4A49-90B0-74E4B9F8C36E}" type="pres">
      <dgm:prSet presAssocID="{72AB2092-4582-4D77-BFF2-87F88F6DA93D}" presName="sibTrans" presStyleLbl="sibTrans2D1" presStyleIdx="1" presStyleCnt="2"/>
      <dgm:spPr/>
    </dgm:pt>
    <dgm:pt modelId="{D79367E2-C180-449C-9E70-14B818462CD8}" type="pres">
      <dgm:prSet presAssocID="{72AB2092-4582-4D77-BFF2-87F88F6DA93D}" presName="spacerR" presStyleCnt="0"/>
      <dgm:spPr/>
    </dgm:pt>
    <dgm:pt modelId="{CFDCCCB0-8A13-44B9-AD8D-9F0C96ED352A}" type="pres">
      <dgm:prSet presAssocID="{9C991491-7272-4CF3-B5F2-E2686BE90BFD}" presName="node" presStyleLbl="node1" presStyleIdx="2" presStyleCnt="3">
        <dgm:presLayoutVars>
          <dgm:bulletEnabled val="1"/>
        </dgm:presLayoutVars>
      </dgm:prSet>
      <dgm:spPr/>
    </dgm:pt>
  </dgm:ptLst>
  <dgm:cxnLst>
    <dgm:cxn modelId="{C9C58607-C30B-4EBB-8414-3453B318D66A}" srcId="{4E8D0E28-B113-4887-A804-C01C266C6214}" destId="{2DB56A1C-775F-407B-BE28-71FB23EBFC97}" srcOrd="1" destOrd="0" parTransId="{85C4790B-EE72-41AE-88B2-CB648A3A2AC9}" sibTransId="{72AB2092-4582-4D77-BFF2-87F88F6DA93D}"/>
    <dgm:cxn modelId="{1C9FE95C-C5AD-4B37-8CC3-2E6A86977D88}" type="presOf" srcId="{2DB56A1C-775F-407B-BE28-71FB23EBFC97}" destId="{DC22AC17-EA59-4405-BCD0-026EFFEDC82B}" srcOrd="0" destOrd="0" presId="urn:microsoft.com/office/officeart/2005/8/layout/equation1"/>
    <dgm:cxn modelId="{BE589664-4A0C-42FA-90F9-C5CF0856BEDD}" srcId="{4E8D0E28-B113-4887-A804-C01C266C6214}" destId="{AFA05FF0-231A-4592-AFB6-A2FA3AB759EF}" srcOrd="0" destOrd="0" parTransId="{11F868C0-458F-4A20-95B9-3D1A9B52ABFC}" sibTransId="{F699D9B6-4689-4030-8C1E-C759D3D70A08}"/>
    <dgm:cxn modelId="{17429A88-711B-47C2-922A-B1D7C3259793}" type="presOf" srcId="{AFA05FF0-231A-4592-AFB6-A2FA3AB759EF}" destId="{1B9CB9D7-593B-47FA-9015-D916689846EA}" srcOrd="0" destOrd="0" presId="urn:microsoft.com/office/officeart/2005/8/layout/equation1"/>
    <dgm:cxn modelId="{0FACAA88-7AFF-4601-822C-F7777EC59FB6}" type="presOf" srcId="{9C991491-7272-4CF3-B5F2-E2686BE90BFD}" destId="{CFDCCCB0-8A13-44B9-AD8D-9F0C96ED352A}" srcOrd="0" destOrd="0" presId="urn:microsoft.com/office/officeart/2005/8/layout/equation1"/>
    <dgm:cxn modelId="{AD1F6A9F-125A-4B91-9DF5-31F8204750B2}" type="presOf" srcId="{72AB2092-4582-4D77-BFF2-87F88F6DA93D}" destId="{C13A7C9F-11F3-4A49-90B0-74E4B9F8C36E}" srcOrd="0" destOrd="0" presId="urn:microsoft.com/office/officeart/2005/8/layout/equation1"/>
    <dgm:cxn modelId="{296997D6-9EFC-4A35-A73A-148ED13479E0}" type="presOf" srcId="{F699D9B6-4689-4030-8C1E-C759D3D70A08}" destId="{5C105626-91A0-448F-BCC8-BA8EA8F92F8F}" srcOrd="0" destOrd="0" presId="urn:microsoft.com/office/officeart/2005/8/layout/equation1"/>
    <dgm:cxn modelId="{E7DECBD6-F304-43F7-9267-8E8EFBC4F050}" type="presOf" srcId="{4E8D0E28-B113-4887-A804-C01C266C6214}" destId="{9F5EBB68-96C3-4573-B6D8-9818718061CB}" srcOrd="0" destOrd="0" presId="urn:microsoft.com/office/officeart/2005/8/layout/equation1"/>
    <dgm:cxn modelId="{2C3A37F7-A69D-4602-BD70-1E11D25CE9CD}" srcId="{4E8D0E28-B113-4887-A804-C01C266C6214}" destId="{9C991491-7272-4CF3-B5F2-E2686BE90BFD}" srcOrd="2" destOrd="0" parTransId="{5DF417F1-F765-41D6-B14E-EE695DF03135}" sibTransId="{34928EBC-A0A2-40FA-A0BA-27C70C8BCBA6}"/>
    <dgm:cxn modelId="{1067AA57-DE5A-4F69-A7E1-1D3530AE9F27}" type="presParOf" srcId="{9F5EBB68-96C3-4573-B6D8-9818718061CB}" destId="{1B9CB9D7-593B-47FA-9015-D916689846EA}" srcOrd="0" destOrd="0" presId="urn:microsoft.com/office/officeart/2005/8/layout/equation1"/>
    <dgm:cxn modelId="{7C6ABDFD-F5E1-4BFF-8959-F1A9B64764E9}" type="presParOf" srcId="{9F5EBB68-96C3-4573-B6D8-9818718061CB}" destId="{D5F3E57A-0373-4617-86F6-B2871BA88B8A}" srcOrd="1" destOrd="0" presId="urn:microsoft.com/office/officeart/2005/8/layout/equation1"/>
    <dgm:cxn modelId="{1E6A142B-4EE4-42F0-B862-27C7BEE66552}" type="presParOf" srcId="{9F5EBB68-96C3-4573-B6D8-9818718061CB}" destId="{5C105626-91A0-448F-BCC8-BA8EA8F92F8F}" srcOrd="2" destOrd="0" presId="urn:microsoft.com/office/officeart/2005/8/layout/equation1"/>
    <dgm:cxn modelId="{962D14AD-4C7D-45F4-8440-5D9E1925D4E1}" type="presParOf" srcId="{9F5EBB68-96C3-4573-B6D8-9818718061CB}" destId="{A77D25E7-F793-480F-AC06-A7DE03A39C08}" srcOrd="3" destOrd="0" presId="urn:microsoft.com/office/officeart/2005/8/layout/equation1"/>
    <dgm:cxn modelId="{7B450D59-748E-4267-8D96-4C3FA4B3CE0D}" type="presParOf" srcId="{9F5EBB68-96C3-4573-B6D8-9818718061CB}" destId="{DC22AC17-EA59-4405-BCD0-026EFFEDC82B}" srcOrd="4" destOrd="0" presId="urn:microsoft.com/office/officeart/2005/8/layout/equation1"/>
    <dgm:cxn modelId="{098E7BF9-78F6-44B6-B6DC-F82126159EA2}" type="presParOf" srcId="{9F5EBB68-96C3-4573-B6D8-9818718061CB}" destId="{E7FAAF0B-F0B4-4EB4-A3CA-2F8A83176D30}" srcOrd="5" destOrd="0" presId="urn:microsoft.com/office/officeart/2005/8/layout/equation1"/>
    <dgm:cxn modelId="{F20E2059-ABB0-4429-90A4-2149DCFAEC3B}" type="presParOf" srcId="{9F5EBB68-96C3-4573-B6D8-9818718061CB}" destId="{C13A7C9F-11F3-4A49-90B0-74E4B9F8C36E}" srcOrd="6" destOrd="0" presId="urn:microsoft.com/office/officeart/2005/8/layout/equation1"/>
    <dgm:cxn modelId="{7DC42194-DC1C-43AE-AB9C-451749E3A30B}" type="presParOf" srcId="{9F5EBB68-96C3-4573-B6D8-9818718061CB}" destId="{D79367E2-C180-449C-9E70-14B818462CD8}" srcOrd="7" destOrd="0" presId="urn:microsoft.com/office/officeart/2005/8/layout/equation1"/>
    <dgm:cxn modelId="{8740EC00-1A27-4ACD-AE9C-B7AE1EE1F25D}" type="presParOf" srcId="{9F5EBB68-96C3-4573-B6D8-9818718061CB}" destId="{CFDCCCB0-8A13-44B9-AD8D-9F0C96ED352A}" srcOrd="8" destOrd="0" presId="urn:microsoft.com/office/officeart/2005/8/layout/equati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886D46-CE9A-400C-B3DB-338423B8DB7B}"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84899E4C-7B9A-4C6B-80F8-1BFC5EDBBB58}">
      <dgm:prSet phldrT="[Text]" custT="1"/>
      <dgm:spPr>
        <a:xfrm>
          <a:off x="337895" y="1483054"/>
          <a:ext cx="1839328" cy="1559854"/>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PDE sends a reminder to LEAs informing them of the upcoming internal snapshot due date</a:t>
          </a:r>
        </a:p>
      </dgm:t>
    </dgm:pt>
    <dgm:pt modelId="{7F0C54F4-9D8A-4784-A1DA-FF987F2FF1AB}" type="parTrans" cxnId="{89BA0D29-0E27-423B-9D69-451AA5B4A063}">
      <dgm:prSet/>
      <dgm:spPr/>
      <dgm:t>
        <a:bodyPr/>
        <a:lstStyle/>
        <a:p>
          <a:endParaRPr lang="en-US"/>
        </a:p>
      </dgm:t>
    </dgm:pt>
    <dgm:pt modelId="{983A3683-8206-4C33-8E86-8EEA376DCD31}" type="sibTrans" cxnId="{89BA0D29-0E27-423B-9D69-451AA5B4A063}">
      <dgm:prSet/>
      <dgm:spPr/>
      <dgm:t>
        <a:bodyPr/>
        <a:lstStyle/>
        <a:p>
          <a:endParaRPr lang="en-US"/>
        </a:p>
      </dgm:t>
    </dgm:pt>
    <dgm:pt modelId="{032964E9-A076-4AB9-90BC-B9E44478A311}">
      <dgm:prSet phldrT="[Text]" custT="1"/>
      <dgm:spPr>
        <a:xfrm>
          <a:off x="4895191" y="1564120"/>
          <a:ext cx="1351374" cy="1397721"/>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r>
            <a:rPr lang="en-US" sz="1800" dirty="0">
              <a:solidFill>
                <a:sysClr val="windowText" lastClr="000000">
                  <a:hueOff val="0"/>
                  <a:satOff val="0"/>
                  <a:lumOff val="0"/>
                  <a:alphaOff val="0"/>
                </a:sysClr>
              </a:solidFill>
              <a:latin typeface="Calibri"/>
              <a:ea typeface="+mn-ea"/>
              <a:cs typeface="+mn-cs"/>
            </a:rPr>
            <a:t>PDE generates internal snapshot.  No changes can  be made after this time!</a:t>
          </a:r>
        </a:p>
      </dgm:t>
    </dgm:pt>
    <dgm:pt modelId="{80160D21-4EEF-4515-99CE-FA29C3E52676}" type="parTrans" cxnId="{B45955E4-6ED6-4B68-BA51-78D52F3BC023}">
      <dgm:prSet/>
      <dgm:spPr/>
      <dgm:t>
        <a:bodyPr/>
        <a:lstStyle/>
        <a:p>
          <a:endParaRPr lang="en-US"/>
        </a:p>
      </dgm:t>
    </dgm:pt>
    <dgm:pt modelId="{2524C374-0342-4BD0-ACDF-329D0783E49B}" type="sibTrans" cxnId="{B45955E4-6ED6-4B68-BA51-78D52F3BC023}">
      <dgm:prSet/>
      <dgm:spPr/>
      <dgm:t>
        <a:bodyPr/>
        <a:lstStyle/>
        <a:p>
          <a:endParaRPr lang="en-US"/>
        </a:p>
      </dgm:t>
    </dgm:pt>
    <dgm:pt modelId="{C5FE3114-69A9-4F4F-94A7-D62945C33851}">
      <dgm:prSet phldrT="[Text]" custT="1"/>
      <dgm:spPr>
        <a:xfrm>
          <a:off x="2696308" y="1045624"/>
          <a:ext cx="1570323" cy="2434713"/>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LEAs upload templates and ensure that data passes the DQE checks</a:t>
          </a:r>
        </a:p>
        <a:p>
          <a:pPr algn="l"/>
          <a:endParaRPr lang="en-US" sz="500" dirty="0">
            <a:solidFill>
              <a:sysClr val="windowText" lastClr="000000">
                <a:hueOff val="0"/>
                <a:satOff val="0"/>
                <a:lumOff val="0"/>
                <a:alphaOff val="0"/>
              </a:sysClr>
            </a:solidFill>
            <a:latin typeface="Calibri"/>
            <a:ea typeface="+mn-ea"/>
            <a:cs typeface="+mn-cs"/>
          </a:endParaRPr>
        </a:p>
        <a:p>
          <a:pPr algn="l"/>
          <a:r>
            <a:rPr lang="en-US" sz="1800" dirty="0">
              <a:solidFill>
                <a:sysClr val="windowText" lastClr="000000">
                  <a:hueOff val="0"/>
                  <a:satOff val="0"/>
                  <a:lumOff val="0"/>
                  <a:alphaOff val="0"/>
                </a:sysClr>
              </a:solidFill>
              <a:latin typeface="Calibri"/>
              <a:ea typeface="+mn-ea"/>
              <a:cs typeface="+mn-cs"/>
            </a:rPr>
            <a:t>LEAs use pre-snapshot reports to ensure data accuracy.</a:t>
          </a:r>
        </a:p>
      </dgm:t>
    </dgm:pt>
    <dgm:pt modelId="{65F5A413-2199-45A7-80A0-D7D98BC4635D}" type="parTrans" cxnId="{02C91525-A51E-46A4-B5C7-D1EBB5426951}">
      <dgm:prSet/>
      <dgm:spPr/>
      <dgm:t>
        <a:bodyPr/>
        <a:lstStyle/>
        <a:p>
          <a:endParaRPr lang="en-US"/>
        </a:p>
      </dgm:t>
    </dgm:pt>
    <dgm:pt modelId="{79482B63-18A6-42A4-8918-0B4ED8357EE9}" type="sibTrans" cxnId="{02C91525-A51E-46A4-B5C7-D1EBB5426951}">
      <dgm:prSet/>
      <dgm:spPr/>
      <dgm:t>
        <a:bodyPr/>
        <a:lstStyle/>
        <a:p>
          <a:endParaRPr lang="en-US"/>
        </a:p>
      </dgm:t>
    </dgm:pt>
    <dgm:pt modelId="{E454FDC7-369E-4546-8DC4-C09EB2622A96}" type="pres">
      <dgm:prSet presAssocID="{A2886D46-CE9A-400C-B3DB-338423B8DB7B}" presName="Name0" presStyleCnt="0">
        <dgm:presLayoutVars>
          <dgm:dir/>
          <dgm:resizeHandles val="exact"/>
        </dgm:presLayoutVars>
      </dgm:prSet>
      <dgm:spPr/>
    </dgm:pt>
    <dgm:pt modelId="{EDB6E9AA-8152-45FE-B0F2-961767565EBB}" type="pres">
      <dgm:prSet presAssocID="{84899E4C-7B9A-4C6B-80F8-1BFC5EDBBB58}" presName="composite" presStyleCnt="0"/>
      <dgm:spPr/>
    </dgm:pt>
    <dgm:pt modelId="{DBA08792-7D07-4D36-BB3E-E5A27D3EEE39}" type="pres">
      <dgm:prSet presAssocID="{84899E4C-7B9A-4C6B-80F8-1BFC5EDBBB58}" presName="bgChev" presStyleLbl="node1" presStyleIdx="0" presStyleCnt="3" custScaleX="118999" custScaleY="131019" custLinFactNeighborX="-4955"/>
      <dgm:spPr>
        <a:xfrm>
          <a:off x="310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C19A9C82-F731-4415-B685-9ACD385258D5}" type="pres">
      <dgm:prSet presAssocID="{84899E4C-7B9A-4C6B-80F8-1BFC5EDBBB58}" presName="txNode" presStyleLbl="fgAcc1" presStyleIdx="0" presStyleCnt="3" custScaleX="112992" custScaleY="311675" custLinFactNeighborX="3190">
        <dgm:presLayoutVars>
          <dgm:bulletEnabled val="1"/>
        </dgm:presLayoutVars>
      </dgm:prSet>
      <dgm:spPr>
        <a:prstGeom prst="roundRect">
          <a:avLst>
            <a:gd name="adj" fmla="val 10000"/>
          </a:avLst>
        </a:prstGeom>
      </dgm:spPr>
    </dgm:pt>
    <dgm:pt modelId="{D5CF505F-6DE5-46C3-9452-96A62EDB56AE}" type="pres">
      <dgm:prSet presAssocID="{983A3683-8206-4C33-8E86-8EEA376DCD31}" presName="compositeSpace" presStyleCnt="0"/>
      <dgm:spPr/>
    </dgm:pt>
    <dgm:pt modelId="{84A13537-311D-4066-B96B-C206B3AF21FD}" type="pres">
      <dgm:prSet presAssocID="{C5FE3114-69A9-4F4F-94A7-D62945C33851}" presName="composite" presStyleCnt="0"/>
      <dgm:spPr/>
    </dgm:pt>
    <dgm:pt modelId="{1B08CE53-6914-4BF0-8DA2-F5EF8F37F4A9}" type="pres">
      <dgm:prSet presAssocID="{C5FE3114-69A9-4F4F-94A7-D62945C33851}" presName="bgChev" presStyleLbl="node1" presStyleIdx="1" presStyleCnt="3" custScaleX="118999" custScaleY="131019"/>
      <dgm:spPr>
        <a:xfrm>
          <a:off x="222701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22A86030-A058-4CA9-8659-0AB3B975CBA8}" type="pres">
      <dgm:prSet presAssocID="{C5FE3114-69A9-4F4F-94A7-D62945C33851}" presName="txNode" presStyleLbl="fgAcc1" presStyleIdx="1" presStyleCnt="3" custScaleX="120562" custScaleY="499538" custLinFactNeighborX="-3362" custLinFactNeighborY="6297">
        <dgm:presLayoutVars>
          <dgm:bulletEnabled val="1"/>
        </dgm:presLayoutVars>
      </dgm:prSet>
      <dgm:spPr>
        <a:prstGeom prst="roundRect">
          <a:avLst>
            <a:gd name="adj" fmla="val 10000"/>
          </a:avLst>
        </a:prstGeom>
      </dgm:spPr>
    </dgm:pt>
    <dgm:pt modelId="{B8D2F07E-9493-442F-AF77-51C434148DBF}" type="pres">
      <dgm:prSet presAssocID="{79482B63-18A6-42A4-8918-0B4ED8357EE9}" presName="compositeSpace" presStyleCnt="0"/>
      <dgm:spPr/>
    </dgm:pt>
    <dgm:pt modelId="{160B44D3-49EC-4535-A54E-2C693E2026E6}" type="pres">
      <dgm:prSet presAssocID="{032964E9-A076-4AB9-90BC-B9E44478A311}" presName="composite" presStyleCnt="0"/>
      <dgm:spPr/>
    </dgm:pt>
    <dgm:pt modelId="{D65EB81B-422F-465B-A3EA-1B86F310C1C6}" type="pres">
      <dgm:prSet presAssocID="{032964E9-A076-4AB9-90BC-B9E44478A311}" presName="bgChev" presStyleLbl="node1" presStyleIdx="2" presStyleCnt="3" custScaleX="118999" custScaleY="131019"/>
      <dgm:spPr>
        <a:xfrm>
          <a:off x="4316419"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76FAF917-EE0E-4458-B589-A1682D8015C2}" type="pres">
      <dgm:prSet presAssocID="{032964E9-A076-4AB9-90BC-B9E44478A311}" presName="txNode" presStyleLbl="fgAcc1" presStyleIdx="2" presStyleCnt="3" custScaleX="95487" custScaleY="290804" custLinFactNeighborY="1050">
        <dgm:presLayoutVars>
          <dgm:bulletEnabled val="1"/>
        </dgm:presLayoutVars>
      </dgm:prSet>
      <dgm:spPr>
        <a:prstGeom prst="roundRect">
          <a:avLst>
            <a:gd name="adj" fmla="val 10000"/>
          </a:avLst>
        </a:prstGeom>
      </dgm:spPr>
    </dgm:pt>
  </dgm:ptLst>
  <dgm:cxnLst>
    <dgm:cxn modelId="{02C91525-A51E-46A4-B5C7-D1EBB5426951}" srcId="{A2886D46-CE9A-400C-B3DB-338423B8DB7B}" destId="{C5FE3114-69A9-4F4F-94A7-D62945C33851}" srcOrd="1" destOrd="0" parTransId="{65F5A413-2199-45A7-80A0-D7D98BC4635D}" sibTransId="{79482B63-18A6-42A4-8918-0B4ED8357EE9}"/>
    <dgm:cxn modelId="{89BA0D29-0E27-423B-9D69-451AA5B4A063}" srcId="{A2886D46-CE9A-400C-B3DB-338423B8DB7B}" destId="{84899E4C-7B9A-4C6B-80F8-1BFC5EDBBB58}" srcOrd="0" destOrd="0" parTransId="{7F0C54F4-9D8A-4784-A1DA-FF987F2FF1AB}" sibTransId="{983A3683-8206-4C33-8E86-8EEA376DCD31}"/>
    <dgm:cxn modelId="{F61D0840-9ADE-492E-9F08-BD76E39EDAB5}" type="presOf" srcId="{A2886D46-CE9A-400C-B3DB-338423B8DB7B}" destId="{E454FDC7-369E-4546-8DC4-C09EB2622A96}" srcOrd="0" destOrd="0" presId="urn:microsoft.com/office/officeart/2005/8/layout/chevronAccent+Icon"/>
    <dgm:cxn modelId="{58AB1C8D-85D1-4913-8DAC-9220BB2E380A}" type="presOf" srcId="{84899E4C-7B9A-4C6B-80F8-1BFC5EDBBB58}" destId="{C19A9C82-F731-4415-B685-9ACD385258D5}" srcOrd="0" destOrd="0" presId="urn:microsoft.com/office/officeart/2005/8/layout/chevronAccent+Icon"/>
    <dgm:cxn modelId="{714B52A5-E03C-4C8F-981B-E57CAA52A50E}" type="presOf" srcId="{C5FE3114-69A9-4F4F-94A7-D62945C33851}" destId="{22A86030-A058-4CA9-8659-0AB3B975CBA8}" srcOrd="0" destOrd="0" presId="urn:microsoft.com/office/officeart/2005/8/layout/chevronAccent+Icon"/>
    <dgm:cxn modelId="{503B5ED3-DEBF-4A9E-8340-E3009DB5225A}" type="presOf" srcId="{032964E9-A076-4AB9-90BC-B9E44478A311}" destId="{76FAF917-EE0E-4458-B589-A1682D8015C2}" srcOrd="0" destOrd="0" presId="urn:microsoft.com/office/officeart/2005/8/layout/chevronAccent+Icon"/>
    <dgm:cxn modelId="{B45955E4-6ED6-4B68-BA51-78D52F3BC023}" srcId="{A2886D46-CE9A-400C-B3DB-338423B8DB7B}" destId="{032964E9-A076-4AB9-90BC-B9E44478A311}" srcOrd="2" destOrd="0" parTransId="{80160D21-4EEF-4515-99CE-FA29C3E52676}" sibTransId="{2524C374-0342-4BD0-ACDF-329D0783E49B}"/>
    <dgm:cxn modelId="{0C709974-3E73-48DC-A7A9-C3C1658F685C}" type="presParOf" srcId="{E454FDC7-369E-4546-8DC4-C09EB2622A96}" destId="{EDB6E9AA-8152-45FE-B0F2-961767565EBB}" srcOrd="0" destOrd="0" presId="urn:microsoft.com/office/officeart/2005/8/layout/chevronAccent+Icon"/>
    <dgm:cxn modelId="{91F4EA2A-6A30-4471-BD8D-BFB7649688D8}" type="presParOf" srcId="{EDB6E9AA-8152-45FE-B0F2-961767565EBB}" destId="{DBA08792-7D07-4D36-BB3E-E5A27D3EEE39}" srcOrd="0" destOrd="0" presId="urn:microsoft.com/office/officeart/2005/8/layout/chevronAccent+Icon"/>
    <dgm:cxn modelId="{E6D4CAC0-D9D1-49F0-A7F1-3A81DA8AB594}" type="presParOf" srcId="{EDB6E9AA-8152-45FE-B0F2-961767565EBB}" destId="{C19A9C82-F731-4415-B685-9ACD385258D5}" srcOrd="1" destOrd="0" presId="urn:microsoft.com/office/officeart/2005/8/layout/chevronAccent+Icon"/>
    <dgm:cxn modelId="{DF99A914-0AB3-4E0E-A785-E34287F990AD}" type="presParOf" srcId="{E454FDC7-369E-4546-8DC4-C09EB2622A96}" destId="{D5CF505F-6DE5-46C3-9452-96A62EDB56AE}" srcOrd="1" destOrd="0" presId="urn:microsoft.com/office/officeart/2005/8/layout/chevronAccent+Icon"/>
    <dgm:cxn modelId="{6DDDD046-B9AF-4C66-BE2B-71CFA0B35CDE}" type="presParOf" srcId="{E454FDC7-369E-4546-8DC4-C09EB2622A96}" destId="{84A13537-311D-4066-B96B-C206B3AF21FD}" srcOrd="2" destOrd="0" presId="urn:microsoft.com/office/officeart/2005/8/layout/chevronAccent+Icon"/>
    <dgm:cxn modelId="{45F35987-04D2-4162-918A-D948E475BF8D}" type="presParOf" srcId="{84A13537-311D-4066-B96B-C206B3AF21FD}" destId="{1B08CE53-6914-4BF0-8DA2-F5EF8F37F4A9}" srcOrd="0" destOrd="0" presId="urn:microsoft.com/office/officeart/2005/8/layout/chevronAccent+Icon"/>
    <dgm:cxn modelId="{76913729-FBD3-4517-8538-49F72FD7B29F}" type="presParOf" srcId="{84A13537-311D-4066-B96B-C206B3AF21FD}" destId="{22A86030-A058-4CA9-8659-0AB3B975CBA8}" srcOrd="1" destOrd="0" presId="urn:microsoft.com/office/officeart/2005/8/layout/chevronAccent+Icon"/>
    <dgm:cxn modelId="{51289C1A-B0CE-4137-A236-14D8E222F5F9}" type="presParOf" srcId="{E454FDC7-369E-4546-8DC4-C09EB2622A96}" destId="{B8D2F07E-9493-442F-AF77-51C434148DBF}" srcOrd="3" destOrd="0" presId="urn:microsoft.com/office/officeart/2005/8/layout/chevronAccent+Icon"/>
    <dgm:cxn modelId="{C5967510-C008-4EAB-B731-2D841C3524C1}" type="presParOf" srcId="{E454FDC7-369E-4546-8DC4-C09EB2622A96}" destId="{160B44D3-49EC-4535-A54E-2C693E2026E6}" srcOrd="4" destOrd="0" presId="urn:microsoft.com/office/officeart/2005/8/layout/chevronAccent+Icon"/>
    <dgm:cxn modelId="{D6400694-00CD-4934-A9BE-C2A8C42DEF5E}" type="presParOf" srcId="{160B44D3-49EC-4535-A54E-2C693E2026E6}" destId="{D65EB81B-422F-465B-A3EA-1B86F310C1C6}" srcOrd="0" destOrd="0" presId="urn:microsoft.com/office/officeart/2005/8/layout/chevronAccent+Icon"/>
    <dgm:cxn modelId="{CAD02DE1-3E8B-4E1C-B9D6-AD7AA1E8C218}" type="presParOf" srcId="{160B44D3-49EC-4535-A54E-2C693E2026E6}" destId="{76FAF917-EE0E-4458-B589-A1682D8015C2}" srcOrd="1" destOrd="0" presId="urn:microsoft.com/office/officeart/2005/8/layout/chevronAccent+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C66EA2-DDD0-4AC0-B646-FBB84AFB31D2}"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en-US"/>
        </a:p>
      </dgm:t>
    </dgm:pt>
    <dgm:pt modelId="{6A6B12D5-00AC-4B4F-9BBC-DE22339161DB}">
      <dgm:prSet phldrT="[Text]" custT="1"/>
      <dgm:spPr/>
      <dgm:t>
        <a:bodyPr/>
        <a:lstStyle/>
        <a:p>
          <a:r>
            <a:rPr lang="en-US" sz="2000" dirty="0">
              <a:latin typeface="Cambria" panose="02040503050406030204" pitchFamily="18" charset="0"/>
            </a:rPr>
            <a:t>First Name</a:t>
          </a:r>
        </a:p>
        <a:p>
          <a:r>
            <a:rPr lang="en-US" sz="2000" dirty="0">
              <a:latin typeface="Cambria" panose="02040503050406030204" pitchFamily="18" charset="0"/>
            </a:rPr>
            <a:t>Last Name</a:t>
          </a:r>
        </a:p>
        <a:p>
          <a:r>
            <a:rPr lang="en-US" sz="2000" dirty="0">
              <a:latin typeface="Cambria" panose="02040503050406030204" pitchFamily="18" charset="0"/>
            </a:rPr>
            <a:t>Birthdate</a:t>
          </a:r>
        </a:p>
        <a:p>
          <a:r>
            <a:rPr lang="en-US" sz="2000" dirty="0">
              <a:latin typeface="Cambria" panose="02040503050406030204" pitchFamily="18" charset="0"/>
            </a:rPr>
            <a:t>PAsecureID</a:t>
          </a:r>
        </a:p>
        <a:p>
          <a:r>
            <a:rPr lang="en-US" sz="2000" dirty="0">
              <a:latin typeface="Cambria" panose="02040503050406030204" pitchFamily="18" charset="0"/>
            </a:rPr>
            <a:t>Grade</a:t>
          </a:r>
        </a:p>
      </dgm:t>
    </dgm:pt>
    <dgm:pt modelId="{A8E5628C-8A29-42DA-8F0D-9524FBA69C0F}" type="parTrans" cxnId="{D7409D65-35FE-4867-BBB5-410B1F3723DD}">
      <dgm:prSet/>
      <dgm:spPr/>
      <dgm:t>
        <a:bodyPr/>
        <a:lstStyle/>
        <a:p>
          <a:endParaRPr lang="en-US" sz="1600">
            <a:latin typeface="Cambria" panose="02040503050406030204" pitchFamily="18" charset="0"/>
          </a:endParaRPr>
        </a:p>
      </dgm:t>
    </dgm:pt>
    <dgm:pt modelId="{1B36E627-F74D-4152-AB2E-0647119E517E}" type="sibTrans" cxnId="{D7409D65-35FE-4867-BBB5-410B1F3723DD}">
      <dgm:prSet/>
      <dgm:spPr/>
      <dgm:t>
        <a:bodyPr/>
        <a:lstStyle/>
        <a:p>
          <a:endParaRPr lang="en-US" sz="1600">
            <a:latin typeface="Cambria" panose="02040503050406030204" pitchFamily="18" charset="0"/>
          </a:endParaRPr>
        </a:p>
      </dgm:t>
    </dgm:pt>
    <dgm:pt modelId="{B965E156-1D55-45AD-90C2-6F2DBAA86474}">
      <dgm:prSet phldrT="[Text]" custT="1"/>
      <dgm:spPr/>
      <dgm:t>
        <a:bodyPr/>
        <a:lstStyle/>
        <a:p>
          <a:r>
            <a:rPr lang="en-US" sz="2000" dirty="0">
              <a:latin typeface="Cambria" panose="02040503050406030204" pitchFamily="18" charset="0"/>
            </a:rPr>
            <a:t>Student Demographics</a:t>
          </a:r>
        </a:p>
      </dgm:t>
    </dgm:pt>
    <dgm:pt modelId="{39CB4170-1F9C-432E-8D08-06446CA56F6E}" type="parTrans" cxnId="{F7EEC660-9864-4C88-80FA-D16997F90F2C}">
      <dgm:prSet/>
      <dgm:spPr/>
      <dgm:t>
        <a:bodyPr/>
        <a:lstStyle/>
        <a:p>
          <a:endParaRPr lang="en-US" sz="1600">
            <a:latin typeface="Cambria" panose="02040503050406030204" pitchFamily="18" charset="0"/>
          </a:endParaRPr>
        </a:p>
      </dgm:t>
    </dgm:pt>
    <dgm:pt modelId="{0061ABAD-52B2-4183-9631-138BE775E44E}" type="sibTrans" cxnId="{F7EEC660-9864-4C88-80FA-D16997F90F2C}">
      <dgm:prSet/>
      <dgm:spPr/>
      <dgm:t>
        <a:bodyPr/>
        <a:lstStyle/>
        <a:p>
          <a:endParaRPr lang="en-US" sz="1600">
            <a:latin typeface="Cambria" panose="02040503050406030204" pitchFamily="18" charset="0"/>
          </a:endParaRPr>
        </a:p>
      </dgm:t>
    </dgm:pt>
    <dgm:pt modelId="{4771C216-3546-4A20-8D5E-375BF358A421}">
      <dgm:prSet phldrT="[Text]" custT="1"/>
      <dgm:spPr/>
      <dgm:t>
        <a:bodyPr/>
        <a:lstStyle/>
        <a:p>
          <a:r>
            <a:rPr lang="en-US" sz="2000" dirty="0">
              <a:latin typeface="Cambria" panose="02040503050406030204" pitchFamily="18" charset="0"/>
            </a:rPr>
            <a:t>School Enrollment</a:t>
          </a:r>
        </a:p>
      </dgm:t>
    </dgm:pt>
    <dgm:pt modelId="{4E9DA560-3B15-4552-85A1-3CFEB6C20511}" type="parTrans" cxnId="{E37D0030-932A-424E-AE96-0CB99F9A9C86}">
      <dgm:prSet/>
      <dgm:spPr/>
      <dgm:t>
        <a:bodyPr/>
        <a:lstStyle/>
        <a:p>
          <a:endParaRPr lang="en-US" sz="1600">
            <a:latin typeface="Cambria" panose="02040503050406030204" pitchFamily="18" charset="0"/>
          </a:endParaRPr>
        </a:p>
      </dgm:t>
    </dgm:pt>
    <dgm:pt modelId="{279683E2-302F-4ED8-9B71-0E47AE736C89}" type="sibTrans" cxnId="{E37D0030-932A-424E-AE96-0CB99F9A9C86}">
      <dgm:prSet/>
      <dgm:spPr/>
      <dgm:t>
        <a:bodyPr/>
        <a:lstStyle/>
        <a:p>
          <a:endParaRPr lang="en-US" sz="1600">
            <a:latin typeface="Cambria" panose="02040503050406030204" pitchFamily="18" charset="0"/>
          </a:endParaRPr>
        </a:p>
      </dgm:t>
    </dgm:pt>
    <dgm:pt modelId="{76934683-0570-4B19-A0B8-962C810AA89E}">
      <dgm:prSet/>
      <dgm:spPr/>
      <dgm:t>
        <a:bodyPr/>
        <a:lstStyle/>
        <a:p>
          <a:endParaRPr lang="en-US" baseline="0" dirty="0"/>
        </a:p>
      </dgm:t>
    </dgm:pt>
    <dgm:pt modelId="{B489D44F-ADC3-4418-8619-223F33BDF318}" type="parTrans" cxnId="{25D6BED3-303D-4AC3-A289-8FB2B2C567E1}">
      <dgm:prSet/>
      <dgm:spPr/>
      <dgm:t>
        <a:bodyPr/>
        <a:lstStyle/>
        <a:p>
          <a:endParaRPr lang="en-US"/>
        </a:p>
      </dgm:t>
    </dgm:pt>
    <dgm:pt modelId="{569DA79D-BE82-4BBA-9CF7-DAC6B674DBBC}" type="sibTrans" cxnId="{25D6BED3-303D-4AC3-A289-8FB2B2C567E1}">
      <dgm:prSet/>
      <dgm:spPr/>
      <dgm:t>
        <a:bodyPr/>
        <a:lstStyle/>
        <a:p>
          <a:endParaRPr lang="en-US"/>
        </a:p>
      </dgm:t>
    </dgm:pt>
    <dgm:pt modelId="{46316E21-D4A5-4224-89BB-A938FD5DF996}">
      <dgm:prSet/>
      <dgm:spPr/>
    </dgm:pt>
    <dgm:pt modelId="{0CD0F234-E2EA-4B31-A49F-C59F640AD0D4}" type="parTrans" cxnId="{FB0E4BA1-6B4F-4B7C-9126-EF10460B9E03}">
      <dgm:prSet/>
      <dgm:spPr/>
      <dgm:t>
        <a:bodyPr/>
        <a:lstStyle/>
        <a:p>
          <a:endParaRPr lang="en-US"/>
        </a:p>
      </dgm:t>
    </dgm:pt>
    <dgm:pt modelId="{7AA39ACF-B953-48C7-A17C-E6EF17AD3013}" type="sibTrans" cxnId="{FB0E4BA1-6B4F-4B7C-9126-EF10460B9E03}">
      <dgm:prSet/>
      <dgm:spPr/>
      <dgm:t>
        <a:bodyPr/>
        <a:lstStyle/>
        <a:p>
          <a:endParaRPr lang="en-US"/>
        </a:p>
      </dgm:t>
    </dgm:pt>
    <dgm:pt modelId="{1B06F291-4D2C-4BDF-92B8-0AEF8B8846D5}">
      <dgm:prSet/>
      <dgm:spPr/>
      <dgm:t>
        <a:bodyPr/>
        <a:lstStyle/>
        <a:p>
          <a:endParaRPr lang="en-US" baseline="0" dirty="0"/>
        </a:p>
      </dgm:t>
    </dgm:pt>
    <dgm:pt modelId="{A2C885FD-BD95-4F10-838B-DF4160E2DC7E}" type="parTrans" cxnId="{E96EB1D8-37FF-4472-BB28-0D03D0F5216F}">
      <dgm:prSet/>
      <dgm:spPr/>
      <dgm:t>
        <a:bodyPr/>
        <a:lstStyle/>
        <a:p>
          <a:endParaRPr lang="en-US"/>
        </a:p>
      </dgm:t>
    </dgm:pt>
    <dgm:pt modelId="{66F33317-2907-47FD-A60A-C9220FC3838B}" type="sibTrans" cxnId="{E96EB1D8-37FF-4472-BB28-0D03D0F5216F}">
      <dgm:prSet/>
      <dgm:spPr/>
      <dgm:t>
        <a:bodyPr/>
        <a:lstStyle/>
        <a:p>
          <a:endParaRPr lang="en-US"/>
        </a:p>
      </dgm:t>
    </dgm:pt>
    <dgm:pt modelId="{49879ECC-FCFF-49DE-A74F-EAD84A0A3E3F}">
      <dgm:prSet/>
      <dgm:spPr/>
    </dgm:pt>
    <dgm:pt modelId="{C67C693D-6512-4D01-A640-97ADD9662655}" type="parTrans" cxnId="{82FFE69B-C3D4-422D-AF10-9961E92461D5}">
      <dgm:prSet/>
      <dgm:spPr/>
      <dgm:t>
        <a:bodyPr/>
        <a:lstStyle/>
        <a:p>
          <a:endParaRPr lang="en-US"/>
        </a:p>
      </dgm:t>
    </dgm:pt>
    <dgm:pt modelId="{76744826-C08D-4C82-AF5C-B84D1A7CDEA9}" type="sibTrans" cxnId="{82FFE69B-C3D4-422D-AF10-9961E92461D5}">
      <dgm:prSet/>
      <dgm:spPr/>
      <dgm:t>
        <a:bodyPr/>
        <a:lstStyle/>
        <a:p>
          <a:endParaRPr lang="en-US"/>
        </a:p>
      </dgm:t>
    </dgm:pt>
    <dgm:pt modelId="{3E4B3DF5-1760-4775-9E1A-3CE482C6C695}">
      <dgm:prSet/>
      <dgm:spPr/>
      <dgm:t>
        <a:bodyPr/>
        <a:lstStyle/>
        <a:p>
          <a:endParaRPr lang="en-US" baseline="0" dirty="0"/>
        </a:p>
      </dgm:t>
    </dgm:pt>
    <dgm:pt modelId="{63FD3E3D-6513-45AC-A6AA-CD3876EF6C32}" type="parTrans" cxnId="{BFE98CE4-9C64-4580-A8BD-E93BCA32255F}">
      <dgm:prSet/>
      <dgm:spPr/>
      <dgm:t>
        <a:bodyPr/>
        <a:lstStyle/>
        <a:p>
          <a:endParaRPr lang="en-US"/>
        </a:p>
      </dgm:t>
    </dgm:pt>
    <dgm:pt modelId="{7CA527C8-7979-41CD-B3AF-BEAB48F3638A}" type="sibTrans" cxnId="{BFE98CE4-9C64-4580-A8BD-E93BCA32255F}">
      <dgm:prSet/>
      <dgm:spPr/>
      <dgm:t>
        <a:bodyPr/>
        <a:lstStyle/>
        <a:p>
          <a:endParaRPr lang="en-US"/>
        </a:p>
      </dgm:t>
    </dgm:pt>
    <dgm:pt modelId="{297B4DE3-0E77-4B39-B478-5977EB574C65}">
      <dgm:prSet/>
      <dgm:spPr/>
    </dgm:pt>
    <dgm:pt modelId="{81D4076C-C095-40E1-B8EC-B838230C5B3A}" type="parTrans" cxnId="{5B6B5F19-210F-4B9A-9469-F3F39AAAA563}">
      <dgm:prSet/>
      <dgm:spPr/>
      <dgm:t>
        <a:bodyPr/>
        <a:lstStyle/>
        <a:p>
          <a:endParaRPr lang="en-US"/>
        </a:p>
      </dgm:t>
    </dgm:pt>
    <dgm:pt modelId="{B36DB02E-4143-4398-88A5-590A7A61D9FA}" type="sibTrans" cxnId="{5B6B5F19-210F-4B9A-9469-F3F39AAAA563}">
      <dgm:prSet/>
      <dgm:spPr/>
      <dgm:t>
        <a:bodyPr/>
        <a:lstStyle/>
        <a:p>
          <a:endParaRPr lang="en-US"/>
        </a:p>
      </dgm:t>
    </dgm:pt>
    <dgm:pt modelId="{4741E3CA-0C5C-45F8-BE46-23FE4C753A16}" type="pres">
      <dgm:prSet presAssocID="{B7C66EA2-DDD0-4AC0-B646-FBB84AFB31D2}" presName="cycle" presStyleCnt="0">
        <dgm:presLayoutVars>
          <dgm:chMax val="1"/>
          <dgm:dir/>
          <dgm:animLvl val="ctr"/>
          <dgm:resizeHandles val="exact"/>
        </dgm:presLayoutVars>
      </dgm:prSet>
      <dgm:spPr/>
    </dgm:pt>
    <dgm:pt modelId="{8BF55CAA-DD50-4475-B6AC-1BEAA74EEF1A}" type="pres">
      <dgm:prSet presAssocID="{6A6B12D5-00AC-4B4F-9BBC-DE22339161DB}" presName="centerShape" presStyleLbl="node0" presStyleIdx="0" presStyleCnt="1"/>
      <dgm:spPr/>
    </dgm:pt>
    <dgm:pt modelId="{2FF6BA2B-F94A-452B-90E3-79849BBE6B56}" type="pres">
      <dgm:prSet presAssocID="{39CB4170-1F9C-432E-8D08-06446CA56F6E}" presName="parTrans" presStyleLbl="bgSibTrans2D1" presStyleIdx="0" presStyleCnt="2"/>
      <dgm:spPr/>
    </dgm:pt>
    <dgm:pt modelId="{665CE081-9C18-42B1-B809-4C515DAB52A4}" type="pres">
      <dgm:prSet presAssocID="{B965E156-1D55-45AD-90C2-6F2DBAA86474}" presName="node" presStyleLbl="node1" presStyleIdx="0" presStyleCnt="2">
        <dgm:presLayoutVars>
          <dgm:bulletEnabled val="1"/>
        </dgm:presLayoutVars>
      </dgm:prSet>
      <dgm:spPr/>
    </dgm:pt>
    <dgm:pt modelId="{9BA1C319-097E-4B0C-BD04-CD8BA4625B3E}" type="pres">
      <dgm:prSet presAssocID="{4E9DA560-3B15-4552-85A1-3CFEB6C20511}" presName="parTrans" presStyleLbl="bgSibTrans2D1" presStyleIdx="1" presStyleCnt="2"/>
      <dgm:spPr/>
    </dgm:pt>
    <dgm:pt modelId="{618DA920-C02B-4E46-9DE5-F67B7865DCC7}" type="pres">
      <dgm:prSet presAssocID="{4771C216-3546-4A20-8D5E-375BF358A421}" presName="node" presStyleLbl="node1" presStyleIdx="1" presStyleCnt="2">
        <dgm:presLayoutVars>
          <dgm:bulletEnabled val="1"/>
        </dgm:presLayoutVars>
      </dgm:prSet>
      <dgm:spPr/>
    </dgm:pt>
  </dgm:ptLst>
  <dgm:cxnLst>
    <dgm:cxn modelId="{5B6B5F19-210F-4B9A-9469-F3F39AAAA563}" srcId="{B7C66EA2-DDD0-4AC0-B646-FBB84AFB31D2}" destId="{297B4DE3-0E77-4B39-B478-5977EB574C65}" srcOrd="6" destOrd="0" parTransId="{81D4076C-C095-40E1-B8EC-B838230C5B3A}" sibTransId="{B36DB02E-4143-4398-88A5-590A7A61D9FA}"/>
    <dgm:cxn modelId="{E37D0030-932A-424E-AE96-0CB99F9A9C86}" srcId="{6A6B12D5-00AC-4B4F-9BBC-DE22339161DB}" destId="{4771C216-3546-4A20-8D5E-375BF358A421}" srcOrd="1" destOrd="0" parTransId="{4E9DA560-3B15-4552-85A1-3CFEB6C20511}" sibTransId="{279683E2-302F-4ED8-9B71-0E47AE736C89}"/>
    <dgm:cxn modelId="{F7EEC660-9864-4C88-80FA-D16997F90F2C}" srcId="{6A6B12D5-00AC-4B4F-9BBC-DE22339161DB}" destId="{B965E156-1D55-45AD-90C2-6F2DBAA86474}" srcOrd="0" destOrd="0" parTransId="{39CB4170-1F9C-432E-8D08-06446CA56F6E}" sibTransId="{0061ABAD-52B2-4183-9631-138BE775E44E}"/>
    <dgm:cxn modelId="{BC12EC42-E672-4D8C-BC73-1BED7F5A2809}" type="presOf" srcId="{6A6B12D5-00AC-4B4F-9BBC-DE22339161DB}" destId="{8BF55CAA-DD50-4475-B6AC-1BEAA74EEF1A}" srcOrd="0" destOrd="0" presId="urn:microsoft.com/office/officeart/2005/8/layout/radial4"/>
    <dgm:cxn modelId="{D7409D65-35FE-4867-BBB5-410B1F3723DD}" srcId="{B7C66EA2-DDD0-4AC0-B646-FBB84AFB31D2}" destId="{6A6B12D5-00AC-4B4F-9BBC-DE22339161DB}" srcOrd="0" destOrd="0" parTransId="{A8E5628C-8A29-42DA-8F0D-9524FBA69C0F}" sibTransId="{1B36E627-F74D-4152-AB2E-0647119E517E}"/>
    <dgm:cxn modelId="{45700746-259A-4956-B36D-2A5D0F7C6429}" type="presOf" srcId="{4771C216-3546-4A20-8D5E-375BF358A421}" destId="{618DA920-C02B-4E46-9DE5-F67B7865DCC7}" srcOrd="0" destOrd="0" presId="urn:microsoft.com/office/officeart/2005/8/layout/radial4"/>
    <dgm:cxn modelId="{6CA9478D-5DE5-4BD0-A3F8-01002C468D44}" type="presOf" srcId="{B965E156-1D55-45AD-90C2-6F2DBAA86474}" destId="{665CE081-9C18-42B1-B809-4C515DAB52A4}" srcOrd="0" destOrd="0" presId="urn:microsoft.com/office/officeart/2005/8/layout/radial4"/>
    <dgm:cxn modelId="{0721DA98-1E9F-4F9C-B1D4-383BA38C9C64}" type="presOf" srcId="{39CB4170-1F9C-432E-8D08-06446CA56F6E}" destId="{2FF6BA2B-F94A-452B-90E3-79849BBE6B56}" srcOrd="0" destOrd="0" presId="urn:microsoft.com/office/officeart/2005/8/layout/radial4"/>
    <dgm:cxn modelId="{82FFE69B-C3D4-422D-AF10-9961E92461D5}" srcId="{B7C66EA2-DDD0-4AC0-B646-FBB84AFB31D2}" destId="{49879ECC-FCFF-49DE-A74F-EAD84A0A3E3F}" srcOrd="4" destOrd="0" parTransId="{C67C693D-6512-4D01-A640-97ADD9662655}" sibTransId="{76744826-C08D-4C82-AF5C-B84D1A7CDEA9}"/>
    <dgm:cxn modelId="{FB0E4BA1-6B4F-4B7C-9126-EF10460B9E03}" srcId="{B7C66EA2-DDD0-4AC0-B646-FBB84AFB31D2}" destId="{46316E21-D4A5-4224-89BB-A938FD5DF996}" srcOrd="2" destOrd="0" parTransId="{0CD0F234-E2EA-4B31-A49F-C59F640AD0D4}" sibTransId="{7AA39ACF-B953-48C7-A17C-E6EF17AD3013}"/>
    <dgm:cxn modelId="{25D6BED3-303D-4AC3-A289-8FB2B2C567E1}" srcId="{B7C66EA2-DDD0-4AC0-B646-FBB84AFB31D2}" destId="{76934683-0570-4B19-A0B8-962C810AA89E}" srcOrd="1" destOrd="0" parTransId="{B489D44F-ADC3-4418-8619-223F33BDF318}" sibTransId="{569DA79D-BE82-4BBA-9CF7-DAC6B674DBBC}"/>
    <dgm:cxn modelId="{C56022D6-A951-41DE-B35D-38DF8092B476}" type="presOf" srcId="{4E9DA560-3B15-4552-85A1-3CFEB6C20511}" destId="{9BA1C319-097E-4B0C-BD04-CD8BA4625B3E}" srcOrd="0" destOrd="0" presId="urn:microsoft.com/office/officeart/2005/8/layout/radial4"/>
    <dgm:cxn modelId="{E96EB1D8-37FF-4472-BB28-0D03D0F5216F}" srcId="{B7C66EA2-DDD0-4AC0-B646-FBB84AFB31D2}" destId="{1B06F291-4D2C-4BDF-92B8-0AEF8B8846D5}" srcOrd="3" destOrd="0" parTransId="{A2C885FD-BD95-4F10-838B-DF4160E2DC7E}" sibTransId="{66F33317-2907-47FD-A60A-C9220FC3838B}"/>
    <dgm:cxn modelId="{BFE98CE4-9C64-4580-A8BD-E93BCA32255F}" srcId="{B7C66EA2-DDD0-4AC0-B646-FBB84AFB31D2}" destId="{3E4B3DF5-1760-4775-9E1A-3CE482C6C695}" srcOrd="5" destOrd="0" parTransId="{63FD3E3D-6513-45AC-A6AA-CD3876EF6C32}" sibTransId="{7CA527C8-7979-41CD-B3AF-BEAB48F3638A}"/>
    <dgm:cxn modelId="{170B13EB-7CDA-46C3-8B5B-C8AD072117F4}" type="presOf" srcId="{B7C66EA2-DDD0-4AC0-B646-FBB84AFB31D2}" destId="{4741E3CA-0C5C-45F8-BE46-23FE4C753A16}" srcOrd="0" destOrd="0" presId="urn:microsoft.com/office/officeart/2005/8/layout/radial4"/>
    <dgm:cxn modelId="{9AEDC4AE-2280-4529-A55B-3EE59A5AF363}" type="presParOf" srcId="{4741E3CA-0C5C-45F8-BE46-23FE4C753A16}" destId="{8BF55CAA-DD50-4475-B6AC-1BEAA74EEF1A}" srcOrd="0" destOrd="0" presId="urn:microsoft.com/office/officeart/2005/8/layout/radial4"/>
    <dgm:cxn modelId="{391A0E9E-DB1B-4974-9C6D-7A6795F22DC3}" type="presParOf" srcId="{4741E3CA-0C5C-45F8-BE46-23FE4C753A16}" destId="{2FF6BA2B-F94A-452B-90E3-79849BBE6B56}" srcOrd="1" destOrd="0" presId="urn:microsoft.com/office/officeart/2005/8/layout/radial4"/>
    <dgm:cxn modelId="{FA53405D-F843-4731-8125-16E1F8701D23}" type="presParOf" srcId="{4741E3CA-0C5C-45F8-BE46-23FE4C753A16}" destId="{665CE081-9C18-42B1-B809-4C515DAB52A4}" srcOrd="2" destOrd="0" presId="urn:microsoft.com/office/officeart/2005/8/layout/radial4"/>
    <dgm:cxn modelId="{0D843D1C-D38E-4506-A479-A4D56BF69132}" type="presParOf" srcId="{4741E3CA-0C5C-45F8-BE46-23FE4C753A16}" destId="{9BA1C319-097E-4B0C-BD04-CD8BA4625B3E}" srcOrd="3" destOrd="0" presId="urn:microsoft.com/office/officeart/2005/8/layout/radial4"/>
    <dgm:cxn modelId="{C6F62066-FB80-44D2-9599-276A30407226}" type="presParOf" srcId="{4741E3CA-0C5C-45F8-BE46-23FE4C753A16}" destId="{618DA920-C02B-4E46-9DE5-F67B7865DCC7}" srcOrd="4" destOrd="0" presId="urn:microsoft.com/office/officeart/2005/8/layout/radial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9AC41D-C279-4026-8C7E-5199FBC02A82}"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F3CDAF00-FF1F-4F17-A9EF-1271CF0941DB}">
      <dgm:prSet phldrT="[Text]"/>
      <dgm:spPr/>
      <dgm:t>
        <a:bodyPr/>
        <a:lstStyle/>
        <a:p>
          <a:r>
            <a:rPr lang="en-US" dirty="0">
              <a:latin typeface="Cambria" panose="02040503050406030204" pitchFamily="18" charset="0"/>
            </a:rPr>
            <a:t>Division of Assessment and Accountability: </a:t>
          </a:r>
        </a:p>
        <a:p>
          <a:r>
            <a:rPr lang="en-US" dirty="0">
              <a:latin typeface="Cambria" panose="02040503050406030204" pitchFamily="18" charset="0"/>
              <a:hlinkClick xmlns:r="http://schemas.openxmlformats.org/officeDocument/2006/relationships" r:id="rId1"/>
            </a:rPr>
            <a:t>Ra-pas@pa.gov</a:t>
          </a:r>
          <a:endParaRPr lang="en-US" dirty="0">
            <a:latin typeface="Cambria" panose="02040503050406030204" pitchFamily="18" charset="0"/>
          </a:endParaRPr>
        </a:p>
      </dgm:t>
    </dgm:pt>
    <dgm:pt modelId="{935D288A-A094-4973-9248-AAC62AFD1911}" type="parTrans" cxnId="{3D6CEE52-AD10-4E1F-A9A2-29CFC5A1810F}">
      <dgm:prSet/>
      <dgm:spPr/>
      <dgm:t>
        <a:bodyPr/>
        <a:lstStyle/>
        <a:p>
          <a:endParaRPr lang="en-US"/>
        </a:p>
      </dgm:t>
    </dgm:pt>
    <dgm:pt modelId="{78539746-3920-4345-97F2-9F6FD372FA99}" type="sibTrans" cxnId="{3D6CEE52-AD10-4E1F-A9A2-29CFC5A1810F}">
      <dgm:prSet/>
      <dgm:spPr/>
      <dgm:t>
        <a:bodyPr/>
        <a:lstStyle/>
        <a:p>
          <a:endParaRPr lang="en-US"/>
        </a:p>
      </dgm:t>
    </dgm:pt>
    <dgm:pt modelId="{017CC4D9-0060-4C40-88FC-D29B99B512B5}">
      <dgm:prSet phldrT="[Text]"/>
      <dgm:spPr/>
      <dgm:t>
        <a:bodyPr/>
        <a:lstStyle/>
        <a:p>
          <a:r>
            <a:rPr lang="en-US" dirty="0">
              <a:latin typeface="Cambria" panose="02040503050406030204" pitchFamily="18" charset="0"/>
            </a:rPr>
            <a:t>PIMS Application Support Desk</a:t>
          </a:r>
        </a:p>
        <a:p>
          <a:r>
            <a:rPr lang="en-US" dirty="0">
              <a:latin typeface="Cambria" panose="02040503050406030204" pitchFamily="18" charset="0"/>
            </a:rPr>
            <a:t>800-661-2423</a:t>
          </a:r>
        </a:p>
      </dgm:t>
    </dgm:pt>
    <dgm:pt modelId="{758D24B7-5CF7-4563-A184-8AE6EDCD6FFA}" type="parTrans" cxnId="{CC5BC194-7BEF-478F-9E2C-E05A6788D2FC}">
      <dgm:prSet/>
      <dgm:spPr/>
      <dgm:t>
        <a:bodyPr/>
        <a:lstStyle/>
        <a:p>
          <a:endParaRPr lang="en-US"/>
        </a:p>
      </dgm:t>
    </dgm:pt>
    <dgm:pt modelId="{38D151ED-E73D-4D91-9E54-5A45EC7C84C6}" type="sibTrans" cxnId="{CC5BC194-7BEF-478F-9E2C-E05A6788D2FC}">
      <dgm:prSet/>
      <dgm:spPr/>
      <dgm:t>
        <a:bodyPr/>
        <a:lstStyle/>
        <a:p>
          <a:endParaRPr lang="en-US"/>
        </a:p>
      </dgm:t>
    </dgm:pt>
    <dgm:pt modelId="{1E7F17D5-B047-4059-BE9B-134F7B03B26A}">
      <dgm:prSet phldrT="[Text]"/>
      <dgm:spPr>
        <a:solidFill>
          <a:schemeClr val="accent6">
            <a:lumMod val="75000"/>
          </a:schemeClr>
        </a:solidFill>
      </dgm:spPr>
      <dgm:t>
        <a:bodyPr/>
        <a:lstStyle/>
        <a:p>
          <a:r>
            <a:rPr lang="en-US" dirty="0">
              <a:latin typeface="Cambria" panose="02040503050406030204" pitchFamily="18" charset="0"/>
            </a:rPr>
            <a:t>Office of Data Quality</a:t>
          </a:r>
        </a:p>
        <a:p>
          <a:r>
            <a:rPr lang="en-US" dirty="0">
              <a:latin typeface="Cambria" panose="02040503050406030204" pitchFamily="18" charset="0"/>
              <a:hlinkClick xmlns:r="http://schemas.openxmlformats.org/officeDocument/2006/relationships" r:id="rId2"/>
            </a:rPr>
            <a:t>ra-DDQDataCollection@pa.gov</a:t>
          </a:r>
          <a:endParaRPr lang="en-US" dirty="0">
            <a:latin typeface="Cambria" panose="02040503050406030204" pitchFamily="18" charset="0"/>
          </a:endParaRPr>
        </a:p>
      </dgm:t>
    </dgm:pt>
    <dgm:pt modelId="{BC2ADE48-D6B5-40E9-BB53-82988753A570}" type="parTrans" cxnId="{9B6D26D4-8B3A-4A5E-917A-6783D7A33FFC}">
      <dgm:prSet/>
      <dgm:spPr/>
      <dgm:t>
        <a:bodyPr/>
        <a:lstStyle/>
        <a:p>
          <a:endParaRPr lang="en-US"/>
        </a:p>
      </dgm:t>
    </dgm:pt>
    <dgm:pt modelId="{02C2A382-5C83-43D6-A2F4-2AF430EABC19}" type="sibTrans" cxnId="{9B6D26D4-8B3A-4A5E-917A-6783D7A33FFC}">
      <dgm:prSet/>
      <dgm:spPr/>
      <dgm:t>
        <a:bodyPr/>
        <a:lstStyle/>
        <a:p>
          <a:endParaRPr lang="en-US"/>
        </a:p>
      </dgm:t>
    </dgm:pt>
    <dgm:pt modelId="{F9A98FED-5870-4AAD-9913-CC23110E5633}" type="pres">
      <dgm:prSet presAssocID="{5F9AC41D-C279-4026-8C7E-5199FBC02A82}" presName="linear" presStyleCnt="0">
        <dgm:presLayoutVars>
          <dgm:dir/>
          <dgm:animLvl val="lvl"/>
          <dgm:resizeHandles val="exact"/>
        </dgm:presLayoutVars>
      </dgm:prSet>
      <dgm:spPr/>
    </dgm:pt>
    <dgm:pt modelId="{FE367905-217D-41FC-AF39-CD3ED89D079D}" type="pres">
      <dgm:prSet presAssocID="{F3CDAF00-FF1F-4F17-A9EF-1271CF0941DB}" presName="parentLin" presStyleCnt="0"/>
      <dgm:spPr/>
    </dgm:pt>
    <dgm:pt modelId="{6D958035-CCA5-40CB-9780-92E9109084CB}" type="pres">
      <dgm:prSet presAssocID="{F3CDAF00-FF1F-4F17-A9EF-1271CF0941DB}" presName="parentLeftMargin" presStyleLbl="node1" presStyleIdx="0" presStyleCnt="3"/>
      <dgm:spPr/>
    </dgm:pt>
    <dgm:pt modelId="{6A3D3D91-1EBC-4B11-A914-146FD3E4844B}" type="pres">
      <dgm:prSet presAssocID="{F3CDAF00-FF1F-4F17-A9EF-1271CF0941DB}" presName="parentText" presStyleLbl="node1" presStyleIdx="0" presStyleCnt="3" custScaleX="113228" custScaleY="120841">
        <dgm:presLayoutVars>
          <dgm:chMax val="0"/>
          <dgm:bulletEnabled val="1"/>
        </dgm:presLayoutVars>
      </dgm:prSet>
      <dgm:spPr/>
    </dgm:pt>
    <dgm:pt modelId="{9D1D60DD-5531-45A3-946A-C55CC2C27BAE}" type="pres">
      <dgm:prSet presAssocID="{F3CDAF00-FF1F-4F17-A9EF-1271CF0941DB}" presName="negativeSpace" presStyleCnt="0"/>
      <dgm:spPr/>
    </dgm:pt>
    <dgm:pt modelId="{AF030B68-BFF5-4352-AF13-809FFEE0AF9B}" type="pres">
      <dgm:prSet presAssocID="{F3CDAF00-FF1F-4F17-A9EF-1271CF0941DB}" presName="childText" presStyleLbl="conFgAcc1" presStyleIdx="0" presStyleCnt="3">
        <dgm:presLayoutVars>
          <dgm:bulletEnabled val="1"/>
        </dgm:presLayoutVars>
      </dgm:prSet>
      <dgm:spPr/>
    </dgm:pt>
    <dgm:pt modelId="{389FE066-355F-47F3-B3B2-443CA46D5EBD}" type="pres">
      <dgm:prSet presAssocID="{78539746-3920-4345-97F2-9F6FD372FA99}" presName="spaceBetweenRectangles" presStyleCnt="0"/>
      <dgm:spPr/>
    </dgm:pt>
    <dgm:pt modelId="{16BADE81-6519-40CB-9EB2-97822F03986A}" type="pres">
      <dgm:prSet presAssocID="{017CC4D9-0060-4C40-88FC-D29B99B512B5}" presName="parentLin" presStyleCnt="0"/>
      <dgm:spPr/>
    </dgm:pt>
    <dgm:pt modelId="{B671B55A-2D4B-460B-99E1-996050C90E4F}" type="pres">
      <dgm:prSet presAssocID="{017CC4D9-0060-4C40-88FC-D29B99B512B5}" presName="parentLeftMargin" presStyleLbl="node1" presStyleIdx="0" presStyleCnt="3"/>
      <dgm:spPr/>
    </dgm:pt>
    <dgm:pt modelId="{C1779264-B48B-4E9B-8997-ED30D16FC0C6}" type="pres">
      <dgm:prSet presAssocID="{017CC4D9-0060-4C40-88FC-D29B99B512B5}" presName="parentText" presStyleLbl="node1" presStyleIdx="1" presStyleCnt="3" custScaleX="122421" custScaleY="137485">
        <dgm:presLayoutVars>
          <dgm:chMax val="0"/>
          <dgm:bulletEnabled val="1"/>
        </dgm:presLayoutVars>
      </dgm:prSet>
      <dgm:spPr/>
    </dgm:pt>
    <dgm:pt modelId="{E6ECDAB1-B0AC-4474-ABBA-D5C1BFFFB4B5}" type="pres">
      <dgm:prSet presAssocID="{017CC4D9-0060-4C40-88FC-D29B99B512B5}" presName="negativeSpace" presStyleCnt="0"/>
      <dgm:spPr/>
    </dgm:pt>
    <dgm:pt modelId="{26BE22F7-B9E5-49A7-A0CE-2EC548F06847}" type="pres">
      <dgm:prSet presAssocID="{017CC4D9-0060-4C40-88FC-D29B99B512B5}" presName="childText" presStyleLbl="conFgAcc1" presStyleIdx="1" presStyleCnt="3">
        <dgm:presLayoutVars>
          <dgm:bulletEnabled val="1"/>
        </dgm:presLayoutVars>
      </dgm:prSet>
      <dgm:spPr/>
    </dgm:pt>
    <dgm:pt modelId="{1294EBC2-6B95-4F6E-A643-DEA1FDA1AFF2}" type="pres">
      <dgm:prSet presAssocID="{38D151ED-E73D-4D91-9E54-5A45EC7C84C6}" presName="spaceBetweenRectangles" presStyleCnt="0"/>
      <dgm:spPr/>
    </dgm:pt>
    <dgm:pt modelId="{E40207B5-7142-47A1-9E95-8AD6C1E96473}" type="pres">
      <dgm:prSet presAssocID="{1E7F17D5-B047-4059-BE9B-134F7B03B26A}" presName="parentLin" presStyleCnt="0"/>
      <dgm:spPr/>
    </dgm:pt>
    <dgm:pt modelId="{61F57556-45BC-470F-B020-C4957068C589}" type="pres">
      <dgm:prSet presAssocID="{1E7F17D5-B047-4059-BE9B-134F7B03B26A}" presName="parentLeftMargin" presStyleLbl="node1" presStyleIdx="1" presStyleCnt="3"/>
      <dgm:spPr/>
    </dgm:pt>
    <dgm:pt modelId="{5EAE5EA7-B00A-42D2-A804-B47E032B9249}" type="pres">
      <dgm:prSet presAssocID="{1E7F17D5-B047-4059-BE9B-134F7B03B26A}" presName="parentText" presStyleLbl="node1" presStyleIdx="2" presStyleCnt="3" custScaleX="131743" custScaleY="135883" custLinFactNeighborX="515" custLinFactNeighborY="3738">
        <dgm:presLayoutVars>
          <dgm:chMax val="0"/>
          <dgm:bulletEnabled val="1"/>
        </dgm:presLayoutVars>
      </dgm:prSet>
      <dgm:spPr/>
    </dgm:pt>
    <dgm:pt modelId="{E3738E54-71FD-4CE8-9330-AEBEA0FF7894}" type="pres">
      <dgm:prSet presAssocID="{1E7F17D5-B047-4059-BE9B-134F7B03B26A}" presName="negativeSpace" presStyleCnt="0"/>
      <dgm:spPr/>
    </dgm:pt>
    <dgm:pt modelId="{79978C38-2886-4B48-A867-BCE52FB08997}" type="pres">
      <dgm:prSet presAssocID="{1E7F17D5-B047-4059-BE9B-134F7B03B26A}" presName="childText" presStyleLbl="conFgAcc1" presStyleIdx="2" presStyleCnt="3">
        <dgm:presLayoutVars>
          <dgm:bulletEnabled val="1"/>
        </dgm:presLayoutVars>
      </dgm:prSet>
      <dgm:spPr>
        <a:ln>
          <a:solidFill>
            <a:schemeClr val="accent6">
              <a:lumMod val="75000"/>
            </a:schemeClr>
          </a:solidFill>
        </a:ln>
      </dgm:spPr>
    </dgm:pt>
  </dgm:ptLst>
  <dgm:cxnLst>
    <dgm:cxn modelId="{17713260-05AD-41B6-B20A-9FEE9B0B966D}" type="presOf" srcId="{F3CDAF00-FF1F-4F17-A9EF-1271CF0941DB}" destId="{6A3D3D91-1EBC-4B11-A914-146FD3E4844B}" srcOrd="1" destOrd="0" presId="urn:microsoft.com/office/officeart/2005/8/layout/list1"/>
    <dgm:cxn modelId="{AB6E1F48-814E-4CF9-B995-B0DC9A787487}" type="presOf" srcId="{F3CDAF00-FF1F-4F17-A9EF-1271CF0941DB}" destId="{6D958035-CCA5-40CB-9780-92E9109084CB}" srcOrd="0" destOrd="0" presId="urn:microsoft.com/office/officeart/2005/8/layout/list1"/>
    <dgm:cxn modelId="{3D6CEE52-AD10-4E1F-A9A2-29CFC5A1810F}" srcId="{5F9AC41D-C279-4026-8C7E-5199FBC02A82}" destId="{F3CDAF00-FF1F-4F17-A9EF-1271CF0941DB}" srcOrd="0" destOrd="0" parTransId="{935D288A-A094-4973-9248-AAC62AFD1911}" sibTransId="{78539746-3920-4345-97F2-9F6FD372FA99}"/>
    <dgm:cxn modelId="{CE815280-7D14-4A57-95C0-E7C8BED6E824}" type="presOf" srcId="{5F9AC41D-C279-4026-8C7E-5199FBC02A82}" destId="{F9A98FED-5870-4AAD-9913-CC23110E5633}" srcOrd="0" destOrd="0" presId="urn:microsoft.com/office/officeart/2005/8/layout/list1"/>
    <dgm:cxn modelId="{A8EB2582-77BF-4E66-8FDB-390F9D76E0DB}" type="presOf" srcId="{1E7F17D5-B047-4059-BE9B-134F7B03B26A}" destId="{61F57556-45BC-470F-B020-C4957068C589}" srcOrd="0" destOrd="0" presId="urn:microsoft.com/office/officeart/2005/8/layout/list1"/>
    <dgm:cxn modelId="{CC5BC194-7BEF-478F-9E2C-E05A6788D2FC}" srcId="{5F9AC41D-C279-4026-8C7E-5199FBC02A82}" destId="{017CC4D9-0060-4C40-88FC-D29B99B512B5}" srcOrd="1" destOrd="0" parTransId="{758D24B7-5CF7-4563-A184-8AE6EDCD6FFA}" sibTransId="{38D151ED-E73D-4D91-9E54-5A45EC7C84C6}"/>
    <dgm:cxn modelId="{BEDC2C96-DC02-40B8-8A9D-BD10951CD983}" type="presOf" srcId="{017CC4D9-0060-4C40-88FC-D29B99B512B5}" destId="{C1779264-B48B-4E9B-8997-ED30D16FC0C6}" srcOrd="1" destOrd="0" presId="urn:microsoft.com/office/officeart/2005/8/layout/list1"/>
    <dgm:cxn modelId="{9B6D26D4-8B3A-4A5E-917A-6783D7A33FFC}" srcId="{5F9AC41D-C279-4026-8C7E-5199FBC02A82}" destId="{1E7F17D5-B047-4059-BE9B-134F7B03B26A}" srcOrd="2" destOrd="0" parTransId="{BC2ADE48-D6B5-40E9-BB53-82988753A570}" sibTransId="{02C2A382-5C83-43D6-A2F4-2AF430EABC19}"/>
    <dgm:cxn modelId="{ACE8C8E9-98B5-45FA-8667-18F150E314FC}" type="presOf" srcId="{017CC4D9-0060-4C40-88FC-D29B99B512B5}" destId="{B671B55A-2D4B-460B-99E1-996050C90E4F}" srcOrd="0" destOrd="0" presId="urn:microsoft.com/office/officeart/2005/8/layout/list1"/>
    <dgm:cxn modelId="{AAC609F6-542F-4704-BAA3-3209FCB1EDB6}" type="presOf" srcId="{1E7F17D5-B047-4059-BE9B-134F7B03B26A}" destId="{5EAE5EA7-B00A-42D2-A804-B47E032B9249}" srcOrd="1" destOrd="0" presId="urn:microsoft.com/office/officeart/2005/8/layout/list1"/>
    <dgm:cxn modelId="{C931209E-B28A-423E-BF0B-6BDD200453E9}" type="presParOf" srcId="{F9A98FED-5870-4AAD-9913-CC23110E5633}" destId="{FE367905-217D-41FC-AF39-CD3ED89D079D}" srcOrd="0" destOrd="0" presId="urn:microsoft.com/office/officeart/2005/8/layout/list1"/>
    <dgm:cxn modelId="{C9206E8D-8EF3-437B-B4D9-4E6920F5862E}" type="presParOf" srcId="{FE367905-217D-41FC-AF39-CD3ED89D079D}" destId="{6D958035-CCA5-40CB-9780-92E9109084CB}" srcOrd="0" destOrd="0" presId="urn:microsoft.com/office/officeart/2005/8/layout/list1"/>
    <dgm:cxn modelId="{51FB7E3F-3D4E-49C5-9D89-5F74E754F398}" type="presParOf" srcId="{FE367905-217D-41FC-AF39-CD3ED89D079D}" destId="{6A3D3D91-1EBC-4B11-A914-146FD3E4844B}" srcOrd="1" destOrd="0" presId="urn:microsoft.com/office/officeart/2005/8/layout/list1"/>
    <dgm:cxn modelId="{AE699655-DBAB-4E9E-B3E6-E91DB48F8BA0}" type="presParOf" srcId="{F9A98FED-5870-4AAD-9913-CC23110E5633}" destId="{9D1D60DD-5531-45A3-946A-C55CC2C27BAE}" srcOrd="1" destOrd="0" presId="urn:microsoft.com/office/officeart/2005/8/layout/list1"/>
    <dgm:cxn modelId="{461F1CBE-E9DC-41E1-B8A6-14FE8A59309F}" type="presParOf" srcId="{F9A98FED-5870-4AAD-9913-CC23110E5633}" destId="{AF030B68-BFF5-4352-AF13-809FFEE0AF9B}" srcOrd="2" destOrd="0" presId="urn:microsoft.com/office/officeart/2005/8/layout/list1"/>
    <dgm:cxn modelId="{7EC6FF37-EAC9-48DF-8ECA-40C091C1A9AF}" type="presParOf" srcId="{F9A98FED-5870-4AAD-9913-CC23110E5633}" destId="{389FE066-355F-47F3-B3B2-443CA46D5EBD}" srcOrd="3" destOrd="0" presId="urn:microsoft.com/office/officeart/2005/8/layout/list1"/>
    <dgm:cxn modelId="{71089B92-0A0D-4439-BD9D-4E455B605987}" type="presParOf" srcId="{F9A98FED-5870-4AAD-9913-CC23110E5633}" destId="{16BADE81-6519-40CB-9EB2-97822F03986A}" srcOrd="4" destOrd="0" presId="urn:microsoft.com/office/officeart/2005/8/layout/list1"/>
    <dgm:cxn modelId="{1223A244-3482-4777-A594-0687F3341BA0}" type="presParOf" srcId="{16BADE81-6519-40CB-9EB2-97822F03986A}" destId="{B671B55A-2D4B-460B-99E1-996050C90E4F}" srcOrd="0" destOrd="0" presId="urn:microsoft.com/office/officeart/2005/8/layout/list1"/>
    <dgm:cxn modelId="{3B582C92-FC8E-4B86-A2D8-583BF87D24AE}" type="presParOf" srcId="{16BADE81-6519-40CB-9EB2-97822F03986A}" destId="{C1779264-B48B-4E9B-8997-ED30D16FC0C6}" srcOrd="1" destOrd="0" presId="urn:microsoft.com/office/officeart/2005/8/layout/list1"/>
    <dgm:cxn modelId="{DB1E4DD0-18E8-4490-81FC-326B49145BA0}" type="presParOf" srcId="{F9A98FED-5870-4AAD-9913-CC23110E5633}" destId="{E6ECDAB1-B0AC-4474-ABBA-D5C1BFFFB4B5}" srcOrd="5" destOrd="0" presId="urn:microsoft.com/office/officeart/2005/8/layout/list1"/>
    <dgm:cxn modelId="{1051F649-CAEE-4425-9CE2-43AD8C7E83F3}" type="presParOf" srcId="{F9A98FED-5870-4AAD-9913-CC23110E5633}" destId="{26BE22F7-B9E5-49A7-A0CE-2EC548F06847}" srcOrd="6" destOrd="0" presId="urn:microsoft.com/office/officeart/2005/8/layout/list1"/>
    <dgm:cxn modelId="{9A1F662E-3D80-4687-8196-E0457FF1F274}" type="presParOf" srcId="{F9A98FED-5870-4AAD-9913-CC23110E5633}" destId="{1294EBC2-6B95-4F6E-A643-DEA1FDA1AFF2}" srcOrd="7" destOrd="0" presId="urn:microsoft.com/office/officeart/2005/8/layout/list1"/>
    <dgm:cxn modelId="{35F219C9-9C45-4900-BD26-8FB4530EB1C6}" type="presParOf" srcId="{F9A98FED-5870-4AAD-9913-CC23110E5633}" destId="{E40207B5-7142-47A1-9E95-8AD6C1E96473}" srcOrd="8" destOrd="0" presId="urn:microsoft.com/office/officeart/2005/8/layout/list1"/>
    <dgm:cxn modelId="{9D65688C-24A2-4C4A-B964-2072FE58E583}" type="presParOf" srcId="{E40207B5-7142-47A1-9E95-8AD6C1E96473}" destId="{61F57556-45BC-470F-B020-C4957068C589}" srcOrd="0" destOrd="0" presId="urn:microsoft.com/office/officeart/2005/8/layout/list1"/>
    <dgm:cxn modelId="{A1D7E13D-0A9C-43C6-A1FD-4A91BFDDD809}" type="presParOf" srcId="{E40207B5-7142-47A1-9E95-8AD6C1E96473}" destId="{5EAE5EA7-B00A-42D2-A804-B47E032B9249}" srcOrd="1" destOrd="0" presId="urn:microsoft.com/office/officeart/2005/8/layout/list1"/>
    <dgm:cxn modelId="{7AE6FFBC-2925-4D74-A09B-11C850DC2A3E}" type="presParOf" srcId="{F9A98FED-5870-4AAD-9913-CC23110E5633}" destId="{E3738E54-71FD-4CE8-9330-AEBEA0FF7894}" srcOrd="9" destOrd="0" presId="urn:microsoft.com/office/officeart/2005/8/layout/list1"/>
    <dgm:cxn modelId="{7EC829A7-7851-4DBB-9838-5662C27ADD77}" type="presParOf" srcId="{F9A98FED-5870-4AAD-9913-CC23110E5633}" destId="{79978C38-2886-4B48-A867-BCE52FB08997}" srcOrd="10"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9CB9D7-593B-47FA-9015-D916689846EA}">
      <dsp:nvSpPr>
        <dsp:cNvPr id="0" name=""/>
        <dsp:cNvSpPr/>
      </dsp:nvSpPr>
      <dsp:spPr>
        <a:xfrm>
          <a:off x="0" y="1346192"/>
          <a:ext cx="1838627" cy="18386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Educating LEA</a:t>
          </a:r>
        </a:p>
      </dsp:txBody>
      <dsp:txXfrm>
        <a:off x="269261" y="1615453"/>
        <a:ext cx="1300105" cy="1300105"/>
      </dsp:txXfrm>
    </dsp:sp>
    <dsp:sp modelId="{5C105626-91A0-448F-BCC8-BA8EA8F92F8F}">
      <dsp:nvSpPr>
        <dsp:cNvPr id="0" name=""/>
        <dsp:cNvSpPr/>
      </dsp:nvSpPr>
      <dsp:spPr>
        <a:xfrm>
          <a:off x="1987924" y="1732312"/>
          <a:ext cx="1066403" cy="1066403"/>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latin typeface="Cambria" panose="02040503050406030204" pitchFamily="18" charset="0"/>
          </a:endParaRPr>
        </a:p>
      </dsp:txBody>
      <dsp:txXfrm>
        <a:off x="2129276" y="2140105"/>
        <a:ext cx="783699" cy="250817"/>
      </dsp:txXfrm>
    </dsp:sp>
    <dsp:sp modelId="{DC22AC17-EA59-4405-BCD0-026EFFEDC82B}">
      <dsp:nvSpPr>
        <dsp:cNvPr id="0" name=""/>
        <dsp:cNvSpPr/>
      </dsp:nvSpPr>
      <dsp:spPr>
        <a:xfrm>
          <a:off x="3203624" y="1346192"/>
          <a:ext cx="1838627" cy="1838627"/>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Keystone-specific  Course</a:t>
          </a:r>
        </a:p>
      </dsp:txBody>
      <dsp:txXfrm>
        <a:off x="3472885" y="1615453"/>
        <a:ext cx="1300105" cy="1300105"/>
      </dsp:txXfrm>
    </dsp:sp>
    <dsp:sp modelId="{C13A7C9F-11F3-4A49-90B0-74E4B9F8C36E}">
      <dsp:nvSpPr>
        <dsp:cNvPr id="0" name=""/>
        <dsp:cNvSpPr/>
      </dsp:nvSpPr>
      <dsp:spPr>
        <a:xfrm>
          <a:off x="5192935" y="1694061"/>
          <a:ext cx="1066403" cy="1066403"/>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latin typeface="Cambria" panose="02040503050406030204" pitchFamily="18" charset="0"/>
          </a:endParaRPr>
        </a:p>
      </dsp:txBody>
      <dsp:txXfrm>
        <a:off x="5334287" y="1913740"/>
        <a:ext cx="783699" cy="627045"/>
      </dsp:txXfrm>
    </dsp:sp>
    <dsp:sp modelId="{CFDCCCB0-8A13-44B9-AD8D-9F0C96ED352A}">
      <dsp:nvSpPr>
        <dsp:cNvPr id="0" name=""/>
        <dsp:cNvSpPr/>
      </dsp:nvSpPr>
      <dsp:spPr>
        <a:xfrm>
          <a:off x="6408635" y="1307949"/>
          <a:ext cx="1838627" cy="1838627"/>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Must Submit Data to PIMS</a:t>
          </a:r>
        </a:p>
      </dsp:txBody>
      <dsp:txXfrm>
        <a:off x="6677896" y="1577210"/>
        <a:ext cx="1300105" cy="1300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A08792-7D07-4D36-BB3E-E5A27D3EEE39}">
      <dsp:nvSpPr>
        <dsp:cNvPr id="0" name=""/>
        <dsp:cNvSpPr/>
      </dsp:nvSpPr>
      <dsp:spPr>
        <a:xfrm>
          <a:off x="0" y="1199640"/>
          <a:ext cx="2245521" cy="954323"/>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C19A9C82-F731-4415-B685-9ACD385258D5}">
      <dsp:nvSpPr>
        <dsp:cNvPr id="0" name=""/>
        <dsp:cNvSpPr/>
      </dsp:nvSpPr>
      <dsp:spPr>
        <a:xfrm>
          <a:off x="635018" y="723800"/>
          <a:ext cx="1800497" cy="2270194"/>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sends a reminder to LEAs informing them of the upcoming internal snapshot due date</a:t>
          </a:r>
        </a:p>
      </dsp:txBody>
      <dsp:txXfrm>
        <a:off x="687753" y="776535"/>
        <a:ext cx="1695027" cy="2164724"/>
      </dsp:txXfrm>
    </dsp:sp>
    <dsp:sp modelId="{1B08CE53-6914-4BF0-8DA2-F5EF8F37F4A9}">
      <dsp:nvSpPr>
        <dsp:cNvPr id="0" name=""/>
        <dsp:cNvSpPr/>
      </dsp:nvSpPr>
      <dsp:spPr>
        <a:xfrm>
          <a:off x="2443391" y="1199640"/>
          <a:ext cx="2245521" cy="954323"/>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22A86030-A058-4CA9-8659-0AB3B975CBA8}">
      <dsp:nvSpPr>
        <dsp:cNvPr id="0" name=""/>
        <dsp:cNvSpPr/>
      </dsp:nvSpPr>
      <dsp:spPr>
        <a:xfrm>
          <a:off x="2908452" y="79235"/>
          <a:ext cx="1921123" cy="3638560"/>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upload templates and ensure that data passes the DQE checks</a:t>
          </a:r>
        </a:p>
        <a:p>
          <a:pPr marL="0" lvl="0" indent="0" algn="l" defTabSz="800100">
            <a:lnSpc>
              <a:spcPct val="90000"/>
            </a:lnSpc>
            <a:spcBef>
              <a:spcPct val="0"/>
            </a:spcBef>
            <a:spcAft>
              <a:spcPct val="35000"/>
            </a:spcAft>
            <a:buNone/>
          </a:pPr>
          <a:endParaRPr lang="en-US" sz="500" kern="1200" dirty="0">
            <a:solidFill>
              <a:sysClr val="windowText" lastClr="000000">
                <a:hueOff val="0"/>
                <a:satOff val="0"/>
                <a:lumOff val="0"/>
                <a:alphaOff val="0"/>
              </a:sysClr>
            </a:solidFill>
            <a:latin typeface="Calibri"/>
            <a:ea typeface="+mn-ea"/>
            <a:cs typeface="+mn-cs"/>
          </a:endParaRPr>
        </a:p>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use pre-snapshot reports to ensure data accuracy.</a:t>
          </a:r>
        </a:p>
      </dsp:txBody>
      <dsp:txXfrm>
        <a:off x="2964720" y="135503"/>
        <a:ext cx="1808587" cy="3526024"/>
      </dsp:txXfrm>
    </dsp:sp>
    <dsp:sp modelId="{D65EB81B-422F-465B-A3EA-1B86F310C1C6}">
      <dsp:nvSpPr>
        <dsp:cNvPr id="0" name=""/>
        <dsp:cNvSpPr/>
      </dsp:nvSpPr>
      <dsp:spPr>
        <a:xfrm>
          <a:off x="4941855" y="1199640"/>
          <a:ext cx="2245521" cy="954323"/>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76FAF917-EE0E-4458-B589-A1682D8015C2}">
      <dsp:nvSpPr>
        <dsp:cNvPr id="0" name=""/>
        <dsp:cNvSpPr/>
      </dsp:nvSpPr>
      <dsp:spPr>
        <a:xfrm>
          <a:off x="5660271" y="807459"/>
          <a:ext cx="1521560" cy="2118173"/>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generates internal snapshot.  No changes can  be made after this time!</a:t>
          </a:r>
        </a:p>
      </dsp:txBody>
      <dsp:txXfrm>
        <a:off x="5704836" y="852024"/>
        <a:ext cx="1432430" cy="20290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55CAA-DD50-4475-B6AC-1BEAA74EEF1A}">
      <dsp:nvSpPr>
        <dsp:cNvPr id="0" name=""/>
        <dsp:cNvSpPr/>
      </dsp:nvSpPr>
      <dsp:spPr>
        <a:xfrm>
          <a:off x="2842140" y="1835022"/>
          <a:ext cx="2621518" cy="26215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First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Last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Birthdate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PAsecureID</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Grade</a:t>
          </a:r>
        </a:p>
      </dsp:txBody>
      <dsp:txXfrm>
        <a:off x="3226052" y="2218934"/>
        <a:ext cx="1853694" cy="1853694"/>
      </dsp:txXfrm>
    </dsp:sp>
    <dsp:sp modelId="{2FF6BA2B-F94A-452B-90E3-79849BBE6B56}">
      <dsp:nvSpPr>
        <dsp:cNvPr id="0" name=""/>
        <dsp:cNvSpPr/>
      </dsp:nvSpPr>
      <dsp:spPr>
        <a:xfrm rot="12900000">
          <a:off x="1056799" y="1343968"/>
          <a:ext cx="2112704" cy="747132"/>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5CE081-9C18-42B1-B809-4C515DAB52A4}">
      <dsp:nvSpPr>
        <dsp:cNvPr id="0" name=""/>
        <dsp:cNvSpPr/>
      </dsp:nvSpPr>
      <dsp:spPr>
        <a:xfrm>
          <a:off x="2617" y="115459"/>
          <a:ext cx="2490442" cy="199235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Student Demographics</a:t>
          </a:r>
        </a:p>
      </dsp:txBody>
      <dsp:txXfrm>
        <a:off x="60971" y="173813"/>
        <a:ext cx="2373734" cy="1875645"/>
      </dsp:txXfrm>
    </dsp:sp>
    <dsp:sp modelId="{9BA1C319-097E-4B0C-BD04-CD8BA4625B3E}">
      <dsp:nvSpPr>
        <dsp:cNvPr id="0" name=""/>
        <dsp:cNvSpPr/>
      </dsp:nvSpPr>
      <dsp:spPr>
        <a:xfrm rot="19500000">
          <a:off x="5136296" y="1343968"/>
          <a:ext cx="2112704" cy="747132"/>
        </a:xfrm>
        <a:prstGeom prst="lef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8DA920-C02B-4E46-9DE5-F67B7865DCC7}">
      <dsp:nvSpPr>
        <dsp:cNvPr id="0" name=""/>
        <dsp:cNvSpPr/>
      </dsp:nvSpPr>
      <dsp:spPr>
        <a:xfrm>
          <a:off x="5812740" y="115459"/>
          <a:ext cx="2490442" cy="1992353"/>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School Enrollment</a:t>
          </a:r>
        </a:p>
      </dsp:txBody>
      <dsp:txXfrm>
        <a:off x="5871094" y="173813"/>
        <a:ext cx="2373734" cy="18756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30B68-BFF5-4352-AF13-809FFEE0AF9B}">
      <dsp:nvSpPr>
        <dsp:cNvPr id="0" name=""/>
        <dsp:cNvSpPr/>
      </dsp:nvSpPr>
      <dsp:spPr>
        <a:xfrm>
          <a:off x="0" y="786774"/>
          <a:ext cx="8229600" cy="5544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3D3D91-1EBC-4B11-A914-146FD3E4844B}">
      <dsp:nvSpPr>
        <dsp:cNvPr id="0" name=""/>
        <dsp:cNvSpPr/>
      </dsp:nvSpPr>
      <dsp:spPr>
        <a:xfrm>
          <a:off x="411480" y="326704"/>
          <a:ext cx="6522748" cy="78478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Division of Assessment and Accountability: </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1"/>
            </a:rPr>
            <a:t>Ra-pas@pa.gov</a:t>
          </a:r>
          <a:endParaRPr lang="en-US" sz="2200" kern="1200" dirty="0">
            <a:latin typeface="Cambria" panose="02040503050406030204" pitchFamily="18" charset="0"/>
          </a:endParaRPr>
        </a:p>
      </dsp:txBody>
      <dsp:txXfrm>
        <a:off x="449790" y="365014"/>
        <a:ext cx="6446128" cy="708169"/>
      </dsp:txXfrm>
    </dsp:sp>
    <dsp:sp modelId="{26BE22F7-B9E5-49A7-A0CE-2EC548F06847}">
      <dsp:nvSpPr>
        <dsp:cNvPr id="0" name=""/>
        <dsp:cNvSpPr/>
      </dsp:nvSpPr>
      <dsp:spPr>
        <a:xfrm>
          <a:off x="0" y="2028136"/>
          <a:ext cx="8229600" cy="554400"/>
        </a:xfrm>
        <a:prstGeom prst="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sp>
    <dsp:sp modelId="{C1779264-B48B-4E9B-8997-ED30D16FC0C6}">
      <dsp:nvSpPr>
        <dsp:cNvPr id="0" name=""/>
        <dsp:cNvSpPr/>
      </dsp:nvSpPr>
      <dsp:spPr>
        <a:xfrm>
          <a:off x="411480" y="1459974"/>
          <a:ext cx="7052331" cy="892882"/>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PIMS Application Support Desk</a:t>
          </a:r>
        </a:p>
        <a:p>
          <a:pPr marL="0" lvl="0" indent="0" algn="l" defTabSz="977900">
            <a:lnSpc>
              <a:spcPct val="90000"/>
            </a:lnSpc>
            <a:spcBef>
              <a:spcPct val="0"/>
            </a:spcBef>
            <a:spcAft>
              <a:spcPct val="35000"/>
            </a:spcAft>
            <a:buNone/>
          </a:pPr>
          <a:r>
            <a:rPr lang="en-US" sz="2200" kern="1200" dirty="0">
              <a:latin typeface="Cambria" panose="02040503050406030204" pitchFamily="18" charset="0"/>
            </a:rPr>
            <a:t>800-661-2423</a:t>
          </a:r>
        </a:p>
      </dsp:txBody>
      <dsp:txXfrm>
        <a:off x="455067" y="1503561"/>
        <a:ext cx="6965157" cy="805708"/>
      </dsp:txXfrm>
    </dsp:sp>
    <dsp:sp modelId="{79978C38-2886-4B48-A867-BCE52FB08997}">
      <dsp:nvSpPr>
        <dsp:cNvPr id="0" name=""/>
        <dsp:cNvSpPr/>
      </dsp:nvSpPr>
      <dsp:spPr>
        <a:xfrm>
          <a:off x="0" y="3259095"/>
          <a:ext cx="8229600" cy="554400"/>
        </a:xfrm>
        <a:prstGeom prst="rect">
          <a:avLst/>
        </a:prstGeom>
        <a:solidFill>
          <a:schemeClr val="lt1">
            <a:alpha val="90000"/>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sp>
    <dsp:sp modelId="{5EAE5EA7-B00A-42D2-A804-B47E032B9249}">
      <dsp:nvSpPr>
        <dsp:cNvPr id="0" name=""/>
        <dsp:cNvSpPr/>
      </dsp:nvSpPr>
      <dsp:spPr>
        <a:xfrm>
          <a:off x="413599" y="2725612"/>
          <a:ext cx="7589345" cy="882478"/>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Office of Data Quality</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2"/>
            </a:rPr>
            <a:t>ra-DDQDataCollection@pa.gov</a:t>
          </a:r>
          <a:endParaRPr lang="en-US" sz="2200" kern="1200" dirty="0">
            <a:latin typeface="Cambria" panose="02040503050406030204" pitchFamily="18" charset="0"/>
          </a:endParaRPr>
        </a:p>
      </dsp:txBody>
      <dsp:txXfrm>
        <a:off x="456678" y="2768691"/>
        <a:ext cx="7503187" cy="79632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2E069414-7619-4DAD-AC46-271C5D489DA8}" type="datetimeFigureOut">
              <a:rPr lang="en-US" smtClean="0"/>
              <a:t>12/11/2019</a:t>
            </a:fld>
            <a:endParaRPr lang="en-US" dirty="0"/>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EC0967E2-D9A5-47F5-85CA-36C486FD77B1}" type="slidenum">
              <a:rPr lang="en-US" smtClean="0"/>
              <a:t>‹#›</a:t>
            </a:fld>
            <a:endParaRPr lang="en-US" dirty="0"/>
          </a:p>
        </p:txBody>
      </p:sp>
    </p:spTree>
    <p:extLst>
      <p:ext uri="{BB962C8B-B14F-4D97-AF65-F5344CB8AC3E}">
        <p14:creationId xmlns:p14="http://schemas.microsoft.com/office/powerpoint/2010/main" val="2258680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3"/>
            <a:ext cx="3038475" cy="464980"/>
          </a:xfrm>
          <a:prstGeom prst="rect">
            <a:avLst/>
          </a:prstGeom>
        </p:spPr>
        <p:txBody>
          <a:bodyPr vert="horz" lIns="92830" tIns="46415" rIns="92830" bIns="46415" rtlCol="0"/>
          <a:lstStyle>
            <a:lvl1pPr algn="l">
              <a:defRPr sz="1200"/>
            </a:lvl1pPr>
          </a:lstStyle>
          <a:p>
            <a:pPr>
              <a:defRPr/>
            </a:pPr>
            <a:endParaRPr lang="en-US" dirty="0"/>
          </a:p>
        </p:txBody>
      </p:sp>
      <p:sp>
        <p:nvSpPr>
          <p:cNvPr id="3" name="Date Placeholder 2"/>
          <p:cNvSpPr>
            <a:spLocks noGrp="1"/>
          </p:cNvSpPr>
          <p:nvPr>
            <p:ph type="dt" idx="1"/>
          </p:nvPr>
        </p:nvSpPr>
        <p:spPr>
          <a:xfrm>
            <a:off x="3970348" y="3"/>
            <a:ext cx="3038475" cy="464980"/>
          </a:xfrm>
          <a:prstGeom prst="rect">
            <a:avLst/>
          </a:prstGeom>
        </p:spPr>
        <p:txBody>
          <a:bodyPr vert="horz" lIns="92830" tIns="46415" rIns="92830" bIns="46415" rtlCol="0"/>
          <a:lstStyle>
            <a:lvl1pPr algn="r">
              <a:defRPr sz="1200"/>
            </a:lvl1pPr>
          </a:lstStyle>
          <a:p>
            <a:pPr>
              <a:defRPr/>
            </a:pPr>
            <a:fld id="{7CD06F0F-7246-4F86-9857-1F771E4C1527}" type="datetimeFigureOut">
              <a:rPr lang="en-US"/>
              <a:pPr>
                <a:defRPr/>
              </a:pPr>
              <a:t>12/11/2019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dirty="0"/>
          </a:p>
        </p:txBody>
      </p:sp>
      <p:sp>
        <p:nvSpPr>
          <p:cNvPr id="5" name="Notes Placeholder 4"/>
          <p:cNvSpPr>
            <a:spLocks noGrp="1"/>
          </p:cNvSpPr>
          <p:nvPr>
            <p:ph type="body" sz="quarter" idx="3"/>
          </p:nvPr>
        </p:nvSpPr>
        <p:spPr>
          <a:xfrm>
            <a:off x="701675" y="4416512"/>
            <a:ext cx="5607050" cy="4183220"/>
          </a:xfrm>
          <a:prstGeom prst="rect">
            <a:avLst/>
          </a:prstGeom>
        </p:spPr>
        <p:txBody>
          <a:bodyPr vert="horz" lIns="92830" tIns="46415" rIns="92830" bIns="464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29825"/>
            <a:ext cx="3038475" cy="464980"/>
          </a:xfrm>
          <a:prstGeom prst="rect">
            <a:avLst/>
          </a:prstGeom>
        </p:spPr>
        <p:txBody>
          <a:bodyPr vert="horz" lIns="92830" tIns="46415" rIns="92830" bIns="46415"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48" y="8829825"/>
            <a:ext cx="3038475" cy="464980"/>
          </a:xfrm>
          <a:prstGeom prst="rect">
            <a:avLst/>
          </a:prstGeom>
        </p:spPr>
        <p:txBody>
          <a:bodyPr vert="horz" lIns="92830" tIns="46415" rIns="92830" bIns="46415" rtlCol="0" anchor="b"/>
          <a:lstStyle>
            <a:lvl1pPr algn="r">
              <a:defRPr sz="1200"/>
            </a:lvl1pPr>
          </a:lstStyle>
          <a:p>
            <a:pPr>
              <a:defRPr/>
            </a:pPr>
            <a:fld id="{26373171-1AD9-4052-89E0-C576612889ED}" type="slidenum">
              <a:rPr lang="en-US"/>
              <a:pPr>
                <a:defRPr/>
              </a:pPr>
              <a:t>‹#›</a:t>
            </a:fld>
            <a:endParaRPr lang="en-US" dirty="0"/>
          </a:p>
        </p:txBody>
      </p:sp>
    </p:spTree>
    <p:extLst>
      <p:ext uri="{BB962C8B-B14F-4D97-AF65-F5344CB8AC3E}">
        <p14:creationId xmlns:p14="http://schemas.microsoft.com/office/powerpoint/2010/main" val="19985813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mailto:Ra-pas@pa.gov"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mailto:ra-DDQDataCollection@pa.gov"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u="none" strike="noStrike" kern="1200" baseline="0" dirty="0">
                <a:solidFill>
                  <a:schemeClr val="tx1"/>
                </a:solidFill>
                <a:effectLst/>
                <a:latin typeface="Cambria" panose="02040503050406030204" pitchFamily="18" charset="0"/>
                <a:ea typeface="+mn-ea"/>
                <a:cs typeface="+mn-cs"/>
              </a:rPr>
              <a:t>Thank you for taking time out of your busy schedules to review this webinar Keystone Exams Reporting.</a:t>
            </a:r>
          </a:p>
          <a:p>
            <a:r>
              <a:rPr lang="en-US" sz="1100" b="0" i="0" u="none" strike="noStrike" kern="1200" baseline="0" dirty="0">
                <a:solidFill>
                  <a:schemeClr val="tx1"/>
                </a:solidFill>
                <a:effectLst/>
                <a:latin typeface="Cambria" panose="02040503050406030204" pitchFamily="18" charset="0"/>
                <a:ea typeface="+mn-ea"/>
                <a:cs typeface="+mn-cs"/>
              </a:rPr>
              <a:t>The Division of Assessment and Accountability (DAA) in collaboration with the Office of Data Quality (ODQ) are responsible for PIMS trainings, the Attribution Map, PIMS Attribution Rules and all accountability reporting functions. There is contact information at the end of this presentation so please feel free to contact us. </a:t>
            </a:r>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a:t>
            </a:fld>
            <a:endParaRPr lang="en-US" dirty="0"/>
          </a:p>
        </p:txBody>
      </p:sp>
    </p:spTree>
    <p:extLst>
      <p:ext uri="{BB962C8B-B14F-4D97-AF65-F5344CB8AC3E}">
        <p14:creationId xmlns:p14="http://schemas.microsoft.com/office/powerpoint/2010/main" val="3641285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a:t>These</a:t>
            </a:r>
            <a:r>
              <a:rPr lang="en-US" altLang="en-US" baseline="0" dirty="0"/>
              <a:t> </a:t>
            </a:r>
            <a:r>
              <a:rPr lang="en-US" altLang="en-US" baseline="0" dirty="0" err="1"/>
              <a:t>presnapshot</a:t>
            </a:r>
            <a:r>
              <a:rPr lang="en-US" altLang="en-US" baseline="0" dirty="0"/>
              <a:t> reports reflect data loaded into Production. They should be run prior to the internal snapshot date.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 The </a:t>
            </a:r>
            <a:r>
              <a:rPr lang="en-US" b="1" dirty="0">
                <a:latin typeface="Cambria" panose="02040503050406030204" pitchFamily="18" charset="0"/>
              </a:rPr>
              <a:t>Enrollment PRESNAP Subgroup Comparison Report</a:t>
            </a:r>
            <a:r>
              <a:rPr lang="en-US" dirty="0">
                <a:latin typeface="Cambria" panose="02040503050406030204" pitchFamily="18" charset="0"/>
              </a:rPr>
              <a:t> compares all student group data from previous year to current year based on the dates selected.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~Run the </a:t>
            </a:r>
            <a:r>
              <a:rPr lang="en-US" b="1" dirty="0">
                <a:latin typeface="Cambria" panose="02040503050406030204" pitchFamily="18" charset="0"/>
              </a:rPr>
              <a:t>Keystone/PSSA warnings- Duplicate students reported at other LEAs </a:t>
            </a:r>
            <a:r>
              <a:rPr lang="en-US" dirty="0">
                <a:latin typeface="Cambria" panose="02040503050406030204" pitchFamily="18" charset="0"/>
              </a:rPr>
              <a:t>report to identify students reported at multiple LEAs.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a:t>
            </a:r>
            <a:r>
              <a:rPr lang="en-US" b="1" dirty="0">
                <a:latin typeface="Cambria" panose="02040503050406030204" pitchFamily="18" charset="0"/>
              </a:rPr>
              <a:t>Keystone/PSSA warnings-Reporting District and District of Residence Differ report </a:t>
            </a:r>
            <a:r>
              <a:rPr lang="en-US" dirty="0">
                <a:latin typeface="Cambria" panose="02040503050406030204" pitchFamily="18" charset="0"/>
              </a:rPr>
              <a:t>should be reviewed for accuracy.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~The </a:t>
            </a:r>
            <a:r>
              <a:rPr lang="en-US" b="1" dirty="0" err="1">
                <a:latin typeface="Cambria" panose="02040503050406030204" pitchFamily="18" charset="0"/>
              </a:rPr>
              <a:t>Presnap</a:t>
            </a:r>
            <a:r>
              <a:rPr lang="en-US" b="1" dirty="0">
                <a:latin typeface="Cambria" panose="02040503050406030204" pitchFamily="18" charset="0"/>
              </a:rPr>
              <a:t> Assessment Subgroup </a:t>
            </a:r>
            <a:r>
              <a:rPr lang="en-US" b="1" dirty="0" err="1">
                <a:latin typeface="Cambria" panose="02040503050406030204" pitchFamily="18" charset="0"/>
              </a:rPr>
              <a:t>comparison_Keystones</a:t>
            </a:r>
            <a:r>
              <a:rPr lang="en-US" b="1" dirty="0">
                <a:latin typeface="Cambria" panose="02040503050406030204" pitchFamily="18" charset="0"/>
              </a:rPr>
              <a:t> – Reporting report </a:t>
            </a:r>
            <a:r>
              <a:rPr lang="en-US" dirty="0">
                <a:latin typeface="Cambria" panose="02040503050406030204" pitchFamily="18" charset="0"/>
              </a:rPr>
              <a:t>displays like an ACS based on </a:t>
            </a:r>
            <a:r>
              <a:rPr lang="en-US">
                <a:latin typeface="Cambria" panose="02040503050406030204" pitchFamily="18" charset="0"/>
              </a:rPr>
              <a:t>your PIMS </a:t>
            </a:r>
            <a:r>
              <a:rPr lang="en-US" dirty="0">
                <a:latin typeface="Cambria" panose="02040503050406030204" pitchFamily="18" charset="0"/>
              </a:rPr>
              <a:t>data prior to the internal snapshot being taken.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eaLnBrk="0" hangingPunct="0">
              <a:spcBef>
                <a:spcPct val="30000"/>
              </a:spcBef>
              <a:defRPr sz="1200">
                <a:solidFill>
                  <a:schemeClr val="tx1"/>
                </a:solidFill>
                <a:latin typeface="Calibri" pitchFamily="34" charset="0"/>
              </a:defRPr>
            </a:lvl1pPr>
            <a:lvl2pPr marL="742950" indent="-285750" defTabSz="919163" eaLnBrk="0" hangingPunct="0">
              <a:spcBef>
                <a:spcPct val="30000"/>
              </a:spcBef>
              <a:defRPr sz="1200">
                <a:solidFill>
                  <a:schemeClr val="tx1"/>
                </a:solidFill>
                <a:latin typeface="Calibri" pitchFamily="34" charset="0"/>
              </a:defRPr>
            </a:lvl2pPr>
            <a:lvl3pPr marL="1143000" indent="-228600" defTabSz="919163" eaLnBrk="0" hangingPunct="0">
              <a:spcBef>
                <a:spcPct val="30000"/>
              </a:spcBef>
              <a:defRPr sz="1200">
                <a:solidFill>
                  <a:schemeClr val="tx1"/>
                </a:solidFill>
                <a:latin typeface="Calibri" pitchFamily="34" charset="0"/>
              </a:defRPr>
            </a:lvl3pPr>
            <a:lvl4pPr marL="1600200" indent="-228600" defTabSz="919163" eaLnBrk="0" hangingPunct="0">
              <a:spcBef>
                <a:spcPct val="30000"/>
              </a:spcBef>
              <a:defRPr sz="1200">
                <a:solidFill>
                  <a:schemeClr val="tx1"/>
                </a:solidFill>
                <a:latin typeface="Calibri" pitchFamily="34" charset="0"/>
              </a:defRPr>
            </a:lvl4pPr>
            <a:lvl5pPr marL="2057400" indent="-228600" defTabSz="919163" eaLnBrk="0" hangingPunct="0">
              <a:spcBef>
                <a:spcPct val="30000"/>
              </a:spcBef>
              <a:defRPr sz="1200">
                <a:solidFill>
                  <a:schemeClr val="tx1"/>
                </a:solidFill>
                <a:latin typeface="Calibri" pitchFamily="34" charset="0"/>
              </a:defRPr>
            </a:lvl5pPr>
            <a:lvl6pPr marL="2514600" indent="-228600" defTabSz="919163" eaLnBrk="0" fontAlgn="base" hangingPunct="0">
              <a:spcBef>
                <a:spcPct val="30000"/>
              </a:spcBef>
              <a:spcAft>
                <a:spcPct val="0"/>
              </a:spcAft>
              <a:defRPr sz="1200">
                <a:solidFill>
                  <a:schemeClr val="tx1"/>
                </a:solidFill>
                <a:latin typeface="Calibri" pitchFamily="34" charset="0"/>
              </a:defRPr>
            </a:lvl6pPr>
            <a:lvl7pPr marL="2971800" indent="-228600" defTabSz="919163" eaLnBrk="0" fontAlgn="base" hangingPunct="0">
              <a:spcBef>
                <a:spcPct val="30000"/>
              </a:spcBef>
              <a:spcAft>
                <a:spcPct val="0"/>
              </a:spcAft>
              <a:defRPr sz="1200">
                <a:solidFill>
                  <a:schemeClr val="tx1"/>
                </a:solidFill>
                <a:latin typeface="Calibri" pitchFamily="34" charset="0"/>
              </a:defRPr>
            </a:lvl7pPr>
            <a:lvl8pPr marL="3429000" indent="-228600" defTabSz="919163" eaLnBrk="0" fontAlgn="base" hangingPunct="0">
              <a:spcBef>
                <a:spcPct val="30000"/>
              </a:spcBef>
              <a:spcAft>
                <a:spcPct val="0"/>
              </a:spcAft>
              <a:defRPr sz="1200">
                <a:solidFill>
                  <a:schemeClr val="tx1"/>
                </a:solidFill>
                <a:latin typeface="Calibri" pitchFamily="34" charset="0"/>
              </a:defRPr>
            </a:lvl8pPr>
            <a:lvl9pPr marL="3886200" indent="-228600" defTabSz="9191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5BDEFAC-7856-41EC-A265-154875D9A827}" type="slidenum">
              <a:rPr lang="en-US" altLang="en-US" smtClean="0">
                <a:latin typeface="Arial" charset="0"/>
              </a:rPr>
              <a:pPr eaLnBrk="1" hangingPunct="1">
                <a:spcBef>
                  <a:spcPct val="0"/>
                </a:spcBef>
              </a:pPr>
              <a:t>10</a:t>
            </a:fld>
            <a:endParaRPr lang="en-US" altLang="en-US" dirty="0">
              <a:latin typeface="Arial" charset="0"/>
            </a:endParaRPr>
          </a:p>
        </p:txBody>
      </p:sp>
      <p:sp>
        <p:nvSpPr>
          <p:cNvPr id="3789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dirty="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a:t>All </a:t>
            </a:r>
            <a:r>
              <a:rPr lang="en-US" altLang="en-US" baseline="0" dirty="0" err="1"/>
              <a:t>presnapshot</a:t>
            </a:r>
            <a:r>
              <a:rPr lang="en-US" altLang="en-US" baseline="0" dirty="0"/>
              <a:t> reports should be run and verified prior to the internal snapshot. </a:t>
            </a:r>
            <a:r>
              <a:rPr lang="en-US" altLang="en-US" dirty="0"/>
              <a:t>The following</a:t>
            </a:r>
            <a:r>
              <a:rPr lang="en-US" altLang="en-US" baseline="0" dirty="0"/>
              <a:t> snapshot reports reflect data that was included in the internal snapshot.</a:t>
            </a:r>
          </a:p>
          <a:p>
            <a:endParaRPr lang="en-US" alt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 </a:t>
            </a:r>
            <a:r>
              <a:rPr lang="en-US" altLang="en-US" b="1" baseline="0" dirty="0"/>
              <a:t>Enrollment Snapshot Subgroup Comparison report </a:t>
            </a:r>
            <a:r>
              <a:rPr lang="en-US" dirty="0">
                <a:latin typeface="Cambria" panose="02040503050406030204" pitchFamily="18" charset="0"/>
              </a:rPr>
              <a:t>compares all student group data from previous year to current year based on the dates selected.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latin typeface="Cambria" panose="02040503050406030204" pitchFamily="18" charset="0"/>
              </a:rPr>
              <a:t>The </a:t>
            </a:r>
            <a:r>
              <a:rPr lang="en-US" altLang="en-US" b="1" baseline="0" dirty="0">
                <a:latin typeface="Cambria" panose="02040503050406030204" pitchFamily="18" charset="0"/>
              </a:rPr>
              <a:t>Duplicate Students Reported- Detail- With Other LEA report </a:t>
            </a:r>
            <a:r>
              <a:rPr lang="en-US" altLang="en-US" baseline="0" dirty="0">
                <a:latin typeface="Cambria" panose="02040503050406030204" pitchFamily="18" charset="0"/>
              </a:rPr>
              <a:t>will display students who were reported by multiple LEAs.  This report can assist with troubleshooting students who may have been removed by the deduplication process.  </a:t>
            </a:r>
            <a:endParaRPr lang="en-US" alt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 LEA will have to run, verify, and submit the </a:t>
            </a:r>
            <a:r>
              <a:rPr lang="en-US" altLang="en-US" b="1" baseline="0" dirty="0"/>
              <a:t>Keystone Assessment Subgroup ACS- Reporting</a:t>
            </a:r>
            <a:r>
              <a:rPr lang="en-US" altLang="en-US" baseline="0" dirty="0"/>
              <a:t>.  Please be sure to select the correct internal snapshot date when running this ACS.</a:t>
            </a:r>
          </a:p>
          <a:p>
            <a:endParaRPr lang="en-US" altLang="en-US" baseline="0" dirty="0"/>
          </a:p>
          <a:p>
            <a:endParaRPr lang="en-US" baseline="0" dirty="0"/>
          </a:p>
          <a:p>
            <a:r>
              <a:rPr lang="en-US" dirty="0"/>
              <a:t>Please reference the Elementary/Secondary Data collection calendar for prior year and current year dates to utilize when running any </a:t>
            </a:r>
            <a:r>
              <a:rPr lang="en-US" dirty="0" err="1"/>
              <a:t>Presnap</a:t>
            </a:r>
            <a:r>
              <a:rPr lang="en-US" dirty="0"/>
              <a:t> or Snapshot reports.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eaLnBrk="0" hangingPunct="0">
              <a:spcBef>
                <a:spcPct val="30000"/>
              </a:spcBef>
              <a:defRPr sz="1200">
                <a:solidFill>
                  <a:schemeClr val="tx1"/>
                </a:solidFill>
                <a:latin typeface="Calibri" pitchFamily="34" charset="0"/>
              </a:defRPr>
            </a:lvl1pPr>
            <a:lvl2pPr marL="742950" indent="-285750" defTabSz="919163" eaLnBrk="0" hangingPunct="0">
              <a:spcBef>
                <a:spcPct val="30000"/>
              </a:spcBef>
              <a:defRPr sz="1200">
                <a:solidFill>
                  <a:schemeClr val="tx1"/>
                </a:solidFill>
                <a:latin typeface="Calibri" pitchFamily="34" charset="0"/>
              </a:defRPr>
            </a:lvl2pPr>
            <a:lvl3pPr marL="1143000" indent="-228600" defTabSz="919163" eaLnBrk="0" hangingPunct="0">
              <a:spcBef>
                <a:spcPct val="30000"/>
              </a:spcBef>
              <a:defRPr sz="1200">
                <a:solidFill>
                  <a:schemeClr val="tx1"/>
                </a:solidFill>
                <a:latin typeface="Calibri" pitchFamily="34" charset="0"/>
              </a:defRPr>
            </a:lvl3pPr>
            <a:lvl4pPr marL="1600200" indent="-228600" defTabSz="919163" eaLnBrk="0" hangingPunct="0">
              <a:spcBef>
                <a:spcPct val="30000"/>
              </a:spcBef>
              <a:defRPr sz="1200">
                <a:solidFill>
                  <a:schemeClr val="tx1"/>
                </a:solidFill>
                <a:latin typeface="Calibri" pitchFamily="34" charset="0"/>
              </a:defRPr>
            </a:lvl4pPr>
            <a:lvl5pPr marL="2057400" indent="-228600" defTabSz="919163" eaLnBrk="0" hangingPunct="0">
              <a:spcBef>
                <a:spcPct val="30000"/>
              </a:spcBef>
              <a:defRPr sz="1200">
                <a:solidFill>
                  <a:schemeClr val="tx1"/>
                </a:solidFill>
                <a:latin typeface="Calibri" pitchFamily="34" charset="0"/>
              </a:defRPr>
            </a:lvl5pPr>
            <a:lvl6pPr marL="2514600" indent="-228600" defTabSz="919163" eaLnBrk="0" fontAlgn="base" hangingPunct="0">
              <a:spcBef>
                <a:spcPct val="30000"/>
              </a:spcBef>
              <a:spcAft>
                <a:spcPct val="0"/>
              </a:spcAft>
              <a:defRPr sz="1200">
                <a:solidFill>
                  <a:schemeClr val="tx1"/>
                </a:solidFill>
                <a:latin typeface="Calibri" pitchFamily="34" charset="0"/>
              </a:defRPr>
            </a:lvl6pPr>
            <a:lvl7pPr marL="2971800" indent="-228600" defTabSz="919163" eaLnBrk="0" fontAlgn="base" hangingPunct="0">
              <a:spcBef>
                <a:spcPct val="30000"/>
              </a:spcBef>
              <a:spcAft>
                <a:spcPct val="0"/>
              </a:spcAft>
              <a:defRPr sz="1200">
                <a:solidFill>
                  <a:schemeClr val="tx1"/>
                </a:solidFill>
                <a:latin typeface="Calibri" pitchFamily="34" charset="0"/>
              </a:defRPr>
            </a:lvl7pPr>
            <a:lvl8pPr marL="3429000" indent="-228600" defTabSz="919163" eaLnBrk="0" fontAlgn="base" hangingPunct="0">
              <a:spcBef>
                <a:spcPct val="30000"/>
              </a:spcBef>
              <a:spcAft>
                <a:spcPct val="0"/>
              </a:spcAft>
              <a:defRPr sz="1200">
                <a:solidFill>
                  <a:schemeClr val="tx1"/>
                </a:solidFill>
                <a:latin typeface="Calibri" pitchFamily="34" charset="0"/>
              </a:defRPr>
            </a:lvl8pPr>
            <a:lvl9pPr marL="3886200" indent="-228600" defTabSz="9191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5BDEFAC-7856-41EC-A265-154875D9A827}" type="slidenum">
              <a:rPr lang="en-US" altLang="en-US" smtClean="0">
                <a:latin typeface="Arial" charset="0"/>
              </a:rPr>
              <a:pPr eaLnBrk="1" hangingPunct="1">
                <a:spcBef>
                  <a:spcPct val="0"/>
                </a:spcBef>
              </a:pPr>
              <a:t>11</a:t>
            </a:fld>
            <a:endParaRPr lang="en-US" altLang="en-US" dirty="0">
              <a:latin typeface="Arial" charset="0"/>
            </a:endParaRPr>
          </a:p>
        </p:txBody>
      </p:sp>
      <p:sp>
        <p:nvSpPr>
          <p:cNvPr id="3789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dirty="0">
              <a:latin typeface="Arial" charset="0"/>
            </a:endParaRPr>
          </a:p>
        </p:txBody>
      </p:sp>
    </p:spTree>
    <p:extLst>
      <p:ext uri="{BB962C8B-B14F-4D97-AF65-F5344CB8AC3E}">
        <p14:creationId xmlns:p14="http://schemas.microsoft.com/office/powerpoint/2010/main" val="92392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report state accountability. Lastly, the PIMS webpage is listed. The PIMS calendar, Assessment How-To guide, and the PIMS Manuals can be downloaded from this website. </a:t>
            </a:r>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12</a:t>
            </a:fld>
            <a:endParaRPr lang="en-US" dirty="0"/>
          </a:p>
        </p:txBody>
      </p:sp>
    </p:spTree>
    <p:extLst>
      <p:ext uri="{BB962C8B-B14F-4D97-AF65-F5344CB8AC3E}">
        <p14:creationId xmlns:p14="http://schemas.microsoft.com/office/powerpoint/2010/main" val="33319144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r>
              <a:rPr lang="en-US" baseline="0" dirty="0"/>
              <a:t> list of contacts are provided if you have questions or need clarification. </a:t>
            </a:r>
          </a:p>
          <a:p>
            <a:endParaRPr lang="en-US" baseline="0" dirty="0"/>
          </a:p>
          <a:p>
            <a:pPr lvl="0"/>
            <a:r>
              <a:rPr lang="en-US" dirty="0">
                <a:latin typeface="Cambria" panose="02040503050406030204" pitchFamily="18" charset="0"/>
              </a:rPr>
              <a:t>The Division of Assessment and Accountability can be reached at </a:t>
            </a:r>
            <a:r>
              <a:rPr lang="en-US" dirty="0">
                <a:latin typeface="Cambria" panose="02040503050406030204" pitchFamily="18" charset="0"/>
                <a:hlinkClick r:id="rId3"/>
              </a:rPr>
              <a:t>Ra-pas@pa.gov</a:t>
            </a:r>
            <a:endParaRPr lang="en-US" dirty="0">
              <a:latin typeface="Cambria" panose="02040503050406030204" pitchFamily="18" charset="0"/>
            </a:endParaRPr>
          </a:p>
          <a:p>
            <a:endParaRPr lang="en-US" baseline="0" dirty="0"/>
          </a:p>
          <a:p>
            <a:pPr lvl="0"/>
            <a:r>
              <a:rPr lang="en-US" dirty="0">
                <a:latin typeface="Cambria" panose="02040503050406030204" pitchFamily="18" charset="0"/>
              </a:rPr>
              <a:t>Please call 800-661-2423 to get assistance from the PIMS Application Support Desk.</a:t>
            </a:r>
            <a:endParaRPr lang="en-US" baseline="0" dirty="0"/>
          </a:p>
          <a:p>
            <a:pPr lvl="0"/>
            <a:endParaRPr lang="en-US" dirty="0">
              <a:latin typeface="Cambria" panose="02040503050406030204" pitchFamily="18" charset="0"/>
            </a:endParaRPr>
          </a:p>
          <a:p>
            <a:pPr lvl="0"/>
            <a:r>
              <a:rPr lang="en-US" dirty="0">
                <a:latin typeface="Cambria" panose="02040503050406030204" pitchFamily="18" charset="0"/>
              </a:rPr>
              <a:t>Lastly, the Office of Data Quality can be emailed at </a:t>
            </a:r>
            <a:r>
              <a:rPr lang="en-US" dirty="0">
                <a:latin typeface="Cambria" panose="02040503050406030204" pitchFamily="18" charset="0"/>
                <a:hlinkClick r:id="rId4"/>
              </a:rPr>
              <a:t>ra-DDQDataCollection@pa.gov</a:t>
            </a:r>
            <a:endParaRPr lang="en-US" dirty="0">
              <a:latin typeface="Cambria" panose="02040503050406030204" pitchFamily="18" charset="0"/>
            </a:endParaRPr>
          </a:p>
          <a:p>
            <a:endParaRPr lang="en-US" baseline="0"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13</a:t>
            </a:fld>
            <a:endParaRPr lang="en-US" dirty="0"/>
          </a:p>
        </p:txBody>
      </p:sp>
    </p:spTree>
    <p:extLst>
      <p:ext uri="{BB962C8B-B14F-4D97-AF65-F5344CB8AC3E}">
        <p14:creationId xmlns:p14="http://schemas.microsoft.com/office/powerpoint/2010/main" val="39517010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Thank you for reviewing this webinar for Keystone Exams -Reporting. </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14</a:t>
            </a:fld>
            <a:endParaRPr lang="en-US" dirty="0"/>
          </a:p>
        </p:txBody>
      </p:sp>
    </p:spTree>
    <p:extLst>
      <p:ext uri="{BB962C8B-B14F-4D97-AF65-F5344CB8AC3E}">
        <p14:creationId xmlns:p14="http://schemas.microsoft.com/office/powerpoint/2010/main" val="2427420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submits data to PIMS? </a:t>
            </a:r>
          </a:p>
          <a:p>
            <a:r>
              <a:rPr lang="en-US" dirty="0"/>
              <a:t>Any entity that teaches a</a:t>
            </a:r>
            <a:r>
              <a:rPr lang="en-US" baseline="0" dirty="0"/>
              <a:t> Keystone-related course, must assess the student in Algebra, Biology and/or Literature with an end-of-course Keystone exam(s). Keystone courses are designated by the LEA. Designating a course as a Keystone course is a local decision and not mandated by PDE. LEAs should look at the content standards for a Keystone course before designating the course to ensure that students have the requisite knowledge to demonstrate proficiency in the Keystone Exam(s). Students taking the Keystone Exam must be uploaded to PIMS on the student and enrollment templates.  Their enrollment must be inclusive of the internal snapshot date to be included in the data sent to the testing vendor.</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a:t>
            </a:fld>
            <a:endParaRPr lang="en-US" dirty="0"/>
          </a:p>
        </p:txBody>
      </p:sp>
    </p:spTree>
    <p:extLst>
      <p:ext uri="{BB962C8B-B14F-4D97-AF65-F5344CB8AC3E}">
        <p14:creationId xmlns:p14="http://schemas.microsoft.com/office/powerpoint/2010/main" val="14398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There are two templates (Student and School Enrollment) that need to be updated and uploaded in Collection Window 6 to make sure that the data passes the Data Quality Engine Rules.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All students grades 3-12 must be submitted for Keystone Exams Reporting internal snapshot.  The Keystone Exam Reporting PIMS submission is utilized as the master list to match to keystone exam tested results data.  Every student who tests in a Keystone exam must be matched back to a PIMS record.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It’s important that PIMS Administrators verify that data has been successfully uploaded by running the pre-snapshot verification reports.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Final data must be uploaded by noon </a:t>
            </a:r>
            <a:r>
              <a:rPr lang="en-US" altLang="en-US" baseline="0" dirty="0">
                <a:highlight>
                  <a:srgbClr val="FFFF00"/>
                </a:highlight>
              </a:rPr>
              <a:t>on the deadline on the Elementary and Secondary Data Collection Calendar listed on the PIMS website</a:t>
            </a:r>
            <a:r>
              <a:rPr lang="en-US" altLang="en-US" baseline="0" dirty="0"/>
              <a:t>. Please note that data cannot be corrected after the internal snapshot deadline. </a:t>
            </a:r>
            <a:endParaRPr lang="en-US" altLang="en-US" dirty="0"/>
          </a:p>
          <a:p>
            <a:endParaRPr lang="en-US" altLang="en-US" baseline="0" dirty="0"/>
          </a:p>
          <a:p>
            <a:endParaRPr lang="en-US" altLang="en-US" baseline="0"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3</a:t>
            </a:fld>
            <a:endParaRPr lang="en-US" altLang="en-US" dirty="0">
              <a:latin typeface="Arial" charset="0"/>
            </a:endParaRPr>
          </a:p>
        </p:txBody>
      </p:sp>
    </p:spTree>
    <p:extLst>
      <p:ext uri="{BB962C8B-B14F-4D97-AF65-F5344CB8AC3E}">
        <p14:creationId xmlns:p14="http://schemas.microsoft.com/office/powerpoint/2010/main" val="3894521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a:t>This is an overview of the PIMS process for the internal snapshot. The deadline for the Keystone Exams Reporting is noon on the internal snapshot date.  All internal snapshot dates are listed in the Elementary and Secondary Data Collection calendar located on the PIMS website.  In the first of three blocks, the graphic begins with PDE sending communication to LEAs reminding them of the internal snapshots. Next, LEAs upload the student and school enrollment templates to PIMS.  The LEAs then run the pre-snapshot reports to verify accuracy of the data submitted.  Since there is no correction window, this should all occur BEFORE the internal snapshot date. After the deadline, PIMS locks down temporarily to take the internal snapshot and generate the data file that will be sent to the testing vendor’s Match to Master window.  There can be no corrections made after this time.  Once PIMS re-opens, LEAs can run their snapshot reports and Accuracy Certification Statement.</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4</a:t>
            </a:fld>
            <a:endParaRPr lang="en-US" altLang="en-US" dirty="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This is an overview of the details we will be discussing for the Keystone Exams’ Internal Snapshot. </a:t>
            </a:r>
          </a:p>
          <a:p>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It begins with the student in the blue circle, which includes the student’s five matching criteria. It is very important that the </a:t>
            </a:r>
            <a:r>
              <a:rPr lang="en-US" b="1" baseline="0" dirty="0"/>
              <a:t>five matching criteria </a:t>
            </a:r>
            <a:r>
              <a:rPr lang="en-US" baseline="0" dirty="0"/>
              <a:t>are correct because this is how students are linked to test results, this is why there is so much emphasis on getting these fields right. The five match criteria are First Name, Last Name, Birth Date, </a:t>
            </a:r>
            <a:r>
              <a:rPr lang="en-US" baseline="0" dirty="0" err="1"/>
              <a:t>PAsecureID</a:t>
            </a:r>
            <a:r>
              <a:rPr lang="en-US" baseline="0" dirty="0"/>
              <a:t> and Grade.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Please make sure the student’s </a:t>
            </a:r>
            <a:r>
              <a:rPr lang="en-US" baseline="0" dirty="0" err="1"/>
              <a:t>PAsecureID</a:t>
            </a:r>
            <a:r>
              <a:rPr lang="en-US" baseline="0" dirty="0"/>
              <a:t> is unique to the student. Students with two IDs or two students sharing one ID have to be resolved. </a:t>
            </a:r>
            <a:r>
              <a:rPr lang="en-US" dirty="0"/>
              <a:t>Contact the</a:t>
            </a:r>
            <a:r>
              <a:rPr lang="en-US" baseline="0" dirty="0"/>
              <a:t> PIMS Application Support Desk for help with </a:t>
            </a:r>
            <a:r>
              <a:rPr lang="en-US" baseline="0" dirty="0" err="1"/>
              <a:t>PAsecureIDs</a:t>
            </a:r>
            <a:r>
              <a:rPr lang="en-US" baseline="0" dirty="0"/>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The boxes include data about the student including the student’s demographics and school enrollment information</a:t>
            </a:r>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5</a:t>
            </a:fld>
            <a:endParaRPr lang="en-US" dirty="0"/>
          </a:p>
        </p:txBody>
      </p:sp>
    </p:spTree>
    <p:extLst>
      <p:ext uri="{BB962C8B-B14F-4D97-AF65-F5344CB8AC3E}">
        <p14:creationId xmlns:p14="http://schemas.microsoft.com/office/powerpoint/2010/main" val="3519655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sz="1200" baseline="0" dirty="0">
                <a:latin typeface="Cambria" panose="02040503050406030204" pitchFamily="18" charset="0"/>
              </a:rPr>
              <a:t>If there are any special characters other than numbers, dashes and apostrophes, it will cause a mismatch in the testing vendor’s system and the LEA will have to </a:t>
            </a:r>
            <a:r>
              <a:rPr lang="en-US" altLang="en-US" sz="1200" i="0" baseline="0" dirty="0">
                <a:latin typeface="Cambria" panose="02040503050406030204" pitchFamily="18" charset="0"/>
              </a:rPr>
              <a:t>manually match each student.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i="0" baseline="0" dirty="0">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Data from the School Enrollment template is used to determine the students who will be included in the internal snapshot. Please pay special attention to the accuracy of entry/withdrawal dates, codes, and grades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Students must have and “E” or “R’ enrollment code prior to the internal snapshot date, and not be withdrawn prior to the snapshot to be included in the internal snapshot.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6</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a:t>
            </a:r>
            <a:r>
              <a:rPr lang="en-US" b="1" baseline="0" dirty="0"/>
              <a:t>demographics </a:t>
            </a:r>
            <a:r>
              <a:rPr lang="en-US" baseline="0" dirty="0"/>
              <a:t>for students were embedded in precode labels. If the student cannot be matched using the five matching criteria, the student record has to be matched manually to their test record by the LEA.  Using student demographics can help LEAs identify unmatched students.  These student groups will be listed in your reports for verification.  </a:t>
            </a:r>
          </a:p>
          <a:p>
            <a:endParaRPr lang="en-US" baseline="0" dirty="0"/>
          </a:p>
          <a:p>
            <a:pPr marL="0" indent="0">
              <a:buFont typeface="Arial" panose="020B0604020202020204" pitchFamily="34" charset="0"/>
              <a:buNone/>
              <a:defRPr/>
            </a:pPr>
            <a:r>
              <a:rPr lang="en-US" sz="1100" dirty="0">
                <a:latin typeface="Cambria" panose="02040503050406030204" pitchFamily="18" charset="0"/>
              </a:rPr>
              <a:t>We use State, LEA, and School Entry data fields to help identify Full Academic Year.  The date in these fields cannot be a future date and must be in logical order.  </a:t>
            </a:r>
            <a:r>
              <a:rPr lang="en-US" baseline="0" dirty="0"/>
              <a:t>For more information on these fields please see PIMS Manual Volume 1.  </a:t>
            </a:r>
          </a:p>
          <a:p>
            <a:endParaRPr lang="en-US" baseline="0" dirty="0"/>
          </a:p>
          <a:p>
            <a:pPr marL="0" indent="0">
              <a:buFont typeface="Arial" panose="020B0604020202020204" pitchFamily="34" charset="0"/>
              <a:buNone/>
            </a:pPr>
            <a:r>
              <a:rPr lang="en-US" sz="1100" dirty="0">
                <a:latin typeface="Cambria" panose="02040503050406030204" pitchFamily="18" charset="0"/>
              </a:rPr>
              <a:t>The following fields will be utilized during attribution.  Please review them for accuracy.</a:t>
            </a:r>
          </a:p>
          <a:p>
            <a:pPr marL="0" indent="0">
              <a:buFont typeface="Arial" panose="020B0604020202020204" pitchFamily="34" charset="0"/>
              <a:buNone/>
            </a:pPr>
            <a:r>
              <a:rPr lang="en-US" sz="1100" dirty="0">
                <a:latin typeface="Cambria" panose="02040503050406030204" pitchFamily="18" charset="0"/>
              </a:rPr>
              <a:t>Field 117 – District Code of Residence (Appendix N of the PIMS Manual Volume 2)</a:t>
            </a:r>
          </a:p>
          <a:p>
            <a:pPr marL="0" lvl="2" indent="0">
              <a:buFont typeface="Arial" panose="020B0604020202020204" pitchFamily="34" charset="0"/>
              <a:buNone/>
            </a:pPr>
            <a:r>
              <a:rPr lang="en-US" sz="1100" dirty="0">
                <a:latin typeface="Cambria" panose="02040503050406030204" pitchFamily="18" charset="0"/>
              </a:rPr>
              <a:t>Field 165 – Location Code of Residence is also utilized during attribution. </a:t>
            </a:r>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7</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r>
              <a:rPr lang="en-US" sz="1200" dirty="0">
                <a:latin typeface="Cambria" panose="02040503050406030204" pitchFamily="18" charset="0"/>
                <a:ea typeface="Verdana" pitchFamily="34" charset="0"/>
                <a:cs typeface="Arial" panose="020B0604020202020204" pitchFamily="34" charset="0"/>
              </a:rPr>
              <a:t>A student’s </a:t>
            </a:r>
            <a:r>
              <a:rPr lang="en-US" sz="1200" dirty="0" err="1">
                <a:latin typeface="Cambria" panose="02040503050406030204" pitchFamily="18" charset="0"/>
                <a:ea typeface="Verdana" pitchFamily="34" charset="0"/>
                <a:cs typeface="Arial" panose="020B0604020202020204" pitchFamily="34" charset="0"/>
              </a:rPr>
              <a:t>PAsecureID</a:t>
            </a:r>
            <a:r>
              <a:rPr lang="en-US" sz="12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1200" u="sng" dirty="0">
                <a:latin typeface="Cambria" panose="02040503050406030204" pitchFamily="18" charset="0"/>
                <a:ea typeface="Verdana" pitchFamily="34" charset="0"/>
                <a:cs typeface="Arial" panose="020B0604020202020204" pitchFamily="34" charset="0"/>
              </a:rPr>
              <a:t>deduplicate</a:t>
            </a:r>
            <a:r>
              <a:rPr lang="en-US" sz="1200" dirty="0">
                <a:latin typeface="Cambria" panose="02040503050406030204" pitchFamily="18" charset="0"/>
                <a:ea typeface="Verdana" pitchFamily="34" charset="0"/>
                <a:cs typeface="Arial" panose="020B0604020202020204" pitchFamily="34" charset="0"/>
              </a:rPr>
              <a:t> the students:</a:t>
            </a:r>
            <a:r>
              <a:rPr lang="en-US" altLang="en-US" u="none" baseline="0" dirty="0"/>
              <a:t>   Please review these student scenarios to determine proper attribution. </a:t>
            </a:r>
            <a:endParaRPr lang="en-US" altLang="en-US" baseline="0" dirty="0"/>
          </a:p>
          <a:p>
            <a:pPr marL="171450" indent="-171450">
              <a:buFont typeface="Arial" panose="020B0604020202020204" pitchFamily="34" charset="0"/>
              <a:buChar char="•"/>
            </a:pPr>
            <a:endParaRPr lang="en-US" altLang="en-US" dirty="0"/>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8</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451194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t" latinLnBrk="0" hangingPunct="1">
              <a:lnSpc>
                <a:spcPct val="100000"/>
              </a:lnSpc>
              <a:spcBef>
                <a:spcPct val="30000"/>
              </a:spcBef>
              <a:spcAft>
                <a:spcPct val="0"/>
              </a:spcAft>
              <a:buClrTx/>
              <a:buSzTx/>
              <a:buFontTx/>
              <a:buNone/>
              <a:tabLst/>
              <a:defRPr/>
            </a:pPr>
            <a:r>
              <a:rPr lang="en-US" sz="1200" b="0" i="0" u="none" strike="noStrike" kern="1200" dirty="0">
                <a:solidFill>
                  <a:schemeClr val="tx1"/>
                </a:solidFill>
                <a:effectLst/>
                <a:latin typeface="+mn-lt"/>
                <a:ea typeface="+mn-ea"/>
                <a:cs typeface="+mn-cs"/>
              </a:rPr>
              <a:t>Here are listed a few more of PDE’s deduplication rules for attribution.  It is extremely important to review fields 1 and 217 and LEA entry date on your student template during this submission. </a:t>
            </a:r>
            <a:endParaRPr lang="en-US" sz="1200" b="0" dirty="0">
              <a:solidFill>
                <a:schemeClr val="tx1"/>
              </a:solidFill>
              <a:latin typeface="+mn-lt"/>
            </a:endParaRPr>
          </a:p>
          <a:p>
            <a:pPr rtl="0" eaLnBrk="1" fontAlgn="t" latinLnBrk="0" hangingPunct="1"/>
            <a:endParaRPr lang="en-US" sz="1200" b="0" i="0" u="none" strike="noStrike" kern="1200" dirty="0">
              <a:solidFill>
                <a:schemeClr val="tx1"/>
              </a:solidFill>
              <a:effectLst/>
              <a:latin typeface="+mn-lt"/>
              <a:ea typeface="+mn-ea"/>
              <a:cs typeface="+mn-cs"/>
            </a:endParaRPr>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9</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396749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06D723B-AED9-45E8-A186-A622E988EED4}" type="slidenum">
              <a:rPr lang="en-US"/>
              <a:pPr>
                <a:defRPr/>
              </a:pPr>
              <a:t>‹#›</a:t>
            </a:fld>
            <a:endParaRPr lang="en-US" dirty="0"/>
          </a:p>
        </p:txBody>
      </p:sp>
    </p:spTree>
    <p:extLst>
      <p:ext uri="{BB962C8B-B14F-4D97-AF65-F5344CB8AC3E}">
        <p14:creationId xmlns:p14="http://schemas.microsoft.com/office/powerpoint/2010/main" val="1941060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A8729F6-149C-4525-AD7F-1505B2C4D81E}" type="slidenum">
              <a:rPr lang="en-US"/>
              <a:pPr>
                <a:defRPr/>
              </a:pPr>
              <a:t>‹#›</a:t>
            </a:fld>
            <a:endParaRPr lang="en-US" dirty="0"/>
          </a:p>
        </p:txBody>
      </p:sp>
    </p:spTree>
    <p:extLst>
      <p:ext uri="{BB962C8B-B14F-4D97-AF65-F5344CB8AC3E}">
        <p14:creationId xmlns:p14="http://schemas.microsoft.com/office/powerpoint/2010/main" val="3325339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665CE0C-5FA5-4634-A0F4-F42B1D14E7B7}" type="slidenum">
              <a:rPr lang="en-US"/>
              <a:pPr>
                <a:defRPr/>
              </a:pPr>
              <a:t>‹#›</a:t>
            </a:fld>
            <a:endParaRPr lang="en-US" dirty="0"/>
          </a:p>
        </p:txBody>
      </p:sp>
    </p:spTree>
    <p:extLst>
      <p:ext uri="{BB962C8B-B14F-4D97-AF65-F5344CB8AC3E}">
        <p14:creationId xmlns:p14="http://schemas.microsoft.com/office/powerpoint/2010/main" val="2278570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06D723B-AED9-45E8-A186-A622E988EED4}" type="slidenum">
              <a:rPr lang="en-US" smtClean="0"/>
              <a:pPr>
                <a:defRPr/>
              </a:pPr>
              <a:t>‹#›</a:t>
            </a:fld>
            <a:endParaRPr lang="en-US" dirty="0"/>
          </a:p>
        </p:txBody>
      </p:sp>
    </p:spTree>
    <p:extLst>
      <p:ext uri="{BB962C8B-B14F-4D97-AF65-F5344CB8AC3E}">
        <p14:creationId xmlns:p14="http://schemas.microsoft.com/office/powerpoint/2010/main" val="3419955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EFB4D45-639A-49B8-889C-D3191CC7DF87}" type="slidenum">
              <a:rPr lang="en-US" smtClean="0"/>
              <a:pPr>
                <a:defRPr/>
              </a:pPr>
              <a:t>‹#›</a:t>
            </a:fld>
            <a:endParaRPr lang="en-US" dirty="0"/>
          </a:p>
        </p:txBody>
      </p:sp>
    </p:spTree>
    <p:extLst>
      <p:ext uri="{BB962C8B-B14F-4D97-AF65-F5344CB8AC3E}">
        <p14:creationId xmlns:p14="http://schemas.microsoft.com/office/powerpoint/2010/main" val="1753132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C7D1BCD-6256-4B70-BBFF-5832FC900356}" type="slidenum">
              <a:rPr lang="en-US" smtClean="0"/>
              <a:pPr>
                <a:defRPr/>
              </a:pPr>
              <a:t>‹#›</a:t>
            </a:fld>
            <a:endParaRPr lang="en-US" dirty="0"/>
          </a:p>
        </p:txBody>
      </p:sp>
    </p:spTree>
    <p:extLst>
      <p:ext uri="{BB962C8B-B14F-4D97-AF65-F5344CB8AC3E}">
        <p14:creationId xmlns:p14="http://schemas.microsoft.com/office/powerpoint/2010/main" val="2424618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E3271645-C24D-477B-9B3D-790EFF6D8207}" type="slidenum">
              <a:rPr lang="en-US" smtClean="0"/>
              <a:pPr>
                <a:defRPr/>
              </a:pPr>
              <a:t>‹#›</a:t>
            </a:fld>
            <a:endParaRPr lang="en-US" dirty="0"/>
          </a:p>
        </p:txBody>
      </p:sp>
    </p:spTree>
    <p:extLst>
      <p:ext uri="{BB962C8B-B14F-4D97-AF65-F5344CB8AC3E}">
        <p14:creationId xmlns:p14="http://schemas.microsoft.com/office/powerpoint/2010/main" val="2235588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54F8CEB1-75D3-4A30-981E-32016162B2EC}" type="slidenum">
              <a:rPr lang="en-US" smtClean="0"/>
              <a:pPr>
                <a:defRPr/>
              </a:pPr>
              <a:t>‹#›</a:t>
            </a:fld>
            <a:endParaRPr lang="en-US" dirty="0"/>
          </a:p>
        </p:txBody>
      </p:sp>
    </p:spTree>
    <p:extLst>
      <p:ext uri="{BB962C8B-B14F-4D97-AF65-F5344CB8AC3E}">
        <p14:creationId xmlns:p14="http://schemas.microsoft.com/office/powerpoint/2010/main" val="1946595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916A14A7-B8CB-434B-9498-A098E604D669}" type="slidenum">
              <a:rPr lang="en-US" smtClean="0"/>
              <a:pPr>
                <a:defRPr/>
              </a:pPr>
              <a:t>‹#›</a:t>
            </a:fld>
            <a:endParaRPr lang="en-US" dirty="0"/>
          </a:p>
        </p:txBody>
      </p:sp>
    </p:spTree>
    <p:extLst>
      <p:ext uri="{BB962C8B-B14F-4D97-AF65-F5344CB8AC3E}">
        <p14:creationId xmlns:p14="http://schemas.microsoft.com/office/powerpoint/2010/main" val="24771175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C1E265AC-7DDD-485E-BCA6-53AA3B9FEC87}" type="slidenum">
              <a:rPr lang="en-US" smtClean="0"/>
              <a:pPr>
                <a:defRPr/>
              </a:pPr>
              <a:t>‹#›</a:t>
            </a:fld>
            <a:endParaRPr lang="en-US" dirty="0"/>
          </a:p>
        </p:txBody>
      </p:sp>
    </p:spTree>
    <p:extLst>
      <p:ext uri="{BB962C8B-B14F-4D97-AF65-F5344CB8AC3E}">
        <p14:creationId xmlns:p14="http://schemas.microsoft.com/office/powerpoint/2010/main" val="2092263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262F6A1-9372-4F12-B7F2-F8FF032CDCA8}" type="slidenum">
              <a:rPr lang="en-US" smtClean="0"/>
              <a:pPr>
                <a:defRPr/>
              </a:pPr>
              <a:t>‹#›</a:t>
            </a:fld>
            <a:endParaRPr lang="en-US" dirty="0"/>
          </a:p>
        </p:txBody>
      </p:sp>
    </p:spTree>
    <p:extLst>
      <p:ext uri="{BB962C8B-B14F-4D97-AF65-F5344CB8AC3E}">
        <p14:creationId xmlns:p14="http://schemas.microsoft.com/office/powerpoint/2010/main" val="738553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EFB4D45-639A-49B8-889C-D3191CC7DF87}" type="slidenum">
              <a:rPr lang="en-US"/>
              <a:pPr>
                <a:defRPr/>
              </a:pPr>
              <a:t>‹#›</a:t>
            </a:fld>
            <a:endParaRPr lang="en-US" dirty="0"/>
          </a:p>
        </p:txBody>
      </p:sp>
    </p:spTree>
    <p:extLst>
      <p:ext uri="{BB962C8B-B14F-4D97-AF65-F5344CB8AC3E}">
        <p14:creationId xmlns:p14="http://schemas.microsoft.com/office/powerpoint/2010/main" val="855752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E5F6179-9DDB-486E-BD8F-4759A6871A05}" type="slidenum">
              <a:rPr lang="en-US" smtClean="0"/>
              <a:pPr>
                <a:defRPr/>
              </a:pPr>
              <a:t>‹#›</a:t>
            </a:fld>
            <a:endParaRPr lang="en-US" dirty="0"/>
          </a:p>
        </p:txBody>
      </p:sp>
    </p:spTree>
    <p:extLst>
      <p:ext uri="{BB962C8B-B14F-4D97-AF65-F5344CB8AC3E}">
        <p14:creationId xmlns:p14="http://schemas.microsoft.com/office/powerpoint/2010/main" val="34453045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A8729F6-149C-4525-AD7F-1505B2C4D81E}" type="slidenum">
              <a:rPr lang="en-US" smtClean="0"/>
              <a:pPr>
                <a:defRPr/>
              </a:pPr>
              <a:t>‹#›</a:t>
            </a:fld>
            <a:endParaRPr lang="en-US" dirty="0"/>
          </a:p>
        </p:txBody>
      </p:sp>
    </p:spTree>
    <p:extLst>
      <p:ext uri="{BB962C8B-B14F-4D97-AF65-F5344CB8AC3E}">
        <p14:creationId xmlns:p14="http://schemas.microsoft.com/office/powerpoint/2010/main" val="32186442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665CE0C-5FA5-4634-A0F4-F42B1D14E7B7}" type="slidenum">
              <a:rPr lang="en-US" smtClean="0"/>
              <a:pPr>
                <a:defRPr/>
              </a:pPr>
              <a:t>‹#›</a:t>
            </a:fld>
            <a:endParaRPr lang="en-US" dirty="0"/>
          </a:p>
        </p:txBody>
      </p:sp>
    </p:spTree>
    <p:extLst>
      <p:ext uri="{BB962C8B-B14F-4D97-AF65-F5344CB8AC3E}">
        <p14:creationId xmlns:p14="http://schemas.microsoft.com/office/powerpoint/2010/main" val="1676498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676400"/>
            <a:ext cx="77724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r>
              <a:rPr lang="en-US" noProof="0" dirty="0"/>
              <a:t>Click icon to add table</a:t>
            </a:r>
          </a:p>
        </p:txBody>
      </p:sp>
    </p:spTree>
    <p:extLst>
      <p:ext uri="{BB962C8B-B14F-4D97-AF65-F5344CB8AC3E}">
        <p14:creationId xmlns:p14="http://schemas.microsoft.com/office/powerpoint/2010/main" val="326361214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59E1D4-F289-4EAC-966B-34A23BDD66DC}"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070961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7331786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59E1D4-F289-4EAC-966B-34A23BDD66DC}"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411619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59E1D4-F289-4EAC-966B-34A23BDD66DC}" type="datetimeFigureOut">
              <a:rPr lang="en-US" smtClean="0"/>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0410125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59E1D4-F289-4EAC-966B-34A23BDD66DC}" type="datetimeFigureOut">
              <a:rPr lang="en-US" smtClean="0"/>
              <a:t>12/11/2019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619313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59E1D4-F289-4EAC-966B-34A23BDD66DC}" type="datetimeFigureOut">
              <a:rPr lang="en-US" smtClean="0"/>
              <a:t>12/11/2019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7489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C7D1BCD-6256-4B70-BBFF-5832FC900356}" type="slidenum">
              <a:rPr lang="en-US"/>
              <a:pPr>
                <a:defRPr/>
              </a:pPr>
              <a:t>‹#›</a:t>
            </a:fld>
            <a:endParaRPr lang="en-US" dirty="0"/>
          </a:p>
        </p:txBody>
      </p:sp>
    </p:spTree>
    <p:extLst>
      <p:ext uri="{BB962C8B-B14F-4D97-AF65-F5344CB8AC3E}">
        <p14:creationId xmlns:p14="http://schemas.microsoft.com/office/powerpoint/2010/main" val="41509056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9E1D4-F289-4EAC-966B-34A23BDD66DC}" type="datetimeFigureOut">
              <a:rPr lang="en-US" smtClean="0"/>
              <a:t>12/11/2019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8781980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6857018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247401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77343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571727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3271645-C24D-477B-9B3D-790EFF6D8207}" type="slidenum">
              <a:rPr lang="en-US"/>
              <a:pPr>
                <a:defRPr/>
              </a:pPr>
              <a:t>‹#›</a:t>
            </a:fld>
            <a:endParaRPr lang="en-US" dirty="0"/>
          </a:p>
        </p:txBody>
      </p:sp>
    </p:spTree>
    <p:extLst>
      <p:ext uri="{BB962C8B-B14F-4D97-AF65-F5344CB8AC3E}">
        <p14:creationId xmlns:p14="http://schemas.microsoft.com/office/powerpoint/2010/main" val="118916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54F8CEB1-75D3-4A30-981E-32016162B2EC}" type="slidenum">
              <a:rPr lang="en-US"/>
              <a:pPr>
                <a:defRPr/>
              </a:pPr>
              <a:t>‹#›</a:t>
            </a:fld>
            <a:endParaRPr lang="en-US" dirty="0"/>
          </a:p>
        </p:txBody>
      </p:sp>
    </p:spTree>
    <p:extLst>
      <p:ext uri="{BB962C8B-B14F-4D97-AF65-F5344CB8AC3E}">
        <p14:creationId xmlns:p14="http://schemas.microsoft.com/office/powerpoint/2010/main" val="106755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16A14A7-B8CB-434B-9498-A098E604D669}" type="slidenum">
              <a:rPr lang="en-US"/>
              <a:pPr>
                <a:defRPr/>
              </a:pPr>
              <a:t>‹#›</a:t>
            </a:fld>
            <a:endParaRPr lang="en-US" dirty="0"/>
          </a:p>
        </p:txBody>
      </p:sp>
    </p:spTree>
    <p:extLst>
      <p:ext uri="{BB962C8B-B14F-4D97-AF65-F5344CB8AC3E}">
        <p14:creationId xmlns:p14="http://schemas.microsoft.com/office/powerpoint/2010/main" val="152582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1E265AC-7DDD-485E-BCA6-53AA3B9FEC87}" type="slidenum">
              <a:rPr lang="en-US"/>
              <a:pPr>
                <a:defRPr/>
              </a:pPr>
              <a:t>‹#›</a:t>
            </a:fld>
            <a:endParaRPr lang="en-US" dirty="0"/>
          </a:p>
        </p:txBody>
      </p:sp>
    </p:spTree>
    <p:extLst>
      <p:ext uri="{BB962C8B-B14F-4D97-AF65-F5344CB8AC3E}">
        <p14:creationId xmlns:p14="http://schemas.microsoft.com/office/powerpoint/2010/main" val="193822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262F6A1-9372-4F12-B7F2-F8FF032CDCA8}" type="slidenum">
              <a:rPr lang="en-US"/>
              <a:pPr>
                <a:defRPr/>
              </a:pPr>
              <a:t>‹#›</a:t>
            </a:fld>
            <a:endParaRPr lang="en-US" dirty="0"/>
          </a:p>
        </p:txBody>
      </p:sp>
    </p:spTree>
    <p:extLst>
      <p:ext uri="{BB962C8B-B14F-4D97-AF65-F5344CB8AC3E}">
        <p14:creationId xmlns:p14="http://schemas.microsoft.com/office/powerpoint/2010/main" val="897680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E5F6179-9DDB-486E-BD8F-4759A6871A05}" type="slidenum">
              <a:rPr lang="en-US"/>
              <a:pPr>
                <a:defRPr/>
              </a:pPr>
              <a:t>‹#›</a:t>
            </a:fld>
            <a:endParaRPr lang="en-US" dirty="0"/>
          </a:p>
        </p:txBody>
      </p:sp>
    </p:spTree>
    <p:extLst>
      <p:ext uri="{BB962C8B-B14F-4D97-AF65-F5344CB8AC3E}">
        <p14:creationId xmlns:p14="http://schemas.microsoft.com/office/powerpoint/2010/main" val="34331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3B80C2E-04A8-4E6C-895C-FB3BB6BD4BAA}" type="slidenum">
              <a:rPr lang="en-US"/>
              <a:pPr>
                <a:defRPr/>
              </a:pPr>
              <a:t>‹#›</a:t>
            </a:fld>
            <a:endParaRPr lang="en-US" dirty="0"/>
          </a:p>
        </p:txBody>
      </p:sp>
      <p:sp>
        <p:nvSpPr>
          <p:cNvPr id="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3B80C2E-04A8-4E6C-895C-FB3BB6BD4BAA}" type="slidenum">
              <a:rPr lang="en-US" smtClean="0"/>
              <a:pPr>
                <a:defRPr/>
              </a:pPr>
              <a:t>‹#›</a:t>
            </a:fld>
            <a:endParaRPr lang="en-US" dirty="0"/>
          </a:p>
        </p:txBody>
      </p:sp>
    </p:spTree>
    <p:extLst>
      <p:ext uri="{BB962C8B-B14F-4D97-AF65-F5344CB8AC3E}">
        <p14:creationId xmlns:p14="http://schemas.microsoft.com/office/powerpoint/2010/main" val="2523095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9E1D4-F289-4EAC-966B-34A23BDD66DC}" type="datetimeFigureOut">
              <a:rPr lang="en-US" smtClean="0"/>
              <a:t>12/11/2019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0D63E-D0EA-47B0-AF5B-45146CE78640}" type="slidenum">
              <a:rPr lang="en-US" smtClean="0"/>
              <a:t>‹#›</a:t>
            </a:fld>
            <a:endParaRPr lang="en-US" dirty="0"/>
          </a:p>
        </p:txBody>
      </p:sp>
    </p:spTree>
    <p:extLst>
      <p:ext uri="{BB962C8B-B14F-4D97-AF65-F5344CB8AC3E}">
        <p14:creationId xmlns:p14="http://schemas.microsoft.com/office/powerpoint/2010/main" val="282234586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pimsreports.state.pa.us/Cognos10/cgi-bin/cognosisapi.dll?b_action=xts.run&amp;m=portal/cc.xts&amp;m_folder=i62C36138F3184660AE8724CC6785A17A" TargetMode="External"/><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hyperlink" Target="https://www.pimsreports.state.pa.us/Cognos10/cgi-bin/cognosisapi.dll?b_action=xts.run&amp;m=portal/cc.xts&amp;m_folder=i4A1711D2248049E79B970B6408F5663B" TargetMode="External"/><Relationship Id="rId5" Type="http://schemas.openxmlformats.org/officeDocument/2006/relationships/hyperlink" Target="https://www.pimsreports.state.pa.us/Cognos10/cgi-bin/cognosisapi.dll?b_action=xts.run&amp;m=portal/cc.xts&amp;m_folder=i748BCD2543684A0483F4A0C7B090176C"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8.xml"/><Relationship Id="rId6" Type="http://schemas.openxmlformats.org/officeDocument/2006/relationships/hyperlink" Target="https://www.pimsreports.state.pa.us/Cognos10/cgi-bin/cognosisapi.dll?b_action=xts.run&amp;m=portal/cc.xts&amp;m_folder=i62C36138F3184660AE8724CC6785A17A" TargetMode="External"/><Relationship Id="rId5" Type="http://schemas.openxmlformats.org/officeDocument/2006/relationships/hyperlink" Target="https://www.pimsreports.state.pa.us/Cognos10/cgi-bin/cognosisapi.dll?b_action=xts.run&amp;m=portal/cc.xts&amp;m_folder=i4A1711D2248049E79B970B6408F5663B" TargetMode="External"/><Relationship Id="rId4" Type="http://schemas.openxmlformats.org/officeDocument/2006/relationships/hyperlink" Target="https://www.pimsreports.state.pa.us/Cognos10/cgi-bin/cognosisapi.dll?b_action=xts.run&amp;m=portal/cc.xts&amp;m_folder=i748BCD2543684A0483F4A0C7B090176C"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education.pa.gov/DataAndReporting/PIMS"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hyperlink" Target="https://www.education.pa.gov/K-12/ESSA/FutureReady" TargetMode="External"/><Relationship Id="rId5" Type="http://schemas.openxmlformats.org/officeDocument/2006/relationships/hyperlink" Target="http://www.education.pa.gov/pas"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2.png"/><Relationship Id="rId7" Type="http://schemas.openxmlformats.org/officeDocument/2006/relationships/diagramQuickStyle" Target="../diagrams/quickStyle4.xm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1.png"/><Relationship Id="rId9" Type="http://schemas.microsoft.com/office/2007/relationships/diagramDrawing" Target="../diagrams/drawing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hyperlink" Target="http://www.education.pa.gov/"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png"/><Relationship Id="rId7" Type="http://schemas.openxmlformats.org/officeDocument/2006/relationships/diagramQuickStyle" Target="../diagrams/quickStyle3.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2.png"/><Relationship Id="rId9" Type="http://schemas.microsoft.com/office/2007/relationships/diagramDrawing" Target="../diagrams/drawing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descr="Precodes for the&#10;Keystone Exams&#10;"/>
          <p:cNvSpPr txBox="1">
            <a:spLocks noGrp="1"/>
          </p:cNvSpPr>
          <p:nvPr>
            <p:ph type="title" idx="4294967295"/>
          </p:nvPr>
        </p:nvSpPr>
        <p:spPr bwMode="auto">
          <a:xfrm>
            <a:off x="1333500" y="1752600"/>
            <a:ext cx="6477000" cy="33528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Keystone Exams</a:t>
            </a:r>
            <a:b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b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Reporting</a:t>
            </a:r>
            <a:b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br>
            <a:endPar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endParaRPr>
          </a:p>
        </p:txBody>
      </p:sp>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xfrm>
            <a:off x="8610600" y="6400800"/>
            <a:ext cx="381000" cy="30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6F91D7DF-6EA7-40D6-B6D2-1FD73025B08C}" type="slidenum">
              <a:rPr lang="en-US" altLang="en-US" sz="1400" smtClean="0">
                <a:latin typeface="Arial" charset="0"/>
              </a:rPr>
              <a:pPr eaLnBrk="1" hangingPunct="1">
                <a:spcBef>
                  <a:spcPct val="0"/>
                </a:spcBef>
                <a:buFontTx/>
                <a:buNone/>
              </a:pPr>
              <a:t>10</a:t>
            </a:fld>
            <a:endParaRPr lang="en-US" altLang="en-US" sz="1400" dirty="0">
              <a:latin typeface="Arial" charset="0"/>
            </a:endParaRPr>
          </a:p>
        </p:txBody>
      </p:sp>
      <p:sp>
        <p:nvSpPr>
          <p:cNvPr id="1743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How PIMS Data Affects Precode Labels</a:t>
            </a:r>
          </a:p>
        </p:txBody>
      </p:sp>
      <p:pic>
        <p:nvPicPr>
          <p:cNvPr id="17431"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3" name="TextBox 17"/>
          <p:cNvSpPr txBox="1">
            <a:spLocks noChangeArrowheads="1"/>
          </p:cNvSpPr>
          <p:nvPr/>
        </p:nvSpPr>
        <p:spPr bwMode="auto">
          <a:xfrm>
            <a:off x="736600" y="544513"/>
            <a:ext cx="787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chemeClr val="bg1"/>
                </a:solidFill>
                <a:latin typeface="Verdana" pitchFamily="34" charset="0"/>
                <a:ea typeface="Verdana" pitchFamily="34" charset="0"/>
                <a:cs typeface="Verdana" pitchFamily="34" charset="0"/>
              </a:rPr>
              <a:t>Data Collection for the Keystone Accountability Reporting</a:t>
            </a:r>
          </a:p>
        </p:txBody>
      </p:sp>
      <p:sp>
        <p:nvSpPr>
          <p:cNvPr id="10" name="TextBox 17"/>
          <p:cNvSpPr txBox="1">
            <a:spLocks noChangeArrowheads="1"/>
          </p:cNvSpPr>
          <p:nvPr/>
        </p:nvSpPr>
        <p:spPr bwMode="auto">
          <a:xfrm>
            <a:off x="889000" y="6048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Precodes Winter Keystone Exams </a:t>
            </a:r>
          </a:p>
        </p:txBody>
      </p:sp>
      <p:pic>
        <p:nvPicPr>
          <p:cNvPr id="11"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062" y="338931"/>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
          <p:cNvSpPr txBox="1">
            <a:spLocks noGrp="1" noChangeArrowheads="1"/>
          </p:cNvSpPr>
          <p:nvPr>
            <p:ph type="title" idx="4294967295"/>
          </p:nvPr>
        </p:nvSpPr>
        <p:spPr bwMode="auto">
          <a:xfrm>
            <a:off x="508000" y="1290935"/>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400" b="1" i="0"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Cognos </a:t>
            </a:r>
            <a:r>
              <a:rPr kumimoji="0" lang="en-US" sz="2400" b="1" i="0" strike="noStrike" kern="1200" cap="none" spc="0" normalizeH="0" baseline="0" noProof="0" dirty="0" err="1">
                <a:ln>
                  <a:noFill/>
                </a:ln>
                <a:solidFill>
                  <a:schemeClr val="tx1"/>
                </a:solidFill>
                <a:effectLst/>
                <a:uLnTx/>
                <a:uFillTx/>
                <a:latin typeface="Cambria" panose="02040503050406030204" pitchFamily="18" charset="0"/>
                <a:ea typeface="Verdana" pitchFamily="34" charset="0"/>
                <a:cs typeface="Verdana" pitchFamily="34" charset="0"/>
              </a:rPr>
              <a:t>Presnapshot</a:t>
            </a:r>
            <a:r>
              <a:rPr kumimoji="0" lang="en-US" sz="2400" b="1" i="0"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 Reports</a:t>
            </a:r>
          </a:p>
        </p:txBody>
      </p:sp>
      <p:sp>
        <p:nvSpPr>
          <p:cNvPr id="14" name="TextBox 17"/>
          <p:cNvSpPr txBox="1">
            <a:spLocks noChangeArrowheads="1"/>
          </p:cNvSpPr>
          <p:nvPr/>
        </p:nvSpPr>
        <p:spPr bwMode="auto">
          <a:xfrm>
            <a:off x="755431" y="355815"/>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graphicFrame>
        <p:nvGraphicFramePr>
          <p:cNvPr id="2" name="Table 1">
            <a:extLst>
              <a:ext uri="{FF2B5EF4-FFF2-40B4-BE49-F238E27FC236}">
                <a16:creationId xmlns:a16="http://schemas.microsoft.com/office/drawing/2014/main" id="{23ABC321-BDF7-4921-8E07-FC2BFB6EDFF7}"/>
              </a:ext>
              <a:ext uri="{C183D7F6-B498-43B3-948B-1728B52AA6E4}">
                <adec:decorative xmlns:adec="http://schemas.microsoft.com/office/drawing/2017/decorative" val="0"/>
              </a:ext>
            </a:extLst>
          </p:cNvPr>
          <p:cNvGraphicFramePr>
            <a:graphicFrameLocks noGrp="1"/>
          </p:cNvGraphicFramePr>
          <p:nvPr/>
        </p:nvGraphicFramePr>
        <p:xfrm>
          <a:off x="558800" y="1719391"/>
          <a:ext cx="8229600" cy="307975"/>
        </p:xfrm>
        <a:graphic>
          <a:graphicData uri="http://schemas.openxmlformats.org/drawingml/2006/table">
            <a:tbl>
              <a:tblPr firstRow="1"/>
              <a:tblGrid>
                <a:gridCol w="8229600">
                  <a:extLst>
                    <a:ext uri="{9D8B030D-6E8A-4147-A177-3AD203B41FA5}">
                      <a16:colId xmlns:a16="http://schemas.microsoft.com/office/drawing/2014/main" val="3050874374"/>
                    </a:ext>
                  </a:extLst>
                </a:gridCol>
              </a:tblGrid>
              <a:tr h="307975">
                <a:tc>
                  <a:txBody>
                    <a:bodyPr/>
                    <a:lstStyle/>
                    <a:p>
                      <a:r>
                        <a:rPr lang="en-US" sz="1400" b="0" dirty="0">
                          <a:solidFill>
                            <a:srgbClr val="336699"/>
                          </a:solidFill>
                          <a:effectLst/>
                          <a:latin typeface="Cambria" panose="02040503050406030204" pitchFamily="18" charset="0"/>
                        </a:rPr>
                        <a:t>\</a:t>
                      </a:r>
                      <a:r>
                        <a:rPr lang="en-US" sz="1400" b="0" dirty="0">
                          <a:solidFill>
                            <a:srgbClr val="0000CC"/>
                          </a:solidFill>
                          <a:effectLst/>
                          <a:latin typeface="Cambria" panose="02040503050406030204" pitchFamily="18" charset="0"/>
                          <a:hlinkClick r:id="rId5"/>
                        </a:rPr>
                        <a:t>Public Folders</a:t>
                      </a:r>
                      <a:r>
                        <a:rPr lang="en-US" sz="1400" b="0" dirty="0">
                          <a:solidFill>
                            <a:srgbClr val="0000CC"/>
                          </a:solidFill>
                          <a:effectLst/>
                          <a:latin typeface="Cambria" panose="02040503050406030204" pitchFamily="18" charset="0"/>
                        </a:rPr>
                        <a:t> ‎&gt; </a:t>
                      </a:r>
                      <a:r>
                        <a:rPr lang="en-US" sz="1400" b="0" dirty="0">
                          <a:solidFill>
                            <a:srgbClr val="0000CC"/>
                          </a:solidFill>
                          <a:effectLst/>
                          <a:latin typeface="Cambria" panose="02040503050406030204" pitchFamily="18" charset="0"/>
                          <a:hlinkClick r:id="rId6"/>
                        </a:rPr>
                        <a:t>eScholar Framework for Cognos - Production</a:t>
                      </a:r>
                      <a:r>
                        <a:rPr lang="en-US" sz="1400" b="0" dirty="0">
                          <a:solidFill>
                            <a:srgbClr val="0000CC"/>
                          </a:solidFill>
                          <a:effectLst/>
                          <a:latin typeface="Cambria" panose="02040503050406030204" pitchFamily="18" charset="0"/>
                        </a:rPr>
                        <a:t> ‎&gt; </a:t>
                      </a:r>
                      <a:r>
                        <a:rPr lang="en-US" sz="1400" b="0" dirty="0">
                          <a:solidFill>
                            <a:srgbClr val="0000CC"/>
                          </a:solidFill>
                          <a:effectLst/>
                          <a:latin typeface="Cambria" panose="02040503050406030204" pitchFamily="18" charset="0"/>
                          <a:hlinkClick r:id="rId7"/>
                        </a:rPr>
                        <a:t>PSSA/Keystone</a:t>
                      </a:r>
                      <a:r>
                        <a:rPr lang="en-US" sz="1400" b="0" dirty="0">
                          <a:solidFill>
                            <a:srgbClr val="0000CC"/>
                          </a:solidFill>
                          <a:effectLst/>
                          <a:latin typeface="Cambria" panose="02040503050406030204" pitchFamily="18" charset="0"/>
                        </a:rPr>
                        <a:t> ‎&gt; </a:t>
                      </a:r>
                      <a:r>
                        <a:rPr lang="en-US" sz="1400" b="1" dirty="0">
                          <a:solidFill>
                            <a:srgbClr val="336699"/>
                          </a:solidFill>
                          <a:effectLst/>
                          <a:latin typeface="Cambria" panose="02040503050406030204" pitchFamily="18" charset="0"/>
                        </a:rPr>
                        <a:t>Presnap</a:t>
                      </a:r>
                      <a:r>
                        <a:rPr lang="en-US" sz="1400" b="0" dirty="0">
                          <a:solidFill>
                            <a:srgbClr val="336699"/>
                          </a:solidFill>
                          <a:effectLst/>
                          <a:latin typeface="Cambria" panose="02040503050406030204" pitchFamily="18" charset="0"/>
                        </a:rPr>
                        <a:t>‬</a:t>
                      </a:r>
                    </a:p>
                  </a:txBody>
                  <a:tcPr marL="0" marR="0" marT="0" marB="0" anchor="ctr">
                    <a:lnL>
                      <a:noFill/>
                    </a:lnL>
                    <a:lnR>
                      <a:noFill/>
                    </a:lnR>
                    <a:lnT>
                      <a:noFill/>
                    </a:lnT>
                    <a:lnB>
                      <a:noFill/>
                    </a:lnB>
                  </a:tcPr>
                </a:tc>
                <a:extLst>
                  <a:ext uri="{0D108BD9-81ED-4DB2-BD59-A6C34878D82A}">
                    <a16:rowId xmlns:a16="http://schemas.microsoft.com/office/drawing/2014/main" val="4085485204"/>
                  </a:ext>
                </a:extLst>
              </a:tr>
            </a:tbl>
          </a:graphicData>
        </a:graphic>
      </p:graphicFrame>
      <p:sp>
        <p:nvSpPr>
          <p:cNvPr id="4" name="TextBox 3" descr="These presnapshot reports reflect data loaded into Production. They should be run prior to the internal snapshot date.  &#10;~ The Enrollment PRESNAP Subgroup Comparison Report compares all subgroup data from previous year to current year based on the dates selected. &#10;~Run the Keystone/PSSA warnings- Duplicate students reported at other LEAs report to identify students reported at multiple LEAs.&#10;~Keystone/PSSA warnings-Reporting District and District of Residence Differ report should be reviewed for accuracy. &#10;~The Keystone/PSSA warnings-Students at location quad 9- no labels report will display the students who will not receive labels due to the data submitted. &#10;~The Presnap Assessment Subgroup comparison_Keystones – Precode report displays like an ACS based on your precode data prior to the internal snapshot being taken.  ">
            <a:extLst>
              <a:ext uri="{FF2B5EF4-FFF2-40B4-BE49-F238E27FC236}">
                <a16:creationId xmlns:a16="http://schemas.microsoft.com/office/drawing/2014/main" id="{D9A9E9FD-1DDE-4AAB-A691-FEE9DF8C68B9}"/>
              </a:ext>
            </a:extLst>
          </p:cNvPr>
          <p:cNvSpPr txBox="1"/>
          <p:nvPr/>
        </p:nvSpPr>
        <p:spPr>
          <a:xfrm>
            <a:off x="571062" y="2362200"/>
            <a:ext cx="8191938" cy="2031325"/>
          </a:xfrm>
          <a:prstGeom prst="rect">
            <a:avLst/>
          </a:prstGeom>
          <a:noFill/>
        </p:spPr>
        <p:txBody>
          <a:bodyPr wrap="square" rtlCol="0">
            <a:spAutoFit/>
          </a:bodyPr>
          <a:lstStyle/>
          <a:p>
            <a:r>
              <a:rPr lang="en-US" dirty="0">
                <a:latin typeface="Cambria" panose="02040503050406030204" pitchFamily="18" charset="0"/>
              </a:rPr>
              <a:t>Enrollment PRESNAP Subgroup Comparison Report</a:t>
            </a:r>
          </a:p>
          <a:p>
            <a:endParaRPr lang="en-US" dirty="0">
              <a:latin typeface="Cambria" panose="02040503050406030204" pitchFamily="18" charset="0"/>
            </a:endParaRPr>
          </a:p>
          <a:p>
            <a:r>
              <a:rPr lang="en-US" dirty="0">
                <a:latin typeface="Cambria" panose="02040503050406030204" pitchFamily="18" charset="0"/>
              </a:rPr>
              <a:t>Keystone/PSSA warnings- Duplicate students reported at other LEAs</a:t>
            </a:r>
          </a:p>
          <a:p>
            <a:endParaRPr lang="en-US" dirty="0">
              <a:latin typeface="Cambria" panose="02040503050406030204" pitchFamily="18" charset="0"/>
            </a:endParaRPr>
          </a:p>
          <a:p>
            <a:r>
              <a:rPr lang="en-US" dirty="0">
                <a:latin typeface="Cambria" panose="02040503050406030204" pitchFamily="18" charset="0"/>
              </a:rPr>
              <a:t>Keystone/PSSA warnings-Reporting District and District of Residence Differ</a:t>
            </a:r>
          </a:p>
          <a:p>
            <a:endParaRPr lang="en-US" dirty="0">
              <a:latin typeface="Cambria" panose="02040503050406030204" pitchFamily="18" charset="0"/>
            </a:endParaRPr>
          </a:p>
          <a:p>
            <a:r>
              <a:rPr lang="en-US" dirty="0" err="1">
                <a:latin typeface="Cambria" panose="02040503050406030204" pitchFamily="18" charset="0"/>
              </a:rPr>
              <a:t>Presnap</a:t>
            </a:r>
            <a:r>
              <a:rPr lang="en-US" dirty="0">
                <a:latin typeface="Cambria" panose="02040503050406030204" pitchFamily="18" charset="0"/>
              </a:rPr>
              <a:t> Assessment Subgroup </a:t>
            </a:r>
            <a:r>
              <a:rPr lang="en-US" dirty="0" err="1">
                <a:latin typeface="Cambria" panose="02040503050406030204" pitchFamily="18" charset="0"/>
              </a:rPr>
              <a:t>comparison_Keystones</a:t>
            </a:r>
            <a:r>
              <a:rPr lang="en-US" dirty="0">
                <a:latin typeface="Cambria" panose="02040503050406030204" pitchFamily="18" charset="0"/>
              </a:rPr>
              <a:t> - Reporting</a:t>
            </a:r>
          </a:p>
        </p:txBody>
      </p:sp>
    </p:spTree>
    <p:extLst>
      <p:ext uri="{BB962C8B-B14F-4D97-AF65-F5344CB8AC3E}">
        <p14:creationId xmlns:p14="http://schemas.microsoft.com/office/powerpoint/2010/main" val="679685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xfrm>
            <a:off x="8610600" y="6400800"/>
            <a:ext cx="381000" cy="30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6F91D7DF-6EA7-40D6-B6D2-1FD73025B08C}" type="slidenum">
              <a:rPr lang="en-US" altLang="en-US" sz="1400" smtClean="0">
                <a:latin typeface="Arial" charset="0"/>
              </a:rPr>
              <a:pPr eaLnBrk="1" hangingPunct="1">
                <a:spcBef>
                  <a:spcPct val="0"/>
                </a:spcBef>
                <a:buFontTx/>
                <a:buNone/>
              </a:pPr>
              <a:t>11</a:t>
            </a:fld>
            <a:endParaRPr lang="en-US" altLang="en-US" sz="1400" dirty="0">
              <a:latin typeface="Arial" charset="0"/>
            </a:endParaRPr>
          </a:p>
        </p:txBody>
      </p:sp>
      <p:sp>
        <p:nvSpPr>
          <p:cNvPr id="1743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How PIMS Data Affects Precode Labels</a:t>
            </a:r>
          </a:p>
        </p:txBody>
      </p:sp>
      <p:sp>
        <p:nvSpPr>
          <p:cNvPr id="17433" name="TextBox 17"/>
          <p:cNvSpPr txBox="1">
            <a:spLocks noChangeArrowheads="1"/>
          </p:cNvSpPr>
          <p:nvPr/>
        </p:nvSpPr>
        <p:spPr bwMode="auto">
          <a:xfrm>
            <a:off x="736600" y="544513"/>
            <a:ext cx="787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chemeClr val="bg1"/>
                </a:solidFill>
                <a:latin typeface="Verdana" pitchFamily="34" charset="0"/>
                <a:ea typeface="Verdana" pitchFamily="34" charset="0"/>
                <a:cs typeface="Verdana" pitchFamily="34" charset="0"/>
              </a:rPr>
              <a:t>Data Collection for the Keystone Accountability Reporting</a:t>
            </a:r>
          </a:p>
        </p:txBody>
      </p:sp>
      <p:sp>
        <p:nvSpPr>
          <p:cNvPr id="10" name="TextBox 17"/>
          <p:cNvSpPr txBox="1">
            <a:spLocks noChangeArrowheads="1"/>
          </p:cNvSpPr>
          <p:nvPr/>
        </p:nvSpPr>
        <p:spPr bwMode="auto">
          <a:xfrm>
            <a:off x="889000" y="6048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Precodes Winter Keystone Exams </a:t>
            </a:r>
          </a:p>
        </p:txBody>
      </p:sp>
      <p:pic>
        <p:nvPicPr>
          <p:cNvPr id="11"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062" y="338931"/>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
          <p:cNvSpPr txBox="1">
            <a:spLocks noChangeArrowheads="1"/>
          </p:cNvSpPr>
          <p:nvPr/>
        </p:nvSpPr>
        <p:spPr bwMode="auto">
          <a:xfrm>
            <a:off x="482600" y="4486711"/>
            <a:ext cx="8178800" cy="46166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b="1" dirty="0">
                <a:latin typeface="Cambria" panose="02040503050406030204" pitchFamily="18" charset="0"/>
                <a:ea typeface="Verdana" pitchFamily="34" charset="0"/>
                <a:cs typeface="Verdana" pitchFamily="34" charset="0"/>
              </a:rPr>
              <a:t>Dates needed to run PIMS reports</a:t>
            </a:r>
          </a:p>
        </p:txBody>
      </p:sp>
      <p:sp>
        <p:nvSpPr>
          <p:cNvPr id="14" name="TextBox 17"/>
          <p:cNvSpPr txBox="1">
            <a:spLocks noChangeArrowheads="1"/>
          </p:cNvSpPr>
          <p:nvPr/>
        </p:nvSpPr>
        <p:spPr bwMode="auto">
          <a:xfrm>
            <a:off x="755431" y="355815"/>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graphicFrame>
        <p:nvGraphicFramePr>
          <p:cNvPr id="4" name="Table 3" descr="Flow to get to Snapshot PIMS Reports">
            <a:extLst>
              <a:ext uri="{FF2B5EF4-FFF2-40B4-BE49-F238E27FC236}">
                <a16:creationId xmlns:a16="http://schemas.microsoft.com/office/drawing/2014/main" id="{AFF7A1C0-3CDF-4316-BB89-461717EE8888}"/>
              </a:ext>
            </a:extLst>
          </p:cNvPr>
          <p:cNvGraphicFramePr>
            <a:graphicFrameLocks noGrp="1"/>
          </p:cNvGraphicFramePr>
          <p:nvPr/>
        </p:nvGraphicFramePr>
        <p:xfrm>
          <a:off x="577631" y="1706880"/>
          <a:ext cx="8229600" cy="243840"/>
        </p:xfrm>
        <a:graphic>
          <a:graphicData uri="http://schemas.openxmlformats.org/drawingml/2006/table">
            <a:tbl>
              <a:tblPr firstRow="1"/>
              <a:tblGrid>
                <a:gridCol w="8229600">
                  <a:extLst>
                    <a:ext uri="{9D8B030D-6E8A-4147-A177-3AD203B41FA5}">
                      <a16:colId xmlns:a16="http://schemas.microsoft.com/office/drawing/2014/main" val="903357086"/>
                    </a:ext>
                  </a:extLst>
                </a:gridCol>
              </a:tblGrid>
              <a:tr h="0">
                <a:tc>
                  <a:txBody>
                    <a:bodyPr/>
                    <a:lstStyle/>
                    <a:p>
                      <a:r>
                        <a:rPr lang="en-US" sz="1600" b="0" dirty="0">
                          <a:solidFill>
                            <a:srgbClr val="336699"/>
                          </a:solidFill>
                          <a:effectLst/>
                          <a:latin typeface="Cambria" panose="02040503050406030204" pitchFamily="18" charset="0"/>
                        </a:rPr>
                        <a:t>‪</a:t>
                      </a:r>
                      <a:r>
                        <a:rPr lang="en-US" sz="1600" b="0" dirty="0">
                          <a:solidFill>
                            <a:srgbClr val="0000CC"/>
                          </a:solidFill>
                          <a:effectLst/>
                          <a:latin typeface="Cambria" panose="02040503050406030204" pitchFamily="18" charset="0"/>
                          <a:hlinkClick r:id="rId4"/>
                        </a:rPr>
                        <a:t>Public Folders</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5"/>
                        </a:rPr>
                        <a:t>eScholar Framework for Cognos - Production</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6"/>
                        </a:rPr>
                        <a:t>PSSA/Keystone</a:t>
                      </a:r>
                      <a:r>
                        <a:rPr lang="en-US" sz="1600" b="0" dirty="0">
                          <a:solidFill>
                            <a:srgbClr val="0000CC"/>
                          </a:solidFill>
                          <a:effectLst/>
                          <a:latin typeface="Cambria" panose="02040503050406030204" pitchFamily="18" charset="0"/>
                        </a:rPr>
                        <a:t> ‎&gt; </a:t>
                      </a:r>
                      <a:r>
                        <a:rPr lang="en-US" sz="1600" b="1" dirty="0">
                          <a:solidFill>
                            <a:srgbClr val="336699"/>
                          </a:solidFill>
                          <a:effectLst/>
                          <a:highlight>
                            <a:srgbClr val="FFFF00"/>
                          </a:highlight>
                          <a:latin typeface="Cambria" panose="02040503050406030204" pitchFamily="18" charset="0"/>
                        </a:rPr>
                        <a:t>Snapshot</a:t>
                      </a:r>
                      <a:r>
                        <a:rPr lang="en-US" sz="1600" b="0" dirty="0">
                          <a:solidFill>
                            <a:srgbClr val="336699"/>
                          </a:solidFill>
                          <a:effectLst/>
                          <a:latin typeface="Cambria" panose="02040503050406030204" pitchFamily="18" charset="0"/>
                        </a:rPr>
                        <a:t>‬ &gt;</a:t>
                      </a:r>
                    </a:p>
                  </a:txBody>
                  <a:tcPr marL="0" marR="0" marT="0" marB="0" anchor="ctr">
                    <a:lnL>
                      <a:noFill/>
                    </a:lnL>
                    <a:lnR>
                      <a:noFill/>
                    </a:lnR>
                    <a:lnT>
                      <a:noFill/>
                    </a:lnT>
                    <a:lnB>
                      <a:noFill/>
                    </a:lnB>
                  </a:tcPr>
                </a:tc>
                <a:extLst>
                  <a:ext uri="{0D108BD9-81ED-4DB2-BD59-A6C34878D82A}">
                    <a16:rowId xmlns:a16="http://schemas.microsoft.com/office/drawing/2014/main" val="3196310919"/>
                  </a:ext>
                </a:extLst>
              </a:tr>
            </a:tbl>
          </a:graphicData>
        </a:graphic>
      </p:graphicFrame>
      <p:sp>
        <p:nvSpPr>
          <p:cNvPr id="5" name="TextBox 4">
            <a:extLst>
              <a:ext uri="{FF2B5EF4-FFF2-40B4-BE49-F238E27FC236}">
                <a16:creationId xmlns:a16="http://schemas.microsoft.com/office/drawing/2014/main" id="{D5859A37-BA52-45EA-AF0B-E10176835D75}"/>
              </a:ext>
            </a:extLst>
          </p:cNvPr>
          <p:cNvSpPr txBox="1"/>
          <p:nvPr/>
        </p:nvSpPr>
        <p:spPr>
          <a:xfrm>
            <a:off x="508000" y="4948376"/>
            <a:ext cx="7956368" cy="923330"/>
          </a:xfrm>
          <a:prstGeom prst="rect">
            <a:avLst/>
          </a:prstGeom>
          <a:noFill/>
        </p:spPr>
        <p:txBody>
          <a:bodyPr wrap="square" rtlCol="0">
            <a:spAutoFit/>
          </a:bodyPr>
          <a:lstStyle/>
          <a:p>
            <a:r>
              <a:rPr lang="en-US" dirty="0">
                <a:latin typeface="Cambria" panose="02040503050406030204" pitchFamily="18" charset="0"/>
              </a:rPr>
              <a:t>Please reference the Elementary/Secondary Data collection calendar for prior year and current year dates to utilize when running any </a:t>
            </a:r>
            <a:r>
              <a:rPr lang="en-US" dirty="0" err="1">
                <a:latin typeface="Cambria" panose="02040503050406030204" pitchFamily="18" charset="0"/>
              </a:rPr>
              <a:t>Presnap</a:t>
            </a:r>
            <a:r>
              <a:rPr lang="en-US" dirty="0">
                <a:latin typeface="Cambria" panose="02040503050406030204" pitchFamily="18" charset="0"/>
              </a:rPr>
              <a:t> or Snapshot report. </a:t>
            </a:r>
          </a:p>
        </p:txBody>
      </p:sp>
      <p:sp>
        <p:nvSpPr>
          <p:cNvPr id="15" name="TextBox 4">
            <a:extLst>
              <a:ext uri="{FF2B5EF4-FFF2-40B4-BE49-F238E27FC236}">
                <a16:creationId xmlns:a16="http://schemas.microsoft.com/office/drawing/2014/main" id="{BEE3CC37-271C-44CC-8E2A-ECA99C8F6FF6}"/>
              </a:ext>
            </a:extLst>
          </p:cNvPr>
          <p:cNvSpPr txBox="1">
            <a:spLocks noGrp="1" noChangeArrowheads="1"/>
          </p:cNvSpPr>
          <p:nvPr>
            <p:ph type="title" idx="4294967295"/>
          </p:nvPr>
        </p:nvSpPr>
        <p:spPr bwMode="auto">
          <a:xfrm>
            <a:off x="508000" y="12192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400" b="1" i="0"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Cognos Snapshot Reports</a:t>
            </a:r>
          </a:p>
        </p:txBody>
      </p:sp>
      <p:sp>
        <p:nvSpPr>
          <p:cNvPr id="16" name="TextBox 15" descr="All presnapshot reports should be run and verified prior to the internal snapshot. The following snapshot reports reflect data that was included in the internal snapshot.&#10;&#10;The Enrollment Snapshot Subgroup Comparison report compares all subgroup data from previous year to current year based on the dates selected.&#10;The Duplicate Students Reported- Detail- With Other LEA report will display students who were reported by multiple LEAs.  This report can assist with troubleshooting students who may have been removed by the deduplication process.  &#10;The LEA will have to run, verify, and submit the Keystone Assessment Subgroup ACS for precodes.  Please be sure to select the correct internal snapshot date when running this ACS.&#10;&#10;&#10;Please reference the Elementary/Secondary Data collection calendar for prior year and current year dates to utilize when running any Presnap or Snapshot reports.&#10;&#10;">
            <a:extLst>
              <a:ext uri="{FF2B5EF4-FFF2-40B4-BE49-F238E27FC236}">
                <a16:creationId xmlns:a16="http://schemas.microsoft.com/office/drawing/2014/main" id="{EA2A74E8-155D-48D2-B61C-C3466D6284D9}"/>
              </a:ext>
            </a:extLst>
          </p:cNvPr>
          <p:cNvSpPr txBox="1"/>
          <p:nvPr/>
        </p:nvSpPr>
        <p:spPr>
          <a:xfrm>
            <a:off x="508000" y="1828800"/>
            <a:ext cx="7228730" cy="1938992"/>
          </a:xfrm>
          <a:prstGeom prst="rect">
            <a:avLst/>
          </a:prstGeom>
          <a:noFill/>
        </p:spPr>
        <p:txBody>
          <a:bodyPr wrap="square" rtlCol="0">
            <a:spAutoFit/>
          </a:bodyPr>
          <a:lstStyle/>
          <a:p>
            <a:br>
              <a:rPr lang="en-US" sz="2000" dirty="0">
                <a:latin typeface="Cambria" panose="02040503050406030204" pitchFamily="18" charset="0"/>
              </a:rPr>
            </a:br>
            <a:r>
              <a:rPr lang="en-US" sz="2000" dirty="0">
                <a:latin typeface="Cambria" panose="02040503050406030204" pitchFamily="18" charset="0"/>
              </a:rPr>
              <a:t>Enrollment Snapshot Subgroup Comparison Report</a:t>
            </a:r>
          </a:p>
          <a:p>
            <a:endParaRPr lang="en-US" sz="2000" dirty="0">
              <a:latin typeface="Cambria" panose="02040503050406030204" pitchFamily="18" charset="0"/>
            </a:endParaRPr>
          </a:p>
          <a:p>
            <a:r>
              <a:rPr lang="en-US" sz="2000" dirty="0">
                <a:latin typeface="Cambria" panose="02040503050406030204" pitchFamily="18" charset="0"/>
              </a:rPr>
              <a:t>Duplicate Students Reported - Details - With Other LEA</a:t>
            </a:r>
          </a:p>
          <a:p>
            <a:endParaRPr lang="en-US" sz="2000" dirty="0">
              <a:latin typeface="Cambria" panose="02040503050406030204" pitchFamily="18" charset="0"/>
            </a:endParaRPr>
          </a:p>
          <a:p>
            <a:r>
              <a:rPr lang="en-US" sz="2000" dirty="0">
                <a:latin typeface="Cambria" panose="02040503050406030204" pitchFamily="18" charset="0"/>
              </a:rPr>
              <a:t>Keystone Assessment Subgroup ACS – Reporting</a:t>
            </a:r>
          </a:p>
        </p:txBody>
      </p:sp>
    </p:spTree>
    <p:extLst>
      <p:ext uri="{BB962C8B-B14F-4D97-AF65-F5344CB8AC3E}">
        <p14:creationId xmlns:p14="http://schemas.microsoft.com/office/powerpoint/2010/main" val="696136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12</a:t>
            </a:fld>
            <a:endParaRPr lang="en-US" altLang="en-US" sz="1200" dirty="0">
              <a:latin typeface="Verdana" pitchFamily="34" charset="0"/>
              <a:ea typeface="Verdana" pitchFamily="34" charset="0"/>
              <a:cs typeface="Verdana" pitchFamily="34" charset="0"/>
            </a:endParaRPr>
          </a:p>
        </p:txBody>
      </p:sp>
      <p:sp>
        <p:nvSpPr>
          <p:cNvPr id="9" name="TextBox 4" descr="There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report federal accountability. Lastly, the PIMS webpage is listed. The PIMS calendar, Assessment How-To guide, and the PIMS Manuals can be downloaded from this website. &#10;"/>
          <p:cNvSpPr txBox="1">
            <a:spLocks noChangeArrowheads="1"/>
          </p:cNvSpPr>
          <p:nvPr/>
        </p:nvSpPr>
        <p:spPr bwMode="auto">
          <a:xfrm>
            <a:off x="584200" y="1380118"/>
            <a:ext cx="8178800" cy="3785652"/>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b="1" dirty="0">
                <a:latin typeface="Cambria" panose="02040503050406030204" pitchFamily="18" charset="0"/>
                <a:ea typeface="Verdana" panose="020B0604030504040204" pitchFamily="34" charset="0"/>
                <a:cs typeface="Verdana" panose="020B0604030504040204" pitchFamily="34" charset="0"/>
              </a:rPr>
              <a:t>Resources</a:t>
            </a: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Division of Assessment and Accountability: </a:t>
            </a:r>
            <a:r>
              <a:rPr lang="en-US" sz="2400" dirty="0">
                <a:latin typeface="Cambria" panose="02040503050406030204" pitchFamily="18" charset="0"/>
                <a:ea typeface="Verdana" panose="020B0604030504040204" pitchFamily="34" charset="0"/>
                <a:cs typeface="Verdana" panose="020B0604030504040204" pitchFamily="34" charset="0"/>
                <a:hlinkClick r:id="rId5"/>
              </a:rPr>
              <a:t>www.education.pa.gov/pas</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Future Ready PA Index:</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6"/>
              </a:rPr>
              <a:t>https://www.education.pa.gov/K-12/ESSA/FutureReady</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Pennsylvania Information Management System (PIMS):</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7"/>
              </a:rPr>
              <a:t>https://www.education.pa.gov/DataAndReporting/PIMS</a:t>
            </a: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endParaRPr lang="en-US" sz="2400" dirty="0">
              <a:latin typeface="Cambria" panose="02040503050406030204" pitchFamily="18" charset="0"/>
              <a:ea typeface="Verdana" panose="020B0604030504040204" pitchFamily="34" charset="0"/>
              <a:cs typeface="Verdana" panose="020B0604030504040204" pitchFamily="34" charset="0"/>
            </a:endParaRPr>
          </a:p>
        </p:txBody>
      </p:sp>
      <p:sp>
        <p:nvSpPr>
          <p:cNvPr id="7"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sp>
        <p:nvSpPr>
          <p:cNvPr id="2" name="Title 1">
            <a:extLst>
              <a:ext uri="{FF2B5EF4-FFF2-40B4-BE49-F238E27FC236}">
                <a16:creationId xmlns:a16="http://schemas.microsoft.com/office/drawing/2014/main" id="{3FC7F787-745E-4BC1-9EB3-6352D151FB4B}"/>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Resources</a:t>
            </a:r>
          </a:p>
        </p:txBody>
      </p:sp>
    </p:spTree>
    <p:extLst>
      <p:ext uri="{BB962C8B-B14F-4D97-AF65-F5344CB8AC3E}">
        <p14:creationId xmlns:p14="http://schemas.microsoft.com/office/powerpoint/2010/main" val="575614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5070" y="6085522"/>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4E04F7B-22A6-4C27-8E61-244F751AD276}" type="slidenum">
              <a:rPr lang="en-US" altLang="en-US" sz="1200" smtClean="0">
                <a:latin typeface="Verdana" pitchFamily="34" charset="0"/>
                <a:ea typeface="Verdana" pitchFamily="34" charset="0"/>
                <a:cs typeface="Verdana" pitchFamily="34" charset="0"/>
              </a:rPr>
              <a:pPr eaLnBrk="1" hangingPunct="1">
                <a:spcBef>
                  <a:spcPct val="0"/>
                </a:spcBef>
                <a:buFontTx/>
                <a:buNone/>
              </a:pPr>
              <a:t>13</a:t>
            </a:fld>
            <a:endParaRPr lang="en-US" altLang="en-US" sz="1200" dirty="0">
              <a:latin typeface="Verdana" pitchFamily="34" charset="0"/>
              <a:ea typeface="Verdana" pitchFamily="34" charset="0"/>
              <a:cs typeface="Verdana" pitchFamily="34" charset="0"/>
            </a:endParaRP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457200" y="1367135"/>
            <a:ext cx="82296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400" b="1" i="0"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Contact Information</a:t>
            </a:r>
          </a:p>
        </p:txBody>
      </p:sp>
      <p:graphicFrame>
        <p:nvGraphicFramePr>
          <p:cNvPr id="5" name="Diagram 4" descr="A list of contacts are provided if you have questions or need clarification. &#10;&#10;The Division of Assessment and Accountability can be reached at Ra-pas@pa.gov&#10;&#10;Please call 800-661-2423 to get assistance from the PIMS Application Support Desk.&#10;&#10;Lastly, the Office of Data Quality can be emailed at ra-DDQDataCollection@pa.gov&#10;&#10;Thank you for reviewing this webinar for Keystone Exams -Precodes. &#10;"/>
          <p:cNvGraphicFramePr/>
          <p:nvPr>
            <p:extLst>
              <p:ext uri="{D42A27DB-BD31-4B8C-83A1-F6EECF244321}">
                <p14:modId xmlns:p14="http://schemas.microsoft.com/office/powerpoint/2010/main" val="1812407483"/>
              </p:ext>
            </p:extLst>
          </p:nvPr>
        </p:nvGraphicFramePr>
        <p:xfrm>
          <a:off x="381000" y="1752600"/>
          <a:ext cx="8229600" cy="4140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spTree>
    <p:extLst>
      <p:ext uri="{BB962C8B-B14F-4D97-AF65-F5344CB8AC3E}">
        <p14:creationId xmlns:p14="http://schemas.microsoft.com/office/powerpoint/2010/main" val="2008688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Slide Number Placeholder 3"/>
          <p:cNvSpPr>
            <a:spLocks noGrp="1"/>
          </p:cNvSpPr>
          <p:nvPr>
            <p:ph type="sldNum" sz="quarter" idx="12"/>
          </p:nvPr>
        </p:nvSpPr>
        <p:spPr>
          <a:xfrm>
            <a:off x="8534400" y="6400801"/>
            <a:ext cx="4572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1734C62-C519-4237-B938-0B85043306A1}" type="slidenum">
              <a:rPr lang="en-US" altLang="en-US" sz="1200" smtClean="0">
                <a:latin typeface="Verdana" pitchFamily="34" charset="0"/>
                <a:ea typeface="Verdana" pitchFamily="34" charset="0"/>
                <a:cs typeface="Verdana" pitchFamily="34" charset="0"/>
              </a:rPr>
              <a:pPr eaLnBrk="1" hangingPunct="1">
                <a:spcBef>
                  <a:spcPct val="0"/>
                </a:spcBef>
                <a:buFontTx/>
                <a:buNone/>
              </a:pPr>
              <a:t>14</a:t>
            </a:fld>
            <a:endParaRPr lang="en-US" altLang="en-US" sz="1200" dirty="0">
              <a:latin typeface="Verdana" pitchFamily="34" charset="0"/>
              <a:ea typeface="Verdana" pitchFamily="34" charset="0"/>
              <a:cs typeface="Verdana" pitchFamily="34" charset="0"/>
            </a:endParaRPr>
          </a:p>
        </p:txBody>
      </p:sp>
      <p:sp>
        <p:nvSpPr>
          <p:cNvPr id="4101" name="TextBox 6"/>
          <p:cNvSpPr txBox="1">
            <a:spLocks noChangeArrowheads="1"/>
          </p:cNvSpPr>
          <p:nvPr/>
        </p:nvSpPr>
        <p:spPr bwMode="auto">
          <a:xfrm>
            <a:off x="476250" y="2430463"/>
            <a:ext cx="8229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dirty="0">
                <a:solidFill>
                  <a:srgbClr val="000000"/>
                </a:solidFill>
                <a:latin typeface="Cambria" panose="02040503050406030204" pitchFamily="18" charset="0"/>
                <a:ea typeface="Verdana" pitchFamily="34" charset="0"/>
                <a:cs typeface="Verdana" pitchFamily="34" charset="0"/>
              </a:rPr>
              <a:t>For more information on </a:t>
            </a:r>
            <a:r>
              <a:rPr lang="en-US" altLang="en-US" sz="2000" i="1" dirty="0">
                <a:solidFill>
                  <a:srgbClr val="000000"/>
                </a:solidFill>
                <a:latin typeface="Cambria" panose="02040503050406030204" pitchFamily="18" charset="0"/>
                <a:ea typeface="Verdana" pitchFamily="34" charset="0"/>
                <a:cs typeface="Verdana" pitchFamily="34" charset="0"/>
              </a:rPr>
              <a:t>K</a:t>
            </a:r>
            <a:r>
              <a:rPr lang="en-US" altLang="en-US" sz="2000" i="1" dirty="0">
                <a:latin typeface="Cambria" panose="02040503050406030204" pitchFamily="18" charset="0"/>
                <a:ea typeface="Verdana" pitchFamily="34" charset="0"/>
                <a:cs typeface="Verdana" pitchFamily="34" charset="0"/>
              </a:rPr>
              <a:t>eystone Exams-Reporting </a:t>
            </a:r>
            <a:r>
              <a:rPr lang="en-US" altLang="en-US" sz="2000" dirty="0">
                <a:solidFill>
                  <a:srgbClr val="000000"/>
                </a:solidFill>
                <a:latin typeface="Cambria" panose="02040503050406030204" pitchFamily="18" charset="0"/>
                <a:ea typeface="Verdana" pitchFamily="34" charset="0"/>
                <a:cs typeface="Verdana" pitchFamily="34" charset="0"/>
              </a:rPr>
              <a:t>please visit PDE’s website at </a:t>
            </a:r>
            <a:r>
              <a:rPr lang="en-US" altLang="en-US" sz="2000" u="sng" dirty="0">
                <a:solidFill>
                  <a:srgbClr val="0000FF"/>
                </a:solidFill>
                <a:latin typeface="Cambria" panose="02040503050406030204" pitchFamily="18" charset="0"/>
                <a:ea typeface="Verdana" pitchFamily="34" charset="0"/>
                <a:cs typeface="Verdana" pitchFamily="34" charset="0"/>
                <a:hlinkClick r:id="rId5"/>
              </a:rPr>
              <a:t>www.education.pa.gov</a:t>
            </a:r>
            <a:r>
              <a:rPr lang="en-US" altLang="en-US" sz="2000" dirty="0">
                <a:solidFill>
                  <a:srgbClr val="000000"/>
                </a:solidFill>
                <a:latin typeface="Cambria" panose="02040503050406030204" pitchFamily="18" charset="0"/>
                <a:ea typeface="Verdana" pitchFamily="34" charset="0"/>
                <a:cs typeface="Verdana" pitchFamily="34" charset="0"/>
              </a:rPr>
              <a:t>. </a:t>
            </a:r>
            <a:endParaRPr lang="en-US" altLang="en-US" sz="1800" dirty="0">
              <a:solidFill>
                <a:srgbClr val="000000"/>
              </a:solidFill>
              <a:latin typeface="Cambria" panose="02040503050406030204" pitchFamily="18" charset="0"/>
              <a:ea typeface="Verdana" pitchFamily="34" charset="0"/>
              <a:cs typeface="Verdana" pitchFamily="34" charset="0"/>
            </a:endParaRPr>
          </a:p>
        </p:txBody>
      </p:sp>
      <p:sp>
        <p:nvSpPr>
          <p:cNvPr id="4102" name="TextBox 9"/>
          <p:cNvSpPr txBox="1">
            <a:spLocks noChangeArrowheads="1"/>
          </p:cNvSpPr>
          <p:nvPr/>
        </p:nvSpPr>
        <p:spPr bwMode="auto">
          <a:xfrm>
            <a:off x="457200" y="4343400"/>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altLang="en-US" sz="1400" i="1" dirty="0">
              <a:solidFill>
                <a:srgbClr val="000000"/>
              </a:solidFill>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E6CD10C8-D368-4D0D-9C3B-0838720FD379}"/>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For more information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00800"/>
            <a:ext cx="3048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a:t>
            </a:fld>
            <a:endParaRPr lang="en-US" altLang="en-US" sz="1200" dirty="0">
              <a:latin typeface="Verdana" pitchFamily="34" charset="0"/>
              <a:ea typeface="Verdana" pitchFamily="34" charset="0"/>
              <a:cs typeface="Verdana" pitchFamily="34" charset="0"/>
            </a:endParaRPr>
          </a:p>
        </p:txBody>
      </p:sp>
      <p:graphicFrame>
        <p:nvGraphicFramePr>
          <p:cNvPr id="2" name="Diagram 1" descr="Who submits data to PIMS? &#10;Any entity that teaches a Keystone-related course, must assess the student in Algebra, Biology and/or Literature with an end-of-course Keystone exam(s). Keystone courses are designated by the LEA. Designating a course as a Keystone course is a local decision and not mandated by PDE. LEAs should look at the content standards for a Keystone course before designating the course to ensure that students have the requisite knowledge to demonstrate proficiency in the Keystone Exam(s). Students taking the Keystone Exam must be uploaded to PIMS on the student and enrollment templates.  Their enrollment must be inclusive of the internal snapshot date to be included in the data sent to the testing vendor."/>
          <p:cNvGraphicFramePr/>
          <p:nvPr>
            <p:extLst>
              <p:ext uri="{D42A27DB-BD31-4B8C-83A1-F6EECF244321}">
                <p14:modId xmlns:p14="http://schemas.microsoft.com/office/powerpoint/2010/main" val="881581540"/>
              </p:ext>
            </p:extLst>
          </p:nvPr>
        </p:nvGraphicFramePr>
        <p:xfrm>
          <a:off x="457200" y="1396999"/>
          <a:ext cx="8248650" cy="445452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txBox="1">
            <a:spLocks noGrp="1"/>
          </p:cNvSpPr>
          <p:nvPr>
            <p:ph type="title" idx="4294967295"/>
          </p:nvPr>
        </p:nvSpPr>
        <p:spPr>
          <a:xfrm>
            <a:off x="457200" y="1595735"/>
            <a:ext cx="82296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400" b="1" strike="noStrike" kern="1200" cap="none" spc="0" normalizeH="0" baseline="0" noProof="0" dirty="0">
                <a:ln>
                  <a:noFill/>
                </a:ln>
                <a:solidFill>
                  <a:schemeClr val="tx1"/>
                </a:solidFill>
                <a:effectLst/>
                <a:uLnTx/>
                <a:uFillTx/>
                <a:latin typeface="Cambria" panose="02040503050406030204" pitchFamily="18" charset="0"/>
                <a:ea typeface="+mn-ea"/>
                <a:cs typeface="+mn-cs"/>
              </a:rPr>
              <a:t>Who Submits Data to PIMS?</a:t>
            </a:r>
          </a:p>
        </p:txBody>
      </p:sp>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sp>
        <p:nvSpPr>
          <p:cNvPr id="9" name="Rounded Rectangular Callout 3">
            <a:extLst>
              <a:ext uri="{FF2B5EF4-FFF2-40B4-BE49-F238E27FC236}">
                <a16:creationId xmlns:a16="http://schemas.microsoft.com/office/drawing/2014/main" id="{B43065D1-87DA-4B6B-AB2D-7669DDF040C5}"/>
              </a:ext>
            </a:extLst>
          </p:cNvPr>
          <p:cNvSpPr/>
          <p:nvPr/>
        </p:nvSpPr>
        <p:spPr>
          <a:xfrm rot="10800000">
            <a:off x="381001" y="4806022"/>
            <a:ext cx="3457575" cy="1594777"/>
          </a:xfrm>
          <a:prstGeom prst="wedgeRoundRectCallout">
            <a:avLst>
              <a:gd name="adj1" fmla="val 9488"/>
              <a:gd name="adj2" fmla="val 62501"/>
              <a:gd name="adj3" fmla="val 16667"/>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802017C-53DD-47A6-85AF-2A57AB709364}"/>
              </a:ext>
            </a:extLst>
          </p:cNvPr>
          <p:cNvSpPr/>
          <p:nvPr/>
        </p:nvSpPr>
        <p:spPr>
          <a:xfrm>
            <a:off x="519113" y="4803892"/>
            <a:ext cx="3181350" cy="1384995"/>
          </a:xfrm>
          <a:prstGeom prst="rect">
            <a:avLst/>
          </a:prstGeom>
        </p:spPr>
        <p:txBody>
          <a:bodyPr wrap="square">
            <a:spAutoFit/>
          </a:bodyPr>
          <a:lstStyle/>
          <a:p>
            <a:pPr algn="ctr"/>
            <a:r>
              <a:rPr lang="en-US" sz="1200" dirty="0"/>
              <a:t>School Districts, Charter Schools, Intermediate Units (IU), Career and Technical Centers (CTC), Private Residential Rehabilitation Institutions (PRRI), Approved Private Schools (APS), State Juvenile and Corrections Institutions (SJCI). </a:t>
            </a:r>
          </a:p>
        </p:txBody>
      </p:sp>
    </p:spTree>
    <p:extLst>
      <p:ext uri="{BB962C8B-B14F-4D97-AF65-F5344CB8AC3E}">
        <p14:creationId xmlns:p14="http://schemas.microsoft.com/office/powerpoint/2010/main" val="3520728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p:cNvSpPr>
            <a:spLocks noGrp="1"/>
          </p:cNvSpPr>
          <p:nvPr>
            <p:ph type="sldNum" sz="quarter" idx="12"/>
          </p:nvPr>
        </p:nvSpPr>
        <p:spPr>
          <a:xfrm>
            <a:off x="8639500" y="6356350"/>
            <a:ext cx="352099" cy="3492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3</a:t>
            </a:fld>
            <a:endParaRPr lang="en-US" altLang="en-US" sz="1200" dirty="0">
              <a:latin typeface="Verdana" pitchFamily="34" charset="0"/>
              <a:ea typeface="Verdana" pitchFamily="34" charset="0"/>
              <a:cs typeface="Verdana" pitchFamily="34" charset="0"/>
            </a:endParaRPr>
          </a:p>
        </p:txBody>
      </p:sp>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60198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37278"/>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descr="There are two templates (Student and School Enrollment) that need to be updated and uploaded in Collection Window 6 to make sure that the data passes the Data Quality Engine Rules. In order to submit the correct data, PIMS Administrators must first identify the students who are taking the Keystone Exams and upload them for this internal snapshot. &#10;&#10;These students should be coded with valid value of ‘Y’, ‘N’ or ‘O’ for the specific Keystone testing window., Field 214 is utilized for Winter Keystone assessments, Field 215 is utilized for Spring Keystone assessments, and Field 216 is utilized for Summer Keystone assessments. These fields are used to send data to the testing vendor so that LEAs can set up test sessions and receive precode labels.  &#10;&#10;It’s important that PIMS Administrators verify that data has been successfully uploaded by running the pre-snapshot verification reports. &#10;&#10;Final data must be uploaded by noon on the deadline on the Elementary and Secondary Data Collection Calendar listed on the PIMS website. Please note that data cannot be corrected after the internal snapshot deadline. &#10;&#10;&#10;"/>
          <p:cNvGrpSpPr/>
          <p:nvPr/>
        </p:nvGrpSpPr>
        <p:grpSpPr>
          <a:xfrm>
            <a:off x="457200" y="1447069"/>
            <a:ext cx="8229599" cy="4825535"/>
            <a:chOff x="457200" y="1341567"/>
            <a:chExt cx="8229599" cy="5211634"/>
          </a:xfrm>
        </p:grpSpPr>
        <p:sp>
          <p:nvSpPr>
            <p:cNvPr id="5" name="Freeform 4"/>
            <p:cNvSpPr/>
            <p:nvPr/>
          </p:nvSpPr>
          <p:spPr>
            <a:xfrm>
              <a:off x="457200" y="1341567"/>
              <a:ext cx="1371600" cy="1959666"/>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Collection Window 6</a:t>
              </a:r>
            </a:p>
          </p:txBody>
        </p:sp>
        <p:sp>
          <p:nvSpPr>
            <p:cNvPr id="6" name="Freeform 5"/>
            <p:cNvSpPr/>
            <p:nvPr/>
          </p:nvSpPr>
          <p:spPr>
            <a:xfrm>
              <a:off x="2133599" y="1341567"/>
              <a:ext cx="6477000" cy="1395315"/>
            </a:xfrm>
            <a:custGeom>
              <a:avLst/>
              <a:gdLst>
                <a:gd name="connsiteX0" fmla="*/ 214964 w 1289759"/>
                <a:gd name="connsiteY0" fmla="*/ 0 h 7034794"/>
                <a:gd name="connsiteX1" fmla="*/ 1074795 w 1289759"/>
                <a:gd name="connsiteY1" fmla="*/ 0 h 7034794"/>
                <a:gd name="connsiteX2" fmla="*/ 1289759 w 1289759"/>
                <a:gd name="connsiteY2" fmla="*/ 214964 h 7034794"/>
                <a:gd name="connsiteX3" fmla="*/ 1289759 w 1289759"/>
                <a:gd name="connsiteY3" fmla="*/ 7034794 h 7034794"/>
                <a:gd name="connsiteX4" fmla="*/ 1289759 w 1289759"/>
                <a:gd name="connsiteY4" fmla="*/ 7034794 h 7034794"/>
                <a:gd name="connsiteX5" fmla="*/ 0 w 1289759"/>
                <a:gd name="connsiteY5" fmla="*/ 7034794 h 7034794"/>
                <a:gd name="connsiteX6" fmla="*/ 0 w 1289759"/>
                <a:gd name="connsiteY6" fmla="*/ 7034794 h 7034794"/>
                <a:gd name="connsiteX7" fmla="*/ 0 w 1289759"/>
                <a:gd name="connsiteY7" fmla="*/ 214964 h 7034794"/>
                <a:gd name="connsiteX8" fmla="*/ 214964 w 1289759"/>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759" h="7034794">
                  <a:moveTo>
                    <a:pt x="1289759" y="1172490"/>
                  </a:moveTo>
                  <a:lnTo>
                    <a:pt x="1289759" y="5862304"/>
                  </a:lnTo>
                  <a:cubicBezTo>
                    <a:pt x="1289759" y="6509849"/>
                    <a:pt x="1272114" y="7034791"/>
                    <a:pt x="1250347" y="7034791"/>
                  </a:cubicBezTo>
                  <a:lnTo>
                    <a:pt x="0" y="7034791"/>
                  </a:lnTo>
                  <a:lnTo>
                    <a:pt x="0" y="7034791"/>
                  </a:lnTo>
                  <a:lnTo>
                    <a:pt x="0" y="3"/>
                  </a:lnTo>
                  <a:lnTo>
                    <a:pt x="0" y="3"/>
                  </a:lnTo>
                  <a:lnTo>
                    <a:pt x="1250347" y="3"/>
                  </a:lnTo>
                  <a:cubicBezTo>
                    <a:pt x="1272114" y="3"/>
                    <a:pt x="1289759" y="524945"/>
                    <a:pt x="1289759" y="1172490"/>
                  </a:cubicBez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1" tIns="75661" rIns="75661" bIns="75662" numCol="1" spcCol="1270" anchor="ctr" anchorCtr="0">
              <a:noAutofit/>
            </a:bodyPr>
            <a:lstStyle/>
            <a:p>
              <a:pPr marL="228600" lvl="1" indent="-228600" defTabSz="889000">
                <a:lnSpc>
                  <a:spcPct val="90000"/>
                </a:lnSpc>
                <a:spcAft>
                  <a:spcPct val="15000"/>
                </a:spcAft>
                <a:buChar char="••"/>
              </a:pPr>
              <a:r>
                <a:rPr lang="en-US" sz="2000" kern="1200" dirty="0">
                  <a:latin typeface="Cambria" panose="02040503050406030204" pitchFamily="18" charset="0"/>
                </a:rPr>
                <a:t>Upload students in grades 3-12 </a:t>
              </a:r>
            </a:p>
            <a:p>
              <a:pPr marL="228600" lvl="1" indent="-228600" defTabSz="889000">
                <a:lnSpc>
                  <a:spcPct val="90000"/>
                </a:lnSpc>
                <a:spcAft>
                  <a:spcPct val="15000"/>
                </a:spcAft>
                <a:buChar char="••"/>
              </a:pPr>
              <a:r>
                <a:rPr lang="en-US" sz="2000" dirty="0">
                  <a:latin typeface="Cambria" panose="02040503050406030204" pitchFamily="18" charset="0"/>
                </a:rPr>
                <a:t>Update templates for Student and School Enrollment</a:t>
              </a:r>
              <a:endParaRPr lang="en-US" sz="2000" kern="1200" dirty="0">
                <a:latin typeface="Cambria" panose="02040503050406030204" pitchFamily="18" charset="0"/>
              </a:endParaRPr>
            </a:p>
          </p:txBody>
        </p:sp>
        <p:sp>
          <p:nvSpPr>
            <p:cNvPr id="7" name="Freeform 6"/>
            <p:cNvSpPr/>
            <p:nvPr/>
          </p:nvSpPr>
          <p:spPr>
            <a:xfrm>
              <a:off x="457200" y="2971800"/>
              <a:ext cx="1371600" cy="19812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5625132"/>
                <a:satOff val="-8440"/>
                <a:lumOff val="-1373"/>
                <a:alphaOff val="0"/>
              </a:schemeClr>
            </a:lnRef>
            <a:fillRef idx="1">
              <a:schemeClr val="accent3">
                <a:hueOff val="5625132"/>
                <a:satOff val="-8440"/>
                <a:lumOff val="-1373"/>
                <a:alphaOff val="0"/>
              </a:schemeClr>
            </a:fillRef>
            <a:effectRef idx="0">
              <a:schemeClr val="accent3">
                <a:hueOff val="5625132"/>
                <a:satOff val="-8440"/>
                <a:lumOff val="-1373"/>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Update and pass DQE checks</a:t>
              </a:r>
            </a:p>
          </p:txBody>
        </p:sp>
        <p:sp>
          <p:nvSpPr>
            <p:cNvPr id="9" name="Freeform 8"/>
            <p:cNvSpPr/>
            <p:nvPr/>
          </p:nvSpPr>
          <p:spPr>
            <a:xfrm>
              <a:off x="2133599" y="2822274"/>
              <a:ext cx="6476999" cy="1544841"/>
            </a:xfrm>
            <a:custGeom>
              <a:avLst/>
              <a:gdLst>
                <a:gd name="connsiteX0" fmla="*/ 204745 w 1228446"/>
                <a:gd name="connsiteY0" fmla="*/ 0 h 7034794"/>
                <a:gd name="connsiteX1" fmla="*/ 1023701 w 1228446"/>
                <a:gd name="connsiteY1" fmla="*/ 0 h 7034794"/>
                <a:gd name="connsiteX2" fmla="*/ 1228446 w 1228446"/>
                <a:gd name="connsiteY2" fmla="*/ 204745 h 7034794"/>
                <a:gd name="connsiteX3" fmla="*/ 1228446 w 1228446"/>
                <a:gd name="connsiteY3" fmla="*/ 7034794 h 7034794"/>
                <a:gd name="connsiteX4" fmla="*/ 1228446 w 1228446"/>
                <a:gd name="connsiteY4" fmla="*/ 7034794 h 7034794"/>
                <a:gd name="connsiteX5" fmla="*/ 0 w 1228446"/>
                <a:gd name="connsiteY5" fmla="*/ 7034794 h 7034794"/>
                <a:gd name="connsiteX6" fmla="*/ 0 w 1228446"/>
                <a:gd name="connsiteY6" fmla="*/ 7034794 h 7034794"/>
                <a:gd name="connsiteX7" fmla="*/ 0 w 1228446"/>
                <a:gd name="connsiteY7" fmla="*/ 204745 h 7034794"/>
                <a:gd name="connsiteX8" fmla="*/ 204745 w 1228446"/>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8446" h="7034794">
                  <a:moveTo>
                    <a:pt x="1228446" y="1172490"/>
                  </a:moveTo>
                  <a:lnTo>
                    <a:pt x="1228446" y="5862304"/>
                  </a:lnTo>
                  <a:cubicBezTo>
                    <a:pt x="1228446" y="6509853"/>
                    <a:pt x="1212439" y="7034791"/>
                    <a:pt x="1192693" y="7034791"/>
                  </a:cubicBezTo>
                  <a:lnTo>
                    <a:pt x="0" y="7034791"/>
                  </a:lnTo>
                  <a:lnTo>
                    <a:pt x="0" y="7034791"/>
                  </a:lnTo>
                  <a:lnTo>
                    <a:pt x="0" y="3"/>
                  </a:lnTo>
                  <a:lnTo>
                    <a:pt x="0" y="3"/>
                  </a:lnTo>
                  <a:lnTo>
                    <a:pt x="1192693" y="3"/>
                  </a:lnTo>
                  <a:cubicBezTo>
                    <a:pt x="1212439" y="3"/>
                    <a:pt x="1228446" y="524941"/>
                    <a:pt x="1228446" y="1172490"/>
                  </a:cubicBezTo>
                  <a:close/>
                </a:path>
              </a:pathLst>
            </a:custGeom>
          </p:spPr>
          <p:style>
            <a:lnRef idx="2">
              <a:schemeClr val="accent3">
                <a:hueOff val="5625132"/>
                <a:satOff val="-8440"/>
                <a:lumOff val="-1373"/>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2668" rIns="72668" bIns="72668"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Cambria" panose="02040503050406030204" pitchFamily="18" charset="0"/>
                </a:rPr>
                <a:t>Ensure that data passes the Data Quality Engine (DQE) checks.</a:t>
              </a:r>
            </a:p>
          </p:txBody>
        </p:sp>
        <p:sp>
          <p:nvSpPr>
            <p:cNvPr id="11" name="Freeform 10"/>
            <p:cNvSpPr/>
            <p:nvPr/>
          </p:nvSpPr>
          <p:spPr>
            <a:xfrm>
              <a:off x="457200" y="4495801"/>
              <a:ext cx="1371600" cy="20574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11250264"/>
                <a:satOff val="-16880"/>
                <a:lumOff val="-2745"/>
                <a:alphaOff val="0"/>
              </a:schemeClr>
            </a:lnRef>
            <a:fillRef idx="1">
              <a:schemeClr val="accent3">
                <a:hueOff val="11250264"/>
                <a:satOff val="-16880"/>
                <a:lumOff val="-2745"/>
                <a:alphaOff val="0"/>
              </a:schemeClr>
            </a:fillRef>
            <a:effectRef idx="0">
              <a:schemeClr val="accent3">
                <a:hueOff val="11250264"/>
                <a:satOff val="-16880"/>
                <a:lumOff val="-2745"/>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Aft>
                  <a:spcPct val="35000"/>
                </a:spcAft>
              </a:pPr>
              <a:r>
                <a:rPr lang="en-US" b="1" dirty="0">
                  <a:solidFill>
                    <a:schemeClr val="bg1"/>
                  </a:solidFill>
                  <a:latin typeface="Cambria" panose="02040503050406030204" pitchFamily="18" charset="0"/>
                </a:rPr>
                <a:t>Run reports and upload </a:t>
              </a:r>
              <a:r>
                <a:rPr lang="en-US" b="1" kern="1200" dirty="0">
                  <a:solidFill>
                    <a:schemeClr val="bg1"/>
                  </a:solidFill>
                  <a:latin typeface="Cambria" panose="02040503050406030204" pitchFamily="18" charset="0"/>
                </a:rPr>
                <a:t>to PIMS</a:t>
              </a:r>
            </a:p>
          </p:txBody>
        </p:sp>
        <p:sp>
          <p:nvSpPr>
            <p:cNvPr id="12" name="Freeform 11"/>
            <p:cNvSpPr/>
            <p:nvPr/>
          </p:nvSpPr>
          <p:spPr>
            <a:xfrm>
              <a:off x="2162500" y="4452507"/>
              <a:ext cx="6524299" cy="1827662"/>
            </a:xfrm>
            <a:custGeom>
              <a:avLst/>
              <a:gdLst>
                <a:gd name="connsiteX0" fmla="*/ 211658 w 1269920"/>
                <a:gd name="connsiteY0" fmla="*/ 0 h 7034794"/>
                <a:gd name="connsiteX1" fmla="*/ 1058262 w 1269920"/>
                <a:gd name="connsiteY1" fmla="*/ 0 h 7034794"/>
                <a:gd name="connsiteX2" fmla="*/ 1269920 w 1269920"/>
                <a:gd name="connsiteY2" fmla="*/ 211658 h 7034794"/>
                <a:gd name="connsiteX3" fmla="*/ 1269920 w 1269920"/>
                <a:gd name="connsiteY3" fmla="*/ 7034794 h 7034794"/>
                <a:gd name="connsiteX4" fmla="*/ 1269920 w 1269920"/>
                <a:gd name="connsiteY4" fmla="*/ 7034794 h 7034794"/>
                <a:gd name="connsiteX5" fmla="*/ 0 w 1269920"/>
                <a:gd name="connsiteY5" fmla="*/ 7034794 h 7034794"/>
                <a:gd name="connsiteX6" fmla="*/ 0 w 1269920"/>
                <a:gd name="connsiteY6" fmla="*/ 7034794 h 7034794"/>
                <a:gd name="connsiteX7" fmla="*/ 0 w 1269920"/>
                <a:gd name="connsiteY7" fmla="*/ 211658 h 7034794"/>
                <a:gd name="connsiteX8" fmla="*/ 211658 w 1269920"/>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69920" h="7034794">
                  <a:moveTo>
                    <a:pt x="1269920" y="1172493"/>
                  </a:moveTo>
                  <a:lnTo>
                    <a:pt x="1269920" y="5862301"/>
                  </a:lnTo>
                  <a:cubicBezTo>
                    <a:pt x="1269920" y="6509847"/>
                    <a:pt x="1252813" y="7034791"/>
                    <a:pt x="1231712" y="7034791"/>
                  </a:cubicBezTo>
                  <a:lnTo>
                    <a:pt x="0" y="7034791"/>
                  </a:lnTo>
                  <a:lnTo>
                    <a:pt x="0" y="7034791"/>
                  </a:lnTo>
                  <a:lnTo>
                    <a:pt x="0" y="3"/>
                  </a:lnTo>
                  <a:lnTo>
                    <a:pt x="0" y="3"/>
                  </a:lnTo>
                  <a:lnTo>
                    <a:pt x="1231712" y="3"/>
                  </a:lnTo>
                  <a:cubicBezTo>
                    <a:pt x="1252813" y="3"/>
                    <a:pt x="1269920" y="524947"/>
                    <a:pt x="1269920" y="1172493"/>
                  </a:cubicBezTo>
                  <a:close/>
                </a:path>
              </a:pathLst>
            </a:custGeom>
          </p:spPr>
          <p:style>
            <a:lnRef idx="2">
              <a:schemeClr val="accent3">
                <a:hueOff val="11250264"/>
                <a:satOff val="-16880"/>
                <a:lumOff val="-274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4692" rIns="74692" bIns="74692" numCol="1" spcCol="1270" anchor="ctr" anchorCtr="0">
              <a:noAutofit/>
            </a:bodyPr>
            <a:lstStyle/>
            <a:p>
              <a:pPr marL="228600" lvl="1" indent="-228600" defTabSz="889000">
                <a:lnSpc>
                  <a:spcPct val="90000"/>
                </a:lnSpc>
                <a:spcAft>
                  <a:spcPct val="15000"/>
                </a:spcAft>
                <a:buFontTx/>
                <a:buChar char="••"/>
              </a:pPr>
              <a:r>
                <a:rPr lang="en-US" sz="2000" dirty="0">
                  <a:latin typeface="Cambria" panose="02040503050406030204" pitchFamily="18" charset="0"/>
                </a:rPr>
                <a:t>Verify successful data submission by running the pre-snapshot verification reports. </a:t>
              </a:r>
            </a:p>
            <a:p>
              <a:pPr marL="228600" lvl="1" indent="-228600" defTabSz="889000">
                <a:lnSpc>
                  <a:spcPct val="90000"/>
                </a:lnSpc>
                <a:spcAft>
                  <a:spcPct val="15000"/>
                </a:spcAft>
                <a:buChar char="••"/>
              </a:pPr>
              <a:r>
                <a:rPr lang="en-US" sz="2000" kern="1200" dirty="0">
                  <a:latin typeface="Cambria" panose="02040503050406030204" pitchFamily="18" charset="0"/>
                </a:rPr>
                <a:t>Upload data </a:t>
              </a:r>
              <a:r>
                <a:rPr lang="en-US" sz="2000" u="sng" dirty="0">
                  <a:solidFill>
                    <a:srgbClr val="FF0000"/>
                  </a:solidFill>
                  <a:latin typeface="Cambria" panose="02040503050406030204" pitchFamily="18" charset="0"/>
                </a:rPr>
                <a:t>without errors</a:t>
              </a:r>
              <a:r>
                <a:rPr lang="en-US" sz="2000" dirty="0">
                  <a:solidFill>
                    <a:srgbClr val="FF0000"/>
                  </a:solidFill>
                  <a:latin typeface="Cambria" panose="02040503050406030204" pitchFamily="18" charset="0"/>
                </a:rPr>
                <a:t> </a:t>
              </a:r>
              <a:r>
                <a:rPr lang="en-US" sz="2000" kern="1200" dirty="0">
                  <a:solidFill>
                    <a:srgbClr val="FF0000"/>
                  </a:solidFill>
                  <a:latin typeface="Cambria" panose="02040503050406030204" pitchFamily="18" charset="0"/>
                </a:rPr>
                <a:t> </a:t>
              </a:r>
              <a:r>
                <a:rPr lang="en-US" sz="2000" kern="1200" dirty="0">
                  <a:latin typeface="Cambria" panose="02040503050406030204" pitchFamily="18" charset="0"/>
                </a:rPr>
                <a:t>to PIMS Production by </a:t>
              </a:r>
              <a:r>
                <a:rPr lang="en-US" sz="2000" dirty="0">
                  <a:latin typeface="Cambria" panose="02040503050406030204" pitchFamily="18" charset="0"/>
                </a:rPr>
                <a:t>12:00 p.m. (noon) on the internal snapshot date. </a:t>
              </a:r>
            </a:p>
            <a:p>
              <a:pPr marL="228600" lvl="1" indent="-228600" defTabSz="889000">
                <a:lnSpc>
                  <a:spcPct val="90000"/>
                </a:lnSpc>
                <a:spcAft>
                  <a:spcPct val="15000"/>
                </a:spcAft>
                <a:buChar char="••"/>
              </a:pPr>
              <a:r>
                <a:rPr lang="en-US" sz="2000" dirty="0">
                  <a:latin typeface="Cambria" panose="02040503050406030204" pitchFamily="18" charset="0"/>
                </a:rPr>
                <a:t>There will be no extensions. </a:t>
              </a:r>
            </a:p>
          </p:txBody>
        </p:sp>
      </p:gr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sp>
        <p:nvSpPr>
          <p:cNvPr id="2" name="Title 1">
            <a:extLst>
              <a:ext uri="{FF2B5EF4-FFF2-40B4-BE49-F238E27FC236}">
                <a16:creationId xmlns:a16="http://schemas.microsoft.com/office/drawing/2014/main" id="{A849CCCF-907C-4014-BCC2-6776C953981A}"/>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Data Flow</a:t>
            </a:r>
          </a:p>
        </p:txBody>
      </p:sp>
    </p:spTree>
    <p:extLst>
      <p:ext uri="{BB962C8B-B14F-4D97-AF65-F5344CB8AC3E}">
        <p14:creationId xmlns:p14="http://schemas.microsoft.com/office/powerpoint/2010/main" val="3616400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Cambria" panose="02040503050406030204" pitchFamily="18" charset="0"/>
                <a:ea typeface="Verdana" pitchFamily="34" charset="0"/>
                <a:cs typeface="Verdana" pitchFamily="34" charset="0"/>
              </a:rPr>
              <a:pPr eaLnBrk="1" hangingPunct="1">
                <a:spcBef>
                  <a:spcPct val="0"/>
                </a:spcBef>
                <a:buFontTx/>
                <a:buNone/>
              </a:pPr>
              <a:t>4</a:t>
            </a:fld>
            <a:endParaRPr lang="en-US" altLang="en-US" sz="1200" dirty="0">
              <a:latin typeface="Cambria" panose="02040503050406030204" pitchFamily="18" charset="0"/>
              <a:ea typeface="Verdana" pitchFamily="34" charset="0"/>
              <a:cs typeface="Verdana" pitchFamily="34" charset="0"/>
            </a:endParaRPr>
          </a:p>
        </p:txBody>
      </p:sp>
      <p:graphicFrame>
        <p:nvGraphicFramePr>
          <p:cNvPr id="25" name="Content Placeholder 3" descr="This is an overview of the PIMS process for the internal snapshot. The deadline for the Precode for Keystone Exams is noon on the internal snapshot date.  All internal snapshot dates are listed in the Elementary and Secondary Data Collection calendar located on the PIMS website.  In the first of three blocks, the graphic begins with PDE sending communication to LEAs reminding them of the internal snapshots. Next, LEAs upload the student and school enrollment templates to PIMS.  The LEAs then run the pre-snapshot reports to verify accuracy of the data submitted.  Since there is no correction window, this should all occur BEFORE the internal snapshot date. After the deadline, PIMS locks down temporarily to take the internal snapshot and generate the data file that will be sent to the testing vendor. Once PIMS re-opens, LEAs can run their snapshot reports and Accuracy Certification Statement.&#10;"/>
          <p:cNvGraphicFramePr>
            <a:graphicFrameLocks/>
          </p:cNvGraphicFramePr>
          <p:nvPr>
            <p:extLst>
              <p:ext uri="{D42A27DB-BD31-4B8C-83A1-F6EECF244321}">
                <p14:modId xmlns:p14="http://schemas.microsoft.com/office/powerpoint/2010/main" val="1039228220"/>
              </p:ext>
            </p:extLst>
          </p:nvPr>
        </p:nvGraphicFramePr>
        <p:xfrm>
          <a:off x="457200" y="2408367"/>
          <a:ext cx="7192617" cy="37177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15367" name="Straight Connector 25">
            <a:extLst>
              <a:ext uri="{C183D7F6-B498-43B3-948B-1728B52AA6E4}">
                <adec:decorative xmlns:adec="http://schemas.microsoft.com/office/drawing/2017/decorative" val="1"/>
              </a:ext>
            </a:extLst>
          </p:cNvPr>
          <p:cNvCxnSpPr>
            <a:cxnSpLocks noChangeShapeType="1"/>
          </p:cNvCxnSpPr>
          <p:nvPr/>
        </p:nvCxnSpPr>
        <p:spPr bwMode="auto">
          <a:xfrm>
            <a:off x="5410200" y="1543110"/>
            <a:ext cx="0" cy="5010090"/>
          </a:xfrm>
          <a:prstGeom prst="line">
            <a:avLst/>
          </a:prstGeom>
          <a:noFill/>
          <a:ln w="73025" algn="ctr">
            <a:solidFill>
              <a:srgbClr val="FF0000"/>
            </a:solidFill>
            <a:round/>
            <a:headEnd type="diamond" w="med" len="med"/>
            <a:tailEnd type="diamond" w="med" len="med"/>
          </a:ln>
          <a:extLst>
            <a:ext uri="{909E8E84-426E-40DD-AFC4-6F175D3DCCD1}">
              <a14:hiddenFill xmlns:a14="http://schemas.microsoft.com/office/drawing/2010/main">
                <a:noFill/>
              </a14:hiddenFill>
            </a:ext>
          </a:extLst>
        </p:spPr>
      </p:cxnSp>
      <p:sp>
        <p:nvSpPr>
          <p:cNvPr id="15368" name="TextBox 26"/>
          <p:cNvSpPr txBox="1">
            <a:spLocks noChangeArrowheads="1"/>
          </p:cNvSpPr>
          <p:nvPr/>
        </p:nvSpPr>
        <p:spPr bwMode="auto">
          <a:xfrm>
            <a:off x="5571517" y="1676400"/>
            <a:ext cx="20574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800" b="1" dirty="0">
                <a:solidFill>
                  <a:srgbClr val="FF0000"/>
                </a:solidFill>
                <a:latin typeface="Cambria" panose="02040503050406030204" pitchFamily="18" charset="0"/>
              </a:rPr>
              <a:t>PIMS Locked Down after </a:t>
            </a:r>
          </a:p>
          <a:p>
            <a:pPr algn="ctr" eaLnBrk="1" hangingPunct="1">
              <a:spcBef>
                <a:spcPct val="0"/>
              </a:spcBef>
              <a:buFontTx/>
              <a:buNone/>
            </a:pPr>
            <a:r>
              <a:rPr lang="en-US" altLang="en-US" sz="1800" b="1" dirty="0">
                <a:solidFill>
                  <a:srgbClr val="FF0000"/>
                </a:solidFill>
                <a:latin typeface="Cambria" panose="02040503050406030204" pitchFamily="18" charset="0"/>
              </a:rPr>
              <a:t>12:00 p.m. on internal snapshot date</a:t>
            </a:r>
          </a:p>
        </p:txBody>
      </p:sp>
      <p:sp>
        <p:nvSpPr>
          <p:cNvPr id="28" name="Right Arrow 27"/>
          <p:cNvSpPr/>
          <p:nvPr/>
        </p:nvSpPr>
        <p:spPr>
          <a:xfrm>
            <a:off x="762000" y="1210488"/>
            <a:ext cx="4423419" cy="1532712"/>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r>
              <a:rPr lang="en-US" b="1" kern="0" dirty="0">
                <a:solidFill>
                  <a:prstClr val="white"/>
                </a:solidFill>
                <a:latin typeface="Cambria" panose="02040503050406030204" pitchFamily="18" charset="0"/>
              </a:rPr>
              <a:t>LEAs submit accurate data by 12:00 p.m. in Collection window 6 </a:t>
            </a:r>
          </a:p>
          <a:p>
            <a:pPr algn="ctr" fontAlgn="auto">
              <a:spcBef>
                <a:spcPts val="0"/>
              </a:spcBef>
              <a:spcAft>
                <a:spcPts val="0"/>
              </a:spcAft>
              <a:defRPr/>
            </a:pPr>
            <a:r>
              <a:rPr lang="en-US" b="1" kern="0" dirty="0">
                <a:solidFill>
                  <a:prstClr val="white"/>
                </a:solidFill>
                <a:latin typeface="Cambria" panose="02040503050406030204" pitchFamily="18" charset="0"/>
              </a:rPr>
              <a:t>on internal snapshot date </a:t>
            </a:r>
          </a:p>
        </p:txBody>
      </p:sp>
      <p:cxnSp>
        <p:nvCxnSpPr>
          <p:cNvPr id="15370" name="Straight Connector 28">
            <a:extLst>
              <a:ext uri="{C183D7F6-B498-43B3-948B-1728B52AA6E4}">
                <adec:decorative xmlns:adec="http://schemas.microsoft.com/office/drawing/2017/decorative" val="1"/>
              </a:ext>
            </a:extLst>
          </p:cNvPr>
          <p:cNvCxnSpPr>
            <a:cxnSpLocks noChangeShapeType="1"/>
          </p:cNvCxnSpPr>
          <p:nvPr/>
        </p:nvCxnSpPr>
        <p:spPr bwMode="auto">
          <a:xfrm>
            <a:off x="7848600" y="2061334"/>
            <a:ext cx="0" cy="3581400"/>
          </a:xfrm>
          <a:prstGeom prst="line">
            <a:avLst/>
          </a:prstGeom>
          <a:noFill/>
          <a:ln w="73025" algn="ctr">
            <a:solidFill>
              <a:srgbClr val="00B050"/>
            </a:solidFill>
            <a:round/>
            <a:headEnd type="diamond" w="med" len="med"/>
            <a:tailEnd type="diamond" w="med" len="med"/>
          </a:ln>
          <a:extLst>
            <a:ext uri="{909E8E84-426E-40DD-AFC4-6F175D3DCCD1}">
              <a14:hiddenFill xmlns:a14="http://schemas.microsoft.com/office/drawing/2010/main">
                <a:noFill/>
              </a14:hiddenFill>
            </a:ext>
          </a:extLst>
        </p:spPr>
      </p:cxnSp>
      <p:sp>
        <p:nvSpPr>
          <p:cNvPr id="15371" name="TextBox 29"/>
          <p:cNvSpPr txBox="1">
            <a:spLocks noChangeArrowheads="1"/>
          </p:cNvSpPr>
          <p:nvPr/>
        </p:nvSpPr>
        <p:spPr bwMode="auto">
          <a:xfrm>
            <a:off x="7848600" y="2278605"/>
            <a:ext cx="1143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b="1" dirty="0">
                <a:solidFill>
                  <a:srgbClr val="00B050"/>
                </a:solidFill>
                <a:latin typeface="Cambria" panose="02040503050406030204" pitchFamily="18" charset="0"/>
              </a:rPr>
              <a:t>PIMS Available after the Internal Snapshot is taken.</a:t>
            </a:r>
          </a:p>
        </p:txBody>
      </p:sp>
      <p:sp>
        <p:nvSpPr>
          <p:cNvPr id="15373" name="Rectangle 1"/>
          <p:cNvSpPr>
            <a:spLocks noGrp="1" noChangeArrowheads="1"/>
          </p:cNvSpPr>
          <p:nvPr>
            <p:ph type="title" idx="4294967295"/>
          </p:nvPr>
        </p:nvSpPr>
        <p:spPr bwMode="auto">
          <a:xfrm>
            <a:off x="477783" y="1062335"/>
            <a:ext cx="4120102" cy="46166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Internal Snapshot Overview</a:t>
            </a:r>
          </a:p>
        </p:txBody>
      </p:sp>
      <p:pic>
        <p:nvPicPr>
          <p:cNvPr id="16" name="Picture 15" descr="blue 50% banne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spTree>
    <p:extLst>
      <p:ext uri="{BB962C8B-B14F-4D97-AF65-F5344CB8AC3E}">
        <p14:creationId xmlns:p14="http://schemas.microsoft.com/office/powerpoint/2010/main" val="2559169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791200"/>
            <a:ext cx="2198581" cy="52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458200" y="6324600"/>
            <a:ext cx="422246" cy="2286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5</a:t>
            </a:fld>
            <a:endParaRPr lang="en-US" altLang="en-US" sz="1200" dirty="0">
              <a:latin typeface="Verdana" pitchFamily="34" charset="0"/>
              <a:ea typeface="Verdana" pitchFamily="34" charset="0"/>
              <a:cs typeface="Verdana" pitchFamily="34" charset="0"/>
            </a:endParaRPr>
          </a:p>
        </p:txBody>
      </p:sp>
      <p:sp>
        <p:nvSpPr>
          <p:cNvPr id="3" name="Title 2"/>
          <p:cNvSpPr txBox="1">
            <a:spLocks noGrp="1"/>
          </p:cNvSpPr>
          <p:nvPr>
            <p:ph type="title" idx="4294967295"/>
          </p:nvPr>
        </p:nvSpPr>
        <p:spPr>
          <a:xfrm>
            <a:off x="457200" y="1214735"/>
            <a:ext cx="8189806"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400" b="0" i="0" strike="noStrike" kern="1200" cap="none" spc="0" normalizeH="0" baseline="0" noProof="0" dirty="0">
                <a:ln>
                  <a:noFill/>
                </a:ln>
                <a:solidFill>
                  <a:schemeClr val="tx1"/>
                </a:solidFill>
                <a:effectLst/>
                <a:uLnTx/>
                <a:uFillTx/>
                <a:latin typeface="Cambria" panose="02040503050406030204" pitchFamily="18" charset="0"/>
                <a:ea typeface="+mn-ea"/>
                <a:cs typeface="+mn-cs"/>
              </a:rPr>
              <a:t>Internal Snapshot Details</a:t>
            </a:r>
          </a:p>
        </p:txBody>
      </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graphicFrame>
        <p:nvGraphicFramePr>
          <p:cNvPr id="2" name="Diagram 1" descr="This is an overview of the details we will be discussing for the Precode Keystone Exams’ Internal Snapshot. &#10;&#10;It begins with the student in the blue circle, which includes the student’s five matching criteria.  The boxes include data about the student including the student’s demographics and school enrollment information. &#10;">
            <a:extLst>
              <a:ext uri="{FF2B5EF4-FFF2-40B4-BE49-F238E27FC236}">
                <a16:creationId xmlns:a16="http://schemas.microsoft.com/office/drawing/2014/main" id="{B6A063DC-065D-4896-941A-88E2367F69F4}"/>
              </a:ext>
            </a:extLst>
          </p:cNvPr>
          <p:cNvGraphicFramePr/>
          <p:nvPr>
            <p:extLst>
              <p:ext uri="{D42A27DB-BD31-4B8C-83A1-F6EECF244321}">
                <p14:modId xmlns:p14="http://schemas.microsoft.com/office/powerpoint/2010/main" val="1147711435"/>
              </p:ext>
            </p:extLst>
          </p:nvPr>
        </p:nvGraphicFramePr>
        <p:xfrm>
          <a:off x="381000" y="1676400"/>
          <a:ext cx="83058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6</a:t>
            </a:fld>
            <a:endParaRPr lang="en-US" altLang="en-US" sz="1200" dirty="0">
              <a:latin typeface="Verdana" pitchFamily="34" charset="0"/>
              <a:ea typeface="Verdana" pitchFamily="34" charset="0"/>
              <a:cs typeface="Verdana" pitchFamily="34" charset="0"/>
            </a:endParaRPr>
          </a:p>
        </p:txBody>
      </p:sp>
      <p:sp>
        <p:nvSpPr>
          <p:cNvPr id="11" name="Rounded Rectangle 4" descr="Data from the School Enrollment template is used to determine the students who will be included in the internal snapshot. Please pay special attention to the accuracy of entry/withdrawal dates, codes, and grades .&#10;Note: Students must have and “E” or “R’ enrollment code prior to the internal snapshot date, and not be withdrawn prior to the snapshot to be included in the internal snapshot. &#10;&#10;&#10;"/>
          <p:cNvSpPr/>
          <p:nvPr/>
        </p:nvSpPr>
        <p:spPr>
          <a:xfrm>
            <a:off x="457200" y="1371600"/>
            <a:ext cx="4559872" cy="2180786"/>
          </a:xfrm>
          <a:prstGeom prst="rect">
            <a:avLst/>
          </a:prstGeom>
          <a:ln>
            <a:solidFill>
              <a:schemeClr val="accent3"/>
            </a:solidFill>
          </a:ln>
        </p:spPr>
        <p:style>
          <a:lnRef idx="2">
            <a:schemeClr val="accent4"/>
          </a:lnRef>
          <a:fillRef idx="1">
            <a:schemeClr val="lt1"/>
          </a:fillRef>
          <a:effectRef idx="0">
            <a:schemeClr val="accent4"/>
          </a:effectRef>
          <a:fontRef idx="minor">
            <a:schemeClr val="dk1"/>
          </a:fontRef>
        </p:style>
        <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2000" b="1" kern="1200" dirty="0">
                <a:solidFill>
                  <a:schemeClr val="accent3">
                    <a:lumMod val="75000"/>
                  </a:schemeClr>
                </a:solidFill>
                <a:latin typeface="Cambria" panose="02040503050406030204" pitchFamily="18" charset="0"/>
              </a:rPr>
              <a:t>School Enrollment Template</a:t>
            </a:r>
            <a:endParaRPr lang="en-US" sz="2000" b="1" dirty="0">
              <a:solidFill>
                <a:schemeClr val="accent3">
                  <a:lumMod val="75000"/>
                </a:schemeClr>
              </a:solidFill>
              <a:latin typeface="Cambria" panose="02040503050406030204" pitchFamily="18" charset="0"/>
            </a:endParaRPr>
          </a:p>
          <a:p>
            <a:pPr marL="457200" lvl="0" indent="-457200" defTabSz="1377950">
              <a:lnSpc>
                <a:spcPct val="90000"/>
              </a:lnSpc>
              <a:spcBef>
                <a:spcPct val="0"/>
              </a:spcBef>
              <a:spcAft>
                <a:spcPct val="35000"/>
              </a:spcAft>
              <a:buFont typeface="Arial" panose="020B0604020202020204" pitchFamily="34" charset="0"/>
              <a:buChar char="•"/>
            </a:pPr>
            <a:r>
              <a:rPr lang="en-US" sz="2000" kern="1200" dirty="0">
                <a:solidFill>
                  <a:schemeClr val="tx1"/>
                </a:solidFill>
                <a:latin typeface="Cambria" panose="02040503050406030204" pitchFamily="18" charset="0"/>
              </a:rPr>
              <a:t>Entry and withdrawal dates</a:t>
            </a:r>
          </a:p>
          <a:p>
            <a:pPr marL="457200" lvl="0" indent="-457200" defTabSz="1377950">
              <a:lnSpc>
                <a:spcPct val="90000"/>
              </a:lnSpc>
              <a:spcBef>
                <a:spcPct val="0"/>
              </a:spcBef>
              <a:spcAft>
                <a:spcPct val="35000"/>
              </a:spcAft>
              <a:buFont typeface="Arial" panose="020B0604020202020204" pitchFamily="34" charset="0"/>
              <a:buChar char="•"/>
            </a:pPr>
            <a:r>
              <a:rPr lang="en-US" sz="2000" dirty="0">
                <a:solidFill>
                  <a:schemeClr val="tx1"/>
                </a:solidFill>
                <a:latin typeface="Cambria" panose="02040503050406030204" pitchFamily="18" charset="0"/>
              </a:rPr>
              <a:t>Entry an withdrawal codes</a:t>
            </a:r>
          </a:p>
          <a:p>
            <a:pPr marL="457200" lvl="0" indent="-457200" defTabSz="1377950">
              <a:lnSpc>
                <a:spcPct val="90000"/>
              </a:lnSpc>
              <a:spcBef>
                <a:spcPct val="0"/>
              </a:spcBef>
              <a:spcAft>
                <a:spcPct val="35000"/>
              </a:spcAft>
              <a:buFont typeface="Arial" panose="020B0604020202020204" pitchFamily="34" charset="0"/>
              <a:buChar char="•"/>
            </a:pPr>
            <a:r>
              <a:rPr lang="en-US" sz="2000" kern="1200" dirty="0">
                <a:solidFill>
                  <a:schemeClr val="tx1"/>
                </a:solidFill>
                <a:latin typeface="Cambria" panose="02040503050406030204" pitchFamily="18" charset="0"/>
              </a:rPr>
              <a:t>Entry and withdrawal grades</a:t>
            </a:r>
          </a:p>
        </p:txBody>
      </p:sp>
      <p:sp>
        <p:nvSpPr>
          <p:cNvPr id="12"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sp>
        <p:nvSpPr>
          <p:cNvPr id="14" name="Oval 13">
            <a:extLst>
              <a:ext uri="{FF2B5EF4-FFF2-40B4-BE49-F238E27FC236}">
                <a16:creationId xmlns:a16="http://schemas.microsoft.com/office/drawing/2014/main" id="{D7BDEE75-55D2-4EA9-8EF8-F72899B2E982}"/>
              </a:ext>
            </a:extLst>
          </p:cNvPr>
          <p:cNvSpPr/>
          <p:nvPr/>
        </p:nvSpPr>
        <p:spPr>
          <a:xfrm>
            <a:off x="5181600" y="2811462"/>
            <a:ext cx="3271838" cy="2971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000" b="1" dirty="0">
                <a:solidFill>
                  <a:schemeClr val="tx2"/>
                </a:solidFill>
                <a:latin typeface="Cambria" panose="02040503050406030204" pitchFamily="18" charset="0"/>
              </a:rPr>
              <a:t>Student Name</a:t>
            </a:r>
          </a:p>
          <a:p>
            <a:pPr algn="ctr"/>
            <a:r>
              <a:rPr lang="en-US" altLang="en-US" sz="2000" dirty="0">
                <a:solidFill>
                  <a:schemeClr val="tx1"/>
                </a:solidFill>
                <a:latin typeface="Cambria" panose="02040503050406030204" pitchFamily="18" charset="0"/>
              </a:rPr>
              <a:t>Numbers, dashes and apostrophes are the only special characters accepted in the students name. </a:t>
            </a:r>
            <a:endParaRPr lang="en-US" sz="2000" dirty="0">
              <a:solidFill>
                <a:schemeClr val="tx1"/>
              </a:solidFill>
            </a:endParaRPr>
          </a:p>
        </p:txBody>
      </p:sp>
      <p:sp>
        <p:nvSpPr>
          <p:cNvPr id="8" name="Rounded Rectangular Callout 3">
            <a:extLst>
              <a:ext uri="{FF2B5EF4-FFF2-40B4-BE49-F238E27FC236}">
                <a16:creationId xmlns:a16="http://schemas.microsoft.com/office/drawing/2014/main" id="{85DA3B4A-93DF-4627-9568-EFDB55DA02CB}"/>
              </a:ext>
            </a:extLst>
          </p:cNvPr>
          <p:cNvSpPr/>
          <p:nvPr/>
        </p:nvSpPr>
        <p:spPr>
          <a:xfrm rot="10800000">
            <a:off x="746124" y="3817498"/>
            <a:ext cx="3859213" cy="2034027"/>
          </a:xfrm>
          <a:prstGeom prst="wedgeRoundRectCallout">
            <a:avLst>
              <a:gd name="adj1" fmla="val 9488"/>
              <a:gd name="adj2" fmla="val 62501"/>
              <a:gd name="adj3" fmla="val 16667"/>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E6ECDDCF-8B33-46DF-A6B1-8013F0ED700B}"/>
              </a:ext>
            </a:extLst>
          </p:cNvPr>
          <p:cNvSpPr/>
          <p:nvPr/>
        </p:nvSpPr>
        <p:spPr>
          <a:xfrm>
            <a:off x="779465" y="4009072"/>
            <a:ext cx="3640135" cy="1754326"/>
          </a:xfrm>
          <a:prstGeom prst="rect">
            <a:avLst/>
          </a:prstGeom>
        </p:spPr>
        <p:txBody>
          <a:bodyPr wrap="square">
            <a:spAutoFit/>
          </a:bodyPr>
          <a:lstStyle/>
          <a:p>
            <a:pPr algn="ctr" eaLnBrk="0" hangingPunct="0">
              <a:spcBef>
                <a:spcPct val="30000"/>
              </a:spcBef>
              <a:defRPr/>
            </a:pPr>
            <a:r>
              <a:rPr lang="en-US" dirty="0"/>
              <a:t>Students must have and “E” or “R’ enrollment code prior to the internal snapshot date, and not be withdrawn prior to the snapshot to be included in the internal snapshot. </a:t>
            </a:r>
          </a:p>
        </p:txBody>
      </p:sp>
    </p:spTree>
    <p:extLst>
      <p:ext uri="{BB962C8B-B14F-4D97-AF65-F5344CB8AC3E}">
        <p14:creationId xmlns:p14="http://schemas.microsoft.com/office/powerpoint/2010/main" val="409328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9277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7</a:t>
            </a:fld>
            <a:endParaRPr lang="en-US" altLang="en-US" sz="1200" dirty="0">
              <a:latin typeface="Verdana" pitchFamily="34" charset="0"/>
              <a:ea typeface="Verdana" pitchFamily="34" charset="0"/>
              <a:cs typeface="Verdana" pitchFamily="34" charset="0"/>
            </a:endParaRPr>
          </a:p>
        </p:txBody>
      </p:sp>
      <p:grpSp>
        <p:nvGrpSpPr>
          <p:cNvPr id="9" name="Group 8" descr="The demographics 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10;"/>
          <p:cNvGrpSpPr/>
          <p:nvPr/>
        </p:nvGrpSpPr>
        <p:grpSpPr>
          <a:xfrm>
            <a:off x="438150" y="1219201"/>
            <a:ext cx="8439150" cy="4809442"/>
            <a:chOff x="0" y="1439533"/>
            <a:chExt cx="2456249" cy="1964966"/>
          </a:xfrm>
        </p:grpSpPr>
        <p:sp>
          <p:nvSpPr>
            <p:cNvPr id="10" name="Rounded Rectangle 9"/>
            <p:cNvSpPr/>
            <p:nvPr/>
          </p:nvSpPr>
          <p:spPr>
            <a:xfrm>
              <a:off x="0" y="1439533"/>
              <a:ext cx="2456249" cy="1964966"/>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p:cNvSpPr/>
            <p:nvPr/>
          </p:nvSpPr>
          <p:spPr>
            <a:xfrm>
              <a:off x="81468" y="1478614"/>
              <a:ext cx="2294686" cy="1879062"/>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r>
                <a:rPr lang="en-US" sz="1600" b="1" dirty="0">
                  <a:solidFill>
                    <a:srgbClr val="C00000"/>
                  </a:solidFill>
                  <a:latin typeface="Cambria" panose="02040503050406030204" pitchFamily="18" charset="0"/>
                  <a:ea typeface="Verdana" pitchFamily="34" charset="0"/>
                  <a:cs typeface="Verdana" pitchFamily="34" charset="0"/>
                </a:rPr>
                <a:t>Student  Template</a:t>
              </a:r>
            </a:p>
            <a:p>
              <a:pPr marL="342900"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Student Groups</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38: Special Education </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41: English learner (EL)</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88: Economically disadvantaged</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27: Race/Ethnicity student groups</a:t>
              </a:r>
            </a:p>
            <a:p>
              <a:pPr marL="342900" indent="-342900">
                <a:buFont typeface="Arial" panose="020B0604020202020204" pitchFamily="34" charset="0"/>
                <a:buChar char="•"/>
                <a:defRPr/>
              </a:pPr>
              <a:r>
                <a:rPr lang="en-US" sz="1600" dirty="0">
                  <a:latin typeface="Cambria" panose="02040503050406030204" pitchFamily="18" charset="0"/>
                </a:rPr>
                <a:t>Full Academic Year</a:t>
              </a:r>
            </a:p>
            <a:p>
              <a:pPr marL="800100" lvl="1" indent="-342900">
                <a:buFont typeface="Arial" panose="020B0604020202020204" pitchFamily="34" charset="0"/>
                <a:buChar char="•"/>
                <a:defRPr/>
              </a:pPr>
              <a:r>
                <a:rPr lang="en-US" sz="1600" dirty="0">
                  <a:latin typeface="Cambria" panose="02040503050406030204" pitchFamily="18" charset="0"/>
                </a:rPr>
                <a:t>Field 109: </a:t>
              </a:r>
              <a:r>
                <a:rPr lang="en-US" sz="1600" dirty="0">
                  <a:solidFill>
                    <a:schemeClr val="tx1"/>
                  </a:solidFill>
                  <a:latin typeface="Cambria" panose="02040503050406030204" pitchFamily="18" charset="0"/>
                  <a:ea typeface="Verdana" pitchFamily="34" charset="0"/>
                  <a:cs typeface="Verdana" pitchFamily="34" charset="0"/>
                </a:rPr>
                <a:t>State Entry Date</a:t>
              </a:r>
            </a:p>
            <a:p>
              <a:pPr marL="800100" lvl="1" indent="-342900">
                <a:buFont typeface="Arial" panose="020B0604020202020204" pitchFamily="34" charset="0"/>
                <a:buChar char="•"/>
                <a:defRPr/>
              </a:pPr>
              <a:r>
                <a:rPr lang="en-US" sz="1600" dirty="0">
                  <a:latin typeface="Cambria" panose="02040503050406030204" pitchFamily="18" charset="0"/>
                </a:rPr>
                <a:t>Field 99: </a:t>
              </a:r>
              <a:r>
                <a:rPr lang="en-US" sz="1600" dirty="0">
                  <a:solidFill>
                    <a:schemeClr val="tx1"/>
                  </a:solidFill>
                  <a:latin typeface="Cambria" panose="02040503050406030204" pitchFamily="18" charset="0"/>
                  <a:ea typeface="Verdana" pitchFamily="34" charset="0"/>
                  <a:cs typeface="Verdana" pitchFamily="34" charset="0"/>
                </a:rPr>
                <a:t>LEA Entry Date</a:t>
              </a:r>
            </a:p>
            <a:p>
              <a:pPr marL="800100" lvl="1" indent="-342900">
                <a:buFont typeface="Arial" panose="020B0604020202020204" pitchFamily="34" charset="0"/>
                <a:buChar char="•"/>
                <a:defRPr/>
              </a:pPr>
              <a:r>
                <a:rPr lang="en-US" sz="1600" dirty="0">
                  <a:latin typeface="Cambria" panose="02040503050406030204" pitchFamily="18" charset="0"/>
                </a:rPr>
                <a:t>Field 98: </a:t>
              </a:r>
              <a:r>
                <a:rPr lang="en-US" sz="1600" dirty="0">
                  <a:solidFill>
                    <a:schemeClr val="tx1"/>
                  </a:solidFill>
                  <a:latin typeface="Cambria" panose="02040503050406030204" pitchFamily="18" charset="0"/>
                  <a:ea typeface="Verdana" pitchFamily="34" charset="0"/>
                  <a:cs typeface="Verdana" pitchFamily="34" charset="0"/>
                </a:rPr>
                <a:t>School Entry Date</a:t>
              </a:r>
            </a:p>
            <a:p>
              <a:pPr marL="800100" lvl="1" indent="-342900">
                <a:buFont typeface="Arial" panose="020B0604020202020204" pitchFamily="34" charset="0"/>
                <a:buChar char="•"/>
                <a:defRPr/>
              </a:pPr>
              <a:r>
                <a:rPr lang="en-US" sz="1600" dirty="0">
                  <a:solidFill>
                    <a:schemeClr val="tx1"/>
                  </a:solidFill>
                  <a:latin typeface="Cambria" panose="02040503050406030204" pitchFamily="18" charset="0"/>
                  <a:ea typeface="Verdana" pitchFamily="34" charset="0"/>
                  <a:cs typeface="Verdana" pitchFamily="34" charset="0"/>
                </a:rPr>
                <a:t>These dates cannot be a future date. </a:t>
              </a:r>
            </a:p>
            <a:p>
              <a:pPr marL="800100" lvl="1" indent="-342900">
                <a:buFont typeface="Arial" panose="020B0604020202020204" pitchFamily="34" charset="0"/>
                <a:buChar char="•"/>
                <a:defRPr/>
              </a:pPr>
              <a:r>
                <a:rPr lang="en-US" sz="1600" dirty="0">
                  <a:solidFill>
                    <a:schemeClr val="tx1"/>
                  </a:solidFill>
                  <a:latin typeface="Cambria" panose="02040503050406030204" pitchFamily="18" charset="0"/>
                  <a:ea typeface="Verdana" pitchFamily="34" charset="0"/>
                  <a:cs typeface="Verdana" pitchFamily="34" charset="0"/>
                </a:rPr>
                <a:t>State &lt;= LEA &lt;= School</a:t>
              </a:r>
            </a:p>
            <a:p>
              <a:pPr marL="342900" indent="-342900">
                <a:buFont typeface="Arial" panose="020B0604020202020204" pitchFamily="34" charset="0"/>
                <a:buChar char="•"/>
              </a:pPr>
              <a:r>
                <a:rPr lang="en-US" sz="1600" dirty="0">
                  <a:latin typeface="Cambria" panose="02040503050406030204" pitchFamily="18" charset="0"/>
                </a:rPr>
                <a:t>Attribution</a:t>
              </a:r>
            </a:p>
            <a:p>
              <a:pPr marL="800100" lvl="1" indent="-342900">
                <a:buFont typeface="Arial" panose="020B0604020202020204" pitchFamily="34" charset="0"/>
                <a:buChar char="•"/>
              </a:pPr>
              <a:r>
                <a:rPr lang="en-US" sz="1600" dirty="0">
                  <a:latin typeface="Cambria" panose="02040503050406030204" pitchFamily="18" charset="0"/>
                </a:rPr>
                <a:t>Field 117: District Code of Residence (Appendix N)</a:t>
              </a:r>
            </a:p>
            <a:p>
              <a:pPr marL="1257300" lvl="2" indent="-342900">
                <a:buFont typeface="Arial" panose="020B0604020202020204" pitchFamily="34" charset="0"/>
                <a:buChar char="•"/>
              </a:pPr>
              <a:r>
                <a:rPr lang="en-US" sz="1600" dirty="0">
                  <a:latin typeface="Cambria" panose="02040503050406030204" pitchFamily="18" charset="0"/>
                </a:rPr>
                <a:t>Students designated as 1305/1306 without known district use 999999999. </a:t>
              </a:r>
            </a:p>
            <a:p>
              <a:pPr marL="800100" lvl="3" indent="-342900">
                <a:buFont typeface="Arial" panose="020B0604020202020204" pitchFamily="34" charset="0"/>
                <a:buChar char="•"/>
              </a:pPr>
              <a:r>
                <a:rPr lang="en-US" sz="1600" dirty="0">
                  <a:latin typeface="Cambria" panose="02040503050406030204" pitchFamily="18" charset="0"/>
                </a:rPr>
                <a:t>Field 165: Location Code of Residence</a:t>
              </a:r>
            </a:p>
            <a:p>
              <a:pPr marL="1257300" lvl="4" indent="-342900">
                <a:buFont typeface="Arial" panose="020B0604020202020204" pitchFamily="34" charset="0"/>
                <a:buChar char="•"/>
              </a:pPr>
              <a:r>
                <a:rPr lang="en-US" sz="1600" dirty="0">
                  <a:latin typeface="Cambria" panose="02040503050406030204" pitchFamily="18" charset="0"/>
                </a:rPr>
                <a:t>If the District of Residence does not have a school within the student’s grade level, use 0000. </a:t>
              </a:r>
              <a:endParaRPr lang="en-US" sz="1400" dirty="0">
                <a:solidFill>
                  <a:schemeClr val="tx1"/>
                </a:solidFill>
                <a:latin typeface="Cambria" panose="02040503050406030204" pitchFamily="18" charset="0"/>
                <a:ea typeface="Verdana" pitchFamily="34" charset="0"/>
                <a:cs typeface="Verdana" pitchFamily="34" charset="0"/>
              </a:endParaRPr>
            </a:p>
          </p:txBody>
        </p:sp>
      </p:gr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spTree>
    <p:extLst>
      <p:ext uri="{BB962C8B-B14F-4D97-AF65-F5344CB8AC3E}">
        <p14:creationId xmlns:p14="http://schemas.microsoft.com/office/powerpoint/2010/main" val="353067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8</a:t>
            </a:fld>
            <a:endParaRPr lang="en-US" altLang="en-US" sz="1400" dirty="0"/>
          </a:p>
        </p:txBody>
      </p:sp>
      <p:sp>
        <p:nvSpPr>
          <p:cNvPr id="7" name="TextBox 4"/>
          <p:cNvSpPr txBox="1">
            <a:spLocks noChangeArrowheads="1"/>
          </p:cNvSpPr>
          <p:nvPr/>
        </p:nvSpPr>
        <p:spPr bwMode="auto">
          <a:xfrm>
            <a:off x="457200" y="1143000"/>
            <a:ext cx="8229600" cy="1323439"/>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defRPr/>
            </a:pPr>
            <a:r>
              <a:rPr lang="en-US" sz="2000" b="1" dirty="0">
                <a:latin typeface="Cambria" panose="02040503050406030204" pitchFamily="18" charset="0"/>
                <a:ea typeface="Verdana" pitchFamily="34" charset="0"/>
                <a:cs typeface="Arial" panose="020B0604020202020204" pitchFamily="34" charset="0"/>
              </a:rPr>
              <a:t>Business Rules</a:t>
            </a:r>
            <a:endParaRPr lang="en-US" sz="600" b="1" dirty="0">
              <a:latin typeface="Cambria" panose="02040503050406030204" pitchFamily="18" charset="0"/>
              <a:ea typeface="Verdana" pitchFamily="34" charset="0"/>
              <a:cs typeface="Arial" panose="020B0604020202020204" pitchFamily="34" charset="0"/>
            </a:endParaRPr>
          </a:p>
          <a:p>
            <a:pPr eaLnBrk="1" hangingPunct="1">
              <a:defRPr/>
            </a:pPr>
            <a:r>
              <a:rPr lang="en-US" sz="2000" dirty="0">
                <a:latin typeface="Cambria" panose="02040503050406030204" pitchFamily="18" charset="0"/>
                <a:ea typeface="Verdana" pitchFamily="34" charset="0"/>
                <a:cs typeface="Arial" panose="020B0604020202020204" pitchFamily="34" charset="0"/>
              </a:rPr>
              <a:t>A student’s </a:t>
            </a:r>
            <a:r>
              <a:rPr lang="en-US" sz="2000" dirty="0" err="1">
                <a:latin typeface="Cambria" panose="02040503050406030204" pitchFamily="18" charset="0"/>
                <a:ea typeface="Verdana" pitchFamily="34" charset="0"/>
                <a:cs typeface="Arial" panose="020B0604020202020204" pitchFamily="34" charset="0"/>
              </a:rPr>
              <a:t>PAsecureID</a:t>
            </a:r>
            <a:r>
              <a:rPr lang="en-US" sz="20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2000" u="sng" dirty="0">
                <a:latin typeface="Cambria" panose="02040503050406030204" pitchFamily="18" charset="0"/>
                <a:ea typeface="Verdana" pitchFamily="34" charset="0"/>
                <a:cs typeface="Arial" panose="020B0604020202020204" pitchFamily="34" charset="0"/>
              </a:rPr>
              <a:t>deduplicate</a:t>
            </a:r>
            <a:r>
              <a:rPr lang="en-US" sz="2000" dirty="0">
                <a:latin typeface="Cambria" panose="02040503050406030204" pitchFamily="18" charset="0"/>
                <a:ea typeface="Verdana" pitchFamily="34" charset="0"/>
                <a:cs typeface="Arial" panose="020B0604020202020204" pitchFamily="34" charset="0"/>
              </a:rPr>
              <a:t> the students:</a:t>
            </a: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graphicFrame>
        <p:nvGraphicFramePr>
          <p:cNvPr id="10" name="Table 9" descr="A student’s PAsecureID must be reported to the testing vendor by only one LEA. When more than one LEA reports a student in the internal snapshot, the following rules will be applied to deduplicate the students:  &#10;&#10;If the student is reported at…one or more occupational CTC and an LEA of any other type,&#10;The record submitted by…the other LEA will be used.&#10;&#10;If the student is reported at…one comprehensive CTC and a school district or charter school, &#10;The record submitted by…the comprehensive CTC will be used.&#10;&#10;If the student is reported at…one IU and one or more other LEA types, &#10;The record submitted by…the IU will be used.&#10;&#10;If the student is reported at…one charter school and one or more school districts,&#10;The record submitted by…the charter school will be used.&#10;&#10;&#10;">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345557107"/>
              </p:ext>
            </p:extLst>
          </p:nvPr>
        </p:nvGraphicFramePr>
        <p:xfrm>
          <a:off x="457200" y="2913870"/>
          <a:ext cx="8229600" cy="2482312"/>
        </p:xfrm>
        <a:graphic>
          <a:graphicData uri="http://schemas.openxmlformats.org/drawingml/2006/table">
            <a:tbl>
              <a:tblPr firstRow="1" bandRow="1">
                <a:tableStyleId>{5202B0CA-FC54-4496-8BCA-5EF66A818D29}</a:tableStyleId>
              </a:tblPr>
              <a:tblGrid>
                <a:gridCol w="4118601">
                  <a:extLst>
                    <a:ext uri="{9D8B030D-6E8A-4147-A177-3AD203B41FA5}">
                      <a16:colId xmlns:a16="http://schemas.microsoft.com/office/drawing/2014/main" val="623196184"/>
                    </a:ext>
                  </a:extLst>
                </a:gridCol>
                <a:gridCol w="4110999">
                  <a:extLst>
                    <a:ext uri="{9D8B030D-6E8A-4147-A177-3AD203B41FA5}">
                      <a16:colId xmlns:a16="http://schemas.microsoft.com/office/drawing/2014/main" val="1702457716"/>
                    </a:ext>
                  </a:extLst>
                </a:gridCol>
              </a:tblGrid>
              <a:tr h="349622">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594356">
                <a:tc>
                  <a:txBody>
                    <a:bodyPr/>
                    <a:lstStyle/>
                    <a:p>
                      <a:r>
                        <a:rPr lang="en-US" sz="1400" dirty="0"/>
                        <a:t>one or more occupational CTC and an LEA of any other type,</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other LEA will be used.</a:t>
                      </a:r>
                    </a:p>
                    <a:p>
                      <a:endParaRPr lang="en-US" sz="1400" b="0" dirty="0">
                        <a:solidFill>
                          <a:schemeClr val="tx1"/>
                        </a:solidFill>
                        <a:latin typeface="+mn-lt"/>
                      </a:endParaRPr>
                    </a:p>
                  </a:txBody>
                  <a:tcPr/>
                </a:tc>
                <a:extLst>
                  <a:ext uri="{0D108BD9-81ED-4DB2-BD59-A6C34878D82A}">
                    <a16:rowId xmlns:a16="http://schemas.microsoft.com/office/drawing/2014/main" val="4227867644"/>
                  </a:ext>
                </a:extLst>
              </a:tr>
              <a:tr h="594356">
                <a:tc>
                  <a:txBody>
                    <a:bodyPr/>
                    <a:lstStyle/>
                    <a:p>
                      <a:r>
                        <a:rPr lang="en-US" sz="1400" dirty="0"/>
                        <a:t>one comprehensive CTC and a school district (SD)/charter school (CS), </a:t>
                      </a:r>
                      <a:endParaRPr lang="en-US" sz="1400" b="0" dirty="0">
                        <a:solidFill>
                          <a:schemeClr val="tx1"/>
                        </a:solidFill>
                        <a:latin typeface="+mn-lt"/>
                      </a:endParaRPr>
                    </a:p>
                  </a:txBody>
                  <a:tcPr/>
                </a:tc>
                <a:tc>
                  <a:txBody>
                    <a:bodyPr/>
                    <a:lstStyle/>
                    <a:p>
                      <a:r>
                        <a:rPr lang="en-US" sz="1400" dirty="0"/>
                        <a:t>the comprehensive CTC will be used.</a:t>
                      </a:r>
                      <a:endParaRPr lang="en-US" sz="1400" b="0" dirty="0">
                        <a:solidFill>
                          <a:schemeClr val="tx1"/>
                        </a:solidFill>
                        <a:latin typeface="+mn-lt"/>
                      </a:endParaRPr>
                    </a:p>
                  </a:txBody>
                  <a:tcPr/>
                </a:tc>
                <a:extLst>
                  <a:ext uri="{0D108BD9-81ED-4DB2-BD59-A6C34878D82A}">
                    <a16:rowId xmlns:a16="http://schemas.microsoft.com/office/drawing/2014/main" val="2763611466"/>
                  </a:ext>
                </a:extLst>
              </a:tr>
              <a:tr h="594356">
                <a:tc>
                  <a:txBody>
                    <a:bodyPr/>
                    <a:lstStyle/>
                    <a:p>
                      <a:r>
                        <a:rPr lang="en-US" sz="1400" dirty="0"/>
                        <a:t>one IU and one or more other LEA types,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IU will be used.</a:t>
                      </a:r>
                    </a:p>
                    <a:p>
                      <a:endParaRPr lang="en-US" sz="1400" b="0" dirty="0">
                        <a:solidFill>
                          <a:schemeClr val="tx1"/>
                        </a:solidFill>
                        <a:latin typeface="+mn-lt"/>
                      </a:endParaRPr>
                    </a:p>
                  </a:txBody>
                  <a:tcPr/>
                </a:tc>
                <a:extLst>
                  <a:ext uri="{0D108BD9-81ED-4DB2-BD59-A6C34878D82A}">
                    <a16:rowId xmlns:a16="http://schemas.microsoft.com/office/drawing/2014/main" val="1347146763"/>
                  </a:ext>
                </a:extLst>
              </a:tr>
              <a:tr h="349622">
                <a:tc>
                  <a:txBody>
                    <a:bodyPr/>
                    <a:lstStyle/>
                    <a:p>
                      <a:r>
                        <a:rPr lang="en-US" sz="1400" dirty="0"/>
                        <a:t>one CS and one or more SDs,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CS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1507510637"/>
                  </a:ext>
                </a:extLst>
              </a:tr>
            </a:tbl>
          </a:graphicData>
        </a:graphic>
      </p:graphicFrame>
      <p:sp>
        <p:nvSpPr>
          <p:cNvPr id="2" name="Title 1">
            <a:extLst>
              <a:ext uri="{FF2B5EF4-FFF2-40B4-BE49-F238E27FC236}">
                <a16:creationId xmlns:a16="http://schemas.microsoft.com/office/drawing/2014/main" id="{199E858E-C3C9-48BE-A264-26656A9FD7C0}"/>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1</a:t>
            </a:r>
          </a:p>
        </p:txBody>
      </p:sp>
    </p:spTree>
    <p:extLst>
      <p:ext uri="{BB962C8B-B14F-4D97-AF65-F5344CB8AC3E}">
        <p14:creationId xmlns:p14="http://schemas.microsoft.com/office/powerpoint/2010/main" val="2061141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9</a:t>
            </a:fld>
            <a:endParaRPr lang="en-US" altLang="en-US" sz="1400" dirty="0"/>
          </a:p>
        </p:txBody>
      </p:sp>
      <p:sp>
        <p:nvSpPr>
          <p:cNvPr id="7" name="TextBox 4"/>
          <p:cNvSpPr txBox="1">
            <a:spLocks noChangeArrowheads="1"/>
          </p:cNvSpPr>
          <p:nvPr/>
        </p:nvSpPr>
        <p:spPr bwMode="auto">
          <a:xfrm>
            <a:off x="457200" y="1143000"/>
            <a:ext cx="8229600" cy="1323439"/>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defRPr/>
            </a:pPr>
            <a:r>
              <a:rPr lang="en-US" sz="2000" b="1" dirty="0">
                <a:latin typeface="Cambria" panose="02040503050406030204" pitchFamily="18" charset="0"/>
                <a:ea typeface="Verdana" pitchFamily="34" charset="0"/>
                <a:cs typeface="Arial" panose="020B0604020202020204" pitchFamily="34" charset="0"/>
              </a:rPr>
              <a:t>Business Rules (continued)</a:t>
            </a:r>
          </a:p>
          <a:p>
            <a:pPr eaLnBrk="1" hangingPunct="1">
              <a:defRPr/>
            </a:pPr>
            <a:r>
              <a:rPr lang="en-US" sz="2000" dirty="0">
                <a:latin typeface="Cambria" panose="02040503050406030204" pitchFamily="18" charset="0"/>
                <a:ea typeface="Verdana" pitchFamily="34" charset="0"/>
                <a:cs typeface="Arial" panose="020B0604020202020204" pitchFamily="34" charset="0"/>
              </a:rPr>
              <a:t>A student’s </a:t>
            </a:r>
            <a:r>
              <a:rPr lang="en-US" sz="2000" dirty="0" err="1">
                <a:latin typeface="Cambria" panose="02040503050406030204" pitchFamily="18" charset="0"/>
                <a:ea typeface="Verdana" pitchFamily="34" charset="0"/>
                <a:cs typeface="Arial" panose="020B0604020202020204" pitchFamily="34" charset="0"/>
              </a:rPr>
              <a:t>PAsecureID</a:t>
            </a:r>
            <a:r>
              <a:rPr lang="en-US" sz="20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2000" u="sng" dirty="0">
                <a:latin typeface="Cambria" panose="02040503050406030204" pitchFamily="18" charset="0"/>
                <a:ea typeface="Verdana" pitchFamily="34" charset="0"/>
                <a:cs typeface="Arial" panose="020B0604020202020204" pitchFamily="34" charset="0"/>
              </a:rPr>
              <a:t>deduplicate</a:t>
            </a:r>
            <a:r>
              <a:rPr lang="en-US" sz="2000" dirty="0">
                <a:latin typeface="Cambria" panose="02040503050406030204" pitchFamily="18" charset="0"/>
                <a:ea typeface="Verdana" pitchFamily="34" charset="0"/>
                <a:cs typeface="Arial" panose="020B0604020202020204" pitchFamily="34" charset="0"/>
              </a:rPr>
              <a:t> the students:</a:t>
            </a: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Reporting </a:t>
            </a:r>
          </a:p>
        </p:txBody>
      </p:sp>
      <p:graphicFrame>
        <p:nvGraphicFramePr>
          <p:cNvPr id="10" name="Table 9" descr="If the student is reported at…one approved private school and one or more school district(s), career technical center(s), or charter school(s), &#10;The record submitted by…the approved private school will be used.&#10;&#10;If the student is reported at…one private residential rehabilitation institution and one or more LEAs,&#10;The record submitted by…the private residential rehabilitation institution will be used.&#10;&#10;If the student is reported at…multiple school districts, &#10;Then... If field 1 equals field 217, that LEA’s record will be used.  If both LEA’s have field 1 equal to field 217, then the district with the latest LEA entry date will be used.&#10;&#10;If the student is reported at…multiple charter schools, &#10;Then... If field 1 equals field 217, that LEA’s record will be used.  If both LEA’s have field 1 equal to field 217, then the charter school with the latest LEA entry date will be used.&#10;&#10;">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3517747283"/>
              </p:ext>
            </p:extLst>
          </p:nvPr>
        </p:nvGraphicFramePr>
        <p:xfrm>
          <a:off x="558800" y="2819400"/>
          <a:ext cx="8229600" cy="3013890"/>
        </p:xfrm>
        <a:graphic>
          <a:graphicData uri="http://schemas.openxmlformats.org/drawingml/2006/table">
            <a:tbl>
              <a:tblPr firstRow="1" bandRow="1">
                <a:tableStyleId>{5202B0CA-FC54-4496-8BCA-5EF66A818D29}</a:tableStyleId>
              </a:tblPr>
              <a:tblGrid>
                <a:gridCol w="4118600">
                  <a:extLst>
                    <a:ext uri="{9D8B030D-6E8A-4147-A177-3AD203B41FA5}">
                      <a16:colId xmlns:a16="http://schemas.microsoft.com/office/drawing/2014/main" val="623196184"/>
                    </a:ext>
                  </a:extLst>
                </a:gridCol>
                <a:gridCol w="4111000">
                  <a:extLst>
                    <a:ext uri="{9D8B030D-6E8A-4147-A177-3AD203B41FA5}">
                      <a16:colId xmlns:a16="http://schemas.microsoft.com/office/drawing/2014/main" val="1702457716"/>
                    </a:ext>
                  </a:extLst>
                </a:gridCol>
              </a:tblGrid>
              <a:tr h="0">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623025">
                <a:tc>
                  <a:txBody>
                    <a:bodyPr/>
                    <a:lstStyle/>
                    <a:p>
                      <a:r>
                        <a:rPr lang="en-US" sz="1400" dirty="0"/>
                        <a:t>one approved private school and one or more SDs/CSs/CTCs, </a:t>
                      </a:r>
                      <a:endParaRPr lang="en-US" sz="1400" b="0" dirty="0">
                        <a:solidFill>
                          <a:schemeClr val="tx1"/>
                        </a:solidFill>
                        <a:latin typeface="+mn-lt"/>
                      </a:endParaRPr>
                    </a:p>
                  </a:txBody>
                  <a:tcPr/>
                </a:tc>
                <a:tc>
                  <a:txBody>
                    <a:bodyPr/>
                    <a:lstStyle/>
                    <a:p>
                      <a:r>
                        <a:rPr lang="en-US" sz="1400" dirty="0"/>
                        <a:t>the approved private school will be used.</a:t>
                      </a:r>
                      <a:endParaRPr lang="en-US" sz="1400" b="0" dirty="0">
                        <a:solidFill>
                          <a:schemeClr val="tx1"/>
                        </a:solidFill>
                        <a:latin typeface="+mn-lt"/>
                      </a:endParaRPr>
                    </a:p>
                  </a:txBody>
                  <a:tcPr/>
                </a:tc>
                <a:extLst>
                  <a:ext uri="{0D108BD9-81ED-4DB2-BD59-A6C34878D82A}">
                    <a16:rowId xmlns:a16="http://schemas.microsoft.com/office/drawing/2014/main" val="2554957166"/>
                  </a:ext>
                </a:extLst>
              </a:tr>
              <a:tr h="623025">
                <a:tc>
                  <a:txBody>
                    <a:bodyPr/>
                    <a:lstStyle/>
                    <a:p>
                      <a:r>
                        <a:rPr lang="en-US" sz="1400" dirty="0"/>
                        <a:t>one private residential rehabilitation institution and one or more LEAs,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private residential rehabilitation institution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435726318"/>
                  </a:ext>
                </a:extLst>
              </a:tr>
              <a:tr h="509005">
                <a:tc>
                  <a:txBody>
                    <a:bodyPr/>
                    <a:lstStyle/>
                    <a:p>
                      <a:r>
                        <a:rPr lang="en-US" sz="1400" dirty="0"/>
                        <a:t>multiple school districts,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If field 1 = field 217, that LEA’s record will be used.  If both LEA’s have field 1 = field 217, then the district with the latest LEA entry date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378476233"/>
                  </a:ext>
                </a:extLst>
              </a:tr>
              <a:tr h="509005">
                <a:tc>
                  <a:txBody>
                    <a:bodyPr/>
                    <a:lstStyle/>
                    <a:p>
                      <a:r>
                        <a:rPr lang="en-US" sz="1400" dirty="0"/>
                        <a:t>multiple charter schools, </a:t>
                      </a:r>
                      <a:endParaRPr lang="en-US" sz="1400" b="0" dirty="0">
                        <a:solidFill>
                          <a:schemeClr val="tx1"/>
                        </a:solidFill>
                        <a:latin typeface="+mn-lt"/>
                      </a:endParaRPr>
                    </a:p>
                  </a:txBody>
                  <a:tcPr/>
                </a:tc>
                <a:tc>
                  <a:txBody>
                    <a:bodyPr/>
                    <a:lstStyle/>
                    <a:p>
                      <a:r>
                        <a:rPr lang="en-US" sz="1400" dirty="0"/>
                        <a:t>If field 1 = field 217, that LEA’s record will be used.  If both LEA’s have field 1 = field 217, then the charter school with the latest LEA entry date will be used.</a:t>
                      </a:r>
                      <a:endParaRPr lang="en-US" sz="1400" b="0" dirty="0">
                        <a:solidFill>
                          <a:schemeClr val="tx1"/>
                        </a:solidFill>
                        <a:latin typeface="+mn-lt"/>
                      </a:endParaRPr>
                    </a:p>
                  </a:txBody>
                  <a:tcPr/>
                </a:tc>
                <a:extLst>
                  <a:ext uri="{0D108BD9-81ED-4DB2-BD59-A6C34878D82A}">
                    <a16:rowId xmlns:a16="http://schemas.microsoft.com/office/drawing/2014/main" val="2898373075"/>
                  </a:ext>
                </a:extLst>
              </a:tr>
            </a:tbl>
          </a:graphicData>
        </a:graphic>
      </p:graphicFrame>
      <p:sp>
        <p:nvSpPr>
          <p:cNvPr id="2" name="Title 1">
            <a:extLst>
              <a:ext uri="{FF2B5EF4-FFF2-40B4-BE49-F238E27FC236}">
                <a16:creationId xmlns:a16="http://schemas.microsoft.com/office/drawing/2014/main" id="{ED8E26BB-6571-4105-9F64-1F067D8B4D82}"/>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2</a:t>
            </a:r>
          </a:p>
        </p:txBody>
      </p:sp>
    </p:spTree>
    <p:extLst>
      <p:ext uri="{BB962C8B-B14F-4D97-AF65-F5344CB8AC3E}">
        <p14:creationId xmlns:p14="http://schemas.microsoft.com/office/powerpoint/2010/main" val="1973480875"/>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06ADAB9-8A18-4C16-BB9B-78362255583D}"/>
</file>

<file path=customXml/itemProps2.xml><?xml version="1.0" encoding="utf-8"?>
<ds:datastoreItem xmlns:ds="http://schemas.openxmlformats.org/officeDocument/2006/customXml" ds:itemID="{571E9730-D293-494B-A760-F854C7692555}"/>
</file>

<file path=customXml/itemProps3.xml><?xml version="1.0" encoding="utf-8"?>
<ds:datastoreItem xmlns:ds="http://schemas.openxmlformats.org/officeDocument/2006/customXml" ds:itemID="{500DB111-CBB6-4E99-9271-DB1810CB32D8}"/>
</file>

<file path=docProps/app.xml><?xml version="1.0" encoding="utf-8"?>
<Properties xmlns="http://schemas.openxmlformats.org/officeDocument/2006/extended-properties" xmlns:vt="http://schemas.openxmlformats.org/officeDocument/2006/docPropsVTypes">
  <TotalTime>11570</TotalTime>
  <Words>2441</Words>
  <Application>Microsoft Office PowerPoint</Application>
  <PresentationFormat>On-screen Show (4:3)</PresentationFormat>
  <Paragraphs>227</Paragraphs>
  <Slides>14</Slides>
  <Notes>14</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14</vt:i4>
      </vt:variant>
    </vt:vector>
  </HeadingPairs>
  <TitlesOfParts>
    <vt:vector size="22" baseType="lpstr">
      <vt:lpstr>Arial</vt:lpstr>
      <vt:lpstr>Calibri</vt:lpstr>
      <vt:lpstr>Cambria</vt:lpstr>
      <vt:lpstr>Verdana</vt:lpstr>
      <vt:lpstr>Wingdings</vt:lpstr>
      <vt:lpstr>Default Design</vt:lpstr>
      <vt:lpstr>Theme2</vt:lpstr>
      <vt:lpstr>Custom Design</vt:lpstr>
      <vt:lpstr>Keystone Exams Reporting </vt:lpstr>
      <vt:lpstr>Who Submits Data to PIMS?</vt:lpstr>
      <vt:lpstr>Data Flow</vt:lpstr>
      <vt:lpstr>Internal Snapshot Overview</vt:lpstr>
      <vt:lpstr>Internal Snapshot Details</vt:lpstr>
      <vt:lpstr>PowerPoint Presentation</vt:lpstr>
      <vt:lpstr>PowerPoint Presentation</vt:lpstr>
      <vt:lpstr>Deduplication rules 1</vt:lpstr>
      <vt:lpstr>Deduplication rules 2</vt:lpstr>
      <vt:lpstr>Cognos Presnapshot Reports</vt:lpstr>
      <vt:lpstr>Cognos Snapshot Reports</vt:lpstr>
      <vt:lpstr>Resources</vt:lpstr>
      <vt:lpstr>Contact Information</vt:lpstr>
      <vt:lpstr>For more information</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Keystone Exam Reporting</dc:title>
  <dc:creator>aforsman</dc:creator>
  <cp:lastModifiedBy>McCann, Ashley</cp:lastModifiedBy>
  <cp:revision>425</cp:revision>
  <cp:lastPrinted>2016-09-13T14:59:14Z</cp:lastPrinted>
  <dcterms:created xsi:type="dcterms:W3CDTF">2011-11-29T20:35:02Z</dcterms:created>
  <dcterms:modified xsi:type="dcterms:W3CDTF">2019-12-11T18:02:42Z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ies>
</file>