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9.xml" ContentType="application/vnd.openxmlformats-officedocument.drawingml.diagramData+xml"/>
  <Override PartName="/ppt/diagrams/data7.xml" ContentType="application/vnd.openxmlformats-officedocument.drawingml.diagramData+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diagrams/data1.xml" ContentType="application/vnd.openxmlformats-officedocument.drawingml.diagramData+xml"/>
  <Override PartName="/ppt/presentation.xml" ContentType="application/vnd.openxmlformats-officedocument.presentationml.presentation.main+xml"/>
  <Override PartName="/ppt/diagrams/data2.xml" ContentType="application/vnd.openxmlformats-officedocument.drawingml.diagramData+xml"/>
  <Override PartName="/ppt/diagrams/data3.xml" ContentType="application/vnd.openxmlformats-officedocument.drawingml.diagramData+xml"/>
  <Override PartName="/ppt/diagrams/data11.xml" ContentType="application/vnd.openxmlformats-officedocument.drawingml.diagramData+xml"/>
  <Override PartName="/ppt/diagrams/data4.xml" ContentType="application/vnd.openxmlformats-officedocument.drawingml.diagramData+xml"/>
  <Override PartName="/ppt/diagrams/data8.xml" ContentType="application/vnd.openxmlformats-officedocument.drawingml.diagramData+xml"/>
  <Override PartName="/ppt/diagrams/data12.xml" ContentType="application/vnd.openxmlformats-officedocument.drawingml.diagramData+xml"/>
  <Override PartName="/ppt/diagrams/data5.xml" ContentType="application/vnd.openxmlformats-officedocument.drawingml.diagramData+xml"/>
  <Override PartName="/ppt/diagrams/data10.xml" ContentType="application/vnd.openxmlformats-officedocument.drawingml.diagramData+xml"/>
  <Override PartName="/ppt/diagrams/data6.xml" ContentType="application/vnd.openxmlformats-officedocument.drawingml.diagramData+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28.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diagrams/layout12.xml" ContentType="application/vnd.openxmlformats-officedocument.drawingml.diagramLayout+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diagrams/drawing12.xml" ContentType="application/vnd.ms-office.drawingml.diagramDrawing+xml"/>
  <Override PartName="/ppt/diagrams/quickStyle9.xml" ContentType="application/vnd.openxmlformats-officedocument.drawingml.diagramStyle+xml"/>
  <Override PartName="/ppt/diagrams/quickStyle12.xml" ContentType="application/vnd.openxmlformats-officedocument.drawingml.diagramStyle+xml"/>
  <Override PartName="/ppt/diagrams/colors12.xml" ContentType="application/vnd.openxmlformats-officedocument.drawingml.diagramColors+xml"/>
  <Override PartName="/ppt/diagrams/colors8.xml" ContentType="application/vnd.openxmlformats-officedocument.drawingml.diagramColors+xml"/>
  <Override PartName="/ppt/diagrams/quickStyle8.xml" ContentType="application/vnd.openxmlformats-officedocument.drawingml.diagramStyle+xml"/>
  <Override PartName="/ppt/diagrams/layout10.xml" ContentType="application/vnd.openxmlformats-officedocument.drawingml.diagramLayout+xml"/>
  <Override PartName="/ppt/diagrams/layout9.xml" ContentType="application/vnd.openxmlformats-officedocument.drawingml.diagramLayout+xml"/>
  <Override PartName="/ppt/diagrams/layout11.xml" ContentType="application/vnd.openxmlformats-officedocument.drawingml.diagramLayout+xml"/>
  <Override PartName="/ppt/diagrams/layout8.xml" ContentType="application/vnd.openxmlformats-officedocument.drawingml.diagramLayout+xml"/>
  <Override PartName="/ppt/diagrams/drawing7.xml" ContentType="application/vnd.ms-office.drawingml.diagramDrawing+xml"/>
  <Override PartName="/ppt/diagrams/colors7.xml" ContentType="application/vnd.openxmlformats-officedocument.drawingml.diagramColors+xml"/>
  <Override PartName="/ppt/diagrams/quickStyle7.xml" ContentType="application/vnd.openxmlformats-officedocument.drawingml.diagramStyle+xml"/>
  <Override PartName="/ppt/diagrams/layout7.xml" ContentType="application/vnd.openxmlformats-officedocument.drawingml.diagramLayout+xml"/>
  <Override PartName="/ppt/diagrams/drawing6.xml" ContentType="application/vnd.ms-office.drawingml.diagramDrawing+xml"/>
  <Override PartName="/ppt/diagrams/colors6.xml" ContentType="application/vnd.openxmlformats-officedocument.drawingml.diagramColors+xml"/>
  <Override PartName="/ppt/diagrams/quickStyle6.xml" ContentType="application/vnd.openxmlformats-officedocument.drawingml.diagramStyle+xml"/>
  <Override PartName="/ppt/diagrams/layout6.xml" ContentType="application/vnd.openxmlformats-officedocument.drawingml.diagramLayout+xml"/>
  <Override PartName="/ppt/diagrams/drawing5.xml" ContentType="application/vnd.ms-office.drawingml.diagramDrawing+xml"/>
  <Override PartName="/ppt/diagrams/colors5.xml" ContentType="application/vnd.openxmlformats-officedocument.drawingml.diagramColors+xml"/>
  <Override PartName="/ppt/diagrams/colors9.xml" ContentType="application/vnd.openxmlformats-officedocument.drawingml.diagramColors+xml"/>
  <Override PartName="/ppt/diagrams/quickStyle5.xml" ContentType="application/vnd.openxmlformats-officedocument.drawingml.diagramStyle+xml"/>
  <Override PartName="/ppt/diagrams/layout5.xml" ContentType="application/vnd.openxmlformats-officedocument.drawingml.diagramLayout+xml"/>
  <Override PartName="/ppt/diagrams/drawing4.xml" ContentType="application/vnd.ms-office.drawingml.diagramDrawing+xml"/>
  <Override PartName="/ppt/diagrams/colors4.xml" ContentType="application/vnd.openxmlformats-officedocument.drawingml.diagramColors+xml"/>
  <Override PartName="/ppt/diagrams/quickStyle4.xml" ContentType="application/vnd.openxmlformats-officedocument.drawingml.diagramStyle+xml"/>
  <Override PartName="/ppt/diagrams/layout4.xml" ContentType="application/vnd.openxmlformats-officedocument.drawingml.diagramLayout+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colors2.xml" ContentType="application/vnd.openxmlformats-officedocument.drawingml.diagramColors+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rawing9.xml" ContentType="application/vnd.ms-office.drawingml.diagramDrawing+xml"/>
  <Override PartName="/ppt/diagrams/drawing8.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0" r:id="rId2"/>
    <p:sldMasterId id="2147483673" r:id="rId3"/>
  </p:sldMasterIdLst>
  <p:notesMasterIdLst>
    <p:notesMasterId r:id="rId35"/>
  </p:notesMasterIdLst>
  <p:handoutMasterIdLst>
    <p:handoutMasterId r:id="rId36"/>
  </p:handoutMasterIdLst>
  <p:sldIdLst>
    <p:sldId id="256" r:id="rId4"/>
    <p:sldId id="314" r:id="rId5"/>
    <p:sldId id="289" r:id="rId6"/>
    <p:sldId id="355" r:id="rId7"/>
    <p:sldId id="279" r:id="rId8"/>
    <p:sldId id="338" r:id="rId9"/>
    <p:sldId id="334" r:id="rId10"/>
    <p:sldId id="335" r:id="rId11"/>
    <p:sldId id="336" r:id="rId12"/>
    <p:sldId id="321" r:id="rId13"/>
    <p:sldId id="276" r:id="rId14"/>
    <p:sldId id="274" r:id="rId15"/>
    <p:sldId id="347" r:id="rId16"/>
    <p:sldId id="260" r:id="rId17"/>
    <p:sldId id="316" r:id="rId18"/>
    <p:sldId id="283" r:id="rId19"/>
    <p:sldId id="341" r:id="rId20"/>
    <p:sldId id="330" r:id="rId21"/>
    <p:sldId id="281" r:id="rId22"/>
    <p:sldId id="326" r:id="rId23"/>
    <p:sldId id="327" r:id="rId24"/>
    <p:sldId id="344" r:id="rId25"/>
    <p:sldId id="322" r:id="rId26"/>
    <p:sldId id="342" r:id="rId27"/>
    <p:sldId id="353" r:id="rId28"/>
    <p:sldId id="323" r:id="rId29"/>
    <p:sldId id="290" r:id="rId30"/>
    <p:sldId id="351" r:id="rId31"/>
    <p:sldId id="312" r:id="rId32"/>
    <p:sldId id="293" r:id="rId33"/>
    <p:sldId id="258"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deadmin" initials="p" lastIdx="15"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9D29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8" autoAdjust="0"/>
    <p:restoredTop sz="86425" autoAdjust="0"/>
  </p:normalViewPr>
  <p:slideViewPr>
    <p:cSldViewPr>
      <p:cViewPr varScale="1">
        <p:scale>
          <a:sx n="58" d="100"/>
          <a:sy n="58" d="100"/>
        </p:scale>
        <p:origin x="284" y="48"/>
      </p:cViewPr>
      <p:guideLst>
        <p:guide orient="horz" pos="2160"/>
        <p:guide pos="2880"/>
      </p:guideLst>
    </p:cSldViewPr>
  </p:slideViewPr>
  <p:outlineViewPr>
    <p:cViewPr>
      <p:scale>
        <a:sx n="33" d="100"/>
        <a:sy n="33" d="100"/>
      </p:scale>
      <p:origin x="0" y="-1872"/>
    </p:cViewPr>
  </p:outlin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viewProps" Target="view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customXml" Target="../customXml/item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customXml" Target="../customXml/item3.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notesMaster" Target="notesMasters/notesMaster1.xml"/><Relationship Id="rId43" Type="http://schemas.openxmlformats.org/officeDocument/2006/relationships/customXml" Target="../customXml/item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presProps" Target="presProps.xml"/></Relationships>
</file>

<file path=ppt/diagrams/_rels/data12.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_rels/drawing12.xml.rels><?xml version="1.0" encoding="UTF-8" standalone="yes"?>
<Relationships xmlns="http://schemas.openxmlformats.org/package/2006/relationships"><Relationship Id="rId2" Type="http://schemas.openxmlformats.org/officeDocument/2006/relationships/hyperlink" Target="mailto:ra-DDQDataCollection@pa.gov" TargetMode="External"/><Relationship Id="rId1" Type="http://schemas.openxmlformats.org/officeDocument/2006/relationships/hyperlink" Target="mailto:Ra-pas@pa.gov"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dirty="0">
              <a:latin typeface="Cambria" panose="02040503050406030204" pitchFamily="18" charset="0"/>
            </a:rPr>
            <a:t>Data collection details</a:t>
          </a: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3D555907-ED60-40CE-9127-63B8C1EBB874}" type="presOf" srcId="{1710E1FD-2621-48B6-B464-10D663477F8C}" destId="{4C55992E-623D-4D7C-826A-09FC07D09763}" srcOrd="0" destOrd="0" presId="urn:microsoft.com/office/officeart/2005/8/layout/venn3"/>
    <dgm:cxn modelId="{77ED523B-9C32-432C-8CC4-1905A20A4DAA}" type="presOf" srcId="{0DBC5475-A36F-44B8-99E6-8AB02E3F381D}" destId="{E0519EEE-2B4D-43DF-8793-135C2BEA6AD9}" srcOrd="0" destOrd="0" presId="urn:microsoft.com/office/officeart/2005/8/layout/venn3"/>
    <dgm:cxn modelId="{88A80951-573B-46B6-B3FC-2868FCF8E360}" type="presOf" srcId="{3BED611F-5282-40C3-A8B1-292D8BCFA7D8}" destId="{60C048B9-7427-4682-8862-4A8F2D067DCA}" srcOrd="0" destOrd="0" presId="urn:microsoft.com/office/officeart/2005/8/layout/venn3"/>
    <dgm:cxn modelId="{92948159-8647-4EEE-AF34-C764D43FF8A4}" type="presOf" srcId="{DC600E12-DBFB-42C1-A456-D68EB67D6B34}" destId="{9D51573B-0B28-42AD-910A-A7B46A813C8C}"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C6A3B196-9C5F-4A2E-AB4A-01342E6A229A}" type="presOf" srcId="{ABBCCBF4-9A10-4136-A461-156480A14E99}" destId="{3CA02497-A841-4052-807D-E5B8D47A58E7}"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947514B6-D358-4823-98A1-3D085F269DA8}" srcId="{3BED611F-5282-40C3-A8B1-292D8BCFA7D8}" destId="{0DBC5475-A36F-44B8-99E6-8AB02E3F381D}" srcOrd="1" destOrd="0" parTransId="{610BD229-ACD9-42A5-A9A7-DDA5D0003718}" sibTransId="{AB8EFA32-C6E9-432C-BA45-3C4505E823F3}"/>
    <dgm:cxn modelId="{3FF21B5E-AE04-4286-8CC5-6553CC0811A8}" type="presParOf" srcId="{60C048B9-7427-4682-8862-4A8F2D067DCA}" destId="{3CA02497-A841-4052-807D-E5B8D47A58E7}" srcOrd="0" destOrd="0" presId="urn:microsoft.com/office/officeart/2005/8/layout/venn3"/>
    <dgm:cxn modelId="{7457BD17-8B51-4A47-B748-2DB0858065A5}" type="presParOf" srcId="{60C048B9-7427-4682-8862-4A8F2D067DCA}" destId="{EB2D04C4-8231-413B-98AD-01AAA3260AA4}" srcOrd="1" destOrd="0" presId="urn:microsoft.com/office/officeart/2005/8/layout/venn3"/>
    <dgm:cxn modelId="{5CC09AA9-F07B-4A33-8D97-231209EC50F6}" type="presParOf" srcId="{60C048B9-7427-4682-8862-4A8F2D067DCA}" destId="{E0519EEE-2B4D-43DF-8793-135C2BEA6AD9}" srcOrd="2" destOrd="0" presId="urn:microsoft.com/office/officeart/2005/8/layout/venn3"/>
    <dgm:cxn modelId="{D248CB96-2F8B-4315-9777-7D209426A8D7}" type="presParOf" srcId="{60C048B9-7427-4682-8862-4A8F2D067DCA}" destId="{695E7FF5-DA6B-4B37-84ED-A4A2E449A3AF}" srcOrd="3" destOrd="0" presId="urn:microsoft.com/office/officeart/2005/8/layout/venn3"/>
    <dgm:cxn modelId="{8AFE1174-697F-4B71-A44F-95661FBFE8D9}" type="presParOf" srcId="{60C048B9-7427-4682-8862-4A8F2D067DCA}" destId="{9D51573B-0B28-42AD-910A-A7B46A813C8C}" srcOrd="4" destOrd="0" presId="urn:microsoft.com/office/officeart/2005/8/layout/venn3"/>
    <dgm:cxn modelId="{F9EB079E-FF38-4C3B-BE25-96614A673E11}" type="presParOf" srcId="{60C048B9-7427-4682-8862-4A8F2D067DCA}" destId="{29931781-75B4-43DF-A3A6-33EFAFD59AE1}" srcOrd="5" destOrd="0" presId="urn:microsoft.com/office/officeart/2005/8/layout/venn3"/>
    <dgm:cxn modelId="{195C580F-B48B-4A05-8979-5184AF3C7F41}"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b="0" i="1" dirty="0">
              <a:solidFill>
                <a:schemeClr val="bg1">
                  <a:lumMod val="65000"/>
                </a:schemeClr>
              </a:solidFill>
              <a:latin typeface="Cambria" panose="02040503050406030204" pitchFamily="18" charset="0"/>
            </a:rPr>
            <a:t>Data collection details</a:t>
          </a:r>
          <a:endParaRPr lang="en-US" b="0" dirty="0">
            <a:solidFill>
              <a:schemeClr val="bg1">
                <a:lumMod val="65000"/>
              </a:schemeClr>
            </a:solidFill>
            <a:latin typeface="Cambria" panose="02040503050406030204" pitchFamily="18" charset="0"/>
          </a:endParaRP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custT="1"/>
      <dgm:spPr/>
      <dgm:t>
        <a:bodyPr/>
        <a:lstStyle/>
        <a:p>
          <a:r>
            <a:rPr lang="en-US" sz="2400" b="1" i="1" dirty="0">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solidFill>
                <a:schemeClr val="bg1">
                  <a:lumMod val="65000"/>
                </a:schemeClr>
              </a:solidFill>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B0F3AB59-075E-4635-BD07-E3C7BAAD5351}" srcId="{3BED611F-5282-40C3-A8B1-292D8BCFA7D8}" destId="{DC600E12-DBFB-42C1-A456-D68EB67D6B34}" srcOrd="2" destOrd="0" parTransId="{021F943A-BD68-4B30-B914-B71FB6DB6DDD}" sibTransId="{5A82F4F6-49DB-4D2D-B2A9-0DD326D01C05}"/>
    <dgm:cxn modelId="{AFBD0E82-F383-472D-A5E8-B37DA288A2C4}" type="presOf" srcId="{0DBC5475-A36F-44B8-99E6-8AB02E3F381D}" destId="{E0519EEE-2B4D-43DF-8793-135C2BEA6AD9}" srcOrd="0" destOrd="0" presId="urn:microsoft.com/office/officeart/2005/8/layout/venn3"/>
    <dgm:cxn modelId="{4EF7CD84-885A-4887-90CA-CE00B998E6C9}" srcId="{3BED611F-5282-40C3-A8B1-292D8BCFA7D8}" destId="{ABBCCBF4-9A10-4136-A461-156480A14E99}" srcOrd="0" destOrd="0" parTransId="{086DA821-135D-40D3-9EA2-EF351CF50C53}" sibTransId="{DF97D370-BD1A-48D3-A748-D733A1D64AD3}"/>
    <dgm:cxn modelId="{05B2B287-F963-4165-8308-323060C71E72}" type="presOf" srcId="{ABBCCBF4-9A10-4136-A461-156480A14E99}" destId="{3CA02497-A841-4052-807D-E5B8D47A58E7}"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6A6CCAAC-ADEC-4131-8243-B51531341F77}" type="presOf" srcId="{DC600E12-DBFB-42C1-A456-D68EB67D6B34}" destId="{9D51573B-0B28-42AD-910A-A7B46A813C8C}" srcOrd="0" destOrd="0" presId="urn:microsoft.com/office/officeart/2005/8/layout/venn3"/>
    <dgm:cxn modelId="{947514B6-D358-4823-98A1-3D085F269DA8}" srcId="{3BED611F-5282-40C3-A8B1-292D8BCFA7D8}" destId="{0DBC5475-A36F-44B8-99E6-8AB02E3F381D}" srcOrd="1" destOrd="0" parTransId="{610BD229-ACD9-42A5-A9A7-DDA5D0003718}" sibTransId="{AB8EFA32-C6E9-432C-BA45-3C4505E823F3}"/>
    <dgm:cxn modelId="{37B05CE8-D406-4B3F-9051-934EBE1052B2}" type="presOf" srcId="{3BED611F-5282-40C3-A8B1-292D8BCFA7D8}" destId="{60C048B9-7427-4682-8862-4A8F2D067DCA}" srcOrd="0" destOrd="0" presId="urn:microsoft.com/office/officeart/2005/8/layout/venn3"/>
    <dgm:cxn modelId="{664194F6-7B72-44CF-82A9-FF51415D9709}" type="presOf" srcId="{1710E1FD-2621-48B6-B464-10D663477F8C}" destId="{4C55992E-623D-4D7C-826A-09FC07D09763}" srcOrd="0" destOrd="0" presId="urn:microsoft.com/office/officeart/2005/8/layout/venn3"/>
    <dgm:cxn modelId="{AE4EC4A0-CEDB-49CC-8D83-A28F7C8C8EA5}" type="presParOf" srcId="{60C048B9-7427-4682-8862-4A8F2D067DCA}" destId="{3CA02497-A841-4052-807D-E5B8D47A58E7}" srcOrd="0" destOrd="0" presId="urn:microsoft.com/office/officeart/2005/8/layout/venn3"/>
    <dgm:cxn modelId="{4B2D3D88-4C18-4440-BD84-98FEA50B07F5}" type="presParOf" srcId="{60C048B9-7427-4682-8862-4A8F2D067DCA}" destId="{EB2D04C4-8231-413B-98AD-01AAA3260AA4}" srcOrd="1" destOrd="0" presId="urn:microsoft.com/office/officeart/2005/8/layout/venn3"/>
    <dgm:cxn modelId="{6CC29696-AD16-44FE-A4F6-878373551B86}" type="presParOf" srcId="{60C048B9-7427-4682-8862-4A8F2D067DCA}" destId="{E0519EEE-2B4D-43DF-8793-135C2BEA6AD9}" srcOrd="2" destOrd="0" presId="urn:microsoft.com/office/officeart/2005/8/layout/venn3"/>
    <dgm:cxn modelId="{1A879872-82CF-4A05-9CFA-3A00D35F79A5}" type="presParOf" srcId="{60C048B9-7427-4682-8862-4A8F2D067DCA}" destId="{695E7FF5-DA6B-4B37-84ED-A4A2E449A3AF}" srcOrd="3" destOrd="0" presId="urn:microsoft.com/office/officeart/2005/8/layout/venn3"/>
    <dgm:cxn modelId="{82E1003F-B51D-4CEF-9993-3FA9D805F409}" type="presParOf" srcId="{60C048B9-7427-4682-8862-4A8F2D067DCA}" destId="{9D51573B-0B28-42AD-910A-A7B46A813C8C}" srcOrd="4" destOrd="0" presId="urn:microsoft.com/office/officeart/2005/8/layout/venn3"/>
    <dgm:cxn modelId="{1E3799A7-9084-40D5-A38D-4065BD25E510}" type="presParOf" srcId="{60C048B9-7427-4682-8862-4A8F2D067DCA}" destId="{29931781-75B4-43DF-A3A6-33EFAFD59AE1}" srcOrd="5" destOrd="0" presId="urn:microsoft.com/office/officeart/2005/8/layout/venn3"/>
    <dgm:cxn modelId="{1715B226-6BB3-40E5-B942-7D7ED8CE4AB6}"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dgm:spPr/>
      <dgm:t>
        <a:bodyPr/>
        <a:lstStyle/>
        <a:p>
          <a:r>
            <a:rPr lang="en-US" dirty="0">
              <a:solidFill>
                <a:schemeClr val="bg1">
                  <a:lumMod val="65000"/>
                </a:schemeClr>
              </a:solidFill>
              <a:latin typeface="Cambria" panose="02040503050406030204" pitchFamily="18" charset="0"/>
            </a:rPr>
            <a:t>Business rules</a:t>
          </a: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solidFill>
                <a:schemeClr val="bg1">
                  <a:lumMod val="65000"/>
                </a:schemeClr>
              </a:solidFill>
              <a:latin typeface="Cambria" panose="02040503050406030204" pitchFamily="18" charset="0"/>
            </a:rPr>
            <a:t>Data collection details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custT="1"/>
      <dgm:spPr/>
      <dgm:t>
        <a:bodyPr/>
        <a:lstStyle/>
        <a:p>
          <a:r>
            <a:rPr lang="en-US" sz="3200" b="1" i="1" dirty="0">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custLinFactNeighborX="1040" custLinFactNeighborY="-65">
        <dgm:presLayoutVars>
          <dgm:bulletEnabled val="1"/>
        </dgm:presLayoutVars>
      </dgm:prSet>
      <dgm:spPr/>
    </dgm:pt>
  </dgm:ptLst>
  <dgm:cxnLst>
    <dgm:cxn modelId="{0B020A5B-92F0-49E6-9BF2-441BC87F90B9}" type="presOf" srcId="{0DBC5475-A36F-44B8-99E6-8AB02E3F381D}" destId="{E0519EEE-2B4D-43DF-8793-135C2BEA6AD9}" srcOrd="0" destOrd="0" presId="urn:microsoft.com/office/officeart/2005/8/layout/venn3"/>
    <dgm:cxn modelId="{65215C64-D69A-4381-8664-151B6F0A8A34}" type="presOf" srcId="{ABBCCBF4-9A10-4136-A461-156480A14E99}" destId="{3CA02497-A841-4052-807D-E5B8D47A58E7}"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FF84CD93-89D8-415A-A9B5-59A0C2078591}" type="presOf" srcId="{3BED611F-5282-40C3-A8B1-292D8BCFA7D8}" destId="{60C048B9-7427-4682-8862-4A8F2D067DCA}" srcOrd="0" destOrd="0" presId="urn:microsoft.com/office/officeart/2005/8/layout/venn3"/>
    <dgm:cxn modelId="{898E369D-0835-45B3-B56E-2EBE5BED05AE}" srcId="{3BED611F-5282-40C3-A8B1-292D8BCFA7D8}" destId="{1710E1FD-2621-48B6-B464-10D663477F8C}" srcOrd="3" destOrd="0" parTransId="{7FF73D18-5A07-4C3B-8506-B3ACF2BBACFA}" sibTransId="{CC49251B-EF7F-4A86-8E47-3ACD0405FE05}"/>
    <dgm:cxn modelId="{F915099E-73E0-4C3A-9037-CC78978ED74B}" type="presOf" srcId="{DC600E12-DBFB-42C1-A456-D68EB67D6B34}" destId="{9D51573B-0B28-42AD-910A-A7B46A813C8C}" srcOrd="0" destOrd="0" presId="urn:microsoft.com/office/officeart/2005/8/layout/venn3"/>
    <dgm:cxn modelId="{947514B6-D358-4823-98A1-3D085F269DA8}" srcId="{3BED611F-5282-40C3-A8B1-292D8BCFA7D8}" destId="{0DBC5475-A36F-44B8-99E6-8AB02E3F381D}" srcOrd="1" destOrd="0" parTransId="{610BD229-ACD9-42A5-A9A7-DDA5D0003718}" sibTransId="{AB8EFA32-C6E9-432C-BA45-3C4505E823F3}"/>
    <dgm:cxn modelId="{DB818FEC-457F-49F3-A1BC-0EFD251DA7BB}" type="presOf" srcId="{1710E1FD-2621-48B6-B464-10D663477F8C}" destId="{4C55992E-623D-4D7C-826A-09FC07D09763}" srcOrd="0" destOrd="0" presId="urn:microsoft.com/office/officeart/2005/8/layout/venn3"/>
    <dgm:cxn modelId="{8D60B975-6E12-4821-A7C3-E5AFAB0BB4AB}" type="presParOf" srcId="{60C048B9-7427-4682-8862-4A8F2D067DCA}" destId="{3CA02497-A841-4052-807D-E5B8D47A58E7}" srcOrd="0" destOrd="0" presId="urn:microsoft.com/office/officeart/2005/8/layout/venn3"/>
    <dgm:cxn modelId="{8A770146-F187-416D-A0F2-FA5462BA7FB8}" type="presParOf" srcId="{60C048B9-7427-4682-8862-4A8F2D067DCA}" destId="{EB2D04C4-8231-413B-98AD-01AAA3260AA4}" srcOrd="1" destOrd="0" presId="urn:microsoft.com/office/officeart/2005/8/layout/venn3"/>
    <dgm:cxn modelId="{FEED546B-E9E1-43C7-87E2-53735605A399}" type="presParOf" srcId="{60C048B9-7427-4682-8862-4A8F2D067DCA}" destId="{E0519EEE-2B4D-43DF-8793-135C2BEA6AD9}" srcOrd="2" destOrd="0" presId="urn:microsoft.com/office/officeart/2005/8/layout/venn3"/>
    <dgm:cxn modelId="{79D0EF80-3A74-4528-B971-8090E05664FB}" type="presParOf" srcId="{60C048B9-7427-4682-8862-4A8F2D067DCA}" destId="{695E7FF5-DA6B-4B37-84ED-A4A2E449A3AF}" srcOrd="3" destOrd="0" presId="urn:microsoft.com/office/officeart/2005/8/layout/venn3"/>
    <dgm:cxn modelId="{7F0F28C6-8FDC-4BBF-9D19-36703B6C2C09}" type="presParOf" srcId="{60C048B9-7427-4682-8862-4A8F2D067DCA}" destId="{9D51573B-0B28-42AD-910A-A7B46A813C8C}" srcOrd="4" destOrd="0" presId="urn:microsoft.com/office/officeart/2005/8/layout/venn3"/>
    <dgm:cxn modelId="{CC927CB1-849C-40A3-BF88-34EBABD0D6C3}" type="presParOf" srcId="{60C048B9-7427-4682-8862-4A8F2D067DCA}" destId="{29931781-75B4-43DF-A3A6-33EFAFD59AE1}" srcOrd="5" destOrd="0" presId="urn:microsoft.com/office/officeart/2005/8/layout/venn3"/>
    <dgm:cxn modelId="{3708D569-A50D-4A13-A33F-0AAA0A00E1DA}"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F9AC41D-C279-4026-8C7E-5199FBC02A82}" type="doc">
      <dgm:prSet loTypeId="urn:microsoft.com/office/officeart/2005/8/layout/list1" loCatId="list" qsTypeId="urn:microsoft.com/office/officeart/2005/8/quickstyle/simple1" qsCatId="simple" csTypeId="urn:microsoft.com/office/officeart/2005/8/colors/colorful3" csCatId="colorful" phldr="1"/>
      <dgm:spPr/>
      <dgm:t>
        <a:bodyPr/>
        <a:lstStyle/>
        <a:p>
          <a:endParaRPr lang="en-US"/>
        </a:p>
      </dgm:t>
    </dgm:pt>
    <dgm:pt modelId="{F3CDAF00-FF1F-4F17-A9EF-1271CF0941DB}">
      <dgm:prSet phldrT="[Text]"/>
      <dgm:spPr/>
      <dgm:t>
        <a:bodyPr/>
        <a:lstStyle/>
        <a:p>
          <a:r>
            <a:rPr lang="en-US" dirty="0">
              <a:latin typeface="Cambria" panose="02040503050406030204" pitchFamily="18" charset="0"/>
            </a:rPr>
            <a:t>Division of Assessment and Accountability: </a:t>
          </a:r>
        </a:p>
        <a:p>
          <a:r>
            <a:rPr lang="en-US" dirty="0">
              <a:latin typeface="Cambria" panose="02040503050406030204" pitchFamily="18" charset="0"/>
              <a:hlinkClick xmlns:r="http://schemas.openxmlformats.org/officeDocument/2006/relationships" r:id="rId1"/>
            </a:rPr>
            <a:t>Ra-pas@pa.gov</a:t>
          </a:r>
          <a:endParaRPr lang="en-US" dirty="0">
            <a:latin typeface="Cambria" panose="02040503050406030204" pitchFamily="18" charset="0"/>
          </a:endParaRPr>
        </a:p>
      </dgm:t>
    </dgm:pt>
    <dgm:pt modelId="{935D288A-A094-4973-9248-AAC62AFD1911}" type="parTrans" cxnId="{3D6CEE52-AD10-4E1F-A9A2-29CFC5A1810F}">
      <dgm:prSet/>
      <dgm:spPr/>
      <dgm:t>
        <a:bodyPr/>
        <a:lstStyle/>
        <a:p>
          <a:endParaRPr lang="en-US"/>
        </a:p>
      </dgm:t>
    </dgm:pt>
    <dgm:pt modelId="{78539746-3920-4345-97F2-9F6FD372FA99}" type="sibTrans" cxnId="{3D6CEE52-AD10-4E1F-A9A2-29CFC5A1810F}">
      <dgm:prSet/>
      <dgm:spPr/>
      <dgm:t>
        <a:bodyPr/>
        <a:lstStyle/>
        <a:p>
          <a:endParaRPr lang="en-US"/>
        </a:p>
      </dgm:t>
    </dgm:pt>
    <dgm:pt modelId="{017CC4D9-0060-4C40-88FC-D29B99B512B5}">
      <dgm:prSet phldrT="[Text]"/>
      <dgm:spPr/>
      <dgm:t>
        <a:bodyPr/>
        <a:lstStyle/>
        <a:p>
          <a:r>
            <a:rPr lang="en-US" dirty="0">
              <a:latin typeface="Cambria" panose="02040503050406030204" pitchFamily="18" charset="0"/>
            </a:rPr>
            <a:t>PIMS Application Support Desk</a:t>
          </a:r>
        </a:p>
        <a:p>
          <a:r>
            <a:rPr lang="en-US" dirty="0">
              <a:latin typeface="Cambria" panose="02040503050406030204" pitchFamily="18" charset="0"/>
            </a:rPr>
            <a:t>800-661-2423</a:t>
          </a:r>
        </a:p>
      </dgm:t>
    </dgm:pt>
    <dgm:pt modelId="{758D24B7-5CF7-4563-A184-8AE6EDCD6FFA}" type="parTrans" cxnId="{CC5BC194-7BEF-478F-9E2C-E05A6788D2FC}">
      <dgm:prSet/>
      <dgm:spPr/>
      <dgm:t>
        <a:bodyPr/>
        <a:lstStyle/>
        <a:p>
          <a:endParaRPr lang="en-US"/>
        </a:p>
      </dgm:t>
    </dgm:pt>
    <dgm:pt modelId="{38D151ED-E73D-4D91-9E54-5A45EC7C84C6}" type="sibTrans" cxnId="{CC5BC194-7BEF-478F-9E2C-E05A6788D2FC}">
      <dgm:prSet/>
      <dgm:spPr/>
      <dgm:t>
        <a:bodyPr/>
        <a:lstStyle/>
        <a:p>
          <a:endParaRPr lang="en-US"/>
        </a:p>
      </dgm:t>
    </dgm:pt>
    <dgm:pt modelId="{1E7F17D5-B047-4059-BE9B-134F7B03B26A}">
      <dgm:prSet phldrT="[Text]"/>
      <dgm:spPr>
        <a:solidFill>
          <a:schemeClr val="accent6">
            <a:lumMod val="75000"/>
          </a:schemeClr>
        </a:solidFill>
      </dgm:spPr>
      <dgm:t>
        <a:bodyPr/>
        <a:lstStyle/>
        <a:p>
          <a:r>
            <a:rPr lang="en-US" dirty="0">
              <a:latin typeface="Cambria" panose="02040503050406030204" pitchFamily="18" charset="0"/>
            </a:rPr>
            <a:t>Office of Data Quality</a:t>
          </a:r>
        </a:p>
        <a:p>
          <a:r>
            <a:rPr lang="en-US" dirty="0">
              <a:latin typeface="Cambria" panose="02040503050406030204" pitchFamily="18" charset="0"/>
              <a:hlinkClick xmlns:r="http://schemas.openxmlformats.org/officeDocument/2006/relationships" r:id="rId2"/>
            </a:rPr>
            <a:t>ra-DDQDataCollection@pa.gov</a:t>
          </a:r>
          <a:endParaRPr lang="en-US" dirty="0">
            <a:latin typeface="Cambria" panose="02040503050406030204" pitchFamily="18" charset="0"/>
          </a:endParaRPr>
        </a:p>
      </dgm:t>
    </dgm:pt>
    <dgm:pt modelId="{BC2ADE48-D6B5-40E9-BB53-82988753A570}" type="parTrans" cxnId="{9B6D26D4-8B3A-4A5E-917A-6783D7A33FFC}">
      <dgm:prSet/>
      <dgm:spPr/>
      <dgm:t>
        <a:bodyPr/>
        <a:lstStyle/>
        <a:p>
          <a:endParaRPr lang="en-US"/>
        </a:p>
      </dgm:t>
    </dgm:pt>
    <dgm:pt modelId="{02C2A382-5C83-43D6-A2F4-2AF430EABC19}" type="sibTrans" cxnId="{9B6D26D4-8B3A-4A5E-917A-6783D7A33FFC}">
      <dgm:prSet/>
      <dgm:spPr/>
      <dgm:t>
        <a:bodyPr/>
        <a:lstStyle/>
        <a:p>
          <a:endParaRPr lang="en-US"/>
        </a:p>
      </dgm:t>
    </dgm:pt>
    <dgm:pt modelId="{F9A98FED-5870-4AAD-9913-CC23110E5633}" type="pres">
      <dgm:prSet presAssocID="{5F9AC41D-C279-4026-8C7E-5199FBC02A82}" presName="linear" presStyleCnt="0">
        <dgm:presLayoutVars>
          <dgm:dir/>
          <dgm:animLvl val="lvl"/>
          <dgm:resizeHandles val="exact"/>
        </dgm:presLayoutVars>
      </dgm:prSet>
      <dgm:spPr/>
    </dgm:pt>
    <dgm:pt modelId="{FE367905-217D-41FC-AF39-CD3ED89D079D}" type="pres">
      <dgm:prSet presAssocID="{F3CDAF00-FF1F-4F17-A9EF-1271CF0941DB}" presName="parentLin" presStyleCnt="0"/>
      <dgm:spPr/>
    </dgm:pt>
    <dgm:pt modelId="{6D958035-CCA5-40CB-9780-92E9109084CB}" type="pres">
      <dgm:prSet presAssocID="{F3CDAF00-FF1F-4F17-A9EF-1271CF0941DB}" presName="parentLeftMargin" presStyleLbl="node1" presStyleIdx="0" presStyleCnt="3"/>
      <dgm:spPr/>
    </dgm:pt>
    <dgm:pt modelId="{6A3D3D91-1EBC-4B11-A914-146FD3E4844B}" type="pres">
      <dgm:prSet presAssocID="{F3CDAF00-FF1F-4F17-A9EF-1271CF0941DB}" presName="parentText" presStyleLbl="node1" presStyleIdx="0" presStyleCnt="3" custScaleX="113228" custScaleY="120841">
        <dgm:presLayoutVars>
          <dgm:chMax val="0"/>
          <dgm:bulletEnabled val="1"/>
        </dgm:presLayoutVars>
      </dgm:prSet>
      <dgm:spPr/>
    </dgm:pt>
    <dgm:pt modelId="{9D1D60DD-5531-45A3-946A-C55CC2C27BAE}" type="pres">
      <dgm:prSet presAssocID="{F3CDAF00-FF1F-4F17-A9EF-1271CF0941DB}" presName="negativeSpace" presStyleCnt="0"/>
      <dgm:spPr/>
    </dgm:pt>
    <dgm:pt modelId="{AF030B68-BFF5-4352-AF13-809FFEE0AF9B}" type="pres">
      <dgm:prSet presAssocID="{F3CDAF00-FF1F-4F17-A9EF-1271CF0941DB}" presName="childText" presStyleLbl="conFgAcc1" presStyleIdx="0" presStyleCnt="3">
        <dgm:presLayoutVars>
          <dgm:bulletEnabled val="1"/>
        </dgm:presLayoutVars>
      </dgm:prSet>
      <dgm:spPr/>
    </dgm:pt>
    <dgm:pt modelId="{389FE066-355F-47F3-B3B2-443CA46D5EBD}" type="pres">
      <dgm:prSet presAssocID="{78539746-3920-4345-97F2-9F6FD372FA99}" presName="spaceBetweenRectangles" presStyleCnt="0"/>
      <dgm:spPr/>
    </dgm:pt>
    <dgm:pt modelId="{16BADE81-6519-40CB-9EB2-97822F03986A}" type="pres">
      <dgm:prSet presAssocID="{017CC4D9-0060-4C40-88FC-D29B99B512B5}" presName="parentLin" presStyleCnt="0"/>
      <dgm:spPr/>
    </dgm:pt>
    <dgm:pt modelId="{B671B55A-2D4B-460B-99E1-996050C90E4F}" type="pres">
      <dgm:prSet presAssocID="{017CC4D9-0060-4C40-88FC-D29B99B512B5}" presName="parentLeftMargin" presStyleLbl="node1" presStyleIdx="0" presStyleCnt="3"/>
      <dgm:spPr/>
    </dgm:pt>
    <dgm:pt modelId="{C1779264-B48B-4E9B-8997-ED30D16FC0C6}" type="pres">
      <dgm:prSet presAssocID="{017CC4D9-0060-4C40-88FC-D29B99B512B5}" presName="parentText" presStyleLbl="node1" presStyleIdx="1" presStyleCnt="3" custScaleX="122421" custScaleY="137485">
        <dgm:presLayoutVars>
          <dgm:chMax val="0"/>
          <dgm:bulletEnabled val="1"/>
        </dgm:presLayoutVars>
      </dgm:prSet>
      <dgm:spPr/>
    </dgm:pt>
    <dgm:pt modelId="{E6ECDAB1-B0AC-4474-ABBA-D5C1BFFFB4B5}" type="pres">
      <dgm:prSet presAssocID="{017CC4D9-0060-4C40-88FC-D29B99B512B5}" presName="negativeSpace" presStyleCnt="0"/>
      <dgm:spPr/>
    </dgm:pt>
    <dgm:pt modelId="{26BE22F7-B9E5-49A7-A0CE-2EC548F06847}" type="pres">
      <dgm:prSet presAssocID="{017CC4D9-0060-4C40-88FC-D29B99B512B5}" presName="childText" presStyleLbl="conFgAcc1" presStyleIdx="1" presStyleCnt="3">
        <dgm:presLayoutVars>
          <dgm:bulletEnabled val="1"/>
        </dgm:presLayoutVars>
      </dgm:prSet>
      <dgm:spPr/>
    </dgm:pt>
    <dgm:pt modelId="{1294EBC2-6B95-4F6E-A643-DEA1FDA1AFF2}" type="pres">
      <dgm:prSet presAssocID="{38D151ED-E73D-4D91-9E54-5A45EC7C84C6}" presName="spaceBetweenRectangles" presStyleCnt="0"/>
      <dgm:spPr/>
    </dgm:pt>
    <dgm:pt modelId="{E40207B5-7142-47A1-9E95-8AD6C1E96473}" type="pres">
      <dgm:prSet presAssocID="{1E7F17D5-B047-4059-BE9B-134F7B03B26A}" presName="parentLin" presStyleCnt="0"/>
      <dgm:spPr/>
    </dgm:pt>
    <dgm:pt modelId="{61F57556-45BC-470F-B020-C4957068C589}" type="pres">
      <dgm:prSet presAssocID="{1E7F17D5-B047-4059-BE9B-134F7B03B26A}" presName="parentLeftMargin" presStyleLbl="node1" presStyleIdx="1" presStyleCnt="3"/>
      <dgm:spPr/>
    </dgm:pt>
    <dgm:pt modelId="{5EAE5EA7-B00A-42D2-A804-B47E032B9249}" type="pres">
      <dgm:prSet presAssocID="{1E7F17D5-B047-4059-BE9B-134F7B03B26A}" presName="parentText" presStyleLbl="node1" presStyleIdx="2" presStyleCnt="3" custScaleX="131743" custScaleY="135883" custLinFactNeighborX="515" custLinFactNeighborY="3738">
        <dgm:presLayoutVars>
          <dgm:chMax val="0"/>
          <dgm:bulletEnabled val="1"/>
        </dgm:presLayoutVars>
      </dgm:prSet>
      <dgm:spPr/>
    </dgm:pt>
    <dgm:pt modelId="{E3738E54-71FD-4CE8-9330-AEBEA0FF7894}" type="pres">
      <dgm:prSet presAssocID="{1E7F17D5-B047-4059-BE9B-134F7B03B26A}" presName="negativeSpace" presStyleCnt="0"/>
      <dgm:spPr/>
    </dgm:pt>
    <dgm:pt modelId="{79978C38-2886-4B48-A867-BCE52FB08997}" type="pres">
      <dgm:prSet presAssocID="{1E7F17D5-B047-4059-BE9B-134F7B03B26A}" presName="childText" presStyleLbl="conFgAcc1" presStyleIdx="2" presStyleCnt="3">
        <dgm:presLayoutVars>
          <dgm:bulletEnabled val="1"/>
        </dgm:presLayoutVars>
      </dgm:prSet>
      <dgm:spPr>
        <a:ln>
          <a:solidFill>
            <a:schemeClr val="accent6">
              <a:lumMod val="75000"/>
            </a:schemeClr>
          </a:solidFill>
        </a:ln>
      </dgm:spPr>
    </dgm:pt>
  </dgm:ptLst>
  <dgm:cxnLst>
    <dgm:cxn modelId="{17713260-05AD-41B6-B20A-9FEE9B0B966D}" type="presOf" srcId="{F3CDAF00-FF1F-4F17-A9EF-1271CF0941DB}" destId="{6A3D3D91-1EBC-4B11-A914-146FD3E4844B}" srcOrd="1" destOrd="0" presId="urn:microsoft.com/office/officeart/2005/8/layout/list1"/>
    <dgm:cxn modelId="{AB6E1F48-814E-4CF9-B995-B0DC9A787487}" type="presOf" srcId="{F3CDAF00-FF1F-4F17-A9EF-1271CF0941DB}" destId="{6D958035-CCA5-40CB-9780-92E9109084CB}" srcOrd="0" destOrd="0" presId="urn:microsoft.com/office/officeart/2005/8/layout/list1"/>
    <dgm:cxn modelId="{3D6CEE52-AD10-4E1F-A9A2-29CFC5A1810F}" srcId="{5F9AC41D-C279-4026-8C7E-5199FBC02A82}" destId="{F3CDAF00-FF1F-4F17-A9EF-1271CF0941DB}" srcOrd="0" destOrd="0" parTransId="{935D288A-A094-4973-9248-AAC62AFD1911}" sibTransId="{78539746-3920-4345-97F2-9F6FD372FA99}"/>
    <dgm:cxn modelId="{CE815280-7D14-4A57-95C0-E7C8BED6E824}" type="presOf" srcId="{5F9AC41D-C279-4026-8C7E-5199FBC02A82}" destId="{F9A98FED-5870-4AAD-9913-CC23110E5633}" srcOrd="0" destOrd="0" presId="urn:microsoft.com/office/officeart/2005/8/layout/list1"/>
    <dgm:cxn modelId="{A8EB2582-77BF-4E66-8FDB-390F9D76E0DB}" type="presOf" srcId="{1E7F17D5-B047-4059-BE9B-134F7B03B26A}" destId="{61F57556-45BC-470F-B020-C4957068C589}" srcOrd="0" destOrd="0" presId="urn:microsoft.com/office/officeart/2005/8/layout/list1"/>
    <dgm:cxn modelId="{CC5BC194-7BEF-478F-9E2C-E05A6788D2FC}" srcId="{5F9AC41D-C279-4026-8C7E-5199FBC02A82}" destId="{017CC4D9-0060-4C40-88FC-D29B99B512B5}" srcOrd="1" destOrd="0" parTransId="{758D24B7-5CF7-4563-A184-8AE6EDCD6FFA}" sibTransId="{38D151ED-E73D-4D91-9E54-5A45EC7C84C6}"/>
    <dgm:cxn modelId="{BEDC2C96-DC02-40B8-8A9D-BD10951CD983}" type="presOf" srcId="{017CC4D9-0060-4C40-88FC-D29B99B512B5}" destId="{C1779264-B48B-4E9B-8997-ED30D16FC0C6}" srcOrd="1" destOrd="0" presId="urn:microsoft.com/office/officeart/2005/8/layout/list1"/>
    <dgm:cxn modelId="{9B6D26D4-8B3A-4A5E-917A-6783D7A33FFC}" srcId="{5F9AC41D-C279-4026-8C7E-5199FBC02A82}" destId="{1E7F17D5-B047-4059-BE9B-134F7B03B26A}" srcOrd="2" destOrd="0" parTransId="{BC2ADE48-D6B5-40E9-BB53-82988753A570}" sibTransId="{02C2A382-5C83-43D6-A2F4-2AF430EABC19}"/>
    <dgm:cxn modelId="{ACE8C8E9-98B5-45FA-8667-18F150E314FC}" type="presOf" srcId="{017CC4D9-0060-4C40-88FC-D29B99B512B5}" destId="{B671B55A-2D4B-460B-99E1-996050C90E4F}" srcOrd="0" destOrd="0" presId="urn:microsoft.com/office/officeart/2005/8/layout/list1"/>
    <dgm:cxn modelId="{AAC609F6-542F-4704-BAA3-3209FCB1EDB6}" type="presOf" srcId="{1E7F17D5-B047-4059-BE9B-134F7B03B26A}" destId="{5EAE5EA7-B00A-42D2-A804-B47E032B9249}" srcOrd="1" destOrd="0" presId="urn:microsoft.com/office/officeart/2005/8/layout/list1"/>
    <dgm:cxn modelId="{C931209E-B28A-423E-BF0B-6BDD200453E9}" type="presParOf" srcId="{F9A98FED-5870-4AAD-9913-CC23110E5633}" destId="{FE367905-217D-41FC-AF39-CD3ED89D079D}" srcOrd="0" destOrd="0" presId="urn:microsoft.com/office/officeart/2005/8/layout/list1"/>
    <dgm:cxn modelId="{C9206E8D-8EF3-437B-B4D9-4E6920F5862E}" type="presParOf" srcId="{FE367905-217D-41FC-AF39-CD3ED89D079D}" destId="{6D958035-CCA5-40CB-9780-92E9109084CB}" srcOrd="0" destOrd="0" presId="urn:microsoft.com/office/officeart/2005/8/layout/list1"/>
    <dgm:cxn modelId="{51FB7E3F-3D4E-49C5-9D89-5F74E754F398}" type="presParOf" srcId="{FE367905-217D-41FC-AF39-CD3ED89D079D}" destId="{6A3D3D91-1EBC-4B11-A914-146FD3E4844B}" srcOrd="1" destOrd="0" presId="urn:microsoft.com/office/officeart/2005/8/layout/list1"/>
    <dgm:cxn modelId="{AE699655-DBAB-4E9E-B3E6-E91DB48F8BA0}" type="presParOf" srcId="{F9A98FED-5870-4AAD-9913-CC23110E5633}" destId="{9D1D60DD-5531-45A3-946A-C55CC2C27BAE}" srcOrd="1" destOrd="0" presId="urn:microsoft.com/office/officeart/2005/8/layout/list1"/>
    <dgm:cxn modelId="{461F1CBE-E9DC-41E1-B8A6-14FE8A59309F}" type="presParOf" srcId="{F9A98FED-5870-4AAD-9913-CC23110E5633}" destId="{AF030B68-BFF5-4352-AF13-809FFEE0AF9B}" srcOrd="2" destOrd="0" presId="urn:microsoft.com/office/officeart/2005/8/layout/list1"/>
    <dgm:cxn modelId="{7EC6FF37-EAC9-48DF-8ECA-40C091C1A9AF}" type="presParOf" srcId="{F9A98FED-5870-4AAD-9913-CC23110E5633}" destId="{389FE066-355F-47F3-B3B2-443CA46D5EBD}" srcOrd="3" destOrd="0" presId="urn:microsoft.com/office/officeart/2005/8/layout/list1"/>
    <dgm:cxn modelId="{71089B92-0A0D-4439-BD9D-4E455B605987}" type="presParOf" srcId="{F9A98FED-5870-4AAD-9913-CC23110E5633}" destId="{16BADE81-6519-40CB-9EB2-97822F03986A}" srcOrd="4" destOrd="0" presId="urn:microsoft.com/office/officeart/2005/8/layout/list1"/>
    <dgm:cxn modelId="{1223A244-3482-4777-A594-0687F3341BA0}" type="presParOf" srcId="{16BADE81-6519-40CB-9EB2-97822F03986A}" destId="{B671B55A-2D4B-460B-99E1-996050C90E4F}" srcOrd="0" destOrd="0" presId="urn:microsoft.com/office/officeart/2005/8/layout/list1"/>
    <dgm:cxn modelId="{3B582C92-FC8E-4B86-A2D8-583BF87D24AE}" type="presParOf" srcId="{16BADE81-6519-40CB-9EB2-97822F03986A}" destId="{C1779264-B48B-4E9B-8997-ED30D16FC0C6}" srcOrd="1" destOrd="0" presId="urn:microsoft.com/office/officeart/2005/8/layout/list1"/>
    <dgm:cxn modelId="{DB1E4DD0-18E8-4490-81FC-326B49145BA0}" type="presParOf" srcId="{F9A98FED-5870-4AAD-9913-CC23110E5633}" destId="{E6ECDAB1-B0AC-4474-ABBA-D5C1BFFFB4B5}" srcOrd="5" destOrd="0" presId="urn:microsoft.com/office/officeart/2005/8/layout/list1"/>
    <dgm:cxn modelId="{1051F649-CAEE-4425-9CE2-43AD8C7E83F3}" type="presParOf" srcId="{F9A98FED-5870-4AAD-9913-CC23110E5633}" destId="{26BE22F7-B9E5-49A7-A0CE-2EC548F06847}" srcOrd="6" destOrd="0" presId="urn:microsoft.com/office/officeart/2005/8/layout/list1"/>
    <dgm:cxn modelId="{9A1F662E-3D80-4687-8196-E0457FF1F274}" type="presParOf" srcId="{F9A98FED-5870-4AAD-9913-CC23110E5633}" destId="{1294EBC2-6B95-4F6E-A643-DEA1FDA1AFF2}" srcOrd="7" destOrd="0" presId="urn:microsoft.com/office/officeart/2005/8/layout/list1"/>
    <dgm:cxn modelId="{35F219C9-9C45-4900-BD26-8FB4530EB1C6}" type="presParOf" srcId="{F9A98FED-5870-4AAD-9913-CC23110E5633}" destId="{E40207B5-7142-47A1-9E95-8AD6C1E96473}" srcOrd="8" destOrd="0" presId="urn:microsoft.com/office/officeart/2005/8/layout/list1"/>
    <dgm:cxn modelId="{9D65688C-24A2-4C4A-B964-2072FE58E583}" type="presParOf" srcId="{E40207B5-7142-47A1-9E95-8AD6C1E96473}" destId="{61F57556-45BC-470F-B020-C4957068C589}" srcOrd="0" destOrd="0" presId="urn:microsoft.com/office/officeart/2005/8/layout/list1"/>
    <dgm:cxn modelId="{A1D7E13D-0A9C-43C6-A1FD-4A91BFDDD809}" type="presParOf" srcId="{E40207B5-7142-47A1-9E95-8AD6C1E96473}" destId="{5EAE5EA7-B00A-42D2-A804-B47E032B9249}" srcOrd="1" destOrd="0" presId="urn:microsoft.com/office/officeart/2005/8/layout/list1"/>
    <dgm:cxn modelId="{7AE6FFBC-2925-4D74-A09B-11C850DC2A3E}" type="presParOf" srcId="{F9A98FED-5870-4AAD-9913-CC23110E5633}" destId="{E3738E54-71FD-4CE8-9330-AEBEA0FF7894}" srcOrd="9" destOrd="0" presId="urn:microsoft.com/office/officeart/2005/8/layout/list1"/>
    <dgm:cxn modelId="{7EC829A7-7851-4DBB-9838-5662C27ADD77}" type="presParOf" srcId="{F9A98FED-5870-4AAD-9913-CC23110E5633}" destId="{79978C38-2886-4B48-A867-BCE52FB08997}" srcOrd="10" destOrd="0" presId="urn:microsoft.com/office/officeart/2005/8/layout/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E8D0E28-B113-4887-A804-C01C266C6214}" type="doc">
      <dgm:prSet loTypeId="urn:microsoft.com/office/officeart/2005/8/layout/equation1" loCatId="relationship" qsTypeId="urn:microsoft.com/office/officeart/2005/8/quickstyle/simple1" qsCatId="simple" csTypeId="urn:microsoft.com/office/officeart/2005/8/colors/colorful4" csCatId="colorful" phldr="1"/>
      <dgm:spPr/>
    </dgm:pt>
    <dgm:pt modelId="{AFA05FF0-231A-4592-AFB6-A2FA3AB759EF}">
      <dgm:prSet phldrT="[Text]"/>
      <dgm:spPr/>
      <dgm:t>
        <a:bodyPr/>
        <a:lstStyle/>
        <a:p>
          <a:r>
            <a:rPr lang="en-US" b="1" dirty="0">
              <a:latin typeface="Cambria" panose="02040503050406030204" pitchFamily="18" charset="0"/>
            </a:rPr>
            <a:t>Educating LEA</a:t>
          </a:r>
        </a:p>
      </dgm:t>
    </dgm:pt>
    <dgm:pt modelId="{11F868C0-458F-4A20-95B9-3D1A9B52ABFC}" type="parTrans" cxnId="{BE589664-4A0C-42FA-90F9-C5CF0856BEDD}">
      <dgm:prSet/>
      <dgm:spPr/>
      <dgm:t>
        <a:bodyPr/>
        <a:lstStyle/>
        <a:p>
          <a:endParaRPr lang="en-US"/>
        </a:p>
      </dgm:t>
    </dgm:pt>
    <dgm:pt modelId="{F699D9B6-4689-4030-8C1E-C759D3D70A08}" type="sibTrans" cxnId="{BE589664-4A0C-42FA-90F9-C5CF0856BEDD}">
      <dgm:prSet/>
      <dgm:spPr/>
      <dgm:t>
        <a:bodyPr/>
        <a:lstStyle/>
        <a:p>
          <a:endParaRPr lang="en-US" dirty="0">
            <a:latin typeface="Cambria" panose="02040503050406030204" pitchFamily="18" charset="0"/>
          </a:endParaRPr>
        </a:p>
      </dgm:t>
    </dgm:pt>
    <dgm:pt modelId="{2DB56A1C-775F-407B-BE28-71FB23EBFC97}">
      <dgm:prSet phldrT="[Text]"/>
      <dgm:spPr/>
      <dgm:t>
        <a:bodyPr/>
        <a:lstStyle/>
        <a:p>
          <a:r>
            <a:rPr lang="en-US" b="1" dirty="0">
              <a:latin typeface="Cambria" panose="02040503050406030204" pitchFamily="18" charset="0"/>
            </a:rPr>
            <a:t>Keystone-specific  Course</a:t>
          </a:r>
        </a:p>
      </dgm:t>
    </dgm:pt>
    <dgm:pt modelId="{85C4790B-EE72-41AE-88B2-CB648A3A2AC9}" type="parTrans" cxnId="{C9C58607-C30B-4EBB-8414-3453B318D66A}">
      <dgm:prSet/>
      <dgm:spPr/>
      <dgm:t>
        <a:bodyPr/>
        <a:lstStyle/>
        <a:p>
          <a:endParaRPr lang="en-US"/>
        </a:p>
      </dgm:t>
    </dgm:pt>
    <dgm:pt modelId="{72AB2092-4582-4D77-BFF2-87F88F6DA93D}" type="sibTrans" cxnId="{C9C58607-C30B-4EBB-8414-3453B318D66A}">
      <dgm:prSet/>
      <dgm:spPr/>
      <dgm:t>
        <a:bodyPr/>
        <a:lstStyle/>
        <a:p>
          <a:endParaRPr lang="en-US" dirty="0">
            <a:latin typeface="Cambria" panose="02040503050406030204" pitchFamily="18" charset="0"/>
          </a:endParaRPr>
        </a:p>
      </dgm:t>
    </dgm:pt>
    <dgm:pt modelId="{9C991491-7272-4CF3-B5F2-E2686BE90BFD}">
      <dgm:prSet phldrT="[Text]"/>
      <dgm:spPr/>
      <dgm:t>
        <a:bodyPr/>
        <a:lstStyle/>
        <a:p>
          <a:r>
            <a:rPr lang="en-US" b="1" dirty="0">
              <a:latin typeface="Cambria" panose="02040503050406030204" pitchFamily="18" charset="0"/>
            </a:rPr>
            <a:t>Must Submit Data to PIMS</a:t>
          </a:r>
        </a:p>
      </dgm:t>
    </dgm:pt>
    <dgm:pt modelId="{5DF417F1-F765-41D6-B14E-EE695DF03135}" type="parTrans" cxnId="{2C3A37F7-A69D-4602-BD70-1E11D25CE9CD}">
      <dgm:prSet/>
      <dgm:spPr/>
      <dgm:t>
        <a:bodyPr/>
        <a:lstStyle/>
        <a:p>
          <a:endParaRPr lang="en-US"/>
        </a:p>
      </dgm:t>
    </dgm:pt>
    <dgm:pt modelId="{34928EBC-A0A2-40FA-A0BA-27C70C8BCBA6}" type="sibTrans" cxnId="{2C3A37F7-A69D-4602-BD70-1E11D25CE9CD}">
      <dgm:prSet/>
      <dgm:spPr/>
      <dgm:t>
        <a:bodyPr/>
        <a:lstStyle/>
        <a:p>
          <a:endParaRPr lang="en-US"/>
        </a:p>
      </dgm:t>
    </dgm:pt>
    <dgm:pt modelId="{9F5EBB68-96C3-4573-B6D8-9818718061CB}" type="pres">
      <dgm:prSet presAssocID="{4E8D0E28-B113-4887-A804-C01C266C6214}" presName="linearFlow" presStyleCnt="0">
        <dgm:presLayoutVars>
          <dgm:dir/>
          <dgm:resizeHandles val="exact"/>
        </dgm:presLayoutVars>
      </dgm:prSet>
      <dgm:spPr/>
    </dgm:pt>
    <dgm:pt modelId="{1B9CB9D7-593B-47FA-9015-D916689846EA}" type="pres">
      <dgm:prSet presAssocID="{AFA05FF0-231A-4592-AFB6-A2FA3AB759EF}" presName="node" presStyleLbl="node1" presStyleIdx="0" presStyleCnt="3" custLinFactNeighborX="-929" custLinFactNeighborY="2080">
        <dgm:presLayoutVars>
          <dgm:bulletEnabled val="1"/>
        </dgm:presLayoutVars>
      </dgm:prSet>
      <dgm:spPr/>
    </dgm:pt>
    <dgm:pt modelId="{D5F3E57A-0373-4617-86F6-B2871BA88B8A}" type="pres">
      <dgm:prSet presAssocID="{F699D9B6-4689-4030-8C1E-C759D3D70A08}" presName="spacerL" presStyleCnt="0"/>
      <dgm:spPr/>
    </dgm:pt>
    <dgm:pt modelId="{5C105626-91A0-448F-BCC8-BA8EA8F92F8F}" type="pres">
      <dgm:prSet presAssocID="{F699D9B6-4689-4030-8C1E-C759D3D70A08}" presName="sibTrans" presStyleLbl="sibTrans2D1" presStyleIdx="0" presStyleCnt="2" custLinFactNeighborX="-929" custLinFactNeighborY="3587"/>
      <dgm:spPr/>
    </dgm:pt>
    <dgm:pt modelId="{A77D25E7-F793-480F-AC06-A7DE03A39C08}" type="pres">
      <dgm:prSet presAssocID="{F699D9B6-4689-4030-8C1E-C759D3D70A08}" presName="spacerR" presStyleCnt="0"/>
      <dgm:spPr/>
    </dgm:pt>
    <dgm:pt modelId="{DC22AC17-EA59-4405-BCD0-026EFFEDC82B}" type="pres">
      <dgm:prSet presAssocID="{2DB56A1C-775F-407B-BE28-71FB23EBFC97}" presName="node" presStyleLbl="node1" presStyleIdx="1" presStyleCnt="3" custLinFactNeighborX="-929" custLinFactNeighborY="2080">
        <dgm:presLayoutVars>
          <dgm:bulletEnabled val="1"/>
        </dgm:presLayoutVars>
      </dgm:prSet>
      <dgm:spPr/>
    </dgm:pt>
    <dgm:pt modelId="{E7FAAF0B-F0B4-4EB4-A3CA-2F8A83176D30}" type="pres">
      <dgm:prSet presAssocID="{72AB2092-4582-4D77-BFF2-87F88F6DA93D}" presName="spacerL" presStyleCnt="0"/>
      <dgm:spPr/>
    </dgm:pt>
    <dgm:pt modelId="{C13A7C9F-11F3-4A49-90B0-74E4B9F8C36E}" type="pres">
      <dgm:prSet presAssocID="{72AB2092-4582-4D77-BFF2-87F88F6DA93D}" presName="sibTrans" presStyleLbl="sibTrans2D1" presStyleIdx="1" presStyleCnt="2"/>
      <dgm:spPr/>
    </dgm:pt>
    <dgm:pt modelId="{D79367E2-C180-449C-9E70-14B818462CD8}" type="pres">
      <dgm:prSet presAssocID="{72AB2092-4582-4D77-BFF2-87F88F6DA93D}" presName="spacerR" presStyleCnt="0"/>
      <dgm:spPr/>
    </dgm:pt>
    <dgm:pt modelId="{CFDCCCB0-8A13-44B9-AD8D-9F0C96ED352A}" type="pres">
      <dgm:prSet presAssocID="{9C991491-7272-4CF3-B5F2-E2686BE90BFD}" presName="node" presStyleLbl="node1" presStyleIdx="2" presStyleCnt="3">
        <dgm:presLayoutVars>
          <dgm:bulletEnabled val="1"/>
        </dgm:presLayoutVars>
      </dgm:prSet>
      <dgm:spPr/>
    </dgm:pt>
  </dgm:ptLst>
  <dgm:cxnLst>
    <dgm:cxn modelId="{C9C58607-C30B-4EBB-8414-3453B318D66A}" srcId="{4E8D0E28-B113-4887-A804-C01C266C6214}" destId="{2DB56A1C-775F-407B-BE28-71FB23EBFC97}" srcOrd="1" destOrd="0" parTransId="{85C4790B-EE72-41AE-88B2-CB648A3A2AC9}" sibTransId="{72AB2092-4582-4D77-BFF2-87F88F6DA93D}"/>
    <dgm:cxn modelId="{1C9FE95C-C5AD-4B37-8CC3-2E6A86977D88}" type="presOf" srcId="{2DB56A1C-775F-407B-BE28-71FB23EBFC97}" destId="{DC22AC17-EA59-4405-BCD0-026EFFEDC82B}" srcOrd="0" destOrd="0" presId="urn:microsoft.com/office/officeart/2005/8/layout/equation1"/>
    <dgm:cxn modelId="{BE589664-4A0C-42FA-90F9-C5CF0856BEDD}" srcId="{4E8D0E28-B113-4887-A804-C01C266C6214}" destId="{AFA05FF0-231A-4592-AFB6-A2FA3AB759EF}" srcOrd="0" destOrd="0" parTransId="{11F868C0-458F-4A20-95B9-3D1A9B52ABFC}" sibTransId="{F699D9B6-4689-4030-8C1E-C759D3D70A08}"/>
    <dgm:cxn modelId="{17429A88-711B-47C2-922A-B1D7C3259793}" type="presOf" srcId="{AFA05FF0-231A-4592-AFB6-A2FA3AB759EF}" destId="{1B9CB9D7-593B-47FA-9015-D916689846EA}" srcOrd="0" destOrd="0" presId="urn:microsoft.com/office/officeart/2005/8/layout/equation1"/>
    <dgm:cxn modelId="{0FACAA88-7AFF-4601-822C-F7777EC59FB6}" type="presOf" srcId="{9C991491-7272-4CF3-B5F2-E2686BE90BFD}" destId="{CFDCCCB0-8A13-44B9-AD8D-9F0C96ED352A}" srcOrd="0" destOrd="0" presId="urn:microsoft.com/office/officeart/2005/8/layout/equation1"/>
    <dgm:cxn modelId="{AD1F6A9F-125A-4B91-9DF5-31F8204750B2}" type="presOf" srcId="{72AB2092-4582-4D77-BFF2-87F88F6DA93D}" destId="{C13A7C9F-11F3-4A49-90B0-74E4B9F8C36E}" srcOrd="0" destOrd="0" presId="urn:microsoft.com/office/officeart/2005/8/layout/equation1"/>
    <dgm:cxn modelId="{296997D6-9EFC-4A35-A73A-148ED13479E0}" type="presOf" srcId="{F699D9B6-4689-4030-8C1E-C759D3D70A08}" destId="{5C105626-91A0-448F-BCC8-BA8EA8F92F8F}" srcOrd="0" destOrd="0" presId="urn:microsoft.com/office/officeart/2005/8/layout/equation1"/>
    <dgm:cxn modelId="{E7DECBD6-F304-43F7-9267-8E8EFBC4F050}" type="presOf" srcId="{4E8D0E28-B113-4887-A804-C01C266C6214}" destId="{9F5EBB68-96C3-4573-B6D8-9818718061CB}" srcOrd="0" destOrd="0" presId="urn:microsoft.com/office/officeart/2005/8/layout/equation1"/>
    <dgm:cxn modelId="{2C3A37F7-A69D-4602-BD70-1E11D25CE9CD}" srcId="{4E8D0E28-B113-4887-A804-C01C266C6214}" destId="{9C991491-7272-4CF3-B5F2-E2686BE90BFD}" srcOrd="2" destOrd="0" parTransId="{5DF417F1-F765-41D6-B14E-EE695DF03135}" sibTransId="{34928EBC-A0A2-40FA-A0BA-27C70C8BCBA6}"/>
    <dgm:cxn modelId="{1067AA57-DE5A-4F69-A7E1-1D3530AE9F27}" type="presParOf" srcId="{9F5EBB68-96C3-4573-B6D8-9818718061CB}" destId="{1B9CB9D7-593B-47FA-9015-D916689846EA}" srcOrd="0" destOrd="0" presId="urn:microsoft.com/office/officeart/2005/8/layout/equation1"/>
    <dgm:cxn modelId="{7C6ABDFD-F5E1-4BFF-8959-F1A9B64764E9}" type="presParOf" srcId="{9F5EBB68-96C3-4573-B6D8-9818718061CB}" destId="{D5F3E57A-0373-4617-86F6-B2871BA88B8A}" srcOrd="1" destOrd="0" presId="urn:microsoft.com/office/officeart/2005/8/layout/equation1"/>
    <dgm:cxn modelId="{1E6A142B-4EE4-42F0-B862-27C7BEE66552}" type="presParOf" srcId="{9F5EBB68-96C3-4573-B6D8-9818718061CB}" destId="{5C105626-91A0-448F-BCC8-BA8EA8F92F8F}" srcOrd="2" destOrd="0" presId="urn:microsoft.com/office/officeart/2005/8/layout/equation1"/>
    <dgm:cxn modelId="{962D14AD-4C7D-45F4-8440-5D9E1925D4E1}" type="presParOf" srcId="{9F5EBB68-96C3-4573-B6D8-9818718061CB}" destId="{A77D25E7-F793-480F-AC06-A7DE03A39C08}" srcOrd="3" destOrd="0" presId="urn:microsoft.com/office/officeart/2005/8/layout/equation1"/>
    <dgm:cxn modelId="{7B450D59-748E-4267-8D96-4C3FA4B3CE0D}" type="presParOf" srcId="{9F5EBB68-96C3-4573-B6D8-9818718061CB}" destId="{DC22AC17-EA59-4405-BCD0-026EFFEDC82B}" srcOrd="4" destOrd="0" presId="urn:microsoft.com/office/officeart/2005/8/layout/equation1"/>
    <dgm:cxn modelId="{098E7BF9-78F6-44B6-B6DC-F82126159EA2}" type="presParOf" srcId="{9F5EBB68-96C3-4573-B6D8-9818718061CB}" destId="{E7FAAF0B-F0B4-4EB4-A3CA-2F8A83176D30}" srcOrd="5" destOrd="0" presId="urn:microsoft.com/office/officeart/2005/8/layout/equation1"/>
    <dgm:cxn modelId="{F20E2059-ABB0-4429-90A4-2149DCFAEC3B}" type="presParOf" srcId="{9F5EBB68-96C3-4573-B6D8-9818718061CB}" destId="{C13A7C9F-11F3-4A49-90B0-74E4B9F8C36E}" srcOrd="6" destOrd="0" presId="urn:microsoft.com/office/officeart/2005/8/layout/equation1"/>
    <dgm:cxn modelId="{7DC42194-DC1C-43AE-AB9C-451749E3A30B}" type="presParOf" srcId="{9F5EBB68-96C3-4573-B6D8-9818718061CB}" destId="{D79367E2-C180-449C-9E70-14B818462CD8}" srcOrd="7" destOrd="0" presId="urn:microsoft.com/office/officeart/2005/8/layout/equation1"/>
    <dgm:cxn modelId="{8740EC00-1A27-4ACD-AE9C-B7AE1EE1F25D}" type="presParOf" srcId="{9F5EBB68-96C3-4573-B6D8-9818718061CB}" destId="{CFDCCCB0-8A13-44B9-AD8D-9F0C96ED352A}" srcOrd="8" destOrd="0" presId="urn:microsoft.com/office/officeart/2005/8/layout/equation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33E041-7262-4E6B-9068-6AD659FBE5FD}" type="doc">
      <dgm:prSet loTypeId="urn:microsoft.com/office/officeart/2005/8/layout/process4" loCatId="list" qsTypeId="urn:microsoft.com/office/officeart/2005/8/quickstyle/simple1" qsCatId="simple" csTypeId="urn:microsoft.com/office/officeart/2005/8/colors/colorful1" csCatId="colorful" phldr="1"/>
      <dgm:spPr/>
      <dgm:t>
        <a:bodyPr/>
        <a:lstStyle/>
        <a:p>
          <a:endParaRPr lang="en-US"/>
        </a:p>
      </dgm:t>
    </dgm:pt>
    <dgm:pt modelId="{F06113D1-862F-4661-BF32-48E4233214AD}">
      <dgm:prSet phldrT="[Text]"/>
      <dgm:spPr/>
      <dgm:t>
        <a:bodyPr/>
        <a:lstStyle/>
        <a:p>
          <a:r>
            <a:rPr lang="en-US" b="1" dirty="0">
              <a:latin typeface="Cambria" panose="02040503050406030204" pitchFamily="18" charset="0"/>
            </a:rPr>
            <a:t>Federal Requirement</a:t>
          </a:r>
        </a:p>
      </dgm:t>
      <dgm:extLst>
        <a:ext uri="{E40237B7-FDA0-4F09-8148-C483321AD2D9}">
          <dgm14:cNvPr xmlns:dgm14="http://schemas.microsoft.com/office/drawing/2010/diagram" id="0" name="" descr="Flow chart on federal testing requirements."/>
        </a:ext>
      </dgm:extLst>
    </dgm:pt>
    <dgm:pt modelId="{765DD1EA-F147-4FC7-807F-5290CF2543DF}" type="parTrans" cxnId="{6314DDBC-4591-45F3-BE78-4C3A9636678C}">
      <dgm:prSet/>
      <dgm:spPr/>
      <dgm:t>
        <a:bodyPr/>
        <a:lstStyle/>
        <a:p>
          <a:endParaRPr lang="en-US" b="1">
            <a:latin typeface="Cambria" panose="02040503050406030204" pitchFamily="18" charset="0"/>
          </a:endParaRPr>
        </a:p>
      </dgm:t>
    </dgm:pt>
    <dgm:pt modelId="{C2AC1D8D-26F8-4F51-B65D-1AD8664341A2}" type="sibTrans" cxnId="{6314DDBC-4591-45F3-BE78-4C3A9636678C}">
      <dgm:prSet/>
      <dgm:spPr/>
      <dgm:t>
        <a:bodyPr/>
        <a:lstStyle/>
        <a:p>
          <a:endParaRPr lang="en-US" b="1">
            <a:latin typeface="Cambria" panose="02040503050406030204" pitchFamily="18" charset="0"/>
          </a:endParaRPr>
        </a:p>
      </dgm:t>
    </dgm:pt>
    <dgm:pt modelId="{D6E2AFD1-6B81-4617-9070-74B1BD0C4E02}">
      <dgm:prSet phldrT="[Text]" custT="1"/>
      <dgm:spPr/>
      <dgm:t>
        <a:bodyPr/>
        <a:lstStyle/>
        <a:p>
          <a:r>
            <a:rPr lang="en-US" sz="1400" b="1" dirty="0">
              <a:latin typeface="Cambria" panose="02040503050406030204" pitchFamily="18" charset="0"/>
            </a:rPr>
            <a:t>Students must test once in high school in </a:t>
          </a:r>
        </a:p>
        <a:p>
          <a:r>
            <a:rPr lang="en-US" sz="1400" b="1" i="1">
              <a:latin typeface="Cambria" panose="02040503050406030204" pitchFamily="18" charset="0"/>
            </a:rPr>
            <a:t>all </a:t>
          </a:r>
          <a:r>
            <a:rPr lang="en-US" sz="1400" b="1" i="1" dirty="0">
              <a:latin typeface="Cambria" panose="02040503050406030204" pitchFamily="18" charset="0"/>
            </a:rPr>
            <a:t>three Keystone Exams </a:t>
          </a:r>
        </a:p>
      </dgm:t>
    </dgm:pt>
    <dgm:pt modelId="{F89DED99-4492-4482-85D2-37AEDCA907F2}" type="parTrans" cxnId="{775F8768-AB96-4B81-ABC4-231687D18CEF}">
      <dgm:prSet/>
      <dgm:spPr/>
      <dgm:t>
        <a:bodyPr/>
        <a:lstStyle/>
        <a:p>
          <a:endParaRPr lang="en-US" b="1">
            <a:latin typeface="Cambria" panose="02040503050406030204" pitchFamily="18" charset="0"/>
          </a:endParaRPr>
        </a:p>
      </dgm:t>
    </dgm:pt>
    <dgm:pt modelId="{D2BF990F-A726-47D7-8624-38BFD39FBD1A}" type="sibTrans" cxnId="{775F8768-AB96-4B81-ABC4-231687D18CEF}">
      <dgm:prSet/>
      <dgm:spPr/>
      <dgm:t>
        <a:bodyPr/>
        <a:lstStyle/>
        <a:p>
          <a:endParaRPr lang="en-US" b="1">
            <a:latin typeface="Cambria" panose="02040503050406030204" pitchFamily="18" charset="0"/>
          </a:endParaRPr>
        </a:p>
      </dgm:t>
    </dgm:pt>
    <dgm:pt modelId="{DDB0626C-4901-47AA-850D-E86A60092870}">
      <dgm:prSet phldrT="[Text]" custT="1"/>
      <dgm:spPr/>
      <dgm:t>
        <a:bodyPr/>
        <a:lstStyle/>
        <a:p>
          <a:r>
            <a:rPr lang="en-US" sz="1400" b="1" dirty="0">
              <a:latin typeface="Cambria" panose="02040503050406030204" pitchFamily="18" charset="0"/>
            </a:rPr>
            <a:t>Grade 11 is the Accountability year</a:t>
          </a:r>
        </a:p>
      </dgm:t>
    </dgm:pt>
    <dgm:pt modelId="{96B9B62E-1FD3-46B7-ACD5-CDC9CB5DD23E}" type="parTrans" cxnId="{4E758838-4802-4BE1-B5D0-3D1E339B07E3}">
      <dgm:prSet/>
      <dgm:spPr/>
      <dgm:t>
        <a:bodyPr/>
        <a:lstStyle/>
        <a:p>
          <a:endParaRPr lang="en-US" b="1">
            <a:latin typeface="Cambria" panose="02040503050406030204" pitchFamily="18" charset="0"/>
          </a:endParaRPr>
        </a:p>
      </dgm:t>
    </dgm:pt>
    <dgm:pt modelId="{E833CA16-BFBC-47DA-AF5B-BC3B851C36DA}" type="sibTrans" cxnId="{4E758838-4802-4BE1-B5D0-3D1E339B07E3}">
      <dgm:prSet/>
      <dgm:spPr/>
      <dgm:t>
        <a:bodyPr/>
        <a:lstStyle/>
        <a:p>
          <a:endParaRPr lang="en-US" b="1">
            <a:latin typeface="Cambria" panose="02040503050406030204" pitchFamily="18" charset="0"/>
          </a:endParaRPr>
        </a:p>
      </dgm:t>
    </dgm:pt>
    <dgm:pt modelId="{69D99909-6546-4D1D-9F9C-F61202FF540A}">
      <dgm:prSet phldrT="[Text]"/>
      <dgm:spPr/>
      <dgm:t>
        <a:bodyPr/>
        <a:lstStyle/>
        <a:p>
          <a:r>
            <a:rPr lang="en-US" b="1" dirty="0">
              <a:latin typeface="Cambria" panose="02040503050406030204" pitchFamily="18" charset="0"/>
            </a:rPr>
            <a:t>Pennsylvania’s compliance uses the Keystone Exams (and PASA Grade 11)</a:t>
          </a:r>
        </a:p>
      </dgm:t>
    </dgm:pt>
    <dgm:pt modelId="{3AF193E3-9DC3-41A0-8C76-5E28D5FB5CFB}" type="parTrans" cxnId="{13E312A9-FFB1-4735-9F39-4E5E6B99C8CC}">
      <dgm:prSet/>
      <dgm:spPr/>
      <dgm:t>
        <a:bodyPr/>
        <a:lstStyle/>
        <a:p>
          <a:endParaRPr lang="en-US" b="1">
            <a:latin typeface="Cambria" panose="02040503050406030204" pitchFamily="18" charset="0"/>
          </a:endParaRPr>
        </a:p>
      </dgm:t>
    </dgm:pt>
    <dgm:pt modelId="{75DC1DC5-A1AD-4460-9255-46DAB3D1B18B}" type="sibTrans" cxnId="{13E312A9-FFB1-4735-9F39-4E5E6B99C8CC}">
      <dgm:prSet/>
      <dgm:spPr/>
      <dgm:t>
        <a:bodyPr/>
        <a:lstStyle/>
        <a:p>
          <a:endParaRPr lang="en-US" b="1">
            <a:latin typeface="Cambria" panose="02040503050406030204" pitchFamily="18" charset="0"/>
          </a:endParaRPr>
        </a:p>
      </dgm:t>
    </dgm:pt>
    <dgm:pt modelId="{EFB825A0-5394-4678-A9EC-A8BCC43C9C75}">
      <dgm:prSet phldrT="[Text]" custT="1"/>
      <dgm:spPr/>
      <dgm:t>
        <a:bodyPr/>
        <a:lstStyle/>
        <a:p>
          <a:r>
            <a:rPr lang="en-US" sz="1400" b="1" dirty="0">
              <a:latin typeface="Cambria" panose="02040503050406030204" pitchFamily="18" charset="0"/>
            </a:rPr>
            <a:t>The LEA identifies Keystone courses</a:t>
          </a:r>
        </a:p>
      </dgm:t>
    </dgm:pt>
    <dgm:pt modelId="{26F1BD0D-ED94-4AD0-AC94-F1A41B09C946}" type="parTrans" cxnId="{0C85D8E9-2239-4162-A3E9-2214C14FD825}">
      <dgm:prSet/>
      <dgm:spPr/>
      <dgm:t>
        <a:bodyPr/>
        <a:lstStyle/>
        <a:p>
          <a:endParaRPr lang="en-US" b="1">
            <a:latin typeface="Cambria" panose="02040503050406030204" pitchFamily="18" charset="0"/>
          </a:endParaRPr>
        </a:p>
      </dgm:t>
    </dgm:pt>
    <dgm:pt modelId="{8A818A13-3E0F-4084-B952-82DC9F37E086}" type="sibTrans" cxnId="{0C85D8E9-2239-4162-A3E9-2214C14FD825}">
      <dgm:prSet/>
      <dgm:spPr/>
      <dgm:t>
        <a:bodyPr/>
        <a:lstStyle/>
        <a:p>
          <a:endParaRPr lang="en-US" b="1">
            <a:latin typeface="Cambria" panose="02040503050406030204" pitchFamily="18" charset="0"/>
          </a:endParaRPr>
        </a:p>
      </dgm:t>
    </dgm:pt>
    <dgm:pt modelId="{C3BBDE76-3913-4797-8A1F-C72E789FD88B}">
      <dgm:prSet phldrT="[Text]" custT="1"/>
      <dgm:spPr/>
      <dgm:t>
        <a:bodyPr/>
        <a:lstStyle/>
        <a:p>
          <a:r>
            <a:rPr lang="en-US" sz="1400" b="1" dirty="0">
              <a:latin typeface="Cambria" panose="02040503050406030204" pitchFamily="18" charset="0"/>
            </a:rPr>
            <a:t>Students must test if enrolled in a Keystone Course. </a:t>
          </a:r>
        </a:p>
      </dgm:t>
    </dgm:pt>
    <dgm:pt modelId="{34C4DFA2-5A24-499A-8054-F4FD07F04E18}" type="parTrans" cxnId="{9F52CAC7-05CE-4B95-9AF0-D61132EF895D}">
      <dgm:prSet/>
      <dgm:spPr/>
      <dgm:t>
        <a:bodyPr/>
        <a:lstStyle/>
        <a:p>
          <a:endParaRPr lang="en-US" b="1">
            <a:latin typeface="Cambria" panose="02040503050406030204" pitchFamily="18" charset="0"/>
          </a:endParaRPr>
        </a:p>
      </dgm:t>
    </dgm:pt>
    <dgm:pt modelId="{107E319F-4A5A-4972-8266-93738A21CE50}" type="sibTrans" cxnId="{9F52CAC7-05CE-4B95-9AF0-D61132EF895D}">
      <dgm:prSet/>
      <dgm:spPr/>
      <dgm:t>
        <a:bodyPr/>
        <a:lstStyle/>
        <a:p>
          <a:endParaRPr lang="en-US" b="1">
            <a:latin typeface="Cambria" panose="02040503050406030204" pitchFamily="18" charset="0"/>
          </a:endParaRPr>
        </a:p>
      </dgm:t>
    </dgm:pt>
    <dgm:pt modelId="{D14150ED-769D-49C8-959C-3D225C0E6FB5}">
      <dgm:prSet phldrT="[Text]"/>
      <dgm:spPr/>
      <dgm:t>
        <a:bodyPr/>
        <a:lstStyle/>
        <a:p>
          <a:r>
            <a:rPr lang="en-US" b="1" dirty="0">
              <a:latin typeface="Cambria" panose="02040503050406030204" pitchFamily="18" charset="0"/>
            </a:rPr>
            <a:t>Keystone Exams</a:t>
          </a:r>
        </a:p>
      </dgm:t>
      <dgm:extLst>
        <a:ext uri="{E40237B7-FDA0-4F09-8148-C483321AD2D9}">
          <dgm14:cNvPr xmlns:dgm14="http://schemas.microsoft.com/office/drawing/2010/diagram" id="0" name="" descr="Who should test?&#10;&#10;States must comply with the federal requirement that all students must test at least once in high school in all three Keystone Exams. Students can take and test in a Keystone Exam anytime from grades 3-12.   Regardless of when or where the student takes the Keystone exam, the students’ scores are not attributed until grade 11 for accountability. &#10;&#10;LEAs identify the courses that meet the state standards for the Keystone Exams called a ‘trigger course’. This is a local decision. If a student takes the Keystone course identified by the LEA, the student must take the subject-specific Keystone Exam. The student does not have to complete the course in order to take the Keystone Exam if the student scored Advanced on the previous year’s subject-specific PSSA. If the student is near the end of the Keystone course, the student should take the Keystone Exam. &#10;&#10;Students are required to score Proficient or Advanced in Algebra 1, Biology and Literature by spring of grade 11. Act 158 High School Graduation) states that demonstrating proficiency in these three Keystone Exams will be one of the Pathways to meet graduation requirement beginning with the class of 2021-2022. "/>
        </a:ext>
      </dgm:extLst>
    </dgm:pt>
    <dgm:pt modelId="{C4479A14-AF67-4676-936A-B3461589AC45}" type="parTrans" cxnId="{DD2301CE-4F32-4495-B337-3766AD774DF7}">
      <dgm:prSet/>
      <dgm:spPr/>
      <dgm:t>
        <a:bodyPr/>
        <a:lstStyle/>
        <a:p>
          <a:endParaRPr lang="en-US" b="1">
            <a:latin typeface="Cambria" panose="02040503050406030204" pitchFamily="18" charset="0"/>
          </a:endParaRPr>
        </a:p>
      </dgm:t>
    </dgm:pt>
    <dgm:pt modelId="{F6196916-13AC-476A-9E6B-484795F499D2}" type="sibTrans" cxnId="{DD2301CE-4F32-4495-B337-3766AD774DF7}">
      <dgm:prSet/>
      <dgm:spPr/>
      <dgm:t>
        <a:bodyPr/>
        <a:lstStyle/>
        <a:p>
          <a:endParaRPr lang="en-US" b="1">
            <a:latin typeface="Cambria" panose="02040503050406030204" pitchFamily="18" charset="0"/>
          </a:endParaRPr>
        </a:p>
      </dgm:t>
    </dgm:pt>
    <dgm:pt modelId="{8985E77A-3AEC-45F3-8300-F7EBF2697EB2}">
      <dgm:prSet phldrT="[Text]" custT="1"/>
      <dgm:spPr/>
      <dgm:t>
        <a:bodyPr/>
        <a:lstStyle/>
        <a:p>
          <a:r>
            <a:rPr lang="en-US" sz="1200" b="1" dirty="0">
              <a:latin typeface="Cambria" panose="02040503050406030204" pitchFamily="18" charset="0"/>
            </a:rPr>
            <a:t>Three Keystone Exams are one of the Pathways to High School Graduation (Act 158) : Algebra 1, Biology and Literature</a:t>
          </a:r>
        </a:p>
      </dgm:t>
    </dgm:pt>
    <dgm:pt modelId="{BF244DD4-B9CF-4158-A7CF-B87B9BC7B14C}" type="parTrans" cxnId="{21775DD1-D819-4016-833B-0BDE6527D43A}">
      <dgm:prSet/>
      <dgm:spPr/>
      <dgm:t>
        <a:bodyPr/>
        <a:lstStyle/>
        <a:p>
          <a:endParaRPr lang="en-US" b="1">
            <a:latin typeface="Cambria" panose="02040503050406030204" pitchFamily="18" charset="0"/>
          </a:endParaRPr>
        </a:p>
      </dgm:t>
    </dgm:pt>
    <dgm:pt modelId="{504C44B0-1D8A-4312-908C-A2CEDD1D0EFC}" type="sibTrans" cxnId="{21775DD1-D819-4016-833B-0BDE6527D43A}">
      <dgm:prSet/>
      <dgm:spPr/>
      <dgm:t>
        <a:bodyPr/>
        <a:lstStyle/>
        <a:p>
          <a:endParaRPr lang="en-US" b="1">
            <a:latin typeface="Cambria" panose="02040503050406030204" pitchFamily="18" charset="0"/>
          </a:endParaRPr>
        </a:p>
      </dgm:t>
    </dgm:pt>
    <dgm:pt modelId="{6382BD65-82E6-4A03-BF70-69A7B1AEAED4}">
      <dgm:prSet phldrT="[Text]" custT="1"/>
      <dgm:spPr/>
      <dgm:t>
        <a:bodyPr/>
        <a:lstStyle/>
        <a:p>
          <a:r>
            <a:rPr lang="en-US" sz="1200" b="1" dirty="0">
              <a:latin typeface="Cambria" panose="02040503050406030204" pitchFamily="18" charset="0"/>
            </a:rPr>
            <a:t>Projected to be a part of the graduation requirement with the graduating class of 2022</a:t>
          </a:r>
        </a:p>
      </dgm:t>
    </dgm:pt>
    <dgm:pt modelId="{53D98FA1-099D-4755-AEED-C9FC937D9262}" type="parTrans" cxnId="{DA35F920-3751-470D-AA68-8FFC521B6EFB}">
      <dgm:prSet/>
      <dgm:spPr/>
      <dgm:t>
        <a:bodyPr/>
        <a:lstStyle/>
        <a:p>
          <a:endParaRPr lang="en-US" b="1">
            <a:latin typeface="Cambria" panose="02040503050406030204" pitchFamily="18" charset="0"/>
          </a:endParaRPr>
        </a:p>
      </dgm:t>
    </dgm:pt>
    <dgm:pt modelId="{0F22FC1A-D612-4F0B-B025-06A7BD0AAFD8}" type="sibTrans" cxnId="{DA35F920-3751-470D-AA68-8FFC521B6EFB}">
      <dgm:prSet/>
      <dgm:spPr/>
      <dgm:t>
        <a:bodyPr/>
        <a:lstStyle/>
        <a:p>
          <a:endParaRPr lang="en-US" b="1">
            <a:latin typeface="Cambria" panose="02040503050406030204" pitchFamily="18" charset="0"/>
          </a:endParaRPr>
        </a:p>
      </dgm:t>
    </dgm:pt>
    <dgm:pt modelId="{11D571A8-DCCF-4C56-8566-BC8308ABC197}" type="pres">
      <dgm:prSet presAssocID="{2A33E041-7262-4E6B-9068-6AD659FBE5FD}" presName="Name0" presStyleCnt="0">
        <dgm:presLayoutVars>
          <dgm:dir/>
          <dgm:animLvl val="lvl"/>
          <dgm:resizeHandles val="exact"/>
        </dgm:presLayoutVars>
      </dgm:prSet>
      <dgm:spPr/>
    </dgm:pt>
    <dgm:pt modelId="{7C606549-3AFF-4BEF-BF13-87BA72423147}" type="pres">
      <dgm:prSet presAssocID="{D14150ED-769D-49C8-959C-3D225C0E6FB5}" presName="boxAndChildren" presStyleCnt="0"/>
      <dgm:spPr/>
    </dgm:pt>
    <dgm:pt modelId="{B3A8A58D-E070-444E-8143-37339FF7B3F5}" type="pres">
      <dgm:prSet presAssocID="{D14150ED-769D-49C8-959C-3D225C0E6FB5}" presName="parentTextBox" presStyleLbl="node1" presStyleIdx="0" presStyleCnt="3"/>
      <dgm:spPr/>
    </dgm:pt>
    <dgm:pt modelId="{D37CFB8E-EEA2-4821-9795-CDE36874340E}" type="pres">
      <dgm:prSet presAssocID="{D14150ED-769D-49C8-959C-3D225C0E6FB5}" presName="entireBox" presStyleLbl="node1" presStyleIdx="0" presStyleCnt="3"/>
      <dgm:spPr/>
    </dgm:pt>
    <dgm:pt modelId="{2A6AEBF4-E5CD-44CB-9942-E8D44165CA99}" type="pres">
      <dgm:prSet presAssocID="{D14150ED-769D-49C8-959C-3D225C0E6FB5}" presName="descendantBox" presStyleCnt="0"/>
      <dgm:spPr/>
    </dgm:pt>
    <dgm:pt modelId="{93C131C0-0E40-4DC4-B364-C59DFA5BFA73}" type="pres">
      <dgm:prSet presAssocID="{8985E77A-3AEC-45F3-8300-F7EBF2697EB2}" presName="childTextBox" presStyleLbl="fgAccFollowNode1" presStyleIdx="0" presStyleCnt="6">
        <dgm:presLayoutVars>
          <dgm:bulletEnabled val="1"/>
        </dgm:presLayoutVars>
      </dgm:prSet>
      <dgm:spPr/>
    </dgm:pt>
    <dgm:pt modelId="{A1F2EB0D-11B0-4392-BE2E-7FD0372494AD}" type="pres">
      <dgm:prSet presAssocID="{6382BD65-82E6-4A03-BF70-69A7B1AEAED4}" presName="childTextBox" presStyleLbl="fgAccFollowNode1" presStyleIdx="1" presStyleCnt="6">
        <dgm:presLayoutVars>
          <dgm:bulletEnabled val="1"/>
        </dgm:presLayoutVars>
      </dgm:prSet>
      <dgm:spPr/>
    </dgm:pt>
    <dgm:pt modelId="{E2F0ABFA-9017-458E-805C-375AAE1CEE6F}" type="pres">
      <dgm:prSet presAssocID="{75DC1DC5-A1AD-4460-9255-46DAB3D1B18B}" presName="sp" presStyleCnt="0"/>
      <dgm:spPr/>
    </dgm:pt>
    <dgm:pt modelId="{9C17484E-1A1C-4DC7-900D-78D6FC2F29AE}" type="pres">
      <dgm:prSet presAssocID="{69D99909-6546-4D1D-9F9C-F61202FF540A}" presName="arrowAndChildren" presStyleCnt="0"/>
      <dgm:spPr/>
    </dgm:pt>
    <dgm:pt modelId="{408B63D0-17F4-42CC-B43D-416B505D4C76}" type="pres">
      <dgm:prSet presAssocID="{69D99909-6546-4D1D-9F9C-F61202FF540A}" presName="parentTextArrow" presStyleLbl="node1" presStyleIdx="0" presStyleCnt="3"/>
      <dgm:spPr/>
    </dgm:pt>
    <dgm:pt modelId="{6A0FFC32-C007-4AA7-9BE0-A3870062C1EB}" type="pres">
      <dgm:prSet presAssocID="{69D99909-6546-4D1D-9F9C-F61202FF540A}" presName="arrow" presStyleLbl="node1" presStyleIdx="1" presStyleCnt="3"/>
      <dgm:spPr/>
    </dgm:pt>
    <dgm:pt modelId="{44D16632-8CC6-41C5-B52A-4C10FD9AFE2D}" type="pres">
      <dgm:prSet presAssocID="{69D99909-6546-4D1D-9F9C-F61202FF540A}" presName="descendantArrow" presStyleCnt="0"/>
      <dgm:spPr/>
    </dgm:pt>
    <dgm:pt modelId="{20D79931-FA36-497E-9375-A1A72A144F8C}" type="pres">
      <dgm:prSet presAssocID="{EFB825A0-5394-4678-A9EC-A8BCC43C9C75}" presName="childTextArrow" presStyleLbl="fgAccFollowNode1" presStyleIdx="2" presStyleCnt="6">
        <dgm:presLayoutVars>
          <dgm:bulletEnabled val="1"/>
        </dgm:presLayoutVars>
      </dgm:prSet>
      <dgm:spPr/>
    </dgm:pt>
    <dgm:pt modelId="{49B17389-E368-4C9B-945C-A80258C66551}" type="pres">
      <dgm:prSet presAssocID="{C3BBDE76-3913-4797-8A1F-C72E789FD88B}" presName="childTextArrow" presStyleLbl="fgAccFollowNode1" presStyleIdx="3" presStyleCnt="6">
        <dgm:presLayoutVars>
          <dgm:bulletEnabled val="1"/>
        </dgm:presLayoutVars>
      </dgm:prSet>
      <dgm:spPr/>
    </dgm:pt>
    <dgm:pt modelId="{4013DD1B-F0C9-4403-AC15-C07BC72DDA0C}" type="pres">
      <dgm:prSet presAssocID="{C2AC1D8D-26F8-4F51-B65D-1AD8664341A2}" presName="sp" presStyleCnt="0"/>
      <dgm:spPr/>
    </dgm:pt>
    <dgm:pt modelId="{491C788F-3870-45B6-BC2A-A710D53FC22B}" type="pres">
      <dgm:prSet presAssocID="{F06113D1-862F-4661-BF32-48E4233214AD}" presName="arrowAndChildren" presStyleCnt="0"/>
      <dgm:spPr/>
    </dgm:pt>
    <dgm:pt modelId="{82DC1E7A-C5EA-4B39-BBE0-DACC5A76C0FA}" type="pres">
      <dgm:prSet presAssocID="{F06113D1-862F-4661-BF32-48E4233214AD}" presName="parentTextArrow" presStyleLbl="node1" presStyleIdx="1" presStyleCnt="3"/>
      <dgm:spPr/>
    </dgm:pt>
    <dgm:pt modelId="{CA6DD6BF-19DC-4D53-85FB-199107B02D42}" type="pres">
      <dgm:prSet presAssocID="{F06113D1-862F-4661-BF32-48E4233214AD}" presName="arrow" presStyleLbl="node1" presStyleIdx="2" presStyleCnt="3"/>
      <dgm:spPr/>
    </dgm:pt>
    <dgm:pt modelId="{A9FD9DED-8A54-4BDF-8762-608B484CC42E}" type="pres">
      <dgm:prSet presAssocID="{F06113D1-862F-4661-BF32-48E4233214AD}" presName="descendantArrow" presStyleCnt="0"/>
      <dgm:spPr/>
    </dgm:pt>
    <dgm:pt modelId="{6D8147EE-5623-42AD-BCC0-D5D56FDA536A}" type="pres">
      <dgm:prSet presAssocID="{D6E2AFD1-6B81-4617-9070-74B1BD0C4E02}" presName="childTextArrow" presStyleLbl="fgAccFollowNode1" presStyleIdx="4" presStyleCnt="6">
        <dgm:presLayoutVars>
          <dgm:bulletEnabled val="1"/>
        </dgm:presLayoutVars>
      </dgm:prSet>
      <dgm:spPr/>
    </dgm:pt>
    <dgm:pt modelId="{02C9EC56-89B1-4E12-AEC1-8A0A4AA38F24}" type="pres">
      <dgm:prSet presAssocID="{DDB0626C-4901-47AA-850D-E86A60092870}" presName="childTextArrow" presStyleLbl="fgAccFollowNode1" presStyleIdx="5" presStyleCnt="6">
        <dgm:presLayoutVars>
          <dgm:bulletEnabled val="1"/>
        </dgm:presLayoutVars>
      </dgm:prSet>
      <dgm:spPr/>
    </dgm:pt>
  </dgm:ptLst>
  <dgm:cxnLst>
    <dgm:cxn modelId="{94BA6C05-A556-44CA-9A91-B2060534B485}" type="presOf" srcId="{D14150ED-769D-49C8-959C-3D225C0E6FB5}" destId="{D37CFB8E-EEA2-4821-9795-CDE36874340E}" srcOrd="1" destOrd="0" presId="urn:microsoft.com/office/officeart/2005/8/layout/process4"/>
    <dgm:cxn modelId="{8B2E420D-C8FA-4FA5-AA27-9737C8C6AC77}" type="presOf" srcId="{D6E2AFD1-6B81-4617-9070-74B1BD0C4E02}" destId="{6D8147EE-5623-42AD-BCC0-D5D56FDA536A}" srcOrd="0" destOrd="0" presId="urn:microsoft.com/office/officeart/2005/8/layout/process4"/>
    <dgm:cxn modelId="{D39FA919-A8C9-4C36-A69F-CE4456E320B9}" type="presOf" srcId="{DDB0626C-4901-47AA-850D-E86A60092870}" destId="{02C9EC56-89B1-4E12-AEC1-8A0A4AA38F24}" srcOrd="0" destOrd="0" presId="urn:microsoft.com/office/officeart/2005/8/layout/process4"/>
    <dgm:cxn modelId="{8FDD121B-8A27-4645-B8D5-24D2B12C9078}" type="presOf" srcId="{2A33E041-7262-4E6B-9068-6AD659FBE5FD}" destId="{11D571A8-DCCF-4C56-8566-BC8308ABC197}" srcOrd="0" destOrd="0" presId="urn:microsoft.com/office/officeart/2005/8/layout/process4"/>
    <dgm:cxn modelId="{DA35F920-3751-470D-AA68-8FFC521B6EFB}" srcId="{D14150ED-769D-49C8-959C-3D225C0E6FB5}" destId="{6382BD65-82E6-4A03-BF70-69A7B1AEAED4}" srcOrd="1" destOrd="0" parTransId="{53D98FA1-099D-4755-AEED-C9FC937D9262}" sibTransId="{0F22FC1A-D612-4F0B-B025-06A7BD0AAFD8}"/>
    <dgm:cxn modelId="{DAC09021-BAE8-40A7-9488-6426D37D8F58}" type="presOf" srcId="{F06113D1-862F-4661-BF32-48E4233214AD}" destId="{CA6DD6BF-19DC-4D53-85FB-199107B02D42}" srcOrd="1" destOrd="0" presId="urn:microsoft.com/office/officeart/2005/8/layout/process4"/>
    <dgm:cxn modelId="{0A624F24-FCF5-43EA-9CDB-72DDD3B15969}" type="presOf" srcId="{D14150ED-769D-49C8-959C-3D225C0E6FB5}" destId="{B3A8A58D-E070-444E-8143-37339FF7B3F5}" srcOrd="0" destOrd="0" presId="urn:microsoft.com/office/officeart/2005/8/layout/process4"/>
    <dgm:cxn modelId="{1A5DEC35-7697-4B55-9BBD-636E865D53CA}" type="presOf" srcId="{6382BD65-82E6-4A03-BF70-69A7B1AEAED4}" destId="{A1F2EB0D-11B0-4392-BE2E-7FD0372494AD}" srcOrd="0" destOrd="0" presId="urn:microsoft.com/office/officeart/2005/8/layout/process4"/>
    <dgm:cxn modelId="{4E758838-4802-4BE1-B5D0-3D1E339B07E3}" srcId="{F06113D1-862F-4661-BF32-48E4233214AD}" destId="{DDB0626C-4901-47AA-850D-E86A60092870}" srcOrd="1" destOrd="0" parTransId="{96B9B62E-1FD3-46B7-ACD5-CDC9CB5DD23E}" sibTransId="{E833CA16-BFBC-47DA-AF5B-BC3B851C36DA}"/>
    <dgm:cxn modelId="{EB38C860-3362-4AF2-843B-F8748BDAD231}" type="presOf" srcId="{F06113D1-862F-4661-BF32-48E4233214AD}" destId="{82DC1E7A-C5EA-4B39-BBE0-DACC5A76C0FA}" srcOrd="0" destOrd="0" presId="urn:microsoft.com/office/officeart/2005/8/layout/process4"/>
    <dgm:cxn modelId="{775F8768-AB96-4B81-ABC4-231687D18CEF}" srcId="{F06113D1-862F-4661-BF32-48E4233214AD}" destId="{D6E2AFD1-6B81-4617-9070-74B1BD0C4E02}" srcOrd="0" destOrd="0" parTransId="{F89DED99-4492-4482-85D2-37AEDCA907F2}" sibTransId="{D2BF990F-A726-47D7-8624-38BFD39FBD1A}"/>
    <dgm:cxn modelId="{FC09DF4F-320C-4F64-A9FD-E6E4F09D8B04}" type="presOf" srcId="{69D99909-6546-4D1D-9F9C-F61202FF540A}" destId="{6A0FFC32-C007-4AA7-9BE0-A3870062C1EB}" srcOrd="1" destOrd="0" presId="urn:microsoft.com/office/officeart/2005/8/layout/process4"/>
    <dgm:cxn modelId="{56E34992-6365-476C-B0DB-883A59BAF4F0}" type="presOf" srcId="{C3BBDE76-3913-4797-8A1F-C72E789FD88B}" destId="{49B17389-E368-4C9B-945C-A80258C66551}" srcOrd="0" destOrd="0" presId="urn:microsoft.com/office/officeart/2005/8/layout/process4"/>
    <dgm:cxn modelId="{13E312A9-FFB1-4735-9F39-4E5E6B99C8CC}" srcId="{2A33E041-7262-4E6B-9068-6AD659FBE5FD}" destId="{69D99909-6546-4D1D-9F9C-F61202FF540A}" srcOrd="1" destOrd="0" parTransId="{3AF193E3-9DC3-41A0-8C76-5E28D5FB5CFB}" sibTransId="{75DC1DC5-A1AD-4460-9255-46DAB3D1B18B}"/>
    <dgm:cxn modelId="{6314DDBC-4591-45F3-BE78-4C3A9636678C}" srcId="{2A33E041-7262-4E6B-9068-6AD659FBE5FD}" destId="{F06113D1-862F-4661-BF32-48E4233214AD}" srcOrd="0" destOrd="0" parTransId="{765DD1EA-F147-4FC7-807F-5290CF2543DF}" sibTransId="{C2AC1D8D-26F8-4F51-B65D-1AD8664341A2}"/>
    <dgm:cxn modelId="{9F52CAC7-05CE-4B95-9AF0-D61132EF895D}" srcId="{69D99909-6546-4D1D-9F9C-F61202FF540A}" destId="{C3BBDE76-3913-4797-8A1F-C72E789FD88B}" srcOrd="1" destOrd="0" parTransId="{34C4DFA2-5A24-499A-8054-F4FD07F04E18}" sibTransId="{107E319F-4A5A-4972-8266-93738A21CE50}"/>
    <dgm:cxn modelId="{849DF7CD-4A34-4271-A8BB-706FFDF6A263}" type="presOf" srcId="{8985E77A-3AEC-45F3-8300-F7EBF2697EB2}" destId="{93C131C0-0E40-4DC4-B364-C59DFA5BFA73}" srcOrd="0" destOrd="0" presId="urn:microsoft.com/office/officeart/2005/8/layout/process4"/>
    <dgm:cxn modelId="{DD2301CE-4F32-4495-B337-3766AD774DF7}" srcId="{2A33E041-7262-4E6B-9068-6AD659FBE5FD}" destId="{D14150ED-769D-49C8-959C-3D225C0E6FB5}" srcOrd="2" destOrd="0" parTransId="{C4479A14-AF67-4676-936A-B3461589AC45}" sibTransId="{F6196916-13AC-476A-9E6B-484795F499D2}"/>
    <dgm:cxn modelId="{21775DD1-D819-4016-833B-0BDE6527D43A}" srcId="{D14150ED-769D-49C8-959C-3D225C0E6FB5}" destId="{8985E77A-3AEC-45F3-8300-F7EBF2697EB2}" srcOrd="0" destOrd="0" parTransId="{BF244DD4-B9CF-4158-A7CF-B87B9BC7B14C}" sibTransId="{504C44B0-1D8A-4312-908C-A2CEDD1D0EFC}"/>
    <dgm:cxn modelId="{D2BDC9DA-E05E-4CB3-9281-C77C8C9B59E3}" type="presOf" srcId="{69D99909-6546-4D1D-9F9C-F61202FF540A}" destId="{408B63D0-17F4-42CC-B43D-416B505D4C76}" srcOrd="0" destOrd="0" presId="urn:microsoft.com/office/officeart/2005/8/layout/process4"/>
    <dgm:cxn modelId="{0C85D8E9-2239-4162-A3E9-2214C14FD825}" srcId="{69D99909-6546-4D1D-9F9C-F61202FF540A}" destId="{EFB825A0-5394-4678-A9EC-A8BCC43C9C75}" srcOrd="0" destOrd="0" parTransId="{26F1BD0D-ED94-4AD0-AC94-F1A41B09C946}" sibTransId="{8A818A13-3E0F-4084-B952-82DC9F37E086}"/>
    <dgm:cxn modelId="{FBF238FC-E611-40C2-AA77-7EEE9ACE780F}" type="presOf" srcId="{EFB825A0-5394-4678-A9EC-A8BCC43C9C75}" destId="{20D79931-FA36-497E-9375-A1A72A144F8C}" srcOrd="0" destOrd="0" presId="urn:microsoft.com/office/officeart/2005/8/layout/process4"/>
    <dgm:cxn modelId="{7F05F098-4867-4F3A-A561-2C7F488211F3}" type="presParOf" srcId="{11D571A8-DCCF-4C56-8566-BC8308ABC197}" destId="{7C606549-3AFF-4BEF-BF13-87BA72423147}" srcOrd="0" destOrd="0" presId="urn:microsoft.com/office/officeart/2005/8/layout/process4"/>
    <dgm:cxn modelId="{6D1D536C-0660-4882-8BD8-C33BE9321017}" type="presParOf" srcId="{7C606549-3AFF-4BEF-BF13-87BA72423147}" destId="{B3A8A58D-E070-444E-8143-37339FF7B3F5}" srcOrd="0" destOrd="0" presId="urn:microsoft.com/office/officeart/2005/8/layout/process4"/>
    <dgm:cxn modelId="{949931AF-B7C0-44A6-82CC-75D194863E6A}" type="presParOf" srcId="{7C606549-3AFF-4BEF-BF13-87BA72423147}" destId="{D37CFB8E-EEA2-4821-9795-CDE36874340E}" srcOrd="1" destOrd="0" presId="urn:microsoft.com/office/officeart/2005/8/layout/process4"/>
    <dgm:cxn modelId="{CECB96D7-8D3A-4358-BF01-5788EC7C6B03}" type="presParOf" srcId="{7C606549-3AFF-4BEF-BF13-87BA72423147}" destId="{2A6AEBF4-E5CD-44CB-9942-E8D44165CA99}" srcOrd="2" destOrd="0" presId="urn:microsoft.com/office/officeart/2005/8/layout/process4"/>
    <dgm:cxn modelId="{76493CA4-7E2A-4C88-93ED-5F01408A6A36}" type="presParOf" srcId="{2A6AEBF4-E5CD-44CB-9942-E8D44165CA99}" destId="{93C131C0-0E40-4DC4-B364-C59DFA5BFA73}" srcOrd="0" destOrd="0" presId="urn:microsoft.com/office/officeart/2005/8/layout/process4"/>
    <dgm:cxn modelId="{54EB3E17-73BC-40AA-B2D3-45CC0A8CF289}" type="presParOf" srcId="{2A6AEBF4-E5CD-44CB-9942-E8D44165CA99}" destId="{A1F2EB0D-11B0-4392-BE2E-7FD0372494AD}" srcOrd="1" destOrd="0" presId="urn:microsoft.com/office/officeart/2005/8/layout/process4"/>
    <dgm:cxn modelId="{464FDDB2-2AE6-4E1B-B274-7556030305AF}" type="presParOf" srcId="{11D571A8-DCCF-4C56-8566-BC8308ABC197}" destId="{E2F0ABFA-9017-458E-805C-375AAE1CEE6F}" srcOrd="1" destOrd="0" presId="urn:microsoft.com/office/officeart/2005/8/layout/process4"/>
    <dgm:cxn modelId="{F6922CE3-2141-448B-849B-ECFE4CF2651D}" type="presParOf" srcId="{11D571A8-DCCF-4C56-8566-BC8308ABC197}" destId="{9C17484E-1A1C-4DC7-900D-78D6FC2F29AE}" srcOrd="2" destOrd="0" presId="urn:microsoft.com/office/officeart/2005/8/layout/process4"/>
    <dgm:cxn modelId="{E487F5D2-E061-434C-A274-50668D1BCA88}" type="presParOf" srcId="{9C17484E-1A1C-4DC7-900D-78D6FC2F29AE}" destId="{408B63D0-17F4-42CC-B43D-416B505D4C76}" srcOrd="0" destOrd="0" presId="urn:microsoft.com/office/officeart/2005/8/layout/process4"/>
    <dgm:cxn modelId="{DC04536D-0891-4E09-B653-680E8398E150}" type="presParOf" srcId="{9C17484E-1A1C-4DC7-900D-78D6FC2F29AE}" destId="{6A0FFC32-C007-4AA7-9BE0-A3870062C1EB}" srcOrd="1" destOrd="0" presId="urn:microsoft.com/office/officeart/2005/8/layout/process4"/>
    <dgm:cxn modelId="{658461EA-B6BA-4036-98DC-69986C3F596C}" type="presParOf" srcId="{9C17484E-1A1C-4DC7-900D-78D6FC2F29AE}" destId="{44D16632-8CC6-41C5-B52A-4C10FD9AFE2D}" srcOrd="2" destOrd="0" presId="urn:microsoft.com/office/officeart/2005/8/layout/process4"/>
    <dgm:cxn modelId="{3B8D9B6A-7FF6-4075-92C3-F5CF0A00224F}" type="presParOf" srcId="{44D16632-8CC6-41C5-B52A-4C10FD9AFE2D}" destId="{20D79931-FA36-497E-9375-A1A72A144F8C}" srcOrd="0" destOrd="0" presId="urn:microsoft.com/office/officeart/2005/8/layout/process4"/>
    <dgm:cxn modelId="{CB8B35EA-2759-41D7-AEFF-AFAD6CDFDD3B}" type="presParOf" srcId="{44D16632-8CC6-41C5-B52A-4C10FD9AFE2D}" destId="{49B17389-E368-4C9B-945C-A80258C66551}" srcOrd="1" destOrd="0" presId="urn:microsoft.com/office/officeart/2005/8/layout/process4"/>
    <dgm:cxn modelId="{9F647CD7-E5B0-444D-93EB-71792390B750}" type="presParOf" srcId="{11D571A8-DCCF-4C56-8566-BC8308ABC197}" destId="{4013DD1B-F0C9-4403-AC15-C07BC72DDA0C}" srcOrd="3" destOrd="0" presId="urn:microsoft.com/office/officeart/2005/8/layout/process4"/>
    <dgm:cxn modelId="{0E30658B-62D4-4139-90B3-D21A607D75EC}" type="presParOf" srcId="{11D571A8-DCCF-4C56-8566-BC8308ABC197}" destId="{491C788F-3870-45B6-BC2A-A710D53FC22B}" srcOrd="4" destOrd="0" presId="urn:microsoft.com/office/officeart/2005/8/layout/process4"/>
    <dgm:cxn modelId="{EE9A1E92-672D-4880-93F5-467922623ACA}" type="presParOf" srcId="{491C788F-3870-45B6-BC2A-A710D53FC22B}" destId="{82DC1E7A-C5EA-4B39-BBE0-DACC5A76C0FA}" srcOrd="0" destOrd="0" presId="urn:microsoft.com/office/officeart/2005/8/layout/process4"/>
    <dgm:cxn modelId="{7167B218-C007-44BD-82D1-A6F87F909F1C}" type="presParOf" srcId="{491C788F-3870-45B6-BC2A-A710D53FC22B}" destId="{CA6DD6BF-19DC-4D53-85FB-199107B02D42}" srcOrd="1" destOrd="0" presId="urn:microsoft.com/office/officeart/2005/8/layout/process4"/>
    <dgm:cxn modelId="{B1D33451-C87F-448C-9BFC-62BF3EA31D8B}" type="presParOf" srcId="{491C788F-3870-45B6-BC2A-A710D53FC22B}" destId="{A9FD9DED-8A54-4BDF-8762-608B484CC42E}" srcOrd="2" destOrd="0" presId="urn:microsoft.com/office/officeart/2005/8/layout/process4"/>
    <dgm:cxn modelId="{32FB3BB2-5A72-403F-86AB-9D7FAB1B005A}" type="presParOf" srcId="{A9FD9DED-8A54-4BDF-8762-608B484CC42E}" destId="{6D8147EE-5623-42AD-BCC0-D5D56FDA536A}" srcOrd="0" destOrd="0" presId="urn:microsoft.com/office/officeart/2005/8/layout/process4"/>
    <dgm:cxn modelId="{4FC4EF91-55F2-493F-9CC9-03680F0D04D5}" type="presParOf" srcId="{A9FD9DED-8A54-4BDF-8762-608B484CC42E}" destId="{02C9EC56-89B1-4E12-AEC1-8A0A4AA38F24}" srcOrd="1" destOrd="0" presId="urn:microsoft.com/office/officeart/2005/8/layout/process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2CC707-D1BC-4282-AE09-2CDC476660C8}"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83BE661F-EEAE-42B4-B27A-1830C9D6EB12}">
      <dgm:prSet phldrT="[Text]"/>
      <dgm:spPr/>
      <dgm:t>
        <a:bodyPr/>
        <a:lstStyle/>
        <a:p>
          <a:r>
            <a:rPr lang="en-US" dirty="0">
              <a:latin typeface="Cambria" panose="02040503050406030204" pitchFamily="18" charset="0"/>
            </a:rPr>
            <a:t>Suggestions for LEAs</a:t>
          </a:r>
        </a:p>
      </dgm:t>
    </dgm:pt>
    <dgm:pt modelId="{B2F0ABCA-2B9D-4438-84DF-9B131BF7A36D}" type="parTrans" cxnId="{26123618-FD60-4FB9-99F2-2360F8923A4D}">
      <dgm:prSet/>
      <dgm:spPr/>
      <dgm:t>
        <a:bodyPr/>
        <a:lstStyle/>
        <a:p>
          <a:endParaRPr lang="en-US"/>
        </a:p>
      </dgm:t>
    </dgm:pt>
    <dgm:pt modelId="{46011250-87C4-4F99-91DA-580024D5EAD4}" type="sibTrans" cxnId="{26123618-FD60-4FB9-99F2-2360F8923A4D}">
      <dgm:prSet/>
      <dgm:spPr/>
      <dgm:t>
        <a:bodyPr/>
        <a:lstStyle/>
        <a:p>
          <a:endParaRPr lang="en-US"/>
        </a:p>
      </dgm:t>
    </dgm:pt>
    <dgm:pt modelId="{73D993B0-44EA-4ACD-B0AD-0D8328A32948}">
      <dgm:prSet phldrT="[Text]"/>
      <dgm:spPr/>
      <dgm:t>
        <a:bodyPr/>
        <a:lstStyle/>
        <a:p>
          <a:r>
            <a:rPr lang="en-US" dirty="0">
              <a:latin typeface="Cambria" panose="02040503050406030204" pitchFamily="18" charset="0"/>
            </a:rPr>
            <a:t>Ensure SIS can deliver data required for the internal snapshot</a:t>
          </a:r>
        </a:p>
      </dgm:t>
      <dgm:extLst>
        <a:ext uri="{E40237B7-FDA0-4F09-8148-C483321AD2D9}">
          <dgm14:cNvPr xmlns:dgm14="http://schemas.microsoft.com/office/drawing/2010/diagram" id="0" name="" descr="Suggestions for LEAs and internal snapshot due date details."/>
        </a:ext>
      </dgm:extLst>
    </dgm:pt>
    <dgm:pt modelId="{C124622B-5EB4-4A58-912A-BD9F244AA31E}" type="parTrans" cxnId="{3625D4DF-BF70-4837-A450-0630752D2426}">
      <dgm:prSet/>
      <dgm:spPr/>
      <dgm:t>
        <a:bodyPr/>
        <a:lstStyle/>
        <a:p>
          <a:endParaRPr lang="en-US"/>
        </a:p>
      </dgm:t>
    </dgm:pt>
    <dgm:pt modelId="{CEF6DE29-1BA9-49BC-BD26-D96A311C7945}" type="sibTrans" cxnId="{3625D4DF-BF70-4837-A450-0630752D2426}">
      <dgm:prSet/>
      <dgm:spPr/>
      <dgm:t>
        <a:bodyPr/>
        <a:lstStyle/>
        <a:p>
          <a:endParaRPr lang="en-US"/>
        </a:p>
      </dgm:t>
    </dgm:pt>
    <dgm:pt modelId="{7F0655C4-18D1-48F0-817E-EC91956DA71D}">
      <dgm:prSet phldrT="[Text]"/>
      <dgm:spPr/>
      <dgm:t>
        <a:bodyPr/>
        <a:lstStyle/>
        <a:p>
          <a:r>
            <a:rPr lang="en-US" dirty="0">
              <a:latin typeface="Cambria" panose="02040503050406030204" pitchFamily="18" charset="0"/>
            </a:rPr>
            <a:t>Utilize PIMS Sandbox for testing</a:t>
          </a:r>
        </a:p>
      </dgm:t>
    </dgm:pt>
    <dgm:pt modelId="{A787F75A-4D8F-4512-B00E-21DD928D5311}" type="parTrans" cxnId="{2985FFB3-E9DB-4538-A046-C21451DEEEA5}">
      <dgm:prSet/>
      <dgm:spPr/>
      <dgm:t>
        <a:bodyPr/>
        <a:lstStyle/>
        <a:p>
          <a:endParaRPr lang="en-US"/>
        </a:p>
      </dgm:t>
    </dgm:pt>
    <dgm:pt modelId="{0E65E8D3-C568-4A9C-81F2-8C88D21212E5}" type="sibTrans" cxnId="{2985FFB3-E9DB-4538-A046-C21451DEEEA5}">
      <dgm:prSet/>
      <dgm:spPr/>
      <dgm:t>
        <a:bodyPr/>
        <a:lstStyle/>
        <a:p>
          <a:endParaRPr lang="en-US"/>
        </a:p>
      </dgm:t>
    </dgm:pt>
    <dgm:pt modelId="{49B5607F-D14E-42CE-9574-12DCBB55E34A}">
      <dgm:prSet phldrT="[Text]"/>
      <dgm:spPr/>
      <dgm:t>
        <a:bodyPr/>
        <a:lstStyle/>
        <a:p>
          <a:r>
            <a:rPr lang="en-US" dirty="0">
              <a:latin typeface="Cambria" panose="02040503050406030204" pitchFamily="18" charset="0"/>
            </a:rPr>
            <a:t>Internal Snapshot due date</a:t>
          </a:r>
        </a:p>
      </dgm:t>
    </dgm:pt>
    <dgm:pt modelId="{2A611EE4-3248-4FAD-B253-733944356067}" type="parTrans" cxnId="{2EBB6B79-537E-42E7-A735-04471723713C}">
      <dgm:prSet/>
      <dgm:spPr/>
      <dgm:t>
        <a:bodyPr/>
        <a:lstStyle/>
        <a:p>
          <a:endParaRPr lang="en-US"/>
        </a:p>
      </dgm:t>
    </dgm:pt>
    <dgm:pt modelId="{474E7E3D-BD77-414A-A87F-5DE65AA1CC36}" type="sibTrans" cxnId="{2EBB6B79-537E-42E7-A735-04471723713C}">
      <dgm:prSet/>
      <dgm:spPr/>
      <dgm:t>
        <a:bodyPr/>
        <a:lstStyle/>
        <a:p>
          <a:endParaRPr lang="en-US"/>
        </a:p>
      </dgm:t>
    </dgm:pt>
    <dgm:pt modelId="{152924B1-738C-44FA-A4BE-D2276E660606}">
      <dgm:prSet phldrT="[Text]" custT="1"/>
      <dgm:spPr/>
      <dgm:t>
        <a:bodyPr/>
        <a:lstStyle/>
        <a:p>
          <a:r>
            <a:rPr lang="en-US" sz="2100" kern="1200" dirty="0">
              <a:solidFill>
                <a:prstClr val="black">
                  <a:hueOff val="0"/>
                  <a:satOff val="0"/>
                  <a:lumOff val="0"/>
                  <a:alphaOff val="0"/>
                </a:prstClr>
              </a:solidFill>
              <a:latin typeface="Cambria" panose="02040503050406030204" pitchFamily="18" charset="0"/>
              <a:ea typeface="+mn-ea"/>
              <a:cs typeface="+mn-cs"/>
            </a:rPr>
            <a:t>All internal snapshot due dates are posted on the Elementary-Secondary Data Collection Calendar on the PIMS website</a:t>
          </a:r>
        </a:p>
      </dgm:t>
    </dgm:pt>
    <dgm:pt modelId="{E5A3C979-AAB5-4338-AF8D-ED314340A75A}" type="parTrans" cxnId="{4005A40C-1406-4649-8A29-0CC12F9C7EE3}">
      <dgm:prSet/>
      <dgm:spPr/>
      <dgm:t>
        <a:bodyPr/>
        <a:lstStyle/>
        <a:p>
          <a:endParaRPr lang="en-US"/>
        </a:p>
      </dgm:t>
    </dgm:pt>
    <dgm:pt modelId="{690BA79F-1E94-4EE6-BB05-9D0FE35CA706}" type="sibTrans" cxnId="{4005A40C-1406-4649-8A29-0CC12F9C7EE3}">
      <dgm:prSet/>
      <dgm:spPr/>
      <dgm:t>
        <a:bodyPr/>
        <a:lstStyle/>
        <a:p>
          <a:endParaRPr lang="en-US"/>
        </a:p>
      </dgm:t>
    </dgm:pt>
    <dgm:pt modelId="{A36EFC06-CFB5-4242-B445-7B5B27DBE39A}">
      <dgm:prSet phldrT="[Text]"/>
      <dgm:spPr/>
      <dgm:t>
        <a:bodyPr/>
        <a:lstStyle/>
        <a:p>
          <a:r>
            <a:rPr lang="en-US" dirty="0">
              <a:latin typeface="Cambria" panose="02040503050406030204" pitchFamily="18" charset="0"/>
            </a:rPr>
            <a:t>Start data submission early</a:t>
          </a:r>
        </a:p>
      </dgm:t>
    </dgm:pt>
    <dgm:pt modelId="{5BAD5455-254E-49E3-880D-BF3969F2ACB7}" type="parTrans" cxnId="{197CDBBA-2655-492A-A934-E0CE559332DB}">
      <dgm:prSet/>
      <dgm:spPr/>
      <dgm:t>
        <a:bodyPr/>
        <a:lstStyle/>
        <a:p>
          <a:endParaRPr lang="en-US"/>
        </a:p>
      </dgm:t>
    </dgm:pt>
    <dgm:pt modelId="{E08AF9AC-D055-4A6B-9FD7-E6978968D522}" type="sibTrans" cxnId="{197CDBBA-2655-492A-A934-E0CE559332DB}">
      <dgm:prSet/>
      <dgm:spPr/>
      <dgm:t>
        <a:bodyPr/>
        <a:lstStyle/>
        <a:p>
          <a:endParaRPr lang="en-US"/>
        </a:p>
      </dgm:t>
    </dgm:pt>
    <dgm:pt modelId="{52B0BF88-4E24-4802-808F-43CFC6513DA8}">
      <dgm:prSet phldrT="[Text]"/>
      <dgm:spPr/>
      <dgm:t>
        <a:bodyPr/>
        <a:lstStyle/>
        <a:p>
          <a:r>
            <a:rPr lang="en-US" sz="2100" kern="1200" dirty="0">
              <a:latin typeface="Cambria" panose="02040503050406030204" pitchFamily="18" charset="0"/>
            </a:rPr>
            <a:t>There will be no extensions.</a:t>
          </a:r>
        </a:p>
      </dgm:t>
    </dgm:pt>
    <dgm:pt modelId="{52E4C4B9-BD93-4299-82CD-738BA226570C}" type="parTrans" cxnId="{BE57C16E-CB86-4281-9A15-5CFF056C80C5}">
      <dgm:prSet/>
      <dgm:spPr/>
      <dgm:t>
        <a:bodyPr/>
        <a:lstStyle/>
        <a:p>
          <a:endParaRPr lang="en-US"/>
        </a:p>
      </dgm:t>
    </dgm:pt>
    <dgm:pt modelId="{C938C274-0E34-4930-A974-1A38478E6B1B}" type="sibTrans" cxnId="{BE57C16E-CB86-4281-9A15-5CFF056C80C5}">
      <dgm:prSet/>
      <dgm:spPr/>
      <dgm:t>
        <a:bodyPr/>
        <a:lstStyle/>
        <a:p>
          <a:endParaRPr lang="en-US"/>
        </a:p>
      </dgm:t>
    </dgm:pt>
    <dgm:pt modelId="{ED775A45-DF36-4645-B759-F814DDEB358D}">
      <dgm:prSet phldrT="[Text]"/>
      <dgm:spPr/>
      <dgm:t>
        <a:bodyPr/>
        <a:lstStyle/>
        <a:p>
          <a:r>
            <a:rPr lang="en-US" dirty="0">
              <a:latin typeface="Cambria" panose="02040503050406030204" pitchFamily="18" charset="0"/>
            </a:rPr>
            <a:t>Upload data into PIMS production by the deadline in order for it to be included in the snapshot</a:t>
          </a:r>
        </a:p>
      </dgm:t>
    </dgm:pt>
    <dgm:pt modelId="{BFF6E3C0-E4ED-401F-BC7A-B60E110373BE}" type="parTrans" cxnId="{AE2DE972-14DD-4FF2-98BB-81167CA7461C}">
      <dgm:prSet/>
      <dgm:spPr/>
      <dgm:t>
        <a:bodyPr/>
        <a:lstStyle/>
        <a:p>
          <a:endParaRPr lang="en-US"/>
        </a:p>
      </dgm:t>
    </dgm:pt>
    <dgm:pt modelId="{E7170F96-2BED-43CF-9B9F-3ED02B25C9DF}" type="sibTrans" cxnId="{AE2DE972-14DD-4FF2-98BB-81167CA7461C}">
      <dgm:prSet/>
      <dgm:spPr/>
      <dgm:t>
        <a:bodyPr/>
        <a:lstStyle/>
        <a:p>
          <a:endParaRPr lang="en-US"/>
        </a:p>
      </dgm:t>
    </dgm:pt>
    <dgm:pt modelId="{6F0C4E9E-A736-4925-9754-F9144B64454E}" type="pres">
      <dgm:prSet presAssocID="{AC2CC707-D1BC-4282-AE09-2CDC476660C8}" presName="Name0" presStyleCnt="0">
        <dgm:presLayoutVars>
          <dgm:dir/>
          <dgm:animLvl val="lvl"/>
          <dgm:resizeHandles val="exact"/>
        </dgm:presLayoutVars>
      </dgm:prSet>
      <dgm:spPr/>
    </dgm:pt>
    <dgm:pt modelId="{474545CD-EF6A-46B9-B186-07BF414C92AE}" type="pres">
      <dgm:prSet presAssocID="{83BE661F-EEAE-42B4-B27A-1830C9D6EB12}" presName="linNode" presStyleCnt="0"/>
      <dgm:spPr/>
    </dgm:pt>
    <dgm:pt modelId="{B5D300C3-6496-4BD1-914A-BA7E74688A4C}" type="pres">
      <dgm:prSet presAssocID="{83BE661F-EEAE-42B4-B27A-1830C9D6EB12}" presName="parentText" presStyleLbl="node1" presStyleIdx="0" presStyleCnt="2" custScaleY="153042">
        <dgm:presLayoutVars>
          <dgm:chMax val="1"/>
          <dgm:bulletEnabled val="1"/>
        </dgm:presLayoutVars>
      </dgm:prSet>
      <dgm:spPr/>
    </dgm:pt>
    <dgm:pt modelId="{1D3BCA32-B0B9-4FCC-BE95-9E3D6A570774}" type="pres">
      <dgm:prSet presAssocID="{83BE661F-EEAE-42B4-B27A-1830C9D6EB12}" presName="descendantText" presStyleLbl="alignAccFollowNode1" presStyleIdx="0" presStyleCnt="2" custScaleY="191821">
        <dgm:presLayoutVars>
          <dgm:bulletEnabled val="1"/>
        </dgm:presLayoutVars>
      </dgm:prSet>
      <dgm:spPr/>
    </dgm:pt>
    <dgm:pt modelId="{8C23DBDF-C602-441F-9BE0-4F9D56187015}" type="pres">
      <dgm:prSet presAssocID="{46011250-87C4-4F99-91DA-580024D5EAD4}" presName="sp" presStyleCnt="0"/>
      <dgm:spPr/>
    </dgm:pt>
    <dgm:pt modelId="{EC7F1A67-9A54-462E-A353-C4F4FCC71EF6}" type="pres">
      <dgm:prSet presAssocID="{49B5607F-D14E-42CE-9574-12DCBB55E34A}" presName="linNode" presStyleCnt="0"/>
      <dgm:spPr/>
    </dgm:pt>
    <dgm:pt modelId="{8DA7BD95-C1B1-434E-9077-A93964ABB91D}" type="pres">
      <dgm:prSet presAssocID="{49B5607F-D14E-42CE-9574-12DCBB55E34A}" presName="parentText" presStyleLbl="node1" presStyleIdx="1" presStyleCnt="2">
        <dgm:presLayoutVars>
          <dgm:chMax val="1"/>
          <dgm:bulletEnabled val="1"/>
        </dgm:presLayoutVars>
      </dgm:prSet>
      <dgm:spPr/>
    </dgm:pt>
    <dgm:pt modelId="{F269C7FA-A1EF-4C7B-9F6B-598ADB79C3D1}" type="pres">
      <dgm:prSet presAssocID="{49B5607F-D14E-42CE-9574-12DCBB55E34A}" presName="descendantText" presStyleLbl="alignAccFollowNode1" presStyleIdx="1" presStyleCnt="2" custScaleY="129521">
        <dgm:presLayoutVars>
          <dgm:bulletEnabled val="1"/>
        </dgm:presLayoutVars>
      </dgm:prSet>
      <dgm:spPr/>
    </dgm:pt>
  </dgm:ptLst>
  <dgm:cxnLst>
    <dgm:cxn modelId="{4A8A8C07-12E7-419A-BDAA-B8E523CE4019}" type="presOf" srcId="{152924B1-738C-44FA-A4BE-D2276E660606}" destId="{F269C7FA-A1EF-4C7B-9F6B-598ADB79C3D1}" srcOrd="0" destOrd="0" presId="urn:microsoft.com/office/officeart/2005/8/layout/vList5"/>
    <dgm:cxn modelId="{4005A40C-1406-4649-8A29-0CC12F9C7EE3}" srcId="{49B5607F-D14E-42CE-9574-12DCBB55E34A}" destId="{152924B1-738C-44FA-A4BE-D2276E660606}" srcOrd="0" destOrd="0" parTransId="{E5A3C979-AAB5-4338-AF8D-ED314340A75A}" sibTransId="{690BA79F-1E94-4EE6-BB05-9D0FE35CA706}"/>
    <dgm:cxn modelId="{26123618-FD60-4FB9-99F2-2360F8923A4D}" srcId="{AC2CC707-D1BC-4282-AE09-2CDC476660C8}" destId="{83BE661F-EEAE-42B4-B27A-1830C9D6EB12}" srcOrd="0" destOrd="0" parTransId="{B2F0ABCA-2B9D-4438-84DF-9B131BF7A36D}" sibTransId="{46011250-87C4-4F99-91DA-580024D5EAD4}"/>
    <dgm:cxn modelId="{F41BF122-4ADB-4A23-9CA5-9859DBD6ECD1}" type="presOf" srcId="{49B5607F-D14E-42CE-9574-12DCBB55E34A}" destId="{8DA7BD95-C1B1-434E-9077-A93964ABB91D}" srcOrd="0" destOrd="0" presId="urn:microsoft.com/office/officeart/2005/8/layout/vList5"/>
    <dgm:cxn modelId="{32DE215E-3AA3-40A2-B639-D260B65B2AE8}" type="presOf" srcId="{7F0655C4-18D1-48F0-817E-EC91956DA71D}" destId="{1D3BCA32-B0B9-4FCC-BE95-9E3D6A570774}" srcOrd="0" destOrd="1" presId="urn:microsoft.com/office/officeart/2005/8/layout/vList5"/>
    <dgm:cxn modelId="{06FD6041-1C48-4167-8181-B09899322E8F}" type="presOf" srcId="{73D993B0-44EA-4ACD-B0AD-0D8328A32948}" destId="{1D3BCA32-B0B9-4FCC-BE95-9E3D6A570774}" srcOrd="0" destOrd="0" presId="urn:microsoft.com/office/officeart/2005/8/layout/vList5"/>
    <dgm:cxn modelId="{E507816B-AE89-4699-8B87-C652FF00F2B8}" type="presOf" srcId="{A36EFC06-CFB5-4242-B445-7B5B27DBE39A}" destId="{1D3BCA32-B0B9-4FCC-BE95-9E3D6A570774}" srcOrd="0" destOrd="2" presId="urn:microsoft.com/office/officeart/2005/8/layout/vList5"/>
    <dgm:cxn modelId="{BE57C16E-CB86-4281-9A15-5CFF056C80C5}" srcId="{49B5607F-D14E-42CE-9574-12DCBB55E34A}" destId="{52B0BF88-4E24-4802-808F-43CFC6513DA8}" srcOrd="1" destOrd="0" parTransId="{52E4C4B9-BD93-4299-82CD-738BA226570C}" sibTransId="{C938C274-0E34-4930-A974-1A38478E6B1B}"/>
    <dgm:cxn modelId="{AE2DE972-14DD-4FF2-98BB-81167CA7461C}" srcId="{83BE661F-EEAE-42B4-B27A-1830C9D6EB12}" destId="{ED775A45-DF36-4645-B759-F814DDEB358D}" srcOrd="3" destOrd="0" parTransId="{BFF6E3C0-E4ED-401F-BC7A-B60E110373BE}" sibTransId="{E7170F96-2BED-43CF-9B9F-3ED02B25C9DF}"/>
    <dgm:cxn modelId="{2EBB6B79-537E-42E7-A735-04471723713C}" srcId="{AC2CC707-D1BC-4282-AE09-2CDC476660C8}" destId="{49B5607F-D14E-42CE-9574-12DCBB55E34A}" srcOrd="1" destOrd="0" parTransId="{2A611EE4-3248-4FAD-B253-733944356067}" sibTransId="{474E7E3D-BD77-414A-A87F-5DE65AA1CC36}"/>
    <dgm:cxn modelId="{A372959C-7D63-401B-94A3-457144CC8202}" type="presOf" srcId="{ED775A45-DF36-4645-B759-F814DDEB358D}" destId="{1D3BCA32-B0B9-4FCC-BE95-9E3D6A570774}" srcOrd="0" destOrd="3" presId="urn:microsoft.com/office/officeart/2005/8/layout/vList5"/>
    <dgm:cxn modelId="{B4A540A1-667D-4C96-B4AB-E46526D97B68}" type="presOf" srcId="{AC2CC707-D1BC-4282-AE09-2CDC476660C8}" destId="{6F0C4E9E-A736-4925-9754-F9144B64454E}" srcOrd="0" destOrd="0" presId="urn:microsoft.com/office/officeart/2005/8/layout/vList5"/>
    <dgm:cxn modelId="{2985FFB3-E9DB-4538-A046-C21451DEEEA5}" srcId="{83BE661F-EEAE-42B4-B27A-1830C9D6EB12}" destId="{7F0655C4-18D1-48F0-817E-EC91956DA71D}" srcOrd="1" destOrd="0" parTransId="{A787F75A-4D8F-4512-B00E-21DD928D5311}" sibTransId="{0E65E8D3-C568-4A9C-81F2-8C88D21212E5}"/>
    <dgm:cxn modelId="{197CDBBA-2655-492A-A934-E0CE559332DB}" srcId="{83BE661F-EEAE-42B4-B27A-1830C9D6EB12}" destId="{A36EFC06-CFB5-4242-B445-7B5B27DBE39A}" srcOrd="2" destOrd="0" parTransId="{5BAD5455-254E-49E3-880D-BF3969F2ACB7}" sibTransId="{E08AF9AC-D055-4A6B-9FD7-E6978968D522}"/>
    <dgm:cxn modelId="{30DC14D4-3B33-4129-B556-7F34989BA58F}" type="presOf" srcId="{52B0BF88-4E24-4802-808F-43CFC6513DA8}" destId="{F269C7FA-A1EF-4C7B-9F6B-598ADB79C3D1}" srcOrd="0" destOrd="1" presId="urn:microsoft.com/office/officeart/2005/8/layout/vList5"/>
    <dgm:cxn modelId="{85C454D6-5764-4F4C-98FD-3C0803FB21DA}" type="presOf" srcId="{83BE661F-EEAE-42B4-B27A-1830C9D6EB12}" destId="{B5D300C3-6496-4BD1-914A-BA7E74688A4C}" srcOrd="0" destOrd="0" presId="urn:microsoft.com/office/officeart/2005/8/layout/vList5"/>
    <dgm:cxn modelId="{3625D4DF-BF70-4837-A450-0630752D2426}" srcId="{83BE661F-EEAE-42B4-B27A-1830C9D6EB12}" destId="{73D993B0-44EA-4ACD-B0AD-0D8328A32948}" srcOrd="0" destOrd="0" parTransId="{C124622B-5EB4-4A58-912A-BD9F244AA31E}" sibTransId="{CEF6DE29-1BA9-49BC-BD26-D96A311C7945}"/>
    <dgm:cxn modelId="{315A86BE-BEE4-43EF-BC65-AC86E732FFE7}" type="presParOf" srcId="{6F0C4E9E-A736-4925-9754-F9144B64454E}" destId="{474545CD-EF6A-46B9-B186-07BF414C92AE}" srcOrd="0" destOrd="0" presId="urn:microsoft.com/office/officeart/2005/8/layout/vList5"/>
    <dgm:cxn modelId="{EBC5DA6A-B54C-4D26-B028-A8D5BFE54271}" type="presParOf" srcId="{474545CD-EF6A-46B9-B186-07BF414C92AE}" destId="{B5D300C3-6496-4BD1-914A-BA7E74688A4C}" srcOrd="0" destOrd="0" presId="urn:microsoft.com/office/officeart/2005/8/layout/vList5"/>
    <dgm:cxn modelId="{6F07B4DD-F5FD-4CE8-A2DF-5D09AD1A6EAF}" type="presParOf" srcId="{474545CD-EF6A-46B9-B186-07BF414C92AE}" destId="{1D3BCA32-B0B9-4FCC-BE95-9E3D6A570774}" srcOrd="1" destOrd="0" presId="urn:microsoft.com/office/officeart/2005/8/layout/vList5"/>
    <dgm:cxn modelId="{F0F70532-2427-4D6F-B768-F5A5DCFC6E98}" type="presParOf" srcId="{6F0C4E9E-A736-4925-9754-F9144B64454E}" destId="{8C23DBDF-C602-441F-9BE0-4F9D56187015}" srcOrd="1" destOrd="0" presId="urn:microsoft.com/office/officeart/2005/8/layout/vList5"/>
    <dgm:cxn modelId="{86D79247-5281-4170-8A12-023256AF2305}" type="presParOf" srcId="{6F0C4E9E-A736-4925-9754-F9144B64454E}" destId="{EC7F1A67-9A54-462E-A353-C4F4FCC71EF6}" srcOrd="2" destOrd="0" presId="urn:microsoft.com/office/officeart/2005/8/layout/vList5"/>
    <dgm:cxn modelId="{AF318E00-20E4-48BC-A64B-1C620568641F}" type="presParOf" srcId="{EC7F1A67-9A54-462E-A353-C4F4FCC71EF6}" destId="{8DA7BD95-C1B1-434E-9077-A93964ABB91D}" srcOrd="0" destOrd="0" presId="urn:microsoft.com/office/officeart/2005/8/layout/vList5"/>
    <dgm:cxn modelId="{95BA817C-585D-45AF-9158-D2536ACA676E}" type="presParOf" srcId="{EC7F1A67-9A54-462E-A353-C4F4FCC71EF6}" destId="{F269C7FA-A1EF-4C7B-9F6B-598ADB79C3D1}" srcOrd="1" destOrd="0" presId="urn:microsoft.com/office/officeart/2005/8/layout/vList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BED611F-5282-40C3-A8B1-292D8BCFA7D8}" type="doc">
      <dgm:prSet loTypeId="urn:microsoft.com/office/officeart/2005/8/layout/venn3" loCatId="relationship" qsTypeId="urn:microsoft.com/office/officeart/2005/8/quickstyle/simple1" qsCatId="simple" csTypeId="urn:microsoft.com/office/officeart/2005/8/colors/colorful2" csCatId="colorful" phldr="1"/>
      <dgm:spPr/>
      <dgm:t>
        <a:bodyPr/>
        <a:lstStyle/>
        <a:p>
          <a:endParaRPr lang="en-US"/>
        </a:p>
      </dgm:t>
    </dgm:pt>
    <dgm:pt modelId="{ABBCCBF4-9A10-4136-A461-156480A14E99}">
      <dgm:prSet phldrT="[Text]"/>
      <dgm:spPr/>
      <dgm:t>
        <a:bodyPr/>
        <a:lstStyle/>
        <a:p>
          <a:r>
            <a:rPr lang="en-US" dirty="0">
              <a:solidFill>
                <a:schemeClr val="bg1">
                  <a:lumMod val="65000"/>
                </a:schemeClr>
              </a:solidFill>
              <a:latin typeface="Cambria" panose="02040503050406030204" pitchFamily="18" charset="0"/>
            </a:rPr>
            <a:t>Timeline and process</a:t>
          </a:r>
        </a:p>
      </dgm:t>
    </dgm:pt>
    <dgm:pt modelId="{086DA821-135D-40D3-9EA2-EF351CF50C53}" type="parTrans" cxnId="{4EF7CD84-885A-4887-90CA-CE00B998E6C9}">
      <dgm:prSet/>
      <dgm:spPr/>
      <dgm:t>
        <a:bodyPr/>
        <a:lstStyle/>
        <a:p>
          <a:endParaRPr lang="en-US"/>
        </a:p>
      </dgm:t>
    </dgm:pt>
    <dgm:pt modelId="{DF97D370-BD1A-48D3-A748-D733A1D64AD3}" type="sibTrans" cxnId="{4EF7CD84-885A-4887-90CA-CE00B998E6C9}">
      <dgm:prSet/>
      <dgm:spPr/>
      <dgm:t>
        <a:bodyPr/>
        <a:lstStyle/>
        <a:p>
          <a:endParaRPr lang="en-US"/>
        </a:p>
      </dgm:t>
    </dgm:pt>
    <dgm:pt modelId="{0DBC5475-A36F-44B8-99E6-8AB02E3F381D}">
      <dgm:prSet phldrT="[Text]" custT="1"/>
      <dgm:spPr/>
      <dgm:t>
        <a:bodyPr/>
        <a:lstStyle/>
        <a:p>
          <a:r>
            <a:rPr lang="en-US" sz="2800" dirty="0">
              <a:solidFill>
                <a:schemeClr val="tx1"/>
              </a:solidFill>
              <a:latin typeface="Cambria" panose="02040503050406030204" pitchFamily="18" charset="0"/>
            </a:rPr>
            <a:t>Data collection details</a:t>
          </a:r>
          <a:endParaRPr lang="en-US" sz="2800" b="1" i="1" dirty="0">
            <a:solidFill>
              <a:schemeClr val="tx1"/>
            </a:solidFill>
            <a:latin typeface="Cambria" panose="02040503050406030204" pitchFamily="18" charset="0"/>
          </a:endParaRPr>
        </a:p>
      </dgm:t>
    </dgm:pt>
    <dgm:pt modelId="{610BD229-ACD9-42A5-A9A7-DDA5D0003718}" type="parTrans" cxnId="{947514B6-D358-4823-98A1-3D085F269DA8}">
      <dgm:prSet/>
      <dgm:spPr/>
      <dgm:t>
        <a:bodyPr/>
        <a:lstStyle/>
        <a:p>
          <a:endParaRPr lang="en-US"/>
        </a:p>
      </dgm:t>
    </dgm:pt>
    <dgm:pt modelId="{AB8EFA32-C6E9-432C-BA45-3C4505E823F3}" type="sibTrans" cxnId="{947514B6-D358-4823-98A1-3D085F269DA8}">
      <dgm:prSet/>
      <dgm:spPr/>
      <dgm:t>
        <a:bodyPr/>
        <a:lstStyle/>
        <a:p>
          <a:endParaRPr lang="en-US"/>
        </a:p>
      </dgm:t>
    </dgm:pt>
    <dgm:pt modelId="{DC600E12-DBFB-42C1-A456-D68EB67D6B34}">
      <dgm:prSet phldrT="[Text]"/>
      <dgm:spPr/>
      <dgm:t>
        <a:bodyPr/>
        <a:lstStyle/>
        <a:p>
          <a:r>
            <a:rPr lang="en-US" dirty="0">
              <a:solidFill>
                <a:schemeClr val="bg1">
                  <a:lumMod val="65000"/>
                </a:schemeClr>
              </a:solidFill>
              <a:latin typeface="Cambria" panose="02040503050406030204" pitchFamily="18" charset="0"/>
            </a:rPr>
            <a:t>Business Rules</a:t>
          </a:r>
        </a:p>
      </dgm:t>
    </dgm:pt>
    <dgm:pt modelId="{021F943A-BD68-4B30-B914-B71FB6DB6DDD}" type="parTrans" cxnId="{B0F3AB59-075E-4635-BD07-E3C7BAAD5351}">
      <dgm:prSet/>
      <dgm:spPr/>
      <dgm:t>
        <a:bodyPr/>
        <a:lstStyle/>
        <a:p>
          <a:endParaRPr lang="en-US"/>
        </a:p>
      </dgm:t>
    </dgm:pt>
    <dgm:pt modelId="{5A82F4F6-49DB-4D2D-B2A9-0DD326D01C05}" type="sibTrans" cxnId="{B0F3AB59-075E-4635-BD07-E3C7BAAD5351}">
      <dgm:prSet/>
      <dgm:spPr/>
      <dgm:t>
        <a:bodyPr/>
        <a:lstStyle/>
        <a:p>
          <a:endParaRPr lang="en-US"/>
        </a:p>
      </dgm:t>
    </dgm:pt>
    <dgm:pt modelId="{1710E1FD-2621-48B6-B464-10D663477F8C}">
      <dgm:prSet phldrT="[Text]"/>
      <dgm:spPr/>
      <dgm:t>
        <a:bodyPr/>
        <a:lstStyle/>
        <a:p>
          <a:r>
            <a:rPr lang="en-US" dirty="0">
              <a:solidFill>
                <a:schemeClr val="bg1">
                  <a:lumMod val="65000"/>
                </a:schemeClr>
              </a:solidFill>
              <a:latin typeface="Cambria" panose="02040503050406030204" pitchFamily="18" charset="0"/>
            </a:rPr>
            <a:t>Reports</a:t>
          </a:r>
        </a:p>
      </dgm:t>
    </dgm:pt>
    <dgm:pt modelId="{7FF73D18-5A07-4C3B-8506-B3ACF2BBACFA}" type="parTrans" cxnId="{898E369D-0835-45B3-B56E-2EBE5BED05AE}">
      <dgm:prSet/>
      <dgm:spPr/>
      <dgm:t>
        <a:bodyPr/>
        <a:lstStyle/>
        <a:p>
          <a:endParaRPr lang="en-US"/>
        </a:p>
      </dgm:t>
    </dgm:pt>
    <dgm:pt modelId="{CC49251B-EF7F-4A86-8E47-3ACD0405FE05}" type="sibTrans" cxnId="{898E369D-0835-45B3-B56E-2EBE5BED05AE}">
      <dgm:prSet/>
      <dgm:spPr/>
      <dgm:t>
        <a:bodyPr/>
        <a:lstStyle/>
        <a:p>
          <a:endParaRPr lang="en-US"/>
        </a:p>
      </dgm:t>
    </dgm:pt>
    <dgm:pt modelId="{60C048B9-7427-4682-8862-4A8F2D067DCA}" type="pres">
      <dgm:prSet presAssocID="{3BED611F-5282-40C3-A8B1-292D8BCFA7D8}" presName="Name0" presStyleCnt="0">
        <dgm:presLayoutVars>
          <dgm:dir/>
          <dgm:resizeHandles val="exact"/>
        </dgm:presLayoutVars>
      </dgm:prSet>
      <dgm:spPr/>
    </dgm:pt>
    <dgm:pt modelId="{3CA02497-A841-4052-807D-E5B8D47A58E7}" type="pres">
      <dgm:prSet presAssocID="{ABBCCBF4-9A10-4136-A461-156480A14E99}" presName="Name5" presStyleLbl="vennNode1" presStyleIdx="0" presStyleCnt="4">
        <dgm:presLayoutVars>
          <dgm:bulletEnabled val="1"/>
        </dgm:presLayoutVars>
      </dgm:prSet>
      <dgm:spPr/>
    </dgm:pt>
    <dgm:pt modelId="{EB2D04C4-8231-413B-98AD-01AAA3260AA4}" type="pres">
      <dgm:prSet presAssocID="{DF97D370-BD1A-48D3-A748-D733A1D64AD3}" presName="space" presStyleCnt="0"/>
      <dgm:spPr/>
    </dgm:pt>
    <dgm:pt modelId="{E0519EEE-2B4D-43DF-8793-135C2BEA6AD9}" type="pres">
      <dgm:prSet presAssocID="{0DBC5475-A36F-44B8-99E6-8AB02E3F381D}" presName="Name5" presStyleLbl="vennNode1" presStyleIdx="1" presStyleCnt="4" custScaleX="113693" custScaleY="105017">
        <dgm:presLayoutVars>
          <dgm:bulletEnabled val="1"/>
        </dgm:presLayoutVars>
      </dgm:prSet>
      <dgm:spPr/>
    </dgm:pt>
    <dgm:pt modelId="{695E7FF5-DA6B-4B37-84ED-A4A2E449A3AF}" type="pres">
      <dgm:prSet presAssocID="{AB8EFA32-C6E9-432C-BA45-3C4505E823F3}" presName="space" presStyleCnt="0"/>
      <dgm:spPr/>
    </dgm:pt>
    <dgm:pt modelId="{9D51573B-0B28-42AD-910A-A7B46A813C8C}" type="pres">
      <dgm:prSet presAssocID="{DC600E12-DBFB-42C1-A456-D68EB67D6B34}" presName="Name5" presStyleLbl="vennNode1" presStyleIdx="2" presStyleCnt="4">
        <dgm:presLayoutVars>
          <dgm:bulletEnabled val="1"/>
        </dgm:presLayoutVars>
      </dgm:prSet>
      <dgm:spPr/>
    </dgm:pt>
    <dgm:pt modelId="{29931781-75B4-43DF-A3A6-33EFAFD59AE1}" type="pres">
      <dgm:prSet presAssocID="{5A82F4F6-49DB-4D2D-B2A9-0DD326D01C05}" presName="space" presStyleCnt="0"/>
      <dgm:spPr/>
    </dgm:pt>
    <dgm:pt modelId="{4C55992E-623D-4D7C-826A-09FC07D09763}" type="pres">
      <dgm:prSet presAssocID="{1710E1FD-2621-48B6-B464-10D663477F8C}" presName="Name5" presStyleLbl="vennNode1" presStyleIdx="3" presStyleCnt="4">
        <dgm:presLayoutVars>
          <dgm:bulletEnabled val="1"/>
        </dgm:presLayoutVars>
      </dgm:prSet>
      <dgm:spPr/>
    </dgm:pt>
  </dgm:ptLst>
  <dgm:cxnLst>
    <dgm:cxn modelId="{31BEF613-2043-4E4B-A40D-CE81B2AFADDB}" type="presOf" srcId="{3BED611F-5282-40C3-A8B1-292D8BCFA7D8}" destId="{60C048B9-7427-4682-8862-4A8F2D067DCA}" srcOrd="0" destOrd="0" presId="urn:microsoft.com/office/officeart/2005/8/layout/venn3"/>
    <dgm:cxn modelId="{0AF33015-885D-4398-B6BD-BE400E624069}" type="presOf" srcId="{1710E1FD-2621-48B6-B464-10D663477F8C}" destId="{4C55992E-623D-4D7C-826A-09FC07D09763}" srcOrd="0" destOrd="0" presId="urn:microsoft.com/office/officeart/2005/8/layout/venn3"/>
    <dgm:cxn modelId="{55C56F4B-0951-4E0D-A716-1CB1F8DEDE4F}" type="presOf" srcId="{0DBC5475-A36F-44B8-99E6-8AB02E3F381D}" destId="{E0519EEE-2B4D-43DF-8793-135C2BEA6AD9}" srcOrd="0" destOrd="0" presId="urn:microsoft.com/office/officeart/2005/8/layout/venn3"/>
    <dgm:cxn modelId="{8E14176F-2CCF-4F25-B39F-58EAEDC4D841}" type="presOf" srcId="{ABBCCBF4-9A10-4136-A461-156480A14E99}" destId="{3CA02497-A841-4052-807D-E5B8D47A58E7}" srcOrd="0" destOrd="0" presId="urn:microsoft.com/office/officeart/2005/8/layout/venn3"/>
    <dgm:cxn modelId="{B0F3AB59-075E-4635-BD07-E3C7BAAD5351}" srcId="{3BED611F-5282-40C3-A8B1-292D8BCFA7D8}" destId="{DC600E12-DBFB-42C1-A456-D68EB67D6B34}" srcOrd="2" destOrd="0" parTransId="{021F943A-BD68-4B30-B914-B71FB6DB6DDD}" sibTransId="{5A82F4F6-49DB-4D2D-B2A9-0DD326D01C05}"/>
    <dgm:cxn modelId="{4EF7CD84-885A-4887-90CA-CE00B998E6C9}" srcId="{3BED611F-5282-40C3-A8B1-292D8BCFA7D8}" destId="{ABBCCBF4-9A10-4136-A461-156480A14E99}" srcOrd="0" destOrd="0" parTransId="{086DA821-135D-40D3-9EA2-EF351CF50C53}" sibTransId="{DF97D370-BD1A-48D3-A748-D733A1D64AD3}"/>
    <dgm:cxn modelId="{898E369D-0835-45B3-B56E-2EBE5BED05AE}" srcId="{3BED611F-5282-40C3-A8B1-292D8BCFA7D8}" destId="{1710E1FD-2621-48B6-B464-10D663477F8C}" srcOrd="3" destOrd="0" parTransId="{7FF73D18-5A07-4C3B-8506-B3ACF2BBACFA}" sibTransId="{CC49251B-EF7F-4A86-8E47-3ACD0405FE05}"/>
    <dgm:cxn modelId="{947514B6-D358-4823-98A1-3D085F269DA8}" srcId="{3BED611F-5282-40C3-A8B1-292D8BCFA7D8}" destId="{0DBC5475-A36F-44B8-99E6-8AB02E3F381D}" srcOrd="1" destOrd="0" parTransId="{610BD229-ACD9-42A5-A9A7-DDA5D0003718}" sibTransId="{AB8EFA32-C6E9-432C-BA45-3C4505E823F3}"/>
    <dgm:cxn modelId="{446440B9-7373-4A50-8DF2-EFB949795FFE}" type="presOf" srcId="{DC600E12-DBFB-42C1-A456-D68EB67D6B34}" destId="{9D51573B-0B28-42AD-910A-A7B46A813C8C}" srcOrd="0" destOrd="0" presId="urn:microsoft.com/office/officeart/2005/8/layout/venn3"/>
    <dgm:cxn modelId="{1B053FDF-D67F-4BDF-986E-3C4AC0D08C18}" type="presParOf" srcId="{60C048B9-7427-4682-8862-4A8F2D067DCA}" destId="{3CA02497-A841-4052-807D-E5B8D47A58E7}" srcOrd="0" destOrd="0" presId="urn:microsoft.com/office/officeart/2005/8/layout/venn3"/>
    <dgm:cxn modelId="{96CA1E6D-3F5C-4B82-8105-840284CBC503}" type="presParOf" srcId="{60C048B9-7427-4682-8862-4A8F2D067DCA}" destId="{EB2D04C4-8231-413B-98AD-01AAA3260AA4}" srcOrd="1" destOrd="0" presId="urn:microsoft.com/office/officeart/2005/8/layout/venn3"/>
    <dgm:cxn modelId="{0D047E28-CF3D-4D28-B658-3AA84664B30D}" type="presParOf" srcId="{60C048B9-7427-4682-8862-4A8F2D067DCA}" destId="{E0519EEE-2B4D-43DF-8793-135C2BEA6AD9}" srcOrd="2" destOrd="0" presId="urn:microsoft.com/office/officeart/2005/8/layout/venn3"/>
    <dgm:cxn modelId="{FC950346-59A5-4B82-8826-081FA4253796}" type="presParOf" srcId="{60C048B9-7427-4682-8862-4A8F2D067DCA}" destId="{695E7FF5-DA6B-4B37-84ED-A4A2E449A3AF}" srcOrd="3" destOrd="0" presId="urn:microsoft.com/office/officeart/2005/8/layout/venn3"/>
    <dgm:cxn modelId="{EA2D8BBF-6536-45FE-A7DD-6C3CD830E5A7}" type="presParOf" srcId="{60C048B9-7427-4682-8862-4A8F2D067DCA}" destId="{9D51573B-0B28-42AD-910A-A7B46A813C8C}" srcOrd="4" destOrd="0" presId="urn:microsoft.com/office/officeart/2005/8/layout/venn3"/>
    <dgm:cxn modelId="{D4CD84F1-9EE4-4C9B-A3A2-808CE948DDED}" type="presParOf" srcId="{60C048B9-7427-4682-8862-4A8F2D067DCA}" destId="{29931781-75B4-43DF-A3A6-33EFAFD59AE1}" srcOrd="5" destOrd="0" presId="urn:microsoft.com/office/officeart/2005/8/layout/venn3"/>
    <dgm:cxn modelId="{1E0892B1-4182-47FC-A897-1C992ACF40A1}" type="presParOf" srcId="{60C048B9-7427-4682-8862-4A8F2D067DCA}" destId="{4C55992E-623D-4D7C-826A-09FC07D09763}" srcOrd="6" destOrd="0" presId="urn:microsoft.com/office/officeart/2005/8/layout/venn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91EE70-DCCD-4E40-89D3-5E7114AD7C0C}" type="doc">
      <dgm:prSet loTypeId="urn:microsoft.com/office/officeart/2008/layout/RadialCluster" loCatId="cycle" qsTypeId="urn:microsoft.com/office/officeart/2005/8/quickstyle/simple1" qsCatId="simple" csTypeId="urn:microsoft.com/office/officeart/2005/8/colors/colorful3" csCatId="colorful" phldr="1"/>
      <dgm:spPr/>
      <dgm:t>
        <a:bodyPr/>
        <a:lstStyle/>
        <a:p>
          <a:endParaRPr lang="en-US"/>
        </a:p>
      </dgm:t>
    </dgm:pt>
    <dgm:pt modelId="{40824326-1504-4F9C-A67E-933FE6BCCCF9}">
      <dgm:prSet phldrT="[Text]" custT="1"/>
      <dgm:spPr/>
      <dgm:t>
        <a:bodyPr/>
        <a:lstStyle/>
        <a:p>
          <a:r>
            <a:rPr lang="en-US" sz="1800" b="1" dirty="0">
              <a:latin typeface="Cambria" panose="02040503050406030204" pitchFamily="18" charset="0"/>
            </a:rPr>
            <a:t>Collection Window 6:</a:t>
          </a:r>
        </a:p>
        <a:p>
          <a:r>
            <a:rPr lang="en-US" sz="1800" b="1" dirty="0">
              <a:latin typeface="Cambria" panose="02040503050406030204" pitchFamily="18" charset="0"/>
            </a:rPr>
            <a:t>Open all year</a:t>
          </a:r>
        </a:p>
      </dgm:t>
    </dgm:pt>
    <dgm:pt modelId="{56B0C97D-717F-4CD0-91F0-043C65ED6BB4}" type="parTrans" cxnId="{D8535DFD-525F-463E-B80B-3DB20E5F60F9}">
      <dgm:prSet/>
      <dgm:spPr/>
      <dgm:t>
        <a:bodyPr/>
        <a:lstStyle/>
        <a:p>
          <a:endParaRPr lang="en-US" sz="1800"/>
        </a:p>
      </dgm:t>
    </dgm:pt>
    <dgm:pt modelId="{36390724-4C85-43A7-9426-C1BE57B65B2A}" type="sibTrans" cxnId="{D8535DFD-525F-463E-B80B-3DB20E5F60F9}">
      <dgm:prSet/>
      <dgm:spPr/>
      <dgm:t>
        <a:bodyPr/>
        <a:lstStyle/>
        <a:p>
          <a:endParaRPr lang="en-US" sz="1800"/>
        </a:p>
      </dgm:t>
    </dgm:pt>
    <dgm:pt modelId="{A673D919-9DCE-4E03-BD49-99D29AE15BFC}">
      <dgm:prSet phldrT="[Text]" custT="1"/>
      <dgm:spPr/>
      <dgm:t>
        <a:bodyPr/>
        <a:lstStyle/>
        <a:p>
          <a:r>
            <a:rPr lang="en-US" sz="1800" b="1" dirty="0">
              <a:latin typeface="Cambria" panose="02040503050406030204" pitchFamily="18" charset="0"/>
            </a:rPr>
            <a:t>Upload data</a:t>
          </a:r>
        </a:p>
      </dgm:t>
    </dgm:pt>
    <dgm:pt modelId="{46940648-3FF9-457E-9AB2-EEB26CE61D4B}" type="parTrans" cxnId="{55D9401D-CD83-4A84-A129-DAF1560F249D}">
      <dgm:prSet/>
      <dgm:spPr/>
      <dgm:t>
        <a:bodyPr/>
        <a:lstStyle/>
        <a:p>
          <a:endParaRPr lang="en-US" sz="1800"/>
        </a:p>
      </dgm:t>
    </dgm:pt>
    <dgm:pt modelId="{8DE816F5-F5C0-4DF1-87F8-CF1027A280C0}" type="sibTrans" cxnId="{55D9401D-CD83-4A84-A129-DAF1560F249D}">
      <dgm:prSet/>
      <dgm:spPr/>
      <dgm:t>
        <a:bodyPr/>
        <a:lstStyle/>
        <a:p>
          <a:endParaRPr lang="en-US" sz="1800"/>
        </a:p>
      </dgm:t>
    </dgm:pt>
    <dgm:pt modelId="{F1C1A2C4-5B23-42B1-B28F-99232018597C}">
      <dgm:prSet phldrT="[Text]" custT="1"/>
      <dgm:spPr/>
      <dgm:t>
        <a:bodyPr/>
        <a:lstStyle/>
        <a:p>
          <a:r>
            <a:rPr lang="en-US" sz="1800" b="1" dirty="0">
              <a:latin typeface="Cambria" panose="02040503050406030204" pitchFamily="18" charset="0"/>
            </a:rPr>
            <a:t>Delete data</a:t>
          </a:r>
        </a:p>
      </dgm:t>
    </dgm:pt>
    <dgm:pt modelId="{0FA2E268-33C8-4EB5-AA69-0315B0FE76E9}" type="parTrans" cxnId="{2FB2AF21-A14F-45C6-BF77-09A65983874A}">
      <dgm:prSet/>
      <dgm:spPr/>
      <dgm:t>
        <a:bodyPr/>
        <a:lstStyle/>
        <a:p>
          <a:endParaRPr lang="en-US" sz="1800"/>
        </a:p>
      </dgm:t>
    </dgm:pt>
    <dgm:pt modelId="{1818073B-7123-4F82-BB99-6B9454AAB5F4}" type="sibTrans" cxnId="{2FB2AF21-A14F-45C6-BF77-09A65983874A}">
      <dgm:prSet/>
      <dgm:spPr/>
      <dgm:t>
        <a:bodyPr/>
        <a:lstStyle/>
        <a:p>
          <a:endParaRPr lang="en-US" sz="1800"/>
        </a:p>
      </dgm:t>
    </dgm:pt>
    <dgm:pt modelId="{A2C62CAF-8888-4B49-B2D4-8712670AA01D}">
      <dgm:prSet phldrT="[Text]" custT="1"/>
      <dgm:spPr/>
      <dgm:t>
        <a:bodyPr/>
        <a:lstStyle/>
        <a:p>
          <a:r>
            <a:rPr lang="en-US" sz="1800" b="1" dirty="0">
              <a:latin typeface="Cambria" panose="02040503050406030204" pitchFamily="18" charset="0"/>
            </a:rPr>
            <a:t>Update data</a:t>
          </a:r>
        </a:p>
      </dgm:t>
    </dgm:pt>
    <dgm:pt modelId="{CB5619C6-CA53-407D-A862-7FD9C188D940}" type="parTrans" cxnId="{A5D80060-D64D-4E47-81FB-88DEAAFCE8FE}">
      <dgm:prSet/>
      <dgm:spPr/>
      <dgm:t>
        <a:bodyPr/>
        <a:lstStyle/>
        <a:p>
          <a:endParaRPr lang="en-US" sz="1800"/>
        </a:p>
      </dgm:t>
    </dgm:pt>
    <dgm:pt modelId="{EBDAD50F-A0CF-4EF0-B95C-B800081BD480}" type="sibTrans" cxnId="{A5D80060-D64D-4E47-81FB-88DEAAFCE8FE}">
      <dgm:prSet/>
      <dgm:spPr/>
      <dgm:t>
        <a:bodyPr/>
        <a:lstStyle/>
        <a:p>
          <a:endParaRPr lang="en-US" sz="1800"/>
        </a:p>
      </dgm:t>
    </dgm:pt>
    <dgm:pt modelId="{60FAE732-C4F6-4FBA-8F12-EFA5E7D3B51A}" type="pres">
      <dgm:prSet presAssocID="{F791EE70-DCCD-4E40-89D3-5E7114AD7C0C}" presName="Name0" presStyleCnt="0">
        <dgm:presLayoutVars>
          <dgm:chMax val="1"/>
          <dgm:chPref val="1"/>
          <dgm:dir/>
          <dgm:animOne val="branch"/>
          <dgm:animLvl val="lvl"/>
        </dgm:presLayoutVars>
      </dgm:prSet>
      <dgm:spPr/>
    </dgm:pt>
    <dgm:pt modelId="{69F47479-B088-4DBB-90F6-03CE1F45CBC4}" type="pres">
      <dgm:prSet presAssocID="{40824326-1504-4F9C-A67E-933FE6BCCCF9}" presName="singleCycle" presStyleCnt="0"/>
      <dgm:spPr/>
    </dgm:pt>
    <dgm:pt modelId="{2171C657-ABB7-4D91-892B-C277D8F03B46}" type="pres">
      <dgm:prSet presAssocID="{40824326-1504-4F9C-A67E-933FE6BCCCF9}" presName="singleCenter" presStyleLbl="node1" presStyleIdx="0" presStyleCnt="4" custScaleX="135424" custScaleY="155219" custLinFactNeighborX="146" custLinFactNeighborY="-2862">
        <dgm:presLayoutVars>
          <dgm:chMax val="7"/>
          <dgm:chPref val="7"/>
        </dgm:presLayoutVars>
      </dgm:prSet>
      <dgm:spPr/>
    </dgm:pt>
    <dgm:pt modelId="{51F0C0DF-0C4D-457E-A3CC-8E6B0D4B70E6}" type="pres">
      <dgm:prSet presAssocID="{46940648-3FF9-457E-9AB2-EEB26CE61D4B}" presName="Name56" presStyleLbl="parChTrans1D2" presStyleIdx="0" presStyleCnt="3"/>
      <dgm:spPr/>
    </dgm:pt>
    <dgm:pt modelId="{26992AE2-B85B-451B-83B6-C437FB021094}" type="pres">
      <dgm:prSet presAssocID="{A673D919-9DCE-4E03-BD49-99D29AE15BFC}" presName="text0" presStyleLbl="node1" presStyleIdx="1" presStyleCnt="4" custScaleX="196414" custScaleY="116795" custRadScaleRad="102837" custRadScaleInc="271">
        <dgm:presLayoutVars>
          <dgm:bulletEnabled val="1"/>
        </dgm:presLayoutVars>
      </dgm:prSet>
      <dgm:spPr/>
    </dgm:pt>
    <dgm:pt modelId="{EB750DC5-5B24-43D5-8577-C43C19818E9A}" type="pres">
      <dgm:prSet presAssocID="{0FA2E268-33C8-4EB5-AA69-0315B0FE76E9}" presName="Name56" presStyleLbl="parChTrans1D2" presStyleIdx="1" presStyleCnt="3"/>
      <dgm:spPr/>
    </dgm:pt>
    <dgm:pt modelId="{12B93A8E-758F-4689-A91B-43CD7B70DE73}" type="pres">
      <dgm:prSet presAssocID="{F1C1A2C4-5B23-42B1-B28F-99232018597C}" presName="text0" presStyleLbl="node1" presStyleIdx="2" presStyleCnt="4" custScaleX="196414" custScaleY="116795" custRadScaleRad="114213" custRadScaleInc="-4954">
        <dgm:presLayoutVars>
          <dgm:bulletEnabled val="1"/>
        </dgm:presLayoutVars>
      </dgm:prSet>
      <dgm:spPr/>
    </dgm:pt>
    <dgm:pt modelId="{1A127F5F-1ED1-40F2-B4DF-1110A957365B}" type="pres">
      <dgm:prSet presAssocID="{CB5619C6-CA53-407D-A862-7FD9C188D940}" presName="Name56" presStyleLbl="parChTrans1D2" presStyleIdx="2" presStyleCnt="3"/>
      <dgm:spPr/>
    </dgm:pt>
    <dgm:pt modelId="{8A0E4970-5FEF-40C0-85E4-A94FDC0BB583}" type="pres">
      <dgm:prSet presAssocID="{A2C62CAF-8888-4B49-B2D4-8712670AA01D}" presName="text0" presStyleLbl="node1" presStyleIdx="3" presStyleCnt="4" custScaleX="196414" custScaleY="116795" custRadScaleRad="114519" custRadScaleInc="5084">
        <dgm:presLayoutVars>
          <dgm:bulletEnabled val="1"/>
        </dgm:presLayoutVars>
      </dgm:prSet>
      <dgm:spPr/>
    </dgm:pt>
  </dgm:ptLst>
  <dgm:cxnLst>
    <dgm:cxn modelId="{3489BF0B-BC2E-434C-BE3F-FB9B7FCDCC51}" type="presOf" srcId="{A2C62CAF-8888-4B49-B2D4-8712670AA01D}" destId="{8A0E4970-5FEF-40C0-85E4-A94FDC0BB583}" srcOrd="0" destOrd="0" presId="urn:microsoft.com/office/officeart/2008/layout/RadialCluster"/>
    <dgm:cxn modelId="{F2E3A21A-AF5C-4134-8CB4-3A093AB52A3F}" type="presOf" srcId="{0FA2E268-33C8-4EB5-AA69-0315B0FE76E9}" destId="{EB750DC5-5B24-43D5-8577-C43C19818E9A}" srcOrd="0" destOrd="0" presId="urn:microsoft.com/office/officeart/2008/layout/RadialCluster"/>
    <dgm:cxn modelId="{55D9401D-CD83-4A84-A129-DAF1560F249D}" srcId="{40824326-1504-4F9C-A67E-933FE6BCCCF9}" destId="{A673D919-9DCE-4E03-BD49-99D29AE15BFC}" srcOrd="0" destOrd="0" parTransId="{46940648-3FF9-457E-9AB2-EEB26CE61D4B}" sibTransId="{8DE816F5-F5C0-4DF1-87F8-CF1027A280C0}"/>
    <dgm:cxn modelId="{2FB2AF21-A14F-45C6-BF77-09A65983874A}" srcId="{40824326-1504-4F9C-A67E-933FE6BCCCF9}" destId="{F1C1A2C4-5B23-42B1-B28F-99232018597C}" srcOrd="1" destOrd="0" parTransId="{0FA2E268-33C8-4EB5-AA69-0315B0FE76E9}" sibTransId="{1818073B-7123-4F82-BB99-6B9454AAB5F4}"/>
    <dgm:cxn modelId="{A5D80060-D64D-4E47-81FB-88DEAAFCE8FE}" srcId="{40824326-1504-4F9C-A67E-933FE6BCCCF9}" destId="{A2C62CAF-8888-4B49-B2D4-8712670AA01D}" srcOrd="2" destOrd="0" parTransId="{CB5619C6-CA53-407D-A862-7FD9C188D940}" sibTransId="{EBDAD50F-A0CF-4EF0-B95C-B800081BD480}"/>
    <dgm:cxn modelId="{273C9688-06F8-464F-825D-5AFDDEBE98DA}" type="presOf" srcId="{CB5619C6-CA53-407D-A862-7FD9C188D940}" destId="{1A127F5F-1ED1-40F2-B4DF-1110A957365B}" srcOrd="0" destOrd="0" presId="urn:microsoft.com/office/officeart/2008/layout/RadialCluster"/>
    <dgm:cxn modelId="{381488A0-F123-449E-9928-AAF649D39159}" type="presOf" srcId="{F1C1A2C4-5B23-42B1-B28F-99232018597C}" destId="{12B93A8E-758F-4689-A91B-43CD7B70DE73}" srcOrd="0" destOrd="0" presId="urn:microsoft.com/office/officeart/2008/layout/RadialCluster"/>
    <dgm:cxn modelId="{253ED6A2-8AF9-4F4E-B794-F468B70DD017}" type="presOf" srcId="{40824326-1504-4F9C-A67E-933FE6BCCCF9}" destId="{2171C657-ABB7-4D91-892B-C277D8F03B46}" srcOrd="0" destOrd="0" presId="urn:microsoft.com/office/officeart/2008/layout/RadialCluster"/>
    <dgm:cxn modelId="{C36D1FC5-254C-4724-97DF-312CDDB9C431}" type="presOf" srcId="{46940648-3FF9-457E-9AB2-EEB26CE61D4B}" destId="{51F0C0DF-0C4D-457E-A3CC-8E6B0D4B70E6}" srcOrd="0" destOrd="0" presId="urn:microsoft.com/office/officeart/2008/layout/RadialCluster"/>
    <dgm:cxn modelId="{959881D4-31B5-4C76-8449-52A0AD7B0666}" type="presOf" srcId="{A673D919-9DCE-4E03-BD49-99D29AE15BFC}" destId="{26992AE2-B85B-451B-83B6-C437FB021094}" srcOrd="0" destOrd="0" presId="urn:microsoft.com/office/officeart/2008/layout/RadialCluster"/>
    <dgm:cxn modelId="{252D4AF5-06CC-4D4B-84C3-D286EA3D8A09}" type="presOf" srcId="{F791EE70-DCCD-4E40-89D3-5E7114AD7C0C}" destId="{60FAE732-C4F6-4FBA-8F12-EFA5E7D3B51A}" srcOrd="0" destOrd="0" presId="urn:microsoft.com/office/officeart/2008/layout/RadialCluster"/>
    <dgm:cxn modelId="{D8535DFD-525F-463E-B80B-3DB20E5F60F9}" srcId="{F791EE70-DCCD-4E40-89D3-5E7114AD7C0C}" destId="{40824326-1504-4F9C-A67E-933FE6BCCCF9}" srcOrd="0" destOrd="0" parTransId="{56B0C97D-717F-4CD0-91F0-043C65ED6BB4}" sibTransId="{36390724-4C85-43A7-9426-C1BE57B65B2A}"/>
    <dgm:cxn modelId="{35F19424-41A7-44CF-974C-AB05CF110878}" type="presParOf" srcId="{60FAE732-C4F6-4FBA-8F12-EFA5E7D3B51A}" destId="{69F47479-B088-4DBB-90F6-03CE1F45CBC4}" srcOrd="0" destOrd="0" presId="urn:microsoft.com/office/officeart/2008/layout/RadialCluster"/>
    <dgm:cxn modelId="{D029794C-5910-4BDC-B136-0EC57CE8CFDB}" type="presParOf" srcId="{69F47479-B088-4DBB-90F6-03CE1F45CBC4}" destId="{2171C657-ABB7-4D91-892B-C277D8F03B46}" srcOrd="0" destOrd="0" presId="urn:microsoft.com/office/officeart/2008/layout/RadialCluster"/>
    <dgm:cxn modelId="{C28450DD-DC6C-4526-ABB7-E27CAB411C71}" type="presParOf" srcId="{69F47479-B088-4DBB-90F6-03CE1F45CBC4}" destId="{51F0C0DF-0C4D-457E-A3CC-8E6B0D4B70E6}" srcOrd="1" destOrd="0" presId="urn:microsoft.com/office/officeart/2008/layout/RadialCluster"/>
    <dgm:cxn modelId="{12412ED5-7B35-4483-9FBD-49AD0D1BB3F5}" type="presParOf" srcId="{69F47479-B088-4DBB-90F6-03CE1F45CBC4}" destId="{26992AE2-B85B-451B-83B6-C437FB021094}" srcOrd="2" destOrd="0" presId="urn:microsoft.com/office/officeart/2008/layout/RadialCluster"/>
    <dgm:cxn modelId="{D47CB799-E78F-4986-A262-9B3889A7E48A}" type="presParOf" srcId="{69F47479-B088-4DBB-90F6-03CE1F45CBC4}" destId="{EB750DC5-5B24-43D5-8577-C43C19818E9A}" srcOrd="3" destOrd="0" presId="urn:microsoft.com/office/officeart/2008/layout/RadialCluster"/>
    <dgm:cxn modelId="{42AC9AFF-FAF4-4021-B19D-D14867237F56}" type="presParOf" srcId="{69F47479-B088-4DBB-90F6-03CE1F45CBC4}" destId="{12B93A8E-758F-4689-A91B-43CD7B70DE73}" srcOrd="4" destOrd="0" presId="urn:microsoft.com/office/officeart/2008/layout/RadialCluster"/>
    <dgm:cxn modelId="{AB17D426-06B6-4E30-BFFF-2DE6103949AA}" type="presParOf" srcId="{69F47479-B088-4DBB-90F6-03CE1F45CBC4}" destId="{1A127F5F-1ED1-40F2-B4DF-1110A957365B}" srcOrd="5" destOrd="0" presId="urn:microsoft.com/office/officeart/2008/layout/RadialCluster"/>
    <dgm:cxn modelId="{A0384272-7F02-4685-8E32-8FEFA2B66FA4}" type="presParOf" srcId="{69F47479-B088-4DBB-90F6-03CE1F45CBC4}" destId="{8A0E4970-5FEF-40C0-85E4-A94FDC0BB583}" srcOrd="6" destOrd="0" presId="urn:microsoft.com/office/officeart/2008/layout/RadialCluster"/>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2886D46-CE9A-400C-B3DB-338423B8DB7B}" type="doc">
      <dgm:prSet loTypeId="urn:microsoft.com/office/officeart/2005/8/layout/chevronAccent+Icon" loCatId="process" qsTypeId="urn:microsoft.com/office/officeart/2005/8/quickstyle/simple1" qsCatId="simple" csTypeId="urn:microsoft.com/office/officeart/2005/8/colors/accent1_2" csCatId="accent1" phldr="1"/>
      <dgm:spPr/>
    </dgm:pt>
    <dgm:pt modelId="{84899E4C-7B9A-4C6B-80F8-1BFC5EDBBB58}">
      <dgm:prSet phldrT="[Text]" custT="1"/>
      <dgm:spPr>
        <a:xfrm>
          <a:off x="337895" y="1483054"/>
          <a:ext cx="1839328" cy="1559854"/>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gm:t>
    </dgm:pt>
    <dgm:pt modelId="{7F0C54F4-9D8A-4784-A1DA-FF987F2FF1AB}" type="parTrans" cxnId="{89BA0D29-0E27-423B-9D69-451AA5B4A063}">
      <dgm:prSet/>
      <dgm:spPr/>
      <dgm:t>
        <a:bodyPr/>
        <a:lstStyle/>
        <a:p>
          <a:endParaRPr lang="en-US"/>
        </a:p>
      </dgm:t>
    </dgm:pt>
    <dgm:pt modelId="{983A3683-8206-4C33-8E86-8EEA376DCD31}" type="sibTrans" cxnId="{89BA0D29-0E27-423B-9D69-451AA5B4A063}">
      <dgm:prSet/>
      <dgm:spPr/>
      <dgm:t>
        <a:bodyPr/>
        <a:lstStyle/>
        <a:p>
          <a:endParaRPr lang="en-US"/>
        </a:p>
      </dgm:t>
    </dgm:pt>
    <dgm:pt modelId="{032964E9-A076-4AB9-90BC-B9E44478A311}">
      <dgm:prSet phldrT="[Text]" custT="1"/>
      <dgm:spPr>
        <a:xfrm>
          <a:off x="4895191" y="1564120"/>
          <a:ext cx="1351374" cy="1397721"/>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r>
            <a:rPr lang="en-US" sz="1800" dirty="0">
              <a:solidFill>
                <a:sysClr val="windowText" lastClr="000000">
                  <a:hueOff val="0"/>
                  <a:satOff val="0"/>
                  <a:lumOff val="0"/>
                  <a:alphaOff val="0"/>
                </a:sysClr>
              </a:solidFill>
              <a:latin typeface="Calibri"/>
              <a:ea typeface="+mn-ea"/>
              <a:cs typeface="+mn-cs"/>
            </a:rPr>
            <a:t>PDE generates internal snapshot</a:t>
          </a:r>
        </a:p>
      </dgm:t>
    </dgm:pt>
    <dgm:pt modelId="{80160D21-4EEF-4515-99CE-FA29C3E52676}" type="parTrans" cxnId="{B45955E4-6ED6-4B68-BA51-78D52F3BC023}">
      <dgm:prSet/>
      <dgm:spPr/>
      <dgm:t>
        <a:bodyPr/>
        <a:lstStyle/>
        <a:p>
          <a:endParaRPr lang="en-US"/>
        </a:p>
      </dgm:t>
    </dgm:pt>
    <dgm:pt modelId="{2524C374-0342-4BD0-ACDF-329D0783E49B}" type="sibTrans" cxnId="{B45955E4-6ED6-4B68-BA51-78D52F3BC023}">
      <dgm:prSet/>
      <dgm:spPr/>
      <dgm:t>
        <a:bodyPr/>
        <a:lstStyle/>
        <a:p>
          <a:endParaRPr lang="en-US"/>
        </a:p>
      </dgm:t>
    </dgm:pt>
    <dgm:pt modelId="{C5FE3114-69A9-4F4F-94A7-D62945C33851}">
      <dgm:prSet phldrT="[Text]" custT="1"/>
      <dgm:spPr>
        <a:xfrm>
          <a:off x="2696308" y="1045624"/>
          <a:ext cx="1570323" cy="2434713"/>
        </a:xfr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gm:spPr>
      <dgm:t>
        <a:bodyPr/>
        <a:lstStyle/>
        <a:p>
          <a:pPr algn="l"/>
          <a:r>
            <a:rPr lang="en-US" sz="1800" dirty="0">
              <a:solidFill>
                <a:sysClr val="windowText" lastClr="000000">
                  <a:hueOff val="0"/>
                  <a:satOff val="0"/>
                  <a:lumOff val="0"/>
                  <a:alphaOff val="0"/>
                </a:sysClr>
              </a:solidFill>
              <a:latin typeface="Calibri"/>
              <a:ea typeface="+mn-ea"/>
              <a:cs typeface="+mn-cs"/>
            </a:rPr>
            <a:t>LEAs upload templates and ensure that data passes the DQE checks</a:t>
          </a:r>
        </a:p>
        <a:p>
          <a:pPr algn="l"/>
          <a:endParaRPr lang="en-US" sz="500" dirty="0">
            <a:solidFill>
              <a:sysClr val="windowText" lastClr="000000">
                <a:hueOff val="0"/>
                <a:satOff val="0"/>
                <a:lumOff val="0"/>
                <a:alphaOff val="0"/>
              </a:sysClr>
            </a:solidFill>
            <a:latin typeface="Calibri"/>
            <a:ea typeface="+mn-ea"/>
            <a:cs typeface="+mn-cs"/>
          </a:endParaRPr>
        </a:p>
        <a:p>
          <a:pPr algn="l"/>
          <a:r>
            <a:rPr lang="en-US" sz="1800" dirty="0">
              <a:solidFill>
                <a:sysClr val="windowText" lastClr="000000">
                  <a:hueOff val="0"/>
                  <a:satOff val="0"/>
                  <a:lumOff val="0"/>
                  <a:alphaOff val="0"/>
                </a:sysClr>
              </a:solidFill>
              <a:latin typeface="Calibri"/>
              <a:ea typeface="+mn-ea"/>
              <a:cs typeface="+mn-cs"/>
            </a:rPr>
            <a:t>LEAs use pre-snapshot reports to ensure data accuracy.</a:t>
          </a:r>
        </a:p>
      </dgm:t>
    </dgm:pt>
    <dgm:pt modelId="{65F5A413-2199-45A7-80A0-D7D98BC4635D}" type="parTrans" cxnId="{02C91525-A51E-46A4-B5C7-D1EBB5426951}">
      <dgm:prSet/>
      <dgm:spPr/>
      <dgm:t>
        <a:bodyPr/>
        <a:lstStyle/>
        <a:p>
          <a:endParaRPr lang="en-US"/>
        </a:p>
      </dgm:t>
    </dgm:pt>
    <dgm:pt modelId="{79482B63-18A6-42A4-8918-0B4ED8357EE9}" type="sibTrans" cxnId="{02C91525-A51E-46A4-B5C7-D1EBB5426951}">
      <dgm:prSet/>
      <dgm:spPr/>
      <dgm:t>
        <a:bodyPr/>
        <a:lstStyle/>
        <a:p>
          <a:endParaRPr lang="en-US"/>
        </a:p>
      </dgm:t>
    </dgm:pt>
    <dgm:pt modelId="{E454FDC7-369E-4546-8DC4-C09EB2622A96}" type="pres">
      <dgm:prSet presAssocID="{A2886D46-CE9A-400C-B3DB-338423B8DB7B}" presName="Name0" presStyleCnt="0">
        <dgm:presLayoutVars>
          <dgm:dir/>
          <dgm:resizeHandles val="exact"/>
        </dgm:presLayoutVars>
      </dgm:prSet>
      <dgm:spPr/>
    </dgm:pt>
    <dgm:pt modelId="{EDB6E9AA-8152-45FE-B0F2-961767565EBB}" type="pres">
      <dgm:prSet presAssocID="{84899E4C-7B9A-4C6B-80F8-1BFC5EDBBB58}" presName="composite" presStyleCnt="0"/>
      <dgm:spPr/>
    </dgm:pt>
    <dgm:pt modelId="{DBA08792-7D07-4D36-BB3E-E5A27D3EEE39}" type="pres">
      <dgm:prSet presAssocID="{84899E4C-7B9A-4C6B-80F8-1BFC5EDBBB58}" presName="bgChev" presStyleLbl="node1" presStyleIdx="0" presStyleCnt="3" custScaleX="118999" custScaleY="131019" custLinFactNeighborX="-4955"/>
      <dgm:spPr>
        <a:xfrm>
          <a:off x="310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C19A9C82-F731-4415-B685-9ACD385258D5}" type="pres">
      <dgm:prSet presAssocID="{84899E4C-7B9A-4C6B-80F8-1BFC5EDBBB58}" presName="txNode" presStyleLbl="fgAcc1" presStyleIdx="0" presStyleCnt="3" custScaleX="112992" custScaleY="311675" custLinFactNeighborX="3190">
        <dgm:presLayoutVars>
          <dgm:bulletEnabled val="1"/>
        </dgm:presLayoutVars>
      </dgm:prSet>
      <dgm:spPr>
        <a:prstGeom prst="roundRect">
          <a:avLst>
            <a:gd name="adj" fmla="val 10000"/>
          </a:avLst>
        </a:prstGeom>
      </dgm:spPr>
    </dgm:pt>
    <dgm:pt modelId="{D5CF505F-6DE5-46C3-9452-96A62EDB56AE}" type="pres">
      <dgm:prSet presAssocID="{983A3683-8206-4C33-8E86-8EEA376DCD31}" presName="compositeSpace" presStyleCnt="0"/>
      <dgm:spPr/>
    </dgm:pt>
    <dgm:pt modelId="{84A13537-311D-4066-B96B-C206B3AF21FD}" type="pres">
      <dgm:prSet presAssocID="{C5FE3114-69A9-4F4F-94A7-D62945C33851}" presName="composite" presStyleCnt="0"/>
      <dgm:spPr/>
    </dgm:pt>
    <dgm:pt modelId="{1B08CE53-6914-4BF0-8DA2-F5EF8F37F4A9}" type="pres">
      <dgm:prSet presAssocID="{C5FE3114-69A9-4F4F-94A7-D62945C33851}" presName="bgChev" presStyleLbl="node1" presStyleIdx="1" presStyleCnt="3" custScaleX="118999" custScaleY="131019"/>
      <dgm:spPr>
        <a:xfrm>
          <a:off x="2227011"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22A86030-A058-4CA9-8659-0AB3B975CBA8}" type="pres">
      <dgm:prSet presAssocID="{C5FE3114-69A9-4F4F-94A7-D62945C33851}" presName="txNode" presStyleLbl="fgAcc1" presStyleIdx="1" presStyleCnt="3" custScaleX="120562" custScaleY="499538" custLinFactNeighborX="4164" custLinFactNeighborY="-15815">
        <dgm:presLayoutVars>
          <dgm:bulletEnabled val="1"/>
        </dgm:presLayoutVars>
      </dgm:prSet>
      <dgm:spPr>
        <a:prstGeom prst="roundRect">
          <a:avLst>
            <a:gd name="adj" fmla="val 10000"/>
          </a:avLst>
        </a:prstGeom>
      </dgm:spPr>
    </dgm:pt>
    <dgm:pt modelId="{B8D2F07E-9493-442F-AF77-51C434148DBF}" type="pres">
      <dgm:prSet presAssocID="{79482B63-18A6-42A4-8918-0B4ED8357EE9}" presName="compositeSpace" presStyleCnt="0"/>
      <dgm:spPr/>
    </dgm:pt>
    <dgm:pt modelId="{160B44D3-49EC-4535-A54E-2C693E2026E6}" type="pres">
      <dgm:prSet presAssocID="{032964E9-A076-4AB9-90BC-B9E44478A311}" presName="composite" presStyleCnt="0"/>
      <dgm:spPr/>
    </dgm:pt>
    <dgm:pt modelId="{D65EB81B-422F-465B-A3EA-1B86F310C1C6}" type="pres">
      <dgm:prSet presAssocID="{032964E9-A076-4AB9-90BC-B9E44478A311}" presName="bgChev" presStyleLbl="node1" presStyleIdx="2" presStyleCnt="3" custScaleX="118999" custScaleY="131019"/>
      <dgm:spPr>
        <a:xfrm>
          <a:off x="4316419" y="1703885"/>
          <a:ext cx="1904354" cy="809330"/>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gm:spPr>
    </dgm:pt>
    <dgm:pt modelId="{76FAF917-EE0E-4458-B589-A1682D8015C2}" type="pres">
      <dgm:prSet presAssocID="{032964E9-A076-4AB9-90BC-B9E44478A311}" presName="txNode" presStyleLbl="fgAcc1" presStyleIdx="2" presStyleCnt="3" custScaleY="226271">
        <dgm:presLayoutVars>
          <dgm:bulletEnabled val="1"/>
        </dgm:presLayoutVars>
      </dgm:prSet>
      <dgm:spPr>
        <a:prstGeom prst="roundRect">
          <a:avLst>
            <a:gd name="adj" fmla="val 10000"/>
          </a:avLst>
        </a:prstGeom>
      </dgm:spPr>
    </dgm:pt>
  </dgm:ptLst>
  <dgm:cxnLst>
    <dgm:cxn modelId="{02C91525-A51E-46A4-B5C7-D1EBB5426951}" srcId="{A2886D46-CE9A-400C-B3DB-338423B8DB7B}" destId="{C5FE3114-69A9-4F4F-94A7-D62945C33851}" srcOrd="1" destOrd="0" parTransId="{65F5A413-2199-45A7-80A0-D7D98BC4635D}" sibTransId="{79482B63-18A6-42A4-8918-0B4ED8357EE9}"/>
    <dgm:cxn modelId="{89BA0D29-0E27-423B-9D69-451AA5B4A063}" srcId="{A2886D46-CE9A-400C-B3DB-338423B8DB7B}" destId="{84899E4C-7B9A-4C6B-80F8-1BFC5EDBBB58}" srcOrd="0" destOrd="0" parTransId="{7F0C54F4-9D8A-4784-A1DA-FF987F2FF1AB}" sibTransId="{983A3683-8206-4C33-8E86-8EEA376DCD31}"/>
    <dgm:cxn modelId="{F61D0840-9ADE-492E-9F08-BD76E39EDAB5}" type="presOf" srcId="{A2886D46-CE9A-400C-B3DB-338423B8DB7B}" destId="{E454FDC7-369E-4546-8DC4-C09EB2622A96}" srcOrd="0" destOrd="0" presId="urn:microsoft.com/office/officeart/2005/8/layout/chevronAccent+Icon"/>
    <dgm:cxn modelId="{58AB1C8D-85D1-4913-8DAC-9220BB2E380A}" type="presOf" srcId="{84899E4C-7B9A-4C6B-80F8-1BFC5EDBBB58}" destId="{C19A9C82-F731-4415-B685-9ACD385258D5}" srcOrd="0" destOrd="0" presId="urn:microsoft.com/office/officeart/2005/8/layout/chevronAccent+Icon"/>
    <dgm:cxn modelId="{714B52A5-E03C-4C8F-981B-E57CAA52A50E}" type="presOf" srcId="{C5FE3114-69A9-4F4F-94A7-D62945C33851}" destId="{22A86030-A058-4CA9-8659-0AB3B975CBA8}" srcOrd="0" destOrd="0" presId="urn:microsoft.com/office/officeart/2005/8/layout/chevronAccent+Icon"/>
    <dgm:cxn modelId="{503B5ED3-DEBF-4A9E-8340-E3009DB5225A}" type="presOf" srcId="{032964E9-A076-4AB9-90BC-B9E44478A311}" destId="{76FAF917-EE0E-4458-B589-A1682D8015C2}" srcOrd="0" destOrd="0" presId="urn:microsoft.com/office/officeart/2005/8/layout/chevronAccent+Icon"/>
    <dgm:cxn modelId="{B45955E4-6ED6-4B68-BA51-78D52F3BC023}" srcId="{A2886D46-CE9A-400C-B3DB-338423B8DB7B}" destId="{032964E9-A076-4AB9-90BC-B9E44478A311}" srcOrd="2" destOrd="0" parTransId="{80160D21-4EEF-4515-99CE-FA29C3E52676}" sibTransId="{2524C374-0342-4BD0-ACDF-329D0783E49B}"/>
    <dgm:cxn modelId="{0C709974-3E73-48DC-A7A9-C3C1658F685C}" type="presParOf" srcId="{E454FDC7-369E-4546-8DC4-C09EB2622A96}" destId="{EDB6E9AA-8152-45FE-B0F2-961767565EBB}" srcOrd="0" destOrd="0" presId="urn:microsoft.com/office/officeart/2005/8/layout/chevronAccent+Icon"/>
    <dgm:cxn modelId="{91F4EA2A-6A30-4471-BD8D-BFB7649688D8}" type="presParOf" srcId="{EDB6E9AA-8152-45FE-B0F2-961767565EBB}" destId="{DBA08792-7D07-4D36-BB3E-E5A27D3EEE39}" srcOrd="0" destOrd="0" presId="urn:microsoft.com/office/officeart/2005/8/layout/chevronAccent+Icon"/>
    <dgm:cxn modelId="{E6D4CAC0-D9D1-49F0-A7F1-3A81DA8AB594}" type="presParOf" srcId="{EDB6E9AA-8152-45FE-B0F2-961767565EBB}" destId="{C19A9C82-F731-4415-B685-9ACD385258D5}" srcOrd="1" destOrd="0" presId="urn:microsoft.com/office/officeart/2005/8/layout/chevronAccent+Icon"/>
    <dgm:cxn modelId="{DF99A914-0AB3-4E0E-A785-E34287F990AD}" type="presParOf" srcId="{E454FDC7-369E-4546-8DC4-C09EB2622A96}" destId="{D5CF505F-6DE5-46C3-9452-96A62EDB56AE}" srcOrd="1" destOrd="0" presId="urn:microsoft.com/office/officeart/2005/8/layout/chevronAccent+Icon"/>
    <dgm:cxn modelId="{6DDDD046-B9AF-4C66-BE2B-71CFA0B35CDE}" type="presParOf" srcId="{E454FDC7-369E-4546-8DC4-C09EB2622A96}" destId="{84A13537-311D-4066-B96B-C206B3AF21FD}" srcOrd="2" destOrd="0" presId="urn:microsoft.com/office/officeart/2005/8/layout/chevronAccent+Icon"/>
    <dgm:cxn modelId="{45F35987-04D2-4162-918A-D948E475BF8D}" type="presParOf" srcId="{84A13537-311D-4066-B96B-C206B3AF21FD}" destId="{1B08CE53-6914-4BF0-8DA2-F5EF8F37F4A9}" srcOrd="0" destOrd="0" presId="urn:microsoft.com/office/officeart/2005/8/layout/chevronAccent+Icon"/>
    <dgm:cxn modelId="{76913729-FBD3-4517-8538-49F72FD7B29F}" type="presParOf" srcId="{84A13537-311D-4066-B96B-C206B3AF21FD}" destId="{22A86030-A058-4CA9-8659-0AB3B975CBA8}" srcOrd="1" destOrd="0" presId="urn:microsoft.com/office/officeart/2005/8/layout/chevronAccent+Icon"/>
    <dgm:cxn modelId="{51289C1A-B0CE-4137-A236-14D8E222F5F9}" type="presParOf" srcId="{E454FDC7-369E-4546-8DC4-C09EB2622A96}" destId="{B8D2F07E-9493-442F-AF77-51C434148DBF}" srcOrd="3" destOrd="0" presId="urn:microsoft.com/office/officeart/2005/8/layout/chevronAccent+Icon"/>
    <dgm:cxn modelId="{C5967510-C008-4EAB-B731-2D841C3524C1}" type="presParOf" srcId="{E454FDC7-369E-4546-8DC4-C09EB2622A96}" destId="{160B44D3-49EC-4535-A54E-2C693E2026E6}" srcOrd="4" destOrd="0" presId="urn:microsoft.com/office/officeart/2005/8/layout/chevronAccent+Icon"/>
    <dgm:cxn modelId="{D6400694-00CD-4934-A9BE-C2A8C42DEF5E}" type="presParOf" srcId="{160B44D3-49EC-4535-A54E-2C693E2026E6}" destId="{D65EB81B-422F-465B-A3EA-1B86F310C1C6}" srcOrd="0" destOrd="0" presId="urn:microsoft.com/office/officeart/2005/8/layout/chevronAccent+Icon"/>
    <dgm:cxn modelId="{CAD02DE1-3E8B-4E1C-B9D6-AD7AA1E8C218}" type="presParOf" srcId="{160B44D3-49EC-4535-A54E-2C693E2026E6}" destId="{76FAF917-EE0E-4458-B589-A1682D8015C2}" srcOrd="1" destOrd="0" presId="urn:microsoft.com/office/officeart/2005/8/layout/chevronAccent+Icon"/>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1AEC9B9-3FC2-4BF9-A1ED-2C5642F3293C}" type="doc">
      <dgm:prSet loTypeId="urn:microsoft.com/office/officeart/2005/8/layout/funnel1" loCatId="process" qsTypeId="urn:microsoft.com/office/officeart/2005/8/quickstyle/simple1" qsCatId="simple" csTypeId="urn:microsoft.com/office/officeart/2005/8/colors/accent2_1" csCatId="accent2" phldr="1"/>
      <dgm:spPr/>
      <dgm:t>
        <a:bodyPr/>
        <a:lstStyle/>
        <a:p>
          <a:endParaRPr lang="en-US"/>
        </a:p>
      </dgm:t>
    </dgm:pt>
    <dgm:pt modelId="{917B1A64-BE17-4330-ADB9-B885934D7024}">
      <dgm:prSet phldrT="[Text]" custT="1"/>
      <dgm:spPr/>
      <dgm:t>
        <a:bodyPr/>
        <a:lstStyle/>
        <a:p>
          <a:r>
            <a:rPr lang="en-US" sz="1800" b="1" dirty="0">
              <a:latin typeface="Cambria" panose="02040503050406030204" pitchFamily="18" charset="0"/>
            </a:rPr>
            <a:t>No extensions</a:t>
          </a:r>
        </a:p>
      </dgm:t>
    </dgm:pt>
    <dgm:pt modelId="{66E94176-AFAD-41A7-97FB-B9C13A4F33B8}" type="parTrans" cxnId="{6106EBB4-F958-4258-8F4C-1BDC944B312E}">
      <dgm:prSet/>
      <dgm:spPr/>
      <dgm:t>
        <a:bodyPr/>
        <a:lstStyle/>
        <a:p>
          <a:endParaRPr lang="en-US"/>
        </a:p>
      </dgm:t>
    </dgm:pt>
    <dgm:pt modelId="{C711F1F4-9B47-48F2-B804-F3117EA1375D}" type="sibTrans" cxnId="{6106EBB4-F958-4258-8F4C-1BDC944B312E}">
      <dgm:prSet/>
      <dgm:spPr/>
      <dgm:t>
        <a:bodyPr/>
        <a:lstStyle/>
        <a:p>
          <a:endParaRPr lang="en-US"/>
        </a:p>
      </dgm:t>
    </dgm:pt>
    <dgm:pt modelId="{5AE7F940-86F0-4BF3-8973-E19DA7F3150E}">
      <dgm:prSet phldrT="[Text]" custT="1"/>
      <dgm:spPr/>
      <dgm:t>
        <a:bodyPr/>
        <a:lstStyle/>
        <a:p>
          <a:r>
            <a:rPr lang="en-US" sz="1800" b="1" dirty="0">
              <a:latin typeface="Cambria" panose="02040503050406030204" pitchFamily="18" charset="0"/>
            </a:rPr>
            <a:t>No Corrections</a:t>
          </a:r>
        </a:p>
      </dgm:t>
    </dgm:pt>
    <dgm:pt modelId="{96A0DB15-2402-4020-AFFA-6EFFD31893AA}" type="parTrans" cxnId="{C3C479FB-37CF-4682-ADD5-659E03D64C78}">
      <dgm:prSet/>
      <dgm:spPr/>
      <dgm:t>
        <a:bodyPr/>
        <a:lstStyle/>
        <a:p>
          <a:endParaRPr lang="en-US"/>
        </a:p>
      </dgm:t>
    </dgm:pt>
    <dgm:pt modelId="{8A59F4FA-C66B-4185-B716-680AB12DDAC6}" type="sibTrans" cxnId="{C3C479FB-37CF-4682-ADD5-659E03D64C78}">
      <dgm:prSet/>
      <dgm:spPr/>
      <dgm:t>
        <a:bodyPr/>
        <a:lstStyle/>
        <a:p>
          <a:endParaRPr lang="en-US"/>
        </a:p>
      </dgm:t>
    </dgm:pt>
    <dgm:pt modelId="{37ADC82F-13E6-4DA9-A2F4-AFF61A03CB84}">
      <dgm:prSet phldrT="[Text]" custT="1"/>
      <dgm:spPr/>
      <dgm:t>
        <a:bodyPr/>
        <a:lstStyle/>
        <a:p>
          <a:r>
            <a:rPr lang="en-US" sz="2000" b="1" dirty="0">
              <a:latin typeface="Cambria" panose="02040503050406030204" pitchFamily="18" charset="0"/>
            </a:rPr>
            <a:t>No uploads</a:t>
          </a:r>
        </a:p>
      </dgm:t>
    </dgm:pt>
    <dgm:pt modelId="{A24F05F3-93D0-461E-8CF7-07B5EBE714F5}" type="parTrans" cxnId="{9F418537-C69E-4F4A-9D33-E6D2BFDB4FDC}">
      <dgm:prSet/>
      <dgm:spPr/>
      <dgm:t>
        <a:bodyPr/>
        <a:lstStyle/>
        <a:p>
          <a:endParaRPr lang="en-US"/>
        </a:p>
      </dgm:t>
    </dgm:pt>
    <dgm:pt modelId="{24EE0DB7-BE21-4895-968A-73A205CFDD1F}" type="sibTrans" cxnId="{9F418537-C69E-4F4A-9D33-E6D2BFDB4FDC}">
      <dgm:prSet/>
      <dgm:spPr/>
      <dgm:t>
        <a:bodyPr/>
        <a:lstStyle/>
        <a:p>
          <a:endParaRPr lang="en-US"/>
        </a:p>
      </dgm:t>
    </dgm:pt>
    <dgm:pt modelId="{5AA27BB5-37A8-4193-B169-32ECB48143CA}">
      <dgm:prSet phldrT="[Text]" custT="1"/>
      <dgm:spPr/>
      <dgm:t>
        <a:bodyPr/>
        <a:lstStyle/>
        <a:p>
          <a:r>
            <a:rPr lang="en-US" sz="2800" b="1" dirty="0">
              <a:latin typeface="Cambria" panose="02040503050406030204" pitchFamily="18" charset="0"/>
            </a:rPr>
            <a:t>No changes can be made</a:t>
          </a:r>
        </a:p>
      </dgm:t>
    </dgm:pt>
    <dgm:pt modelId="{4ADC85B5-C22A-4B06-A717-6804D252D5B0}" type="sibTrans" cxnId="{142C48A4-13E6-45DE-90E5-D0FC72E8DEC5}">
      <dgm:prSet/>
      <dgm:spPr/>
      <dgm:t>
        <a:bodyPr/>
        <a:lstStyle/>
        <a:p>
          <a:endParaRPr lang="en-US"/>
        </a:p>
      </dgm:t>
    </dgm:pt>
    <dgm:pt modelId="{CC8D6BBB-3ADE-42FC-BFDB-325EA4D2AE19}" type="parTrans" cxnId="{142C48A4-13E6-45DE-90E5-D0FC72E8DEC5}">
      <dgm:prSet/>
      <dgm:spPr/>
      <dgm:t>
        <a:bodyPr/>
        <a:lstStyle/>
        <a:p>
          <a:endParaRPr lang="en-US"/>
        </a:p>
      </dgm:t>
    </dgm:pt>
    <dgm:pt modelId="{7DDFEEB6-3A90-4B08-8DD9-6897A9DA1AD9}" type="pres">
      <dgm:prSet presAssocID="{91AEC9B9-3FC2-4BF9-A1ED-2C5642F3293C}" presName="Name0" presStyleCnt="0">
        <dgm:presLayoutVars>
          <dgm:chMax val="4"/>
          <dgm:resizeHandles val="exact"/>
        </dgm:presLayoutVars>
      </dgm:prSet>
      <dgm:spPr/>
    </dgm:pt>
    <dgm:pt modelId="{BC2B038E-2D4E-48DF-B3A5-1C7DF71A9B8A}" type="pres">
      <dgm:prSet presAssocID="{91AEC9B9-3FC2-4BF9-A1ED-2C5642F3293C}" presName="ellipse" presStyleLbl="trBgShp" presStyleIdx="0" presStyleCnt="1"/>
      <dgm:spPr/>
    </dgm:pt>
    <dgm:pt modelId="{28F83C5A-FB20-4BDB-ACC6-CFEE75A5A0CD}" type="pres">
      <dgm:prSet presAssocID="{91AEC9B9-3FC2-4BF9-A1ED-2C5642F3293C}" presName="arrow1" presStyleLbl="fgShp" presStyleIdx="0" presStyleCnt="1" custLinFactNeighborY="20755"/>
      <dgm:spPr/>
    </dgm:pt>
    <dgm:pt modelId="{539282DB-2386-4324-B5B3-363C525A1A77}" type="pres">
      <dgm:prSet presAssocID="{91AEC9B9-3FC2-4BF9-A1ED-2C5642F3293C}" presName="rectangle" presStyleLbl="revTx" presStyleIdx="0" presStyleCnt="1" custScaleX="116866" custScaleY="119519" custLinFactNeighborY="-14408">
        <dgm:presLayoutVars>
          <dgm:bulletEnabled val="1"/>
        </dgm:presLayoutVars>
      </dgm:prSet>
      <dgm:spPr/>
    </dgm:pt>
    <dgm:pt modelId="{ACD532F1-B87F-40B8-8DE7-928BD1228FAA}" type="pres">
      <dgm:prSet presAssocID="{5AE7F940-86F0-4BF3-8973-E19DA7F3150E}" presName="item1" presStyleLbl="node1" presStyleIdx="0" presStyleCnt="3" custScaleX="116866" custScaleY="119519">
        <dgm:presLayoutVars>
          <dgm:bulletEnabled val="1"/>
        </dgm:presLayoutVars>
      </dgm:prSet>
      <dgm:spPr/>
    </dgm:pt>
    <dgm:pt modelId="{61354625-43D9-4422-98A5-BA73F1ED8AED}" type="pres">
      <dgm:prSet presAssocID="{37ADC82F-13E6-4DA9-A2F4-AFF61A03CB84}" presName="item2" presStyleLbl="node1" presStyleIdx="1" presStyleCnt="3" custScaleX="116866" custScaleY="119519">
        <dgm:presLayoutVars>
          <dgm:bulletEnabled val="1"/>
        </dgm:presLayoutVars>
      </dgm:prSet>
      <dgm:spPr/>
    </dgm:pt>
    <dgm:pt modelId="{F47E98AB-4334-4CDD-BA83-A56E7E90E394}" type="pres">
      <dgm:prSet presAssocID="{5AA27BB5-37A8-4193-B169-32ECB48143CA}" presName="item3" presStyleLbl="node1" presStyleIdx="2" presStyleCnt="3" custScaleX="116866" custScaleY="119519">
        <dgm:presLayoutVars>
          <dgm:bulletEnabled val="1"/>
        </dgm:presLayoutVars>
      </dgm:prSet>
      <dgm:spPr/>
    </dgm:pt>
    <dgm:pt modelId="{C72CD224-18B2-44FC-AB14-2698EBB56FAA}" type="pres">
      <dgm:prSet presAssocID="{91AEC9B9-3FC2-4BF9-A1ED-2C5642F3293C}" presName="funnel" presStyleLbl="trAlignAcc1" presStyleIdx="0" presStyleCnt="1" custLinFactNeighborX="-1464" custLinFactNeighborY="3832"/>
      <dgm:spPr/>
      <dgm:extLst>
        <a:ext uri="{E40237B7-FDA0-4F09-8148-C483321AD2D9}">
          <dgm14:cNvPr xmlns:dgm14="http://schemas.microsoft.com/office/drawing/2010/diagram" id="0" name="" descr="As a reminder, once the snapshot is taken, a file is prepared to be sent to the testing vendor. Since this is an internal snapshot, there is no corrections window.&#10;&#10;An internal snapshot freezes data at a point in time and that’s why PDE cannot give any extensions. &#10;&#10;If data is uploaded AFTER the internal snapshot, it will NOT be included in the file to the testing vendor, booklets will have to hand bubbled, and online test sessions will have to be uploaded manually, one student at a time. &#10;"/>
        </a:ext>
      </dgm:extLst>
    </dgm:pt>
  </dgm:ptLst>
  <dgm:cxnLst>
    <dgm:cxn modelId="{C66AD31C-6957-4D1B-8C5C-83453B93CAB9}" type="presOf" srcId="{917B1A64-BE17-4330-ADB9-B885934D7024}" destId="{F47E98AB-4334-4CDD-BA83-A56E7E90E394}" srcOrd="0" destOrd="0" presId="urn:microsoft.com/office/officeart/2005/8/layout/funnel1"/>
    <dgm:cxn modelId="{9F418537-C69E-4F4A-9D33-E6D2BFDB4FDC}" srcId="{91AEC9B9-3FC2-4BF9-A1ED-2C5642F3293C}" destId="{37ADC82F-13E6-4DA9-A2F4-AFF61A03CB84}" srcOrd="2" destOrd="0" parTransId="{A24F05F3-93D0-461E-8CF7-07B5EBE714F5}" sibTransId="{24EE0DB7-BE21-4895-968A-73A205CFDD1F}"/>
    <dgm:cxn modelId="{EDB4A46E-4769-48B7-8BC6-6B793068FE6E}" type="presOf" srcId="{37ADC82F-13E6-4DA9-A2F4-AFF61A03CB84}" destId="{ACD532F1-B87F-40B8-8DE7-928BD1228FAA}" srcOrd="0" destOrd="0" presId="urn:microsoft.com/office/officeart/2005/8/layout/funnel1"/>
    <dgm:cxn modelId="{A72D638B-82ED-416A-9566-ACF5621A0E98}" type="presOf" srcId="{5AE7F940-86F0-4BF3-8973-E19DA7F3150E}" destId="{61354625-43D9-4422-98A5-BA73F1ED8AED}" srcOrd="0" destOrd="0" presId="urn:microsoft.com/office/officeart/2005/8/layout/funnel1"/>
    <dgm:cxn modelId="{142C48A4-13E6-45DE-90E5-D0FC72E8DEC5}" srcId="{91AEC9B9-3FC2-4BF9-A1ED-2C5642F3293C}" destId="{5AA27BB5-37A8-4193-B169-32ECB48143CA}" srcOrd="3" destOrd="0" parTransId="{CC8D6BBB-3ADE-42FC-BFDB-325EA4D2AE19}" sibTransId="{4ADC85B5-C22A-4B06-A717-6804D252D5B0}"/>
    <dgm:cxn modelId="{57383FB1-5B0D-40A5-97FE-FD52F17A81BF}" type="presOf" srcId="{5AA27BB5-37A8-4193-B169-32ECB48143CA}" destId="{539282DB-2386-4324-B5B3-363C525A1A77}" srcOrd="0" destOrd="0" presId="urn:microsoft.com/office/officeart/2005/8/layout/funnel1"/>
    <dgm:cxn modelId="{A883F1B2-759A-4F3A-B117-71FEB3E4773A}" type="presOf" srcId="{91AEC9B9-3FC2-4BF9-A1ED-2C5642F3293C}" destId="{7DDFEEB6-3A90-4B08-8DD9-6897A9DA1AD9}" srcOrd="0" destOrd="0" presId="urn:microsoft.com/office/officeart/2005/8/layout/funnel1"/>
    <dgm:cxn modelId="{6106EBB4-F958-4258-8F4C-1BDC944B312E}" srcId="{91AEC9B9-3FC2-4BF9-A1ED-2C5642F3293C}" destId="{917B1A64-BE17-4330-ADB9-B885934D7024}" srcOrd="0" destOrd="0" parTransId="{66E94176-AFAD-41A7-97FB-B9C13A4F33B8}" sibTransId="{C711F1F4-9B47-48F2-B804-F3117EA1375D}"/>
    <dgm:cxn modelId="{C3C479FB-37CF-4682-ADD5-659E03D64C78}" srcId="{91AEC9B9-3FC2-4BF9-A1ED-2C5642F3293C}" destId="{5AE7F940-86F0-4BF3-8973-E19DA7F3150E}" srcOrd="1" destOrd="0" parTransId="{96A0DB15-2402-4020-AFFA-6EFFD31893AA}" sibTransId="{8A59F4FA-C66B-4185-B716-680AB12DDAC6}"/>
    <dgm:cxn modelId="{B198BC60-84B7-4E20-A38F-5B76A96160A9}" type="presParOf" srcId="{7DDFEEB6-3A90-4B08-8DD9-6897A9DA1AD9}" destId="{BC2B038E-2D4E-48DF-B3A5-1C7DF71A9B8A}" srcOrd="0" destOrd="0" presId="urn:microsoft.com/office/officeart/2005/8/layout/funnel1"/>
    <dgm:cxn modelId="{8A1F2174-354B-4C68-A324-455460C09968}" type="presParOf" srcId="{7DDFEEB6-3A90-4B08-8DD9-6897A9DA1AD9}" destId="{28F83C5A-FB20-4BDB-ACC6-CFEE75A5A0CD}" srcOrd="1" destOrd="0" presId="urn:microsoft.com/office/officeart/2005/8/layout/funnel1"/>
    <dgm:cxn modelId="{A4DE6B3A-50DB-4AD0-952F-DEEE67439A0C}" type="presParOf" srcId="{7DDFEEB6-3A90-4B08-8DD9-6897A9DA1AD9}" destId="{539282DB-2386-4324-B5B3-363C525A1A77}" srcOrd="2" destOrd="0" presId="urn:microsoft.com/office/officeart/2005/8/layout/funnel1"/>
    <dgm:cxn modelId="{0456F73E-1D39-4694-A39E-0DB13D7F9A2A}" type="presParOf" srcId="{7DDFEEB6-3A90-4B08-8DD9-6897A9DA1AD9}" destId="{ACD532F1-B87F-40B8-8DE7-928BD1228FAA}" srcOrd="3" destOrd="0" presId="urn:microsoft.com/office/officeart/2005/8/layout/funnel1"/>
    <dgm:cxn modelId="{AE5C5667-B020-404F-8277-CF02A04287AF}" type="presParOf" srcId="{7DDFEEB6-3A90-4B08-8DD9-6897A9DA1AD9}" destId="{61354625-43D9-4422-98A5-BA73F1ED8AED}" srcOrd="4" destOrd="0" presId="urn:microsoft.com/office/officeart/2005/8/layout/funnel1"/>
    <dgm:cxn modelId="{E7EDF769-B953-48D6-B389-8815C847550B}" type="presParOf" srcId="{7DDFEEB6-3A90-4B08-8DD9-6897A9DA1AD9}" destId="{F47E98AB-4334-4CDD-BA83-A56E7E90E394}" srcOrd="5" destOrd="0" presId="urn:microsoft.com/office/officeart/2005/8/layout/funnel1"/>
    <dgm:cxn modelId="{F226CF8C-E0A8-43F1-918F-1BBE1A89893F}" type="presParOf" srcId="{7DDFEEB6-3A90-4B08-8DD9-6897A9DA1AD9}" destId="{C72CD224-18B2-44FC-AB14-2698EBB56FAA}" srcOrd="6" destOrd="0" presId="urn:microsoft.com/office/officeart/2005/8/layout/funnel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7C66EA2-DDD0-4AC0-B646-FBB84AFB31D2}"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endParaRPr lang="en-US"/>
        </a:p>
      </dgm:t>
    </dgm:pt>
    <dgm:pt modelId="{6A6B12D5-00AC-4B4F-9BBC-DE22339161DB}">
      <dgm:prSet phldrT="[Text]" custT="1"/>
      <dgm:spPr/>
      <dgm:t>
        <a:bodyPr/>
        <a:lstStyle/>
        <a:p>
          <a:r>
            <a:rPr lang="en-US" sz="2000" dirty="0">
              <a:latin typeface="Cambria" panose="02040503050406030204" pitchFamily="18" charset="0"/>
            </a:rPr>
            <a:t>First Name</a:t>
          </a:r>
        </a:p>
        <a:p>
          <a:r>
            <a:rPr lang="en-US" sz="2000" dirty="0">
              <a:latin typeface="Cambria" panose="02040503050406030204" pitchFamily="18" charset="0"/>
            </a:rPr>
            <a:t>Last Name</a:t>
          </a:r>
        </a:p>
        <a:p>
          <a:r>
            <a:rPr lang="en-US" sz="2000" dirty="0">
              <a:latin typeface="Cambria" panose="02040503050406030204" pitchFamily="18" charset="0"/>
            </a:rPr>
            <a:t>Birthdate</a:t>
          </a:r>
        </a:p>
        <a:p>
          <a:r>
            <a:rPr lang="en-US" sz="2000" dirty="0">
              <a:latin typeface="Cambria" panose="02040503050406030204" pitchFamily="18" charset="0"/>
            </a:rPr>
            <a:t>PAsecureID</a:t>
          </a:r>
        </a:p>
        <a:p>
          <a:r>
            <a:rPr lang="en-US" sz="2000" dirty="0">
              <a:latin typeface="Cambria" panose="02040503050406030204" pitchFamily="18" charset="0"/>
            </a:rPr>
            <a:t>Grade</a:t>
          </a:r>
        </a:p>
      </dgm:t>
    </dgm:pt>
    <dgm:pt modelId="{A8E5628C-8A29-42DA-8F0D-9524FBA69C0F}" type="parTrans" cxnId="{D7409D65-35FE-4867-BBB5-410B1F3723DD}">
      <dgm:prSet/>
      <dgm:spPr/>
      <dgm:t>
        <a:bodyPr/>
        <a:lstStyle/>
        <a:p>
          <a:endParaRPr lang="en-US" sz="1600">
            <a:latin typeface="Cambria" panose="02040503050406030204" pitchFamily="18" charset="0"/>
          </a:endParaRPr>
        </a:p>
      </dgm:t>
    </dgm:pt>
    <dgm:pt modelId="{1B36E627-F74D-4152-AB2E-0647119E517E}" type="sibTrans" cxnId="{D7409D65-35FE-4867-BBB5-410B1F3723DD}">
      <dgm:prSet/>
      <dgm:spPr/>
      <dgm:t>
        <a:bodyPr/>
        <a:lstStyle/>
        <a:p>
          <a:endParaRPr lang="en-US" sz="1600">
            <a:latin typeface="Cambria" panose="02040503050406030204" pitchFamily="18" charset="0"/>
          </a:endParaRPr>
        </a:p>
      </dgm:t>
    </dgm:pt>
    <dgm:pt modelId="{B965E156-1D55-45AD-90C2-6F2DBAA86474}">
      <dgm:prSet phldrT="[Text]" custT="1"/>
      <dgm:spPr/>
      <dgm:t>
        <a:bodyPr/>
        <a:lstStyle/>
        <a:p>
          <a:r>
            <a:rPr lang="en-US" sz="2000" dirty="0">
              <a:latin typeface="Cambria" panose="02040503050406030204" pitchFamily="18" charset="0"/>
            </a:rPr>
            <a:t>Student Demographics</a:t>
          </a:r>
        </a:p>
      </dgm:t>
    </dgm:pt>
    <dgm:pt modelId="{39CB4170-1F9C-432E-8D08-06446CA56F6E}" type="parTrans" cxnId="{F7EEC660-9864-4C88-80FA-D16997F90F2C}">
      <dgm:prSet/>
      <dgm:spPr/>
      <dgm:t>
        <a:bodyPr/>
        <a:lstStyle/>
        <a:p>
          <a:endParaRPr lang="en-US" sz="1600">
            <a:latin typeface="Cambria" panose="02040503050406030204" pitchFamily="18" charset="0"/>
          </a:endParaRPr>
        </a:p>
      </dgm:t>
    </dgm:pt>
    <dgm:pt modelId="{0061ABAD-52B2-4183-9631-138BE775E44E}" type="sibTrans" cxnId="{F7EEC660-9864-4C88-80FA-D16997F90F2C}">
      <dgm:prSet/>
      <dgm:spPr/>
      <dgm:t>
        <a:bodyPr/>
        <a:lstStyle/>
        <a:p>
          <a:endParaRPr lang="en-US" sz="1600">
            <a:latin typeface="Cambria" panose="02040503050406030204" pitchFamily="18" charset="0"/>
          </a:endParaRPr>
        </a:p>
      </dgm:t>
    </dgm:pt>
    <dgm:pt modelId="{4771C216-3546-4A20-8D5E-375BF358A421}">
      <dgm:prSet phldrT="[Text]" custT="1"/>
      <dgm:spPr/>
      <dgm:t>
        <a:bodyPr/>
        <a:lstStyle/>
        <a:p>
          <a:r>
            <a:rPr lang="en-US" sz="2000" dirty="0">
              <a:latin typeface="Cambria" panose="02040503050406030204" pitchFamily="18" charset="0"/>
            </a:rPr>
            <a:t>School Enrollment</a:t>
          </a:r>
        </a:p>
      </dgm:t>
    </dgm:pt>
    <dgm:pt modelId="{4E9DA560-3B15-4552-85A1-3CFEB6C20511}" type="parTrans" cxnId="{E37D0030-932A-424E-AE96-0CB99F9A9C86}">
      <dgm:prSet/>
      <dgm:spPr/>
      <dgm:t>
        <a:bodyPr/>
        <a:lstStyle/>
        <a:p>
          <a:endParaRPr lang="en-US" sz="1600">
            <a:latin typeface="Cambria" panose="02040503050406030204" pitchFamily="18" charset="0"/>
          </a:endParaRPr>
        </a:p>
      </dgm:t>
    </dgm:pt>
    <dgm:pt modelId="{279683E2-302F-4ED8-9B71-0E47AE736C89}" type="sibTrans" cxnId="{E37D0030-932A-424E-AE96-0CB99F9A9C86}">
      <dgm:prSet/>
      <dgm:spPr/>
      <dgm:t>
        <a:bodyPr/>
        <a:lstStyle/>
        <a:p>
          <a:endParaRPr lang="en-US" sz="1600">
            <a:latin typeface="Cambria" panose="02040503050406030204" pitchFamily="18" charset="0"/>
          </a:endParaRPr>
        </a:p>
      </dgm:t>
    </dgm:pt>
    <dgm:pt modelId="{4741E3CA-0C5C-45F8-BE46-23FE4C753A16}" type="pres">
      <dgm:prSet presAssocID="{B7C66EA2-DDD0-4AC0-B646-FBB84AFB31D2}" presName="cycle" presStyleCnt="0">
        <dgm:presLayoutVars>
          <dgm:chMax val="1"/>
          <dgm:dir/>
          <dgm:animLvl val="ctr"/>
          <dgm:resizeHandles val="exact"/>
        </dgm:presLayoutVars>
      </dgm:prSet>
      <dgm:spPr/>
    </dgm:pt>
    <dgm:pt modelId="{8BF55CAA-DD50-4475-B6AC-1BEAA74EEF1A}" type="pres">
      <dgm:prSet presAssocID="{6A6B12D5-00AC-4B4F-9BBC-DE22339161DB}" presName="centerShape" presStyleLbl="node0" presStyleIdx="0" presStyleCnt="1"/>
      <dgm:spPr/>
    </dgm:pt>
    <dgm:pt modelId="{2FF6BA2B-F94A-452B-90E3-79849BBE6B56}" type="pres">
      <dgm:prSet presAssocID="{39CB4170-1F9C-432E-8D08-06446CA56F6E}" presName="parTrans" presStyleLbl="bgSibTrans2D1" presStyleIdx="0" presStyleCnt="2"/>
      <dgm:spPr/>
    </dgm:pt>
    <dgm:pt modelId="{665CE081-9C18-42B1-B809-4C515DAB52A4}" type="pres">
      <dgm:prSet presAssocID="{B965E156-1D55-45AD-90C2-6F2DBAA86474}" presName="node" presStyleLbl="node1" presStyleIdx="0" presStyleCnt="2">
        <dgm:presLayoutVars>
          <dgm:bulletEnabled val="1"/>
        </dgm:presLayoutVars>
      </dgm:prSet>
      <dgm:spPr/>
    </dgm:pt>
    <dgm:pt modelId="{9BA1C319-097E-4B0C-BD04-CD8BA4625B3E}" type="pres">
      <dgm:prSet presAssocID="{4E9DA560-3B15-4552-85A1-3CFEB6C20511}" presName="parTrans" presStyleLbl="bgSibTrans2D1" presStyleIdx="1" presStyleCnt="2"/>
      <dgm:spPr/>
    </dgm:pt>
    <dgm:pt modelId="{618DA920-C02B-4E46-9DE5-F67B7865DCC7}" type="pres">
      <dgm:prSet presAssocID="{4771C216-3546-4A20-8D5E-375BF358A421}" presName="node" presStyleLbl="node1" presStyleIdx="1" presStyleCnt="2">
        <dgm:presLayoutVars>
          <dgm:bulletEnabled val="1"/>
        </dgm:presLayoutVars>
      </dgm:prSet>
      <dgm:spPr/>
    </dgm:pt>
  </dgm:ptLst>
  <dgm:cxnLst>
    <dgm:cxn modelId="{E37D0030-932A-424E-AE96-0CB99F9A9C86}" srcId="{6A6B12D5-00AC-4B4F-9BBC-DE22339161DB}" destId="{4771C216-3546-4A20-8D5E-375BF358A421}" srcOrd="1" destOrd="0" parTransId="{4E9DA560-3B15-4552-85A1-3CFEB6C20511}" sibTransId="{279683E2-302F-4ED8-9B71-0E47AE736C89}"/>
    <dgm:cxn modelId="{F7EEC660-9864-4C88-80FA-D16997F90F2C}" srcId="{6A6B12D5-00AC-4B4F-9BBC-DE22339161DB}" destId="{B965E156-1D55-45AD-90C2-6F2DBAA86474}" srcOrd="0" destOrd="0" parTransId="{39CB4170-1F9C-432E-8D08-06446CA56F6E}" sibTransId="{0061ABAD-52B2-4183-9631-138BE775E44E}"/>
    <dgm:cxn modelId="{BC12EC42-E672-4D8C-BC73-1BED7F5A2809}" type="presOf" srcId="{6A6B12D5-00AC-4B4F-9BBC-DE22339161DB}" destId="{8BF55CAA-DD50-4475-B6AC-1BEAA74EEF1A}" srcOrd="0" destOrd="0" presId="urn:microsoft.com/office/officeart/2005/8/layout/radial4"/>
    <dgm:cxn modelId="{D7409D65-35FE-4867-BBB5-410B1F3723DD}" srcId="{B7C66EA2-DDD0-4AC0-B646-FBB84AFB31D2}" destId="{6A6B12D5-00AC-4B4F-9BBC-DE22339161DB}" srcOrd="0" destOrd="0" parTransId="{A8E5628C-8A29-42DA-8F0D-9524FBA69C0F}" sibTransId="{1B36E627-F74D-4152-AB2E-0647119E517E}"/>
    <dgm:cxn modelId="{45700746-259A-4956-B36D-2A5D0F7C6429}" type="presOf" srcId="{4771C216-3546-4A20-8D5E-375BF358A421}" destId="{618DA920-C02B-4E46-9DE5-F67B7865DCC7}" srcOrd="0" destOrd="0" presId="urn:microsoft.com/office/officeart/2005/8/layout/radial4"/>
    <dgm:cxn modelId="{6CA9478D-5DE5-4BD0-A3F8-01002C468D44}" type="presOf" srcId="{B965E156-1D55-45AD-90C2-6F2DBAA86474}" destId="{665CE081-9C18-42B1-B809-4C515DAB52A4}" srcOrd="0" destOrd="0" presId="urn:microsoft.com/office/officeart/2005/8/layout/radial4"/>
    <dgm:cxn modelId="{0721DA98-1E9F-4F9C-B1D4-383BA38C9C64}" type="presOf" srcId="{39CB4170-1F9C-432E-8D08-06446CA56F6E}" destId="{2FF6BA2B-F94A-452B-90E3-79849BBE6B56}" srcOrd="0" destOrd="0" presId="urn:microsoft.com/office/officeart/2005/8/layout/radial4"/>
    <dgm:cxn modelId="{C56022D6-A951-41DE-B35D-38DF8092B476}" type="presOf" srcId="{4E9DA560-3B15-4552-85A1-3CFEB6C20511}" destId="{9BA1C319-097E-4B0C-BD04-CD8BA4625B3E}" srcOrd="0" destOrd="0" presId="urn:microsoft.com/office/officeart/2005/8/layout/radial4"/>
    <dgm:cxn modelId="{170B13EB-7CDA-46C3-8B5B-C8AD072117F4}" type="presOf" srcId="{B7C66EA2-DDD0-4AC0-B646-FBB84AFB31D2}" destId="{4741E3CA-0C5C-45F8-BE46-23FE4C753A16}" srcOrd="0" destOrd="0" presId="urn:microsoft.com/office/officeart/2005/8/layout/radial4"/>
    <dgm:cxn modelId="{9AEDC4AE-2280-4529-A55B-3EE59A5AF363}" type="presParOf" srcId="{4741E3CA-0C5C-45F8-BE46-23FE4C753A16}" destId="{8BF55CAA-DD50-4475-B6AC-1BEAA74EEF1A}" srcOrd="0" destOrd="0" presId="urn:microsoft.com/office/officeart/2005/8/layout/radial4"/>
    <dgm:cxn modelId="{391A0E9E-DB1B-4974-9C6D-7A6795F22DC3}" type="presParOf" srcId="{4741E3CA-0C5C-45F8-BE46-23FE4C753A16}" destId="{2FF6BA2B-F94A-452B-90E3-79849BBE6B56}" srcOrd="1" destOrd="0" presId="urn:microsoft.com/office/officeart/2005/8/layout/radial4"/>
    <dgm:cxn modelId="{FA53405D-F843-4731-8125-16E1F8701D23}" type="presParOf" srcId="{4741E3CA-0C5C-45F8-BE46-23FE4C753A16}" destId="{665CE081-9C18-42B1-B809-4C515DAB52A4}" srcOrd="2" destOrd="0" presId="urn:microsoft.com/office/officeart/2005/8/layout/radial4"/>
    <dgm:cxn modelId="{0D843D1C-D38E-4506-A479-A4D56BF69132}" type="presParOf" srcId="{4741E3CA-0C5C-45F8-BE46-23FE4C753A16}" destId="{9BA1C319-097E-4B0C-BD04-CD8BA4625B3E}" srcOrd="3" destOrd="0" presId="urn:microsoft.com/office/officeart/2005/8/layout/radial4"/>
    <dgm:cxn modelId="{C6F62066-FB80-44D2-9599-276A30407226}" type="presParOf" srcId="{4741E3CA-0C5C-45F8-BE46-23FE4C753A16}" destId="{618DA920-C02B-4E46-9DE5-F67B7865DCC7}" srcOrd="4" destOrd="0" presId="urn:microsoft.com/office/officeart/2005/8/layout/radial4"/>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Data collection details</a:t>
          </a: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Business Rules</a:t>
          </a:r>
        </a:p>
      </dsp:txBody>
      <dsp:txXfrm>
        <a:off x="4236941" y="1169448"/>
        <a:ext cx="1714488" cy="1714488"/>
      </dsp:txXfrm>
    </dsp:sp>
    <dsp:sp modelId="{4C55992E-623D-4D7C-826A-09FC07D09763}">
      <dsp:nvSpPr>
        <dsp:cNvPr id="0" name=""/>
        <dsp:cNvSpPr/>
      </dsp:nvSpPr>
      <dsp:spPr>
        <a:xfrm>
          <a:off x="5821581" y="814366"/>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latin typeface="Cambria" panose="02040503050406030204" pitchFamily="18" charset="0"/>
            </a:rPr>
            <a:t>Reports</a:t>
          </a:r>
        </a:p>
      </dsp:txBody>
      <dsp:txXfrm>
        <a:off x="6176663" y="1169448"/>
        <a:ext cx="1714488" cy="17144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b="0" i="1" kern="1200" dirty="0">
              <a:solidFill>
                <a:schemeClr val="bg1">
                  <a:lumMod val="65000"/>
                </a:schemeClr>
              </a:solidFill>
              <a:latin typeface="Cambria" panose="02040503050406030204" pitchFamily="18" charset="0"/>
            </a:rPr>
            <a:t>Data collection details</a:t>
          </a:r>
          <a:endParaRPr lang="en-US" sz="2800" b="0" kern="1200" dirty="0">
            <a:solidFill>
              <a:schemeClr val="bg1">
                <a:lumMod val="65000"/>
              </a:schemeClr>
            </a:solidFill>
            <a:latin typeface="Cambria" panose="02040503050406030204" pitchFamily="18" charset="0"/>
          </a:endParaRP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0480" rIns="133437" bIns="30480" numCol="1" spcCol="1270" anchor="ctr" anchorCtr="0">
          <a:noAutofit/>
        </a:bodyPr>
        <a:lstStyle/>
        <a:p>
          <a:pPr marL="0" lvl="0" indent="0" algn="ctr" defTabSz="1066800">
            <a:lnSpc>
              <a:spcPct val="90000"/>
            </a:lnSpc>
            <a:spcBef>
              <a:spcPct val="0"/>
            </a:spcBef>
            <a:spcAft>
              <a:spcPct val="35000"/>
            </a:spcAft>
            <a:buNone/>
          </a:pPr>
          <a:r>
            <a:rPr lang="en-US" sz="2400" b="1" i="1" kern="1200" dirty="0">
              <a:latin typeface="Cambria" panose="02040503050406030204" pitchFamily="18" charset="0"/>
            </a:rPr>
            <a:t>Business Rules</a:t>
          </a:r>
        </a:p>
      </dsp:txBody>
      <dsp:txXfrm>
        <a:off x="4236941" y="1169448"/>
        <a:ext cx="1714488" cy="1714488"/>
      </dsp:txXfrm>
    </dsp:sp>
    <dsp:sp modelId="{4C55992E-623D-4D7C-826A-09FC07D09763}">
      <dsp:nvSpPr>
        <dsp:cNvPr id="0" name=""/>
        <dsp:cNvSpPr/>
      </dsp:nvSpPr>
      <dsp:spPr>
        <a:xfrm>
          <a:off x="5821581" y="814366"/>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5560" rIns="133437"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Reports</a:t>
          </a:r>
        </a:p>
      </dsp:txBody>
      <dsp:txXfrm>
        <a:off x="6176663" y="1169448"/>
        <a:ext cx="1714488" cy="171448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416" y="814366"/>
          <a:ext cx="2424652" cy="2424652"/>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Timeline and Process</a:t>
          </a:r>
        </a:p>
      </dsp:txBody>
      <dsp:txXfrm>
        <a:off x="357498" y="1169448"/>
        <a:ext cx="1714488" cy="1714488"/>
      </dsp:txXfrm>
    </dsp:sp>
    <dsp:sp modelId="{E0519EEE-2B4D-43DF-8793-135C2BEA6AD9}">
      <dsp:nvSpPr>
        <dsp:cNvPr id="0" name=""/>
        <dsp:cNvSpPr/>
      </dsp:nvSpPr>
      <dsp:spPr>
        <a:xfrm>
          <a:off x="1942138" y="814366"/>
          <a:ext cx="2424652" cy="2424652"/>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Business rules</a:t>
          </a:r>
        </a:p>
      </dsp:txBody>
      <dsp:txXfrm>
        <a:off x="2297220" y="1169448"/>
        <a:ext cx="1714488" cy="1714488"/>
      </dsp:txXfrm>
    </dsp:sp>
    <dsp:sp modelId="{9D51573B-0B28-42AD-910A-A7B46A813C8C}">
      <dsp:nvSpPr>
        <dsp:cNvPr id="0" name=""/>
        <dsp:cNvSpPr/>
      </dsp:nvSpPr>
      <dsp:spPr>
        <a:xfrm>
          <a:off x="3881859" y="814366"/>
          <a:ext cx="2424652" cy="2424652"/>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34290" rIns="133437" bIns="34290" numCol="1" spcCol="1270" anchor="ctr" anchorCtr="0">
          <a:noAutofit/>
        </a:bodyPr>
        <a:lstStyle/>
        <a:p>
          <a:pPr marL="0" lvl="0" indent="0" algn="ctr" defTabSz="1200150">
            <a:lnSpc>
              <a:spcPct val="90000"/>
            </a:lnSpc>
            <a:spcBef>
              <a:spcPct val="0"/>
            </a:spcBef>
            <a:spcAft>
              <a:spcPct val="35000"/>
            </a:spcAft>
            <a:buNone/>
          </a:pPr>
          <a:r>
            <a:rPr lang="en-US" sz="2700" kern="1200" dirty="0">
              <a:solidFill>
                <a:schemeClr val="bg1">
                  <a:lumMod val="65000"/>
                </a:schemeClr>
              </a:solidFill>
              <a:latin typeface="Cambria" panose="02040503050406030204" pitchFamily="18" charset="0"/>
            </a:rPr>
            <a:t>Data collection details</a:t>
          </a:r>
        </a:p>
      </dsp:txBody>
      <dsp:txXfrm>
        <a:off x="4236941" y="1169448"/>
        <a:ext cx="1714488" cy="1714488"/>
      </dsp:txXfrm>
    </dsp:sp>
    <dsp:sp modelId="{4C55992E-623D-4D7C-826A-09FC07D09763}">
      <dsp:nvSpPr>
        <dsp:cNvPr id="0" name=""/>
        <dsp:cNvSpPr/>
      </dsp:nvSpPr>
      <dsp:spPr>
        <a:xfrm>
          <a:off x="5823997" y="812790"/>
          <a:ext cx="2424652" cy="2424652"/>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33437" tIns="40640" rIns="133437" bIns="40640" numCol="1" spcCol="1270" anchor="ctr" anchorCtr="0">
          <a:noAutofit/>
        </a:bodyPr>
        <a:lstStyle/>
        <a:p>
          <a:pPr marL="0" lvl="0" indent="0" algn="ctr" defTabSz="1422400">
            <a:lnSpc>
              <a:spcPct val="90000"/>
            </a:lnSpc>
            <a:spcBef>
              <a:spcPct val="0"/>
            </a:spcBef>
            <a:spcAft>
              <a:spcPct val="35000"/>
            </a:spcAft>
            <a:buNone/>
          </a:pPr>
          <a:r>
            <a:rPr lang="en-US" sz="3200" b="1" i="1" kern="1200" dirty="0">
              <a:latin typeface="Cambria" panose="02040503050406030204" pitchFamily="18" charset="0"/>
            </a:rPr>
            <a:t>Reports</a:t>
          </a:r>
        </a:p>
      </dsp:txBody>
      <dsp:txXfrm>
        <a:off x="6179079" y="1167872"/>
        <a:ext cx="1714488" cy="17144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30B68-BFF5-4352-AF13-809FFEE0AF9B}">
      <dsp:nvSpPr>
        <dsp:cNvPr id="0" name=""/>
        <dsp:cNvSpPr/>
      </dsp:nvSpPr>
      <dsp:spPr>
        <a:xfrm>
          <a:off x="0" y="786774"/>
          <a:ext cx="8229600" cy="554400"/>
        </a:xfrm>
        <a:prstGeom prst="rect">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3D3D91-1EBC-4B11-A914-146FD3E4844B}">
      <dsp:nvSpPr>
        <dsp:cNvPr id="0" name=""/>
        <dsp:cNvSpPr/>
      </dsp:nvSpPr>
      <dsp:spPr>
        <a:xfrm>
          <a:off x="411480" y="326704"/>
          <a:ext cx="6522748" cy="78478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Division of Assessment and Accountability: </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1"/>
            </a:rPr>
            <a:t>Ra-pas@pa.gov</a:t>
          </a:r>
          <a:endParaRPr lang="en-US" sz="2200" kern="1200" dirty="0">
            <a:latin typeface="Cambria" panose="02040503050406030204" pitchFamily="18" charset="0"/>
          </a:endParaRPr>
        </a:p>
      </dsp:txBody>
      <dsp:txXfrm>
        <a:off x="449790" y="365014"/>
        <a:ext cx="6446128" cy="708169"/>
      </dsp:txXfrm>
    </dsp:sp>
    <dsp:sp modelId="{26BE22F7-B9E5-49A7-A0CE-2EC548F06847}">
      <dsp:nvSpPr>
        <dsp:cNvPr id="0" name=""/>
        <dsp:cNvSpPr/>
      </dsp:nvSpPr>
      <dsp:spPr>
        <a:xfrm>
          <a:off x="0" y="2028136"/>
          <a:ext cx="8229600" cy="554400"/>
        </a:xfrm>
        <a:prstGeom prst="rect">
          <a:avLst/>
        </a:prstGeom>
        <a:solidFill>
          <a:schemeClr val="lt1">
            <a:alpha val="90000"/>
            <a:hueOff val="0"/>
            <a:satOff val="0"/>
            <a:lumOff val="0"/>
            <a:alphaOff val="0"/>
          </a:schemeClr>
        </a:solidFill>
        <a:ln w="25400" cap="flat" cmpd="sng" algn="ctr">
          <a:solidFill>
            <a:schemeClr val="accent3">
              <a:hueOff val="5625132"/>
              <a:satOff val="-8440"/>
              <a:lumOff val="-1373"/>
              <a:alphaOff val="0"/>
            </a:schemeClr>
          </a:solidFill>
          <a:prstDash val="solid"/>
        </a:ln>
        <a:effectLst/>
      </dsp:spPr>
      <dsp:style>
        <a:lnRef idx="2">
          <a:scrgbClr r="0" g="0" b="0"/>
        </a:lnRef>
        <a:fillRef idx="1">
          <a:scrgbClr r="0" g="0" b="0"/>
        </a:fillRef>
        <a:effectRef idx="0">
          <a:scrgbClr r="0" g="0" b="0"/>
        </a:effectRef>
        <a:fontRef idx="minor"/>
      </dsp:style>
    </dsp:sp>
    <dsp:sp modelId="{C1779264-B48B-4E9B-8997-ED30D16FC0C6}">
      <dsp:nvSpPr>
        <dsp:cNvPr id="0" name=""/>
        <dsp:cNvSpPr/>
      </dsp:nvSpPr>
      <dsp:spPr>
        <a:xfrm>
          <a:off x="411480" y="1459974"/>
          <a:ext cx="7052331" cy="892882"/>
        </a:xfrm>
        <a:prstGeom prst="roundRect">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PIMS Application Support Desk</a:t>
          </a:r>
        </a:p>
        <a:p>
          <a:pPr marL="0" lvl="0" indent="0" algn="l" defTabSz="977900">
            <a:lnSpc>
              <a:spcPct val="90000"/>
            </a:lnSpc>
            <a:spcBef>
              <a:spcPct val="0"/>
            </a:spcBef>
            <a:spcAft>
              <a:spcPct val="35000"/>
            </a:spcAft>
            <a:buNone/>
          </a:pPr>
          <a:r>
            <a:rPr lang="en-US" sz="2200" kern="1200" dirty="0">
              <a:latin typeface="Cambria" panose="02040503050406030204" pitchFamily="18" charset="0"/>
            </a:rPr>
            <a:t>800-661-2423</a:t>
          </a:r>
        </a:p>
      </dsp:txBody>
      <dsp:txXfrm>
        <a:off x="455067" y="1503561"/>
        <a:ext cx="6965157" cy="805708"/>
      </dsp:txXfrm>
    </dsp:sp>
    <dsp:sp modelId="{79978C38-2886-4B48-A867-BCE52FB08997}">
      <dsp:nvSpPr>
        <dsp:cNvPr id="0" name=""/>
        <dsp:cNvSpPr/>
      </dsp:nvSpPr>
      <dsp:spPr>
        <a:xfrm>
          <a:off x="0" y="3259095"/>
          <a:ext cx="8229600" cy="554400"/>
        </a:xfrm>
        <a:prstGeom prst="rect">
          <a:avLst/>
        </a:prstGeom>
        <a:solidFill>
          <a:schemeClr val="lt1">
            <a:alpha val="90000"/>
            <a:hueOff val="0"/>
            <a:satOff val="0"/>
            <a:lumOff val="0"/>
            <a:alphaOff val="0"/>
          </a:schemeClr>
        </a:solidFill>
        <a:ln w="25400" cap="flat" cmpd="sng" algn="ctr">
          <a:solidFill>
            <a:schemeClr val="accent6">
              <a:lumMod val="75000"/>
            </a:schemeClr>
          </a:solidFill>
          <a:prstDash val="solid"/>
        </a:ln>
        <a:effectLst/>
      </dsp:spPr>
      <dsp:style>
        <a:lnRef idx="2">
          <a:scrgbClr r="0" g="0" b="0"/>
        </a:lnRef>
        <a:fillRef idx="1">
          <a:scrgbClr r="0" g="0" b="0"/>
        </a:fillRef>
        <a:effectRef idx="0">
          <a:scrgbClr r="0" g="0" b="0"/>
        </a:effectRef>
        <a:fontRef idx="minor"/>
      </dsp:style>
    </dsp:sp>
    <dsp:sp modelId="{5EAE5EA7-B00A-42D2-A804-B47E032B9249}">
      <dsp:nvSpPr>
        <dsp:cNvPr id="0" name=""/>
        <dsp:cNvSpPr/>
      </dsp:nvSpPr>
      <dsp:spPr>
        <a:xfrm>
          <a:off x="413599" y="2725612"/>
          <a:ext cx="7589345" cy="882478"/>
        </a:xfrm>
        <a:prstGeom prst="roundRect">
          <a:avLst/>
        </a:prstGeom>
        <a:solidFill>
          <a:schemeClr val="accent6">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rPr>
            <a:t>Office of Data Quality</a:t>
          </a:r>
        </a:p>
        <a:p>
          <a:pPr marL="0" lvl="0" indent="0" algn="l" defTabSz="977900">
            <a:lnSpc>
              <a:spcPct val="90000"/>
            </a:lnSpc>
            <a:spcBef>
              <a:spcPct val="0"/>
            </a:spcBef>
            <a:spcAft>
              <a:spcPct val="35000"/>
            </a:spcAft>
            <a:buNone/>
          </a:pPr>
          <a:r>
            <a:rPr lang="en-US" sz="2200" kern="1200" dirty="0">
              <a:latin typeface="Cambria" panose="02040503050406030204" pitchFamily="18" charset="0"/>
              <a:hlinkClick xmlns:r="http://schemas.openxmlformats.org/officeDocument/2006/relationships" r:id="rId2"/>
            </a:rPr>
            <a:t>ra-DDQDataCollection@pa.gov</a:t>
          </a:r>
          <a:endParaRPr lang="en-US" sz="2200" kern="1200" dirty="0">
            <a:latin typeface="Cambria" panose="02040503050406030204" pitchFamily="18" charset="0"/>
          </a:endParaRPr>
        </a:p>
      </dsp:txBody>
      <dsp:txXfrm>
        <a:off x="456678" y="2768691"/>
        <a:ext cx="7503187" cy="7963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9CB9D7-593B-47FA-9015-D916689846EA}">
      <dsp:nvSpPr>
        <dsp:cNvPr id="0" name=""/>
        <dsp:cNvSpPr/>
      </dsp:nvSpPr>
      <dsp:spPr>
        <a:xfrm>
          <a:off x="0" y="1346192"/>
          <a:ext cx="1838627" cy="18386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Educating LEA</a:t>
          </a:r>
        </a:p>
      </dsp:txBody>
      <dsp:txXfrm>
        <a:off x="269261" y="1615453"/>
        <a:ext cx="1300105" cy="1300105"/>
      </dsp:txXfrm>
    </dsp:sp>
    <dsp:sp modelId="{5C105626-91A0-448F-BCC8-BA8EA8F92F8F}">
      <dsp:nvSpPr>
        <dsp:cNvPr id="0" name=""/>
        <dsp:cNvSpPr/>
      </dsp:nvSpPr>
      <dsp:spPr>
        <a:xfrm>
          <a:off x="1987924" y="1732312"/>
          <a:ext cx="1066403" cy="1066403"/>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2129276" y="2140105"/>
        <a:ext cx="783699" cy="250817"/>
      </dsp:txXfrm>
    </dsp:sp>
    <dsp:sp modelId="{DC22AC17-EA59-4405-BCD0-026EFFEDC82B}">
      <dsp:nvSpPr>
        <dsp:cNvPr id="0" name=""/>
        <dsp:cNvSpPr/>
      </dsp:nvSpPr>
      <dsp:spPr>
        <a:xfrm>
          <a:off x="3203624" y="1346192"/>
          <a:ext cx="1838627" cy="18386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Keystone-specific  Course</a:t>
          </a:r>
        </a:p>
      </dsp:txBody>
      <dsp:txXfrm>
        <a:off x="3472885" y="1615453"/>
        <a:ext cx="1300105" cy="1300105"/>
      </dsp:txXfrm>
    </dsp:sp>
    <dsp:sp modelId="{C13A7C9F-11F3-4A49-90B0-74E4B9F8C36E}">
      <dsp:nvSpPr>
        <dsp:cNvPr id="0" name=""/>
        <dsp:cNvSpPr/>
      </dsp:nvSpPr>
      <dsp:spPr>
        <a:xfrm>
          <a:off x="5192935" y="1694061"/>
          <a:ext cx="1066403" cy="1066403"/>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kern="1200" dirty="0">
            <a:latin typeface="Cambria" panose="02040503050406030204" pitchFamily="18" charset="0"/>
          </a:endParaRPr>
        </a:p>
      </dsp:txBody>
      <dsp:txXfrm>
        <a:off x="5334287" y="1913740"/>
        <a:ext cx="783699" cy="627045"/>
      </dsp:txXfrm>
    </dsp:sp>
    <dsp:sp modelId="{CFDCCCB0-8A13-44B9-AD8D-9F0C96ED352A}">
      <dsp:nvSpPr>
        <dsp:cNvPr id="0" name=""/>
        <dsp:cNvSpPr/>
      </dsp:nvSpPr>
      <dsp:spPr>
        <a:xfrm>
          <a:off x="6408635" y="1307949"/>
          <a:ext cx="1838627" cy="1838627"/>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b="1" kern="1200" dirty="0">
              <a:latin typeface="Cambria" panose="02040503050406030204" pitchFamily="18" charset="0"/>
            </a:rPr>
            <a:t>Must Submit Data to PIMS</a:t>
          </a:r>
        </a:p>
      </dsp:txBody>
      <dsp:txXfrm>
        <a:off x="6677896" y="1577210"/>
        <a:ext cx="1300105" cy="130010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7CFB8E-EEA2-4821-9795-CDE36874340E}">
      <dsp:nvSpPr>
        <dsp:cNvPr id="0" name=""/>
        <dsp:cNvSpPr/>
      </dsp:nvSpPr>
      <dsp:spPr>
        <a:xfrm>
          <a:off x="0" y="3455979"/>
          <a:ext cx="8202543" cy="113432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Keystone Exams</a:t>
          </a:r>
        </a:p>
      </dsp:txBody>
      <dsp:txXfrm>
        <a:off x="0" y="3455979"/>
        <a:ext cx="8202543" cy="612538"/>
      </dsp:txXfrm>
    </dsp:sp>
    <dsp:sp modelId="{93C131C0-0E40-4DC4-B364-C59DFA5BFA73}">
      <dsp:nvSpPr>
        <dsp:cNvPr id="0" name=""/>
        <dsp:cNvSpPr/>
      </dsp:nvSpPr>
      <dsp:spPr>
        <a:xfrm>
          <a:off x="0" y="4045831"/>
          <a:ext cx="4101271" cy="521791"/>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Cambria" panose="02040503050406030204" pitchFamily="18" charset="0"/>
            </a:rPr>
            <a:t>Three Keystone Exams are one of the Pathways to High School Graduation (Act 158) : Algebra 1, Biology and Literature</a:t>
          </a:r>
        </a:p>
      </dsp:txBody>
      <dsp:txXfrm>
        <a:off x="0" y="4045831"/>
        <a:ext cx="4101271" cy="521791"/>
      </dsp:txXfrm>
    </dsp:sp>
    <dsp:sp modelId="{A1F2EB0D-11B0-4392-BE2E-7FD0372494AD}">
      <dsp:nvSpPr>
        <dsp:cNvPr id="0" name=""/>
        <dsp:cNvSpPr/>
      </dsp:nvSpPr>
      <dsp:spPr>
        <a:xfrm>
          <a:off x="4101271" y="4045831"/>
          <a:ext cx="4101271" cy="521791"/>
        </a:xfrm>
        <a:prstGeom prst="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15240" rIns="85344" bIns="15240" numCol="1" spcCol="1270" anchor="ctr" anchorCtr="0">
          <a:noAutofit/>
        </a:bodyPr>
        <a:lstStyle/>
        <a:p>
          <a:pPr marL="0" lvl="0" indent="0" algn="ctr" defTabSz="533400">
            <a:lnSpc>
              <a:spcPct val="90000"/>
            </a:lnSpc>
            <a:spcBef>
              <a:spcPct val="0"/>
            </a:spcBef>
            <a:spcAft>
              <a:spcPct val="35000"/>
            </a:spcAft>
            <a:buNone/>
          </a:pPr>
          <a:r>
            <a:rPr lang="en-US" sz="1200" b="1" kern="1200" dirty="0">
              <a:latin typeface="Cambria" panose="02040503050406030204" pitchFamily="18" charset="0"/>
            </a:rPr>
            <a:t>Projected to be a part of the graduation requirement with the graduating class of 2022</a:t>
          </a:r>
        </a:p>
      </dsp:txBody>
      <dsp:txXfrm>
        <a:off x="4101271" y="4045831"/>
        <a:ext cx="4101271" cy="521791"/>
      </dsp:txXfrm>
    </dsp:sp>
    <dsp:sp modelId="{6A0FFC32-C007-4AA7-9BE0-A3870062C1EB}">
      <dsp:nvSpPr>
        <dsp:cNvPr id="0" name=""/>
        <dsp:cNvSpPr/>
      </dsp:nvSpPr>
      <dsp:spPr>
        <a:xfrm rot="10800000">
          <a:off x="0" y="1728395"/>
          <a:ext cx="8202543" cy="1744599"/>
        </a:xfrm>
        <a:prstGeom prst="upArrowCallou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Pennsylvania’s compliance uses the Keystone Exams (and PASA Grade 11)</a:t>
          </a:r>
        </a:p>
      </dsp:txBody>
      <dsp:txXfrm rot="-10800000">
        <a:off x="0" y="1728395"/>
        <a:ext cx="8202543" cy="612354"/>
      </dsp:txXfrm>
    </dsp:sp>
    <dsp:sp modelId="{20D79931-FA36-497E-9375-A1A72A144F8C}">
      <dsp:nvSpPr>
        <dsp:cNvPr id="0" name=""/>
        <dsp:cNvSpPr/>
      </dsp:nvSpPr>
      <dsp:spPr>
        <a:xfrm>
          <a:off x="0" y="2340749"/>
          <a:ext cx="4101271" cy="521635"/>
        </a:xfrm>
        <a:prstGeom prst="rect">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The LEA identifies Keystone courses</a:t>
          </a:r>
        </a:p>
      </dsp:txBody>
      <dsp:txXfrm>
        <a:off x="0" y="2340749"/>
        <a:ext cx="4101271" cy="521635"/>
      </dsp:txXfrm>
    </dsp:sp>
    <dsp:sp modelId="{49B17389-E368-4C9B-945C-A80258C66551}">
      <dsp:nvSpPr>
        <dsp:cNvPr id="0" name=""/>
        <dsp:cNvSpPr/>
      </dsp:nvSpPr>
      <dsp:spPr>
        <a:xfrm>
          <a:off x="4101271" y="2340749"/>
          <a:ext cx="4101271" cy="521635"/>
        </a:xfrm>
        <a:prstGeom prst="rect">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Students must test if enrolled in a Keystone Course. </a:t>
          </a:r>
        </a:p>
      </dsp:txBody>
      <dsp:txXfrm>
        <a:off x="4101271" y="2340749"/>
        <a:ext cx="4101271" cy="521635"/>
      </dsp:txXfrm>
    </dsp:sp>
    <dsp:sp modelId="{CA6DD6BF-19DC-4D53-85FB-199107B02D42}">
      <dsp:nvSpPr>
        <dsp:cNvPr id="0" name=""/>
        <dsp:cNvSpPr/>
      </dsp:nvSpPr>
      <dsp:spPr>
        <a:xfrm rot="10800000">
          <a:off x="0" y="811"/>
          <a:ext cx="8202543" cy="1744599"/>
        </a:xfrm>
        <a:prstGeom prst="upArrowCallou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Federal Requirement</a:t>
          </a:r>
        </a:p>
      </dsp:txBody>
      <dsp:txXfrm rot="-10800000">
        <a:off x="0" y="811"/>
        <a:ext cx="8202543" cy="612354"/>
      </dsp:txXfrm>
    </dsp:sp>
    <dsp:sp modelId="{6D8147EE-5623-42AD-BCC0-D5D56FDA536A}">
      <dsp:nvSpPr>
        <dsp:cNvPr id="0" name=""/>
        <dsp:cNvSpPr/>
      </dsp:nvSpPr>
      <dsp:spPr>
        <a:xfrm>
          <a:off x="0" y="613165"/>
          <a:ext cx="4101271" cy="521635"/>
        </a:xfrm>
        <a:prstGeom prst="rect">
          <a:avLst/>
        </a:prstGeom>
        <a:solidFill>
          <a:schemeClr val="accent6">
            <a:tint val="40000"/>
            <a:alpha val="90000"/>
            <a:hueOff val="0"/>
            <a:satOff val="0"/>
            <a:lumOff val="0"/>
            <a:alphaOff val="0"/>
          </a:schemeClr>
        </a:solidFill>
        <a:ln w="25400" cap="flat" cmpd="sng" algn="ctr">
          <a:solidFill>
            <a:schemeClr val="accent6">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Students must test once in high school in </a:t>
          </a:r>
        </a:p>
        <a:p>
          <a:pPr marL="0" lvl="0" indent="0" algn="ctr" defTabSz="622300">
            <a:lnSpc>
              <a:spcPct val="90000"/>
            </a:lnSpc>
            <a:spcBef>
              <a:spcPct val="0"/>
            </a:spcBef>
            <a:spcAft>
              <a:spcPct val="35000"/>
            </a:spcAft>
            <a:buNone/>
          </a:pPr>
          <a:r>
            <a:rPr lang="en-US" sz="1400" b="1" i="1" kern="1200">
              <a:latin typeface="Cambria" panose="02040503050406030204" pitchFamily="18" charset="0"/>
            </a:rPr>
            <a:t>all </a:t>
          </a:r>
          <a:r>
            <a:rPr lang="en-US" sz="1400" b="1" i="1" kern="1200" dirty="0">
              <a:latin typeface="Cambria" panose="02040503050406030204" pitchFamily="18" charset="0"/>
            </a:rPr>
            <a:t>three Keystone Exams </a:t>
          </a:r>
        </a:p>
      </dsp:txBody>
      <dsp:txXfrm>
        <a:off x="0" y="613165"/>
        <a:ext cx="4101271" cy="521635"/>
      </dsp:txXfrm>
    </dsp:sp>
    <dsp:sp modelId="{02C9EC56-89B1-4E12-AEC1-8A0A4AA38F24}">
      <dsp:nvSpPr>
        <dsp:cNvPr id="0" name=""/>
        <dsp:cNvSpPr/>
      </dsp:nvSpPr>
      <dsp:spPr>
        <a:xfrm>
          <a:off x="4101271" y="613165"/>
          <a:ext cx="4101271" cy="521635"/>
        </a:xfrm>
        <a:prstGeom prst="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17780" rIns="99568"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Cambria" panose="02040503050406030204" pitchFamily="18" charset="0"/>
            </a:rPr>
            <a:t>Grade 11 is the Accountability year</a:t>
          </a:r>
        </a:p>
      </dsp:txBody>
      <dsp:txXfrm>
        <a:off x="4101271" y="613165"/>
        <a:ext cx="4101271" cy="52163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3BCA32-B0B9-4FCC-BE95-9E3D6A570774}">
      <dsp:nvSpPr>
        <dsp:cNvPr id="0" name=""/>
        <dsp:cNvSpPr/>
      </dsp:nvSpPr>
      <dsp:spPr>
        <a:xfrm rot="5400000">
          <a:off x="4154420" y="-1263654"/>
          <a:ext cx="2599925" cy="5129849"/>
        </a:xfrm>
        <a:prstGeom prst="round2SameRect">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Ensure SIS can deliver data required for the internal snapshot</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Utilize PIMS Sandbox for testing</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Start data submission early</a:t>
          </a:r>
        </a:p>
        <a:p>
          <a:pPr marL="228600" lvl="1" indent="-228600" algn="l" defTabSz="977900">
            <a:lnSpc>
              <a:spcPct val="90000"/>
            </a:lnSpc>
            <a:spcBef>
              <a:spcPct val="0"/>
            </a:spcBef>
            <a:spcAft>
              <a:spcPct val="15000"/>
            </a:spcAft>
            <a:buChar char="•"/>
          </a:pPr>
          <a:r>
            <a:rPr lang="en-US" sz="2200" kern="1200" dirty="0">
              <a:latin typeface="Cambria" panose="02040503050406030204" pitchFamily="18" charset="0"/>
            </a:rPr>
            <a:t>Upload data into PIMS production by the deadline in order for it to be included in the snapshot</a:t>
          </a:r>
        </a:p>
      </dsp:txBody>
      <dsp:txXfrm rot="-5400000">
        <a:off x="2889458" y="128226"/>
        <a:ext cx="5002931" cy="2346089"/>
      </dsp:txXfrm>
    </dsp:sp>
    <dsp:sp modelId="{B5D300C3-6496-4BD1-914A-BA7E74688A4C}">
      <dsp:nvSpPr>
        <dsp:cNvPr id="0" name=""/>
        <dsp:cNvSpPr/>
      </dsp:nvSpPr>
      <dsp:spPr>
        <a:xfrm>
          <a:off x="3917" y="4821"/>
          <a:ext cx="2885540" cy="2592897"/>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Cambria" panose="02040503050406030204" pitchFamily="18" charset="0"/>
            </a:rPr>
            <a:t>Suggestions for LEAs</a:t>
          </a:r>
        </a:p>
      </dsp:txBody>
      <dsp:txXfrm>
        <a:off x="130492" y="131396"/>
        <a:ext cx="2632390" cy="2339747"/>
      </dsp:txXfrm>
    </dsp:sp>
    <dsp:sp modelId="{F269C7FA-A1EF-4C7B-9F6B-598ADB79C3D1}">
      <dsp:nvSpPr>
        <dsp:cNvPr id="0" name=""/>
        <dsp:cNvSpPr/>
      </dsp:nvSpPr>
      <dsp:spPr>
        <a:xfrm rot="5400000">
          <a:off x="4576624" y="998777"/>
          <a:ext cx="1755516" cy="5129849"/>
        </a:xfrm>
        <a:prstGeom prst="round2SameRect">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33450">
            <a:lnSpc>
              <a:spcPct val="90000"/>
            </a:lnSpc>
            <a:spcBef>
              <a:spcPct val="0"/>
            </a:spcBef>
            <a:spcAft>
              <a:spcPct val="15000"/>
            </a:spcAft>
            <a:buChar char="•"/>
          </a:pPr>
          <a:r>
            <a:rPr lang="en-US" sz="2100" kern="1200" dirty="0">
              <a:solidFill>
                <a:prstClr val="black">
                  <a:hueOff val="0"/>
                  <a:satOff val="0"/>
                  <a:lumOff val="0"/>
                  <a:alphaOff val="0"/>
                </a:prstClr>
              </a:solidFill>
              <a:latin typeface="Cambria" panose="02040503050406030204" pitchFamily="18" charset="0"/>
              <a:ea typeface="+mn-ea"/>
              <a:cs typeface="+mn-cs"/>
            </a:rPr>
            <a:t>All internal snapshot due dates are posted on the Elementary-Secondary Data Collection Calendar on the PIMS website</a:t>
          </a:r>
        </a:p>
        <a:p>
          <a:pPr marL="228600" lvl="1" indent="-228600" algn="l" defTabSz="933450">
            <a:lnSpc>
              <a:spcPct val="90000"/>
            </a:lnSpc>
            <a:spcBef>
              <a:spcPct val="0"/>
            </a:spcBef>
            <a:spcAft>
              <a:spcPct val="15000"/>
            </a:spcAft>
            <a:buChar char="•"/>
          </a:pPr>
          <a:r>
            <a:rPr lang="en-US" sz="2100" kern="1200" dirty="0">
              <a:latin typeface="Cambria" panose="02040503050406030204" pitchFamily="18" charset="0"/>
            </a:rPr>
            <a:t>There will be no extensions.</a:t>
          </a:r>
        </a:p>
      </dsp:txBody>
      <dsp:txXfrm rot="-5400000">
        <a:off x="2889458" y="2771641"/>
        <a:ext cx="5044152" cy="1584122"/>
      </dsp:txXfrm>
    </dsp:sp>
    <dsp:sp modelId="{8DA7BD95-C1B1-434E-9077-A93964ABB91D}">
      <dsp:nvSpPr>
        <dsp:cNvPr id="0" name=""/>
        <dsp:cNvSpPr/>
      </dsp:nvSpPr>
      <dsp:spPr>
        <a:xfrm>
          <a:off x="3917" y="2716582"/>
          <a:ext cx="2885540" cy="169423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64770" rIns="129540" bIns="64770" numCol="1" spcCol="1270" anchor="ctr" anchorCtr="0">
          <a:noAutofit/>
        </a:bodyPr>
        <a:lstStyle/>
        <a:p>
          <a:pPr marL="0" lvl="0" indent="0" algn="ctr" defTabSz="1511300">
            <a:lnSpc>
              <a:spcPct val="90000"/>
            </a:lnSpc>
            <a:spcBef>
              <a:spcPct val="0"/>
            </a:spcBef>
            <a:spcAft>
              <a:spcPct val="35000"/>
            </a:spcAft>
            <a:buNone/>
          </a:pPr>
          <a:r>
            <a:rPr lang="en-US" sz="3400" kern="1200" dirty="0">
              <a:latin typeface="Cambria" panose="02040503050406030204" pitchFamily="18" charset="0"/>
            </a:rPr>
            <a:t>Internal Snapshot due date</a:t>
          </a:r>
        </a:p>
      </dsp:txBody>
      <dsp:txXfrm>
        <a:off x="86623" y="2799288"/>
        <a:ext cx="2720128" cy="152882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A02497-A841-4052-807D-E5B8D47A58E7}">
      <dsp:nvSpPr>
        <dsp:cNvPr id="0" name=""/>
        <dsp:cNvSpPr/>
      </dsp:nvSpPr>
      <dsp:spPr>
        <a:xfrm>
          <a:off x="236" y="889745"/>
          <a:ext cx="2332015" cy="2332015"/>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Timeline and process</a:t>
          </a:r>
        </a:p>
      </dsp:txBody>
      <dsp:txXfrm>
        <a:off x="341752" y="1231261"/>
        <a:ext cx="1648983" cy="1648983"/>
      </dsp:txXfrm>
    </dsp:sp>
    <dsp:sp modelId="{E0519EEE-2B4D-43DF-8793-135C2BEA6AD9}">
      <dsp:nvSpPr>
        <dsp:cNvPr id="0" name=""/>
        <dsp:cNvSpPr/>
      </dsp:nvSpPr>
      <dsp:spPr>
        <a:xfrm>
          <a:off x="1865849" y="831246"/>
          <a:ext cx="2651338" cy="2449013"/>
        </a:xfrm>
        <a:prstGeom prst="ellipse">
          <a:avLst/>
        </a:prstGeom>
        <a:solidFill>
          <a:schemeClr val="accent2">
            <a:alpha val="50000"/>
            <a:hueOff val="1560506"/>
            <a:satOff val="-1946"/>
            <a:lumOff val="45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tx1"/>
              </a:solidFill>
              <a:latin typeface="Cambria" panose="02040503050406030204" pitchFamily="18" charset="0"/>
            </a:rPr>
            <a:t>Data collection details</a:t>
          </a:r>
          <a:endParaRPr lang="en-US" sz="2800" b="1" i="1" kern="1200" dirty="0">
            <a:solidFill>
              <a:schemeClr val="tx1"/>
            </a:solidFill>
            <a:latin typeface="Cambria" panose="02040503050406030204" pitchFamily="18" charset="0"/>
          </a:endParaRPr>
        </a:p>
      </dsp:txBody>
      <dsp:txXfrm>
        <a:off x="2254128" y="1189896"/>
        <a:ext cx="1874780" cy="1731713"/>
      </dsp:txXfrm>
    </dsp:sp>
    <dsp:sp modelId="{9D51573B-0B28-42AD-910A-A7B46A813C8C}">
      <dsp:nvSpPr>
        <dsp:cNvPr id="0" name=""/>
        <dsp:cNvSpPr/>
      </dsp:nvSpPr>
      <dsp:spPr>
        <a:xfrm>
          <a:off x="4050784" y="889745"/>
          <a:ext cx="2332015" cy="2332015"/>
        </a:xfrm>
        <a:prstGeom prst="ellipse">
          <a:avLst/>
        </a:prstGeom>
        <a:solidFill>
          <a:schemeClr val="accent2">
            <a:alpha val="50000"/>
            <a:hueOff val="3121013"/>
            <a:satOff val="-3893"/>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Business Rules</a:t>
          </a:r>
        </a:p>
      </dsp:txBody>
      <dsp:txXfrm>
        <a:off x="4392300" y="1231261"/>
        <a:ext cx="1648983" cy="1648983"/>
      </dsp:txXfrm>
    </dsp:sp>
    <dsp:sp modelId="{4C55992E-623D-4D7C-826A-09FC07D09763}">
      <dsp:nvSpPr>
        <dsp:cNvPr id="0" name=""/>
        <dsp:cNvSpPr/>
      </dsp:nvSpPr>
      <dsp:spPr>
        <a:xfrm>
          <a:off x="5916397" y="889745"/>
          <a:ext cx="2332015" cy="2332015"/>
        </a:xfrm>
        <a:prstGeom prst="ellipse">
          <a:avLst/>
        </a:prstGeom>
        <a:solidFill>
          <a:schemeClr val="accent2">
            <a:alpha val="50000"/>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28339" tIns="35560" rIns="128339"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lumMod val="65000"/>
                </a:schemeClr>
              </a:solidFill>
              <a:latin typeface="Cambria" panose="02040503050406030204" pitchFamily="18" charset="0"/>
            </a:rPr>
            <a:t>Reports</a:t>
          </a:r>
        </a:p>
      </dsp:txBody>
      <dsp:txXfrm>
        <a:off x="6257913" y="1231261"/>
        <a:ext cx="1648983" cy="16489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1C657-ABB7-4D91-892B-C277D8F03B46}">
      <dsp:nvSpPr>
        <dsp:cNvPr id="0" name=""/>
        <dsp:cNvSpPr/>
      </dsp:nvSpPr>
      <dsp:spPr>
        <a:xfrm>
          <a:off x="3232697" y="1577750"/>
          <a:ext cx="1800439" cy="206361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Collection Window 6:</a:t>
          </a:r>
        </a:p>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Open all year</a:t>
          </a:r>
        </a:p>
      </dsp:txBody>
      <dsp:txXfrm>
        <a:off x="3320587" y="1665640"/>
        <a:ext cx="1624659" cy="1887830"/>
      </dsp:txXfrm>
    </dsp:sp>
    <dsp:sp modelId="{51F0C0DF-0C4D-457E-A3CC-8E6B0D4B70E6}">
      <dsp:nvSpPr>
        <dsp:cNvPr id="0" name=""/>
        <dsp:cNvSpPr/>
      </dsp:nvSpPr>
      <dsp:spPr>
        <a:xfrm rot="16199994">
          <a:off x="3917049" y="1361884"/>
          <a:ext cx="431731" cy="0"/>
        </a:xfrm>
        <a:custGeom>
          <a:avLst/>
          <a:gdLst/>
          <a:ahLst/>
          <a:cxnLst/>
          <a:rect l="0" t="0" r="0" b="0"/>
          <a:pathLst>
            <a:path>
              <a:moveTo>
                <a:pt x="0" y="0"/>
              </a:moveTo>
              <a:lnTo>
                <a:pt x="43173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992AE2-B85B-451B-83B6-C437FB021094}">
      <dsp:nvSpPr>
        <dsp:cNvPr id="0" name=""/>
        <dsp:cNvSpPr/>
      </dsp:nvSpPr>
      <dsp:spPr>
        <a:xfrm>
          <a:off x="3258131" y="105662"/>
          <a:ext cx="1749565" cy="1040355"/>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Upload data</a:t>
          </a:r>
        </a:p>
      </dsp:txBody>
      <dsp:txXfrm>
        <a:off x="3308917" y="156448"/>
        <a:ext cx="1647993" cy="938783"/>
      </dsp:txXfrm>
    </dsp:sp>
    <dsp:sp modelId="{EB750DC5-5B24-43D5-8577-C43C19818E9A}">
      <dsp:nvSpPr>
        <dsp:cNvPr id="0" name=""/>
        <dsp:cNvSpPr/>
      </dsp:nvSpPr>
      <dsp:spPr>
        <a:xfrm rot="1775857">
          <a:off x="5010832" y="3205327"/>
          <a:ext cx="341871" cy="0"/>
        </a:xfrm>
        <a:custGeom>
          <a:avLst/>
          <a:gdLst/>
          <a:ahLst/>
          <a:cxnLst/>
          <a:rect l="0" t="0" r="0" b="0"/>
          <a:pathLst>
            <a:path>
              <a:moveTo>
                <a:pt x="0" y="0"/>
              </a:moveTo>
              <a:lnTo>
                <a:pt x="341871"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B93A8E-758F-4689-A91B-43CD7B70DE73}">
      <dsp:nvSpPr>
        <dsp:cNvPr id="0" name=""/>
        <dsp:cNvSpPr/>
      </dsp:nvSpPr>
      <dsp:spPr>
        <a:xfrm>
          <a:off x="5330399" y="3266473"/>
          <a:ext cx="1749565" cy="1040355"/>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Delete data</a:t>
          </a:r>
        </a:p>
      </dsp:txBody>
      <dsp:txXfrm>
        <a:off x="5381185" y="3317259"/>
        <a:ext cx="1647993" cy="938783"/>
      </dsp:txXfrm>
    </dsp:sp>
    <dsp:sp modelId="{1A127F5F-1ED1-40F2-B4DF-1110A957365B}">
      <dsp:nvSpPr>
        <dsp:cNvPr id="0" name=""/>
        <dsp:cNvSpPr/>
      </dsp:nvSpPr>
      <dsp:spPr>
        <a:xfrm rot="9037543">
          <a:off x="2893167" y="3205263"/>
          <a:ext cx="362855" cy="0"/>
        </a:xfrm>
        <a:custGeom>
          <a:avLst/>
          <a:gdLst/>
          <a:ahLst/>
          <a:cxnLst/>
          <a:rect l="0" t="0" r="0" b="0"/>
          <a:pathLst>
            <a:path>
              <a:moveTo>
                <a:pt x="0" y="0"/>
              </a:moveTo>
              <a:lnTo>
                <a:pt x="362855"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A0E4970-5FEF-40C0-85E4-A94FDC0BB583}">
      <dsp:nvSpPr>
        <dsp:cNvPr id="0" name=""/>
        <dsp:cNvSpPr/>
      </dsp:nvSpPr>
      <dsp:spPr>
        <a:xfrm>
          <a:off x="1166927" y="3266476"/>
          <a:ext cx="1749565" cy="1040355"/>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Update data</a:t>
          </a:r>
        </a:p>
      </dsp:txBody>
      <dsp:txXfrm>
        <a:off x="1217713" y="3317262"/>
        <a:ext cx="1647993" cy="93878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A08792-7D07-4D36-BB3E-E5A27D3EEE39}">
      <dsp:nvSpPr>
        <dsp:cNvPr id="0" name=""/>
        <dsp:cNvSpPr/>
      </dsp:nvSpPr>
      <dsp:spPr>
        <a:xfrm>
          <a:off x="0"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C19A9C82-F731-4415-B685-9ACD385258D5}">
      <dsp:nvSpPr>
        <dsp:cNvPr id="0" name=""/>
        <dsp:cNvSpPr/>
      </dsp:nvSpPr>
      <dsp:spPr>
        <a:xfrm>
          <a:off x="629784" y="727603"/>
          <a:ext cx="1794466" cy="2262589"/>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sends a reminder to LEAs informing them of the upcoming internal snapshot due date</a:t>
          </a:r>
        </a:p>
      </dsp:txBody>
      <dsp:txXfrm>
        <a:off x="682342" y="780161"/>
        <a:ext cx="1689350" cy="2157473"/>
      </dsp:txXfrm>
    </dsp:sp>
    <dsp:sp modelId="{1B08CE53-6914-4BF0-8DA2-F5EF8F37F4A9}">
      <dsp:nvSpPr>
        <dsp:cNvPr id="0" name=""/>
        <dsp:cNvSpPr/>
      </dsp:nvSpPr>
      <dsp:spPr>
        <a:xfrm>
          <a:off x="2432099"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22A86030-A058-4CA9-8659-0AB3B975CBA8}">
      <dsp:nvSpPr>
        <dsp:cNvPr id="0" name=""/>
        <dsp:cNvSpPr/>
      </dsp:nvSpPr>
      <dsp:spPr>
        <a:xfrm>
          <a:off x="3015125" y="0"/>
          <a:ext cx="1914687" cy="3626371"/>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upload templates and ensure that data passes the DQE checks</a:t>
          </a:r>
        </a:p>
        <a:p>
          <a:pPr marL="0" lvl="0" indent="0" algn="l" defTabSz="800100">
            <a:lnSpc>
              <a:spcPct val="90000"/>
            </a:lnSpc>
            <a:spcBef>
              <a:spcPct val="0"/>
            </a:spcBef>
            <a:spcAft>
              <a:spcPct val="35000"/>
            </a:spcAft>
            <a:buNone/>
          </a:pPr>
          <a:endParaRPr lang="en-US" sz="500" kern="1200" dirty="0">
            <a:solidFill>
              <a:sysClr val="windowText" lastClr="000000">
                <a:hueOff val="0"/>
                <a:satOff val="0"/>
                <a:lumOff val="0"/>
                <a:alphaOff val="0"/>
              </a:sysClr>
            </a:solidFill>
            <a:latin typeface="Calibri"/>
            <a:ea typeface="+mn-ea"/>
            <a:cs typeface="+mn-cs"/>
          </a:endParaRPr>
        </a:p>
        <a:p>
          <a:pPr marL="0" lvl="0" indent="0" algn="l"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LEAs use pre-snapshot reports to ensure data accuracy.</a:t>
          </a:r>
        </a:p>
      </dsp:txBody>
      <dsp:txXfrm>
        <a:off x="3071204" y="56079"/>
        <a:ext cx="1802529" cy="3514213"/>
      </dsp:txXfrm>
    </dsp:sp>
    <dsp:sp modelId="{D65EB81B-422F-465B-A3EA-1B86F310C1C6}">
      <dsp:nvSpPr>
        <dsp:cNvPr id="0" name=""/>
        <dsp:cNvSpPr/>
      </dsp:nvSpPr>
      <dsp:spPr>
        <a:xfrm>
          <a:off x="4922193" y="1201848"/>
          <a:ext cx="2237998" cy="951125"/>
        </a:xfrm>
        <a:prstGeom prst="chevron">
          <a:avLst>
            <a:gd name="adj" fmla="val 4000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sp>
    <dsp:sp modelId="{76FAF917-EE0E-4458-B589-A1682D8015C2}">
      <dsp:nvSpPr>
        <dsp:cNvPr id="0" name=""/>
        <dsp:cNvSpPr/>
      </dsp:nvSpPr>
      <dsp:spPr>
        <a:xfrm>
          <a:off x="5602365" y="1037596"/>
          <a:ext cx="1588135" cy="1642603"/>
        </a:xfrm>
        <a:prstGeom prst="roundRect">
          <a:avLst>
            <a:gd name="adj" fmla="val 10000"/>
          </a:avLst>
        </a:prstGeom>
        <a:solidFill>
          <a:sysClr val="window" lastClr="FFFFFF">
            <a:alpha val="90000"/>
            <a:hueOff val="0"/>
            <a:satOff val="0"/>
            <a:lumOff val="0"/>
            <a:alphaOff val="0"/>
          </a:sysClr>
        </a:solidFill>
        <a:ln w="25400" cap="flat" cmpd="sng" algn="ctr">
          <a:solidFill>
            <a:srgbClr val="4F81BD">
              <a:hueOff val="0"/>
              <a:satOff val="0"/>
              <a:lumOff val="0"/>
              <a:alphaOff val="0"/>
            </a:srgb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US" sz="1800" kern="1200" dirty="0">
              <a:solidFill>
                <a:sysClr val="windowText" lastClr="000000">
                  <a:hueOff val="0"/>
                  <a:satOff val="0"/>
                  <a:lumOff val="0"/>
                  <a:alphaOff val="0"/>
                </a:sysClr>
              </a:solidFill>
              <a:latin typeface="Calibri"/>
              <a:ea typeface="+mn-ea"/>
              <a:cs typeface="+mn-cs"/>
            </a:rPr>
            <a:t>PDE generates internal snapshot</a:t>
          </a:r>
        </a:p>
      </dsp:txBody>
      <dsp:txXfrm>
        <a:off x="5648880" y="1084111"/>
        <a:ext cx="1495105" cy="154957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B038E-2D4E-48DF-B3A5-1C7DF71A9B8A}">
      <dsp:nvSpPr>
        <dsp:cNvPr id="0" name=""/>
        <dsp:cNvSpPr/>
      </dsp:nvSpPr>
      <dsp:spPr>
        <a:xfrm>
          <a:off x="1206804" y="262252"/>
          <a:ext cx="4410133" cy="1531581"/>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F83C5A-FB20-4BDB-ACC6-CFEE75A5A0CD}">
      <dsp:nvSpPr>
        <dsp:cNvPr id="0" name=""/>
        <dsp:cNvSpPr/>
      </dsp:nvSpPr>
      <dsp:spPr>
        <a:xfrm>
          <a:off x="2991369" y="4126104"/>
          <a:ext cx="854677" cy="546993"/>
        </a:xfrm>
        <a:prstGeom prst="downArrow">
          <a:avLst/>
        </a:prstGeom>
        <a:solidFill>
          <a:schemeClr val="accent2">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9282DB-2386-4324-B5B3-363C525A1A77}">
      <dsp:nvSpPr>
        <dsp:cNvPr id="0" name=""/>
        <dsp:cNvSpPr/>
      </dsp:nvSpPr>
      <dsp:spPr>
        <a:xfrm>
          <a:off x="1021523" y="4202305"/>
          <a:ext cx="4794369" cy="1225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9136" tIns="199136" rIns="199136" bIns="199136" numCol="1" spcCol="1270" anchor="ctr" anchorCtr="0">
          <a:noAutofit/>
        </a:bodyPr>
        <a:lstStyle/>
        <a:p>
          <a:pPr marL="0" lvl="0" indent="0" algn="ctr" defTabSz="1244600">
            <a:lnSpc>
              <a:spcPct val="90000"/>
            </a:lnSpc>
            <a:spcBef>
              <a:spcPct val="0"/>
            </a:spcBef>
            <a:spcAft>
              <a:spcPct val="35000"/>
            </a:spcAft>
            <a:buNone/>
          </a:pPr>
          <a:r>
            <a:rPr lang="en-US" sz="2800" b="1" kern="1200" dirty="0">
              <a:latin typeface="Cambria" panose="02040503050406030204" pitchFamily="18" charset="0"/>
            </a:rPr>
            <a:t>No changes can be made</a:t>
          </a:r>
        </a:p>
      </dsp:txBody>
      <dsp:txXfrm>
        <a:off x="1021523" y="4202305"/>
        <a:ext cx="4794369" cy="1225801"/>
      </dsp:txXfrm>
    </dsp:sp>
    <dsp:sp modelId="{ACD532F1-B87F-40B8-8DE7-928BD1228FAA}">
      <dsp:nvSpPr>
        <dsp:cNvPr id="0" name=""/>
        <dsp:cNvSpPr/>
      </dsp:nvSpPr>
      <dsp:spPr>
        <a:xfrm>
          <a:off x="2680443" y="1761979"/>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ambria" panose="02040503050406030204" pitchFamily="18" charset="0"/>
            </a:rPr>
            <a:t>No uploads</a:t>
          </a:r>
        </a:p>
      </dsp:txBody>
      <dsp:txXfrm>
        <a:off x="2943738" y="2031251"/>
        <a:ext cx="1271298" cy="1300158"/>
      </dsp:txXfrm>
    </dsp:sp>
    <dsp:sp modelId="{61354625-43D9-4422-98A5-BA73F1ED8AED}">
      <dsp:nvSpPr>
        <dsp:cNvPr id="0" name=""/>
        <dsp:cNvSpPr/>
      </dsp:nvSpPr>
      <dsp:spPr>
        <a:xfrm>
          <a:off x="1579619" y="607823"/>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No Corrections</a:t>
          </a:r>
        </a:p>
      </dsp:txBody>
      <dsp:txXfrm>
        <a:off x="1842914" y="877095"/>
        <a:ext cx="1271298" cy="1300158"/>
      </dsp:txXfrm>
    </dsp:sp>
    <dsp:sp modelId="{F47E98AB-4334-4CDD-BA83-A56E7E90E394}">
      <dsp:nvSpPr>
        <dsp:cNvPr id="0" name=""/>
        <dsp:cNvSpPr/>
      </dsp:nvSpPr>
      <dsp:spPr>
        <a:xfrm>
          <a:off x="3152225" y="235868"/>
          <a:ext cx="1797888" cy="1838702"/>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US" sz="1800" b="1" kern="1200" dirty="0">
              <a:latin typeface="Cambria" panose="02040503050406030204" pitchFamily="18" charset="0"/>
            </a:rPr>
            <a:t>No extensions</a:t>
          </a:r>
        </a:p>
      </dsp:txBody>
      <dsp:txXfrm>
        <a:off x="3415520" y="505140"/>
        <a:ext cx="1271298" cy="1300158"/>
      </dsp:txXfrm>
    </dsp:sp>
    <dsp:sp modelId="{C72CD224-18B2-44FC-AB14-2698EBB56FAA}">
      <dsp:nvSpPr>
        <dsp:cNvPr id="0" name=""/>
        <dsp:cNvSpPr/>
      </dsp:nvSpPr>
      <dsp:spPr>
        <a:xfrm>
          <a:off x="955542" y="220949"/>
          <a:ext cx="4786191" cy="3828953"/>
        </a:xfrm>
        <a:prstGeom prst="funnel">
          <a:avLst/>
        </a:prstGeom>
        <a:solidFill>
          <a:schemeClr val="accent2">
            <a:alpha val="40000"/>
            <a:tint val="40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F55CAA-DD50-4475-B6AC-1BEAA74EEF1A}">
      <dsp:nvSpPr>
        <dsp:cNvPr id="0" name=""/>
        <dsp:cNvSpPr/>
      </dsp:nvSpPr>
      <dsp:spPr>
        <a:xfrm>
          <a:off x="2842140" y="1835022"/>
          <a:ext cx="2621518" cy="262151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First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Last Name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Birthdate</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PAsecureID</a:t>
          </a:r>
        </a:p>
        <a:p>
          <a:pPr marL="0" lvl="0" indent="0" algn="ctr" defTabSz="889000">
            <a:lnSpc>
              <a:spcPct val="90000"/>
            </a:lnSpc>
            <a:spcBef>
              <a:spcPct val="0"/>
            </a:spcBef>
            <a:spcAft>
              <a:spcPct val="35000"/>
            </a:spcAft>
            <a:buNone/>
          </a:pPr>
          <a:r>
            <a:rPr lang="en-US" sz="2000" kern="1200" dirty="0">
              <a:latin typeface="Cambria" panose="02040503050406030204" pitchFamily="18" charset="0"/>
            </a:rPr>
            <a:t>Grade</a:t>
          </a:r>
        </a:p>
      </dsp:txBody>
      <dsp:txXfrm>
        <a:off x="3226052" y="2218934"/>
        <a:ext cx="1853694" cy="1853694"/>
      </dsp:txXfrm>
    </dsp:sp>
    <dsp:sp modelId="{2FF6BA2B-F94A-452B-90E3-79849BBE6B56}">
      <dsp:nvSpPr>
        <dsp:cNvPr id="0" name=""/>
        <dsp:cNvSpPr/>
      </dsp:nvSpPr>
      <dsp:spPr>
        <a:xfrm rot="12900000">
          <a:off x="1056799" y="1343968"/>
          <a:ext cx="2112704" cy="747132"/>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65CE081-9C18-42B1-B809-4C515DAB52A4}">
      <dsp:nvSpPr>
        <dsp:cNvPr id="0" name=""/>
        <dsp:cNvSpPr/>
      </dsp:nvSpPr>
      <dsp:spPr>
        <a:xfrm>
          <a:off x="2617" y="115459"/>
          <a:ext cx="2490442" cy="1992353"/>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Student Demographics</a:t>
          </a:r>
        </a:p>
      </dsp:txBody>
      <dsp:txXfrm>
        <a:off x="60971" y="173813"/>
        <a:ext cx="2373734" cy="1875645"/>
      </dsp:txXfrm>
    </dsp:sp>
    <dsp:sp modelId="{9BA1C319-097E-4B0C-BD04-CD8BA4625B3E}">
      <dsp:nvSpPr>
        <dsp:cNvPr id="0" name=""/>
        <dsp:cNvSpPr/>
      </dsp:nvSpPr>
      <dsp:spPr>
        <a:xfrm rot="19500000">
          <a:off x="5136296" y="1343968"/>
          <a:ext cx="2112704" cy="747132"/>
        </a:xfrm>
        <a:prstGeom prst="leftArrow">
          <a:avLst>
            <a:gd name="adj1" fmla="val 60000"/>
            <a:gd name="adj2" fmla="val 50000"/>
          </a:avLst>
        </a:prstGeom>
        <a:solidFill>
          <a:schemeClr val="accent2">
            <a:hueOff val="4681519"/>
            <a:satOff val="-5839"/>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18DA920-C02B-4E46-9DE5-F67B7865DCC7}">
      <dsp:nvSpPr>
        <dsp:cNvPr id="0" name=""/>
        <dsp:cNvSpPr/>
      </dsp:nvSpPr>
      <dsp:spPr>
        <a:xfrm>
          <a:off x="5812740" y="115459"/>
          <a:ext cx="2490442" cy="1992353"/>
        </a:xfrm>
        <a:prstGeom prst="roundRect">
          <a:avLst>
            <a:gd name="adj" fmla="val 1000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Cambria" panose="02040503050406030204" pitchFamily="18" charset="0"/>
            </a:rPr>
            <a:t>School Enrollment</a:t>
          </a:r>
        </a:p>
      </dsp:txBody>
      <dsp:txXfrm>
        <a:off x="5871094" y="173813"/>
        <a:ext cx="2373734" cy="1875645"/>
      </dsp:txXfrm>
    </dsp:sp>
  </dsp:spTree>
</dsp:drawing>
</file>

<file path=ppt/diagrams/layout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hevronAccent+Icon">
  <dgm:title val="Chevron Accent Process"/>
  <dgm:desc val="Use to show sequential steps in a task, process, or workflow, or to emphasize movement or direction. Works best with minimal Level 1 and Level 2 text."/>
  <dgm:catLst>
    <dgm:cat type="process" pri="9500"/>
    <dgm:cat type="officeonline" pri="2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primFontSz" for="des" forName="txNode" op="equ" val="65"/>
      <dgm:constr type="w" for="ch" forName="compositeSpace" refType="w" refFor="ch" refForName="composite" fact="0.02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bgChev"/>
              <dgm:constr type="w" for="ch" forName="bgChev" refType="w" fact="0.9"/>
              <dgm:constr type="t" for="ch" forName="bgChev"/>
              <dgm:constr type="h" for="ch" forName="bgChev" refType="w" refFor="ch" refForName="bgChev" fact="0.386"/>
              <dgm:constr type="l" for="ch" forName="txNode" refType="w" fact="0.24"/>
              <dgm:constr type="w" for="ch" forName="txNode" refType="w" fact="0.76"/>
              <dgm:constr type="t" for="ch" forName="txNode" refType="h" refFor="ch" refForName="bgChev" fact="0.25"/>
              <dgm:constr type="h" for="ch" forName="txNode" refType="h" refFor="ch" refForName="bgChev"/>
            </dgm:constrLst>
          </dgm:if>
          <dgm:else name="Name7">
            <dgm:constrLst>
              <dgm:constr type="l" for="ch" forName="bgChev" refType="w" fact="0.1"/>
              <dgm:constr type="w" for="ch" forName="bgChev" refType="w" fact="0.9"/>
              <dgm:constr type="t" for="ch" forName="bgChev"/>
              <dgm:constr type="h" for="ch" forName="bgChev" refType="w" refFor="ch" refForName="bgChev" fact="0.386"/>
              <dgm:constr type="l" for="ch" forName="txNode"/>
              <dgm:constr type="w" for="ch" forName="txNode" refType="w" fact="0.76"/>
              <dgm:constr type="t" for="ch" forName="txNode" refType="h" refFor="ch" refForName="bgChev" fact="0.25"/>
              <dgm:constr type="h" for="ch" forName="txNode" refType="h" refFor="ch" refForName="bgChev"/>
            </dgm:constrLst>
          </dgm:else>
        </dgm:choose>
        <dgm:ruleLst/>
        <dgm:layoutNode name="bgChev" styleLbl="node1">
          <dgm:alg type="sp"/>
          <dgm:choose name="Name8">
            <dgm:if name="Name9" func="var" arg="dir" op="equ" val="norm">
              <dgm:shape xmlns:r="http://schemas.openxmlformats.org/officeDocument/2006/relationships" type="chevron" r:blip="">
                <dgm:adjLst>
                  <dgm:adj idx="1" val="0.4"/>
                </dgm:adjLst>
              </dgm:shape>
            </dgm:if>
            <dgm:else name="Name10">
              <dgm:shape xmlns:r="http://schemas.openxmlformats.org/officeDocument/2006/relationships" rot="180" type="chevron" r:blip="">
                <dgm:adjLst>
                  <dgm:adj idx="1" val="0.4"/>
                </dgm:adjLst>
              </dgm:shape>
            </dgm:else>
          </dgm:choose>
          <dgm:presOf/>
          <dgm:constrLst/>
        </dgm:layoutNode>
        <dgm:layoutNode name="txNode" styleLbl="fgAcc1">
          <dgm:varLst>
            <dgm:bulletEnabled val="1"/>
          </dgm:varLst>
          <dgm:alg type="tx"/>
          <dgm:shape xmlns:r="http://schemas.openxmlformats.org/officeDocument/2006/relationships" type="roundRect" r:blip="">
            <dgm:adjLst>
              <dgm:adj idx="1" val="0.1"/>
            </dgm:adjLst>
          </dgm:shape>
          <dgm:presOf axis="desOrSelf" ptType="node"/>
          <dgm:ruleLst>
            <dgm:rule type="primFontSz" val="5" fact="NaN" max="NaN"/>
          </dgm:ruleLst>
        </dgm:layoutNode>
      </dgm:layoutNode>
      <dgm:forEach name="Name11" axis="followSib" ptType="sibTrans" cnt="1">
        <dgm:layoutNode name="compositeSpace">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5138"/>
          </a:xfrm>
          <a:prstGeom prst="rect">
            <a:avLst/>
          </a:prstGeom>
        </p:spPr>
        <p:txBody>
          <a:bodyPr vert="horz" lIns="91440" tIns="45720" rIns="91440" bIns="45720" rtlCol="0"/>
          <a:lstStyle>
            <a:lvl1pPr algn="r">
              <a:defRPr sz="1200"/>
            </a:lvl1pPr>
          </a:lstStyle>
          <a:p>
            <a:fld id="{2E069414-7619-4DAD-AC46-271C5D489DA8}" type="datetimeFigureOut">
              <a:rPr lang="en-US" smtClean="0"/>
              <a:t>9/25/2019</a:t>
            </a:fld>
            <a:endParaRPr lang="en-US" dirty="0"/>
          </a:p>
        </p:txBody>
      </p:sp>
      <p:sp>
        <p:nvSpPr>
          <p:cNvPr id="4" name="Footer Placeholder 3"/>
          <p:cNvSpPr>
            <a:spLocks noGrp="1"/>
          </p:cNvSpPr>
          <p:nvPr>
            <p:ph type="ftr" sz="quarter" idx="2"/>
          </p:nvPr>
        </p:nvSpPr>
        <p:spPr>
          <a:xfrm>
            <a:off x="0" y="8829675"/>
            <a:ext cx="3037840"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675"/>
            <a:ext cx="3037840" cy="465138"/>
          </a:xfrm>
          <a:prstGeom prst="rect">
            <a:avLst/>
          </a:prstGeom>
        </p:spPr>
        <p:txBody>
          <a:bodyPr vert="horz" lIns="91440" tIns="45720" rIns="91440" bIns="45720" rtlCol="0" anchor="b"/>
          <a:lstStyle>
            <a:lvl1pPr algn="r">
              <a:defRPr sz="1200"/>
            </a:lvl1pPr>
          </a:lstStyle>
          <a:p>
            <a:fld id="{EC0967E2-D9A5-47F5-85CA-36C486FD77B1}" type="slidenum">
              <a:rPr lang="en-US" smtClean="0"/>
              <a:t>‹#›</a:t>
            </a:fld>
            <a:endParaRPr lang="en-US" dirty="0"/>
          </a:p>
        </p:txBody>
      </p:sp>
    </p:spTree>
    <p:extLst>
      <p:ext uri="{BB962C8B-B14F-4D97-AF65-F5344CB8AC3E}">
        <p14:creationId xmlns:p14="http://schemas.microsoft.com/office/powerpoint/2010/main" val="22586806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3"/>
            <a:ext cx="3038475" cy="464980"/>
          </a:xfrm>
          <a:prstGeom prst="rect">
            <a:avLst/>
          </a:prstGeom>
        </p:spPr>
        <p:txBody>
          <a:bodyPr vert="horz" lIns="92830" tIns="46415" rIns="92830" bIns="46415" rtlCol="0"/>
          <a:lstStyle>
            <a:lvl1pPr algn="l">
              <a:defRPr sz="1200"/>
            </a:lvl1pPr>
          </a:lstStyle>
          <a:p>
            <a:pPr>
              <a:defRPr/>
            </a:pPr>
            <a:endParaRPr lang="en-US" dirty="0"/>
          </a:p>
        </p:txBody>
      </p:sp>
      <p:sp>
        <p:nvSpPr>
          <p:cNvPr id="3" name="Date Placeholder 2"/>
          <p:cNvSpPr>
            <a:spLocks noGrp="1"/>
          </p:cNvSpPr>
          <p:nvPr>
            <p:ph type="dt" idx="1"/>
          </p:nvPr>
        </p:nvSpPr>
        <p:spPr>
          <a:xfrm>
            <a:off x="3970348" y="3"/>
            <a:ext cx="3038475" cy="464980"/>
          </a:xfrm>
          <a:prstGeom prst="rect">
            <a:avLst/>
          </a:prstGeom>
        </p:spPr>
        <p:txBody>
          <a:bodyPr vert="horz" lIns="92830" tIns="46415" rIns="92830" bIns="46415" rtlCol="0"/>
          <a:lstStyle>
            <a:lvl1pPr algn="r">
              <a:defRPr sz="1200"/>
            </a:lvl1pPr>
          </a:lstStyle>
          <a:p>
            <a:pPr>
              <a:defRPr/>
            </a:pPr>
            <a:fld id="{7CD06F0F-7246-4F86-9857-1F771E4C1527}" type="datetimeFigureOut">
              <a:rPr lang="en-US"/>
              <a:pPr>
                <a:defRPr/>
              </a:pPr>
              <a:t>9/25/2019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2830" tIns="46415" rIns="92830" bIns="46415" rtlCol="0" anchor="ctr"/>
          <a:lstStyle/>
          <a:p>
            <a:pPr lvl="0"/>
            <a:endParaRPr lang="en-US" noProof="0" dirty="0"/>
          </a:p>
        </p:txBody>
      </p:sp>
      <p:sp>
        <p:nvSpPr>
          <p:cNvPr id="5" name="Notes Placeholder 4"/>
          <p:cNvSpPr>
            <a:spLocks noGrp="1"/>
          </p:cNvSpPr>
          <p:nvPr>
            <p:ph type="body" sz="quarter" idx="3"/>
          </p:nvPr>
        </p:nvSpPr>
        <p:spPr>
          <a:xfrm>
            <a:off x="701675" y="4416512"/>
            <a:ext cx="5607050" cy="4183220"/>
          </a:xfrm>
          <a:prstGeom prst="rect">
            <a:avLst/>
          </a:prstGeom>
        </p:spPr>
        <p:txBody>
          <a:bodyPr vert="horz" lIns="92830" tIns="46415" rIns="92830" bIns="46415"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29825"/>
            <a:ext cx="3038475" cy="464980"/>
          </a:xfrm>
          <a:prstGeom prst="rect">
            <a:avLst/>
          </a:prstGeom>
        </p:spPr>
        <p:txBody>
          <a:bodyPr vert="horz" lIns="92830" tIns="46415" rIns="92830" bIns="46415"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0348" y="8829825"/>
            <a:ext cx="3038475" cy="464980"/>
          </a:xfrm>
          <a:prstGeom prst="rect">
            <a:avLst/>
          </a:prstGeom>
        </p:spPr>
        <p:txBody>
          <a:bodyPr vert="horz" lIns="92830" tIns="46415" rIns="92830" bIns="46415" rtlCol="0" anchor="b"/>
          <a:lstStyle>
            <a:lvl1pPr algn="r">
              <a:defRPr sz="1200"/>
            </a:lvl1pPr>
          </a:lstStyle>
          <a:p>
            <a:pPr>
              <a:defRPr/>
            </a:pPr>
            <a:fld id="{26373171-1AD9-4052-89E0-C576612889ED}" type="slidenum">
              <a:rPr lang="en-US"/>
              <a:pPr>
                <a:defRPr/>
              </a:pPr>
              <a:t>‹#›</a:t>
            </a:fld>
            <a:endParaRPr lang="en-US" dirty="0"/>
          </a:p>
        </p:txBody>
      </p:sp>
    </p:spTree>
    <p:extLst>
      <p:ext uri="{BB962C8B-B14F-4D97-AF65-F5344CB8AC3E}">
        <p14:creationId xmlns:p14="http://schemas.microsoft.com/office/powerpoint/2010/main" val="199858139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mailto:Ra-pas@pa.gov" TargetMode="External"/><Relationship Id="rId2" Type="http://schemas.openxmlformats.org/officeDocument/2006/relationships/slide" Target="../slides/slide30.xml"/><Relationship Id="rId1" Type="http://schemas.openxmlformats.org/officeDocument/2006/relationships/notesMaster" Target="../notesMasters/notesMaster1.xml"/><Relationship Id="rId4" Type="http://schemas.openxmlformats.org/officeDocument/2006/relationships/hyperlink" Target="mailto:ra-DDQDataCollection@pa.gov" TargetMode="Externa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b="0" i="0" u="none" strike="noStrike" kern="1200" baseline="0" dirty="0">
                <a:solidFill>
                  <a:schemeClr val="tx1"/>
                </a:solidFill>
                <a:effectLst/>
                <a:latin typeface="Cambria" panose="02040503050406030204" pitchFamily="18" charset="0"/>
                <a:ea typeface="+mn-ea"/>
                <a:cs typeface="+mn-cs"/>
              </a:rPr>
              <a:t>Thank you for taking time out of your busy schedules to review this webinar on the Precodes for the Keystone Exams.</a:t>
            </a:r>
          </a:p>
          <a:p>
            <a:r>
              <a:rPr lang="en-US" sz="1100" b="0" i="0" u="none" strike="noStrike" kern="1200" baseline="0" dirty="0">
                <a:solidFill>
                  <a:schemeClr val="tx1"/>
                </a:solidFill>
                <a:effectLst/>
                <a:latin typeface="Cambria" panose="02040503050406030204" pitchFamily="18" charset="0"/>
                <a:ea typeface="+mn-ea"/>
                <a:cs typeface="+mn-cs"/>
              </a:rPr>
              <a:t>The Division of Assessment and Accountability (DAA) in collaboration with the Office of Data Quality (ODQ) are responsible for PIMS trainings, the Attribution Map, PIMS Attribution Rules and all accountability reporting functions. There is contact information at the end of this presentation so please feel free to contact us. </a:t>
            </a:r>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a:p>
            <a:endParaRPr lang="en-US" sz="12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a:t>
            </a:fld>
            <a:endParaRPr lang="en-US" dirty="0"/>
          </a:p>
        </p:txBody>
      </p:sp>
    </p:spTree>
    <p:extLst>
      <p:ext uri="{BB962C8B-B14F-4D97-AF65-F5344CB8AC3E}">
        <p14:creationId xmlns:p14="http://schemas.microsoft.com/office/powerpoint/2010/main" val="36412850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Lets take a look at the data collection details that affect </a:t>
            </a:r>
            <a:r>
              <a:rPr lang="en-US" dirty="0" err="1">
                <a:latin typeface="Cambria" panose="02040503050406030204" pitchFamily="18" charset="0"/>
              </a:rPr>
              <a:t>precodes</a:t>
            </a:r>
            <a:r>
              <a:rPr lang="en-US" dirty="0">
                <a:latin typeface="Cambria" panose="02040503050406030204" pitchFamily="18" charset="0"/>
              </a:rPr>
              <a:t> for Keystone exams.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10</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a:t>
            </a:r>
            <a:r>
              <a:rPr lang="en-US" baseline="0" dirty="0"/>
              <a:t> assessment and accountability internal snapshots will be created using the data that was submitted using Collection Window 6. This is open all year and data can be uploaded, updated and deleted (depending on your permissions). Updates to student template and school enrollment data can be made at any time when Collection 6 is open in PIMS production.   Updates to the PIMS data after an internal snapshot is taken will only affect future snapshots.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11</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12</a:t>
            </a:fld>
            <a:endParaRPr lang="en-US" altLang="en-US" dirty="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As a reminder, once </a:t>
            </a:r>
            <a:r>
              <a:rPr lang="en-US" altLang="en-US" baseline="0" dirty="0"/>
              <a:t>the snapshot is taken, a file is prepared to be sent to the testing vendor. Since this is an internal snapshot, there is </a:t>
            </a:r>
            <a:r>
              <a:rPr lang="en-US" altLang="en-US" i="1" baseline="0" dirty="0"/>
              <a:t>no corrections window.</a:t>
            </a:r>
            <a:endParaRPr lang="en-US" altLang="en-US" i="0" baseline="0" dirty="0"/>
          </a:p>
          <a:p>
            <a:endParaRPr lang="en-US" altLang="en-US" i="0" baseline="0" dirty="0"/>
          </a:p>
          <a:p>
            <a:r>
              <a:rPr lang="en-US" altLang="en-US" i="0" u="none" baseline="0" dirty="0"/>
              <a:t>An internal snapshot </a:t>
            </a:r>
            <a:r>
              <a:rPr lang="en-US" altLang="en-US" i="0" baseline="0" dirty="0"/>
              <a:t>freezes data at a point in time and that’s why PDE cannot give any extensions. </a:t>
            </a:r>
          </a:p>
          <a:p>
            <a:endParaRPr lang="en-US" altLang="en-US" i="0" baseline="0" dirty="0"/>
          </a:p>
          <a:p>
            <a:r>
              <a:rPr lang="en-US" altLang="en-US" i="0" baseline="0" dirty="0"/>
              <a:t>If data is uploaded </a:t>
            </a:r>
            <a:r>
              <a:rPr lang="en-US" altLang="en-US" i="1" baseline="0" dirty="0"/>
              <a:t>AFTER</a:t>
            </a:r>
            <a:r>
              <a:rPr lang="en-US" altLang="en-US" i="0" baseline="0" dirty="0"/>
              <a:t> the internal snapshot, it will </a:t>
            </a:r>
            <a:r>
              <a:rPr lang="en-US" altLang="en-US" i="0" u="sng" baseline="0" dirty="0"/>
              <a:t>NOT</a:t>
            </a:r>
            <a:r>
              <a:rPr lang="en-US" altLang="en-US" i="0" baseline="0" dirty="0"/>
              <a:t> be included in the file to the testing vendor, booklets will have to hand bubbled, and online test sessions will have to be uploaded manually, one student at a time. </a:t>
            </a:r>
            <a:endParaRPr lang="en-US" altLang="en-US" dirty="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09044E8A-77DC-4BFD-8177-887C06338584}" type="slidenum">
              <a:rPr lang="en-US" altLang="en-US" smtClean="0">
                <a:latin typeface="Arial" charset="0"/>
              </a:rPr>
              <a:pPr eaLnBrk="1" hangingPunct="1">
                <a:spcBef>
                  <a:spcPct val="0"/>
                </a:spcBef>
              </a:pPr>
              <a:t>13</a:t>
            </a:fld>
            <a:endParaRPr lang="en-US" altLang="en-US" dirty="0">
              <a:latin typeface="Arial" charset="0"/>
            </a:endParaRPr>
          </a:p>
        </p:txBody>
      </p:sp>
    </p:spTree>
    <p:extLst>
      <p:ext uri="{BB962C8B-B14F-4D97-AF65-F5344CB8AC3E}">
        <p14:creationId xmlns:p14="http://schemas.microsoft.com/office/powerpoint/2010/main" val="2947690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This is an overview of the details we will be discussing for the </a:t>
            </a:r>
            <a:r>
              <a:rPr lang="en-US" baseline="0" dirty="0" err="1"/>
              <a:t>Precode</a:t>
            </a:r>
            <a:r>
              <a:rPr lang="en-US" baseline="0" dirty="0"/>
              <a:t> Keystone Exams’ Internal Snapshot. </a:t>
            </a:r>
          </a:p>
          <a:p>
            <a:endParaRPr lang="en-US" baseline="0" dirty="0"/>
          </a:p>
          <a:p>
            <a:r>
              <a:rPr lang="en-US" baseline="0" dirty="0"/>
              <a:t>It begins with the student in the blue circle, which includes the student’s five matching criteria.  The boxes include data about the student including the student’s demographics and school enrollment information.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14</a:t>
            </a:fld>
            <a:endParaRPr lang="en-US" dirty="0"/>
          </a:p>
        </p:txBody>
      </p:sp>
    </p:spTree>
    <p:extLst>
      <p:ext uri="{BB962C8B-B14F-4D97-AF65-F5344CB8AC3E}">
        <p14:creationId xmlns:p14="http://schemas.microsoft.com/office/powerpoint/2010/main" val="35196555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Data from the School Enrollment template is used to determine the students who will be included in the internal snapshot. Please pay special attention to the accuracy of entry/withdrawal dates, codes, and grades .</a:t>
            </a:r>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Note: Students must have and “E” or “R’ enrollment code prior to the internal snapshot date, and not be withdrawn prior to the snapshot to be included in the internal snapshot.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15</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It is very important that the </a:t>
            </a:r>
            <a:r>
              <a:rPr lang="en-US" b="1" baseline="0" dirty="0"/>
              <a:t>five matching criteria </a:t>
            </a:r>
            <a:r>
              <a:rPr lang="en-US" baseline="0" dirty="0"/>
              <a:t>are correct because that is how students are linked to test results later in the year, this is why there is so much emphasis on getting these fields right. The five match criteria are First Name, Last Name, Birth Date, PAsecureID and Grade.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Please make sure the student’s PAsecureID is unique to the student. Students with two IDs or two students sharing one ID have to be resolved. </a:t>
            </a:r>
            <a:r>
              <a:rPr lang="en-US" dirty="0"/>
              <a:t>Contact the</a:t>
            </a:r>
            <a:r>
              <a:rPr lang="en-US" baseline="0" dirty="0"/>
              <a:t> PIMS Application Support Desk for help with PAsecureIDs.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16</a:t>
            </a:fld>
            <a:endParaRPr lang="en-US" dirty="0"/>
          </a:p>
        </p:txBody>
      </p:sp>
    </p:spTree>
    <p:extLst>
      <p:ext uri="{BB962C8B-B14F-4D97-AF65-F5344CB8AC3E}">
        <p14:creationId xmlns:p14="http://schemas.microsoft.com/office/powerpoint/2010/main" val="2230402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r>
              <a:rPr lang="en-US" altLang="en-US" sz="1100" baseline="0" dirty="0">
                <a:latin typeface="Cambria" panose="02040503050406030204" pitchFamily="18" charset="0"/>
              </a:rPr>
              <a:t>If there are any special characters other than numbers, dashes and apostrophes, it will cause a mismatch in the testing vendor’s system and the LEA will have to </a:t>
            </a:r>
            <a:r>
              <a:rPr lang="en-US" altLang="en-US" sz="1100" i="0" baseline="0" dirty="0">
                <a:latin typeface="Cambria" panose="02040503050406030204" pitchFamily="18" charset="0"/>
              </a:rPr>
              <a:t>manually match each student. </a:t>
            </a:r>
            <a:r>
              <a:rPr lang="en-US" altLang="en-US" sz="1100" b="1" u="none" baseline="0" dirty="0">
                <a:effectLst/>
                <a:latin typeface="Cambria" panose="02040503050406030204" pitchFamily="18" charset="0"/>
              </a:rPr>
              <a:t>A word of caution</a:t>
            </a:r>
            <a:r>
              <a:rPr lang="en-US" altLang="en-US" sz="1100" u="none" baseline="0" dirty="0">
                <a:effectLst/>
                <a:latin typeface="Cambria" panose="02040503050406030204" pitchFamily="18" charset="0"/>
              </a:rPr>
              <a:t> </a:t>
            </a:r>
            <a:r>
              <a:rPr lang="en-US" altLang="en-US" sz="1100" baseline="0" dirty="0">
                <a:latin typeface="Cambria" panose="02040503050406030204" pitchFamily="18" charset="0"/>
              </a:rPr>
              <a:t>when looking forward to the Accountability file: If the student does not appear in your PIMS accountability file, but does appear in the DRC system as having taken the test, the student cannot be matched. This is because all test records must match the PIMS accountability file and no students can be added to the Attribution system. </a:t>
            </a:r>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68A544B-CB1E-4AAA-B9F2-6B38BDAA2390}" type="slidenum">
              <a:rPr lang="en-US" altLang="en-US" smtClean="0"/>
              <a:pPr/>
              <a:t>17</a:t>
            </a:fld>
            <a:endParaRPr lang="en-US" altLang="en-US" dirty="0"/>
          </a:p>
        </p:txBody>
      </p:sp>
      <p:sp>
        <p:nvSpPr>
          <p:cNvPr id="116741"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1796707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kern="1200" dirty="0">
                <a:latin typeface="Cambria" panose="02040503050406030204" pitchFamily="18" charset="0"/>
              </a:rPr>
              <a:t>It is extremely important that you update the appropriate Keystone exam student template </a:t>
            </a:r>
            <a:r>
              <a:rPr lang="en-US" sz="2400" dirty="0">
                <a:latin typeface="Cambria" panose="02040503050406030204" pitchFamily="18" charset="0"/>
              </a:rPr>
              <a:t>Keystone Assessment codes fields:  Field 214 (Winter) , 215 (Spring) , and 216 (Summer):</a:t>
            </a:r>
          </a:p>
          <a:p>
            <a:pPr marL="1257300" lvl="2" indent="-342900">
              <a:buFont typeface="Arial" panose="020B0604020202020204" pitchFamily="34" charset="0"/>
              <a:buChar char="•"/>
            </a:pPr>
            <a:r>
              <a:rPr lang="en-US" sz="2400" dirty="0">
                <a:latin typeface="Cambria" panose="02040503050406030204" pitchFamily="18" charset="0"/>
              </a:rPr>
              <a:t>Enter ‘Y’ if student is taking the Keystone Exam(s) and needs a </a:t>
            </a:r>
            <a:r>
              <a:rPr lang="en-US" sz="2400" dirty="0" err="1">
                <a:latin typeface="Cambria" panose="02040503050406030204" pitchFamily="18" charset="0"/>
              </a:rPr>
              <a:t>precode</a:t>
            </a:r>
            <a:r>
              <a:rPr lang="en-US" sz="2400" dirty="0">
                <a:latin typeface="Cambria" panose="02040503050406030204" pitchFamily="18" charset="0"/>
              </a:rPr>
              <a:t>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‘N’ if the student is not taking the Keystone Exam(s) and does not need a </a:t>
            </a:r>
            <a:r>
              <a:rPr lang="en-US" sz="2400" dirty="0" err="1">
                <a:solidFill>
                  <a:schemeClr val="tx1"/>
                </a:solidFill>
                <a:latin typeface="Cambria" panose="02040503050406030204" pitchFamily="18" charset="0"/>
                <a:ea typeface="Verdana" pitchFamily="34" charset="0"/>
                <a:cs typeface="Verdana" pitchFamily="34" charset="0"/>
              </a:rPr>
              <a:t>precode</a:t>
            </a:r>
            <a:r>
              <a:rPr lang="en-US" sz="2400" dirty="0">
                <a:solidFill>
                  <a:schemeClr val="tx1"/>
                </a:solidFill>
                <a:latin typeface="Cambria" panose="02040503050406030204" pitchFamily="18" charset="0"/>
                <a:ea typeface="Verdana" pitchFamily="34" charset="0"/>
                <a:cs typeface="Verdana" pitchFamily="34" charset="0"/>
              </a:rPr>
              <a:t>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‘O’ for Online testers. These students will appear in the </a:t>
            </a:r>
            <a:r>
              <a:rPr lang="en-US" sz="2400" dirty="0" err="1">
                <a:solidFill>
                  <a:schemeClr val="tx1"/>
                </a:solidFill>
                <a:latin typeface="Cambria" panose="02040503050406030204" pitchFamily="18" charset="0"/>
                <a:ea typeface="Verdana" pitchFamily="34" charset="0"/>
                <a:cs typeface="Verdana" pitchFamily="34" charset="0"/>
              </a:rPr>
              <a:t>precode</a:t>
            </a:r>
            <a:r>
              <a:rPr lang="en-US" sz="2400" dirty="0">
                <a:solidFill>
                  <a:schemeClr val="tx1"/>
                </a:solidFill>
                <a:latin typeface="Cambria" panose="02040503050406030204" pitchFamily="18" charset="0"/>
                <a:ea typeface="Verdana" pitchFamily="34" charset="0"/>
                <a:cs typeface="Verdana" pitchFamily="34" charset="0"/>
              </a:rPr>
              <a:t> file to the testing vendor and can be added to test sessions.</a:t>
            </a:r>
          </a:p>
          <a:p>
            <a:pPr marL="914400" lvl="2" indent="0">
              <a:buFont typeface="Arial" panose="020B0604020202020204" pitchFamily="34" charset="0"/>
              <a:buNone/>
            </a:pPr>
            <a:endParaRPr lang="en-US" sz="1200" dirty="0">
              <a:solidFill>
                <a:schemeClr val="tx1"/>
              </a:solidFill>
              <a:latin typeface="Cambria" panose="02040503050406030204" pitchFamily="18" charset="0"/>
              <a:ea typeface="Verdana" pitchFamily="34" charset="0"/>
              <a:cs typeface="Verdana" pitchFamily="34" charset="0"/>
            </a:endParaRPr>
          </a:p>
          <a:p>
            <a:pPr marL="171450" indent="-171450">
              <a:spcBef>
                <a:spcPts val="0"/>
              </a:spcBef>
              <a:buFont typeface="Arial" panose="020B0604020202020204" pitchFamily="34" charset="0"/>
              <a:buChar char="•"/>
            </a:pPr>
            <a:endParaRPr lang="en-US" sz="1000"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18</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a:t>
            </a:r>
            <a:r>
              <a:rPr lang="en-US" b="1" baseline="0" dirty="0"/>
              <a:t>demographics </a:t>
            </a:r>
            <a:r>
              <a:rPr lang="en-US" baseline="0" dirty="0"/>
              <a:t>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19</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latin typeface="Cambria" panose="02040503050406030204" pitchFamily="18" charset="0"/>
            </a:endParaRPr>
          </a:p>
          <a:p>
            <a:r>
              <a:rPr lang="en-US" dirty="0">
                <a:latin typeface="Cambria" panose="02040503050406030204" pitchFamily="18" charset="0"/>
              </a:rPr>
              <a:t>The agenda for today will first cover the</a:t>
            </a:r>
            <a:r>
              <a:rPr lang="en-US" baseline="0" dirty="0">
                <a:latin typeface="Cambria" panose="02040503050406030204" pitchFamily="18" charset="0"/>
              </a:rPr>
              <a:t> t</a:t>
            </a:r>
            <a:r>
              <a:rPr lang="en-US" dirty="0">
                <a:latin typeface="Cambria" panose="02040503050406030204" pitchFamily="18" charset="0"/>
              </a:rPr>
              <a:t>imelines and processes for data submission,</a:t>
            </a:r>
            <a:r>
              <a:rPr lang="en-US" baseline="0" dirty="0">
                <a:latin typeface="Cambria" panose="02040503050406030204" pitchFamily="18" charset="0"/>
              </a:rPr>
              <a:t> followed by data collection details.  We will then discuss the deduplication rules and reports that are produced as a result of the data submitted by the LEA.</a:t>
            </a:r>
            <a:endParaRPr lang="en-US" dirty="0">
              <a:latin typeface="Cambria" panose="02040503050406030204" pitchFamily="18" charset="0"/>
            </a:endParaRP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defRPr/>
            </a:pPr>
            <a:r>
              <a:rPr lang="en-US" sz="1100" dirty="0">
                <a:latin typeface="Cambria" panose="02040503050406030204" pitchFamily="18" charset="0"/>
              </a:rPr>
              <a:t>We use the following fields to help identify Full Academic Year.  The date in these fields cannot be a future date. </a:t>
            </a:r>
          </a:p>
          <a:p>
            <a:pPr lvl="2">
              <a:defRPr/>
            </a:pPr>
            <a:endParaRPr lang="en-US" sz="1100" dirty="0">
              <a:latin typeface="Cambria" panose="02040503050406030204" pitchFamily="18" charset="0"/>
            </a:endParaRPr>
          </a:p>
          <a:p>
            <a:pPr marL="342900" indent="-342900">
              <a:buFont typeface="Arial" panose="020B0604020202020204" pitchFamily="34" charset="0"/>
              <a:buChar char="•"/>
              <a:defRPr/>
            </a:pPr>
            <a:r>
              <a:rPr lang="en-US" sz="1100" dirty="0">
                <a:latin typeface="Cambria" panose="02040503050406030204" pitchFamily="18" charset="0"/>
              </a:rPr>
              <a:t>Field 109 – </a:t>
            </a:r>
            <a:r>
              <a:rPr lang="en-US" sz="1100" dirty="0">
                <a:solidFill>
                  <a:schemeClr val="tx1"/>
                </a:solidFill>
                <a:latin typeface="Cambria" panose="02040503050406030204" pitchFamily="18" charset="0"/>
                <a:ea typeface="Verdana" pitchFamily="34" charset="0"/>
                <a:cs typeface="Verdana" pitchFamily="34" charset="0"/>
              </a:rPr>
              <a:t>State Entry Date must be on or before the LEA entry date.  </a:t>
            </a:r>
            <a:endParaRPr lang="en-US" sz="1100" dirty="0">
              <a:latin typeface="Cambria" panose="02040503050406030204" pitchFamily="18" charset="0"/>
            </a:endParaRPr>
          </a:p>
          <a:p>
            <a:pPr marL="342900" indent="-342900">
              <a:buFont typeface="Arial" panose="020B0604020202020204" pitchFamily="34" charset="0"/>
              <a:buChar char="•"/>
              <a:defRPr/>
            </a:pPr>
            <a:r>
              <a:rPr lang="en-US" sz="1100" dirty="0">
                <a:latin typeface="Cambria" panose="02040503050406030204" pitchFamily="18" charset="0"/>
              </a:rPr>
              <a:t>Field 99 – </a:t>
            </a:r>
            <a:r>
              <a:rPr lang="en-US" sz="1100" dirty="0">
                <a:solidFill>
                  <a:schemeClr val="tx1"/>
                </a:solidFill>
                <a:latin typeface="Cambria" panose="02040503050406030204" pitchFamily="18" charset="0"/>
                <a:ea typeface="Verdana" pitchFamily="34" charset="0"/>
                <a:cs typeface="Verdana" pitchFamily="34" charset="0"/>
              </a:rPr>
              <a:t>LEA Entry Date must be on or before the school entry date.</a:t>
            </a:r>
          </a:p>
          <a:p>
            <a:pPr marL="342900" indent="-342900">
              <a:buFont typeface="Arial" panose="020B0604020202020204" pitchFamily="34" charset="0"/>
              <a:buChar char="•"/>
              <a:defRPr/>
            </a:pPr>
            <a:r>
              <a:rPr lang="en-US" sz="1100" dirty="0">
                <a:latin typeface="Cambria" panose="02040503050406030204" pitchFamily="18" charset="0"/>
              </a:rPr>
              <a:t>Field 98 – </a:t>
            </a:r>
            <a:r>
              <a:rPr lang="en-US" sz="1100" dirty="0">
                <a:solidFill>
                  <a:schemeClr val="tx1"/>
                </a:solidFill>
                <a:latin typeface="Cambria" panose="02040503050406030204" pitchFamily="18" charset="0"/>
                <a:ea typeface="Verdana" pitchFamily="34" charset="0"/>
                <a:cs typeface="Verdana" pitchFamily="34" charset="0"/>
              </a:rPr>
              <a:t>School Entry Date should be on or before the date in the School Enrollment template.</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For more information on these fields please see PIMS Manual Volume 1.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20</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100" dirty="0">
                <a:latin typeface="Cambria" panose="02040503050406030204" pitchFamily="18" charset="0"/>
              </a:rPr>
              <a:t>The following fields will be utilized during attribution.  Please review them for accuracy.</a:t>
            </a:r>
          </a:p>
          <a:p>
            <a:pPr marL="0" indent="0">
              <a:buFont typeface="Arial" panose="020B0604020202020204" pitchFamily="34" charset="0"/>
              <a:buNone/>
            </a:pPr>
            <a:r>
              <a:rPr lang="en-US" sz="1100" dirty="0">
                <a:latin typeface="Cambria" panose="02040503050406030204" pitchFamily="18" charset="0"/>
              </a:rPr>
              <a:t>Field 117 – District Code of Residence (Appendix N of the PIMS Manual Volume 2)</a:t>
            </a:r>
          </a:p>
          <a:p>
            <a:pPr marL="1257300" lvl="2" indent="-342900">
              <a:buFont typeface="Arial" panose="020B0604020202020204" pitchFamily="34" charset="0"/>
              <a:buChar char="•"/>
            </a:pPr>
            <a:r>
              <a:rPr lang="en-US" sz="1100" dirty="0">
                <a:latin typeface="Cambria" panose="02040503050406030204" pitchFamily="18" charset="0"/>
              </a:rPr>
              <a:t>Note: If students are designated as 1305/1306 without known district use all 9s. </a:t>
            </a:r>
          </a:p>
          <a:p>
            <a:pPr lvl="2"/>
            <a:endParaRPr lang="en-US" sz="1100" dirty="0">
              <a:latin typeface="Cambria" panose="02040503050406030204" pitchFamily="18" charset="0"/>
            </a:endParaRPr>
          </a:p>
          <a:p>
            <a:pPr marL="0" lvl="2" indent="0">
              <a:buFont typeface="Arial" panose="020B0604020202020204" pitchFamily="34" charset="0"/>
              <a:buNone/>
            </a:pPr>
            <a:r>
              <a:rPr lang="en-US" sz="1100" dirty="0">
                <a:latin typeface="Cambria" panose="02040503050406030204" pitchFamily="18" charset="0"/>
              </a:rPr>
              <a:t>Field 165 – Location Code of Residence is also utilized during attribution. </a:t>
            </a:r>
          </a:p>
          <a:p>
            <a:pPr marL="1257300" lvl="4" indent="-342900">
              <a:buFont typeface="Arial" panose="020B0604020202020204" pitchFamily="34" charset="0"/>
              <a:buChar char="•"/>
            </a:pPr>
            <a:r>
              <a:rPr lang="en-US" sz="1100" dirty="0">
                <a:latin typeface="Cambria" panose="02040503050406030204" pitchFamily="18" charset="0"/>
              </a:rPr>
              <a:t>Please Note: In the rare instance that the District of Residence does not have a school within the student’s grade level, use quad zero.   </a:t>
            </a:r>
          </a:p>
          <a:p>
            <a:endParaRPr lang="en-US" baseline="0"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21</a:t>
            </a:fld>
            <a:endParaRPr lang="en-US" dirty="0"/>
          </a:p>
        </p:txBody>
      </p:sp>
    </p:spTree>
    <p:extLst>
      <p:ext uri="{BB962C8B-B14F-4D97-AF65-F5344CB8AC3E}">
        <p14:creationId xmlns:p14="http://schemas.microsoft.com/office/powerpoint/2010/main" val="40922242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Special Case: The IU is responsible for the students in the IU classroom housed outside the IU even if that IU classroom is in a district building. The district should only be uploading its own students. </a:t>
            </a:r>
          </a:p>
          <a:p>
            <a:r>
              <a:rPr lang="en-US" altLang="en-US" dirty="0"/>
              <a:t>The IU classroom will use the labels sent to the IU.  If there are no labels, the students booklets will have to be hand bubbled.  The IU classroom students should be bubbled with the AUN of the sending district of residence school. </a:t>
            </a:r>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93C49BCA-B9F2-4856-9728-E2CC4142E0F2}" type="slidenum">
              <a:rPr lang="en-US" altLang="en-US" smtClean="0"/>
              <a:pPr/>
              <a:t>22</a:t>
            </a:fld>
            <a:endParaRPr lang="en-US" altLang="en-US" dirty="0"/>
          </a:p>
        </p:txBody>
      </p:sp>
      <p:sp>
        <p:nvSpPr>
          <p:cNvPr id="118789"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20498233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Now, let’s take a look at the deduplication business rules after the internal snapshot.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23</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defRPr/>
            </a:pPr>
            <a:r>
              <a:rPr lang="en-US" sz="1200" dirty="0">
                <a:latin typeface="Cambria" panose="02040503050406030204" pitchFamily="18" charset="0"/>
                <a:ea typeface="Verdana" pitchFamily="34" charset="0"/>
                <a:cs typeface="Arial" panose="020B0604020202020204" pitchFamily="34" charset="0"/>
              </a:rPr>
              <a:t>A student’s </a:t>
            </a:r>
            <a:r>
              <a:rPr lang="en-US" sz="1200" dirty="0" err="1">
                <a:latin typeface="Cambria" panose="02040503050406030204" pitchFamily="18" charset="0"/>
                <a:ea typeface="Verdana" pitchFamily="34" charset="0"/>
                <a:cs typeface="Arial" panose="020B0604020202020204" pitchFamily="34" charset="0"/>
              </a:rPr>
              <a:t>PAsecureID</a:t>
            </a:r>
            <a:r>
              <a:rPr lang="en-US" sz="12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1200" u="sng" dirty="0">
                <a:latin typeface="Cambria" panose="02040503050406030204" pitchFamily="18" charset="0"/>
                <a:ea typeface="Verdana" pitchFamily="34" charset="0"/>
                <a:cs typeface="Arial" panose="020B0604020202020204" pitchFamily="34" charset="0"/>
              </a:rPr>
              <a:t>deduplicate</a:t>
            </a:r>
            <a:r>
              <a:rPr lang="en-US" sz="1200" dirty="0">
                <a:latin typeface="Cambria" panose="02040503050406030204" pitchFamily="18" charset="0"/>
                <a:ea typeface="Verdana" pitchFamily="34" charset="0"/>
                <a:cs typeface="Arial" panose="020B0604020202020204" pitchFamily="34" charset="0"/>
              </a:rPr>
              <a:t> the students:</a:t>
            </a:r>
            <a:r>
              <a:rPr lang="en-US" altLang="en-US" u="none" baseline="0" dirty="0"/>
              <a:t>  </a:t>
            </a:r>
          </a:p>
          <a:p>
            <a:endParaRPr lang="en-US" altLang="en-US" dirty="0"/>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or more occupational CTC and an LEA of any other type,</a:t>
            </a:r>
          </a:p>
          <a:p>
            <a:pPr marL="0" marR="0" lvl="0" indent="0" algn="l" defTabSz="914400" rtl="0" eaLnBrk="1" fontAlgn="auto"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other LEA will be used.</a:t>
            </a:r>
          </a:p>
          <a:p>
            <a:endParaRPr lang="en-US" altLang="en-US" dirty="0"/>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comprehensive CTC and a school district or charter school,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comprehensive CTC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IU and one or more other LEA types, </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IU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charter school and one or more school districts,</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charter school will be used.</a:t>
            </a:r>
          </a:p>
          <a:p>
            <a:endParaRPr lang="en-US" altLang="en-US" baseline="0" dirty="0"/>
          </a:p>
          <a:p>
            <a:pPr marL="171450" indent="-171450">
              <a:buFont typeface="Arial" panose="020B0604020202020204" pitchFamily="34" charset="0"/>
              <a:buChar char="•"/>
            </a:pPr>
            <a:endParaRPr lang="en-US" altLang="en-US" dirty="0"/>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24</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4511948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approved private school and one or more school district(s), career technical center(s), or charter school(s),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approved private school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one private residential rehabilitation institution and one or more LEAs,</a:t>
            </a:r>
          </a:p>
          <a:p>
            <a:pPr rtl="0" eaLnBrk="1" fontAlgn="auto" latinLnBrk="0" hangingPunct="1"/>
            <a:r>
              <a:rPr lang="en-US" sz="1200" b="1" i="0" u="none" strike="noStrike" kern="1200" dirty="0">
                <a:solidFill>
                  <a:schemeClr val="tx1"/>
                </a:solidFill>
                <a:effectLst/>
                <a:latin typeface="+mn-lt"/>
                <a:ea typeface="+mn-ea"/>
                <a:cs typeface="+mn-cs"/>
              </a:rPr>
              <a:t>The record submitted by…</a:t>
            </a:r>
            <a:r>
              <a:rPr lang="en-US" sz="1200" b="0" i="0" u="none" strike="noStrike" kern="1200" dirty="0">
                <a:solidFill>
                  <a:schemeClr val="tx1"/>
                </a:solidFill>
                <a:effectLst/>
                <a:latin typeface="+mn-lt"/>
                <a:ea typeface="+mn-ea"/>
                <a:cs typeface="+mn-cs"/>
              </a:rPr>
              <a:t>the private residential rehabilitation institution will be used.</a:t>
            </a: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multiple school districts,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i="0" u="none" strike="noStrike" kern="1200" dirty="0">
                <a:solidFill>
                  <a:schemeClr val="tx1"/>
                </a:solidFill>
                <a:effectLst/>
                <a:latin typeface="+mn-lt"/>
                <a:ea typeface="+mn-ea"/>
                <a:cs typeface="+mn-cs"/>
              </a:rPr>
              <a:t>Then... </a:t>
            </a:r>
            <a:r>
              <a:rPr lang="en-US" sz="1200" dirty="0"/>
              <a:t>If field 1 equals field 217, that LEA’s record will be used.  If both LEA’s have field 1 equal to field 217, then the district with the latest LEA entry date will be used.</a:t>
            </a:r>
            <a:endParaRPr lang="en-US" sz="1200" b="0" dirty="0">
              <a:solidFill>
                <a:schemeClr val="tx1"/>
              </a:solidFill>
              <a:latin typeface="+mn-lt"/>
              <a:ea typeface="Verdana" pitchFamily="34" charset="0"/>
              <a:cs typeface="Arial" panose="020B0604020202020204" pitchFamily="34" charset="0"/>
            </a:endParaRPr>
          </a:p>
          <a:p>
            <a:pPr rtl="0" eaLnBrk="1" fontAlgn="t" latinLnBrk="0" hangingPunct="1"/>
            <a:endParaRPr lang="en-US" sz="1200" b="1" i="0" u="none" strike="noStrike" kern="1200" dirty="0">
              <a:solidFill>
                <a:schemeClr val="tx1"/>
              </a:solidFill>
              <a:effectLst/>
              <a:latin typeface="+mn-lt"/>
              <a:ea typeface="+mn-ea"/>
              <a:cs typeface="+mn-cs"/>
            </a:endParaRPr>
          </a:p>
          <a:p>
            <a:pPr rtl="0" eaLnBrk="1" fontAlgn="t" latinLnBrk="0" hangingPunct="1"/>
            <a:r>
              <a:rPr lang="en-US" sz="1200" b="1" i="0" u="none" strike="noStrike" kern="1200" dirty="0">
                <a:solidFill>
                  <a:schemeClr val="tx1"/>
                </a:solidFill>
                <a:effectLst/>
                <a:latin typeface="+mn-lt"/>
                <a:ea typeface="+mn-ea"/>
                <a:cs typeface="+mn-cs"/>
              </a:rPr>
              <a:t>If the student is reported at…</a:t>
            </a:r>
            <a:r>
              <a:rPr lang="en-US" sz="1200" b="0" i="0" u="none" strike="noStrike" kern="1200" dirty="0">
                <a:solidFill>
                  <a:schemeClr val="tx1"/>
                </a:solidFill>
                <a:effectLst/>
                <a:latin typeface="+mn-lt"/>
                <a:ea typeface="+mn-ea"/>
                <a:cs typeface="+mn-cs"/>
              </a:rPr>
              <a:t>multiple charter schools, </a:t>
            </a:r>
          </a:p>
          <a:p>
            <a:pPr marL="0" marR="0" lvl="0" indent="0" algn="l" defTabSz="914400" rtl="0" eaLnBrk="1" fontAlgn="t" latinLnBrk="0" hangingPunct="1">
              <a:lnSpc>
                <a:spcPct val="100000"/>
              </a:lnSpc>
              <a:spcBef>
                <a:spcPct val="30000"/>
              </a:spcBef>
              <a:spcAft>
                <a:spcPct val="0"/>
              </a:spcAft>
              <a:buClrTx/>
              <a:buSzTx/>
              <a:buFontTx/>
              <a:buNone/>
              <a:tabLst/>
              <a:defRPr/>
            </a:pPr>
            <a:r>
              <a:rPr lang="en-US" sz="1200" b="1" i="0" u="none" strike="noStrike" kern="1200" dirty="0">
                <a:solidFill>
                  <a:schemeClr val="tx1"/>
                </a:solidFill>
                <a:effectLst/>
                <a:latin typeface="+mn-lt"/>
                <a:ea typeface="+mn-ea"/>
                <a:cs typeface="+mn-cs"/>
              </a:rPr>
              <a:t>Then...</a:t>
            </a:r>
            <a:r>
              <a:rPr lang="en-US" sz="1200" dirty="0"/>
              <a:t> If field 1 equals field 217, that LEA’s record will be used.  If both LEA’s have field 1 equal to field 217, then the charter school with the latest LEA entry date will be used.</a:t>
            </a:r>
            <a:endParaRPr lang="en-US" sz="1200" b="0" dirty="0">
              <a:solidFill>
                <a:schemeClr val="tx1"/>
              </a:solidFill>
              <a:latin typeface="+mn-lt"/>
            </a:endParaRPr>
          </a:p>
          <a:p>
            <a:pPr rtl="0" eaLnBrk="1" fontAlgn="t" latinLnBrk="0" hangingPunct="1"/>
            <a:endParaRPr lang="en-US" sz="1200" b="0" i="0" u="none" strike="noStrike" kern="1200" dirty="0">
              <a:solidFill>
                <a:schemeClr val="tx1"/>
              </a:solidFill>
              <a:effectLst/>
              <a:latin typeface="+mn-lt"/>
              <a:ea typeface="+mn-ea"/>
              <a:cs typeface="+mn-cs"/>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E961CB4-C4F6-40A4-AE65-C21BF7F67ACC}" type="slidenum">
              <a:rPr lang="en-US" altLang="en-US" smtClean="0"/>
              <a:pPr/>
              <a:t>25</a:t>
            </a:fld>
            <a:endParaRPr lang="en-US" altLang="en-US" dirty="0"/>
          </a:p>
        </p:txBody>
      </p:sp>
      <p:sp>
        <p:nvSpPr>
          <p:cNvPr id="117765"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33967494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Lastly, we would like to discuss the PIMS reports that are produced as a result of the data that you, as the LEA, submit to PIMS.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26</a:t>
            </a:fld>
            <a:endParaRPr lang="en-US" dirty="0"/>
          </a:p>
        </p:txBody>
      </p:sp>
    </p:spTree>
    <p:extLst>
      <p:ext uri="{BB962C8B-B14F-4D97-AF65-F5344CB8AC3E}">
        <p14:creationId xmlns:p14="http://schemas.microsoft.com/office/powerpoint/2010/main" val="313513230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dirty="0"/>
              <a:t>These</a:t>
            </a:r>
            <a:r>
              <a:rPr lang="en-US" altLang="en-US" baseline="0" dirty="0"/>
              <a:t> </a:t>
            </a:r>
            <a:r>
              <a:rPr lang="en-US" altLang="en-US" baseline="0" dirty="0" err="1"/>
              <a:t>presnapshot</a:t>
            </a:r>
            <a:r>
              <a:rPr lang="en-US" altLang="en-US" baseline="0" dirty="0"/>
              <a:t> reports reflect data loaded into Production. They should be run prior to the internal snapshot date.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 The Enrollment PRESNAP Subgroup Comparison Report compares all subgroup data from previous year to current year based on the dates selected.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~Run the Keystone/PSSA warnings- Duplicate students reported at other LEAs report to identify students reported at multiple LEAs.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~Keystone/PSSA warnings-Reporting District and District of Residence Differ report should be reviewed for accuracy.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Keystone/PSSA warnings-Students at location quad 9- no labels report will display the students who will not receive labels due to the data submitted.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latin typeface="Cambria" panose="02040503050406030204" pitchFamily="18" charset="0"/>
              </a:rPr>
              <a:t>~The </a:t>
            </a:r>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comparison_Keystones</a:t>
            </a:r>
            <a:r>
              <a:rPr lang="en-US" dirty="0">
                <a:latin typeface="Cambria" panose="02040503050406030204" pitchFamily="18" charset="0"/>
              </a:rPr>
              <a:t> – </a:t>
            </a:r>
            <a:r>
              <a:rPr lang="en-US" dirty="0" err="1">
                <a:latin typeface="Cambria" panose="02040503050406030204" pitchFamily="18" charset="0"/>
              </a:rPr>
              <a:t>Precode</a:t>
            </a:r>
            <a:r>
              <a:rPr lang="en-US" dirty="0">
                <a:latin typeface="Cambria" panose="02040503050406030204" pitchFamily="18" charset="0"/>
              </a:rPr>
              <a:t> report displays like an ACS based on your </a:t>
            </a:r>
            <a:r>
              <a:rPr lang="en-US" dirty="0" err="1">
                <a:latin typeface="Cambria" panose="02040503050406030204" pitchFamily="18" charset="0"/>
              </a:rPr>
              <a:t>precode</a:t>
            </a:r>
            <a:r>
              <a:rPr lang="en-US" dirty="0">
                <a:latin typeface="Cambria" panose="02040503050406030204" pitchFamily="18" charset="0"/>
              </a:rPr>
              <a:t> data prior to the internal snapshot being taken.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latin typeface="Cambria" panose="02040503050406030204" pitchFamily="18"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27</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baseline="0" dirty="0"/>
              <a:t>All </a:t>
            </a:r>
            <a:r>
              <a:rPr lang="en-US" altLang="en-US" baseline="0" dirty="0" err="1"/>
              <a:t>presnapshot</a:t>
            </a:r>
            <a:r>
              <a:rPr lang="en-US" altLang="en-US" baseline="0" dirty="0"/>
              <a:t> reports should be run and verified prior to the internal snapshot. </a:t>
            </a:r>
            <a:r>
              <a:rPr lang="en-US" altLang="en-US" dirty="0"/>
              <a:t>The following</a:t>
            </a:r>
            <a:r>
              <a:rPr lang="en-US" altLang="en-US" baseline="0" dirty="0"/>
              <a:t> snapshot reports reflect data that was included in the internal snapshot.</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Enrollment Snapshot Subgroup Comparison report </a:t>
            </a:r>
            <a:r>
              <a:rPr lang="en-US" dirty="0">
                <a:latin typeface="Cambria" panose="02040503050406030204" pitchFamily="18" charset="0"/>
              </a:rPr>
              <a:t>compares all subgroup data from previous year to current year based on the dates selected.</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latin typeface="Cambria" panose="02040503050406030204" pitchFamily="18" charset="0"/>
              </a:rPr>
              <a:t>The Duplicate Students Reported- Detail- With Other LEA report will display students who were reported by multiple LEAs.  This report can assist with troubleshooting students who may have been removed by the deduplication process.  </a:t>
            </a:r>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 LEA will have to run, verify, and submit the Keystone Assessment Subgroup ACS for </a:t>
            </a:r>
            <a:r>
              <a:rPr lang="en-US" altLang="en-US" baseline="0" dirty="0" err="1"/>
              <a:t>precodes</a:t>
            </a:r>
            <a:r>
              <a:rPr lang="en-US" altLang="en-US" baseline="0" dirty="0"/>
              <a:t>.  Please be sure to select the correct internal snapshot date when running this ACS.</a:t>
            </a:r>
          </a:p>
          <a:p>
            <a:endParaRPr lang="en-US" altLang="en-US" baseline="0" dirty="0"/>
          </a:p>
          <a:p>
            <a:endParaRPr lang="en-US" baseline="0" dirty="0"/>
          </a:p>
          <a:p>
            <a:r>
              <a:rPr lang="en-US" dirty="0"/>
              <a:t>Please reference the Elementary/Secondary Data collection calendar for prior year and current year dates to utilize when running any </a:t>
            </a:r>
            <a:r>
              <a:rPr lang="en-US" dirty="0" err="1"/>
              <a:t>Presnap</a:t>
            </a:r>
            <a:r>
              <a:rPr lang="en-US" dirty="0"/>
              <a:t> or Snapshot reports.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
        <p:nvSpPr>
          <p:cNvPr id="378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9163" eaLnBrk="0" hangingPunct="0">
              <a:spcBef>
                <a:spcPct val="30000"/>
              </a:spcBef>
              <a:defRPr sz="1200">
                <a:solidFill>
                  <a:schemeClr val="tx1"/>
                </a:solidFill>
                <a:latin typeface="Calibri" pitchFamily="34" charset="0"/>
              </a:defRPr>
            </a:lvl1pPr>
            <a:lvl2pPr marL="742950" indent="-285750" defTabSz="919163" eaLnBrk="0" hangingPunct="0">
              <a:spcBef>
                <a:spcPct val="30000"/>
              </a:spcBef>
              <a:defRPr sz="1200">
                <a:solidFill>
                  <a:schemeClr val="tx1"/>
                </a:solidFill>
                <a:latin typeface="Calibri" pitchFamily="34" charset="0"/>
              </a:defRPr>
            </a:lvl2pPr>
            <a:lvl3pPr marL="1143000" indent="-228600" defTabSz="919163" eaLnBrk="0" hangingPunct="0">
              <a:spcBef>
                <a:spcPct val="30000"/>
              </a:spcBef>
              <a:defRPr sz="1200">
                <a:solidFill>
                  <a:schemeClr val="tx1"/>
                </a:solidFill>
                <a:latin typeface="Calibri" pitchFamily="34" charset="0"/>
              </a:defRPr>
            </a:lvl3pPr>
            <a:lvl4pPr marL="1600200" indent="-228600" defTabSz="919163" eaLnBrk="0" hangingPunct="0">
              <a:spcBef>
                <a:spcPct val="30000"/>
              </a:spcBef>
              <a:defRPr sz="1200">
                <a:solidFill>
                  <a:schemeClr val="tx1"/>
                </a:solidFill>
                <a:latin typeface="Calibri" pitchFamily="34" charset="0"/>
              </a:defRPr>
            </a:lvl4pPr>
            <a:lvl5pPr marL="2057400" indent="-228600" defTabSz="919163" eaLnBrk="0" hangingPunct="0">
              <a:spcBef>
                <a:spcPct val="30000"/>
              </a:spcBef>
              <a:defRPr sz="1200">
                <a:solidFill>
                  <a:schemeClr val="tx1"/>
                </a:solidFill>
                <a:latin typeface="Calibri" pitchFamily="34" charset="0"/>
              </a:defRPr>
            </a:lvl5pPr>
            <a:lvl6pPr marL="2514600" indent="-228600" defTabSz="919163" eaLnBrk="0" fontAlgn="base" hangingPunct="0">
              <a:spcBef>
                <a:spcPct val="30000"/>
              </a:spcBef>
              <a:spcAft>
                <a:spcPct val="0"/>
              </a:spcAft>
              <a:defRPr sz="1200">
                <a:solidFill>
                  <a:schemeClr val="tx1"/>
                </a:solidFill>
                <a:latin typeface="Calibri" pitchFamily="34" charset="0"/>
              </a:defRPr>
            </a:lvl6pPr>
            <a:lvl7pPr marL="2971800" indent="-228600" defTabSz="919163" eaLnBrk="0" fontAlgn="base" hangingPunct="0">
              <a:spcBef>
                <a:spcPct val="30000"/>
              </a:spcBef>
              <a:spcAft>
                <a:spcPct val="0"/>
              </a:spcAft>
              <a:defRPr sz="1200">
                <a:solidFill>
                  <a:schemeClr val="tx1"/>
                </a:solidFill>
                <a:latin typeface="Calibri" pitchFamily="34" charset="0"/>
              </a:defRPr>
            </a:lvl7pPr>
            <a:lvl8pPr marL="3429000" indent="-228600" defTabSz="919163" eaLnBrk="0" fontAlgn="base" hangingPunct="0">
              <a:spcBef>
                <a:spcPct val="30000"/>
              </a:spcBef>
              <a:spcAft>
                <a:spcPct val="0"/>
              </a:spcAft>
              <a:defRPr sz="1200">
                <a:solidFill>
                  <a:schemeClr val="tx1"/>
                </a:solidFill>
                <a:latin typeface="Calibri" pitchFamily="34" charset="0"/>
              </a:defRPr>
            </a:lvl8pPr>
            <a:lvl9pPr marL="3886200" indent="-228600" defTabSz="919163"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D5BDEFAC-7856-41EC-A265-154875D9A827}" type="slidenum">
              <a:rPr lang="en-US" altLang="en-US" smtClean="0">
                <a:latin typeface="Arial" charset="0"/>
              </a:rPr>
              <a:pPr eaLnBrk="1" hangingPunct="1">
                <a:spcBef>
                  <a:spcPct val="0"/>
                </a:spcBef>
              </a:pPr>
              <a:t>28</a:t>
            </a:fld>
            <a:endParaRPr lang="en-US" altLang="en-US" dirty="0">
              <a:latin typeface="Arial" charset="0"/>
            </a:endParaRPr>
          </a:p>
        </p:txBody>
      </p:sp>
      <p:sp>
        <p:nvSpPr>
          <p:cNvPr id="3789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endParaRPr lang="en-US" altLang="en-US" dirty="0">
              <a:latin typeface="Arial" charset="0"/>
            </a:endParaRPr>
          </a:p>
        </p:txBody>
      </p:sp>
    </p:spTree>
    <p:extLst>
      <p:ext uri="{BB962C8B-B14F-4D97-AF65-F5344CB8AC3E}">
        <p14:creationId xmlns:p14="http://schemas.microsoft.com/office/powerpoint/2010/main" val="923921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a:t>
            </a:r>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29</a:t>
            </a:fld>
            <a:endParaRPr lang="en-US" dirty="0"/>
          </a:p>
        </p:txBody>
      </p:sp>
    </p:spTree>
    <p:extLst>
      <p:ext uri="{BB962C8B-B14F-4D97-AF65-F5344CB8AC3E}">
        <p14:creationId xmlns:p14="http://schemas.microsoft.com/office/powerpoint/2010/main" val="3331914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Who submits data to PIMS? </a:t>
            </a:r>
          </a:p>
          <a:p>
            <a:r>
              <a:rPr lang="en-US" dirty="0"/>
              <a:t>Any entity that teaches a</a:t>
            </a:r>
            <a:r>
              <a:rPr lang="en-US" baseline="0" dirty="0"/>
              <a:t>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3</a:t>
            </a:fld>
            <a:endParaRPr lang="en-US" dirty="0"/>
          </a:p>
        </p:txBody>
      </p:sp>
    </p:spTree>
    <p:extLst>
      <p:ext uri="{BB962C8B-B14F-4D97-AF65-F5344CB8AC3E}">
        <p14:creationId xmlns:p14="http://schemas.microsoft.com/office/powerpoint/2010/main" val="14398103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a:t>
            </a:r>
            <a:r>
              <a:rPr lang="en-US" baseline="0" dirty="0"/>
              <a:t> list of contacts are provided if you have questions or need clarification. </a:t>
            </a:r>
          </a:p>
          <a:p>
            <a:endParaRPr lang="en-US" baseline="0" dirty="0"/>
          </a:p>
          <a:p>
            <a:pPr lvl="0"/>
            <a:r>
              <a:rPr lang="en-US" dirty="0">
                <a:latin typeface="Cambria" panose="02040503050406030204" pitchFamily="18" charset="0"/>
              </a:rPr>
              <a:t>The Division of Assessment and Accountability can be reached at </a:t>
            </a:r>
            <a:r>
              <a:rPr lang="en-US" dirty="0">
                <a:latin typeface="Cambria" panose="02040503050406030204" pitchFamily="18" charset="0"/>
                <a:hlinkClick r:id="rId3"/>
              </a:rPr>
              <a:t>Ra-pas@pa.gov</a:t>
            </a:r>
            <a:endParaRPr lang="en-US" dirty="0">
              <a:latin typeface="Cambria" panose="02040503050406030204" pitchFamily="18" charset="0"/>
            </a:endParaRPr>
          </a:p>
          <a:p>
            <a:endParaRPr lang="en-US" baseline="0" dirty="0"/>
          </a:p>
          <a:p>
            <a:pPr lvl="0"/>
            <a:r>
              <a:rPr lang="en-US" dirty="0">
                <a:latin typeface="Cambria" panose="02040503050406030204" pitchFamily="18" charset="0"/>
              </a:rPr>
              <a:t>Please call 800-661-2423 to get assistance from the PIMS Application Support Desk.</a:t>
            </a:r>
            <a:endParaRPr lang="en-US" baseline="0" dirty="0"/>
          </a:p>
          <a:p>
            <a:pPr lvl="0"/>
            <a:endParaRPr lang="en-US" dirty="0">
              <a:latin typeface="Cambria" panose="02040503050406030204" pitchFamily="18" charset="0"/>
            </a:endParaRPr>
          </a:p>
          <a:p>
            <a:pPr lvl="0"/>
            <a:r>
              <a:rPr lang="en-US" dirty="0">
                <a:latin typeface="Cambria" panose="02040503050406030204" pitchFamily="18" charset="0"/>
              </a:rPr>
              <a:t>Lastly, the Office of Data Quality can be emailed at </a:t>
            </a:r>
            <a:r>
              <a:rPr lang="en-US" dirty="0">
                <a:latin typeface="Cambria" panose="02040503050406030204" pitchFamily="18" charset="0"/>
                <a:hlinkClick r:id="rId4"/>
              </a:rPr>
              <a:t>ra-DDQDataCollection@pa.gov</a:t>
            </a:r>
            <a:endParaRPr lang="en-US" dirty="0">
              <a:latin typeface="Cambria" panose="02040503050406030204" pitchFamily="18" charset="0"/>
            </a:endParaRPr>
          </a:p>
          <a:p>
            <a:endParaRPr lang="en-US" baseline="0" dirty="0"/>
          </a:p>
          <a:p>
            <a:r>
              <a:rPr lang="en-US" baseline="0" dirty="0"/>
              <a:t>Thank you for reviewing this webinar for Keystone Exams -</a:t>
            </a:r>
            <a:r>
              <a:rPr lang="en-US" baseline="0" dirty="0" err="1"/>
              <a:t>Precodes</a:t>
            </a:r>
            <a:r>
              <a:rPr lang="en-US" baseline="0" dirty="0"/>
              <a:t>. </a:t>
            </a:r>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30</a:t>
            </a:fld>
            <a:endParaRPr lang="en-US" dirty="0"/>
          </a:p>
        </p:txBody>
      </p:sp>
    </p:spTree>
    <p:extLst>
      <p:ext uri="{BB962C8B-B14F-4D97-AF65-F5344CB8AC3E}">
        <p14:creationId xmlns:p14="http://schemas.microsoft.com/office/powerpoint/2010/main" val="395170103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31</a:t>
            </a:fld>
            <a:endParaRPr lang="en-US" dirty="0"/>
          </a:p>
        </p:txBody>
      </p:sp>
    </p:spTree>
    <p:extLst>
      <p:ext uri="{BB962C8B-B14F-4D97-AF65-F5344CB8AC3E}">
        <p14:creationId xmlns:p14="http://schemas.microsoft.com/office/powerpoint/2010/main" val="24274201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a:t>Who should test?</a:t>
            </a:r>
          </a:p>
          <a:p>
            <a:endParaRPr lang="en-US"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a:t>States</a:t>
            </a:r>
            <a:r>
              <a:rPr lang="en-US" altLang="en-US" baseline="0" dirty="0"/>
              <a:t> must comply with the federal requirement that all students must test at least once in high school </a:t>
            </a:r>
            <a:r>
              <a:rPr lang="en-US" sz="1200" b="1" dirty="0">
                <a:highlight>
                  <a:srgbClr val="FFFF00"/>
                </a:highlight>
                <a:latin typeface="Cambria" panose="02040503050406030204" pitchFamily="18" charset="0"/>
              </a:rPr>
              <a:t>in all three Keystone Exams</a:t>
            </a:r>
            <a:r>
              <a:rPr lang="en-US" altLang="en-US" baseline="0" dirty="0"/>
              <a:t>. Students can take and test in a Keystone Exam anytime from grades 3-12.   Regardless of when or where the student takes the Keystone exam, the students’ scores are not attributed until grade 11 for accountability. </a:t>
            </a:r>
          </a:p>
          <a:p>
            <a:endParaRPr lang="en-US" alt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LEAs identify the courses that meet the state standards for the Keystone Exams called a ‘trigger course’. This is a local decision. If a student takes the Keystone course identified by the LEA, the student must take the subject-specific Keystone Exam. </a:t>
            </a:r>
            <a:r>
              <a:rPr lang="en-US" sz="1200" dirty="0">
                <a:latin typeface="Cambria" panose="02040503050406030204" pitchFamily="18" charset="0"/>
                <a:ea typeface="Verdana" pitchFamily="34" charset="0"/>
                <a:cs typeface="Arial" panose="020B0604020202020204" pitchFamily="34" charset="0"/>
              </a:rPr>
              <a:t>The student does not have to complete the course in order to take the Keystone Exam </a:t>
            </a:r>
            <a:r>
              <a:rPr lang="en-US" sz="1200" b="1" dirty="0">
                <a:latin typeface="Cambria" panose="02040503050406030204" pitchFamily="18" charset="0"/>
                <a:ea typeface="Verdana" pitchFamily="34" charset="0"/>
                <a:cs typeface="Arial" panose="020B0604020202020204" pitchFamily="34" charset="0"/>
              </a:rPr>
              <a:t>if the student scored Advanced on the previous year’s subject-specific PSSA</a:t>
            </a:r>
            <a:r>
              <a:rPr lang="en-US" sz="1200" dirty="0">
                <a:latin typeface="Cambria" panose="02040503050406030204" pitchFamily="18" charset="0"/>
                <a:ea typeface="Verdana" pitchFamily="34" charset="0"/>
                <a:cs typeface="Arial" panose="020B0604020202020204" pitchFamily="34" charset="0"/>
              </a:rPr>
              <a:t>. If the student is near the end of the Keystone course, the student should take the Keystone Exam. </a:t>
            </a:r>
          </a:p>
          <a:p>
            <a:endParaRPr lang="en-US" altLang="en-US" baseline="0" dirty="0"/>
          </a:p>
          <a:p>
            <a:r>
              <a:rPr lang="en-US" altLang="en-US" baseline="0" dirty="0"/>
              <a:t>Students are required to score Proficient or Advanced in Algebra 1, Biology and Literature by spring of grade 11. Act 158 High School Graduation) states that demonstrating proficiency in these three Keystone Exams will be one of the Pathways to meet graduation requirement beginning with the class of </a:t>
            </a:r>
            <a:r>
              <a:rPr lang="en-US" altLang="en-US" b="1" baseline="0" dirty="0">
                <a:highlight>
                  <a:srgbClr val="FFFF00"/>
                </a:highlight>
              </a:rPr>
              <a:t>2021-</a:t>
            </a:r>
            <a:r>
              <a:rPr lang="en-US" altLang="en-US" baseline="0" dirty="0"/>
              <a:t>2022. </a:t>
            </a:r>
            <a:endParaRPr lang="en-US" altLang="en-US" dirty="0"/>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013C4DB-0EBA-4818-96CA-4C4A896ACD6F}" type="slidenum">
              <a:rPr lang="en-US" altLang="en-US" smtClean="0"/>
              <a:pPr/>
              <a:t>4</a:t>
            </a:fld>
            <a:endParaRPr lang="en-US" altLang="en-US" dirty="0"/>
          </a:p>
        </p:txBody>
      </p:sp>
      <p:sp>
        <p:nvSpPr>
          <p:cNvPr id="109573" name="Footer Placeholder 1"/>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Tree>
    <p:extLst>
      <p:ext uri="{BB962C8B-B14F-4D97-AF65-F5344CB8AC3E}">
        <p14:creationId xmlns:p14="http://schemas.microsoft.com/office/powerpoint/2010/main" val="20835781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US" sz="1100" dirty="0">
                <a:latin typeface="Cambria" panose="02040503050406030204" pitchFamily="18" charset="0"/>
              </a:rPr>
              <a:t>Timeline</a:t>
            </a:r>
            <a:r>
              <a:rPr lang="en-US" sz="1100" baseline="0" dirty="0">
                <a:latin typeface="Cambria" panose="02040503050406030204" pitchFamily="18" charset="0"/>
              </a:rPr>
              <a:t>:</a:t>
            </a:r>
          </a:p>
          <a:p>
            <a:pPr marL="628650" lvl="1" indent="-171450">
              <a:buFont typeface="Arial" panose="020B0604020202020204" pitchFamily="34" charset="0"/>
              <a:buChar char="•"/>
            </a:pPr>
            <a:r>
              <a:rPr lang="en-US" sz="1100" baseline="0" dirty="0">
                <a:latin typeface="Cambria" panose="02040503050406030204" pitchFamily="18" charset="0"/>
              </a:rPr>
              <a:t>It is important to work with your SIS vendor to make sure they can deliver the data required for these Keystone </a:t>
            </a:r>
            <a:r>
              <a:rPr lang="en-US" sz="1100" baseline="0" dirty="0" err="1">
                <a:latin typeface="Cambria" panose="02040503050406030204" pitchFamily="18" charset="0"/>
              </a:rPr>
              <a:t>Precode</a:t>
            </a:r>
            <a:r>
              <a:rPr lang="en-US" sz="1100" baseline="0" dirty="0">
                <a:latin typeface="Cambria" panose="02040503050406030204" pitchFamily="18" charset="0"/>
              </a:rPr>
              <a:t> internal snapshots. </a:t>
            </a:r>
          </a:p>
          <a:p>
            <a:pPr marL="628650" lvl="1" indent="-171450">
              <a:buFont typeface="Arial" panose="020B0604020202020204" pitchFamily="34" charset="0"/>
              <a:buChar char="•"/>
            </a:pPr>
            <a:r>
              <a:rPr lang="en-US" sz="1100" baseline="0" dirty="0">
                <a:latin typeface="Cambria" panose="02040503050406030204" pitchFamily="18" charset="0"/>
              </a:rPr>
              <a:t>PDE highly recommends that LEAs use the sandbox as a tool in order to test data against the DQE rules. This is intended to save the LEA time when uploading the data to PIMS production.</a:t>
            </a:r>
          </a:p>
          <a:p>
            <a:pPr marL="628650" lvl="1" indent="-171450">
              <a:buFont typeface="Arial" panose="020B0604020202020204" pitchFamily="34" charset="0"/>
              <a:buChar char="•"/>
            </a:pPr>
            <a:r>
              <a:rPr lang="en-US" sz="1100" dirty="0">
                <a:latin typeface="Cambria" panose="02040503050406030204" pitchFamily="18" charset="0"/>
              </a:rPr>
              <a:t>We strongly encourage LEAs to update data in the sandbox ahead</a:t>
            </a:r>
            <a:r>
              <a:rPr lang="en-US" sz="1100" baseline="0" dirty="0">
                <a:latin typeface="Cambria" panose="02040503050406030204" pitchFamily="18" charset="0"/>
              </a:rPr>
              <a:t> of time, but want to be clear that you must successfully load the data to PIMS production in order for student data to be included when the snapshot is pulled.</a:t>
            </a:r>
          </a:p>
          <a:p>
            <a:pPr marL="628650" marR="0" lvl="1"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baseline="0" dirty="0">
                <a:latin typeface="Cambria" panose="02040503050406030204" pitchFamily="18" charset="0"/>
              </a:rPr>
              <a:t>LEAs who wait until the last day to upload data may encounter problems and not be able to meet the deadline. Since there is no extensions for internal snapshots, if LEAs are unable to submit data for the upload, they will have to hand-bubble all student booklets. </a:t>
            </a:r>
          </a:p>
          <a:p>
            <a:endParaRPr lang="en-US" sz="1100" dirty="0">
              <a:latin typeface="Cambria" panose="02040503050406030204" pitchFamily="18" charset="0"/>
            </a:endParaRPr>
          </a:p>
          <a:p>
            <a:pPr marL="228600" indent="-228600">
              <a:buFont typeface="+mj-lt"/>
              <a:buAutoNum type="arabicPeriod" startAt="2"/>
            </a:pPr>
            <a:r>
              <a:rPr lang="en-US" sz="1100" dirty="0">
                <a:latin typeface="Cambria" panose="02040503050406030204" pitchFamily="18" charset="0"/>
              </a:rPr>
              <a:t>The deadline</a:t>
            </a:r>
            <a:r>
              <a:rPr lang="en-US" sz="1100" baseline="0" dirty="0">
                <a:latin typeface="Cambria" panose="02040503050406030204" pitchFamily="18" charset="0"/>
              </a:rPr>
              <a:t> for submitting data for the Keystone internal snapshot collections are located on the Elementary-Secondary Data Collection Calendar listed on the PIMS website. </a:t>
            </a:r>
          </a:p>
          <a:p>
            <a:pPr marL="685800" lvl="1" indent="-228600">
              <a:buFont typeface="Arial" panose="020B0604020202020204" pitchFamily="34" charset="0"/>
              <a:buChar char="•"/>
            </a:pPr>
            <a:r>
              <a:rPr lang="en-US" sz="1100" baseline="0" dirty="0">
                <a:latin typeface="Cambria" panose="02040503050406030204" pitchFamily="18" charset="0"/>
              </a:rPr>
              <a:t>PIMS will shut down temporarily to take the internal snapshot. </a:t>
            </a:r>
          </a:p>
          <a:p>
            <a:pPr marL="685800" lvl="1" indent="-228600">
              <a:buFont typeface="Arial" panose="020B0604020202020204" pitchFamily="34" charset="0"/>
              <a:buChar char="•"/>
            </a:pPr>
            <a:r>
              <a:rPr lang="en-US" sz="1100" baseline="0" dirty="0">
                <a:latin typeface="Cambria" panose="02040503050406030204" pitchFamily="18" charset="0"/>
              </a:rPr>
              <a:t>Any data updated after the snapshot date will not be available in the testing vendor’s system.  </a:t>
            </a:r>
          </a:p>
          <a:p>
            <a:pPr marL="685800" marR="0" lvl="1" indent="-22860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en-US" sz="1100" baseline="0" dirty="0">
                <a:latin typeface="Cambria" panose="02040503050406030204" pitchFamily="18" charset="0"/>
              </a:rPr>
              <a:t>Because this is an internal snapshot, the data is frozen in time and extensions cannot be granted. </a:t>
            </a:r>
          </a:p>
        </p:txBody>
      </p:sp>
      <p:sp>
        <p:nvSpPr>
          <p:cNvPr id="4" name="Slide Number Placeholder 3"/>
          <p:cNvSpPr>
            <a:spLocks noGrp="1"/>
          </p:cNvSpPr>
          <p:nvPr>
            <p:ph type="sldNum" sz="quarter" idx="10"/>
          </p:nvPr>
        </p:nvSpPr>
        <p:spPr/>
        <p:txBody>
          <a:bodyPr/>
          <a:lstStyle/>
          <a:p>
            <a:pPr>
              <a:defRPr/>
            </a:pPr>
            <a:fld id="{26373171-1AD9-4052-89E0-C576612889ED}" type="slidenum">
              <a:rPr lang="en-US" smtClean="0"/>
              <a:pPr>
                <a:defRPr/>
              </a:pPr>
              <a:t>5</a:t>
            </a:fld>
            <a:endParaRPr lang="en-US" dirty="0"/>
          </a:p>
        </p:txBody>
      </p:sp>
    </p:spTree>
    <p:extLst>
      <p:ext uri="{BB962C8B-B14F-4D97-AF65-F5344CB8AC3E}">
        <p14:creationId xmlns:p14="http://schemas.microsoft.com/office/powerpoint/2010/main" val="3972250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There are two templates (Student and School Enrollment) that need to be updated and uploaded in Collection Window 6 to make sure that the data passes the Data Quality Engine Rules. </a:t>
            </a:r>
            <a:r>
              <a:rPr lang="en-US" altLang="en-US" dirty="0"/>
              <a:t>In</a:t>
            </a:r>
            <a:r>
              <a:rPr lang="en-US" altLang="en-US" baseline="0" dirty="0"/>
              <a:t> order to submit the correct data, PIMS Administrators must first identify the students who are taking the Keystone Exams and upload them for this internal snapshot.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r>
              <a:rPr lang="en-US" altLang="en-US" baseline="0" dirty="0"/>
              <a:t>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a:t>
            </a:r>
            <a:r>
              <a:rPr lang="en-US" altLang="en-US" baseline="0" dirty="0" err="1"/>
              <a:t>precode</a:t>
            </a:r>
            <a:r>
              <a:rPr lang="en-US" altLang="en-US" baseline="0" dirty="0"/>
              <a:t> labels.  </a:t>
            </a:r>
          </a:p>
          <a:p>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It’s important that PIMS Administrators verify that data has been successfully uploaded by running the pre-snapshot verification reports.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alt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altLang="en-US" baseline="0" dirty="0"/>
              <a:t>Final data must be uploaded by noon </a:t>
            </a:r>
            <a:r>
              <a:rPr lang="en-US" altLang="en-US" baseline="0" dirty="0">
                <a:highlight>
                  <a:srgbClr val="FFFF00"/>
                </a:highlight>
              </a:rPr>
              <a:t>on the deadline on the Elementary and Secondary Data Collection Calendar listed on the PIMS website</a:t>
            </a:r>
            <a:r>
              <a:rPr lang="en-US" altLang="en-US" baseline="0" dirty="0"/>
              <a:t>. Please note that data cannot be corrected after the internal snapshot deadline. </a:t>
            </a:r>
            <a:endParaRPr lang="en-US" altLang="en-US" dirty="0"/>
          </a:p>
          <a:p>
            <a:endParaRPr lang="en-US" altLang="en-US" baseline="0" dirty="0"/>
          </a:p>
          <a:p>
            <a:endParaRPr lang="en-US" altLang="en-US" baseline="0"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0139" indent="-284668" eaLnBrk="0" hangingPunct="0">
              <a:spcBef>
                <a:spcPct val="30000"/>
              </a:spcBef>
              <a:defRPr sz="1200">
                <a:solidFill>
                  <a:schemeClr val="tx1"/>
                </a:solidFill>
                <a:latin typeface="Calibri" pitchFamily="34" charset="0"/>
              </a:defRPr>
            </a:lvl2pPr>
            <a:lvl3pPr marL="1138675" indent="-227735" eaLnBrk="0" hangingPunct="0">
              <a:spcBef>
                <a:spcPct val="30000"/>
              </a:spcBef>
              <a:defRPr sz="1200">
                <a:solidFill>
                  <a:schemeClr val="tx1"/>
                </a:solidFill>
                <a:latin typeface="Calibri" pitchFamily="34" charset="0"/>
              </a:defRPr>
            </a:lvl3pPr>
            <a:lvl4pPr marL="1594144" indent="-227735" eaLnBrk="0" hangingPunct="0">
              <a:spcBef>
                <a:spcPct val="30000"/>
              </a:spcBef>
              <a:defRPr sz="1200">
                <a:solidFill>
                  <a:schemeClr val="tx1"/>
                </a:solidFill>
                <a:latin typeface="Calibri" pitchFamily="34" charset="0"/>
              </a:defRPr>
            </a:lvl4pPr>
            <a:lvl5pPr marL="2049615" indent="-227735" eaLnBrk="0" hangingPunct="0">
              <a:spcBef>
                <a:spcPct val="30000"/>
              </a:spcBef>
              <a:defRPr sz="1200">
                <a:solidFill>
                  <a:schemeClr val="tx1"/>
                </a:solidFill>
                <a:latin typeface="Calibri" pitchFamily="34" charset="0"/>
              </a:defRPr>
            </a:lvl5pPr>
            <a:lvl6pPr marL="2505084" indent="-227735" eaLnBrk="0" fontAlgn="base" hangingPunct="0">
              <a:spcBef>
                <a:spcPct val="30000"/>
              </a:spcBef>
              <a:spcAft>
                <a:spcPct val="0"/>
              </a:spcAft>
              <a:defRPr sz="1200">
                <a:solidFill>
                  <a:schemeClr val="tx1"/>
                </a:solidFill>
                <a:latin typeface="Calibri" pitchFamily="34" charset="0"/>
              </a:defRPr>
            </a:lvl6pPr>
            <a:lvl7pPr marL="2960554" indent="-227735" eaLnBrk="0" fontAlgn="base" hangingPunct="0">
              <a:spcBef>
                <a:spcPct val="30000"/>
              </a:spcBef>
              <a:spcAft>
                <a:spcPct val="0"/>
              </a:spcAft>
              <a:defRPr sz="1200">
                <a:solidFill>
                  <a:schemeClr val="tx1"/>
                </a:solidFill>
                <a:latin typeface="Calibri" pitchFamily="34" charset="0"/>
              </a:defRPr>
            </a:lvl7pPr>
            <a:lvl8pPr marL="3416024" indent="-227735" eaLnBrk="0" fontAlgn="base" hangingPunct="0">
              <a:spcBef>
                <a:spcPct val="30000"/>
              </a:spcBef>
              <a:spcAft>
                <a:spcPct val="0"/>
              </a:spcAft>
              <a:defRPr sz="1200">
                <a:solidFill>
                  <a:schemeClr val="tx1"/>
                </a:solidFill>
                <a:latin typeface="Calibri" pitchFamily="34" charset="0"/>
              </a:defRPr>
            </a:lvl8pPr>
            <a:lvl9pPr marL="3871494" indent="-227735"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1EC091D0-2E42-4715-AEB0-BB211CAAA3E9}" type="slidenum">
              <a:rPr lang="en-US" altLang="en-US" smtClean="0">
                <a:latin typeface="Arial" charset="0"/>
              </a:rPr>
              <a:pPr eaLnBrk="1" hangingPunct="1">
                <a:spcBef>
                  <a:spcPct val="0"/>
                </a:spcBef>
              </a:pPr>
              <a:t>6</a:t>
            </a:fld>
            <a:endParaRPr lang="en-US" altLang="en-US" dirty="0">
              <a:latin typeface="Arial" charset="0"/>
            </a:endParaRPr>
          </a:p>
        </p:txBody>
      </p:sp>
    </p:spTree>
    <p:extLst>
      <p:ext uri="{BB962C8B-B14F-4D97-AF65-F5344CB8AC3E}">
        <p14:creationId xmlns:p14="http://schemas.microsoft.com/office/powerpoint/2010/main" val="38945219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This is the </a:t>
            </a:r>
            <a:r>
              <a:rPr lang="en-US" dirty="0" err="1"/>
              <a:t>Precode</a:t>
            </a:r>
            <a:r>
              <a:rPr lang="en-US" dirty="0"/>
              <a:t> Keystone Data Flow. </a:t>
            </a:r>
            <a:r>
              <a:rPr lang="en-US" baseline="0" dirty="0"/>
              <a:t>It is a complex process and we will discuss it in smaller sections.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It</a:t>
            </a:r>
            <a:r>
              <a:rPr lang="en-US" baseline="0" dirty="0"/>
              <a:t> is</a:t>
            </a:r>
            <a:r>
              <a:rPr lang="en-US" dirty="0"/>
              <a:t> beneficial to understand this</a:t>
            </a:r>
            <a:r>
              <a:rPr lang="en-US" baseline="0" dirty="0"/>
              <a:t> </a:t>
            </a:r>
            <a:r>
              <a:rPr lang="en-US" dirty="0"/>
              <a:t>process because it shows how the</a:t>
            </a:r>
            <a:r>
              <a:rPr lang="en-US" baseline="0" dirty="0"/>
              <a:t> assessment data, that begins with the LEA submitting data to PIMS, become </a:t>
            </a:r>
            <a:r>
              <a:rPr lang="en-US" baseline="0" dirty="0" err="1"/>
              <a:t>precode</a:t>
            </a:r>
            <a:r>
              <a:rPr lang="en-US" baseline="0" dirty="0"/>
              <a:t> labels and testing booklets for your LEA.</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7</a:t>
            </a:fld>
            <a:endParaRPr lang="en-US" dirty="0"/>
          </a:p>
        </p:txBody>
      </p:sp>
    </p:spTree>
    <p:extLst>
      <p:ext uri="{BB962C8B-B14F-4D97-AF65-F5344CB8AC3E}">
        <p14:creationId xmlns:p14="http://schemas.microsoft.com/office/powerpoint/2010/main" val="1414665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We begin with the LEA submitting data to PIMS using the Student and School Enrollment templates as you see in step #1.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Then in step #2, PIMS takes an internal snapshot of the statewide data set and sends a file to the testing vendor. This file is uploaded into DRC’s eDIRECT system.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8</a:t>
            </a:fld>
            <a:endParaRPr lang="en-US" dirty="0"/>
          </a:p>
        </p:txBody>
      </p:sp>
    </p:spTree>
    <p:extLst>
      <p:ext uri="{BB962C8B-B14F-4D97-AF65-F5344CB8AC3E}">
        <p14:creationId xmlns:p14="http://schemas.microsoft.com/office/powerpoint/2010/main" val="30479676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Once the data is loaded into DRC’s eDIRECT system, this next section describes the actions that occur between the LEA and the testing vendor. Although the PIMS Administrator may not be directly involved with this process, it can have disastrous results if the PIMS Administrator has not uploaded student data into PIMS correctly.</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In step #3, someone from your LEA who is involved with assessments, generally the LEA’s Assessment Coordinator,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directly from the data uploaded to PIMS.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baseline="0" dirty="0"/>
              <a:t>In step #4 students must be set up in test sessions by the LEA’s Assessment Coordinator. This does not happen automatically.  If student data was loaded inaccurately or was missing from the PIMS internal snapshot, the Assessment Coordinator must manually input this data </a:t>
            </a:r>
            <a:r>
              <a:rPr lang="en-US" u="sng" baseline="0" dirty="0"/>
              <a:t>one student at a time</a:t>
            </a:r>
            <a:r>
              <a:rPr lang="en-US" baseline="0" dirty="0"/>
              <a:t>.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In step #5 DRC sends booklets and precode labels based on the information that has been updated by the Assessment Coordinator in DRC.</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a:t>Next. In step 6, the test is administered and the LEA returns the test materials to DRC.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endParaRPr lang="en-US" dirty="0"/>
          </a:p>
        </p:txBody>
      </p:sp>
      <p:sp>
        <p:nvSpPr>
          <p:cNvPr id="4" name="Slide Number Placeholder 3"/>
          <p:cNvSpPr>
            <a:spLocks noGrp="1"/>
          </p:cNvSpPr>
          <p:nvPr>
            <p:ph type="sldNum" sz="quarter" idx="10"/>
          </p:nvPr>
        </p:nvSpPr>
        <p:spPr/>
        <p:txBody>
          <a:bodyPr/>
          <a:lstStyle/>
          <a:p>
            <a:pPr>
              <a:defRPr/>
            </a:pPr>
            <a:fld id="{3D5D0980-09C5-4AFE-AC04-E50F64DD31F1}" type="slidenum">
              <a:rPr lang="en-US" smtClean="0"/>
              <a:pPr>
                <a:defRPr/>
              </a:pPr>
              <a:t>9</a:t>
            </a:fld>
            <a:endParaRPr lang="en-US" dirty="0"/>
          </a:p>
        </p:txBody>
      </p:sp>
    </p:spTree>
    <p:extLst>
      <p:ext uri="{BB962C8B-B14F-4D97-AF65-F5344CB8AC3E}">
        <p14:creationId xmlns:p14="http://schemas.microsoft.com/office/powerpoint/2010/main" val="124549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06D723B-AED9-45E8-A186-A622E988EED4}" type="slidenum">
              <a:rPr lang="en-US"/>
              <a:pPr>
                <a:defRPr/>
              </a:pPr>
              <a:t>‹#›</a:t>
            </a:fld>
            <a:endParaRPr lang="en-US" dirty="0"/>
          </a:p>
        </p:txBody>
      </p:sp>
    </p:spTree>
    <p:extLst>
      <p:ext uri="{BB962C8B-B14F-4D97-AF65-F5344CB8AC3E}">
        <p14:creationId xmlns:p14="http://schemas.microsoft.com/office/powerpoint/2010/main" val="19410605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1A8729F6-149C-4525-AD7F-1505B2C4D81E}" type="slidenum">
              <a:rPr lang="en-US"/>
              <a:pPr>
                <a:defRPr/>
              </a:pPr>
              <a:t>‹#›</a:t>
            </a:fld>
            <a:endParaRPr lang="en-US" dirty="0"/>
          </a:p>
        </p:txBody>
      </p:sp>
    </p:spTree>
    <p:extLst>
      <p:ext uri="{BB962C8B-B14F-4D97-AF65-F5344CB8AC3E}">
        <p14:creationId xmlns:p14="http://schemas.microsoft.com/office/powerpoint/2010/main" val="3325339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665CE0C-5FA5-4634-A0F4-F42B1D14E7B7}" type="slidenum">
              <a:rPr lang="en-US"/>
              <a:pPr>
                <a:defRPr/>
              </a:pPr>
              <a:t>‹#›</a:t>
            </a:fld>
            <a:endParaRPr lang="en-US" dirty="0"/>
          </a:p>
        </p:txBody>
      </p:sp>
    </p:spTree>
    <p:extLst>
      <p:ext uri="{BB962C8B-B14F-4D97-AF65-F5344CB8AC3E}">
        <p14:creationId xmlns:p14="http://schemas.microsoft.com/office/powerpoint/2010/main" val="2278570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06D723B-AED9-45E8-A186-A622E988EED4}" type="slidenum">
              <a:rPr lang="en-US" smtClean="0"/>
              <a:pPr>
                <a:defRPr/>
              </a:pPr>
              <a:t>‹#›</a:t>
            </a:fld>
            <a:endParaRPr lang="en-US" dirty="0"/>
          </a:p>
        </p:txBody>
      </p:sp>
    </p:spTree>
    <p:extLst>
      <p:ext uri="{BB962C8B-B14F-4D97-AF65-F5344CB8AC3E}">
        <p14:creationId xmlns:p14="http://schemas.microsoft.com/office/powerpoint/2010/main" val="3419955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EFB4D45-639A-49B8-889C-D3191CC7DF87}" type="slidenum">
              <a:rPr lang="en-US" smtClean="0"/>
              <a:pPr>
                <a:defRPr/>
              </a:pPr>
              <a:t>‹#›</a:t>
            </a:fld>
            <a:endParaRPr lang="en-US" dirty="0"/>
          </a:p>
        </p:txBody>
      </p:sp>
    </p:spTree>
    <p:extLst>
      <p:ext uri="{BB962C8B-B14F-4D97-AF65-F5344CB8AC3E}">
        <p14:creationId xmlns:p14="http://schemas.microsoft.com/office/powerpoint/2010/main" val="1753132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FC7D1BCD-6256-4B70-BBFF-5832FC900356}" type="slidenum">
              <a:rPr lang="en-US" smtClean="0"/>
              <a:pPr>
                <a:defRPr/>
              </a:pPr>
              <a:t>‹#›</a:t>
            </a:fld>
            <a:endParaRPr lang="en-US" dirty="0"/>
          </a:p>
        </p:txBody>
      </p:sp>
    </p:spTree>
    <p:extLst>
      <p:ext uri="{BB962C8B-B14F-4D97-AF65-F5344CB8AC3E}">
        <p14:creationId xmlns:p14="http://schemas.microsoft.com/office/powerpoint/2010/main" val="24246180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E3271645-C24D-477B-9B3D-790EFF6D8207}" type="slidenum">
              <a:rPr lang="en-US" smtClean="0"/>
              <a:pPr>
                <a:defRPr/>
              </a:pPr>
              <a:t>‹#›</a:t>
            </a:fld>
            <a:endParaRPr lang="en-US" dirty="0"/>
          </a:p>
        </p:txBody>
      </p:sp>
    </p:spTree>
    <p:extLst>
      <p:ext uri="{BB962C8B-B14F-4D97-AF65-F5344CB8AC3E}">
        <p14:creationId xmlns:p14="http://schemas.microsoft.com/office/powerpoint/2010/main" val="2235588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54F8CEB1-75D3-4A30-981E-32016162B2EC}" type="slidenum">
              <a:rPr lang="en-US" smtClean="0"/>
              <a:pPr>
                <a:defRPr/>
              </a:pPr>
              <a:t>‹#›</a:t>
            </a:fld>
            <a:endParaRPr lang="en-US" dirty="0"/>
          </a:p>
        </p:txBody>
      </p:sp>
    </p:spTree>
    <p:extLst>
      <p:ext uri="{BB962C8B-B14F-4D97-AF65-F5344CB8AC3E}">
        <p14:creationId xmlns:p14="http://schemas.microsoft.com/office/powerpoint/2010/main" val="19465957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916A14A7-B8CB-434B-9498-A098E604D669}" type="slidenum">
              <a:rPr lang="en-US" smtClean="0"/>
              <a:pPr>
                <a:defRPr/>
              </a:pPr>
              <a:t>‹#›</a:t>
            </a:fld>
            <a:endParaRPr lang="en-US" dirty="0"/>
          </a:p>
        </p:txBody>
      </p:sp>
    </p:spTree>
    <p:extLst>
      <p:ext uri="{BB962C8B-B14F-4D97-AF65-F5344CB8AC3E}">
        <p14:creationId xmlns:p14="http://schemas.microsoft.com/office/powerpoint/2010/main" val="24771175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C1E265AC-7DDD-485E-BCA6-53AA3B9FEC87}" type="slidenum">
              <a:rPr lang="en-US" smtClean="0"/>
              <a:pPr>
                <a:defRPr/>
              </a:pPr>
              <a:t>‹#›</a:t>
            </a:fld>
            <a:endParaRPr lang="en-US" dirty="0"/>
          </a:p>
        </p:txBody>
      </p:sp>
    </p:spTree>
    <p:extLst>
      <p:ext uri="{BB962C8B-B14F-4D97-AF65-F5344CB8AC3E}">
        <p14:creationId xmlns:p14="http://schemas.microsoft.com/office/powerpoint/2010/main" val="20922631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262F6A1-9372-4F12-B7F2-F8FF032CDCA8}" type="slidenum">
              <a:rPr lang="en-US" smtClean="0"/>
              <a:pPr>
                <a:defRPr/>
              </a:pPr>
              <a:t>‹#›</a:t>
            </a:fld>
            <a:endParaRPr lang="en-US" dirty="0"/>
          </a:p>
        </p:txBody>
      </p:sp>
    </p:spTree>
    <p:extLst>
      <p:ext uri="{BB962C8B-B14F-4D97-AF65-F5344CB8AC3E}">
        <p14:creationId xmlns:p14="http://schemas.microsoft.com/office/powerpoint/2010/main" val="7385537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1"/>
          <p:cNvSpPr>
            <a:spLocks noGrp="1"/>
          </p:cNvSpPr>
          <p:nvPr>
            <p:ph type="title"/>
          </p:nvPr>
        </p:nvSpPr>
        <p:spPr>
          <a:xfrm>
            <a:off x="457200" y="274638"/>
            <a:ext cx="8229600" cy="1143000"/>
          </a:xfrm>
        </p:spPr>
        <p:txBody>
          <a:bodyPr/>
          <a:lstStyle/>
          <a:p>
            <a:r>
              <a:rPr lang="en-US"/>
              <a:t>Click to edit Master 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9EFB4D45-639A-49B8-889C-D3191CC7DF87}" type="slidenum">
              <a:rPr lang="en-US"/>
              <a:pPr>
                <a:defRPr/>
              </a:pPr>
              <a:t>‹#›</a:t>
            </a:fld>
            <a:endParaRPr lang="en-US" dirty="0"/>
          </a:p>
        </p:txBody>
      </p:sp>
    </p:spTree>
    <p:extLst>
      <p:ext uri="{BB962C8B-B14F-4D97-AF65-F5344CB8AC3E}">
        <p14:creationId xmlns:p14="http://schemas.microsoft.com/office/powerpoint/2010/main" val="855752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9E5F6179-9DDB-486E-BD8F-4759A6871A05}" type="slidenum">
              <a:rPr lang="en-US" smtClean="0"/>
              <a:pPr>
                <a:defRPr/>
              </a:pPr>
              <a:t>‹#›</a:t>
            </a:fld>
            <a:endParaRPr lang="en-US" dirty="0"/>
          </a:p>
        </p:txBody>
      </p:sp>
    </p:spTree>
    <p:extLst>
      <p:ext uri="{BB962C8B-B14F-4D97-AF65-F5344CB8AC3E}">
        <p14:creationId xmlns:p14="http://schemas.microsoft.com/office/powerpoint/2010/main" val="344530452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A8729F6-149C-4525-AD7F-1505B2C4D81E}" type="slidenum">
              <a:rPr lang="en-US" smtClean="0"/>
              <a:pPr>
                <a:defRPr/>
              </a:pPr>
              <a:t>‹#›</a:t>
            </a:fld>
            <a:endParaRPr lang="en-US" dirty="0"/>
          </a:p>
        </p:txBody>
      </p:sp>
    </p:spTree>
    <p:extLst>
      <p:ext uri="{BB962C8B-B14F-4D97-AF65-F5344CB8AC3E}">
        <p14:creationId xmlns:p14="http://schemas.microsoft.com/office/powerpoint/2010/main" val="32186442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4665CE0C-5FA5-4634-A0F4-F42B1D14E7B7}" type="slidenum">
              <a:rPr lang="en-US" smtClean="0"/>
              <a:pPr>
                <a:defRPr/>
              </a:pPr>
              <a:t>‹#›</a:t>
            </a:fld>
            <a:endParaRPr lang="en-US" dirty="0"/>
          </a:p>
        </p:txBody>
      </p:sp>
    </p:spTree>
    <p:extLst>
      <p:ext uri="{BB962C8B-B14F-4D97-AF65-F5344CB8AC3E}">
        <p14:creationId xmlns:p14="http://schemas.microsoft.com/office/powerpoint/2010/main" val="16764983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1676400"/>
            <a:ext cx="77724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r>
              <a:rPr lang="en-US" noProof="0" dirty="0"/>
              <a:t>Click icon to add table</a:t>
            </a:r>
          </a:p>
        </p:txBody>
      </p:sp>
    </p:spTree>
    <p:extLst>
      <p:ext uri="{BB962C8B-B14F-4D97-AF65-F5344CB8AC3E}">
        <p14:creationId xmlns:p14="http://schemas.microsoft.com/office/powerpoint/2010/main" val="3263612145"/>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07096130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73317869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1411619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30410125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619313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974897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C7D1BCD-6256-4B70-BBFF-5832FC900356}" type="slidenum">
              <a:rPr lang="en-US"/>
              <a:pPr>
                <a:defRPr/>
              </a:pPr>
              <a:t>‹#›</a:t>
            </a:fld>
            <a:endParaRPr lang="en-US" dirty="0"/>
          </a:p>
        </p:txBody>
      </p:sp>
    </p:spTree>
    <p:extLst>
      <p:ext uri="{BB962C8B-B14F-4D97-AF65-F5344CB8AC3E}">
        <p14:creationId xmlns:p14="http://schemas.microsoft.com/office/powerpoint/2010/main" val="415090568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8781980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6857018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2474012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40773431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59E1D4-F289-4EAC-966B-34A23BDD66DC}" type="datetimeFigureOut">
              <a:rPr lang="en-US" smtClean="0"/>
              <a:t>9/25/2019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210D63E-D0EA-47B0-AF5B-45146CE78640}" type="slidenum">
              <a:rPr lang="en-US" smtClean="0"/>
              <a:t>‹#›</a:t>
            </a:fld>
            <a:endParaRPr lang="en-US" dirty="0"/>
          </a:p>
        </p:txBody>
      </p:sp>
    </p:spTree>
    <p:extLst>
      <p:ext uri="{BB962C8B-B14F-4D97-AF65-F5344CB8AC3E}">
        <p14:creationId xmlns:p14="http://schemas.microsoft.com/office/powerpoint/2010/main" val="2571727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E3271645-C24D-477B-9B3D-790EFF6D8207}" type="slidenum">
              <a:rPr lang="en-US"/>
              <a:pPr>
                <a:defRPr/>
              </a:pPr>
              <a:t>‹#›</a:t>
            </a:fld>
            <a:endParaRPr lang="en-US" dirty="0"/>
          </a:p>
        </p:txBody>
      </p:sp>
    </p:spTree>
    <p:extLst>
      <p:ext uri="{BB962C8B-B14F-4D97-AF65-F5344CB8AC3E}">
        <p14:creationId xmlns:p14="http://schemas.microsoft.com/office/powerpoint/2010/main" val="1189161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54F8CEB1-75D3-4A30-981E-32016162B2EC}" type="slidenum">
              <a:rPr lang="en-US"/>
              <a:pPr>
                <a:defRPr/>
              </a:pPr>
              <a:t>‹#›</a:t>
            </a:fld>
            <a:endParaRPr lang="en-US" dirty="0"/>
          </a:p>
        </p:txBody>
      </p:sp>
    </p:spTree>
    <p:extLst>
      <p:ext uri="{BB962C8B-B14F-4D97-AF65-F5344CB8AC3E}">
        <p14:creationId xmlns:p14="http://schemas.microsoft.com/office/powerpoint/2010/main" val="106755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916A14A7-B8CB-434B-9498-A098E604D669}" type="slidenum">
              <a:rPr lang="en-US"/>
              <a:pPr>
                <a:defRPr/>
              </a:pPr>
              <a:t>‹#›</a:t>
            </a:fld>
            <a:endParaRPr lang="en-US" dirty="0"/>
          </a:p>
        </p:txBody>
      </p:sp>
    </p:spTree>
    <p:extLst>
      <p:ext uri="{BB962C8B-B14F-4D97-AF65-F5344CB8AC3E}">
        <p14:creationId xmlns:p14="http://schemas.microsoft.com/office/powerpoint/2010/main" val="1525822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1E265AC-7DDD-485E-BCA6-53AA3B9FEC87}" type="slidenum">
              <a:rPr lang="en-US"/>
              <a:pPr>
                <a:defRPr/>
              </a:pPr>
              <a:t>‹#›</a:t>
            </a:fld>
            <a:endParaRPr lang="en-US" dirty="0"/>
          </a:p>
        </p:txBody>
      </p:sp>
    </p:spTree>
    <p:extLst>
      <p:ext uri="{BB962C8B-B14F-4D97-AF65-F5344CB8AC3E}">
        <p14:creationId xmlns:p14="http://schemas.microsoft.com/office/powerpoint/2010/main" val="19382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262F6A1-9372-4F12-B7F2-F8FF032CDCA8}" type="slidenum">
              <a:rPr lang="en-US"/>
              <a:pPr>
                <a:defRPr/>
              </a:pPr>
              <a:t>‹#›</a:t>
            </a:fld>
            <a:endParaRPr lang="en-US" dirty="0"/>
          </a:p>
        </p:txBody>
      </p:sp>
    </p:spTree>
    <p:extLst>
      <p:ext uri="{BB962C8B-B14F-4D97-AF65-F5344CB8AC3E}">
        <p14:creationId xmlns:p14="http://schemas.microsoft.com/office/powerpoint/2010/main" val="897680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9E5F6179-9DDB-486E-BD8F-4759A6871A05}" type="slidenum">
              <a:rPr lang="en-US"/>
              <a:pPr>
                <a:defRPr/>
              </a:pPr>
              <a:t>‹#›</a:t>
            </a:fld>
            <a:endParaRPr lang="en-US" dirty="0"/>
          </a:p>
        </p:txBody>
      </p:sp>
    </p:spTree>
    <p:extLst>
      <p:ext uri="{BB962C8B-B14F-4D97-AF65-F5344CB8AC3E}">
        <p14:creationId xmlns:p14="http://schemas.microsoft.com/office/powerpoint/2010/main" val="343310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B80C2E-04A8-4E6C-895C-FB3BB6BD4BAA}" type="slidenum">
              <a:rPr lang="en-US"/>
              <a:pPr>
                <a:defRPr/>
              </a:pPr>
              <a:t>‹#›</a:t>
            </a:fld>
            <a:endParaRPr lang="en-US" dirty="0"/>
          </a:p>
        </p:txBody>
      </p:sp>
      <p:sp>
        <p:nvSpPr>
          <p:cNvPr id="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2800">
          <a:solidFill>
            <a:srgbClr val="D9D9D9"/>
          </a:solidFill>
          <a:latin typeface="+mj-lt"/>
          <a:ea typeface="+mj-ea"/>
          <a:cs typeface="+mj-cs"/>
        </a:defRPr>
      </a:lvl1pPr>
      <a:lvl2pPr algn="ctr" rtl="0" eaLnBrk="0" fontAlgn="base" hangingPunct="0">
        <a:spcBef>
          <a:spcPct val="0"/>
        </a:spcBef>
        <a:spcAft>
          <a:spcPct val="0"/>
        </a:spcAft>
        <a:defRPr sz="2800">
          <a:solidFill>
            <a:srgbClr val="D9D9D9"/>
          </a:solidFill>
          <a:latin typeface="Arial" charset="0"/>
        </a:defRPr>
      </a:lvl2pPr>
      <a:lvl3pPr algn="ctr" rtl="0" eaLnBrk="0" fontAlgn="base" hangingPunct="0">
        <a:spcBef>
          <a:spcPct val="0"/>
        </a:spcBef>
        <a:spcAft>
          <a:spcPct val="0"/>
        </a:spcAft>
        <a:defRPr sz="2800">
          <a:solidFill>
            <a:srgbClr val="D9D9D9"/>
          </a:solidFill>
          <a:latin typeface="Arial" charset="0"/>
        </a:defRPr>
      </a:lvl3pPr>
      <a:lvl4pPr algn="ctr" rtl="0" eaLnBrk="0" fontAlgn="base" hangingPunct="0">
        <a:spcBef>
          <a:spcPct val="0"/>
        </a:spcBef>
        <a:spcAft>
          <a:spcPct val="0"/>
        </a:spcAft>
        <a:defRPr sz="2800">
          <a:solidFill>
            <a:srgbClr val="D9D9D9"/>
          </a:solidFill>
          <a:latin typeface="Arial" charset="0"/>
        </a:defRPr>
      </a:lvl4pPr>
      <a:lvl5pPr algn="ctr" rtl="0" eaLnBrk="0" fontAlgn="base" hangingPunct="0">
        <a:spcBef>
          <a:spcPct val="0"/>
        </a:spcBef>
        <a:spcAft>
          <a:spcPct val="0"/>
        </a:spcAft>
        <a:defRPr sz="2800">
          <a:solidFill>
            <a:srgbClr val="D9D9D9"/>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63B80C2E-04A8-4E6C-895C-FB3BB6BD4BAA}" type="slidenum">
              <a:rPr lang="en-US" smtClean="0"/>
              <a:pPr>
                <a:defRPr/>
              </a:pPr>
              <a:t>‹#›</a:t>
            </a:fld>
            <a:endParaRPr lang="en-US" dirty="0"/>
          </a:p>
        </p:txBody>
      </p:sp>
    </p:spTree>
    <p:extLst>
      <p:ext uri="{BB962C8B-B14F-4D97-AF65-F5344CB8AC3E}">
        <p14:creationId xmlns:p14="http://schemas.microsoft.com/office/powerpoint/2010/main" val="2523095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9E1D4-F289-4EAC-966B-34A23BDD66DC}" type="datetimeFigureOut">
              <a:rPr lang="en-US" smtClean="0"/>
              <a:t>9/25/2019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210D63E-D0EA-47B0-AF5B-45146CE78640}" type="slidenum">
              <a:rPr lang="en-US" smtClean="0"/>
              <a:t>‹#›</a:t>
            </a:fld>
            <a:endParaRPr lang="en-US" dirty="0"/>
          </a:p>
        </p:txBody>
      </p:sp>
    </p:spTree>
    <p:extLst>
      <p:ext uri="{BB962C8B-B14F-4D97-AF65-F5344CB8AC3E}">
        <p14:creationId xmlns:p14="http://schemas.microsoft.com/office/powerpoint/2010/main" val="282234586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diagramColors" Target="../diagrams/colors5.xml"/><Relationship Id="rId3" Type="http://schemas.openxmlformats.org/officeDocument/2006/relationships/image" Target="../media/image1.png"/><Relationship Id="rId7" Type="http://schemas.openxmlformats.org/officeDocument/2006/relationships/diagramQuickStyle" Target="../diagrams/quickStyle5.xml"/><Relationship Id="rId2" Type="http://schemas.openxmlformats.org/officeDocument/2006/relationships/notesSlide" Target="../notesSlides/notesSlide10.xml"/><Relationship Id="rId1" Type="http://schemas.openxmlformats.org/officeDocument/2006/relationships/slideLayout" Target="../slideLayouts/slideLayout12.xml"/><Relationship Id="rId6" Type="http://schemas.openxmlformats.org/officeDocument/2006/relationships/diagramLayout" Target="../diagrams/layout5.xml"/><Relationship Id="rId5" Type="http://schemas.openxmlformats.org/officeDocument/2006/relationships/diagramData" Target="../diagrams/data5.xml"/><Relationship Id="rId4" Type="http://schemas.openxmlformats.org/officeDocument/2006/relationships/image" Target="../media/image2.png"/><Relationship Id="rId9" Type="http://schemas.microsoft.com/office/2007/relationships/diagramDrawing" Target="../diagrams/drawing5.xml"/></Relationships>
</file>

<file path=ppt/slides/_rels/slide11.xml.rels><?xml version="1.0" encoding="UTF-8" standalone="yes"?>
<Relationships xmlns="http://schemas.openxmlformats.org/package/2006/relationships"><Relationship Id="rId8" Type="http://schemas.openxmlformats.org/officeDocument/2006/relationships/diagramColors" Target="../diagrams/colors6.xml"/><Relationship Id="rId3" Type="http://schemas.openxmlformats.org/officeDocument/2006/relationships/image" Target="../media/image2.png"/><Relationship Id="rId7" Type="http://schemas.openxmlformats.org/officeDocument/2006/relationships/diagramQuickStyle" Target="../diagrams/quickStyle6.xml"/><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diagramLayout" Target="../diagrams/layout6.xml"/><Relationship Id="rId5" Type="http://schemas.openxmlformats.org/officeDocument/2006/relationships/diagramData" Target="../diagrams/data6.xml"/><Relationship Id="rId4" Type="http://schemas.openxmlformats.org/officeDocument/2006/relationships/image" Target="../media/image1.png"/><Relationship Id="rId9" Type="http://schemas.microsoft.com/office/2007/relationships/diagramDrawing" Target="../diagrams/drawing6.xml"/></Relationships>
</file>

<file path=ppt/slides/_rels/slide12.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2.png"/><Relationship Id="rId7" Type="http://schemas.openxmlformats.org/officeDocument/2006/relationships/diagramColors" Target="../diagrams/colors7.xml"/><Relationship Id="rId2" Type="http://schemas.openxmlformats.org/officeDocument/2006/relationships/notesSlide" Target="../notesSlides/notesSlide12.xml"/><Relationship Id="rId1" Type="http://schemas.openxmlformats.org/officeDocument/2006/relationships/slideLayout" Target="../slideLayouts/slideLayout13.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1.png"/></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8.xml"/><Relationship Id="rId3" Type="http://schemas.openxmlformats.org/officeDocument/2006/relationships/image" Target="../media/image2.png"/><Relationship Id="rId7" Type="http://schemas.openxmlformats.org/officeDocument/2006/relationships/diagramQuickStyle" Target="../diagrams/quickStyle8.xml"/><Relationship Id="rId2" Type="http://schemas.openxmlformats.org/officeDocument/2006/relationships/notesSlide" Target="../notesSlides/notesSlide13.xml"/><Relationship Id="rId1" Type="http://schemas.openxmlformats.org/officeDocument/2006/relationships/slideLayout" Target="../slideLayouts/slideLayout12.xml"/><Relationship Id="rId6" Type="http://schemas.openxmlformats.org/officeDocument/2006/relationships/diagramLayout" Target="../diagrams/layout8.xml"/><Relationship Id="rId5" Type="http://schemas.openxmlformats.org/officeDocument/2006/relationships/diagramData" Target="../diagrams/data8.xml"/><Relationship Id="rId4" Type="http://schemas.openxmlformats.org/officeDocument/2006/relationships/image" Target="../media/image1.png"/><Relationship Id="rId9" Type="http://schemas.microsoft.com/office/2007/relationships/diagramDrawing" Target="../diagrams/drawing8.xml"/></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9.xml"/><Relationship Id="rId3" Type="http://schemas.openxmlformats.org/officeDocument/2006/relationships/image" Target="../media/image1.png"/><Relationship Id="rId7" Type="http://schemas.openxmlformats.org/officeDocument/2006/relationships/diagramQuickStyle" Target="../diagrams/quickStyle9.xm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diagramLayout" Target="../diagrams/layout9.xml"/><Relationship Id="rId5" Type="http://schemas.openxmlformats.org/officeDocument/2006/relationships/diagramData" Target="../diagrams/data9.xml"/><Relationship Id="rId4" Type="http://schemas.openxmlformats.org/officeDocument/2006/relationships/image" Target="../media/image2.png"/><Relationship Id="rId9" Type="http://schemas.microsoft.com/office/2007/relationships/diagramDrawing" Target="../diagrams/drawing9.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 Id="rId9" Type="http://schemas.microsoft.com/office/2007/relationships/diagramDrawing" Target="../diagrams/drawing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3.xml.rels><?xml version="1.0" encoding="UTF-8" standalone="yes"?>
<Relationships xmlns="http://schemas.openxmlformats.org/package/2006/relationships"><Relationship Id="rId8" Type="http://schemas.openxmlformats.org/officeDocument/2006/relationships/diagramColors" Target="../diagrams/colors10.xml"/><Relationship Id="rId3" Type="http://schemas.openxmlformats.org/officeDocument/2006/relationships/image" Target="../media/image1.png"/><Relationship Id="rId7" Type="http://schemas.openxmlformats.org/officeDocument/2006/relationships/diagramQuickStyle" Target="../diagrams/quickStyle10.xml"/><Relationship Id="rId2" Type="http://schemas.openxmlformats.org/officeDocument/2006/relationships/notesSlide" Target="../notesSlides/notesSlide23.xml"/><Relationship Id="rId1" Type="http://schemas.openxmlformats.org/officeDocument/2006/relationships/slideLayout" Target="../slideLayouts/slideLayout12.xml"/><Relationship Id="rId6" Type="http://schemas.openxmlformats.org/officeDocument/2006/relationships/diagramLayout" Target="../diagrams/layout10.xml"/><Relationship Id="rId5" Type="http://schemas.openxmlformats.org/officeDocument/2006/relationships/diagramData" Target="../diagrams/data10.xml"/><Relationship Id="rId4" Type="http://schemas.openxmlformats.org/officeDocument/2006/relationships/image" Target="../media/image2.png"/><Relationship Id="rId9" Type="http://schemas.microsoft.com/office/2007/relationships/diagramDrawing" Target="../diagrams/drawing10.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26.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1.png"/><Relationship Id="rId7" Type="http://schemas.openxmlformats.org/officeDocument/2006/relationships/diagramQuickStyle" Target="../diagrams/quickStyle11.xml"/><Relationship Id="rId2" Type="http://schemas.openxmlformats.org/officeDocument/2006/relationships/notesSlide" Target="../notesSlides/notesSlide26.xml"/><Relationship Id="rId1" Type="http://schemas.openxmlformats.org/officeDocument/2006/relationships/slideLayout" Target="../slideLayouts/slideLayout1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2.png"/><Relationship Id="rId9" Type="http://schemas.microsoft.com/office/2007/relationships/diagramDrawing" Target="../diagrams/drawing11.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www.pimsreports.state.pa.us/Cognos10/cgi-bin/cognosisapi.dll?b_action=xts.run&amp;m=portal/cc.xts&amp;m_folder=i62C36138F3184660AE8724CC6785A17A" TargetMode="External"/><Relationship Id="rId2" Type="http://schemas.openxmlformats.org/officeDocument/2006/relationships/notesSlide" Target="../notesSlides/notesSlide27.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4A1711D2248049E79B970B6408F5663B" TargetMode="External"/><Relationship Id="rId5" Type="http://schemas.openxmlformats.org/officeDocument/2006/relationships/hyperlink" Target="https://www.pimsreports.state.pa.us/Cognos10/cgi-bin/cognosisapi.dll?b_action=xts.run&amp;m=portal/cc.xts&amp;m_folder=i748BCD2543684A0483F4A0C7B090176C" TargetMode="External"/><Relationship Id="rId4"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8.xml"/><Relationship Id="rId6" Type="http://schemas.openxmlformats.org/officeDocument/2006/relationships/hyperlink" Target="https://www.pimsreports.state.pa.us/Cognos10/cgi-bin/cognosisapi.dll?b_action=xts.run&amp;m=portal/cc.xts&amp;m_folder=i62C36138F3184660AE8724CC6785A17A" TargetMode="External"/><Relationship Id="rId5" Type="http://schemas.openxmlformats.org/officeDocument/2006/relationships/hyperlink" Target="https://www.pimsreports.state.pa.us/Cognos10/cgi-bin/cognosisapi.dll?b_action=xts.run&amp;m=portal/cc.xts&amp;m_folder=i4A1711D2248049E79B970B6408F5663B" TargetMode="External"/><Relationship Id="rId4" Type="http://schemas.openxmlformats.org/officeDocument/2006/relationships/hyperlink" Target="https://www.pimsreports.state.pa.us/Cognos10/cgi-bin/cognosisapi.dll?b_action=xts.run&amp;m=portal/cc.xts&amp;m_folder=i748BCD2543684A0483F4A0C7B090176C"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education.pa.gov/DataAndReporting/PIMS" TargetMode="Externa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hyperlink" Target="https://www.education.pa.gov/K-12/ESSA/FutureReady" TargetMode="External"/><Relationship Id="rId5" Type="http://schemas.openxmlformats.org/officeDocument/2006/relationships/hyperlink" Target="http://www.education.pa.gov/pas"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1.png"/><Relationship Id="rId7" Type="http://schemas.openxmlformats.org/officeDocument/2006/relationships/diagramQuickStyle" Target="../diagrams/quickStyle2.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2.png"/><Relationship Id="rId9" Type="http://schemas.microsoft.com/office/2007/relationships/diagramDrawing" Target="../diagrams/drawing2.xml"/></Relationships>
</file>

<file path=ppt/slides/_rels/slide30.xml.rels><?xml version="1.0" encoding="UTF-8" standalone="yes"?>
<Relationships xmlns="http://schemas.openxmlformats.org/package/2006/relationships"><Relationship Id="rId8" Type="http://schemas.openxmlformats.org/officeDocument/2006/relationships/diagramColors" Target="../diagrams/colors12.xml"/><Relationship Id="rId3" Type="http://schemas.openxmlformats.org/officeDocument/2006/relationships/image" Target="../media/image2.png"/><Relationship Id="rId7" Type="http://schemas.openxmlformats.org/officeDocument/2006/relationships/diagramQuickStyle" Target="../diagrams/quickStyle12.xml"/><Relationship Id="rId2" Type="http://schemas.openxmlformats.org/officeDocument/2006/relationships/notesSlide" Target="../notesSlides/notesSlide30.xml"/><Relationship Id="rId1" Type="http://schemas.openxmlformats.org/officeDocument/2006/relationships/slideLayout" Target="../slideLayouts/slideLayout12.xml"/><Relationship Id="rId6" Type="http://schemas.openxmlformats.org/officeDocument/2006/relationships/diagramLayout" Target="../diagrams/layout12.xml"/><Relationship Id="rId5" Type="http://schemas.openxmlformats.org/officeDocument/2006/relationships/diagramData" Target="../diagrams/data12.xml"/><Relationship Id="rId4" Type="http://schemas.openxmlformats.org/officeDocument/2006/relationships/image" Target="../media/image1.png"/><Relationship Id="rId9" Type="http://schemas.microsoft.com/office/2007/relationships/diagramDrawing" Target="../diagrams/drawing1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2.xml"/><Relationship Id="rId5" Type="http://schemas.openxmlformats.org/officeDocument/2006/relationships/hyperlink" Target="http://www.education.pa.gov/"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notesSlide" Target="../notesSlides/notesSlide4.xml"/><Relationship Id="rId1" Type="http://schemas.openxmlformats.org/officeDocument/2006/relationships/slideLayout" Target="../slideLayouts/slideLayout13.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5.xml.rels><?xml version="1.0" encoding="UTF-8" standalone="yes"?>
<Relationships xmlns="http://schemas.openxmlformats.org/package/2006/relationships"><Relationship Id="rId8" Type="http://schemas.openxmlformats.org/officeDocument/2006/relationships/diagramColors" Target="../diagrams/colors4.xml"/><Relationship Id="rId3" Type="http://schemas.openxmlformats.org/officeDocument/2006/relationships/image" Target="../media/image1.png"/><Relationship Id="rId7" Type="http://schemas.openxmlformats.org/officeDocument/2006/relationships/diagramQuickStyle" Target="../diagrams/quickStyle4.xml"/><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diagramLayout" Target="../diagrams/layout4.xml"/><Relationship Id="rId5" Type="http://schemas.openxmlformats.org/officeDocument/2006/relationships/diagramData" Target="../diagrams/data4.xml"/><Relationship Id="rId4" Type="http://schemas.openxmlformats.org/officeDocument/2006/relationships/image" Target="../media/image2.png"/><Relationship Id="rId9" Type="http://schemas.microsoft.com/office/2007/relationships/diagramDrawing" Target="../diagrams/drawing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15">
            <a:extLst>
              <a:ext uri="{C183D7F6-B498-43B3-948B-1728B52AA6E4}">
                <adec:decorative xmlns:adec="http://schemas.microsoft.com/office/drawing/2017/decorative" val="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1" descr="Precodes for the&#10;Keystone Exams&#10;"/>
          <p:cNvSpPr txBox="1">
            <a:spLocks noGrp="1"/>
          </p:cNvSpPr>
          <p:nvPr>
            <p:ph type="title" idx="4294967295"/>
          </p:nvPr>
        </p:nvSpPr>
        <p:spPr bwMode="auto">
          <a:xfrm>
            <a:off x="1333500" y="1752600"/>
            <a:ext cx="6477000" cy="3352800"/>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Precodes</a:t>
            </a: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for the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Keystone Exams</a:t>
            </a:r>
            <a:br>
              <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br>
            <a:endParaRPr kumimoji="0" lang="en-US" altLang="en-US" sz="4400" b="0" i="0" u="none"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endParaRPr>
          </a:p>
        </p:txBody>
      </p:sp>
      <p:pic>
        <p:nvPicPr>
          <p:cNvPr id="2051" name="Picture 14">
            <a:extLst>
              <a:ext uri="{C183D7F6-B498-43B3-948B-1728B52AA6E4}">
                <adec:decorative xmlns:adec="http://schemas.microsoft.com/office/drawing/2017/decorative" val="1"/>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39150" y="6332561"/>
            <a:ext cx="533400" cy="230187"/>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10</a:t>
            </a:fld>
            <a:endParaRPr lang="en-US" altLang="en-US" sz="1200" dirty="0">
              <a:latin typeface="Verdana" pitchFamily="34" charset="0"/>
              <a:ea typeface="Verdana" pitchFamily="34" charset="0"/>
              <a:cs typeface="Verdana" pitchFamily="34" charset="0"/>
            </a:endParaRPr>
          </a:p>
        </p:txBody>
      </p:sp>
      <p:sp>
        <p:nvSpPr>
          <p:cNvPr id="307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Diagram 1" descr="Lets take a look at the data collection details that affect precodes for Keystone exams. &#10;"/>
          <p:cNvGraphicFramePr/>
          <p:nvPr>
            <p:extLst>
              <p:ext uri="{D42A27DB-BD31-4B8C-83A1-F6EECF244321}">
                <p14:modId xmlns:p14="http://schemas.microsoft.com/office/powerpoint/2010/main" val="3334322342"/>
              </p:ext>
            </p:extLst>
          </p:nvPr>
        </p:nvGraphicFramePr>
        <p:xfrm>
          <a:off x="457200" y="1396999"/>
          <a:ext cx="8248650" cy="411150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4"/>
            <a:ext cx="1524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a:t>
            </a:r>
          </a:p>
        </p:txBody>
      </p:sp>
    </p:spTree>
    <p:extLst>
      <p:ext uri="{BB962C8B-B14F-4D97-AF65-F5344CB8AC3E}">
        <p14:creationId xmlns:p14="http://schemas.microsoft.com/office/powerpoint/2010/main" val="12822943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60039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11</a:t>
            </a:fld>
            <a:endParaRPr lang="en-US" altLang="en-US" sz="1200" dirty="0">
              <a:latin typeface="Verdana" pitchFamily="34" charset="0"/>
              <a:ea typeface="Verdana" pitchFamily="34" charset="0"/>
              <a:cs typeface="Verdana" pitchFamily="34" charset="0"/>
            </a:endParaRPr>
          </a:p>
        </p:txBody>
      </p:sp>
      <p:pic>
        <p:nvPicPr>
          <p:cNvPr id="7"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21640" y="1143000"/>
            <a:ext cx="828421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Collection Window 6 – Open All Year Guidelines</a:t>
            </a:r>
          </a:p>
        </p:txBody>
      </p:sp>
      <p:graphicFrame>
        <p:nvGraphicFramePr>
          <p:cNvPr id="4" name="Diagram 3" descr="All assessment and accountability internal snapshots will be created using the data that was submitted using Collection Window 6. This is open all year and data can be uploaded, updated and deleted (depending on your permissions). Updates to student template and school enrollment data can be made at any time when Collection 6 is open in PIMS production.   Updates to the PIMS data after an internal snapshot is taken will only affect future snapshots. &#10;"/>
          <p:cNvGraphicFramePr/>
          <p:nvPr>
            <p:extLst>
              <p:ext uri="{D42A27DB-BD31-4B8C-83A1-F6EECF244321}">
                <p14:modId xmlns:p14="http://schemas.microsoft.com/office/powerpoint/2010/main" val="1378023118"/>
              </p:ext>
            </p:extLst>
          </p:nvPr>
        </p:nvGraphicFramePr>
        <p:xfrm>
          <a:off x="451945" y="1502979"/>
          <a:ext cx="8253905" cy="443161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102888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Slide Number Placeholder 3"/>
          <p:cNvSpPr>
            <a:spLocks noGrp="1"/>
          </p:cNvSpPr>
          <p:nvPr>
            <p:ph type="sldNum" sz="quarter" idx="12"/>
          </p:nvPr>
        </p:nvSpPr>
        <p:spPr>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Cambria" panose="02040503050406030204" pitchFamily="18" charset="0"/>
                <a:ea typeface="Verdana" pitchFamily="34" charset="0"/>
                <a:cs typeface="Verdana" pitchFamily="34" charset="0"/>
              </a:rPr>
              <a:pPr eaLnBrk="1" hangingPunct="1">
                <a:spcBef>
                  <a:spcPct val="0"/>
                </a:spcBef>
                <a:buFontTx/>
                <a:buNone/>
              </a:pPr>
              <a:t>12</a:t>
            </a:fld>
            <a:endParaRPr lang="en-US" altLang="en-US" sz="1200" dirty="0">
              <a:latin typeface="Cambria" panose="02040503050406030204" pitchFamily="18" charset="0"/>
              <a:ea typeface="Verdana" pitchFamily="34" charset="0"/>
              <a:cs typeface="Verdana" pitchFamily="34" charset="0"/>
            </a:endParaRPr>
          </a:p>
        </p:txBody>
      </p:sp>
      <p:graphicFrame>
        <p:nvGraphicFramePr>
          <p:cNvPr id="25" name="Content Placeholder 3" descr="This is an overview of the PIMS process for the internal snapshot. The deadline for the Precode for Keystone Exams is noon on the internal snapshot date.  All internal snapshot dates are listed in the Elementary and Secondary Data Collection calendar located on the PIMS website.  In the first of three blocks, the graphic begins with PDE sending communication to LEAs reminding them of the internal snapshots. Next, LEAs upload the student and school enrollment templates to PIMS.  The LEAs then run the pre-snapshot reports to verify accuracy of the data submitted.  Since there is no correction window, this should all occur BEFORE the internal snapshot date. After the deadline, PIMS locks down temporarily to take the internal snapshot and generate the data file that will be sent to the testing vendor. Once PIMS re-opens, LEAs can run their snapshot reports and Accuracy Certification Statement.&#10;"/>
          <p:cNvGraphicFramePr>
            <a:graphicFrameLocks/>
          </p:cNvGraphicFramePr>
          <p:nvPr>
            <p:extLst>
              <p:ext uri="{D42A27DB-BD31-4B8C-83A1-F6EECF244321}">
                <p14:modId xmlns:p14="http://schemas.microsoft.com/office/powerpoint/2010/main" val="79631433"/>
              </p:ext>
            </p:extLst>
          </p:nvPr>
        </p:nvGraphicFramePr>
        <p:xfrm>
          <a:off x="457200" y="2408367"/>
          <a:ext cx="7192617" cy="371779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cxnSp>
        <p:nvCxnSpPr>
          <p:cNvPr id="15367" name="Straight Connector 25">
            <a:extLst>
              <a:ext uri="{C183D7F6-B498-43B3-948B-1728B52AA6E4}">
                <adec:decorative xmlns:adec="http://schemas.microsoft.com/office/drawing/2017/decorative" val="1"/>
              </a:ext>
            </a:extLst>
          </p:cNvPr>
          <p:cNvCxnSpPr>
            <a:cxnSpLocks noChangeShapeType="1"/>
          </p:cNvCxnSpPr>
          <p:nvPr/>
        </p:nvCxnSpPr>
        <p:spPr bwMode="auto">
          <a:xfrm>
            <a:off x="5410200" y="1543110"/>
            <a:ext cx="0" cy="5010090"/>
          </a:xfrm>
          <a:prstGeom prst="line">
            <a:avLst/>
          </a:prstGeom>
          <a:noFill/>
          <a:ln w="73025" algn="ctr">
            <a:solidFill>
              <a:srgbClr val="FF0000"/>
            </a:solidFill>
            <a:round/>
            <a:headEnd type="diamond" w="med" len="med"/>
            <a:tailEnd type="diamond" w="med" len="med"/>
          </a:ln>
          <a:extLst>
            <a:ext uri="{909E8E84-426E-40DD-AFC4-6F175D3DCCD1}">
              <a14:hiddenFill xmlns:a14="http://schemas.microsoft.com/office/drawing/2010/main">
                <a:noFill/>
              </a14:hiddenFill>
            </a:ext>
          </a:extLst>
        </p:spPr>
      </p:cxnSp>
      <p:sp>
        <p:nvSpPr>
          <p:cNvPr id="15368" name="TextBox 26"/>
          <p:cNvSpPr txBox="1">
            <a:spLocks noChangeArrowheads="1"/>
          </p:cNvSpPr>
          <p:nvPr/>
        </p:nvSpPr>
        <p:spPr bwMode="auto">
          <a:xfrm>
            <a:off x="5571517" y="1833585"/>
            <a:ext cx="2057400"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1800" b="1" dirty="0">
                <a:solidFill>
                  <a:srgbClr val="FF0000"/>
                </a:solidFill>
                <a:latin typeface="Cambria" panose="02040503050406030204" pitchFamily="18" charset="0"/>
              </a:rPr>
              <a:t>PIMS Locked Down after </a:t>
            </a:r>
          </a:p>
          <a:p>
            <a:pPr algn="ctr" eaLnBrk="1" hangingPunct="1">
              <a:spcBef>
                <a:spcPct val="0"/>
              </a:spcBef>
              <a:buFontTx/>
              <a:buNone/>
            </a:pPr>
            <a:r>
              <a:rPr lang="en-US" altLang="en-US" sz="1800" b="1" dirty="0">
                <a:solidFill>
                  <a:srgbClr val="FF0000"/>
                </a:solidFill>
                <a:latin typeface="Cambria" panose="02040503050406030204" pitchFamily="18" charset="0"/>
              </a:rPr>
              <a:t>12:00 p.m. on internal snapshot date</a:t>
            </a:r>
          </a:p>
        </p:txBody>
      </p:sp>
      <p:sp>
        <p:nvSpPr>
          <p:cNvPr id="28" name="Right Arrow 27"/>
          <p:cNvSpPr/>
          <p:nvPr/>
        </p:nvSpPr>
        <p:spPr>
          <a:xfrm>
            <a:off x="605762" y="1293167"/>
            <a:ext cx="4195818" cy="984979"/>
          </a:xfrm>
          <a:prstGeom prst="rightArrow">
            <a:avLst/>
          </a:prstGeom>
          <a:solidFill>
            <a:srgbClr val="4F81BD"/>
          </a:solidFill>
          <a:ln w="25400" cap="flat" cmpd="sng" algn="ctr">
            <a:solidFill>
              <a:srgbClr val="4F81BD">
                <a:shade val="50000"/>
              </a:srgbClr>
            </a:solidFill>
            <a:prstDash val="solid"/>
          </a:ln>
          <a:effectLst/>
        </p:spPr>
        <p:txBody>
          <a:bodyPr anchor="ctr"/>
          <a:lstStyle/>
          <a:p>
            <a:pPr algn="ctr" fontAlgn="auto">
              <a:spcBef>
                <a:spcPts val="0"/>
              </a:spcBef>
              <a:spcAft>
                <a:spcPts val="0"/>
              </a:spcAft>
              <a:defRPr/>
            </a:pPr>
            <a:r>
              <a:rPr lang="en-US" b="1" kern="0" dirty="0">
                <a:solidFill>
                  <a:prstClr val="white"/>
                </a:solidFill>
                <a:latin typeface="Cambria" panose="02040503050406030204" pitchFamily="18" charset="0"/>
              </a:rPr>
              <a:t>LEAs submit accurate data by 12:00 p.m. on internal snapshot date </a:t>
            </a:r>
          </a:p>
        </p:txBody>
      </p:sp>
      <p:cxnSp>
        <p:nvCxnSpPr>
          <p:cNvPr id="15370" name="Straight Connector 28">
            <a:extLst>
              <a:ext uri="{C183D7F6-B498-43B3-948B-1728B52AA6E4}">
                <adec:decorative xmlns:adec="http://schemas.microsoft.com/office/drawing/2017/decorative" val="1"/>
              </a:ext>
            </a:extLst>
          </p:cNvPr>
          <p:cNvCxnSpPr>
            <a:cxnSpLocks noChangeShapeType="1"/>
          </p:cNvCxnSpPr>
          <p:nvPr/>
        </p:nvCxnSpPr>
        <p:spPr bwMode="auto">
          <a:xfrm>
            <a:off x="7848600" y="2061334"/>
            <a:ext cx="0" cy="3581400"/>
          </a:xfrm>
          <a:prstGeom prst="line">
            <a:avLst/>
          </a:prstGeom>
          <a:noFill/>
          <a:ln w="73025" algn="ctr">
            <a:solidFill>
              <a:srgbClr val="00B050"/>
            </a:solidFill>
            <a:round/>
            <a:headEnd type="diamond" w="med" len="med"/>
            <a:tailEnd type="diamond" w="med" len="med"/>
          </a:ln>
          <a:extLst>
            <a:ext uri="{909E8E84-426E-40DD-AFC4-6F175D3DCCD1}">
              <a14:hiddenFill xmlns:a14="http://schemas.microsoft.com/office/drawing/2010/main">
                <a:noFill/>
              </a14:hiddenFill>
            </a:ext>
          </a:extLst>
        </p:spPr>
      </p:cxnSp>
      <p:sp>
        <p:nvSpPr>
          <p:cNvPr id="15371" name="TextBox 29"/>
          <p:cNvSpPr txBox="1">
            <a:spLocks noChangeArrowheads="1"/>
          </p:cNvSpPr>
          <p:nvPr/>
        </p:nvSpPr>
        <p:spPr bwMode="auto">
          <a:xfrm>
            <a:off x="7848600" y="2278605"/>
            <a:ext cx="114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1600" b="1" dirty="0">
                <a:solidFill>
                  <a:srgbClr val="00B050"/>
                </a:solidFill>
                <a:latin typeface="Cambria" panose="02040503050406030204" pitchFamily="18" charset="0"/>
              </a:rPr>
              <a:t>PIMS Available after the Internal Snapshot is taken.</a:t>
            </a:r>
          </a:p>
        </p:txBody>
      </p:sp>
      <p:sp>
        <p:nvSpPr>
          <p:cNvPr id="15373" name="Rectangle 1"/>
          <p:cNvSpPr>
            <a:spLocks noGrp="1" noChangeArrowheads="1"/>
          </p:cNvSpPr>
          <p:nvPr>
            <p:ph type="title" idx="4294967295"/>
          </p:nvPr>
        </p:nvSpPr>
        <p:spPr bwMode="auto">
          <a:xfrm>
            <a:off x="477783" y="1062335"/>
            <a:ext cx="3848426"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Internal Snapshot Overview</a:t>
            </a:r>
          </a:p>
        </p:txBody>
      </p:sp>
      <p:pic>
        <p:nvPicPr>
          <p:cNvPr id="16" name="Picture 15" descr="blue 50% banne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559169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9"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Slide Number Placeholder 3"/>
          <p:cNvSpPr>
            <a:spLocks noGrp="1"/>
          </p:cNvSpPr>
          <p:nvPr>
            <p:ph type="sldNum" sz="quarter" idx="12"/>
          </p:nvPr>
        </p:nvSpPr>
        <p:spPr>
          <a:xfrm>
            <a:off x="8458200" y="6400800"/>
            <a:ext cx="5334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E7C4581-CE7B-464F-86AF-C5E5C5FF3835}" type="slidenum">
              <a:rPr lang="en-US" altLang="en-US" sz="1200" smtClean="0">
                <a:latin typeface="Verdana" pitchFamily="34" charset="0"/>
                <a:ea typeface="Verdana" pitchFamily="34" charset="0"/>
                <a:cs typeface="Verdana" pitchFamily="34" charset="0"/>
              </a:rPr>
              <a:pPr eaLnBrk="1" hangingPunct="1">
                <a:spcBef>
                  <a:spcPct val="0"/>
                </a:spcBef>
                <a:buFontTx/>
                <a:buNone/>
              </a:pPr>
              <a:t>13</a:t>
            </a:fld>
            <a:endParaRPr lang="en-US" altLang="en-US" sz="1200" dirty="0">
              <a:latin typeface="Verdana" pitchFamily="34" charset="0"/>
              <a:ea typeface="Verdana" pitchFamily="34" charset="0"/>
              <a:cs typeface="Verdana" pitchFamily="34" charset="0"/>
            </a:endParaRPr>
          </a:p>
        </p:txBody>
      </p:sp>
      <p:pic>
        <p:nvPicPr>
          <p:cNvPr id="7"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p:cNvSpPr txBox="1"/>
          <p:nvPr/>
        </p:nvSpPr>
        <p:spPr>
          <a:xfrm>
            <a:off x="3124200" y="2971800"/>
            <a:ext cx="3124200" cy="1446550"/>
          </a:xfrm>
          <a:prstGeom prst="rect">
            <a:avLst/>
          </a:prstGeom>
          <a:noFill/>
        </p:spPr>
        <p:txBody>
          <a:bodyPr wrap="square" rtlCol="0">
            <a:spAutoFit/>
          </a:bodyPr>
          <a:lstStyle/>
          <a:p>
            <a:pPr algn="ctr"/>
            <a:r>
              <a:rPr lang="en-US" sz="4400" dirty="0">
                <a:solidFill>
                  <a:schemeClr val="bg1"/>
                </a:solidFill>
                <a:latin typeface="Cambria" panose="02040503050406030204" pitchFamily="18" charset="0"/>
              </a:rPr>
              <a:t>Correction Window</a:t>
            </a:r>
          </a:p>
        </p:txBody>
      </p:sp>
      <p:sp>
        <p:nvSpPr>
          <p:cNvPr id="6" name="TextBox 5"/>
          <p:cNvSpPr txBox="1"/>
          <p:nvPr/>
        </p:nvSpPr>
        <p:spPr>
          <a:xfrm>
            <a:off x="2971800" y="2286000"/>
            <a:ext cx="3505200" cy="2585323"/>
          </a:xfrm>
          <a:prstGeom prst="rect">
            <a:avLst/>
          </a:prstGeom>
          <a:noFill/>
        </p:spPr>
        <p:txBody>
          <a:bodyPr wrap="square" rtlCol="0">
            <a:spAutoFit/>
          </a:bodyPr>
          <a:lstStyle/>
          <a:p>
            <a:pPr algn="ctr"/>
            <a:r>
              <a:rPr lang="en-US" sz="5400" dirty="0">
                <a:solidFill>
                  <a:schemeClr val="bg1"/>
                </a:solidFill>
              </a:rPr>
              <a:t>No Correction Window</a:t>
            </a:r>
          </a:p>
        </p:txBody>
      </p:sp>
      <p:sp>
        <p:nvSpPr>
          <p:cNvPr id="13" name="Rectangle 1"/>
          <p:cNvSpPr>
            <a:spLocks noGrp="1" noChangeArrowheads="1"/>
          </p:cNvSpPr>
          <p:nvPr>
            <p:ph type="title" idx="4294967295"/>
          </p:nvPr>
        </p:nvSpPr>
        <p:spPr bwMode="auto">
          <a:xfrm>
            <a:off x="329792" y="1062335"/>
            <a:ext cx="3883884" cy="461665"/>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sng" strike="noStrike" kern="1200" cap="none" spc="0" normalizeH="0" baseline="0" noProof="0" dirty="0">
                <a:ln>
                  <a:noFill/>
                </a:ln>
                <a:solidFill>
                  <a:srgbClr val="0000FF"/>
                </a:solidFill>
                <a:effectLst/>
                <a:uLnTx/>
                <a:uFillTx/>
                <a:latin typeface="Cambria" panose="02040503050406030204" pitchFamily="18" charset="0"/>
                <a:ea typeface="Verdana" pitchFamily="34" charset="0"/>
                <a:cs typeface="Arial" panose="020B0604020202020204" pitchFamily="34" charset="0"/>
              </a:rPr>
              <a:t>After</a:t>
            </a:r>
            <a:r>
              <a:rPr kumimoji="0" lang="en-US" alt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 the Internal Snapshot</a:t>
            </a:r>
          </a:p>
        </p:txBody>
      </p:sp>
      <p:graphicFrame>
        <p:nvGraphicFramePr>
          <p:cNvPr id="5" name="Diagram 4">
            <a:extLs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3223243645"/>
              </p:ext>
            </p:extLst>
          </p:nvPr>
        </p:nvGraphicFramePr>
        <p:xfrm>
          <a:off x="477782" y="1360298"/>
          <a:ext cx="6837417" cy="565010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557019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791200"/>
            <a:ext cx="2198581" cy="523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458200" y="6324600"/>
            <a:ext cx="422246" cy="2286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14</a:t>
            </a:fld>
            <a:endParaRPr lang="en-US" altLang="en-US" sz="1200" dirty="0">
              <a:latin typeface="Verdana" pitchFamily="34" charset="0"/>
              <a:ea typeface="Verdana" pitchFamily="34" charset="0"/>
              <a:cs typeface="Verdana" pitchFamily="34" charset="0"/>
            </a:endParaRPr>
          </a:p>
        </p:txBody>
      </p:sp>
      <p:sp>
        <p:nvSpPr>
          <p:cNvPr id="3" name="Title 2"/>
          <p:cNvSpPr txBox="1">
            <a:spLocks noGrp="1"/>
          </p:cNvSpPr>
          <p:nvPr>
            <p:ph type="title" idx="4294967295"/>
          </p:nvPr>
        </p:nvSpPr>
        <p:spPr>
          <a:xfrm>
            <a:off x="457200" y="1214735"/>
            <a:ext cx="8189806"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Internal Snapshot Details</a:t>
            </a:r>
          </a:p>
        </p:txBody>
      </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Diagram 1" descr="This is an overview of the details we will be discussing for the Precode Keystone Exams’ Internal Snapshot. &#10;&#10;It begins with the student in the blue circle, which includes the student’s five matching criteria.  The boxes include data about the student including the student’s demographics and school enrollment information. &#10;">
            <a:extLst>
              <a:ext uri="{FF2B5EF4-FFF2-40B4-BE49-F238E27FC236}">
                <a16:creationId xmlns:a16="http://schemas.microsoft.com/office/drawing/2014/main" id="{B6A063DC-065D-4896-941A-88E2367F69F4}"/>
              </a:ext>
            </a:extLst>
          </p:cNvPr>
          <p:cNvGraphicFramePr/>
          <p:nvPr>
            <p:extLst>
              <p:ext uri="{D42A27DB-BD31-4B8C-83A1-F6EECF244321}">
                <p14:modId xmlns:p14="http://schemas.microsoft.com/office/powerpoint/2010/main" val="1774831004"/>
              </p:ext>
            </p:extLst>
          </p:nvPr>
        </p:nvGraphicFramePr>
        <p:xfrm>
          <a:off x="381000" y="1676400"/>
          <a:ext cx="8305800" cy="4572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15</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894080" y="2239388"/>
            <a:ext cx="7251525" cy="3506092"/>
            <a:chOff x="5792442" y="1287126"/>
            <a:chExt cx="2456207" cy="1812562"/>
          </a:xfrm>
        </p:grpSpPr>
        <p:sp>
          <p:nvSpPr>
            <p:cNvPr id="10" name="Rounded Rectangle 9"/>
            <p:cNvSpPr/>
            <p:nvPr/>
          </p:nvSpPr>
          <p:spPr>
            <a:xfrm>
              <a:off x="5792442" y="1287126"/>
              <a:ext cx="2456207" cy="1812562"/>
            </a:xfrm>
            <a:prstGeom prst="roundRect">
              <a:avLst>
                <a:gd name="adj" fmla="val 10000"/>
              </a:avLst>
            </a:prstGeom>
          </p:spPr>
          <p:style>
            <a:lnRef idx="2">
              <a:schemeClr val="accent4"/>
            </a:lnRef>
            <a:fillRef idx="1">
              <a:schemeClr val="lt1"/>
            </a:fillRef>
            <a:effectRef idx="0">
              <a:schemeClr val="accent4"/>
            </a:effectRef>
            <a:fontRef idx="minor">
              <a:schemeClr val="dk1"/>
            </a:fontRef>
          </p:style>
        </p:sp>
        <p:sp>
          <p:nvSpPr>
            <p:cNvPr id="11" name="Rounded Rectangle 4" descr="Data from the School Enrollment template is used to determine the students who will be included in the internal snapshot. Please pay special attention to the accuracy of entry/withdrawal dates, codes, and grades .&#10;Note: Students must have and “E” or “R’ enrollment code prior to the internal snapshot date, and not be withdrawn prior to the snapshot to be included in the internal snapshot. &#10;&#10;&#10;"/>
            <p:cNvSpPr/>
            <p:nvPr/>
          </p:nvSpPr>
          <p:spPr>
            <a:xfrm>
              <a:off x="5845530" y="1340214"/>
              <a:ext cx="2350031" cy="1706386"/>
            </a:xfrm>
            <a:prstGeom prst="rect">
              <a:avLst/>
            </a:prstGeom>
            <a:ln>
              <a:noFill/>
            </a:ln>
          </p:spPr>
          <p:style>
            <a:lnRef idx="2">
              <a:schemeClr val="accent4"/>
            </a:lnRef>
            <a:fillRef idx="1">
              <a:schemeClr val="lt1"/>
            </a:fillRef>
            <a:effectRef idx="0">
              <a:schemeClr val="accent4"/>
            </a:effectRef>
            <a:fontRef idx="minor">
              <a:schemeClr val="dk1"/>
            </a:fontRef>
          </p:style>
          <p:txBody>
            <a:bodyPr spcFirstLastPara="0" vert="horz" wrap="square" lIns="59055" tIns="59055" rIns="59055" bIns="59055" numCol="1" spcCol="1270" anchor="ctr" anchorCtr="0">
              <a:noAutofit/>
            </a:bodyPr>
            <a:lstStyle/>
            <a:p>
              <a:pPr lvl="0" algn="ctr" defTabSz="1377950">
                <a:lnSpc>
                  <a:spcPct val="90000"/>
                </a:lnSpc>
                <a:spcBef>
                  <a:spcPct val="0"/>
                </a:spcBef>
                <a:spcAft>
                  <a:spcPct val="35000"/>
                </a:spcAft>
              </a:pPr>
              <a:r>
                <a:rPr lang="en-US" sz="2800" kern="1200" dirty="0">
                  <a:solidFill>
                    <a:schemeClr val="accent3">
                      <a:lumMod val="75000"/>
                    </a:schemeClr>
                  </a:solidFill>
                  <a:latin typeface="Cambria" panose="02040503050406030204" pitchFamily="18" charset="0"/>
                </a:rPr>
                <a:t>School Enrollment Template</a:t>
              </a:r>
            </a:p>
            <a:p>
              <a:pPr marL="457200" lvl="0" indent="-457200" defTabSz="1377950">
                <a:lnSpc>
                  <a:spcPct val="90000"/>
                </a:lnSpc>
                <a:spcBef>
                  <a:spcPct val="0"/>
                </a:spcBef>
                <a:spcAft>
                  <a:spcPct val="35000"/>
                </a:spcAft>
                <a:buFont typeface="Arial" panose="020B0604020202020204" pitchFamily="34" charset="0"/>
                <a:buChar char="•"/>
              </a:pPr>
              <a:endParaRPr lang="en-US" sz="2800" dirty="0">
                <a:solidFill>
                  <a:schemeClr val="accent3">
                    <a:lumMod val="75000"/>
                  </a:schemeClr>
                </a:solidFill>
                <a:latin typeface="Cambria" panose="02040503050406030204" pitchFamily="18" charset="0"/>
              </a:endParaRPr>
            </a:p>
            <a:p>
              <a:pPr marL="457200" lvl="0" indent="-457200" defTabSz="1377950">
                <a:lnSpc>
                  <a:spcPct val="90000"/>
                </a:lnSpc>
                <a:spcBef>
                  <a:spcPct val="0"/>
                </a:spcBef>
                <a:spcAft>
                  <a:spcPct val="35000"/>
                </a:spcAft>
                <a:buFont typeface="Arial" panose="020B0604020202020204" pitchFamily="34" charset="0"/>
                <a:buChar char="•"/>
              </a:pPr>
              <a:r>
                <a:rPr lang="en-US" sz="2800" kern="1200" dirty="0">
                  <a:solidFill>
                    <a:schemeClr val="accent3">
                      <a:lumMod val="75000"/>
                    </a:schemeClr>
                  </a:solidFill>
                  <a:latin typeface="Cambria" panose="02040503050406030204" pitchFamily="18" charset="0"/>
                </a:rPr>
                <a:t>Entry and withdrawal dates</a:t>
              </a:r>
            </a:p>
            <a:p>
              <a:pPr marL="457200" lvl="0" indent="-457200" defTabSz="1377950">
                <a:lnSpc>
                  <a:spcPct val="90000"/>
                </a:lnSpc>
                <a:spcBef>
                  <a:spcPct val="0"/>
                </a:spcBef>
                <a:spcAft>
                  <a:spcPct val="35000"/>
                </a:spcAft>
                <a:buFont typeface="Arial" panose="020B0604020202020204" pitchFamily="34" charset="0"/>
                <a:buChar char="•"/>
              </a:pPr>
              <a:r>
                <a:rPr lang="en-US" sz="2800" dirty="0">
                  <a:solidFill>
                    <a:schemeClr val="accent3">
                      <a:lumMod val="75000"/>
                    </a:schemeClr>
                  </a:solidFill>
                  <a:latin typeface="Cambria" panose="02040503050406030204" pitchFamily="18" charset="0"/>
                </a:rPr>
                <a:t>Entry and withdrawal codes</a:t>
              </a:r>
            </a:p>
            <a:p>
              <a:pPr marL="457200" lvl="0" indent="-457200" defTabSz="1377950">
                <a:lnSpc>
                  <a:spcPct val="90000"/>
                </a:lnSpc>
                <a:spcBef>
                  <a:spcPct val="0"/>
                </a:spcBef>
                <a:spcAft>
                  <a:spcPct val="35000"/>
                </a:spcAft>
                <a:buFont typeface="Arial" panose="020B0604020202020204" pitchFamily="34" charset="0"/>
                <a:buChar char="•"/>
              </a:pPr>
              <a:r>
                <a:rPr lang="en-US" sz="2800" kern="1200" dirty="0">
                  <a:solidFill>
                    <a:schemeClr val="accent3">
                      <a:lumMod val="75000"/>
                    </a:schemeClr>
                  </a:solidFill>
                  <a:latin typeface="Cambria" panose="02040503050406030204" pitchFamily="18" charset="0"/>
                </a:rPr>
                <a:t>Entry and withdrawal grades</a:t>
              </a:r>
            </a:p>
          </p:txBody>
        </p:sp>
      </p:grpSp>
      <p:sp>
        <p:nvSpPr>
          <p:cNvPr id="15" name="TextBox 4"/>
          <p:cNvSpPr txBox="1">
            <a:spLocks noGrp="1" noChangeArrowheads="1"/>
          </p:cNvSpPr>
          <p:nvPr>
            <p:ph type="title" idx="4294967295"/>
          </p:nvPr>
        </p:nvSpPr>
        <p:spPr bwMode="auto">
          <a:xfrm>
            <a:off x="508000" y="1295400"/>
            <a:ext cx="81788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Simplified Arabic" panose="02020603050405020304" pitchFamily="18" charset="-78"/>
              </a:rPr>
              <a:t>School Enrollment</a:t>
            </a:r>
          </a:p>
        </p:txBody>
      </p:sp>
      <p:sp>
        <p:nvSpPr>
          <p:cNvPr id="12"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4093284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382000" y="6400801"/>
            <a:ext cx="6096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16</a:t>
            </a:fld>
            <a:endParaRPr lang="en-US" altLang="en-US" sz="1200" dirty="0">
              <a:latin typeface="Verdana" pitchFamily="34" charset="0"/>
              <a:ea typeface="Verdana" pitchFamily="34" charset="0"/>
              <a:cs typeface="Verdana" pitchFamily="34" charset="0"/>
            </a:endParaRPr>
          </a:p>
        </p:txBody>
      </p:sp>
      <p:sp>
        <p:nvSpPr>
          <p:cNvPr id="8" name="TextBox 4"/>
          <p:cNvSpPr txBox="1">
            <a:spLocks noGrp="1" noChangeArrowheads="1"/>
          </p:cNvSpPr>
          <p:nvPr>
            <p:ph type="title" idx="4294967295"/>
          </p:nvPr>
        </p:nvSpPr>
        <p:spPr bwMode="auto">
          <a:xfrm>
            <a:off x="508000" y="12954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The Matching Criteria</a:t>
            </a:r>
          </a:p>
        </p:txBody>
      </p:sp>
      <p:grpSp>
        <p:nvGrpSpPr>
          <p:cNvPr id="9" name="Group 8" descr="It is very important that the five matching criteria are correct because that is how students are linked to test results later in the year, this is why there is so much emphasis on getting these fields right. The five match criteria are First Name, Last Name, Birth Date, PAsecureID and Grade. &#10;&#10;Please make sure the student’s PAsecureID is unique to the student. Students with two IDs or two students sharing one ID have to be resolved. Contact the PIMS Application Support Desk for help with PAsecureIDs. &#10;"/>
          <p:cNvGrpSpPr/>
          <p:nvPr/>
        </p:nvGrpSpPr>
        <p:grpSpPr>
          <a:xfrm>
            <a:off x="2233617" y="1645529"/>
            <a:ext cx="4410072" cy="4392110"/>
            <a:chOff x="2790835" y="2332385"/>
            <a:chExt cx="2876545" cy="2840622"/>
          </a:xfrm>
        </p:grpSpPr>
        <p:sp>
          <p:nvSpPr>
            <p:cNvPr id="10" name="Oval 9"/>
            <p:cNvSpPr/>
            <p:nvPr/>
          </p:nvSpPr>
          <p:spPr>
            <a:xfrm>
              <a:off x="2790835" y="2332385"/>
              <a:ext cx="2876545" cy="2840622"/>
            </a:xfrm>
            <a:prstGeom prst="ellipse">
              <a:avLst/>
            </a:prstGeom>
          </p:spPr>
          <p:style>
            <a:lnRef idx="2">
              <a:schemeClr val="accent1"/>
            </a:lnRef>
            <a:fillRef idx="1">
              <a:schemeClr val="lt1"/>
            </a:fillRef>
            <a:effectRef idx="0">
              <a:schemeClr val="accent1"/>
            </a:effectRef>
            <a:fontRef idx="minor">
              <a:schemeClr val="dk1"/>
            </a:fontRef>
          </p:style>
        </p:sp>
        <p:sp>
          <p:nvSpPr>
            <p:cNvPr id="11" name="Oval 4"/>
            <p:cNvSpPr/>
            <p:nvPr/>
          </p:nvSpPr>
          <p:spPr>
            <a:xfrm>
              <a:off x="3212095" y="2748384"/>
              <a:ext cx="2034025" cy="2008624"/>
            </a:xfrm>
            <a:prstGeom prst="rect">
              <a:avLst/>
            </a:prstGeom>
            <a:ln>
              <a:noFill/>
            </a:ln>
          </p:spPr>
          <p:style>
            <a:lnRef idx="2">
              <a:schemeClr val="accent1"/>
            </a:lnRef>
            <a:fillRef idx="1">
              <a:schemeClr val="lt1"/>
            </a:fillRef>
            <a:effectRef idx="0">
              <a:schemeClr val="accent1"/>
            </a:effectRef>
            <a:fontRef idx="minor">
              <a:schemeClr val="dk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US" sz="3600" kern="1200" dirty="0">
                  <a:latin typeface="Cambria" panose="02040503050406030204" pitchFamily="18" charset="0"/>
                </a:rPr>
                <a:t>First Name</a:t>
              </a:r>
            </a:p>
            <a:p>
              <a:pPr lvl="0" algn="ctr" defTabSz="800100">
                <a:lnSpc>
                  <a:spcPct val="90000"/>
                </a:lnSpc>
                <a:spcBef>
                  <a:spcPct val="0"/>
                </a:spcBef>
                <a:spcAft>
                  <a:spcPct val="35000"/>
                </a:spcAft>
              </a:pPr>
              <a:r>
                <a:rPr lang="en-US" sz="3600" kern="1200" dirty="0">
                  <a:latin typeface="Cambria" panose="02040503050406030204" pitchFamily="18" charset="0"/>
                </a:rPr>
                <a:t>Last Name</a:t>
              </a:r>
            </a:p>
            <a:p>
              <a:pPr lvl="0" algn="ctr" defTabSz="800100">
                <a:lnSpc>
                  <a:spcPct val="90000"/>
                </a:lnSpc>
                <a:spcBef>
                  <a:spcPct val="0"/>
                </a:spcBef>
                <a:spcAft>
                  <a:spcPct val="35000"/>
                </a:spcAft>
              </a:pPr>
              <a:r>
                <a:rPr lang="en-US" sz="3600" kern="1200" dirty="0">
                  <a:latin typeface="Cambria" panose="02040503050406030204" pitchFamily="18" charset="0"/>
                </a:rPr>
                <a:t>Birth Date</a:t>
              </a:r>
            </a:p>
            <a:p>
              <a:pPr lvl="0" algn="ctr" defTabSz="800100">
                <a:lnSpc>
                  <a:spcPct val="90000"/>
                </a:lnSpc>
                <a:spcBef>
                  <a:spcPct val="0"/>
                </a:spcBef>
                <a:spcAft>
                  <a:spcPct val="35000"/>
                </a:spcAft>
              </a:pPr>
              <a:r>
                <a:rPr lang="en-US" sz="3600" dirty="0" err="1">
                  <a:latin typeface="Cambria" panose="02040503050406030204" pitchFamily="18" charset="0"/>
                </a:rPr>
                <a:t>PAsecureID</a:t>
              </a:r>
              <a:endParaRPr lang="en-US" sz="3600" dirty="0">
                <a:latin typeface="Cambria" panose="02040503050406030204" pitchFamily="18" charset="0"/>
              </a:endParaRPr>
            </a:p>
            <a:p>
              <a:pPr lvl="0" algn="ctr" defTabSz="800100">
                <a:lnSpc>
                  <a:spcPct val="90000"/>
                </a:lnSpc>
                <a:spcBef>
                  <a:spcPct val="0"/>
                </a:spcBef>
                <a:spcAft>
                  <a:spcPct val="35000"/>
                </a:spcAft>
              </a:pPr>
              <a:r>
                <a:rPr lang="en-US" sz="3600" dirty="0">
                  <a:latin typeface="Cambria" panose="02040503050406030204" pitchFamily="18" charset="0"/>
                </a:rPr>
                <a:t>Grade</a:t>
              </a:r>
              <a:endParaRPr lang="en-US" sz="3600" kern="1200" dirty="0">
                <a:latin typeface="Cambria" panose="02040503050406030204" pitchFamily="18" charset="0"/>
              </a:endParaRP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131178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Slide Number Placeholder 1"/>
          <p:cNvSpPr>
            <a:spLocks noGrp="1"/>
          </p:cNvSpPr>
          <p:nvPr>
            <p:ph type="sldNum" sz="quarter" idx="12"/>
          </p:nvPr>
        </p:nvSpPr>
        <p:spPr>
          <a:xfrm>
            <a:off x="8534400" y="6400800"/>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DA8AB661-26F5-4318-A1FF-7687C5785BA1}" type="slidenum">
              <a:rPr lang="en-US" altLang="en-US" sz="1400" smtClean="0"/>
              <a:pPr>
                <a:spcBef>
                  <a:spcPct val="0"/>
                </a:spcBef>
                <a:buFontTx/>
                <a:buNone/>
              </a:pPr>
              <a:t>17</a:t>
            </a:fld>
            <a:endParaRPr lang="en-US" altLang="en-US" sz="1400" dirty="0"/>
          </a:p>
        </p:txBody>
      </p:sp>
      <p:sp>
        <p:nvSpPr>
          <p:cNvPr id="7" name="TextBox 4" descr="If there are any special characters other than numbers, dashes and apostrophes, it will cause a mismatch in the testing vendor’s system and the LEA will have to manually match each student. A word of caution when looking forward to the Accountability file: If the student does not appear in your PIMS accountability file, but does appear in the DRC system as having taken the test, the student cannot be matched. This is because all test records must match the PIMS accountability file and no students can be added to the Attribution system. &#10;"/>
          <p:cNvSpPr txBox="1">
            <a:spLocks noChangeArrowheads="1"/>
          </p:cNvSpPr>
          <p:nvPr/>
        </p:nvSpPr>
        <p:spPr bwMode="auto">
          <a:xfrm>
            <a:off x="508000" y="1066800"/>
            <a:ext cx="8102600" cy="3954929"/>
          </a:xfrm>
          <a:prstGeom prst="rect">
            <a:avLst/>
          </a:prstGeom>
          <a:noFill/>
          <a:ln>
            <a:noFill/>
          </a:ln>
        </p:spPr>
        <p:txBody>
          <a:bodyPr wrap="square">
            <a:spAutoFit/>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endParaRPr lang="en-US" sz="1100" u="sng" dirty="0">
              <a:latin typeface="Cambria" panose="02040503050406030204" pitchFamily="18" charset="0"/>
              <a:ea typeface="Verdana" pitchFamily="34" charset="0"/>
              <a:cs typeface="Arial" panose="020B0604020202020204" pitchFamily="34" charset="0"/>
            </a:endParaRPr>
          </a:p>
          <a:p>
            <a:pPr>
              <a:spcAft>
                <a:spcPts val="300"/>
              </a:spcAft>
              <a:defRPr/>
            </a:pPr>
            <a:r>
              <a:rPr lang="en-US" sz="2000" dirty="0">
                <a:latin typeface="Cambria" panose="02040503050406030204" pitchFamily="18" charset="0"/>
                <a:ea typeface="Verdana" pitchFamily="34" charset="0"/>
                <a:cs typeface="Verdana" pitchFamily="34" charset="0"/>
              </a:rPr>
              <a:t>The following special characters in a student’s name will be accepted: numbers, dashes, apostrophes. All other special characters will be removed.</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parentheses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question marks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underscore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suffix (use the suffix field 126 in the Student template)</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nicknames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periods</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tildes (~)</a:t>
            </a:r>
          </a:p>
          <a:p>
            <a:pPr marL="1371600" lvl="2" indent="-457200">
              <a:spcAft>
                <a:spcPts val="300"/>
              </a:spcAft>
              <a:buFont typeface="+mj-lt"/>
              <a:buAutoNum type="alphaLcParenR"/>
              <a:defRPr/>
            </a:pPr>
            <a:r>
              <a:rPr lang="en-US" sz="2000" dirty="0">
                <a:latin typeface="Cambria" panose="02040503050406030204" pitchFamily="18" charset="0"/>
                <a:ea typeface="Verdana" pitchFamily="34" charset="0"/>
                <a:cs typeface="Verdana" pitchFamily="34" charset="0"/>
              </a:rPr>
              <a:t>No accent marks</a:t>
            </a:r>
            <a:endParaRPr lang="en-US" sz="1100" dirty="0">
              <a:latin typeface="Cambria" panose="02040503050406030204" pitchFamily="18" charset="0"/>
              <a:ea typeface="Verdana" pitchFamily="34" charset="0"/>
              <a:cs typeface="Arial" panose="020B0604020202020204" pitchFamily="34" charset="0"/>
            </a:endParaRPr>
          </a:p>
        </p:txBody>
      </p:sp>
      <p:pic>
        <p:nvPicPr>
          <p:cNvPr id="9"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a:ln>
                  <a:noFill/>
                </a:ln>
                <a:solidFill>
                  <a:schemeClr val="bg1"/>
                </a:solidFill>
                <a:effectLst/>
                <a:uLnTx/>
                <a:uFillTx/>
                <a:latin typeface="Cambria" panose="02040503050406030204" pitchFamily="18" charset="0"/>
                <a:ea typeface="Verdana" pitchFamily="34" charset="0"/>
                <a:cs typeface="Verdana" pitchFamily="34" charset="0"/>
              </a:rPr>
              <a:t>Keystone Exams- Precodes </a:t>
            </a:r>
            <a:endPar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9947098C-F108-48A9-8AF4-6BF15E0FFFA4}"/>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Special Characters</a:t>
            </a:r>
          </a:p>
        </p:txBody>
      </p:sp>
    </p:spTree>
    <p:extLst>
      <p:ext uri="{BB962C8B-B14F-4D97-AF65-F5344CB8AC3E}">
        <p14:creationId xmlns:p14="http://schemas.microsoft.com/office/powerpoint/2010/main" val="21455712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0801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77000"/>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18</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438150" y="1404609"/>
            <a:ext cx="8267700" cy="4377394"/>
            <a:chOff x="-81252" y="1491396"/>
            <a:chExt cx="2548369" cy="1825217"/>
          </a:xfrm>
        </p:grpSpPr>
        <p:sp>
          <p:nvSpPr>
            <p:cNvPr id="10" name="Rounded Rectangle 9"/>
            <p:cNvSpPr/>
            <p:nvPr/>
          </p:nvSpPr>
          <p:spPr>
            <a:xfrm>
              <a:off x="-81252" y="1491396"/>
              <a:ext cx="2548369" cy="1825217"/>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It is extremely important that you update the appropriate Keystone exam student template Keystone Assessment codes fields:  Field 214 (Winter) , 215 (Spring) , and 216 (Summer):&#10;Enter ‘Y’ if student is taking the Keystone Exam(s) and needs a precode label&#10;Enter ‘N’ if the student is not taking the Keystone Exam(s) and does not need a precode label&#10;Enter ‘O’ for Online testers. These students will appear in the precode file to the testing vendor and can be added to test sessions.&#10;&#10;&#10;"/>
            <p:cNvSpPr/>
            <p:nvPr/>
          </p:nvSpPr>
          <p:spPr>
            <a:xfrm>
              <a:off x="0" y="1613881"/>
              <a:ext cx="2384018" cy="1475599"/>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endParaRPr lang="en-US" sz="2800" dirty="0">
                <a:solidFill>
                  <a:srgbClr val="C00000"/>
                </a:solidFill>
                <a:latin typeface="Cambria" panose="02040503050406030204" pitchFamily="18" charset="0"/>
                <a:ea typeface="Verdana" pitchFamily="34" charset="0"/>
                <a:cs typeface="Verdana" pitchFamily="34" charset="0"/>
              </a:endParaRPr>
            </a:p>
            <a:p>
              <a:pPr algn="ctr">
                <a:defRPr/>
              </a:pPr>
              <a:r>
                <a:rPr lang="en-US" sz="2800" dirty="0">
                  <a:solidFill>
                    <a:srgbClr val="C00000"/>
                  </a:solidFill>
                  <a:latin typeface="Cambria" panose="02040503050406030204" pitchFamily="18" charset="0"/>
                  <a:ea typeface="Verdana" pitchFamily="34" charset="0"/>
                  <a:cs typeface="Verdana" pitchFamily="34" charset="0"/>
                </a:rPr>
                <a:t>Student  Template</a:t>
              </a:r>
            </a:p>
            <a:p>
              <a:pPr algn="ctr">
                <a:defRPr/>
              </a:pPr>
              <a:endParaRPr lang="en-US" sz="1050" dirty="0">
                <a:solidFill>
                  <a:srgbClr val="C00000"/>
                </a:solidFill>
                <a:latin typeface="Cambria" panose="02040503050406030204" pitchFamily="18" charset="0"/>
                <a:ea typeface="Verdana" pitchFamily="34" charset="0"/>
                <a:cs typeface="Verdana" pitchFamily="34" charset="0"/>
              </a:endParaRPr>
            </a:p>
            <a:p>
              <a:r>
                <a:rPr lang="en-US" sz="2400" dirty="0">
                  <a:latin typeface="Cambria" panose="02040503050406030204" pitchFamily="18" charset="0"/>
                </a:rPr>
                <a:t>Keystone Assessment codes:  Field 214 (Winter) , 215 (Spring) , and 216 (Summer):</a:t>
              </a:r>
            </a:p>
            <a:p>
              <a:pPr marL="1257300" lvl="2" indent="-342900">
                <a:buFont typeface="Arial" panose="020B0604020202020204" pitchFamily="34" charset="0"/>
                <a:buChar char="•"/>
              </a:pPr>
              <a:r>
                <a:rPr lang="en-US" sz="2400" dirty="0">
                  <a:latin typeface="Cambria" panose="02040503050406030204" pitchFamily="18" charset="0"/>
                </a:rPr>
                <a:t> Enter ‘Y’ if student is taking the Keystone Exam(s) and needs a precode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‘N’ if the student is not taking the Keystone Exam(s) and does not need a precode label</a:t>
              </a:r>
            </a:p>
            <a:p>
              <a:pPr marL="1257300" lvl="2" indent="-342900">
                <a:buFont typeface="Arial" panose="020B0604020202020204" pitchFamily="34" charset="0"/>
                <a:buChar char="•"/>
              </a:pPr>
              <a:r>
                <a:rPr lang="en-US" sz="2400" dirty="0">
                  <a:solidFill>
                    <a:schemeClr val="tx1"/>
                  </a:solidFill>
                  <a:latin typeface="Cambria" panose="02040503050406030204" pitchFamily="18" charset="0"/>
                  <a:ea typeface="Verdana" pitchFamily="34" charset="0"/>
                  <a:cs typeface="Verdana" pitchFamily="34" charset="0"/>
                </a:rPr>
                <a:t>Enter ‘O’ for Online testers. These students will appear in the precode file to the testing vendor and can be added to test session.</a:t>
              </a:r>
            </a:p>
          </p:txBody>
        </p:sp>
      </p:gr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Keystone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BA23C506-1BDC-463F-8EA7-17C77F9BFBDC}"/>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Keystone Assessment codes</a:t>
            </a:r>
          </a:p>
        </p:txBody>
      </p:sp>
    </p:spTree>
    <p:extLst>
      <p:ext uri="{BB962C8B-B14F-4D97-AF65-F5344CB8AC3E}">
        <p14:creationId xmlns:p14="http://schemas.microsoft.com/office/powerpoint/2010/main" val="270627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19</a:t>
            </a:fld>
            <a:endParaRPr lang="en-US" altLang="en-US" sz="1200" dirty="0">
              <a:latin typeface="Verdana" pitchFamily="34" charset="0"/>
              <a:ea typeface="Verdana" pitchFamily="34" charset="0"/>
              <a:cs typeface="Verdana" pitchFamily="34" charset="0"/>
            </a:endParaRPr>
          </a:p>
        </p:txBody>
      </p:sp>
      <p:grpSp>
        <p:nvGrpSpPr>
          <p:cNvPr id="9" name="Group 8" descr="The demographics for students are embedded in precode labels. If the student cannot be matched using the five matching criteria, the student record has to be matched manually to their test record by the LEA.  Using student demographics can help LEAs identify unmatched students.  These subgroups will be listed in your reports for verification.  &#10;"/>
          <p:cNvGrpSpPr/>
          <p:nvPr/>
        </p:nvGrpSpPr>
        <p:grpSpPr>
          <a:xfrm>
            <a:off x="736600" y="1746855"/>
            <a:ext cx="7797800" cy="4180869"/>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104011" y="1497085"/>
              <a:ext cx="2294686" cy="1799974"/>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2800" dirty="0">
                  <a:solidFill>
                    <a:srgbClr val="C00000"/>
                  </a:solidFill>
                  <a:latin typeface="Cambria" panose="02040503050406030204" pitchFamily="18" charset="0"/>
                  <a:ea typeface="Verdana" pitchFamily="34" charset="0"/>
                  <a:cs typeface="Verdana" pitchFamily="34" charset="0"/>
                </a:rPr>
                <a:t>Student  Template</a:t>
              </a:r>
            </a:p>
            <a:p>
              <a:pPr algn="ctr">
                <a:defRPr/>
              </a:pPr>
              <a:endParaRPr lang="en-US" sz="2800" dirty="0">
                <a:solidFill>
                  <a:srgbClr val="C00000"/>
                </a:solidFill>
                <a:latin typeface="Cambria" panose="02040503050406030204" pitchFamily="18" charset="0"/>
                <a:ea typeface="Verdana" pitchFamily="34" charset="0"/>
                <a:cs typeface="Verdana" pitchFamily="34" charset="0"/>
              </a:endParaRP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38: Special Education </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41: English learner (EL)</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88: Economically disadvantaged</a:t>
              </a:r>
            </a:p>
            <a:p>
              <a:pPr marL="342900" indent="-342900">
                <a:buFont typeface="Wingdings" pitchFamily="2" charset="2"/>
                <a:buChar char="§"/>
                <a:defRPr/>
              </a:pPr>
              <a:r>
                <a:rPr lang="en-US" sz="2800" dirty="0">
                  <a:solidFill>
                    <a:schemeClr val="tx1"/>
                  </a:solidFill>
                  <a:latin typeface="Cambria" panose="02040503050406030204" pitchFamily="18" charset="0"/>
                  <a:ea typeface="Verdana" pitchFamily="34" charset="0"/>
                  <a:cs typeface="Verdana" pitchFamily="34" charset="0"/>
                </a:rPr>
                <a:t>Field 27: Race/Ethnicity subgroups</a:t>
              </a:r>
            </a:p>
          </p:txBody>
        </p:sp>
      </p:grpSp>
      <p:sp>
        <p:nvSpPr>
          <p:cNvPr id="12" name="TextBox 4"/>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53067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a:t>
            </a:fld>
            <a:endParaRPr lang="en-US" altLang="en-US" sz="1200" dirty="0">
              <a:latin typeface="Verdana" pitchFamily="34" charset="0"/>
              <a:ea typeface="Verdana" pitchFamily="34" charset="0"/>
              <a:cs typeface="Verdana" pitchFamily="34" charset="0"/>
            </a:endParaRPr>
          </a:p>
        </p:txBody>
      </p:sp>
      <p:graphicFrame>
        <p:nvGraphicFramePr>
          <p:cNvPr id="2" name="Diagram 1" descr="The agenda for today will first cover the timelines and processes for data submission, followed by data collection details.  We will then discuss the deduplication rules and reports that are produced as a result of the data submitted by the LEA."/>
          <p:cNvGraphicFramePr/>
          <p:nvPr>
            <p:extLst>
              <p:ext uri="{D42A27DB-BD31-4B8C-83A1-F6EECF244321}">
                <p14:modId xmlns:p14="http://schemas.microsoft.com/office/powerpoint/2010/main" val="3687603863"/>
              </p:ext>
            </p:extLst>
          </p:nvPr>
        </p:nvGraphicFramePr>
        <p:xfrm>
          <a:off x="457200" y="1433015"/>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96999"/>
            <a:ext cx="1524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a:t>
            </a:r>
          </a:p>
        </p:txBody>
      </p:sp>
      <p:sp>
        <p:nvSpPr>
          <p:cNvPr id="8" name="TextBox 17">
            <a:extLst>
              <a:ext uri="{C183D7F6-B498-43B3-948B-1728B52AA6E4}">
                <adec:decorative xmlns:adec="http://schemas.microsoft.com/office/drawing/2017/decorative" val="0"/>
              </a:ext>
            </a:extLst>
          </p:cNvPr>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948571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20</a:t>
            </a:fld>
            <a:endParaRPr lang="en-US" altLang="en-US" sz="1200" dirty="0">
              <a:latin typeface="Verdana" pitchFamily="34" charset="0"/>
              <a:ea typeface="Verdana" pitchFamily="34" charset="0"/>
              <a:cs typeface="Verdana" pitchFamily="34" charset="0"/>
            </a:endParaRPr>
          </a:p>
        </p:txBody>
      </p:sp>
      <p:grpSp>
        <p:nvGrpSpPr>
          <p:cNvPr id="9" name="Group 8" descr="We use the following fields to help identify Full Academic Year.  The date in these fields cannot be a future date. &#10;&#10;Field 109 – State Entry Date must be on or before the LEA entry date.  &#10;Field 99 – LEA Entry Date must be on or before the school entry date.&#10;Field 98 – School Entry Date should be on or before the date in the School Enrollment template.&#10;&#10;For more information on these fields please see PIMS Manual Volume 1.  &#10;"/>
          <p:cNvGrpSpPr/>
          <p:nvPr/>
        </p:nvGrpSpPr>
        <p:grpSpPr>
          <a:xfrm>
            <a:off x="508000" y="1655931"/>
            <a:ext cx="8178800" cy="4079706"/>
            <a:chOff x="-70458" y="1439533"/>
            <a:chExt cx="2392826" cy="1979381"/>
          </a:xfrm>
        </p:grpSpPr>
        <p:sp>
          <p:nvSpPr>
            <p:cNvPr id="10" name="Rounded Rectangle 9"/>
            <p:cNvSpPr/>
            <p:nvPr/>
          </p:nvSpPr>
          <p:spPr>
            <a:xfrm>
              <a:off x="-70458" y="1439533"/>
              <a:ext cx="2392826" cy="1979381"/>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p:cNvSpPr/>
            <p:nvPr/>
          </p:nvSpPr>
          <p:spPr>
            <a:xfrm>
              <a:off x="81038" y="1541289"/>
              <a:ext cx="2162300" cy="1645977"/>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3200" dirty="0">
                  <a:solidFill>
                    <a:srgbClr val="C00000"/>
                  </a:solidFill>
                  <a:latin typeface="Cambria" panose="02040503050406030204" pitchFamily="18" charset="0"/>
                  <a:ea typeface="Verdana" pitchFamily="34" charset="0"/>
                  <a:cs typeface="Verdana" pitchFamily="34" charset="0"/>
                </a:rPr>
                <a:t>Student  Template</a:t>
              </a:r>
            </a:p>
            <a:p>
              <a:pPr>
                <a:defRPr/>
              </a:pPr>
              <a:endParaRPr lang="en-US" sz="900" dirty="0">
                <a:solidFill>
                  <a:srgbClr val="C00000"/>
                </a:solidFill>
                <a:latin typeface="Cambria" panose="02040503050406030204" pitchFamily="18" charset="0"/>
                <a:ea typeface="Verdana" pitchFamily="34" charset="0"/>
                <a:cs typeface="Verdana" pitchFamily="34" charset="0"/>
              </a:endParaRPr>
            </a:p>
            <a:p>
              <a:pPr marL="342900" indent="-342900">
                <a:buFont typeface="Arial" panose="020B0604020202020204" pitchFamily="34" charset="0"/>
                <a:buChar char="•"/>
                <a:defRPr/>
              </a:pPr>
              <a:r>
                <a:rPr lang="en-US" sz="2400" dirty="0">
                  <a:latin typeface="Cambria" panose="02040503050406030204" pitchFamily="18" charset="0"/>
                </a:rPr>
                <a:t>Field 109: </a:t>
              </a:r>
              <a:r>
                <a:rPr lang="en-US" sz="2400" dirty="0">
                  <a:solidFill>
                    <a:schemeClr val="tx1"/>
                  </a:solidFill>
                  <a:latin typeface="Cambria" panose="02040503050406030204" pitchFamily="18" charset="0"/>
                  <a:ea typeface="Verdana" pitchFamily="34" charset="0"/>
                  <a:cs typeface="Verdana" pitchFamily="34" charset="0"/>
                </a:rPr>
                <a:t>State Entry Date</a:t>
              </a:r>
            </a:p>
            <a:p>
              <a:pPr marL="342900" indent="-342900">
                <a:buFont typeface="Arial" panose="020B0604020202020204" pitchFamily="34" charset="0"/>
                <a:buChar char="•"/>
                <a:defRPr/>
              </a:pPr>
              <a:r>
                <a:rPr lang="en-US" sz="2400" dirty="0">
                  <a:latin typeface="Cambria" panose="02040503050406030204" pitchFamily="18" charset="0"/>
                </a:rPr>
                <a:t>Field 99: </a:t>
              </a:r>
              <a:r>
                <a:rPr lang="en-US" sz="2400" dirty="0">
                  <a:solidFill>
                    <a:schemeClr val="tx1"/>
                  </a:solidFill>
                  <a:latin typeface="Cambria" panose="02040503050406030204" pitchFamily="18" charset="0"/>
                  <a:ea typeface="Verdana" pitchFamily="34" charset="0"/>
                  <a:cs typeface="Verdana" pitchFamily="34" charset="0"/>
                </a:rPr>
                <a:t>LEA Entry Date</a:t>
              </a:r>
            </a:p>
            <a:p>
              <a:pPr marL="342900" indent="-342900">
                <a:buFont typeface="Arial" panose="020B0604020202020204" pitchFamily="34" charset="0"/>
                <a:buChar char="•"/>
                <a:defRPr/>
              </a:pPr>
              <a:r>
                <a:rPr lang="en-US" sz="2400" dirty="0">
                  <a:latin typeface="Cambria" panose="02040503050406030204" pitchFamily="18" charset="0"/>
                </a:rPr>
                <a:t>Field 98: </a:t>
              </a:r>
              <a:r>
                <a:rPr lang="en-US" sz="2400" dirty="0">
                  <a:solidFill>
                    <a:schemeClr val="tx1"/>
                  </a:solidFill>
                  <a:latin typeface="Cambria" panose="02040503050406030204" pitchFamily="18" charset="0"/>
                  <a:ea typeface="Verdana" pitchFamily="34" charset="0"/>
                  <a:cs typeface="Verdana" pitchFamily="34" charset="0"/>
                </a:rPr>
                <a:t>School Entry Date</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Used to identify Full Academic Year</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These dates cannot be a future date. </a:t>
              </a:r>
            </a:p>
            <a:p>
              <a:pPr marL="800100" lvl="1" indent="-342900">
                <a:buFont typeface="Arial" panose="020B0604020202020204" pitchFamily="34" charset="0"/>
                <a:buChar char="•"/>
                <a:defRPr/>
              </a:pPr>
              <a:r>
                <a:rPr lang="en-US" sz="2400" dirty="0">
                  <a:solidFill>
                    <a:schemeClr val="tx1"/>
                  </a:solidFill>
                  <a:latin typeface="Cambria" panose="02040503050406030204" pitchFamily="18" charset="0"/>
                  <a:ea typeface="Verdana" pitchFamily="34" charset="0"/>
                  <a:cs typeface="Verdana" pitchFamily="34" charset="0"/>
                </a:rPr>
                <a:t>State &lt;= LEA &lt;= School</a:t>
              </a:r>
            </a:p>
          </p:txBody>
        </p:sp>
      </p:grpSp>
      <p:sp>
        <p:nvSpPr>
          <p:cNvPr id="12" name="TextBox 4"/>
          <p:cNvSpPr txBox="1">
            <a:spLocks noChangeArrowheads="1"/>
          </p:cNvSpPr>
          <p:nvPr/>
        </p:nvSpPr>
        <p:spPr bwMode="auto">
          <a:xfrm>
            <a:off x="508000" y="1143000"/>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F1C6DD69-BA0D-407B-8CAF-5D6ABE2455EE}"/>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School LEA and State Entry Dates</a:t>
            </a:r>
          </a:p>
        </p:txBody>
      </p:sp>
    </p:spTree>
    <p:extLst>
      <p:ext uri="{BB962C8B-B14F-4D97-AF65-F5344CB8AC3E}">
        <p14:creationId xmlns:p14="http://schemas.microsoft.com/office/powerpoint/2010/main" val="2783389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9277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21</a:t>
            </a:fld>
            <a:endParaRPr lang="en-US" altLang="en-US" sz="1200" dirty="0">
              <a:latin typeface="Verdana" pitchFamily="34" charset="0"/>
              <a:ea typeface="Verdana" pitchFamily="34" charset="0"/>
              <a:cs typeface="Verdana" pitchFamily="34" charset="0"/>
            </a:endParaRPr>
          </a:p>
        </p:txBody>
      </p:sp>
      <p:grpSp>
        <p:nvGrpSpPr>
          <p:cNvPr id="9" name="Group 8">
            <a:extLst>
              <a:ext uri="{C183D7F6-B498-43B3-948B-1728B52AA6E4}">
                <adec:decorative xmlns:adec="http://schemas.microsoft.com/office/drawing/2017/decorative" val="1"/>
              </a:ext>
            </a:extLst>
          </p:cNvPr>
          <p:cNvGrpSpPr/>
          <p:nvPr/>
        </p:nvGrpSpPr>
        <p:grpSpPr>
          <a:xfrm>
            <a:off x="736600" y="1655930"/>
            <a:ext cx="7969250" cy="4211470"/>
            <a:chOff x="0" y="1439533"/>
            <a:chExt cx="2456249" cy="1964966"/>
          </a:xfrm>
        </p:grpSpPr>
        <p:sp>
          <p:nvSpPr>
            <p:cNvPr id="10" name="Rounded Rectangle 9"/>
            <p:cNvSpPr/>
            <p:nvPr/>
          </p:nvSpPr>
          <p:spPr>
            <a:xfrm>
              <a:off x="0" y="1439533"/>
              <a:ext cx="2456249" cy="1964966"/>
            </a:xfrm>
            <a:prstGeom prst="roundRect">
              <a:avLst>
                <a:gd name="adj" fmla="val 10000"/>
              </a:avLst>
            </a:prstGeom>
          </p:spPr>
          <p:style>
            <a:lnRef idx="2">
              <a:schemeClr val="accent2"/>
            </a:lnRef>
            <a:fillRef idx="1">
              <a:schemeClr val="lt1"/>
            </a:fillRef>
            <a:effectRef idx="0">
              <a:schemeClr val="accent2"/>
            </a:effectRef>
            <a:fontRef idx="minor">
              <a:schemeClr val="dk1"/>
            </a:fontRef>
          </p:style>
        </p:sp>
        <p:sp>
          <p:nvSpPr>
            <p:cNvPr id="11" name="Rounded Rectangle 4" descr="The following fields will be utilized during attribution.  Please review them for accuracy.&#10;Field 117 – District Code of Residence (Appendix N of the PIMS Manual Volume 2)&#10;Note: If students are designated as 1305/1306 without known district use all 9s. &#10;&#10;Field 165 – Location Code of Residence is also utilized during attribution. &#10;Please Note: In the rare instance that the District of Residence does not have a school within the student’s grade level, use quad zero.   &#10;&#10;"/>
            <p:cNvSpPr/>
            <p:nvPr/>
          </p:nvSpPr>
          <p:spPr>
            <a:xfrm>
              <a:off x="57552" y="1587084"/>
              <a:ext cx="2341145" cy="1759862"/>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53340" tIns="53340" rIns="53340" bIns="53340" numCol="1" spcCol="1270" anchor="ctr" anchorCtr="0">
              <a:noAutofit/>
            </a:bodyPr>
            <a:lstStyle/>
            <a:p>
              <a:pPr algn="ctr">
                <a:defRPr/>
              </a:pPr>
              <a:r>
                <a:rPr lang="en-US" sz="2800" dirty="0">
                  <a:solidFill>
                    <a:srgbClr val="C00000"/>
                  </a:solidFill>
                  <a:latin typeface="Cambria" panose="02040503050406030204" pitchFamily="18" charset="0"/>
                  <a:ea typeface="Verdana" pitchFamily="34" charset="0"/>
                  <a:cs typeface="Verdana" pitchFamily="34" charset="0"/>
                </a:rPr>
                <a:t>Student  Template</a:t>
              </a:r>
            </a:p>
            <a:p>
              <a:pPr>
                <a:defRPr/>
              </a:pPr>
              <a:endParaRPr lang="en-US" sz="2100" dirty="0">
                <a:solidFill>
                  <a:schemeClr val="tx1"/>
                </a:solidFill>
                <a:latin typeface="Cambria" panose="02040503050406030204" pitchFamily="18" charset="0"/>
                <a:ea typeface="Verdana" pitchFamily="34" charset="0"/>
                <a:cs typeface="Verdana" pitchFamily="34" charset="0"/>
              </a:endParaRPr>
            </a:p>
            <a:p>
              <a:pPr marL="342900" indent="-342900">
                <a:buFont typeface="Arial" panose="020B0604020202020204" pitchFamily="34" charset="0"/>
                <a:buChar char="•"/>
              </a:pPr>
              <a:r>
                <a:rPr lang="en-US" sz="2400" dirty="0">
                  <a:latin typeface="Cambria" panose="02040503050406030204" pitchFamily="18" charset="0"/>
                </a:rPr>
                <a:t>Field 117: District Code of Residence (Appendix N)</a:t>
              </a:r>
            </a:p>
            <a:p>
              <a:pPr marL="1257300" lvl="2" indent="-342900">
                <a:buFont typeface="Arial" panose="020B0604020202020204" pitchFamily="34" charset="0"/>
                <a:buChar char="•"/>
              </a:pPr>
              <a:r>
                <a:rPr lang="en-US" sz="2400" dirty="0">
                  <a:latin typeface="Cambria" panose="02040503050406030204" pitchFamily="18" charset="0"/>
                </a:rPr>
                <a:t>If  students are designated as 1305/1306 without known district use 999999999. </a:t>
              </a:r>
            </a:p>
            <a:p>
              <a:pPr lvl="2"/>
              <a:endParaRPr lang="en-US" sz="2400" dirty="0">
                <a:latin typeface="Cambria" panose="02040503050406030204" pitchFamily="18" charset="0"/>
              </a:endParaRPr>
            </a:p>
            <a:p>
              <a:pPr marL="342900" lvl="2" indent="-342900">
                <a:buFont typeface="Arial" panose="020B0604020202020204" pitchFamily="34" charset="0"/>
                <a:buChar char="•"/>
              </a:pPr>
              <a:r>
                <a:rPr lang="en-US" sz="2400" dirty="0">
                  <a:latin typeface="Cambria" panose="02040503050406030204" pitchFamily="18" charset="0"/>
                </a:rPr>
                <a:t>Field 165: Location Code of Residence</a:t>
              </a:r>
            </a:p>
            <a:p>
              <a:pPr marL="1257300" lvl="4" indent="-342900">
                <a:buFont typeface="Arial" panose="020B0604020202020204" pitchFamily="34" charset="0"/>
                <a:buChar char="•"/>
              </a:pPr>
              <a:r>
                <a:rPr lang="en-US" sz="2400" dirty="0">
                  <a:latin typeface="Cambria" panose="02040503050406030204" pitchFamily="18" charset="0"/>
                </a:rPr>
                <a:t>If the District of Residence does not have a school within the student’s grade level, use 0000. </a:t>
              </a:r>
            </a:p>
            <a:p>
              <a:pPr marL="342900" indent="-342900">
                <a:buFont typeface="Arial" panose="020B0604020202020204" pitchFamily="34" charset="0"/>
                <a:buChar char="•"/>
              </a:pPr>
              <a:endParaRPr lang="en-US" sz="2100" dirty="0">
                <a:solidFill>
                  <a:schemeClr val="tx1"/>
                </a:solidFill>
                <a:latin typeface="Cambria" panose="02040503050406030204" pitchFamily="18" charset="0"/>
                <a:ea typeface="Verdana" pitchFamily="34" charset="0"/>
                <a:cs typeface="Verdana" pitchFamily="34" charset="0"/>
              </a:endParaRPr>
            </a:p>
          </p:txBody>
        </p:sp>
      </p:grpSp>
      <p:sp>
        <p:nvSpPr>
          <p:cNvPr id="12" name="TextBox 4"/>
          <p:cNvSpPr txBox="1">
            <a:spLocks noChangeArrowheads="1"/>
          </p:cNvSpPr>
          <p:nvPr/>
        </p:nvSpPr>
        <p:spPr bwMode="auto">
          <a:xfrm>
            <a:off x="508000" y="1143000"/>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Student Demographics</a:t>
            </a:r>
          </a:p>
        </p:txBody>
      </p:sp>
      <p:sp>
        <p:nvSpPr>
          <p:cNvPr id="13"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217E7B6A-112F-4F57-8AE9-9002B7CD5E07}"/>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District and Location Codes of Residence</a:t>
            </a:r>
          </a:p>
        </p:txBody>
      </p:sp>
    </p:spTree>
    <p:extLst>
      <p:ext uri="{BB962C8B-B14F-4D97-AF65-F5344CB8AC3E}">
        <p14:creationId xmlns:p14="http://schemas.microsoft.com/office/powerpoint/2010/main" val="3214194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2"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53150" y="61563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3" name="Slide Number Placeholder 1"/>
          <p:cNvSpPr>
            <a:spLocks noGrp="1"/>
          </p:cNvSpPr>
          <p:nvPr>
            <p:ph type="sldNum" sz="quarter" idx="12"/>
          </p:nvPr>
        </p:nvSpPr>
        <p:spPr>
          <a:xfrm>
            <a:off x="8534400" y="6477000"/>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3B1A835A-6571-4FA3-AD6D-D850A5959A61}" type="slidenum">
              <a:rPr lang="en-US" altLang="en-US" sz="1400" smtClean="0"/>
              <a:pPr>
                <a:spcBef>
                  <a:spcPct val="0"/>
                </a:spcBef>
                <a:buFontTx/>
                <a:buNone/>
              </a:pPr>
              <a:t>22</a:t>
            </a:fld>
            <a:endParaRPr lang="en-US" altLang="en-US" sz="1400" dirty="0"/>
          </a:p>
        </p:txBody>
      </p:sp>
      <p:sp>
        <p:nvSpPr>
          <p:cNvPr id="7" name="TextBox 4" descr="Special Case: The IU is responsible for the students in the IU classroom housed outside the IU even if that IU classroom is in a district building. The district should only be uploading its own students. &#10;The IU classroom will use the labels sent to the IU.  If there are no labels, the students booklets will have to be hand bubbled.  The IU classroom students should be bubbled with the AUN of the sending district of residence school. &#10;"/>
          <p:cNvSpPr txBox="1">
            <a:spLocks noChangeArrowheads="1"/>
          </p:cNvSpPr>
          <p:nvPr/>
        </p:nvSpPr>
        <p:spPr bwMode="auto">
          <a:xfrm>
            <a:off x="381000" y="1122254"/>
            <a:ext cx="8305800" cy="5109091"/>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Intermediate Unit (IU) Classroom in a District Building</a:t>
            </a:r>
          </a:p>
          <a:p>
            <a:pPr eaLnBrk="1" hangingPunct="1">
              <a:defRPr/>
            </a:pPr>
            <a:endParaRPr lang="en-US" sz="2000" u="sng" dirty="0">
              <a:latin typeface="Cambria" panose="02040503050406030204" pitchFamily="18" charset="0"/>
              <a:ea typeface="Verdana" pitchFamily="34" charset="0"/>
              <a:cs typeface="Arial" panose="020B0604020202020204" pitchFamily="34" charset="0"/>
            </a:endParaRPr>
          </a:p>
          <a:p>
            <a:pPr marL="342900" indent="-342900">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The IU classroom in a district building is responsible for uploading its students’  data.</a:t>
            </a:r>
          </a:p>
          <a:p>
            <a:pPr>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A district should upload only the students it is educating at the school and district. </a:t>
            </a:r>
          </a:p>
          <a:p>
            <a:pPr eaLnBrk="1" hangingPunct="1">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eaLnBrk="1" hangingPunct="1">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An IU classroom housed in a district building must use the IU’s labels or hand bubble booklets.</a:t>
            </a:r>
          </a:p>
          <a:p>
            <a:pPr marL="342900" indent="-342900" eaLnBrk="1" hangingPunct="1">
              <a:buFont typeface="Arial" panose="020B0604020202020204" pitchFamily="34" charset="0"/>
              <a:buChar char="•"/>
              <a:defRPr/>
            </a:pPr>
            <a:endParaRPr lang="en-US" sz="2000" dirty="0">
              <a:latin typeface="Cambria" panose="02040503050406030204" pitchFamily="18" charset="0"/>
              <a:ea typeface="Verdana" pitchFamily="34" charset="0"/>
              <a:cs typeface="Arial" panose="020B0604020202020204" pitchFamily="34" charset="0"/>
            </a:endParaRPr>
          </a:p>
          <a:p>
            <a:pPr marL="342900" indent="-342900" eaLnBrk="1" hangingPunct="1">
              <a:buFont typeface="Arial" panose="020B0604020202020204" pitchFamily="34" charset="0"/>
              <a:buChar char="•"/>
              <a:defRPr/>
            </a:pPr>
            <a:r>
              <a:rPr lang="en-US" sz="2000" dirty="0">
                <a:latin typeface="Cambria" panose="02040503050406030204" pitchFamily="18" charset="0"/>
                <a:ea typeface="Verdana" pitchFamily="34" charset="0"/>
                <a:cs typeface="Arial" panose="020B0604020202020204" pitchFamily="34" charset="0"/>
              </a:rPr>
              <a:t>It’s important that the IU labels bubble the student’s correct district of residence. The district of residence may not always be the AUN where the student is being educated; it should be the AUN of the sending district of residence. </a:t>
            </a:r>
          </a:p>
          <a:p>
            <a:pPr eaLnBrk="1" hangingPunct="1">
              <a:defRPr/>
            </a:pPr>
            <a:endParaRPr lang="en-US" sz="2000" dirty="0">
              <a:latin typeface="Cambria" panose="02040503050406030204" pitchFamily="18" charset="0"/>
              <a:ea typeface="Verdana" pitchFamily="34" charset="0"/>
              <a:cs typeface="Arial" panose="020B0604020202020204" pitchFamily="34" charset="0"/>
            </a:endParaRPr>
          </a:p>
          <a:p>
            <a:pPr eaLnBrk="1" hangingPunct="1">
              <a:defRPr/>
            </a:pPr>
            <a:endParaRPr lang="en-US" sz="600" u="sng" dirty="0">
              <a:latin typeface="Cambria" panose="02040503050406030204" pitchFamily="18" charset="0"/>
              <a:ea typeface="Verdana" pitchFamily="34" charset="0"/>
              <a:cs typeface="Arial" panose="020B0604020202020204"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83CED9FC-1B9E-4E21-83C4-E5B0AED867A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IU Classroom in other LEA</a:t>
            </a:r>
          </a:p>
        </p:txBody>
      </p:sp>
    </p:spTree>
    <p:extLst>
      <p:ext uri="{BB962C8B-B14F-4D97-AF65-F5344CB8AC3E}">
        <p14:creationId xmlns:p14="http://schemas.microsoft.com/office/powerpoint/2010/main" val="12915386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23</a:t>
            </a:fld>
            <a:endParaRPr lang="en-US" altLang="en-US" sz="1200" dirty="0">
              <a:latin typeface="Verdana" pitchFamily="34" charset="0"/>
              <a:ea typeface="Verdana" pitchFamily="34" charset="0"/>
              <a:cs typeface="Verdana" pitchFamily="34" charset="0"/>
            </a:endParaRPr>
          </a:p>
        </p:txBody>
      </p:sp>
      <p:graphicFrame>
        <p:nvGraphicFramePr>
          <p:cNvPr id="2" name="Diagram 1" descr="Now, let’s take a look at the deduplication business rules after the internal snapshot. &#10;"/>
          <p:cNvGraphicFramePr/>
          <p:nvPr>
            <p:extLst>
              <p:ext uri="{D42A27DB-BD31-4B8C-83A1-F6EECF244321}">
                <p14:modId xmlns:p14="http://schemas.microsoft.com/office/powerpoint/2010/main" val="1826681712"/>
              </p:ext>
            </p:extLst>
          </p:nvPr>
        </p:nvGraphicFramePr>
        <p:xfrm>
          <a:off x="525082" y="1452314"/>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4"/>
            <a:ext cx="1524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12822943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24</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a:t>
            </a:r>
            <a:endParaRPr lang="en-US" sz="600" u="sng" dirty="0">
              <a:latin typeface="Cambria" panose="02040503050406030204" pitchFamily="18" charset="0"/>
              <a:ea typeface="Verdana" pitchFamily="34" charset="0"/>
              <a:cs typeface="Arial" panose="020B0604020202020204" pitchFamily="34" charset="0"/>
            </a:endParaRP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10" name="Table 9" descr="A student’s PAsecureID must be reported to the testing vendor by only one LEA. When more than one LEA reports a student in the internal snapshot, the following rules will be applied to deduplicate the students:  &#10;&#10;If the student is reported at…one or more occupational CTC and an LEA of any other type,&#10;The record submitted by…the other LEA will be used.&#10;&#10;If the student is reported at…one comprehensive CTC and a school district or charter school, &#10;The record submitted by…the comprehensive CTC will be used.&#10;&#10;If the student is reported at…one IU and one or more other LEA types, &#10;The record submitted by…the IU will be used.&#10;&#10;If the student is reported at…one charter school and one or more school districts,&#10;The record submitted by…the charter school will be used.&#10;&#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45557107"/>
              </p:ext>
            </p:extLst>
          </p:nvPr>
        </p:nvGraphicFramePr>
        <p:xfrm>
          <a:off x="457200" y="2913870"/>
          <a:ext cx="8229600" cy="2482312"/>
        </p:xfrm>
        <a:graphic>
          <a:graphicData uri="http://schemas.openxmlformats.org/drawingml/2006/table">
            <a:tbl>
              <a:tblPr firstRow="1" bandRow="1">
                <a:tableStyleId>{5202B0CA-FC54-4496-8BCA-5EF66A818D29}</a:tableStyleId>
              </a:tblPr>
              <a:tblGrid>
                <a:gridCol w="4118601">
                  <a:extLst>
                    <a:ext uri="{9D8B030D-6E8A-4147-A177-3AD203B41FA5}">
                      <a16:colId xmlns:a16="http://schemas.microsoft.com/office/drawing/2014/main" val="623196184"/>
                    </a:ext>
                  </a:extLst>
                </a:gridCol>
                <a:gridCol w="4110999">
                  <a:extLst>
                    <a:ext uri="{9D8B030D-6E8A-4147-A177-3AD203B41FA5}">
                      <a16:colId xmlns:a16="http://schemas.microsoft.com/office/drawing/2014/main" val="1702457716"/>
                    </a:ext>
                  </a:extLst>
                </a:gridCol>
              </a:tblGrid>
              <a:tr h="349622">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594356">
                <a:tc>
                  <a:txBody>
                    <a:bodyPr/>
                    <a:lstStyle/>
                    <a:p>
                      <a:r>
                        <a:rPr lang="en-US" sz="1400" dirty="0"/>
                        <a:t>one or more occupational CTC and an LEA of any other type,</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other LEA will be used.</a:t>
                      </a:r>
                    </a:p>
                    <a:p>
                      <a:endParaRPr lang="en-US" sz="1400" b="0" dirty="0">
                        <a:solidFill>
                          <a:schemeClr val="tx1"/>
                        </a:solidFill>
                        <a:latin typeface="+mn-lt"/>
                      </a:endParaRPr>
                    </a:p>
                  </a:txBody>
                  <a:tcPr/>
                </a:tc>
                <a:extLst>
                  <a:ext uri="{0D108BD9-81ED-4DB2-BD59-A6C34878D82A}">
                    <a16:rowId xmlns:a16="http://schemas.microsoft.com/office/drawing/2014/main" val="4227867644"/>
                  </a:ext>
                </a:extLst>
              </a:tr>
              <a:tr h="594356">
                <a:tc>
                  <a:txBody>
                    <a:bodyPr/>
                    <a:lstStyle/>
                    <a:p>
                      <a:r>
                        <a:rPr lang="en-US" sz="1400" dirty="0"/>
                        <a:t>one comprehensive CTC and a school district (SD)/charter school (CS), </a:t>
                      </a:r>
                      <a:endParaRPr lang="en-US" sz="1400" b="0" dirty="0">
                        <a:solidFill>
                          <a:schemeClr val="tx1"/>
                        </a:solidFill>
                        <a:latin typeface="+mn-lt"/>
                      </a:endParaRPr>
                    </a:p>
                  </a:txBody>
                  <a:tcPr/>
                </a:tc>
                <a:tc>
                  <a:txBody>
                    <a:bodyPr/>
                    <a:lstStyle/>
                    <a:p>
                      <a:r>
                        <a:rPr lang="en-US" sz="1400" dirty="0"/>
                        <a:t>the comprehensive CTC will be used.</a:t>
                      </a:r>
                      <a:endParaRPr lang="en-US" sz="1400" b="0" dirty="0">
                        <a:solidFill>
                          <a:schemeClr val="tx1"/>
                        </a:solidFill>
                        <a:latin typeface="+mn-lt"/>
                      </a:endParaRPr>
                    </a:p>
                  </a:txBody>
                  <a:tcPr/>
                </a:tc>
                <a:extLst>
                  <a:ext uri="{0D108BD9-81ED-4DB2-BD59-A6C34878D82A}">
                    <a16:rowId xmlns:a16="http://schemas.microsoft.com/office/drawing/2014/main" val="2763611466"/>
                  </a:ext>
                </a:extLst>
              </a:tr>
              <a:tr h="594356">
                <a:tc>
                  <a:txBody>
                    <a:bodyPr/>
                    <a:lstStyle/>
                    <a:p>
                      <a:r>
                        <a:rPr lang="en-US" sz="1400" dirty="0"/>
                        <a:t>one IU and one or more other LEA types,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IU will be used.</a:t>
                      </a:r>
                    </a:p>
                    <a:p>
                      <a:endParaRPr lang="en-US" sz="1400" b="0" dirty="0">
                        <a:solidFill>
                          <a:schemeClr val="tx1"/>
                        </a:solidFill>
                        <a:latin typeface="+mn-lt"/>
                      </a:endParaRPr>
                    </a:p>
                  </a:txBody>
                  <a:tcPr/>
                </a:tc>
                <a:extLst>
                  <a:ext uri="{0D108BD9-81ED-4DB2-BD59-A6C34878D82A}">
                    <a16:rowId xmlns:a16="http://schemas.microsoft.com/office/drawing/2014/main" val="1347146763"/>
                  </a:ext>
                </a:extLst>
              </a:tr>
              <a:tr h="349622">
                <a:tc>
                  <a:txBody>
                    <a:bodyPr/>
                    <a:lstStyle/>
                    <a:p>
                      <a:r>
                        <a:rPr lang="en-US" sz="1400" dirty="0"/>
                        <a:t>one CS and one or more SDs,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CS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1507510637"/>
                  </a:ext>
                </a:extLst>
              </a:tr>
            </a:tbl>
          </a:graphicData>
        </a:graphic>
      </p:graphicFrame>
      <p:sp>
        <p:nvSpPr>
          <p:cNvPr id="2" name="Title 1">
            <a:extLst>
              <a:ext uri="{FF2B5EF4-FFF2-40B4-BE49-F238E27FC236}">
                <a16:creationId xmlns:a16="http://schemas.microsoft.com/office/drawing/2014/main" id="{199E858E-C3C9-48BE-A264-26656A9FD7C0}"/>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1</a:t>
            </a:r>
          </a:p>
        </p:txBody>
      </p:sp>
    </p:spTree>
    <p:extLst>
      <p:ext uri="{BB962C8B-B14F-4D97-AF65-F5344CB8AC3E}">
        <p14:creationId xmlns:p14="http://schemas.microsoft.com/office/powerpoint/2010/main" val="20611419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8"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9" name="Slide Number Placeholder 1"/>
          <p:cNvSpPr>
            <a:spLocks noGrp="1"/>
          </p:cNvSpPr>
          <p:nvPr>
            <p:ph type="sldNum" sz="quarter" idx="12"/>
          </p:nvPr>
        </p:nvSpPr>
        <p:spPr>
          <a:xfrm>
            <a:off x="8458200" y="6473825"/>
            <a:ext cx="381000" cy="307975"/>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729B705C-FA49-4587-A37F-94128CD5B226}" type="slidenum">
              <a:rPr lang="en-US" altLang="en-US" sz="1400" smtClean="0"/>
              <a:pPr>
                <a:spcBef>
                  <a:spcPct val="0"/>
                </a:spcBef>
                <a:buFontTx/>
                <a:buNone/>
              </a:pPr>
              <a:t>25</a:t>
            </a:fld>
            <a:endParaRPr lang="en-US" altLang="en-US" sz="1400" dirty="0"/>
          </a:p>
        </p:txBody>
      </p:sp>
      <p:sp>
        <p:nvSpPr>
          <p:cNvPr id="7" name="TextBox 4"/>
          <p:cNvSpPr txBox="1">
            <a:spLocks noChangeArrowheads="1"/>
          </p:cNvSpPr>
          <p:nvPr/>
        </p:nvSpPr>
        <p:spPr bwMode="auto">
          <a:xfrm>
            <a:off x="457200" y="1143000"/>
            <a:ext cx="8229600" cy="1323439"/>
          </a:xfrm>
          <a:prstGeom prst="rect">
            <a:avLst/>
          </a:prstGeom>
          <a:noFill/>
          <a:ln>
            <a:noFill/>
          </a:ln>
        </p:spPr>
        <p:txBody>
          <a:bodyPr wrap="square">
            <a:spAutoFit/>
          </a:bodyPr>
          <a:lstStyle>
            <a:lvl1pPr>
              <a:defRPr sz="3200">
                <a:solidFill>
                  <a:schemeClr val="tx1"/>
                </a:solidFill>
                <a:latin typeface="Arial" charset="0"/>
              </a:defRPr>
            </a:lvl1pPr>
            <a:lvl2pPr marL="1200150" indent="-457200">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pPr eaLnBrk="1" hangingPunct="1">
              <a:defRPr/>
            </a:pPr>
            <a:r>
              <a:rPr lang="en-US" sz="2000" u="sng" dirty="0">
                <a:latin typeface="Cambria" panose="02040503050406030204" pitchFamily="18" charset="0"/>
                <a:ea typeface="Verdana" pitchFamily="34" charset="0"/>
                <a:cs typeface="Arial" panose="020B0604020202020204" pitchFamily="34" charset="0"/>
              </a:rPr>
              <a:t>Business Rules (continued)</a:t>
            </a:r>
          </a:p>
          <a:p>
            <a:pPr eaLnBrk="1" hangingPunct="1">
              <a:defRPr/>
            </a:pPr>
            <a:r>
              <a:rPr lang="en-US" sz="2000" dirty="0">
                <a:latin typeface="Cambria" panose="02040503050406030204" pitchFamily="18" charset="0"/>
                <a:ea typeface="Verdana" pitchFamily="34" charset="0"/>
                <a:cs typeface="Arial" panose="020B0604020202020204" pitchFamily="34" charset="0"/>
              </a:rPr>
              <a:t>A student’s </a:t>
            </a:r>
            <a:r>
              <a:rPr lang="en-US" sz="2000" dirty="0" err="1">
                <a:latin typeface="Cambria" panose="02040503050406030204" pitchFamily="18" charset="0"/>
                <a:ea typeface="Verdana" pitchFamily="34" charset="0"/>
                <a:cs typeface="Arial" panose="020B0604020202020204" pitchFamily="34" charset="0"/>
              </a:rPr>
              <a:t>PAsecureID</a:t>
            </a:r>
            <a:r>
              <a:rPr lang="en-US" sz="2000" dirty="0">
                <a:latin typeface="Cambria" panose="02040503050406030204" pitchFamily="18" charset="0"/>
                <a:ea typeface="Verdana" pitchFamily="34" charset="0"/>
                <a:cs typeface="Arial" panose="020B0604020202020204" pitchFamily="34" charset="0"/>
              </a:rPr>
              <a:t> must be reported to the testing vendor by only one LEA. When more than one LEA reports a student in the internal snapshot, the following rules will be applied to </a:t>
            </a:r>
            <a:r>
              <a:rPr lang="en-US" sz="2000" u="sng" dirty="0">
                <a:latin typeface="Cambria" panose="02040503050406030204" pitchFamily="18" charset="0"/>
                <a:ea typeface="Verdana" pitchFamily="34" charset="0"/>
                <a:cs typeface="Arial" panose="020B0604020202020204" pitchFamily="34" charset="0"/>
              </a:rPr>
              <a:t>deduplicate</a:t>
            </a:r>
            <a:r>
              <a:rPr lang="en-US" sz="2000" dirty="0">
                <a:latin typeface="Cambria" panose="02040503050406030204" pitchFamily="18" charset="0"/>
                <a:ea typeface="Verdana" pitchFamily="34" charset="0"/>
                <a:cs typeface="Arial" panose="020B0604020202020204" pitchFamily="34" charset="0"/>
              </a:rPr>
              <a:t> the students:</a:t>
            </a: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10" name="Table 9" descr="If the student is reported at…one approved private school and one or more school district(s), career technical center(s), or charter school(s), &#10;The record submitted by…the approved private school will be used.&#10;&#10;If the student is reported at…one private residential rehabilitation institution and one or more LEAs,&#10;The record submitted by…the private residential rehabilitation institution will be used.&#10;&#10;If the student is reported at…multiple school districts, &#10;Then... If field 1 equals field 217, that LEA’s record will be used.  If both LEA’s have field 1 equal to field 217, then the district with the latest LEA entry date will be used.&#10;&#10;If the student is reported at…multiple charter schools, &#10;Then... If field 1 equals field 217, that LEA’s record will be used.  If both LEA’s have field 1 equal to field 217, then the charter school with the latest LEA entry date will be used.&#10;&#10;">
            <a:extLst>
              <a:ext uri="{FF2B5EF4-FFF2-40B4-BE49-F238E27FC236}">
                <a16:creationId xmlns:a16="http://schemas.microsoft.com/office/drawing/2014/main" id="{52176660-C87B-4A5B-BC75-E124B8D24503}"/>
              </a:ext>
            </a:extLst>
          </p:cNvPr>
          <p:cNvGraphicFramePr>
            <a:graphicFrameLocks noGrp="1"/>
          </p:cNvGraphicFramePr>
          <p:nvPr>
            <p:extLst>
              <p:ext uri="{D42A27DB-BD31-4B8C-83A1-F6EECF244321}">
                <p14:modId xmlns:p14="http://schemas.microsoft.com/office/powerpoint/2010/main" val="3517747283"/>
              </p:ext>
            </p:extLst>
          </p:nvPr>
        </p:nvGraphicFramePr>
        <p:xfrm>
          <a:off x="558800" y="2819400"/>
          <a:ext cx="8229600" cy="3013890"/>
        </p:xfrm>
        <a:graphic>
          <a:graphicData uri="http://schemas.openxmlformats.org/drawingml/2006/table">
            <a:tbl>
              <a:tblPr firstRow="1" bandRow="1">
                <a:tableStyleId>{5202B0CA-FC54-4496-8BCA-5EF66A818D29}</a:tableStyleId>
              </a:tblPr>
              <a:tblGrid>
                <a:gridCol w="4118600">
                  <a:extLst>
                    <a:ext uri="{9D8B030D-6E8A-4147-A177-3AD203B41FA5}">
                      <a16:colId xmlns:a16="http://schemas.microsoft.com/office/drawing/2014/main" val="623196184"/>
                    </a:ext>
                  </a:extLst>
                </a:gridCol>
                <a:gridCol w="4111000">
                  <a:extLst>
                    <a:ext uri="{9D8B030D-6E8A-4147-A177-3AD203B41FA5}">
                      <a16:colId xmlns:a16="http://schemas.microsoft.com/office/drawing/2014/main" val="1702457716"/>
                    </a:ext>
                  </a:extLst>
                </a:gridCol>
              </a:tblGrid>
              <a:tr h="0">
                <a:tc>
                  <a:txBody>
                    <a:bodyPr/>
                    <a:lstStyle/>
                    <a:p>
                      <a:r>
                        <a:rPr lang="en-US" sz="1400" dirty="0"/>
                        <a:t>If the student is reported at…</a:t>
                      </a:r>
                      <a:endParaRPr lang="en-US" sz="1400" b="0" dirty="0">
                        <a:solidFill>
                          <a:schemeClr val="tx1"/>
                        </a:solidFill>
                        <a:latin typeface="+mn-lt"/>
                      </a:endParaRPr>
                    </a:p>
                  </a:txBody>
                  <a:tcPr/>
                </a:tc>
                <a:tc>
                  <a:txBody>
                    <a:bodyPr/>
                    <a:lstStyle/>
                    <a:p>
                      <a:r>
                        <a:rPr lang="en-US" sz="1400" dirty="0"/>
                        <a:t>The record submitted by…</a:t>
                      </a:r>
                      <a:endParaRPr lang="en-US" sz="1400" b="0" dirty="0">
                        <a:solidFill>
                          <a:schemeClr val="tx1"/>
                        </a:solidFill>
                        <a:latin typeface="+mn-lt"/>
                      </a:endParaRPr>
                    </a:p>
                  </a:txBody>
                  <a:tcPr/>
                </a:tc>
                <a:extLst>
                  <a:ext uri="{0D108BD9-81ED-4DB2-BD59-A6C34878D82A}">
                    <a16:rowId xmlns:a16="http://schemas.microsoft.com/office/drawing/2014/main" val="3090163106"/>
                  </a:ext>
                </a:extLst>
              </a:tr>
              <a:tr h="623025">
                <a:tc>
                  <a:txBody>
                    <a:bodyPr/>
                    <a:lstStyle/>
                    <a:p>
                      <a:r>
                        <a:rPr lang="en-US" sz="1400" dirty="0"/>
                        <a:t>one approved private school and one or more SDs/CSs/CTCs, </a:t>
                      </a:r>
                      <a:endParaRPr lang="en-US" sz="1400" b="0" dirty="0">
                        <a:solidFill>
                          <a:schemeClr val="tx1"/>
                        </a:solidFill>
                        <a:latin typeface="+mn-lt"/>
                      </a:endParaRPr>
                    </a:p>
                  </a:txBody>
                  <a:tcPr/>
                </a:tc>
                <a:tc>
                  <a:txBody>
                    <a:bodyPr/>
                    <a:lstStyle/>
                    <a:p>
                      <a:r>
                        <a:rPr lang="en-US" sz="1400" dirty="0"/>
                        <a:t>the approved private school will be used.</a:t>
                      </a:r>
                      <a:endParaRPr lang="en-US" sz="1400" b="0" dirty="0">
                        <a:solidFill>
                          <a:schemeClr val="tx1"/>
                        </a:solidFill>
                        <a:latin typeface="+mn-lt"/>
                      </a:endParaRPr>
                    </a:p>
                  </a:txBody>
                  <a:tcPr/>
                </a:tc>
                <a:extLst>
                  <a:ext uri="{0D108BD9-81ED-4DB2-BD59-A6C34878D82A}">
                    <a16:rowId xmlns:a16="http://schemas.microsoft.com/office/drawing/2014/main" val="2554957166"/>
                  </a:ext>
                </a:extLst>
              </a:tr>
              <a:tr h="623025">
                <a:tc>
                  <a:txBody>
                    <a:bodyPr/>
                    <a:lstStyle/>
                    <a:p>
                      <a:r>
                        <a:rPr lang="en-US" sz="1400" dirty="0"/>
                        <a:t>one private residential rehabilitation institution and one or more LEAs,</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the private residential rehabilitation institution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435726318"/>
                  </a:ext>
                </a:extLst>
              </a:tr>
              <a:tr h="509005">
                <a:tc>
                  <a:txBody>
                    <a:bodyPr/>
                    <a:lstStyle/>
                    <a:p>
                      <a:r>
                        <a:rPr lang="en-US" sz="1400" dirty="0"/>
                        <a:t>multiple school districts, </a:t>
                      </a:r>
                      <a:endParaRPr lang="en-US" sz="1400" b="0" dirty="0">
                        <a:solidFill>
                          <a:schemeClr val="tx1"/>
                        </a:solidFill>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If field 1 = field 217, that LEA’s record will be used.  If both LEA’s have field 1 = field 217, then the district with the latest LEA entry date will be used.</a:t>
                      </a:r>
                      <a:endParaRPr lang="en-US" sz="1400" b="0" dirty="0">
                        <a:solidFill>
                          <a:schemeClr val="tx1"/>
                        </a:solidFill>
                        <a:latin typeface="+mn-lt"/>
                        <a:ea typeface="Verdana" pitchFamily="34" charset="0"/>
                        <a:cs typeface="Arial" panose="020B0604020202020204" pitchFamily="34" charset="0"/>
                      </a:endParaRPr>
                    </a:p>
                  </a:txBody>
                  <a:tcPr/>
                </a:tc>
                <a:extLst>
                  <a:ext uri="{0D108BD9-81ED-4DB2-BD59-A6C34878D82A}">
                    <a16:rowId xmlns:a16="http://schemas.microsoft.com/office/drawing/2014/main" val="2378476233"/>
                  </a:ext>
                </a:extLst>
              </a:tr>
              <a:tr h="509005">
                <a:tc>
                  <a:txBody>
                    <a:bodyPr/>
                    <a:lstStyle/>
                    <a:p>
                      <a:r>
                        <a:rPr lang="en-US" sz="1400" dirty="0"/>
                        <a:t>multiple charter schools, </a:t>
                      </a:r>
                      <a:endParaRPr lang="en-US" sz="1400" b="0" dirty="0">
                        <a:solidFill>
                          <a:schemeClr val="tx1"/>
                        </a:solidFill>
                        <a:latin typeface="+mn-lt"/>
                      </a:endParaRPr>
                    </a:p>
                  </a:txBody>
                  <a:tcPr/>
                </a:tc>
                <a:tc>
                  <a:txBody>
                    <a:bodyPr/>
                    <a:lstStyle/>
                    <a:p>
                      <a:r>
                        <a:rPr lang="en-US" sz="1400" dirty="0"/>
                        <a:t>If field 1 = field 217, that LEA’s record will be used.  If both LEA’s have field 1 = field 217, then the charter school with the latest LEA entry date will be used.</a:t>
                      </a:r>
                      <a:endParaRPr lang="en-US" sz="1400" b="0" dirty="0">
                        <a:solidFill>
                          <a:schemeClr val="tx1"/>
                        </a:solidFill>
                        <a:latin typeface="+mn-lt"/>
                      </a:endParaRPr>
                    </a:p>
                  </a:txBody>
                  <a:tcPr/>
                </a:tc>
                <a:extLst>
                  <a:ext uri="{0D108BD9-81ED-4DB2-BD59-A6C34878D82A}">
                    <a16:rowId xmlns:a16="http://schemas.microsoft.com/office/drawing/2014/main" val="2898373075"/>
                  </a:ext>
                </a:extLst>
              </a:tr>
            </a:tbl>
          </a:graphicData>
        </a:graphic>
      </p:graphicFrame>
      <p:sp>
        <p:nvSpPr>
          <p:cNvPr id="2" name="Title 1">
            <a:extLst>
              <a:ext uri="{FF2B5EF4-FFF2-40B4-BE49-F238E27FC236}">
                <a16:creationId xmlns:a16="http://schemas.microsoft.com/office/drawing/2014/main" id="{ED8E26BB-6571-4105-9F64-1F067D8B4D82}"/>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Deduplication rules 2</a:t>
            </a:r>
          </a:p>
        </p:txBody>
      </p:sp>
    </p:spTree>
    <p:extLst>
      <p:ext uri="{BB962C8B-B14F-4D97-AF65-F5344CB8AC3E}">
        <p14:creationId xmlns:p14="http://schemas.microsoft.com/office/powerpoint/2010/main" val="19734808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26</a:t>
            </a:fld>
            <a:endParaRPr lang="en-US" altLang="en-US" sz="1200" dirty="0">
              <a:latin typeface="Verdana" pitchFamily="34" charset="0"/>
              <a:ea typeface="Verdana" pitchFamily="34" charset="0"/>
              <a:cs typeface="Verdana" pitchFamily="34" charset="0"/>
            </a:endParaRPr>
          </a:p>
        </p:txBody>
      </p:sp>
      <p:graphicFrame>
        <p:nvGraphicFramePr>
          <p:cNvPr id="2" name="Diagram 1" descr="Lastly, we would like to discuss the PIMS reports that are produced as a result of the data that you, as the LEA, submit to PIMS.  &#10;"/>
          <p:cNvGraphicFramePr/>
          <p:nvPr>
            <p:extLst>
              <p:ext uri="{D42A27DB-BD31-4B8C-83A1-F6EECF244321}">
                <p14:modId xmlns:p14="http://schemas.microsoft.com/office/powerpoint/2010/main" val="3931882338"/>
              </p:ext>
            </p:extLst>
          </p:nvPr>
        </p:nvGraphicFramePr>
        <p:xfrm>
          <a:off x="457200" y="1396999"/>
          <a:ext cx="8248650" cy="4053385"/>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a:spLocks noGrp="1"/>
          </p:cNvSpPr>
          <p:nvPr>
            <p:ph type="title" idx="4294967295"/>
          </p:nvPr>
        </p:nvSpPr>
        <p:spPr>
          <a:xfrm>
            <a:off x="457200" y="1349494"/>
            <a:ext cx="1524000" cy="5232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Arial" panose="020B0604020202020204" pitchFamily="34" charset="0"/>
              </a:rPr>
              <a:t>Agenda </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12822943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27</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pic>
        <p:nvPicPr>
          <p:cNvPr id="17431"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59436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a:t>
            </a:r>
            <a:r>
              <a:rPr kumimoji="0" lang="en-US" sz="2400" b="0" i="0" u="sng" strike="noStrike" kern="1200" cap="none" spc="0" normalizeH="0" baseline="0" noProof="0" dirty="0" err="1">
                <a:ln>
                  <a:noFill/>
                </a:ln>
                <a:solidFill>
                  <a:schemeClr val="tx1"/>
                </a:solidFill>
                <a:effectLst/>
                <a:uLnTx/>
                <a:uFillTx/>
                <a:latin typeface="Cambria" panose="02040503050406030204" pitchFamily="18" charset="0"/>
                <a:ea typeface="Verdana" pitchFamily="34" charset="0"/>
                <a:cs typeface="Verdana" pitchFamily="34" charset="0"/>
              </a:rPr>
              <a:t>Presnapshot</a:t>
            </a: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2" name="Table 1">
            <a:extLst>
              <a:ext uri="{FF2B5EF4-FFF2-40B4-BE49-F238E27FC236}">
                <a16:creationId xmlns:a16="http://schemas.microsoft.com/office/drawing/2014/main" id="{23ABC321-BDF7-4921-8E07-FC2BFB6EDFF7}"/>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1861270013"/>
              </p:ext>
            </p:extLst>
          </p:nvPr>
        </p:nvGraphicFramePr>
        <p:xfrm>
          <a:off x="558800" y="1719391"/>
          <a:ext cx="8229600" cy="307975"/>
        </p:xfrm>
        <a:graphic>
          <a:graphicData uri="http://schemas.openxmlformats.org/drawingml/2006/table">
            <a:tbl>
              <a:tblPr firstRow="1"/>
              <a:tblGrid>
                <a:gridCol w="8229600">
                  <a:extLst>
                    <a:ext uri="{9D8B030D-6E8A-4147-A177-3AD203B41FA5}">
                      <a16:colId xmlns:a16="http://schemas.microsoft.com/office/drawing/2014/main" val="3050874374"/>
                    </a:ext>
                  </a:extLst>
                </a:gridCol>
              </a:tblGrid>
              <a:tr h="307975">
                <a:tc>
                  <a:txBody>
                    <a:bodyPr/>
                    <a:lstStyle/>
                    <a:p>
                      <a:r>
                        <a:rPr lang="en-US" sz="1400" b="0" dirty="0">
                          <a:solidFill>
                            <a:srgbClr val="336699"/>
                          </a:solidFill>
                          <a:effectLst/>
                          <a:latin typeface="Cambria" panose="02040503050406030204" pitchFamily="18" charset="0"/>
                        </a:rPr>
                        <a:t>\</a:t>
                      </a:r>
                      <a:r>
                        <a:rPr lang="en-US" sz="1400" b="0" dirty="0">
                          <a:solidFill>
                            <a:srgbClr val="0000CC"/>
                          </a:solidFill>
                          <a:effectLst/>
                          <a:latin typeface="Cambria" panose="02040503050406030204" pitchFamily="18" charset="0"/>
                          <a:hlinkClick r:id="rId5"/>
                        </a:rPr>
                        <a:t>Public Folders</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6"/>
                        </a:rPr>
                        <a:t>eScholar Framework for Cognos - Production</a:t>
                      </a:r>
                      <a:r>
                        <a:rPr lang="en-US" sz="1400" b="0" dirty="0">
                          <a:solidFill>
                            <a:srgbClr val="0000CC"/>
                          </a:solidFill>
                          <a:effectLst/>
                          <a:latin typeface="Cambria" panose="02040503050406030204" pitchFamily="18" charset="0"/>
                        </a:rPr>
                        <a:t> ‎&gt; </a:t>
                      </a:r>
                      <a:r>
                        <a:rPr lang="en-US" sz="1400" b="0" dirty="0">
                          <a:solidFill>
                            <a:srgbClr val="0000CC"/>
                          </a:solidFill>
                          <a:effectLst/>
                          <a:latin typeface="Cambria" panose="02040503050406030204" pitchFamily="18" charset="0"/>
                          <a:hlinkClick r:id="rId7"/>
                        </a:rPr>
                        <a:t>PSSA/Keystone</a:t>
                      </a:r>
                      <a:r>
                        <a:rPr lang="en-US" sz="1400" b="0" dirty="0">
                          <a:solidFill>
                            <a:srgbClr val="0000CC"/>
                          </a:solidFill>
                          <a:effectLst/>
                          <a:latin typeface="Cambria" panose="02040503050406030204" pitchFamily="18" charset="0"/>
                        </a:rPr>
                        <a:t> ‎&gt; </a:t>
                      </a:r>
                      <a:r>
                        <a:rPr lang="en-US" sz="1400" b="1" dirty="0">
                          <a:solidFill>
                            <a:srgbClr val="336699"/>
                          </a:solidFill>
                          <a:effectLst/>
                          <a:latin typeface="Cambria" panose="02040503050406030204" pitchFamily="18" charset="0"/>
                        </a:rPr>
                        <a:t>Presnap</a:t>
                      </a:r>
                      <a:r>
                        <a:rPr lang="en-US" sz="1400" b="0" dirty="0">
                          <a:solidFill>
                            <a:srgbClr val="336699"/>
                          </a:solidFill>
                          <a:effectLst/>
                          <a:latin typeface="Cambria" panose="02040503050406030204" pitchFamily="18" charset="0"/>
                        </a:rPr>
                        <a:t>‬</a:t>
                      </a:r>
                    </a:p>
                  </a:txBody>
                  <a:tcPr marL="0" marR="0" marT="0" marB="0" anchor="ctr">
                    <a:lnL>
                      <a:noFill/>
                    </a:lnL>
                    <a:lnR>
                      <a:noFill/>
                    </a:lnR>
                    <a:lnT>
                      <a:noFill/>
                    </a:lnT>
                    <a:lnB>
                      <a:noFill/>
                    </a:lnB>
                  </a:tcPr>
                </a:tc>
                <a:extLst>
                  <a:ext uri="{0D108BD9-81ED-4DB2-BD59-A6C34878D82A}">
                    <a16:rowId xmlns:a16="http://schemas.microsoft.com/office/drawing/2014/main" val="4085485204"/>
                  </a:ext>
                </a:extLst>
              </a:tr>
            </a:tbl>
          </a:graphicData>
        </a:graphic>
      </p:graphicFrame>
      <p:sp>
        <p:nvSpPr>
          <p:cNvPr id="4" name="TextBox 3" descr="These presnapshot reports reflect data loaded into Production. They should be run prior to the internal snapshot date.  &#10;~ The Enrollment PRESNAP Subgroup Comparison Report compares all subgroup data from previous year to current year based on the dates selected. &#10;~Run the Keystone/PSSA warnings- Duplicate students reported at other LEAs report to identify students reported at multiple LEAs.&#10;~Keystone/PSSA warnings-Reporting District and District of Residence Differ report should be reviewed for accuracy. &#10;~The Keystone/PSSA warnings-Students at location quad 9- no labels report will display the students who will not receive labels due to the data submitted. &#10;~The Presnap Assessment Subgroup comparison_Keystones – Precode report displays like an ACS based on your precode data prior to the internal snapshot being taken.  ">
            <a:extLst>
              <a:ext uri="{FF2B5EF4-FFF2-40B4-BE49-F238E27FC236}">
                <a16:creationId xmlns:a16="http://schemas.microsoft.com/office/drawing/2014/main" id="{D9A9E9FD-1DDE-4AAB-A691-FEE9DF8C68B9}"/>
              </a:ext>
            </a:extLst>
          </p:cNvPr>
          <p:cNvSpPr txBox="1"/>
          <p:nvPr/>
        </p:nvSpPr>
        <p:spPr>
          <a:xfrm>
            <a:off x="508000" y="2397711"/>
            <a:ext cx="8191938" cy="2585323"/>
          </a:xfrm>
          <a:prstGeom prst="rect">
            <a:avLst/>
          </a:prstGeom>
          <a:noFill/>
        </p:spPr>
        <p:txBody>
          <a:bodyPr wrap="square" rtlCol="0">
            <a:spAutoFit/>
          </a:bodyPr>
          <a:lstStyle/>
          <a:p>
            <a:r>
              <a:rPr lang="en-US" dirty="0">
                <a:latin typeface="Cambria" panose="02040503050406030204" pitchFamily="18" charset="0"/>
              </a:rPr>
              <a:t>Enrollment PRESNAP Subgroup Comparison Report</a:t>
            </a:r>
          </a:p>
          <a:p>
            <a:endParaRPr lang="en-US" dirty="0">
              <a:latin typeface="Cambria" panose="02040503050406030204" pitchFamily="18" charset="0"/>
            </a:endParaRPr>
          </a:p>
          <a:p>
            <a:r>
              <a:rPr lang="en-US" dirty="0">
                <a:latin typeface="Cambria" panose="02040503050406030204" pitchFamily="18" charset="0"/>
              </a:rPr>
              <a:t>Keystone/PSSA warnings- Duplicate students reported at other LEAs</a:t>
            </a:r>
          </a:p>
          <a:p>
            <a:endParaRPr lang="en-US" dirty="0">
              <a:latin typeface="Cambria" panose="02040503050406030204" pitchFamily="18" charset="0"/>
            </a:endParaRPr>
          </a:p>
          <a:p>
            <a:r>
              <a:rPr lang="en-US" dirty="0">
                <a:latin typeface="Cambria" panose="02040503050406030204" pitchFamily="18" charset="0"/>
              </a:rPr>
              <a:t>Keystone/PSSA warnings-Reporting District and District of Residence Differ</a:t>
            </a:r>
          </a:p>
          <a:p>
            <a:endParaRPr lang="en-US" dirty="0">
              <a:latin typeface="Cambria" panose="02040503050406030204" pitchFamily="18" charset="0"/>
            </a:endParaRPr>
          </a:p>
          <a:p>
            <a:r>
              <a:rPr lang="en-US" dirty="0">
                <a:latin typeface="Cambria" panose="02040503050406030204" pitchFamily="18" charset="0"/>
              </a:rPr>
              <a:t>Keystone/PSSA warnings-Students at location 9999- no labels</a:t>
            </a:r>
          </a:p>
          <a:p>
            <a:endParaRPr lang="en-US" dirty="0">
              <a:latin typeface="Cambria" panose="02040503050406030204" pitchFamily="18" charset="0"/>
            </a:endParaRPr>
          </a:p>
          <a:p>
            <a:r>
              <a:rPr lang="en-US" dirty="0" err="1">
                <a:latin typeface="Cambria" panose="02040503050406030204" pitchFamily="18" charset="0"/>
              </a:rPr>
              <a:t>Presnap</a:t>
            </a:r>
            <a:r>
              <a:rPr lang="en-US" dirty="0">
                <a:latin typeface="Cambria" panose="02040503050406030204" pitchFamily="18" charset="0"/>
              </a:rPr>
              <a:t> Assessment Subgroup </a:t>
            </a:r>
            <a:r>
              <a:rPr lang="en-US" dirty="0" err="1">
                <a:latin typeface="Cambria" panose="02040503050406030204" pitchFamily="18" charset="0"/>
              </a:rPr>
              <a:t>comparison_Keystones</a:t>
            </a:r>
            <a:r>
              <a:rPr lang="en-US" dirty="0">
                <a:latin typeface="Cambria" panose="02040503050406030204" pitchFamily="18" charset="0"/>
              </a:rPr>
              <a:t> - </a:t>
            </a:r>
            <a:r>
              <a:rPr lang="en-US" dirty="0" err="1">
                <a:latin typeface="Cambria" panose="02040503050406030204" pitchFamily="18" charset="0"/>
              </a:rPr>
              <a:t>Precode</a:t>
            </a:r>
            <a:endParaRPr lang="en-US" dirty="0">
              <a:latin typeface="Cambria" panose="02040503050406030204" pitchFamily="18" charset="0"/>
            </a:endParaRPr>
          </a:p>
        </p:txBody>
      </p:sp>
    </p:spTree>
    <p:extLst>
      <p:ext uri="{BB962C8B-B14F-4D97-AF65-F5344CB8AC3E}">
        <p14:creationId xmlns:p14="http://schemas.microsoft.com/office/powerpoint/2010/main" val="42701525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p:cNvSpPr>
            <a:spLocks noGrp="1"/>
          </p:cNvSpPr>
          <p:nvPr>
            <p:ph type="sldNum" sz="quarter" idx="12"/>
          </p:nvPr>
        </p:nvSpPr>
        <p:spPr bwMode="auto">
          <a:xfrm>
            <a:off x="8610600" y="6400800"/>
            <a:ext cx="381000" cy="3079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fld id="{6F91D7DF-6EA7-40D6-B6D2-1FD73025B08C}" type="slidenum">
              <a:rPr lang="en-US" altLang="en-US" sz="1400" smtClean="0">
                <a:latin typeface="Arial" charset="0"/>
              </a:rPr>
              <a:pPr eaLnBrk="1" hangingPunct="1">
                <a:spcBef>
                  <a:spcPct val="0"/>
                </a:spcBef>
                <a:buFontTx/>
                <a:buNone/>
              </a:pPr>
              <a:t>28</a:t>
            </a:fld>
            <a:endParaRPr lang="en-US" altLang="en-US" sz="1400" dirty="0">
              <a:latin typeface="Arial" charset="0"/>
            </a:endParaRPr>
          </a:p>
        </p:txBody>
      </p:sp>
      <p:sp>
        <p:nvSpPr>
          <p:cNvPr id="17430"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How PIMS Data Affects Precode Labels</a:t>
            </a:r>
          </a:p>
        </p:txBody>
      </p:sp>
      <p:sp>
        <p:nvSpPr>
          <p:cNvPr id="17433" name="TextBox 17"/>
          <p:cNvSpPr txBox="1">
            <a:spLocks noChangeArrowheads="1"/>
          </p:cNvSpPr>
          <p:nvPr/>
        </p:nvSpPr>
        <p:spPr bwMode="auto">
          <a:xfrm>
            <a:off x="736600" y="544513"/>
            <a:ext cx="787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dirty="0">
                <a:solidFill>
                  <a:schemeClr val="bg1"/>
                </a:solidFill>
                <a:latin typeface="Verdana" pitchFamily="34" charset="0"/>
                <a:ea typeface="Verdana" pitchFamily="34" charset="0"/>
                <a:cs typeface="Verdana" pitchFamily="34" charset="0"/>
              </a:rPr>
              <a:t>Data Collection for the Keystone Accountability Reporting</a:t>
            </a:r>
          </a:p>
        </p:txBody>
      </p:sp>
      <p:sp>
        <p:nvSpPr>
          <p:cNvPr id="10" name="TextBox 17"/>
          <p:cNvSpPr txBox="1">
            <a:spLocks noChangeArrowheads="1"/>
          </p:cNvSpPr>
          <p:nvPr/>
        </p:nvSpPr>
        <p:spPr bwMode="auto">
          <a:xfrm>
            <a:off x="889000" y="6048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Verdana" pitchFamily="34" charset="0"/>
                <a:ea typeface="Verdana" pitchFamily="34" charset="0"/>
                <a:cs typeface="Verdana" pitchFamily="34" charset="0"/>
              </a:rPr>
              <a:t>Precodes Winter Keystone Exams </a:t>
            </a:r>
          </a:p>
        </p:txBody>
      </p:sp>
      <p:pic>
        <p:nvPicPr>
          <p:cNvPr id="11"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1062" y="338931"/>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4"/>
          <p:cNvSpPr txBox="1">
            <a:spLocks noChangeArrowheads="1"/>
          </p:cNvSpPr>
          <p:nvPr/>
        </p:nvSpPr>
        <p:spPr bwMode="auto">
          <a:xfrm>
            <a:off x="482600" y="4486711"/>
            <a:ext cx="8178800" cy="461665"/>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Dates needed to run PIMS reports</a:t>
            </a:r>
          </a:p>
        </p:txBody>
      </p:sp>
      <p:sp>
        <p:nvSpPr>
          <p:cNvPr id="14" name="TextBox 17"/>
          <p:cNvSpPr txBox="1">
            <a:spLocks noChangeArrowheads="1"/>
          </p:cNvSpPr>
          <p:nvPr/>
        </p:nvSpPr>
        <p:spPr bwMode="auto">
          <a:xfrm>
            <a:off x="755431" y="355815"/>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graphicFrame>
        <p:nvGraphicFramePr>
          <p:cNvPr id="4" name="Table 3" descr="Flow to get to Snapshot PIMS Reports">
            <a:extLst>
              <a:ext uri="{FF2B5EF4-FFF2-40B4-BE49-F238E27FC236}">
                <a16:creationId xmlns:a16="http://schemas.microsoft.com/office/drawing/2014/main" id="{AFF7A1C0-3CDF-4316-BB89-461717EE8888}"/>
              </a:ext>
            </a:extLst>
          </p:cNvPr>
          <p:cNvGraphicFramePr>
            <a:graphicFrameLocks noGrp="1"/>
          </p:cNvGraphicFramePr>
          <p:nvPr>
            <p:extLst>
              <p:ext uri="{D42A27DB-BD31-4B8C-83A1-F6EECF244321}">
                <p14:modId xmlns:p14="http://schemas.microsoft.com/office/powerpoint/2010/main" val="3513813963"/>
              </p:ext>
            </p:extLst>
          </p:nvPr>
        </p:nvGraphicFramePr>
        <p:xfrm>
          <a:off x="577631" y="1706880"/>
          <a:ext cx="8229600" cy="243840"/>
        </p:xfrm>
        <a:graphic>
          <a:graphicData uri="http://schemas.openxmlformats.org/drawingml/2006/table">
            <a:tbl>
              <a:tblPr firstRow="1"/>
              <a:tblGrid>
                <a:gridCol w="8229600">
                  <a:extLst>
                    <a:ext uri="{9D8B030D-6E8A-4147-A177-3AD203B41FA5}">
                      <a16:colId xmlns:a16="http://schemas.microsoft.com/office/drawing/2014/main" val="903357086"/>
                    </a:ext>
                  </a:extLst>
                </a:gridCol>
              </a:tblGrid>
              <a:tr h="0">
                <a:tc>
                  <a:txBody>
                    <a:bodyPr/>
                    <a:lstStyle/>
                    <a:p>
                      <a:r>
                        <a:rPr lang="en-US" sz="1600" b="0" dirty="0">
                          <a:solidFill>
                            <a:srgbClr val="336699"/>
                          </a:solidFill>
                          <a:effectLst/>
                          <a:latin typeface="Cambria" panose="02040503050406030204" pitchFamily="18" charset="0"/>
                        </a:rPr>
                        <a:t>‪</a:t>
                      </a:r>
                      <a:r>
                        <a:rPr lang="en-US" sz="1600" b="0" dirty="0">
                          <a:solidFill>
                            <a:srgbClr val="0000CC"/>
                          </a:solidFill>
                          <a:effectLst/>
                          <a:latin typeface="Cambria" panose="02040503050406030204" pitchFamily="18" charset="0"/>
                          <a:hlinkClick r:id="rId4"/>
                        </a:rPr>
                        <a:t>Public Folders</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5"/>
                        </a:rPr>
                        <a:t>eScholar Framework for Cognos - Production</a:t>
                      </a:r>
                      <a:r>
                        <a:rPr lang="en-US" sz="1600" b="0" dirty="0">
                          <a:solidFill>
                            <a:srgbClr val="0000CC"/>
                          </a:solidFill>
                          <a:effectLst/>
                          <a:latin typeface="Cambria" panose="02040503050406030204" pitchFamily="18" charset="0"/>
                        </a:rPr>
                        <a:t> ‎&gt; </a:t>
                      </a:r>
                      <a:r>
                        <a:rPr lang="en-US" sz="1600" b="0" dirty="0">
                          <a:solidFill>
                            <a:srgbClr val="0000CC"/>
                          </a:solidFill>
                          <a:effectLst/>
                          <a:latin typeface="Cambria" panose="02040503050406030204" pitchFamily="18" charset="0"/>
                          <a:hlinkClick r:id="rId6"/>
                        </a:rPr>
                        <a:t>PSSA/Keystone</a:t>
                      </a:r>
                      <a:r>
                        <a:rPr lang="en-US" sz="1600" b="0" dirty="0">
                          <a:solidFill>
                            <a:srgbClr val="0000CC"/>
                          </a:solidFill>
                          <a:effectLst/>
                          <a:latin typeface="Cambria" panose="02040503050406030204" pitchFamily="18" charset="0"/>
                        </a:rPr>
                        <a:t> ‎&gt; </a:t>
                      </a:r>
                      <a:r>
                        <a:rPr lang="en-US" sz="1600" b="1" dirty="0">
                          <a:solidFill>
                            <a:srgbClr val="336699"/>
                          </a:solidFill>
                          <a:effectLst/>
                          <a:highlight>
                            <a:srgbClr val="FFFF00"/>
                          </a:highlight>
                          <a:latin typeface="Cambria" panose="02040503050406030204" pitchFamily="18" charset="0"/>
                        </a:rPr>
                        <a:t>Snapshot</a:t>
                      </a:r>
                      <a:r>
                        <a:rPr lang="en-US" sz="1600" b="0" dirty="0">
                          <a:solidFill>
                            <a:srgbClr val="336699"/>
                          </a:solidFill>
                          <a:effectLst/>
                          <a:latin typeface="Cambria" panose="02040503050406030204" pitchFamily="18" charset="0"/>
                        </a:rPr>
                        <a:t>‬ &gt;</a:t>
                      </a:r>
                    </a:p>
                  </a:txBody>
                  <a:tcPr marL="0" marR="0" marT="0" marB="0" anchor="ctr">
                    <a:lnL>
                      <a:noFill/>
                    </a:lnL>
                    <a:lnR>
                      <a:noFill/>
                    </a:lnR>
                    <a:lnT>
                      <a:noFill/>
                    </a:lnT>
                    <a:lnB>
                      <a:noFill/>
                    </a:lnB>
                  </a:tcPr>
                </a:tc>
                <a:extLst>
                  <a:ext uri="{0D108BD9-81ED-4DB2-BD59-A6C34878D82A}">
                    <a16:rowId xmlns:a16="http://schemas.microsoft.com/office/drawing/2014/main" val="3196310919"/>
                  </a:ext>
                </a:extLst>
              </a:tr>
            </a:tbl>
          </a:graphicData>
        </a:graphic>
      </p:graphicFrame>
      <p:sp>
        <p:nvSpPr>
          <p:cNvPr id="5" name="TextBox 4">
            <a:extLst>
              <a:ext uri="{FF2B5EF4-FFF2-40B4-BE49-F238E27FC236}">
                <a16:creationId xmlns:a16="http://schemas.microsoft.com/office/drawing/2014/main" id="{D5859A37-BA52-45EA-AF0B-E10176835D75}"/>
              </a:ext>
            </a:extLst>
          </p:cNvPr>
          <p:cNvSpPr txBox="1"/>
          <p:nvPr/>
        </p:nvSpPr>
        <p:spPr>
          <a:xfrm>
            <a:off x="508000" y="4948376"/>
            <a:ext cx="7956368" cy="923330"/>
          </a:xfrm>
          <a:prstGeom prst="rect">
            <a:avLst/>
          </a:prstGeom>
          <a:noFill/>
        </p:spPr>
        <p:txBody>
          <a:bodyPr wrap="square" rtlCol="0">
            <a:spAutoFit/>
          </a:bodyPr>
          <a:lstStyle/>
          <a:p>
            <a:r>
              <a:rPr lang="en-US" dirty="0">
                <a:latin typeface="Cambria" panose="02040503050406030204" pitchFamily="18" charset="0"/>
              </a:rPr>
              <a:t>Please reference the Elementary/Secondary Data collection calendar for prior year and current year dates to utilize when running any </a:t>
            </a:r>
            <a:r>
              <a:rPr lang="en-US" dirty="0" err="1">
                <a:latin typeface="Cambria" panose="02040503050406030204" pitchFamily="18" charset="0"/>
              </a:rPr>
              <a:t>Presnap</a:t>
            </a:r>
            <a:r>
              <a:rPr lang="en-US" dirty="0">
                <a:latin typeface="Cambria" panose="02040503050406030204" pitchFamily="18" charset="0"/>
              </a:rPr>
              <a:t> or Snapshot report. </a:t>
            </a:r>
          </a:p>
        </p:txBody>
      </p:sp>
      <p:sp>
        <p:nvSpPr>
          <p:cNvPr id="15" name="TextBox 4">
            <a:extLst>
              <a:ext uri="{FF2B5EF4-FFF2-40B4-BE49-F238E27FC236}">
                <a16:creationId xmlns:a16="http://schemas.microsoft.com/office/drawing/2014/main" id="{BEE3CC37-271C-44CC-8E2A-ECA99C8F6FF6}"/>
              </a:ext>
            </a:extLst>
          </p:cNvPr>
          <p:cNvSpPr txBox="1">
            <a:spLocks noGrp="1" noChangeArrowheads="1"/>
          </p:cNvSpPr>
          <p:nvPr>
            <p:ph type="title" idx="4294967295"/>
          </p:nvPr>
        </p:nvSpPr>
        <p:spPr bwMode="auto">
          <a:xfrm>
            <a:off x="508000" y="1219200"/>
            <a:ext cx="8178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Cognos Snapshot Reports</a:t>
            </a:r>
          </a:p>
        </p:txBody>
      </p:sp>
      <p:sp>
        <p:nvSpPr>
          <p:cNvPr id="16" name="TextBox 15" descr="All presnapshot reports should be run and verified prior to the internal snapshot. The following snapshot reports reflect data that was included in the internal snapshot.&#10;&#10;The Enrollment Snapshot Subgroup Comparison report compares all subgroup data from previous year to current year based on the dates selected.&#10;The Duplicate Students Reported- Detail- With Other LEA report will display students who were reported by multiple LEAs.  This report can assist with troubleshooting students who may have been removed by the deduplication process.  &#10;The LEA will have to run, verify, and submit the Keystone Assessment Subgroup ACS for precodes.  Please be sure to select the correct internal snapshot date when running this ACS.&#10;&#10;&#10;Please reference the Elementary/Secondary Data collection calendar for prior year and current year dates to utilize when running any Presnap or Snapshot reports.&#10;&#10;">
            <a:extLst>
              <a:ext uri="{FF2B5EF4-FFF2-40B4-BE49-F238E27FC236}">
                <a16:creationId xmlns:a16="http://schemas.microsoft.com/office/drawing/2014/main" id="{EA2A74E8-155D-48D2-B61C-C3466D6284D9}"/>
              </a:ext>
            </a:extLst>
          </p:cNvPr>
          <p:cNvSpPr txBox="1"/>
          <p:nvPr/>
        </p:nvSpPr>
        <p:spPr>
          <a:xfrm>
            <a:off x="508000" y="1828800"/>
            <a:ext cx="7228730" cy="1938992"/>
          </a:xfrm>
          <a:prstGeom prst="rect">
            <a:avLst/>
          </a:prstGeom>
          <a:noFill/>
        </p:spPr>
        <p:txBody>
          <a:bodyPr wrap="square" rtlCol="0">
            <a:spAutoFit/>
          </a:bodyPr>
          <a:lstStyle/>
          <a:p>
            <a:br>
              <a:rPr lang="en-US" sz="2000" dirty="0">
                <a:latin typeface="Cambria" panose="02040503050406030204" pitchFamily="18" charset="0"/>
              </a:rPr>
            </a:br>
            <a:r>
              <a:rPr lang="en-US" sz="2000" dirty="0">
                <a:latin typeface="Cambria" panose="02040503050406030204" pitchFamily="18" charset="0"/>
              </a:rPr>
              <a:t>Enrollment Snapshot Subgroup Comparison Report</a:t>
            </a:r>
          </a:p>
          <a:p>
            <a:endParaRPr lang="en-US" sz="2000" dirty="0">
              <a:latin typeface="Cambria" panose="02040503050406030204" pitchFamily="18" charset="0"/>
            </a:endParaRPr>
          </a:p>
          <a:p>
            <a:r>
              <a:rPr lang="en-US" sz="2000" dirty="0">
                <a:latin typeface="Cambria" panose="02040503050406030204" pitchFamily="18" charset="0"/>
              </a:rPr>
              <a:t>Duplicate Students Reported - Details - With Other LEA</a:t>
            </a:r>
          </a:p>
          <a:p>
            <a:endParaRPr lang="en-US" sz="2000" dirty="0">
              <a:latin typeface="Cambria" panose="02040503050406030204" pitchFamily="18" charset="0"/>
            </a:endParaRPr>
          </a:p>
          <a:p>
            <a:r>
              <a:rPr lang="en-US" sz="2000" dirty="0">
                <a:latin typeface="Cambria" panose="02040503050406030204" pitchFamily="18" charset="0"/>
              </a:rPr>
              <a:t>Keystone Assessment Subgroup ACS – </a:t>
            </a:r>
            <a:r>
              <a:rPr lang="en-US" sz="2000" dirty="0" err="1">
                <a:latin typeface="Cambria" panose="02040503050406030204" pitchFamily="18" charset="0"/>
              </a:rPr>
              <a:t>Precodes</a:t>
            </a:r>
            <a:endParaRPr lang="en-US" sz="2000" dirty="0">
              <a:latin typeface="Cambria" panose="02040503050406030204" pitchFamily="18" charset="0"/>
            </a:endParaRPr>
          </a:p>
        </p:txBody>
      </p:sp>
    </p:spTree>
    <p:extLst>
      <p:ext uri="{BB962C8B-B14F-4D97-AF65-F5344CB8AC3E}">
        <p14:creationId xmlns:p14="http://schemas.microsoft.com/office/powerpoint/2010/main" val="6961364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1"/>
            <a:ext cx="3810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29</a:t>
            </a:fld>
            <a:endParaRPr lang="en-US" altLang="en-US" sz="1200" dirty="0">
              <a:latin typeface="Verdana" pitchFamily="34" charset="0"/>
              <a:ea typeface="Verdana" pitchFamily="34" charset="0"/>
              <a:cs typeface="Verdana" pitchFamily="34" charset="0"/>
            </a:endParaRPr>
          </a:p>
        </p:txBody>
      </p:sp>
      <p:sp>
        <p:nvSpPr>
          <p:cNvPr id="9" name="TextBox 4" descr="There are a few resources we would like to point out to you. On PAR’s webpage (of the PDE website), you can find information on Chapter 4: Academic Standards, PA’s ESEA flexibility waiver, the Attribution Map and trainings. There is a link to the Future Ready PA Index website, which contains LEA data that PDE uses to report federal accountability. Lastly, the PIMS webpage is listed. The PIMS calendar, Assessment How-To guide, and the PIMS Manuals can be downloaded from this website. &#10;"/>
          <p:cNvSpPr txBox="1">
            <a:spLocks noChangeArrowheads="1"/>
          </p:cNvSpPr>
          <p:nvPr/>
        </p:nvSpPr>
        <p:spPr bwMode="auto">
          <a:xfrm>
            <a:off x="584200" y="1380118"/>
            <a:ext cx="8178800" cy="3785652"/>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2400" u="sng" dirty="0">
                <a:latin typeface="Cambria" panose="02040503050406030204" pitchFamily="18" charset="0"/>
                <a:ea typeface="Verdana" pitchFamily="34" charset="0"/>
                <a:cs typeface="Verdana" pitchFamily="34" charset="0"/>
              </a:rPr>
              <a:t>Resources: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Division of Assessment and Accountability: </a:t>
            </a:r>
            <a:r>
              <a:rPr lang="en-US" sz="2400" dirty="0">
                <a:latin typeface="Cambria" panose="02040503050406030204" pitchFamily="18" charset="0"/>
                <a:ea typeface="Verdana" panose="020B0604030504040204" pitchFamily="34" charset="0"/>
                <a:cs typeface="Verdana" panose="020B0604030504040204" pitchFamily="34" charset="0"/>
                <a:hlinkClick r:id="rId5"/>
              </a:rPr>
              <a:t>www.education.pa.gov/pas</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Future Ready PA Index:</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6"/>
              </a:rPr>
              <a:t>https://www.education.pa.gov/K-12/ESSA/FutureReady</a:t>
            </a:r>
            <a:r>
              <a:rPr lang="en-US" sz="2400" dirty="0">
                <a:latin typeface="Cambria" panose="02040503050406030204" pitchFamily="18" charset="0"/>
                <a:ea typeface="Verdana" panose="020B0604030504040204" pitchFamily="34" charset="0"/>
                <a:cs typeface="Verdana" panose="020B0604030504040204" pitchFamily="34" charset="0"/>
              </a:rPr>
              <a:t> </a:t>
            </a:r>
          </a:p>
          <a:p>
            <a:pPr>
              <a:defRPr/>
            </a:pP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r>
              <a:rPr lang="en-US" sz="2400" dirty="0">
                <a:latin typeface="Cambria" panose="02040503050406030204" pitchFamily="18" charset="0"/>
                <a:ea typeface="Verdana" panose="020B0604030504040204" pitchFamily="34" charset="0"/>
                <a:cs typeface="Verdana" panose="020B0604030504040204" pitchFamily="34" charset="0"/>
              </a:rPr>
              <a:t>Pennsylvania Information Management System (PIMS):</a:t>
            </a:r>
          </a:p>
          <a:p>
            <a:pPr>
              <a:defRPr/>
            </a:pPr>
            <a:r>
              <a:rPr lang="en-US" sz="2400" dirty="0">
                <a:latin typeface="Cambria" panose="02040503050406030204" pitchFamily="18" charset="0"/>
                <a:ea typeface="Verdana" panose="020B0604030504040204" pitchFamily="34" charset="0"/>
                <a:cs typeface="Verdana" panose="020B0604030504040204" pitchFamily="34" charset="0"/>
                <a:hlinkClick r:id="rId7"/>
              </a:rPr>
              <a:t>https://www.education.pa.gov/DataAndReporting/PIMS</a:t>
            </a:r>
            <a:endParaRPr lang="en-US" sz="2400" dirty="0">
              <a:latin typeface="Cambria" panose="02040503050406030204" pitchFamily="18" charset="0"/>
              <a:ea typeface="Verdana" panose="020B0604030504040204" pitchFamily="34" charset="0"/>
              <a:cs typeface="Verdana" panose="020B0604030504040204" pitchFamily="34" charset="0"/>
            </a:endParaRPr>
          </a:p>
          <a:p>
            <a:pPr marL="342900" indent="-342900">
              <a:buFont typeface="Wingdings" panose="05000000000000000000" pitchFamily="2" charset="2"/>
              <a:buChar char="§"/>
              <a:defRPr/>
            </a:pPr>
            <a:endParaRPr lang="en-US" sz="2400" dirty="0">
              <a:latin typeface="Cambria" panose="02040503050406030204" pitchFamily="18" charset="0"/>
              <a:ea typeface="Verdana" panose="020B0604030504040204" pitchFamily="34" charset="0"/>
              <a:cs typeface="Verdana" panose="020B0604030504040204" pitchFamily="34" charset="0"/>
            </a:endParaRPr>
          </a:p>
        </p:txBody>
      </p:sp>
      <p:sp>
        <p:nvSpPr>
          <p:cNvPr id="7"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3FC7F787-745E-4BC1-9EB3-6352D151FB4B}"/>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Resources</a:t>
            </a:r>
          </a:p>
        </p:txBody>
      </p:sp>
    </p:spTree>
    <p:extLst>
      <p:ext uri="{BB962C8B-B14F-4D97-AF65-F5344CB8AC3E}">
        <p14:creationId xmlns:p14="http://schemas.microsoft.com/office/powerpoint/2010/main" val="575614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3</a:t>
            </a:fld>
            <a:endParaRPr lang="en-US" altLang="en-US" sz="1200" dirty="0">
              <a:latin typeface="Verdana" pitchFamily="34" charset="0"/>
              <a:ea typeface="Verdana" pitchFamily="34" charset="0"/>
              <a:cs typeface="Verdana" pitchFamily="34" charset="0"/>
            </a:endParaRPr>
          </a:p>
        </p:txBody>
      </p:sp>
      <p:graphicFrame>
        <p:nvGraphicFramePr>
          <p:cNvPr id="2" name="Diagram 1" descr="Who submits data to PIMS? &#10;Any entity that teaches a Keystone-related course, must assess the student in Algebra, Biology and/or Literature with an end-of-course Keystone exam(s). Keystone courses are designated by the LEA. Designating a course as a Keystone course is a local decision and not mandated by PDE. LEAs should look at the content standards for a Keystone course before designating the course to ensure that students have the requisite knowledge to demonstrate proficiency in the Keystone Exam(s). Students taking the Keystone Exam must be uploaded to PIMS on the student and enrollment templates.  Their enrollment must be inclusive of the internal snapshot date to be included in the data sent to the testing vendor."/>
          <p:cNvGraphicFramePr/>
          <p:nvPr>
            <p:extLst>
              <p:ext uri="{D42A27DB-BD31-4B8C-83A1-F6EECF244321}">
                <p14:modId xmlns:p14="http://schemas.microsoft.com/office/powerpoint/2010/main" val="881581540"/>
              </p:ext>
            </p:extLst>
          </p:nvPr>
        </p:nvGraphicFramePr>
        <p:xfrm>
          <a:off x="457200" y="1396999"/>
          <a:ext cx="8248650" cy="4454526"/>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3" name="Title 2"/>
          <p:cNvSpPr txBox="1">
            <a:spLocks noGrp="1"/>
          </p:cNvSpPr>
          <p:nvPr>
            <p:ph type="title" idx="4294967295"/>
          </p:nvPr>
        </p:nvSpPr>
        <p:spPr>
          <a:xfrm>
            <a:off x="457200" y="1447800"/>
            <a:ext cx="59436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mn-ea"/>
                <a:cs typeface="+mn-cs"/>
              </a:rPr>
              <a:t>Who Submits Data to PIMS?</a:t>
            </a:r>
          </a:p>
        </p:txBody>
      </p:sp>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5207281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5070" y="6085522"/>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10600" y="6400800"/>
            <a:ext cx="3810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F4E04F7B-22A6-4C27-8E61-244F751AD276}" type="slidenum">
              <a:rPr lang="en-US" altLang="en-US" sz="1200" smtClean="0">
                <a:latin typeface="Verdana" pitchFamily="34" charset="0"/>
                <a:ea typeface="Verdana" pitchFamily="34" charset="0"/>
                <a:cs typeface="Verdana" pitchFamily="34" charset="0"/>
              </a:rPr>
              <a:pPr eaLnBrk="1" hangingPunct="1">
                <a:spcBef>
                  <a:spcPct val="0"/>
                </a:spcBef>
                <a:buFontTx/>
                <a:buNone/>
              </a:pPr>
              <a:t>30</a:t>
            </a:fld>
            <a:endParaRPr lang="en-US" altLang="en-US" sz="1200" dirty="0">
              <a:latin typeface="Verdana" pitchFamily="34" charset="0"/>
              <a:ea typeface="Verdana" pitchFamily="34" charset="0"/>
              <a:cs typeface="Verdana" pitchFamily="34" charset="0"/>
            </a:endParaRPr>
          </a:p>
        </p:txBody>
      </p:sp>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idx="4294967295"/>
          </p:nvPr>
        </p:nvSpPr>
        <p:spPr>
          <a:xfrm>
            <a:off x="457200" y="1219200"/>
            <a:ext cx="411480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Contact Information</a:t>
            </a:r>
          </a:p>
        </p:txBody>
      </p:sp>
      <p:graphicFrame>
        <p:nvGraphicFramePr>
          <p:cNvPr id="5" name="Diagram 4" descr="A list of contacts are provided if you have questions or need clarification. &#10;&#10;The Division of Assessment and Accountability can be reached at Ra-pas@pa.gov&#10;&#10;Please call 800-661-2423 to get assistance from the PIMS Application Support Desk.&#10;&#10;Lastly, the Office of Data Quality can be emailed at ra-DDQDataCollection@pa.gov&#10;&#10;Thank you for reviewing this webinar for Keystone Exams -Precodes. &#10;"/>
          <p:cNvGraphicFramePr/>
          <p:nvPr>
            <p:extLst>
              <p:ext uri="{D42A27DB-BD31-4B8C-83A1-F6EECF244321}">
                <p14:modId xmlns:p14="http://schemas.microsoft.com/office/powerpoint/2010/main" val="1812407483"/>
              </p:ext>
            </p:extLst>
          </p:nvPr>
        </p:nvGraphicFramePr>
        <p:xfrm>
          <a:off x="381000" y="1752600"/>
          <a:ext cx="8229600" cy="414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008688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58515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Slide Number Placeholder 3"/>
          <p:cNvSpPr>
            <a:spLocks noGrp="1"/>
          </p:cNvSpPr>
          <p:nvPr>
            <p:ph type="sldNum" sz="quarter" idx="12"/>
          </p:nvPr>
        </p:nvSpPr>
        <p:spPr>
          <a:xfrm>
            <a:off x="8534400" y="6400801"/>
            <a:ext cx="457200" cy="30480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71734C62-C519-4237-B938-0B85043306A1}" type="slidenum">
              <a:rPr lang="en-US" altLang="en-US" sz="1200" smtClean="0">
                <a:latin typeface="Verdana" pitchFamily="34" charset="0"/>
                <a:ea typeface="Verdana" pitchFamily="34" charset="0"/>
                <a:cs typeface="Verdana" pitchFamily="34" charset="0"/>
              </a:rPr>
              <a:pPr eaLnBrk="1" hangingPunct="1">
                <a:spcBef>
                  <a:spcPct val="0"/>
                </a:spcBef>
                <a:buFontTx/>
                <a:buNone/>
              </a:pPr>
              <a:t>31</a:t>
            </a:fld>
            <a:endParaRPr lang="en-US" altLang="en-US" sz="1200" dirty="0">
              <a:latin typeface="Verdana" pitchFamily="34" charset="0"/>
              <a:ea typeface="Verdana" pitchFamily="34" charset="0"/>
              <a:cs typeface="Verdana" pitchFamily="34" charset="0"/>
            </a:endParaRPr>
          </a:p>
        </p:txBody>
      </p:sp>
      <p:sp>
        <p:nvSpPr>
          <p:cNvPr id="4101" name="TextBox 6"/>
          <p:cNvSpPr txBox="1">
            <a:spLocks noChangeArrowheads="1"/>
          </p:cNvSpPr>
          <p:nvPr/>
        </p:nvSpPr>
        <p:spPr bwMode="auto">
          <a:xfrm>
            <a:off x="476250" y="2430463"/>
            <a:ext cx="8229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altLang="en-US" sz="2000" dirty="0">
                <a:solidFill>
                  <a:srgbClr val="000000"/>
                </a:solidFill>
                <a:latin typeface="Cambria" panose="02040503050406030204" pitchFamily="18" charset="0"/>
                <a:ea typeface="Verdana" pitchFamily="34" charset="0"/>
                <a:cs typeface="Verdana" pitchFamily="34" charset="0"/>
              </a:rPr>
              <a:t>For more information on </a:t>
            </a:r>
            <a:r>
              <a:rPr lang="en-US" altLang="en-US" sz="2000" i="1" dirty="0">
                <a:solidFill>
                  <a:srgbClr val="000000"/>
                </a:solidFill>
                <a:latin typeface="Cambria" panose="02040503050406030204" pitchFamily="18" charset="0"/>
                <a:ea typeface="Verdana" pitchFamily="34" charset="0"/>
                <a:cs typeface="Verdana" pitchFamily="34" charset="0"/>
              </a:rPr>
              <a:t>K</a:t>
            </a:r>
            <a:r>
              <a:rPr lang="en-US" altLang="en-US" sz="2000" i="1" dirty="0">
                <a:latin typeface="Cambria" panose="02040503050406030204" pitchFamily="18" charset="0"/>
                <a:ea typeface="Verdana" pitchFamily="34" charset="0"/>
                <a:cs typeface="Verdana" pitchFamily="34" charset="0"/>
              </a:rPr>
              <a:t>eystone Exams-</a:t>
            </a:r>
            <a:r>
              <a:rPr lang="en-US" altLang="en-US" sz="2000" i="1" dirty="0" err="1">
                <a:latin typeface="Cambria" panose="02040503050406030204" pitchFamily="18" charset="0"/>
                <a:ea typeface="Verdana" pitchFamily="34" charset="0"/>
                <a:cs typeface="Verdana" pitchFamily="34" charset="0"/>
              </a:rPr>
              <a:t>Precodes</a:t>
            </a:r>
            <a:r>
              <a:rPr lang="en-US" altLang="en-US" sz="2000" i="1" dirty="0">
                <a:latin typeface="Cambria" panose="02040503050406030204" pitchFamily="18" charset="0"/>
                <a:ea typeface="Verdana" pitchFamily="34" charset="0"/>
                <a:cs typeface="Verdana" pitchFamily="34" charset="0"/>
              </a:rPr>
              <a:t> </a:t>
            </a:r>
            <a:r>
              <a:rPr lang="en-US" altLang="en-US" sz="2000" dirty="0">
                <a:solidFill>
                  <a:srgbClr val="000000"/>
                </a:solidFill>
                <a:latin typeface="Cambria" panose="02040503050406030204" pitchFamily="18" charset="0"/>
                <a:ea typeface="Verdana" pitchFamily="34" charset="0"/>
                <a:cs typeface="Verdana" pitchFamily="34" charset="0"/>
              </a:rPr>
              <a:t>please visit PDE’s website at </a:t>
            </a:r>
            <a:r>
              <a:rPr lang="en-US" altLang="en-US" sz="2000" u="sng" dirty="0">
                <a:solidFill>
                  <a:srgbClr val="0000FF"/>
                </a:solidFill>
                <a:latin typeface="Cambria" panose="02040503050406030204" pitchFamily="18" charset="0"/>
                <a:ea typeface="Verdana" pitchFamily="34" charset="0"/>
                <a:cs typeface="Verdana" pitchFamily="34" charset="0"/>
                <a:hlinkClick r:id="rId5"/>
              </a:rPr>
              <a:t>www.education.pa.gov</a:t>
            </a:r>
            <a:r>
              <a:rPr lang="en-US" altLang="en-US" sz="2000" dirty="0">
                <a:solidFill>
                  <a:srgbClr val="000000"/>
                </a:solidFill>
                <a:latin typeface="Cambria" panose="02040503050406030204" pitchFamily="18" charset="0"/>
                <a:ea typeface="Verdana" pitchFamily="34" charset="0"/>
                <a:cs typeface="Verdana" pitchFamily="34" charset="0"/>
              </a:rPr>
              <a:t>. </a:t>
            </a:r>
            <a:endParaRPr lang="en-US" altLang="en-US" sz="1800" dirty="0">
              <a:solidFill>
                <a:srgbClr val="000000"/>
              </a:solidFill>
              <a:latin typeface="Cambria" panose="02040503050406030204" pitchFamily="18" charset="0"/>
              <a:ea typeface="Verdana" pitchFamily="34" charset="0"/>
              <a:cs typeface="Verdana" pitchFamily="34" charset="0"/>
            </a:endParaRPr>
          </a:p>
        </p:txBody>
      </p:sp>
      <p:sp>
        <p:nvSpPr>
          <p:cNvPr id="4102" name="TextBox 9"/>
          <p:cNvSpPr txBox="1">
            <a:spLocks noChangeArrowheads="1"/>
          </p:cNvSpPr>
          <p:nvPr/>
        </p:nvSpPr>
        <p:spPr bwMode="auto">
          <a:xfrm>
            <a:off x="457200" y="4343400"/>
            <a:ext cx="822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pPr>
            <a:r>
              <a:rPr lang="en-US" sz="1600" i="1" dirty="0"/>
              <a:t>The mission of the Department of Education is to ensure that every learner has access to a world-class education system that academically prepares children and adults to succeed as productive citizens. Further, the Department seeks to establish a culture that is committed to improving opportunities throughout the commonwealth by ensuring that technical support, resources, and optimal learning environments are available for all students, whether children or adults.</a:t>
            </a:r>
            <a:endParaRPr lang="en-US" altLang="en-US" sz="1400" i="1" dirty="0">
              <a:solidFill>
                <a:srgbClr val="000000"/>
              </a:solidFill>
              <a:latin typeface="Cambria" panose="02040503050406030204" pitchFamily="18" charset="0"/>
              <a:ea typeface="Verdana" pitchFamily="34" charset="0"/>
              <a:cs typeface="Verdana" pitchFamily="34" charset="0"/>
            </a:endParaRPr>
          </a:p>
        </p:txBody>
      </p:sp>
      <p:sp>
        <p:nvSpPr>
          <p:cNvPr id="2" name="Title 1">
            <a:extLst>
              <a:ext uri="{FF2B5EF4-FFF2-40B4-BE49-F238E27FC236}">
                <a16:creationId xmlns:a16="http://schemas.microsoft.com/office/drawing/2014/main" id="{E6CD10C8-D368-4D0D-9C3B-0838720FD37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a:t>For more information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15" descr="blue 50% 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4" descr="Who should test?"/>
          <p:cNvSpPr txBox="1">
            <a:spLocks noChangeArrowheads="1"/>
          </p:cNvSpPr>
          <p:nvPr/>
        </p:nvSpPr>
        <p:spPr bwMode="auto">
          <a:xfrm>
            <a:off x="508000" y="1219200"/>
            <a:ext cx="8178800" cy="707886"/>
          </a:xfrm>
          <a:prstGeom prst="rect">
            <a:avLst/>
          </a:prstGeom>
          <a:noFill/>
          <a:ln>
            <a:noFill/>
          </a:ln>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sz="2000" u="sng" dirty="0">
              <a:latin typeface="Arial" panose="020B0604020202020204" pitchFamily="34" charset="0"/>
              <a:ea typeface="Verdana" pitchFamily="34" charset="0"/>
              <a:cs typeface="Arial" panose="020B0604020202020204" pitchFamily="34" charset="0"/>
            </a:endParaRPr>
          </a:p>
          <a:p>
            <a:pPr marL="342900" indent="-342900" eaLnBrk="1" hangingPunct="1">
              <a:buFont typeface="Wingdings" panose="05000000000000000000" pitchFamily="2" charset="2"/>
              <a:buChar char="§"/>
              <a:defRPr/>
            </a:pPr>
            <a:endParaRPr lang="en-US" sz="2000" dirty="0">
              <a:latin typeface="Arial" panose="020B0604020202020204" pitchFamily="34" charset="0"/>
              <a:ea typeface="Verdana" pitchFamily="34" charset="0"/>
              <a:cs typeface="Arial" panose="020B0604020202020204" pitchFamily="34" charset="0"/>
            </a:endParaRPr>
          </a:p>
        </p:txBody>
      </p:sp>
      <p:pic>
        <p:nvPicPr>
          <p:cNvPr id="49157"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38950" y="6281147"/>
            <a:ext cx="1847850" cy="44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Slide Number Placeholder 1"/>
          <p:cNvSpPr>
            <a:spLocks noGrp="1"/>
          </p:cNvSpPr>
          <p:nvPr>
            <p:ph type="sldNum" sz="quarter" idx="12"/>
          </p:nvPr>
        </p:nvSpPr>
        <p:spPr>
          <a:xfrm>
            <a:off x="8686800" y="6356351"/>
            <a:ext cx="304800" cy="349250"/>
          </a:xfrm>
          <a:noFill/>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fld id="{A73FC752-8E6D-42BC-A149-64775DF8094B}" type="slidenum">
              <a:rPr lang="en-US" altLang="en-US" sz="1400" smtClean="0"/>
              <a:pPr>
                <a:spcBef>
                  <a:spcPct val="0"/>
                </a:spcBef>
                <a:buFontTx/>
                <a:buNone/>
              </a:pPr>
              <a:t>4</a:t>
            </a:fld>
            <a:endParaRPr lang="en-US" altLang="en-US" sz="1400" dirty="0"/>
          </a:p>
        </p:txBody>
      </p:sp>
      <p:sp>
        <p:nvSpPr>
          <p:cNvPr id="10" name="TextBox 9"/>
          <p:cNvSpPr txBox="1"/>
          <p:nvPr/>
        </p:nvSpPr>
        <p:spPr>
          <a:xfrm>
            <a:off x="432816" y="1123890"/>
            <a:ext cx="2129173" cy="400110"/>
          </a:xfrm>
          <a:prstGeom prst="rect">
            <a:avLst/>
          </a:prstGeom>
          <a:noFill/>
        </p:spPr>
        <p:txBody>
          <a:bodyPr wrap="none" rtlCol="0">
            <a:spAutoFit/>
          </a:bodyPr>
          <a:lstStyle/>
          <a:p>
            <a:r>
              <a:rPr lang="en-US" sz="2000" u="sng" dirty="0">
                <a:latin typeface="Cambria" panose="02040503050406030204" pitchFamily="18" charset="0"/>
              </a:rPr>
              <a:t>Who</a:t>
            </a:r>
            <a:r>
              <a:rPr lang="en-US" sz="2000" u="sng" cap="all" dirty="0">
                <a:latin typeface="Cambria" panose="02040503050406030204" pitchFamily="18" charset="0"/>
              </a:rPr>
              <a:t> </a:t>
            </a:r>
            <a:r>
              <a:rPr lang="en-US" sz="2000" u="sng" dirty="0">
                <a:latin typeface="Cambria" panose="02040503050406030204" pitchFamily="18" charset="0"/>
              </a:rPr>
              <a:t>Should Test?</a:t>
            </a:r>
          </a:p>
        </p:txBody>
      </p:sp>
      <p:graphicFrame>
        <p:nvGraphicFramePr>
          <p:cNvPr id="3" name="Diagram 2" descr="States must comply with the federal requirement that all students must test at least once in high school. Students can take and test in a Keystone Exam anytime from grades 3-12, but students’ scores are reported once they reach grade 11. &#10;&#10;LEAs identify the courses that meet the state standards for the Keystone Exams called a ‘trigger course’. This is a local decision. If a student takes the Keystone course identified by the LEA, the student must take the subject-specific Keystone Exam. &#10;&#10;Students are required to score Proficient or Advanced in Algebra 1, Biology and Literature by the spring of their junior year. Senate Bill 880 states that demonstrating proficiency in these three Keystone Exams will be a graduation requirement beginning with the class of 2019. &#10;" title="Who Should Test"/>
          <p:cNvGraphicFramePr/>
          <p:nvPr>
            <p:extLst>
              <p:ext uri="{D42A27DB-BD31-4B8C-83A1-F6EECF244321}">
                <p14:modId xmlns:p14="http://schemas.microsoft.com/office/powerpoint/2010/main" val="3035798487"/>
              </p:ext>
            </p:extLst>
          </p:nvPr>
        </p:nvGraphicFramePr>
        <p:xfrm>
          <a:off x="496375" y="1573142"/>
          <a:ext cx="8202543" cy="4591121"/>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1" name="TextBox 17"/>
          <p:cNvSpPr txBox="1">
            <a:spLocks noGrp="1" noChangeArrowheads="1"/>
          </p:cNvSpPr>
          <p:nvPr>
            <p:ph type="title" idx="4294967295"/>
          </p:nvPr>
        </p:nvSpPr>
        <p:spPr bwMode="auto">
          <a:xfrm>
            <a:off x="736600" y="452438"/>
            <a:ext cx="7874000" cy="461962"/>
          </a:xfrm>
          <a:prstGeom prst="rect">
            <a:avLst/>
          </a:prstGeom>
          <a:noFill/>
          <a:ln>
            <a:noFill/>
            <a:prstDash/>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Keystone Exams- </a:t>
            </a:r>
            <a:r>
              <a:rPr kumimoji="0" lang="en-US" altLang="en-US" sz="2400" b="0" i="0" u="none" strike="noStrike" kern="1200" cap="none" spc="0" normalizeH="0" baseline="0" noProof="0" dirty="0" err="1">
                <a:ln>
                  <a:noFill/>
                </a:ln>
                <a:solidFill>
                  <a:schemeClr val="bg1"/>
                </a:solidFill>
                <a:effectLst/>
                <a:uLnTx/>
                <a:uFillTx/>
                <a:latin typeface="Cambria" panose="02040503050406030204" pitchFamily="18" charset="0"/>
                <a:ea typeface="Verdana" pitchFamily="34" charset="0"/>
                <a:cs typeface="Verdana" pitchFamily="34" charset="0"/>
              </a:rPr>
              <a:t>Precodes</a:t>
            </a:r>
            <a:r>
              <a:rPr kumimoji="0" lang="en-US" altLang="en-US" sz="2400" b="0" i="0" u="none" strike="noStrike" kern="1200" cap="none" spc="0" normalizeH="0" baseline="0" noProof="0" dirty="0">
                <a:ln>
                  <a:noFill/>
                </a:ln>
                <a:solidFill>
                  <a:schemeClr val="bg1"/>
                </a:solidFill>
                <a:effectLst/>
                <a:uLnTx/>
                <a:uFillTx/>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2291539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5" descr="blue 50% bann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337279"/>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14" descr="Education-rgb"/>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400800" y="6156325"/>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Slide Number Placeholder 3"/>
          <p:cNvSpPr>
            <a:spLocks noGrp="1"/>
          </p:cNvSpPr>
          <p:nvPr>
            <p:ph type="sldNum" sz="quarter" idx="12"/>
          </p:nvPr>
        </p:nvSpPr>
        <p:spPr>
          <a:xfrm>
            <a:off x="8686800" y="6400800"/>
            <a:ext cx="304800" cy="307975"/>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CEE88B83-00D3-4650-9D1F-E8C0784B92F4}" type="slidenum">
              <a:rPr lang="en-US" altLang="en-US" sz="1200" smtClean="0">
                <a:latin typeface="Verdana" pitchFamily="34" charset="0"/>
                <a:ea typeface="Verdana" pitchFamily="34" charset="0"/>
                <a:cs typeface="Verdana" pitchFamily="34" charset="0"/>
              </a:rPr>
              <a:pPr eaLnBrk="1" hangingPunct="1">
                <a:spcBef>
                  <a:spcPct val="0"/>
                </a:spcBef>
                <a:buFontTx/>
                <a:buNone/>
              </a:pPr>
              <a:t>5</a:t>
            </a:fld>
            <a:endParaRPr lang="en-US" altLang="en-US" sz="1200" dirty="0">
              <a:latin typeface="Verdana" pitchFamily="34" charset="0"/>
              <a:ea typeface="Verdana" pitchFamily="34" charset="0"/>
              <a:cs typeface="Verdana" pitchFamily="34" charset="0"/>
            </a:endParaRPr>
          </a:p>
        </p:txBody>
      </p:sp>
      <p:sp>
        <p:nvSpPr>
          <p:cNvPr id="2" name="Title 1"/>
          <p:cNvSpPr>
            <a:spLocks noGrp="1"/>
          </p:cNvSpPr>
          <p:nvPr>
            <p:ph type="title" idx="4294967295"/>
          </p:nvPr>
        </p:nvSpPr>
        <p:spPr>
          <a:xfrm>
            <a:off x="487680" y="1191567"/>
            <a:ext cx="1350050" cy="461665"/>
          </a:xfrm>
          <a:prstGeom prst="rect">
            <a:avLst/>
          </a:prstGeom>
          <a:no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400" b="0" i="0" u="sng" strike="noStrike" kern="1200" cap="none" spc="0" normalizeH="0" baseline="0" noProof="0" dirty="0">
                <a:ln>
                  <a:noFill/>
                </a:ln>
                <a:solidFill>
                  <a:schemeClr val="tx1"/>
                </a:solidFill>
                <a:effectLst/>
                <a:uLnTx/>
                <a:uFillTx/>
                <a:latin typeface="Cambria" panose="02040503050406030204" pitchFamily="18" charset="0"/>
                <a:ea typeface="Verdana" pitchFamily="34" charset="0"/>
                <a:cs typeface="Verdana" pitchFamily="34" charset="0"/>
              </a:rPr>
              <a:t>Timeline</a:t>
            </a:r>
          </a:p>
        </p:txBody>
      </p:sp>
      <p:graphicFrame>
        <p:nvGraphicFramePr>
          <p:cNvPr id="3" name="Diagram 2" descr="Timeline:&#10;It is important to work with your SIS vendor to make sure they can deliver the data required for these Keystone Precode internal snapshots. &#10;PDE highly recommends that LEAs use the sandbox as a tool in order to test data against the DQE rules. This is intended to save the LEA time when uploading the data to PIMS production.&#10;We strongly encourage LEAs to update data in the sandbox ahead of time, but want to be clear that you must successfully load the data to PIMS production in order for student data to be included when the snapshot is pulled.&#10;LEAs who wait until the last day to upload data may encounter problems and not be able to meet the deadline. Since there is no extensions for internal snapshots, if LEAs are unable to submit data for the upload, they will have to hand-bubble all student booklets. &#10;&#10;The deadline for submitting data for the Keystone internal snapshot collections are located on the Elementary-Secondary Data Collection Calendar listed on the PIMS website. &#10;PIMS will shut down temporarily to take the internal snapshot. &#10;Any data updated after the snapshot date will not be available in the testing vendor’s system.  &#10;Because this is an internal snapshot, the data is frozen in time and extensions cannot be granted. "/>
          <p:cNvGraphicFramePr/>
          <p:nvPr>
            <p:extLst>
              <p:ext uri="{D42A27DB-BD31-4B8C-83A1-F6EECF244321}">
                <p14:modId xmlns:p14="http://schemas.microsoft.com/office/powerpoint/2010/main" val="1908424755"/>
              </p:ext>
            </p:extLst>
          </p:nvPr>
        </p:nvGraphicFramePr>
        <p:xfrm>
          <a:off x="587374" y="1653233"/>
          <a:ext cx="8023225" cy="444276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8"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Tree>
    <p:extLst>
      <p:ext uri="{BB962C8B-B14F-4D97-AF65-F5344CB8AC3E}">
        <p14:creationId xmlns:p14="http://schemas.microsoft.com/office/powerpoint/2010/main" val="3316603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3"/>
          <p:cNvSpPr>
            <a:spLocks noGrp="1"/>
          </p:cNvSpPr>
          <p:nvPr>
            <p:ph type="sldNum" sz="quarter" idx="12"/>
          </p:nvPr>
        </p:nvSpPr>
        <p:spPr>
          <a:xfrm>
            <a:off x="8639500" y="6356350"/>
            <a:ext cx="352099" cy="3492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6</a:t>
            </a:fld>
            <a:endParaRPr lang="en-US" altLang="en-US" sz="1200" dirty="0">
              <a:latin typeface="Verdana" pitchFamily="34" charset="0"/>
              <a:ea typeface="Verdana" pitchFamily="34" charset="0"/>
              <a:cs typeface="Verdana" pitchFamily="34" charset="0"/>
            </a:endParaRPr>
          </a:p>
        </p:txBody>
      </p:sp>
      <p:pic>
        <p:nvPicPr>
          <p:cNvPr id="15363" name="Picture 14" descr="Education-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72200" y="6019800"/>
            <a:ext cx="230505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337278"/>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 name="Group 3" descr="There are two templates (Student and School Enrollment) that need to be updated and uploaded in Collection Window 6 to make sure that the data passes the Data Quality Engine Rules. In order to submit the correct data, PIMS Administrators must first identify the students who are taking the Keystone Exams and upload them for this internal snapshot. &#10;&#10;These students should be coded with valid value of ‘Y’, ‘N’ or ‘O’ for the specific Keystone testing window., Field 214 is utilized for Winter Keystone assessments, Field 215 is utilized for Spring Keystone assessments, and Field 216 is utilized for Summer Keystone assessments. These fields are used to send data to the testing vendor so that LEAs can set up test sessions and receive precode labels.  &#10;&#10;It’s important that PIMS Administrators verify that data has been successfully uploaded by running the pre-snapshot verification reports. &#10;&#10;Final data must be uploaded by noon on the deadline on the Elementary and Secondary Data Collection Calendar listed on the PIMS website. Please note that data cannot be corrected after the internal snapshot deadline. &#10;&#10;&#10;"/>
          <p:cNvGrpSpPr/>
          <p:nvPr/>
        </p:nvGrpSpPr>
        <p:grpSpPr>
          <a:xfrm>
            <a:off x="457200" y="1447069"/>
            <a:ext cx="8182301" cy="4825535"/>
            <a:chOff x="457200" y="1341567"/>
            <a:chExt cx="8182301" cy="5211634"/>
          </a:xfrm>
        </p:grpSpPr>
        <p:sp>
          <p:nvSpPr>
            <p:cNvPr id="5" name="Freeform 4"/>
            <p:cNvSpPr/>
            <p:nvPr/>
          </p:nvSpPr>
          <p:spPr>
            <a:xfrm>
              <a:off x="457200" y="1341567"/>
              <a:ext cx="1371600" cy="1959666"/>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Collection Window 6</a:t>
              </a:r>
            </a:p>
          </p:txBody>
        </p:sp>
        <p:sp>
          <p:nvSpPr>
            <p:cNvPr id="6" name="Freeform 5"/>
            <p:cNvSpPr/>
            <p:nvPr/>
          </p:nvSpPr>
          <p:spPr>
            <a:xfrm>
              <a:off x="2133599" y="1341567"/>
              <a:ext cx="6477000" cy="1395315"/>
            </a:xfrm>
            <a:custGeom>
              <a:avLst/>
              <a:gdLst>
                <a:gd name="connsiteX0" fmla="*/ 214964 w 1289759"/>
                <a:gd name="connsiteY0" fmla="*/ 0 h 7034794"/>
                <a:gd name="connsiteX1" fmla="*/ 1074795 w 1289759"/>
                <a:gd name="connsiteY1" fmla="*/ 0 h 7034794"/>
                <a:gd name="connsiteX2" fmla="*/ 1289759 w 1289759"/>
                <a:gd name="connsiteY2" fmla="*/ 214964 h 7034794"/>
                <a:gd name="connsiteX3" fmla="*/ 1289759 w 1289759"/>
                <a:gd name="connsiteY3" fmla="*/ 7034794 h 7034794"/>
                <a:gd name="connsiteX4" fmla="*/ 1289759 w 1289759"/>
                <a:gd name="connsiteY4" fmla="*/ 7034794 h 7034794"/>
                <a:gd name="connsiteX5" fmla="*/ 0 w 1289759"/>
                <a:gd name="connsiteY5" fmla="*/ 7034794 h 7034794"/>
                <a:gd name="connsiteX6" fmla="*/ 0 w 1289759"/>
                <a:gd name="connsiteY6" fmla="*/ 7034794 h 7034794"/>
                <a:gd name="connsiteX7" fmla="*/ 0 w 1289759"/>
                <a:gd name="connsiteY7" fmla="*/ 214964 h 7034794"/>
                <a:gd name="connsiteX8" fmla="*/ 214964 w 1289759"/>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9759" h="7034794">
                  <a:moveTo>
                    <a:pt x="1289759" y="1172490"/>
                  </a:moveTo>
                  <a:lnTo>
                    <a:pt x="1289759" y="5862304"/>
                  </a:lnTo>
                  <a:cubicBezTo>
                    <a:pt x="1289759" y="6509849"/>
                    <a:pt x="1272114" y="7034791"/>
                    <a:pt x="1250347" y="7034791"/>
                  </a:cubicBezTo>
                  <a:lnTo>
                    <a:pt x="0" y="7034791"/>
                  </a:lnTo>
                  <a:lnTo>
                    <a:pt x="0" y="7034791"/>
                  </a:lnTo>
                  <a:lnTo>
                    <a:pt x="0" y="3"/>
                  </a:lnTo>
                  <a:lnTo>
                    <a:pt x="0" y="3"/>
                  </a:lnTo>
                  <a:lnTo>
                    <a:pt x="1250347" y="3"/>
                  </a:lnTo>
                  <a:cubicBezTo>
                    <a:pt x="1272114" y="3"/>
                    <a:pt x="1289759" y="524945"/>
                    <a:pt x="1289759" y="1172490"/>
                  </a:cubicBezTo>
                  <a:close/>
                </a:path>
              </a:pathLst>
            </a:custGeom>
          </p:spPr>
          <p:style>
            <a:lnRef idx="2">
              <a:schemeClr val="accent3">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1" tIns="75661" rIns="75661" bIns="75662" numCol="1" spcCol="1270" anchor="ctr" anchorCtr="0">
              <a:noAutofit/>
            </a:bodyPr>
            <a:lstStyle/>
            <a:p>
              <a:pPr marL="228600" lvl="1" indent="-228600" defTabSz="889000">
                <a:lnSpc>
                  <a:spcPct val="90000"/>
                </a:lnSpc>
                <a:spcAft>
                  <a:spcPct val="15000"/>
                </a:spcAft>
                <a:buChar char="••"/>
              </a:pPr>
              <a:r>
                <a:rPr lang="en-US" sz="2000" kern="1200" dirty="0">
                  <a:latin typeface="Cambria" panose="02040503050406030204" pitchFamily="18" charset="0"/>
                </a:rPr>
                <a:t>Upload students in grades 3-12 who are taking a Keyston</a:t>
              </a:r>
              <a:r>
                <a:rPr lang="en-US" sz="2000" dirty="0">
                  <a:latin typeface="Cambria" panose="02040503050406030204" pitchFamily="18" charset="0"/>
                </a:rPr>
                <a:t>e exam </a:t>
              </a:r>
              <a:r>
                <a:rPr lang="en-US" sz="2000" kern="1200" dirty="0">
                  <a:latin typeface="Cambria" panose="02040503050406030204" pitchFamily="18" charset="0"/>
                </a:rPr>
                <a:t>in this internal snapshot</a:t>
              </a:r>
            </a:p>
            <a:p>
              <a:pPr marL="228600" lvl="1" indent="-228600" defTabSz="889000">
                <a:lnSpc>
                  <a:spcPct val="90000"/>
                </a:lnSpc>
                <a:spcAft>
                  <a:spcPct val="15000"/>
                </a:spcAft>
                <a:buChar char="••"/>
              </a:pPr>
              <a:r>
                <a:rPr lang="en-US" sz="2000" dirty="0">
                  <a:latin typeface="Cambria" panose="02040503050406030204" pitchFamily="18" charset="0"/>
                </a:rPr>
                <a:t>Update templates for Student and School Enrollment</a:t>
              </a:r>
              <a:endParaRPr lang="en-US" sz="2000" kern="1200" dirty="0">
                <a:latin typeface="Cambria" panose="02040503050406030204" pitchFamily="18" charset="0"/>
              </a:endParaRPr>
            </a:p>
          </p:txBody>
        </p:sp>
        <p:sp>
          <p:nvSpPr>
            <p:cNvPr id="7" name="Freeform 6"/>
            <p:cNvSpPr/>
            <p:nvPr/>
          </p:nvSpPr>
          <p:spPr>
            <a:xfrm>
              <a:off x="457200" y="2971800"/>
              <a:ext cx="1371600" cy="19812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5625132"/>
                <a:satOff val="-8440"/>
                <a:lumOff val="-1373"/>
                <a:alphaOff val="0"/>
              </a:schemeClr>
            </a:lnRef>
            <a:fillRef idx="1">
              <a:schemeClr val="accent3">
                <a:hueOff val="5625132"/>
                <a:satOff val="-8440"/>
                <a:lumOff val="-1373"/>
                <a:alphaOff val="0"/>
              </a:schemeClr>
            </a:fillRef>
            <a:effectRef idx="0">
              <a:schemeClr val="accent3">
                <a:hueOff val="5625132"/>
                <a:satOff val="-8440"/>
                <a:lumOff val="-1373"/>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Bef>
                  <a:spcPct val="0"/>
                </a:spcBef>
                <a:spcAft>
                  <a:spcPct val="35000"/>
                </a:spcAft>
              </a:pPr>
              <a:r>
                <a:rPr lang="en-US" b="1" kern="1200" dirty="0">
                  <a:solidFill>
                    <a:schemeClr val="bg1"/>
                  </a:solidFill>
                  <a:latin typeface="Cambria" panose="02040503050406030204" pitchFamily="18" charset="0"/>
                </a:rPr>
                <a:t>Update and pass DQE checks</a:t>
              </a:r>
            </a:p>
          </p:txBody>
        </p:sp>
        <p:sp>
          <p:nvSpPr>
            <p:cNvPr id="9" name="Freeform 8"/>
            <p:cNvSpPr/>
            <p:nvPr/>
          </p:nvSpPr>
          <p:spPr>
            <a:xfrm>
              <a:off x="2133599" y="2822274"/>
              <a:ext cx="6476999" cy="1544841"/>
            </a:xfrm>
            <a:custGeom>
              <a:avLst/>
              <a:gdLst>
                <a:gd name="connsiteX0" fmla="*/ 204745 w 1228446"/>
                <a:gd name="connsiteY0" fmla="*/ 0 h 7034794"/>
                <a:gd name="connsiteX1" fmla="*/ 1023701 w 1228446"/>
                <a:gd name="connsiteY1" fmla="*/ 0 h 7034794"/>
                <a:gd name="connsiteX2" fmla="*/ 1228446 w 1228446"/>
                <a:gd name="connsiteY2" fmla="*/ 204745 h 7034794"/>
                <a:gd name="connsiteX3" fmla="*/ 1228446 w 1228446"/>
                <a:gd name="connsiteY3" fmla="*/ 7034794 h 7034794"/>
                <a:gd name="connsiteX4" fmla="*/ 1228446 w 1228446"/>
                <a:gd name="connsiteY4" fmla="*/ 7034794 h 7034794"/>
                <a:gd name="connsiteX5" fmla="*/ 0 w 1228446"/>
                <a:gd name="connsiteY5" fmla="*/ 7034794 h 7034794"/>
                <a:gd name="connsiteX6" fmla="*/ 0 w 1228446"/>
                <a:gd name="connsiteY6" fmla="*/ 7034794 h 7034794"/>
                <a:gd name="connsiteX7" fmla="*/ 0 w 1228446"/>
                <a:gd name="connsiteY7" fmla="*/ 204745 h 7034794"/>
                <a:gd name="connsiteX8" fmla="*/ 204745 w 1228446"/>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28446" h="7034794">
                  <a:moveTo>
                    <a:pt x="1228446" y="1172490"/>
                  </a:moveTo>
                  <a:lnTo>
                    <a:pt x="1228446" y="5862304"/>
                  </a:lnTo>
                  <a:cubicBezTo>
                    <a:pt x="1228446" y="6509853"/>
                    <a:pt x="1212439" y="7034791"/>
                    <a:pt x="1192693" y="7034791"/>
                  </a:cubicBezTo>
                  <a:lnTo>
                    <a:pt x="0" y="7034791"/>
                  </a:lnTo>
                  <a:lnTo>
                    <a:pt x="0" y="7034791"/>
                  </a:lnTo>
                  <a:lnTo>
                    <a:pt x="0" y="3"/>
                  </a:lnTo>
                  <a:lnTo>
                    <a:pt x="0" y="3"/>
                  </a:lnTo>
                  <a:lnTo>
                    <a:pt x="1192693" y="3"/>
                  </a:lnTo>
                  <a:cubicBezTo>
                    <a:pt x="1212439" y="3"/>
                    <a:pt x="1228446" y="524941"/>
                    <a:pt x="1228446" y="1172490"/>
                  </a:cubicBezTo>
                  <a:close/>
                </a:path>
              </a:pathLst>
            </a:custGeom>
          </p:spPr>
          <p:style>
            <a:lnRef idx="2">
              <a:schemeClr val="accent3">
                <a:hueOff val="5625132"/>
                <a:satOff val="-8440"/>
                <a:lumOff val="-137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2668" rIns="72668" bIns="72668" numCol="1" spcCol="1270" anchor="ctr" anchorCtr="0">
              <a:noAutofit/>
            </a:bodyPr>
            <a:lstStyle/>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Update appropriate Keystone exam student template fields: Field 214: Winter, Field 215: Spring, Field 216: Summer. </a:t>
              </a:r>
            </a:p>
            <a:p>
              <a:pPr marL="228600" lvl="1" indent="-228600" algn="l" defTabSz="889000">
                <a:lnSpc>
                  <a:spcPct val="90000"/>
                </a:lnSpc>
                <a:spcBef>
                  <a:spcPct val="0"/>
                </a:spcBef>
                <a:spcAft>
                  <a:spcPct val="15000"/>
                </a:spcAft>
                <a:buChar char="••"/>
              </a:pPr>
              <a:r>
                <a:rPr lang="en-US" sz="2000" kern="1200" dirty="0">
                  <a:latin typeface="Cambria" panose="02040503050406030204" pitchFamily="18" charset="0"/>
                </a:rPr>
                <a:t> Ensure that data passes the Data Quality Engine (DQE) checks.</a:t>
              </a:r>
            </a:p>
          </p:txBody>
        </p:sp>
        <p:sp>
          <p:nvSpPr>
            <p:cNvPr id="11" name="Freeform 10"/>
            <p:cNvSpPr/>
            <p:nvPr/>
          </p:nvSpPr>
          <p:spPr>
            <a:xfrm>
              <a:off x="457200" y="4495801"/>
              <a:ext cx="1371600" cy="2057400"/>
            </a:xfrm>
            <a:custGeom>
              <a:avLst/>
              <a:gdLst>
                <a:gd name="connsiteX0" fmla="*/ 0 w 1598007"/>
                <a:gd name="connsiteY0" fmla="*/ 0 h 1118605"/>
                <a:gd name="connsiteX1" fmla="*/ 1038705 w 1598007"/>
                <a:gd name="connsiteY1" fmla="*/ 0 h 1118605"/>
                <a:gd name="connsiteX2" fmla="*/ 1598007 w 1598007"/>
                <a:gd name="connsiteY2" fmla="*/ 559303 h 1118605"/>
                <a:gd name="connsiteX3" fmla="*/ 1038705 w 1598007"/>
                <a:gd name="connsiteY3" fmla="*/ 1118605 h 1118605"/>
                <a:gd name="connsiteX4" fmla="*/ 0 w 1598007"/>
                <a:gd name="connsiteY4" fmla="*/ 1118605 h 1118605"/>
                <a:gd name="connsiteX5" fmla="*/ 559303 w 1598007"/>
                <a:gd name="connsiteY5" fmla="*/ 559303 h 1118605"/>
                <a:gd name="connsiteX6" fmla="*/ 0 w 1598007"/>
                <a:gd name="connsiteY6" fmla="*/ 0 h 11186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98007" h="1118605">
                  <a:moveTo>
                    <a:pt x="1598007" y="0"/>
                  </a:moveTo>
                  <a:lnTo>
                    <a:pt x="1598007" y="727094"/>
                  </a:lnTo>
                  <a:lnTo>
                    <a:pt x="799003" y="1118605"/>
                  </a:lnTo>
                  <a:lnTo>
                    <a:pt x="0" y="727094"/>
                  </a:lnTo>
                  <a:lnTo>
                    <a:pt x="0" y="0"/>
                  </a:lnTo>
                  <a:lnTo>
                    <a:pt x="799003" y="391512"/>
                  </a:lnTo>
                  <a:lnTo>
                    <a:pt x="1598007" y="0"/>
                  </a:lnTo>
                  <a:close/>
                </a:path>
              </a:pathLst>
            </a:custGeom>
          </p:spPr>
          <p:style>
            <a:lnRef idx="2">
              <a:schemeClr val="accent3">
                <a:hueOff val="11250264"/>
                <a:satOff val="-16880"/>
                <a:lumOff val="-2745"/>
                <a:alphaOff val="0"/>
              </a:schemeClr>
            </a:lnRef>
            <a:fillRef idx="1">
              <a:schemeClr val="accent3">
                <a:hueOff val="11250264"/>
                <a:satOff val="-16880"/>
                <a:lumOff val="-2745"/>
                <a:alphaOff val="0"/>
              </a:schemeClr>
            </a:fillRef>
            <a:effectRef idx="0">
              <a:schemeClr val="accent3">
                <a:hueOff val="11250264"/>
                <a:satOff val="-16880"/>
                <a:lumOff val="-2745"/>
                <a:alphaOff val="0"/>
              </a:schemeClr>
            </a:effectRef>
            <a:fontRef idx="minor">
              <a:schemeClr val="lt1"/>
            </a:fontRef>
          </p:style>
          <p:txBody>
            <a:bodyPr spcFirstLastPara="0" vert="horz" wrap="square" lIns="10161" tIns="569463" rIns="10159" bIns="569462" numCol="1" spcCol="1270" anchor="ctr" anchorCtr="0">
              <a:noAutofit/>
            </a:bodyPr>
            <a:lstStyle/>
            <a:p>
              <a:pPr lvl="0" algn="ctr" defTabSz="711200">
                <a:lnSpc>
                  <a:spcPct val="90000"/>
                </a:lnSpc>
                <a:spcBef>
                  <a:spcPct val="0"/>
                </a:spcBef>
                <a:spcAft>
                  <a:spcPct val="35000"/>
                </a:spcAft>
              </a:pPr>
              <a:endParaRPr lang="en-US" b="1" kern="1200" dirty="0">
                <a:solidFill>
                  <a:schemeClr val="bg1"/>
                </a:solidFill>
                <a:latin typeface="Cambria" panose="02040503050406030204" pitchFamily="18" charset="0"/>
              </a:endParaRPr>
            </a:p>
            <a:p>
              <a:pPr lvl="0" algn="ctr" defTabSz="711200">
                <a:lnSpc>
                  <a:spcPct val="90000"/>
                </a:lnSpc>
                <a:spcAft>
                  <a:spcPct val="35000"/>
                </a:spcAft>
              </a:pPr>
              <a:r>
                <a:rPr lang="en-US" b="1" dirty="0">
                  <a:solidFill>
                    <a:schemeClr val="bg1"/>
                  </a:solidFill>
                  <a:latin typeface="Cambria" panose="02040503050406030204" pitchFamily="18" charset="0"/>
                </a:rPr>
                <a:t>Run reports and upload </a:t>
              </a:r>
              <a:r>
                <a:rPr lang="en-US" b="1" kern="1200" dirty="0">
                  <a:solidFill>
                    <a:schemeClr val="bg1"/>
                  </a:solidFill>
                  <a:latin typeface="Cambria" panose="02040503050406030204" pitchFamily="18" charset="0"/>
                </a:rPr>
                <a:t>to PIMS</a:t>
              </a:r>
            </a:p>
          </p:txBody>
        </p:sp>
        <p:sp>
          <p:nvSpPr>
            <p:cNvPr id="12" name="Freeform 11"/>
            <p:cNvSpPr/>
            <p:nvPr/>
          </p:nvSpPr>
          <p:spPr>
            <a:xfrm>
              <a:off x="2162501" y="4452508"/>
              <a:ext cx="6477000" cy="1465615"/>
            </a:xfrm>
            <a:custGeom>
              <a:avLst/>
              <a:gdLst>
                <a:gd name="connsiteX0" fmla="*/ 211658 w 1269920"/>
                <a:gd name="connsiteY0" fmla="*/ 0 h 7034794"/>
                <a:gd name="connsiteX1" fmla="*/ 1058262 w 1269920"/>
                <a:gd name="connsiteY1" fmla="*/ 0 h 7034794"/>
                <a:gd name="connsiteX2" fmla="*/ 1269920 w 1269920"/>
                <a:gd name="connsiteY2" fmla="*/ 211658 h 7034794"/>
                <a:gd name="connsiteX3" fmla="*/ 1269920 w 1269920"/>
                <a:gd name="connsiteY3" fmla="*/ 7034794 h 7034794"/>
                <a:gd name="connsiteX4" fmla="*/ 1269920 w 1269920"/>
                <a:gd name="connsiteY4" fmla="*/ 7034794 h 7034794"/>
                <a:gd name="connsiteX5" fmla="*/ 0 w 1269920"/>
                <a:gd name="connsiteY5" fmla="*/ 7034794 h 7034794"/>
                <a:gd name="connsiteX6" fmla="*/ 0 w 1269920"/>
                <a:gd name="connsiteY6" fmla="*/ 7034794 h 7034794"/>
                <a:gd name="connsiteX7" fmla="*/ 0 w 1269920"/>
                <a:gd name="connsiteY7" fmla="*/ 211658 h 7034794"/>
                <a:gd name="connsiteX8" fmla="*/ 211658 w 1269920"/>
                <a:gd name="connsiteY8" fmla="*/ 0 h 70347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69920" h="7034794">
                  <a:moveTo>
                    <a:pt x="1269920" y="1172493"/>
                  </a:moveTo>
                  <a:lnTo>
                    <a:pt x="1269920" y="5862301"/>
                  </a:lnTo>
                  <a:cubicBezTo>
                    <a:pt x="1269920" y="6509847"/>
                    <a:pt x="1252813" y="7034791"/>
                    <a:pt x="1231712" y="7034791"/>
                  </a:cubicBezTo>
                  <a:lnTo>
                    <a:pt x="0" y="7034791"/>
                  </a:lnTo>
                  <a:lnTo>
                    <a:pt x="0" y="7034791"/>
                  </a:lnTo>
                  <a:lnTo>
                    <a:pt x="0" y="3"/>
                  </a:lnTo>
                  <a:lnTo>
                    <a:pt x="0" y="3"/>
                  </a:lnTo>
                  <a:lnTo>
                    <a:pt x="1231712" y="3"/>
                  </a:lnTo>
                  <a:cubicBezTo>
                    <a:pt x="1252813" y="3"/>
                    <a:pt x="1269920" y="524947"/>
                    <a:pt x="1269920" y="1172493"/>
                  </a:cubicBezTo>
                  <a:close/>
                </a:path>
              </a:pathLst>
            </a:custGeom>
          </p:spPr>
          <p:style>
            <a:lnRef idx="2">
              <a:schemeClr val="accent3">
                <a:hueOff val="11250264"/>
                <a:satOff val="-16880"/>
                <a:lumOff val="-274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42240" tIns="74692" rIns="74692" bIns="74692" numCol="1" spcCol="1270" anchor="ctr" anchorCtr="0">
              <a:noAutofit/>
            </a:bodyPr>
            <a:lstStyle/>
            <a:p>
              <a:pPr marL="228600" lvl="1" indent="-228600" defTabSz="889000">
                <a:lnSpc>
                  <a:spcPct val="90000"/>
                </a:lnSpc>
                <a:spcAft>
                  <a:spcPct val="15000"/>
                </a:spcAft>
                <a:buFontTx/>
                <a:buChar char="••"/>
              </a:pPr>
              <a:r>
                <a:rPr lang="en-US" sz="2000" dirty="0">
                  <a:latin typeface="Cambria" panose="02040503050406030204" pitchFamily="18" charset="0"/>
                </a:rPr>
                <a:t>Verify successful data submission by running the pre-snapshot verification reports. </a:t>
              </a:r>
            </a:p>
            <a:p>
              <a:pPr marL="228600" lvl="1" indent="-228600" defTabSz="889000">
                <a:lnSpc>
                  <a:spcPct val="90000"/>
                </a:lnSpc>
                <a:spcAft>
                  <a:spcPct val="15000"/>
                </a:spcAft>
                <a:buChar char="••"/>
              </a:pPr>
              <a:r>
                <a:rPr lang="en-US" sz="2000" kern="1200" dirty="0">
                  <a:latin typeface="Cambria" panose="02040503050406030204" pitchFamily="18" charset="0"/>
                </a:rPr>
                <a:t>Upload data </a:t>
              </a:r>
              <a:r>
                <a:rPr lang="en-US" sz="2000" u="sng" dirty="0">
                  <a:solidFill>
                    <a:srgbClr val="FF0000"/>
                  </a:solidFill>
                  <a:latin typeface="Cambria" panose="02040503050406030204" pitchFamily="18" charset="0"/>
                </a:rPr>
                <a:t>without errors</a:t>
              </a:r>
              <a:r>
                <a:rPr lang="en-US" sz="2000" dirty="0">
                  <a:solidFill>
                    <a:srgbClr val="FF0000"/>
                  </a:solidFill>
                  <a:latin typeface="Cambria" panose="02040503050406030204" pitchFamily="18" charset="0"/>
                </a:rPr>
                <a:t> </a:t>
              </a:r>
              <a:r>
                <a:rPr lang="en-US" sz="2000" kern="1200" dirty="0">
                  <a:solidFill>
                    <a:srgbClr val="FF0000"/>
                  </a:solidFill>
                  <a:latin typeface="Cambria" panose="02040503050406030204" pitchFamily="18" charset="0"/>
                </a:rPr>
                <a:t> </a:t>
              </a:r>
              <a:r>
                <a:rPr lang="en-US" sz="2000" kern="1200" dirty="0">
                  <a:latin typeface="Cambria" panose="02040503050406030204" pitchFamily="18" charset="0"/>
                </a:rPr>
                <a:t>to PIMS Production by </a:t>
              </a:r>
              <a:r>
                <a:rPr lang="en-US" sz="2000" dirty="0">
                  <a:latin typeface="Cambria" panose="02040503050406030204" pitchFamily="18" charset="0"/>
                </a:rPr>
                <a:t>12:00 p.m. (noon) on the internal snapshot date. </a:t>
              </a:r>
            </a:p>
          </p:txBody>
        </p:sp>
      </p:grpSp>
      <p:sp>
        <p:nvSpPr>
          <p:cNvPr id="15"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a:solidFill>
                  <a:schemeClr val="bg1"/>
                </a:solidFill>
                <a:latin typeface="Cambria" panose="02040503050406030204" pitchFamily="18" charset="0"/>
                <a:ea typeface="Verdana" pitchFamily="34" charset="0"/>
                <a:cs typeface="Verdana" pitchFamily="34" charset="0"/>
              </a:rPr>
              <a:t>Keystone Exams- </a:t>
            </a:r>
            <a:r>
              <a:rPr lang="en-US" altLang="en-US" sz="2400" dirty="0" err="1">
                <a:solidFill>
                  <a:schemeClr val="bg1"/>
                </a:solidFill>
                <a:latin typeface="Cambria" panose="02040503050406030204" pitchFamily="18" charset="0"/>
                <a:ea typeface="Verdana" pitchFamily="34" charset="0"/>
                <a:cs typeface="Verdana" pitchFamily="34" charset="0"/>
              </a:rPr>
              <a:t>Precodes</a:t>
            </a:r>
            <a:r>
              <a:rPr lang="en-US" altLang="en-US" sz="2400" dirty="0">
                <a:solidFill>
                  <a:schemeClr val="bg1"/>
                </a:solidFill>
                <a:latin typeface="Cambria" panose="02040503050406030204" pitchFamily="18" charset="0"/>
                <a:ea typeface="Verdana" pitchFamily="34" charset="0"/>
                <a:cs typeface="Verdana" pitchFamily="34" charset="0"/>
              </a:rPr>
              <a:t> </a:t>
            </a:r>
          </a:p>
        </p:txBody>
      </p:sp>
      <p:sp>
        <p:nvSpPr>
          <p:cNvPr id="2" name="Title 1">
            <a:extLst>
              <a:ext uri="{FF2B5EF4-FFF2-40B4-BE49-F238E27FC236}">
                <a16:creationId xmlns:a16="http://schemas.microsoft.com/office/drawing/2014/main" id="{A849CCCF-907C-4014-BCC2-6776C953981A}"/>
              </a:ext>
            </a:extLst>
          </p:cNvPr>
          <p:cNvSpPr>
            <a:spLocks noGrp="1"/>
          </p:cNvSpPr>
          <p:nvPr>
            <p:ph type="title"/>
          </p:nvPr>
        </p:nvSpPr>
        <p:spPr>
          <a:xfrm>
            <a:off x="457200" y="-1143000"/>
            <a:ext cx="8229600" cy="1143000"/>
          </a:xfrm>
        </p:spPr>
        <p:txBody>
          <a:bodyPr vert="horz" lIns="91440" tIns="45720" rIns="91440" bIns="45720" rtlCol="0" anchor="b">
            <a:normAutofit/>
          </a:bodyPr>
          <a:lstStyle/>
          <a:p>
            <a:r>
              <a:rPr lang="en-US" dirty="0"/>
              <a:t>Data Flow</a:t>
            </a:r>
          </a:p>
        </p:txBody>
      </p:sp>
    </p:spTree>
    <p:extLst>
      <p:ext uri="{BB962C8B-B14F-4D97-AF65-F5344CB8AC3E}">
        <p14:creationId xmlns:p14="http://schemas.microsoft.com/office/powerpoint/2010/main" val="361640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This is the Assessment and Accountability Data Flow. This is a complex process and we will discuss it in smaller sections. &#10;&#10;It is beneficial to understand this complex process because it shows how the assessment data that begins with the EEs submitting data to PIMS ends with accountability reporting.&#10;&#10;Numbers 1-6 describe the Precodes and Testing Process, while numbers 7-10 deal with accountability.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a:extLst>
              <a:ext uri="{C183D7F6-B498-43B3-948B-1728B52AA6E4}">
                <adec:decorative xmlns:adec="http://schemas.microsoft.com/office/drawing/2017/decorative" val="1"/>
              </a:ext>
            </a:extLst>
          </p:cNvPr>
          <p:cNvCxnSpPr/>
          <p:nvPr/>
        </p:nvCxnSpPr>
        <p:spPr>
          <a:xfrm flipV="1">
            <a:off x="617894" y="2422525"/>
            <a:ext cx="0" cy="1070802"/>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22" name="TextBox 21" descr="This is the Precode Keystone Data Flow. It is a complex process and we will discuss it in smaller sections. &#10;&#10;It is beneficial to understand this process because it shows how the assessment data, that begins with the LEA submitting data to PIMS, become precode labels and testing booklets for your LEA."/>
          <p:cNvSpPr txBox="1"/>
          <p:nvPr/>
        </p:nvSpPr>
        <p:spPr>
          <a:xfrm>
            <a:off x="685505" y="2722752"/>
            <a:ext cx="1456810" cy="461665"/>
          </a:xfrm>
          <a:prstGeom prst="rect">
            <a:avLst/>
          </a:prstGeom>
          <a:noFill/>
        </p:spPr>
        <p:txBody>
          <a:bodyPr wrap="square" rtlCol="0">
            <a:spAutoFit/>
          </a:bodyPr>
          <a:lstStyle/>
          <a:p>
            <a:r>
              <a:rPr lang="en-US" sz="1200" b="1" dirty="0">
                <a:solidFill>
                  <a:srgbClr val="FF0000"/>
                </a:solidFill>
                <a:latin typeface="Cambria" panose="02040503050406030204" pitchFamily="18" charset="0"/>
              </a:rPr>
              <a:t>1. LEA submits data to PIMS </a:t>
            </a:r>
          </a:p>
        </p:txBody>
      </p:sp>
      <p:sp>
        <p:nvSpPr>
          <p:cNvPr id="17" name="TextBox 16">
            <a:extLst>
              <a:ext uri="{C183D7F6-B498-43B3-948B-1728B52AA6E4}">
                <adec:decorative xmlns:adec="http://schemas.microsoft.com/office/drawing/2017/decorative" val="1"/>
              </a:ext>
            </a:extLst>
          </p:cNvPr>
          <p:cNvSpPr txBox="1"/>
          <p:nvPr/>
        </p:nvSpPr>
        <p:spPr>
          <a:xfrm>
            <a:off x="2138686" y="2339599"/>
            <a:ext cx="1832008" cy="692497"/>
          </a:xfrm>
          <a:prstGeom prst="rect">
            <a:avLst/>
          </a:prstGeom>
          <a:noFill/>
        </p:spPr>
        <p:txBody>
          <a:bodyPr wrap="square" rtlCol="0">
            <a:spAutoFit/>
          </a:bodyPr>
          <a:lstStyle/>
          <a:p>
            <a:pPr algn="ctr"/>
            <a:r>
              <a:rPr lang="en-US" sz="1300" b="1" dirty="0">
                <a:solidFill>
                  <a:schemeClr val="accent1">
                    <a:lumMod val="75000"/>
                  </a:schemeClr>
                </a:solidFill>
                <a:latin typeface="Cambria" panose="02040503050406030204" pitchFamily="18" charset="0"/>
              </a:rPr>
              <a:t>2. PIMS data submitted to the testing vendor</a:t>
            </a:r>
          </a:p>
        </p:txBody>
      </p:sp>
      <p:cxnSp>
        <p:nvCxnSpPr>
          <p:cNvPr id="26" name="Straight Arrow Connector 25">
            <a:extLst>
              <a:ext uri="{C183D7F6-B498-43B3-948B-1728B52AA6E4}">
                <adec:decorative xmlns:adec="http://schemas.microsoft.com/office/drawing/2017/decorative" val="1"/>
              </a:ext>
            </a:extLst>
          </p:cNvPr>
          <p:cNvCxnSpPr/>
          <p:nvPr/>
        </p:nvCxnSpPr>
        <p:spPr>
          <a:xfrm>
            <a:off x="2143330" y="4264993"/>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079" name="TextBox 3078">
            <a:extLst>
              <a:ext uri="{C183D7F6-B498-43B3-948B-1728B52AA6E4}">
                <adec:decorative xmlns:adec="http://schemas.microsoft.com/office/drawing/2017/decorative" val="1"/>
              </a:ext>
            </a:extLst>
          </p:cNvPr>
          <p:cNvSpPr txBox="1"/>
          <p:nvPr/>
        </p:nvSpPr>
        <p:spPr>
          <a:xfrm>
            <a:off x="2065694" y="3288128"/>
            <a:ext cx="2472462" cy="492443"/>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3. Identifies mode (online vs paper/pencil)</a:t>
            </a:r>
          </a:p>
        </p:txBody>
      </p:sp>
      <p:sp>
        <p:nvSpPr>
          <p:cNvPr id="3080" name="TextBox 3079">
            <a:extLst>
              <a:ext uri="{C183D7F6-B498-43B3-948B-1728B52AA6E4}">
                <adec:decorative xmlns:adec="http://schemas.microsoft.com/office/drawing/2017/decorative" val="1"/>
              </a:ext>
            </a:extLst>
          </p:cNvPr>
          <p:cNvSpPr txBox="1"/>
          <p:nvPr/>
        </p:nvSpPr>
        <p:spPr>
          <a:xfrm>
            <a:off x="2168439" y="4398727"/>
            <a:ext cx="2419371" cy="292388"/>
          </a:xfrm>
          <a:prstGeom prst="rect">
            <a:avLst/>
          </a:prstGeom>
          <a:noFill/>
        </p:spPr>
        <p:txBody>
          <a:bodyPr wrap="square" rtlCol="0">
            <a:spAutoFit/>
          </a:bodyPr>
          <a:lstStyle>
            <a:defPPr>
              <a:defRPr lang="en-US"/>
            </a:defPPr>
            <a:lvl1pPr>
              <a:defRPr sz="1400">
                <a:solidFill>
                  <a:srgbClr val="FF6600"/>
                </a:solidFill>
              </a:defRPr>
            </a:lvl1pPr>
          </a:lstStyle>
          <a:p>
            <a:pPr algn="ctr"/>
            <a:r>
              <a:rPr lang="en-US" sz="1300" b="1" dirty="0">
                <a:latin typeface="Cambria" panose="02040503050406030204" pitchFamily="18" charset="0"/>
              </a:rPr>
              <a:t>5. Sends booklets &amp; labels</a:t>
            </a:r>
          </a:p>
        </p:txBody>
      </p:sp>
      <p:sp>
        <p:nvSpPr>
          <p:cNvPr id="3081" name="TextBox 3080">
            <a:extLst>
              <a:ext uri="{C183D7F6-B498-43B3-948B-1728B52AA6E4}">
                <adec:decorative xmlns:adec="http://schemas.microsoft.com/office/drawing/2017/decorative" val="1"/>
              </a:ext>
            </a:extLst>
          </p:cNvPr>
          <p:cNvSpPr txBox="1"/>
          <p:nvPr/>
        </p:nvSpPr>
        <p:spPr>
          <a:xfrm>
            <a:off x="2050668" y="4923022"/>
            <a:ext cx="2296407"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6. Returns test materials</a:t>
            </a:r>
          </a:p>
        </p:txBody>
      </p:sp>
      <p:sp>
        <p:nvSpPr>
          <p:cNvPr id="6" name="Can 5">
            <a:extLst>
              <a:ext uri="{C183D7F6-B498-43B3-948B-1728B52AA6E4}">
                <adec:decorative xmlns:adec="http://schemas.microsoft.com/office/drawing/2017/decorative" val="1"/>
              </a:ext>
            </a:extLst>
          </p:cNvPr>
          <p:cNvSpPr/>
          <p:nvPr/>
        </p:nvSpPr>
        <p:spPr>
          <a:xfrm>
            <a:off x="4632919" y="2093902"/>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12" name="Can 11">
            <a:extLst>
              <a:ext uri="{C183D7F6-B498-43B3-948B-1728B52AA6E4}">
                <adec:decorative xmlns:adec="http://schemas.microsoft.com/office/drawing/2017/decorative" val="1"/>
              </a:ext>
            </a:extLst>
          </p:cNvPr>
          <p:cNvSpPr/>
          <p:nvPr/>
        </p:nvSpPr>
        <p:spPr>
          <a:xfrm>
            <a:off x="533400" y="1203324"/>
            <a:ext cx="1529620" cy="1293139"/>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Pennsylvania Information Management System (PIMS)</a:t>
            </a:r>
          </a:p>
        </p:txBody>
      </p:sp>
      <p:sp>
        <p:nvSpPr>
          <p:cNvPr id="14" name="Cube 13">
            <a:extLst>
              <a:ext uri="{C183D7F6-B498-43B3-948B-1728B52AA6E4}">
                <adec:decorative xmlns:adec="http://schemas.microsoft.com/office/drawing/2017/decorative" val="1"/>
              </a:ext>
            </a:extLst>
          </p:cNvPr>
          <p:cNvSpPr/>
          <p:nvPr/>
        </p:nvSpPr>
        <p:spPr>
          <a:xfrm>
            <a:off x="533401"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31" name="Straight Arrow Connector 30">
            <a:extLst>
              <a:ext uri="{C183D7F6-B498-43B3-948B-1728B52AA6E4}">
                <adec:decorative xmlns:adec="http://schemas.microsoft.com/office/drawing/2017/decorative" val="1"/>
              </a:ext>
            </a:extLst>
          </p:cNvPr>
          <p:cNvCxnSpPr/>
          <p:nvPr/>
        </p:nvCxnSpPr>
        <p:spPr>
          <a:xfrm>
            <a:off x="2127288" y="5297830"/>
            <a:ext cx="2501491"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4" name="Slide Number Placeholder 3">
            <a:extLst>
              <a:ext uri="{C183D7F6-B498-43B3-948B-1728B52AA6E4}">
                <adec:decorative xmlns:adec="http://schemas.microsoft.com/office/drawing/2017/decorative" val="1"/>
              </a:ext>
            </a:extLst>
          </p:cNvPr>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7</a:t>
            </a:fld>
            <a:endParaRPr lang="en-US" altLang="en-US" sz="1200" dirty="0">
              <a:latin typeface="Verdana" pitchFamily="34" charset="0"/>
              <a:ea typeface="Verdana" pitchFamily="34" charset="0"/>
              <a:cs typeface="Verdana" pitchFamily="34" charset="0"/>
            </a:endParaRPr>
          </a:p>
        </p:txBody>
      </p:sp>
      <p:cxnSp>
        <p:nvCxnSpPr>
          <p:cNvPr id="13" name="Straight Arrow Connector 12">
            <a:extLst>
              <a:ext uri="{C183D7F6-B498-43B3-948B-1728B52AA6E4}">
                <adec:decorative xmlns:adec="http://schemas.microsoft.com/office/drawing/2017/decorative" val="1"/>
              </a:ext>
            </a:extLst>
          </p:cNvPr>
          <p:cNvCxnSpPr/>
          <p:nvPr/>
        </p:nvCxnSpPr>
        <p:spPr>
          <a:xfrm>
            <a:off x="617894" y="3493327"/>
            <a:ext cx="279400" cy="0"/>
          </a:xfrm>
          <a:prstGeom prst="straightConnector1">
            <a:avLst/>
          </a:prstGeom>
          <a:ln w="38100"/>
        </p:spPr>
        <p:style>
          <a:lnRef idx="1">
            <a:schemeClr val="accent2"/>
          </a:lnRef>
          <a:fillRef idx="0">
            <a:schemeClr val="accent2"/>
          </a:fillRef>
          <a:effectRef idx="0">
            <a:schemeClr val="accent2"/>
          </a:effectRef>
          <a:fontRef idx="minor">
            <a:schemeClr val="tx1"/>
          </a:fontRef>
        </p:style>
      </p:cxnSp>
      <p:cxnSp>
        <p:nvCxnSpPr>
          <p:cNvPr id="3109" name="Elbow Connector 3108">
            <a:extLst>
              <a:ext uri="{C183D7F6-B498-43B3-948B-1728B52AA6E4}">
                <adec:decorative xmlns:adec="http://schemas.microsoft.com/office/drawing/2017/decorative" val="1"/>
              </a:ext>
            </a:extLst>
          </p:cNvPr>
          <p:cNvCxnSpPr/>
          <p:nvPr/>
        </p:nvCxnSpPr>
        <p:spPr>
          <a:xfrm>
            <a:off x="2063020" y="2277272"/>
            <a:ext cx="2580785" cy="678653"/>
          </a:xfrm>
          <a:prstGeom prst="bentConnector3">
            <a:avLst>
              <a:gd name="adj1" fmla="val 79807"/>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6" name="Straight Arrow Connector 35">
            <a:extLst>
              <a:ext uri="{C183D7F6-B498-43B3-948B-1728B52AA6E4}">
                <adec:decorative xmlns:adec="http://schemas.microsoft.com/office/drawing/2017/decorative" val="1"/>
              </a:ext>
            </a:extLst>
          </p:cNvPr>
          <p:cNvCxnSpPr/>
          <p:nvPr/>
        </p:nvCxnSpPr>
        <p:spPr>
          <a:xfrm flipH="1">
            <a:off x="2123469" y="4784725"/>
            <a:ext cx="2475669"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37" name="TextBox 36">
            <a:extLst>
              <a:ext uri="{C183D7F6-B498-43B3-948B-1728B52AA6E4}">
                <adec:decorative xmlns:adec="http://schemas.microsoft.com/office/drawing/2017/decorative" val="1"/>
              </a:ext>
            </a:extLst>
          </p:cNvPr>
          <p:cNvSpPr txBox="1"/>
          <p:nvPr/>
        </p:nvSpPr>
        <p:spPr>
          <a:xfrm>
            <a:off x="2127288" y="3870325"/>
            <a:ext cx="2472462"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4. Sets up Test Sessions</a:t>
            </a:r>
          </a:p>
        </p:txBody>
      </p:sp>
      <p:cxnSp>
        <p:nvCxnSpPr>
          <p:cNvPr id="38" name="Straight Arrow Connector 37">
            <a:extLst>
              <a:ext uri="{C183D7F6-B498-43B3-948B-1728B52AA6E4}">
                <adec:decorative xmlns:adec="http://schemas.microsoft.com/office/drawing/2017/decorative" val="1"/>
              </a:ext>
            </a:extLst>
          </p:cNvPr>
          <p:cNvCxnSpPr/>
          <p:nvPr/>
        </p:nvCxnSpPr>
        <p:spPr>
          <a:xfrm>
            <a:off x="2141894" y="3780571"/>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6"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Keystone Data Flow</a:t>
            </a:r>
          </a:p>
        </p:txBody>
      </p:sp>
      <p:sp>
        <p:nvSpPr>
          <p:cNvPr id="2" name="Title 1">
            <a:extLst>
              <a:ext uri="{FF2B5EF4-FFF2-40B4-BE49-F238E27FC236}">
                <a16:creationId xmlns:a16="http://schemas.microsoft.com/office/drawing/2014/main" id="{C803928C-B917-4D91-A050-9E1771D8F1A9}"/>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Keystone Data Flow</a:t>
            </a:r>
          </a:p>
        </p:txBody>
      </p:sp>
    </p:spTree>
    <p:extLst>
      <p:ext uri="{BB962C8B-B14F-4D97-AF65-F5344CB8AC3E}">
        <p14:creationId xmlns:p14="http://schemas.microsoft.com/office/powerpoint/2010/main" val="22432438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We begin with the Educating Entity submitting data to PIMS using the Student, School Enrollment and Programs Fact templates as you see in #1. &#10;&#10;Then in #2, PIMS takes an internal snapshot of the statewide data set and sends a file to DRC. This file is uploaded into DRC’s eDIRECT system.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Keystone Data Flow</a:t>
            </a:r>
          </a:p>
        </p:txBody>
      </p:sp>
      <p:sp>
        <p:nvSpPr>
          <p:cNvPr id="34" name="Slide Number Placeholder 3">
            <a:extLst>
              <a:ext uri="{C183D7F6-B498-43B3-948B-1728B52AA6E4}">
                <adec:decorative xmlns:adec="http://schemas.microsoft.com/office/drawing/2017/decorative" val="1"/>
              </a:ext>
            </a:extLst>
          </p:cNvPr>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8</a:t>
            </a:fld>
            <a:endParaRPr lang="en-US" altLang="en-US" sz="1200" dirty="0">
              <a:latin typeface="Verdana" pitchFamily="34" charset="0"/>
              <a:ea typeface="Verdana" pitchFamily="34" charset="0"/>
              <a:cs typeface="Verdana" pitchFamily="34" charset="0"/>
            </a:endParaRPr>
          </a:p>
        </p:txBody>
      </p:sp>
      <p:cxnSp>
        <p:nvCxnSpPr>
          <p:cNvPr id="41" name="Straight Arrow Connector 40">
            <a:extLst>
              <a:ext uri="{FF2B5EF4-FFF2-40B4-BE49-F238E27FC236}">
                <a16:creationId xmlns:a16="http://schemas.microsoft.com/office/drawing/2014/main" id="{D381C885-6EFA-416F-A5C1-0AA6FFDD9D63}"/>
              </a:ext>
              <a:ext uri="{C183D7F6-B498-43B3-948B-1728B52AA6E4}">
                <adec:decorative xmlns:adec="http://schemas.microsoft.com/office/drawing/2017/decorative" val="1"/>
              </a:ext>
            </a:extLst>
          </p:cNvPr>
          <p:cNvCxnSpPr/>
          <p:nvPr/>
        </p:nvCxnSpPr>
        <p:spPr>
          <a:xfrm flipV="1">
            <a:off x="617894" y="2422525"/>
            <a:ext cx="0" cy="1070802"/>
          </a:xfrm>
          <a:prstGeom prst="straightConnector1">
            <a:avLst/>
          </a:prstGeom>
          <a:ln w="38100">
            <a:tailEnd type="arrow"/>
          </a:ln>
        </p:spPr>
        <p:style>
          <a:lnRef idx="1">
            <a:schemeClr val="accent2"/>
          </a:lnRef>
          <a:fillRef idx="0">
            <a:schemeClr val="accent2"/>
          </a:fillRef>
          <a:effectRef idx="0">
            <a:schemeClr val="accent2"/>
          </a:effectRef>
          <a:fontRef idx="minor">
            <a:schemeClr val="tx1"/>
          </a:fontRef>
        </p:style>
      </p:cxnSp>
      <p:sp>
        <p:nvSpPr>
          <p:cNvPr id="42" name="TextBox 41">
            <a:extLst>
              <a:ext uri="{FF2B5EF4-FFF2-40B4-BE49-F238E27FC236}">
                <a16:creationId xmlns:a16="http://schemas.microsoft.com/office/drawing/2014/main" id="{E423097E-C52E-4491-9A4C-35ED1312D978}"/>
              </a:ext>
              <a:ext uri="{C183D7F6-B498-43B3-948B-1728B52AA6E4}">
                <adec:decorative xmlns:adec="http://schemas.microsoft.com/office/drawing/2017/decorative" val="1"/>
              </a:ext>
            </a:extLst>
          </p:cNvPr>
          <p:cNvSpPr txBox="1"/>
          <p:nvPr/>
        </p:nvSpPr>
        <p:spPr>
          <a:xfrm>
            <a:off x="685505" y="2722752"/>
            <a:ext cx="1456810" cy="461665"/>
          </a:xfrm>
          <a:prstGeom prst="rect">
            <a:avLst/>
          </a:prstGeom>
          <a:noFill/>
        </p:spPr>
        <p:txBody>
          <a:bodyPr wrap="square" rtlCol="0">
            <a:spAutoFit/>
          </a:bodyPr>
          <a:lstStyle/>
          <a:p>
            <a:r>
              <a:rPr lang="en-US" sz="1200" b="1" dirty="0">
                <a:solidFill>
                  <a:srgbClr val="FF0000"/>
                </a:solidFill>
                <a:latin typeface="Cambria" panose="02040503050406030204" pitchFamily="18" charset="0"/>
              </a:rPr>
              <a:t>1. LEA submits data to PIMS </a:t>
            </a:r>
          </a:p>
        </p:txBody>
      </p:sp>
      <p:sp>
        <p:nvSpPr>
          <p:cNvPr id="44" name="TextBox 43">
            <a:extLst>
              <a:ext uri="{FF2B5EF4-FFF2-40B4-BE49-F238E27FC236}">
                <a16:creationId xmlns:a16="http://schemas.microsoft.com/office/drawing/2014/main" id="{E3EE26CB-0AA4-488D-92D0-A4A5619969C0}"/>
              </a:ext>
              <a:ext uri="{C183D7F6-B498-43B3-948B-1728B52AA6E4}">
                <adec:decorative xmlns:adec="http://schemas.microsoft.com/office/drawing/2017/decorative" val="1"/>
              </a:ext>
            </a:extLst>
          </p:cNvPr>
          <p:cNvSpPr txBox="1"/>
          <p:nvPr/>
        </p:nvSpPr>
        <p:spPr>
          <a:xfrm>
            <a:off x="2138686" y="2339599"/>
            <a:ext cx="1832008" cy="692497"/>
          </a:xfrm>
          <a:prstGeom prst="rect">
            <a:avLst/>
          </a:prstGeom>
          <a:noFill/>
        </p:spPr>
        <p:txBody>
          <a:bodyPr wrap="square" rtlCol="0">
            <a:spAutoFit/>
          </a:bodyPr>
          <a:lstStyle/>
          <a:p>
            <a:pPr algn="ctr"/>
            <a:r>
              <a:rPr lang="en-US" sz="1300" b="1" dirty="0">
                <a:solidFill>
                  <a:schemeClr val="accent1">
                    <a:lumMod val="75000"/>
                  </a:schemeClr>
                </a:solidFill>
                <a:latin typeface="Cambria" panose="02040503050406030204" pitchFamily="18" charset="0"/>
              </a:rPr>
              <a:t>2. PIMS data submitted to the testing vendor</a:t>
            </a:r>
          </a:p>
        </p:txBody>
      </p:sp>
      <p:sp>
        <p:nvSpPr>
          <p:cNvPr id="45" name="Can 5">
            <a:extLst>
              <a:ext uri="{FF2B5EF4-FFF2-40B4-BE49-F238E27FC236}">
                <a16:creationId xmlns:a16="http://schemas.microsoft.com/office/drawing/2014/main" id="{B7C2A8D6-C700-49C3-9FA5-CB6688B41911}"/>
              </a:ext>
              <a:ext uri="{C183D7F6-B498-43B3-948B-1728B52AA6E4}">
                <adec:decorative xmlns:adec="http://schemas.microsoft.com/office/drawing/2017/decorative" val="1"/>
              </a:ext>
            </a:extLst>
          </p:cNvPr>
          <p:cNvSpPr/>
          <p:nvPr/>
        </p:nvSpPr>
        <p:spPr>
          <a:xfrm>
            <a:off x="4643805" y="2015036"/>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46" name="Can 11">
            <a:extLst>
              <a:ext uri="{FF2B5EF4-FFF2-40B4-BE49-F238E27FC236}">
                <a16:creationId xmlns:a16="http://schemas.microsoft.com/office/drawing/2014/main" id="{188959DF-6CE4-41AC-8436-DD189F58191E}"/>
              </a:ext>
              <a:ext uri="{C183D7F6-B498-43B3-948B-1728B52AA6E4}">
                <adec:decorative xmlns:adec="http://schemas.microsoft.com/office/drawing/2017/decorative" val="1"/>
              </a:ext>
            </a:extLst>
          </p:cNvPr>
          <p:cNvSpPr/>
          <p:nvPr/>
        </p:nvSpPr>
        <p:spPr>
          <a:xfrm>
            <a:off x="533400" y="1203324"/>
            <a:ext cx="1529620" cy="1293139"/>
          </a:xfrm>
          <a:prstGeom prst="ca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Pennsylvania Information Management System (PIMS)</a:t>
            </a:r>
          </a:p>
        </p:txBody>
      </p:sp>
      <p:sp>
        <p:nvSpPr>
          <p:cNvPr id="48" name="Cube 47">
            <a:extLst>
              <a:ext uri="{FF2B5EF4-FFF2-40B4-BE49-F238E27FC236}">
                <a16:creationId xmlns:a16="http://schemas.microsoft.com/office/drawing/2014/main" id="{8E8BF316-2D51-4F71-8831-CC0741E6A1FB}"/>
              </a:ext>
              <a:ext uri="{C183D7F6-B498-43B3-948B-1728B52AA6E4}">
                <adec:decorative xmlns:adec="http://schemas.microsoft.com/office/drawing/2017/decorative" val="1"/>
              </a:ext>
            </a:extLst>
          </p:cNvPr>
          <p:cNvSpPr/>
          <p:nvPr/>
        </p:nvSpPr>
        <p:spPr>
          <a:xfrm>
            <a:off x="528315"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49" name="Elbow Connector 3108">
            <a:extLst>
              <a:ext uri="{FF2B5EF4-FFF2-40B4-BE49-F238E27FC236}">
                <a16:creationId xmlns:a16="http://schemas.microsoft.com/office/drawing/2014/main" id="{0D9221B0-2195-47D2-B6B5-E468CE73F0C5}"/>
              </a:ext>
              <a:ext uri="{C183D7F6-B498-43B3-948B-1728B52AA6E4}">
                <adec:decorative xmlns:adec="http://schemas.microsoft.com/office/drawing/2017/decorative" val="1"/>
              </a:ext>
            </a:extLst>
          </p:cNvPr>
          <p:cNvCxnSpPr/>
          <p:nvPr/>
        </p:nvCxnSpPr>
        <p:spPr>
          <a:xfrm>
            <a:off x="2063020" y="2277272"/>
            <a:ext cx="2580785" cy="678653"/>
          </a:xfrm>
          <a:prstGeom prst="bentConnector3">
            <a:avLst>
              <a:gd name="adj1" fmla="val 79807"/>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0" name="Straight Arrow Connector 49" descr="We begin with the LEA submitting data to PIMS using the Student and School Enrollment templates as you see in step #1. &#10;&#10;Then in step #2, PIMS takes an internal snapshot of the statewide data set and sends a file to the testing vendor. This file is uploaded into DRC’s eDIRECT system. ">
            <a:extLst>
              <a:ext uri="{FF2B5EF4-FFF2-40B4-BE49-F238E27FC236}">
                <a16:creationId xmlns:a16="http://schemas.microsoft.com/office/drawing/2014/main" id="{93D53BAD-B062-4195-8A19-6C3F2D130702}"/>
              </a:ext>
            </a:extLst>
          </p:cNvPr>
          <p:cNvCxnSpPr/>
          <p:nvPr/>
        </p:nvCxnSpPr>
        <p:spPr>
          <a:xfrm>
            <a:off x="617894" y="3493327"/>
            <a:ext cx="279400" cy="0"/>
          </a:xfrm>
          <a:prstGeom prst="straightConnector1">
            <a:avLst/>
          </a:prstGeom>
          <a:ln w="38100"/>
        </p:spPr>
        <p:style>
          <a:lnRef idx="1">
            <a:schemeClr val="accent2"/>
          </a:lnRef>
          <a:fillRef idx="0">
            <a:schemeClr val="accent2"/>
          </a:fillRef>
          <a:effectRef idx="0">
            <a:schemeClr val="accent2"/>
          </a:effectRef>
          <a:fontRef idx="minor">
            <a:schemeClr val="tx1"/>
          </a:fontRef>
        </p:style>
      </p:cxnSp>
      <p:sp>
        <p:nvSpPr>
          <p:cNvPr id="2" name="Title 1">
            <a:extLst>
              <a:ext uri="{FF2B5EF4-FFF2-40B4-BE49-F238E27FC236}">
                <a16:creationId xmlns:a16="http://schemas.microsoft.com/office/drawing/2014/main" id="{BF7D3C9F-2558-4BA9-A0D6-666219041363}"/>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Keystone Data Flow 1</a:t>
            </a:r>
          </a:p>
        </p:txBody>
      </p:sp>
    </p:spTree>
    <p:extLst>
      <p:ext uri="{BB962C8B-B14F-4D97-AF65-F5344CB8AC3E}">
        <p14:creationId xmlns:p14="http://schemas.microsoft.com/office/powerpoint/2010/main" val="33081117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14" descr="Once the data is loaded into DRC’s eDIRECT system, this next section describes the actions that occur between the Educating Entity and DRC. Although you as the PIMS Administrator are not directly involved with this process, it can have disastrous results if you (PIMS Administrator) have not loaded student data into PIMS correctly.&#10;&#10;In #3, someone from your Educational Entity who is involved with assessments, generally your District Assessment Coordinator or DAC,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from the data you (the PIMS Administrator) provide to PIMS. &#10;&#10;#4 deals with online testers. Students taking the test online must be set up for a test session. Student demographic is required in order for your Assessment Coordinator to set up test sessions. Again, this information is taken from the PIMS information that you as the PIMS Administrator provide to PIMS. If that information has not been submitted to PIMS, your Assessment Coordinator is inputting this one student at a time. &#10;Special Note: Your Assessment Coordinator is responsible for setting up the test sessions. This does not happen automatically. &#10;&#10;Shifting gears and moving to paper/pencil testers, we move to #5 where DRC sends booklets and precode labels to the Educating Entity. &#10;&#10;Next the test is administered and the Educating Entity returns the test materials to DRC as shown in #6. &#10;&#10;DRC then scores the assessments, which then moves us into the next section of this complex process of the Accountability part of this Data Flow Chart. &#10;" title="Assessment and Accountability Data Flo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10350" y="6018461"/>
            <a:ext cx="1990892" cy="474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5" descr="blue 50% bann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 y="457200"/>
            <a:ext cx="8229600"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 name="TextBox 17"/>
          <p:cNvSpPr txBox="1">
            <a:spLocks noChangeArrowheads="1"/>
          </p:cNvSpPr>
          <p:nvPr/>
        </p:nvSpPr>
        <p:spPr bwMode="auto">
          <a:xfrm>
            <a:off x="736600" y="452438"/>
            <a:ext cx="78740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400" dirty="0" err="1">
                <a:solidFill>
                  <a:schemeClr val="bg1"/>
                </a:solidFill>
                <a:latin typeface="Cambria" panose="02040503050406030204" pitchFamily="18" charset="0"/>
                <a:ea typeface="Verdana" pitchFamily="34" charset="0"/>
                <a:cs typeface="Arial" panose="020B0604020202020204" pitchFamily="34" charset="0"/>
              </a:rPr>
              <a:t>Precode</a:t>
            </a:r>
            <a:r>
              <a:rPr lang="en-US" altLang="en-US" sz="2400" dirty="0">
                <a:solidFill>
                  <a:schemeClr val="bg1"/>
                </a:solidFill>
                <a:latin typeface="Cambria" panose="02040503050406030204" pitchFamily="18" charset="0"/>
                <a:ea typeface="Verdana" pitchFamily="34" charset="0"/>
                <a:cs typeface="Arial" panose="020B0604020202020204" pitchFamily="34" charset="0"/>
              </a:rPr>
              <a:t> Keystone Data Flow</a:t>
            </a:r>
          </a:p>
        </p:txBody>
      </p:sp>
      <p:sp>
        <p:nvSpPr>
          <p:cNvPr id="34" name="Slide Number Placeholder 3"/>
          <p:cNvSpPr>
            <a:spLocks noGrp="1"/>
          </p:cNvSpPr>
          <p:nvPr>
            <p:ph type="sldNum" sz="quarter" idx="12"/>
          </p:nvPr>
        </p:nvSpPr>
        <p:spPr>
          <a:xfrm>
            <a:off x="8534400" y="6356350"/>
            <a:ext cx="457200" cy="501650"/>
          </a:xfrm>
          <a:noFill/>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DA703D3D-8121-4993-9104-652DE2455B95}" type="slidenum">
              <a:rPr lang="en-US" altLang="en-US" sz="1200" smtClean="0">
                <a:latin typeface="Verdana" pitchFamily="34" charset="0"/>
                <a:ea typeface="Verdana" pitchFamily="34" charset="0"/>
                <a:cs typeface="Verdana" pitchFamily="34" charset="0"/>
              </a:rPr>
              <a:pPr eaLnBrk="1" hangingPunct="1">
                <a:spcBef>
                  <a:spcPct val="0"/>
                </a:spcBef>
                <a:buFontTx/>
                <a:buNone/>
              </a:pPr>
              <a:t>9</a:t>
            </a:fld>
            <a:endParaRPr lang="en-US" altLang="en-US" sz="1200" dirty="0">
              <a:latin typeface="Verdana" pitchFamily="34" charset="0"/>
              <a:ea typeface="Verdana" pitchFamily="34" charset="0"/>
              <a:cs typeface="Verdana" pitchFamily="34" charset="0"/>
            </a:endParaRPr>
          </a:p>
        </p:txBody>
      </p:sp>
      <p:cxnSp>
        <p:nvCxnSpPr>
          <p:cNvPr id="46" name="Straight Arrow Connector 45">
            <a:extLst>
              <a:ext uri="{FF2B5EF4-FFF2-40B4-BE49-F238E27FC236}">
                <a16:creationId xmlns:a16="http://schemas.microsoft.com/office/drawing/2014/main" id="{8A0193A8-EBF2-4D47-B14B-795601A2C8C2}"/>
              </a:ext>
              <a:ext uri="{C183D7F6-B498-43B3-948B-1728B52AA6E4}">
                <adec:decorative xmlns:adec="http://schemas.microsoft.com/office/drawing/2017/decorative" val="1"/>
              </a:ext>
            </a:extLst>
          </p:cNvPr>
          <p:cNvCxnSpPr/>
          <p:nvPr/>
        </p:nvCxnSpPr>
        <p:spPr>
          <a:xfrm>
            <a:off x="2143330" y="4264993"/>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48" name="TextBox 47">
            <a:extLst>
              <a:ext uri="{FF2B5EF4-FFF2-40B4-BE49-F238E27FC236}">
                <a16:creationId xmlns:a16="http://schemas.microsoft.com/office/drawing/2014/main" id="{1B89D571-B6D2-49CE-90DE-7527C1BA8C5A}"/>
              </a:ext>
              <a:ext uri="{C183D7F6-B498-43B3-948B-1728B52AA6E4}">
                <adec:decorative xmlns:adec="http://schemas.microsoft.com/office/drawing/2017/decorative" val="1"/>
              </a:ext>
            </a:extLst>
          </p:cNvPr>
          <p:cNvSpPr txBox="1"/>
          <p:nvPr/>
        </p:nvSpPr>
        <p:spPr>
          <a:xfrm>
            <a:off x="2065694" y="3288128"/>
            <a:ext cx="2472462" cy="492443"/>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3. Identifies mode (online vs paper/pencil)</a:t>
            </a:r>
          </a:p>
        </p:txBody>
      </p:sp>
      <p:sp>
        <p:nvSpPr>
          <p:cNvPr id="49" name="TextBox 48">
            <a:extLst>
              <a:ext uri="{FF2B5EF4-FFF2-40B4-BE49-F238E27FC236}">
                <a16:creationId xmlns:a16="http://schemas.microsoft.com/office/drawing/2014/main" id="{4B96145B-5D03-49A5-BE9C-2E478C161A01}"/>
              </a:ext>
              <a:ext uri="{C183D7F6-B498-43B3-948B-1728B52AA6E4}">
                <adec:decorative xmlns:adec="http://schemas.microsoft.com/office/drawing/2017/decorative" val="1"/>
              </a:ext>
            </a:extLst>
          </p:cNvPr>
          <p:cNvSpPr txBox="1"/>
          <p:nvPr/>
        </p:nvSpPr>
        <p:spPr>
          <a:xfrm>
            <a:off x="2168439" y="4398727"/>
            <a:ext cx="2419371" cy="292388"/>
          </a:xfrm>
          <a:prstGeom prst="rect">
            <a:avLst/>
          </a:prstGeom>
          <a:noFill/>
        </p:spPr>
        <p:txBody>
          <a:bodyPr wrap="square" rtlCol="0">
            <a:spAutoFit/>
          </a:bodyPr>
          <a:lstStyle>
            <a:defPPr>
              <a:defRPr lang="en-US"/>
            </a:defPPr>
            <a:lvl1pPr>
              <a:defRPr sz="1400">
                <a:solidFill>
                  <a:srgbClr val="FF6600"/>
                </a:solidFill>
              </a:defRPr>
            </a:lvl1pPr>
          </a:lstStyle>
          <a:p>
            <a:pPr algn="ctr"/>
            <a:r>
              <a:rPr lang="en-US" sz="1300" b="1" dirty="0">
                <a:latin typeface="Cambria" panose="02040503050406030204" pitchFamily="18" charset="0"/>
              </a:rPr>
              <a:t>5. Sends booklets &amp; labels</a:t>
            </a:r>
          </a:p>
        </p:txBody>
      </p:sp>
      <p:sp>
        <p:nvSpPr>
          <p:cNvPr id="50" name="TextBox 49">
            <a:extLst>
              <a:ext uri="{FF2B5EF4-FFF2-40B4-BE49-F238E27FC236}">
                <a16:creationId xmlns:a16="http://schemas.microsoft.com/office/drawing/2014/main" id="{FA0D5C28-8DF2-4D89-B9C9-275063346430}"/>
              </a:ext>
              <a:ext uri="{C183D7F6-B498-43B3-948B-1728B52AA6E4}">
                <adec:decorative xmlns:adec="http://schemas.microsoft.com/office/drawing/2017/decorative" val="1"/>
              </a:ext>
            </a:extLst>
          </p:cNvPr>
          <p:cNvSpPr txBox="1"/>
          <p:nvPr/>
        </p:nvSpPr>
        <p:spPr>
          <a:xfrm>
            <a:off x="2050668" y="4923022"/>
            <a:ext cx="2296407"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6. Returns test materials</a:t>
            </a:r>
          </a:p>
        </p:txBody>
      </p:sp>
      <p:sp>
        <p:nvSpPr>
          <p:cNvPr id="51" name="Can 5">
            <a:extLst>
              <a:ext uri="{FF2B5EF4-FFF2-40B4-BE49-F238E27FC236}">
                <a16:creationId xmlns:a16="http://schemas.microsoft.com/office/drawing/2014/main" id="{AC0EE997-0F36-4A1D-8445-6CFC803252CD}"/>
              </a:ext>
              <a:ext uri="{C183D7F6-B498-43B3-948B-1728B52AA6E4}">
                <adec:decorative xmlns:adec="http://schemas.microsoft.com/office/drawing/2017/decorative" val="1"/>
              </a:ext>
            </a:extLst>
          </p:cNvPr>
          <p:cNvSpPr/>
          <p:nvPr/>
        </p:nvSpPr>
        <p:spPr>
          <a:xfrm>
            <a:off x="4628779" y="2144708"/>
            <a:ext cx="1765289" cy="4036010"/>
          </a:xfrm>
          <a:prstGeom prst="can">
            <a:avLst/>
          </a:prstGeom>
          <a:pattFill prst="pct60">
            <a:fgClr>
              <a:schemeClr val="accent6">
                <a:lumMod val="60000"/>
                <a:lumOff val="40000"/>
              </a:schemeClr>
            </a:fgClr>
            <a:bgClr>
              <a:schemeClr val="bg1"/>
            </a:bgClr>
          </a:pattFill>
          <a:ln>
            <a:solidFill>
              <a:schemeClr val="accent6">
                <a:lumMod val="75000"/>
              </a:schemeClr>
            </a:solidFill>
          </a:ln>
          <a:effectLst>
            <a:outerShdw blurRad="76200" dir="18900000" sy="23000" kx="-1200000" algn="bl" rotWithShape="0">
              <a:prstClr val="black">
                <a:alpha val="20000"/>
              </a:prstClr>
            </a:outerShdw>
          </a:effectLst>
          <a:scene3d>
            <a:camera prst="orthographicFront"/>
            <a:lightRig rig="threePt" dir="t"/>
          </a:scene3d>
          <a:sp3d prstMaterial="softEdg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The testing vendor</a:t>
            </a:r>
          </a:p>
          <a:p>
            <a:pPr algn="ctr"/>
            <a:r>
              <a:rPr lang="en-US" sz="1400" b="1" dirty="0">
                <a:solidFill>
                  <a:schemeClr val="tx1"/>
                </a:solidFill>
                <a:latin typeface="Cambria" panose="02040503050406030204" pitchFamily="18" charset="0"/>
              </a:rPr>
              <a:t>(DRC)</a:t>
            </a:r>
          </a:p>
        </p:txBody>
      </p:sp>
      <p:sp>
        <p:nvSpPr>
          <p:cNvPr id="53" name="Cube 52" descr="Once the data is loaded into DRC’s eDIRECT system, this next section describes the actions that occur between the LEA and the testing vendor. Although the PIMS Administrator may not be directly involved with this process, it can have disastrous results if the PIMS Administrator has not uploaded student data into PIMS correctly.&#10;&#10;In step #3, someone from your LEA who is involved with assessments, generally the LEA’s Assessment Coordinator, will access DRC’s Enrollment System to indicate the number of test booklets needed for paper/pencil testers and the number of students who are testing online. Students who are taking the paper/pencil assessment will need precode labels for their tests. Student information contained on the precode label comes directly from the data uploaded to PIMS. &#10;&#10;In step #4 students must be set up in test sessions by the LEA’s Assessment Coordinator. This does not happen automatically.  If student data was loaded inaccurately or was missing from the PIMS internal snapshot, the Assessment Coordinator must manually input this data one student at a time. &#10;&#10;In step #5 DRC sends booklets and precode labels based on the information that has been updated by the Assessment Coordinator in DRC.&#10;&#10;Next. In step 6, the test is administered and the LEA returns the test materials to DRC. &#10;&#10;&#10;">
            <a:extLst>
              <a:ext uri="{FF2B5EF4-FFF2-40B4-BE49-F238E27FC236}">
                <a16:creationId xmlns:a16="http://schemas.microsoft.com/office/drawing/2014/main" id="{1D6E6048-A7D5-44E5-A235-A328E48EBF40}"/>
              </a:ext>
            </a:extLst>
          </p:cNvPr>
          <p:cNvSpPr/>
          <p:nvPr/>
        </p:nvSpPr>
        <p:spPr>
          <a:xfrm>
            <a:off x="533401" y="3493326"/>
            <a:ext cx="1605285" cy="2983674"/>
          </a:xfrm>
          <a:prstGeom prst="cube">
            <a:avLst/>
          </a:prstGeom>
          <a:solidFill>
            <a:schemeClr val="accent2">
              <a:lumMod val="60000"/>
              <a:lumOff val="40000"/>
            </a:schemeClr>
          </a:solidFill>
          <a:ln>
            <a:solidFill>
              <a:srgbClr val="C00000"/>
            </a:solidFill>
          </a:ln>
          <a:effectLst>
            <a:outerShdw blurRad="76200" dir="18900000" sy="23000" kx="-1200000" algn="bl" rotWithShape="0">
              <a:prstClr val="black">
                <a:alpha val="20000"/>
              </a:prstClr>
            </a:outerShdw>
          </a:effectLst>
          <a:scene3d>
            <a:camera prst="orthographicFront"/>
            <a:lightRig rig="threePt" dir="t"/>
          </a:scene3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solidFill>
                  <a:schemeClr val="tx1"/>
                </a:solidFill>
                <a:latin typeface="Cambria" panose="02040503050406030204" pitchFamily="18" charset="0"/>
              </a:rPr>
              <a:t>Local Educating Agency (LEA)</a:t>
            </a:r>
          </a:p>
        </p:txBody>
      </p:sp>
      <p:cxnSp>
        <p:nvCxnSpPr>
          <p:cNvPr id="54" name="Straight Arrow Connector 53">
            <a:extLst>
              <a:ext uri="{FF2B5EF4-FFF2-40B4-BE49-F238E27FC236}">
                <a16:creationId xmlns:a16="http://schemas.microsoft.com/office/drawing/2014/main" id="{5629D3F9-089E-43D5-BA16-522D1E333FC3}"/>
              </a:ext>
              <a:ext uri="{C183D7F6-B498-43B3-948B-1728B52AA6E4}">
                <adec:decorative xmlns:adec="http://schemas.microsoft.com/office/drawing/2017/decorative" val="1"/>
              </a:ext>
            </a:extLst>
          </p:cNvPr>
          <p:cNvCxnSpPr/>
          <p:nvPr/>
        </p:nvCxnSpPr>
        <p:spPr>
          <a:xfrm>
            <a:off x="2127288" y="5297830"/>
            <a:ext cx="2501491" cy="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7" name="Straight Arrow Connector 56">
            <a:extLst>
              <a:ext uri="{FF2B5EF4-FFF2-40B4-BE49-F238E27FC236}">
                <a16:creationId xmlns:a16="http://schemas.microsoft.com/office/drawing/2014/main" id="{C34EB5F7-D8B2-4B78-BD84-4F8EDDFF4598}"/>
              </a:ext>
              <a:ext uri="{C183D7F6-B498-43B3-948B-1728B52AA6E4}">
                <adec:decorative xmlns:adec="http://schemas.microsoft.com/office/drawing/2017/decorative" val="1"/>
              </a:ext>
            </a:extLst>
          </p:cNvPr>
          <p:cNvCxnSpPr/>
          <p:nvPr/>
        </p:nvCxnSpPr>
        <p:spPr>
          <a:xfrm flipH="1">
            <a:off x="2123469" y="4784725"/>
            <a:ext cx="2475669" cy="0"/>
          </a:xfrm>
          <a:prstGeom prst="straightConnector1">
            <a:avLst/>
          </a:prstGeom>
          <a:ln>
            <a:tailEnd type="arrow"/>
          </a:ln>
        </p:spPr>
        <p:style>
          <a:lnRef idx="2">
            <a:schemeClr val="accent6"/>
          </a:lnRef>
          <a:fillRef idx="0">
            <a:schemeClr val="accent6"/>
          </a:fillRef>
          <a:effectRef idx="1">
            <a:schemeClr val="accent6"/>
          </a:effectRef>
          <a:fontRef idx="minor">
            <a:schemeClr val="tx1"/>
          </a:fontRef>
        </p:style>
      </p:cxnSp>
      <p:sp>
        <p:nvSpPr>
          <p:cNvPr id="58" name="TextBox 57">
            <a:extLst>
              <a:ext uri="{FF2B5EF4-FFF2-40B4-BE49-F238E27FC236}">
                <a16:creationId xmlns:a16="http://schemas.microsoft.com/office/drawing/2014/main" id="{77FADD57-A575-4184-843C-70571C772FD6}"/>
              </a:ext>
              <a:ext uri="{C183D7F6-B498-43B3-948B-1728B52AA6E4}">
                <adec:decorative xmlns:adec="http://schemas.microsoft.com/office/drawing/2017/decorative" val="1"/>
              </a:ext>
            </a:extLst>
          </p:cNvPr>
          <p:cNvSpPr txBox="1"/>
          <p:nvPr/>
        </p:nvSpPr>
        <p:spPr>
          <a:xfrm>
            <a:off x="2127288" y="3810000"/>
            <a:ext cx="2472462" cy="292388"/>
          </a:xfrm>
          <a:prstGeom prst="rect">
            <a:avLst/>
          </a:prstGeom>
          <a:noFill/>
        </p:spPr>
        <p:txBody>
          <a:bodyPr wrap="square" rtlCol="0">
            <a:spAutoFit/>
          </a:bodyPr>
          <a:lstStyle/>
          <a:p>
            <a:pPr algn="ctr"/>
            <a:r>
              <a:rPr lang="en-US" sz="1300" b="1" dirty="0">
                <a:solidFill>
                  <a:srgbClr val="FF0000"/>
                </a:solidFill>
                <a:latin typeface="Cambria" panose="02040503050406030204" pitchFamily="18" charset="0"/>
              </a:rPr>
              <a:t>4. Sets up Test Sessions</a:t>
            </a:r>
          </a:p>
        </p:txBody>
      </p:sp>
      <p:cxnSp>
        <p:nvCxnSpPr>
          <p:cNvPr id="59" name="Straight Arrow Connector 58">
            <a:extLst>
              <a:ext uri="{FF2B5EF4-FFF2-40B4-BE49-F238E27FC236}">
                <a16:creationId xmlns:a16="http://schemas.microsoft.com/office/drawing/2014/main" id="{A6A30B9F-5E0B-4C78-BFF1-9CCEA5B43FE7}"/>
              </a:ext>
              <a:ext uri="{C183D7F6-B498-43B3-948B-1728B52AA6E4}">
                <adec:decorative xmlns:adec="http://schemas.microsoft.com/office/drawing/2017/decorative" val="1"/>
              </a:ext>
            </a:extLst>
          </p:cNvPr>
          <p:cNvCxnSpPr/>
          <p:nvPr/>
        </p:nvCxnSpPr>
        <p:spPr>
          <a:xfrm>
            <a:off x="2141894" y="3780571"/>
            <a:ext cx="2523189" cy="135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2" name="Title 1">
            <a:extLst>
              <a:ext uri="{FF2B5EF4-FFF2-40B4-BE49-F238E27FC236}">
                <a16:creationId xmlns:a16="http://schemas.microsoft.com/office/drawing/2014/main" id="{8DD20004-5AA1-4E24-9088-FEB17E1FEE55}"/>
              </a:ext>
            </a:extLst>
          </p:cNvPr>
          <p:cNvSpPr>
            <a:spLocks noGrp="1"/>
          </p:cNvSpPr>
          <p:nvPr>
            <p:ph type="ctrTitle"/>
          </p:nvPr>
        </p:nvSpPr>
        <p:spPr>
          <a:xfrm>
            <a:off x="685800" y="-1470025"/>
            <a:ext cx="7772400" cy="1470025"/>
          </a:xfrm>
        </p:spPr>
        <p:txBody>
          <a:bodyPr vert="horz" lIns="91440" tIns="45720" rIns="91440" bIns="45720" rtlCol="0" anchor="b">
            <a:normAutofit/>
          </a:bodyPr>
          <a:lstStyle/>
          <a:p>
            <a:r>
              <a:rPr lang="en-US" dirty="0" err="1"/>
              <a:t>Precode</a:t>
            </a:r>
            <a:r>
              <a:rPr lang="en-US" dirty="0"/>
              <a:t> Keystone Data Flow 2</a:t>
            </a:r>
          </a:p>
        </p:txBody>
      </p:sp>
    </p:spTree>
    <p:extLst>
      <p:ext uri="{BB962C8B-B14F-4D97-AF65-F5344CB8AC3E}">
        <p14:creationId xmlns:p14="http://schemas.microsoft.com/office/powerpoint/2010/main" val="1857975186"/>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em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A4E9D8B9AE294BB8664582FC3229C4" ma:contentTypeVersion="3" ma:contentTypeDescription="Create a new document." ma:contentTypeScope="" ma:versionID="cf1e4c4ca9d7da6aad23c111eea9510d">
  <xsd:schema xmlns:xsd="http://www.w3.org/2001/XMLSchema" xmlns:xs="http://www.w3.org/2001/XMLSchema" xmlns:p="http://schemas.microsoft.com/office/2006/metadata/properties" xmlns:ns1="http://schemas.microsoft.com/sharepoint/v3" xmlns:ns2="a7af8e22-4aad-4637-bdfe-8881feb25ebc" targetNamespace="http://schemas.microsoft.com/office/2006/metadata/properties" ma:root="true" ma:fieldsID="333eeef662f33d827901a6908d0661d8" ns1:_="" ns2:_="">
    <xsd:import namespace="http://schemas.microsoft.com/sharepoint/v3"/>
    <xsd:import namespace="a7af8e22-4aad-4637-bdfe-8881feb25ebc"/>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7af8e22-4aad-4637-bdfe-8881feb25eb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90994995-B5B2-4D3B-8CAB-94D9D5287DDF}"/>
</file>

<file path=customXml/itemProps2.xml><?xml version="1.0" encoding="utf-8"?>
<ds:datastoreItem xmlns:ds="http://schemas.openxmlformats.org/officeDocument/2006/customXml" ds:itemID="{3AEEA596-4C40-4A59-A309-954D422AD5CD}"/>
</file>

<file path=customXml/itemProps3.xml><?xml version="1.0" encoding="utf-8"?>
<ds:datastoreItem xmlns:ds="http://schemas.openxmlformats.org/officeDocument/2006/customXml" ds:itemID="{4A617A8A-92CA-4BE2-9979-6E23CC9AC4A4}"/>
</file>

<file path=docProps/app.xml><?xml version="1.0" encoding="utf-8"?>
<Properties xmlns="http://schemas.openxmlformats.org/officeDocument/2006/extended-properties" xmlns:vt="http://schemas.openxmlformats.org/officeDocument/2006/docPropsVTypes">
  <TotalTime>11431</TotalTime>
  <Words>4796</Words>
  <Application>Microsoft Office PowerPoint</Application>
  <PresentationFormat>On-screen Show (4:3)</PresentationFormat>
  <Paragraphs>479</Paragraphs>
  <Slides>31</Slides>
  <Notes>31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31</vt:i4>
      </vt:variant>
    </vt:vector>
  </HeadingPairs>
  <TitlesOfParts>
    <vt:vector size="39" baseType="lpstr">
      <vt:lpstr>Arial</vt:lpstr>
      <vt:lpstr>Calibri</vt:lpstr>
      <vt:lpstr>Cambria</vt:lpstr>
      <vt:lpstr>Verdana</vt:lpstr>
      <vt:lpstr>Wingdings</vt:lpstr>
      <vt:lpstr>Default Design</vt:lpstr>
      <vt:lpstr>Theme2</vt:lpstr>
      <vt:lpstr>Custom Design</vt:lpstr>
      <vt:lpstr>Precodes for the Keystone Exams </vt:lpstr>
      <vt:lpstr>Agenda </vt:lpstr>
      <vt:lpstr>Who Submits Data to PIMS?</vt:lpstr>
      <vt:lpstr>Keystone Exams- Precodes </vt:lpstr>
      <vt:lpstr>Timeline</vt:lpstr>
      <vt:lpstr>Data Flow</vt:lpstr>
      <vt:lpstr>Precode Keystone Data Flow</vt:lpstr>
      <vt:lpstr>Precode Keystone Data Flow 1</vt:lpstr>
      <vt:lpstr>Precode Keystone Data Flow 2</vt:lpstr>
      <vt:lpstr>Agenda </vt:lpstr>
      <vt:lpstr>Collection Window 6 – Open All Year Guidelines</vt:lpstr>
      <vt:lpstr>Internal Snapshot Overview</vt:lpstr>
      <vt:lpstr>After the Internal Snapshot</vt:lpstr>
      <vt:lpstr>Internal Snapshot Details</vt:lpstr>
      <vt:lpstr>School Enrollment</vt:lpstr>
      <vt:lpstr>The Matching Criteria</vt:lpstr>
      <vt:lpstr>Special Characters</vt:lpstr>
      <vt:lpstr>Keystone Assessment codes</vt:lpstr>
      <vt:lpstr>Student Demographics</vt:lpstr>
      <vt:lpstr>School LEA and State Entry Dates</vt:lpstr>
      <vt:lpstr>District and Location Codes of Residence</vt:lpstr>
      <vt:lpstr>IU Classroom in other LEA</vt:lpstr>
      <vt:lpstr>Agenda </vt:lpstr>
      <vt:lpstr>Deduplication rules 1</vt:lpstr>
      <vt:lpstr>Deduplication rules 2</vt:lpstr>
      <vt:lpstr>Agenda </vt:lpstr>
      <vt:lpstr>Cognos Presnapshot Reports</vt:lpstr>
      <vt:lpstr>Cognos Snapshot Reports</vt:lpstr>
      <vt:lpstr>Resources</vt:lpstr>
      <vt:lpstr>Contact Information</vt:lpstr>
      <vt:lpstr>For more information</vt:lpstr>
    </vt:vector>
  </TitlesOfParts>
  <Company>Office of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Keystone Exam Precodes</dc:title>
  <dc:creator>aforsman</dc:creator>
  <cp:lastModifiedBy>McCann, Ashley</cp:lastModifiedBy>
  <cp:revision>392</cp:revision>
  <cp:lastPrinted>2016-09-13T14:59:14Z</cp:lastPrinted>
  <dcterms:created xsi:type="dcterms:W3CDTF">2011-11-29T20:35:02Z</dcterms:created>
  <dcterms:modified xsi:type="dcterms:W3CDTF">2019-09-25T15:04:54Z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0x01010063A4E9D8B9AE294BB8664582FC3229C4</vt:lpwstr>
  </property>
  <property fmtid="{D5CDD505-2E9C-101B-9397-08002B2CF9AE}" pid="3" name="MigrationSourceURL">
    <vt:lpwstr/>
  </property>
  <property fmtid="{D5CDD505-2E9C-101B-9397-08002B2CF9AE}" pid="4" name="Order">
    <vt:r8>1247200</vt:r8>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y fmtid="{D5CDD505-2E9C-101B-9397-08002B2CF9AE}" pid="10" name="_SourceUrl">
    <vt:lpwstr/>
  </property>
  <property fmtid="{D5CDD505-2E9C-101B-9397-08002B2CF9AE}" pid="11" name="_SharedFileIndex">
    <vt:lpwstr/>
  </property>
</Properties>
</file>