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1"/>
  </p:notesMasterIdLst>
  <p:sldIdLst>
    <p:sldId id="260" r:id="rId5"/>
    <p:sldId id="523" r:id="rId6"/>
    <p:sldId id="387" r:id="rId7"/>
    <p:sldId id="388" r:id="rId8"/>
    <p:sldId id="389" r:id="rId9"/>
    <p:sldId id="390" r:id="rId10"/>
    <p:sldId id="391" r:id="rId11"/>
    <p:sldId id="392" r:id="rId12"/>
    <p:sldId id="393" r:id="rId13"/>
    <p:sldId id="394" r:id="rId14"/>
    <p:sldId id="395" r:id="rId15"/>
    <p:sldId id="396" r:id="rId16"/>
    <p:sldId id="398" r:id="rId17"/>
    <p:sldId id="399" r:id="rId18"/>
    <p:sldId id="531" r:id="rId19"/>
    <p:sldId id="524" r:id="rId20"/>
    <p:sldId id="530" r:id="rId21"/>
    <p:sldId id="458" r:id="rId22"/>
    <p:sldId id="461" r:id="rId23"/>
    <p:sldId id="365" r:id="rId24"/>
    <p:sldId id="460" r:id="rId25"/>
    <p:sldId id="462" r:id="rId26"/>
    <p:sldId id="463" r:id="rId27"/>
    <p:sldId id="464" r:id="rId28"/>
    <p:sldId id="459" r:id="rId29"/>
    <p:sldId id="465" r:id="rId30"/>
    <p:sldId id="466" r:id="rId31"/>
    <p:sldId id="467" r:id="rId32"/>
    <p:sldId id="468" r:id="rId33"/>
    <p:sldId id="469" r:id="rId34"/>
    <p:sldId id="470" r:id="rId35"/>
    <p:sldId id="471" r:id="rId36"/>
    <p:sldId id="472" r:id="rId37"/>
    <p:sldId id="473" r:id="rId38"/>
    <p:sldId id="474" r:id="rId39"/>
    <p:sldId id="477" r:id="rId40"/>
    <p:sldId id="478" r:id="rId41"/>
    <p:sldId id="479" r:id="rId42"/>
    <p:sldId id="480" r:id="rId43"/>
    <p:sldId id="481" r:id="rId44"/>
    <p:sldId id="482" r:id="rId45"/>
    <p:sldId id="483" r:id="rId46"/>
    <p:sldId id="484" r:id="rId47"/>
    <p:sldId id="314" r:id="rId48"/>
    <p:sldId id="263" r:id="rId49"/>
    <p:sldId id="291" r:id="rId50"/>
    <p:sldId id="292" r:id="rId51"/>
    <p:sldId id="293" r:id="rId52"/>
    <p:sldId id="362" r:id="rId53"/>
    <p:sldId id="488" r:id="rId54"/>
    <p:sldId id="489" r:id="rId55"/>
    <p:sldId id="490" r:id="rId56"/>
    <p:sldId id="491" r:id="rId57"/>
    <p:sldId id="492" r:id="rId58"/>
    <p:sldId id="493" r:id="rId59"/>
    <p:sldId id="494" r:id="rId60"/>
    <p:sldId id="495" r:id="rId61"/>
    <p:sldId id="496" r:id="rId62"/>
    <p:sldId id="497" r:id="rId63"/>
    <p:sldId id="498" r:id="rId64"/>
    <p:sldId id="499" r:id="rId65"/>
    <p:sldId id="359" r:id="rId66"/>
    <p:sldId id="501" r:id="rId67"/>
    <p:sldId id="502" r:id="rId68"/>
    <p:sldId id="503" r:id="rId69"/>
    <p:sldId id="504" r:id="rId70"/>
    <p:sldId id="321" r:id="rId71"/>
    <p:sldId id="366" r:id="rId72"/>
    <p:sldId id="528" r:id="rId73"/>
    <p:sldId id="529" r:id="rId74"/>
    <p:sldId id="512" r:id="rId75"/>
    <p:sldId id="516" r:id="rId76"/>
    <p:sldId id="517" r:id="rId77"/>
    <p:sldId id="518" r:id="rId78"/>
    <p:sldId id="519" r:id="rId79"/>
    <p:sldId id="383" r:id="rId8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551" autoAdjust="0"/>
  </p:normalViewPr>
  <p:slideViewPr>
    <p:cSldViewPr snapToGrid="0">
      <p:cViewPr varScale="1">
        <p:scale>
          <a:sx n="64" d="100"/>
          <a:sy n="64" d="100"/>
        </p:scale>
        <p:origin x="1378"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theme" Target="theme/theme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presProps" Target="presProps.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notesMaster" Target="notesMasters/notesMaster1.xml"/><Relationship Id="rId86"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ementi, Megan" userId="bc9dd4d2-e409-4256-a45f-ebc164e18070" providerId="ADAL" clId="{DE302756-CD1F-44BD-8BCC-9962A388EE6A}"/>
    <pc:docChg chg="custSel modSld">
      <pc:chgData name="Clementi, Megan" userId="bc9dd4d2-e409-4256-a45f-ebc164e18070" providerId="ADAL" clId="{DE302756-CD1F-44BD-8BCC-9962A388EE6A}" dt="2025-11-24T15:18:34.429" v="79" actId="20577"/>
      <pc:docMkLst>
        <pc:docMk/>
      </pc:docMkLst>
      <pc:sldChg chg="modSp mod">
        <pc:chgData name="Clementi, Megan" userId="bc9dd4d2-e409-4256-a45f-ebc164e18070" providerId="ADAL" clId="{DE302756-CD1F-44BD-8BCC-9962A388EE6A}" dt="2025-11-24T13:50:21.048" v="67" actId="6549"/>
        <pc:sldMkLst>
          <pc:docMk/>
          <pc:sldMk cId="4251150216" sldId="472"/>
        </pc:sldMkLst>
        <pc:spChg chg="mod">
          <ac:chgData name="Clementi, Megan" userId="bc9dd4d2-e409-4256-a45f-ebc164e18070" providerId="ADAL" clId="{DE302756-CD1F-44BD-8BCC-9962A388EE6A}" dt="2025-11-24T13:50:21.048" v="67" actId="6549"/>
          <ac:spMkLst>
            <pc:docMk/>
            <pc:sldMk cId="4251150216" sldId="472"/>
            <ac:spMk id="3" creationId="{BAD53F69-8622-7B81-0237-0D0410F43860}"/>
          </ac:spMkLst>
        </pc:spChg>
      </pc:sldChg>
      <pc:sldChg chg="modSp mod">
        <pc:chgData name="Clementi, Megan" userId="bc9dd4d2-e409-4256-a45f-ebc164e18070" providerId="ADAL" clId="{DE302756-CD1F-44BD-8BCC-9962A388EE6A}" dt="2025-11-24T15:18:34.429" v="79" actId="20577"/>
        <pc:sldMkLst>
          <pc:docMk/>
          <pc:sldMk cId="2126850445" sldId="484"/>
        </pc:sldMkLst>
        <pc:spChg chg="mod">
          <ac:chgData name="Clementi, Megan" userId="bc9dd4d2-e409-4256-a45f-ebc164e18070" providerId="ADAL" clId="{DE302756-CD1F-44BD-8BCC-9962A388EE6A}" dt="2025-11-24T15:18:34.429" v="79" actId="20577"/>
          <ac:spMkLst>
            <pc:docMk/>
            <pc:sldMk cId="2126850445" sldId="484"/>
            <ac:spMk id="3" creationId="{BAD53F69-8622-7B81-0237-0D0410F43860}"/>
          </ac:spMkLst>
        </pc:spChg>
      </pc:sldChg>
      <pc:sldChg chg="addSp delSp modSp mod">
        <pc:chgData name="Clementi, Megan" userId="bc9dd4d2-e409-4256-a45f-ebc164e18070" providerId="ADAL" clId="{DE302756-CD1F-44BD-8BCC-9962A388EE6A}" dt="2025-11-14T22:24:28.984" v="22" actId="20577"/>
        <pc:sldMkLst>
          <pc:docMk/>
          <pc:sldMk cId="479428615" sldId="489"/>
        </pc:sldMkLst>
        <pc:spChg chg="add mod">
          <ac:chgData name="Clementi, Megan" userId="bc9dd4d2-e409-4256-a45f-ebc164e18070" providerId="ADAL" clId="{DE302756-CD1F-44BD-8BCC-9962A388EE6A}" dt="2025-11-14T22:24:28.984" v="22" actId="20577"/>
          <ac:spMkLst>
            <pc:docMk/>
            <pc:sldMk cId="479428615" sldId="489"/>
            <ac:spMk id="6" creationId="{F452E419-4193-1D79-F9A0-EFDE14EF00AB}"/>
          </ac:spMkLst>
        </pc:spChg>
      </pc:sldChg>
      <pc:sldChg chg="modSp mod">
        <pc:chgData name="Clementi, Megan" userId="bc9dd4d2-e409-4256-a45f-ebc164e18070" providerId="ADAL" clId="{DE302756-CD1F-44BD-8BCC-9962A388EE6A}" dt="2025-11-14T22:23:55.977" v="17" actId="20577"/>
        <pc:sldMkLst>
          <pc:docMk/>
          <pc:sldMk cId="1933183019" sldId="491"/>
        </pc:sldMkLst>
        <pc:spChg chg="mod">
          <ac:chgData name="Clementi, Megan" userId="bc9dd4d2-e409-4256-a45f-ebc164e18070" providerId="ADAL" clId="{DE302756-CD1F-44BD-8BCC-9962A388EE6A}" dt="2025-11-14T22:23:55.977" v="17" actId="20577"/>
          <ac:spMkLst>
            <pc:docMk/>
            <pc:sldMk cId="1933183019" sldId="491"/>
            <ac:spMk id="2" creationId="{A4AF146A-53F4-1FBA-C3CB-8D58606E13B0}"/>
          </ac:spMkLst>
        </pc:spChg>
      </pc:sldChg>
      <pc:sldChg chg="modSp mod">
        <pc:chgData name="Clementi, Megan" userId="bc9dd4d2-e409-4256-a45f-ebc164e18070" providerId="ADAL" clId="{DE302756-CD1F-44BD-8BCC-9962A388EE6A}" dt="2025-11-14T22:24:59.863" v="63" actId="6549"/>
        <pc:sldMkLst>
          <pc:docMk/>
          <pc:sldMk cId="3610161166" sldId="493"/>
        </pc:sldMkLst>
        <pc:spChg chg="mod">
          <ac:chgData name="Clementi, Megan" userId="bc9dd4d2-e409-4256-a45f-ebc164e18070" providerId="ADAL" clId="{DE302756-CD1F-44BD-8BCC-9962A388EE6A}" dt="2025-11-14T22:24:59.863" v="63" actId="6549"/>
          <ac:spMkLst>
            <pc:docMk/>
            <pc:sldMk cId="3610161166" sldId="493"/>
            <ac:spMk id="2" creationId="{DFED61B7-DEA2-EAC5-A78C-A366505DC402}"/>
          </ac:spMkLst>
        </pc:spChg>
      </pc:sldChg>
      <pc:sldChg chg="modSp mod">
        <pc:chgData name="Clementi, Megan" userId="bc9dd4d2-e409-4256-a45f-ebc164e18070" providerId="ADAL" clId="{DE302756-CD1F-44BD-8BCC-9962A388EE6A}" dt="2025-11-24T13:50:57.327" v="69" actId="20577"/>
        <pc:sldMkLst>
          <pc:docMk/>
          <pc:sldMk cId="675387358" sldId="503"/>
        </pc:sldMkLst>
        <pc:spChg chg="mod">
          <ac:chgData name="Clementi, Megan" userId="bc9dd4d2-e409-4256-a45f-ebc164e18070" providerId="ADAL" clId="{DE302756-CD1F-44BD-8BCC-9962A388EE6A}" dt="2025-11-24T13:50:57.327" v="69" actId="20577"/>
          <ac:spMkLst>
            <pc:docMk/>
            <pc:sldMk cId="675387358" sldId="503"/>
            <ac:spMk id="3" creationId="{BAD53F69-8622-7B81-0237-0D0410F43860}"/>
          </ac:spMkLst>
        </pc:spChg>
      </pc:sldChg>
      <pc:sldChg chg="modSp mod">
        <pc:chgData name="Clementi, Megan" userId="bc9dd4d2-e409-4256-a45f-ebc164e18070" providerId="ADAL" clId="{DE302756-CD1F-44BD-8BCC-9962A388EE6A}" dt="2025-11-24T15:18:13.575" v="74" actId="20577"/>
        <pc:sldMkLst>
          <pc:docMk/>
          <pc:sldMk cId="4139950142" sldId="523"/>
        </pc:sldMkLst>
        <pc:spChg chg="mod">
          <ac:chgData name="Clementi, Megan" userId="bc9dd4d2-e409-4256-a45f-ebc164e18070" providerId="ADAL" clId="{DE302756-CD1F-44BD-8BCC-9962A388EE6A}" dt="2025-11-24T15:18:13.575" v="74" actId="20577"/>
          <ac:spMkLst>
            <pc:docMk/>
            <pc:sldMk cId="4139950142" sldId="523"/>
            <ac:spMk id="3" creationId="{99D90213-6B9F-C53B-5451-60609C213D8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11/24/2025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800" dirty="0">
                <a:latin typeface="Segoe UI" panose="020B0502040204020203" pitchFamily="34" charset="0"/>
              </a:rPr>
              <a:t>How to use this PowerPoint document:  Add school-specific information in the blue highlighted areas. </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a:p>
        </p:txBody>
      </p:sp>
    </p:spTree>
    <p:extLst>
      <p:ext uri="{BB962C8B-B14F-4D97-AF65-F5344CB8AC3E}">
        <p14:creationId xmlns:p14="http://schemas.microsoft.com/office/powerpoint/2010/main" val="1040502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9BE0F-4DE0-8DF9-E672-383E213033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7E240D-6A89-F5A2-8A63-25F37B52AF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A604DB-CF90-0EB5-887A-E9CFB72A2D85}"/>
              </a:ext>
            </a:extLst>
          </p:cNvPr>
          <p:cNvSpPr>
            <a:spLocks noGrp="1"/>
          </p:cNvSpPr>
          <p:nvPr>
            <p:ph type="body" idx="1"/>
          </p:nvPr>
        </p:nvSpPr>
        <p:spPr/>
        <p:txBody>
          <a:bodyPr/>
          <a:lstStyle/>
          <a:p>
            <a:pPr defTabSz="931774">
              <a:defRPr/>
            </a:pPr>
            <a:r>
              <a:rPr lang="en-US" dirty="0">
                <a:solidFill>
                  <a:srgbClr val="FF0000"/>
                </a:solidFill>
                <a:highlight>
                  <a:srgbClr val="FFFF00"/>
                </a:highlight>
              </a:rPr>
              <a:t>You can add slides for this topic as needed.</a:t>
            </a:r>
          </a:p>
          <a:p>
            <a:pPr defTabSz="931774">
              <a:defRPr/>
            </a:pPr>
            <a:endParaRPr lang="en-US" dirty="0">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20A0A4C3-9DB1-EB84-D63A-9576A13DE532}"/>
              </a:ext>
            </a:extLst>
          </p:cNvPr>
          <p:cNvSpPr>
            <a:spLocks noGrp="1"/>
          </p:cNvSpPr>
          <p:nvPr>
            <p:ph type="sldNum" sz="quarter" idx="5"/>
          </p:nvPr>
        </p:nvSpPr>
        <p:spPr/>
        <p:txBody>
          <a:bodyPr/>
          <a:lstStyle/>
          <a:p>
            <a:fld id="{5B012C48-CBE3-4456-858D-2A38C9D9ED43}" type="slidenum">
              <a:rPr lang="en-US" smtClean="0"/>
              <a:t>24</a:t>
            </a:fld>
            <a:endParaRPr lang="en-US"/>
          </a:p>
        </p:txBody>
      </p:sp>
    </p:spTree>
    <p:extLst>
      <p:ext uri="{BB962C8B-B14F-4D97-AF65-F5344CB8AC3E}">
        <p14:creationId xmlns:p14="http://schemas.microsoft.com/office/powerpoint/2010/main" val="2709369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solidFill>
                  <a:srgbClr val="FF0000"/>
                </a:solidFill>
                <a:highlight>
                  <a:srgbClr val="FFFF00"/>
                </a:highlight>
              </a:rPr>
              <a:t>You can add slides for this topic as needed.</a:t>
            </a:r>
          </a:p>
          <a:p>
            <a:pPr defTabSz="931774">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26</a:t>
            </a:fld>
            <a:endParaRPr lang="en-US"/>
          </a:p>
        </p:txBody>
      </p:sp>
    </p:spTree>
    <p:extLst>
      <p:ext uri="{BB962C8B-B14F-4D97-AF65-F5344CB8AC3E}">
        <p14:creationId xmlns:p14="http://schemas.microsoft.com/office/powerpoint/2010/main" val="1984144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defTabSz="931774">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27</a:t>
            </a:fld>
            <a:endParaRPr lang="en-US"/>
          </a:p>
        </p:txBody>
      </p:sp>
    </p:spTree>
    <p:extLst>
      <p:ext uri="{BB962C8B-B14F-4D97-AF65-F5344CB8AC3E}">
        <p14:creationId xmlns:p14="http://schemas.microsoft.com/office/powerpoint/2010/main" val="2525170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solidFill>
                  <a:srgbClr val="FF0000"/>
                </a:solidFill>
                <a:highlight>
                  <a:srgbClr val="FFFF00"/>
                </a:highlight>
              </a:rPr>
              <a:t>You can add slides for this topic as needed.</a:t>
            </a:r>
          </a:p>
          <a:p>
            <a:pPr defTabSz="931774">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29</a:t>
            </a:fld>
            <a:endParaRPr lang="en-US"/>
          </a:p>
        </p:txBody>
      </p:sp>
    </p:spTree>
    <p:extLst>
      <p:ext uri="{BB962C8B-B14F-4D97-AF65-F5344CB8AC3E}">
        <p14:creationId xmlns:p14="http://schemas.microsoft.com/office/powerpoint/2010/main" val="36510862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highlight>
                  <a:srgbClr val="FFFF00"/>
                </a:highlight>
              </a:rPr>
              <a:t>For the Keystone Exams administration, this information is found on Page 12 of the Paper/Pencil DFA for Algebra I, Biology and Literature.</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34</a:t>
            </a:fld>
            <a:endParaRPr lang="en-US"/>
          </a:p>
        </p:txBody>
      </p:sp>
    </p:spTree>
    <p:extLst>
      <p:ext uri="{BB962C8B-B14F-4D97-AF65-F5344CB8AC3E}">
        <p14:creationId xmlns:p14="http://schemas.microsoft.com/office/powerpoint/2010/main" val="28012434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35</a:t>
            </a:fld>
            <a:endParaRPr lang="en-US"/>
          </a:p>
        </p:txBody>
      </p:sp>
    </p:spTree>
    <p:extLst>
      <p:ext uri="{BB962C8B-B14F-4D97-AF65-F5344CB8AC3E}">
        <p14:creationId xmlns:p14="http://schemas.microsoft.com/office/powerpoint/2010/main" val="3945350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37</a:t>
            </a:fld>
            <a:endParaRPr lang="en-US" dirty="0"/>
          </a:p>
        </p:txBody>
      </p:sp>
    </p:spTree>
    <p:extLst>
      <p:ext uri="{BB962C8B-B14F-4D97-AF65-F5344CB8AC3E}">
        <p14:creationId xmlns:p14="http://schemas.microsoft.com/office/powerpoint/2010/main" val="3766657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B374-0D47-EBD1-C6D2-F6BEA698C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A80E7-4A00-CFFC-6859-54552EC16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35532-D514-2EF6-7E08-3D5284138272}"/>
              </a:ext>
            </a:extLst>
          </p:cNvPr>
          <p:cNvSpPr>
            <a:spLocks noGrp="1"/>
          </p:cNvSpPr>
          <p:nvPr>
            <p:ph type="body" idx="1"/>
          </p:nvPr>
        </p:nvSpPr>
        <p:spPr/>
        <p:txBody>
          <a:bodyPr/>
          <a:lstStyle/>
          <a:p>
            <a:r>
              <a:rPr lang="en-US" dirty="0"/>
              <a:t>Email the name(s) of anyone who refuses to sign the Test Security Certificate to PDE </a:t>
            </a:r>
            <a:r>
              <a:rPr lang="en-US"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a:extLst>
              <a:ext uri="{FF2B5EF4-FFF2-40B4-BE49-F238E27FC236}">
                <a16:creationId xmlns:a16="http://schemas.microsoft.com/office/drawing/2014/main" id="{DC1EB2F1-06A8-D5D9-946B-C9C3FE0A90F7}"/>
              </a:ext>
            </a:extLst>
          </p:cNvPr>
          <p:cNvSpPr>
            <a:spLocks noGrp="1"/>
          </p:cNvSpPr>
          <p:nvPr>
            <p:ph type="sldNum" sz="quarter" idx="5"/>
          </p:nvPr>
        </p:nvSpPr>
        <p:spPr/>
        <p:txBody>
          <a:bodyPr/>
          <a:lstStyle/>
          <a:p>
            <a:fld id="{5B012C48-CBE3-4456-858D-2A38C9D9ED43}" type="slidenum">
              <a:rPr lang="en-US" smtClean="0"/>
              <a:t>38</a:t>
            </a:fld>
            <a:endParaRPr lang="en-US"/>
          </a:p>
        </p:txBody>
      </p:sp>
    </p:spTree>
    <p:extLst>
      <p:ext uri="{BB962C8B-B14F-4D97-AF65-F5344CB8AC3E}">
        <p14:creationId xmlns:p14="http://schemas.microsoft.com/office/powerpoint/2010/main" val="37976576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Email the name(s) of anyone who refuses to sign the Test Security Certificate to PDE </a:t>
            </a:r>
            <a:r>
              <a:rPr lang="en-US"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39</a:t>
            </a:fld>
            <a:endParaRPr lang="en-US"/>
          </a:p>
        </p:txBody>
      </p:sp>
    </p:spTree>
    <p:extLst>
      <p:ext uri="{BB962C8B-B14F-4D97-AF65-F5344CB8AC3E}">
        <p14:creationId xmlns:p14="http://schemas.microsoft.com/office/powerpoint/2010/main" val="3185436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located in the HAC Appendix </a:t>
            </a:r>
          </a:p>
        </p:txBody>
      </p:sp>
      <p:sp>
        <p:nvSpPr>
          <p:cNvPr id="4" name="Slide Number Placeholder 3"/>
          <p:cNvSpPr>
            <a:spLocks noGrp="1"/>
          </p:cNvSpPr>
          <p:nvPr>
            <p:ph type="sldNum" sz="quarter" idx="5"/>
          </p:nvPr>
        </p:nvSpPr>
        <p:spPr/>
        <p:txBody>
          <a:bodyPr/>
          <a:lstStyle/>
          <a:p>
            <a:fld id="{5B012C48-CBE3-4456-858D-2A38C9D9ED43}" type="slidenum">
              <a:rPr lang="en-US" smtClean="0"/>
              <a:t>43</a:t>
            </a:fld>
            <a:endParaRPr lang="en-US"/>
          </a:p>
        </p:txBody>
      </p:sp>
    </p:spTree>
    <p:extLst>
      <p:ext uri="{BB962C8B-B14F-4D97-AF65-F5344CB8AC3E}">
        <p14:creationId xmlns:p14="http://schemas.microsoft.com/office/powerpoint/2010/main" val="1616461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Information in PIMS can be corrected and updated until the DRC </a:t>
            </a:r>
            <a:r>
              <a:rPr lang="en-US" dirty="0" err="1"/>
              <a:t>precode</a:t>
            </a:r>
            <a:r>
              <a:rPr lang="en-US" dirty="0"/>
              <a:t> label window closes. </a:t>
            </a:r>
          </a:p>
        </p:txBody>
      </p:sp>
      <p:sp>
        <p:nvSpPr>
          <p:cNvPr id="4" name="Slide Number Placeholder 3"/>
          <p:cNvSpPr>
            <a:spLocks noGrp="1"/>
          </p:cNvSpPr>
          <p:nvPr>
            <p:ph type="sldNum" sz="quarter" idx="5"/>
          </p:nvPr>
        </p:nvSpPr>
        <p:spPr/>
        <p:txBody>
          <a:bodyPr/>
          <a:lstStyle/>
          <a:p>
            <a:fld id="{5B012C48-CBE3-4456-858D-2A38C9D9ED43}" type="slidenum">
              <a:rPr lang="en-US" smtClean="0"/>
              <a:t>45</a:t>
            </a:fld>
            <a:endParaRPr lang="en-US"/>
          </a:p>
        </p:txBody>
      </p:sp>
    </p:spTree>
    <p:extLst>
      <p:ext uri="{BB962C8B-B14F-4D97-AF65-F5344CB8AC3E}">
        <p14:creationId xmlns:p14="http://schemas.microsoft.com/office/powerpoint/2010/main" val="30317891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 information is found on Page 12 for the Paper/Pencil DFA. </a:t>
            </a:r>
          </a:p>
        </p:txBody>
      </p:sp>
      <p:sp>
        <p:nvSpPr>
          <p:cNvPr id="4" name="Slide Number Placeholder 3"/>
          <p:cNvSpPr>
            <a:spLocks noGrp="1"/>
          </p:cNvSpPr>
          <p:nvPr>
            <p:ph type="sldNum" sz="quarter" idx="5"/>
          </p:nvPr>
        </p:nvSpPr>
        <p:spPr/>
        <p:txBody>
          <a:bodyPr/>
          <a:lstStyle/>
          <a:p>
            <a:fld id="{5B012C48-CBE3-4456-858D-2A38C9D9ED43}" type="slidenum">
              <a:rPr lang="en-US" smtClean="0"/>
              <a:t>49</a:t>
            </a:fld>
            <a:endParaRPr lang="en-US"/>
          </a:p>
        </p:txBody>
      </p:sp>
    </p:spTree>
    <p:extLst>
      <p:ext uri="{BB962C8B-B14F-4D97-AF65-F5344CB8AC3E}">
        <p14:creationId xmlns:p14="http://schemas.microsoft.com/office/powerpoint/2010/main" val="32995963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PSSA, Directions for Administration booklets vary by grade level, subject and mode of administration (paper or online).  Directions for Administration for Keystone Exams vary by mode of administration only.  All content areas are located in the same booklet. </a:t>
            </a:r>
          </a:p>
        </p:txBody>
      </p:sp>
      <p:sp>
        <p:nvSpPr>
          <p:cNvPr id="4" name="Slide Number Placeholder 3"/>
          <p:cNvSpPr>
            <a:spLocks noGrp="1"/>
          </p:cNvSpPr>
          <p:nvPr>
            <p:ph type="sldNum" sz="quarter" idx="5"/>
          </p:nvPr>
        </p:nvSpPr>
        <p:spPr/>
        <p:txBody>
          <a:bodyPr/>
          <a:lstStyle/>
          <a:p>
            <a:fld id="{5B012C48-CBE3-4456-858D-2A38C9D9ED43}" type="slidenum">
              <a:rPr lang="en-US" smtClean="0"/>
              <a:t>51</a:t>
            </a:fld>
            <a:endParaRPr lang="en-US" dirty="0"/>
          </a:p>
        </p:txBody>
      </p:sp>
    </p:spTree>
    <p:extLst>
      <p:ext uri="{BB962C8B-B14F-4D97-AF65-F5344CB8AC3E}">
        <p14:creationId xmlns:p14="http://schemas.microsoft.com/office/powerpoint/2010/main" val="13460459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54FD0-8494-0115-C2B8-972E8D57B4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3261BB-74FE-DED4-5EA7-D4D785436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603826-58D6-EBFA-F65B-C17918691A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50F94-6D36-30E5-635A-2476764BB045}"/>
              </a:ext>
            </a:extLst>
          </p:cNvPr>
          <p:cNvSpPr>
            <a:spLocks noGrp="1"/>
          </p:cNvSpPr>
          <p:nvPr>
            <p:ph type="sldNum" sz="quarter" idx="5"/>
          </p:nvPr>
        </p:nvSpPr>
        <p:spPr/>
        <p:txBody>
          <a:bodyPr/>
          <a:lstStyle/>
          <a:p>
            <a:fld id="{5B012C48-CBE3-4456-858D-2A38C9D9ED43}" type="slidenum">
              <a:rPr lang="en-US" smtClean="0"/>
              <a:t>53</a:t>
            </a:fld>
            <a:endParaRPr lang="en-US"/>
          </a:p>
        </p:txBody>
      </p:sp>
    </p:spTree>
    <p:extLst>
      <p:ext uri="{BB962C8B-B14F-4D97-AF65-F5344CB8AC3E}">
        <p14:creationId xmlns:p14="http://schemas.microsoft.com/office/powerpoint/2010/main" val="11012787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55</a:t>
            </a:fld>
            <a:endParaRPr lang="en-US"/>
          </a:p>
        </p:txBody>
      </p:sp>
    </p:spTree>
    <p:extLst>
      <p:ext uri="{BB962C8B-B14F-4D97-AF65-F5344CB8AC3E}">
        <p14:creationId xmlns:p14="http://schemas.microsoft.com/office/powerpoint/2010/main" val="35270309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 or Proctors should review the Code of Conduct with all students prior to test administration. </a:t>
            </a:r>
          </a:p>
        </p:txBody>
      </p:sp>
      <p:sp>
        <p:nvSpPr>
          <p:cNvPr id="4" name="Slide Number Placeholder 3"/>
          <p:cNvSpPr>
            <a:spLocks noGrp="1"/>
          </p:cNvSpPr>
          <p:nvPr>
            <p:ph type="sldNum" sz="quarter" idx="5"/>
          </p:nvPr>
        </p:nvSpPr>
        <p:spPr/>
        <p:txBody>
          <a:bodyPr/>
          <a:lstStyle/>
          <a:p>
            <a:fld id="{5B012C48-CBE3-4456-858D-2A38C9D9ED43}" type="slidenum">
              <a:rPr lang="en-US" smtClean="0"/>
              <a:t>57</a:t>
            </a:fld>
            <a:endParaRPr lang="en-US"/>
          </a:p>
        </p:txBody>
      </p:sp>
    </p:spTree>
    <p:extLst>
      <p:ext uri="{BB962C8B-B14F-4D97-AF65-F5344CB8AC3E}">
        <p14:creationId xmlns:p14="http://schemas.microsoft.com/office/powerpoint/2010/main" val="4139675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students must take the Algebra I, Biology and Literature Keystone Exams by spring of grade 11.  </a:t>
            </a:r>
          </a:p>
        </p:txBody>
      </p:sp>
      <p:sp>
        <p:nvSpPr>
          <p:cNvPr id="4" name="Slide Number Placeholder 3"/>
          <p:cNvSpPr>
            <a:spLocks noGrp="1"/>
          </p:cNvSpPr>
          <p:nvPr>
            <p:ph type="sldNum" sz="quarter" idx="5"/>
          </p:nvPr>
        </p:nvSpPr>
        <p:spPr/>
        <p:txBody>
          <a:bodyPr/>
          <a:lstStyle/>
          <a:p>
            <a:fld id="{5B012C48-CBE3-4456-858D-2A38C9D9ED43}" type="slidenum">
              <a:rPr lang="en-US" smtClean="0"/>
              <a:t>58</a:t>
            </a:fld>
            <a:endParaRPr lang="en-US"/>
          </a:p>
        </p:txBody>
      </p:sp>
    </p:spTree>
    <p:extLst>
      <p:ext uri="{BB962C8B-B14F-4D97-AF65-F5344CB8AC3E}">
        <p14:creationId xmlns:p14="http://schemas.microsoft.com/office/powerpoint/2010/main" val="743680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59</a:t>
            </a:fld>
            <a:endParaRPr lang="en-US"/>
          </a:p>
        </p:txBody>
      </p:sp>
    </p:spTree>
    <p:extLst>
      <p:ext uri="{BB962C8B-B14F-4D97-AF65-F5344CB8AC3E}">
        <p14:creationId xmlns:p14="http://schemas.microsoft.com/office/powerpoint/2010/main" val="1835803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61</a:t>
            </a:fld>
            <a:endParaRPr lang="en-US"/>
          </a:p>
        </p:txBody>
      </p:sp>
    </p:spTree>
    <p:extLst>
      <p:ext uri="{BB962C8B-B14F-4D97-AF65-F5344CB8AC3E}">
        <p14:creationId xmlns:p14="http://schemas.microsoft.com/office/powerpoint/2010/main" val="20544486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62</a:t>
            </a:fld>
            <a:endParaRPr lang="en-US"/>
          </a:p>
        </p:txBody>
      </p:sp>
    </p:spTree>
    <p:extLst>
      <p:ext uri="{BB962C8B-B14F-4D97-AF65-F5344CB8AC3E}">
        <p14:creationId xmlns:p14="http://schemas.microsoft.com/office/powerpoint/2010/main" val="4161275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Receive dates from DAC; consult the PDE website for state administration dates for Keystone Exams.</a:t>
            </a:r>
          </a:p>
        </p:txBody>
      </p:sp>
      <p:sp>
        <p:nvSpPr>
          <p:cNvPr id="4" name="Slide Number Placeholder 3"/>
          <p:cNvSpPr>
            <a:spLocks noGrp="1"/>
          </p:cNvSpPr>
          <p:nvPr>
            <p:ph type="sldNum" sz="quarter" idx="5"/>
          </p:nvPr>
        </p:nvSpPr>
        <p:spPr/>
        <p:txBody>
          <a:bodyPr/>
          <a:lstStyle/>
          <a:p>
            <a:fld id="{5B012C48-CBE3-4456-858D-2A38C9D9ED43}" type="slidenum">
              <a:rPr lang="en-US" smtClean="0"/>
              <a:t>13</a:t>
            </a:fld>
            <a:endParaRPr lang="en-US"/>
          </a:p>
        </p:txBody>
      </p:sp>
    </p:spTree>
    <p:extLst>
      <p:ext uri="{BB962C8B-B14F-4D97-AF65-F5344CB8AC3E}">
        <p14:creationId xmlns:p14="http://schemas.microsoft.com/office/powerpoint/2010/main" val="27231985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64</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65</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71EF-5A1C-E6B1-4BBE-FF05B74BE8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0206F-8BEF-14F1-0558-EEA61A877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539BD-4607-E336-F9E0-920CEE123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411E23-D52F-40D4-B382-1E2609FE8C33}"/>
              </a:ext>
            </a:extLst>
          </p:cNvPr>
          <p:cNvSpPr>
            <a:spLocks noGrp="1"/>
          </p:cNvSpPr>
          <p:nvPr>
            <p:ph type="sldNum" sz="quarter" idx="5"/>
          </p:nvPr>
        </p:nvSpPr>
        <p:spPr/>
        <p:txBody>
          <a:bodyPr/>
          <a:lstStyle/>
          <a:p>
            <a:fld id="{5B012C48-CBE3-4456-858D-2A38C9D9ED43}" type="slidenum">
              <a:rPr lang="en-US" smtClean="0"/>
              <a:t>66</a:t>
            </a:fld>
            <a:endParaRPr lang="en-US"/>
          </a:p>
        </p:txBody>
      </p:sp>
    </p:spTree>
    <p:extLst>
      <p:ext uri="{BB962C8B-B14F-4D97-AF65-F5344CB8AC3E}">
        <p14:creationId xmlns:p14="http://schemas.microsoft.com/office/powerpoint/2010/main" val="9828235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69</a:t>
            </a:fld>
            <a:endParaRPr lang="en-US"/>
          </a:p>
        </p:txBody>
      </p:sp>
    </p:spTree>
    <p:extLst>
      <p:ext uri="{BB962C8B-B14F-4D97-AF65-F5344CB8AC3E}">
        <p14:creationId xmlns:p14="http://schemas.microsoft.com/office/powerpoint/2010/main" val="21231823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70</a:t>
            </a:fld>
            <a:endParaRPr lang="en-US"/>
          </a:p>
        </p:txBody>
      </p:sp>
    </p:spTree>
    <p:extLst>
      <p:ext uri="{BB962C8B-B14F-4D97-AF65-F5344CB8AC3E}">
        <p14:creationId xmlns:p14="http://schemas.microsoft.com/office/powerpoint/2010/main" val="37603099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The guidelines are printed in the answer booklet for paper administration and available for online administration within the test engine as well, so students do not actually need a separate copy.  Students taking online have access to the formula sheet through the test engine; however they may receive a copy and will likely benefit by having their own copy. </a:t>
            </a:r>
          </a:p>
        </p:txBody>
      </p:sp>
      <p:sp>
        <p:nvSpPr>
          <p:cNvPr id="4" name="Slide Number Placeholder 3"/>
          <p:cNvSpPr>
            <a:spLocks noGrp="1"/>
          </p:cNvSpPr>
          <p:nvPr>
            <p:ph type="sldNum" sz="quarter" idx="5"/>
          </p:nvPr>
        </p:nvSpPr>
        <p:spPr/>
        <p:txBody>
          <a:bodyPr/>
          <a:lstStyle/>
          <a:p>
            <a:fld id="{5B012C48-CBE3-4456-858D-2A38C9D9ED43}" type="slidenum">
              <a:rPr lang="en-US" smtClean="0"/>
              <a:t>72</a:t>
            </a:fld>
            <a:endParaRPr lang="en-US"/>
          </a:p>
        </p:txBody>
      </p:sp>
    </p:spTree>
    <p:extLst>
      <p:ext uri="{BB962C8B-B14F-4D97-AF65-F5344CB8AC3E}">
        <p14:creationId xmlns:p14="http://schemas.microsoft.com/office/powerpoint/2010/main" val="15053115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and Writer’s Checklist. These guidelines are printed in the answer booklet for paper administration and available for online administration within the test engine.</a:t>
            </a:r>
          </a:p>
        </p:txBody>
      </p:sp>
      <p:sp>
        <p:nvSpPr>
          <p:cNvPr id="4" name="Slide Number Placeholder 3"/>
          <p:cNvSpPr>
            <a:spLocks noGrp="1"/>
          </p:cNvSpPr>
          <p:nvPr>
            <p:ph type="sldNum" sz="quarter" idx="5"/>
          </p:nvPr>
        </p:nvSpPr>
        <p:spPr/>
        <p:txBody>
          <a:bodyPr/>
          <a:lstStyle/>
          <a:p>
            <a:fld id="{5B012C48-CBE3-4456-858D-2A38C9D9ED43}" type="slidenum">
              <a:rPr lang="en-US" smtClean="0"/>
              <a:t>73</a:t>
            </a:fld>
            <a:endParaRPr lang="en-US"/>
          </a:p>
        </p:txBody>
      </p:sp>
    </p:spTree>
    <p:extLst>
      <p:ext uri="{BB962C8B-B14F-4D97-AF65-F5344CB8AC3E}">
        <p14:creationId xmlns:p14="http://schemas.microsoft.com/office/powerpoint/2010/main" val="29232754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74</a:t>
            </a:fld>
            <a:endParaRPr lang="en-US"/>
          </a:p>
        </p:txBody>
      </p:sp>
    </p:spTree>
    <p:extLst>
      <p:ext uri="{BB962C8B-B14F-4D97-AF65-F5344CB8AC3E}">
        <p14:creationId xmlns:p14="http://schemas.microsoft.com/office/powerpoint/2010/main" val="3913477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4A88B-429B-FD24-2A41-F62377CA2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6A5AE-5BB6-626E-8885-B5947D658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B3112-591C-6A30-A44D-CEFAA6DC0D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9A4AF-CB3E-F3C6-AB07-EA29229F870A}"/>
              </a:ext>
            </a:extLst>
          </p:cNvPr>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980369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1292464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F03C0-BB5B-3D00-27A1-224517168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CF92B3-239B-13BE-38FD-570F4B2C4A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C1C95-0F41-4102-9161-062C458CB7D1}"/>
              </a:ext>
            </a:extLst>
          </p:cNvPr>
          <p:cNvSpPr>
            <a:spLocks noGrp="1"/>
          </p:cNvSpPr>
          <p:nvPr>
            <p:ph type="body" idx="1"/>
          </p:nvPr>
        </p:nvSpPr>
        <p:spPr/>
        <p:txBody>
          <a:bodyPr/>
          <a:lstStyle/>
          <a:p>
            <a:pPr defTabSz="931774">
              <a:defRPr/>
            </a:pPr>
            <a:r>
              <a:rPr lang="en-US" dirty="0">
                <a:solidFill>
                  <a:srgbClr val="FF0000"/>
                </a:solidFill>
                <a:highlight>
                  <a:srgbClr val="FFFF00"/>
                </a:highlight>
              </a:rPr>
              <a:t>You can add slides for this topic as needed.</a:t>
            </a:r>
          </a:p>
          <a:p>
            <a:pPr defTabSz="931774">
              <a:defRPr/>
            </a:pPr>
            <a:endParaRPr lang="en-US" dirty="0">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28714572-4286-09AC-9C6E-26A60D56A1E2}"/>
              </a:ext>
            </a:extLst>
          </p:cNvPr>
          <p:cNvSpPr>
            <a:spLocks noGrp="1"/>
          </p:cNvSpPr>
          <p:nvPr>
            <p:ph type="sldNum" sz="quarter" idx="5"/>
          </p:nvPr>
        </p:nvSpPr>
        <p:spPr/>
        <p:txBody>
          <a:bodyPr/>
          <a:lstStyle/>
          <a:p>
            <a:fld id="{5B012C48-CBE3-4456-858D-2A38C9D9ED43}" type="slidenum">
              <a:rPr lang="en-US" smtClean="0"/>
              <a:t>19</a:t>
            </a:fld>
            <a:endParaRPr lang="en-US"/>
          </a:p>
        </p:txBody>
      </p:sp>
    </p:spTree>
    <p:extLst>
      <p:ext uri="{BB962C8B-B14F-4D97-AF65-F5344CB8AC3E}">
        <p14:creationId xmlns:p14="http://schemas.microsoft.com/office/powerpoint/2010/main" val="4158371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1308906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E723E-739D-14DD-17C4-8EEEC9A54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C7AC3-6813-DC05-2C33-99E81690B8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60D9D9-560F-CD95-F016-F795110A54FA}"/>
              </a:ext>
            </a:extLst>
          </p:cNvPr>
          <p:cNvSpPr>
            <a:spLocks noGrp="1"/>
          </p:cNvSpPr>
          <p:nvPr>
            <p:ph type="body" idx="1"/>
          </p:nvPr>
        </p:nvSpPr>
        <p:spPr/>
        <p:txBody>
          <a:bodyPr/>
          <a:lstStyle/>
          <a:p>
            <a:pPr defTabSz="931774">
              <a:defRPr/>
            </a:pPr>
            <a:r>
              <a:rPr lang="en-US" dirty="0">
                <a:solidFill>
                  <a:srgbClr val="FF0000"/>
                </a:solidFill>
                <a:highlight>
                  <a:srgbClr val="FFFF00"/>
                </a:highlight>
              </a:rPr>
              <a:t>You can add slides for this topic as needed.</a:t>
            </a:r>
          </a:p>
        </p:txBody>
      </p:sp>
      <p:sp>
        <p:nvSpPr>
          <p:cNvPr id="4" name="Slide Number Placeholder 3">
            <a:extLst>
              <a:ext uri="{FF2B5EF4-FFF2-40B4-BE49-F238E27FC236}">
                <a16:creationId xmlns:a16="http://schemas.microsoft.com/office/drawing/2014/main" id="{2FC2BC12-8E97-A61B-B221-61F3D7BE0560}"/>
              </a:ext>
            </a:extLst>
          </p:cNvPr>
          <p:cNvSpPr>
            <a:spLocks noGrp="1"/>
          </p:cNvSpPr>
          <p:nvPr>
            <p:ph type="sldNum" sz="quarter" idx="5"/>
          </p:nvPr>
        </p:nvSpPr>
        <p:spPr/>
        <p:txBody>
          <a:bodyPr/>
          <a:lstStyle/>
          <a:p>
            <a:fld id="{5B012C48-CBE3-4456-858D-2A38C9D9ED43}" type="slidenum">
              <a:rPr lang="en-US" smtClean="0"/>
              <a:t>22</a:t>
            </a:fld>
            <a:endParaRPr lang="en-US"/>
          </a:p>
        </p:txBody>
      </p:sp>
    </p:spTree>
    <p:extLst>
      <p:ext uri="{BB962C8B-B14F-4D97-AF65-F5344CB8AC3E}">
        <p14:creationId xmlns:p14="http://schemas.microsoft.com/office/powerpoint/2010/main" val="15305053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11/24/2025</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73CA9021-3EA6-3F1D-A425-16C8069FC0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Pennsylvania Department of Education">
            <a:extLst>
              <a:ext uri="{FF2B5EF4-FFF2-40B4-BE49-F238E27FC236}">
                <a16:creationId xmlns:a16="http://schemas.microsoft.com/office/drawing/2014/main" id="{19A8CA6C-9F08-BCD4-731C-A3B94D64C23E}"/>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11/24/2025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a:extLst>
              <a:ext uri="{FF2B5EF4-FFF2-40B4-BE49-F238E27FC236}">
                <a16:creationId xmlns:a16="http://schemas.microsoft.com/office/drawing/2014/main" id="{8C504C3F-60BB-14EF-091F-9565A3C0C174}"/>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a:extLst>
              <a:ext uri="{FF2B5EF4-FFF2-40B4-BE49-F238E27FC236}">
                <a16:creationId xmlns:a16="http://schemas.microsoft.com/office/drawing/2014/main" id="{ABE4A621-C5EF-F120-204F-E14FF3546E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11/24/2025</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000F9132-2FA6-531B-853B-7FA60C4EE98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a:extLst>
              <a:ext uri="{FF2B5EF4-FFF2-40B4-BE49-F238E27FC236}">
                <a16:creationId xmlns:a16="http://schemas.microsoft.com/office/drawing/2014/main" id="{C341FCB5-0407-2AE2-B5A5-AAB8FEE4037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11/24/2025</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a:extLst>
              <a:ext uri="{FF2B5EF4-FFF2-40B4-BE49-F238E27FC236}">
                <a16:creationId xmlns:a16="http://schemas.microsoft.com/office/drawing/2014/main" id="{931248E6-F468-3E78-9D55-0EAE4144AE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a:extLst>
              <a:ext uri="{FF2B5EF4-FFF2-40B4-BE49-F238E27FC236}">
                <a16:creationId xmlns:a16="http://schemas.microsoft.com/office/drawing/2014/main" id="{1A3512F0-7236-492D-98DD-3848FC95B6B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11/24/2025</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DF73F6BE-725E-5F46-9C6B-F4613CC3CF9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11/24/2025</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a:extLst>
              <a:ext uri="{FF2B5EF4-FFF2-40B4-BE49-F238E27FC236}">
                <a16:creationId xmlns:a16="http://schemas.microsoft.com/office/drawing/2014/main" id="{FCEF0906-6B73-E265-67CC-1222F46BCFE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11/24/2025</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C56D4987-17F8-5DD6-30EC-9DA0725D33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a:extLst>
              <a:ext uri="{FF2B5EF4-FFF2-40B4-BE49-F238E27FC236}">
                <a16:creationId xmlns:a16="http://schemas.microsoft.com/office/drawing/2014/main" id="{C862E435-AA10-E027-0747-8303CB75EF5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11/24/2025</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E05121F8-F8D0-12BE-2280-7E60891ED6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a:extLst>
              <a:ext uri="{FF2B5EF4-FFF2-40B4-BE49-F238E27FC236}">
                <a16:creationId xmlns:a16="http://schemas.microsoft.com/office/drawing/2014/main" id="{0580675B-B3BC-8CA7-4E82-410286BFD750}"/>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11/24/2025</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a:extLst>
              <a:ext uri="{FF2B5EF4-FFF2-40B4-BE49-F238E27FC236}">
                <a16:creationId xmlns:a16="http://schemas.microsoft.com/office/drawing/2014/main" id="{7D39C305-7D91-BD64-0A4C-03A5F78D181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a:extLst>
              <a:ext uri="{FF2B5EF4-FFF2-40B4-BE49-F238E27FC236}">
                <a16:creationId xmlns:a16="http://schemas.microsoft.com/office/drawing/2014/main" id="{35F192BF-258E-20F7-A4FE-86E7ABF4F534}"/>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11/24/2025</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a:extLst>
              <a:ext uri="{FF2B5EF4-FFF2-40B4-BE49-F238E27FC236}">
                <a16:creationId xmlns:a16="http://schemas.microsoft.com/office/drawing/2014/main" id="{CAD87B9F-3FE8-A5B1-53CA-F7B23BB3649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a:extLst>
              <a:ext uri="{FF2B5EF4-FFF2-40B4-BE49-F238E27FC236}">
                <a16:creationId xmlns:a16="http://schemas.microsoft.com/office/drawing/2014/main" id="{042C348F-656E-A509-A3F4-C9BF0BEE962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11/24/2025</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E4F887E4-34BD-F7FC-4D22-B4F5E90DEC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a:extLst>
              <a:ext uri="{FF2B5EF4-FFF2-40B4-BE49-F238E27FC236}">
                <a16:creationId xmlns:a16="http://schemas.microsoft.com/office/drawing/2014/main" id="{718AE777-06EB-70FE-4255-062F8A9CF20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11/24/2025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a:extLst>
              <a:ext uri="{FF2B5EF4-FFF2-40B4-BE49-F238E27FC236}">
                <a16:creationId xmlns:a16="http://schemas.microsoft.com/office/drawing/2014/main" id="{0458D707-3027-F739-5F6C-B2E7831941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a:extLst>
              <a:ext uri="{FF2B5EF4-FFF2-40B4-BE49-F238E27FC236}">
                <a16:creationId xmlns:a16="http://schemas.microsoft.com/office/drawing/2014/main" id="{BF81B16E-BDC0-1CE6-746A-3B85BFA0CD0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11/24/2025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a:extLst>
              <a:ext uri="{FF2B5EF4-FFF2-40B4-BE49-F238E27FC236}">
                <a16:creationId xmlns:a16="http://schemas.microsoft.com/office/drawing/2014/main" id="{8844F8AB-E383-518B-0A27-BEF6C9D7D9B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a:extLst>
              <a:ext uri="{FF2B5EF4-FFF2-40B4-BE49-F238E27FC236}">
                <a16:creationId xmlns:a16="http://schemas.microsoft.com/office/drawing/2014/main" id="{3970D4DD-2558-A489-2A93-523F829204FB}"/>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11/24/2025</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supplemental%20guidelines%20for%20asl%20in%20the%20vsl.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winter%202025-2026%20accommodations%20guidelines%20for%20pssa%20and%20keystone%20exams.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unique%20accommodation%20assurance.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http://www.pstattraining.net/"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keystone-exams"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hyperlink" Target="https://www.pa.gov/content/dam/copapwp-pagov/en/education/documents/instruction/assessment-and-accountability/pssa/pennsylvania%20calculator%20policy.pdf"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pennsylvania%20calculator%20policy.pdf"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pennsylvania%20calculator%20policy.pdf"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R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485386" y="2296885"/>
            <a:ext cx="9182614" cy="3004457"/>
          </a:xfrm>
        </p:spPr>
        <p:txBody>
          <a:bodyPr>
            <a:normAutofit fontScale="90000"/>
          </a:bodyPr>
          <a:lstStyle/>
          <a:p>
            <a:r>
              <a:rPr lang="en-US" sz="4800" dirty="0"/>
              <a:t>School Assessment Coordinator Training Session for </a:t>
            </a:r>
            <a:br>
              <a:rPr lang="en-US" sz="4800" dirty="0"/>
            </a:br>
            <a:r>
              <a:rPr lang="en-US" sz="4800" dirty="0"/>
              <a:t>Test Administrators and All Involved with Winter Keystone Exams</a:t>
            </a:r>
            <a:r>
              <a:rPr lang="en-US" sz="2800" dirty="0"/>
              <a:t> </a:t>
            </a:r>
            <a:br>
              <a:rPr lang="en-US" sz="2800" dirty="0"/>
            </a:br>
            <a:r>
              <a:rPr lang="en-US" sz="2800" dirty="0"/>
              <a:t>Paper/Pencil Administration </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301342"/>
            <a:ext cx="9144000" cy="655197"/>
          </a:xfrm>
        </p:spPr>
        <p:txBody>
          <a:bodyPr>
            <a:normAutofit/>
          </a:bodyPr>
          <a:lstStyle/>
          <a:p>
            <a:r>
              <a:rPr lang="en-US" dirty="0">
                <a:highlight>
                  <a:srgbClr val="00FFFF"/>
                </a:highlight>
              </a:rPr>
              <a:t>Enter the Date Presentation is Given</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a:p>
        </p:txBody>
      </p:sp>
    </p:spTree>
    <p:extLst>
      <p:ext uri="{BB962C8B-B14F-4D97-AF65-F5344CB8AC3E}">
        <p14:creationId xmlns:p14="http://schemas.microsoft.com/office/powerpoint/2010/main" val="2352335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a:t>
            </a:fld>
            <a:endParaRPr lang="en-US"/>
          </a:p>
        </p:txBody>
      </p:sp>
    </p:spTree>
    <p:extLst>
      <p:ext uri="{BB962C8B-B14F-4D97-AF65-F5344CB8AC3E}">
        <p14:creationId xmlns:p14="http://schemas.microsoft.com/office/powerpoint/2010/main" val="2732837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PDE – Pennsylvania Department of Education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600" dirty="0"/>
              <a:t>SAC – School Assessment Coordinator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600" dirty="0"/>
              <a:t>HAC – Handbook for Assessment Coordinators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DFA – Directions for Administration </a:t>
            </a:r>
          </a:p>
          <a:p>
            <a:pPr marL="742950" lvl="1" indent="-285750"/>
            <a:r>
              <a:rPr lang="en-US" sz="3200" dirty="0"/>
              <a:t>Paper</a:t>
            </a:r>
          </a:p>
          <a:p>
            <a:pPr marL="742950" lvl="1" indent="-285750"/>
            <a:r>
              <a:rPr lang="en-US" sz="3200" dirty="0">
                <a:latin typeface="Arial" panose="020B0604020202020204" pitchFamily="34" charset="0"/>
                <a:cs typeface="Arial" panose="020B0604020202020204" pitchFamily="34" charset="0"/>
              </a:rPr>
              <a:t>Online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DRC – Data Recognition Corporation </a:t>
            </a:r>
          </a:p>
          <a:p>
            <a:pPr marL="285750" indent="-285750">
              <a:buFont typeface="Arial" panose="020B0604020202020204" pitchFamily="34" charset="0"/>
              <a:buChar char="•"/>
            </a:pPr>
            <a:r>
              <a:rPr lang="en-US" sz="3600" dirty="0"/>
              <a:t>PSTAT – Pennsylvania State Test Administration Training </a:t>
            </a: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11</a:t>
            </a:fld>
            <a:endParaRPr lang="en-US"/>
          </a:p>
        </p:txBody>
      </p:sp>
    </p:spTree>
    <p:extLst>
      <p:ext uri="{BB962C8B-B14F-4D97-AF65-F5344CB8AC3E}">
        <p14:creationId xmlns:p14="http://schemas.microsoft.com/office/powerpoint/2010/main" val="3830034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School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12</a:t>
            </a:fld>
            <a:endParaRPr lang="en-US"/>
          </a:p>
        </p:txBody>
      </p:sp>
    </p:spTree>
    <p:extLst>
      <p:ext uri="{BB962C8B-B14F-4D97-AF65-F5344CB8AC3E}">
        <p14:creationId xmlns:p14="http://schemas.microsoft.com/office/powerpoint/2010/main" val="724061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School Assessment Schedule: </a:t>
            </a:r>
            <a:br>
              <a:rPr lang="en-US" dirty="0"/>
            </a:br>
            <a:r>
              <a:rPr lang="en-US" dirty="0"/>
              <a:t>Keystone Exams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highlight>
                  <a:srgbClr val="00FFFF"/>
                </a:highlight>
                <a:latin typeface="Arial" panose="020B0604020202020204" pitchFamily="34" charset="0"/>
                <a:cs typeface="Arial" panose="020B0604020202020204" pitchFamily="34" charset="0"/>
              </a:rPr>
              <a:t>Enter</a:t>
            </a:r>
            <a:r>
              <a:rPr lang="en-US" sz="3600" dirty="0">
                <a:latin typeface="Arial" panose="020B0604020202020204" pitchFamily="34" charset="0"/>
                <a:cs typeface="Arial" panose="020B0604020202020204" pitchFamily="34" charset="0"/>
              </a:rPr>
              <a:t> your testing dates, including make up dates, for:</a:t>
            </a:r>
          </a:p>
          <a:p>
            <a:pPr marL="742950" lvl="1" indent="-285750"/>
            <a:r>
              <a:rPr lang="en-US" sz="3200" dirty="0">
                <a:latin typeface="Arial" panose="020B0604020202020204" pitchFamily="34" charset="0"/>
                <a:cs typeface="Arial" panose="020B0604020202020204" pitchFamily="34" charset="0"/>
              </a:rPr>
              <a:t>Algebra I</a:t>
            </a:r>
          </a:p>
          <a:p>
            <a:pPr marL="742950" lvl="1" indent="-285750"/>
            <a:r>
              <a:rPr lang="en-US" sz="3200" dirty="0"/>
              <a:t>Biology</a:t>
            </a:r>
          </a:p>
          <a:p>
            <a:pPr marL="742950" lvl="1" indent="-285750"/>
            <a:r>
              <a:rPr lang="en-US" sz="3200" dirty="0"/>
              <a:t>Literature</a:t>
            </a:r>
          </a:p>
          <a:p>
            <a:pPr marL="0"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13</a:t>
            </a:fld>
            <a:endParaRPr lang="en-US"/>
          </a:p>
        </p:txBody>
      </p:sp>
    </p:spTree>
    <p:extLst>
      <p:ext uri="{BB962C8B-B14F-4D97-AF65-F5344CB8AC3E}">
        <p14:creationId xmlns:p14="http://schemas.microsoft.com/office/powerpoint/2010/main" val="845623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 – 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3909318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D69C-DC70-0D08-65B1-81C299013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34799-79EE-2F94-895E-1219E8D37864}"/>
              </a:ext>
            </a:extLst>
          </p:cNvPr>
          <p:cNvSpPr>
            <a:spLocks noGrp="1"/>
          </p:cNvSpPr>
          <p:nvPr>
            <p:ph type="title"/>
          </p:nvPr>
        </p:nvSpPr>
        <p:spPr/>
        <p:txBody>
          <a:bodyPr>
            <a:normAutofit/>
          </a:bodyPr>
          <a:lstStyle/>
          <a:p>
            <a:r>
              <a:rPr lang="en-US" dirty="0"/>
              <a:t>Changes for 2025-2026: </a:t>
            </a:r>
            <a:br>
              <a:rPr lang="en-US" dirty="0"/>
            </a:br>
            <a:r>
              <a:rPr lang="en-US" dirty="0"/>
              <a:t>Paper Based Testing Ends</a:t>
            </a:r>
          </a:p>
        </p:txBody>
      </p:sp>
      <p:sp>
        <p:nvSpPr>
          <p:cNvPr id="3" name="Content Placeholder 2">
            <a:extLst>
              <a:ext uri="{FF2B5EF4-FFF2-40B4-BE49-F238E27FC236}">
                <a16:creationId xmlns:a16="http://schemas.microsoft.com/office/drawing/2014/main" id="{8208F983-4BC8-4957-FF9E-C67DE539BFED}"/>
              </a:ext>
            </a:extLst>
          </p:cNvPr>
          <p:cNvSpPr>
            <a:spLocks noGrp="1"/>
          </p:cNvSpPr>
          <p:nvPr>
            <p:ph idx="1"/>
          </p:nvPr>
        </p:nvSpPr>
        <p:spPr/>
        <p:txBody>
          <a:bodyPr>
            <a:normAutofit/>
          </a:bodyPr>
          <a:lstStyle/>
          <a:p>
            <a:r>
              <a:rPr lang="en-US" dirty="0">
                <a:solidFill>
                  <a:srgbClr val="000000"/>
                </a:solidFill>
              </a:rPr>
              <a:t>Administration of winter Keystone Exams in December, 2025 and January, 2026 will be the final paper based administration. </a:t>
            </a:r>
          </a:p>
          <a:p>
            <a:r>
              <a:rPr lang="en-US" dirty="0">
                <a:solidFill>
                  <a:srgbClr val="000000"/>
                </a:solidFill>
              </a:rPr>
              <a:t>All assessments, including Spanish, will occur online beginning with the spring, 2026 administration. </a:t>
            </a:r>
            <a:endParaRPr lang="en-US" dirty="0"/>
          </a:p>
        </p:txBody>
      </p:sp>
      <p:sp>
        <p:nvSpPr>
          <p:cNvPr id="4" name="Slide Number Placeholder 3">
            <a:extLst>
              <a:ext uri="{FF2B5EF4-FFF2-40B4-BE49-F238E27FC236}">
                <a16:creationId xmlns:a16="http://schemas.microsoft.com/office/drawing/2014/main" id="{2A486446-454C-7ED4-F42E-929C7AC054F7}"/>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2794863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dirty="0"/>
              <a:t>Changes for 2025-2026: </a:t>
            </a:r>
            <a:br>
              <a:rPr lang="en-US" dirty="0"/>
            </a:br>
            <a:r>
              <a:rPr lang="en-US" dirty="0"/>
              <a:t>Keystone Biology Exam </a:t>
            </a:r>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lnSpcReduction="10000"/>
          </a:bodyPr>
          <a:lstStyle/>
          <a:p>
            <a:r>
              <a:rPr lang="en-US" dirty="0"/>
              <a:t>The winter Keystone Exam for Biology is aligned to the legacy standards. The spring Keystone Exam is aligned to the STEELS standards. </a:t>
            </a:r>
          </a:p>
          <a:p>
            <a:r>
              <a:rPr lang="en-US" dirty="0"/>
              <a:t>Students in first-semester course, testing in the winter, may continue to be instructed through legacy standards. Second-semester students testing in the spring should receive instruction aligned to the STEELS standards. Because Keystones are subject specific, the core Biology content is relatively consistent. Yearlong courses with testing in the spring should be aligned to the new STEELS standards.</a:t>
            </a:r>
          </a:p>
          <a:p>
            <a:r>
              <a:rPr lang="en-US" dirty="0">
                <a:solidFill>
                  <a:srgbClr val="0070C0"/>
                </a:solidFill>
                <a:hlinkClick r:id="rId3">
                  <a:extLst>
                    <a:ext uri="{A12FA001-AC4F-418D-AE19-62706E023703}">
                      <ahyp:hlinkClr xmlns:ahyp="http://schemas.microsoft.com/office/drawing/2018/hyperlinkcolor" val="tx"/>
                    </a:ext>
                  </a:extLst>
                </a:hlinkClick>
              </a:rPr>
              <a:t>STEELS Standards</a:t>
            </a:r>
            <a:r>
              <a:rPr lang="en-US" dirty="0">
                <a:solidFill>
                  <a:srgbClr val="0070C0"/>
                </a:solidFill>
              </a:rPr>
              <a:t> </a:t>
            </a:r>
          </a:p>
        </p:txBody>
      </p:sp>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1236152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Changes for 2025-2026: </a:t>
            </a:r>
            <a:br>
              <a:rPr lang="en-US" dirty="0"/>
            </a:br>
            <a:r>
              <a:rPr lang="en-US" dirty="0"/>
              <a:t>Updated Accommodations 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Read Aloud and 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Unique Accommodations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1708580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Process for Distribution and Collection of Secure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18</a:t>
            </a:fld>
            <a:endParaRPr lang="en-US"/>
          </a:p>
        </p:txBody>
      </p:sp>
    </p:spTree>
    <p:extLst>
      <p:ext uri="{BB962C8B-B14F-4D97-AF65-F5344CB8AC3E}">
        <p14:creationId xmlns:p14="http://schemas.microsoft.com/office/powerpoint/2010/main" val="2632074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F64B9-EB15-CA65-E034-04C4D265D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24E57-0D0F-E87D-2D0E-EF9B40857F83}"/>
              </a:ext>
            </a:extLst>
          </p:cNvPr>
          <p:cNvSpPr>
            <a:spLocks noGrp="1"/>
          </p:cNvSpPr>
          <p:nvPr>
            <p:ph type="title"/>
          </p:nvPr>
        </p:nvSpPr>
        <p:spPr/>
        <p:txBody>
          <a:bodyPr>
            <a:normAutofit/>
          </a:bodyPr>
          <a:lstStyle/>
          <a:p>
            <a:r>
              <a:rPr lang="en-US" dirty="0"/>
              <a:t>Distribution and Collection of </a:t>
            </a:r>
            <a:br>
              <a:rPr lang="en-US" dirty="0"/>
            </a:br>
            <a:r>
              <a:rPr lang="en-US" dirty="0"/>
              <a:t>Secure Materials</a:t>
            </a:r>
            <a:r>
              <a:rPr lang="en-US" sz="4000" dirty="0"/>
              <a:t> </a:t>
            </a:r>
          </a:p>
        </p:txBody>
      </p:sp>
      <p:sp>
        <p:nvSpPr>
          <p:cNvPr id="3" name="Content Placeholder 2">
            <a:extLst>
              <a:ext uri="{FF2B5EF4-FFF2-40B4-BE49-F238E27FC236}">
                <a16:creationId xmlns:a16="http://schemas.microsoft.com/office/drawing/2014/main" id="{6958F3C8-23E5-F297-4972-7F172DE2B932}"/>
              </a:ext>
            </a:extLst>
          </p:cNvPr>
          <p:cNvSpPr>
            <a:spLocks noGrp="1"/>
          </p:cNvSpPr>
          <p:nvPr>
            <p:ph idx="1"/>
          </p:nvPr>
        </p:nvSpPr>
        <p:spPr/>
        <p:txBody>
          <a:bodyPr>
            <a:normAutofit/>
          </a:bodyPr>
          <a:lstStyle/>
          <a:p>
            <a:pPr marL="285750" indent="-285750"/>
            <a:r>
              <a:rPr lang="en-US" sz="3600" dirty="0">
                <a:highlight>
                  <a:srgbClr val="00FFFF"/>
                </a:highlight>
                <a:latin typeface="Arial" panose="020B0604020202020204" pitchFamily="34" charset="0"/>
                <a:cs typeface="Arial" panose="020B0604020202020204" pitchFamily="34" charset="0"/>
              </a:rPr>
              <a:t>Enter</a:t>
            </a:r>
            <a:r>
              <a:rPr lang="en-US" sz="3600" dirty="0">
                <a:latin typeface="Arial" panose="020B0604020202020204" pitchFamily="34" charset="0"/>
                <a:cs typeface="Arial" panose="020B0604020202020204" pitchFamily="34" charset="0"/>
              </a:rPr>
              <a:t> procedures for distribution and collection of secure testing materials.</a:t>
            </a:r>
          </a:p>
          <a:p>
            <a:pPr marL="285750" indent="-285750">
              <a:buFont typeface="Arial" panose="020B0604020202020204" pitchFamily="34" charset="0"/>
              <a:buChar char="•"/>
            </a:pPr>
            <a:r>
              <a:rPr lang="en-US" sz="3600" dirty="0"/>
              <a:t>SACs should have TAs count secure test materials prior to signing the sign out/sign in sheet when distributing secure test materials and when collecting secure test materials.</a:t>
            </a:r>
          </a:p>
          <a:p>
            <a:pPr marL="285750" indent="-285750"/>
            <a:r>
              <a:rPr lang="en-US" sz="3600" dirty="0">
                <a:latin typeface="Arial" panose="020B0604020202020204" pitchFamily="34" charset="0"/>
                <a:cs typeface="Arial" panose="020B0604020202020204" pitchFamily="34" charset="0"/>
              </a:rPr>
              <a:t>Test security and accounting of materials are of u</a:t>
            </a:r>
            <a:r>
              <a:rPr lang="en-US" sz="3600" dirty="0"/>
              <a:t>tmost importance.</a:t>
            </a:r>
            <a:r>
              <a:rPr lang="en-US" sz="4000" dirty="0"/>
              <a:t> </a:t>
            </a: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26A7CCCE-D423-8450-27C1-BF58ADCC3B44}"/>
              </a:ext>
            </a:extLst>
          </p:cNvPr>
          <p:cNvSpPr>
            <a:spLocks noGrp="1"/>
          </p:cNvSpPr>
          <p:nvPr>
            <p:ph type="sldNum" sz="quarter" idx="12"/>
          </p:nvPr>
        </p:nvSpPr>
        <p:spPr/>
        <p:txBody>
          <a:bodyPr/>
          <a:lstStyle/>
          <a:p>
            <a:fld id="{B24F5015-3417-4B27-A586-E4CCF4D77832}" type="slidenum">
              <a:rPr lang="en-US" smtClean="0"/>
              <a:t>19</a:t>
            </a:fld>
            <a:endParaRPr lang="en-US"/>
          </a:p>
        </p:txBody>
      </p:sp>
    </p:spTree>
    <p:extLst>
      <p:ext uri="{BB962C8B-B14F-4D97-AF65-F5344CB8AC3E}">
        <p14:creationId xmlns:p14="http://schemas.microsoft.com/office/powerpoint/2010/main" val="350515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Winter Keystone Exams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dirty="0"/>
              <a:t>This document should only be used for paper administration of winter Keystone Exams for the 2025-2026 school year.</a:t>
            </a:r>
          </a:p>
          <a:p>
            <a:r>
              <a:rPr lang="en-US" dirty="0"/>
              <a:t>Updated documents will be posted to the PDE website for the spring, 2026 administration in February, 2026.</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413995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Test Booklets</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Autofit/>
          </a:bodyPr>
          <a:lstStyle/>
          <a:p>
            <a:r>
              <a:rPr lang="en-US" sz="3200" dirty="0"/>
              <a:t>Combined test/answer booklet for Algebra I and Biology. </a:t>
            </a:r>
          </a:p>
          <a:p>
            <a:r>
              <a:rPr lang="en-US" sz="3200" dirty="0"/>
              <a:t>Separate test and answer booklets for Literature. </a:t>
            </a:r>
          </a:p>
          <a:p>
            <a:r>
              <a:rPr lang="en-US" sz="3200" dirty="0"/>
              <a:t>All test booklets are secure material and must be accounted for at all steps of the test administration process.  </a:t>
            </a:r>
          </a:p>
          <a:p>
            <a:pPr marL="0" indent="0">
              <a:buNone/>
            </a:pPr>
            <a:endParaRPr lang="en-US" sz="3200" dirty="0"/>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3165182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2D0E6-3F7C-2754-CBC7-FE73555DD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95374-67E1-F291-C0E4-7B1D007A5BA0}"/>
              </a:ext>
            </a:extLst>
          </p:cNvPr>
          <p:cNvSpPr>
            <a:spLocks noGrp="1"/>
          </p:cNvSpPr>
          <p:nvPr>
            <p:ph type="title"/>
          </p:nvPr>
        </p:nvSpPr>
        <p:spPr/>
        <p:txBody>
          <a:bodyPr>
            <a:normAutofit/>
          </a:bodyPr>
          <a:lstStyle/>
          <a:p>
            <a:r>
              <a:rPr lang="en-US" dirty="0"/>
              <a:t>Testing Locations</a:t>
            </a:r>
          </a:p>
        </p:txBody>
      </p:sp>
      <p:sp>
        <p:nvSpPr>
          <p:cNvPr id="5" name="Slide Number Placeholder 4">
            <a:extLst>
              <a:ext uri="{FF2B5EF4-FFF2-40B4-BE49-F238E27FC236}">
                <a16:creationId xmlns:a16="http://schemas.microsoft.com/office/drawing/2014/main" id="{5A700BC7-34CF-ADA3-4C5E-0217E72F4627}"/>
              </a:ext>
            </a:extLst>
          </p:cNvPr>
          <p:cNvSpPr>
            <a:spLocks noGrp="1"/>
          </p:cNvSpPr>
          <p:nvPr>
            <p:ph type="sldNum" sz="quarter" idx="12"/>
          </p:nvPr>
        </p:nvSpPr>
        <p:spPr/>
        <p:txBody>
          <a:bodyPr/>
          <a:lstStyle/>
          <a:p>
            <a:fld id="{B24F5015-3417-4B27-A586-E4CCF4D77832}" type="slidenum">
              <a:rPr lang="en-US" smtClean="0"/>
              <a:t>21</a:t>
            </a:fld>
            <a:endParaRPr lang="en-US"/>
          </a:p>
        </p:txBody>
      </p:sp>
    </p:spTree>
    <p:extLst>
      <p:ext uri="{BB962C8B-B14F-4D97-AF65-F5344CB8AC3E}">
        <p14:creationId xmlns:p14="http://schemas.microsoft.com/office/powerpoint/2010/main" val="2400468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5E776-046C-49F1-DCC7-C899AC8B2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890AF-86B3-27A9-CC01-F2D8D4ABDB2E}"/>
              </a:ext>
            </a:extLst>
          </p:cNvPr>
          <p:cNvSpPr>
            <a:spLocks noGrp="1"/>
          </p:cNvSpPr>
          <p:nvPr>
            <p:ph type="title"/>
          </p:nvPr>
        </p:nvSpPr>
        <p:spPr/>
        <p:txBody>
          <a:bodyPr>
            <a:normAutofit/>
          </a:bodyPr>
          <a:lstStyle/>
          <a:p>
            <a:r>
              <a:rPr lang="en-US" dirty="0"/>
              <a:t>Specific Testing Locations</a:t>
            </a:r>
          </a:p>
        </p:txBody>
      </p:sp>
      <p:sp>
        <p:nvSpPr>
          <p:cNvPr id="3" name="Content Placeholder 2">
            <a:extLst>
              <a:ext uri="{FF2B5EF4-FFF2-40B4-BE49-F238E27FC236}">
                <a16:creationId xmlns:a16="http://schemas.microsoft.com/office/drawing/2014/main" id="{FF86729D-2C5F-BCD7-DC9C-269174C90377}"/>
              </a:ext>
            </a:extLst>
          </p:cNvPr>
          <p:cNvSpPr>
            <a:spLocks noGrp="1"/>
          </p:cNvSpPr>
          <p:nvPr>
            <p:ph idx="1"/>
          </p:nvPr>
        </p:nvSpPr>
        <p:spPr/>
        <p:txBody>
          <a:bodyPr>
            <a:normAutofit/>
          </a:bodyPr>
          <a:lstStyle/>
          <a:p>
            <a:pPr marL="285750" indent="-285750"/>
            <a:r>
              <a:rPr lang="en-US" sz="3600" dirty="0">
                <a:highlight>
                  <a:srgbClr val="00FFFF"/>
                </a:highlight>
              </a:rPr>
              <a:t>Enter</a:t>
            </a:r>
            <a:r>
              <a:rPr lang="en-US" sz="3600" dirty="0"/>
              <a:t> </a:t>
            </a:r>
            <a:r>
              <a:rPr lang="en-US" sz="3600" dirty="0">
                <a:latin typeface="Arial" panose="020B0604020202020204" pitchFamily="34" charset="0"/>
                <a:cs typeface="Arial" panose="020B0604020202020204" pitchFamily="34" charset="0"/>
              </a:rPr>
              <a:t>testing locations</a:t>
            </a:r>
          </a:p>
          <a:p>
            <a:pPr marL="285750" indent="-285750"/>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5E196D5A-17A4-31D3-D646-E6D7094838F4}"/>
              </a:ext>
            </a:extLst>
          </p:cNvPr>
          <p:cNvSpPr>
            <a:spLocks noGrp="1"/>
          </p:cNvSpPr>
          <p:nvPr>
            <p:ph type="sldNum" sz="quarter" idx="12"/>
          </p:nvPr>
        </p:nvSpPr>
        <p:spPr/>
        <p:txBody>
          <a:bodyPr/>
          <a:lstStyle/>
          <a:p>
            <a:fld id="{B24F5015-3417-4B27-A586-E4CCF4D77832}" type="slidenum">
              <a:rPr lang="en-US" smtClean="0"/>
              <a:t>22</a:t>
            </a:fld>
            <a:endParaRPr lang="en-US"/>
          </a:p>
        </p:txBody>
      </p:sp>
    </p:spTree>
    <p:extLst>
      <p:ext uri="{BB962C8B-B14F-4D97-AF65-F5344CB8AC3E}">
        <p14:creationId xmlns:p14="http://schemas.microsoft.com/office/powerpoint/2010/main" val="565064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2530-EC8F-D870-FA5E-36562FB53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CC451-B354-C9C2-07E7-33FEFEA02FBE}"/>
              </a:ext>
            </a:extLst>
          </p:cNvPr>
          <p:cNvSpPr>
            <a:spLocks noGrp="1"/>
          </p:cNvSpPr>
          <p:nvPr>
            <p:ph type="title"/>
          </p:nvPr>
        </p:nvSpPr>
        <p:spPr/>
        <p:txBody>
          <a:bodyPr/>
          <a:lstStyle/>
          <a:p>
            <a:r>
              <a:rPr lang="en-US" dirty="0"/>
              <a:t>Attendance Procedures</a:t>
            </a:r>
          </a:p>
        </p:txBody>
      </p:sp>
      <p:sp>
        <p:nvSpPr>
          <p:cNvPr id="5" name="Slide Number Placeholder 4">
            <a:extLst>
              <a:ext uri="{FF2B5EF4-FFF2-40B4-BE49-F238E27FC236}">
                <a16:creationId xmlns:a16="http://schemas.microsoft.com/office/drawing/2014/main" id="{AAD40991-DD8E-DDE2-8BD6-C2B15D08E97F}"/>
              </a:ext>
            </a:extLst>
          </p:cNvPr>
          <p:cNvSpPr>
            <a:spLocks noGrp="1"/>
          </p:cNvSpPr>
          <p:nvPr>
            <p:ph type="sldNum" sz="quarter" idx="12"/>
          </p:nvPr>
        </p:nvSpPr>
        <p:spPr/>
        <p:txBody>
          <a:bodyPr/>
          <a:lstStyle/>
          <a:p>
            <a:fld id="{B24F5015-3417-4B27-A586-E4CCF4D77832}" type="slidenum">
              <a:rPr lang="en-US" smtClean="0"/>
              <a:t>23</a:t>
            </a:fld>
            <a:endParaRPr lang="en-US"/>
          </a:p>
        </p:txBody>
      </p:sp>
    </p:spTree>
    <p:extLst>
      <p:ext uri="{BB962C8B-B14F-4D97-AF65-F5344CB8AC3E}">
        <p14:creationId xmlns:p14="http://schemas.microsoft.com/office/powerpoint/2010/main" val="2449967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7B74B-BFB2-6B0B-B77E-7187648DDC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A36A9-73CB-7BB6-E124-934E68D01081}"/>
              </a:ext>
            </a:extLst>
          </p:cNvPr>
          <p:cNvSpPr>
            <a:spLocks noGrp="1"/>
          </p:cNvSpPr>
          <p:nvPr>
            <p:ph type="title"/>
          </p:nvPr>
        </p:nvSpPr>
        <p:spPr/>
        <p:txBody>
          <a:bodyPr>
            <a:normAutofit/>
          </a:bodyPr>
          <a:lstStyle/>
          <a:p>
            <a:r>
              <a:rPr lang="en-US" dirty="0"/>
              <a:t>Outline of Attendance Procedures</a:t>
            </a:r>
          </a:p>
        </p:txBody>
      </p:sp>
      <p:sp>
        <p:nvSpPr>
          <p:cNvPr id="3" name="Content Placeholder 2">
            <a:extLst>
              <a:ext uri="{FF2B5EF4-FFF2-40B4-BE49-F238E27FC236}">
                <a16:creationId xmlns:a16="http://schemas.microsoft.com/office/drawing/2014/main" id="{01F32FA8-5E47-FE75-DF38-073DFD22CAB5}"/>
              </a:ext>
            </a:extLst>
          </p:cNvPr>
          <p:cNvSpPr>
            <a:spLocks noGrp="1"/>
          </p:cNvSpPr>
          <p:nvPr>
            <p:ph idx="1"/>
          </p:nvPr>
        </p:nvSpPr>
        <p:spPr/>
        <p:txBody>
          <a:bodyPr>
            <a:normAutofit/>
          </a:bodyPr>
          <a:lstStyle/>
          <a:p>
            <a:pPr marL="285750" indent="-285750"/>
            <a:r>
              <a:rPr lang="en-US" sz="3600" dirty="0">
                <a:highlight>
                  <a:srgbClr val="00FFFF"/>
                </a:highlight>
              </a:rPr>
              <a:t>Enter</a:t>
            </a:r>
            <a:r>
              <a:rPr lang="en-US" sz="3600" dirty="0"/>
              <a:t> attendance procedures</a:t>
            </a:r>
          </a:p>
          <a:p>
            <a:pPr marL="285750" indent="-285750"/>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A027BA07-B478-7218-0387-9AEC825A380F}"/>
              </a:ext>
            </a:extLst>
          </p:cNvPr>
          <p:cNvSpPr>
            <a:spLocks noGrp="1"/>
          </p:cNvSpPr>
          <p:nvPr>
            <p:ph type="sldNum" sz="quarter" idx="12"/>
          </p:nvPr>
        </p:nvSpPr>
        <p:spPr/>
        <p:txBody>
          <a:bodyPr/>
          <a:lstStyle/>
          <a:p>
            <a:fld id="{B24F5015-3417-4B27-A586-E4CCF4D77832}" type="slidenum">
              <a:rPr lang="en-US" smtClean="0"/>
              <a:t>24</a:t>
            </a:fld>
            <a:endParaRPr lang="en-US"/>
          </a:p>
        </p:txBody>
      </p:sp>
    </p:spTree>
    <p:extLst>
      <p:ext uri="{BB962C8B-B14F-4D97-AF65-F5344CB8AC3E}">
        <p14:creationId xmlns:p14="http://schemas.microsoft.com/office/powerpoint/2010/main" val="3520950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D9D02-0E4D-2573-953D-DAC0EDDB2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0D87C-ABF2-6D75-2F91-4AEA403E5A4C}"/>
              </a:ext>
            </a:extLst>
          </p:cNvPr>
          <p:cNvSpPr>
            <a:spLocks noGrp="1"/>
          </p:cNvSpPr>
          <p:nvPr>
            <p:ph type="title"/>
          </p:nvPr>
        </p:nvSpPr>
        <p:spPr/>
        <p:txBody>
          <a:bodyPr/>
          <a:lstStyle/>
          <a:p>
            <a:r>
              <a:rPr lang="en-US" dirty="0"/>
              <a:t>Extended Time and Restroom Procedures</a:t>
            </a:r>
          </a:p>
        </p:txBody>
      </p:sp>
      <p:sp>
        <p:nvSpPr>
          <p:cNvPr id="5" name="Slide Number Placeholder 4">
            <a:extLst>
              <a:ext uri="{FF2B5EF4-FFF2-40B4-BE49-F238E27FC236}">
                <a16:creationId xmlns:a16="http://schemas.microsoft.com/office/drawing/2014/main" id="{4F036369-A08D-E946-C231-FDEEC077CA23}"/>
              </a:ext>
            </a:extLst>
          </p:cNvPr>
          <p:cNvSpPr>
            <a:spLocks noGrp="1"/>
          </p:cNvSpPr>
          <p:nvPr>
            <p:ph type="sldNum" sz="quarter" idx="12"/>
          </p:nvPr>
        </p:nvSpPr>
        <p:spPr/>
        <p:txBody>
          <a:bodyPr/>
          <a:lstStyle/>
          <a:p>
            <a:fld id="{B24F5015-3417-4B27-A586-E4CCF4D77832}" type="slidenum">
              <a:rPr lang="en-US" smtClean="0"/>
              <a:t>25</a:t>
            </a:fld>
            <a:endParaRPr lang="en-US"/>
          </a:p>
        </p:txBody>
      </p:sp>
    </p:spTree>
    <p:extLst>
      <p:ext uri="{BB962C8B-B14F-4D97-AF65-F5344CB8AC3E}">
        <p14:creationId xmlns:p14="http://schemas.microsoft.com/office/powerpoint/2010/main" val="1626964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Extended Time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a:bodyPr>
          <a:lstStyle/>
          <a:p>
            <a:pPr marL="285750" indent="-285750"/>
            <a:r>
              <a:rPr lang="en-US" sz="3600" dirty="0"/>
              <a:t>Enter </a:t>
            </a:r>
            <a:r>
              <a:rPr lang="en-US" sz="3600" dirty="0">
                <a:highlight>
                  <a:srgbClr val="00FFFF"/>
                </a:highlight>
              </a:rPr>
              <a:t>extended time procedures.</a:t>
            </a:r>
          </a:p>
          <a:p>
            <a:pPr marL="285750" indent="-285750"/>
            <a:r>
              <a:rPr lang="en-US" sz="3600" dirty="0"/>
              <a:t>Students should receive the time needed to complete the assessment.</a:t>
            </a:r>
          </a:p>
          <a:p>
            <a:pPr marL="285750" indent="-285750"/>
            <a:r>
              <a:rPr lang="en-US" sz="3600" dirty="0"/>
              <a:t>TAs should collect and transport all testing materials. </a:t>
            </a:r>
          </a:p>
          <a:p>
            <a:pPr marL="285750" indent="-285750"/>
            <a:r>
              <a:rPr lang="en-US" sz="3600" dirty="0"/>
              <a:t>TAs should escort students to the designated location.</a:t>
            </a:r>
          </a:p>
          <a:p>
            <a:pPr marL="285750" indent="-285750"/>
            <a:r>
              <a:rPr lang="en-US" sz="3600" dirty="0"/>
              <a:t>TAs who are supervising extended time location should maintain a record of students and a seating chart.</a:t>
            </a: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26</a:t>
            </a:fld>
            <a:endParaRPr lang="en-US"/>
          </a:p>
        </p:txBody>
      </p:sp>
    </p:spTree>
    <p:extLst>
      <p:ext uri="{BB962C8B-B14F-4D97-AF65-F5344CB8AC3E}">
        <p14:creationId xmlns:p14="http://schemas.microsoft.com/office/powerpoint/2010/main" val="42012456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Restroom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r>
              <a:rPr lang="en-US" sz="3600" dirty="0"/>
              <a:t>Enter </a:t>
            </a:r>
            <a:r>
              <a:rPr lang="en-US" sz="3600" dirty="0">
                <a:highlight>
                  <a:srgbClr val="00FFFF"/>
                </a:highlight>
              </a:rPr>
              <a:t>restroom procedures.</a:t>
            </a:r>
          </a:p>
          <a:p>
            <a:pPr marL="285750" indent="-285750"/>
            <a:r>
              <a:rPr lang="en-US" sz="3600" dirty="0"/>
              <a:t>Proctors or hallway monitors should escort students to the restroom one at a time to prevent students from discussing test questions. </a:t>
            </a:r>
          </a:p>
          <a:p>
            <a:pPr marL="285750" indent="-285750"/>
            <a:r>
              <a:rPr lang="en-US" sz="3600" dirty="0"/>
              <a:t>Students should close their test booklet(s) and place the closed booklet(s) on their desk or hand the closed booklet to the TA. The TA may return the booklet(s) when the student returns from the restroom.</a:t>
            </a:r>
          </a:p>
          <a:p>
            <a:pPr marL="0" indent="0">
              <a:buNone/>
            </a:pP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27</a:t>
            </a:fld>
            <a:endParaRPr lang="en-US"/>
          </a:p>
        </p:txBody>
      </p:sp>
    </p:spTree>
    <p:extLst>
      <p:ext uri="{BB962C8B-B14F-4D97-AF65-F5344CB8AC3E}">
        <p14:creationId xmlns:p14="http://schemas.microsoft.com/office/powerpoint/2010/main" val="2180216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Emergency Procedures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28</a:t>
            </a:fld>
            <a:endParaRPr lang="en-US"/>
          </a:p>
        </p:txBody>
      </p:sp>
    </p:spTree>
    <p:extLst>
      <p:ext uri="{BB962C8B-B14F-4D97-AF65-F5344CB8AC3E}">
        <p14:creationId xmlns:p14="http://schemas.microsoft.com/office/powerpoint/2010/main" val="2109729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Specific Emergency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t>Enter </a:t>
            </a:r>
            <a:r>
              <a:rPr lang="en-US" sz="3600" dirty="0">
                <a:highlight>
                  <a:srgbClr val="00FFFF"/>
                </a:highlight>
              </a:rPr>
              <a:t>emergency procedures, including fire drills.</a:t>
            </a:r>
          </a:p>
          <a:p>
            <a:pPr marL="285750" indent="-285750"/>
            <a:r>
              <a:rPr lang="en-US" sz="3600" dirty="0"/>
              <a:t>TAs should secure the testing materials and lock the classroom as they leave. </a:t>
            </a:r>
          </a:p>
          <a:p>
            <a:pPr marL="285750" indent="-285750"/>
            <a:r>
              <a:rPr lang="en-US" sz="3600" dirty="0"/>
              <a:t>TAs, proctors or hallway monitors should escort students to the designated area and take attendance.</a:t>
            </a:r>
          </a:p>
          <a:p>
            <a:pPr marL="285750" indent="-285750"/>
            <a:r>
              <a:rPr lang="en-US" sz="3600" dirty="0"/>
              <a:t>Do not allow students to discuss test material. </a:t>
            </a:r>
          </a:p>
          <a:p>
            <a:pPr marL="0" indent="0">
              <a:buNone/>
            </a:pP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29</a:t>
            </a:fld>
            <a:endParaRPr lang="en-US"/>
          </a:p>
        </p:txBody>
      </p:sp>
    </p:spTree>
    <p:extLst>
      <p:ext uri="{BB962C8B-B14F-4D97-AF65-F5344CB8AC3E}">
        <p14:creationId xmlns:p14="http://schemas.microsoft.com/office/powerpoint/2010/main" val="2591916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Autofit/>
          </a:bodyPr>
          <a:lstStyle/>
          <a:p>
            <a:r>
              <a:rPr lang="en-US" dirty="0"/>
              <a:t>Since this document contains the PDE logo, please adhere to the following guidelines as you use this document:</a:t>
            </a:r>
          </a:p>
          <a:p>
            <a:r>
              <a:rPr lang="en-US" dirty="0"/>
              <a:t>You may edit the slides on </a:t>
            </a:r>
            <a:r>
              <a:rPr lang="en-US"/>
              <a:t>pages </a:t>
            </a:r>
            <a:r>
              <a:rPr lang="en-US">
                <a:highlight>
                  <a:srgbClr val="00FFFF"/>
                </a:highlight>
              </a:rPr>
              <a:t>1, 13, 19, 22, 24, 26, 27, and 29</a:t>
            </a:r>
            <a:r>
              <a:rPr lang="en-US"/>
              <a:t>.  </a:t>
            </a:r>
            <a:r>
              <a:rPr lang="en-US" dirty="0"/>
              <a:t>These slides contain information specific to your LEA.  </a:t>
            </a:r>
          </a:p>
          <a:p>
            <a:r>
              <a:rPr lang="en-US" dirty="0"/>
              <a:t>The content of other slides should not be edited. </a:t>
            </a:r>
          </a:p>
          <a:p>
            <a:r>
              <a:rPr lang="en-US" dirty="0"/>
              <a:t>You may edit the order of the slides add slides with specific LEA information as needed.</a:t>
            </a:r>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9666062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Qualifications for TAs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30</a:t>
            </a:fld>
            <a:endParaRPr lang="en-US"/>
          </a:p>
        </p:txBody>
      </p:sp>
    </p:spTree>
    <p:extLst>
      <p:ext uri="{BB962C8B-B14F-4D97-AF65-F5344CB8AC3E}">
        <p14:creationId xmlns:p14="http://schemas.microsoft.com/office/powerpoint/2010/main" val="1424690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Qualifications for </a:t>
            </a:r>
            <a:br>
              <a:rPr lang="en-US" dirty="0"/>
            </a:br>
            <a:r>
              <a:rPr lang="en-US" dirty="0"/>
              <a:t>Test Administrators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Employed or contracted directly or indirectly including student teachers who are employed by the LEA. </a:t>
            </a:r>
          </a:p>
          <a:p>
            <a:pPr marL="742950" lvl="1" indent="-285750"/>
            <a:r>
              <a:rPr lang="en-US" sz="3200" dirty="0">
                <a:latin typeface="Arial" panose="020B0604020202020204" pitchFamily="34" charset="0"/>
                <a:cs typeface="Arial" panose="020B0604020202020204" pitchFamily="34" charset="0"/>
              </a:rPr>
              <a:t>Student teachers not employed by LEA may observe if they attend SAC training and complete the PSTAT. </a:t>
            </a:r>
            <a:endParaRPr lang="en-US" sz="32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Completes PSTAT modules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Trained by SAC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Not forbidden from servin</a:t>
            </a:r>
            <a:r>
              <a:rPr lang="en-US" sz="3600" dirty="0"/>
              <a:t>g</a:t>
            </a:r>
            <a:r>
              <a:rPr lang="en-US" sz="3600" dirty="0">
                <a:latin typeface="Arial" panose="020B0604020202020204" pitchFamily="34" charset="0"/>
                <a:cs typeface="Arial" panose="020B0604020202020204" pitchFamily="34" charset="0"/>
              </a:rPr>
              <a:t> as a TA/Proctor by PDE or LEA administration.</a:t>
            </a:r>
          </a:p>
          <a:p>
            <a:pPr marL="285750" indent="-285750">
              <a:buFont typeface="Arial" panose="020B0604020202020204" pitchFamily="34" charset="0"/>
              <a:buChar char="•"/>
            </a:pPr>
            <a:r>
              <a:rPr lang="en-US" sz="3600" dirty="0"/>
              <a:t>TSS and PCA may not serve as TA/Proctor.</a:t>
            </a:r>
            <a:r>
              <a:rPr lang="en-US" sz="3600" dirty="0">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9020995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TAs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32</a:t>
            </a:fld>
            <a:endParaRPr lang="en-US"/>
          </a:p>
        </p:txBody>
      </p:sp>
    </p:spTree>
    <p:extLst>
      <p:ext uri="{BB962C8B-B14F-4D97-AF65-F5344CB8AC3E}">
        <p14:creationId xmlns:p14="http://schemas.microsoft.com/office/powerpoint/2010/main" val="1742743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TAs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Sign the sign out/sign in sheet when receiving and returning secure materials. </a:t>
            </a:r>
          </a:p>
          <a:p>
            <a:pPr marL="285750" indent="-285750">
              <a:buFont typeface="Arial" panose="020B0604020202020204" pitchFamily="34" charset="0"/>
              <a:buChar char="•"/>
            </a:pPr>
            <a:r>
              <a:rPr lang="en-US" sz="3200" dirty="0"/>
              <a:t>Ensure students are seated so they cannot view another student’s work.</a:t>
            </a:r>
            <a:endParaRPr lang="en-US" sz="3200" dirty="0">
              <a:latin typeface="Arial" panose="020B0604020202020204" pitchFamily="34" charset="0"/>
              <a:cs typeface="Arial" panose="020B0604020202020204" pitchFamily="34" charset="0"/>
            </a:endParaRPr>
          </a:p>
          <a:p>
            <a:pPr marL="285750" indent="-285750"/>
            <a:r>
              <a:rPr lang="en-US" sz="3200" dirty="0"/>
              <a:t>Maintain a seating chart and return to SAC.</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33</a:t>
            </a:fld>
            <a:endParaRPr lang="en-US"/>
          </a:p>
        </p:txBody>
      </p:sp>
    </p:spTree>
    <p:extLst>
      <p:ext uri="{BB962C8B-B14F-4D97-AF65-F5344CB8AC3E}">
        <p14:creationId xmlns:p14="http://schemas.microsoft.com/office/powerpoint/2010/main" val="42511502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TAs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000" dirty="0"/>
              <a:t>Record information from page 12 the DFA on the board including question numbers to answer and page numbers.</a:t>
            </a:r>
          </a:p>
          <a:p>
            <a:pPr marL="285750" indent="-285750"/>
            <a:r>
              <a:rPr lang="en-US" sz="3000" dirty="0"/>
              <a:t>Have students place backpacks along the perimeter of the room.</a:t>
            </a:r>
            <a:endParaRPr lang="en-US" sz="3000" dirty="0">
              <a:latin typeface="Arial" panose="020B0604020202020204" pitchFamily="34" charset="0"/>
              <a:cs typeface="Arial" panose="020B0604020202020204" pitchFamily="34" charset="0"/>
            </a:endParaRPr>
          </a:p>
          <a:p>
            <a:pPr marL="285750" indent="-285750"/>
            <a:r>
              <a:rPr lang="en-US" sz="3000" dirty="0"/>
              <a:t>Actively monitor during the test sessions. TAs/Proctors should not use electronic devices, plan lessons, grade student work or engage in activities other than monitoring while students are testing.</a:t>
            </a:r>
          </a:p>
          <a:p>
            <a:pPr marL="285750" indent="-285750"/>
            <a:r>
              <a:rPr lang="en-US" sz="3000" dirty="0">
                <a:latin typeface="Arial" panose="020B0604020202020204" pitchFamily="34" charset="0"/>
                <a:cs typeface="Arial" panose="020B0604020202020204" pitchFamily="34" charset="0"/>
              </a:rPr>
              <a:t>The responsibility of the TA/Proctor is to monitor and only to monitor the test session. </a:t>
            </a:r>
          </a:p>
          <a:p>
            <a:pPr marL="0" indent="0">
              <a:buNone/>
            </a:pPr>
            <a:endParaRPr lang="en-US" sz="30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34</a:t>
            </a:fld>
            <a:endParaRPr lang="en-US"/>
          </a:p>
        </p:txBody>
      </p:sp>
    </p:spTree>
    <p:extLst>
      <p:ext uri="{BB962C8B-B14F-4D97-AF65-F5344CB8AC3E}">
        <p14:creationId xmlns:p14="http://schemas.microsoft.com/office/powerpoint/2010/main" val="390714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Responsibilities of TAs – 3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Encourage students to demonstrate what they know.</a:t>
            </a:r>
          </a:p>
          <a:p>
            <a:pPr marL="285750" indent="-285750"/>
            <a:r>
              <a:rPr lang="en-US" sz="3200" dirty="0"/>
              <a:t>Students should answer </a:t>
            </a:r>
            <a:r>
              <a:rPr lang="en-US" sz="3200" b="1" dirty="0"/>
              <a:t>all</a:t>
            </a:r>
            <a:r>
              <a:rPr lang="en-US" sz="3200" dirty="0"/>
              <a:t> questions.</a:t>
            </a:r>
          </a:p>
          <a:p>
            <a:pPr marL="285750" indent="-285750"/>
            <a:r>
              <a:rPr lang="en-US" sz="3200" dirty="0"/>
              <a:t>Students should not cross out bubbles. They may cross out words and numbers next to the bubbles.</a:t>
            </a:r>
          </a:p>
          <a:p>
            <a:pPr marL="285750" indent="-285750">
              <a:buFont typeface="Arial" panose="020B0604020202020204" pitchFamily="34" charset="0"/>
              <a:buChar char="•"/>
            </a:pPr>
            <a:r>
              <a:rPr lang="en-US" sz="3200" dirty="0"/>
              <a:t>P</a:t>
            </a:r>
            <a:r>
              <a:rPr lang="en-US" sz="3200" dirty="0">
                <a:latin typeface="Arial" panose="020B0604020202020204" pitchFamily="34" charset="0"/>
                <a:cs typeface="Arial" panose="020B0604020202020204" pitchFamily="34" charset="0"/>
              </a:rPr>
              <a:t>artial credit is awarded on open ended items.</a:t>
            </a:r>
          </a:p>
          <a:p>
            <a:pPr marL="285750" indent="-285750">
              <a:buFont typeface="Arial" panose="020B0604020202020204" pitchFamily="34" charset="0"/>
              <a:buChar char="•"/>
            </a:pPr>
            <a:r>
              <a:rPr lang="en-US" sz="3200" dirty="0"/>
              <a:t>Responses for open ended items should be limited to space provided.</a:t>
            </a:r>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35</a:t>
            </a:fld>
            <a:endParaRPr lang="en-US"/>
          </a:p>
        </p:txBody>
      </p:sp>
    </p:spTree>
    <p:extLst>
      <p:ext uri="{BB962C8B-B14F-4D97-AF65-F5344CB8AC3E}">
        <p14:creationId xmlns:p14="http://schemas.microsoft.com/office/powerpoint/2010/main" val="8144937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and</a:t>
            </a:r>
            <a:br>
              <a:rPr lang="en-US" dirty="0"/>
            </a:br>
            <a:r>
              <a:rPr lang="en-US" dirty="0"/>
              <a:t>Certifications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36</a:t>
            </a:fld>
            <a:endParaRPr lang="en-US" dirty="0"/>
          </a:p>
        </p:txBody>
      </p:sp>
    </p:spTree>
    <p:extLst>
      <p:ext uri="{BB962C8B-B14F-4D97-AF65-F5344CB8AC3E}">
        <p14:creationId xmlns:p14="http://schemas.microsoft.com/office/powerpoint/2010/main" val="39523371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Test Security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200" b="1" dirty="0">
                <a:latin typeface="Arial" panose="020B0604020202020204" pitchFamily="34" charset="0"/>
                <a:cs typeface="Arial" panose="020B0604020202020204" pitchFamily="34" charset="0"/>
              </a:rPr>
              <a:t>immediately</a:t>
            </a:r>
            <a:r>
              <a:rPr lang="en-US" sz="3200" dirty="0">
                <a:latin typeface="Arial" panose="020B0604020202020204" pitchFamily="34" charset="0"/>
                <a:cs typeface="Arial" panose="020B0604020202020204" pitchFamily="34" charset="0"/>
              </a:rPr>
              <a:t> via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DACs or SACs should report test security violations or  suspicions </a:t>
            </a:r>
            <a:r>
              <a:rPr lang="en-US" sz="3200" b="1" dirty="0">
                <a:latin typeface="Arial" panose="020B0604020202020204" pitchFamily="34" charset="0"/>
                <a:cs typeface="Arial" panose="020B0604020202020204" pitchFamily="34" charset="0"/>
              </a:rPr>
              <a:t>immediately </a:t>
            </a:r>
            <a:r>
              <a:rPr lang="en-US" sz="3200" dirty="0">
                <a:latin typeface="Arial" panose="020B0604020202020204" pitchFamily="34" charset="0"/>
                <a:cs typeface="Arial" panose="020B0604020202020204" pitchFamily="34" charset="0"/>
              </a:rPr>
              <a:t>via</a:t>
            </a:r>
            <a:r>
              <a:rPr lang="en-US" sz="3200" b="1"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t>Consult the HAC for security examples.</a:t>
            </a:r>
          </a:p>
          <a:p>
            <a:pPr marL="285750" indent="-285750">
              <a:buFont typeface="Arial" panose="020B0604020202020204" pitchFamily="34" charset="0"/>
              <a:buChar char="•"/>
            </a:pPr>
            <a:r>
              <a:rPr lang="en-US" sz="3200" dirty="0"/>
              <a:t>Review the Handbook for Secure Test Administration.</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Complete required PSTAT Trainings.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37</a:t>
            </a:fld>
            <a:endParaRPr lang="en-US" dirty="0"/>
          </a:p>
        </p:txBody>
      </p:sp>
    </p:spTree>
    <p:extLst>
      <p:ext uri="{BB962C8B-B14F-4D97-AF65-F5344CB8AC3E}">
        <p14:creationId xmlns:p14="http://schemas.microsoft.com/office/powerpoint/2010/main" val="29689409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ED36-8021-3CF2-6D66-3A1DF3906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57DCD-9D13-D1C2-BE34-C14A1273A86E}"/>
              </a:ext>
            </a:extLst>
          </p:cNvPr>
          <p:cNvSpPr>
            <a:spLocks noGrp="1"/>
          </p:cNvSpPr>
          <p:nvPr>
            <p:ph type="title"/>
          </p:nvPr>
        </p:nvSpPr>
        <p:spPr/>
        <p:txBody>
          <a:bodyPr>
            <a:normAutofit/>
          </a:bodyPr>
          <a:lstStyle/>
          <a:p>
            <a:r>
              <a:rPr lang="en-US" dirty="0"/>
              <a:t>Test Security Certifications – 1 </a:t>
            </a:r>
          </a:p>
        </p:txBody>
      </p:sp>
      <p:sp>
        <p:nvSpPr>
          <p:cNvPr id="3" name="Content Placeholder 2">
            <a:extLst>
              <a:ext uri="{FF2B5EF4-FFF2-40B4-BE49-F238E27FC236}">
                <a16:creationId xmlns:a16="http://schemas.microsoft.com/office/drawing/2014/main" id="{3305C885-8D61-2B15-2411-F6938E16F27D}"/>
              </a:ext>
            </a:extLst>
          </p:cNvPr>
          <p:cNvSpPr>
            <a:spLocks noGrp="1"/>
          </p:cNvSpPr>
          <p:nvPr>
            <p:ph idx="1"/>
          </p:nvPr>
        </p:nvSpPr>
        <p:spPr/>
        <p:txBody>
          <a:bodyPr>
            <a:normAutofit/>
          </a:bodyPr>
          <a:lstStyle/>
          <a:p>
            <a:pPr marL="285750" indent="-285750">
              <a:buFont typeface="Arial" panose="020B0604020202020204" pitchFamily="34" charset="0"/>
              <a:buChar char="•"/>
            </a:pPr>
            <a:r>
              <a:rPr lang="en-US" sz="3200" dirty="0"/>
              <a:t>Keystone Exams</a:t>
            </a:r>
          </a:p>
          <a:p>
            <a:pPr marL="742950" lvl="1" indent="-285750"/>
            <a:r>
              <a:rPr lang="en-US" sz="2800" dirty="0"/>
              <a:t>One covers all content areas: Algebra I, Biology, Literature</a:t>
            </a:r>
          </a:p>
          <a:p>
            <a:pPr marL="742950" lvl="1" indent="-285750"/>
            <a:r>
              <a:rPr lang="en-US" sz="2800" dirty="0"/>
              <a:t>Each administration (winter, spring, summer) requires signed certificates. </a:t>
            </a:r>
          </a:p>
          <a:p>
            <a:pPr marL="285750" indent="-285750"/>
            <a:r>
              <a:rPr lang="en-US" sz="3200" dirty="0"/>
              <a:t>TAs/Proctors of PSSA and Keystone Exams sign one for PSSA and one for Keystone Exams. </a:t>
            </a:r>
          </a:p>
          <a:p>
            <a:pPr marL="285750" indent="-285750"/>
            <a:r>
              <a:rPr lang="en-US" sz="32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34D084FD-8E0A-1B05-5021-0D5967E0A851}"/>
              </a:ext>
            </a:extLst>
          </p:cNvPr>
          <p:cNvSpPr>
            <a:spLocks noGrp="1"/>
          </p:cNvSpPr>
          <p:nvPr>
            <p:ph type="sldNum" sz="quarter" idx="12"/>
          </p:nvPr>
        </p:nvSpPr>
        <p:spPr/>
        <p:txBody>
          <a:bodyPr/>
          <a:lstStyle/>
          <a:p>
            <a:fld id="{B24F5015-3417-4B27-A586-E4CCF4D77832}" type="slidenum">
              <a:rPr lang="en-US" smtClean="0"/>
              <a:t>38</a:t>
            </a:fld>
            <a:endParaRPr lang="en-US"/>
          </a:p>
        </p:txBody>
      </p:sp>
    </p:spTree>
    <p:extLst>
      <p:ext uri="{BB962C8B-B14F-4D97-AF65-F5344CB8AC3E}">
        <p14:creationId xmlns:p14="http://schemas.microsoft.com/office/powerpoint/2010/main" val="39929776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Test Security Certifications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 will report anyone who refuses to sign the Test Security Certificate to the Chief School Administrator, and also to PDE via email: </a:t>
            </a:r>
          </a:p>
          <a:p>
            <a:pPr marL="0" indent="0">
              <a:buNone/>
            </a:pPr>
            <a:r>
              <a:rPr lang="en-US" sz="3600" dirty="0">
                <a:hlinkClick r:id="rId3"/>
              </a:rPr>
              <a:t>ra-edirregularities@pa.gov</a:t>
            </a:r>
            <a:r>
              <a:rPr lang="en-US" sz="3600" dirty="0"/>
              <a:t>.</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39</a:t>
            </a:fld>
            <a:endParaRPr lang="en-US"/>
          </a:p>
        </p:txBody>
      </p:sp>
    </p:spTree>
    <p:extLst>
      <p:ext uri="{BB962C8B-B14F-4D97-AF65-F5344CB8AC3E}">
        <p14:creationId xmlns:p14="http://schemas.microsoft.com/office/powerpoint/2010/main" val="2938733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Who Needs to Attend this Training Session?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554687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40</a:t>
            </a:fld>
            <a:endParaRPr lang="en-US"/>
          </a:p>
        </p:txBody>
      </p:sp>
    </p:spTree>
    <p:extLst>
      <p:ext uri="{BB962C8B-B14F-4D97-AF65-F5344CB8AC3E}">
        <p14:creationId xmlns:p14="http://schemas.microsoft.com/office/powerpoint/2010/main" val="5758768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t>TAs, proctors, TSS, PCAs, and student teachers employed by the LEA must complete the TA modules annually and p</a:t>
            </a:r>
            <a:r>
              <a:rPr lang="en-US" sz="3600" dirty="0">
                <a:latin typeface="Arial" panose="020B0604020202020204" pitchFamily="34" charset="0"/>
                <a:cs typeface="Arial" panose="020B0604020202020204" pitchFamily="34" charset="0"/>
              </a:rPr>
              <a:t>rovide an electronic or  paper copy of PSTAT certificate to SAC.</a:t>
            </a:r>
            <a:endParaRPr lang="en-US" sz="3600" dirty="0"/>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Student teachers observing testing rooms also complete the PSTAT. </a:t>
            </a:r>
          </a:p>
          <a:p>
            <a:pPr marL="285750" indent="-285750">
              <a:buFont typeface="Arial" panose="020B0604020202020204" pitchFamily="34" charset="0"/>
              <a:buChar char="•"/>
            </a:pPr>
            <a:r>
              <a:rPr lang="en-US" sz="3600" dirty="0">
                <a:hlinkClick r:id="rId2"/>
              </a:rPr>
              <a:t>www.pstattraining.net</a:t>
            </a:r>
            <a:r>
              <a:rPr lang="en-US" sz="3200" dirty="0"/>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41</a:t>
            </a:fld>
            <a:endParaRPr lang="en-US"/>
          </a:p>
        </p:txBody>
      </p:sp>
    </p:spTree>
    <p:extLst>
      <p:ext uri="{BB962C8B-B14F-4D97-AF65-F5344CB8AC3E}">
        <p14:creationId xmlns:p14="http://schemas.microsoft.com/office/powerpoint/2010/main" val="21130142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Administration Preparation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42</a:t>
            </a:fld>
            <a:endParaRPr lang="en-US"/>
          </a:p>
        </p:txBody>
      </p:sp>
    </p:spTree>
    <p:extLst>
      <p:ext uri="{BB962C8B-B14F-4D97-AF65-F5344CB8AC3E}">
        <p14:creationId xmlns:p14="http://schemas.microsoft.com/office/powerpoint/2010/main" val="41513092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a:t>Administration Preparation for TAs</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Prior to test administration, TAs/Proctors must: </a:t>
            </a:r>
          </a:p>
          <a:p>
            <a:pPr marL="742950" lvl="1" indent="-285750"/>
            <a:r>
              <a:rPr lang="en-US" sz="2800" dirty="0">
                <a:latin typeface="Arial" panose="020B0604020202020204" pitchFamily="34" charset="0"/>
                <a:cs typeface="Arial" panose="020B0604020202020204" pitchFamily="34" charset="0"/>
              </a:rPr>
              <a:t>Attend in person training by SAC.</a:t>
            </a:r>
          </a:p>
          <a:p>
            <a:pPr marL="742950" lvl="1" indent="-285750"/>
            <a:r>
              <a:rPr lang="en-US" sz="2800" dirty="0">
                <a:latin typeface="Arial" panose="020B0604020202020204" pitchFamily="34" charset="0"/>
                <a:cs typeface="Arial" panose="020B0604020202020204" pitchFamily="34" charset="0"/>
              </a:rPr>
              <a:t>Read </a:t>
            </a:r>
            <a:r>
              <a:rPr lang="en-US" sz="2800">
                <a:latin typeface="Arial" panose="020B0604020202020204" pitchFamily="34" charset="0"/>
                <a:cs typeface="Arial" panose="020B0604020202020204" pitchFamily="34" charset="0"/>
              </a:rPr>
              <a:t>the DFA </a:t>
            </a:r>
            <a:r>
              <a:rPr lang="en-US" sz="2800" dirty="0">
                <a:latin typeface="Arial" panose="020B0604020202020204" pitchFamily="34" charset="0"/>
                <a:cs typeface="Arial" panose="020B0604020202020204" pitchFamily="34" charset="0"/>
              </a:rPr>
              <a:t>for paper/pencil administration. </a:t>
            </a:r>
          </a:p>
          <a:p>
            <a:pPr marL="742950" lvl="1" indent="-285750"/>
            <a:r>
              <a:rPr lang="en-US" sz="2800" dirty="0">
                <a:latin typeface="Arial" panose="020B0604020202020204" pitchFamily="34" charset="0"/>
                <a:cs typeface="Arial" panose="020B0604020202020204" pitchFamily="34" charset="0"/>
              </a:rPr>
              <a:t>Read Handbook for Secure Test Administration.</a:t>
            </a:r>
          </a:p>
          <a:p>
            <a:pPr marL="742950" lvl="1" indent="-285750"/>
            <a:r>
              <a:rPr lang="en-US" sz="2800" dirty="0"/>
              <a:t>Complete PSTAT for Test Administrators and Proctors.</a:t>
            </a:r>
          </a:p>
          <a:p>
            <a:pPr marL="742950" lvl="1" indent="-285750"/>
            <a:r>
              <a:rPr lang="en-US" sz="2800" dirty="0">
                <a:latin typeface="Arial" panose="020B0604020202020204" pitchFamily="34" charset="0"/>
                <a:cs typeface="Arial" panose="020B0604020202020204" pitchFamily="34" charset="0"/>
              </a:rPr>
              <a:t>Provide copy of PSTAT certificate (electronic or paper</a:t>
            </a:r>
            <a:r>
              <a:rPr lang="en-US" sz="2800" dirty="0"/>
              <a:t>) to SAC.</a:t>
            </a:r>
          </a:p>
          <a:p>
            <a:pPr marL="742950" lvl="1" indent="-285750"/>
            <a:r>
              <a:rPr lang="en-US" sz="2800" dirty="0">
                <a:latin typeface="Arial" panose="020B0604020202020204" pitchFamily="34" charset="0"/>
                <a:cs typeface="Arial" panose="020B0604020202020204" pitchFamily="34" charset="0"/>
              </a:rPr>
              <a:t>Receive a list of students with accommodations and become familiar with the accommodations for students in their testing rooms.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43</a:t>
            </a:fld>
            <a:endParaRPr lang="en-US"/>
          </a:p>
        </p:txBody>
      </p:sp>
    </p:spTree>
    <p:extLst>
      <p:ext uri="{BB962C8B-B14F-4D97-AF65-F5344CB8AC3E}">
        <p14:creationId xmlns:p14="http://schemas.microsoft.com/office/powerpoint/2010/main" val="21268504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Paper/Pencil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44</a:t>
            </a:fld>
            <a:endParaRPr lang="en-US"/>
          </a:p>
        </p:txBody>
      </p:sp>
    </p:spTree>
    <p:extLst>
      <p:ext uri="{BB962C8B-B14F-4D97-AF65-F5344CB8AC3E}">
        <p14:creationId xmlns:p14="http://schemas.microsoft.com/office/powerpoint/2010/main" val="38819898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sz="3600" dirty="0"/>
              <a:t>Answer Booklets: Labels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2600" dirty="0"/>
              <a:t>All answer booklets must have a label.  </a:t>
            </a:r>
          </a:p>
          <a:p>
            <a:pPr marL="285750" indent="-285750">
              <a:buFont typeface="Arial" panose="020B0604020202020204" pitchFamily="34" charset="0"/>
              <a:buChar char="•"/>
            </a:pPr>
            <a:r>
              <a:rPr lang="en-US" sz="2600" dirty="0"/>
              <a:t>Unused answer have a preprinted label indicating they were not used.</a:t>
            </a:r>
          </a:p>
          <a:p>
            <a:pPr marL="285750" indent="-285750">
              <a:buFont typeface="Arial" panose="020B0604020202020204" pitchFamily="34" charset="0"/>
              <a:buChar char="•"/>
            </a:pPr>
            <a:r>
              <a:rPr lang="en-US" sz="2600" dirty="0"/>
              <a:t>Student </a:t>
            </a:r>
            <a:r>
              <a:rPr lang="en-US" sz="2600" dirty="0" err="1"/>
              <a:t>precode</a:t>
            </a:r>
            <a:r>
              <a:rPr lang="en-US" sz="2600" dirty="0"/>
              <a:t> label – use if all information is correct; students do not bubble any information. </a:t>
            </a:r>
          </a:p>
          <a:p>
            <a:pPr marL="285750" indent="-285750">
              <a:buFont typeface="Arial" panose="020B0604020202020204" pitchFamily="34" charset="0"/>
              <a:buChar char="•"/>
            </a:pPr>
            <a:r>
              <a:rPr lang="en-US" sz="2600" dirty="0">
                <a:latin typeface="Arial" panose="020B0604020202020204" pitchFamily="34" charset="0"/>
                <a:cs typeface="Arial" panose="020B0604020202020204" pitchFamily="34" charset="0"/>
              </a:rPr>
              <a:t>District/School label – use when</a:t>
            </a:r>
          </a:p>
          <a:p>
            <a:pPr marL="742950" lvl="1" indent="-285750"/>
            <a:r>
              <a:rPr lang="en-US" sz="2600" dirty="0" err="1">
                <a:latin typeface="Arial" panose="020B0604020202020204" pitchFamily="34" charset="0"/>
                <a:cs typeface="Arial" panose="020B0604020202020204" pitchFamily="34" charset="0"/>
              </a:rPr>
              <a:t>Precode</a:t>
            </a:r>
            <a:r>
              <a:rPr lang="en-US" sz="2600" dirty="0">
                <a:latin typeface="Arial" panose="020B0604020202020204" pitchFamily="34" charset="0"/>
                <a:cs typeface="Arial" panose="020B0604020202020204" pitchFamily="34" charset="0"/>
              </a:rPr>
              <a:t> label is not correct or was not received by school.</a:t>
            </a:r>
          </a:p>
          <a:p>
            <a:pPr marL="742950" lvl="1" indent="-285750"/>
            <a:r>
              <a:rPr lang="en-US" sz="2600" dirty="0"/>
              <a:t>Student needs to retest.</a:t>
            </a:r>
          </a:p>
          <a:p>
            <a:pPr marL="742950" lvl="1" indent="-285750"/>
            <a:r>
              <a:rPr lang="en-US" sz="2600" dirty="0"/>
              <a:t>SAC or TA will enter and bubble student’s information on the answer booklet or combined test/answer booklet exactly as it appears in</a:t>
            </a:r>
            <a:r>
              <a:rPr lang="en-US" sz="2600" dirty="0">
                <a:latin typeface="Arial" panose="020B0604020202020204" pitchFamily="34" charset="0"/>
                <a:cs typeface="Arial" panose="020B0604020202020204" pitchFamily="34" charset="0"/>
              </a:rPr>
              <a:t> PIMS.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45</a:t>
            </a:fld>
            <a:endParaRPr lang="en-US"/>
          </a:p>
        </p:txBody>
      </p:sp>
    </p:spTree>
    <p:extLst>
      <p:ext uri="{BB962C8B-B14F-4D97-AF65-F5344CB8AC3E}">
        <p14:creationId xmlns:p14="http://schemas.microsoft.com/office/powerpoint/2010/main" val="42822977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sz="3400" dirty="0"/>
              <a:t>Answer Booklets: Demographic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600" dirty="0"/>
              <a:t>Complete items 1-3 in answer booklet or combined test/answer booklet only if using district/school label.</a:t>
            </a:r>
          </a:p>
          <a:p>
            <a:pPr marL="285750" indent="-285750"/>
            <a:r>
              <a:rPr lang="en-US" sz="3600" dirty="0">
                <a:latin typeface="Arial" panose="020B0604020202020204" pitchFamily="34" charset="0"/>
                <a:cs typeface="Arial" panose="020B0604020202020204" pitchFamily="34" charset="0"/>
              </a:rPr>
              <a:t>Consult HAC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46</a:t>
            </a:fld>
            <a:endParaRPr lang="en-US"/>
          </a:p>
        </p:txBody>
      </p:sp>
    </p:spTree>
    <p:extLst>
      <p:ext uri="{BB962C8B-B14F-4D97-AF65-F5344CB8AC3E}">
        <p14:creationId xmlns:p14="http://schemas.microsoft.com/office/powerpoint/2010/main" val="1174020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sz="3400" dirty="0"/>
              <a:t>Answer Booklets: Accommodations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600" dirty="0"/>
              <a:t>Complete items 4-7 in answer booklet or combined test/answer booklets for any student receiving Accommodations.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HAC.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a:p>
        </p:txBody>
      </p:sp>
    </p:spTree>
    <p:extLst>
      <p:ext uri="{BB962C8B-B14F-4D97-AF65-F5344CB8AC3E}">
        <p14:creationId xmlns:p14="http://schemas.microsoft.com/office/powerpoint/2010/main" val="38263846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Answer Booklets: TA Initials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600" dirty="0"/>
              <a:t>SAC, SAC’s designee, or TA must bubble TA’s initials on back page. </a:t>
            </a:r>
          </a:p>
          <a:p>
            <a:pPr marL="285750" indent="-285750">
              <a:buFont typeface="Arial" panose="020B0604020202020204" pitchFamily="34" charset="0"/>
              <a:buChar char="•"/>
            </a:pPr>
            <a:r>
              <a:rPr lang="en-US" sz="3600" dirty="0"/>
              <a:t>Complete this prior to assessment.</a:t>
            </a:r>
          </a:p>
          <a:p>
            <a:pPr marL="285750" indent="-285750">
              <a:buFont typeface="Arial" panose="020B0604020202020204" pitchFamily="34" charset="0"/>
              <a:buChar char="•"/>
            </a:pPr>
            <a:r>
              <a:rPr lang="en-US" sz="3600" dirty="0"/>
              <a:t>If there are multiple TAs </a:t>
            </a:r>
          </a:p>
          <a:p>
            <a:pPr marL="742950" lvl="1" indent="-285750"/>
            <a:r>
              <a:rPr lang="en-US" sz="3200" dirty="0"/>
              <a:t>Bubble the lead TA’s initials </a:t>
            </a:r>
          </a:p>
          <a:p>
            <a:pPr marL="742950" lvl="1" indent="-285750"/>
            <a:r>
              <a:rPr lang="en-US" sz="3200" dirty="0"/>
              <a:t>Bubble the Multiple Administrator field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HAC.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48</a:t>
            </a:fld>
            <a:endParaRPr lang="en-US"/>
          </a:p>
        </p:txBody>
      </p:sp>
    </p:spTree>
    <p:extLst>
      <p:ext uri="{BB962C8B-B14F-4D97-AF65-F5344CB8AC3E}">
        <p14:creationId xmlns:p14="http://schemas.microsoft.com/office/powerpoint/2010/main" val="3792953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Assessment Information to Display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On testing days, TAs should prominently display the required information from the Display Exam Information section on page 12 of the DFA.</a:t>
            </a:r>
          </a:p>
          <a:p>
            <a:pPr marL="285750" indent="-285750"/>
            <a:r>
              <a:rPr lang="en-US" sz="3600" dirty="0"/>
              <a:t>TAs should also display the statement about checking their work to students.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49</a:t>
            </a:fld>
            <a:endParaRPr lang="en-US"/>
          </a:p>
        </p:txBody>
      </p:sp>
    </p:spTree>
    <p:extLst>
      <p:ext uri="{BB962C8B-B14F-4D97-AF65-F5344CB8AC3E}">
        <p14:creationId xmlns:p14="http://schemas.microsoft.com/office/powerpoint/2010/main" val="4042467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Who Needs This Training?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Test Administrators</a:t>
            </a:r>
          </a:p>
          <a:p>
            <a:pPr marL="285750" indent="-285750">
              <a:buFont typeface="Arial" panose="020B0604020202020204" pitchFamily="34" charset="0"/>
              <a:buChar char="•"/>
            </a:pPr>
            <a:r>
              <a:rPr lang="en-US" dirty="0"/>
              <a:t>Proctors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teachers </a:t>
            </a:r>
            <a:r>
              <a:rPr lang="en-US" dirty="0"/>
              <a:t>e</a:t>
            </a:r>
            <a:r>
              <a:rPr lang="en-US" dirty="0">
                <a:latin typeface="Arial" panose="020B0604020202020204" pitchFamily="34" charset="0"/>
                <a:cs typeface="Arial" panose="020B0604020202020204" pitchFamily="34" charset="0"/>
              </a:rPr>
              <a:t>mployed by the LEA serving as TAs or Proctors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teachers </a:t>
            </a:r>
            <a:r>
              <a:rPr lang="en-US" dirty="0"/>
              <a:t>n</a:t>
            </a:r>
            <a:r>
              <a:rPr lang="en-US" dirty="0">
                <a:latin typeface="Arial" panose="020B0604020202020204" pitchFamily="34" charset="0"/>
                <a:cs typeface="Arial" panose="020B0604020202020204" pitchFamily="34" charset="0"/>
              </a:rPr>
              <a:t>ot </a:t>
            </a:r>
            <a:r>
              <a:rPr lang="en-US" dirty="0"/>
              <a:t>e</a:t>
            </a:r>
            <a:r>
              <a:rPr lang="en-US" dirty="0">
                <a:latin typeface="Arial" panose="020B0604020202020204" pitchFamily="34" charset="0"/>
                <a:cs typeface="Arial" panose="020B0604020202020204" pitchFamily="34" charset="0"/>
              </a:rPr>
              <a:t>mployed by the LEA who will observe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Therapeutic Support Staff (TSS) who will observe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Personal Care Attendants (PCAs) who will observe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Administrative, custodial staff, and any other employees with access to secure materials, including keys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a:p>
        </p:txBody>
      </p:sp>
    </p:spTree>
    <p:extLst>
      <p:ext uri="{BB962C8B-B14F-4D97-AF65-F5344CB8AC3E}">
        <p14:creationId xmlns:p14="http://schemas.microsoft.com/office/powerpoint/2010/main" val="3243108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50</a:t>
            </a:fld>
            <a:endParaRPr lang="en-US"/>
          </a:p>
        </p:txBody>
      </p:sp>
    </p:spTree>
    <p:extLst>
      <p:ext uri="{BB962C8B-B14F-4D97-AF65-F5344CB8AC3E}">
        <p14:creationId xmlns:p14="http://schemas.microsoft.com/office/powerpoint/2010/main" val="5023081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DFAs for specific directions which are read to students </a:t>
            </a:r>
          </a:p>
          <a:p>
            <a:pPr marL="285750" indent="-285750">
              <a:buFont typeface="Arial" panose="020B0604020202020204" pitchFamily="34" charset="0"/>
              <a:buChar char="•"/>
            </a:pPr>
            <a:r>
              <a:rPr lang="en-US" sz="3600" dirty="0"/>
              <a:t>Keystone Exams</a:t>
            </a:r>
          </a:p>
          <a:p>
            <a:pPr marL="742950" lvl="1" indent="-285750"/>
            <a:r>
              <a:rPr lang="en-US" sz="3200" dirty="0"/>
              <a:t>Single </a:t>
            </a:r>
            <a:r>
              <a:rPr lang="en-US" sz="3200" dirty="0">
                <a:latin typeface="Arial" panose="020B0604020202020204" pitchFamily="34" charset="0"/>
                <a:cs typeface="Arial" panose="020B0604020202020204" pitchFamily="34" charset="0"/>
              </a:rPr>
              <a:t>paper/pencil</a:t>
            </a:r>
            <a:r>
              <a:rPr lang="en-US" sz="3200" dirty="0"/>
              <a:t> DFA for all three content areas</a:t>
            </a:r>
          </a:p>
          <a:p>
            <a:pPr marL="742950" lvl="1" indent="-285750"/>
            <a:r>
              <a:rPr lang="en-US" sz="3200" dirty="0"/>
              <a:t>Spanish DFAs for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51</a:t>
            </a:fld>
            <a:endParaRPr lang="en-US" dirty="0"/>
          </a:p>
        </p:txBody>
      </p:sp>
      <p:sp>
        <p:nvSpPr>
          <p:cNvPr id="6" name="Title 5">
            <a:extLst>
              <a:ext uri="{FF2B5EF4-FFF2-40B4-BE49-F238E27FC236}">
                <a16:creationId xmlns:a16="http://schemas.microsoft.com/office/drawing/2014/main" id="{F452E419-4193-1D79-F9A0-EFDE14EF00AB}"/>
              </a:ext>
            </a:extLst>
          </p:cNvPr>
          <p:cNvSpPr>
            <a:spLocks noGrp="1"/>
          </p:cNvSpPr>
          <p:nvPr>
            <p:ph type="title"/>
          </p:nvPr>
        </p:nvSpPr>
        <p:spPr/>
        <p:txBody>
          <a:bodyPr/>
          <a:lstStyle/>
          <a:p>
            <a:r>
              <a:rPr lang="en-US" dirty="0"/>
              <a:t>DFAs</a:t>
            </a:r>
          </a:p>
        </p:txBody>
      </p:sp>
    </p:spTree>
    <p:extLst>
      <p:ext uri="{BB962C8B-B14F-4D97-AF65-F5344CB8AC3E}">
        <p14:creationId xmlns:p14="http://schemas.microsoft.com/office/powerpoint/2010/main" val="4794286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Testing Environment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52</a:t>
            </a:fld>
            <a:endParaRPr lang="en-US"/>
          </a:p>
        </p:txBody>
      </p:sp>
    </p:spTree>
    <p:extLst>
      <p:ext uri="{BB962C8B-B14F-4D97-AF65-F5344CB8AC3E}">
        <p14:creationId xmlns:p14="http://schemas.microsoft.com/office/powerpoint/2010/main" val="9997692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538D1-F1CC-F640-9E84-63ABCA22B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AF146A-53F4-1FBA-C3CB-8D58606E13B0}"/>
              </a:ext>
            </a:extLst>
          </p:cNvPr>
          <p:cNvSpPr>
            <a:spLocks noGrp="1"/>
          </p:cNvSpPr>
          <p:nvPr>
            <p:ph type="title"/>
          </p:nvPr>
        </p:nvSpPr>
        <p:spPr/>
        <p:txBody>
          <a:bodyPr>
            <a:normAutofit/>
          </a:bodyPr>
          <a:lstStyle/>
          <a:p>
            <a:r>
              <a:rPr lang="en-US" dirty="0"/>
              <a:t>Setting the Testing Environment</a:t>
            </a:r>
          </a:p>
        </p:txBody>
      </p:sp>
      <p:sp>
        <p:nvSpPr>
          <p:cNvPr id="3" name="Content Placeholder 2">
            <a:extLst>
              <a:ext uri="{FF2B5EF4-FFF2-40B4-BE49-F238E27FC236}">
                <a16:creationId xmlns:a16="http://schemas.microsoft.com/office/drawing/2014/main" id="{F8A3D6D9-D4D1-C249-5EF4-700336A21783}"/>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TAs should ensure a quiet environment free of distractions and noise.</a:t>
            </a:r>
          </a:p>
          <a:p>
            <a:pPr marL="285750" indent="-285750">
              <a:buFont typeface="Arial" panose="020B0604020202020204" pitchFamily="34" charset="0"/>
              <a:buChar char="•"/>
            </a:pPr>
            <a:r>
              <a:rPr lang="en-US" sz="3200" dirty="0"/>
              <a:t>Provide a positive approach to the assessments.</a:t>
            </a:r>
          </a:p>
        </p:txBody>
      </p:sp>
      <p:sp>
        <p:nvSpPr>
          <p:cNvPr id="5" name="Slide Number Placeholder 4">
            <a:extLst>
              <a:ext uri="{FF2B5EF4-FFF2-40B4-BE49-F238E27FC236}">
                <a16:creationId xmlns:a16="http://schemas.microsoft.com/office/drawing/2014/main" id="{5531C642-B603-AFFE-690C-B7DA204BA03B}"/>
              </a:ext>
            </a:extLst>
          </p:cNvPr>
          <p:cNvSpPr>
            <a:spLocks noGrp="1"/>
          </p:cNvSpPr>
          <p:nvPr>
            <p:ph type="sldNum" sz="quarter" idx="12"/>
          </p:nvPr>
        </p:nvSpPr>
        <p:spPr/>
        <p:txBody>
          <a:bodyPr/>
          <a:lstStyle/>
          <a:p>
            <a:fld id="{B24F5015-3417-4B27-A586-E4CCF4D77832}" type="slidenum">
              <a:rPr lang="en-US" smtClean="0"/>
              <a:t>53</a:t>
            </a:fld>
            <a:endParaRPr lang="en-US"/>
          </a:p>
        </p:txBody>
      </p:sp>
    </p:spTree>
    <p:extLst>
      <p:ext uri="{BB962C8B-B14F-4D97-AF65-F5344CB8AC3E}">
        <p14:creationId xmlns:p14="http://schemas.microsoft.com/office/powerpoint/2010/main" val="19331830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Classroom and Hallway Displays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54</a:t>
            </a:fld>
            <a:endParaRPr lang="en-US"/>
          </a:p>
        </p:txBody>
      </p:sp>
    </p:spTree>
    <p:extLst>
      <p:ext uri="{BB962C8B-B14F-4D97-AF65-F5344CB8AC3E}">
        <p14:creationId xmlns:p14="http://schemas.microsoft.com/office/powerpoint/2010/main" val="19416566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Content to Display and Cover</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All content related materials in testing rooms and hallways.</a:t>
            </a:r>
          </a:p>
          <a:p>
            <a:r>
              <a:rPr lang="en-US" sz="3200" dirty="0"/>
              <a:t>Classroom libraries do not need to be covered. </a:t>
            </a:r>
          </a:p>
          <a:p>
            <a:r>
              <a:rPr lang="en-US" sz="3200" dirty="0"/>
              <a:t>Students may read non-content related material once finished.</a:t>
            </a:r>
            <a:r>
              <a:rPr lang="en-US" sz="3200" dirty="0">
                <a:latin typeface="Arial" panose="020B0604020202020204" pitchFamily="34" charset="0"/>
                <a:cs typeface="Arial" panose="020B0604020202020204" pitchFamily="34" charset="0"/>
              </a:rPr>
              <a:t>  </a:t>
            </a:r>
          </a:p>
          <a:p>
            <a:pPr marL="285750" indent="-285750"/>
            <a:r>
              <a:rPr lang="en-US" sz="3200" dirty="0"/>
              <a:t>General Description of Scoring Guidelines for all content areas may be displayed and/or distributed.</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Mathematics formula sheets </a:t>
            </a:r>
            <a:r>
              <a:rPr lang="en-US" sz="3200" dirty="0"/>
              <a:t>found on the PDE website or </a:t>
            </a:r>
            <a:r>
              <a:rPr lang="en-US" sz="3200" dirty="0">
                <a:latin typeface="Arial" panose="020B0604020202020204" pitchFamily="34" charset="0"/>
                <a:cs typeface="Arial" panose="020B0604020202020204" pitchFamily="34" charset="0"/>
              </a:rPr>
              <a:t>provided by DRC may be displayed and distributed.</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55</a:t>
            </a:fld>
            <a:endParaRPr lang="en-US"/>
          </a:p>
        </p:txBody>
      </p:sp>
    </p:spTree>
    <p:extLst>
      <p:ext uri="{BB962C8B-B14F-4D97-AF65-F5344CB8AC3E}">
        <p14:creationId xmlns:p14="http://schemas.microsoft.com/office/powerpoint/2010/main" val="36101611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56</a:t>
            </a:fld>
            <a:endParaRPr lang="en-US"/>
          </a:p>
        </p:txBody>
      </p:sp>
    </p:spTree>
    <p:extLst>
      <p:ext uri="{BB962C8B-B14F-4D97-AF65-F5344CB8AC3E}">
        <p14:creationId xmlns:p14="http://schemas.microsoft.com/office/powerpoint/2010/main" val="25730721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Student Participation: </a:t>
            </a:r>
            <a:br>
              <a:rPr lang="en-US" dirty="0"/>
            </a:br>
            <a:r>
              <a:rPr lang="en-US" dirty="0"/>
              <a:t>Code of Conduct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300" dirty="0"/>
              <a:t>TAs or Proctors should review the Code of Conduct with all students prior to test administration. </a:t>
            </a:r>
          </a:p>
          <a:p>
            <a:pPr marL="285750" indent="-285750">
              <a:buFont typeface="Arial" panose="020B0604020202020204" pitchFamily="34" charset="0"/>
              <a:buChar char="•"/>
            </a:pPr>
            <a:r>
              <a:rPr lang="en-US" sz="3300" dirty="0"/>
              <a:t>S</a:t>
            </a:r>
            <a:r>
              <a:rPr lang="en-US" sz="3300" dirty="0">
                <a:latin typeface="Arial" panose="020B0604020202020204" pitchFamily="34" charset="0"/>
                <a:cs typeface="Arial" panose="020B0604020202020204" pitchFamily="34" charset="0"/>
              </a:rPr>
              <a:t>tudents will acknowledge the Code of Conduct  at the beginning of each Keystone Exam or PSSA assessments by bubbling the front cover of the answer booklet or combined test/answer booklet. </a:t>
            </a:r>
          </a:p>
          <a:p>
            <a:pPr marL="285750" indent="-285750">
              <a:buFont typeface="Arial" panose="020B0604020202020204" pitchFamily="34" charset="0"/>
              <a:buChar char="•"/>
            </a:pPr>
            <a:r>
              <a:rPr lang="en-US" sz="3300" dirty="0"/>
              <a:t>Copy provided in DFAs.</a:t>
            </a:r>
          </a:p>
          <a:p>
            <a:pPr marL="0" indent="0">
              <a:buNone/>
            </a:pPr>
            <a:r>
              <a:rPr lang="en-US" sz="3200" dirty="0"/>
              <a:t> </a:t>
            </a: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57</a:t>
            </a:fld>
            <a:endParaRPr lang="en-US"/>
          </a:p>
        </p:txBody>
      </p:sp>
    </p:spTree>
    <p:extLst>
      <p:ext uri="{BB962C8B-B14F-4D97-AF65-F5344CB8AC3E}">
        <p14:creationId xmlns:p14="http://schemas.microsoft.com/office/powerpoint/2010/main" val="8506125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All students enrolled in Keystone Exam trigger courses participate for federal accountability by spring of grade 11.</a:t>
            </a:r>
          </a:p>
          <a:p>
            <a:pPr marL="285750" indent="-285750">
              <a:buFont typeface="Arial" panose="020B0604020202020204" pitchFamily="34" charset="0"/>
              <a:buChar char="•"/>
            </a:pPr>
            <a:r>
              <a:rPr lang="en-US" sz="3600" dirty="0"/>
              <a:t>Very limited religious opt out.</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PASA used for </a:t>
            </a:r>
            <a:r>
              <a:rPr lang="en-US" sz="3600" dirty="0"/>
              <a:t>maximum 1% of enrollment.</a:t>
            </a: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58</a:t>
            </a:fld>
            <a:endParaRPr lang="en-US"/>
          </a:p>
        </p:txBody>
      </p:sp>
    </p:spTree>
    <p:extLst>
      <p:ext uri="{BB962C8B-B14F-4D97-AF65-F5344CB8AC3E}">
        <p14:creationId xmlns:p14="http://schemas.microsoft.com/office/powerpoint/2010/main" val="14748880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Student Participation: </a:t>
            </a:r>
            <a:br>
              <a:rPr lang="en-US" dirty="0"/>
            </a:br>
            <a:r>
              <a:rPr lang="en-US" dirty="0"/>
              <a:t>Special Cases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See the SAC or HAC for detailed information regarding: </a:t>
            </a:r>
          </a:p>
          <a:p>
            <a:pPr marL="742950" lvl="1" indent="-285750"/>
            <a:r>
              <a:rPr lang="en-US" sz="3200" dirty="0">
                <a:latin typeface="Arial" panose="020B0604020202020204" pitchFamily="34" charset="0"/>
                <a:cs typeface="Arial" panose="020B0604020202020204" pitchFamily="34" charset="0"/>
              </a:rPr>
              <a:t>PASA</a:t>
            </a:r>
          </a:p>
          <a:p>
            <a:pPr marL="742950" lvl="1" indent="-285750"/>
            <a:r>
              <a:rPr lang="en-US" sz="3200" dirty="0">
                <a:latin typeface="Arial" panose="020B0604020202020204" pitchFamily="34" charset="0"/>
                <a:cs typeface="Arial" panose="020B0604020202020204" pitchFamily="34" charset="0"/>
              </a:rPr>
              <a:t>Court/Agency placed student </a:t>
            </a:r>
            <a:r>
              <a:rPr lang="en-US" sz="3200" dirty="0"/>
              <a:t>p</a:t>
            </a:r>
            <a:r>
              <a:rPr lang="en-US" sz="3200" dirty="0">
                <a:latin typeface="Arial" panose="020B0604020202020204" pitchFamily="34" charset="0"/>
                <a:cs typeface="Arial" panose="020B0604020202020204" pitchFamily="34" charset="0"/>
              </a:rPr>
              <a:t>articipation</a:t>
            </a:r>
          </a:p>
          <a:p>
            <a:pPr marL="742950" lvl="1" indent="-285750"/>
            <a:r>
              <a:rPr lang="en-US" sz="3200" dirty="0"/>
              <a:t>Student withdrawal/enrollment during testing window</a:t>
            </a:r>
          </a:p>
          <a:p>
            <a:pPr marL="742950" lvl="1" indent="-285750"/>
            <a:r>
              <a:rPr lang="en-US" sz="3200" dirty="0">
                <a:latin typeface="Arial" panose="020B0604020202020204" pitchFamily="34" charset="0"/>
                <a:cs typeface="Arial" panose="020B0604020202020204" pitchFamily="34" charset="0"/>
              </a:rPr>
              <a:t>Suspended and expelled students </a:t>
            </a:r>
          </a:p>
          <a:p>
            <a:pPr marL="742950" lvl="1" indent="-285750"/>
            <a:r>
              <a:rPr lang="en-US" sz="3200" dirty="0"/>
              <a:t>Home education students</a:t>
            </a:r>
          </a:p>
          <a:p>
            <a:pPr marL="742950" lvl="1" indent="-285750"/>
            <a:r>
              <a:rPr lang="en-US" sz="3200" dirty="0">
                <a:latin typeface="Arial" panose="020B0604020202020204" pitchFamily="34" charset="0"/>
                <a:cs typeface="Arial" panose="020B0604020202020204" pitchFamily="34" charset="0"/>
              </a:rPr>
              <a:t>First year English Learner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59</a:t>
            </a:fld>
            <a:endParaRPr lang="en-US"/>
          </a:p>
        </p:txBody>
      </p:sp>
    </p:spTree>
    <p:extLst>
      <p:ext uri="{BB962C8B-B14F-4D97-AF65-F5344CB8AC3E}">
        <p14:creationId xmlns:p14="http://schemas.microsoft.com/office/powerpoint/2010/main" val="1482295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a:t>
            </a:fld>
            <a:endParaRPr lang="en-US"/>
          </a:p>
        </p:txBody>
      </p:sp>
    </p:spTree>
    <p:extLst>
      <p:ext uri="{BB962C8B-B14F-4D97-AF65-F5344CB8AC3E}">
        <p14:creationId xmlns:p14="http://schemas.microsoft.com/office/powerpoint/2010/main" val="18037609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60</a:t>
            </a:fld>
            <a:endParaRPr lang="en-US"/>
          </a:p>
        </p:txBody>
      </p:sp>
    </p:spTree>
    <p:extLst>
      <p:ext uri="{BB962C8B-B14F-4D97-AF65-F5344CB8AC3E}">
        <p14:creationId xmlns:p14="http://schemas.microsoft.com/office/powerpoint/2010/main" val="33986941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200" dirty="0"/>
              <a:t>SAC should provide TAs with a list of students receiving accommodations </a:t>
            </a:r>
            <a:r>
              <a:rPr lang="en-US" sz="3200" dirty="0">
                <a:latin typeface="Arial" panose="020B0604020202020204" pitchFamily="34" charset="0"/>
                <a:cs typeface="Arial" panose="020B0604020202020204" pitchFamily="34" charset="0"/>
              </a:rPr>
              <a:t>at least a week in advance. </a:t>
            </a:r>
          </a:p>
          <a:p>
            <a:pPr marL="285750" indent="-285750">
              <a:buFont typeface="Arial" panose="020B0604020202020204" pitchFamily="34" charset="0"/>
              <a:buChar char="•"/>
            </a:pPr>
            <a:r>
              <a:rPr lang="en-US" sz="3200" dirty="0"/>
              <a:t>TAs should ensure proper accommodations are noted  on the roster. </a:t>
            </a:r>
          </a:p>
          <a:p>
            <a:pPr marL="285750" indent="-285750">
              <a:buFont typeface="Arial" panose="020B0604020202020204" pitchFamily="34" charset="0"/>
              <a:buChar char="•"/>
            </a:pPr>
            <a:r>
              <a:rPr lang="en-US" sz="3200" dirty="0"/>
              <a:t>TAs should ensure students receive the proper 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61</a:t>
            </a:fld>
            <a:endParaRPr lang="en-US"/>
          </a:p>
        </p:txBody>
      </p:sp>
    </p:spTree>
    <p:extLst>
      <p:ext uri="{BB962C8B-B14F-4D97-AF65-F5344CB8AC3E}">
        <p14:creationId xmlns:p14="http://schemas.microsoft.com/office/powerpoint/2010/main" val="20654487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200" dirty="0">
                <a:effectLst/>
              </a:rPr>
              <a:t>Any TAs providing read aloud or scribing accommodations to students should read the Read Aloud and Scribing Guidelines for Operational Assessments before administration. </a:t>
            </a:r>
          </a:p>
          <a:p>
            <a:pPr marL="285750" indent="-285750">
              <a:buFont typeface="Arial" panose="020B0604020202020204" pitchFamily="34" charset="0"/>
              <a:buChar char="•"/>
            </a:pPr>
            <a:r>
              <a:rPr lang="en-US" sz="3200" dirty="0">
                <a:effectLst/>
              </a:rPr>
              <a:t>Any approved devices used for accommodations must be in lockdown mode prior to the beginning of test administration.</a:t>
            </a:r>
          </a:p>
          <a:p>
            <a:pPr marL="285750" indent="-285750">
              <a:buFont typeface="Arial" panose="020B0604020202020204" pitchFamily="34" charset="0"/>
              <a:buChar char="•"/>
            </a:pPr>
            <a:r>
              <a:rPr lang="en-US" sz="3200" dirty="0"/>
              <a:t>Consult the </a:t>
            </a:r>
            <a:r>
              <a:rPr lang="en-US" sz="3200" dirty="0">
                <a:solidFill>
                  <a:srgbClr val="0070C0"/>
                </a:solidFill>
                <a:effectLst/>
                <a:hlinkClick r:id="rId3">
                  <a:extLst>
                    <a:ext uri="{A12FA001-AC4F-418D-AE19-62706E023703}">
                      <ahyp:hlinkClr xmlns:ahyp="http://schemas.microsoft.com/office/drawing/2018/hyperlinkcolor" val="tx"/>
                    </a:ext>
                  </a:extLst>
                </a:hlinkClick>
              </a:rPr>
              <a:t>Accommodations Webpage</a:t>
            </a:r>
            <a:r>
              <a:rPr lang="en-US" sz="3200" dirty="0">
                <a:solidFill>
                  <a:srgbClr val="0070C0"/>
                </a:solidFill>
                <a:effectLst/>
              </a:rPr>
              <a:t> </a:t>
            </a:r>
            <a:r>
              <a:rPr lang="en-US" sz="3200" dirty="0">
                <a:effectLst/>
              </a:rPr>
              <a:t>for additional information.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62</a:t>
            </a:fld>
            <a:endParaRPr lang="en-US"/>
          </a:p>
        </p:txBody>
      </p:sp>
    </p:spTree>
    <p:extLst>
      <p:ext uri="{BB962C8B-B14F-4D97-AF65-F5344CB8AC3E}">
        <p14:creationId xmlns:p14="http://schemas.microsoft.com/office/powerpoint/2010/main" val="17145029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63</a:t>
            </a:fld>
            <a:endParaRPr lang="en-US"/>
          </a:p>
        </p:txBody>
      </p:sp>
    </p:spTree>
    <p:extLst>
      <p:ext uri="{BB962C8B-B14F-4D97-AF65-F5344CB8AC3E}">
        <p14:creationId xmlns:p14="http://schemas.microsoft.com/office/powerpoint/2010/main" val="27187424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Prior to test administration, TAs must collect ALL unapproved electronic devices including cell phones, smart phones, smart watches, smart glasses, cameras, etc. </a:t>
            </a:r>
          </a:p>
          <a:p>
            <a:pPr marL="285750" indent="-285750">
              <a:buFont typeface="Arial" panose="020B0604020202020204" pitchFamily="34" charset="0"/>
              <a:buChar char="•"/>
            </a:pPr>
            <a:r>
              <a:rPr lang="en-US" dirty="0"/>
              <a:t>Report students possessing or using an unapproved electronic device to SAC immediately. </a:t>
            </a:r>
          </a:p>
          <a:p>
            <a:pPr marL="285750" indent="-285750">
              <a:buFont typeface="Arial" panose="020B0604020202020204" pitchFamily="34" charset="0"/>
              <a:buChar char="•"/>
            </a:pPr>
            <a:r>
              <a:rPr lang="en-US" dirty="0"/>
              <a:t>The SAC will confiscate the device and report test security violation to the DAC. </a:t>
            </a:r>
          </a:p>
          <a:p>
            <a:pPr marL="285750" indent="-285750"/>
            <a:r>
              <a:rPr lang="en-US" dirty="0"/>
              <a:t>The DAC or SAC will report the violation to PDE via email </a:t>
            </a:r>
          </a:p>
          <a:p>
            <a:pPr marL="0" indent="0">
              <a:buNone/>
            </a:pPr>
            <a:r>
              <a:rPr lang="en-US" dirty="0">
                <a:hlinkClick r:id="rId3"/>
              </a:rPr>
              <a:t>ra-edirregularities@pa.gov</a:t>
            </a:r>
            <a:r>
              <a:rPr lang="en-US" dirty="0"/>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64</a:t>
            </a:fld>
            <a:endParaRPr lang="en-US"/>
          </a:p>
        </p:txBody>
      </p:sp>
    </p:spTree>
    <p:extLst>
      <p:ext uri="{BB962C8B-B14F-4D97-AF65-F5344CB8AC3E}">
        <p14:creationId xmlns:p14="http://schemas.microsoft.com/office/powerpoint/2010/main" val="6204836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dirty="0"/>
              <a:t>The DAC or SAC should obtain parent permission to view the device and determine if any secure material is stored on the device. </a:t>
            </a:r>
          </a:p>
          <a:p>
            <a:pPr marL="285750" indent="-285750">
              <a:buFont typeface="Arial" panose="020B0604020202020204" pitchFamily="34" charset="0"/>
              <a:buChar char="•"/>
            </a:pPr>
            <a:r>
              <a:rPr lang="en-US" dirty="0"/>
              <a:t>Students possessing or using an unapproved electronic device during testing must re-take the assessment by the end of the makeup testing window. </a:t>
            </a: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SAC will place a Do Not Score label over the original </a:t>
            </a:r>
            <a:r>
              <a:rPr lang="en-US" dirty="0" err="1">
                <a:latin typeface="Arial" panose="020B0604020202020204" pitchFamily="34" charset="0"/>
                <a:cs typeface="Arial" panose="020B0604020202020204" pitchFamily="34" charset="0"/>
              </a:rPr>
              <a:t>precode</a:t>
            </a:r>
            <a:r>
              <a:rPr lang="en-US" dirty="0">
                <a:latin typeface="Arial" panose="020B0604020202020204" pitchFamily="34" charset="0"/>
                <a:cs typeface="Arial" panose="020B0604020202020204" pitchFamily="34" charset="0"/>
              </a:rPr>
              <a:t> label, place a school/district label on an </a:t>
            </a:r>
            <a:r>
              <a:rPr lang="en-US">
                <a:latin typeface="Arial" panose="020B0604020202020204" pitchFamily="34" charset="0"/>
                <a:cs typeface="Arial" panose="020B0604020202020204" pitchFamily="34" charset="0"/>
              </a:rPr>
              <a:t>answer booklet, </a:t>
            </a:r>
            <a:r>
              <a:rPr lang="en-US" dirty="0">
                <a:latin typeface="Arial" panose="020B0604020202020204" pitchFamily="34" charset="0"/>
                <a:cs typeface="Arial" panose="020B0604020202020204" pitchFamily="34" charset="0"/>
              </a:rPr>
              <a:t>bubble the student’s information exactly as listed in PIMS. Return all booklets to DRC for processing.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See HAC for additional guidance.</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65</a:t>
            </a:fld>
            <a:endParaRPr lang="en-US"/>
          </a:p>
        </p:txBody>
      </p:sp>
    </p:spTree>
    <p:extLst>
      <p:ext uri="{BB962C8B-B14F-4D97-AF65-F5344CB8AC3E}">
        <p14:creationId xmlns:p14="http://schemas.microsoft.com/office/powerpoint/2010/main" val="6753873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CD8A-755E-4FF8-3560-0C87D00D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72C1D-E620-89F5-E5C8-FA3AE42D0985}"/>
              </a:ext>
            </a:extLst>
          </p:cNvPr>
          <p:cNvSpPr>
            <a:spLocks noGrp="1"/>
          </p:cNvSpPr>
          <p:nvPr>
            <p:ph type="title"/>
          </p:nvPr>
        </p:nvSpPr>
        <p:spPr/>
        <p:txBody>
          <a:bodyPr>
            <a:normAutofit/>
          </a:bodyPr>
          <a:lstStyle/>
          <a:p>
            <a:r>
              <a:rPr lang="en-US" dirty="0"/>
              <a:t>Electronic Devices – 3 </a:t>
            </a:r>
          </a:p>
        </p:txBody>
      </p:sp>
      <p:sp>
        <p:nvSpPr>
          <p:cNvPr id="3" name="Content Placeholder 2">
            <a:extLst>
              <a:ext uri="{FF2B5EF4-FFF2-40B4-BE49-F238E27FC236}">
                <a16:creationId xmlns:a16="http://schemas.microsoft.com/office/drawing/2014/main" id="{00EC43E0-FD49-40D3-A4DA-F2BF429F318C}"/>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effectLst/>
              </a:rPr>
              <a:t>Students who use a cellphone as a medical device (e.g., glucose monitoring) may have the device on their desk or </a:t>
            </a:r>
            <a:r>
              <a:rPr lang="en-US">
                <a:effectLst/>
              </a:rPr>
              <a:t>the TA’s </a:t>
            </a:r>
            <a:r>
              <a:rPr lang="en-US" dirty="0">
                <a:effectLst/>
              </a:rPr>
              <a:t>desk and must sit in close proximity to the TA. </a:t>
            </a:r>
          </a:p>
          <a:p>
            <a:pPr marL="285750" indent="-285750">
              <a:buFont typeface="Arial" panose="020B0604020202020204" pitchFamily="34" charset="0"/>
              <a:buChar char="•"/>
            </a:pPr>
            <a:r>
              <a:rPr lang="en-US" dirty="0">
                <a:effectLst/>
              </a:rPr>
              <a:t>TAs must carefully monitor the student to ensure the student does not access the phone. </a:t>
            </a:r>
            <a:r>
              <a:rPr lang="en-US" dirty="0"/>
              <a:t>SAC should complete and submit Unique Assurance Form prior to testing. </a:t>
            </a:r>
            <a:endParaRPr lang="en-US" dirty="0">
              <a:effectLst/>
            </a:endParaRPr>
          </a:p>
        </p:txBody>
      </p:sp>
      <p:sp>
        <p:nvSpPr>
          <p:cNvPr id="5" name="Slide Number Placeholder 4">
            <a:extLst>
              <a:ext uri="{FF2B5EF4-FFF2-40B4-BE49-F238E27FC236}">
                <a16:creationId xmlns:a16="http://schemas.microsoft.com/office/drawing/2014/main" id="{C6B09FE2-2FD9-AA98-E098-14D68C57A047}"/>
              </a:ext>
            </a:extLst>
          </p:cNvPr>
          <p:cNvSpPr>
            <a:spLocks noGrp="1"/>
          </p:cNvSpPr>
          <p:nvPr>
            <p:ph type="sldNum" sz="quarter" idx="12"/>
          </p:nvPr>
        </p:nvSpPr>
        <p:spPr/>
        <p:txBody>
          <a:bodyPr/>
          <a:lstStyle/>
          <a:p>
            <a:fld id="{B24F5015-3417-4B27-A586-E4CCF4D77832}" type="slidenum">
              <a:rPr lang="en-US" smtClean="0"/>
              <a:t>66</a:t>
            </a:fld>
            <a:endParaRPr lang="en-US"/>
          </a:p>
        </p:txBody>
      </p:sp>
    </p:spTree>
    <p:extLst>
      <p:ext uri="{BB962C8B-B14F-4D97-AF65-F5344CB8AC3E}">
        <p14:creationId xmlns:p14="http://schemas.microsoft.com/office/powerpoint/2010/main" val="37471629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Calculators</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67</a:t>
            </a:fld>
            <a:endParaRPr lang="en-US" dirty="0"/>
          </a:p>
        </p:txBody>
      </p:sp>
    </p:spTree>
    <p:extLst>
      <p:ext uri="{BB962C8B-B14F-4D97-AF65-F5344CB8AC3E}">
        <p14:creationId xmlns:p14="http://schemas.microsoft.com/office/powerpoint/2010/main" val="29023887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PDE Calculator Policy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dirty="0">
                <a:solidFill>
                  <a:srgbClr val="0070C0"/>
                </a:solidFill>
                <a:hlinkClick r:id="rId2">
                  <a:extLst>
                    <a:ext uri="{A12FA001-AC4F-418D-AE19-62706E023703}">
                      <ahyp:hlinkClr xmlns:ahyp="http://schemas.microsoft.com/office/drawing/2018/hyperlinkcolor" val="tx"/>
                    </a:ext>
                  </a:extLst>
                </a:hlinkClick>
              </a:rPr>
              <a:t>PDE Calculator Policy</a:t>
            </a:r>
            <a:r>
              <a:rPr lang="en-US" dirty="0">
                <a:solidFill>
                  <a:srgbClr val="0070C0"/>
                </a:solidFill>
              </a:rPr>
              <a:t> </a:t>
            </a:r>
            <a:r>
              <a:rPr lang="en-US" dirty="0"/>
              <a:t>updated October, 2023.</a:t>
            </a:r>
          </a:p>
          <a:p>
            <a:r>
              <a:rPr lang="en-US" dirty="0"/>
              <a:t>Exam mode or Testing mode must be activated by the TA or proctor prior to each test session for devices with this capability.</a:t>
            </a:r>
          </a:p>
          <a:p>
            <a:r>
              <a:rPr lang="en-US" dirty="0"/>
              <a:t>TAs must set every device to factory settings before and after each test session.  </a:t>
            </a:r>
          </a:p>
          <a:p>
            <a:r>
              <a:rPr lang="en-US" dirty="0"/>
              <a:t>Students are not to be assigned either task.</a:t>
            </a:r>
          </a:p>
          <a:p>
            <a:endParaRPr lang="en-US" dirty="0"/>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68</a:t>
            </a:fld>
            <a:endParaRPr lang="en-US" dirty="0"/>
          </a:p>
        </p:txBody>
      </p:sp>
    </p:spTree>
    <p:extLst>
      <p:ext uri="{BB962C8B-B14F-4D97-AF65-F5344CB8AC3E}">
        <p14:creationId xmlns:p14="http://schemas.microsoft.com/office/powerpoint/2010/main" val="3385350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Calculators: Algebra I</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3">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dirty="0"/>
              <a:t>Any calculator with Computer Algebra System (CAS) capabilities, including TI Inspire CAS and Casio CAS may not be used. </a:t>
            </a:r>
          </a:p>
          <a:p>
            <a:pPr marL="0" indent="0">
              <a:buNone/>
            </a:pPr>
            <a:endParaRPr lang="en-US" dirty="0"/>
          </a:p>
          <a:p>
            <a:pPr marL="742950" lvl="1" indent="-285750"/>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69</a:t>
            </a:fld>
            <a:endParaRPr lang="en-US"/>
          </a:p>
        </p:txBody>
      </p:sp>
    </p:spTree>
    <p:extLst>
      <p:ext uri="{BB962C8B-B14F-4D97-AF65-F5344CB8AC3E}">
        <p14:creationId xmlns:p14="http://schemas.microsoft.com/office/powerpoint/2010/main" val="1489914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Acronyms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School Assessment Schedule</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Changes for 2025 – 2026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Distribution and Collection of Secure Materials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Testing Locations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Attendance Procedures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Extended Time and Restroom Procedures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Emergency Procedures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a:t>
            </a:fld>
            <a:endParaRPr lang="en-US"/>
          </a:p>
        </p:txBody>
      </p:sp>
    </p:spTree>
    <p:extLst>
      <p:ext uri="{BB962C8B-B14F-4D97-AF65-F5344CB8AC3E}">
        <p14:creationId xmlns:p14="http://schemas.microsoft.com/office/powerpoint/2010/main" val="3406055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Calculators: Biology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3">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dirty="0"/>
              <a:t>Any calculator with Computer Algebra System (CAS) capabilities, including TI Inspire CAS and Casio CAS may not be used.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70</a:t>
            </a:fld>
            <a:endParaRPr lang="en-US"/>
          </a:p>
        </p:txBody>
      </p:sp>
    </p:spTree>
    <p:extLst>
      <p:ext uri="{BB962C8B-B14F-4D97-AF65-F5344CB8AC3E}">
        <p14:creationId xmlns:p14="http://schemas.microsoft.com/office/powerpoint/2010/main" val="27275589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Ancillary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71</a:t>
            </a:fld>
            <a:endParaRPr lang="en-US"/>
          </a:p>
        </p:txBody>
      </p:sp>
    </p:spTree>
    <p:extLst>
      <p:ext uri="{BB962C8B-B14F-4D97-AF65-F5344CB8AC3E}">
        <p14:creationId xmlns:p14="http://schemas.microsoft.com/office/powerpoint/2010/main" val="36386932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Ancillary Materials: Algebra I</a:t>
            </a:r>
            <a:r>
              <a:rPr lang="en-US" sz="3600" dirty="0"/>
              <a:t>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For Keystone Algebra I Exams, all students should receive:</a:t>
            </a:r>
          </a:p>
          <a:p>
            <a:pPr marL="742950" lvl="1" indent="-285750"/>
            <a:r>
              <a:rPr lang="en-US" sz="3200" dirty="0"/>
              <a:t>Scratch paper</a:t>
            </a:r>
          </a:p>
          <a:p>
            <a:pPr marL="742950" lvl="1" indent="-285750"/>
            <a:r>
              <a:rPr lang="en-US" sz="3200" dirty="0"/>
              <a:t>Grid paper</a:t>
            </a:r>
          </a:p>
          <a:p>
            <a:pPr marL="742950" lvl="1" indent="-285750"/>
            <a:r>
              <a:rPr lang="en-US" sz="3200" dirty="0"/>
              <a:t>Formula sheet</a:t>
            </a:r>
          </a:p>
          <a:p>
            <a:pPr marL="742950" lvl="1" indent="-285750"/>
            <a:endParaRPr lang="en-US" sz="3200" dirty="0"/>
          </a:p>
          <a:p>
            <a:pPr marL="285750" indent="-285750"/>
            <a:r>
              <a:rPr lang="en-US" sz="3600" dirty="0"/>
              <a:t>Collect all used scratch and grid paper and return to SAC for shredding after administration.</a:t>
            </a:r>
          </a:p>
          <a:p>
            <a:pPr marL="457200" lvl="1" indent="0">
              <a:buNone/>
            </a:pPr>
            <a:endParaRPr lang="en-US" sz="32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72</a:t>
            </a:fld>
            <a:endParaRPr lang="en-US"/>
          </a:p>
        </p:txBody>
      </p:sp>
    </p:spTree>
    <p:extLst>
      <p:ext uri="{BB962C8B-B14F-4D97-AF65-F5344CB8AC3E}">
        <p14:creationId xmlns:p14="http://schemas.microsoft.com/office/powerpoint/2010/main" val="7728581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Ancillary Materials: </a:t>
            </a:r>
            <a:br>
              <a:rPr lang="en-US" dirty="0"/>
            </a:br>
            <a:r>
              <a:rPr lang="en-US" dirty="0"/>
              <a:t>Literature and Biology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For Keystone Literature and Biology Exams, all students should receive scratch paper.</a:t>
            </a:r>
          </a:p>
          <a:p>
            <a:pPr marL="285750" indent="-285750">
              <a:buFont typeface="Arial" panose="020B0604020202020204" pitchFamily="34" charset="0"/>
              <a:buChar char="•"/>
            </a:pPr>
            <a:r>
              <a:rPr lang="en-US" sz="3600" dirty="0"/>
              <a:t>Collect all used scratch paper and return to SAC for shredding after administration.</a:t>
            </a:r>
          </a:p>
          <a:p>
            <a:pPr marL="285750" indent="-285750">
              <a:buFont typeface="Arial" panose="020B0604020202020204" pitchFamily="34" charset="0"/>
              <a:buChar char="•"/>
            </a:pPr>
            <a:endParaRPr lang="en-US" sz="3200" dirty="0"/>
          </a:p>
          <a:p>
            <a:pPr marL="742950" lvl="1" indent="-285750"/>
            <a:endParaRPr lang="en-US" sz="32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73</a:t>
            </a:fld>
            <a:endParaRPr lang="en-US"/>
          </a:p>
        </p:txBody>
      </p:sp>
    </p:spTree>
    <p:extLst>
      <p:ext uri="{BB962C8B-B14F-4D97-AF65-F5344CB8AC3E}">
        <p14:creationId xmlns:p14="http://schemas.microsoft.com/office/powerpoint/2010/main" val="36721306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Dictionaries, Thesauri, </a:t>
            </a:r>
            <a:br>
              <a:rPr lang="en-US" dirty="0"/>
            </a:br>
            <a:r>
              <a:rPr lang="en-US" dirty="0"/>
              <a:t>Spell Checkers, Grammar Checkers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Students may not use dictionaries, thesauri, spellcheckers or grammar checkers.</a:t>
            </a:r>
          </a:p>
          <a:p>
            <a:pPr marL="285750" indent="-285750">
              <a:buFont typeface="Arial" panose="020B0604020202020204" pitchFamily="34" charset="0"/>
              <a:buChar char="•"/>
            </a:pPr>
            <a:r>
              <a:rPr lang="en-US" sz="3600" dirty="0"/>
              <a:t>English Learners may use word-to-word dictionaries without definitions or pictures for PSSA Mathematics, PSSA Science, Keystone Algebra I and Keystone Biology Exams.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74</a:t>
            </a:fld>
            <a:endParaRPr lang="en-US"/>
          </a:p>
        </p:txBody>
      </p:sp>
    </p:spTree>
    <p:extLst>
      <p:ext uri="{BB962C8B-B14F-4D97-AF65-F5344CB8AC3E}">
        <p14:creationId xmlns:p14="http://schemas.microsoft.com/office/powerpoint/2010/main" val="16658109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75</a:t>
            </a:fld>
            <a:endParaRPr lang="en-US"/>
          </a:p>
        </p:txBody>
      </p:sp>
    </p:spTree>
    <p:extLst>
      <p:ext uri="{BB962C8B-B14F-4D97-AF65-F5344CB8AC3E}">
        <p14:creationId xmlns:p14="http://schemas.microsoft.com/office/powerpoint/2010/main" val="27550653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a:bodyPr>
          <a:lstStyle/>
          <a:p>
            <a:pPr marL="0" indent="0">
              <a:buNone/>
            </a:pPr>
            <a:r>
              <a:rPr lang="en-US" altLang="en-US" sz="2600" dirty="0">
                <a:solidFill>
                  <a:srgbClr val="000000"/>
                </a:solidFill>
                <a:ea typeface="Verdana" pitchFamily="34" charset="0"/>
              </a:rPr>
              <a:t>For more information </a:t>
            </a:r>
            <a:r>
              <a:rPr lang="en-US" altLang="en-US" sz="2600" dirty="0">
                <a:ea typeface="Verdana" pitchFamily="34" charset="0"/>
              </a:rPr>
              <a:t>or answers to questions </a:t>
            </a:r>
            <a:r>
              <a:rPr lang="en-US" altLang="en-US" sz="2600" dirty="0">
                <a:solidFill>
                  <a:srgbClr val="000000"/>
                </a:solidFill>
                <a:ea typeface="Verdana" pitchFamily="34" charset="0"/>
              </a:rPr>
              <a:t>please </a:t>
            </a:r>
            <a:r>
              <a:rPr lang="en-US" altLang="en-US" sz="2600" dirty="0">
                <a:ea typeface="Verdana" pitchFamily="34" charset="0"/>
              </a:rPr>
              <a:t>send questions to </a:t>
            </a:r>
            <a:r>
              <a:rPr lang="en-US" altLang="en-US" sz="2600" u="sng" dirty="0">
                <a:solidFill>
                  <a:srgbClr val="0000FF"/>
                </a:solidFill>
                <a:ea typeface="Verdana" pitchFamily="34" charset="0"/>
              </a:rPr>
              <a:t>r</a:t>
            </a:r>
            <a:r>
              <a:rPr lang="en-US" altLang="en-US" sz="2600" u="sng" dirty="0">
                <a:solidFill>
                  <a:srgbClr val="0000FF"/>
                </a:solidFill>
                <a:ea typeface="Verdana" pitchFamily="34" charset="0"/>
                <a:hlinkClick r:id="rId2"/>
              </a:rPr>
              <a:t>a-ed-pssa-keystone@pa.gov</a:t>
            </a:r>
            <a:r>
              <a:rPr lang="en-US" altLang="en-US" sz="2600" dirty="0">
                <a:ea typeface="Verdana" pitchFamily="34" charset="0"/>
              </a:rPr>
              <a:t> or to the individuals listed in “Contact Information Concerning Questions” found in the HAC.  PA Customer Service at DRC is available for general questions at 800-451-7849 or </a:t>
            </a:r>
            <a:r>
              <a:rPr lang="en-US" altLang="en-US" sz="2600"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sz="2600" dirty="0">
                <a:ea typeface="Verdana" pitchFamily="34" charset="0"/>
              </a:rPr>
              <a:t>. </a:t>
            </a:r>
            <a:endParaRPr lang="en-US" sz="2600" dirty="0"/>
          </a:p>
          <a:p>
            <a:pPr marL="0" indent="0">
              <a:buNone/>
            </a:pPr>
            <a:r>
              <a:rPr lang="en-US" altLang="en-US" sz="2600" dirty="0">
                <a:solidFill>
                  <a:srgbClr val="000000"/>
                </a:solidFill>
                <a:ea typeface="Verdana" pitchFamily="34" charset="0"/>
              </a:rPr>
              <a:t>You can also visit PDE’s website at </a:t>
            </a:r>
            <a:r>
              <a:rPr lang="en-US" altLang="en-US" sz="2600" u="sng" dirty="0">
                <a:solidFill>
                  <a:srgbClr val="0000FF"/>
                </a:solidFill>
                <a:ea typeface="Verdana" pitchFamily="34" charset="0"/>
                <a:hlinkClick r:id="rId4"/>
              </a:rPr>
              <a:t>www.education.pa.gov</a:t>
            </a:r>
            <a:r>
              <a:rPr lang="en-US" altLang="en-US" sz="2600" u="sng" dirty="0">
                <a:solidFill>
                  <a:srgbClr val="0000FF"/>
                </a:solidFill>
                <a:ea typeface="Verdana"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76</a:t>
            </a:fld>
            <a:endParaRPr lang="en-US" dirty="0"/>
          </a:p>
        </p:txBody>
      </p:sp>
    </p:spTree>
    <p:extLst>
      <p:ext uri="{BB962C8B-B14F-4D97-AF65-F5344CB8AC3E}">
        <p14:creationId xmlns:p14="http://schemas.microsoft.com/office/powerpoint/2010/main" val="357956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r>
              <a:rPr lang="en-US" sz="3300" dirty="0"/>
              <a:t>Qualifications for Test Administrators/Proctors</a:t>
            </a:r>
          </a:p>
          <a:p>
            <a:pPr marL="285750" indent="-285750"/>
            <a:r>
              <a:rPr lang="en-US" sz="3300" dirty="0"/>
              <a:t>Responsibilities of Test Administrators/Proctors</a:t>
            </a:r>
          </a:p>
          <a:p>
            <a:pPr marL="285750" indent="-285750">
              <a:buFont typeface="Arial" panose="020B0604020202020204" pitchFamily="34" charset="0"/>
              <a:buChar char="•"/>
            </a:pPr>
            <a:r>
              <a:rPr lang="en-US" sz="3300" dirty="0"/>
              <a:t>Test Security Certifications </a:t>
            </a:r>
          </a:p>
          <a:p>
            <a:pPr marL="285750" indent="-285750">
              <a:buFont typeface="Arial" panose="020B0604020202020204" pitchFamily="34" charset="0"/>
              <a:buChar char="•"/>
            </a:pPr>
            <a:r>
              <a:rPr lang="en-US" sz="3300" dirty="0">
                <a:latin typeface="Arial" panose="020B0604020202020204" pitchFamily="34" charset="0"/>
                <a:cs typeface="Arial" panose="020B0604020202020204" pitchFamily="34" charset="0"/>
              </a:rPr>
              <a:t>PSTAT</a:t>
            </a:r>
          </a:p>
          <a:p>
            <a:pPr marL="285750" indent="-285750">
              <a:buFont typeface="Arial" panose="020B0604020202020204" pitchFamily="34" charset="0"/>
              <a:buChar char="•"/>
            </a:pPr>
            <a:r>
              <a:rPr lang="en-US" sz="3300" dirty="0"/>
              <a:t>Administration Preparation</a:t>
            </a:r>
          </a:p>
          <a:p>
            <a:pPr marL="285750" indent="-285750"/>
            <a:r>
              <a:rPr lang="en-US" sz="3300" dirty="0"/>
              <a:t>Paper Administration </a:t>
            </a:r>
          </a:p>
          <a:p>
            <a:pPr marL="285750" indent="-285750"/>
            <a:r>
              <a:rPr lang="en-US" sz="3300" dirty="0"/>
              <a:t>Directions for Administration</a:t>
            </a:r>
          </a:p>
          <a:p>
            <a:pPr marL="285750" indent="-285750"/>
            <a:r>
              <a:rPr lang="en-US" sz="3300" dirty="0"/>
              <a:t>Testing Environment</a:t>
            </a:r>
          </a:p>
          <a:p>
            <a:pPr marL="0" indent="0">
              <a:buNone/>
            </a:pPr>
            <a:endParaRPr lang="en-US" sz="3200" dirty="0"/>
          </a:p>
          <a:p>
            <a:pPr marL="285750" indent="-285750">
              <a:buFont typeface="Arial" panose="020B0604020202020204" pitchFamily="34" charset="0"/>
              <a:buChar char="•"/>
            </a:pPr>
            <a:endParaRPr lang="en-US" sz="32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a:p>
        </p:txBody>
      </p:sp>
    </p:spTree>
    <p:extLst>
      <p:ext uri="{BB962C8B-B14F-4D97-AF65-F5344CB8AC3E}">
        <p14:creationId xmlns:p14="http://schemas.microsoft.com/office/powerpoint/2010/main" val="3502734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3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300" dirty="0"/>
              <a:t>Classroom and Hallway Displays</a:t>
            </a:r>
            <a:endParaRPr lang="en-US" sz="3300" dirty="0">
              <a:highlight>
                <a:srgbClr val="FF00FF"/>
              </a:highlight>
            </a:endParaRPr>
          </a:p>
          <a:p>
            <a:pPr marL="285750" indent="-285750">
              <a:buFont typeface="Arial" panose="020B0604020202020204" pitchFamily="34" charset="0"/>
              <a:buChar char="•"/>
            </a:pPr>
            <a:r>
              <a:rPr lang="en-US" sz="3300" dirty="0"/>
              <a:t>Student Participation</a:t>
            </a:r>
          </a:p>
          <a:p>
            <a:pPr marL="285750" indent="-285750">
              <a:buFont typeface="Arial" panose="020B0604020202020204" pitchFamily="34" charset="0"/>
              <a:buChar char="•"/>
            </a:pPr>
            <a:r>
              <a:rPr lang="en-US" sz="3300" dirty="0"/>
              <a:t>Accommodations</a:t>
            </a:r>
          </a:p>
          <a:p>
            <a:pPr marL="285750" indent="-285750"/>
            <a:r>
              <a:rPr lang="en-US" sz="3300" dirty="0"/>
              <a:t>Electronic Devices</a:t>
            </a:r>
          </a:p>
          <a:p>
            <a:pPr marL="285750" indent="-285750"/>
            <a:r>
              <a:rPr lang="en-US" sz="3300" dirty="0"/>
              <a:t>Calculators</a:t>
            </a:r>
          </a:p>
          <a:p>
            <a:pPr marL="285750" indent="-285750"/>
            <a:r>
              <a:rPr lang="en-US" sz="3300" dirty="0"/>
              <a:t>Ancillary Materials</a:t>
            </a:r>
          </a:p>
          <a:p>
            <a:pPr marL="285750" indent="-285750">
              <a:buFont typeface="Arial" panose="020B0604020202020204" pitchFamily="34" charset="0"/>
              <a:buChar char="•"/>
            </a:pPr>
            <a:r>
              <a:rPr lang="en-US" sz="3300" dirty="0"/>
              <a:t>Contact Information/Mission </a:t>
            </a:r>
          </a:p>
          <a:p>
            <a:pPr marL="285750" indent="-285750">
              <a:buFont typeface="Arial" panose="020B0604020202020204" pitchFamily="34" charset="0"/>
              <a:buChar char="•"/>
            </a:pPr>
            <a:endParaRPr lang="en-US" sz="3600" dirty="0"/>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a:p>
        </p:txBody>
      </p:sp>
    </p:spTree>
    <p:extLst>
      <p:ext uri="{BB962C8B-B14F-4D97-AF65-F5344CB8AC3E}">
        <p14:creationId xmlns:p14="http://schemas.microsoft.com/office/powerpoint/2010/main" val="2468594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11" ma:contentTypeDescription="Create a new document." ma:contentTypeScope="" ma:versionID="45031beb6a0051b9035a4987cee0bfd9">
  <xsd:schema xmlns:xsd="http://www.w3.org/2001/XMLSchema" xmlns:xs="http://www.w3.org/2001/XMLSchema" xmlns:p="http://schemas.microsoft.com/office/2006/metadata/properties" xmlns:ns2="a4d6b4e1-a671-4dd6-b6f1-ff96368bd6b7" xmlns:ns3="cc953627-79e3-4c20-8eca-a8a5f59d25ba" targetNamespace="http://schemas.microsoft.com/office/2006/metadata/properties" ma:root="true" ma:fieldsID="a834761f2f038bdb126ac3e813ae27f0" ns2:_="" ns3:_="">
    <xsd:import namespace="a4d6b4e1-a671-4dd6-b6f1-ff96368bd6b7"/>
    <xsd:import namespace="cc953627-79e3-4c20-8eca-a8a5f59d25b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3380fc7-fa52-4f73-84dd-cd41989e36d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53627-79e3-4c20-8eca-a8a5f59d25b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d98fe64-e192-425d-b8d4-2bb1d206eb07}" ma:internalName="TaxCatchAll" ma:showField="CatchAllData" ma:web="cc953627-79e3-4c20-8eca-a8a5f59d25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4d6b4e1-a671-4dd6-b6f1-ff96368bd6b7">
      <Terms xmlns="http://schemas.microsoft.com/office/infopath/2007/PartnerControls"/>
    </lcf76f155ced4ddcb4097134ff3c332f>
    <TaxCatchAll xmlns="cc953627-79e3-4c20-8eca-a8a5f59d25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F6C99E-540C-4391-A382-97BAE961D6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cc953627-79e3-4c20-8eca-a8a5f59d2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CB3FC7-B59E-40D5-A9DE-932E9E5BECE3}">
  <ds:schemaRefs>
    <ds:schemaRef ds:uri="342dd3fb-a6df-412b-a44c-ee47df77da92"/>
    <ds:schemaRef ds:uri="3213682c-4f9e-4663-bc64-712dd7ba0278"/>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http://purl.org/dc/dcmitype/"/>
    <ds:schemaRef ds:uri="a4d6b4e1-a671-4dd6-b6f1-ff96368bd6b7"/>
    <ds:schemaRef ds:uri="cc953627-79e3-4c20-8eca-a8a5f59d25ba"/>
  </ds:schemaRefs>
</ds:datastoreItem>
</file>

<file path=customXml/itemProps3.xml><?xml version="1.0" encoding="utf-8"?>
<ds:datastoreItem xmlns:ds="http://schemas.openxmlformats.org/officeDocument/2006/customXml" ds:itemID="{514C1FC7-4E50-493F-BCB4-8C1A73F486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139</TotalTime>
  <Words>3256</Words>
  <Application>Microsoft Office PowerPoint</Application>
  <PresentationFormat>Widescreen</PresentationFormat>
  <Paragraphs>425</Paragraphs>
  <Slides>76</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76</vt:i4>
      </vt:variant>
    </vt:vector>
  </HeadingPairs>
  <TitlesOfParts>
    <vt:vector size="82" baseType="lpstr">
      <vt:lpstr>Arial</vt:lpstr>
      <vt:lpstr>Calibri</vt:lpstr>
      <vt:lpstr>Courier New</vt:lpstr>
      <vt:lpstr>Segoe UI</vt:lpstr>
      <vt:lpstr>Verdana</vt:lpstr>
      <vt:lpstr>Office Theme</vt:lpstr>
      <vt:lpstr>School Assessment Coordinator Training Session for  Test Administrators and All Involved with Winter Keystone Exams  Paper/Pencil Administration </vt:lpstr>
      <vt:lpstr>Winter Keystone Exams </vt:lpstr>
      <vt:lpstr>Disclaimer</vt:lpstr>
      <vt:lpstr>Who Needs to Attend this Training Session? </vt:lpstr>
      <vt:lpstr>Who Needs This Training?  </vt:lpstr>
      <vt:lpstr>Agenda </vt:lpstr>
      <vt:lpstr>Agenda – Page 1 </vt:lpstr>
      <vt:lpstr>Agenda – Page 2 </vt:lpstr>
      <vt:lpstr>Agenda – Page 3 </vt:lpstr>
      <vt:lpstr>Acronyms </vt:lpstr>
      <vt:lpstr>Frequently Used Acronyms</vt:lpstr>
      <vt:lpstr>School Assessment Schedule </vt:lpstr>
      <vt:lpstr>School Assessment Schedule:  Keystone Exams </vt:lpstr>
      <vt:lpstr>Changes for 2025 – 2026</vt:lpstr>
      <vt:lpstr>Changes for 2025-2026:  Paper Based Testing Ends</vt:lpstr>
      <vt:lpstr>Changes for 2025-2026:  Keystone Biology Exam </vt:lpstr>
      <vt:lpstr>Changes for 2025-2026:  Updated Accommodations Documents</vt:lpstr>
      <vt:lpstr>Process for Distribution and Collection of Secure Materials</vt:lpstr>
      <vt:lpstr>Distribution and Collection of  Secure Materials </vt:lpstr>
      <vt:lpstr>Test Booklets</vt:lpstr>
      <vt:lpstr>Testing Locations</vt:lpstr>
      <vt:lpstr>Specific Testing Locations</vt:lpstr>
      <vt:lpstr>Attendance Procedures</vt:lpstr>
      <vt:lpstr>Outline of Attendance Procedures</vt:lpstr>
      <vt:lpstr>Extended Time and Restroom Procedures</vt:lpstr>
      <vt:lpstr>Extended Time Procedures </vt:lpstr>
      <vt:lpstr>Restroom Procedures </vt:lpstr>
      <vt:lpstr>Emergency Procedures</vt:lpstr>
      <vt:lpstr>Specific Emergency Procedures </vt:lpstr>
      <vt:lpstr>Qualifications for TAs</vt:lpstr>
      <vt:lpstr>Qualifications for  Test Administrators</vt:lpstr>
      <vt:lpstr>Responsibilities of TAs </vt:lpstr>
      <vt:lpstr>Responsibilities of TAs – 1  </vt:lpstr>
      <vt:lpstr>Responsibilities of TAs – 2  </vt:lpstr>
      <vt:lpstr>Responsibilities of TAs – 3 </vt:lpstr>
      <vt:lpstr>Test Security and Certifications </vt:lpstr>
      <vt:lpstr>Test Security</vt:lpstr>
      <vt:lpstr>Test Security Certifications – 1 </vt:lpstr>
      <vt:lpstr>Test Security Certifications – 2 </vt:lpstr>
      <vt:lpstr>PSTAT</vt:lpstr>
      <vt:lpstr>PSTAT Requirements</vt:lpstr>
      <vt:lpstr>Administration Preparation</vt:lpstr>
      <vt:lpstr>Administration Preparation for TAs</vt:lpstr>
      <vt:lpstr>Paper/Pencil Administration</vt:lpstr>
      <vt:lpstr>Answer Booklets: Labels</vt:lpstr>
      <vt:lpstr>Answer Booklets: Demographic Information</vt:lpstr>
      <vt:lpstr>Answer Booklets: Accommodations </vt:lpstr>
      <vt:lpstr>Answer Booklets: TA Initials </vt:lpstr>
      <vt:lpstr>Assessment Information to Display </vt:lpstr>
      <vt:lpstr>Directions for Administration</vt:lpstr>
      <vt:lpstr>DFAs</vt:lpstr>
      <vt:lpstr>Testing Environment</vt:lpstr>
      <vt:lpstr>Setting the Testing Environment</vt:lpstr>
      <vt:lpstr>Classroom and Hallway Displays</vt:lpstr>
      <vt:lpstr>Content to Display and Cover</vt:lpstr>
      <vt:lpstr>Student Participation </vt:lpstr>
      <vt:lpstr>Student Participation:  Code of Conduct</vt:lpstr>
      <vt:lpstr>General Student Participation</vt:lpstr>
      <vt:lpstr>Student Participation:  Special Cases</vt:lpstr>
      <vt:lpstr>Accommodations</vt:lpstr>
      <vt:lpstr>Accommodations – 1 </vt:lpstr>
      <vt:lpstr>Accommodations – 2 </vt:lpstr>
      <vt:lpstr>Electronic Devices</vt:lpstr>
      <vt:lpstr>Electronic Devices – 1 </vt:lpstr>
      <vt:lpstr>Electronic Devices – 2 </vt:lpstr>
      <vt:lpstr>Electronic Devices – 3 </vt:lpstr>
      <vt:lpstr>Calculators</vt:lpstr>
      <vt:lpstr>PDE Calculator Policy</vt:lpstr>
      <vt:lpstr>Calculators: Algebra I</vt:lpstr>
      <vt:lpstr>Calculators: Biology </vt:lpstr>
      <vt:lpstr>Ancillary Materials</vt:lpstr>
      <vt:lpstr>Ancillary Materials: Algebra I </vt:lpstr>
      <vt:lpstr>Ancillary Materials:  Literature and Biology </vt:lpstr>
      <vt:lpstr>Dictionaries, Thesauri,  Spell Checkers, Grammar Checkers </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Milakovic, Dana</dc:creator>
  <cp:lastModifiedBy>Clementi, Megan</cp:lastModifiedBy>
  <cp:revision>7</cp:revision>
  <dcterms:created xsi:type="dcterms:W3CDTF">2022-07-06T18:28:13Z</dcterms:created>
  <dcterms:modified xsi:type="dcterms:W3CDTF">2025-11-24T15:18:41Z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