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0"/>
  </p:notesMasterIdLst>
  <p:sldIdLst>
    <p:sldId id="260" r:id="rId5"/>
    <p:sldId id="523" r:id="rId6"/>
    <p:sldId id="521" r:id="rId7"/>
    <p:sldId id="309" r:id="rId8"/>
    <p:sldId id="269" r:id="rId9"/>
    <p:sldId id="356" r:id="rId10"/>
    <p:sldId id="357" r:id="rId11"/>
    <p:sldId id="392" r:id="rId12"/>
    <p:sldId id="393" r:id="rId13"/>
    <p:sldId id="358" r:id="rId14"/>
    <p:sldId id="305" r:id="rId15"/>
    <p:sldId id="310" r:id="rId16"/>
    <p:sldId id="274" r:id="rId17"/>
    <p:sldId id="366" r:id="rId18"/>
    <p:sldId id="522" r:id="rId19"/>
    <p:sldId id="524" r:id="rId20"/>
    <p:sldId id="387" r:id="rId21"/>
    <p:sldId id="349" r:id="rId22"/>
    <p:sldId id="461" r:id="rId23"/>
    <p:sldId id="365" r:id="rId24"/>
    <p:sldId id="460" r:id="rId25"/>
    <p:sldId id="462" r:id="rId26"/>
    <p:sldId id="458" r:id="rId27"/>
    <p:sldId id="464" r:id="rId28"/>
    <p:sldId id="459" r:id="rId29"/>
    <p:sldId id="347" r:id="rId30"/>
    <p:sldId id="348" r:id="rId31"/>
    <p:sldId id="311" r:id="rId32"/>
    <p:sldId id="355" r:id="rId33"/>
    <p:sldId id="318" r:id="rId34"/>
    <p:sldId id="470" r:id="rId35"/>
    <p:sldId id="317" r:id="rId36"/>
    <p:sldId id="300" r:id="rId37"/>
    <p:sldId id="372" r:id="rId38"/>
    <p:sldId id="298" r:id="rId39"/>
    <p:sldId id="471" r:id="rId40"/>
    <p:sldId id="472" r:id="rId41"/>
    <p:sldId id="350" r:id="rId42"/>
    <p:sldId id="473" r:id="rId43"/>
    <p:sldId id="474" r:id="rId44"/>
    <p:sldId id="297" r:id="rId45"/>
    <p:sldId id="323" r:id="rId46"/>
    <p:sldId id="275" r:id="rId47"/>
    <p:sldId id="354" r:id="rId48"/>
    <p:sldId id="290" r:id="rId49"/>
    <p:sldId id="315" r:id="rId50"/>
    <p:sldId id="295" r:id="rId51"/>
    <p:sldId id="362" r:id="rId52"/>
    <p:sldId id="320" r:id="rId53"/>
    <p:sldId id="475" r:id="rId54"/>
    <p:sldId id="328" r:id="rId55"/>
    <p:sldId id="395" r:id="rId56"/>
    <p:sldId id="330" r:id="rId57"/>
    <p:sldId id="329" r:id="rId58"/>
    <p:sldId id="313" r:id="rId59"/>
    <p:sldId id="276" r:id="rId60"/>
    <p:sldId id="289" r:id="rId61"/>
    <p:sldId id="306" r:id="rId62"/>
    <p:sldId id="351" r:id="rId63"/>
    <p:sldId id="394" r:id="rId64"/>
    <p:sldId id="359" r:id="rId65"/>
    <p:sldId id="312" r:id="rId66"/>
    <p:sldId id="335" r:id="rId67"/>
    <p:sldId id="346" r:id="rId68"/>
    <p:sldId id="390" r:id="rId69"/>
    <p:sldId id="334" r:id="rId70"/>
    <p:sldId id="476" r:id="rId71"/>
    <p:sldId id="468" r:id="rId72"/>
    <p:sldId id="469" r:id="rId73"/>
    <p:sldId id="331" r:id="rId74"/>
    <p:sldId id="344" r:id="rId75"/>
    <p:sldId id="343" r:id="rId76"/>
    <p:sldId id="352" r:id="rId77"/>
    <p:sldId id="324" r:id="rId78"/>
    <p:sldId id="520"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618F"/>
    <a:srgbClr val="1A5A7A"/>
    <a:srgbClr val="135270"/>
    <a:srgbClr val="2F6781"/>
    <a:srgbClr val="13516E"/>
    <a:srgbClr val="156393"/>
    <a:srgbClr val="14577A"/>
    <a:srgbClr val="155A80"/>
    <a:srgbClr val="165E88"/>
    <a:srgbClr val="1564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1551" autoAdjust="0"/>
  </p:normalViewPr>
  <p:slideViewPr>
    <p:cSldViewPr snapToGrid="0">
      <p:cViewPr varScale="1">
        <p:scale>
          <a:sx n="64" d="100"/>
          <a:sy n="64" d="100"/>
        </p:scale>
        <p:origin x="686"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tableStyles" Target="tableStyle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viewProps" Target="viewProps.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notesMaster" Target="notesMasters/notesMaster1.xml"/><Relationship Id="rId85"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ementi, Megan" userId="bc9dd4d2-e409-4256-a45f-ebc164e18070" providerId="ADAL" clId="{DE302756-CD1F-44BD-8BCC-9962A388EE6A}"/>
    <pc:docChg chg="custSel modSld">
      <pc:chgData name="Clementi, Megan" userId="bc9dd4d2-e409-4256-a45f-ebc164e18070" providerId="ADAL" clId="{DE302756-CD1F-44BD-8BCC-9962A388EE6A}" dt="2025-11-24T13:47:22.307" v="88" actId="20577"/>
      <pc:docMkLst>
        <pc:docMk/>
      </pc:docMkLst>
      <pc:sldChg chg="modSp mod">
        <pc:chgData name="Clementi, Megan" userId="bc9dd4d2-e409-4256-a45f-ebc164e18070" providerId="ADAL" clId="{DE302756-CD1F-44BD-8BCC-9962A388EE6A}" dt="2025-11-23T18:08:31.787" v="86" actId="20577"/>
        <pc:sldMkLst>
          <pc:docMk/>
          <pc:sldMk cId="4251150216" sldId="300"/>
        </pc:sldMkLst>
        <pc:spChg chg="mod">
          <ac:chgData name="Clementi, Megan" userId="bc9dd4d2-e409-4256-a45f-ebc164e18070" providerId="ADAL" clId="{DE302756-CD1F-44BD-8BCC-9962A388EE6A}" dt="2025-11-23T18:08:31.787" v="86" actId="20577"/>
          <ac:spMkLst>
            <pc:docMk/>
            <pc:sldMk cId="4251150216" sldId="300"/>
            <ac:spMk id="3" creationId="{BAD53F69-8622-7B81-0237-0D0410F43860}"/>
          </ac:spMkLst>
        </pc:spChg>
      </pc:sldChg>
      <pc:sldChg chg="modSp mod">
        <pc:chgData name="Clementi, Megan" userId="bc9dd4d2-e409-4256-a45f-ebc164e18070" providerId="ADAL" clId="{DE302756-CD1F-44BD-8BCC-9962A388EE6A}" dt="2025-11-24T13:47:22.307" v="88" actId="20577"/>
        <pc:sldMkLst>
          <pc:docMk/>
          <pc:sldMk cId="1890536592" sldId="346"/>
        </pc:sldMkLst>
        <pc:spChg chg="mod">
          <ac:chgData name="Clementi, Megan" userId="bc9dd4d2-e409-4256-a45f-ebc164e18070" providerId="ADAL" clId="{DE302756-CD1F-44BD-8BCC-9962A388EE6A}" dt="2025-11-24T13:47:22.307" v="88" actId="20577"/>
          <ac:spMkLst>
            <pc:docMk/>
            <pc:sldMk cId="1890536592" sldId="346"/>
            <ac:spMk id="3" creationId="{BAD53F69-8622-7B81-0237-0D0410F4386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94993-336E-4449-87F7-E5B567E39011}" type="datetimeFigureOut">
              <a:rPr lang="en-US" smtClean="0"/>
              <a:t>11/19/2025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C48-CBE3-4456-858D-2A38C9D9ED43}" type="slidenum">
              <a:rPr lang="en-US" smtClean="0"/>
              <a:t>‹#›</a:t>
            </a:fld>
            <a:endParaRPr lang="en-US"/>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How to use this PowerPoint document:  Add school-specific information in the blue highlighted areas.</a:t>
            </a:r>
            <a:endParaRPr lang="en-US" sz="1800"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a:p>
        </p:txBody>
      </p:sp>
    </p:spTree>
    <p:extLst>
      <p:ext uri="{BB962C8B-B14F-4D97-AF65-F5344CB8AC3E}">
        <p14:creationId xmlns:p14="http://schemas.microsoft.com/office/powerpoint/2010/main" val="1040502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E723E-739D-14DD-17C4-8EEEC9A54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1C7AC3-6813-DC05-2C33-99E81690B8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60D9D9-560F-CD95-F016-F795110A54F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p:txBody>
      </p:sp>
      <p:sp>
        <p:nvSpPr>
          <p:cNvPr id="4" name="Slide Number Placeholder 3">
            <a:extLst>
              <a:ext uri="{FF2B5EF4-FFF2-40B4-BE49-F238E27FC236}">
                <a16:creationId xmlns:a16="http://schemas.microsoft.com/office/drawing/2014/main" id="{2FC2BC12-8E97-A61B-B221-61F3D7BE0560}"/>
              </a:ext>
            </a:extLst>
          </p:cNvPr>
          <p:cNvSpPr>
            <a:spLocks noGrp="1"/>
          </p:cNvSpPr>
          <p:nvPr>
            <p:ph type="sldNum" sz="quarter" idx="5"/>
          </p:nvPr>
        </p:nvSpPr>
        <p:spPr/>
        <p:txBody>
          <a:bodyPr/>
          <a:lstStyle/>
          <a:p>
            <a:fld id="{5B012C48-CBE3-4456-858D-2A38C9D9ED43}" type="slidenum">
              <a:rPr lang="en-US" smtClean="0"/>
              <a:t>22</a:t>
            </a:fld>
            <a:endParaRPr lang="en-US"/>
          </a:p>
        </p:txBody>
      </p:sp>
    </p:spTree>
    <p:extLst>
      <p:ext uri="{BB962C8B-B14F-4D97-AF65-F5344CB8AC3E}">
        <p14:creationId xmlns:p14="http://schemas.microsoft.com/office/powerpoint/2010/main" val="1530505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9BE0F-4DE0-8DF9-E672-383E213033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7E240D-6A89-F5A2-8A63-25F37B52AF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A604DB-CF90-0EB5-887A-E9CFB72A2D85}"/>
              </a:ext>
            </a:extLst>
          </p:cNvPr>
          <p:cNvSpPr>
            <a:spLocks noGrp="1"/>
          </p:cNvSpPr>
          <p:nvPr>
            <p:ph type="body" idx="1"/>
          </p:nvPr>
        </p:nvSpPr>
        <p:spPr/>
        <p:txBody>
          <a:bodyPr/>
          <a:lstStyle/>
          <a:p>
            <a:pPr defTabSz="931774">
              <a:defRPr/>
            </a:pPr>
            <a:r>
              <a:rPr lang="en-US" dirty="0">
                <a:solidFill>
                  <a:srgbClr val="FF0000"/>
                </a:solidFill>
                <a:highlight>
                  <a:srgbClr val="FFFF00"/>
                </a:highlight>
              </a:rPr>
              <a:t>You can add slides for this topic as needed.</a:t>
            </a:r>
          </a:p>
          <a:p>
            <a:pPr defTabSz="931774">
              <a:defRPr/>
            </a:pPr>
            <a:endParaRPr lang="en-US" dirty="0">
              <a:solidFill>
                <a:srgbClr val="FF0000"/>
              </a:solidFill>
              <a:highlight>
                <a:srgbClr val="FFFF00"/>
              </a:highlight>
            </a:endParaRPr>
          </a:p>
        </p:txBody>
      </p:sp>
      <p:sp>
        <p:nvSpPr>
          <p:cNvPr id="4" name="Slide Number Placeholder 3">
            <a:extLst>
              <a:ext uri="{FF2B5EF4-FFF2-40B4-BE49-F238E27FC236}">
                <a16:creationId xmlns:a16="http://schemas.microsoft.com/office/drawing/2014/main" id="{20A0A4C3-9DB1-EB84-D63A-9576A13DE532}"/>
              </a:ext>
            </a:extLst>
          </p:cNvPr>
          <p:cNvSpPr>
            <a:spLocks noGrp="1"/>
          </p:cNvSpPr>
          <p:nvPr>
            <p:ph type="sldNum" sz="quarter" idx="5"/>
          </p:nvPr>
        </p:nvSpPr>
        <p:spPr/>
        <p:txBody>
          <a:bodyPr/>
          <a:lstStyle/>
          <a:p>
            <a:fld id="{5B012C48-CBE3-4456-858D-2A38C9D9ED43}" type="slidenum">
              <a:rPr lang="en-US" smtClean="0"/>
              <a:t>24</a:t>
            </a:fld>
            <a:endParaRPr lang="en-US"/>
          </a:p>
        </p:txBody>
      </p:sp>
    </p:spTree>
    <p:extLst>
      <p:ext uri="{BB962C8B-B14F-4D97-AF65-F5344CB8AC3E}">
        <p14:creationId xmlns:p14="http://schemas.microsoft.com/office/powerpoint/2010/main" val="27093690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26</a:t>
            </a:fld>
            <a:endParaRPr lang="en-US"/>
          </a:p>
        </p:txBody>
      </p:sp>
    </p:spTree>
    <p:extLst>
      <p:ext uri="{BB962C8B-B14F-4D97-AF65-F5344CB8AC3E}">
        <p14:creationId xmlns:p14="http://schemas.microsoft.com/office/powerpoint/2010/main" val="1984144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27</a:t>
            </a:fld>
            <a:endParaRPr lang="en-US"/>
          </a:p>
        </p:txBody>
      </p:sp>
    </p:spTree>
    <p:extLst>
      <p:ext uri="{BB962C8B-B14F-4D97-AF65-F5344CB8AC3E}">
        <p14:creationId xmlns:p14="http://schemas.microsoft.com/office/powerpoint/2010/main" val="25251709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29</a:t>
            </a:fld>
            <a:endParaRPr lang="en-US"/>
          </a:p>
        </p:txBody>
      </p:sp>
    </p:spTree>
    <p:extLst>
      <p:ext uri="{BB962C8B-B14F-4D97-AF65-F5344CB8AC3E}">
        <p14:creationId xmlns:p14="http://schemas.microsoft.com/office/powerpoint/2010/main" val="36510862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31</a:t>
            </a:fld>
            <a:endParaRPr lang="en-US"/>
          </a:p>
        </p:txBody>
      </p:sp>
    </p:spTree>
    <p:extLst>
      <p:ext uri="{BB962C8B-B14F-4D97-AF65-F5344CB8AC3E}">
        <p14:creationId xmlns:p14="http://schemas.microsoft.com/office/powerpoint/2010/main" val="33743614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highlight>
                  <a:srgbClr val="FFFF00"/>
                </a:highlight>
              </a:rPr>
              <a:t>For the Keystone Exams administration, this information is found on Page 11 of the Paper/Pencil DFA for Algebra I, Biology and Literature.</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34</a:t>
            </a:fld>
            <a:endParaRPr lang="en-US"/>
          </a:p>
        </p:txBody>
      </p:sp>
    </p:spTree>
    <p:extLst>
      <p:ext uri="{BB962C8B-B14F-4D97-AF65-F5344CB8AC3E}">
        <p14:creationId xmlns:p14="http://schemas.microsoft.com/office/powerpoint/2010/main" val="32931163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35</a:t>
            </a:fld>
            <a:endParaRPr lang="en-US"/>
          </a:p>
        </p:txBody>
      </p:sp>
    </p:spTree>
    <p:extLst>
      <p:ext uri="{BB962C8B-B14F-4D97-AF65-F5344CB8AC3E}">
        <p14:creationId xmlns:p14="http://schemas.microsoft.com/office/powerpoint/2010/main" val="39453503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Handbook for Secure Test Administration is found in the Appendix of the HAC</a:t>
            </a:r>
          </a:p>
        </p:txBody>
      </p:sp>
      <p:sp>
        <p:nvSpPr>
          <p:cNvPr id="4" name="Slide Number Placeholder 3"/>
          <p:cNvSpPr>
            <a:spLocks noGrp="1"/>
          </p:cNvSpPr>
          <p:nvPr>
            <p:ph type="sldNum" sz="quarter" idx="5"/>
          </p:nvPr>
        </p:nvSpPr>
        <p:spPr/>
        <p:txBody>
          <a:bodyPr/>
          <a:lstStyle/>
          <a:p>
            <a:fld id="{5B012C48-CBE3-4456-858D-2A38C9D9ED43}" type="slidenum">
              <a:rPr lang="en-US" smtClean="0"/>
              <a:t>39</a:t>
            </a:fld>
            <a:endParaRPr lang="en-US" dirty="0"/>
          </a:p>
        </p:txBody>
      </p:sp>
    </p:spTree>
    <p:extLst>
      <p:ext uri="{BB962C8B-B14F-4D97-AF65-F5344CB8AC3E}">
        <p14:creationId xmlns:p14="http://schemas.microsoft.com/office/powerpoint/2010/main" val="37666571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1B374-0D47-EBD1-C6D2-F6BEA698C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A80E7-4A00-CFFC-6859-54552EC160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35532-D514-2EF6-7E08-3D5284138272}"/>
              </a:ext>
            </a:extLst>
          </p:cNvPr>
          <p:cNvSpPr>
            <a:spLocks noGrp="1"/>
          </p:cNvSpPr>
          <p:nvPr>
            <p:ph type="body" idx="1"/>
          </p:nvPr>
        </p:nvSpPr>
        <p:spPr/>
        <p:txBody>
          <a:bodyPr/>
          <a:lstStyle/>
          <a:p>
            <a:r>
              <a:rPr lang="en-US" dirty="0"/>
              <a:t>Email the name(s) of anyone who refuses to sign the Test Security Certificate to PDE </a:t>
            </a:r>
            <a:r>
              <a:rPr lang="en-US" sz="1200" dirty="0">
                <a:latin typeface="Arial" panose="020B0604020202020204" pitchFamily="34" charset="0"/>
                <a:cs typeface="Arial" panose="020B0604020202020204" pitchFamily="34" charset="0"/>
                <a:hlinkClick r:id="rId3"/>
              </a:rPr>
              <a:t>ra-edirregularities@pa.gov</a:t>
            </a:r>
            <a:endParaRPr lang="en-US" dirty="0"/>
          </a:p>
        </p:txBody>
      </p:sp>
      <p:sp>
        <p:nvSpPr>
          <p:cNvPr id="4" name="Slide Number Placeholder 3">
            <a:extLst>
              <a:ext uri="{FF2B5EF4-FFF2-40B4-BE49-F238E27FC236}">
                <a16:creationId xmlns:a16="http://schemas.microsoft.com/office/drawing/2014/main" id="{DC1EB2F1-06A8-D5D9-946B-C9C3FE0A90F7}"/>
              </a:ext>
            </a:extLst>
          </p:cNvPr>
          <p:cNvSpPr>
            <a:spLocks noGrp="1"/>
          </p:cNvSpPr>
          <p:nvPr>
            <p:ph type="sldNum" sz="quarter" idx="5"/>
          </p:nvPr>
        </p:nvSpPr>
        <p:spPr/>
        <p:txBody>
          <a:bodyPr/>
          <a:lstStyle/>
          <a:p>
            <a:fld id="{5B012C48-CBE3-4456-858D-2A38C9D9ED43}" type="slidenum">
              <a:rPr lang="en-US" smtClean="0"/>
              <a:t>40</a:t>
            </a:fld>
            <a:endParaRPr lang="en-US"/>
          </a:p>
        </p:txBody>
      </p:sp>
    </p:spTree>
    <p:extLst>
      <p:ext uri="{BB962C8B-B14F-4D97-AF65-F5344CB8AC3E}">
        <p14:creationId xmlns:p14="http://schemas.microsoft.com/office/powerpoint/2010/main" val="3797657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dirty="0"/>
          </a:p>
        </p:txBody>
      </p:sp>
    </p:spTree>
    <p:extLst>
      <p:ext uri="{BB962C8B-B14F-4D97-AF65-F5344CB8AC3E}">
        <p14:creationId xmlns:p14="http://schemas.microsoft.com/office/powerpoint/2010/main" val="31129663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Email the name(s) of anyone who refuses to sign the Test Security Certificate to PDE </a:t>
            </a:r>
            <a:r>
              <a:rPr lang="en-US" sz="1200" dirty="0">
                <a:latin typeface="Arial" panose="020B0604020202020204" pitchFamily="34" charset="0"/>
                <a:cs typeface="Arial" panose="020B0604020202020204" pitchFamily="34" charset="0"/>
                <a:hlinkClick r:id="rId3"/>
              </a:rPr>
              <a:t>ra-edirregularities@pa.gov</a:t>
            </a: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41</a:t>
            </a:fld>
            <a:endParaRPr lang="en-US"/>
          </a:p>
        </p:txBody>
      </p:sp>
    </p:spTree>
    <p:extLst>
      <p:ext uri="{BB962C8B-B14F-4D97-AF65-F5344CB8AC3E}">
        <p14:creationId xmlns:p14="http://schemas.microsoft.com/office/powerpoint/2010/main" val="31854364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Handbook for Secure Administration is located in the HAC Appendix </a:t>
            </a:r>
          </a:p>
        </p:txBody>
      </p:sp>
      <p:sp>
        <p:nvSpPr>
          <p:cNvPr id="4" name="Slide Number Placeholder 3"/>
          <p:cNvSpPr>
            <a:spLocks noGrp="1"/>
          </p:cNvSpPr>
          <p:nvPr>
            <p:ph type="sldNum" sz="quarter" idx="5"/>
          </p:nvPr>
        </p:nvSpPr>
        <p:spPr/>
        <p:txBody>
          <a:bodyPr/>
          <a:lstStyle/>
          <a:p>
            <a:fld id="{5B012C48-CBE3-4456-858D-2A38C9D9ED43}" type="slidenum">
              <a:rPr lang="en-US" smtClean="0"/>
              <a:t>45</a:t>
            </a:fld>
            <a:endParaRPr lang="en-US"/>
          </a:p>
        </p:txBody>
      </p:sp>
    </p:spTree>
    <p:extLst>
      <p:ext uri="{BB962C8B-B14F-4D97-AF65-F5344CB8AC3E}">
        <p14:creationId xmlns:p14="http://schemas.microsoft.com/office/powerpoint/2010/main" val="16164619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the HAC for additional details </a:t>
            </a:r>
          </a:p>
        </p:txBody>
      </p:sp>
      <p:sp>
        <p:nvSpPr>
          <p:cNvPr id="4" name="Slide Number Placeholder 3"/>
          <p:cNvSpPr>
            <a:spLocks noGrp="1"/>
          </p:cNvSpPr>
          <p:nvPr>
            <p:ph type="sldNum" sz="quarter" idx="5"/>
          </p:nvPr>
        </p:nvSpPr>
        <p:spPr/>
        <p:txBody>
          <a:bodyPr/>
          <a:lstStyle/>
          <a:p>
            <a:fld id="{5B012C48-CBE3-4456-858D-2A38C9D9ED43}" type="slidenum">
              <a:rPr lang="en-US" smtClean="0"/>
              <a:t>47</a:t>
            </a:fld>
            <a:endParaRPr lang="en-US"/>
          </a:p>
        </p:txBody>
      </p:sp>
    </p:spTree>
    <p:extLst>
      <p:ext uri="{BB962C8B-B14F-4D97-AF65-F5344CB8AC3E}">
        <p14:creationId xmlns:p14="http://schemas.microsoft.com/office/powerpoint/2010/main" val="34645378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highlight>
                  <a:srgbClr val="FFFF00"/>
                </a:highlight>
              </a:rPr>
              <a:t>For the Winter, 2025 paper administration, this information is found on Page 11 for the Online DFA.</a:t>
            </a:r>
          </a:p>
        </p:txBody>
      </p:sp>
      <p:sp>
        <p:nvSpPr>
          <p:cNvPr id="4" name="Slide Number Placeholder 3"/>
          <p:cNvSpPr>
            <a:spLocks noGrp="1"/>
          </p:cNvSpPr>
          <p:nvPr>
            <p:ph type="sldNum" sz="quarter" idx="5"/>
          </p:nvPr>
        </p:nvSpPr>
        <p:spPr/>
        <p:txBody>
          <a:bodyPr/>
          <a:lstStyle/>
          <a:p>
            <a:fld id="{5B012C48-CBE3-4456-858D-2A38C9D9ED43}" type="slidenum">
              <a:rPr lang="en-US" smtClean="0"/>
              <a:t>48</a:t>
            </a:fld>
            <a:endParaRPr lang="en-US"/>
          </a:p>
        </p:txBody>
      </p:sp>
    </p:spTree>
    <p:extLst>
      <p:ext uri="{BB962C8B-B14F-4D97-AF65-F5344CB8AC3E}">
        <p14:creationId xmlns:p14="http://schemas.microsoft.com/office/powerpoint/2010/main" val="6062673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Directions for Administration for Keystone Exams vary by mode of administration only.  All content areas are located in the same booklet. </a:t>
            </a:r>
          </a:p>
        </p:txBody>
      </p:sp>
      <p:sp>
        <p:nvSpPr>
          <p:cNvPr id="4" name="Slide Number Placeholder 3"/>
          <p:cNvSpPr>
            <a:spLocks noGrp="1"/>
          </p:cNvSpPr>
          <p:nvPr>
            <p:ph type="sldNum" sz="quarter" idx="5"/>
          </p:nvPr>
        </p:nvSpPr>
        <p:spPr/>
        <p:txBody>
          <a:bodyPr/>
          <a:lstStyle/>
          <a:p>
            <a:fld id="{5B012C48-CBE3-4456-858D-2A38C9D9ED43}" type="slidenum">
              <a:rPr lang="en-US" smtClean="0"/>
              <a:t>50</a:t>
            </a:fld>
            <a:endParaRPr lang="en-US" dirty="0"/>
          </a:p>
        </p:txBody>
      </p:sp>
    </p:spTree>
    <p:extLst>
      <p:ext uri="{BB962C8B-B14F-4D97-AF65-F5344CB8AC3E}">
        <p14:creationId xmlns:p14="http://schemas.microsoft.com/office/powerpoint/2010/main" val="13460459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54FD0-8494-0115-C2B8-972E8D57B4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3261BB-74FE-DED4-5EA7-D4D785436E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603826-58D6-EBFA-F65B-C17918691A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F50F94-6D36-30E5-635A-2476764BB045}"/>
              </a:ext>
            </a:extLst>
          </p:cNvPr>
          <p:cNvSpPr>
            <a:spLocks noGrp="1"/>
          </p:cNvSpPr>
          <p:nvPr>
            <p:ph type="sldNum" sz="quarter" idx="5"/>
          </p:nvPr>
        </p:nvSpPr>
        <p:spPr/>
        <p:txBody>
          <a:bodyPr/>
          <a:lstStyle/>
          <a:p>
            <a:fld id="{5B012C48-CBE3-4456-858D-2A38C9D9ED43}" type="slidenum">
              <a:rPr lang="en-US" smtClean="0"/>
              <a:t>52</a:t>
            </a:fld>
            <a:endParaRPr lang="en-US"/>
          </a:p>
        </p:txBody>
      </p:sp>
    </p:spTree>
    <p:extLst>
      <p:ext uri="{BB962C8B-B14F-4D97-AF65-F5344CB8AC3E}">
        <p14:creationId xmlns:p14="http://schemas.microsoft.com/office/powerpoint/2010/main" val="11012787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54</a:t>
            </a:fld>
            <a:endParaRPr lang="en-US"/>
          </a:p>
        </p:txBody>
      </p:sp>
    </p:spTree>
    <p:extLst>
      <p:ext uri="{BB962C8B-B14F-4D97-AF65-F5344CB8AC3E}">
        <p14:creationId xmlns:p14="http://schemas.microsoft.com/office/powerpoint/2010/main" val="35270309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 or Proctors should review the Code of Conduct with all students prior to test administration. </a:t>
            </a:r>
          </a:p>
        </p:txBody>
      </p:sp>
      <p:sp>
        <p:nvSpPr>
          <p:cNvPr id="4" name="Slide Number Placeholder 3"/>
          <p:cNvSpPr>
            <a:spLocks noGrp="1"/>
          </p:cNvSpPr>
          <p:nvPr>
            <p:ph type="sldNum" sz="quarter" idx="5"/>
          </p:nvPr>
        </p:nvSpPr>
        <p:spPr/>
        <p:txBody>
          <a:bodyPr/>
          <a:lstStyle/>
          <a:p>
            <a:fld id="{5B012C48-CBE3-4456-858D-2A38C9D9ED43}" type="slidenum">
              <a:rPr lang="en-US" smtClean="0"/>
              <a:t>56</a:t>
            </a:fld>
            <a:endParaRPr lang="en-US"/>
          </a:p>
        </p:txBody>
      </p:sp>
    </p:spTree>
    <p:extLst>
      <p:ext uri="{BB962C8B-B14F-4D97-AF65-F5344CB8AC3E}">
        <p14:creationId xmlns:p14="http://schemas.microsoft.com/office/powerpoint/2010/main" val="4139675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students must take the Algebra I, Biology and Literature Keystone Exams by spring of grade 11.  </a:t>
            </a:r>
          </a:p>
        </p:txBody>
      </p:sp>
      <p:sp>
        <p:nvSpPr>
          <p:cNvPr id="4" name="Slide Number Placeholder 3"/>
          <p:cNvSpPr>
            <a:spLocks noGrp="1"/>
          </p:cNvSpPr>
          <p:nvPr>
            <p:ph type="sldNum" sz="quarter" idx="5"/>
          </p:nvPr>
        </p:nvSpPr>
        <p:spPr/>
        <p:txBody>
          <a:bodyPr/>
          <a:lstStyle/>
          <a:p>
            <a:fld id="{5B012C48-CBE3-4456-858D-2A38C9D9ED43}" type="slidenum">
              <a:rPr lang="en-US" smtClean="0"/>
              <a:t>57</a:t>
            </a:fld>
            <a:endParaRPr lang="en-US"/>
          </a:p>
        </p:txBody>
      </p:sp>
    </p:spTree>
    <p:extLst>
      <p:ext uri="{BB962C8B-B14F-4D97-AF65-F5344CB8AC3E}">
        <p14:creationId xmlns:p14="http://schemas.microsoft.com/office/powerpoint/2010/main" val="743680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58</a:t>
            </a:fld>
            <a:endParaRPr lang="en-US"/>
          </a:p>
        </p:txBody>
      </p:sp>
    </p:spTree>
    <p:extLst>
      <p:ext uri="{BB962C8B-B14F-4D97-AF65-F5344CB8AC3E}">
        <p14:creationId xmlns:p14="http://schemas.microsoft.com/office/powerpoint/2010/main" val="183580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a:t>
            </a:fld>
            <a:endParaRPr lang="en-US"/>
          </a:p>
        </p:txBody>
      </p:sp>
    </p:spTree>
    <p:extLst>
      <p:ext uri="{BB962C8B-B14F-4D97-AF65-F5344CB8AC3E}">
        <p14:creationId xmlns:p14="http://schemas.microsoft.com/office/powerpoint/2010/main" val="16131086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list of students and their accommodations to TAs of students receiving accommodations, outline locations and extended time procedures </a:t>
            </a:r>
          </a:p>
        </p:txBody>
      </p:sp>
      <p:sp>
        <p:nvSpPr>
          <p:cNvPr id="4" name="Slide Number Placeholder 3"/>
          <p:cNvSpPr>
            <a:spLocks noGrp="1"/>
          </p:cNvSpPr>
          <p:nvPr>
            <p:ph type="sldNum" sz="quarter" idx="5"/>
          </p:nvPr>
        </p:nvSpPr>
        <p:spPr/>
        <p:txBody>
          <a:bodyPr/>
          <a:lstStyle/>
          <a:p>
            <a:fld id="{5B012C48-CBE3-4456-858D-2A38C9D9ED43}" type="slidenum">
              <a:rPr lang="en-US" smtClean="0"/>
              <a:t>60</a:t>
            </a:fld>
            <a:endParaRPr lang="en-US"/>
          </a:p>
        </p:txBody>
      </p:sp>
    </p:spTree>
    <p:extLst>
      <p:ext uri="{BB962C8B-B14F-4D97-AF65-F5344CB8AC3E}">
        <p14:creationId xmlns:p14="http://schemas.microsoft.com/office/powerpoint/2010/main" val="205444862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list of students and their accommodations to TAs of students receiving accommodations, outline locations and extended time procedures </a:t>
            </a:r>
          </a:p>
        </p:txBody>
      </p:sp>
      <p:sp>
        <p:nvSpPr>
          <p:cNvPr id="4" name="Slide Number Placeholder 3"/>
          <p:cNvSpPr>
            <a:spLocks noGrp="1"/>
          </p:cNvSpPr>
          <p:nvPr>
            <p:ph type="sldNum" sz="quarter" idx="5"/>
          </p:nvPr>
        </p:nvSpPr>
        <p:spPr/>
        <p:txBody>
          <a:bodyPr/>
          <a:lstStyle/>
          <a:p>
            <a:fld id="{5B012C48-CBE3-4456-858D-2A38C9D9ED43}" type="slidenum">
              <a:rPr lang="en-US" smtClean="0"/>
              <a:t>61</a:t>
            </a:fld>
            <a:endParaRPr lang="en-US"/>
          </a:p>
        </p:txBody>
      </p:sp>
    </p:spTree>
    <p:extLst>
      <p:ext uri="{BB962C8B-B14F-4D97-AF65-F5344CB8AC3E}">
        <p14:creationId xmlns:p14="http://schemas.microsoft.com/office/powerpoint/2010/main" val="41612754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63</a:t>
            </a:fld>
            <a:endParaRPr lang="en-US"/>
          </a:p>
        </p:txBody>
      </p:sp>
    </p:spTree>
    <p:extLst>
      <p:ext uri="{BB962C8B-B14F-4D97-AF65-F5344CB8AC3E}">
        <p14:creationId xmlns:p14="http://schemas.microsoft.com/office/powerpoint/2010/main" val="37169674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64</a:t>
            </a:fld>
            <a:endParaRPr lang="en-US"/>
          </a:p>
        </p:txBody>
      </p:sp>
    </p:spTree>
    <p:extLst>
      <p:ext uri="{BB962C8B-B14F-4D97-AF65-F5344CB8AC3E}">
        <p14:creationId xmlns:p14="http://schemas.microsoft.com/office/powerpoint/2010/main" val="28362724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171EF-5A1C-E6B1-4BBE-FF05B74BE8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10206F-8BEF-14F1-0558-EEA61A877D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539BD-4607-E336-F9E0-920CEE1234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411E23-D52F-40D4-B382-1E2609FE8C33}"/>
              </a:ext>
            </a:extLst>
          </p:cNvPr>
          <p:cNvSpPr>
            <a:spLocks noGrp="1"/>
          </p:cNvSpPr>
          <p:nvPr>
            <p:ph type="sldNum" sz="quarter" idx="5"/>
          </p:nvPr>
        </p:nvSpPr>
        <p:spPr/>
        <p:txBody>
          <a:bodyPr/>
          <a:lstStyle/>
          <a:p>
            <a:fld id="{5B012C48-CBE3-4456-858D-2A38C9D9ED43}" type="slidenum">
              <a:rPr lang="en-US" smtClean="0"/>
              <a:t>65</a:t>
            </a:fld>
            <a:endParaRPr lang="en-US"/>
          </a:p>
        </p:txBody>
      </p:sp>
    </p:spTree>
    <p:extLst>
      <p:ext uri="{BB962C8B-B14F-4D97-AF65-F5344CB8AC3E}">
        <p14:creationId xmlns:p14="http://schemas.microsoft.com/office/powerpoint/2010/main" val="98282356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68</a:t>
            </a:fld>
            <a:endParaRPr lang="en-US"/>
          </a:p>
        </p:txBody>
      </p:sp>
    </p:spTree>
    <p:extLst>
      <p:ext uri="{BB962C8B-B14F-4D97-AF65-F5344CB8AC3E}">
        <p14:creationId xmlns:p14="http://schemas.microsoft.com/office/powerpoint/2010/main" val="21231823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69</a:t>
            </a:fld>
            <a:endParaRPr lang="en-US"/>
          </a:p>
        </p:txBody>
      </p:sp>
    </p:spTree>
    <p:extLst>
      <p:ext uri="{BB962C8B-B14F-4D97-AF65-F5344CB8AC3E}">
        <p14:creationId xmlns:p14="http://schemas.microsoft.com/office/powerpoint/2010/main" val="37603099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may also receive a copy of the General Description of Scoring Guidelines.  The guidelines are printed in the answer booklet for paper administration and available for online administration within the test engine as well, so students do not actually need a separate copy.  Students taking online have access to the formula sheet through the test engine; however they may receive a copy and will likely benefit by having their own copy. </a:t>
            </a:r>
          </a:p>
        </p:txBody>
      </p:sp>
      <p:sp>
        <p:nvSpPr>
          <p:cNvPr id="4" name="Slide Number Placeholder 3"/>
          <p:cNvSpPr>
            <a:spLocks noGrp="1"/>
          </p:cNvSpPr>
          <p:nvPr>
            <p:ph type="sldNum" sz="quarter" idx="5"/>
          </p:nvPr>
        </p:nvSpPr>
        <p:spPr/>
        <p:txBody>
          <a:bodyPr/>
          <a:lstStyle/>
          <a:p>
            <a:fld id="{5B012C48-CBE3-4456-858D-2A38C9D9ED43}" type="slidenum">
              <a:rPr lang="en-US" smtClean="0"/>
              <a:t>71</a:t>
            </a:fld>
            <a:endParaRPr lang="en-US"/>
          </a:p>
        </p:txBody>
      </p:sp>
    </p:spTree>
    <p:extLst>
      <p:ext uri="{BB962C8B-B14F-4D97-AF65-F5344CB8AC3E}">
        <p14:creationId xmlns:p14="http://schemas.microsoft.com/office/powerpoint/2010/main" val="15053115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may also receive a copy of the General Description of Scoring Guidelines and Writer’s Checklist. These guidelines are printed in the answer booklet for paper administration and available for online administration within the test engine.</a:t>
            </a:r>
          </a:p>
        </p:txBody>
      </p:sp>
      <p:sp>
        <p:nvSpPr>
          <p:cNvPr id="4" name="Slide Number Placeholder 3"/>
          <p:cNvSpPr>
            <a:spLocks noGrp="1"/>
          </p:cNvSpPr>
          <p:nvPr>
            <p:ph type="sldNum" sz="quarter" idx="5"/>
          </p:nvPr>
        </p:nvSpPr>
        <p:spPr/>
        <p:txBody>
          <a:bodyPr/>
          <a:lstStyle/>
          <a:p>
            <a:fld id="{5B012C48-CBE3-4456-858D-2A38C9D9ED43}" type="slidenum">
              <a:rPr lang="en-US" smtClean="0"/>
              <a:t>72</a:t>
            </a:fld>
            <a:endParaRPr lang="en-US"/>
          </a:p>
        </p:txBody>
      </p:sp>
    </p:spTree>
    <p:extLst>
      <p:ext uri="{BB962C8B-B14F-4D97-AF65-F5344CB8AC3E}">
        <p14:creationId xmlns:p14="http://schemas.microsoft.com/office/powerpoint/2010/main" val="29232754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73</a:t>
            </a:fld>
            <a:endParaRPr lang="en-US"/>
          </a:p>
        </p:txBody>
      </p:sp>
    </p:spTree>
    <p:extLst>
      <p:ext uri="{BB962C8B-B14F-4D97-AF65-F5344CB8AC3E}">
        <p14:creationId xmlns:p14="http://schemas.microsoft.com/office/powerpoint/2010/main" val="3913477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Receive dates from DAC; consult the PDE website for state administration dates for Keystone Exams.</a:t>
            </a:r>
          </a:p>
        </p:txBody>
      </p:sp>
      <p:sp>
        <p:nvSpPr>
          <p:cNvPr id="4" name="Slide Number Placeholder 3"/>
          <p:cNvSpPr>
            <a:spLocks noGrp="1"/>
          </p:cNvSpPr>
          <p:nvPr>
            <p:ph type="sldNum" sz="quarter" idx="5"/>
          </p:nvPr>
        </p:nvSpPr>
        <p:spPr/>
        <p:txBody>
          <a:bodyPr/>
          <a:lstStyle/>
          <a:p>
            <a:fld id="{5B012C48-CBE3-4456-858D-2A38C9D9ED43}" type="slidenum">
              <a:rPr lang="en-US" smtClean="0"/>
              <a:t>13</a:t>
            </a:fld>
            <a:endParaRPr lang="en-US"/>
          </a:p>
        </p:txBody>
      </p:sp>
    </p:spTree>
    <p:extLst>
      <p:ext uri="{BB962C8B-B14F-4D97-AF65-F5344CB8AC3E}">
        <p14:creationId xmlns:p14="http://schemas.microsoft.com/office/powerpoint/2010/main" val="2723198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4A88B-429B-FD24-2A41-F62377CA2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6A5AE-5BB6-626E-8885-B5947D658F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FB3112-591C-6A30-A44D-CEFAA6DC0D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D9A4AF-CB3E-F3C6-AB07-EA29229F870A}"/>
              </a:ext>
            </a:extLst>
          </p:cNvPr>
          <p:cNvSpPr>
            <a:spLocks noGrp="1"/>
          </p:cNvSpPr>
          <p:nvPr>
            <p:ph type="sldNum" sz="quarter" idx="5"/>
          </p:nvPr>
        </p:nvSpPr>
        <p:spPr/>
        <p:txBody>
          <a:bodyPr/>
          <a:lstStyle/>
          <a:p>
            <a:fld id="{5B012C48-CBE3-4456-858D-2A38C9D9ED43}" type="slidenum">
              <a:rPr lang="en-US" smtClean="0"/>
              <a:t>15</a:t>
            </a:fld>
            <a:endParaRPr lang="en-US" dirty="0"/>
          </a:p>
        </p:txBody>
      </p:sp>
    </p:spTree>
    <p:extLst>
      <p:ext uri="{BB962C8B-B14F-4D97-AF65-F5344CB8AC3E}">
        <p14:creationId xmlns:p14="http://schemas.microsoft.com/office/powerpoint/2010/main" val="980369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D11F3-B0E2-901A-9C59-EB9C5BC1E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A7B01-578B-DA7C-852C-CAE78E4271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B4AC6-9FDC-2B52-9E38-8ECE17B449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94CDC-F989-F3AC-3132-6E18463AD2EE}"/>
              </a:ext>
            </a:extLst>
          </p:cNvPr>
          <p:cNvSpPr>
            <a:spLocks noGrp="1"/>
          </p:cNvSpPr>
          <p:nvPr>
            <p:ph type="sldNum" sz="quarter" idx="5"/>
          </p:nvPr>
        </p:nvSpPr>
        <p:spPr/>
        <p:txBody>
          <a:bodyPr/>
          <a:lstStyle/>
          <a:p>
            <a:fld id="{5B012C48-CBE3-4456-858D-2A38C9D9ED43}" type="slidenum">
              <a:rPr lang="en-US" smtClean="0"/>
              <a:t>16</a:t>
            </a:fld>
            <a:endParaRPr lang="en-US" dirty="0"/>
          </a:p>
        </p:txBody>
      </p:sp>
    </p:spTree>
    <p:extLst>
      <p:ext uri="{BB962C8B-B14F-4D97-AF65-F5344CB8AC3E}">
        <p14:creationId xmlns:p14="http://schemas.microsoft.com/office/powerpoint/2010/main" val="2956396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17</a:t>
            </a:fld>
            <a:endParaRPr lang="en-US" dirty="0"/>
          </a:p>
        </p:txBody>
      </p:sp>
    </p:spTree>
    <p:extLst>
      <p:ext uri="{BB962C8B-B14F-4D97-AF65-F5344CB8AC3E}">
        <p14:creationId xmlns:p14="http://schemas.microsoft.com/office/powerpoint/2010/main" val="1292464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F03C0-BB5B-3D00-27A1-224517168F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CF92B3-239B-13BE-38FD-570F4B2C4A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EC1C95-0F41-4102-9161-062C458CB7D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FF0000"/>
                </a:solidFill>
                <a:highlight>
                  <a:srgbClr val="FFFF00"/>
                </a:highlight>
              </a:rPr>
              <a:t>You can add slides for this topic as needed.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rgbClr val="FF0000"/>
              </a:solidFill>
              <a:highlight>
                <a:srgbClr val="FFFF00"/>
              </a:highlight>
            </a:endParaRPr>
          </a:p>
        </p:txBody>
      </p:sp>
      <p:sp>
        <p:nvSpPr>
          <p:cNvPr id="4" name="Slide Number Placeholder 3">
            <a:extLst>
              <a:ext uri="{FF2B5EF4-FFF2-40B4-BE49-F238E27FC236}">
                <a16:creationId xmlns:a16="http://schemas.microsoft.com/office/drawing/2014/main" id="{28714572-4286-09AC-9C6E-26A60D56A1E2}"/>
              </a:ext>
            </a:extLst>
          </p:cNvPr>
          <p:cNvSpPr>
            <a:spLocks noGrp="1"/>
          </p:cNvSpPr>
          <p:nvPr>
            <p:ph type="sldNum" sz="quarter" idx="5"/>
          </p:nvPr>
        </p:nvSpPr>
        <p:spPr/>
        <p:txBody>
          <a:bodyPr/>
          <a:lstStyle/>
          <a:p>
            <a:fld id="{5B012C48-CBE3-4456-858D-2A38C9D9ED43}" type="slidenum">
              <a:rPr lang="en-US" smtClean="0"/>
              <a:t>19</a:t>
            </a:fld>
            <a:endParaRPr lang="en-US"/>
          </a:p>
        </p:txBody>
      </p:sp>
    </p:spTree>
    <p:extLst>
      <p:ext uri="{BB962C8B-B14F-4D97-AF65-F5344CB8AC3E}">
        <p14:creationId xmlns:p14="http://schemas.microsoft.com/office/powerpoint/2010/main" val="4158371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20</a:t>
            </a:fld>
            <a:endParaRPr lang="en-US" dirty="0"/>
          </a:p>
        </p:txBody>
      </p:sp>
    </p:spTree>
    <p:extLst>
      <p:ext uri="{BB962C8B-B14F-4D97-AF65-F5344CB8AC3E}">
        <p14:creationId xmlns:p14="http://schemas.microsoft.com/office/powerpoint/2010/main" val="13089069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22BA6408-90F9-4FE1-83A4-B1D50ED00294}" type="datetime1">
              <a:rPr lang="en-US" smtClean="0"/>
              <a:t>11/19/2025</a:t>
            </a:fld>
            <a:endParaRPr lang="en-US"/>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73CA9021-3EA6-3F1D-A425-16C8069FC0B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Pennsylvania Department of Education">
            <a:extLst>
              <a:ext uri="{FF2B5EF4-FFF2-40B4-BE49-F238E27FC236}">
                <a16:creationId xmlns:a16="http://schemas.microsoft.com/office/drawing/2014/main" id="{19A8CA6C-9F08-BCD4-731C-A3B94D64C23E}"/>
              </a:ext>
              <a:ext uri="{C183D7F6-B498-43B3-948B-1728B52AA6E4}">
                <adec:decorative xmlns:adec="http://schemas.microsoft.com/office/drawing/2017/decorative" val="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AF212BA9-EFE2-4AFF-BF9D-E8B1DAC0BC18}" type="datetime1">
              <a:rPr lang="en-US" smtClean="0"/>
              <a:t>11/19/2025</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a:extLst>
              <a:ext uri="{FF2B5EF4-FFF2-40B4-BE49-F238E27FC236}">
                <a16:creationId xmlns:a16="http://schemas.microsoft.com/office/drawing/2014/main" id="{8C504C3F-60BB-14EF-091F-9565A3C0C174}"/>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a:extLst>
              <a:ext uri="{FF2B5EF4-FFF2-40B4-BE49-F238E27FC236}">
                <a16:creationId xmlns:a16="http://schemas.microsoft.com/office/drawing/2014/main" id="{ABE4A621-C5EF-F120-204F-E14FF3546E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39FB0975-47B6-4BE8-B879-EB115C8840C9}" type="datetime1">
              <a:rPr lang="en-US" smtClean="0"/>
              <a:t>11/19/2025</a:t>
            </a:fld>
            <a:endParaRPr lang="en-US"/>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000F9132-2FA6-531B-853B-7FA60C4EE986}"/>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a:extLst>
              <a:ext uri="{FF2B5EF4-FFF2-40B4-BE49-F238E27FC236}">
                <a16:creationId xmlns:a16="http://schemas.microsoft.com/office/drawing/2014/main" id="{C341FCB5-0407-2AE2-B5A5-AAB8FEE4037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C43C5B11-EC1F-4C0C-86C0-7EC27F255174}" type="datetime1">
              <a:rPr lang="en-US" smtClean="0"/>
              <a:t>11/19/2025</a:t>
            </a:fld>
            <a:endParaRPr lang="en-US"/>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Picture 9">
            <a:extLst>
              <a:ext uri="{FF2B5EF4-FFF2-40B4-BE49-F238E27FC236}">
                <a16:creationId xmlns:a16="http://schemas.microsoft.com/office/drawing/2014/main" id="{931248E6-F468-3E78-9D55-0EAE4144AE6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a:extLst>
              <a:ext uri="{FF2B5EF4-FFF2-40B4-BE49-F238E27FC236}">
                <a16:creationId xmlns:a16="http://schemas.microsoft.com/office/drawing/2014/main" id="{1A3512F0-7236-492D-98DD-3848FC95B6BE}"/>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4C72E730-7964-4CDF-A2E3-4BCF0755E00A}" type="datetime1">
              <a:rPr lang="en-US" smtClean="0"/>
              <a:t>11/19/2025</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a:extLst>
              <a:ext uri="{FF2B5EF4-FFF2-40B4-BE49-F238E27FC236}">
                <a16:creationId xmlns:a16="http://schemas.microsoft.com/office/drawing/2014/main" id="{DF73F6BE-725E-5F46-9C6B-F4613CC3CF93}"/>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A1DC029C-5B17-409B-86F2-A65FE5BE79A1}" type="datetime1">
              <a:rPr lang="en-US" smtClean="0"/>
              <a:t>11/19/2025</a:t>
            </a:fld>
            <a:endParaRPr lang="en-US"/>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79C3DD4C-86BC-D051-AE3E-45FB253C998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a:extLst>
              <a:ext uri="{FF2B5EF4-FFF2-40B4-BE49-F238E27FC236}">
                <a16:creationId xmlns:a16="http://schemas.microsoft.com/office/drawing/2014/main" id="{FCEF0906-6B73-E265-67CC-1222F46BCFE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A918DB6E-6D70-4FEC-A112-5F97BC4AEE43}" type="datetime1">
              <a:rPr lang="en-US" smtClean="0"/>
              <a:t>11/19/2025</a:t>
            </a:fld>
            <a:endParaRPr lang="en-US"/>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a:extLst>
              <a:ext uri="{FF2B5EF4-FFF2-40B4-BE49-F238E27FC236}">
                <a16:creationId xmlns:a16="http://schemas.microsoft.com/office/drawing/2014/main" id="{C56D4987-17F8-5DD6-30EC-9DA0725D33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a:extLst>
              <a:ext uri="{FF2B5EF4-FFF2-40B4-BE49-F238E27FC236}">
                <a16:creationId xmlns:a16="http://schemas.microsoft.com/office/drawing/2014/main" id="{C862E435-AA10-E027-0747-8303CB75EF5A}"/>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956BFE5A-6E96-494B-BDD8-6F437FF9AB11}" type="datetime1">
              <a:rPr lang="en-US" smtClean="0"/>
              <a:t>11/19/2025</a:t>
            </a:fld>
            <a:endParaRPr lang="en-US"/>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a:extLst>
              <a:ext uri="{FF2B5EF4-FFF2-40B4-BE49-F238E27FC236}">
                <a16:creationId xmlns:a16="http://schemas.microsoft.com/office/drawing/2014/main" id="{E05121F8-F8D0-12BE-2280-7E60891ED6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a:extLst>
              <a:ext uri="{FF2B5EF4-FFF2-40B4-BE49-F238E27FC236}">
                <a16:creationId xmlns:a16="http://schemas.microsoft.com/office/drawing/2014/main" id="{0580675B-B3BC-8CA7-4E82-410286BFD750}"/>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B1C15760-DF15-44D3-BE51-84A885468F1F}" type="datetime1">
              <a:rPr lang="en-US" smtClean="0"/>
              <a:t>11/19/2025</a:t>
            </a:fld>
            <a:endParaRPr lang="en-US"/>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Content Placeholder 6">
            <a:extLst>
              <a:ext uri="{FF2B5EF4-FFF2-40B4-BE49-F238E27FC236}">
                <a16:creationId xmlns:a16="http://schemas.microsoft.com/office/drawing/2014/main" id="{7D39C305-7D91-BD64-0A4C-03A5F78D181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a:extLst>
              <a:ext uri="{FF2B5EF4-FFF2-40B4-BE49-F238E27FC236}">
                <a16:creationId xmlns:a16="http://schemas.microsoft.com/office/drawing/2014/main" id="{35F192BF-258E-20F7-A4FE-86E7ABF4F534}"/>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A2CBF18-C1C5-4E58-AE1E-EFC1DEA4ED61}" type="datetime1">
              <a:rPr lang="en-US" smtClean="0"/>
              <a:t>11/19/2025</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a:extLst>
              <a:ext uri="{FF2B5EF4-FFF2-40B4-BE49-F238E27FC236}">
                <a16:creationId xmlns:a16="http://schemas.microsoft.com/office/drawing/2014/main" id="{CAD87B9F-3FE8-A5B1-53CA-F7B23BB3649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a:extLst>
              <a:ext uri="{FF2B5EF4-FFF2-40B4-BE49-F238E27FC236}">
                <a16:creationId xmlns:a16="http://schemas.microsoft.com/office/drawing/2014/main" id="{042C348F-656E-A509-A3F4-C9BF0BEE9629}"/>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C2423AD3-50EC-4B5C-A8DC-11AAD0AA691E}" type="datetime1">
              <a:rPr lang="en-US" smtClean="0"/>
              <a:t>11/19/2025</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a:extLst>
              <a:ext uri="{FF2B5EF4-FFF2-40B4-BE49-F238E27FC236}">
                <a16:creationId xmlns:a16="http://schemas.microsoft.com/office/drawing/2014/main" id="{E4F887E4-34BD-F7FC-4D22-B4F5E90DECB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a:extLst>
              <a:ext uri="{FF2B5EF4-FFF2-40B4-BE49-F238E27FC236}">
                <a16:creationId xmlns:a16="http://schemas.microsoft.com/office/drawing/2014/main" id="{718AE777-06EB-70FE-4255-062F8A9CF20F}"/>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F3509735-4568-4232-8455-719822765581}" type="datetime1">
              <a:rPr lang="en-US" smtClean="0"/>
              <a:t>11/19/2025</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Picture 4">
            <a:extLst>
              <a:ext uri="{FF2B5EF4-FFF2-40B4-BE49-F238E27FC236}">
                <a16:creationId xmlns:a16="http://schemas.microsoft.com/office/drawing/2014/main" id="{0458D707-3027-F739-5F6C-B2E78319416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a:extLst>
              <a:ext uri="{FF2B5EF4-FFF2-40B4-BE49-F238E27FC236}">
                <a16:creationId xmlns:a16="http://schemas.microsoft.com/office/drawing/2014/main" id="{BF81B16E-BDC0-1CE6-746A-3B85BFA0CD06}"/>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40F2A2EE-1442-4CB6-BF6C-1D64706A3A6A}" type="datetime1">
              <a:rPr lang="en-US" smtClean="0"/>
              <a:t>11/19/2025</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Content Placeholder 6">
            <a:extLst>
              <a:ext uri="{FF2B5EF4-FFF2-40B4-BE49-F238E27FC236}">
                <a16:creationId xmlns:a16="http://schemas.microsoft.com/office/drawing/2014/main" id="{8844F8AB-E383-518B-0A27-BEF6C9D7D9B8}"/>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a:extLst>
              <a:ext uri="{FF2B5EF4-FFF2-40B4-BE49-F238E27FC236}">
                <a16:creationId xmlns:a16="http://schemas.microsoft.com/office/drawing/2014/main" id="{3970D4DD-2558-A489-2A93-523F829204FB}"/>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5EC-14AD-4FC4-B914-473EB0A47781}" type="datetime1">
              <a:rPr lang="en-US" smtClean="0"/>
              <a:t>11/19/2025</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portal.te.drcedirect.com/P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pa.gov/en/agencies/education/programs-and-services/instruction/elementary-and-secondary-education/curriculum/science/science-standards.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www.pa.gov/content/dam/copapwp-pagov/en/education/documents/instruction/assessment-and-accountability/pssa/accommodations/supplemental%20guidelines%20for%20asl%20in%20the%20vsl.pdf" TargetMode="External"/><Relationship Id="rId3" Type="http://schemas.openxmlformats.org/officeDocument/2006/relationships/hyperlink" Target="https://www.pa.gov/agencies/education/programs-and-services/instruction/elementary-and-secondary-education/assessment-and-accountability/keystone-exams#accordion-58d7db976b-item-ab0418d2e8" TargetMode="External"/><Relationship Id="rId7"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pa.gov/content/dam/copapwp-pagov/en/education/documents/instruction/assessment-and-accountability/pssa/accommodations/winter%202025-2026%20accommodations%20guidelines%20for%20pssa%20and%20keystone%20exams.pdf" TargetMode="External"/><Relationship Id="rId5" Type="http://schemas.openxmlformats.org/officeDocument/2006/relationships/hyperlink" Target="https://www.youtube.com/watch?v=lMcLr_uAm4A" TargetMode="External"/><Relationship Id="rId10" Type="http://schemas.openxmlformats.org/officeDocument/2006/relationships/hyperlink" Target="https://www.pa.gov/content/dam/copapwp-pagov/en/education/documents/instruction/assessment-and-accountability/pssa/accommodations/confidentiality%20agreement%20for%20language%20interpreters%20form.pdf" TargetMode="External"/><Relationship Id="rId4" Type="http://schemas.openxmlformats.org/officeDocument/2006/relationships/hyperlink" Target="https://www.pa.gov/content/dam/copapwp-pagov/en/education/documents/instruction/assessment-and-accountability/pssa/accommodations/2026%20guidelines%20for%20selection%20and%20use%20of%20accommodations.pdf" TargetMode="External"/><Relationship Id="rId9" Type="http://schemas.openxmlformats.org/officeDocument/2006/relationships/hyperlink" Target="https://www.pa.gov/content/dam/copapwp-pagov/en/education/documents/instruction/assessment-and-accountability/pssa/accommodations/unique%20accommodation%20assurance.pdf"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hyperlink" Target="http://www.pstattraining.net/"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3" Type="http://schemas.openxmlformats.org/officeDocument/2006/relationships/hyperlink" Target="https://gcc02.safelinks.protection.outlook.com/?url=https%3A%2F%2Fportal.te.drcedirect.com%2FPA&amp;data=05%7C02%7Cmclementi%40pa.gov%7C7f82dbf4088d4fc9a6ee08ddd52b1487%7C418e284101284dd59b6c47fc5a9a1bde%7C0%7C0%7C638901103191797692%7CUnknown%7CTWFpbGZsb3d8eyJFbXB0eU1hcGkiOnRydWUsIlYiOiIwLjAuMDAwMCIsIlAiOiJXaW4zMiIsIkFOIjoiTWFpbCIsIldUIjoyfQ%3D%3D%7C0%7C%7C%7C&amp;sdata=GRAW70GbHt2sAzFiViaCZlSf%2FSua125fufhWCsZLEa8%3D&amp;reserved=0"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s://www.pa.gov/agencies/education/programs-and-services/instruction/elementary-and-secondary-education/assessment-and-accountability/keystone-exams"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hyperlink" Target="https://www.pa.gov/content/dam/copapwp-pagov/en/education/documents/instruction/assessment-and-accountability/pssa/pennsylvania%20calculator%20policy.pdf"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69.xml.rels><?xml version="1.0" encoding="UTF-8" standalone="yes"?>
<Relationships xmlns="http://schemas.openxmlformats.org/package/2006/relationships"><Relationship Id="rId3" Type="http://schemas.openxmlformats.org/officeDocument/2006/relationships/hyperlink" Target="https://www.desmos.com/state-pdfs/PA_Desmos_Calculators.pdf"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hyperlink" Target="https://www.pa.gov/content/dam/copapwp-pagov/en/education/documents/instruction/assessment-and-accountability/pssa/pennsylvania%20calculator%20policy.pdf"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3" Type="http://schemas.openxmlformats.org/officeDocument/2006/relationships/hyperlink" Target="mailto:pacustomerservice@datarecognitioncorp.com" TargetMode="External"/><Relationship Id="rId2" Type="http://schemas.openxmlformats.org/officeDocument/2006/relationships/hyperlink" Target="mailto:Ra-ed-pssa-keystone@pa.gov" TargetMode="External"/><Relationship Id="rId1" Type="http://schemas.openxmlformats.org/officeDocument/2006/relationships/slideLayout" Target="../slideLayouts/slideLayout13.xml"/><Relationship Id="rId4" Type="http://schemas.openxmlformats.org/officeDocument/2006/relationships/hyperlink" Target="http://www.education.pa.gov/"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1355331" y="2296885"/>
            <a:ext cx="9182614" cy="3004457"/>
          </a:xfrm>
        </p:spPr>
        <p:txBody>
          <a:bodyPr>
            <a:normAutofit fontScale="90000"/>
          </a:bodyPr>
          <a:lstStyle/>
          <a:p>
            <a:r>
              <a:rPr lang="en-US" sz="4800" dirty="0"/>
              <a:t>School Assessment Coordinator Training Session for </a:t>
            </a:r>
            <a:br>
              <a:rPr lang="en-US" sz="4800" dirty="0"/>
            </a:br>
            <a:r>
              <a:rPr lang="en-US" sz="4800" dirty="0"/>
              <a:t>Test Administrators and All Involved   with Winter Keystone Exams</a:t>
            </a:r>
            <a:r>
              <a:rPr lang="en-US" sz="2800" dirty="0"/>
              <a:t> </a:t>
            </a:r>
            <a:br>
              <a:rPr lang="en-US" sz="2800" dirty="0"/>
            </a:br>
            <a:r>
              <a:rPr lang="en-US" sz="2800" dirty="0"/>
              <a:t>Online Administration </a:t>
            </a:r>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a:xfrm>
            <a:off x="1524000" y="5301342"/>
            <a:ext cx="9144000" cy="655197"/>
          </a:xfrm>
        </p:spPr>
        <p:txBody>
          <a:bodyPr>
            <a:normAutofit/>
          </a:bodyPr>
          <a:lstStyle/>
          <a:p>
            <a:r>
              <a:rPr lang="en-US" dirty="0">
                <a:highlight>
                  <a:srgbClr val="00FFFF"/>
                </a:highlight>
              </a:rPr>
              <a:t>Enter the Date Presentation is Given</a:t>
            </a:r>
          </a:p>
        </p:txBody>
      </p:sp>
      <p:sp>
        <p:nvSpPr>
          <p:cNvPr id="5" name="Slide Number Placeholder 4">
            <a:extLst>
              <a:ext uri="{FF2B5EF4-FFF2-40B4-BE49-F238E27FC236}">
                <a16:creationId xmlns:a16="http://schemas.microsoft.com/office/drawing/2014/main" id="{71C4FA12-EEE6-1998-6DAD-405E92860DC7}"/>
              </a:ext>
            </a:extLst>
          </p:cNvPr>
          <p:cNvSpPr>
            <a:spLocks noGrp="1"/>
          </p:cNvSpPr>
          <p:nvPr>
            <p:ph type="sldNum" sz="quarter" idx="12"/>
          </p:nvPr>
        </p:nvSpPr>
        <p:spPr/>
        <p:txBody>
          <a:bodyPr/>
          <a:lstStyle/>
          <a:p>
            <a:fld id="{B24F5015-3417-4B27-A586-E4CCF4D77832}" type="slidenum">
              <a:rPr lang="en-US" smtClean="0"/>
              <a:t>1</a:t>
            </a:fld>
            <a:endParaRPr lang="en-US"/>
          </a:p>
        </p:txBody>
      </p:sp>
    </p:spTree>
    <p:extLst>
      <p:ext uri="{BB962C8B-B14F-4D97-AF65-F5344CB8AC3E}">
        <p14:creationId xmlns:p14="http://schemas.microsoft.com/office/powerpoint/2010/main" val="3386508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Acronyms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10</a:t>
            </a:fld>
            <a:endParaRPr lang="en-US"/>
          </a:p>
        </p:txBody>
      </p:sp>
    </p:spTree>
    <p:extLst>
      <p:ext uri="{BB962C8B-B14F-4D97-AF65-F5344CB8AC3E}">
        <p14:creationId xmlns:p14="http://schemas.microsoft.com/office/powerpoint/2010/main" val="3329548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Frequently Used Acronyms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85000" lnSpcReduction="2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PDE – Pennsylvania Department of Education</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DAC – District Assessment Coordinator </a:t>
            </a:r>
          </a:p>
          <a:p>
            <a:pPr marL="285750" indent="-285750">
              <a:buFont typeface="Arial" panose="020B0604020202020204" pitchFamily="34" charset="0"/>
              <a:buChar char="•"/>
            </a:pPr>
            <a:r>
              <a:rPr lang="en-US" sz="3600" dirty="0"/>
              <a:t>SAC – School Assessment Coordinator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TA – Test Administrator </a:t>
            </a:r>
          </a:p>
          <a:p>
            <a:pPr marL="285750" indent="-285750">
              <a:buFont typeface="Arial" panose="020B0604020202020204" pitchFamily="34" charset="0"/>
              <a:buChar char="•"/>
            </a:pPr>
            <a:r>
              <a:rPr lang="en-US" sz="3600" dirty="0"/>
              <a:t>HAC – Handbook for Assessment Coordinators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DFA – Directions for Administration </a:t>
            </a:r>
          </a:p>
          <a:p>
            <a:pPr marL="742950" lvl="1" indent="-285750"/>
            <a:r>
              <a:rPr lang="en-US" sz="3200" dirty="0"/>
              <a:t>Paper</a:t>
            </a:r>
          </a:p>
          <a:p>
            <a:pPr marL="742950" lvl="1" indent="-285750"/>
            <a:r>
              <a:rPr lang="en-US" sz="3200" dirty="0">
                <a:latin typeface="Arial" panose="020B0604020202020204" pitchFamily="34" charset="0"/>
                <a:cs typeface="Arial" panose="020B0604020202020204" pitchFamily="34" charset="0"/>
              </a:rPr>
              <a:t>Online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DRC – Data Recognition Corporation </a:t>
            </a:r>
          </a:p>
          <a:p>
            <a:pPr marL="285750" indent="-285750">
              <a:buFont typeface="Arial" panose="020B0604020202020204" pitchFamily="34" charset="0"/>
              <a:buChar char="•"/>
            </a:pPr>
            <a:r>
              <a:rPr lang="en-US" sz="3600" dirty="0"/>
              <a:t>PSTAT – Pennsylvania State Test Administration Training </a:t>
            </a:r>
            <a:endParaRPr lang="en-US" sz="36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11</a:t>
            </a:fld>
            <a:endParaRPr lang="en-US"/>
          </a:p>
        </p:txBody>
      </p:sp>
    </p:spTree>
    <p:extLst>
      <p:ext uri="{BB962C8B-B14F-4D97-AF65-F5344CB8AC3E}">
        <p14:creationId xmlns:p14="http://schemas.microsoft.com/office/powerpoint/2010/main" val="3507252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School Assessment Schedule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12</a:t>
            </a:fld>
            <a:endParaRPr lang="en-US"/>
          </a:p>
        </p:txBody>
      </p:sp>
    </p:spTree>
    <p:extLst>
      <p:ext uri="{BB962C8B-B14F-4D97-AF65-F5344CB8AC3E}">
        <p14:creationId xmlns:p14="http://schemas.microsoft.com/office/powerpoint/2010/main" val="744219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School Assessment Schedule: </a:t>
            </a:r>
            <a:br>
              <a:rPr lang="en-US" dirty="0"/>
            </a:br>
            <a:r>
              <a:rPr lang="en-US" dirty="0"/>
              <a:t>Keystone Exams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highlight>
                  <a:srgbClr val="00FFFF"/>
                </a:highlight>
                <a:latin typeface="Arial" panose="020B0604020202020204" pitchFamily="34" charset="0"/>
                <a:cs typeface="Arial" panose="020B0604020202020204" pitchFamily="34" charset="0"/>
              </a:rPr>
              <a:t>Enter</a:t>
            </a:r>
            <a:r>
              <a:rPr lang="en-US" sz="3600" dirty="0">
                <a:latin typeface="Arial" panose="020B0604020202020204" pitchFamily="34" charset="0"/>
                <a:cs typeface="Arial" panose="020B0604020202020204" pitchFamily="34" charset="0"/>
              </a:rPr>
              <a:t> your testing dates, including make up dates, for:</a:t>
            </a:r>
          </a:p>
          <a:p>
            <a:pPr marL="742950" lvl="1" indent="-285750"/>
            <a:r>
              <a:rPr lang="en-US" sz="3200" dirty="0">
                <a:latin typeface="Arial" panose="020B0604020202020204" pitchFamily="34" charset="0"/>
                <a:cs typeface="Arial" panose="020B0604020202020204" pitchFamily="34" charset="0"/>
              </a:rPr>
              <a:t>Algebra I</a:t>
            </a:r>
          </a:p>
          <a:p>
            <a:pPr marL="742950" lvl="1" indent="-285750"/>
            <a:r>
              <a:rPr lang="en-US" sz="3200" dirty="0"/>
              <a:t>Biology</a:t>
            </a:r>
          </a:p>
          <a:p>
            <a:pPr marL="742950" lvl="1" indent="-285750"/>
            <a:r>
              <a:rPr lang="en-US" sz="3200" dirty="0"/>
              <a:t>Literature</a:t>
            </a:r>
          </a:p>
          <a:p>
            <a:pPr marL="0" indent="0">
              <a:buNone/>
            </a:pPr>
            <a:endParaRPr lang="en-US" sz="32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13</a:t>
            </a:fld>
            <a:endParaRPr lang="en-US"/>
          </a:p>
        </p:txBody>
      </p:sp>
    </p:spTree>
    <p:extLst>
      <p:ext uri="{BB962C8B-B14F-4D97-AF65-F5344CB8AC3E}">
        <p14:creationId xmlns:p14="http://schemas.microsoft.com/office/powerpoint/2010/main" val="4288737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Changes for 2025 – 2026</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14</a:t>
            </a:fld>
            <a:endParaRPr lang="en-US" dirty="0"/>
          </a:p>
        </p:txBody>
      </p:sp>
    </p:spTree>
    <p:extLst>
      <p:ext uri="{BB962C8B-B14F-4D97-AF65-F5344CB8AC3E}">
        <p14:creationId xmlns:p14="http://schemas.microsoft.com/office/powerpoint/2010/main" val="2129215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AD69C-DC70-0D08-65B1-81C2990137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534799-79EE-2F94-895E-1219E8D37864}"/>
              </a:ext>
            </a:extLst>
          </p:cNvPr>
          <p:cNvSpPr>
            <a:spLocks noGrp="1"/>
          </p:cNvSpPr>
          <p:nvPr>
            <p:ph type="title"/>
          </p:nvPr>
        </p:nvSpPr>
        <p:spPr/>
        <p:txBody>
          <a:bodyPr>
            <a:normAutofit/>
          </a:bodyPr>
          <a:lstStyle/>
          <a:p>
            <a:r>
              <a:rPr lang="en-US" dirty="0"/>
              <a:t>Changes for 2025-2026: </a:t>
            </a:r>
            <a:br>
              <a:rPr lang="en-US" dirty="0"/>
            </a:br>
            <a:r>
              <a:rPr lang="en-US" dirty="0"/>
              <a:t>Tech Enhanced Questions</a:t>
            </a:r>
          </a:p>
        </p:txBody>
      </p:sp>
      <p:sp>
        <p:nvSpPr>
          <p:cNvPr id="3" name="Content Placeholder 2">
            <a:extLst>
              <a:ext uri="{FF2B5EF4-FFF2-40B4-BE49-F238E27FC236}">
                <a16:creationId xmlns:a16="http://schemas.microsoft.com/office/drawing/2014/main" id="{8208F983-4BC8-4957-FF9E-C67DE539BFED}"/>
              </a:ext>
            </a:extLst>
          </p:cNvPr>
          <p:cNvSpPr>
            <a:spLocks noGrp="1"/>
          </p:cNvSpPr>
          <p:nvPr>
            <p:ph idx="1"/>
          </p:nvPr>
        </p:nvSpPr>
        <p:spPr/>
        <p:txBody>
          <a:bodyPr>
            <a:normAutofit/>
          </a:bodyPr>
          <a:lstStyle/>
          <a:p>
            <a:r>
              <a:rPr lang="en-US" b="0" i="0" dirty="0">
                <a:solidFill>
                  <a:srgbClr val="000000"/>
                </a:solidFill>
                <a:effectLst/>
              </a:rPr>
              <a:t>Technology Enhanced (TE) questions will appear on all assessments. These item types allow students to utilize features such as click-to-respond, drag-and-drop, and text highlighting to interact with test content.</a:t>
            </a:r>
          </a:p>
          <a:p>
            <a:r>
              <a:rPr lang="en-US" b="0" i="0" dirty="0">
                <a:solidFill>
                  <a:srgbClr val="000000"/>
                </a:solidFill>
                <a:effectLst/>
              </a:rPr>
              <a:t>Both field test and operational TE questions are included on Algebra I, Biology, and Literature Keystone Exams</a:t>
            </a:r>
            <a:r>
              <a:rPr lang="en-US" dirty="0">
                <a:solidFill>
                  <a:srgbClr val="000000"/>
                </a:solidFill>
              </a:rPr>
              <a:t>. </a:t>
            </a:r>
            <a:endParaRPr lang="en-US" b="0" i="0" dirty="0">
              <a:solidFill>
                <a:srgbClr val="000000"/>
              </a:solidFill>
              <a:effectLst/>
            </a:endParaRPr>
          </a:p>
          <a:p>
            <a:r>
              <a:rPr lang="en-US" dirty="0">
                <a:solidFill>
                  <a:srgbClr val="000000"/>
                </a:solidFill>
                <a:ea typeface="Aptos" panose="020B0004020202020204" pitchFamily="34" charset="0"/>
              </a:rPr>
              <a:t>Online Tools Trainings have been expanded and updated.</a:t>
            </a:r>
          </a:p>
          <a:p>
            <a:pPr marL="0" indent="0">
              <a:buNone/>
            </a:pPr>
            <a:r>
              <a:rPr lang="en-US" u="sng" dirty="0">
                <a:hlinkClick r:id="rId3"/>
              </a:rPr>
              <a:t>https://portal.te.drcedirect.com/PA</a:t>
            </a:r>
            <a:endParaRPr lang="en-US" dirty="0"/>
          </a:p>
        </p:txBody>
      </p:sp>
      <p:sp>
        <p:nvSpPr>
          <p:cNvPr id="4" name="Slide Number Placeholder 3">
            <a:extLst>
              <a:ext uri="{FF2B5EF4-FFF2-40B4-BE49-F238E27FC236}">
                <a16:creationId xmlns:a16="http://schemas.microsoft.com/office/drawing/2014/main" id="{2A486446-454C-7ED4-F42E-929C7AC054F7}"/>
              </a:ext>
            </a:extLst>
          </p:cNvPr>
          <p:cNvSpPr>
            <a:spLocks noGrp="1"/>
          </p:cNvSpPr>
          <p:nvPr>
            <p:ph type="sldNum" sz="quarter" idx="12"/>
          </p:nvPr>
        </p:nvSpPr>
        <p:spPr/>
        <p:txBody>
          <a:bodyPr/>
          <a:lstStyle/>
          <a:p>
            <a:fld id="{B24F5015-3417-4B27-A586-E4CCF4D77832}" type="slidenum">
              <a:rPr lang="en-US" smtClean="0"/>
              <a:t>15</a:t>
            </a:fld>
            <a:endParaRPr lang="en-US" dirty="0"/>
          </a:p>
        </p:txBody>
      </p:sp>
    </p:spTree>
    <p:extLst>
      <p:ext uri="{BB962C8B-B14F-4D97-AF65-F5344CB8AC3E}">
        <p14:creationId xmlns:p14="http://schemas.microsoft.com/office/powerpoint/2010/main" val="2794863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259E-1F02-107B-FF71-3000C8A22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123C2-E88A-11CF-0031-EC63AEE4D5F1}"/>
              </a:ext>
            </a:extLst>
          </p:cNvPr>
          <p:cNvSpPr>
            <a:spLocks noGrp="1"/>
          </p:cNvSpPr>
          <p:nvPr>
            <p:ph type="title"/>
          </p:nvPr>
        </p:nvSpPr>
        <p:spPr/>
        <p:txBody>
          <a:bodyPr>
            <a:normAutofit/>
          </a:bodyPr>
          <a:lstStyle/>
          <a:p>
            <a:r>
              <a:rPr lang="en-US" dirty="0"/>
              <a:t>Changes for 2025-2026: </a:t>
            </a:r>
            <a:br>
              <a:rPr lang="en-US" dirty="0"/>
            </a:br>
            <a:r>
              <a:rPr lang="en-US" dirty="0"/>
              <a:t>Keystone Biology Exam </a:t>
            </a:r>
          </a:p>
        </p:txBody>
      </p:sp>
      <p:sp>
        <p:nvSpPr>
          <p:cNvPr id="3" name="Content Placeholder 2">
            <a:extLst>
              <a:ext uri="{FF2B5EF4-FFF2-40B4-BE49-F238E27FC236}">
                <a16:creationId xmlns:a16="http://schemas.microsoft.com/office/drawing/2014/main" id="{2E0BEA0D-9F96-3123-E4FD-524267E45220}"/>
              </a:ext>
            </a:extLst>
          </p:cNvPr>
          <p:cNvSpPr>
            <a:spLocks noGrp="1"/>
          </p:cNvSpPr>
          <p:nvPr>
            <p:ph idx="1"/>
          </p:nvPr>
        </p:nvSpPr>
        <p:spPr/>
        <p:txBody>
          <a:bodyPr>
            <a:normAutofit lnSpcReduction="10000"/>
          </a:bodyPr>
          <a:lstStyle/>
          <a:p>
            <a:r>
              <a:rPr lang="en-US" dirty="0"/>
              <a:t>The winter Keystone Exam for Biology is aligned to the legacy standards. The spring Keystone Exam is aligned to the STEELS standards. </a:t>
            </a:r>
          </a:p>
          <a:p>
            <a:r>
              <a:rPr lang="en-US" dirty="0"/>
              <a:t>Students in first-semester course, testing in the winter, may continue to be instructed through legacy standards. Second-semester students testing in the spring should receive instruction aligned to the STEELS standards. Because Keystones are subject specific, the core Biology content is relatively consistent. Yearlong courses with testing in the spring should be aligned to the new STEELS standards.</a:t>
            </a:r>
          </a:p>
          <a:p>
            <a:r>
              <a:rPr lang="en-US" dirty="0">
                <a:solidFill>
                  <a:srgbClr val="0070C0"/>
                </a:solidFill>
                <a:hlinkClick r:id="rId3">
                  <a:extLst>
                    <a:ext uri="{A12FA001-AC4F-418D-AE19-62706E023703}">
                      <ahyp:hlinkClr xmlns:ahyp="http://schemas.microsoft.com/office/drawing/2018/hyperlinkcolor" val="tx"/>
                    </a:ext>
                  </a:extLst>
                </a:hlinkClick>
              </a:rPr>
              <a:t>STEELS Standards</a:t>
            </a:r>
            <a:r>
              <a:rPr lang="en-US" dirty="0">
                <a:solidFill>
                  <a:srgbClr val="0070C0"/>
                </a:solidFill>
              </a:rPr>
              <a:t> </a:t>
            </a:r>
          </a:p>
        </p:txBody>
      </p:sp>
      <p:sp>
        <p:nvSpPr>
          <p:cNvPr id="4" name="Slide Number Placeholder 3">
            <a:extLst>
              <a:ext uri="{FF2B5EF4-FFF2-40B4-BE49-F238E27FC236}">
                <a16:creationId xmlns:a16="http://schemas.microsoft.com/office/drawing/2014/main" id="{75427738-E9CB-CAE4-CEB4-570133F47F43}"/>
              </a:ext>
            </a:extLst>
          </p:cNvPr>
          <p:cNvSpPr>
            <a:spLocks noGrp="1"/>
          </p:cNvSpPr>
          <p:nvPr>
            <p:ph type="sldNum" sz="quarter" idx="12"/>
          </p:nvPr>
        </p:nvSpPr>
        <p:spPr/>
        <p:txBody>
          <a:bodyPr/>
          <a:lstStyle/>
          <a:p>
            <a:fld id="{B24F5015-3417-4B27-A586-E4CCF4D77832}" type="slidenum">
              <a:rPr lang="en-US" smtClean="0"/>
              <a:t>16</a:t>
            </a:fld>
            <a:endParaRPr lang="en-US" dirty="0"/>
          </a:p>
        </p:txBody>
      </p:sp>
    </p:spTree>
    <p:extLst>
      <p:ext uri="{BB962C8B-B14F-4D97-AF65-F5344CB8AC3E}">
        <p14:creationId xmlns:p14="http://schemas.microsoft.com/office/powerpoint/2010/main" val="1236152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862FD-90E1-49CF-61F8-4FD88FCD7B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28CAF-AECA-E603-5E5D-8A8D3CE97F6B}"/>
              </a:ext>
            </a:extLst>
          </p:cNvPr>
          <p:cNvSpPr>
            <a:spLocks noGrp="1"/>
          </p:cNvSpPr>
          <p:nvPr>
            <p:ph type="title"/>
          </p:nvPr>
        </p:nvSpPr>
        <p:spPr/>
        <p:txBody>
          <a:bodyPr>
            <a:normAutofit/>
          </a:bodyPr>
          <a:lstStyle/>
          <a:p>
            <a:r>
              <a:rPr lang="en-US" dirty="0"/>
              <a:t>Changes for 2025-2026: </a:t>
            </a:r>
            <a:br>
              <a:rPr lang="en-US" dirty="0"/>
            </a:br>
            <a:r>
              <a:rPr lang="en-US" dirty="0"/>
              <a:t>Updated Accommodations Documents</a:t>
            </a:r>
          </a:p>
        </p:txBody>
      </p:sp>
      <p:sp>
        <p:nvSpPr>
          <p:cNvPr id="3" name="Content Placeholder 2">
            <a:extLst>
              <a:ext uri="{FF2B5EF4-FFF2-40B4-BE49-F238E27FC236}">
                <a16:creationId xmlns:a16="http://schemas.microsoft.com/office/drawing/2014/main" id="{0D814149-9B73-CC1A-3A80-9B919F0C399D}"/>
              </a:ext>
            </a:extLst>
          </p:cNvPr>
          <p:cNvSpPr>
            <a:spLocks noGrp="1"/>
          </p:cNvSpPr>
          <p:nvPr>
            <p:ph idx="1"/>
          </p:nvPr>
        </p:nvSpPr>
        <p:spPr/>
        <p:txBody>
          <a:bodyPr>
            <a:normAutofit/>
          </a:bodyPr>
          <a:lstStyle/>
          <a:p>
            <a:r>
              <a:rPr lang="en-US" dirty="0"/>
              <a:t>The following have been updated and posted on the PDE website:</a:t>
            </a:r>
            <a:r>
              <a:rPr lang="en-US" sz="2400" dirty="0"/>
              <a:t> </a:t>
            </a:r>
            <a:r>
              <a:rPr lang="en-US" sz="2400" dirty="0">
                <a:solidFill>
                  <a:srgbClr val="0070C0"/>
                </a:solidFill>
                <a:hlinkClick r:id="rId3">
                  <a:extLst>
                    <a:ext uri="{A12FA001-AC4F-418D-AE19-62706E023703}">
                      <ahyp:hlinkClr xmlns:ahyp="http://schemas.microsoft.com/office/drawing/2018/hyperlinkcolor" val="tx"/>
                    </a:ext>
                  </a:extLst>
                </a:hlinkClick>
              </a:rPr>
              <a:t>Accommodations Webpage</a:t>
            </a:r>
          </a:p>
          <a:p>
            <a:pPr marL="457200" lvl="1" indent="0" algn="ctr">
              <a:spcBef>
                <a:spcPts val="400"/>
              </a:spcBef>
              <a:buClr>
                <a:srgbClr val="244061"/>
              </a:buClr>
              <a:buSzPts val="2000"/>
              <a:buNone/>
            </a:pPr>
            <a:r>
              <a:rPr lang="en-US" sz="2000" dirty="0">
                <a:solidFill>
                  <a:srgbClr val="0070C0"/>
                </a:solidFill>
                <a:hlinkClick r:id="rId3">
                  <a:extLst>
                    <a:ext uri="{A12FA001-AC4F-418D-AE19-62706E023703}">
                      <ahyp:hlinkClr xmlns:ahyp="http://schemas.microsoft.com/office/drawing/2018/hyperlinkcolor" val="tx"/>
                    </a:ext>
                  </a:extLst>
                </a:hlinkClick>
              </a:rPr>
              <a:t> </a:t>
            </a:r>
            <a:r>
              <a:rPr lang="en-US" sz="2000" dirty="0">
                <a:solidFill>
                  <a:srgbClr val="0070C0"/>
                </a:solidFill>
                <a:effectLst/>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4">
                  <a:extLst>
                    <a:ext uri="{A12FA001-AC4F-418D-AE19-62706E023703}">
                      <ahyp:hlinkClr xmlns:ahyp="http://schemas.microsoft.com/office/drawing/2018/hyperlinkcolor" val="tx"/>
                    </a:ext>
                  </a:extLst>
                </a:hlinkClick>
              </a:rPr>
              <a:t>Accommodations PowerPoint</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5">
                  <a:extLst>
                    <a:ext uri="{A12FA001-AC4F-418D-AE19-62706E023703}">
                      <ahyp:hlinkClr xmlns:ahyp="http://schemas.microsoft.com/office/drawing/2018/hyperlinkcolor" val="tx"/>
                    </a:ext>
                  </a:extLst>
                </a:hlinkClick>
              </a:rPr>
              <a:t>Accommodations Webinar Link</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6">
                  <a:extLst>
                    <a:ext uri="{A12FA001-AC4F-418D-AE19-62706E023703}">
                      <ahyp:hlinkClr xmlns:ahyp="http://schemas.microsoft.com/office/drawing/2018/hyperlinkcolor" val="tx"/>
                    </a:ext>
                  </a:extLst>
                </a:hlinkClick>
              </a:rPr>
              <a:t>Accommodations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Accommodations Guidelines for English Learners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Read Aloud and Scribing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8">
                  <a:extLst>
                    <a:ext uri="{A12FA001-AC4F-418D-AE19-62706E023703}">
                      <ahyp:hlinkClr xmlns:ahyp="http://schemas.microsoft.com/office/drawing/2018/hyperlinkcolor" val="tx"/>
                    </a:ext>
                  </a:extLst>
                </a:hlinkClick>
              </a:rPr>
              <a:t>Supplemental Guidelines for ASL in VSL </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9">
                  <a:extLst>
                    <a:ext uri="{A12FA001-AC4F-418D-AE19-62706E023703}">
                      <ahyp:hlinkClr xmlns:ahyp="http://schemas.microsoft.com/office/drawing/2018/hyperlinkcolor" val="tx"/>
                    </a:ext>
                  </a:extLst>
                </a:hlinkClick>
              </a:rPr>
              <a:t>Unique Accommodations Assurance</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latin typeface="+mn-lt"/>
                <a:ea typeface="Aptos" panose="020B000402020202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Confidentiality Agreement Form</a:t>
            </a:r>
            <a:r>
              <a:rPr lang="en-US" sz="2400" dirty="0">
                <a:solidFill>
                  <a:srgbClr val="0070C0"/>
                </a:solidFill>
                <a:latin typeface="+mn-lt"/>
                <a:ea typeface="Aptos" panose="020B0004020202020204" pitchFamily="34" charset="0"/>
                <a:cs typeface="Aptos" panose="020B0004020202020204" pitchFamily="34" charset="0"/>
              </a:rPr>
              <a:t>  </a:t>
            </a:r>
          </a:p>
        </p:txBody>
      </p:sp>
      <p:sp>
        <p:nvSpPr>
          <p:cNvPr id="4" name="Slide Number Placeholder 3">
            <a:extLst>
              <a:ext uri="{FF2B5EF4-FFF2-40B4-BE49-F238E27FC236}">
                <a16:creationId xmlns:a16="http://schemas.microsoft.com/office/drawing/2014/main" id="{1212DB7A-AA0D-D1A7-DAF9-04185B58B943}"/>
              </a:ext>
            </a:extLst>
          </p:cNvPr>
          <p:cNvSpPr>
            <a:spLocks noGrp="1"/>
          </p:cNvSpPr>
          <p:nvPr>
            <p:ph type="sldNum" sz="quarter" idx="12"/>
          </p:nvPr>
        </p:nvSpPr>
        <p:spPr/>
        <p:txBody>
          <a:bodyPr/>
          <a:lstStyle/>
          <a:p>
            <a:fld id="{B24F5015-3417-4B27-A586-E4CCF4D77832}" type="slidenum">
              <a:rPr lang="en-US" smtClean="0"/>
              <a:t>17</a:t>
            </a:fld>
            <a:endParaRPr lang="en-US" dirty="0"/>
          </a:p>
        </p:txBody>
      </p:sp>
    </p:spTree>
    <p:extLst>
      <p:ext uri="{BB962C8B-B14F-4D97-AF65-F5344CB8AC3E}">
        <p14:creationId xmlns:p14="http://schemas.microsoft.com/office/powerpoint/2010/main" val="1708580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Process for Distribution and Collection of Secure Materials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18</a:t>
            </a:fld>
            <a:endParaRPr lang="en-US"/>
          </a:p>
        </p:txBody>
      </p:sp>
    </p:spTree>
    <p:extLst>
      <p:ext uri="{BB962C8B-B14F-4D97-AF65-F5344CB8AC3E}">
        <p14:creationId xmlns:p14="http://schemas.microsoft.com/office/powerpoint/2010/main" val="1302078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F64B9-EB15-CA65-E034-04C4D265DC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24E57-0D0F-E87D-2D0E-EF9B40857F83}"/>
              </a:ext>
            </a:extLst>
          </p:cNvPr>
          <p:cNvSpPr>
            <a:spLocks noGrp="1"/>
          </p:cNvSpPr>
          <p:nvPr>
            <p:ph type="title"/>
          </p:nvPr>
        </p:nvSpPr>
        <p:spPr/>
        <p:txBody>
          <a:bodyPr>
            <a:normAutofit/>
          </a:bodyPr>
          <a:lstStyle/>
          <a:p>
            <a:r>
              <a:rPr lang="en-US" dirty="0"/>
              <a:t>Distribution and Collection of </a:t>
            </a:r>
            <a:br>
              <a:rPr lang="en-US" dirty="0"/>
            </a:br>
            <a:r>
              <a:rPr lang="en-US" dirty="0"/>
              <a:t>Secure Materials</a:t>
            </a:r>
            <a:r>
              <a:rPr lang="en-US" sz="4000" dirty="0"/>
              <a:t> </a:t>
            </a:r>
          </a:p>
        </p:txBody>
      </p:sp>
      <p:sp>
        <p:nvSpPr>
          <p:cNvPr id="3" name="Content Placeholder 2">
            <a:extLst>
              <a:ext uri="{FF2B5EF4-FFF2-40B4-BE49-F238E27FC236}">
                <a16:creationId xmlns:a16="http://schemas.microsoft.com/office/drawing/2014/main" id="{6958F3C8-23E5-F297-4972-7F172DE2B932}"/>
              </a:ext>
            </a:extLst>
          </p:cNvPr>
          <p:cNvSpPr>
            <a:spLocks noGrp="1"/>
          </p:cNvSpPr>
          <p:nvPr>
            <p:ph idx="1"/>
          </p:nvPr>
        </p:nvSpPr>
        <p:spPr/>
        <p:txBody>
          <a:bodyPr>
            <a:normAutofit/>
          </a:bodyPr>
          <a:lstStyle/>
          <a:p>
            <a:pPr marL="285750" indent="-285750"/>
            <a:r>
              <a:rPr lang="en-US" sz="3600" dirty="0">
                <a:highlight>
                  <a:srgbClr val="00FFFF"/>
                </a:highlight>
                <a:latin typeface="Arial" panose="020B0604020202020204" pitchFamily="34" charset="0"/>
                <a:cs typeface="Arial" panose="020B0604020202020204" pitchFamily="34" charset="0"/>
              </a:rPr>
              <a:t>Enter</a:t>
            </a:r>
            <a:r>
              <a:rPr lang="en-US" sz="3600" dirty="0">
                <a:latin typeface="Arial" panose="020B0604020202020204" pitchFamily="34" charset="0"/>
                <a:cs typeface="Arial" panose="020B0604020202020204" pitchFamily="34" charset="0"/>
              </a:rPr>
              <a:t> procedures for distribution and collection of test tickets.</a:t>
            </a:r>
          </a:p>
          <a:p>
            <a:pPr marL="285750" indent="-285750">
              <a:buFont typeface="Arial" panose="020B0604020202020204" pitchFamily="34" charset="0"/>
              <a:buChar char="•"/>
            </a:pPr>
            <a:r>
              <a:rPr lang="en-US" sz="3600" dirty="0"/>
              <a:t>SACs should have TAs count test tickets prior to signing the sign out/sign in sheet when distributing test tickets and when collecting test tickets.</a:t>
            </a:r>
          </a:p>
          <a:p>
            <a:pPr marL="285750" indent="-285750"/>
            <a:r>
              <a:rPr lang="en-US" sz="3600" dirty="0">
                <a:latin typeface="Arial" panose="020B0604020202020204" pitchFamily="34" charset="0"/>
                <a:cs typeface="Arial" panose="020B0604020202020204" pitchFamily="34" charset="0"/>
              </a:rPr>
              <a:t>Test security and accounting of materials are of u</a:t>
            </a:r>
            <a:r>
              <a:rPr lang="en-US" sz="3600" dirty="0"/>
              <a:t>tmost importance.</a:t>
            </a:r>
            <a:r>
              <a:rPr lang="en-US" sz="4000" dirty="0"/>
              <a:t> </a:t>
            </a:r>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26A7CCCE-D423-8450-27C1-BF58ADCC3B44}"/>
              </a:ext>
            </a:extLst>
          </p:cNvPr>
          <p:cNvSpPr>
            <a:spLocks noGrp="1"/>
          </p:cNvSpPr>
          <p:nvPr>
            <p:ph type="sldNum" sz="quarter" idx="12"/>
          </p:nvPr>
        </p:nvSpPr>
        <p:spPr/>
        <p:txBody>
          <a:bodyPr/>
          <a:lstStyle/>
          <a:p>
            <a:fld id="{B24F5015-3417-4B27-A586-E4CCF4D77832}" type="slidenum">
              <a:rPr lang="en-US" smtClean="0"/>
              <a:t>19</a:t>
            </a:fld>
            <a:endParaRPr lang="en-US"/>
          </a:p>
        </p:txBody>
      </p:sp>
    </p:spTree>
    <p:extLst>
      <p:ext uri="{BB962C8B-B14F-4D97-AF65-F5344CB8AC3E}">
        <p14:creationId xmlns:p14="http://schemas.microsoft.com/office/powerpoint/2010/main" val="3505153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801-F17D-3025-E769-C1AC50974CB8}"/>
              </a:ext>
            </a:extLst>
          </p:cNvPr>
          <p:cNvSpPr>
            <a:spLocks noGrp="1"/>
          </p:cNvSpPr>
          <p:nvPr>
            <p:ph type="title"/>
          </p:nvPr>
        </p:nvSpPr>
        <p:spPr/>
        <p:txBody>
          <a:bodyPr/>
          <a:lstStyle/>
          <a:p>
            <a:r>
              <a:rPr lang="en-US" dirty="0"/>
              <a:t>Winter Keystone Exams </a:t>
            </a:r>
          </a:p>
        </p:txBody>
      </p:sp>
      <p:sp>
        <p:nvSpPr>
          <p:cNvPr id="3" name="Content Placeholder 2">
            <a:extLst>
              <a:ext uri="{FF2B5EF4-FFF2-40B4-BE49-F238E27FC236}">
                <a16:creationId xmlns:a16="http://schemas.microsoft.com/office/drawing/2014/main" id="{99D90213-6B9F-C53B-5451-60609C213D8E}"/>
              </a:ext>
            </a:extLst>
          </p:cNvPr>
          <p:cNvSpPr>
            <a:spLocks noGrp="1"/>
          </p:cNvSpPr>
          <p:nvPr>
            <p:ph idx="1"/>
          </p:nvPr>
        </p:nvSpPr>
        <p:spPr/>
        <p:txBody>
          <a:bodyPr>
            <a:normAutofit/>
          </a:bodyPr>
          <a:lstStyle/>
          <a:p>
            <a:r>
              <a:rPr lang="en-US" dirty="0"/>
              <a:t>This document should only be used for online administration of winter Keystone Exams for the 2025-2026 school year.</a:t>
            </a:r>
          </a:p>
          <a:p>
            <a:r>
              <a:rPr lang="en-US" dirty="0"/>
              <a:t>Updated documents will be posted to the PDE website for the spring, 2026 administration in February, 2026.</a:t>
            </a:r>
          </a:p>
          <a:p>
            <a:endParaRPr lang="en-US" dirty="0"/>
          </a:p>
        </p:txBody>
      </p:sp>
      <p:sp>
        <p:nvSpPr>
          <p:cNvPr id="4" name="Slide Number Placeholder 3">
            <a:extLst>
              <a:ext uri="{FF2B5EF4-FFF2-40B4-BE49-F238E27FC236}">
                <a16:creationId xmlns:a16="http://schemas.microsoft.com/office/drawing/2014/main" id="{408F12F3-A79B-789D-1A5B-826CFB53674D}"/>
              </a:ext>
            </a:extLst>
          </p:cNvPr>
          <p:cNvSpPr>
            <a:spLocks noGrp="1"/>
          </p:cNvSpPr>
          <p:nvPr>
            <p:ph type="sldNum" sz="quarter" idx="12"/>
          </p:nvPr>
        </p:nvSpPr>
        <p:spPr/>
        <p:txBody>
          <a:bodyPr/>
          <a:lstStyle/>
          <a:p>
            <a:fld id="{B24F5015-3417-4B27-A586-E4CCF4D77832}" type="slidenum">
              <a:rPr lang="en-US" smtClean="0"/>
              <a:t>2</a:t>
            </a:fld>
            <a:endParaRPr lang="en-US"/>
          </a:p>
        </p:txBody>
      </p:sp>
    </p:spTree>
    <p:extLst>
      <p:ext uri="{BB962C8B-B14F-4D97-AF65-F5344CB8AC3E}">
        <p14:creationId xmlns:p14="http://schemas.microsoft.com/office/powerpoint/2010/main" val="41399501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Single Session Test Tickets</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Autofit/>
          </a:bodyPr>
          <a:lstStyle/>
          <a:p>
            <a:r>
              <a:rPr lang="en-US" sz="3200" dirty="0"/>
              <a:t>Separate test tickets for each Keystone Exam module.</a:t>
            </a:r>
          </a:p>
          <a:p>
            <a:r>
              <a:rPr lang="en-US" sz="3200" dirty="0"/>
              <a:t>Prevents students from logging into an incorrect module or section.</a:t>
            </a:r>
          </a:p>
          <a:p>
            <a:r>
              <a:rPr lang="en-US" sz="3200" dirty="0"/>
              <a:t>Test tickets are secure materials and must be accounted for at all steps of the test administration process.  </a:t>
            </a:r>
          </a:p>
          <a:p>
            <a:r>
              <a:rPr lang="en-US" sz="3200" dirty="0"/>
              <a:t>Shred all test tickets once testing is complete.</a:t>
            </a:r>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20</a:t>
            </a:fld>
            <a:endParaRPr lang="en-US" dirty="0"/>
          </a:p>
        </p:txBody>
      </p:sp>
    </p:spTree>
    <p:extLst>
      <p:ext uri="{BB962C8B-B14F-4D97-AF65-F5344CB8AC3E}">
        <p14:creationId xmlns:p14="http://schemas.microsoft.com/office/powerpoint/2010/main" val="3165182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2D0E6-3F7C-2754-CBC7-FE73555DD2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95374-67E1-F291-C0E4-7B1D007A5BA0}"/>
              </a:ext>
            </a:extLst>
          </p:cNvPr>
          <p:cNvSpPr>
            <a:spLocks noGrp="1"/>
          </p:cNvSpPr>
          <p:nvPr>
            <p:ph type="title"/>
          </p:nvPr>
        </p:nvSpPr>
        <p:spPr/>
        <p:txBody>
          <a:bodyPr>
            <a:normAutofit/>
          </a:bodyPr>
          <a:lstStyle/>
          <a:p>
            <a:r>
              <a:rPr lang="en-US" dirty="0"/>
              <a:t>Testing Locations</a:t>
            </a:r>
          </a:p>
        </p:txBody>
      </p:sp>
      <p:sp>
        <p:nvSpPr>
          <p:cNvPr id="5" name="Slide Number Placeholder 4">
            <a:extLst>
              <a:ext uri="{FF2B5EF4-FFF2-40B4-BE49-F238E27FC236}">
                <a16:creationId xmlns:a16="http://schemas.microsoft.com/office/drawing/2014/main" id="{5A700BC7-34CF-ADA3-4C5E-0217E72F4627}"/>
              </a:ext>
            </a:extLst>
          </p:cNvPr>
          <p:cNvSpPr>
            <a:spLocks noGrp="1"/>
          </p:cNvSpPr>
          <p:nvPr>
            <p:ph type="sldNum" sz="quarter" idx="12"/>
          </p:nvPr>
        </p:nvSpPr>
        <p:spPr/>
        <p:txBody>
          <a:bodyPr/>
          <a:lstStyle/>
          <a:p>
            <a:fld id="{B24F5015-3417-4B27-A586-E4CCF4D77832}" type="slidenum">
              <a:rPr lang="en-US" smtClean="0"/>
              <a:t>21</a:t>
            </a:fld>
            <a:endParaRPr lang="en-US"/>
          </a:p>
        </p:txBody>
      </p:sp>
    </p:spTree>
    <p:extLst>
      <p:ext uri="{BB962C8B-B14F-4D97-AF65-F5344CB8AC3E}">
        <p14:creationId xmlns:p14="http://schemas.microsoft.com/office/powerpoint/2010/main" val="24004685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5E776-046C-49F1-DCC7-C899AC8B2F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8890AF-86B3-27A9-CC01-F2D8D4ABDB2E}"/>
              </a:ext>
            </a:extLst>
          </p:cNvPr>
          <p:cNvSpPr>
            <a:spLocks noGrp="1"/>
          </p:cNvSpPr>
          <p:nvPr>
            <p:ph type="title"/>
          </p:nvPr>
        </p:nvSpPr>
        <p:spPr/>
        <p:txBody>
          <a:bodyPr>
            <a:normAutofit/>
          </a:bodyPr>
          <a:lstStyle/>
          <a:p>
            <a:r>
              <a:rPr lang="en-US" dirty="0"/>
              <a:t>Specific Testing Locations</a:t>
            </a:r>
          </a:p>
        </p:txBody>
      </p:sp>
      <p:sp>
        <p:nvSpPr>
          <p:cNvPr id="3" name="Content Placeholder 2">
            <a:extLst>
              <a:ext uri="{FF2B5EF4-FFF2-40B4-BE49-F238E27FC236}">
                <a16:creationId xmlns:a16="http://schemas.microsoft.com/office/drawing/2014/main" id="{FF86729D-2C5F-BCD7-DC9C-269174C90377}"/>
              </a:ext>
            </a:extLst>
          </p:cNvPr>
          <p:cNvSpPr>
            <a:spLocks noGrp="1"/>
          </p:cNvSpPr>
          <p:nvPr>
            <p:ph idx="1"/>
          </p:nvPr>
        </p:nvSpPr>
        <p:spPr/>
        <p:txBody>
          <a:bodyPr>
            <a:normAutofit/>
          </a:bodyPr>
          <a:lstStyle/>
          <a:p>
            <a:pPr marL="285750" indent="-285750"/>
            <a:r>
              <a:rPr lang="en-US" sz="3600" dirty="0">
                <a:highlight>
                  <a:srgbClr val="00FFFF"/>
                </a:highlight>
              </a:rPr>
              <a:t>Enter</a:t>
            </a:r>
            <a:r>
              <a:rPr lang="en-US" sz="3600" dirty="0"/>
              <a:t> </a:t>
            </a:r>
            <a:r>
              <a:rPr lang="en-US" sz="3600" dirty="0">
                <a:latin typeface="Arial" panose="020B0604020202020204" pitchFamily="34" charset="0"/>
                <a:cs typeface="Arial" panose="020B0604020202020204" pitchFamily="34" charset="0"/>
              </a:rPr>
              <a:t>testing locations</a:t>
            </a:r>
          </a:p>
          <a:p>
            <a:pPr marL="285750" indent="-285750"/>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5E196D5A-17A4-31D3-D646-E6D7094838F4}"/>
              </a:ext>
            </a:extLst>
          </p:cNvPr>
          <p:cNvSpPr>
            <a:spLocks noGrp="1"/>
          </p:cNvSpPr>
          <p:nvPr>
            <p:ph type="sldNum" sz="quarter" idx="12"/>
          </p:nvPr>
        </p:nvSpPr>
        <p:spPr/>
        <p:txBody>
          <a:bodyPr/>
          <a:lstStyle/>
          <a:p>
            <a:fld id="{B24F5015-3417-4B27-A586-E4CCF4D77832}" type="slidenum">
              <a:rPr lang="en-US" smtClean="0"/>
              <a:t>22</a:t>
            </a:fld>
            <a:endParaRPr lang="en-US"/>
          </a:p>
        </p:txBody>
      </p:sp>
    </p:spTree>
    <p:extLst>
      <p:ext uri="{BB962C8B-B14F-4D97-AF65-F5344CB8AC3E}">
        <p14:creationId xmlns:p14="http://schemas.microsoft.com/office/powerpoint/2010/main" val="5650644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D2530-EC8F-D870-FA5E-36562FB53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BCC451-B354-C9C2-07E7-33FEFEA02FBE}"/>
              </a:ext>
            </a:extLst>
          </p:cNvPr>
          <p:cNvSpPr>
            <a:spLocks noGrp="1"/>
          </p:cNvSpPr>
          <p:nvPr>
            <p:ph type="title"/>
          </p:nvPr>
        </p:nvSpPr>
        <p:spPr/>
        <p:txBody>
          <a:bodyPr/>
          <a:lstStyle/>
          <a:p>
            <a:r>
              <a:rPr lang="en-US" dirty="0"/>
              <a:t>Attendance Procedures</a:t>
            </a:r>
          </a:p>
        </p:txBody>
      </p:sp>
      <p:sp>
        <p:nvSpPr>
          <p:cNvPr id="5" name="Slide Number Placeholder 4">
            <a:extLst>
              <a:ext uri="{FF2B5EF4-FFF2-40B4-BE49-F238E27FC236}">
                <a16:creationId xmlns:a16="http://schemas.microsoft.com/office/drawing/2014/main" id="{AAD40991-DD8E-DDE2-8BD6-C2B15D08E97F}"/>
              </a:ext>
            </a:extLst>
          </p:cNvPr>
          <p:cNvSpPr>
            <a:spLocks noGrp="1"/>
          </p:cNvSpPr>
          <p:nvPr>
            <p:ph type="sldNum" sz="quarter" idx="12"/>
          </p:nvPr>
        </p:nvSpPr>
        <p:spPr/>
        <p:txBody>
          <a:bodyPr/>
          <a:lstStyle/>
          <a:p>
            <a:fld id="{B24F5015-3417-4B27-A586-E4CCF4D77832}" type="slidenum">
              <a:rPr lang="en-US" smtClean="0"/>
              <a:t>23</a:t>
            </a:fld>
            <a:endParaRPr lang="en-US"/>
          </a:p>
        </p:txBody>
      </p:sp>
    </p:spTree>
    <p:extLst>
      <p:ext uri="{BB962C8B-B14F-4D97-AF65-F5344CB8AC3E}">
        <p14:creationId xmlns:p14="http://schemas.microsoft.com/office/powerpoint/2010/main" val="2449967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7B74B-BFB2-6B0B-B77E-7187648DDC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CA36A9-73CB-7BB6-E124-934E68D01081}"/>
              </a:ext>
            </a:extLst>
          </p:cNvPr>
          <p:cNvSpPr>
            <a:spLocks noGrp="1"/>
          </p:cNvSpPr>
          <p:nvPr>
            <p:ph type="title"/>
          </p:nvPr>
        </p:nvSpPr>
        <p:spPr/>
        <p:txBody>
          <a:bodyPr>
            <a:normAutofit/>
          </a:bodyPr>
          <a:lstStyle/>
          <a:p>
            <a:r>
              <a:rPr lang="en-US" dirty="0"/>
              <a:t>Outline of Attendance Procedures</a:t>
            </a:r>
          </a:p>
        </p:txBody>
      </p:sp>
      <p:sp>
        <p:nvSpPr>
          <p:cNvPr id="3" name="Content Placeholder 2">
            <a:extLst>
              <a:ext uri="{FF2B5EF4-FFF2-40B4-BE49-F238E27FC236}">
                <a16:creationId xmlns:a16="http://schemas.microsoft.com/office/drawing/2014/main" id="{01F32FA8-5E47-FE75-DF38-073DFD22CAB5}"/>
              </a:ext>
            </a:extLst>
          </p:cNvPr>
          <p:cNvSpPr>
            <a:spLocks noGrp="1"/>
          </p:cNvSpPr>
          <p:nvPr>
            <p:ph idx="1"/>
          </p:nvPr>
        </p:nvSpPr>
        <p:spPr/>
        <p:txBody>
          <a:bodyPr>
            <a:normAutofit/>
          </a:bodyPr>
          <a:lstStyle/>
          <a:p>
            <a:pPr marL="285750" indent="-285750"/>
            <a:r>
              <a:rPr lang="en-US" sz="3600" dirty="0">
                <a:highlight>
                  <a:srgbClr val="00FFFF"/>
                </a:highlight>
              </a:rPr>
              <a:t>Enter</a:t>
            </a:r>
            <a:r>
              <a:rPr lang="en-US" sz="3600" dirty="0"/>
              <a:t> attendance procedures</a:t>
            </a:r>
          </a:p>
          <a:p>
            <a:pPr marL="285750" indent="-285750"/>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A027BA07-B478-7218-0387-9AEC825A380F}"/>
              </a:ext>
            </a:extLst>
          </p:cNvPr>
          <p:cNvSpPr>
            <a:spLocks noGrp="1"/>
          </p:cNvSpPr>
          <p:nvPr>
            <p:ph type="sldNum" sz="quarter" idx="12"/>
          </p:nvPr>
        </p:nvSpPr>
        <p:spPr/>
        <p:txBody>
          <a:bodyPr/>
          <a:lstStyle/>
          <a:p>
            <a:fld id="{B24F5015-3417-4B27-A586-E4CCF4D77832}" type="slidenum">
              <a:rPr lang="en-US" smtClean="0"/>
              <a:t>24</a:t>
            </a:fld>
            <a:endParaRPr lang="en-US"/>
          </a:p>
        </p:txBody>
      </p:sp>
    </p:spTree>
    <p:extLst>
      <p:ext uri="{BB962C8B-B14F-4D97-AF65-F5344CB8AC3E}">
        <p14:creationId xmlns:p14="http://schemas.microsoft.com/office/powerpoint/2010/main" val="3520950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D9D02-0E4D-2573-953D-DAC0EDDB2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0D87C-ABF2-6D75-2F91-4AEA403E5A4C}"/>
              </a:ext>
            </a:extLst>
          </p:cNvPr>
          <p:cNvSpPr>
            <a:spLocks noGrp="1"/>
          </p:cNvSpPr>
          <p:nvPr>
            <p:ph type="title"/>
          </p:nvPr>
        </p:nvSpPr>
        <p:spPr/>
        <p:txBody>
          <a:bodyPr/>
          <a:lstStyle/>
          <a:p>
            <a:r>
              <a:rPr lang="en-US" dirty="0"/>
              <a:t>Extended Time and Restroom Procedures</a:t>
            </a:r>
          </a:p>
        </p:txBody>
      </p:sp>
      <p:sp>
        <p:nvSpPr>
          <p:cNvPr id="5" name="Slide Number Placeholder 4">
            <a:extLst>
              <a:ext uri="{FF2B5EF4-FFF2-40B4-BE49-F238E27FC236}">
                <a16:creationId xmlns:a16="http://schemas.microsoft.com/office/drawing/2014/main" id="{4F036369-A08D-E946-C231-FDEEC077CA23}"/>
              </a:ext>
            </a:extLst>
          </p:cNvPr>
          <p:cNvSpPr>
            <a:spLocks noGrp="1"/>
          </p:cNvSpPr>
          <p:nvPr>
            <p:ph type="sldNum" sz="quarter" idx="12"/>
          </p:nvPr>
        </p:nvSpPr>
        <p:spPr/>
        <p:txBody>
          <a:bodyPr/>
          <a:lstStyle/>
          <a:p>
            <a:fld id="{B24F5015-3417-4B27-A586-E4CCF4D77832}" type="slidenum">
              <a:rPr lang="en-US" smtClean="0"/>
              <a:t>25</a:t>
            </a:fld>
            <a:endParaRPr lang="en-US"/>
          </a:p>
        </p:txBody>
      </p:sp>
    </p:spTree>
    <p:extLst>
      <p:ext uri="{BB962C8B-B14F-4D97-AF65-F5344CB8AC3E}">
        <p14:creationId xmlns:p14="http://schemas.microsoft.com/office/powerpoint/2010/main" val="16269643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Extended Time Procedures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85000" lnSpcReduction="20000"/>
          </a:bodyPr>
          <a:lstStyle/>
          <a:p>
            <a:pPr marL="285750" indent="-285750"/>
            <a:r>
              <a:rPr lang="en-US" sz="3600" dirty="0"/>
              <a:t>Enter </a:t>
            </a:r>
            <a:r>
              <a:rPr lang="en-US" sz="3600" dirty="0">
                <a:highlight>
                  <a:srgbClr val="00FFFF"/>
                </a:highlight>
              </a:rPr>
              <a:t>extended time procedures.</a:t>
            </a:r>
          </a:p>
          <a:p>
            <a:pPr marL="285750" indent="-285750"/>
            <a:r>
              <a:rPr lang="en-US" sz="3600" dirty="0"/>
              <a:t>Students should receive the time needed to complete the assessment.</a:t>
            </a:r>
          </a:p>
          <a:p>
            <a:pPr marL="285750" indent="-285750"/>
            <a:r>
              <a:rPr lang="en-US" sz="3600" dirty="0"/>
              <a:t>Students should log out of the testing platform temporarily by using the </a:t>
            </a:r>
            <a:r>
              <a:rPr lang="en-US" sz="3600" b="1" dirty="0"/>
              <a:t>Pause</a:t>
            </a:r>
            <a:r>
              <a:rPr lang="en-US" sz="3600" dirty="0"/>
              <a:t> button. </a:t>
            </a:r>
          </a:p>
          <a:p>
            <a:pPr marL="285750" indent="-285750"/>
            <a:r>
              <a:rPr lang="en-US" sz="3600" dirty="0"/>
              <a:t>Students should </a:t>
            </a:r>
            <a:r>
              <a:rPr lang="en-US" sz="3600" b="1" dirty="0"/>
              <a:t>not</a:t>
            </a:r>
            <a:r>
              <a:rPr lang="en-US" sz="3600" dirty="0"/>
              <a:t> exit the test.</a:t>
            </a:r>
          </a:p>
          <a:p>
            <a:pPr marL="285750" indent="-285750"/>
            <a:r>
              <a:rPr lang="en-US" sz="3600" dirty="0"/>
              <a:t>TAs should transport all testing materials and escort students to the designated location.</a:t>
            </a:r>
          </a:p>
          <a:p>
            <a:pPr marL="285750" indent="-285750"/>
            <a:r>
              <a:rPr lang="en-US" sz="3600" dirty="0"/>
              <a:t>TAs who are supervising extended time location should maintain a record of students and a seating chart.</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26</a:t>
            </a:fld>
            <a:endParaRPr lang="en-US"/>
          </a:p>
        </p:txBody>
      </p:sp>
    </p:spTree>
    <p:extLst>
      <p:ext uri="{BB962C8B-B14F-4D97-AF65-F5344CB8AC3E}">
        <p14:creationId xmlns:p14="http://schemas.microsoft.com/office/powerpoint/2010/main" val="2756352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Restroom Procedures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600" dirty="0"/>
              <a:t>Enter </a:t>
            </a:r>
            <a:r>
              <a:rPr lang="en-US" sz="3600" dirty="0">
                <a:highlight>
                  <a:srgbClr val="00FFFF"/>
                </a:highlight>
              </a:rPr>
              <a:t>restroom procedures.</a:t>
            </a:r>
          </a:p>
          <a:p>
            <a:pPr marL="285750" indent="-285750"/>
            <a:r>
              <a:rPr lang="en-US" sz="3600" dirty="0"/>
              <a:t>Proctors or hallway monitors should escort students to the restroom one at a time to prevent students from discussing test questions. </a:t>
            </a:r>
          </a:p>
          <a:p>
            <a:pPr marL="285750" indent="-285750"/>
            <a:r>
              <a:rPr lang="en-US" sz="3600" dirty="0"/>
              <a:t>Students should log out of the testing platform temporarily by using the </a:t>
            </a:r>
            <a:r>
              <a:rPr lang="en-US" sz="3600" b="1" dirty="0"/>
              <a:t>Pause</a:t>
            </a:r>
            <a:r>
              <a:rPr lang="en-US" sz="3600" dirty="0"/>
              <a:t> button. </a:t>
            </a:r>
          </a:p>
          <a:p>
            <a:pPr marL="285750" indent="-285750"/>
            <a:r>
              <a:rPr lang="en-US" sz="3600" dirty="0"/>
              <a:t>Students should </a:t>
            </a:r>
            <a:r>
              <a:rPr lang="en-US" sz="3600" b="1" dirty="0"/>
              <a:t>not</a:t>
            </a:r>
            <a:r>
              <a:rPr lang="en-US" sz="3600" dirty="0"/>
              <a:t> exit the test.</a:t>
            </a:r>
          </a:p>
          <a:p>
            <a:pPr marL="0" indent="0">
              <a:buNone/>
            </a:pPr>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27</a:t>
            </a:fld>
            <a:endParaRPr lang="en-US"/>
          </a:p>
        </p:txBody>
      </p:sp>
    </p:spTree>
    <p:extLst>
      <p:ext uri="{BB962C8B-B14F-4D97-AF65-F5344CB8AC3E}">
        <p14:creationId xmlns:p14="http://schemas.microsoft.com/office/powerpoint/2010/main" val="34554587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Emergency Procedures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28</a:t>
            </a:fld>
            <a:endParaRPr lang="en-US"/>
          </a:p>
        </p:txBody>
      </p:sp>
    </p:spTree>
    <p:extLst>
      <p:ext uri="{BB962C8B-B14F-4D97-AF65-F5344CB8AC3E}">
        <p14:creationId xmlns:p14="http://schemas.microsoft.com/office/powerpoint/2010/main" val="40471355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Specific Emergency Procedures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600" dirty="0"/>
              <a:t>Enter </a:t>
            </a:r>
            <a:r>
              <a:rPr lang="en-US" sz="3600" dirty="0">
                <a:highlight>
                  <a:srgbClr val="00FFFF"/>
                </a:highlight>
              </a:rPr>
              <a:t>emergency procedures, including fire drills.</a:t>
            </a:r>
          </a:p>
          <a:p>
            <a:pPr marL="285750" indent="-285750"/>
            <a:r>
              <a:rPr lang="en-US" sz="3600" dirty="0"/>
              <a:t>TAs should secure the testing materials and lock the classroom as they leave. </a:t>
            </a:r>
          </a:p>
          <a:p>
            <a:pPr marL="285750" indent="-285750"/>
            <a:r>
              <a:rPr lang="en-US" sz="3600" dirty="0"/>
              <a:t>TAs, proctors or hallway monitors should escort students to the designated area and take attendance.</a:t>
            </a:r>
          </a:p>
          <a:p>
            <a:pPr marL="285750" indent="-285750"/>
            <a:r>
              <a:rPr lang="en-US" sz="3600" dirty="0"/>
              <a:t>Do not allow students to discuss test material. </a:t>
            </a:r>
          </a:p>
          <a:p>
            <a:pPr marL="0" indent="0">
              <a:buNone/>
            </a:pPr>
            <a:endParaRPr lang="en-US" sz="3600" dirty="0">
              <a:highlight>
                <a:srgbClr val="00FFFF"/>
              </a:highlight>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29</a:t>
            </a:fld>
            <a:endParaRPr lang="en-US"/>
          </a:p>
        </p:txBody>
      </p:sp>
    </p:spTree>
    <p:extLst>
      <p:ext uri="{BB962C8B-B14F-4D97-AF65-F5344CB8AC3E}">
        <p14:creationId xmlns:p14="http://schemas.microsoft.com/office/powerpoint/2010/main" val="569504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59E0A-4AC3-88C8-23C2-18470D3397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350F02-0A19-6793-8A2F-B4FEFEE015DB}"/>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3C9D68BB-DEAF-C48C-ACD0-9A6F5F5DA008}"/>
              </a:ext>
            </a:extLst>
          </p:cNvPr>
          <p:cNvSpPr>
            <a:spLocks noGrp="1"/>
          </p:cNvSpPr>
          <p:nvPr>
            <p:ph idx="1"/>
          </p:nvPr>
        </p:nvSpPr>
        <p:spPr/>
        <p:txBody>
          <a:bodyPr>
            <a:noAutofit/>
          </a:bodyPr>
          <a:lstStyle/>
          <a:p>
            <a:r>
              <a:rPr lang="en-US" dirty="0"/>
              <a:t>Since this document contains the PDE logo, please adhere to the following guidelines as you use this document:</a:t>
            </a:r>
          </a:p>
          <a:p>
            <a:r>
              <a:rPr lang="en-US" dirty="0"/>
              <a:t>You may edit the slides on pages </a:t>
            </a:r>
            <a:r>
              <a:rPr lang="en-US" dirty="0">
                <a:highlight>
                  <a:srgbClr val="00FFFF"/>
                </a:highlight>
              </a:rPr>
              <a:t>1, 13</a:t>
            </a:r>
            <a:r>
              <a:rPr lang="en-US">
                <a:highlight>
                  <a:srgbClr val="00FFFF"/>
                </a:highlight>
              </a:rPr>
              <a:t>, 19, 2</a:t>
            </a:r>
            <a:r>
              <a:rPr lang="en-US" dirty="0">
                <a:highlight>
                  <a:srgbClr val="00FFFF"/>
                </a:highlight>
              </a:rPr>
              <a:t>2</a:t>
            </a:r>
            <a:r>
              <a:rPr lang="en-US">
                <a:highlight>
                  <a:srgbClr val="00FFFF"/>
                </a:highlight>
              </a:rPr>
              <a:t>, 24, 26, 27, and 29</a:t>
            </a:r>
            <a:r>
              <a:rPr lang="en-US"/>
              <a:t>.  </a:t>
            </a:r>
            <a:r>
              <a:rPr lang="en-US" dirty="0"/>
              <a:t>These slides contain information specific to your LEA.   </a:t>
            </a:r>
          </a:p>
          <a:p>
            <a:r>
              <a:rPr lang="en-US" dirty="0"/>
              <a:t>The content of other slides should not be edited. </a:t>
            </a:r>
          </a:p>
          <a:p>
            <a:r>
              <a:rPr lang="en-US" dirty="0"/>
              <a:t>You may edit the order of the slides and add slides with specific LEA information as needed.</a:t>
            </a:r>
          </a:p>
        </p:txBody>
      </p:sp>
      <p:sp>
        <p:nvSpPr>
          <p:cNvPr id="4" name="Slide Number Placeholder 3">
            <a:extLst>
              <a:ext uri="{FF2B5EF4-FFF2-40B4-BE49-F238E27FC236}">
                <a16:creationId xmlns:a16="http://schemas.microsoft.com/office/drawing/2014/main" id="{8AA6D7B7-0274-6090-CB72-0BAE6B9C2D60}"/>
              </a:ext>
            </a:extLst>
          </p:cNvPr>
          <p:cNvSpPr>
            <a:spLocks noGrp="1"/>
          </p:cNvSpPr>
          <p:nvPr>
            <p:ph type="sldNum" sz="quarter" idx="12"/>
          </p:nvPr>
        </p:nvSpPr>
        <p:spPr/>
        <p:txBody>
          <a:bodyPr/>
          <a:lstStyle/>
          <a:p>
            <a:fld id="{B24F5015-3417-4B27-A586-E4CCF4D77832}" type="slidenum">
              <a:rPr lang="en-US" smtClean="0"/>
              <a:t>3</a:t>
            </a:fld>
            <a:endParaRPr lang="en-US"/>
          </a:p>
        </p:txBody>
      </p:sp>
    </p:spTree>
    <p:extLst>
      <p:ext uri="{BB962C8B-B14F-4D97-AF65-F5344CB8AC3E}">
        <p14:creationId xmlns:p14="http://schemas.microsoft.com/office/powerpoint/2010/main" val="6629425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Qualifications for TAs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30</a:t>
            </a:fld>
            <a:endParaRPr lang="en-US"/>
          </a:p>
        </p:txBody>
      </p:sp>
    </p:spTree>
    <p:extLst>
      <p:ext uri="{BB962C8B-B14F-4D97-AF65-F5344CB8AC3E}">
        <p14:creationId xmlns:p14="http://schemas.microsoft.com/office/powerpoint/2010/main" val="14246904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Qualifications for </a:t>
            </a:r>
            <a:br>
              <a:rPr lang="en-US" dirty="0"/>
            </a:br>
            <a:r>
              <a:rPr lang="en-US" dirty="0"/>
              <a:t>Test Administrators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Employed or contracted directly or indirectly including student teachers who are employed by the LEA. </a:t>
            </a:r>
          </a:p>
          <a:p>
            <a:pPr marL="742950" lvl="1" indent="-285750"/>
            <a:r>
              <a:rPr lang="en-US" sz="3200" dirty="0">
                <a:latin typeface="Arial" panose="020B0604020202020204" pitchFamily="34" charset="0"/>
                <a:cs typeface="Arial" panose="020B0604020202020204" pitchFamily="34" charset="0"/>
              </a:rPr>
              <a:t>Student teachers not employed by LEA may observe if they attend SAC training and complete the PSTAT. </a:t>
            </a:r>
            <a:endParaRPr lang="en-US" sz="3200" dirty="0">
              <a:solidFill>
                <a:srgbClr val="FF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Completes PSTAT modules annually.</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Trained by SAC annually.</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Not forbidden from servin</a:t>
            </a:r>
            <a:r>
              <a:rPr lang="en-US" sz="3600" dirty="0"/>
              <a:t>g</a:t>
            </a:r>
            <a:r>
              <a:rPr lang="en-US" sz="3600" dirty="0">
                <a:latin typeface="Arial" panose="020B0604020202020204" pitchFamily="34" charset="0"/>
                <a:cs typeface="Arial" panose="020B0604020202020204" pitchFamily="34" charset="0"/>
              </a:rPr>
              <a:t> as a TA/Proctor by PDE or LEA administration.</a:t>
            </a:r>
          </a:p>
          <a:p>
            <a:pPr marL="285750" indent="-285750">
              <a:buFont typeface="Arial" panose="020B0604020202020204" pitchFamily="34" charset="0"/>
              <a:buChar char="•"/>
            </a:pPr>
            <a:r>
              <a:rPr lang="en-US" sz="3600" dirty="0"/>
              <a:t>TSS and PCA may not serve as TA/Proctor.</a:t>
            </a:r>
            <a:r>
              <a:rPr lang="en-US" sz="3600" dirty="0">
                <a:latin typeface="Arial" panose="020B0604020202020204" pitchFamily="34" charset="0"/>
                <a:cs typeface="Arial" panose="020B0604020202020204" pitchFamily="34" charset="0"/>
              </a:rPr>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31</a:t>
            </a:fld>
            <a:endParaRPr lang="en-US" dirty="0"/>
          </a:p>
        </p:txBody>
      </p:sp>
    </p:spTree>
    <p:extLst>
      <p:ext uri="{BB962C8B-B14F-4D97-AF65-F5344CB8AC3E}">
        <p14:creationId xmlns:p14="http://schemas.microsoft.com/office/powerpoint/2010/main" val="9020995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Responsibilities of TAs </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32</a:t>
            </a:fld>
            <a:endParaRPr lang="en-US"/>
          </a:p>
        </p:txBody>
      </p:sp>
    </p:spTree>
    <p:extLst>
      <p:ext uri="{BB962C8B-B14F-4D97-AF65-F5344CB8AC3E}">
        <p14:creationId xmlns:p14="http://schemas.microsoft.com/office/powerpoint/2010/main" val="17427434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Responsibilities of TAs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Sign the sign out/sign in sheet when receiving and returning secure materials. </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Ensure students are seated so they cannot view other students’ work.</a:t>
            </a:r>
          </a:p>
          <a:p>
            <a:pPr marL="285750" indent="-285750"/>
            <a:r>
              <a:rPr lang="en-US" sz="3200" dirty="0"/>
              <a:t>Maintain a seating chart and return to SAC.</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33</a:t>
            </a:fld>
            <a:endParaRPr lang="en-US"/>
          </a:p>
        </p:txBody>
      </p:sp>
    </p:spTree>
    <p:extLst>
      <p:ext uri="{BB962C8B-B14F-4D97-AF65-F5344CB8AC3E}">
        <p14:creationId xmlns:p14="http://schemas.microsoft.com/office/powerpoint/2010/main" val="42511502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Responsibilities of TAs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r>
              <a:rPr lang="en-US" sz="3000" dirty="0"/>
              <a:t>Record information from page 11 of the DFA on the board including question numbers to answer. </a:t>
            </a:r>
          </a:p>
          <a:p>
            <a:pPr marL="285750" indent="-285750"/>
            <a:r>
              <a:rPr lang="en-US" sz="3000" dirty="0"/>
              <a:t>Have students place backpacks along the perimeter of the room.</a:t>
            </a:r>
            <a:endParaRPr lang="en-US" sz="3000" dirty="0">
              <a:latin typeface="Arial" panose="020B0604020202020204" pitchFamily="34" charset="0"/>
              <a:cs typeface="Arial" panose="020B0604020202020204" pitchFamily="34" charset="0"/>
            </a:endParaRPr>
          </a:p>
          <a:p>
            <a:pPr marL="285750" indent="-285750"/>
            <a:r>
              <a:rPr lang="en-US" sz="3000" dirty="0"/>
              <a:t>Actively monitor during the test sessions. TAs/Proctors should not use electronic devices, plan lessons, grade student work or engage in activities other than monitoring while students are testing.</a:t>
            </a:r>
          </a:p>
          <a:p>
            <a:pPr marL="285750" indent="-285750"/>
            <a:r>
              <a:rPr lang="en-US" sz="3000" dirty="0">
                <a:latin typeface="Arial" panose="020B0604020202020204" pitchFamily="34" charset="0"/>
                <a:cs typeface="Arial" panose="020B0604020202020204" pitchFamily="34" charset="0"/>
              </a:rPr>
              <a:t>The responsibility of the TA/Proctor is to monitor and only to monitor the test session. </a:t>
            </a:r>
          </a:p>
          <a:p>
            <a:pPr marL="0" indent="0">
              <a:buNone/>
            </a:pPr>
            <a:endParaRPr lang="en-US" sz="3000"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34</a:t>
            </a:fld>
            <a:endParaRPr lang="en-US"/>
          </a:p>
        </p:txBody>
      </p:sp>
    </p:spTree>
    <p:extLst>
      <p:ext uri="{BB962C8B-B14F-4D97-AF65-F5344CB8AC3E}">
        <p14:creationId xmlns:p14="http://schemas.microsoft.com/office/powerpoint/2010/main" val="3907141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Responsibilities of TAs – 3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Encourage students to demonstrate what they know.</a:t>
            </a:r>
          </a:p>
          <a:p>
            <a:pPr marL="285750" indent="-285750"/>
            <a:r>
              <a:rPr lang="en-US" sz="3200" dirty="0"/>
              <a:t>Students should answer </a:t>
            </a:r>
            <a:r>
              <a:rPr lang="en-US" sz="3200" b="1" dirty="0"/>
              <a:t>all</a:t>
            </a:r>
            <a:r>
              <a:rPr lang="en-US" sz="3200" dirty="0"/>
              <a:t> questions.</a:t>
            </a:r>
          </a:p>
          <a:p>
            <a:pPr marL="285750" indent="-285750">
              <a:buFont typeface="Arial" panose="020B0604020202020204" pitchFamily="34" charset="0"/>
              <a:buChar char="•"/>
            </a:pPr>
            <a:r>
              <a:rPr lang="en-US" sz="3200" dirty="0"/>
              <a:t>P</a:t>
            </a:r>
            <a:r>
              <a:rPr lang="en-US" sz="3200" dirty="0">
                <a:latin typeface="Arial" panose="020B0604020202020204" pitchFamily="34" charset="0"/>
                <a:cs typeface="Arial" panose="020B0604020202020204" pitchFamily="34" charset="0"/>
              </a:rPr>
              <a:t>artial credit is awarded on open ended items.</a:t>
            </a:r>
          </a:p>
          <a:p>
            <a:pPr marL="285750" indent="-285750">
              <a:buFont typeface="Arial" panose="020B0604020202020204" pitchFamily="34" charset="0"/>
              <a:buChar char="•"/>
            </a:pPr>
            <a:r>
              <a:rPr lang="en-US" sz="3200" dirty="0"/>
              <a:t>Responses for open ended items should be limited to space provided.  Character limits are listed underneath the response box in the lower left corner.</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If the response box is small, students are not expected to show or explain work for mathematics questions.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35</a:t>
            </a:fld>
            <a:endParaRPr lang="en-US"/>
          </a:p>
        </p:txBody>
      </p:sp>
    </p:spTree>
    <p:extLst>
      <p:ext uri="{BB962C8B-B14F-4D97-AF65-F5344CB8AC3E}">
        <p14:creationId xmlns:p14="http://schemas.microsoft.com/office/powerpoint/2010/main" val="8144937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65187-4775-CBF6-F687-10E61824F4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AC78B5-534C-6BE6-A37D-6D3F30FCDD24}"/>
              </a:ext>
            </a:extLst>
          </p:cNvPr>
          <p:cNvSpPr>
            <a:spLocks noGrp="1"/>
          </p:cNvSpPr>
          <p:nvPr>
            <p:ph type="title"/>
          </p:nvPr>
        </p:nvSpPr>
        <p:spPr/>
        <p:txBody>
          <a:bodyPr/>
          <a:lstStyle/>
          <a:p>
            <a:r>
              <a:rPr lang="en-US" dirty="0"/>
              <a:t>Responsibilities of TAs – 4  </a:t>
            </a:r>
          </a:p>
        </p:txBody>
      </p:sp>
      <p:sp>
        <p:nvSpPr>
          <p:cNvPr id="3" name="Content Placeholder 2">
            <a:extLst>
              <a:ext uri="{FF2B5EF4-FFF2-40B4-BE49-F238E27FC236}">
                <a16:creationId xmlns:a16="http://schemas.microsoft.com/office/drawing/2014/main" id="{EC01A2A8-5D8E-9964-AD00-E250B80BF1A4}"/>
              </a:ext>
            </a:extLst>
          </p:cNvPr>
          <p:cNvSpPr>
            <a:spLocks noGrp="1"/>
          </p:cNvSpPr>
          <p:nvPr>
            <p:ph idx="1"/>
          </p:nvPr>
        </p:nvSpPr>
        <p:spPr>
          <a:xfrm>
            <a:off x="838200" y="1458686"/>
            <a:ext cx="10515600" cy="4718277"/>
          </a:xfrm>
        </p:spPr>
        <p:txBody>
          <a:bodyPr>
            <a:noAutofit/>
          </a:bodyPr>
          <a:lstStyle/>
          <a:p>
            <a:pPr marL="285750" indent="-285750"/>
            <a:r>
              <a:rPr lang="en-US" sz="3200" dirty="0"/>
              <a:t>Students can flag questions they wish to return to while completing the assessment using the flag symbol in the upper right corner. </a:t>
            </a:r>
          </a:p>
          <a:p>
            <a:pPr marL="285750" indent="-285750"/>
            <a:r>
              <a:rPr lang="en-US" sz="3200" dirty="0"/>
              <a:t>When students exit the assessment, all unanswered and flagged questions will appear on a Review Page.</a:t>
            </a:r>
          </a:p>
          <a:p>
            <a:pPr marL="285750" indent="-285750"/>
            <a:r>
              <a:rPr lang="en-US" sz="3200" dirty="0"/>
              <a:t>Students are able to return to all questions, review answers, and change answers. </a:t>
            </a:r>
          </a:p>
        </p:txBody>
      </p:sp>
      <p:sp>
        <p:nvSpPr>
          <p:cNvPr id="5" name="Slide Number Placeholder 4">
            <a:extLst>
              <a:ext uri="{FF2B5EF4-FFF2-40B4-BE49-F238E27FC236}">
                <a16:creationId xmlns:a16="http://schemas.microsoft.com/office/drawing/2014/main" id="{81310C40-11D0-7A45-6401-97B2F0EB981F}"/>
              </a:ext>
            </a:extLst>
          </p:cNvPr>
          <p:cNvSpPr>
            <a:spLocks noGrp="1"/>
          </p:cNvSpPr>
          <p:nvPr>
            <p:ph type="sldNum" sz="quarter" idx="12"/>
          </p:nvPr>
        </p:nvSpPr>
        <p:spPr/>
        <p:txBody>
          <a:bodyPr/>
          <a:lstStyle/>
          <a:p>
            <a:fld id="{B24F5015-3417-4B27-A586-E4CCF4D77832}" type="slidenum">
              <a:rPr lang="en-US" smtClean="0"/>
              <a:t>36</a:t>
            </a:fld>
            <a:endParaRPr lang="en-US"/>
          </a:p>
        </p:txBody>
      </p:sp>
    </p:spTree>
    <p:extLst>
      <p:ext uri="{BB962C8B-B14F-4D97-AF65-F5344CB8AC3E}">
        <p14:creationId xmlns:p14="http://schemas.microsoft.com/office/powerpoint/2010/main" val="27251920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AD5CE-3AAC-53E0-7006-35B2776BA1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3BD47B-57B9-D525-2915-1250DECBD6EF}"/>
              </a:ext>
            </a:extLst>
          </p:cNvPr>
          <p:cNvSpPr>
            <a:spLocks noGrp="1"/>
          </p:cNvSpPr>
          <p:nvPr>
            <p:ph type="title"/>
          </p:nvPr>
        </p:nvSpPr>
        <p:spPr/>
        <p:txBody>
          <a:bodyPr/>
          <a:lstStyle/>
          <a:p>
            <a:r>
              <a:rPr lang="en-US" dirty="0"/>
              <a:t>Responsibilities of TAs – 5 </a:t>
            </a:r>
          </a:p>
        </p:txBody>
      </p:sp>
      <p:sp>
        <p:nvSpPr>
          <p:cNvPr id="3" name="Content Placeholder 2">
            <a:extLst>
              <a:ext uri="{FF2B5EF4-FFF2-40B4-BE49-F238E27FC236}">
                <a16:creationId xmlns:a16="http://schemas.microsoft.com/office/drawing/2014/main" id="{11CC9AFE-54E2-53B5-0982-2F18BF16BFFE}"/>
              </a:ext>
            </a:extLst>
          </p:cNvPr>
          <p:cNvSpPr>
            <a:spLocks noGrp="1"/>
          </p:cNvSpPr>
          <p:nvPr>
            <p:ph idx="1"/>
          </p:nvPr>
        </p:nvSpPr>
        <p:spPr>
          <a:xfrm>
            <a:off x="838200" y="1458686"/>
            <a:ext cx="10515600" cy="4718277"/>
          </a:xfrm>
        </p:spPr>
        <p:txBody>
          <a:bodyPr>
            <a:noAutofit/>
          </a:bodyPr>
          <a:lstStyle/>
          <a:p>
            <a:pPr marL="285750" indent="-285750"/>
            <a:r>
              <a:rPr lang="en-US" sz="3200" dirty="0"/>
              <a:t>Students receive a second reminder if any questions remain unanswered when they attempt to exit the test session a second time.</a:t>
            </a:r>
          </a:p>
          <a:p>
            <a:pPr marL="285750" indent="-285750"/>
            <a:r>
              <a:rPr lang="en-US" sz="3200" dirty="0"/>
              <a:t>LEAs can instruct students to show the Review Page to the TA prior to exiting the assessment. </a:t>
            </a:r>
          </a:p>
          <a:p>
            <a:pPr marL="285750" indent="-285750"/>
            <a:r>
              <a:rPr lang="en-US" sz="3200" dirty="0"/>
              <a:t>TAs can instruct students to check their work and return to unanswered all questions.</a:t>
            </a:r>
          </a:p>
        </p:txBody>
      </p:sp>
      <p:sp>
        <p:nvSpPr>
          <p:cNvPr id="5" name="Slide Number Placeholder 4">
            <a:extLst>
              <a:ext uri="{FF2B5EF4-FFF2-40B4-BE49-F238E27FC236}">
                <a16:creationId xmlns:a16="http://schemas.microsoft.com/office/drawing/2014/main" id="{CFEAABE8-E8EB-5A57-B810-D689C30C62A7}"/>
              </a:ext>
            </a:extLst>
          </p:cNvPr>
          <p:cNvSpPr>
            <a:spLocks noGrp="1"/>
          </p:cNvSpPr>
          <p:nvPr>
            <p:ph type="sldNum" sz="quarter" idx="12"/>
          </p:nvPr>
        </p:nvSpPr>
        <p:spPr/>
        <p:txBody>
          <a:bodyPr/>
          <a:lstStyle/>
          <a:p>
            <a:fld id="{B24F5015-3417-4B27-A586-E4CCF4D77832}" type="slidenum">
              <a:rPr lang="en-US" smtClean="0"/>
              <a:t>37</a:t>
            </a:fld>
            <a:endParaRPr lang="en-US"/>
          </a:p>
        </p:txBody>
      </p:sp>
    </p:spTree>
    <p:extLst>
      <p:ext uri="{BB962C8B-B14F-4D97-AF65-F5344CB8AC3E}">
        <p14:creationId xmlns:p14="http://schemas.microsoft.com/office/powerpoint/2010/main" val="35569516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 Security and</a:t>
            </a:r>
            <a:br>
              <a:rPr lang="en-US" dirty="0"/>
            </a:br>
            <a:r>
              <a:rPr lang="en-US" dirty="0"/>
              <a:t>Certifications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38</a:t>
            </a:fld>
            <a:endParaRPr lang="en-US" dirty="0"/>
          </a:p>
        </p:txBody>
      </p:sp>
    </p:spTree>
    <p:extLst>
      <p:ext uri="{BB962C8B-B14F-4D97-AF65-F5344CB8AC3E}">
        <p14:creationId xmlns:p14="http://schemas.microsoft.com/office/powerpoint/2010/main" val="39523371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Test Security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TAs should report any test security violation suspicions to the SAC immediately.  If the TA believes the SAC or DAC is involved, the TA should contact PDE </a:t>
            </a:r>
            <a:r>
              <a:rPr lang="en-US" sz="3200" b="1" dirty="0">
                <a:latin typeface="Arial" panose="020B0604020202020204" pitchFamily="34" charset="0"/>
                <a:cs typeface="Arial" panose="020B0604020202020204" pitchFamily="34" charset="0"/>
              </a:rPr>
              <a:t>immediately </a:t>
            </a:r>
            <a:r>
              <a:rPr lang="en-US" sz="3200" dirty="0">
                <a:latin typeface="Arial" panose="020B0604020202020204" pitchFamily="34" charset="0"/>
                <a:cs typeface="Arial" panose="020B0604020202020204" pitchFamily="34" charset="0"/>
              </a:rPr>
              <a:t>via </a:t>
            </a:r>
            <a:r>
              <a:rPr lang="en-US" sz="3200" dirty="0">
                <a:latin typeface="Arial" panose="020B0604020202020204" pitchFamily="34" charset="0"/>
                <a:cs typeface="Arial" panose="020B0604020202020204" pitchFamily="34" charset="0"/>
                <a:hlinkClick r:id="rId3"/>
              </a:rPr>
              <a:t>ra-edirregularities@pa.gov</a:t>
            </a:r>
            <a:r>
              <a:rPr lang="en-US" sz="32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DACs or SACs should report test security violations or  suspicions </a:t>
            </a:r>
            <a:r>
              <a:rPr lang="en-US" sz="3200" b="1" dirty="0">
                <a:latin typeface="Arial" panose="020B0604020202020204" pitchFamily="34" charset="0"/>
                <a:cs typeface="Arial" panose="020B0604020202020204" pitchFamily="34" charset="0"/>
              </a:rPr>
              <a:t>immediately </a:t>
            </a:r>
            <a:r>
              <a:rPr lang="en-US" sz="3200" dirty="0">
                <a:latin typeface="Arial" panose="020B0604020202020204" pitchFamily="34" charset="0"/>
                <a:cs typeface="Arial" panose="020B0604020202020204" pitchFamily="34" charset="0"/>
              </a:rPr>
              <a:t>via</a:t>
            </a:r>
            <a:r>
              <a:rPr lang="en-US" sz="3200" b="1"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hlinkClick r:id="rId3"/>
              </a:rPr>
              <a:t>ra-edirregularities@pa.gov</a:t>
            </a:r>
            <a:r>
              <a:rPr lang="en-US" sz="32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200" dirty="0"/>
              <a:t>Consult the HAC for security examples.</a:t>
            </a:r>
          </a:p>
          <a:p>
            <a:pPr marL="285750" indent="-285750">
              <a:buFont typeface="Arial" panose="020B0604020202020204" pitchFamily="34" charset="0"/>
              <a:buChar char="•"/>
            </a:pPr>
            <a:r>
              <a:rPr lang="en-US" sz="3200" dirty="0"/>
              <a:t>Review the Handbook for Secure Test Administration.</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Complete required PSTAT Trainings.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39</a:t>
            </a:fld>
            <a:endParaRPr lang="en-US" dirty="0"/>
          </a:p>
        </p:txBody>
      </p:sp>
    </p:spTree>
    <p:extLst>
      <p:ext uri="{BB962C8B-B14F-4D97-AF65-F5344CB8AC3E}">
        <p14:creationId xmlns:p14="http://schemas.microsoft.com/office/powerpoint/2010/main" val="2968940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Who Needs to Attend this Training Session?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a:t>
            </a:fld>
            <a:endParaRPr lang="en-US"/>
          </a:p>
        </p:txBody>
      </p:sp>
    </p:spTree>
    <p:extLst>
      <p:ext uri="{BB962C8B-B14F-4D97-AF65-F5344CB8AC3E}">
        <p14:creationId xmlns:p14="http://schemas.microsoft.com/office/powerpoint/2010/main" val="29192353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DED36-8021-3CF2-6D66-3A1DF3906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557DCD-9D13-D1C2-BE34-C14A1273A86E}"/>
              </a:ext>
            </a:extLst>
          </p:cNvPr>
          <p:cNvSpPr>
            <a:spLocks noGrp="1"/>
          </p:cNvSpPr>
          <p:nvPr>
            <p:ph type="title"/>
          </p:nvPr>
        </p:nvSpPr>
        <p:spPr/>
        <p:txBody>
          <a:bodyPr>
            <a:normAutofit/>
          </a:bodyPr>
          <a:lstStyle/>
          <a:p>
            <a:r>
              <a:rPr lang="en-US" dirty="0"/>
              <a:t>Test Security Certifications – 1 </a:t>
            </a:r>
          </a:p>
        </p:txBody>
      </p:sp>
      <p:sp>
        <p:nvSpPr>
          <p:cNvPr id="3" name="Content Placeholder 2">
            <a:extLst>
              <a:ext uri="{FF2B5EF4-FFF2-40B4-BE49-F238E27FC236}">
                <a16:creationId xmlns:a16="http://schemas.microsoft.com/office/drawing/2014/main" id="{3305C885-8D61-2B15-2411-F6938E16F27D}"/>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200" dirty="0"/>
              <a:t>Keystone Exams</a:t>
            </a:r>
          </a:p>
          <a:p>
            <a:pPr marL="742950" lvl="1" indent="-285750"/>
            <a:r>
              <a:rPr lang="en-US" sz="2800" dirty="0"/>
              <a:t>One certificate covers all content areas: Algebra I, Biology, Literature</a:t>
            </a:r>
          </a:p>
          <a:p>
            <a:pPr marL="742950" lvl="1" indent="-285750"/>
            <a:r>
              <a:rPr lang="en-US" sz="2800" dirty="0"/>
              <a:t>Each administration (winter, spring, summer) requires signed certificates. </a:t>
            </a:r>
          </a:p>
          <a:p>
            <a:pPr marL="285750" indent="-285750"/>
            <a:r>
              <a:rPr lang="en-US" sz="3200" dirty="0"/>
              <a:t>TAs/Proctors of PSSA and Keystone Exams sign one for PSSA and one for Keystone Exams. </a:t>
            </a:r>
          </a:p>
          <a:p>
            <a:pPr marL="285750" indent="-285750"/>
            <a:r>
              <a:rPr lang="en-US" sz="3200" dirty="0"/>
              <a:t>Certificates are located in the Appendix of the DFA, may be removed from the DFA, signed and returned to SAC.</a:t>
            </a:r>
          </a:p>
          <a:p>
            <a:pPr marL="285750" indent="-285750"/>
            <a:endParaRPr lang="en-US" sz="3600" dirty="0"/>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34D084FD-8E0A-1B05-5021-0D5967E0A851}"/>
              </a:ext>
            </a:extLst>
          </p:cNvPr>
          <p:cNvSpPr>
            <a:spLocks noGrp="1"/>
          </p:cNvSpPr>
          <p:nvPr>
            <p:ph type="sldNum" sz="quarter" idx="12"/>
          </p:nvPr>
        </p:nvSpPr>
        <p:spPr/>
        <p:txBody>
          <a:bodyPr/>
          <a:lstStyle/>
          <a:p>
            <a:fld id="{B24F5015-3417-4B27-A586-E4CCF4D77832}" type="slidenum">
              <a:rPr lang="en-US" smtClean="0"/>
              <a:t>40</a:t>
            </a:fld>
            <a:endParaRPr lang="en-US"/>
          </a:p>
        </p:txBody>
      </p:sp>
    </p:spTree>
    <p:extLst>
      <p:ext uri="{BB962C8B-B14F-4D97-AF65-F5344CB8AC3E}">
        <p14:creationId xmlns:p14="http://schemas.microsoft.com/office/powerpoint/2010/main" val="39929776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Test Security Certifications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SAC will report anyone who refuses to sign the Test Security Certificate to the Chief School Administrator, and also to PDE via email: </a:t>
            </a:r>
          </a:p>
          <a:p>
            <a:pPr marL="0" indent="0">
              <a:buNone/>
            </a:pPr>
            <a:r>
              <a:rPr lang="en-US" sz="3600" dirty="0">
                <a:hlinkClick r:id="rId3"/>
              </a:rPr>
              <a:t>ra-edirregularities@pa.gov</a:t>
            </a:r>
            <a:r>
              <a:rPr lang="en-US" sz="3600" dirty="0"/>
              <a:t>.</a:t>
            </a:r>
          </a:p>
          <a:p>
            <a:pPr marL="0" indent="0">
              <a:buNone/>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41</a:t>
            </a:fld>
            <a:endParaRPr lang="en-US"/>
          </a:p>
        </p:txBody>
      </p:sp>
    </p:spTree>
    <p:extLst>
      <p:ext uri="{BB962C8B-B14F-4D97-AF65-F5344CB8AC3E}">
        <p14:creationId xmlns:p14="http://schemas.microsoft.com/office/powerpoint/2010/main" val="29387334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42</a:t>
            </a:fld>
            <a:endParaRPr lang="en-US"/>
          </a:p>
        </p:txBody>
      </p:sp>
    </p:spTree>
    <p:extLst>
      <p:ext uri="{BB962C8B-B14F-4D97-AF65-F5344CB8AC3E}">
        <p14:creationId xmlns:p14="http://schemas.microsoft.com/office/powerpoint/2010/main" val="5758768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 Requirements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600" dirty="0"/>
              <a:t>TAs, proctors, TSS, PCAs, and student teachers employed by the LEA must complete the TA modules annually and p</a:t>
            </a:r>
            <a:r>
              <a:rPr lang="en-US" sz="3600" dirty="0">
                <a:latin typeface="Arial" panose="020B0604020202020204" pitchFamily="34" charset="0"/>
                <a:cs typeface="Arial" panose="020B0604020202020204" pitchFamily="34" charset="0"/>
              </a:rPr>
              <a:t>rovide an electronic or  paper copy of PSTAT certificate to SAC.</a:t>
            </a:r>
            <a:endParaRPr lang="en-US" sz="3600" dirty="0"/>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Student teachers observing testing rooms also complete the PSTAT. </a:t>
            </a:r>
          </a:p>
          <a:p>
            <a:pPr marL="285750" indent="-285750">
              <a:buFont typeface="Arial" panose="020B0604020202020204" pitchFamily="34" charset="0"/>
              <a:buChar char="•"/>
            </a:pPr>
            <a:r>
              <a:rPr lang="en-US" sz="3600" dirty="0">
                <a:hlinkClick r:id="rId2"/>
              </a:rPr>
              <a:t>www.pstattraining.net</a:t>
            </a:r>
            <a:r>
              <a:rPr lang="en-US" sz="3200" dirty="0"/>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43</a:t>
            </a:fld>
            <a:endParaRPr lang="en-US"/>
          </a:p>
        </p:txBody>
      </p:sp>
    </p:spTree>
    <p:extLst>
      <p:ext uri="{BB962C8B-B14F-4D97-AF65-F5344CB8AC3E}">
        <p14:creationId xmlns:p14="http://schemas.microsoft.com/office/powerpoint/2010/main" val="21130142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Administration Preparation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44</a:t>
            </a:fld>
            <a:endParaRPr lang="en-US"/>
          </a:p>
        </p:txBody>
      </p:sp>
    </p:spTree>
    <p:extLst>
      <p:ext uri="{BB962C8B-B14F-4D97-AF65-F5344CB8AC3E}">
        <p14:creationId xmlns:p14="http://schemas.microsoft.com/office/powerpoint/2010/main" val="3122124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Administration Preparation for TAs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Prior to test administration, TAs/Proctors must: </a:t>
            </a:r>
          </a:p>
          <a:p>
            <a:pPr marL="742950" lvl="1" indent="-285750"/>
            <a:r>
              <a:rPr lang="en-US" sz="2800" dirty="0">
                <a:latin typeface="Arial" panose="020B0604020202020204" pitchFamily="34" charset="0"/>
                <a:cs typeface="Arial" panose="020B0604020202020204" pitchFamily="34" charset="0"/>
              </a:rPr>
              <a:t>Attend in person training by SAC.</a:t>
            </a:r>
          </a:p>
          <a:p>
            <a:pPr marL="742950" lvl="1" indent="-285750"/>
            <a:r>
              <a:rPr lang="en-US" sz="2800" dirty="0">
                <a:latin typeface="Arial" panose="020B0604020202020204" pitchFamily="34" charset="0"/>
                <a:cs typeface="Arial" panose="020B0604020202020204" pitchFamily="34" charset="0"/>
              </a:rPr>
              <a:t>Read the DFA(s) for online administration. </a:t>
            </a:r>
          </a:p>
          <a:p>
            <a:pPr marL="742950" lvl="1" indent="-285750"/>
            <a:r>
              <a:rPr lang="en-US" sz="2800" dirty="0">
                <a:latin typeface="Arial" panose="020B0604020202020204" pitchFamily="34" charset="0"/>
                <a:cs typeface="Arial" panose="020B0604020202020204" pitchFamily="34" charset="0"/>
              </a:rPr>
              <a:t>Read Handbook for Secure Test Administration.</a:t>
            </a:r>
          </a:p>
          <a:p>
            <a:pPr marL="742950" lvl="1" indent="-285750"/>
            <a:r>
              <a:rPr lang="en-US" sz="2800" dirty="0"/>
              <a:t>Complete PSTAT for Test Administrators and Proctors.</a:t>
            </a:r>
          </a:p>
          <a:p>
            <a:pPr marL="742950" lvl="1" indent="-285750"/>
            <a:r>
              <a:rPr lang="en-US" sz="2800" dirty="0">
                <a:latin typeface="Arial" panose="020B0604020202020204" pitchFamily="34" charset="0"/>
                <a:cs typeface="Arial" panose="020B0604020202020204" pitchFamily="34" charset="0"/>
              </a:rPr>
              <a:t>Provide copy of PSTAT certificate (electronic or paper</a:t>
            </a:r>
            <a:r>
              <a:rPr lang="en-US" sz="2800" dirty="0"/>
              <a:t>) to SAC.</a:t>
            </a:r>
          </a:p>
          <a:p>
            <a:pPr marL="742950" lvl="1" indent="-285750"/>
            <a:r>
              <a:rPr lang="en-US" sz="2800" dirty="0">
                <a:latin typeface="Arial" panose="020B0604020202020204" pitchFamily="34" charset="0"/>
                <a:cs typeface="Arial" panose="020B0604020202020204" pitchFamily="34" charset="0"/>
              </a:rPr>
              <a:t>Receive a list of students with accommodations and become familiar with the accommodations for students in their testing rooms.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45</a:t>
            </a:fld>
            <a:endParaRPr lang="en-US"/>
          </a:p>
        </p:txBody>
      </p:sp>
    </p:spTree>
    <p:extLst>
      <p:ext uri="{BB962C8B-B14F-4D97-AF65-F5344CB8AC3E}">
        <p14:creationId xmlns:p14="http://schemas.microsoft.com/office/powerpoint/2010/main" val="42100520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Online Administration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46</a:t>
            </a:fld>
            <a:endParaRPr lang="en-US"/>
          </a:p>
        </p:txBody>
      </p:sp>
    </p:spTree>
    <p:extLst>
      <p:ext uri="{BB962C8B-B14F-4D97-AF65-F5344CB8AC3E}">
        <p14:creationId xmlns:p14="http://schemas.microsoft.com/office/powerpoint/2010/main" val="28694647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Online Administration Preparation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Prior to testing, TAs should familiarize students with: </a:t>
            </a:r>
          </a:p>
          <a:p>
            <a:pPr marL="742950" lvl="1" indent="-285750"/>
            <a:r>
              <a:rPr lang="en-US" sz="3600" dirty="0"/>
              <a:t>PA Online Tutorials</a:t>
            </a:r>
          </a:p>
          <a:p>
            <a:pPr marL="742950" lvl="1" indent="-285750"/>
            <a:r>
              <a:rPr lang="en-US" sz="3600" dirty="0"/>
              <a:t>PA Online Tools Training </a:t>
            </a:r>
          </a:p>
          <a:p>
            <a:pPr marL="742950" lvl="1" indent="-285750"/>
            <a:r>
              <a:rPr lang="en-US" sz="3600" u="sng" dirty="0">
                <a:hlinkClick r:id="rId3"/>
              </a:rPr>
              <a:t>https://portal.te.drcedirect.com/PA</a:t>
            </a:r>
            <a:r>
              <a:rPr lang="en-US" sz="3600" dirty="0"/>
              <a:t> </a:t>
            </a:r>
          </a:p>
          <a:p>
            <a:pPr marL="742950" lvl="1" indent="-285750"/>
            <a:r>
              <a:rPr lang="en-US" sz="3600" dirty="0"/>
              <a:t>Online Tools Training questions can be used as formative assessment tools.</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47</a:t>
            </a:fld>
            <a:endParaRPr lang="en-US"/>
          </a:p>
        </p:txBody>
      </p:sp>
    </p:spTree>
    <p:extLst>
      <p:ext uri="{BB962C8B-B14F-4D97-AF65-F5344CB8AC3E}">
        <p14:creationId xmlns:p14="http://schemas.microsoft.com/office/powerpoint/2010/main" val="18679633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Assessment Information to Display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On testing days, TAs should prominently display the required information from the Display Exam Information section on page 11 of the DFA.</a:t>
            </a:r>
          </a:p>
          <a:p>
            <a:pPr marL="285750" indent="-285750"/>
            <a:r>
              <a:rPr lang="en-US" sz="3600" dirty="0"/>
              <a:t>TAs should also display the statement about checking their work to students.</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48</a:t>
            </a:fld>
            <a:endParaRPr lang="en-US"/>
          </a:p>
        </p:txBody>
      </p:sp>
    </p:spTree>
    <p:extLst>
      <p:ext uri="{BB962C8B-B14F-4D97-AF65-F5344CB8AC3E}">
        <p14:creationId xmlns:p14="http://schemas.microsoft.com/office/powerpoint/2010/main" val="40985680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Directions for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49</a:t>
            </a:fld>
            <a:endParaRPr lang="en-US"/>
          </a:p>
        </p:txBody>
      </p:sp>
    </p:spTree>
    <p:extLst>
      <p:ext uri="{BB962C8B-B14F-4D97-AF65-F5344CB8AC3E}">
        <p14:creationId xmlns:p14="http://schemas.microsoft.com/office/powerpoint/2010/main" val="502308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Who Needs This Training?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Test Administrators</a:t>
            </a:r>
          </a:p>
          <a:p>
            <a:pPr marL="285750" indent="-285750">
              <a:buFont typeface="Arial" panose="020B0604020202020204" pitchFamily="34" charset="0"/>
              <a:buChar char="•"/>
            </a:pPr>
            <a:r>
              <a:rPr lang="en-US" dirty="0"/>
              <a:t>Proctors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Student teachers </a:t>
            </a:r>
            <a:r>
              <a:rPr lang="en-US" dirty="0"/>
              <a:t>e</a:t>
            </a:r>
            <a:r>
              <a:rPr lang="en-US" dirty="0">
                <a:latin typeface="Arial" panose="020B0604020202020204" pitchFamily="34" charset="0"/>
                <a:cs typeface="Arial" panose="020B0604020202020204" pitchFamily="34" charset="0"/>
              </a:rPr>
              <a:t>mployed by the LEA serving as TAs or Proctors</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Student teachers </a:t>
            </a:r>
            <a:r>
              <a:rPr lang="en-US" dirty="0"/>
              <a:t>n</a:t>
            </a:r>
            <a:r>
              <a:rPr lang="en-US" dirty="0">
                <a:latin typeface="Arial" panose="020B0604020202020204" pitchFamily="34" charset="0"/>
                <a:cs typeface="Arial" panose="020B0604020202020204" pitchFamily="34" charset="0"/>
              </a:rPr>
              <a:t>ot </a:t>
            </a:r>
            <a:r>
              <a:rPr lang="en-US" dirty="0"/>
              <a:t>e</a:t>
            </a:r>
            <a:r>
              <a:rPr lang="en-US" dirty="0">
                <a:latin typeface="Arial" panose="020B0604020202020204" pitchFamily="34" charset="0"/>
                <a:cs typeface="Arial" panose="020B0604020202020204" pitchFamily="34" charset="0"/>
              </a:rPr>
              <a:t>mployed by the LEA who will observe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Therapeutic Support Staff (TSS) who will observe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Personal Care Attendants (PCAs) who will observe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Administrative, custodial staff, and any other employees with access to secure materials, including keys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a:t>
            </a:fld>
            <a:endParaRPr lang="en-US"/>
          </a:p>
        </p:txBody>
      </p:sp>
    </p:spTree>
    <p:extLst>
      <p:ext uri="{BB962C8B-B14F-4D97-AF65-F5344CB8AC3E}">
        <p14:creationId xmlns:p14="http://schemas.microsoft.com/office/powerpoint/2010/main" val="25447603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DFAs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Consult DFAs for specific directions which are read to students </a:t>
            </a:r>
          </a:p>
          <a:p>
            <a:pPr marL="285750" indent="-285750">
              <a:buFont typeface="Arial" panose="020B0604020202020204" pitchFamily="34" charset="0"/>
              <a:buChar char="•"/>
            </a:pPr>
            <a:r>
              <a:rPr lang="en-US" sz="3600" dirty="0"/>
              <a:t>Keystone Exams</a:t>
            </a:r>
          </a:p>
          <a:p>
            <a:pPr marL="742950" lvl="1" indent="-285750"/>
            <a:r>
              <a:rPr lang="en-US" sz="3200" dirty="0"/>
              <a:t>Single </a:t>
            </a:r>
            <a:r>
              <a:rPr lang="en-US" sz="3200" dirty="0">
                <a:latin typeface="Arial" panose="020B0604020202020204" pitchFamily="34" charset="0"/>
                <a:cs typeface="Arial" panose="020B0604020202020204" pitchFamily="34" charset="0"/>
              </a:rPr>
              <a:t>online </a:t>
            </a:r>
            <a:r>
              <a:rPr lang="en-US" sz="3200" dirty="0"/>
              <a:t>DFA for all three content areas</a:t>
            </a:r>
          </a:p>
          <a:p>
            <a:pPr marL="742950" lvl="1" indent="-285750"/>
            <a:r>
              <a:rPr lang="en-US" sz="3200" dirty="0"/>
              <a:t>Spanish DFAs for Algebra I and Biology</a:t>
            </a:r>
          </a:p>
          <a:p>
            <a:pPr marL="742950" lvl="1" indent="-28575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50</a:t>
            </a:fld>
            <a:endParaRPr lang="en-US" dirty="0"/>
          </a:p>
        </p:txBody>
      </p:sp>
    </p:spTree>
    <p:extLst>
      <p:ext uri="{BB962C8B-B14F-4D97-AF65-F5344CB8AC3E}">
        <p14:creationId xmlns:p14="http://schemas.microsoft.com/office/powerpoint/2010/main" val="4794286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Testing Environment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51</a:t>
            </a:fld>
            <a:endParaRPr lang="en-US"/>
          </a:p>
        </p:txBody>
      </p:sp>
    </p:spTree>
    <p:extLst>
      <p:ext uri="{BB962C8B-B14F-4D97-AF65-F5344CB8AC3E}">
        <p14:creationId xmlns:p14="http://schemas.microsoft.com/office/powerpoint/2010/main" val="9997692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538D1-F1CC-F640-9E84-63ABCA22B0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AF146A-53F4-1FBA-C3CB-8D58606E13B0}"/>
              </a:ext>
            </a:extLst>
          </p:cNvPr>
          <p:cNvSpPr>
            <a:spLocks noGrp="1"/>
          </p:cNvSpPr>
          <p:nvPr>
            <p:ph type="title"/>
          </p:nvPr>
        </p:nvSpPr>
        <p:spPr/>
        <p:txBody>
          <a:bodyPr>
            <a:normAutofit/>
          </a:bodyPr>
          <a:lstStyle/>
          <a:p>
            <a:r>
              <a:rPr lang="en-US" dirty="0"/>
              <a:t>Setting the Testing Environment</a:t>
            </a:r>
          </a:p>
        </p:txBody>
      </p:sp>
      <p:sp>
        <p:nvSpPr>
          <p:cNvPr id="3" name="Content Placeholder 2">
            <a:extLst>
              <a:ext uri="{FF2B5EF4-FFF2-40B4-BE49-F238E27FC236}">
                <a16:creationId xmlns:a16="http://schemas.microsoft.com/office/drawing/2014/main" id="{F8A3D6D9-D4D1-C249-5EF4-700336A21783}"/>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TAs should ensure a quiet testing environment free of distractions and noise.</a:t>
            </a:r>
          </a:p>
          <a:p>
            <a:pPr marL="285750" indent="-285750">
              <a:buFont typeface="Arial" panose="020B0604020202020204" pitchFamily="34" charset="0"/>
              <a:buChar char="•"/>
            </a:pPr>
            <a:r>
              <a:rPr lang="en-US" sz="3200" dirty="0"/>
              <a:t>Provide a positive approach to the assessments.</a:t>
            </a:r>
          </a:p>
        </p:txBody>
      </p:sp>
      <p:sp>
        <p:nvSpPr>
          <p:cNvPr id="5" name="Slide Number Placeholder 4">
            <a:extLst>
              <a:ext uri="{FF2B5EF4-FFF2-40B4-BE49-F238E27FC236}">
                <a16:creationId xmlns:a16="http://schemas.microsoft.com/office/drawing/2014/main" id="{5531C642-B603-AFFE-690C-B7DA204BA03B}"/>
              </a:ext>
            </a:extLst>
          </p:cNvPr>
          <p:cNvSpPr>
            <a:spLocks noGrp="1"/>
          </p:cNvSpPr>
          <p:nvPr>
            <p:ph type="sldNum" sz="quarter" idx="12"/>
          </p:nvPr>
        </p:nvSpPr>
        <p:spPr/>
        <p:txBody>
          <a:bodyPr/>
          <a:lstStyle/>
          <a:p>
            <a:fld id="{B24F5015-3417-4B27-A586-E4CCF4D77832}" type="slidenum">
              <a:rPr lang="en-US" smtClean="0"/>
              <a:t>52</a:t>
            </a:fld>
            <a:endParaRPr lang="en-US"/>
          </a:p>
        </p:txBody>
      </p:sp>
    </p:spTree>
    <p:extLst>
      <p:ext uri="{BB962C8B-B14F-4D97-AF65-F5344CB8AC3E}">
        <p14:creationId xmlns:p14="http://schemas.microsoft.com/office/powerpoint/2010/main" val="19331830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Classroom and Hallway Displays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53</a:t>
            </a:fld>
            <a:endParaRPr lang="en-US"/>
          </a:p>
        </p:txBody>
      </p:sp>
    </p:spTree>
    <p:extLst>
      <p:ext uri="{BB962C8B-B14F-4D97-AF65-F5344CB8AC3E}">
        <p14:creationId xmlns:p14="http://schemas.microsoft.com/office/powerpoint/2010/main" val="19416566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Content to Display </a:t>
            </a:r>
            <a:r>
              <a:rPr lang="en-US"/>
              <a:t>and Cover</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Remove or cover all content related materials in testing rooms and hallways.</a:t>
            </a:r>
          </a:p>
          <a:p>
            <a:r>
              <a:rPr lang="en-US" sz="3200" dirty="0"/>
              <a:t>Classroom libraries do not need to be covered. </a:t>
            </a:r>
          </a:p>
          <a:p>
            <a:r>
              <a:rPr lang="en-US" sz="3200" dirty="0"/>
              <a:t>Students may read non-content related material once finished.</a:t>
            </a:r>
            <a:r>
              <a:rPr lang="en-US" sz="3200" dirty="0">
                <a:latin typeface="Arial" panose="020B0604020202020204" pitchFamily="34" charset="0"/>
                <a:cs typeface="Arial" panose="020B0604020202020204" pitchFamily="34" charset="0"/>
              </a:rPr>
              <a:t>  </a:t>
            </a:r>
          </a:p>
          <a:p>
            <a:pPr marL="285750" indent="-285750"/>
            <a:r>
              <a:rPr lang="en-US" sz="3200" dirty="0"/>
              <a:t>General Description of Scoring Guidelines for all content areas may be displayed and/or distributed.</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Mathematics formula sheets </a:t>
            </a:r>
            <a:r>
              <a:rPr lang="en-US" sz="3200" dirty="0"/>
              <a:t>found on the PDE website </a:t>
            </a:r>
            <a:r>
              <a:rPr lang="en-US" sz="3200" dirty="0">
                <a:latin typeface="Arial" panose="020B0604020202020204" pitchFamily="34" charset="0"/>
                <a:cs typeface="Arial" panose="020B0604020202020204" pitchFamily="34" charset="0"/>
              </a:rPr>
              <a:t>may be displayed and distributed.</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54</a:t>
            </a:fld>
            <a:endParaRPr lang="en-US"/>
          </a:p>
        </p:txBody>
      </p:sp>
    </p:spTree>
    <p:extLst>
      <p:ext uri="{BB962C8B-B14F-4D97-AF65-F5344CB8AC3E}">
        <p14:creationId xmlns:p14="http://schemas.microsoft.com/office/powerpoint/2010/main" val="36101611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Student Participation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55</a:t>
            </a:fld>
            <a:endParaRPr lang="en-US"/>
          </a:p>
        </p:txBody>
      </p:sp>
    </p:spTree>
    <p:extLst>
      <p:ext uri="{BB962C8B-B14F-4D97-AF65-F5344CB8AC3E}">
        <p14:creationId xmlns:p14="http://schemas.microsoft.com/office/powerpoint/2010/main" val="257307212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Student Participation: </a:t>
            </a:r>
            <a:br>
              <a:rPr lang="en-US" dirty="0"/>
            </a:br>
            <a:r>
              <a:rPr lang="en-US" dirty="0"/>
              <a:t>Code of Conduct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10000"/>
          </a:bodyPr>
          <a:lstStyle/>
          <a:p>
            <a:pPr marL="285750" indent="-285750"/>
            <a:r>
              <a:rPr lang="en-US" sz="3600" dirty="0"/>
              <a:t>TAs or Proctors should review the Code of Conduct with all students prior to test administration. </a:t>
            </a:r>
          </a:p>
          <a:p>
            <a:pPr marL="285750" indent="-285750">
              <a:buFont typeface="Arial" panose="020B0604020202020204" pitchFamily="34" charset="0"/>
              <a:buChar char="•"/>
            </a:pPr>
            <a:r>
              <a:rPr lang="en-US" sz="3600" dirty="0"/>
              <a:t>S</a:t>
            </a:r>
            <a:r>
              <a:rPr lang="en-US" sz="3600" dirty="0">
                <a:latin typeface="Arial" panose="020B0604020202020204" pitchFamily="34" charset="0"/>
                <a:cs typeface="Arial" panose="020B0604020202020204" pitchFamily="34" charset="0"/>
              </a:rPr>
              <a:t>tudents will acknowledge the Code of Conduct  at the beginning of each module of Keystone Exams or section of PSSA assessments. </a:t>
            </a:r>
          </a:p>
          <a:p>
            <a:pPr marL="285750" indent="-285750">
              <a:buFont typeface="Arial" panose="020B0604020202020204" pitchFamily="34" charset="0"/>
              <a:buChar char="•"/>
            </a:pPr>
            <a:r>
              <a:rPr lang="en-US" sz="3600" dirty="0"/>
              <a:t>Students do not log out after completing the Code of Conduct.</a:t>
            </a:r>
            <a:r>
              <a:rPr lang="en-US" sz="32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3600" dirty="0"/>
              <a:t>Copy provided in DFAs.</a:t>
            </a:r>
          </a:p>
          <a:p>
            <a:pPr marL="0" indent="0">
              <a:buNone/>
            </a:pPr>
            <a:r>
              <a:rPr lang="en-US" sz="3600" dirty="0"/>
              <a:t> </a:t>
            </a:r>
            <a:endParaRPr lang="en-US" sz="28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56</a:t>
            </a:fld>
            <a:endParaRPr lang="en-US"/>
          </a:p>
        </p:txBody>
      </p:sp>
    </p:spTree>
    <p:extLst>
      <p:ext uri="{BB962C8B-B14F-4D97-AF65-F5344CB8AC3E}">
        <p14:creationId xmlns:p14="http://schemas.microsoft.com/office/powerpoint/2010/main" val="8506125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General Student Participation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All students enrolled in Keystone Exam trigger courses participate for federal accountability by spring of grade 11.</a:t>
            </a:r>
          </a:p>
          <a:p>
            <a:pPr marL="285750" indent="-285750">
              <a:buFont typeface="Arial" panose="020B0604020202020204" pitchFamily="34" charset="0"/>
              <a:buChar char="•"/>
            </a:pPr>
            <a:r>
              <a:rPr lang="en-US" sz="3600" dirty="0"/>
              <a:t>Very limited religious opt out.</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PASA used for </a:t>
            </a:r>
            <a:r>
              <a:rPr lang="en-US" sz="3600" dirty="0"/>
              <a:t>maximum 1% of enrollment.</a:t>
            </a:r>
            <a:endParaRPr lang="en-US" sz="36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57</a:t>
            </a:fld>
            <a:endParaRPr lang="en-US"/>
          </a:p>
        </p:txBody>
      </p:sp>
    </p:spTree>
    <p:extLst>
      <p:ext uri="{BB962C8B-B14F-4D97-AF65-F5344CB8AC3E}">
        <p14:creationId xmlns:p14="http://schemas.microsoft.com/office/powerpoint/2010/main" val="14748880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Student Participation: </a:t>
            </a:r>
            <a:br>
              <a:rPr lang="en-US" dirty="0"/>
            </a:br>
            <a:r>
              <a:rPr lang="en-US" dirty="0"/>
              <a:t>Special Cases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See the SAC or HAC for detailed information regarding: </a:t>
            </a:r>
          </a:p>
          <a:p>
            <a:pPr marL="742950" lvl="1" indent="-285750"/>
            <a:r>
              <a:rPr lang="en-US" sz="3200" dirty="0">
                <a:latin typeface="Arial" panose="020B0604020202020204" pitchFamily="34" charset="0"/>
                <a:cs typeface="Arial" panose="020B0604020202020204" pitchFamily="34" charset="0"/>
              </a:rPr>
              <a:t>PASA</a:t>
            </a:r>
          </a:p>
          <a:p>
            <a:pPr marL="742950" lvl="1" indent="-285750"/>
            <a:r>
              <a:rPr lang="en-US" sz="3200" dirty="0">
                <a:latin typeface="Arial" panose="020B0604020202020204" pitchFamily="34" charset="0"/>
                <a:cs typeface="Arial" panose="020B0604020202020204" pitchFamily="34" charset="0"/>
              </a:rPr>
              <a:t>Court/Agency placed student </a:t>
            </a:r>
            <a:r>
              <a:rPr lang="en-US" sz="3200" dirty="0"/>
              <a:t>p</a:t>
            </a:r>
            <a:r>
              <a:rPr lang="en-US" sz="3200" dirty="0">
                <a:latin typeface="Arial" panose="020B0604020202020204" pitchFamily="34" charset="0"/>
                <a:cs typeface="Arial" panose="020B0604020202020204" pitchFamily="34" charset="0"/>
              </a:rPr>
              <a:t>articipation</a:t>
            </a:r>
          </a:p>
          <a:p>
            <a:pPr marL="742950" lvl="1" indent="-285750"/>
            <a:r>
              <a:rPr lang="en-US" sz="3200" dirty="0"/>
              <a:t>Student withdrawal/enrollment during testing window</a:t>
            </a:r>
          </a:p>
          <a:p>
            <a:pPr marL="742950" lvl="1" indent="-285750"/>
            <a:r>
              <a:rPr lang="en-US" sz="3200" dirty="0">
                <a:latin typeface="Arial" panose="020B0604020202020204" pitchFamily="34" charset="0"/>
                <a:cs typeface="Arial" panose="020B0604020202020204" pitchFamily="34" charset="0"/>
              </a:rPr>
              <a:t>Suspended and expelled students </a:t>
            </a:r>
          </a:p>
          <a:p>
            <a:pPr marL="742950" lvl="1" indent="-285750"/>
            <a:r>
              <a:rPr lang="en-US" sz="3200" dirty="0"/>
              <a:t>Home education students</a:t>
            </a:r>
          </a:p>
          <a:p>
            <a:pPr marL="742950" lvl="1" indent="-285750"/>
            <a:r>
              <a:rPr lang="en-US" sz="3200" dirty="0">
                <a:latin typeface="Arial" panose="020B0604020202020204" pitchFamily="34" charset="0"/>
                <a:cs typeface="Arial" panose="020B0604020202020204" pitchFamily="34" charset="0"/>
              </a:rPr>
              <a:t>First year English Learner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58</a:t>
            </a:fld>
            <a:endParaRPr lang="en-US"/>
          </a:p>
        </p:txBody>
      </p:sp>
    </p:spTree>
    <p:extLst>
      <p:ext uri="{BB962C8B-B14F-4D97-AF65-F5344CB8AC3E}">
        <p14:creationId xmlns:p14="http://schemas.microsoft.com/office/powerpoint/2010/main" val="14822951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59</a:t>
            </a:fld>
            <a:endParaRPr lang="en-US"/>
          </a:p>
        </p:txBody>
      </p:sp>
    </p:spTree>
    <p:extLst>
      <p:ext uri="{BB962C8B-B14F-4D97-AF65-F5344CB8AC3E}">
        <p14:creationId xmlns:p14="http://schemas.microsoft.com/office/powerpoint/2010/main" val="3398694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a:t>
            </a:fld>
            <a:endParaRPr lang="en-US"/>
          </a:p>
        </p:txBody>
      </p:sp>
    </p:spTree>
    <p:extLst>
      <p:ext uri="{BB962C8B-B14F-4D97-AF65-F5344CB8AC3E}">
        <p14:creationId xmlns:p14="http://schemas.microsoft.com/office/powerpoint/2010/main" val="42105642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200" dirty="0"/>
              <a:t>SAC should provide TAs with a list of students receiving accommodations </a:t>
            </a:r>
            <a:r>
              <a:rPr lang="en-US" sz="3200" dirty="0">
                <a:latin typeface="Arial" panose="020B0604020202020204" pitchFamily="34" charset="0"/>
                <a:cs typeface="Arial" panose="020B0604020202020204" pitchFamily="34" charset="0"/>
              </a:rPr>
              <a:t>at least a week in advance. </a:t>
            </a:r>
          </a:p>
          <a:p>
            <a:pPr marL="285750" indent="-285750">
              <a:buFont typeface="Arial" panose="020B0604020202020204" pitchFamily="34" charset="0"/>
              <a:buChar char="•"/>
            </a:pPr>
            <a:r>
              <a:rPr lang="en-US" sz="3200" dirty="0"/>
              <a:t>TAs should ensure proper accommodations are noted  on the roster and test ticket.</a:t>
            </a:r>
          </a:p>
          <a:p>
            <a:pPr marL="285750" indent="-285750">
              <a:buFont typeface="Arial" panose="020B0604020202020204" pitchFamily="34" charset="0"/>
              <a:buChar char="•"/>
            </a:pPr>
            <a:r>
              <a:rPr lang="en-US" sz="3200" dirty="0"/>
              <a:t>If embedded accommodations do not appear on the roster and test ticket, the SAC will have to add the accommodations and re-print the test ticket </a:t>
            </a:r>
            <a:r>
              <a:rPr lang="en-US" sz="3200" b="1" dirty="0"/>
              <a:t>before</a:t>
            </a:r>
            <a:r>
              <a:rPr lang="en-US" sz="3200" dirty="0"/>
              <a:t> the student begins the assessment. </a:t>
            </a:r>
          </a:p>
          <a:p>
            <a:pPr marL="285750" indent="-285750">
              <a:buFont typeface="Arial" panose="020B0604020202020204" pitchFamily="34" charset="0"/>
              <a:buChar char="•"/>
            </a:pPr>
            <a:r>
              <a:rPr lang="en-US" sz="3200" dirty="0"/>
              <a:t>TAs should ensure students receive the proper 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60</a:t>
            </a:fld>
            <a:endParaRPr lang="en-US"/>
          </a:p>
        </p:txBody>
      </p:sp>
    </p:spTree>
    <p:extLst>
      <p:ext uri="{BB962C8B-B14F-4D97-AF65-F5344CB8AC3E}">
        <p14:creationId xmlns:p14="http://schemas.microsoft.com/office/powerpoint/2010/main" val="20654487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200" dirty="0">
                <a:effectLst/>
              </a:rPr>
              <a:t>Any TAs providing read aloud or scribing accommodations to students should read the Read Aloud and Scribing Guidelines for Operational Assessments before administration. </a:t>
            </a:r>
          </a:p>
          <a:p>
            <a:pPr marL="285750" indent="-285750">
              <a:buFont typeface="Arial" panose="020B0604020202020204" pitchFamily="34" charset="0"/>
              <a:buChar char="•"/>
            </a:pPr>
            <a:r>
              <a:rPr lang="en-US" sz="3200" dirty="0">
                <a:effectLst/>
              </a:rPr>
              <a:t>Any approved devices used for accommodations must be in lockdown mode prior to the beginning of test administration.</a:t>
            </a:r>
          </a:p>
          <a:p>
            <a:pPr marL="285750" indent="-285750">
              <a:buFont typeface="Arial" panose="020B0604020202020204" pitchFamily="34" charset="0"/>
              <a:buChar char="•"/>
            </a:pPr>
            <a:r>
              <a:rPr lang="en-US" sz="3200" dirty="0"/>
              <a:t>Consult the </a:t>
            </a:r>
            <a:r>
              <a:rPr lang="en-US" sz="3200" dirty="0">
                <a:solidFill>
                  <a:srgbClr val="0070C0"/>
                </a:solidFill>
                <a:effectLst/>
                <a:hlinkClick r:id="rId3">
                  <a:extLst>
                    <a:ext uri="{A12FA001-AC4F-418D-AE19-62706E023703}">
                      <ahyp:hlinkClr xmlns:ahyp="http://schemas.microsoft.com/office/drawing/2018/hyperlinkcolor" val="tx"/>
                    </a:ext>
                  </a:extLst>
                </a:hlinkClick>
              </a:rPr>
              <a:t>Accommodations Webpage</a:t>
            </a:r>
            <a:r>
              <a:rPr lang="en-US" sz="3200" dirty="0">
                <a:solidFill>
                  <a:srgbClr val="0070C0"/>
                </a:solidFill>
                <a:effectLst/>
              </a:rPr>
              <a:t> </a:t>
            </a:r>
            <a:r>
              <a:rPr lang="en-US" sz="3200" dirty="0">
                <a:effectLst/>
              </a:rPr>
              <a:t>for additional information.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61</a:t>
            </a:fld>
            <a:endParaRPr lang="en-US"/>
          </a:p>
        </p:txBody>
      </p:sp>
    </p:spTree>
    <p:extLst>
      <p:ext uri="{BB962C8B-B14F-4D97-AF65-F5344CB8AC3E}">
        <p14:creationId xmlns:p14="http://schemas.microsoft.com/office/powerpoint/2010/main" val="27038173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Electronic Devices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62</a:t>
            </a:fld>
            <a:endParaRPr lang="en-US"/>
          </a:p>
        </p:txBody>
      </p:sp>
    </p:spTree>
    <p:extLst>
      <p:ext uri="{BB962C8B-B14F-4D97-AF65-F5344CB8AC3E}">
        <p14:creationId xmlns:p14="http://schemas.microsoft.com/office/powerpoint/2010/main" val="41873708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Electronic Devices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Prior to test administration, TAs must collect ALL unapproved electronic devices including cell phones, smart phones, smart watches, smart glasses, cameras, etc. </a:t>
            </a:r>
          </a:p>
          <a:p>
            <a:pPr marL="285750" indent="-285750">
              <a:buFont typeface="Arial" panose="020B0604020202020204" pitchFamily="34" charset="0"/>
              <a:buChar char="•"/>
            </a:pPr>
            <a:r>
              <a:rPr lang="en-US" dirty="0"/>
              <a:t>Report students possessing or using an unapproved electronic device to SAC immediately. </a:t>
            </a:r>
          </a:p>
          <a:p>
            <a:pPr marL="285750" indent="-285750">
              <a:buFont typeface="Arial" panose="020B0604020202020204" pitchFamily="34" charset="0"/>
              <a:buChar char="•"/>
            </a:pPr>
            <a:r>
              <a:rPr lang="en-US" dirty="0"/>
              <a:t>The SAC will confiscate the device and report test security violation to the DAC. </a:t>
            </a:r>
          </a:p>
          <a:p>
            <a:pPr marL="285750" indent="-285750"/>
            <a:r>
              <a:rPr lang="en-US" dirty="0"/>
              <a:t>The DAC or SAC will report the violation to PDE via email </a:t>
            </a:r>
          </a:p>
          <a:p>
            <a:pPr marL="0" indent="0">
              <a:buNone/>
            </a:pPr>
            <a:r>
              <a:rPr lang="en-US" dirty="0">
                <a:hlinkClick r:id="rId3"/>
              </a:rPr>
              <a:t>ra-edirregularities@pa.gov</a:t>
            </a:r>
            <a:r>
              <a:rPr lang="en-US" dirty="0"/>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63</a:t>
            </a:fld>
            <a:endParaRPr lang="en-US"/>
          </a:p>
        </p:txBody>
      </p:sp>
    </p:spTree>
    <p:extLst>
      <p:ext uri="{BB962C8B-B14F-4D97-AF65-F5344CB8AC3E}">
        <p14:creationId xmlns:p14="http://schemas.microsoft.com/office/powerpoint/2010/main" val="4804731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Electronic Devices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dirty="0"/>
              <a:t>The DAC or SAC should obtain parent permission to view the device and determine if any secure material is stored on the device. </a:t>
            </a:r>
          </a:p>
          <a:p>
            <a:pPr marL="285750" indent="-285750">
              <a:buFont typeface="Arial" panose="020B0604020202020204" pitchFamily="34" charset="0"/>
              <a:buChar char="•"/>
            </a:pPr>
            <a:r>
              <a:rPr lang="en-US" dirty="0"/>
              <a:t>Students possessing or using an unapproved electronic device during testing must re-take the assessment by the end of the makeup testing window.</a:t>
            </a: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Once the DAC or SAC emails PDE, PDE will email DRC to approve re-generation of the test ticket.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SAC will then regenerate the test ticket.</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See HAC for additional guidance.</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64</a:t>
            </a:fld>
            <a:endParaRPr lang="en-US"/>
          </a:p>
        </p:txBody>
      </p:sp>
    </p:spTree>
    <p:extLst>
      <p:ext uri="{BB962C8B-B14F-4D97-AF65-F5344CB8AC3E}">
        <p14:creationId xmlns:p14="http://schemas.microsoft.com/office/powerpoint/2010/main" val="18905365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7CD8A-755E-4FF8-3560-0C87D00D3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72C1D-E620-89F5-E5C8-FA3AE42D0985}"/>
              </a:ext>
            </a:extLst>
          </p:cNvPr>
          <p:cNvSpPr>
            <a:spLocks noGrp="1"/>
          </p:cNvSpPr>
          <p:nvPr>
            <p:ph type="title"/>
          </p:nvPr>
        </p:nvSpPr>
        <p:spPr/>
        <p:txBody>
          <a:bodyPr>
            <a:normAutofit/>
          </a:bodyPr>
          <a:lstStyle/>
          <a:p>
            <a:r>
              <a:rPr lang="en-US" dirty="0"/>
              <a:t>Electronic Devices – 3 </a:t>
            </a:r>
          </a:p>
        </p:txBody>
      </p:sp>
      <p:sp>
        <p:nvSpPr>
          <p:cNvPr id="3" name="Content Placeholder 2">
            <a:extLst>
              <a:ext uri="{FF2B5EF4-FFF2-40B4-BE49-F238E27FC236}">
                <a16:creationId xmlns:a16="http://schemas.microsoft.com/office/drawing/2014/main" id="{00EC43E0-FD49-40D3-A4DA-F2BF429F318C}"/>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effectLst/>
              </a:rPr>
              <a:t>Students who use a cellphone as a medical device (e.g., glucose monitoring) may have the device on their desk or the TAs’ desk and must sit in close proximity to the TA. </a:t>
            </a:r>
          </a:p>
          <a:p>
            <a:pPr marL="285750" indent="-285750">
              <a:buFont typeface="Arial" panose="020B0604020202020204" pitchFamily="34" charset="0"/>
              <a:buChar char="•"/>
            </a:pPr>
            <a:r>
              <a:rPr lang="en-US" dirty="0">
                <a:effectLst/>
              </a:rPr>
              <a:t>TAs must carefully monitor the student to ensure the student does not access the phone. </a:t>
            </a:r>
            <a:r>
              <a:rPr lang="en-US" dirty="0"/>
              <a:t>SAC should complete and submit Unique Assurance Form prior to testing. </a:t>
            </a:r>
            <a:endParaRPr lang="en-US" dirty="0">
              <a:effectLst/>
            </a:endParaRPr>
          </a:p>
        </p:txBody>
      </p:sp>
      <p:sp>
        <p:nvSpPr>
          <p:cNvPr id="5" name="Slide Number Placeholder 4">
            <a:extLst>
              <a:ext uri="{FF2B5EF4-FFF2-40B4-BE49-F238E27FC236}">
                <a16:creationId xmlns:a16="http://schemas.microsoft.com/office/drawing/2014/main" id="{C6B09FE2-2FD9-AA98-E098-14D68C57A047}"/>
              </a:ext>
            </a:extLst>
          </p:cNvPr>
          <p:cNvSpPr>
            <a:spLocks noGrp="1"/>
          </p:cNvSpPr>
          <p:nvPr>
            <p:ph type="sldNum" sz="quarter" idx="12"/>
          </p:nvPr>
        </p:nvSpPr>
        <p:spPr/>
        <p:txBody>
          <a:bodyPr/>
          <a:lstStyle/>
          <a:p>
            <a:fld id="{B24F5015-3417-4B27-A586-E4CCF4D77832}" type="slidenum">
              <a:rPr lang="en-US" smtClean="0"/>
              <a:t>65</a:t>
            </a:fld>
            <a:endParaRPr lang="en-US"/>
          </a:p>
        </p:txBody>
      </p:sp>
    </p:spTree>
    <p:extLst>
      <p:ext uri="{BB962C8B-B14F-4D97-AF65-F5344CB8AC3E}">
        <p14:creationId xmlns:p14="http://schemas.microsoft.com/office/powerpoint/2010/main" val="374716299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Calculators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66</a:t>
            </a:fld>
            <a:endParaRPr lang="en-US"/>
          </a:p>
        </p:txBody>
      </p:sp>
    </p:spTree>
    <p:extLst>
      <p:ext uri="{BB962C8B-B14F-4D97-AF65-F5344CB8AC3E}">
        <p14:creationId xmlns:p14="http://schemas.microsoft.com/office/powerpoint/2010/main" val="385645847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PDE Calculator Policy</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a:bodyPr>
          <a:lstStyle/>
          <a:p>
            <a:r>
              <a:rPr lang="en-US" dirty="0">
                <a:solidFill>
                  <a:srgbClr val="0070C0"/>
                </a:solidFill>
                <a:hlinkClick r:id="rId2">
                  <a:extLst>
                    <a:ext uri="{A12FA001-AC4F-418D-AE19-62706E023703}">
                      <ahyp:hlinkClr xmlns:ahyp="http://schemas.microsoft.com/office/drawing/2018/hyperlinkcolor" val="tx"/>
                    </a:ext>
                  </a:extLst>
                </a:hlinkClick>
              </a:rPr>
              <a:t>PDE Calculator Policy</a:t>
            </a:r>
            <a:r>
              <a:rPr lang="en-US" dirty="0">
                <a:solidFill>
                  <a:srgbClr val="0070C0"/>
                </a:solidFill>
              </a:rPr>
              <a:t> </a:t>
            </a:r>
            <a:r>
              <a:rPr lang="en-US" dirty="0"/>
              <a:t>updated October, 2023.</a:t>
            </a:r>
          </a:p>
          <a:p>
            <a:r>
              <a:rPr lang="en-US" dirty="0"/>
              <a:t>Exam mode or Testing mode must be activated by the TA or proctor prior to each test session for devices with this capability.</a:t>
            </a:r>
          </a:p>
          <a:p>
            <a:r>
              <a:rPr lang="en-US" dirty="0"/>
              <a:t>TAs must set every device to factory settings before and after each test session.  </a:t>
            </a:r>
          </a:p>
          <a:p>
            <a:r>
              <a:rPr lang="en-US" dirty="0"/>
              <a:t>Students are not to be assigned either task.</a:t>
            </a:r>
          </a:p>
          <a:p>
            <a:endParaRPr lang="en-US" dirty="0"/>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67</a:t>
            </a:fld>
            <a:endParaRPr lang="en-US" dirty="0"/>
          </a:p>
        </p:txBody>
      </p:sp>
    </p:spTree>
    <p:extLst>
      <p:ext uri="{BB962C8B-B14F-4D97-AF65-F5344CB8AC3E}">
        <p14:creationId xmlns:p14="http://schemas.microsoft.com/office/powerpoint/2010/main" val="3385350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Calculators: Algebra I</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dirty="0"/>
              <a:t>Students have access to the Desmos calculator </a:t>
            </a:r>
            <a:r>
              <a:rPr lang="en-US" dirty="0">
                <a:solidFill>
                  <a:srgbClr val="0070C0"/>
                </a:solidFill>
                <a:hlinkClick r:id="rId3">
                  <a:extLst>
                    <a:ext uri="{A12FA001-AC4F-418D-AE19-62706E023703}">
                      <ahyp:hlinkClr xmlns:ahyp="http://schemas.microsoft.com/office/drawing/2018/hyperlinkcolor" val="tx"/>
                    </a:ext>
                  </a:extLst>
                </a:hlinkClick>
              </a:rPr>
              <a:t>PA Desmos Calculator</a:t>
            </a:r>
            <a:r>
              <a:rPr lang="en-US" dirty="0"/>
              <a:t> during the entire exam. </a:t>
            </a:r>
          </a:p>
          <a:p>
            <a:pPr marL="285750" indent="-285750">
              <a:buFont typeface="Arial" panose="020B0604020202020204" pitchFamily="34" charset="0"/>
              <a:buChar char="•"/>
            </a:pPr>
            <a:r>
              <a:rPr lang="en-US" dirty="0"/>
              <a:t>Students may use a handheld device which complies with the </a:t>
            </a:r>
            <a:r>
              <a:rPr lang="en-US" dirty="0">
                <a:solidFill>
                  <a:srgbClr val="0070C0"/>
                </a:solidFill>
                <a:hlinkClick r:id="rId4">
                  <a:extLst>
                    <a:ext uri="{A12FA001-AC4F-418D-AE19-62706E023703}">
                      <ahyp:hlinkClr xmlns:ahyp="http://schemas.microsoft.com/office/drawing/2018/hyperlinkcolor" val="tx"/>
                    </a:ext>
                  </a:extLst>
                </a:hlinkClick>
              </a:rPr>
              <a:t>PDE Calculator Policy</a:t>
            </a:r>
            <a:r>
              <a:rPr lang="en-US" dirty="0"/>
              <a:t>.  </a:t>
            </a:r>
          </a:p>
          <a:p>
            <a:pPr marL="285750" indent="-285750">
              <a:buFont typeface="Arial" panose="020B0604020202020204" pitchFamily="34" charset="0"/>
              <a:buChar char="•"/>
            </a:pPr>
            <a:r>
              <a:rPr lang="en-US" dirty="0"/>
              <a:t>Any calculator with Computer Algebra System (CAS) capabilities, including TI Inspire CAS and Casio CAS may not be used. </a:t>
            </a:r>
          </a:p>
          <a:p>
            <a:pPr marL="0" indent="0">
              <a:buNone/>
            </a:pPr>
            <a:endParaRPr lang="en-US" dirty="0"/>
          </a:p>
          <a:p>
            <a:pPr marL="742950" lvl="1" indent="-285750"/>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68</a:t>
            </a:fld>
            <a:endParaRPr lang="en-US"/>
          </a:p>
        </p:txBody>
      </p:sp>
    </p:spTree>
    <p:extLst>
      <p:ext uri="{BB962C8B-B14F-4D97-AF65-F5344CB8AC3E}">
        <p14:creationId xmlns:p14="http://schemas.microsoft.com/office/powerpoint/2010/main" val="301760877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Calculators</a:t>
            </a:r>
            <a:r>
              <a:rPr lang="en-US"/>
              <a:t>: Biology </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dirty="0"/>
              <a:t>Students have access to the Desmos calculator </a:t>
            </a:r>
            <a:r>
              <a:rPr lang="en-US" dirty="0">
                <a:solidFill>
                  <a:srgbClr val="0070C0"/>
                </a:solidFill>
                <a:hlinkClick r:id="rId3">
                  <a:extLst>
                    <a:ext uri="{A12FA001-AC4F-418D-AE19-62706E023703}">
                      <ahyp:hlinkClr xmlns:ahyp="http://schemas.microsoft.com/office/drawing/2018/hyperlinkcolor" val="tx"/>
                    </a:ext>
                  </a:extLst>
                </a:hlinkClick>
              </a:rPr>
              <a:t>PA Desmos Calculator</a:t>
            </a:r>
            <a:r>
              <a:rPr lang="en-US" dirty="0"/>
              <a:t> during the entire exam. </a:t>
            </a:r>
          </a:p>
          <a:p>
            <a:pPr marL="285750" indent="-285750">
              <a:buFont typeface="Arial" panose="020B0604020202020204" pitchFamily="34" charset="0"/>
              <a:buChar char="•"/>
            </a:pPr>
            <a:r>
              <a:rPr lang="en-US" dirty="0"/>
              <a:t>Students may use a handheld device which complies with the </a:t>
            </a:r>
            <a:r>
              <a:rPr lang="en-US" dirty="0">
                <a:solidFill>
                  <a:srgbClr val="0070C0"/>
                </a:solidFill>
                <a:hlinkClick r:id="rId4">
                  <a:extLst>
                    <a:ext uri="{A12FA001-AC4F-418D-AE19-62706E023703}">
                      <ahyp:hlinkClr xmlns:ahyp="http://schemas.microsoft.com/office/drawing/2018/hyperlinkcolor" val="tx"/>
                    </a:ext>
                  </a:extLst>
                </a:hlinkClick>
              </a:rPr>
              <a:t>PDE Calculator Policy</a:t>
            </a:r>
            <a:r>
              <a:rPr lang="en-US" dirty="0"/>
              <a:t>.  </a:t>
            </a:r>
          </a:p>
          <a:p>
            <a:pPr marL="285750" indent="-285750"/>
            <a:r>
              <a:rPr lang="en-US" dirty="0"/>
              <a:t>Any calculator with Computer Algebra System (CAS) capabilities, including TI Inspire CAS and Casio CAS may not be used.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69</a:t>
            </a:fld>
            <a:endParaRPr lang="en-US"/>
          </a:p>
        </p:txBody>
      </p:sp>
    </p:spTree>
    <p:extLst>
      <p:ext uri="{BB962C8B-B14F-4D97-AF65-F5344CB8AC3E}">
        <p14:creationId xmlns:p14="http://schemas.microsoft.com/office/powerpoint/2010/main" val="575236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Acronyms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School Assessment Schedule</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Changes for 2025 – 2026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Distribution and Collection of Secure Materials</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Testing Locations</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Attendance Procedures</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Extended Time and Restroom Procedures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Emergency Procedures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a:t>
            </a:fld>
            <a:endParaRPr lang="en-US"/>
          </a:p>
        </p:txBody>
      </p:sp>
    </p:spTree>
    <p:extLst>
      <p:ext uri="{BB962C8B-B14F-4D97-AF65-F5344CB8AC3E}">
        <p14:creationId xmlns:p14="http://schemas.microsoft.com/office/powerpoint/2010/main" val="27519086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Ancillary Materials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70</a:t>
            </a:fld>
            <a:endParaRPr lang="en-US"/>
          </a:p>
        </p:txBody>
      </p:sp>
    </p:spTree>
    <p:extLst>
      <p:ext uri="{BB962C8B-B14F-4D97-AF65-F5344CB8AC3E}">
        <p14:creationId xmlns:p14="http://schemas.microsoft.com/office/powerpoint/2010/main" val="274095871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Ancillary Materials: Algebra I</a:t>
            </a:r>
            <a:r>
              <a:rPr lang="en-US" sz="3600" dirty="0"/>
              <a:t> </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For Keystone Algebra I Exams, all students should receive:</a:t>
            </a:r>
          </a:p>
          <a:p>
            <a:pPr marL="742950" lvl="1" indent="-285750"/>
            <a:r>
              <a:rPr lang="en-US" sz="3200" dirty="0"/>
              <a:t>Scratch paper</a:t>
            </a:r>
          </a:p>
          <a:p>
            <a:pPr marL="742950" lvl="1" indent="-285750"/>
            <a:r>
              <a:rPr lang="en-US" sz="3200" dirty="0"/>
              <a:t>Grid paper</a:t>
            </a:r>
          </a:p>
          <a:p>
            <a:pPr marL="742950" lvl="1" indent="-285750"/>
            <a:r>
              <a:rPr lang="en-US" sz="3200" dirty="0"/>
              <a:t>Formula sheet</a:t>
            </a:r>
          </a:p>
          <a:p>
            <a:pPr marL="742950" lvl="1" indent="-285750"/>
            <a:endParaRPr lang="en-US" sz="3200" dirty="0"/>
          </a:p>
          <a:p>
            <a:pPr marL="285750" indent="-285750"/>
            <a:r>
              <a:rPr lang="en-US" sz="3600" dirty="0"/>
              <a:t>Collect all used scratch and grid paper and return to SAC for shredding after administration.</a:t>
            </a:r>
          </a:p>
          <a:p>
            <a:pPr marL="457200" lvl="1" indent="0">
              <a:buNone/>
            </a:pPr>
            <a:endParaRPr lang="en-US" sz="32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71</a:t>
            </a:fld>
            <a:endParaRPr lang="en-US"/>
          </a:p>
        </p:txBody>
      </p:sp>
    </p:spTree>
    <p:extLst>
      <p:ext uri="{BB962C8B-B14F-4D97-AF65-F5344CB8AC3E}">
        <p14:creationId xmlns:p14="http://schemas.microsoft.com/office/powerpoint/2010/main" val="10159161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Ancillary Materials: </a:t>
            </a:r>
            <a:br>
              <a:rPr lang="en-US" dirty="0"/>
            </a:br>
            <a:r>
              <a:rPr lang="en-US" dirty="0"/>
              <a:t>Literature and Biology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For Keystone Literature and Biology Exams, all students should receive scratch paper.</a:t>
            </a:r>
          </a:p>
          <a:p>
            <a:pPr marL="285750" indent="-285750">
              <a:buFont typeface="Arial" panose="020B0604020202020204" pitchFamily="34" charset="0"/>
              <a:buChar char="•"/>
            </a:pPr>
            <a:r>
              <a:rPr lang="en-US" sz="3600" dirty="0"/>
              <a:t>Collect all used scratch paper and return to SAC for shredding after administration.</a:t>
            </a:r>
          </a:p>
          <a:p>
            <a:pPr marL="285750" indent="-285750">
              <a:buFont typeface="Arial" panose="020B0604020202020204" pitchFamily="34" charset="0"/>
              <a:buChar char="•"/>
            </a:pPr>
            <a:endParaRPr lang="en-US" sz="3200" dirty="0"/>
          </a:p>
          <a:p>
            <a:pPr marL="742950" lvl="1" indent="-285750"/>
            <a:endParaRPr lang="en-US" sz="32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72</a:t>
            </a:fld>
            <a:endParaRPr lang="en-US"/>
          </a:p>
        </p:txBody>
      </p:sp>
    </p:spTree>
    <p:extLst>
      <p:ext uri="{BB962C8B-B14F-4D97-AF65-F5344CB8AC3E}">
        <p14:creationId xmlns:p14="http://schemas.microsoft.com/office/powerpoint/2010/main" val="416061030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Dictionaries, Thesauri, </a:t>
            </a:r>
            <a:br>
              <a:rPr lang="en-US" dirty="0"/>
            </a:br>
            <a:r>
              <a:rPr lang="en-US" dirty="0"/>
              <a:t>Spell Checkers, Grammar Checkers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Students may not use dictionaries, thesauri, spellcheckers or grammar checkers.</a:t>
            </a:r>
          </a:p>
          <a:p>
            <a:pPr marL="285750" indent="-285750">
              <a:buFont typeface="Arial" panose="020B0604020202020204" pitchFamily="34" charset="0"/>
              <a:buChar char="•"/>
            </a:pPr>
            <a:r>
              <a:rPr lang="en-US" sz="3600" dirty="0"/>
              <a:t>These applications must be disabled prior to testing.</a:t>
            </a:r>
          </a:p>
          <a:p>
            <a:pPr marL="285750" indent="-285750">
              <a:buFont typeface="Arial" panose="020B0604020202020204" pitchFamily="34" charset="0"/>
              <a:buChar char="•"/>
            </a:pPr>
            <a:r>
              <a:rPr lang="en-US" sz="3600" dirty="0"/>
              <a:t>English Learners may use word-to-word dictionaries without definitions or pictures for PSSA Mathematics, PSSA Science, Keystone Algebra I and Keystone Biology Exams.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73</a:t>
            </a:fld>
            <a:endParaRPr lang="en-US"/>
          </a:p>
        </p:txBody>
      </p:sp>
    </p:spTree>
    <p:extLst>
      <p:ext uri="{BB962C8B-B14F-4D97-AF65-F5344CB8AC3E}">
        <p14:creationId xmlns:p14="http://schemas.microsoft.com/office/powerpoint/2010/main" val="285442655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Contact Information/Mission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74</a:t>
            </a:fld>
            <a:endParaRPr lang="en-US"/>
          </a:p>
        </p:txBody>
      </p:sp>
    </p:spTree>
    <p:extLst>
      <p:ext uri="{BB962C8B-B14F-4D97-AF65-F5344CB8AC3E}">
        <p14:creationId xmlns:p14="http://schemas.microsoft.com/office/powerpoint/2010/main" val="9131538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p:txBody>
          <a:bodyPr/>
          <a:lstStyle/>
          <a:p>
            <a:r>
              <a:rPr lang="en-US" dirty="0"/>
              <a:t>Contact Information/Mission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838200" y="1825624"/>
            <a:ext cx="10515600" cy="2505075"/>
          </a:xfrm>
        </p:spPr>
        <p:txBody>
          <a:bodyPr>
            <a:normAutofit fontScale="92500"/>
          </a:bodyPr>
          <a:lstStyle/>
          <a:p>
            <a:pPr marL="0" indent="0">
              <a:buNone/>
            </a:pPr>
            <a:r>
              <a:rPr lang="en-US" altLang="en-US" dirty="0">
                <a:solidFill>
                  <a:srgbClr val="000000"/>
                </a:solidFill>
                <a:latin typeface="Arial" panose="020B0604020202020204" pitchFamily="34" charset="0"/>
                <a:ea typeface="Verdana" pitchFamily="34" charset="0"/>
                <a:cs typeface="Arial" panose="020B0604020202020204" pitchFamily="34" charset="0"/>
              </a:rPr>
              <a:t>For more information </a:t>
            </a:r>
            <a:r>
              <a:rPr lang="en-US" altLang="en-US" dirty="0">
                <a:latin typeface="Arial" panose="020B0604020202020204" pitchFamily="34" charset="0"/>
                <a:ea typeface="Verdana" pitchFamily="34" charset="0"/>
                <a:cs typeface="Arial" panose="020B0604020202020204" pitchFamily="34" charset="0"/>
              </a:rPr>
              <a:t>or answers to questions </a:t>
            </a:r>
            <a:r>
              <a:rPr lang="en-US" altLang="en-US" dirty="0">
                <a:solidFill>
                  <a:srgbClr val="000000"/>
                </a:solidFill>
                <a:latin typeface="Arial" panose="020B0604020202020204" pitchFamily="34" charset="0"/>
                <a:ea typeface="Verdana" pitchFamily="34" charset="0"/>
                <a:cs typeface="Arial" panose="020B0604020202020204" pitchFamily="34" charset="0"/>
              </a:rPr>
              <a:t>please </a:t>
            </a:r>
            <a:r>
              <a:rPr lang="en-US" altLang="en-US" dirty="0">
                <a:latin typeface="Arial" panose="020B0604020202020204" pitchFamily="34" charset="0"/>
                <a:ea typeface="Verdana" pitchFamily="34" charset="0"/>
                <a:cs typeface="Arial" panose="020B0604020202020204" pitchFamily="34" charset="0"/>
              </a:rPr>
              <a:t>send questions to </a:t>
            </a:r>
            <a:r>
              <a:rPr lang="en-US" altLang="en-US" u="sng" dirty="0">
                <a:solidFill>
                  <a:srgbClr val="0000FF"/>
                </a:solidFill>
                <a:ea typeface="Verdana" pitchFamily="34" charset="0"/>
              </a:rPr>
              <a:t>r</a:t>
            </a:r>
            <a:r>
              <a:rPr lang="en-US" altLang="en-US" u="sng" dirty="0">
                <a:solidFill>
                  <a:srgbClr val="0000FF"/>
                </a:solidFill>
                <a:latin typeface="Arial" panose="020B0604020202020204" pitchFamily="34" charset="0"/>
                <a:ea typeface="Verdana" pitchFamily="34" charset="0"/>
                <a:cs typeface="Arial" panose="020B0604020202020204" pitchFamily="34" charset="0"/>
                <a:hlinkClick r:id="rId2"/>
              </a:rPr>
              <a:t>a-ed-pssa-keystone@pa.gov</a:t>
            </a:r>
            <a:r>
              <a:rPr lang="en-US" altLang="en-US" dirty="0">
                <a:latin typeface="Arial" panose="020B0604020202020204" pitchFamily="34" charset="0"/>
                <a:ea typeface="Verdana" pitchFamily="34" charset="0"/>
                <a:cs typeface="Arial" panose="020B0604020202020204" pitchFamily="34" charset="0"/>
              </a:rPr>
              <a:t> or to the individuals listed in “Contact Information Concerning Questions” found in the HAC.  PA </a:t>
            </a:r>
            <a:r>
              <a:rPr lang="en-US" altLang="en-US" dirty="0">
                <a:ea typeface="Verdana" pitchFamily="34" charset="0"/>
              </a:rPr>
              <a:t>Customer Service at DRC is available for general questions at 800-451-7849 or </a:t>
            </a:r>
            <a:r>
              <a:rPr lang="en-US" altLang="en-US" dirty="0">
                <a:solidFill>
                  <a:schemeClr val="accent1"/>
                </a:solidFill>
                <a:ea typeface="Verdana" pitchFamily="34" charset="0"/>
                <a:hlinkClick r:id="rId3">
                  <a:extLst>
                    <a:ext uri="{A12FA001-AC4F-418D-AE19-62706E023703}">
                      <ahyp:hlinkClr xmlns:ahyp="http://schemas.microsoft.com/office/drawing/2018/hyperlinkcolor" val="tx"/>
                    </a:ext>
                  </a:extLst>
                </a:hlinkClick>
              </a:rPr>
              <a:t>pacustomerservice@datarecognitioncorp.com</a:t>
            </a:r>
            <a:r>
              <a:rPr lang="en-US" altLang="en-US" dirty="0">
                <a:ea typeface="Verdana" pitchFamily="34" charset="0"/>
              </a:rPr>
              <a:t>. </a:t>
            </a:r>
            <a:endParaRPr lang="en-US" dirty="0"/>
          </a:p>
          <a:p>
            <a:pPr marL="0" indent="0">
              <a:buNone/>
            </a:pPr>
            <a:r>
              <a:rPr lang="en-US" altLang="en-US" dirty="0">
                <a:solidFill>
                  <a:srgbClr val="000000"/>
                </a:solidFill>
                <a:latin typeface="Arial" panose="020B0604020202020204" pitchFamily="34" charset="0"/>
                <a:ea typeface="Verdana" pitchFamily="34" charset="0"/>
                <a:cs typeface="Arial" panose="020B0604020202020204" pitchFamily="34" charset="0"/>
              </a:rPr>
              <a:t>You can also visit PDE’s website at </a:t>
            </a:r>
            <a:r>
              <a:rPr lang="en-US" altLang="en-US" u="sng" dirty="0">
                <a:solidFill>
                  <a:srgbClr val="0000FF"/>
                </a:solidFill>
                <a:latin typeface="Arial" panose="020B0604020202020204" pitchFamily="34" charset="0"/>
                <a:ea typeface="Verdana" pitchFamily="34" charset="0"/>
                <a:cs typeface="Arial" panose="020B0604020202020204" pitchFamily="34" charset="0"/>
                <a:hlinkClick r:id="rId4"/>
              </a:rPr>
              <a:t>www.education.pa.gov</a:t>
            </a:r>
            <a:r>
              <a:rPr lang="en-US" altLang="en-US" u="sng" dirty="0">
                <a:solidFill>
                  <a:srgbClr val="0000FF"/>
                </a:solidFill>
                <a:latin typeface="Arial" panose="020B0604020202020204" pitchFamily="34" charset="0"/>
                <a:ea typeface="Verdana" pitchFamily="34" charset="0"/>
                <a:cs typeface="Arial" panose="020B0604020202020204" pitchFamily="34" charset="0"/>
              </a:rPr>
              <a:t> </a:t>
            </a:r>
          </a:p>
          <a:p>
            <a:pPr marL="0" indent="0">
              <a:buNone/>
            </a:pPr>
            <a:endParaRPr lang="en-US" dirty="0"/>
          </a:p>
        </p:txBody>
      </p:sp>
      <p:sp>
        <p:nvSpPr>
          <p:cNvPr id="5" name="Slide Number Placeholder 4">
            <a:extLst>
              <a:ext uri="{FF2B5EF4-FFF2-40B4-BE49-F238E27FC236}">
                <a16:creationId xmlns:a16="http://schemas.microsoft.com/office/drawing/2014/main" id="{EAFEF462-6E37-636A-3EAC-7B7A58832872}"/>
              </a:ext>
            </a:extLst>
          </p:cNvPr>
          <p:cNvSpPr>
            <a:spLocks noGrp="1"/>
          </p:cNvSpPr>
          <p:nvPr>
            <p:ph type="sldNum" sz="quarter" idx="12"/>
          </p:nvPr>
        </p:nvSpPr>
        <p:spPr/>
        <p:txBody>
          <a:bodyPr/>
          <a:lstStyle/>
          <a:p>
            <a:fld id="{B24F5015-3417-4B27-A586-E4CCF4D77832}" type="slidenum">
              <a:rPr lang="en-US" smtClean="0"/>
              <a:t>75</a:t>
            </a:fld>
            <a:endParaRPr lang="en-US" dirty="0"/>
          </a:p>
        </p:txBody>
      </p:sp>
    </p:spTree>
    <p:extLst>
      <p:ext uri="{BB962C8B-B14F-4D97-AF65-F5344CB8AC3E}">
        <p14:creationId xmlns:p14="http://schemas.microsoft.com/office/powerpoint/2010/main" val="496466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r>
              <a:rPr lang="en-US" sz="3300" dirty="0"/>
              <a:t>Qualifications for Test Administrators/Proctors</a:t>
            </a:r>
          </a:p>
          <a:p>
            <a:pPr marL="285750" indent="-285750"/>
            <a:r>
              <a:rPr lang="en-US" sz="3300" dirty="0"/>
              <a:t>Responsibilities of Test Administrators/Proctors</a:t>
            </a:r>
          </a:p>
          <a:p>
            <a:pPr marL="285750" indent="-285750">
              <a:buFont typeface="Arial" panose="020B0604020202020204" pitchFamily="34" charset="0"/>
              <a:buChar char="•"/>
            </a:pPr>
            <a:r>
              <a:rPr lang="en-US" sz="3300" dirty="0"/>
              <a:t>Test Security Certifications </a:t>
            </a:r>
          </a:p>
          <a:p>
            <a:pPr marL="285750" indent="-285750">
              <a:buFont typeface="Arial" panose="020B0604020202020204" pitchFamily="34" charset="0"/>
              <a:buChar char="•"/>
            </a:pPr>
            <a:r>
              <a:rPr lang="en-US" sz="3300" dirty="0">
                <a:latin typeface="Arial" panose="020B0604020202020204" pitchFamily="34" charset="0"/>
                <a:cs typeface="Arial" panose="020B0604020202020204" pitchFamily="34" charset="0"/>
              </a:rPr>
              <a:t>PSTAT</a:t>
            </a:r>
          </a:p>
          <a:p>
            <a:pPr marL="285750" indent="-285750">
              <a:buFont typeface="Arial" panose="020B0604020202020204" pitchFamily="34" charset="0"/>
              <a:buChar char="•"/>
            </a:pPr>
            <a:r>
              <a:rPr lang="en-US" sz="3300" dirty="0"/>
              <a:t>Administration Preparation</a:t>
            </a:r>
          </a:p>
          <a:p>
            <a:pPr marL="285750" indent="-285750"/>
            <a:r>
              <a:rPr lang="en-US" sz="3300" dirty="0"/>
              <a:t>Online Administration </a:t>
            </a:r>
          </a:p>
          <a:p>
            <a:pPr marL="285750" indent="-285750"/>
            <a:r>
              <a:rPr lang="en-US" sz="3300" dirty="0"/>
              <a:t>Directions for Administration</a:t>
            </a:r>
          </a:p>
          <a:p>
            <a:pPr marL="285750" indent="-285750"/>
            <a:r>
              <a:rPr lang="en-US" sz="3300" dirty="0"/>
              <a:t>Testing Environment</a:t>
            </a:r>
          </a:p>
          <a:p>
            <a:pPr marL="0" indent="0">
              <a:buNone/>
            </a:pPr>
            <a:endParaRPr lang="en-US" sz="3200" dirty="0"/>
          </a:p>
          <a:p>
            <a:pPr marL="285750" indent="-285750">
              <a:buFont typeface="Arial" panose="020B0604020202020204" pitchFamily="34" charset="0"/>
              <a:buChar char="•"/>
            </a:pPr>
            <a:endParaRPr lang="en-US" sz="3200"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a:t>
            </a:fld>
            <a:endParaRPr lang="en-US"/>
          </a:p>
        </p:txBody>
      </p:sp>
    </p:spTree>
    <p:extLst>
      <p:ext uri="{BB962C8B-B14F-4D97-AF65-F5344CB8AC3E}">
        <p14:creationId xmlns:p14="http://schemas.microsoft.com/office/powerpoint/2010/main" val="3502734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3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300" dirty="0"/>
              <a:t>Classroom and Hallway Displays</a:t>
            </a:r>
            <a:endParaRPr lang="en-US" sz="3300" dirty="0">
              <a:highlight>
                <a:srgbClr val="FF00FF"/>
              </a:highlight>
            </a:endParaRPr>
          </a:p>
          <a:p>
            <a:pPr marL="285750" indent="-285750">
              <a:buFont typeface="Arial" panose="020B0604020202020204" pitchFamily="34" charset="0"/>
              <a:buChar char="•"/>
            </a:pPr>
            <a:r>
              <a:rPr lang="en-US" sz="3300" dirty="0"/>
              <a:t>Student Participation</a:t>
            </a:r>
          </a:p>
          <a:p>
            <a:pPr marL="285750" indent="-285750">
              <a:buFont typeface="Arial" panose="020B0604020202020204" pitchFamily="34" charset="0"/>
              <a:buChar char="•"/>
            </a:pPr>
            <a:r>
              <a:rPr lang="en-US" sz="3300" dirty="0"/>
              <a:t>Accommodations</a:t>
            </a:r>
          </a:p>
          <a:p>
            <a:pPr marL="285750" indent="-285750"/>
            <a:r>
              <a:rPr lang="en-US" sz="3300" dirty="0"/>
              <a:t>Electronic Devices</a:t>
            </a:r>
          </a:p>
          <a:p>
            <a:pPr marL="285750" indent="-285750"/>
            <a:r>
              <a:rPr lang="en-US" sz="3300" dirty="0"/>
              <a:t>Calculators</a:t>
            </a:r>
          </a:p>
          <a:p>
            <a:pPr marL="285750" indent="-285750"/>
            <a:r>
              <a:rPr lang="en-US" sz="3300" dirty="0"/>
              <a:t>Ancillary Materials</a:t>
            </a:r>
          </a:p>
          <a:p>
            <a:pPr marL="285750" indent="-285750">
              <a:buFont typeface="Arial" panose="020B0604020202020204" pitchFamily="34" charset="0"/>
              <a:buChar char="•"/>
            </a:pPr>
            <a:r>
              <a:rPr lang="en-US" sz="3300" dirty="0"/>
              <a:t>Contact Information/Mission </a:t>
            </a:r>
          </a:p>
          <a:p>
            <a:pPr marL="285750" indent="-285750">
              <a:buFont typeface="Arial" panose="020B0604020202020204" pitchFamily="34" charset="0"/>
              <a:buChar char="•"/>
            </a:pPr>
            <a:endParaRPr lang="en-US" sz="3600" dirty="0"/>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a:t>
            </a:fld>
            <a:endParaRPr lang="en-US"/>
          </a:p>
        </p:txBody>
      </p:sp>
    </p:spTree>
    <p:extLst>
      <p:ext uri="{BB962C8B-B14F-4D97-AF65-F5344CB8AC3E}">
        <p14:creationId xmlns:p14="http://schemas.microsoft.com/office/powerpoint/2010/main" val="24685943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11" ma:contentTypeDescription="Create a new document." ma:contentTypeScope="" ma:versionID="45031beb6a0051b9035a4987cee0bfd9">
  <xsd:schema xmlns:xsd="http://www.w3.org/2001/XMLSchema" xmlns:xs="http://www.w3.org/2001/XMLSchema" xmlns:p="http://schemas.microsoft.com/office/2006/metadata/properties" xmlns:ns2="a4d6b4e1-a671-4dd6-b6f1-ff96368bd6b7" xmlns:ns3="cc953627-79e3-4c20-8eca-a8a5f59d25ba" targetNamespace="http://schemas.microsoft.com/office/2006/metadata/properties" ma:root="true" ma:fieldsID="a834761f2f038bdb126ac3e813ae27f0" ns2:_="" ns3:_="">
    <xsd:import namespace="a4d6b4e1-a671-4dd6-b6f1-ff96368bd6b7"/>
    <xsd:import namespace="cc953627-79e3-4c20-8eca-a8a5f59d25b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3380fc7-fa52-4f73-84dd-cd41989e36d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953627-79e3-4c20-8eca-a8a5f59d25b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fd98fe64-e192-425d-b8d4-2bb1d206eb07}" ma:internalName="TaxCatchAll" ma:showField="CatchAllData" ma:web="cc953627-79e3-4c20-8eca-a8a5f59d25b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4d6b4e1-a671-4dd6-b6f1-ff96368bd6b7">
      <Terms xmlns="http://schemas.microsoft.com/office/infopath/2007/PartnerControls"/>
    </lcf76f155ced4ddcb4097134ff3c332f>
    <TaxCatchAll xmlns="cc953627-79e3-4c20-8eca-a8a5f59d25ba" xsi:nil="true"/>
  </documentManagement>
</p:properties>
</file>

<file path=customXml/itemProps1.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2.xml><?xml version="1.0" encoding="utf-8"?>
<ds:datastoreItem xmlns:ds="http://schemas.openxmlformats.org/officeDocument/2006/customXml" ds:itemID="{C6F6C99E-540C-4391-A382-97BAE961D6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6b4e1-a671-4dd6-b6f1-ff96368bd6b7"/>
    <ds:schemaRef ds:uri="cc953627-79e3-4c20-8eca-a8a5f59d25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8CB3FC7-B59E-40D5-A9DE-932E9E5BECE3}">
  <ds:schemaRefs>
    <ds:schemaRef ds:uri="342dd3fb-a6df-412b-a44c-ee47df77da92"/>
    <ds:schemaRef ds:uri="3213682c-4f9e-4663-bc64-712dd7ba0278"/>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documentManagement/types"/>
    <ds:schemaRef ds:uri="http://schemas.microsoft.com/office/2006/metadata/properties"/>
    <ds:schemaRef ds:uri="http://www.w3.org/XML/1998/namespace"/>
    <ds:schemaRef ds:uri="http://purl.org/dc/dcmitype/"/>
    <ds:schemaRef ds:uri="a4d6b4e1-a671-4dd6-b6f1-ff96368bd6b7"/>
    <ds:schemaRef ds:uri="cc953627-79e3-4c20-8eca-a8a5f59d25ba"/>
  </ds:schemaRefs>
</ds:datastoreItem>
</file>

<file path=docProps/app.xml><?xml version="1.0" encoding="utf-8"?>
<Properties xmlns="http://schemas.openxmlformats.org/officeDocument/2006/extended-properties" xmlns:vt="http://schemas.openxmlformats.org/officeDocument/2006/docPropsVTypes">
  <Template/>
  <TotalTime>7288</TotalTime>
  <Words>3314</Words>
  <Application>Microsoft Office PowerPoint</Application>
  <PresentationFormat>Widescreen</PresentationFormat>
  <Paragraphs>427</Paragraphs>
  <Slides>75</Slides>
  <Notes>39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75</vt:i4>
      </vt:variant>
    </vt:vector>
  </HeadingPairs>
  <TitlesOfParts>
    <vt:vector size="82" baseType="lpstr">
      <vt:lpstr>Aptos</vt:lpstr>
      <vt:lpstr>Arial</vt:lpstr>
      <vt:lpstr>Calibri</vt:lpstr>
      <vt:lpstr>Courier New</vt:lpstr>
      <vt:lpstr>Segoe UI</vt:lpstr>
      <vt:lpstr>Verdana</vt:lpstr>
      <vt:lpstr>Office Theme</vt:lpstr>
      <vt:lpstr>School Assessment Coordinator Training Session for  Test Administrators and All Involved   with Winter Keystone Exams  Online Administration </vt:lpstr>
      <vt:lpstr>Winter Keystone Exams </vt:lpstr>
      <vt:lpstr>Disclaimer</vt:lpstr>
      <vt:lpstr>Who Needs to Attend this Training Session? </vt:lpstr>
      <vt:lpstr>Who Needs This Training?  </vt:lpstr>
      <vt:lpstr>Agenda </vt:lpstr>
      <vt:lpstr>Agenda – Page 1 </vt:lpstr>
      <vt:lpstr>Agenda – Page 2 </vt:lpstr>
      <vt:lpstr>Agenda – Page 3 </vt:lpstr>
      <vt:lpstr>Acronyms </vt:lpstr>
      <vt:lpstr>Frequently Used Acronyms</vt:lpstr>
      <vt:lpstr>School Assessment Schedule </vt:lpstr>
      <vt:lpstr>School Assessment Schedule:  Keystone Exams </vt:lpstr>
      <vt:lpstr>Changes for 2025 – 2026</vt:lpstr>
      <vt:lpstr>Changes for 2025-2026:  Tech Enhanced Questions</vt:lpstr>
      <vt:lpstr>Changes for 2025-2026:  Keystone Biology Exam </vt:lpstr>
      <vt:lpstr>Changes for 2025-2026:  Updated Accommodations Documents</vt:lpstr>
      <vt:lpstr>Process for Distribution and Collection of Secure Materials</vt:lpstr>
      <vt:lpstr>Distribution and Collection of  Secure Materials </vt:lpstr>
      <vt:lpstr>Single Session Test Tickets</vt:lpstr>
      <vt:lpstr>Testing Locations</vt:lpstr>
      <vt:lpstr>Specific Testing Locations</vt:lpstr>
      <vt:lpstr>Attendance Procedures</vt:lpstr>
      <vt:lpstr>Outline of Attendance Procedures</vt:lpstr>
      <vt:lpstr>Extended Time and Restroom Procedures</vt:lpstr>
      <vt:lpstr>Extended Time Procedures </vt:lpstr>
      <vt:lpstr>Restroom Procedures </vt:lpstr>
      <vt:lpstr>Emergency Procedures</vt:lpstr>
      <vt:lpstr>Specific Emergency Procedures </vt:lpstr>
      <vt:lpstr>Qualifications for TAs</vt:lpstr>
      <vt:lpstr>Qualifications for  Test Administrators</vt:lpstr>
      <vt:lpstr>Responsibilities of TAs </vt:lpstr>
      <vt:lpstr>Responsibilities of TAs – 1  </vt:lpstr>
      <vt:lpstr>Responsibilities of TAs – 2  </vt:lpstr>
      <vt:lpstr>Responsibilities of TAs – 3 </vt:lpstr>
      <vt:lpstr>Responsibilities of TAs – 4  </vt:lpstr>
      <vt:lpstr>Responsibilities of TAs – 5 </vt:lpstr>
      <vt:lpstr>Test Security and Certifications </vt:lpstr>
      <vt:lpstr>Test Security</vt:lpstr>
      <vt:lpstr>Test Security Certifications – 1 </vt:lpstr>
      <vt:lpstr>Test Security Certifications – 2 </vt:lpstr>
      <vt:lpstr>PSTAT</vt:lpstr>
      <vt:lpstr>PSTAT Requirements</vt:lpstr>
      <vt:lpstr>Administration Preparation</vt:lpstr>
      <vt:lpstr>Administration Preparation for TAs</vt:lpstr>
      <vt:lpstr>Online Administration </vt:lpstr>
      <vt:lpstr>Online Administration Preparation </vt:lpstr>
      <vt:lpstr>Assessment Information to Display</vt:lpstr>
      <vt:lpstr>Directions for Administration</vt:lpstr>
      <vt:lpstr>DFAs</vt:lpstr>
      <vt:lpstr>Testing Environment</vt:lpstr>
      <vt:lpstr>Setting the Testing Environment</vt:lpstr>
      <vt:lpstr>Classroom and Hallway Displays</vt:lpstr>
      <vt:lpstr>Content to Display and Cover</vt:lpstr>
      <vt:lpstr>Student Participation </vt:lpstr>
      <vt:lpstr>Student Participation:  Code of Conduct</vt:lpstr>
      <vt:lpstr>General Student Participation</vt:lpstr>
      <vt:lpstr>Student Participation:  Special Cases</vt:lpstr>
      <vt:lpstr>Accommodations</vt:lpstr>
      <vt:lpstr>Accommodations – 1 </vt:lpstr>
      <vt:lpstr>Accommodations – 2 </vt:lpstr>
      <vt:lpstr>Electronic Devices</vt:lpstr>
      <vt:lpstr>Electronic Devices – 1 </vt:lpstr>
      <vt:lpstr>Electronic Devices – 2 </vt:lpstr>
      <vt:lpstr>Electronic Devices – 3 </vt:lpstr>
      <vt:lpstr>Calculators</vt:lpstr>
      <vt:lpstr>PDE Calculator Policy</vt:lpstr>
      <vt:lpstr>Calculators: Algebra I</vt:lpstr>
      <vt:lpstr>Calculators: Biology </vt:lpstr>
      <vt:lpstr>Ancillary Materials</vt:lpstr>
      <vt:lpstr>Ancillary Materials: Algebra I </vt:lpstr>
      <vt:lpstr>Ancillary Materials:  Literature and Biology</vt:lpstr>
      <vt:lpstr>Dictionaries, Thesauri,  Spell Checkers, Grammar Checkers </vt:lpstr>
      <vt:lpstr>Contact Information/Mission </vt:lpstr>
      <vt:lpstr>Contact Information/Mission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Milakovic, Dana</dc:creator>
  <cp:lastModifiedBy>Clementi, Megan</cp:lastModifiedBy>
  <cp:revision>7</cp:revision>
  <dcterms:created xsi:type="dcterms:W3CDTF">2022-07-06T18:28:13Z</dcterms:created>
  <dcterms:modified xsi:type="dcterms:W3CDTF">2025-11-24T13:47:29Z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0x0101007E8732BA1DA0FD429E90BF33985FD1A9</vt:lpwstr>
  </property>
</Properties>
</file>