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6"/>
  </p:notesMasterIdLst>
  <p:sldIdLst>
    <p:sldId id="257" r:id="rId5"/>
    <p:sldId id="523" r:id="rId6"/>
    <p:sldId id="361" r:id="rId7"/>
    <p:sldId id="356" r:id="rId8"/>
    <p:sldId id="269" r:id="rId9"/>
    <p:sldId id="308" r:id="rId10"/>
    <p:sldId id="329" r:id="rId11"/>
    <p:sldId id="305" r:id="rId12"/>
    <p:sldId id="309" r:id="rId13"/>
    <p:sldId id="522" r:id="rId14"/>
    <p:sldId id="524" r:id="rId15"/>
    <p:sldId id="387" r:id="rId16"/>
    <p:sldId id="310" r:id="rId17"/>
    <p:sldId id="274" r:id="rId18"/>
    <p:sldId id="311" r:id="rId19"/>
    <p:sldId id="290" r:id="rId20"/>
    <p:sldId id="304" r:id="rId21"/>
    <p:sldId id="317" r:id="rId22"/>
    <p:sldId id="453" r:id="rId23"/>
    <p:sldId id="506" r:id="rId24"/>
    <p:sldId id="300" r:id="rId25"/>
    <p:sldId id="331" r:id="rId26"/>
    <p:sldId id="367" r:id="rId27"/>
    <p:sldId id="318" r:id="rId28"/>
    <p:sldId id="299" r:id="rId29"/>
    <p:sldId id="386" r:id="rId30"/>
    <p:sldId id="268" r:id="rId31"/>
    <p:sldId id="302" r:id="rId32"/>
    <p:sldId id="325" r:id="rId33"/>
    <p:sldId id="319" r:id="rId34"/>
    <p:sldId id="267" r:id="rId35"/>
    <p:sldId id="312" r:id="rId36"/>
    <p:sldId id="298" r:id="rId37"/>
    <p:sldId id="296" r:id="rId38"/>
    <p:sldId id="397" r:id="rId39"/>
    <p:sldId id="297" r:id="rId40"/>
    <p:sldId id="323" r:id="rId41"/>
    <p:sldId id="275" r:id="rId42"/>
    <p:sldId id="390" r:id="rId43"/>
    <p:sldId id="315" r:id="rId44"/>
    <p:sldId id="294" r:id="rId45"/>
    <p:sldId id="295" r:id="rId46"/>
    <p:sldId id="382" r:id="rId47"/>
    <p:sldId id="449" r:id="rId48"/>
    <p:sldId id="320" r:id="rId49"/>
    <p:sldId id="273" r:id="rId50"/>
    <p:sldId id="313" r:id="rId51"/>
    <p:sldId id="261" r:id="rId52"/>
    <p:sldId id="276" r:id="rId53"/>
    <p:sldId id="289" r:id="rId54"/>
    <p:sldId id="306" r:id="rId55"/>
    <p:sldId id="307" r:id="rId56"/>
    <p:sldId id="351" r:id="rId57"/>
    <p:sldId id="455" r:id="rId58"/>
    <p:sldId id="451" r:id="rId59"/>
    <p:sldId id="327" r:id="rId60"/>
    <p:sldId id="360" r:id="rId61"/>
    <p:sldId id="359" r:id="rId62"/>
    <p:sldId id="501" r:id="rId63"/>
    <p:sldId id="502" r:id="rId64"/>
    <p:sldId id="503" r:id="rId65"/>
    <p:sldId id="527" r:id="rId66"/>
    <p:sldId id="504" r:id="rId67"/>
    <p:sldId id="321" r:id="rId68"/>
    <p:sldId id="366" r:id="rId69"/>
    <p:sldId id="339" r:id="rId70"/>
    <p:sldId id="341" r:id="rId71"/>
    <p:sldId id="322" r:id="rId72"/>
    <p:sldId id="270" r:id="rId73"/>
    <p:sldId id="324" r:id="rId74"/>
    <p:sldId id="383" r:id="rId7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618F"/>
    <a:srgbClr val="1A5A7A"/>
    <a:srgbClr val="135270"/>
    <a:srgbClr val="2F6781"/>
    <a:srgbClr val="13516E"/>
    <a:srgbClr val="156393"/>
    <a:srgbClr val="14577A"/>
    <a:srgbClr val="155A80"/>
    <a:srgbClr val="165E88"/>
    <a:srgbClr val="1564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0E64FB-E50B-4657-8F7D-3DE4DE4C7782}" v="1" dt="2025-11-14T23:13:31.3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551" autoAdjust="0"/>
  </p:normalViewPr>
  <p:slideViewPr>
    <p:cSldViewPr snapToGrid="0">
      <p:cViewPr varScale="1">
        <p:scale>
          <a:sx n="86" d="100"/>
          <a:sy n="86" d="100"/>
        </p:scale>
        <p:origin x="606" y="9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notesMaster" Target="notesMasters/notesMaster1.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viewProps" Target="viewProps.xml"/><Relationship Id="rId8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D94993-336E-4449-87F7-E5B567E39011}" type="datetimeFigureOut">
              <a:rPr lang="en-US" smtClean="0"/>
              <a:t>11/19/2025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012C48-CBE3-4456-858D-2A38C9D9ED43}" type="slidenum">
              <a:rPr lang="en-US" smtClean="0"/>
              <a:t>‹#›</a:t>
            </a:fld>
            <a:endParaRPr lang="en-US"/>
          </a:p>
        </p:txBody>
      </p:sp>
    </p:spTree>
    <p:extLst>
      <p:ext uri="{BB962C8B-B14F-4D97-AF65-F5344CB8AC3E}">
        <p14:creationId xmlns:p14="http://schemas.microsoft.com/office/powerpoint/2010/main" val="380936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Segoe UI" panose="020B0502040204020203" pitchFamily="34" charset="0"/>
              </a:rPr>
              <a:t>How to use this PowerPoint document:  Add school-specific information in the areas highlighted in blue. </a:t>
            </a: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a:t>
            </a:fld>
            <a:endParaRPr lang="en-US" dirty="0"/>
          </a:p>
        </p:txBody>
      </p:sp>
    </p:spTree>
    <p:extLst>
      <p:ext uri="{BB962C8B-B14F-4D97-AF65-F5344CB8AC3E}">
        <p14:creationId xmlns:p14="http://schemas.microsoft.com/office/powerpoint/2010/main" val="722598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23</a:t>
            </a:fld>
            <a:endParaRPr lang="en-US" dirty="0"/>
          </a:p>
        </p:txBody>
      </p:sp>
    </p:spTree>
    <p:extLst>
      <p:ext uri="{BB962C8B-B14F-4D97-AF65-F5344CB8AC3E}">
        <p14:creationId xmlns:p14="http://schemas.microsoft.com/office/powerpoint/2010/main" val="35518465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Handbook for Secure Test Administration is found in the Appendix of the HAC</a:t>
            </a:r>
          </a:p>
        </p:txBody>
      </p:sp>
      <p:sp>
        <p:nvSpPr>
          <p:cNvPr id="4" name="Slide Number Placeholder 3"/>
          <p:cNvSpPr>
            <a:spLocks noGrp="1"/>
          </p:cNvSpPr>
          <p:nvPr>
            <p:ph type="sldNum" sz="quarter" idx="5"/>
          </p:nvPr>
        </p:nvSpPr>
        <p:spPr/>
        <p:txBody>
          <a:bodyPr/>
          <a:lstStyle/>
          <a:p>
            <a:fld id="{5B012C48-CBE3-4456-858D-2A38C9D9ED43}" type="slidenum">
              <a:rPr lang="en-US" smtClean="0"/>
              <a:t>33</a:t>
            </a:fld>
            <a:endParaRPr lang="en-US" dirty="0"/>
          </a:p>
        </p:txBody>
      </p:sp>
    </p:spTree>
    <p:extLst>
      <p:ext uri="{BB962C8B-B14F-4D97-AF65-F5344CB8AC3E}">
        <p14:creationId xmlns:p14="http://schemas.microsoft.com/office/powerpoint/2010/main" val="41125106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DAC signs the District Assessment Coordinator Test Security Certification Statement.</a:t>
            </a:r>
          </a:p>
          <a:p>
            <a:r>
              <a:rPr lang="en-US" dirty="0"/>
              <a:t>SAC signs the School Assessment Coordinator/Building Principal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Building Principal signs the School Assessment Coordinator/Building Principal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All TAs and Proctors sign the Test Administrator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Anyone else involved in testing or who has access to secure materials signs the General Test Security Statement.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34</a:t>
            </a:fld>
            <a:endParaRPr lang="en-US" dirty="0"/>
          </a:p>
        </p:txBody>
      </p:sp>
    </p:spTree>
    <p:extLst>
      <p:ext uri="{BB962C8B-B14F-4D97-AF65-F5344CB8AC3E}">
        <p14:creationId xmlns:p14="http://schemas.microsoft.com/office/powerpoint/2010/main" val="29368740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1B374-0D47-EBD1-C6D2-F6BEA698CC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A80E7-4A00-CFFC-6859-54552EC160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135532-D514-2EF6-7E08-3D5284138272}"/>
              </a:ext>
            </a:extLst>
          </p:cNvPr>
          <p:cNvSpPr>
            <a:spLocks noGrp="1"/>
          </p:cNvSpPr>
          <p:nvPr>
            <p:ph type="body" idx="1"/>
          </p:nvPr>
        </p:nvSpPr>
        <p:spPr/>
        <p:txBody>
          <a:bodyPr/>
          <a:lstStyle/>
          <a:p>
            <a:r>
              <a:rPr lang="en-US" dirty="0"/>
              <a:t>Email the name(s) of anyone who refuses to sign the Test Security Certificate to PDE </a:t>
            </a:r>
            <a:r>
              <a:rPr lang="en-US" sz="1200" dirty="0">
                <a:latin typeface="Arial" panose="020B0604020202020204" pitchFamily="34" charset="0"/>
                <a:cs typeface="Arial" panose="020B0604020202020204" pitchFamily="34" charset="0"/>
                <a:hlinkClick r:id="rId3"/>
              </a:rPr>
              <a:t>ra-edirregularities@pa.gov</a:t>
            </a:r>
            <a:endParaRPr lang="en-US" dirty="0"/>
          </a:p>
        </p:txBody>
      </p:sp>
      <p:sp>
        <p:nvSpPr>
          <p:cNvPr id="4" name="Slide Number Placeholder 3">
            <a:extLst>
              <a:ext uri="{FF2B5EF4-FFF2-40B4-BE49-F238E27FC236}">
                <a16:creationId xmlns:a16="http://schemas.microsoft.com/office/drawing/2014/main" id="{DC1EB2F1-06A8-D5D9-946B-C9C3FE0A90F7}"/>
              </a:ext>
            </a:extLst>
          </p:cNvPr>
          <p:cNvSpPr>
            <a:spLocks noGrp="1"/>
          </p:cNvSpPr>
          <p:nvPr>
            <p:ph type="sldNum" sz="quarter" idx="5"/>
          </p:nvPr>
        </p:nvSpPr>
        <p:spPr/>
        <p:txBody>
          <a:bodyPr/>
          <a:lstStyle/>
          <a:p>
            <a:fld id="{5B012C48-CBE3-4456-858D-2A38C9D9ED43}" type="slidenum">
              <a:rPr lang="en-US" smtClean="0"/>
              <a:t>35</a:t>
            </a:fld>
            <a:endParaRPr lang="en-US"/>
          </a:p>
        </p:txBody>
      </p:sp>
    </p:spTree>
    <p:extLst>
      <p:ext uri="{BB962C8B-B14F-4D97-AF65-F5344CB8AC3E}">
        <p14:creationId xmlns:p14="http://schemas.microsoft.com/office/powerpoint/2010/main" val="9464052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Signed test security certification statements may be scanned, and these electronic copies may be stored by the Chief School Administrator or designee for three years.</a:t>
            </a:r>
          </a:p>
        </p:txBody>
      </p:sp>
      <p:sp>
        <p:nvSpPr>
          <p:cNvPr id="4" name="Slide Number Placeholder 3"/>
          <p:cNvSpPr>
            <a:spLocks noGrp="1"/>
          </p:cNvSpPr>
          <p:nvPr>
            <p:ph type="sldNum" sz="quarter" idx="5"/>
          </p:nvPr>
        </p:nvSpPr>
        <p:spPr/>
        <p:txBody>
          <a:bodyPr/>
          <a:lstStyle/>
          <a:p>
            <a:fld id="{5B012C48-CBE3-4456-858D-2A38C9D9ED43}" type="slidenum">
              <a:rPr lang="en-US" smtClean="0"/>
              <a:t>36</a:t>
            </a:fld>
            <a:endParaRPr lang="en-US" dirty="0"/>
          </a:p>
        </p:txBody>
      </p:sp>
    </p:spTree>
    <p:extLst>
      <p:ext uri="{BB962C8B-B14F-4D97-AF65-F5344CB8AC3E}">
        <p14:creationId xmlns:p14="http://schemas.microsoft.com/office/powerpoint/2010/main" val="25457415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PSTAT training site will be available on 11/4/25</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38</a:t>
            </a:fld>
            <a:endParaRPr lang="en-US" dirty="0"/>
          </a:p>
        </p:txBody>
      </p:sp>
    </p:spTree>
    <p:extLst>
      <p:ext uri="{BB962C8B-B14F-4D97-AF65-F5344CB8AC3E}">
        <p14:creationId xmlns:p14="http://schemas.microsoft.com/office/powerpoint/2010/main" val="1535185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B30AD-92E5-382D-E953-DB8BFAFEE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C261C-9AA9-6D13-9941-27D9E10328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EC8514-F6C2-4521-B822-A278C745C6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66B0AA-A335-ECBB-7743-D352EC5E3A29}"/>
              </a:ext>
            </a:extLst>
          </p:cNvPr>
          <p:cNvSpPr>
            <a:spLocks noGrp="1"/>
          </p:cNvSpPr>
          <p:nvPr>
            <p:ph type="sldNum" sz="quarter" idx="5"/>
          </p:nvPr>
        </p:nvSpPr>
        <p:spPr/>
        <p:txBody>
          <a:bodyPr/>
          <a:lstStyle/>
          <a:p>
            <a:fld id="{5B012C48-CBE3-4456-858D-2A38C9D9ED43}" type="slidenum">
              <a:rPr lang="en-US" smtClean="0"/>
              <a:t>39</a:t>
            </a:fld>
            <a:endParaRPr lang="en-US" dirty="0"/>
          </a:p>
        </p:txBody>
      </p:sp>
    </p:spTree>
    <p:extLst>
      <p:ext uri="{BB962C8B-B14F-4D97-AF65-F5344CB8AC3E}">
        <p14:creationId xmlns:p14="http://schemas.microsoft.com/office/powerpoint/2010/main" val="31874453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HAC for additional details </a:t>
            </a:r>
          </a:p>
        </p:txBody>
      </p:sp>
      <p:sp>
        <p:nvSpPr>
          <p:cNvPr id="4" name="Slide Number Placeholder 3"/>
          <p:cNvSpPr>
            <a:spLocks noGrp="1"/>
          </p:cNvSpPr>
          <p:nvPr>
            <p:ph type="sldNum" sz="quarter" idx="5"/>
          </p:nvPr>
        </p:nvSpPr>
        <p:spPr/>
        <p:txBody>
          <a:bodyPr/>
          <a:lstStyle/>
          <a:p>
            <a:fld id="{5B012C48-CBE3-4456-858D-2A38C9D9ED43}" type="slidenum">
              <a:rPr lang="en-US" smtClean="0"/>
              <a:t>42</a:t>
            </a:fld>
            <a:endParaRPr lang="en-US" dirty="0"/>
          </a:p>
        </p:txBody>
      </p:sp>
    </p:spTree>
    <p:extLst>
      <p:ext uri="{BB962C8B-B14F-4D97-AF65-F5344CB8AC3E}">
        <p14:creationId xmlns:p14="http://schemas.microsoft.com/office/powerpoint/2010/main" val="32584824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45</a:t>
            </a:fld>
            <a:endParaRPr lang="en-US" dirty="0"/>
          </a:p>
        </p:txBody>
      </p:sp>
    </p:spTree>
    <p:extLst>
      <p:ext uri="{BB962C8B-B14F-4D97-AF65-F5344CB8AC3E}">
        <p14:creationId xmlns:p14="http://schemas.microsoft.com/office/powerpoint/2010/main" val="37431195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Directions for Administration for Keystone Exams vary by mode of administration only - all content areas are located in the same booklet. </a:t>
            </a:r>
          </a:p>
        </p:txBody>
      </p:sp>
      <p:sp>
        <p:nvSpPr>
          <p:cNvPr id="4" name="Slide Number Placeholder 3"/>
          <p:cNvSpPr>
            <a:spLocks noGrp="1"/>
          </p:cNvSpPr>
          <p:nvPr>
            <p:ph type="sldNum" sz="quarter" idx="5"/>
          </p:nvPr>
        </p:nvSpPr>
        <p:spPr/>
        <p:txBody>
          <a:bodyPr/>
          <a:lstStyle/>
          <a:p>
            <a:fld id="{5B012C48-CBE3-4456-858D-2A38C9D9ED43}" type="slidenum">
              <a:rPr lang="en-US" smtClean="0"/>
              <a:t>46</a:t>
            </a:fld>
            <a:endParaRPr lang="en-US" dirty="0"/>
          </a:p>
        </p:txBody>
      </p:sp>
    </p:spTree>
    <p:extLst>
      <p:ext uri="{BB962C8B-B14F-4D97-AF65-F5344CB8AC3E}">
        <p14:creationId xmlns:p14="http://schemas.microsoft.com/office/powerpoint/2010/main" val="1564517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a:t>
            </a:fld>
            <a:endParaRPr lang="en-US" dirty="0"/>
          </a:p>
        </p:txBody>
      </p:sp>
    </p:spTree>
    <p:extLst>
      <p:ext uri="{BB962C8B-B14F-4D97-AF65-F5344CB8AC3E}">
        <p14:creationId xmlns:p14="http://schemas.microsoft.com/office/powerpoint/2010/main" val="31129663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Address each of these topics with the SACs</a:t>
            </a:r>
          </a:p>
        </p:txBody>
      </p:sp>
      <p:sp>
        <p:nvSpPr>
          <p:cNvPr id="4" name="Slide Number Placeholder 3"/>
          <p:cNvSpPr>
            <a:spLocks noGrp="1"/>
          </p:cNvSpPr>
          <p:nvPr>
            <p:ph type="sldNum" sz="quarter" idx="5"/>
          </p:nvPr>
        </p:nvSpPr>
        <p:spPr/>
        <p:txBody>
          <a:bodyPr/>
          <a:lstStyle/>
          <a:p>
            <a:fld id="{5B012C48-CBE3-4456-858D-2A38C9D9ED43}" type="slidenum">
              <a:rPr lang="en-US" smtClean="0"/>
              <a:t>48</a:t>
            </a:fld>
            <a:endParaRPr lang="en-US" dirty="0"/>
          </a:p>
        </p:txBody>
      </p:sp>
    </p:spTree>
    <p:extLst>
      <p:ext uri="{BB962C8B-B14F-4D97-AF65-F5344CB8AC3E}">
        <p14:creationId xmlns:p14="http://schemas.microsoft.com/office/powerpoint/2010/main" val="13310991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TAs or Proctors should review the Code of Conduct with all students prior to test administration. </a:t>
            </a:r>
          </a:p>
        </p:txBody>
      </p:sp>
      <p:sp>
        <p:nvSpPr>
          <p:cNvPr id="4" name="Slide Number Placeholder 3"/>
          <p:cNvSpPr>
            <a:spLocks noGrp="1"/>
          </p:cNvSpPr>
          <p:nvPr>
            <p:ph type="sldNum" sz="quarter" idx="5"/>
          </p:nvPr>
        </p:nvSpPr>
        <p:spPr/>
        <p:txBody>
          <a:bodyPr/>
          <a:lstStyle/>
          <a:p>
            <a:fld id="{5B012C48-CBE3-4456-858D-2A38C9D9ED43}" type="slidenum">
              <a:rPr lang="en-US" smtClean="0"/>
              <a:t>49</a:t>
            </a:fld>
            <a:endParaRPr lang="en-US" dirty="0"/>
          </a:p>
        </p:txBody>
      </p:sp>
    </p:spTree>
    <p:extLst>
      <p:ext uri="{BB962C8B-B14F-4D97-AF65-F5344CB8AC3E}">
        <p14:creationId xmlns:p14="http://schemas.microsoft.com/office/powerpoint/2010/main" val="1960836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students must take the Algebra I, Biology and Literature Keystone Exam by spring of grade 11.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Students in Keystone Exam trigger courses should take the Keystone Exam at the end of the course. In addition, all three Keystone Exams need to be completed at the end of the grade 11 year. Some students may not complete all three trigger courses.</a:t>
            </a:r>
            <a:endParaRPr lang="en-US" sz="1800"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50</a:t>
            </a:fld>
            <a:endParaRPr lang="en-US" dirty="0"/>
          </a:p>
        </p:txBody>
      </p:sp>
    </p:spTree>
    <p:extLst>
      <p:ext uri="{BB962C8B-B14F-4D97-AF65-F5344CB8AC3E}">
        <p14:creationId xmlns:p14="http://schemas.microsoft.com/office/powerpoint/2010/main" val="15832278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Address each of these topics with the SACs</a:t>
            </a:r>
          </a:p>
        </p:txBody>
      </p:sp>
      <p:sp>
        <p:nvSpPr>
          <p:cNvPr id="4" name="Slide Number Placeholder 3"/>
          <p:cNvSpPr>
            <a:spLocks noGrp="1"/>
          </p:cNvSpPr>
          <p:nvPr>
            <p:ph type="sldNum" sz="quarter" idx="5"/>
          </p:nvPr>
        </p:nvSpPr>
        <p:spPr/>
        <p:txBody>
          <a:bodyPr/>
          <a:lstStyle/>
          <a:p>
            <a:fld id="{5B012C48-CBE3-4456-858D-2A38C9D9ED43}" type="slidenum">
              <a:rPr lang="en-US" smtClean="0"/>
              <a:t>51</a:t>
            </a:fld>
            <a:endParaRPr lang="en-US" dirty="0"/>
          </a:p>
        </p:txBody>
      </p:sp>
    </p:spTree>
    <p:extLst>
      <p:ext uri="{BB962C8B-B14F-4D97-AF65-F5344CB8AC3E}">
        <p14:creationId xmlns:p14="http://schemas.microsoft.com/office/powerpoint/2010/main" val="17739930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Address each of these topics with the SACs.  All SACs should have copies of these documents.</a:t>
            </a:r>
          </a:p>
        </p:txBody>
      </p:sp>
      <p:sp>
        <p:nvSpPr>
          <p:cNvPr id="4" name="Slide Number Placeholder 3"/>
          <p:cNvSpPr>
            <a:spLocks noGrp="1"/>
          </p:cNvSpPr>
          <p:nvPr>
            <p:ph type="sldNum" sz="quarter" idx="5"/>
          </p:nvPr>
        </p:nvSpPr>
        <p:spPr/>
        <p:txBody>
          <a:bodyPr/>
          <a:lstStyle/>
          <a:p>
            <a:fld id="{5B012C48-CBE3-4456-858D-2A38C9D9ED43}" type="slidenum">
              <a:rPr lang="en-US" smtClean="0"/>
              <a:t>52</a:t>
            </a:fld>
            <a:endParaRPr lang="en-US" dirty="0"/>
          </a:p>
        </p:txBody>
      </p:sp>
    </p:spTree>
    <p:extLst>
      <p:ext uri="{BB962C8B-B14F-4D97-AF65-F5344CB8AC3E}">
        <p14:creationId xmlns:p14="http://schemas.microsoft.com/office/powerpoint/2010/main" val="36425528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Accommodations Manual can be found on the PDE website</a:t>
            </a:r>
          </a:p>
        </p:txBody>
      </p:sp>
      <p:sp>
        <p:nvSpPr>
          <p:cNvPr id="4" name="Slide Number Placeholder 3"/>
          <p:cNvSpPr>
            <a:spLocks noGrp="1"/>
          </p:cNvSpPr>
          <p:nvPr>
            <p:ph type="sldNum" sz="quarter" idx="5"/>
          </p:nvPr>
        </p:nvSpPr>
        <p:spPr/>
        <p:txBody>
          <a:bodyPr/>
          <a:lstStyle/>
          <a:p>
            <a:fld id="{5B012C48-CBE3-4456-858D-2A38C9D9ED43}" type="slidenum">
              <a:rPr lang="en-US" smtClean="0"/>
              <a:t>54</a:t>
            </a:fld>
            <a:endParaRPr lang="en-US" dirty="0"/>
          </a:p>
        </p:txBody>
      </p:sp>
    </p:spTree>
    <p:extLst>
      <p:ext uri="{BB962C8B-B14F-4D97-AF65-F5344CB8AC3E}">
        <p14:creationId xmlns:p14="http://schemas.microsoft.com/office/powerpoint/2010/main" val="33080830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101B6-FF22-84BF-8EF6-D35817B79C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3A762C-8930-5802-3833-508E7699A8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C1C251-0D82-82B0-7EBC-220A39F29AF1}"/>
              </a:ext>
            </a:extLst>
          </p:cNvPr>
          <p:cNvSpPr>
            <a:spLocks noGrp="1"/>
          </p:cNvSpPr>
          <p:nvPr>
            <p:ph type="body" idx="1"/>
          </p:nvPr>
        </p:nvSpPr>
        <p:spPr/>
        <p:txBody>
          <a:bodyPr/>
          <a:lstStyle/>
          <a:p>
            <a:r>
              <a:rPr lang="en-US" dirty="0"/>
              <a:t>The Accommodations Manual can be found on the PDE website</a:t>
            </a:r>
          </a:p>
        </p:txBody>
      </p:sp>
      <p:sp>
        <p:nvSpPr>
          <p:cNvPr id="4" name="Slide Number Placeholder 3">
            <a:extLst>
              <a:ext uri="{FF2B5EF4-FFF2-40B4-BE49-F238E27FC236}">
                <a16:creationId xmlns:a16="http://schemas.microsoft.com/office/drawing/2014/main" id="{35CF12B3-3E94-3164-345C-A05FAE30FE89}"/>
              </a:ext>
            </a:extLst>
          </p:cNvPr>
          <p:cNvSpPr>
            <a:spLocks noGrp="1"/>
          </p:cNvSpPr>
          <p:nvPr>
            <p:ph type="sldNum" sz="quarter" idx="5"/>
          </p:nvPr>
        </p:nvSpPr>
        <p:spPr/>
        <p:txBody>
          <a:bodyPr/>
          <a:lstStyle/>
          <a:p>
            <a:fld id="{5B012C48-CBE3-4456-858D-2A38C9D9ED43}" type="slidenum">
              <a:rPr lang="en-US" smtClean="0"/>
              <a:t>55</a:t>
            </a:fld>
            <a:endParaRPr lang="en-US" dirty="0"/>
          </a:p>
        </p:txBody>
      </p:sp>
    </p:spTree>
    <p:extLst>
      <p:ext uri="{BB962C8B-B14F-4D97-AF65-F5344CB8AC3E}">
        <p14:creationId xmlns:p14="http://schemas.microsoft.com/office/powerpoint/2010/main" val="31080831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list of students and their accommodations to TAs of students receiving accommodations, outline locations and extended time procedures </a:t>
            </a:r>
          </a:p>
        </p:txBody>
      </p:sp>
      <p:sp>
        <p:nvSpPr>
          <p:cNvPr id="4" name="Slide Number Placeholder 3"/>
          <p:cNvSpPr>
            <a:spLocks noGrp="1"/>
          </p:cNvSpPr>
          <p:nvPr>
            <p:ph type="sldNum" sz="quarter" idx="5"/>
          </p:nvPr>
        </p:nvSpPr>
        <p:spPr/>
        <p:txBody>
          <a:bodyPr/>
          <a:lstStyle/>
          <a:p>
            <a:fld id="{5B012C48-CBE3-4456-858D-2A38C9D9ED43}" type="slidenum">
              <a:rPr lang="en-US" smtClean="0"/>
              <a:t>56</a:t>
            </a:fld>
            <a:endParaRPr lang="en-US"/>
          </a:p>
        </p:txBody>
      </p:sp>
    </p:spTree>
    <p:extLst>
      <p:ext uri="{BB962C8B-B14F-4D97-AF65-F5344CB8AC3E}">
        <p14:creationId xmlns:p14="http://schemas.microsoft.com/office/powerpoint/2010/main" val="42755867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list of students and their accommodations to TAs of students receiving accommodations, outline locations and extended time procedures </a:t>
            </a:r>
          </a:p>
        </p:txBody>
      </p:sp>
      <p:sp>
        <p:nvSpPr>
          <p:cNvPr id="4" name="Slide Number Placeholder 3"/>
          <p:cNvSpPr>
            <a:spLocks noGrp="1"/>
          </p:cNvSpPr>
          <p:nvPr>
            <p:ph type="sldNum" sz="quarter" idx="5"/>
          </p:nvPr>
        </p:nvSpPr>
        <p:spPr/>
        <p:txBody>
          <a:bodyPr/>
          <a:lstStyle/>
          <a:p>
            <a:fld id="{5B012C48-CBE3-4456-858D-2A38C9D9ED43}" type="slidenum">
              <a:rPr lang="en-US" smtClean="0"/>
              <a:t>57</a:t>
            </a:fld>
            <a:endParaRPr lang="en-US"/>
          </a:p>
        </p:txBody>
      </p:sp>
    </p:spTree>
    <p:extLst>
      <p:ext uri="{BB962C8B-B14F-4D97-AF65-F5344CB8AC3E}">
        <p14:creationId xmlns:p14="http://schemas.microsoft.com/office/powerpoint/2010/main" val="39340925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list of students and their accommodations to TAs of students receiving accommodations, outline locations and extended time procedures </a:t>
            </a:r>
          </a:p>
        </p:txBody>
      </p:sp>
      <p:sp>
        <p:nvSpPr>
          <p:cNvPr id="4" name="Slide Number Placeholder 3"/>
          <p:cNvSpPr>
            <a:spLocks noGrp="1"/>
          </p:cNvSpPr>
          <p:nvPr>
            <p:ph type="sldNum" sz="quarter" idx="5"/>
          </p:nvPr>
        </p:nvSpPr>
        <p:spPr/>
        <p:txBody>
          <a:bodyPr/>
          <a:lstStyle/>
          <a:p>
            <a:fld id="{5B012C48-CBE3-4456-858D-2A38C9D9ED43}" type="slidenum">
              <a:rPr lang="en-US" smtClean="0"/>
              <a:t>58</a:t>
            </a:fld>
            <a:endParaRPr lang="en-US"/>
          </a:p>
        </p:txBody>
      </p:sp>
    </p:spTree>
    <p:extLst>
      <p:ext uri="{BB962C8B-B14F-4D97-AF65-F5344CB8AC3E}">
        <p14:creationId xmlns:p14="http://schemas.microsoft.com/office/powerpoint/2010/main" val="16557530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B012C48-CBE3-4456-858D-2A38C9D9ED43}" type="slidenum">
              <a:rPr lang="en-US" smtClean="0"/>
              <a:t>3</a:t>
            </a:fld>
            <a:endParaRPr lang="en-US" dirty="0"/>
          </a:p>
        </p:txBody>
      </p:sp>
    </p:spTree>
    <p:extLst>
      <p:ext uri="{BB962C8B-B14F-4D97-AF65-F5344CB8AC3E}">
        <p14:creationId xmlns:p14="http://schemas.microsoft.com/office/powerpoint/2010/main" val="31129663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60</a:t>
            </a:fld>
            <a:endParaRPr lang="en-US"/>
          </a:p>
        </p:txBody>
      </p:sp>
    </p:spTree>
    <p:extLst>
      <p:ext uri="{BB962C8B-B14F-4D97-AF65-F5344CB8AC3E}">
        <p14:creationId xmlns:p14="http://schemas.microsoft.com/office/powerpoint/2010/main" val="37169674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61</a:t>
            </a:fld>
            <a:endParaRPr lang="en-US"/>
          </a:p>
        </p:txBody>
      </p:sp>
    </p:spTree>
    <p:extLst>
      <p:ext uri="{BB962C8B-B14F-4D97-AF65-F5344CB8AC3E}">
        <p14:creationId xmlns:p14="http://schemas.microsoft.com/office/powerpoint/2010/main" val="28362724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5D564-CFF4-B20F-AF65-AFE09A881F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4A3984-588A-5866-8DBF-79D276243B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A80F4D-6B9B-3D76-6D94-753997F631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2EE2E9-4785-A11F-433E-95DFE0951FB5}"/>
              </a:ext>
            </a:extLst>
          </p:cNvPr>
          <p:cNvSpPr>
            <a:spLocks noGrp="1"/>
          </p:cNvSpPr>
          <p:nvPr>
            <p:ph type="sldNum" sz="quarter" idx="5"/>
          </p:nvPr>
        </p:nvSpPr>
        <p:spPr/>
        <p:txBody>
          <a:bodyPr/>
          <a:lstStyle/>
          <a:p>
            <a:fld id="{5B012C48-CBE3-4456-858D-2A38C9D9ED43}" type="slidenum">
              <a:rPr lang="en-US" smtClean="0"/>
              <a:t>62</a:t>
            </a:fld>
            <a:endParaRPr lang="en-US"/>
          </a:p>
        </p:txBody>
      </p:sp>
    </p:spTree>
    <p:extLst>
      <p:ext uri="{BB962C8B-B14F-4D97-AF65-F5344CB8AC3E}">
        <p14:creationId xmlns:p14="http://schemas.microsoft.com/office/powerpoint/2010/main" val="25527882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171EF-5A1C-E6B1-4BBE-FF05B74BE8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10206F-8BEF-14F1-0558-EEA61A877D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E539BD-4607-E336-F9E0-920CEE1234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411E23-D52F-40D4-B382-1E2609FE8C33}"/>
              </a:ext>
            </a:extLst>
          </p:cNvPr>
          <p:cNvSpPr>
            <a:spLocks noGrp="1"/>
          </p:cNvSpPr>
          <p:nvPr>
            <p:ph type="sldNum" sz="quarter" idx="5"/>
          </p:nvPr>
        </p:nvSpPr>
        <p:spPr/>
        <p:txBody>
          <a:bodyPr/>
          <a:lstStyle/>
          <a:p>
            <a:fld id="{5B012C48-CBE3-4456-858D-2A38C9D9ED43}" type="slidenum">
              <a:rPr lang="en-US" smtClean="0"/>
              <a:t>63</a:t>
            </a:fld>
            <a:endParaRPr lang="en-US"/>
          </a:p>
        </p:txBody>
      </p:sp>
    </p:spTree>
    <p:extLst>
      <p:ext uri="{BB962C8B-B14F-4D97-AF65-F5344CB8AC3E}">
        <p14:creationId xmlns:p14="http://schemas.microsoft.com/office/powerpoint/2010/main" val="9828235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66</a:t>
            </a:fld>
            <a:endParaRPr lang="en-US"/>
          </a:p>
        </p:txBody>
      </p:sp>
    </p:spTree>
    <p:extLst>
      <p:ext uri="{BB962C8B-B14F-4D97-AF65-F5344CB8AC3E}">
        <p14:creationId xmlns:p14="http://schemas.microsoft.com/office/powerpoint/2010/main" val="212318237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67</a:t>
            </a:fld>
            <a:endParaRPr lang="en-US"/>
          </a:p>
        </p:txBody>
      </p:sp>
    </p:spTree>
    <p:extLst>
      <p:ext uri="{BB962C8B-B14F-4D97-AF65-F5344CB8AC3E}">
        <p14:creationId xmlns:p14="http://schemas.microsoft.com/office/powerpoint/2010/main" val="3760309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4A88B-429B-FD24-2A41-F62377CA27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6A5AE-5BB6-626E-8885-B5947D658F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FB3112-591C-6A30-A44D-CEFAA6DC0D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D9A4AF-CB3E-F3C6-AB07-EA29229F870A}"/>
              </a:ext>
            </a:extLst>
          </p:cNvPr>
          <p:cNvSpPr>
            <a:spLocks noGrp="1"/>
          </p:cNvSpPr>
          <p:nvPr>
            <p:ph type="sldNum" sz="quarter" idx="5"/>
          </p:nvPr>
        </p:nvSpPr>
        <p:spPr/>
        <p:txBody>
          <a:bodyPr/>
          <a:lstStyle/>
          <a:p>
            <a:fld id="{5B012C48-CBE3-4456-858D-2A38C9D9ED43}" type="slidenum">
              <a:rPr lang="en-US" smtClean="0"/>
              <a:t>10</a:t>
            </a:fld>
            <a:endParaRPr lang="en-US" dirty="0"/>
          </a:p>
        </p:txBody>
      </p:sp>
    </p:spTree>
    <p:extLst>
      <p:ext uri="{BB962C8B-B14F-4D97-AF65-F5344CB8AC3E}">
        <p14:creationId xmlns:p14="http://schemas.microsoft.com/office/powerpoint/2010/main" val="980369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D11F3-B0E2-901A-9C59-EB9C5BC1E5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2A7B01-578B-DA7C-852C-CAE78E4271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B4AC6-9FDC-2B52-9E38-8ECE17B449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994CDC-F989-F3AC-3132-6E18463AD2EE}"/>
              </a:ext>
            </a:extLst>
          </p:cNvPr>
          <p:cNvSpPr>
            <a:spLocks noGrp="1"/>
          </p:cNvSpPr>
          <p:nvPr>
            <p:ph type="sldNum" sz="quarter" idx="5"/>
          </p:nvPr>
        </p:nvSpPr>
        <p:spPr/>
        <p:txBody>
          <a:bodyPr/>
          <a:lstStyle/>
          <a:p>
            <a:fld id="{5B012C48-CBE3-4456-858D-2A38C9D9ED43}" type="slidenum">
              <a:rPr lang="en-US" smtClean="0"/>
              <a:t>11</a:t>
            </a:fld>
            <a:endParaRPr lang="en-US" dirty="0"/>
          </a:p>
        </p:txBody>
      </p:sp>
    </p:spTree>
    <p:extLst>
      <p:ext uri="{BB962C8B-B14F-4D97-AF65-F5344CB8AC3E}">
        <p14:creationId xmlns:p14="http://schemas.microsoft.com/office/powerpoint/2010/main" val="29563960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12</a:t>
            </a:fld>
            <a:endParaRPr lang="en-US" dirty="0"/>
          </a:p>
        </p:txBody>
      </p:sp>
    </p:spTree>
    <p:extLst>
      <p:ext uri="{BB962C8B-B14F-4D97-AF65-F5344CB8AC3E}">
        <p14:creationId xmlns:p14="http://schemas.microsoft.com/office/powerpoint/2010/main" val="1292464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the PDE website for the state assessment window</a:t>
            </a:r>
          </a:p>
        </p:txBody>
      </p:sp>
      <p:sp>
        <p:nvSpPr>
          <p:cNvPr id="4" name="Slide Number Placeholder 3"/>
          <p:cNvSpPr>
            <a:spLocks noGrp="1"/>
          </p:cNvSpPr>
          <p:nvPr>
            <p:ph type="sldNum" sz="quarter" idx="5"/>
          </p:nvPr>
        </p:nvSpPr>
        <p:spPr/>
        <p:txBody>
          <a:bodyPr/>
          <a:lstStyle/>
          <a:p>
            <a:fld id="{5B012C48-CBE3-4456-858D-2A38C9D9ED43}" type="slidenum">
              <a:rPr lang="en-US" smtClean="0"/>
              <a:t>14</a:t>
            </a:fld>
            <a:endParaRPr lang="en-US" dirty="0"/>
          </a:p>
        </p:txBody>
      </p:sp>
    </p:spTree>
    <p:extLst>
      <p:ext uri="{BB962C8B-B14F-4D97-AF65-F5344CB8AC3E}">
        <p14:creationId xmlns:p14="http://schemas.microsoft.com/office/powerpoint/2010/main" val="2723198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these topics with SACs</a:t>
            </a:r>
          </a:p>
        </p:txBody>
      </p:sp>
      <p:sp>
        <p:nvSpPr>
          <p:cNvPr id="4" name="Slide Number Placeholder 3"/>
          <p:cNvSpPr>
            <a:spLocks noGrp="1"/>
          </p:cNvSpPr>
          <p:nvPr>
            <p:ph type="sldNum" sz="quarter" idx="5"/>
          </p:nvPr>
        </p:nvSpPr>
        <p:spPr/>
        <p:txBody>
          <a:bodyPr/>
          <a:lstStyle/>
          <a:p>
            <a:fld id="{5B012C48-CBE3-4456-858D-2A38C9D9ED43}" type="slidenum">
              <a:rPr lang="en-US" smtClean="0"/>
              <a:t>16</a:t>
            </a:fld>
            <a:endParaRPr lang="en-US" dirty="0"/>
          </a:p>
        </p:txBody>
      </p:sp>
    </p:spTree>
    <p:extLst>
      <p:ext uri="{BB962C8B-B14F-4D97-AF65-F5344CB8AC3E}">
        <p14:creationId xmlns:p14="http://schemas.microsoft.com/office/powerpoint/2010/main" val="1616461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Discuss these topics with SACs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17</a:t>
            </a:fld>
            <a:endParaRPr lang="en-US" dirty="0"/>
          </a:p>
        </p:txBody>
      </p:sp>
    </p:spTree>
    <p:extLst>
      <p:ext uri="{BB962C8B-B14F-4D97-AF65-F5344CB8AC3E}">
        <p14:creationId xmlns:p14="http://schemas.microsoft.com/office/powerpoint/2010/main" val="19202830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F38B-4F72-1840-49DA-E8867A16189A}"/>
              </a:ext>
            </a:extLst>
          </p:cNvPr>
          <p:cNvSpPr>
            <a:spLocks noGrp="1"/>
          </p:cNvSpPr>
          <p:nvPr>
            <p:ph type="ctrTitle"/>
          </p:nvPr>
        </p:nvSpPr>
        <p:spPr>
          <a:xfrm>
            <a:off x="1463615" y="1913178"/>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6C16A18-8BEE-A3DE-0E0A-257BD711267C}"/>
              </a:ext>
            </a:extLst>
          </p:cNvPr>
          <p:cNvSpPr>
            <a:spLocks noGrp="1"/>
          </p:cNvSpPr>
          <p:nvPr>
            <p:ph type="subTitle" idx="1"/>
          </p:nvPr>
        </p:nvSpPr>
        <p:spPr>
          <a:xfrm>
            <a:off x="1524000" y="430077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01BEB6-B431-7786-071D-B956BF878A1F}"/>
              </a:ext>
            </a:extLst>
          </p:cNvPr>
          <p:cNvSpPr>
            <a:spLocks noGrp="1"/>
          </p:cNvSpPr>
          <p:nvPr>
            <p:ph type="dt" sz="half" idx="10"/>
          </p:nvPr>
        </p:nvSpPr>
        <p:spPr/>
        <p:txBody>
          <a:bodyPr/>
          <a:lstStyle/>
          <a:p>
            <a:fld id="{22BA6408-90F9-4FE1-83A4-B1D50ED00294}" type="datetime1">
              <a:rPr lang="en-US" smtClean="0"/>
              <a:t>11/19/2025</a:t>
            </a:fld>
            <a:endParaRPr lang="en-US"/>
          </a:p>
        </p:txBody>
      </p:sp>
      <p:sp>
        <p:nvSpPr>
          <p:cNvPr id="5" name="Footer Placeholder 4">
            <a:extLst>
              <a:ext uri="{FF2B5EF4-FFF2-40B4-BE49-F238E27FC236}">
                <a16:creationId xmlns:a16="http://schemas.microsoft.com/office/drawing/2014/main" id="{6FA8B36E-268F-799C-F7BC-8365CD4769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6D37CF-0AD6-ECB7-3ECC-E2DB4F60D73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73CA9021-3EA6-3F1D-A425-16C8069FC0B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Pennsylvania Department of Education">
            <a:extLst>
              <a:ext uri="{FF2B5EF4-FFF2-40B4-BE49-F238E27FC236}">
                <a16:creationId xmlns:a16="http://schemas.microsoft.com/office/drawing/2014/main" id="{19A8CA6C-9F08-BCD4-731C-A3B94D64C23E}"/>
              </a:ext>
              <a:ext uri="{C183D7F6-B498-43B3-948B-1728B52AA6E4}">
                <adec:decorative xmlns:adec="http://schemas.microsoft.com/office/drawing/2017/decorative" val="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3292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AF212BA9-EFE2-4AFF-BF9D-E8B1DAC0BC18}" type="datetime1">
              <a:rPr lang="en-US" smtClean="0"/>
              <a:t>11/19/2025</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2"/>
          <a:stretch>
            <a:fillRect/>
          </a:stretch>
        </p:blipFill>
        <p:spPr>
          <a:xfrm>
            <a:off x="10355327" y="136525"/>
            <a:ext cx="1836673" cy="655955"/>
          </a:xfrm>
          <a:prstGeom prst="rect">
            <a:avLst/>
          </a:prstGeom>
        </p:spPr>
      </p:pic>
      <p:pic>
        <p:nvPicPr>
          <p:cNvPr id="7" name="Picture 6">
            <a:extLst>
              <a:ext uri="{FF2B5EF4-FFF2-40B4-BE49-F238E27FC236}">
                <a16:creationId xmlns:a16="http://schemas.microsoft.com/office/drawing/2014/main" id="{8C504C3F-60BB-14EF-091F-9565A3C0C174}"/>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9725475" y="257902"/>
            <a:ext cx="2121348" cy="2121348"/>
          </a:xfrm>
          <a:prstGeom prst="rect">
            <a:avLst/>
          </a:prstGeom>
        </p:spPr>
      </p:pic>
      <p:pic>
        <p:nvPicPr>
          <p:cNvPr id="5" name="Picture 4">
            <a:extLst>
              <a:ext uri="{FF2B5EF4-FFF2-40B4-BE49-F238E27FC236}">
                <a16:creationId xmlns:a16="http://schemas.microsoft.com/office/drawing/2014/main" id="{ABE4A621-C5EF-F120-204F-E14FF3546E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90960" y="913857"/>
            <a:ext cx="1619691" cy="682819"/>
          </a:xfrm>
          <a:prstGeom prst="rect">
            <a:avLst/>
          </a:prstGeom>
        </p:spPr>
      </p:pic>
    </p:spTree>
    <p:extLst>
      <p:ext uri="{BB962C8B-B14F-4D97-AF65-F5344CB8AC3E}">
        <p14:creationId xmlns:p14="http://schemas.microsoft.com/office/powerpoint/2010/main" val="398861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685F-8FE5-BAB3-651F-9216D373B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66450A-26B0-FB21-73CE-9019D9AC4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202F7-784D-F7D4-B425-FA808B4D2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43AEB-D729-04FF-7CA8-FEBE5A69B881}"/>
              </a:ext>
            </a:extLst>
          </p:cNvPr>
          <p:cNvSpPr>
            <a:spLocks noGrp="1"/>
          </p:cNvSpPr>
          <p:nvPr>
            <p:ph type="dt" sz="half" idx="10"/>
          </p:nvPr>
        </p:nvSpPr>
        <p:spPr/>
        <p:txBody>
          <a:bodyPr/>
          <a:lstStyle/>
          <a:p>
            <a:fld id="{39FB0975-47B6-4BE8-B879-EB115C8840C9}" type="datetime1">
              <a:rPr lang="en-US" smtClean="0"/>
              <a:t>11/19/2025</a:t>
            </a:fld>
            <a:endParaRPr lang="en-US"/>
          </a:p>
        </p:txBody>
      </p:sp>
      <p:sp>
        <p:nvSpPr>
          <p:cNvPr id="6" name="Footer Placeholder 5">
            <a:extLst>
              <a:ext uri="{FF2B5EF4-FFF2-40B4-BE49-F238E27FC236}">
                <a16:creationId xmlns:a16="http://schemas.microsoft.com/office/drawing/2014/main" id="{23EDC3CA-9838-7D30-1571-F4294DB38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8D24C-2601-ACA8-2C0B-181A7F2C3A4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000F9132-2FA6-531B-853B-7FA60C4EE98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0" name="Picture 9">
            <a:extLst>
              <a:ext uri="{FF2B5EF4-FFF2-40B4-BE49-F238E27FC236}">
                <a16:creationId xmlns:a16="http://schemas.microsoft.com/office/drawing/2014/main" id="{C341FCB5-0407-2AE2-B5A5-AAB8FEE4037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0910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6A541-70B4-C2B2-8919-38928449B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5DF3D-5910-9092-944E-68073C5AD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21744E-5668-8E0E-7F9D-79A21C062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54305-D8FA-18F1-7D1C-0323602500FA}"/>
              </a:ext>
            </a:extLst>
          </p:cNvPr>
          <p:cNvSpPr>
            <a:spLocks noGrp="1"/>
          </p:cNvSpPr>
          <p:nvPr>
            <p:ph type="dt" sz="half" idx="10"/>
          </p:nvPr>
        </p:nvSpPr>
        <p:spPr/>
        <p:txBody>
          <a:bodyPr/>
          <a:lstStyle/>
          <a:p>
            <a:fld id="{C43C5B11-EC1F-4C0C-86C0-7EC27F255174}" type="datetime1">
              <a:rPr lang="en-US" smtClean="0"/>
              <a:t>11/19/2025</a:t>
            </a:fld>
            <a:endParaRPr lang="en-US"/>
          </a:p>
        </p:txBody>
      </p:sp>
      <p:sp>
        <p:nvSpPr>
          <p:cNvPr id="6" name="Footer Placeholder 5">
            <a:extLst>
              <a:ext uri="{FF2B5EF4-FFF2-40B4-BE49-F238E27FC236}">
                <a16:creationId xmlns:a16="http://schemas.microsoft.com/office/drawing/2014/main" id="{71354EDB-B905-1AF9-78F3-44291E2CDA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5354CF-B85A-F363-9999-9A8B7188D703}"/>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Picture 9">
            <a:extLst>
              <a:ext uri="{FF2B5EF4-FFF2-40B4-BE49-F238E27FC236}">
                <a16:creationId xmlns:a16="http://schemas.microsoft.com/office/drawing/2014/main" id="{931248E6-F468-3E78-9D55-0EAE4144AE6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501188" y="611585"/>
            <a:ext cx="2121348" cy="2121348"/>
          </a:xfrm>
          <a:prstGeom prst="rect">
            <a:avLst/>
          </a:prstGeom>
        </p:spPr>
      </p:pic>
      <p:pic>
        <p:nvPicPr>
          <p:cNvPr id="8" name="Picture 7">
            <a:extLst>
              <a:ext uri="{FF2B5EF4-FFF2-40B4-BE49-F238E27FC236}">
                <a16:creationId xmlns:a16="http://schemas.microsoft.com/office/drawing/2014/main" id="{1A3512F0-7236-492D-98DD-3848FC95B6BE}"/>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67028" y="1319032"/>
            <a:ext cx="1619691" cy="682819"/>
          </a:xfrm>
          <a:prstGeom prst="rect">
            <a:avLst/>
          </a:prstGeom>
        </p:spPr>
      </p:pic>
    </p:spTree>
    <p:extLst>
      <p:ext uri="{BB962C8B-B14F-4D97-AF65-F5344CB8AC3E}">
        <p14:creationId xmlns:p14="http://schemas.microsoft.com/office/powerpoint/2010/main" val="180599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hasCustomPrompt="1"/>
          </p:nvPr>
        </p:nvSpPr>
        <p:spPr/>
        <p:txBody>
          <a:bodyPr/>
          <a:lstStyle>
            <a:lvl1pPr>
              <a:defRPr/>
            </a:lvl1pPr>
          </a:lstStyle>
          <a:p>
            <a:r>
              <a:rPr lang="en-US" dirty="0"/>
              <a:t>Contact/Mission</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a:xfrm>
            <a:off x="838200" y="1825625"/>
            <a:ext cx="10515600" cy="18751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4C72E730-7964-4CDF-A2E3-4BCF0755E00A}" type="datetime1">
              <a:rPr lang="en-US" smtClean="0"/>
              <a:t>11/19/2025</a:t>
            </a:fld>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sp>
        <p:nvSpPr>
          <p:cNvPr id="9" name="TextBox 8">
            <a:extLst>
              <a:ext uri="{FF2B5EF4-FFF2-40B4-BE49-F238E27FC236}">
                <a16:creationId xmlns:a16="http://schemas.microsoft.com/office/drawing/2014/main" id="{A4913B61-B8DB-8A4C-59D3-7CF2ABAB7F3B}"/>
              </a:ext>
            </a:extLst>
          </p:cNvPr>
          <p:cNvSpPr txBox="1"/>
          <p:nvPr userDrawn="1"/>
        </p:nvSpPr>
        <p:spPr>
          <a:xfrm>
            <a:off x="1086928" y="4606505"/>
            <a:ext cx="10266872"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latin typeface="Arial" panose="020B0604020202020204" pitchFamily="34" charset="0"/>
                <a:cs typeface="Arial" panose="020B0604020202020204" pitchFamily="34" charset="0"/>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latin typeface="Arial" panose="020B0604020202020204" pitchFamily="34" charset="0"/>
              <a:cs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DF73F6BE-725E-5F46-9C6B-F4613CC3CF93}"/>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409949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p>
            <a:fld id="{A1DC029C-5B17-409B-86F2-A65FE5BE79A1}" type="datetime1">
              <a:rPr lang="en-US" smtClean="0"/>
              <a:t>11/19/2025</a:t>
            </a:fld>
            <a:endParaRPr lang="en-US"/>
          </a:p>
        </p:txBody>
      </p:sp>
      <p:sp>
        <p:nvSpPr>
          <p:cNvPr id="5" name="Footer Placeholder 4">
            <a:extLst>
              <a:ext uri="{FF2B5EF4-FFF2-40B4-BE49-F238E27FC236}">
                <a16:creationId xmlns:a16="http://schemas.microsoft.com/office/drawing/2014/main" id="{DB3E8AFF-CE3F-E0E8-4EF3-7DA0B1E1B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a:extLst>
              <a:ext uri="{FF2B5EF4-FFF2-40B4-BE49-F238E27FC236}">
                <a16:creationId xmlns:a16="http://schemas.microsoft.com/office/drawing/2014/main" id="{FCEF0906-6B73-E265-67CC-1222F46BCFE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99072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210-029F-E095-CA68-8B2290AD1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E8633-CAF1-94AE-D24C-21B3EB5AEE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2C7BC3-E25D-D40A-6B64-7EF414A1EEE2}"/>
              </a:ext>
            </a:extLst>
          </p:cNvPr>
          <p:cNvSpPr>
            <a:spLocks noGrp="1"/>
          </p:cNvSpPr>
          <p:nvPr>
            <p:ph type="dt" sz="half" idx="10"/>
          </p:nvPr>
        </p:nvSpPr>
        <p:spPr/>
        <p:txBody>
          <a:bodyPr/>
          <a:lstStyle/>
          <a:p>
            <a:fld id="{A918DB6E-6D70-4FEC-A112-5F97BC4AEE43}" type="datetime1">
              <a:rPr lang="en-US" smtClean="0"/>
              <a:t>11/19/2025</a:t>
            </a:fld>
            <a:endParaRPr lang="en-US"/>
          </a:p>
        </p:txBody>
      </p:sp>
      <p:sp>
        <p:nvSpPr>
          <p:cNvPr id="5" name="Footer Placeholder 4">
            <a:extLst>
              <a:ext uri="{FF2B5EF4-FFF2-40B4-BE49-F238E27FC236}">
                <a16:creationId xmlns:a16="http://schemas.microsoft.com/office/drawing/2014/main" id="{AE47242D-6913-7C20-7953-B581907F3F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79EFF3-20FA-34D5-B90C-BE36221D5CE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C56D4987-17F8-5DD6-30EC-9DA0725D33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a:extLst>
              <a:ext uri="{FF2B5EF4-FFF2-40B4-BE49-F238E27FC236}">
                <a16:creationId xmlns:a16="http://schemas.microsoft.com/office/drawing/2014/main" id="{C862E435-AA10-E027-0747-8303CB75EF5A}"/>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429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E1CD-B1D2-FD34-4B40-B97BAD7444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08F26-BE84-E16A-DCC9-30F0C4698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8E27B-F2B3-D744-F6F2-A89C651C7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C5F240-8BB6-EF46-2AF5-52667484661D}"/>
              </a:ext>
            </a:extLst>
          </p:cNvPr>
          <p:cNvSpPr>
            <a:spLocks noGrp="1"/>
          </p:cNvSpPr>
          <p:nvPr>
            <p:ph type="dt" sz="half" idx="10"/>
          </p:nvPr>
        </p:nvSpPr>
        <p:spPr/>
        <p:txBody>
          <a:bodyPr/>
          <a:lstStyle/>
          <a:p>
            <a:fld id="{956BFE5A-6E96-494B-BDD8-6F437FF9AB11}" type="datetime1">
              <a:rPr lang="en-US" smtClean="0"/>
              <a:t>11/19/2025</a:t>
            </a:fld>
            <a:endParaRPr lang="en-US"/>
          </a:p>
        </p:txBody>
      </p:sp>
      <p:sp>
        <p:nvSpPr>
          <p:cNvPr id="6" name="Footer Placeholder 5">
            <a:extLst>
              <a:ext uri="{FF2B5EF4-FFF2-40B4-BE49-F238E27FC236}">
                <a16:creationId xmlns:a16="http://schemas.microsoft.com/office/drawing/2014/main" id="{EF3F7E33-4ACC-CA0E-A851-0633E8007C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1526BE-FED8-3A4C-D122-F217B17929FD}"/>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E05121F8-F8D0-12BE-2280-7E60891ED6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1" name="Picture 10">
            <a:extLst>
              <a:ext uri="{FF2B5EF4-FFF2-40B4-BE49-F238E27FC236}">
                <a16:creationId xmlns:a16="http://schemas.microsoft.com/office/drawing/2014/main" id="{0580675B-B3BC-8CA7-4E82-410286BFD750}"/>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399641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C45C-FCDD-8C82-6BAE-191F39AEF9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A0E196-69DC-0037-E268-81EEC6A19E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793AD-42F2-D892-5BC1-2C2EEFCFD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833A3-0D20-240B-BF7B-E79DB765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CD78F-9005-BA9B-FE0C-7CD98EC815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797DD2-4FC4-4BD3-E123-CBC3D4E319A6}"/>
              </a:ext>
            </a:extLst>
          </p:cNvPr>
          <p:cNvSpPr>
            <a:spLocks noGrp="1"/>
          </p:cNvSpPr>
          <p:nvPr>
            <p:ph type="dt" sz="half" idx="10"/>
          </p:nvPr>
        </p:nvSpPr>
        <p:spPr/>
        <p:txBody>
          <a:bodyPr/>
          <a:lstStyle/>
          <a:p>
            <a:fld id="{B1C15760-DF15-44D3-BE51-84A885468F1F}" type="datetime1">
              <a:rPr lang="en-US" smtClean="0"/>
              <a:t>11/19/2025</a:t>
            </a:fld>
            <a:endParaRPr lang="en-US"/>
          </a:p>
        </p:txBody>
      </p:sp>
      <p:sp>
        <p:nvSpPr>
          <p:cNvPr id="8" name="Footer Placeholder 7">
            <a:extLst>
              <a:ext uri="{FF2B5EF4-FFF2-40B4-BE49-F238E27FC236}">
                <a16:creationId xmlns:a16="http://schemas.microsoft.com/office/drawing/2014/main" id="{89E03071-322D-C992-7498-959F4A42B6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F68EC2-081E-D5E2-4E69-34D35705C95E}"/>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Content Placeholder 6">
            <a:extLst>
              <a:ext uri="{FF2B5EF4-FFF2-40B4-BE49-F238E27FC236}">
                <a16:creationId xmlns:a16="http://schemas.microsoft.com/office/drawing/2014/main" id="{7D39C305-7D91-BD64-0A4C-03A5F78D181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2" name="Picture 11">
            <a:extLst>
              <a:ext uri="{FF2B5EF4-FFF2-40B4-BE49-F238E27FC236}">
                <a16:creationId xmlns:a16="http://schemas.microsoft.com/office/drawing/2014/main" id="{35F192BF-258E-20F7-A4FE-86E7ABF4F534}"/>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7587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269425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3A2CBF18-C1C5-4E58-AE1E-EFC1DEA4ED61}" type="datetime1">
              <a:rPr lang="en-US" smtClean="0"/>
              <a:t>11/19/2025</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a:extLst>
              <a:ext uri="{FF2B5EF4-FFF2-40B4-BE49-F238E27FC236}">
                <a16:creationId xmlns:a16="http://schemas.microsoft.com/office/drawing/2014/main" id="{CAD87B9F-3FE8-A5B1-53CA-F7B23BB3649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a:extLst>
              <a:ext uri="{FF2B5EF4-FFF2-40B4-BE49-F238E27FC236}">
                <a16:creationId xmlns:a16="http://schemas.microsoft.com/office/drawing/2014/main" id="{042C348F-656E-A509-A3F4-C9BF0BEE9629}"/>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186068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62391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C2423AD3-50EC-4B5C-A8DC-11AAD0AA691E}" type="datetime1">
              <a:rPr lang="en-US" smtClean="0"/>
              <a:t>11/19/2025</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E4F887E4-34BD-F7FC-4D22-B4F5E90DECB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6" name="Picture 5">
            <a:extLst>
              <a:ext uri="{FF2B5EF4-FFF2-40B4-BE49-F238E27FC236}">
                <a16:creationId xmlns:a16="http://schemas.microsoft.com/office/drawing/2014/main" id="{718AE777-06EB-70FE-4255-062F8A9CF20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7986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F3509735-4568-4232-8455-719822765581}" type="datetime1">
              <a:rPr lang="en-US" smtClean="0"/>
              <a:t>11/19/2025</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Picture 4">
            <a:extLst>
              <a:ext uri="{FF2B5EF4-FFF2-40B4-BE49-F238E27FC236}">
                <a16:creationId xmlns:a16="http://schemas.microsoft.com/office/drawing/2014/main" id="{0458D707-3027-F739-5F6C-B2E78319416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7" name="Picture 6">
            <a:extLst>
              <a:ext uri="{FF2B5EF4-FFF2-40B4-BE49-F238E27FC236}">
                <a16:creationId xmlns:a16="http://schemas.microsoft.com/office/drawing/2014/main" id="{BF81B16E-BDC0-1CE6-746A-3B85BFA0CD0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9499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40F2A2EE-1442-4CB6-BF6C-1D64706A3A6A}" type="datetime1">
              <a:rPr lang="en-US" smtClean="0"/>
              <a:t>11/19/2025</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Content Placeholder 6">
            <a:extLst>
              <a:ext uri="{FF2B5EF4-FFF2-40B4-BE49-F238E27FC236}">
                <a16:creationId xmlns:a16="http://schemas.microsoft.com/office/drawing/2014/main" id="{8844F8AB-E383-518B-0A27-BEF6C9D7D9B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7" name="Picture 6">
            <a:extLst>
              <a:ext uri="{FF2B5EF4-FFF2-40B4-BE49-F238E27FC236}">
                <a16:creationId xmlns:a16="http://schemas.microsoft.com/office/drawing/2014/main" id="{3970D4DD-2558-A489-2A93-523F829204FB}"/>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2864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5EECB-BA88-AB8C-2130-CCFA95929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E3E900D-2962-0933-E1EE-1A25E5EBF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0E451C-7B19-00FE-8DB4-9DD64B4958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295EC-14AD-4FC4-B914-473EB0A47781}" type="datetime1">
              <a:rPr lang="en-US" smtClean="0"/>
              <a:t>11/19/2025</a:t>
            </a:fld>
            <a:endParaRPr lang="en-US" dirty="0"/>
          </a:p>
        </p:txBody>
      </p:sp>
      <p:sp>
        <p:nvSpPr>
          <p:cNvPr id="5" name="Footer Placeholder 4">
            <a:extLst>
              <a:ext uri="{FF2B5EF4-FFF2-40B4-BE49-F238E27FC236}">
                <a16:creationId xmlns:a16="http://schemas.microsoft.com/office/drawing/2014/main" id="{1BFF7FC3-0481-E379-7CCC-6123B0BE6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BC55C25-28C2-4C10-5388-29FF6AE39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F5015-3417-4B27-A586-E4CCF4D77832}" type="slidenum">
              <a:rPr lang="en-US" smtClean="0"/>
              <a:t>‹#›</a:t>
            </a:fld>
            <a:endParaRPr lang="en-US" dirty="0"/>
          </a:p>
        </p:txBody>
      </p:sp>
    </p:spTree>
    <p:extLst>
      <p:ext uri="{BB962C8B-B14F-4D97-AF65-F5344CB8AC3E}">
        <p14:creationId xmlns:p14="http://schemas.microsoft.com/office/powerpoint/2010/main" val="106161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61" r:id="rId9"/>
    <p:sldLayoutId id="2147483662" r:id="rId10"/>
    <p:sldLayoutId id="2147483656" r:id="rId11"/>
    <p:sldLayoutId id="2147483657" r:id="rId12"/>
    <p:sldLayoutId id="2147483663" r:id="rId13"/>
  </p:sldLayoutIdLst>
  <p:hf hdr="0" ft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portal.te.drcedirect.com/P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pa.gov/en/agencies/education/programs-and-services/instruction/elementary-and-secondary-education/curriculum/science/science-standards.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pa.gov/content/dam/copapwp-pagov/en/education/documents/instruction/assessment-and-accountability/pssa/accommodations/supplemental%20guidelines%20for%20asl%20in%20the%20vsl.pdf" TargetMode="External"/><Relationship Id="rId3" Type="http://schemas.openxmlformats.org/officeDocument/2006/relationships/hyperlink" Target="https://www.pa.gov/agencies/education/programs-and-services/instruction/elementary-and-secondary-education/assessment-and-accountability/keystone-exams#accordion-58d7db976b-item-ab0418d2e8" TargetMode="External"/><Relationship Id="rId7" Type="http://schemas.openxmlformats.org/officeDocument/2006/relationships/hyperlink" Target="https://www.pa.gov/content/dam/copapwp-pagov/en/education/documents/instruction/assessment-and-accountability/pssa/accommodations/accommodations%20guidelines%20for%20els.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pa.gov/content/dam/copapwp-pagov/en/education/documents/instruction/assessment-and-accountability/pssa/accommodations/winter%202025-2026%20accommodations%20guidelines%20for%20pssa%20and%20keystone%20exams.pdf" TargetMode="External"/><Relationship Id="rId5" Type="http://schemas.openxmlformats.org/officeDocument/2006/relationships/hyperlink" Target="https://www.youtube.com/watch?v=lMcLr_uAm4A" TargetMode="External"/><Relationship Id="rId10" Type="http://schemas.openxmlformats.org/officeDocument/2006/relationships/hyperlink" Target="https://www.pa.gov/content/dam/copapwp-pagov/en/education/documents/instruction/assessment-and-accountability/pssa/accommodations/confidentiality%20agreement%20for%20language%20interpreters%20form.pdf" TargetMode="External"/><Relationship Id="rId4" Type="http://schemas.openxmlformats.org/officeDocument/2006/relationships/hyperlink" Target="https://www.pa.gov/content/dam/copapwp-pagov/en/education/documents/instruction/assessment-and-accountability/pssa/accommodations/2026%20guidelines%20for%20selection%20and%20use%20of%20accommodations.pdf" TargetMode="External"/><Relationship Id="rId9" Type="http://schemas.openxmlformats.org/officeDocument/2006/relationships/hyperlink" Target="https://www.pa.gov/content/dam/copapwp-pagov/en/education/documents/instruction/assessment-and-accountability/pssa/accommodations/unique%20accommodation%20assurance.pdf"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sites.google.com/datarecognitioncorp.com/psa-assessments/home?authuser=0"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http://www.pstattraining.ne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hyperlink" Target="https://www.drcedirect.com/all/eca-portal-v2-ui/#/login/PA"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gcc02.safelinks.protection.outlook.com/?url=https%3A%2F%2Fportal.te.drcedirect.com%2FPA&amp;data=05%7C02%7Cmclementi%40pa.gov%7C7f82dbf4088d4fc9a6ee08ddd52b1487%7C418e284101284dd59b6c47fc5a9a1bde%7C0%7C0%7C638901103191797692%7CUnknown%7CTWFpbGZsb3d8eyJFbXB0eU1hcGkiOnRydWUsIlYiOiIwLjAuMDAwMCIsIlAiOiJXaW4zMiIsIkFOIjoiTWFpbCIsIldUIjoyfQ%3D%3D%7C0%7C%7C%7C&amp;sdata=GRAW70GbHt2sAzFiViaCZlSf%2FSua125fufhWCsZLEa8%3D&amp;reserved=0"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mailto:ra-eduniqueaccom@pa.gov"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www.pa.gov/agencies/education/programs-and-services/instruction/elementary-and-secondary-education/assessment-and-accountability/keystone-exams"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hyperlink" Target="https://www.pa.gov/content/dam/copapwp-pagov/en/education/documents/instruction/assessment-and-accountability/pssa/pennsylvania%20calculator%20policy.pdf"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67.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3" Type="http://schemas.openxmlformats.org/officeDocument/2006/relationships/hyperlink" Target="mailto:pacustomerservice@datarecognitioncorp.com" TargetMode="External"/><Relationship Id="rId2" Type="http://schemas.openxmlformats.org/officeDocument/2006/relationships/hyperlink" Target="mailto:Ra-ed-pssa-keystone@pa.gov" TargetMode="External"/><Relationship Id="rId1" Type="http://schemas.openxmlformats.org/officeDocument/2006/relationships/slideLayout" Target="../slideLayouts/slideLayout13.xml"/><Relationship Id="rId4" Type="http://schemas.openxmlformats.org/officeDocument/2006/relationships/hyperlink" Target="http://www.education.pa.gov/"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C3E0-7EF5-2F3E-9DEF-4298D79B234E}"/>
              </a:ext>
            </a:extLst>
          </p:cNvPr>
          <p:cNvSpPr>
            <a:spLocks noGrp="1"/>
          </p:cNvSpPr>
          <p:nvPr>
            <p:ph type="ctrTitle"/>
          </p:nvPr>
        </p:nvSpPr>
        <p:spPr>
          <a:xfrm>
            <a:off x="1485386" y="2090309"/>
            <a:ext cx="9182614" cy="2811222"/>
          </a:xfrm>
        </p:spPr>
        <p:txBody>
          <a:bodyPr>
            <a:normAutofit fontScale="90000"/>
          </a:bodyPr>
          <a:lstStyle/>
          <a:p>
            <a:r>
              <a:rPr lang="en-US" sz="4800" dirty="0"/>
              <a:t>District Assessment Coordinator Training Session for </a:t>
            </a:r>
            <a:br>
              <a:rPr lang="en-US" sz="4800" dirty="0"/>
            </a:br>
            <a:r>
              <a:rPr lang="en-US" sz="4800" dirty="0"/>
              <a:t>School Assessment Coordinators</a:t>
            </a:r>
            <a:br>
              <a:rPr lang="en-US" sz="4800" dirty="0"/>
            </a:br>
            <a:r>
              <a:rPr lang="en-US" sz="2800" dirty="0"/>
              <a:t>Online Administration </a:t>
            </a:r>
            <a:br>
              <a:rPr lang="en-US" sz="2800" dirty="0"/>
            </a:br>
            <a:r>
              <a:rPr lang="en-US" sz="2800" dirty="0"/>
              <a:t>Winter Keystone Exams 2025-2026 </a:t>
            </a:r>
          </a:p>
        </p:txBody>
      </p:sp>
      <p:sp>
        <p:nvSpPr>
          <p:cNvPr id="3" name="Subtitle 2">
            <a:extLst>
              <a:ext uri="{FF2B5EF4-FFF2-40B4-BE49-F238E27FC236}">
                <a16:creationId xmlns:a16="http://schemas.microsoft.com/office/drawing/2014/main" id="{FF6D6E6F-B999-BF1B-1F91-B455E0AF12E5}"/>
              </a:ext>
            </a:extLst>
          </p:cNvPr>
          <p:cNvSpPr>
            <a:spLocks noGrp="1"/>
          </p:cNvSpPr>
          <p:nvPr>
            <p:ph type="subTitle" idx="1"/>
          </p:nvPr>
        </p:nvSpPr>
        <p:spPr>
          <a:xfrm>
            <a:off x="1524000" y="5301342"/>
            <a:ext cx="9144000" cy="655197"/>
          </a:xfrm>
        </p:spPr>
        <p:txBody>
          <a:bodyPr/>
          <a:lstStyle/>
          <a:p>
            <a:r>
              <a:rPr lang="en-US" dirty="0">
                <a:highlight>
                  <a:srgbClr val="00FFFF"/>
                </a:highlight>
              </a:rPr>
              <a:t>Enter</a:t>
            </a:r>
            <a:r>
              <a:rPr lang="en-US" dirty="0"/>
              <a:t> the Date Presentation is Given</a:t>
            </a:r>
          </a:p>
        </p:txBody>
      </p:sp>
      <p:sp>
        <p:nvSpPr>
          <p:cNvPr id="5" name="Slide Number Placeholder 4">
            <a:extLst>
              <a:ext uri="{FF2B5EF4-FFF2-40B4-BE49-F238E27FC236}">
                <a16:creationId xmlns:a16="http://schemas.microsoft.com/office/drawing/2014/main" id="{71C4FA12-EEE6-1998-6DAD-405E92860DC7}"/>
              </a:ext>
            </a:extLst>
          </p:cNvPr>
          <p:cNvSpPr>
            <a:spLocks noGrp="1"/>
          </p:cNvSpPr>
          <p:nvPr>
            <p:ph type="sldNum" sz="quarter" idx="12"/>
          </p:nvPr>
        </p:nvSpPr>
        <p:spPr/>
        <p:txBody>
          <a:bodyPr/>
          <a:lstStyle/>
          <a:p>
            <a:fld id="{B24F5015-3417-4B27-A586-E4CCF4D77832}" type="slidenum">
              <a:rPr lang="en-US" smtClean="0"/>
              <a:t>1</a:t>
            </a:fld>
            <a:endParaRPr lang="en-US" dirty="0"/>
          </a:p>
        </p:txBody>
      </p:sp>
    </p:spTree>
    <p:extLst>
      <p:ext uri="{BB962C8B-B14F-4D97-AF65-F5344CB8AC3E}">
        <p14:creationId xmlns:p14="http://schemas.microsoft.com/office/powerpoint/2010/main" val="1615264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AD69C-DC70-0D08-65B1-81C299013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534799-79EE-2F94-895E-1219E8D37864}"/>
              </a:ext>
            </a:extLst>
          </p:cNvPr>
          <p:cNvSpPr>
            <a:spLocks noGrp="1"/>
          </p:cNvSpPr>
          <p:nvPr>
            <p:ph type="title"/>
          </p:nvPr>
        </p:nvSpPr>
        <p:spPr/>
        <p:txBody>
          <a:bodyPr>
            <a:normAutofit/>
          </a:bodyPr>
          <a:lstStyle/>
          <a:p>
            <a:r>
              <a:rPr lang="en-US" dirty="0"/>
              <a:t>Tech Enhanced Questions</a:t>
            </a:r>
          </a:p>
        </p:txBody>
      </p:sp>
      <p:sp>
        <p:nvSpPr>
          <p:cNvPr id="3" name="Content Placeholder 2">
            <a:extLst>
              <a:ext uri="{FF2B5EF4-FFF2-40B4-BE49-F238E27FC236}">
                <a16:creationId xmlns:a16="http://schemas.microsoft.com/office/drawing/2014/main" id="{8208F983-4BC8-4957-FF9E-C67DE539BFED}"/>
              </a:ext>
            </a:extLst>
          </p:cNvPr>
          <p:cNvSpPr>
            <a:spLocks noGrp="1"/>
          </p:cNvSpPr>
          <p:nvPr>
            <p:ph idx="1"/>
          </p:nvPr>
        </p:nvSpPr>
        <p:spPr/>
        <p:txBody>
          <a:bodyPr>
            <a:normAutofit/>
          </a:bodyPr>
          <a:lstStyle/>
          <a:p>
            <a:r>
              <a:rPr lang="en-US" b="0" i="0" dirty="0">
                <a:solidFill>
                  <a:srgbClr val="000000"/>
                </a:solidFill>
                <a:effectLst/>
              </a:rPr>
              <a:t>Technology Enhanced (TE) questions will appear on all assessments. These item types allow students to utilize features such as click-to-respond, drag-and-drop, and text highlighting to interact with test content.</a:t>
            </a:r>
          </a:p>
          <a:p>
            <a:r>
              <a:rPr lang="en-US" b="0" i="0" dirty="0">
                <a:solidFill>
                  <a:srgbClr val="000000"/>
                </a:solidFill>
                <a:effectLst/>
              </a:rPr>
              <a:t>Both field test and operational TE questions are included on Algebra I, Biology and Literature Keystone Exams</a:t>
            </a:r>
            <a:r>
              <a:rPr lang="en-US" dirty="0">
                <a:solidFill>
                  <a:srgbClr val="000000"/>
                </a:solidFill>
              </a:rPr>
              <a:t>. </a:t>
            </a:r>
            <a:endParaRPr lang="en-US" b="0" i="0" dirty="0">
              <a:solidFill>
                <a:srgbClr val="000000"/>
              </a:solidFill>
              <a:effectLst/>
            </a:endParaRPr>
          </a:p>
          <a:p>
            <a:r>
              <a:rPr lang="en-US" dirty="0">
                <a:solidFill>
                  <a:srgbClr val="000000"/>
                </a:solidFill>
                <a:ea typeface="Aptos" panose="020B0004020202020204" pitchFamily="34" charset="0"/>
              </a:rPr>
              <a:t>Online Tools Trainings have been expanded and updated.</a:t>
            </a:r>
          </a:p>
          <a:p>
            <a:pPr marL="0" indent="0">
              <a:buNone/>
            </a:pPr>
            <a:r>
              <a:rPr lang="en-US" u="sng" dirty="0">
                <a:hlinkClick r:id="rId3"/>
              </a:rPr>
              <a:t>https://portal.te.drcedirect.com/PA</a:t>
            </a:r>
            <a:endParaRPr lang="en-US" dirty="0"/>
          </a:p>
        </p:txBody>
      </p:sp>
      <p:sp>
        <p:nvSpPr>
          <p:cNvPr id="4" name="Slide Number Placeholder 3">
            <a:extLst>
              <a:ext uri="{FF2B5EF4-FFF2-40B4-BE49-F238E27FC236}">
                <a16:creationId xmlns:a16="http://schemas.microsoft.com/office/drawing/2014/main" id="{2A486446-454C-7ED4-F42E-929C7AC054F7}"/>
              </a:ext>
            </a:extLst>
          </p:cNvPr>
          <p:cNvSpPr>
            <a:spLocks noGrp="1"/>
          </p:cNvSpPr>
          <p:nvPr>
            <p:ph type="sldNum" sz="quarter" idx="12"/>
          </p:nvPr>
        </p:nvSpPr>
        <p:spPr/>
        <p:txBody>
          <a:bodyPr/>
          <a:lstStyle/>
          <a:p>
            <a:fld id="{B24F5015-3417-4B27-A586-E4CCF4D77832}" type="slidenum">
              <a:rPr lang="en-US" smtClean="0"/>
              <a:t>10</a:t>
            </a:fld>
            <a:endParaRPr lang="en-US" dirty="0"/>
          </a:p>
        </p:txBody>
      </p:sp>
    </p:spTree>
    <p:extLst>
      <p:ext uri="{BB962C8B-B14F-4D97-AF65-F5344CB8AC3E}">
        <p14:creationId xmlns:p14="http://schemas.microsoft.com/office/powerpoint/2010/main" val="1375282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3259E-1F02-107B-FF71-3000C8A22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123C2-E88A-11CF-0031-EC63AEE4D5F1}"/>
              </a:ext>
            </a:extLst>
          </p:cNvPr>
          <p:cNvSpPr>
            <a:spLocks noGrp="1"/>
          </p:cNvSpPr>
          <p:nvPr>
            <p:ph type="title"/>
          </p:nvPr>
        </p:nvSpPr>
        <p:spPr/>
        <p:txBody>
          <a:bodyPr>
            <a:normAutofit/>
          </a:bodyPr>
          <a:lstStyle/>
          <a:p>
            <a:r>
              <a:rPr lang="en-US" dirty="0"/>
              <a:t>Keystone Biology Exam </a:t>
            </a:r>
          </a:p>
        </p:txBody>
      </p:sp>
      <p:sp>
        <p:nvSpPr>
          <p:cNvPr id="3" name="Content Placeholder 2">
            <a:extLst>
              <a:ext uri="{FF2B5EF4-FFF2-40B4-BE49-F238E27FC236}">
                <a16:creationId xmlns:a16="http://schemas.microsoft.com/office/drawing/2014/main" id="{2E0BEA0D-9F96-3123-E4FD-524267E45220}"/>
              </a:ext>
            </a:extLst>
          </p:cNvPr>
          <p:cNvSpPr>
            <a:spLocks noGrp="1"/>
          </p:cNvSpPr>
          <p:nvPr>
            <p:ph idx="1"/>
          </p:nvPr>
        </p:nvSpPr>
        <p:spPr/>
        <p:txBody>
          <a:bodyPr>
            <a:normAutofit lnSpcReduction="10000"/>
          </a:bodyPr>
          <a:lstStyle/>
          <a:p>
            <a:r>
              <a:rPr lang="en-US" dirty="0"/>
              <a:t>The winter Keystone Exam for Biology is aligned to the legacy standards. The spring Keystone Exam is aligned to the STEELS standards. </a:t>
            </a:r>
          </a:p>
          <a:p>
            <a:r>
              <a:rPr lang="en-US" dirty="0"/>
              <a:t>Students in first-semester course testing in the winter may continue to be instructed through legacy standards. Second-semester students testing in the spring should receive instruction aligned to the STEELS standards. Because Keystone Exams are subject specific, the core Biology content is relatively consistent. Yearlong courses with testing in the spring should be aligned to the new STEELS standards.</a:t>
            </a:r>
          </a:p>
          <a:p>
            <a:r>
              <a:rPr lang="en-US" dirty="0">
                <a:solidFill>
                  <a:srgbClr val="0070C0"/>
                </a:solidFill>
                <a:hlinkClick r:id="rId3">
                  <a:extLst>
                    <a:ext uri="{A12FA001-AC4F-418D-AE19-62706E023703}">
                      <ahyp:hlinkClr xmlns:ahyp="http://schemas.microsoft.com/office/drawing/2018/hyperlinkcolor" val="tx"/>
                    </a:ext>
                  </a:extLst>
                </a:hlinkClick>
              </a:rPr>
              <a:t>STEELS Standards</a:t>
            </a:r>
            <a:r>
              <a:rPr lang="en-US" dirty="0">
                <a:solidFill>
                  <a:srgbClr val="0070C0"/>
                </a:solidFill>
              </a:rPr>
              <a:t> </a:t>
            </a:r>
          </a:p>
        </p:txBody>
      </p:sp>
      <p:sp>
        <p:nvSpPr>
          <p:cNvPr id="4" name="Slide Number Placeholder 3">
            <a:extLst>
              <a:ext uri="{FF2B5EF4-FFF2-40B4-BE49-F238E27FC236}">
                <a16:creationId xmlns:a16="http://schemas.microsoft.com/office/drawing/2014/main" id="{75427738-E9CB-CAE4-CEB4-570133F47F43}"/>
              </a:ext>
            </a:extLst>
          </p:cNvPr>
          <p:cNvSpPr>
            <a:spLocks noGrp="1"/>
          </p:cNvSpPr>
          <p:nvPr>
            <p:ph type="sldNum" sz="quarter" idx="12"/>
          </p:nvPr>
        </p:nvSpPr>
        <p:spPr/>
        <p:txBody>
          <a:bodyPr/>
          <a:lstStyle/>
          <a:p>
            <a:fld id="{B24F5015-3417-4B27-A586-E4CCF4D77832}" type="slidenum">
              <a:rPr lang="en-US" smtClean="0"/>
              <a:t>11</a:t>
            </a:fld>
            <a:endParaRPr lang="en-US" dirty="0"/>
          </a:p>
        </p:txBody>
      </p:sp>
    </p:spTree>
    <p:extLst>
      <p:ext uri="{BB962C8B-B14F-4D97-AF65-F5344CB8AC3E}">
        <p14:creationId xmlns:p14="http://schemas.microsoft.com/office/powerpoint/2010/main" val="1236152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862FD-90E1-49CF-61F8-4FD88FCD7B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A28CAF-AECA-E603-5E5D-8A8D3CE97F6B}"/>
              </a:ext>
            </a:extLst>
          </p:cNvPr>
          <p:cNvSpPr>
            <a:spLocks noGrp="1"/>
          </p:cNvSpPr>
          <p:nvPr>
            <p:ph type="title"/>
          </p:nvPr>
        </p:nvSpPr>
        <p:spPr/>
        <p:txBody>
          <a:bodyPr>
            <a:normAutofit/>
          </a:bodyPr>
          <a:lstStyle/>
          <a:p>
            <a:r>
              <a:rPr lang="en-US" dirty="0"/>
              <a:t>Updated Accommodations Documents</a:t>
            </a:r>
          </a:p>
        </p:txBody>
      </p:sp>
      <p:sp>
        <p:nvSpPr>
          <p:cNvPr id="3" name="Content Placeholder 2">
            <a:extLst>
              <a:ext uri="{FF2B5EF4-FFF2-40B4-BE49-F238E27FC236}">
                <a16:creationId xmlns:a16="http://schemas.microsoft.com/office/drawing/2014/main" id="{0D814149-9B73-CC1A-3A80-9B919F0C399D}"/>
              </a:ext>
            </a:extLst>
          </p:cNvPr>
          <p:cNvSpPr>
            <a:spLocks noGrp="1"/>
          </p:cNvSpPr>
          <p:nvPr>
            <p:ph idx="1"/>
          </p:nvPr>
        </p:nvSpPr>
        <p:spPr/>
        <p:txBody>
          <a:bodyPr>
            <a:normAutofit/>
          </a:bodyPr>
          <a:lstStyle/>
          <a:p>
            <a:r>
              <a:rPr lang="en-US" dirty="0"/>
              <a:t>The following have been updated and posted on the PDE website:</a:t>
            </a:r>
            <a:r>
              <a:rPr lang="en-US" sz="2400" dirty="0"/>
              <a:t> </a:t>
            </a:r>
            <a:r>
              <a:rPr lang="en-US" sz="2400" dirty="0">
                <a:solidFill>
                  <a:srgbClr val="0070C0"/>
                </a:solidFill>
                <a:hlinkClick r:id="rId3">
                  <a:extLst>
                    <a:ext uri="{A12FA001-AC4F-418D-AE19-62706E023703}">
                      <ahyp:hlinkClr xmlns:ahyp="http://schemas.microsoft.com/office/drawing/2018/hyperlinkcolor" val="tx"/>
                    </a:ext>
                  </a:extLst>
                </a:hlinkClick>
              </a:rPr>
              <a:t>Accommodations Webpage</a:t>
            </a:r>
          </a:p>
          <a:p>
            <a:pPr marL="457200" lvl="1" indent="0" algn="ctr">
              <a:spcBef>
                <a:spcPts val="400"/>
              </a:spcBef>
              <a:buClr>
                <a:srgbClr val="244061"/>
              </a:buClr>
              <a:buSzPts val="2000"/>
              <a:buNone/>
            </a:pPr>
            <a:r>
              <a:rPr lang="en-US" sz="2000" dirty="0">
                <a:solidFill>
                  <a:srgbClr val="0070C0"/>
                </a:solidFill>
                <a:hlinkClick r:id="rId3">
                  <a:extLst>
                    <a:ext uri="{A12FA001-AC4F-418D-AE19-62706E023703}">
                      <ahyp:hlinkClr xmlns:ahyp="http://schemas.microsoft.com/office/drawing/2018/hyperlinkcolor" val="tx"/>
                    </a:ext>
                  </a:extLst>
                </a:hlinkClick>
              </a:rPr>
              <a:t> </a:t>
            </a:r>
            <a:r>
              <a:rPr lang="en-US" sz="2000" dirty="0">
                <a:solidFill>
                  <a:srgbClr val="0070C0"/>
                </a:solidFill>
                <a:effectLst/>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4">
                  <a:extLst>
                    <a:ext uri="{A12FA001-AC4F-418D-AE19-62706E023703}">
                      <ahyp:hlinkClr xmlns:ahyp="http://schemas.microsoft.com/office/drawing/2018/hyperlinkcolor" val="tx"/>
                    </a:ext>
                  </a:extLst>
                </a:hlinkClick>
              </a:rPr>
              <a:t>Accommodations PowerPoint</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5">
                  <a:extLst>
                    <a:ext uri="{A12FA001-AC4F-418D-AE19-62706E023703}">
                      <ahyp:hlinkClr xmlns:ahyp="http://schemas.microsoft.com/office/drawing/2018/hyperlinkcolor" val="tx"/>
                    </a:ext>
                  </a:extLst>
                </a:hlinkClick>
              </a:rPr>
              <a:t>Accommodations Webinar Link</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6">
                  <a:extLst>
                    <a:ext uri="{A12FA001-AC4F-418D-AE19-62706E023703}">
                      <ahyp:hlinkClr xmlns:ahyp="http://schemas.microsoft.com/office/drawing/2018/hyperlinkcolor" val="tx"/>
                    </a:ext>
                  </a:extLst>
                </a:hlinkClick>
              </a:rPr>
              <a:t>Accommodations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Accommodations Guidelines for English Learners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Read Aloud and Scribing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8">
                  <a:extLst>
                    <a:ext uri="{A12FA001-AC4F-418D-AE19-62706E023703}">
                      <ahyp:hlinkClr xmlns:ahyp="http://schemas.microsoft.com/office/drawing/2018/hyperlinkcolor" val="tx"/>
                    </a:ext>
                  </a:extLst>
                </a:hlinkClick>
              </a:rPr>
              <a:t>Supplemental Guidelines for ASL in VSL </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9">
                  <a:extLst>
                    <a:ext uri="{A12FA001-AC4F-418D-AE19-62706E023703}">
                      <ahyp:hlinkClr xmlns:ahyp="http://schemas.microsoft.com/office/drawing/2018/hyperlinkcolor" val="tx"/>
                    </a:ext>
                  </a:extLst>
                </a:hlinkClick>
              </a:rPr>
              <a:t>Unique Accommodations Assurance</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latin typeface="+mn-lt"/>
                <a:ea typeface="Aptos" panose="020B0004020202020204" pitchFamily="34" charset="0"/>
                <a:cs typeface="Aptos" panose="020B0004020202020204" pitchFamily="34" charset="0"/>
                <a:hlinkClick r:id="rId10">
                  <a:extLst>
                    <a:ext uri="{A12FA001-AC4F-418D-AE19-62706E023703}">
                      <ahyp:hlinkClr xmlns:ahyp="http://schemas.microsoft.com/office/drawing/2018/hyperlinkcolor" val="tx"/>
                    </a:ext>
                  </a:extLst>
                </a:hlinkClick>
              </a:rPr>
              <a:t>Confidentiality Agreement Form</a:t>
            </a:r>
            <a:r>
              <a:rPr lang="en-US" sz="2400" dirty="0">
                <a:solidFill>
                  <a:srgbClr val="0070C0"/>
                </a:solidFill>
                <a:latin typeface="+mn-lt"/>
                <a:ea typeface="Aptos" panose="020B0004020202020204" pitchFamily="34" charset="0"/>
                <a:cs typeface="Aptos" panose="020B0004020202020204" pitchFamily="34" charset="0"/>
              </a:rPr>
              <a:t>  </a:t>
            </a:r>
          </a:p>
        </p:txBody>
      </p:sp>
      <p:sp>
        <p:nvSpPr>
          <p:cNvPr id="4" name="Slide Number Placeholder 3">
            <a:extLst>
              <a:ext uri="{FF2B5EF4-FFF2-40B4-BE49-F238E27FC236}">
                <a16:creationId xmlns:a16="http://schemas.microsoft.com/office/drawing/2014/main" id="{1212DB7A-AA0D-D1A7-DAF9-04185B58B943}"/>
              </a:ext>
            </a:extLst>
          </p:cNvPr>
          <p:cNvSpPr>
            <a:spLocks noGrp="1"/>
          </p:cNvSpPr>
          <p:nvPr>
            <p:ph type="sldNum" sz="quarter" idx="12"/>
          </p:nvPr>
        </p:nvSpPr>
        <p:spPr/>
        <p:txBody>
          <a:bodyPr/>
          <a:lstStyle/>
          <a:p>
            <a:fld id="{B24F5015-3417-4B27-A586-E4CCF4D77832}" type="slidenum">
              <a:rPr lang="en-US" smtClean="0"/>
              <a:t>12</a:t>
            </a:fld>
            <a:endParaRPr lang="en-US" dirty="0"/>
          </a:p>
        </p:txBody>
      </p:sp>
    </p:spTree>
    <p:extLst>
      <p:ext uri="{BB962C8B-B14F-4D97-AF65-F5344CB8AC3E}">
        <p14:creationId xmlns:p14="http://schemas.microsoft.com/office/powerpoint/2010/main" val="1708580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District Assessment Schedule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13</a:t>
            </a:fld>
            <a:endParaRPr lang="en-US" dirty="0"/>
          </a:p>
        </p:txBody>
      </p:sp>
    </p:spTree>
    <p:extLst>
      <p:ext uri="{BB962C8B-B14F-4D97-AF65-F5344CB8AC3E}">
        <p14:creationId xmlns:p14="http://schemas.microsoft.com/office/powerpoint/2010/main" val="744219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Keystone Exams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Testing dates, including make up dates:</a:t>
            </a:r>
          </a:p>
          <a:p>
            <a:pPr marL="742950" lvl="1" indent="-285750"/>
            <a:r>
              <a:rPr lang="en-US" sz="3200" dirty="0">
                <a:latin typeface="Arial" panose="020B0604020202020204" pitchFamily="34" charset="0"/>
                <a:cs typeface="Arial" panose="020B0604020202020204" pitchFamily="34" charset="0"/>
              </a:rPr>
              <a:t>Algebra I – </a:t>
            </a:r>
            <a:r>
              <a:rPr lang="en-US" sz="3200" dirty="0">
                <a:highlight>
                  <a:srgbClr val="00FFFF"/>
                </a:highlight>
                <a:latin typeface="Arial" panose="020B0604020202020204" pitchFamily="34" charset="0"/>
                <a:cs typeface="Arial" panose="020B0604020202020204" pitchFamily="34" charset="0"/>
              </a:rPr>
              <a:t>enter dates</a:t>
            </a:r>
          </a:p>
          <a:p>
            <a:pPr marL="742950" lvl="1" indent="-285750"/>
            <a:r>
              <a:rPr lang="en-US" sz="3200" dirty="0"/>
              <a:t>Biology – </a:t>
            </a:r>
            <a:r>
              <a:rPr lang="en-US" sz="3200" dirty="0">
                <a:highlight>
                  <a:srgbClr val="00FFFF"/>
                </a:highlight>
              </a:rPr>
              <a:t>enter dates</a:t>
            </a:r>
          </a:p>
          <a:p>
            <a:pPr marL="742950" lvl="1" indent="-285750"/>
            <a:r>
              <a:rPr lang="en-US" sz="3200" dirty="0"/>
              <a:t>Literature – </a:t>
            </a:r>
            <a:r>
              <a:rPr lang="en-US" sz="3200" dirty="0">
                <a:highlight>
                  <a:srgbClr val="00FFFF"/>
                </a:highlight>
              </a:rPr>
              <a:t>enter dates</a:t>
            </a:r>
          </a:p>
          <a:p>
            <a:pPr marL="742950" lvl="1" indent="-285750"/>
            <a:r>
              <a:rPr lang="en-US" sz="3200" dirty="0"/>
              <a:t>Make up Exams – </a:t>
            </a:r>
            <a:r>
              <a:rPr lang="en-US" sz="3200" dirty="0">
                <a:highlight>
                  <a:srgbClr val="00FFFF"/>
                </a:highlight>
              </a:rPr>
              <a:t>enter dates</a:t>
            </a:r>
          </a:p>
          <a:p>
            <a:pPr marL="457200" lvl="1" indent="0">
              <a:buNone/>
            </a:pPr>
            <a:endParaRPr lang="en-US" sz="3200" dirty="0"/>
          </a:p>
          <a:p>
            <a:pPr marL="457200" lvl="1" indent="0">
              <a:buNone/>
            </a:pPr>
            <a:endParaRPr lang="en-US" sz="32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14</a:t>
            </a:fld>
            <a:endParaRPr lang="en-US" dirty="0"/>
          </a:p>
        </p:txBody>
      </p:sp>
    </p:spTree>
    <p:extLst>
      <p:ext uri="{BB962C8B-B14F-4D97-AF65-F5344CB8AC3E}">
        <p14:creationId xmlns:p14="http://schemas.microsoft.com/office/powerpoint/2010/main" val="42887378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Handbook for Assessment Coordinators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15</a:t>
            </a:fld>
            <a:endParaRPr lang="en-US" dirty="0"/>
          </a:p>
        </p:txBody>
      </p:sp>
    </p:spTree>
    <p:extLst>
      <p:ext uri="{BB962C8B-B14F-4D97-AF65-F5344CB8AC3E}">
        <p14:creationId xmlns:p14="http://schemas.microsoft.com/office/powerpoint/2010/main" val="4047135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Handbook for </a:t>
            </a:r>
            <a:br>
              <a:rPr lang="en-US" dirty="0"/>
            </a:br>
            <a:r>
              <a:rPr lang="en-US" dirty="0"/>
              <a:t>Assessment Coordinators – 1</a:t>
            </a:r>
            <a:r>
              <a:rPr lang="en-US" sz="3600" dirty="0"/>
              <a:t> </a:t>
            </a:r>
            <a:r>
              <a:rPr lang="en-US" dirty="0"/>
              <a:t>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Test Security and Certifications</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Student Participation</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Test Tickets </a:t>
            </a:r>
          </a:p>
          <a:p>
            <a:pPr marL="1200150" lvl="2" indent="-285750"/>
            <a:r>
              <a:rPr lang="en-US" sz="3200" dirty="0"/>
              <a:t>Accommodations must be entered prior to testing </a:t>
            </a:r>
          </a:p>
          <a:p>
            <a:pPr marL="1200150" lvl="2" indent="-285750"/>
            <a:r>
              <a:rPr lang="en-US" sz="3200" dirty="0"/>
              <a:t>Verify accommodations on printed roster</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16</a:t>
            </a:fld>
            <a:endParaRPr lang="en-US" dirty="0"/>
          </a:p>
        </p:txBody>
      </p:sp>
    </p:spTree>
    <p:extLst>
      <p:ext uri="{BB962C8B-B14F-4D97-AF65-F5344CB8AC3E}">
        <p14:creationId xmlns:p14="http://schemas.microsoft.com/office/powerpoint/2010/main" val="4210052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Handbook for </a:t>
            </a:r>
            <a:br>
              <a:rPr lang="en-US" dirty="0"/>
            </a:br>
            <a:r>
              <a:rPr lang="en-US" dirty="0"/>
              <a:t>Assessment Coordinators – 2</a:t>
            </a:r>
            <a:r>
              <a:rPr lang="en-US" sz="3600" dirty="0"/>
              <a:t> </a:t>
            </a:r>
            <a:r>
              <a:rPr lang="en-US" dirty="0"/>
              <a:t>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Online administration</a:t>
            </a:r>
          </a:p>
          <a:p>
            <a:pPr marL="285750" indent="-285750"/>
            <a:r>
              <a:rPr lang="en-US" sz="3600" dirty="0">
                <a:latin typeface="Arial" panose="020B0604020202020204" pitchFamily="34" charset="0"/>
                <a:cs typeface="Arial" panose="020B0604020202020204" pitchFamily="34" charset="0"/>
              </a:rPr>
              <a:t>Responsibilities of SAC</a:t>
            </a:r>
          </a:p>
          <a:p>
            <a:pPr marL="285750" indent="-285750"/>
            <a:r>
              <a:rPr lang="en-US" sz="3600" dirty="0">
                <a:latin typeface="Arial" panose="020B0604020202020204" pitchFamily="34" charset="0"/>
                <a:cs typeface="Arial" panose="020B0604020202020204" pitchFamily="34" charset="0"/>
              </a:rPr>
              <a:t>Responsibilities of TAs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17</a:t>
            </a:fld>
            <a:endParaRPr lang="en-US" dirty="0"/>
          </a:p>
        </p:txBody>
      </p:sp>
    </p:spTree>
    <p:extLst>
      <p:ext uri="{BB962C8B-B14F-4D97-AF65-F5344CB8AC3E}">
        <p14:creationId xmlns:p14="http://schemas.microsoft.com/office/powerpoint/2010/main" val="3912073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Responsibilities of SACs </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18</a:t>
            </a:fld>
            <a:endParaRPr lang="en-US" dirty="0"/>
          </a:p>
        </p:txBody>
      </p:sp>
    </p:spTree>
    <p:extLst>
      <p:ext uri="{BB962C8B-B14F-4D97-AF65-F5344CB8AC3E}">
        <p14:creationId xmlns:p14="http://schemas.microsoft.com/office/powerpoint/2010/main" val="2204488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287BA-50C1-33E0-BAF4-2B5813D7D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09349-BE31-FE09-F1D5-C24286CC9D34}"/>
              </a:ext>
            </a:extLst>
          </p:cNvPr>
          <p:cNvSpPr>
            <a:spLocks noGrp="1"/>
          </p:cNvSpPr>
          <p:nvPr>
            <p:ph type="title"/>
          </p:nvPr>
        </p:nvSpPr>
        <p:spPr/>
        <p:txBody>
          <a:bodyPr/>
          <a:lstStyle/>
          <a:p>
            <a:r>
              <a:rPr lang="en-US" dirty="0"/>
              <a:t>Responsibilities of SACs – 1 </a:t>
            </a:r>
          </a:p>
        </p:txBody>
      </p:sp>
      <p:sp>
        <p:nvSpPr>
          <p:cNvPr id="3" name="Content Placeholder 2">
            <a:extLst>
              <a:ext uri="{FF2B5EF4-FFF2-40B4-BE49-F238E27FC236}">
                <a16:creationId xmlns:a16="http://schemas.microsoft.com/office/drawing/2014/main" id="{76A5E9B3-F6D7-10A0-AFA4-6E2F2012A6E1}"/>
              </a:ext>
            </a:extLst>
          </p:cNvPr>
          <p:cNvSpPr>
            <a:spLocks noGrp="1"/>
          </p:cNvSpPr>
          <p:nvPr>
            <p:ph idx="1"/>
          </p:nvPr>
        </p:nvSpPr>
        <p:spPr>
          <a:xfrm>
            <a:off x="838200" y="1458686"/>
            <a:ext cx="10515600" cy="4718277"/>
          </a:xfrm>
        </p:spPr>
        <p:txBody>
          <a:bodyPr>
            <a:noAutofit/>
          </a:bodyPr>
          <a:lstStyle/>
          <a:p>
            <a:pPr marL="285750" indent="-285750"/>
            <a:r>
              <a:rPr lang="en-US" sz="3600" dirty="0">
                <a:latin typeface="Arial" panose="020B0604020202020204" pitchFamily="34" charset="0"/>
                <a:cs typeface="Arial" panose="020B0604020202020204" pitchFamily="34" charset="0"/>
              </a:rPr>
              <a:t>Training of TAs, Proctors, all staff with access to secure materials: secretarial, custodial, TSS, PCA, student teachers, any others involved in testing.</a:t>
            </a:r>
          </a:p>
          <a:p>
            <a:pPr marL="285750" indent="-285750"/>
            <a:r>
              <a:rPr lang="en-US" sz="3600" dirty="0">
                <a:latin typeface="Arial" panose="020B0604020202020204" pitchFamily="34" charset="0"/>
                <a:cs typeface="Arial" panose="020B0604020202020204" pitchFamily="34" charset="0"/>
              </a:rPr>
              <a:t>Review HAC.</a:t>
            </a:r>
          </a:p>
          <a:p>
            <a:pPr marL="285750" indent="-285750"/>
            <a:r>
              <a:rPr lang="en-US" sz="3600" dirty="0">
                <a:latin typeface="Arial" panose="020B0604020202020204" pitchFamily="34" charset="0"/>
                <a:cs typeface="Arial" panose="020B0604020202020204" pitchFamily="34" charset="0"/>
              </a:rPr>
              <a:t>Review Handbook for </a:t>
            </a:r>
            <a:r>
              <a:rPr lang="en-US" sz="3600" dirty="0"/>
              <a:t>S</a:t>
            </a:r>
            <a:r>
              <a:rPr lang="en-US" sz="3600" dirty="0">
                <a:latin typeface="Arial" panose="020B0604020202020204" pitchFamily="34" charset="0"/>
                <a:cs typeface="Arial" panose="020B0604020202020204" pitchFamily="34" charset="0"/>
              </a:rPr>
              <a:t>ecure Test Administration.</a:t>
            </a:r>
          </a:p>
          <a:p>
            <a:pPr marL="285750" indent="-285750"/>
            <a:r>
              <a:rPr lang="en-US" sz="3600" dirty="0"/>
              <a:t>Review all Accommodations Guidelines.</a:t>
            </a:r>
          </a:p>
          <a:p>
            <a:pPr marL="285750" indent="-285750"/>
            <a:r>
              <a:rPr lang="en-US" sz="3600" dirty="0"/>
              <a:t>View Accommodations Webinar.</a:t>
            </a:r>
          </a:p>
          <a:p>
            <a:pPr marL="285750" indent="-285750"/>
            <a:endParaRPr lang="en-US" sz="36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B8E813DF-5E18-047E-FAE4-5CBC74596E90}"/>
              </a:ext>
            </a:extLst>
          </p:cNvPr>
          <p:cNvSpPr>
            <a:spLocks noGrp="1"/>
          </p:cNvSpPr>
          <p:nvPr>
            <p:ph type="sldNum" sz="quarter" idx="12"/>
          </p:nvPr>
        </p:nvSpPr>
        <p:spPr/>
        <p:txBody>
          <a:bodyPr/>
          <a:lstStyle/>
          <a:p>
            <a:fld id="{B24F5015-3417-4B27-A586-E4CCF4D77832}" type="slidenum">
              <a:rPr lang="en-US" smtClean="0"/>
              <a:t>19</a:t>
            </a:fld>
            <a:endParaRPr lang="en-US" dirty="0"/>
          </a:p>
        </p:txBody>
      </p:sp>
    </p:spTree>
    <p:extLst>
      <p:ext uri="{BB962C8B-B14F-4D97-AF65-F5344CB8AC3E}">
        <p14:creationId xmlns:p14="http://schemas.microsoft.com/office/powerpoint/2010/main" val="3534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9801-F17D-3025-E769-C1AC50974CB8}"/>
              </a:ext>
            </a:extLst>
          </p:cNvPr>
          <p:cNvSpPr>
            <a:spLocks noGrp="1"/>
          </p:cNvSpPr>
          <p:nvPr>
            <p:ph type="title"/>
          </p:nvPr>
        </p:nvSpPr>
        <p:spPr/>
        <p:txBody>
          <a:bodyPr/>
          <a:lstStyle/>
          <a:p>
            <a:r>
              <a:rPr lang="en-US" dirty="0"/>
              <a:t>Winter Keystone Exams </a:t>
            </a:r>
          </a:p>
        </p:txBody>
      </p:sp>
      <p:sp>
        <p:nvSpPr>
          <p:cNvPr id="3" name="Content Placeholder 2">
            <a:extLst>
              <a:ext uri="{FF2B5EF4-FFF2-40B4-BE49-F238E27FC236}">
                <a16:creationId xmlns:a16="http://schemas.microsoft.com/office/drawing/2014/main" id="{99D90213-6B9F-C53B-5451-60609C213D8E}"/>
              </a:ext>
            </a:extLst>
          </p:cNvPr>
          <p:cNvSpPr>
            <a:spLocks noGrp="1"/>
          </p:cNvSpPr>
          <p:nvPr>
            <p:ph idx="1"/>
          </p:nvPr>
        </p:nvSpPr>
        <p:spPr/>
        <p:txBody>
          <a:bodyPr>
            <a:normAutofit/>
          </a:bodyPr>
          <a:lstStyle/>
          <a:p>
            <a:r>
              <a:rPr lang="en-US" dirty="0"/>
              <a:t>This document should only be used for online administration of winter Keystone Exams for the 2025-2026 school year.</a:t>
            </a:r>
          </a:p>
          <a:p>
            <a:r>
              <a:rPr lang="en-US" dirty="0"/>
              <a:t>Updated documents will be posted to the PDE website for the spring, 2026 administration in February 2026.</a:t>
            </a:r>
          </a:p>
        </p:txBody>
      </p:sp>
      <p:sp>
        <p:nvSpPr>
          <p:cNvPr id="4" name="Slide Number Placeholder 3">
            <a:extLst>
              <a:ext uri="{FF2B5EF4-FFF2-40B4-BE49-F238E27FC236}">
                <a16:creationId xmlns:a16="http://schemas.microsoft.com/office/drawing/2014/main" id="{408F12F3-A79B-789D-1A5B-826CFB53674D}"/>
              </a:ext>
            </a:extLst>
          </p:cNvPr>
          <p:cNvSpPr>
            <a:spLocks noGrp="1"/>
          </p:cNvSpPr>
          <p:nvPr>
            <p:ph type="sldNum" sz="quarter" idx="12"/>
          </p:nvPr>
        </p:nvSpPr>
        <p:spPr/>
        <p:txBody>
          <a:bodyPr/>
          <a:lstStyle/>
          <a:p>
            <a:fld id="{B24F5015-3417-4B27-A586-E4CCF4D77832}" type="slidenum">
              <a:rPr lang="en-US" smtClean="0"/>
              <a:t>2</a:t>
            </a:fld>
            <a:endParaRPr lang="en-US"/>
          </a:p>
        </p:txBody>
      </p:sp>
    </p:spTree>
    <p:extLst>
      <p:ext uri="{BB962C8B-B14F-4D97-AF65-F5344CB8AC3E}">
        <p14:creationId xmlns:p14="http://schemas.microsoft.com/office/powerpoint/2010/main" val="4139950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25219-3447-CC16-23E8-0CD62767A4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4528E-731F-4421-28B0-146FB2FF56B2}"/>
              </a:ext>
            </a:extLst>
          </p:cNvPr>
          <p:cNvSpPr>
            <a:spLocks noGrp="1"/>
          </p:cNvSpPr>
          <p:nvPr>
            <p:ph type="title"/>
          </p:nvPr>
        </p:nvSpPr>
        <p:spPr/>
        <p:txBody>
          <a:bodyPr/>
          <a:lstStyle/>
          <a:p>
            <a:r>
              <a:rPr lang="en-US" dirty="0"/>
              <a:t>Responsibilities of SACs – 2 </a:t>
            </a:r>
          </a:p>
        </p:txBody>
      </p:sp>
      <p:sp>
        <p:nvSpPr>
          <p:cNvPr id="3" name="Content Placeholder 2">
            <a:extLst>
              <a:ext uri="{FF2B5EF4-FFF2-40B4-BE49-F238E27FC236}">
                <a16:creationId xmlns:a16="http://schemas.microsoft.com/office/drawing/2014/main" id="{0E71CCDB-5E7E-AD27-9C9C-FDB8D70878E4}"/>
              </a:ext>
            </a:extLst>
          </p:cNvPr>
          <p:cNvSpPr>
            <a:spLocks noGrp="1"/>
          </p:cNvSpPr>
          <p:nvPr>
            <p:ph idx="1"/>
          </p:nvPr>
        </p:nvSpPr>
        <p:spPr>
          <a:xfrm>
            <a:off x="838200" y="1458686"/>
            <a:ext cx="10515600" cy="4718277"/>
          </a:xfrm>
        </p:spPr>
        <p:txBody>
          <a:bodyPr>
            <a:noAutofit/>
          </a:bodyPr>
          <a:lstStyle/>
          <a:p>
            <a:pPr marL="285750" indent="-285750"/>
            <a:r>
              <a:rPr lang="en-US" sz="3600" dirty="0">
                <a:latin typeface="Arial" panose="020B0604020202020204" pitchFamily="34" charset="0"/>
                <a:cs typeface="Arial" panose="020B0604020202020204" pitchFamily="34" charset="0"/>
              </a:rPr>
              <a:t>Complete PSTAT</a:t>
            </a:r>
            <a:r>
              <a:rPr lang="en-US" sz="3600" dirty="0"/>
              <a:t>: TA, SAC modules.</a:t>
            </a:r>
            <a:endParaRPr lang="en-US" sz="3600" dirty="0">
              <a:latin typeface="Arial" panose="020B0604020202020204" pitchFamily="34" charset="0"/>
              <a:cs typeface="Arial" panose="020B0604020202020204" pitchFamily="34" charset="0"/>
            </a:endParaRPr>
          </a:p>
          <a:p>
            <a:pPr marL="285750" indent="-285750"/>
            <a:r>
              <a:rPr lang="en-US" sz="3600" dirty="0">
                <a:latin typeface="Arial" panose="020B0604020202020204" pitchFamily="34" charset="0"/>
                <a:cs typeface="Arial" panose="020B0604020202020204" pitchFamily="34" charset="0"/>
              </a:rPr>
              <a:t>Review documents posted on DRC’s Assessment Training Site </a:t>
            </a:r>
            <a:r>
              <a:rPr lang="en-US" sz="3600"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PSA Administration Training</a:t>
            </a:r>
            <a:r>
              <a:rPr lang="en-US" sz="3600" dirty="0">
                <a:solidFill>
                  <a:srgbClr val="0070C0"/>
                </a:solidFill>
                <a:latin typeface="Arial" panose="020B0604020202020204" pitchFamily="34" charset="0"/>
                <a:cs typeface="Arial" panose="020B0604020202020204" pitchFamily="34" charset="0"/>
              </a:rPr>
              <a:t> </a:t>
            </a:r>
          </a:p>
          <a:p>
            <a:pPr marL="285750" indent="-285750"/>
            <a:r>
              <a:rPr lang="en-US" sz="3600" dirty="0"/>
              <a:t>Physically monitor all testing locations.</a:t>
            </a:r>
          </a:p>
          <a:p>
            <a:pPr marL="285750" indent="-285750">
              <a:buFont typeface="Arial" panose="020B0604020202020204" pitchFamily="34" charset="0"/>
              <a:buChar char="•"/>
            </a:pPr>
            <a:r>
              <a:rPr lang="en-US" sz="3600" dirty="0"/>
              <a:t>Maintain all documentation for PDE monitoring visit.</a:t>
            </a:r>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AC56A0B4-233D-9F2C-24F2-AC164E86CDF3}"/>
              </a:ext>
            </a:extLst>
          </p:cNvPr>
          <p:cNvSpPr>
            <a:spLocks noGrp="1"/>
          </p:cNvSpPr>
          <p:nvPr>
            <p:ph type="sldNum" sz="quarter" idx="12"/>
          </p:nvPr>
        </p:nvSpPr>
        <p:spPr/>
        <p:txBody>
          <a:bodyPr/>
          <a:lstStyle/>
          <a:p>
            <a:fld id="{B24F5015-3417-4B27-A586-E4CCF4D77832}" type="slidenum">
              <a:rPr lang="en-US" smtClean="0"/>
              <a:t>20</a:t>
            </a:fld>
            <a:endParaRPr lang="en-US" dirty="0"/>
          </a:p>
        </p:txBody>
      </p:sp>
    </p:spTree>
    <p:extLst>
      <p:ext uri="{BB962C8B-B14F-4D97-AF65-F5344CB8AC3E}">
        <p14:creationId xmlns:p14="http://schemas.microsoft.com/office/powerpoint/2010/main" val="4215105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Responsibilities of SACs – 3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buFont typeface="Arial" panose="020B0604020202020204" pitchFamily="34" charset="0"/>
              <a:buChar char="•"/>
            </a:pPr>
            <a:r>
              <a:rPr lang="en-US" sz="3300" dirty="0">
                <a:latin typeface="Arial" panose="020B0604020202020204" pitchFamily="34" charset="0"/>
                <a:cs typeface="Arial" panose="020B0604020202020204" pitchFamily="34" charset="0"/>
              </a:rPr>
              <a:t>Print, organize, distribute, collect secure materials. </a:t>
            </a:r>
          </a:p>
          <a:p>
            <a:pPr marL="285750" indent="-285750">
              <a:buFont typeface="Arial" panose="020B0604020202020204" pitchFamily="34" charset="0"/>
              <a:buChar char="•"/>
            </a:pPr>
            <a:r>
              <a:rPr lang="en-US" sz="3300" dirty="0"/>
              <a:t>Test tickets are secure materials; treat these the same as test and answer booklets.</a:t>
            </a:r>
          </a:p>
          <a:p>
            <a:pPr marL="285750" indent="-285750"/>
            <a:r>
              <a:rPr lang="en-US" sz="3300" dirty="0"/>
              <a:t>Inventory secure materials daily during testing.</a:t>
            </a:r>
            <a:endParaRPr lang="en-US" sz="3300" dirty="0">
              <a:latin typeface="Arial" panose="020B0604020202020204" pitchFamily="34" charset="0"/>
              <a:cs typeface="Arial" panose="020B0604020202020204" pitchFamily="34" charset="0"/>
            </a:endParaRPr>
          </a:p>
          <a:p>
            <a:pPr marL="285750" indent="-285750"/>
            <a:r>
              <a:rPr lang="en-US" sz="3300" dirty="0"/>
              <a:t>Organize, distribute, collect all ancillary materials and scratch paper.</a:t>
            </a:r>
            <a:endParaRPr lang="en-US" sz="3300" dirty="0">
              <a:latin typeface="Arial" panose="020B0604020202020204" pitchFamily="34" charset="0"/>
              <a:cs typeface="Arial" panose="020B0604020202020204" pitchFamily="34" charset="0"/>
            </a:endParaRPr>
          </a:p>
          <a:p>
            <a:pPr marL="285750" indent="-285750"/>
            <a:r>
              <a:rPr lang="en-US" sz="3300" dirty="0">
                <a:latin typeface="Arial" panose="020B0604020202020204" pitchFamily="34" charset="0"/>
                <a:cs typeface="Arial" panose="020B0604020202020204" pitchFamily="34" charset="0"/>
              </a:rPr>
              <a:t>Maintain secure storage of all materials.</a:t>
            </a:r>
          </a:p>
          <a:p>
            <a:pPr marL="285750" indent="-285750">
              <a:buFont typeface="Arial" panose="020B0604020202020204" pitchFamily="34" charset="0"/>
              <a:buChar char="•"/>
            </a:pPr>
            <a:r>
              <a:rPr lang="en-US" sz="3300" dirty="0"/>
              <a:t>Shred test tickets when testing is completed.</a:t>
            </a:r>
          </a:p>
          <a:p>
            <a:pPr marL="285750" indent="-285750">
              <a:buFont typeface="Arial" panose="020B0604020202020204" pitchFamily="34" charset="0"/>
              <a:buChar char="•"/>
            </a:pPr>
            <a:endParaRPr lang="en-US" sz="3300"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21</a:t>
            </a:fld>
            <a:endParaRPr lang="en-US" dirty="0"/>
          </a:p>
        </p:txBody>
      </p:sp>
    </p:spTree>
    <p:extLst>
      <p:ext uri="{BB962C8B-B14F-4D97-AF65-F5344CB8AC3E}">
        <p14:creationId xmlns:p14="http://schemas.microsoft.com/office/powerpoint/2010/main" val="3826465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Responsibilities of SACs – 4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r>
              <a:rPr lang="en-US" sz="3600" dirty="0"/>
              <a:t>Complete Unique Assurance Forms for students needing Accommodations 6 weeks prior to testing.</a:t>
            </a:r>
          </a:p>
          <a:p>
            <a:pPr marL="285750" indent="-285750"/>
            <a:r>
              <a:rPr lang="en-US" sz="3600" dirty="0"/>
              <a:t>Provide roster with accommodations for each student to TAs ahead of testing.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22</a:t>
            </a:fld>
            <a:endParaRPr lang="en-US" dirty="0"/>
          </a:p>
        </p:txBody>
      </p:sp>
    </p:spTree>
    <p:extLst>
      <p:ext uri="{BB962C8B-B14F-4D97-AF65-F5344CB8AC3E}">
        <p14:creationId xmlns:p14="http://schemas.microsoft.com/office/powerpoint/2010/main" val="2031784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Responsibilities of SACs – 5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r>
              <a:rPr lang="en-US" sz="3300" dirty="0"/>
              <a:t>If a student’s work must be transcribed due to accommodations:</a:t>
            </a:r>
          </a:p>
          <a:p>
            <a:pPr marL="742950" lvl="1" indent="-285750"/>
            <a:r>
              <a:rPr lang="en-US" sz="3300" dirty="0"/>
              <a:t>SAC and a TA who has completed the PSTAT handle the transcription.  One transcribes, and one serves as witness.  </a:t>
            </a:r>
          </a:p>
          <a:p>
            <a:pPr marL="742950" lvl="1" indent="-285750"/>
            <a:r>
              <a:rPr lang="en-US" sz="3300" dirty="0"/>
              <a:t>Student’s responses must be copied exactly, including errors.</a:t>
            </a:r>
            <a:endParaRPr lang="en-US" sz="33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23</a:t>
            </a:fld>
            <a:endParaRPr lang="en-US" dirty="0"/>
          </a:p>
        </p:txBody>
      </p:sp>
    </p:spTree>
    <p:extLst>
      <p:ext uri="{BB962C8B-B14F-4D97-AF65-F5344CB8AC3E}">
        <p14:creationId xmlns:p14="http://schemas.microsoft.com/office/powerpoint/2010/main" val="41460982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Qualifications of Test Administrators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24</a:t>
            </a:fld>
            <a:endParaRPr lang="en-US" dirty="0"/>
          </a:p>
        </p:txBody>
      </p:sp>
    </p:spTree>
    <p:extLst>
      <p:ext uri="{BB962C8B-B14F-4D97-AF65-F5344CB8AC3E}">
        <p14:creationId xmlns:p14="http://schemas.microsoft.com/office/powerpoint/2010/main" val="22807464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Qualifications for TAs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Employed or contracted directly or indirectly including student teachers who are employed by the LEA. </a:t>
            </a:r>
          </a:p>
          <a:p>
            <a:pPr marL="742950" lvl="1" indent="-285750"/>
            <a:r>
              <a:rPr lang="en-US" sz="3200" dirty="0">
                <a:latin typeface="Arial" panose="020B0604020202020204" pitchFamily="34" charset="0"/>
                <a:cs typeface="Arial" panose="020B0604020202020204" pitchFamily="34" charset="0"/>
              </a:rPr>
              <a:t>Student teachers not employed by LEA may observe if they attend SAC training and complete the PSTAT. </a:t>
            </a:r>
            <a:endParaRPr lang="en-US" sz="3200" dirty="0">
              <a:solidFill>
                <a:srgbClr val="FF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t>Completes PSTAT modules annually.</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Trained by SAC annually.</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Not forbidden from servin</a:t>
            </a:r>
            <a:r>
              <a:rPr lang="en-US" sz="3600" dirty="0"/>
              <a:t>g</a:t>
            </a:r>
            <a:r>
              <a:rPr lang="en-US" sz="3600" dirty="0">
                <a:latin typeface="Arial" panose="020B0604020202020204" pitchFamily="34" charset="0"/>
                <a:cs typeface="Arial" panose="020B0604020202020204" pitchFamily="34" charset="0"/>
              </a:rPr>
              <a:t> as TA by PDE.</a:t>
            </a:r>
          </a:p>
          <a:p>
            <a:pPr marL="285750" indent="-285750">
              <a:buFont typeface="Arial" panose="020B0604020202020204" pitchFamily="34" charset="0"/>
              <a:buChar char="•"/>
            </a:pPr>
            <a:r>
              <a:rPr lang="en-US" sz="3600" dirty="0"/>
              <a:t>TSS and PCA may not serve as TA or proctor.</a:t>
            </a:r>
            <a:r>
              <a:rPr lang="en-US" sz="3600" dirty="0">
                <a:latin typeface="Arial" panose="020B0604020202020204" pitchFamily="34" charset="0"/>
                <a:cs typeface="Arial" panose="020B0604020202020204" pitchFamily="34" charset="0"/>
              </a:rPr>
              <a: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25</a:t>
            </a:fld>
            <a:endParaRPr lang="en-US" dirty="0"/>
          </a:p>
        </p:txBody>
      </p:sp>
    </p:spTree>
    <p:extLst>
      <p:ext uri="{BB962C8B-B14F-4D97-AF65-F5344CB8AC3E}">
        <p14:creationId xmlns:p14="http://schemas.microsoft.com/office/powerpoint/2010/main" val="3610951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8CDC7-28F7-1D6A-7A56-36E37E17AD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5AA2E9-5398-D956-8B0D-BC6D7985C3F3}"/>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Secure Materials</a:t>
            </a:r>
            <a:endParaRPr lang="en-US" dirty="0"/>
          </a:p>
        </p:txBody>
      </p:sp>
      <p:sp>
        <p:nvSpPr>
          <p:cNvPr id="5" name="Slide Number Placeholder 4">
            <a:extLst>
              <a:ext uri="{FF2B5EF4-FFF2-40B4-BE49-F238E27FC236}">
                <a16:creationId xmlns:a16="http://schemas.microsoft.com/office/drawing/2014/main" id="{ED5585FD-CA10-F6D6-A325-E692EA94D3FA}"/>
              </a:ext>
            </a:extLst>
          </p:cNvPr>
          <p:cNvSpPr>
            <a:spLocks noGrp="1"/>
          </p:cNvSpPr>
          <p:nvPr>
            <p:ph type="sldNum" sz="quarter" idx="12"/>
          </p:nvPr>
        </p:nvSpPr>
        <p:spPr/>
        <p:txBody>
          <a:bodyPr/>
          <a:lstStyle/>
          <a:p>
            <a:fld id="{B24F5015-3417-4B27-A586-E4CCF4D77832}" type="slidenum">
              <a:rPr lang="en-US" smtClean="0"/>
              <a:t>26</a:t>
            </a:fld>
            <a:endParaRPr lang="en-US" dirty="0"/>
          </a:p>
        </p:txBody>
      </p:sp>
    </p:spTree>
    <p:extLst>
      <p:ext uri="{BB962C8B-B14F-4D97-AF65-F5344CB8AC3E}">
        <p14:creationId xmlns:p14="http://schemas.microsoft.com/office/powerpoint/2010/main" val="39443238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Storage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Test tickets are secure materials and should </a:t>
            </a:r>
            <a:r>
              <a:rPr lang="en-US" sz="3600" dirty="0"/>
              <a:t>be stored in a locked cabinet/storage room with limited access.</a:t>
            </a:r>
          </a:p>
          <a:p>
            <a:pPr marL="285750" indent="-285750">
              <a:buFont typeface="Arial" panose="020B0604020202020204" pitchFamily="34" charset="0"/>
              <a:buChar char="•"/>
            </a:pPr>
            <a:r>
              <a:rPr lang="en-US" sz="3600" dirty="0"/>
              <a:t>Maintain a list of those with access to the space.  </a:t>
            </a:r>
          </a:p>
          <a:p>
            <a:pPr marL="285750" indent="-285750">
              <a:buFont typeface="Arial" panose="020B0604020202020204" pitchFamily="34" charset="0"/>
              <a:buChar char="•"/>
            </a:pPr>
            <a:r>
              <a:rPr lang="en-US" sz="3600" dirty="0"/>
              <a:t>Anyone with access to secure storage area, including keys, needs to attend SAC training and sign the appropriate test security certificate.</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27</a:t>
            </a:fld>
            <a:endParaRPr lang="en-US" dirty="0"/>
          </a:p>
        </p:txBody>
      </p:sp>
    </p:spTree>
    <p:extLst>
      <p:ext uri="{BB962C8B-B14F-4D97-AF65-F5344CB8AC3E}">
        <p14:creationId xmlns:p14="http://schemas.microsoft.com/office/powerpoint/2010/main" val="22251923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Distribution and Collection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SACs should have TAs count all test tickets prior to signing the sign out/sign in sheet when distributing test tickets and when collecting test tickets.</a:t>
            </a:r>
          </a:p>
          <a:p>
            <a:pPr marL="285750" indent="-285750">
              <a:buFont typeface="Arial" panose="020B0604020202020204" pitchFamily="34" charset="0"/>
              <a:buChar char="•"/>
            </a:pPr>
            <a:r>
              <a:rPr lang="en-US" sz="3600" dirty="0"/>
              <a:t>Maintain copies of sign out/sign in sheets.</a:t>
            </a:r>
          </a:p>
          <a:p>
            <a:pPr marL="285750" indent="-285750"/>
            <a:r>
              <a:rPr lang="en-US" sz="3600" dirty="0">
                <a:latin typeface="Arial" panose="020B0604020202020204" pitchFamily="34" charset="0"/>
                <a:cs typeface="Arial" panose="020B0604020202020204" pitchFamily="34" charset="0"/>
              </a:rPr>
              <a:t>Test security and accounting of materials are of u</a:t>
            </a:r>
            <a:r>
              <a:rPr lang="en-US" sz="3600" dirty="0"/>
              <a:t>tmost importance. </a:t>
            </a:r>
            <a:endParaRPr lang="en-US" sz="3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3600" dirty="0"/>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28</a:t>
            </a:fld>
            <a:endParaRPr lang="en-US" dirty="0"/>
          </a:p>
        </p:txBody>
      </p:sp>
    </p:spTree>
    <p:extLst>
      <p:ext uri="{BB962C8B-B14F-4D97-AF65-F5344CB8AC3E}">
        <p14:creationId xmlns:p14="http://schemas.microsoft.com/office/powerpoint/2010/main" val="6778325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Secure Materials: Test Tickets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600" dirty="0">
                <a:latin typeface="Arial" panose="020B0604020202020204" pitchFamily="34" charset="0"/>
                <a:cs typeface="Arial" panose="020B0604020202020204" pitchFamily="34" charset="0"/>
              </a:rPr>
              <a:t>Test tickets are secure materials and treated as booklets.</a:t>
            </a:r>
          </a:p>
          <a:p>
            <a:pPr marL="285750" indent="-285750"/>
            <a:r>
              <a:rPr lang="en-US" sz="3600" dirty="0">
                <a:latin typeface="Arial" panose="020B0604020202020204" pitchFamily="34" charset="0"/>
                <a:cs typeface="Arial" panose="020B0604020202020204" pitchFamily="34" charset="0"/>
              </a:rPr>
              <a:t>Shred all test tickets after administration has concluded.</a:t>
            </a:r>
          </a:p>
          <a:p>
            <a:pPr marL="285750" indent="-285750"/>
            <a:r>
              <a:rPr lang="en-US" sz="3600" dirty="0">
                <a:latin typeface="Arial" panose="020B0604020202020204" pitchFamily="34" charset="0"/>
                <a:cs typeface="Arial" panose="020B0604020202020204" pitchFamily="34" charset="0"/>
              </a:rPr>
              <a:t>Test security and accounting of materials remain  of u</a:t>
            </a:r>
            <a:r>
              <a:rPr lang="en-US" sz="3600" dirty="0"/>
              <a:t>tmost importance.</a:t>
            </a:r>
            <a:endParaRPr lang="en-US" sz="36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29</a:t>
            </a:fld>
            <a:endParaRPr lang="en-US" dirty="0"/>
          </a:p>
        </p:txBody>
      </p:sp>
    </p:spTree>
    <p:extLst>
      <p:ext uri="{BB962C8B-B14F-4D97-AF65-F5344CB8AC3E}">
        <p14:creationId xmlns:p14="http://schemas.microsoft.com/office/powerpoint/2010/main" val="1201935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9801-F17D-3025-E769-C1AC50974CB8}"/>
              </a:ext>
            </a:extLst>
          </p:cNvPr>
          <p:cNvSpPr>
            <a:spLocks noGrp="1"/>
          </p:cNvSpPr>
          <p:nvPr>
            <p:ph type="title"/>
          </p:nvPr>
        </p:nvSpPr>
        <p:spPr/>
        <p:txBody>
          <a:bodyPr/>
          <a:lstStyle/>
          <a:p>
            <a:r>
              <a:rPr lang="en-US" dirty="0"/>
              <a:t>Disclaimers</a:t>
            </a:r>
          </a:p>
        </p:txBody>
      </p:sp>
      <p:sp>
        <p:nvSpPr>
          <p:cNvPr id="3" name="Content Placeholder 2">
            <a:extLst>
              <a:ext uri="{FF2B5EF4-FFF2-40B4-BE49-F238E27FC236}">
                <a16:creationId xmlns:a16="http://schemas.microsoft.com/office/drawing/2014/main" id="{99D90213-6B9F-C53B-5451-60609C213D8E}"/>
              </a:ext>
            </a:extLst>
          </p:cNvPr>
          <p:cNvSpPr>
            <a:spLocks noGrp="1"/>
          </p:cNvSpPr>
          <p:nvPr>
            <p:ph idx="1"/>
          </p:nvPr>
        </p:nvSpPr>
        <p:spPr/>
        <p:txBody>
          <a:bodyPr/>
          <a:lstStyle/>
          <a:p>
            <a:r>
              <a:rPr lang="en-US" dirty="0"/>
              <a:t>Since this document contains the PDE logo, please adhere to the following guidelines as you use this document:</a:t>
            </a:r>
          </a:p>
          <a:p>
            <a:r>
              <a:rPr lang="en-US" dirty="0"/>
              <a:t>You may edit the highlighted information on slides </a:t>
            </a:r>
            <a:r>
              <a:rPr lang="en-US" dirty="0">
                <a:highlight>
                  <a:srgbClr val="00FFFF"/>
                </a:highlight>
              </a:rPr>
              <a:t>1 and 14</a:t>
            </a:r>
            <a:r>
              <a:rPr lang="en-US" dirty="0"/>
              <a:t>. These slides contain information specific to your LEA.  </a:t>
            </a:r>
          </a:p>
          <a:p>
            <a:r>
              <a:rPr lang="en-US" dirty="0"/>
              <a:t>The content of other slides should not be edited. </a:t>
            </a:r>
          </a:p>
          <a:p>
            <a:r>
              <a:rPr lang="en-US" dirty="0"/>
              <a:t>You may edit the order of the slides and add slides with specific LEA information as needed.</a:t>
            </a:r>
          </a:p>
          <a:p>
            <a:endParaRPr lang="en-US" dirty="0"/>
          </a:p>
        </p:txBody>
      </p:sp>
      <p:sp>
        <p:nvSpPr>
          <p:cNvPr id="4" name="Slide Number Placeholder 3">
            <a:extLst>
              <a:ext uri="{FF2B5EF4-FFF2-40B4-BE49-F238E27FC236}">
                <a16:creationId xmlns:a16="http://schemas.microsoft.com/office/drawing/2014/main" id="{408F12F3-A79B-789D-1A5B-826CFB53674D}"/>
              </a:ext>
            </a:extLst>
          </p:cNvPr>
          <p:cNvSpPr>
            <a:spLocks noGrp="1"/>
          </p:cNvSpPr>
          <p:nvPr>
            <p:ph type="sldNum" sz="quarter" idx="12"/>
          </p:nvPr>
        </p:nvSpPr>
        <p:spPr/>
        <p:txBody>
          <a:bodyPr/>
          <a:lstStyle/>
          <a:p>
            <a:fld id="{B24F5015-3417-4B27-A586-E4CCF4D77832}" type="slidenum">
              <a:rPr lang="en-US" smtClean="0"/>
              <a:t>3</a:t>
            </a:fld>
            <a:endParaRPr lang="en-US"/>
          </a:p>
        </p:txBody>
      </p:sp>
    </p:spTree>
    <p:extLst>
      <p:ext uri="{BB962C8B-B14F-4D97-AF65-F5344CB8AC3E}">
        <p14:creationId xmlns:p14="http://schemas.microsoft.com/office/powerpoint/2010/main" val="29780041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Required Trainings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30</a:t>
            </a:fld>
            <a:endParaRPr lang="en-US" dirty="0"/>
          </a:p>
        </p:txBody>
      </p:sp>
    </p:spTree>
    <p:extLst>
      <p:ext uri="{BB962C8B-B14F-4D97-AF65-F5344CB8AC3E}">
        <p14:creationId xmlns:p14="http://schemas.microsoft.com/office/powerpoint/2010/main" val="9170691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Required Trainings – Held in Person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DAC trains all SACs annually</a:t>
            </a:r>
          </a:p>
          <a:p>
            <a:pPr marL="285750" indent="-285750">
              <a:buFont typeface="Arial" panose="020B0604020202020204" pitchFamily="34" charset="0"/>
              <a:buChar char="•"/>
            </a:pPr>
            <a:r>
              <a:rPr lang="en-US" sz="3600" dirty="0"/>
              <a:t>SAC trains all TAs, Proctors, TSSs, PCAs, staff with access to secure materials (test tickets): secretarial, custodial</a:t>
            </a:r>
          </a:p>
          <a:p>
            <a:pPr marL="742950" lvl="1" indent="-285750"/>
            <a:r>
              <a:rPr lang="en-US" sz="3200" dirty="0">
                <a:latin typeface="Arial" panose="020B0604020202020204" pitchFamily="34" charset="0"/>
                <a:cs typeface="Arial" panose="020B0604020202020204" pitchFamily="34" charset="0"/>
              </a:rPr>
              <a:t>Conduct in spring for PSSA</a:t>
            </a:r>
          </a:p>
          <a:p>
            <a:pPr marL="742950" lvl="1" indent="-285750"/>
            <a:r>
              <a:rPr lang="en-US" sz="3200" dirty="0"/>
              <a:t>Conduct prior to each administration for Keystone Exams </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t>DAC and SAC must maintain copies of agendas and sign in sheets</a:t>
            </a:r>
            <a:endParaRPr lang="en-US" sz="3600" dirty="0">
              <a:solidFill>
                <a:srgbClr val="FF0000"/>
              </a:solidFill>
            </a:endParaRPr>
          </a:p>
          <a:p>
            <a:pPr marL="285750" indent="-285750">
              <a:buFont typeface="Arial" panose="020B0604020202020204" pitchFamily="34" charset="0"/>
              <a:buChar char="•"/>
            </a:pPr>
            <a:r>
              <a:rPr lang="en-US" sz="3600" dirty="0"/>
              <a:t>See SAC Training of TAs PowerPoint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31</a:t>
            </a:fld>
            <a:endParaRPr lang="en-US" dirty="0"/>
          </a:p>
        </p:txBody>
      </p:sp>
    </p:spTree>
    <p:extLst>
      <p:ext uri="{BB962C8B-B14F-4D97-AF65-F5344CB8AC3E}">
        <p14:creationId xmlns:p14="http://schemas.microsoft.com/office/powerpoint/2010/main" val="38206985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Test Security and Certifications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32</a:t>
            </a:fld>
            <a:endParaRPr lang="en-US" dirty="0"/>
          </a:p>
        </p:txBody>
      </p:sp>
    </p:spTree>
    <p:extLst>
      <p:ext uri="{BB962C8B-B14F-4D97-AF65-F5344CB8AC3E}">
        <p14:creationId xmlns:p14="http://schemas.microsoft.com/office/powerpoint/2010/main" val="41873708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Violations of Test Security</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TAs should report any test security violation suspicions to the SAC immediately.  If the TA believes the SAC or DAC is involved, the TA should contact PDE </a:t>
            </a:r>
            <a:r>
              <a:rPr lang="en-US" sz="3200" b="1" dirty="0">
                <a:latin typeface="Arial" panose="020B0604020202020204" pitchFamily="34" charset="0"/>
                <a:cs typeface="Arial" panose="020B0604020202020204" pitchFamily="34" charset="0"/>
              </a:rPr>
              <a:t>immediately</a:t>
            </a:r>
            <a:r>
              <a:rPr lang="en-US" sz="320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hlinkClick r:id="rId3"/>
              </a:rPr>
              <a:t>ra-edirregularities@pa.gov</a:t>
            </a:r>
            <a:r>
              <a:rPr lang="en-US" sz="32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DACs or SACs should report test security violations or  suspicions </a:t>
            </a:r>
            <a:r>
              <a:rPr lang="en-US" sz="3200" b="1" dirty="0">
                <a:latin typeface="Arial" panose="020B0604020202020204" pitchFamily="34" charset="0"/>
                <a:cs typeface="Arial" panose="020B0604020202020204" pitchFamily="34" charset="0"/>
              </a:rPr>
              <a:t>immediately </a:t>
            </a:r>
            <a:r>
              <a:rPr lang="en-US" sz="3200" dirty="0">
                <a:latin typeface="Arial" panose="020B0604020202020204" pitchFamily="34" charset="0"/>
                <a:cs typeface="Arial" panose="020B0604020202020204" pitchFamily="34" charset="0"/>
                <a:hlinkClick r:id="rId3"/>
              </a:rPr>
              <a:t>ra-edirregularities@pa.gov</a:t>
            </a:r>
            <a:r>
              <a:rPr lang="en-US" sz="32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200" dirty="0"/>
              <a:t>Consult the HAC for security examples.</a:t>
            </a:r>
          </a:p>
          <a:p>
            <a:pPr marL="285750" indent="-285750">
              <a:buFont typeface="Arial" panose="020B0604020202020204" pitchFamily="34" charset="0"/>
              <a:buChar char="•"/>
            </a:pPr>
            <a:r>
              <a:rPr lang="en-US" sz="3200" dirty="0"/>
              <a:t>Review the Handbook for Secure Test Administration.</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Complete required PSTAT Trainings.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33</a:t>
            </a:fld>
            <a:endParaRPr lang="en-US" dirty="0"/>
          </a:p>
        </p:txBody>
      </p:sp>
    </p:spTree>
    <p:extLst>
      <p:ext uri="{BB962C8B-B14F-4D97-AF65-F5344CB8AC3E}">
        <p14:creationId xmlns:p14="http://schemas.microsoft.com/office/powerpoint/2010/main" val="13506719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Test Security Certifications Signed By </a:t>
            </a:r>
            <a:r>
              <a:rPr lang="en-US" sz="4000" dirty="0"/>
              <a:t> </a:t>
            </a:r>
            <a:endParaRPr lang="en-US"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a:bodyPr>
          <a:lstStyle/>
          <a:p>
            <a:pPr marL="285750" indent="-285750">
              <a:buFont typeface="Arial" panose="020B0604020202020204" pitchFamily="34" charset="0"/>
              <a:buChar char="•"/>
            </a:pPr>
            <a:r>
              <a:rPr lang="en-US" sz="3600" dirty="0"/>
              <a:t>DAC </a:t>
            </a:r>
          </a:p>
          <a:p>
            <a:pPr marL="285750" indent="-285750">
              <a:buFont typeface="Arial" panose="020B0604020202020204" pitchFamily="34" charset="0"/>
              <a:buChar char="•"/>
            </a:pPr>
            <a:r>
              <a:rPr lang="en-US" sz="3600" dirty="0"/>
              <a:t>SAC</a:t>
            </a:r>
          </a:p>
          <a:p>
            <a:pPr marL="285750" indent="-285750">
              <a:buFont typeface="Arial" panose="020B0604020202020204" pitchFamily="34" charset="0"/>
              <a:buChar char="•"/>
            </a:pPr>
            <a:r>
              <a:rPr lang="en-US" sz="3600" dirty="0"/>
              <a:t>Building principal(s)</a:t>
            </a:r>
          </a:p>
          <a:p>
            <a:pPr marL="285750" indent="-285750">
              <a:buFont typeface="Arial" panose="020B0604020202020204" pitchFamily="34" charset="0"/>
              <a:buChar char="•"/>
            </a:pPr>
            <a:r>
              <a:rPr lang="en-US" sz="3600" dirty="0"/>
              <a:t>All TAs and Proctors </a:t>
            </a:r>
          </a:p>
          <a:p>
            <a:pPr marL="285750" indent="-285750">
              <a:buFont typeface="Arial" panose="020B0604020202020204" pitchFamily="34" charset="0"/>
              <a:buChar char="•"/>
            </a:pPr>
            <a:r>
              <a:rPr lang="en-US" sz="3600" dirty="0"/>
              <a:t>All individuals who handle or have access (including keys) to secure materials (test tickets): custodians, secretarial staff, support staff, TSS, PCAs, student teachers, any others involved in testing</a:t>
            </a:r>
          </a:p>
          <a:p>
            <a:pPr marL="0" indent="0">
              <a:buNone/>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34</a:t>
            </a:fld>
            <a:endParaRPr lang="en-US" dirty="0"/>
          </a:p>
        </p:txBody>
      </p:sp>
    </p:spTree>
    <p:extLst>
      <p:ext uri="{BB962C8B-B14F-4D97-AF65-F5344CB8AC3E}">
        <p14:creationId xmlns:p14="http://schemas.microsoft.com/office/powerpoint/2010/main" val="18536701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DED36-8021-3CF2-6D66-3A1DF3906C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557DCD-9D13-D1C2-BE34-C14A1273A86E}"/>
              </a:ext>
            </a:extLst>
          </p:cNvPr>
          <p:cNvSpPr>
            <a:spLocks noGrp="1"/>
          </p:cNvSpPr>
          <p:nvPr>
            <p:ph type="title"/>
          </p:nvPr>
        </p:nvSpPr>
        <p:spPr/>
        <p:txBody>
          <a:bodyPr>
            <a:normAutofit/>
          </a:bodyPr>
          <a:lstStyle/>
          <a:p>
            <a:r>
              <a:rPr lang="en-US" dirty="0"/>
              <a:t>Test Security Certifications PSSA/KE</a:t>
            </a:r>
            <a:r>
              <a:rPr lang="en-US" sz="4000" dirty="0"/>
              <a:t> </a:t>
            </a:r>
          </a:p>
        </p:txBody>
      </p:sp>
      <p:sp>
        <p:nvSpPr>
          <p:cNvPr id="3" name="Content Placeholder 2">
            <a:extLst>
              <a:ext uri="{FF2B5EF4-FFF2-40B4-BE49-F238E27FC236}">
                <a16:creationId xmlns:a16="http://schemas.microsoft.com/office/drawing/2014/main" id="{3305C885-8D61-2B15-2411-F6938E16F27D}"/>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3200" dirty="0"/>
              <a:t>Keystone Exams</a:t>
            </a:r>
          </a:p>
          <a:p>
            <a:pPr marL="742950" lvl="1" indent="-285750"/>
            <a:r>
              <a:rPr lang="en-US" sz="2800" dirty="0"/>
              <a:t>One certificate covers all content areas: Algebra I, Biology, Literature.</a:t>
            </a:r>
          </a:p>
          <a:p>
            <a:pPr marL="742950" lvl="1" indent="-285750"/>
            <a:r>
              <a:rPr lang="en-US" sz="2800" dirty="0"/>
              <a:t>Each administration (winter, spring, summer) requires a signed certificate. </a:t>
            </a:r>
          </a:p>
          <a:p>
            <a:pPr marL="285750" indent="-285750"/>
            <a:r>
              <a:rPr lang="en-US" sz="3200" dirty="0"/>
              <a:t>TAs/Proctors of PSSA and Keystone Exams sign one for PSSA and one for Keystone Exams. </a:t>
            </a:r>
          </a:p>
          <a:p>
            <a:pPr marL="285750" indent="-285750"/>
            <a:r>
              <a:rPr lang="en-US" sz="3200" dirty="0"/>
              <a:t>Certificates are located in the Appendix of the DFA, may be removed from the DFA, signed and returned to SAC.</a:t>
            </a:r>
          </a:p>
          <a:p>
            <a:pPr marL="285750" indent="-285750"/>
            <a:endParaRPr lang="en-US" sz="3600" dirty="0"/>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34D084FD-8E0A-1B05-5021-0D5967E0A851}"/>
              </a:ext>
            </a:extLst>
          </p:cNvPr>
          <p:cNvSpPr>
            <a:spLocks noGrp="1"/>
          </p:cNvSpPr>
          <p:nvPr>
            <p:ph type="sldNum" sz="quarter" idx="12"/>
          </p:nvPr>
        </p:nvSpPr>
        <p:spPr/>
        <p:txBody>
          <a:bodyPr/>
          <a:lstStyle/>
          <a:p>
            <a:fld id="{B24F5015-3417-4B27-A586-E4CCF4D77832}" type="slidenum">
              <a:rPr lang="en-US" smtClean="0"/>
              <a:t>35</a:t>
            </a:fld>
            <a:endParaRPr lang="en-US"/>
          </a:p>
        </p:txBody>
      </p:sp>
    </p:spTree>
    <p:extLst>
      <p:ext uri="{BB962C8B-B14F-4D97-AF65-F5344CB8AC3E}">
        <p14:creationId xmlns:p14="http://schemas.microsoft.com/office/powerpoint/2010/main" val="3860433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Test Security Certifications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a:bodyPr>
          <a:lstStyle/>
          <a:p>
            <a:pPr marL="285750" indent="-285750">
              <a:buFont typeface="Arial" panose="020B0604020202020204" pitchFamily="34" charset="0"/>
              <a:buChar char="•"/>
            </a:pPr>
            <a:r>
              <a:rPr lang="en-US" sz="3600" dirty="0"/>
              <a:t>Signed after administration is complete.</a:t>
            </a:r>
          </a:p>
          <a:p>
            <a:pPr marL="285750" indent="-285750">
              <a:buFont typeface="Arial" panose="020B0604020202020204" pitchFamily="34" charset="0"/>
              <a:buChar char="•"/>
            </a:pPr>
            <a:r>
              <a:rPr lang="en-US" sz="3600" dirty="0"/>
              <a:t>Copies (electronic or paper) are maintained by Chief School Administrator or designee for three years.</a:t>
            </a:r>
          </a:p>
          <a:p>
            <a:pPr marL="285750" indent="-285750">
              <a:buFont typeface="Arial" panose="020B0604020202020204" pitchFamily="34" charset="0"/>
              <a:buChar char="•"/>
            </a:pPr>
            <a:r>
              <a:rPr lang="en-US" sz="3600" dirty="0"/>
              <a:t>DAC should scan and send copies of signed certificates to all SACs.</a:t>
            </a:r>
          </a:p>
          <a:p>
            <a:pPr marL="285750" indent="-285750">
              <a:buFont typeface="Arial" panose="020B0604020202020204" pitchFamily="34" charset="0"/>
              <a:buChar char="•"/>
            </a:pPr>
            <a:r>
              <a:rPr lang="en-US" sz="3600" dirty="0"/>
              <a:t>Report anyone who refuses to sign the Test Security Certificate to the Chief School Administrator, and also to PDE via email: </a:t>
            </a:r>
            <a:r>
              <a:rPr lang="en-US" sz="3600" dirty="0">
                <a:hlinkClick r:id="rId3"/>
              </a:rPr>
              <a:t>ra-edirregularities@pa</a:t>
            </a:r>
            <a:r>
              <a:rPr lang="en-US" sz="3600">
                <a:hlinkClick r:id="rId3"/>
              </a:rPr>
              <a:t>.gov</a:t>
            </a:r>
            <a:r>
              <a:rPr lang="en-US" sz="3600"/>
              <a:t>.</a:t>
            </a: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36</a:t>
            </a:fld>
            <a:endParaRPr lang="en-US" dirty="0"/>
          </a:p>
        </p:txBody>
      </p:sp>
    </p:spTree>
    <p:extLst>
      <p:ext uri="{BB962C8B-B14F-4D97-AF65-F5344CB8AC3E}">
        <p14:creationId xmlns:p14="http://schemas.microsoft.com/office/powerpoint/2010/main" val="2908402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37</a:t>
            </a:fld>
            <a:endParaRPr lang="en-US" dirty="0"/>
          </a:p>
        </p:txBody>
      </p:sp>
    </p:spTree>
    <p:extLst>
      <p:ext uri="{BB962C8B-B14F-4D97-AF65-F5344CB8AC3E}">
        <p14:creationId xmlns:p14="http://schemas.microsoft.com/office/powerpoint/2010/main" val="20304963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 Requirements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SACs must complete</a:t>
            </a:r>
          </a:p>
          <a:p>
            <a:pPr marL="742950" lvl="1" indent="-285750"/>
            <a:r>
              <a:rPr lang="en-US" sz="3200" dirty="0"/>
              <a:t>SAC and TA modules annually</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t>TAs, Proctors, TSS, PCAs must complete</a:t>
            </a:r>
          </a:p>
          <a:p>
            <a:pPr marL="742950" lvl="1" indent="-285750"/>
            <a:r>
              <a:rPr lang="en-US" sz="3200" dirty="0"/>
              <a:t>TA modules annually</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hlinkClick r:id="rId3"/>
              </a:rPr>
              <a:t>www.pstattraining.net</a:t>
            </a:r>
            <a:r>
              <a:rPr lang="en-US" sz="3200" dirty="0"/>
              <a:t> </a:t>
            </a:r>
            <a:endParaRPr lang="en-US" sz="32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38</a:t>
            </a:fld>
            <a:endParaRPr lang="en-US" dirty="0"/>
          </a:p>
        </p:txBody>
      </p:sp>
    </p:spTree>
    <p:extLst>
      <p:ext uri="{BB962C8B-B14F-4D97-AF65-F5344CB8AC3E}">
        <p14:creationId xmlns:p14="http://schemas.microsoft.com/office/powerpoint/2010/main" val="25519758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01C03-5399-9C41-3BA9-6E309E7C21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E094A2-2701-D6A5-9137-5FF1FFDD2E80}"/>
              </a:ext>
            </a:extLst>
          </p:cNvPr>
          <p:cNvSpPr>
            <a:spLocks noGrp="1"/>
          </p:cNvSpPr>
          <p:nvPr>
            <p:ph type="title"/>
          </p:nvPr>
        </p:nvSpPr>
        <p:spPr/>
        <p:txBody>
          <a:bodyPr/>
          <a:lstStyle/>
          <a:p>
            <a:r>
              <a:rPr lang="en-US" dirty="0"/>
              <a:t>PSTAT Certificates </a:t>
            </a:r>
          </a:p>
        </p:txBody>
      </p:sp>
      <p:sp>
        <p:nvSpPr>
          <p:cNvPr id="3" name="Content Placeholder 2">
            <a:extLst>
              <a:ext uri="{FF2B5EF4-FFF2-40B4-BE49-F238E27FC236}">
                <a16:creationId xmlns:a16="http://schemas.microsoft.com/office/drawing/2014/main" id="{477AB881-1ED1-6494-9DCB-B22412391F45}"/>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DAC or SAC maintains all PSTAT certificates.</a:t>
            </a:r>
          </a:p>
          <a:p>
            <a:pPr marL="285750" indent="-285750"/>
            <a:r>
              <a:rPr lang="en-US" sz="3600" dirty="0"/>
              <a:t>TAs can save a PDF copy of the certificate and email a copy to the SAC.  The SAC can maintain electronic copies – they do not need to be printed.</a:t>
            </a:r>
          </a:p>
          <a:p>
            <a:pPr marL="285750" indent="-285750"/>
            <a:r>
              <a:rPr lang="en-US" sz="3600" dirty="0"/>
              <a:t>DAC should scan and email send copies of the 3 PSTAT certificates to all SACs.</a:t>
            </a:r>
            <a:endParaRPr lang="en-US" dirty="0"/>
          </a:p>
        </p:txBody>
      </p:sp>
      <p:sp>
        <p:nvSpPr>
          <p:cNvPr id="5" name="Slide Number Placeholder 4">
            <a:extLst>
              <a:ext uri="{FF2B5EF4-FFF2-40B4-BE49-F238E27FC236}">
                <a16:creationId xmlns:a16="http://schemas.microsoft.com/office/drawing/2014/main" id="{F0FBFBAE-3B34-69C4-64E7-9AADAB81D194}"/>
              </a:ext>
            </a:extLst>
          </p:cNvPr>
          <p:cNvSpPr>
            <a:spLocks noGrp="1"/>
          </p:cNvSpPr>
          <p:nvPr>
            <p:ph type="sldNum" sz="quarter" idx="12"/>
          </p:nvPr>
        </p:nvSpPr>
        <p:spPr/>
        <p:txBody>
          <a:bodyPr/>
          <a:lstStyle/>
          <a:p>
            <a:fld id="{B24F5015-3417-4B27-A586-E4CCF4D77832}" type="slidenum">
              <a:rPr lang="en-US" smtClean="0"/>
              <a:t>39</a:t>
            </a:fld>
            <a:endParaRPr lang="en-US" dirty="0"/>
          </a:p>
        </p:txBody>
      </p:sp>
    </p:spTree>
    <p:extLst>
      <p:ext uri="{BB962C8B-B14F-4D97-AF65-F5344CB8AC3E}">
        <p14:creationId xmlns:p14="http://schemas.microsoft.com/office/powerpoint/2010/main" val="1672343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a:t>
            </a:fld>
            <a:endParaRPr lang="en-US"/>
          </a:p>
        </p:txBody>
      </p:sp>
    </p:spTree>
    <p:extLst>
      <p:ext uri="{BB962C8B-B14F-4D97-AF65-F5344CB8AC3E}">
        <p14:creationId xmlns:p14="http://schemas.microsoft.com/office/powerpoint/2010/main" val="42105642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Online Administration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40</a:t>
            </a:fld>
            <a:endParaRPr lang="en-US" dirty="0"/>
          </a:p>
        </p:txBody>
      </p:sp>
    </p:spTree>
    <p:extLst>
      <p:ext uri="{BB962C8B-B14F-4D97-AF65-F5344CB8AC3E}">
        <p14:creationId xmlns:p14="http://schemas.microsoft.com/office/powerpoint/2010/main" val="4735908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Online Administration –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SAC must assign TAs to test sessions.</a:t>
            </a:r>
          </a:p>
          <a:p>
            <a:pPr marL="285750" indent="-285750">
              <a:buFont typeface="Arial" panose="020B0604020202020204" pitchFamily="34" charset="0"/>
              <a:buChar char="•"/>
            </a:pPr>
            <a:r>
              <a:rPr lang="en-US" sz="3600" dirty="0"/>
              <a:t>SAC must enter all accommodations.</a:t>
            </a:r>
          </a:p>
          <a:p>
            <a:pPr marL="285750" indent="-285750">
              <a:buFont typeface="Arial" panose="020B0604020202020204" pitchFamily="34" charset="0"/>
              <a:buChar char="•"/>
            </a:pPr>
            <a:r>
              <a:rPr lang="en-US" sz="3600" dirty="0"/>
              <a:t>SAC or person creating test sessions should not be listed as the TA, unless serving as the TA.</a:t>
            </a:r>
          </a:p>
          <a:p>
            <a:pPr marL="285750" indent="-285750">
              <a:buFont typeface="Arial" panose="020B0604020202020204" pitchFamily="34" charset="0"/>
              <a:buChar char="•"/>
            </a:pPr>
            <a:r>
              <a:rPr lang="en-US" sz="3600"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DRC Insight Portal Login</a:t>
            </a:r>
            <a:r>
              <a:rPr lang="en-US" sz="3600" dirty="0">
                <a:solidFill>
                  <a:srgbClr val="0070C0"/>
                </a:solidFill>
                <a:latin typeface="Arial" panose="020B0604020202020204" pitchFamily="34" charset="0"/>
                <a:cs typeface="Arial" panose="020B0604020202020204" pitchFamily="34" charset="0"/>
              </a:rPr>
              <a:t> </a:t>
            </a:r>
            <a:r>
              <a:rPr lang="en-US" sz="3600" dirty="0">
                <a:solidFill>
                  <a:srgbClr val="0070C0"/>
                </a:solidFill>
              </a:rPr>
              <a:t>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41</a:t>
            </a:fld>
            <a:endParaRPr lang="en-US" dirty="0"/>
          </a:p>
        </p:txBody>
      </p:sp>
    </p:spTree>
    <p:extLst>
      <p:ext uri="{BB962C8B-B14F-4D97-AF65-F5344CB8AC3E}">
        <p14:creationId xmlns:p14="http://schemas.microsoft.com/office/powerpoint/2010/main" val="38848589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Online Administration –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3600" dirty="0"/>
              <a:t>Student records from PIMS </a:t>
            </a:r>
          </a:p>
          <a:p>
            <a:pPr marL="285750" indent="-285750">
              <a:buFont typeface="Arial" panose="020B0604020202020204" pitchFamily="34" charset="0"/>
              <a:buChar char="•"/>
            </a:pPr>
            <a:r>
              <a:rPr lang="en-US" sz="3600" dirty="0"/>
              <a:t>PA Online Tutorials</a:t>
            </a:r>
          </a:p>
          <a:p>
            <a:pPr marL="285750" indent="-285750"/>
            <a:r>
              <a:rPr lang="en-US" sz="3600" dirty="0"/>
              <a:t>PA Online Tools Training </a:t>
            </a:r>
            <a:r>
              <a:rPr lang="en-US" u="sng" dirty="0">
                <a:hlinkClick r:id="rId3"/>
              </a:rPr>
              <a:t>https://portal.te.drcedirect.com/PA</a:t>
            </a:r>
            <a:r>
              <a:rPr lang="en-US" dirty="0"/>
              <a:t> </a:t>
            </a:r>
            <a:endParaRPr lang="en-US" sz="3600" dirty="0"/>
          </a:p>
          <a:p>
            <a:pPr marL="285750" indent="-285750">
              <a:buFont typeface="Arial" panose="020B0604020202020204" pitchFamily="34" charset="0"/>
              <a:buChar char="•"/>
            </a:pPr>
            <a:r>
              <a:rPr lang="en-US" sz="3600" dirty="0"/>
              <a:t>Technology User Guide </a:t>
            </a:r>
          </a:p>
          <a:p>
            <a:pPr marL="285750" indent="-285750">
              <a:buFont typeface="Arial" panose="020B0604020202020204" pitchFamily="34" charset="0"/>
              <a:buChar char="•"/>
            </a:pPr>
            <a:r>
              <a:rPr lang="en-US" sz="3600" dirty="0"/>
              <a:t>Student devices</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Consult DRC INSIGHT Portal User Guide   </a:t>
            </a:r>
          </a:p>
          <a:p>
            <a:pPr marL="0" indent="0">
              <a:buNone/>
            </a:pPr>
            <a:r>
              <a:rPr lang="en-US" sz="3600" dirty="0"/>
              <a:t> </a:t>
            </a:r>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42</a:t>
            </a:fld>
            <a:endParaRPr lang="en-US" dirty="0"/>
          </a:p>
        </p:txBody>
      </p:sp>
    </p:spTree>
    <p:extLst>
      <p:ext uri="{BB962C8B-B14F-4D97-AF65-F5344CB8AC3E}">
        <p14:creationId xmlns:p14="http://schemas.microsoft.com/office/powerpoint/2010/main" val="15191408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Spanish Assessments:</a:t>
            </a:r>
            <a:br>
              <a:rPr lang="en-US" dirty="0"/>
            </a:br>
            <a:r>
              <a:rPr lang="en-US" dirty="0"/>
              <a:t>Online Not Available</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rmAutofit/>
          </a:bodyPr>
          <a:lstStyle/>
          <a:p>
            <a:r>
              <a:rPr lang="en-US" sz="3300" dirty="0"/>
              <a:t>Online versions of Spanish assessments are not available for winter Keystone Exams.  Online versions of Spanish assessments will be available in spring, 2026. </a:t>
            </a:r>
          </a:p>
          <a:p>
            <a:r>
              <a:rPr lang="en-US" sz="3300" dirty="0"/>
              <a:t>See the next slide for information regarding paper booklets for students needing Spanish translations. </a:t>
            </a:r>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43</a:t>
            </a:fld>
            <a:endParaRPr lang="en-US" dirty="0"/>
          </a:p>
        </p:txBody>
      </p:sp>
    </p:spTree>
    <p:extLst>
      <p:ext uri="{BB962C8B-B14F-4D97-AF65-F5344CB8AC3E}">
        <p14:creationId xmlns:p14="http://schemas.microsoft.com/office/powerpoint/2010/main" val="3472241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2EE3B-307C-4798-A383-06B751FE19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DE4310-0FEC-C851-2128-17AED618E1EB}"/>
              </a:ext>
            </a:extLst>
          </p:cNvPr>
          <p:cNvSpPr>
            <a:spLocks noGrp="1"/>
          </p:cNvSpPr>
          <p:nvPr>
            <p:ph type="title"/>
          </p:nvPr>
        </p:nvSpPr>
        <p:spPr/>
        <p:txBody>
          <a:bodyPr>
            <a:normAutofit/>
          </a:bodyPr>
          <a:lstStyle/>
          <a:p>
            <a:r>
              <a:rPr lang="en-US" dirty="0"/>
              <a:t>Spanish Booklets:</a:t>
            </a:r>
            <a:br>
              <a:rPr lang="en-US" dirty="0"/>
            </a:br>
            <a:r>
              <a:rPr lang="en-US" dirty="0"/>
              <a:t>Mathematics, Science, Algebra I, Biology</a:t>
            </a:r>
          </a:p>
        </p:txBody>
      </p:sp>
      <p:sp>
        <p:nvSpPr>
          <p:cNvPr id="3" name="Content Placeholder 2">
            <a:extLst>
              <a:ext uri="{FF2B5EF4-FFF2-40B4-BE49-F238E27FC236}">
                <a16:creationId xmlns:a16="http://schemas.microsoft.com/office/drawing/2014/main" id="{C0166CB2-D887-CA7F-C376-DAF2D9700B0F}"/>
              </a:ext>
            </a:extLst>
          </p:cNvPr>
          <p:cNvSpPr>
            <a:spLocks noGrp="1"/>
          </p:cNvSpPr>
          <p:nvPr>
            <p:ph idx="1"/>
          </p:nvPr>
        </p:nvSpPr>
        <p:spPr/>
        <p:txBody>
          <a:bodyPr>
            <a:normAutofit fontScale="85000" lnSpcReduction="20000"/>
          </a:bodyPr>
          <a:lstStyle/>
          <a:p>
            <a:r>
              <a:rPr lang="en-US" dirty="0"/>
              <a:t>Spanish booklets will arrive as a single shrink-wrapped packet containing one English combined test/answer booklet and one Spanish combined test/answer booklet.  Provide students with both booklets.</a:t>
            </a:r>
          </a:p>
          <a:p>
            <a:r>
              <a:rPr lang="en-US" dirty="0"/>
              <a:t>Students may record answers using English, Spanish or a combination of both English and Spanish. </a:t>
            </a:r>
          </a:p>
          <a:p>
            <a:r>
              <a:rPr lang="en-US" dirty="0"/>
              <a:t>If a student will record ANY portion of their responses using Spanish, the student records all answers in the Spanish booklet, and that booklet should have the pre-code label.  </a:t>
            </a:r>
          </a:p>
          <a:p>
            <a:r>
              <a:rPr lang="en-US" dirty="0"/>
              <a:t>Responses written in Spanish will not be scored if recorded in the English booklet.  </a:t>
            </a:r>
          </a:p>
          <a:p>
            <a:r>
              <a:rPr lang="en-US" dirty="0"/>
              <a:t>If a student will record ALL responses using English, the student selects and records all answers in one booklet, either English or Spanish, and that booklet should have the pre-code label. </a:t>
            </a:r>
          </a:p>
        </p:txBody>
      </p:sp>
      <p:sp>
        <p:nvSpPr>
          <p:cNvPr id="4" name="Slide Number Placeholder 3">
            <a:extLst>
              <a:ext uri="{FF2B5EF4-FFF2-40B4-BE49-F238E27FC236}">
                <a16:creationId xmlns:a16="http://schemas.microsoft.com/office/drawing/2014/main" id="{2081F0C8-0C01-A5A8-6879-B3C0877C9E35}"/>
              </a:ext>
            </a:extLst>
          </p:cNvPr>
          <p:cNvSpPr>
            <a:spLocks noGrp="1"/>
          </p:cNvSpPr>
          <p:nvPr>
            <p:ph type="sldNum" sz="quarter" idx="12"/>
          </p:nvPr>
        </p:nvSpPr>
        <p:spPr/>
        <p:txBody>
          <a:bodyPr/>
          <a:lstStyle/>
          <a:p>
            <a:fld id="{B24F5015-3417-4B27-A586-E4CCF4D77832}" type="slidenum">
              <a:rPr lang="en-US" smtClean="0"/>
              <a:t>44</a:t>
            </a:fld>
            <a:endParaRPr lang="en-US" dirty="0"/>
          </a:p>
        </p:txBody>
      </p:sp>
    </p:spTree>
    <p:extLst>
      <p:ext uri="{BB962C8B-B14F-4D97-AF65-F5344CB8AC3E}">
        <p14:creationId xmlns:p14="http://schemas.microsoft.com/office/powerpoint/2010/main" val="7863244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Directions for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45</a:t>
            </a:fld>
            <a:endParaRPr lang="en-US" dirty="0"/>
          </a:p>
        </p:txBody>
      </p:sp>
    </p:spTree>
    <p:extLst>
      <p:ext uri="{BB962C8B-B14F-4D97-AF65-F5344CB8AC3E}">
        <p14:creationId xmlns:p14="http://schemas.microsoft.com/office/powerpoint/2010/main" val="11517145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DFAs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Consult DFAs for specific directions which are read to students </a:t>
            </a:r>
          </a:p>
          <a:p>
            <a:pPr marL="285750" indent="-285750">
              <a:buFont typeface="Arial" panose="020B0604020202020204" pitchFamily="34" charset="0"/>
              <a:buChar char="•"/>
            </a:pPr>
            <a:r>
              <a:rPr lang="en-US" sz="3600" dirty="0"/>
              <a:t>Keystone Exams</a:t>
            </a:r>
          </a:p>
          <a:p>
            <a:pPr marL="742950" lvl="1" indent="-285750"/>
            <a:r>
              <a:rPr lang="en-US" sz="3200" dirty="0"/>
              <a:t>Single online DFA for all three content areas</a:t>
            </a:r>
          </a:p>
          <a:p>
            <a:pPr marL="742950" lvl="1" indent="-285750"/>
            <a:r>
              <a:rPr lang="en-US" sz="3200" dirty="0"/>
              <a:t>Spanish DFAs for Algebra I and Biology</a:t>
            </a:r>
          </a:p>
          <a:p>
            <a:pPr marL="742950" lvl="1" indent="-285750">
              <a:buFont typeface="Courier New" panose="02070309020205020404" pitchFamily="49" charset="0"/>
              <a:buChar char="o"/>
            </a:pPr>
            <a:endParaRPr lang="en-US" sz="28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46</a:t>
            </a:fld>
            <a:endParaRPr lang="en-US" dirty="0"/>
          </a:p>
        </p:txBody>
      </p:sp>
    </p:spTree>
    <p:extLst>
      <p:ext uri="{BB962C8B-B14F-4D97-AF65-F5344CB8AC3E}">
        <p14:creationId xmlns:p14="http://schemas.microsoft.com/office/powerpoint/2010/main" val="21287710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Student Participation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47</a:t>
            </a:fld>
            <a:endParaRPr lang="en-US" dirty="0"/>
          </a:p>
        </p:txBody>
      </p:sp>
    </p:spTree>
    <p:extLst>
      <p:ext uri="{BB962C8B-B14F-4D97-AF65-F5344CB8AC3E}">
        <p14:creationId xmlns:p14="http://schemas.microsoft.com/office/powerpoint/2010/main" val="10392795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Discussion Topics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Code of Conduct</a:t>
            </a:r>
          </a:p>
          <a:p>
            <a:pPr marL="285750" indent="-285750">
              <a:buFont typeface="Arial" panose="020B0604020202020204" pitchFamily="34" charset="0"/>
              <a:buChar char="•"/>
            </a:pPr>
            <a:r>
              <a:rPr lang="en-US" sz="3600" dirty="0"/>
              <a:t>General student participation</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Accommodations </a:t>
            </a:r>
          </a:p>
          <a:p>
            <a:pPr marL="285750" indent="-285750">
              <a:buFont typeface="Arial" panose="020B0604020202020204" pitchFamily="34" charset="0"/>
              <a:buChar char="•"/>
            </a:pPr>
            <a:r>
              <a:rPr lang="en-US" sz="3600" dirty="0"/>
              <a:t>Non-assessed students including religious opt-outs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48</a:t>
            </a:fld>
            <a:endParaRPr lang="en-US" dirty="0"/>
          </a:p>
        </p:txBody>
      </p:sp>
    </p:spTree>
    <p:extLst>
      <p:ext uri="{BB962C8B-B14F-4D97-AF65-F5344CB8AC3E}">
        <p14:creationId xmlns:p14="http://schemas.microsoft.com/office/powerpoint/2010/main" val="4889043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Code of Conduct</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r>
              <a:rPr lang="en-US" sz="3600" dirty="0"/>
              <a:t>TAs or Proctors should review the Code of Conduct with all students prior to test administration. </a:t>
            </a:r>
          </a:p>
          <a:p>
            <a:pPr marL="285750" indent="-285750">
              <a:buFont typeface="Arial" panose="020B0604020202020204" pitchFamily="34" charset="0"/>
              <a:buChar char="•"/>
            </a:pPr>
            <a:r>
              <a:rPr lang="en-US" sz="3600" dirty="0"/>
              <a:t>S</a:t>
            </a:r>
            <a:r>
              <a:rPr lang="en-US" sz="3600" dirty="0">
                <a:latin typeface="Arial" panose="020B0604020202020204" pitchFamily="34" charset="0"/>
                <a:cs typeface="Arial" panose="020B0604020202020204" pitchFamily="34" charset="0"/>
              </a:rPr>
              <a:t>tudents will acknowledge the Code of Conduct  at the beginning of each module. </a:t>
            </a:r>
          </a:p>
          <a:p>
            <a:pPr marL="285750" indent="-285750">
              <a:buFont typeface="Arial" panose="020B0604020202020204" pitchFamily="34" charset="0"/>
              <a:buChar char="•"/>
            </a:pPr>
            <a:r>
              <a:rPr lang="en-US" sz="3600" dirty="0"/>
              <a:t>Students do not log out after completing the Code of Conduct.</a:t>
            </a:r>
            <a:r>
              <a:rPr lang="en-US" sz="32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3600" dirty="0"/>
              <a:t>Copy provided in HAC.</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49</a:t>
            </a:fld>
            <a:endParaRPr lang="en-US" dirty="0"/>
          </a:p>
        </p:txBody>
      </p:sp>
    </p:spTree>
    <p:extLst>
      <p:ext uri="{BB962C8B-B14F-4D97-AF65-F5344CB8AC3E}">
        <p14:creationId xmlns:p14="http://schemas.microsoft.com/office/powerpoint/2010/main" val="2579499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1</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Acronyms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District Assessment Schedule</a:t>
            </a:r>
          </a:p>
          <a:p>
            <a:pPr marL="285750" indent="-285750"/>
            <a:r>
              <a:rPr lang="en-US" sz="3600" dirty="0">
                <a:latin typeface="Arial" panose="020B0604020202020204" pitchFamily="34" charset="0"/>
                <a:cs typeface="Arial" panose="020B0604020202020204" pitchFamily="34" charset="0"/>
              </a:rPr>
              <a:t>Changes for 2025 – 2026 </a:t>
            </a:r>
          </a:p>
          <a:p>
            <a:pPr marL="285750" indent="-285750">
              <a:buFont typeface="Arial" panose="020B0604020202020204" pitchFamily="34" charset="0"/>
              <a:buChar char="•"/>
            </a:pPr>
            <a:r>
              <a:rPr lang="en-US" sz="3600" dirty="0"/>
              <a:t>Handbook for Assessment Coordinators</a:t>
            </a:r>
          </a:p>
          <a:p>
            <a:pPr marL="285750" indent="-285750">
              <a:buFont typeface="Arial" panose="020B0604020202020204" pitchFamily="34" charset="0"/>
              <a:buChar char="•"/>
            </a:pPr>
            <a:r>
              <a:rPr lang="en-US" sz="3600" dirty="0"/>
              <a:t>Test Security and Certifications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PSTAT </a:t>
            </a:r>
          </a:p>
          <a:p>
            <a:pPr marL="285750" indent="-285750">
              <a:buFont typeface="Arial" panose="020B0604020202020204" pitchFamily="34" charset="0"/>
              <a:buChar char="•"/>
            </a:pPr>
            <a:r>
              <a:rPr lang="en-US" sz="3600" dirty="0"/>
              <a:t>Student Participation</a:t>
            </a:r>
          </a:p>
          <a:p>
            <a:pPr marL="285750" indent="-285750">
              <a:buFont typeface="Arial" panose="020B0604020202020204" pitchFamily="34" charset="0"/>
              <a:buChar char="•"/>
            </a:pPr>
            <a:r>
              <a:rPr lang="en-US" sz="3600" dirty="0"/>
              <a:t>Online Administration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a:t>
            </a:fld>
            <a:endParaRPr lang="en-US" dirty="0"/>
          </a:p>
        </p:txBody>
      </p:sp>
    </p:spTree>
    <p:extLst>
      <p:ext uri="{BB962C8B-B14F-4D97-AF65-F5344CB8AC3E}">
        <p14:creationId xmlns:p14="http://schemas.microsoft.com/office/powerpoint/2010/main" val="25447603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General Student Participation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All students in Keystone Exam trigger courses participate for federal accountability by the end of grade 11. </a:t>
            </a:r>
          </a:p>
          <a:p>
            <a:pPr marL="285750" indent="-285750">
              <a:buFont typeface="Arial" panose="020B0604020202020204" pitchFamily="34" charset="0"/>
              <a:buChar char="•"/>
            </a:pPr>
            <a:r>
              <a:rPr lang="en-US" sz="3600" dirty="0"/>
              <a:t>Very limited religious opt out.</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PASA used for </a:t>
            </a:r>
            <a:r>
              <a:rPr lang="en-US" sz="3600" dirty="0"/>
              <a:t>maximum 1% of enrollment.</a:t>
            </a:r>
            <a:endParaRPr lang="en-US" sz="36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50</a:t>
            </a:fld>
            <a:endParaRPr lang="en-US" dirty="0"/>
          </a:p>
        </p:txBody>
      </p:sp>
    </p:spTree>
    <p:extLst>
      <p:ext uri="{BB962C8B-B14F-4D97-AF65-F5344CB8AC3E}">
        <p14:creationId xmlns:p14="http://schemas.microsoft.com/office/powerpoint/2010/main" val="34187167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Special Cases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See the HAC for detailed information regarding: </a:t>
            </a:r>
          </a:p>
          <a:p>
            <a:pPr marL="742950" lvl="1" indent="-285750"/>
            <a:r>
              <a:rPr lang="en-US" sz="3200" dirty="0">
                <a:latin typeface="Arial" panose="020B0604020202020204" pitchFamily="34" charset="0"/>
                <a:cs typeface="Arial" panose="020B0604020202020204" pitchFamily="34" charset="0"/>
              </a:rPr>
              <a:t>PASA</a:t>
            </a:r>
          </a:p>
          <a:p>
            <a:pPr marL="742950" lvl="1" indent="-285750"/>
            <a:r>
              <a:rPr lang="en-US" sz="3200" dirty="0">
                <a:latin typeface="Arial" panose="020B0604020202020204" pitchFamily="34" charset="0"/>
                <a:cs typeface="Arial" panose="020B0604020202020204" pitchFamily="34" charset="0"/>
              </a:rPr>
              <a:t>Court/Agency placed student </a:t>
            </a:r>
            <a:r>
              <a:rPr lang="en-US" sz="3200" dirty="0"/>
              <a:t>p</a:t>
            </a:r>
            <a:r>
              <a:rPr lang="en-US" sz="3200" dirty="0">
                <a:latin typeface="Arial" panose="020B0604020202020204" pitchFamily="34" charset="0"/>
                <a:cs typeface="Arial" panose="020B0604020202020204" pitchFamily="34" charset="0"/>
              </a:rPr>
              <a:t>articipation</a:t>
            </a:r>
          </a:p>
          <a:p>
            <a:pPr marL="742950" lvl="1" indent="-285750"/>
            <a:r>
              <a:rPr lang="en-US" sz="3200" dirty="0"/>
              <a:t>Student withdrawal/enrollment during testing window</a:t>
            </a:r>
          </a:p>
          <a:p>
            <a:pPr marL="742950" lvl="1" indent="-285750"/>
            <a:r>
              <a:rPr lang="en-US" sz="3200" dirty="0">
                <a:latin typeface="Arial" panose="020B0604020202020204" pitchFamily="34" charset="0"/>
                <a:cs typeface="Arial" panose="020B0604020202020204" pitchFamily="34" charset="0"/>
              </a:rPr>
              <a:t>Suspended and expelled students </a:t>
            </a:r>
          </a:p>
          <a:p>
            <a:pPr marL="742950" lvl="1" indent="-285750"/>
            <a:r>
              <a:rPr lang="en-US" sz="3200" dirty="0"/>
              <a:t>Home schooled students</a:t>
            </a:r>
          </a:p>
          <a:p>
            <a:pPr marL="742950" lvl="1" indent="-285750"/>
            <a:r>
              <a:rPr lang="en-US" sz="3200" dirty="0">
                <a:latin typeface="Arial" panose="020B0604020202020204" pitchFamily="34" charset="0"/>
                <a:cs typeface="Arial" panose="020B0604020202020204" pitchFamily="34" charset="0"/>
              </a:rPr>
              <a:t>First year English Learner students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51</a:t>
            </a:fld>
            <a:endParaRPr lang="en-US" dirty="0"/>
          </a:p>
        </p:txBody>
      </p:sp>
    </p:spTree>
    <p:extLst>
      <p:ext uri="{BB962C8B-B14F-4D97-AF65-F5344CB8AC3E}">
        <p14:creationId xmlns:p14="http://schemas.microsoft.com/office/powerpoint/2010/main" val="9865963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Religious Opt-outs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Required documentation:</a:t>
            </a:r>
          </a:p>
          <a:p>
            <a:pPr marL="742950" lvl="1" indent="-285750"/>
            <a:r>
              <a:rPr lang="en-US" sz="3200" dirty="0">
                <a:latin typeface="Arial" panose="020B0604020202020204" pitchFamily="34" charset="0"/>
                <a:cs typeface="Arial" panose="020B0604020202020204" pitchFamily="34" charset="0"/>
              </a:rPr>
              <a:t>Written district procedures for religious opt out</a:t>
            </a:r>
          </a:p>
          <a:p>
            <a:pPr marL="742950" lvl="1" indent="-285750"/>
            <a:r>
              <a:rPr lang="en-US" sz="3200" dirty="0">
                <a:latin typeface="Arial" panose="020B0604020202020204" pitchFamily="34" charset="0"/>
                <a:cs typeface="Arial" panose="020B0604020202020204" pitchFamily="34" charset="0"/>
              </a:rPr>
              <a:t>Copies of parent requests to view the exams</a:t>
            </a:r>
          </a:p>
          <a:p>
            <a:pPr marL="742950" lvl="1" indent="-285750"/>
            <a:r>
              <a:rPr lang="en-US" sz="3200" dirty="0"/>
              <a:t>Copies of parent signed confidentiality statements</a:t>
            </a:r>
          </a:p>
          <a:p>
            <a:pPr marL="742950" lvl="1" indent="-285750"/>
            <a:r>
              <a:rPr lang="en-US" sz="3200" dirty="0">
                <a:latin typeface="Arial" panose="020B0604020202020204" pitchFamily="34" charset="0"/>
                <a:cs typeface="Arial" panose="020B0604020202020204" pitchFamily="34" charset="0"/>
              </a:rPr>
              <a:t>Copies of written parent request</a:t>
            </a:r>
            <a:r>
              <a:rPr lang="en-US" sz="3200" dirty="0"/>
              <a:t>s to opt their child out of testing once exams have been viewed</a:t>
            </a:r>
            <a:endParaRPr lang="en-US" sz="3200" dirty="0">
              <a:latin typeface="Arial" panose="020B0604020202020204" pitchFamily="34" charset="0"/>
              <a:cs typeface="Arial" panose="020B0604020202020204" pitchFamily="34" charset="0"/>
            </a:endParaRPr>
          </a:p>
          <a:p>
            <a:pPr marL="742950" lvl="1" indent="-285750"/>
            <a:r>
              <a:rPr lang="en-US" sz="3200" dirty="0"/>
              <a:t>Maintain copies for 3 years</a:t>
            </a:r>
            <a:endParaRPr lang="en-US" sz="32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52</a:t>
            </a:fld>
            <a:endParaRPr lang="en-US" dirty="0"/>
          </a:p>
        </p:txBody>
      </p:sp>
    </p:spTree>
    <p:extLst>
      <p:ext uri="{BB962C8B-B14F-4D97-AF65-F5344CB8AC3E}">
        <p14:creationId xmlns:p14="http://schemas.microsoft.com/office/powerpoint/2010/main" val="15139990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53</a:t>
            </a:fld>
            <a:endParaRPr lang="en-US"/>
          </a:p>
        </p:txBody>
      </p:sp>
    </p:spTree>
    <p:extLst>
      <p:ext uri="{BB962C8B-B14F-4D97-AF65-F5344CB8AC3E}">
        <p14:creationId xmlns:p14="http://schemas.microsoft.com/office/powerpoint/2010/main" val="313956272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Unique Assurance Process –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Submit Unique Accommodations Assurances only for accommodations indicated in Table A of the Accommodations Manual.</a:t>
            </a:r>
          </a:p>
          <a:p>
            <a:pPr marL="285750" indent="-285750">
              <a:buFont typeface="Arial" panose="020B0604020202020204" pitchFamily="34" charset="0"/>
              <a:buChar char="•"/>
            </a:pPr>
            <a:r>
              <a:rPr lang="en-US" sz="3000" dirty="0"/>
              <a:t>Assurance process</a:t>
            </a:r>
          </a:p>
          <a:p>
            <a:pPr marL="742950" lvl="1" indent="-285750"/>
            <a:r>
              <a:rPr lang="en-US" sz="2600" dirty="0">
                <a:effectLst/>
              </a:rPr>
              <a:t>PDE will send a submission receipt within 6 business days. Retain submission receipt for monitoring with the SAC.</a:t>
            </a:r>
          </a:p>
          <a:p>
            <a:pPr marL="742950" lvl="1" indent="-285750"/>
            <a:r>
              <a:rPr lang="en-US" sz="2600" dirty="0"/>
              <a:t>PDE will contact the submitter only if there are questions or concerns. </a:t>
            </a:r>
            <a:endParaRPr lang="en-US" sz="2600" dirty="0">
              <a:effectLst/>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54</a:t>
            </a:fld>
            <a:endParaRPr lang="en-US" dirty="0"/>
          </a:p>
        </p:txBody>
      </p:sp>
    </p:spTree>
    <p:extLst>
      <p:ext uri="{BB962C8B-B14F-4D97-AF65-F5344CB8AC3E}">
        <p14:creationId xmlns:p14="http://schemas.microsoft.com/office/powerpoint/2010/main" val="5872227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7722F-F7F4-EC18-3305-D6B906E7B4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21942-1AB7-74A7-D18A-B084E1B83EB9}"/>
              </a:ext>
            </a:extLst>
          </p:cNvPr>
          <p:cNvSpPr>
            <a:spLocks noGrp="1"/>
          </p:cNvSpPr>
          <p:nvPr>
            <p:ph type="title"/>
          </p:nvPr>
        </p:nvSpPr>
        <p:spPr/>
        <p:txBody>
          <a:bodyPr>
            <a:normAutofit/>
          </a:bodyPr>
          <a:lstStyle/>
          <a:p>
            <a:r>
              <a:rPr lang="en-US" dirty="0"/>
              <a:t>Unique Assurance Process – 2</a:t>
            </a:r>
            <a:r>
              <a:rPr lang="en-US" sz="3600" dirty="0"/>
              <a:t>  </a:t>
            </a:r>
          </a:p>
        </p:txBody>
      </p:sp>
      <p:sp>
        <p:nvSpPr>
          <p:cNvPr id="3" name="Content Placeholder 2">
            <a:extLst>
              <a:ext uri="{FF2B5EF4-FFF2-40B4-BE49-F238E27FC236}">
                <a16:creationId xmlns:a16="http://schemas.microsoft.com/office/drawing/2014/main" id="{A91163BF-E16C-3CAA-83E4-90AFD07B0D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Accommodations </a:t>
            </a:r>
            <a:r>
              <a:rPr lang="en-US" sz="3000" dirty="0">
                <a:latin typeface="Arial" panose="020B0604020202020204" pitchFamily="34" charset="0"/>
                <a:cs typeface="Arial" panose="020B0604020202020204" pitchFamily="34" charset="0"/>
              </a:rPr>
              <a:t>Manual provides additional guidance.</a:t>
            </a:r>
          </a:p>
          <a:p>
            <a:pPr marL="285750" indent="-285750">
              <a:buFont typeface="Arial" panose="020B0604020202020204" pitchFamily="34" charset="0"/>
              <a:buChar char="•"/>
            </a:pPr>
            <a:r>
              <a:rPr lang="en-US" sz="3000" dirty="0"/>
              <a:t>Email: </a:t>
            </a:r>
            <a:r>
              <a:rPr lang="en-US" sz="3000" dirty="0">
                <a:hlinkClick r:id="rId3"/>
              </a:rPr>
              <a:t>ra-eduniqueaccom@pa.gov</a:t>
            </a:r>
            <a:r>
              <a:rPr lang="en-US" sz="3000" dirty="0"/>
              <a:t> </a:t>
            </a:r>
          </a:p>
          <a:p>
            <a:pPr marL="0" indent="0">
              <a:buNone/>
            </a:pPr>
            <a:endParaRPr lang="en-US" dirty="0"/>
          </a:p>
        </p:txBody>
      </p:sp>
      <p:sp>
        <p:nvSpPr>
          <p:cNvPr id="5" name="Slide Number Placeholder 4">
            <a:extLst>
              <a:ext uri="{FF2B5EF4-FFF2-40B4-BE49-F238E27FC236}">
                <a16:creationId xmlns:a16="http://schemas.microsoft.com/office/drawing/2014/main" id="{BEABC166-97F7-715A-ED21-954905BE36A2}"/>
              </a:ext>
            </a:extLst>
          </p:cNvPr>
          <p:cNvSpPr>
            <a:spLocks noGrp="1"/>
          </p:cNvSpPr>
          <p:nvPr>
            <p:ph type="sldNum" sz="quarter" idx="12"/>
          </p:nvPr>
        </p:nvSpPr>
        <p:spPr/>
        <p:txBody>
          <a:bodyPr/>
          <a:lstStyle/>
          <a:p>
            <a:fld id="{B24F5015-3417-4B27-A586-E4CCF4D77832}" type="slidenum">
              <a:rPr lang="en-US" smtClean="0"/>
              <a:t>55</a:t>
            </a:fld>
            <a:endParaRPr lang="en-US" dirty="0"/>
          </a:p>
        </p:txBody>
      </p:sp>
    </p:spTree>
    <p:extLst>
      <p:ext uri="{BB962C8B-B14F-4D97-AF65-F5344CB8AC3E}">
        <p14:creationId xmlns:p14="http://schemas.microsoft.com/office/powerpoint/2010/main" val="2780260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Entering Accommodations</a:t>
            </a:r>
            <a:endParaRPr lang="en-US" sz="3600"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200" dirty="0"/>
              <a:t>SAC enters accommodations into DRC INSIGHT Portal </a:t>
            </a:r>
            <a:r>
              <a:rPr lang="en-US" sz="3200" b="1" dirty="0"/>
              <a:t>prior</a:t>
            </a:r>
            <a:r>
              <a:rPr lang="en-US" sz="3200" dirty="0"/>
              <a:t> to printing test tickets. </a:t>
            </a:r>
          </a:p>
          <a:p>
            <a:pPr marL="285750" indent="-285750"/>
            <a:r>
              <a:rPr lang="en-US" sz="3200" dirty="0"/>
              <a:t>SAC prints rosters and verifies accommodations have been entered into the system.</a:t>
            </a:r>
          </a:p>
          <a:p>
            <a:pPr marL="285750" indent="-285750"/>
            <a:r>
              <a:rPr lang="en-US" sz="3200" dirty="0"/>
              <a:t>Do not permit a student to begin testing if the correct accommodations do not appear on the roster and test ticket. If embedded accommodations do not appear on the roster and test ticket, the SAC will have to add the accommodations and re-print the test ticket </a:t>
            </a:r>
            <a:r>
              <a:rPr lang="en-US" sz="3200" b="1" dirty="0"/>
              <a:t>before</a:t>
            </a:r>
            <a:r>
              <a:rPr lang="en-US" sz="3200" dirty="0"/>
              <a:t> the student begins the assessment. </a:t>
            </a:r>
          </a:p>
          <a:p>
            <a:pPr marL="285750" indent="-285750"/>
            <a:endParaRPr lang="en-US" sz="3200" dirty="0"/>
          </a:p>
          <a:p>
            <a:pPr marL="285750" indent="-285750"/>
            <a:endParaRPr lang="en-US" sz="3200" dirty="0"/>
          </a:p>
          <a:p>
            <a:pPr marL="285750" indent="-285750">
              <a:buFont typeface="Arial" panose="020B0604020202020204" pitchFamily="34" charset="0"/>
              <a:buChar char="•"/>
            </a:pPr>
            <a:endParaRPr lang="en-US" sz="3200"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56</a:t>
            </a:fld>
            <a:endParaRPr lang="en-US"/>
          </a:p>
        </p:txBody>
      </p:sp>
    </p:spTree>
    <p:extLst>
      <p:ext uri="{BB962C8B-B14F-4D97-AF65-F5344CB8AC3E}">
        <p14:creationId xmlns:p14="http://schemas.microsoft.com/office/powerpoint/2010/main" val="263026790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Rosters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200" dirty="0"/>
              <a:t>SAC should provide TAs with a list of students receiving accommodations </a:t>
            </a:r>
            <a:r>
              <a:rPr lang="en-US" sz="3200" dirty="0">
                <a:latin typeface="Arial" panose="020B0604020202020204" pitchFamily="34" charset="0"/>
                <a:cs typeface="Arial" panose="020B0604020202020204" pitchFamily="34" charset="0"/>
              </a:rPr>
              <a:t>at least a week in advance. </a:t>
            </a:r>
          </a:p>
          <a:p>
            <a:pPr marL="285750" indent="-285750">
              <a:buFont typeface="Arial" panose="020B0604020202020204" pitchFamily="34" charset="0"/>
              <a:buChar char="•"/>
            </a:pPr>
            <a:r>
              <a:rPr lang="en-US" sz="3200" dirty="0"/>
              <a:t>TAs should ensure proper accommodations are noted  on the roster and test ticket. </a:t>
            </a:r>
          </a:p>
          <a:p>
            <a:pPr marL="285750" indent="-285750">
              <a:buFont typeface="Arial" panose="020B0604020202020204" pitchFamily="34" charset="0"/>
              <a:buChar char="•"/>
            </a:pPr>
            <a:r>
              <a:rPr lang="en-US" sz="3200" dirty="0"/>
              <a:t>TAs should ensure students receive the proper accommodations.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57</a:t>
            </a:fld>
            <a:endParaRPr lang="en-US"/>
          </a:p>
        </p:txBody>
      </p:sp>
    </p:spTree>
    <p:extLst>
      <p:ext uri="{BB962C8B-B14F-4D97-AF65-F5344CB8AC3E}">
        <p14:creationId xmlns:p14="http://schemas.microsoft.com/office/powerpoint/2010/main" val="263144982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Key Reminders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200" dirty="0">
                <a:effectLst/>
              </a:rPr>
              <a:t>SAC should ensure all TAs providing scribing accommodations to students follow the Read Aloud and Scribing Guidelines for Operational Assessments. </a:t>
            </a:r>
          </a:p>
          <a:p>
            <a:pPr marL="285750" indent="-285750">
              <a:buFont typeface="Arial" panose="020B0604020202020204" pitchFamily="34" charset="0"/>
              <a:buChar char="•"/>
            </a:pPr>
            <a:r>
              <a:rPr lang="en-US" sz="3200" dirty="0">
                <a:effectLst/>
              </a:rPr>
              <a:t>Any approved devices used for accommodations must be in lockdown mode prior to the beginning of test administration.</a:t>
            </a:r>
          </a:p>
          <a:p>
            <a:pPr marL="285750" indent="-285750">
              <a:buFont typeface="Arial" panose="020B0604020202020204" pitchFamily="34" charset="0"/>
              <a:buChar char="•"/>
            </a:pPr>
            <a:r>
              <a:rPr lang="en-US" sz="3200" dirty="0"/>
              <a:t>Consult the </a:t>
            </a:r>
            <a:r>
              <a:rPr lang="en-US" sz="3200" dirty="0">
                <a:solidFill>
                  <a:srgbClr val="0070C0"/>
                </a:solidFill>
                <a:effectLst/>
                <a:hlinkClick r:id="rId3">
                  <a:extLst>
                    <a:ext uri="{A12FA001-AC4F-418D-AE19-62706E023703}">
                      <ahyp:hlinkClr xmlns:ahyp="http://schemas.microsoft.com/office/drawing/2018/hyperlinkcolor" val="tx"/>
                    </a:ext>
                  </a:extLst>
                </a:hlinkClick>
              </a:rPr>
              <a:t>Accommodations Webpage</a:t>
            </a:r>
            <a:r>
              <a:rPr lang="en-US" sz="3200" dirty="0">
                <a:solidFill>
                  <a:srgbClr val="0070C0"/>
                </a:solidFill>
                <a:effectLst/>
              </a:rPr>
              <a:t> </a:t>
            </a:r>
            <a:r>
              <a:rPr lang="en-US" sz="3200" dirty="0">
                <a:effectLst/>
              </a:rPr>
              <a:t>for additional information.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58</a:t>
            </a:fld>
            <a:endParaRPr lang="en-US"/>
          </a:p>
        </p:txBody>
      </p:sp>
    </p:spTree>
    <p:extLst>
      <p:ext uri="{BB962C8B-B14F-4D97-AF65-F5344CB8AC3E}">
        <p14:creationId xmlns:p14="http://schemas.microsoft.com/office/powerpoint/2010/main" val="1815965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Electronic Devices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59</a:t>
            </a:fld>
            <a:endParaRPr lang="en-US"/>
          </a:p>
        </p:txBody>
      </p:sp>
    </p:spTree>
    <p:extLst>
      <p:ext uri="{BB962C8B-B14F-4D97-AF65-F5344CB8AC3E}">
        <p14:creationId xmlns:p14="http://schemas.microsoft.com/office/powerpoint/2010/main" val="2718742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200" dirty="0"/>
              <a:t>Responsibilities of School Assessment Coordinators </a:t>
            </a:r>
            <a:r>
              <a:rPr lang="en-US" sz="32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3100" dirty="0">
                <a:latin typeface="Arial" panose="020B0604020202020204" pitchFamily="34" charset="0"/>
                <a:cs typeface="Arial" panose="020B0604020202020204" pitchFamily="34" charset="0"/>
              </a:rPr>
              <a:t>Qualifications of Test Administrators</a:t>
            </a:r>
          </a:p>
          <a:p>
            <a:pPr marL="285750" indent="-285750">
              <a:buFont typeface="Arial" panose="020B0604020202020204" pitchFamily="34" charset="0"/>
              <a:buChar char="•"/>
            </a:pPr>
            <a:r>
              <a:rPr lang="en-US" sz="3100" dirty="0">
                <a:latin typeface="Arial" panose="020B0604020202020204" pitchFamily="34" charset="0"/>
                <a:cs typeface="Arial" panose="020B0604020202020204" pitchFamily="34" charset="0"/>
              </a:rPr>
              <a:t>Accommodations </a:t>
            </a:r>
          </a:p>
          <a:p>
            <a:pPr marL="285750" indent="-285750">
              <a:buFont typeface="Arial" panose="020B0604020202020204" pitchFamily="34" charset="0"/>
              <a:buChar char="•"/>
            </a:pPr>
            <a:r>
              <a:rPr lang="en-US" sz="3100" dirty="0"/>
              <a:t>Required Trainings</a:t>
            </a:r>
          </a:p>
          <a:p>
            <a:pPr marL="285750" indent="-285750">
              <a:buFont typeface="Arial" panose="020B0604020202020204" pitchFamily="34" charset="0"/>
              <a:buChar char="•"/>
            </a:pPr>
            <a:r>
              <a:rPr lang="en-US" sz="3100" dirty="0">
                <a:latin typeface="Arial" panose="020B0604020202020204" pitchFamily="34" charset="0"/>
                <a:cs typeface="Arial" panose="020B0604020202020204" pitchFamily="34" charset="0"/>
              </a:rPr>
              <a:t>Directions for Administration</a:t>
            </a:r>
          </a:p>
          <a:p>
            <a:pPr marL="285750" indent="-285750">
              <a:buFont typeface="Arial" panose="020B0604020202020204" pitchFamily="34" charset="0"/>
              <a:buChar char="•"/>
            </a:pPr>
            <a:r>
              <a:rPr lang="en-US" sz="3100" dirty="0">
                <a:latin typeface="Arial" panose="020B0604020202020204" pitchFamily="34" charset="0"/>
                <a:cs typeface="Arial" panose="020B0604020202020204" pitchFamily="34" charset="0"/>
              </a:rPr>
              <a:t>Calculators</a:t>
            </a:r>
          </a:p>
          <a:p>
            <a:pPr marL="285750" indent="-285750">
              <a:buFont typeface="Arial" panose="020B0604020202020204" pitchFamily="34" charset="0"/>
              <a:buChar char="•"/>
            </a:pPr>
            <a:r>
              <a:rPr lang="en-US" sz="3100" dirty="0">
                <a:latin typeface="Arial" panose="020B0604020202020204" pitchFamily="34" charset="0"/>
                <a:cs typeface="Arial" panose="020B0604020202020204" pitchFamily="34" charset="0"/>
              </a:rPr>
              <a:t>Secure Materials</a:t>
            </a:r>
          </a:p>
          <a:p>
            <a:pPr marL="285750" indent="-285750">
              <a:buFont typeface="Arial" panose="020B0604020202020204" pitchFamily="34" charset="0"/>
              <a:buChar char="•"/>
            </a:pPr>
            <a:r>
              <a:rPr lang="en-US" sz="3100" dirty="0"/>
              <a:t>Parent Information</a:t>
            </a:r>
          </a:p>
          <a:p>
            <a:pPr marL="285750" indent="-285750">
              <a:buFont typeface="Arial" panose="020B0604020202020204" pitchFamily="34" charset="0"/>
              <a:buChar char="•"/>
            </a:pPr>
            <a:r>
              <a:rPr lang="en-US" sz="3100" dirty="0"/>
              <a:t>Contact Information/Mission</a:t>
            </a:r>
            <a:endParaRPr lang="en-US" sz="31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a:t>
            </a:fld>
            <a:endParaRPr lang="en-US" dirty="0"/>
          </a:p>
        </p:txBody>
      </p:sp>
    </p:spTree>
    <p:extLst>
      <p:ext uri="{BB962C8B-B14F-4D97-AF65-F5344CB8AC3E}">
        <p14:creationId xmlns:p14="http://schemas.microsoft.com/office/powerpoint/2010/main" val="409248344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Electronic Devices –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Prior to test administration, TAs must collect ALL unapproved electronic devices including cell phones, smart phones, smart watches, smart glasses, cameras, etc. </a:t>
            </a:r>
          </a:p>
          <a:p>
            <a:pPr marL="285750" indent="-285750">
              <a:buFont typeface="Arial" panose="020B0604020202020204" pitchFamily="34" charset="0"/>
              <a:buChar char="•"/>
            </a:pPr>
            <a:r>
              <a:rPr lang="en-US" dirty="0"/>
              <a:t>Report students possessing or using an unapproved electronic device to SAC immediately. </a:t>
            </a:r>
          </a:p>
          <a:p>
            <a:pPr marL="285750" indent="-285750">
              <a:buFont typeface="Arial" panose="020B0604020202020204" pitchFamily="34" charset="0"/>
              <a:buChar char="•"/>
            </a:pPr>
            <a:r>
              <a:rPr lang="en-US" dirty="0"/>
              <a:t>The SAC will confiscate the device and report test security violation to the DAC. </a:t>
            </a:r>
          </a:p>
          <a:p>
            <a:pPr marL="285750" indent="-285750">
              <a:buFont typeface="Arial" panose="020B0604020202020204" pitchFamily="34" charset="0"/>
              <a:buChar char="•"/>
            </a:pPr>
            <a:r>
              <a:rPr lang="en-US" dirty="0"/>
              <a:t>The DAC or SAC will report the violation to PDE. </a:t>
            </a:r>
          </a:p>
          <a:p>
            <a:pPr marL="285750" indent="-285750">
              <a:buFont typeface="Arial" panose="020B0604020202020204" pitchFamily="34" charset="0"/>
              <a:buChar char="•"/>
            </a:pPr>
            <a:r>
              <a:rPr lang="en-US" dirty="0"/>
              <a:t>The DAC or SAC should obtain parent permission to view the device and determine if any secure material is stored on the device.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60</a:t>
            </a:fld>
            <a:endParaRPr lang="en-US"/>
          </a:p>
        </p:txBody>
      </p:sp>
    </p:spTree>
    <p:extLst>
      <p:ext uri="{BB962C8B-B14F-4D97-AF65-F5344CB8AC3E}">
        <p14:creationId xmlns:p14="http://schemas.microsoft.com/office/powerpoint/2010/main" val="6204836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Electronic Devices –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t>Students possessing or using an unapproved electronic device during testing must re-take the assessment by the end of the makeup testing window using a different form of the test. </a:t>
            </a: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Once the DAC or SAC emails PDE, PDE will email DRC to approve re-generation of the test ticket.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SAC will then regenerate the test ticket.</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See HAC for additional guidance.</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61</a:t>
            </a:fld>
            <a:endParaRPr lang="en-US"/>
          </a:p>
        </p:txBody>
      </p:sp>
    </p:spTree>
    <p:extLst>
      <p:ext uri="{BB962C8B-B14F-4D97-AF65-F5344CB8AC3E}">
        <p14:creationId xmlns:p14="http://schemas.microsoft.com/office/powerpoint/2010/main" val="67538735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031BB-1861-2A43-06ED-D34E1EA2D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40E4AE-27F2-96B1-F0D2-BA25E0FBCC96}"/>
              </a:ext>
            </a:extLst>
          </p:cNvPr>
          <p:cNvSpPr>
            <a:spLocks noGrp="1"/>
          </p:cNvSpPr>
          <p:nvPr>
            <p:ph type="title"/>
          </p:nvPr>
        </p:nvSpPr>
        <p:spPr/>
        <p:txBody>
          <a:bodyPr>
            <a:normAutofit/>
          </a:bodyPr>
          <a:lstStyle/>
          <a:p>
            <a:r>
              <a:rPr lang="en-US" dirty="0"/>
              <a:t>Electronic Devices – 3 </a:t>
            </a:r>
          </a:p>
        </p:txBody>
      </p:sp>
      <p:sp>
        <p:nvSpPr>
          <p:cNvPr id="3" name="Content Placeholder 2">
            <a:extLst>
              <a:ext uri="{FF2B5EF4-FFF2-40B4-BE49-F238E27FC236}">
                <a16:creationId xmlns:a16="http://schemas.microsoft.com/office/drawing/2014/main" id="{8540E929-6335-652F-7485-9FBA48FB81B8}"/>
              </a:ext>
            </a:extLst>
          </p:cNvPr>
          <p:cNvSpPr>
            <a:spLocks noGrp="1"/>
          </p:cNvSpPr>
          <p:nvPr>
            <p:ph idx="1"/>
          </p:nvPr>
        </p:nvSpPr>
        <p:spPr/>
        <p:txBody>
          <a:bodyPr>
            <a:noAutofit/>
          </a:bodyPr>
          <a:lstStyle/>
          <a:p>
            <a:pPr marL="285750" indent="-285750"/>
            <a:r>
              <a:rPr lang="en-US" sz="3300" dirty="0"/>
              <a:t>If students make a copy of any secure materials, the DAC or SAC should immediately send an email to PDE with the following information:</a:t>
            </a:r>
          </a:p>
          <a:p>
            <a:pPr marL="742950" lvl="1" indent="-285750"/>
            <a:r>
              <a:rPr lang="en-US" sz="2800" dirty="0"/>
              <a:t>Student’s PA Secure ID number </a:t>
            </a:r>
          </a:p>
          <a:p>
            <a:pPr marL="742950" lvl="1" indent="-285750"/>
            <a:r>
              <a:rPr lang="en-US" sz="2800" dirty="0"/>
              <a:t>Assessment name, content, section/module (Literature module 2) </a:t>
            </a:r>
          </a:p>
          <a:p>
            <a:pPr marL="742950" lvl="1" indent="-285750"/>
            <a:r>
              <a:rPr lang="en-US" sz="2800" dirty="0"/>
              <a:t>Copies of the secure material (photos, text messages, </a:t>
            </a:r>
            <a:r>
              <a:rPr lang="en-US" sz="2800" dirty="0" err="1"/>
              <a:t>etc</a:t>
            </a:r>
            <a:r>
              <a:rPr lang="en-US" sz="2800" dirty="0"/>
              <a:t>).</a:t>
            </a:r>
          </a:p>
          <a:p>
            <a:pPr marL="742950" lvl="1" indent="-285750"/>
            <a:endParaRPr lang="en-US" dirty="0"/>
          </a:p>
        </p:txBody>
      </p:sp>
      <p:sp>
        <p:nvSpPr>
          <p:cNvPr id="5" name="Slide Number Placeholder 4">
            <a:extLst>
              <a:ext uri="{FF2B5EF4-FFF2-40B4-BE49-F238E27FC236}">
                <a16:creationId xmlns:a16="http://schemas.microsoft.com/office/drawing/2014/main" id="{95443752-186D-DC42-6027-A4465BC80F59}"/>
              </a:ext>
            </a:extLst>
          </p:cNvPr>
          <p:cNvSpPr>
            <a:spLocks noGrp="1"/>
          </p:cNvSpPr>
          <p:nvPr>
            <p:ph type="sldNum" sz="quarter" idx="12"/>
          </p:nvPr>
        </p:nvSpPr>
        <p:spPr/>
        <p:txBody>
          <a:bodyPr/>
          <a:lstStyle/>
          <a:p>
            <a:fld id="{B24F5015-3417-4B27-A586-E4CCF4D77832}" type="slidenum">
              <a:rPr lang="en-US" smtClean="0"/>
              <a:t>62</a:t>
            </a:fld>
            <a:endParaRPr lang="en-US"/>
          </a:p>
        </p:txBody>
      </p:sp>
    </p:spTree>
    <p:extLst>
      <p:ext uri="{BB962C8B-B14F-4D97-AF65-F5344CB8AC3E}">
        <p14:creationId xmlns:p14="http://schemas.microsoft.com/office/powerpoint/2010/main" val="5428062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7CD8A-755E-4FF8-3560-0C87D00D30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72C1D-E620-89F5-E5C8-FA3AE42D0985}"/>
              </a:ext>
            </a:extLst>
          </p:cNvPr>
          <p:cNvSpPr>
            <a:spLocks noGrp="1"/>
          </p:cNvSpPr>
          <p:nvPr>
            <p:ph type="title"/>
          </p:nvPr>
        </p:nvSpPr>
        <p:spPr/>
        <p:txBody>
          <a:bodyPr>
            <a:normAutofit/>
          </a:bodyPr>
          <a:lstStyle/>
          <a:p>
            <a:r>
              <a:rPr lang="en-US" dirty="0"/>
              <a:t>Electronic Devices – 4 </a:t>
            </a:r>
          </a:p>
        </p:txBody>
      </p:sp>
      <p:sp>
        <p:nvSpPr>
          <p:cNvPr id="3" name="Content Placeholder 2">
            <a:extLst>
              <a:ext uri="{FF2B5EF4-FFF2-40B4-BE49-F238E27FC236}">
                <a16:creationId xmlns:a16="http://schemas.microsoft.com/office/drawing/2014/main" id="{00EC43E0-FD49-40D3-A4DA-F2BF429F318C}"/>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effectLst/>
              </a:rPr>
              <a:t>Students who use a cellphone as a medical device (e.g., glucose monitoring) may have the device on their desk and must sit in close proximity to the TA. </a:t>
            </a:r>
          </a:p>
          <a:p>
            <a:pPr marL="285750" indent="-285750">
              <a:buFont typeface="Arial" panose="020B0604020202020204" pitchFamily="34" charset="0"/>
              <a:buChar char="•"/>
            </a:pPr>
            <a:r>
              <a:rPr lang="en-US" dirty="0">
                <a:effectLst/>
              </a:rPr>
              <a:t>TAs must carefully monitor the student to ensure the student does not access the phone. </a:t>
            </a:r>
            <a:r>
              <a:rPr lang="en-US" dirty="0"/>
              <a:t>SAC should complete and submit Unique Assurance Form prior to testing. </a:t>
            </a:r>
            <a:endParaRPr lang="en-US" dirty="0">
              <a:effectLst/>
            </a:endParaRPr>
          </a:p>
        </p:txBody>
      </p:sp>
      <p:sp>
        <p:nvSpPr>
          <p:cNvPr id="5" name="Slide Number Placeholder 4">
            <a:extLst>
              <a:ext uri="{FF2B5EF4-FFF2-40B4-BE49-F238E27FC236}">
                <a16:creationId xmlns:a16="http://schemas.microsoft.com/office/drawing/2014/main" id="{C6B09FE2-2FD9-AA98-E098-14D68C57A047}"/>
              </a:ext>
            </a:extLst>
          </p:cNvPr>
          <p:cNvSpPr>
            <a:spLocks noGrp="1"/>
          </p:cNvSpPr>
          <p:nvPr>
            <p:ph type="sldNum" sz="quarter" idx="12"/>
          </p:nvPr>
        </p:nvSpPr>
        <p:spPr/>
        <p:txBody>
          <a:bodyPr/>
          <a:lstStyle/>
          <a:p>
            <a:fld id="{B24F5015-3417-4B27-A586-E4CCF4D77832}" type="slidenum">
              <a:rPr lang="en-US" smtClean="0"/>
              <a:t>63</a:t>
            </a:fld>
            <a:endParaRPr lang="en-US"/>
          </a:p>
        </p:txBody>
      </p:sp>
    </p:spTree>
    <p:extLst>
      <p:ext uri="{BB962C8B-B14F-4D97-AF65-F5344CB8AC3E}">
        <p14:creationId xmlns:p14="http://schemas.microsoft.com/office/powerpoint/2010/main" val="374716299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Calculators</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64</a:t>
            </a:fld>
            <a:endParaRPr lang="en-US" dirty="0"/>
          </a:p>
        </p:txBody>
      </p:sp>
    </p:spTree>
    <p:extLst>
      <p:ext uri="{BB962C8B-B14F-4D97-AF65-F5344CB8AC3E}">
        <p14:creationId xmlns:p14="http://schemas.microsoft.com/office/powerpoint/2010/main" val="29023887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PDE Calculator Policy</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rmAutofit/>
          </a:bodyPr>
          <a:lstStyle/>
          <a:p>
            <a:r>
              <a:rPr lang="en-US" dirty="0">
                <a:solidFill>
                  <a:srgbClr val="0070C0"/>
                </a:solidFill>
                <a:hlinkClick r:id="rId2">
                  <a:extLst>
                    <a:ext uri="{A12FA001-AC4F-418D-AE19-62706E023703}">
                      <ahyp:hlinkClr xmlns:ahyp="http://schemas.microsoft.com/office/drawing/2018/hyperlinkcolor" val="tx"/>
                    </a:ext>
                  </a:extLst>
                </a:hlinkClick>
              </a:rPr>
              <a:t>PDE Calculator Policy</a:t>
            </a:r>
            <a:r>
              <a:rPr lang="en-US" dirty="0">
                <a:solidFill>
                  <a:srgbClr val="0070C0"/>
                </a:solidFill>
              </a:rPr>
              <a:t> </a:t>
            </a:r>
            <a:r>
              <a:rPr lang="en-US" dirty="0"/>
              <a:t>updated October, 2023</a:t>
            </a:r>
          </a:p>
          <a:p>
            <a:r>
              <a:rPr lang="en-US" dirty="0"/>
              <a:t>Exam mode or Testing mode must be activated by the TA or proctor prior to each test session for devices with this capability.</a:t>
            </a:r>
          </a:p>
          <a:p>
            <a:r>
              <a:rPr lang="en-US" dirty="0"/>
              <a:t>TAs must set every device to factory settings before and after each test session.  </a:t>
            </a:r>
          </a:p>
          <a:p>
            <a:r>
              <a:rPr lang="en-US" dirty="0"/>
              <a:t>Students are not to be assigned either task.</a:t>
            </a:r>
          </a:p>
          <a:p>
            <a:endParaRPr lang="en-US" dirty="0"/>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65</a:t>
            </a:fld>
            <a:endParaRPr lang="en-US" dirty="0"/>
          </a:p>
        </p:txBody>
      </p:sp>
    </p:spTree>
    <p:extLst>
      <p:ext uri="{BB962C8B-B14F-4D97-AF65-F5344CB8AC3E}">
        <p14:creationId xmlns:p14="http://schemas.microsoft.com/office/powerpoint/2010/main" val="33853500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Algebra I</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dirty="0"/>
              <a:t>Students have access to the Desmos calculator </a:t>
            </a:r>
            <a:r>
              <a:rPr lang="en-US" dirty="0">
                <a:solidFill>
                  <a:srgbClr val="0070C0"/>
                </a:solidFill>
                <a:hlinkClick r:id="rId3">
                  <a:extLst>
                    <a:ext uri="{A12FA001-AC4F-418D-AE19-62706E023703}">
                      <ahyp:hlinkClr xmlns:ahyp="http://schemas.microsoft.com/office/drawing/2018/hyperlinkcolor" val="tx"/>
                    </a:ext>
                  </a:extLst>
                </a:hlinkClick>
              </a:rPr>
              <a:t>PA Desmos Calculator</a:t>
            </a:r>
            <a:r>
              <a:rPr lang="en-US" dirty="0"/>
              <a:t> during the entire exam. </a:t>
            </a:r>
          </a:p>
          <a:p>
            <a:pPr marL="285750" indent="-285750">
              <a:buFont typeface="Arial" panose="020B0604020202020204" pitchFamily="34" charset="0"/>
              <a:buChar char="•"/>
            </a:pPr>
            <a:r>
              <a:rPr lang="en-US" dirty="0"/>
              <a:t>Students may use a handheld device which complies with the </a:t>
            </a:r>
            <a:r>
              <a:rPr lang="en-US" dirty="0">
                <a:solidFill>
                  <a:srgbClr val="0070C0"/>
                </a:solidFill>
                <a:hlinkClick r:id="rId4">
                  <a:extLst>
                    <a:ext uri="{A12FA001-AC4F-418D-AE19-62706E023703}">
                      <ahyp:hlinkClr xmlns:ahyp="http://schemas.microsoft.com/office/drawing/2018/hyperlinkcolor" val="tx"/>
                    </a:ext>
                  </a:extLst>
                </a:hlinkClick>
              </a:rPr>
              <a:t>PDE Calculator Policy</a:t>
            </a:r>
            <a:r>
              <a:rPr lang="en-US" dirty="0"/>
              <a:t>.  </a:t>
            </a:r>
          </a:p>
          <a:p>
            <a:pPr marL="285750" indent="-285750">
              <a:buFont typeface="Arial" panose="020B0604020202020204" pitchFamily="34" charset="0"/>
              <a:buChar char="•"/>
            </a:pPr>
            <a:r>
              <a:rPr lang="en-US" dirty="0"/>
              <a:t>Any calculator with Computer Algebra System (CAS) capabilities, including TI Inspire CAS and Casio CAS may not be used. </a:t>
            </a:r>
          </a:p>
          <a:p>
            <a:pPr marL="742950" lvl="1" indent="-285750"/>
            <a:endParaRPr lang="en-US"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66</a:t>
            </a:fld>
            <a:endParaRPr lang="en-US"/>
          </a:p>
        </p:txBody>
      </p:sp>
    </p:spTree>
    <p:extLst>
      <p:ext uri="{BB962C8B-B14F-4D97-AF65-F5344CB8AC3E}">
        <p14:creationId xmlns:p14="http://schemas.microsoft.com/office/powerpoint/2010/main" val="317112093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Biology</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dirty="0"/>
              <a:t>Students have access to the Desmos calculator </a:t>
            </a:r>
            <a:r>
              <a:rPr lang="en-US" dirty="0">
                <a:solidFill>
                  <a:srgbClr val="0070C0"/>
                </a:solidFill>
                <a:hlinkClick r:id="rId3">
                  <a:extLst>
                    <a:ext uri="{A12FA001-AC4F-418D-AE19-62706E023703}">
                      <ahyp:hlinkClr xmlns:ahyp="http://schemas.microsoft.com/office/drawing/2018/hyperlinkcolor" val="tx"/>
                    </a:ext>
                  </a:extLst>
                </a:hlinkClick>
              </a:rPr>
              <a:t>PA Desmos Calculator</a:t>
            </a:r>
            <a:r>
              <a:rPr lang="en-US" dirty="0"/>
              <a:t> during the entire exam. </a:t>
            </a:r>
          </a:p>
          <a:p>
            <a:pPr marL="285750" indent="-285750">
              <a:buFont typeface="Arial" panose="020B0604020202020204" pitchFamily="34" charset="0"/>
              <a:buChar char="•"/>
            </a:pPr>
            <a:r>
              <a:rPr lang="en-US" dirty="0"/>
              <a:t>Students may use a handheld device which complies with the </a:t>
            </a:r>
            <a:r>
              <a:rPr lang="en-US" dirty="0">
                <a:solidFill>
                  <a:srgbClr val="0070C0"/>
                </a:solidFill>
                <a:hlinkClick r:id="rId4">
                  <a:extLst>
                    <a:ext uri="{A12FA001-AC4F-418D-AE19-62706E023703}">
                      <ahyp:hlinkClr xmlns:ahyp="http://schemas.microsoft.com/office/drawing/2018/hyperlinkcolor" val="tx"/>
                    </a:ext>
                  </a:extLst>
                </a:hlinkClick>
              </a:rPr>
              <a:t>PDE Calculator Policy</a:t>
            </a:r>
            <a:r>
              <a:rPr lang="en-US" dirty="0"/>
              <a:t>.  </a:t>
            </a:r>
          </a:p>
          <a:p>
            <a:pPr marL="285750" indent="-285750">
              <a:buFont typeface="Arial" panose="020B0604020202020204" pitchFamily="34" charset="0"/>
              <a:buChar char="•"/>
            </a:pPr>
            <a:r>
              <a:rPr lang="en-US" dirty="0"/>
              <a:t>Any calculator with Computer Algebra System (CAS) capabilities, including TI Inspire CAS and Casio CAS may not be used.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67</a:t>
            </a:fld>
            <a:endParaRPr lang="en-US"/>
          </a:p>
        </p:txBody>
      </p:sp>
    </p:spTree>
    <p:extLst>
      <p:ext uri="{BB962C8B-B14F-4D97-AF65-F5344CB8AC3E}">
        <p14:creationId xmlns:p14="http://schemas.microsoft.com/office/powerpoint/2010/main" val="382023698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Parent Information</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68</a:t>
            </a:fld>
            <a:endParaRPr lang="en-US" dirty="0"/>
          </a:p>
        </p:txBody>
      </p:sp>
    </p:spTree>
    <p:extLst>
      <p:ext uri="{BB962C8B-B14F-4D97-AF65-F5344CB8AC3E}">
        <p14:creationId xmlns:p14="http://schemas.microsoft.com/office/powerpoint/2010/main" val="363401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Distribution of Parent Information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See HAC Appendix for parent FAQs.</a:t>
            </a:r>
          </a:p>
          <a:p>
            <a:pPr marL="285750" indent="-285750">
              <a:buFont typeface="Arial" panose="020B0604020202020204" pitchFamily="34" charset="0"/>
              <a:buChar char="•"/>
            </a:pPr>
            <a:r>
              <a:rPr lang="en-US" sz="3600" dirty="0"/>
              <a:t>Distribute copies of Electronic Device Notification.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Provide Individual Student Report (ISR) to parents once score reports are shipped </a:t>
            </a:r>
            <a:r>
              <a:rPr lang="en-US" sz="3600">
                <a:latin typeface="Arial" panose="020B0604020202020204" pitchFamily="34" charset="0"/>
                <a:cs typeface="Arial" panose="020B0604020202020204" pitchFamily="34" charset="0"/>
              </a:rPr>
              <a:t>to LEA.</a:t>
            </a:r>
            <a:endParaRPr lang="en-US" sz="36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69</a:t>
            </a:fld>
            <a:endParaRPr lang="en-US" dirty="0"/>
          </a:p>
        </p:txBody>
      </p:sp>
    </p:spTree>
    <p:extLst>
      <p:ext uri="{BB962C8B-B14F-4D97-AF65-F5344CB8AC3E}">
        <p14:creationId xmlns:p14="http://schemas.microsoft.com/office/powerpoint/2010/main" val="683557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Acronyms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a:t>
            </a:fld>
            <a:endParaRPr lang="en-US" dirty="0"/>
          </a:p>
        </p:txBody>
      </p:sp>
    </p:spTree>
    <p:extLst>
      <p:ext uri="{BB962C8B-B14F-4D97-AF65-F5344CB8AC3E}">
        <p14:creationId xmlns:p14="http://schemas.microsoft.com/office/powerpoint/2010/main" val="16719805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Contact Information/Mission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70</a:t>
            </a:fld>
            <a:endParaRPr lang="en-US" dirty="0"/>
          </a:p>
        </p:txBody>
      </p:sp>
    </p:spTree>
    <p:extLst>
      <p:ext uri="{BB962C8B-B14F-4D97-AF65-F5344CB8AC3E}">
        <p14:creationId xmlns:p14="http://schemas.microsoft.com/office/powerpoint/2010/main" val="91315389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167A-319B-4747-B9E6-BD9547AA35A7}"/>
              </a:ext>
            </a:extLst>
          </p:cNvPr>
          <p:cNvSpPr>
            <a:spLocks noGrp="1"/>
          </p:cNvSpPr>
          <p:nvPr>
            <p:ph type="title"/>
          </p:nvPr>
        </p:nvSpPr>
        <p:spPr/>
        <p:txBody>
          <a:bodyPr/>
          <a:lstStyle/>
          <a:p>
            <a:r>
              <a:rPr lang="en-US" dirty="0"/>
              <a:t>Contact Information/Mission</a:t>
            </a:r>
          </a:p>
        </p:txBody>
      </p:sp>
      <p:sp>
        <p:nvSpPr>
          <p:cNvPr id="3" name="Content Placeholder 2">
            <a:extLst>
              <a:ext uri="{FF2B5EF4-FFF2-40B4-BE49-F238E27FC236}">
                <a16:creationId xmlns:a16="http://schemas.microsoft.com/office/drawing/2014/main" id="{9491081C-A9F3-80A2-39FD-D7B0DF8AD679}"/>
              </a:ext>
            </a:extLst>
          </p:cNvPr>
          <p:cNvSpPr>
            <a:spLocks noGrp="1"/>
          </p:cNvSpPr>
          <p:nvPr>
            <p:ph idx="1"/>
          </p:nvPr>
        </p:nvSpPr>
        <p:spPr>
          <a:xfrm>
            <a:off x="838200" y="1825624"/>
            <a:ext cx="10515600" cy="2505075"/>
          </a:xfrm>
        </p:spPr>
        <p:txBody>
          <a:bodyPr>
            <a:normAutofit/>
          </a:bodyPr>
          <a:lstStyle/>
          <a:p>
            <a:pPr marL="0" indent="0">
              <a:buNone/>
            </a:pPr>
            <a:r>
              <a:rPr lang="en-US" altLang="en-US" sz="2600" dirty="0">
                <a:solidFill>
                  <a:srgbClr val="000000"/>
                </a:solidFill>
                <a:latin typeface="Arial" panose="020B0604020202020204" pitchFamily="34" charset="0"/>
                <a:ea typeface="Verdana" pitchFamily="34" charset="0"/>
                <a:cs typeface="Arial" panose="020B0604020202020204" pitchFamily="34" charset="0"/>
              </a:rPr>
              <a:t>For more information </a:t>
            </a:r>
            <a:r>
              <a:rPr lang="en-US" altLang="en-US" sz="2600" dirty="0">
                <a:latin typeface="Arial" panose="020B0604020202020204" pitchFamily="34" charset="0"/>
                <a:ea typeface="Verdana" pitchFamily="34" charset="0"/>
                <a:cs typeface="Arial" panose="020B0604020202020204" pitchFamily="34" charset="0"/>
              </a:rPr>
              <a:t>or answers to questions </a:t>
            </a:r>
            <a:r>
              <a:rPr lang="en-US" altLang="en-US" sz="2600" dirty="0">
                <a:solidFill>
                  <a:srgbClr val="000000"/>
                </a:solidFill>
                <a:latin typeface="Arial" panose="020B0604020202020204" pitchFamily="34" charset="0"/>
                <a:ea typeface="Verdana" pitchFamily="34" charset="0"/>
                <a:cs typeface="Arial" panose="020B0604020202020204" pitchFamily="34" charset="0"/>
              </a:rPr>
              <a:t>please </a:t>
            </a:r>
            <a:r>
              <a:rPr lang="en-US" altLang="en-US" sz="2600" dirty="0">
                <a:latin typeface="Arial" panose="020B0604020202020204" pitchFamily="34" charset="0"/>
                <a:ea typeface="Verdana" pitchFamily="34" charset="0"/>
                <a:cs typeface="Arial" panose="020B0604020202020204" pitchFamily="34" charset="0"/>
              </a:rPr>
              <a:t>send questions to </a:t>
            </a:r>
            <a:r>
              <a:rPr lang="en-US" altLang="en-US" sz="2600" u="sng" dirty="0">
                <a:solidFill>
                  <a:srgbClr val="0000FF"/>
                </a:solidFill>
                <a:ea typeface="Verdana" pitchFamily="34" charset="0"/>
              </a:rPr>
              <a:t>r</a:t>
            </a:r>
            <a:r>
              <a:rPr lang="en-US" altLang="en-US" sz="2600" u="sng" dirty="0">
                <a:solidFill>
                  <a:srgbClr val="0000FF"/>
                </a:solidFill>
                <a:latin typeface="Arial" panose="020B0604020202020204" pitchFamily="34" charset="0"/>
                <a:ea typeface="Verdana" pitchFamily="34" charset="0"/>
                <a:cs typeface="Arial" panose="020B0604020202020204" pitchFamily="34" charset="0"/>
                <a:hlinkClick r:id="rId2"/>
              </a:rPr>
              <a:t>a-ed-pssa-keystone@pa.gov</a:t>
            </a:r>
            <a:r>
              <a:rPr lang="en-US" altLang="en-US" sz="2600" dirty="0">
                <a:latin typeface="Arial" panose="020B0604020202020204" pitchFamily="34" charset="0"/>
                <a:ea typeface="Verdana" pitchFamily="34" charset="0"/>
                <a:cs typeface="Arial" panose="020B0604020202020204" pitchFamily="34" charset="0"/>
              </a:rPr>
              <a:t> or to the individuals listed in “Contact Information Concerning Questions” found in the HAC.  PA </a:t>
            </a:r>
            <a:r>
              <a:rPr lang="en-US" altLang="en-US" sz="2600" dirty="0">
                <a:ea typeface="Verdana" pitchFamily="34" charset="0"/>
              </a:rPr>
              <a:t>Customer Service at DRC is available for general questions at 800-451-7849 or </a:t>
            </a:r>
            <a:r>
              <a:rPr lang="en-US" altLang="en-US" sz="2600" dirty="0">
                <a:solidFill>
                  <a:schemeClr val="accent1"/>
                </a:solidFill>
                <a:ea typeface="Verdana" pitchFamily="34" charset="0"/>
                <a:hlinkClick r:id="rId3">
                  <a:extLst>
                    <a:ext uri="{A12FA001-AC4F-418D-AE19-62706E023703}">
                      <ahyp:hlinkClr xmlns:ahyp="http://schemas.microsoft.com/office/drawing/2018/hyperlinkcolor" val="tx"/>
                    </a:ext>
                  </a:extLst>
                </a:hlinkClick>
              </a:rPr>
              <a:t>pacustomerservice@datarecognitioncorp.com</a:t>
            </a:r>
            <a:r>
              <a:rPr lang="en-US" altLang="en-US" sz="2600" dirty="0">
                <a:ea typeface="Verdana" pitchFamily="34" charset="0"/>
              </a:rPr>
              <a:t>. </a:t>
            </a:r>
            <a:endParaRPr lang="en-US" sz="2600" dirty="0"/>
          </a:p>
          <a:p>
            <a:pPr marL="0" indent="0">
              <a:buNone/>
            </a:pPr>
            <a:r>
              <a:rPr lang="en-US" altLang="en-US" sz="2600" dirty="0">
                <a:solidFill>
                  <a:srgbClr val="000000"/>
                </a:solidFill>
                <a:latin typeface="Arial" panose="020B0604020202020204" pitchFamily="34" charset="0"/>
                <a:ea typeface="Verdana" pitchFamily="34" charset="0"/>
                <a:cs typeface="Arial" panose="020B0604020202020204" pitchFamily="34" charset="0"/>
              </a:rPr>
              <a:t>You can also visit PDE’s website at </a:t>
            </a:r>
            <a:r>
              <a:rPr lang="en-US" altLang="en-US" sz="2600" u="sng" dirty="0">
                <a:solidFill>
                  <a:srgbClr val="0000FF"/>
                </a:solidFill>
                <a:latin typeface="Arial" panose="020B0604020202020204" pitchFamily="34" charset="0"/>
                <a:ea typeface="Verdana" pitchFamily="34" charset="0"/>
                <a:cs typeface="Arial" panose="020B0604020202020204" pitchFamily="34" charset="0"/>
                <a:hlinkClick r:id="rId4"/>
              </a:rPr>
              <a:t>www.education.pa.gov</a:t>
            </a:r>
            <a:r>
              <a:rPr lang="en-US" altLang="en-US" sz="2600" u="sng" dirty="0">
                <a:solidFill>
                  <a:srgbClr val="0000FF"/>
                </a:solidFill>
                <a:latin typeface="Arial" panose="020B0604020202020204" pitchFamily="34" charset="0"/>
                <a:ea typeface="Verdana" pitchFamily="34" charset="0"/>
                <a:cs typeface="Arial" panose="020B0604020202020204" pitchFamily="34" charset="0"/>
              </a:rPr>
              <a:t> </a:t>
            </a:r>
          </a:p>
          <a:p>
            <a:pPr marL="0" indent="0">
              <a:buNone/>
            </a:pPr>
            <a:endParaRPr lang="en-US" dirty="0"/>
          </a:p>
        </p:txBody>
      </p:sp>
      <p:sp>
        <p:nvSpPr>
          <p:cNvPr id="5" name="Slide Number Placeholder 4">
            <a:extLst>
              <a:ext uri="{FF2B5EF4-FFF2-40B4-BE49-F238E27FC236}">
                <a16:creationId xmlns:a16="http://schemas.microsoft.com/office/drawing/2014/main" id="{EAFEF462-6E37-636A-3EAC-7B7A58832872}"/>
              </a:ext>
            </a:extLst>
          </p:cNvPr>
          <p:cNvSpPr>
            <a:spLocks noGrp="1"/>
          </p:cNvSpPr>
          <p:nvPr>
            <p:ph type="sldNum" sz="quarter" idx="12"/>
          </p:nvPr>
        </p:nvSpPr>
        <p:spPr/>
        <p:txBody>
          <a:bodyPr/>
          <a:lstStyle/>
          <a:p>
            <a:fld id="{B24F5015-3417-4B27-A586-E4CCF4D77832}" type="slidenum">
              <a:rPr lang="en-US" smtClean="0"/>
              <a:t>71</a:t>
            </a:fld>
            <a:endParaRPr lang="en-US" dirty="0"/>
          </a:p>
        </p:txBody>
      </p:sp>
    </p:spTree>
    <p:extLst>
      <p:ext uri="{BB962C8B-B14F-4D97-AF65-F5344CB8AC3E}">
        <p14:creationId xmlns:p14="http://schemas.microsoft.com/office/powerpoint/2010/main" val="357956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Frequently Used Acronyms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85000" lnSpcReduction="20000"/>
          </a:bodyPr>
          <a:lstStyle/>
          <a:p>
            <a:pPr marL="285750" indent="-285750"/>
            <a:r>
              <a:rPr lang="en-US" sz="3600" dirty="0"/>
              <a:t>PDE – Pennsylvania Department of Education</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DAC – District Assessment Coordinator </a:t>
            </a:r>
          </a:p>
          <a:p>
            <a:pPr marL="285750" indent="-285750">
              <a:buFont typeface="Arial" panose="020B0604020202020204" pitchFamily="34" charset="0"/>
              <a:buChar char="•"/>
            </a:pPr>
            <a:r>
              <a:rPr lang="en-US" sz="3600" dirty="0"/>
              <a:t>SAC – School Assessment Coordinator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TA – Test Administrator </a:t>
            </a:r>
          </a:p>
          <a:p>
            <a:pPr marL="285750" indent="-285750">
              <a:buFont typeface="Arial" panose="020B0604020202020204" pitchFamily="34" charset="0"/>
              <a:buChar char="•"/>
            </a:pPr>
            <a:r>
              <a:rPr lang="en-US" sz="3600" dirty="0"/>
              <a:t>HAC – Handbook for Assessment Coordinators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DFA – Directions for Administration </a:t>
            </a:r>
          </a:p>
          <a:p>
            <a:pPr marL="742950" lvl="1" indent="-285750"/>
            <a:r>
              <a:rPr lang="en-US" sz="3200" dirty="0">
                <a:latin typeface="Arial" panose="020B0604020202020204" pitchFamily="34" charset="0"/>
                <a:cs typeface="Arial" panose="020B0604020202020204" pitchFamily="34" charset="0"/>
              </a:rPr>
              <a:t>Online </a:t>
            </a:r>
          </a:p>
          <a:p>
            <a:pPr marL="742950" lvl="1" indent="-285750"/>
            <a:r>
              <a:rPr lang="en-US" sz="3200" dirty="0"/>
              <a:t>Spanish</a:t>
            </a:r>
            <a:endParaRPr lang="en-US" sz="3200" dirty="0">
              <a:latin typeface="Arial" panose="020B0604020202020204" pitchFamily="34" charset="0"/>
              <a:cs typeface="Arial" panose="020B0604020202020204" pitchFamily="34" charset="0"/>
            </a:endParaRPr>
          </a:p>
          <a:p>
            <a:r>
              <a:rPr lang="en-US" sz="3600" dirty="0">
                <a:latin typeface="Arial" panose="020B0604020202020204" pitchFamily="34" charset="0"/>
                <a:cs typeface="Arial" panose="020B0604020202020204" pitchFamily="34" charset="0"/>
              </a:rPr>
              <a:t>DRC – Data Recognition Corporation .</a:t>
            </a:r>
          </a:p>
          <a:p>
            <a:r>
              <a:rPr lang="en-US" sz="3600" dirty="0"/>
              <a:t>PSTAT – Pennsylvania State Test Administrator Training</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a:t>
            </a:fld>
            <a:endParaRPr lang="en-US" dirty="0"/>
          </a:p>
        </p:txBody>
      </p:sp>
    </p:spTree>
    <p:extLst>
      <p:ext uri="{BB962C8B-B14F-4D97-AF65-F5344CB8AC3E}">
        <p14:creationId xmlns:p14="http://schemas.microsoft.com/office/powerpoint/2010/main" val="3507252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Changes for 2025-2026</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a:t>
            </a:fld>
            <a:endParaRPr lang="en-US" dirty="0"/>
          </a:p>
        </p:txBody>
      </p:sp>
    </p:spTree>
    <p:extLst>
      <p:ext uri="{BB962C8B-B14F-4D97-AF65-F5344CB8AC3E}">
        <p14:creationId xmlns:p14="http://schemas.microsoft.com/office/powerpoint/2010/main" val="31724119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fessional PP Template  -  version 1.0: 5/17/23 11:46 AM  -  Read-Only" id="{7718041E-F26F-CC48-9CFD-9E26857ECD7B}" vid="{640AF641-C8F3-DD48-89FE-153E175A7F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E8732BA1DA0FD429E90BF33985FD1A9" ma:contentTypeVersion="11" ma:contentTypeDescription="Create a new document." ma:contentTypeScope="" ma:versionID="45031beb6a0051b9035a4987cee0bfd9">
  <xsd:schema xmlns:xsd="http://www.w3.org/2001/XMLSchema" xmlns:xs="http://www.w3.org/2001/XMLSchema" xmlns:p="http://schemas.microsoft.com/office/2006/metadata/properties" xmlns:ns2="a4d6b4e1-a671-4dd6-b6f1-ff96368bd6b7" xmlns:ns3="cc953627-79e3-4c20-8eca-a8a5f59d25ba" targetNamespace="http://schemas.microsoft.com/office/2006/metadata/properties" ma:root="true" ma:fieldsID="a834761f2f038bdb126ac3e813ae27f0" ns2:_="" ns3:_="">
    <xsd:import namespace="a4d6b4e1-a671-4dd6-b6f1-ff96368bd6b7"/>
    <xsd:import namespace="cc953627-79e3-4c20-8eca-a8a5f59d25b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6b4e1-a671-4dd6-b6f1-ff96368b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3380fc7-fa52-4f73-84dd-cd41989e36d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953627-79e3-4c20-8eca-a8a5f59d25b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d98fe64-e192-425d-b8d4-2bb1d206eb07}" ma:internalName="TaxCatchAll" ma:showField="CatchAllData" ma:web="cc953627-79e3-4c20-8eca-a8a5f59d25b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4d6b4e1-a671-4dd6-b6f1-ff96368bd6b7">
      <Terms xmlns="http://schemas.microsoft.com/office/infopath/2007/PartnerControls"/>
    </lcf76f155ced4ddcb4097134ff3c332f>
    <TaxCatchAll xmlns="cc953627-79e3-4c20-8eca-a8a5f59d25ba" xsi:nil="true"/>
  </documentManagement>
</p:properties>
</file>

<file path=customXml/itemProps1.xml><?xml version="1.0" encoding="utf-8"?>
<ds:datastoreItem xmlns:ds="http://schemas.openxmlformats.org/officeDocument/2006/customXml" ds:itemID="{514C1FC7-4E50-493F-BCB4-8C1A73F486B8}">
  <ds:schemaRefs>
    <ds:schemaRef ds:uri="http://schemas.microsoft.com/sharepoint/v3/contenttype/forms"/>
  </ds:schemaRefs>
</ds:datastoreItem>
</file>

<file path=customXml/itemProps2.xml><?xml version="1.0" encoding="utf-8"?>
<ds:datastoreItem xmlns:ds="http://schemas.openxmlformats.org/officeDocument/2006/customXml" ds:itemID="{C6F6C99E-540C-4391-A382-97BAE961D6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6b4e1-a671-4dd6-b6f1-ff96368bd6b7"/>
    <ds:schemaRef ds:uri="cc953627-79e3-4c20-8eca-a8a5f59d25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8CB3FC7-B59E-40D5-A9DE-932E9E5BECE3}">
  <ds:schemaRefs>
    <ds:schemaRef ds:uri="http://purl.org/dc/terms/"/>
    <ds:schemaRef ds:uri="http://schemas.openxmlformats.org/package/2006/metadata/core-properties"/>
    <ds:schemaRef ds:uri="http://schemas.microsoft.com/office/2006/documentManagement/types"/>
    <ds:schemaRef ds:uri="cc953627-79e3-4c20-8eca-a8a5f59d25ba"/>
    <ds:schemaRef ds:uri="http://purl.org/dc/elements/1.1/"/>
    <ds:schemaRef ds:uri="http://schemas.microsoft.com/office/2006/metadata/properties"/>
    <ds:schemaRef ds:uri="http://schemas.microsoft.com/office/infopath/2007/PartnerControls"/>
    <ds:schemaRef ds:uri="a4d6b4e1-a671-4dd6-b6f1-ff96368bd6b7"/>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180</TotalTime>
  <Words>3262</Words>
  <Application>Microsoft Office PowerPoint</Application>
  <PresentationFormat>Widescreen</PresentationFormat>
  <Paragraphs>432</Paragraphs>
  <Slides>71</Slides>
  <Notes>35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71</vt:i4>
      </vt:variant>
    </vt:vector>
  </HeadingPairs>
  <TitlesOfParts>
    <vt:vector size="78" baseType="lpstr">
      <vt:lpstr>Aptos</vt:lpstr>
      <vt:lpstr>Arial</vt:lpstr>
      <vt:lpstr>Calibri</vt:lpstr>
      <vt:lpstr>Courier New</vt:lpstr>
      <vt:lpstr>Segoe UI</vt:lpstr>
      <vt:lpstr>Verdana</vt:lpstr>
      <vt:lpstr>Office Theme</vt:lpstr>
      <vt:lpstr>District Assessment Coordinator Training Session for  School Assessment Coordinators Online Administration  Winter Keystone Exams 2025-2026 </vt:lpstr>
      <vt:lpstr>Winter Keystone Exams </vt:lpstr>
      <vt:lpstr>Disclaimers</vt:lpstr>
      <vt:lpstr>Agenda </vt:lpstr>
      <vt:lpstr>Agenda – Page 1</vt:lpstr>
      <vt:lpstr>Agenda – Page 2 </vt:lpstr>
      <vt:lpstr>Acronyms </vt:lpstr>
      <vt:lpstr>Frequently Used Acronyms</vt:lpstr>
      <vt:lpstr>Changes for 2025-2026</vt:lpstr>
      <vt:lpstr>Tech Enhanced Questions</vt:lpstr>
      <vt:lpstr>Keystone Biology Exam </vt:lpstr>
      <vt:lpstr>Updated Accommodations Documents</vt:lpstr>
      <vt:lpstr>District Assessment Schedule </vt:lpstr>
      <vt:lpstr>Keystone Exams</vt:lpstr>
      <vt:lpstr>Handbook for Assessment Coordinators </vt:lpstr>
      <vt:lpstr>Handbook for  Assessment Coordinators – 1  </vt:lpstr>
      <vt:lpstr>Handbook for  Assessment Coordinators – 2  </vt:lpstr>
      <vt:lpstr>Responsibilities of SACs </vt:lpstr>
      <vt:lpstr>Responsibilities of SACs – 1 </vt:lpstr>
      <vt:lpstr>Responsibilities of SACs – 2 </vt:lpstr>
      <vt:lpstr>Responsibilities of SACs – 3 </vt:lpstr>
      <vt:lpstr>Responsibilities of SACs – 4 </vt:lpstr>
      <vt:lpstr>Responsibilities of SACs – 5 </vt:lpstr>
      <vt:lpstr>Qualifications of Test Administrators</vt:lpstr>
      <vt:lpstr>Qualifications for TAs</vt:lpstr>
      <vt:lpstr>Secure Materials</vt:lpstr>
      <vt:lpstr>Storage </vt:lpstr>
      <vt:lpstr>Distribution and Collection </vt:lpstr>
      <vt:lpstr>Secure Materials: Test Tickets</vt:lpstr>
      <vt:lpstr>Required Trainings</vt:lpstr>
      <vt:lpstr>Required Trainings – Held in Person</vt:lpstr>
      <vt:lpstr>Test Security and Certifications </vt:lpstr>
      <vt:lpstr>Violations of Test Security</vt:lpstr>
      <vt:lpstr>Test Security Certifications Signed By  </vt:lpstr>
      <vt:lpstr>Test Security Certifications PSSA/KE </vt:lpstr>
      <vt:lpstr>Test Security Certifications  </vt:lpstr>
      <vt:lpstr>PSTAT</vt:lpstr>
      <vt:lpstr>PSTAT Requirements</vt:lpstr>
      <vt:lpstr>PSTAT Certificates </vt:lpstr>
      <vt:lpstr>Online Administration </vt:lpstr>
      <vt:lpstr>Online Administration – 1  </vt:lpstr>
      <vt:lpstr>Online Administration – 2  </vt:lpstr>
      <vt:lpstr>Spanish Assessments: Online Not Available</vt:lpstr>
      <vt:lpstr>Spanish Booklets: Mathematics, Science, Algebra I, Biology</vt:lpstr>
      <vt:lpstr>Directions for Administration</vt:lpstr>
      <vt:lpstr>DFAs</vt:lpstr>
      <vt:lpstr>Student Participation </vt:lpstr>
      <vt:lpstr>Discussion Topics</vt:lpstr>
      <vt:lpstr>Code of Conduct</vt:lpstr>
      <vt:lpstr>General Student Participation</vt:lpstr>
      <vt:lpstr>Special Cases</vt:lpstr>
      <vt:lpstr>Religious Opt-outs </vt:lpstr>
      <vt:lpstr>Accommodations</vt:lpstr>
      <vt:lpstr>Unique Assurance Process – 1  </vt:lpstr>
      <vt:lpstr>Unique Assurance Process – 2  </vt:lpstr>
      <vt:lpstr>Entering Accommodations</vt:lpstr>
      <vt:lpstr>Rosters  </vt:lpstr>
      <vt:lpstr>Key Reminders</vt:lpstr>
      <vt:lpstr>Electronic Devices</vt:lpstr>
      <vt:lpstr>Electronic Devices – 1 </vt:lpstr>
      <vt:lpstr>Electronic Devices – 2 </vt:lpstr>
      <vt:lpstr>Electronic Devices – 3 </vt:lpstr>
      <vt:lpstr>Electronic Devices – 4 </vt:lpstr>
      <vt:lpstr>Calculators</vt:lpstr>
      <vt:lpstr>PDE Calculator Policy</vt:lpstr>
      <vt:lpstr>Algebra I</vt:lpstr>
      <vt:lpstr>Biology</vt:lpstr>
      <vt:lpstr>Parent Information</vt:lpstr>
      <vt:lpstr>Distribution of Parent Information</vt:lpstr>
      <vt:lpstr>Contact Information/Mission </vt:lpstr>
      <vt:lpstr>Contact Information/Mission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District Assessment Coordinator Training Session for School Assessment Coordinators - Online</dc:title>
  <dc:creator>Milakovic, Dana</dc:creator>
  <cp:lastModifiedBy>Henry, Rachel</cp:lastModifiedBy>
  <cp:revision>7</cp:revision>
  <dcterms:created xsi:type="dcterms:W3CDTF">2022-07-06T18:28:13Z</dcterms:created>
  <dcterms:modified xsi:type="dcterms:W3CDTF">2025-11-19T12:44:00Z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0x0101007E8732BA1DA0FD429E90BF33985FD1A9</vt:lpwstr>
  </property>
</Properties>
</file>