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81" r:id="rId5"/>
    <p:sldId id="261" r:id="rId6"/>
    <p:sldId id="259" r:id="rId7"/>
    <p:sldId id="260" r:id="rId8"/>
    <p:sldId id="262" r:id="rId9"/>
    <p:sldId id="315" r:id="rId10"/>
    <p:sldId id="309" r:id="rId11"/>
    <p:sldId id="308" r:id="rId12"/>
    <p:sldId id="264" r:id="rId13"/>
    <p:sldId id="266" r:id="rId14"/>
    <p:sldId id="267" r:id="rId15"/>
    <p:sldId id="310" r:id="rId16"/>
    <p:sldId id="316" r:id="rId17"/>
    <p:sldId id="313" r:id="rId18"/>
    <p:sldId id="273" r:id="rId19"/>
    <p:sldId id="277" r:id="rId20"/>
    <p:sldId id="286" r:id="rId21"/>
    <p:sldId id="288" r:id="rId22"/>
    <p:sldId id="301" r:id="rId23"/>
    <p:sldId id="314" r:id="rId24"/>
    <p:sldId id="300" r:id="rId25"/>
    <p:sldId id="307" r:id="rId2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9F32559-F306-2CE9-6551-C89912D247F9}" name="Eye, Joseph" initials="EJ" userId="S::jeye@pa.gov::dccc2d84-8c78-47e2-9eb1-bdb32a2aedff" providerId="AD"/>
  <p188:author id="{672364B2-F61C-0605-3FD2-6395DA810955}" name="Medina, Carmen" initials="MC" userId="S::cmedina@pa.gov::9886bad7-a22c-4880-8754-4a3cb4f3e210" providerId="AD"/>
  <p188:author id="{757331E3-F8BC-2757-E4C2-B9B0EEAC3C01}" name="Casey Smith" initials="CS" userId="S::casesmith@pa.gov::d6575a36-4f85-4c43-9702-530081c18c9a" providerId="AD"/>
  <p188:author id="{84236DF6-ED4F-F494-AF53-31200359129C}" name="Baur, Rachel M" initials="BRM" userId="S::rbaur@pa.gov::8ae3601d-7192-47a8-b0ec-f0291d8adf4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E85EDF-0277-4B40-B3FE-82806D7F2B4B}" v="7" dt="2022-03-30T13:03:28.87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13" autoAdjust="0"/>
  </p:normalViewPr>
  <p:slideViewPr>
    <p:cSldViewPr>
      <p:cViewPr varScale="1">
        <p:scale>
          <a:sx n="67" d="100"/>
          <a:sy n="67" d="100"/>
        </p:scale>
        <p:origin x="1906" y="62"/>
      </p:cViewPr>
      <p:guideLst>
        <p:guide orient="horz" pos="2880"/>
        <p:guide pos="216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111" d="100"/>
          <a:sy n="111" d="100"/>
        </p:scale>
        <p:origin x="140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Norman (Craig)" userId="72b804cc-0722-4c0c-80f1-7e3c43f441d7" providerId="ADAL" clId="{B4E85EDF-0277-4B40-B3FE-82806D7F2B4B}"/>
    <pc:docChg chg="undo redo custSel modSld">
      <pc:chgData name="Scott, Norman (Craig)" userId="72b804cc-0722-4c0c-80f1-7e3c43f441d7" providerId="ADAL" clId="{B4E85EDF-0277-4B40-B3FE-82806D7F2B4B}" dt="2022-03-30T13:09:40.898" v="213" actId="948"/>
      <pc:docMkLst>
        <pc:docMk/>
      </pc:docMkLst>
      <pc:sldChg chg="modSp mod">
        <pc:chgData name="Scott, Norman (Craig)" userId="72b804cc-0722-4c0c-80f1-7e3c43f441d7" providerId="ADAL" clId="{B4E85EDF-0277-4B40-B3FE-82806D7F2B4B}" dt="2022-03-30T13:04:12.669" v="171"/>
        <pc:sldMkLst>
          <pc:docMk/>
          <pc:sldMk cId="0" sldId="256"/>
        </pc:sldMkLst>
        <pc:spChg chg="mod">
          <ac:chgData name="Scott, Norman (Craig)" userId="72b804cc-0722-4c0c-80f1-7e3c43f441d7" providerId="ADAL" clId="{B4E85EDF-0277-4B40-B3FE-82806D7F2B4B}" dt="2022-03-30T13:04:12.669" v="171"/>
          <ac:spMkLst>
            <pc:docMk/>
            <pc:sldMk cId="0" sldId="256"/>
            <ac:spMk id="3" creationId="{00000000-0000-0000-0000-000000000000}"/>
          </ac:spMkLst>
        </pc:spChg>
      </pc:sldChg>
      <pc:sldChg chg="modSp mod">
        <pc:chgData name="Scott, Norman (Craig)" userId="72b804cc-0722-4c0c-80f1-7e3c43f441d7" providerId="ADAL" clId="{B4E85EDF-0277-4B40-B3FE-82806D7F2B4B}" dt="2022-03-30T13:06:31.479" v="190"/>
        <pc:sldMkLst>
          <pc:docMk/>
          <pc:sldMk cId="0" sldId="258"/>
        </pc:sldMkLst>
        <pc:spChg chg="mod">
          <ac:chgData name="Scott, Norman (Craig)" userId="72b804cc-0722-4c0c-80f1-7e3c43f441d7" providerId="ADAL" clId="{B4E85EDF-0277-4B40-B3FE-82806D7F2B4B}" dt="2022-03-30T13:06:31.479" v="190"/>
          <ac:spMkLst>
            <pc:docMk/>
            <pc:sldMk cId="0" sldId="258"/>
            <ac:spMk id="2" creationId="{00000000-0000-0000-0000-000000000000}"/>
          </ac:spMkLst>
        </pc:spChg>
      </pc:sldChg>
      <pc:sldChg chg="modSp mod delCm">
        <pc:chgData name="Scott, Norman (Craig)" userId="72b804cc-0722-4c0c-80f1-7e3c43f441d7" providerId="ADAL" clId="{B4E85EDF-0277-4B40-B3FE-82806D7F2B4B}" dt="2022-03-29T13:45:48.134" v="59" actId="255"/>
        <pc:sldMkLst>
          <pc:docMk/>
          <pc:sldMk cId="0" sldId="262"/>
        </pc:sldMkLst>
        <pc:spChg chg="mod">
          <ac:chgData name="Scott, Norman (Craig)" userId="72b804cc-0722-4c0c-80f1-7e3c43f441d7" providerId="ADAL" clId="{B4E85EDF-0277-4B40-B3FE-82806D7F2B4B}" dt="2022-03-29T13:45:48.134" v="59" actId="255"/>
          <ac:spMkLst>
            <pc:docMk/>
            <pc:sldMk cId="0" sldId="262"/>
            <ac:spMk id="3" creationId="{00000000-0000-0000-0000-000000000000}"/>
          </ac:spMkLst>
        </pc:spChg>
      </pc:sldChg>
      <pc:sldChg chg="modSp mod">
        <pc:chgData name="Scott, Norman (Craig)" userId="72b804cc-0722-4c0c-80f1-7e3c43f441d7" providerId="ADAL" clId="{B4E85EDF-0277-4B40-B3FE-82806D7F2B4B}" dt="2022-03-30T13:07:40.450" v="200" actId="27107"/>
        <pc:sldMkLst>
          <pc:docMk/>
          <pc:sldMk cId="0" sldId="267"/>
        </pc:sldMkLst>
        <pc:spChg chg="mod">
          <ac:chgData name="Scott, Norman (Craig)" userId="72b804cc-0722-4c0c-80f1-7e3c43f441d7" providerId="ADAL" clId="{B4E85EDF-0277-4B40-B3FE-82806D7F2B4B}" dt="2022-03-30T13:07:40.450" v="200" actId="27107"/>
          <ac:spMkLst>
            <pc:docMk/>
            <pc:sldMk cId="0" sldId="267"/>
            <ac:spMk id="3" creationId="{00000000-0000-0000-0000-000000000000}"/>
          </ac:spMkLst>
        </pc:spChg>
      </pc:sldChg>
      <pc:sldChg chg="modSp mod">
        <pc:chgData name="Scott, Norman (Craig)" userId="72b804cc-0722-4c0c-80f1-7e3c43f441d7" providerId="ADAL" clId="{B4E85EDF-0277-4B40-B3FE-82806D7F2B4B}" dt="2022-03-30T13:06:58.149" v="199" actId="20577"/>
        <pc:sldMkLst>
          <pc:docMk/>
          <pc:sldMk cId="0" sldId="281"/>
        </pc:sldMkLst>
        <pc:spChg chg="mod">
          <ac:chgData name="Scott, Norman (Craig)" userId="72b804cc-0722-4c0c-80f1-7e3c43f441d7" providerId="ADAL" clId="{B4E85EDF-0277-4B40-B3FE-82806D7F2B4B}" dt="2022-03-30T13:06:58.149" v="199" actId="20577"/>
          <ac:spMkLst>
            <pc:docMk/>
            <pc:sldMk cId="0" sldId="281"/>
            <ac:spMk id="3" creationId="{00000000-0000-0000-0000-000000000000}"/>
          </ac:spMkLst>
        </pc:spChg>
      </pc:sldChg>
      <pc:sldChg chg="modSp mod">
        <pc:chgData name="Scott, Norman (Craig)" userId="72b804cc-0722-4c0c-80f1-7e3c43f441d7" providerId="ADAL" clId="{B4E85EDF-0277-4B40-B3FE-82806D7F2B4B}" dt="2022-03-30T13:08:01.872" v="201" actId="313"/>
        <pc:sldMkLst>
          <pc:docMk/>
          <pc:sldMk cId="0" sldId="288"/>
        </pc:sldMkLst>
        <pc:spChg chg="mod">
          <ac:chgData name="Scott, Norman (Craig)" userId="72b804cc-0722-4c0c-80f1-7e3c43f441d7" providerId="ADAL" clId="{B4E85EDF-0277-4B40-B3FE-82806D7F2B4B}" dt="2022-03-30T13:08:01.872" v="201" actId="313"/>
          <ac:spMkLst>
            <pc:docMk/>
            <pc:sldMk cId="0" sldId="288"/>
            <ac:spMk id="3" creationId="{00000000-0000-0000-0000-000000000000}"/>
          </ac:spMkLst>
        </pc:spChg>
      </pc:sldChg>
      <pc:sldChg chg="modSp mod">
        <pc:chgData name="Scott, Norman (Craig)" userId="72b804cc-0722-4c0c-80f1-7e3c43f441d7" providerId="ADAL" clId="{B4E85EDF-0277-4B40-B3FE-82806D7F2B4B}" dt="2022-03-30T13:09:40.898" v="213" actId="948"/>
        <pc:sldMkLst>
          <pc:docMk/>
          <pc:sldMk cId="0" sldId="300"/>
        </pc:sldMkLst>
        <pc:spChg chg="mod">
          <ac:chgData name="Scott, Norman (Craig)" userId="72b804cc-0722-4c0c-80f1-7e3c43f441d7" providerId="ADAL" clId="{B4E85EDF-0277-4B40-B3FE-82806D7F2B4B}" dt="2022-03-30T13:09:40.898" v="213" actId="948"/>
          <ac:spMkLst>
            <pc:docMk/>
            <pc:sldMk cId="0" sldId="300"/>
            <ac:spMk id="3" creationId="{00000000-0000-0000-0000-000000000000}"/>
          </ac:spMkLst>
        </pc:spChg>
      </pc:sldChg>
      <pc:sldChg chg="modSp mod delCm">
        <pc:chgData name="Scott, Norman (Craig)" userId="72b804cc-0722-4c0c-80f1-7e3c43f441d7" providerId="ADAL" clId="{B4E85EDF-0277-4B40-B3FE-82806D7F2B4B}" dt="2022-03-29T13:53:36.654" v="123"/>
        <pc:sldMkLst>
          <pc:docMk/>
          <pc:sldMk cId="1277859384" sldId="310"/>
        </pc:sldMkLst>
        <pc:spChg chg="mod">
          <ac:chgData name="Scott, Norman (Craig)" userId="72b804cc-0722-4c0c-80f1-7e3c43f441d7" providerId="ADAL" clId="{B4E85EDF-0277-4B40-B3FE-82806D7F2B4B}" dt="2022-03-29T13:52:35.061" v="119" actId="948"/>
          <ac:spMkLst>
            <pc:docMk/>
            <pc:sldMk cId="1277859384" sldId="310"/>
            <ac:spMk id="3" creationId="{00000000-0000-0000-0000-000000000000}"/>
          </ac:spMkLst>
        </pc:spChg>
      </pc:sldChg>
      <pc:sldChg chg="modSp mod delCm">
        <pc:chgData name="Scott, Norman (Craig)" userId="72b804cc-0722-4c0c-80f1-7e3c43f441d7" providerId="ADAL" clId="{B4E85EDF-0277-4B40-B3FE-82806D7F2B4B}" dt="2022-03-29T13:45:59.953" v="60" actId="255"/>
        <pc:sldMkLst>
          <pc:docMk/>
          <pc:sldMk cId="1316396035" sldId="315"/>
        </pc:sldMkLst>
        <pc:spChg chg="mod">
          <ac:chgData name="Scott, Norman (Craig)" userId="72b804cc-0722-4c0c-80f1-7e3c43f441d7" providerId="ADAL" clId="{B4E85EDF-0277-4B40-B3FE-82806D7F2B4B}" dt="2022-03-29T13:45:59.953" v="60" actId="255"/>
          <ac:spMkLst>
            <pc:docMk/>
            <pc:sldMk cId="1316396035" sldId="315"/>
            <ac:spMk id="3" creationId="{00000000-0000-0000-0000-000000000000}"/>
          </ac:spMkLst>
        </pc:spChg>
      </pc:sldChg>
      <pc:sldChg chg="modSp mod delCm">
        <pc:chgData name="Scott, Norman (Craig)" userId="72b804cc-0722-4c0c-80f1-7e3c43f441d7" providerId="ADAL" clId="{B4E85EDF-0277-4B40-B3FE-82806D7F2B4B}" dt="2022-03-29T13:53:40.551" v="124"/>
        <pc:sldMkLst>
          <pc:docMk/>
          <pc:sldMk cId="422098005" sldId="316"/>
        </pc:sldMkLst>
        <pc:spChg chg="mod">
          <ac:chgData name="Scott, Norman (Craig)" userId="72b804cc-0722-4c0c-80f1-7e3c43f441d7" providerId="ADAL" clId="{B4E85EDF-0277-4B40-B3FE-82806D7F2B4B}" dt="2022-03-29T13:53:05.515" v="122" actId="948"/>
          <ac:spMkLst>
            <pc:docMk/>
            <pc:sldMk cId="422098005" sldId="31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BA421BD-A92D-45FB-8119-B3BC120D6A30}" type="datetimeFigureOut">
              <a:rPr lang="en-US" smtClean="0"/>
              <a:t>3/30/2022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7B8537B-2BB0-4D97-B594-8D57038249D0}" type="slidenum">
              <a:rPr lang="en-US" smtClean="0"/>
              <a:t>‹#›</a:t>
            </a:fld>
            <a:endParaRPr lang="en-US"/>
          </a:p>
        </p:txBody>
      </p:sp>
    </p:spTree>
    <p:extLst>
      <p:ext uri="{BB962C8B-B14F-4D97-AF65-F5344CB8AC3E}">
        <p14:creationId xmlns:p14="http://schemas.microsoft.com/office/powerpoint/2010/main" val="61896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ducation.pa.gov/Teachers%20-%20Administrators/Pages/PDE-Master-Standard-Terms-and-Conditions.aspx"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s://www.education.pa.gov/Documents/Teachers-Administrators/Federal%20Programs/Fiscal/Uniform%20Guidance%20Implementation%20Guide.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B8537B-2BB0-4D97-B594-8D57038249D0}" type="slidenum">
              <a:rPr lang="en-US" smtClean="0"/>
              <a:t>3</a:t>
            </a:fld>
            <a:endParaRPr lang="en-US"/>
          </a:p>
        </p:txBody>
      </p:sp>
    </p:spTree>
    <p:extLst>
      <p:ext uri="{BB962C8B-B14F-4D97-AF65-F5344CB8AC3E}">
        <p14:creationId xmlns:p14="http://schemas.microsoft.com/office/powerpoint/2010/main" val="1788663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reporting requirements, describe safe and accessible</a:t>
            </a:r>
          </a:p>
        </p:txBody>
      </p:sp>
      <p:sp>
        <p:nvSpPr>
          <p:cNvPr id="4" name="Slide Number Placeholder 3"/>
          <p:cNvSpPr>
            <a:spLocks noGrp="1"/>
          </p:cNvSpPr>
          <p:nvPr>
            <p:ph type="sldNum" sz="quarter" idx="5"/>
          </p:nvPr>
        </p:nvSpPr>
        <p:spPr/>
        <p:txBody>
          <a:bodyPr/>
          <a:lstStyle/>
          <a:p>
            <a:fld id="{C7B8537B-2BB0-4D97-B594-8D57038249D0}" type="slidenum">
              <a:rPr lang="en-US" smtClean="0"/>
              <a:t>18</a:t>
            </a:fld>
            <a:endParaRPr lang="en-US"/>
          </a:p>
        </p:txBody>
      </p:sp>
    </p:spTree>
    <p:extLst>
      <p:ext uri="{BB962C8B-B14F-4D97-AF65-F5344CB8AC3E}">
        <p14:creationId xmlns:p14="http://schemas.microsoft.com/office/powerpoint/2010/main" val="3346789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Duns is changing to a Unique Identifier in the SAM database.  </a:t>
            </a:r>
          </a:p>
        </p:txBody>
      </p:sp>
      <p:sp>
        <p:nvSpPr>
          <p:cNvPr id="4" name="Slide Number Placeholder 3"/>
          <p:cNvSpPr>
            <a:spLocks noGrp="1"/>
          </p:cNvSpPr>
          <p:nvPr>
            <p:ph type="sldNum" sz="quarter" idx="5"/>
          </p:nvPr>
        </p:nvSpPr>
        <p:spPr/>
        <p:txBody>
          <a:bodyPr/>
          <a:lstStyle/>
          <a:p>
            <a:fld id="{C7B8537B-2BB0-4D97-B594-8D57038249D0}" type="slidenum">
              <a:rPr lang="en-US" smtClean="0"/>
              <a:t>20</a:t>
            </a:fld>
            <a:endParaRPr lang="en-US"/>
          </a:p>
        </p:txBody>
      </p:sp>
    </p:spTree>
    <p:extLst>
      <p:ext uri="{BB962C8B-B14F-4D97-AF65-F5344CB8AC3E}">
        <p14:creationId xmlns:p14="http://schemas.microsoft.com/office/powerpoint/2010/main" val="144920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non-allowable food, competitive sports, entertainment costs, printed items (marketing materials like t-shirts, pens, tablecloths, masks, </a:t>
            </a:r>
            <a:r>
              <a:rPr lang="en-US" dirty="0" err="1"/>
              <a:t>etc</a:t>
            </a:r>
            <a:r>
              <a:rPr lang="en-US" dirty="0"/>
              <a:t>), league fees </a:t>
            </a:r>
          </a:p>
          <a:p>
            <a:r>
              <a:rPr lang="en-US" dirty="0"/>
              <a:t>Not Allowable - school related/school wide organized activities such as interscholastic sports, school band, school government, year book, school choir, school announcements, </a:t>
            </a:r>
          </a:p>
        </p:txBody>
      </p:sp>
      <p:sp>
        <p:nvSpPr>
          <p:cNvPr id="4" name="Slide Number Placeholder 3"/>
          <p:cNvSpPr>
            <a:spLocks noGrp="1"/>
          </p:cNvSpPr>
          <p:nvPr>
            <p:ph type="sldNum" sz="quarter" idx="5"/>
          </p:nvPr>
        </p:nvSpPr>
        <p:spPr/>
        <p:txBody>
          <a:bodyPr/>
          <a:lstStyle/>
          <a:p>
            <a:fld id="{C7B8537B-2BB0-4D97-B594-8D57038249D0}" type="slidenum">
              <a:rPr lang="en-US" smtClean="0"/>
              <a:t>22</a:t>
            </a:fld>
            <a:endParaRPr lang="en-US"/>
          </a:p>
        </p:txBody>
      </p:sp>
    </p:spTree>
    <p:extLst>
      <p:ext uri="{BB962C8B-B14F-4D97-AF65-F5344CB8AC3E}">
        <p14:creationId xmlns:p14="http://schemas.microsoft.com/office/powerpoint/2010/main" val="2338378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apply for the 21</a:t>
            </a:r>
            <a:r>
              <a:rPr lang="en-US" baseline="30000" dirty="0"/>
              <a:t>st</a:t>
            </a:r>
            <a:r>
              <a:rPr lang="en-US" dirty="0"/>
              <a:t> CCLC grant you will need access to e-grants.</a:t>
            </a:r>
          </a:p>
          <a:p>
            <a:endParaRPr lang="en-US" dirty="0"/>
          </a:p>
          <a:p>
            <a:pPr marL="355600" marR="0" lvl="0" indent="-34290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r>
              <a:rPr lang="en-US" dirty="0"/>
              <a:t>PDE Master Standard Terms and Conditions </a:t>
            </a:r>
            <a:r>
              <a:rPr kumimoji="0" lang="en-US" sz="2400" b="0" i="0" u="none" strike="noStrike" kern="1200" cap="none" spc="0" normalizeH="0" baseline="0" noProof="0" dirty="0">
                <a:ln>
                  <a:noFill/>
                </a:ln>
                <a:solidFill>
                  <a:prstClr val="black"/>
                </a:solidFill>
                <a:effectLst/>
                <a:uLnTx/>
                <a:uFillTx/>
                <a:latin typeface="Arial"/>
                <a:ea typeface="+mn-ea"/>
                <a:cs typeface="Arial"/>
                <a:hlinkClick r:id="rId3"/>
              </a:rPr>
              <a:t>https://www.education.pa.gov/Teachers%20-%20Administrators/Pages/PDE-Master-Standard-Terms-and-Conditions.aspx</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hlinkClick r:id="rId4"/>
              </a:rPr>
              <a:t>https://www.education.pa.gov/Documents/Teachers-Administrators/Federal%20Programs/Fiscal/Uniform%20Guidance%20Implementation%20Guide.pdf</a:t>
            </a:r>
            <a:r>
              <a:rPr kumimoji="0" lang="en-US" sz="2400" b="0" i="0" u="none" strike="noStrike" kern="1200" cap="none" spc="0" normalizeH="0" baseline="0" noProof="0" dirty="0">
                <a:ln>
                  <a:noFill/>
                </a:ln>
                <a:solidFill>
                  <a:prstClr val="black"/>
                </a:solidFill>
                <a:effectLst/>
                <a:uLnTx/>
                <a:uFillTx/>
                <a:latin typeface="Arial"/>
                <a:ea typeface="+mn-ea"/>
                <a:cs typeface="Arial"/>
              </a:rPr>
              <a:t>    - Procurement</a:t>
            </a:r>
          </a:p>
          <a:p>
            <a:pPr marL="355600" marR="0" lvl="0" indent="-34290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
        <p:nvSpPr>
          <p:cNvPr id="4" name="Slide Number Placeholder 3"/>
          <p:cNvSpPr>
            <a:spLocks noGrp="1"/>
          </p:cNvSpPr>
          <p:nvPr>
            <p:ph type="sldNum" sz="quarter" idx="5"/>
          </p:nvPr>
        </p:nvSpPr>
        <p:spPr/>
        <p:txBody>
          <a:bodyPr/>
          <a:lstStyle/>
          <a:p>
            <a:fld id="{C7B8537B-2BB0-4D97-B594-8D57038249D0}" type="slidenum">
              <a:rPr lang="en-US" smtClean="0"/>
              <a:t>23</a:t>
            </a:fld>
            <a:endParaRPr lang="en-US"/>
          </a:p>
        </p:txBody>
      </p:sp>
    </p:spTree>
    <p:extLst>
      <p:ext uri="{BB962C8B-B14F-4D97-AF65-F5344CB8AC3E}">
        <p14:creationId xmlns:p14="http://schemas.microsoft.com/office/powerpoint/2010/main" val="1226223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for School District Only:</a:t>
            </a:r>
          </a:p>
          <a:p>
            <a:endParaRPr lang="en-US" dirty="0"/>
          </a:p>
          <a:p>
            <a:r>
              <a:rPr lang="en-US" dirty="0"/>
              <a:t>Authorized Extended Learning Opportunities</a:t>
            </a:r>
          </a:p>
          <a:p>
            <a:r>
              <a:rPr lang="en-US" dirty="0"/>
              <a:t>An approved entity that receives an award from PDE under section 4204 may  use program funds for a broad array of activities that:</a:t>
            </a:r>
          </a:p>
          <a:p>
            <a:r>
              <a:rPr lang="en-US" dirty="0"/>
              <a:t>Advance Student academic achievement;</a:t>
            </a:r>
          </a:p>
          <a:p>
            <a:r>
              <a:rPr lang="en-US" dirty="0"/>
              <a:t>Contain supports for student success (including before and afterschool, summer,  Saturdays and holiday programming)</a:t>
            </a:r>
          </a:p>
          <a:p>
            <a:r>
              <a:rPr lang="en-US" dirty="0"/>
              <a:t>Provide:</a:t>
            </a:r>
          </a:p>
          <a:p>
            <a:r>
              <a:rPr lang="en-US" dirty="0"/>
              <a:t>academic enrichment learning programs,</a:t>
            </a:r>
          </a:p>
          <a:p>
            <a:r>
              <a:rPr lang="en-US" dirty="0"/>
              <a:t>mentoring programs,</a:t>
            </a:r>
          </a:p>
          <a:p>
            <a:r>
              <a:rPr lang="en-US" dirty="0"/>
              <a:t>remedial education activities</a:t>
            </a:r>
          </a:p>
          <a:p>
            <a:r>
              <a:rPr lang="en-US" dirty="0"/>
              <a:t>tutoring services, that are aligned with:</a:t>
            </a:r>
          </a:p>
          <a:p>
            <a:r>
              <a:rPr lang="en-US" dirty="0"/>
              <a:t>The challenging state academic standards</a:t>
            </a:r>
          </a:p>
          <a:p>
            <a:r>
              <a:rPr lang="en-US" dirty="0"/>
              <a:t>Local academic standards</a:t>
            </a:r>
          </a:p>
          <a:p>
            <a:r>
              <a:rPr lang="en-US" dirty="0"/>
              <a:t>Local curricula that are designed to improve student academic achievement</a:t>
            </a:r>
          </a:p>
        </p:txBody>
      </p:sp>
      <p:sp>
        <p:nvSpPr>
          <p:cNvPr id="4" name="Slide Number Placeholder 3"/>
          <p:cNvSpPr>
            <a:spLocks noGrp="1"/>
          </p:cNvSpPr>
          <p:nvPr>
            <p:ph type="sldNum" sz="quarter" idx="5"/>
          </p:nvPr>
        </p:nvSpPr>
        <p:spPr/>
        <p:txBody>
          <a:bodyPr/>
          <a:lstStyle/>
          <a:p>
            <a:fld id="{C7B8537B-2BB0-4D97-B594-8D57038249D0}" type="slidenum">
              <a:rPr lang="en-US" smtClean="0"/>
              <a:t>7</a:t>
            </a:fld>
            <a:endParaRPr lang="en-US"/>
          </a:p>
        </p:txBody>
      </p:sp>
    </p:spTree>
    <p:extLst>
      <p:ext uri="{BB962C8B-B14F-4D97-AF65-F5344CB8AC3E}">
        <p14:creationId xmlns:p14="http://schemas.microsoft.com/office/powerpoint/2010/main" val="179317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creating a 21</a:t>
            </a:r>
            <a:r>
              <a:rPr lang="en-US" baseline="30000" dirty="0"/>
              <a:t>st</a:t>
            </a:r>
            <a:r>
              <a:rPr lang="en-US" dirty="0"/>
              <a:t> CCLC program, grants must use evidence base programs  and curriculums that support the school day activities. Consider using curriculums that incorporate lesson plans designs for ease of use for teachers to avoid recreating wheel, use portions of the current school day curriculum not used during the school day to reinforce academic skills.</a:t>
            </a:r>
          </a:p>
          <a:p>
            <a:endParaRPr lang="en-US" dirty="0"/>
          </a:p>
          <a:p>
            <a:r>
              <a:rPr lang="en-US" dirty="0"/>
              <a:t>Ensure that the 21</a:t>
            </a:r>
            <a:r>
              <a:rPr lang="en-US" baseline="30000" dirty="0"/>
              <a:t>st</a:t>
            </a:r>
            <a:r>
              <a:rPr lang="en-US" dirty="0"/>
              <a:t> CCLC program  activities and projects are well designed to be able to demonstrate student growth.</a:t>
            </a:r>
          </a:p>
          <a:p>
            <a:endParaRPr lang="en-US" dirty="0"/>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 Enrichment Activities -Effective programs should capture and </a:t>
            </a:r>
            <a:r>
              <a:rPr kumimoji="0" lang="en-US" sz="2000" b="0" i="0" u="none" strike="noStrike" kern="1200" cap="none" spc="-5" normalizeH="0" baseline="0" noProof="0" dirty="0">
                <a:ln>
                  <a:noFill/>
                </a:ln>
                <a:solidFill>
                  <a:prstClr val="black"/>
                </a:solidFill>
                <a:effectLst/>
                <a:uLnTx/>
                <a:uFillTx/>
                <a:latin typeface="Arial"/>
                <a:ea typeface="+mn-ea"/>
                <a:cs typeface="Arial"/>
              </a:rPr>
              <a:t>build </a:t>
            </a:r>
            <a:r>
              <a:rPr kumimoji="0" lang="en-US" sz="2000" b="0" i="0" u="none" strike="noStrike" kern="1200" cap="none" spc="0" normalizeH="0" baseline="0" noProof="0" dirty="0">
                <a:ln>
                  <a:noFill/>
                </a:ln>
                <a:solidFill>
                  <a:prstClr val="black"/>
                </a:solidFill>
                <a:effectLst/>
                <a:uLnTx/>
                <a:uFillTx/>
                <a:latin typeface="Arial"/>
                <a:ea typeface="+mn-ea"/>
                <a:cs typeface="Arial"/>
              </a:rPr>
              <a:t>on </a:t>
            </a:r>
            <a:r>
              <a:rPr kumimoji="0" lang="en-US" sz="2000" b="0" i="0" u="none" strike="noStrike" kern="1200" cap="none" spc="-5" normalizeH="0" baseline="0" noProof="0" dirty="0">
                <a:ln>
                  <a:noFill/>
                </a:ln>
                <a:solidFill>
                  <a:prstClr val="black"/>
                </a:solidFill>
                <a:effectLst/>
                <a:uLnTx/>
                <a:uFillTx/>
                <a:latin typeface="Arial"/>
                <a:ea typeface="+mn-ea"/>
                <a:cs typeface="Arial"/>
              </a:rPr>
              <a:t>children’s </a:t>
            </a:r>
            <a:r>
              <a:rPr kumimoji="0" lang="en-US" sz="2000" b="0" i="0" u="none" strike="noStrike" kern="1200" cap="none" spc="0" normalizeH="0" baseline="0" noProof="0" dirty="0">
                <a:ln>
                  <a:noFill/>
                </a:ln>
                <a:solidFill>
                  <a:prstClr val="black"/>
                </a:solidFill>
                <a:effectLst/>
                <a:uLnTx/>
                <a:uFillTx/>
                <a:latin typeface="Arial"/>
                <a:ea typeface="+mn-ea"/>
                <a:cs typeface="Arial"/>
              </a:rPr>
              <a:t>academic strengths and</a:t>
            </a:r>
            <a:r>
              <a:rPr kumimoji="0" lang="en-US" sz="2000" b="0" i="0" u="none" strike="noStrike" kern="1200" cap="none" spc="-1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needs by using </a:t>
            </a:r>
            <a:r>
              <a:rPr kumimoji="0" lang="en-US" sz="2000" b="0" i="0" u="none" strike="noStrike" kern="1200" cap="none" spc="-5" normalizeH="0" baseline="0" noProof="0" dirty="0">
                <a:ln>
                  <a:noFill/>
                </a:ln>
                <a:solidFill>
                  <a:prstClr val="black"/>
                </a:solidFill>
                <a:effectLst/>
                <a:uLnTx/>
                <a:uFillTx/>
                <a:latin typeface="Arial"/>
                <a:ea typeface="+mn-ea"/>
                <a:cs typeface="Arial"/>
              </a:rPr>
              <a:t>authentic </a:t>
            </a:r>
            <a:r>
              <a:rPr kumimoji="0" lang="en-US" sz="2000" b="0" i="0" u="none" strike="noStrike" kern="1200" cap="none" spc="0" normalizeH="0" baseline="0" noProof="0" dirty="0">
                <a:ln>
                  <a:noFill/>
                </a:ln>
                <a:solidFill>
                  <a:prstClr val="black"/>
                </a:solidFill>
                <a:effectLst/>
                <a:uLnTx/>
                <a:uFillTx/>
                <a:latin typeface="Arial"/>
                <a:ea typeface="+mn-ea"/>
                <a:cs typeface="Arial"/>
              </a:rPr>
              <a:t>resource</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materials, providing technology/computer</a:t>
            </a:r>
            <a:r>
              <a:rPr kumimoji="0" lang="en-US" sz="2000" b="0" i="0" u="none" strike="noStrike" kern="1200" cap="none" spc="-6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education, employing </a:t>
            </a:r>
            <a:r>
              <a:rPr kumimoji="0" lang="en-US" sz="2000" b="0" i="0" u="none" strike="noStrike" kern="1200" cap="none" spc="-5" normalizeH="0" baseline="0" noProof="0" dirty="0">
                <a:ln>
                  <a:noFill/>
                </a:ln>
                <a:solidFill>
                  <a:prstClr val="black"/>
                </a:solidFill>
                <a:effectLst/>
                <a:uLnTx/>
                <a:uFillTx/>
                <a:latin typeface="Arial"/>
                <a:ea typeface="+mn-ea"/>
                <a:cs typeface="Arial"/>
              </a:rPr>
              <a:t>innovative </a:t>
            </a:r>
            <a:r>
              <a:rPr kumimoji="0" lang="en-US" sz="2000" b="0" i="0" u="none" strike="noStrike" kern="1200" cap="none" spc="0" normalizeH="0" baseline="0" noProof="0" dirty="0">
                <a:ln>
                  <a:noFill/>
                </a:ln>
                <a:solidFill>
                  <a:prstClr val="black"/>
                </a:solidFill>
                <a:effectLst/>
                <a:uLnTx/>
                <a:uFillTx/>
                <a:latin typeface="Arial"/>
                <a:ea typeface="+mn-ea"/>
                <a:cs typeface="Arial"/>
              </a:rPr>
              <a:t>instructional strategies such as service</a:t>
            </a:r>
            <a:r>
              <a:rPr kumimoji="0" lang="en-US" sz="2000" b="0" i="0" u="none" strike="noStrike" kern="1200" cap="none" spc="-16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learning,  small group and </a:t>
            </a:r>
            <a:r>
              <a:rPr kumimoji="0" lang="en-US" sz="2000" b="0" i="0" u="none" strike="noStrike" kern="1200" cap="none" spc="-5" normalizeH="0" baseline="0" noProof="0" dirty="0">
                <a:ln>
                  <a:noFill/>
                </a:ln>
                <a:solidFill>
                  <a:prstClr val="black"/>
                </a:solidFill>
                <a:effectLst/>
                <a:uLnTx/>
                <a:uFillTx/>
                <a:latin typeface="Arial"/>
                <a:ea typeface="+mn-ea"/>
                <a:cs typeface="Arial"/>
              </a:rPr>
              <a:t>intergenerational</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tutoring. </a:t>
            </a:r>
            <a:r>
              <a:rPr kumimoji="0" lang="en-US" sz="2000" b="0" i="0" u="none" strike="noStrike" kern="1200" cap="none" spc="0" normalizeH="0" baseline="0" noProof="0" dirty="0">
                <a:ln>
                  <a:noFill/>
                </a:ln>
                <a:solidFill>
                  <a:prstClr val="black"/>
                </a:solidFill>
                <a:effectLst/>
                <a:uLnTx/>
                <a:uFillTx/>
                <a:latin typeface="Arial"/>
                <a:ea typeface="+mn-ea"/>
                <a:cs typeface="Arial"/>
              </a:rPr>
              <a:t>Academic </a:t>
            </a:r>
            <a:r>
              <a:rPr kumimoji="0" lang="en-US" sz="2000" b="0" i="0" u="none" strike="noStrike" kern="1200" cap="none" spc="-10" normalizeH="0" baseline="0" noProof="0" dirty="0">
                <a:ln>
                  <a:noFill/>
                </a:ln>
                <a:solidFill>
                  <a:prstClr val="black"/>
                </a:solidFill>
                <a:effectLst/>
                <a:uLnTx/>
                <a:uFillTx/>
                <a:latin typeface="Arial"/>
                <a:ea typeface="+mn-ea"/>
                <a:cs typeface="Arial"/>
              </a:rPr>
              <a:t>efforts </a:t>
            </a:r>
            <a:r>
              <a:rPr kumimoji="0" lang="en-US" sz="2000" b="0" i="0" u="none" strike="noStrike" kern="1200" cap="none" spc="0" normalizeH="0" baseline="0" noProof="0" dirty="0">
                <a:ln>
                  <a:noFill/>
                </a:ln>
                <a:solidFill>
                  <a:prstClr val="black"/>
                </a:solidFill>
                <a:effectLst/>
                <a:uLnTx/>
                <a:uFillTx/>
                <a:latin typeface="Arial"/>
                <a:ea typeface="+mn-ea"/>
                <a:cs typeface="Arial"/>
              </a:rPr>
              <a:t>should be coordinated </a:t>
            </a:r>
            <a:r>
              <a:rPr kumimoji="0" lang="en-US" sz="2000" b="0" i="0" u="none" strike="noStrike" kern="1200" cap="none" spc="-5"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local curricula</a:t>
            </a:r>
            <a:r>
              <a:rPr kumimoji="0" lang="en-US" sz="2000" b="0" i="0" u="none" strike="noStrike" kern="1200" cap="none" spc="-1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  assessments.</a:t>
            </a:r>
          </a:p>
          <a:p>
            <a:endParaRPr lang="en-US" dirty="0"/>
          </a:p>
          <a:p>
            <a:r>
              <a:rPr lang="en-US" dirty="0"/>
              <a:t>Activities such as basketball or  soccer are okay but must be connect to academic  and/or social emotional standards.</a:t>
            </a:r>
          </a:p>
        </p:txBody>
      </p:sp>
      <p:sp>
        <p:nvSpPr>
          <p:cNvPr id="4" name="Slide Number Placeholder 3"/>
          <p:cNvSpPr>
            <a:spLocks noGrp="1"/>
          </p:cNvSpPr>
          <p:nvPr>
            <p:ph type="sldNum" sz="quarter" idx="5"/>
          </p:nvPr>
        </p:nvSpPr>
        <p:spPr/>
        <p:txBody>
          <a:bodyPr/>
          <a:lstStyle/>
          <a:p>
            <a:fld id="{C7B8537B-2BB0-4D97-B594-8D57038249D0}" type="slidenum">
              <a:rPr lang="en-US" smtClean="0"/>
              <a:t>8</a:t>
            </a:fld>
            <a:endParaRPr lang="en-US"/>
          </a:p>
        </p:txBody>
      </p:sp>
    </p:spTree>
    <p:extLst>
      <p:ext uri="{BB962C8B-B14F-4D97-AF65-F5344CB8AC3E}">
        <p14:creationId xmlns:p14="http://schemas.microsoft.com/office/powerpoint/2010/main" val="3544807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creating a 21</a:t>
            </a:r>
            <a:r>
              <a:rPr lang="en-US" baseline="30000" dirty="0"/>
              <a:t>st</a:t>
            </a:r>
            <a:r>
              <a:rPr lang="en-US" dirty="0"/>
              <a:t> CCLC program, grants must use evidence base programs  and curriculums that support the school day activities. Consider using curriculums that incorporate lesson plans designs for ease of use for teachers to avoid recreating wheel, use portions of the current school day curriculum not used during the school day to reinforce academic skills.</a:t>
            </a:r>
          </a:p>
          <a:p>
            <a:endParaRPr lang="en-US" dirty="0"/>
          </a:p>
          <a:p>
            <a:r>
              <a:rPr lang="en-US" dirty="0"/>
              <a:t>Ensure that the 21</a:t>
            </a:r>
            <a:r>
              <a:rPr lang="en-US" baseline="30000" dirty="0"/>
              <a:t>st</a:t>
            </a:r>
            <a:r>
              <a:rPr lang="en-US" dirty="0"/>
              <a:t> CCLC program  activities and projects are well designed to be able to demonstrate student growth.</a:t>
            </a:r>
          </a:p>
          <a:p>
            <a:endParaRPr lang="en-US" dirty="0"/>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 Enrichment Activities -Effective programs should capture and </a:t>
            </a:r>
            <a:r>
              <a:rPr kumimoji="0" lang="en-US" sz="2000" b="0" i="0" u="none" strike="noStrike" kern="1200" cap="none" spc="-5" normalizeH="0" baseline="0" noProof="0" dirty="0">
                <a:ln>
                  <a:noFill/>
                </a:ln>
                <a:solidFill>
                  <a:prstClr val="black"/>
                </a:solidFill>
                <a:effectLst/>
                <a:uLnTx/>
                <a:uFillTx/>
                <a:latin typeface="Arial"/>
                <a:ea typeface="+mn-ea"/>
                <a:cs typeface="Arial"/>
              </a:rPr>
              <a:t>build </a:t>
            </a:r>
            <a:r>
              <a:rPr kumimoji="0" lang="en-US" sz="2000" b="0" i="0" u="none" strike="noStrike" kern="1200" cap="none" spc="0" normalizeH="0" baseline="0" noProof="0" dirty="0">
                <a:ln>
                  <a:noFill/>
                </a:ln>
                <a:solidFill>
                  <a:prstClr val="black"/>
                </a:solidFill>
                <a:effectLst/>
                <a:uLnTx/>
                <a:uFillTx/>
                <a:latin typeface="Arial"/>
                <a:ea typeface="+mn-ea"/>
                <a:cs typeface="Arial"/>
              </a:rPr>
              <a:t>on </a:t>
            </a:r>
            <a:r>
              <a:rPr kumimoji="0" lang="en-US" sz="2000" b="0" i="0" u="none" strike="noStrike" kern="1200" cap="none" spc="-5" normalizeH="0" baseline="0" noProof="0" dirty="0">
                <a:ln>
                  <a:noFill/>
                </a:ln>
                <a:solidFill>
                  <a:prstClr val="black"/>
                </a:solidFill>
                <a:effectLst/>
                <a:uLnTx/>
                <a:uFillTx/>
                <a:latin typeface="Arial"/>
                <a:ea typeface="+mn-ea"/>
                <a:cs typeface="Arial"/>
              </a:rPr>
              <a:t>children’s </a:t>
            </a:r>
            <a:r>
              <a:rPr kumimoji="0" lang="en-US" sz="2000" b="0" i="0" u="none" strike="noStrike" kern="1200" cap="none" spc="0" normalizeH="0" baseline="0" noProof="0" dirty="0">
                <a:ln>
                  <a:noFill/>
                </a:ln>
                <a:solidFill>
                  <a:prstClr val="black"/>
                </a:solidFill>
                <a:effectLst/>
                <a:uLnTx/>
                <a:uFillTx/>
                <a:latin typeface="Arial"/>
                <a:ea typeface="+mn-ea"/>
                <a:cs typeface="Arial"/>
              </a:rPr>
              <a:t>academic strengths and</a:t>
            </a:r>
            <a:r>
              <a:rPr kumimoji="0" lang="en-US" sz="2000" b="0" i="0" u="none" strike="noStrike" kern="1200" cap="none" spc="-1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needs by using </a:t>
            </a:r>
            <a:r>
              <a:rPr kumimoji="0" lang="en-US" sz="2000" b="0" i="0" u="none" strike="noStrike" kern="1200" cap="none" spc="-5" normalizeH="0" baseline="0" noProof="0" dirty="0">
                <a:ln>
                  <a:noFill/>
                </a:ln>
                <a:solidFill>
                  <a:prstClr val="black"/>
                </a:solidFill>
                <a:effectLst/>
                <a:uLnTx/>
                <a:uFillTx/>
                <a:latin typeface="Arial"/>
                <a:ea typeface="+mn-ea"/>
                <a:cs typeface="Arial"/>
              </a:rPr>
              <a:t>authentic </a:t>
            </a:r>
            <a:r>
              <a:rPr kumimoji="0" lang="en-US" sz="2000" b="0" i="0" u="none" strike="noStrike" kern="1200" cap="none" spc="0" normalizeH="0" baseline="0" noProof="0" dirty="0">
                <a:ln>
                  <a:noFill/>
                </a:ln>
                <a:solidFill>
                  <a:prstClr val="black"/>
                </a:solidFill>
                <a:effectLst/>
                <a:uLnTx/>
                <a:uFillTx/>
                <a:latin typeface="Arial"/>
                <a:ea typeface="+mn-ea"/>
                <a:cs typeface="Arial"/>
              </a:rPr>
              <a:t>resource</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materials, providing technology/computer</a:t>
            </a:r>
            <a:r>
              <a:rPr kumimoji="0" lang="en-US" sz="2000" b="0" i="0" u="none" strike="noStrike" kern="1200" cap="none" spc="-6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education, employing </a:t>
            </a:r>
            <a:r>
              <a:rPr kumimoji="0" lang="en-US" sz="2000" b="0" i="0" u="none" strike="noStrike" kern="1200" cap="none" spc="-5" normalizeH="0" baseline="0" noProof="0" dirty="0">
                <a:ln>
                  <a:noFill/>
                </a:ln>
                <a:solidFill>
                  <a:prstClr val="black"/>
                </a:solidFill>
                <a:effectLst/>
                <a:uLnTx/>
                <a:uFillTx/>
                <a:latin typeface="Arial"/>
                <a:ea typeface="+mn-ea"/>
                <a:cs typeface="Arial"/>
              </a:rPr>
              <a:t>innovative </a:t>
            </a:r>
            <a:r>
              <a:rPr kumimoji="0" lang="en-US" sz="2000" b="0" i="0" u="none" strike="noStrike" kern="1200" cap="none" spc="0" normalizeH="0" baseline="0" noProof="0" dirty="0">
                <a:ln>
                  <a:noFill/>
                </a:ln>
                <a:solidFill>
                  <a:prstClr val="black"/>
                </a:solidFill>
                <a:effectLst/>
                <a:uLnTx/>
                <a:uFillTx/>
                <a:latin typeface="Arial"/>
                <a:ea typeface="+mn-ea"/>
                <a:cs typeface="Arial"/>
              </a:rPr>
              <a:t>instructional strategies such as service</a:t>
            </a:r>
            <a:r>
              <a:rPr kumimoji="0" lang="en-US" sz="2000" b="0" i="0" u="none" strike="noStrike" kern="1200" cap="none" spc="-16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learning,  small group and </a:t>
            </a:r>
            <a:r>
              <a:rPr kumimoji="0" lang="en-US" sz="2000" b="0" i="0" u="none" strike="noStrike" kern="1200" cap="none" spc="-5" normalizeH="0" baseline="0" noProof="0" dirty="0">
                <a:ln>
                  <a:noFill/>
                </a:ln>
                <a:solidFill>
                  <a:prstClr val="black"/>
                </a:solidFill>
                <a:effectLst/>
                <a:uLnTx/>
                <a:uFillTx/>
                <a:latin typeface="Arial"/>
                <a:ea typeface="+mn-ea"/>
                <a:cs typeface="Arial"/>
              </a:rPr>
              <a:t>intergenerational</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tutoring. </a:t>
            </a:r>
            <a:r>
              <a:rPr kumimoji="0" lang="en-US" sz="2000" b="0" i="0" u="none" strike="noStrike" kern="1200" cap="none" spc="0" normalizeH="0" baseline="0" noProof="0" dirty="0">
                <a:ln>
                  <a:noFill/>
                </a:ln>
                <a:solidFill>
                  <a:prstClr val="black"/>
                </a:solidFill>
                <a:effectLst/>
                <a:uLnTx/>
                <a:uFillTx/>
                <a:latin typeface="Arial"/>
                <a:ea typeface="+mn-ea"/>
                <a:cs typeface="Arial"/>
              </a:rPr>
              <a:t>Academic </a:t>
            </a:r>
            <a:r>
              <a:rPr kumimoji="0" lang="en-US" sz="2000" b="0" i="0" u="none" strike="noStrike" kern="1200" cap="none" spc="-10" normalizeH="0" baseline="0" noProof="0" dirty="0">
                <a:ln>
                  <a:noFill/>
                </a:ln>
                <a:solidFill>
                  <a:prstClr val="black"/>
                </a:solidFill>
                <a:effectLst/>
                <a:uLnTx/>
                <a:uFillTx/>
                <a:latin typeface="Arial"/>
                <a:ea typeface="+mn-ea"/>
                <a:cs typeface="Arial"/>
              </a:rPr>
              <a:t>efforts </a:t>
            </a:r>
            <a:r>
              <a:rPr kumimoji="0" lang="en-US" sz="2000" b="0" i="0" u="none" strike="noStrike" kern="1200" cap="none" spc="0" normalizeH="0" baseline="0" noProof="0" dirty="0">
                <a:ln>
                  <a:noFill/>
                </a:ln>
                <a:solidFill>
                  <a:prstClr val="black"/>
                </a:solidFill>
                <a:effectLst/>
                <a:uLnTx/>
                <a:uFillTx/>
                <a:latin typeface="Arial"/>
                <a:ea typeface="+mn-ea"/>
                <a:cs typeface="Arial"/>
              </a:rPr>
              <a:t>should be coordinated </a:t>
            </a:r>
            <a:r>
              <a:rPr kumimoji="0" lang="en-US" sz="2000" b="0" i="0" u="none" strike="noStrike" kern="1200" cap="none" spc="-5"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local curricula</a:t>
            </a:r>
            <a:r>
              <a:rPr kumimoji="0" lang="en-US" sz="2000" b="0" i="0" u="none" strike="noStrike" kern="1200" cap="none" spc="-1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  assessments.</a:t>
            </a:r>
          </a:p>
          <a:p>
            <a:endParaRPr lang="en-US" dirty="0"/>
          </a:p>
          <a:p>
            <a:r>
              <a:rPr lang="en-US" dirty="0"/>
              <a:t>Activities such as basketball or  soccer are okay but must be connect to academic  and/or social emotional standards.</a:t>
            </a:r>
          </a:p>
        </p:txBody>
      </p:sp>
      <p:sp>
        <p:nvSpPr>
          <p:cNvPr id="4" name="Slide Number Placeholder 3"/>
          <p:cNvSpPr>
            <a:spLocks noGrp="1"/>
          </p:cNvSpPr>
          <p:nvPr>
            <p:ph type="sldNum" sz="quarter" idx="5"/>
          </p:nvPr>
        </p:nvSpPr>
        <p:spPr/>
        <p:txBody>
          <a:bodyPr/>
          <a:lstStyle/>
          <a:p>
            <a:fld id="{C7B8537B-2BB0-4D97-B594-8D57038249D0}" type="slidenum">
              <a:rPr lang="en-US" smtClean="0"/>
              <a:t>9</a:t>
            </a:fld>
            <a:endParaRPr lang="en-US"/>
          </a:p>
        </p:txBody>
      </p:sp>
    </p:spTree>
    <p:extLst>
      <p:ext uri="{BB962C8B-B14F-4D97-AF65-F5344CB8AC3E}">
        <p14:creationId xmlns:p14="http://schemas.microsoft.com/office/powerpoint/2010/main" val="1020515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300413"/>
            <a:ext cx="7543800" cy="3100387"/>
          </a:xfrm>
        </p:spPr>
        <p:txBody>
          <a:bodyPr/>
          <a:lstStyle/>
          <a:p>
            <a:r>
              <a:rPr lang="en-US"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As per the U.S. Department of Education’s Non-Regulatory Guidance on Using Evidence to Strengthen Education Investments, “Applicants are encouraged to engage in timely and meaningful consultation with a broad range of stakeholders and to examine relevant data to understand the most pressing needs of students, schools, and/or educators and the potential root causes of those needs.”  To that end, once the needs have been identified, schools and stakeholders are urged to use the information to determine which educational interventions will best serve the needs of the proposed targeted 21st CCLC students and to provide rigorous and relevant evidence-based practices to determine their capacity to implement the intervention.</a:t>
            </a:r>
          </a:p>
          <a:p>
            <a:endParaRPr lang="en-US" sz="12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2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Applicants are encouraged to refer to the Non-Regulatory Guidance </a:t>
            </a:r>
            <a:r>
              <a:rPr lang="en-US"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parts l and II </a:t>
            </a:r>
            <a:r>
              <a:rPr lang="en-US" sz="12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regarding evidence for strengthening education investments and to review the considerations and resources for identifying evidence-based strategies. PDE will work with applicants selected for funding to ensure that the selected evidence-based interventions improve the capacity of the afterschool programs.</a:t>
            </a:r>
          </a:p>
          <a:p>
            <a:endParaRPr lang="en-US" sz="12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2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As per ESSA, section 4203 (2) (14) PDE has selected 21st CCLC performance indicators and measures that track student success and improvement over time and align with the school academic program and the needs of participating students and includes state assessment and other results including the federal Government Performance and Results Act (GPRA) measures for the 21st CCLC program.</a:t>
            </a:r>
            <a:endParaRPr lang="en-US" dirty="0"/>
          </a:p>
        </p:txBody>
      </p:sp>
      <p:sp>
        <p:nvSpPr>
          <p:cNvPr id="4" name="Slide Number Placeholder 3"/>
          <p:cNvSpPr>
            <a:spLocks noGrp="1"/>
          </p:cNvSpPr>
          <p:nvPr>
            <p:ph type="sldNum" sz="quarter" idx="5"/>
          </p:nvPr>
        </p:nvSpPr>
        <p:spPr/>
        <p:txBody>
          <a:bodyPr/>
          <a:lstStyle/>
          <a:p>
            <a:fld id="{C7B8537B-2BB0-4D97-B594-8D57038249D0}" type="slidenum">
              <a:rPr lang="en-US" smtClean="0"/>
              <a:t>10</a:t>
            </a:fld>
            <a:endParaRPr lang="en-US"/>
          </a:p>
        </p:txBody>
      </p:sp>
    </p:spTree>
    <p:extLst>
      <p:ext uri="{BB962C8B-B14F-4D97-AF65-F5344CB8AC3E}">
        <p14:creationId xmlns:p14="http://schemas.microsoft.com/office/powerpoint/2010/main" val="3666438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B8537B-2BB0-4D97-B594-8D57038249D0}" type="slidenum">
              <a:rPr lang="en-US" smtClean="0"/>
              <a:t>11</a:t>
            </a:fld>
            <a:endParaRPr lang="en-US"/>
          </a:p>
        </p:txBody>
      </p:sp>
    </p:spTree>
    <p:extLst>
      <p:ext uri="{BB962C8B-B14F-4D97-AF65-F5344CB8AC3E}">
        <p14:creationId xmlns:p14="http://schemas.microsoft.com/office/powerpoint/2010/main" val="19687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solidFill>
                  <a:srgbClr val="000000"/>
                </a:solidFill>
                <a:effectLst/>
                <a:latin typeface="Arial" panose="020B0604020202020204" pitchFamily="34" charset="0"/>
                <a:ea typeface="Times New Roman" panose="02020603050405020304" pitchFamily="18" charset="0"/>
              </a:rPr>
              <a:t>Note:</a:t>
            </a:r>
            <a:r>
              <a:rPr lang="en-US" sz="1800" dirty="0">
                <a:solidFill>
                  <a:srgbClr val="000000"/>
                </a:solidFill>
                <a:effectLst/>
                <a:latin typeface="Arial" panose="020B0604020202020204" pitchFamily="34" charset="0"/>
                <a:ea typeface="Times New Roman" panose="02020603050405020304" pitchFamily="18" charset="0"/>
              </a:rPr>
              <a:t> </a:t>
            </a:r>
            <a:r>
              <a:rPr lang="en-US" sz="1800" b="1" dirty="0">
                <a:solidFill>
                  <a:srgbClr val="000000"/>
                </a:solidFill>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An individual, agency, organization or other entity that only provides products or services described in the proposed program and is not involved in overall program planning and implementation is considered a vendor, not a partner. </a:t>
            </a:r>
            <a:r>
              <a:rPr lang="en-US" sz="1800" dirty="0">
                <a:effectLst/>
                <a:latin typeface="Arial" panose="020B0604020202020204" pitchFamily="34" charset="0"/>
                <a:ea typeface="Times New Roman" panose="02020603050405020304" pitchFamily="18" charset="0"/>
              </a:rPr>
              <a:t>Please note that </a:t>
            </a:r>
            <a:r>
              <a:rPr lang="en-US" sz="18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applicants are not permitted to divest more than 20 percent of the total grant award to any single entity, including but not limited to partners, collaborators, or sub-grantees.  At a minimum, applicants must maintain direct control of 51 percent of the total grant award or more during the entire grant cycle.  Additionally, applicants are not allowed to divest oversight of the program administration or implementation to another agency, this includes, but is not limited to, existing 21st CCLC programs and other agencies in a sub-grant process.  These funds may not be used as a pass-through to another agency to operate a 21st CCLC program.</a:t>
            </a:r>
            <a:endParaRPr lang="en-US" dirty="0"/>
          </a:p>
        </p:txBody>
      </p:sp>
      <p:sp>
        <p:nvSpPr>
          <p:cNvPr id="4" name="Slide Number Placeholder 3"/>
          <p:cNvSpPr>
            <a:spLocks noGrp="1"/>
          </p:cNvSpPr>
          <p:nvPr>
            <p:ph type="sldNum" sz="quarter" idx="5"/>
          </p:nvPr>
        </p:nvSpPr>
        <p:spPr/>
        <p:txBody>
          <a:bodyPr/>
          <a:lstStyle/>
          <a:p>
            <a:fld id="{C7B8537B-2BB0-4D97-B594-8D57038249D0}" type="slidenum">
              <a:rPr lang="en-US" smtClean="0"/>
              <a:t>12</a:t>
            </a:fld>
            <a:endParaRPr lang="en-US"/>
          </a:p>
        </p:txBody>
      </p:sp>
    </p:spTree>
    <p:extLst>
      <p:ext uri="{BB962C8B-B14F-4D97-AF65-F5344CB8AC3E}">
        <p14:creationId xmlns:p14="http://schemas.microsoft.com/office/powerpoint/2010/main" val="241696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It is critical to bring families into the 21st CCLC program for educational, social, parenting and life skills enrichment. Programs should maintain an open-door policy where parents and other family members feel welcome and are encouraged to drop in. The applicant’s budget must include a minimum of one percent spent on parental involvement and family engagement activities, including parental involvement, parent leadership, family literacy, and parent education programs such as ESL, GED, and computer training. Any activities which provide both student and parent involvement must be broken into two separate budget lines for students and parents to ensure that the spending limits for student academics and parental involvement activities are being met.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“Activities targeting adult family members must require ongoing and sustained participation by the adult family member in order to achieve the acquisition of knowledge or a skill that is meant to be imparted through participation in the service or activity. Examples of activities that conform to these requirements would include general educational development (GED) classes, classes on how to develop a resume, or a programming series on effective parenting strategies. Episodic, nonrecurring, or special events are likely not to conform to these requirements. For example, an open house night for the parents of children attending the center that involves a meal and social activities would not conform to these requirements.” (From Glossary of 21st CCLC terms.)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In addition to family engagement activities, centers must host quarterly open house meetings where parents can:</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feel welcomed and meet staff;</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tour the site and receive an overview of the programming provided;</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offer suggestions for improvement and inclusion;</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talk to other parents;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participate in activities that foster positive parent-child relationships;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sign up for culturally and academically enriching courses for themselves and their children who do not participate in the program; and</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nSpc>
                <a:spcPct val="115000"/>
              </a:lnSpc>
              <a:spcBef>
                <a:spcPts val="0"/>
              </a:spcBef>
              <a:spcAft>
                <a:spcPts val="0"/>
              </a:spcAft>
              <a:buFont typeface="+mj-lt"/>
              <a:buAutoNum type="alphaLcPeriod"/>
            </a:pPr>
            <a:r>
              <a:rPr lang="en-US" sz="1100" dirty="0">
                <a:effectLst/>
                <a:latin typeface="Arial" panose="020B0604020202020204" pitchFamily="34" charset="0"/>
                <a:ea typeface="Times New Roman" panose="02020603050405020304" pitchFamily="18" charset="0"/>
                <a:cs typeface="Arial" panose="020B0604020202020204" pitchFamily="34" charset="0"/>
              </a:rPr>
              <a:t>talk with 21st CCLC staff about their child’s program participation and performance.</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100" dirty="0">
                <a:effectLst/>
                <a:latin typeface="Arial" panose="020B0604020202020204" pitchFamily="34" charset="0"/>
                <a:ea typeface="Times New Roman" panose="02020603050405020304" pitchFamily="18" charset="0"/>
                <a:cs typeface="Times New Roman" panose="02020603050405020304" pitchFamily="18" charset="0"/>
              </a:rPr>
              <a:t>Adult family members of students participating in a </a:t>
            </a: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21st CCLC</a:t>
            </a:r>
            <a:r>
              <a:rPr lang="en-US"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100" dirty="0">
                <a:effectLst/>
                <a:latin typeface="Arial" panose="020B0604020202020204" pitchFamily="34" charset="0"/>
                <a:ea typeface="Times New Roman" panose="02020603050405020304" pitchFamily="18" charset="0"/>
                <a:cs typeface="Times New Roman" panose="02020603050405020304" pitchFamily="18" charset="0"/>
              </a:rPr>
              <a:t>may participate in educational services or activities appropriate for adults.  In particular, local programs should offer services to support parental involvement and family literacy.  Services may be provided to families of students who attend the program on an ongoing basis to advance the students’ academic achievement. </a:t>
            </a:r>
            <a:endParaRPr lang="en-US" dirty="0"/>
          </a:p>
        </p:txBody>
      </p:sp>
      <p:sp>
        <p:nvSpPr>
          <p:cNvPr id="4" name="Slide Number Placeholder 3"/>
          <p:cNvSpPr>
            <a:spLocks noGrp="1"/>
          </p:cNvSpPr>
          <p:nvPr>
            <p:ph type="sldNum" sz="quarter" idx="5"/>
          </p:nvPr>
        </p:nvSpPr>
        <p:spPr/>
        <p:txBody>
          <a:bodyPr/>
          <a:lstStyle/>
          <a:p>
            <a:fld id="{C7B8537B-2BB0-4D97-B594-8D57038249D0}" type="slidenum">
              <a:rPr lang="en-US" smtClean="0"/>
              <a:t>13</a:t>
            </a:fld>
            <a:endParaRPr lang="en-US"/>
          </a:p>
        </p:txBody>
      </p:sp>
    </p:spTree>
    <p:extLst>
      <p:ext uri="{BB962C8B-B14F-4D97-AF65-F5344CB8AC3E}">
        <p14:creationId xmlns:p14="http://schemas.microsoft.com/office/powerpoint/2010/main" val="1083437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ESSER funding</a:t>
            </a:r>
          </a:p>
        </p:txBody>
      </p:sp>
      <p:sp>
        <p:nvSpPr>
          <p:cNvPr id="4" name="Slide Number Placeholder 3"/>
          <p:cNvSpPr>
            <a:spLocks noGrp="1"/>
          </p:cNvSpPr>
          <p:nvPr>
            <p:ph type="sldNum" sz="quarter" idx="5"/>
          </p:nvPr>
        </p:nvSpPr>
        <p:spPr/>
        <p:txBody>
          <a:bodyPr/>
          <a:lstStyle/>
          <a:p>
            <a:fld id="{C7B8537B-2BB0-4D97-B594-8D57038249D0}" type="slidenum">
              <a:rPr lang="en-US" smtClean="0"/>
              <a:t>17</a:t>
            </a:fld>
            <a:endParaRPr lang="en-US"/>
          </a:p>
        </p:txBody>
      </p:sp>
    </p:spTree>
    <p:extLst>
      <p:ext uri="{BB962C8B-B14F-4D97-AF65-F5344CB8AC3E}">
        <p14:creationId xmlns:p14="http://schemas.microsoft.com/office/powerpoint/2010/main" val="1450643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51517" y="2352865"/>
            <a:ext cx="6840965" cy="1001395"/>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dt" sz="half" idx="6"/>
          </p:nvPr>
        </p:nvSpPr>
        <p:spPr>
          <a:xfrm>
            <a:off x="3520439" y="6463728"/>
            <a:ext cx="2103120" cy="276999"/>
          </a:xfrm>
          <a:prstGeom prst="rect">
            <a:avLst/>
          </a:prstGeom>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535940" y="6463728"/>
            <a:ext cx="688975" cy="156068"/>
          </a:xfrm>
        </p:spPr>
        <p:txBody>
          <a:bodyPr lIns="0" tIns="0" rIns="0" bIns="0"/>
          <a:lstStyle>
            <a:lvl1pPr>
              <a:defRPr sz="1200" b="0" i="0">
                <a:solidFill>
                  <a:srgbClr val="8A8A8A"/>
                </a:solidFill>
                <a:latin typeface="Calibri"/>
                <a:cs typeface="Calibri"/>
              </a:defRPr>
            </a:lvl1pPr>
          </a:lstStyle>
          <a:p>
            <a:pPr marL="12700">
              <a:lnSpc>
                <a:spcPts val="1240"/>
              </a:lnSpc>
            </a:pPr>
            <a:r>
              <a:rPr lang="en-US"/>
              <a:t>12/03/2021</a:t>
            </a:r>
            <a:endParaRPr dirty="0"/>
          </a:p>
        </p:txBody>
      </p:sp>
      <p:sp>
        <p:nvSpPr>
          <p:cNvPr id="6" name="Holder 6"/>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sz="half" idx="2"/>
          </p:nvPr>
        </p:nvSpPr>
        <p:spPr>
          <a:xfrm>
            <a:off x="535940" y="1522490"/>
            <a:ext cx="3400425" cy="4476750"/>
          </a:xfrm>
          <a:prstGeom prst="rect">
            <a:avLst/>
          </a:prstGeom>
        </p:spPr>
        <p:txBody>
          <a:bodyPr wrap="square" lIns="0" tIns="0" rIns="0" bIns="0">
            <a:spAutoFit/>
          </a:bodyPr>
          <a:lstStyle>
            <a:lvl1pPr>
              <a:defRPr sz="2400" b="0" i="0">
                <a:solidFill>
                  <a:schemeClr val="tx1"/>
                </a:solidFill>
                <a:latin typeface="Arial"/>
                <a:cs typeface="Arial"/>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535940" y="6463728"/>
            <a:ext cx="911860" cy="156068"/>
          </a:xfrm>
        </p:spPr>
        <p:txBody>
          <a:bodyPr lIns="0" tIns="0" rIns="0" bIns="0"/>
          <a:lstStyle>
            <a:lvl1pPr>
              <a:defRPr sz="1200" b="0" i="0">
                <a:solidFill>
                  <a:srgbClr val="8A8A8A"/>
                </a:solidFill>
                <a:latin typeface="Calibri"/>
                <a:cs typeface="Calibri"/>
              </a:defRPr>
            </a:lvl1pPr>
          </a:lstStyle>
          <a:p>
            <a:pPr marL="12700">
              <a:lnSpc>
                <a:spcPts val="1240"/>
              </a:lnSpc>
            </a:pPr>
            <a:r>
              <a:rPr lang="en-US" dirty="0"/>
              <a:t>12</a:t>
            </a:r>
            <a:r>
              <a:rPr lang="en-US" spc="5" dirty="0"/>
              <a:t>/03/</a:t>
            </a:r>
            <a:r>
              <a:rPr lang="en-US" dirty="0"/>
              <a:t>2021</a:t>
            </a:r>
            <a:endParaRPr dirty="0"/>
          </a:p>
        </p:txBody>
      </p:sp>
      <p:sp>
        <p:nvSpPr>
          <p:cNvPr id="7" name="Holder 7"/>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ftr" sz="quarter" idx="5"/>
          </p:nvPr>
        </p:nvSpPr>
        <p:spPr>
          <a:xfrm>
            <a:off x="535940" y="6463728"/>
            <a:ext cx="688975" cy="156068"/>
          </a:xfrm>
        </p:spPr>
        <p:txBody>
          <a:bodyPr lIns="0" tIns="0" rIns="0" bIns="0"/>
          <a:lstStyle>
            <a:lvl1pPr>
              <a:defRPr sz="1200" b="0" i="0">
                <a:solidFill>
                  <a:srgbClr val="8A8A8A"/>
                </a:solidFill>
                <a:latin typeface="Calibri"/>
                <a:cs typeface="Calibri"/>
              </a:defRPr>
            </a:lvl1pPr>
          </a:lstStyle>
          <a:p>
            <a:pPr marL="12700">
              <a:lnSpc>
                <a:spcPts val="1240"/>
              </a:lnSpc>
            </a:pPr>
            <a:r>
              <a:rPr lang="en-US"/>
              <a:t>12/03/2021</a:t>
            </a:r>
            <a:endParaRPr dirty="0"/>
          </a:p>
        </p:txBody>
      </p:sp>
      <p:sp>
        <p:nvSpPr>
          <p:cNvPr id="5" name="Holder 5"/>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535940" y="6463728"/>
            <a:ext cx="988060" cy="156068"/>
          </a:xfrm>
        </p:spPr>
        <p:txBody>
          <a:bodyPr lIns="0" tIns="0" rIns="0" bIns="0"/>
          <a:lstStyle>
            <a:lvl1pPr>
              <a:defRPr sz="1200" b="0" i="0">
                <a:solidFill>
                  <a:srgbClr val="8A8A8A"/>
                </a:solidFill>
                <a:latin typeface="Calibri"/>
                <a:cs typeface="Calibri"/>
              </a:defRPr>
            </a:lvl1pPr>
          </a:lstStyle>
          <a:p>
            <a:pPr marL="12700">
              <a:lnSpc>
                <a:spcPts val="1240"/>
              </a:lnSpc>
            </a:pPr>
            <a:r>
              <a:rPr lang="en-US" dirty="0"/>
              <a:t>12</a:t>
            </a:r>
            <a:r>
              <a:rPr lang="en-US" spc="5" dirty="0"/>
              <a:t>/</a:t>
            </a:r>
            <a:r>
              <a:rPr lang="en-US" dirty="0"/>
              <a:t>03</a:t>
            </a:r>
            <a:r>
              <a:rPr lang="en-US" spc="5" dirty="0"/>
              <a:t>/</a:t>
            </a:r>
            <a:r>
              <a:rPr lang="en-US" dirty="0"/>
              <a:t>2021</a:t>
            </a:r>
            <a:endParaRPr dirty="0"/>
          </a:p>
        </p:txBody>
      </p:sp>
      <p:sp>
        <p:nvSpPr>
          <p:cNvPr id="4" name="Holder 4"/>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alphaModFix amt="25000"/>
            <a:lum/>
          </a:blip>
          <a:srcRect/>
          <a:stretch>
            <a:fillRect l="74000" t="61000" r="5000" b="15000"/>
          </a:stretch>
        </a:blipFill>
        <a:effectLst/>
      </p:bgPr>
    </p:bg>
    <p:spTree>
      <p:nvGrpSpPr>
        <p:cNvPr id="1" name=""/>
        <p:cNvGrpSpPr/>
        <p:nvPr/>
      </p:nvGrpSpPr>
      <p:grpSpPr>
        <a:xfrm>
          <a:off x="0" y="0"/>
          <a:ext cx="0" cy="0"/>
          <a:chOff x="0" y="0"/>
          <a:chExt cx="0" cy="0"/>
        </a:xfrm>
      </p:grpSpPr>
      <p:sp>
        <p:nvSpPr>
          <p:cNvPr id="16" name="bk object 16"/>
          <p:cNvSpPr/>
          <p:nvPr/>
        </p:nvSpPr>
        <p:spPr>
          <a:xfrm>
            <a:off x="6361176" y="5867400"/>
            <a:ext cx="2305811" cy="548639"/>
          </a:xfrm>
          <a:prstGeom prst="rect">
            <a:avLst/>
          </a:prstGeom>
          <a:blipFill>
            <a:blip r:embed="rId8" cstate="print"/>
            <a:stretch>
              <a:fillRect/>
            </a:stretch>
          </a:blipFill>
        </p:spPr>
        <p:txBody>
          <a:bodyPr wrap="square" lIns="0" tIns="0" rIns="0" bIns="0" rtlCol="0"/>
          <a:lstStyle/>
          <a:p>
            <a:endParaRPr/>
          </a:p>
        </p:txBody>
      </p:sp>
      <p:sp>
        <p:nvSpPr>
          <p:cNvPr id="17" name="bk object 17"/>
          <p:cNvSpPr/>
          <p:nvPr/>
        </p:nvSpPr>
        <p:spPr>
          <a:xfrm>
            <a:off x="457200" y="609600"/>
            <a:ext cx="8229599" cy="725423"/>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709676" y="607568"/>
            <a:ext cx="7724647" cy="513715"/>
          </a:xfrm>
          <a:prstGeom prst="rect">
            <a:avLst/>
          </a:prstGeom>
        </p:spPr>
        <p:txBody>
          <a:bodyPr wrap="square" lIns="0" tIns="0" rIns="0" bIns="0">
            <a:spAutoFit/>
          </a:bodyPr>
          <a:lstStyle>
            <a:lvl1pPr>
              <a:defRPr sz="3200" b="0" i="0">
                <a:solidFill>
                  <a:schemeClr val="bg1"/>
                </a:solidFill>
                <a:latin typeface="Arial"/>
                <a:cs typeface="Arial"/>
              </a:defRPr>
            </a:lvl1pPr>
          </a:lstStyle>
          <a:p>
            <a:endParaRPr/>
          </a:p>
        </p:txBody>
      </p:sp>
      <p:sp>
        <p:nvSpPr>
          <p:cNvPr id="3" name="Holder 3"/>
          <p:cNvSpPr>
            <a:spLocks noGrp="1"/>
          </p:cNvSpPr>
          <p:nvPr>
            <p:ph type="body" idx="1"/>
          </p:nvPr>
        </p:nvSpPr>
        <p:spPr>
          <a:xfrm>
            <a:off x="551783" y="3132776"/>
            <a:ext cx="8040433" cy="2461895"/>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535940" y="6463728"/>
            <a:ext cx="988060" cy="156068"/>
          </a:xfrm>
          <a:prstGeom prst="rect">
            <a:avLst/>
          </a:prstGeom>
        </p:spPr>
        <p:txBody>
          <a:bodyPr wrap="square" lIns="0" tIns="0" rIns="0" bIns="0">
            <a:spAutoFit/>
          </a:bodyPr>
          <a:lstStyle>
            <a:lvl1pPr>
              <a:defRPr sz="1200" b="0" i="0">
                <a:solidFill>
                  <a:srgbClr val="8A8A8A"/>
                </a:solidFill>
                <a:latin typeface="Calibri"/>
                <a:cs typeface="Calibri"/>
              </a:defRPr>
            </a:lvl1pPr>
          </a:lstStyle>
          <a:p>
            <a:pPr marL="12700">
              <a:lnSpc>
                <a:spcPts val="1240"/>
              </a:lnSpc>
            </a:pPr>
            <a:r>
              <a:rPr lang="en-US" spc="5" dirty="0"/>
              <a:t>12/03/</a:t>
            </a:r>
            <a:r>
              <a:rPr lang="en-US" dirty="0"/>
              <a:t>2021</a:t>
            </a:r>
            <a:endParaRPr dirty="0"/>
          </a:p>
        </p:txBody>
      </p:sp>
      <p:sp>
        <p:nvSpPr>
          <p:cNvPr id="6" name="Holder 6"/>
          <p:cNvSpPr>
            <a:spLocks noGrp="1"/>
          </p:cNvSpPr>
          <p:nvPr>
            <p:ph type="sldNum" sz="quarter" idx="7"/>
          </p:nvPr>
        </p:nvSpPr>
        <p:spPr>
          <a:xfrm>
            <a:off x="8412988" y="6463728"/>
            <a:ext cx="206375" cy="177800"/>
          </a:xfrm>
          <a:prstGeom prst="rect">
            <a:avLst/>
          </a:prstGeom>
        </p:spPr>
        <p:txBody>
          <a:bodyPr wrap="square" lIns="0" tIns="0" rIns="0" bIns="0">
            <a:spAutoFit/>
          </a:bodyPr>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slide" Target="slide4.xml"/><Relationship Id="rId7" Type="http://schemas.openxmlformats.org/officeDocument/2006/relationships/slide" Target="slide2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8.xml"/><Relationship Id="rId4" Type="http://schemas.openxmlformats.org/officeDocument/2006/relationships/slide" Target="slide6.xml"/></Relationships>
</file>

<file path=ppt/slides/_rels/slide20.xml.rels><?xml version="1.0" encoding="UTF-8" standalone="yes"?>
<Relationships xmlns="http://schemas.openxmlformats.org/package/2006/relationships"><Relationship Id="rId3" Type="http://schemas.openxmlformats.org/officeDocument/2006/relationships/hyperlink" Target="https://uscontractorregistration.com/sam-registratio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sam.gov/content/home"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education.pa.gov/K-12/ESSA/Pages/default.aspx" TargetMode="External"/><Relationship Id="rId2" Type="http://schemas.openxmlformats.org/officeDocument/2006/relationships/hyperlink" Target="https://www.education.pa.gov/K-12/21st%20Century%20Community%20Learning%20Centers/Pages/default.asp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d.gov/policy/fund/guid/uniform-guidance/index.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education.pa.gov/Teachers%20-%20Administrators/Pages/PDE-Master-Standard-Terms-and-Conditions.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education.pa.gov/Documents/Teachers-Administrators/Federal%20Programs/Fiscal/Uniform%20Guidance%20Implementation%20Guide.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iu3.net/evaluations" TargetMode="External"/><Relationship Id="rId2" Type="http://schemas.openxmlformats.org/officeDocument/2006/relationships/hyperlink" Target="https://21apr.ed.gov/logi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cmedina@pa.gov" TargetMode="External"/><Relationship Id="rId2" Type="http://schemas.openxmlformats.org/officeDocument/2006/relationships/hyperlink" Target="mailto:nscot@pa.gov" TargetMode="External"/><Relationship Id="rId1" Type="http://schemas.openxmlformats.org/officeDocument/2006/relationships/slideLayout" Target="../slideLayouts/slideLayout2.xml"/><Relationship Id="rId4" Type="http://schemas.openxmlformats.org/officeDocument/2006/relationships/hyperlink" Target="http://www.education.p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151517" y="2352865"/>
            <a:ext cx="6840965" cy="998350"/>
          </a:xfrm>
          <a:prstGeom prst="rect">
            <a:avLst/>
          </a:prstGeom>
        </p:spPr>
        <p:txBody>
          <a:bodyPr vert="horz" wrap="square" lIns="0" tIns="13335" rIns="0" bIns="0" rtlCol="0">
            <a:spAutoFit/>
          </a:bodyPr>
          <a:lstStyle/>
          <a:p>
            <a:pPr marL="184150" marR="5080" indent="296545">
              <a:lnSpc>
                <a:spcPct val="100000"/>
              </a:lnSpc>
              <a:spcBef>
                <a:spcPts val="105"/>
              </a:spcBef>
            </a:pPr>
            <a:r>
              <a:rPr lang="en-US" dirty="0"/>
              <a:t>21</a:t>
            </a:r>
            <a:r>
              <a:rPr lang="en-US" sz="3150" baseline="25132" dirty="0"/>
              <a:t>st </a:t>
            </a:r>
            <a:r>
              <a:rPr lang="en-US" sz="3200" spc="-5" dirty="0"/>
              <a:t>Century Community </a:t>
            </a:r>
            <a:r>
              <a:rPr lang="en-US" sz="3200" spc="-10" dirty="0"/>
              <a:t>Learning  </a:t>
            </a:r>
            <a:r>
              <a:rPr lang="en-US" sz="3200" spc="-5" dirty="0"/>
              <a:t>Centers Pre-grant Release Webinars</a:t>
            </a:r>
            <a:endParaRPr lang="en-US" sz="3200" dirty="0"/>
          </a:p>
        </p:txBody>
      </p:sp>
      <p:sp>
        <p:nvSpPr>
          <p:cNvPr id="3" name="object 3"/>
          <p:cNvSpPr txBox="1"/>
          <p:nvPr/>
        </p:nvSpPr>
        <p:spPr>
          <a:xfrm>
            <a:off x="0" y="3516137"/>
            <a:ext cx="8983083" cy="1397819"/>
          </a:xfrm>
          <a:prstGeom prst="rect">
            <a:avLst/>
          </a:prstGeom>
        </p:spPr>
        <p:txBody>
          <a:bodyPr vert="horz" wrap="square" lIns="0" tIns="12700" rIns="0" bIns="0" rtlCol="0">
            <a:spAutoFit/>
          </a:bodyPr>
          <a:lstStyle/>
          <a:p>
            <a:pPr algn="ctr">
              <a:spcBef>
                <a:spcPts val="0"/>
              </a:spcBef>
            </a:pPr>
            <a:r>
              <a:rPr lang="en-US" sz="2000" u="sng" dirty="0">
                <a:latin typeface="Arial" panose="020B0604020202020204" pitchFamily="34" charset="0"/>
                <a:cs typeface="Arial" panose="020B0604020202020204" pitchFamily="34" charset="0"/>
              </a:rPr>
              <a:t>School Districts &amp; Local Educational Agency (LEA)</a:t>
            </a:r>
          </a:p>
          <a:p>
            <a:pPr algn="ctr">
              <a:spcBef>
                <a:spcPts val="0"/>
              </a:spcBef>
              <a:spcAft>
                <a:spcPts val="1200"/>
              </a:spcAft>
            </a:pPr>
            <a:r>
              <a:rPr lang="en-US" sz="2000" i="1" dirty="0">
                <a:latin typeface="Arial" panose="020B0604020202020204" pitchFamily="34" charset="0"/>
                <a:cs typeface="Arial" panose="020B0604020202020204" pitchFamily="34" charset="0"/>
              </a:rPr>
              <a:t>Insert -</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day and date</a:t>
            </a:r>
            <a:r>
              <a:rPr lang="en-US" sz="2000" dirty="0">
                <a:latin typeface="Arial" panose="020B0604020202020204" pitchFamily="34" charset="0"/>
                <a:cs typeface="Arial" panose="020B0604020202020204" pitchFamily="34" charset="0"/>
              </a:rPr>
              <a:t>”</a:t>
            </a:r>
          </a:p>
          <a:p>
            <a:pPr algn="ctr">
              <a:spcBef>
                <a:spcPts val="0"/>
              </a:spcBef>
            </a:pPr>
            <a:r>
              <a:rPr lang="en-US" sz="2000" u="sng" dirty="0">
                <a:latin typeface="Arial" panose="020B0604020202020204" pitchFamily="34" charset="0"/>
                <a:cs typeface="Arial" panose="020B0604020202020204" pitchFamily="34" charset="0"/>
              </a:rPr>
              <a:t>Community &amp; Faith Based Organizations</a:t>
            </a:r>
          </a:p>
          <a:p>
            <a:pPr algn="ctr">
              <a:spcBef>
                <a:spcPts val="0"/>
              </a:spcBef>
              <a:spcAft>
                <a:spcPts val="1200"/>
              </a:spcAft>
            </a:pPr>
            <a:r>
              <a:rPr lang="en-US" sz="2000" i="1" dirty="0">
                <a:latin typeface="Arial" panose="020B0604020202020204" pitchFamily="34" charset="0"/>
                <a:cs typeface="Arial" panose="020B0604020202020204" pitchFamily="34" charset="0"/>
              </a:rPr>
              <a:t>Insert -</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day and date</a:t>
            </a:r>
            <a:r>
              <a:rPr lang="en-US" sz="2000" dirty="0">
                <a:latin typeface="Arial" panose="020B0604020202020204" pitchFamily="34" charset="0"/>
                <a:cs typeface="Arial" panose="020B0604020202020204" pitchFamily="34" charset="0"/>
              </a:rPr>
              <a:t>”</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lang="en-US" smtClean="0"/>
              <a:t>1</a:t>
            </a:fld>
            <a:endParaRPr lang="en-US" dirty="0"/>
          </a:p>
        </p:txBody>
      </p:sp>
      <p:sp>
        <p:nvSpPr>
          <p:cNvPr id="4" name="object 4">
            <a:extLst>
              <a:ext uri="{C183D7F6-B498-43B3-948B-1728B52AA6E4}">
                <adec:decorative xmlns:adec="http://schemas.microsoft.com/office/drawing/2017/decorative" val="1"/>
              </a:ext>
            </a:extLst>
          </p:cNvPr>
          <p:cNvSpPr txBox="1">
            <a:spLocks noGrp="1"/>
          </p:cNvSpPr>
          <p:nvPr>
            <p:ph type="ftr" sz="quarter" idx="4294967295"/>
          </p:nvPr>
        </p:nvSpPr>
        <p:spPr>
          <a:xfrm>
            <a:off x="512372" y="6308153"/>
            <a:ext cx="835025" cy="155575"/>
          </a:xfrm>
          <a:prstGeom prst="rect">
            <a:avLst/>
          </a:prstGeom>
        </p:spPr>
        <p:txBody>
          <a:bodyPr vert="horz" wrap="square" lIns="0" tIns="0" rIns="0" bIns="0" rtlCol="0">
            <a:spAutoFit/>
          </a:bodyPr>
          <a:lstStyle/>
          <a:p>
            <a:pPr marL="12700">
              <a:lnSpc>
                <a:spcPts val="1240"/>
              </a:lnSpc>
            </a:pPr>
            <a:r>
              <a:rPr lang="en-US" spc="5" dirty="0"/>
              <a:t>12/03/</a:t>
            </a:r>
            <a:r>
              <a:rPr lang="en-US" dirty="0"/>
              <a:t>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3" name="object 3"/>
          <p:cNvSpPr txBox="1"/>
          <p:nvPr/>
        </p:nvSpPr>
        <p:spPr>
          <a:xfrm>
            <a:off x="535940" y="1524000"/>
            <a:ext cx="7934325" cy="4275529"/>
          </a:xfrm>
          <a:prstGeom prst="rect">
            <a:avLst/>
          </a:prstGeom>
        </p:spPr>
        <p:txBody>
          <a:bodyPr vert="horz" wrap="square" lIns="0" tIns="12700" rIns="0" bIns="0" rtlCol="0">
            <a:spAutoFit/>
          </a:bodyPr>
          <a:lstStyle/>
          <a:p>
            <a:pPr marL="31750">
              <a:lnSpc>
                <a:spcPct val="100000"/>
              </a:lnSpc>
              <a:spcBef>
                <a:spcPts val="100"/>
              </a:spcBef>
            </a:pPr>
            <a:r>
              <a:rPr sz="2400" spc="-5" dirty="0">
                <a:latin typeface="Arial"/>
                <a:cs typeface="Arial"/>
              </a:rPr>
              <a:t>Evidence</a:t>
            </a:r>
            <a:r>
              <a:rPr lang="en-US" sz="2400" spc="-5" dirty="0">
                <a:latin typeface="Arial"/>
                <a:cs typeface="Arial"/>
              </a:rPr>
              <a:t>-</a:t>
            </a:r>
            <a:r>
              <a:rPr sz="2400" spc="-5" dirty="0">
                <a:latin typeface="Arial"/>
                <a:cs typeface="Arial"/>
              </a:rPr>
              <a:t>Based</a:t>
            </a:r>
            <a:r>
              <a:rPr sz="2400" spc="35" dirty="0">
                <a:latin typeface="Arial"/>
                <a:cs typeface="Arial"/>
              </a:rPr>
              <a:t> </a:t>
            </a:r>
            <a:r>
              <a:rPr sz="2400" spc="-5" dirty="0">
                <a:latin typeface="Arial"/>
                <a:cs typeface="Arial"/>
              </a:rPr>
              <a:t>Programs</a:t>
            </a:r>
            <a:endParaRPr sz="2400" dirty="0">
              <a:latin typeface="Arial"/>
              <a:cs typeface="Arial"/>
            </a:endParaRPr>
          </a:p>
          <a:p>
            <a:pPr>
              <a:lnSpc>
                <a:spcPct val="100000"/>
              </a:lnSpc>
            </a:pPr>
            <a:endParaRPr sz="2400" dirty="0">
              <a:latin typeface="Times New Roman"/>
              <a:cs typeface="Times New Roman"/>
            </a:endParaRPr>
          </a:p>
          <a:p>
            <a:pPr marL="354965" marR="5080" indent="-342265">
              <a:lnSpc>
                <a:spcPct val="100000"/>
              </a:lnSpc>
              <a:spcBef>
                <a:spcPts val="5"/>
              </a:spcBef>
              <a:buChar char="•"/>
              <a:tabLst>
                <a:tab pos="354965" algn="l"/>
                <a:tab pos="355600" algn="l"/>
              </a:tabLst>
            </a:pPr>
            <a:r>
              <a:rPr sz="2000" dirty="0">
                <a:latin typeface="Arial"/>
                <a:cs typeface="Arial"/>
              </a:rPr>
              <a:t>Engage </a:t>
            </a:r>
            <a:r>
              <a:rPr sz="2000" spc="-5" dirty="0">
                <a:latin typeface="Arial"/>
                <a:cs typeface="Arial"/>
              </a:rPr>
              <a:t>in timely </a:t>
            </a:r>
            <a:r>
              <a:rPr sz="2000" dirty="0">
                <a:latin typeface="Arial"/>
                <a:cs typeface="Arial"/>
              </a:rPr>
              <a:t>and meaningful consultation </a:t>
            </a:r>
            <a:r>
              <a:rPr sz="2000" spc="-5" dirty="0">
                <a:latin typeface="Arial"/>
                <a:cs typeface="Arial"/>
              </a:rPr>
              <a:t>with </a:t>
            </a:r>
            <a:r>
              <a:rPr sz="2000" dirty="0">
                <a:latin typeface="Arial"/>
                <a:cs typeface="Arial"/>
              </a:rPr>
              <a:t>a broad range</a:t>
            </a:r>
            <a:r>
              <a:rPr sz="2000" spc="-185" dirty="0">
                <a:latin typeface="Arial"/>
                <a:cs typeface="Arial"/>
              </a:rPr>
              <a:t> </a:t>
            </a:r>
            <a:r>
              <a:rPr sz="2000" dirty="0">
                <a:latin typeface="Arial"/>
                <a:cs typeface="Arial"/>
              </a:rPr>
              <a:t>of  stakeholders</a:t>
            </a:r>
          </a:p>
          <a:p>
            <a:pPr marL="354965" indent="-342265">
              <a:lnSpc>
                <a:spcPct val="100000"/>
              </a:lnSpc>
              <a:spcBef>
                <a:spcPts val="1200"/>
              </a:spcBef>
              <a:buChar char="•"/>
              <a:tabLst>
                <a:tab pos="354965" algn="l"/>
                <a:tab pos="355600" algn="l"/>
              </a:tabLst>
            </a:pPr>
            <a:r>
              <a:rPr sz="2000" spc="-5" dirty="0">
                <a:latin typeface="Arial"/>
                <a:cs typeface="Arial"/>
              </a:rPr>
              <a:t>Examine relevant</a:t>
            </a:r>
            <a:r>
              <a:rPr sz="2000" spc="-40" dirty="0">
                <a:latin typeface="Arial"/>
                <a:cs typeface="Arial"/>
              </a:rPr>
              <a:t> </a:t>
            </a:r>
            <a:r>
              <a:rPr sz="2000" spc="-5" dirty="0">
                <a:latin typeface="Arial"/>
                <a:cs typeface="Arial"/>
              </a:rPr>
              <a:t>data</a:t>
            </a:r>
            <a:endParaRPr sz="2000" dirty="0">
              <a:latin typeface="Arial"/>
              <a:cs typeface="Arial"/>
            </a:endParaRPr>
          </a:p>
          <a:p>
            <a:pPr marL="354965" marR="391795" indent="-342265">
              <a:lnSpc>
                <a:spcPct val="100000"/>
              </a:lnSpc>
              <a:spcBef>
                <a:spcPts val="1195"/>
              </a:spcBef>
              <a:buChar char="•"/>
              <a:tabLst>
                <a:tab pos="354965" algn="l"/>
                <a:tab pos="355600" algn="l"/>
              </a:tabLst>
            </a:pPr>
            <a:r>
              <a:rPr sz="2000" dirty="0">
                <a:latin typeface="Arial"/>
                <a:cs typeface="Arial"/>
              </a:rPr>
              <a:t>Determine </a:t>
            </a:r>
            <a:r>
              <a:rPr sz="2000" spc="-5" dirty="0">
                <a:latin typeface="Arial"/>
                <a:cs typeface="Arial"/>
              </a:rPr>
              <a:t>the </a:t>
            </a:r>
            <a:r>
              <a:rPr sz="2000" dirty="0">
                <a:latin typeface="Arial"/>
                <a:cs typeface="Arial"/>
              </a:rPr>
              <a:t>most pressing needs of students, schools,</a:t>
            </a:r>
            <a:r>
              <a:rPr sz="2000" spc="-265" dirty="0">
                <a:latin typeface="Arial"/>
                <a:cs typeface="Arial"/>
              </a:rPr>
              <a:t> </a:t>
            </a:r>
            <a:r>
              <a:rPr sz="2000" dirty="0">
                <a:latin typeface="Arial"/>
                <a:cs typeface="Arial"/>
              </a:rPr>
              <a:t>and/or  educators and the </a:t>
            </a:r>
            <a:r>
              <a:rPr sz="2000" spc="-5" dirty="0">
                <a:latin typeface="Arial"/>
                <a:cs typeface="Arial"/>
              </a:rPr>
              <a:t>potential </a:t>
            </a:r>
            <a:r>
              <a:rPr sz="2000" dirty="0">
                <a:latin typeface="Arial"/>
                <a:cs typeface="Arial"/>
              </a:rPr>
              <a:t>root causes of those</a:t>
            </a:r>
            <a:r>
              <a:rPr sz="2000" spc="-204" dirty="0">
                <a:latin typeface="Arial"/>
                <a:cs typeface="Arial"/>
              </a:rPr>
              <a:t> </a:t>
            </a:r>
            <a:r>
              <a:rPr sz="2000" dirty="0">
                <a:latin typeface="Arial"/>
                <a:cs typeface="Arial"/>
              </a:rPr>
              <a:t>needs</a:t>
            </a:r>
          </a:p>
          <a:p>
            <a:pPr marL="354965" marR="162560" indent="-342265">
              <a:lnSpc>
                <a:spcPct val="100000"/>
              </a:lnSpc>
              <a:spcBef>
                <a:spcPts val="1200"/>
              </a:spcBef>
              <a:buChar char="•"/>
              <a:tabLst>
                <a:tab pos="354965" algn="l"/>
                <a:tab pos="355600" algn="l"/>
              </a:tabLst>
            </a:pPr>
            <a:r>
              <a:rPr sz="2000" dirty="0">
                <a:latin typeface="Arial"/>
                <a:cs typeface="Arial"/>
              </a:rPr>
              <a:t>Select </a:t>
            </a:r>
            <a:r>
              <a:rPr sz="2000" spc="-5" dirty="0">
                <a:latin typeface="Arial"/>
                <a:cs typeface="Arial"/>
              </a:rPr>
              <a:t>afterschool interventions </a:t>
            </a:r>
            <a:r>
              <a:rPr sz="2000" dirty="0">
                <a:latin typeface="Arial"/>
                <a:cs typeface="Arial"/>
              </a:rPr>
              <a:t>supported by higher </a:t>
            </a:r>
            <a:r>
              <a:rPr sz="2000" spc="-5" dirty="0">
                <a:latin typeface="Arial"/>
                <a:cs typeface="Arial"/>
              </a:rPr>
              <a:t>levels </a:t>
            </a:r>
            <a:r>
              <a:rPr sz="2000" dirty="0">
                <a:latin typeface="Arial"/>
                <a:cs typeface="Arial"/>
              </a:rPr>
              <a:t>of  evidence as these </a:t>
            </a:r>
            <a:r>
              <a:rPr sz="2000" spc="-5" dirty="0">
                <a:latin typeface="Arial"/>
                <a:cs typeface="Arial"/>
              </a:rPr>
              <a:t>methods </a:t>
            </a:r>
            <a:r>
              <a:rPr sz="2000" dirty="0">
                <a:latin typeface="Arial"/>
                <a:cs typeface="Arial"/>
              </a:rPr>
              <a:t>are more </a:t>
            </a:r>
            <a:r>
              <a:rPr sz="2000" spc="-5" dirty="0">
                <a:latin typeface="Arial"/>
                <a:cs typeface="Arial"/>
              </a:rPr>
              <a:t>likely to </a:t>
            </a:r>
            <a:r>
              <a:rPr sz="2000" dirty="0">
                <a:latin typeface="Arial"/>
                <a:cs typeface="Arial"/>
              </a:rPr>
              <a:t>produce the</a:t>
            </a:r>
            <a:r>
              <a:rPr sz="2000" spc="-185" dirty="0">
                <a:latin typeface="Arial"/>
                <a:cs typeface="Arial"/>
              </a:rPr>
              <a:t> </a:t>
            </a:r>
            <a:r>
              <a:rPr sz="2000" dirty="0">
                <a:latin typeface="Arial"/>
                <a:cs typeface="Arial"/>
              </a:rPr>
              <a:t>desired  student</a:t>
            </a:r>
            <a:r>
              <a:rPr sz="2000" spc="-40" dirty="0">
                <a:latin typeface="Arial"/>
                <a:cs typeface="Arial"/>
              </a:rPr>
              <a:t> </a:t>
            </a:r>
            <a:r>
              <a:rPr sz="2000" dirty="0">
                <a:latin typeface="Arial"/>
                <a:cs typeface="Arial"/>
              </a:rPr>
              <a:t>outcomes</a:t>
            </a:r>
            <a:endParaRPr lang="en-US" sz="2000" dirty="0">
              <a:latin typeface="Arial"/>
              <a:cs typeface="Arial"/>
            </a:endParaRPr>
          </a:p>
          <a:p>
            <a:pPr marL="354965" marR="162560" indent="-342265">
              <a:lnSpc>
                <a:spcPct val="100000"/>
              </a:lnSpc>
              <a:spcBef>
                <a:spcPts val="1200"/>
              </a:spcBef>
              <a:buChar char="•"/>
              <a:tabLst>
                <a:tab pos="354965" algn="l"/>
                <a:tab pos="355600" algn="l"/>
              </a:tabLst>
            </a:pPr>
            <a:r>
              <a:rPr lang="en-US" sz="2000" dirty="0">
                <a:latin typeface="Arial"/>
                <a:cs typeface="Arial"/>
              </a:rPr>
              <a:t>Activities must enhance and connect to school day academics</a:t>
            </a:r>
            <a:endParaRPr sz="2000" dirty="0">
              <a:latin typeface="Arial"/>
              <a:cs typeface="Arial"/>
            </a:endParaRP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10</a:t>
            </a:fld>
            <a:endParaRPr dirty="0"/>
          </a:p>
        </p:txBody>
      </p:sp>
      <p:sp>
        <p:nvSpPr>
          <p:cNvPr id="6" name="Footer Placeholder 5">
            <a:extLst>
              <a:ext uri="{FF2B5EF4-FFF2-40B4-BE49-F238E27FC236}">
                <a16:creationId xmlns:a16="http://schemas.microsoft.com/office/drawing/2014/main" id="{59F0B24B-0AEE-4ABB-9FCC-08DD285A0924}"/>
              </a:ext>
              <a:ext uri="{C183D7F6-B498-43B3-948B-1728B52AA6E4}">
                <adec:decorative xmlns:adec="http://schemas.microsoft.com/office/drawing/2017/decorative" val="1"/>
              </a:ext>
            </a:extLst>
          </p:cNvPr>
          <p:cNvSpPr>
            <a:spLocks noGrp="1"/>
          </p:cNvSpPr>
          <p:nvPr>
            <p:ph type="ftr" sz="quarter" idx="5"/>
          </p:nvPr>
        </p:nvSpPr>
        <p:spPr>
          <a:xfrm>
            <a:off x="535940" y="6463728"/>
            <a:ext cx="835660" cy="177800"/>
          </a:xfrm>
        </p:spPr>
        <p:txBody>
          <a:bodyPr/>
          <a:lstStyle/>
          <a:p>
            <a:pPr marL="12700">
              <a:lnSpc>
                <a:spcPts val="1240"/>
              </a:lnSpc>
            </a:pPr>
            <a:r>
              <a:rPr lang="en-US" dirty="0"/>
              <a:t>12/03/2021</a:t>
            </a:r>
          </a:p>
        </p:txBody>
      </p:sp>
    </p:spTree>
    <p:extLst>
      <p:ext uri="{BB962C8B-B14F-4D97-AF65-F5344CB8AC3E}">
        <p14:creationId xmlns:p14="http://schemas.microsoft.com/office/powerpoint/2010/main" val="902647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68515" y="1335518"/>
            <a:ext cx="7995920" cy="764312"/>
          </a:xfrm>
          <a:prstGeom prst="rect">
            <a:avLst/>
          </a:prstGeom>
        </p:spPr>
        <p:txBody>
          <a:bodyPr vert="horz" wrap="square" lIns="0" tIns="12700" rIns="0" bIns="0" rtlCol="0">
            <a:spAutoFit/>
          </a:bodyPr>
          <a:lstStyle/>
          <a:p>
            <a:pPr marL="12700">
              <a:lnSpc>
                <a:spcPct val="100000"/>
              </a:lnSpc>
              <a:spcBef>
                <a:spcPts val="100"/>
              </a:spcBef>
            </a:pPr>
            <a:r>
              <a:rPr lang="en-US" sz="2400" spc="-5" dirty="0">
                <a:latin typeface="Arial"/>
                <a:cs typeface="Arial"/>
              </a:rPr>
              <a:t>Pennsylvania Funding Priorities  </a:t>
            </a:r>
          </a:p>
          <a:p>
            <a:pPr marL="12700">
              <a:lnSpc>
                <a:spcPct val="100000"/>
              </a:lnSpc>
              <a:spcBef>
                <a:spcPts val="100"/>
              </a:spcBef>
            </a:pPr>
            <a:r>
              <a:rPr kumimoji="0" lang="en-US" sz="2400" b="0" i="0" u="none" strike="noStrike" kern="0" cap="none" spc="-5" normalizeH="0" baseline="0" noProof="0" dirty="0">
                <a:ln>
                  <a:noFill/>
                </a:ln>
                <a:solidFill>
                  <a:prstClr val="black"/>
                </a:solidFill>
                <a:effectLst/>
                <a:uLnTx/>
                <a:uFillTx/>
                <a:latin typeface="Arial"/>
                <a:ea typeface="Times New Roman" panose="02020603050405020304" pitchFamily="18" charset="0"/>
                <a:cs typeface="Arial"/>
              </a:rPr>
              <a:t>(</a:t>
            </a:r>
            <a:r>
              <a:rPr kumimoji="0" lang="en-US" sz="1800" b="0"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PDE has established five competitive priorities for this funding cycle)</a:t>
            </a:r>
          </a:p>
        </p:txBody>
      </p:sp>
      <p:sp>
        <p:nvSpPr>
          <p:cNvPr id="4" name="Content Placeholder 3">
            <a:extLst>
              <a:ext uri="{FF2B5EF4-FFF2-40B4-BE49-F238E27FC236}">
                <a16:creationId xmlns:a16="http://schemas.microsoft.com/office/drawing/2014/main" id="{C6E5E8F2-43BC-4947-B52F-7CA73962B697}"/>
              </a:ext>
            </a:extLst>
          </p:cNvPr>
          <p:cNvSpPr>
            <a:spLocks noGrp="1"/>
          </p:cNvSpPr>
          <p:nvPr>
            <p:ph sz="half" idx="2"/>
          </p:nvPr>
        </p:nvSpPr>
        <p:spPr>
          <a:xfrm>
            <a:off x="563649" y="2483693"/>
            <a:ext cx="3308449" cy="2246769"/>
          </a:xfrm>
        </p:spPr>
        <p:txBody>
          <a:bodyPr/>
          <a:lstStyle/>
          <a:p>
            <a:r>
              <a:rPr lang="en-US" sz="1800" b="1" u="sng" dirty="0">
                <a:effectLst/>
                <a:latin typeface="Arial" panose="020B0604020202020204" pitchFamily="34" charset="0"/>
                <a:ea typeface="Times New Roman" panose="02020603050405020304" pitchFamily="18" charset="0"/>
                <a:cs typeface="Times New Roman" panose="02020603050405020304" pitchFamily="18" charset="0"/>
              </a:rPr>
              <a:t>Entity Status Priorities: </a:t>
            </a:r>
          </a:p>
          <a:p>
            <a:pPr marL="342900" indent="-342900">
              <a:buFont typeface="+mj-lt"/>
              <a:buAutoNum type="arabicPeriod"/>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Community Poverty Levels </a:t>
            </a:r>
          </a:p>
          <a:p>
            <a:pPr marL="341313" indent="-341313"/>
            <a:r>
              <a:rPr lang="en-US" sz="1600" dirty="0">
                <a:effectLst/>
                <a:latin typeface="Arial" panose="020B0604020202020204" pitchFamily="34" charset="0"/>
                <a:ea typeface="Times New Roman" panose="02020603050405020304" pitchFamily="18" charset="0"/>
                <a:cs typeface="Times New Roman" panose="02020603050405020304" pitchFamily="18" charset="0"/>
              </a:rPr>
              <a:t>	(10 points):</a:t>
            </a:r>
          </a:p>
          <a:p>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startAt="2"/>
            </a:pPr>
            <a:r>
              <a:rPr lang="en-US" sz="1600" dirty="0"/>
              <a:t>First time grant applicants </a:t>
            </a:r>
          </a:p>
          <a:p>
            <a:pPr marL="341313" indent="-341313"/>
            <a:r>
              <a:rPr lang="en-US" sz="1600" dirty="0"/>
              <a:t>	(10 points)</a:t>
            </a:r>
          </a:p>
          <a:p>
            <a:pPr marL="342900" indent="-342900">
              <a:buFont typeface="+mj-lt"/>
              <a:buAutoNum type="arabicPeriod"/>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600" dirty="0"/>
          </a:p>
        </p:txBody>
      </p:sp>
      <p:sp>
        <p:nvSpPr>
          <p:cNvPr id="6" name="Content Placeholder 5">
            <a:extLst>
              <a:ext uri="{FF2B5EF4-FFF2-40B4-BE49-F238E27FC236}">
                <a16:creationId xmlns:a16="http://schemas.microsoft.com/office/drawing/2014/main" id="{7A734A1A-2F9B-4B41-AA8C-650BE45C44C4}"/>
              </a:ext>
            </a:extLst>
          </p:cNvPr>
          <p:cNvSpPr>
            <a:spLocks noGrp="1"/>
          </p:cNvSpPr>
          <p:nvPr>
            <p:ph sz="half" idx="3"/>
          </p:nvPr>
        </p:nvSpPr>
        <p:spPr>
          <a:xfrm>
            <a:off x="4343400" y="2483693"/>
            <a:ext cx="4419600" cy="2246769"/>
          </a:xfrm>
        </p:spPr>
        <p:txBody>
          <a:bodyPr/>
          <a:lstStyle/>
          <a:p>
            <a:r>
              <a:rPr lang="en-US" sz="1800" b="1" u="sng" dirty="0">
                <a:effectLst/>
                <a:latin typeface="Arial" panose="020B0604020202020204" pitchFamily="34" charset="0"/>
                <a:ea typeface="Times New Roman" panose="02020603050405020304" pitchFamily="18" charset="0"/>
                <a:cs typeface="Times New Roman" panose="02020603050405020304" pitchFamily="18" charset="0"/>
              </a:rPr>
              <a:t>Program Status Priorities</a:t>
            </a:r>
          </a:p>
          <a:p>
            <a:pPr marL="342900" indent="-342900">
              <a:buFont typeface="+mj-lt"/>
              <a:buAutoNum type="arabicPeriod" startAt="3"/>
            </a:pPr>
            <a:r>
              <a:rPr lang="en-US" sz="1600" dirty="0"/>
              <a:t>EL – English Language Learners </a:t>
            </a:r>
          </a:p>
          <a:p>
            <a:pPr marL="341313" indent="-341313"/>
            <a:r>
              <a:rPr lang="en-US" sz="1600" dirty="0"/>
              <a:t>	(15 points)</a:t>
            </a:r>
          </a:p>
          <a:p>
            <a:endParaRPr lang="en-US" sz="1600" dirty="0"/>
          </a:p>
          <a:p>
            <a:pPr marL="342900" indent="-342900">
              <a:buFont typeface="+mj-lt"/>
              <a:buAutoNum type="arabicPeriod" startAt="4"/>
            </a:pPr>
            <a:r>
              <a:rPr lang="en-US" sz="1600" dirty="0"/>
              <a:t>Workforce Career Readiness</a:t>
            </a:r>
          </a:p>
          <a:p>
            <a:pPr marL="341313" indent="-341313"/>
            <a:r>
              <a:rPr lang="en-US" sz="1600" dirty="0"/>
              <a:t>	(10 points)</a:t>
            </a:r>
          </a:p>
          <a:p>
            <a:pPr marL="341313" indent="-341313"/>
            <a:endParaRPr lang="en-US" sz="1600" dirty="0"/>
          </a:p>
          <a:p>
            <a:pPr marL="342900" indent="-342900">
              <a:buFont typeface="+mj-lt"/>
              <a:buAutoNum type="arabicPeriod" startAt="5"/>
            </a:pPr>
            <a:r>
              <a:rPr lang="en-US" sz="1600" dirty="0"/>
              <a:t>Environmental Literacy (STEM/STEAM</a:t>
            </a:r>
          </a:p>
          <a:p>
            <a:pPr marL="341313" indent="-341313"/>
            <a:r>
              <a:rPr lang="en-US" sz="1600" dirty="0"/>
              <a:t>	(10 points)</a:t>
            </a:r>
          </a:p>
        </p:txBody>
      </p:sp>
      <p:sp>
        <p:nvSpPr>
          <p:cNvPr id="7" name="TextBox 6">
            <a:extLst>
              <a:ext uri="{FF2B5EF4-FFF2-40B4-BE49-F238E27FC236}">
                <a16:creationId xmlns:a16="http://schemas.microsoft.com/office/drawing/2014/main" id="{55DECF31-001E-4A5F-85E1-9BC681FBB57F}"/>
              </a:ext>
            </a:extLst>
          </p:cNvPr>
          <p:cNvSpPr txBox="1"/>
          <p:nvPr/>
        </p:nvSpPr>
        <p:spPr>
          <a:xfrm>
            <a:off x="991870" y="5065947"/>
            <a:ext cx="739140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Eligible applicants could qualify for a maximum of three Pennsylvania Priorities –  two Entity Status and one Program Status</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11</a:t>
            </a:fld>
            <a:endParaRPr dirty="0"/>
          </a:p>
        </p:txBody>
      </p:sp>
      <p:sp>
        <p:nvSpPr>
          <p:cNvPr id="2" name="Footer Placeholder 1">
            <a:extLst>
              <a:ext uri="{FF2B5EF4-FFF2-40B4-BE49-F238E27FC236}">
                <a16:creationId xmlns:a16="http://schemas.microsoft.com/office/drawing/2014/main" id="{A0BAABF9-C6C3-4298-9C04-6D9E134C145D}"/>
              </a:ext>
              <a:ext uri="{C183D7F6-B498-43B3-948B-1728B52AA6E4}">
                <adec:decorative xmlns:adec="http://schemas.microsoft.com/office/drawing/2017/decorative" val="1"/>
              </a:ext>
            </a:extLst>
          </p:cNvPr>
          <p:cNvSpPr>
            <a:spLocks noGrp="1"/>
          </p:cNvSpPr>
          <p:nvPr>
            <p:ph type="ftr" sz="quarter" idx="5"/>
          </p:nvPr>
        </p:nvSpPr>
        <p:spPr/>
        <p:txBody>
          <a:bodyPr/>
          <a:lstStyle/>
          <a:p>
            <a:pPr marL="12700">
              <a:lnSpc>
                <a:spcPts val="1240"/>
              </a:lnSpc>
            </a:pPr>
            <a:r>
              <a:rPr lang="en-US" dirty="0"/>
              <a:t>12/03/2021</a:t>
            </a:r>
          </a:p>
        </p:txBody>
      </p:sp>
      <p:sp>
        <p:nvSpPr>
          <p:cNvPr id="8" name="object 2">
            <a:extLst>
              <a:ext uri="{FF2B5EF4-FFF2-40B4-BE49-F238E27FC236}">
                <a16:creationId xmlns:a16="http://schemas.microsoft.com/office/drawing/2014/main" id="{156FEF6D-9C75-4B3A-AD3B-6E48F19A5A16}"/>
              </a:ex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3335" rIns="0" bIns="0" rtlCol="0">
            <a:spAutoFit/>
          </a:bodyPr>
          <a:lstStyle/>
          <a:p>
            <a:pPr marL="12700">
              <a:lnSpc>
                <a:spcPct val="100000"/>
              </a:lnSpc>
              <a:spcBef>
                <a:spcPts val="105"/>
              </a:spcBef>
            </a:pPr>
            <a:r>
              <a:rPr lang="en-US" spc="-5" dirty="0"/>
              <a:t>21st CCLC Program Conditions</a:t>
            </a:r>
            <a:endParaRPr spc="-10" dirty="0"/>
          </a:p>
        </p:txBody>
      </p:sp>
    </p:spTree>
    <p:extLst>
      <p:ext uri="{BB962C8B-B14F-4D97-AF65-F5344CB8AC3E}">
        <p14:creationId xmlns:p14="http://schemas.microsoft.com/office/powerpoint/2010/main" val="207653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dirty="0"/>
          </a:p>
        </p:txBody>
      </p:sp>
      <p:sp>
        <p:nvSpPr>
          <p:cNvPr id="3" name="object 3">
            <a:extLst>
              <a:ext uri="{C183D7F6-B498-43B3-948B-1728B52AA6E4}">
                <adec:decorative xmlns:adec="http://schemas.microsoft.com/office/drawing/2017/decorative" val="1"/>
              </a:ext>
            </a:extLst>
          </p:cNvPr>
          <p:cNvSpPr txBox="1"/>
          <p:nvPr/>
        </p:nvSpPr>
        <p:spPr>
          <a:xfrm>
            <a:off x="535940" y="1560289"/>
            <a:ext cx="8173084" cy="3983142"/>
          </a:xfrm>
          <a:prstGeom prst="rect">
            <a:avLst/>
          </a:prstGeom>
        </p:spPr>
        <p:txBody>
          <a:bodyPr vert="horz" wrap="square" lIns="0" tIns="12700" rIns="0" bIns="0" rtlCol="0">
            <a:spAutoFit/>
          </a:bodyPr>
          <a:lstStyle/>
          <a:p>
            <a:pPr marL="36195">
              <a:lnSpc>
                <a:spcPct val="100000"/>
              </a:lnSpc>
              <a:spcBef>
                <a:spcPts val="100"/>
              </a:spcBef>
            </a:pPr>
            <a:r>
              <a:rPr sz="1600" spc="-5" dirty="0">
                <a:latin typeface="Arial"/>
                <a:cs typeface="Arial"/>
              </a:rPr>
              <a:t>Partnerships</a:t>
            </a:r>
            <a:endParaRPr sz="1600" dirty="0">
              <a:latin typeface="Arial"/>
              <a:cs typeface="Arial"/>
            </a:endParaRPr>
          </a:p>
          <a:p>
            <a:pPr marL="354965" marR="513080" indent="-342265">
              <a:lnSpc>
                <a:spcPct val="100000"/>
              </a:lnSpc>
              <a:spcBef>
                <a:spcPts val="2000"/>
              </a:spcBef>
              <a:buChar char="•"/>
              <a:tabLst>
                <a:tab pos="354965" algn="l"/>
                <a:tab pos="355600" algn="l"/>
              </a:tabLst>
            </a:pPr>
            <a:r>
              <a:rPr lang="en-US" sz="1600" dirty="0">
                <a:effectLst/>
                <a:latin typeface="Arial" panose="020B0604020202020204" pitchFamily="34" charset="0"/>
                <a:ea typeface="Times New Roman" panose="02020603050405020304" pitchFamily="18" charset="0"/>
              </a:rPr>
              <a:t>A partnership signifies meaningful involvement in planning, as well as specific individual or joint responsibilities for program implementation. The application must contain signed Letters of Agreement with each partnering agency that describes the partners’ significant involvement in planning and program implementation over the full five-year term of the grant. </a:t>
            </a:r>
          </a:p>
          <a:p>
            <a:pPr marL="354965" marR="513080" indent="-342265">
              <a:lnSpc>
                <a:spcPct val="100000"/>
              </a:lnSpc>
              <a:spcBef>
                <a:spcPts val="2000"/>
              </a:spcBef>
              <a:buChar char="•"/>
              <a:tabLst>
                <a:tab pos="354965" algn="l"/>
                <a:tab pos="355600" algn="l"/>
              </a:tabLst>
            </a:pPr>
            <a:r>
              <a:rPr lang="en-US" sz="1600" dirty="0">
                <a:effectLst/>
                <a:latin typeface="Arial" panose="020B0604020202020204" pitchFamily="34" charset="0"/>
                <a:ea typeface="Times New Roman" panose="02020603050405020304" pitchFamily="18" charset="0"/>
              </a:rPr>
              <a:t>Applicants must clearly detail their focus on student academic  improvement and high-quality resiliency-based programming that  involves strong public and private sector collaboration and  partnerships.</a:t>
            </a:r>
          </a:p>
          <a:p>
            <a:pPr marL="354965" marR="513080" indent="-342265">
              <a:lnSpc>
                <a:spcPct val="100000"/>
              </a:lnSpc>
              <a:spcBef>
                <a:spcPts val="2000"/>
              </a:spcBef>
              <a:buChar char="•"/>
              <a:tabLst>
                <a:tab pos="354965" algn="l"/>
                <a:tab pos="355600" algn="l"/>
              </a:tabLst>
            </a:pPr>
            <a:r>
              <a:rPr lang="en-US" sz="1600" dirty="0">
                <a:latin typeface="Arial" panose="020B0604020202020204" pitchFamily="34" charset="0"/>
                <a:cs typeface="Arial"/>
              </a:rPr>
              <a:t>Regardless of which type of entity holds the grant, it is essential for grantees to establish a strong partnership with the 21st CCLC students’ school district for appropriate grant implementation and access to student data for required federal and state reporting</a:t>
            </a:r>
            <a:endParaRPr sz="1600" dirty="0">
              <a:latin typeface="Arial"/>
              <a:cs typeface="Arial"/>
            </a:endParaRPr>
          </a:p>
        </p:txBody>
      </p:sp>
      <p:sp>
        <p:nvSpPr>
          <p:cNvPr id="6" name="Footer Placeholder 5">
            <a:extLst>
              <a:ext uri="{FF2B5EF4-FFF2-40B4-BE49-F238E27FC236}">
                <a16:creationId xmlns:a16="http://schemas.microsoft.com/office/drawing/2014/main" id="{FC2F6BB4-1767-4537-89CC-B6CFB1E502FF}"/>
              </a:ext>
              <a:ext uri="{C183D7F6-B498-43B3-948B-1728B52AA6E4}">
                <adec:decorative xmlns:adec="http://schemas.microsoft.com/office/drawing/2017/decorative" val="1"/>
              </a:ext>
            </a:extLst>
          </p:cNvPr>
          <p:cNvSpPr>
            <a:spLocks noGrp="1"/>
          </p:cNvSpPr>
          <p:nvPr>
            <p:ph type="ftr" sz="quarter" idx="5"/>
          </p:nvPr>
        </p:nvSpPr>
        <p:spPr>
          <a:xfrm>
            <a:off x="535940" y="6463728"/>
            <a:ext cx="835660" cy="177800"/>
          </a:xfrm>
        </p:spPr>
        <p:txBody>
          <a:bodyPr/>
          <a:lstStyle/>
          <a:p>
            <a:pPr marL="12700">
              <a:lnSpc>
                <a:spcPts val="1240"/>
              </a:lnSpc>
            </a:pPr>
            <a:r>
              <a:rPr lang="en-US" dirty="0"/>
              <a:t>12/03/2021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495091"/>
            <a:ext cx="7886700" cy="4299895"/>
          </a:xfrm>
          <a:prstGeom prst="rect">
            <a:avLst/>
          </a:prstGeom>
        </p:spPr>
        <p:txBody>
          <a:bodyPr vert="horz" wrap="square" lIns="0" tIns="133350" rIns="0" bIns="0" rtlCol="0">
            <a:spAutoFit/>
          </a:bodyPr>
          <a:lstStyle/>
          <a:p>
            <a:pPr marL="36195">
              <a:lnSpc>
                <a:spcPct val="100000"/>
              </a:lnSpc>
              <a:spcBef>
                <a:spcPts val="1050"/>
              </a:spcBef>
            </a:pPr>
            <a:r>
              <a:rPr sz="2400" spc="-5" dirty="0">
                <a:latin typeface="Arial"/>
                <a:cs typeface="Arial"/>
              </a:rPr>
              <a:t>Family</a:t>
            </a:r>
            <a:r>
              <a:rPr sz="2400" spc="10" dirty="0">
                <a:latin typeface="Arial"/>
                <a:cs typeface="Arial"/>
              </a:rPr>
              <a:t> </a:t>
            </a:r>
            <a:r>
              <a:rPr sz="2400" spc="-5" dirty="0">
                <a:latin typeface="Arial"/>
                <a:cs typeface="Arial"/>
              </a:rPr>
              <a:t>Engagement</a:t>
            </a:r>
            <a:endParaRPr sz="2400" dirty="0">
              <a:latin typeface="Arial"/>
              <a:cs typeface="Arial"/>
            </a:endParaRPr>
          </a:p>
          <a:p>
            <a:pPr marL="12700" marR="567055">
              <a:lnSpc>
                <a:spcPct val="100000"/>
              </a:lnSpc>
              <a:spcBef>
                <a:spcPts val="800"/>
              </a:spcBef>
              <a:tabLst>
                <a:tab pos="354965" algn="l"/>
                <a:tab pos="355600" algn="l"/>
              </a:tabLst>
            </a:pPr>
            <a:r>
              <a:rPr lang="en-US" sz="2000" dirty="0">
                <a:latin typeface="Arial"/>
                <a:cs typeface="Arial"/>
              </a:rPr>
              <a:t>Strong programs require</a:t>
            </a:r>
            <a:r>
              <a:rPr sz="2000" dirty="0">
                <a:latin typeface="Arial"/>
                <a:cs typeface="Arial"/>
              </a:rPr>
              <a:t> </a:t>
            </a:r>
            <a:r>
              <a:rPr sz="2000" spc="-5" dirty="0">
                <a:latin typeface="Arial"/>
                <a:cs typeface="Arial"/>
              </a:rPr>
              <a:t>opportunities for </a:t>
            </a:r>
            <a:r>
              <a:rPr sz="2000" dirty="0">
                <a:latin typeface="Arial"/>
                <a:cs typeface="Arial"/>
              </a:rPr>
              <a:t>parental </a:t>
            </a:r>
            <a:r>
              <a:rPr sz="2000" spc="-5" dirty="0">
                <a:latin typeface="Arial"/>
                <a:cs typeface="Arial"/>
              </a:rPr>
              <a:t>involvement </a:t>
            </a:r>
            <a:r>
              <a:rPr sz="2000" dirty="0">
                <a:latin typeface="Arial"/>
                <a:cs typeface="Arial"/>
              </a:rPr>
              <a:t>and </a:t>
            </a:r>
            <a:r>
              <a:rPr sz="2000" spc="-5" dirty="0">
                <a:latin typeface="Arial"/>
                <a:cs typeface="Arial"/>
              </a:rPr>
              <a:t>family </a:t>
            </a:r>
            <a:r>
              <a:rPr sz="2000" dirty="0">
                <a:latin typeface="Arial"/>
                <a:cs typeface="Arial"/>
              </a:rPr>
              <a:t>engagement</a:t>
            </a:r>
            <a:r>
              <a:rPr sz="2000" spc="-50" dirty="0">
                <a:latin typeface="Arial"/>
                <a:cs typeface="Arial"/>
              </a:rPr>
              <a:t> </a:t>
            </a:r>
            <a:r>
              <a:rPr sz="2000" spc="-5" dirty="0">
                <a:latin typeface="Arial"/>
                <a:cs typeface="Arial"/>
              </a:rPr>
              <a:t>activities</a:t>
            </a:r>
            <a:r>
              <a:rPr lang="en-US" sz="2000" spc="-5" dirty="0">
                <a:latin typeface="Arial"/>
                <a:cs typeface="Arial"/>
              </a:rPr>
              <a:t> of participating students that incorporate </a:t>
            </a:r>
            <a:r>
              <a:rPr sz="2000" spc="-5" dirty="0">
                <a:latin typeface="Arial"/>
                <a:cs typeface="Arial"/>
              </a:rPr>
              <a:t> </a:t>
            </a:r>
            <a:r>
              <a:rPr sz="2000" dirty="0">
                <a:latin typeface="Arial"/>
                <a:cs typeface="Arial"/>
              </a:rPr>
              <a:t>parent leadership, </a:t>
            </a:r>
            <a:r>
              <a:rPr sz="2000" spc="-5" dirty="0">
                <a:latin typeface="Arial"/>
                <a:cs typeface="Arial"/>
              </a:rPr>
              <a:t>family </a:t>
            </a:r>
            <a:r>
              <a:rPr sz="2000" spc="-20" dirty="0">
                <a:latin typeface="Arial"/>
                <a:cs typeface="Arial"/>
              </a:rPr>
              <a:t>literacy,</a:t>
            </a:r>
            <a:r>
              <a:rPr lang="en-US" sz="2000" spc="-20" dirty="0">
                <a:latin typeface="Arial"/>
                <a:cs typeface="Arial"/>
              </a:rPr>
              <a:t> fiscal literacy</a:t>
            </a:r>
            <a:r>
              <a:rPr sz="2000" spc="-20" dirty="0">
                <a:latin typeface="Arial"/>
                <a:cs typeface="Arial"/>
              </a:rPr>
              <a:t> </a:t>
            </a:r>
            <a:r>
              <a:rPr sz="2000" dirty="0">
                <a:latin typeface="Arial"/>
                <a:cs typeface="Arial"/>
              </a:rPr>
              <a:t>and parent education  programs</a:t>
            </a:r>
            <a:r>
              <a:rPr lang="en-US" sz="2000" dirty="0">
                <a:latin typeface="Arial"/>
                <a:cs typeface="Arial"/>
              </a:rPr>
              <a:t>.</a:t>
            </a:r>
          </a:p>
          <a:p>
            <a:pPr marL="12700" marR="567055">
              <a:lnSpc>
                <a:spcPct val="100000"/>
              </a:lnSpc>
              <a:spcBef>
                <a:spcPts val="800"/>
              </a:spcBef>
              <a:tabLst>
                <a:tab pos="354965" algn="l"/>
                <a:tab pos="355600" algn="l"/>
              </a:tabLst>
            </a:pPr>
            <a:r>
              <a:rPr lang="en-US" sz="2000" dirty="0">
                <a:latin typeface="Arial"/>
                <a:cs typeface="Arial"/>
              </a:rPr>
              <a:t>Some examples could be:</a:t>
            </a:r>
          </a:p>
          <a:p>
            <a:pPr marL="355600" marR="567055" indent="-342900">
              <a:lnSpc>
                <a:spcPct val="100000"/>
              </a:lnSpc>
              <a:spcBef>
                <a:spcPts val="800"/>
              </a:spcBef>
              <a:buFont typeface="Arial" panose="020B0604020202020204" pitchFamily="34" charset="0"/>
              <a:buChar char="•"/>
              <a:tabLst>
                <a:tab pos="354965" algn="l"/>
                <a:tab pos="355600" algn="l"/>
              </a:tabLst>
            </a:pPr>
            <a:r>
              <a:rPr lang="en-US" sz="2000" dirty="0">
                <a:latin typeface="Arial"/>
                <a:cs typeface="Arial"/>
              </a:rPr>
              <a:t>language development for </a:t>
            </a:r>
            <a:r>
              <a:rPr lang="en-US" sz="2000" dirty="0">
                <a:effectLst/>
                <a:latin typeface="Arial" panose="020B0604020202020204" pitchFamily="34" charset="0"/>
                <a:ea typeface="Times New Roman" panose="02020603050405020304" pitchFamily="18" charset="0"/>
                <a:cs typeface="Arial" panose="020B0604020202020204" pitchFamily="34" charset="0"/>
              </a:rPr>
              <a:t>English Learners, </a:t>
            </a:r>
          </a:p>
          <a:p>
            <a:pPr marL="355600" marR="567055" indent="-342900">
              <a:lnSpc>
                <a:spcPct val="100000"/>
              </a:lnSpc>
              <a:spcBef>
                <a:spcPts val="800"/>
              </a:spcBef>
              <a:buFont typeface="Arial" panose="020B0604020202020204" pitchFamily="34" charset="0"/>
              <a:buChar char="•"/>
              <a:tabLst>
                <a:tab pos="354965" algn="l"/>
                <a:tab pos="355600"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computer training, </a:t>
            </a:r>
          </a:p>
          <a:p>
            <a:pPr marL="355600" marR="567055" indent="-342900">
              <a:lnSpc>
                <a:spcPct val="100000"/>
              </a:lnSpc>
              <a:spcBef>
                <a:spcPts val="800"/>
              </a:spcBef>
              <a:buFont typeface="Arial" panose="020B0604020202020204" pitchFamily="34" charset="0"/>
              <a:buChar char="•"/>
              <a:tabLst>
                <a:tab pos="354965" algn="l"/>
                <a:tab pos="355600"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general educational development (GED) classes, </a:t>
            </a:r>
          </a:p>
          <a:p>
            <a:pPr marL="355600" marR="567055" indent="-342900">
              <a:lnSpc>
                <a:spcPct val="100000"/>
              </a:lnSpc>
              <a:spcBef>
                <a:spcPts val="800"/>
              </a:spcBef>
              <a:buFont typeface="Arial" panose="020B0604020202020204" pitchFamily="34" charset="0"/>
              <a:buChar char="•"/>
              <a:tabLst>
                <a:tab pos="354965" algn="l"/>
                <a:tab pos="355600"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classes on how to develop a resume, or </a:t>
            </a:r>
          </a:p>
          <a:p>
            <a:pPr marL="355600" marR="567055" indent="-342900">
              <a:lnSpc>
                <a:spcPct val="100000"/>
              </a:lnSpc>
              <a:spcBef>
                <a:spcPts val="800"/>
              </a:spcBef>
              <a:buFont typeface="Arial" panose="020B0604020202020204" pitchFamily="34" charset="0"/>
              <a:buChar char="•"/>
              <a:tabLst>
                <a:tab pos="354965" algn="l"/>
                <a:tab pos="355600"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a programming series on effective parenting strategies </a:t>
            </a:r>
            <a:endParaRPr lang="en-US" sz="2000" dirty="0">
              <a:latin typeface="Arial"/>
              <a:cs typeface="Arial"/>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6" name="Footer Placeholder 5">
            <a:extLst>
              <a:ext uri="{FF2B5EF4-FFF2-40B4-BE49-F238E27FC236}">
                <a16:creationId xmlns:a16="http://schemas.microsoft.com/office/drawing/2014/main" id="{09BD3CA4-11B9-487E-933D-06FA7CC63330}"/>
              </a:ext>
              <a:ext uri="{C183D7F6-B498-43B3-948B-1728B52AA6E4}">
                <adec:decorative xmlns:adec="http://schemas.microsoft.com/office/drawing/2017/decorative" val="1"/>
              </a:ext>
            </a:extLst>
          </p:cNvPr>
          <p:cNvSpPr>
            <a:spLocks noGrp="1"/>
          </p:cNvSpPr>
          <p:nvPr>
            <p:ph type="ftr" sz="quarter" idx="5"/>
          </p:nvPr>
        </p:nvSpPr>
        <p:spPr>
          <a:xfrm>
            <a:off x="535940" y="6463728"/>
            <a:ext cx="835660" cy="177800"/>
          </a:xfrm>
        </p:spPr>
        <p:txBody>
          <a:bodyPr/>
          <a:lstStyle/>
          <a:p>
            <a:pPr marL="12700">
              <a:lnSpc>
                <a:spcPts val="1240"/>
              </a:lnSpc>
            </a:pPr>
            <a:r>
              <a:rPr lang="en-US" dirty="0"/>
              <a:t>12/03/2021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59888" y="1616044"/>
            <a:ext cx="8039100" cy="3380413"/>
          </a:xfrm>
          <a:prstGeom prst="rect">
            <a:avLst/>
          </a:prstGeom>
        </p:spPr>
        <p:txBody>
          <a:bodyPr vert="horz" wrap="square" lIns="0" tIns="12700" rIns="0" bIns="0" rtlCol="0">
            <a:spAutoFit/>
          </a:bodyPr>
          <a:lstStyle/>
          <a:p>
            <a:pPr marL="12700">
              <a:lnSpc>
                <a:spcPct val="100000"/>
              </a:lnSpc>
              <a:spcBef>
                <a:spcPts val="100"/>
              </a:spcBef>
            </a:pPr>
            <a:r>
              <a:rPr sz="2400" spc="-5" dirty="0">
                <a:latin typeface="Arial"/>
                <a:cs typeface="Arial"/>
              </a:rPr>
              <a:t>Programming</a:t>
            </a:r>
            <a:r>
              <a:rPr sz="2400" spc="5" dirty="0">
                <a:latin typeface="Arial"/>
                <a:cs typeface="Arial"/>
              </a:rPr>
              <a:t> </a:t>
            </a:r>
            <a:r>
              <a:rPr lang="en-US" sz="2400" spc="-5" dirty="0">
                <a:latin typeface="Arial"/>
                <a:cs typeface="Arial"/>
              </a:rPr>
              <a:t>Location</a:t>
            </a:r>
          </a:p>
          <a:p>
            <a:pPr marL="12700">
              <a:lnSpc>
                <a:spcPct val="100000"/>
              </a:lnSpc>
              <a:spcBef>
                <a:spcPts val="100"/>
              </a:spcBef>
            </a:pPr>
            <a:endParaRPr sz="2400" dirty="0">
              <a:latin typeface="Arial"/>
              <a:cs typeface="Arial"/>
            </a:endParaRPr>
          </a:p>
          <a:p>
            <a:pPr marL="12700" marR="594995">
              <a:spcAft>
                <a:spcPts val="600"/>
              </a:spcAft>
              <a:tabLst>
                <a:tab pos="354965" algn="l"/>
                <a:tab pos="355600" algn="l"/>
              </a:tabLst>
            </a:pPr>
            <a:r>
              <a:rPr lang="en-US" sz="2000" spc="-5" dirty="0">
                <a:latin typeface="Arial"/>
                <a:cs typeface="Arial"/>
              </a:rPr>
              <a:t>Quality programs must assist students to meet the challenging state academic standards by providing the students with academic enrichment activities only during </a:t>
            </a:r>
            <a:r>
              <a:rPr lang="en-US" sz="2000" u="sng" spc="-5" dirty="0">
                <a:latin typeface="Arial"/>
                <a:cs typeface="Arial"/>
              </a:rPr>
              <a:t>non-school hours (before or after school) or periods when school is not in session (including holidays, weekends, or summers). </a:t>
            </a:r>
            <a:r>
              <a:rPr lang="en-US" sz="2000" spc="-5" dirty="0">
                <a:latin typeface="Arial"/>
                <a:cs typeface="Arial"/>
              </a:rPr>
              <a:t>  </a:t>
            </a:r>
          </a:p>
          <a:p>
            <a:pPr marL="12700" marR="594995">
              <a:spcAft>
                <a:spcPts val="600"/>
              </a:spcAft>
              <a:tabLst>
                <a:tab pos="354965" algn="l"/>
                <a:tab pos="355600" algn="l"/>
              </a:tabLst>
            </a:pPr>
            <a:endParaRPr lang="en-US" sz="2000" spc="-5" dirty="0">
              <a:latin typeface="Arial"/>
              <a:cs typeface="Arial"/>
            </a:endParaRPr>
          </a:p>
          <a:p>
            <a:pPr marL="12700" marR="594995">
              <a:spcAft>
                <a:spcPts val="600"/>
              </a:spcAft>
              <a:tabLst>
                <a:tab pos="354965" algn="l"/>
                <a:tab pos="355600" algn="l"/>
              </a:tabLst>
            </a:pPr>
            <a:r>
              <a:rPr lang="en-US" sz="2000" spc="-5" dirty="0">
                <a:latin typeface="Arial"/>
                <a:cs typeface="Arial"/>
              </a:rPr>
              <a:t>A 21st CCLC learning center can be located in an elementary or secondary school or other similarly accessible facility.</a:t>
            </a:r>
            <a:endParaRPr sz="2000" dirty="0">
              <a:latin typeface="Arial"/>
              <a:cs typeface="Arial"/>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14</a:t>
            </a:fld>
            <a:endParaRPr dirty="0"/>
          </a:p>
        </p:txBody>
      </p:sp>
      <p:sp>
        <p:nvSpPr>
          <p:cNvPr id="6" name="Footer Placeholder 5">
            <a:extLst>
              <a:ext uri="{FF2B5EF4-FFF2-40B4-BE49-F238E27FC236}">
                <a16:creationId xmlns:a16="http://schemas.microsoft.com/office/drawing/2014/main" id="{30D39A74-ECDC-4A63-9FEB-9C3004790DE7}"/>
              </a:ext>
              <a:ext uri="{C183D7F6-B498-43B3-948B-1728B52AA6E4}">
                <adec:decorative xmlns:adec="http://schemas.microsoft.com/office/drawing/2017/decorative" val="1"/>
              </a:ext>
            </a:extLst>
          </p:cNvPr>
          <p:cNvSpPr>
            <a:spLocks noGrp="1"/>
          </p:cNvSpPr>
          <p:nvPr>
            <p:ph type="ftr" sz="quarter" idx="5"/>
          </p:nvPr>
        </p:nvSpPr>
        <p:spPr>
          <a:xfrm>
            <a:off x="535940" y="6463728"/>
            <a:ext cx="988060" cy="177800"/>
          </a:xfrm>
        </p:spPr>
        <p:txBody>
          <a:bodyPr/>
          <a:lstStyle/>
          <a:p>
            <a:pPr marL="12700">
              <a:lnSpc>
                <a:spcPts val="1240"/>
              </a:lnSpc>
            </a:pPr>
            <a:r>
              <a:rPr lang="en-US" dirty="0"/>
              <a:t>12/03/2021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90522" y="1538142"/>
            <a:ext cx="8039100" cy="4349909"/>
          </a:xfrm>
          <a:prstGeom prst="rect">
            <a:avLst/>
          </a:prstGeom>
        </p:spPr>
        <p:txBody>
          <a:bodyPr vert="horz" wrap="square" lIns="0" tIns="12700" rIns="0" bIns="0" rtlCol="0">
            <a:spAutoFit/>
          </a:bodyPr>
          <a:lstStyle/>
          <a:p>
            <a:pPr marL="12700">
              <a:lnSpc>
                <a:spcPct val="100000"/>
              </a:lnSpc>
              <a:spcAft>
                <a:spcPts val="1200"/>
              </a:spcAft>
            </a:pPr>
            <a:r>
              <a:rPr lang="en-US" sz="2800" spc="-5" dirty="0">
                <a:latin typeface="Arial"/>
                <a:cs typeface="Arial"/>
              </a:rPr>
              <a:t>Programming</a:t>
            </a:r>
            <a:r>
              <a:rPr lang="en-US" sz="2800" spc="5" dirty="0">
                <a:latin typeface="Arial"/>
                <a:cs typeface="Arial"/>
              </a:rPr>
              <a:t> </a:t>
            </a:r>
            <a:r>
              <a:rPr lang="en-US" sz="2800" spc="-5" dirty="0">
                <a:latin typeface="Arial"/>
                <a:cs typeface="Arial"/>
              </a:rPr>
              <a:t>Hours (Out of School Time)</a:t>
            </a:r>
          </a:p>
          <a:p>
            <a:pPr marL="12700">
              <a:lnSpc>
                <a:spcPct val="100000"/>
              </a:lnSpc>
              <a:spcBef>
                <a:spcPts val="100"/>
              </a:spcBef>
            </a:pPr>
            <a:r>
              <a:rPr lang="en-US" sz="2400" spc="-5" dirty="0">
                <a:latin typeface="Arial"/>
                <a:cs typeface="Arial"/>
              </a:rPr>
              <a:t>For every participating students K-12 must be afforded a minimum of 8-12 hours of consistent programming each week during the school year.</a:t>
            </a:r>
          </a:p>
          <a:p>
            <a:pPr marL="12700">
              <a:lnSpc>
                <a:spcPct val="100000"/>
              </a:lnSpc>
              <a:spcBef>
                <a:spcPts val="100"/>
              </a:spcBef>
            </a:pPr>
            <a:endParaRPr lang="en-US" sz="1400" spc="-5" dirty="0">
              <a:latin typeface="Arial"/>
              <a:cs typeface="Arial"/>
            </a:endParaRPr>
          </a:p>
          <a:p>
            <a:pPr marL="12700">
              <a:lnSpc>
                <a:spcPct val="100000"/>
              </a:lnSpc>
              <a:spcBef>
                <a:spcPts val="100"/>
              </a:spcBef>
            </a:pPr>
            <a:r>
              <a:rPr lang="en-US" sz="2200" spc="-5" dirty="0">
                <a:latin typeface="Arial"/>
                <a:cs typeface="Arial"/>
              </a:rPr>
              <a:t>A) Grades </a:t>
            </a:r>
            <a:r>
              <a:rPr lang="en-US" sz="2200" b="1" u="sng" spc="-5" dirty="0">
                <a:latin typeface="Arial"/>
                <a:cs typeface="Arial"/>
              </a:rPr>
              <a:t>K-8 minimum time requirements </a:t>
            </a:r>
            <a:r>
              <a:rPr lang="en-US" sz="2200" spc="-5" dirty="0">
                <a:latin typeface="Arial"/>
                <a:cs typeface="Arial"/>
              </a:rPr>
              <a:t>for program is:</a:t>
            </a:r>
          </a:p>
          <a:p>
            <a:pPr marL="12700">
              <a:lnSpc>
                <a:spcPct val="100000"/>
              </a:lnSpc>
              <a:spcBef>
                <a:spcPts val="100"/>
              </a:spcBef>
            </a:pPr>
            <a:endParaRPr lang="en-US" sz="1400" spc="-5" dirty="0">
              <a:latin typeface="Arial"/>
              <a:cs typeface="Arial"/>
            </a:endParaRPr>
          </a:p>
          <a:p>
            <a:pPr marL="469900" indent="-457200">
              <a:lnSpc>
                <a:spcPct val="100000"/>
              </a:lnSpc>
              <a:spcAft>
                <a:spcPts val="1200"/>
              </a:spcAft>
              <a:buFont typeface="+mj-lt"/>
              <a:buAutoNum type="arabicPeriod"/>
            </a:pPr>
            <a:r>
              <a:rPr lang="en-US" sz="2000" spc="-5" dirty="0">
                <a:latin typeface="Arial"/>
                <a:cs typeface="Arial"/>
              </a:rPr>
              <a:t>SY-10 hours per week/4 days a week/30 weeks per year (SY hours minimum 300 per school year)</a:t>
            </a:r>
          </a:p>
          <a:p>
            <a:pPr marL="469900" indent="-457200">
              <a:lnSpc>
                <a:spcPct val="100000"/>
              </a:lnSpc>
              <a:spcBef>
                <a:spcPts val="100"/>
              </a:spcBef>
              <a:buFont typeface="+mj-lt"/>
              <a:buAutoNum type="arabicPeriod"/>
            </a:pPr>
            <a:r>
              <a:rPr lang="en-US" sz="2000" spc="-5" dirty="0">
                <a:latin typeface="Arial"/>
                <a:cs typeface="Arial"/>
              </a:rPr>
              <a:t>Summer-16 hours per week/ 4 days a week/4 weeks (Summer hours minimum 64 per summer</a:t>
            </a:r>
            <a:r>
              <a:rPr lang="en-US" sz="1400" spc="-5" dirty="0">
                <a:latin typeface="Arial"/>
                <a:cs typeface="Arial"/>
              </a:rPr>
              <a:t>)</a:t>
            </a:r>
          </a:p>
          <a:p>
            <a:pPr marL="12700">
              <a:lnSpc>
                <a:spcPct val="100000"/>
              </a:lnSpc>
              <a:spcBef>
                <a:spcPts val="100"/>
              </a:spcBef>
            </a:pPr>
            <a:endParaRPr lang="en-US" sz="1400" spc="-5" dirty="0">
              <a:latin typeface="Arial"/>
              <a:cs typeface="Arial"/>
            </a:endParaRPr>
          </a:p>
          <a:p>
            <a:pPr marL="12700">
              <a:lnSpc>
                <a:spcPct val="100000"/>
              </a:lnSpc>
              <a:spcBef>
                <a:spcPts val="100"/>
              </a:spcBef>
            </a:pPr>
            <a:endParaRPr sz="1200" dirty="0">
              <a:latin typeface="Arial"/>
              <a:cs typeface="Arial"/>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6" name="Footer Placeholder 5">
            <a:extLst>
              <a:ext uri="{FF2B5EF4-FFF2-40B4-BE49-F238E27FC236}">
                <a16:creationId xmlns:a16="http://schemas.microsoft.com/office/drawing/2014/main" id="{30D39A74-ECDC-4A63-9FEB-9C3004790DE7}"/>
              </a:ext>
              <a:ext uri="{C183D7F6-B498-43B3-948B-1728B52AA6E4}">
                <adec:decorative xmlns:adec="http://schemas.microsoft.com/office/drawing/2017/decorative" val="1"/>
              </a:ext>
            </a:extLst>
          </p:cNvPr>
          <p:cNvSpPr>
            <a:spLocks noGrp="1"/>
          </p:cNvSpPr>
          <p:nvPr>
            <p:ph type="ftr" sz="quarter" idx="5"/>
          </p:nvPr>
        </p:nvSpPr>
        <p:spPr>
          <a:xfrm>
            <a:off x="535940" y="6463728"/>
            <a:ext cx="988060" cy="177800"/>
          </a:xfrm>
        </p:spPr>
        <p:txBody>
          <a:bodyPr/>
          <a:lstStyle/>
          <a:p>
            <a:pPr marL="12700">
              <a:lnSpc>
                <a:spcPts val="1240"/>
              </a:lnSpc>
            </a:pPr>
            <a:r>
              <a:rPr lang="en-US" dirty="0"/>
              <a:t>12/03/2021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15</a:t>
            </a:fld>
            <a:endParaRPr dirty="0"/>
          </a:p>
        </p:txBody>
      </p:sp>
    </p:spTree>
    <p:extLst>
      <p:ext uri="{BB962C8B-B14F-4D97-AF65-F5344CB8AC3E}">
        <p14:creationId xmlns:p14="http://schemas.microsoft.com/office/powerpoint/2010/main" val="1277859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90522" y="1538142"/>
            <a:ext cx="8039100" cy="4121641"/>
          </a:xfrm>
          <a:prstGeom prst="rect">
            <a:avLst/>
          </a:prstGeom>
        </p:spPr>
        <p:txBody>
          <a:bodyPr vert="horz" wrap="square" lIns="0" tIns="12700" rIns="0" bIns="0" rtlCol="0">
            <a:spAutoFit/>
          </a:bodyPr>
          <a:lstStyle/>
          <a:p>
            <a:pPr marL="12700">
              <a:lnSpc>
                <a:spcPct val="100000"/>
              </a:lnSpc>
              <a:spcAft>
                <a:spcPts val="1200"/>
              </a:spcAft>
            </a:pPr>
            <a:r>
              <a:rPr lang="en-US" sz="2800" spc="-5" dirty="0">
                <a:latin typeface="Arial"/>
                <a:cs typeface="Arial"/>
              </a:rPr>
              <a:t>Programming</a:t>
            </a:r>
            <a:r>
              <a:rPr lang="en-US" sz="2800" spc="5" dirty="0">
                <a:latin typeface="Arial"/>
                <a:cs typeface="Arial"/>
              </a:rPr>
              <a:t> </a:t>
            </a:r>
            <a:r>
              <a:rPr lang="en-US" sz="2800" spc="-5" dirty="0">
                <a:latin typeface="Arial"/>
                <a:cs typeface="Arial"/>
              </a:rPr>
              <a:t>Hours (Out of School Time)</a:t>
            </a:r>
          </a:p>
          <a:p>
            <a:pPr marL="12700">
              <a:lnSpc>
                <a:spcPct val="100000"/>
              </a:lnSpc>
              <a:spcBef>
                <a:spcPts val="100"/>
              </a:spcBef>
            </a:pPr>
            <a:r>
              <a:rPr lang="en-US" sz="2400" spc="-5" dirty="0">
                <a:latin typeface="Arial"/>
                <a:cs typeface="Arial"/>
              </a:rPr>
              <a:t>For every participating students K-12 must be afforded a minimum of 8-12 hours of consistent programming each week during the school year.</a:t>
            </a:r>
            <a:endParaRPr lang="en-US" sz="1400" spc="-5" dirty="0">
              <a:latin typeface="Arial"/>
              <a:cs typeface="Arial"/>
            </a:endParaRPr>
          </a:p>
          <a:p>
            <a:pPr marL="12700">
              <a:lnSpc>
                <a:spcPct val="100000"/>
              </a:lnSpc>
              <a:spcBef>
                <a:spcPts val="100"/>
              </a:spcBef>
            </a:pPr>
            <a:endParaRPr lang="en-US" sz="1400" spc="-5" dirty="0">
              <a:latin typeface="Arial"/>
              <a:cs typeface="Arial"/>
            </a:endParaRPr>
          </a:p>
          <a:p>
            <a:pPr marL="12700">
              <a:lnSpc>
                <a:spcPct val="100000"/>
              </a:lnSpc>
              <a:spcBef>
                <a:spcPts val="100"/>
              </a:spcBef>
            </a:pPr>
            <a:r>
              <a:rPr lang="en-US" sz="2200" spc="-5" dirty="0">
                <a:latin typeface="Arial"/>
                <a:cs typeface="Arial"/>
              </a:rPr>
              <a:t>B) Grades </a:t>
            </a:r>
            <a:r>
              <a:rPr lang="en-US" sz="2200" b="1" spc="-5" dirty="0">
                <a:latin typeface="Arial"/>
                <a:cs typeface="Arial"/>
              </a:rPr>
              <a:t>9-12 minimum time requirements </a:t>
            </a:r>
            <a:r>
              <a:rPr lang="en-US" sz="2200" spc="-5" dirty="0">
                <a:latin typeface="Arial"/>
                <a:cs typeface="Arial"/>
              </a:rPr>
              <a:t>for program is:</a:t>
            </a:r>
          </a:p>
          <a:p>
            <a:pPr marL="12700">
              <a:lnSpc>
                <a:spcPct val="100000"/>
              </a:lnSpc>
              <a:spcBef>
                <a:spcPts val="100"/>
              </a:spcBef>
            </a:pPr>
            <a:endParaRPr lang="en-US" sz="1400" spc="-5" dirty="0">
              <a:latin typeface="Arial"/>
              <a:cs typeface="Arial"/>
            </a:endParaRPr>
          </a:p>
          <a:p>
            <a:pPr marL="469900" indent="-457200">
              <a:lnSpc>
                <a:spcPct val="100000"/>
              </a:lnSpc>
              <a:spcAft>
                <a:spcPts val="1200"/>
              </a:spcAft>
              <a:buFont typeface="+mj-lt"/>
              <a:buAutoNum type="arabicPeriod"/>
            </a:pPr>
            <a:r>
              <a:rPr lang="en-US" sz="2000" spc="-5" dirty="0">
                <a:latin typeface="Arial"/>
                <a:cs typeface="Arial"/>
              </a:rPr>
              <a:t>SY-8 hours per week/3 days a week/30 weeks per year ( SY hours minimum 240 per school year)</a:t>
            </a:r>
          </a:p>
          <a:p>
            <a:pPr marL="469900" indent="-457200">
              <a:lnSpc>
                <a:spcPct val="100000"/>
              </a:lnSpc>
              <a:spcBef>
                <a:spcPts val="100"/>
              </a:spcBef>
              <a:buFont typeface="+mj-lt"/>
              <a:buAutoNum type="arabicPeriod"/>
            </a:pPr>
            <a:r>
              <a:rPr lang="en-US" sz="2000" spc="-5" dirty="0">
                <a:latin typeface="Arial"/>
                <a:cs typeface="Arial"/>
              </a:rPr>
              <a:t>Summer-16 hours per week/ 4 days a week/ 4 weeks ( Summer hours minimum 64 per summer program)</a:t>
            </a:r>
          </a:p>
          <a:p>
            <a:pPr marL="12700">
              <a:lnSpc>
                <a:spcPct val="100000"/>
              </a:lnSpc>
              <a:spcBef>
                <a:spcPts val="100"/>
              </a:spcBef>
            </a:pPr>
            <a:endParaRPr sz="1200" dirty="0">
              <a:latin typeface="Arial"/>
              <a:cs typeface="Arial"/>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6" name="Footer Placeholder 5">
            <a:extLst>
              <a:ext uri="{FF2B5EF4-FFF2-40B4-BE49-F238E27FC236}">
                <a16:creationId xmlns:a16="http://schemas.microsoft.com/office/drawing/2014/main" id="{30D39A74-ECDC-4A63-9FEB-9C3004790DE7}"/>
              </a:ext>
              <a:ext uri="{C183D7F6-B498-43B3-948B-1728B52AA6E4}">
                <adec:decorative xmlns:adec="http://schemas.microsoft.com/office/drawing/2017/decorative" val="1"/>
              </a:ext>
            </a:extLst>
          </p:cNvPr>
          <p:cNvSpPr>
            <a:spLocks noGrp="1"/>
          </p:cNvSpPr>
          <p:nvPr>
            <p:ph type="ftr" sz="quarter" idx="5"/>
          </p:nvPr>
        </p:nvSpPr>
        <p:spPr>
          <a:xfrm>
            <a:off x="535940" y="6463728"/>
            <a:ext cx="988060" cy="177800"/>
          </a:xfrm>
        </p:spPr>
        <p:txBody>
          <a:bodyPr/>
          <a:lstStyle/>
          <a:p>
            <a:pPr marL="12700">
              <a:lnSpc>
                <a:spcPts val="1240"/>
              </a:lnSpc>
            </a:pPr>
            <a:r>
              <a:rPr lang="en-US" dirty="0"/>
              <a:t>12/03/2021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16</a:t>
            </a:fld>
            <a:endParaRPr dirty="0"/>
          </a:p>
        </p:txBody>
      </p:sp>
    </p:spTree>
    <p:extLst>
      <p:ext uri="{BB962C8B-B14F-4D97-AF65-F5344CB8AC3E}">
        <p14:creationId xmlns:p14="http://schemas.microsoft.com/office/powerpoint/2010/main" val="422098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483282"/>
            <a:ext cx="7762875" cy="4180632"/>
          </a:xfrm>
          <a:prstGeom prst="rect">
            <a:avLst/>
          </a:prstGeom>
        </p:spPr>
        <p:txBody>
          <a:bodyPr vert="horz" wrap="square" lIns="0" tIns="12700" rIns="0" bIns="0" rtlCol="0">
            <a:spAutoFit/>
          </a:bodyPr>
          <a:lstStyle/>
          <a:p>
            <a:pPr marL="12700">
              <a:lnSpc>
                <a:spcPct val="100000"/>
              </a:lnSpc>
              <a:spcBef>
                <a:spcPts val="100"/>
              </a:spcBef>
            </a:pPr>
            <a:r>
              <a:rPr lang="en-US" sz="2400" spc="-5" dirty="0">
                <a:latin typeface="Arial"/>
                <a:cs typeface="Arial"/>
              </a:rPr>
              <a:t>Before applying for the grant</a:t>
            </a:r>
          </a:p>
          <a:p>
            <a:pPr>
              <a:lnSpc>
                <a:spcPct val="100000"/>
              </a:lnSpc>
              <a:spcBef>
                <a:spcPts val="55"/>
              </a:spcBef>
            </a:pPr>
            <a:endParaRPr sz="2500" dirty="0">
              <a:latin typeface="Times New Roman"/>
              <a:cs typeface="Times New Roman"/>
            </a:endParaRPr>
          </a:p>
          <a:p>
            <a:pPr marL="355600" indent="-342900">
              <a:lnSpc>
                <a:spcPct val="100000"/>
              </a:lnSpc>
              <a:buChar char="•"/>
              <a:tabLst>
                <a:tab pos="354965" algn="l"/>
                <a:tab pos="355600" algn="l"/>
              </a:tabLst>
            </a:pPr>
            <a:r>
              <a:rPr lang="en-US" sz="1900" spc="-5" dirty="0">
                <a:latin typeface="Arial"/>
                <a:cs typeface="Arial"/>
              </a:rPr>
              <a:t>Decide on the </a:t>
            </a:r>
            <a:r>
              <a:rPr sz="1900" spc="-5" dirty="0">
                <a:latin typeface="Arial"/>
                <a:cs typeface="Arial"/>
              </a:rPr>
              <a:t>range and extent of</a:t>
            </a:r>
            <a:r>
              <a:rPr sz="1900" spc="165" dirty="0">
                <a:latin typeface="Arial"/>
                <a:cs typeface="Arial"/>
              </a:rPr>
              <a:t> </a:t>
            </a:r>
            <a:r>
              <a:rPr sz="1900" spc="-5" dirty="0">
                <a:latin typeface="Arial"/>
                <a:cs typeface="Arial"/>
              </a:rPr>
              <a:t>services</a:t>
            </a:r>
            <a:r>
              <a:rPr lang="en-US" sz="1900" spc="-5" dirty="0">
                <a:latin typeface="Arial"/>
                <a:cs typeface="Arial"/>
              </a:rPr>
              <a:t> to be provided</a:t>
            </a:r>
            <a:endParaRPr sz="1900" dirty="0">
              <a:latin typeface="Arial"/>
              <a:cs typeface="Arial"/>
            </a:endParaRPr>
          </a:p>
          <a:p>
            <a:pPr marL="355600" indent="-342900">
              <a:spcBef>
                <a:spcPts val="1200"/>
              </a:spcBef>
              <a:buFontTx/>
              <a:buChar char="•"/>
              <a:tabLst>
                <a:tab pos="354965" algn="l"/>
                <a:tab pos="355600" algn="l"/>
              </a:tabLst>
            </a:pPr>
            <a:r>
              <a:rPr lang="en-US" sz="1900" spc="-10" dirty="0">
                <a:latin typeface="Arial"/>
                <a:cs typeface="Arial"/>
              </a:rPr>
              <a:t>Understand that there are no</a:t>
            </a:r>
            <a:r>
              <a:rPr sz="1900" spc="-10" dirty="0">
                <a:latin typeface="Arial"/>
                <a:cs typeface="Arial"/>
              </a:rPr>
              <a:t> </a:t>
            </a:r>
            <a:r>
              <a:rPr sz="1900" spc="-5" dirty="0">
                <a:latin typeface="Arial"/>
                <a:cs typeface="Arial"/>
              </a:rPr>
              <a:t>summer only</a:t>
            </a:r>
            <a:r>
              <a:rPr sz="1900" spc="55" dirty="0">
                <a:latin typeface="Arial"/>
                <a:cs typeface="Arial"/>
              </a:rPr>
              <a:t> </a:t>
            </a:r>
            <a:r>
              <a:rPr lang="en-US" sz="1900" spc="-5" dirty="0">
                <a:latin typeface="Arial"/>
                <a:cs typeface="Arial"/>
              </a:rPr>
              <a:t>programs </a:t>
            </a:r>
          </a:p>
          <a:p>
            <a:pPr marL="355600" indent="-342900">
              <a:spcBef>
                <a:spcPts val="1200"/>
              </a:spcBef>
              <a:buFontTx/>
              <a:buChar char="•"/>
              <a:tabLst>
                <a:tab pos="354965" algn="l"/>
                <a:tab pos="355600" algn="l"/>
              </a:tabLst>
            </a:pPr>
            <a:r>
              <a:rPr lang="en-US" sz="1900" spc="-5" dirty="0">
                <a:latin typeface="Arial"/>
                <a:cs typeface="Arial"/>
              </a:rPr>
              <a:t>Consider the n</a:t>
            </a:r>
            <a:r>
              <a:rPr sz="1900" spc="-5" dirty="0">
                <a:latin typeface="Arial"/>
                <a:cs typeface="Arial"/>
              </a:rPr>
              <a:t>umber of participants to be served and needs demonstrated by the targeted student</a:t>
            </a:r>
            <a:r>
              <a:rPr sz="1900" spc="65" dirty="0">
                <a:latin typeface="Arial"/>
                <a:cs typeface="Arial"/>
              </a:rPr>
              <a:t> </a:t>
            </a:r>
            <a:r>
              <a:rPr sz="1900" spc="-5" dirty="0">
                <a:latin typeface="Arial"/>
                <a:cs typeface="Arial"/>
              </a:rPr>
              <a:t>population</a:t>
            </a:r>
            <a:endParaRPr sz="1900" dirty="0">
              <a:latin typeface="Arial"/>
              <a:cs typeface="Arial"/>
            </a:endParaRPr>
          </a:p>
          <a:p>
            <a:pPr marL="355600" indent="-342900">
              <a:lnSpc>
                <a:spcPct val="100000"/>
              </a:lnSpc>
              <a:spcBef>
                <a:spcPts val="1200"/>
              </a:spcBef>
              <a:buChar char="•"/>
              <a:tabLst>
                <a:tab pos="354965" algn="l"/>
                <a:tab pos="355600" algn="l"/>
              </a:tabLst>
            </a:pPr>
            <a:r>
              <a:rPr lang="en-US" sz="1900" spc="-10" dirty="0">
                <a:latin typeface="Arial"/>
                <a:cs typeface="Arial"/>
              </a:rPr>
              <a:t>Be advised that there are n</a:t>
            </a:r>
            <a:r>
              <a:rPr sz="1900" spc="-10" dirty="0">
                <a:latin typeface="Arial"/>
                <a:cs typeface="Arial"/>
              </a:rPr>
              <a:t>o </a:t>
            </a:r>
            <a:r>
              <a:rPr sz="1900" spc="-5" dirty="0">
                <a:latin typeface="Arial"/>
                <a:cs typeface="Arial"/>
              </a:rPr>
              <a:t>match</a:t>
            </a:r>
            <a:r>
              <a:rPr sz="1900" spc="25" dirty="0">
                <a:latin typeface="Arial"/>
                <a:cs typeface="Arial"/>
              </a:rPr>
              <a:t> </a:t>
            </a:r>
            <a:r>
              <a:rPr sz="1900" spc="-5" dirty="0">
                <a:latin typeface="Arial"/>
                <a:cs typeface="Arial"/>
              </a:rPr>
              <a:t>require</a:t>
            </a:r>
            <a:r>
              <a:rPr lang="en-US" sz="1900" spc="-5" dirty="0">
                <a:latin typeface="Arial"/>
                <a:cs typeface="Arial"/>
              </a:rPr>
              <a:t>ments</a:t>
            </a:r>
            <a:endParaRPr sz="1900" dirty="0">
              <a:latin typeface="Arial"/>
              <a:cs typeface="Arial"/>
            </a:endParaRPr>
          </a:p>
          <a:p>
            <a:pPr marL="355600" indent="-342900">
              <a:lnSpc>
                <a:spcPct val="100000"/>
              </a:lnSpc>
              <a:spcBef>
                <a:spcPts val="1200"/>
              </a:spcBef>
              <a:buChar char="•"/>
              <a:tabLst>
                <a:tab pos="354965" algn="l"/>
                <a:tab pos="355600" algn="l"/>
              </a:tabLst>
            </a:pPr>
            <a:r>
              <a:rPr lang="en-US" sz="1900" spc="-10" dirty="0">
                <a:latin typeface="Arial"/>
                <a:cs typeface="Arial"/>
              </a:rPr>
              <a:t>Identify other sources of funding that do not supplant, establish partnerships, and acquire services at a reduced cost to create a sustainable program</a:t>
            </a:r>
          </a:p>
          <a:p>
            <a:pPr marL="355600" indent="-342900">
              <a:lnSpc>
                <a:spcPct val="100000"/>
              </a:lnSpc>
              <a:spcBef>
                <a:spcPts val="1200"/>
              </a:spcBef>
              <a:buChar char="•"/>
              <a:tabLst>
                <a:tab pos="354965" algn="l"/>
                <a:tab pos="355600" algn="l"/>
              </a:tabLst>
            </a:pPr>
            <a:endParaRPr sz="1900" dirty="0">
              <a:latin typeface="Arial"/>
              <a:cs typeface="Arial"/>
            </a:endParaRPr>
          </a:p>
        </p:txBody>
      </p:sp>
      <p:sp>
        <p:nvSpPr>
          <p:cNvPr id="8" name="object 2">
            <a:extLst>
              <a:ext uri="{FF2B5EF4-FFF2-40B4-BE49-F238E27FC236}">
                <a16:creationId xmlns:a16="http://schemas.microsoft.com/office/drawing/2014/main" id="{E39AC280-14AC-4696-AAA9-AE32E18AE310}"/>
              </a:ext>
              <a:ext uri="{C183D7F6-B498-43B3-948B-1728B52AA6E4}">
                <adec:decorative xmlns:adec="http://schemas.microsoft.com/office/drawing/2017/decorative" val="1"/>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Program Conditions</a:t>
            </a:r>
            <a:endParaRPr spc="-10" dirty="0"/>
          </a:p>
        </p:txBody>
      </p:sp>
      <p:sp>
        <p:nvSpPr>
          <p:cNvPr id="2" name="Footer Placeholder 1">
            <a:extLst>
              <a:ext uri="{FF2B5EF4-FFF2-40B4-BE49-F238E27FC236}">
                <a16:creationId xmlns:a16="http://schemas.microsoft.com/office/drawing/2014/main" id="{04873E3C-E6C7-43DA-B565-7D4975E93632}"/>
              </a:ext>
              <a:ext uri="{C183D7F6-B498-43B3-948B-1728B52AA6E4}">
                <adec:decorative xmlns:adec="http://schemas.microsoft.com/office/drawing/2017/decorative" val="1"/>
              </a:ext>
            </a:extLst>
          </p:cNvPr>
          <p:cNvSpPr>
            <a:spLocks noGrp="1"/>
          </p:cNvSpPr>
          <p:nvPr>
            <p:ph type="ftr" sz="quarter" idx="5"/>
          </p:nvPr>
        </p:nvSpPr>
        <p:spPr>
          <a:xfrm>
            <a:off x="535940" y="6463728"/>
            <a:ext cx="911860" cy="177800"/>
          </a:xfrm>
        </p:spPr>
        <p:txBody>
          <a:bodyPr/>
          <a:lstStyle/>
          <a:p>
            <a:pPr marL="12700">
              <a:lnSpc>
                <a:spcPts val="1240"/>
              </a:lnSpc>
            </a:pPr>
            <a:r>
              <a:rPr lang="en-US" dirty="0"/>
              <a:t>12/03/2021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652948"/>
            <a:ext cx="161671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Arial"/>
                <a:cs typeface="Arial"/>
              </a:rPr>
              <a:t>Assurances</a:t>
            </a:r>
            <a:endParaRPr sz="2400">
              <a:latin typeface="Arial"/>
              <a:cs typeface="Arial"/>
            </a:endParaRPr>
          </a:p>
        </p:txBody>
      </p:sp>
      <p:sp>
        <p:nvSpPr>
          <p:cNvPr id="4" name="object 4"/>
          <p:cNvSpPr txBox="1"/>
          <p:nvPr/>
        </p:nvSpPr>
        <p:spPr>
          <a:xfrm>
            <a:off x="535940" y="2116988"/>
            <a:ext cx="7851140" cy="3737433"/>
          </a:xfrm>
          <a:prstGeom prst="rect">
            <a:avLst/>
          </a:prstGeom>
        </p:spPr>
        <p:txBody>
          <a:bodyPr vert="horz" wrap="square" lIns="0" tIns="88900" rIns="0" bIns="0" rtlCol="0">
            <a:spAutoFit/>
          </a:bodyPr>
          <a:lstStyle/>
          <a:p>
            <a:pPr marL="298450" indent="-285750">
              <a:lnSpc>
                <a:spcPct val="150000"/>
              </a:lnSpc>
              <a:buFont typeface="Arial" panose="020B0604020202020204" pitchFamily="34" charset="0"/>
              <a:buChar char="•"/>
              <a:tabLst>
                <a:tab pos="354965" algn="l"/>
                <a:tab pos="355600" algn="l"/>
              </a:tabLst>
            </a:pPr>
            <a:r>
              <a:rPr lang="en-US" sz="1600" spc="-5" dirty="0">
                <a:latin typeface="Arial"/>
                <a:cs typeface="Arial"/>
              </a:rPr>
              <a:t>All 21st CCLC Programs must assure that their facilities are s</a:t>
            </a:r>
            <a:r>
              <a:rPr sz="1600" spc="-5" dirty="0">
                <a:latin typeface="Arial"/>
                <a:cs typeface="Arial"/>
              </a:rPr>
              <a:t>afe and </a:t>
            </a:r>
            <a:r>
              <a:rPr sz="1600" dirty="0">
                <a:latin typeface="Arial"/>
                <a:cs typeface="Arial"/>
              </a:rPr>
              <a:t>easily accessible</a:t>
            </a:r>
            <a:r>
              <a:rPr lang="en-US" sz="1600" dirty="0">
                <a:latin typeface="Arial"/>
                <a:cs typeface="Arial"/>
              </a:rPr>
              <a:t>.  </a:t>
            </a:r>
          </a:p>
          <a:p>
            <a:pPr marL="298450" indent="-285750">
              <a:lnSpc>
                <a:spcPct val="150000"/>
              </a:lnSpc>
              <a:buFont typeface="Arial" panose="020B0604020202020204" pitchFamily="34" charset="0"/>
              <a:buChar char="•"/>
              <a:tabLst>
                <a:tab pos="354965" algn="l"/>
                <a:tab pos="355600" algn="l"/>
              </a:tabLst>
            </a:pPr>
            <a:r>
              <a:rPr lang="en-US" sz="1600" dirty="0">
                <a:latin typeface="Arial"/>
                <a:cs typeface="Arial"/>
              </a:rPr>
              <a:t>When thinking about creating a community program, initiators must develop curriculum and carry out activities in collaboration with schools where students attend.  </a:t>
            </a:r>
          </a:p>
          <a:p>
            <a:pPr marL="298450" indent="-285750">
              <a:lnSpc>
                <a:spcPct val="150000"/>
              </a:lnSpc>
              <a:buFont typeface="Arial" panose="020B0604020202020204" pitchFamily="34" charset="0"/>
              <a:buChar char="•"/>
              <a:tabLst>
                <a:tab pos="354965" algn="l"/>
                <a:tab pos="355600" algn="l"/>
              </a:tabLst>
            </a:pPr>
            <a:r>
              <a:rPr lang="en-US" sz="1600" dirty="0">
                <a:latin typeface="Arial"/>
                <a:cs typeface="Arial"/>
              </a:rPr>
              <a:t>Programs must </a:t>
            </a:r>
            <a:r>
              <a:rPr sz="1600" spc="-5" dirty="0">
                <a:latin typeface="Arial"/>
                <a:cs typeface="Arial"/>
              </a:rPr>
              <a:t>primarily target students </a:t>
            </a:r>
            <a:r>
              <a:rPr sz="1600" spc="-10" dirty="0">
                <a:latin typeface="Arial"/>
                <a:cs typeface="Arial"/>
              </a:rPr>
              <a:t>who </a:t>
            </a:r>
            <a:r>
              <a:rPr sz="1600" spc="-5" dirty="0">
                <a:latin typeface="Arial"/>
                <a:cs typeface="Arial"/>
              </a:rPr>
              <a:t>attend </a:t>
            </a:r>
            <a:r>
              <a:rPr sz="1600" dirty="0">
                <a:latin typeface="Arial"/>
                <a:cs typeface="Arial"/>
              </a:rPr>
              <a:t>schools eligible </a:t>
            </a:r>
            <a:r>
              <a:rPr sz="1600" spc="-5" dirty="0">
                <a:latin typeface="Arial"/>
                <a:cs typeface="Arial"/>
              </a:rPr>
              <a:t>for </a:t>
            </a:r>
            <a:r>
              <a:rPr sz="1600" spc="-15" dirty="0">
                <a:latin typeface="Arial"/>
                <a:cs typeface="Arial"/>
              </a:rPr>
              <a:t>Title </a:t>
            </a:r>
            <a:r>
              <a:rPr sz="1600" spc="-5" dirty="0">
                <a:latin typeface="Arial"/>
                <a:cs typeface="Arial"/>
              </a:rPr>
              <a:t>I </a:t>
            </a:r>
            <a:r>
              <a:rPr lang="en-US" sz="1600" spc="-5" dirty="0">
                <a:latin typeface="Arial"/>
                <a:cs typeface="Arial"/>
              </a:rPr>
              <a:t>designation.</a:t>
            </a:r>
          </a:p>
          <a:p>
            <a:pPr marL="298450" indent="-285750">
              <a:lnSpc>
                <a:spcPct val="150000"/>
              </a:lnSpc>
              <a:buFont typeface="Arial" panose="020B0604020202020204" pitchFamily="34" charset="0"/>
              <a:buChar char="•"/>
              <a:tabLst>
                <a:tab pos="354965" algn="l"/>
                <a:tab pos="355600" algn="l"/>
              </a:tabLst>
            </a:pPr>
            <a:r>
              <a:rPr lang="en-US" sz="1600" spc="-5" dirty="0">
                <a:latin typeface="Arial"/>
                <a:cs typeface="Arial"/>
              </a:rPr>
              <a:t>Program funds provided from this grant may only supplement other funding and must not supplant.</a:t>
            </a:r>
          </a:p>
          <a:p>
            <a:pPr marL="298450" indent="-285750">
              <a:lnSpc>
                <a:spcPct val="150000"/>
              </a:lnSpc>
              <a:buFont typeface="Arial" panose="020B0604020202020204" pitchFamily="34" charset="0"/>
              <a:buChar char="•"/>
              <a:tabLst>
                <a:tab pos="354965" algn="l"/>
                <a:tab pos="355600" algn="l"/>
              </a:tabLst>
            </a:pPr>
            <a:r>
              <a:rPr lang="en-US" sz="1600" spc="-5" dirty="0">
                <a:latin typeface="Arial"/>
                <a:cs typeface="Arial"/>
              </a:rPr>
              <a:t>All reporting fiscal and data  deadlines must be met</a:t>
            </a:r>
            <a:endParaRPr sz="1600" dirty="0">
              <a:latin typeface="Arial"/>
              <a:cs typeface="Arial"/>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dirty="0"/>
          </a:p>
        </p:txBody>
      </p:sp>
      <p:sp>
        <p:nvSpPr>
          <p:cNvPr id="6" name="object 6">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18</a:t>
            </a:fld>
            <a:endParaRPr dirty="0"/>
          </a:p>
        </p:txBody>
      </p:sp>
      <p:sp>
        <p:nvSpPr>
          <p:cNvPr id="7" name="Footer Placeholder 6">
            <a:extLst>
              <a:ext uri="{FF2B5EF4-FFF2-40B4-BE49-F238E27FC236}">
                <a16:creationId xmlns:a16="http://schemas.microsoft.com/office/drawing/2014/main" id="{743E288F-C3F4-41F4-9EC5-787A078C02F6}"/>
              </a:ext>
              <a:ext uri="{C183D7F6-B498-43B3-948B-1728B52AA6E4}">
                <adec:decorative xmlns:adec="http://schemas.microsoft.com/office/drawing/2017/decorative" val="1"/>
              </a:ext>
            </a:extLst>
          </p:cNvPr>
          <p:cNvSpPr>
            <a:spLocks noGrp="1"/>
          </p:cNvSpPr>
          <p:nvPr>
            <p:ph type="ftr" sz="quarter" idx="5"/>
          </p:nvPr>
        </p:nvSpPr>
        <p:spPr>
          <a:xfrm>
            <a:off x="535940" y="6463728"/>
            <a:ext cx="988060" cy="177800"/>
          </a:xfrm>
        </p:spPr>
        <p:txBody>
          <a:bodyPr/>
          <a:lstStyle/>
          <a:p>
            <a:pPr marL="12700">
              <a:lnSpc>
                <a:spcPts val="1240"/>
              </a:lnSpc>
            </a:pPr>
            <a:r>
              <a:rPr lang="en-US" dirty="0"/>
              <a:t>12/03/2021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525207"/>
            <a:ext cx="8143240" cy="3706143"/>
          </a:xfrm>
          <a:prstGeom prst="rect">
            <a:avLst/>
          </a:prstGeom>
        </p:spPr>
        <p:txBody>
          <a:bodyPr vert="horz" wrap="square" lIns="0" tIns="12700" rIns="0" bIns="0" rtlCol="0">
            <a:spAutoFit/>
          </a:bodyPr>
          <a:lstStyle/>
          <a:p>
            <a:pPr marL="12700">
              <a:lnSpc>
                <a:spcPct val="100000"/>
              </a:lnSpc>
              <a:spcBef>
                <a:spcPts val="100"/>
              </a:spcBef>
            </a:pPr>
            <a:r>
              <a:rPr sz="2000" spc="-5" dirty="0">
                <a:latin typeface="Arial" panose="020B0604020202020204" pitchFamily="34" charset="0"/>
                <a:cs typeface="Arial" panose="020B0604020202020204" pitchFamily="34" charset="0"/>
              </a:rPr>
              <a:t>Local Use of</a:t>
            </a:r>
            <a:r>
              <a:rPr sz="2000" spc="20" dirty="0">
                <a:latin typeface="Arial" panose="020B0604020202020204" pitchFamily="34" charset="0"/>
                <a:cs typeface="Arial" panose="020B0604020202020204" pitchFamily="34" charset="0"/>
              </a:rPr>
              <a:t> </a:t>
            </a:r>
            <a:r>
              <a:rPr sz="2000" spc="-10" dirty="0">
                <a:latin typeface="Arial" panose="020B0604020202020204" pitchFamily="34" charset="0"/>
                <a:cs typeface="Arial" panose="020B0604020202020204" pitchFamily="34" charset="0"/>
              </a:rPr>
              <a:t>Funds</a:t>
            </a:r>
            <a:endParaRPr sz="2000" dirty="0">
              <a:latin typeface="Arial" panose="020B0604020202020204" pitchFamily="34" charset="0"/>
              <a:cs typeface="Arial" panose="020B0604020202020204" pitchFamily="34" charset="0"/>
            </a:endParaRPr>
          </a:p>
          <a:p>
            <a:pPr marL="12700" marR="735330">
              <a:lnSpc>
                <a:spcPts val="2110"/>
              </a:lnSpc>
              <a:spcBef>
                <a:spcPts val="2090"/>
              </a:spcBef>
            </a:pPr>
            <a:r>
              <a:rPr sz="2000" spc="-125" dirty="0">
                <a:latin typeface="Arial" panose="020B0604020202020204" pitchFamily="34" charset="0"/>
                <a:cs typeface="Arial" panose="020B0604020202020204" pitchFamily="34" charset="0"/>
              </a:rPr>
              <a:t>To </a:t>
            </a:r>
            <a:r>
              <a:rPr sz="2000" spc="-5" dirty="0">
                <a:latin typeface="Arial" panose="020B0604020202020204" pitchFamily="34" charset="0"/>
                <a:cs typeface="Arial" panose="020B0604020202020204" pitchFamily="34" charset="0"/>
              </a:rPr>
              <a:t>be </a:t>
            </a:r>
            <a:r>
              <a:rPr sz="2000" b="1" spc="-5" dirty="0">
                <a:latin typeface="Arial" panose="020B0604020202020204" pitchFamily="34" charset="0"/>
                <a:cs typeface="Arial" panose="020B0604020202020204" pitchFamily="34" charset="0"/>
              </a:rPr>
              <a:t>allowable </a:t>
            </a:r>
            <a:r>
              <a:rPr sz="2000" spc="-5" dirty="0">
                <a:latin typeface="Arial" panose="020B0604020202020204" pitchFamily="34" charset="0"/>
                <a:cs typeface="Arial" panose="020B0604020202020204" pitchFamily="34" charset="0"/>
              </a:rPr>
              <a:t>under federal awards, </a:t>
            </a:r>
            <a:r>
              <a:rPr sz="2000" dirty="0">
                <a:latin typeface="Arial" panose="020B0604020202020204" pitchFamily="34" charset="0"/>
                <a:cs typeface="Arial" panose="020B0604020202020204" pitchFamily="34" charset="0"/>
              </a:rPr>
              <a:t>costs </a:t>
            </a:r>
            <a:r>
              <a:rPr sz="2000" spc="-5" dirty="0">
                <a:latin typeface="Arial" panose="020B0604020202020204" pitchFamily="34" charset="0"/>
                <a:cs typeface="Arial" panose="020B0604020202020204" pitchFamily="34" charset="0"/>
              </a:rPr>
              <a:t>must meet the  following general</a:t>
            </a:r>
            <a:r>
              <a:rPr sz="2000" spc="5" dirty="0">
                <a:latin typeface="Arial" panose="020B0604020202020204" pitchFamily="34" charset="0"/>
                <a:cs typeface="Arial" panose="020B0604020202020204" pitchFamily="34" charset="0"/>
              </a:rPr>
              <a:t> </a:t>
            </a:r>
            <a:r>
              <a:rPr sz="2000" spc="-5" dirty="0">
                <a:latin typeface="Arial" panose="020B0604020202020204" pitchFamily="34" charset="0"/>
                <a:cs typeface="Arial" panose="020B0604020202020204" pitchFamily="34" charset="0"/>
              </a:rPr>
              <a:t>criteria:</a:t>
            </a:r>
            <a:endParaRPr sz="2000" dirty="0">
              <a:latin typeface="Arial" panose="020B0604020202020204" pitchFamily="34" charset="0"/>
              <a:cs typeface="Arial" panose="020B0604020202020204" pitchFamily="34" charset="0"/>
            </a:endParaRPr>
          </a:p>
          <a:p>
            <a:pPr>
              <a:lnSpc>
                <a:spcPct val="100000"/>
              </a:lnSpc>
              <a:spcBef>
                <a:spcPts val="10"/>
              </a:spcBef>
            </a:pPr>
            <a:endParaRPr sz="2000" dirty="0">
              <a:latin typeface="Arial" panose="020B0604020202020204" pitchFamily="34" charset="0"/>
              <a:cs typeface="Arial" panose="020B0604020202020204" pitchFamily="34" charset="0"/>
            </a:endParaRPr>
          </a:p>
          <a:p>
            <a:pPr marL="355600" marR="798195" indent="-342900">
              <a:lnSpc>
                <a:spcPts val="2110"/>
              </a:lnSpc>
              <a:buChar char="•"/>
              <a:tabLst>
                <a:tab pos="354965" algn="l"/>
                <a:tab pos="355600" algn="l"/>
              </a:tabLst>
            </a:pPr>
            <a:r>
              <a:rPr sz="2000" spc="-5" dirty="0">
                <a:latin typeface="Arial" panose="020B0604020202020204" pitchFamily="34" charset="0"/>
                <a:cs typeface="Arial" panose="020B0604020202020204" pitchFamily="34" charset="0"/>
              </a:rPr>
              <a:t>Be </a:t>
            </a:r>
            <a:r>
              <a:rPr sz="2000" b="1" spc="-5" dirty="0">
                <a:latin typeface="Arial" panose="020B0604020202020204" pitchFamily="34" charset="0"/>
                <a:cs typeface="Arial" panose="020B0604020202020204" pitchFamily="34" charset="0"/>
              </a:rPr>
              <a:t>necessary </a:t>
            </a:r>
            <a:r>
              <a:rPr sz="2000" spc="-5" dirty="0">
                <a:latin typeface="Arial" panose="020B0604020202020204" pitchFamily="34" charset="0"/>
                <a:cs typeface="Arial" panose="020B0604020202020204" pitchFamily="34" charset="0"/>
              </a:rPr>
              <a:t>and </a:t>
            </a:r>
            <a:r>
              <a:rPr sz="2000" b="1" spc="-5" dirty="0">
                <a:latin typeface="Arial" panose="020B0604020202020204" pitchFamily="34" charset="0"/>
                <a:cs typeface="Arial" panose="020B0604020202020204" pitchFamily="34" charset="0"/>
              </a:rPr>
              <a:t>reasonable </a:t>
            </a:r>
            <a:r>
              <a:rPr sz="2000" spc="-5" dirty="0">
                <a:latin typeface="Arial" panose="020B0604020202020204" pitchFamily="34" charset="0"/>
                <a:cs typeface="Arial" panose="020B0604020202020204" pitchFamily="34" charset="0"/>
              </a:rPr>
              <a:t>for </a:t>
            </a:r>
            <a:r>
              <a:rPr sz="2000" b="1" spc="-5" dirty="0">
                <a:latin typeface="Arial" panose="020B0604020202020204" pitchFamily="34" charset="0"/>
                <a:cs typeface="Arial" panose="020B0604020202020204" pitchFamily="34" charset="0"/>
              </a:rPr>
              <a:t>proper and efficient  performance </a:t>
            </a:r>
            <a:r>
              <a:rPr sz="2000" spc="-5" dirty="0">
                <a:latin typeface="Arial" panose="020B0604020202020204" pitchFamily="34" charset="0"/>
                <a:cs typeface="Arial" panose="020B0604020202020204" pitchFamily="34" charset="0"/>
              </a:rPr>
              <a:t>and administration of Federal</a:t>
            </a:r>
            <a:r>
              <a:rPr sz="2000" spc="80" dirty="0">
                <a:latin typeface="Arial" panose="020B0604020202020204" pitchFamily="34" charset="0"/>
                <a:cs typeface="Arial" panose="020B0604020202020204" pitchFamily="34" charset="0"/>
              </a:rPr>
              <a:t> </a:t>
            </a:r>
            <a:r>
              <a:rPr sz="2000" spc="-5" dirty="0">
                <a:latin typeface="Arial" panose="020B0604020202020204" pitchFamily="34" charset="0"/>
                <a:cs typeface="Arial" panose="020B0604020202020204" pitchFamily="34" charset="0"/>
              </a:rPr>
              <a:t>awards.</a:t>
            </a:r>
            <a:endParaRPr sz="2000" dirty="0">
              <a:latin typeface="Arial" panose="020B0604020202020204" pitchFamily="34" charset="0"/>
              <a:cs typeface="Arial" panose="020B0604020202020204" pitchFamily="34" charset="0"/>
            </a:endParaRPr>
          </a:p>
          <a:p>
            <a:pPr>
              <a:lnSpc>
                <a:spcPct val="100000"/>
              </a:lnSpc>
              <a:spcBef>
                <a:spcPts val="10"/>
              </a:spcBef>
              <a:buFont typeface="Arial"/>
              <a:buChar char="•"/>
            </a:pPr>
            <a:endParaRPr sz="2000" dirty="0">
              <a:latin typeface="Arial" panose="020B0604020202020204" pitchFamily="34" charset="0"/>
              <a:cs typeface="Arial" panose="020B0604020202020204" pitchFamily="34" charset="0"/>
            </a:endParaRPr>
          </a:p>
          <a:p>
            <a:pPr marL="355600" marR="5080" indent="-342900">
              <a:lnSpc>
                <a:spcPts val="2110"/>
              </a:lnSpc>
              <a:buChar char="•"/>
              <a:tabLst>
                <a:tab pos="354965" algn="l"/>
                <a:tab pos="355600" algn="l"/>
              </a:tabLst>
            </a:pPr>
            <a:r>
              <a:rPr sz="2000" spc="-5" dirty="0">
                <a:latin typeface="Arial" panose="020B0604020202020204" pitchFamily="34" charset="0"/>
                <a:cs typeface="Arial" panose="020B0604020202020204" pitchFamily="34" charset="0"/>
              </a:rPr>
              <a:t>Be </a:t>
            </a:r>
            <a:r>
              <a:rPr sz="2000" b="1" spc="-5" dirty="0">
                <a:latin typeface="Arial" panose="020B0604020202020204" pitchFamily="34" charset="0"/>
                <a:cs typeface="Arial" panose="020B0604020202020204" pitchFamily="34" charset="0"/>
              </a:rPr>
              <a:t>consistent </a:t>
            </a:r>
            <a:r>
              <a:rPr sz="2000" b="1" dirty="0">
                <a:latin typeface="Arial" panose="020B0604020202020204" pitchFamily="34" charset="0"/>
                <a:cs typeface="Arial" panose="020B0604020202020204" pitchFamily="34" charset="0"/>
              </a:rPr>
              <a:t>with </a:t>
            </a:r>
            <a:r>
              <a:rPr sz="2000" b="1" spc="-5" dirty="0">
                <a:latin typeface="Arial" panose="020B0604020202020204" pitchFamily="34" charset="0"/>
                <a:cs typeface="Arial" panose="020B0604020202020204" pitchFamily="34" charset="0"/>
              </a:rPr>
              <a:t>policies, regulations, and procedures  </a:t>
            </a:r>
            <a:r>
              <a:rPr sz="2000" spc="-5" dirty="0">
                <a:latin typeface="Arial" panose="020B0604020202020204" pitchFamily="34" charset="0"/>
                <a:cs typeface="Arial" panose="020B0604020202020204" pitchFamily="34" charset="0"/>
              </a:rPr>
              <a:t>that apply uniformly to both Federal awards and other activities  of the governmental</a:t>
            </a:r>
            <a:r>
              <a:rPr sz="2000" spc="45" dirty="0">
                <a:latin typeface="Arial" panose="020B0604020202020204" pitchFamily="34" charset="0"/>
                <a:cs typeface="Arial" panose="020B0604020202020204" pitchFamily="34" charset="0"/>
              </a:rPr>
              <a:t> </a:t>
            </a:r>
            <a:r>
              <a:rPr sz="2000" spc="-5" dirty="0">
                <a:latin typeface="Arial" panose="020B0604020202020204" pitchFamily="34" charset="0"/>
                <a:cs typeface="Arial" panose="020B0604020202020204" pitchFamily="34" charset="0"/>
              </a:rPr>
              <a:t>unit.</a:t>
            </a:r>
            <a:endParaRPr sz="2000" dirty="0">
              <a:latin typeface="Arial" panose="020B0604020202020204" pitchFamily="34" charset="0"/>
              <a:cs typeface="Arial" panose="020B0604020202020204" pitchFamily="34" charset="0"/>
            </a:endParaRPr>
          </a:p>
          <a:p>
            <a:pPr>
              <a:lnSpc>
                <a:spcPct val="100000"/>
              </a:lnSpc>
              <a:spcBef>
                <a:spcPts val="15"/>
              </a:spcBef>
              <a:buFont typeface="Arial"/>
              <a:buChar char="•"/>
            </a:pPr>
            <a:endParaRPr sz="2000" dirty="0">
              <a:latin typeface="Arial" panose="020B0604020202020204" pitchFamily="34" charset="0"/>
              <a:cs typeface="Arial" panose="020B0604020202020204" pitchFamily="34" charset="0"/>
            </a:endParaRPr>
          </a:p>
          <a:p>
            <a:pPr marL="355600" indent="-342900">
              <a:lnSpc>
                <a:spcPct val="100000"/>
              </a:lnSpc>
              <a:buChar char="•"/>
              <a:tabLst>
                <a:tab pos="354965" algn="l"/>
                <a:tab pos="355600" algn="l"/>
              </a:tabLst>
            </a:pPr>
            <a:r>
              <a:rPr sz="2000" spc="-5" dirty="0">
                <a:latin typeface="Arial" panose="020B0604020202020204" pitchFamily="34" charset="0"/>
                <a:cs typeface="Arial" panose="020B0604020202020204" pitchFamily="34" charset="0"/>
              </a:rPr>
              <a:t>Be </a:t>
            </a:r>
            <a:r>
              <a:rPr sz="2000" b="1" spc="-5" dirty="0">
                <a:latin typeface="Arial" panose="020B0604020202020204" pitchFamily="34" charset="0"/>
                <a:cs typeface="Arial" panose="020B0604020202020204" pitchFamily="34" charset="0"/>
              </a:rPr>
              <a:t>adequately</a:t>
            </a:r>
            <a:r>
              <a:rPr sz="2000" b="1" spc="25" dirty="0">
                <a:latin typeface="Arial" panose="020B0604020202020204" pitchFamily="34" charset="0"/>
                <a:cs typeface="Arial" panose="020B0604020202020204" pitchFamily="34" charset="0"/>
              </a:rPr>
              <a:t> </a:t>
            </a:r>
            <a:r>
              <a:rPr sz="2000" b="1" spc="-5" dirty="0">
                <a:latin typeface="Arial" panose="020B0604020202020204" pitchFamily="34" charset="0"/>
                <a:cs typeface="Arial" panose="020B0604020202020204" pitchFamily="34" charset="0"/>
              </a:rPr>
              <a:t>documented</a:t>
            </a:r>
            <a:r>
              <a:rPr sz="2000" spc="-5" dirty="0">
                <a:latin typeface="Arial" panose="020B0604020202020204" pitchFamily="34" charset="0"/>
                <a:cs typeface="Arial" panose="020B0604020202020204" pitchFamily="34" charset="0"/>
              </a:rPr>
              <a:t>.</a:t>
            </a:r>
            <a:endParaRPr sz="2000" dirty="0">
              <a:latin typeface="Arial" panose="020B0604020202020204" pitchFamily="34" charset="0"/>
              <a:cs typeface="Arial" panose="020B0604020202020204" pitchFamily="34" charset="0"/>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Program Conditions</a:t>
            </a:r>
            <a:endParaRPr spc="-10" dirty="0"/>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19</a:t>
            </a:fld>
            <a:endParaRPr dirty="0"/>
          </a:p>
        </p:txBody>
      </p:sp>
      <p:sp>
        <p:nvSpPr>
          <p:cNvPr id="6" name="Footer Placeholder 5">
            <a:extLst>
              <a:ext uri="{FF2B5EF4-FFF2-40B4-BE49-F238E27FC236}">
                <a16:creationId xmlns:a16="http://schemas.microsoft.com/office/drawing/2014/main" id="{168A1C82-6C21-49F1-8991-26BFEFE3962C}"/>
              </a:ext>
              <a:ext uri="{C183D7F6-B498-43B3-948B-1728B52AA6E4}">
                <adec:decorative xmlns:adec="http://schemas.microsoft.com/office/drawing/2017/decorative" val="1"/>
              </a:ext>
            </a:extLst>
          </p:cNvPr>
          <p:cNvSpPr>
            <a:spLocks noGrp="1"/>
          </p:cNvSpPr>
          <p:nvPr>
            <p:ph type="ftr" sz="quarter" idx="5"/>
          </p:nvPr>
        </p:nvSpPr>
        <p:spPr>
          <a:xfrm>
            <a:off x="535940" y="6463727"/>
            <a:ext cx="835660" cy="177799"/>
          </a:xfrm>
        </p:spPr>
        <p:txBody>
          <a:bodyPr/>
          <a:lstStyle/>
          <a:p>
            <a:pPr marL="12700">
              <a:lnSpc>
                <a:spcPts val="1240"/>
              </a:lnSpc>
            </a:pPr>
            <a:r>
              <a:rPr lang="en-US" dirty="0"/>
              <a:t>12/03/2021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9676" y="644875"/>
            <a:ext cx="3183255" cy="513715"/>
          </a:xfrm>
          <a:prstGeom prst="rect">
            <a:avLst/>
          </a:prstGeom>
        </p:spPr>
        <p:txBody>
          <a:bodyPr vert="horz" wrap="square" lIns="0" tIns="13335" rIns="0" bIns="0" rtlCol="0">
            <a:spAutoFit/>
          </a:bodyPr>
          <a:lstStyle/>
          <a:p>
            <a:pPr marL="12700">
              <a:lnSpc>
                <a:spcPct val="100000"/>
              </a:lnSpc>
              <a:spcBef>
                <a:spcPts val="105"/>
              </a:spcBef>
            </a:pPr>
            <a:r>
              <a:rPr spc="-80" dirty="0"/>
              <a:t>Table </a:t>
            </a:r>
            <a:r>
              <a:rPr spc="-5" dirty="0"/>
              <a:t>of Contents</a:t>
            </a:r>
          </a:p>
        </p:txBody>
      </p:sp>
      <p:sp>
        <p:nvSpPr>
          <p:cNvPr id="3" name="object 3"/>
          <p:cNvSpPr txBox="1"/>
          <p:nvPr/>
        </p:nvSpPr>
        <p:spPr>
          <a:xfrm>
            <a:off x="535940" y="1703323"/>
            <a:ext cx="7720330" cy="2490425"/>
          </a:xfrm>
          <a:prstGeom prst="rect">
            <a:avLst/>
          </a:prstGeom>
        </p:spPr>
        <p:txBody>
          <a:bodyPr vert="horz" wrap="square" lIns="0" tIns="88900" rIns="0" bIns="0" rtlCol="0">
            <a:spAutoFit/>
          </a:bodyPr>
          <a:lstStyle/>
          <a:p>
            <a:pPr marL="355600" indent="-342900">
              <a:lnSpc>
                <a:spcPct val="100000"/>
              </a:lnSpc>
              <a:spcBef>
                <a:spcPts val="700"/>
              </a:spcBef>
              <a:buChar char="•"/>
              <a:tabLst>
                <a:tab pos="354965" algn="l"/>
                <a:tab pos="355600" algn="l"/>
              </a:tabLst>
            </a:pPr>
            <a:r>
              <a:rPr sz="1800" spc="-5" dirty="0">
                <a:latin typeface="Arial"/>
                <a:cs typeface="Arial"/>
                <a:hlinkClick r:id="rId2" action="ppaction://hlinksldjump"/>
              </a:rPr>
              <a:t>TimeLine</a:t>
            </a:r>
            <a:r>
              <a:rPr sz="1800" spc="-5" dirty="0">
                <a:latin typeface="Arial"/>
                <a:cs typeface="Arial"/>
              </a:rPr>
              <a:t>……………………………………………………….....pages</a:t>
            </a:r>
            <a:r>
              <a:rPr sz="1800" spc="15" dirty="0">
                <a:latin typeface="Arial"/>
                <a:cs typeface="Arial"/>
              </a:rPr>
              <a:t> </a:t>
            </a:r>
            <a:r>
              <a:rPr sz="1800" spc="-5" dirty="0">
                <a:latin typeface="Arial"/>
                <a:cs typeface="Arial"/>
              </a:rPr>
              <a:t>3</a:t>
            </a:r>
            <a:endParaRPr sz="1800" dirty="0">
              <a:latin typeface="Arial"/>
              <a:cs typeface="Arial"/>
            </a:endParaRPr>
          </a:p>
          <a:p>
            <a:pPr marL="355600" indent="-342900">
              <a:lnSpc>
                <a:spcPct val="100000"/>
              </a:lnSpc>
              <a:spcBef>
                <a:spcPts val="600"/>
              </a:spcBef>
              <a:buChar char="•"/>
              <a:tabLst>
                <a:tab pos="354965" algn="l"/>
                <a:tab pos="355600" algn="l"/>
              </a:tabLst>
            </a:pPr>
            <a:r>
              <a:rPr spc="-5" dirty="0">
                <a:latin typeface="Arial"/>
                <a:cs typeface="Arial"/>
                <a:hlinkClick r:id="rId3" action="ppaction://hlinksldjump"/>
              </a:rPr>
              <a:t>21</a:t>
            </a:r>
            <a:r>
              <a:rPr spc="-7" baseline="25462" dirty="0">
                <a:latin typeface="Arial"/>
                <a:cs typeface="Arial"/>
                <a:hlinkClick r:id="rId3" action="ppaction://hlinksldjump"/>
              </a:rPr>
              <a:t>ST </a:t>
            </a:r>
            <a:r>
              <a:rPr spc="-5" dirty="0">
                <a:latin typeface="Arial"/>
                <a:cs typeface="Arial"/>
                <a:hlinkClick r:id="rId3" action="ppaction://hlinksldjump"/>
              </a:rPr>
              <a:t>CCLC </a:t>
            </a:r>
            <a:r>
              <a:rPr dirty="0">
                <a:latin typeface="Arial"/>
                <a:cs typeface="Arial"/>
                <a:hlinkClick r:id="rId3" action="ppaction://hlinksldjump"/>
              </a:rPr>
              <a:t>Program</a:t>
            </a:r>
            <a:r>
              <a:rPr lang="en-US" dirty="0">
                <a:latin typeface="Arial"/>
                <a:cs typeface="Arial"/>
                <a:hlinkClick r:id="rId3" action="ppaction://hlinksldjump"/>
              </a:rPr>
              <a:t> Overview</a:t>
            </a:r>
            <a:r>
              <a:rPr sz="1800" dirty="0">
                <a:latin typeface="Arial"/>
                <a:cs typeface="Arial"/>
              </a:rPr>
              <a:t>………………………………...</a:t>
            </a:r>
            <a:r>
              <a:rPr lang="en-US" sz="1800" dirty="0">
                <a:latin typeface="Arial"/>
                <a:cs typeface="Arial"/>
              </a:rPr>
              <a:t> </a:t>
            </a:r>
            <a:r>
              <a:rPr sz="1800" dirty="0">
                <a:latin typeface="Arial"/>
                <a:cs typeface="Arial"/>
              </a:rPr>
              <a:t>pages</a:t>
            </a:r>
            <a:r>
              <a:rPr sz="1800" spc="-165" dirty="0">
                <a:latin typeface="Arial"/>
                <a:cs typeface="Arial"/>
              </a:rPr>
              <a:t> </a:t>
            </a:r>
            <a:r>
              <a:rPr sz="1800" spc="-5" dirty="0">
                <a:latin typeface="Arial"/>
                <a:cs typeface="Arial"/>
              </a:rPr>
              <a:t>4-5</a:t>
            </a:r>
            <a:endParaRPr lang="en-US" sz="1800" spc="-5" dirty="0">
              <a:latin typeface="Arial"/>
              <a:cs typeface="Arial"/>
            </a:endParaRPr>
          </a:p>
          <a:p>
            <a:pPr marL="355600" indent="-342900">
              <a:lnSpc>
                <a:spcPct val="100000"/>
              </a:lnSpc>
              <a:spcBef>
                <a:spcPts val="600"/>
              </a:spcBef>
              <a:buChar char="•"/>
              <a:tabLst>
                <a:tab pos="354965" algn="l"/>
                <a:tab pos="355600" algn="l"/>
              </a:tabLst>
            </a:pPr>
            <a:r>
              <a:rPr lang="en-US" spc="-5" dirty="0">
                <a:latin typeface="Arial"/>
                <a:cs typeface="Arial"/>
                <a:hlinkClick r:id="rId4" action="ppaction://hlinksldjump"/>
              </a:rPr>
              <a:t>21</a:t>
            </a:r>
            <a:r>
              <a:rPr lang="en-US" spc="-5" baseline="30000" dirty="0">
                <a:latin typeface="Arial"/>
                <a:cs typeface="Arial"/>
                <a:hlinkClick r:id="rId4" action="ppaction://hlinksldjump"/>
              </a:rPr>
              <a:t>st</a:t>
            </a:r>
            <a:r>
              <a:rPr lang="en-US" spc="-5" dirty="0">
                <a:latin typeface="Arial"/>
                <a:cs typeface="Arial"/>
                <a:hlinkClick r:id="rId4" action="ppaction://hlinksldjump"/>
              </a:rPr>
              <a:t> CCLC Program Purpose</a:t>
            </a:r>
            <a:r>
              <a:rPr lang="en-US" spc="-5" dirty="0">
                <a:latin typeface="Arial"/>
                <a:cs typeface="Arial"/>
              </a:rPr>
              <a:t>…………………………………...pages 6-7</a:t>
            </a:r>
            <a:endParaRPr sz="1800" dirty="0">
              <a:latin typeface="Arial"/>
              <a:cs typeface="Arial"/>
            </a:endParaRPr>
          </a:p>
          <a:p>
            <a:pPr marL="355600" indent="-342900">
              <a:lnSpc>
                <a:spcPct val="100000"/>
              </a:lnSpc>
              <a:spcBef>
                <a:spcPts val="600"/>
              </a:spcBef>
              <a:buChar char="•"/>
              <a:tabLst>
                <a:tab pos="354965" algn="l"/>
                <a:tab pos="355600" algn="l"/>
              </a:tabLst>
            </a:pPr>
            <a:r>
              <a:rPr sz="1800" spc="-5" dirty="0">
                <a:latin typeface="Arial"/>
                <a:cs typeface="Arial"/>
                <a:hlinkClick r:id="rId5" action="ppaction://hlinksldjump"/>
              </a:rPr>
              <a:t>21</a:t>
            </a:r>
            <a:r>
              <a:rPr sz="1800" spc="-7" baseline="25462" dirty="0">
                <a:latin typeface="Arial"/>
                <a:cs typeface="Arial"/>
                <a:hlinkClick r:id="rId5" action="ppaction://hlinksldjump"/>
              </a:rPr>
              <a:t>st </a:t>
            </a:r>
            <a:r>
              <a:rPr sz="1800" spc="-5" dirty="0">
                <a:latin typeface="Arial"/>
                <a:cs typeface="Arial"/>
                <a:hlinkClick r:id="rId5" action="ppaction://hlinksldjump"/>
              </a:rPr>
              <a:t>CCLC Program Conditions</a:t>
            </a:r>
            <a:r>
              <a:rPr sz="1800" spc="-5" dirty="0">
                <a:latin typeface="Arial"/>
                <a:cs typeface="Arial"/>
              </a:rPr>
              <a:t>………………………………...pages</a:t>
            </a:r>
            <a:r>
              <a:rPr sz="1800" spc="-80" dirty="0">
                <a:latin typeface="Arial"/>
                <a:cs typeface="Arial"/>
              </a:rPr>
              <a:t> </a:t>
            </a:r>
            <a:r>
              <a:rPr lang="en-US" sz="1800" spc="-10" dirty="0">
                <a:latin typeface="Arial"/>
                <a:cs typeface="Arial"/>
              </a:rPr>
              <a:t>8</a:t>
            </a:r>
            <a:r>
              <a:rPr sz="1800" spc="-10" dirty="0">
                <a:latin typeface="Arial"/>
                <a:cs typeface="Arial"/>
              </a:rPr>
              <a:t>-1</a:t>
            </a:r>
            <a:r>
              <a:rPr lang="en-US" sz="1800" spc="-10" dirty="0">
                <a:latin typeface="Arial"/>
                <a:cs typeface="Arial"/>
              </a:rPr>
              <a:t>7</a:t>
            </a:r>
            <a:endParaRPr sz="1800" dirty="0">
              <a:latin typeface="Arial"/>
              <a:cs typeface="Arial"/>
            </a:endParaRPr>
          </a:p>
          <a:p>
            <a:pPr marL="355600" indent="-342900">
              <a:lnSpc>
                <a:spcPct val="100000"/>
              </a:lnSpc>
              <a:spcBef>
                <a:spcPts val="600"/>
              </a:spcBef>
              <a:buChar char="•"/>
              <a:tabLst>
                <a:tab pos="354965" algn="l"/>
                <a:tab pos="355600" algn="l"/>
              </a:tabLst>
            </a:pPr>
            <a:r>
              <a:rPr lang="en-US" sz="1800" spc="-5" dirty="0">
                <a:latin typeface="Arial"/>
                <a:cs typeface="Arial"/>
                <a:hlinkClick r:id="rId6" action="ppaction://hlinksldjump"/>
              </a:rPr>
              <a:t>21</a:t>
            </a:r>
            <a:r>
              <a:rPr lang="en-US" sz="1800" spc="-7" baseline="25462" dirty="0">
                <a:latin typeface="Arial"/>
                <a:cs typeface="Arial"/>
                <a:hlinkClick r:id="rId6" action="ppaction://hlinksldjump"/>
              </a:rPr>
              <a:t>st </a:t>
            </a:r>
            <a:r>
              <a:rPr lang="en-US" sz="1800" spc="-5" dirty="0">
                <a:latin typeface="Arial"/>
                <a:cs typeface="Arial"/>
                <a:hlinkClick r:id="rId6" action="ppaction://hlinksldjump"/>
              </a:rPr>
              <a:t>CCLC </a:t>
            </a:r>
            <a:r>
              <a:rPr sz="1800" spc="-5" dirty="0">
                <a:latin typeface="Arial"/>
                <a:cs typeface="Arial"/>
                <a:hlinkClick r:id="rId6" action="ppaction://hlinksldjump"/>
              </a:rPr>
              <a:t>Application Process</a:t>
            </a:r>
            <a:r>
              <a:rPr sz="1800" spc="-5" dirty="0">
                <a:latin typeface="Arial"/>
                <a:cs typeface="Arial"/>
              </a:rPr>
              <a:t>…………………………………</a:t>
            </a:r>
            <a:r>
              <a:rPr sz="1800" spc="-10" dirty="0">
                <a:latin typeface="Arial"/>
                <a:cs typeface="Arial"/>
              </a:rPr>
              <a:t>pages</a:t>
            </a:r>
            <a:r>
              <a:rPr sz="1800" spc="-295" dirty="0">
                <a:latin typeface="Arial"/>
                <a:cs typeface="Arial"/>
              </a:rPr>
              <a:t> </a:t>
            </a:r>
            <a:r>
              <a:rPr lang="en-US" sz="1800" spc="-10" dirty="0">
                <a:latin typeface="Arial"/>
                <a:cs typeface="Arial"/>
              </a:rPr>
              <a:t>18-21</a:t>
            </a:r>
            <a:endParaRPr sz="1800" dirty="0">
              <a:latin typeface="Arial"/>
              <a:cs typeface="Arial"/>
            </a:endParaRPr>
          </a:p>
          <a:p>
            <a:pPr marL="355600" indent="-342900">
              <a:lnSpc>
                <a:spcPct val="100000"/>
              </a:lnSpc>
              <a:spcBef>
                <a:spcPts val="600"/>
              </a:spcBef>
              <a:buChar char="•"/>
              <a:tabLst>
                <a:tab pos="354965" algn="l"/>
                <a:tab pos="355600" algn="l"/>
              </a:tabLst>
            </a:pPr>
            <a:r>
              <a:rPr lang="en-US" sz="1800" spc="-5" dirty="0">
                <a:latin typeface="Arial"/>
                <a:cs typeface="Arial"/>
                <a:hlinkClick r:id="rId7" action="ppaction://hlinksldjump"/>
              </a:rPr>
              <a:t>21st CCLC Grant Reporting Requirement</a:t>
            </a:r>
            <a:r>
              <a:rPr sz="1800" spc="-5" dirty="0">
                <a:latin typeface="Arial"/>
                <a:cs typeface="Arial"/>
              </a:rPr>
              <a:t>……………………</a:t>
            </a:r>
            <a:r>
              <a:rPr lang="en-US" sz="1800" spc="-5" dirty="0">
                <a:latin typeface="Arial"/>
                <a:cs typeface="Arial"/>
              </a:rPr>
              <a:t> </a:t>
            </a:r>
            <a:r>
              <a:rPr sz="1800" spc="-5" dirty="0">
                <a:latin typeface="Arial"/>
                <a:cs typeface="Arial"/>
              </a:rPr>
              <a:t>pages</a:t>
            </a:r>
            <a:r>
              <a:rPr sz="1800" spc="90" dirty="0">
                <a:latin typeface="Arial"/>
                <a:cs typeface="Arial"/>
              </a:rPr>
              <a:t> </a:t>
            </a:r>
            <a:r>
              <a:rPr lang="en-US" sz="1800" spc="-10" dirty="0">
                <a:latin typeface="Arial"/>
                <a:cs typeface="Arial"/>
              </a:rPr>
              <a:t>22</a:t>
            </a:r>
            <a:endParaRPr sz="1800" dirty="0">
              <a:latin typeface="Arial"/>
              <a:cs typeface="Arial"/>
            </a:endParaRPr>
          </a:p>
          <a:p>
            <a:pPr marL="355600" indent="-342900">
              <a:lnSpc>
                <a:spcPct val="100000"/>
              </a:lnSpc>
              <a:spcBef>
                <a:spcPts val="600"/>
              </a:spcBef>
              <a:buChar char="•"/>
              <a:tabLst>
                <a:tab pos="354965" algn="l"/>
                <a:tab pos="355600" algn="l"/>
              </a:tabLst>
            </a:pPr>
            <a:r>
              <a:rPr sz="1800" spc="-5" dirty="0">
                <a:latin typeface="Arial"/>
                <a:cs typeface="Arial"/>
                <a:hlinkClick r:id="rId8" action="ppaction://hlinksldjump"/>
              </a:rPr>
              <a:t>Contacts and PDE </a:t>
            </a:r>
            <a:r>
              <a:rPr sz="1800" dirty="0">
                <a:latin typeface="Arial"/>
                <a:cs typeface="Arial"/>
                <a:hlinkClick r:id="rId8" action="ppaction://hlinksldjump"/>
              </a:rPr>
              <a:t>Mission</a:t>
            </a:r>
            <a:r>
              <a:rPr sz="1800" dirty="0">
                <a:latin typeface="Arial"/>
                <a:cs typeface="Arial"/>
              </a:rPr>
              <a:t>……………………………………..pages</a:t>
            </a:r>
            <a:r>
              <a:rPr sz="1800" spc="35" dirty="0">
                <a:latin typeface="Arial"/>
                <a:cs typeface="Arial"/>
              </a:rPr>
              <a:t> </a:t>
            </a:r>
            <a:r>
              <a:rPr lang="en-US" sz="1800" spc="-15" dirty="0">
                <a:latin typeface="Arial"/>
                <a:cs typeface="Arial"/>
              </a:rPr>
              <a:t>23</a:t>
            </a:r>
            <a:endParaRPr sz="1800" dirty="0">
              <a:latin typeface="Arial"/>
              <a:cs typeface="Arial"/>
            </a:endParaRPr>
          </a:p>
        </p:txBody>
      </p:sp>
      <p:sp>
        <p:nvSpPr>
          <p:cNvPr id="6" name="object 4">
            <a:extLst>
              <a:ext uri="{FF2B5EF4-FFF2-40B4-BE49-F238E27FC236}">
                <a16:creationId xmlns:a16="http://schemas.microsoft.com/office/drawing/2014/main" id="{A07B7574-6FED-49A5-8093-E6C10E16F415}"/>
              </a:ext>
              <a:ext uri="{C183D7F6-B498-43B3-948B-1728B52AA6E4}">
                <adec:decorative xmlns:adec="http://schemas.microsoft.com/office/drawing/2017/decorative" val="1"/>
              </a:ext>
            </a:extLst>
          </p:cNvPr>
          <p:cNvSpPr txBox="1">
            <a:spLocks noGrp="1"/>
          </p:cNvSpPr>
          <p:nvPr>
            <p:ph type="ftr" sz="quarter" idx="5"/>
          </p:nvPr>
        </p:nvSpPr>
        <p:spPr>
          <a:xfrm>
            <a:off x="535940" y="6463728"/>
            <a:ext cx="835660" cy="156068"/>
          </a:xfrm>
          <a:prstGeom prst="rect">
            <a:avLst/>
          </a:prstGeom>
        </p:spPr>
        <p:txBody>
          <a:bodyPr vert="horz" wrap="square" lIns="0" tIns="0" rIns="0" bIns="0" rtlCol="0">
            <a:spAutoFit/>
          </a:bodyPr>
          <a:lstStyle/>
          <a:p>
            <a:pPr marL="12700">
              <a:lnSpc>
                <a:spcPts val="1240"/>
              </a:lnSpc>
            </a:pPr>
            <a:r>
              <a:rPr lang="en-US" spc="5" dirty="0"/>
              <a:t>12</a:t>
            </a:r>
            <a:r>
              <a:rPr spc="5" dirty="0"/>
              <a:t>/</a:t>
            </a:r>
            <a:r>
              <a:rPr lang="en-US" spc="5" dirty="0"/>
              <a:t>03</a:t>
            </a:r>
            <a:r>
              <a:rPr spc="5" dirty="0"/>
              <a:t>/</a:t>
            </a:r>
            <a:r>
              <a:rPr dirty="0"/>
              <a:t>20</a:t>
            </a:r>
            <a:r>
              <a:rPr lang="en-US" dirty="0"/>
              <a:t>21</a:t>
            </a:r>
            <a:endParaRPr dirty="0"/>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339B278A-7341-4ED7-8D1F-17D4C374CA31}"/>
              </a:ext>
              <a:ext uri="{C183D7F6-B498-43B3-948B-1728B52AA6E4}">
                <adec:decorative xmlns:adec="http://schemas.microsoft.com/office/drawing/2017/decorative" val="0"/>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Application Process</a:t>
            </a:r>
            <a:endParaRPr spc="-10" dirty="0"/>
          </a:p>
        </p:txBody>
      </p:sp>
      <p:sp>
        <p:nvSpPr>
          <p:cNvPr id="3" name="object 3"/>
          <p:cNvSpPr txBox="1"/>
          <p:nvPr/>
        </p:nvSpPr>
        <p:spPr>
          <a:xfrm>
            <a:off x="459740" y="1435589"/>
            <a:ext cx="8145780" cy="3432350"/>
          </a:xfrm>
          <a:prstGeom prst="rect">
            <a:avLst/>
          </a:prstGeom>
        </p:spPr>
        <p:txBody>
          <a:bodyPr vert="horz" wrap="square" lIns="0" tIns="163195" rIns="0" bIns="0" rtlCol="0">
            <a:spAutoFit/>
          </a:bodyPr>
          <a:lstStyle/>
          <a:p>
            <a:pPr marL="88900">
              <a:lnSpc>
                <a:spcPct val="100000"/>
              </a:lnSpc>
              <a:spcBef>
                <a:spcPts val="1285"/>
              </a:spcBef>
            </a:pPr>
            <a:r>
              <a:rPr lang="en-US" sz="2400" spc="-5" dirty="0">
                <a:latin typeface="Arial"/>
                <a:cs typeface="Arial"/>
              </a:rPr>
              <a:t>When you’ve decided to apply</a:t>
            </a:r>
            <a:endParaRPr sz="2400" dirty="0">
              <a:latin typeface="Arial"/>
              <a:cs typeface="Arial"/>
            </a:endParaRPr>
          </a:p>
          <a:p>
            <a:pPr marL="355600" indent="-342900">
              <a:lnSpc>
                <a:spcPct val="100000"/>
              </a:lnSpc>
              <a:spcBef>
                <a:spcPts val="994"/>
              </a:spcBef>
              <a:buChar char="•"/>
              <a:tabLst>
                <a:tab pos="354965" algn="l"/>
                <a:tab pos="355600" algn="l"/>
              </a:tabLst>
            </a:pPr>
            <a:r>
              <a:rPr sz="2000" dirty="0">
                <a:latin typeface="Arial"/>
                <a:cs typeface="Arial"/>
              </a:rPr>
              <a:t>Register </a:t>
            </a:r>
            <a:r>
              <a:rPr sz="2000" spc="-5" dirty="0">
                <a:latin typeface="Arial"/>
                <a:cs typeface="Arial"/>
              </a:rPr>
              <a:t>for </a:t>
            </a:r>
            <a:r>
              <a:rPr sz="2000" dirty="0">
                <a:latin typeface="Arial"/>
                <a:cs typeface="Arial"/>
              </a:rPr>
              <a:t>a vendor</a:t>
            </a:r>
            <a:r>
              <a:rPr sz="2000" spc="-80" dirty="0">
                <a:latin typeface="Arial"/>
                <a:cs typeface="Arial"/>
              </a:rPr>
              <a:t> </a:t>
            </a:r>
            <a:r>
              <a:rPr sz="2000" dirty="0">
                <a:latin typeface="Arial"/>
                <a:cs typeface="Arial"/>
              </a:rPr>
              <a:t>number</a:t>
            </a:r>
          </a:p>
          <a:p>
            <a:pPr marL="355600" indent="-342900">
              <a:lnSpc>
                <a:spcPct val="100000"/>
              </a:lnSpc>
              <a:spcBef>
                <a:spcPts val="1200"/>
              </a:spcBef>
              <a:buChar char="•"/>
              <a:tabLst>
                <a:tab pos="354965" algn="l"/>
                <a:tab pos="355600" algn="l"/>
              </a:tabLst>
            </a:pPr>
            <a:r>
              <a:rPr lang="en-US" sz="2000" spc="-5" dirty="0">
                <a:latin typeface="Arial"/>
                <a:cs typeface="Arial"/>
              </a:rPr>
              <a:t>Email a letter </a:t>
            </a:r>
            <a:r>
              <a:rPr lang="en-US" sz="2000" dirty="0">
                <a:latin typeface="Arial"/>
                <a:cs typeface="Arial"/>
              </a:rPr>
              <a:t>of </a:t>
            </a:r>
            <a:r>
              <a:rPr lang="en-US" sz="2000" spc="-5" dirty="0">
                <a:latin typeface="Arial"/>
                <a:cs typeface="Arial"/>
              </a:rPr>
              <a:t>intent</a:t>
            </a:r>
            <a:endParaRPr sz="2000" dirty="0">
              <a:latin typeface="Arial"/>
              <a:cs typeface="Arial"/>
            </a:endParaRPr>
          </a:p>
          <a:p>
            <a:pPr marL="355600" indent="-342900">
              <a:lnSpc>
                <a:spcPct val="100000"/>
              </a:lnSpc>
              <a:spcBef>
                <a:spcPts val="1200"/>
              </a:spcBef>
              <a:buChar char="•"/>
              <a:tabLst>
                <a:tab pos="354965" algn="l"/>
                <a:tab pos="355600" algn="l"/>
              </a:tabLst>
            </a:pPr>
            <a:r>
              <a:rPr lang="en-US" sz="2000" spc="-5" dirty="0">
                <a:latin typeface="Arial"/>
                <a:cs typeface="Arial"/>
              </a:rPr>
              <a:t>Obtain and </a:t>
            </a:r>
            <a:r>
              <a:rPr sz="2000" spc="-5" dirty="0">
                <a:latin typeface="Arial"/>
                <a:cs typeface="Arial"/>
              </a:rPr>
              <a:t>Provide your </a:t>
            </a:r>
            <a:r>
              <a:rPr sz="2000" spc="5" dirty="0">
                <a:latin typeface="Arial"/>
                <a:cs typeface="Arial"/>
              </a:rPr>
              <a:t>DUNS</a:t>
            </a:r>
            <a:r>
              <a:rPr sz="2000" spc="-35" dirty="0">
                <a:latin typeface="Arial"/>
                <a:cs typeface="Arial"/>
              </a:rPr>
              <a:t> </a:t>
            </a:r>
            <a:r>
              <a:rPr sz="2000" dirty="0">
                <a:latin typeface="Arial"/>
                <a:cs typeface="Arial"/>
              </a:rPr>
              <a:t>number</a:t>
            </a:r>
          </a:p>
          <a:p>
            <a:pPr marL="355600" marR="948690" indent="-342900">
              <a:lnSpc>
                <a:spcPct val="100000"/>
              </a:lnSpc>
              <a:spcBef>
                <a:spcPts val="1200"/>
              </a:spcBef>
              <a:buChar char="•"/>
              <a:tabLst>
                <a:tab pos="354965" algn="l"/>
                <a:tab pos="355600" algn="l"/>
              </a:tabLst>
            </a:pPr>
            <a:r>
              <a:rPr sz="2000" dirty="0">
                <a:latin typeface="Arial"/>
                <a:cs typeface="Arial"/>
              </a:rPr>
              <a:t>Complete </a:t>
            </a:r>
            <a:r>
              <a:rPr sz="2000" spc="-5" dirty="0">
                <a:latin typeface="Arial"/>
                <a:cs typeface="Arial"/>
              </a:rPr>
              <a:t>the </a:t>
            </a:r>
            <a:r>
              <a:rPr sz="2000" dirty="0">
                <a:latin typeface="Arial"/>
                <a:cs typeface="Arial"/>
              </a:rPr>
              <a:t>Federal Fiscal </a:t>
            </a:r>
            <a:r>
              <a:rPr sz="2000" spc="-5" dirty="0">
                <a:latin typeface="Arial"/>
                <a:cs typeface="Arial"/>
              </a:rPr>
              <a:t>Accountability </a:t>
            </a:r>
            <a:r>
              <a:rPr sz="2000" spc="-10" dirty="0">
                <a:latin typeface="Arial"/>
                <a:cs typeface="Arial"/>
              </a:rPr>
              <a:t>Transparency</a:t>
            </a:r>
            <a:r>
              <a:rPr sz="2000" spc="-350" dirty="0">
                <a:latin typeface="Arial"/>
                <a:cs typeface="Arial"/>
              </a:rPr>
              <a:t> </a:t>
            </a:r>
            <a:r>
              <a:rPr sz="2000" dirty="0">
                <a:latin typeface="Arial"/>
                <a:cs typeface="Arial"/>
              </a:rPr>
              <a:t>Act  </a:t>
            </a:r>
            <a:r>
              <a:rPr sz="2000" spc="-60" dirty="0">
                <a:latin typeface="Arial"/>
                <a:cs typeface="Arial"/>
              </a:rPr>
              <a:t>(FFATA)</a:t>
            </a:r>
            <a:r>
              <a:rPr sz="2000" spc="-30" dirty="0">
                <a:latin typeface="Arial"/>
                <a:cs typeface="Arial"/>
              </a:rPr>
              <a:t> </a:t>
            </a:r>
            <a:r>
              <a:rPr sz="2000" dirty="0">
                <a:latin typeface="Arial"/>
                <a:cs typeface="Arial"/>
              </a:rPr>
              <a:t>form</a:t>
            </a:r>
          </a:p>
          <a:p>
            <a:pPr marL="355600" marR="1856739" indent="-342900">
              <a:lnSpc>
                <a:spcPct val="100000"/>
              </a:lnSpc>
              <a:spcBef>
                <a:spcPts val="1200"/>
              </a:spcBef>
              <a:buChar char="•"/>
              <a:tabLst>
                <a:tab pos="354965" algn="l"/>
                <a:tab pos="355600" algn="l"/>
              </a:tabLst>
            </a:pPr>
            <a:r>
              <a:rPr sz="2000" dirty="0">
                <a:latin typeface="Arial"/>
                <a:cs typeface="Arial"/>
              </a:rPr>
              <a:t>Register with the </a:t>
            </a:r>
            <a:r>
              <a:rPr sz="2000" spc="-5" dirty="0">
                <a:latin typeface="Arial"/>
                <a:cs typeface="Arial"/>
              </a:rPr>
              <a:t>SAM </a:t>
            </a:r>
            <a:r>
              <a:rPr sz="2000" dirty="0">
                <a:latin typeface="Arial"/>
                <a:cs typeface="Arial"/>
              </a:rPr>
              <a:t>database, go </a:t>
            </a:r>
            <a:r>
              <a:rPr sz="2000" spc="-5" dirty="0">
                <a:latin typeface="Arial"/>
                <a:cs typeface="Arial"/>
              </a:rPr>
              <a:t>t</a:t>
            </a:r>
            <a:r>
              <a:rPr lang="en-US" sz="2000" spc="-5" dirty="0">
                <a:latin typeface="Arial"/>
                <a:cs typeface="Arial"/>
              </a:rPr>
              <a:t>o:</a:t>
            </a:r>
            <a:r>
              <a:rPr sz="2000" u="heavy" spc="-5" dirty="0">
                <a:solidFill>
                  <a:srgbClr val="0000FF"/>
                </a:solidFill>
                <a:uFill>
                  <a:solidFill>
                    <a:srgbClr val="0000FF"/>
                  </a:solidFill>
                </a:uFill>
                <a:latin typeface="Arial"/>
                <a:cs typeface="Arial"/>
                <a:hlinkClick r:id="rId3"/>
              </a:rPr>
              <a:t> </a:t>
            </a:r>
            <a:r>
              <a:rPr lang="en-US" sz="2000" u="heavy" spc="-5" dirty="0">
                <a:solidFill>
                  <a:srgbClr val="0000FF"/>
                </a:solidFill>
                <a:uFill>
                  <a:solidFill>
                    <a:srgbClr val="0000FF"/>
                  </a:solidFill>
                </a:uFill>
                <a:latin typeface="Arial"/>
                <a:cs typeface="Arial"/>
                <a:hlinkClick r:id="rId4"/>
              </a:rPr>
              <a:t>https://sam.gov/content/home</a:t>
            </a:r>
            <a:endParaRPr lang="en-US" sz="2000" u="heavy" spc="-5" dirty="0">
              <a:solidFill>
                <a:srgbClr val="0000FF"/>
              </a:solidFill>
              <a:uFill>
                <a:solidFill>
                  <a:srgbClr val="0000FF"/>
                </a:solidFill>
              </a:uFill>
              <a:latin typeface="Arial"/>
              <a:cs typeface="Arial"/>
            </a:endParaRPr>
          </a:p>
        </p:txBody>
      </p:sp>
      <p:sp>
        <p:nvSpPr>
          <p:cNvPr id="2" name="Footer Placeholder 1">
            <a:extLst>
              <a:ext uri="{FF2B5EF4-FFF2-40B4-BE49-F238E27FC236}">
                <a16:creationId xmlns:a16="http://schemas.microsoft.com/office/drawing/2014/main" id="{C9EEE89B-7ED1-4D4B-92F2-DA0E64B9C420}"/>
              </a:ext>
              <a:ext uri="{C183D7F6-B498-43B3-948B-1728B52AA6E4}">
                <adec:decorative xmlns:adec="http://schemas.microsoft.com/office/drawing/2017/decorative" val="1"/>
              </a:ext>
            </a:extLst>
          </p:cNvPr>
          <p:cNvSpPr>
            <a:spLocks noGrp="1"/>
          </p:cNvSpPr>
          <p:nvPr>
            <p:ph type="ftr" sz="quarter" idx="5"/>
          </p:nvPr>
        </p:nvSpPr>
        <p:spPr>
          <a:xfrm>
            <a:off x="535940" y="6463728"/>
            <a:ext cx="988060" cy="177800"/>
          </a:xfrm>
        </p:spPr>
        <p:txBody>
          <a:bodyPr/>
          <a:lstStyle/>
          <a:p>
            <a:pPr marL="12700">
              <a:lnSpc>
                <a:spcPts val="1240"/>
              </a:lnSpc>
            </a:pPr>
            <a:r>
              <a:rPr lang="en-US" dirty="0"/>
              <a:t>12/03/2021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577534"/>
            <a:ext cx="8036559" cy="3544240"/>
          </a:xfrm>
          <a:prstGeom prst="rect">
            <a:avLst/>
          </a:prstGeom>
        </p:spPr>
        <p:txBody>
          <a:bodyPr vert="horz" wrap="square" lIns="0" tIns="12700" rIns="0" bIns="0" rtlCol="0">
            <a:spAutoFit/>
          </a:bodyPr>
          <a:lstStyle/>
          <a:p>
            <a:pPr marL="12700">
              <a:lnSpc>
                <a:spcPct val="100000"/>
              </a:lnSpc>
              <a:spcBef>
                <a:spcPts val="100"/>
              </a:spcBef>
            </a:pPr>
            <a:r>
              <a:rPr sz="2400" spc="-5" dirty="0">
                <a:latin typeface="Arial"/>
                <a:cs typeface="Arial"/>
              </a:rPr>
              <a:t>Applying for the</a:t>
            </a:r>
            <a:r>
              <a:rPr sz="2400" spc="25" dirty="0">
                <a:latin typeface="Arial"/>
                <a:cs typeface="Arial"/>
              </a:rPr>
              <a:t> </a:t>
            </a:r>
            <a:r>
              <a:rPr sz="2400" spc="-5" dirty="0">
                <a:latin typeface="Arial"/>
                <a:cs typeface="Arial"/>
              </a:rPr>
              <a:t>Grant</a:t>
            </a:r>
            <a:endParaRPr sz="2400" dirty="0">
              <a:latin typeface="Arial"/>
              <a:cs typeface="Arial"/>
            </a:endParaRPr>
          </a:p>
          <a:p>
            <a:pPr marL="355600" marR="5080" indent="-342900">
              <a:lnSpc>
                <a:spcPct val="150000"/>
              </a:lnSpc>
              <a:buFontTx/>
              <a:buChar char="•"/>
              <a:tabLst>
                <a:tab pos="354965" algn="l"/>
                <a:tab pos="355600" algn="l"/>
              </a:tabLst>
            </a:pPr>
            <a:r>
              <a:rPr lang="en-US" sz="1900" spc="-5" dirty="0">
                <a:latin typeface="Arial"/>
                <a:cs typeface="Arial"/>
              </a:rPr>
              <a:t>Follow the Request for Application (</a:t>
            </a:r>
            <a:r>
              <a:rPr lang="en-US" sz="1900" spc="-40" dirty="0">
                <a:latin typeface="Arial"/>
                <a:cs typeface="Arial"/>
              </a:rPr>
              <a:t>RFA)</a:t>
            </a:r>
            <a:r>
              <a:rPr lang="en-US" sz="1900" spc="-5" dirty="0">
                <a:latin typeface="Arial"/>
                <a:cs typeface="Arial"/>
              </a:rPr>
              <a:t> Instructions</a:t>
            </a:r>
          </a:p>
          <a:p>
            <a:pPr marL="355600" marR="5080" indent="-342900">
              <a:lnSpc>
                <a:spcPct val="150000"/>
              </a:lnSpc>
              <a:buChar char="•"/>
              <a:tabLst>
                <a:tab pos="354965" algn="l"/>
                <a:tab pos="355600" algn="l"/>
              </a:tabLst>
            </a:pPr>
            <a:r>
              <a:rPr sz="1900" spc="-5" dirty="0">
                <a:latin typeface="Arial"/>
                <a:cs typeface="Arial"/>
              </a:rPr>
              <a:t>Follow all </a:t>
            </a:r>
            <a:r>
              <a:rPr lang="en-US" sz="1900" spc="-5" dirty="0">
                <a:latin typeface="Arial"/>
                <a:cs typeface="Arial"/>
              </a:rPr>
              <a:t>commonwealth e-grant</a:t>
            </a:r>
            <a:r>
              <a:rPr sz="1900" spc="-5" dirty="0">
                <a:latin typeface="Arial"/>
                <a:cs typeface="Arial"/>
              </a:rPr>
              <a:t> application instructions</a:t>
            </a:r>
            <a:endParaRPr lang="en-US" sz="1900" spc="-5" dirty="0">
              <a:latin typeface="Arial"/>
              <a:cs typeface="Arial"/>
            </a:endParaRPr>
          </a:p>
          <a:p>
            <a:pPr marL="355600" marR="5080" indent="-342900">
              <a:buChar char="•"/>
              <a:tabLst>
                <a:tab pos="354965" algn="l"/>
                <a:tab pos="355600" algn="l"/>
              </a:tabLst>
            </a:pPr>
            <a:r>
              <a:rPr lang="en-US" sz="1900" spc="-5" dirty="0">
                <a:latin typeface="Arial"/>
                <a:cs typeface="Arial"/>
              </a:rPr>
              <a:t>Review information regarding 21st Century Community Learning Centers Grant </a:t>
            </a:r>
            <a:r>
              <a:rPr lang="en-US" sz="1900" spc="-5" dirty="0">
                <a:latin typeface="Arial"/>
                <a:cs typeface="Arial"/>
                <a:hlinkClick r:id="rId2"/>
              </a:rPr>
              <a:t>21st CCLC</a:t>
            </a:r>
            <a:endParaRPr sz="1900" dirty="0">
              <a:latin typeface="Arial"/>
              <a:cs typeface="Arial"/>
            </a:endParaRPr>
          </a:p>
          <a:p>
            <a:pPr marL="355600" indent="-342900">
              <a:lnSpc>
                <a:spcPct val="150000"/>
              </a:lnSpc>
              <a:buChar char="•"/>
              <a:tabLst>
                <a:tab pos="354965" algn="l"/>
                <a:tab pos="355600" algn="l"/>
              </a:tabLst>
            </a:pPr>
            <a:r>
              <a:rPr sz="1900" spc="-5" dirty="0">
                <a:latin typeface="Arial"/>
                <a:cs typeface="Arial"/>
              </a:rPr>
              <a:t>Review </a:t>
            </a:r>
            <a:r>
              <a:rPr lang="en-US" sz="1900" spc="-5" dirty="0">
                <a:latin typeface="Arial"/>
                <a:cs typeface="Arial"/>
              </a:rPr>
              <a:t>the, Every</a:t>
            </a:r>
            <a:r>
              <a:rPr sz="1900" spc="-5" dirty="0">
                <a:latin typeface="Arial"/>
                <a:cs typeface="Arial"/>
              </a:rPr>
              <a:t> Student Succeeds Act of</a:t>
            </a:r>
            <a:r>
              <a:rPr sz="1900" spc="20" dirty="0">
                <a:latin typeface="Arial"/>
                <a:cs typeface="Arial"/>
              </a:rPr>
              <a:t> </a:t>
            </a:r>
            <a:r>
              <a:rPr sz="1900" spc="-5" dirty="0">
                <a:latin typeface="Arial"/>
                <a:cs typeface="Arial"/>
              </a:rPr>
              <a:t>2015</a:t>
            </a:r>
            <a:r>
              <a:rPr lang="en-US" sz="1900" spc="-5" dirty="0">
                <a:latin typeface="Arial"/>
                <a:cs typeface="Arial"/>
              </a:rPr>
              <a:t> </a:t>
            </a:r>
            <a:r>
              <a:rPr lang="en-US" sz="1900" spc="-5" dirty="0">
                <a:latin typeface="Arial"/>
                <a:cs typeface="Arial"/>
                <a:hlinkClick r:id="rId3"/>
              </a:rPr>
              <a:t>ESSA</a:t>
            </a:r>
            <a:endParaRPr lang="en-US" sz="1900" spc="-5" dirty="0">
              <a:latin typeface="Arial"/>
              <a:cs typeface="Arial"/>
            </a:endParaRPr>
          </a:p>
          <a:p>
            <a:pPr marL="355600" indent="-342900">
              <a:lnSpc>
                <a:spcPct val="150000"/>
              </a:lnSpc>
              <a:buChar char="•"/>
              <a:tabLst>
                <a:tab pos="354965" algn="l"/>
                <a:tab pos="355600" algn="l"/>
              </a:tabLst>
            </a:pPr>
            <a:r>
              <a:rPr lang="en-US" sz="1900" spc="-5" dirty="0">
                <a:latin typeface="Arial"/>
                <a:cs typeface="Arial"/>
              </a:rPr>
              <a:t>Follow all state and federal guidelines</a:t>
            </a:r>
          </a:p>
          <a:p>
            <a:pPr marL="812800" lvl="1" indent="-342900">
              <a:lnSpc>
                <a:spcPct val="150000"/>
              </a:lnSpc>
              <a:buChar char="•"/>
              <a:tabLst>
                <a:tab pos="354965" algn="l"/>
                <a:tab pos="355600" algn="l"/>
              </a:tabLst>
            </a:pPr>
            <a:r>
              <a:rPr lang="en-US" sz="1900" dirty="0">
                <a:latin typeface="Arial"/>
                <a:cs typeface="Arial"/>
              </a:rPr>
              <a:t>EDGAR and Uniform Guidance (see next slide)</a:t>
            </a:r>
          </a:p>
          <a:p>
            <a:pPr marL="812800" lvl="1" indent="-342900">
              <a:lnSpc>
                <a:spcPct val="150000"/>
              </a:lnSpc>
              <a:buChar char="•"/>
              <a:tabLst>
                <a:tab pos="354965" algn="l"/>
                <a:tab pos="355600" algn="l"/>
              </a:tabLst>
            </a:pPr>
            <a:r>
              <a:rPr lang="en-US" sz="1900" dirty="0">
                <a:latin typeface="Arial"/>
                <a:cs typeface="Arial"/>
              </a:rPr>
              <a:t>Non-Uniform Guidance </a:t>
            </a:r>
            <a:r>
              <a:rPr lang="en-US" sz="1900" dirty="0">
                <a:latin typeface="Arial"/>
                <a:cs typeface="Arial"/>
                <a:hlinkClick r:id="rId2"/>
              </a:rPr>
              <a:t>21st CCLC Non-regulatory guidance</a:t>
            </a:r>
            <a:endParaRPr lang="en-US" sz="1900" dirty="0">
              <a:latin typeface="Arial"/>
              <a:cs typeface="Arial"/>
            </a:endParaRPr>
          </a:p>
        </p:txBody>
      </p:sp>
      <p:sp>
        <p:nvSpPr>
          <p:cNvPr id="11" name="object 2">
            <a:extLst>
              <a:ext uri="{FF2B5EF4-FFF2-40B4-BE49-F238E27FC236}">
                <a16:creationId xmlns:a16="http://schemas.microsoft.com/office/drawing/2014/main" id="{0E1CF2B1-D41C-4F7F-B77F-79A11778A3A6}"/>
              </a:ext>
              <a:ext uri="{C183D7F6-B498-43B3-948B-1728B52AA6E4}">
                <adec:decorative xmlns:adec="http://schemas.microsoft.com/office/drawing/2017/decorative" val="1"/>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Application Process</a:t>
            </a:r>
            <a:endParaRPr spc="-10" dirty="0"/>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21</a:t>
            </a:fld>
            <a:endParaRPr dirty="0"/>
          </a:p>
        </p:txBody>
      </p:sp>
      <p:sp>
        <p:nvSpPr>
          <p:cNvPr id="2" name="Footer Placeholder 1">
            <a:extLst>
              <a:ext uri="{FF2B5EF4-FFF2-40B4-BE49-F238E27FC236}">
                <a16:creationId xmlns:a16="http://schemas.microsoft.com/office/drawing/2014/main" id="{9461130E-AA54-4450-9049-675F59FCB2BD}"/>
              </a:ext>
              <a:ext uri="{C183D7F6-B498-43B3-948B-1728B52AA6E4}">
                <adec:decorative xmlns:adec="http://schemas.microsoft.com/office/drawing/2017/decorative" val="1"/>
              </a:ext>
            </a:extLst>
          </p:cNvPr>
          <p:cNvSpPr>
            <a:spLocks noGrp="1"/>
          </p:cNvSpPr>
          <p:nvPr>
            <p:ph type="ftr" sz="quarter" idx="5"/>
          </p:nvPr>
        </p:nvSpPr>
        <p:spPr>
          <a:xfrm>
            <a:off x="535940" y="6463728"/>
            <a:ext cx="1064260" cy="177800"/>
          </a:xfrm>
        </p:spPr>
        <p:txBody>
          <a:bodyPr/>
          <a:lstStyle/>
          <a:p>
            <a:pPr marL="12700">
              <a:lnSpc>
                <a:spcPts val="1240"/>
              </a:lnSpc>
            </a:pPr>
            <a:r>
              <a:rPr lang="en-US"/>
              <a:t>12/03/2021</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383398"/>
            <a:ext cx="7962265" cy="4328160"/>
          </a:xfrm>
          <a:prstGeom prst="rect">
            <a:avLst/>
          </a:prstGeom>
        </p:spPr>
        <p:txBody>
          <a:bodyPr vert="horz" wrap="square" lIns="0" tIns="206375" rIns="0" bIns="0" rtlCol="0">
            <a:spAutoFit/>
          </a:bodyPr>
          <a:lstStyle/>
          <a:p>
            <a:pPr marL="12700">
              <a:lnSpc>
                <a:spcPct val="100000"/>
              </a:lnSpc>
              <a:spcBef>
                <a:spcPts val="1625"/>
              </a:spcBef>
            </a:pPr>
            <a:r>
              <a:rPr sz="2400" spc="-5" dirty="0">
                <a:latin typeface="Arial"/>
                <a:cs typeface="Arial"/>
              </a:rPr>
              <a:t>EDGAR and Uniform</a:t>
            </a:r>
            <a:r>
              <a:rPr sz="2400" spc="35" dirty="0">
                <a:latin typeface="Arial"/>
                <a:cs typeface="Arial"/>
              </a:rPr>
              <a:t> </a:t>
            </a:r>
            <a:r>
              <a:rPr sz="2400" spc="-5" dirty="0">
                <a:latin typeface="Arial"/>
                <a:cs typeface="Arial"/>
              </a:rPr>
              <a:t>Guidance</a:t>
            </a:r>
            <a:endParaRPr sz="2400" dirty="0">
              <a:latin typeface="Arial"/>
              <a:cs typeface="Arial"/>
            </a:endParaRPr>
          </a:p>
          <a:p>
            <a:pPr marL="355600" marR="84455" indent="-342900" algn="just">
              <a:lnSpc>
                <a:spcPct val="110000"/>
              </a:lnSpc>
              <a:spcBef>
                <a:spcPts val="935"/>
              </a:spcBef>
              <a:buChar char="•"/>
              <a:tabLst>
                <a:tab pos="355600" algn="l"/>
              </a:tabLst>
            </a:pPr>
            <a:r>
              <a:rPr sz="1800" spc="-5" dirty="0">
                <a:latin typeface="Arial"/>
                <a:cs typeface="Arial"/>
              </a:rPr>
              <a:t>Basic </a:t>
            </a:r>
            <a:r>
              <a:rPr sz="1800" spc="-10" dirty="0">
                <a:latin typeface="Arial"/>
                <a:cs typeface="Arial"/>
              </a:rPr>
              <a:t>standards </a:t>
            </a:r>
            <a:r>
              <a:rPr sz="1800" spc="-5" dirty="0">
                <a:latin typeface="Arial"/>
                <a:cs typeface="Arial"/>
              </a:rPr>
              <a:t>for </a:t>
            </a:r>
            <a:r>
              <a:rPr sz="1800" spc="-10" dirty="0">
                <a:latin typeface="Arial"/>
                <a:cs typeface="Arial"/>
              </a:rPr>
              <a:t>allowable </a:t>
            </a:r>
            <a:r>
              <a:rPr sz="1800" spc="-5" dirty="0">
                <a:latin typeface="Arial"/>
                <a:cs typeface="Arial"/>
              </a:rPr>
              <a:t>costs </a:t>
            </a:r>
            <a:r>
              <a:rPr sz="1800" spc="-10" dirty="0">
                <a:latin typeface="Arial"/>
                <a:cs typeface="Arial"/>
              </a:rPr>
              <a:t>have remained </a:t>
            </a:r>
            <a:r>
              <a:rPr sz="1800" spc="-5" dirty="0">
                <a:latin typeface="Arial"/>
                <a:cs typeface="Arial"/>
              </a:rPr>
              <a:t>the same </a:t>
            </a:r>
            <a:r>
              <a:rPr sz="1800" spc="-10" dirty="0">
                <a:latin typeface="Arial"/>
                <a:cs typeface="Arial"/>
              </a:rPr>
              <a:t>and continue  </a:t>
            </a:r>
            <a:r>
              <a:rPr sz="1800" dirty="0">
                <a:latin typeface="Arial"/>
                <a:cs typeface="Arial"/>
              </a:rPr>
              <a:t>to </a:t>
            </a:r>
            <a:r>
              <a:rPr sz="1800" spc="-10" dirty="0">
                <a:latin typeface="Arial"/>
                <a:cs typeface="Arial"/>
              </a:rPr>
              <a:t>include </a:t>
            </a:r>
            <a:r>
              <a:rPr sz="1800" spc="-5" dirty="0">
                <a:latin typeface="Arial"/>
                <a:cs typeface="Arial"/>
              </a:rPr>
              <a:t>the </a:t>
            </a:r>
            <a:r>
              <a:rPr sz="1800" spc="-10" dirty="0">
                <a:latin typeface="Arial"/>
                <a:cs typeface="Arial"/>
              </a:rPr>
              <a:t>following: </a:t>
            </a:r>
            <a:r>
              <a:rPr sz="1800" spc="-25" dirty="0">
                <a:latin typeface="Arial"/>
                <a:cs typeface="Arial"/>
              </a:rPr>
              <a:t>necessary, </a:t>
            </a:r>
            <a:r>
              <a:rPr sz="1800" spc="-10" dirty="0">
                <a:latin typeface="Arial"/>
                <a:cs typeface="Arial"/>
              </a:rPr>
              <a:t>reasonable, allocable and documented  expenses.</a:t>
            </a:r>
            <a:endParaRPr sz="1800" dirty="0">
              <a:latin typeface="Arial"/>
              <a:cs typeface="Arial"/>
            </a:endParaRPr>
          </a:p>
          <a:p>
            <a:pPr marL="355600" marR="186055" indent="-342900">
              <a:lnSpc>
                <a:spcPct val="110000"/>
              </a:lnSpc>
              <a:spcBef>
                <a:spcPts val="600"/>
              </a:spcBef>
              <a:buChar char="•"/>
              <a:tabLst>
                <a:tab pos="354965" algn="l"/>
                <a:tab pos="355600" algn="l"/>
              </a:tabLst>
            </a:pPr>
            <a:r>
              <a:rPr sz="1800" spc="-5" dirty="0">
                <a:latin typeface="Arial"/>
                <a:cs typeface="Arial"/>
              </a:rPr>
              <a:t>EDGAR Parts </a:t>
            </a:r>
            <a:r>
              <a:rPr sz="1800" spc="-10" dirty="0">
                <a:latin typeface="Arial"/>
                <a:cs typeface="Arial"/>
              </a:rPr>
              <a:t>75 </a:t>
            </a:r>
            <a:r>
              <a:rPr sz="1800" dirty="0">
                <a:latin typeface="Arial"/>
                <a:cs typeface="Arial"/>
              </a:rPr>
              <a:t>to </a:t>
            </a:r>
            <a:r>
              <a:rPr sz="1800" spc="-10" dirty="0">
                <a:latin typeface="Arial"/>
                <a:cs typeface="Arial"/>
              </a:rPr>
              <a:t>99 beginning 12/26/14 becomes </a:t>
            </a:r>
            <a:r>
              <a:rPr sz="1800" spc="-5" dirty="0">
                <a:latin typeface="Arial"/>
                <a:cs typeface="Arial"/>
              </a:rPr>
              <a:t>EDGAR Parts </a:t>
            </a:r>
            <a:r>
              <a:rPr sz="1800" spc="-10" dirty="0">
                <a:latin typeface="Arial"/>
                <a:cs typeface="Arial"/>
              </a:rPr>
              <a:t>75-79  and</a:t>
            </a:r>
            <a:r>
              <a:rPr sz="1800" spc="5" dirty="0">
                <a:latin typeface="Arial"/>
                <a:cs typeface="Arial"/>
              </a:rPr>
              <a:t> </a:t>
            </a:r>
            <a:r>
              <a:rPr sz="1800" spc="-10" dirty="0">
                <a:latin typeface="Arial"/>
                <a:cs typeface="Arial"/>
              </a:rPr>
              <a:t>81-99.</a:t>
            </a:r>
            <a:endParaRPr sz="1800" dirty="0">
              <a:latin typeface="Arial"/>
              <a:cs typeface="Arial"/>
            </a:endParaRPr>
          </a:p>
          <a:p>
            <a:pPr marL="355600" marR="363855" indent="-342900">
              <a:lnSpc>
                <a:spcPct val="110000"/>
              </a:lnSpc>
              <a:spcBef>
                <a:spcPts val="600"/>
              </a:spcBef>
              <a:buChar char="•"/>
              <a:tabLst>
                <a:tab pos="354965" algn="l"/>
                <a:tab pos="355600" algn="l"/>
              </a:tabLst>
            </a:pPr>
            <a:r>
              <a:rPr sz="1800" spc="-5" dirty="0">
                <a:latin typeface="Arial"/>
                <a:cs typeface="Arial"/>
              </a:rPr>
              <a:t>EDGAR Part </a:t>
            </a:r>
            <a:r>
              <a:rPr sz="1800" spc="-10" dirty="0">
                <a:latin typeface="Arial"/>
                <a:cs typeface="Arial"/>
              </a:rPr>
              <a:t>80 becomes part </a:t>
            </a:r>
            <a:r>
              <a:rPr sz="1800" spc="-5" dirty="0">
                <a:latin typeface="Arial"/>
                <a:cs typeface="Arial"/>
              </a:rPr>
              <a:t>of the Uniform </a:t>
            </a:r>
            <a:r>
              <a:rPr sz="1800" spc="-10" dirty="0">
                <a:latin typeface="Arial"/>
                <a:cs typeface="Arial"/>
              </a:rPr>
              <a:t>Guidance under </a:t>
            </a:r>
            <a:r>
              <a:rPr sz="1800" spc="-5" dirty="0">
                <a:latin typeface="Arial"/>
                <a:cs typeface="Arial"/>
              </a:rPr>
              <a:t>Part </a:t>
            </a:r>
            <a:r>
              <a:rPr sz="1800" spc="-15" dirty="0">
                <a:latin typeface="Arial"/>
                <a:cs typeface="Arial"/>
              </a:rPr>
              <a:t>200.  </a:t>
            </a:r>
            <a:r>
              <a:rPr sz="1800" spc="-10" dirty="0">
                <a:latin typeface="Arial"/>
                <a:cs typeface="Arial"/>
              </a:rPr>
              <a:t>Please be </a:t>
            </a:r>
            <a:r>
              <a:rPr sz="1800" spc="-5" dirty="0">
                <a:latin typeface="Arial"/>
                <a:cs typeface="Arial"/>
              </a:rPr>
              <a:t>sure </a:t>
            </a:r>
            <a:r>
              <a:rPr sz="1800" dirty="0">
                <a:latin typeface="Arial"/>
                <a:cs typeface="Arial"/>
              </a:rPr>
              <a:t>to </a:t>
            </a:r>
            <a:r>
              <a:rPr sz="1800" spc="-5" dirty="0">
                <a:latin typeface="Arial"/>
                <a:cs typeface="Arial"/>
              </a:rPr>
              <a:t>review the entire</a:t>
            </a:r>
            <a:r>
              <a:rPr sz="1800" spc="50" dirty="0">
                <a:latin typeface="Arial"/>
                <a:cs typeface="Arial"/>
              </a:rPr>
              <a:t> </a:t>
            </a:r>
            <a:r>
              <a:rPr sz="1800" spc="-10" dirty="0">
                <a:latin typeface="Arial"/>
                <a:cs typeface="Arial"/>
              </a:rPr>
              <a:t>document.</a:t>
            </a:r>
            <a:endParaRPr sz="1800" dirty="0">
              <a:latin typeface="Arial"/>
              <a:cs typeface="Arial"/>
            </a:endParaRPr>
          </a:p>
          <a:p>
            <a:pPr marL="354965" marR="5080" indent="-342265">
              <a:lnSpc>
                <a:spcPct val="110000"/>
              </a:lnSpc>
              <a:spcBef>
                <a:spcPts val="600"/>
              </a:spcBef>
              <a:buChar char="•"/>
              <a:tabLst>
                <a:tab pos="354965" algn="l"/>
                <a:tab pos="355600" algn="l"/>
              </a:tabLst>
            </a:pPr>
            <a:r>
              <a:rPr sz="1800" dirty="0">
                <a:latin typeface="Arial"/>
                <a:cs typeface="Arial"/>
              </a:rPr>
              <a:t>The </a:t>
            </a:r>
            <a:r>
              <a:rPr sz="1800" spc="-10" dirty="0">
                <a:latin typeface="Arial"/>
                <a:cs typeface="Arial"/>
              </a:rPr>
              <a:t>following </a:t>
            </a:r>
            <a:r>
              <a:rPr sz="1800" spc="-5" dirty="0">
                <a:latin typeface="Arial"/>
                <a:cs typeface="Arial"/>
              </a:rPr>
              <a:t>sections of Part </a:t>
            </a:r>
            <a:r>
              <a:rPr sz="1800" spc="-10" dirty="0">
                <a:latin typeface="Arial"/>
                <a:cs typeface="Arial"/>
              </a:rPr>
              <a:t>200, </a:t>
            </a:r>
            <a:r>
              <a:rPr sz="1800" spc="-5" dirty="0">
                <a:latin typeface="Arial"/>
                <a:cs typeface="Arial"/>
              </a:rPr>
              <a:t>Uniform </a:t>
            </a:r>
            <a:r>
              <a:rPr sz="1800" spc="-10" dirty="0">
                <a:latin typeface="Arial"/>
                <a:cs typeface="Arial"/>
              </a:rPr>
              <a:t>Guidance, and Subpart </a:t>
            </a:r>
            <a:r>
              <a:rPr sz="1800" spc="5" dirty="0">
                <a:latin typeface="Arial"/>
                <a:cs typeface="Arial"/>
              </a:rPr>
              <a:t>E- </a:t>
            </a:r>
            <a:r>
              <a:rPr sz="1800" spc="-5" dirty="0">
                <a:latin typeface="Arial"/>
                <a:cs typeface="Arial"/>
              </a:rPr>
              <a:t>Cost  </a:t>
            </a:r>
            <a:r>
              <a:rPr sz="1800" spc="-10" dirty="0">
                <a:latin typeface="Arial"/>
                <a:cs typeface="Arial"/>
              </a:rPr>
              <a:t>Principles </a:t>
            </a:r>
            <a:r>
              <a:rPr sz="1800" spc="-5" dirty="0">
                <a:latin typeface="Arial"/>
                <a:cs typeface="Arial"/>
              </a:rPr>
              <a:t>are </a:t>
            </a:r>
            <a:r>
              <a:rPr sz="1800" spc="-10" dirty="0">
                <a:latin typeface="Arial"/>
                <a:cs typeface="Arial"/>
              </a:rPr>
              <a:t>an area all applicants should </a:t>
            </a:r>
            <a:r>
              <a:rPr sz="1800" spc="-5" dirty="0">
                <a:latin typeface="Arial"/>
                <a:cs typeface="Arial"/>
              </a:rPr>
              <a:t>familiarize themselves </a:t>
            </a:r>
            <a:r>
              <a:rPr sz="1800" spc="-15" dirty="0">
                <a:latin typeface="Arial"/>
                <a:cs typeface="Arial"/>
              </a:rPr>
              <a:t>with as  </a:t>
            </a:r>
            <a:r>
              <a:rPr sz="1800" spc="-10" dirty="0">
                <a:latin typeface="Arial"/>
                <a:cs typeface="Arial"/>
              </a:rPr>
              <a:t>they pertain </a:t>
            </a:r>
            <a:r>
              <a:rPr sz="1800" dirty="0">
                <a:latin typeface="Arial"/>
                <a:cs typeface="Arial"/>
              </a:rPr>
              <a:t>to </a:t>
            </a:r>
            <a:r>
              <a:rPr sz="1800" spc="-10" dirty="0">
                <a:latin typeface="Arial"/>
                <a:cs typeface="Arial"/>
              </a:rPr>
              <a:t>21st</a:t>
            </a:r>
            <a:r>
              <a:rPr sz="1800" spc="25" dirty="0">
                <a:latin typeface="Arial"/>
                <a:cs typeface="Arial"/>
              </a:rPr>
              <a:t> </a:t>
            </a:r>
            <a:r>
              <a:rPr sz="1800" spc="-10" dirty="0">
                <a:latin typeface="Arial"/>
                <a:cs typeface="Arial"/>
              </a:rPr>
              <a:t>CCLC.</a:t>
            </a:r>
            <a:endParaRPr sz="1800" dirty="0">
              <a:latin typeface="Arial"/>
              <a:cs typeface="Arial"/>
            </a:endParaRPr>
          </a:p>
          <a:p>
            <a:pPr marL="355600" indent="-342900">
              <a:lnSpc>
                <a:spcPct val="100000"/>
              </a:lnSpc>
              <a:spcBef>
                <a:spcPts val="815"/>
              </a:spcBef>
              <a:buClr>
                <a:srgbClr val="0070C0"/>
              </a:buClr>
              <a:buChar char="•"/>
              <a:tabLst>
                <a:tab pos="354965" algn="l"/>
                <a:tab pos="355600" algn="l"/>
              </a:tabLst>
            </a:pPr>
            <a:r>
              <a:rPr sz="1800" u="heavy" spc="-5" dirty="0">
                <a:solidFill>
                  <a:srgbClr val="0000FF"/>
                </a:solidFill>
                <a:uFill>
                  <a:solidFill>
                    <a:srgbClr val="0000FF"/>
                  </a:solidFill>
                </a:uFill>
                <a:latin typeface="Arial"/>
                <a:cs typeface="Arial"/>
                <a:hlinkClick r:id="rId3"/>
              </a:rPr>
              <a:t>https://ed.gov/policy/fund/guid/uniform-guidance/index.html</a:t>
            </a:r>
            <a:endParaRPr sz="1800" dirty="0">
              <a:latin typeface="Arial"/>
              <a:cs typeface="Arial"/>
            </a:endParaRP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22</a:t>
            </a:fld>
            <a:endParaRPr dirty="0"/>
          </a:p>
        </p:txBody>
      </p:sp>
      <p:sp>
        <p:nvSpPr>
          <p:cNvPr id="8" name="object 2">
            <a:extLst>
              <a:ext uri="{FF2B5EF4-FFF2-40B4-BE49-F238E27FC236}">
                <a16:creationId xmlns:a16="http://schemas.microsoft.com/office/drawing/2014/main" id="{6EA8E7EC-EEFE-443F-81C6-79CDA57813EE}"/>
              </a:ext>
              <a:ext uri="{C183D7F6-B498-43B3-948B-1728B52AA6E4}">
                <adec:decorative xmlns:adec="http://schemas.microsoft.com/office/drawing/2017/decorative" val="1"/>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Application Process</a:t>
            </a:r>
            <a:endParaRPr spc="-10" dirty="0"/>
          </a:p>
        </p:txBody>
      </p:sp>
      <p:sp>
        <p:nvSpPr>
          <p:cNvPr id="2" name="Footer Placeholder 1">
            <a:extLst>
              <a:ext uri="{FF2B5EF4-FFF2-40B4-BE49-F238E27FC236}">
                <a16:creationId xmlns:a16="http://schemas.microsoft.com/office/drawing/2014/main" id="{846A504E-A421-46BB-8E2C-C250667B224F}"/>
              </a:ext>
              <a:ext uri="{C183D7F6-B498-43B3-948B-1728B52AA6E4}">
                <adec:decorative xmlns:adec="http://schemas.microsoft.com/office/drawing/2017/decorative" val="1"/>
              </a:ext>
            </a:extLst>
          </p:cNvPr>
          <p:cNvSpPr>
            <a:spLocks noGrp="1"/>
          </p:cNvSpPr>
          <p:nvPr>
            <p:ph type="ftr" sz="quarter" idx="5"/>
          </p:nvPr>
        </p:nvSpPr>
        <p:spPr>
          <a:xfrm>
            <a:off x="535940" y="6463728"/>
            <a:ext cx="911860" cy="177800"/>
          </a:xfrm>
        </p:spPr>
        <p:txBody>
          <a:bodyPr/>
          <a:lstStyle/>
          <a:p>
            <a:pPr marL="12700">
              <a:lnSpc>
                <a:spcPts val="1240"/>
              </a:lnSpc>
            </a:pPr>
            <a:r>
              <a:rPr lang="en-US" dirty="0"/>
              <a:t>12/03/2021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525207"/>
            <a:ext cx="8083423" cy="5545108"/>
          </a:xfrm>
          <a:prstGeom prst="rect">
            <a:avLst/>
          </a:prstGeom>
        </p:spPr>
        <p:txBody>
          <a:bodyPr vert="horz" wrap="square" lIns="0" tIns="12700" rIns="0" bIns="0" rtlCol="0">
            <a:spAutoFit/>
          </a:bodyPr>
          <a:lstStyle/>
          <a:p>
            <a:pPr marL="12700">
              <a:lnSpc>
                <a:spcPct val="100000"/>
              </a:lnSpc>
              <a:spcBef>
                <a:spcPts val="100"/>
              </a:spcBef>
            </a:pPr>
            <a:r>
              <a:rPr lang="en-US" sz="2400" dirty="0">
                <a:latin typeface="Arial"/>
                <a:cs typeface="Arial"/>
              </a:rPr>
              <a:t>If Awarded</a:t>
            </a:r>
          </a:p>
          <a:p>
            <a:pPr marL="12700" marR="0" lvl="0" algn="l" defTabSz="914400" rtl="0" eaLnBrk="1" fontAlgn="auto" latinLnBrk="0" hangingPunct="1">
              <a:lnSpc>
                <a:spcPct val="100000"/>
              </a:lnSpc>
              <a:spcBef>
                <a:spcPts val="100"/>
              </a:spcBef>
              <a:spcAft>
                <a:spcPts val="0"/>
              </a:spcAft>
              <a:buClrTx/>
              <a:buSzTx/>
              <a:tabLst/>
              <a:defRPr/>
            </a:pPr>
            <a:endParaRPr lang="en-US" sz="800" dirty="0">
              <a:latin typeface="Arial"/>
              <a:cs typeface="Arial"/>
            </a:endParaRPr>
          </a:p>
          <a:p>
            <a:pPr marL="355600" indent="-342900">
              <a:lnSpc>
                <a:spcPct val="100000"/>
              </a:lnSpc>
              <a:spcBef>
                <a:spcPts val="100"/>
              </a:spcBef>
              <a:buFont typeface="Arial" panose="020B0604020202020204" pitchFamily="34" charset="0"/>
              <a:buChar char="•"/>
            </a:pPr>
            <a:r>
              <a:rPr lang="en-US" sz="1900" dirty="0">
                <a:latin typeface="Arial"/>
                <a:cs typeface="Arial"/>
              </a:rPr>
              <a:t>In addition to the 21</a:t>
            </a:r>
            <a:r>
              <a:rPr lang="en-US" sz="1900" baseline="30000" dirty="0">
                <a:latin typeface="Arial"/>
                <a:cs typeface="Arial"/>
              </a:rPr>
              <a:t>st</a:t>
            </a:r>
            <a:r>
              <a:rPr lang="en-US" sz="1900" dirty="0">
                <a:latin typeface="Arial"/>
                <a:cs typeface="Arial"/>
              </a:rPr>
              <a:t> CCLC RFA Special Terms, grantee agrees to PDE Master Standard Terms and Conditions which can be accessed </a:t>
            </a:r>
            <a:r>
              <a:rPr lang="en-US" sz="1900" dirty="0">
                <a:latin typeface="Arial"/>
                <a:cs typeface="Arial"/>
                <a:hlinkClick r:id="rId3"/>
              </a:rPr>
              <a:t>here</a:t>
            </a:r>
            <a:r>
              <a:rPr lang="en-US" sz="1900" dirty="0">
                <a:latin typeface="Arial"/>
                <a:cs typeface="Arial"/>
              </a:rPr>
              <a:t>.</a:t>
            </a:r>
          </a:p>
          <a:p>
            <a:pPr marL="355600" indent="-342900">
              <a:lnSpc>
                <a:spcPct val="100000"/>
              </a:lnSpc>
              <a:spcBef>
                <a:spcPts val="100"/>
              </a:spcBef>
              <a:buFont typeface="Arial" panose="020B0604020202020204" pitchFamily="34" charset="0"/>
              <a:buChar char="•"/>
            </a:pPr>
            <a:endParaRPr lang="en-US" sz="1900" dirty="0">
              <a:latin typeface="Arial"/>
              <a:cs typeface="Arial"/>
            </a:endParaRPr>
          </a:p>
          <a:p>
            <a:pPr marL="355600" indent="-342900">
              <a:spcBef>
                <a:spcPts val="100"/>
              </a:spcBef>
              <a:buFont typeface="Arial" panose="020B0604020202020204" pitchFamily="34" charset="0"/>
              <a:buChar char="•"/>
            </a:pPr>
            <a:r>
              <a:rPr kumimoji="0" lang="en-US" sz="1900" b="0" i="0" u="none" strike="noStrike" kern="1200" cap="none" spc="0" normalizeH="0" baseline="0" noProof="0" dirty="0">
                <a:ln>
                  <a:noFill/>
                </a:ln>
                <a:solidFill>
                  <a:prstClr val="black"/>
                </a:solidFill>
                <a:effectLst/>
                <a:uLnTx/>
                <a:uFillTx/>
                <a:latin typeface="Arial"/>
                <a:ea typeface="+mn-ea"/>
                <a:cs typeface="Arial"/>
              </a:rPr>
              <a:t>Provide proof of a </a:t>
            </a:r>
            <a:r>
              <a:rPr kumimoji="0" lang="en-US" sz="1900" b="0" i="0" u="none" strike="noStrike" kern="1200" cap="none" spc="0" normalizeH="0" baseline="0" noProof="0" dirty="0">
                <a:ln>
                  <a:noFill/>
                </a:ln>
                <a:solidFill>
                  <a:prstClr val="black"/>
                </a:solidFill>
                <a:effectLst/>
                <a:uLnTx/>
                <a:uFillTx/>
                <a:latin typeface="Arial"/>
                <a:ea typeface="+mn-ea"/>
                <a:cs typeface="Arial"/>
                <a:hlinkClick r:id="rId4"/>
              </a:rPr>
              <a:t>procurement plan</a:t>
            </a:r>
            <a:r>
              <a:rPr kumimoji="0" lang="en-US" sz="1900" b="0" i="0" u="none" strike="noStrike" kern="1200" cap="none" spc="0" normalizeH="0" baseline="0" noProof="0" dirty="0">
                <a:ln>
                  <a:noFill/>
                </a:ln>
                <a:solidFill>
                  <a:prstClr val="black"/>
                </a:solidFill>
                <a:effectLst/>
                <a:uLnTx/>
                <a:uFillTx/>
                <a:latin typeface="Arial"/>
                <a:ea typeface="+mn-ea"/>
                <a:cs typeface="Arial"/>
              </a:rPr>
              <a:t>.</a:t>
            </a:r>
          </a:p>
          <a:p>
            <a:pPr marL="355600" indent="-342900">
              <a:spcBef>
                <a:spcPts val="100"/>
              </a:spcBef>
              <a:buFont typeface="Arial" panose="020B0604020202020204" pitchFamily="34" charset="0"/>
              <a:buChar char="•"/>
            </a:pPr>
            <a:endParaRPr lang="en-US" sz="1900" dirty="0">
              <a:solidFill>
                <a:prstClr val="black"/>
              </a:solidFill>
              <a:latin typeface="Arial"/>
              <a:cs typeface="Arial"/>
            </a:endParaRPr>
          </a:p>
          <a:p>
            <a:pPr marL="355600" indent="-342900">
              <a:spcBef>
                <a:spcPts val="100"/>
              </a:spcBef>
              <a:buFont typeface="Arial" panose="020B0604020202020204" pitchFamily="34" charset="0"/>
              <a:buChar char="•"/>
            </a:pPr>
            <a:r>
              <a:rPr lang="en-US" sz="1900" dirty="0">
                <a:latin typeface="Arial"/>
                <a:cs typeface="Arial"/>
              </a:rPr>
              <a:t>Produce an emergency readiness plan ( ERP), within  60 days of award notice, specific to out-of-school-time program and site specific.</a:t>
            </a:r>
          </a:p>
          <a:p>
            <a:pPr marL="12700">
              <a:lnSpc>
                <a:spcPct val="100000"/>
              </a:lnSpc>
              <a:spcBef>
                <a:spcPts val="100"/>
              </a:spcBef>
            </a:pPr>
            <a:endParaRPr lang="en-US" sz="1900" dirty="0">
              <a:latin typeface="Arial"/>
              <a:cs typeface="Arial"/>
            </a:endParaRPr>
          </a:p>
          <a:p>
            <a:pPr marL="355600" indent="-342900">
              <a:lnSpc>
                <a:spcPct val="100000"/>
              </a:lnSpc>
              <a:spcBef>
                <a:spcPts val="100"/>
              </a:spcBef>
              <a:buFont typeface="Arial" panose="020B0604020202020204" pitchFamily="34" charset="0"/>
              <a:buChar char="•"/>
            </a:pPr>
            <a:r>
              <a:rPr lang="en-US" sz="1900" dirty="0">
                <a:latin typeface="Arial"/>
                <a:cs typeface="Arial"/>
              </a:rPr>
              <a:t>Establish access to school districts’ student data for required reporting.</a:t>
            </a:r>
          </a:p>
          <a:p>
            <a:pPr marL="355600" indent="-342900">
              <a:lnSpc>
                <a:spcPct val="100000"/>
              </a:lnSpc>
              <a:spcBef>
                <a:spcPts val="100"/>
              </a:spcBef>
              <a:buFont typeface="Arial" panose="020B0604020202020204" pitchFamily="34" charset="0"/>
              <a:buChar char="•"/>
            </a:pPr>
            <a:endParaRPr lang="en-US" sz="1900" dirty="0">
              <a:latin typeface="Arial"/>
              <a:cs typeface="Arial"/>
            </a:endParaRPr>
          </a:p>
          <a:p>
            <a:pPr marL="355600" indent="-342900">
              <a:lnSpc>
                <a:spcPct val="100000"/>
              </a:lnSpc>
              <a:spcBef>
                <a:spcPts val="100"/>
              </a:spcBef>
              <a:buFont typeface="Arial" panose="020B0604020202020204" pitchFamily="34" charset="0"/>
              <a:buChar char="•"/>
            </a:pPr>
            <a:r>
              <a:rPr lang="en-US" sz="1900" dirty="0">
                <a:latin typeface="Arial"/>
                <a:cs typeface="Arial"/>
              </a:rPr>
              <a:t>Acquire a qualified external evaluator for annual local evaluation.</a:t>
            </a:r>
          </a:p>
          <a:p>
            <a:pPr marL="355600" indent="-342900">
              <a:lnSpc>
                <a:spcPct val="100000"/>
              </a:lnSpc>
              <a:spcBef>
                <a:spcPts val="100"/>
              </a:spcBef>
              <a:buFont typeface="Arial" panose="020B0604020202020204" pitchFamily="34" charset="0"/>
              <a:buChar char="•"/>
            </a:pPr>
            <a:endParaRPr lang="en-US" sz="1900" dirty="0">
              <a:latin typeface="Arial"/>
              <a:cs typeface="Arial"/>
            </a:endParaRPr>
          </a:p>
          <a:p>
            <a:pPr marL="355600" indent="-342900">
              <a:lnSpc>
                <a:spcPct val="100000"/>
              </a:lnSpc>
              <a:spcBef>
                <a:spcPts val="100"/>
              </a:spcBef>
              <a:buFont typeface="Arial" panose="020B0604020202020204" pitchFamily="34" charset="0"/>
              <a:buChar char="•"/>
            </a:pPr>
            <a:r>
              <a:rPr lang="en-US" sz="1900" dirty="0">
                <a:latin typeface="Arial"/>
                <a:cs typeface="Arial"/>
              </a:rPr>
              <a:t>Submit fiscal reports on a monthly basis.</a:t>
            </a:r>
          </a:p>
          <a:p>
            <a:pPr marL="355600" indent="-342900">
              <a:lnSpc>
                <a:spcPct val="100000"/>
              </a:lnSpc>
              <a:spcBef>
                <a:spcPts val="100"/>
              </a:spcBef>
              <a:buFont typeface="Arial" panose="020B0604020202020204" pitchFamily="34" charset="0"/>
              <a:buChar char="•"/>
            </a:pPr>
            <a:endParaRPr lang="en-US" sz="2000" dirty="0">
              <a:latin typeface="Arial"/>
              <a:cs typeface="Arial"/>
            </a:endParaRPr>
          </a:p>
          <a:p>
            <a:pPr marL="355600" indent="-342900">
              <a:lnSpc>
                <a:spcPct val="100000"/>
              </a:lnSpc>
              <a:spcBef>
                <a:spcPts val="100"/>
              </a:spcBef>
              <a:buFont typeface="Arial" panose="020B0604020202020204" pitchFamily="34" charset="0"/>
              <a:buChar char="•"/>
            </a:pPr>
            <a:endParaRPr lang="en-US" sz="2400" dirty="0">
              <a:latin typeface="Arial"/>
              <a:cs typeface="Arial"/>
            </a:endParaRPr>
          </a:p>
          <a:p>
            <a:pPr marL="355600" indent="-342900">
              <a:lnSpc>
                <a:spcPct val="100000"/>
              </a:lnSpc>
              <a:spcBef>
                <a:spcPts val="100"/>
              </a:spcBef>
              <a:buFont typeface="Arial" panose="020B0604020202020204" pitchFamily="34" charset="0"/>
              <a:buChar char="•"/>
            </a:pPr>
            <a:endParaRPr sz="2400" dirty="0">
              <a:latin typeface="Arial"/>
              <a:cs typeface="Arial"/>
            </a:endParaRPr>
          </a:p>
        </p:txBody>
      </p:sp>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Application Process</a:t>
            </a:r>
            <a:endParaRPr spc="-10" dirty="0"/>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23</a:t>
            </a:fld>
            <a:endParaRPr dirty="0"/>
          </a:p>
        </p:txBody>
      </p:sp>
      <p:sp>
        <p:nvSpPr>
          <p:cNvPr id="6" name="Footer Placeholder 5">
            <a:extLst>
              <a:ext uri="{FF2B5EF4-FFF2-40B4-BE49-F238E27FC236}">
                <a16:creationId xmlns:a16="http://schemas.microsoft.com/office/drawing/2014/main" id="{168A1C82-6C21-49F1-8991-26BFEFE3962C}"/>
              </a:ext>
              <a:ext uri="{C183D7F6-B498-43B3-948B-1728B52AA6E4}">
                <adec:decorative xmlns:adec="http://schemas.microsoft.com/office/drawing/2017/decorative" val="1"/>
              </a:ext>
            </a:extLst>
          </p:cNvPr>
          <p:cNvSpPr>
            <a:spLocks noGrp="1"/>
          </p:cNvSpPr>
          <p:nvPr>
            <p:ph type="ftr" sz="quarter" idx="5"/>
          </p:nvPr>
        </p:nvSpPr>
        <p:spPr>
          <a:xfrm>
            <a:off x="535940" y="6463727"/>
            <a:ext cx="835660" cy="177799"/>
          </a:xfrm>
        </p:spPr>
        <p:txBody>
          <a:bodyPr/>
          <a:lstStyle/>
          <a:p>
            <a:pPr marL="12700">
              <a:lnSpc>
                <a:spcPts val="1240"/>
              </a:lnSpc>
            </a:pPr>
            <a:r>
              <a:rPr lang="en-US" dirty="0"/>
              <a:t>12/03/2021</a:t>
            </a:r>
          </a:p>
        </p:txBody>
      </p:sp>
    </p:spTree>
    <p:extLst>
      <p:ext uri="{BB962C8B-B14F-4D97-AF65-F5344CB8AC3E}">
        <p14:creationId xmlns:p14="http://schemas.microsoft.com/office/powerpoint/2010/main" val="1576074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9676" y="607568"/>
            <a:ext cx="7909687"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Grant Reporting Requirements</a:t>
            </a:r>
            <a:endParaRPr spc="-5" dirty="0"/>
          </a:p>
        </p:txBody>
      </p:sp>
      <p:sp>
        <p:nvSpPr>
          <p:cNvPr id="3" name="object 3"/>
          <p:cNvSpPr txBox="1"/>
          <p:nvPr/>
        </p:nvSpPr>
        <p:spPr>
          <a:xfrm>
            <a:off x="535940" y="1577534"/>
            <a:ext cx="8046720" cy="3644587"/>
          </a:xfrm>
          <a:prstGeom prst="rect">
            <a:avLst/>
          </a:prstGeom>
        </p:spPr>
        <p:txBody>
          <a:bodyPr vert="horz" wrap="square" lIns="0" tIns="12700" rIns="0" bIns="0" rtlCol="0">
            <a:spAutoFit/>
          </a:bodyPr>
          <a:lstStyle/>
          <a:p>
            <a:pPr marL="12700">
              <a:lnSpc>
                <a:spcPct val="100000"/>
              </a:lnSpc>
              <a:spcAft>
                <a:spcPts val="1200"/>
              </a:spcAft>
            </a:pPr>
            <a:r>
              <a:rPr sz="2400" spc="-5" dirty="0">
                <a:latin typeface="Arial"/>
                <a:cs typeface="Arial"/>
              </a:rPr>
              <a:t>Federal </a:t>
            </a:r>
            <a:r>
              <a:rPr sz="2400" dirty="0">
                <a:latin typeface="Arial"/>
                <a:cs typeface="Arial"/>
              </a:rPr>
              <a:t>&amp; </a:t>
            </a:r>
            <a:r>
              <a:rPr sz="2400" spc="-5" dirty="0">
                <a:latin typeface="Arial"/>
                <a:cs typeface="Arial"/>
              </a:rPr>
              <a:t>State Reporting</a:t>
            </a:r>
            <a:r>
              <a:rPr sz="2400" spc="25" dirty="0">
                <a:latin typeface="Arial"/>
                <a:cs typeface="Arial"/>
              </a:rPr>
              <a:t> </a:t>
            </a:r>
            <a:r>
              <a:rPr sz="2400" spc="-5" dirty="0">
                <a:latin typeface="Arial"/>
                <a:cs typeface="Arial"/>
              </a:rPr>
              <a:t>Requirements</a:t>
            </a:r>
            <a:endParaRPr sz="2400" dirty="0">
              <a:latin typeface="Arial"/>
              <a:cs typeface="Arial"/>
            </a:endParaRPr>
          </a:p>
          <a:p>
            <a:pPr marL="355600" marR="5080" indent="-342900">
              <a:lnSpc>
                <a:spcPct val="100000"/>
              </a:lnSpc>
              <a:spcAft>
                <a:spcPts val="1200"/>
              </a:spcAft>
              <a:buChar char="•"/>
              <a:tabLst>
                <a:tab pos="354965" algn="l"/>
                <a:tab pos="355600" algn="l"/>
              </a:tabLst>
            </a:pPr>
            <a:r>
              <a:rPr sz="1800" spc="-10" dirty="0">
                <a:latin typeface="Arial"/>
                <a:cs typeface="Arial"/>
              </a:rPr>
              <a:t>Report program data </a:t>
            </a:r>
            <a:r>
              <a:rPr sz="1800" dirty="0">
                <a:latin typeface="Arial"/>
                <a:cs typeface="Arial"/>
              </a:rPr>
              <a:t>to </a:t>
            </a:r>
            <a:r>
              <a:rPr sz="1800" spc="-5" dirty="0">
                <a:latin typeface="Arial"/>
                <a:cs typeface="Arial"/>
              </a:rPr>
              <a:t>the </a:t>
            </a:r>
            <a:r>
              <a:rPr sz="1800" spc="-10" dirty="0">
                <a:latin typeface="Arial"/>
                <a:cs typeface="Arial"/>
              </a:rPr>
              <a:t>United </a:t>
            </a:r>
            <a:r>
              <a:rPr sz="1800" spc="-5" dirty="0">
                <a:latin typeface="Arial"/>
                <a:cs typeface="Arial"/>
              </a:rPr>
              <a:t>States </a:t>
            </a:r>
            <a:r>
              <a:rPr sz="1800" spc="-10" dirty="0">
                <a:latin typeface="Arial"/>
                <a:cs typeface="Arial"/>
              </a:rPr>
              <a:t>Department </a:t>
            </a:r>
            <a:r>
              <a:rPr sz="1800" spc="-5" dirty="0">
                <a:latin typeface="Arial"/>
                <a:cs typeface="Arial"/>
              </a:rPr>
              <a:t>of </a:t>
            </a:r>
            <a:r>
              <a:rPr sz="1800" spc="-10" dirty="0">
                <a:latin typeface="Arial"/>
                <a:cs typeface="Arial"/>
              </a:rPr>
              <a:t>Education  </a:t>
            </a:r>
            <a:r>
              <a:rPr sz="1800" spc="-5" dirty="0">
                <a:latin typeface="Arial"/>
                <a:cs typeface="Arial"/>
              </a:rPr>
              <a:t>21APR system at</a:t>
            </a:r>
            <a:r>
              <a:rPr sz="1800" spc="35" dirty="0">
                <a:solidFill>
                  <a:srgbClr val="0000FF"/>
                </a:solidFill>
                <a:latin typeface="Arial"/>
                <a:cs typeface="Arial"/>
              </a:rPr>
              <a:t> </a:t>
            </a:r>
            <a:r>
              <a:rPr sz="1800" u="heavy" spc="-10" dirty="0">
                <a:solidFill>
                  <a:srgbClr val="0000FF"/>
                </a:solidFill>
                <a:uFill>
                  <a:solidFill>
                    <a:srgbClr val="0000FF"/>
                  </a:solidFill>
                </a:uFill>
                <a:latin typeface="Arial"/>
                <a:cs typeface="Arial"/>
                <a:hlinkClick r:id="rId2"/>
              </a:rPr>
              <a:t>https://21apr.ed.gov/login</a:t>
            </a:r>
            <a:endParaRPr lang="en-US" sz="1800" u="heavy" spc="-10" dirty="0">
              <a:solidFill>
                <a:srgbClr val="0000FF"/>
              </a:solidFill>
              <a:uFill>
                <a:solidFill>
                  <a:srgbClr val="0000FF"/>
                </a:solidFill>
              </a:uFill>
              <a:latin typeface="Arial"/>
              <a:cs typeface="Arial"/>
            </a:endParaRPr>
          </a:p>
          <a:p>
            <a:pPr marL="355600" marR="5080" indent="-342900">
              <a:lnSpc>
                <a:spcPct val="100000"/>
              </a:lnSpc>
              <a:spcAft>
                <a:spcPts val="1200"/>
              </a:spcAft>
              <a:buChar char="•"/>
              <a:tabLst>
                <a:tab pos="354965" algn="l"/>
                <a:tab pos="355600" algn="l"/>
              </a:tabLst>
            </a:pPr>
            <a:r>
              <a:rPr lang="en-US" spc="-10" dirty="0">
                <a:uFill>
                  <a:solidFill>
                    <a:srgbClr val="0000FF"/>
                  </a:solidFill>
                </a:uFill>
                <a:latin typeface="Arial"/>
                <a:cs typeface="Arial"/>
              </a:rPr>
              <a:t>Acquire an external evaluator for required annual local evaluation</a:t>
            </a:r>
            <a:endParaRPr sz="2600" u="sng" dirty="0">
              <a:latin typeface="Times New Roman"/>
              <a:cs typeface="Times New Roman"/>
            </a:endParaRPr>
          </a:p>
          <a:p>
            <a:pPr marL="355600" indent="-342900">
              <a:lnSpc>
                <a:spcPct val="100000"/>
              </a:lnSpc>
              <a:spcAft>
                <a:spcPts val="1200"/>
              </a:spcAft>
              <a:buChar char="•"/>
              <a:tabLst>
                <a:tab pos="354965" algn="l"/>
                <a:tab pos="355600" algn="l"/>
              </a:tabLst>
            </a:pPr>
            <a:r>
              <a:rPr sz="1800" spc="-5" dirty="0">
                <a:latin typeface="Arial"/>
                <a:cs typeface="Arial"/>
              </a:rPr>
              <a:t>PDE </a:t>
            </a:r>
            <a:r>
              <a:rPr sz="1800" spc="-15" dirty="0">
                <a:latin typeface="Arial"/>
                <a:cs typeface="Arial"/>
              </a:rPr>
              <a:t>will </a:t>
            </a:r>
            <a:r>
              <a:rPr sz="1800" spc="-5" dirty="0">
                <a:latin typeface="Arial"/>
                <a:cs typeface="Arial"/>
              </a:rPr>
              <a:t>create </a:t>
            </a:r>
            <a:r>
              <a:rPr sz="1800" spc="-15" dirty="0">
                <a:latin typeface="Arial"/>
                <a:cs typeface="Arial"/>
              </a:rPr>
              <a:t>your </a:t>
            </a:r>
            <a:r>
              <a:rPr sz="1800" spc="-10" dirty="0">
                <a:latin typeface="Arial"/>
                <a:cs typeface="Arial"/>
              </a:rPr>
              <a:t>21APR account and </a:t>
            </a:r>
            <a:r>
              <a:rPr sz="1800" spc="-5" dirty="0">
                <a:latin typeface="Arial"/>
                <a:cs typeface="Arial"/>
              </a:rPr>
              <a:t>assign </a:t>
            </a:r>
            <a:r>
              <a:rPr sz="1800" spc="-15" dirty="0">
                <a:latin typeface="Arial"/>
                <a:cs typeface="Arial"/>
              </a:rPr>
              <a:t>your</a:t>
            </a:r>
            <a:r>
              <a:rPr sz="1800" spc="225" dirty="0">
                <a:latin typeface="Arial"/>
                <a:cs typeface="Arial"/>
              </a:rPr>
              <a:t> </a:t>
            </a:r>
            <a:r>
              <a:rPr sz="1800" spc="-10" dirty="0">
                <a:latin typeface="Arial"/>
                <a:cs typeface="Arial"/>
              </a:rPr>
              <a:t>grants</a:t>
            </a:r>
            <a:endParaRPr sz="2600" dirty="0">
              <a:latin typeface="Times New Roman"/>
              <a:cs typeface="Times New Roman"/>
            </a:endParaRPr>
          </a:p>
          <a:p>
            <a:pPr marL="355600" marR="281940" indent="-342900">
              <a:lnSpc>
                <a:spcPct val="100000"/>
              </a:lnSpc>
              <a:spcAft>
                <a:spcPts val="1200"/>
              </a:spcAft>
              <a:buChar char="•"/>
              <a:tabLst>
                <a:tab pos="354965" algn="l"/>
                <a:tab pos="355600" algn="l"/>
              </a:tabLst>
            </a:pPr>
            <a:r>
              <a:rPr sz="1800" spc="-10" dirty="0">
                <a:latin typeface="Arial"/>
                <a:cs typeface="Arial"/>
              </a:rPr>
              <a:t>Provide program data, as requested, </a:t>
            </a:r>
            <a:r>
              <a:rPr sz="1800" spc="-5" dirty="0">
                <a:latin typeface="Arial"/>
                <a:cs typeface="Arial"/>
              </a:rPr>
              <a:t>for state </a:t>
            </a:r>
            <a:r>
              <a:rPr sz="1800" spc="-10" dirty="0">
                <a:latin typeface="Arial"/>
                <a:cs typeface="Arial"/>
              </a:rPr>
              <a:t>evaluation purposes, </a:t>
            </a:r>
            <a:r>
              <a:rPr sz="1800" spc="-5" dirty="0">
                <a:latin typeface="Arial"/>
                <a:cs typeface="Arial"/>
              </a:rPr>
              <a:t>at </a:t>
            </a:r>
            <a:r>
              <a:rPr sz="1800" spc="-10" dirty="0">
                <a:latin typeface="Arial"/>
                <a:cs typeface="Arial"/>
              </a:rPr>
              <a:t>the  </a:t>
            </a:r>
            <a:r>
              <a:rPr sz="1800" spc="-5" dirty="0">
                <a:latin typeface="Arial"/>
                <a:cs typeface="Arial"/>
              </a:rPr>
              <a:t>discretion of</a:t>
            </a:r>
            <a:r>
              <a:rPr sz="1800" spc="15" dirty="0">
                <a:latin typeface="Arial"/>
                <a:cs typeface="Arial"/>
              </a:rPr>
              <a:t> </a:t>
            </a:r>
            <a:r>
              <a:rPr sz="1800" spc="-5" dirty="0">
                <a:latin typeface="Arial"/>
                <a:cs typeface="Arial"/>
              </a:rPr>
              <a:t>PDE</a:t>
            </a:r>
            <a:r>
              <a:rPr lang="en-US" sz="1800" spc="-5" dirty="0">
                <a:latin typeface="Arial"/>
                <a:cs typeface="Arial"/>
              </a:rPr>
              <a:t>, and provide fiscal data</a:t>
            </a:r>
            <a:endParaRPr sz="2600" dirty="0">
              <a:latin typeface="Times New Roman"/>
              <a:cs typeface="Times New Roman"/>
            </a:endParaRPr>
          </a:p>
          <a:p>
            <a:pPr marL="355600" marR="9525" indent="-342900">
              <a:lnSpc>
                <a:spcPct val="100000"/>
              </a:lnSpc>
              <a:spcAft>
                <a:spcPts val="1200"/>
              </a:spcAft>
              <a:buChar char="•"/>
              <a:tabLst>
                <a:tab pos="354965" algn="l"/>
                <a:tab pos="355600" algn="l"/>
                <a:tab pos="1688464" algn="l"/>
              </a:tabLst>
            </a:pPr>
            <a:r>
              <a:rPr sz="1800" spc="-10" dirty="0">
                <a:latin typeface="Arial"/>
                <a:cs typeface="Arial"/>
              </a:rPr>
              <a:t>Current </a:t>
            </a:r>
            <a:r>
              <a:rPr sz="1800" spc="-5" dirty="0">
                <a:latin typeface="Arial"/>
                <a:cs typeface="Arial"/>
              </a:rPr>
              <a:t>information </a:t>
            </a:r>
            <a:r>
              <a:rPr sz="1800" spc="-10" dirty="0">
                <a:latin typeface="Arial"/>
                <a:cs typeface="Arial"/>
              </a:rPr>
              <a:t>about </a:t>
            </a:r>
            <a:r>
              <a:rPr sz="1800" spc="-5" dirty="0">
                <a:latin typeface="Arial"/>
                <a:cs typeface="Arial"/>
              </a:rPr>
              <a:t>21</a:t>
            </a:r>
            <a:r>
              <a:rPr sz="1800" spc="-7" baseline="25462" dirty="0">
                <a:latin typeface="Arial"/>
                <a:cs typeface="Arial"/>
              </a:rPr>
              <a:t>st </a:t>
            </a:r>
            <a:r>
              <a:rPr sz="1800" spc="-10" dirty="0">
                <a:latin typeface="Arial"/>
                <a:cs typeface="Arial"/>
              </a:rPr>
              <a:t>CCLC </a:t>
            </a:r>
            <a:r>
              <a:rPr sz="1800" spc="-5" dirty="0">
                <a:latin typeface="Arial"/>
                <a:cs typeface="Arial"/>
              </a:rPr>
              <a:t>state, </a:t>
            </a:r>
            <a:r>
              <a:rPr sz="1800" spc="-10" dirty="0">
                <a:latin typeface="Arial"/>
                <a:cs typeface="Arial"/>
              </a:rPr>
              <a:t>federal, and local evaluation can  be</a:t>
            </a:r>
            <a:r>
              <a:rPr sz="1800" dirty="0">
                <a:latin typeface="Arial"/>
                <a:cs typeface="Arial"/>
              </a:rPr>
              <a:t> </a:t>
            </a:r>
            <a:r>
              <a:rPr sz="1800" spc="-10" dirty="0">
                <a:latin typeface="Arial"/>
                <a:cs typeface="Arial"/>
              </a:rPr>
              <a:t>found</a:t>
            </a:r>
            <a:r>
              <a:rPr sz="1800" spc="20" dirty="0">
                <a:latin typeface="Arial"/>
                <a:cs typeface="Arial"/>
              </a:rPr>
              <a:t> </a:t>
            </a:r>
            <a:r>
              <a:rPr sz="1800" spc="-5" dirty="0">
                <a:latin typeface="Arial"/>
                <a:cs typeface="Arial"/>
              </a:rPr>
              <a:t>at:	</a:t>
            </a:r>
            <a:r>
              <a:rPr sz="1800" u="heavy" spc="-10" dirty="0">
                <a:solidFill>
                  <a:srgbClr val="0000FF"/>
                </a:solidFill>
                <a:uFill>
                  <a:solidFill>
                    <a:srgbClr val="0000FF"/>
                  </a:solidFill>
                </a:uFill>
                <a:latin typeface="Arial"/>
                <a:cs typeface="Arial"/>
                <a:hlinkClick r:id="rId3"/>
              </a:rPr>
              <a:t>http://www.aiu3.net/evaluations</a:t>
            </a:r>
            <a:r>
              <a:rPr sz="1800" spc="-10" dirty="0">
                <a:solidFill>
                  <a:srgbClr val="0000FF"/>
                </a:solidFill>
                <a:latin typeface="Arial"/>
                <a:cs typeface="Arial"/>
                <a:hlinkClick r:id="rId3"/>
              </a:rPr>
              <a:t> </a:t>
            </a:r>
            <a:r>
              <a:rPr sz="1800" spc="-10" dirty="0">
                <a:latin typeface="Arial"/>
                <a:cs typeface="Arial"/>
              </a:rPr>
              <a:t>by following </a:t>
            </a:r>
            <a:r>
              <a:rPr sz="1800" spc="-5" dirty="0">
                <a:latin typeface="Arial"/>
                <a:cs typeface="Arial"/>
              </a:rPr>
              <a:t>the </a:t>
            </a:r>
            <a:r>
              <a:rPr sz="1800" spc="-10" dirty="0">
                <a:latin typeface="Arial"/>
                <a:cs typeface="Arial"/>
              </a:rPr>
              <a:t>link </a:t>
            </a:r>
            <a:r>
              <a:rPr sz="1800" spc="-5" dirty="0">
                <a:latin typeface="Arial"/>
                <a:cs typeface="Arial"/>
              </a:rPr>
              <a:t>for 21</a:t>
            </a:r>
            <a:r>
              <a:rPr sz="1800" spc="-7" baseline="25462" dirty="0">
                <a:latin typeface="Arial"/>
                <a:cs typeface="Arial"/>
              </a:rPr>
              <a:t>st </a:t>
            </a:r>
            <a:r>
              <a:rPr sz="1200" spc="-5" dirty="0">
                <a:latin typeface="Arial"/>
                <a:cs typeface="Arial"/>
              </a:rPr>
              <a:t> </a:t>
            </a:r>
            <a:r>
              <a:rPr sz="1800" spc="-10" dirty="0">
                <a:latin typeface="Arial"/>
                <a:cs typeface="Arial"/>
              </a:rPr>
              <a:t>CCLC, but </a:t>
            </a:r>
            <a:r>
              <a:rPr sz="1800" spc="-5" dirty="0">
                <a:latin typeface="Arial"/>
                <a:cs typeface="Arial"/>
              </a:rPr>
              <a:t>is </a:t>
            </a:r>
            <a:r>
              <a:rPr sz="1800" spc="-10" dirty="0">
                <a:latin typeface="Arial"/>
                <a:cs typeface="Arial"/>
              </a:rPr>
              <a:t>subject </a:t>
            </a:r>
            <a:r>
              <a:rPr sz="1800" dirty="0">
                <a:latin typeface="Arial"/>
                <a:cs typeface="Arial"/>
              </a:rPr>
              <a:t>to </a:t>
            </a:r>
            <a:r>
              <a:rPr sz="1800" spc="-10" dirty="0">
                <a:latin typeface="Arial"/>
                <a:cs typeface="Arial"/>
              </a:rPr>
              <a:t>change based on </a:t>
            </a:r>
            <a:r>
              <a:rPr sz="1800" spc="-5" dirty="0">
                <a:latin typeface="Arial"/>
                <a:cs typeface="Arial"/>
              </a:rPr>
              <a:t>state </a:t>
            </a:r>
            <a:r>
              <a:rPr sz="1800" spc="-10" dirty="0">
                <a:latin typeface="Arial"/>
                <a:cs typeface="Arial"/>
              </a:rPr>
              <a:t>and federal</a:t>
            </a:r>
            <a:r>
              <a:rPr sz="1800" spc="175" dirty="0">
                <a:latin typeface="Arial"/>
                <a:cs typeface="Arial"/>
              </a:rPr>
              <a:t> </a:t>
            </a:r>
            <a:r>
              <a:rPr sz="1800" spc="-15" dirty="0">
                <a:latin typeface="Arial"/>
                <a:cs typeface="Arial"/>
              </a:rPr>
              <a:t>needs</a:t>
            </a:r>
            <a:endParaRPr sz="1800" dirty="0">
              <a:latin typeface="Arial"/>
              <a:cs typeface="Arial"/>
            </a:endParaRP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24</a:t>
            </a:fld>
            <a:endParaRPr dirty="0"/>
          </a:p>
        </p:txBody>
      </p:sp>
      <p:sp>
        <p:nvSpPr>
          <p:cNvPr id="6" name="Footer Placeholder 5">
            <a:extLst>
              <a:ext uri="{FF2B5EF4-FFF2-40B4-BE49-F238E27FC236}">
                <a16:creationId xmlns:a16="http://schemas.microsoft.com/office/drawing/2014/main" id="{11CB201D-49AF-4830-94F8-3F397BCB13C5}"/>
              </a:ext>
              <a:ext uri="{C183D7F6-B498-43B3-948B-1728B52AA6E4}">
                <adec:decorative xmlns:adec="http://schemas.microsoft.com/office/drawing/2017/decorative" val="1"/>
              </a:ext>
            </a:extLst>
          </p:cNvPr>
          <p:cNvSpPr>
            <a:spLocks noGrp="1"/>
          </p:cNvSpPr>
          <p:nvPr>
            <p:ph type="ftr" sz="quarter" idx="5"/>
          </p:nvPr>
        </p:nvSpPr>
        <p:spPr>
          <a:xfrm>
            <a:off x="535940" y="6463728"/>
            <a:ext cx="911860" cy="177800"/>
          </a:xfrm>
        </p:spPr>
        <p:txBody>
          <a:bodyPr/>
          <a:lstStyle/>
          <a:p>
            <a:pPr marL="12700">
              <a:lnSpc>
                <a:spcPts val="1240"/>
              </a:lnSpc>
            </a:pPr>
            <a:r>
              <a:rPr lang="en-US" dirty="0"/>
              <a:t>12/03/2021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9676" y="607568"/>
            <a:ext cx="4856480" cy="513715"/>
          </a:xfrm>
          <a:prstGeom prst="rect">
            <a:avLst/>
          </a:prstGeom>
        </p:spPr>
        <p:txBody>
          <a:bodyPr vert="horz" wrap="square" lIns="0" tIns="13335" rIns="0" bIns="0" rtlCol="0">
            <a:spAutoFit/>
          </a:bodyPr>
          <a:lstStyle/>
          <a:p>
            <a:pPr marL="12700">
              <a:lnSpc>
                <a:spcPct val="100000"/>
              </a:lnSpc>
              <a:spcBef>
                <a:spcPts val="105"/>
              </a:spcBef>
            </a:pPr>
            <a:r>
              <a:rPr spc="-5" dirty="0"/>
              <a:t>Contacts and </a:t>
            </a:r>
            <a:r>
              <a:rPr dirty="0"/>
              <a:t>PDE</a:t>
            </a:r>
            <a:r>
              <a:rPr spc="-80" dirty="0"/>
              <a:t> </a:t>
            </a:r>
            <a:r>
              <a:rPr spc="-5" dirty="0"/>
              <a:t>Mission</a:t>
            </a:r>
          </a:p>
        </p:txBody>
      </p:sp>
      <p:sp>
        <p:nvSpPr>
          <p:cNvPr id="3" name="object 3"/>
          <p:cNvSpPr txBox="1"/>
          <p:nvPr/>
        </p:nvSpPr>
        <p:spPr>
          <a:xfrm>
            <a:off x="1079880" y="1477624"/>
            <a:ext cx="2888615" cy="1391285"/>
          </a:xfrm>
          <a:prstGeom prst="rect">
            <a:avLst/>
          </a:prstGeom>
        </p:spPr>
        <p:txBody>
          <a:bodyPr vert="horz" wrap="square" lIns="0" tIns="12700" rIns="0" bIns="0" rtlCol="0">
            <a:spAutoFit/>
          </a:bodyPr>
          <a:lstStyle/>
          <a:p>
            <a:pPr marL="687705">
              <a:lnSpc>
                <a:spcPct val="100000"/>
              </a:lnSpc>
              <a:spcBef>
                <a:spcPts val="100"/>
              </a:spcBef>
            </a:pPr>
            <a:r>
              <a:rPr sz="1800" b="1" spc="-5" dirty="0">
                <a:latin typeface="Arial"/>
                <a:cs typeface="Arial"/>
              </a:rPr>
              <a:t>N. Craig</a:t>
            </a:r>
            <a:r>
              <a:rPr sz="1800" b="1" dirty="0">
                <a:latin typeface="Arial"/>
                <a:cs typeface="Arial"/>
              </a:rPr>
              <a:t> </a:t>
            </a:r>
            <a:r>
              <a:rPr sz="1800" b="1" spc="-5" dirty="0">
                <a:latin typeface="Arial"/>
                <a:cs typeface="Arial"/>
              </a:rPr>
              <a:t>Scott</a:t>
            </a:r>
            <a:endParaRPr sz="1800">
              <a:latin typeface="Arial"/>
              <a:cs typeface="Arial"/>
            </a:endParaRPr>
          </a:p>
          <a:p>
            <a:pPr marL="12700" marR="5080" indent="306070">
              <a:lnSpc>
                <a:spcPct val="100000"/>
              </a:lnSpc>
            </a:pPr>
            <a:r>
              <a:rPr sz="1800" spc="-10" dirty="0">
                <a:latin typeface="Arial"/>
                <a:cs typeface="Arial"/>
              </a:rPr>
              <a:t>21st CCLC Supervisor  </a:t>
            </a:r>
            <a:r>
              <a:rPr sz="1800" spc="-70" dirty="0">
                <a:latin typeface="Arial"/>
                <a:cs typeface="Arial"/>
              </a:rPr>
              <a:t>PA </a:t>
            </a:r>
            <a:r>
              <a:rPr sz="1800" spc="-10" dirty="0">
                <a:latin typeface="Arial"/>
                <a:cs typeface="Arial"/>
              </a:rPr>
              <a:t>Department </a:t>
            </a:r>
            <a:r>
              <a:rPr sz="1800" spc="-5" dirty="0">
                <a:latin typeface="Arial"/>
                <a:cs typeface="Arial"/>
              </a:rPr>
              <a:t>of</a:t>
            </a:r>
            <a:r>
              <a:rPr sz="1800" spc="-30" dirty="0">
                <a:latin typeface="Arial"/>
                <a:cs typeface="Arial"/>
              </a:rPr>
              <a:t> </a:t>
            </a:r>
            <a:r>
              <a:rPr sz="1800" spc="-10" dirty="0">
                <a:latin typeface="Arial"/>
                <a:cs typeface="Arial"/>
              </a:rPr>
              <a:t>Education</a:t>
            </a:r>
            <a:endParaRPr sz="1800">
              <a:latin typeface="Arial"/>
              <a:cs typeface="Arial"/>
            </a:endParaRPr>
          </a:p>
          <a:p>
            <a:pPr marL="664845">
              <a:lnSpc>
                <a:spcPts val="2135"/>
              </a:lnSpc>
            </a:pPr>
            <a:r>
              <a:rPr sz="1800" spc="-10" dirty="0">
                <a:latin typeface="Arial"/>
                <a:cs typeface="Arial"/>
              </a:rPr>
              <a:t>(717)</a:t>
            </a:r>
            <a:r>
              <a:rPr sz="1800" spc="5" dirty="0">
                <a:latin typeface="Arial"/>
                <a:cs typeface="Arial"/>
              </a:rPr>
              <a:t> </a:t>
            </a:r>
            <a:r>
              <a:rPr sz="1800" spc="-10" dirty="0">
                <a:latin typeface="Arial"/>
                <a:cs typeface="Arial"/>
              </a:rPr>
              <a:t>346-3251</a:t>
            </a:r>
            <a:endParaRPr sz="1800">
              <a:latin typeface="Arial"/>
              <a:cs typeface="Arial"/>
            </a:endParaRPr>
          </a:p>
          <a:p>
            <a:pPr marL="713105">
              <a:lnSpc>
                <a:spcPts val="2135"/>
              </a:lnSpc>
            </a:pPr>
            <a:r>
              <a:rPr sz="1800" u="heavy" spc="-10" dirty="0">
                <a:uFill>
                  <a:solidFill>
                    <a:srgbClr val="000000"/>
                  </a:solidFill>
                </a:uFill>
                <a:latin typeface="Arial"/>
                <a:cs typeface="Arial"/>
                <a:hlinkClick r:id="rId2"/>
              </a:rPr>
              <a:t>nscot@pa.gov</a:t>
            </a:r>
            <a:endParaRPr sz="1800">
              <a:latin typeface="Arial"/>
              <a:cs typeface="Arial"/>
            </a:endParaRPr>
          </a:p>
        </p:txBody>
      </p:sp>
      <p:sp>
        <p:nvSpPr>
          <p:cNvPr id="4" name="object 4"/>
          <p:cNvSpPr txBox="1"/>
          <p:nvPr/>
        </p:nvSpPr>
        <p:spPr>
          <a:xfrm>
            <a:off x="4864658" y="1429318"/>
            <a:ext cx="3528060" cy="1397000"/>
          </a:xfrm>
          <a:prstGeom prst="rect">
            <a:avLst/>
          </a:prstGeom>
        </p:spPr>
        <p:txBody>
          <a:bodyPr vert="horz" wrap="square" lIns="0" tIns="12700" rIns="0" bIns="0" rtlCol="0">
            <a:spAutoFit/>
          </a:bodyPr>
          <a:lstStyle/>
          <a:p>
            <a:pPr marL="754380">
              <a:lnSpc>
                <a:spcPct val="100000"/>
              </a:lnSpc>
              <a:spcBef>
                <a:spcPts val="100"/>
              </a:spcBef>
            </a:pPr>
            <a:r>
              <a:rPr sz="1800" b="1" spc="-10" dirty="0">
                <a:latin typeface="Arial"/>
                <a:cs typeface="Arial"/>
              </a:rPr>
              <a:t>Carmen </a:t>
            </a:r>
            <a:r>
              <a:rPr sz="1800" b="1" dirty="0">
                <a:latin typeface="Arial"/>
                <a:cs typeface="Arial"/>
              </a:rPr>
              <a:t>M.</a:t>
            </a:r>
            <a:r>
              <a:rPr sz="1800" b="1" spc="15" dirty="0">
                <a:latin typeface="Arial"/>
                <a:cs typeface="Arial"/>
              </a:rPr>
              <a:t> </a:t>
            </a:r>
            <a:r>
              <a:rPr sz="1800" b="1" spc="-5" dirty="0">
                <a:latin typeface="Arial"/>
                <a:cs typeface="Arial"/>
              </a:rPr>
              <a:t>Medina</a:t>
            </a:r>
            <a:endParaRPr sz="1800">
              <a:latin typeface="Arial"/>
              <a:cs typeface="Arial"/>
            </a:endParaRPr>
          </a:p>
          <a:p>
            <a:pPr marL="12700" marR="5080" algn="ctr">
              <a:lnSpc>
                <a:spcPct val="100000"/>
              </a:lnSpc>
            </a:pPr>
            <a:r>
              <a:rPr sz="1800" spc="-10" dirty="0">
                <a:latin typeface="Arial"/>
                <a:cs typeface="Arial"/>
              </a:rPr>
              <a:t>Chief, </a:t>
            </a:r>
            <a:r>
              <a:rPr sz="1800" spc="-5" dirty="0">
                <a:latin typeface="Arial"/>
                <a:cs typeface="Arial"/>
              </a:rPr>
              <a:t>Division of </a:t>
            </a:r>
            <a:r>
              <a:rPr sz="1800" spc="-10" dirty="0">
                <a:latin typeface="Arial"/>
                <a:cs typeface="Arial"/>
              </a:rPr>
              <a:t>Student Services  </a:t>
            </a:r>
            <a:r>
              <a:rPr sz="1800" spc="-70" dirty="0">
                <a:latin typeface="Arial"/>
                <a:cs typeface="Arial"/>
              </a:rPr>
              <a:t>PA </a:t>
            </a:r>
            <a:r>
              <a:rPr sz="1800" spc="-10" dirty="0">
                <a:latin typeface="Arial"/>
                <a:cs typeface="Arial"/>
              </a:rPr>
              <a:t>Department </a:t>
            </a:r>
            <a:r>
              <a:rPr sz="1800" spc="-5" dirty="0">
                <a:latin typeface="Arial"/>
                <a:cs typeface="Arial"/>
              </a:rPr>
              <a:t>of</a:t>
            </a:r>
            <a:r>
              <a:rPr sz="1800" spc="-15" dirty="0">
                <a:latin typeface="Arial"/>
                <a:cs typeface="Arial"/>
              </a:rPr>
              <a:t> </a:t>
            </a:r>
            <a:r>
              <a:rPr sz="1800" spc="-10" dirty="0">
                <a:latin typeface="Arial"/>
                <a:cs typeface="Arial"/>
              </a:rPr>
              <a:t>Education</a:t>
            </a:r>
            <a:endParaRPr sz="1800">
              <a:latin typeface="Arial"/>
              <a:cs typeface="Arial"/>
            </a:endParaRPr>
          </a:p>
          <a:p>
            <a:pPr algn="ctr">
              <a:lnSpc>
                <a:spcPct val="100000"/>
              </a:lnSpc>
            </a:pPr>
            <a:r>
              <a:rPr sz="1800" spc="-10" dirty="0">
                <a:latin typeface="Arial"/>
                <a:cs typeface="Arial"/>
              </a:rPr>
              <a:t>(717)</a:t>
            </a:r>
            <a:r>
              <a:rPr sz="1800" spc="10" dirty="0">
                <a:latin typeface="Arial"/>
                <a:cs typeface="Arial"/>
              </a:rPr>
              <a:t> </a:t>
            </a:r>
            <a:r>
              <a:rPr sz="1800" spc="-10" dirty="0">
                <a:latin typeface="Arial"/>
                <a:cs typeface="Arial"/>
              </a:rPr>
              <a:t>783-6466</a:t>
            </a:r>
            <a:endParaRPr sz="1800">
              <a:latin typeface="Arial"/>
              <a:cs typeface="Arial"/>
            </a:endParaRPr>
          </a:p>
          <a:p>
            <a:pPr algn="ctr">
              <a:lnSpc>
                <a:spcPct val="100000"/>
              </a:lnSpc>
            </a:pPr>
            <a:r>
              <a:rPr sz="1800" u="heavy" spc="-10" dirty="0">
                <a:uFill>
                  <a:solidFill>
                    <a:srgbClr val="000000"/>
                  </a:solidFill>
                </a:uFill>
                <a:latin typeface="Arial"/>
                <a:cs typeface="Arial"/>
                <a:hlinkClick r:id="rId3"/>
              </a:rPr>
              <a:t>cmedina@pa.gov</a:t>
            </a:r>
            <a:endParaRPr sz="1800">
              <a:latin typeface="Arial"/>
              <a:cs typeface="Arial"/>
            </a:endParaRPr>
          </a:p>
        </p:txBody>
      </p:sp>
      <p:sp>
        <p:nvSpPr>
          <p:cNvPr id="5" name="object 5">
            <a:extLst>
              <a:ext uri="{C183D7F6-B498-43B3-948B-1728B52AA6E4}">
                <adec:decorative xmlns:adec="http://schemas.microsoft.com/office/drawing/2017/decorative" val="0"/>
              </a:ext>
            </a:extLst>
          </p:cNvPr>
          <p:cNvSpPr txBox="1">
            <a:spLocks noGrp="1"/>
          </p:cNvSpPr>
          <p:nvPr>
            <p:ph type="body" idx="1"/>
          </p:nvPr>
        </p:nvSpPr>
        <p:spPr>
          <a:prstGeom prst="rect">
            <a:avLst/>
          </a:prstGeom>
        </p:spPr>
        <p:txBody>
          <a:bodyPr vert="horz" wrap="square" lIns="0" tIns="12700" rIns="0" bIns="0" rtlCol="0">
            <a:spAutoFit/>
          </a:bodyPr>
          <a:lstStyle/>
          <a:p>
            <a:pPr marL="184785" marR="179070" algn="ctr">
              <a:lnSpc>
                <a:spcPct val="100000"/>
              </a:lnSpc>
              <a:spcBef>
                <a:spcPts val="100"/>
              </a:spcBef>
            </a:pPr>
            <a:r>
              <a:rPr spc="-5" dirty="0"/>
              <a:t>For more information </a:t>
            </a:r>
            <a:r>
              <a:rPr spc="-10" dirty="0"/>
              <a:t>on </a:t>
            </a:r>
            <a:r>
              <a:rPr spc="-5" dirty="0"/>
              <a:t>the </a:t>
            </a:r>
            <a:r>
              <a:rPr spc="-10" dirty="0"/>
              <a:t>21st </a:t>
            </a:r>
            <a:r>
              <a:rPr spc="-5" dirty="0"/>
              <a:t>Community </a:t>
            </a:r>
            <a:r>
              <a:rPr spc="-10" dirty="0"/>
              <a:t>Learning Centers grant please  </a:t>
            </a:r>
            <a:r>
              <a:rPr spc="-5" dirty="0"/>
              <a:t>visit </a:t>
            </a:r>
            <a:r>
              <a:rPr spc="-10" dirty="0"/>
              <a:t>PDE’s website </a:t>
            </a:r>
            <a:r>
              <a:rPr spc="-5" dirty="0"/>
              <a:t>at</a:t>
            </a:r>
            <a:r>
              <a:rPr spc="75" dirty="0"/>
              <a:t> </a:t>
            </a:r>
            <a:r>
              <a:rPr u="heavy" spc="-20" dirty="0">
                <a:solidFill>
                  <a:srgbClr val="0000FF"/>
                </a:solidFill>
                <a:uFill>
                  <a:solidFill>
                    <a:srgbClr val="0000FF"/>
                  </a:solidFill>
                </a:uFill>
                <a:hlinkClick r:id="rId4"/>
              </a:rPr>
              <a:t>www.education.pa.gov.</a:t>
            </a:r>
          </a:p>
          <a:p>
            <a:pPr marL="19050">
              <a:lnSpc>
                <a:spcPct val="100000"/>
              </a:lnSpc>
              <a:spcBef>
                <a:spcPts val="40"/>
              </a:spcBef>
            </a:pPr>
            <a:endParaRPr sz="2450">
              <a:latin typeface="Times New Roman"/>
              <a:cs typeface="Times New Roman"/>
            </a:endParaRPr>
          </a:p>
          <a:p>
            <a:pPr marL="31115" marR="5080" algn="ctr">
              <a:lnSpc>
                <a:spcPct val="100000"/>
              </a:lnSpc>
            </a:pPr>
            <a:r>
              <a:rPr sz="2000" b="1" i="1" dirty="0">
                <a:latin typeface="Arial"/>
                <a:cs typeface="Arial"/>
              </a:rPr>
              <a:t>The </a:t>
            </a:r>
            <a:r>
              <a:rPr sz="2000" b="1" i="1" spc="-5" dirty="0">
                <a:latin typeface="Arial"/>
                <a:cs typeface="Arial"/>
              </a:rPr>
              <a:t>mission </a:t>
            </a:r>
            <a:r>
              <a:rPr sz="2000" b="1" i="1" dirty="0">
                <a:latin typeface="Arial"/>
                <a:cs typeface="Arial"/>
              </a:rPr>
              <a:t>of the department </a:t>
            </a:r>
            <a:r>
              <a:rPr sz="2000" b="1" i="1" spc="-5" dirty="0">
                <a:latin typeface="Arial"/>
                <a:cs typeface="Arial"/>
              </a:rPr>
              <a:t>is </a:t>
            </a:r>
            <a:r>
              <a:rPr sz="2000" b="1" i="1" dirty="0">
                <a:latin typeface="Arial"/>
                <a:cs typeface="Arial"/>
              </a:rPr>
              <a:t>to </a:t>
            </a:r>
            <a:r>
              <a:rPr sz="2000" b="1" i="1" spc="-5" dirty="0">
                <a:latin typeface="Arial"/>
                <a:cs typeface="Arial"/>
              </a:rPr>
              <a:t>academically </a:t>
            </a:r>
            <a:r>
              <a:rPr sz="2000" b="1" i="1" dirty="0">
                <a:latin typeface="Arial"/>
                <a:cs typeface="Arial"/>
              </a:rPr>
              <a:t>prepare</a:t>
            </a:r>
            <a:r>
              <a:rPr sz="2000" b="1" i="1" spc="-135" dirty="0">
                <a:latin typeface="Arial"/>
                <a:cs typeface="Arial"/>
              </a:rPr>
              <a:t> </a:t>
            </a:r>
            <a:r>
              <a:rPr sz="2000" b="1" i="1" dirty="0">
                <a:latin typeface="Arial"/>
                <a:cs typeface="Arial"/>
              </a:rPr>
              <a:t>children  and </a:t>
            </a:r>
            <a:r>
              <a:rPr sz="2000" b="1" i="1" spc="-5" dirty="0">
                <a:latin typeface="Arial"/>
                <a:cs typeface="Arial"/>
              </a:rPr>
              <a:t>adults </a:t>
            </a:r>
            <a:r>
              <a:rPr sz="2000" b="1" i="1" dirty="0">
                <a:latin typeface="Arial"/>
                <a:cs typeface="Arial"/>
              </a:rPr>
              <a:t>to succeed as </a:t>
            </a:r>
            <a:r>
              <a:rPr sz="2000" b="1" i="1" spc="-5" dirty="0">
                <a:latin typeface="Arial"/>
                <a:cs typeface="Arial"/>
              </a:rPr>
              <a:t>productive citizens. The department  </a:t>
            </a:r>
            <a:r>
              <a:rPr sz="2000" b="1" i="1" dirty="0">
                <a:latin typeface="Arial"/>
                <a:cs typeface="Arial"/>
              </a:rPr>
              <a:t>seeks to ensure that the </a:t>
            </a:r>
            <a:r>
              <a:rPr sz="2000" b="1" i="1" spc="-5" dirty="0">
                <a:latin typeface="Arial"/>
                <a:cs typeface="Arial"/>
              </a:rPr>
              <a:t>technical support, </a:t>
            </a:r>
            <a:r>
              <a:rPr sz="2000" b="1" i="1" dirty="0">
                <a:latin typeface="Arial"/>
                <a:cs typeface="Arial"/>
              </a:rPr>
              <a:t>resources and  opportunities are </a:t>
            </a:r>
            <a:r>
              <a:rPr sz="2000" b="1" i="1" spc="-5" dirty="0">
                <a:latin typeface="Arial"/>
                <a:cs typeface="Arial"/>
              </a:rPr>
              <a:t>in </a:t>
            </a:r>
            <a:r>
              <a:rPr sz="2000" b="1" i="1" dirty="0">
                <a:latin typeface="Arial"/>
                <a:cs typeface="Arial"/>
              </a:rPr>
              <a:t>place for </a:t>
            </a:r>
            <a:r>
              <a:rPr sz="2000" b="1" i="1" spc="-5" dirty="0">
                <a:latin typeface="Arial"/>
                <a:cs typeface="Arial"/>
              </a:rPr>
              <a:t>all </a:t>
            </a:r>
            <a:r>
              <a:rPr sz="2000" b="1" i="1" dirty="0">
                <a:latin typeface="Arial"/>
                <a:cs typeface="Arial"/>
              </a:rPr>
              <a:t>students, whether children or  adults, to receive a high </a:t>
            </a:r>
            <a:r>
              <a:rPr sz="2000" b="1" i="1" spc="-5" dirty="0">
                <a:latin typeface="Arial"/>
                <a:cs typeface="Arial"/>
              </a:rPr>
              <a:t>quality</a:t>
            </a:r>
            <a:r>
              <a:rPr sz="2000" b="1" i="1" spc="-135" dirty="0">
                <a:latin typeface="Arial"/>
                <a:cs typeface="Arial"/>
              </a:rPr>
              <a:t> </a:t>
            </a:r>
            <a:r>
              <a:rPr sz="2000" b="1" i="1" dirty="0">
                <a:latin typeface="Arial"/>
                <a:cs typeface="Arial"/>
              </a:rPr>
              <a:t>education.</a:t>
            </a:r>
            <a:endParaRPr sz="2000">
              <a:latin typeface="Arial"/>
              <a:cs typeface="Arial"/>
            </a:endParaRPr>
          </a:p>
        </p:txBody>
      </p:sp>
      <p:sp>
        <p:nvSpPr>
          <p:cNvPr id="7" name="object 7">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25</a:t>
            </a:fld>
            <a:endParaRPr dirty="0"/>
          </a:p>
        </p:txBody>
      </p:sp>
      <p:sp>
        <p:nvSpPr>
          <p:cNvPr id="8" name="Footer Placeholder 7">
            <a:extLst>
              <a:ext uri="{FF2B5EF4-FFF2-40B4-BE49-F238E27FC236}">
                <a16:creationId xmlns:a16="http://schemas.microsoft.com/office/drawing/2014/main" id="{FE795BC9-BFD4-4A50-B704-16B70A66410A}"/>
              </a:ext>
              <a:ext uri="{C183D7F6-B498-43B3-948B-1728B52AA6E4}">
                <adec:decorative xmlns:adec="http://schemas.microsoft.com/office/drawing/2017/decorative" val="1"/>
              </a:ext>
            </a:extLst>
          </p:cNvPr>
          <p:cNvSpPr>
            <a:spLocks noGrp="1"/>
          </p:cNvSpPr>
          <p:nvPr>
            <p:ph type="ftr" sz="quarter" idx="5"/>
          </p:nvPr>
        </p:nvSpPr>
        <p:spPr>
          <a:xfrm>
            <a:off x="535940" y="6463728"/>
            <a:ext cx="1064260" cy="177800"/>
          </a:xfrm>
        </p:spPr>
        <p:txBody>
          <a:bodyPr/>
          <a:lstStyle/>
          <a:p>
            <a:pPr marL="12700">
              <a:lnSpc>
                <a:spcPts val="1240"/>
              </a:lnSpc>
            </a:pPr>
            <a:r>
              <a:rPr lang="en-US" dirty="0"/>
              <a:t>12/03/2021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709675" y="607568"/>
            <a:ext cx="7837805" cy="505908"/>
          </a:xfrm>
          <a:prstGeom prst="rect">
            <a:avLst/>
          </a:prstGeom>
        </p:spPr>
        <p:txBody>
          <a:bodyPr vert="horz" wrap="square" lIns="0" tIns="13335" rIns="0" bIns="0" rtlCol="0">
            <a:spAutoFit/>
          </a:bodyPr>
          <a:lstStyle/>
          <a:p>
            <a:pPr marL="12700">
              <a:lnSpc>
                <a:spcPct val="100000"/>
              </a:lnSpc>
              <a:spcBef>
                <a:spcPts val="105"/>
              </a:spcBef>
            </a:pPr>
            <a:r>
              <a:rPr lang="en-US" spc="-25" dirty="0"/>
              <a:t>General </a:t>
            </a:r>
            <a:r>
              <a:rPr spc="-25" dirty="0"/>
              <a:t>TimeLine</a:t>
            </a:r>
            <a:r>
              <a:rPr lang="en-US" spc="-25" dirty="0"/>
              <a:t> of Important Events  </a:t>
            </a:r>
            <a:endParaRPr spc="-25" dirty="0"/>
          </a:p>
        </p:txBody>
      </p:sp>
      <p:sp>
        <p:nvSpPr>
          <p:cNvPr id="2" name="object 2"/>
          <p:cNvSpPr txBox="1"/>
          <p:nvPr/>
        </p:nvSpPr>
        <p:spPr>
          <a:xfrm>
            <a:off x="535940" y="1477553"/>
            <a:ext cx="7837805" cy="4168449"/>
          </a:xfrm>
          <a:prstGeom prst="rect">
            <a:avLst/>
          </a:prstGeom>
        </p:spPr>
        <p:txBody>
          <a:bodyPr vert="horz" wrap="square" lIns="0" tIns="13335" rIns="0" bIns="0" rtlCol="0">
            <a:spAutoFit/>
          </a:bodyPr>
          <a:lstStyle/>
          <a:p>
            <a:pPr marL="355600" indent="-342900">
              <a:lnSpc>
                <a:spcPct val="100000"/>
              </a:lnSpc>
              <a:spcAft>
                <a:spcPts val="600"/>
              </a:spcAft>
              <a:buFont typeface="Arial"/>
              <a:buChar char="•"/>
              <a:tabLst>
                <a:tab pos="354013" algn="l"/>
                <a:tab pos="355600" algn="l"/>
              </a:tabLst>
            </a:pPr>
            <a:r>
              <a:rPr lang="en-US" sz="2000" dirty="0">
                <a:latin typeface="Arial"/>
                <a:cs typeface="Arial"/>
              </a:rPr>
              <a:t>Pre-Grant Release Webinars		January 	 20XX</a:t>
            </a:r>
          </a:p>
          <a:p>
            <a:pPr marL="355600" indent="-342900">
              <a:lnSpc>
                <a:spcPct val="100000"/>
              </a:lnSpc>
              <a:spcAft>
                <a:spcPts val="600"/>
              </a:spcAft>
              <a:buFont typeface="Arial"/>
              <a:buChar char="•"/>
              <a:tabLst>
                <a:tab pos="354013" algn="l"/>
                <a:tab pos="355600" algn="l"/>
              </a:tabLst>
            </a:pPr>
            <a:r>
              <a:rPr sz="2000" dirty="0">
                <a:latin typeface="Arial"/>
                <a:cs typeface="Arial"/>
              </a:rPr>
              <a:t>Cohort 1</a:t>
            </a:r>
            <a:r>
              <a:rPr lang="en-US" sz="2000" dirty="0">
                <a:latin typeface="Arial"/>
                <a:cs typeface="Arial"/>
              </a:rPr>
              <a:t>1 Tentative</a:t>
            </a:r>
            <a:r>
              <a:rPr sz="2000" dirty="0">
                <a:latin typeface="Arial"/>
                <a:cs typeface="Arial"/>
              </a:rPr>
              <a:t> Released</a:t>
            </a:r>
            <a:r>
              <a:rPr lang="en-US" sz="2000" dirty="0">
                <a:latin typeface="Arial"/>
                <a:cs typeface="Arial"/>
              </a:rPr>
              <a:t>	</a:t>
            </a:r>
            <a:r>
              <a:rPr sz="2000" dirty="0">
                <a:latin typeface="Arial"/>
                <a:cs typeface="Arial"/>
              </a:rPr>
              <a:t>January </a:t>
            </a:r>
            <a:r>
              <a:rPr lang="en-US" sz="2000" dirty="0">
                <a:latin typeface="Arial"/>
                <a:cs typeface="Arial"/>
              </a:rPr>
              <a:t>	 20XX</a:t>
            </a:r>
            <a:endParaRPr sz="2000" dirty="0">
              <a:latin typeface="Arial"/>
              <a:cs typeface="Arial"/>
            </a:endParaRPr>
          </a:p>
          <a:p>
            <a:pPr marL="355600" indent="-342900">
              <a:lnSpc>
                <a:spcPct val="100000"/>
              </a:lnSpc>
              <a:spcAft>
                <a:spcPts val="600"/>
              </a:spcAft>
              <a:buChar char="•"/>
              <a:tabLst>
                <a:tab pos="354965" algn="l"/>
                <a:tab pos="355600" algn="l"/>
              </a:tabLst>
            </a:pPr>
            <a:r>
              <a:rPr lang="en-US" sz="2000" dirty="0">
                <a:latin typeface="Arial"/>
                <a:cs typeface="Arial"/>
              </a:rPr>
              <a:t>Grant Writing Workshop		</a:t>
            </a:r>
            <a:r>
              <a:rPr sz="2000" dirty="0">
                <a:latin typeface="Arial"/>
                <a:cs typeface="Arial"/>
              </a:rPr>
              <a:t>February </a:t>
            </a:r>
            <a:r>
              <a:rPr lang="en-US" sz="2000" dirty="0">
                <a:latin typeface="Arial"/>
                <a:cs typeface="Arial"/>
              </a:rPr>
              <a:t>	 20XX</a:t>
            </a:r>
            <a:endParaRPr sz="2000" dirty="0">
              <a:latin typeface="Arial"/>
              <a:cs typeface="Arial"/>
            </a:endParaRPr>
          </a:p>
          <a:p>
            <a:pPr marL="355600" indent="-342900">
              <a:lnSpc>
                <a:spcPct val="100000"/>
              </a:lnSpc>
              <a:spcAft>
                <a:spcPts val="600"/>
              </a:spcAft>
              <a:buChar char="•"/>
              <a:tabLst>
                <a:tab pos="354965" algn="l"/>
                <a:tab pos="355600" algn="l"/>
              </a:tabLst>
            </a:pPr>
            <a:r>
              <a:rPr sz="2000" dirty="0">
                <a:latin typeface="Arial"/>
                <a:cs typeface="Arial"/>
              </a:rPr>
              <a:t>Notice of Intent </a:t>
            </a:r>
            <a:r>
              <a:rPr sz="2000" spc="-5" dirty="0">
                <a:latin typeface="Arial"/>
                <a:cs typeface="Arial"/>
              </a:rPr>
              <a:t>to Apply </a:t>
            </a:r>
            <a:r>
              <a:rPr lang="en-US" sz="2000" dirty="0">
                <a:latin typeface="Arial"/>
                <a:cs typeface="Arial"/>
              </a:rPr>
              <a:t>D</a:t>
            </a:r>
            <a:r>
              <a:rPr sz="2000" dirty="0">
                <a:latin typeface="Arial"/>
                <a:cs typeface="Arial"/>
              </a:rPr>
              <a:t>ue</a:t>
            </a:r>
            <a:r>
              <a:rPr lang="en-US" sz="2000" dirty="0">
                <a:latin typeface="Arial"/>
                <a:cs typeface="Arial"/>
              </a:rPr>
              <a:t>		</a:t>
            </a:r>
            <a:r>
              <a:rPr sz="2000" dirty="0">
                <a:latin typeface="Arial"/>
                <a:cs typeface="Arial"/>
              </a:rPr>
              <a:t>February </a:t>
            </a:r>
            <a:r>
              <a:rPr lang="en-US" sz="2000" dirty="0">
                <a:latin typeface="Arial"/>
                <a:cs typeface="Arial"/>
              </a:rPr>
              <a:t>	 20XX</a:t>
            </a:r>
          </a:p>
          <a:p>
            <a:pPr marL="355600" indent="-342900">
              <a:lnSpc>
                <a:spcPct val="100000"/>
              </a:lnSpc>
              <a:spcAft>
                <a:spcPts val="600"/>
              </a:spcAft>
              <a:buChar char="•"/>
              <a:tabLst>
                <a:tab pos="354965" algn="l"/>
                <a:tab pos="355600" algn="l"/>
              </a:tabLst>
            </a:pPr>
            <a:r>
              <a:rPr lang="en-US" sz="2000" dirty="0">
                <a:latin typeface="Arial"/>
                <a:cs typeface="Arial"/>
              </a:rPr>
              <a:t>Grant Writing Webinar		February 	 20XX</a:t>
            </a:r>
            <a:endParaRPr sz="2000" dirty="0">
              <a:latin typeface="Arial"/>
              <a:cs typeface="Arial"/>
            </a:endParaRPr>
          </a:p>
          <a:p>
            <a:pPr marL="355600" indent="-342900">
              <a:lnSpc>
                <a:spcPct val="100000"/>
              </a:lnSpc>
              <a:spcAft>
                <a:spcPts val="600"/>
              </a:spcAft>
              <a:buChar char="•"/>
              <a:tabLst>
                <a:tab pos="354965" algn="l"/>
                <a:tab pos="355600" algn="l"/>
              </a:tabLst>
            </a:pPr>
            <a:r>
              <a:rPr sz="2000" dirty="0">
                <a:latin typeface="Arial"/>
                <a:cs typeface="Arial"/>
              </a:rPr>
              <a:t>Grant </a:t>
            </a:r>
            <a:r>
              <a:rPr sz="2000" spc="-5" dirty="0">
                <a:latin typeface="Arial"/>
                <a:cs typeface="Arial"/>
              </a:rPr>
              <a:t>Applications </a:t>
            </a:r>
            <a:r>
              <a:rPr lang="en-US" sz="2000" dirty="0">
                <a:latin typeface="Arial"/>
                <a:cs typeface="Arial"/>
              </a:rPr>
              <a:t>due		</a:t>
            </a:r>
            <a:r>
              <a:rPr sz="2000" dirty="0">
                <a:latin typeface="Arial"/>
                <a:cs typeface="Arial"/>
              </a:rPr>
              <a:t>March </a:t>
            </a:r>
            <a:r>
              <a:rPr lang="en-US" sz="2000" dirty="0">
                <a:latin typeface="Arial"/>
                <a:cs typeface="Arial"/>
              </a:rPr>
              <a:t>		 20XX</a:t>
            </a:r>
            <a:endParaRPr sz="2000" dirty="0">
              <a:latin typeface="Arial"/>
              <a:cs typeface="Arial"/>
            </a:endParaRPr>
          </a:p>
          <a:p>
            <a:pPr marL="355600" indent="-342900">
              <a:lnSpc>
                <a:spcPct val="100000"/>
              </a:lnSpc>
              <a:spcAft>
                <a:spcPts val="600"/>
              </a:spcAft>
              <a:buChar char="•"/>
              <a:tabLst>
                <a:tab pos="354965" algn="l"/>
                <a:tab pos="355600" algn="l"/>
              </a:tabLst>
            </a:pPr>
            <a:r>
              <a:rPr sz="2000" dirty="0">
                <a:latin typeface="Arial"/>
                <a:cs typeface="Arial"/>
              </a:rPr>
              <a:t>Peer Review </a:t>
            </a:r>
            <a:r>
              <a:rPr lang="en-US" sz="2000" spc="-25" dirty="0">
                <a:latin typeface="Arial"/>
                <a:cs typeface="Arial"/>
              </a:rPr>
              <a:t>			</a:t>
            </a:r>
            <a:r>
              <a:rPr lang="en-US" sz="2000" spc="-5" dirty="0">
                <a:latin typeface="Arial"/>
                <a:cs typeface="Arial"/>
              </a:rPr>
              <a:t>May</a:t>
            </a:r>
            <a:r>
              <a:rPr sz="2000" spc="-5" dirty="0">
                <a:latin typeface="Arial"/>
                <a:cs typeface="Arial"/>
              </a:rPr>
              <a:t> </a:t>
            </a:r>
            <a:r>
              <a:rPr lang="en-US" sz="2000" spc="-5" dirty="0">
                <a:latin typeface="Arial"/>
                <a:cs typeface="Arial"/>
              </a:rPr>
              <a:t>		</a:t>
            </a:r>
            <a:r>
              <a:rPr lang="en-US" sz="2000" dirty="0">
                <a:latin typeface="Arial"/>
                <a:cs typeface="Arial"/>
              </a:rPr>
              <a:t> 20XX</a:t>
            </a:r>
          </a:p>
          <a:p>
            <a:pPr marL="355600" indent="-342900">
              <a:lnSpc>
                <a:spcPct val="100000"/>
              </a:lnSpc>
              <a:spcAft>
                <a:spcPts val="600"/>
              </a:spcAft>
              <a:buChar char="•"/>
              <a:tabLst>
                <a:tab pos="354965" algn="l"/>
                <a:tab pos="355600" algn="l"/>
              </a:tabLst>
            </a:pPr>
            <a:r>
              <a:rPr lang="en-US" sz="2000" dirty="0">
                <a:latin typeface="Arial"/>
                <a:cs typeface="Arial"/>
              </a:rPr>
              <a:t>Notification of Awards		May 		 20XX</a:t>
            </a:r>
          </a:p>
          <a:p>
            <a:pPr marL="355600" indent="-342900">
              <a:lnSpc>
                <a:spcPct val="100000"/>
              </a:lnSpc>
              <a:spcAft>
                <a:spcPts val="600"/>
              </a:spcAft>
              <a:buChar char="•"/>
              <a:tabLst>
                <a:tab pos="354965" algn="l"/>
                <a:tab pos="355600" algn="l"/>
              </a:tabLst>
            </a:pPr>
            <a:r>
              <a:rPr lang="en-US" sz="2000" dirty="0">
                <a:latin typeface="Arial"/>
                <a:cs typeface="Arial"/>
              </a:rPr>
              <a:t>Contracts Sent to PDE		August 		 20XX</a:t>
            </a:r>
          </a:p>
          <a:p>
            <a:pPr marL="355600" indent="-342900">
              <a:lnSpc>
                <a:spcPct val="100000"/>
              </a:lnSpc>
              <a:spcAft>
                <a:spcPts val="600"/>
              </a:spcAft>
              <a:buChar char="•"/>
              <a:tabLst>
                <a:tab pos="354965" algn="l"/>
                <a:tab pos="355600" algn="l"/>
              </a:tabLst>
            </a:pPr>
            <a:r>
              <a:rPr lang="en-US" sz="2000" dirty="0">
                <a:latin typeface="Arial"/>
                <a:cs typeface="Arial"/>
              </a:rPr>
              <a:t>New Grantee Meeting		September 	 20XX</a:t>
            </a:r>
          </a:p>
          <a:p>
            <a:pPr marL="355600" indent="-342900">
              <a:lnSpc>
                <a:spcPct val="100000"/>
              </a:lnSpc>
              <a:spcAft>
                <a:spcPts val="600"/>
              </a:spcAft>
              <a:buChar char="•"/>
              <a:tabLst>
                <a:tab pos="354965" algn="l"/>
                <a:tab pos="355600" algn="l"/>
              </a:tabLst>
            </a:pPr>
            <a:r>
              <a:rPr lang="en-US" sz="2000" dirty="0">
                <a:latin typeface="Arial"/>
                <a:cs typeface="Arial"/>
              </a:rPr>
              <a:t>Contract Effective Date		October 	 20XX</a:t>
            </a:r>
          </a:p>
        </p:txBody>
      </p:sp>
      <p:sp>
        <p:nvSpPr>
          <p:cNvPr id="4" name="object 4">
            <a:extLst>
              <a:ext uri="{C183D7F6-B498-43B3-948B-1728B52AA6E4}">
                <adec:decorative xmlns:adec="http://schemas.microsoft.com/office/drawing/2017/decorative" val="1"/>
              </a:ext>
            </a:extLst>
          </p:cNvPr>
          <p:cNvSpPr txBox="1">
            <a:spLocks noGrp="1"/>
          </p:cNvSpPr>
          <p:nvPr>
            <p:ph type="ftr" sz="quarter" idx="5"/>
          </p:nvPr>
        </p:nvSpPr>
        <p:spPr>
          <a:xfrm>
            <a:off x="547485" y="6307660"/>
            <a:ext cx="835660" cy="156068"/>
          </a:xfrm>
          <a:prstGeom prst="rect">
            <a:avLst/>
          </a:prstGeom>
        </p:spPr>
        <p:txBody>
          <a:bodyPr vert="horz" wrap="square" lIns="0" tIns="0" rIns="0" bIns="0" rtlCol="0">
            <a:spAutoFit/>
          </a:bodyPr>
          <a:lstStyle/>
          <a:p>
            <a:pPr marL="12700">
              <a:lnSpc>
                <a:spcPts val="1240"/>
              </a:lnSpc>
            </a:pPr>
            <a:r>
              <a:rPr lang="en-US" spc="5" dirty="0"/>
              <a:t>12/03/</a:t>
            </a:r>
            <a:r>
              <a:rPr lang="en-US" dirty="0"/>
              <a:t>2021</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156FEF6D-9C75-4B3A-AD3B-6E48F19A5A16}"/>
              </a:ext>
              <a:ext uri="{C183D7F6-B498-43B3-948B-1728B52AA6E4}">
                <adec:decorative xmlns:adec="http://schemas.microsoft.com/office/drawing/2017/decorative" val="0"/>
              </a:ext>
            </a:extLst>
          </p:cNvPr>
          <p:cNvSpPr txBox="1">
            <a:spLocks noGrp="1"/>
          </p:cNvSpPr>
          <p:nvPr>
            <p:ph type="title"/>
          </p:nvPr>
        </p:nvSpPr>
        <p:spPr>
          <a:xfrm>
            <a:off x="709676" y="607568"/>
            <a:ext cx="6453124" cy="505908"/>
          </a:xfrm>
          <a:prstGeom prst="rect">
            <a:avLst/>
          </a:prstGeom>
        </p:spPr>
        <p:txBody>
          <a:bodyPr vert="horz" wrap="square" lIns="0" tIns="13335" rIns="0" bIns="0" rtlCol="0">
            <a:spAutoFit/>
          </a:bodyPr>
          <a:lstStyle/>
          <a:p>
            <a:pPr marL="12700">
              <a:lnSpc>
                <a:spcPct val="100000"/>
              </a:lnSpc>
              <a:spcBef>
                <a:spcPts val="105"/>
              </a:spcBef>
            </a:pPr>
            <a:r>
              <a:rPr lang="en-US" spc="-5" dirty="0"/>
              <a:t>21st CCLC Program Overview</a:t>
            </a:r>
            <a:endParaRPr spc="-10" dirty="0"/>
          </a:p>
        </p:txBody>
      </p:sp>
      <p:sp>
        <p:nvSpPr>
          <p:cNvPr id="3" name="object 3"/>
          <p:cNvSpPr txBox="1"/>
          <p:nvPr/>
        </p:nvSpPr>
        <p:spPr>
          <a:xfrm>
            <a:off x="535940" y="1483282"/>
            <a:ext cx="7995920" cy="3011081"/>
          </a:xfrm>
          <a:prstGeom prst="rect">
            <a:avLst/>
          </a:prstGeom>
        </p:spPr>
        <p:txBody>
          <a:bodyPr vert="horz" wrap="square" lIns="0" tIns="12700" rIns="0" bIns="0" rtlCol="0">
            <a:spAutoFit/>
          </a:bodyPr>
          <a:lstStyle/>
          <a:p>
            <a:pPr marL="12700">
              <a:lnSpc>
                <a:spcPct val="100000"/>
              </a:lnSpc>
              <a:spcBef>
                <a:spcPts val="100"/>
              </a:spcBef>
            </a:pPr>
            <a:r>
              <a:rPr lang="en-US" sz="2400" spc="-5" dirty="0">
                <a:latin typeface="Arial"/>
                <a:cs typeface="Arial"/>
              </a:rPr>
              <a:t>Typical Funding </a:t>
            </a:r>
            <a:r>
              <a:rPr sz="2400" spc="-10" dirty="0">
                <a:latin typeface="Arial"/>
                <a:cs typeface="Arial"/>
              </a:rPr>
              <a:t>Available</a:t>
            </a:r>
            <a:endParaRPr sz="2400" dirty="0">
              <a:latin typeface="Arial"/>
              <a:cs typeface="Arial"/>
            </a:endParaRPr>
          </a:p>
          <a:p>
            <a:pPr marL="355600" indent="-342900">
              <a:lnSpc>
                <a:spcPct val="100000"/>
              </a:lnSpc>
              <a:spcBef>
                <a:spcPts val="2320"/>
              </a:spcBef>
              <a:buChar char="•"/>
              <a:tabLst>
                <a:tab pos="354965" algn="l"/>
                <a:tab pos="355600" algn="l"/>
              </a:tabLst>
            </a:pPr>
            <a:r>
              <a:rPr sz="2000" spc="-5" dirty="0">
                <a:latin typeface="Arial"/>
                <a:cs typeface="Arial"/>
              </a:rPr>
              <a:t>Approximately </a:t>
            </a:r>
            <a:r>
              <a:rPr sz="2000" dirty="0">
                <a:latin typeface="Arial"/>
                <a:cs typeface="Arial"/>
              </a:rPr>
              <a:t>$</a:t>
            </a:r>
            <a:r>
              <a:rPr lang="en-US" sz="2000" dirty="0">
                <a:latin typeface="Arial"/>
                <a:cs typeface="Arial"/>
              </a:rPr>
              <a:t>XX</a:t>
            </a:r>
            <a:r>
              <a:rPr sz="2000" dirty="0">
                <a:latin typeface="Arial"/>
                <a:cs typeface="Arial"/>
              </a:rPr>
              <a:t> </a:t>
            </a:r>
            <a:r>
              <a:rPr sz="2000" spc="-5" dirty="0">
                <a:latin typeface="Arial"/>
                <a:cs typeface="Arial"/>
              </a:rPr>
              <a:t>million available for </a:t>
            </a:r>
            <a:r>
              <a:rPr lang="en-US" sz="2000" dirty="0">
                <a:latin typeface="Arial"/>
                <a:cs typeface="Arial"/>
              </a:rPr>
              <a:t>new grant rounds in the fiscal year 20XX – 20XX</a:t>
            </a:r>
            <a:endParaRPr sz="2000" dirty="0">
              <a:latin typeface="Arial"/>
              <a:cs typeface="Arial"/>
            </a:endParaRPr>
          </a:p>
          <a:p>
            <a:pPr marL="355600" marR="5080" indent="-342900">
              <a:lnSpc>
                <a:spcPts val="2160"/>
              </a:lnSpc>
              <a:spcBef>
                <a:spcPts val="1230"/>
              </a:spcBef>
              <a:buChar char="•"/>
              <a:tabLst>
                <a:tab pos="354965" algn="l"/>
                <a:tab pos="355600" algn="l"/>
              </a:tabLst>
            </a:pPr>
            <a:r>
              <a:rPr sz="2000" dirty="0">
                <a:latin typeface="Arial"/>
                <a:cs typeface="Arial"/>
              </a:rPr>
              <a:t>Annual grant awards </a:t>
            </a:r>
            <a:r>
              <a:rPr sz="2000" spc="-5" dirty="0">
                <a:latin typeface="Arial"/>
                <a:cs typeface="Arial"/>
              </a:rPr>
              <a:t>will </a:t>
            </a:r>
            <a:r>
              <a:rPr sz="2000" dirty="0">
                <a:latin typeface="Arial"/>
                <a:cs typeface="Arial"/>
              </a:rPr>
              <a:t>range from a </a:t>
            </a:r>
            <a:r>
              <a:rPr sz="2000" spc="-5" dirty="0">
                <a:latin typeface="Arial"/>
                <a:cs typeface="Arial"/>
              </a:rPr>
              <a:t>minimum </a:t>
            </a:r>
            <a:r>
              <a:rPr sz="2000" dirty="0">
                <a:latin typeface="Arial"/>
                <a:cs typeface="Arial"/>
              </a:rPr>
              <a:t>of $50,000 </a:t>
            </a:r>
            <a:r>
              <a:rPr sz="2000" spc="-5" dirty="0">
                <a:latin typeface="Arial"/>
                <a:cs typeface="Arial"/>
              </a:rPr>
              <a:t>to </a:t>
            </a:r>
            <a:r>
              <a:rPr sz="2000" dirty="0">
                <a:latin typeface="Arial"/>
                <a:cs typeface="Arial"/>
              </a:rPr>
              <a:t>a  </a:t>
            </a:r>
            <a:r>
              <a:rPr sz="2000" spc="-5" dirty="0">
                <a:latin typeface="Arial"/>
                <a:cs typeface="Arial"/>
              </a:rPr>
              <a:t>maximum </a:t>
            </a:r>
            <a:r>
              <a:rPr sz="2000" dirty="0">
                <a:latin typeface="Arial"/>
                <a:cs typeface="Arial"/>
              </a:rPr>
              <a:t>of $</a:t>
            </a:r>
            <a:r>
              <a:rPr lang="en-US" sz="2000" dirty="0">
                <a:latin typeface="Arial"/>
                <a:cs typeface="Arial"/>
              </a:rPr>
              <a:t>5</a:t>
            </a:r>
            <a:r>
              <a:rPr sz="2000" dirty="0">
                <a:latin typeface="Arial"/>
                <a:cs typeface="Arial"/>
              </a:rPr>
              <a:t>00,000 per </a:t>
            </a:r>
            <a:r>
              <a:rPr sz="2000" spc="-5" dirty="0">
                <a:latin typeface="Arial"/>
                <a:cs typeface="Arial"/>
              </a:rPr>
              <a:t>year </a:t>
            </a:r>
            <a:endParaRPr lang="en-US" sz="2000" spc="-5" dirty="0">
              <a:latin typeface="Arial"/>
              <a:cs typeface="Arial"/>
            </a:endParaRPr>
          </a:p>
          <a:p>
            <a:pPr marL="355600" marR="5080" indent="-342900">
              <a:lnSpc>
                <a:spcPts val="2160"/>
              </a:lnSpc>
              <a:spcBef>
                <a:spcPts val="1230"/>
              </a:spcBef>
              <a:buChar char="•"/>
              <a:tabLst>
                <a:tab pos="354965" algn="l"/>
                <a:tab pos="355600" algn="l"/>
              </a:tabLst>
            </a:pPr>
            <a:r>
              <a:rPr sz="2000" dirty="0">
                <a:latin typeface="Arial"/>
                <a:cs typeface="Arial"/>
              </a:rPr>
              <a:t>Requests </a:t>
            </a:r>
            <a:r>
              <a:rPr sz="2000" spc="-5" dirty="0">
                <a:latin typeface="Arial"/>
                <a:cs typeface="Arial"/>
              </a:rPr>
              <a:t>for funding </a:t>
            </a:r>
            <a:r>
              <a:rPr sz="2000" dirty="0">
                <a:latin typeface="Arial"/>
                <a:cs typeface="Arial"/>
              </a:rPr>
              <a:t>should be based upon a </a:t>
            </a:r>
            <a:r>
              <a:rPr sz="2000" spc="-5" dirty="0">
                <a:latin typeface="Arial"/>
                <a:cs typeface="Arial"/>
              </a:rPr>
              <a:t>maximum </a:t>
            </a:r>
            <a:r>
              <a:rPr sz="2000" dirty="0">
                <a:latin typeface="Arial"/>
                <a:cs typeface="Arial"/>
              </a:rPr>
              <a:t>per pupil  cost of </a:t>
            </a:r>
            <a:r>
              <a:rPr lang="en-US" sz="2000" dirty="0">
                <a:latin typeface="Arial"/>
                <a:cs typeface="Arial"/>
              </a:rPr>
              <a:t>$1,500 - $1,800, which includes administrative and transportation costs</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4</a:t>
            </a:fld>
            <a:endParaRPr dirty="0"/>
          </a:p>
        </p:txBody>
      </p:sp>
      <p:sp>
        <p:nvSpPr>
          <p:cNvPr id="2" name="Footer Placeholder 1">
            <a:extLst>
              <a:ext uri="{FF2B5EF4-FFF2-40B4-BE49-F238E27FC236}">
                <a16:creationId xmlns:a16="http://schemas.microsoft.com/office/drawing/2014/main" id="{A0BAABF9-C6C3-4298-9C04-6D9E134C145D}"/>
              </a:ext>
              <a:ext uri="{C183D7F6-B498-43B3-948B-1728B52AA6E4}">
                <adec:decorative xmlns:adec="http://schemas.microsoft.com/office/drawing/2017/decorative" val="1"/>
              </a:ext>
            </a:extLst>
          </p:cNvPr>
          <p:cNvSpPr>
            <a:spLocks noGrp="1"/>
          </p:cNvSpPr>
          <p:nvPr>
            <p:ph type="ftr" sz="quarter" idx="5"/>
          </p:nvPr>
        </p:nvSpPr>
        <p:spPr>
          <a:xfrm>
            <a:off x="535940" y="6463728"/>
            <a:ext cx="988060" cy="177800"/>
          </a:xfrm>
        </p:spPr>
        <p:txBody>
          <a:bodyPr/>
          <a:lstStyle/>
          <a:p>
            <a:pPr marL="12700">
              <a:lnSpc>
                <a:spcPts val="1240"/>
              </a:lnSpc>
            </a:pPr>
            <a:r>
              <a:rPr lang="en-US" dirty="0"/>
              <a:t>12/03/2021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lang="en-US" sz="3200" spc="-340" dirty="0"/>
              <a:t>Overview</a:t>
            </a:r>
            <a:endParaRPr sz="3200" dirty="0"/>
          </a:p>
        </p:txBody>
      </p:sp>
      <p:sp>
        <p:nvSpPr>
          <p:cNvPr id="3" name="object 3"/>
          <p:cNvSpPr txBox="1"/>
          <p:nvPr/>
        </p:nvSpPr>
        <p:spPr>
          <a:xfrm>
            <a:off x="535940" y="1616044"/>
            <a:ext cx="7874634" cy="3274695"/>
          </a:xfrm>
          <a:prstGeom prst="rect">
            <a:avLst/>
          </a:prstGeom>
        </p:spPr>
        <p:txBody>
          <a:bodyPr vert="horz" wrap="square" lIns="0" tIns="12700" rIns="0" bIns="0" rtlCol="0">
            <a:spAutoFit/>
          </a:bodyPr>
          <a:lstStyle/>
          <a:p>
            <a:pPr marL="31750">
              <a:lnSpc>
                <a:spcPct val="100000"/>
              </a:lnSpc>
              <a:spcBef>
                <a:spcPts val="100"/>
              </a:spcBef>
            </a:pPr>
            <a:r>
              <a:rPr sz="2400" spc="-5" dirty="0">
                <a:latin typeface="Arial"/>
                <a:cs typeface="Arial"/>
              </a:rPr>
              <a:t>Eligible</a:t>
            </a:r>
            <a:r>
              <a:rPr sz="2400" spc="45" dirty="0">
                <a:latin typeface="Arial"/>
                <a:cs typeface="Arial"/>
              </a:rPr>
              <a:t> </a:t>
            </a:r>
            <a:r>
              <a:rPr sz="2400" spc="-5" dirty="0">
                <a:latin typeface="Arial"/>
                <a:cs typeface="Arial"/>
              </a:rPr>
              <a:t>Participants</a:t>
            </a:r>
            <a:endParaRPr sz="2400" dirty="0">
              <a:latin typeface="Arial"/>
              <a:cs typeface="Arial"/>
            </a:endParaRPr>
          </a:p>
          <a:p>
            <a:pPr marL="355600" indent="-342900">
              <a:lnSpc>
                <a:spcPct val="100000"/>
              </a:lnSpc>
              <a:spcBef>
                <a:spcPts val="2300"/>
              </a:spcBef>
              <a:buChar char="•"/>
              <a:tabLst>
                <a:tab pos="354965" algn="l"/>
                <a:tab pos="355600" algn="l"/>
              </a:tabLst>
            </a:pPr>
            <a:r>
              <a:rPr sz="2000" spc="-5" dirty="0">
                <a:latin typeface="Arial"/>
                <a:cs typeface="Arial"/>
              </a:rPr>
              <a:t>Public </a:t>
            </a:r>
            <a:r>
              <a:rPr sz="2000" dirty="0">
                <a:latin typeface="Arial"/>
                <a:cs typeface="Arial"/>
              </a:rPr>
              <a:t>and </a:t>
            </a:r>
            <a:r>
              <a:rPr sz="2000" spc="-5" dirty="0">
                <a:latin typeface="Arial"/>
                <a:cs typeface="Arial"/>
              </a:rPr>
              <a:t>private/non-public </a:t>
            </a:r>
            <a:r>
              <a:rPr sz="2000" dirty="0">
                <a:latin typeface="Arial"/>
                <a:cs typeface="Arial"/>
              </a:rPr>
              <a:t>school</a:t>
            </a:r>
            <a:r>
              <a:rPr sz="2000" spc="-60" dirty="0">
                <a:latin typeface="Arial"/>
                <a:cs typeface="Arial"/>
              </a:rPr>
              <a:t> </a:t>
            </a:r>
            <a:r>
              <a:rPr sz="2000" dirty="0">
                <a:latin typeface="Arial"/>
                <a:cs typeface="Arial"/>
              </a:rPr>
              <a:t>students</a:t>
            </a:r>
          </a:p>
          <a:p>
            <a:pPr marL="355600" indent="-342900">
              <a:lnSpc>
                <a:spcPct val="100000"/>
              </a:lnSpc>
              <a:spcBef>
                <a:spcPts val="1200"/>
              </a:spcBef>
              <a:buChar char="•"/>
              <a:tabLst>
                <a:tab pos="354965" algn="l"/>
                <a:tab pos="355600" algn="l"/>
              </a:tabLst>
            </a:pPr>
            <a:r>
              <a:rPr lang="en-US" sz="2000" spc="-5" dirty="0">
                <a:latin typeface="Arial"/>
                <a:cs typeface="Arial"/>
              </a:rPr>
              <a:t>Kindergarten</a:t>
            </a:r>
            <a:r>
              <a:rPr sz="2000" spc="-5" dirty="0">
                <a:latin typeface="Arial"/>
                <a:cs typeface="Arial"/>
              </a:rPr>
              <a:t> </a:t>
            </a:r>
            <a:r>
              <a:rPr sz="2000" dirty="0">
                <a:latin typeface="Arial"/>
                <a:cs typeface="Arial"/>
              </a:rPr>
              <a:t>through grade</a:t>
            </a:r>
            <a:r>
              <a:rPr sz="2000" spc="-110" dirty="0">
                <a:latin typeface="Arial"/>
                <a:cs typeface="Arial"/>
              </a:rPr>
              <a:t> </a:t>
            </a:r>
            <a:r>
              <a:rPr sz="2000" dirty="0">
                <a:latin typeface="Arial"/>
                <a:cs typeface="Arial"/>
              </a:rPr>
              <a:t>12</a:t>
            </a:r>
          </a:p>
          <a:p>
            <a:pPr marL="355600" marR="376555" indent="-342900">
              <a:lnSpc>
                <a:spcPct val="100000"/>
              </a:lnSpc>
              <a:spcBef>
                <a:spcPts val="1200"/>
              </a:spcBef>
              <a:buChar char="•"/>
              <a:tabLst>
                <a:tab pos="354965" algn="l"/>
                <a:tab pos="355600" algn="l"/>
              </a:tabLst>
            </a:pPr>
            <a:r>
              <a:rPr sz="2000" spc="-35" dirty="0">
                <a:latin typeface="Arial"/>
                <a:cs typeface="Arial"/>
              </a:rPr>
              <a:t>Target </a:t>
            </a:r>
            <a:r>
              <a:rPr sz="2000" dirty="0">
                <a:latin typeface="Arial"/>
                <a:cs typeface="Arial"/>
              </a:rPr>
              <a:t>the ages/grades deemed </a:t>
            </a:r>
            <a:r>
              <a:rPr sz="2000" spc="-5" dirty="0">
                <a:latin typeface="Arial"/>
                <a:cs typeface="Arial"/>
              </a:rPr>
              <a:t>to </a:t>
            </a:r>
            <a:r>
              <a:rPr sz="2000" dirty="0">
                <a:latin typeface="Arial"/>
                <a:cs typeface="Arial"/>
              </a:rPr>
              <a:t>be at greatest risk and</a:t>
            </a:r>
            <a:r>
              <a:rPr sz="2000" spc="-265" dirty="0">
                <a:latin typeface="Arial"/>
                <a:cs typeface="Arial"/>
              </a:rPr>
              <a:t> </a:t>
            </a:r>
            <a:r>
              <a:rPr sz="2000" dirty="0">
                <a:latin typeface="Arial"/>
                <a:cs typeface="Arial"/>
              </a:rPr>
              <a:t>those  </a:t>
            </a:r>
            <a:r>
              <a:rPr sz="2000" spc="-5" dirty="0">
                <a:latin typeface="Arial"/>
                <a:cs typeface="Arial"/>
              </a:rPr>
              <a:t>students </a:t>
            </a:r>
            <a:r>
              <a:rPr sz="2000" dirty="0">
                <a:latin typeface="Arial"/>
                <a:cs typeface="Arial"/>
              </a:rPr>
              <a:t>who are academically below</a:t>
            </a:r>
            <a:r>
              <a:rPr sz="2000" spc="-114" dirty="0">
                <a:latin typeface="Arial"/>
                <a:cs typeface="Arial"/>
              </a:rPr>
              <a:t> </a:t>
            </a:r>
            <a:r>
              <a:rPr sz="2000" dirty="0">
                <a:latin typeface="Arial"/>
                <a:cs typeface="Arial"/>
              </a:rPr>
              <a:t>proficiency</a:t>
            </a:r>
          </a:p>
          <a:p>
            <a:pPr marL="355600" marR="5080" indent="-342900">
              <a:lnSpc>
                <a:spcPct val="100000"/>
              </a:lnSpc>
              <a:spcBef>
                <a:spcPts val="1200"/>
              </a:spcBef>
              <a:buChar char="•"/>
              <a:tabLst>
                <a:tab pos="354965" algn="l"/>
                <a:tab pos="355600" algn="l"/>
              </a:tabLst>
            </a:pPr>
            <a:r>
              <a:rPr sz="2000" spc="-5" dirty="0">
                <a:latin typeface="Arial"/>
                <a:cs typeface="Arial"/>
              </a:rPr>
              <a:t>Adult family </a:t>
            </a:r>
            <a:r>
              <a:rPr sz="2000" dirty="0">
                <a:latin typeface="Arial"/>
                <a:cs typeface="Arial"/>
              </a:rPr>
              <a:t>members of </a:t>
            </a:r>
            <a:r>
              <a:rPr sz="2000" spc="-5" dirty="0">
                <a:latin typeface="Arial"/>
                <a:cs typeface="Arial"/>
              </a:rPr>
              <a:t>students participating in </a:t>
            </a:r>
            <a:r>
              <a:rPr sz="2000" dirty="0">
                <a:latin typeface="Arial"/>
                <a:cs typeface="Arial"/>
              </a:rPr>
              <a:t>the </a:t>
            </a:r>
            <a:r>
              <a:rPr sz="2000" spc="-5" dirty="0">
                <a:latin typeface="Arial"/>
                <a:cs typeface="Arial"/>
              </a:rPr>
              <a:t>Community  </a:t>
            </a:r>
            <a:r>
              <a:rPr sz="2000" dirty="0">
                <a:latin typeface="Arial"/>
                <a:cs typeface="Arial"/>
              </a:rPr>
              <a:t>Learning Center must also be served through educational</a:t>
            </a:r>
            <a:r>
              <a:rPr sz="2000" spc="-229" dirty="0">
                <a:latin typeface="Arial"/>
                <a:cs typeface="Arial"/>
              </a:rPr>
              <a:t> </a:t>
            </a:r>
            <a:r>
              <a:rPr sz="2000" spc="-5" dirty="0">
                <a:latin typeface="Arial"/>
                <a:cs typeface="Arial"/>
              </a:rPr>
              <a:t>activities  that </a:t>
            </a:r>
            <a:r>
              <a:rPr sz="2000" dirty="0">
                <a:latin typeface="Arial"/>
                <a:cs typeface="Arial"/>
              </a:rPr>
              <a:t>are appropriate </a:t>
            </a:r>
            <a:r>
              <a:rPr sz="2000" spc="-5" dirty="0">
                <a:latin typeface="Arial"/>
                <a:cs typeface="Arial"/>
              </a:rPr>
              <a:t>for</a:t>
            </a:r>
            <a:r>
              <a:rPr sz="2000" spc="-110" dirty="0">
                <a:latin typeface="Arial"/>
                <a:cs typeface="Arial"/>
              </a:rPr>
              <a:t> </a:t>
            </a:r>
            <a:r>
              <a:rPr sz="2000" spc="-5" dirty="0">
                <a:latin typeface="Arial"/>
                <a:cs typeface="Arial"/>
              </a:rPr>
              <a:t>adults</a:t>
            </a:r>
            <a:endParaRPr sz="2000" dirty="0">
              <a:latin typeface="Arial"/>
              <a:cs typeface="Arial"/>
            </a:endParaRPr>
          </a:p>
        </p:txBody>
      </p:sp>
      <p:sp>
        <p:nvSpPr>
          <p:cNvPr id="4" name="object 4">
            <a:extLst>
              <a:ext uri="{C183D7F6-B498-43B3-948B-1728B52AA6E4}">
                <adec:decorative xmlns:adec="http://schemas.microsoft.com/office/drawing/2017/decorative" val="1"/>
              </a:ext>
            </a:extLst>
          </p:cNvPr>
          <p:cNvSpPr txBox="1">
            <a:spLocks noGrp="1"/>
          </p:cNvSpPr>
          <p:nvPr>
            <p:ph type="ftr" sz="quarter" idx="5"/>
          </p:nvPr>
        </p:nvSpPr>
        <p:spPr>
          <a:xfrm>
            <a:off x="535940" y="6463728"/>
            <a:ext cx="1064260" cy="156068"/>
          </a:xfrm>
          <a:prstGeom prst="rect">
            <a:avLst/>
          </a:prstGeom>
        </p:spPr>
        <p:txBody>
          <a:bodyPr vert="horz" wrap="square" lIns="0" tIns="0" rIns="0" bIns="0" rtlCol="0">
            <a:spAutoFit/>
          </a:bodyPr>
          <a:lstStyle/>
          <a:p>
            <a:pPr marL="12700">
              <a:lnSpc>
                <a:spcPts val="1240"/>
              </a:lnSpc>
            </a:pPr>
            <a:r>
              <a:rPr lang="en-US" spc="5" dirty="0"/>
              <a:t>12</a:t>
            </a:r>
            <a:r>
              <a:rPr spc="5" dirty="0"/>
              <a:t>/</a:t>
            </a:r>
            <a:r>
              <a:rPr lang="en-US" spc="5" dirty="0"/>
              <a:t>03</a:t>
            </a:r>
            <a:r>
              <a:rPr spc="5" dirty="0"/>
              <a:t>/</a:t>
            </a:r>
            <a:r>
              <a:rPr dirty="0"/>
              <a:t>20</a:t>
            </a:r>
            <a:r>
              <a:rPr lang="en-US" dirty="0"/>
              <a:t>21</a:t>
            </a:r>
            <a:endParaRPr dirty="0"/>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0"/>
              </a:ext>
            </a:extLst>
          </p:cNvPr>
          <p:cNvSpPr txBox="1">
            <a:spLocks noGrp="1"/>
          </p:cNvSpPr>
          <p:nvPr>
            <p:ph type="title"/>
          </p:nvPr>
        </p:nvSpPr>
        <p:spPr>
          <a:xfrm>
            <a:off x="709676" y="607568"/>
            <a:ext cx="3574415"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a:t>
            </a:r>
            <a:r>
              <a:rPr sz="3200" spc="-370" dirty="0"/>
              <a:t> </a:t>
            </a:r>
            <a:r>
              <a:rPr sz="3200" spc="-5" dirty="0"/>
              <a:t>Program</a:t>
            </a:r>
            <a:endParaRPr sz="3200"/>
          </a:p>
        </p:txBody>
      </p:sp>
      <p:sp>
        <p:nvSpPr>
          <p:cNvPr id="3" name="object 3"/>
          <p:cNvSpPr txBox="1"/>
          <p:nvPr/>
        </p:nvSpPr>
        <p:spPr>
          <a:xfrm>
            <a:off x="555533" y="1511133"/>
            <a:ext cx="8032115" cy="4394835"/>
          </a:xfrm>
          <a:prstGeom prst="rect">
            <a:avLst/>
          </a:prstGeom>
        </p:spPr>
        <p:txBody>
          <a:bodyPr vert="horz" wrap="square" lIns="0" tIns="117475" rIns="0" bIns="0" rtlCol="0">
            <a:spAutoFit/>
          </a:bodyPr>
          <a:lstStyle/>
          <a:p>
            <a:pPr marL="12700">
              <a:lnSpc>
                <a:spcPct val="100000"/>
              </a:lnSpc>
              <a:spcBef>
                <a:spcPts val="925"/>
              </a:spcBef>
            </a:pPr>
            <a:r>
              <a:rPr sz="2400" spc="-5" dirty="0">
                <a:latin typeface="Arial"/>
                <a:cs typeface="Arial"/>
              </a:rPr>
              <a:t>Purpose</a:t>
            </a:r>
            <a:endParaRPr sz="2400" dirty="0">
              <a:latin typeface="Arial"/>
              <a:cs typeface="Arial"/>
            </a:endParaRPr>
          </a:p>
          <a:p>
            <a:pPr marL="69215" marR="93345">
              <a:lnSpc>
                <a:spcPct val="100000"/>
              </a:lnSpc>
              <a:spcBef>
                <a:spcPts val="695"/>
              </a:spcBef>
            </a:pPr>
            <a:r>
              <a:rPr sz="2000" spc="-110" dirty="0">
                <a:latin typeface="Arial"/>
                <a:cs typeface="Arial"/>
              </a:rPr>
              <a:t>To </a:t>
            </a:r>
            <a:r>
              <a:rPr sz="2000" spc="-5" dirty="0">
                <a:latin typeface="Arial"/>
                <a:cs typeface="Arial"/>
              </a:rPr>
              <a:t>provide opportunities to </a:t>
            </a:r>
            <a:r>
              <a:rPr sz="2000" dirty="0">
                <a:latin typeface="Arial"/>
                <a:cs typeface="Arial"/>
              </a:rPr>
              <a:t>establish or expand </a:t>
            </a:r>
            <a:r>
              <a:rPr sz="2000" spc="-5" dirty="0">
                <a:latin typeface="Arial"/>
                <a:cs typeface="Arial"/>
              </a:rPr>
              <a:t>activities in </a:t>
            </a:r>
            <a:r>
              <a:rPr sz="2000" dirty="0">
                <a:latin typeface="Arial"/>
                <a:cs typeface="Arial"/>
              </a:rPr>
              <a:t>community  learning center</a:t>
            </a:r>
            <a:r>
              <a:rPr lang="en-US" sz="2000" dirty="0">
                <a:latin typeface="Arial"/>
                <a:cs typeface="Arial"/>
              </a:rPr>
              <a:t>s</a:t>
            </a:r>
            <a:r>
              <a:rPr sz="2000" spc="-55" dirty="0">
                <a:latin typeface="Arial"/>
                <a:cs typeface="Arial"/>
              </a:rPr>
              <a:t> </a:t>
            </a:r>
            <a:r>
              <a:rPr sz="2000" spc="-5" dirty="0">
                <a:latin typeface="Arial"/>
                <a:cs typeface="Arial"/>
              </a:rPr>
              <a:t>that:</a:t>
            </a:r>
            <a:endParaRPr sz="2000" dirty="0">
              <a:latin typeface="Arial"/>
              <a:cs typeface="Arial"/>
            </a:endParaRPr>
          </a:p>
          <a:p>
            <a:pPr marL="526415" marR="74930" indent="-457200">
              <a:lnSpc>
                <a:spcPct val="100000"/>
              </a:lnSpc>
              <a:spcBef>
                <a:spcPts val="1200"/>
              </a:spcBef>
              <a:buAutoNum type="arabicPeriod"/>
              <a:tabLst>
                <a:tab pos="526415" algn="l"/>
                <a:tab pos="527050" algn="l"/>
              </a:tabLst>
            </a:pPr>
            <a:r>
              <a:rPr sz="2000" spc="-5" dirty="0">
                <a:latin typeface="Arial"/>
                <a:cs typeface="Arial"/>
              </a:rPr>
              <a:t>provide </a:t>
            </a:r>
            <a:r>
              <a:rPr sz="2000" dirty="0">
                <a:latin typeface="Arial"/>
                <a:cs typeface="Arial"/>
              </a:rPr>
              <a:t>academic enrichment, including </a:t>
            </a:r>
            <a:r>
              <a:rPr sz="2000" spc="-5" dirty="0">
                <a:latin typeface="Arial"/>
                <a:cs typeface="Arial"/>
              </a:rPr>
              <a:t>tutorial </a:t>
            </a:r>
            <a:r>
              <a:rPr sz="2000" dirty="0">
                <a:latin typeface="Arial"/>
                <a:cs typeface="Arial"/>
              </a:rPr>
              <a:t>services </a:t>
            </a:r>
            <a:r>
              <a:rPr sz="2000" spc="-5" dirty="0">
                <a:latin typeface="Arial"/>
                <a:cs typeface="Arial"/>
              </a:rPr>
              <a:t>to </a:t>
            </a:r>
            <a:r>
              <a:rPr sz="2000" dirty="0">
                <a:latin typeface="Arial"/>
                <a:cs typeface="Arial"/>
              </a:rPr>
              <a:t>help  students, </a:t>
            </a:r>
            <a:r>
              <a:rPr sz="2000" spc="-5" dirty="0">
                <a:latin typeface="Arial"/>
                <a:cs typeface="Arial"/>
              </a:rPr>
              <a:t>particularly </a:t>
            </a:r>
            <a:r>
              <a:rPr sz="2000" dirty="0">
                <a:latin typeface="Arial"/>
                <a:cs typeface="Arial"/>
              </a:rPr>
              <a:t>students who </a:t>
            </a:r>
            <a:r>
              <a:rPr sz="2000" spc="-5" dirty="0">
                <a:latin typeface="Arial"/>
                <a:cs typeface="Arial"/>
              </a:rPr>
              <a:t>attend low-performing </a:t>
            </a:r>
            <a:r>
              <a:rPr sz="2000" dirty="0">
                <a:latin typeface="Arial"/>
                <a:cs typeface="Arial"/>
              </a:rPr>
              <a:t>schools,  </a:t>
            </a:r>
            <a:r>
              <a:rPr sz="2000" spc="-5" dirty="0">
                <a:latin typeface="Arial"/>
                <a:cs typeface="Arial"/>
              </a:rPr>
              <a:t>to </a:t>
            </a:r>
            <a:r>
              <a:rPr sz="2000" dirty="0">
                <a:latin typeface="Arial"/>
                <a:cs typeface="Arial"/>
              </a:rPr>
              <a:t>meet </a:t>
            </a:r>
            <a:r>
              <a:rPr sz="2000" spc="-5" dirty="0">
                <a:latin typeface="Arial"/>
                <a:cs typeface="Arial"/>
              </a:rPr>
              <a:t>the </a:t>
            </a:r>
            <a:r>
              <a:rPr sz="2000" dirty="0">
                <a:latin typeface="Arial"/>
                <a:cs typeface="Arial"/>
              </a:rPr>
              <a:t>challenging </a:t>
            </a:r>
            <a:r>
              <a:rPr sz="2000" spc="-5" dirty="0">
                <a:latin typeface="Arial"/>
                <a:cs typeface="Arial"/>
              </a:rPr>
              <a:t>state </a:t>
            </a:r>
            <a:r>
              <a:rPr sz="2000" dirty="0">
                <a:latin typeface="Arial"/>
                <a:cs typeface="Arial"/>
              </a:rPr>
              <a:t>academic</a:t>
            </a:r>
            <a:r>
              <a:rPr sz="2000" spc="-130" dirty="0">
                <a:latin typeface="Arial"/>
                <a:cs typeface="Arial"/>
              </a:rPr>
              <a:t> </a:t>
            </a:r>
            <a:r>
              <a:rPr sz="2000" dirty="0">
                <a:latin typeface="Arial"/>
                <a:cs typeface="Arial"/>
              </a:rPr>
              <a:t>standards</a:t>
            </a:r>
          </a:p>
          <a:p>
            <a:pPr marL="526415" marR="241300" indent="-457200">
              <a:lnSpc>
                <a:spcPct val="100000"/>
              </a:lnSpc>
              <a:spcBef>
                <a:spcPts val="1200"/>
              </a:spcBef>
              <a:buAutoNum type="arabicPeriod"/>
              <a:tabLst>
                <a:tab pos="526415" algn="l"/>
                <a:tab pos="527050" algn="l"/>
              </a:tabLst>
            </a:pPr>
            <a:r>
              <a:rPr sz="2000" spc="-10" dirty="0">
                <a:latin typeface="Arial"/>
                <a:cs typeface="Arial"/>
              </a:rPr>
              <a:t>offer </a:t>
            </a:r>
            <a:r>
              <a:rPr sz="2000" dirty="0">
                <a:latin typeface="Arial"/>
                <a:cs typeface="Arial"/>
              </a:rPr>
              <a:t>students a broad array of </a:t>
            </a:r>
            <a:r>
              <a:rPr sz="2000" spc="-5" dirty="0">
                <a:latin typeface="Arial"/>
                <a:cs typeface="Arial"/>
              </a:rPr>
              <a:t>additional </a:t>
            </a:r>
            <a:r>
              <a:rPr sz="2000" dirty="0">
                <a:latin typeface="Arial"/>
                <a:cs typeface="Arial"/>
              </a:rPr>
              <a:t>services, programs</a:t>
            </a:r>
            <a:r>
              <a:rPr sz="2000" spc="-245" dirty="0">
                <a:latin typeface="Arial"/>
                <a:cs typeface="Arial"/>
              </a:rPr>
              <a:t> </a:t>
            </a:r>
            <a:r>
              <a:rPr sz="2000" dirty="0">
                <a:latin typeface="Arial"/>
                <a:cs typeface="Arial"/>
              </a:rPr>
              <a:t>and  </a:t>
            </a:r>
            <a:r>
              <a:rPr sz="2000" spc="-5" dirty="0">
                <a:latin typeface="Arial"/>
                <a:cs typeface="Arial"/>
              </a:rPr>
              <a:t>activities</a:t>
            </a:r>
            <a:endParaRPr sz="2000" dirty="0">
              <a:latin typeface="Arial"/>
              <a:cs typeface="Arial"/>
            </a:endParaRPr>
          </a:p>
          <a:p>
            <a:pPr marL="526415" marR="5080" indent="-457200">
              <a:lnSpc>
                <a:spcPct val="100000"/>
              </a:lnSpc>
              <a:spcBef>
                <a:spcPts val="1200"/>
              </a:spcBef>
              <a:buAutoNum type="arabicPeriod"/>
              <a:tabLst>
                <a:tab pos="526415" algn="l"/>
                <a:tab pos="527050" algn="l"/>
              </a:tabLst>
            </a:pPr>
            <a:r>
              <a:rPr sz="2000" spc="-10" dirty="0">
                <a:latin typeface="Arial"/>
                <a:cs typeface="Arial"/>
              </a:rPr>
              <a:t>offer </a:t>
            </a:r>
            <a:r>
              <a:rPr sz="2000" spc="-5" dirty="0">
                <a:latin typeface="Arial"/>
                <a:cs typeface="Arial"/>
              </a:rPr>
              <a:t>families </a:t>
            </a:r>
            <a:r>
              <a:rPr sz="2000" dirty="0">
                <a:latin typeface="Arial"/>
                <a:cs typeface="Arial"/>
              </a:rPr>
              <a:t>of students served by </a:t>
            </a:r>
            <a:r>
              <a:rPr sz="2000" spc="-5" dirty="0">
                <a:latin typeface="Arial"/>
                <a:cs typeface="Arial"/>
              </a:rPr>
              <a:t>community </a:t>
            </a:r>
            <a:r>
              <a:rPr sz="2000" dirty="0">
                <a:latin typeface="Arial"/>
                <a:cs typeface="Arial"/>
              </a:rPr>
              <a:t>learning centers  </a:t>
            </a:r>
            <a:r>
              <a:rPr sz="2000" spc="-5" dirty="0">
                <a:latin typeface="Arial"/>
                <a:cs typeface="Arial"/>
              </a:rPr>
              <a:t>opportunities for active </a:t>
            </a:r>
            <a:r>
              <a:rPr sz="2000" dirty="0">
                <a:latin typeface="Arial"/>
                <a:cs typeface="Arial"/>
              </a:rPr>
              <a:t>and </a:t>
            </a:r>
            <a:r>
              <a:rPr sz="2000" spc="-5" dirty="0">
                <a:latin typeface="Arial"/>
                <a:cs typeface="Arial"/>
              </a:rPr>
              <a:t>meaningful </a:t>
            </a:r>
            <a:r>
              <a:rPr sz="2000" dirty="0">
                <a:latin typeface="Arial"/>
                <a:cs typeface="Arial"/>
              </a:rPr>
              <a:t>engagement </a:t>
            </a:r>
            <a:r>
              <a:rPr sz="2000" spc="-5" dirty="0">
                <a:latin typeface="Arial"/>
                <a:cs typeface="Arial"/>
              </a:rPr>
              <a:t>in their  children’s </a:t>
            </a:r>
            <a:r>
              <a:rPr sz="2000" dirty="0">
                <a:latin typeface="Arial"/>
                <a:cs typeface="Arial"/>
              </a:rPr>
              <a:t>education, including </a:t>
            </a:r>
            <a:r>
              <a:rPr sz="2000" spc="-5" dirty="0">
                <a:latin typeface="Arial"/>
                <a:cs typeface="Arial"/>
              </a:rPr>
              <a:t>opportunities for </a:t>
            </a:r>
            <a:r>
              <a:rPr sz="2000" dirty="0">
                <a:latin typeface="Arial"/>
                <a:cs typeface="Arial"/>
              </a:rPr>
              <a:t>literacy and related  educational</a:t>
            </a:r>
            <a:r>
              <a:rPr sz="2000" spc="-35" dirty="0">
                <a:latin typeface="Arial"/>
                <a:cs typeface="Arial"/>
              </a:rPr>
              <a:t> </a:t>
            </a:r>
            <a:r>
              <a:rPr sz="2000" dirty="0">
                <a:latin typeface="Arial"/>
                <a:cs typeface="Arial"/>
              </a:rPr>
              <a:t>development</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6</a:t>
            </a:fld>
            <a:endParaRPr dirty="0"/>
          </a:p>
        </p:txBody>
      </p:sp>
      <p:sp>
        <p:nvSpPr>
          <p:cNvPr id="6" name="object 4">
            <a:extLst>
              <a:ext uri="{FF2B5EF4-FFF2-40B4-BE49-F238E27FC236}">
                <a16:creationId xmlns:a16="http://schemas.microsoft.com/office/drawing/2014/main" id="{1495CEED-2098-4D50-B62E-0BFBB45540BB}"/>
              </a:ext>
              <a:ext uri="{C183D7F6-B498-43B3-948B-1728B52AA6E4}">
                <adec:decorative xmlns:adec="http://schemas.microsoft.com/office/drawing/2017/decorative" val="1"/>
              </a:ext>
            </a:extLst>
          </p:cNvPr>
          <p:cNvSpPr txBox="1">
            <a:spLocks noGrp="1"/>
          </p:cNvSpPr>
          <p:nvPr>
            <p:ph type="ftr" sz="quarter" idx="5"/>
          </p:nvPr>
        </p:nvSpPr>
        <p:spPr>
          <a:xfrm>
            <a:off x="535940" y="6463728"/>
            <a:ext cx="835660" cy="156068"/>
          </a:xfrm>
          <a:prstGeom prst="rect">
            <a:avLst/>
          </a:prstGeom>
        </p:spPr>
        <p:txBody>
          <a:bodyPr vert="horz" wrap="square" lIns="0" tIns="0" rIns="0" bIns="0" rtlCol="0">
            <a:spAutoFit/>
          </a:bodyPr>
          <a:lstStyle/>
          <a:p>
            <a:pPr marL="12700">
              <a:lnSpc>
                <a:spcPts val="1240"/>
              </a:lnSpc>
            </a:pPr>
            <a:r>
              <a:rPr lang="en-US" spc="5" dirty="0"/>
              <a:t>12</a:t>
            </a:r>
            <a:r>
              <a:rPr spc="5" dirty="0"/>
              <a:t>/</a:t>
            </a:r>
            <a:r>
              <a:rPr lang="en-US" spc="5" dirty="0"/>
              <a:t>03</a:t>
            </a:r>
            <a:r>
              <a:rPr spc="5" dirty="0"/>
              <a:t>/</a:t>
            </a:r>
            <a:r>
              <a:rPr dirty="0"/>
              <a:t>20</a:t>
            </a:r>
            <a:r>
              <a:rPr lang="en-US" dirty="0"/>
              <a:t>21</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a:spLocks noGrp="1"/>
          </p:cNvSpPr>
          <p:nvPr>
            <p:ph type="title"/>
          </p:nvPr>
        </p:nvSpPr>
        <p:spPr>
          <a:xfrm>
            <a:off x="709676" y="607568"/>
            <a:ext cx="3574415"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a:t>
            </a:r>
            <a:r>
              <a:rPr sz="3200" spc="-370" dirty="0"/>
              <a:t> </a:t>
            </a:r>
            <a:r>
              <a:rPr sz="3200" spc="-5" dirty="0"/>
              <a:t>Program</a:t>
            </a:r>
            <a:endParaRPr sz="3200"/>
          </a:p>
        </p:txBody>
      </p:sp>
      <p:sp>
        <p:nvSpPr>
          <p:cNvPr id="6" name="object 6">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7</a:t>
            </a:fld>
            <a:endParaRPr dirty="0"/>
          </a:p>
        </p:txBody>
      </p:sp>
      <p:sp>
        <p:nvSpPr>
          <p:cNvPr id="3" name="object 3"/>
          <p:cNvSpPr txBox="1">
            <a:spLocks noGrp="1"/>
          </p:cNvSpPr>
          <p:nvPr>
            <p:ph sz="half" idx="2"/>
          </p:nvPr>
        </p:nvSpPr>
        <p:spPr>
          <a:xfrm>
            <a:off x="535940" y="1522490"/>
            <a:ext cx="3400425" cy="4465966"/>
          </a:xfrm>
          <a:prstGeom prst="rect">
            <a:avLst/>
          </a:prstGeom>
        </p:spPr>
        <p:txBody>
          <a:bodyPr vert="horz" wrap="square" lIns="0" tIns="12700" rIns="0" bIns="0" rtlCol="0">
            <a:spAutoFit/>
          </a:bodyPr>
          <a:lstStyle/>
          <a:p>
            <a:pPr marL="12700">
              <a:lnSpc>
                <a:spcPct val="100000"/>
              </a:lnSpc>
              <a:spcBef>
                <a:spcPts val="100"/>
              </a:spcBef>
            </a:pPr>
            <a:r>
              <a:rPr spc="-5" dirty="0"/>
              <a:t>Purpose</a:t>
            </a:r>
            <a:r>
              <a:rPr spc="5" dirty="0"/>
              <a:t> </a:t>
            </a:r>
            <a:r>
              <a:rPr spc="-10" dirty="0"/>
              <a:t>Examples</a:t>
            </a:r>
          </a:p>
          <a:p>
            <a:pPr>
              <a:lnSpc>
                <a:spcPct val="100000"/>
              </a:lnSpc>
              <a:spcBef>
                <a:spcPts val="45"/>
              </a:spcBef>
            </a:pPr>
            <a:endParaRPr sz="2200" dirty="0">
              <a:latin typeface="Times New Roman"/>
              <a:cs typeface="Times New Roman"/>
            </a:endParaRPr>
          </a:p>
          <a:p>
            <a:pPr marL="355600" indent="-342900">
              <a:lnSpc>
                <a:spcPct val="100000"/>
              </a:lnSpc>
              <a:buFont typeface="Symbol"/>
              <a:buChar char=""/>
              <a:tabLst>
                <a:tab pos="354965" algn="l"/>
                <a:tab pos="355600" algn="l"/>
              </a:tabLst>
            </a:pPr>
            <a:r>
              <a:rPr sz="1800" spc="-10" dirty="0"/>
              <a:t>Academic</a:t>
            </a:r>
            <a:r>
              <a:rPr sz="1800" spc="10" dirty="0"/>
              <a:t> </a:t>
            </a:r>
            <a:r>
              <a:rPr sz="1800" spc="-10" dirty="0"/>
              <a:t>enrichment</a:t>
            </a:r>
            <a:endParaRPr sz="1800" dirty="0"/>
          </a:p>
          <a:p>
            <a:pPr marL="355600" indent="-342900">
              <a:lnSpc>
                <a:spcPct val="100000"/>
              </a:lnSpc>
              <a:spcBef>
                <a:spcPts val="325"/>
              </a:spcBef>
              <a:buFont typeface="Symbol"/>
              <a:buChar char=""/>
              <a:tabLst>
                <a:tab pos="354965" algn="l"/>
                <a:tab pos="355600" algn="l"/>
              </a:tabLst>
            </a:pPr>
            <a:r>
              <a:rPr sz="1800" spc="-15" dirty="0"/>
              <a:t>Tutorial</a:t>
            </a:r>
            <a:r>
              <a:rPr sz="1800" spc="-5" dirty="0"/>
              <a:t> services</a:t>
            </a:r>
            <a:endParaRPr sz="1800" dirty="0"/>
          </a:p>
          <a:p>
            <a:pPr marL="355600" indent="-342900">
              <a:lnSpc>
                <a:spcPct val="100000"/>
              </a:lnSpc>
              <a:spcBef>
                <a:spcPts val="320"/>
              </a:spcBef>
              <a:buFont typeface="Symbol"/>
              <a:buChar char=""/>
              <a:tabLst>
                <a:tab pos="354965" algn="l"/>
                <a:tab pos="355600" algn="l"/>
              </a:tabLst>
            </a:pPr>
            <a:r>
              <a:rPr sz="1800" spc="-40" dirty="0"/>
              <a:t>Youth </a:t>
            </a:r>
            <a:r>
              <a:rPr sz="1800" spc="-10" dirty="0"/>
              <a:t>development</a:t>
            </a:r>
            <a:r>
              <a:rPr sz="1800" spc="55" dirty="0"/>
              <a:t> </a:t>
            </a:r>
            <a:r>
              <a:rPr sz="1800" spc="-5" dirty="0"/>
              <a:t>activities</a:t>
            </a:r>
            <a:endParaRPr sz="1800" dirty="0"/>
          </a:p>
          <a:p>
            <a:pPr marL="355600" indent="-342900">
              <a:lnSpc>
                <a:spcPct val="100000"/>
              </a:lnSpc>
              <a:spcBef>
                <a:spcPts val="325"/>
              </a:spcBef>
              <a:buFont typeface="Symbol"/>
              <a:buChar char=""/>
              <a:tabLst>
                <a:tab pos="354965" algn="l"/>
                <a:tab pos="355600" algn="l"/>
              </a:tabLst>
            </a:pPr>
            <a:r>
              <a:rPr sz="1800" spc="-5" dirty="0"/>
              <a:t>Service</a:t>
            </a:r>
            <a:r>
              <a:rPr sz="1800" spc="5" dirty="0"/>
              <a:t> </a:t>
            </a:r>
            <a:r>
              <a:rPr sz="1800" spc="-10" dirty="0"/>
              <a:t>learning</a:t>
            </a:r>
            <a:endParaRPr sz="1800" dirty="0"/>
          </a:p>
          <a:p>
            <a:pPr marL="355600" indent="-342900">
              <a:lnSpc>
                <a:spcPct val="100000"/>
              </a:lnSpc>
              <a:spcBef>
                <a:spcPts val="325"/>
              </a:spcBef>
              <a:buFont typeface="Symbol"/>
              <a:buChar char=""/>
              <a:tabLst>
                <a:tab pos="354965" algn="l"/>
                <a:tab pos="355600" algn="l"/>
              </a:tabLst>
            </a:pPr>
            <a:r>
              <a:rPr sz="1800" spc="-5" dirty="0"/>
              <a:t>Nutrition </a:t>
            </a:r>
            <a:r>
              <a:rPr sz="1800" spc="-10" dirty="0"/>
              <a:t>and health</a:t>
            </a:r>
            <a:r>
              <a:rPr sz="1800" spc="10" dirty="0"/>
              <a:t> </a:t>
            </a:r>
            <a:r>
              <a:rPr sz="1800" spc="-10" dirty="0"/>
              <a:t>education</a:t>
            </a:r>
            <a:endParaRPr sz="1800" dirty="0"/>
          </a:p>
          <a:p>
            <a:pPr marL="355600" marR="69215" indent="-342900">
              <a:lnSpc>
                <a:spcPct val="114999"/>
              </a:lnSpc>
              <a:buFont typeface="Symbol"/>
              <a:buChar char=""/>
              <a:tabLst>
                <a:tab pos="354965" algn="l"/>
                <a:tab pos="355600" algn="l"/>
              </a:tabLst>
            </a:pPr>
            <a:r>
              <a:rPr sz="1800" spc="-5" dirty="0"/>
              <a:t>Drug </a:t>
            </a:r>
            <a:r>
              <a:rPr sz="1800" spc="-10" dirty="0"/>
              <a:t>and violence prevention  programs</a:t>
            </a:r>
            <a:endParaRPr sz="1800" dirty="0"/>
          </a:p>
          <a:p>
            <a:pPr marL="355600" indent="-342900">
              <a:lnSpc>
                <a:spcPct val="100000"/>
              </a:lnSpc>
              <a:spcBef>
                <a:spcPts val="325"/>
              </a:spcBef>
              <a:buFont typeface="Symbol"/>
              <a:buChar char=""/>
              <a:tabLst>
                <a:tab pos="354965" algn="l"/>
                <a:tab pos="355600" algn="l"/>
              </a:tabLst>
            </a:pPr>
            <a:r>
              <a:rPr sz="1800" spc="-10" dirty="0"/>
              <a:t>Counseling</a:t>
            </a:r>
            <a:r>
              <a:rPr sz="1800" spc="25" dirty="0"/>
              <a:t> </a:t>
            </a:r>
            <a:r>
              <a:rPr sz="1800" spc="-10" dirty="0"/>
              <a:t>programs</a:t>
            </a:r>
            <a:endParaRPr sz="1800" dirty="0"/>
          </a:p>
          <a:p>
            <a:pPr marL="355600" indent="-342900">
              <a:lnSpc>
                <a:spcPct val="100000"/>
              </a:lnSpc>
              <a:spcBef>
                <a:spcPts val="325"/>
              </a:spcBef>
              <a:buFont typeface="Symbol"/>
              <a:buChar char=""/>
              <a:tabLst>
                <a:tab pos="354965" algn="l"/>
                <a:tab pos="355600" algn="l"/>
              </a:tabLst>
            </a:pPr>
            <a:r>
              <a:rPr sz="1800" dirty="0"/>
              <a:t>Arts</a:t>
            </a:r>
          </a:p>
          <a:p>
            <a:pPr marL="355600" indent="-342900">
              <a:lnSpc>
                <a:spcPct val="100000"/>
              </a:lnSpc>
              <a:spcBef>
                <a:spcPts val="405"/>
              </a:spcBef>
              <a:buFont typeface="Symbol"/>
              <a:buChar char=""/>
              <a:tabLst>
                <a:tab pos="354965" algn="l"/>
                <a:tab pos="355600" algn="l"/>
              </a:tabLst>
            </a:pPr>
            <a:r>
              <a:rPr sz="1800" spc="-5" dirty="0"/>
              <a:t>Music</a:t>
            </a:r>
            <a:endParaRPr sz="1800" dirty="0"/>
          </a:p>
          <a:p>
            <a:pPr marL="355600" marR="85090" indent="-342900">
              <a:lnSpc>
                <a:spcPct val="114999"/>
              </a:lnSpc>
              <a:spcBef>
                <a:spcPts val="25"/>
              </a:spcBef>
              <a:buFont typeface="Symbol"/>
              <a:buChar char=""/>
              <a:tabLst>
                <a:tab pos="354965" algn="l"/>
                <a:tab pos="355600" algn="l"/>
              </a:tabLst>
            </a:pPr>
            <a:r>
              <a:rPr sz="1800" spc="-10" dirty="0"/>
              <a:t>Physical </a:t>
            </a:r>
            <a:r>
              <a:rPr sz="1800" spc="-5" dirty="0"/>
              <a:t>fitness </a:t>
            </a:r>
            <a:r>
              <a:rPr sz="1800" spc="-10" dirty="0"/>
              <a:t>and </a:t>
            </a:r>
            <a:r>
              <a:rPr sz="1800" spc="-15" dirty="0"/>
              <a:t>wellness  </a:t>
            </a:r>
            <a:r>
              <a:rPr sz="1800" spc="-10" dirty="0"/>
              <a:t>program</a:t>
            </a:r>
            <a:endParaRPr lang="en-US" sz="1800" spc="-10" dirty="0"/>
          </a:p>
        </p:txBody>
      </p:sp>
      <p:sp>
        <p:nvSpPr>
          <p:cNvPr id="4" name="object 4"/>
          <p:cNvSpPr txBox="1"/>
          <p:nvPr/>
        </p:nvSpPr>
        <p:spPr>
          <a:xfrm>
            <a:off x="4419600" y="1981200"/>
            <a:ext cx="3642995" cy="3908762"/>
          </a:xfrm>
          <a:prstGeom prst="rect">
            <a:avLst/>
          </a:prstGeom>
        </p:spPr>
        <p:txBody>
          <a:bodyPr vert="horz" wrap="square" lIns="0" tIns="12700" rIns="0" bIns="0" rtlCol="0">
            <a:spAutoFit/>
          </a:bodyPr>
          <a:lstStyle/>
          <a:p>
            <a:pPr marL="355600" indent="-342900">
              <a:lnSpc>
                <a:spcPct val="100000"/>
              </a:lnSpc>
              <a:spcBef>
                <a:spcPts val="100"/>
              </a:spcBef>
              <a:buFont typeface="Symbol"/>
              <a:buChar char=""/>
              <a:tabLst>
                <a:tab pos="354965" algn="l"/>
                <a:tab pos="355600" algn="l"/>
              </a:tabLst>
            </a:pPr>
            <a:r>
              <a:rPr lang="en-US" sz="1800" spc="-30" dirty="0">
                <a:latin typeface="Arial"/>
                <a:cs typeface="Arial"/>
              </a:rPr>
              <a:t>Credit Recovery</a:t>
            </a:r>
          </a:p>
          <a:p>
            <a:pPr marL="355600" indent="-342900">
              <a:lnSpc>
                <a:spcPct val="100000"/>
              </a:lnSpc>
              <a:spcBef>
                <a:spcPts val="100"/>
              </a:spcBef>
              <a:buFont typeface="Symbol"/>
              <a:buChar char=""/>
              <a:tabLst>
                <a:tab pos="354965" algn="l"/>
                <a:tab pos="355600" algn="l"/>
              </a:tabLst>
            </a:pPr>
            <a:r>
              <a:rPr sz="1800" spc="-30" dirty="0">
                <a:latin typeface="Arial"/>
                <a:cs typeface="Arial"/>
              </a:rPr>
              <a:t>Technology </a:t>
            </a:r>
            <a:r>
              <a:rPr sz="1800" spc="-10" dirty="0">
                <a:latin typeface="Arial"/>
                <a:cs typeface="Arial"/>
              </a:rPr>
              <a:t>education</a:t>
            </a:r>
            <a:r>
              <a:rPr sz="1800" spc="75" dirty="0">
                <a:latin typeface="Arial"/>
                <a:cs typeface="Arial"/>
              </a:rPr>
              <a:t> </a:t>
            </a:r>
            <a:r>
              <a:rPr sz="1800" spc="-10" dirty="0">
                <a:latin typeface="Arial"/>
                <a:cs typeface="Arial"/>
              </a:rPr>
              <a:t>programs</a:t>
            </a:r>
            <a:endParaRPr sz="1800" dirty="0">
              <a:latin typeface="Arial"/>
              <a:cs typeface="Arial"/>
            </a:endParaRPr>
          </a:p>
          <a:p>
            <a:pPr marL="355600" indent="-342900">
              <a:lnSpc>
                <a:spcPct val="100000"/>
              </a:lnSpc>
              <a:buFont typeface="Symbol"/>
              <a:buChar char=""/>
              <a:tabLst>
                <a:tab pos="354965" algn="l"/>
                <a:tab pos="355600" algn="l"/>
              </a:tabLst>
            </a:pPr>
            <a:r>
              <a:rPr sz="1800" spc="-10" dirty="0">
                <a:latin typeface="Arial"/>
                <a:cs typeface="Arial"/>
              </a:rPr>
              <a:t>Financial </a:t>
            </a:r>
            <a:r>
              <a:rPr sz="1800" spc="-5" dirty="0">
                <a:latin typeface="Arial"/>
                <a:cs typeface="Arial"/>
              </a:rPr>
              <a:t>literacy</a:t>
            </a:r>
            <a:r>
              <a:rPr sz="1800" spc="25" dirty="0">
                <a:latin typeface="Arial"/>
                <a:cs typeface="Arial"/>
              </a:rPr>
              <a:t> </a:t>
            </a:r>
            <a:r>
              <a:rPr sz="1800" spc="-10" dirty="0">
                <a:latin typeface="Arial"/>
                <a:cs typeface="Arial"/>
              </a:rPr>
              <a:t>programs</a:t>
            </a:r>
            <a:endParaRPr sz="1800" dirty="0">
              <a:latin typeface="Arial"/>
              <a:cs typeface="Arial"/>
            </a:endParaRPr>
          </a:p>
          <a:p>
            <a:pPr marL="355600" indent="-342900">
              <a:lnSpc>
                <a:spcPct val="100000"/>
              </a:lnSpc>
              <a:buFont typeface="Symbol"/>
              <a:buChar char=""/>
              <a:tabLst>
                <a:tab pos="354965" algn="l"/>
                <a:tab pos="355600" algn="l"/>
              </a:tabLst>
            </a:pPr>
            <a:r>
              <a:rPr sz="1800" spc="-10" dirty="0">
                <a:latin typeface="Arial"/>
                <a:cs typeface="Arial"/>
              </a:rPr>
              <a:t>Environmental </a:t>
            </a:r>
            <a:r>
              <a:rPr sz="1800" spc="-5" dirty="0">
                <a:latin typeface="Arial"/>
                <a:cs typeface="Arial"/>
              </a:rPr>
              <a:t>literacy</a:t>
            </a:r>
            <a:r>
              <a:rPr sz="1800" spc="45" dirty="0">
                <a:latin typeface="Arial"/>
                <a:cs typeface="Arial"/>
              </a:rPr>
              <a:t> </a:t>
            </a:r>
            <a:r>
              <a:rPr sz="1800" spc="-10" dirty="0">
                <a:latin typeface="Arial"/>
                <a:cs typeface="Arial"/>
              </a:rPr>
              <a:t>programs</a:t>
            </a:r>
            <a:endParaRPr sz="1800" dirty="0">
              <a:latin typeface="Arial"/>
              <a:cs typeface="Arial"/>
            </a:endParaRPr>
          </a:p>
          <a:p>
            <a:pPr marL="355600" indent="-342900">
              <a:lnSpc>
                <a:spcPct val="100000"/>
              </a:lnSpc>
              <a:buFont typeface="Symbol"/>
              <a:buChar char=""/>
              <a:tabLst>
                <a:tab pos="354965" algn="l"/>
                <a:tab pos="355600" algn="l"/>
              </a:tabLst>
            </a:pPr>
            <a:r>
              <a:rPr sz="1800" spc="-5" dirty="0">
                <a:latin typeface="Arial"/>
                <a:cs typeface="Arial"/>
              </a:rPr>
              <a:t>Math</a:t>
            </a:r>
            <a:endParaRPr sz="1800" dirty="0">
              <a:latin typeface="Arial"/>
              <a:cs typeface="Arial"/>
            </a:endParaRPr>
          </a:p>
          <a:p>
            <a:pPr marL="355600" indent="-342900">
              <a:lnSpc>
                <a:spcPct val="100000"/>
              </a:lnSpc>
              <a:buFont typeface="Symbol"/>
              <a:buChar char=""/>
              <a:tabLst>
                <a:tab pos="354965" algn="l"/>
                <a:tab pos="355600" algn="l"/>
              </a:tabLst>
            </a:pPr>
            <a:r>
              <a:rPr sz="1800" spc="-5" dirty="0">
                <a:latin typeface="Arial"/>
                <a:cs typeface="Arial"/>
              </a:rPr>
              <a:t>Science</a:t>
            </a:r>
            <a:endParaRPr sz="1800" dirty="0">
              <a:latin typeface="Arial"/>
              <a:cs typeface="Arial"/>
            </a:endParaRPr>
          </a:p>
          <a:p>
            <a:pPr marL="355600" marR="463550" indent="-342900">
              <a:lnSpc>
                <a:spcPts val="2110"/>
              </a:lnSpc>
              <a:spcBef>
                <a:spcPts val="160"/>
              </a:spcBef>
              <a:buFont typeface="Symbol"/>
              <a:buChar char=""/>
              <a:tabLst>
                <a:tab pos="354965" algn="l"/>
                <a:tab pos="355600" algn="l"/>
              </a:tabLst>
            </a:pPr>
            <a:r>
              <a:rPr sz="1800" spc="-5" dirty="0">
                <a:latin typeface="Arial"/>
                <a:cs typeface="Arial"/>
              </a:rPr>
              <a:t>Programs tied </a:t>
            </a:r>
            <a:r>
              <a:rPr sz="1800" dirty="0">
                <a:latin typeface="Arial"/>
                <a:cs typeface="Arial"/>
              </a:rPr>
              <a:t>to </a:t>
            </a:r>
            <a:r>
              <a:rPr sz="1800" spc="-10" dirty="0">
                <a:latin typeface="Arial"/>
                <a:cs typeface="Arial"/>
              </a:rPr>
              <a:t>in-demand  occupations</a:t>
            </a:r>
            <a:endParaRPr sz="1800" dirty="0">
              <a:latin typeface="Arial"/>
              <a:cs typeface="Arial"/>
            </a:endParaRPr>
          </a:p>
          <a:p>
            <a:pPr marL="355600" indent="-342900">
              <a:lnSpc>
                <a:spcPts val="2100"/>
              </a:lnSpc>
              <a:buFont typeface="Symbol"/>
              <a:buChar char=""/>
              <a:tabLst>
                <a:tab pos="354965" algn="l"/>
                <a:tab pos="355600" algn="l"/>
              </a:tabLst>
            </a:pPr>
            <a:r>
              <a:rPr sz="1800" spc="-10" dirty="0">
                <a:latin typeface="Arial"/>
                <a:cs typeface="Arial"/>
              </a:rPr>
              <a:t>Career and technical</a:t>
            </a:r>
            <a:r>
              <a:rPr sz="1800" spc="60" dirty="0">
                <a:latin typeface="Arial"/>
                <a:cs typeface="Arial"/>
              </a:rPr>
              <a:t> </a:t>
            </a:r>
            <a:r>
              <a:rPr sz="1800" spc="-10" dirty="0">
                <a:latin typeface="Arial"/>
                <a:cs typeface="Arial"/>
              </a:rPr>
              <a:t>programs</a:t>
            </a:r>
            <a:endParaRPr sz="1800" dirty="0">
              <a:latin typeface="Arial"/>
              <a:cs typeface="Arial"/>
            </a:endParaRPr>
          </a:p>
          <a:p>
            <a:pPr marL="355600" marR="464820" indent="-342900">
              <a:lnSpc>
                <a:spcPts val="2110"/>
              </a:lnSpc>
              <a:spcBef>
                <a:spcPts val="160"/>
              </a:spcBef>
              <a:buFont typeface="Symbol"/>
              <a:buChar char=""/>
              <a:tabLst>
                <a:tab pos="354965" algn="l"/>
                <a:tab pos="355600" algn="l"/>
              </a:tabLst>
            </a:pPr>
            <a:r>
              <a:rPr sz="1800" spc="-5" dirty="0">
                <a:latin typeface="Arial"/>
                <a:cs typeface="Arial"/>
              </a:rPr>
              <a:t>Internship </a:t>
            </a:r>
            <a:r>
              <a:rPr sz="1800" spc="-10" dirty="0">
                <a:latin typeface="Arial"/>
                <a:cs typeface="Arial"/>
              </a:rPr>
              <a:t>or apprenticeship  programs</a:t>
            </a:r>
            <a:endParaRPr sz="1800" dirty="0">
              <a:latin typeface="Arial"/>
              <a:cs typeface="Arial"/>
            </a:endParaRPr>
          </a:p>
          <a:p>
            <a:pPr marL="355600" indent="-342900">
              <a:lnSpc>
                <a:spcPts val="2100"/>
              </a:lnSpc>
              <a:buFont typeface="Symbol"/>
              <a:buChar char=""/>
              <a:tabLst>
                <a:tab pos="354965" algn="l"/>
                <a:tab pos="355600" algn="l"/>
              </a:tabLst>
            </a:pPr>
            <a:r>
              <a:rPr sz="1800" spc="-10" dirty="0">
                <a:latin typeface="Arial"/>
                <a:cs typeface="Arial"/>
              </a:rPr>
              <a:t>Parental</a:t>
            </a:r>
            <a:r>
              <a:rPr sz="1800" spc="-50" dirty="0">
                <a:latin typeface="Arial"/>
                <a:cs typeface="Arial"/>
              </a:rPr>
              <a:t> </a:t>
            </a:r>
            <a:r>
              <a:rPr sz="1800" spc="-10" dirty="0">
                <a:latin typeface="Arial"/>
                <a:cs typeface="Arial"/>
              </a:rPr>
              <a:t>engagement</a:t>
            </a:r>
            <a:endParaRPr sz="1800" dirty="0">
              <a:latin typeface="Arial"/>
              <a:cs typeface="Arial"/>
            </a:endParaRPr>
          </a:p>
          <a:p>
            <a:pPr marL="355600" indent="-342900">
              <a:lnSpc>
                <a:spcPct val="100000"/>
              </a:lnSpc>
              <a:buFont typeface="Symbol"/>
              <a:buChar char=""/>
              <a:tabLst>
                <a:tab pos="354965" algn="l"/>
                <a:tab pos="355600" algn="l"/>
              </a:tabLst>
            </a:pPr>
            <a:r>
              <a:rPr sz="1800" spc="-5" dirty="0">
                <a:latin typeface="Arial"/>
                <a:cs typeface="Arial"/>
              </a:rPr>
              <a:t>Family literacy</a:t>
            </a:r>
            <a:endParaRPr sz="1800" dirty="0">
              <a:latin typeface="Arial"/>
              <a:cs typeface="Arial"/>
            </a:endParaRPr>
          </a:p>
          <a:p>
            <a:pPr marL="355600" indent="-342900">
              <a:lnSpc>
                <a:spcPct val="100000"/>
              </a:lnSpc>
              <a:buFont typeface="Symbol"/>
              <a:buChar char=""/>
              <a:tabLst>
                <a:tab pos="354965" algn="l"/>
                <a:tab pos="355600" algn="l"/>
              </a:tabLst>
            </a:pPr>
            <a:r>
              <a:rPr sz="1800" spc="-5" dirty="0">
                <a:latin typeface="Arial"/>
                <a:cs typeface="Arial"/>
              </a:rPr>
              <a:t>Family </a:t>
            </a:r>
            <a:r>
              <a:rPr sz="1800" spc="-10" dirty="0">
                <a:latin typeface="Arial"/>
                <a:cs typeface="Arial"/>
              </a:rPr>
              <a:t>educational</a:t>
            </a:r>
            <a:r>
              <a:rPr sz="1800" spc="10" dirty="0">
                <a:latin typeface="Arial"/>
                <a:cs typeface="Arial"/>
              </a:rPr>
              <a:t> </a:t>
            </a:r>
            <a:r>
              <a:rPr sz="1800" spc="-10" dirty="0">
                <a:latin typeface="Arial"/>
                <a:cs typeface="Arial"/>
              </a:rPr>
              <a:t>development</a:t>
            </a:r>
            <a:endParaRPr sz="1800" dirty="0">
              <a:latin typeface="Arial"/>
              <a:cs typeface="Arial"/>
            </a:endParaRPr>
          </a:p>
        </p:txBody>
      </p:sp>
      <p:sp>
        <p:nvSpPr>
          <p:cNvPr id="8" name="object 4">
            <a:extLst>
              <a:ext uri="{FF2B5EF4-FFF2-40B4-BE49-F238E27FC236}">
                <a16:creationId xmlns:a16="http://schemas.microsoft.com/office/drawing/2014/main" id="{7623777B-6DF7-4531-B6BB-EB5589C1B01D}"/>
              </a:ext>
              <a:ext uri="{C183D7F6-B498-43B3-948B-1728B52AA6E4}">
                <adec:decorative xmlns:adec="http://schemas.microsoft.com/office/drawing/2017/decorative" val="1"/>
              </a:ext>
            </a:extLst>
          </p:cNvPr>
          <p:cNvSpPr txBox="1">
            <a:spLocks noGrp="1"/>
          </p:cNvSpPr>
          <p:nvPr>
            <p:ph type="ftr" sz="quarter" idx="5"/>
          </p:nvPr>
        </p:nvSpPr>
        <p:spPr>
          <a:xfrm>
            <a:off x="535940" y="6463728"/>
            <a:ext cx="835660" cy="156068"/>
          </a:xfrm>
          <a:prstGeom prst="rect">
            <a:avLst/>
          </a:prstGeom>
        </p:spPr>
        <p:txBody>
          <a:bodyPr vert="horz" wrap="square" lIns="0" tIns="0" rIns="0" bIns="0" rtlCol="0">
            <a:spAutoFit/>
          </a:bodyPr>
          <a:lstStyle/>
          <a:p>
            <a:pPr marL="12700">
              <a:lnSpc>
                <a:spcPts val="1240"/>
              </a:lnSpc>
            </a:pPr>
            <a:r>
              <a:rPr lang="en-US" spc="5" dirty="0"/>
              <a:t>12</a:t>
            </a:r>
            <a:r>
              <a:rPr spc="5" dirty="0"/>
              <a:t>/</a:t>
            </a:r>
            <a:r>
              <a:rPr lang="en-US" spc="5" dirty="0"/>
              <a:t>03</a:t>
            </a:r>
            <a:r>
              <a:rPr spc="5" dirty="0"/>
              <a:t>/</a:t>
            </a:r>
            <a:r>
              <a:rPr dirty="0"/>
              <a:t>20</a:t>
            </a:r>
            <a:r>
              <a:rPr lang="en-US" dirty="0"/>
              <a:t>21</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3" name="object 3"/>
          <p:cNvSpPr txBox="1"/>
          <p:nvPr/>
        </p:nvSpPr>
        <p:spPr>
          <a:xfrm>
            <a:off x="535940" y="1598706"/>
            <a:ext cx="8083423" cy="3921586"/>
          </a:xfrm>
          <a:prstGeom prst="rect">
            <a:avLst/>
          </a:prstGeom>
        </p:spPr>
        <p:txBody>
          <a:bodyPr vert="horz" wrap="square" lIns="0" tIns="12700" rIns="0" bIns="0" rtlCol="0">
            <a:spAutoFit/>
          </a:bodyPr>
          <a:lstStyle/>
          <a:p>
            <a:pPr marL="31750">
              <a:lnSpc>
                <a:spcPct val="100000"/>
              </a:lnSpc>
              <a:spcBef>
                <a:spcPts val="100"/>
              </a:spcBef>
            </a:pPr>
            <a:r>
              <a:rPr sz="2800" spc="-5" dirty="0">
                <a:latin typeface="Arial"/>
                <a:cs typeface="Arial"/>
              </a:rPr>
              <a:t>Evidence</a:t>
            </a:r>
            <a:r>
              <a:rPr lang="en-US" sz="2800" spc="-5" dirty="0">
                <a:latin typeface="Arial"/>
                <a:cs typeface="Arial"/>
              </a:rPr>
              <a:t>-</a:t>
            </a:r>
            <a:r>
              <a:rPr sz="2800" spc="-5" dirty="0">
                <a:latin typeface="Arial"/>
                <a:cs typeface="Arial"/>
              </a:rPr>
              <a:t>Based</a:t>
            </a:r>
            <a:r>
              <a:rPr sz="2800" spc="35" dirty="0">
                <a:latin typeface="Arial"/>
                <a:cs typeface="Arial"/>
              </a:rPr>
              <a:t> </a:t>
            </a:r>
            <a:r>
              <a:rPr sz="2800" spc="-5" dirty="0">
                <a:latin typeface="Arial"/>
                <a:cs typeface="Arial"/>
              </a:rPr>
              <a:t>Programs</a:t>
            </a:r>
            <a:endParaRPr sz="2800" dirty="0">
              <a:latin typeface="Arial"/>
              <a:cs typeface="Arial"/>
            </a:endParaRPr>
          </a:p>
          <a:p>
            <a:pPr marL="12700" marR="5080">
              <a:lnSpc>
                <a:spcPct val="100000"/>
              </a:lnSpc>
              <a:spcAft>
                <a:spcPts val="1200"/>
              </a:spcAft>
              <a:tabLst>
                <a:tab pos="354965" algn="l"/>
                <a:tab pos="355600" algn="l"/>
              </a:tabLst>
            </a:pPr>
            <a:r>
              <a:rPr lang="en-US" sz="2400" dirty="0">
                <a:latin typeface="Arial"/>
                <a:cs typeface="Arial"/>
              </a:rPr>
              <a:t>Under Elementary and  Secondary Education Act amended by ESSA 2015,  “evidence-based” means an activity, strategy, or intervention and in this case a program that: </a:t>
            </a:r>
          </a:p>
          <a:p>
            <a:pPr marL="738188" marR="5080" lvl="1" indent="-341313">
              <a:spcAft>
                <a:spcPts val="1200"/>
              </a:spcAft>
              <a:buChar char="•"/>
              <a:tabLst>
                <a:tab pos="354965" algn="l"/>
                <a:tab pos="355600" algn="l"/>
              </a:tabLst>
            </a:pPr>
            <a:r>
              <a:rPr lang="en-US" sz="2200" dirty="0">
                <a:latin typeface="Arial"/>
                <a:cs typeface="Arial"/>
              </a:rPr>
              <a:t>Demonstrates a statistically significant effect on improving student outcomes or other relevant outcomes based on:</a:t>
            </a:r>
          </a:p>
          <a:p>
            <a:pPr marL="1260475" marR="5080" lvl="2" indent="-457200">
              <a:spcAft>
                <a:spcPts val="1200"/>
              </a:spcAft>
              <a:buFont typeface="+mj-lt"/>
              <a:buAutoNum type="arabicPeriod"/>
              <a:tabLst>
                <a:tab pos="354965" algn="l"/>
                <a:tab pos="355600" algn="l"/>
              </a:tabLst>
            </a:pPr>
            <a:r>
              <a:rPr lang="en-US" sz="2000" dirty="0">
                <a:latin typeface="Arial"/>
                <a:cs typeface="Arial"/>
              </a:rPr>
              <a:t>Strong evidence from at least one well-designed and well-implemented experimental study (“tier 1”); or </a:t>
            </a:r>
          </a:p>
          <a:p>
            <a:pPr marL="1260475" marR="5080" lvl="2" indent="-457200">
              <a:spcAft>
                <a:spcPts val="600"/>
              </a:spcAft>
              <a:buFont typeface="+mj-lt"/>
              <a:buAutoNum type="arabicPeriod"/>
              <a:tabLst>
                <a:tab pos="354965" algn="l"/>
                <a:tab pos="355600" algn="l"/>
              </a:tabLst>
            </a:pPr>
            <a:r>
              <a:rPr lang="en-US" sz="2000" dirty="0">
                <a:latin typeface="Arial"/>
                <a:cs typeface="Arial"/>
              </a:rPr>
              <a:t>Moderate evidence from at least one well-designed and well-implemented quasi-experimental study (“tier 2”); or</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8</a:t>
            </a:fld>
            <a:endParaRPr dirty="0"/>
          </a:p>
        </p:txBody>
      </p:sp>
      <p:sp>
        <p:nvSpPr>
          <p:cNvPr id="6" name="Footer Placeholder 5">
            <a:extLst>
              <a:ext uri="{FF2B5EF4-FFF2-40B4-BE49-F238E27FC236}">
                <a16:creationId xmlns:a16="http://schemas.microsoft.com/office/drawing/2014/main" id="{59F0B24B-0AEE-4ABB-9FCC-08DD285A0924}"/>
              </a:ext>
              <a:ext uri="{C183D7F6-B498-43B3-948B-1728B52AA6E4}">
                <adec:decorative xmlns:adec="http://schemas.microsoft.com/office/drawing/2017/decorative" val="1"/>
              </a:ext>
            </a:extLst>
          </p:cNvPr>
          <p:cNvSpPr>
            <a:spLocks noGrp="1"/>
          </p:cNvSpPr>
          <p:nvPr>
            <p:ph type="ftr" sz="quarter" idx="5"/>
          </p:nvPr>
        </p:nvSpPr>
        <p:spPr>
          <a:xfrm>
            <a:off x="535940" y="6463728"/>
            <a:ext cx="835660" cy="177800"/>
          </a:xfrm>
        </p:spPr>
        <p:txBody>
          <a:bodyPr/>
          <a:lstStyle/>
          <a:p>
            <a:pPr marL="12700">
              <a:lnSpc>
                <a:spcPts val="1240"/>
              </a:lnSpc>
            </a:pPr>
            <a:r>
              <a:rPr lang="en-US" dirty="0"/>
              <a:t>12/03/2021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9676" y="607568"/>
            <a:ext cx="5601970" cy="513715"/>
          </a:xfrm>
          <a:prstGeom prst="rect">
            <a:avLst/>
          </a:prstGeom>
        </p:spPr>
        <p:txBody>
          <a:bodyPr vert="horz" wrap="square" lIns="0" tIns="13335" rIns="0" bIns="0" rtlCol="0">
            <a:spAutoFit/>
          </a:bodyPr>
          <a:lstStyle/>
          <a:p>
            <a:pPr marL="12700">
              <a:lnSpc>
                <a:spcPct val="100000"/>
              </a:lnSpc>
              <a:spcBef>
                <a:spcPts val="105"/>
              </a:spcBef>
            </a:pPr>
            <a:r>
              <a:rPr dirty="0"/>
              <a:t>21</a:t>
            </a:r>
            <a:r>
              <a:rPr sz="3150" baseline="25132" dirty="0"/>
              <a:t>st </a:t>
            </a:r>
            <a:r>
              <a:rPr sz="3200" spc="-5" dirty="0"/>
              <a:t>CCLC Program</a:t>
            </a:r>
            <a:r>
              <a:rPr sz="3200" spc="-340" dirty="0"/>
              <a:t> </a:t>
            </a:r>
            <a:r>
              <a:rPr sz="3200" spc="-10" dirty="0"/>
              <a:t>Conditions</a:t>
            </a:r>
            <a:endParaRPr sz="3200"/>
          </a:p>
        </p:txBody>
      </p:sp>
      <p:sp>
        <p:nvSpPr>
          <p:cNvPr id="3" name="object 3"/>
          <p:cNvSpPr txBox="1"/>
          <p:nvPr/>
        </p:nvSpPr>
        <p:spPr>
          <a:xfrm>
            <a:off x="535940" y="1598706"/>
            <a:ext cx="8083423" cy="4044697"/>
          </a:xfrm>
          <a:prstGeom prst="rect">
            <a:avLst/>
          </a:prstGeom>
        </p:spPr>
        <p:txBody>
          <a:bodyPr vert="horz" wrap="square" lIns="0" tIns="12700" rIns="0" bIns="0" rtlCol="0">
            <a:spAutoFit/>
          </a:bodyPr>
          <a:lstStyle/>
          <a:p>
            <a:pPr marL="31750">
              <a:lnSpc>
                <a:spcPct val="100000"/>
              </a:lnSpc>
              <a:spcAft>
                <a:spcPts val="1200"/>
              </a:spcAft>
            </a:pPr>
            <a:r>
              <a:rPr sz="2800" spc="-5" dirty="0">
                <a:latin typeface="Arial"/>
                <a:cs typeface="Arial"/>
              </a:rPr>
              <a:t>Evidence</a:t>
            </a:r>
            <a:r>
              <a:rPr lang="en-US" sz="2800" spc="-5" dirty="0">
                <a:latin typeface="Arial"/>
                <a:cs typeface="Arial"/>
              </a:rPr>
              <a:t>-</a:t>
            </a:r>
            <a:r>
              <a:rPr sz="2800" spc="-5" dirty="0">
                <a:latin typeface="Arial"/>
                <a:cs typeface="Arial"/>
              </a:rPr>
              <a:t>Based</a:t>
            </a:r>
            <a:r>
              <a:rPr sz="2800" spc="35" dirty="0">
                <a:latin typeface="Arial"/>
                <a:cs typeface="Arial"/>
              </a:rPr>
              <a:t> </a:t>
            </a:r>
            <a:r>
              <a:rPr sz="2800" spc="-5" dirty="0">
                <a:latin typeface="Arial"/>
                <a:cs typeface="Arial"/>
              </a:rPr>
              <a:t>Programs</a:t>
            </a:r>
            <a:r>
              <a:rPr lang="en-US" sz="2800" spc="-5" dirty="0">
                <a:latin typeface="Arial"/>
                <a:cs typeface="Arial"/>
              </a:rPr>
              <a:t> (continued)</a:t>
            </a:r>
            <a:endParaRPr lang="en-US" sz="2400" dirty="0">
              <a:latin typeface="Arial"/>
              <a:cs typeface="Arial"/>
            </a:endParaRPr>
          </a:p>
          <a:p>
            <a:pPr marL="738188" marR="5080" lvl="1" indent="-341313">
              <a:spcAft>
                <a:spcPts val="1200"/>
              </a:spcAft>
              <a:buChar char="•"/>
              <a:tabLst>
                <a:tab pos="354965" algn="l"/>
                <a:tab pos="355600" algn="l"/>
              </a:tabLst>
            </a:pPr>
            <a:r>
              <a:rPr lang="en-US" sz="2200" dirty="0">
                <a:latin typeface="Arial"/>
                <a:cs typeface="Arial"/>
              </a:rPr>
              <a:t>Demonstrates a statistically significant effect on improving student outcomes or other relevant outcomes based on:</a:t>
            </a:r>
          </a:p>
          <a:p>
            <a:pPr marL="1260475" marR="5080" lvl="2" indent="-457200">
              <a:spcAft>
                <a:spcPts val="1200"/>
              </a:spcAft>
              <a:buFont typeface="+mj-lt"/>
              <a:buAutoNum type="arabicPeriod" startAt="3"/>
              <a:tabLst>
                <a:tab pos="354965" algn="l"/>
                <a:tab pos="355600" algn="l"/>
              </a:tabLst>
            </a:pPr>
            <a:r>
              <a:rPr lang="en-US" sz="2000" dirty="0">
                <a:latin typeface="Arial"/>
                <a:cs typeface="Arial"/>
              </a:rPr>
              <a:t>Promising evidence from at least one well-designed and well-implemented correlational study with statistical controls for selection bias (“tier 3”); or </a:t>
            </a:r>
          </a:p>
          <a:p>
            <a:pPr marL="1260475" marR="5080" lvl="2" indent="-457200">
              <a:spcAft>
                <a:spcPts val="600"/>
              </a:spcAft>
              <a:buFont typeface="+mj-lt"/>
              <a:buAutoNum type="arabicPeriod" startAt="4"/>
              <a:tabLst>
                <a:tab pos="354965" algn="l"/>
                <a:tab pos="355600" algn="l"/>
              </a:tabLst>
            </a:pPr>
            <a:r>
              <a:rPr lang="en-US" sz="2000" dirty="0">
                <a:latin typeface="Arial"/>
                <a:cs typeface="Arial"/>
              </a:rPr>
              <a:t>Demonstrates a rationale based on high-quality research findings or positive evaluation that such activity, strategy, or intervention is likely to improve student outcomes or other relevant outcomes and includes ongoing efforts to examine the effects of such activity, strategy, or intervention (“tier 4”).</a:t>
            </a:r>
          </a:p>
        </p:txBody>
      </p:sp>
      <p:sp>
        <p:nvSpPr>
          <p:cNvPr id="5" name="object 5">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9</a:t>
            </a:fld>
            <a:endParaRPr dirty="0"/>
          </a:p>
        </p:txBody>
      </p:sp>
      <p:sp>
        <p:nvSpPr>
          <p:cNvPr id="6" name="Footer Placeholder 5">
            <a:extLst>
              <a:ext uri="{FF2B5EF4-FFF2-40B4-BE49-F238E27FC236}">
                <a16:creationId xmlns:a16="http://schemas.microsoft.com/office/drawing/2014/main" id="{59F0B24B-0AEE-4ABB-9FCC-08DD285A0924}"/>
              </a:ext>
              <a:ext uri="{C183D7F6-B498-43B3-948B-1728B52AA6E4}">
                <adec:decorative xmlns:adec="http://schemas.microsoft.com/office/drawing/2017/decorative" val="1"/>
              </a:ext>
            </a:extLst>
          </p:cNvPr>
          <p:cNvSpPr>
            <a:spLocks noGrp="1"/>
          </p:cNvSpPr>
          <p:nvPr>
            <p:ph type="ftr" sz="quarter" idx="5"/>
          </p:nvPr>
        </p:nvSpPr>
        <p:spPr>
          <a:xfrm>
            <a:off x="535940" y="6463728"/>
            <a:ext cx="835660" cy="177800"/>
          </a:xfrm>
        </p:spPr>
        <p:txBody>
          <a:bodyPr/>
          <a:lstStyle/>
          <a:p>
            <a:pPr marL="12700">
              <a:lnSpc>
                <a:spcPts val="1240"/>
              </a:lnSpc>
            </a:pPr>
            <a:r>
              <a:rPr lang="en-US" dirty="0"/>
              <a:t>12/03/2021</a:t>
            </a:r>
          </a:p>
        </p:txBody>
      </p:sp>
    </p:spTree>
    <p:extLst>
      <p:ext uri="{BB962C8B-B14F-4D97-AF65-F5344CB8AC3E}">
        <p14:creationId xmlns:p14="http://schemas.microsoft.com/office/powerpoint/2010/main" val="1316396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2B1F426E-2BDA-456D-A3D4-3334E192ED8C}"/>
</file>

<file path=customXml/itemProps2.xml><?xml version="1.0" encoding="utf-8"?>
<ds:datastoreItem xmlns:ds="http://schemas.openxmlformats.org/officeDocument/2006/customXml" ds:itemID="{EE9E7FB5-8FB8-4EB7-AF06-1B638DA4F2B6}"/>
</file>

<file path=customXml/itemProps3.xml><?xml version="1.0" encoding="utf-8"?>
<ds:datastoreItem xmlns:ds="http://schemas.openxmlformats.org/officeDocument/2006/customXml" ds:itemID="{EBF44251-21DD-4FD7-AFB4-6B799411F874}"/>
</file>

<file path=docProps/app.xml><?xml version="1.0" encoding="utf-8"?>
<Properties xmlns="http://schemas.openxmlformats.org/officeDocument/2006/extended-properties" xmlns:vt="http://schemas.openxmlformats.org/officeDocument/2006/docPropsVTypes">
  <Template/>
  <TotalTime>1037</TotalTime>
  <Words>3527</Words>
  <Application>Microsoft Office PowerPoint</Application>
  <PresentationFormat>On-screen Show (4:3)</PresentationFormat>
  <Paragraphs>344</Paragraphs>
  <Slides>25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Symbol</vt:lpstr>
      <vt:lpstr>Times New Roman</vt:lpstr>
      <vt:lpstr>Office Theme</vt:lpstr>
      <vt:lpstr>21st Century Community Learning  Centers Pre-grant Release Webinars</vt:lpstr>
      <vt:lpstr>Table of Contents</vt:lpstr>
      <vt:lpstr>General TimeLine of Important Events  </vt:lpstr>
      <vt:lpstr>21st CCLC Program Overview</vt:lpstr>
      <vt:lpstr>21st CCLC Program Overview</vt:lpstr>
      <vt:lpstr>21st CCLC Program</vt:lpstr>
      <vt:lpstr>21st CCLC Program</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Program Conditions</vt:lpstr>
      <vt:lpstr>21st CCLC Application Process</vt:lpstr>
      <vt:lpstr>21st CCLC Application Process</vt:lpstr>
      <vt:lpstr>21st CCLC Application Process</vt:lpstr>
      <vt:lpstr>21st CCLC Application Process</vt:lpstr>
      <vt:lpstr>21st CCLC Grant Reporting Requirements</vt:lpstr>
      <vt:lpstr>Contacts and PDE 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pdeadmin</dc:creator>
  <cp:lastModifiedBy>Scott, Norman (Craig)</cp:lastModifiedBy>
  <cp:revision>10</cp:revision>
  <dcterms:created xsi:type="dcterms:W3CDTF">2021-12-02T17:17:16Z</dcterms:created>
  <dcterms:modified xsi:type="dcterms:W3CDTF">2022-03-30T13:09:42Z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2019-01-31T00:00:00Z</vt:filetime>
  </property>
  <property fmtid="{D5CDD505-2E9C-101B-9397-08002B2CF9AE}" pid="3" name="Creator">
    <vt:lpwstr>Acrobat PDFMaker 17 for PowerPoint</vt:lpwstr>
  </property>
  <property fmtid="{D5CDD505-2E9C-101B-9397-08002B2CF9AE}" pid="4" name="LastSaved">
    <vt:filetime>2021-12-02T00:00:00Z</vt:filetime>
  </property>
  <property fmtid="{D5CDD505-2E9C-101B-9397-08002B2CF9AE}" pid="5" name="ContentTypeId">
    <vt:lpwstr>0x01010063A4E9D8B9AE294BB8664582FC3229C4</vt:lpwstr>
  </property>
</Properties>
</file>