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34"/>
  </p:notesMasterIdLst>
  <p:sldIdLst>
    <p:sldId id="258" r:id="rId5"/>
    <p:sldId id="314" r:id="rId6"/>
    <p:sldId id="268" r:id="rId7"/>
    <p:sldId id="313" r:id="rId8"/>
    <p:sldId id="269" r:id="rId9"/>
    <p:sldId id="270" r:id="rId10"/>
    <p:sldId id="271" r:id="rId11"/>
    <p:sldId id="286" r:id="rId12"/>
    <p:sldId id="280" r:id="rId13"/>
    <p:sldId id="295" r:id="rId14"/>
    <p:sldId id="296" r:id="rId15"/>
    <p:sldId id="297" r:id="rId16"/>
    <p:sldId id="299" r:id="rId17"/>
    <p:sldId id="281" r:id="rId18"/>
    <p:sldId id="282" r:id="rId19"/>
    <p:sldId id="298" r:id="rId20"/>
    <p:sldId id="304" r:id="rId21"/>
    <p:sldId id="303" r:id="rId22"/>
    <p:sldId id="301" r:id="rId23"/>
    <p:sldId id="302" r:id="rId24"/>
    <p:sldId id="305" r:id="rId25"/>
    <p:sldId id="307" r:id="rId26"/>
    <p:sldId id="309" r:id="rId27"/>
    <p:sldId id="308" r:id="rId28"/>
    <p:sldId id="310" r:id="rId29"/>
    <p:sldId id="306" r:id="rId30"/>
    <p:sldId id="283" r:id="rId31"/>
    <p:sldId id="289" r:id="rId32"/>
    <p:sldId id="294" r:id="rId3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062"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3440F4-3682-44C3-B759-8319D6920BAE}" type="datetimeFigureOut">
              <a:rPr lang="en-US" smtClean="0"/>
              <a:t>6/4/2018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A6296CC0-963C-44D3-8D57-8027BE1FE3C1}" type="slidenum">
              <a:rPr lang="en-US" smtClean="0"/>
              <a:t>‹#›</a:t>
            </a:fld>
            <a:endParaRPr lang="en-US"/>
          </a:p>
        </p:txBody>
      </p:sp>
    </p:spTree>
    <p:extLst>
      <p:ext uri="{BB962C8B-B14F-4D97-AF65-F5344CB8AC3E}">
        <p14:creationId xmlns:p14="http://schemas.microsoft.com/office/powerpoint/2010/main" val="15608381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Revised 2017-06</a:t>
            </a:r>
          </a:p>
        </p:txBody>
      </p:sp>
      <p:sp>
        <p:nvSpPr>
          <p:cNvPr id="4" name="Slide Number Placeholder 3"/>
          <p:cNvSpPr>
            <a:spLocks noGrp="1"/>
          </p:cNvSpPr>
          <p:nvPr>
            <p:ph type="sldNum" sz="quarter" idx="10"/>
          </p:nvPr>
        </p:nvSpPr>
        <p:spPr/>
        <p:txBody>
          <a:bodyPr/>
          <a:lstStyle/>
          <a:p>
            <a:pPr>
              <a:defRPr/>
            </a:pPr>
            <a:fld id="{9BC96B64-954D-4C90-AD4D-BC7CF4F1DC2F}" type="slidenum">
              <a:rPr lang="en-US" smtClean="0"/>
              <a:pPr>
                <a:defRPr/>
              </a:pPr>
              <a:t>1</a:t>
            </a:fld>
            <a:endParaRPr lang="en-US" dirty="0"/>
          </a:p>
        </p:txBody>
      </p:sp>
    </p:spTree>
    <p:extLst>
      <p:ext uri="{BB962C8B-B14F-4D97-AF65-F5344CB8AC3E}">
        <p14:creationId xmlns:p14="http://schemas.microsoft.com/office/powerpoint/2010/main" val="35164606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296CC0-963C-44D3-8D57-8027BE1FE3C1}" type="slidenum">
              <a:rPr lang="en-US" smtClean="0"/>
              <a:t>6</a:t>
            </a:fld>
            <a:endParaRPr lang="en-US"/>
          </a:p>
        </p:txBody>
      </p:sp>
    </p:spTree>
    <p:extLst>
      <p:ext uri="{BB962C8B-B14F-4D97-AF65-F5344CB8AC3E}">
        <p14:creationId xmlns:p14="http://schemas.microsoft.com/office/powerpoint/2010/main" val="1866299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296CC0-963C-44D3-8D57-8027BE1FE3C1}" type="slidenum">
              <a:rPr lang="en-US" smtClean="0"/>
              <a:t>14</a:t>
            </a:fld>
            <a:endParaRPr lang="en-US"/>
          </a:p>
        </p:txBody>
      </p:sp>
    </p:spTree>
    <p:extLst>
      <p:ext uri="{BB962C8B-B14F-4D97-AF65-F5344CB8AC3E}">
        <p14:creationId xmlns:p14="http://schemas.microsoft.com/office/powerpoint/2010/main" val="16802096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296CC0-963C-44D3-8D57-8027BE1FE3C1}" type="slidenum">
              <a:rPr lang="en-US" smtClean="0"/>
              <a:t>17</a:t>
            </a:fld>
            <a:endParaRPr lang="en-US"/>
          </a:p>
        </p:txBody>
      </p:sp>
    </p:spTree>
    <p:extLst>
      <p:ext uri="{BB962C8B-B14F-4D97-AF65-F5344CB8AC3E}">
        <p14:creationId xmlns:p14="http://schemas.microsoft.com/office/powerpoint/2010/main" val="3727347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296CC0-963C-44D3-8D57-8027BE1FE3C1}" type="slidenum">
              <a:rPr lang="en-US" smtClean="0"/>
              <a:t>28</a:t>
            </a:fld>
            <a:endParaRPr lang="en-US"/>
          </a:p>
        </p:txBody>
      </p:sp>
    </p:spTree>
    <p:extLst>
      <p:ext uri="{BB962C8B-B14F-4D97-AF65-F5344CB8AC3E}">
        <p14:creationId xmlns:p14="http://schemas.microsoft.com/office/powerpoint/2010/main" val="6786541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BE34A234-728E-4246-8755-8E9C1462E42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61874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1126273"/>
            <a:ext cx="8229600" cy="69137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3" name="Vertical Text Placeholder 2"/>
          <p:cNvSpPr>
            <a:spLocks noGrp="1"/>
          </p:cNvSpPr>
          <p:nvPr>
            <p:ph type="body" orient="vert" idx="1"/>
          </p:nvPr>
        </p:nvSpPr>
        <p:spPr>
          <a:xfrm>
            <a:off x="457200" y="1884556"/>
            <a:ext cx="8229600" cy="4241607"/>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69E29E33-B620-47F9-BB04-8846C2A5AFC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564914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159727"/>
            <a:ext cx="2057400" cy="4966436"/>
          </a:xfrm>
        </p:spPr>
        <p:txBody>
          <a:bodyPr vert="eaVert"/>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3" name="Vertical Text Placeholder 2"/>
          <p:cNvSpPr>
            <a:spLocks noGrp="1"/>
          </p:cNvSpPr>
          <p:nvPr>
            <p:ph type="body" orient="vert" idx="1"/>
          </p:nvPr>
        </p:nvSpPr>
        <p:spPr>
          <a:xfrm>
            <a:off x="457200" y="1159727"/>
            <a:ext cx="6019800" cy="4966436"/>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69E29E33-B620-47F9-BB04-8846C2A5AFC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4772072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04800" y="2057400"/>
            <a:ext cx="4038600" cy="4525963"/>
          </a:xfrm>
          <a:prstGeom prst="rect">
            <a:avLst/>
          </a:prstGeo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495800" y="2057401"/>
            <a:ext cx="4038600" cy="4191000"/>
          </a:xfrm>
          <a:prstGeom prst="rect">
            <a:avLst/>
          </a:prstGeo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4"/>
          <p:cNvSpPr>
            <a:spLocks noGrp="1"/>
          </p:cNvSpPr>
          <p:nvPr>
            <p:ph type="title"/>
          </p:nvPr>
        </p:nvSpPr>
        <p:spPr>
          <a:xfrm>
            <a:off x="304800" y="1192893"/>
            <a:ext cx="8229600" cy="830262"/>
          </a:xfrm>
          <a:prstGeom prst="rect">
            <a:avLst/>
          </a:prstGeom>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499743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137424"/>
            <a:ext cx="8229600" cy="915834"/>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3" name="Content Placeholder 2"/>
          <p:cNvSpPr>
            <a:spLocks noGrp="1"/>
          </p:cNvSpPr>
          <p:nvPr>
            <p:ph idx="1"/>
          </p:nvPr>
        </p:nvSpPr>
        <p:spPr>
          <a:xfrm>
            <a:off x="457200" y="2096429"/>
            <a:ext cx="8229600" cy="4029734"/>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432760E4-E15F-4226-A417-F645F59E93F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67314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0"/>
            <a:ext cx="77724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p>
        </p:txBody>
      </p:sp>
      <p:sp>
        <p:nvSpPr>
          <p:cNvPr id="3" name="Text Placeholder 2"/>
          <p:cNvSpPr>
            <a:spLocks noGrp="1"/>
          </p:cNvSpPr>
          <p:nvPr>
            <p:ph type="body" idx="1"/>
          </p:nvPr>
        </p:nvSpPr>
        <p:spPr>
          <a:xfrm>
            <a:off x="609600" y="3657600"/>
            <a:ext cx="77724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69E29E33-B620-47F9-BB04-8846C2A5AFC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927460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1" y="1143000"/>
            <a:ext cx="8229600" cy="578330"/>
          </a:xfrm>
        </p:spPr>
        <p:txBody>
          <a:bodyPr/>
          <a:lstStyle>
            <a:lvl1pPr algn="ctr">
              <a:defRPr>
                <a:latin typeface="Arial" panose="020B0604020202020204" pitchFamily="34" charset="0"/>
                <a:cs typeface="Arial" panose="020B0604020202020204" pitchFamily="34" charset="0"/>
              </a:defRPr>
            </a:lvl1pPr>
          </a:lstStyle>
          <a:p>
            <a:r>
              <a:rPr lang="en-US" dirty="0"/>
              <a:t>title style</a:t>
            </a:r>
          </a:p>
        </p:txBody>
      </p:sp>
      <p:sp>
        <p:nvSpPr>
          <p:cNvPr id="3" name="Content Placeholder 2"/>
          <p:cNvSpPr>
            <a:spLocks noGrp="1"/>
          </p:cNvSpPr>
          <p:nvPr>
            <p:ph sz="half" idx="1"/>
          </p:nvPr>
        </p:nvSpPr>
        <p:spPr>
          <a:xfrm>
            <a:off x="457200" y="1784195"/>
            <a:ext cx="4038600" cy="4341968"/>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784195"/>
            <a:ext cx="4038600" cy="4341968"/>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69E29E33-B620-47F9-BB04-8846C2A5AFC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25774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15122"/>
            <a:ext cx="8229600" cy="490654"/>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3" name="Text Placeholder 2"/>
          <p:cNvSpPr>
            <a:spLocks noGrp="1"/>
          </p:cNvSpPr>
          <p:nvPr>
            <p:ph type="body" idx="1"/>
          </p:nvPr>
        </p:nvSpPr>
        <p:spPr>
          <a:xfrm>
            <a:off x="457200" y="1657774"/>
            <a:ext cx="4040188"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297536"/>
            <a:ext cx="4040188"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657774"/>
            <a:ext cx="4041775"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297536"/>
            <a:ext cx="4041775"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69E29E33-B620-47F9-BB04-8846C2A5AFC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543717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79502" y="1122130"/>
            <a:ext cx="8229600" cy="762426"/>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3" name="Date Placeholder 2"/>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69E29E33-B620-47F9-BB04-8846C2A5AFC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02182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69E29E33-B620-47F9-BB04-8846C2A5AFC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6216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26273"/>
            <a:ext cx="8229600" cy="568711"/>
          </a:xfrm>
        </p:spPr>
        <p:txBody>
          <a:bodyPr anchor="b">
            <a:noAutofit/>
          </a:bodyPr>
          <a:lstStyle>
            <a:lvl1pPr algn="l">
              <a:defRPr sz="3200" b="1">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3575050" y="1739590"/>
            <a:ext cx="5111750" cy="4371278"/>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739590"/>
            <a:ext cx="3008313" cy="438657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69E29E33-B620-47F9-BB04-8846C2A5AFC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526410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p>
        </p:txBody>
      </p:sp>
      <p:sp>
        <p:nvSpPr>
          <p:cNvPr id="3" name="Picture Placeholder 2"/>
          <p:cNvSpPr>
            <a:spLocks noGrp="1"/>
          </p:cNvSpPr>
          <p:nvPr>
            <p:ph type="pic" idx="1"/>
          </p:nvPr>
        </p:nvSpPr>
        <p:spPr>
          <a:xfrm>
            <a:off x="1792288" y="1137423"/>
            <a:ext cx="5486400" cy="3590151"/>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69E29E33-B620-47F9-BB04-8846C2A5AFC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15904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pPr>
            <a:endParaRPr lang="en-US" dirty="0">
              <a:solidFill>
                <a:prstClr val="black">
                  <a:shade val="50000"/>
                </a:prstClr>
              </a:solidFill>
              <a:latin typeface="Times New Roman" pitchFamily="18" charset="0"/>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pPr>
            <a:endParaRPr lang="en-US" dirty="0">
              <a:solidFill>
                <a:prstClr val="black">
                  <a:shade val="50000"/>
                </a:prstClr>
              </a:solidFill>
              <a:latin typeface="Times New Roman" pitchFamily="18" charset="0"/>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pPr>
            <a:fld id="{69E29E33-B620-47F9-BB04-8846C2A5AFCC}" type="slidenum">
              <a:rPr lang="en-US" smtClean="0">
                <a:solidFill>
                  <a:prstClr val="black">
                    <a:tint val="75000"/>
                  </a:prstClr>
                </a:solidFill>
                <a:latin typeface="Times New Roman" pitchFamily="18" charset="0"/>
              </a:rPr>
              <a:pPr fontAlgn="base">
                <a:spcBef>
                  <a:spcPct val="0"/>
                </a:spcBef>
                <a:spcAft>
                  <a:spcPct val="0"/>
                </a:spcAft>
              </a:pPr>
              <a:t>‹#›</a:t>
            </a:fld>
            <a:endParaRPr lang="en-US" dirty="0">
              <a:solidFill>
                <a:prstClr val="black">
                  <a:shade val="50000"/>
                </a:prstClr>
              </a:solidFill>
              <a:latin typeface="Times New Roman" pitchFamily="18" charset="0"/>
            </a:endParaRPr>
          </a:p>
        </p:txBody>
      </p:sp>
      <p:pic>
        <p:nvPicPr>
          <p:cNvPr id="7" name="Picture 41" descr="Blue Background"/>
          <p:cNvPicPr>
            <a:picLocks noChangeAspect="1" noChangeArrowheads="1"/>
          </p:cNvPicPr>
          <p:nvPr/>
        </p:nvPicPr>
        <p:blipFill>
          <a:blip r:embed="rId14" cstate="print"/>
          <a:srcRect/>
          <a:stretch>
            <a:fillRect/>
          </a:stretch>
        </p:blipFill>
        <p:spPr bwMode="auto">
          <a:xfrm>
            <a:off x="0" y="0"/>
            <a:ext cx="9144000" cy="6911975"/>
          </a:xfrm>
          <a:prstGeom prst="rect">
            <a:avLst/>
          </a:prstGeom>
          <a:noFill/>
          <a:ln w="9525">
            <a:noFill/>
            <a:miter lim="800000"/>
            <a:headEnd/>
            <a:tailEnd/>
          </a:ln>
        </p:spPr>
      </p:pic>
      <p:sp>
        <p:nvSpPr>
          <p:cNvPr id="8" name="Text Box 19"/>
          <p:cNvSpPr txBox="1">
            <a:spLocks noChangeArrowheads="1"/>
          </p:cNvSpPr>
          <p:nvPr/>
        </p:nvSpPr>
        <p:spPr bwMode="auto">
          <a:xfrm>
            <a:off x="6781800" y="533400"/>
            <a:ext cx="1219200" cy="457200"/>
          </a:xfrm>
          <a:prstGeom prst="rect">
            <a:avLst/>
          </a:prstGeom>
          <a:noFill/>
          <a:ln w="9525">
            <a:noFill/>
            <a:miter lim="800000"/>
            <a:headEnd/>
            <a:tailEnd/>
          </a:ln>
        </p:spPr>
        <p:txBody>
          <a:bodyPr>
            <a:spAutoFit/>
          </a:bodyPr>
          <a:lstStyle/>
          <a:p>
            <a:pPr algn="ctr" fontAlgn="base">
              <a:spcBef>
                <a:spcPct val="50000"/>
              </a:spcBef>
              <a:spcAft>
                <a:spcPct val="0"/>
              </a:spcAft>
              <a:defRPr/>
            </a:pPr>
            <a:r>
              <a:rPr lang="en-US" sz="2400" dirty="0">
                <a:solidFill>
                  <a:prstClr val="black"/>
                </a:solidFill>
                <a:latin typeface="Times New Roman" pitchFamily="18" charset="0"/>
              </a:rPr>
              <a:t>  </a:t>
            </a:r>
          </a:p>
        </p:txBody>
      </p:sp>
      <p:pic>
        <p:nvPicPr>
          <p:cNvPr id="14" name="Picture 15" descr="blue 50% banner"/>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220162" y="5334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2"/>
          <p:cNvSpPr txBox="1">
            <a:spLocks noChangeArrowheads="1"/>
          </p:cNvSpPr>
          <p:nvPr/>
        </p:nvSpPr>
        <p:spPr>
          <a:xfrm>
            <a:off x="894951" y="526143"/>
            <a:ext cx="7941527" cy="555172"/>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base">
              <a:spcAft>
                <a:spcPct val="0"/>
              </a:spcAft>
            </a:pPr>
            <a:r>
              <a:rPr lang="en-US" sz="2800" baseline="0" dirty="0">
                <a:solidFill>
                  <a:prstClr val="white"/>
                </a:solidFill>
                <a:latin typeface="Arial" panose="020B0604020202020204" pitchFamily="34" charset="0"/>
                <a:cs typeface="Arial" panose="020B0604020202020204" pitchFamily="34" charset="0"/>
              </a:rPr>
              <a:t>LEA CERTIFICATION OFFICER &amp; CSA</a:t>
            </a:r>
          </a:p>
        </p:txBody>
      </p:sp>
      <p:pic>
        <p:nvPicPr>
          <p:cNvPr id="16" name="Picture 14" descr="Education-rgb"/>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6400800" y="6275263"/>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305721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education.pa.gov/"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www.education.pa.gov/Teachers%20-%20Administrators/Certifications/Certification%20Staffind%20Policies%20CSPGs/CSPG%2014.pdf" TargetMode="External"/><Relationship Id="rId2" Type="http://schemas.openxmlformats.org/officeDocument/2006/relationships/hyperlink" Target="http://www.education.pa.gov/Teachers%20-%20Administrators/Certifications/Certification%20Staffind%20Policies%20CSPGs/CSPG%2013.pdf"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ra-TeacherCert@pa.gov"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normAutofit/>
          </a:bodyPr>
          <a:lstStyle/>
          <a:p>
            <a:r>
              <a:rPr lang="en-US" b="1" dirty="0">
                <a:latin typeface="Arial" panose="020B0604020202020204" pitchFamily="34" charset="0"/>
                <a:cs typeface="Arial" panose="020B0604020202020204" pitchFamily="34" charset="0"/>
              </a:rPr>
              <a:t>EMERGENCY PERMITS</a:t>
            </a:r>
          </a:p>
        </p:txBody>
      </p:sp>
      <p:sp>
        <p:nvSpPr>
          <p:cNvPr id="6" name="Subtitle 5"/>
          <p:cNvSpPr>
            <a:spLocks noGrp="1"/>
          </p:cNvSpPr>
          <p:nvPr>
            <p:ph type="subTitle" idx="1"/>
          </p:nvPr>
        </p:nvSpPr>
        <p:spPr/>
        <p:txBody>
          <a:bodyPr>
            <a:normAutofit/>
          </a:bodyPr>
          <a:lstStyle/>
          <a:p>
            <a:r>
              <a:rPr lang="en-US" dirty="0">
                <a:latin typeface="Arial" panose="020B0604020202020204" pitchFamily="34" charset="0"/>
                <a:cs typeface="Arial" panose="020B0604020202020204" pitchFamily="34" charset="0"/>
              </a:rPr>
              <a:t>Division of Certification Services</a:t>
            </a:r>
          </a:p>
          <a:p>
            <a:r>
              <a:rPr lang="en-US" dirty="0"/>
              <a:t>Bureau of School Leadership</a:t>
            </a:r>
          </a:p>
          <a:p>
            <a:r>
              <a:rPr lang="en-US" dirty="0">
                <a:latin typeface="Arial" panose="020B0604020202020204" pitchFamily="34" charset="0"/>
                <a:cs typeface="Arial" panose="020B0604020202020204" pitchFamily="34" charset="0"/>
              </a:rPr>
              <a:t>&amp; Teacher Quality</a:t>
            </a:r>
          </a:p>
          <a:p>
            <a:endParaRPr lang="en-US" dirty="0"/>
          </a:p>
          <a:p>
            <a:pPr algn="l"/>
            <a:endParaRPr lang="en-US" sz="1200" dirty="0">
              <a:latin typeface="Arial" panose="020B0604020202020204" pitchFamily="34" charset="0"/>
              <a:cs typeface="Arial" panose="020B0604020202020204" pitchFamily="34" charset="0"/>
            </a:endParaRPr>
          </a:p>
        </p:txBody>
      </p:sp>
      <p:sp>
        <p:nvSpPr>
          <p:cNvPr id="2" name="Footer Placeholder 1">
            <a:extLst>
              <a:ext uri="{FF2B5EF4-FFF2-40B4-BE49-F238E27FC236}">
                <a16:creationId xmlns:a16="http://schemas.microsoft.com/office/drawing/2014/main" id="{D42FE7C8-C4D5-41E5-9712-09B9379F6A29}"/>
              </a:ext>
            </a:extLst>
          </p:cNvPr>
          <p:cNvSpPr>
            <a:spLocks noGrp="1"/>
          </p:cNvSpPr>
          <p:nvPr>
            <p:ph type="ftr" sz="quarter" idx="11"/>
          </p:nvPr>
        </p:nvSpPr>
        <p:spPr/>
        <p:txBody>
          <a:bodyPr/>
          <a:lstStyle/>
          <a:p>
            <a:r>
              <a:rPr lang="en-US">
                <a:solidFill>
                  <a:prstClr val="black">
                    <a:tint val="75000"/>
                  </a:prstClr>
                </a:solidFill>
              </a:rPr>
              <a:t>May 2018</a:t>
            </a:r>
            <a:endParaRPr lang="en-US" dirty="0">
              <a:solidFill>
                <a:prstClr val="black">
                  <a:tint val="75000"/>
                </a:prstClr>
              </a:solidFill>
            </a:endParaRPr>
          </a:p>
        </p:txBody>
      </p:sp>
    </p:spTree>
    <p:extLst>
      <p:ext uri="{BB962C8B-B14F-4D97-AF65-F5344CB8AC3E}">
        <p14:creationId xmlns:p14="http://schemas.microsoft.com/office/powerpoint/2010/main" val="25075646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Educator’s Application Steps</a:t>
            </a:r>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rabicPeriod"/>
            </a:pPr>
            <a:r>
              <a:rPr lang="en-US" dirty="0"/>
              <a:t>Demographic Details</a:t>
            </a:r>
          </a:p>
          <a:p>
            <a:pPr marL="514350" indent="-514350">
              <a:buFont typeface="+mj-lt"/>
              <a:buAutoNum type="arabicPeriod"/>
            </a:pPr>
            <a:r>
              <a:rPr lang="en-US" dirty="0"/>
              <a:t>Certification Details (In- and Out-of-State)</a:t>
            </a:r>
          </a:p>
          <a:p>
            <a:pPr marL="514350" indent="-514350">
              <a:buFont typeface="+mj-lt"/>
              <a:buAutoNum type="arabicPeriod"/>
            </a:pPr>
            <a:r>
              <a:rPr lang="en-US" dirty="0"/>
              <a:t>Affiliation Details: </a:t>
            </a:r>
            <a:r>
              <a:rPr lang="en-US" sz="2400" dirty="0"/>
              <a:t>Must “Add New Affiliations” if your LEA is not listed</a:t>
            </a:r>
          </a:p>
          <a:p>
            <a:pPr marL="514350" indent="-514350">
              <a:buFont typeface="+mj-lt"/>
              <a:buAutoNum type="arabicPeriod"/>
            </a:pPr>
            <a:r>
              <a:rPr lang="en-US" dirty="0"/>
              <a:t>LEA Selection</a:t>
            </a:r>
          </a:p>
          <a:p>
            <a:pPr marL="514350" indent="-514350">
              <a:buFont typeface="+mj-lt"/>
              <a:buAutoNum type="arabicPeriod"/>
            </a:pPr>
            <a:r>
              <a:rPr lang="en-US" dirty="0"/>
              <a:t>Background Questions</a:t>
            </a:r>
          </a:p>
          <a:p>
            <a:pPr marL="914400" lvl="1" indent="-514350"/>
            <a:r>
              <a:rPr lang="en-US" dirty="0"/>
              <a:t>GMC</a:t>
            </a:r>
          </a:p>
          <a:p>
            <a:pPr marL="914400" lvl="1" indent="-514350"/>
            <a:r>
              <a:rPr lang="en-US" dirty="0"/>
              <a:t>Code of Conduct</a:t>
            </a:r>
          </a:p>
          <a:p>
            <a:pPr marL="914400" lvl="1" indent="-514350"/>
            <a:r>
              <a:rPr lang="en-US" dirty="0"/>
              <a:t>Affidavit</a:t>
            </a:r>
          </a:p>
        </p:txBody>
      </p:sp>
    </p:spTree>
    <p:extLst>
      <p:ext uri="{BB962C8B-B14F-4D97-AF65-F5344CB8AC3E}">
        <p14:creationId xmlns:p14="http://schemas.microsoft.com/office/powerpoint/2010/main" val="7009150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Questions</a:t>
            </a:r>
          </a:p>
        </p:txBody>
      </p:sp>
      <p:pic>
        <p:nvPicPr>
          <p:cNvPr id="2050" name="Picture 2" descr="Emergency Permit Application screenshot"/>
          <p:cNvPicPr>
            <a:picLocks noChangeAspect="1" noChangeArrowheads="1"/>
          </p:cNvPicPr>
          <p:nvPr/>
        </p:nvPicPr>
        <p:blipFill rotWithShape="1">
          <a:blip r:embed="rId2">
            <a:extLst>
              <a:ext uri="{28A0092B-C50C-407E-A947-70E740481C1C}">
                <a14:useLocalDpi xmlns:a14="http://schemas.microsoft.com/office/drawing/2010/main" val="0"/>
              </a:ext>
            </a:extLst>
          </a:blip>
          <a:srcRect b="2536"/>
          <a:stretch/>
        </p:blipFill>
        <p:spPr bwMode="auto">
          <a:xfrm>
            <a:off x="457200" y="1905000"/>
            <a:ext cx="6581775" cy="43491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7162800" y="3048000"/>
            <a:ext cx="1524000" cy="2862322"/>
          </a:xfrm>
          <a:prstGeom prst="rect">
            <a:avLst/>
          </a:prstGeom>
          <a:noFill/>
          <a:ln w="38100">
            <a:solidFill>
              <a:schemeClr val="tx1"/>
            </a:solidFill>
          </a:ln>
        </p:spPr>
        <p:txBody>
          <a:bodyPr wrap="square" rtlCol="0">
            <a:spAutoFit/>
          </a:bodyPr>
          <a:lstStyle/>
          <a:p>
            <a:r>
              <a:rPr lang="en-US" b="1" dirty="0">
                <a:solidFill>
                  <a:srgbClr val="FF0000"/>
                </a:solidFill>
              </a:rPr>
              <a:t>Each question includes a link with detailed information regarding submission requirements if the answer is other than “No.”</a:t>
            </a:r>
          </a:p>
        </p:txBody>
      </p:sp>
    </p:spTree>
    <p:extLst>
      <p:ext uri="{BB962C8B-B14F-4D97-AF65-F5344CB8AC3E}">
        <p14:creationId xmlns:p14="http://schemas.microsoft.com/office/powerpoint/2010/main" val="41389984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Affidavit</a:t>
            </a:r>
          </a:p>
        </p:txBody>
      </p:sp>
      <p:pic>
        <p:nvPicPr>
          <p:cNvPr id="3074" name="Picture 2" descr="Affidavit agreement screenshot"/>
          <p:cNvPicPr>
            <a:picLocks noChangeAspect="1" noChangeArrowheads="1"/>
          </p:cNvPicPr>
          <p:nvPr/>
        </p:nvPicPr>
        <p:blipFill rotWithShape="1">
          <a:blip r:embed="rId2">
            <a:extLst>
              <a:ext uri="{28A0092B-C50C-407E-A947-70E740481C1C}">
                <a14:useLocalDpi xmlns:a14="http://schemas.microsoft.com/office/drawing/2010/main" val="0"/>
              </a:ext>
            </a:extLst>
          </a:blip>
          <a:srcRect b="5230"/>
          <a:stretch/>
        </p:blipFill>
        <p:spPr bwMode="auto">
          <a:xfrm>
            <a:off x="228600" y="1974011"/>
            <a:ext cx="8534400" cy="4116238"/>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268489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LEA Permits Options</a:t>
            </a:r>
          </a:p>
        </p:txBody>
      </p:sp>
      <p:pic>
        <p:nvPicPr>
          <p:cNvPr id="1027" name="Picture 3" descr="TIMS Application emergency permit screensh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1" y="2057400"/>
            <a:ext cx="6324600" cy="39606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6781801" y="2133600"/>
            <a:ext cx="2057399" cy="3970318"/>
          </a:xfrm>
          <a:prstGeom prst="rect">
            <a:avLst/>
          </a:prstGeom>
          <a:noFill/>
        </p:spPr>
        <p:txBody>
          <a:bodyPr wrap="square" rtlCol="0">
            <a:spAutoFit/>
          </a:bodyPr>
          <a:lstStyle/>
          <a:p>
            <a:r>
              <a:rPr lang="en-US" dirty="0"/>
              <a:t>Permits Menu Options:</a:t>
            </a:r>
          </a:p>
          <a:p>
            <a:endParaRPr lang="en-US" dirty="0"/>
          </a:p>
          <a:p>
            <a:pPr marL="285750" indent="-285750">
              <a:buFont typeface="Arial" panose="020B0604020202020204" pitchFamily="34" charset="0"/>
              <a:buChar char="•"/>
            </a:pPr>
            <a:r>
              <a:rPr lang="en-US" dirty="0"/>
              <a:t>Reissue Permits from a prior year</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Search and Print Permits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Automatic Reissues require 338G form for </a:t>
            </a:r>
            <a:r>
              <a:rPr lang="en-US"/>
              <a:t>background questions</a:t>
            </a:r>
            <a:endParaRPr lang="en-US" dirty="0"/>
          </a:p>
        </p:txBody>
      </p:sp>
      <p:sp>
        <p:nvSpPr>
          <p:cNvPr id="5" name="Right Arrow 4" descr="right arrow"/>
          <p:cNvSpPr/>
          <p:nvPr/>
        </p:nvSpPr>
        <p:spPr>
          <a:xfrm flipH="1">
            <a:off x="6096000" y="2895600"/>
            <a:ext cx="597379" cy="409415"/>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78130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LEA View in TIMS</a:t>
            </a:r>
          </a:p>
        </p:txBody>
      </p:sp>
      <p:pic>
        <p:nvPicPr>
          <p:cNvPr id="4098" name="Picture 2" descr="LEA View of TIM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3683" y="1905000"/>
            <a:ext cx="8383246" cy="39624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4" name="TextBox 3"/>
          <p:cNvSpPr txBox="1"/>
          <p:nvPr/>
        </p:nvSpPr>
        <p:spPr>
          <a:xfrm>
            <a:off x="353683" y="5638800"/>
            <a:ext cx="8383246" cy="646331"/>
          </a:xfrm>
          <a:prstGeom prst="rect">
            <a:avLst/>
          </a:prstGeom>
          <a:solidFill>
            <a:schemeClr val="bg1"/>
          </a:solidFill>
        </p:spPr>
        <p:txBody>
          <a:bodyPr wrap="square" rtlCol="0">
            <a:spAutoFit/>
          </a:bodyPr>
          <a:lstStyle/>
          <a:p>
            <a:r>
              <a:rPr lang="en-US" dirty="0">
                <a:solidFill>
                  <a:srgbClr val="FF0000"/>
                </a:solidFill>
              </a:rPr>
              <a:t>The Certifying Officer and Chief School Administrator share the same dashboard.</a:t>
            </a:r>
          </a:p>
          <a:p>
            <a:r>
              <a:rPr lang="en-US" dirty="0">
                <a:solidFill>
                  <a:srgbClr val="FF0000"/>
                </a:solidFill>
              </a:rPr>
              <a:t>Sections are visible, but inactive, until you log in under the desired role.</a:t>
            </a:r>
          </a:p>
        </p:txBody>
      </p:sp>
    </p:spTree>
    <p:extLst>
      <p:ext uri="{BB962C8B-B14F-4D97-AF65-F5344CB8AC3E}">
        <p14:creationId xmlns:p14="http://schemas.microsoft.com/office/powerpoint/2010/main" val="26692543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Search Permit Request in TIMS</a:t>
            </a:r>
          </a:p>
        </p:txBody>
      </p:sp>
      <p:pic>
        <p:nvPicPr>
          <p:cNvPr id="5122" name="Picture 2" descr="Search Permit Request Screenshot"/>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4800" y="2057400"/>
            <a:ext cx="8382000" cy="40386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5452381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37424"/>
            <a:ext cx="8077200" cy="691376"/>
          </a:xfrm>
        </p:spPr>
        <p:txBody>
          <a:bodyPr>
            <a:normAutofit fontScale="90000"/>
          </a:bodyPr>
          <a:lstStyle/>
          <a:p>
            <a:r>
              <a:rPr lang="en-US" b="1" dirty="0"/>
              <a:t>Permit Request Details</a:t>
            </a:r>
          </a:p>
        </p:txBody>
      </p:sp>
      <p:grpSp>
        <p:nvGrpSpPr>
          <p:cNvPr id="11" name="Group 10" descr="Permit Request Details screenshot"/>
          <p:cNvGrpSpPr/>
          <p:nvPr/>
        </p:nvGrpSpPr>
        <p:grpSpPr>
          <a:xfrm>
            <a:off x="180975" y="1905001"/>
            <a:ext cx="8782050" cy="4458306"/>
            <a:chOff x="180975" y="1918299"/>
            <a:chExt cx="8782050" cy="4330101"/>
          </a:xfrm>
        </p:grpSpPr>
        <p:grpSp>
          <p:nvGrpSpPr>
            <p:cNvPr id="9" name="Group 8"/>
            <p:cNvGrpSpPr/>
            <p:nvPr/>
          </p:nvGrpSpPr>
          <p:grpSpPr>
            <a:xfrm>
              <a:off x="180975" y="1918299"/>
              <a:ext cx="8782050" cy="4330101"/>
              <a:chOff x="180975" y="1918299"/>
              <a:chExt cx="8782050" cy="4330101"/>
            </a:xfrm>
          </p:grpSpPr>
          <p:pic>
            <p:nvPicPr>
              <p:cNvPr id="6147" name="Picture 3" descr="Permit Request Details screensh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975" y="1918299"/>
                <a:ext cx="8782050" cy="433010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8" name="Rectangle 7"/>
              <p:cNvSpPr/>
              <p:nvPr/>
            </p:nvSpPr>
            <p:spPr>
              <a:xfrm>
                <a:off x="1516811" y="2133600"/>
                <a:ext cx="9144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Rectangle 9"/>
            <p:cNvSpPr/>
            <p:nvPr/>
          </p:nvSpPr>
          <p:spPr>
            <a:xfrm>
              <a:off x="3657600" y="2133600"/>
              <a:ext cx="16764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4035424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Type 04 Requests</a:t>
            </a:r>
          </a:p>
        </p:txBody>
      </p:sp>
      <p:sp>
        <p:nvSpPr>
          <p:cNvPr id="3" name="Content Placeholder 2"/>
          <p:cNvSpPr>
            <a:spLocks noGrp="1"/>
          </p:cNvSpPr>
          <p:nvPr>
            <p:ph idx="1"/>
          </p:nvPr>
        </p:nvSpPr>
        <p:spPr/>
        <p:txBody>
          <a:bodyPr>
            <a:normAutofit fontScale="92500"/>
          </a:bodyPr>
          <a:lstStyle/>
          <a:p>
            <a:pPr marL="0" indent="0">
              <a:buNone/>
            </a:pPr>
            <a:r>
              <a:rPr lang="en-US" dirty="0"/>
              <a:t>Requested for position when LEA is not anticipating future employment for the position.  Examples:</a:t>
            </a:r>
          </a:p>
          <a:p>
            <a:r>
              <a:rPr lang="en-US" dirty="0"/>
              <a:t>Temporary coverage (sabbatical, medical)</a:t>
            </a:r>
          </a:p>
          <a:p>
            <a:r>
              <a:rPr lang="en-US" dirty="0"/>
              <a:t>Coverage while recruiting</a:t>
            </a:r>
          </a:p>
          <a:p>
            <a:r>
              <a:rPr lang="en-US" dirty="0"/>
              <a:t>Coverage for position that will be eliminated</a:t>
            </a:r>
          </a:p>
          <a:p>
            <a:pPr marL="0" indent="0">
              <a:buNone/>
            </a:pPr>
            <a:r>
              <a:rPr lang="en-US" dirty="0"/>
              <a:t>Can be issued twice for the same subject area.</a:t>
            </a:r>
          </a:p>
        </p:txBody>
      </p:sp>
    </p:spTree>
    <p:extLst>
      <p:ext uri="{BB962C8B-B14F-4D97-AF65-F5344CB8AC3E}">
        <p14:creationId xmlns:p14="http://schemas.microsoft.com/office/powerpoint/2010/main" val="16025691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Type 01 Requests</a:t>
            </a:r>
          </a:p>
        </p:txBody>
      </p:sp>
      <p:sp>
        <p:nvSpPr>
          <p:cNvPr id="3" name="Content Placeholder 2"/>
          <p:cNvSpPr>
            <a:spLocks noGrp="1"/>
          </p:cNvSpPr>
          <p:nvPr>
            <p:ph idx="1"/>
          </p:nvPr>
        </p:nvSpPr>
        <p:spPr/>
        <p:txBody>
          <a:bodyPr>
            <a:normAutofit fontScale="92500"/>
          </a:bodyPr>
          <a:lstStyle/>
          <a:p>
            <a:pPr marL="0" indent="0">
              <a:buNone/>
            </a:pPr>
            <a:r>
              <a:rPr lang="en-US" dirty="0"/>
              <a:t>Requested for position when LEA anticipates future employment for the position.  Examples:</a:t>
            </a:r>
          </a:p>
          <a:p>
            <a:r>
              <a:rPr lang="en-US" dirty="0"/>
              <a:t>New Position</a:t>
            </a:r>
          </a:p>
          <a:p>
            <a:r>
              <a:rPr lang="en-US" dirty="0"/>
              <a:t>Resignation</a:t>
            </a:r>
          </a:p>
          <a:p>
            <a:r>
              <a:rPr lang="en-US" dirty="0"/>
              <a:t>Termination</a:t>
            </a:r>
          </a:p>
          <a:p>
            <a:r>
              <a:rPr lang="en-US" dirty="0"/>
              <a:t>Retirement </a:t>
            </a:r>
          </a:p>
          <a:p>
            <a:r>
              <a:rPr lang="en-US" dirty="0"/>
              <a:t>Death</a:t>
            </a:r>
          </a:p>
        </p:txBody>
      </p:sp>
    </p:spTree>
    <p:extLst>
      <p:ext uri="{BB962C8B-B14F-4D97-AF65-F5344CB8AC3E}">
        <p14:creationId xmlns:p14="http://schemas.microsoft.com/office/powerpoint/2010/main" val="2946824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First Type 01 Re-issuance</a:t>
            </a:r>
          </a:p>
        </p:txBody>
      </p:sp>
      <p:sp>
        <p:nvSpPr>
          <p:cNvPr id="3" name="Content Placeholder 2"/>
          <p:cNvSpPr>
            <a:spLocks noGrp="1"/>
          </p:cNvSpPr>
          <p:nvPr>
            <p:ph idx="1"/>
          </p:nvPr>
        </p:nvSpPr>
        <p:spPr>
          <a:xfrm>
            <a:off x="457200" y="2209799"/>
            <a:ext cx="8229600" cy="3916363"/>
          </a:xfrm>
        </p:spPr>
        <p:txBody>
          <a:bodyPr>
            <a:normAutofit/>
          </a:bodyPr>
          <a:lstStyle/>
          <a:p>
            <a:r>
              <a:rPr lang="en-US" sz="3000" dirty="0"/>
              <a:t>New education tier:</a:t>
            </a:r>
          </a:p>
          <a:p>
            <a:pPr marL="0" indent="0">
              <a:buNone/>
            </a:pPr>
            <a:endParaRPr lang="en-US" sz="3000" dirty="0"/>
          </a:p>
          <a:p>
            <a:pPr>
              <a:buFont typeface="Wingdings" panose="05000000000000000000" pitchFamily="2" charset="2"/>
              <a:buChar char="Ø"/>
            </a:pPr>
            <a:r>
              <a:rPr lang="en-US" sz="3000" dirty="0"/>
              <a:t>August 1-November 30 = 6 program credits</a:t>
            </a:r>
          </a:p>
          <a:p>
            <a:pPr>
              <a:buFont typeface="Wingdings" panose="05000000000000000000" pitchFamily="2" charset="2"/>
              <a:buChar char="Ø"/>
            </a:pPr>
            <a:r>
              <a:rPr lang="en-US" sz="3000" dirty="0"/>
              <a:t>December 1-March 31 = 3 program credits</a:t>
            </a:r>
          </a:p>
          <a:p>
            <a:pPr>
              <a:buFont typeface="Wingdings" panose="05000000000000000000" pitchFamily="2" charset="2"/>
              <a:buChar char="Ø"/>
            </a:pPr>
            <a:r>
              <a:rPr lang="en-US" sz="3000" dirty="0"/>
              <a:t>April 1-July 31 = proof of program enrollment</a:t>
            </a:r>
          </a:p>
        </p:txBody>
      </p:sp>
    </p:spTree>
    <p:extLst>
      <p:ext uri="{BB962C8B-B14F-4D97-AF65-F5344CB8AC3E}">
        <p14:creationId xmlns:p14="http://schemas.microsoft.com/office/powerpoint/2010/main" val="2282432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19429-0FD4-4CB5-956B-E5807BEE8428}"/>
              </a:ext>
            </a:extLst>
          </p:cNvPr>
          <p:cNvSpPr>
            <a:spLocks noGrp="1"/>
          </p:cNvSpPr>
          <p:nvPr>
            <p:ph type="title"/>
          </p:nvPr>
        </p:nvSpPr>
        <p:spPr/>
        <p:txBody>
          <a:bodyPr/>
          <a:lstStyle/>
          <a:p>
            <a:r>
              <a:rPr lang="en-US" dirty="0"/>
              <a:t>UPDATED RESOURCES</a:t>
            </a:r>
          </a:p>
        </p:txBody>
      </p:sp>
      <p:sp>
        <p:nvSpPr>
          <p:cNvPr id="3" name="Content Placeholder 2">
            <a:extLst>
              <a:ext uri="{FF2B5EF4-FFF2-40B4-BE49-F238E27FC236}">
                <a16:creationId xmlns:a16="http://schemas.microsoft.com/office/drawing/2014/main" id="{FEC1E67E-6E54-48C0-B78A-5B9BFC3DE194}"/>
              </a:ext>
            </a:extLst>
          </p:cNvPr>
          <p:cNvSpPr>
            <a:spLocks noGrp="1"/>
          </p:cNvSpPr>
          <p:nvPr>
            <p:ph idx="1"/>
          </p:nvPr>
        </p:nvSpPr>
        <p:spPr/>
        <p:txBody>
          <a:bodyPr/>
          <a:lstStyle/>
          <a:p>
            <a:endParaRPr lang="en-US" dirty="0"/>
          </a:p>
          <a:p>
            <a:r>
              <a:rPr lang="en-US" dirty="0"/>
              <a:t>Website changes and updates</a:t>
            </a:r>
          </a:p>
          <a:p>
            <a:r>
              <a:rPr lang="en-US" dirty="0"/>
              <a:t>User Guides for Applicant and LEA</a:t>
            </a:r>
          </a:p>
          <a:p>
            <a:r>
              <a:rPr lang="en-US" dirty="0"/>
              <a:t>Recorded Webinar</a:t>
            </a:r>
          </a:p>
        </p:txBody>
      </p:sp>
    </p:spTree>
    <p:extLst>
      <p:ext uri="{BB962C8B-B14F-4D97-AF65-F5344CB8AC3E}">
        <p14:creationId xmlns:p14="http://schemas.microsoft.com/office/powerpoint/2010/main" val="17620509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Second Type 01 Re-issuance</a:t>
            </a:r>
          </a:p>
        </p:txBody>
      </p:sp>
      <p:sp>
        <p:nvSpPr>
          <p:cNvPr id="3" name="Content Placeholder 2"/>
          <p:cNvSpPr>
            <a:spLocks noGrp="1"/>
          </p:cNvSpPr>
          <p:nvPr>
            <p:ph idx="1"/>
          </p:nvPr>
        </p:nvSpPr>
        <p:spPr/>
        <p:txBody>
          <a:bodyPr>
            <a:normAutofit fontScale="92500" lnSpcReduction="10000"/>
          </a:bodyPr>
          <a:lstStyle/>
          <a:p>
            <a:r>
              <a:rPr lang="en-US" dirty="0"/>
              <a:t>Second and all subsequent reissuances require:</a:t>
            </a:r>
          </a:p>
          <a:p>
            <a:pPr lvl="1">
              <a:buFont typeface="Wingdings" panose="05000000000000000000" pitchFamily="2" charset="2"/>
              <a:buChar char="Ø"/>
            </a:pPr>
            <a:r>
              <a:rPr lang="en-US" dirty="0"/>
              <a:t>9 program credits</a:t>
            </a:r>
          </a:p>
          <a:p>
            <a:pPr lvl="1">
              <a:buFont typeface="Wingdings" panose="05000000000000000000" pitchFamily="2" charset="2"/>
              <a:buChar char="Ø"/>
            </a:pPr>
            <a:endParaRPr lang="en-US" dirty="0"/>
          </a:p>
          <a:p>
            <a:r>
              <a:rPr lang="en-US" dirty="0"/>
              <a:t>A permit may be reissued one time after the program is completed for testing purposes IF the tests have been attempted in the previous year.  The LEA must alert PDE that the permit is being requested based on testing.</a:t>
            </a:r>
          </a:p>
        </p:txBody>
      </p:sp>
    </p:spTree>
    <p:extLst>
      <p:ext uri="{BB962C8B-B14F-4D97-AF65-F5344CB8AC3E}">
        <p14:creationId xmlns:p14="http://schemas.microsoft.com/office/powerpoint/2010/main" val="19563258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Education Obligation</a:t>
            </a:r>
          </a:p>
        </p:txBody>
      </p:sp>
      <p:sp>
        <p:nvSpPr>
          <p:cNvPr id="3" name="Content Placeholder 2"/>
          <p:cNvSpPr>
            <a:spLocks noGrp="1"/>
          </p:cNvSpPr>
          <p:nvPr>
            <p:ph idx="1"/>
          </p:nvPr>
        </p:nvSpPr>
        <p:spPr>
          <a:xfrm>
            <a:off x="457200" y="2209799"/>
            <a:ext cx="8229600" cy="4114801"/>
          </a:xfrm>
        </p:spPr>
        <p:txBody>
          <a:bodyPr/>
          <a:lstStyle/>
          <a:p>
            <a:r>
              <a:rPr lang="en-US" dirty="0"/>
              <a:t>It is the school district’s responsibility to discuss education obligation with the position candidate.</a:t>
            </a:r>
          </a:p>
          <a:p>
            <a:r>
              <a:rPr lang="en-US" dirty="0"/>
              <a:t>Refer position candidate to CSPG 13 for complete information.</a:t>
            </a:r>
          </a:p>
        </p:txBody>
      </p:sp>
    </p:spTree>
    <p:extLst>
      <p:ext uri="{BB962C8B-B14F-4D97-AF65-F5344CB8AC3E}">
        <p14:creationId xmlns:p14="http://schemas.microsoft.com/office/powerpoint/2010/main" val="34133159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1"/>
            <a:ext cx="7772400" cy="1295399"/>
          </a:xfrm>
        </p:spPr>
        <p:txBody>
          <a:bodyPr/>
          <a:lstStyle/>
          <a:p>
            <a:r>
              <a:rPr lang="en-US" b="1" dirty="0"/>
              <a:t>Type 06 Substitute Audit</a:t>
            </a:r>
          </a:p>
        </p:txBody>
      </p:sp>
      <p:sp>
        <p:nvSpPr>
          <p:cNvPr id="3" name="Subtitle 2"/>
          <p:cNvSpPr>
            <a:spLocks noGrp="1"/>
          </p:cNvSpPr>
          <p:nvPr>
            <p:ph type="subTitle" idx="1"/>
          </p:nvPr>
        </p:nvSpPr>
        <p:spPr>
          <a:xfrm>
            <a:off x="1355558" y="2971799"/>
            <a:ext cx="6416842" cy="2362199"/>
          </a:xfrm>
        </p:spPr>
        <p:txBody>
          <a:bodyPr>
            <a:normAutofit fontScale="70000" lnSpcReduction="20000"/>
          </a:bodyPr>
          <a:lstStyle/>
          <a:p>
            <a:pPr marL="457200" indent="-457200" algn="l">
              <a:buFont typeface="Arial" panose="020B0604020202020204" pitchFamily="34" charset="0"/>
              <a:buChar char="•"/>
            </a:pPr>
            <a:r>
              <a:rPr lang="en-US" dirty="0">
                <a:solidFill>
                  <a:schemeClr val="tx1"/>
                </a:solidFill>
              </a:rPr>
              <a:t>Audit requires an official transcript verifying the Bachelor’s degree if the substitute does not hold a PA certificate.</a:t>
            </a:r>
          </a:p>
          <a:p>
            <a:pPr algn="l"/>
            <a:endParaRPr lang="en-US" dirty="0">
              <a:solidFill>
                <a:schemeClr val="tx1"/>
              </a:solidFill>
            </a:endParaRPr>
          </a:p>
          <a:p>
            <a:pPr algn="l"/>
            <a:r>
              <a:rPr lang="en-US" dirty="0">
                <a:solidFill>
                  <a:schemeClr val="tx1"/>
                </a:solidFill>
              </a:rPr>
              <a:t>* Remember, a transcript is not on file for those  holding 06 permits unless they were audited in the past.</a:t>
            </a:r>
          </a:p>
          <a:p>
            <a:endParaRPr lang="en-US" dirty="0"/>
          </a:p>
        </p:txBody>
      </p:sp>
    </p:spTree>
    <p:extLst>
      <p:ext uri="{BB962C8B-B14F-4D97-AF65-F5344CB8AC3E}">
        <p14:creationId xmlns:p14="http://schemas.microsoft.com/office/powerpoint/2010/main" val="15296644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1"/>
            <a:ext cx="7772400" cy="1219199"/>
          </a:xfrm>
        </p:spPr>
        <p:txBody>
          <a:bodyPr/>
          <a:lstStyle/>
          <a:p>
            <a:r>
              <a:rPr lang="en-US" b="1" dirty="0"/>
              <a:t>Guest Teacher Permits</a:t>
            </a:r>
          </a:p>
        </p:txBody>
      </p:sp>
      <p:sp>
        <p:nvSpPr>
          <p:cNvPr id="3" name="Subtitle 2"/>
          <p:cNvSpPr>
            <a:spLocks noGrp="1"/>
          </p:cNvSpPr>
          <p:nvPr>
            <p:ph type="subTitle" idx="1"/>
          </p:nvPr>
        </p:nvSpPr>
        <p:spPr>
          <a:xfrm>
            <a:off x="1371600" y="2819400"/>
            <a:ext cx="6400800" cy="2819400"/>
          </a:xfrm>
        </p:spPr>
        <p:txBody>
          <a:bodyPr>
            <a:normAutofit fontScale="85000" lnSpcReduction="10000"/>
          </a:bodyPr>
          <a:lstStyle/>
          <a:p>
            <a:pPr marL="457200" indent="-457200" algn="l">
              <a:buFont typeface="Arial" panose="020B0604020202020204" pitchFamily="34" charset="0"/>
              <a:buChar char="•"/>
            </a:pPr>
            <a:r>
              <a:rPr lang="en-US" dirty="0">
                <a:solidFill>
                  <a:schemeClr val="tx1"/>
                </a:solidFill>
              </a:rPr>
              <a:t>Day-to-day substitute permits may be requested by the LEA responsible for the guest teacher program.</a:t>
            </a:r>
          </a:p>
          <a:p>
            <a:pPr algn="l"/>
            <a:endParaRPr lang="en-US" dirty="0">
              <a:solidFill>
                <a:schemeClr val="tx1"/>
              </a:solidFill>
            </a:endParaRPr>
          </a:p>
          <a:p>
            <a:pPr algn="l"/>
            <a:r>
              <a:rPr lang="en-US" dirty="0">
                <a:solidFill>
                  <a:schemeClr val="tx1"/>
                </a:solidFill>
              </a:rPr>
              <a:t>* This does NOT apply to long term    substitutes.</a:t>
            </a:r>
          </a:p>
        </p:txBody>
      </p:sp>
    </p:spTree>
    <p:extLst>
      <p:ext uri="{BB962C8B-B14F-4D97-AF65-F5344CB8AC3E}">
        <p14:creationId xmlns:p14="http://schemas.microsoft.com/office/powerpoint/2010/main" val="34405288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1"/>
            <a:ext cx="7772400" cy="1066799"/>
          </a:xfrm>
        </p:spPr>
        <p:txBody>
          <a:bodyPr/>
          <a:lstStyle/>
          <a:p>
            <a:r>
              <a:rPr lang="en-US" b="1" dirty="0"/>
              <a:t>Private Provider Reminders</a:t>
            </a:r>
          </a:p>
        </p:txBody>
      </p:sp>
      <p:sp>
        <p:nvSpPr>
          <p:cNvPr id="3" name="Subtitle 2"/>
          <p:cNvSpPr>
            <a:spLocks noGrp="1"/>
          </p:cNvSpPr>
          <p:nvPr>
            <p:ph type="subTitle" idx="1"/>
          </p:nvPr>
        </p:nvSpPr>
        <p:spPr>
          <a:xfrm>
            <a:off x="1371600" y="2667000"/>
            <a:ext cx="6400800" cy="3276600"/>
          </a:xfrm>
        </p:spPr>
        <p:txBody>
          <a:bodyPr>
            <a:normAutofit fontScale="92500" lnSpcReduction="10000"/>
          </a:bodyPr>
          <a:lstStyle/>
          <a:p>
            <a:pPr algn="l"/>
            <a:r>
              <a:rPr lang="en-US" dirty="0">
                <a:solidFill>
                  <a:schemeClr val="tx1"/>
                </a:solidFill>
              </a:rPr>
              <a:t>Each LEA is responsible for the substitutes working with its students</a:t>
            </a:r>
          </a:p>
          <a:p>
            <a:pPr marL="457200" indent="-457200" algn="l">
              <a:buFont typeface="Arial" panose="020B0604020202020204" pitchFamily="34" charset="0"/>
              <a:buChar char="•"/>
            </a:pPr>
            <a:r>
              <a:rPr lang="en-US" sz="2600" dirty="0">
                <a:solidFill>
                  <a:schemeClr val="tx1"/>
                </a:solidFill>
              </a:rPr>
              <a:t>Only LEAs may request emergency permits.</a:t>
            </a:r>
          </a:p>
          <a:p>
            <a:pPr marL="457200" indent="-457200" algn="l">
              <a:buFont typeface="Arial" panose="020B0604020202020204" pitchFamily="34" charset="0"/>
              <a:buChar char="•"/>
            </a:pPr>
            <a:r>
              <a:rPr lang="en-US" sz="2600" dirty="0">
                <a:solidFill>
                  <a:schemeClr val="tx1"/>
                </a:solidFill>
              </a:rPr>
              <a:t>Please check to make sure your private provider substitutes:</a:t>
            </a:r>
          </a:p>
          <a:p>
            <a:pPr marL="800100" lvl="1" indent="-342900" algn="l">
              <a:buFontTx/>
              <a:buChar char="-"/>
            </a:pPr>
            <a:r>
              <a:rPr lang="en-US" sz="1800" dirty="0">
                <a:solidFill>
                  <a:schemeClr val="tx1"/>
                </a:solidFill>
                <a:latin typeface="Arial" panose="020B0604020202020204" pitchFamily="34" charset="0"/>
                <a:cs typeface="Arial" panose="020B0604020202020204" pitchFamily="34" charset="0"/>
              </a:rPr>
              <a:t>Have active and valid certificates or you have requested an emergency permit; and</a:t>
            </a:r>
          </a:p>
          <a:p>
            <a:pPr marL="800100" lvl="1" indent="-342900" algn="l">
              <a:buFontTx/>
              <a:buChar char="-"/>
            </a:pPr>
            <a:r>
              <a:rPr lang="en-US" sz="1800" dirty="0">
                <a:solidFill>
                  <a:schemeClr val="tx1"/>
                </a:solidFill>
                <a:latin typeface="Arial" panose="020B0604020202020204" pitchFamily="34" charset="0"/>
                <a:cs typeface="Arial" panose="020B0604020202020204" pitchFamily="34" charset="0"/>
              </a:rPr>
              <a:t>Provide original transcripts for your personnel folders.</a:t>
            </a:r>
          </a:p>
          <a:p>
            <a:pPr algn="l"/>
            <a:endParaRPr lang="en-US" dirty="0">
              <a:solidFill>
                <a:schemeClr val="tx1"/>
              </a:solidFill>
            </a:endParaRPr>
          </a:p>
        </p:txBody>
      </p:sp>
    </p:spTree>
    <p:extLst>
      <p:ext uri="{BB962C8B-B14F-4D97-AF65-F5344CB8AC3E}">
        <p14:creationId xmlns:p14="http://schemas.microsoft.com/office/powerpoint/2010/main" val="1308785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1371600"/>
          </a:xfrm>
        </p:spPr>
        <p:txBody>
          <a:bodyPr>
            <a:normAutofit fontScale="90000"/>
          </a:bodyPr>
          <a:lstStyle/>
          <a:p>
            <a:r>
              <a:rPr lang="en-US" b="1" dirty="0"/>
              <a:t>Locally Issued Day-to-Day Substitute</a:t>
            </a:r>
          </a:p>
        </p:txBody>
      </p:sp>
      <p:sp>
        <p:nvSpPr>
          <p:cNvPr id="3" name="Content Placeholder 2"/>
          <p:cNvSpPr>
            <a:spLocks noGrp="1"/>
          </p:cNvSpPr>
          <p:nvPr>
            <p:ph idx="1"/>
          </p:nvPr>
        </p:nvSpPr>
        <p:spPr>
          <a:xfrm>
            <a:off x="457200" y="3048000"/>
            <a:ext cx="8229600" cy="2971800"/>
          </a:xfrm>
        </p:spPr>
        <p:txBody>
          <a:bodyPr>
            <a:normAutofit fontScale="92500" lnSpcReduction="10000"/>
          </a:bodyPr>
          <a:lstStyle/>
          <a:p>
            <a:pPr marL="0" indent="0" algn="ctr">
              <a:buNone/>
            </a:pPr>
            <a:r>
              <a:rPr lang="en-US" dirty="0"/>
              <a:t>Issued by Chief School Administrator</a:t>
            </a:r>
          </a:p>
          <a:p>
            <a:endParaRPr lang="en-US" dirty="0"/>
          </a:p>
          <a:p>
            <a:r>
              <a:rPr lang="en-US" dirty="0"/>
              <a:t>Active PA Certificate or comparable out of state certificate</a:t>
            </a:r>
          </a:p>
          <a:p>
            <a:r>
              <a:rPr lang="en-US" dirty="0"/>
              <a:t>Teacher Preparation Program Completers</a:t>
            </a:r>
          </a:p>
          <a:p>
            <a:r>
              <a:rPr lang="en-US" dirty="0"/>
              <a:t>Prospective Teacher Substitutes</a:t>
            </a:r>
          </a:p>
        </p:txBody>
      </p:sp>
    </p:spTree>
    <p:extLst>
      <p:ext uri="{BB962C8B-B14F-4D97-AF65-F5344CB8AC3E}">
        <p14:creationId xmlns:p14="http://schemas.microsoft.com/office/powerpoint/2010/main" val="88503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t>PDE asks that the schools do not exercise their privilege to expedite for emergency permit applications.  Emergency permit applications are already given priority over every other application type.  All schools’ permit requests are based on an emergency situation and should be taken by date received in order to be fair to all. </a:t>
            </a:r>
          </a:p>
        </p:txBody>
      </p:sp>
      <p:sp>
        <p:nvSpPr>
          <p:cNvPr id="2" name="Title 1"/>
          <p:cNvSpPr>
            <a:spLocks noGrp="1"/>
          </p:cNvSpPr>
          <p:nvPr>
            <p:ph type="title"/>
          </p:nvPr>
        </p:nvSpPr>
        <p:spPr/>
        <p:txBody>
          <a:bodyPr>
            <a:normAutofit/>
          </a:bodyPr>
          <a:lstStyle/>
          <a:p>
            <a:r>
              <a:rPr lang="en-US" b="1" dirty="0"/>
              <a:t>EXPEDITES</a:t>
            </a:r>
          </a:p>
        </p:txBody>
      </p:sp>
    </p:spTree>
    <p:extLst>
      <p:ext uri="{BB962C8B-B14F-4D97-AF65-F5344CB8AC3E}">
        <p14:creationId xmlns:p14="http://schemas.microsoft.com/office/powerpoint/2010/main" val="31385073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Correcting Educator Mistakes</a:t>
            </a:r>
          </a:p>
        </p:txBody>
      </p:sp>
      <p:sp>
        <p:nvSpPr>
          <p:cNvPr id="3" name="Content Placeholder 2"/>
          <p:cNvSpPr>
            <a:spLocks noGrp="1"/>
          </p:cNvSpPr>
          <p:nvPr>
            <p:ph idx="1"/>
          </p:nvPr>
        </p:nvSpPr>
        <p:spPr/>
        <p:txBody>
          <a:bodyPr/>
          <a:lstStyle/>
          <a:p>
            <a:pPr marL="0" indent="0">
              <a:buNone/>
            </a:pPr>
            <a:r>
              <a:rPr lang="en-US" dirty="0"/>
              <a:t>DENY applications when the:</a:t>
            </a:r>
          </a:p>
          <a:p>
            <a:r>
              <a:rPr lang="en-US" dirty="0"/>
              <a:t>Educator applies multiple times </a:t>
            </a:r>
          </a:p>
          <a:p>
            <a:r>
              <a:rPr lang="en-US" dirty="0"/>
              <a:t>Educator is not needed</a:t>
            </a:r>
          </a:p>
          <a:p>
            <a:pPr marL="0" indent="0">
              <a:buNone/>
            </a:pPr>
            <a:r>
              <a:rPr lang="en-US" dirty="0"/>
              <a:t>There is no penalty for the educator when you deny an application. Your denial is a deletion that PDE never sees.</a:t>
            </a:r>
          </a:p>
        </p:txBody>
      </p:sp>
    </p:spTree>
    <p:extLst>
      <p:ext uri="{BB962C8B-B14F-4D97-AF65-F5344CB8AC3E}">
        <p14:creationId xmlns:p14="http://schemas.microsoft.com/office/powerpoint/2010/main" val="5596234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Emergency Permit Tips</a:t>
            </a:r>
          </a:p>
        </p:txBody>
      </p:sp>
      <p:sp>
        <p:nvSpPr>
          <p:cNvPr id="3" name="Content Placeholder 2"/>
          <p:cNvSpPr>
            <a:spLocks noGrp="1"/>
          </p:cNvSpPr>
          <p:nvPr>
            <p:ph idx="1"/>
          </p:nvPr>
        </p:nvSpPr>
        <p:spPr/>
        <p:txBody>
          <a:bodyPr>
            <a:normAutofit fontScale="70000" lnSpcReduction="20000"/>
          </a:bodyPr>
          <a:lstStyle/>
          <a:p>
            <a:pPr lvl="0"/>
            <a:r>
              <a:rPr lang="en-US" dirty="0"/>
              <a:t>You may request emergency permits for the current school year at any time.  </a:t>
            </a:r>
          </a:p>
          <a:p>
            <a:r>
              <a:rPr lang="en-US" dirty="0"/>
              <a:t>You must carefully check each application and select the desired school year on the Permit Request Details screen when the displayed year is incorrect. </a:t>
            </a:r>
          </a:p>
          <a:p>
            <a:pPr lvl="1"/>
            <a:r>
              <a:rPr lang="en-US" dirty="0"/>
              <a:t>Permit applications for the next school year can be submitted beginning July 1.</a:t>
            </a:r>
          </a:p>
          <a:p>
            <a:pPr lvl="1"/>
            <a:r>
              <a:rPr lang="en-US" dirty="0"/>
              <a:t>After the year is advanced you may select the previous school year on the Search Permit Request screen if you need to request permits for summer school. </a:t>
            </a:r>
          </a:p>
          <a:p>
            <a:r>
              <a:rPr lang="en-US" dirty="0"/>
              <a:t>You may enter multiple subjects* on a long-term permit</a:t>
            </a:r>
          </a:p>
          <a:p>
            <a:pPr marL="400050" lvl="1" indent="0">
              <a:buNone/>
            </a:pPr>
            <a:r>
              <a:rPr lang="en-US" dirty="0"/>
              <a:t>*The content subject must be included on special education type 01 permits if the educator does not hold the pre-requisite certificate.</a:t>
            </a:r>
          </a:p>
          <a:p>
            <a:endParaRPr lang="en-US" dirty="0"/>
          </a:p>
        </p:txBody>
      </p:sp>
    </p:spTree>
    <p:extLst>
      <p:ext uri="{BB962C8B-B14F-4D97-AF65-F5344CB8AC3E}">
        <p14:creationId xmlns:p14="http://schemas.microsoft.com/office/powerpoint/2010/main" val="30568583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6889" y="1361940"/>
            <a:ext cx="7772400" cy="1470025"/>
          </a:xfrm>
        </p:spPr>
        <p:txBody>
          <a:bodyPr>
            <a:normAutofit/>
          </a:bodyPr>
          <a:lstStyle/>
          <a:p>
            <a:r>
              <a:rPr lang="en-US" sz="4000" b="1" dirty="0">
                <a:latin typeface="Arial" panose="020B0604020202020204" pitchFamily="34" charset="0"/>
                <a:ea typeface="Verdana" pitchFamily="34" charset="0"/>
                <a:cs typeface="Arial" panose="020B0604020202020204" pitchFamily="34" charset="0"/>
              </a:rPr>
              <a:t>Questions?</a:t>
            </a:r>
            <a:endParaRPr lang="en-US" sz="4000" b="1" dirty="0">
              <a:latin typeface="Verdana" pitchFamily="34" charset="0"/>
              <a:ea typeface="Verdana" pitchFamily="34" charset="0"/>
              <a:cs typeface="Verdana" pitchFamily="34" charset="0"/>
            </a:endParaRPr>
          </a:p>
        </p:txBody>
      </p:sp>
      <p:sp>
        <p:nvSpPr>
          <p:cNvPr id="3" name="Subtitle 2"/>
          <p:cNvSpPr>
            <a:spLocks noGrp="1"/>
          </p:cNvSpPr>
          <p:nvPr>
            <p:ph type="subTitle" idx="1"/>
          </p:nvPr>
        </p:nvSpPr>
        <p:spPr>
          <a:xfrm>
            <a:off x="1136343" y="2801566"/>
            <a:ext cx="6791416" cy="2837234"/>
          </a:xfrm>
        </p:spPr>
        <p:txBody>
          <a:bodyPr>
            <a:normAutofit/>
          </a:bodyPr>
          <a:lstStyle/>
          <a:p>
            <a:pPr lvl="0" algn="l" fontAlgn="base">
              <a:spcBef>
                <a:spcPct val="0"/>
              </a:spcBef>
              <a:spcAft>
                <a:spcPct val="0"/>
              </a:spcAft>
            </a:pPr>
            <a:r>
              <a:rPr lang="en-US" sz="2400" dirty="0">
                <a:solidFill>
                  <a:srgbClr val="000000"/>
                </a:solidFill>
                <a:latin typeface="Arial" panose="020B0604020202020204" pitchFamily="34" charset="0"/>
                <a:ea typeface="Verdana" pitchFamily="34" charset="0"/>
                <a:cs typeface="Arial" panose="020B0604020202020204" pitchFamily="34" charset="0"/>
              </a:rPr>
              <a:t>For more information on Certification please visit PDE’s website at </a:t>
            </a:r>
            <a:r>
              <a:rPr lang="en-US" sz="2400" u="sng" dirty="0">
                <a:solidFill>
                  <a:srgbClr val="0000FF"/>
                </a:solidFill>
                <a:latin typeface="Arial" panose="020B0604020202020204" pitchFamily="34" charset="0"/>
                <a:ea typeface="Verdana" pitchFamily="34" charset="0"/>
                <a:cs typeface="Arial" panose="020B0604020202020204" pitchFamily="34" charset="0"/>
                <a:hlinkClick r:id="rId2"/>
              </a:rPr>
              <a:t>www.education.pa.gov</a:t>
            </a:r>
            <a:r>
              <a:rPr lang="en-US" sz="2400" dirty="0">
                <a:solidFill>
                  <a:srgbClr val="000000"/>
                </a:solidFill>
                <a:latin typeface="Arial" panose="020B0604020202020204" pitchFamily="34" charset="0"/>
                <a:ea typeface="Verdana" pitchFamily="34" charset="0"/>
                <a:cs typeface="Arial" panose="020B0604020202020204" pitchFamily="34" charset="0"/>
              </a:rPr>
              <a:t> </a:t>
            </a:r>
            <a:endParaRPr lang="en-US" sz="2400" dirty="0">
              <a:solidFill>
                <a:srgbClr val="000000"/>
              </a:solidFill>
              <a:latin typeface="Verdana" pitchFamily="34" charset="0"/>
              <a:ea typeface="Verdana" pitchFamily="34" charset="0"/>
              <a:cs typeface="Verdana" pitchFamily="34" charset="0"/>
            </a:endParaRPr>
          </a:p>
          <a:p>
            <a:pPr lvl="0" fontAlgn="base">
              <a:spcBef>
                <a:spcPct val="0"/>
              </a:spcBef>
              <a:spcAft>
                <a:spcPct val="0"/>
              </a:spcAft>
            </a:pPr>
            <a:endParaRPr lang="en-US" sz="2000" dirty="0">
              <a:solidFill>
                <a:srgbClr val="000000"/>
              </a:solidFill>
              <a:latin typeface="Verdana" pitchFamily="34" charset="0"/>
              <a:ea typeface="Verdana" pitchFamily="34" charset="0"/>
              <a:cs typeface="Verdana" pitchFamily="34" charset="0"/>
            </a:endParaRPr>
          </a:p>
          <a:p>
            <a:pPr lvl="0" fontAlgn="base">
              <a:spcBef>
                <a:spcPct val="0"/>
              </a:spcBef>
              <a:spcAft>
                <a:spcPct val="0"/>
              </a:spcAft>
            </a:pPr>
            <a:endParaRPr lang="en-US" sz="1800" dirty="0">
              <a:solidFill>
                <a:srgbClr val="000000"/>
              </a:solidFill>
              <a:latin typeface="Verdana" pitchFamily="34" charset="0"/>
              <a:ea typeface="Verdana" pitchFamily="34" charset="0"/>
              <a:cs typeface="Verdana" pitchFamily="34" charset="0"/>
            </a:endParaRPr>
          </a:p>
          <a:p>
            <a:pPr algn="l" fontAlgn="base">
              <a:spcBef>
                <a:spcPct val="0"/>
              </a:spcBef>
              <a:spcAft>
                <a:spcPct val="0"/>
              </a:spcAft>
            </a:pPr>
            <a:r>
              <a:rPr lang="en-US" sz="1800" i="1" dirty="0">
                <a:solidFill>
                  <a:srgbClr val="000000"/>
                </a:solidFill>
                <a:latin typeface="Arial" panose="020B0604020202020204" pitchFamily="34" charset="0"/>
                <a:ea typeface="Verdana" pitchFamily="34" charset="0"/>
                <a:cs typeface="Arial" panose="020B0604020202020204" pitchFamily="34" charset="0"/>
              </a:rPr>
              <a:t>The mission of the department is to academically prepare children and adults to succeed as productive citizens. The department seeks to ensure that the technical support, resources and opportunities are in place for all students, whether children or adults, to receive a high quality education.</a:t>
            </a:r>
          </a:p>
          <a:p>
            <a:endParaRPr lang="en-US" dirty="0"/>
          </a:p>
        </p:txBody>
      </p:sp>
    </p:spTree>
    <p:extLst>
      <p:ext uri="{BB962C8B-B14F-4D97-AF65-F5344CB8AC3E}">
        <p14:creationId xmlns:p14="http://schemas.microsoft.com/office/powerpoint/2010/main" val="1372940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EMERGENCY PERMITS</a:t>
            </a:r>
          </a:p>
        </p:txBody>
      </p:sp>
      <p:sp>
        <p:nvSpPr>
          <p:cNvPr id="3" name="Content Placeholder 2"/>
          <p:cNvSpPr>
            <a:spLocks noGrp="1"/>
          </p:cNvSpPr>
          <p:nvPr>
            <p:ph type="body" idx="1"/>
          </p:nvPr>
        </p:nvSpPr>
        <p:spPr>
          <a:xfrm>
            <a:off x="533400" y="3429000"/>
            <a:ext cx="7772400" cy="2362200"/>
          </a:xfrm>
        </p:spPr>
        <p:txBody>
          <a:bodyPr>
            <a:normAutofit/>
          </a:bodyPr>
          <a:lstStyle/>
          <a:p>
            <a:pPr marL="0" indent="0" algn="ctr">
              <a:buNone/>
            </a:pPr>
            <a:r>
              <a:rPr lang="en-US" dirty="0">
                <a:hlinkClick r:id="rId2" tooltip="Link to CSPG 13: Emergency Permits"/>
              </a:rPr>
              <a:t>CSPG 13: Emergency Permits</a:t>
            </a:r>
            <a:r>
              <a:rPr lang="en-US" dirty="0"/>
              <a:t> </a:t>
            </a:r>
            <a:r>
              <a:rPr lang="en-US" dirty="0">
                <a:solidFill>
                  <a:srgbClr val="00B050"/>
                </a:solidFill>
              </a:rPr>
              <a:t>NEW! 2/18</a:t>
            </a:r>
          </a:p>
          <a:p>
            <a:pPr marL="0" indent="0" algn="ctr">
              <a:buNone/>
            </a:pPr>
            <a:endParaRPr lang="en-US" dirty="0"/>
          </a:p>
          <a:p>
            <a:pPr marL="0" indent="0" algn="ctr">
              <a:buNone/>
            </a:pPr>
            <a:r>
              <a:rPr lang="en-US" dirty="0">
                <a:hlinkClick r:id="rId3" tooltip="Link to CSPG 14: Act 97 Waiver of Certification"/>
              </a:rPr>
              <a:t>CSPG 14: Act 97 Waiver of Certification</a:t>
            </a:r>
            <a:endParaRPr lang="en-US" dirty="0"/>
          </a:p>
          <a:p>
            <a:endParaRPr lang="en-US" dirty="0"/>
          </a:p>
          <a:p>
            <a:pPr algn="ctr"/>
            <a:r>
              <a:rPr lang="en-US" u="sng" dirty="0">
                <a:solidFill>
                  <a:schemeClr val="accent1">
                    <a:lumMod val="75000"/>
                  </a:schemeClr>
                </a:solidFill>
              </a:rPr>
              <a:t>CSPG 25: Vocational Emergency Permit </a:t>
            </a:r>
            <a:r>
              <a:rPr lang="en-US" u="sng" dirty="0">
                <a:solidFill>
                  <a:srgbClr val="00B050"/>
                </a:solidFill>
              </a:rPr>
              <a:t>NEW! 4/18</a:t>
            </a:r>
          </a:p>
        </p:txBody>
      </p:sp>
    </p:spTree>
    <p:extLst>
      <p:ext uri="{BB962C8B-B14F-4D97-AF65-F5344CB8AC3E}">
        <p14:creationId xmlns:p14="http://schemas.microsoft.com/office/powerpoint/2010/main" val="2052277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97628-0CF1-4019-B755-513A24A3BC96}"/>
              </a:ext>
            </a:extLst>
          </p:cNvPr>
          <p:cNvSpPr>
            <a:spLocks noGrp="1"/>
          </p:cNvSpPr>
          <p:nvPr>
            <p:ph type="title"/>
          </p:nvPr>
        </p:nvSpPr>
        <p:spPr>
          <a:xfrm>
            <a:off x="479502" y="2133600"/>
            <a:ext cx="8229600" cy="4038600"/>
          </a:xfrm>
        </p:spPr>
        <p:txBody>
          <a:bodyPr>
            <a:normAutofit fontScale="90000"/>
          </a:bodyPr>
          <a:lstStyle/>
          <a:p>
            <a:pPr algn="l"/>
            <a:r>
              <a:rPr lang="en-US" dirty="0"/>
              <a:t>Emergency Permits are issued to the requesting school entity – not the candidate.</a:t>
            </a:r>
            <a:br>
              <a:rPr lang="en-US" dirty="0"/>
            </a:br>
            <a:br>
              <a:rPr lang="en-US" dirty="0"/>
            </a:br>
            <a:r>
              <a:rPr lang="en-US" dirty="0"/>
              <a:t>Permits are not transferrable between school entities.</a:t>
            </a:r>
            <a:br>
              <a:rPr lang="en-US" dirty="0"/>
            </a:br>
            <a:br>
              <a:rPr lang="en-US" dirty="0"/>
            </a:br>
            <a:endParaRPr lang="en-US" dirty="0"/>
          </a:p>
        </p:txBody>
      </p:sp>
    </p:spTree>
    <p:extLst>
      <p:ext uri="{BB962C8B-B14F-4D97-AF65-F5344CB8AC3E}">
        <p14:creationId xmlns:p14="http://schemas.microsoft.com/office/powerpoint/2010/main" val="4212894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Three-Step Application</a:t>
            </a:r>
          </a:p>
        </p:txBody>
      </p:sp>
      <p:sp>
        <p:nvSpPr>
          <p:cNvPr id="3" name="Content Placeholder 2"/>
          <p:cNvSpPr>
            <a:spLocks noGrp="1"/>
          </p:cNvSpPr>
          <p:nvPr>
            <p:ph idx="1"/>
          </p:nvPr>
        </p:nvSpPr>
        <p:spPr/>
        <p:txBody>
          <a:bodyPr>
            <a:normAutofit/>
          </a:bodyPr>
          <a:lstStyle/>
          <a:p>
            <a:pPr marL="0" indent="0">
              <a:spcAft>
                <a:spcPts val="1200"/>
              </a:spcAft>
              <a:buNone/>
            </a:pPr>
            <a:r>
              <a:rPr lang="en-US" sz="2400" dirty="0"/>
              <a:t>1. The applicant submits a permit request via the Teacher Information Management System (TIMS) at the request of an employing school entity.</a:t>
            </a:r>
          </a:p>
          <a:p>
            <a:pPr marL="0" indent="0">
              <a:spcAft>
                <a:spcPts val="1200"/>
              </a:spcAft>
              <a:buNone/>
            </a:pPr>
            <a:r>
              <a:rPr lang="en-US" sz="2400" dirty="0"/>
              <a:t>2. The school entity selects the type of permit and subject area(s).  The entity selects the date, method of payment, and submits the application. </a:t>
            </a:r>
          </a:p>
          <a:p>
            <a:pPr marL="0" indent="0">
              <a:spcAft>
                <a:spcPts val="1200"/>
              </a:spcAft>
              <a:buNone/>
            </a:pPr>
            <a:r>
              <a:rPr lang="en-US" sz="2400" dirty="0"/>
              <a:t>3. The applicant or the school submits the required documents along with the TIMS cover sheet. </a:t>
            </a:r>
          </a:p>
        </p:txBody>
      </p:sp>
    </p:spTree>
    <p:extLst>
      <p:ext uri="{BB962C8B-B14F-4D97-AF65-F5344CB8AC3E}">
        <p14:creationId xmlns:p14="http://schemas.microsoft.com/office/powerpoint/2010/main" val="2600047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Documentation Submitted to PDE</a:t>
            </a:r>
          </a:p>
        </p:txBody>
      </p:sp>
      <p:sp>
        <p:nvSpPr>
          <p:cNvPr id="3" name="Content Placeholder 2"/>
          <p:cNvSpPr>
            <a:spLocks noGrp="1"/>
          </p:cNvSpPr>
          <p:nvPr>
            <p:ph idx="1"/>
          </p:nvPr>
        </p:nvSpPr>
        <p:spPr/>
        <p:txBody>
          <a:bodyPr>
            <a:normAutofit fontScale="92500" lnSpcReduction="20000"/>
          </a:bodyPr>
          <a:lstStyle/>
          <a:p>
            <a:r>
              <a:rPr lang="en-US" dirty="0"/>
              <a:t>Professional license copy: </a:t>
            </a:r>
          </a:p>
          <a:p>
            <a:pPr lvl="1"/>
            <a:r>
              <a:rPr lang="en-US" dirty="0"/>
              <a:t>School nurse</a:t>
            </a:r>
          </a:p>
          <a:p>
            <a:pPr lvl="1"/>
            <a:r>
              <a:rPr lang="en-US" dirty="0"/>
              <a:t>Dental hygienist</a:t>
            </a:r>
          </a:p>
          <a:p>
            <a:pPr lvl="1"/>
            <a:r>
              <a:rPr lang="en-US" dirty="0"/>
              <a:t>Vocational subject areas designated in CSPG 25</a:t>
            </a:r>
          </a:p>
          <a:p>
            <a:r>
              <a:rPr lang="en-US" dirty="0"/>
              <a:t>Official Transcripts to </a:t>
            </a:r>
            <a:r>
              <a:rPr lang="en-US" sz="2400" dirty="0">
                <a:hlinkClick r:id="rId3"/>
              </a:rPr>
              <a:t>ra-TeacherCert@pa.gov</a:t>
            </a:r>
            <a:endParaRPr lang="en-US" sz="2400" dirty="0"/>
          </a:p>
          <a:p>
            <a:pPr lvl="1"/>
            <a:r>
              <a:rPr lang="en-US" dirty="0"/>
              <a:t>All initial permits except school nurse, dental hygienist, and PA certified educators</a:t>
            </a:r>
          </a:p>
          <a:p>
            <a:pPr lvl="1"/>
            <a:r>
              <a:rPr lang="en-US" dirty="0"/>
              <a:t>Certain Vocational subject areas per CSPG 25</a:t>
            </a:r>
          </a:p>
          <a:p>
            <a:pPr lvl="1"/>
            <a:r>
              <a:rPr lang="en-US" dirty="0"/>
              <a:t>Every long-term substitute with educational obligation (type 01) reissuances</a:t>
            </a:r>
          </a:p>
        </p:txBody>
      </p:sp>
    </p:spTree>
    <p:extLst>
      <p:ext uri="{BB962C8B-B14F-4D97-AF65-F5344CB8AC3E}">
        <p14:creationId xmlns:p14="http://schemas.microsoft.com/office/powerpoint/2010/main" val="35068155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Non-US Citizen/Foreign Educated</a:t>
            </a:r>
          </a:p>
        </p:txBody>
      </p:sp>
      <p:sp>
        <p:nvSpPr>
          <p:cNvPr id="3" name="Content Placeholder 2"/>
          <p:cNvSpPr>
            <a:spLocks noGrp="1"/>
          </p:cNvSpPr>
          <p:nvPr>
            <p:ph idx="1"/>
          </p:nvPr>
        </p:nvSpPr>
        <p:spPr>
          <a:xfrm>
            <a:off x="838200" y="2286000"/>
            <a:ext cx="7543800" cy="3276601"/>
          </a:xfrm>
        </p:spPr>
        <p:txBody>
          <a:bodyPr>
            <a:normAutofit fontScale="85000" lnSpcReduction="20000"/>
          </a:bodyPr>
          <a:lstStyle/>
          <a:p>
            <a:r>
              <a:rPr lang="en-US" dirty="0"/>
              <a:t>Permanent Resident Visa – green card (photocopy of front and back)</a:t>
            </a:r>
          </a:p>
          <a:p>
            <a:r>
              <a:rPr lang="en-US" dirty="0"/>
              <a:t>Signed Declaration of Intent</a:t>
            </a:r>
          </a:p>
          <a:p>
            <a:r>
              <a:rPr lang="en-US" dirty="0"/>
              <a:t>Foreign bachelor’s equivalency submitted on foreign evaluation report (original or notarized photocopy)</a:t>
            </a:r>
          </a:p>
          <a:p>
            <a:pPr marL="0" indent="0">
              <a:buNone/>
            </a:pPr>
            <a:endParaRPr lang="en-US" dirty="0"/>
          </a:p>
          <a:p>
            <a:pPr marL="0" indent="0">
              <a:buNone/>
            </a:pPr>
            <a:r>
              <a:rPr lang="en-US" dirty="0"/>
              <a:t>* See CSPG 5 for details</a:t>
            </a:r>
          </a:p>
        </p:txBody>
      </p:sp>
    </p:spTree>
    <p:extLst>
      <p:ext uri="{BB962C8B-B14F-4D97-AF65-F5344CB8AC3E}">
        <p14:creationId xmlns:p14="http://schemas.microsoft.com/office/powerpoint/2010/main" val="1539482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cap="none" dirty="0"/>
              <a:t>Emergency Permits in TIMS</a:t>
            </a:r>
          </a:p>
        </p:txBody>
      </p:sp>
      <p:sp>
        <p:nvSpPr>
          <p:cNvPr id="5" name="Text Placeholder 4"/>
          <p:cNvSpPr>
            <a:spLocks noGrp="1"/>
          </p:cNvSpPr>
          <p:nvPr>
            <p:ph type="body" idx="1"/>
          </p:nvPr>
        </p:nvSpPr>
        <p:spPr>
          <a:xfrm>
            <a:off x="685800" y="3048000"/>
            <a:ext cx="7772400" cy="457200"/>
          </a:xfrm>
        </p:spPr>
        <p:txBody>
          <a:bodyPr/>
          <a:lstStyle/>
          <a:p>
            <a:pPr algn="ctr"/>
            <a:r>
              <a:rPr lang="en-US" dirty="0"/>
              <a:t>Teacher Information Management System</a:t>
            </a:r>
          </a:p>
        </p:txBody>
      </p:sp>
    </p:spTree>
    <p:extLst>
      <p:ext uri="{BB962C8B-B14F-4D97-AF65-F5344CB8AC3E}">
        <p14:creationId xmlns:p14="http://schemas.microsoft.com/office/powerpoint/2010/main" val="1743287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137424"/>
            <a:ext cx="7258050" cy="915834"/>
          </a:xfrm>
        </p:spPr>
        <p:txBody>
          <a:bodyPr/>
          <a:lstStyle/>
          <a:p>
            <a:r>
              <a:rPr lang="en-US" b="1" dirty="0"/>
              <a:t>Educator’s View in TIMS</a:t>
            </a:r>
          </a:p>
        </p:txBody>
      </p:sp>
      <p:pic>
        <p:nvPicPr>
          <p:cNvPr id="1030" name="Picture 6" descr="Screenshot of TIMS applic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905000"/>
            <a:ext cx="7029450" cy="36997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8" name="Group 7" descr="Emergency Permit Application with arrow pointing left"/>
          <p:cNvGrpSpPr/>
          <p:nvPr/>
        </p:nvGrpSpPr>
        <p:grpSpPr>
          <a:xfrm>
            <a:off x="5591355" y="4227392"/>
            <a:ext cx="3360558" cy="387470"/>
            <a:chOff x="5591355" y="4227392"/>
            <a:chExt cx="3360558" cy="387470"/>
          </a:xfrm>
        </p:grpSpPr>
        <p:sp>
          <p:nvSpPr>
            <p:cNvPr id="5" name="Text Box 5"/>
            <p:cNvSpPr txBox="1">
              <a:spLocks noChangeArrowheads="1"/>
            </p:cNvSpPr>
            <p:nvPr/>
          </p:nvSpPr>
          <p:spPr bwMode="auto">
            <a:xfrm>
              <a:off x="5943600" y="4267200"/>
              <a:ext cx="3008313" cy="347662"/>
            </a:xfrm>
            <a:prstGeom prst="rect">
              <a:avLst/>
            </a:prstGeom>
            <a:solidFill>
              <a:srgbClr val="FFFFFF"/>
            </a:solidFill>
            <a:ln w="381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en-US" sz="1200" b="1" i="0" u="none" strike="noStrike" cap="none" normalizeH="0" baseline="0" dirty="0">
                  <a:ln>
                    <a:noFill/>
                  </a:ln>
                  <a:solidFill>
                    <a:srgbClr val="C00000"/>
                  </a:solidFill>
                  <a:effectLst/>
                  <a:latin typeface="Tahoma" pitchFamily="34" charset="0"/>
                  <a:cs typeface="Arial" pitchFamily="34" charset="0"/>
                </a:rPr>
                <a:t>“Emergency Permit Application”</a:t>
              </a:r>
            </a:p>
          </p:txBody>
        </p:sp>
        <p:sp>
          <p:nvSpPr>
            <p:cNvPr id="7" name="Right Arrow 6"/>
            <p:cNvSpPr/>
            <p:nvPr/>
          </p:nvSpPr>
          <p:spPr>
            <a:xfrm flipH="1">
              <a:off x="5591355" y="4227392"/>
              <a:ext cx="381000" cy="3810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961903"/>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3A4E9D8B9AE294BB8664582FC3229C4" ma:contentTypeVersion="3" ma:contentTypeDescription="Create a new document." ma:contentTypeScope="" ma:versionID="cf1e4c4ca9d7da6aad23c111eea9510d">
  <xsd:schema xmlns:xsd="http://www.w3.org/2001/XMLSchema" xmlns:xs="http://www.w3.org/2001/XMLSchema" xmlns:p="http://schemas.microsoft.com/office/2006/metadata/properties" xmlns:ns1="http://schemas.microsoft.com/sharepoint/v3" xmlns:ns2="a7af8e22-4aad-4637-bdfe-8881feb25ebc" targetNamespace="http://schemas.microsoft.com/office/2006/metadata/properties" ma:root="true" ma:fieldsID="333eeef662f33d827901a6908d0661d8" ns1:_="" ns2:_="">
    <xsd:import namespace="http://schemas.microsoft.com/sharepoint/v3"/>
    <xsd:import namespace="a7af8e22-4aad-4637-bdfe-8881feb25ebc"/>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7af8e22-4aad-4637-bdfe-8881feb25eb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5CD1F82F-B0E0-4D35-B111-8F5DD872D200}">
  <ds:schemaRefs>
    <ds:schemaRef ds:uri="http://schemas.microsoft.com/sharepoint/v3/contenttype/forms"/>
  </ds:schemaRefs>
</ds:datastoreItem>
</file>

<file path=customXml/itemProps2.xml><?xml version="1.0" encoding="utf-8"?>
<ds:datastoreItem xmlns:ds="http://schemas.openxmlformats.org/officeDocument/2006/customXml" ds:itemID="{21CF0A3C-DD54-45F0-903B-D77A403E48D8}"/>
</file>

<file path=customXml/itemProps3.xml><?xml version="1.0" encoding="utf-8"?>
<ds:datastoreItem xmlns:ds="http://schemas.openxmlformats.org/officeDocument/2006/customXml" ds:itemID="{630D03E0-05FF-49C0-8D92-683C29A5185E}">
  <ds:schemaRef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2006/metadata/properties"/>
    <ds:schemaRef ds:uri="http://purl.org/dc/terms/"/>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517</TotalTime>
  <Words>1011</Words>
  <Application>Microsoft Office PowerPoint</Application>
  <PresentationFormat>On-screen Show (4:3)</PresentationFormat>
  <Paragraphs>137</Paragraphs>
  <Slides>29</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Arial</vt:lpstr>
      <vt:lpstr>Calibri</vt:lpstr>
      <vt:lpstr>Tahoma</vt:lpstr>
      <vt:lpstr>Times New Roman</vt:lpstr>
      <vt:lpstr>Verdana</vt:lpstr>
      <vt:lpstr>Wingdings</vt:lpstr>
      <vt:lpstr>1_Office Theme</vt:lpstr>
      <vt:lpstr>EMERGENCY PERMITS</vt:lpstr>
      <vt:lpstr>UPDATED RESOURCES</vt:lpstr>
      <vt:lpstr>EMERGENCY PERMITS</vt:lpstr>
      <vt:lpstr>Emergency Permits are issued to the requesting school entity – not the candidate.  Permits are not transferrable between school entities.  </vt:lpstr>
      <vt:lpstr>Three-Step Application</vt:lpstr>
      <vt:lpstr>Documentation Submitted to PDE</vt:lpstr>
      <vt:lpstr>Non-US Citizen/Foreign Educated</vt:lpstr>
      <vt:lpstr>Emergency Permits in TIMS</vt:lpstr>
      <vt:lpstr>Educator’s View in TIMS</vt:lpstr>
      <vt:lpstr>Educator’s Application Steps</vt:lpstr>
      <vt:lpstr>Background Questions</vt:lpstr>
      <vt:lpstr>Affidavit</vt:lpstr>
      <vt:lpstr>LEA Permits Options</vt:lpstr>
      <vt:lpstr>LEA View in TIMS</vt:lpstr>
      <vt:lpstr>Search Permit Request in TIMS</vt:lpstr>
      <vt:lpstr>Permit Request Details</vt:lpstr>
      <vt:lpstr>Type 04 Requests</vt:lpstr>
      <vt:lpstr>Type 01 Requests</vt:lpstr>
      <vt:lpstr>First Type 01 Re-issuance</vt:lpstr>
      <vt:lpstr>Second Type 01 Re-issuance</vt:lpstr>
      <vt:lpstr>Education Obligation</vt:lpstr>
      <vt:lpstr>Type 06 Substitute Audit</vt:lpstr>
      <vt:lpstr>Guest Teacher Permits</vt:lpstr>
      <vt:lpstr>Private Provider Reminders</vt:lpstr>
      <vt:lpstr>Locally Issued Day-to-Day Substitute</vt:lpstr>
      <vt:lpstr>EXPEDITES</vt:lpstr>
      <vt:lpstr>Correcting Educator Mistakes</vt:lpstr>
      <vt:lpstr>Emergency Permit Tips</vt:lpstr>
      <vt:lpstr>Questions?</vt:lpstr>
    </vt:vector>
  </TitlesOfParts>
  <Company>PA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Emergency Permit Webinar</dc:title>
  <dc:creator>Nancy Cheris</dc:creator>
  <cp:lastModifiedBy>Henry, Rachel</cp:lastModifiedBy>
  <cp:revision>69</cp:revision>
  <dcterms:created xsi:type="dcterms:W3CDTF">2016-10-21T15:29:06Z</dcterms:created>
  <dcterms:modified xsi:type="dcterms:W3CDTF">2018-06-04T12:25:54Z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0x01010063A4E9D8B9AE294BB8664582FC3229C4</vt:lpwstr>
  </property>
</Properties>
</file>