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entation.xml" ContentType="application/vnd.openxmlformats-officedocument.presentationml.presentation.main+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12.xml" ContentType="application/vnd.openxmlformats-officedocument.presentationml.notesSlide+xml"/>
  <Override PartName="/ppt/notesSlides/notesSlide38.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37.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42"/>
  </p:notesMasterIdLst>
  <p:sldIdLst>
    <p:sldId id="389" r:id="rId3"/>
    <p:sldId id="411" r:id="rId4"/>
    <p:sldId id="404" r:id="rId5"/>
    <p:sldId id="405" r:id="rId6"/>
    <p:sldId id="412" r:id="rId7"/>
    <p:sldId id="415" r:id="rId8"/>
    <p:sldId id="384" r:id="rId9"/>
    <p:sldId id="416" r:id="rId10"/>
    <p:sldId id="388" r:id="rId11"/>
    <p:sldId id="414" r:id="rId12"/>
    <p:sldId id="441" r:id="rId13"/>
    <p:sldId id="429" r:id="rId14"/>
    <p:sldId id="430" r:id="rId15"/>
    <p:sldId id="431" r:id="rId16"/>
    <p:sldId id="432" r:id="rId17"/>
    <p:sldId id="417" r:id="rId18"/>
    <p:sldId id="418" r:id="rId19"/>
    <p:sldId id="443" r:id="rId20"/>
    <p:sldId id="437" r:id="rId21"/>
    <p:sldId id="435" r:id="rId22"/>
    <p:sldId id="438" r:id="rId23"/>
    <p:sldId id="390" r:id="rId24"/>
    <p:sldId id="391" r:id="rId25"/>
    <p:sldId id="392" r:id="rId26"/>
    <p:sldId id="439" r:id="rId27"/>
    <p:sldId id="346" r:id="rId28"/>
    <p:sldId id="354" r:id="rId29"/>
    <p:sldId id="440" r:id="rId30"/>
    <p:sldId id="357" r:id="rId31"/>
    <p:sldId id="419" r:id="rId32"/>
    <p:sldId id="424" r:id="rId33"/>
    <p:sldId id="423" r:id="rId34"/>
    <p:sldId id="410" r:id="rId35"/>
    <p:sldId id="433" r:id="rId36"/>
    <p:sldId id="434" r:id="rId37"/>
    <p:sldId id="286" r:id="rId38"/>
    <p:sldId id="366" r:id="rId39"/>
    <p:sldId id="442" r:id="rId40"/>
    <p:sldId id="258"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9E2404-FEC1-4836-89AC-4CEAFB73709D}" v="11" dt="2022-08-26T16:27:35.4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9" autoAdjust="0"/>
    <p:restoredTop sz="96357" autoAdjust="0"/>
  </p:normalViewPr>
  <p:slideViewPr>
    <p:cSldViewPr snapToGrid="0">
      <p:cViewPr varScale="1">
        <p:scale>
          <a:sx n="110" d="100"/>
          <a:sy n="110" d="100"/>
        </p:scale>
        <p:origin x="630" y="96"/>
      </p:cViewPr>
      <p:guideLst/>
    </p:cSldViewPr>
  </p:slideViewPr>
  <p:outlineViewPr>
    <p:cViewPr>
      <p:scale>
        <a:sx n="33" d="100"/>
        <a:sy n="33" d="100"/>
      </p:scale>
      <p:origin x="0" y="-3936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microsoft.com/office/2015/10/relationships/revisionInfo" Target="revisionInfo.xml"/><Relationship Id="rId50" Type="http://schemas.openxmlformats.org/officeDocument/2006/relationships/customXml" Target="../customXml/item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48" Type="http://schemas.openxmlformats.org/officeDocument/2006/relationships/customXml" Target="../customXml/item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5D4BCD-FF93-46FC-BA1A-7180FBD5E437}" type="datetimeFigureOut">
              <a:rPr lang="en-US" smtClean="0"/>
              <a:t>9/8/2022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3BC52-B4B7-4D43-9921-C8EDDAF653CD}" type="slidenum">
              <a:rPr lang="en-US" smtClean="0"/>
              <a:t>‹#›</a:t>
            </a:fld>
            <a:endParaRPr lang="en-US"/>
          </a:p>
        </p:txBody>
      </p:sp>
    </p:spTree>
    <p:extLst>
      <p:ext uri="{BB962C8B-B14F-4D97-AF65-F5344CB8AC3E}">
        <p14:creationId xmlns:p14="http://schemas.microsoft.com/office/powerpoint/2010/main" val="4198000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8FDA23E-5481-478A-BA8E-3A0ED474B9D9}"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313792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1154113"/>
            <a:ext cx="5540375"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B1DB34-BFC6-42EC-A92C-2066DC777C05}"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12956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latin typeface="Arial" panose="020B0604020202020204" pitchFamily="34" charset="0"/>
              <a:ea typeface="Verdana" pitchFamily="34" charset="0"/>
              <a:cs typeface="Arial" panose="020B0604020202020204" pitchFamily="34" charset="0"/>
            </a:endParaRPr>
          </a:p>
          <a:p>
            <a:pPr>
              <a:defRPr/>
            </a:pPr>
            <a:endParaRPr lang="en-US" dirty="0">
              <a:latin typeface="Arial" panose="020B0604020202020204" pitchFamily="34" charset="0"/>
              <a:ea typeface="Verdana"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186006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latin typeface="Arial" panose="020B0604020202020204" pitchFamily="34" charset="0"/>
              <a:ea typeface="Verdana" pitchFamily="34" charset="0"/>
              <a:cs typeface="Arial" panose="020B0604020202020204" pitchFamily="34" charset="0"/>
            </a:endParaRPr>
          </a:p>
          <a:p>
            <a:pPr>
              <a:defRPr/>
            </a:pPr>
            <a:endParaRPr lang="en-US" dirty="0">
              <a:latin typeface="Arial" panose="020B0604020202020204" pitchFamily="34" charset="0"/>
              <a:ea typeface="Verdana"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358853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latin typeface="Arial" panose="020B0604020202020204" pitchFamily="34" charset="0"/>
              <a:ea typeface="Verdana" pitchFamily="34" charset="0"/>
              <a:cs typeface="Arial" panose="020B0604020202020204" pitchFamily="34" charset="0"/>
            </a:endParaRPr>
          </a:p>
          <a:p>
            <a:pPr>
              <a:defRPr/>
            </a:pPr>
            <a:endParaRPr lang="en-US" dirty="0">
              <a:latin typeface="Arial" panose="020B0604020202020204" pitchFamily="34" charset="0"/>
              <a:ea typeface="Verdana"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63539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latin typeface="Arial" panose="020B0604020202020204" pitchFamily="34" charset="0"/>
              <a:ea typeface="Verdana" pitchFamily="34" charset="0"/>
              <a:cs typeface="Arial" panose="020B0604020202020204" pitchFamily="34" charset="0"/>
            </a:endParaRPr>
          </a:p>
          <a:p>
            <a:pPr>
              <a:defRPr/>
            </a:pPr>
            <a:endParaRPr lang="en-US" dirty="0">
              <a:latin typeface="Arial" panose="020B0604020202020204" pitchFamily="34" charset="0"/>
              <a:ea typeface="Verdana"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616330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1154113"/>
            <a:ext cx="5540375"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B1DB34-BFC6-42EC-A92C-2066DC777C05}"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77770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000" b="1" dirty="0">
                <a:solidFill>
                  <a:srgbClr val="000000"/>
                </a:solidFill>
                <a:latin typeface="Arial" panose="020B0604020202020204" pitchFamily="34" charset="0"/>
                <a:ea typeface="Verdana" panose="020B0604030504040204" pitchFamily="34" charset="0"/>
                <a:cs typeface="Arial" panose="020B0604020202020204" pitchFamily="34" charset="0"/>
              </a:rPr>
              <a:t>Error Reports</a:t>
            </a: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a:t>
            </a:r>
          </a:p>
          <a:p>
            <a:pPr marL="171441" indent="-171441">
              <a:buFont typeface="Arial" panose="020B0604020202020204" pitchFamily="34" charset="0"/>
              <a:buChar char="•"/>
              <a:defRPr/>
            </a:pPr>
            <a:r>
              <a:rPr lang="en-US" sz="1000" b="1" dirty="0">
                <a:solidFill>
                  <a:srgbClr val="000000"/>
                </a:solidFill>
                <a:latin typeface="Arial" panose="020B0604020202020204" pitchFamily="34" charset="0"/>
                <a:ea typeface="Verdana" panose="020B0604030504040204" pitchFamily="34" charset="0"/>
                <a:cs typeface="Arial" panose="020B0604020202020204" pitchFamily="34" charset="0"/>
              </a:rPr>
              <a:t>Professional Personnel Edits</a:t>
            </a: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Missing Staff Assignments – Staff ID is present in the Staff Snapshot but does not have any Staff Assignments</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Missing Staff Snapshot – Staff ID has Staff Assignments but is not present in the Staff Snapshot</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Reported More than 1 Chief Administrative Officer</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No Chief Administrative Officer Reported</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Administrative Staff have been assigned to a location other than 0000</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Full Time Staff With FTE &lt;100% or Full Time Staff With FTE &gt;100% or Part Time Staff With FTE &gt;=100%</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Charter School With H Status for Staff ID – Charter School uploaded Staff ID with H status in Field 41 Active/Inactive Indicator (This indicator is to be used by non-charter LEAs to report a staff member that is on loan to a charter school for the school year.)</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Charter School With a Superintendent – Charter School uploaded Staff ID with an assignment code of 1150, 1151, 1152, 1160, or 2300 (should be 1099 Chief Administrative Officer)</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7137591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sz="1000" b="1" dirty="0">
                <a:solidFill>
                  <a:srgbClr val="000000"/>
                </a:solidFill>
                <a:latin typeface="Arial" panose="020B0604020202020204" pitchFamily="34" charset="0"/>
                <a:ea typeface="Verdana" panose="020B0604030504040204" pitchFamily="34" charset="0"/>
                <a:cs typeface="Arial" panose="020B0604020202020204" pitchFamily="34" charset="0"/>
              </a:rPr>
              <a:t>Error Reports</a:t>
            </a: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a:t>
            </a:r>
          </a:p>
          <a:p>
            <a:pPr marL="171441" indent="-171441">
              <a:buFont typeface="Arial" panose="020B0604020202020204" pitchFamily="34" charset="0"/>
              <a:buChar char="•"/>
              <a:defRPr/>
            </a:pPr>
            <a:r>
              <a:rPr lang="en-US" sz="1000" b="1" dirty="0">
                <a:solidFill>
                  <a:srgbClr val="000000"/>
                </a:solidFill>
                <a:latin typeface="Arial" panose="020B0604020202020204" pitchFamily="34" charset="0"/>
                <a:ea typeface="Verdana" panose="020B0604030504040204" pitchFamily="34" charset="0"/>
                <a:cs typeface="Arial" panose="020B0604020202020204" pitchFamily="34" charset="0"/>
              </a:rPr>
              <a:t>Professional Personnel Edits</a:t>
            </a: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Missing Staff Assignments – Staff ID is present in the Staff Snapshot but does not have any Staff Assignments</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Missing Staff Snapshot – Staff ID has Staff Assignments but is not present in the Staff Snapshot</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Reported More than 1 Chief Administrative Officer</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No Chief Administrative Officer Reported</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Administrative Staff have been assigned to a location other than 0000</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Full Time Staff With FTE &lt;100% or Full Time Staff With FTE &gt;100% or Part Time Staff With FTE &gt;=100%</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Charter School With H Status for Staff ID – Charter School uploaded Staff ID with H status in Field 41 Active/Inactive Indicator (This indicator is to be used by non-charter LEAs to report a staff member that is on loan to a charter school for the school year.)</a:t>
            </a:r>
          </a:p>
          <a:p>
            <a:pPr marL="628615" lvl="1" indent="-171441">
              <a:buFont typeface="Arial" panose="020B0604020202020204" pitchFamily="34" charset="0"/>
              <a:buChar char="•"/>
              <a:defRPr/>
            </a:pPr>
            <a:r>
              <a:rPr lang="en-US" sz="1000" dirty="0">
                <a:solidFill>
                  <a:srgbClr val="000000"/>
                </a:solidFill>
                <a:latin typeface="Arial" panose="020B0604020202020204" pitchFamily="34" charset="0"/>
                <a:ea typeface="Verdana" panose="020B0604030504040204" pitchFamily="34" charset="0"/>
                <a:cs typeface="Arial" panose="020B0604020202020204" pitchFamily="34" charset="0"/>
              </a:rPr>
              <a:t>Charter School With a Superintendent – Charter School uploaded Staff ID with an assignment code of 1150, 1151, 1152, 1160, or 2300 (should be 1099 Chief Administrative Officer)</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1854060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0864613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1154113"/>
            <a:ext cx="5540375"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B1DB34-BFC6-42EC-A92C-2066DC777C05}"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865010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1154113"/>
            <a:ext cx="5540375"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B1DB34-BFC6-42EC-A92C-2066DC777C05}"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4866069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Non-terminated Staff leads to duplicate staff records across LEAs. This inflates state-wide Professional Staff counts and salaries.</a:t>
            </a:r>
          </a:p>
          <a:p>
            <a:endParaRPr lang="en-US" dirty="0"/>
          </a:p>
          <a:p>
            <a:r>
              <a:rPr lang="en-US" dirty="0"/>
              <a:t>Staff that have left your LEA should be reported for one more year after termination. Report all terminations occurring between one day after the previous year’s snapshot and the current year’s snapshot.</a:t>
            </a:r>
          </a:p>
          <a:p>
            <a:endParaRPr lang="en-US" dirty="0"/>
          </a:p>
          <a:p>
            <a:pPr>
              <a:defRPr/>
            </a:pPr>
            <a:r>
              <a:rPr lang="en-US" dirty="0">
                <a:latin typeface="Arial" panose="020B0604020202020204" pitchFamily="34" charset="0"/>
                <a:cs typeface="Arial" panose="020B0604020202020204" pitchFamily="34" charset="0"/>
              </a:rPr>
              <a:t>Terminated includes all staff who left for any reason. This is not a negative classification. Staff Assignment Template is not required for terminated staff, unless they need to be reported for PIL.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PA Inspired Leadership (PIL) - PIL is a standards-based professional education program offered by the Department of Education through eight regional sites. Each site supports several cohort groups with two curricular offerings: 1) a comprehensive curriculum developed by the National Institute for School Leadership (NISL); and 2) a PA adapted version of the Total Leaders curriculum developed by the Pennsylvania School Leadership Council (PLDC).</a:t>
            </a:r>
          </a:p>
          <a:p>
            <a:pPr>
              <a:defRPr/>
            </a:pPr>
            <a:endParaRPr lang="en-US" dirty="0">
              <a:latin typeface="Arial" panose="020B0604020202020204" pitchFamily="34" charset="0"/>
              <a:cs typeface="Arial" panose="020B0604020202020204" pitchFamily="34" charset="0"/>
            </a:endParaRPr>
          </a:p>
          <a:p>
            <a:pPr marL="171441" indent="-171441">
              <a:buFont typeface="Arial" panose="020B0604020202020204" pitchFamily="34" charset="0"/>
              <a:buChar char="•"/>
              <a:defRPr/>
            </a:pPr>
            <a:r>
              <a:rPr lang="en-US" dirty="0">
                <a:latin typeface="Arial" panose="020B0604020202020204" pitchFamily="34" charset="0"/>
                <a:cs typeface="Arial" panose="020B0604020202020204" pitchFamily="34" charset="0"/>
              </a:rPr>
              <a:t>Principal</a:t>
            </a:r>
          </a:p>
          <a:p>
            <a:pPr marL="171441" indent="-171441">
              <a:buFont typeface="Arial" panose="020B0604020202020204" pitchFamily="34" charset="0"/>
              <a:buChar char="•"/>
              <a:defRPr/>
            </a:pPr>
            <a:r>
              <a:rPr lang="en-US" dirty="0">
                <a:latin typeface="Arial" panose="020B0604020202020204" pitchFamily="34" charset="0"/>
                <a:cs typeface="Arial" panose="020B0604020202020204" pitchFamily="34" charset="0"/>
              </a:rPr>
              <a:t>Assistant or Vice Principal</a:t>
            </a:r>
          </a:p>
          <a:p>
            <a:pPr marL="171441" indent="-171441">
              <a:buFont typeface="Arial" panose="020B0604020202020204" pitchFamily="34" charset="0"/>
              <a:buChar char="•"/>
              <a:defRPr/>
            </a:pPr>
            <a:r>
              <a:rPr lang="en-US" dirty="0">
                <a:latin typeface="Arial" panose="020B0604020202020204" pitchFamily="34" charset="0"/>
                <a:cs typeface="Arial" panose="020B0604020202020204" pitchFamily="34" charset="0"/>
              </a:rPr>
              <a:t>Superintendent</a:t>
            </a:r>
          </a:p>
          <a:p>
            <a:pPr marL="171441" indent="-171441">
              <a:buFont typeface="Arial" panose="020B0604020202020204" pitchFamily="34" charset="0"/>
              <a:buChar char="•"/>
              <a:defRPr/>
            </a:pPr>
            <a:r>
              <a:rPr lang="en-US" dirty="0">
                <a:latin typeface="Arial" panose="020B0604020202020204" pitchFamily="34" charset="0"/>
                <a:cs typeface="Arial" panose="020B0604020202020204" pitchFamily="34" charset="0"/>
              </a:rPr>
              <a:t>Assistant Superintendent</a:t>
            </a:r>
          </a:p>
          <a:p>
            <a:pPr marL="171441" indent="-171441">
              <a:buFont typeface="Arial" panose="020B0604020202020204" pitchFamily="34" charset="0"/>
              <a:buChar char="•"/>
              <a:defRPr/>
            </a:pPr>
            <a:r>
              <a:rPr lang="en-US" dirty="0">
                <a:latin typeface="Arial" panose="020B0604020202020204" pitchFamily="34" charset="0"/>
                <a:cs typeface="Arial" panose="020B0604020202020204" pitchFamily="34" charset="0"/>
              </a:rPr>
              <a:t>Intermediate Unit Executive Director</a:t>
            </a:r>
          </a:p>
          <a:p>
            <a:pPr marL="171441" indent="-171441">
              <a:buFont typeface="Arial" panose="020B0604020202020204" pitchFamily="34" charset="0"/>
              <a:buChar char="•"/>
              <a:defRPr/>
            </a:pPr>
            <a:r>
              <a:rPr lang="en-US" dirty="0">
                <a:latin typeface="Arial" panose="020B0604020202020204" pitchFamily="34" charset="0"/>
                <a:cs typeface="Arial" panose="020B0604020202020204" pitchFamily="34" charset="0"/>
              </a:rPr>
              <a:t>Intermediate Unit Assistant Executive Director</a:t>
            </a:r>
          </a:p>
          <a:p>
            <a:pPr marL="171441" indent="-171441">
              <a:buFont typeface="Arial" panose="020B0604020202020204" pitchFamily="34" charset="0"/>
              <a:buChar char="•"/>
              <a:defRPr/>
            </a:pPr>
            <a:r>
              <a:rPr lang="en-US" dirty="0">
                <a:latin typeface="Arial" panose="020B0604020202020204" pitchFamily="34" charset="0"/>
                <a:cs typeface="Arial" panose="020B0604020202020204" pitchFamily="34" charset="0"/>
              </a:rPr>
              <a:t>Director of an Area Vocational-Technical School</a:t>
            </a:r>
          </a:p>
          <a:p>
            <a:pPr>
              <a:defRPr/>
            </a:pP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6805297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Staff data is reported to TIMS annually, not to PSERS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Years of Experience: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itchFamily="34" charset="0"/>
                <a:cs typeface="Arial" pitchFamily="34" charset="0"/>
              </a:rPr>
              <a:t>As part of PA’s ESSA Plan the state will use data from the Staff collection to determine experienced/inexperienced educators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3379937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latin typeface="Arial" pitchFamily="34" charset="0"/>
                <a:ea typeface="Verdana" pitchFamily="34" charset="0"/>
                <a:cs typeface="Arial" pitchFamily="34" charset="0"/>
              </a:rPr>
              <a:t>Percent Time Assigned - This field is the ratio between the hours of work expected in a position (those hours actually worked) and the hours of work normally expected in a full-time position in the same setting, expressed as a percentage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5695716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CSA or CAO position is determined at the LEA level. Your School Board or Solicitor can identify the individual with signing authority</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1382148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8FDA23E-5481-478A-BA8E-3A0ED474B9D9}"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7321617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0074644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041244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latin typeface="Arial" panose="020B0604020202020204" pitchFamily="34" charset="0"/>
              <a:ea typeface="Verdana" pitchFamily="34" charset="0"/>
              <a:cs typeface="Arial" panose="020B0604020202020204" pitchFamily="34" charset="0"/>
            </a:endParaRPr>
          </a:p>
          <a:p>
            <a:pPr>
              <a:defRPr/>
            </a:pPr>
            <a:endParaRPr lang="en-US" dirty="0">
              <a:latin typeface="Arial" panose="020B0604020202020204" pitchFamily="34" charset="0"/>
              <a:ea typeface="Verdana"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7949989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215543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8FDA23E-5481-478A-BA8E-3A0ED474B9D9}"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72840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itchFamily="34" charset="0"/>
                <a:cs typeface="Arial" pitchFamily="34" charset="0"/>
              </a:rPr>
              <a:t>Staff data is also submitted to the Federal Government in annual reports per NCLB requirements. </a:t>
            </a:r>
          </a:p>
          <a:p>
            <a:r>
              <a:rPr lang="en-US" altLang="en-US" dirty="0">
                <a:latin typeface="Arial" pitchFamily="34" charset="0"/>
                <a:cs typeface="Arial" pitchFamily="34" charset="0"/>
              </a:rPr>
              <a:t>The Staff collection begins in October. The timing of this collection is in-line with Federal guidance which dictates a snapshot date of October 1</a:t>
            </a:r>
            <a:r>
              <a:rPr lang="en-US" altLang="en-US" baseline="30000" dirty="0">
                <a:latin typeface="Arial" pitchFamily="34" charset="0"/>
                <a:cs typeface="Arial" pitchFamily="34" charset="0"/>
              </a:rPr>
              <a:t>st</a:t>
            </a:r>
            <a:r>
              <a:rPr lang="en-US" altLang="en-US" dirty="0">
                <a:latin typeface="Arial" pitchFamily="34" charset="0"/>
                <a:cs typeface="Arial" pitchFamily="34" charset="0"/>
              </a:rPr>
              <a:t>. </a:t>
            </a:r>
          </a:p>
          <a:p>
            <a:endParaRPr lang="en-US" altLang="en-US" dirty="0">
              <a:latin typeface="Arial" pitchFamily="34" charset="0"/>
              <a:cs typeface="Arial" pitchFamily="34" charset="0"/>
            </a:endParaRPr>
          </a:p>
          <a:p>
            <a:r>
              <a:rPr lang="en-US" altLang="en-US" dirty="0">
                <a:latin typeface="Arial" pitchFamily="34" charset="0"/>
                <a:cs typeface="Arial" pitchFamily="34" charset="0"/>
              </a:rPr>
              <a:t>As part of PA’s ESSA Plan the state will publish data showing the rates at which high vs. low poverty schools are served by effective, experienced and in-field educators</a:t>
            </a:r>
          </a:p>
          <a:p>
            <a:endParaRPr lang="en-US" altLang="en-US" dirty="0">
              <a:latin typeface="Arial" pitchFamily="34" charset="0"/>
              <a:cs typeface="Arial" pitchFamily="34" charset="0"/>
            </a:endParaRPr>
          </a:p>
          <a:p>
            <a:r>
              <a:rPr lang="en-US" altLang="en-US" dirty="0">
                <a:latin typeface="Arial" pitchFamily="34" charset="0"/>
                <a:cs typeface="Arial" pitchFamily="34" charset="0"/>
              </a:rPr>
              <a:t>Used to track and determine teacher shortage information</a:t>
            </a:r>
          </a:p>
          <a:p>
            <a:endParaRPr lang="en-US" altLang="en-US" dirty="0">
              <a:latin typeface="Arial" pitchFamily="34" charset="0"/>
              <a:cs typeface="Arial" pitchFamily="34" charset="0"/>
            </a:endParaRPr>
          </a:p>
          <a:p>
            <a:r>
              <a:rPr lang="en-US" altLang="en-US" dirty="0">
                <a:latin typeface="Arial" pitchFamily="34" charset="0"/>
                <a:cs typeface="Arial" pitchFamily="34" charset="0"/>
              </a:rPr>
              <a:t>PIMS reports annually to TIMS</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0256017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4202107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latin typeface="Arial" panose="020B0604020202020204" pitchFamily="34" charset="0"/>
              <a:ea typeface="Verdana" pitchFamily="34" charset="0"/>
              <a:cs typeface="Arial" panose="020B0604020202020204" pitchFamily="34" charset="0"/>
            </a:endParaRPr>
          </a:p>
          <a:p>
            <a:pPr>
              <a:defRPr/>
            </a:pPr>
            <a:endParaRPr lang="en-US" dirty="0">
              <a:latin typeface="Arial" panose="020B0604020202020204" pitchFamily="34" charset="0"/>
              <a:ea typeface="Verdana"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2187995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8813" y="1154113"/>
            <a:ext cx="5540375" cy="31178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B1DB34-BFC6-42EC-A92C-2066DC777C05}"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9286910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5248640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6745102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524719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6563611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860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A12F132-4088-4A73-A68A-A987D5D79ECF}"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14333">
              <a:defRPr/>
            </a:pPr>
            <a:r>
              <a:rPr lang="en-US" dirty="0"/>
              <a:t>For more information on Collection 1, please visit PDE’s website at www.education.pa.gov.</a:t>
            </a:r>
          </a:p>
          <a:p>
            <a:endParaRPr lang="en-US" altLang="en-US" dirty="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6953E5B-821C-4306-ABFB-C12762EEB562}"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US" alt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415863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895" indent="-285729" eaLnBrk="0" hangingPunct="0">
              <a:spcBef>
                <a:spcPct val="30000"/>
              </a:spcBef>
              <a:defRPr sz="1200">
                <a:solidFill>
                  <a:schemeClr val="tx1"/>
                </a:solidFill>
                <a:latin typeface="Calibri" pitchFamily="34" charset="0"/>
              </a:defRPr>
            </a:lvl2pPr>
            <a:lvl3pPr marL="1142917" indent="-228583" eaLnBrk="0" hangingPunct="0">
              <a:spcBef>
                <a:spcPct val="30000"/>
              </a:spcBef>
              <a:defRPr sz="1200">
                <a:solidFill>
                  <a:schemeClr val="tx1"/>
                </a:solidFill>
                <a:latin typeface="Calibri" pitchFamily="34" charset="0"/>
              </a:defRPr>
            </a:lvl3pPr>
            <a:lvl4pPr marL="1600083" indent="-228583" eaLnBrk="0" hangingPunct="0">
              <a:spcBef>
                <a:spcPct val="30000"/>
              </a:spcBef>
              <a:defRPr sz="1200">
                <a:solidFill>
                  <a:schemeClr val="tx1"/>
                </a:solidFill>
                <a:latin typeface="Calibri" pitchFamily="34" charset="0"/>
              </a:defRPr>
            </a:lvl4pPr>
            <a:lvl5pPr marL="2057250" indent="-228583" eaLnBrk="0" hangingPunct="0">
              <a:spcBef>
                <a:spcPct val="30000"/>
              </a:spcBef>
              <a:defRPr sz="1200">
                <a:solidFill>
                  <a:schemeClr val="tx1"/>
                </a:solidFill>
                <a:latin typeface="Calibri" pitchFamily="34" charset="0"/>
              </a:defRPr>
            </a:lvl5pPr>
            <a:lvl6pPr marL="2514417" indent="-228583" eaLnBrk="0" fontAlgn="base" hangingPunct="0">
              <a:spcBef>
                <a:spcPct val="30000"/>
              </a:spcBef>
              <a:spcAft>
                <a:spcPct val="0"/>
              </a:spcAft>
              <a:defRPr sz="1200">
                <a:solidFill>
                  <a:schemeClr val="tx1"/>
                </a:solidFill>
                <a:latin typeface="Calibri" pitchFamily="34" charset="0"/>
              </a:defRPr>
            </a:lvl6pPr>
            <a:lvl7pPr marL="2971583" indent="-228583" eaLnBrk="0" fontAlgn="base" hangingPunct="0">
              <a:spcBef>
                <a:spcPct val="30000"/>
              </a:spcBef>
              <a:spcAft>
                <a:spcPct val="0"/>
              </a:spcAft>
              <a:defRPr sz="1200">
                <a:solidFill>
                  <a:schemeClr val="tx1"/>
                </a:solidFill>
                <a:latin typeface="Calibri" pitchFamily="34" charset="0"/>
              </a:defRPr>
            </a:lvl7pPr>
            <a:lvl8pPr marL="3428750" indent="-228583" eaLnBrk="0" fontAlgn="base" hangingPunct="0">
              <a:spcBef>
                <a:spcPct val="30000"/>
              </a:spcBef>
              <a:spcAft>
                <a:spcPct val="0"/>
              </a:spcAft>
              <a:defRPr sz="1200">
                <a:solidFill>
                  <a:schemeClr val="tx1"/>
                </a:solidFill>
                <a:latin typeface="Calibri" pitchFamily="34" charset="0"/>
              </a:defRPr>
            </a:lvl8pPr>
            <a:lvl9pPr marL="3885917" indent="-228583" eaLnBrk="0" fontAlgn="base" hangingPunct="0">
              <a:spcBef>
                <a:spcPct val="30000"/>
              </a:spcBef>
              <a:spcAft>
                <a:spcPct val="0"/>
              </a:spcAft>
              <a:defRPr sz="1200">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8FDA23E-5481-478A-BA8E-3A0ED474B9D9}" type="slidenum">
              <a:rPr kumimoji="0" lang="en-US" alt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848709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196129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defRPr/>
            </a:pPr>
            <a:r>
              <a:rPr lang="en-US" dirty="0">
                <a:latin typeface="Arial" panose="020B0604020202020204" pitchFamily="34" charset="0"/>
                <a:ea typeface="Verdana" pitchFamily="34" charset="0"/>
                <a:cs typeface="Arial" panose="020B0604020202020204" pitchFamily="34" charset="0"/>
              </a:rPr>
              <a:t>LEAs that submit Staff, Staff Snapshot and Staff Assignment templates</a:t>
            </a:r>
          </a:p>
          <a:p>
            <a:pPr marL="174708" indent="-174708">
              <a:buFont typeface="Arial" pitchFamily="34" charset="0"/>
              <a:buChar char="•"/>
              <a:defRPr/>
            </a:pPr>
            <a:r>
              <a:rPr lang="en-US" dirty="0">
                <a:latin typeface="Arial" panose="020B0604020202020204" pitchFamily="34" charset="0"/>
                <a:ea typeface="Verdana" pitchFamily="34" charset="0"/>
                <a:cs typeface="Arial" panose="020B0604020202020204" pitchFamily="34" charset="0"/>
              </a:rPr>
              <a:t>School Districts</a:t>
            </a:r>
          </a:p>
          <a:p>
            <a:pPr marL="174708" indent="-174708">
              <a:buFont typeface="Arial" pitchFamily="34" charset="0"/>
              <a:buChar char="•"/>
              <a:defRPr/>
            </a:pPr>
            <a:r>
              <a:rPr lang="en-US" dirty="0">
                <a:latin typeface="Arial" panose="020B0604020202020204" pitchFamily="34" charset="0"/>
                <a:ea typeface="Verdana" pitchFamily="34" charset="0"/>
                <a:cs typeface="Arial" panose="020B0604020202020204" pitchFamily="34" charset="0"/>
              </a:rPr>
              <a:t>Intermediate Units</a:t>
            </a:r>
          </a:p>
          <a:p>
            <a:pPr marL="174708" indent="-174708">
              <a:buFont typeface="Arial" pitchFamily="34" charset="0"/>
              <a:buChar char="•"/>
              <a:defRPr/>
            </a:pPr>
            <a:r>
              <a:rPr lang="en-US" dirty="0">
                <a:latin typeface="Arial" panose="020B0604020202020204" pitchFamily="34" charset="0"/>
                <a:ea typeface="Verdana" pitchFamily="34" charset="0"/>
                <a:cs typeface="Arial" panose="020B0604020202020204" pitchFamily="34" charset="0"/>
              </a:rPr>
              <a:t>Career and Technical Centers</a:t>
            </a:r>
          </a:p>
          <a:p>
            <a:pPr marL="174708" indent="-174708">
              <a:buFont typeface="Arial" pitchFamily="34" charset="0"/>
              <a:buChar char="•"/>
              <a:defRPr/>
            </a:pPr>
            <a:r>
              <a:rPr lang="en-US" dirty="0">
                <a:latin typeface="Arial" panose="020B0604020202020204" pitchFamily="34" charset="0"/>
                <a:ea typeface="Verdana" pitchFamily="34" charset="0"/>
                <a:cs typeface="Arial" panose="020B0604020202020204" pitchFamily="34" charset="0"/>
              </a:rPr>
              <a:t>Charter Schools</a:t>
            </a:r>
          </a:p>
          <a:p>
            <a:pPr marL="174708" indent="-174708">
              <a:buFont typeface="Arial" pitchFamily="34" charset="0"/>
              <a:buChar char="•"/>
              <a:defRPr/>
            </a:pPr>
            <a:r>
              <a:rPr lang="en-US" dirty="0">
                <a:latin typeface="Arial" panose="020B0604020202020204" pitchFamily="34" charset="0"/>
                <a:ea typeface="Verdana" pitchFamily="34" charset="0"/>
                <a:cs typeface="Arial" panose="020B0604020202020204" pitchFamily="34" charset="0"/>
              </a:rPr>
              <a:t>State Juvenile Correctional Institutions</a:t>
            </a:r>
          </a:p>
          <a:p>
            <a:pPr marL="174708" indent="-174708">
              <a:buFont typeface="Arial" pitchFamily="34" charset="0"/>
              <a:buChar char="•"/>
              <a:defRPr/>
            </a:pPr>
            <a:endParaRPr lang="en-US" dirty="0">
              <a:latin typeface="Arial" panose="020B0604020202020204" pitchFamily="34" charset="0"/>
              <a:ea typeface="Verdana"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Staff Template - This template is meant to reflect the current professional employee situation – there is only one LEA record for each professional employee, even if the employee has worked in more than one location within the LEA for a given collection period. </a:t>
            </a:r>
          </a:p>
          <a:p>
            <a:pPr>
              <a:defRPr/>
            </a:pPr>
            <a:endParaRPr lang="en-US"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Staff Snapshot Template - This table is used to record a point-in-time view of the staff population. The Staff Snapshot template can be used to track changes over time since there is one record for each staff member for each snapshot date. All types of certificated and non-certificated staff should be included in this template. However, terminated staff should be included in this template only if they have been terminated since the last collection period.</a:t>
            </a:r>
          </a:p>
          <a:p>
            <a:pPr>
              <a:defRPr/>
            </a:pPr>
            <a:endParaRPr lang="en-US" dirty="0">
              <a:latin typeface="Arial" panose="020B0604020202020204" pitchFamily="34" charset="0"/>
              <a:cs typeface="Arial" panose="020B0604020202020204" pitchFamily="34" charset="0"/>
            </a:endParaRPr>
          </a:p>
          <a:p>
            <a:pPr>
              <a:defRPr/>
            </a:pPr>
            <a:r>
              <a:rPr lang="en-US" b="1" u="sng" dirty="0">
                <a:latin typeface="Arial" panose="020B0604020202020204" pitchFamily="34" charset="0"/>
                <a:cs typeface="Arial" panose="020B0604020202020204" pitchFamily="34" charset="0"/>
              </a:rPr>
              <a:t>Common Staff Snapshot Errors:</a:t>
            </a:r>
          </a:p>
          <a:p>
            <a:pPr>
              <a:defRPr/>
            </a:pPr>
            <a:r>
              <a:rPr lang="en-US" dirty="0">
                <a:latin typeface="Arial" panose="020B0604020202020204" pitchFamily="34" charset="0"/>
                <a:cs typeface="Arial" panose="020B0604020202020204" pitchFamily="34" charset="0"/>
              </a:rPr>
              <a:t>1. Active staff members that are uploaded into the Staff Snapshot must have at least one assignment uploaded into the Staff Assignment Template.</a:t>
            </a:r>
          </a:p>
          <a:p>
            <a:pPr>
              <a:defRPr/>
            </a:pPr>
            <a:r>
              <a:rPr lang="en-US" dirty="0">
                <a:latin typeface="Arial" panose="020B0604020202020204" pitchFamily="34" charset="0"/>
                <a:cs typeface="Arial" panose="020B0604020202020204" pitchFamily="34" charset="0"/>
              </a:rPr>
              <a:t>2. Staff terminated after the previous school year’s staff snapshot date should be included in one last staff snapshot to allow reporting of their termination.</a:t>
            </a:r>
          </a:p>
          <a:p>
            <a:pPr>
              <a:defRPr/>
            </a:pPr>
            <a:endParaRPr lang="en-US"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Staff Assignment Template - This template will be used to track information on staff assignments. Include one record per staff assignment in this template. Report the assignment code(s) which best reflects what each employee does. All elementary/secondary professional assignments must be reported. There is no limit to the number of staff assignments that can be included here. Please include all assignments for each staff member. Assignments should exist for all non-terminated staff included in the Staff Snapshot Template.</a:t>
            </a:r>
          </a:p>
          <a:p>
            <a:pPr>
              <a:defRPr/>
            </a:pPr>
            <a:endParaRPr lang="en-US" b="1" dirty="0">
              <a:latin typeface="Arial" panose="020B0604020202020204" pitchFamily="34" charset="0"/>
              <a:cs typeface="Arial" panose="020B0604020202020204" pitchFamily="34" charset="0"/>
            </a:endParaRPr>
          </a:p>
          <a:p>
            <a:pPr>
              <a:defRPr/>
            </a:pPr>
            <a:r>
              <a:rPr lang="en-US" b="1" dirty="0">
                <a:latin typeface="Arial" panose="020B0604020202020204" pitchFamily="34" charset="0"/>
                <a:cs typeface="Arial" panose="020B0604020202020204" pitchFamily="34" charset="0"/>
              </a:rPr>
              <a:t>NOTE: </a:t>
            </a:r>
            <a:r>
              <a:rPr lang="en-US" dirty="0">
                <a:latin typeface="Arial" panose="020B0604020202020204" pitchFamily="34" charset="0"/>
                <a:cs typeface="Arial" panose="020B0604020202020204" pitchFamily="34" charset="0"/>
              </a:rPr>
              <a:t>The percent of time is a cumulative total for the entire school year. The sum of percent time should equal 100 for full-time staff and should be less than 100 for part-time staff. </a:t>
            </a:r>
          </a:p>
          <a:p>
            <a:pPr>
              <a:defRPr/>
            </a:pPr>
            <a:endParaRPr lang="en-US" dirty="0">
              <a:latin typeface="Arial" panose="020B0604020202020204" pitchFamily="34" charset="0"/>
              <a:cs typeface="Arial" panose="020B0604020202020204" pitchFamily="34" charset="0"/>
            </a:endParaRPr>
          </a:p>
          <a:p>
            <a:pPr>
              <a:defRPr/>
            </a:pPr>
            <a:r>
              <a:rPr lang="en-US" b="1" u="sng" dirty="0">
                <a:latin typeface="Arial" panose="020B0604020202020204" pitchFamily="34" charset="0"/>
                <a:cs typeface="Arial" panose="020B0604020202020204" pitchFamily="34" charset="0"/>
              </a:rPr>
              <a:t>Common Staff Assignment Errors:</a:t>
            </a:r>
            <a:endParaRPr lang="en-US"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1. Staff members uploaded into Staff Assignment Template, but are not uploaded in the Staff Snapshot</a:t>
            </a:r>
          </a:p>
          <a:p>
            <a:pPr>
              <a:defRPr/>
            </a:pPr>
            <a:r>
              <a:rPr lang="en-US" dirty="0">
                <a:latin typeface="Arial" panose="020B0604020202020204" pitchFamily="34" charset="0"/>
                <a:cs typeface="Arial" panose="020B0604020202020204" pitchFamily="34" charset="0"/>
              </a:rPr>
              <a:t>2. Full Time Staff FTE is less than 100</a:t>
            </a:r>
          </a:p>
          <a:p>
            <a:pPr>
              <a:defRPr/>
            </a:pPr>
            <a:r>
              <a:rPr lang="en-US" dirty="0">
                <a:latin typeface="Arial" panose="020B0604020202020204" pitchFamily="34" charset="0"/>
                <a:cs typeface="Arial" panose="020B0604020202020204" pitchFamily="34" charset="0"/>
              </a:rPr>
              <a:t>3. Part Time Staff FTE is equal to or greater than 100</a:t>
            </a:r>
          </a:p>
          <a:p>
            <a:pPr>
              <a:defRPr/>
            </a:pPr>
            <a:r>
              <a:rPr lang="en-US" dirty="0">
                <a:latin typeface="Arial" panose="020B0604020202020204" pitchFamily="34" charset="0"/>
                <a:cs typeface="Arial" panose="020B0604020202020204" pitchFamily="34" charset="0"/>
              </a:rPr>
              <a:t>4. Administrative Staff have been assigned to a location other than 0000</a:t>
            </a:r>
            <a:endParaRPr lang="en-US" b="1" u="sng" dirty="0">
              <a:latin typeface="Arial" panose="020B0604020202020204" pitchFamily="34" charset="0"/>
              <a:cs typeface="Arial" panose="020B0604020202020204" pitchFamily="34" charset="0"/>
            </a:endParaRPr>
          </a:p>
          <a:p>
            <a:pPr>
              <a:defRPr/>
            </a:pPr>
            <a:endParaRPr lang="en-US" dirty="0">
              <a:latin typeface="Arial" panose="020B0604020202020204" pitchFamily="34" charset="0"/>
              <a:cs typeface="Arial" panose="020B0604020202020204" pitchFamily="34" charset="0"/>
            </a:endParaRPr>
          </a:p>
          <a:p>
            <a:pPr>
              <a:defRPr/>
            </a:pPr>
            <a:r>
              <a:rPr lang="en-US" dirty="0">
                <a:latin typeface="Arial" panose="020B0604020202020204" pitchFamily="34" charset="0"/>
                <a:cs typeface="Arial" panose="020B0604020202020204" pitchFamily="34" charset="0"/>
              </a:rPr>
              <a:t>This template is where we see the majority of errors made. A few notes:</a:t>
            </a:r>
          </a:p>
          <a:p>
            <a:pPr>
              <a:defRPr/>
            </a:pPr>
            <a:endParaRPr lang="en-US" dirty="0">
              <a:latin typeface="Arial" panose="020B0604020202020204" pitchFamily="34" charset="0"/>
              <a:cs typeface="Arial" panose="020B0604020202020204" pitchFamily="34" charset="0"/>
            </a:endParaRPr>
          </a:p>
          <a:p>
            <a:pPr marL="174708" indent="-174708">
              <a:buFont typeface="Arial" panose="020B0604020202020204" pitchFamily="34" charset="0"/>
              <a:buChar char="•"/>
              <a:defRPr/>
            </a:pPr>
            <a:r>
              <a:rPr lang="en-US" dirty="0">
                <a:latin typeface="Arial" panose="020B0604020202020204" pitchFamily="34" charset="0"/>
                <a:cs typeface="Arial" panose="020B0604020202020204" pitchFamily="34" charset="0"/>
              </a:rPr>
              <a:t>There are 8 fields collected in the Staff Assignment Template, 6 of those fields are key fields, which means they are not updateable. In most cases, you’ll have to request a delete from PDE to correct an error once you’ve uploaded your file. Completion Date (field 7) and Percent Time Assigned (field 18) are the only updateable fields in the Staff Assignment Template.  </a:t>
            </a:r>
          </a:p>
          <a:p>
            <a:pPr marL="174708" indent="-174708">
              <a:buFont typeface="Arial" panose="020B0604020202020204" pitchFamily="34" charset="0"/>
              <a:buChar char="•"/>
              <a:defRPr/>
            </a:pPr>
            <a:r>
              <a:rPr lang="en-US" dirty="0">
                <a:latin typeface="Arial" panose="020B0604020202020204" pitchFamily="34" charset="0"/>
                <a:cs typeface="Arial" panose="020B0604020202020204" pitchFamily="34" charset="0"/>
              </a:rPr>
              <a:t>Subcontractors need staff assignments too. If you choose to use ID 9999999 for your subcontractors, you should still upload assignment records for them. If ID 9999999 represents seven full-time subcontractors in your LEA, you should have assignments that add up to 700 FTE for ID 9999999.</a:t>
            </a:r>
          </a:p>
          <a:p>
            <a:pPr>
              <a:defRPr/>
            </a:pPr>
            <a:endParaRPr lang="en-US"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149500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latin typeface="Arial" panose="020B0604020202020204" pitchFamily="34" charset="0"/>
              <a:ea typeface="Verdana" pitchFamily="34" charset="0"/>
              <a:cs typeface="Arial" panose="020B0604020202020204" pitchFamily="34" charset="0"/>
            </a:endParaRPr>
          </a:p>
          <a:p>
            <a:pPr>
              <a:defRPr/>
            </a:pPr>
            <a:endParaRPr lang="en-US" dirty="0">
              <a:latin typeface="Arial" panose="020B0604020202020204" pitchFamily="34" charset="0"/>
              <a:ea typeface="Verdana"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476607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latin typeface="Arial" panose="020B0604020202020204" pitchFamily="34" charset="0"/>
              <a:ea typeface="Verdana" pitchFamily="34" charset="0"/>
              <a:cs typeface="Arial" panose="020B0604020202020204" pitchFamily="34" charset="0"/>
            </a:endParaRPr>
          </a:p>
          <a:p>
            <a:pPr>
              <a:defRPr/>
            </a:pPr>
            <a:endParaRPr lang="en-US" dirty="0">
              <a:latin typeface="Arial" panose="020B0604020202020204" pitchFamily="34" charset="0"/>
              <a:ea typeface="Verdana"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DC35B14-F4BC-4B34-9870-B4ABE70F6348}"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99853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C6C440-0A61-47B6-8917-95F945F7D6BB}" type="datetime1">
              <a:rPr lang="en-US" smtClean="0"/>
              <a:t>9/8/2022</a:t>
            </a:fld>
            <a:endParaRPr lang="en-US" dirty="0"/>
          </a:p>
        </p:txBody>
      </p:sp>
      <p:sp>
        <p:nvSpPr>
          <p:cNvPr id="5" name="Footer Placeholder 4"/>
          <p:cNvSpPr>
            <a:spLocks noGrp="1"/>
          </p:cNvSpPr>
          <p:nvPr>
            <p:ph type="ftr" sz="quarter" idx="11"/>
          </p:nvPr>
        </p:nvSpPr>
        <p:spPr>
          <a:xfrm>
            <a:off x="4165600" y="6356353"/>
            <a:ext cx="3860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680C5762-CF65-4775-9966-A58D40CC61B9}" type="slidenum">
              <a:rPr lang="en-US" smtClean="0"/>
              <a:t>‹#›</a:t>
            </a:fld>
            <a:endParaRPr lang="en-US" dirty="0"/>
          </a:p>
        </p:txBody>
      </p:sp>
    </p:spTree>
    <p:extLst>
      <p:ext uri="{BB962C8B-B14F-4D97-AF65-F5344CB8AC3E}">
        <p14:creationId xmlns:p14="http://schemas.microsoft.com/office/powerpoint/2010/main" val="3784056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B2402A1-89E8-4E68-B54B-55C0AE001ED0}" type="slidenum">
              <a:rPr lang="en-US"/>
              <a:pPr>
                <a:defRPr/>
              </a:pPr>
              <a:t>‹#›</a:t>
            </a:fld>
            <a:endParaRPr lang="en-US" dirty="0"/>
          </a:p>
        </p:txBody>
      </p:sp>
    </p:spTree>
    <p:extLst>
      <p:ext uri="{BB962C8B-B14F-4D97-AF65-F5344CB8AC3E}">
        <p14:creationId xmlns:p14="http://schemas.microsoft.com/office/powerpoint/2010/main" val="77246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ADD5B67-6714-4E21-A8DB-1CEC2E9F3605}" type="slidenum">
              <a:rPr lang="en-US"/>
              <a:pPr>
                <a:defRPr/>
              </a:pPr>
              <a:t>‹#›</a:t>
            </a:fld>
            <a:endParaRPr lang="en-US" dirty="0"/>
          </a:p>
        </p:txBody>
      </p:sp>
    </p:spTree>
    <p:extLst>
      <p:ext uri="{BB962C8B-B14F-4D97-AF65-F5344CB8AC3E}">
        <p14:creationId xmlns:p14="http://schemas.microsoft.com/office/powerpoint/2010/main" val="3524044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8D19B8C-B960-415A-9431-D62BEFB6A0C7}" type="slidenum">
              <a:rPr lang="en-US"/>
              <a:pPr>
                <a:defRPr/>
              </a:pPr>
              <a:t>‹#›</a:t>
            </a:fld>
            <a:endParaRPr lang="en-US" dirty="0"/>
          </a:p>
        </p:txBody>
      </p:sp>
    </p:spTree>
    <p:extLst>
      <p:ext uri="{BB962C8B-B14F-4D97-AF65-F5344CB8AC3E}">
        <p14:creationId xmlns:p14="http://schemas.microsoft.com/office/powerpoint/2010/main" val="2314632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25877A2-745D-4B90-8F2D-1B83DF5E1E49}" type="slidenum">
              <a:rPr lang="en-US"/>
              <a:pPr>
                <a:defRPr/>
              </a:pPr>
              <a:t>‹#›</a:t>
            </a:fld>
            <a:endParaRPr lang="en-US" dirty="0"/>
          </a:p>
        </p:txBody>
      </p:sp>
    </p:spTree>
    <p:extLst>
      <p:ext uri="{BB962C8B-B14F-4D97-AF65-F5344CB8AC3E}">
        <p14:creationId xmlns:p14="http://schemas.microsoft.com/office/powerpoint/2010/main" val="500914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FBB132F-F585-4849-9CFA-963D05A8F4E0}" type="slidenum">
              <a:rPr lang="en-US"/>
              <a:pPr>
                <a:defRPr/>
              </a:pPr>
              <a:t>‹#›</a:t>
            </a:fld>
            <a:endParaRPr lang="en-US" dirty="0"/>
          </a:p>
        </p:txBody>
      </p:sp>
    </p:spTree>
    <p:extLst>
      <p:ext uri="{BB962C8B-B14F-4D97-AF65-F5344CB8AC3E}">
        <p14:creationId xmlns:p14="http://schemas.microsoft.com/office/powerpoint/2010/main" val="256195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FBB132F-F585-4849-9CFA-963D05A8F4E0}" type="slidenum">
              <a:rPr lang="en-US"/>
              <a:pPr>
                <a:defRPr/>
              </a:pPr>
              <a:t>‹#›</a:t>
            </a:fld>
            <a:endParaRPr lang="en-US" dirty="0"/>
          </a:p>
        </p:txBody>
      </p:sp>
    </p:spTree>
    <p:extLst>
      <p:ext uri="{BB962C8B-B14F-4D97-AF65-F5344CB8AC3E}">
        <p14:creationId xmlns:p14="http://schemas.microsoft.com/office/powerpoint/2010/main" val="1895511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609600" y="274638"/>
            <a:ext cx="109728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913EA9C-4633-47FD-8318-B37871B64BA9}" type="slidenum">
              <a:rPr lang="en-US"/>
              <a:pPr>
                <a:defRPr/>
              </a:pPr>
              <a:t>‹#›</a:t>
            </a:fld>
            <a:endParaRPr lang="en-US" dirty="0"/>
          </a:p>
        </p:txBody>
      </p:sp>
    </p:spTree>
    <p:extLst>
      <p:ext uri="{BB962C8B-B14F-4D97-AF65-F5344CB8AC3E}">
        <p14:creationId xmlns:p14="http://schemas.microsoft.com/office/powerpoint/2010/main" val="454073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D4EBB3C-FCB7-4E2E-92D3-9B5E4C5BF3B3}" type="slidenum">
              <a:rPr lang="en-US"/>
              <a:pPr>
                <a:defRPr/>
              </a:pPr>
              <a:t>‹#›</a:t>
            </a:fld>
            <a:endParaRPr lang="en-US" dirty="0"/>
          </a:p>
        </p:txBody>
      </p:sp>
    </p:spTree>
    <p:extLst>
      <p:ext uri="{BB962C8B-B14F-4D97-AF65-F5344CB8AC3E}">
        <p14:creationId xmlns:p14="http://schemas.microsoft.com/office/powerpoint/2010/main" val="31938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BBAD74A-058F-4350-9103-DDEB6A9F2FBE}" type="slidenum">
              <a:rPr lang="en-US"/>
              <a:pPr>
                <a:defRPr/>
              </a:pPr>
              <a:t>‹#›</a:t>
            </a:fld>
            <a:endParaRPr lang="en-US" dirty="0"/>
          </a:p>
        </p:txBody>
      </p:sp>
    </p:spTree>
    <p:extLst>
      <p:ext uri="{BB962C8B-B14F-4D97-AF65-F5344CB8AC3E}">
        <p14:creationId xmlns:p14="http://schemas.microsoft.com/office/powerpoint/2010/main" val="3078128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747CD99B-A7C6-4313-93F3-A45A57262461}" type="slidenum">
              <a:rPr lang="en-US"/>
              <a:pPr>
                <a:defRPr/>
              </a:pPr>
              <a:t>‹#›</a:t>
            </a:fld>
            <a:endParaRPr lang="en-US" dirty="0"/>
          </a:p>
        </p:txBody>
      </p:sp>
    </p:spTree>
    <p:extLst>
      <p:ext uri="{BB962C8B-B14F-4D97-AF65-F5344CB8AC3E}">
        <p14:creationId xmlns:p14="http://schemas.microsoft.com/office/powerpoint/2010/main" val="914941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CC3D3C4B-6408-4F63-B7A2-F79B4041C7E2}" type="slidenum">
              <a:rPr lang="en-US"/>
              <a:pPr>
                <a:defRPr/>
              </a:pPr>
              <a:t>‹#›</a:t>
            </a:fld>
            <a:endParaRPr lang="en-US" dirty="0"/>
          </a:p>
        </p:txBody>
      </p:sp>
    </p:spTree>
    <p:extLst>
      <p:ext uri="{BB962C8B-B14F-4D97-AF65-F5344CB8AC3E}">
        <p14:creationId xmlns:p14="http://schemas.microsoft.com/office/powerpoint/2010/main" val="706608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00BEFBB-6632-4B0E-94CE-118E67A2B793}" type="slidenum">
              <a:rPr lang="en-US"/>
              <a:pPr>
                <a:defRPr/>
              </a:pPr>
              <a:t>‹#›</a:t>
            </a:fld>
            <a:endParaRPr lang="en-US" dirty="0"/>
          </a:p>
        </p:txBody>
      </p:sp>
    </p:spTree>
    <p:extLst>
      <p:ext uri="{BB962C8B-B14F-4D97-AF65-F5344CB8AC3E}">
        <p14:creationId xmlns:p14="http://schemas.microsoft.com/office/powerpoint/2010/main" val="19721698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4" descr="Pennsylvania Department of Education Logo"/>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8482263" y="5867403"/>
            <a:ext cx="30734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5" descr="Blue Banner - decorative image"/>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09600" y="609600"/>
            <a:ext cx="10972800" cy="72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609600" y="304800"/>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95777EA-E4DC-40C1-BE00-0E0F6C962F70}" type="datetime1">
              <a:rPr lang="en-US" smtClean="0"/>
              <a:t>9/8/2022</a:t>
            </a:fld>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0C5762-CF65-4775-9966-A58D40CC61B9}" type="slidenum">
              <a:rPr lang="en-US" smtClean="0"/>
              <a:t>‹#›</a:t>
            </a:fld>
            <a:endParaRPr lang="en-US" dirty="0"/>
          </a:p>
        </p:txBody>
      </p:sp>
    </p:spTree>
    <p:extLst>
      <p:ext uri="{BB962C8B-B14F-4D97-AF65-F5344CB8AC3E}">
        <p14:creationId xmlns:p14="http://schemas.microsoft.com/office/powerpoint/2010/main" val="2295008891"/>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marL="173038" indent="0" algn="l" defTabSz="914400" rtl="0" eaLnBrk="1" latinLnBrk="0" hangingPunct="1">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52E0128A-6DC3-4550-94A9-C4B88C426CD0}" type="slidenum">
              <a:rPr lang="en-US"/>
              <a:pPr>
                <a:defRPr/>
              </a:pPr>
              <a:t>‹#›</a:t>
            </a:fld>
            <a:endParaRPr lang="en-US" dirty="0"/>
          </a:p>
        </p:txBody>
      </p:sp>
      <p:sp>
        <p:nvSpPr>
          <p:cNvPr id="2"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extLst>
      <p:ext uri="{BB962C8B-B14F-4D97-AF65-F5344CB8AC3E}">
        <p14:creationId xmlns:p14="http://schemas.microsoft.com/office/powerpoint/2010/main" val="404591704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ftr="0" dt="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education.pa.gov/Educators/Certification/Pages/TIMS.asp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www.education.pa.gov/"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education.pa.gov/"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www.education.pa.gov/"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3.xml"/><Relationship Id="rId5" Type="http://schemas.openxmlformats.org/officeDocument/2006/relationships/hyperlink" Target="mailto:Ra-DDQDataCollection@pa.gov" TargetMode="Externa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3.xml"/><Relationship Id="rId5" Type="http://schemas.openxmlformats.org/officeDocument/2006/relationships/hyperlink" Target="http://www.education.pa.gov/" TargetMode="Externa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804" y="457200"/>
            <a:ext cx="1082351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16482" y="592617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4"/>
          <p:cNvSpPr>
            <a:spLocks noGrp="1"/>
          </p:cNvSpPr>
          <p:nvPr>
            <p:ph type="ctrTitle"/>
          </p:nvPr>
        </p:nvSpPr>
        <p:spPr>
          <a:xfrm>
            <a:off x="2209800" y="2362201"/>
            <a:ext cx="7772400" cy="1470025"/>
          </a:xfrm>
        </p:spPr>
        <p:txBody>
          <a:bodyPr/>
          <a:lstStyle/>
          <a:p>
            <a:pPr eaLnBrk="1" hangingPunct="1">
              <a:defRPr/>
            </a:pPr>
            <a:br>
              <a:rPr lang="en-US" altLang="en-US" sz="4400" dirty="0">
                <a:solidFill>
                  <a:schemeClr val="tx2"/>
                </a:solidFill>
                <a:ea typeface="Verdana" pitchFamily="34" charset="0"/>
                <a:cs typeface="Verdana" pitchFamily="34" charset="0"/>
              </a:rPr>
            </a:br>
            <a:r>
              <a:rPr lang="en-US" altLang="en-US" sz="4400" dirty="0">
                <a:solidFill>
                  <a:schemeClr val="tx2"/>
                </a:solidFill>
                <a:ea typeface="Verdana" pitchFamily="34" charset="0"/>
                <a:cs typeface="Verdana" pitchFamily="34" charset="0"/>
              </a:rPr>
              <a:t>PIMS Staff Reporting</a:t>
            </a:r>
            <a:br>
              <a:rPr lang="en-US" altLang="en-US" sz="4400" dirty="0">
                <a:solidFill>
                  <a:schemeClr val="tx2"/>
                </a:solidFill>
                <a:ea typeface="Verdana" pitchFamily="34" charset="0"/>
                <a:cs typeface="Verdana" pitchFamily="34" charset="0"/>
              </a:rPr>
            </a:br>
            <a:endParaRPr lang="en-US" sz="4400" dirty="0">
              <a:solidFill>
                <a:schemeClr val="tx2"/>
              </a:solidFill>
            </a:endParaRPr>
          </a:p>
        </p:txBody>
      </p:sp>
      <p:sp>
        <p:nvSpPr>
          <p:cNvPr id="2" name="Subtitle 1">
            <a:extLst>
              <a:ext uri="{FF2B5EF4-FFF2-40B4-BE49-F238E27FC236}">
                <a16:creationId xmlns:a16="http://schemas.microsoft.com/office/drawing/2014/main" id="{0336A05F-1939-E684-A561-766B5B5F65EC}"/>
              </a:ext>
            </a:extLst>
          </p:cNvPr>
          <p:cNvSpPr>
            <a:spLocks noGrp="1"/>
          </p:cNvSpPr>
          <p:nvPr>
            <p:ph type="subTitle" idx="1"/>
          </p:nvPr>
        </p:nvSpPr>
        <p:spPr/>
        <p:txBody>
          <a:bodyPr/>
          <a:lstStyle/>
          <a:p>
            <a:r>
              <a:rPr lang="en-US" dirty="0"/>
              <a:t>School Year 2022-2023</a:t>
            </a:r>
          </a:p>
        </p:txBody>
      </p:sp>
    </p:spTree>
    <p:extLst>
      <p:ext uri="{BB962C8B-B14F-4D97-AF65-F5344CB8AC3E}">
        <p14:creationId xmlns:p14="http://schemas.microsoft.com/office/powerpoint/2010/main" val="557867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Staff: Reminders</a:t>
            </a:r>
          </a:p>
        </p:txBody>
      </p:sp>
      <p:sp>
        <p:nvSpPr>
          <p:cNvPr id="3" name="Content Placeholder 2"/>
          <p:cNvSpPr>
            <a:spLocks noGrp="1"/>
          </p:cNvSpPr>
          <p:nvPr>
            <p:ph idx="1"/>
          </p:nvPr>
        </p:nvSpPr>
        <p:spPr/>
        <p:txBody>
          <a:bodyPr>
            <a:normAutofit fontScale="77500" lnSpcReduction="20000"/>
          </a:bodyPr>
          <a:lstStyle/>
          <a:p>
            <a:r>
              <a:rPr lang="en-US" dirty="0"/>
              <a:t>Staff Assignment Reminders</a:t>
            </a:r>
          </a:p>
          <a:p>
            <a:pPr lvl="1"/>
            <a:r>
              <a:rPr lang="en-US" dirty="0"/>
              <a:t>LEA administrators should be reported at location 0000, not in every school.</a:t>
            </a:r>
          </a:p>
          <a:p>
            <a:pPr lvl="2"/>
            <a:r>
              <a:rPr lang="en-US" dirty="0"/>
              <a:t>Single location LEAs such as Charter Schools and AVTSs/CTCs report all staff at the single school location, not 0000.</a:t>
            </a:r>
          </a:p>
          <a:p>
            <a:pPr lvl="1"/>
            <a:r>
              <a:rPr lang="en-US" dirty="0"/>
              <a:t>Staff Assignment should be based on duties not job title or certification.</a:t>
            </a:r>
          </a:p>
          <a:p>
            <a:pPr lvl="1"/>
            <a:r>
              <a:rPr lang="en-US" dirty="0"/>
              <a:t>Staff assignment does NOT determine Appropriately Certified status. Staff Assignment tells us what role a staff member fills.</a:t>
            </a:r>
          </a:p>
          <a:p>
            <a:pPr lvl="1"/>
            <a:r>
              <a:rPr lang="en-US" dirty="0"/>
              <a:t>Each Staff member should have a Primary Assignment. Only 1 assignment can be Primary. </a:t>
            </a:r>
          </a:p>
          <a:p>
            <a:pPr lvl="1"/>
            <a:r>
              <a:rPr lang="en-US" dirty="0"/>
              <a:t>Percent Time Assigned should reflect job status: part-time &lt;100 FTE and Full-time= 100 FTE.</a:t>
            </a:r>
          </a:p>
          <a:p>
            <a:pPr lvl="1"/>
            <a:r>
              <a:rPr lang="en-US" dirty="0"/>
              <a:t>School Safety and Security Coordinator is an LEA Administrator position listed in Appendix B (assignment code 1998)  and should be included in C1 Professional Staff reporting.</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10</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369403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8559-E0FD-4FF6-8BA7-96E584837D5B}"/>
              </a:ext>
            </a:extLst>
          </p:cNvPr>
          <p:cNvSpPr>
            <a:spLocks noGrp="1"/>
          </p:cNvSpPr>
          <p:nvPr>
            <p:ph type="title"/>
          </p:nvPr>
        </p:nvSpPr>
        <p:spPr/>
        <p:txBody>
          <a:bodyPr>
            <a:normAutofit/>
          </a:bodyPr>
          <a:lstStyle/>
          <a:p>
            <a:r>
              <a:rPr lang="en-US" sz="2400" dirty="0"/>
              <a:t>2020 - 2021 Staff</a:t>
            </a:r>
          </a:p>
        </p:txBody>
      </p:sp>
      <p:sp>
        <p:nvSpPr>
          <p:cNvPr id="3" name="Content Placeholder 2">
            <a:extLst>
              <a:ext uri="{FF2B5EF4-FFF2-40B4-BE49-F238E27FC236}">
                <a16:creationId xmlns:a16="http://schemas.microsoft.com/office/drawing/2014/main" id="{6B71ED49-D3FF-4196-B362-E6203600FFD7}"/>
              </a:ext>
            </a:extLst>
          </p:cNvPr>
          <p:cNvSpPr>
            <a:spLocks noGrp="1"/>
          </p:cNvSpPr>
          <p:nvPr>
            <p:ph idx="1"/>
          </p:nvPr>
        </p:nvSpPr>
        <p:spPr/>
        <p:txBody>
          <a:bodyPr>
            <a:normAutofit/>
          </a:bodyPr>
          <a:lstStyle/>
          <a:p>
            <a:pPr marL="0" indent="0" algn="ctr">
              <a:buNone/>
            </a:pPr>
            <a:endParaRPr lang="en-US" sz="3300" dirty="0"/>
          </a:p>
          <a:p>
            <a:pPr marL="0" indent="0" algn="ctr">
              <a:buNone/>
            </a:pPr>
            <a:r>
              <a:rPr lang="en-US" sz="3300" dirty="0"/>
              <a:t>Contracted Staff</a:t>
            </a:r>
          </a:p>
          <a:p>
            <a:pPr marL="0" indent="0" algn="ctr">
              <a:buNone/>
            </a:pPr>
            <a:endParaRPr lang="en-US" sz="3300" dirty="0"/>
          </a:p>
        </p:txBody>
      </p:sp>
      <p:sp>
        <p:nvSpPr>
          <p:cNvPr id="4" name="Slide Number Placeholder 3">
            <a:extLst>
              <a:ext uri="{FF2B5EF4-FFF2-40B4-BE49-F238E27FC236}">
                <a16:creationId xmlns:a16="http://schemas.microsoft.com/office/drawing/2014/main" id="{0B60D461-24B0-40E1-8394-746654EEE184}"/>
              </a:ext>
            </a:extLst>
          </p:cNvPr>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11</a:t>
            </a:fld>
            <a:endParaRPr lang="en-US" dirty="0">
              <a:solidFill>
                <a:prstClr val="black">
                  <a:tint val="75000"/>
                </a:prstClr>
              </a:solidFill>
              <a:latin typeface="Arial" charset="0"/>
            </a:endParaRPr>
          </a:p>
        </p:txBody>
      </p:sp>
    </p:spTree>
    <p:extLst>
      <p:ext uri="{BB962C8B-B14F-4D97-AF65-F5344CB8AC3E}">
        <p14:creationId xmlns:p14="http://schemas.microsoft.com/office/powerpoint/2010/main" val="3491288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Contracted Staff Reporting</a:t>
            </a:r>
          </a:p>
        </p:txBody>
      </p:sp>
      <p:sp>
        <p:nvSpPr>
          <p:cNvPr id="3" name="Content Placeholder 2"/>
          <p:cNvSpPr>
            <a:spLocks noGrp="1"/>
          </p:cNvSpPr>
          <p:nvPr>
            <p:ph idx="1"/>
          </p:nvPr>
        </p:nvSpPr>
        <p:spPr>
          <a:xfrm>
            <a:off x="1981200" y="1600204"/>
            <a:ext cx="8153400" cy="4343397"/>
          </a:xfrm>
        </p:spPr>
        <p:txBody>
          <a:bodyPr>
            <a:normAutofit fontScale="70000" lnSpcReduction="20000"/>
          </a:bodyPr>
          <a:lstStyle/>
          <a:p>
            <a:r>
              <a:rPr lang="en-US" sz="2800" dirty="0"/>
              <a:t>Contracted Staff should be reported with personally identifiable information including a unique PPID.</a:t>
            </a:r>
          </a:p>
          <a:p>
            <a:r>
              <a:rPr lang="en-US" sz="2800" dirty="0"/>
              <a:t>Anyone can receive a PPID by registering in TIMS. Complete instructions can be found on the PDE Website. </a:t>
            </a:r>
            <a:r>
              <a:rPr lang="en-US" sz="2800" dirty="0">
                <a:hlinkClick r:id="rId3"/>
              </a:rPr>
              <a:t>https://www.education.pa.gov/Educators/Certification/Pages/TIMS.aspx</a:t>
            </a:r>
            <a:endParaRPr lang="en-US" sz="2800" dirty="0"/>
          </a:p>
          <a:p>
            <a:r>
              <a:rPr lang="en-US" sz="2800" dirty="0"/>
              <a:t>LEAs should make every attempt to receive the required information from Vendors (contract discussions).</a:t>
            </a:r>
          </a:p>
          <a:p>
            <a:r>
              <a:rPr lang="en-US" sz="2800" dirty="0">
                <a:ea typeface="Calibri" panose="020F0502020204030204" pitchFamily="34" charset="0"/>
              </a:rPr>
              <a:t>If LEAs are contracting with 3</a:t>
            </a:r>
            <a:r>
              <a:rPr lang="en-US" sz="2800" baseline="30000" dirty="0">
                <a:ea typeface="Calibri" panose="020F0502020204030204" pitchFamily="34" charset="0"/>
              </a:rPr>
              <a:t>rd</a:t>
            </a:r>
            <a:r>
              <a:rPr lang="en-US" sz="2800" dirty="0">
                <a:ea typeface="Calibri" panose="020F0502020204030204" pitchFamily="34" charset="0"/>
              </a:rPr>
              <a:t> party vendors, they must ensure the teachers they are utilizing through the vendor are appropriately certified.</a:t>
            </a:r>
            <a:endParaRPr lang="en-US" sz="2800" dirty="0"/>
          </a:p>
          <a:p>
            <a:r>
              <a:rPr lang="en-US" sz="2800" dirty="0"/>
              <a:t>Contracted Staff should be reported the same as other LEA Professional Staff with complete records in Staff, Staff Snapshot and Staff Assignment.</a:t>
            </a:r>
          </a:p>
          <a:p>
            <a:r>
              <a:rPr lang="en-US" sz="2800" dirty="0"/>
              <a:t>All required fields in all templates must be accounted for.</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12</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274056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Contracted Staff Reporting</a:t>
            </a:r>
          </a:p>
        </p:txBody>
      </p:sp>
      <p:sp>
        <p:nvSpPr>
          <p:cNvPr id="3" name="Content Placeholder 2"/>
          <p:cNvSpPr>
            <a:spLocks noGrp="1"/>
          </p:cNvSpPr>
          <p:nvPr>
            <p:ph idx="1"/>
          </p:nvPr>
        </p:nvSpPr>
        <p:spPr>
          <a:xfrm>
            <a:off x="1981200" y="1600203"/>
            <a:ext cx="8153400" cy="4648197"/>
          </a:xfrm>
        </p:spPr>
        <p:txBody>
          <a:bodyPr>
            <a:normAutofit lnSpcReduction="10000"/>
          </a:bodyPr>
          <a:lstStyle/>
          <a:p>
            <a:r>
              <a:rPr lang="en-US" sz="2600" dirty="0"/>
              <a:t>PPID (field #2) should not be 9999999.</a:t>
            </a:r>
          </a:p>
          <a:p>
            <a:r>
              <a:rPr lang="en-US" sz="2600" dirty="0"/>
              <a:t>Accurate First Name (field #65), Last Name (field #66) and Birth Date (field #40) are required to validate PPID.</a:t>
            </a:r>
          </a:p>
          <a:p>
            <a:r>
              <a:rPr lang="en-US" sz="2600" dirty="0"/>
              <a:t>Years Experience in District (field #43) can be 1.</a:t>
            </a:r>
          </a:p>
          <a:p>
            <a:r>
              <a:rPr lang="en-US" sz="2600" dirty="0"/>
              <a:t>Salary (field #52)- Report the contracted amount that the LEA is paying for the teacher. If you have multiple contracted staff and cannot identify individual cost, you can divide the contracted amount equally among the staff.</a:t>
            </a:r>
          </a:p>
          <a:p>
            <a:r>
              <a:rPr lang="en-US" sz="2600" dirty="0"/>
              <a:t>Job Class Code Long (field #44) should be SC.</a:t>
            </a:r>
          </a:p>
          <a:p>
            <a:pPr marL="0" indent="0">
              <a:buNone/>
            </a:pPr>
            <a:endParaRPr lang="en-US" sz="2800" dirty="0"/>
          </a:p>
          <a:p>
            <a:pPr marL="0" indent="0">
              <a:buNone/>
            </a:pPr>
            <a:endParaRPr lang="en-US" sz="2800" dirty="0"/>
          </a:p>
          <a:p>
            <a:endParaRPr lang="en-US" sz="2800" dirty="0"/>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13</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805616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Contracted Staff Reporting</a:t>
            </a:r>
          </a:p>
        </p:txBody>
      </p:sp>
      <p:sp>
        <p:nvSpPr>
          <p:cNvPr id="3" name="Content Placeholder 2"/>
          <p:cNvSpPr>
            <a:spLocks noGrp="1"/>
          </p:cNvSpPr>
          <p:nvPr>
            <p:ph idx="1"/>
          </p:nvPr>
        </p:nvSpPr>
        <p:spPr>
          <a:xfrm>
            <a:off x="1981200" y="1600203"/>
            <a:ext cx="8153400" cy="4648197"/>
          </a:xfrm>
        </p:spPr>
        <p:txBody>
          <a:bodyPr>
            <a:normAutofit lnSpcReduction="10000"/>
          </a:bodyPr>
          <a:lstStyle/>
          <a:p>
            <a:r>
              <a:rPr lang="en-US" sz="2600" dirty="0"/>
              <a:t>Staff Employment Type Code (field #17) should accurately reflect the contracted services provided. A full-time instructor typically has 7-8 class periods a day, 5 days a week (Only report responsibility to your LEA).</a:t>
            </a:r>
          </a:p>
          <a:p>
            <a:r>
              <a:rPr lang="en-US" sz="2600" dirty="0"/>
              <a:t>Staff Assignment Template, Percent Time Assigned (field #18) should accurately reflect the Staff Employment Type Code reported: part-time &lt; 100 FTE, full-time= 100 FTE.</a:t>
            </a:r>
          </a:p>
          <a:p>
            <a:r>
              <a:rPr lang="en-US" sz="2600" dirty="0"/>
              <a:t>Contracted Staff should have an assignment record for each location where they are providing services. Do not use School Number 0000. </a:t>
            </a:r>
          </a:p>
          <a:p>
            <a:pPr marL="0" indent="0">
              <a:buNone/>
            </a:pPr>
            <a:endParaRPr lang="en-US" sz="2800" dirty="0"/>
          </a:p>
          <a:p>
            <a:pPr marL="0" indent="0">
              <a:buNone/>
            </a:pPr>
            <a:endParaRPr lang="en-US" sz="2800" dirty="0"/>
          </a:p>
          <a:p>
            <a:endParaRPr lang="en-US" sz="2800" dirty="0"/>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14</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176384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Contracted Staff Error</a:t>
            </a:r>
          </a:p>
        </p:txBody>
      </p:sp>
      <p:sp>
        <p:nvSpPr>
          <p:cNvPr id="3" name="Content Placeholder 2"/>
          <p:cNvSpPr>
            <a:spLocks noGrp="1"/>
          </p:cNvSpPr>
          <p:nvPr>
            <p:ph idx="1"/>
          </p:nvPr>
        </p:nvSpPr>
        <p:spPr>
          <a:xfrm>
            <a:off x="1981200" y="1600203"/>
            <a:ext cx="8153400" cy="4648197"/>
          </a:xfrm>
        </p:spPr>
        <p:txBody>
          <a:bodyPr>
            <a:normAutofit/>
          </a:bodyPr>
          <a:lstStyle/>
          <a:p>
            <a:r>
              <a:rPr lang="en-US" sz="2400" dirty="0"/>
              <a:t>Reporting contracted staff using 9999999 will prompt a DQE warning.</a:t>
            </a:r>
          </a:p>
          <a:p>
            <a:r>
              <a:rPr lang="en-US" sz="2400" dirty="0"/>
              <a:t>This is a caution that you are uploading data that does not follow PDE Reporting Guidance.</a:t>
            </a:r>
          </a:p>
          <a:p>
            <a:r>
              <a:rPr lang="en-US" sz="2400" dirty="0"/>
              <a:t>Does not prevent the files from processing or uploading to PIMS</a:t>
            </a:r>
          </a:p>
          <a:p>
            <a:r>
              <a:rPr lang="en-US" sz="2400" dirty="0"/>
              <a:t>Reporting Staff with PPID 9999999 will flag on data quality checks and will result in error notification emails being sent from the Data Quality Office.</a:t>
            </a:r>
          </a:p>
          <a:p>
            <a:pPr marL="0" indent="0">
              <a:buNone/>
            </a:pPr>
            <a:endParaRPr lang="en-US" sz="2800" dirty="0"/>
          </a:p>
          <a:p>
            <a:pPr marL="0" indent="0">
              <a:buNone/>
            </a:pPr>
            <a:endParaRPr lang="en-US" sz="2800" dirty="0"/>
          </a:p>
          <a:p>
            <a:endParaRPr lang="en-US" sz="2800" dirty="0"/>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15</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226854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8559-E0FD-4FF6-8BA7-96E584837D5B}"/>
              </a:ext>
            </a:extLst>
          </p:cNvPr>
          <p:cNvSpPr>
            <a:spLocks noGrp="1"/>
          </p:cNvSpPr>
          <p:nvPr>
            <p:ph type="title"/>
          </p:nvPr>
        </p:nvSpPr>
        <p:spPr/>
        <p:txBody>
          <a:bodyPr>
            <a:normAutofit/>
          </a:bodyPr>
          <a:lstStyle/>
          <a:p>
            <a:r>
              <a:rPr lang="en-US" sz="2400" dirty="0"/>
              <a:t>Professional Staff</a:t>
            </a:r>
          </a:p>
        </p:txBody>
      </p:sp>
      <p:sp>
        <p:nvSpPr>
          <p:cNvPr id="3" name="Content Placeholder 2">
            <a:extLst>
              <a:ext uri="{FF2B5EF4-FFF2-40B4-BE49-F238E27FC236}">
                <a16:creationId xmlns:a16="http://schemas.microsoft.com/office/drawing/2014/main" id="{6B71ED49-D3FF-4196-B362-E6203600FFD7}"/>
              </a:ext>
            </a:extLst>
          </p:cNvPr>
          <p:cNvSpPr>
            <a:spLocks noGrp="1"/>
          </p:cNvSpPr>
          <p:nvPr>
            <p:ph idx="1"/>
          </p:nvPr>
        </p:nvSpPr>
        <p:spPr/>
        <p:txBody>
          <a:bodyPr>
            <a:normAutofit/>
          </a:bodyPr>
          <a:lstStyle/>
          <a:p>
            <a:pPr marL="0" indent="0" algn="ctr">
              <a:buNone/>
            </a:pPr>
            <a:endParaRPr lang="en-US" sz="3300" dirty="0"/>
          </a:p>
          <a:p>
            <a:pPr marL="0" indent="0" algn="ctr">
              <a:buNone/>
            </a:pPr>
            <a:r>
              <a:rPr lang="en-US" sz="3300" dirty="0"/>
              <a:t>Reports</a:t>
            </a:r>
          </a:p>
          <a:p>
            <a:pPr marL="0" indent="0" algn="ctr">
              <a:buNone/>
            </a:pPr>
            <a:endParaRPr lang="en-US" sz="3300" dirty="0"/>
          </a:p>
        </p:txBody>
      </p:sp>
      <p:sp>
        <p:nvSpPr>
          <p:cNvPr id="4" name="Slide Number Placeholder 3">
            <a:extLst>
              <a:ext uri="{FF2B5EF4-FFF2-40B4-BE49-F238E27FC236}">
                <a16:creationId xmlns:a16="http://schemas.microsoft.com/office/drawing/2014/main" id="{0B60D461-24B0-40E1-8394-746654EEE184}"/>
              </a:ext>
            </a:extLst>
          </p:cNvPr>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16</a:t>
            </a:fld>
            <a:endParaRPr lang="en-US" dirty="0">
              <a:solidFill>
                <a:prstClr val="black">
                  <a:tint val="75000"/>
                </a:prstClr>
              </a:solidFill>
              <a:latin typeface="Arial" charset="0"/>
            </a:endParaRPr>
          </a:p>
        </p:txBody>
      </p:sp>
    </p:spTree>
    <p:extLst>
      <p:ext uri="{BB962C8B-B14F-4D97-AF65-F5344CB8AC3E}">
        <p14:creationId xmlns:p14="http://schemas.microsoft.com/office/powerpoint/2010/main" val="2367136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Staff: Error Reports</a:t>
            </a:r>
          </a:p>
        </p:txBody>
      </p:sp>
      <p:sp>
        <p:nvSpPr>
          <p:cNvPr id="3" name="Content Placeholder 2"/>
          <p:cNvSpPr>
            <a:spLocks noGrp="1"/>
          </p:cNvSpPr>
          <p:nvPr>
            <p:ph idx="1"/>
          </p:nvPr>
        </p:nvSpPr>
        <p:spPr/>
        <p:txBody>
          <a:bodyPr>
            <a:normAutofit fontScale="92500" lnSpcReduction="10000"/>
          </a:bodyPr>
          <a:lstStyle/>
          <a:p>
            <a:r>
              <a:rPr lang="en-US" dirty="0"/>
              <a:t>Template Verification for Staff</a:t>
            </a:r>
          </a:p>
          <a:p>
            <a:pPr lvl="1"/>
            <a:r>
              <a:rPr lang="en-US" dirty="0"/>
              <a:t>Run Staff Snapshot &amp; Staff Assignment Template Details Reports in Excel </a:t>
            </a:r>
          </a:p>
          <a:p>
            <a:r>
              <a:rPr lang="en-US" dirty="0"/>
              <a:t>Professional Personnel Edits (multiple tabs)</a:t>
            </a:r>
          </a:p>
          <a:p>
            <a:pPr lvl="1"/>
            <a:r>
              <a:rPr lang="en-US" dirty="0"/>
              <a:t>Missing Staff Assignments</a:t>
            </a:r>
          </a:p>
          <a:p>
            <a:pPr lvl="1"/>
            <a:r>
              <a:rPr lang="en-US" dirty="0"/>
              <a:t>Missing Staff Snapshot</a:t>
            </a:r>
          </a:p>
          <a:p>
            <a:pPr lvl="1"/>
            <a:r>
              <a:rPr lang="en-US" dirty="0"/>
              <a:t>Reported More than 1 Chief Administrative Officer</a:t>
            </a:r>
          </a:p>
          <a:p>
            <a:pPr lvl="1"/>
            <a:r>
              <a:rPr lang="en-US" dirty="0"/>
              <a:t>No Chief Administrative Officer</a:t>
            </a:r>
          </a:p>
          <a:p>
            <a:pPr lvl="1"/>
            <a:r>
              <a:rPr lang="en-US" dirty="0"/>
              <a:t>Administrative Staff have been assigned to a location other than 0000</a:t>
            </a:r>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17</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18755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Staff: Error Reports</a:t>
            </a:r>
          </a:p>
        </p:txBody>
      </p:sp>
      <p:sp>
        <p:nvSpPr>
          <p:cNvPr id="3" name="Content Placeholder 2"/>
          <p:cNvSpPr>
            <a:spLocks noGrp="1"/>
          </p:cNvSpPr>
          <p:nvPr>
            <p:ph idx="1"/>
          </p:nvPr>
        </p:nvSpPr>
        <p:spPr/>
        <p:txBody>
          <a:bodyPr>
            <a:normAutofit fontScale="92500" lnSpcReduction="10000"/>
          </a:bodyPr>
          <a:lstStyle/>
          <a:p>
            <a:r>
              <a:rPr lang="en-US" sz="3000" dirty="0"/>
              <a:t>Professional Personnel Edits (continued)</a:t>
            </a:r>
          </a:p>
          <a:p>
            <a:pPr lvl="1"/>
            <a:r>
              <a:rPr lang="en-US" dirty="0"/>
              <a:t>FTE Errors </a:t>
            </a:r>
          </a:p>
          <a:p>
            <a:pPr lvl="2"/>
            <a:r>
              <a:rPr lang="en-US" dirty="0"/>
              <a:t>Full Time Staff with &lt;100 FTE or &gt; 100 FTE</a:t>
            </a:r>
          </a:p>
          <a:p>
            <a:pPr lvl="2"/>
            <a:r>
              <a:rPr lang="en-US" dirty="0"/>
              <a:t>Part Time Staff with &gt;= 100 FTE</a:t>
            </a:r>
          </a:p>
          <a:p>
            <a:pPr lvl="1"/>
            <a:r>
              <a:rPr lang="en-US" dirty="0"/>
              <a:t>Charter School with H Status Active Indicator (field #41)</a:t>
            </a:r>
          </a:p>
          <a:p>
            <a:pPr lvl="1"/>
            <a:r>
              <a:rPr lang="en-US" dirty="0"/>
              <a:t>Charter School with Superintendent</a:t>
            </a:r>
          </a:p>
          <a:p>
            <a:r>
              <a:rPr lang="en-US" sz="3000" dirty="0"/>
              <a:t>Years Experience &amp; Years Experience in District CY-PY</a:t>
            </a:r>
          </a:p>
          <a:p>
            <a:pPr lvl="1"/>
            <a:r>
              <a:rPr lang="en-US" dirty="0"/>
              <a:t>All staff reported in PY and CY should show a progression of +1 regardless of Leave status or days worked</a:t>
            </a:r>
          </a:p>
          <a:p>
            <a:pPr lvl="1"/>
            <a:r>
              <a:rPr lang="en-US" dirty="0"/>
              <a:t>DQE flags Years of Experience errors and data exception is required</a:t>
            </a: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80C5762-CF65-4775-9966-A58D40CC61B9}" type="slidenum">
              <a:rPr kumimoji="0" lang="en-US" sz="900" b="0" i="0" u="none" strike="noStrike" kern="1200" cap="none" spc="0" normalizeH="0" baseline="0" noProof="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sz="900" b="0" i="0" u="none" strike="noStrike" kern="1200" cap="none" spc="0" normalizeH="0" baseline="0" noProof="0">
              <a:ln>
                <a:noFill/>
              </a:ln>
              <a:solidFill>
                <a:prstClr val="black">
                  <a:tint val="75000"/>
                </a:prstClr>
              </a:solidFill>
              <a:effectLst/>
              <a:uLnTx/>
              <a:uFillTx/>
              <a:latin typeface="Arial" charset="0"/>
              <a:ea typeface="+mn-ea"/>
              <a:cs typeface="+mn-cs"/>
            </a:endParaRPr>
          </a:p>
        </p:txBody>
      </p:sp>
    </p:spTree>
    <p:extLst>
      <p:ext uri="{BB962C8B-B14F-4D97-AF65-F5344CB8AC3E}">
        <p14:creationId xmlns:p14="http://schemas.microsoft.com/office/powerpoint/2010/main" val="182228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Staff: Error Reports</a:t>
            </a:r>
          </a:p>
        </p:txBody>
      </p:sp>
      <p:sp>
        <p:nvSpPr>
          <p:cNvPr id="3" name="Content Placeholder 2"/>
          <p:cNvSpPr>
            <a:spLocks noGrp="1"/>
          </p:cNvSpPr>
          <p:nvPr>
            <p:ph idx="1"/>
          </p:nvPr>
        </p:nvSpPr>
        <p:spPr>
          <a:xfrm>
            <a:off x="793101" y="1447800"/>
            <a:ext cx="10711543" cy="4430486"/>
          </a:xfrm>
        </p:spPr>
        <p:txBody>
          <a:bodyPr>
            <a:noAutofit/>
          </a:bodyPr>
          <a:lstStyle/>
          <a:p>
            <a:r>
              <a:rPr lang="en-US" sz="2400" dirty="0"/>
              <a:t>Previous Year Non-Terminated Staff Not in Current Year Snapshot</a:t>
            </a:r>
          </a:p>
          <a:p>
            <a:pPr lvl="1"/>
            <a:r>
              <a:rPr lang="en-US" sz="1800" dirty="0"/>
              <a:t>Terminated staff should be reported for 1 year after leaving your LEA with appropriate termination data</a:t>
            </a:r>
          </a:p>
          <a:p>
            <a:pPr lvl="1"/>
            <a:r>
              <a:rPr lang="en-US" sz="1800" dirty="0"/>
              <a:t>Include all staff that left since Oct 1 of the prior school year</a:t>
            </a:r>
          </a:p>
          <a:p>
            <a:pPr lvl="1"/>
            <a:r>
              <a:rPr lang="en-US" sz="1800" dirty="0"/>
              <a:t>Reach out to your Vendor for details on how to include terminated staff in your data extract</a:t>
            </a:r>
          </a:p>
          <a:p>
            <a:pPr lvl="1"/>
            <a:r>
              <a:rPr lang="en-US" sz="1800" dirty="0"/>
              <a:t>Contracted staff PPID 9999999 should be terminated to report individual data</a:t>
            </a:r>
          </a:p>
          <a:p>
            <a:r>
              <a:rPr lang="en-US" sz="2400" dirty="0"/>
              <a:t>Duplicate Staff Reported at another LEA</a:t>
            </a:r>
          </a:p>
          <a:p>
            <a:pPr lvl="1"/>
            <a:r>
              <a:rPr lang="en-US" sz="1800" dirty="0"/>
              <a:t>Staff that are non-terminated</a:t>
            </a:r>
          </a:p>
          <a:p>
            <a:pPr lvl="1"/>
            <a:r>
              <a:rPr lang="en-US" sz="1800" dirty="0"/>
              <a:t>If the staff member is active in your LEA as of Oct 1 you do not need to take any further action</a:t>
            </a:r>
          </a:p>
          <a:p>
            <a:pPr lvl="1"/>
            <a:r>
              <a:rPr lang="en-US" sz="1800" dirty="0"/>
              <a:t>Contracted staff PPIDs will show as duplicates when providing services to multiple LEAs</a:t>
            </a:r>
          </a:p>
          <a:p>
            <a:r>
              <a:rPr lang="en-US" sz="2400" dirty="0"/>
              <a:t>Update LEA source system if errors are identified in the error reports</a:t>
            </a:r>
          </a:p>
          <a:p>
            <a:pPr lvl="1"/>
            <a:r>
              <a:rPr lang="en-US" sz="1800" dirty="0"/>
              <a:t>Re-upload updated files into PIMS</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19</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944350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8559-E0FD-4FF6-8BA7-96E584837D5B}"/>
              </a:ext>
            </a:extLst>
          </p:cNvPr>
          <p:cNvSpPr>
            <a:spLocks noGrp="1"/>
          </p:cNvSpPr>
          <p:nvPr>
            <p:ph type="title"/>
          </p:nvPr>
        </p:nvSpPr>
        <p:spPr/>
        <p:txBody>
          <a:bodyPr>
            <a:normAutofit/>
          </a:bodyPr>
          <a:lstStyle/>
          <a:p>
            <a:r>
              <a:rPr lang="en-US" sz="2400" dirty="0"/>
              <a:t>PIMS Staff Reporting</a:t>
            </a:r>
          </a:p>
        </p:txBody>
      </p:sp>
      <p:sp>
        <p:nvSpPr>
          <p:cNvPr id="3" name="Content Placeholder 2">
            <a:extLst>
              <a:ext uri="{FF2B5EF4-FFF2-40B4-BE49-F238E27FC236}">
                <a16:creationId xmlns:a16="http://schemas.microsoft.com/office/drawing/2014/main" id="{6B71ED49-D3FF-4196-B362-E6203600FFD7}"/>
              </a:ext>
            </a:extLst>
          </p:cNvPr>
          <p:cNvSpPr>
            <a:spLocks noGrp="1"/>
          </p:cNvSpPr>
          <p:nvPr>
            <p:ph idx="1"/>
          </p:nvPr>
        </p:nvSpPr>
        <p:spPr/>
        <p:txBody>
          <a:bodyPr>
            <a:normAutofit/>
          </a:bodyPr>
          <a:lstStyle/>
          <a:p>
            <a:pPr marL="0" indent="0" algn="ctr">
              <a:buNone/>
            </a:pPr>
            <a:r>
              <a:rPr lang="en-US" sz="3300" dirty="0"/>
              <a:t>Agenda:</a:t>
            </a:r>
          </a:p>
          <a:p>
            <a:pPr marL="0" indent="0" algn="ctr">
              <a:buNone/>
            </a:pPr>
            <a:r>
              <a:rPr lang="en-US" sz="3300" dirty="0"/>
              <a:t>C1 (October) Staff</a:t>
            </a:r>
          </a:p>
          <a:p>
            <a:pPr marL="0" indent="0" algn="ctr">
              <a:buNone/>
            </a:pPr>
            <a:r>
              <a:rPr lang="en-US" sz="3300" dirty="0"/>
              <a:t>Collection Overview</a:t>
            </a:r>
          </a:p>
          <a:p>
            <a:pPr marL="0" indent="0" algn="ctr">
              <a:buNone/>
            </a:pPr>
            <a:r>
              <a:rPr lang="en-US" sz="3300" dirty="0"/>
              <a:t>Reports</a:t>
            </a:r>
          </a:p>
          <a:p>
            <a:pPr marL="0" indent="0" algn="ctr">
              <a:buNone/>
            </a:pPr>
            <a:r>
              <a:rPr lang="en-US" sz="3300" dirty="0"/>
              <a:t>Common Errors</a:t>
            </a:r>
          </a:p>
          <a:p>
            <a:pPr marL="0" indent="0" algn="ctr">
              <a:buNone/>
            </a:pPr>
            <a:r>
              <a:rPr lang="en-US" sz="3300" dirty="0"/>
              <a:t>C6 (All-year) Staff Updates</a:t>
            </a:r>
          </a:p>
        </p:txBody>
      </p:sp>
      <p:sp>
        <p:nvSpPr>
          <p:cNvPr id="4" name="Slide Number Placeholder 3">
            <a:extLst>
              <a:ext uri="{FF2B5EF4-FFF2-40B4-BE49-F238E27FC236}">
                <a16:creationId xmlns:a16="http://schemas.microsoft.com/office/drawing/2014/main" id="{0B60D461-24B0-40E1-8394-746654EEE184}"/>
              </a:ext>
            </a:extLst>
          </p:cNvPr>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2</a:t>
            </a:fld>
            <a:endParaRPr lang="en-US" dirty="0">
              <a:solidFill>
                <a:prstClr val="black">
                  <a:tint val="75000"/>
                </a:prstClr>
              </a:solidFill>
              <a:latin typeface="Arial" charset="0"/>
            </a:endParaRPr>
          </a:p>
        </p:txBody>
      </p:sp>
    </p:spTree>
    <p:extLst>
      <p:ext uri="{BB962C8B-B14F-4D97-AF65-F5344CB8AC3E}">
        <p14:creationId xmlns:p14="http://schemas.microsoft.com/office/powerpoint/2010/main" val="297540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8559-E0FD-4FF6-8BA7-96E584837D5B}"/>
              </a:ext>
            </a:extLst>
          </p:cNvPr>
          <p:cNvSpPr>
            <a:spLocks noGrp="1"/>
          </p:cNvSpPr>
          <p:nvPr>
            <p:ph type="title"/>
          </p:nvPr>
        </p:nvSpPr>
        <p:spPr/>
        <p:txBody>
          <a:bodyPr>
            <a:normAutofit/>
          </a:bodyPr>
          <a:lstStyle/>
          <a:p>
            <a:r>
              <a:rPr lang="en-US" sz="2400" dirty="0"/>
              <a:t>Professional Staff</a:t>
            </a:r>
          </a:p>
        </p:txBody>
      </p:sp>
      <p:sp>
        <p:nvSpPr>
          <p:cNvPr id="3" name="Content Placeholder 2">
            <a:extLst>
              <a:ext uri="{FF2B5EF4-FFF2-40B4-BE49-F238E27FC236}">
                <a16:creationId xmlns:a16="http://schemas.microsoft.com/office/drawing/2014/main" id="{6B71ED49-D3FF-4196-B362-E6203600FFD7}"/>
              </a:ext>
            </a:extLst>
          </p:cNvPr>
          <p:cNvSpPr>
            <a:spLocks noGrp="1"/>
          </p:cNvSpPr>
          <p:nvPr>
            <p:ph idx="1"/>
          </p:nvPr>
        </p:nvSpPr>
        <p:spPr/>
        <p:txBody>
          <a:bodyPr>
            <a:normAutofit/>
          </a:bodyPr>
          <a:lstStyle/>
          <a:p>
            <a:pPr marL="0" indent="0" algn="ctr">
              <a:buNone/>
            </a:pPr>
            <a:endParaRPr lang="en-US" sz="3300" dirty="0"/>
          </a:p>
          <a:p>
            <a:pPr marL="0" indent="0" algn="ctr">
              <a:buNone/>
            </a:pPr>
            <a:r>
              <a:rPr lang="en-US" sz="3300" dirty="0"/>
              <a:t>Common Errors</a:t>
            </a:r>
          </a:p>
          <a:p>
            <a:pPr marL="0" indent="0" algn="ctr">
              <a:buNone/>
            </a:pPr>
            <a:endParaRPr lang="en-US" sz="3300" dirty="0"/>
          </a:p>
        </p:txBody>
      </p:sp>
      <p:sp>
        <p:nvSpPr>
          <p:cNvPr id="4" name="Slide Number Placeholder 3">
            <a:extLst>
              <a:ext uri="{FF2B5EF4-FFF2-40B4-BE49-F238E27FC236}">
                <a16:creationId xmlns:a16="http://schemas.microsoft.com/office/drawing/2014/main" id="{0B60D461-24B0-40E1-8394-746654EEE184}"/>
              </a:ext>
            </a:extLst>
          </p:cNvPr>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20</a:t>
            </a:fld>
            <a:endParaRPr lang="en-US" dirty="0">
              <a:solidFill>
                <a:prstClr val="black">
                  <a:tint val="75000"/>
                </a:prstClr>
              </a:solidFill>
              <a:latin typeface="Arial" charset="0"/>
            </a:endParaRPr>
          </a:p>
        </p:txBody>
      </p:sp>
    </p:spTree>
    <p:extLst>
      <p:ext uri="{BB962C8B-B14F-4D97-AF65-F5344CB8AC3E}">
        <p14:creationId xmlns:p14="http://schemas.microsoft.com/office/powerpoint/2010/main" val="1797335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Errors- Staff/Staff Snapshot</a:t>
            </a:r>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Non-terminated Staff</a:t>
            </a:r>
          </a:p>
          <a:p>
            <a:pPr lvl="0"/>
            <a:r>
              <a:rPr lang="en-US" dirty="0"/>
              <a:t>Individuals that were reported in the prior year October Staff collection but do not have any records in the current year October Staff collection and do not have a termination record.</a:t>
            </a:r>
          </a:p>
          <a:p>
            <a:pPr lvl="1" eaLnBrk="0" fontAlgn="base" hangingPunct="0"/>
            <a:r>
              <a:rPr lang="en-US" dirty="0"/>
              <a:t>Review the </a:t>
            </a:r>
            <a:r>
              <a:rPr lang="en-US" i="1" dirty="0"/>
              <a:t>Previous Year Non-Terminated Staff Not in Current Year Staff Snapshot</a:t>
            </a:r>
            <a:r>
              <a:rPr lang="en-US" dirty="0"/>
              <a:t> report</a:t>
            </a:r>
          </a:p>
          <a:p>
            <a:pPr lvl="2"/>
            <a:r>
              <a:rPr lang="en-US" dirty="0"/>
              <a:t>If the individual on the report is an active employee as of 10/1, you must include records for them in Staff, Staff Snapshot and Staff Assignment. </a:t>
            </a:r>
          </a:p>
          <a:p>
            <a:pPr lvl="2"/>
            <a:r>
              <a:rPr lang="en-US" dirty="0"/>
              <a:t>If the individual was no longer an employee of your LEA on 10/1, you should upload Staff and Staff Snapshot records only. Terminated staff should not have a Staff Assignment record unless it is a PIL position. </a:t>
            </a:r>
          </a:p>
          <a:p>
            <a:pPr lvl="2"/>
            <a:r>
              <a:rPr lang="en-US" dirty="0"/>
              <a:t>In Staff/Staff Snapshot templates, terminated staff should have the following:</a:t>
            </a:r>
          </a:p>
          <a:p>
            <a:pPr lvl="3"/>
            <a:r>
              <a:rPr lang="en-US" dirty="0"/>
              <a:t>Field 36 (Exit Date)= Last date of employment</a:t>
            </a:r>
          </a:p>
          <a:p>
            <a:pPr lvl="3"/>
            <a:r>
              <a:rPr lang="en-US" dirty="0"/>
              <a:t>Field 42 (Active/Inactive Indicator)= T</a:t>
            </a:r>
          </a:p>
          <a:p>
            <a:pPr lvl="3"/>
            <a:r>
              <a:rPr lang="en-US" dirty="0"/>
              <a:t>Field 52 (Annual Salary)= 0</a:t>
            </a:r>
          </a:p>
          <a:p>
            <a:pPr lvl="3"/>
            <a:r>
              <a:rPr lang="en-US" dirty="0"/>
              <a:t>Field 54 (Termination Code)- See PIMS Manual, Volume 2, Appendix AO</a:t>
            </a:r>
          </a:p>
          <a:p>
            <a:pPr lvl="2"/>
            <a:r>
              <a:rPr lang="en-US" dirty="0"/>
              <a:t>Staff that were reported in error on the prior years should be corrected by uploading appropriate termination records.</a:t>
            </a:r>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21</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195282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Errors- Staff/Staff Snapshot</a:t>
            </a:r>
          </a:p>
        </p:txBody>
      </p:sp>
      <p:sp>
        <p:nvSpPr>
          <p:cNvPr id="3" name="Content Placeholder 2"/>
          <p:cNvSpPr>
            <a:spLocks noGrp="1"/>
          </p:cNvSpPr>
          <p:nvPr>
            <p:ph idx="1"/>
          </p:nvPr>
        </p:nvSpPr>
        <p:spPr/>
        <p:txBody>
          <a:bodyPr>
            <a:noAutofit/>
          </a:bodyPr>
          <a:lstStyle/>
          <a:p>
            <a:pPr marL="0" indent="0">
              <a:buNone/>
            </a:pPr>
            <a:r>
              <a:rPr lang="en-US" sz="1600" b="1" dirty="0"/>
              <a:t>Reporting Staff on Leave</a:t>
            </a:r>
          </a:p>
          <a:p>
            <a:pPr lvl="0"/>
            <a:r>
              <a:rPr lang="en-US" sz="1600" dirty="0"/>
              <a:t>Professional Staff on leave should be included in the C1 Staff submission unless their position becomes vacant prior to October 1. Leave status should be submitted in Field #41 (Active/Inactive Indicator) of the Staff and Staff Snapshot templates.</a:t>
            </a:r>
          </a:p>
          <a:p>
            <a:pPr lvl="0"/>
            <a:r>
              <a:rPr lang="en-US" sz="1600" dirty="0"/>
              <a:t>Staff on leave should be reported with their full, contracted salary amount unless they are on. Salary should not be prorated or 0.</a:t>
            </a:r>
          </a:p>
          <a:p>
            <a:pPr marL="0" indent="0">
              <a:buNone/>
            </a:pPr>
            <a:endParaRPr lang="en-US" sz="1600" dirty="0"/>
          </a:p>
          <a:p>
            <a:pPr marL="0" indent="0">
              <a:buNone/>
            </a:pPr>
            <a:r>
              <a:rPr lang="en-US" sz="1600" b="1" dirty="0"/>
              <a:t>Years of Experience/ Years of Experience in District</a:t>
            </a:r>
          </a:p>
          <a:p>
            <a:pPr lvl="0"/>
            <a:r>
              <a:rPr lang="en-US" sz="1600" dirty="0">
                <a:ea typeface="Calibri" panose="020F0502020204030204" pitchFamily="34" charset="0"/>
              </a:rPr>
              <a:t>PIMS Staff reporting is not reported for PSERS and does not align with the calculated years of service toward retirement. A Year should not be determined based on days and hours worked.</a:t>
            </a:r>
          </a:p>
          <a:p>
            <a:r>
              <a:rPr lang="en-US" sz="1600" dirty="0"/>
              <a:t>Staff should accumulate one year of experience for every year that is worked in one or more educational institutions, regardless of calculated days of service.</a:t>
            </a:r>
          </a:p>
          <a:p>
            <a:r>
              <a:rPr lang="en-US" sz="1600" dirty="0"/>
              <a:t>Staff should accumulate one year of experience in the district for every consecutive year that is worked in your LEA, regardless of calculated days of service.  </a:t>
            </a:r>
            <a:r>
              <a:rPr lang="en-US" sz="1600" i="1" dirty="0"/>
              <a:t>Note: Do not count time before a break in service. Do not count time in a support personnel position.</a:t>
            </a:r>
          </a:p>
          <a:p>
            <a:pPr lvl="1"/>
            <a:r>
              <a:rPr lang="en-US" sz="1600" dirty="0"/>
              <a:t>Review the </a:t>
            </a:r>
            <a:r>
              <a:rPr lang="en-US" sz="1600" i="1" dirty="0"/>
              <a:t>Years Experience &amp; Years Experience in District CY-PY</a:t>
            </a:r>
            <a:r>
              <a:rPr lang="en-US" sz="1600" dirty="0"/>
              <a:t> report.</a:t>
            </a:r>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22</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131420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Errors- Staff Assignment</a:t>
            </a:r>
          </a:p>
        </p:txBody>
      </p:sp>
      <p:sp>
        <p:nvSpPr>
          <p:cNvPr id="3" name="Content Placeholder 2"/>
          <p:cNvSpPr>
            <a:spLocks noGrp="1"/>
          </p:cNvSpPr>
          <p:nvPr>
            <p:ph idx="1"/>
          </p:nvPr>
        </p:nvSpPr>
        <p:spPr/>
        <p:txBody>
          <a:bodyPr>
            <a:normAutofit fontScale="55000" lnSpcReduction="20000"/>
          </a:bodyPr>
          <a:lstStyle/>
          <a:p>
            <a:pPr marL="0" indent="0">
              <a:buNone/>
            </a:pPr>
            <a:r>
              <a:rPr lang="en-US" sz="3600" b="1" dirty="0"/>
              <a:t>Full Time Equivalency (FTE)</a:t>
            </a:r>
          </a:p>
          <a:p>
            <a:r>
              <a:rPr lang="en-US" sz="3300" dirty="0"/>
              <a:t>Collected from Percent Time Assigned (Field 18) which is an updateable field</a:t>
            </a:r>
          </a:p>
          <a:p>
            <a:pPr lvl="1"/>
            <a:r>
              <a:rPr lang="en-US" sz="2900" dirty="0"/>
              <a:t>Full Time Staff with FTE &lt;100%</a:t>
            </a:r>
          </a:p>
          <a:p>
            <a:pPr lvl="2"/>
            <a:r>
              <a:rPr lang="en-US" sz="2500" dirty="0"/>
              <a:t>Staff Assignment record was deleted and there was no corrected upload or field 18 in the remaining assignment record was not updated.</a:t>
            </a:r>
          </a:p>
          <a:p>
            <a:pPr lvl="2"/>
            <a:r>
              <a:rPr lang="en-US" sz="2500" dirty="0"/>
              <a:t>FTE was split between multiple assignments and was miscalculated</a:t>
            </a:r>
          </a:p>
          <a:p>
            <a:pPr lvl="1"/>
            <a:r>
              <a:rPr lang="en-US" sz="2900" dirty="0"/>
              <a:t>Full Time Staff with FTE &gt;100%</a:t>
            </a:r>
          </a:p>
          <a:p>
            <a:pPr lvl="2"/>
            <a:r>
              <a:rPr lang="en-US" sz="2500" dirty="0"/>
              <a:t>Extra Curricular activities do not count</a:t>
            </a:r>
          </a:p>
          <a:p>
            <a:pPr lvl="2"/>
            <a:r>
              <a:rPr lang="en-US" sz="2500" dirty="0"/>
              <a:t>Full Time Staff with FTE 200%- indicates duplicate assignments and requires deletion or adjustment to Percent Time Assigned.</a:t>
            </a:r>
          </a:p>
          <a:p>
            <a:pPr lvl="2"/>
            <a:r>
              <a:rPr lang="en-US" sz="2500" dirty="0"/>
              <a:t>Does not show an individual holding multiple positions. Will not approve data exception for 200% unless you can prove they are working an 80 hour week </a:t>
            </a:r>
          </a:p>
          <a:p>
            <a:pPr lvl="1"/>
            <a:r>
              <a:rPr lang="en-US" sz="2900" dirty="0"/>
              <a:t>Part Time Staff with FTE &gt; or = 100%</a:t>
            </a:r>
          </a:p>
          <a:p>
            <a:pPr lvl="2"/>
            <a:r>
              <a:rPr lang="en-US" sz="2500" dirty="0"/>
              <a:t>No data exceptions will be approved</a:t>
            </a:r>
          </a:p>
          <a:p>
            <a:pPr lvl="1"/>
            <a:r>
              <a:rPr lang="en-US" sz="2900" dirty="0"/>
              <a:t>Review the </a:t>
            </a:r>
            <a:r>
              <a:rPr lang="en-US" sz="2900" i="1" dirty="0"/>
              <a:t>Professional Personnel Edits </a:t>
            </a:r>
            <a:r>
              <a:rPr lang="en-US" sz="2900" dirty="0"/>
              <a:t>report</a:t>
            </a:r>
          </a:p>
          <a:p>
            <a:r>
              <a:rPr lang="en-US" sz="3300" dirty="0"/>
              <a:t>Most fields in the Staff Assignment Template are key fields</a:t>
            </a:r>
          </a:p>
          <a:p>
            <a:pPr lvl="1"/>
            <a:r>
              <a:rPr lang="en-US" sz="2900" dirty="0"/>
              <a:t>You cannot upload changes into key fields, this will create duplicate records.</a:t>
            </a:r>
          </a:p>
          <a:p>
            <a:pPr lvl="1"/>
            <a:r>
              <a:rPr lang="en-US" sz="2900" dirty="0"/>
              <a:t>If you make an error in a key field, you must request a deletion and then upload a new record.</a:t>
            </a:r>
          </a:p>
          <a:p>
            <a:pPr lvl="1"/>
            <a:endParaRPr lang="en-US" dirty="0"/>
          </a:p>
          <a:p>
            <a:pPr lvl="1"/>
            <a:endParaRPr lang="en-US"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23</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969443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Errors- Staff Assignment</a:t>
            </a:r>
          </a:p>
        </p:txBody>
      </p:sp>
      <p:sp>
        <p:nvSpPr>
          <p:cNvPr id="3" name="Content Placeholder 2"/>
          <p:cNvSpPr>
            <a:spLocks noGrp="1"/>
          </p:cNvSpPr>
          <p:nvPr>
            <p:ph idx="1"/>
          </p:nvPr>
        </p:nvSpPr>
        <p:spPr/>
        <p:txBody>
          <a:bodyPr>
            <a:normAutofit fontScale="40000" lnSpcReduction="20000"/>
          </a:bodyPr>
          <a:lstStyle/>
          <a:p>
            <a:pPr marL="0" indent="0">
              <a:buNone/>
            </a:pPr>
            <a:r>
              <a:rPr lang="en-US" sz="4500" b="1" dirty="0"/>
              <a:t>Reporting </a:t>
            </a:r>
            <a:r>
              <a:rPr lang="en-US" sz="5000" b="1" dirty="0">
                <a:ea typeface="Calibri" panose="020F0502020204030204" pitchFamily="34" charset="0"/>
              </a:rPr>
              <a:t>CSA (Chief School Administrator) or CAO (Chief Administrative Officer)</a:t>
            </a:r>
            <a:endParaRPr lang="en-US" sz="4500" b="1" dirty="0"/>
          </a:p>
          <a:p>
            <a:pPr lvl="0"/>
            <a:r>
              <a:rPr lang="en-US" sz="4000" dirty="0"/>
              <a:t>LEA Did not report a CSA or CAO</a:t>
            </a:r>
          </a:p>
          <a:p>
            <a:pPr lvl="1"/>
            <a:r>
              <a:rPr lang="en-US" sz="3500" dirty="0"/>
              <a:t>LEAs must report a CSA or CAO. If your LEA’s CSA/CAO position is currently vacant, submit the individual that has been determined to have signing authority for your ACS.</a:t>
            </a:r>
          </a:p>
          <a:p>
            <a:r>
              <a:rPr lang="en-US" sz="4000" dirty="0"/>
              <a:t>LEAs can not submit more than one CSA or CAO.</a:t>
            </a:r>
          </a:p>
          <a:p>
            <a:pPr lvl="1"/>
            <a:r>
              <a:rPr lang="en-US" sz="4000" dirty="0"/>
              <a:t>Review the </a:t>
            </a:r>
            <a:r>
              <a:rPr lang="en-US" sz="4000" i="1" dirty="0"/>
              <a:t>Professional Personnel Edits </a:t>
            </a:r>
            <a:r>
              <a:rPr lang="en-US" sz="4000" dirty="0"/>
              <a:t>report</a:t>
            </a:r>
            <a:endParaRPr lang="en-US" sz="3500" dirty="0"/>
          </a:p>
          <a:p>
            <a:pPr marL="0" indent="0">
              <a:buNone/>
            </a:pPr>
            <a:endParaRPr lang="en-US" sz="3500" dirty="0"/>
          </a:p>
          <a:p>
            <a:pPr marL="0" indent="0">
              <a:buNone/>
            </a:pPr>
            <a:r>
              <a:rPr lang="en-US" sz="4500" b="1" dirty="0"/>
              <a:t>Reporting </a:t>
            </a:r>
            <a:r>
              <a:rPr lang="en-US" sz="5000" b="1" dirty="0">
                <a:ea typeface="Times New Roman" panose="02020603050405020304" pitchFamily="18" charset="0"/>
              </a:rPr>
              <a:t>School Safety &amp; Security Coordinator</a:t>
            </a:r>
            <a:endParaRPr lang="en-US" sz="4500" b="1" dirty="0"/>
          </a:p>
          <a:p>
            <a:pPr lvl="0"/>
            <a:r>
              <a:rPr lang="en-US" sz="4000" dirty="0"/>
              <a:t>Per section 1309-B of the Public School Code of 1949, the School Safety &amp; Security Coordinator is a School Administrator position which is considered a professional position and should be included in C1 October Staff Snapshot</a:t>
            </a:r>
            <a:r>
              <a:rPr lang="en-US" sz="3500" dirty="0"/>
              <a:t>. </a:t>
            </a:r>
          </a:p>
          <a:p>
            <a:pPr lvl="0"/>
            <a:r>
              <a:rPr lang="en-US" sz="3500" dirty="0"/>
              <a:t>Use assignment code 1998 “School Safety &amp; Security Coordinator” and location 0000.</a:t>
            </a:r>
          </a:p>
          <a:p>
            <a:pPr marL="0" indent="0">
              <a:buNone/>
            </a:pPr>
            <a:endParaRPr lang="en-US" sz="3500" dirty="0"/>
          </a:p>
          <a:p>
            <a:pPr marL="0" indent="0">
              <a:buNone/>
            </a:pPr>
            <a:r>
              <a:rPr lang="en-US" sz="4500" b="1" dirty="0"/>
              <a:t>Staff has an Assignment record but no Staff Snapshot record</a:t>
            </a:r>
          </a:p>
          <a:p>
            <a:pPr lvl="0"/>
            <a:r>
              <a:rPr lang="en-US" sz="4000" dirty="0"/>
              <a:t>It is not possible to upload Staff Assignment records to PIMS without a Staff Snapshot record.</a:t>
            </a:r>
          </a:p>
          <a:p>
            <a:r>
              <a:rPr lang="en-US" sz="4000" dirty="0"/>
              <a:t>LEA requested a Staff Snapshot delete and either:</a:t>
            </a:r>
          </a:p>
          <a:p>
            <a:pPr lvl="1"/>
            <a:r>
              <a:rPr lang="en-US" sz="4000" dirty="0"/>
              <a:t>Active staff- did not upload corrected Staff and Staff Snapshot records</a:t>
            </a:r>
          </a:p>
          <a:p>
            <a:pPr lvl="1"/>
            <a:r>
              <a:rPr lang="en-US" sz="4000" dirty="0"/>
              <a:t>Terminated staff- Should have also requested a Staff Assignment delete</a:t>
            </a:r>
          </a:p>
          <a:p>
            <a:pPr lvl="1"/>
            <a:r>
              <a:rPr lang="en-US" sz="4000" dirty="0"/>
              <a:t>Review the </a:t>
            </a:r>
            <a:r>
              <a:rPr lang="en-US" sz="4000" i="1" dirty="0"/>
              <a:t>Professional Personnel Edits </a:t>
            </a:r>
            <a:r>
              <a:rPr lang="en-US" sz="4000" dirty="0"/>
              <a:t>report.</a:t>
            </a:r>
          </a:p>
          <a:p>
            <a:pPr lvl="1"/>
            <a:endParaRPr lang="en-US" sz="3300" dirty="0"/>
          </a:p>
          <a:p>
            <a:pPr lvl="0"/>
            <a:endParaRPr lang="en-US" sz="3300" dirty="0"/>
          </a:p>
          <a:p>
            <a:pPr lvl="0"/>
            <a:endParaRPr lang="en-US" sz="3300" dirty="0"/>
          </a:p>
          <a:p>
            <a:pPr lvl="0"/>
            <a:endParaRPr lang="en-US" sz="3300" dirty="0"/>
          </a:p>
          <a:p>
            <a:pPr marL="457200" lvl="1" indent="0">
              <a:buNone/>
            </a:pPr>
            <a:endParaRPr lang="en-US"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24</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972911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14" descr="Pennylvania Department of Education (PDE) logo" title="Pennylvania Department of Education (PDE)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4800" y="5851526"/>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4"/>
          <p:cNvSpPr>
            <a:spLocks noGrp="1"/>
          </p:cNvSpPr>
          <p:nvPr>
            <p:ph type="ctrTitle"/>
          </p:nvPr>
        </p:nvSpPr>
        <p:spPr>
          <a:xfrm>
            <a:off x="2209800" y="2362201"/>
            <a:ext cx="7772400" cy="1470025"/>
          </a:xfrm>
        </p:spPr>
        <p:txBody>
          <a:bodyPr/>
          <a:lstStyle/>
          <a:p>
            <a:pPr eaLnBrk="1" hangingPunct="1">
              <a:defRPr/>
            </a:pPr>
            <a:r>
              <a:rPr lang="en-US" altLang="en-US" sz="4400" dirty="0">
                <a:solidFill>
                  <a:schemeClr val="tx2"/>
                </a:solidFill>
                <a:ea typeface="Verdana" pitchFamily="34" charset="0"/>
                <a:cs typeface="Verdana" pitchFamily="34" charset="0"/>
              </a:rPr>
              <a:t>Support Personnel</a:t>
            </a:r>
            <a:endParaRPr lang="en-US" sz="4400" dirty="0">
              <a:solidFill>
                <a:schemeClr val="tx2"/>
              </a:solidFill>
            </a:endParaRPr>
          </a:p>
        </p:txBody>
      </p:sp>
    </p:spTree>
    <p:extLst>
      <p:ext uri="{BB962C8B-B14F-4D97-AF65-F5344CB8AC3E}">
        <p14:creationId xmlns:p14="http://schemas.microsoft.com/office/powerpoint/2010/main" val="7116493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 Personnel:  Who is reported?</a:t>
            </a:r>
          </a:p>
        </p:txBody>
      </p:sp>
      <p:sp>
        <p:nvSpPr>
          <p:cNvPr id="3" name="Content Placeholder 2"/>
          <p:cNvSpPr>
            <a:spLocks noGrp="1"/>
          </p:cNvSpPr>
          <p:nvPr>
            <p:ph idx="1"/>
          </p:nvPr>
        </p:nvSpPr>
        <p:spPr>
          <a:xfrm>
            <a:off x="609600" y="1600203"/>
            <a:ext cx="9601200" cy="4267198"/>
          </a:xfrm>
        </p:spPr>
        <p:txBody>
          <a:bodyPr>
            <a:normAutofit fontScale="77500" lnSpcReduction="20000"/>
          </a:bodyPr>
          <a:lstStyle/>
          <a:p>
            <a:pPr lvl="1"/>
            <a:r>
              <a:rPr lang="en-US" dirty="0"/>
              <a:t>LEAs must report all support personnel who are employed, on long-term leave, or subcontracted on October 1st of the reporting year. Staff terminated prior to Oct 1st or hired after October 1st are excluded. </a:t>
            </a:r>
          </a:p>
          <a:p>
            <a:pPr lvl="1"/>
            <a:r>
              <a:rPr lang="en-US" dirty="0"/>
              <a:t>This data set contains most positions not reported to the PIMS Professional Staff data set or the Safe Schools data set.</a:t>
            </a:r>
          </a:p>
          <a:p>
            <a:pPr lvl="1"/>
            <a:r>
              <a:rPr lang="en-US" dirty="0"/>
              <a:t>Support Personnel data is submitted as aggregate counts of part-time and full-time status individuals in the following categories:</a:t>
            </a:r>
          </a:p>
          <a:p>
            <a:pPr lvl="2"/>
            <a:r>
              <a:rPr lang="en-US" dirty="0"/>
              <a:t>Instructional Aides</a:t>
            </a:r>
          </a:p>
          <a:p>
            <a:pPr lvl="2"/>
            <a:r>
              <a:rPr lang="en-US" dirty="0"/>
              <a:t>School Admin Support Staff</a:t>
            </a:r>
          </a:p>
          <a:p>
            <a:pPr lvl="2"/>
            <a:r>
              <a:rPr lang="en-US" dirty="0"/>
              <a:t>LEA Admin Support Staff</a:t>
            </a:r>
          </a:p>
          <a:p>
            <a:pPr lvl="2"/>
            <a:r>
              <a:rPr lang="en-US" dirty="0"/>
              <a:t>Library/Media Support Staff</a:t>
            </a:r>
          </a:p>
          <a:p>
            <a:pPr lvl="2"/>
            <a:r>
              <a:rPr lang="en-US" dirty="0"/>
              <a:t>All Other Support Staff</a:t>
            </a:r>
          </a:p>
          <a:p>
            <a:pPr lvl="1"/>
            <a:endParaRPr lang="en-US"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26</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001669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 Personnel Template</a:t>
            </a:r>
          </a:p>
        </p:txBody>
      </p:sp>
      <p:sp>
        <p:nvSpPr>
          <p:cNvPr id="3" name="Content Placeholder 2"/>
          <p:cNvSpPr>
            <a:spLocks noGrp="1"/>
          </p:cNvSpPr>
          <p:nvPr>
            <p:ph idx="1"/>
          </p:nvPr>
        </p:nvSpPr>
        <p:spPr/>
        <p:txBody>
          <a:bodyPr>
            <a:normAutofit/>
          </a:bodyPr>
          <a:lstStyle/>
          <a:p>
            <a:pPr lvl="1">
              <a:buFont typeface="Arial" panose="020B0604020202020204" pitchFamily="34" charset="0"/>
              <a:buChar char="•"/>
            </a:pPr>
            <a:r>
              <a:rPr lang="en-US" dirty="0"/>
              <a:t>District Fact Template created using </a:t>
            </a:r>
            <a:r>
              <a:rPr lang="en-US" dirty="0" err="1"/>
              <a:t>SupPer</a:t>
            </a:r>
            <a:r>
              <a:rPr lang="en-US" dirty="0"/>
              <a:t> Excel Reporting Tool</a:t>
            </a:r>
          </a:p>
          <a:p>
            <a:pPr lvl="1">
              <a:buFont typeface="Arial" panose="020B0604020202020204" pitchFamily="34" charset="0"/>
              <a:buChar char="•"/>
            </a:pPr>
            <a:r>
              <a:rPr lang="en-US" dirty="0"/>
              <a:t>Can be downloaded from the PIMS page under Excel Reporting Tools (</a:t>
            </a:r>
            <a:r>
              <a:rPr lang="en-US" dirty="0">
                <a:hlinkClick r:id="rId3"/>
              </a:rPr>
              <a:t>www.education.pa.gov</a:t>
            </a:r>
            <a:r>
              <a:rPr lang="en-US" dirty="0"/>
              <a:t> &gt; Data and Reporting &gt; PIMS). </a:t>
            </a:r>
          </a:p>
          <a:p>
            <a:pPr lvl="1">
              <a:buFont typeface="Arial" panose="020B0604020202020204" pitchFamily="34" charset="0"/>
              <a:buChar char="•"/>
            </a:pPr>
            <a:r>
              <a:rPr lang="en-US" dirty="0"/>
              <a:t>The </a:t>
            </a:r>
            <a:r>
              <a:rPr lang="en-US" dirty="0" err="1"/>
              <a:t>SupPer</a:t>
            </a:r>
            <a:r>
              <a:rPr lang="en-US" dirty="0"/>
              <a:t> Reporting Tool includes instructions to complete the Excel spreadsheet which populates the PIMS input page. </a:t>
            </a:r>
          </a:p>
          <a:p>
            <a:pPr lvl="1">
              <a:buFont typeface="Arial" panose="020B0604020202020204" pitchFamily="34" charset="0"/>
              <a:buChar char="•"/>
            </a:pPr>
            <a:r>
              <a:rPr lang="en-US" dirty="0"/>
              <a:t>The Reporting Tool Instruction tab includes Personnel Category descriptions and definition of part-time versus full-time status.</a:t>
            </a:r>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27</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099232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 Personnel: Reminders</a:t>
            </a:r>
          </a:p>
        </p:txBody>
      </p:sp>
      <p:sp>
        <p:nvSpPr>
          <p:cNvPr id="3" name="Content Placeholder 2"/>
          <p:cNvSpPr>
            <a:spLocks noGrp="1"/>
          </p:cNvSpPr>
          <p:nvPr>
            <p:ph idx="1"/>
          </p:nvPr>
        </p:nvSpPr>
        <p:spPr/>
        <p:txBody>
          <a:bodyPr>
            <a:normAutofit lnSpcReduction="10000"/>
          </a:bodyPr>
          <a:lstStyle/>
          <a:p>
            <a:r>
              <a:rPr lang="en-US" dirty="0"/>
              <a:t>Support Personnel Reminders</a:t>
            </a:r>
          </a:p>
          <a:p>
            <a:pPr lvl="1"/>
            <a:r>
              <a:rPr lang="en-US" dirty="0"/>
              <a:t>Any LEA that submits Professional Staff data must also submit Support Personnel data.</a:t>
            </a:r>
          </a:p>
          <a:p>
            <a:pPr lvl="1"/>
            <a:r>
              <a:rPr lang="en-US" dirty="0"/>
              <a:t>Support Personnel does not have a separate ACS. </a:t>
            </a:r>
            <a:r>
              <a:rPr lang="en-US" dirty="0" err="1"/>
              <a:t>SupPer</a:t>
            </a:r>
            <a:r>
              <a:rPr lang="en-US" dirty="0"/>
              <a:t> data is included in the LEA Staff Profile ACS.</a:t>
            </a:r>
          </a:p>
          <a:p>
            <a:pPr lvl="1"/>
            <a:r>
              <a:rPr lang="en-US" dirty="0"/>
              <a:t>You do not need to enter zeroes in the Excel Reporting tool. </a:t>
            </a:r>
          </a:p>
          <a:p>
            <a:pPr lvl="1"/>
            <a:r>
              <a:rPr lang="en-US" dirty="0"/>
              <a:t>If you find an error and need to resubmit the District Fact Template the Excel Reporting Tool can be edited and saved as many times as necessary. There is no need to submit delete requests for Support Personnel data. </a:t>
            </a:r>
          </a:p>
          <a:p>
            <a:pPr lvl="1"/>
            <a:endParaRPr lang="en-US" dirty="0"/>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28</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0550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Reports: Support Personnel</a:t>
            </a:r>
          </a:p>
        </p:txBody>
      </p:sp>
      <p:sp>
        <p:nvSpPr>
          <p:cNvPr id="3" name="Content Placeholder 2"/>
          <p:cNvSpPr>
            <a:spLocks noGrp="1"/>
          </p:cNvSpPr>
          <p:nvPr>
            <p:ph idx="1"/>
          </p:nvPr>
        </p:nvSpPr>
        <p:spPr/>
        <p:txBody>
          <a:bodyPr>
            <a:normAutofit lnSpcReduction="10000"/>
          </a:bodyPr>
          <a:lstStyle/>
          <a:p>
            <a:r>
              <a:rPr lang="en-US" dirty="0"/>
              <a:t>Support Personnel Reports</a:t>
            </a:r>
          </a:p>
          <a:p>
            <a:pPr lvl="1"/>
            <a:r>
              <a:rPr lang="en-US" dirty="0"/>
              <a:t>Run the following PIMSReportsV2 reports for this data set:</a:t>
            </a:r>
          </a:p>
          <a:p>
            <a:pPr lvl="2"/>
            <a:r>
              <a:rPr lang="en-US" dirty="0"/>
              <a:t>Support Personnel – District Fact Template (available as soon as you upload)</a:t>
            </a:r>
          </a:p>
          <a:p>
            <a:pPr lvl="2"/>
            <a:r>
              <a:rPr lang="en-US" dirty="0"/>
              <a:t>Support Personnel Details (available after a PIMS refresh)</a:t>
            </a:r>
          </a:p>
          <a:p>
            <a:r>
              <a:rPr lang="en-US" dirty="0"/>
              <a:t>PIMS Support Personnel ACS</a:t>
            </a:r>
          </a:p>
          <a:p>
            <a:pPr lvl="1"/>
            <a:r>
              <a:rPr lang="en-US" dirty="0"/>
              <a:t>Support Personnel does not have a separate ACS; it is included on the LEA Staff Profile ACS.</a:t>
            </a:r>
          </a:p>
          <a:p>
            <a:pPr lvl="1"/>
            <a:r>
              <a:rPr lang="en-US" dirty="0"/>
              <a:t>Run the LEA Staff Profile ACS report and verify that the </a:t>
            </a:r>
            <a:r>
              <a:rPr lang="en-US" dirty="0" err="1"/>
              <a:t>SupPer</a:t>
            </a:r>
            <a:r>
              <a:rPr lang="en-US" dirty="0"/>
              <a:t> information contained within is correct.  </a:t>
            </a:r>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29</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13562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19E20-87AB-08EB-DFC9-CB0C8DA92C6C}"/>
              </a:ext>
            </a:extLst>
          </p:cNvPr>
          <p:cNvSpPr>
            <a:spLocks noGrp="1"/>
          </p:cNvSpPr>
          <p:nvPr>
            <p:ph type="title"/>
          </p:nvPr>
        </p:nvSpPr>
        <p:spPr/>
        <p:txBody>
          <a:bodyPr/>
          <a:lstStyle/>
          <a:p>
            <a:r>
              <a:rPr lang="en-US" dirty="0"/>
              <a:t>PIMS Staff Reporting</a:t>
            </a:r>
          </a:p>
        </p:txBody>
      </p:sp>
      <p:sp>
        <p:nvSpPr>
          <p:cNvPr id="3" name="Content Placeholder 2">
            <a:extLst>
              <a:ext uri="{FF2B5EF4-FFF2-40B4-BE49-F238E27FC236}">
                <a16:creationId xmlns:a16="http://schemas.microsoft.com/office/drawing/2014/main" id="{054EE75B-5917-F3D4-DE2E-807FAC55E85D}"/>
              </a:ext>
            </a:extLst>
          </p:cNvPr>
          <p:cNvSpPr>
            <a:spLocks noGrp="1"/>
          </p:cNvSpPr>
          <p:nvPr>
            <p:ph idx="1"/>
          </p:nvPr>
        </p:nvSpPr>
        <p:spPr/>
        <p:txBody>
          <a:bodyPr/>
          <a:lstStyle/>
          <a:p>
            <a:pPr marL="0" indent="0" algn="ctr">
              <a:buNone/>
            </a:pPr>
            <a:r>
              <a:rPr lang="en-US" b="1" dirty="0"/>
              <a:t>C1 Staff Reporting</a:t>
            </a:r>
          </a:p>
          <a:p>
            <a:r>
              <a:rPr lang="en-US" dirty="0"/>
              <a:t>	Collection opens October 1</a:t>
            </a:r>
          </a:p>
          <a:p>
            <a:r>
              <a:rPr lang="en-US" dirty="0"/>
              <a:t>	ACS due mid-November</a:t>
            </a:r>
          </a:p>
          <a:p>
            <a:r>
              <a:rPr lang="en-US" dirty="0"/>
              <a:t>	Includes:</a:t>
            </a:r>
          </a:p>
          <a:p>
            <a:pPr marL="0" indent="0">
              <a:buNone/>
            </a:pPr>
            <a:r>
              <a:rPr lang="en-US" dirty="0"/>
              <a:t>		Professional Staff</a:t>
            </a:r>
          </a:p>
          <a:p>
            <a:pPr marL="0" indent="0">
              <a:buNone/>
            </a:pPr>
            <a:r>
              <a:rPr lang="en-US" dirty="0"/>
              <a:t>		Support Personnel</a:t>
            </a:r>
          </a:p>
          <a:p>
            <a:pPr marL="0" indent="0">
              <a:buNone/>
            </a:pPr>
            <a:r>
              <a:rPr lang="en-US" dirty="0"/>
              <a:t>		EL Coordinator</a:t>
            </a:r>
          </a:p>
        </p:txBody>
      </p:sp>
    </p:spTree>
    <p:extLst>
      <p:ext uri="{BB962C8B-B14F-4D97-AF65-F5344CB8AC3E}">
        <p14:creationId xmlns:p14="http://schemas.microsoft.com/office/powerpoint/2010/main" val="2341034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209800" y="2362201"/>
            <a:ext cx="7772400" cy="1470025"/>
          </a:xfrm>
        </p:spPr>
        <p:txBody>
          <a:bodyPr/>
          <a:lstStyle/>
          <a:p>
            <a:pPr eaLnBrk="1" hangingPunct="1">
              <a:defRPr/>
            </a:pPr>
            <a:r>
              <a:rPr lang="en-US" altLang="en-US" sz="4400" dirty="0">
                <a:solidFill>
                  <a:schemeClr val="tx2"/>
                </a:solidFill>
                <a:ea typeface="Verdana" pitchFamily="34" charset="0"/>
                <a:cs typeface="Verdana" pitchFamily="34" charset="0"/>
              </a:rPr>
              <a:t>EL Coordinator</a:t>
            </a:r>
            <a:endParaRPr lang="en-US" sz="4400" dirty="0">
              <a:solidFill>
                <a:schemeClr val="tx2"/>
              </a:solidFill>
            </a:endParaRPr>
          </a:p>
        </p:txBody>
      </p:sp>
    </p:spTree>
    <p:extLst>
      <p:ext uri="{BB962C8B-B14F-4D97-AF65-F5344CB8AC3E}">
        <p14:creationId xmlns:p14="http://schemas.microsoft.com/office/powerpoint/2010/main" val="1295056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 Coordinator Templates</a:t>
            </a:r>
          </a:p>
        </p:txBody>
      </p:sp>
      <p:sp>
        <p:nvSpPr>
          <p:cNvPr id="3" name="Content Placeholder 2"/>
          <p:cNvSpPr>
            <a:spLocks noGrp="1"/>
          </p:cNvSpPr>
          <p:nvPr>
            <p:ph idx="1"/>
          </p:nvPr>
        </p:nvSpPr>
        <p:spPr>
          <a:xfrm>
            <a:off x="609600" y="1600203"/>
            <a:ext cx="9601200" cy="4114798"/>
          </a:xfrm>
        </p:spPr>
        <p:txBody>
          <a:bodyPr>
            <a:normAutofit/>
          </a:bodyPr>
          <a:lstStyle/>
          <a:p>
            <a:pPr lvl="1">
              <a:buFont typeface="Arial" panose="020B0604020202020204" pitchFamily="34" charset="0"/>
              <a:buChar char="•"/>
            </a:pPr>
            <a:r>
              <a:rPr lang="en-US" sz="2400" dirty="0"/>
              <a:t>Person and Person Role Templates created using EL Coordinator Excel Reporting Tool</a:t>
            </a:r>
          </a:p>
          <a:p>
            <a:pPr lvl="1">
              <a:buFont typeface="Arial" panose="020B0604020202020204" pitchFamily="34" charset="0"/>
              <a:buChar char="•"/>
            </a:pPr>
            <a:r>
              <a:rPr lang="en-US" sz="2400" dirty="0"/>
              <a:t>Can be downloaded from the PIMS page under Excel Reporting Tools (</a:t>
            </a:r>
            <a:r>
              <a:rPr lang="en-US" sz="2400" dirty="0">
                <a:hlinkClick r:id="rId3"/>
              </a:rPr>
              <a:t>www.education.pa.gov</a:t>
            </a:r>
            <a:r>
              <a:rPr lang="en-US" sz="2400" dirty="0"/>
              <a:t> &gt; Data and Reporting &gt; PIMS). </a:t>
            </a:r>
          </a:p>
          <a:p>
            <a:pPr lvl="1">
              <a:buFont typeface="Arial" panose="020B0604020202020204" pitchFamily="34" charset="0"/>
              <a:buChar char="•"/>
            </a:pPr>
            <a:r>
              <a:rPr lang="en-US" sz="2400" dirty="0"/>
              <a:t>The EL Coordinator Reporting Tool includes instructions to complete the Excel spreadsheet which generates both the Person and Person Role files.</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31</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8714681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 Coordinator: Reminders</a:t>
            </a:r>
          </a:p>
        </p:txBody>
      </p:sp>
      <p:sp>
        <p:nvSpPr>
          <p:cNvPr id="3" name="Content Placeholder 2"/>
          <p:cNvSpPr>
            <a:spLocks noGrp="1"/>
          </p:cNvSpPr>
          <p:nvPr>
            <p:ph idx="1"/>
          </p:nvPr>
        </p:nvSpPr>
        <p:spPr/>
        <p:txBody>
          <a:bodyPr>
            <a:normAutofit fontScale="85000" lnSpcReduction="10000"/>
          </a:bodyPr>
          <a:lstStyle/>
          <a:p>
            <a:r>
              <a:rPr lang="en-US" dirty="0"/>
              <a:t>EL Coordinator does not have an Assignment code and is not included in Professional Staff reporting; it is a designation.</a:t>
            </a:r>
          </a:p>
          <a:p>
            <a:r>
              <a:rPr lang="en-US" dirty="0"/>
              <a:t>EL Coordinator(s) are individuals designated by the LEA to handle testing materials and receive important information related to procedures related to English Learner students.</a:t>
            </a:r>
          </a:p>
          <a:p>
            <a:r>
              <a:rPr lang="en-US" dirty="0"/>
              <a:t>Each LEA can designate up to four individuals as EL Coordinators.</a:t>
            </a:r>
          </a:p>
          <a:p>
            <a:r>
              <a:rPr lang="en-US" dirty="0"/>
              <a:t>Required LEAs should report an EL Coordinator even if you do not currently have EL students. You may need to provide services in the future.</a:t>
            </a:r>
          </a:p>
          <a:p>
            <a:r>
              <a:rPr lang="en-US" dirty="0"/>
              <a:t>EL Coordinator data is updateable. Individuals that change roles or leave the LEA can be made “Inactive”.</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32</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177866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E8559-E0FD-4FF6-8BA7-96E584837D5B}"/>
              </a:ext>
            </a:extLst>
          </p:cNvPr>
          <p:cNvSpPr>
            <a:spLocks noGrp="1"/>
          </p:cNvSpPr>
          <p:nvPr>
            <p:ph type="title"/>
          </p:nvPr>
        </p:nvSpPr>
        <p:spPr/>
        <p:txBody>
          <a:bodyPr>
            <a:normAutofit/>
          </a:bodyPr>
          <a:lstStyle/>
          <a:p>
            <a:r>
              <a:rPr lang="en-US" sz="2400" dirty="0"/>
              <a:t>2020 - 2021 Staff</a:t>
            </a:r>
          </a:p>
        </p:txBody>
      </p:sp>
      <p:sp>
        <p:nvSpPr>
          <p:cNvPr id="3" name="Content Placeholder 2">
            <a:extLst>
              <a:ext uri="{FF2B5EF4-FFF2-40B4-BE49-F238E27FC236}">
                <a16:creationId xmlns:a16="http://schemas.microsoft.com/office/drawing/2014/main" id="{6B71ED49-D3FF-4196-B362-E6203600FFD7}"/>
              </a:ext>
            </a:extLst>
          </p:cNvPr>
          <p:cNvSpPr>
            <a:spLocks noGrp="1"/>
          </p:cNvSpPr>
          <p:nvPr>
            <p:ph idx="1"/>
          </p:nvPr>
        </p:nvSpPr>
        <p:spPr/>
        <p:txBody>
          <a:bodyPr>
            <a:normAutofit/>
          </a:bodyPr>
          <a:lstStyle/>
          <a:p>
            <a:pPr marL="0" indent="0" algn="ctr">
              <a:buNone/>
            </a:pPr>
            <a:endParaRPr lang="en-US" sz="3300" dirty="0"/>
          </a:p>
          <a:p>
            <a:pPr marL="0" indent="0" algn="ctr">
              <a:buNone/>
            </a:pPr>
            <a:r>
              <a:rPr lang="en-US" sz="3300" dirty="0"/>
              <a:t>C6 Staff Updates:</a:t>
            </a:r>
          </a:p>
          <a:p>
            <a:pPr marL="0" indent="0" algn="ctr">
              <a:buNone/>
            </a:pPr>
            <a:r>
              <a:rPr lang="en-US" sz="3300" dirty="0"/>
              <a:t>Professional Staff</a:t>
            </a:r>
          </a:p>
          <a:p>
            <a:pPr marL="0" indent="0" algn="ctr">
              <a:buNone/>
            </a:pPr>
            <a:r>
              <a:rPr lang="en-US" sz="3300" dirty="0"/>
              <a:t>EL Coordinator</a:t>
            </a:r>
          </a:p>
          <a:p>
            <a:pPr marL="0" indent="0" algn="ctr">
              <a:buNone/>
            </a:pPr>
            <a:endParaRPr lang="en-US" sz="3300" dirty="0"/>
          </a:p>
        </p:txBody>
      </p:sp>
      <p:sp>
        <p:nvSpPr>
          <p:cNvPr id="4" name="Slide Number Placeholder 3">
            <a:extLst>
              <a:ext uri="{FF2B5EF4-FFF2-40B4-BE49-F238E27FC236}">
                <a16:creationId xmlns:a16="http://schemas.microsoft.com/office/drawing/2014/main" id="{0B60D461-24B0-40E1-8394-746654EEE184}"/>
              </a:ext>
            </a:extLst>
          </p:cNvPr>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33</a:t>
            </a:fld>
            <a:endParaRPr lang="en-US" dirty="0">
              <a:solidFill>
                <a:prstClr val="black">
                  <a:tint val="75000"/>
                </a:prstClr>
              </a:solidFill>
              <a:latin typeface="Arial" charset="0"/>
            </a:endParaRPr>
          </a:p>
        </p:txBody>
      </p:sp>
    </p:spTree>
    <p:extLst>
      <p:ext uri="{BB962C8B-B14F-4D97-AF65-F5344CB8AC3E}">
        <p14:creationId xmlns:p14="http://schemas.microsoft.com/office/powerpoint/2010/main" val="4106348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C6 Staff Updates: Professional Staff</a:t>
            </a:r>
          </a:p>
        </p:txBody>
      </p:sp>
      <p:sp>
        <p:nvSpPr>
          <p:cNvPr id="3" name="Content Placeholder 2"/>
          <p:cNvSpPr>
            <a:spLocks noGrp="1"/>
          </p:cNvSpPr>
          <p:nvPr>
            <p:ph idx="1"/>
          </p:nvPr>
        </p:nvSpPr>
        <p:spPr/>
        <p:txBody>
          <a:bodyPr>
            <a:normAutofit fontScale="85000" lnSpcReduction="20000"/>
          </a:bodyPr>
          <a:lstStyle/>
          <a:p>
            <a:r>
              <a:rPr lang="en-US" sz="2400" dirty="0"/>
              <a:t>Staff Template</a:t>
            </a:r>
          </a:p>
          <a:p>
            <a:pPr lvl="1"/>
            <a:r>
              <a:rPr lang="en-US" sz="2400" dirty="0"/>
              <a:t>Used to update data for Internal Snapshots</a:t>
            </a:r>
          </a:p>
          <a:p>
            <a:pPr lvl="1"/>
            <a:r>
              <a:rPr lang="en-US" sz="2400" dirty="0"/>
              <a:t>Add staff not reported in C1 such as long-term substitutes that need to be included for Course reporting</a:t>
            </a:r>
          </a:p>
          <a:p>
            <a:r>
              <a:rPr lang="en-US" sz="2400" dirty="0"/>
              <a:t>Staff Assignment Template</a:t>
            </a:r>
          </a:p>
          <a:p>
            <a:pPr lvl="1"/>
            <a:r>
              <a:rPr lang="en-US" sz="2400" dirty="0"/>
              <a:t>Used to report staff (including temporary staff) filling a PIL position for greater than 90 days. A complete list of PIL assignments is available in the October Staff How-To Guide.</a:t>
            </a:r>
          </a:p>
          <a:p>
            <a:pPr lvl="1"/>
            <a:r>
              <a:rPr lang="en-US" sz="2400" dirty="0"/>
              <a:t>Must have an active Staff record to upload C6 Staff Assignment</a:t>
            </a:r>
          </a:p>
          <a:p>
            <a:pPr lvl="1"/>
            <a:r>
              <a:rPr lang="en-US" sz="2400" dirty="0"/>
              <a:t>Only PIL assignment codes will be accepted. Uploading assignment codes that are not considered PIL will result in the file failing validation in File Manager.</a:t>
            </a:r>
          </a:p>
          <a:p>
            <a:pPr lvl="1"/>
            <a:r>
              <a:rPr lang="en-US" sz="2400" dirty="0"/>
              <a:t>Staff that were reported in C1 and have moved to a PIL position should be reported with Primary Indicator = N for the new assignment and a data exception request will be needed to allow FTE greater than 100.</a:t>
            </a:r>
          </a:p>
          <a:p>
            <a:pPr lvl="1"/>
            <a:r>
              <a:rPr lang="en-US" sz="2400" dirty="0"/>
              <a:t>Assignments for PIL beginning after June 30 of the current year should be reported in C1 (October) Staff, not C6 Staff Updates. </a:t>
            </a:r>
          </a:p>
          <a:p>
            <a:pPr marL="457200" lvl="1" indent="0">
              <a:buNone/>
            </a:pPr>
            <a:endParaRPr lang="en-US" dirty="0"/>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34</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1400273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C6 Staff Updates: EL Coordinator</a:t>
            </a:r>
          </a:p>
        </p:txBody>
      </p:sp>
      <p:sp>
        <p:nvSpPr>
          <p:cNvPr id="3" name="Content Placeholder 2"/>
          <p:cNvSpPr>
            <a:spLocks noGrp="1"/>
          </p:cNvSpPr>
          <p:nvPr>
            <p:ph idx="1"/>
          </p:nvPr>
        </p:nvSpPr>
        <p:spPr/>
        <p:txBody>
          <a:bodyPr>
            <a:normAutofit/>
          </a:bodyPr>
          <a:lstStyle/>
          <a:p>
            <a:r>
              <a:rPr lang="en-US" sz="2400" dirty="0"/>
              <a:t>Person Template</a:t>
            </a:r>
          </a:p>
          <a:p>
            <a:pPr lvl="1"/>
            <a:r>
              <a:rPr lang="en-US" sz="2400" dirty="0"/>
              <a:t>Used to add new EL Coordinator or update contact details for existing EL Coordinator</a:t>
            </a:r>
          </a:p>
          <a:p>
            <a:r>
              <a:rPr lang="en-US" sz="2400" dirty="0"/>
              <a:t>Person Role Template</a:t>
            </a:r>
          </a:p>
          <a:p>
            <a:pPr lvl="1"/>
            <a:r>
              <a:rPr lang="en-US" sz="2400" dirty="0"/>
              <a:t>Used to make an existing EL Coordinator “Inactive”</a:t>
            </a:r>
          </a:p>
          <a:p>
            <a:r>
              <a:rPr lang="en-US" sz="2400" dirty="0"/>
              <a:t>Because the EL Coordinator collection can be updated year-round, Deletes are not utilized.</a:t>
            </a:r>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35</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28071621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 &amp; A Sessions</a:t>
            </a:r>
          </a:p>
        </p:txBody>
      </p:sp>
      <p:sp>
        <p:nvSpPr>
          <p:cNvPr id="3" name="Content Placeholder 2"/>
          <p:cNvSpPr>
            <a:spLocks noGrp="1"/>
          </p:cNvSpPr>
          <p:nvPr>
            <p:ph idx="1"/>
          </p:nvPr>
        </p:nvSpPr>
        <p:spPr/>
        <p:txBody>
          <a:bodyPr>
            <a:normAutofit/>
          </a:bodyPr>
          <a:lstStyle/>
          <a:p>
            <a:r>
              <a:rPr lang="en-US" sz="2400" dirty="0"/>
              <a:t>Q &amp; A Sessions</a:t>
            </a:r>
          </a:p>
          <a:p>
            <a:pPr lvl="1"/>
            <a:r>
              <a:rPr lang="en-US" sz="2400" dirty="0"/>
              <a:t>The PIMS Data Collection Team holds a question-and-answer session weekly on Thursday afternoon.</a:t>
            </a:r>
          </a:p>
          <a:p>
            <a:pPr lvl="1"/>
            <a:r>
              <a:rPr lang="en-US" sz="2400" dirty="0"/>
              <a:t>Information to join each session is sent to PIMS Administrators at the beginning of each week.</a:t>
            </a:r>
          </a:p>
          <a:p>
            <a:pPr lvl="1"/>
            <a:r>
              <a:rPr lang="en-US" sz="2400" dirty="0"/>
              <a:t>We try to have as many areas represented (child accounting, special education, assessment, etc.) as possible to answer your questions.</a:t>
            </a:r>
          </a:p>
          <a:p>
            <a:pPr lvl="1"/>
            <a:r>
              <a:rPr lang="en-US" sz="2400" dirty="0"/>
              <a:t>It is likely that someone else has the same questions that you do, so do not hesitate to join us and ask/listen.</a:t>
            </a:r>
          </a:p>
        </p:txBody>
      </p:sp>
      <p:sp>
        <p:nvSpPr>
          <p:cNvPr id="5" name="Slide Number Placeholder 4"/>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36</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7759624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PIMS How-To Guides &amp; Other Resources</a:t>
            </a:r>
          </a:p>
        </p:txBody>
      </p:sp>
      <p:sp>
        <p:nvSpPr>
          <p:cNvPr id="3" name="Content Placeholder 2"/>
          <p:cNvSpPr>
            <a:spLocks noGrp="1"/>
          </p:cNvSpPr>
          <p:nvPr>
            <p:ph idx="1"/>
          </p:nvPr>
        </p:nvSpPr>
        <p:spPr/>
        <p:txBody>
          <a:bodyPr>
            <a:normAutofit/>
          </a:bodyPr>
          <a:lstStyle/>
          <a:p>
            <a:r>
              <a:rPr lang="en-US" dirty="0"/>
              <a:t>PIMS How-To Guides &amp; Other Resources</a:t>
            </a:r>
          </a:p>
          <a:p>
            <a:pPr lvl="1"/>
            <a:r>
              <a:rPr lang="en-US" dirty="0"/>
              <a:t>The latest PIMS documents are available at:  </a:t>
            </a:r>
            <a:r>
              <a:rPr lang="en-US" dirty="0">
                <a:hlinkClick r:id="rId3"/>
              </a:rPr>
              <a:t>www.education.pa.gov</a:t>
            </a:r>
            <a:r>
              <a:rPr lang="en-US" dirty="0"/>
              <a:t> &gt; Data and Reporting &gt; PIMS</a:t>
            </a:r>
          </a:p>
          <a:p>
            <a:pPr lvl="2"/>
            <a:r>
              <a:rPr lang="en-US" dirty="0"/>
              <a:t>How-To Guides</a:t>
            </a:r>
          </a:p>
          <a:p>
            <a:pPr lvl="2"/>
            <a:r>
              <a:rPr lang="en-US" dirty="0"/>
              <a:t>Recorded webinars</a:t>
            </a:r>
          </a:p>
          <a:p>
            <a:pPr lvl="2"/>
            <a:r>
              <a:rPr lang="en-US" dirty="0"/>
              <a:t>PIMS Manual</a:t>
            </a:r>
          </a:p>
          <a:p>
            <a:pPr lvl="2"/>
            <a:r>
              <a:rPr lang="en-US" dirty="0"/>
              <a:t>Calendar for collection timelines/ACS due date</a:t>
            </a:r>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37</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8230204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183" y="452438"/>
            <a:ext cx="11140751"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7"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24800" y="5851526"/>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8" name="Slide Number Placeholder 3"/>
          <p:cNvSpPr>
            <a:spLocks noGrp="1"/>
          </p:cNvSpPr>
          <p:nvPr>
            <p:ph type="sldNum" sz="quarter" idx="12"/>
          </p:nvPr>
        </p:nvSpPr>
        <p:spPr>
          <a:xfrm>
            <a:off x="9906001" y="6400801"/>
            <a:ext cx="498475"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fontAlgn="base" hangingPunct="1">
              <a:spcBef>
                <a:spcPct val="0"/>
              </a:spcBef>
              <a:spcAft>
                <a:spcPct val="0"/>
              </a:spcAft>
              <a:buNone/>
            </a:pPr>
            <a:fld id="{50693AD8-4C2C-4D6A-840F-069D266DD006}" type="slidenum">
              <a:rPr lang="en-US" altLang="en-US" sz="1200">
                <a:solidFill>
                  <a:srgbClr val="000000"/>
                </a:solidFill>
                <a:latin typeface="Verdana" pitchFamily="34" charset="0"/>
                <a:ea typeface="Verdana" pitchFamily="34" charset="0"/>
                <a:cs typeface="Verdana" pitchFamily="34" charset="0"/>
              </a:rPr>
              <a:pPr eaLnBrk="1" fontAlgn="base" hangingPunct="1">
                <a:spcBef>
                  <a:spcPct val="0"/>
                </a:spcBef>
                <a:spcAft>
                  <a:spcPct val="0"/>
                </a:spcAft>
                <a:buNone/>
              </a:pPr>
              <a:t>38</a:t>
            </a:fld>
            <a:endParaRPr lang="en-US" altLang="en-US" sz="1200" dirty="0">
              <a:solidFill>
                <a:srgbClr val="000000"/>
              </a:solidFill>
              <a:latin typeface="Verdana" pitchFamily="34" charset="0"/>
              <a:ea typeface="Verdana" pitchFamily="34" charset="0"/>
              <a:cs typeface="Verdana" pitchFamily="34" charset="0"/>
            </a:endParaRPr>
          </a:p>
        </p:txBody>
      </p:sp>
      <p:sp>
        <p:nvSpPr>
          <p:cNvPr id="8" name="TextBox 4"/>
          <p:cNvSpPr txBox="1">
            <a:spLocks noChangeArrowheads="1"/>
          </p:cNvSpPr>
          <p:nvPr/>
        </p:nvSpPr>
        <p:spPr bwMode="auto">
          <a:xfrm>
            <a:off x="793102" y="1753838"/>
            <a:ext cx="9436748" cy="2869953"/>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fontAlgn="base">
              <a:lnSpc>
                <a:spcPct val="114000"/>
              </a:lnSpc>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Technical assistance</a:t>
            </a:r>
          </a:p>
          <a:p>
            <a:pPr marL="806450" lvl="1" indent="-342900" fontAlgn="base">
              <a:lnSpc>
                <a:spcPct val="114000"/>
              </a:lnSpc>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PIMS Application Support</a:t>
            </a:r>
          </a:p>
          <a:p>
            <a:pPr marL="1257300" lvl="2" indent="-342900" fontAlgn="base">
              <a:lnSpc>
                <a:spcPct val="114000"/>
              </a:lnSpc>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1.800.661.2423</a:t>
            </a:r>
          </a:p>
          <a:p>
            <a:pPr marL="1257300" lvl="2" indent="-342900" fontAlgn="base">
              <a:lnSpc>
                <a:spcPct val="114000"/>
              </a:lnSpc>
              <a:buFont typeface="Wingdings" panose="05000000000000000000" pitchFamily="2" charset="2"/>
              <a:buChar char="§"/>
              <a:defRPr/>
            </a:pPr>
            <a:endParaRPr lang="en-US" altLang="en-US" sz="2000" dirty="0">
              <a:solidFill>
                <a:prstClr val="black"/>
              </a:solidFill>
              <a:ea typeface="Verdana" panose="020B0604030504040204" pitchFamily="34" charset="0"/>
              <a:cs typeface="Verdana" panose="020B0604030504040204" pitchFamily="34" charset="0"/>
            </a:endParaRPr>
          </a:p>
          <a:p>
            <a:pPr marL="342900" indent="-342900" fontAlgn="base">
              <a:lnSpc>
                <a:spcPct val="114000"/>
              </a:lnSpc>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PIMS assistance</a:t>
            </a:r>
          </a:p>
          <a:p>
            <a:pPr marL="1085850" lvl="1" indent="-342900" fontAlgn="base">
              <a:lnSpc>
                <a:spcPct val="114000"/>
              </a:lnSpc>
              <a:buFont typeface="Wingdings" panose="05000000000000000000" pitchFamily="2" charset="2"/>
              <a:buChar char="§"/>
              <a:defRPr/>
            </a:pPr>
            <a:r>
              <a:rPr lang="en-US" altLang="en-US" sz="2000" dirty="0">
                <a:solidFill>
                  <a:prstClr val="black"/>
                </a:solidFill>
                <a:ea typeface="Verdana" panose="020B0604030504040204" pitchFamily="34" charset="0"/>
                <a:cs typeface="Verdana" panose="020B0604030504040204" pitchFamily="34" charset="0"/>
              </a:rPr>
              <a:t>ODQ Data Collection Team</a:t>
            </a:r>
          </a:p>
          <a:p>
            <a:pPr marL="1257300" lvl="2" indent="-342900" fontAlgn="base">
              <a:lnSpc>
                <a:spcPct val="114000"/>
              </a:lnSpc>
              <a:buFont typeface="Wingdings" panose="05000000000000000000" pitchFamily="2" charset="2"/>
              <a:buChar char="§"/>
              <a:defRPr/>
            </a:pPr>
            <a:r>
              <a:rPr lang="en-US" altLang="en-US" sz="2000" dirty="0">
                <a:solidFill>
                  <a:srgbClr val="0000FF"/>
                </a:solidFill>
                <a:ea typeface="Verdana" panose="020B0604030504040204" pitchFamily="34" charset="0"/>
                <a:cs typeface="Verdana" panose="020B0604030504040204" pitchFamily="34" charset="0"/>
                <a:hlinkClick r:id="rId5">
                  <a:extLst>
                    <a:ext uri="{A12FA001-AC4F-418D-AE19-62706E023703}">
                      <ahyp:hlinkClr xmlns:ahyp="http://schemas.microsoft.com/office/drawing/2018/hyperlinkcolor" val="tx"/>
                    </a:ext>
                  </a:extLst>
                </a:hlinkClick>
              </a:rPr>
              <a:t>Ra-DDQDataCollection@pa.gov</a:t>
            </a:r>
            <a:endParaRPr lang="en-US" altLang="en-US" sz="2000" dirty="0">
              <a:solidFill>
                <a:srgbClr val="0000FF"/>
              </a:solidFill>
              <a:ea typeface="Verdana" panose="020B0604030504040204" pitchFamily="34" charset="0"/>
              <a:cs typeface="Verdana" panose="020B0604030504040204" pitchFamily="34" charset="0"/>
            </a:endParaRPr>
          </a:p>
          <a:p>
            <a:pPr marL="1257300" lvl="2" indent="-342900" fontAlgn="base">
              <a:lnSpc>
                <a:spcPct val="114000"/>
              </a:lnSpc>
              <a:buFont typeface="Wingdings" panose="05000000000000000000" pitchFamily="2" charset="2"/>
              <a:buChar char="§"/>
              <a:defRPr/>
            </a:pPr>
            <a:endParaRPr lang="en-US" altLang="en-US" sz="2000" dirty="0">
              <a:solidFill>
                <a:prstClr val="black"/>
              </a:solidFill>
              <a:ea typeface="Verdana" panose="020B0604030504040204" pitchFamily="34" charset="0"/>
              <a:cs typeface="Verdana" panose="020B0604030504040204" pitchFamily="34" charset="0"/>
            </a:endParaRPr>
          </a:p>
        </p:txBody>
      </p:sp>
      <p:sp>
        <p:nvSpPr>
          <p:cNvPr id="3078" name="TextBox 17"/>
          <p:cNvSpPr txBox="1">
            <a:spLocks noGrp="1" noChangeArrowheads="1"/>
          </p:cNvSpPr>
          <p:nvPr>
            <p:ph type="title" idx="4294967295"/>
          </p:nvPr>
        </p:nvSpPr>
        <p:spPr bwMode="auto">
          <a:xfrm>
            <a:off x="793102" y="452438"/>
            <a:ext cx="9341498" cy="461962"/>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rgbClr val="FFFFFF"/>
                </a:solidFill>
                <a:effectLst/>
                <a:uLnTx/>
                <a:uFillTx/>
                <a:latin typeface="Arial"/>
                <a:ea typeface="Verdana" pitchFamily="34" charset="0"/>
                <a:cs typeface="Verdana" pitchFamily="34" charset="0"/>
              </a:rPr>
              <a:t>Contacting the Data Quality Office</a:t>
            </a:r>
            <a:endParaRPr kumimoji="0" lang="en-US" altLang="en-US" sz="2400" b="0" i="0" u="none" strike="noStrike" kern="120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itle 2"/>
          <p:cNvSpPr txBox="1">
            <a:spLocks/>
          </p:cNvSpPr>
          <p:nvPr/>
        </p:nvSpPr>
        <p:spPr bwMode="auto">
          <a:xfrm>
            <a:off x="718457" y="1101726"/>
            <a:ext cx="893989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000" kern="0" dirty="0">
                <a:solidFill>
                  <a:srgbClr val="000000"/>
                </a:solidFill>
                <a:latin typeface="Arial"/>
              </a:rPr>
              <a:t>Contact Information</a:t>
            </a:r>
          </a:p>
        </p:txBody>
      </p:sp>
    </p:spTree>
    <p:extLst>
      <p:ext uri="{BB962C8B-B14F-4D97-AF65-F5344CB8AC3E}">
        <p14:creationId xmlns:p14="http://schemas.microsoft.com/office/powerpoint/2010/main" val="23817345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3494"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1" name="Picture 14" descr="Pennylvania Department of Education (PDE) logo" title="Pennylvania Department of Education (PDE) 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24800" y="5851526"/>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hidden="1"/>
          <p:cNvSpPr>
            <a:spLocks noGrp="1"/>
          </p:cNvSpPr>
          <p:nvPr>
            <p:ph type="ctrTitle"/>
          </p:nvPr>
        </p:nvSpPr>
        <p:spPr>
          <a:xfrm>
            <a:off x="2228850" y="1219201"/>
            <a:ext cx="7772400" cy="1470025"/>
          </a:xfrm>
        </p:spPr>
        <p:txBody>
          <a:bodyPr/>
          <a:lstStyle/>
          <a:p>
            <a:r>
              <a:rPr lang="en-US" dirty="0"/>
              <a:t>For more information</a:t>
            </a:r>
          </a:p>
        </p:txBody>
      </p:sp>
      <p:sp>
        <p:nvSpPr>
          <p:cNvPr id="53252" name="Slide Number Placeholder 3"/>
          <p:cNvSpPr>
            <a:spLocks noGrp="1"/>
          </p:cNvSpPr>
          <p:nvPr>
            <p:ph type="sldNum" sz="quarter" idx="12"/>
          </p:nvPr>
        </p:nvSpPr>
        <p:spPr>
          <a:xfrm>
            <a:off x="8305800" y="6400800"/>
            <a:ext cx="2133600" cy="476250"/>
          </a:xfrm>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fontAlgn="base">
              <a:spcAft>
                <a:spcPct val="0"/>
              </a:spcAft>
              <a:buNone/>
            </a:pPr>
            <a:fld id="{54624DF5-D816-429E-A6D4-3800F105E893}" type="slidenum">
              <a:rPr lang="en-US" altLang="en-US" sz="1200">
                <a:solidFill>
                  <a:srgbClr val="000000"/>
                </a:solidFill>
                <a:latin typeface="Verdana" panose="020B0604030504040204" pitchFamily="34" charset="0"/>
                <a:ea typeface="Verdana" panose="020B0604030504040204" pitchFamily="34" charset="0"/>
                <a:cs typeface="Verdana" panose="020B0604030504040204" pitchFamily="34" charset="0"/>
              </a:rPr>
              <a:pPr fontAlgn="base">
                <a:spcAft>
                  <a:spcPct val="0"/>
                </a:spcAft>
                <a:buNone/>
              </a:pPr>
              <a:t>39</a:t>
            </a:fld>
            <a:endParaRPr lang="en-US" altLang="en-US" sz="1200" dirty="0">
              <a:solidFill>
                <a:srgbClr val="000000"/>
              </a:solidFill>
              <a:latin typeface="Verdana" panose="020B0604030504040204" pitchFamily="34" charset="0"/>
              <a:ea typeface="Verdana" panose="020B0604030504040204" pitchFamily="34" charset="0"/>
              <a:cs typeface="Verdana" panose="020B0604030504040204" pitchFamily="34" charset="0"/>
            </a:endParaRPr>
          </a:p>
        </p:txBody>
      </p:sp>
      <p:sp>
        <p:nvSpPr>
          <p:cNvPr id="4102" name="TextBox 9"/>
          <p:cNvSpPr txBox="1">
            <a:spLocks noChangeArrowheads="1"/>
          </p:cNvSpPr>
          <p:nvPr/>
        </p:nvSpPr>
        <p:spPr bwMode="auto">
          <a:xfrm>
            <a:off x="1981200" y="4462463"/>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r>
              <a:rPr lang="en-US" altLang="en-US" sz="1600" i="1" dirty="0">
                <a:solidFill>
                  <a:srgbClr val="000000"/>
                </a:solidFill>
                <a:latin typeface="Arial"/>
                <a:ea typeface="Verdana" pitchFamily="34" charset="0"/>
                <a:cs typeface="Verdana"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altLang="en-US" sz="1400" i="1" dirty="0">
              <a:solidFill>
                <a:srgbClr val="000000"/>
              </a:solidFill>
              <a:latin typeface="Arial"/>
              <a:ea typeface="Verdana" pitchFamily="34" charset="0"/>
              <a:cs typeface="Verdana" pitchFamily="34" charset="0"/>
            </a:endParaRPr>
          </a:p>
        </p:txBody>
      </p:sp>
      <p:sp>
        <p:nvSpPr>
          <p:cNvPr id="4101" name="TextBox 6"/>
          <p:cNvSpPr txBox="1">
            <a:spLocks noChangeArrowheads="1"/>
          </p:cNvSpPr>
          <p:nvPr/>
        </p:nvSpPr>
        <p:spPr bwMode="auto">
          <a:xfrm>
            <a:off x="2000250" y="2430464"/>
            <a:ext cx="82296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r>
              <a:rPr lang="en-US" altLang="en-US" sz="2800" dirty="0">
                <a:solidFill>
                  <a:srgbClr val="000000"/>
                </a:solidFill>
                <a:ea typeface="Verdana" pitchFamily="34" charset="0"/>
              </a:rPr>
              <a:t>For more information on PIMS, please visit PDE’s website at </a:t>
            </a:r>
            <a:r>
              <a:rPr lang="en-US" altLang="en-US" sz="2800" u="sng" dirty="0">
                <a:solidFill>
                  <a:srgbClr val="0000FF"/>
                </a:solidFill>
                <a:ea typeface="Verdana" pitchFamily="34" charset="0"/>
                <a:hlinkClick r:id="rId5" tooltip="PDE Website">
                  <a:extLst>
                    <a:ext uri="{A12FA001-AC4F-418D-AE19-62706E023703}">
                      <ahyp:hlinkClr xmlns:ahyp="http://schemas.microsoft.com/office/drawing/2018/hyperlinkcolor" val="tx"/>
                    </a:ext>
                  </a:extLst>
                </a:hlinkClick>
              </a:rPr>
              <a:t>www.education.pa.gov</a:t>
            </a:r>
            <a:endParaRPr lang="en-US" sz="2800" dirty="0">
              <a:solidFill>
                <a:srgbClr val="0000FF"/>
              </a:solidFill>
            </a:endParaRPr>
          </a:p>
        </p:txBody>
      </p:sp>
      <p:sp>
        <p:nvSpPr>
          <p:cNvPr id="8" name="TextBox 17">
            <a:extLst>
              <a:ext uri="{FF2B5EF4-FFF2-40B4-BE49-F238E27FC236}">
                <a16:creationId xmlns:a16="http://schemas.microsoft.com/office/drawing/2014/main" id="{BA038FAD-FC07-42B4-93B9-3FC8D8E6CCB2}"/>
              </a:ext>
            </a:extLst>
          </p:cNvPr>
          <p:cNvSpPr txBox="1">
            <a:spLocks noChangeArrowheads="1"/>
          </p:cNvSpPr>
          <p:nvPr/>
        </p:nvSpPr>
        <p:spPr bwMode="auto">
          <a:xfrm>
            <a:off x="2260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defRPr/>
            </a:pPr>
            <a:r>
              <a:rPr lang="en-US" altLang="en-US" sz="2400" dirty="0">
                <a:solidFill>
                  <a:srgbClr val="FFFFFF"/>
                </a:solidFill>
                <a:latin typeface="Verdana" pitchFamily="34" charset="0"/>
                <a:ea typeface="Verdana" pitchFamily="34" charset="0"/>
                <a:cs typeface="Verdana" pitchFamily="34" charset="0"/>
              </a:rPr>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this data reported?</a:t>
            </a:r>
          </a:p>
        </p:txBody>
      </p:sp>
      <p:sp>
        <p:nvSpPr>
          <p:cNvPr id="3" name="Content Placeholder 2"/>
          <p:cNvSpPr>
            <a:spLocks noGrp="1"/>
          </p:cNvSpPr>
          <p:nvPr>
            <p:ph idx="1"/>
          </p:nvPr>
        </p:nvSpPr>
        <p:spPr/>
        <p:txBody>
          <a:bodyPr>
            <a:normAutofit lnSpcReduction="10000"/>
          </a:bodyPr>
          <a:lstStyle/>
          <a:p>
            <a:r>
              <a:rPr lang="en-US" dirty="0"/>
              <a:t>Staff Data</a:t>
            </a:r>
          </a:p>
          <a:p>
            <a:pPr lvl="1"/>
            <a:r>
              <a:rPr lang="en-US" dirty="0"/>
              <a:t>Fulfills federal reporting requirements.</a:t>
            </a:r>
          </a:p>
          <a:p>
            <a:pPr lvl="1"/>
            <a:r>
              <a:rPr lang="en-US" dirty="0"/>
              <a:t>Provides updated Equitable Access data that fulfills ESSA requirements.</a:t>
            </a:r>
          </a:p>
          <a:p>
            <a:pPr lvl="1"/>
            <a:r>
              <a:rPr lang="en-US" dirty="0"/>
              <a:t>Shows personnel trends in PA public local education agencies and helps to determine teacher shortage information.</a:t>
            </a:r>
          </a:p>
          <a:p>
            <a:pPr lvl="1"/>
            <a:r>
              <a:rPr lang="en-US" dirty="0"/>
              <a:t>Provides the Pennsylvania Value-Added Assessment System (PVAAS) vendor with account management data.</a:t>
            </a:r>
          </a:p>
          <a:p>
            <a:pPr lvl="1"/>
            <a:r>
              <a:rPr lang="en-US" dirty="0"/>
              <a:t>Provides updates to Certification Services to track professional experience in TIMS.</a:t>
            </a:r>
          </a:p>
          <a:p>
            <a:pPr lvl="1"/>
            <a:endParaRPr lang="en-US" dirty="0"/>
          </a:p>
          <a:p>
            <a:pPr lvl="1"/>
            <a:endParaRPr lang="en-US" dirty="0"/>
          </a:p>
          <a:p>
            <a:pPr lvl="1"/>
            <a:endParaRPr lang="en-US" dirty="0"/>
          </a:p>
          <a:p>
            <a:pPr lvl="1"/>
            <a:endParaRPr lang="en-US" dirty="0"/>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4</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830819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this data reported?</a:t>
            </a:r>
          </a:p>
        </p:txBody>
      </p:sp>
      <p:sp>
        <p:nvSpPr>
          <p:cNvPr id="3" name="Content Placeholder 2"/>
          <p:cNvSpPr>
            <a:spLocks noGrp="1"/>
          </p:cNvSpPr>
          <p:nvPr>
            <p:ph idx="1"/>
          </p:nvPr>
        </p:nvSpPr>
        <p:spPr/>
        <p:txBody>
          <a:bodyPr>
            <a:normAutofit/>
          </a:bodyPr>
          <a:lstStyle/>
          <a:p>
            <a:r>
              <a:rPr lang="en-US" dirty="0"/>
              <a:t>EL Coordinator</a:t>
            </a:r>
          </a:p>
          <a:p>
            <a:pPr lvl="1"/>
            <a:r>
              <a:rPr lang="en-US" dirty="0"/>
              <a:t>Provides authorized personnel updates to the vendor for federally mandated ACCESS for ELLs testing communications and materials.</a:t>
            </a:r>
          </a:p>
          <a:p>
            <a:pPr lvl="1"/>
            <a:r>
              <a:rPr lang="en-US" dirty="0"/>
              <a:t>Provides updated contact information to the English Language Development (ELD) department that allows them to share important communications.</a:t>
            </a:r>
          </a:p>
          <a:p>
            <a:pPr marL="457200" lvl="1" indent="0">
              <a:buNone/>
            </a:pPr>
            <a:endParaRPr lang="en-US" dirty="0"/>
          </a:p>
          <a:p>
            <a:pPr lvl="1"/>
            <a:endParaRPr lang="en-US" dirty="0"/>
          </a:p>
          <a:p>
            <a:pPr lvl="1"/>
            <a:endParaRPr lang="en-US" dirty="0"/>
          </a:p>
        </p:txBody>
      </p:sp>
      <p:sp>
        <p:nvSpPr>
          <p:cNvPr id="4" name="Slide Number Placeholder 3"/>
          <p:cNvSpPr>
            <a:spLocks noGrp="1"/>
          </p:cNvSpPr>
          <p:nvPr>
            <p:ph type="sldNum" sz="quarter" idx="12"/>
          </p:nvPr>
        </p:nvSpPr>
        <p:spPr/>
        <p:txBody>
          <a:bodyPr/>
          <a:lstStyle/>
          <a:p>
            <a:pPr fontAlgn="base">
              <a:spcBef>
                <a:spcPct val="0"/>
              </a:spcBef>
              <a:spcAft>
                <a:spcPct val="0"/>
              </a:spcAft>
              <a:defRPr/>
            </a:pPr>
            <a:fld id="{680C5762-CF65-4775-9966-A58D40CC61B9}" type="slidenum">
              <a:rPr lang="en-US">
                <a:solidFill>
                  <a:prstClr val="black">
                    <a:tint val="75000"/>
                  </a:prstClr>
                </a:solidFill>
                <a:latin typeface="Arial" charset="0"/>
              </a:rPr>
              <a:pPr fontAlgn="base">
                <a:spcBef>
                  <a:spcPct val="0"/>
                </a:spcBef>
                <a:spcAft>
                  <a:spcPct val="0"/>
                </a:spcAft>
                <a:defRPr/>
              </a:pPr>
              <a:t>5</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09259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209800" y="2362201"/>
            <a:ext cx="7772400" cy="1470025"/>
          </a:xfrm>
        </p:spPr>
        <p:txBody>
          <a:bodyPr/>
          <a:lstStyle/>
          <a:p>
            <a:pPr eaLnBrk="1" hangingPunct="1">
              <a:defRPr/>
            </a:pPr>
            <a:r>
              <a:rPr lang="en-US" altLang="en-US" sz="4400" dirty="0">
                <a:solidFill>
                  <a:schemeClr val="tx2"/>
                </a:solidFill>
                <a:ea typeface="Verdana" pitchFamily="34" charset="0"/>
                <a:cs typeface="Verdana" pitchFamily="34" charset="0"/>
              </a:rPr>
              <a:t>Professional Staff</a:t>
            </a:r>
            <a:endParaRPr lang="en-US" sz="4400" dirty="0">
              <a:solidFill>
                <a:schemeClr val="tx2"/>
              </a:solidFill>
            </a:endParaRPr>
          </a:p>
        </p:txBody>
      </p:sp>
    </p:spTree>
    <p:extLst>
      <p:ext uri="{BB962C8B-B14F-4D97-AF65-F5344CB8AC3E}">
        <p14:creationId xmlns:p14="http://schemas.microsoft.com/office/powerpoint/2010/main" val="2861926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Staff: Who is reported?</a:t>
            </a:r>
          </a:p>
        </p:txBody>
      </p:sp>
      <p:sp>
        <p:nvSpPr>
          <p:cNvPr id="3" name="Content Placeholder 2"/>
          <p:cNvSpPr>
            <a:spLocks noGrp="1"/>
          </p:cNvSpPr>
          <p:nvPr>
            <p:ph idx="1"/>
          </p:nvPr>
        </p:nvSpPr>
        <p:spPr/>
        <p:txBody>
          <a:bodyPr>
            <a:normAutofit/>
          </a:bodyPr>
          <a:lstStyle/>
          <a:p>
            <a:pPr lvl="1"/>
            <a:r>
              <a:rPr lang="en-US" dirty="0"/>
              <a:t>Staff members who are:</a:t>
            </a:r>
          </a:p>
          <a:p>
            <a:pPr lvl="2"/>
            <a:r>
              <a:rPr lang="en-US" dirty="0"/>
              <a:t>Active as of 10/1 </a:t>
            </a:r>
          </a:p>
          <a:p>
            <a:pPr lvl="2"/>
            <a:r>
              <a:rPr lang="en-US" dirty="0"/>
              <a:t>On long-term leave (semester or longer)</a:t>
            </a:r>
          </a:p>
          <a:p>
            <a:pPr lvl="2"/>
            <a:r>
              <a:rPr lang="en-US" dirty="0"/>
              <a:t>Long-term substitutes filling vacant positions</a:t>
            </a:r>
          </a:p>
          <a:p>
            <a:pPr lvl="2"/>
            <a:r>
              <a:rPr lang="en-US" dirty="0"/>
              <a:t>Long- term substitutes hired to fill a need not created by an absence</a:t>
            </a:r>
          </a:p>
          <a:p>
            <a:pPr lvl="2"/>
            <a:r>
              <a:rPr lang="en-US" dirty="0"/>
              <a:t>Left the LEA between the previous year’s snapshot and the current year’s snapshot, for any reason</a:t>
            </a:r>
          </a:p>
          <a:p>
            <a:pPr lvl="2"/>
            <a:r>
              <a:rPr lang="en-US" dirty="0"/>
              <a:t>LEA employees and employees subcontracted from other entities</a:t>
            </a:r>
          </a:p>
          <a:p>
            <a:pPr lvl="2"/>
            <a:r>
              <a:rPr lang="en-US" dirty="0"/>
              <a:t>Any individual that holds any assignment found in PIMS Manual Volume 2, Appendix B</a:t>
            </a:r>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7</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535450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Staff Templates</a:t>
            </a:r>
          </a:p>
        </p:txBody>
      </p:sp>
      <p:sp>
        <p:nvSpPr>
          <p:cNvPr id="3" name="Content Placeholder 2"/>
          <p:cNvSpPr>
            <a:spLocks noGrp="1"/>
          </p:cNvSpPr>
          <p:nvPr>
            <p:ph idx="1"/>
          </p:nvPr>
        </p:nvSpPr>
        <p:spPr/>
        <p:txBody>
          <a:bodyPr>
            <a:normAutofit fontScale="85000" lnSpcReduction="20000"/>
          </a:bodyPr>
          <a:lstStyle/>
          <a:p>
            <a:r>
              <a:rPr lang="en-US" dirty="0"/>
              <a:t>Staff Template</a:t>
            </a:r>
          </a:p>
          <a:p>
            <a:pPr lvl="1"/>
            <a:r>
              <a:rPr lang="en-US" dirty="0"/>
              <a:t>Cumulative record of all staff (terminated and non-terminated)</a:t>
            </a:r>
          </a:p>
          <a:p>
            <a:pPr lvl="1"/>
            <a:r>
              <a:rPr lang="en-US" dirty="0"/>
              <a:t>All non-terminated Staff must also be submitted in Staff Assignment and Staff Snapshot templates.</a:t>
            </a:r>
          </a:p>
          <a:p>
            <a:pPr lvl="1"/>
            <a:endParaRPr lang="en-US" dirty="0"/>
          </a:p>
          <a:p>
            <a:r>
              <a:rPr lang="en-US" dirty="0"/>
              <a:t>Staff Snapshot Template</a:t>
            </a:r>
          </a:p>
          <a:p>
            <a:pPr lvl="1"/>
            <a:r>
              <a:rPr lang="en-US" dirty="0"/>
              <a:t>Record of all non-terminated staff for a single school year as of a specific date (Snapshot Date)</a:t>
            </a:r>
          </a:p>
          <a:p>
            <a:pPr lvl="1"/>
            <a:endParaRPr lang="en-US" dirty="0"/>
          </a:p>
          <a:p>
            <a:r>
              <a:rPr lang="en-US" dirty="0"/>
              <a:t>Staff Assignment Template</a:t>
            </a:r>
          </a:p>
          <a:p>
            <a:pPr lvl="1"/>
            <a:r>
              <a:rPr lang="en-US" dirty="0"/>
              <a:t>Report staff assignments for a given school year</a:t>
            </a:r>
          </a:p>
          <a:p>
            <a:pPr lvl="1"/>
            <a:r>
              <a:rPr lang="en-US" dirty="0"/>
              <a:t>Percent of time allocated to each assignment</a:t>
            </a:r>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8</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452639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Staff: Reminders</a:t>
            </a:r>
          </a:p>
        </p:txBody>
      </p:sp>
      <p:sp>
        <p:nvSpPr>
          <p:cNvPr id="3" name="Content Placeholder 2"/>
          <p:cNvSpPr>
            <a:spLocks noGrp="1"/>
          </p:cNvSpPr>
          <p:nvPr>
            <p:ph idx="1"/>
          </p:nvPr>
        </p:nvSpPr>
        <p:spPr/>
        <p:txBody>
          <a:bodyPr>
            <a:normAutofit lnSpcReduction="10000"/>
          </a:bodyPr>
          <a:lstStyle/>
          <a:p>
            <a:r>
              <a:rPr lang="en-US" dirty="0"/>
              <a:t>Staff Collection Reminders</a:t>
            </a:r>
          </a:p>
          <a:p>
            <a:pPr lvl="1"/>
            <a:r>
              <a:rPr lang="en-US" dirty="0"/>
              <a:t>Staff data must be reported for all open schools with student enrollments.</a:t>
            </a:r>
          </a:p>
          <a:p>
            <a:pPr lvl="1"/>
            <a:r>
              <a:rPr lang="en-US" dirty="0"/>
              <a:t>All staff data requires a valid Professional Personnel ID (PPID)</a:t>
            </a:r>
          </a:p>
          <a:p>
            <a:pPr lvl="2"/>
            <a:r>
              <a:rPr lang="en-US" dirty="0"/>
              <a:t>Date of birth and name fields must match TIMS profile.</a:t>
            </a:r>
          </a:p>
          <a:p>
            <a:pPr lvl="2"/>
            <a:r>
              <a:rPr lang="en-US" dirty="0"/>
              <a:t>Contracted Staff should be reported with individual PPID.</a:t>
            </a:r>
          </a:p>
          <a:p>
            <a:pPr lvl="2"/>
            <a:r>
              <a:rPr lang="en-US" dirty="0"/>
              <a:t>Dual enrollment Professors can be reported with a PPID or 8888888.</a:t>
            </a:r>
          </a:p>
          <a:p>
            <a:pPr lvl="1"/>
            <a:r>
              <a:rPr lang="en-US" dirty="0"/>
              <a:t>Long-term substitutes should only be reported in the October collection if they are filling a vacancy or filling a temporary need not caused by the absence of another staff member.</a:t>
            </a:r>
          </a:p>
        </p:txBody>
      </p:sp>
      <p:sp>
        <p:nvSpPr>
          <p:cNvPr id="4" name="Slide Number Placeholder 3"/>
          <p:cNvSpPr>
            <a:spLocks noGrp="1"/>
          </p:cNvSpPr>
          <p:nvPr>
            <p:ph type="sldNum" sz="quarter" idx="12"/>
          </p:nvPr>
        </p:nvSpPr>
        <p:spPr/>
        <p:txBody>
          <a:bodyPr/>
          <a:lstStyle/>
          <a:p>
            <a:pPr fontAlgn="base">
              <a:spcBef>
                <a:spcPct val="0"/>
              </a:spcBef>
              <a:spcAft>
                <a:spcPct val="0"/>
              </a:spcAft>
            </a:pPr>
            <a:fld id="{680C5762-CF65-4775-9966-A58D40CC61B9}" type="slidenum">
              <a:rPr lang="en-US">
                <a:solidFill>
                  <a:prstClr val="black">
                    <a:tint val="75000"/>
                  </a:prstClr>
                </a:solidFill>
                <a:latin typeface="Arial" charset="0"/>
              </a:rPr>
              <a:pPr fontAlgn="base">
                <a:spcBef>
                  <a:spcPct val="0"/>
                </a:spcBef>
                <a:spcAft>
                  <a:spcPct val="0"/>
                </a:spcAft>
              </a:pPr>
              <a:t>9</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163747741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E503495-8AB8-4A7F-B838-B563B5398708}"/>
</file>

<file path=customXml/itemProps2.xml><?xml version="1.0" encoding="utf-8"?>
<ds:datastoreItem xmlns:ds="http://schemas.openxmlformats.org/officeDocument/2006/customXml" ds:itemID="{C0457E26-96ED-4306-9B20-4E4BA9FB6D3A}"/>
</file>

<file path=customXml/itemProps3.xml><?xml version="1.0" encoding="utf-8"?>
<ds:datastoreItem xmlns:ds="http://schemas.openxmlformats.org/officeDocument/2006/customXml" ds:itemID="{AEBC27EA-B857-44F4-B902-607043BAA577}"/>
</file>

<file path=docProps/app.xml><?xml version="1.0" encoding="utf-8"?>
<Properties xmlns="http://schemas.openxmlformats.org/officeDocument/2006/extended-properties" xmlns:vt="http://schemas.openxmlformats.org/officeDocument/2006/docPropsVTypes">
  <TotalTime>7233</TotalTime>
  <Words>4448</Words>
  <Application>Microsoft Office PowerPoint</Application>
  <PresentationFormat>Widescreen</PresentationFormat>
  <Paragraphs>429</Paragraphs>
  <Slides>39</Slides>
  <Notes>38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39</vt:i4>
      </vt:variant>
    </vt:vector>
  </HeadingPairs>
  <TitlesOfParts>
    <vt:vector size="45" baseType="lpstr">
      <vt:lpstr>Arial</vt:lpstr>
      <vt:lpstr>Calibri</vt:lpstr>
      <vt:lpstr>Verdana</vt:lpstr>
      <vt:lpstr>Wingdings</vt:lpstr>
      <vt:lpstr>1_Office Theme</vt:lpstr>
      <vt:lpstr>Default Design</vt:lpstr>
      <vt:lpstr> PIMS Staff Reporting </vt:lpstr>
      <vt:lpstr>PIMS Staff Reporting</vt:lpstr>
      <vt:lpstr>PIMS Staff Reporting</vt:lpstr>
      <vt:lpstr>Why is this data reported?</vt:lpstr>
      <vt:lpstr>Why is this data reported?</vt:lpstr>
      <vt:lpstr>Professional Staff</vt:lpstr>
      <vt:lpstr>Professional Staff: Who is reported?</vt:lpstr>
      <vt:lpstr>Professional Staff Templates</vt:lpstr>
      <vt:lpstr>Professional Staff: Reminders</vt:lpstr>
      <vt:lpstr>Professional Staff: Reminders</vt:lpstr>
      <vt:lpstr>2020 - 2021 Staff</vt:lpstr>
      <vt:lpstr>Contracted Staff Reporting</vt:lpstr>
      <vt:lpstr>Contracted Staff Reporting</vt:lpstr>
      <vt:lpstr>Contracted Staff Reporting</vt:lpstr>
      <vt:lpstr>Contracted Staff Error</vt:lpstr>
      <vt:lpstr>Professional Staff</vt:lpstr>
      <vt:lpstr>Professional Staff: Error Reports</vt:lpstr>
      <vt:lpstr>Professional Staff: Error Reports</vt:lpstr>
      <vt:lpstr>Professional Staff: Error Reports</vt:lpstr>
      <vt:lpstr>Professional Staff</vt:lpstr>
      <vt:lpstr>Common Errors- Staff/Staff Snapshot</vt:lpstr>
      <vt:lpstr>Common Errors- Staff/Staff Snapshot</vt:lpstr>
      <vt:lpstr>Common Errors- Staff Assignment</vt:lpstr>
      <vt:lpstr>Common Errors- Staff Assignment</vt:lpstr>
      <vt:lpstr>Support Personnel</vt:lpstr>
      <vt:lpstr>Support Personnel:  Who is reported?</vt:lpstr>
      <vt:lpstr>Support Personnel Template</vt:lpstr>
      <vt:lpstr>Support Personnel: Reminders</vt:lpstr>
      <vt:lpstr>Reports: Support Personnel</vt:lpstr>
      <vt:lpstr>EL Coordinator</vt:lpstr>
      <vt:lpstr>EL Coordinator Templates</vt:lpstr>
      <vt:lpstr>EL Coordinator: Reminders</vt:lpstr>
      <vt:lpstr>2020 - 2021 Staff</vt:lpstr>
      <vt:lpstr>C6 Staff Updates: Professional Staff</vt:lpstr>
      <vt:lpstr>C6 Staff Updates: EL Coordinator</vt:lpstr>
      <vt:lpstr>Q &amp; A Sessions</vt:lpstr>
      <vt:lpstr>PIMS How-To Guides &amp; Other Resources</vt:lpstr>
      <vt:lpstr>Contacting the Data Quality Office</vt:lpstr>
      <vt:lpstr>For more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PIMS Staff Reporting</dc:title>
  <dc:creator>Graybill, Melissa</dc:creator>
  <cp:lastModifiedBy>Heimbach, Bunne</cp:lastModifiedBy>
  <cp:revision>2</cp:revision>
  <dcterms:created xsi:type="dcterms:W3CDTF">2022-08-10T18:59:16Z</dcterms:created>
  <dcterms:modified xsi:type="dcterms:W3CDTF">2022-09-08T18:04:00Z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ies>
</file>